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Bookman Old Style" panose="02050604050505020204" pitchFamily="18" charset="0"/>
      <p:regular r:id="rId11"/>
      <p:bold r:id="rId12"/>
      <p:italic r:id="rId13"/>
      <p:boldItalic r:id="rId14"/>
    </p:embeddedFont>
    <p:embeddedFont>
      <p:font typeface="Cambria" panose="02040503050406030204" pitchFamily="18" charset="0"/>
      <p:regular r:id="rId15"/>
      <p:bold r:id="rId16"/>
      <p:italic r:id="rId17"/>
      <p:boldItalic r:id="rId18"/>
    </p:embeddedFont>
    <p:embeddedFont>
      <p:font typeface="Libre Franklin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72BB64-59AB-4461-A0C8-B328723E7581}">
  <a:tblStyle styleId="{6A72BB64-59AB-4461-A0C8-B328723E75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6567a501e_3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6567a501e_3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Maybe we should add the link to our dataset?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6538b5640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6538b5640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Shouldn’t it be “Joined On” or “Joined By” instead of “Joined Per”? I might be wrong but the “Per” sounds odd to me.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6567a501e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6567a501e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ata.sfgov.org/City-Infrastructure/311-Cases/vw6y-z8j6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61" name="Google Shape;61;p14" descr="A close up of a piece of paper with a pencil laying on to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0" y="2903475"/>
            <a:ext cx="7537800" cy="2678100"/>
          </a:xfrm>
          <a:prstGeom prst="rect">
            <a:avLst/>
          </a:prstGeom>
          <a:solidFill>
            <a:schemeClr val="dk1">
              <a:alpha val="8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Bookman Old Style"/>
              <a:buNone/>
            </a:pPr>
            <a:r>
              <a:rPr lang="en-US" sz="3659">
                <a:solidFill>
                  <a:schemeClr val="lt1"/>
                </a:solidFill>
              </a:rPr>
              <a:t>GROUP D</a:t>
            </a:r>
            <a:endParaRPr sz="3659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Bookman Old Style"/>
              <a:buNone/>
            </a:pPr>
            <a:r>
              <a:rPr lang="en-US" sz="3659">
                <a:solidFill>
                  <a:schemeClr val="lt1"/>
                </a:solidFill>
              </a:rPr>
              <a:t>DATA UNDERSTANDING &amp; PREPARATION </a:t>
            </a:r>
            <a:endParaRPr sz="3659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735800" y="4735800"/>
            <a:ext cx="68019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30909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lang="en-US" sz="6704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ASHMA KHATUN, DAVID ARIZMENDI , JIE CHEN, LI LIN , MACRIN FRANCIS, QINGXUAN QI , YEE HERN KIMBERLY TAN</a:t>
            </a:r>
            <a:endParaRPr sz="6704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0909"/>
              </a:lnSpc>
              <a:spcBef>
                <a:spcPts val="1000"/>
              </a:spcBef>
              <a:spcAft>
                <a:spcPts val="0"/>
              </a:spcAft>
              <a:buSzPct val="64705"/>
              <a:buNone/>
            </a:pPr>
            <a:endParaRPr sz="1700">
              <a:solidFill>
                <a:srgbClr val="FFFFFF"/>
              </a:solidFill>
            </a:endParaRPr>
          </a:p>
        </p:txBody>
      </p:sp>
      <p:cxnSp>
        <p:nvCxnSpPr>
          <p:cNvPr id="65" name="Google Shape;65;p14"/>
          <p:cNvCxnSpPr/>
          <p:nvPr/>
        </p:nvCxnSpPr>
        <p:spPr>
          <a:xfrm>
            <a:off x="772429" y="4641183"/>
            <a:ext cx="6309360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alpha val="89803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p14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0" y="0"/>
            <a:ext cx="121863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Bookman Old Style"/>
              <a:buNone/>
            </a:pPr>
            <a:r>
              <a:rPr lang="en-US" sz="4400" b="1">
                <a:solidFill>
                  <a:srgbClr val="FFFFFF"/>
                </a:solidFill>
              </a:rPr>
              <a:t>Project Overview</a:t>
            </a:r>
            <a:endParaRPr b="1"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5231958" y="605896"/>
            <a:ext cx="5923721" cy="564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records of previous 311 complaints, can we predict how long an incident will take to resolve?</a:t>
            </a:r>
            <a:endParaRPr sz="4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494275" y="625600"/>
            <a:ext cx="5708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Data Selection</a:t>
            </a:r>
            <a:endParaRPr sz="3000" b="1"/>
          </a:p>
        </p:txBody>
      </p:sp>
      <p:grpSp>
        <p:nvGrpSpPr>
          <p:cNvPr id="80" name="Google Shape;80;p16"/>
          <p:cNvGrpSpPr/>
          <p:nvPr/>
        </p:nvGrpSpPr>
        <p:grpSpPr>
          <a:xfrm>
            <a:off x="456175" y="4406900"/>
            <a:ext cx="11279650" cy="1754225"/>
            <a:chOff x="522850" y="4463275"/>
            <a:chExt cx="11279650" cy="1754225"/>
          </a:xfrm>
        </p:grpSpPr>
        <p:pic>
          <p:nvPicPr>
            <p:cNvPr id="81" name="Google Shape;81;p16"/>
            <p:cNvPicPr preferRelativeResize="0"/>
            <p:nvPr/>
          </p:nvPicPr>
          <p:blipFill rotWithShape="1">
            <a:blip r:embed="rId3">
              <a:alphaModFix/>
            </a:blip>
            <a:srcRect b="50507"/>
            <a:stretch/>
          </p:blipFill>
          <p:spPr>
            <a:xfrm>
              <a:off x="599050" y="4970575"/>
              <a:ext cx="11203450" cy="1246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82;p16"/>
            <p:cNvSpPr txBox="1"/>
            <p:nvPr/>
          </p:nvSpPr>
          <p:spPr>
            <a:xfrm>
              <a:off x="522850" y="4463275"/>
              <a:ext cx="2320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Selected (8 columns)</a:t>
              </a:r>
              <a:endParaRPr sz="1600" b="1"/>
            </a:p>
          </p:txBody>
        </p:sp>
      </p:grpSp>
      <p:grpSp>
        <p:nvGrpSpPr>
          <p:cNvPr id="83" name="Google Shape;83;p16"/>
          <p:cNvGrpSpPr/>
          <p:nvPr/>
        </p:nvGrpSpPr>
        <p:grpSpPr>
          <a:xfrm>
            <a:off x="494275" y="2511475"/>
            <a:ext cx="11203452" cy="1718050"/>
            <a:chOff x="522850" y="2173275"/>
            <a:chExt cx="11203452" cy="1718050"/>
          </a:xfrm>
        </p:grpSpPr>
        <p:sp>
          <p:nvSpPr>
            <p:cNvPr id="84" name="Google Shape;84;p16"/>
            <p:cNvSpPr txBox="1"/>
            <p:nvPr/>
          </p:nvSpPr>
          <p:spPr>
            <a:xfrm>
              <a:off x="522850" y="2173275"/>
              <a:ext cx="27339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Original (20 columns)</a:t>
              </a:r>
              <a:endParaRPr sz="1600" b="1"/>
            </a:p>
          </p:txBody>
        </p:sp>
        <p:pic>
          <p:nvPicPr>
            <p:cNvPr id="85" name="Google Shape;85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2850" y="2644400"/>
              <a:ext cx="11203452" cy="12469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16"/>
          <p:cNvSpPr txBox="1"/>
          <p:nvPr/>
        </p:nvSpPr>
        <p:spPr>
          <a:xfrm>
            <a:off x="599050" y="1360788"/>
            <a:ext cx="62943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2020 </a:t>
            </a:r>
            <a:r>
              <a:rPr lang="en-US" sz="1900" u="sng">
                <a:solidFill>
                  <a:schemeClr val="hlink"/>
                </a:solidFill>
                <a:hlinkClick r:id="rId5"/>
              </a:rPr>
              <a:t>311 Cases in San Francisco</a:t>
            </a:r>
            <a:endParaRPr sz="1900">
              <a:solidFill>
                <a:schemeClr val="dk1"/>
              </a:solidFill>
            </a:endParaRPr>
          </a:p>
          <a:p>
            <a:pPr marL="457200" lvl="1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US" sz="1900">
                <a:solidFill>
                  <a:schemeClr val="dk1"/>
                </a:solidFill>
              </a:rPr>
              <a:t>Best dataset available for our purposes</a:t>
            </a:r>
            <a:endParaRPr sz="1900">
              <a:solidFill>
                <a:schemeClr val="dk1"/>
              </a:solidFill>
            </a:endParaRPr>
          </a:p>
          <a:p>
            <a:pPr marL="457200" lvl="1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US" sz="1900">
                <a:solidFill>
                  <a:schemeClr val="dk1"/>
                </a:solidFill>
              </a:rPr>
              <a:t>Includes case opening and closing times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486725" y="657525"/>
            <a:ext cx="2628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Data Joining</a:t>
            </a:r>
            <a:endParaRPr sz="3000" b="1"/>
          </a:p>
        </p:txBody>
      </p:sp>
      <p:grpSp>
        <p:nvGrpSpPr>
          <p:cNvPr id="92" name="Google Shape;92;p17"/>
          <p:cNvGrpSpPr/>
          <p:nvPr/>
        </p:nvGrpSpPr>
        <p:grpSpPr>
          <a:xfrm>
            <a:off x="486725" y="1151175"/>
            <a:ext cx="11656850" cy="5068525"/>
            <a:chOff x="486725" y="1151175"/>
            <a:chExt cx="11656850" cy="5068525"/>
          </a:xfrm>
        </p:grpSpPr>
        <p:cxnSp>
          <p:nvCxnSpPr>
            <p:cNvPr id="93" name="Google Shape;93;p17"/>
            <p:cNvCxnSpPr/>
            <p:nvPr/>
          </p:nvCxnSpPr>
          <p:spPr>
            <a:xfrm rot="10800000" flipH="1">
              <a:off x="6816954" y="3529277"/>
              <a:ext cx="1670700" cy="8196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94" name="Google Shape;94;p17"/>
            <p:cNvGrpSpPr/>
            <p:nvPr/>
          </p:nvGrpSpPr>
          <p:grpSpPr>
            <a:xfrm>
              <a:off x="4207446" y="1266880"/>
              <a:ext cx="2991727" cy="558951"/>
              <a:chOff x="3650040" y="1486591"/>
              <a:chExt cx="2149229" cy="319200"/>
            </a:xfrm>
          </p:grpSpPr>
          <p:sp>
            <p:nvSpPr>
              <p:cNvPr id="95" name="Google Shape;95;p17"/>
              <p:cNvSpPr/>
              <p:nvPr/>
            </p:nvSpPr>
            <p:spPr>
              <a:xfrm>
                <a:off x="3902369" y="1486591"/>
                <a:ext cx="1896900" cy="3192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 b="1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Registered Business Locations</a:t>
                </a:r>
                <a:endParaRPr sz="2000" b="1">
                  <a:solidFill>
                    <a:srgbClr val="3D3D3D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96" name="Google Shape;96;p17"/>
              <p:cNvSpPr/>
              <p:nvPr/>
            </p:nvSpPr>
            <p:spPr>
              <a:xfrm>
                <a:off x="3650040" y="1548749"/>
                <a:ext cx="240300" cy="174000"/>
              </a:xfrm>
              <a:prstGeom prst="ellipse">
                <a:avLst/>
              </a:prstGeom>
              <a:solidFill>
                <a:srgbClr val="CFE2F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p:grpSp>
        <p:grpSp>
          <p:nvGrpSpPr>
            <p:cNvPr id="97" name="Google Shape;97;p17"/>
            <p:cNvGrpSpPr/>
            <p:nvPr/>
          </p:nvGrpSpPr>
          <p:grpSpPr>
            <a:xfrm>
              <a:off x="562914" y="2288956"/>
              <a:ext cx="2219718" cy="947832"/>
              <a:chOff x="1838012" y="2412155"/>
              <a:chExt cx="1121013" cy="319200"/>
            </a:xfrm>
          </p:grpSpPr>
          <p:sp>
            <p:nvSpPr>
              <p:cNvPr id="98" name="Google Shape;98;p17"/>
              <p:cNvSpPr/>
              <p:nvPr/>
            </p:nvSpPr>
            <p:spPr>
              <a:xfrm>
                <a:off x="1838012" y="2412155"/>
                <a:ext cx="941100" cy="319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700" b="1">
                    <a:solidFill>
                      <a:srgbClr val="3D3D3D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311 Incidents</a:t>
                </a:r>
                <a:endParaRPr sz="2700" b="1">
                  <a:solidFill>
                    <a:srgbClr val="3D3D3D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99" name="Google Shape;99;p17"/>
              <p:cNvSpPr/>
              <p:nvPr/>
            </p:nvSpPr>
            <p:spPr>
              <a:xfrm>
                <a:off x="2785025" y="2484750"/>
                <a:ext cx="174000" cy="174000"/>
              </a:xfrm>
              <a:prstGeom prst="leftArrow">
                <a:avLst>
                  <a:gd name="adj1" fmla="val 50000"/>
                  <a:gd name="adj2" fmla="val 50000"/>
                </a:avLst>
              </a:prstGeom>
              <a:solidFill>
                <a:srgbClr val="2F2F2F"/>
              </a:solidFill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 b="1"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p:grpSp>
        <p:grpSp>
          <p:nvGrpSpPr>
            <p:cNvPr id="100" name="Google Shape;100;p17"/>
            <p:cNvGrpSpPr/>
            <p:nvPr/>
          </p:nvGrpSpPr>
          <p:grpSpPr>
            <a:xfrm>
              <a:off x="4131350" y="4145601"/>
              <a:ext cx="2685604" cy="558951"/>
              <a:chOff x="3650053" y="3348150"/>
              <a:chExt cx="1356297" cy="319200"/>
            </a:xfrm>
          </p:grpSpPr>
          <p:sp>
            <p:nvSpPr>
              <p:cNvPr id="101" name="Google Shape;101;p17"/>
              <p:cNvSpPr/>
              <p:nvPr/>
            </p:nvSpPr>
            <p:spPr>
              <a:xfrm>
                <a:off x="3824050" y="3348150"/>
                <a:ext cx="1182300" cy="3192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 b="1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San Francisco Socio-Economic Profiles</a:t>
                </a:r>
                <a:endParaRPr sz="2000" b="1">
                  <a:solidFill>
                    <a:srgbClr val="3D3D3D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102" name="Google Shape;102;p17"/>
              <p:cNvSpPr/>
              <p:nvPr/>
            </p:nvSpPr>
            <p:spPr>
              <a:xfrm>
                <a:off x="3650053" y="3420747"/>
                <a:ext cx="168900" cy="174000"/>
              </a:xfrm>
              <a:prstGeom prst="ellipse">
                <a:avLst/>
              </a:prstGeom>
              <a:solidFill>
                <a:srgbClr val="C9DAF8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17"/>
            <p:cNvCxnSpPr/>
            <p:nvPr/>
          </p:nvCxnSpPr>
          <p:spPr>
            <a:xfrm>
              <a:off x="3512891" y="2762885"/>
              <a:ext cx="8097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4" name="Google Shape;104;p17"/>
            <p:cNvSpPr/>
            <p:nvPr/>
          </p:nvSpPr>
          <p:spPr>
            <a:xfrm>
              <a:off x="4322550" y="2612253"/>
              <a:ext cx="334500" cy="317400"/>
            </a:xfrm>
            <a:prstGeom prst="flowChartConnector">
              <a:avLst/>
            </a:prstGeom>
            <a:solidFill>
              <a:srgbClr val="C9DAF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7"/>
            <p:cNvSpPr txBox="1"/>
            <p:nvPr/>
          </p:nvSpPr>
          <p:spPr>
            <a:xfrm>
              <a:off x="4656883" y="2568386"/>
              <a:ext cx="19923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b="1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City Facilities</a:t>
              </a:r>
              <a:endParaRPr sz="1900" b="1">
                <a:latin typeface="Cambria"/>
                <a:ea typeface="Cambria"/>
                <a:cs typeface="Cambria"/>
                <a:sym typeface="Cambria"/>
              </a:endParaRPr>
            </a:p>
          </p:txBody>
        </p:sp>
        <p:cxnSp>
          <p:nvCxnSpPr>
            <p:cNvPr id="106" name="Google Shape;106;p17"/>
            <p:cNvCxnSpPr/>
            <p:nvPr/>
          </p:nvCxnSpPr>
          <p:spPr>
            <a:xfrm>
              <a:off x="6442620" y="4348954"/>
              <a:ext cx="2432100" cy="11802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7" name="Google Shape;107;p17"/>
            <p:cNvSpPr/>
            <p:nvPr/>
          </p:nvSpPr>
          <p:spPr>
            <a:xfrm>
              <a:off x="7805873" y="4395425"/>
              <a:ext cx="2341200" cy="5586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b="1">
                  <a:solidFill>
                    <a:srgbClr val="3D3D3D"/>
                  </a:solidFill>
                  <a:latin typeface="Cambria"/>
                  <a:ea typeface="Cambria"/>
                  <a:cs typeface="Cambria"/>
                  <a:sym typeface="Cambria"/>
                </a:rPr>
                <a:t>Poverty(%)</a:t>
              </a:r>
              <a:endParaRPr sz="1700" b="1">
                <a:solidFill>
                  <a:srgbClr val="3D3D3D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7817594" y="4107974"/>
              <a:ext cx="3136800" cy="5586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b="1">
                  <a:solidFill>
                    <a:srgbClr val="3D3D3D"/>
                  </a:solidFill>
                  <a:latin typeface="Cambria"/>
                  <a:ea typeface="Cambria"/>
                  <a:cs typeface="Cambria"/>
                  <a:sym typeface="Cambria"/>
                </a:rPr>
                <a:t>Median Household Income</a:t>
              </a:r>
              <a:endParaRPr sz="1700" b="1">
                <a:solidFill>
                  <a:srgbClr val="3D3D3D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7805875" y="4728688"/>
              <a:ext cx="4337700" cy="5586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b="1">
                  <a:solidFill>
                    <a:srgbClr val="3D3D3D"/>
                  </a:solidFill>
                  <a:latin typeface="Cambria"/>
                  <a:ea typeface="Cambria"/>
                  <a:cs typeface="Cambria"/>
                  <a:sym typeface="Cambria"/>
                </a:rPr>
                <a:t>High School level education or less (%)</a:t>
              </a:r>
              <a:endParaRPr sz="1700" b="1">
                <a:solidFill>
                  <a:srgbClr val="3D3D3D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8919552" y="5297967"/>
              <a:ext cx="2341200" cy="5586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b="1">
                  <a:solidFill>
                    <a:srgbClr val="3D3D3D"/>
                  </a:solidFill>
                  <a:latin typeface="Cambria"/>
                  <a:ea typeface="Cambria"/>
                  <a:cs typeface="Cambria"/>
                  <a:sym typeface="Cambria"/>
                </a:rPr>
                <a:t># Vehicles Available</a:t>
              </a:r>
              <a:endParaRPr sz="1700" b="1">
                <a:solidFill>
                  <a:srgbClr val="3D3D3D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7817593" y="3800923"/>
              <a:ext cx="2697600" cy="5586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b="1">
                  <a:solidFill>
                    <a:srgbClr val="3D3D3D"/>
                  </a:solidFill>
                  <a:latin typeface="Cambria"/>
                  <a:ea typeface="Cambria"/>
                  <a:cs typeface="Cambria"/>
                  <a:sym typeface="Cambria"/>
                </a:rPr>
                <a:t>Number of households</a:t>
              </a:r>
              <a:endParaRPr sz="1700" b="1">
                <a:solidFill>
                  <a:srgbClr val="3D3D3D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7856286" y="2514151"/>
              <a:ext cx="2697600" cy="5586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b="1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Count of city facilities </a:t>
              </a:r>
              <a:endParaRPr sz="1700" b="1">
                <a:solidFill>
                  <a:srgbClr val="3D3D3D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7976478" y="1151175"/>
              <a:ext cx="2219700" cy="5586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b="1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Count of registered businesses </a:t>
              </a:r>
              <a:endParaRPr sz="17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14" name="Google Shape;114;p17"/>
            <p:cNvSpPr txBox="1"/>
            <p:nvPr/>
          </p:nvSpPr>
          <p:spPr>
            <a:xfrm>
              <a:off x="8538559" y="3322149"/>
              <a:ext cx="32556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b="1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Population</a:t>
              </a:r>
              <a:endParaRPr sz="1700" b="1">
                <a:solidFill>
                  <a:srgbClr val="3D3D3D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cxnSp>
          <p:nvCxnSpPr>
            <p:cNvPr id="115" name="Google Shape;115;p17"/>
            <p:cNvCxnSpPr>
              <a:endCxn id="113" idx="1"/>
            </p:cNvCxnSpPr>
            <p:nvPr/>
          </p:nvCxnSpPr>
          <p:spPr>
            <a:xfrm rot="10800000" flipH="1">
              <a:off x="7046778" y="1430475"/>
              <a:ext cx="929700" cy="7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17"/>
            <p:cNvCxnSpPr>
              <a:endCxn id="112" idx="1"/>
            </p:cNvCxnSpPr>
            <p:nvPr/>
          </p:nvCxnSpPr>
          <p:spPr>
            <a:xfrm rot="10800000" flipH="1">
              <a:off x="6285186" y="2793451"/>
              <a:ext cx="1571100" cy="8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7" name="Google Shape;117;p17"/>
            <p:cNvSpPr txBox="1"/>
            <p:nvPr/>
          </p:nvSpPr>
          <p:spPr>
            <a:xfrm>
              <a:off x="486725" y="1528075"/>
              <a:ext cx="2532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/>
                <a:t>Datasets Joined Using Supervisor District</a:t>
              </a:r>
              <a:endParaRPr sz="1700"/>
            </a:p>
          </p:txBody>
        </p:sp>
        <p:sp>
          <p:nvSpPr>
            <p:cNvPr id="118" name="Google Shape;118;p17"/>
            <p:cNvSpPr txBox="1"/>
            <p:nvPr/>
          </p:nvSpPr>
          <p:spPr>
            <a:xfrm>
              <a:off x="873350" y="3530525"/>
              <a:ext cx="1338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u="sng">
                  <a:solidFill>
                    <a:srgbClr val="0B5394"/>
                  </a:solidFill>
                </a:rPr>
                <a:t>Main Dataset</a:t>
              </a:r>
              <a:endParaRPr b="1" u="sng">
                <a:solidFill>
                  <a:srgbClr val="0B5394"/>
                </a:solidFill>
              </a:endParaRPr>
            </a:p>
          </p:txBody>
        </p:sp>
        <p:sp>
          <p:nvSpPr>
            <p:cNvPr id="119" name="Google Shape;119;p17"/>
            <p:cNvSpPr txBox="1"/>
            <p:nvPr/>
          </p:nvSpPr>
          <p:spPr>
            <a:xfrm>
              <a:off x="4491875" y="5239350"/>
              <a:ext cx="2169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u="sng">
                  <a:solidFill>
                    <a:srgbClr val="0B5394"/>
                  </a:solidFill>
                </a:rPr>
                <a:t>Secondary Datasets</a:t>
              </a:r>
              <a:endParaRPr b="1" u="sng">
                <a:solidFill>
                  <a:srgbClr val="0B5394"/>
                </a:solidFill>
              </a:endParaRPr>
            </a:p>
          </p:txBody>
        </p:sp>
        <p:sp>
          <p:nvSpPr>
            <p:cNvPr id="120" name="Google Shape;120;p17"/>
            <p:cNvSpPr txBox="1"/>
            <p:nvPr/>
          </p:nvSpPr>
          <p:spPr>
            <a:xfrm>
              <a:off x="8573125" y="5819500"/>
              <a:ext cx="2229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u="sng">
                  <a:solidFill>
                    <a:srgbClr val="0B5394"/>
                  </a:solidFill>
                </a:rPr>
                <a:t>Data Extracted</a:t>
              </a:r>
              <a:endParaRPr b="1" u="sng">
                <a:solidFill>
                  <a:srgbClr val="0B5394"/>
                </a:solidFill>
              </a:endParaRPr>
            </a:p>
          </p:txBody>
        </p:sp>
        <p:cxnSp>
          <p:nvCxnSpPr>
            <p:cNvPr id="121" name="Google Shape;121;p17"/>
            <p:cNvCxnSpPr>
              <a:stCxn id="99" idx="3"/>
            </p:cNvCxnSpPr>
            <p:nvPr/>
          </p:nvCxnSpPr>
          <p:spPr>
            <a:xfrm>
              <a:off x="2782632" y="2762857"/>
              <a:ext cx="699600" cy="54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17"/>
            <p:cNvCxnSpPr/>
            <p:nvPr/>
          </p:nvCxnSpPr>
          <p:spPr>
            <a:xfrm rot="10800000">
              <a:off x="3482125" y="1465675"/>
              <a:ext cx="18900" cy="29748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17"/>
            <p:cNvCxnSpPr/>
            <p:nvPr/>
          </p:nvCxnSpPr>
          <p:spPr>
            <a:xfrm>
              <a:off x="3468432" y="1467457"/>
              <a:ext cx="699600" cy="54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7"/>
            <p:cNvCxnSpPr>
              <a:endCxn id="102" idx="2"/>
            </p:cNvCxnSpPr>
            <p:nvPr/>
          </p:nvCxnSpPr>
          <p:spPr>
            <a:xfrm>
              <a:off x="3491750" y="4422371"/>
              <a:ext cx="639600" cy="27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448925" y="432400"/>
            <a:ext cx="3423900" cy="7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Data Cleaning</a:t>
            </a:r>
            <a:endParaRPr b="1"/>
          </a:p>
        </p:txBody>
      </p:sp>
      <p:graphicFrame>
        <p:nvGraphicFramePr>
          <p:cNvPr id="130" name="Google Shape;130;p18"/>
          <p:cNvGraphicFramePr/>
          <p:nvPr/>
        </p:nvGraphicFramePr>
        <p:xfrm>
          <a:off x="999075" y="4121295"/>
          <a:ext cx="5323400" cy="2227410"/>
        </p:xfrm>
        <a:graphic>
          <a:graphicData uri="http://schemas.openxmlformats.org/drawingml/2006/table">
            <a:tbl>
              <a:tblPr>
                <a:noFill/>
                <a:tableStyleId>{6A72BB64-59AB-4461-A0C8-B328723E7581}</a:tableStyleId>
              </a:tblPr>
              <a:tblGrid>
                <a:gridCol w="117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311 Cases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Original Dataset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Cleaned Dataset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Columns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 + 8 Joined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Rows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512,628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452,165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Duplicates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48,272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N/A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12,191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 l="7002" b="9934"/>
          <a:stretch/>
        </p:blipFill>
        <p:spPr>
          <a:xfrm>
            <a:off x="8749853" y="2386496"/>
            <a:ext cx="1349254" cy="1651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0838" y="2828104"/>
            <a:ext cx="796861" cy="1006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29105" y="2799917"/>
            <a:ext cx="841467" cy="1063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86092" y="1536684"/>
            <a:ext cx="796861" cy="1006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0997" y="1536684"/>
            <a:ext cx="796861" cy="100695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/>
          <p:nvPr/>
        </p:nvSpPr>
        <p:spPr>
          <a:xfrm>
            <a:off x="8432529" y="1649903"/>
            <a:ext cx="313795" cy="41117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A</a:t>
            </a:r>
          </a:p>
        </p:txBody>
      </p:sp>
      <p:sp>
        <p:nvSpPr>
          <p:cNvPr id="137" name="Google Shape;137;p18"/>
          <p:cNvSpPr/>
          <p:nvPr/>
        </p:nvSpPr>
        <p:spPr>
          <a:xfrm>
            <a:off x="10063356" y="1687158"/>
            <a:ext cx="242326" cy="33666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B</a:t>
            </a:r>
          </a:p>
        </p:txBody>
      </p:sp>
      <p:sp>
        <p:nvSpPr>
          <p:cNvPr id="138" name="Google Shape;138;p18"/>
          <p:cNvSpPr/>
          <p:nvPr/>
        </p:nvSpPr>
        <p:spPr>
          <a:xfrm>
            <a:off x="7903778" y="2941607"/>
            <a:ext cx="313777" cy="33666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C</a:t>
            </a:r>
          </a:p>
        </p:txBody>
      </p:sp>
      <p:sp>
        <p:nvSpPr>
          <p:cNvPr id="139" name="Google Shape;139;p18"/>
          <p:cNvSpPr/>
          <p:nvPr/>
        </p:nvSpPr>
        <p:spPr>
          <a:xfrm>
            <a:off x="10328674" y="2941607"/>
            <a:ext cx="242326" cy="33666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D</a:t>
            </a:r>
          </a:p>
        </p:txBody>
      </p:sp>
      <p:sp>
        <p:nvSpPr>
          <p:cNvPr id="140" name="Google Shape;140;p18"/>
          <p:cNvSpPr txBox="1"/>
          <p:nvPr/>
        </p:nvSpPr>
        <p:spPr>
          <a:xfrm>
            <a:off x="7292550" y="4127323"/>
            <a:ext cx="4225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SAME INCIDENT REPORTED WITH 4 COMPLAINTS</a:t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448925" y="1314300"/>
            <a:ext cx="68475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Remove Duplicates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Remove N/As</a:t>
            </a:r>
            <a:endParaRPr sz="19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Calculated and added target variable ‘difference_mins’</a:t>
            </a:r>
            <a:endParaRPr sz="1900"/>
          </a:p>
        </p:txBody>
      </p:sp>
      <p:sp>
        <p:nvSpPr>
          <p:cNvPr id="142" name="Google Shape;142;p18"/>
          <p:cNvSpPr txBox="1"/>
          <p:nvPr/>
        </p:nvSpPr>
        <p:spPr>
          <a:xfrm>
            <a:off x="8446158" y="1052950"/>
            <a:ext cx="267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Duplicate cases:</a:t>
            </a:r>
            <a:endParaRPr b="1"/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4319" y="2897325"/>
            <a:ext cx="3919706" cy="106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/>
        </p:nvSpPr>
        <p:spPr>
          <a:xfrm>
            <a:off x="897200" y="520125"/>
            <a:ext cx="5065200" cy="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sz="3000" b="1" i="0" u="none" strike="noStrike" cap="none">
                <a:solidFill>
                  <a:srgbClr val="3F3F3F"/>
                </a:solidFill>
              </a:rPr>
              <a:t>Data Exploration</a:t>
            </a:r>
            <a:endParaRPr sz="3000" b="1"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000" y="3374850"/>
            <a:ext cx="4709293" cy="300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0825" y="414300"/>
            <a:ext cx="4459242" cy="300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 rotWithShape="1">
          <a:blip r:embed="rId5">
            <a:alphaModFix/>
          </a:blip>
          <a:srcRect b="6855"/>
          <a:stretch/>
        </p:blipFill>
        <p:spPr>
          <a:xfrm>
            <a:off x="6572000" y="3451050"/>
            <a:ext cx="4790151" cy="300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897200" y="1205150"/>
            <a:ext cx="4914900" cy="21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Street and Sidewalk Cleaning cases are the majority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Cases increase from April to August: </a:t>
            </a:r>
            <a:endParaRPr sz="19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2 peaks in August and January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No visible relationship between </a:t>
            </a:r>
            <a:endParaRPr sz="19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case count and poverty level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/>
        </p:nvSpPr>
        <p:spPr>
          <a:xfrm>
            <a:off x="552775" y="935575"/>
            <a:ext cx="5065200" cy="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sz="3000" b="1" i="0" u="none" strike="noStrike" cap="none">
                <a:solidFill>
                  <a:srgbClr val="3F3F3F"/>
                </a:solidFill>
              </a:rPr>
              <a:t>Data Exploration</a:t>
            </a:r>
            <a:endParaRPr sz="3000" b="1"/>
          </a:p>
        </p:txBody>
      </p:sp>
      <p:grpSp>
        <p:nvGrpSpPr>
          <p:cNvPr id="158" name="Google Shape;158;p20"/>
          <p:cNvGrpSpPr/>
          <p:nvPr/>
        </p:nvGrpSpPr>
        <p:grpSpPr>
          <a:xfrm>
            <a:off x="6259817" y="300697"/>
            <a:ext cx="5065583" cy="3307253"/>
            <a:chOff x="6716410" y="1992688"/>
            <a:chExt cx="4885786" cy="2872625"/>
          </a:xfrm>
        </p:grpSpPr>
        <p:pic>
          <p:nvPicPr>
            <p:cNvPr id="159" name="Google Shape;159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16410" y="1992688"/>
              <a:ext cx="4885786" cy="2872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20"/>
            <p:cNvSpPr/>
            <p:nvPr/>
          </p:nvSpPr>
          <p:spPr>
            <a:xfrm>
              <a:off x="8254650" y="2611675"/>
              <a:ext cx="1991700" cy="1761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20"/>
          <p:cNvGrpSpPr/>
          <p:nvPr/>
        </p:nvGrpSpPr>
        <p:grpSpPr>
          <a:xfrm>
            <a:off x="6259553" y="3525750"/>
            <a:ext cx="4982576" cy="3038301"/>
            <a:chOff x="870575" y="659700"/>
            <a:chExt cx="8455076" cy="5243875"/>
          </a:xfrm>
        </p:grpSpPr>
        <p:pic>
          <p:nvPicPr>
            <p:cNvPr id="162" name="Google Shape;162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70575" y="659700"/>
              <a:ext cx="8455076" cy="5243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20"/>
            <p:cNvSpPr/>
            <p:nvPr/>
          </p:nvSpPr>
          <p:spPr>
            <a:xfrm>
              <a:off x="7014575" y="1597075"/>
              <a:ext cx="2029200" cy="3025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0"/>
          <p:cNvSpPr txBox="1"/>
          <p:nvPr/>
        </p:nvSpPr>
        <p:spPr>
          <a:xfrm>
            <a:off x="646725" y="1762300"/>
            <a:ext cx="4676700" cy="21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No visible relationships between education level and poverty level, case resolution time and case count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Ran a correlation matrix:</a:t>
            </a:r>
            <a:endParaRPr sz="19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No notable strong correlations between features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0" name="Google Shape;170;p21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1" name="Google Shape;171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72" name="Google Shape;172;p21" descr="Magnifying glass on clear background"/>
          <p:cNvPicPr preferRelativeResize="0"/>
          <p:nvPr/>
        </p:nvPicPr>
        <p:blipFill rotWithShape="1">
          <a:blip r:embed="rId3">
            <a:alphaModFix/>
          </a:blip>
          <a:srcRect b="15730"/>
          <a:stretch/>
        </p:blipFill>
        <p:spPr>
          <a:xfrm>
            <a:off x="-1" y="10"/>
            <a:ext cx="1219199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/>
          <p:nvPr/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dk1">
              <a:alpha val="8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4" name="Google Shape;174;p21"/>
          <p:cNvSpPr txBox="1">
            <a:spLocks noGrp="1"/>
          </p:cNvSpPr>
          <p:nvPr>
            <p:ph type="title"/>
          </p:nvPr>
        </p:nvSpPr>
        <p:spPr>
          <a:xfrm>
            <a:off x="735791" y="3331444"/>
            <a:ext cx="6470692" cy="1229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ookman Old Style"/>
              <a:buNone/>
            </a:pPr>
            <a:r>
              <a:rPr lang="en-US" sz="5400">
                <a:solidFill>
                  <a:schemeClr val="lt1"/>
                </a:solidFill>
              </a:rPr>
              <a:t>Q &amp; A</a:t>
            </a:r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body" idx="1"/>
          </p:nvPr>
        </p:nvSpPr>
        <p:spPr>
          <a:xfrm>
            <a:off x="735791" y="4735799"/>
            <a:ext cx="6470693" cy="605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b="1" cap="none">
                <a:solidFill>
                  <a:schemeClr val="lt1"/>
                </a:solidFill>
              </a:rPr>
              <a:t>THANK YOU!</a:t>
            </a:r>
            <a:endParaRPr/>
          </a:p>
        </p:txBody>
      </p:sp>
      <p:cxnSp>
        <p:nvCxnSpPr>
          <p:cNvPr id="176" name="Google Shape;176;p21"/>
          <p:cNvCxnSpPr/>
          <p:nvPr/>
        </p:nvCxnSpPr>
        <p:spPr>
          <a:xfrm>
            <a:off x="772429" y="4641183"/>
            <a:ext cx="6309360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alpha val="89803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7" name="Google Shape;177;p2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Office PowerPoint</Application>
  <PresentationFormat>Widescreen</PresentationFormat>
  <Paragraphs>68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Libre Franklin</vt:lpstr>
      <vt:lpstr>Cambria</vt:lpstr>
      <vt:lpstr>Bookman Old Style</vt:lpstr>
      <vt:lpstr>Simple Light</vt:lpstr>
      <vt:lpstr>GROUP D DATA UNDERSTANDING &amp; PREPARATION </vt:lpstr>
      <vt:lpstr>Project Overview</vt:lpstr>
      <vt:lpstr>PowerPoint Presentation</vt:lpstr>
      <vt:lpstr>PowerPoint Presentation</vt:lpstr>
      <vt:lpstr>Data Cleaning</vt:lpstr>
      <vt:lpstr>PowerPoint Presentation</vt:lpstr>
      <vt:lpstr>PowerPoint Presentation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D DATA UNDERSTANDING &amp; PREPARATION </dc:title>
  <dc:creator>Kimberly Tan</dc:creator>
  <cp:lastModifiedBy>KIMBERLYYEE.TAN@baruchmail.cuny.edu</cp:lastModifiedBy>
  <cp:revision>1</cp:revision>
  <dcterms:modified xsi:type="dcterms:W3CDTF">2023-02-09T21:21:15Z</dcterms:modified>
</cp:coreProperties>
</file>