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16C595-ED16-49EE-8BD1-7440D9119A71}">
  <a:tblStyle styleId="{5D16C595-ED16-49EE-8BD1-7440D9119A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lete-view-of-decision-trees-and-svm-in-machine-learning-f9f3d19a337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unlocking-the-true-power-of-support-vector-regression-847fd123a4a0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comparing-random-forest-and-gradient-boosting-d7236b429c15" TargetMode="External"/><Relationship Id="rId13" Type="http://schemas.openxmlformats.org/officeDocument/2006/relationships/hyperlink" Target="https://practicaldatascience.co.uk/machine-learning/how-to-avoid-model-overfitting-with-early-stopping-rounds" TargetMode="External"/><Relationship Id="rId3" Type="http://schemas.openxmlformats.org/officeDocument/2006/relationships/hyperlink" Target="https://towardsdatascience.com/a-quick-and-dirty-guide-to-random-forest-regression-52ca0af157f8" TargetMode="External"/><Relationship Id="rId7" Type="http://schemas.openxmlformats.org/officeDocument/2006/relationships/hyperlink" Target="https://medium.com/geekculture/xgboost-versus-random-forest-898e42870f30" TargetMode="External"/><Relationship Id="rId12" Type="http://schemas.openxmlformats.org/officeDocument/2006/relationships/hyperlink" Target="https://www.kaggle.com/general/242514" TargetMode="External"/><Relationship Id="rId17" Type="http://schemas.openxmlformats.org/officeDocument/2006/relationships/hyperlink" Target="https://stats.stackexchange.com/questions/141619/wont-highly-correlated-variables-in-random-forest-distort-accuracy-and-feature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datascience.stackexchange.com/questions/12554/does-xgboost-handle-multicollinearity-by-itsel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tascience.foundation/datatalk/xgboost-an-efficient-implementation-of-gradient-boosting" TargetMode="External"/><Relationship Id="rId11" Type="http://schemas.openxmlformats.org/officeDocument/2006/relationships/hyperlink" Target="https://towardsdatascience.com/loss-functions-when-to-use-which-one-718ebad36e0" TargetMode="External"/><Relationship Id="rId5" Type="http://schemas.openxmlformats.org/officeDocument/2006/relationships/hyperlink" Target="https://medium.com/@aravanshad/gradient-boosting-versus-random-forest-cfa3fa8f0d80" TargetMode="External"/><Relationship Id="rId15" Type="http://schemas.openxmlformats.org/officeDocument/2006/relationships/hyperlink" Target="https://vishesh-gupta.medium.com/correlation-in-xgboost-8afa649bd066" TargetMode="External"/><Relationship Id="rId10" Type="http://schemas.openxmlformats.org/officeDocument/2006/relationships/hyperlink" Target="https://www.oreilly.com/library/view/mastering-machine-learning/9781788621113/11d1de37-872b-407e-903f-802981d786d3.xhtml" TargetMode="External"/><Relationship Id="rId4" Type="http://schemas.openxmlformats.org/officeDocument/2006/relationships/hyperlink" Target="https://medium.datadriveninvestor.com/random-forest-pros-and-cons-c1c42fb64f04?fbclid=IwAR2z-CUF0Wb9Tqp8vR75mKZNc9qNiKd8Yv6SSLIgj5hV20gMwclVopg3ujs" TargetMode="External"/><Relationship Id="rId9" Type="http://schemas.openxmlformats.org/officeDocument/2006/relationships/hyperlink" Target="https://towardsdatascience.com/cost-functions-of-regression-and-its-optimization-techniques-in-machine-learning-2f5931cd33f1" TargetMode="External"/><Relationship Id="rId14" Type="http://schemas.openxmlformats.org/officeDocument/2006/relationships/hyperlink" Target="https://machinelearningmastery.com/avoid-overfitting-by-early-stopping-with-xgboost-in-python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-nearest-neighbours-explained-7c49853633b6" TargetMode="External"/><Relationship Id="rId7" Type="http://schemas.openxmlformats.org/officeDocument/2006/relationships/hyperlink" Target="https://towardsdatascience.com/entity-embeddings-for-ml-2387eb68e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owardsdatascience.com/one-hot-encoding-is-making-your-tree-based-ensembles-worse-heres-why-d64b282b5769" TargetMode="External"/><Relationship Id="rId5" Type="http://schemas.openxmlformats.org/officeDocument/2006/relationships/hyperlink" Target="https://machinelearningmastery.com/one-hot-encoding-for-categorical-data/" TargetMode="External"/><Relationship Id="rId4" Type="http://schemas.openxmlformats.org/officeDocument/2006/relationships/hyperlink" Target="https://www.analyticsvidhya.com/blog/2020/03/one-hot-encoding-vs-label-encoding-using-scikit-lear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9e42fc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019e42fc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878166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https://towardsdatascience.com/a-complete-view-of-decision-trees-and-svm-in-machine-learning-f9f3d19a337b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https://towardsdatascience.com/unlocking-the-true-power-of-support-vector-regression-847fd123a4a0</a:t>
            </a: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dk1"/>
                </a:solidFill>
              </a:rPr>
              <a:t>Advantages of Support Vector Regression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Although Support Vector Regression is used rarely it carries certain advantages that are as mentioned below: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It is robust to outliers.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Decision model can be easily updated.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It has excellent generalization capability, with high prediction accuracy.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Its implementation is easy.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Disadvantages of Support Vector Regression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Some of the drawbacks faced by Support Vector Machines while handling regression problems are as mentioned below: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They are not suitable for large datasets.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In cases where the number of features for each data point exceeds the number of training data samples, the SVM will underperform.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The Decision model does not perform very well when the data set has more noise i.e. target classes are overlapping..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fa878166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b7f54d2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Possible con for Gradient Boosting: Sensitive to outliers </a:t>
            </a:r>
            <a:endParaRPr sz="2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 about Random Forest Regressor: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-US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https://towardsdatascience.com/a-quick-and-dirty-guide-to-random-forest-regression-52ca0af157f8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https://medium.datadriveninvestor.com/random-forest-pros-and-cons-c1c42fb64f04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-US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https://medium.com/@aravanshad/gradient-boosting-versus-random-forest-cfa3fa8f0d80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It is a powerful and most used supervised learning algorithm that simply a collection of decision tree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It considers the results of more than one algorithm of the same or different kind of classification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Pros: robust to outlier; works well with non-linear data; lower risk of overfitting; run efficiently on a large dataset; better than other classification algorithms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4.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Cons: it is biased when deal with categorical variables; slow training; not suitable for linear methods with a lot of sparse features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Gradient boosting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It is an algorithm that helps in reducing variance and bias in a machine learning ensemble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When it is used to predict a continuous value, like the time difference, we say that we are using it for regression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Start by making a single leaf that represent an initial guess for the predictive value of all of the samples and continuously, first guess: average value; and then it builds a tree that based on the errors made by the previous tree that is larger than a stump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4.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Set the learn rate from 0 to 1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Taking lots of small steps in the right direction results in better predictions with a testing dataset, i.e. lower variance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6.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Pros: it is an easy to read and interpret algorithm, making its prediction interpretations easy to handle; the prediction capability is efficient through the use of its clone methods, such as random forest and decision trees; it is a resilient method that curbs over-fitting easily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7.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Cons: it is sensitive to outliers; it is almost impossible to scale up, since every estimator bases its correctness on the previous predictors, so making the procedure difficult to streamline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DC1C6"/>
                </a:solidFill>
                <a:highlight>
                  <a:srgbClr val="202124"/>
                </a:highlight>
              </a:rPr>
              <a:t>Gradient boosting can benefit from regularization methods that penalize various parts of the algorithm and generally </a:t>
            </a:r>
            <a:r>
              <a:rPr lang="en-US" sz="1200">
                <a:solidFill>
                  <a:srgbClr val="FF7866"/>
                </a:solidFill>
                <a:highlight>
                  <a:srgbClr val="202124"/>
                </a:highlight>
              </a:rPr>
              <a:t>improve the performance of the</a:t>
            </a:r>
            <a:r>
              <a:rPr lang="en-US" sz="1200">
                <a:solidFill>
                  <a:srgbClr val="BDC1C6"/>
                </a:solidFill>
                <a:highlight>
                  <a:srgbClr val="202124"/>
                </a:highlight>
              </a:rPr>
              <a:t> algorithm by reducing overfitting.</a:t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https://datascience.foundation/datatalk/xgboost-an-efficient-implementation-of-gradient-boosting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XGBoost vs RF: </a:t>
            </a:r>
            <a:r>
              <a:rPr lang="en-US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https://medium.com/geekculture/xgboost-versus-random-forest-898e42870f30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https://medium.com/@aravanshad/gradient-boosting-versus-random-forest-cfa3fa8f0d80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https://towardsdatascience.com/comparing-random-forest-and-gradient-boosting-d7236b429c15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https://towardsdatascience.com/comparing-random-forest-and-gradient-boosting-d7236b429c15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Cost Functions: </a:t>
            </a:r>
            <a:r>
              <a:rPr lang="en-US" u="sng">
                <a:solidFill>
                  <a:srgbClr val="0097A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https://towardsdatascience.com/cost-functions-of-regression-and-its-optimization-techniques-in-machine-learning-2f5931cd33f1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https://www.oreilly.com/library/view/mastering-machine-learning/9781788621113/11d1de37-872b-407e-903f-802981d786d3.xhtml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https://towardsdatascience.com/cost-functions-of-regression-and-its-optimization-techniques-in-machine-learning-2f5931cd33f1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https://towardsdatascience.com/loss-functions-when-to-use-which-one-718ebad36e0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Controlling overfitting in XGBoost: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97A7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https://www.kaggle.com/general/242514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97A7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https://practicaldatascience.co.uk/machine-learning/how-to-avoid-model-overfitting-with-early-stopping-rounds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14"/>
              </a:rPr>
              <a:t>https://machinelearningmastery.com/avoid-overfitting-by-early-stopping-with-xgboost-in-python/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Correlation in XGBoost: </a:t>
            </a:r>
            <a:r>
              <a:rPr lang="en-US" u="sng">
                <a:solidFill>
                  <a:srgbClr val="0097A7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https://vishesh-gupta.medium.com/correlation-in-xgboost-8afa649bd066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97A7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https://datascience.stackexchange.com/questions/12554/does-xgboost-handle-multicollinearity-by-itself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Correlation in Random Forest: </a:t>
            </a:r>
            <a:r>
              <a:rPr lang="en-US" sz="1200" u="sng">
                <a:solidFill>
                  <a:schemeClr val="hlink"/>
                </a:solidFill>
                <a:hlinkClick r:id="rId17"/>
              </a:rPr>
              <a:t>https://stats.stackexchange.com/questions/141619/wont-highly-correlated-variables-in-random-forest-distort-accuracy-and-feature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01b7f54d2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691d7e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Our choice of model and why, using multiple linear regression as benchmark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gradient boosting over random forest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What about knn?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https://towardsdatascience.com/k-nearest-neighbours-explained-7c49853633b6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https://www.analyticsvidhya.com/blog/2020/03/one-hot-encoding-vs-label-encoding-using-scikit-learn/</a:t>
            </a: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https://machinelearningmastery.com/one-hot-encoding-for-categorical-data/</a:t>
            </a:r>
            <a:r>
              <a:rPr lang="en-US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https://towardsdatascience.com/one-hot-encoding-is-making-your-tree-based-ensembles-worse-heres-why-d64b282b5769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https://towardsdatascience.com/entity-embeddings-for-ml-2387eb68e49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01691d7e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691d7e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691d7e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1" name="Google Shape;61;p14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0" y="2903475"/>
            <a:ext cx="7537800" cy="26781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83400" y="2360450"/>
            <a:ext cx="64707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Bookman Old Style"/>
              <a:buNone/>
            </a:pPr>
            <a:r>
              <a:rPr lang="en-US" sz="3659">
                <a:solidFill>
                  <a:schemeClr val="lt1"/>
                </a:solidFill>
              </a:rPr>
              <a:t>GROUP D</a:t>
            </a:r>
            <a:endParaRPr sz="365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Bookman Old Style"/>
              <a:buNone/>
            </a:pPr>
            <a:r>
              <a:rPr lang="en-US" sz="3659" b="1">
                <a:solidFill>
                  <a:schemeClr val="lt1"/>
                </a:solidFill>
              </a:rPr>
              <a:t>MODEL SELECTION</a:t>
            </a:r>
            <a:endParaRPr sz="3659"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83400" y="4659600"/>
            <a:ext cx="680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6704">
                <a:solidFill>
                  <a:schemeClr val="lt1"/>
                </a:solidFill>
              </a:rPr>
              <a:t>ASHMA KHATUN, DAVID ARIZMENDI, JIE CHEN, LI LIN, </a:t>
            </a:r>
            <a:endParaRPr sz="6704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6704">
                <a:solidFill>
                  <a:schemeClr val="lt1"/>
                </a:solidFill>
              </a:rPr>
              <a:t>MACRIN FRANCIS, QINGXUAN QI, YEE HERN KIMBERLY TAN</a:t>
            </a:r>
            <a:endParaRPr sz="6704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SzPct val="64705"/>
              <a:buNone/>
            </a:pPr>
            <a:endParaRPr sz="1700">
              <a:solidFill>
                <a:srgbClr val="FFFFFF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620029" y="4488783"/>
            <a:ext cx="63093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2375" y="605900"/>
            <a:ext cx="3561900" cy="5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FFFFFF"/>
                </a:solidFill>
              </a:rPr>
              <a:t>Recap</a:t>
            </a:r>
            <a:endParaRPr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5703125" y="605900"/>
            <a:ext cx="5648400" cy="5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6000"/>
              <a:buFont typeface="Bookman Old Style"/>
              <a:buNone/>
            </a:pPr>
            <a:r>
              <a:rPr lang="en-US" sz="2500" b="1">
                <a:solidFill>
                  <a:schemeClr val="dk1"/>
                </a:solidFill>
              </a:rPr>
              <a:t>Project Overview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records of previous 311 complaints, can we predict how long an incident will take to resolve?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57"/>
              <a:buFont typeface="Arial"/>
              <a:buNone/>
            </a:pPr>
            <a:r>
              <a:rPr lang="en-US" sz="2508" b="1">
                <a:solidFill>
                  <a:schemeClr val="dk1"/>
                </a:solidFill>
              </a:rPr>
              <a:t>Data Exploration</a:t>
            </a:r>
            <a:endParaRPr sz="2508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63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300">
                <a:solidFill>
                  <a:schemeClr val="dk1"/>
                </a:solidFill>
              </a:rPr>
              <a:t>Majority complaint calls- Street and sidewalk cleaning </a:t>
            </a:r>
            <a:endParaRPr sz="2300">
              <a:solidFill>
                <a:schemeClr val="dk1"/>
              </a:solidFill>
            </a:endParaRPr>
          </a:p>
          <a:p>
            <a:pPr marL="457200" lvl="0" indent="-363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300">
                <a:solidFill>
                  <a:schemeClr val="dk1"/>
                </a:solidFill>
              </a:rPr>
              <a:t>No notable strong correlations between features</a:t>
            </a:r>
            <a:endParaRPr sz="2300">
              <a:solidFill>
                <a:schemeClr val="dk1"/>
              </a:solidFill>
            </a:endParaRPr>
          </a:p>
          <a:p>
            <a:pPr marL="457200" lvl="0" indent="-363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300">
                <a:solidFill>
                  <a:schemeClr val="dk1"/>
                </a:solidFill>
              </a:rPr>
              <a:t>Case resolution time is not proportional to the case count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12186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6" y="0"/>
            <a:ext cx="46485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92375" y="605900"/>
            <a:ext cx="3561900" cy="5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b="1">
                <a:solidFill>
                  <a:schemeClr val="lt1"/>
                </a:solidFill>
              </a:rPr>
              <a:t>Model Choices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703126" y="605900"/>
            <a:ext cx="5523300" cy="5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300" b="1">
                <a:solidFill>
                  <a:schemeClr val="dk1"/>
                </a:solidFill>
              </a:rPr>
              <a:t>Supervised Learning Algorithm </a:t>
            </a:r>
            <a:r>
              <a:rPr lang="en-US" sz="2500">
                <a:solidFill>
                  <a:schemeClr val="dk1"/>
                </a:solidFill>
              </a:rPr>
              <a:t>Since we are predicting the resolution time using the past observations.</a:t>
            </a:r>
            <a:endParaRPr sz="2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500" b="1">
                <a:solidFill>
                  <a:schemeClr val="dk1"/>
                </a:solidFill>
              </a:rPr>
              <a:t>Regression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More focused on predicting the resolution time (continuous value) than which category the issues belong to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50" y="0"/>
            <a:ext cx="12192000" cy="183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30400" y="-65400"/>
            <a:ext cx="53553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3000" b="1">
                <a:solidFill>
                  <a:schemeClr val="lt1"/>
                </a:solidFill>
              </a:rPr>
              <a:t>Multiple Linear </a:t>
            </a:r>
            <a:endParaRPr sz="30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3000" b="1">
                <a:solidFill>
                  <a:schemeClr val="lt1"/>
                </a:solidFill>
              </a:rPr>
              <a:t>Regression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6991350" y="-65400"/>
            <a:ext cx="36906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3000" b="1">
                <a:solidFill>
                  <a:schemeClr val="lt1"/>
                </a:solidFill>
              </a:rPr>
              <a:t>Support Vector </a:t>
            </a:r>
            <a:endParaRPr sz="30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3000" b="1">
                <a:solidFill>
                  <a:schemeClr val="lt1"/>
                </a:solidFill>
              </a:rPr>
              <a:t>Regression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34175" y="1819725"/>
            <a:ext cx="5425500" cy="4522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62500" lnSpcReduction="1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71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</a:rPr>
              <a:t>Pros: </a:t>
            </a:r>
            <a:endParaRPr sz="3500" b="1">
              <a:solidFill>
                <a:schemeClr val="dk1"/>
              </a:solidFill>
            </a:endParaRPr>
          </a:p>
          <a:p>
            <a:pPr marL="914400" lvl="2" indent="-3317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00">
                <a:solidFill>
                  <a:schemeClr val="dk1"/>
                </a:solidFill>
              </a:rPr>
              <a:t>Simple and low computation time</a:t>
            </a:r>
            <a:endParaRPr sz="2600">
              <a:solidFill>
                <a:schemeClr val="dk1"/>
              </a:solidFill>
            </a:endParaRPr>
          </a:p>
          <a:p>
            <a:pPr marL="914400" lvl="2" indent="-3317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00">
                <a:solidFill>
                  <a:schemeClr val="dk1"/>
                </a:solidFill>
              </a:rPr>
              <a:t>Easy to understand what variables are influencing the prediction </a:t>
            </a:r>
            <a:endParaRPr sz="2600">
              <a:solidFill>
                <a:schemeClr val="dk1"/>
              </a:solidFill>
            </a:endParaRPr>
          </a:p>
          <a:p>
            <a:pPr marL="914400" lvl="2" indent="-3317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00">
                <a:solidFill>
                  <a:schemeClr val="dk1"/>
                </a:solidFill>
              </a:rPr>
              <a:t>Provides benchmark before attempting more complex models 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</a:rPr>
              <a:t>Cons:</a:t>
            </a:r>
            <a:r>
              <a:rPr lang="en-US" sz="3100" b="1">
                <a:solidFill>
                  <a:schemeClr val="dk1"/>
                </a:solidFill>
              </a:rPr>
              <a:t> </a:t>
            </a:r>
            <a:endParaRPr sz="3100" b="1">
              <a:solidFill>
                <a:schemeClr val="dk1"/>
              </a:solidFill>
            </a:endParaRPr>
          </a:p>
          <a:p>
            <a:pPr marL="914400" lvl="2" indent="-3317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00">
                <a:solidFill>
                  <a:schemeClr val="dk1"/>
                </a:solidFill>
              </a:rPr>
              <a:t>Poor results if inputs are highly correlated</a:t>
            </a:r>
            <a:endParaRPr sz="2600">
              <a:solidFill>
                <a:schemeClr val="dk1"/>
              </a:solidFill>
            </a:endParaRPr>
          </a:p>
          <a:p>
            <a:pPr marL="914400" lvl="2" indent="-3317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00">
                <a:solidFill>
                  <a:schemeClr val="dk1"/>
                </a:solidFill>
              </a:rPr>
              <a:t>Tends to overfit more than other sophisticated models</a:t>
            </a:r>
            <a:endParaRPr sz="2600">
              <a:solidFill>
                <a:schemeClr val="dk1"/>
              </a:solidFill>
            </a:endParaRPr>
          </a:p>
          <a:p>
            <a:pPr marL="914400" lvl="2" indent="-3317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00">
                <a:solidFill>
                  <a:schemeClr val="dk1"/>
                </a:solidFill>
              </a:rPr>
              <a:t>Sensitive to outliers 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502625" y="1684775"/>
            <a:ext cx="51270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 b="1">
                <a:solidFill>
                  <a:schemeClr val="dk1"/>
                </a:solidFill>
              </a:rPr>
              <a:t>Pros:</a:t>
            </a:r>
            <a:endParaRPr sz="2150" b="1">
              <a:solidFill>
                <a:schemeClr val="dk1"/>
              </a:solidFill>
            </a:endParaRPr>
          </a:p>
          <a:p>
            <a:pPr marL="9144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Handles nonlinearity very well </a:t>
            </a:r>
            <a:endParaRPr sz="1600">
              <a:solidFill>
                <a:schemeClr val="dk1"/>
              </a:solidFill>
            </a:endParaRPr>
          </a:p>
          <a:p>
            <a:pPr marL="9144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Robust to outliers </a:t>
            </a:r>
            <a:endParaRPr sz="1600">
              <a:solidFill>
                <a:schemeClr val="dk1"/>
              </a:solidFill>
            </a:endParaRPr>
          </a:p>
          <a:p>
            <a:pPr marL="9144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Has excellent generalization capability 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 b="1">
                <a:solidFill>
                  <a:schemeClr val="dk1"/>
                </a:solidFill>
              </a:rPr>
              <a:t>Cons:</a:t>
            </a:r>
            <a:endParaRPr sz="2150" b="1">
              <a:solidFill>
                <a:schemeClr val="dk1"/>
              </a:solidFill>
            </a:endParaRPr>
          </a:p>
          <a:p>
            <a:pPr marL="9144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Not suitable for large datasets </a:t>
            </a:r>
            <a:endParaRPr sz="1600"/>
          </a:p>
        </p:txBody>
      </p:sp>
      <p:cxnSp>
        <p:nvCxnSpPr>
          <p:cNvPr id="92" name="Google Shape;92;p17"/>
          <p:cNvCxnSpPr/>
          <p:nvPr/>
        </p:nvCxnSpPr>
        <p:spPr>
          <a:xfrm>
            <a:off x="6094250" y="21750"/>
            <a:ext cx="30300" cy="6871200"/>
          </a:xfrm>
          <a:prstGeom prst="straightConnector1">
            <a:avLst/>
          </a:prstGeom>
          <a:noFill/>
          <a:ln w="38100" cap="flat" cmpd="sng">
            <a:solidFill>
              <a:srgbClr val="C2C2C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50" y="0"/>
            <a:ext cx="12192000" cy="143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632725" y="207600"/>
            <a:ext cx="108555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b="1">
                <a:solidFill>
                  <a:schemeClr val="lt1"/>
                </a:solidFill>
              </a:rPr>
              <a:t>Tree-Based Ensemble Models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77025" y="1565475"/>
            <a:ext cx="6074100" cy="1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Pros: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Higher accuracy than other algorithms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No scaling of variables necessary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Handles linear and non-linear relationships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Robust against multicollinearity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294275" y="1543125"/>
            <a:ext cx="53481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Cons: 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More computationally intensive (but parallelizable for faster performance)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Not easily interpretable</a:t>
            </a:r>
            <a:endParaRPr sz="1900">
              <a:solidFill>
                <a:schemeClr val="dk1"/>
              </a:solidFill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786875" y="3642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{5D16C595-ED16-49EE-8BD1-7440D9119A71}</a:tableStyleId>
              </a:tblPr>
              <a:tblGrid>
                <a:gridCol w="54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Random Forest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XGBoost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Less prone to overfitting than XGBoost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Overfitting can be controlled by tuning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75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Creates individual trees and aggregates their results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Trees are built sequentially and learn from each other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75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600"/>
                        <a:buChar char="●"/>
                      </a:pPr>
                      <a:r>
                        <a:rPr lang="en-US" sz="1600" b="1">
                          <a:solidFill>
                            <a:srgbClr val="4A86E8"/>
                          </a:solidFill>
                        </a:rPr>
                        <a:t>Not sensitive to outliers</a:t>
                      </a:r>
                      <a:endParaRPr sz="1600" b="1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 b="1">
                          <a:solidFill>
                            <a:srgbClr val="FF9900"/>
                          </a:solidFill>
                        </a:rPr>
                        <a:t>Sensitive to outliers in the inputs </a:t>
                      </a:r>
                      <a:r>
                        <a:rPr lang="en-US" sz="1600"/>
                        <a:t>(we can change cost function for outliers in target variable)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675">
                <a:tc>
                  <a:txBody>
                    <a:bodyPr/>
                    <a:lstStyle/>
                    <a:p>
                      <a:pPr marL="457200" lvl="0" indent="-330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Char char="●"/>
                      </a:pPr>
                      <a:r>
                        <a:rPr lang="en-US" sz="1600" b="1">
                          <a:solidFill>
                            <a:srgbClr val="FF9900"/>
                          </a:solidFill>
                        </a:rPr>
                        <a:t>Biased in favor of categorical variables with more levels</a:t>
                      </a:r>
                      <a:endParaRPr sz="1600" b="1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More tuning required (performs better than Random Forest when done properly)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12186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6" y="0"/>
            <a:ext cx="46485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0" cy="5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FFFFFF"/>
                </a:solidFill>
              </a:rPr>
              <a:t>Going Forward </a:t>
            </a:r>
            <a:endParaRPr b="1"/>
          </a:p>
        </p:txBody>
      </p:sp>
      <p:sp>
        <p:nvSpPr>
          <p:cNvPr id="109" name="Google Shape;109;p19"/>
          <p:cNvSpPr txBox="1"/>
          <p:nvPr/>
        </p:nvSpPr>
        <p:spPr>
          <a:xfrm>
            <a:off x="5780150" y="2415575"/>
            <a:ext cx="60435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Multiple Linear Regression</a:t>
            </a:r>
            <a:endParaRPr sz="2600"/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Support Vector Regression</a:t>
            </a:r>
            <a:endParaRPr sz="2600"/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5DDF"/>
              </a:buClr>
              <a:buSzPts val="2600"/>
              <a:buChar char="●"/>
            </a:pPr>
            <a:r>
              <a:rPr lang="en-US" sz="2600" b="1">
                <a:solidFill>
                  <a:srgbClr val="0D5DDF"/>
                </a:solidFill>
              </a:rPr>
              <a:t>XGBoost</a:t>
            </a:r>
            <a:endParaRPr sz="2600" b="1">
              <a:solidFill>
                <a:srgbClr val="0D5DD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669675" y="1934625"/>
            <a:ext cx="10752000" cy="342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69675" y="666724"/>
            <a:ext cx="10058400" cy="93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lt1"/>
                </a:solidFill>
              </a:rPr>
              <a:t>Project Milestones</a:t>
            </a:r>
            <a:endParaRPr sz="4100" b="1">
              <a:solidFill>
                <a:schemeClr val="lt1"/>
              </a:solidFill>
            </a:endParaRPr>
          </a:p>
        </p:txBody>
      </p:sp>
      <p:grpSp>
        <p:nvGrpSpPr>
          <p:cNvPr id="116" name="Google Shape;116;p20"/>
          <p:cNvGrpSpPr/>
          <p:nvPr/>
        </p:nvGrpSpPr>
        <p:grpSpPr>
          <a:xfrm>
            <a:off x="1061491" y="2098647"/>
            <a:ext cx="2141377" cy="3484823"/>
            <a:chOff x="796138" y="1574025"/>
            <a:chExt cx="1606073" cy="2613683"/>
          </a:xfrm>
        </p:grpSpPr>
        <p:grpSp>
          <p:nvGrpSpPr>
            <p:cNvPr id="117" name="Google Shape;117;p20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118" name="Google Shape;118;p20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5DD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9" name="Google Shape;119;p20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/>
                  <a:t>  </a:t>
                </a:r>
                <a:endParaRPr sz="1900"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20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Business Understanding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937167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Business context, problem statement, feasibility, and planning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1085439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10/11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3044871" y="2098647"/>
            <a:ext cx="2141377" cy="3259028"/>
            <a:chOff x="2283710" y="1574025"/>
            <a:chExt cx="1606073" cy="2444332"/>
          </a:xfrm>
        </p:grpSpPr>
        <p:cxnSp>
          <p:nvCxnSpPr>
            <p:cNvPr id="125" name="Google Shape;125;p20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20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2423484" y="2872067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 &amp; Preparation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2407373" y="3318457"/>
              <a:ext cx="1324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selection, joining, cleaning, and exploration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10/25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7008679" y="2098647"/>
            <a:ext cx="2141377" cy="3484823"/>
            <a:chOff x="5256641" y="1574025"/>
            <a:chExt cx="1606073" cy="2613683"/>
          </a:xfrm>
        </p:grpSpPr>
        <p:cxnSp>
          <p:nvCxnSpPr>
            <p:cNvPr id="132" name="Google Shape;132;p20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Google Shape;133;p20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15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5396310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Review and interpret results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554739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11/29</a:t>
              </a:r>
              <a:endParaRPr sz="16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8988828" y="2098647"/>
            <a:ext cx="2141377" cy="3484823"/>
            <a:chOff x="6741789" y="1574025"/>
            <a:chExt cx="1606073" cy="2613683"/>
          </a:xfrm>
        </p:grpSpPr>
        <p:cxnSp>
          <p:nvCxnSpPr>
            <p:cNvPr id="139" name="Google Shape;139;p20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0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Presentation</a:t>
              </a:r>
              <a:endParaRPr sz="15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6865690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Present goals, process, and analysis to executives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7035305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12/13</a:t>
              </a:r>
              <a:endParaRPr sz="16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5025158" y="2098647"/>
            <a:ext cx="2141377" cy="3484823"/>
            <a:chOff x="2283710" y="1574025"/>
            <a:chExt cx="1606073" cy="2613683"/>
          </a:xfrm>
        </p:grpSpPr>
        <p:cxnSp>
          <p:nvCxnSpPr>
            <p:cNvPr id="146" name="Google Shape;146;p20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" name="Google Shape;147;p20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2424651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Selecting models and tools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11/15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9" name="Google Shape;159;p21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US" sz="5400">
                <a:solidFill>
                  <a:schemeClr val="lt1"/>
                </a:solidFill>
              </a:rPr>
              <a:t>Q &amp; 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35791" y="4735799"/>
            <a:ext cx="6470693" cy="6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chemeClr val="lt1"/>
                </a:solidFill>
              </a:rPr>
              <a:t>THANK YOU!</a:t>
            </a:r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772429" y="4641183"/>
            <a:ext cx="630936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148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Roboto</vt:lpstr>
      <vt:lpstr>Libre Franklin</vt:lpstr>
      <vt:lpstr>Bookman Old Style</vt:lpstr>
      <vt:lpstr>Georgia</vt:lpstr>
      <vt:lpstr>Simple Light</vt:lpstr>
      <vt:lpstr>GROUP D MODEL SELECTION</vt:lpstr>
      <vt:lpstr>Recap</vt:lpstr>
      <vt:lpstr>Model Choices</vt:lpstr>
      <vt:lpstr>Multiple Linear  Regression</vt:lpstr>
      <vt:lpstr>Tree-Based Ensemble Models </vt:lpstr>
      <vt:lpstr>Going Forward </vt:lpstr>
      <vt:lpstr>Project Milestones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MODEL SELECTION</dc:title>
  <dc:creator>Kimberly Tan</dc:creator>
  <cp:lastModifiedBy>KIMBERLYYEE.TAN@baruchmail.cuny.edu</cp:lastModifiedBy>
  <cp:revision>1</cp:revision>
  <dcterms:modified xsi:type="dcterms:W3CDTF">2023-02-09T21:22:28Z</dcterms:modified>
</cp:coreProperties>
</file>