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865FF2-66C6-430B-9F1D-96F29F98F504}">
  <a:tblStyle styleId="{ED865FF2-66C6-430B-9F1D-96F29F98F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kyetetra/so-your-data-science-project-isnt-working-7bf57e3f12f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691d7e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691d7e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1ba0f5b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1ba0f5b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18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08c83ff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08c83ff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our data performed well with the model the residuals graph would have randomly distributed points across the x axis. as you can see in the graph the points are clustered together in straight patterned lines. Also for a good model normal distributed model the q-q plot (this plots against a normal distribution) would present itself as a straight line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high density of points away from the xaxis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extremely prevalent patterns and clusters as we move along the xaxis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points signify what we have not captured with our prediction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changed the number of estimators until model performance didn’t improve any further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running a 5 fold cross validation we went with 100 decision trees to get the lowest rmse score.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decision tree is an algorithm that divides the models features into branches and predicts an outcome.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random forest regression takes multiple decision trees and averages them to find a model with the best outcome.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model is very popular for supervised regression because of it corrects a decision trees tendency to overfitting on the training set.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did some tuning with the number of estimators to enhance our model performance.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residuals plot shows the vertical distance between a data point and the line of best fit.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 tells us how spread out our residuals are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1ba0f5b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1ba0f5b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2f40d67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2f40d67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month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imp 0.018070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VIF 1.0166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category_Illegal Postings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imp 0.016447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VIF 2.4784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1ba0f5b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71ba0f5b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https://medium.com/@skyetetra/so-your-data-science-project-isnt-working-7bf57e3f12f1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1" name="Google Shape;61;p14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0" y="2903475"/>
            <a:ext cx="7537800" cy="26781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83400" y="2360450"/>
            <a:ext cx="72576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Bookman Old Style"/>
              <a:buNone/>
            </a:pPr>
            <a:r>
              <a:rPr lang="en-US" sz="3659">
                <a:solidFill>
                  <a:schemeClr val="lt1"/>
                </a:solidFill>
              </a:rPr>
              <a:t>GROUP D</a:t>
            </a:r>
            <a:endParaRPr sz="365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Bookman Old Style"/>
              <a:buNone/>
            </a:pPr>
            <a:r>
              <a:rPr lang="en-US" sz="3659" b="1">
                <a:solidFill>
                  <a:schemeClr val="lt1"/>
                </a:solidFill>
              </a:rPr>
              <a:t>MODEL FINDINGS &amp; RESULTS</a:t>
            </a:r>
            <a:endParaRPr sz="3659"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83400" y="4659600"/>
            <a:ext cx="680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6704">
                <a:solidFill>
                  <a:schemeClr val="lt1"/>
                </a:solidFill>
              </a:rPr>
              <a:t>ASHMA KHATUN, DAVID ARIZMENDI, JIE CHEN, LI LIN, </a:t>
            </a:r>
            <a:endParaRPr sz="6704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6704">
                <a:solidFill>
                  <a:schemeClr val="lt1"/>
                </a:solidFill>
              </a:rPr>
              <a:t>MACRIN FRANCIS, QINGXUAN QI, YEE HERN KIMBERLY TAN</a:t>
            </a:r>
            <a:endParaRPr sz="6704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SzPct val="64705"/>
              <a:buNone/>
            </a:pPr>
            <a:endParaRPr sz="1700">
              <a:solidFill>
                <a:srgbClr val="FFFFFF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620029" y="4488783"/>
            <a:ext cx="63093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661250" y="2760350"/>
            <a:ext cx="8869500" cy="342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75700" y="200100"/>
            <a:ext cx="2558100" cy="93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rgbClr val="0000FF"/>
                </a:solidFill>
              </a:rPr>
              <a:t>Recap</a:t>
            </a:r>
            <a:endParaRPr sz="4700" b="1">
              <a:solidFill>
                <a:srgbClr val="0000FF"/>
              </a:solidFill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2053066" y="3030922"/>
            <a:ext cx="2141377" cy="3484823"/>
            <a:chOff x="796138" y="1574025"/>
            <a:chExt cx="1606073" cy="2613683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D5DD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6" name="Google Shape;76;p1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/>
                  <a:t>  </a:t>
                </a:r>
                <a:endParaRPr sz="19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name="adj" fmla="val 9695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78;p1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Business Understanding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937167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Business context, problem statement, feasibility, and planning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085439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10/11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4036446" y="3030922"/>
            <a:ext cx="2141377" cy="3259028"/>
            <a:chOff x="2283710" y="1574025"/>
            <a:chExt cx="1606073" cy="2444332"/>
          </a:xfrm>
        </p:grpSpPr>
        <p:cxnSp>
          <p:nvCxnSpPr>
            <p:cNvPr id="82" name="Google Shape;82;p1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1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423484" y="2872067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 &amp; Preparation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407373" y="3318457"/>
              <a:ext cx="1324200" cy="6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selection, joining, cleaning, and exploration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10/25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8016203" y="3030922"/>
            <a:ext cx="2141377" cy="3484823"/>
            <a:chOff x="6741789" y="1574025"/>
            <a:chExt cx="1606073" cy="2613683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" name="Google Shape;90;p1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Final Presentation</a:t>
              </a:r>
              <a:endParaRPr sz="15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6865690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Present goals, process, results, and analysis to executives</a:t>
              </a:r>
              <a:endParaRPr sz="11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7035305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12/13</a:t>
              </a:r>
              <a:endParaRPr sz="16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6016733" y="3030922"/>
            <a:ext cx="2141377" cy="3484823"/>
            <a:chOff x="2283710" y="1574025"/>
            <a:chExt cx="1606073" cy="2613683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p1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sz="15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2424651" y="3321308"/>
              <a:ext cx="13242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Selected and performed 3 models on Python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2574547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11/15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5"/>
          <p:cNvSpPr txBox="1"/>
          <p:nvPr/>
        </p:nvSpPr>
        <p:spPr>
          <a:xfrm>
            <a:off x="875700" y="1133088"/>
            <a:ext cx="10440600" cy="15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2500" b="1">
                <a:solidFill>
                  <a:schemeClr val="dk1"/>
                </a:solidFill>
              </a:rPr>
              <a:t>Research Question: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Based on records of previous 311 complaints, can we predict how long an incident will take to resolve?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575" y="4840900"/>
            <a:ext cx="2017099" cy="20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191550" y="133950"/>
            <a:ext cx="11808900" cy="1057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84710"/>
                </a:srgbClr>
              </a:gs>
              <a:gs pos="100000">
                <a:srgbClr val="B3B3B3">
                  <a:alpha val="847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19400" y="239800"/>
            <a:ext cx="6330900" cy="679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Multiple Linear Regression</a:t>
            </a:r>
            <a:endParaRPr sz="3500" b="1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02150" y="1326200"/>
            <a:ext cx="9484200" cy="1121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What is it?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It</a:t>
            </a:r>
            <a:r>
              <a:rPr lang="en-US" sz="1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statistical technique that uses several explanatory variables to predict the outcome of a target variable. 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Why use it?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benchmark before attempting more complex models, simple and low computation time</a:t>
            </a:r>
            <a:endParaRPr sz="155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7639650" y="284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{ED865FF2-66C6-430B-9F1D-96F29F98F504}</a:tableStyleId>
              </a:tblPr>
              <a:tblGrid>
                <a:gridCol w="183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Performance Metric 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Scores on Test Data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Root Mean Squared Error (RMSE).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1067.70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R-squared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Mean Absolute Error (MAE)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719.56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2" name="Google Shape;112;p16"/>
          <p:cNvGrpSpPr/>
          <p:nvPr/>
        </p:nvGrpSpPr>
        <p:grpSpPr>
          <a:xfrm>
            <a:off x="725843" y="2582652"/>
            <a:ext cx="6732745" cy="4089106"/>
            <a:chOff x="234075" y="1856425"/>
            <a:chExt cx="7307875" cy="4678075"/>
          </a:xfrm>
        </p:grpSpPr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075" y="1856425"/>
              <a:ext cx="7307875" cy="467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6"/>
            <p:cNvSpPr txBox="1"/>
            <p:nvPr/>
          </p:nvSpPr>
          <p:spPr>
            <a:xfrm>
              <a:off x="1066800" y="2226675"/>
              <a:ext cx="1668600" cy="52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highlight>
                    <a:srgbClr val="45818E"/>
                  </a:highlight>
                </a:rPr>
                <a:t>       </a:t>
              </a:r>
              <a:r>
                <a:rPr lang="en-US" sz="900"/>
                <a:t>    Train 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highlight>
                    <a:srgbClr val="93C47D"/>
                  </a:highlight>
                </a:rPr>
                <a:t>       </a:t>
              </a:r>
              <a:r>
                <a:rPr lang="en-US" sz="900"/>
                <a:t>    Test</a:t>
              </a:r>
              <a:endParaRPr sz="900"/>
            </a:p>
          </p:txBody>
        </p:sp>
      </p:grpSp>
      <p:sp>
        <p:nvSpPr>
          <p:cNvPr id="115" name="Google Shape;115;p16"/>
          <p:cNvSpPr txBox="1"/>
          <p:nvPr/>
        </p:nvSpPr>
        <p:spPr>
          <a:xfrm>
            <a:off x="805100" y="2447900"/>
            <a:ext cx="7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Fig 1.</a:t>
            </a:r>
            <a:endParaRPr b="1"/>
          </a:p>
        </p:txBody>
      </p:sp>
      <p:sp>
        <p:nvSpPr>
          <p:cNvPr id="116" name="Google Shape;116;p16"/>
          <p:cNvSpPr txBox="1"/>
          <p:nvPr/>
        </p:nvSpPr>
        <p:spPr>
          <a:xfrm>
            <a:off x="8492550" y="5081325"/>
            <a:ext cx="3359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RMSE</a:t>
            </a:r>
            <a:r>
              <a:rPr lang="en-US"/>
              <a:t>: How close our predictions were to being correct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R-Squared</a:t>
            </a:r>
            <a:r>
              <a:rPr lang="en-US"/>
              <a:t>: How close data to fits to line of best 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MAE</a:t>
            </a:r>
            <a:r>
              <a:rPr lang="en-US"/>
              <a:t>: Similar to RMSE, but doesn’t count direction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>
            <a:off x="7639650" y="4951050"/>
            <a:ext cx="852900" cy="971400"/>
          </a:xfrm>
          <a:prstGeom prst="leftUpArrow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58825" y="192800"/>
            <a:ext cx="11851500" cy="908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84710"/>
                </a:srgbClr>
              </a:gs>
              <a:gs pos="100000">
                <a:srgbClr val="B3B3B3">
                  <a:alpha val="847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07550" y="361250"/>
            <a:ext cx="8365800" cy="571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Random Forest Regression</a:t>
            </a:r>
            <a:endParaRPr sz="3500" b="1"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85625" y="1155775"/>
            <a:ext cx="10704000" cy="1629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50"/>
              <a:t>What is it?</a:t>
            </a:r>
            <a:r>
              <a:rPr lang="en-US" sz="2033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US" sz="2033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random forest trains a large number of decision trees in parallel and aggregates the predictions of the individual trees to form a more accurate result than a single decision tree.</a:t>
            </a:r>
            <a:endParaRPr sz="2033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en-US" sz="3050"/>
              <a:t>Why use it? </a:t>
            </a: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It’s less sensitive to outliers</a:t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868926" y="2784780"/>
            <a:ext cx="5696059" cy="3681532"/>
            <a:chOff x="5659021" y="207638"/>
            <a:chExt cx="6467650" cy="4238954"/>
          </a:xfrm>
        </p:grpSpPr>
        <p:pic>
          <p:nvPicPr>
            <p:cNvPr id="126" name="Google Shape;12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9021" y="207638"/>
              <a:ext cx="6467650" cy="42389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7"/>
            <p:cNvSpPr txBox="1"/>
            <p:nvPr/>
          </p:nvSpPr>
          <p:spPr>
            <a:xfrm>
              <a:off x="6373887" y="472088"/>
              <a:ext cx="1623900" cy="53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highlight>
                    <a:srgbClr val="45818E"/>
                  </a:highlight>
                </a:rPr>
                <a:t>       </a:t>
              </a:r>
              <a:r>
                <a:rPr lang="en-US" sz="900"/>
                <a:t>    Train 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highlight>
                    <a:srgbClr val="93C47D"/>
                  </a:highlight>
                </a:rPr>
                <a:t>       </a:t>
              </a:r>
              <a:r>
                <a:rPr lang="en-US" sz="900"/>
                <a:t>    Test</a:t>
              </a:r>
              <a:endParaRPr sz="900"/>
            </a:p>
          </p:txBody>
        </p:sp>
      </p:grpSp>
      <p:graphicFrame>
        <p:nvGraphicFramePr>
          <p:cNvPr id="128" name="Google Shape;128;p17"/>
          <p:cNvGraphicFramePr/>
          <p:nvPr/>
        </p:nvGraphicFramePr>
        <p:xfrm>
          <a:off x="7639638" y="3140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{ED865FF2-66C6-430B-9F1D-96F29F98F504}</a:tableStyleId>
              </a:tblPr>
              <a:tblGrid>
                <a:gridCol w="18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Performance Metric 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Scores on Test Data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1092.8662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R-Squared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0.2308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730.5969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Google Shape;129;p17"/>
          <p:cNvSpPr txBox="1"/>
          <p:nvPr/>
        </p:nvSpPr>
        <p:spPr>
          <a:xfrm>
            <a:off x="158825" y="2684250"/>
            <a:ext cx="7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Fig 2.</a:t>
            </a:r>
            <a:endParaRPr b="1"/>
          </a:p>
        </p:txBody>
      </p:sp>
      <p:sp>
        <p:nvSpPr>
          <p:cNvPr id="130" name="Google Shape;130;p17"/>
          <p:cNvSpPr txBox="1"/>
          <p:nvPr/>
        </p:nvSpPr>
        <p:spPr>
          <a:xfrm>
            <a:off x="8492550" y="5081325"/>
            <a:ext cx="3359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RMSE</a:t>
            </a:r>
            <a:r>
              <a:rPr lang="en-US"/>
              <a:t>: How close our predictions were to being correct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R-Squared</a:t>
            </a:r>
            <a:r>
              <a:rPr lang="en-US"/>
              <a:t>: How close data to fits to line of best 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MAE</a:t>
            </a:r>
            <a:r>
              <a:rPr lang="en-US"/>
              <a:t>: Similar to RMSE, but doesn’t count direction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flipH="1">
            <a:off x="7639650" y="4951050"/>
            <a:ext cx="852900" cy="971400"/>
          </a:xfrm>
          <a:prstGeom prst="leftUpArrow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189525" y="180850"/>
            <a:ext cx="11832600" cy="77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84710"/>
                </a:srgbClr>
              </a:gs>
              <a:gs pos="100000">
                <a:srgbClr val="B3B3B3">
                  <a:alpha val="847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29150" y="291850"/>
            <a:ext cx="10058400" cy="55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E</a:t>
            </a:r>
            <a:r>
              <a:rPr lang="en-US" sz="3500" b="1">
                <a:solidFill>
                  <a:srgbClr val="0000FF"/>
                </a:solidFill>
              </a:rPr>
              <a:t>X</a:t>
            </a:r>
            <a:r>
              <a:rPr lang="en-US" sz="3500" b="1"/>
              <a:t>treme </a:t>
            </a:r>
            <a:r>
              <a:rPr lang="en-US" sz="3500" b="1">
                <a:solidFill>
                  <a:srgbClr val="0000FF"/>
                </a:solidFill>
              </a:rPr>
              <a:t>G</a:t>
            </a:r>
            <a:r>
              <a:rPr lang="en-US" sz="3500" b="1"/>
              <a:t>radient </a:t>
            </a:r>
            <a:r>
              <a:rPr lang="en-US" sz="3500" b="1">
                <a:solidFill>
                  <a:srgbClr val="0000FF"/>
                </a:solidFill>
              </a:rPr>
              <a:t>Boost</a:t>
            </a:r>
            <a:r>
              <a:rPr lang="en-US" sz="3500" b="1"/>
              <a:t>ing</a:t>
            </a:r>
            <a:endParaRPr sz="3500" b="1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516725" y="957550"/>
            <a:ext cx="7180800" cy="2232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What is it?</a:t>
            </a:r>
            <a:r>
              <a:rPr lang="en-US" sz="2700"/>
              <a:t> 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XGBoost is 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implementation of gradient boosted decision trees designed for speed and performance</a:t>
            </a: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Why use it?</a:t>
            </a:r>
            <a:r>
              <a:rPr lang="en-US" sz="2700"/>
              <a:t> </a:t>
            </a:r>
            <a:r>
              <a:rPr lang="en-US" sz="16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its regularization and generalization capabilities, XGBoost usually performs better than other gradient boosting </a:t>
            </a:r>
            <a:r>
              <a:rPr lang="en-US" sz="1650">
                <a:solidFill>
                  <a:srgbClr val="202124"/>
                </a:solidFill>
              </a:rPr>
              <a:t>models.</a:t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587141" y="2968716"/>
            <a:ext cx="5746261" cy="3764082"/>
            <a:chOff x="5442650" y="827999"/>
            <a:chExt cx="6283500" cy="4116000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2650" y="827999"/>
              <a:ext cx="6283500" cy="41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 txBox="1"/>
            <p:nvPr/>
          </p:nvSpPr>
          <p:spPr>
            <a:xfrm>
              <a:off x="7628450" y="3996500"/>
              <a:ext cx="1668600" cy="5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highlight>
                    <a:srgbClr val="45818E"/>
                  </a:highlight>
                </a:rPr>
                <a:t>       </a:t>
              </a:r>
              <a:r>
                <a:rPr lang="en-US" sz="900"/>
                <a:t>    Train 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highlight>
                    <a:srgbClr val="93C47D"/>
                  </a:highlight>
                </a:rPr>
                <a:t>       </a:t>
              </a:r>
              <a:r>
                <a:rPr lang="en-US" sz="900"/>
                <a:t>    Test</a:t>
              </a:r>
              <a:endParaRPr sz="900"/>
            </a:p>
          </p:txBody>
        </p:sp>
      </p:grp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250" y="3065313"/>
            <a:ext cx="5085025" cy="357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/>
          <p:cNvGraphicFramePr/>
          <p:nvPr/>
        </p:nvGraphicFramePr>
        <p:xfrm>
          <a:off x="7697513" y="109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{ED865FF2-66C6-430B-9F1D-96F29F98F504}</a:tableStyleId>
              </a:tblPr>
              <a:tblGrid>
                <a:gridCol w="181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Performance Metric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Scores on Test Data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1080.06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R-Squared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0.2487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744.1014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" name="Google Shape;144;p18"/>
          <p:cNvSpPr txBox="1"/>
          <p:nvPr/>
        </p:nvSpPr>
        <p:spPr>
          <a:xfrm>
            <a:off x="516725" y="2679500"/>
            <a:ext cx="7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Fig 4.</a:t>
            </a:r>
            <a:endParaRPr b="1"/>
          </a:p>
        </p:txBody>
      </p:sp>
      <p:sp>
        <p:nvSpPr>
          <p:cNvPr id="145" name="Google Shape;145;p18"/>
          <p:cNvSpPr txBox="1"/>
          <p:nvPr/>
        </p:nvSpPr>
        <p:spPr>
          <a:xfrm>
            <a:off x="6799400" y="2755700"/>
            <a:ext cx="7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Fig 5.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260575" y="192800"/>
            <a:ext cx="11738100" cy="100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84710"/>
                </a:srgbClr>
              </a:gs>
              <a:gs pos="100000">
                <a:srgbClr val="B3B3B3">
                  <a:alpha val="847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1063413" y="16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{ED865FF2-66C6-430B-9F1D-96F29F98F504}</a:tableStyleId>
              </a:tblPr>
              <a:tblGrid>
                <a:gridCol w="32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Performance Metric on Test Data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Multilinear Regression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XGBoost</a:t>
                      </a:r>
                      <a:endParaRPr b="1"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Root Mean Squared Error (RMSE)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1090.86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1080.06</a:t>
                      </a:r>
                      <a:endParaRPr sz="135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1092.8662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R-Squared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0.2487</a:t>
                      </a:r>
                      <a:endParaRPr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 Absolute Error (MAE)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751.4562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730.5969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744.1014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" name="Google Shape;152;p19"/>
          <p:cNvSpPr txBox="1"/>
          <p:nvPr/>
        </p:nvSpPr>
        <p:spPr>
          <a:xfrm>
            <a:off x="754300" y="351050"/>
            <a:ext cx="706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/>
              <a:t>Model Performance Comparison </a:t>
            </a:r>
            <a:endParaRPr sz="3300" b="1"/>
          </a:p>
        </p:txBody>
      </p:sp>
      <p:sp>
        <p:nvSpPr>
          <p:cNvPr id="153" name="Google Shape;153;p19"/>
          <p:cNvSpPr txBox="1"/>
          <p:nvPr/>
        </p:nvSpPr>
        <p:spPr>
          <a:xfrm>
            <a:off x="981424" y="4153175"/>
            <a:ext cx="3626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</a:t>
            </a:r>
            <a:r>
              <a:rPr lang="en-US" b="1"/>
              <a:t>RMSE</a:t>
            </a:r>
            <a:r>
              <a:rPr lang="en-US"/>
              <a:t> so important?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 measures how well the model fits to the data by penalizing larger errors more.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the most important criteria, if the goal is prediction. It shows us how close our errors were to being correct. 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292328" y="4177450"/>
            <a:ext cx="2698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MAE </a:t>
            </a:r>
            <a:r>
              <a:rPr lang="en-US" b="1" i="1" baseline="30000">
                <a:solidFill>
                  <a:schemeClr val="dk1"/>
                </a:solidFill>
              </a:rPr>
              <a:t> </a:t>
            </a:r>
            <a:r>
              <a:rPr lang="en-US" b="1"/>
              <a:t>vs RMSE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MAE is more robust to outliers. It penalizes less for large prediction errors. Regardless, these are still very high scores.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8742450" y="4184675"/>
            <a:ext cx="2786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What is R</a:t>
            </a:r>
            <a:r>
              <a:rPr lang="en-US" b="1" baseline="30000">
                <a:solidFill>
                  <a:schemeClr val="dk1"/>
                </a:solidFill>
              </a:rPr>
              <a:t>2</a:t>
            </a:r>
            <a:r>
              <a:rPr lang="en-US" b="1" i="1" baseline="30000">
                <a:solidFill>
                  <a:schemeClr val="dk1"/>
                </a:solidFill>
              </a:rPr>
              <a:t> </a:t>
            </a:r>
            <a:r>
              <a:rPr lang="en-US"/>
              <a:t>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R- Squared measures the variance the independent variable accounts for in according to changes in the target variable.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34100" y="503000"/>
            <a:ext cx="11888100" cy="908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84710"/>
                </a:srgbClr>
              </a:gs>
              <a:gs pos="100000">
                <a:srgbClr val="B3B3B3">
                  <a:alpha val="847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66800" y="599902"/>
            <a:ext cx="10058400" cy="71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/>
              <a:t>Takeaways</a:t>
            </a:r>
            <a:endParaRPr sz="3900" b="1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1100650" y="1870425"/>
            <a:ext cx="5174400" cy="2697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dk1"/>
                </a:solidFill>
              </a:rPr>
              <a:t>Reflection</a:t>
            </a:r>
            <a:endParaRPr sz="2000" u="sng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Unconventional topic</a:t>
            </a:r>
            <a:endParaRPr sz="200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2020 year could be very different</a:t>
            </a:r>
            <a:endParaRPr sz="200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Seasonality</a:t>
            </a:r>
            <a:endParaRPr sz="2000">
              <a:solidFill>
                <a:srgbClr val="666666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-US" sz="2000">
                <a:solidFill>
                  <a:srgbClr val="666666"/>
                </a:solidFill>
              </a:rPr>
              <a:t>Resource limitation:</a:t>
            </a:r>
            <a:endParaRPr sz="2000">
              <a:solidFill>
                <a:srgbClr val="666666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-US" sz="2000">
                <a:solidFill>
                  <a:srgbClr val="666666"/>
                </a:solidFill>
              </a:rPr>
              <a:t>Limited machine processing power</a:t>
            </a:r>
            <a:endParaRPr sz="2000">
              <a:solidFill>
                <a:srgbClr val="666666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-US" sz="2000">
                <a:solidFill>
                  <a:srgbClr val="666666"/>
                </a:solidFill>
              </a:rPr>
              <a:t>Time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6581150" y="1946625"/>
            <a:ext cx="4510200" cy="3631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u="sng">
                <a:solidFill>
                  <a:schemeClr val="dk1"/>
                </a:solidFill>
              </a:rPr>
              <a:t>Practical Implications</a:t>
            </a:r>
            <a:endParaRPr sz="2000" u="sng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Large RMSE score and low R2 is a  good sign that there are no biases with how 311 calls are handle if resolution time is truly unpredictable</a:t>
            </a:r>
            <a:endParaRPr sz="2000"/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2000"/>
              <a:t>Certain areas aren’t getting their cases handled faster than others due to their income levels, amounts of businesses or education)</a:t>
            </a:r>
            <a:endParaRPr sz="2000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7600"/>
            <a:ext cx="2644560" cy="198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2" name="Google Shape;172;p21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US" sz="5400">
                <a:solidFill>
                  <a:schemeClr val="lt1"/>
                </a:solidFill>
              </a:rPr>
              <a:t>Q &amp; A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735791" y="4735799"/>
            <a:ext cx="6470693" cy="6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chemeClr val="lt1"/>
                </a:solidFill>
              </a:rPr>
              <a:t>THANK YOU!</a:t>
            </a:r>
            <a:endParaRPr/>
          </a:p>
        </p:txBody>
      </p:sp>
      <p:cxnSp>
        <p:nvCxnSpPr>
          <p:cNvPr id="176" name="Google Shape;176;p21"/>
          <p:cNvCxnSpPr/>
          <p:nvPr/>
        </p:nvCxnSpPr>
        <p:spPr>
          <a:xfrm>
            <a:off x="772429" y="4641183"/>
            <a:ext cx="630936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Widescreen</PresentationFormat>
  <Paragraphs>140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Roboto</vt:lpstr>
      <vt:lpstr>Arial</vt:lpstr>
      <vt:lpstr>Libre Franklin</vt:lpstr>
      <vt:lpstr>Bookman Old Style</vt:lpstr>
      <vt:lpstr>Simple Light</vt:lpstr>
      <vt:lpstr>GROUP D MODEL FINDINGS &amp; RESULTS</vt:lpstr>
      <vt:lpstr>Recap</vt:lpstr>
      <vt:lpstr>Multiple Linear Regression</vt:lpstr>
      <vt:lpstr>Random Forest Regression</vt:lpstr>
      <vt:lpstr>EXtreme Gradient Boosting</vt:lpstr>
      <vt:lpstr>PowerPoint Presentation</vt:lpstr>
      <vt:lpstr>Takeaways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MODEL FINDINGS &amp; RESULTS</dc:title>
  <dc:creator>Kimberly Tan</dc:creator>
  <cp:lastModifiedBy>KIMBERLYYEE.TAN@baruchmail.cuny.edu</cp:lastModifiedBy>
  <cp:revision>1</cp:revision>
  <dcterms:modified xsi:type="dcterms:W3CDTF">2023-02-09T21:23:21Z</dcterms:modified>
</cp:coreProperties>
</file>