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3891200" cy="32918400"/>
  <p:notesSz cx="6858000" cy="9144000"/>
  <p:embeddedFontLst>
    <p:embeddedFont>
      <p:font typeface="Cambria" panose="02040503050406030204" pitchFamily="18" charset="0"/>
      <p:regular r:id="rId4"/>
      <p:bold r:id="rId5"/>
      <p:italic r:id="rId6"/>
      <p:boldItalic r:id="rId7"/>
    </p:embeddedFont>
    <p:embeddedFont>
      <p:font typeface="Droid Serif" panose="020B0604020202020204" charset="0"/>
      <p:regular r:id="rId8"/>
      <p:bold r:id="rId9"/>
      <p:italic r:id="rId10"/>
      <p:boldItalic r:id="rId11"/>
    </p:embeddedFont>
    <p:embeddedFont>
      <p:font typeface="Oswald"/>
      <p:regular r:id="rId12"/>
      <p:bold r:id="rId13"/>
    </p:embeddedFont>
    <p:embeddedFont>
      <p:font typeface="Helvetica" panose="020B0604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81A1"/>
    <a:srgbClr val="FFFFFF"/>
    <a:srgbClr val="D7EFC3"/>
    <a:srgbClr val="C4EED6"/>
    <a:srgbClr val="107254"/>
    <a:srgbClr val="CEB3E3"/>
    <a:srgbClr val="F6D6EB"/>
    <a:srgbClr val="FFFFCC"/>
    <a:srgbClr val="7F2983"/>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312A66-97DE-4774-8E66-3B78E8170402}">
  <a:tblStyle styleId="{86312A66-97DE-4774-8E66-3B78E8170402}"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 d="100"/>
          <a:sy n="13" d="100"/>
        </p:scale>
        <p:origin x="140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presProps" Target="presProps.xml"/><Relationship Id="rId3" Type="http://schemas.openxmlformats.org/officeDocument/2006/relationships/notesMaster" Target="notesMasters/notesMaster1.xml"/><Relationship Id="rId21" Type="http://schemas.openxmlformats.org/officeDocument/2006/relationships/tableStyles" Target="tableStyle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viewProps" Target="viewProp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25CA0-8624-4B46-8433-C86B40FD2DBC}" type="doc">
      <dgm:prSet loTypeId="urn:microsoft.com/office/officeart/2005/8/layout/process1" loCatId="process" qsTypeId="urn:microsoft.com/office/officeart/2005/8/quickstyle/simple1" qsCatId="simple" csTypeId="urn:microsoft.com/office/officeart/2005/8/colors/accent2_1" csCatId="accent2" phldr="1"/>
      <dgm:spPr/>
      <dgm:t>
        <a:bodyPr/>
        <a:lstStyle/>
        <a:p>
          <a:endParaRPr lang="en-US"/>
        </a:p>
      </dgm:t>
    </dgm:pt>
    <dgm:pt modelId="{48A2E31A-FC28-4671-9C7B-142A53FF8BD9}">
      <dgm:prSet phldrT="[Text]"/>
      <dgm:spPr/>
      <dgm:t>
        <a:bodyPr/>
        <a:lstStyle/>
        <a:p>
          <a:r>
            <a:rPr lang="en-US" dirty="0" smtClean="0">
              <a:latin typeface="Cambria" panose="02040503050406030204" pitchFamily="18" charset="0"/>
            </a:rPr>
            <a:t>1909 articles pulled from initial searches.</a:t>
          </a:r>
          <a:endParaRPr lang="en-US" dirty="0">
            <a:latin typeface="Cambria" panose="02040503050406030204" pitchFamily="18" charset="0"/>
          </a:endParaRPr>
        </a:p>
      </dgm:t>
    </dgm:pt>
    <dgm:pt modelId="{99F9080C-AB09-4443-864E-AA0CEBFB8934}" type="parTrans" cxnId="{40A821C9-06AF-42F0-B2C8-0ECDBEF5B745}">
      <dgm:prSet/>
      <dgm:spPr/>
      <dgm:t>
        <a:bodyPr/>
        <a:lstStyle/>
        <a:p>
          <a:endParaRPr lang="en-US"/>
        </a:p>
      </dgm:t>
    </dgm:pt>
    <dgm:pt modelId="{FC3D668F-BC4E-4574-8478-DC9EDE42C077}" type="sibTrans" cxnId="{40A821C9-06AF-42F0-B2C8-0ECDBEF5B745}">
      <dgm:prSet/>
      <dgm:spPr/>
      <dgm:t>
        <a:bodyPr/>
        <a:lstStyle/>
        <a:p>
          <a:endParaRPr lang="en-US"/>
        </a:p>
      </dgm:t>
    </dgm:pt>
    <dgm:pt modelId="{B1040772-F0DE-4E47-9383-625158F9BE8C}">
      <dgm:prSet phldrT="[Text]"/>
      <dgm:spPr/>
      <dgm:t>
        <a:bodyPr/>
        <a:lstStyle/>
        <a:p>
          <a:r>
            <a:rPr lang="en-US" dirty="0" smtClean="0">
              <a:latin typeface="Cambria" panose="02040503050406030204" pitchFamily="18" charset="0"/>
            </a:rPr>
            <a:t>82 articles remained after immediate eliminations.</a:t>
          </a:r>
          <a:endParaRPr lang="en-US" dirty="0">
            <a:latin typeface="Cambria" panose="02040503050406030204" pitchFamily="18" charset="0"/>
          </a:endParaRPr>
        </a:p>
      </dgm:t>
    </dgm:pt>
    <dgm:pt modelId="{BB90F57C-C9A5-4178-9121-7176CC6A8D08}" type="parTrans" cxnId="{60C89DB1-052C-430D-A502-9B518FC10D47}">
      <dgm:prSet/>
      <dgm:spPr/>
      <dgm:t>
        <a:bodyPr/>
        <a:lstStyle/>
        <a:p>
          <a:endParaRPr lang="en-US"/>
        </a:p>
      </dgm:t>
    </dgm:pt>
    <dgm:pt modelId="{B938D35D-CA50-4FBC-859A-B1DA14A6AB76}" type="sibTrans" cxnId="{60C89DB1-052C-430D-A502-9B518FC10D47}">
      <dgm:prSet/>
      <dgm:spPr/>
      <dgm:t>
        <a:bodyPr/>
        <a:lstStyle/>
        <a:p>
          <a:endParaRPr lang="en-US"/>
        </a:p>
      </dgm:t>
    </dgm:pt>
    <dgm:pt modelId="{5D4B242F-2A3B-4EBA-AF51-10279056562F}">
      <dgm:prSet phldrT="[Text]"/>
      <dgm:spPr/>
      <dgm:t>
        <a:bodyPr/>
        <a:lstStyle/>
        <a:p>
          <a:r>
            <a:rPr lang="en-US" dirty="0" smtClean="0">
              <a:latin typeface="Cambria" panose="02040503050406030204" pitchFamily="18" charset="0"/>
            </a:rPr>
            <a:t>43 articles remained after further checking eligibility criteria</a:t>
          </a:r>
          <a:r>
            <a:rPr lang="en-US" dirty="0" smtClean="0"/>
            <a:t>.</a:t>
          </a:r>
          <a:endParaRPr lang="en-US" dirty="0"/>
        </a:p>
      </dgm:t>
    </dgm:pt>
    <dgm:pt modelId="{36055038-AA33-4D70-9A81-FE57CDA58362}" type="parTrans" cxnId="{E9AD4837-9BDF-4A6D-9F85-5F7422731BA4}">
      <dgm:prSet/>
      <dgm:spPr/>
      <dgm:t>
        <a:bodyPr/>
        <a:lstStyle/>
        <a:p>
          <a:endParaRPr lang="en-US"/>
        </a:p>
      </dgm:t>
    </dgm:pt>
    <dgm:pt modelId="{E782A63E-4BFE-4DC0-95BA-6FB930CDDDC4}" type="sibTrans" cxnId="{E9AD4837-9BDF-4A6D-9F85-5F7422731BA4}">
      <dgm:prSet/>
      <dgm:spPr/>
      <dgm:t>
        <a:bodyPr/>
        <a:lstStyle/>
        <a:p>
          <a:endParaRPr lang="en-US"/>
        </a:p>
      </dgm:t>
    </dgm:pt>
    <dgm:pt modelId="{28207249-1118-40CD-998C-9CD29D1D0EC3}" type="pres">
      <dgm:prSet presAssocID="{6A725CA0-8624-4B46-8433-C86B40FD2DBC}" presName="Name0" presStyleCnt="0">
        <dgm:presLayoutVars>
          <dgm:dir/>
          <dgm:resizeHandles val="exact"/>
        </dgm:presLayoutVars>
      </dgm:prSet>
      <dgm:spPr/>
      <dgm:t>
        <a:bodyPr/>
        <a:lstStyle/>
        <a:p>
          <a:endParaRPr lang="en-US"/>
        </a:p>
      </dgm:t>
    </dgm:pt>
    <dgm:pt modelId="{8E8482E5-5FF8-434E-AC9A-4F0EC4052232}" type="pres">
      <dgm:prSet presAssocID="{48A2E31A-FC28-4671-9C7B-142A53FF8BD9}" presName="node" presStyleLbl="node1" presStyleIdx="0" presStyleCnt="3">
        <dgm:presLayoutVars>
          <dgm:bulletEnabled val="1"/>
        </dgm:presLayoutVars>
      </dgm:prSet>
      <dgm:spPr/>
      <dgm:t>
        <a:bodyPr/>
        <a:lstStyle/>
        <a:p>
          <a:endParaRPr lang="en-US"/>
        </a:p>
      </dgm:t>
    </dgm:pt>
    <dgm:pt modelId="{F0DFF7C7-F7A8-4281-BD61-C4C6FB1865CE}" type="pres">
      <dgm:prSet presAssocID="{FC3D668F-BC4E-4574-8478-DC9EDE42C077}" presName="sibTrans" presStyleLbl="sibTrans2D1" presStyleIdx="0" presStyleCnt="2"/>
      <dgm:spPr/>
      <dgm:t>
        <a:bodyPr/>
        <a:lstStyle/>
        <a:p>
          <a:endParaRPr lang="en-US"/>
        </a:p>
      </dgm:t>
    </dgm:pt>
    <dgm:pt modelId="{DC2E0EAB-6C8B-4D43-86F9-866DFA390751}" type="pres">
      <dgm:prSet presAssocID="{FC3D668F-BC4E-4574-8478-DC9EDE42C077}" presName="connectorText" presStyleLbl="sibTrans2D1" presStyleIdx="0" presStyleCnt="2"/>
      <dgm:spPr/>
      <dgm:t>
        <a:bodyPr/>
        <a:lstStyle/>
        <a:p>
          <a:endParaRPr lang="en-US"/>
        </a:p>
      </dgm:t>
    </dgm:pt>
    <dgm:pt modelId="{7488401D-9073-4AEC-A4DB-EE8112E7A33D}" type="pres">
      <dgm:prSet presAssocID="{B1040772-F0DE-4E47-9383-625158F9BE8C}" presName="node" presStyleLbl="node1" presStyleIdx="1" presStyleCnt="3">
        <dgm:presLayoutVars>
          <dgm:bulletEnabled val="1"/>
        </dgm:presLayoutVars>
      </dgm:prSet>
      <dgm:spPr/>
      <dgm:t>
        <a:bodyPr/>
        <a:lstStyle/>
        <a:p>
          <a:endParaRPr lang="en-US"/>
        </a:p>
      </dgm:t>
    </dgm:pt>
    <dgm:pt modelId="{D91901B0-6C87-48BF-A058-4219AF1751DB}" type="pres">
      <dgm:prSet presAssocID="{B938D35D-CA50-4FBC-859A-B1DA14A6AB76}" presName="sibTrans" presStyleLbl="sibTrans2D1" presStyleIdx="1" presStyleCnt="2"/>
      <dgm:spPr/>
      <dgm:t>
        <a:bodyPr/>
        <a:lstStyle/>
        <a:p>
          <a:endParaRPr lang="en-US"/>
        </a:p>
      </dgm:t>
    </dgm:pt>
    <dgm:pt modelId="{85F094B7-8AC7-4324-BA95-0A666F23750D}" type="pres">
      <dgm:prSet presAssocID="{B938D35D-CA50-4FBC-859A-B1DA14A6AB76}" presName="connectorText" presStyleLbl="sibTrans2D1" presStyleIdx="1" presStyleCnt="2"/>
      <dgm:spPr/>
      <dgm:t>
        <a:bodyPr/>
        <a:lstStyle/>
        <a:p>
          <a:endParaRPr lang="en-US"/>
        </a:p>
      </dgm:t>
    </dgm:pt>
    <dgm:pt modelId="{83466222-663E-40CE-928D-D89BF544EAB1}" type="pres">
      <dgm:prSet presAssocID="{5D4B242F-2A3B-4EBA-AF51-10279056562F}" presName="node" presStyleLbl="node1" presStyleIdx="2" presStyleCnt="3">
        <dgm:presLayoutVars>
          <dgm:bulletEnabled val="1"/>
        </dgm:presLayoutVars>
      </dgm:prSet>
      <dgm:spPr/>
      <dgm:t>
        <a:bodyPr/>
        <a:lstStyle/>
        <a:p>
          <a:endParaRPr lang="en-US"/>
        </a:p>
      </dgm:t>
    </dgm:pt>
  </dgm:ptLst>
  <dgm:cxnLst>
    <dgm:cxn modelId="{4C4268AF-4AA3-48CE-B281-B1DC21044AB8}" type="presOf" srcId="{FC3D668F-BC4E-4574-8478-DC9EDE42C077}" destId="{DC2E0EAB-6C8B-4D43-86F9-866DFA390751}" srcOrd="1" destOrd="0" presId="urn:microsoft.com/office/officeart/2005/8/layout/process1"/>
    <dgm:cxn modelId="{60C89DB1-052C-430D-A502-9B518FC10D47}" srcId="{6A725CA0-8624-4B46-8433-C86B40FD2DBC}" destId="{B1040772-F0DE-4E47-9383-625158F9BE8C}" srcOrd="1" destOrd="0" parTransId="{BB90F57C-C9A5-4178-9121-7176CC6A8D08}" sibTransId="{B938D35D-CA50-4FBC-859A-B1DA14A6AB76}"/>
    <dgm:cxn modelId="{D4EF5F8C-263A-4838-96EF-C443A578CDA6}" type="presOf" srcId="{6A725CA0-8624-4B46-8433-C86B40FD2DBC}" destId="{28207249-1118-40CD-998C-9CD29D1D0EC3}" srcOrd="0" destOrd="0" presId="urn:microsoft.com/office/officeart/2005/8/layout/process1"/>
    <dgm:cxn modelId="{E9AD4837-9BDF-4A6D-9F85-5F7422731BA4}" srcId="{6A725CA0-8624-4B46-8433-C86B40FD2DBC}" destId="{5D4B242F-2A3B-4EBA-AF51-10279056562F}" srcOrd="2" destOrd="0" parTransId="{36055038-AA33-4D70-9A81-FE57CDA58362}" sibTransId="{E782A63E-4BFE-4DC0-95BA-6FB930CDDDC4}"/>
    <dgm:cxn modelId="{7C9A7AB4-EFBE-4186-93C2-2F134B7293CB}" type="presOf" srcId="{B938D35D-CA50-4FBC-859A-B1DA14A6AB76}" destId="{D91901B0-6C87-48BF-A058-4219AF1751DB}" srcOrd="0" destOrd="0" presId="urn:microsoft.com/office/officeart/2005/8/layout/process1"/>
    <dgm:cxn modelId="{8D9F8F25-F260-468B-B385-0F66434D6DD0}" type="presOf" srcId="{48A2E31A-FC28-4671-9C7B-142A53FF8BD9}" destId="{8E8482E5-5FF8-434E-AC9A-4F0EC4052232}" srcOrd="0" destOrd="0" presId="urn:microsoft.com/office/officeart/2005/8/layout/process1"/>
    <dgm:cxn modelId="{854E4E7D-BC15-4346-AE37-EF09CEA24393}" type="presOf" srcId="{B938D35D-CA50-4FBC-859A-B1DA14A6AB76}" destId="{85F094B7-8AC7-4324-BA95-0A666F23750D}" srcOrd="1" destOrd="0" presId="urn:microsoft.com/office/officeart/2005/8/layout/process1"/>
    <dgm:cxn modelId="{40A821C9-06AF-42F0-B2C8-0ECDBEF5B745}" srcId="{6A725CA0-8624-4B46-8433-C86B40FD2DBC}" destId="{48A2E31A-FC28-4671-9C7B-142A53FF8BD9}" srcOrd="0" destOrd="0" parTransId="{99F9080C-AB09-4443-864E-AA0CEBFB8934}" sibTransId="{FC3D668F-BC4E-4574-8478-DC9EDE42C077}"/>
    <dgm:cxn modelId="{D1362B1F-C888-4F3B-90DD-C4CF179CEB1B}" type="presOf" srcId="{FC3D668F-BC4E-4574-8478-DC9EDE42C077}" destId="{F0DFF7C7-F7A8-4281-BD61-C4C6FB1865CE}" srcOrd="0" destOrd="0" presId="urn:microsoft.com/office/officeart/2005/8/layout/process1"/>
    <dgm:cxn modelId="{74DEB288-0FAB-481E-846C-1FB36F8C694F}" type="presOf" srcId="{5D4B242F-2A3B-4EBA-AF51-10279056562F}" destId="{83466222-663E-40CE-928D-D89BF544EAB1}" srcOrd="0" destOrd="0" presId="urn:microsoft.com/office/officeart/2005/8/layout/process1"/>
    <dgm:cxn modelId="{D91BA10D-071F-4D1F-9679-D8BE1E7C6172}" type="presOf" srcId="{B1040772-F0DE-4E47-9383-625158F9BE8C}" destId="{7488401D-9073-4AEC-A4DB-EE8112E7A33D}" srcOrd="0" destOrd="0" presId="urn:microsoft.com/office/officeart/2005/8/layout/process1"/>
    <dgm:cxn modelId="{7C6BAA37-6EDE-4FF0-BA62-73E57EA92EFB}" type="presParOf" srcId="{28207249-1118-40CD-998C-9CD29D1D0EC3}" destId="{8E8482E5-5FF8-434E-AC9A-4F0EC4052232}" srcOrd="0" destOrd="0" presId="urn:microsoft.com/office/officeart/2005/8/layout/process1"/>
    <dgm:cxn modelId="{2ECECD77-8AAE-4FFF-A203-F6BD86A0127C}" type="presParOf" srcId="{28207249-1118-40CD-998C-9CD29D1D0EC3}" destId="{F0DFF7C7-F7A8-4281-BD61-C4C6FB1865CE}" srcOrd="1" destOrd="0" presId="urn:microsoft.com/office/officeart/2005/8/layout/process1"/>
    <dgm:cxn modelId="{0A49DE7D-E571-4D26-B3BD-A8368D679705}" type="presParOf" srcId="{F0DFF7C7-F7A8-4281-BD61-C4C6FB1865CE}" destId="{DC2E0EAB-6C8B-4D43-86F9-866DFA390751}" srcOrd="0" destOrd="0" presId="urn:microsoft.com/office/officeart/2005/8/layout/process1"/>
    <dgm:cxn modelId="{63392F28-E76F-4EFF-A19E-91BB1611BD08}" type="presParOf" srcId="{28207249-1118-40CD-998C-9CD29D1D0EC3}" destId="{7488401D-9073-4AEC-A4DB-EE8112E7A33D}" srcOrd="2" destOrd="0" presId="urn:microsoft.com/office/officeart/2005/8/layout/process1"/>
    <dgm:cxn modelId="{CBAC6F69-B0B1-4F93-A7E6-FE8974554F65}" type="presParOf" srcId="{28207249-1118-40CD-998C-9CD29D1D0EC3}" destId="{D91901B0-6C87-48BF-A058-4219AF1751DB}" srcOrd="3" destOrd="0" presId="urn:microsoft.com/office/officeart/2005/8/layout/process1"/>
    <dgm:cxn modelId="{7A8A0E56-C72C-4E9A-8F87-0D0A22047B3D}" type="presParOf" srcId="{D91901B0-6C87-48BF-A058-4219AF1751DB}" destId="{85F094B7-8AC7-4324-BA95-0A666F23750D}" srcOrd="0" destOrd="0" presId="urn:microsoft.com/office/officeart/2005/8/layout/process1"/>
    <dgm:cxn modelId="{F7997F01-4F08-448F-946C-7D38A7D544BB}" type="presParOf" srcId="{28207249-1118-40CD-998C-9CD29D1D0EC3}" destId="{83466222-663E-40CE-928D-D89BF544EAB1}"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482E5-5FF8-434E-AC9A-4F0EC4052232}">
      <dsp:nvSpPr>
        <dsp:cNvPr id="0" name=""/>
        <dsp:cNvSpPr/>
      </dsp:nvSpPr>
      <dsp:spPr>
        <a:xfrm>
          <a:off x="11653" y="3917617"/>
          <a:ext cx="3483024" cy="208981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mbria" panose="02040503050406030204" pitchFamily="18" charset="0"/>
            </a:rPr>
            <a:t>1909 articles pulled from initial searches.</a:t>
          </a:r>
          <a:endParaRPr lang="en-US" sz="3200" kern="1200" dirty="0">
            <a:latin typeface="Cambria" panose="02040503050406030204" pitchFamily="18" charset="0"/>
          </a:endParaRPr>
        </a:p>
      </dsp:txBody>
      <dsp:txXfrm>
        <a:off x="72862" y="3978826"/>
        <a:ext cx="3360606" cy="1967396"/>
      </dsp:txXfrm>
    </dsp:sp>
    <dsp:sp modelId="{F0DFF7C7-F7A8-4281-BD61-C4C6FB1865CE}">
      <dsp:nvSpPr>
        <dsp:cNvPr id="0" name=""/>
        <dsp:cNvSpPr/>
      </dsp:nvSpPr>
      <dsp:spPr>
        <a:xfrm>
          <a:off x="3842980" y="4530629"/>
          <a:ext cx="738401" cy="86379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3842980" y="4703387"/>
        <a:ext cx="516881" cy="518274"/>
      </dsp:txXfrm>
    </dsp:sp>
    <dsp:sp modelId="{7488401D-9073-4AEC-A4DB-EE8112E7A33D}">
      <dsp:nvSpPr>
        <dsp:cNvPr id="0" name=""/>
        <dsp:cNvSpPr/>
      </dsp:nvSpPr>
      <dsp:spPr>
        <a:xfrm>
          <a:off x="4887887" y="3917617"/>
          <a:ext cx="3483024" cy="208981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mbria" panose="02040503050406030204" pitchFamily="18" charset="0"/>
            </a:rPr>
            <a:t>82 articles remained after immediate eliminations.</a:t>
          </a:r>
          <a:endParaRPr lang="en-US" sz="3200" kern="1200" dirty="0">
            <a:latin typeface="Cambria" panose="02040503050406030204" pitchFamily="18" charset="0"/>
          </a:endParaRPr>
        </a:p>
      </dsp:txBody>
      <dsp:txXfrm>
        <a:off x="4949096" y="3978826"/>
        <a:ext cx="3360606" cy="1967396"/>
      </dsp:txXfrm>
    </dsp:sp>
    <dsp:sp modelId="{D91901B0-6C87-48BF-A058-4219AF1751DB}">
      <dsp:nvSpPr>
        <dsp:cNvPr id="0" name=""/>
        <dsp:cNvSpPr/>
      </dsp:nvSpPr>
      <dsp:spPr>
        <a:xfrm>
          <a:off x="8719214" y="4530629"/>
          <a:ext cx="738401" cy="86379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a:off x="8719214" y="4703387"/>
        <a:ext cx="516881" cy="518274"/>
      </dsp:txXfrm>
    </dsp:sp>
    <dsp:sp modelId="{83466222-663E-40CE-928D-D89BF544EAB1}">
      <dsp:nvSpPr>
        <dsp:cNvPr id="0" name=""/>
        <dsp:cNvSpPr/>
      </dsp:nvSpPr>
      <dsp:spPr>
        <a:xfrm>
          <a:off x="9764122" y="3917617"/>
          <a:ext cx="3483024" cy="2089814"/>
        </a:xfrm>
        <a:prstGeom prst="roundRect">
          <a:avLst>
            <a:gd name="adj" fmla="val 10000"/>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kern="1200" dirty="0" smtClean="0">
              <a:latin typeface="Cambria" panose="02040503050406030204" pitchFamily="18" charset="0"/>
            </a:rPr>
            <a:t>43 articles remained after further checking eligibility criteria</a:t>
          </a:r>
          <a:r>
            <a:rPr lang="en-US" sz="3200" kern="1200" dirty="0" smtClean="0"/>
            <a:t>.</a:t>
          </a:r>
          <a:endParaRPr lang="en-US" sz="3200" kern="1200" dirty="0"/>
        </a:p>
      </dsp:txBody>
      <dsp:txXfrm>
        <a:off x="9825331" y="3978826"/>
        <a:ext cx="3360606" cy="19673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309"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5223755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Shape 5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3" name="Shape 5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Clr>
                <a:schemeClr val="dk1"/>
              </a:buClr>
              <a:buSzPct val="100000"/>
              <a:buFont typeface="Arial"/>
              <a:buNone/>
            </a:pPr>
            <a:r>
              <a:rPr lang="en">
                <a:solidFill>
                  <a:schemeClr val="dk1"/>
                </a:solidFill>
              </a:rPr>
              <a:t>You can add your presentation notes here. This presentation template for research posters is fully editable so text, graphics and content can be updated to fit your own research needs.</a:t>
            </a: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endParaRPr>
              <a:solidFill>
                <a:schemeClr val="dk1"/>
              </a:solidFill>
            </a:endParaRPr>
          </a:p>
          <a:p>
            <a:pPr lvl="0" rtl="0">
              <a:spcBef>
                <a:spcPts val="0"/>
              </a:spcBef>
              <a:buClr>
                <a:schemeClr val="dk1"/>
              </a:buClr>
              <a:buSzPct val="100000"/>
              <a:buFont typeface="Arial"/>
              <a:buNone/>
            </a:pPr>
            <a:endParaRPr>
              <a:solidFill>
                <a:schemeClr val="dk1"/>
              </a:solidFill>
            </a:endParaRPr>
          </a:p>
          <a:p>
            <a:pPr lvl="0">
              <a:spcBef>
                <a:spcPts val="0"/>
              </a:spcBef>
              <a:buNone/>
            </a:pPr>
            <a:r>
              <a:rPr lang="en">
                <a:solidFill>
                  <a:schemeClr val="dk1"/>
                </a:solidFill>
              </a:rPr>
              <a:t>Download more </a:t>
            </a:r>
            <a:r>
              <a:rPr lang="en" u="sng">
                <a:solidFill>
                  <a:schemeClr val="accent5"/>
                </a:solidFill>
                <a:hlinkClick r:id="rId3"/>
              </a:rPr>
              <a:t>poster presentation templates</a:t>
            </a:r>
            <a:r>
              <a:rPr lang="en">
                <a:solidFill>
                  <a:schemeClr val="dk1"/>
                </a:solidFill>
              </a:rPr>
              <a:t> from FPPT.com</a:t>
            </a:r>
          </a:p>
        </p:txBody>
      </p:sp>
    </p:spTree>
    <p:extLst>
      <p:ext uri="{BB962C8B-B14F-4D97-AF65-F5344CB8AC3E}">
        <p14:creationId xmlns:p14="http://schemas.microsoft.com/office/powerpoint/2010/main" val="334051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1496200" y="4765280"/>
            <a:ext cx="40899001" cy="13136700"/>
          </a:xfrm>
          <a:prstGeom prst="rect">
            <a:avLst/>
          </a:prstGeom>
        </p:spPr>
        <p:txBody>
          <a:bodyPr lIns="487600" tIns="487600" rIns="487600" bIns="487600" anchor="b" anchorCtr="0"/>
          <a:lstStyle>
            <a:lvl1pPr lvl="0" algn="ctr">
              <a:spcBef>
                <a:spcPts val="0"/>
              </a:spcBef>
              <a:buSzPct val="100000"/>
              <a:defRPr sz="27700"/>
            </a:lvl1pPr>
            <a:lvl2pPr lvl="1" algn="ctr">
              <a:spcBef>
                <a:spcPts val="0"/>
              </a:spcBef>
              <a:buSzPct val="100000"/>
              <a:defRPr sz="27700"/>
            </a:lvl2pPr>
            <a:lvl3pPr lvl="2" algn="ctr">
              <a:spcBef>
                <a:spcPts val="0"/>
              </a:spcBef>
              <a:buSzPct val="100000"/>
              <a:defRPr sz="27700"/>
            </a:lvl3pPr>
            <a:lvl4pPr lvl="3" algn="ctr">
              <a:spcBef>
                <a:spcPts val="0"/>
              </a:spcBef>
              <a:buSzPct val="100000"/>
              <a:defRPr sz="27700"/>
            </a:lvl4pPr>
            <a:lvl5pPr lvl="4" algn="ctr">
              <a:spcBef>
                <a:spcPts val="0"/>
              </a:spcBef>
              <a:buSzPct val="100000"/>
              <a:defRPr sz="27700"/>
            </a:lvl5pPr>
            <a:lvl6pPr lvl="5" algn="ctr">
              <a:spcBef>
                <a:spcPts val="0"/>
              </a:spcBef>
              <a:buSzPct val="100000"/>
              <a:defRPr sz="27700"/>
            </a:lvl6pPr>
            <a:lvl7pPr lvl="6" algn="ctr">
              <a:spcBef>
                <a:spcPts val="0"/>
              </a:spcBef>
              <a:buSzPct val="100000"/>
              <a:defRPr sz="27700"/>
            </a:lvl7pPr>
            <a:lvl8pPr lvl="7" algn="ctr">
              <a:spcBef>
                <a:spcPts val="0"/>
              </a:spcBef>
              <a:buSzPct val="100000"/>
              <a:defRPr sz="27700"/>
            </a:lvl8pPr>
            <a:lvl9pPr lvl="8" algn="ctr">
              <a:spcBef>
                <a:spcPts val="0"/>
              </a:spcBef>
              <a:buSzPct val="100000"/>
              <a:defRPr sz="27700"/>
            </a:lvl9pPr>
          </a:lstStyle>
          <a:p>
            <a:endParaRPr/>
          </a:p>
        </p:txBody>
      </p:sp>
      <p:sp>
        <p:nvSpPr>
          <p:cNvPr id="11" name="Shape 11"/>
          <p:cNvSpPr txBox="1">
            <a:spLocks noGrp="1"/>
          </p:cNvSpPr>
          <p:nvPr>
            <p:ph type="subTitle" idx="1"/>
          </p:nvPr>
        </p:nvSpPr>
        <p:spPr>
          <a:xfrm>
            <a:off x="1496159" y="18138400"/>
            <a:ext cx="40899001" cy="5072699"/>
          </a:xfrm>
          <a:prstGeom prst="rect">
            <a:avLst/>
          </a:prstGeom>
        </p:spPr>
        <p:txBody>
          <a:bodyPr lIns="487600" tIns="487600" rIns="487600" bIns="487600" anchor="t" anchorCtr="0"/>
          <a:lstStyle>
            <a:lvl1pPr lvl="0" algn="ctr">
              <a:lnSpc>
                <a:spcPct val="100000"/>
              </a:lnSpc>
              <a:spcBef>
                <a:spcPts val="0"/>
              </a:spcBef>
              <a:spcAft>
                <a:spcPts val="0"/>
              </a:spcAft>
              <a:buSzPct val="100000"/>
              <a:buNone/>
              <a:defRPr sz="14900"/>
            </a:lvl1pPr>
            <a:lvl2pPr lvl="1" algn="ctr">
              <a:lnSpc>
                <a:spcPct val="100000"/>
              </a:lnSpc>
              <a:spcBef>
                <a:spcPts val="0"/>
              </a:spcBef>
              <a:spcAft>
                <a:spcPts val="0"/>
              </a:spcAft>
              <a:buSzPct val="100000"/>
              <a:buNone/>
              <a:defRPr sz="14900"/>
            </a:lvl2pPr>
            <a:lvl3pPr lvl="2" algn="ctr">
              <a:lnSpc>
                <a:spcPct val="100000"/>
              </a:lnSpc>
              <a:spcBef>
                <a:spcPts val="0"/>
              </a:spcBef>
              <a:spcAft>
                <a:spcPts val="0"/>
              </a:spcAft>
              <a:buSzPct val="100000"/>
              <a:buNone/>
              <a:defRPr sz="14900"/>
            </a:lvl3pPr>
            <a:lvl4pPr lvl="3" algn="ctr">
              <a:lnSpc>
                <a:spcPct val="100000"/>
              </a:lnSpc>
              <a:spcBef>
                <a:spcPts val="0"/>
              </a:spcBef>
              <a:spcAft>
                <a:spcPts val="0"/>
              </a:spcAft>
              <a:buSzPct val="100000"/>
              <a:buNone/>
              <a:defRPr sz="14900"/>
            </a:lvl4pPr>
            <a:lvl5pPr lvl="4" algn="ctr">
              <a:lnSpc>
                <a:spcPct val="100000"/>
              </a:lnSpc>
              <a:spcBef>
                <a:spcPts val="0"/>
              </a:spcBef>
              <a:spcAft>
                <a:spcPts val="0"/>
              </a:spcAft>
              <a:buSzPct val="100000"/>
              <a:buNone/>
              <a:defRPr sz="14900"/>
            </a:lvl5pPr>
            <a:lvl6pPr lvl="5" algn="ctr">
              <a:lnSpc>
                <a:spcPct val="100000"/>
              </a:lnSpc>
              <a:spcBef>
                <a:spcPts val="0"/>
              </a:spcBef>
              <a:spcAft>
                <a:spcPts val="0"/>
              </a:spcAft>
              <a:buSzPct val="100000"/>
              <a:buNone/>
              <a:defRPr sz="14900"/>
            </a:lvl6pPr>
            <a:lvl7pPr lvl="6" algn="ctr">
              <a:lnSpc>
                <a:spcPct val="100000"/>
              </a:lnSpc>
              <a:spcBef>
                <a:spcPts val="0"/>
              </a:spcBef>
              <a:spcAft>
                <a:spcPts val="0"/>
              </a:spcAft>
              <a:buSzPct val="100000"/>
              <a:buNone/>
              <a:defRPr sz="14900"/>
            </a:lvl7pPr>
            <a:lvl8pPr lvl="7" algn="ctr">
              <a:lnSpc>
                <a:spcPct val="100000"/>
              </a:lnSpc>
              <a:spcBef>
                <a:spcPts val="0"/>
              </a:spcBef>
              <a:spcAft>
                <a:spcPts val="0"/>
              </a:spcAft>
              <a:buSzPct val="100000"/>
              <a:buNone/>
              <a:defRPr sz="14900"/>
            </a:lvl8pPr>
            <a:lvl9pPr lvl="8" algn="ctr">
              <a:lnSpc>
                <a:spcPct val="100000"/>
              </a:lnSpc>
              <a:spcBef>
                <a:spcPts val="0"/>
              </a:spcBef>
              <a:spcAft>
                <a:spcPts val="0"/>
              </a:spcAft>
              <a:buSzPct val="100000"/>
              <a:buNone/>
              <a:defRPr sz="14900"/>
            </a:lvl9pPr>
          </a:lstStyle>
          <a:p>
            <a:endParaRPr/>
          </a:p>
        </p:txBody>
      </p:sp>
      <p:sp>
        <p:nvSpPr>
          <p:cNvPr id="12" name="Shape 12"/>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496159" y="7079200"/>
            <a:ext cx="40899001" cy="12566399"/>
          </a:xfrm>
          <a:prstGeom prst="rect">
            <a:avLst/>
          </a:prstGeom>
        </p:spPr>
        <p:txBody>
          <a:bodyPr lIns="487600" tIns="487600" rIns="487600" bIns="487600" anchor="b" anchorCtr="0"/>
          <a:lstStyle>
            <a:lvl1pPr lvl="0" algn="ctr">
              <a:spcBef>
                <a:spcPts val="0"/>
              </a:spcBef>
              <a:buSzPct val="100000"/>
              <a:defRPr sz="64000"/>
            </a:lvl1pPr>
            <a:lvl2pPr lvl="1" algn="ctr">
              <a:spcBef>
                <a:spcPts val="0"/>
              </a:spcBef>
              <a:buSzPct val="100000"/>
              <a:defRPr sz="64000"/>
            </a:lvl2pPr>
            <a:lvl3pPr lvl="2" algn="ctr">
              <a:spcBef>
                <a:spcPts val="0"/>
              </a:spcBef>
              <a:buSzPct val="100000"/>
              <a:defRPr sz="64000"/>
            </a:lvl3pPr>
            <a:lvl4pPr lvl="3" algn="ctr">
              <a:spcBef>
                <a:spcPts val="0"/>
              </a:spcBef>
              <a:buSzPct val="100000"/>
              <a:defRPr sz="64000"/>
            </a:lvl4pPr>
            <a:lvl5pPr lvl="4" algn="ctr">
              <a:spcBef>
                <a:spcPts val="0"/>
              </a:spcBef>
              <a:buSzPct val="100000"/>
              <a:defRPr sz="64000"/>
            </a:lvl5pPr>
            <a:lvl6pPr lvl="5" algn="ctr">
              <a:spcBef>
                <a:spcPts val="0"/>
              </a:spcBef>
              <a:buSzPct val="100000"/>
              <a:defRPr sz="64000"/>
            </a:lvl6pPr>
            <a:lvl7pPr lvl="6" algn="ctr">
              <a:spcBef>
                <a:spcPts val="0"/>
              </a:spcBef>
              <a:buSzPct val="100000"/>
              <a:defRPr sz="64000"/>
            </a:lvl7pPr>
            <a:lvl8pPr lvl="7" algn="ctr">
              <a:spcBef>
                <a:spcPts val="0"/>
              </a:spcBef>
              <a:buSzPct val="100000"/>
              <a:defRPr sz="64000"/>
            </a:lvl8pPr>
            <a:lvl9pPr lvl="8" algn="ctr">
              <a:spcBef>
                <a:spcPts val="0"/>
              </a:spcBef>
              <a:buSzPct val="100000"/>
              <a:defRPr sz="64000"/>
            </a:lvl9pPr>
          </a:lstStyle>
          <a:p>
            <a:endParaRPr/>
          </a:p>
        </p:txBody>
      </p:sp>
      <p:sp>
        <p:nvSpPr>
          <p:cNvPr id="46" name="Shape 46"/>
          <p:cNvSpPr txBox="1">
            <a:spLocks noGrp="1"/>
          </p:cNvSpPr>
          <p:nvPr>
            <p:ph type="body" idx="1"/>
          </p:nvPr>
        </p:nvSpPr>
        <p:spPr>
          <a:xfrm>
            <a:off x="1496159" y="20174240"/>
            <a:ext cx="40899001" cy="8325000"/>
          </a:xfrm>
          <a:prstGeom prst="rect">
            <a:avLst/>
          </a:prstGeom>
        </p:spPr>
        <p:txBody>
          <a:bodyPr lIns="487600" tIns="487600" rIns="487600" bIns="487600"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pic>
        <p:nvPicPr>
          <p:cNvPr id="50" name="Shape 50" descr="logo.png">
            <a:hlinkClick r:id="rId2"/>
          </p:cNvPr>
          <p:cNvPicPr preferRelativeResize="0"/>
          <p:nvPr/>
        </p:nvPicPr>
        <p:blipFill>
          <a:blip r:embed="rId3">
            <a:alphaModFix/>
          </a:blip>
          <a:stretch>
            <a:fillRect/>
          </a:stretch>
        </p:blipFill>
        <p:spPr>
          <a:xfrm>
            <a:off x="2347999" y="1143000"/>
            <a:ext cx="7177000" cy="23333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1496159" y="13765440"/>
            <a:ext cx="40899001" cy="5387399"/>
          </a:xfrm>
          <a:prstGeom prst="rect">
            <a:avLst/>
          </a:prstGeom>
        </p:spPr>
        <p:txBody>
          <a:bodyPr lIns="487600" tIns="487600" rIns="487600" bIns="487600" anchor="ctr" anchorCtr="0"/>
          <a:lstStyle>
            <a:lvl1pPr lvl="0" algn="ctr">
              <a:spcBef>
                <a:spcPts val="0"/>
              </a:spcBef>
              <a:buSzPct val="100000"/>
              <a:defRPr sz="19200"/>
            </a:lvl1pPr>
            <a:lvl2pPr lvl="1" algn="ctr">
              <a:spcBef>
                <a:spcPts val="0"/>
              </a:spcBef>
              <a:buSzPct val="100000"/>
              <a:defRPr sz="19200"/>
            </a:lvl2pPr>
            <a:lvl3pPr lvl="2" algn="ctr">
              <a:spcBef>
                <a:spcPts val="0"/>
              </a:spcBef>
              <a:buSzPct val="100000"/>
              <a:defRPr sz="19200"/>
            </a:lvl3pPr>
            <a:lvl4pPr lvl="3" algn="ctr">
              <a:spcBef>
                <a:spcPts val="0"/>
              </a:spcBef>
              <a:buSzPct val="100000"/>
              <a:defRPr sz="19200"/>
            </a:lvl4pPr>
            <a:lvl5pPr lvl="4" algn="ctr">
              <a:spcBef>
                <a:spcPts val="0"/>
              </a:spcBef>
              <a:buSzPct val="100000"/>
              <a:defRPr sz="19200"/>
            </a:lvl5pPr>
            <a:lvl6pPr lvl="5" algn="ctr">
              <a:spcBef>
                <a:spcPts val="0"/>
              </a:spcBef>
              <a:buSzPct val="100000"/>
              <a:defRPr sz="19200"/>
            </a:lvl6pPr>
            <a:lvl7pPr lvl="6" algn="ctr">
              <a:spcBef>
                <a:spcPts val="0"/>
              </a:spcBef>
              <a:buSzPct val="100000"/>
              <a:defRPr sz="19200"/>
            </a:lvl7pPr>
            <a:lvl8pPr lvl="7" algn="ctr">
              <a:spcBef>
                <a:spcPts val="0"/>
              </a:spcBef>
              <a:buSzPct val="100000"/>
              <a:defRPr sz="19200"/>
            </a:lvl8pPr>
            <a:lvl9pPr lvl="8" algn="ctr">
              <a:spcBef>
                <a:spcPts val="0"/>
              </a:spcBef>
              <a:buSzPct val="100000"/>
              <a:defRPr sz="19200"/>
            </a:lvl9pPr>
          </a:lstStyle>
          <a:p>
            <a:endParaRPr/>
          </a:p>
        </p:txBody>
      </p:sp>
      <p:sp>
        <p:nvSpPr>
          <p:cNvPr id="15" name="Shape 15"/>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496159" y="2848159"/>
            <a:ext cx="40899001" cy="3665399"/>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1496159" y="7375839"/>
            <a:ext cx="40899001" cy="21864900"/>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1496159" y="2848159"/>
            <a:ext cx="40899001" cy="3665399"/>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1496159" y="7375839"/>
            <a:ext cx="19199399" cy="21864900"/>
          </a:xfrm>
          <a:prstGeom prst="rect">
            <a:avLst/>
          </a:prstGeom>
        </p:spPr>
        <p:txBody>
          <a:bodyPr lIns="487600" tIns="487600" rIns="487600" bIns="487600" anchor="t" anchorCtr="0"/>
          <a:lstStyle>
            <a:lvl1pPr lvl="0">
              <a:spcBef>
                <a:spcPts val="0"/>
              </a:spcBef>
              <a:buSzPct val="100000"/>
              <a:defRPr sz="75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23" name="Shape 23"/>
          <p:cNvSpPr txBox="1">
            <a:spLocks noGrp="1"/>
          </p:cNvSpPr>
          <p:nvPr>
            <p:ph type="body" idx="2"/>
          </p:nvPr>
        </p:nvSpPr>
        <p:spPr>
          <a:xfrm>
            <a:off x="23195520" y="7375839"/>
            <a:ext cx="19199399" cy="21864900"/>
          </a:xfrm>
          <a:prstGeom prst="rect">
            <a:avLst/>
          </a:prstGeom>
        </p:spPr>
        <p:txBody>
          <a:bodyPr lIns="487600" tIns="487600" rIns="487600" bIns="487600" anchor="t" anchorCtr="0"/>
          <a:lstStyle>
            <a:lvl1pPr lvl="0">
              <a:spcBef>
                <a:spcPts val="0"/>
              </a:spcBef>
              <a:buSzPct val="100000"/>
              <a:defRPr sz="75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24" name="Shape 24"/>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1496159" y="2848159"/>
            <a:ext cx="40899001" cy="3665399"/>
          </a:xfrm>
          <a:prstGeom prst="rect">
            <a:avLst/>
          </a:prstGeom>
        </p:spPr>
        <p:txBody>
          <a:bodyPr lIns="487600" tIns="487600" rIns="487600" bIns="487600"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1496159" y="3555839"/>
            <a:ext cx="13478400" cy="4836600"/>
          </a:xfrm>
          <a:prstGeom prst="rect">
            <a:avLst/>
          </a:prstGeom>
        </p:spPr>
        <p:txBody>
          <a:bodyPr lIns="487600" tIns="487600" rIns="487600" bIns="487600" anchor="b" anchorCtr="0"/>
          <a:lstStyle>
            <a:lvl1pPr lvl="0">
              <a:spcBef>
                <a:spcPts val="0"/>
              </a:spcBef>
              <a:buSzPct val="100000"/>
              <a:defRPr sz="12800"/>
            </a:lvl1pPr>
            <a:lvl2pPr lvl="1">
              <a:spcBef>
                <a:spcPts val="0"/>
              </a:spcBef>
              <a:buSzPct val="100000"/>
              <a:defRPr sz="12800"/>
            </a:lvl2pPr>
            <a:lvl3pPr lvl="2">
              <a:spcBef>
                <a:spcPts val="0"/>
              </a:spcBef>
              <a:buSzPct val="100000"/>
              <a:defRPr sz="12800"/>
            </a:lvl3pPr>
            <a:lvl4pPr lvl="3">
              <a:spcBef>
                <a:spcPts val="0"/>
              </a:spcBef>
              <a:buSzPct val="100000"/>
              <a:defRPr sz="12800"/>
            </a:lvl4pPr>
            <a:lvl5pPr lvl="4">
              <a:spcBef>
                <a:spcPts val="0"/>
              </a:spcBef>
              <a:buSzPct val="100000"/>
              <a:defRPr sz="12800"/>
            </a:lvl5pPr>
            <a:lvl6pPr lvl="5">
              <a:spcBef>
                <a:spcPts val="0"/>
              </a:spcBef>
              <a:buSzPct val="100000"/>
              <a:defRPr sz="12800"/>
            </a:lvl6pPr>
            <a:lvl7pPr lvl="6">
              <a:spcBef>
                <a:spcPts val="0"/>
              </a:spcBef>
              <a:buSzPct val="100000"/>
              <a:defRPr sz="12800"/>
            </a:lvl7pPr>
            <a:lvl8pPr lvl="7">
              <a:spcBef>
                <a:spcPts val="0"/>
              </a:spcBef>
              <a:buSzPct val="100000"/>
              <a:defRPr sz="12800"/>
            </a:lvl8pPr>
            <a:lvl9pPr lvl="8">
              <a:spcBef>
                <a:spcPts val="0"/>
              </a:spcBef>
              <a:buSzPct val="100000"/>
              <a:defRPr sz="12800"/>
            </a:lvl9pPr>
          </a:lstStyle>
          <a:p>
            <a:endParaRPr/>
          </a:p>
        </p:txBody>
      </p:sp>
      <p:sp>
        <p:nvSpPr>
          <p:cNvPr id="30" name="Shape 30"/>
          <p:cNvSpPr txBox="1">
            <a:spLocks noGrp="1"/>
          </p:cNvSpPr>
          <p:nvPr>
            <p:ph type="body" idx="1"/>
          </p:nvPr>
        </p:nvSpPr>
        <p:spPr>
          <a:xfrm>
            <a:off x="1496159" y="8893439"/>
            <a:ext cx="13478400" cy="20348100"/>
          </a:xfrm>
          <a:prstGeom prst="rect">
            <a:avLst/>
          </a:prstGeom>
        </p:spPr>
        <p:txBody>
          <a:bodyPr lIns="487600" tIns="487600" rIns="487600" bIns="487600" anchor="t" anchorCtr="0"/>
          <a:lstStyle>
            <a:lvl1pPr lvl="0">
              <a:spcBef>
                <a:spcPts val="0"/>
              </a:spcBef>
              <a:buSzPct val="100000"/>
              <a:defRPr sz="6400"/>
            </a:lvl1pPr>
            <a:lvl2pPr lvl="1">
              <a:spcBef>
                <a:spcPts val="0"/>
              </a:spcBef>
              <a:buSzPct val="100000"/>
              <a:defRPr sz="6400"/>
            </a:lvl2pPr>
            <a:lvl3pPr lvl="2">
              <a:spcBef>
                <a:spcPts val="0"/>
              </a:spcBef>
              <a:buSzPct val="100000"/>
              <a:defRPr sz="6400"/>
            </a:lvl3pPr>
            <a:lvl4pPr lvl="3">
              <a:spcBef>
                <a:spcPts val="0"/>
              </a:spcBef>
              <a:buSzPct val="100000"/>
              <a:defRPr sz="6400"/>
            </a:lvl4pPr>
            <a:lvl5pPr lvl="4">
              <a:spcBef>
                <a:spcPts val="0"/>
              </a:spcBef>
              <a:buSzPct val="100000"/>
              <a:defRPr sz="6400"/>
            </a:lvl5pPr>
            <a:lvl6pPr lvl="5">
              <a:spcBef>
                <a:spcPts val="0"/>
              </a:spcBef>
              <a:buSzPct val="100000"/>
              <a:defRPr sz="6400"/>
            </a:lvl6pPr>
            <a:lvl7pPr lvl="6">
              <a:spcBef>
                <a:spcPts val="0"/>
              </a:spcBef>
              <a:buSzPct val="100000"/>
              <a:defRPr sz="6400"/>
            </a:lvl7pPr>
            <a:lvl8pPr lvl="7">
              <a:spcBef>
                <a:spcPts val="0"/>
              </a:spcBef>
              <a:buSzPct val="100000"/>
              <a:defRPr sz="6400"/>
            </a:lvl8pPr>
            <a:lvl9pPr lvl="8">
              <a:spcBef>
                <a:spcPts val="0"/>
              </a:spcBef>
              <a:buSzPct val="100000"/>
              <a:defRPr sz="6400"/>
            </a:lvl9pPr>
          </a:lstStyle>
          <a:p>
            <a:endParaRPr/>
          </a:p>
        </p:txBody>
      </p:sp>
      <p:sp>
        <p:nvSpPr>
          <p:cNvPr id="31" name="Shape 31"/>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2353200" y="2880959"/>
            <a:ext cx="30565501" cy="26181000"/>
          </a:xfrm>
          <a:prstGeom prst="rect">
            <a:avLst/>
          </a:prstGeom>
        </p:spPr>
        <p:txBody>
          <a:bodyPr lIns="487600" tIns="487600" rIns="487600" bIns="487600" anchor="ctr" anchorCtr="0"/>
          <a:lstStyle>
            <a:lvl1pPr lvl="0">
              <a:spcBef>
                <a:spcPts val="0"/>
              </a:spcBef>
              <a:buSzPct val="100000"/>
              <a:defRPr sz="25600"/>
            </a:lvl1pPr>
            <a:lvl2pPr lvl="1">
              <a:spcBef>
                <a:spcPts val="0"/>
              </a:spcBef>
              <a:buSzPct val="100000"/>
              <a:defRPr sz="25600"/>
            </a:lvl2pPr>
            <a:lvl3pPr lvl="2">
              <a:spcBef>
                <a:spcPts val="0"/>
              </a:spcBef>
              <a:buSzPct val="100000"/>
              <a:defRPr sz="25600"/>
            </a:lvl3pPr>
            <a:lvl4pPr lvl="3">
              <a:spcBef>
                <a:spcPts val="0"/>
              </a:spcBef>
              <a:buSzPct val="100000"/>
              <a:defRPr sz="25600"/>
            </a:lvl4pPr>
            <a:lvl5pPr lvl="4">
              <a:spcBef>
                <a:spcPts val="0"/>
              </a:spcBef>
              <a:buSzPct val="100000"/>
              <a:defRPr sz="25600"/>
            </a:lvl5pPr>
            <a:lvl6pPr lvl="5">
              <a:spcBef>
                <a:spcPts val="0"/>
              </a:spcBef>
              <a:buSzPct val="100000"/>
              <a:defRPr sz="25600"/>
            </a:lvl6pPr>
            <a:lvl7pPr lvl="6">
              <a:spcBef>
                <a:spcPts val="0"/>
              </a:spcBef>
              <a:buSzPct val="100000"/>
              <a:defRPr sz="25600"/>
            </a:lvl7pPr>
            <a:lvl8pPr lvl="7">
              <a:spcBef>
                <a:spcPts val="0"/>
              </a:spcBef>
              <a:buSzPct val="100000"/>
              <a:defRPr sz="25600"/>
            </a:lvl8pPr>
            <a:lvl9pPr lvl="8">
              <a:spcBef>
                <a:spcPts val="0"/>
              </a:spcBef>
              <a:buSzPct val="100000"/>
              <a:defRPr sz="25600"/>
            </a:lvl9pPr>
          </a:lstStyle>
          <a:p>
            <a:endParaRPr/>
          </a:p>
        </p:txBody>
      </p:sp>
      <p:sp>
        <p:nvSpPr>
          <p:cNvPr id="34" name="Shape 34"/>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21945600" y="-800"/>
            <a:ext cx="21945599" cy="32918400"/>
          </a:xfrm>
          <a:prstGeom prst="rect">
            <a:avLst/>
          </a:prstGeom>
          <a:solidFill>
            <a:schemeClr val="lt2"/>
          </a:solidFill>
          <a:ln>
            <a:noFill/>
          </a:ln>
        </p:spPr>
        <p:txBody>
          <a:bodyPr lIns="487600" tIns="487600" rIns="487600" bIns="487600" anchor="ctr" anchorCtr="0">
            <a:noAutofit/>
          </a:bodyPr>
          <a:lstStyle/>
          <a:p>
            <a:pPr lvl="0">
              <a:spcBef>
                <a:spcPts val="0"/>
              </a:spcBef>
              <a:buNone/>
            </a:pPr>
            <a:endParaRPr/>
          </a:p>
        </p:txBody>
      </p:sp>
      <p:sp>
        <p:nvSpPr>
          <p:cNvPr id="37" name="Shape 37"/>
          <p:cNvSpPr txBox="1">
            <a:spLocks noGrp="1"/>
          </p:cNvSpPr>
          <p:nvPr>
            <p:ph type="title"/>
          </p:nvPr>
        </p:nvSpPr>
        <p:spPr>
          <a:xfrm>
            <a:off x="1274400" y="7892320"/>
            <a:ext cx="19416900" cy="9486599"/>
          </a:xfrm>
          <a:prstGeom prst="rect">
            <a:avLst/>
          </a:prstGeom>
        </p:spPr>
        <p:txBody>
          <a:bodyPr lIns="487600" tIns="487600" rIns="487600" bIns="487600" anchor="b" anchorCtr="0"/>
          <a:lstStyle>
            <a:lvl1pPr lvl="0" algn="ctr">
              <a:spcBef>
                <a:spcPts val="0"/>
              </a:spcBef>
              <a:buSzPct val="100000"/>
              <a:defRPr sz="22400"/>
            </a:lvl1pPr>
            <a:lvl2pPr lvl="1" algn="ctr">
              <a:spcBef>
                <a:spcPts val="0"/>
              </a:spcBef>
              <a:buSzPct val="100000"/>
              <a:defRPr sz="22400"/>
            </a:lvl2pPr>
            <a:lvl3pPr lvl="2" algn="ctr">
              <a:spcBef>
                <a:spcPts val="0"/>
              </a:spcBef>
              <a:buSzPct val="100000"/>
              <a:defRPr sz="22400"/>
            </a:lvl3pPr>
            <a:lvl4pPr lvl="3" algn="ctr">
              <a:spcBef>
                <a:spcPts val="0"/>
              </a:spcBef>
              <a:buSzPct val="100000"/>
              <a:defRPr sz="22400"/>
            </a:lvl4pPr>
            <a:lvl5pPr lvl="4" algn="ctr">
              <a:spcBef>
                <a:spcPts val="0"/>
              </a:spcBef>
              <a:buSzPct val="100000"/>
              <a:defRPr sz="22400"/>
            </a:lvl5pPr>
            <a:lvl6pPr lvl="5" algn="ctr">
              <a:spcBef>
                <a:spcPts val="0"/>
              </a:spcBef>
              <a:buSzPct val="100000"/>
              <a:defRPr sz="22400"/>
            </a:lvl6pPr>
            <a:lvl7pPr lvl="6" algn="ctr">
              <a:spcBef>
                <a:spcPts val="0"/>
              </a:spcBef>
              <a:buSzPct val="100000"/>
              <a:defRPr sz="22400"/>
            </a:lvl7pPr>
            <a:lvl8pPr lvl="7" algn="ctr">
              <a:spcBef>
                <a:spcPts val="0"/>
              </a:spcBef>
              <a:buSzPct val="100000"/>
              <a:defRPr sz="22400"/>
            </a:lvl8pPr>
            <a:lvl9pPr lvl="8" algn="ctr">
              <a:spcBef>
                <a:spcPts val="0"/>
              </a:spcBef>
              <a:buSzPct val="100000"/>
              <a:defRPr sz="22400"/>
            </a:lvl9pPr>
          </a:lstStyle>
          <a:p>
            <a:endParaRPr/>
          </a:p>
        </p:txBody>
      </p:sp>
      <p:sp>
        <p:nvSpPr>
          <p:cNvPr id="38" name="Shape 38"/>
          <p:cNvSpPr txBox="1">
            <a:spLocks noGrp="1"/>
          </p:cNvSpPr>
          <p:nvPr>
            <p:ph type="subTitle" idx="1"/>
          </p:nvPr>
        </p:nvSpPr>
        <p:spPr>
          <a:xfrm>
            <a:off x="1274400" y="17939679"/>
            <a:ext cx="19416900" cy="7904700"/>
          </a:xfrm>
          <a:prstGeom prst="rect">
            <a:avLst/>
          </a:prstGeom>
        </p:spPr>
        <p:txBody>
          <a:bodyPr lIns="487600" tIns="487600" rIns="487600" bIns="487600" anchor="t" anchorCtr="0"/>
          <a:lstStyle>
            <a:lvl1pPr lvl="0" algn="ctr">
              <a:lnSpc>
                <a:spcPct val="100000"/>
              </a:lnSpc>
              <a:spcBef>
                <a:spcPts val="0"/>
              </a:spcBef>
              <a:spcAft>
                <a:spcPts val="0"/>
              </a:spcAft>
              <a:buSzPct val="100000"/>
              <a:buNone/>
              <a:defRPr sz="11200"/>
            </a:lvl1pPr>
            <a:lvl2pPr lvl="1" algn="ctr">
              <a:lnSpc>
                <a:spcPct val="100000"/>
              </a:lnSpc>
              <a:spcBef>
                <a:spcPts val="0"/>
              </a:spcBef>
              <a:spcAft>
                <a:spcPts val="0"/>
              </a:spcAft>
              <a:buSzPct val="100000"/>
              <a:buNone/>
              <a:defRPr sz="11200"/>
            </a:lvl2pPr>
            <a:lvl3pPr lvl="2" algn="ctr">
              <a:lnSpc>
                <a:spcPct val="100000"/>
              </a:lnSpc>
              <a:spcBef>
                <a:spcPts val="0"/>
              </a:spcBef>
              <a:spcAft>
                <a:spcPts val="0"/>
              </a:spcAft>
              <a:buSzPct val="100000"/>
              <a:buNone/>
              <a:defRPr sz="11200"/>
            </a:lvl3pPr>
            <a:lvl4pPr lvl="3" algn="ctr">
              <a:lnSpc>
                <a:spcPct val="100000"/>
              </a:lnSpc>
              <a:spcBef>
                <a:spcPts val="0"/>
              </a:spcBef>
              <a:spcAft>
                <a:spcPts val="0"/>
              </a:spcAft>
              <a:buSzPct val="100000"/>
              <a:buNone/>
              <a:defRPr sz="11200"/>
            </a:lvl4pPr>
            <a:lvl5pPr lvl="4" algn="ctr">
              <a:lnSpc>
                <a:spcPct val="100000"/>
              </a:lnSpc>
              <a:spcBef>
                <a:spcPts val="0"/>
              </a:spcBef>
              <a:spcAft>
                <a:spcPts val="0"/>
              </a:spcAft>
              <a:buSzPct val="100000"/>
              <a:buNone/>
              <a:defRPr sz="11200"/>
            </a:lvl5pPr>
            <a:lvl6pPr lvl="5" algn="ctr">
              <a:lnSpc>
                <a:spcPct val="100000"/>
              </a:lnSpc>
              <a:spcBef>
                <a:spcPts val="0"/>
              </a:spcBef>
              <a:spcAft>
                <a:spcPts val="0"/>
              </a:spcAft>
              <a:buSzPct val="100000"/>
              <a:buNone/>
              <a:defRPr sz="11200"/>
            </a:lvl6pPr>
            <a:lvl7pPr lvl="6" algn="ctr">
              <a:lnSpc>
                <a:spcPct val="100000"/>
              </a:lnSpc>
              <a:spcBef>
                <a:spcPts val="0"/>
              </a:spcBef>
              <a:spcAft>
                <a:spcPts val="0"/>
              </a:spcAft>
              <a:buSzPct val="100000"/>
              <a:buNone/>
              <a:defRPr sz="11200"/>
            </a:lvl7pPr>
            <a:lvl8pPr lvl="7" algn="ctr">
              <a:lnSpc>
                <a:spcPct val="100000"/>
              </a:lnSpc>
              <a:spcBef>
                <a:spcPts val="0"/>
              </a:spcBef>
              <a:spcAft>
                <a:spcPts val="0"/>
              </a:spcAft>
              <a:buSzPct val="100000"/>
              <a:buNone/>
              <a:defRPr sz="11200"/>
            </a:lvl8pPr>
            <a:lvl9pPr lvl="8" algn="ctr">
              <a:lnSpc>
                <a:spcPct val="100000"/>
              </a:lnSpc>
              <a:spcBef>
                <a:spcPts val="0"/>
              </a:spcBef>
              <a:spcAft>
                <a:spcPts val="0"/>
              </a:spcAft>
              <a:buSzPct val="100000"/>
              <a:buNone/>
              <a:defRPr sz="11200"/>
            </a:lvl9pPr>
          </a:lstStyle>
          <a:p>
            <a:endParaRPr/>
          </a:p>
        </p:txBody>
      </p:sp>
      <p:sp>
        <p:nvSpPr>
          <p:cNvPr id="39" name="Shape 39"/>
          <p:cNvSpPr txBox="1">
            <a:spLocks noGrp="1"/>
          </p:cNvSpPr>
          <p:nvPr>
            <p:ph type="body" idx="2"/>
          </p:nvPr>
        </p:nvSpPr>
        <p:spPr>
          <a:xfrm>
            <a:off x="23709600" y="4634080"/>
            <a:ext cx="18417600" cy="23648700"/>
          </a:xfrm>
          <a:prstGeom prst="rect">
            <a:avLst/>
          </a:prstGeom>
        </p:spPr>
        <p:txBody>
          <a:bodyPr lIns="487600" tIns="487600" rIns="487600" bIns="487600"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1496159" y="27075681"/>
            <a:ext cx="28794299" cy="3872699"/>
          </a:xfrm>
          <a:prstGeom prst="rect">
            <a:avLst/>
          </a:prstGeom>
        </p:spPr>
        <p:txBody>
          <a:bodyPr lIns="487600" tIns="487600" rIns="487600" bIns="487600"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40667796" y="29844587"/>
            <a:ext cx="2633700" cy="2519099"/>
          </a:xfrm>
          <a:prstGeom prst="rect">
            <a:avLst/>
          </a:prstGeom>
        </p:spPr>
        <p:txBody>
          <a:bodyPr lIns="487600" tIns="487600" rIns="487600" bIns="487600"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002060"/>
          </a:fgClr>
          <a:bgClr>
            <a:srgbClr val="F6D6EB"/>
          </a:bgClr>
        </a:patt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496159" y="2848159"/>
            <a:ext cx="40899001" cy="3665399"/>
          </a:xfrm>
          <a:prstGeom prst="rect">
            <a:avLst/>
          </a:prstGeom>
          <a:noFill/>
          <a:ln>
            <a:noFill/>
          </a:ln>
        </p:spPr>
        <p:txBody>
          <a:bodyPr lIns="487600" tIns="487600" rIns="487600" bIns="487600" anchor="t" anchorCtr="0"/>
          <a:lstStyle>
            <a:lvl1pPr lvl="0">
              <a:spcBef>
                <a:spcPts val="0"/>
              </a:spcBef>
              <a:buClr>
                <a:schemeClr val="dk1"/>
              </a:buClr>
              <a:buSzPct val="100000"/>
              <a:buNone/>
              <a:defRPr sz="14900">
                <a:solidFill>
                  <a:schemeClr val="dk1"/>
                </a:solidFill>
              </a:defRPr>
            </a:lvl1pPr>
            <a:lvl2pPr lvl="1">
              <a:spcBef>
                <a:spcPts val="0"/>
              </a:spcBef>
              <a:buClr>
                <a:schemeClr val="dk1"/>
              </a:buClr>
              <a:buSzPct val="100000"/>
              <a:buNone/>
              <a:defRPr sz="14900">
                <a:solidFill>
                  <a:schemeClr val="dk1"/>
                </a:solidFill>
              </a:defRPr>
            </a:lvl2pPr>
            <a:lvl3pPr lvl="2">
              <a:spcBef>
                <a:spcPts val="0"/>
              </a:spcBef>
              <a:buClr>
                <a:schemeClr val="dk1"/>
              </a:buClr>
              <a:buSzPct val="100000"/>
              <a:buNone/>
              <a:defRPr sz="14900">
                <a:solidFill>
                  <a:schemeClr val="dk1"/>
                </a:solidFill>
              </a:defRPr>
            </a:lvl3pPr>
            <a:lvl4pPr lvl="3">
              <a:spcBef>
                <a:spcPts val="0"/>
              </a:spcBef>
              <a:buClr>
                <a:schemeClr val="dk1"/>
              </a:buClr>
              <a:buSzPct val="100000"/>
              <a:buNone/>
              <a:defRPr sz="14900">
                <a:solidFill>
                  <a:schemeClr val="dk1"/>
                </a:solidFill>
              </a:defRPr>
            </a:lvl4pPr>
            <a:lvl5pPr lvl="4">
              <a:spcBef>
                <a:spcPts val="0"/>
              </a:spcBef>
              <a:buClr>
                <a:schemeClr val="dk1"/>
              </a:buClr>
              <a:buSzPct val="100000"/>
              <a:buNone/>
              <a:defRPr sz="14900">
                <a:solidFill>
                  <a:schemeClr val="dk1"/>
                </a:solidFill>
              </a:defRPr>
            </a:lvl5pPr>
            <a:lvl6pPr lvl="5">
              <a:spcBef>
                <a:spcPts val="0"/>
              </a:spcBef>
              <a:buClr>
                <a:schemeClr val="dk1"/>
              </a:buClr>
              <a:buSzPct val="100000"/>
              <a:buNone/>
              <a:defRPr sz="14900">
                <a:solidFill>
                  <a:schemeClr val="dk1"/>
                </a:solidFill>
              </a:defRPr>
            </a:lvl6pPr>
            <a:lvl7pPr lvl="6">
              <a:spcBef>
                <a:spcPts val="0"/>
              </a:spcBef>
              <a:buClr>
                <a:schemeClr val="dk1"/>
              </a:buClr>
              <a:buSzPct val="100000"/>
              <a:buNone/>
              <a:defRPr sz="14900">
                <a:solidFill>
                  <a:schemeClr val="dk1"/>
                </a:solidFill>
              </a:defRPr>
            </a:lvl7pPr>
            <a:lvl8pPr lvl="7">
              <a:spcBef>
                <a:spcPts val="0"/>
              </a:spcBef>
              <a:buClr>
                <a:schemeClr val="dk1"/>
              </a:buClr>
              <a:buSzPct val="100000"/>
              <a:buNone/>
              <a:defRPr sz="14900">
                <a:solidFill>
                  <a:schemeClr val="dk1"/>
                </a:solidFill>
              </a:defRPr>
            </a:lvl8pPr>
            <a:lvl9pPr lvl="8">
              <a:spcBef>
                <a:spcPts val="0"/>
              </a:spcBef>
              <a:buClr>
                <a:schemeClr val="dk1"/>
              </a:buClr>
              <a:buSzPct val="100000"/>
              <a:buNone/>
              <a:defRPr sz="14900">
                <a:solidFill>
                  <a:schemeClr val="dk1"/>
                </a:solidFill>
              </a:defRPr>
            </a:lvl9pPr>
          </a:lstStyle>
          <a:p>
            <a:endParaRPr/>
          </a:p>
        </p:txBody>
      </p:sp>
      <p:sp>
        <p:nvSpPr>
          <p:cNvPr id="7" name="Shape 7"/>
          <p:cNvSpPr txBox="1">
            <a:spLocks noGrp="1"/>
          </p:cNvSpPr>
          <p:nvPr>
            <p:ph type="body" idx="1"/>
          </p:nvPr>
        </p:nvSpPr>
        <p:spPr>
          <a:xfrm>
            <a:off x="1496159" y="7375839"/>
            <a:ext cx="40899001" cy="21864900"/>
          </a:xfrm>
          <a:prstGeom prst="rect">
            <a:avLst/>
          </a:prstGeom>
          <a:noFill/>
          <a:ln>
            <a:noFill/>
          </a:ln>
        </p:spPr>
        <p:txBody>
          <a:bodyPr lIns="487600" tIns="487600" rIns="487600" bIns="487600" anchor="t" anchorCtr="0"/>
          <a:lstStyle>
            <a:lvl1pPr lvl="0">
              <a:lnSpc>
                <a:spcPct val="115000"/>
              </a:lnSpc>
              <a:spcBef>
                <a:spcPts val="0"/>
              </a:spcBef>
              <a:spcAft>
                <a:spcPts val="8500"/>
              </a:spcAft>
              <a:buClr>
                <a:schemeClr val="dk2"/>
              </a:buClr>
              <a:buSzPct val="100000"/>
              <a:defRPr sz="9600">
                <a:solidFill>
                  <a:schemeClr val="dk2"/>
                </a:solidFill>
              </a:defRPr>
            </a:lvl1pPr>
            <a:lvl2pPr lvl="1">
              <a:lnSpc>
                <a:spcPct val="115000"/>
              </a:lnSpc>
              <a:spcBef>
                <a:spcPts val="0"/>
              </a:spcBef>
              <a:spcAft>
                <a:spcPts val="8500"/>
              </a:spcAft>
              <a:buClr>
                <a:schemeClr val="dk2"/>
              </a:buClr>
              <a:buSzPct val="100000"/>
              <a:defRPr sz="7500">
                <a:solidFill>
                  <a:schemeClr val="dk2"/>
                </a:solidFill>
              </a:defRPr>
            </a:lvl2pPr>
            <a:lvl3pPr lvl="2">
              <a:lnSpc>
                <a:spcPct val="115000"/>
              </a:lnSpc>
              <a:spcBef>
                <a:spcPts val="0"/>
              </a:spcBef>
              <a:spcAft>
                <a:spcPts val="8500"/>
              </a:spcAft>
              <a:buClr>
                <a:schemeClr val="dk2"/>
              </a:buClr>
              <a:buSzPct val="100000"/>
              <a:defRPr sz="7500">
                <a:solidFill>
                  <a:schemeClr val="dk2"/>
                </a:solidFill>
              </a:defRPr>
            </a:lvl3pPr>
            <a:lvl4pPr lvl="3">
              <a:lnSpc>
                <a:spcPct val="115000"/>
              </a:lnSpc>
              <a:spcBef>
                <a:spcPts val="0"/>
              </a:spcBef>
              <a:spcAft>
                <a:spcPts val="8500"/>
              </a:spcAft>
              <a:buClr>
                <a:schemeClr val="dk2"/>
              </a:buClr>
              <a:buSzPct val="100000"/>
              <a:defRPr sz="7500">
                <a:solidFill>
                  <a:schemeClr val="dk2"/>
                </a:solidFill>
              </a:defRPr>
            </a:lvl4pPr>
            <a:lvl5pPr lvl="4">
              <a:lnSpc>
                <a:spcPct val="115000"/>
              </a:lnSpc>
              <a:spcBef>
                <a:spcPts val="0"/>
              </a:spcBef>
              <a:spcAft>
                <a:spcPts val="8500"/>
              </a:spcAft>
              <a:buClr>
                <a:schemeClr val="dk2"/>
              </a:buClr>
              <a:buSzPct val="100000"/>
              <a:defRPr sz="7500">
                <a:solidFill>
                  <a:schemeClr val="dk2"/>
                </a:solidFill>
              </a:defRPr>
            </a:lvl5pPr>
            <a:lvl6pPr lvl="5">
              <a:lnSpc>
                <a:spcPct val="115000"/>
              </a:lnSpc>
              <a:spcBef>
                <a:spcPts val="0"/>
              </a:spcBef>
              <a:spcAft>
                <a:spcPts val="8500"/>
              </a:spcAft>
              <a:buClr>
                <a:schemeClr val="dk2"/>
              </a:buClr>
              <a:buSzPct val="100000"/>
              <a:defRPr sz="7500">
                <a:solidFill>
                  <a:schemeClr val="dk2"/>
                </a:solidFill>
              </a:defRPr>
            </a:lvl6pPr>
            <a:lvl7pPr lvl="6">
              <a:lnSpc>
                <a:spcPct val="115000"/>
              </a:lnSpc>
              <a:spcBef>
                <a:spcPts val="0"/>
              </a:spcBef>
              <a:spcAft>
                <a:spcPts val="8500"/>
              </a:spcAft>
              <a:buClr>
                <a:schemeClr val="dk2"/>
              </a:buClr>
              <a:buSzPct val="100000"/>
              <a:defRPr sz="7500">
                <a:solidFill>
                  <a:schemeClr val="dk2"/>
                </a:solidFill>
              </a:defRPr>
            </a:lvl7pPr>
            <a:lvl8pPr lvl="7">
              <a:lnSpc>
                <a:spcPct val="115000"/>
              </a:lnSpc>
              <a:spcBef>
                <a:spcPts val="0"/>
              </a:spcBef>
              <a:spcAft>
                <a:spcPts val="8500"/>
              </a:spcAft>
              <a:buClr>
                <a:schemeClr val="dk2"/>
              </a:buClr>
              <a:buSzPct val="100000"/>
              <a:defRPr sz="7500">
                <a:solidFill>
                  <a:schemeClr val="dk2"/>
                </a:solidFill>
              </a:defRPr>
            </a:lvl8pPr>
            <a:lvl9pPr lvl="8">
              <a:lnSpc>
                <a:spcPct val="115000"/>
              </a:lnSpc>
              <a:spcBef>
                <a:spcPts val="0"/>
              </a:spcBef>
              <a:spcAft>
                <a:spcPts val="8500"/>
              </a:spcAft>
              <a:buClr>
                <a:schemeClr val="dk2"/>
              </a:buClr>
              <a:buSzPct val="100000"/>
              <a:defRPr sz="7500">
                <a:solidFill>
                  <a:schemeClr val="dk2"/>
                </a:solidFill>
              </a:defRPr>
            </a:lvl9pPr>
          </a:lstStyle>
          <a:p>
            <a:endParaRPr/>
          </a:p>
        </p:txBody>
      </p:sp>
      <p:sp>
        <p:nvSpPr>
          <p:cNvPr id="8" name="Shape 8"/>
          <p:cNvSpPr txBox="1">
            <a:spLocks noGrp="1"/>
          </p:cNvSpPr>
          <p:nvPr>
            <p:ph type="sldNum" idx="12"/>
          </p:nvPr>
        </p:nvSpPr>
        <p:spPr>
          <a:xfrm>
            <a:off x="40667796" y="29844587"/>
            <a:ext cx="2633700" cy="2519099"/>
          </a:xfrm>
          <a:prstGeom prst="rect">
            <a:avLst/>
          </a:prstGeom>
          <a:noFill/>
          <a:ln>
            <a:noFill/>
          </a:ln>
        </p:spPr>
        <p:txBody>
          <a:bodyPr lIns="487600" tIns="487600" rIns="487600" bIns="487600" anchor="ctr" anchorCtr="0">
            <a:noAutofit/>
          </a:bodyPr>
          <a:lstStyle/>
          <a:p>
            <a:pPr lvl="0" algn="r">
              <a:spcBef>
                <a:spcPts val="0"/>
              </a:spcBef>
              <a:buNone/>
            </a:pPr>
            <a:fld id="{00000000-1234-1234-1234-123412341234}" type="slidenum">
              <a:rPr lang="en" sz="5300">
                <a:solidFill>
                  <a:schemeClr val="dk2"/>
                </a:solidFill>
              </a:rPr>
              <a:t>‹#›</a:t>
            </a:fld>
            <a:endParaRPr lang="en" sz="53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rgbClr val="107254"/>
          </a:fgClr>
          <a:bgClr>
            <a:srgbClr val="D7EFC3"/>
          </a:bgClr>
        </a:pattFill>
        <a:effectLst/>
      </p:bgPr>
    </p:bg>
    <p:spTree>
      <p:nvGrpSpPr>
        <p:cNvPr id="1" name="Shape 54"/>
        <p:cNvGrpSpPr/>
        <p:nvPr/>
      </p:nvGrpSpPr>
      <p:grpSpPr>
        <a:xfrm>
          <a:off x="0" y="0"/>
          <a:ext cx="0" cy="0"/>
          <a:chOff x="0" y="0"/>
          <a:chExt cx="0" cy="0"/>
        </a:xfrm>
      </p:grpSpPr>
      <p:sp>
        <p:nvSpPr>
          <p:cNvPr id="55" name="Shape 55"/>
          <p:cNvSpPr/>
          <p:nvPr/>
        </p:nvSpPr>
        <p:spPr>
          <a:xfrm>
            <a:off x="7083700" y="912100"/>
            <a:ext cx="35915699" cy="4310400"/>
          </a:xfrm>
          <a:prstGeom prst="rect">
            <a:avLst/>
          </a:prstGeom>
          <a:solidFill>
            <a:srgbClr val="107254"/>
          </a:solidFill>
          <a:ln>
            <a:noFill/>
          </a:ln>
        </p:spPr>
        <p:txBody>
          <a:bodyPr lIns="91425" tIns="91425" rIns="91425" bIns="91425" anchor="ctr" anchorCtr="0">
            <a:noAutofit/>
          </a:bodyPr>
          <a:lstStyle/>
          <a:p>
            <a:pPr lvl="0">
              <a:spcBef>
                <a:spcPts val="0"/>
              </a:spcBef>
              <a:buNone/>
            </a:pPr>
            <a:endParaRPr/>
          </a:p>
        </p:txBody>
      </p:sp>
      <p:sp>
        <p:nvSpPr>
          <p:cNvPr id="56" name="Shape 56"/>
          <p:cNvSpPr/>
          <p:nvPr/>
        </p:nvSpPr>
        <p:spPr>
          <a:xfrm>
            <a:off x="1791425" y="911950"/>
            <a:ext cx="5025599" cy="4892400"/>
          </a:xfrm>
          <a:prstGeom prst="rect">
            <a:avLst/>
          </a:prstGeom>
          <a:solidFill>
            <a:srgbClr val="FFFFFF"/>
          </a:solidFill>
          <a:ln>
            <a:noFill/>
          </a:ln>
        </p:spPr>
        <p:txBody>
          <a:bodyPr lIns="91425" tIns="91425" rIns="91425" bIns="91425" anchor="ctr" anchorCtr="0">
            <a:noAutofit/>
          </a:bodyPr>
          <a:lstStyle/>
          <a:p>
            <a:pPr lvl="0">
              <a:spcBef>
                <a:spcPts val="0"/>
              </a:spcBef>
              <a:buNone/>
            </a:pPr>
            <a:endParaRPr/>
          </a:p>
        </p:txBody>
      </p:sp>
      <p:sp>
        <p:nvSpPr>
          <p:cNvPr id="57" name="Shape 57"/>
          <p:cNvSpPr/>
          <p:nvPr/>
        </p:nvSpPr>
        <p:spPr>
          <a:xfrm>
            <a:off x="14970017" y="5454500"/>
            <a:ext cx="13879500" cy="26832728"/>
          </a:xfrm>
          <a:prstGeom prst="rect">
            <a:avLst/>
          </a:prstGeom>
          <a:solidFill>
            <a:srgbClr val="FFFFFF"/>
          </a:solidFill>
          <a:ln>
            <a:noFill/>
          </a:ln>
        </p:spPr>
        <p:txBody>
          <a:bodyPr lIns="91425" tIns="91425" rIns="91425" bIns="91425" anchor="ctr" anchorCtr="0">
            <a:noAutofit/>
          </a:bodyPr>
          <a:lstStyle/>
          <a:p>
            <a:pPr lvl="0" rtl="0">
              <a:spcBef>
                <a:spcPts val="0"/>
              </a:spcBef>
              <a:buClr>
                <a:srgbClr val="000000"/>
              </a:buClr>
              <a:buFont typeface="Arial"/>
              <a:buNone/>
            </a:pPr>
            <a:endParaRPr/>
          </a:p>
        </p:txBody>
      </p:sp>
      <p:sp>
        <p:nvSpPr>
          <p:cNvPr id="58" name="Shape 58"/>
          <p:cNvSpPr/>
          <p:nvPr/>
        </p:nvSpPr>
        <p:spPr>
          <a:xfrm>
            <a:off x="917365" y="5454500"/>
            <a:ext cx="13879500" cy="26832728"/>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p>
        </p:txBody>
      </p:sp>
      <p:sp>
        <p:nvSpPr>
          <p:cNvPr id="59" name="Shape 59"/>
          <p:cNvSpPr/>
          <p:nvPr/>
        </p:nvSpPr>
        <p:spPr>
          <a:xfrm>
            <a:off x="29117549" y="5446090"/>
            <a:ext cx="13879500" cy="26841138"/>
          </a:xfrm>
          <a:prstGeom prst="rect">
            <a:avLst/>
          </a:prstGeom>
          <a:solidFill>
            <a:srgbClr val="FFFFFF"/>
          </a:solidFill>
          <a:ln>
            <a:noFill/>
          </a:ln>
        </p:spPr>
        <p:txBody>
          <a:bodyPr lIns="91425" tIns="91425" rIns="91425" bIns="91425" anchor="ctr" anchorCtr="0">
            <a:noAutofit/>
          </a:bodyPr>
          <a:lstStyle/>
          <a:p>
            <a:pPr lvl="0" rtl="0">
              <a:spcBef>
                <a:spcPts val="0"/>
              </a:spcBef>
              <a:buNone/>
            </a:pPr>
            <a:endParaRPr/>
          </a:p>
        </p:txBody>
      </p:sp>
      <p:sp>
        <p:nvSpPr>
          <p:cNvPr id="60" name="Shape 60"/>
          <p:cNvSpPr txBox="1"/>
          <p:nvPr/>
        </p:nvSpPr>
        <p:spPr>
          <a:xfrm>
            <a:off x="7738500" y="1882801"/>
            <a:ext cx="34133228" cy="1547998"/>
          </a:xfrm>
          <a:prstGeom prst="rect">
            <a:avLst/>
          </a:prstGeom>
          <a:noFill/>
          <a:ln>
            <a:noFill/>
          </a:ln>
        </p:spPr>
        <p:txBody>
          <a:bodyPr lIns="91425" tIns="91425" rIns="91425" bIns="91425" anchor="t" anchorCtr="0">
            <a:noAutofit/>
          </a:bodyPr>
          <a:lstStyle/>
          <a:p>
            <a:pPr lvl="0">
              <a:lnSpc>
                <a:spcPct val="115000"/>
              </a:lnSpc>
              <a:buClr>
                <a:schemeClr val="dk1"/>
              </a:buClr>
              <a:buSzPct val="25000"/>
            </a:pPr>
            <a:r>
              <a:rPr lang="en-US" sz="7500" dirty="0" smtClean="0">
                <a:solidFill>
                  <a:schemeClr val="bg1"/>
                </a:solidFill>
                <a:latin typeface="Helvetica" panose="020B0604020202020204" pitchFamily="34" charset="0"/>
                <a:cs typeface="Helvetica" panose="020B0604020202020204" pitchFamily="34" charset="0"/>
              </a:rPr>
              <a:t>Meta-Analytic Review of Pronoun use and Health and Relationship Outcomes</a:t>
            </a:r>
            <a:endParaRPr sz="7500" dirty="0">
              <a:latin typeface="Helvetica" panose="020B0604020202020204" pitchFamily="34" charset="0"/>
              <a:ea typeface="Oswald"/>
              <a:cs typeface="Helvetica" panose="020B0604020202020204" pitchFamily="34" charset="0"/>
              <a:sym typeface="Oswald"/>
            </a:endParaRPr>
          </a:p>
        </p:txBody>
      </p:sp>
      <p:sp>
        <p:nvSpPr>
          <p:cNvPr id="61" name="Shape 61"/>
          <p:cNvSpPr txBox="1"/>
          <p:nvPr/>
        </p:nvSpPr>
        <p:spPr>
          <a:xfrm>
            <a:off x="7794130" y="3308400"/>
            <a:ext cx="34077598" cy="12312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5400" dirty="0" smtClean="0">
                <a:solidFill>
                  <a:srgbClr val="FFFFFF"/>
                </a:solidFill>
                <a:latin typeface="Cambria" panose="02040503050406030204" pitchFamily="18" charset="0"/>
                <a:ea typeface="Droid Serif"/>
                <a:cs typeface="Droid Serif"/>
                <a:sym typeface="Droid Serif"/>
              </a:rPr>
              <a:t>Kim Hochstedler, Vicki S. Helgeson, Ph.D., Howard Seltman, MD, Ph.D. | Carnegie Mellon University</a:t>
            </a:r>
            <a:endParaRPr lang="en" sz="5400" dirty="0">
              <a:solidFill>
                <a:schemeClr val="lt1"/>
              </a:solidFill>
              <a:latin typeface="Cambria" panose="02040503050406030204" pitchFamily="18" charset="0"/>
              <a:ea typeface="Droid Serif"/>
              <a:cs typeface="Droid Serif"/>
              <a:sym typeface="Droid Serif"/>
            </a:endParaRPr>
          </a:p>
          <a:p>
            <a:pPr lvl="0" rtl="0">
              <a:lnSpc>
                <a:spcPct val="115000"/>
              </a:lnSpc>
              <a:spcBef>
                <a:spcPts val="0"/>
              </a:spcBef>
              <a:buNone/>
            </a:pPr>
            <a:endParaRPr sz="5000" dirty="0">
              <a:solidFill>
                <a:srgbClr val="FFFFFF"/>
              </a:solidFill>
              <a:latin typeface="Droid Serif"/>
              <a:ea typeface="Droid Serif"/>
              <a:cs typeface="Droid Serif"/>
              <a:sym typeface="Droid Serif"/>
            </a:endParaRPr>
          </a:p>
          <a:p>
            <a:pPr lvl="0" rtl="0">
              <a:lnSpc>
                <a:spcPct val="115000"/>
              </a:lnSpc>
              <a:spcBef>
                <a:spcPts val="0"/>
              </a:spcBef>
              <a:buNone/>
            </a:pPr>
            <a:endParaRPr sz="8500" dirty="0">
              <a:solidFill>
                <a:srgbClr val="FFFFFF"/>
              </a:solidFill>
              <a:latin typeface="Oswald"/>
              <a:ea typeface="Oswald"/>
              <a:cs typeface="Oswald"/>
              <a:sym typeface="Oswald"/>
            </a:endParaRPr>
          </a:p>
          <a:p>
            <a:pPr lvl="0" rtl="0">
              <a:spcBef>
                <a:spcPts val="0"/>
              </a:spcBef>
              <a:buClr>
                <a:srgbClr val="000000"/>
              </a:buClr>
              <a:buFont typeface="Arial"/>
              <a:buNone/>
            </a:pPr>
            <a:endParaRPr sz="9600" dirty="0">
              <a:latin typeface="Oswald"/>
              <a:ea typeface="Oswald"/>
              <a:cs typeface="Oswald"/>
              <a:sym typeface="Oswald"/>
            </a:endParaRPr>
          </a:p>
          <a:p>
            <a:pPr lvl="0" rtl="0">
              <a:lnSpc>
                <a:spcPct val="115000"/>
              </a:lnSpc>
              <a:spcBef>
                <a:spcPts val="0"/>
              </a:spcBef>
              <a:buNone/>
            </a:pPr>
            <a:endParaRPr sz="8500" dirty="0">
              <a:solidFill>
                <a:srgbClr val="FFFFFF"/>
              </a:solidFill>
              <a:latin typeface="Oswald"/>
              <a:ea typeface="Oswald"/>
              <a:cs typeface="Oswald"/>
              <a:sym typeface="Oswald"/>
            </a:endParaRPr>
          </a:p>
          <a:p>
            <a:pPr lvl="0" rtl="0">
              <a:spcBef>
                <a:spcPts val="0"/>
              </a:spcBef>
              <a:buNone/>
            </a:pPr>
            <a:endParaRPr sz="9600" dirty="0">
              <a:latin typeface="Oswald"/>
              <a:ea typeface="Oswald"/>
              <a:cs typeface="Oswald"/>
              <a:sym typeface="Oswald"/>
            </a:endParaRPr>
          </a:p>
        </p:txBody>
      </p:sp>
      <p:sp>
        <p:nvSpPr>
          <p:cNvPr id="63" name="Shape 63"/>
          <p:cNvSpPr txBox="1"/>
          <p:nvPr/>
        </p:nvSpPr>
        <p:spPr>
          <a:xfrm>
            <a:off x="1738292" y="13669452"/>
            <a:ext cx="12131532" cy="1608842"/>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25000"/>
              <a:buFont typeface="Arial"/>
              <a:buNone/>
            </a:pPr>
            <a:r>
              <a:rPr lang="en" sz="5400" b="1" dirty="0" smtClean="0">
                <a:solidFill>
                  <a:srgbClr val="107254"/>
                </a:solidFill>
                <a:latin typeface="Helvetica" panose="020B0604020202020204" pitchFamily="34" charset="0"/>
                <a:ea typeface="Oswald"/>
                <a:cs typeface="Helvetica" panose="020B0604020202020204" pitchFamily="34" charset="0"/>
                <a:sym typeface="Oswald"/>
              </a:rPr>
              <a:t>Goals and Hypotheses</a:t>
            </a:r>
            <a:endParaRPr lang="en" sz="5400" b="1" dirty="0">
              <a:solidFill>
                <a:srgbClr val="107254"/>
              </a:solidFill>
              <a:latin typeface="Helvetica" panose="020B0604020202020204" pitchFamily="34" charset="0"/>
              <a:ea typeface="Oswald"/>
              <a:cs typeface="Helvetica" panose="020B0604020202020204" pitchFamily="34" charset="0"/>
              <a:sym typeface="Oswald"/>
            </a:endParaRPr>
          </a:p>
          <a:p>
            <a:pPr lvl="0">
              <a:spcBef>
                <a:spcPts val="0"/>
              </a:spcBef>
              <a:buNone/>
            </a:pPr>
            <a:endParaRPr dirty="0">
              <a:latin typeface="Oswald"/>
              <a:ea typeface="Oswald"/>
              <a:cs typeface="Oswald"/>
              <a:sym typeface="Oswald"/>
            </a:endParaRPr>
          </a:p>
        </p:txBody>
      </p:sp>
      <p:sp>
        <p:nvSpPr>
          <p:cNvPr id="64" name="Shape 64"/>
          <p:cNvSpPr/>
          <p:nvPr/>
        </p:nvSpPr>
        <p:spPr>
          <a:xfrm>
            <a:off x="896475" y="32287228"/>
            <a:ext cx="13879500" cy="391200"/>
          </a:xfrm>
          <a:prstGeom prst="rect">
            <a:avLst/>
          </a:prstGeom>
          <a:solidFill>
            <a:srgbClr val="107254"/>
          </a:solidFill>
          <a:ln>
            <a:noFill/>
          </a:ln>
        </p:spPr>
        <p:txBody>
          <a:bodyPr lIns="91425" tIns="91425" rIns="91425" bIns="91425" anchor="ctr" anchorCtr="0">
            <a:noAutofit/>
          </a:bodyPr>
          <a:lstStyle/>
          <a:p>
            <a:pPr lvl="0" rtl="0">
              <a:spcBef>
                <a:spcPts val="0"/>
              </a:spcBef>
              <a:buNone/>
            </a:pPr>
            <a:endParaRPr/>
          </a:p>
        </p:txBody>
      </p:sp>
      <p:sp>
        <p:nvSpPr>
          <p:cNvPr id="65" name="Shape 65"/>
          <p:cNvSpPr/>
          <p:nvPr/>
        </p:nvSpPr>
        <p:spPr>
          <a:xfrm>
            <a:off x="15020550" y="32287228"/>
            <a:ext cx="13879500" cy="391200"/>
          </a:xfrm>
          <a:prstGeom prst="rect">
            <a:avLst/>
          </a:prstGeom>
          <a:solidFill>
            <a:srgbClr val="107254"/>
          </a:solidFill>
          <a:ln>
            <a:noFill/>
          </a:ln>
        </p:spPr>
        <p:txBody>
          <a:bodyPr lIns="91425" tIns="91425" rIns="91425" bIns="91425" anchor="ctr" anchorCtr="0">
            <a:noAutofit/>
          </a:bodyPr>
          <a:lstStyle/>
          <a:p>
            <a:pPr lvl="0" rtl="0">
              <a:spcBef>
                <a:spcPts val="0"/>
              </a:spcBef>
              <a:buNone/>
            </a:pPr>
            <a:endParaRPr>
              <a:solidFill>
                <a:schemeClr val="accent5"/>
              </a:solidFill>
            </a:endParaRPr>
          </a:p>
        </p:txBody>
      </p:sp>
      <p:sp>
        <p:nvSpPr>
          <p:cNvPr id="66" name="Shape 66"/>
          <p:cNvSpPr/>
          <p:nvPr/>
        </p:nvSpPr>
        <p:spPr>
          <a:xfrm>
            <a:off x="29120049" y="32287228"/>
            <a:ext cx="13879500" cy="391200"/>
          </a:xfrm>
          <a:prstGeom prst="rect">
            <a:avLst/>
          </a:prstGeom>
          <a:solidFill>
            <a:srgbClr val="107254"/>
          </a:solidFill>
          <a:ln>
            <a:noFill/>
          </a:ln>
        </p:spPr>
        <p:txBody>
          <a:bodyPr lIns="91425" tIns="91425" rIns="91425" bIns="91425" anchor="ctr" anchorCtr="0">
            <a:noAutofit/>
          </a:bodyPr>
          <a:lstStyle/>
          <a:p>
            <a:pPr lvl="0" rtl="0">
              <a:spcBef>
                <a:spcPts val="0"/>
              </a:spcBef>
              <a:buNone/>
            </a:pPr>
            <a:endParaRPr/>
          </a:p>
        </p:txBody>
      </p:sp>
      <p:sp>
        <p:nvSpPr>
          <p:cNvPr id="77" name="Shape 77"/>
          <p:cNvSpPr txBox="1"/>
          <p:nvPr/>
        </p:nvSpPr>
        <p:spPr>
          <a:xfrm>
            <a:off x="15589591" y="14411219"/>
            <a:ext cx="12684714" cy="14511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25000"/>
              <a:buFont typeface="Arial"/>
              <a:buNone/>
            </a:pPr>
            <a:r>
              <a:rPr lang="en" sz="5400" b="1" dirty="0" smtClean="0">
                <a:solidFill>
                  <a:srgbClr val="666666"/>
                </a:solidFill>
                <a:latin typeface="Helvetica" panose="020B0604020202020204" pitchFamily="34" charset="0"/>
                <a:ea typeface="Oswald"/>
                <a:cs typeface="Helvetica" panose="020B0604020202020204" pitchFamily="34" charset="0"/>
                <a:sym typeface="Oswald"/>
              </a:rPr>
              <a:t>First-person Plural Pronouns</a:t>
            </a:r>
          </a:p>
          <a:p>
            <a:pPr lvl="0" rtl="0">
              <a:lnSpc>
                <a:spcPct val="115000"/>
              </a:lnSpc>
              <a:spcBef>
                <a:spcPts val="0"/>
              </a:spcBef>
              <a:buClr>
                <a:schemeClr val="dk1"/>
              </a:buClr>
              <a:buSzPct val="25000"/>
              <a:buFont typeface="Arial"/>
              <a:buNone/>
            </a:pPr>
            <a:r>
              <a:rPr lang="en" sz="3500" i="1" dirty="0" smtClean="0">
                <a:solidFill>
                  <a:srgbClr val="666666"/>
                </a:solidFill>
                <a:latin typeface="Helvetica" panose="020B0604020202020204" pitchFamily="34" charset="0"/>
                <a:ea typeface="Oswald"/>
                <a:cs typeface="Helvetica" panose="020B0604020202020204" pitchFamily="34" charset="0"/>
                <a:sym typeface="Oswald"/>
              </a:rPr>
              <a:t>Ex. We, us, our</a:t>
            </a:r>
            <a:endParaRPr lang="en" sz="3500" i="1" dirty="0">
              <a:solidFill>
                <a:srgbClr val="666666"/>
              </a:solidFill>
              <a:latin typeface="Helvetica" panose="020B0604020202020204" pitchFamily="34" charset="0"/>
              <a:ea typeface="Oswald"/>
              <a:cs typeface="Helvetica" panose="020B0604020202020204" pitchFamily="34" charset="0"/>
              <a:sym typeface="Oswald"/>
            </a:endParaRPr>
          </a:p>
          <a:p>
            <a:pPr lvl="0" rtl="0">
              <a:spcBef>
                <a:spcPts val="0"/>
              </a:spcBef>
              <a:buNone/>
            </a:pPr>
            <a:endParaRPr dirty="0">
              <a:latin typeface="Helvetica" panose="020B0604020202020204" pitchFamily="34" charset="0"/>
              <a:ea typeface="Oswald"/>
              <a:cs typeface="Helvetica" panose="020B0604020202020204" pitchFamily="34" charset="0"/>
              <a:sym typeface="Oswald"/>
            </a:endParaRPr>
          </a:p>
        </p:txBody>
      </p:sp>
      <p:sp>
        <p:nvSpPr>
          <p:cNvPr id="83" name="Shape 83"/>
          <p:cNvSpPr/>
          <p:nvPr/>
        </p:nvSpPr>
        <p:spPr>
          <a:xfrm>
            <a:off x="896475" y="912100"/>
            <a:ext cx="659399" cy="4310400"/>
          </a:xfrm>
          <a:prstGeom prst="rect">
            <a:avLst/>
          </a:prstGeom>
          <a:solidFill>
            <a:srgbClr val="107254"/>
          </a:solidFill>
          <a:ln>
            <a:noFill/>
          </a:ln>
        </p:spPr>
        <p:txBody>
          <a:bodyPr lIns="91425" tIns="91425" rIns="91425" bIns="91425" anchor="ctr" anchorCtr="0">
            <a:noAutofit/>
          </a:bodyPr>
          <a:lstStyle/>
          <a:p>
            <a:pPr lvl="0" rtl="0">
              <a:spcBef>
                <a:spcPts val="0"/>
              </a:spcBef>
              <a:buNone/>
            </a:pPr>
            <a:endParaRPr/>
          </a:p>
        </p:txBody>
      </p:sp>
      <p:pic>
        <p:nvPicPr>
          <p:cNvPr id="37" name="Picture 10" descr="http://1.bp.blogspot.com/-Pc06SPv0I7I/VXE6IZAY4wI/AAAAAAAABBM/au28SupbTFw/s320/1024px-Carnegie_Mellon_University_seal.svg.png"/>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210674" y="1118733"/>
            <a:ext cx="4183310" cy="4183315"/>
          </a:xfrm>
          <a:prstGeom prst="rect">
            <a:avLst/>
          </a:prstGeom>
          <a:noFill/>
          <a:extLst>
            <a:ext uri="{909E8E84-426E-40DD-AFC4-6F175D3DCCD1}">
              <a14:hiddenFill xmlns:a14="http://schemas.microsoft.com/office/drawing/2010/main">
                <a:solidFill>
                  <a:srgbClr val="FFFFFF"/>
                </a:solidFill>
              </a14:hiddenFill>
            </a:ext>
          </a:extLst>
        </p:spPr>
      </p:pic>
      <p:sp>
        <p:nvSpPr>
          <p:cNvPr id="39" name="Shape 63"/>
          <p:cNvSpPr txBox="1"/>
          <p:nvPr/>
        </p:nvSpPr>
        <p:spPr>
          <a:xfrm>
            <a:off x="1791423" y="16429485"/>
            <a:ext cx="11623799" cy="14511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25000"/>
              <a:buFont typeface="Arial"/>
              <a:buNone/>
            </a:pPr>
            <a:r>
              <a:rPr lang="en" sz="5400" b="1" dirty="0" smtClean="0">
                <a:solidFill>
                  <a:srgbClr val="107254"/>
                </a:solidFill>
                <a:latin typeface="Helvetica" panose="020B0604020202020204" pitchFamily="34" charset="0"/>
                <a:ea typeface="Oswald"/>
                <a:cs typeface="Helvetica" panose="020B0604020202020204" pitchFamily="34" charset="0"/>
                <a:sym typeface="Oswald"/>
              </a:rPr>
              <a:t>Method</a:t>
            </a:r>
            <a:endParaRPr lang="en" sz="5400" b="1" dirty="0">
              <a:solidFill>
                <a:srgbClr val="107254"/>
              </a:solidFill>
              <a:latin typeface="Helvetica" panose="020B0604020202020204" pitchFamily="34" charset="0"/>
              <a:ea typeface="Oswald"/>
              <a:cs typeface="Helvetica" panose="020B0604020202020204" pitchFamily="34" charset="0"/>
              <a:sym typeface="Oswald"/>
            </a:endParaRPr>
          </a:p>
        </p:txBody>
      </p:sp>
      <p:sp>
        <p:nvSpPr>
          <p:cNvPr id="36" name="Shape 71"/>
          <p:cNvSpPr txBox="1"/>
          <p:nvPr/>
        </p:nvSpPr>
        <p:spPr>
          <a:xfrm>
            <a:off x="1738292" y="5517880"/>
            <a:ext cx="12000416" cy="1451100"/>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5400" b="1" dirty="0" smtClean="0">
                <a:solidFill>
                  <a:srgbClr val="107254"/>
                </a:solidFill>
                <a:latin typeface="Helvetica" panose="020B0604020202020204" pitchFamily="34" charset="0"/>
                <a:ea typeface="Oswald"/>
                <a:cs typeface="Helvetica" panose="020B0604020202020204" pitchFamily="34" charset="0"/>
                <a:sym typeface="Oswald"/>
              </a:rPr>
              <a:t>Abstract</a:t>
            </a:r>
            <a:endParaRPr lang="en" sz="5400" b="1" dirty="0">
              <a:solidFill>
                <a:srgbClr val="107254"/>
              </a:solidFill>
              <a:latin typeface="Helvetica" panose="020B0604020202020204" pitchFamily="34" charset="0"/>
              <a:ea typeface="Oswald"/>
              <a:cs typeface="Helvetica" panose="020B0604020202020204" pitchFamily="34" charset="0"/>
              <a:sym typeface="Oswald"/>
            </a:endParaRPr>
          </a:p>
          <a:p>
            <a:pPr lvl="0" rtl="0">
              <a:spcBef>
                <a:spcPts val="0"/>
              </a:spcBef>
              <a:buNone/>
            </a:pPr>
            <a:endParaRPr dirty="0">
              <a:latin typeface="Oswald"/>
              <a:ea typeface="Oswald"/>
              <a:cs typeface="Oswald"/>
              <a:sym typeface="Oswald"/>
            </a:endParaRPr>
          </a:p>
        </p:txBody>
      </p:sp>
      <p:sp>
        <p:nvSpPr>
          <p:cNvPr id="41" name="Shape 72"/>
          <p:cNvSpPr txBox="1"/>
          <p:nvPr/>
        </p:nvSpPr>
        <p:spPr>
          <a:xfrm>
            <a:off x="1791423" y="6367820"/>
            <a:ext cx="12593299" cy="7149180"/>
          </a:xfrm>
          <a:prstGeom prst="rect">
            <a:avLst/>
          </a:prstGeom>
          <a:noFill/>
          <a:ln>
            <a:noFill/>
          </a:ln>
        </p:spPr>
        <p:txBody>
          <a:bodyPr lIns="91425" tIns="91425" rIns="91425" bIns="91425" anchor="t" anchorCtr="0">
            <a:noAutofit/>
          </a:bodyPr>
          <a:lstStyle/>
          <a:p>
            <a:pPr>
              <a:lnSpc>
                <a:spcPct val="115000"/>
              </a:lnSpc>
            </a:pPr>
            <a:r>
              <a:rPr lang="en-US" sz="2000" dirty="0">
                <a:latin typeface="Cambria" panose="02040503050406030204" pitchFamily="18" charset="0"/>
              </a:rPr>
              <a:t>There is a growing literature that documents how pronoun usage is related to relationship and health outcomes. The literature in this field, however, has produced mixed results. In order to better understand the results, we conducted a meta-analytic review of the studies relating personal pronoun usage to a variety of health and relationship outcomes: relationship quality, negative interactions, attraction and liking, depression and anxiety, treatment outcomes, physical symptoms, and physical health. We located </a:t>
            </a:r>
            <a:r>
              <a:rPr lang="en-US" sz="2000" dirty="0" smtClean="0">
                <a:latin typeface="Cambria" panose="02040503050406030204" pitchFamily="18" charset="0"/>
              </a:rPr>
              <a:t>45 </a:t>
            </a:r>
            <a:r>
              <a:rPr lang="en-US" sz="2000" dirty="0">
                <a:latin typeface="Cambria" panose="02040503050406030204" pitchFamily="18" charset="0"/>
              </a:rPr>
              <a:t>studies from 1989 to 2016 that correlated a measure of pronoun use to at least one relationship or health factor. Correlation effect sizes (r) and 95% confidence intervals were calculated within each category of pronoun type and outcome. The heterogeneity statistic (Q) was calculated to determine the degree to which effect sizes were consistent and the Fail-Safe N (N) was calculated to evaluate the robustness of effect sizes. Results showed that first-person plural pronouns (we, us, our) was associated with increased relationship quality (r = 0.12, 95% CI: -0.02, 0.25), decreased negative interactions (r = -0.15, 95% CI: -0.24, -0.05</a:t>
            </a:r>
            <a:r>
              <a:rPr lang="en-US" sz="2000" dirty="0" smtClean="0">
                <a:latin typeface="Cambria" panose="02040503050406030204" pitchFamily="18" charset="0"/>
              </a:rPr>
              <a:t>), decreased depression and anxiety (r = -.11, 95% CI: -.17, -.03), </a:t>
            </a:r>
            <a:r>
              <a:rPr lang="en-US" sz="2000" dirty="0">
                <a:latin typeface="Cambria" panose="02040503050406030204" pitchFamily="18" charset="0"/>
              </a:rPr>
              <a:t>and better treatment outcomes (r = 0.12, 95% CI: 0.03, 0.20). Second-person pronouns (you, your) were associated with increased negative interactions (r = 0.31, 95% CI: 0.14, 0.46). First-person singular pronouns (I, me, my) were associated with increased depressive and anxiety symptoms (r = 0.13, 95% CI: 0.01, 0.25) and decreased positive treatment outcomes (r = -0.11, 95% CI: -0.21, -0.01). We were able to examine moderators of the relations of pronoun use to depression/anxiety because there were a sufficient number of studies (k = 16) and Q statistic was significant. In sum, these findings suggest that the use of first-person plural pronouns is generally related to positive relationship and health outcomes. In contrast, the use of first-person singular and second-person pronouns is generally related to negative relationship and health outcomes. These findings have implications for medical treatment and therapy programs where specific language use may impact patient outcomes. </a:t>
            </a:r>
            <a:endParaRPr sz="2000" dirty="0">
              <a:solidFill>
                <a:srgbClr val="434343"/>
              </a:solidFill>
              <a:latin typeface="Cambria" panose="02040503050406030204" pitchFamily="18" charset="0"/>
              <a:ea typeface="Droid Serif"/>
              <a:cs typeface="Droid Serif"/>
              <a:sym typeface="Droid Serif"/>
            </a:endParaRPr>
          </a:p>
        </p:txBody>
      </p:sp>
      <p:sp>
        <p:nvSpPr>
          <p:cNvPr id="52" name="Shape 75"/>
          <p:cNvSpPr txBox="1"/>
          <p:nvPr/>
        </p:nvSpPr>
        <p:spPr>
          <a:xfrm>
            <a:off x="29808671" y="5541577"/>
            <a:ext cx="11786428" cy="1702598"/>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5400" b="1" dirty="0" smtClean="0">
                <a:solidFill>
                  <a:srgbClr val="666666"/>
                </a:solidFill>
                <a:latin typeface="Helvetica" panose="020B0604020202020204" pitchFamily="34" charset="0"/>
                <a:ea typeface="Oswald"/>
                <a:cs typeface="Helvetica" panose="020B0604020202020204" pitchFamily="34" charset="0"/>
                <a:sym typeface="Oswald"/>
              </a:rPr>
              <a:t>First-person S</a:t>
            </a:r>
            <a:r>
              <a:rPr lang="en-US" sz="5400" b="1" dirty="0" err="1" smtClean="0">
                <a:solidFill>
                  <a:srgbClr val="666666"/>
                </a:solidFill>
                <a:latin typeface="Helvetica" panose="020B0604020202020204" pitchFamily="34" charset="0"/>
                <a:ea typeface="Oswald"/>
                <a:cs typeface="Helvetica" panose="020B0604020202020204" pitchFamily="34" charset="0"/>
                <a:sym typeface="Oswald"/>
              </a:rPr>
              <a:t>i</a:t>
            </a:r>
            <a:r>
              <a:rPr lang="en" sz="5400" b="1" dirty="0" smtClean="0">
                <a:solidFill>
                  <a:srgbClr val="666666"/>
                </a:solidFill>
                <a:latin typeface="Helvetica" panose="020B0604020202020204" pitchFamily="34" charset="0"/>
                <a:ea typeface="Oswald"/>
                <a:cs typeface="Helvetica" panose="020B0604020202020204" pitchFamily="34" charset="0"/>
                <a:sym typeface="Oswald"/>
              </a:rPr>
              <a:t>ngular Pronouns</a:t>
            </a:r>
          </a:p>
          <a:p>
            <a:pPr lvl="0" rtl="0">
              <a:lnSpc>
                <a:spcPct val="115000"/>
              </a:lnSpc>
              <a:spcBef>
                <a:spcPts val="0"/>
              </a:spcBef>
              <a:buNone/>
            </a:pPr>
            <a:r>
              <a:rPr lang="en" sz="3500" i="1" dirty="0" smtClean="0">
                <a:solidFill>
                  <a:srgbClr val="666666"/>
                </a:solidFill>
                <a:latin typeface="Helvetica" panose="020B0604020202020204" pitchFamily="34" charset="0"/>
                <a:ea typeface="Oswald"/>
                <a:cs typeface="Helvetica" panose="020B0604020202020204" pitchFamily="34" charset="0"/>
                <a:sym typeface="Oswald"/>
              </a:rPr>
              <a:t>Ex. I, me, my</a:t>
            </a:r>
            <a:endParaRPr sz="3500" i="1" dirty="0">
              <a:latin typeface="Oswald"/>
              <a:ea typeface="Oswald"/>
              <a:cs typeface="Oswald"/>
              <a:sym typeface="Oswald"/>
            </a:endParaRPr>
          </a:p>
        </p:txBody>
      </p:sp>
      <p:sp>
        <p:nvSpPr>
          <p:cNvPr id="70" name="Shape 68"/>
          <p:cNvSpPr txBox="1"/>
          <p:nvPr/>
        </p:nvSpPr>
        <p:spPr>
          <a:xfrm>
            <a:off x="15698367" y="31409708"/>
            <a:ext cx="12005142" cy="1171296"/>
          </a:xfrm>
          <a:prstGeom prst="rect">
            <a:avLst/>
          </a:prstGeom>
          <a:noFill/>
          <a:ln>
            <a:noFill/>
          </a:ln>
        </p:spPr>
        <p:txBody>
          <a:bodyPr lIns="91425" tIns="91425" rIns="91425" bIns="91425" anchor="t" anchorCtr="0">
            <a:noAutofit/>
          </a:bodyPr>
          <a:lstStyle/>
          <a:p>
            <a:pPr marL="419100" lvl="0" indent="-342900" rtl="0">
              <a:lnSpc>
                <a:spcPct val="115000"/>
              </a:lnSpc>
              <a:spcBef>
                <a:spcPts val="0"/>
              </a:spcBef>
              <a:buClr>
                <a:srgbClr val="434343"/>
              </a:buClr>
              <a:buSzPct val="100000"/>
              <a:buFont typeface="Arial" panose="020B0604020202020204" pitchFamily="34" charset="0"/>
              <a:buChar char="•"/>
            </a:pPr>
            <a:r>
              <a:rPr lang="en" sz="2400" dirty="0" smtClean="0">
                <a:solidFill>
                  <a:srgbClr val="434343"/>
                </a:solidFill>
                <a:latin typeface="Cambria" panose="02040503050406030204" pitchFamily="18" charset="0"/>
                <a:ea typeface="Droid Serif"/>
                <a:cs typeface="Times New Roman" panose="02020603050405020304" pitchFamily="18" charset="0"/>
                <a:sym typeface="Droid Serif"/>
              </a:rPr>
              <a:t>The use of second person pronouns is associated with increased negative interactions. </a:t>
            </a:r>
            <a:endParaRPr sz="2400" dirty="0">
              <a:solidFill>
                <a:srgbClr val="434343"/>
              </a:solidFill>
              <a:latin typeface="Droid Serif"/>
              <a:ea typeface="Droid Serif"/>
              <a:cs typeface="Droid Serif"/>
              <a:sym typeface="Droid Serif"/>
            </a:endParaRPr>
          </a:p>
        </p:txBody>
      </p:sp>
      <p:sp>
        <p:nvSpPr>
          <p:cNvPr id="71" name="Shape 75"/>
          <p:cNvSpPr txBox="1"/>
          <p:nvPr/>
        </p:nvSpPr>
        <p:spPr>
          <a:xfrm>
            <a:off x="29577867" y="26443028"/>
            <a:ext cx="11786428" cy="1208106"/>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 sz="5400" b="1" dirty="0" smtClean="0">
                <a:solidFill>
                  <a:srgbClr val="107254"/>
                </a:solidFill>
                <a:latin typeface="Helvetica" panose="020B0604020202020204" pitchFamily="34" charset="0"/>
                <a:ea typeface="Oswald"/>
                <a:cs typeface="Helvetica" panose="020B0604020202020204" pitchFamily="34" charset="0"/>
                <a:sym typeface="Oswald"/>
              </a:rPr>
              <a:t>Conclusions and Future Directions</a:t>
            </a:r>
            <a:endParaRPr lang="en" sz="5400" b="1" dirty="0">
              <a:solidFill>
                <a:srgbClr val="107254"/>
              </a:solidFill>
              <a:latin typeface="Helvetica" panose="020B0604020202020204" pitchFamily="34" charset="0"/>
              <a:ea typeface="Oswald"/>
              <a:cs typeface="Helvetica" panose="020B0604020202020204" pitchFamily="34" charset="0"/>
              <a:sym typeface="Oswald"/>
            </a:endParaRPr>
          </a:p>
          <a:p>
            <a:pPr lvl="0" rtl="0">
              <a:spcBef>
                <a:spcPts val="0"/>
              </a:spcBef>
              <a:buNone/>
            </a:pPr>
            <a:endParaRPr dirty="0">
              <a:latin typeface="Oswald"/>
              <a:ea typeface="Oswald"/>
              <a:cs typeface="Oswald"/>
              <a:sym typeface="Oswald"/>
            </a:endParaRPr>
          </a:p>
        </p:txBody>
      </p:sp>
      <p:sp>
        <p:nvSpPr>
          <p:cNvPr id="72" name="Shape 68"/>
          <p:cNvSpPr txBox="1"/>
          <p:nvPr/>
        </p:nvSpPr>
        <p:spPr>
          <a:xfrm>
            <a:off x="29493897" y="27523564"/>
            <a:ext cx="12672934" cy="2323886"/>
          </a:xfrm>
          <a:prstGeom prst="rect">
            <a:avLst/>
          </a:prstGeom>
          <a:noFill/>
          <a:ln>
            <a:noFill/>
          </a:ln>
        </p:spPr>
        <p:txBody>
          <a:bodyPr lIns="91425" tIns="91425" rIns="91425" bIns="91425" anchor="t" anchorCtr="0">
            <a:noAutofit/>
          </a:bodyPr>
          <a:lstStyle/>
          <a:p>
            <a:pPr marL="419100" lvl="0" indent="-342900" rtl="0">
              <a:lnSpc>
                <a:spcPct val="115000"/>
              </a:lnSpc>
              <a:spcBef>
                <a:spcPts val="0"/>
              </a:spcBef>
              <a:buClr>
                <a:srgbClr val="434343"/>
              </a:buClr>
              <a:buSzPct val="100000"/>
              <a:buFont typeface="Arial" panose="020B0604020202020204" pitchFamily="34" charset="0"/>
              <a:buChar char="•"/>
            </a:pPr>
            <a:r>
              <a:rPr lang="en-US" sz="2400" dirty="0" smtClean="0">
                <a:solidFill>
                  <a:srgbClr val="434343"/>
                </a:solidFill>
                <a:latin typeface="Cambria" panose="02040503050406030204" pitchFamily="18" charset="0"/>
                <a:ea typeface="Droid Serif"/>
                <a:cs typeface="Droid Serif"/>
                <a:sym typeface="Droid Serif"/>
              </a:rPr>
              <a:t>The use of first-person pronouns is generally linked to positive relationship and health outcomes. </a:t>
            </a:r>
          </a:p>
          <a:p>
            <a:pPr marL="419100" lvl="0" indent="-342900" rtl="0">
              <a:lnSpc>
                <a:spcPct val="115000"/>
              </a:lnSpc>
              <a:spcBef>
                <a:spcPts val="0"/>
              </a:spcBef>
              <a:buClr>
                <a:srgbClr val="434343"/>
              </a:buClr>
              <a:buSzPct val="100000"/>
              <a:buFont typeface="Arial" panose="020B0604020202020204" pitchFamily="34" charset="0"/>
              <a:buChar char="•"/>
            </a:pPr>
            <a:r>
              <a:rPr lang="en-US" sz="2400" dirty="0" smtClean="0">
                <a:solidFill>
                  <a:srgbClr val="434343"/>
                </a:solidFill>
                <a:latin typeface="Cambria" panose="02040503050406030204" pitchFamily="18" charset="0"/>
                <a:ea typeface="Droid Serif"/>
                <a:cs typeface="Droid Serif"/>
                <a:sym typeface="Droid Serif"/>
              </a:rPr>
              <a:t>The use of first-person singular and second person pronouns is generally linked to worse relationship and health outcomes.</a:t>
            </a:r>
          </a:p>
          <a:p>
            <a:pPr marL="419100" lvl="0" indent="-342900" rtl="0">
              <a:lnSpc>
                <a:spcPct val="115000"/>
              </a:lnSpc>
              <a:spcBef>
                <a:spcPts val="0"/>
              </a:spcBef>
              <a:buClr>
                <a:srgbClr val="434343"/>
              </a:buClr>
              <a:buSzPct val="100000"/>
              <a:buFont typeface="Arial" panose="020B0604020202020204" pitchFamily="34" charset="0"/>
              <a:buChar char="•"/>
            </a:pPr>
            <a:r>
              <a:rPr lang="en-US" sz="2400" dirty="0" smtClean="0">
                <a:solidFill>
                  <a:srgbClr val="434343"/>
                </a:solidFill>
                <a:latin typeface="Cambria" panose="02040503050406030204" pitchFamily="18" charset="0"/>
                <a:ea typeface="Droid Serif"/>
                <a:cs typeface="Droid Serif"/>
                <a:sym typeface="Droid Serif"/>
              </a:rPr>
              <a:t>Future work should investigate potential causation between language use and relationship and health outcomes, as a first-step toward developing potential interventions. </a:t>
            </a:r>
          </a:p>
        </p:txBody>
      </p:sp>
      <p:sp>
        <p:nvSpPr>
          <p:cNvPr id="74" name="Shape 69"/>
          <p:cNvSpPr txBox="1"/>
          <p:nvPr/>
        </p:nvSpPr>
        <p:spPr>
          <a:xfrm>
            <a:off x="29986922" y="30434265"/>
            <a:ext cx="12109373" cy="1358779"/>
          </a:xfrm>
          <a:prstGeom prst="rect">
            <a:avLst/>
          </a:prstGeom>
          <a:noFill/>
          <a:ln>
            <a:noFill/>
          </a:ln>
        </p:spPr>
        <p:txBody>
          <a:bodyPr lIns="91425" tIns="91425" rIns="91425" bIns="91425" anchor="t" anchorCtr="0">
            <a:noAutofit/>
          </a:bodyPr>
          <a:lstStyle/>
          <a:p>
            <a:pPr lvl="0" rtl="0">
              <a:spcBef>
                <a:spcPts val="0"/>
              </a:spcBef>
              <a:buClr>
                <a:schemeClr val="dk1"/>
              </a:buClr>
              <a:buSzPct val="45833"/>
              <a:buFont typeface="Arial"/>
              <a:buNone/>
            </a:pPr>
            <a:r>
              <a:rPr lang="en-US" sz="2400" dirty="0" smtClean="0">
                <a:solidFill>
                  <a:srgbClr val="434343"/>
                </a:solidFill>
                <a:latin typeface="Cambria" panose="02040503050406030204" pitchFamily="18" charset="0"/>
                <a:ea typeface="Droid Serif"/>
                <a:cs typeface="Droid Serif"/>
                <a:sym typeface="Droid Serif"/>
              </a:rPr>
              <a:t>The authors would like to thank Michele Russo, Jenn Melnyk, and Pam Snyder for their assistance entering and cleaning data. </a:t>
            </a:r>
          </a:p>
          <a:p>
            <a:pPr lvl="0" rtl="0">
              <a:spcBef>
                <a:spcPts val="0"/>
              </a:spcBef>
              <a:buClr>
                <a:schemeClr val="dk1"/>
              </a:buClr>
              <a:buSzPct val="45833"/>
              <a:buFont typeface="Arial"/>
              <a:buNone/>
            </a:pPr>
            <a:r>
              <a:rPr lang="en-US" sz="2400" dirty="0" smtClean="0">
                <a:solidFill>
                  <a:srgbClr val="434343"/>
                </a:solidFill>
                <a:latin typeface="Cambria" panose="02040503050406030204" pitchFamily="18" charset="0"/>
                <a:ea typeface="Droid Serif"/>
                <a:cs typeface="Droid Serif"/>
                <a:sym typeface="Droid Serif"/>
              </a:rPr>
              <a:t>The authors would also like to thank Gabby </a:t>
            </a:r>
            <a:r>
              <a:rPr lang="en-US" sz="2400" dirty="0" err="1" smtClean="0">
                <a:solidFill>
                  <a:srgbClr val="434343"/>
                </a:solidFill>
                <a:latin typeface="Cambria" panose="02040503050406030204" pitchFamily="18" charset="0"/>
                <a:ea typeface="Droid Serif"/>
                <a:cs typeface="Droid Serif"/>
                <a:sym typeface="Droid Serif"/>
              </a:rPr>
              <a:t>DiRocco</a:t>
            </a:r>
            <a:r>
              <a:rPr lang="en-US" sz="2400" dirty="0" smtClean="0">
                <a:solidFill>
                  <a:srgbClr val="434343"/>
                </a:solidFill>
                <a:latin typeface="Cambria" panose="02040503050406030204" pitchFamily="18" charset="0"/>
                <a:ea typeface="Droid Serif"/>
                <a:cs typeface="Droid Serif"/>
                <a:sym typeface="Droid Serif"/>
              </a:rPr>
              <a:t>, </a:t>
            </a:r>
            <a:r>
              <a:rPr lang="en-US" sz="2400" dirty="0" err="1" smtClean="0">
                <a:solidFill>
                  <a:srgbClr val="434343"/>
                </a:solidFill>
                <a:latin typeface="Cambria" panose="02040503050406030204" pitchFamily="18" charset="0"/>
                <a:ea typeface="Droid Serif"/>
                <a:cs typeface="Droid Serif"/>
                <a:sym typeface="Droid Serif"/>
              </a:rPr>
              <a:t>Katja</a:t>
            </a:r>
            <a:r>
              <a:rPr lang="en-US" sz="2400" dirty="0" smtClean="0">
                <a:solidFill>
                  <a:srgbClr val="434343"/>
                </a:solidFill>
                <a:latin typeface="Cambria" panose="02040503050406030204" pitchFamily="18" charset="0"/>
                <a:ea typeface="Droid Serif"/>
                <a:cs typeface="Droid Serif"/>
                <a:sym typeface="Droid Serif"/>
              </a:rPr>
              <a:t> </a:t>
            </a:r>
            <a:r>
              <a:rPr lang="en-US" sz="2400" dirty="0" err="1" smtClean="0">
                <a:solidFill>
                  <a:srgbClr val="434343"/>
                </a:solidFill>
                <a:latin typeface="Cambria" panose="02040503050406030204" pitchFamily="18" charset="0"/>
                <a:ea typeface="Droid Serif"/>
                <a:cs typeface="Droid Serif"/>
                <a:sym typeface="Droid Serif"/>
              </a:rPr>
              <a:t>Kochvar</a:t>
            </a:r>
            <a:r>
              <a:rPr lang="en-US" sz="2400" dirty="0" smtClean="0">
                <a:solidFill>
                  <a:srgbClr val="434343"/>
                </a:solidFill>
                <a:latin typeface="Cambria" panose="02040503050406030204" pitchFamily="18" charset="0"/>
                <a:ea typeface="Droid Serif"/>
                <a:cs typeface="Droid Serif"/>
                <a:sym typeface="Droid Serif"/>
              </a:rPr>
              <a:t>, and Megan Barlow for their assistance coding articles. </a:t>
            </a:r>
            <a:endParaRPr lang="en" sz="2400" dirty="0">
              <a:solidFill>
                <a:srgbClr val="434343"/>
              </a:solidFill>
              <a:latin typeface="Cambria" panose="02040503050406030204" pitchFamily="18" charset="0"/>
              <a:ea typeface="Droid Serif"/>
              <a:cs typeface="Droid Serif"/>
              <a:sym typeface="Droid Serif"/>
            </a:endParaRPr>
          </a:p>
        </p:txBody>
      </p:sp>
      <p:sp>
        <p:nvSpPr>
          <p:cNvPr id="84" name="Shape 68"/>
          <p:cNvSpPr txBox="1"/>
          <p:nvPr/>
        </p:nvSpPr>
        <p:spPr>
          <a:xfrm>
            <a:off x="1738292" y="14090826"/>
            <a:ext cx="12174547" cy="2271230"/>
          </a:xfrm>
          <a:prstGeom prst="rect">
            <a:avLst/>
          </a:prstGeom>
          <a:noFill/>
          <a:ln>
            <a:noFill/>
          </a:ln>
        </p:spPr>
        <p:txBody>
          <a:bodyPr lIns="91425" tIns="91425" rIns="91425" bIns="91425" anchor="t" anchorCtr="0">
            <a:noAutofit/>
          </a:bodyPr>
          <a:lstStyle/>
          <a:p>
            <a:pPr marL="76200" lvl="0" rtl="0">
              <a:lnSpc>
                <a:spcPct val="115000"/>
              </a:lnSpc>
              <a:spcBef>
                <a:spcPts val="0"/>
              </a:spcBef>
              <a:buClr>
                <a:srgbClr val="434343"/>
              </a:buClr>
              <a:buSzPct val="100000"/>
            </a:pPr>
            <a:endParaRPr lang="en" sz="2400" i="1" dirty="0" smtClean="0">
              <a:solidFill>
                <a:srgbClr val="002060"/>
              </a:solidFill>
              <a:latin typeface="Droid Serif"/>
              <a:ea typeface="Droid Serif"/>
              <a:cs typeface="Droid Serif"/>
              <a:sym typeface="Droid Serif"/>
            </a:endParaRPr>
          </a:p>
          <a:p>
            <a:pPr marL="419100" lvl="0" indent="-342900" rtl="0">
              <a:lnSpc>
                <a:spcPct val="115000"/>
              </a:lnSpc>
              <a:spcBef>
                <a:spcPts val="0"/>
              </a:spcBef>
              <a:buClr>
                <a:srgbClr val="434343"/>
              </a:buClr>
              <a:buSzPct val="100000"/>
              <a:buFont typeface="Arial" panose="020B0604020202020204" pitchFamily="34" charset="0"/>
              <a:buChar char="•"/>
            </a:pPr>
            <a:r>
              <a:rPr lang="en-US" sz="2400" dirty="0" smtClean="0">
                <a:solidFill>
                  <a:srgbClr val="434343"/>
                </a:solidFill>
                <a:latin typeface="Cambria" panose="02040503050406030204" pitchFamily="18" charset="0"/>
                <a:ea typeface="Droid Serif"/>
                <a:cs typeface="Droid Serif"/>
                <a:sym typeface="Droid Serif"/>
              </a:rPr>
              <a:t>Examine the association between use of pronouns and relationship outcomes.</a:t>
            </a:r>
          </a:p>
          <a:p>
            <a:pPr marL="419100" lvl="0" indent="-342900" rtl="0">
              <a:lnSpc>
                <a:spcPct val="115000"/>
              </a:lnSpc>
              <a:spcBef>
                <a:spcPts val="0"/>
              </a:spcBef>
              <a:buClr>
                <a:srgbClr val="434343"/>
              </a:buClr>
              <a:buSzPct val="100000"/>
              <a:buFont typeface="Arial" panose="020B0604020202020204" pitchFamily="34" charset="0"/>
              <a:buChar char="•"/>
            </a:pPr>
            <a:r>
              <a:rPr lang="en-US" sz="2400" dirty="0" smtClean="0">
                <a:solidFill>
                  <a:srgbClr val="434343"/>
                </a:solidFill>
                <a:latin typeface="Cambria" panose="02040503050406030204" pitchFamily="18" charset="0"/>
                <a:ea typeface="Droid Serif"/>
                <a:cs typeface="Droid Serif"/>
                <a:sym typeface="Droid Serif"/>
              </a:rPr>
              <a:t>Examine the association between use of pronouns and health outcomes.</a:t>
            </a:r>
          </a:p>
          <a:p>
            <a:pPr marL="419100" lvl="0" indent="-342900" rtl="0">
              <a:lnSpc>
                <a:spcPct val="115000"/>
              </a:lnSpc>
              <a:spcBef>
                <a:spcPts val="0"/>
              </a:spcBef>
              <a:buClr>
                <a:srgbClr val="434343"/>
              </a:buClr>
              <a:buSzPct val="100000"/>
              <a:buFont typeface="Arial" panose="020B0604020202020204" pitchFamily="34" charset="0"/>
              <a:buChar char="•"/>
            </a:pPr>
            <a:r>
              <a:rPr lang="en-US" sz="2400" dirty="0" smtClean="0">
                <a:solidFill>
                  <a:srgbClr val="434343"/>
                </a:solidFill>
                <a:latin typeface="Cambria" panose="02040503050406030204" pitchFamily="18" charset="0"/>
                <a:ea typeface="Droid Serif"/>
                <a:cs typeface="Droid Serif"/>
                <a:sym typeface="Droid Serif"/>
              </a:rPr>
              <a:t>Are these associations different depending on year of publication or participant gender, age, race, or health status?</a:t>
            </a:r>
            <a:endParaRPr lang="en" sz="2400" dirty="0" smtClean="0">
              <a:solidFill>
                <a:srgbClr val="434343"/>
              </a:solidFill>
              <a:latin typeface="Droid Serif"/>
              <a:ea typeface="Droid Serif"/>
              <a:cs typeface="Droid Serif"/>
              <a:sym typeface="Droid Serif"/>
            </a:endParaRPr>
          </a:p>
          <a:p>
            <a:pPr lvl="0" rtl="0">
              <a:lnSpc>
                <a:spcPct val="115000"/>
              </a:lnSpc>
              <a:spcBef>
                <a:spcPts val="0"/>
              </a:spcBef>
              <a:buNone/>
            </a:pPr>
            <a:endParaRPr sz="2400" dirty="0">
              <a:solidFill>
                <a:srgbClr val="434343"/>
              </a:solidFill>
              <a:latin typeface="Droid Serif"/>
              <a:ea typeface="Droid Serif"/>
              <a:cs typeface="Droid Serif"/>
              <a:sym typeface="Droid Serif"/>
            </a:endParaRPr>
          </a:p>
        </p:txBody>
      </p:sp>
      <p:sp>
        <p:nvSpPr>
          <p:cNvPr id="6" name="Rectangle 5"/>
          <p:cNvSpPr/>
          <p:nvPr/>
        </p:nvSpPr>
        <p:spPr>
          <a:xfrm>
            <a:off x="1792674" y="17399632"/>
            <a:ext cx="12544098" cy="6001643"/>
          </a:xfrm>
          <a:prstGeom prst="rect">
            <a:avLst/>
          </a:prstGeom>
        </p:spPr>
        <p:txBody>
          <a:bodyPr wrap="square">
            <a:spAutoFit/>
          </a:bodyPr>
          <a:lstStyle/>
          <a:p>
            <a:pPr marL="342900" indent="-342900">
              <a:buFont typeface="Arial" panose="020B0604020202020204" pitchFamily="34" charset="0"/>
              <a:buChar char="•"/>
            </a:pPr>
            <a:r>
              <a:rPr lang="en-US" sz="2400" i="1" dirty="0">
                <a:latin typeface="Cambria" panose="02040503050406030204" pitchFamily="18" charset="0"/>
              </a:rPr>
              <a:t>Locate relevant </a:t>
            </a:r>
            <a:r>
              <a:rPr lang="en-US" sz="2400" i="1" dirty="0" smtClean="0">
                <a:latin typeface="Cambria" panose="02040503050406030204" pitchFamily="18" charset="0"/>
              </a:rPr>
              <a:t>studies:</a:t>
            </a:r>
          </a:p>
          <a:p>
            <a:pPr marL="342900" lvl="1" indent="-342900">
              <a:buFont typeface="Arial" panose="020B0604020202020204" pitchFamily="34" charset="0"/>
              <a:buChar char="•"/>
            </a:pPr>
            <a:r>
              <a:rPr lang="en-US" sz="2400" dirty="0" smtClean="0">
                <a:latin typeface="Cambria" panose="02040503050406030204" pitchFamily="18" charset="0"/>
              </a:rPr>
              <a:t>Search </a:t>
            </a:r>
            <a:r>
              <a:rPr lang="en-US" sz="2400" dirty="0" err="1">
                <a:latin typeface="Cambria" panose="02040503050406030204" pitchFamily="18" charset="0"/>
              </a:rPr>
              <a:t>PsycINFO</a:t>
            </a:r>
            <a:r>
              <a:rPr lang="en-US" sz="2400" dirty="0">
                <a:latin typeface="Cambria" panose="02040503050406030204" pitchFamily="18" charset="0"/>
              </a:rPr>
              <a:t>, Scopus, Journal of Psycholinguistic Research, and Journal of Language and Psychology using </a:t>
            </a:r>
            <a:r>
              <a:rPr lang="en-US" sz="2400" dirty="0" smtClean="0">
                <a:latin typeface="Cambria" panose="02040503050406030204" pitchFamily="18" charset="0"/>
              </a:rPr>
              <a:t>keywords</a:t>
            </a:r>
          </a:p>
          <a:p>
            <a:pPr marL="342900" lvl="6" indent="-342900">
              <a:buFont typeface="Arial" panose="020B0604020202020204" pitchFamily="34" charset="0"/>
              <a:buChar char="•"/>
            </a:pPr>
            <a:r>
              <a:rPr lang="en-US" sz="2400" i="1" dirty="0" smtClean="0">
                <a:latin typeface="Cambria" panose="02040503050406030204" pitchFamily="18" charset="0"/>
              </a:rPr>
              <a:t>Keywords</a:t>
            </a:r>
            <a:r>
              <a:rPr lang="en-US" sz="2400" i="1" dirty="0">
                <a:latin typeface="Cambria" panose="02040503050406030204" pitchFamily="18" charset="0"/>
              </a:rPr>
              <a:t>: </a:t>
            </a:r>
            <a:r>
              <a:rPr lang="en-US" sz="2400" dirty="0">
                <a:latin typeface="Cambria" panose="02040503050406030204" pitchFamily="18" charset="0"/>
              </a:rPr>
              <a:t>relation, closeness, interpersonal interactions, dyads, support, marriage, close relationships, health, adjustment, well-being, distress, adaptation, stress, symptoms, intervention, we-ness, separateness, linguistic inquiry and word count, LIWC, automatic text analysis, linguistic predictor, pronoun.</a:t>
            </a:r>
          </a:p>
          <a:p>
            <a:pPr marL="342900" indent="-342900">
              <a:buFont typeface="Arial" panose="020B0604020202020204" pitchFamily="34" charset="0"/>
              <a:buChar char="•"/>
            </a:pPr>
            <a:r>
              <a:rPr lang="en-US" sz="2400" i="1" dirty="0" smtClean="0">
                <a:latin typeface="Cambria" panose="02040503050406030204" pitchFamily="18" charset="0"/>
              </a:rPr>
              <a:t>Inclusion criteria:</a:t>
            </a:r>
            <a:endParaRPr lang="en-US" sz="2400" i="1" dirty="0">
              <a:latin typeface="Cambria" panose="02040503050406030204" pitchFamily="18" charset="0"/>
            </a:endParaRPr>
          </a:p>
          <a:p>
            <a:pPr marL="1828725" lvl="1" indent="-342900">
              <a:buFont typeface="Arial" panose="020B0604020202020204" pitchFamily="34" charset="0"/>
              <a:buChar char="•"/>
            </a:pPr>
            <a:r>
              <a:rPr lang="en-US" sz="2400" dirty="0">
                <a:latin typeface="Cambria" panose="02040503050406030204" pitchFamily="18" charset="0"/>
              </a:rPr>
              <a:t>Relates English pronoun use to a health or relationship outcome.</a:t>
            </a:r>
          </a:p>
          <a:p>
            <a:pPr marL="342900" indent="-342900">
              <a:buFont typeface="Arial" panose="020B0604020202020204" pitchFamily="34" charset="0"/>
              <a:buChar char="•"/>
            </a:pPr>
            <a:r>
              <a:rPr lang="en-US" sz="2400" i="1" dirty="0" smtClean="0">
                <a:latin typeface="Cambria" panose="02040503050406030204" pitchFamily="18" charset="0"/>
              </a:rPr>
              <a:t>Exclusion criteria:</a:t>
            </a:r>
            <a:endParaRPr lang="en-US" sz="2400" i="1" dirty="0">
              <a:latin typeface="Cambria" panose="02040503050406030204" pitchFamily="18" charset="0"/>
            </a:endParaRPr>
          </a:p>
          <a:p>
            <a:pPr marL="1828725" lvl="1" indent="-342900">
              <a:buFont typeface="Arial" panose="020B0604020202020204" pitchFamily="34" charset="0"/>
              <a:buChar char="•"/>
            </a:pPr>
            <a:r>
              <a:rPr lang="en-US" sz="2400" dirty="0">
                <a:latin typeface="Cambria" panose="02040503050406030204" pitchFamily="18" charset="0"/>
              </a:rPr>
              <a:t>Does not have a health or relationship outcome.</a:t>
            </a:r>
          </a:p>
          <a:p>
            <a:pPr marL="1828725" lvl="1" indent="-342900">
              <a:buFont typeface="Arial" panose="020B0604020202020204" pitchFamily="34" charset="0"/>
              <a:buChar char="•"/>
            </a:pPr>
            <a:r>
              <a:rPr lang="en-US" sz="2400" dirty="0">
                <a:latin typeface="Cambria" panose="02040503050406030204" pitchFamily="18" charset="0"/>
              </a:rPr>
              <a:t>Does not measure pronouns or pronouns are not measured separately from other variables.</a:t>
            </a:r>
          </a:p>
          <a:p>
            <a:pPr marL="1828725" lvl="1" indent="-342900">
              <a:buFont typeface="Arial" panose="020B0604020202020204" pitchFamily="34" charset="0"/>
              <a:buChar char="•"/>
            </a:pPr>
            <a:r>
              <a:rPr lang="en-US" sz="2400" dirty="0">
                <a:latin typeface="Cambria" panose="02040503050406030204" pitchFamily="18" charset="0"/>
              </a:rPr>
              <a:t>The study was not conducted in English.</a:t>
            </a:r>
          </a:p>
          <a:p>
            <a:pPr marL="1828725" lvl="1" indent="-342900">
              <a:buFont typeface="Arial" panose="020B0604020202020204" pitchFamily="34" charset="0"/>
              <a:buChar char="•"/>
            </a:pPr>
            <a:r>
              <a:rPr lang="en-US" sz="2400" dirty="0">
                <a:latin typeface="Cambria" panose="02040503050406030204" pitchFamily="18" charset="0"/>
              </a:rPr>
              <a:t>Pronouns are treated as an outcome variable.</a:t>
            </a:r>
          </a:p>
          <a:p>
            <a:pPr marL="1828725" lvl="1" indent="-342900">
              <a:buFont typeface="Arial" panose="020B0604020202020204" pitchFamily="34" charset="0"/>
              <a:buChar char="•"/>
            </a:pPr>
            <a:r>
              <a:rPr lang="en-US" sz="2400" dirty="0">
                <a:latin typeface="Cambria" panose="02040503050406030204" pitchFamily="18" charset="0"/>
              </a:rPr>
              <a:t>Linguistic style matching is used the language variable.</a:t>
            </a:r>
          </a:p>
        </p:txBody>
      </p:sp>
      <p:graphicFrame>
        <p:nvGraphicFramePr>
          <p:cNvPr id="87" name="Diagram 86"/>
          <p:cNvGraphicFramePr/>
          <p:nvPr>
            <p:extLst>
              <p:ext uri="{D42A27DB-BD31-4B8C-83A1-F6EECF244321}">
                <p14:modId xmlns:p14="http://schemas.microsoft.com/office/powerpoint/2010/main" val="4054699698"/>
              </p:ext>
            </p:extLst>
          </p:nvPr>
        </p:nvGraphicFramePr>
        <p:xfrm>
          <a:off x="1139344" y="20194655"/>
          <a:ext cx="13258800" cy="99250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0" name="Table 89"/>
          <p:cNvGraphicFramePr>
            <a:graphicFrameLocks noGrp="1"/>
          </p:cNvGraphicFramePr>
          <p:nvPr>
            <p:extLst>
              <p:ext uri="{D42A27DB-BD31-4B8C-83A1-F6EECF244321}">
                <p14:modId xmlns:p14="http://schemas.microsoft.com/office/powerpoint/2010/main" val="2126778508"/>
              </p:ext>
            </p:extLst>
          </p:nvPr>
        </p:nvGraphicFramePr>
        <p:xfrm>
          <a:off x="1252984" y="27126761"/>
          <a:ext cx="13145160" cy="4422520"/>
        </p:xfrm>
        <a:graphic>
          <a:graphicData uri="http://schemas.openxmlformats.org/drawingml/2006/table">
            <a:tbl>
              <a:tblPr firstRow="1" bandRow="1" bandCol="1">
                <a:tableStyleId>{6E25E649-3F16-4E02-A733-19D2CDBF48F0}</a:tableStyleId>
              </a:tblPr>
              <a:tblGrid>
                <a:gridCol w="2629032">
                  <a:extLst>
                    <a:ext uri="{9D8B030D-6E8A-4147-A177-3AD203B41FA5}">
                      <a16:colId xmlns:a16="http://schemas.microsoft.com/office/drawing/2014/main" val="20000"/>
                    </a:ext>
                  </a:extLst>
                </a:gridCol>
                <a:gridCol w="2629032">
                  <a:extLst>
                    <a:ext uri="{9D8B030D-6E8A-4147-A177-3AD203B41FA5}">
                      <a16:colId xmlns:a16="http://schemas.microsoft.com/office/drawing/2014/main" val="20001"/>
                    </a:ext>
                  </a:extLst>
                </a:gridCol>
                <a:gridCol w="2629032">
                  <a:extLst>
                    <a:ext uri="{9D8B030D-6E8A-4147-A177-3AD203B41FA5}">
                      <a16:colId xmlns:a16="http://schemas.microsoft.com/office/drawing/2014/main" val="20002"/>
                    </a:ext>
                  </a:extLst>
                </a:gridCol>
                <a:gridCol w="2629032">
                  <a:extLst>
                    <a:ext uri="{9D8B030D-6E8A-4147-A177-3AD203B41FA5}">
                      <a16:colId xmlns:a16="http://schemas.microsoft.com/office/drawing/2014/main" val="20003"/>
                    </a:ext>
                  </a:extLst>
                </a:gridCol>
                <a:gridCol w="2629032">
                  <a:extLst>
                    <a:ext uri="{9D8B030D-6E8A-4147-A177-3AD203B41FA5}">
                      <a16:colId xmlns:a16="http://schemas.microsoft.com/office/drawing/2014/main" val="20004"/>
                    </a:ext>
                  </a:extLst>
                </a:gridCol>
              </a:tblGrid>
              <a:tr h="430520">
                <a:tc gridSpan="5">
                  <a:txBody>
                    <a:bodyPr/>
                    <a:lstStyle/>
                    <a:p>
                      <a:pPr algn="ctr"/>
                      <a:r>
                        <a:rPr lang="en-US" sz="2400" dirty="0" smtClean="0"/>
                        <a:t>Reasons</a:t>
                      </a:r>
                      <a:r>
                        <a:rPr lang="en-US" sz="2400" baseline="0" dirty="0" smtClean="0"/>
                        <a:t> for Study Exclusion</a:t>
                      </a:r>
                      <a:endParaRPr lang="en-US" sz="2400" dirty="0">
                        <a:latin typeface="Cambria" panose="02040503050406030204" pitchFamily="18" charset="0"/>
                      </a:endParaRPr>
                    </a:p>
                  </a:txBody>
                  <a:tcPr>
                    <a:lnL>
                      <a:noFill/>
                    </a:lnL>
                    <a:lnR>
                      <a:noFill/>
                    </a:lnR>
                    <a:lnT w="25400" cmpd="sng">
                      <a:noFill/>
                    </a:lnT>
                    <a:lnB w="25400" cmpd="sng">
                      <a:noFill/>
                    </a:lnB>
                    <a:lnTlToBr w="12700" cmpd="sng">
                      <a:noFill/>
                      <a:prstDash val="solid"/>
                    </a:lnTlToBr>
                    <a:lnBlToTr w="12700" cmpd="sng">
                      <a:noFill/>
                      <a:prstDash val="solid"/>
                    </a:lnBlToTr>
                    <a:solidFill>
                      <a:srgbClr val="10725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982660">
                <a:tc>
                  <a:txBody>
                    <a:bodyPr/>
                    <a:lstStyle/>
                    <a:p>
                      <a:pPr algn="ctr"/>
                      <a:r>
                        <a:rPr lang="en-US" sz="2400" dirty="0" smtClean="0"/>
                        <a:t>No</a:t>
                      </a:r>
                      <a:r>
                        <a:rPr lang="en-US" sz="2400" baseline="0" dirty="0" smtClean="0"/>
                        <a:t> relationship or health outcomes</a:t>
                      </a:r>
                      <a:endParaRPr lang="en-US" sz="2400" b="1" dirty="0">
                        <a:solidFill>
                          <a:schemeClr val="tx1"/>
                        </a:solidFill>
                        <a:latin typeface="Cambria" panose="02040503050406030204" pitchFamily="18" charset="0"/>
                      </a:endParaRPr>
                    </a:p>
                  </a:txBody>
                  <a:tcPr anchor="ctr">
                    <a:lnT w="25400" cmpd="sng">
                      <a:noFill/>
                    </a:lnT>
                    <a:solidFill>
                      <a:schemeClr val="bg1"/>
                    </a:solidFill>
                  </a:tcPr>
                </a:tc>
                <a:tc>
                  <a:txBody>
                    <a:bodyPr/>
                    <a:lstStyle/>
                    <a:p>
                      <a:pPr algn="ctr"/>
                      <a:r>
                        <a:rPr lang="en-US" sz="2400" dirty="0" smtClean="0"/>
                        <a:t>Did not measure pronouns</a:t>
                      </a:r>
                      <a:endParaRPr lang="en-US" sz="2400" b="1" dirty="0">
                        <a:solidFill>
                          <a:schemeClr val="tx1"/>
                        </a:solidFill>
                        <a:latin typeface="Cambria" panose="02040503050406030204" pitchFamily="18" charset="0"/>
                      </a:endParaRPr>
                    </a:p>
                  </a:txBody>
                  <a:tcPr anchor="ctr">
                    <a:lnT w="25400" cmpd="sng">
                      <a:noFill/>
                    </a:lnT>
                    <a:solidFill>
                      <a:schemeClr val="bg1"/>
                    </a:solidFill>
                  </a:tcPr>
                </a:tc>
                <a:tc>
                  <a:txBody>
                    <a:bodyPr/>
                    <a:lstStyle/>
                    <a:p>
                      <a:pPr algn="ctr"/>
                      <a:r>
                        <a:rPr lang="en-US" sz="2400" dirty="0" smtClean="0"/>
                        <a:t>Study was not conducted in English</a:t>
                      </a:r>
                      <a:endParaRPr lang="en-US" sz="2400" b="1" dirty="0">
                        <a:solidFill>
                          <a:schemeClr val="tx1"/>
                        </a:solidFill>
                        <a:latin typeface="Cambria" panose="02040503050406030204" pitchFamily="18" charset="0"/>
                      </a:endParaRPr>
                    </a:p>
                  </a:txBody>
                  <a:tcPr anchor="ctr">
                    <a:lnT w="25400" cmpd="sng">
                      <a:noFill/>
                    </a:lnT>
                    <a:solidFill>
                      <a:schemeClr val="bg1"/>
                    </a:solidFill>
                  </a:tcPr>
                </a:tc>
                <a:tc>
                  <a:txBody>
                    <a:bodyPr/>
                    <a:lstStyle/>
                    <a:p>
                      <a:pPr algn="ctr"/>
                      <a:r>
                        <a:rPr lang="en-US" sz="2400" dirty="0" smtClean="0"/>
                        <a:t>Pronouns are treated as outcome</a:t>
                      </a:r>
                      <a:endParaRPr lang="en-US" sz="2400" b="1" dirty="0">
                        <a:solidFill>
                          <a:schemeClr val="tx1"/>
                        </a:solidFill>
                        <a:latin typeface="Cambria" panose="02040503050406030204" pitchFamily="18" charset="0"/>
                      </a:endParaRPr>
                    </a:p>
                  </a:txBody>
                  <a:tcPr anchor="ctr">
                    <a:lnT w="25400" cmpd="sng">
                      <a:noFill/>
                    </a:lnT>
                    <a:solidFill>
                      <a:schemeClr val="bg1"/>
                    </a:solidFill>
                  </a:tcPr>
                </a:tc>
                <a:tc>
                  <a:txBody>
                    <a:bodyPr/>
                    <a:lstStyle/>
                    <a:p>
                      <a:pPr algn="ctr"/>
                      <a:r>
                        <a:rPr lang="en-US" sz="2400" dirty="0" smtClean="0"/>
                        <a:t>Redundant article </a:t>
                      </a:r>
                      <a:endParaRPr lang="en-US" sz="2400" b="1" dirty="0">
                        <a:solidFill>
                          <a:schemeClr val="tx1"/>
                        </a:solidFill>
                        <a:latin typeface="Cambria" panose="02040503050406030204" pitchFamily="18" charset="0"/>
                      </a:endParaRPr>
                    </a:p>
                  </a:txBody>
                  <a:tcPr anchor="ctr">
                    <a:lnT w="25400" cmpd="sng">
                      <a:noFill/>
                    </a:lnT>
                    <a:solidFill>
                      <a:schemeClr val="bg1"/>
                    </a:solidFill>
                  </a:tcPr>
                </a:tc>
                <a:extLst>
                  <a:ext uri="{0D108BD9-81ED-4DB2-BD59-A6C34878D82A}">
                    <a16:rowId xmlns:a16="http://schemas.microsoft.com/office/drawing/2014/main" val="10001"/>
                  </a:ext>
                </a:extLst>
              </a:tr>
              <a:tr h="1982660">
                <a:tc>
                  <a:txBody>
                    <a:bodyPr/>
                    <a:lstStyle/>
                    <a:p>
                      <a:pPr algn="ctr"/>
                      <a:r>
                        <a:rPr lang="en-US" sz="2400" dirty="0" smtClean="0"/>
                        <a:t>285</a:t>
                      </a:r>
                      <a:endParaRPr lang="en-US" sz="2400" b="0" dirty="0">
                        <a:solidFill>
                          <a:schemeClr val="tx1"/>
                        </a:solidFill>
                        <a:latin typeface="Cambria" panose="02040503050406030204" pitchFamily="18" charset="0"/>
                      </a:endParaRPr>
                    </a:p>
                  </a:txBody>
                  <a:tcPr anchor="ctr">
                    <a:solidFill>
                      <a:schemeClr val="bg1"/>
                    </a:solidFill>
                  </a:tcPr>
                </a:tc>
                <a:tc>
                  <a:txBody>
                    <a:bodyPr/>
                    <a:lstStyle/>
                    <a:p>
                      <a:pPr algn="ctr"/>
                      <a:r>
                        <a:rPr lang="en-US" sz="2400" dirty="0" smtClean="0"/>
                        <a:t>951</a:t>
                      </a:r>
                      <a:endParaRPr lang="en-US" sz="2400" b="0" dirty="0">
                        <a:solidFill>
                          <a:schemeClr val="tx1"/>
                        </a:solidFill>
                        <a:latin typeface="Cambria" panose="02040503050406030204" pitchFamily="18" charset="0"/>
                      </a:endParaRPr>
                    </a:p>
                  </a:txBody>
                  <a:tcPr anchor="ctr">
                    <a:solidFill>
                      <a:schemeClr val="bg1"/>
                    </a:solidFill>
                  </a:tcPr>
                </a:tc>
                <a:tc>
                  <a:txBody>
                    <a:bodyPr/>
                    <a:lstStyle/>
                    <a:p>
                      <a:pPr algn="ctr"/>
                      <a:r>
                        <a:rPr lang="en-US" sz="2400" dirty="0" smtClean="0"/>
                        <a:t>120</a:t>
                      </a:r>
                      <a:endParaRPr lang="en-US" sz="2400" b="0" dirty="0">
                        <a:solidFill>
                          <a:schemeClr val="tx1"/>
                        </a:solidFill>
                        <a:latin typeface="Cambria" panose="02040503050406030204" pitchFamily="18" charset="0"/>
                      </a:endParaRPr>
                    </a:p>
                  </a:txBody>
                  <a:tcPr anchor="ctr">
                    <a:solidFill>
                      <a:schemeClr val="bg1"/>
                    </a:solidFill>
                  </a:tcPr>
                </a:tc>
                <a:tc>
                  <a:txBody>
                    <a:bodyPr/>
                    <a:lstStyle/>
                    <a:p>
                      <a:pPr algn="ctr"/>
                      <a:r>
                        <a:rPr lang="en-US" sz="2400" dirty="0" smtClean="0"/>
                        <a:t>265</a:t>
                      </a:r>
                      <a:endParaRPr lang="en-US" sz="2400" b="0" dirty="0">
                        <a:solidFill>
                          <a:schemeClr val="tx1"/>
                        </a:solidFill>
                        <a:latin typeface="Cambria" panose="02040503050406030204" pitchFamily="18" charset="0"/>
                      </a:endParaRPr>
                    </a:p>
                  </a:txBody>
                  <a:tcPr anchor="ctr">
                    <a:solidFill>
                      <a:schemeClr val="bg1"/>
                    </a:solidFill>
                  </a:tcPr>
                </a:tc>
                <a:tc>
                  <a:txBody>
                    <a:bodyPr/>
                    <a:lstStyle/>
                    <a:p>
                      <a:pPr algn="ctr"/>
                      <a:r>
                        <a:rPr lang="en-US" sz="2400" dirty="0" smtClean="0"/>
                        <a:t>245</a:t>
                      </a:r>
                      <a:endParaRPr lang="en-US" sz="2400" b="0" dirty="0">
                        <a:solidFill>
                          <a:schemeClr val="tx1"/>
                        </a:solidFill>
                        <a:latin typeface="Cambria" panose="02040503050406030204" pitchFamily="18" charset="0"/>
                      </a:endParaRPr>
                    </a:p>
                  </a:txBody>
                  <a:tcPr anchor="ctr">
                    <a:solidFill>
                      <a:schemeClr val="bg1"/>
                    </a:solidFill>
                  </a:tcPr>
                </a:tc>
                <a:extLst>
                  <a:ext uri="{0D108BD9-81ED-4DB2-BD59-A6C34878D82A}">
                    <a16:rowId xmlns:a16="http://schemas.microsoft.com/office/drawing/2014/main" val="10002"/>
                  </a:ext>
                </a:extLst>
              </a:tr>
            </a:tbl>
          </a:graphicData>
        </a:graphic>
      </p:graphicFrame>
      <p:graphicFrame>
        <p:nvGraphicFramePr>
          <p:cNvPr id="91" name="Shape 88"/>
          <p:cNvGraphicFramePr/>
          <p:nvPr>
            <p:extLst>
              <p:ext uri="{D42A27DB-BD31-4B8C-83A1-F6EECF244321}">
                <p14:modId xmlns:p14="http://schemas.microsoft.com/office/powerpoint/2010/main" val="3256326565"/>
              </p:ext>
            </p:extLst>
          </p:nvPr>
        </p:nvGraphicFramePr>
        <p:xfrm>
          <a:off x="15670923" y="5804351"/>
          <a:ext cx="12257562" cy="3946810"/>
        </p:xfrm>
        <a:graphic>
          <a:graphicData uri="http://schemas.openxmlformats.org/drawingml/2006/table">
            <a:tbl>
              <a:tblPr firstRow="1">
                <a:tableStyleId>{6E25E649-3F16-4E02-A733-19D2CDBF48F0}</a:tableStyleId>
              </a:tblPr>
              <a:tblGrid>
                <a:gridCol w="4085854">
                  <a:extLst>
                    <a:ext uri="{9D8B030D-6E8A-4147-A177-3AD203B41FA5}">
                      <a16:colId xmlns:a16="http://schemas.microsoft.com/office/drawing/2014/main" val="20000"/>
                    </a:ext>
                  </a:extLst>
                </a:gridCol>
                <a:gridCol w="2042927">
                  <a:extLst>
                    <a:ext uri="{9D8B030D-6E8A-4147-A177-3AD203B41FA5}">
                      <a16:colId xmlns:a16="http://schemas.microsoft.com/office/drawing/2014/main" val="20001"/>
                    </a:ext>
                  </a:extLst>
                </a:gridCol>
                <a:gridCol w="2042927">
                  <a:extLst>
                    <a:ext uri="{9D8B030D-6E8A-4147-A177-3AD203B41FA5}">
                      <a16:colId xmlns:a16="http://schemas.microsoft.com/office/drawing/2014/main" val="20002"/>
                    </a:ext>
                  </a:extLst>
                </a:gridCol>
                <a:gridCol w="4085854">
                  <a:extLst>
                    <a:ext uri="{9D8B030D-6E8A-4147-A177-3AD203B41FA5}">
                      <a16:colId xmlns:a16="http://schemas.microsoft.com/office/drawing/2014/main" val="20003"/>
                    </a:ext>
                  </a:extLst>
                </a:gridCol>
              </a:tblGrid>
              <a:tr h="714316">
                <a:tc gridSpan="4">
                  <a:txBody>
                    <a:bodyPr/>
                    <a:lstStyle/>
                    <a:p>
                      <a:pPr lvl="0" algn="ctr">
                        <a:spcBef>
                          <a:spcPts val="0"/>
                        </a:spcBef>
                        <a:buNone/>
                      </a:pPr>
                      <a:r>
                        <a:rPr lang="en-US" sz="3000" dirty="0" smtClean="0"/>
                        <a:t>Study</a:t>
                      </a:r>
                      <a:r>
                        <a:rPr lang="en-US" sz="3000" baseline="0" dirty="0" smtClean="0"/>
                        <a:t> Characteristics</a:t>
                      </a:r>
                      <a:endParaRPr sz="3000" dirty="0">
                        <a:solidFill>
                          <a:schemeClr val="bg1"/>
                        </a:solidFill>
                        <a:latin typeface="Cambria" panose="02040503050406030204" pitchFamily="18" charset="0"/>
                      </a:endParaRPr>
                    </a:p>
                  </a:txBody>
                  <a:tcPr marL="91425" marR="91425" marT="91425" marB="91425" anchor="ctr">
                    <a:lnL>
                      <a:noFill/>
                    </a:lnL>
                    <a:lnR>
                      <a:noFill/>
                    </a:lnR>
                    <a:lnT w="25400" cmpd="sng">
                      <a:noFill/>
                    </a:lnT>
                    <a:lnB w="25400" cmpd="sng">
                      <a:noFill/>
                    </a:lnB>
                    <a:lnTlToBr w="12700" cmpd="sng">
                      <a:noFill/>
                      <a:prstDash val="solid"/>
                    </a:lnTlToBr>
                    <a:lnBlToTr w="12700" cmpd="sng">
                      <a:noFill/>
                      <a:prstDash val="solid"/>
                    </a:lnBlToTr>
                    <a:solidFill>
                      <a:srgbClr val="107254"/>
                    </a:solidFill>
                  </a:tcPr>
                </a:tc>
                <a:tc hMerge="1">
                  <a:txBody>
                    <a:bodyPr/>
                    <a:lstStyle/>
                    <a:p>
                      <a:pPr lvl="0">
                        <a:spcBef>
                          <a:spcPts val="0"/>
                        </a:spcBef>
                        <a:buNone/>
                      </a:pPr>
                      <a:endParaRPr dirty="0"/>
                    </a:p>
                  </a:txBody>
                  <a:tcPr marL="91425" marR="91425" marT="91425" marB="91425"/>
                </a:tc>
                <a:tc hMerge="1">
                  <a:txBody>
                    <a:bodyPr/>
                    <a:lstStyle/>
                    <a:p>
                      <a:endParaRPr lang="en-US"/>
                    </a:p>
                  </a:txBody>
                  <a:tcPr/>
                </a:tc>
                <a:tc hMerge="1">
                  <a:txBody>
                    <a:bodyPr/>
                    <a:lstStyle/>
                    <a:p>
                      <a:pPr lvl="0">
                        <a:spcBef>
                          <a:spcPts val="0"/>
                        </a:spcBef>
                        <a:buNone/>
                      </a:pPr>
                      <a:endParaRPr dirty="0"/>
                    </a:p>
                  </a:txBody>
                  <a:tcPr marL="91425" marR="91425" marT="91425" marB="91425"/>
                </a:tc>
                <a:extLst>
                  <a:ext uri="{0D108BD9-81ED-4DB2-BD59-A6C34878D82A}">
                    <a16:rowId xmlns:a16="http://schemas.microsoft.com/office/drawing/2014/main" val="10000"/>
                  </a:ext>
                </a:extLst>
              </a:tr>
              <a:tr h="594771">
                <a:tc>
                  <a:txBody>
                    <a:bodyPr/>
                    <a:lstStyle/>
                    <a:p>
                      <a:pPr lvl="0" algn="l">
                        <a:spcBef>
                          <a:spcPts val="0"/>
                        </a:spcBef>
                        <a:buNone/>
                      </a:pPr>
                      <a:r>
                        <a:rPr lang="en-US" sz="2200" dirty="0" smtClean="0"/>
                        <a:t>Year of publication</a:t>
                      </a:r>
                      <a:endParaRPr sz="2200" b="1" dirty="0">
                        <a:latin typeface="Cambria" panose="02040503050406030204" pitchFamily="18" charset="0"/>
                      </a:endParaRPr>
                    </a:p>
                  </a:txBody>
                  <a:tcPr marL="91425" marR="91425" marT="91425" marB="91425" anchor="ctr">
                    <a:lnT w="25400" cmpd="sng">
                      <a:noFill/>
                    </a:lnT>
                  </a:tcPr>
                </a:tc>
                <a:tc gridSpan="2">
                  <a:txBody>
                    <a:bodyPr/>
                    <a:lstStyle/>
                    <a:p>
                      <a:pPr lvl="0" algn="l" rtl="0">
                        <a:spcBef>
                          <a:spcPts val="0"/>
                        </a:spcBef>
                        <a:buNone/>
                      </a:pPr>
                      <a:r>
                        <a:rPr lang="en-US" sz="2200" dirty="0" smtClean="0"/>
                        <a:t>Range: 1989 – 2016</a:t>
                      </a:r>
                      <a:endParaRPr lang="en-US" sz="2200" dirty="0" smtClean="0">
                        <a:latin typeface="Cambria" panose="02040503050406030204" pitchFamily="18" charset="0"/>
                      </a:endParaRPr>
                    </a:p>
                  </a:txBody>
                  <a:tcPr marL="91425" marR="91425" marT="91425" marB="91425" anchor="ctr">
                    <a:lnT w="25400" cmpd="sng">
                      <a:noFill/>
                    </a:lnT>
                  </a:tcPr>
                </a:tc>
                <a:tc hMerge="1">
                  <a:txBody>
                    <a:bodyPr/>
                    <a:lstStyle/>
                    <a:p>
                      <a:endParaRPr lang="en-US"/>
                    </a:p>
                  </a:txBody>
                  <a:tcPr/>
                </a:tc>
                <a:tc>
                  <a:txBody>
                    <a:bodyPr/>
                    <a:lstStyle/>
                    <a:p>
                      <a:pPr lvl="0" algn="l">
                        <a:spcBef>
                          <a:spcPts val="0"/>
                        </a:spcBef>
                        <a:buNone/>
                      </a:pPr>
                      <a:r>
                        <a:rPr lang="en-US" sz="2200" dirty="0" smtClean="0"/>
                        <a:t>Median: 2012</a:t>
                      </a:r>
                      <a:endParaRPr sz="2200" dirty="0">
                        <a:latin typeface="Cambria" panose="02040503050406030204" pitchFamily="18" charset="0"/>
                      </a:endParaRPr>
                    </a:p>
                  </a:txBody>
                  <a:tcPr marL="91425" marR="91425" marT="91425" marB="91425" anchor="ctr">
                    <a:lnT w="25400" cmpd="sng">
                      <a:noFill/>
                    </a:lnT>
                  </a:tcPr>
                </a:tc>
                <a:extLst>
                  <a:ext uri="{0D108BD9-81ED-4DB2-BD59-A6C34878D82A}">
                    <a16:rowId xmlns:a16="http://schemas.microsoft.com/office/drawing/2014/main" val="10001"/>
                  </a:ext>
                </a:extLst>
              </a:tr>
              <a:tr h="808661">
                <a:tc>
                  <a:txBody>
                    <a:bodyPr/>
                    <a:lstStyle/>
                    <a:p>
                      <a:pPr lvl="0" algn="l">
                        <a:spcBef>
                          <a:spcPts val="0"/>
                        </a:spcBef>
                        <a:buNone/>
                      </a:pPr>
                      <a:r>
                        <a:rPr lang="en-US" sz="2200" dirty="0" smtClean="0"/>
                        <a:t>Type of publication </a:t>
                      </a:r>
                      <a:endParaRPr sz="2200" b="1" dirty="0">
                        <a:latin typeface="Cambria" panose="02040503050406030204" pitchFamily="18" charset="0"/>
                      </a:endParaRPr>
                    </a:p>
                  </a:txBody>
                  <a:tcPr marL="91425" marR="91425" marT="91425" marB="91425" anchor="ctr"/>
                </a:tc>
                <a:tc gridSpan="2">
                  <a:txBody>
                    <a:bodyPr/>
                    <a:lstStyle/>
                    <a:p>
                      <a:pPr lvl="0" algn="l" rtl="0">
                        <a:spcBef>
                          <a:spcPts val="0"/>
                        </a:spcBef>
                        <a:buNone/>
                      </a:pPr>
                      <a:r>
                        <a:rPr lang="en-US" sz="2200" dirty="0" smtClean="0"/>
                        <a:t>85.7% Published</a:t>
                      </a:r>
                      <a:r>
                        <a:rPr lang="en-US" sz="2200" baseline="0" dirty="0" smtClean="0"/>
                        <a:t> journal articles</a:t>
                      </a:r>
                      <a:endParaRPr sz="2200" dirty="0">
                        <a:latin typeface="Cambria" panose="02040503050406030204" pitchFamily="18" charset="0"/>
                      </a:endParaRPr>
                    </a:p>
                  </a:txBody>
                  <a:tcPr marL="91425" marR="91425" marT="91425" marB="91425" anchor="ctr"/>
                </a:tc>
                <a:tc hMerge="1">
                  <a:txBody>
                    <a:bodyPr/>
                    <a:lstStyle/>
                    <a:p>
                      <a:endParaRPr lang="en-US"/>
                    </a:p>
                  </a:txBody>
                  <a:tcPr/>
                </a:tc>
                <a:tc>
                  <a:txBody>
                    <a:bodyPr/>
                    <a:lstStyle/>
                    <a:p>
                      <a:pPr lvl="0" algn="l">
                        <a:spcBef>
                          <a:spcPts val="0"/>
                        </a:spcBef>
                        <a:buNone/>
                      </a:pPr>
                      <a:r>
                        <a:rPr lang="en-US" sz="2200" dirty="0" smtClean="0"/>
                        <a:t>14.3% Other</a:t>
                      </a: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2"/>
                  </a:ext>
                </a:extLst>
              </a:tr>
              <a:tr h="594771">
                <a:tc>
                  <a:txBody>
                    <a:bodyPr/>
                    <a:lstStyle/>
                    <a:p>
                      <a:pPr lvl="0" algn="l">
                        <a:spcBef>
                          <a:spcPts val="0"/>
                        </a:spcBef>
                        <a:buNone/>
                      </a:pPr>
                      <a:r>
                        <a:rPr lang="en-US" sz="2200" dirty="0" smtClean="0"/>
                        <a:t>Number of participants </a:t>
                      </a:r>
                      <a:endParaRPr sz="2200" b="1" dirty="0">
                        <a:latin typeface="Cambria" panose="02040503050406030204" pitchFamily="18" charset="0"/>
                      </a:endParaRPr>
                    </a:p>
                  </a:txBody>
                  <a:tcPr marL="91425" marR="91425" marT="91425" marB="91425" anchor="ctr"/>
                </a:tc>
                <a:tc gridSpan="2">
                  <a:txBody>
                    <a:bodyPr/>
                    <a:lstStyle/>
                    <a:p>
                      <a:pPr lvl="0" algn="l" rtl="0">
                        <a:spcBef>
                          <a:spcPts val="0"/>
                        </a:spcBef>
                        <a:buNone/>
                      </a:pPr>
                      <a:r>
                        <a:rPr lang="en-US" sz="2200" dirty="0" smtClean="0"/>
                        <a:t>Range:</a:t>
                      </a:r>
                      <a:r>
                        <a:rPr lang="en-US" sz="2200" baseline="0" dirty="0" smtClean="0"/>
                        <a:t> 14 - 6174</a:t>
                      </a:r>
                      <a:endParaRPr sz="2200" dirty="0">
                        <a:latin typeface="Cambria" panose="02040503050406030204" pitchFamily="18" charset="0"/>
                      </a:endParaRPr>
                    </a:p>
                  </a:txBody>
                  <a:tcPr marL="91425" marR="91425" marT="91425" marB="91425" anchor="ctr"/>
                </a:tc>
                <a:tc hMerge="1">
                  <a:txBody>
                    <a:bodyPr/>
                    <a:lstStyle/>
                    <a:p>
                      <a:pPr lvl="0" algn="l" rtl="0">
                        <a:spcBef>
                          <a:spcPts val="0"/>
                        </a:spcBef>
                        <a:buNone/>
                      </a:pPr>
                      <a:endParaRPr sz="2200"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Mean</a:t>
                      </a:r>
                      <a:r>
                        <a:rPr lang="en-US" sz="2200" baseline="0" dirty="0" smtClean="0"/>
                        <a:t>: 223</a:t>
                      </a: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3"/>
                  </a:ext>
                </a:extLst>
              </a:tr>
              <a:tr h="594771">
                <a:tc>
                  <a:txBody>
                    <a:bodyPr/>
                    <a:lstStyle/>
                    <a:p>
                      <a:pPr lvl="0" algn="l">
                        <a:spcBef>
                          <a:spcPts val="0"/>
                        </a:spcBef>
                        <a:buNone/>
                      </a:pPr>
                      <a:r>
                        <a:rPr lang="en-US" sz="2200" dirty="0" smtClean="0"/>
                        <a:t>Text</a:t>
                      </a:r>
                      <a:r>
                        <a:rPr lang="en-US" sz="2200" baseline="0" dirty="0" smtClean="0"/>
                        <a:t> analysis software used</a:t>
                      </a:r>
                      <a:endParaRPr sz="2200" b="1" dirty="0">
                        <a:latin typeface="Cambria" panose="02040503050406030204" pitchFamily="18" charset="0"/>
                      </a:endParaRPr>
                    </a:p>
                  </a:txBody>
                  <a:tcPr marL="91425" marR="91425" marT="91425" marB="91425" anchor="ctr"/>
                </a:tc>
                <a:tc gridSpan="2">
                  <a:txBody>
                    <a:bodyPr/>
                    <a:lstStyle/>
                    <a:p>
                      <a:pPr lvl="0" algn="l" rtl="0">
                        <a:spcBef>
                          <a:spcPts val="0"/>
                        </a:spcBef>
                        <a:buNone/>
                      </a:pPr>
                      <a:r>
                        <a:rPr lang="en-US" sz="2200" dirty="0" smtClean="0"/>
                        <a:t>77% LIWC software</a:t>
                      </a:r>
                      <a:endParaRPr sz="2200" dirty="0">
                        <a:latin typeface="Cambria" panose="02040503050406030204" pitchFamily="18" charset="0"/>
                      </a:endParaRPr>
                    </a:p>
                  </a:txBody>
                  <a:tcPr marL="91425" marR="91425" marT="91425" marB="91425" anchor="ctr"/>
                </a:tc>
                <a:tc hMerge="1">
                  <a:txBody>
                    <a:bodyPr/>
                    <a:lstStyle/>
                    <a:p>
                      <a:endParaRPr lang="en-US"/>
                    </a:p>
                  </a:txBody>
                  <a:tcPr/>
                </a:tc>
                <a:tc>
                  <a:txBody>
                    <a:bodyPr/>
                    <a:lstStyle/>
                    <a:p>
                      <a:pPr lvl="0" algn="l">
                        <a:spcBef>
                          <a:spcPts val="0"/>
                        </a:spcBef>
                        <a:buNone/>
                      </a:pPr>
                      <a:r>
                        <a:rPr lang="en-US" sz="2200" dirty="0" smtClean="0"/>
                        <a:t>23% Other</a:t>
                      </a: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4"/>
                  </a:ext>
                </a:extLst>
              </a:tr>
              <a:tr h="594771">
                <a:tc>
                  <a:txBody>
                    <a:bodyPr/>
                    <a:lstStyle/>
                    <a:p>
                      <a:pPr lvl="0" algn="l">
                        <a:spcBef>
                          <a:spcPts val="0"/>
                        </a:spcBef>
                        <a:buNone/>
                      </a:pPr>
                      <a:r>
                        <a:rPr lang="en-US" sz="2200" dirty="0" smtClean="0"/>
                        <a:t>Type of text sample</a:t>
                      </a:r>
                      <a:endParaRPr sz="2200" b="1"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33.9% Writing</a:t>
                      </a:r>
                      <a:endParaRPr sz="2200"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10.7% Online</a:t>
                      </a:r>
                      <a:endParaRPr sz="2200"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55.4% Audio or video transcript</a:t>
                      </a: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92" name="Shape 63"/>
          <p:cNvSpPr txBox="1"/>
          <p:nvPr/>
        </p:nvSpPr>
        <p:spPr>
          <a:xfrm>
            <a:off x="15555567" y="13669452"/>
            <a:ext cx="11623799" cy="1451100"/>
          </a:xfrm>
          <a:prstGeom prst="rect">
            <a:avLst/>
          </a:prstGeom>
          <a:noFill/>
          <a:ln>
            <a:noFill/>
          </a:ln>
        </p:spPr>
        <p:txBody>
          <a:bodyPr lIns="91425" tIns="91425" rIns="91425" bIns="91425" anchor="t" anchorCtr="0">
            <a:noAutofit/>
          </a:bodyPr>
          <a:lstStyle/>
          <a:p>
            <a:pPr lvl="0" rtl="0">
              <a:lnSpc>
                <a:spcPct val="115000"/>
              </a:lnSpc>
              <a:spcBef>
                <a:spcPts val="0"/>
              </a:spcBef>
              <a:buClr>
                <a:schemeClr val="dk1"/>
              </a:buClr>
              <a:buSzPct val="25000"/>
              <a:buFont typeface="Arial"/>
              <a:buNone/>
            </a:pPr>
            <a:r>
              <a:rPr lang="en" sz="5400" b="1" dirty="0" smtClean="0">
                <a:solidFill>
                  <a:srgbClr val="107254"/>
                </a:solidFill>
                <a:latin typeface="Helvetica" panose="020B0604020202020204" pitchFamily="34" charset="0"/>
                <a:ea typeface="Oswald"/>
                <a:cs typeface="Helvetica" panose="020B0604020202020204" pitchFamily="34" charset="0"/>
                <a:sym typeface="Oswald"/>
              </a:rPr>
              <a:t>Results</a:t>
            </a:r>
          </a:p>
        </p:txBody>
      </p:sp>
      <p:graphicFrame>
        <p:nvGraphicFramePr>
          <p:cNvPr id="93" name="Shape 88"/>
          <p:cNvGraphicFramePr/>
          <p:nvPr>
            <p:extLst>
              <p:ext uri="{D42A27DB-BD31-4B8C-83A1-F6EECF244321}">
                <p14:modId xmlns:p14="http://schemas.microsoft.com/office/powerpoint/2010/main" val="3764223688"/>
              </p:ext>
            </p:extLst>
          </p:nvPr>
        </p:nvGraphicFramePr>
        <p:xfrm>
          <a:off x="15670923" y="16107387"/>
          <a:ext cx="12147780" cy="7741650"/>
        </p:xfrm>
        <a:graphic>
          <a:graphicData uri="http://schemas.openxmlformats.org/drawingml/2006/table">
            <a:tbl>
              <a:tblPr firstRow="1">
                <a:tableStyleId>{6E25E649-3F16-4E02-A733-19D2CDBF48F0}</a:tableStyleId>
              </a:tblPr>
              <a:tblGrid>
                <a:gridCol w="2116756">
                  <a:extLst>
                    <a:ext uri="{9D8B030D-6E8A-4147-A177-3AD203B41FA5}">
                      <a16:colId xmlns:a16="http://schemas.microsoft.com/office/drawing/2014/main" val="20000"/>
                    </a:ext>
                  </a:extLst>
                </a:gridCol>
                <a:gridCol w="1068556">
                  <a:extLst>
                    <a:ext uri="{9D8B030D-6E8A-4147-A177-3AD203B41FA5}">
                      <a16:colId xmlns:a16="http://schemas.microsoft.com/office/drawing/2014/main" val="20001"/>
                    </a:ext>
                  </a:extLst>
                </a:gridCol>
                <a:gridCol w="1282268">
                  <a:extLst>
                    <a:ext uri="{9D8B030D-6E8A-4147-A177-3AD203B41FA5}">
                      <a16:colId xmlns:a16="http://schemas.microsoft.com/office/drawing/2014/main" val="20002"/>
                    </a:ext>
                  </a:extLst>
                </a:gridCol>
                <a:gridCol w="1756877">
                  <a:extLst>
                    <a:ext uri="{9D8B030D-6E8A-4147-A177-3AD203B41FA5}">
                      <a16:colId xmlns:a16="http://schemas.microsoft.com/office/drawing/2014/main" val="20003"/>
                    </a:ext>
                  </a:extLst>
                </a:gridCol>
                <a:gridCol w="2440107">
                  <a:extLst>
                    <a:ext uri="{9D8B030D-6E8A-4147-A177-3AD203B41FA5}">
                      <a16:colId xmlns:a16="http://schemas.microsoft.com/office/drawing/2014/main" val="20004"/>
                    </a:ext>
                  </a:extLst>
                </a:gridCol>
                <a:gridCol w="1366460">
                  <a:extLst>
                    <a:ext uri="{9D8B030D-6E8A-4147-A177-3AD203B41FA5}">
                      <a16:colId xmlns:a16="http://schemas.microsoft.com/office/drawing/2014/main" val="20005"/>
                    </a:ext>
                  </a:extLst>
                </a:gridCol>
                <a:gridCol w="2116756">
                  <a:extLst>
                    <a:ext uri="{9D8B030D-6E8A-4147-A177-3AD203B41FA5}">
                      <a16:colId xmlns:a16="http://schemas.microsoft.com/office/drawing/2014/main" val="20006"/>
                    </a:ext>
                  </a:extLst>
                </a:gridCol>
              </a:tblGrid>
              <a:tr h="621760">
                <a:tc gridSpan="7">
                  <a:txBody>
                    <a:bodyPr/>
                    <a:lstStyle/>
                    <a:p>
                      <a:pPr lvl="0" algn="ctr">
                        <a:spcBef>
                          <a:spcPts val="0"/>
                        </a:spcBef>
                        <a:buNone/>
                      </a:pPr>
                      <a:r>
                        <a:rPr lang="en-US" sz="2400" dirty="0" smtClean="0"/>
                        <a:t>Effect sizes (r)</a:t>
                      </a:r>
                      <a:r>
                        <a:rPr lang="en-US" sz="2400" baseline="0" dirty="0" smtClean="0"/>
                        <a:t> for the use of first-person plural pronouns and associated with mental and physical health outcomes</a:t>
                      </a:r>
                      <a:endParaRPr sz="2400" dirty="0">
                        <a:solidFill>
                          <a:schemeClr val="bg1"/>
                        </a:solidFill>
                        <a:latin typeface="Cambria" panose="02040503050406030204" pitchFamily="18" charset="0"/>
                      </a:endParaRPr>
                    </a:p>
                  </a:txBody>
                  <a:tcPr marL="91425" marR="91425" marT="91425" marB="91425" anchor="ctr">
                    <a:lnL>
                      <a:noFill/>
                    </a:lnL>
                    <a:lnR>
                      <a:noFill/>
                    </a:lnR>
                    <a:lnT w="25400" cmpd="sng">
                      <a:noFill/>
                    </a:lnT>
                    <a:lnB w="25400" cmpd="sng">
                      <a:noFill/>
                    </a:lnB>
                    <a:lnTlToBr w="12700" cmpd="sng">
                      <a:noFill/>
                      <a:prstDash val="solid"/>
                    </a:lnTlToBr>
                    <a:lnBlToTr w="12700" cmpd="sng">
                      <a:noFill/>
                      <a:prstDash val="solid"/>
                    </a:lnBlToTr>
                    <a:solidFill>
                      <a:srgbClr val="107254"/>
                    </a:solidFill>
                  </a:tcPr>
                </a:tc>
                <a:tc hMerge="1">
                  <a:txBody>
                    <a:bodyPr/>
                    <a:lstStyle/>
                    <a:p>
                      <a:pPr lvl="0">
                        <a:spcBef>
                          <a:spcPts val="0"/>
                        </a:spcBef>
                        <a:buNone/>
                      </a:pPr>
                      <a:endParaRPr dirty="0"/>
                    </a:p>
                  </a:txBody>
                  <a:tcPr marL="91425" marR="91425" marT="91425" marB="91425"/>
                </a:tc>
                <a:tc hMerge="1">
                  <a:txBody>
                    <a:bodyPr/>
                    <a:lstStyle/>
                    <a:p>
                      <a:pPr lvl="0">
                        <a:spcBef>
                          <a:spcPts val="0"/>
                        </a:spcBef>
                        <a:buNone/>
                      </a:pPr>
                      <a:endParaRPr dirty="0"/>
                    </a:p>
                  </a:txBody>
                  <a:tcPr marL="91425" marR="91425" marT="91425" marB="91425"/>
                </a:tc>
                <a:tc hMerge="1">
                  <a:txBody>
                    <a:bodyPr/>
                    <a:lstStyle/>
                    <a:p>
                      <a:pPr lvl="0" algn="ctr">
                        <a:spcBef>
                          <a:spcPts val="0"/>
                        </a:spcBef>
                        <a:buNone/>
                      </a:pPr>
                      <a:endParaRPr sz="30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pPr lvl="0" algn="ctr">
                        <a:spcBef>
                          <a:spcPts val="0"/>
                        </a:spcBef>
                        <a:buNone/>
                      </a:pPr>
                      <a:endParaRPr sz="26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pPr lvl="0" algn="ctr">
                        <a:spcBef>
                          <a:spcPts val="0"/>
                        </a:spcBef>
                        <a:buNone/>
                      </a:pPr>
                      <a:endParaRPr sz="26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endParaRPr lang="en-US"/>
                    </a:p>
                  </a:txBody>
                  <a:tcPr/>
                </a:tc>
                <a:extLst>
                  <a:ext uri="{0D108BD9-81ED-4DB2-BD59-A6C34878D82A}">
                    <a16:rowId xmlns:a16="http://schemas.microsoft.com/office/drawing/2014/main" val="10000"/>
                  </a:ext>
                </a:extLst>
              </a:tr>
              <a:tr h="532933">
                <a:tc>
                  <a:txBody>
                    <a:bodyPr/>
                    <a:lstStyle/>
                    <a:p>
                      <a:r>
                        <a:rPr lang="en-US" sz="2400" dirty="0" smtClean="0"/>
                        <a:t>Variable</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k</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N</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Effect size</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95% confidence interval</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Q</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Fail-safe N</a:t>
                      </a:r>
                      <a:endParaRPr lang="en-US" sz="2400" b="1" dirty="0">
                        <a:latin typeface="Cambria" panose="02040503050406030204" pitchFamily="18" charset="0"/>
                      </a:endParaRPr>
                    </a:p>
                  </a:txBody>
                  <a:tcPr marL="91425" marR="91425" marT="91425" marB="91425" anchor="ctr">
                    <a:lnT w="25400" cmpd="sng">
                      <a:noFill/>
                    </a:lnT>
                  </a:tcPr>
                </a:tc>
                <a:extLst>
                  <a:ext uri="{0D108BD9-81ED-4DB2-BD59-A6C34878D82A}">
                    <a16:rowId xmlns:a16="http://schemas.microsoft.com/office/drawing/2014/main" val="10001"/>
                  </a:ext>
                </a:extLst>
              </a:tr>
              <a:tr h="532933">
                <a:tc>
                  <a:txBody>
                    <a:bodyPr/>
                    <a:lstStyle/>
                    <a:p>
                      <a:pPr lvl="0" algn="l">
                        <a:spcBef>
                          <a:spcPts val="0"/>
                        </a:spcBef>
                        <a:buNone/>
                      </a:pPr>
                      <a:r>
                        <a:rPr lang="en-US" sz="2000" dirty="0" smtClean="0"/>
                        <a:t>Relationship satisfaction and closeness</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569</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(-.02, .25)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7.53+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12</a:t>
                      </a: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2"/>
                  </a:ext>
                </a:extLst>
              </a:tr>
              <a:tr h="532933">
                <a:tc>
                  <a:txBody>
                    <a:bodyPr/>
                    <a:lstStyle/>
                    <a:p>
                      <a:pPr lvl="0" algn="l">
                        <a:spcBef>
                          <a:spcPts val="0"/>
                        </a:spcBef>
                        <a:buNone/>
                      </a:pPr>
                      <a:r>
                        <a:rPr lang="en-US" sz="2000" dirty="0" smtClean="0"/>
                        <a:t>Negative interactions</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450</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(-.24,</a:t>
                      </a:r>
                      <a:r>
                        <a:rPr lang="en-US" sz="2400" baseline="0" dirty="0" smtClean="0"/>
                        <a:t> </a:t>
                      </a:r>
                      <a:r>
                        <a:rPr lang="en-US" sz="2400" dirty="0" smtClean="0"/>
                        <a:t> -.05)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1.34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53</a:t>
                      </a: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3"/>
                  </a:ext>
                </a:extLst>
              </a:tr>
              <a:tr h="532933">
                <a:tc>
                  <a:txBody>
                    <a:bodyPr/>
                    <a:lstStyle/>
                    <a:p>
                      <a:pPr lvl="0" algn="l">
                        <a:spcBef>
                          <a:spcPts val="0"/>
                        </a:spcBef>
                        <a:buNone/>
                      </a:pPr>
                      <a:r>
                        <a:rPr lang="en-US" sz="2000" dirty="0" smtClean="0"/>
                        <a:t>Attraction and liking</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400</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-.08</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(-.21,</a:t>
                      </a:r>
                      <a:r>
                        <a:rPr lang="en-US" sz="2400" baseline="0" dirty="0" smtClean="0"/>
                        <a:t> .06)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5.37</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4"/>
                  </a:ext>
                </a:extLst>
              </a:tr>
              <a:tr h="532933">
                <a:tc>
                  <a:txBody>
                    <a:bodyPr/>
                    <a:lstStyle/>
                    <a:p>
                      <a:pPr lvl="0" algn="l">
                        <a:spcBef>
                          <a:spcPts val="0"/>
                        </a:spcBef>
                        <a:buNone/>
                      </a:pPr>
                      <a:r>
                        <a:rPr lang="en-US" sz="2000" dirty="0" smtClean="0"/>
                        <a:t>Depression and Anxiety</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13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1845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-.11**</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(-.17,</a:t>
                      </a:r>
                      <a:r>
                        <a:rPr lang="en-US" sz="2400" baseline="0" dirty="0" smtClean="0"/>
                        <a:t> -.03</a:t>
                      </a:r>
                      <a:r>
                        <a:rPr lang="en-US" sz="2400" dirty="0" smtClean="0"/>
                        <a:t>)</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23.77*</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66</a:t>
                      </a: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5"/>
                  </a:ext>
                </a:extLst>
              </a:tr>
              <a:tr h="532933">
                <a:tc>
                  <a:txBody>
                    <a:bodyPr/>
                    <a:lstStyle/>
                    <a:p>
                      <a:pPr lvl="0" algn="l">
                        <a:spcBef>
                          <a:spcPts val="0"/>
                        </a:spcBef>
                        <a:buNone/>
                      </a:pPr>
                      <a:r>
                        <a:rPr lang="en-US" sz="2000" dirty="0" smtClean="0"/>
                        <a:t>Treatment outcome and adherence</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656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.12**</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(.03,</a:t>
                      </a:r>
                      <a:r>
                        <a:rPr lang="en-US" sz="2400" baseline="0" dirty="0" smtClean="0"/>
                        <a:t> .20)</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4.58</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62</a:t>
                      </a: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6"/>
                  </a:ext>
                </a:extLst>
              </a:tr>
              <a:tr h="532933">
                <a:tc>
                  <a:txBody>
                    <a:bodyPr/>
                    <a:lstStyle/>
                    <a:p>
                      <a:pPr lvl="0" algn="l">
                        <a:spcBef>
                          <a:spcPts val="0"/>
                        </a:spcBef>
                        <a:buNone/>
                      </a:pPr>
                      <a:r>
                        <a:rPr lang="en-US" sz="2000" dirty="0" smtClean="0"/>
                        <a:t>Physical symptoms</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245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-.11</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(-.37, .17)</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7.73*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7"/>
                  </a:ext>
                </a:extLst>
              </a:tr>
              <a:tr h="532933">
                <a:tc>
                  <a:txBody>
                    <a:bodyPr/>
                    <a:lstStyle/>
                    <a:p>
                      <a:pPr lvl="0" algn="l">
                        <a:spcBef>
                          <a:spcPts val="0"/>
                        </a:spcBef>
                        <a:buNone/>
                      </a:pPr>
                      <a:r>
                        <a:rPr lang="en-US" sz="2000" dirty="0" smtClean="0"/>
                        <a:t>Physical Health</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112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.15</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(-.04, .32)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.71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8"/>
                  </a:ext>
                </a:extLst>
              </a:tr>
            </a:tbl>
          </a:graphicData>
        </a:graphic>
      </p:graphicFrame>
      <p:graphicFrame>
        <p:nvGraphicFramePr>
          <p:cNvPr id="94" name="Shape 88"/>
          <p:cNvGraphicFramePr/>
          <p:nvPr>
            <p:extLst>
              <p:ext uri="{D42A27DB-BD31-4B8C-83A1-F6EECF244321}">
                <p14:modId xmlns:p14="http://schemas.microsoft.com/office/powerpoint/2010/main" val="2406074968"/>
              </p:ext>
            </p:extLst>
          </p:nvPr>
        </p:nvGraphicFramePr>
        <p:xfrm>
          <a:off x="29927583" y="7294676"/>
          <a:ext cx="12147780" cy="7741650"/>
        </p:xfrm>
        <a:graphic>
          <a:graphicData uri="http://schemas.openxmlformats.org/drawingml/2006/table">
            <a:tbl>
              <a:tblPr firstRow="1">
                <a:tableStyleId>{6E25E649-3F16-4E02-A733-19D2CDBF48F0}</a:tableStyleId>
              </a:tblPr>
              <a:tblGrid>
                <a:gridCol w="2116756">
                  <a:extLst>
                    <a:ext uri="{9D8B030D-6E8A-4147-A177-3AD203B41FA5}">
                      <a16:colId xmlns:a16="http://schemas.microsoft.com/office/drawing/2014/main" val="20000"/>
                    </a:ext>
                  </a:extLst>
                </a:gridCol>
                <a:gridCol w="1068556">
                  <a:extLst>
                    <a:ext uri="{9D8B030D-6E8A-4147-A177-3AD203B41FA5}">
                      <a16:colId xmlns:a16="http://schemas.microsoft.com/office/drawing/2014/main" val="20001"/>
                    </a:ext>
                  </a:extLst>
                </a:gridCol>
                <a:gridCol w="1282268">
                  <a:extLst>
                    <a:ext uri="{9D8B030D-6E8A-4147-A177-3AD203B41FA5}">
                      <a16:colId xmlns:a16="http://schemas.microsoft.com/office/drawing/2014/main" val="20002"/>
                    </a:ext>
                  </a:extLst>
                </a:gridCol>
                <a:gridCol w="1756877">
                  <a:extLst>
                    <a:ext uri="{9D8B030D-6E8A-4147-A177-3AD203B41FA5}">
                      <a16:colId xmlns:a16="http://schemas.microsoft.com/office/drawing/2014/main" val="20003"/>
                    </a:ext>
                  </a:extLst>
                </a:gridCol>
                <a:gridCol w="2440107">
                  <a:extLst>
                    <a:ext uri="{9D8B030D-6E8A-4147-A177-3AD203B41FA5}">
                      <a16:colId xmlns:a16="http://schemas.microsoft.com/office/drawing/2014/main" val="20004"/>
                    </a:ext>
                  </a:extLst>
                </a:gridCol>
                <a:gridCol w="1366460">
                  <a:extLst>
                    <a:ext uri="{9D8B030D-6E8A-4147-A177-3AD203B41FA5}">
                      <a16:colId xmlns:a16="http://schemas.microsoft.com/office/drawing/2014/main" val="20005"/>
                    </a:ext>
                  </a:extLst>
                </a:gridCol>
                <a:gridCol w="2116756">
                  <a:extLst>
                    <a:ext uri="{9D8B030D-6E8A-4147-A177-3AD203B41FA5}">
                      <a16:colId xmlns:a16="http://schemas.microsoft.com/office/drawing/2014/main" val="20006"/>
                    </a:ext>
                  </a:extLst>
                </a:gridCol>
              </a:tblGrid>
              <a:tr h="621760">
                <a:tc gridSpan="7">
                  <a:txBody>
                    <a:bodyPr/>
                    <a:lstStyle/>
                    <a:p>
                      <a:pPr lvl="0" algn="ctr">
                        <a:spcBef>
                          <a:spcPts val="0"/>
                        </a:spcBef>
                        <a:buNone/>
                      </a:pPr>
                      <a:r>
                        <a:rPr lang="en-US" sz="2400" dirty="0" smtClean="0"/>
                        <a:t>Effect sizes (r)</a:t>
                      </a:r>
                      <a:r>
                        <a:rPr lang="en-US" sz="2400" baseline="0" dirty="0" smtClean="0"/>
                        <a:t> for the use of first-person singular pronoun use associated with mental and physical health outcomes</a:t>
                      </a:r>
                      <a:endParaRPr sz="2400" dirty="0">
                        <a:solidFill>
                          <a:schemeClr val="bg1"/>
                        </a:solidFill>
                        <a:latin typeface="Cambria" panose="02040503050406030204" pitchFamily="18" charset="0"/>
                      </a:endParaRPr>
                    </a:p>
                  </a:txBody>
                  <a:tcPr marL="91425" marR="91425" marT="91425" marB="91425" anchor="ctr">
                    <a:lnL>
                      <a:noFill/>
                    </a:lnL>
                    <a:lnR>
                      <a:noFill/>
                    </a:lnR>
                    <a:lnT w="25400" cmpd="sng">
                      <a:noFill/>
                    </a:lnT>
                    <a:lnB w="25400" cmpd="sng">
                      <a:noFill/>
                    </a:lnB>
                    <a:lnTlToBr w="12700" cmpd="sng">
                      <a:noFill/>
                      <a:prstDash val="solid"/>
                    </a:lnTlToBr>
                    <a:lnBlToTr w="12700" cmpd="sng">
                      <a:noFill/>
                      <a:prstDash val="solid"/>
                    </a:lnBlToTr>
                    <a:solidFill>
                      <a:srgbClr val="107254"/>
                    </a:solidFill>
                  </a:tcPr>
                </a:tc>
                <a:tc hMerge="1">
                  <a:txBody>
                    <a:bodyPr/>
                    <a:lstStyle/>
                    <a:p>
                      <a:pPr lvl="0">
                        <a:spcBef>
                          <a:spcPts val="0"/>
                        </a:spcBef>
                        <a:buNone/>
                      </a:pPr>
                      <a:endParaRPr dirty="0"/>
                    </a:p>
                  </a:txBody>
                  <a:tcPr marL="91425" marR="91425" marT="91425" marB="91425"/>
                </a:tc>
                <a:tc hMerge="1">
                  <a:txBody>
                    <a:bodyPr/>
                    <a:lstStyle/>
                    <a:p>
                      <a:pPr lvl="0">
                        <a:spcBef>
                          <a:spcPts val="0"/>
                        </a:spcBef>
                        <a:buNone/>
                      </a:pPr>
                      <a:endParaRPr dirty="0"/>
                    </a:p>
                  </a:txBody>
                  <a:tcPr marL="91425" marR="91425" marT="91425" marB="91425"/>
                </a:tc>
                <a:tc hMerge="1">
                  <a:txBody>
                    <a:bodyPr/>
                    <a:lstStyle/>
                    <a:p>
                      <a:pPr lvl="0" algn="ctr">
                        <a:spcBef>
                          <a:spcPts val="0"/>
                        </a:spcBef>
                        <a:buNone/>
                      </a:pPr>
                      <a:endParaRPr sz="30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pPr lvl="0" algn="ctr">
                        <a:spcBef>
                          <a:spcPts val="0"/>
                        </a:spcBef>
                        <a:buNone/>
                      </a:pPr>
                      <a:endParaRPr sz="26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pPr lvl="0" algn="ctr">
                        <a:spcBef>
                          <a:spcPts val="0"/>
                        </a:spcBef>
                        <a:buNone/>
                      </a:pPr>
                      <a:endParaRPr sz="26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endParaRPr lang="en-US"/>
                    </a:p>
                  </a:txBody>
                  <a:tcPr/>
                </a:tc>
                <a:extLst>
                  <a:ext uri="{0D108BD9-81ED-4DB2-BD59-A6C34878D82A}">
                    <a16:rowId xmlns:a16="http://schemas.microsoft.com/office/drawing/2014/main" val="10000"/>
                  </a:ext>
                </a:extLst>
              </a:tr>
              <a:tr h="532933">
                <a:tc>
                  <a:txBody>
                    <a:bodyPr/>
                    <a:lstStyle/>
                    <a:p>
                      <a:r>
                        <a:rPr lang="en-US" sz="2400" dirty="0" smtClean="0"/>
                        <a:t>Variable</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k</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N</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Effect size</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95% confidence interval</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Q</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Fail-safe N</a:t>
                      </a:r>
                      <a:endParaRPr lang="en-US" sz="2400" b="1" dirty="0">
                        <a:latin typeface="Cambria" panose="02040503050406030204" pitchFamily="18" charset="0"/>
                      </a:endParaRPr>
                    </a:p>
                  </a:txBody>
                  <a:tcPr marL="91425" marR="91425" marT="91425" marB="91425" anchor="ctr">
                    <a:lnT w="25400" cmpd="sng">
                      <a:noFill/>
                    </a:lnT>
                  </a:tcPr>
                </a:tc>
                <a:extLst>
                  <a:ext uri="{0D108BD9-81ED-4DB2-BD59-A6C34878D82A}">
                    <a16:rowId xmlns:a16="http://schemas.microsoft.com/office/drawing/2014/main" val="10001"/>
                  </a:ext>
                </a:extLst>
              </a:tr>
              <a:tr h="532933">
                <a:tc>
                  <a:txBody>
                    <a:bodyPr/>
                    <a:lstStyle/>
                    <a:p>
                      <a:pPr lvl="0" algn="l">
                        <a:spcBef>
                          <a:spcPts val="0"/>
                        </a:spcBef>
                        <a:buNone/>
                      </a:pPr>
                      <a:r>
                        <a:rPr lang="en-US" sz="2000" dirty="0" smtClean="0"/>
                        <a:t>Relationship satisfaction and closeness</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175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(-.09, .21)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.33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2"/>
                  </a:ext>
                </a:extLst>
              </a:tr>
              <a:tr h="532933">
                <a:tc>
                  <a:txBody>
                    <a:bodyPr/>
                    <a:lstStyle/>
                    <a:p>
                      <a:pPr lvl="0" algn="l">
                        <a:spcBef>
                          <a:spcPts val="0"/>
                        </a:spcBef>
                        <a:buNone/>
                      </a:pPr>
                      <a:r>
                        <a:rPr lang="en-US" sz="2000" dirty="0" smtClean="0"/>
                        <a:t>Negative interactions</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216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-.10</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(-.23, .04)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1.04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3"/>
                  </a:ext>
                </a:extLst>
              </a:tr>
              <a:tr h="532933">
                <a:tc>
                  <a:txBody>
                    <a:bodyPr/>
                    <a:lstStyle/>
                    <a:p>
                      <a:pPr lvl="0" algn="l">
                        <a:spcBef>
                          <a:spcPts val="0"/>
                        </a:spcBef>
                        <a:buNone/>
                      </a:pPr>
                      <a:r>
                        <a:rPr lang="en-US" sz="2000" dirty="0" smtClean="0"/>
                        <a:t>Attraction and liking</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519</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(-.14, .16)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8.83*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4"/>
                  </a:ext>
                </a:extLst>
              </a:tr>
              <a:tr h="532933">
                <a:tc>
                  <a:txBody>
                    <a:bodyPr/>
                    <a:lstStyle/>
                    <a:p>
                      <a:pPr lvl="0" algn="l">
                        <a:spcBef>
                          <a:spcPts val="0"/>
                        </a:spcBef>
                        <a:buNone/>
                      </a:pPr>
                      <a:r>
                        <a:rPr lang="en-US" sz="2000" dirty="0" smtClean="0"/>
                        <a:t>Depression and Anxiety</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16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2212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.13*</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(.02, .25)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115.81**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382</a:t>
                      </a: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5"/>
                  </a:ext>
                </a:extLst>
              </a:tr>
              <a:tr h="532933">
                <a:tc>
                  <a:txBody>
                    <a:bodyPr/>
                    <a:lstStyle/>
                    <a:p>
                      <a:pPr lvl="0" algn="l">
                        <a:spcBef>
                          <a:spcPts val="0"/>
                        </a:spcBef>
                        <a:buNone/>
                      </a:pPr>
                      <a:r>
                        <a:rPr lang="en-US" sz="2000" dirty="0" smtClean="0"/>
                        <a:t>Treatment outcome and adherence</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406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-.11*</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(-.21,</a:t>
                      </a:r>
                      <a:r>
                        <a:rPr lang="en-US" sz="2400" baseline="0" dirty="0" smtClean="0"/>
                        <a:t> -.01)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2.21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26</a:t>
                      </a: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6"/>
                  </a:ext>
                </a:extLst>
              </a:tr>
              <a:tr h="532933">
                <a:tc>
                  <a:txBody>
                    <a:bodyPr/>
                    <a:lstStyle/>
                    <a:p>
                      <a:pPr lvl="0" algn="l">
                        <a:spcBef>
                          <a:spcPts val="0"/>
                        </a:spcBef>
                        <a:buNone/>
                      </a:pPr>
                      <a:r>
                        <a:rPr lang="en-US" sz="2000" dirty="0" smtClean="0"/>
                        <a:t>Physical symptoms</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245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.07</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(-.06, .20)</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.58</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7"/>
                  </a:ext>
                </a:extLst>
              </a:tr>
              <a:tr h="532933">
                <a:tc>
                  <a:txBody>
                    <a:bodyPr/>
                    <a:lstStyle/>
                    <a:p>
                      <a:pPr lvl="0" algn="l">
                        <a:spcBef>
                          <a:spcPts val="0"/>
                        </a:spcBef>
                        <a:buNone/>
                      </a:pPr>
                      <a:r>
                        <a:rPr lang="en-US" sz="2000" dirty="0" smtClean="0"/>
                        <a:t>Physical Health</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393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.00</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(-.19, .19)</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13.65**</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8"/>
                  </a:ext>
                </a:extLst>
              </a:tr>
            </a:tbl>
          </a:graphicData>
        </a:graphic>
      </p:graphicFrame>
      <p:sp>
        <p:nvSpPr>
          <p:cNvPr id="95" name="Shape 75"/>
          <p:cNvSpPr txBox="1"/>
          <p:nvPr/>
        </p:nvSpPr>
        <p:spPr>
          <a:xfrm>
            <a:off x="15616031" y="25410342"/>
            <a:ext cx="11786428" cy="1571761"/>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5400" b="1" dirty="0" smtClean="0">
                <a:solidFill>
                  <a:srgbClr val="666666"/>
                </a:solidFill>
                <a:latin typeface="Helvetica" panose="020B0604020202020204" pitchFamily="34" charset="0"/>
                <a:ea typeface="Oswald"/>
                <a:cs typeface="Helvetica" panose="020B0604020202020204" pitchFamily="34" charset="0"/>
                <a:sym typeface="Oswald"/>
              </a:rPr>
              <a:t>Second Person Pronouns</a:t>
            </a:r>
          </a:p>
          <a:p>
            <a:pPr lvl="0" rtl="0">
              <a:lnSpc>
                <a:spcPct val="115000"/>
              </a:lnSpc>
              <a:spcBef>
                <a:spcPts val="0"/>
              </a:spcBef>
              <a:buNone/>
            </a:pPr>
            <a:r>
              <a:rPr lang="en-US" sz="3500" i="1" dirty="0" smtClean="0">
                <a:solidFill>
                  <a:srgbClr val="666666"/>
                </a:solidFill>
                <a:latin typeface="Helvetica" panose="020B0604020202020204" pitchFamily="34" charset="0"/>
                <a:ea typeface="Oswald"/>
                <a:cs typeface="Helvetica" panose="020B0604020202020204" pitchFamily="34" charset="0"/>
                <a:sym typeface="Oswald"/>
              </a:rPr>
              <a:t>Ex. You, your</a:t>
            </a:r>
            <a:endParaRPr sz="3500" i="1" dirty="0">
              <a:latin typeface="Oswald"/>
              <a:ea typeface="Oswald"/>
              <a:cs typeface="Oswald"/>
              <a:sym typeface="Oswald"/>
            </a:endParaRPr>
          </a:p>
        </p:txBody>
      </p:sp>
      <p:graphicFrame>
        <p:nvGraphicFramePr>
          <p:cNvPr id="96" name="Shape 88"/>
          <p:cNvGraphicFramePr/>
          <p:nvPr>
            <p:extLst>
              <p:ext uri="{D42A27DB-BD31-4B8C-83A1-F6EECF244321}">
                <p14:modId xmlns:p14="http://schemas.microsoft.com/office/powerpoint/2010/main" val="3305545915"/>
              </p:ext>
            </p:extLst>
          </p:nvPr>
        </p:nvGraphicFramePr>
        <p:xfrm>
          <a:off x="15698367" y="27126761"/>
          <a:ext cx="12147780" cy="4206090"/>
        </p:xfrm>
        <a:graphic>
          <a:graphicData uri="http://schemas.openxmlformats.org/drawingml/2006/table">
            <a:tbl>
              <a:tblPr firstRow="1">
                <a:tableStyleId>{6E25E649-3F16-4E02-A733-19D2CDBF48F0}</a:tableStyleId>
              </a:tblPr>
              <a:tblGrid>
                <a:gridCol w="2116756">
                  <a:extLst>
                    <a:ext uri="{9D8B030D-6E8A-4147-A177-3AD203B41FA5}">
                      <a16:colId xmlns:a16="http://schemas.microsoft.com/office/drawing/2014/main" val="20000"/>
                    </a:ext>
                  </a:extLst>
                </a:gridCol>
                <a:gridCol w="1068556">
                  <a:extLst>
                    <a:ext uri="{9D8B030D-6E8A-4147-A177-3AD203B41FA5}">
                      <a16:colId xmlns:a16="http://schemas.microsoft.com/office/drawing/2014/main" val="20001"/>
                    </a:ext>
                  </a:extLst>
                </a:gridCol>
                <a:gridCol w="1282268">
                  <a:extLst>
                    <a:ext uri="{9D8B030D-6E8A-4147-A177-3AD203B41FA5}">
                      <a16:colId xmlns:a16="http://schemas.microsoft.com/office/drawing/2014/main" val="20002"/>
                    </a:ext>
                  </a:extLst>
                </a:gridCol>
                <a:gridCol w="1756877">
                  <a:extLst>
                    <a:ext uri="{9D8B030D-6E8A-4147-A177-3AD203B41FA5}">
                      <a16:colId xmlns:a16="http://schemas.microsoft.com/office/drawing/2014/main" val="20003"/>
                    </a:ext>
                  </a:extLst>
                </a:gridCol>
                <a:gridCol w="2440107">
                  <a:extLst>
                    <a:ext uri="{9D8B030D-6E8A-4147-A177-3AD203B41FA5}">
                      <a16:colId xmlns:a16="http://schemas.microsoft.com/office/drawing/2014/main" val="20004"/>
                    </a:ext>
                  </a:extLst>
                </a:gridCol>
                <a:gridCol w="1366460">
                  <a:extLst>
                    <a:ext uri="{9D8B030D-6E8A-4147-A177-3AD203B41FA5}">
                      <a16:colId xmlns:a16="http://schemas.microsoft.com/office/drawing/2014/main" val="20005"/>
                    </a:ext>
                  </a:extLst>
                </a:gridCol>
                <a:gridCol w="2116756">
                  <a:extLst>
                    <a:ext uri="{9D8B030D-6E8A-4147-A177-3AD203B41FA5}">
                      <a16:colId xmlns:a16="http://schemas.microsoft.com/office/drawing/2014/main" val="20006"/>
                    </a:ext>
                  </a:extLst>
                </a:gridCol>
              </a:tblGrid>
              <a:tr h="621760">
                <a:tc gridSpan="7">
                  <a:txBody>
                    <a:bodyPr/>
                    <a:lstStyle/>
                    <a:p>
                      <a:pPr lvl="0" algn="ctr">
                        <a:spcBef>
                          <a:spcPts val="0"/>
                        </a:spcBef>
                        <a:buNone/>
                      </a:pPr>
                      <a:r>
                        <a:rPr lang="en-US" sz="2400" dirty="0" smtClean="0"/>
                        <a:t>Effect sizes (r)</a:t>
                      </a:r>
                      <a:r>
                        <a:rPr lang="en-US" sz="2400" baseline="0" dirty="0" smtClean="0"/>
                        <a:t> for the use of second person pronouns associated with mental and physical health outcomes</a:t>
                      </a:r>
                      <a:endParaRPr sz="2400" dirty="0">
                        <a:solidFill>
                          <a:schemeClr val="bg1"/>
                        </a:solidFill>
                        <a:latin typeface="Cambria" panose="02040503050406030204" pitchFamily="18" charset="0"/>
                      </a:endParaRPr>
                    </a:p>
                  </a:txBody>
                  <a:tcPr marL="91425" marR="91425" marT="91425" marB="91425" anchor="ctr">
                    <a:lnL>
                      <a:noFill/>
                    </a:lnL>
                    <a:lnR>
                      <a:noFill/>
                    </a:lnR>
                    <a:lnT w="25400" cmpd="sng">
                      <a:noFill/>
                    </a:lnT>
                    <a:lnB w="25400" cmpd="sng">
                      <a:noFill/>
                    </a:lnB>
                    <a:lnTlToBr w="12700" cmpd="sng">
                      <a:noFill/>
                      <a:prstDash val="solid"/>
                    </a:lnTlToBr>
                    <a:lnBlToTr w="12700" cmpd="sng">
                      <a:noFill/>
                      <a:prstDash val="solid"/>
                    </a:lnBlToTr>
                    <a:solidFill>
                      <a:srgbClr val="107254"/>
                    </a:solidFill>
                  </a:tcPr>
                </a:tc>
                <a:tc hMerge="1">
                  <a:txBody>
                    <a:bodyPr/>
                    <a:lstStyle/>
                    <a:p>
                      <a:pPr lvl="0">
                        <a:spcBef>
                          <a:spcPts val="0"/>
                        </a:spcBef>
                        <a:buNone/>
                      </a:pPr>
                      <a:endParaRPr dirty="0"/>
                    </a:p>
                  </a:txBody>
                  <a:tcPr marL="91425" marR="91425" marT="91425" marB="91425"/>
                </a:tc>
                <a:tc hMerge="1">
                  <a:txBody>
                    <a:bodyPr/>
                    <a:lstStyle/>
                    <a:p>
                      <a:pPr lvl="0">
                        <a:spcBef>
                          <a:spcPts val="0"/>
                        </a:spcBef>
                        <a:buNone/>
                      </a:pPr>
                      <a:endParaRPr dirty="0"/>
                    </a:p>
                  </a:txBody>
                  <a:tcPr marL="91425" marR="91425" marT="91425" marB="91425"/>
                </a:tc>
                <a:tc hMerge="1">
                  <a:txBody>
                    <a:bodyPr/>
                    <a:lstStyle/>
                    <a:p>
                      <a:pPr lvl="0" algn="ctr">
                        <a:spcBef>
                          <a:spcPts val="0"/>
                        </a:spcBef>
                        <a:buNone/>
                      </a:pPr>
                      <a:endParaRPr sz="30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pPr lvl="0" algn="ctr">
                        <a:spcBef>
                          <a:spcPts val="0"/>
                        </a:spcBef>
                        <a:buNone/>
                      </a:pPr>
                      <a:endParaRPr sz="26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pPr lvl="0" algn="ctr">
                        <a:spcBef>
                          <a:spcPts val="0"/>
                        </a:spcBef>
                        <a:buNone/>
                      </a:pPr>
                      <a:endParaRPr sz="2600" dirty="0">
                        <a:solidFill>
                          <a:schemeClr val="bg1"/>
                        </a:solidFill>
                        <a:latin typeface="Cambria" panose="02040503050406030204" pitchFamily="18" charset="0"/>
                      </a:endParaRPr>
                    </a:p>
                  </a:txBody>
                  <a:tcPr marL="91425" marR="91425" marT="91425" marB="91425" anchor="ctr">
                    <a:solidFill>
                      <a:srgbClr val="FF99FF"/>
                    </a:solidFill>
                  </a:tcPr>
                </a:tc>
                <a:tc hMerge="1">
                  <a:txBody>
                    <a:bodyPr/>
                    <a:lstStyle/>
                    <a:p>
                      <a:endParaRPr lang="en-US"/>
                    </a:p>
                  </a:txBody>
                  <a:tcPr/>
                </a:tc>
                <a:extLst>
                  <a:ext uri="{0D108BD9-81ED-4DB2-BD59-A6C34878D82A}">
                    <a16:rowId xmlns:a16="http://schemas.microsoft.com/office/drawing/2014/main" val="10000"/>
                  </a:ext>
                </a:extLst>
              </a:tr>
              <a:tr h="532933">
                <a:tc>
                  <a:txBody>
                    <a:bodyPr/>
                    <a:lstStyle/>
                    <a:p>
                      <a:r>
                        <a:rPr lang="en-US" sz="2400" dirty="0" smtClean="0"/>
                        <a:t>Variable</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k</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N</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Effect size</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95% confidence interval</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Q</a:t>
                      </a:r>
                      <a:endParaRPr lang="en-US" sz="2400" b="1" dirty="0">
                        <a:latin typeface="Cambria" panose="02040503050406030204" pitchFamily="18" charset="0"/>
                      </a:endParaRPr>
                    </a:p>
                  </a:txBody>
                  <a:tcPr marL="91425" marR="91425" marT="91425" marB="91425" anchor="ctr">
                    <a:lnT w="25400" cmpd="sng">
                      <a:noFill/>
                    </a:lnT>
                  </a:tcPr>
                </a:tc>
                <a:tc>
                  <a:txBody>
                    <a:bodyPr/>
                    <a:lstStyle/>
                    <a:p>
                      <a:r>
                        <a:rPr lang="en-US" sz="2400" dirty="0" smtClean="0"/>
                        <a:t>Fail-safe N</a:t>
                      </a:r>
                      <a:endParaRPr lang="en-US" sz="2400" b="1" dirty="0">
                        <a:latin typeface="Cambria" panose="02040503050406030204" pitchFamily="18" charset="0"/>
                      </a:endParaRPr>
                    </a:p>
                  </a:txBody>
                  <a:tcPr marL="91425" marR="91425" marT="91425" marB="91425" anchor="ctr">
                    <a:lnT w="25400" cmpd="sng">
                      <a:noFill/>
                    </a:lnT>
                  </a:tcPr>
                </a:tc>
                <a:extLst>
                  <a:ext uri="{0D108BD9-81ED-4DB2-BD59-A6C34878D82A}">
                    <a16:rowId xmlns:a16="http://schemas.microsoft.com/office/drawing/2014/main" val="10001"/>
                  </a:ext>
                </a:extLst>
              </a:tr>
              <a:tr h="532933">
                <a:tc>
                  <a:txBody>
                    <a:bodyPr/>
                    <a:lstStyle/>
                    <a:p>
                      <a:pPr lvl="0" algn="l">
                        <a:spcBef>
                          <a:spcPts val="0"/>
                        </a:spcBef>
                        <a:buNone/>
                      </a:pPr>
                      <a:r>
                        <a:rPr lang="en-US" sz="2000" dirty="0" smtClean="0"/>
                        <a:t>Negative interactions</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3</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212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.31**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(.14,</a:t>
                      </a:r>
                      <a:r>
                        <a:rPr lang="en-US" sz="2400" baseline="0" dirty="0" smtClean="0"/>
                        <a:t> .46)</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2.87</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smtClean="0"/>
                        <a:t>39</a:t>
                      </a: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2"/>
                  </a:ext>
                </a:extLst>
              </a:tr>
              <a:tr h="532933">
                <a:tc>
                  <a:txBody>
                    <a:bodyPr/>
                    <a:lstStyle/>
                    <a:p>
                      <a:pPr lvl="0" algn="l">
                        <a:spcBef>
                          <a:spcPts val="0"/>
                        </a:spcBef>
                        <a:buNone/>
                      </a:pPr>
                      <a:r>
                        <a:rPr lang="en-US" sz="2000" dirty="0" smtClean="0"/>
                        <a:t>Attraction and liking</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261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.00</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(-.12, .12)</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.17</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3"/>
                  </a:ext>
                </a:extLst>
              </a:tr>
              <a:tr h="532933">
                <a:tc>
                  <a:txBody>
                    <a:bodyPr/>
                    <a:lstStyle/>
                    <a:p>
                      <a:pPr lvl="0" algn="l">
                        <a:spcBef>
                          <a:spcPts val="0"/>
                        </a:spcBef>
                        <a:buNone/>
                      </a:pPr>
                      <a:r>
                        <a:rPr lang="en-US" sz="2000" dirty="0" smtClean="0"/>
                        <a:t>Depression and Anxiety</a:t>
                      </a:r>
                      <a:endParaRPr sz="2000" b="0" dirty="0">
                        <a:solidFill>
                          <a:schemeClr val="tx1"/>
                        </a:solidFill>
                        <a:latin typeface="Cambria" panose="02040503050406030204" pitchFamily="18" charset="0"/>
                      </a:endParaRPr>
                    </a:p>
                  </a:txBody>
                  <a:tcPr marL="91425" marR="91425" marT="91425" marB="91425" anchor="ctr"/>
                </a:tc>
                <a:tc>
                  <a:txBody>
                    <a:bodyPr/>
                    <a:lstStyle/>
                    <a:p>
                      <a:pPr lvl="0" algn="l" rtl="0">
                        <a:spcBef>
                          <a:spcPts val="0"/>
                        </a:spcBef>
                        <a:buNone/>
                      </a:pPr>
                      <a:r>
                        <a:rPr lang="en-US" sz="2400" dirty="0" smtClean="0"/>
                        <a:t>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648</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.06</a:t>
                      </a:r>
                      <a:endParaRPr sz="2400" b="1" dirty="0">
                        <a:solidFill>
                          <a:srgbClr val="7F2983"/>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(-.10, .21)</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r>
                        <a:rPr lang="en-US" sz="2400" dirty="0" smtClean="0"/>
                        <a:t>11.34**</a:t>
                      </a:r>
                      <a:endParaRPr sz="2400" b="0" dirty="0">
                        <a:solidFill>
                          <a:schemeClr val="tx1"/>
                        </a:solidFill>
                        <a:latin typeface="Cambria" panose="02040503050406030204" pitchFamily="18" charset="0"/>
                      </a:endParaRPr>
                    </a:p>
                  </a:txBody>
                  <a:tcPr marL="91425" marR="91425" marT="91425" marB="91425" anchor="ctr"/>
                </a:tc>
                <a:tc>
                  <a:txBody>
                    <a:bodyPr/>
                    <a:lstStyle/>
                    <a:p>
                      <a:pPr lvl="0" algn="l">
                        <a:spcBef>
                          <a:spcPts val="0"/>
                        </a:spcBef>
                        <a:buNone/>
                      </a:pPr>
                      <a:endParaRPr sz="2400" b="0" dirty="0">
                        <a:solidFill>
                          <a:schemeClr val="tx1"/>
                        </a:solidFill>
                        <a:latin typeface="Cambria" panose="02040503050406030204" pitchFamily="18" charset="0"/>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34" name="Shape 68"/>
          <p:cNvSpPr txBox="1"/>
          <p:nvPr/>
        </p:nvSpPr>
        <p:spPr>
          <a:xfrm>
            <a:off x="15670923" y="23925894"/>
            <a:ext cx="12330716" cy="1260101"/>
          </a:xfrm>
          <a:prstGeom prst="rect">
            <a:avLst/>
          </a:prstGeom>
          <a:noFill/>
          <a:ln>
            <a:noFill/>
          </a:ln>
        </p:spPr>
        <p:txBody>
          <a:bodyPr lIns="91425" tIns="91425" rIns="91425" bIns="91425" anchor="t" anchorCtr="0">
            <a:noAutofit/>
          </a:bodyPr>
          <a:lstStyle/>
          <a:p>
            <a:pPr marL="419100" lvl="0" indent="-342900" rtl="0">
              <a:lnSpc>
                <a:spcPct val="115000"/>
              </a:lnSpc>
              <a:spcBef>
                <a:spcPts val="0"/>
              </a:spcBef>
              <a:buClr>
                <a:srgbClr val="434343"/>
              </a:buClr>
              <a:buSzPct val="100000"/>
              <a:buFont typeface="Arial" panose="020B0604020202020204" pitchFamily="34" charset="0"/>
              <a:buChar char="•"/>
            </a:pPr>
            <a:r>
              <a:rPr lang="en" sz="2400" dirty="0" smtClean="0">
                <a:solidFill>
                  <a:srgbClr val="434343"/>
                </a:solidFill>
                <a:latin typeface="Cambria" panose="02040503050406030204" pitchFamily="18" charset="0"/>
                <a:ea typeface="Droid Serif"/>
                <a:cs typeface="Times New Roman" panose="02020603050405020304" pitchFamily="18" charset="0"/>
                <a:sym typeface="Droid Serif"/>
              </a:rPr>
              <a:t>The use of first-person plural pronouns is associated with increased relationship satisfaction (trend) and closeness, decreased negative interactions, decreased depression and anxiety, and better treatment outcomes and adherence.</a:t>
            </a:r>
          </a:p>
        </p:txBody>
      </p:sp>
      <p:sp>
        <p:nvSpPr>
          <p:cNvPr id="35" name="Shape 68"/>
          <p:cNvSpPr txBox="1"/>
          <p:nvPr/>
        </p:nvSpPr>
        <p:spPr>
          <a:xfrm>
            <a:off x="29836115" y="15183513"/>
            <a:ext cx="12330716" cy="1296978"/>
          </a:xfrm>
          <a:prstGeom prst="rect">
            <a:avLst/>
          </a:prstGeom>
          <a:noFill/>
          <a:ln>
            <a:noFill/>
          </a:ln>
        </p:spPr>
        <p:txBody>
          <a:bodyPr lIns="91425" tIns="91425" rIns="91425" bIns="91425" anchor="t" anchorCtr="0">
            <a:noAutofit/>
          </a:bodyPr>
          <a:lstStyle/>
          <a:p>
            <a:pPr marL="419100" lvl="0" indent="-342900" rtl="0">
              <a:lnSpc>
                <a:spcPct val="115000"/>
              </a:lnSpc>
              <a:spcBef>
                <a:spcPts val="0"/>
              </a:spcBef>
              <a:buClr>
                <a:srgbClr val="434343"/>
              </a:buClr>
              <a:buSzPct val="100000"/>
              <a:buFont typeface="Arial" panose="020B0604020202020204" pitchFamily="34" charset="0"/>
              <a:buChar char="•"/>
            </a:pPr>
            <a:r>
              <a:rPr lang="en" sz="2400" dirty="0" smtClean="0">
                <a:solidFill>
                  <a:srgbClr val="434343"/>
                </a:solidFill>
                <a:latin typeface="Cambria" panose="02040503050406030204" pitchFamily="18" charset="0"/>
                <a:ea typeface="Droid Serif"/>
                <a:cs typeface="Times New Roman" panose="02020603050405020304" pitchFamily="18" charset="0"/>
                <a:sym typeface="Droid Serif"/>
              </a:rPr>
              <a:t>The use of first-person singular pronouns is associated with increased depression and anxiety and decreased positive treatment outcomes and adherence. </a:t>
            </a:r>
            <a:endParaRPr sz="2400" dirty="0">
              <a:solidFill>
                <a:srgbClr val="434343"/>
              </a:solidFill>
              <a:latin typeface="Droid Serif"/>
              <a:ea typeface="Droid Serif"/>
              <a:cs typeface="Droid Serif"/>
              <a:sym typeface="Droid Serif"/>
            </a:endParaRPr>
          </a:p>
        </p:txBody>
      </p:sp>
      <p:graphicFrame>
        <p:nvGraphicFramePr>
          <p:cNvPr id="38" name="Shape 88"/>
          <p:cNvGraphicFramePr/>
          <p:nvPr>
            <p:extLst>
              <p:ext uri="{D42A27DB-BD31-4B8C-83A1-F6EECF244321}">
                <p14:modId xmlns:p14="http://schemas.microsoft.com/office/powerpoint/2010/main" val="399399198"/>
              </p:ext>
            </p:extLst>
          </p:nvPr>
        </p:nvGraphicFramePr>
        <p:xfrm>
          <a:off x="15616031" y="9938410"/>
          <a:ext cx="12312453" cy="3304715"/>
        </p:xfrm>
        <a:graphic>
          <a:graphicData uri="http://schemas.openxmlformats.org/drawingml/2006/table">
            <a:tbl>
              <a:tblPr firstRow="1">
                <a:tableStyleId>{6E25E649-3F16-4E02-A733-19D2CDBF48F0}</a:tableStyleId>
              </a:tblPr>
              <a:tblGrid>
                <a:gridCol w="2663073">
                  <a:extLst>
                    <a:ext uri="{9D8B030D-6E8A-4147-A177-3AD203B41FA5}">
                      <a16:colId xmlns:a16="http://schemas.microsoft.com/office/drawing/2014/main" val="20000"/>
                    </a:ext>
                  </a:extLst>
                </a:gridCol>
                <a:gridCol w="2412345">
                  <a:extLst>
                    <a:ext uri="{9D8B030D-6E8A-4147-A177-3AD203B41FA5}">
                      <a16:colId xmlns:a16="http://schemas.microsoft.com/office/drawing/2014/main" val="20001"/>
                    </a:ext>
                  </a:extLst>
                </a:gridCol>
                <a:gridCol w="2412345">
                  <a:extLst>
                    <a:ext uri="{9D8B030D-6E8A-4147-A177-3AD203B41FA5}">
                      <a16:colId xmlns:a16="http://schemas.microsoft.com/office/drawing/2014/main" val="20002"/>
                    </a:ext>
                  </a:extLst>
                </a:gridCol>
                <a:gridCol w="4824690">
                  <a:extLst>
                    <a:ext uri="{9D8B030D-6E8A-4147-A177-3AD203B41FA5}">
                      <a16:colId xmlns:a16="http://schemas.microsoft.com/office/drawing/2014/main" val="20003"/>
                    </a:ext>
                  </a:extLst>
                </a:gridCol>
              </a:tblGrid>
              <a:tr h="621760">
                <a:tc gridSpan="4">
                  <a:txBody>
                    <a:bodyPr/>
                    <a:lstStyle/>
                    <a:p>
                      <a:pPr lvl="0" algn="ctr">
                        <a:spcBef>
                          <a:spcPts val="0"/>
                        </a:spcBef>
                        <a:buNone/>
                      </a:pPr>
                      <a:r>
                        <a:rPr lang="en-US" sz="3000" baseline="0" dirty="0" smtClean="0"/>
                        <a:t>Overall Participant Characteristics</a:t>
                      </a:r>
                      <a:endParaRPr sz="3000" dirty="0">
                        <a:solidFill>
                          <a:schemeClr val="bg1"/>
                        </a:solidFill>
                        <a:latin typeface="Cambria" panose="02040503050406030204" pitchFamily="18" charset="0"/>
                      </a:endParaRPr>
                    </a:p>
                  </a:txBody>
                  <a:tcPr marL="91425" marR="91425" marT="91425" marB="91425" anchor="ctr">
                    <a:lnL>
                      <a:noFill/>
                    </a:lnL>
                    <a:lnR>
                      <a:noFill/>
                    </a:lnR>
                    <a:lnT w="25400" cmpd="sng">
                      <a:noFill/>
                    </a:lnT>
                    <a:lnB w="25400" cmpd="sng">
                      <a:noFill/>
                    </a:lnB>
                    <a:lnTlToBr w="12700" cmpd="sng">
                      <a:noFill/>
                      <a:prstDash val="solid"/>
                    </a:lnTlToBr>
                    <a:lnBlToTr w="12700" cmpd="sng">
                      <a:noFill/>
                      <a:prstDash val="solid"/>
                    </a:lnBlToTr>
                    <a:solidFill>
                      <a:srgbClr val="107254"/>
                    </a:solidFill>
                  </a:tcPr>
                </a:tc>
                <a:tc hMerge="1">
                  <a:txBody>
                    <a:bodyPr/>
                    <a:lstStyle/>
                    <a:p>
                      <a:pPr lvl="0">
                        <a:spcBef>
                          <a:spcPts val="0"/>
                        </a:spcBef>
                        <a:buNone/>
                      </a:pPr>
                      <a:endParaRPr dirty="0"/>
                    </a:p>
                  </a:txBody>
                  <a:tcPr marL="91425" marR="91425" marT="91425" marB="91425"/>
                </a:tc>
                <a:tc hMerge="1">
                  <a:txBody>
                    <a:bodyPr/>
                    <a:lstStyle/>
                    <a:p>
                      <a:endParaRPr lang="en-US"/>
                    </a:p>
                  </a:txBody>
                  <a:tcPr/>
                </a:tc>
                <a:tc hMerge="1">
                  <a:txBody>
                    <a:bodyPr/>
                    <a:lstStyle/>
                    <a:p>
                      <a:pPr lvl="0">
                        <a:spcBef>
                          <a:spcPts val="0"/>
                        </a:spcBef>
                        <a:buNone/>
                      </a:pPr>
                      <a:endParaRPr dirty="0"/>
                    </a:p>
                  </a:txBody>
                  <a:tcPr marL="91425" marR="91425" marT="91425" marB="91425"/>
                </a:tc>
                <a:extLst>
                  <a:ext uri="{0D108BD9-81ED-4DB2-BD59-A6C34878D82A}">
                    <a16:rowId xmlns:a16="http://schemas.microsoft.com/office/drawing/2014/main" val="10000"/>
                  </a:ext>
                </a:extLst>
              </a:tr>
              <a:tr h="532933">
                <a:tc>
                  <a:txBody>
                    <a:bodyPr/>
                    <a:lstStyle/>
                    <a:p>
                      <a:pPr lvl="0" algn="l">
                        <a:spcBef>
                          <a:spcPts val="0"/>
                        </a:spcBef>
                        <a:buNone/>
                      </a:pPr>
                      <a:r>
                        <a:rPr lang="en-US" sz="2200" dirty="0" smtClean="0"/>
                        <a:t>Age</a:t>
                      </a:r>
                      <a:endParaRPr sz="2200" b="1" dirty="0">
                        <a:latin typeface="Cambria" panose="02040503050406030204" pitchFamily="18" charset="0"/>
                      </a:endParaRPr>
                    </a:p>
                  </a:txBody>
                  <a:tcPr marL="91425" marR="91425" marT="91425" marB="91425" anchor="ctr">
                    <a:lnT w="25400" cmpd="sng">
                      <a:noFill/>
                    </a:lnT>
                  </a:tcPr>
                </a:tc>
                <a:tc>
                  <a:txBody>
                    <a:bodyPr/>
                    <a:lstStyle/>
                    <a:p>
                      <a:pPr lvl="0" algn="l" rtl="0">
                        <a:spcBef>
                          <a:spcPts val="0"/>
                        </a:spcBef>
                        <a:buNone/>
                      </a:pPr>
                      <a:r>
                        <a:rPr lang="en-US" sz="2200" smtClean="0"/>
                        <a:t>Mean:</a:t>
                      </a:r>
                      <a:r>
                        <a:rPr lang="en-US" sz="2200" baseline="0" smtClean="0"/>
                        <a:t> 34.3</a:t>
                      </a:r>
                      <a:endParaRPr lang="en-US" sz="2200" dirty="0" smtClean="0">
                        <a:latin typeface="Cambria" panose="02040503050406030204" pitchFamily="18" charset="0"/>
                      </a:endParaRPr>
                    </a:p>
                  </a:txBody>
                  <a:tcPr marL="91425" marR="91425" marT="91425" marB="91425" anchor="ctr">
                    <a:lnT w="25400" cmpd="sng">
                      <a:noFill/>
                    </a:lnT>
                  </a:tcPr>
                </a:tc>
                <a:tc>
                  <a:txBody>
                    <a:bodyPr/>
                    <a:lstStyle/>
                    <a:p>
                      <a:pPr lvl="0" algn="l" rtl="0">
                        <a:spcBef>
                          <a:spcPts val="0"/>
                        </a:spcBef>
                        <a:buNone/>
                      </a:pPr>
                      <a:r>
                        <a:rPr lang="en-US" sz="2200" dirty="0" smtClean="0"/>
                        <a:t>SD: 14.9</a:t>
                      </a:r>
                      <a:endParaRPr lang="en-US" sz="2200" dirty="0" smtClean="0">
                        <a:latin typeface="Cambria" panose="02040503050406030204" pitchFamily="18" charset="0"/>
                      </a:endParaRPr>
                    </a:p>
                  </a:txBody>
                  <a:tcPr marL="91425" marR="91425" marT="91425" marB="91425" anchor="ctr">
                    <a:lnT w="25400" cmpd="sng">
                      <a:noFill/>
                    </a:lnT>
                  </a:tcPr>
                </a:tc>
                <a:tc>
                  <a:txBody>
                    <a:bodyPr/>
                    <a:lstStyle/>
                    <a:p>
                      <a:pPr lvl="0" algn="l">
                        <a:spcBef>
                          <a:spcPts val="0"/>
                        </a:spcBef>
                        <a:buNone/>
                      </a:pPr>
                      <a:r>
                        <a:rPr lang="en-US" sz="2200" smtClean="0"/>
                        <a:t>Range: 6 – 67</a:t>
                      </a:r>
                      <a:endParaRPr sz="2200" dirty="0">
                        <a:latin typeface="Cambria" panose="02040503050406030204" pitchFamily="18" charset="0"/>
                      </a:endParaRPr>
                    </a:p>
                  </a:txBody>
                  <a:tcPr marL="91425" marR="91425" marT="91425" marB="91425" anchor="ctr">
                    <a:lnT w="25400" cmpd="sng">
                      <a:noFill/>
                    </a:lnT>
                  </a:tcPr>
                </a:tc>
                <a:extLst>
                  <a:ext uri="{0D108BD9-81ED-4DB2-BD59-A6C34878D82A}">
                    <a16:rowId xmlns:a16="http://schemas.microsoft.com/office/drawing/2014/main" val="10001"/>
                  </a:ext>
                </a:extLst>
              </a:tr>
              <a:tr h="532933">
                <a:tc>
                  <a:txBody>
                    <a:bodyPr/>
                    <a:lstStyle/>
                    <a:p>
                      <a:pPr lvl="0" algn="l">
                        <a:spcBef>
                          <a:spcPts val="0"/>
                        </a:spcBef>
                        <a:buNone/>
                      </a:pPr>
                      <a:r>
                        <a:rPr lang="en-US" sz="2200" dirty="0" smtClean="0"/>
                        <a:t>Sex</a:t>
                      </a:r>
                      <a:endParaRPr sz="2200" b="1" dirty="0">
                        <a:latin typeface="Cambria" panose="02040503050406030204" pitchFamily="18" charset="0"/>
                      </a:endParaRPr>
                    </a:p>
                  </a:txBody>
                  <a:tcPr marL="91425" marR="91425" marT="91425" marB="91425" anchor="ctr"/>
                </a:tc>
                <a:tc gridSpan="2">
                  <a:txBody>
                    <a:bodyPr/>
                    <a:lstStyle/>
                    <a:p>
                      <a:pPr lvl="0" algn="l" rtl="0">
                        <a:spcBef>
                          <a:spcPts val="0"/>
                        </a:spcBef>
                        <a:buNone/>
                      </a:pPr>
                      <a:r>
                        <a:rPr lang="en-US" sz="2200" dirty="0" smtClean="0"/>
                        <a:t>Male</a:t>
                      </a:r>
                      <a:r>
                        <a:rPr lang="en-US" sz="2200" baseline="0" dirty="0" smtClean="0"/>
                        <a:t> = 41%</a:t>
                      </a:r>
                      <a:endParaRPr sz="2200" dirty="0">
                        <a:latin typeface="Cambria" panose="02040503050406030204" pitchFamily="18" charset="0"/>
                      </a:endParaRPr>
                    </a:p>
                  </a:txBody>
                  <a:tcPr marL="91425" marR="91425" marT="91425" marB="91425" anchor="ctr"/>
                </a:tc>
                <a:tc hMerge="1">
                  <a:txBody>
                    <a:bodyPr/>
                    <a:lstStyle/>
                    <a:p>
                      <a:pPr lvl="0" algn="l" rtl="0">
                        <a:spcBef>
                          <a:spcPts val="0"/>
                        </a:spcBef>
                        <a:buNone/>
                      </a:pPr>
                      <a:endParaRPr sz="2200"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Female = 59%</a:t>
                      </a: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2"/>
                  </a:ext>
                </a:extLst>
              </a:tr>
              <a:tr h="532933">
                <a:tc>
                  <a:txBody>
                    <a:bodyPr/>
                    <a:lstStyle/>
                    <a:p>
                      <a:pPr lvl="0" algn="l">
                        <a:spcBef>
                          <a:spcPts val="0"/>
                        </a:spcBef>
                        <a:buNone/>
                      </a:pPr>
                      <a:r>
                        <a:rPr lang="en-US" sz="2200" dirty="0" smtClean="0"/>
                        <a:t>Race/Ethnicity</a:t>
                      </a:r>
                      <a:endParaRPr sz="2200" b="1" dirty="0">
                        <a:latin typeface="Cambria" panose="02040503050406030204" pitchFamily="18" charset="0"/>
                      </a:endParaRPr>
                    </a:p>
                  </a:txBody>
                  <a:tcPr marL="91425" marR="91425" marT="91425" marB="91425" anchor="ctr"/>
                </a:tc>
                <a:tc>
                  <a:txBody>
                    <a:bodyPr/>
                    <a:lstStyle/>
                    <a:p>
                      <a:pPr lvl="0" algn="l" rtl="0">
                        <a:spcBef>
                          <a:spcPts val="0"/>
                        </a:spcBef>
                        <a:buNone/>
                      </a:pPr>
                      <a:r>
                        <a:rPr lang="en-US" sz="2200" dirty="0" smtClean="0"/>
                        <a:t>70% White</a:t>
                      </a:r>
                      <a:endParaRPr sz="2200" dirty="0">
                        <a:latin typeface="Cambria" panose="02040503050406030204" pitchFamily="18" charset="0"/>
                      </a:endParaRPr>
                    </a:p>
                  </a:txBody>
                  <a:tcPr marL="91425" marR="91425" marT="91425" marB="91425" anchor="ctr"/>
                </a:tc>
                <a:tc>
                  <a:txBody>
                    <a:bodyPr/>
                    <a:lstStyle/>
                    <a:p>
                      <a:pPr lvl="0" algn="l" rtl="0">
                        <a:spcBef>
                          <a:spcPts val="0"/>
                        </a:spcBef>
                        <a:buNone/>
                      </a:pPr>
                      <a:endParaRPr sz="2200"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30%</a:t>
                      </a:r>
                      <a:r>
                        <a:rPr lang="en-US" sz="2200" baseline="0" dirty="0" smtClean="0"/>
                        <a:t> Other</a:t>
                      </a: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3"/>
                  </a:ext>
                </a:extLst>
              </a:tr>
              <a:tr h="532933">
                <a:tc>
                  <a:txBody>
                    <a:bodyPr/>
                    <a:lstStyle/>
                    <a:p>
                      <a:pPr lvl="0" algn="l">
                        <a:spcBef>
                          <a:spcPts val="0"/>
                        </a:spcBef>
                        <a:buNone/>
                      </a:pPr>
                      <a:r>
                        <a:rPr lang="en-US" sz="2200" dirty="0" smtClean="0"/>
                        <a:t>Health Status</a:t>
                      </a:r>
                      <a:endParaRPr sz="2200" b="1" dirty="0">
                        <a:latin typeface="Cambria" panose="02040503050406030204" pitchFamily="18" charset="0"/>
                      </a:endParaRPr>
                    </a:p>
                  </a:txBody>
                  <a:tcPr marL="91425" marR="91425" marT="91425" marB="91425" anchor="ctr"/>
                </a:tc>
                <a:tc gridSpan="2">
                  <a:txBody>
                    <a:bodyPr/>
                    <a:lstStyle/>
                    <a:p>
                      <a:pPr lvl="0" algn="l" rtl="0">
                        <a:spcBef>
                          <a:spcPts val="0"/>
                        </a:spcBef>
                        <a:buNone/>
                      </a:pPr>
                      <a:r>
                        <a:rPr lang="en-US" sz="2200" dirty="0" smtClean="0"/>
                        <a:t>62.5% Healthy samples</a:t>
                      </a:r>
                      <a:endParaRPr sz="2200" dirty="0">
                        <a:latin typeface="Cambria" panose="02040503050406030204" pitchFamily="18" charset="0"/>
                      </a:endParaRPr>
                    </a:p>
                  </a:txBody>
                  <a:tcPr marL="91425" marR="91425" marT="91425" marB="91425" anchor="ctr"/>
                </a:tc>
                <a:tc hMerge="1">
                  <a:txBody>
                    <a:bodyPr/>
                    <a:lstStyle/>
                    <a:p>
                      <a:pPr lvl="0" algn="l" rtl="0">
                        <a:spcBef>
                          <a:spcPts val="0"/>
                        </a:spcBef>
                        <a:buNone/>
                      </a:pPr>
                      <a:endParaRPr sz="2200"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36.6% Health problem</a:t>
                      </a: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4"/>
                  </a:ext>
                </a:extLst>
              </a:tr>
              <a:tr h="532933">
                <a:tc>
                  <a:txBody>
                    <a:bodyPr/>
                    <a:lstStyle/>
                    <a:p>
                      <a:pPr lvl="0" algn="l">
                        <a:spcBef>
                          <a:spcPts val="0"/>
                        </a:spcBef>
                        <a:buNone/>
                      </a:pPr>
                      <a:r>
                        <a:rPr lang="en-US" sz="2200" dirty="0" smtClean="0"/>
                        <a:t>Relationship status</a:t>
                      </a:r>
                      <a:endParaRPr sz="2200" b="1" dirty="0">
                        <a:latin typeface="Cambria" panose="02040503050406030204" pitchFamily="18" charset="0"/>
                      </a:endParaRPr>
                    </a:p>
                  </a:txBody>
                  <a:tcPr marL="91425" marR="91425" marT="91425" marB="91425" anchor="ctr"/>
                </a:tc>
                <a:tc>
                  <a:txBody>
                    <a:bodyPr/>
                    <a:lstStyle/>
                    <a:p>
                      <a:pPr lvl="0" algn="l">
                        <a:spcBef>
                          <a:spcPts val="0"/>
                        </a:spcBef>
                        <a:buNone/>
                      </a:pPr>
                      <a:r>
                        <a:rPr lang="en-US" sz="2200" dirty="0" smtClean="0"/>
                        <a:t>67% Married</a:t>
                      </a:r>
                      <a:endParaRPr sz="2200" dirty="0">
                        <a:latin typeface="Cambria" panose="02040503050406030204" pitchFamily="18" charset="0"/>
                      </a:endParaRPr>
                    </a:p>
                  </a:txBody>
                  <a:tcPr marL="91425" marR="91425" marT="91425" marB="91425" anchor="ctr"/>
                </a:tc>
                <a:tc>
                  <a:txBody>
                    <a:bodyPr/>
                    <a:lstStyle/>
                    <a:p>
                      <a:pPr lvl="0" algn="l">
                        <a:spcBef>
                          <a:spcPts val="0"/>
                        </a:spcBef>
                        <a:buNone/>
                      </a:pPr>
                      <a:endParaRPr sz="2200" dirty="0">
                        <a:latin typeface="Cambria" panose="02040503050406030204" pitchFamily="18" charset="0"/>
                      </a:endParaRPr>
                    </a:p>
                  </a:txBody>
                  <a:tcPr marL="91425" marR="91425" marT="91425" marB="91425" anchor="ctr"/>
                </a:tc>
                <a:tc>
                  <a:txBody>
                    <a:bodyPr/>
                    <a:lstStyle/>
                    <a:p>
                      <a:pPr lvl="0" algn="l">
                        <a:spcBef>
                          <a:spcPts val="0"/>
                        </a:spcBef>
                        <a:buNone/>
                      </a:pPr>
                      <a:endParaRPr sz="2200" dirty="0">
                        <a:latin typeface="Cambria" panose="02040503050406030204" pitchFamily="18" charset="0"/>
                      </a:endParaRPr>
                    </a:p>
                  </a:txBody>
                  <a:tcPr marL="91425" marR="91425" marT="91425" marB="91425" anchor="ctr"/>
                </a:tc>
                <a:extLst>
                  <a:ext uri="{0D108BD9-81ED-4DB2-BD59-A6C34878D82A}">
                    <a16:rowId xmlns:a16="http://schemas.microsoft.com/office/drawing/2014/main" val="10005"/>
                  </a:ext>
                </a:extLst>
              </a:tr>
            </a:tbl>
          </a:graphicData>
        </a:graphic>
      </p:graphicFrame>
      <p:sp>
        <p:nvSpPr>
          <p:cNvPr id="42" name="Shape 75"/>
          <p:cNvSpPr txBox="1"/>
          <p:nvPr/>
        </p:nvSpPr>
        <p:spPr>
          <a:xfrm>
            <a:off x="29577867" y="24040778"/>
            <a:ext cx="11786428" cy="1098573"/>
          </a:xfrm>
          <a:prstGeom prst="rect">
            <a:avLst/>
          </a:prstGeom>
          <a:noFill/>
          <a:ln>
            <a:noFill/>
          </a:ln>
        </p:spPr>
        <p:txBody>
          <a:bodyPr lIns="91425" tIns="91425" rIns="91425" bIns="91425" anchor="t" anchorCtr="0">
            <a:noAutofit/>
          </a:bodyPr>
          <a:lstStyle/>
          <a:p>
            <a:pPr lvl="0" rtl="0">
              <a:lnSpc>
                <a:spcPct val="115000"/>
              </a:lnSpc>
              <a:spcBef>
                <a:spcPts val="0"/>
              </a:spcBef>
              <a:buNone/>
            </a:pPr>
            <a:r>
              <a:rPr lang="en-US" sz="5400" b="1" dirty="0" smtClean="0">
                <a:solidFill>
                  <a:srgbClr val="666666"/>
                </a:solidFill>
                <a:latin typeface="Helvetica" panose="020B0604020202020204" pitchFamily="34" charset="0"/>
                <a:ea typeface="Oswald"/>
                <a:cs typeface="Helvetica" panose="020B0604020202020204" pitchFamily="34" charset="0"/>
                <a:sym typeface="Oswald"/>
              </a:rPr>
              <a:t>Moderation Analyses</a:t>
            </a:r>
          </a:p>
        </p:txBody>
      </p:sp>
      <p:sp>
        <p:nvSpPr>
          <p:cNvPr id="40" name="Shape 68"/>
          <p:cNvSpPr txBox="1"/>
          <p:nvPr/>
        </p:nvSpPr>
        <p:spPr>
          <a:xfrm>
            <a:off x="29493897" y="22120460"/>
            <a:ext cx="12330716" cy="1882790"/>
          </a:xfrm>
          <a:prstGeom prst="rect">
            <a:avLst/>
          </a:prstGeom>
          <a:noFill/>
          <a:ln>
            <a:noFill/>
          </a:ln>
        </p:spPr>
        <p:txBody>
          <a:bodyPr lIns="91425" tIns="91425" rIns="91425" bIns="91425" anchor="t" anchorCtr="0">
            <a:noAutofit/>
          </a:bodyPr>
          <a:lstStyle/>
          <a:p>
            <a:pPr marL="419100" lvl="0" indent="-342900" rtl="0">
              <a:lnSpc>
                <a:spcPct val="115000"/>
              </a:lnSpc>
              <a:spcBef>
                <a:spcPts val="0"/>
              </a:spcBef>
              <a:buClr>
                <a:srgbClr val="434343"/>
              </a:buClr>
              <a:buSzPct val="100000"/>
              <a:buFont typeface="Arial" panose="020B0604020202020204" pitchFamily="34" charset="0"/>
              <a:buChar char="•"/>
            </a:pPr>
            <a:r>
              <a:rPr lang="en" sz="2400" dirty="0" smtClean="0">
                <a:solidFill>
                  <a:srgbClr val="434343"/>
                </a:solidFill>
                <a:latin typeface="Cambria" panose="02040503050406030204" pitchFamily="18" charset="0"/>
                <a:ea typeface="Droid Serif"/>
                <a:cs typeface="Times New Roman" panose="02020603050405020304" pitchFamily="18" charset="0"/>
                <a:sym typeface="Droid Serif"/>
              </a:rPr>
              <a:t>It is hypothesized that effect sizes with lower standard error will lie near the mean effect size, while effect sizes with high standard errors will lie farther from the mean, making a funnel shape.</a:t>
            </a:r>
          </a:p>
          <a:p>
            <a:pPr marL="419100" lvl="0" indent="-342900" rtl="0">
              <a:lnSpc>
                <a:spcPct val="115000"/>
              </a:lnSpc>
              <a:spcBef>
                <a:spcPts val="0"/>
              </a:spcBef>
              <a:buClr>
                <a:srgbClr val="434343"/>
              </a:buClr>
              <a:buSzPct val="100000"/>
              <a:buFont typeface="Arial" panose="020B0604020202020204" pitchFamily="34" charset="0"/>
              <a:buChar char="•"/>
            </a:pPr>
            <a:r>
              <a:rPr lang="en" sz="2400" dirty="0" smtClean="0">
                <a:solidFill>
                  <a:srgbClr val="434343"/>
                </a:solidFill>
                <a:latin typeface="Cambria" panose="02040503050406030204" pitchFamily="18" charset="0"/>
                <a:ea typeface="Droid Serif"/>
                <a:cs typeface="Times New Roman" panose="02020603050405020304" pitchFamily="18" charset="0"/>
                <a:sym typeface="Droid Serif"/>
              </a:rPr>
              <a:t>Since this graph deviates from the funnel shape, there is evidence of publication bias. </a:t>
            </a:r>
            <a:endParaRPr sz="2400" dirty="0">
              <a:solidFill>
                <a:srgbClr val="434343"/>
              </a:solidFill>
              <a:latin typeface="Droid Serif"/>
              <a:ea typeface="Droid Serif"/>
              <a:cs typeface="Droid Serif"/>
              <a:sym typeface="Droid Serif"/>
            </a:endParaRPr>
          </a:p>
        </p:txBody>
      </p:sp>
      <p:pic>
        <p:nvPicPr>
          <p:cNvPr id="4" name="Picture 3"/>
          <p:cNvPicPr>
            <a:picLocks noChangeAspect="1"/>
          </p:cNvPicPr>
          <p:nvPr/>
        </p:nvPicPr>
        <p:blipFill rotWithShape="1">
          <a:blip r:embed="rId9"/>
          <a:srcRect t="5646" b="4443"/>
          <a:stretch/>
        </p:blipFill>
        <p:spPr>
          <a:xfrm>
            <a:off x="31135742" y="16954500"/>
            <a:ext cx="9372600" cy="5200650"/>
          </a:xfrm>
          <a:prstGeom prst="rect">
            <a:avLst/>
          </a:prstGeom>
        </p:spPr>
      </p:pic>
      <p:sp>
        <p:nvSpPr>
          <p:cNvPr id="5" name="TextBox 4"/>
          <p:cNvSpPr txBox="1"/>
          <p:nvPr/>
        </p:nvSpPr>
        <p:spPr>
          <a:xfrm>
            <a:off x="32060159" y="16429485"/>
            <a:ext cx="7962900" cy="707886"/>
          </a:xfrm>
          <a:prstGeom prst="rect">
            <a:avLst/>
          </a:prstGeom>
          <a:noFill/>
        </p:spPr>
        <p:txBody>
          <a:bodyPr wrap="square" rtlCol="0">
            <a:spAutoFit/>
          </a:bodyPr>
          <a:lstStyle/>
          <a:p>
            <a:pPr algn="ctr"/>
            <a:r>
              <a:rPr lang="en-US" sz="2000" b="1" dirty="0" smtClean="0"/>
              <a:t>Funnel plot for effect sizes for the use of first-person singular pronouns with depression and anxiety </a:t>
            </a:r>
            <a:endParaRPr lang="en-US" sz="2000" b="1" dirty="0"/>
          </a:p>
        </p:txBody>
      </p:sp>
      <p:sp>
        <p:nvSpPr>
          <p:cNvPr id="44" name="Shape 68"/>
          <p:cNvSpPr txBox="1"/>
          <p:nvPr/>
        </p:nvSpPr>
        <p:spPr>
          <a:xfrm>
            <a:off x="29493897" y="24964410"/>
            <a:ext cx="12330716" cy="1296978"/>
          </a:xfrm>
          <a:prstGeom prst="rect">
            <a:avLst/>
          </a:prstGeom>
          <a:noFill/>
          <a:ln>
            <a:noFill/>
          </a:ln>
        </p:spPr>
        <p:txBody>
          <a:bodyPr lIns="91425" tIns="91425" rIns="91425" bIns="91425" anchor="t" anchorCtr="0">
            <a:noAutofit/>
          </a:bodyPr>
          <a:lstStyle/>
          <a:p>
            <a:pPr marL="419100" lvl="0" indent="-342900" rtl="0">
              <a:lnSpc>
                <a:spcPct val="115000"/>
              </a:lnSpc>
              <a:spcBef>
                <a:spcPts val="0"/>
              </a:spcBef>
              <a:buClr>
                <a:srgbClr val="434343"/>
              </a:buClr>
              <a:buSzPct val="100000"/>
              <a:buFont typeface="Arial" panose="020B0604020202020204" pitchFamily="34" charset="0"/>
              <a:buChar char="•"/>
            </a:pPr>
            <a:r>
              <a:rPr lang="en" sz="2400" dirty="0" smtClean="0">
                <a:solidFill>
                  <a:srgbClr val="434343"/>
                </a:solidFill>
                <a:latin typeface="Cambria" panose="02040503050406030204" pitchFamily="18" charset="0"/>
                <a:ea typeface="Droid Serif"/>
                <a:cs typeface="Times New Roman" panose="02020603050405020304" pitchFamily="18" charset="0"/>
                <a:sym typeface="Droid Serif"/>
              </a:rPr>
              <a:t>Year of publication and participant gender, age, race, marital status, and health status did not significantly moderate the association between first-person pronoun use and depression and anxiety outcomes.  </a:t>
            </a:r>
            <a:endParaRPr sz="2400" dirty="0">
              <a:solidFill>
                <a:srgbClr val="434343"/>
              </a:solidFill>
              <a:latin typeface="Droid Serif"/>
              <a:ea typeface="Droid Serif"/>
              <a:cs typeface="Droid Serif"/>
              <a:sym typeface="Droid Serif"/>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670</TotalTime>
  <Words>1515</Words>
  <Application>Microsoft Office PowerPoint</Application>
  <PresentationFormat>Custom</PresentationFormat>
  <Paragraphs>230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Cambria</vt:lpstr>
      <vt:lpstr>Droid Serif</vt:lpstr>
      <vt:lpstr>Arial</vt:lpstr>
      <vt:lpstr>Times New Roman</vt:lpstr>
      <vt:lpstr>Oswald</vt:lpstr>
      <vt:lpstr>Helvetica</vt:lpstr>
      <vt:lpstr>simple-light-2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Kimberly Hochstedler</dc:creator>
  <cp:lastModifiedBy>Kim Hochstedler</cp:lastModifiedBy>
  <cp:revision>71</cp:revision>
  <dcterms:modified xsi:type="dcterms:W3CDTF">2020-06-29T22:21:13Z</dcterms:modified>
</cp:coreProperties>
</file>