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9"/>
  </p:notesMasterIdLst>
  <p:sldIdLst>
    <p:sldId id="348" r:id="rId5"/>
    <p:sldId id="356" r:id="rId6"/>
    <p:sldId id="349" r:id="rId7"/>
    <p:sldId id="265" r:id="rId8"/>
    <p:sldId id="333" r:id="rId9"/>
    <p:sldId id="285" r:id="rId10"/>
    <p:sldId id="342" r:id="rId11"/>
    <p:sldId id="350" r:id="rId12"/>
    <p:sldId id="352" r:id="rId13"/>
    <p:sldId id="351" r:id="rId14"/>
    <p:sldId id="353" r:id="rId15"/>
    <p:sldId id="354" r:id="rId16"/>
    <p:sldId id="35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34" autoAdjust="0"/>
  </p:normalViewPr>
  <p:slideViewPr>
    <p:cSldViewPr snapToGrid="0">
      <p:cViewPr varScale="1">
        <p:scale>
          <a:sx n="62" d="100"/>
          <a:sy n="62" d="100"/>
        </p:scale>
        <p:origin x="8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FDD4-38AF-41B5-B695-87B09CAFB88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1BE01-4B0B-4516-AB25-2B85F30A1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agenda slide</a:t>
            </a:r>
            <a:r>
              <a:rPr lang="en-US" baseline="0" dirty="0" smtClean="0"/>
              <a:t> after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regression lines to each of these.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</a:t>
            </a:r>
            <a:r>
              <a:rPr lang="en-US" baseline="0" dirty="0" smtClean="0"/>
              <a:t> good example.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</a:t>
            </a:r>
            <a:r>
              <a:rPr lang="en-US" baseline="0" dirty="0" smtClean="0"/>
              <a:t> good example.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this into a conclusion slide.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1BE01-4B0B-4516-AB25-2B85F30A1A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4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81B-F2C8-48A2-BD26-23C40E790D56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3B9-799D-48FA-B55B-0C4C05328890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F56E-4797-4001-85D2-7FB52C3A41E3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2587-7075-47B9-8A78-0BEE41EBF036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28C5-BC4C-45BB-9D97-F71DC5B3BEBF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9112-EDF6-432C-B9A2-79CD01D92BD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758C-4066-424B-80A4-CB920351C55F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640-52BF-4198-9C18-388CA3A8F01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9748-64ED-4EDE-B040-16C065AEB67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CE3-DA6A-4018-A98F-5CC531E3FCEE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8BFD41C-C1E4-46F7-9D28-BB39CC5EBD1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Statistical Graphics and Communication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Introduction to data visualization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Kim </a:t>
            </a:r>
            <a:r>
              <a:rPr lang="en-US" sz="1700" dirty="0" err="1" smtClean="0"/>
              <a:t>hochstedler</a:t>
            </a:r>
            <a:endParaRPr lang="en-US" sz="17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November 20, 2019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1990" y="6398711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1. </a:t>
            </a:r>
            <a:r>
              <a:rPr lang="en-US" dirty="0" smtClean="0"/>
              <a:t>Graphs should Stand Alone.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53966" y="1906369"/>
            <a:ext cx="3440978" cy="3841685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Readers should be able to draw meaning from the graph in isolation.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 smtClean="0"/>
              <a:t>Readers do not need extensive supplementary text to understand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 smtClean="0"/>
              <a:t>Think like an “outsider” when making a graph.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359" y="1684967"/>
            <a:ext cx="6984228" cy="4867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890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Avoid distortion.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2108201"/>
                <a:ext cx="4023360" cy="3358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Distortion: </a:t>
                </a:r>
                <a:r>
                  <a:rPr lang="en-US" dirty="0" smtClean="0"/>
                  <a:t>graph does not match the data.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We can numerically represent distortion…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Lie 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𝑺𝒊𝒛𝒆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𝒆𝒇𝒇𝒆𝒄𝒕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𝒈𝒓𝒂𝒑𝒉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𝑺𝒊𝒛𝒆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𝒆𝒇𝒇𝒆𝒄𝒕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- </a:t>
                </a:r>
                <a:r>
                  <a:rPr lang="en-US" dirty="0" smtClean="0"/>
                  <a:t>Should be near 1.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2108201"/>
                <a:ext cx="4023360" cy="3358948"/>
              </a:xfrm>
              <a:blipFill>
                <a:blip r:embed="rId2"/>
                <a:stretch>
                  <a:fillRect l="-3788" t="-1089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Image result for bad graph fuel economy standard au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1" y="1901581"/>
            <a:ext cx="7131134" cy="3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1719" y="5784459"/>
                <a:ext cx="7589521" cy="859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</a:rPr>
                  <a:t>Ex. </a:t>
                </a:r>
                <a:r>
                  <a:rPr lang="en-US" sz="2000" b="1" dirty="0"/>
                  <a:t>LF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𝑖𝑛𝑐𝑟𝑒𝑎𝑠𝑒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𝑖𝑛𝑐𝑟𝑒𝑎𝑠𝑒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(5.3 −.6)/.6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(27.5 −18)/18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783%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52.8%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9" y="5784459"/>
                <a:ext cx="7589521" cy="859659"/>
              </a:xfrm>
              <a:prstGeom prst="rect">
                <a:avLst/>
              </a:prstGeom>
              <a:blipFill>
                <a:blip r:embed="rId4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6629400"/>
            <a:ext cx="235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Lie Factor: </a:t>
            </a:r>
            <a:r>
              <a:rPr lang="en-US" sz="1200" dirty="0" err="1" smtClean="0">
                <a:solidFill>
                  <a:schemeClr val="tx2"/>
                </a:solidFill>
              </a:rPr>
              <a:t>InfoVis</a:t>
            </a:r>
            <a:r>
              <a:rPr lang="en-US" sz="1200" dirty="0" smtClean="0">
                <a:solidFill>
                  <a:schemeClr val="tx2"/>
                </a:solidFill>
              </a:rPr>
              <a:t> Wiki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639" y="1836886"/>
            <a:ext cx="3705726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line, representing 18 miles per gallon in 1978 is 0.6 inches long.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639" y="4998958"/>
            <a:ext cx="3705726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line, representing 27.5 miles per gallon in 1985 is 5.3 inches long.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 smtClean="0"/>
              <a:t>Use Data ink effectively.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3835667" cy="37608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ink: </a:t>
            </a:r>
            <a:r>
              <a:rPr lang="en-US" dirty="0" smtClean="0"/>
              <a:t>“non-erasable” and “non-redundant” core of the graphic.</a:t>
            </a:r>
          </a:p>
          <a:p>
            <a:pPr>
              <a:buFontTx/>
              <a:buChar char="-"/>
            </a:pPr>
            <a:r>
              <a:rPr lang="en-US" dirty="0" smtClean="0"/>
              <a:t>Data ink should present information about the data.</a:t>
            </a:r>
          </a:p>
          <a:p>
            <a:pPr>
              <a:buFontTx/>
              <a:buChar char="-"/>
            </a:pPr>
            <a:r>
              <a:rPr lang="en-US" dirty="0" smtClean="0"/>
              <a:t>Avoid unnecessary decoration.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Cones from Microsoft Excel mislead the r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85" y="1961063"/>
            <a:ext cx="5799254" cy="35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02" y="6581001"/>
            <a:ext cx="235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Forbes Bad Graph Contest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 smtClean="0"/>
              <a:t>Use Data ink effectively.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3835667" cy="37608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ink: </a:t>
            </a:r>
            <a:r>
              <a:rPr lang="en-US" dirty="0" smtClean="0"/>
              <a:t>“non-erasable” and “non-redundant” core of the graphic.</a:t>
            </a:r>
          </a:p>
          <a:p>
            <a:pPr>
              <a:buFontTx/>
              <a:buChar char="-"/>
            </a:pPr>
            <a:r>
              <a:rPr lang="en-US" dirty="0" smtClean="0"/>
              <a:t>Data ink should primarily present information about the data.</a:t>
            </a:r>
          </a:p>
          <a:p>
            <a:pPr>
              <a:buFontTx/>
              <a:buChar char="-"/>
            </a:pPr>
            <a:r>
              <a:rPr lang="en-US" dirty="0" smtClean="0"/>
              <a:t>Avoid unnecessary decoration.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 descr="Cones from Microsoft Excel mislead the r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85" y="1961063"/>
            <a:ext cx="5799254" cy="35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02" y="6581001"/>
            <a:ext cx="235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Forbes Bad Graph Contest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928" y="1961063"/>
            <a:ext cx="5590270" cy="3679449"/>
            <a:chOff x="75928" y="1961063"/>
            <a:chExt cx="5590270" cy="367944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3215"/>
            <a:stretch/>
          </p:blipFill>
          <p:spPr>
            <a:xfrm>
              <a:off x="75928" y="1961063"/>
              <a:ext cx="5590270" cy="353754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3910" y="5393933"/>
              <a:ext cx="359596" cy="246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42238"/>
            <a:ext cx="4144096" cy="4032225"/>
          </a:xfrm>
        </p:spPr>
        <p:txBody>
          <a:bodyPr>
            <a:normAutofit/>
          </a:bodyPr>
          <a:lstStyle/>
          <a:p>
            <a:r>
              <a:rPr lang="en-US" dirty="0" smtClean="0"/>
              <a:t>It is important to </a:t>
            </a:r>
            <a:r>
              <a:rPr lang="en-US" b="1" dirty="0" smtClean="0"/>
              <a:t>visualize data </a:t>
            </a:r>
            <a:r>
              <a:rPr lang="en-US" dirty="0" smtClean="0"/>
              <a:t>… summary statistics are not enough!</a:t>
            </a:r>
          </a:p>
          <a:p>
            <a:endParaRPr lang="en-US" dirty="0"/>
          </a:p>
          <a:p>
            <a:r>
              <a:rPr lang="en-US" b="1" dirty="0" smtClean="0"/>
              <a:t>Good graphics </a:t>
            </a:r>
            <a:r>
              <a:rPr lang="en-US" dirty="0" smtClean="0"/>
              <a:t>should…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1.</a:t>
            </a:r>
            <a:r>
              <a:rPr lang="en-US" dirty="0" smtClean="0"/>
              <a:t> Stand alone.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2. </a:t>
            </a:r>
            <a:r>
              <a:rPr lang="en-US" dirty="0" smtClean="0"/>
              <a:t>Avoid distortion.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3. </a:t>
            </a:r>
            <a:r>
              <a:rPr lang="en-US" dirty="0" smtClean="0"/>
              <a:t>Use “data ink” effectively.</a:t>
            </a:r>
          </a:p>
          <a:p>
            <a:endParaRPr lang="en-US" dirty="0" smtClean="0"/>
          </a:p>
          <a:p>
            <a:r>
              <a:rPr lang="en-US" dirty="0" smtClean="0"/>
              <a:t>Consider these principles in </a:t>
            </a:r>
            <a:r>
              <a:rPr lang="en-US" b="1" dirty="0" smtClean="0"/>
              <a:t>your own work</a:t>
            </a:r>
            <a:r>
              <a:rPr lang="en-US" dirty="0" smtClean="0"/>
              <a:t> and when you see data visualizations in the </a:t>
            </a:r>
            <a:r>
              <a:rPr lang="en-US" b="1" dirty="0" smtClean="0"/>
              <a:t>media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772834" y="2399848"/>
            <a:ext cx="3852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questions or final thoughts?</a:t>
            </a:r>
            <a:endParaRPr lang="en-US" sz="4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I. </a:t>
            </a:r>
            <a:r>
              <a:rPr lang="en-US" dirty="0" smtClean="0"/>
              <a:t>The importance of data visualization</a:t>
            </a:r>
          </a:p>
          <a:p>
            <a:pPr lvl="1"/>
            <a:r>
              <a:rPr lang="en-US" b="1" dirty="0" smtClean="0"/>
              <a:t>Describe </a:t>
            </a:r>
            <a:r>
              <a:rPr lang="en-US" dirty="0" smtClean="0"/>
              <a:t>why data visualization is important. </a:t>
            </a:r>
            <a:endParaRPr lang="en-US" b="1" dirty="0" smtClean="0"/>
          </a:p>
          <a:p>
            <a:pPr lvl="1"/>
            <a:r>
              <a:rPr lang="en-US" b="1" dirty="0" smtClean="0"/>
              <a:t>Identify </a:t>
            </a:r>
            <a:r>
              <a:rPr lang="en-US" dirty="0" smtClean="0"/>
              <a:t>the main goal of data visualization.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II. </a:t>
            </a:r>
            <a:r>
              <a:rPr lang="en-US" dirty="0" smtClean="0"/>
              <a:t>General principles of statistical graphics</a:t>
            </a:r>
          </a:p>
          <a:p>
            <a:pPr lvl="1"/>
            <a:r>
              <a:rPr lang="en-US" b="1" dirty="0" smtClean="0"/>
              <a:t>Explain</a:t>
            </a:r>
            <a:r>
              <a:rPr lang="en-US" dirty="0" smtClean="0"/>
              <a:t> 3 principles to keep in mind when making graphs.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71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995" y="758952"/>
            <a:ext cx="7719134" cy="35661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importance of data visualization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400097" y="5770346"/>
            <a:ext cx="1373495" cy="1041618"/>
          </a:xfrm>
        </p:spPr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679488"/>
              </p:ext>
            </p:extLst>
          </p:nvPr>
        </p:nvGraphicFramePr>
        <p:xfrm>
          <a:off x="1097280" y="1790891"/>
          <a:ext cx="10535168" cy="32959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1623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215870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3023229452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Variable</a:t>
                      </a:r>
                      <a:endParaRPr lang="en-US" sz="24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</a:t>
                      </a:r>
                      <a:endParaRPr lang="en-US" sz="24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 Deviation</a:t>
                      </a:r>
                      <a:endParaRPr lang="en-US" sz="24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Correlation</a:t>
                      </a:r>
                      <a:endParaRPr lang="en-US" sz="24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Salary</a:t>
                      </a:r>
                      <a:r>
                        <a:rPr lang="en-US" sz="2000" b="0" cap="none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(thousands of $)</a:t>
                      </a:r>
                      <a:endParaRPr lang="en-US" sz="2000" b="0" cap="none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54.2</a:t>
                      </a: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16.7</a:t>
                      </a: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-.06</a:t>
                      </a: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Driving</a:t>
                      </a:r>
                      <a:r>
                        <a:rPr lang="en-US" sz="2000" b="0" cap="none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time to work (minutes)</a:t>
                      </a: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47.8</a:t>
                      </a: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26.9</a:t>
                      </a: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get from tabular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9095" y="5382140"/>
            <a:ext cx="7358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REGRESSION STATISTICS </a:t>
            </a:r>
          </a:p>
          <a:p>
            <a:r>
              <a:rPr lang="en-US" sz="2000" dirty="0">
                <a:solidFill>
                  <a:schemeClr val="tx2"/>
                </a:solidFill>
              </a:rPr>
              <a:t>Intercept = </a:t>
            </a:r>
            <a:r>
              <a:rPr lang="en-US" sz="2000" dirty="0" smtClean="0">
                <a:solidFill>
                  <a:schemeClr val="tx2"/>
                </a:solidFill>
              </a:rPr>
              <a:t>53.4, Slope = -0.10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84594" y="206943"/>
            <a:ext cx="1434164" cy="1713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789920" cy="136907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Bodoni SvtyTwo ITC TT-Book"/>
              </a:rPr>
              <a:t>What do </a:t>
            </a:r>
            <a:r>
              <a:rPr lang="en-US" dirty="0" err="1" smtClean="0">
                <a:sym typeface="Bodoni SvtyTwo ITC TT-Book"/>
              </a:rPr>
              <a:t>thE</a:t>
            </a:r>
            <a:r>
              <a:rPr lang="en-US" dirty="0" smtClean="0">
                <a:sym typeface="Bodoni SvtyTwo ITC TT-Book"/>
              </a:rPr>
              <a:t> data actually look like?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2" y="5601657"/>
            <a:ext cx="1009702" cy="8953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83377"/>
            <a:ext cx="235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Example from </a:t>
            </a:r>
            <a:r>
              <a:rPr lang="en-US" sz="1200" dirty="0" err="1" smtClean="0">
                <a:solidFill>
                  <a:schemeClr val="tx2"/>
                </a:solidFill>
              </a:rPr>
              <a:t>DatasauRus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799" y="1464202"/>
            <a:ext cx="8103022" cy="5231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graphics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5638" y="1648677"/>
            <a:ext cx="4202132" cy="47280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Graphics: </a:t>
            </a:r>
            <a:r>
              <a:rPr lang="en-US" cap="none" dirty="0" smtClean="0"/>
              <a:t>visually display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cap="none" dirty="0" smtClean="0"/>
              <a:t>data using…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cap="none" dirty="0" smtClean="0"/>
              <a:t>points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cap="none" dirty="0" smtClean="0"/>
              <a:t>lines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cap="none" dirty="0" smtClean="0"/>
              <a:t>coordinate systems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cap="none" dirty="0" smtClean="0"/>
              <a:t>numbers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cap="none" dirty="0" smtClean="0"/>
              <a:t>symbols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cap="none" dirty="0" smtClean="0"/>
              <a:t>words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cap="none" dirty="0" smtClean="0"/>
              <a:t>color, etc.</a:t>
            </a:r>
          </a:p>
          <a:p>
            <a:r>
              <a:rPr lang="en-US" b="1" cap="none" dirty="0" smtClean="0">
                <a:solidFill>
                  <a:schemeClr val="accent1"/>
                </a:solidFill>
              </a:rPr>
              <a:t>-</a:t>
            </a:r>
            <a:r>
              <a:rPr lang="en-US" b="1" cap="none" dirty="0" smtClean="0"/>
              <a:t>Balance </a:t>
            </a:r>
            <a:r>
              <a:rPr lang="en-US" cap="none" dirty="0" smtClean="0"/>
              <a:t>aesthetics and information.</a:t>
            </a:r>
          </a:p>
          <a:p>
            <a:r>
              <a:rPr lang="en-US" b="1" cap="none" dirty="0" smtClean="0">
                <a:solidFill>
                  <a:schemeClr val="accent1"/>
                </a:solidFill>
              </a:rPr>
              <a:t>-</a:t>
            </a:r>
            <a:r>
              <a:rPr lang="en-US" b="1" cap="none" dirty="0" smtClean="0"/>
              <a:t>Goal: </a:t>
            </a:r>
            <a:r>
              <a:rPr lang="en-US" cap="none" dirty="0" smtClean="0"/>
              <a:t>show the data so viewers can make appropriate conclusions.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030" name="Picture 6" descr="Image result for statistical graph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70" y="1648677"/>
            <a:ext cx="7286325" cy="46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0" y="6607569"/>
            <a:ext cx="235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Example from </a:t>
            </a:r>
            <a:r>
              <a:rPr lang="en-US" sz="1200" dirty="0" err="1" smtClean="0">
                <a:solidFill>
                  <a:schemeClr val="tx2"/>
                </a:solidFill>
              </a:rPr>
              <a:t>JunkCharts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3315" y="6376737"/>
            <a:ext cx="530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Ex. </a:t>
            </a:r>
            <a:r>
              <a:rPr lang="en-US" dirty="0"/>
              <a:t>Type of 311 calls by time of day in NYC.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statistical graphics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90891"/>
            <a:ext cx="6290110" cy="4017955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b="1" dirty="0" smtClean="0"/>
              <a:t>Goal: </a:t>
            </a:r>
            <a:r>
              <a:rPr lang="en-US" dirty="0" smtClean="0"/>
              <a:t>show the data!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smtClean="0"/>
              <a:t>Introduce the viewer to think about substance, not graphical methodology.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smtClean="0"/>
              <a:t>Avoid </a:t>
            </a:r>
            <a:r>
              <a:rPr lang="en-US" b="1" dirty="0" smtClean="0"/>
              <a:t>distorting </a:t>
            </a:r>
            <a:r>
              <a:rPr lang="en-US" dirty="0" smtClean="0"/>
              <a:t>the data.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smtClean="0"/>
              <a:t>Present numbers in a small space.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smtClean="0"/>
              <a:t>Make large complicated data sets more coherent.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smtClean="0"/>
              <a:t>Encourage comparisons of different pieces of data.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smtClean="0"/>
              <a:t>Reveal data at several levels of detail.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b="1" dirty="0" smtClean="0"/>
              <a:t>Describe, explore, tabulate, identify relationships.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smtClean="0"/>
              <a:t>Be closely integrated with statistical/verbal descriptions of data set. 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097278" y="5678905"/>
            <a:ext cx="6569243" cy="996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82828"/>
                </a:solidFill>
              </a:rPr>
              <a:t>Graphs leading viewers to make misleading conclusions should be avoided. </a:t>
            </a:r>
            <a:endParaRPr lang="en-US" sz="1600" dirty="0">
              <a:solidFill>
                <a:srgbClr val="28282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995" y="758952"/>
            <a:ext cx="7719134" cy="35661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General principles for making graphs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79511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Graphs should </a:t>
            </a:r>
            <a:r>
              <a:rPr lang="en-US" b="1" dirty="0" smtClean="0"/>
              <a:t>stand alone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Avoid </a:t>
            </a:r>
            <a:r>
              <a:rPr lang="en-US" b="1" dirty="0" smtClean="0"/>
              <a:t>distortion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Use </a:t>
            </a:r>
            <a:r>
              <a:rPr lang="en-US" b="1" dirty="0" smtClean="0"/>
              <a:t>data ink </a:t>
            </a:r>
            <a:r>
              <a:rPr lang="en-US" dirty="0" smtClean="0"/>
              <a:t>effectively.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700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1. </a:t>
            </a:r>
            <a:r>
              <a:rPr lang="en-US" dirty="0" smtClean="0"/>
              <a:t>Graphs should stand alone.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789" y="2837990"/>
            <a:ext cx="3412156" cy="19497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trends do you notice in this graph? </a:t>
            </a:r>
          </a:p>
          <a:p>
            <a:pPr marL="0" indent="0">
              <a:buNone/>
            </a:pPr>
            <a:r>
              <a:rPr lang="en-US" dirty="0" smtClean="0"/>
              <a:t>What explanations could you suggest for your observations?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31" r="2709"/>
          <a:stretch/>
        </p:blipFill>
        <p:spPr>
          <a:xfrm>
            <a:off x="5030912" y="1656137"/>
            <a:ext cx="6352675" cy="4504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9782" y="6398711"/>
            <a:ext cx="52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51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612</Words>
  <Application>Microsoft Office PowerPoint</Application>
  <PresentationFormat>Widescreen</PresentationFormat>
  <Paragraphs>136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Bodoni SvtyTwo ITC TT-Book</vt:lpstr>
      <vt:lpstr>Calibri</vt:lpstr>
      <vt:lpstr>Cambria Math</vt:lpstr>
      <vt:lpstr>Consolas</vt:lpstr>
      <vt:lpstr>Verdana</vt:lpstr>
      <vt:lpstr>RetrospectVTI</vt:lpstr>
      <vt:lpstr>Statistical Graphics and Communication</vt:lpstr>
      <vt:lpstr>Goals</vt:lpstr>
      <vt:lpstr>The importance of data visualization</vt:lpstr>
      <vt:lpstr>What do we get from tabular data?</vt:lpstr>
      <vt:lpstr>What do thE data actually look like?</vt:lpstr>
      <vt:lpstr>Statistical graphics</vt:lpstr>
      <vt:lpstr>Goals of statistical graphics</vt:lpstr>
      <vt:lpstr>General principles for making graphs</vt:lpstr>
      <vt:lpstr>1. Graphs should stand alone.  Example</vt:lpstr>
      <vt:lpstr>1. Graphs should Stand Alone.</vt:lpstr>
      <vt:lpstr>2. Avoid distortion.</vt:lpstr>
      <vt:lpstr>3. Use Data ink effectively.</vt:lpstr>
      <vt:lpstr>3. Use Data ink effectively.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2019-11-07T16:41:52Z</dcterms:created>
  <dcterms:modified xsi:type="dcterms:W3CDTF">2020-06-29T21:37:56Z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