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3FADAA-A52A-430A-AA52-85BDAB654309}" type="doc">
      <dgm:prSet loTypeId="urn:microsoft.com/office/officeart/2005/8/layout/vProcess5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5D948B9-FD46-4A00-8B6E-931F981A2FEF}">
      <dgm:prSet phldrT="[Text]"/>
      <dgm:spPr/>
      <dgm:t>
        <a:bodyPr/>
        <a:lstStyle/>
        <a:p>
          <a:r>
            <a:rPr lang="en-US" dirty="0"/>
            <a:t>Same requirements for evidence of effectiveness in clinical trials.</a:t>
          </a:r>
        </a:p>
      </dgm:t>
    </dgm:pt>
    <dgm:pt modelId="{E7DA93CA-40B6-4938-93F2-FC36D08DAD1A}" type="parTrans" cxnId="{5F0855AE-0D5B-49E7-8399-71A4CED5E7E7}">
      <dgm:prSet/>
      <dgm:spPr/>
      <dgm:t>
        <a:bodyPr/>
        <a:lstStyle/>
        <a:p>
          <a:endParaRPr lang="en-US"/>
        </a:p>
      </dgm:t>
    </dgm:pt>
    <dgm:pt modelId="{8B86DC95-45D6-49A0-B410-9A69E27BBCCF}" type="sibTrans" cxnId="{5F0855AE-0D5B-49E7-8399-71A4CED5E7E7}">
      <dgm:prSet/>
      <dgm:spPr>
        <a:solidFill>
          <a:schemeClr val="accent3">
            <a:lumMod val="75000"/>
            <a:alpha val="90000"/>
          </a:schemeClr>
        </a:solidFill>
        <a:ln>
          <a:solidFill>
            <a:schemeClr val="accent3"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22A15EC2-72AD-454F-AB3F-B78E8CC495A2}">
      <dgm:prSet phldrT="[Text]"/>
      <dgm:spPr/>
      <dgm:t>
        <a:bodyPr/>
        <a:lstStyle/>
        <a:p>
          <a:r>
            <a:rPr lang="en-US" dirty="0"/>
            <a:t>Difficulties in designing a trial for a smaller rare disease population (sample size, power).</a:t>
          </a:r>
        </a:p>
      </dgm:t>
    </dgm:pt>
    <dgm:pt modelId="{CC119C11-E196-4917-A1C9-04D3A7C246D3}" type="parTrans" cxnId="{F10976C3-ABE2-4505-A964-0E707CF4ECB1}">
      <dgm:prSet/>
      <dgm:spPr/>
      <dgm:t>
        <a:bodyPr/>
        <a:lstStyle/>
        <a:p>
          <a:endParaRPr lang="en-US"/>
        </a:p>
      </dgm:t>
    </dgm:pt>
    <dgm:pt modelId="{0D511029-3BD4-4CF0-9B48-1EAD83B6BA5B}" type="sibTrans" cxnId="{F10976C3-ABE2-4505-A964-0E707CF4ECB1}">
      <dgm:prSet/>
      <dgm:spPr>
        <a:solidFill>
          <a:schemeClr val="accent3">
            <a:lumMod val="75000"/>
            <a:alpha val="90000"/>
          </a:schemeClr>
        </a:solidFill>
        <a:ln>
          <a:solidFill>
            <a:schemeClr val="accent3"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D22A0AAF-E94A-4CEA-8056-6C189229FA1A}">
      <dgm:prSet phldrT="[Text]"/>
      <dgm:spPr/>
      <dgm:t>
        <a:bodyPr/>
        <a:lstStyle/>
        <a:p>
          <a:r>
            <a:rPr lang="en-US" dirty="0"/>
            <a:t>Fewer approved treatments for rare diseases.</a:t>
          </a:r>
        </a:p>
      </dgm:t>
    </dgm:pt>
    <dgm:pt modelId="{1920EFAC-A167-47F8-A968-11D27369D424}" type="parTrans" cxnId="{0CA36D4B-DEC8-4CBF-8A72-B9B282DD2DEE}">
      <dgm:prSet/>
      <dgm:spPr/>
      <dgm:t>
        <a:bodyPr/>
        <a:lstStyle/>
        <a:p>
          <a:endParaRPr lang="en-US"/>
        </a:p>
      </dgm:t>
    </dgm:pt>
    <dgm:pt modelId="{F32FECC4-E758-4F29-A12F-1693272DC30A}" type="sibTrans" cxnId="{0CA36D4B-DEC8-4CBF-8A72-B9B282DD2DEE}">
      <dgm:prSet/>
      <dgm:spPr/>
      <dgm:t>
        <a:bodyPr/>
        <a:lstStyle/>
        <a:p>
          <a:endParaRPr lang="en-US"/>
        </a:p>
      </dgm:t>
    </dgm:pt>
    <dgm:pt modelId="{D7BC2C0C-FE4C-49A0-837C-4DDE4750515F}" type="pres">
      <dgm:prSet presAssocID="{503FADAA-A52A-430A-AA52-85BDAB65430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010304-E7D4-4679-8B0A-FC3027BB6714}" type="pres">
      <dgm:prSet presAssocID="{503FADAA-A52A-430A-AA52-85BDAB654309}" presName="dummyMaxCanvas" presStyleCnt="0">
        <dgm:presLayoutVars/>
      </dgm:prSet>
      <dgm:spPr/>
    </dgm:pt>
    <dgm:pt modelId="{A4587AE3-853E-4902-8575-86DC4AFF6EE5}" type="pres">
      <dgm:prSet presAssocID="{503FADAA-A52A-430A-AA52-85BDAB654309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E481C-AD8A-4FEF-8982-09D31E94143D}" type="pres">
      <dgm:prSet presAssocID="{503FADAA-A52A-430A-AA52-85BDAB654309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AE639C-1002-4E68-8831-D452512DE3C9}" type="pres">
      <dgm:prSet presAssocID="{503FADAA-A52A-430A-AA52-85BDAB654309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71F426-8259-45AC-B24E-B00E8FF74780}" type="pres">
      <dgm:prSet presAssocID="{503FADAA-A52A-430A-AA52-85BDAB654309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480611-858A-465E-8AE4-B568F85BD442}" type="pres">
      <dgm:prSet presAssocID="{503FADAA-A52A-430A-AA52-85BDAB654309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D0E31-39A9-46CF-855D-C6449F9AE1C0}" type="pres">
      <dgm:prSet presAssocID="{503FADAA-A52A-430A-AA52-85BDAB654309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206E0D-9177-477D-AE69-71C0AD41DE2B}" type="pres">
      <dgm:prSet presAssocID="{503FADAA-A52A-430A-AA52-85BDAB654309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B949F-E5A8-4191-9EDA-442525096EC7}" type="pres">
      <dgm:prSet presAssocID="{503FADAA-A52A-430A-AA52-85BDAB654309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CB3579-F280-492C-8878-6F40EA18639D}" type="presOf" srcId="{65D948B9-FD46-4A00-8B6E-931F981A2FEF}" destId="{A4587AE3-853E-4902-8575-86DC4AFF6EE5}" srcOrd="0" destOrd="0" presId="urn:microsoft.com/office/officeart/2005/8/layout/vProcess5"/>
    <dgm:cxn modelId="{F10976C3-ABE2-4505-A964-0E707CF4ECB1}" srcId="{503FADAA-A52A-430A-AA52-85BDAB654309}" destId="{22A15EC2-72AD-454F-AB3F-B78E8CC495A2}" srcOrd="1" destOrd="0" parTransId="{CC119C11-E196-4917-A1C9-04D3A7C246D3}" sibTransId="{0D511029-3BD4-4CF0-9B48-1EAD83B6BA5B}"/>
    <dgm:cxn modelId="{4E392500-14E5-4A52-9525-AD6678BB9BEC}" type="presOf" srcId="{D22A0AAF-E94A-4CEA-8056-6C189229FA1A}" destId="{31AE639C-1002-4E68-8831-D452512DE3C9}" srcOrd="0" destOrd="0" presId="urn:microsoft.com/office/officeart/2005/8/layout/vProcess5"/>
    <dgm:cxn modelId="{5F0855AE-0D5B-49E7-8399-71A4CED5E7E7}" srcId="{503FADAA-A52A-430A-AA52-85BDAB654309}" destId="{65D948B9-FD46-4A00-8B6E-931F981A2FEF}" srcOrd="0" destOrd="0" parTransId="{E7DA93CA-40B6-4938-93F2-FC36D08DAD1A}" sibTransId="{8B86DC95-45D6-49A0-B410-9A69E27BBCCF}"/>
    <dgm:cxn modelId="{F83015B5-4880-4D42-B91C-F96B128344B6}" type="presOf" srcId="{D22A0AAF-E94A-4CEA-8056-6C189229FA1A}" destId="{2DAB949F-E5A8-4191-9EDA-442525096EC7}" srcOrd="1" destOrd="0" presId="urn:microsoft.com/office/officeart/2005/8/layout/vProcess5"/>
    <dgm:cxn modelId="{0CA36D4B-DEC8-4CBF-8A72-B9B282DD2DEE}" srcId="{503FADAA-A52A-430A-AA52-85BDAB654309}" destId="{D22A0AAF-E94A-4CEA-8056-6C189229FA1A}" srcOrd="2" destOrd="0" parTransId="{1920EFAC-A167-47F8-A968-11D27369D424}" sibTransId="{F32FECC4-E758-4F29-A12F-1693272DC30A}"/>
    <dgm:cxn modelId="{D0E2FD03-01E1-427B-AA5F-552654EE36C9}" type="presOf" srcId="{65D948B9-FD46-4A00-8B6E-931F981A2FEF}" destId="{586D0E31-39A9-46CF-855D-C6449F9AE1C0}" srcOrd="1" destOrd="0" presId="urn:microsoft.com/office/officeart/2005/8/layout/vProcess5"/>
    <dgm:cxn modelId="{AAD22773-1875-43CA-AED3-4C857F4FDF1C}" type="presOf" srcId="{503FADAA-A52A-430A-AA52-85BDAB654309}" destId="{D7BC2C0C-FE4C-49A0-837C-4DDE4750515F}" srcOrd="0" destOrd="0" presId="urn:microsoft.com/office/officeart/2005/8/layout/vProcess5"/>
    <dgm:cxn modelId="{C5BF7ABB-5CBC-4E06-B028-4E47120C3889}" type="presOf" srcId="{22A15EC2-72AD-454F-AB3F-B78E8CC495A2}" destId="{9CCE481C-AD8A-4FEF-8982-09D31E94143D}" srcOrd="0" destOrd="0" presId="urn:microsoft.com/office/officeart/2005/8/layout/vProcess5"/>
    <dgm:cxn modelId="{9A1E96F4-93B9-44C2-B2D9-3786D1A5CDA4}" type="presOf" srcId="{8B86DC95-45D6-49A0-B410-9A69E27BBCCF}" destId="{B871F426-8259-45AC-B24E-B00E8FF74780}" srcOrd="0" destOrd="0" presId="urn:microsoft.com/office/officeart/2005/8/layout/vProcess5"/>
    <dgm:cxn modelId="{3A2A3100-A007-4055-9374-5D87C3133574}" type="presOf" srcId="{0D511029-3BD4-4CF0-9B48-1EAD83B6BA5B}" destId="{A3480611-858A-465E-8AE4-B568F85BD442}" srcOrd="0" destOrd="0" presId="urn:microsoft.com/office/officeart/2005/8/layout/vProcess5"/>
    <dgm:cxn modelId="{755CBFD7-721A-47A9-8ED8-311ABE7A62CD}" type="presOf" srcId="{22A15EC2-72AD-454F-AB3F-B78E8CC495A2}" destId="{40206E0D-9177-477D-AE69-71C0AD41DE2B}" srcOrd="1" destOrd="0" presId="urn:microsoft.com/office/officeart/2005/8/layout/vProcess5"/>
    <dgm:cxn modelId="{EE13A8B6-0EB3-40A7-ACFE-DAAA59089C9B}" type="presParOf" srcId="{D7BC2C0C-FE4C-49A0-837C-4DDE4750515F}" destId="{D9010304-E7D4-4679-8B0A-FC3027BB6714}" srcOrd="0" destOrd="0" presId="urn:microsoft.com/office/officeart/2005/8/layout/vProcess5"/>
    <dgm:cxn modelId="{D0E2D7BE-4C5B-4CB6-82BE-723B41B1BD32}" type="presParOf" srcId="{D7BC2C0C-FE4C-49A0-837C-4DDE4750515F}" destId="{A4587AE3-853E-4902-8575-86DC4AFF6EE5}" srcOrd="1" destOrd="0" presId="urn:microsoft.com/office/officeart/2005/8/layout/vProcess5"/>
    <dgm:cxn modelId="{D0971C34-EA5D-434B-9711-7637D8430DBE}" type="presParOf" srcId="{D7BC2C0C-FE4C-49A0-837C-4DDE4750515F}" destId="{9CCE481C-AD8A-4FEF-8982-09D31E94143D}" srcOrd="2" destOrd="0" presId="urn:microsoft.com/office/officeart/2005/8/layout/vProcess5"/>
    <dgm:cxn modelId="{086F8A99-EC30-4BB1-893F-C93716E913FD}" type="presParOf" srcId="{D7BC2C0C-FE4C-49A0-837C-4DDE4750515F}" destId="{31AE639C-1002-4E68-8831-D452512DE3C9}" srcOrd="3" destOrd="0" presId="urn:microsoft.com/office/officeart/2005/8/layout/vProcess5"/>
    <dgm:cxn modelId="{5A517D55-AB4A-4776-B37E-275A2AC905FB}" type="presParOf" srcId="{D7BC2C0C-FE4C-49A0-837C-4DDE4750515F}" destId="{B871F426-8259-45AC-B24E-B00E8FF74780}" srcOrd="4" destOrd="0" presId="urn:microsoft.com/office/officeart/2005/8/layout/vProcess5"/>
    <dgm:cxn modelId="{9A8E4B42-DCA6-4775-AB40-08B456F9C899}" type="presParOf" srcId="{D7BC2C0C-FE4C-49A0-837C-4DDE4750515F}" destId="{A3480611-858A-465E-8AE4-B568F85BD442}" srcOrd="5" destOrd="0" presId="urn:microsoft.com/office/officeart/2005/8/layout/vProcess5"/>
    <dgm:cxn modelId="{1C6B2040-588F-4A5F-984B-7BD4635532C9}" type="presParOf" srcId="{D7BC2C0C-FE4C-49A0-837C-4DDE4750515F}" destId="{586D0E31-39A9-46CF-855D-C6449F9AE1C0}" srcOrd="6" destOrd="0" presId="urn:microsoft.com/office/officeart/2005/8/layout/vProcess5"/>
    <dgm:cxn modelId="{71DD119E-9441-479A-B0B1-158627B7E8BE}" type="presParOf" srcId="{D7BC2C0C-FE4C-49A0-837C-4DDE4750515F}" destId="{40206E0D-9177-477D-AE69-71C0AD41DE2B}" srcOrd="7" destOrd="0" presId="urn:microsoft.com/office/officeart/2005/8/layout/vProcess5"/>
    <dgm:cxn modelId="{8839E86B-C52D-4E16-B4CE-74152F151636}" type="presParOf" srcId="{D7BC2C0C-FE4C-49A0-837C-4DDE4750515F}" destId="{2DAB949F-E5A8-4191-9EDA-442525096EC7}" srcOrd="8" destOrd="0" presId="urn:microsoft.com/office/officeart/2005/8/layout/vProcess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93382F-8F58-43F7-ADB3-C4CE8654F0C7}" type="doc">
      <dgm:prSet loTypeId="urn:microsoft.com/office/officeart/2005/8/layout/radial4" loCatId="relationship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E2DE5E5-3A02-4F03-B374-324EB3153331}">
      <dgm:prSet phldrT="[Text]" custT="1"/>
      <dgm:spPr/>
      <dgm:t>
        <a:bodyPr/>
        <a:lstStyle/>
        <a:p>
          <a:r>
            <a:rPr lang="en-US" sz="2000" dirty="0"/>
            <a:t>Single superior dose of treatment</a:t>
          </a:r>
        </a:p>
      </dgm:t>
    </dgm:pt>
    <dgm:pt modelId="{272967B6-CA8A-4B0C-A8EA-30AE15822A9C}" type="parTrans" cxnId="{67118C6F-FA6C-49DC-A06B-1C39A37ACE48}">
      <dgm:prSet/>
      <dgm:spPr/>
      <dgm:t>
        <a:bodyPr/>
        <a:lstStyle/>
        <a:p>
          <a:endParaRPr lang="en-US"/>
        </a:p>
      </dgm:t>
    </dgm:pt>
    <dgm:pt modelId="{EEB73460-9372-49C7-AF64-A9A45CE62D63}" type="sibTrans" cxnId="{67118C6F-FA6C-49DC-A06B-1C39A37ACE48}">
      <dgm:prSet/>
      <dgm:spPr/>
      <dgm:t>
        <a:bodyPr/>
        <a:lstStyle/>
        <a:p>
          <a:endParaRPr lang="en-US"/>
        </a:p>
      </dgm:t>
    </dgm:pt>
    <dgm:pt modelId="{9B28CABB-23C1-4E21-9534-BE78B7CBC4C6}">
      <dgm:prSet phldrT="[Text]" custT="1"/>
      <dgm:spPr/>
      <dgm:t>
        <a:bodyPr/>
        <a:lstStyle/>
        <a:p>
          <a:r>
            <a:rPr lang="en-US" sz="2000" dirty="0"/>
            <a:t>Stage 1 data</a:t>
          </a:r>
        </a:p>
      </dgm:t>
    </dgm:pt>
    <dgm:pt modelId="{3E6F5C74-B0E0-408D-AB8F-A308BEAAF85B}" type="parTrans" cxnId="{D99B6B6E-2884-43B1-80C0-E18BFF8A662B}">
      <dgm:prSet/>
      <dgm:spPr/>
      <dgm:t>
        <a:bodyPr/>
        <a:lstStyle/>
        <a:p>
          <a:endParaRPr lang="en-US"/>
        </a:p>
      </dgm:t>
    </dgm:pt>
    <dgm:pt modelId="{BCCCE3FD-1994-4646-87F4-6B48CCBBE0D9}" type="sibTrans" cxnId="{D99B6B6E-2884-43B1-80C0-E18BFF8A662B}">
      <dgm:prSet/>
      <dgm:spPr/>
      <dgm:t>
        <a:bodyPr/>
        <a:lstStyle/>
        <a:p>
          <a:endParaRPr lang="en-US"/>
        </a:p>
      </dgm:t>
    </dgm:pt>
    <dgm:pt modelId="{E3BCA8F4-5F54-4620-8EEE-64A11952226B}">
      <dgm:prSet phldrT="[Text]" custT="1"/>
      <dgm:spPr/>
      <dgm:t>
        <a:bodyPr/>
        <a:lstStyle/>
        <a:p>
          <a:r>
            <a:rPr lang="en-US" sz="2000" dirty="0"/>
            <a:t>Stage 2 data</a:t>
          </a:r>
        </a:p>
      </dgm:t>
    </dgm:pt>
    <dgm:pt modelId="{10807759-9026-4567-961C-0A3682892D84}" type="parTrans" cxnId="{FB8423A2-B580-4960-BC54-2A4B0C4D6861}">
      <dgm:prSet/>
      <dgm:spPr/>
      <dgm:t>
        <a:bodyPr/>
        <a:lstStyle/>
        <a:p>
          <a:endParaRPr lang="en-US"/>
        </a:p>
      </dgm:t>
    </dgm:pt>
    <dgm:pt modelId="{08A9BF76-F73B-403C-B2F4-5C55249B7DF6}" type="sibTrans" cxnId="{FB8423A2-B580-4960-BC54-2A4B0C4D6861}">
      <dgm:prSet/>
      <dgm:spPr/>
      <dgm:t>
        <a:bodyPr/>
        <a:lstStyle/>
        <a:p>
          <a:endParaRPr lang="en-US"/>
        </a:p>
      </dgm:t>
    </dgm:pt>
    <dgm:pt modelId="{D2715147-6499-4BA4-B312-4559656705F9}" type="pres">
      <dgm:prSet presAssocID="{9093382F-8F58-43F7-ADB3-C4CE8654F0C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D00099-3321-4381-837C-6AF65F8A995C}" type="pres">
      <dgm:prSet presAssocID="{CE2DE5E5-3A02-4F03-B374-324EB3153331}" presName="centerShape" presStyleLbl="node0" presStyleIdx="0" presStyleCnt="1"/>
      <dgm:spPr/>
      <dgm:t>
        <a:bodyPr/>
        <a:lstStyle/>
        <a:p>
          <a:endParaRPr lang="en-US"/>
        </a:p>
      </dgm:t>
    </dgm:pt>
    <dgm:pt modelId="{C53FF11E-0301-4540-8911-927048F79D58}" type="pres">
      <dgm:prSet presAssocID="{3E6F5C74-B0E0-408D-AB8F-A308BEAAF85B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A21E9544-9FEE-46ED-9842-F87E02646EEE}" type="pres">
      <dgm:prSet presAssocID="{9B28CABB-23C1-4E21-9534-BE78B7CBC4C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6F46C-2BED-4816-A372-B9A51790D11B}" type="pres">
      <dgm:prSet presAssocID="{10807759-9026-4567-961C-0A3682892D84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7EECCD0F-BAB0-4D3A-961C-8021D2E290C7}" type="pres">
      <dgm:prSet presAssocID="{E3BCA8F4-5F54-4620-8EEE-64A11952226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3C8174-6E58-45A5-B062-189FC56D7B9F}" type="presOf" srcId="{9B28CABB-23C1-4E21-9534-BE78B7CBC4C6}" destId="{A21E9544-9FEE-46ED-9842-F87E02646EEE}" srcOrd="0" destOrd="0" presId="urn:microsoft.com/office/officeart/2005/8/layout/radial4"/>
    <dgm:cxn modelId="{162C90E7-DFC3-4780-8E98-C8001091BE50}" type="presOf" srcId="{9093382F-8F58-43F7-ADB3-C4CE8654F0C7}" destId="{D2715147-6499-4BA4-B312-4559656705F9}" srcOrd="0" destOrd="0" presId="urn:microsoft.com/office/officeart/2005/8/layout/radial4"/>
    <dgm:cxn modelId="{612973E4-3BC8-4F68-B64A-C9B4DE2C7AAC}" type="presOf" srcId="{CE2DE5E5-3A02-4F03-B374-324EB3153331}" destId="{42D00099-3321-4381-837C-6AF65F8A995C}" srcOrd="0" destOrd="0" presId="urn:microsoft.com/office/officeart/2005/8/layout/radial4"/>
    <dgm:cxn modelId="{67118C6F-FA6C-49DC-A06B-1C39A37ACE48}" srcId="{9093382F-8F58-43F7-ADB3-C4CE8654F0C7}" destId="{CE2DE5E5-3A02-4F03-B374-324EB3153331}" srcOrd="0" destOrd="0" parTransId="{272967B6-CA8A-4B0C-A8EA-30AE15822A9C}" sibTransId="{EEB73460-9372-49C7-AF64-A9A45CE62D63}"/>
    <dgm:cxn modelId="{FB8423A2-B580-4960-BC54-2A4B0C4D6861}" srcId="{CE2DE5E5-3A02-4F03-B374-324EB3153331}" destId="{E3BCA8F4-5F54-4620-8EEE-64A11952226B}" srcOrd="1" destOrd="0" parTransId="{10807759-9026-4567-961C-0A3682892D84}" sibTransId="{08A9BF76-F73B-403C-B2F4-5C55249B7DF6}"/>
    <dgm:cxn modelId="{4E7CD7E7-0EA1-43F2-BD17-6996BCDE7203}" type="presOf" srcId="{3E6F5C74-B0E0-408D-AB8F-A308BEAAF85B}" destId="{C53FF11E-0301-4540-8911-927048F79D58}" srcOrd="0" destOrd="0" presId="urn:microsoft.com/office/officeart/2005/8/layout/radial4"/>
    <dgm:cxn modelId="{D99B6B6E-2884-43B1-80C0-E18BFF8A662B}" srcId="{CE2DE5E5-3A02-4F03-B374-324EB3153331}" destId="{9B28CABB-23C1-4E21-9534-BE78B7CBC4C6}" srcOrd="0" destOrd="0" parTransId="{3E6F5C74-B0E0-408D-AB8F-A308BEAAF85B}" sibTransId="{BCCCE3FD-1994-4646-87F4-6B48CCBBE0D9}"/>
    <dgm:cxn modelId="{D63D2AC3-4E5C-4F79-9E6A-9392DD193C82}" type="presOf" srcId="{10807759-9026-4567-961C-0A3682892D84}" destId="{FB96F46C-2BED-4816-A372-B9A51790D11B}" srcOrd="0" destOrd="0" presId="urn:microsoft.com/office/officeart/2005/8/layout/radial4"/>
    <dgm:cxn modelId="{A3BD6DD3-4654-4468-99AC-407BA3500F3B}" type="presOf" srcId="{E3BCA8F4-5F54-4620-8EEE-64A11952226B}" destId="{7EECCD0F-BAB0-4D3A-961C-8021D2E290C7}" srcOrd="0" destOrd="0" presId="urn:microsoft.com/office/officeart/2005/8/layout/radial4"/>
    <dgm:cxn modelId="{D72A1049-47B6-4C76-B81F-127D37B56A96}" type="presParOf" srcId="{D2715147-6499-4BA4-B312-4559656705F9}" destId="{42D00099-3321-4381-837C-6AF65F8A995C}" srcOrd="0" destOrd="0" presId="urn:microsoft.com/office/officeart/2005/8/layout/radial4"/>
    <dgm:cxn modelId="{C5975F98-3EE0-4A05-8BD5-B41E0CADABEF}" type="presParOf" srcId="{D2715147-6499-4BA4-B312-4559656705F9}" destId="{C53FF11E-0301-4540-8911-927048F79D58}" srcOrd="1" destOrd="0" presId="urn:microsoft.com/office/officeart/2005/8/layout/radial4"/>
    <dgm:cxn modelId="{B0ACC6EA-37DA-42C2-B98E-EDC769263DD6}" type="presParOf" srcId="{D2715147-6499-4BA4-B312-4559656705F9}" destId="{A21E9544-9FEE-46ED-9842-F87E02646EEE}" srcOrd="2" destOrd="0" presId="urn:microsoft.com/office/officeart/2005/8/layout/radial4"/>
    <dgm:cxn modelId="{CBADB68B-26BA-4866-A550-5971E14B215D}" type="presParOf" srcId="{D2715147-6499-4BA4-B312-4559656705F9}" destId="{FB96F46C-2BED-4816-A372-B9A51790D11B}" srcOrd="3" destOrd="0" presId="urn:microsoft.com/office/officeart/2005/8/layout/radial4"/>
    <dgm:cxn modelId="{6EB2A841-8008-4F7A-B226-C4B9E91A74F9}" type="presParOf" srcId="{D2715147-6499-4BA4-B312-4559656705F9}" destId="{7EECCD0F-BAB0-4D3A-961C-8021D2E290C7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529A5-6DF9-468D-88E7-E9E35281575C}" type="doc">
      <dgm:prSet loTypeId="urn:microsoft.com/office/officeart/2005/8/layout/process1" loCatId="process" qsTypeId="urn:microsoft.com/office/officeart/2005/8/quickstyle/simple2" qsCatId="simple" csTypeId="urn:microsoft.com/office/officeart/2005/8/colors/accent3_2" csCatId="accent3" phldr="1"/>
      <dgm:spPr/>
    </dgm:pt>
    <dgm:pt modelId="{DAA36F98-A098-4B07-BAE4-4E5BB1105F9D}">
      <dgm:prSet phldrT="[Text]" custT="1"/>
      <dgm:spPr/>
      <dgm:t>
        <a:bodyPr/>
        <a:lstStyle/>
        <a:p>
          <a:r>
            <a:rPr lang="en-US" sz="2000" dirty="0"/>
            <a:t>Initial treatment</a:t>
          </a:r>
        </a:p>
      </dgm:t>
    </dgm:pt>
    <dgm:pt modelId="{D648578C-FB47-4BEC-BFB4-BE794232F8BA}" type="parTrans" cxnId="{7BB352D8-DCC0-488C-A3CA-E5D953532AFF}">
      <dgm:prSet/>
      <dgm:spPr/>
      <dgm:t>
        <a:bodyPr/>
        <a:lstStyle/>
        <a:p>
          <a:endParaRPr lang="en-US"/>
        </a:p>
      </dgm:t>
    </dgm:pt>
    <dgm:pt modelId="{F98E696D-F20C-496D-92A4-30043EE0630D}" type="sibTrans" cxnId="{7BB352D8-DCC0-488C-A3CA-E5D953532AFF}">
      <dgm:prSet/>
      <dgm:spPr/>
      <dgm:t>
        <a:bodyPr/>
        <a:lstStyle/>
        <a:p>
          <a:endParaRPr lang="en-US"/>
        </a:p>
      </dgm:t>
    </dgm:pt>
    <dgm:pt modelId="{034CA88B-42D9-48D2-A984-942E987A2AA2}">
      <dgm:prSet phldrT="[Text]" custT="1"/>
      <dgm:spPr/>
      <dgm:t>
        <a:bodyPr/>
        <a:lstStyle/>
        <a:p>
          <a:r>
            <a:rPr lang="en-US" sz="2000" dirty="0"/>
            <a:t>Evaluate response</a:t>
          </a:r>
        </a:p>
      </dgm:t>
    </dgm:pt>
    <dgm:pt modelId="{AFDE5C84-6F61-4920-B2E0-417354190B96}" type="parTrans" cxnId="{711586C5-68E8-4232-A3C5-771F46FDF28C}">
      <dgm:prSet/>
      <dgm:spPr/>
      <dgm:t>
        <a:bodyPr/>
        <a:lstStyle/>
        <a:p>
          <a:endParaRPr lang="en-US"/>
        </a:p>
      </dgm:t>
    </dgm:pt>
    <dgm:pt modelId="{FF1BC43F-FBF8-43D6-B30C-B39447509FA4}" type="sibTrans" cxnId="{711586C5-68E8-4232-A3C5-771F46FDF28C}">
      <dgm:prSet/>
      <dgm:spPr/>
      <dgm:t>
        <a:bodyPr/>
        <a:lstStyle/>
        <a:p>
          <a:endParaRPr lang="en-US"/>
        </a:p>
      </dgm:t>
    </dgm:pt>
    <dgm:pt modelId="{A22AF08B-7204-4E9E-8DE8-3AA24EC82F97}">
      <dgm:prSet phldrT="[Text]" custT="1"/>
      <dgm:spPr/>
      <dgm:t>
        <a:bodyPr/>
        <a:lstStyle/>
        <a:p>
          <a:r>
            <a:rPr lang="en-US" sz="2000" dirty="0"/>
            <a:t>Determine next treatment</a:t>
          </a:r>
        </a:p>
      </dgm:t>
    </dgm:pt>
    <dgm:pt modelId="{DA368BB8-D903-4475-9A3A-8B71E0BCA7B6}" type="parTrans" cxnId="{D3FB250A-4716-45B0-A00F-CC4D08B575B7}">
      <dgm:prSet/>
      <dgm:spPr/>
      <dgm:t>
        <a:bodyPr/>
        <a:lstStyle/>
        <a:p>
          <a:endParaRPr lang="en-US"/>
        </a:p>
      </dgm:t>
    </dgm:pt>
    <dgm:pt modelId="{F3FBA1E1-3F94-4701-B414-738347D670A6}" type="sibTrans" cxnId="{D3FB250A-4716-45B0-A00F-CC4D08B575B7}">
      <dgm:prSet/>
      <dgm:spPr/>
      <dgm:t>
        <a:bodyPr/>
        <a:lstStyle/>
        <a:p>
          <a:endParaRPr lang="en-US"/>
        </a:p>
      </dgm:t>
    </dgm:pt>
    <dgm:pt modelId="{15C1C1DE-46B7-46B7-BAE9-E02FD56D614C}" type="pres">
      <dgm:prSet presAssocID="{89F529A5-6DF9-468D-88E7-E9E35281575C}" presName="Name0" presStyleCnt="0">
        <dgm:presLayoutVars>
          <dgm:dir/>
          <dgm:resizeHandles val="exact"/>
        </dgm:presLayoutVars>
      </dgm:prSet>
      <dgm:spPr/>
    </dgm:pt>
    <dgm:pt modelId="{66F5D46F-056D-4568-AEE1-DF260A0B345A}" type="pres">
      <dgm:prSet presAssocID="{DAA36F98-A098-4B07-BAE4-4E5BB1105F9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A9D8B4-2C94-45B4-8234-97F5056FF2A7}" type="pres">
      <dgm:prSet presAssocID="{F98E696D-F20C-496D-92A4-30043EE0630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685D0E7-DD09-4AC3-A025-2326D04BD234}" type="pres">
      <dgm:prSet presAssocID="{F98E696D-F20C-496D-92A4-30043EE0630D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AE70DFB-F089-4732-A83B-EC967F712D31}" type="pres">
      <dgm:prSet presAssocID="{034CA88B-42D9-48D2-A984-942E987A2AA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E484C-B819-4BA1-A74E-EFD7A19CDD94}" type="pres">
      <dgm:prSet presAssocID="{FF1BC43F-FBF8-43D6-B30C-B39447509FA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DD6E765-E737-4BA9-9160-DD10E53DDEE2}" type="pres">
      <dgm:prSet presAssocID="{FF1BC43F-FBF8-43D6-B30C-B39447509FA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8CA98F78-86A3-43AF-9FE0-D39D5BE8F472}" type="pres">
      <dgm:prSet presAssocID="{A22AF08B-7204-4E9E-8DE8-3AA24EC82F9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35E2C5-A44D-4C3F-920B-E965D932BF19}" type="presOf" srcId="{FF1BC43F-FBF8-43D6-B30C-B39447509FA4}" destId="{8DAE484C-B819-4BA1-A74E-EFD7A19CDD94}" srcOrd="0" destOrd="0" presId="urn:microsoft.com/office/officeart/2005/8/layout/process1"/>
    <dgm:cxn modelId="{6949F5B6-2C8C-42D3-B65F-81288A822724}" type="presOf" srcId="{F98E696D-F20C-496D-92A4-30043EE0630D}" destId="{86A9D8B4-2C94-45B4-8234-97F5056FF2A7}" srcOrd="0" destOrd="0" presId="urn:microsoft.com/office/officeart/2005/8/layout/process1"/>
    <dgm:cxn modelId="{711586C5-68E8-4232-A3C5-771F46FDF28C}" srcId="{89F529A5-6DF9-468D-88E7-E9E35281575C}" destId="{034CA88B-42D9-48D2-A984-942E987A2AA2}" srcOrd="1" destOrd="0" parTransId="{AFDE5C84-6F61-4920-B2E0-417354190B96}" sibTransId="{FF1BC43F-FBF8-43D6-B30C-B39447509FA4}"/>
    <dgm:cxn modelId="{80FCDCD5-DED5-4F90-BB63-752A58BA78FA}" type="presOf" srcId="{FF1BC43F-FBF8-43D6-B30C-B39447509FA4}" destId="{6DD6E765-E737-4BA9-9160-DD10E53DDEE2}" srcOrd="1" destOrd="0" presId="urn:microsoft.com/office/officeart/2005/8/layout/process1"/>
    <dgm:cxn modelId="{58C9B798-8AAA-47F3-B63C-E20021D62E01}" type="presOf" srcId="{DAA36F98-A098-4B07-BAE4-4E5BB1105F9D}" destId="{66F5D46F-056D-4568-AEE1-DF260A0B345A}" srcOrd="0" destOrd="0" presId="urn:microsoft.com/office/officeart/2005/8/layout/process1"/>
    <dgm:cxn modelId="{DED24B4A-92DD-48CE-97A7-0FECD66EC23C}" type="presOf" srcId="{034CA88B-42D9-48D2-A984-942E987A2AA2}" destId="{DAE70DFB-F089-4732-A83B-EC967F712D31}" srcOrd="0" destOrd="0" presId="urn:microsoft.com/office/officeart/2005/8/layout/process1"/>
    <dgm:cxn modelId="{2A4BD0DB-E98B-4E27-A1BB-809EE7CC2C3C}" type="presOf" srcId="{A22AF08B-7204-4E9E-8DE8-3AA24EC82F97}" destId="{8CA98F78-86A3-43AF-9FE0-D39D5BE8F472}" srcOrd="0" destOrd="0" presId="urn:microsoft.com/office/officeart/2005/8/layout/process1"/>
    <dgm:cxn modelId="{5659D000-68B2-404F-ACF3-831687752D4A}" type="presOf" srcId="{89F529A5-6DF9-468D-88E7-E9E35281575C}" destId="{15C1C1DE-46B7-46B7-BAE9-E02FD56D614C}" srcOrd="0" destOrd="0" presId="urn:microsoft.com/office/officeart/2005/8/layout/process1"/>
    <dgm:cxn modelId="{D3FB250A-4716-45B0-A00F-CC4D08B575B7}" srcId="{89F529A5-6DF9-468D-88E7-E9E35281575C}" destId="{A22AF08B-7204-4E9E-8DE8-3AA24EC82F97}" srcOrd="2" destOrd="0" parTransId="{DA368BB8-D903-4475-9A3A-8B71E0BCA7B6}" sibTransId="{F3FBA1E1-3F94-4701-B414-738347D670A6}"/>
    <dgm:cxn modelId="{E2171BA6-BF29-4434-9A91-0AB9A4B1B28F}" type="presOf" srcId="{F98E696D-F20C-496D-92A4-30043EE0630D}" destId="{D685D0E7-DD09-4AC3-A025-2326D04BD234}" srcOrd="1" destOrd="0" presId="urn:microsoft.com/office/officeart/2005/8/layout/process1"/>
    <dgm:cxn modelId="{7BB352D8-DCC0-488C-A3CA-E5D953532AFF}" srcId="{89F529A5-6DF9-468D-88E7-E9E35281575C}" destId="{DAA36F98-A098-4B07-BAE4-4E5BB1105F9D}" srcOrd="0" destOrd="0" parTransId="{D648578C-FB47-4BEC-BFB4-BE794232F8BA}" sibTransId="{F98E696D-F20C-496D-92A4-30043EE0630D}"/>
    <dgm:cxn modelId="{F3850ED7-26A8-4B7F-9384-DC6425D03DE2}" type="presParOf" srcId="{15C1C1DE-46B7-46B7-BAE9-E02FD56D614C}" destId="{66F5D46F-056D-4568-AEE1-DF260A0B345A}" srcOrd="0" destOrd="0" presId="urn:microsoft.com/office/officeart/2005/8/layout/process1"/>
    <dgm:cxn modelId="{3B0D4FB5-01FA-42A4-A46F-8CF01EC6061E}" type="presParOf" srcId="{15C1C1DE-46B7-46B7-BAE9-E02FD56D614C}" destId="{86A9D8B4-2C94-45B4-8234-97F5056FF2A7}" srcOrd="1" destOrd="0" presId="urn:microsoft.com/office/officeart/2005/8/layout/process1"/>
    <dgm:cxn modelId="{365AF8F9-8107-4EAB-B5F8-686C7C5B191C}" type="presParOf" srcId="{86A9D8B4-2C94-45B4-8234-97F5056FF2A7}" destId="{D685D0E7-DD09-4AC3-A025-2326D04BD234}" srcOrd="0" destOrd="0" presId="urn:microsoft.com/office/officeart/2005/8/layout/process1"/>
    <dgm:cxn modelId="{A36664D0-9400-4CB4-A114-E237565E2447}" type="presParOf" srcId="{15C1C1DE-46B7-46B7-BAE9-E02FD56D614C}" destId="{DAE70DFB-F089-4732-A83B-EC967F712D31}" srcOrd="2" destOrd="0" presId="urn:microsoft.com/office/officeart/2005/8/layout/process1"/>
    <dgm:cxn modelId="{587382B1-333F-4B64-862E-B84377B74005}" type="presParOf" srcId="{15C1C1DE-46B7-46B7-BAE9-E02FD56D614C}" destId="{8DAE484C-B819-4BA1-A74E-EFD7A19CDD94}" srcOrd="3" destOrd="0" presId="urn:microsoft.com/office/officeart/2005/8/layout/process1"/>
    <dgm:cxn modelId="{EF61ABBD-5A7F-4B73-9F9F-709835658F4C}" type="presParOf" srcId="{8DAE484C-B819-4BA1-A74E-EFD7A19CDD94}" destId="{6DD6E765-E737-4BA9-9160-DD10E53DDEE2}" srcOrd="0" destOrd="0" presId="urn:microsoft.com/office/officeart/2005/8/layout/process1"/>
    <dgm:cxn modelId="{24DEA5DF-3DF9-46FE-865F-50B3C184A175}" type="presParOf" srcId="{15C1C1DE-46B7-46B7-BAE9-E02FD56D614C}" destId="{8CA98F78-86A3-43AF-9FE0-D39D5BE8F47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2C914A-9460-4EFD-A92C-09E4E740D1C2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20BFD898-7555-4977-AF5E-2F01606C98EF}">
      <dgm:prSet phldrT="[Text]"/>
      <dgm:spPr>
        <a:ln>
          <a:solidFill>
            <a:srgbClr val="1375BB"/>
          </a:solidFill>
        </a:ln>
      </dgm:spPr>
      <dgm:t>
        <a:bodyPr/>
        <a:lstStyle/>
        <a:p>
          <a:r>
            <a:rPr lang="en-US" dirty="0"/>
            <a:t>Generate simulation scenarios</a:t>
          </a:r>
        </a:p>
      </dgm:t>
    </dgm:pt>
    <dgm:pt modelId="{BDD869F3-FA8C-4DE3-AB4F-6CD699CACD60}" type="parTrans" cxnId="{9CE37EAD-EEB0-47A8-A049-7E886FF242BA}">
      <dgm:prSet/>
      <dgm:spPr/>
      <dgm:t>
        <a:bodyPr/>
        <a:lstStyle/>
        <a:p>
          <a:endParaRPr lang="en-US"/>
        </a:p>
      </dgm:t>
    </dgm:pt>
    <dgm:pt modelId="{59ED7689-A103-42B4-8E43-715B487AC7F0}" type="sibTrans" cxnId="{9CE37EAD-EEB0-47A8-A049-7E886FF242BA}">
      <dgm:prSet/>
      <dgm:spPr>
        <a:solidFill>
          <a:srgbClr val="1375BB"/>
        </a:solidFill>
        <a:ln>
          <a:solidFill>
            <a:srgbClr val="1375BB"/>
          </a:solidFill>
        </a:ln>
      </dgm:spPr>
      <dgm:t>
        <a:bodyPr/>
        <a:lstStyle/>
        <a:p>
          <a:endParaRPr lang="en-US"/>
        </a:p>
      </dgm:t>
    </dgm:pt>
    <dgm:pt modelId="{EF8A8087-D52C-4214-8C52-7988C4237C0C}">
      <dgm:prSet phldrT="[Text]"/>
      <dgm:spPr>
        <a:ln>
          <a:solidFill>
            <a:srgbClr val="1375BB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dirty="0"/>
            <a:t>Analyze data using …</a:t>
          </a:r>
        </a:p>
        <a:p>
          <a:pPr>
            <a:spcAft>
              <a:spcPts val="0"/>
            </a:spcAft>
          </a:pPr>
          <a:r>
            <a:rPr lang="en-US" dirty="0"/>
            <a:t>1. BJSM</a:t>
          </a:r>
        </a:p>
        <a:p>
          <a:pPr>
            <a:spcAft>
              <a:spcPts val="0"/>
            </a:spcAft>
          </a:pPr>
          <a:r>
            <a:rPr lang="en-US" dirty="0"/>
            <a:t>2. LPJSM</a:t>
          </a:r>
        </a:p>
      </dgm:t>
    </dgm:pt>
    <dgm:pt modelId="{25AB33A6-AD41-4CA6-9D1B-87D0C1A922D3}" type="parTrans" cxnId="{2B7964DA-B6DC-4370-A8EF-C7055316488C}">
      <dgm:prSet/>
      <dgm:spPr/>
      <dgm:t>
        <a:bodyPr/>
        <a:lstStyle/>
        <a:p>
          <a:endParaRPr lang="en-US"/>
        </a:p>
      </dgm:t>
    </dgm:pt>
    <dgm:pt modelId="{1E220A0A-FFA3-4144-ACE2-3E7624F3E70F}" type="sibTrans" cxnId="{2B7964DA-B6DC-4370-A8EF-C7055316488C}">
      <dgm:prSet/>
      <dgm:spPr>
        <a:solidFill>
          <a:srgbClr val="1375BB"/>
        </a:solidFill>
        <a:ln>
          <a:solidFill>
            <a:srgbClr val="1375BB"/>
          </a:solidFill>
        </a:ln>
      </dgm:spPr>
      <dgm:t>
        <a:bodyPr/>
        <a:lstStyle/>
        <a:p>
          <a:endParaRPr lang="en-US"/>
        </a:p>
      </dgm:t>
    </dgm:pt>
    <dgm:pt modelId="{6BC81809-8824-4B26-A842-0E77BE49D7EA}">
      <dgm:prSet phldrT="[Text]"/>
      <dgm:spPr>
        <a:ln>
          <a:solidFill>
            <a:srgbClr val="1375BB"/>
          </a:solidFill>
        </a:ln>
      </dgm:spPr>
      <dgm:t>
        <a:bodyPr/>
        <a:lstStyle/>
        <a:p>
          <a:r>
            <a:rPr lang="en-US" dirty="0"/>
            <a:t>Compare </a:t>
          </a:r>
          <a:r>
            <a:rPr lang="en-US" dirty="0" smtClean="0"/>
            <a:t>bias and </a:t>
          </a:r>
          <a:r>
            <a:rPr lang="en-US" dirty="0" err="1" smtClean="0"/>
            <a:t>rMSE</a:t>
          </a:r>
          <a:r>
            <a:rPr lang="en-US" dirty="0" smtClean="0"/>
            <a:t>.</a:t>
          </a:r>
          <a:endParaRPr lang="en-US" dirty="0"/>
        </a:p>
      </dgm:t>
    </dgm:pt>
    <dgm:pt modelId="{F41DCA39-7842-41F4-9674-E0043E24FCA3}" type="parTrans" cxnId="{5C64B757-2693-4500-BA15-B532D2B73EAC}">
      <dgm:prSet/>
      <dgm:spPr/>
      <dgm:t>
        <a:bodyPr/>
        <a:lstStyle/>
        <a:p>
          <a:endParaRPr lang="en-US"/>
        </a:p>
      </dgm:t>
    </dgm:pt>
    <dgm:pt modelId="{E03AE590-8A3C-4493-9270-644D9AA9E40E}" type="sibTrans" cxnId="{5C64B757-2693-4500-BA15-B532D2B73EAC}">
      <dgm:prSet/>
      <dgm:spPr/>
      <dgm:t>
        <a:bodyPr/>
        <a:lstStyle/>
        <a:p>
          <a:endParaRPr lang="en-US"/>
        </a:p>
      </dgm:t>
    </dgm:pt>
    <dgm:pt modelId="{4540BB42-D4D3-4094-A1DA-3829CCC8C5C1}" type="pres">
      <dgm:prSet presAssocID="{4B2C914A-9460-4EFD-A92C-09E4E740D1C2}" presName="Name0" presStyleCnt="0">
        <dgm:presLayoutVars>
          <dgm:dir/>
          <dgm:resizeHandles val="exact"/>
        </dgm:presLayoutVars>
      </dgm:prSet>
      <dgm:spPr/>
    </dgm:pt>
    <dgm:pt modelId="{2EB0956B-824D-45BF-9B4E-294E41B2D473}" type="pres">
      <dgm:prSet presAssocID="{20BFD898-7555-4977-AF5E-2F01606C98E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90EA4A-0017-4FFD-9E93-167ED6AE16BF}" type="pres">
      <dgm:prSet presAssocID="{59ED7689-A103-42B4-8E43-715B487AC7F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7E3116F1-1E74-4707-8E45-7B773076F7F9}" type="pres">
      <dgm:prSet presAssocID="{59ED7689-A103-42B4-8E43-715B487AC7F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81378B7-B41D-43AF-9190-F7A754B9D3AA}" type="pres">
      <dgm:prSet presAssocID="{EF8A8087-D52C-4214-8C52-7988C4237C0C}" presName="node" presStyleLbl="node1" presStyleIdx="1" presStyleCnt="3" custScaleX="1171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91872-CE5A-4FE7-9B3C-9B39D2A85195}" type="pres">
      <dgm:prSet presAssocID="{1E220A0A-FFA3-4144-ACE2-3E7624F3E70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FA2B8F5-4F1E-4E31-810D-07974109DA98}" type="pres">
      <dgm:prSet presAssocID="{1E220A0A-FFA3-4144-ACE2-3E7624F3E70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4799A22-16B3-4536-B6D5-4FBF9D047FBD}" type="pres">
      <dgm:prSet presAssocID="{6BC81809-8824-4B26-A842-0E77BE49D7E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4E0D36-6E7F-47F5-B433-F691A1B60AF6}" type="presOf" srcId="{1E220A0A-FFA3-4144-ACE2-3E7624F3E70F}" destId="{A2191872-CE5A-4FE7-9B3C-9B39D2A85195}" srcOrd="0" destOrd="0" presId="urn:microsoft.com/office/officeart/2005/8/layout/process1"/>
    <dgm:cxn modelId="{C371BA1B-B1E6-428E-B1F8-B9615FBA011D}" type="presOf" srcId="{1E220A0A-FFA3-4144-ACE2-3E7624F3E70F}" destId="{0FA2B8F5-4F1E-4E31-810D-07974109DA98}" srcOrd="1" destOrd="0" presId="urn:microsoft.com/office/officeart/2005/8/layout/process1"/>
    <dgm:cxn modelId="{9CE37EAD-EEB0-47A8-A049-7E886FF242BA}" srcId="{4B2C914A-9460-4EFD-A92C-09E4E740D1C2}" destId="{20BFD898-7555-4977-AF5E-2F01606C98EF}" srcOrd="0" destOrd="0" parTransId="{BDD869F3-FA8C-4DE3-AB4F-6CD699CACD60}" sibTransId="{59ED7689-A103-42B4-8E43-715B487AC7F0}"/>
    <dgm:cxn modelId="{785534DB-1063-4D25-8231-BB7363C4F2C3}" type="presOf" srcId="{6BC81809-8824-4B26-A842-0E77BE49D7EA}" destId="{54799A22-16B3-4536-B6D5-4FBF9D047FBD}" srcOrd="0" destOrd="0" presId="urn:microsoft.com/office/officeart/2005/8/layout/process1"/>
    <dgm:cxn modelId="{68839DA2-2983-4B1E-9F7F-BF20C1F59D84}" type="presOf" srcId="{20BFD898-7555-4977-AF5E-2F01606C98EF}" destId="{2EB0956B-824D-45BF-9B4E-294E41B2D473}" srcOrd="0" destOrd="0" presId="urn:microsoft.com/office/officeart/2005/8/layout/process1"/>
    <dgm:cxn modelId="{0C2E1895-8B80-4742-A03E-A501087CDD7F}" type="presOf" srcId="{4B2C914A-9460-4EFD-A92C-09E4E740D1C2}" destId="{4540BB42-D4D3-4094-A1DA-3829CCC8C5C1}" srcOrd="0" destOrd="0" presId="urn:microsoft.com/office/officeart/2005/8/layout/process1"/>
    <dgm:cxn modelId="{EE930F79-6E22-4DEE-8907-554431C7D916}" type="presOf" srcId="{EF8A8087-D52C-4214-8C52-7988C4237C0C}" destId="{481378B7-B41D-43AF-9190-F7A754B9D3AA}" srcOrd="0" destOrd="0" presId="urn:microsoft.com/office/officeart/2005/8/layout/process1"/>
    <dgm:cxn modelId="{2B7964DA-B6DC-4370-A8EF-C7055316488C}" srcId="{4B2C914A-9460-4EFD-A92C-09E4E740D1C2}" destId="{EF8A8087-D52C-4214-8C52-7988C4237C0C}" srcOrd="1" destOrd="0" parTransId="{25AB33A6-AD41-4CA6-9D1B-87D0C1A922D3}" sibTransId="{1E220A0A-FFA3-4144-ACE2-3E7624F3E70F}"/>
    <dgm:cxn modelId="{5C64B757-2693-4500-BA15-B532D2B73EAC}" srcId="{4B2C914A-9460-4EFD-A92C-09E4E740D1C2}" destId="{6BC81809-8824-4B26-A842-0E77BE49D7EA}" srcOrd="2" destOrd="0" parTransId="{F41DCA39-7842-41F4-9674-E0043E24FCA3}" sibTransId="{E03AE590-8A3C-4493-9270-644D9AA9E40E}"/>
    <dgm:cxn modelId="{2A1FEAF2-9B69-40F8-8131-D8384E4EDA1C}" type="presOf" srcId="{59ED7689-A103-42B4-8E43-715B487AC7F0}" destId="{2190EA4A-0017-4FFD-9E93-167ED6AE16BF}" srcOrd="0" destOrd="0" presId="urn:microsoft.com/office/officeart/2005/8/layout/process1"/>
    <dgm:cxn modelId="{A191C264-61A7-4A8D-8BC0-E0A9F5219D91}" type="presOf" srcId="{59ED7689-A103-42B4-8E43-715B487AC7F0}" destId="{7E3116F1-1E74-4707-8E45-7B773076F7F9}" srcOrd="1" destOrd="0" presId="urn:microsoft.com/office/officeart/2005/8/layout/process1"/>
    <dgm:cxn modelId="{91EC1FB8-B169-4073-B613-45C36102DF93}" type="presParOf" srcId="{4540BB42-D4D3-4094-A1DA-3829CCC8C5C1}" destId="{2EB0956B-824D-45BF-9B4E-294E41B2D473}" srcOrd="0" destOrd="0" presId="urn:microsoft.com/office/officeart/2005/8/layout/process1"/>
    <dgm:cxn modelId="{548A2CA0-04D0-442E-853A-5EBAC3D655DB}" type="presParOf" srcId="{4540BB42-D4D3-4094-A1DA-3829CCC8C5C1}" destId="{2190EA4A-0017-4FFD-9E93-167ED6AE16BF}" srcOrd="1" destOrd="0" presId="urn:microsoft.com/office/officeart/2005/8/layout/process1"/>
    <dgm:cxn modelId="{15002F19-DC48-479D-BA8C-E30385112AD9}" type="presParOf" srcId="{2190EA4A-0017-4FFD-9E93-167ED6AE16BF}" destId="{7E3116F1-1E74-4707-8E45-7B773076F7F9}" srcOrd="0" destOrd="0" presId="urn:microsoft.com/office/officeart/2005/8/layout/process1"/>
    <dgm:cxn modelId="{26D1475F-D253-4E07-AC0B-444929B2B062}" type="presParOf" srcId="{4540BB42-D4D3-4094-A1DA-3829CCC8C5C1}" destId="{481378B7-B41D-43AF-9190-F7A754B9D3AA}" srcOrd="2" destOrd="0" presId="urn:microsoft.com/office/officeart/2005/8/layout/process1"/>
    <dgm:cxn modelId="{71954A3C-4A91-4BF7-96F6-0F39E5C38FC9}" type="presParOf" srcId="{4540BB42-D4D3-4094-A1DA-3829CCC8C5C1}" destId="{A2191872-CE5A-4FE7-9B3C-9B39D2A85195}" srcOrd="3" destOrd="0" presId="urn:microsoft.com/office/officeart/2005/8/layout/process1"/>
    <dgm:cxn modelId="{2099CF7D-BE8F-4606-B512-652FD9E2279A}" type="presParOf" srcId="{A2191872-CE5A-4FE7-9B3C-9B39D2A85195}" destId="{0FA2B8F5-4F1E-4E31-810D-07974109DA98}" srcOrd="0" destOrd="0" presId="urn:microsoft.com/office/officeart/2005/8/layout/process1"/>
    <dgm:cxn modelId="{BD32A416-5D15-4B37-A567-95CEF4667423}" type="presParOf" srcId="{4540BB42-D4D3-4094-A1DA-3829CCC8C5C1}" destId="{54799A22-16B3-4536-B6D5-4FBF9D047FB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87AE3-853E-4902-8575-86DC4AFF6EE5}">
      <dsp:nvSpPr>
        <dsp:cNvPr id="0" name=""/>
        <dsp:cNvSpPr/>
      </dsp:nvSpPr>
      <dsp:spPr>
        <a:xfrm>
          <a:off x="0" y="0"/>
          <a:ext cx="4904794" cy="7998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Same requirements for evidence of effectiveness in clinical trials.</a:t>
          </a:r>
        </a:p>
      </dsp:txBody>
      <dsp:txXfrm>
        <a:off x="23427" y="23427"/>
        <a:ext cx="4041684" cy="753005"/>
      </dsp:txXfrm>
    </dsp:sp>
    <dsp:sp modelId="{9CCE481C-AD8A-4FEF-8982-09D31E94143D}">
      <dsp:nvSpPr>
        <dsp:cNvPr id="0" name=""/>
        <dsp:cNvSpPr/>
      </dsp:nvSpPr>
      <dsp:spPr>
        <a:xfrm>
          <a:off x="432776" y="933168"/>
          <a:ext cx="4904794" cy="7998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Difficulties in designing a trial for a smaller rare disease population (sample size, power).</a:t>
          </a:r>
        </a:p>
      </dsp:txBody>
      <dsp:txXfrm>
        <a:off x="456203" y="956595"/>
        <a:ext cx="3905256" cy="753005"/>
      </dsp:txXfrm>
    </dsp:sp>
    <dsp:sp modelId="{31AE639C-1002-4E68-8831-D452512DE3C9}">
      <dsp:nvSpPr>
        <dsp:cNvPr id="0" name=""/>
        <dsp:cNvSpPr/>
      </dsp:nvSpPr>
      <dsp:spPr>
        <a:xfrm>
          <a:off x="865552" y="1866337"/>
          <a:ext cx="4904794" cy="7998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Fewer approved treatments for rare diseases.</a:t>
          </a:r>
        </a:p>
      </dsp:txBody>
      <dsp:txXfrm>
        <a:off x="888979" y="1889764"/>
        <a:ext cx="3905256" cy="753005"/>
      </dsp:txXfrm>
    </dsp:sp>
    <dsp:sp modelId="{B871F426-8259-45AC-B24E-B00E8FF74780}">
      <dsp:nvSpPr>
        <dsp:cNvPr id="0" name=""/>
        <dsp:cNvSpPr/>
      </dsp:nvSpPr>
      <dsp:spPr>
        <a:xfrm>
          <a:off x="4384886" y="606559"/>
          <a:ext cx="519908" cy="51990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lumMod val="75000"/>
            <a:alpha val="90000"/>
          </a:schemeClr>
        </a:solidFill>
        <a:ln w="12700" cap="flat" cmpd="sng" algn="ctr">
          <a:solidFill>
            <a:schemeClr val="accent3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4501865" y="606559"/>
        <a:ext cx="285950" cy="391231"/>
      </dsp:txXfrm>
    </dsp:sp>
    <dsp:sp modelId="{A3480611-858A-465E-8AE4-B568F85BD442}">
      <dsp:nvSpPr>
        <dsp:cNvPr id="0" name=""/>
        <dsp:cNvSpPr/>
      </dsp:nvSpPr>
      <dsp:spPr>
        <a:xfrm>
          <a:off x="4817662" y="1534396"/>
          <a:ext cx="519908" cy="51990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lumMod val="75000"/>
            <a:alpha val="90000"/>
          </a:schemeClr>
        </a:solidFill>
        <a:ln w="12700" cap="flat" cmpd="sng" algn="ctr">
          <a:solidFill>
            <a:schemeClr val="accent3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4934641" y="1534396"/>
        <a:ext cx="285950" cy="391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00099-3321-4381-837C-6AF65F8A995C}">
      <dsp:nvSpPr>
        <dsp:cNvPr id="0" name=""/>
        <dsp:cNvSpPr/>
      </dsp:nvSpPr>
      <dsp:spPr>
        <a:xfrm>
          <a:off x="2046875" y="1030125"/>
          <a:ext cx="1514127" cy="15141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Single superior dose of treatment</a:t>
          </a:r>
        </a:p>
      </dsp:txBody>
      <dsp:txXfrm>
        <a:off x="2268614" y="1251864"/>
        <a:ext cx="1070649" cy="1070649"/>
      </dsp:txXfrm>
    </dsp:sp>
    <dsp:sp modelId="{C53FF11E-0301-4540-8911-927048F79D58}">
      <dsp:nvSpPr>
        <dsp:cNvPr id="0" name=""/>
        <dsp:cNvSpPr/>
      </dsp:nvSpPr>
      <dsp:spPr>
        <a:xfrm rot="12900000">
          <a:off x="959848" y="727821"/>
          <a:ext cx="1278598" cy="431526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E9544-9FEE-46ED-9842-F87E02646EEE}">
      <dsp:nvSpPr>
        <dsp:cNvPr id="0" name=""/>
        <dsp:cNvSpPr/>
      </dsp:nvSpPr>
      <dsp:spPr>
        <a:xfrm>
          <a:off x="356254" y="1529"/>
          <a:ext cx="1438420" cy="11507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Stage 1 data</a:t>
          </a:r>
        </a:p>
      </dsp:txBody>
      <dsp:txXfrm>
        <a:off x="389958" y="35233"/>
        <a:ext cx="1371012" cy="1083328"/>
      </dsp:txXfrm>
    </dsp:sp>
    <dsp:sp modelId="{FB96F46C-2BED-4816-A372-B9A51790D11B}">
      <dsp:nvSpPr>
        <dsp:cNvPr id="0" name=""/>
        <dsp:cNvSpPr/>
      </dsp:nvSpPr>
      <dsp:spPr>
        <a:xfrm rot="19500000">
          <a:off x="3369431" y="727821"/>
          <a:ext cx="1278598" cy="431526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CCD0F-BAB0-4D3A-961C-8021D2E290C7}">
      <dsp:nvSpPr>
        <dsp:cNvPr id="0" name=""/>
        <dsp:cNvSpPr/>
      </dsp:nvSpPr>
      <dsp:spPr>
        <a:xfrm>
          <a:off x="3813203" y="1529"/>
          <a:ext cx="1438420" cy="11507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Stage 2 data</a:t>
          </a:r>
        </a:p>
      </dsp:txBody>
      <dsp:txXfrm>
        <a:off x="3846907" y="35233"/>
        <a:ext cx="1371012" cy="10833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5D46F-056D-4568-AEE1-DF260A0B345A}">
      <dsp:nvSpPr>
        <dsp:cNvPr id="0" name=""/>
        <dsp:cNvSpPr/>
      </dsp:nvSpPr>
      <dsp:spPr>
        <a:xfrm>
          <a:off x="4923" y="1480185"/>
          <a:ext cx="1471469" cy="10898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Initial treatment</a:t>
          </a:r>
        </a:p>
      </dsp:txBody>
      <dsp:txXfrm>
        <a:off x="36842" y="1512104"/>
        <a:ext cx="1407631" cy="1025968"/>
      </dsp:txXfrm>
    </dsp:sp>
    <dsp:sp modelId="{86A9D8B4-2C94-45B4-8234-97F5056FF2A7}">
      <dsp:nvSpPr>
        <dsp:cNvPr id="0" name=""/>
        <dsp:cNvSpPr/>
      </dsp:nvSpPr>
      <dsp:spPr>
        <a:xfrm>
          <a:off x="1623539" y="1842626"/>
          <a:ext cx="311951" cy="364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623539" y="1915611"/>
        <a:ext cx="218366" cy="218954"/>
      </dsp:txXfrm>
    </dsp:sp>
    <dsp:sp modelId="{DAE70DFB-F089-4732-A83B-EC967F712D31}">
      <dsp:nvSpPr>
        <dsp:cNvPr id="0" name=""/>
        <dsp:cNvSpPr/>
      </dsp:nvSpPr>
      <dsp:spPr>
        <a:xfrm>
          <a:off x="2064979" y="1480185"/>
          <a:ext cx="1471469" cy="10898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Evaluate response</a:t>
          </a:r>
        </a:p>
      </dsp:txBody>
      <dsp:txXfrm>
        <a:off x="2096898" y="1512104"/>
        <a:ext cx="1407631" cy="1025968"/>
      </dsp:txXfrm>
    </dsp:sp>
    <dsp:sp modelId="{8DAE484C-B819-4BA1-A74E-EFD7A19CDD94}">
      <dsp:nvSpPr>
        <dsp:cNvPr id="0" name=""/>
        <dsp:cNvSpPr/>
      </dsp:nvSpPr>
      <dsp:spPr>
        <a:xfrm>
          <a:off x="3683595" y="1842626"/>
          <a:ext cx="311951" cy="364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683595" y="1915611"/>
        <a:ext cx="218366" cy="218954"/>
      </dsp:txXfrm>
    </dsp:sp>
    <dsp:sp modelId="{8CA98F78-86A3-43AF-9FE0-D39D5BE8F472}">
      <dsp:nvSpPr>
        <dsp:cNvPr id="0" name=""/>
        <dsp:cNvSpPr/>
      </dsp:nvSpPr>
      <dsp:spPr>
        <a:xfrm>
          <a:off x="4125036" y="1480185"/>
          <a:ext cx="1471469" cy="10898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Determine next treatment</a:t>
          </a:r>
        </a:p>
      </dsp:txBody>
      <dsp:txXfrm>
        <a:off x="4156955" y="1512104"/>
        <a:ext cx="1407631" cy="10259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0956B-824D-45BF-9B4E-294E41B2D473}">
      <dsp:nvSpPr>
        <dsp:cNvPr id="0" name=""/>
        <dsp:cNvSpPr/>
      </dsp:nvSpPr>
      <dsp:spPr>
        <a:xfrm>
          <a:off x="6798" y="337526"/>
          <a:ext cx="2708973" cy="16253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375B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Generate simulation scenarios</a:t>
          </a:r>
        </a:p>
      </dsp:txBody>
      <dsp:txXfrm>
        <a:off x="54404" y="385132"/>
        <a:ext cx="2613761" cy="1530172"/>
      </dsp:txXfrm>
    </dsp:sp>
    <dsp:sp modelId="{2190EA4A-0017-4FFD-9E93-167ED6AE16BF}">
      <dsp:nvSpPr>
        <dsp:cNvPr id="0" name=""/>
        <dsp:cNvSpPr/>
      </dsp:nvSpPr>
      <dsp:spPr>
        <a:xfrm>
          <a:off x="2986669" y="814306"/>
          <a:ext cx="574302" cy="671825"/>
        </a:xfrm>
        <a:prstGeom prst="rightArrow">
          <a:avLst>
            <a:gd name="adj1" fmla="val 60000"/>
            <a:gd name="adj2" fmla="val 50000"/>
          </a:avLst>
        </a:prstGeom>
        <a:solidFill>
          <a:srgbClr val="1375BB"/>
        </a:solidFill>
        <a:ln>
          <a:solidFill>
            <a:srgbClr val="1375BB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986669" y="948671"/>
        <a:ext cx="402011" cy="403095"/>
      </dsp:txXfrm>
    </dsp:sp>
    <dsp:sp modelId="{481378B7-B41D-43AF-9190-F7A754B9D3AA}">
      <dsp:nvSpPr>
        <dsp:cNvPr id="0" name=""/>
        <dsp:cNvSpPr/>
      </dsp:nvSpPr>
      <dsp:spPr>
        <a:xfrm>
          <a:off x="3799361" y="337526"/>
          <a:ext cx="3174050" cy="16253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375B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600" kern="1200" dirty="0"/>
            <a:t>Analyze data using …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600" kern="1200" dirty="0"/>
            <a:t>1. BJSM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600" kern="1200" dirty="0"/>
            <a:t>2. LPJSM</a:t>
          </a:r>
        </a:p>
      </dsp:txBody>
      <dsp:txXfrm>
        <a:off x="3846967" y="385132"/>
        <a:ext cx="3078838" cy="1530172"/>
      </dsp:txXfrm>
    </dsp:sp>
    <dsp:sp modelId="{A2191872-CE5A-4FE7-9B3C-9B39D2A85195}">
      <dsp:nvSpPr>
        <dsp:cNvPr id="0" name=""/>
        <dsp:cNvSpPr/>
      </dsp:nvSpPr>
      <dsp:spPr>
        <a:xfrm>
          <a:off x="7244309" y="814306"/>
          <a:ext cx="574302" cy="671825"/>
        </a:xfrm>
        <a:prstGeom prst="rightArrow">
          <a:avLst>
            <a:gd name="adj1" fmla="val 60000"/>
            <a:gd name="adj2" fmla="val 50000"/>
          </a:avLst>
        </a:prstGeom>
        <a:solidFill>
          <a:srgbClr val="1375BB"/>
        </a:solidFill>
        <a:ln>
          <a:solidFill>
            <a:srgbClr val="1375BB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7244309" y="948671"/>
        <a:ext cx="402011" cy="403095"/>
      </dsp:txXfrm>
    </dsp:sp>
    <dsp:sp modelId="{54799A22-16B3-4536-B6D5-4FBF9D047FBD}">
      <dsp:nvSpPr>
        <dsp:cNvPr id="0" name=""/>
        <dsp:cNvSpPr/>
      </dsp:nvSpPr>
      <dsp:spPr>
        <a:xfrm>
          <a:off x="8057001" y="337526"/>
          <a:ext cx="2708973" cy="16253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375B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Compare </a:t>
          </a:r>
          <a:r>
            <a:rPr lang="en-US" sz="2600" kern="1200" dirty="0" smtClean="0"/>
            <a:t>bias and </a:t>
          </a:r>
          <a:r>
            <a:rPr lang="en-US" sz="2600" kern="1200" dirty="0" err="1" smtClean="0"/>
            <a:t>rMSE</a:t>
          </a:r>
          <a:r>
            <a:rPr lang="en-US" sz="2600" kern="1200" dirty="0" smtClean="0"/>
            <a:t>.</a:t>
          </a:r>
          <a:endParaRPr lang="en-US" sz="2600" kern="1200" dirty="0"/>
        </a:p>
      </dsp:txBody>
      <dsp:txXfrm>
        <a:off x="8104607" y="385132"/>
        <a:ext cx="2613761" cy="1530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B7D3C-6F88-41F0-ACB5-653DE59D10D6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0B517-76C0-4075-9832-C03B87A35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62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B2A1446-CA83-4ABB-B782-A3CB524F232A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K.A. Hochstedler, University of Michigan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0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68E6-90B3-4254-B82D-91334C26A795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K.A. Hochstedler, University of Michigan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4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07FE-0B9B-4038-B4D0-DED121CE2E1A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K.A. Hochstedler, University of Michigan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5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9503-83A9-4C00-BF15-325322688E6B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K.A. Hochstedler, University of Michigan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9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2364-8D52-452F-B170-9C50CFE47A7C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K.A. Hochstedler, University of Michigan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1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0EF0-B424-4AF7-BE30-A30BD73D590B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K.A. Hochstedler, University of Michigan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1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0BE5-3C2F-4ED6-94E2-6180065EC351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K.A. Hochstedler, University of Michigan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9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811E-3BB5-401D-B346-A3C131915F99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K.A. Hochstedler, University of Michigan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42D5-E8AA-442D-83F2-1D19DB88310B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K.A. Hochstedler, University of Michigan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9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B216-043A-4AAA-9283-214F7FE0A26C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K.A. Hochstedler, University of Michigan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5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4DCD23C-A0C4-4B5B-8A92-5E8F3A325120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K.A. Hochstedler, University of Michigan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74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8A322A7-EE40-4BA1-A6BC-6F4A4B68168A}" type="datetime1">
              <a:rPr lang="en-US" smtClean="0"/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K.A. Hochstedler, University of Michigan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3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1" dirty="0">
                <a:solidFill>
                  <a:schemeClr val="tx1"/>
                </a:solidFill>
              </a:rPr>
              <a:t>Bayesian methods to compare dose levels to placebo in a small n sequential multiple assignment randomized trail (</a:t>
            </a:r>
            <a:r>
              <a:rPr lang="en-US" sz="4200" b="1" dirty="0" err="1">
                <a:solidFill>
                  <a:schemeClr val="tx1"/>
                </a:solidFill>
              </a:rPr>
              <a:t>snSMART</a:t>
            </a:r>
            <a:r>
              <a:rPr lang="en-US" sz="42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Kimberly A. Hochstedler</a:t>
            </a:r>
            <a:r>
              <a:rPr lang="en-US" baseline="30000" dirty="0"/>
              <a:t>1</a:t>
            </a:r>
            <a:r>
              <a:rPr lang="en-US" dirty="0"/>
              <a:t>, Fang Fang</a:t>
            </a:r>
            <a:r>
              <a:rPr lang="en-US" baseline="30000" dirty="0"/>
              <a:t>1</a:t>
            </a:r>
            <a:r>
              <a:rPr lang="en-US" dirty="0"/>
              <a:t>, Roy N. Tamura</a:t>
            </a:r>
            <a:r>
              <a:rPr lang="en-US" baseline="30000" dirty="0"/>
              <a:t>2</a:t>
            </a:r>
            <a:r>
              <a:rPr lang="en-US" dirty="0"/>
              <a:t>, Thomas M. Braun</a:t>
            </a:r>
            <a:r>
              <a:rPr lang="en-US" baseline="30000" dirty="0"/>
              <a:t>1</a:t>
            </a:r>
            <a:r>
              <a:rPr lang="en-US" dirty="0"/>
              <a:t>, and Kelley M. Kidwell</a:t>
            </a:r>
            <a:r>
              <a:rPr lang="en-US" baseline="30000" dirty="0"/>
              <a:t>1</a:t>
            </a:r>
          </a:p>
          <a:p>
            <a:r>
              <a:rPr lang="en-US" sz="2200" baseline="30000" dirty="0"/>
              <a:t>1</a:t>
            </a:r>
            <a:r>
              <a:rPr lang="en-US" sz="2200" dirty="0"/>
              <a:t>University of Michigan</a:t>
            </a:r>
          </a:p>
          <a:p>
            <a:r>
              <a:rPr lang="en-US" sz="2200" baseline="30000" dirty="0"/>
              <a:t>2</a:t>
            </a:r>
            <a:r>
              <a:rPr lang="en-US" sz="2200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229485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Null scenario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229451"/>
              </p:ext>
            </p:extLst>
          </p:nvPr>
        </p:nvGraphicFramePr>
        <p:xfrm>
          <a:off x="657224" y="2004707"/>
          <a:ext cx="6914165" cy="43324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82833">
                  <a:extLst>
                    <a:ext uri="{9D8B030D-6E8A-4147-A177-3AD203B41FA5}">
                      <a16:colId xmlns:a16="http://schemas.microsoft.com/office/drawing/2014/main" val="3684305523"/>
                    </a:ext>
                  </a:extLst>
                </a:gridCol>
                <a:gridCol w="1382833">
                  <a:extLst>
                    <a:ext uri="{9D8B030D-6E8A-4147-A177-3AD203B41FA5}">
                      <a16:colId xmlns:a16="http://schemas.microsoft.com/office/drawing/2014/main" val="2928339940"/>
                    </a:ext>
                  </a:extLst>
                </a:gridCol>
                <a:gridCol w="1382833">
                  <a:extLst>
                    <a:ext uri="{9D8B030D-6E8A-4147-A177-3AD203B41FA5}">
                      <a16:colId xmlns:a16="http://schemas.microsoft.com/office/drawing/2014/main" val="3095895502"/>
                    </a:ext>
                  </a:extLst>
                </a:gridCol>
                <a:gridCol w="1382833">
                  <a:extLst>
                    <a:ext uri="{9D8B030D-6E8A-4147-A177-3AD203B41FA5}">
                      <a16:colId xmlns:a16="http://schemas.microsoft.com/office/drawing/2014/main" val="2827036012"/>
                    </a:ext>
                  </a:extLst>
                </a:gridCol>
                <a:gridCol w="1382833">
                  <a:extLst>
                    <a:ext uri="{9D8B030D-6E8A-4147-A177-3AD203B41FA5}">
                      <a16:colId xmlns:a16="http://schemas.microsoft.com/office/drawing/2014/main" val="1862362371"/>
                    </a:ext>
                  </a:extLst>
                </a:gridCol>
              </a:tblGrid>
              <a:tr h="618926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BJSM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375B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LPJSM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375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988655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Bias</a:t>
                      </a:r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rMSE</a:t>
                      </a:r>
                      <a:endParaRPr lang="en-US" sz="3000" dirty="0"/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Bias</a:t>
                      </a:r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rMSE</a:t>
                      </a:r>
                      <a:endParaRPr lang="en-US" sz="3000" dirty="0"/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987059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pPr algn="ctr"/>
                      <a:r>
                        <a:rPr lang="el-GR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3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3000" dirty="0"/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-0.001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014078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3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3000" dirty="0"/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-0.003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486435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3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3000" dirty="0"/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-0.007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023277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3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3000" baseline="0" dirty="0">
                          <a:latin typeface="+mn-lt"/>
                          <a:cs typeface="+mn-cs"/>
                        </a:rPr>
                        <a:t> – </a:t>
                      </a:r>
                      <a:r>
                        <a:rPr lang="el-GR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3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3000" dirty="0"/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-0.003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578391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3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el-GR" sz="3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3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endParaRPr lang="en-US" sz="3000" dirty="0"/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-0.006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877363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959257" y="3308790"/>
            <a:ext cx="4091572" cy="15494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</a:t>
            </a:r>
            <a:r>
              <a:rPr lang="en-US" sz="3000" b="1" dirty="0">
                <a:solidFill>
                  <a:schemeClr val="accent3"/>
                </a:solidFill>
              </a:rPr>
              <a:t>Smaller bias </a:t>
            </a:r>
            <a:r>
              <a:rPr lang="en-US" sz="3000" dirty="0"/>
              <a:t>in BJSM compared to LPJSM.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</a:t>
            </a:r>
            <a:r>
              <a:rPr lang="en-US" sz="3000" b="1" dirty="0">
                <a:solidFill>
                  <a:schemeClr val="accent3"/>
                </a:solidFill>
              </a:rPr>
              <a:t>Efficiency gains </a:t>
            </a:r>
            <a:r>
              <a:rPr lang="en-US" sz="3000" dirty="0"/>
              <a:t>in BJSM.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K.A. Hochstedler, 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20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Dose-response scenario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687028"/>
              </p:ext>
            </p:extLst>
          </p:nvPr>
        </p:nvGraphicFramePr>
        <p:xfrm>
          <a:off x="657224" y="2004707"/>
          <a:ext cx="6914165" cy="43324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82833">
                  <a:extLst>
                    <a:ext uri="{9D8B030D-6E8A-4147-A177-3AD203B41FA5}">
                      <a16:colId xmlns:a16="http://schemas.microsoft.com/office/drawing/2014/main" val="3684305523"/>
                    </a:ext>
                  </a:extLst>
                </a:gridCol>
                <a:gridCol w="1382833">
                  <a:extLst>
                    <a:ext uri="{9D8B030D-6E8A-4147-A177-3AD203B41FA5}">
                      <a16:colId xmlns:a16="http://schemas.microsoft.com/office/drawing/2014/main" val="2928339940"/>
                    </a:ext>
                  </a:extLst>
                </a:gridCol>
                <a:gridCol w="1382833">
                  <a:extLst>
                    <a:ext uri="{9D8B030D-6E8A-4147-A177-3AD203B41FA5}">
                      <a16:colId xmlns:a16="http://schemas.microsoft.com/office/drawing/2014/main" val="3095895502"/>
                    </a:ext>
                  </a:extLst>
                </a:gridCol>
                <a:gridCol w="1382833">
                  <a:extLst>
                    <a:ext uri="{9D8B030D-6E8A-4147-A177-3AD203B41FA5}">
                      <a16:colId xmlns:a16="http://schemas.microsoft.com/office/drawing/2014/main" val="2827036012"/>
                    </a:ext>
                  </a:extLst>
                </a:gridCol>
                <a:gridCol w="1382833">
                  <a:extLst>
                    <a:ext uri="{9D8B030D-6E8A-4147-A177-3AD203B41FA5}">
                      <a16:colId xmlns:a16="http://schemas.microsoft.com/office/drawing/2014/main" val="1862362371"/>
                    </a:ext>
                  </a:extLst>
                </a:gridCol>
              </a:tblGrid>
              <a:tr h="618926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BJSM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375B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LPJSM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375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988655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Bias</a:t>
                      </a:r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rMSE</a:t>
                      </a:r>
                      <a:endParaRPr lang="en-US" sz="3000" dirty="0"/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Bias</a:t>
                      </a:r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rMSE</a:t>
                      </a:r>
                      <a:endParaRPr lang="en-US" sz="3000" dirty="0"/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987059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pPr algn="ctr"/>
                      <a:r>
                        <a:rPr lang="el-GR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3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3000" dirty="0"/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014078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3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3000" dirty="0"/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-0.005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486435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3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3000" dirty="0"/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-0.013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-0.001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023277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3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3000" baseline="0" dirty="0">
                          <a:latin typeface="+mn-lt"/>
                          <a:cs typeface="+mn-cs"/>
                        </a:rPr>
                        <a:t> – </a:t>
                      </a:r>
                      <a:r>
                        <a:rPr lang="el-GR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3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3000" dirty="0"/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-0.005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578391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3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el-GR" sz="3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3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endParaRPr lang="en-US" sz="3000" dirty="0"/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-0.013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877363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959257" y="3308790"/>
            <a:ext cx="4091572" cy="15494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</a:t>
            </a:r>
            <a:r>
              <a:rPr lang="en-US" sz="3000" b="1" dirty="0">
                <a:solidFill>
                  <a:schemeClr val="accent3"/>
                </a:solidFill>
              </a:rPr>
              <a:t>Smaller bias </a:t>
            </a:r>
            <a:r>
              <a:rPr lang="en-US" sz="3000" dirty="0"/>
              <a:t>in BJSM compared to LPJSM.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</a:t>
            </a:r>
            <a:r>
              <a:rPr lang="en-US" sz="3000" b="1" dirty="0">
                <a:solidFill>
                  <a:schemeClr val="accent3"/>
                </a:solidFill>
              </a:rPr>
              <a:t>Efficiency gains </a:t>
            </a:r>
            <a:r>
              <a:rPr lang="en-US" sz="3000" dirty="0"/>
              <a:t>in BJSM.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K.A. Hochstedler, 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9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1431925" cy="42539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BJSM yields estimators with </a:t>
            </a:r>
            <a:r>
              <a:rPr lang="en-US" sz="3000" b="1" dirty="0">
                <a:solidFill>
                  <a:schemeClr val="accent3"/>
                </a:solidFill>
              </a:rPr>
              <a:t>lower bias and higher efficiency </a:t>
            </a:r>
            <a:r>
              <a:rPr lang="en-US" sz="3000" dirty="0"/>
              <a:t>than LPJSM.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We </a:t>
            </a:r>
            <a:r>
              <a:rPr lang="en-US" sz="3000" dirty="0"/>
              <a:t>are writing up our results for publication.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000" b="1" dirty="0" smtClean="0">
                <a:solidFill>
                  <a:schemeClr val="accent3"/>
                </a:solidFill>
              </a:rPr>
              <a:t> Extensions</a:t>
            </a:r>
            <a:r>
              <a:rPr lang="en-US" sz="3000" b="1" dirty="0">
                <a:solidFill>
                  <a:schemeClr val="accent3"/>
                </a:solidFill>
              </a:rPr>
              <a:t>… 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sz="2400" dirty="0"/>
              <a:t>Extend method to non-binary outcomes. </a:t>
            </a:r>
          </a:p>
          <a:p>
            <a:pPr marL="0" indent="0">
              <a:buNone/>
            </a:pPr>
            <a:r>
              <a:rPr lang="en-US" dirty="0"/>
              <a:t>	- Sample size calculations based on this </a:t>
            </a:r>
            <a:r>
              <a:rPr lang="en-US" dirty="0" err="1"/>
              <a:t>snSMART</a:t>
            </a:r>
            <a:r>
              <a:rPr lang="en-US" dirty="0"/>
              <a:t> design.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- </a:t>
            </a:r>
            <a:r>
              <a:rPr lang="en-US" sz="2400" dirty="0"/>
              <a:t>Extend design to more than 2 dosage levels.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K.A. Hochstedler, 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383277" y="4413820"/>
            <a:ext cx="7502148" cy="164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Kimberly A. Hochstedler - hochsted@umich.edu</a:t>
            </a:r>
            <a:endParaRPr lang="en-US" dirty="0"/>
          </a:p>
        </p:txBody>
      </p:sp>
      <p:pic>
        <p:nvPicPr>
          <p:cNvPr id="1028" name="Picture 4" descr="Image result for university of south florida health informa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307" y="1980902"/>
            <a:ext cx="2920518" cy="205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university of michigan logo s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012" y="1760560"/>
            <a:ext cx="2496640" cy="249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K.A. Hochstedler, 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Rare diseases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1811587"/>
            <a:ext cx="7594259" cy="415035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455793" y="2497756"/>
            <a:ext cx="3595035" cy="34869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More than 8,000 rare diseases affect over 30 million people in the 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Only 4% of rare diseases have an approved treatment.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K.A. Hochstedler, 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88578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2" descr="Image result for clipart pop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4" y="1582033"/>
            <a:ext cx="2419406" cy="143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clipart popul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422" y="2210908"/>
            <a:ext cx="918377" cy="81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8212" y="3028263"/>
            <a:ext cx="209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Disease Population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09084" y="3028263"/>
            <a:ext cx="259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Rare Disease Population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585740457"/>
              </p:ext>
            </p:extLst>
          </p:nvPr>
        </p:nvGraphicFramePr>
        <p:xfrm>
          <a:off x="1604959" y="3886542"/>
          <a:ext cx="5770347" cy="2666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866926" y="3397595"/>
            <a:ext cx="1" cy="36286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043610" y="3460635"/>
            <a:ext cx="1" cy="36286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455793" y="2497756"/>
            <a:ext cx="3595035" cy="34869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We combat these issues with a “small n, sequential, multiple assignment randomized </a:t>
            </a:r>
            <a:r>
              <a:rPr lang="en-US" sz="3000" dirty="0" smtClean="0"/>
              <a:t>trial” </a:t>
            </a:r>
            <a:r>
              <a:rPr lang="en-US" sz="3000" dirty="0"/>
              <a:t>(</a:t>
            </a:r>
            <a:r>
              <a:rPr lang="en-US" sz="3000" dirty="0" err="1"/>
              <a:t>snSMART</a:t>
            </a:r>
            <a:r>
              <a:rPr lang="en-US" sz="3000" dirty="0"/>
              <a:t>).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K.A. Hochstedler, 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8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4587AE3-853E-4902-8575-86DC4AFF6E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871F426-8259-45AC-B24E-B00E8FF74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CCE481C-AD8A-4FEF-8982-09D31E9414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3480611-858A-465E-8AE4-B568F85BD4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1AE639C-1002-4E68-8831-D452512DE3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snSMART</a:t>
            </a:r>
            <a:r>
              <a:rPr lang="en-US" dirty="0"/>
              <a:t> vs. SMART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1"/>
            <a:ext cx="5517410" cy="14868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3000" dirty="0"/>
              <a:t>Stages of a SMART design are used to develop </a:t>
            </a:r>
            <a:r>
              <a:rPr lang="en-US" sz="3000" b="1" dirty="0">
                <a:solidFill>
                  <a:schemeClr val="accent3"/>
                </a:solidFill>
              </a:rPr>
              <a:t>dynamic treatment regimes (DTRs).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13498" y="2011681"/>
            <a:ext cx="5517410" cy="1486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3000" dirty="0"/>
              <a:t>Stages of an </a:t>
            </a:r>
            <a:r>
              <a:rPr lang="en-US" sz="3000" dirty="0" err="1"/>
              <a:t>snSMART</a:t>
            </a:r>
            <a:r>
              <a:rPr lang="en-US" sz="3000" dirty="0"/>
              <a:t> design are used to </a:t>
            </a:r>
            <a:r>
              <a:rPr lang="en-US" sz="3000" b="1" dirty="0">
                <a:solidFill>
                  <a:schemeClr val="accent5"/>
                </a:solidFill>
              </a:rPr>
              <a:t>garner more information </a:t>
            </a:r>
            <a:r>
              <a:rPr lang="en-US" sz="3000" dirty="0"/>
              <a:t>on a small sample of patients. 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133814675"/>
              </p:ext>
            </p:extLst>
          </p:nvPr>
        </p:nvGraphicFramePr>
        <p:xfrm>
          <a:off x="6213498" y="3737832"/>
          <a:ext cx="5607879" cy="2545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705870291"/>
              </p:ext>
            </p:extLst>
          </p:nvPr>
        </p:nvGraphicFramePr>
        <p:xfrm>
          <a:off x="352062" y="2270449"/>
          <a:ext cx="5601429" cy="405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K.A. Hochstedler, 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8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Graphic spid="8" grpId="0">
        <p:bldAsOne/>
      </p:bldGraphic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44" y="714179"/>
            <a:ext cx="8966257" cy="5656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09065"/>
          </a:xfrm>
        </p:spPr>
        <p:txBody>
          <a:bodyPr>
            <a:normAutofit fontScale="90000"/>
          </a:bodyPr>
          <a:lstStyle/>
          <a:p>
            <a:r>
              <a:rPr lang="en-US" dirty="0"/>
              <a:t>Our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495549" y="1423244"/>
            <a:ext cx="3595035" cy="456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chemeClr val="accent3"/>
                </a:solidFill>
              </a:rPr>
              <a:t>Advantages</a:t>
            </a:r>
          </a:p>
          <a:p>
            <a:pPr marL="514350" indent="-514350">
              <a:buClr>
                <a:schemeClr val="accent3"/>
              </a:buClr>
              <a:buAutoNum type="arabicPeriod"/>
            </a:pPr>
            <a:r>
              <a:rPr lang="en-US" sz="3000" dirty="0">
                <a:solidFill>
                  <a:schemeClr val="tx1"/>
                </a:solidFill>
              </a:rPr>
              <a:t>Compare to placebo.</a:t>
            </a:r>
          </a:p>
          <a:p>
            <a:pPr marL="514350" indent="-514350">
              <a:buClr>
                <a:schemeClr val="accent3"/>
              </a:buClr>
              <a:buAutoNum type="arabicPeriod"/>
            </a:pPr>
            <a:r>
              <a:rPr lang="en-US" sz="3000" dirty="0">
                <a:solidFill>
                  <a:schemeClr val="tx1"/>
                </a:solidFill>
              </a:rPr>
              <a:t>Compare dose levels.</a:t>
            </a:r>
          </a:p>
          <a:p>
            <a:pPr marL="514350" indent="-514350">
              <a:buClr>
                <a:schemeClr val="accent3"/>
              </a:buClr>
              <a:buAutoNum type="arabicPeriod"/>
            </a:pPr>
            <a:r>
              <a:rPr lang="en-US" sz="3000" dirty="0">
                <a:solidFill>
                  <a:schemeClr val="tx1"/>
                </a:solidFill>
              </a:rPr>
              <a:t>No placebo randomization in stage 2. </a:t>
            </a:r>
            <a:endParaRPr lang="en-US" sz="3000" dirty="0">
              <a:solidFill>
                <a:schemeClr val="accent3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717482" y="1208598"/>
            <a:ext cx="1956021" cy="103367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17482" y="2639833"/>
            <a:ext cx="1956021" cy="2584173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81633" y="5876412"/>
            <a:ext cx="1850687" cy="627755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K.A. Hochstedler, 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6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Method 1:</a:t>
            </a:r>
            <a:br>
              <a:rPr lang="en-US" dirty="0"/>
            </a:br>
            <a:r>
              <a:rPr lang="en-US" dirty="0"/>
              <a:t>Bayesian Joint Stage Model (BJSM)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6656" y="2011681"/>
            <a:ext cx="11515344" cy="62020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Connect stage 1 and stage 2 outcomes with linkage parameters, </a:t>
            </a:r>
            <a:r>
              <a:rPr lang="el-GR" sz="3000" dirty="0"/>
              <a:t>β</a:t>
            </a:r>
            <a:r>
              <a:rPr lang="en-US" sz="3000" dirty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692" y="2631883"/>
            <a:ext cx="6731845" cy="1763694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 rot="5400000">
            <a:off x="9660378" y="3990168"/>
            <a:ext cx="521413" cy="1389579"/>
          </a:xfrm>
          <a:prstGeom prst="rightBrac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731720" y="4974338"/>
            <a:ext cx="2378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Response rate * </a:t>
            </a:r>
            <a:r>
              <a:rPr lang="el-GR" sz="2400" dirty="0">
                <a:solidFill>
                  <a:schemeClr val="accent3"/>
                </a:solidFill>
              </a:rPr>
              <a:t>β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224" y="3166923"/>
            <a:ext cx="2812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Observed response outcome.</a:t>
            </a:r>
          </a:p>
        </p:txBody>
      </p:sp>
      <p:sp>
        <p:nvSpPr>
          <p:cNvPr id="12" name="Right Brace 11"/>
          <p:cNvSpPr/>
          <p:nvPr/>
        </p:nvSpPr>
        <p:spPr>
          <a:xfrm rot="16200000">
            <a:off x="892429" y="3987938"/>
            <a:ext cx="236451" cy="548642"/>
          </a:xfrm>
          <a:prstGeom prst="rightBrac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K.A. Hochstedler, University of Michigan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29" y="4352414"/>
            <a:ext cx="5476243" cy="221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BJSM Prior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6656" y="2011680"/>
                <a:ext cx="11515344" cy="3766185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3000" dirty="0" smtClean="0">
                    <a:latin typeface="+mj-lt"/>
                  </a:rPr>
                  <a:t> β ~ Gamma(2,2)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l-GR" sz="3000" dirty="0">
                    <a:latin typeface="+mj-lt"/>
                    <a:cs typeface="Times New Roman" panose="02020603050405020304" pitchFamily="18" charset="0"/>
                  </a:rPr>
                  <a:t>π</a:t>
                </a:r>
                <a:r>
                  <a:rPr lang="en-US" sz="3000" baseline="-25000" dirty="0">
                    <a:latin typeface="+mj-lt"/>
                    <a:cs typeface="Times New Roman" panose="02020603050405020304" pitchFamily="18" charset="0"/>
                  </a:rPr>
                  <a:t>P</a:t>
                </a:r>
                <a:r>
                  <a:rPr lang="en-US" sz="3000" dirty="0">
                    <a:latin typeface="+mj-lt"/>
                    <a:cs typeface="Times New Roman" panose="02020603050405020304" pitchFamily="18" charset="0"/>
                  </a:rPr>
                  <a:t> ~ Beta(3, 17)</a:t>
                </a:r>
                <a:endParaRPr lang="en-US" sz="3000" dirty="0">
                  <a:latin typeface="+mj-lt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+mj-lt"/>
                  </a:rPr>
                  <a:t> Log</a:t>
                </a:r>
                <a14:m>
                  <m:oMath xmlns:m="http://schemas.openxmlformats.org/officeDocument/2006/math">
                    <m:r>
                      <a:rPr lang="en-US" sz="3000" b="0" i="0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3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3000" b="0" i="1" baseline="-25000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3000" b="0" i="1" baseline="-25000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3000" dirty="0">
                    <a:latin typeface="+mj-lt"/>
                  </a:rPr>
                  <a:t>) ~ Normal(.2, 100)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3000" dirty="0" smtClean="0"/>
                  <a:t> Log</a:t>
                </a:r>
                <a14:m>
                  <m:oMath xmlns:m="http://schemas.openxmlformats.org/officeDocument/2006/math">
                    <m:r>
                      <a:rPr lang="en-US" sz="3000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3000" b="0" i="1" baseline="-25000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3000" i="1" baseline="-25000" dirty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3000" dirty="0"/>
                  <a:t>) ~ Normal(.2, 100)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2011680"/>
                <a:ext cx="11515344" cy="3766185"/>
              </a:xfrm>
              <a:blipFill>
                <a:blip r:embed="rId2"/>
                <a:stretch>
                  <a:fillRect l="-1059" t="-3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K.A. Hochstedler, 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9" y="4510305"/>
            <a:ext cx="11549643" cy="225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Method 2:</a:t>
            </a:r>
            <a:br>
              <a:rPr lang="en-US" dirty="0"/>
            </a:br>
            <a:r>
              <a:rPr lang="en-US" dirty="0"/>
              <a:t>Log Poisson Joint Stage Model (LPJSM)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99" y="3669878"/>
            <a:ext cx="8577297" cy="84042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1515344" cy="189136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1:1 correspondence to parameters in BJSM model equations.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i="1" dirty="0" err="1">
                <a:solidFill>
                  <a:schemeClr val="accent3"/>
                </a:solidFill>
              </a:rPr>
              <a:t>Y</a:t>
            </a:r>
            <a:r>
              <a:rPr lang="en-US" b="1" i="1" baseline="-25000" dirty="0" err="1">
                <a:solidFill>
                  <a:schemeClr val="accent3"/>
                </a:solidFill>
              </a:rPr>
              <a:t>ij</a:t>
            </a:r>
            <a:r>
              <a:rPr lang="en-US" dirty="0"/>
              <a:t> is the response of subject </a:t>
            </a:r>
            <a:r>
              <a:rPr lang="en-US" dirty="0" err="1"/>
              <a:t>i</a:t>
            </a:r>
            <a:r>
              <a:rPr lang="en-US" dirty="0"/>
              <a:t> in stage j.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i="1" dirty="0">
                <a:solidFill>
                  <a:schemeClr val="accent3"/>
                </a:solidFill>
              </a:rPr>
              <a:t>I(</a:t>
            </a:r>
            <a:r>
              <a:rPr lang="en-US" b="1" i="1" dirty="0" err="1">
                <a:solidFill>
                  <a:schemeClr val="accent3"/>
                </a:solidFill>
              </a:rPr>
              <a:t>k</a:t>
            </a:r>
            <a:r>
              <a:rPr lang="en-US" b="1" i="1" baseline="-25000" dirty="0" err="1">
                <a:solidFill>
                  <a:schemeClr val="accent3"/>
                </a:solidFill>
              </a:rPr>
              <a:t>ij</a:t>
            </a:r>
            <a:r>
              <a:rPr lang="en-US" b="1" i="1" dirty="0">
                <a:solidFill>
                  <a:schemeClr val="accent3"/>
                </a:solidFill>
              </a:rPr>
              <a:t> = k) </a:t>
            </a:r>
            <a:r>
              <a:rPr lang="en-US" dirty="0"/>
              <a:t>is the indicator for treatment </a:t>
            </a:r>
            <a:r>
              <a:rPr lang="en-US" b="1" dirty="0">
                <a:solidFill>
                  <a:schemeClr val="accent3"/>
                </a:solidFill>
              </a:rPr>
              <a:t>k = P, L, H </a:t>
            </a:r>
            <a:r>
              <a:rPr lang="en-US" dirty="0"/>
              <a:t>for subject </a:t>
            </a:r>
            <a:r>
              <a:rPr lang="en-US" dirty="0" err="1"/>
              <a:t>i</a:t>
            </a:r>
            <a:r>
              <a:rPr lang="en-US" dirty="0"/>
              <a:t> in stage j.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K.A. Hochstedler, 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2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411992"/>
              </p:ext>
            </p:extLst>
          </p:nvPr>
        </p:nvGraphicFramePr>
        <p:xfrm>
          <a:off x="657225" y="1559294"/>
          <a:ext cx="10772774" cy="2300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57224" y="3975234"/>
            <a:ext cx="11515344" cy="205980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Scenario 1 is </a:t>
            </a:r>
            <a:r>
              <a:rPr lang="en-US" sz="3000" b="1" dirty="0">
                <a:solidFill>
                  <a:schemeClr val="accent3"/>
                </a:solidFill>
              </a:rPr>
              <a:t>null scenario </a:t>
            </a:r>
            <a:r>
              <a:rPr lang="en-US" sz="3000" dirty="0"/>
              <a:t>(P = L = H).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Scenario 2 is </a:t>
            </a:r>
            <a:r>
              <a:rPr lang="en-US" sz="3000" b="1" dirty="0">
                <a:solidFill>
                  <a:schemeClr val="accent3"/>
                </a:solidFill>
              </a:rPr>
              <a:t>dose-response scenario </a:t>
            </a:r>
            <a:r>
              <a:rPr lang="en-US" sz="3000" dirty="0"/>
              <a:t>(P &lt; L &lt; H).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Run 2000 simulations in each setting with N = 30 patients per treatment arm (N = 90 patients total).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K.A. Hochstedler, 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5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Metropolitan">
  <a:themeElements>
    <a:clrScheme name="Custom 5">
      <a:dk1>
        <a:srgbClr val="000000"/>
      </a:dk1>
      <a:lt1>
        <a:srgbClr val="FFFFFF"/>
      </a:lt1>
      <a:dk2>
        <a:srgbClr val="4F5261"/>
      </a:dk2>
      <a:lt2>
        <a:srgbClr val="D3D0DA"/>
      </a:lt2>
      <a:accent1>
        <a:srgbClr val="C397C1"/>
      </a:accent1>
      <a:accent2>
        <a:srgbClr val="9384BA"/>
      </a:accent2>
      <a:accent3>
        <a:srgbClr val="5989D7"/>
      </a:accent3>
      <a:accent4>
        <a:srgbClr val="7399B3"/>
      </a:accent4>
      <a:accent5>
        <a:srgbClr val="76457B"/>
      </a:accent5>
      <a:accent6>
        <a:srgbClr val="D7D6D3"/>
      </a:accent6>
      <a:hlink>
        <a:srgbClr val="59547C"/>
      </a:hlink>
      <a:folHlink>
        <a:srgbClr val="2E2381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648</TotalTime>
  <Words>648</Words>
  <Application>Microsoft Office PowerPoint</Application>
  <PresentationFormat>Widescreen</PresentationFormat>
  <Paragraphs>153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Metropolitan</vt:lpstr>
      <vt:lpstr>Bayesian methods to compare dose levels to placebo in a small n sequential multiple assignment randomized trail (snSMART)</vt:lpstr>
      <vt:lpstr>Rare diseases</vt:lpstr>
      <vt:lpstr>Motivating problem</vt:lpstr>
      <vt:lpstr>snSMART vs. SMART designs</vt:lpstr>
      <vt:lpstr>Our design</vt:lpstr>
      <vt:lpstr>Analysis Method 1: Bayesian Joint Stage Model (BJSM)</vt:lpstr>
      <vt:lpstr>BJSM Prior Settings</vt:lpstr>
      <vt:lpstr>Analysis Method 2: Log Poisson Joint Stage Model (LPJSM)</vt:lpstr>
      <vt:lpstr>Simulations</vt:lpstr>
      <vt:lpstr>Results: Null scenario</vt:lpstr>
      <vt:lpstr>Results: Dose-response scenario</vt:lpstr>
      <vt:lpstr>Conclusions and 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methods to compare dose levels to placebo in a small n sequential multiple assignment randomized trail (snSMART)</dc:title>
  <dc:creator>Kim Hochstedler</dc:creator>
  <cp:lastModifiedBy>Kim Hochstedler</cp:lastModifiedBy>
  <cp:revision>38</cp:revision>
  <dcterms:created xsi:type="dcterms:W3CDTF">2020-02-28T00:47:07Z</dcterms:created>
  <dcterms:modified xsi:type="dcterms:W3CDTF">2020-06-29T21:41:07Z</dcterms:modified>
</cp:coreProperties>
</file>