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4" r:id="rId3"/>
  </p:sldMasterIdLst>
  <p:notesMasterIdLst>
    <p:notesMasterId r:id="rId24"/>
  </p:notesMasterIdLst>
  <p:sldIdLst>
    <p:sldId id="256" r:id="rId4"/>
    <p:sldId id="264" r:id="rId5"/>
    <p:sldId id="265" r:id="rId6"/>
    <p:sldId id="267" r:id="rId7"/>
    <p:sldId id="266" r:id="rId8"/>
    <p:sldId id="286" r:id="rId9"/>
    <p:sldId id="268" r:id="rId10"/>
    <p:sldId id="284" r:id="rId11"/>
    <p:sldId id="285" r:id="rId12"/>
    <p:sldId id="272" r:id="rId13"/>
    <p:sldId id="273" r:id="rId14"/>
    <p:sldId id="274" r:id="rId15"/>
    <p:sldId id="276" r:id="rId16"/>
    <p:sldId id="279" r:id="rId17"/>
    <p:sldId id="278" r:id="rId18"/>
    <p:sldId id="282" r:id="rId19"/>
    <p:sldId id="283" r:id="rId20"/>
    <p:sldId id="277" r:id="rId21"/>
    <p:sldId id="280"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8" y="-11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0E16A-E754-314C-9708-3C653B032BCB}" type="doc">
      <dgm:prSet loTypeId="urn:microsoft.com/office/officeart/2005/8/layout/hierarchy1" loCatId="" qsTypeId="urn:microsoft.com/office/officeart/2005/8/quickstyle/3D4" qsCatId="3D" csTypeId="urn:microsoft.com/office/officeart/2005/8/colors/colorful1#1" csCatId="colorful" phldr="1"/>
      <dgm:spPr/>
      <dgm:t>
        <a:bodyPr/>
        <a:lstStyle/>
        <a:p>
          <a:endParaRPr lang="en-US"/>
        </a:p>
      </dgm:t>
    </dgm:pt>
    <dgm:pt modelId="{E52DF390-8A1D-6340-AB50-8C3A9B3F0BE9}">
      <dgm:prSet phldrT="[Text]"/>
      <dgm:spPr/>
      <dgm:t>
        <a:bodyPr/>
        <a:lstStyle/>
        <a:p>
          <a:r>
            <a:rPr lang="en-US" dirty="0" err="1" smtClean="0"/>
            <a:t>Calculator.vi</a:t>
          </a:r>
          <a:endParaRPr lang="en-US" dirty="0"/>
        </a:p>
      </dgm:t>
    </dgm:pt>
    <dgm:pt modelId="{0367E295-E946-6D47-8565-D9F433CEDFD7}" type="parTrans" cxnId="{28A7E2C5-C7AF-564E-9ADA-19F0ED2EF6B2}">
      <dgm:prSet/>
      <dgm:spPr/>
      <dgm:t>
        <a:bodyPr/>
        <a:lstStyle/>
        <a:p>
          <a:endParaRPr lang="en-US"/>
        </a:p>
      </dgm:t>
    </dgm:pt>
    <dgm:pt modelId="{C046CBDD-F018-0F4C-875F-DAEA5E9BE270}" type="sibTrans" cxnId="{28A7E2C5-C7AF-564E-9ADA-19F0ED2EF6B2}">
      <dgm:prSet/>
      <dgm:spPr/>
      <dgm:t>
        <a:bodyPr/>
        <a:lstStyle/>
        <a:p>
          <a:endParaRPr lang="en-US"/>
        </a:p>
      </dgm:t>
    </dgm:pt>
    <dgm:pt modelId="{A8418E3E-DB09-7646-A198-4A39C42E2E15}">
      <dgm:prSet phldrT="[Text]"/>
      <dgm:spPr/>
      <dgm:t>
        <a:bodyPr/>
        <a:lstStyle/>
        <a:p>
          <a:r>
            <a:rPr lang="en-US" dirty="0" smtClean="0"/>
            <a:t>Simple </a:t>
          </a:r>
          <a:r>
            <a:rPr lang="en-US" dirty="0" err="1" smtClean="0"/>
            <a:t>Display.vi</a:t>
          </a:r>
          <a:endParaRPr lang="en-US" dirty="0"/>
        </a:p>
      </dgm:t>
    </dgm:pt>
    <dgm:pt modelId="{8A850E30-FB74-1546-B04F-68310E598A04}" type="sibTrans" cxnId="{0660D1E2-18B9-4343-A606-43E49FB633F4}">
      <dgm:prSet/>
      <dgm:spPr/>
      <dgm:t>
        <a:bodyPr/>
        <a:lstStyle/>
        <a:p>
          <a:endParaRPr lang="en-US"/>
        </a:p>
      </dgm:t>
    </dgm:pt>
    <dgm:pt modelId="{61BA72CA-C623-0046-B944-F54D9C4ABA2A}" type="parTrans" cxnId="{0660D1E2-18B9-4343-A606-43E49FB633F4}">
      <dgm:prSet/>
      <dgm:spPr/>
      <dgm:t>
        <a:bodyPr/>
        <a:lstStyle/>
        <a:p>
          <a:endParaRPr lang="en-US"/>
        </a:p>
      </dgm:t>
    </dgm:pt>
    <dgm:pt modelId="{99447650-C658-5F4F-9601-EF67FB17BF72}">
      <dgm:prSet phldrT="[Text]"/>
      <dgm:spPr/>
      <dgm:t>
        <a:bodyPr/>
        <a:lstStyle/>
        <a:p>
          <a:r>
            <a:rPr lang="en-US" dirty="0" err="1" smtClean="0"/>
            <a:t>Analysis.vi</a:t>
          </a:r>
          <a:endParaRPr lang="en-US" dirty="0"/>
        </a:p>
      </dgm:t>
    </dgm:pt>
    <dgm:pt modelId="{6BA030F8-82D0-644A-8E93-617EA1D9A91E}" type="parTrans" cxnId="{A653DC50-8C47-F142-9601-717E28ADDE42}">
      <dgm:prSet/>
      <dgm:spPr/>
      <dgm:t>
        <a:bodyPr/>
        <a:lstStyle/>
        <a:p>
          <a:endParaRPr lang="en-US"/>
        </a:p>
      </dgm:t>
    </dgm:pt>
    <dgm:pt modelId="{88288D70-C8EB-F845-853D-AF8FAFA5C8BF}" type="sibTrans" cxnId="{A653DC50-8C47-F142-9601-717E28ADDE42}">
      <dgm:prSet/>
      <dgm:spPr/>
      <dgm:t>
        <a:bodyPr/>
        <a:lstStyle/>
        <a:p>
          <a:endParaRPr lang="en-US"/>
        </a:p>
      </dgm:t>
    </dgm:pt>
    <dgm:pt modelId="{C7B36758-141C-2847-BEEE-AF72801F6FA6}" type="pres">
      <dgm:prSet presAssocID="{9B40E16A-E754-314C-9708-3C653B032BCB}" presName="hierChild1" presStyleCnt="0">
        <dgm:presLayoutVars>
          <dgm:chPref val="1"/>
          <dgm:dir/>
          <dgm:animOne val="branch"/>
          <dgm:animLvl val="lvl"/>
          <dgm:resizeHandles/>
        </dgm:presLayoutVars>
      </dgm:prSet>
      <dgm:spPr/>
      <dgm:t>
        <a:bodyPr/>
        <a:lstStyle/>
        <a:p>
          <a:endParaRPr lang="en-US"/>
        </a:p>
      </dgm:t>
    </dgm:pt>
    <dgm:pt modelId="{2DE3A804-73B2-CB44-A20E-E894F30239D7}" type="pres">
      <dgm:prSet presAssocID="{E52DF390-8A1D-6340-AB50-8C3A9B3F0BE9}" presName="hierRoot1" presStyleCnt="0"/>
      <dgm:spPr/>
    </dgm:pt>
    <dgm:pt modelId="{E422DB69-4C37-A548-9D50-FF7A70A4127C}" type="pres">
      <dgm:prSet presAssocID="{E52DF390-8A1D-6340-AB50-8C3A9B3F0BE9}" presName="composite" presStyleCnt="0"/>
      <dgm:spPr/>
    </dgm:pt>
    <dgm:pt modelId="{4733BFB8-290F-EE41-B1C8-AEE08C0BF963}" type="pres">
      <dgm:prSet presAssocID="{E52DF390-8A1D-6340-AB50-8C3A9B3F0BE9}" presName="background" presStyleLbl="node0" presStyleIdx="0" presStyleCnt="1"/>
      <dgm:spPr/>
    </dgm:pt>
    <dgm:pt modelId="{CFD2A08D-A789-C248-9EB3-C7894769F616}" type="pres">
      <dgm:prSet presAssocID="{E52DF390-8A1D-6340-AB50-8C3A9B3F0BE9}" presName="text" presStyleLbl="fgAcc0" presStyleIdx="0" presStyleCnt="1" custLinFactNeighborY="-5233">
        <dgm:presLayoutVars>
          <dgm:chPref val="3"/>
        </dgm:presLayoutVars>
      </dgm:prSet>
      <dgm:spPr/>
      <dgm:t>
        <a:bodyPr/>
        <a:lstStyle/>
        <a:p>
          <a:endParaRPr lang="en-US"/>
        </a:p>
      </dgm:t>
    </dgm:pt>
    <dgm:pt modelId="{A2EFFE5E-9D73-C046-9855-AD368245F9B9}" type="pres">
      <dgm:prSet presAssocID="{E52DF390-8A1D-6340-AB50-8C3A9B3F0BE9}" presName="hierChild2" presStyleCnt="0"/>
      <dgm:spPr/>
    </dgm:pt>
    <dgm:pt modelId="{EFCEBEE9-C3C0-9F4A-BB25-DCB3B3276C87}" type="pres">
      <dgm:prSet presAssocID="{6BA030F8-82D0-644A-8E93-617EA1D9A91E}" presName="Name10" presStyleLbl="parChTrans1D2" presStyleIdx="0" presStyleCnt="2"/>
      <dgm:spPr/>
      <dgm:t>
        <a:bodyPr/>
        <a:lstStyle/>
        <a:p>
          <a:endParaRPr lang="en-US"/>
        </a:p>
      </dgm:t>
    </dgm:pt>
    <dgm:pt modelId="{B40C9635-6FAE-5945-9AB8-06EBAF10F15F}" type="pres">
      <dgm:prSet presAssocID="{99447650-C658-5F4F-9601-EF67FB17BF72}" presName="hierRoot2" presStyleCnt="0"/>
      <dgm:spPr/>
    </dgm:pt>
    <dgm:pt modelId="{DADC0604-E876-7C47-9F45-91BBAE20A17F}" type="pres">
      <dgm:prSet presAssocID="{99447650-C658-5F4F-9601-EF67FB17BF72}" presName="composite2" presStyleCnt="0"/>
      <dgm:spPr/>
    </dgm:pt>
    <dgm:pt modelId="{B2C1FFC7-4460-EB43-9E2C-2D5E6CECA7BB}" type="pres">
      <dgm:prSet presAssocID="{99447650-C658-5F4F-9601-EF67FB17BF72}" presName="background2" presStyleLbl="node2" presStyleIdx="0" presStyleCnt="2"/>
      <dgm:spPr/>
    </dgm:pt>
    <dgm:pt modelId="{028D3437-92E8-6147-AC59-AA7520E6E6F2}" type="pres">
      <dgm:prSet presAssocID="{99447650-C658-5F4F-9601-EF67FB17BF72}" presName="text2" presStyleLbl="fgAcc2" presStyleIdx="0" presStyleCnt="2">
        <dgm:presLayoutVars>
          <dgm:chPref val="3"/>
        </dgm:presLayoutVars>
      </dgm:prSet>
      <dgm:spPr/>
      <dgm:t>
        <a:bodyPr/>
        <a:lstStyle/>
        <a:p>
          <a:endParaRPr lang="en-US"/>
        </a:p>
      </dgm:t>
    </dgm:pt>
    <dgm:pt modelId="{E284CE53-1E6D-E24C-AF28-598F8B093453}" type="pres">
      <dgm:prSet presAssocID="{99447650-C658-5F4F-9601-EF67FB17BF72}" presName="hierChild3" presStyleCnt="0"/>
      <dgm:spPr/>
    </dgm:pt>
    <dgm:pt modelId="{620BB6E2-CBCA-5140-8463-A8BD474BA1C3}" type="pres">
      <dgm:prSet presAssocID="{61BA72CA-C623-0046-B944-F54D9C4ABA2A}" presName="Name10" presStyleLbl="parChTrans1D2" presStyleIdx="1" presStyleCnt="2"/>
      <dgm:spPr/>
      <dgm:t>
        <a:bodyPr/>
        <a:lstStyle/>
        <a:p>
          <a:endParaRPr lang="en-US"/>
        </a:p>
      </dgm:t>
    </dgm:pt>
    <dgm:pt modelId="{CFCFEB09-DD1A-D149-AA9C-BABB21ABD6A8}" type="pres">
      <dgm:prSet presAssocID="{A8418E3E-DB09-7646-A198-4A39C42E2E15}" presName="hierRoot2" presStyleCnt="0"/>
      <dgm:spPr/>
    </dgm:pt>
    <dgm:pt modelId="{B072D1A1-F007-B44D-9532-CB56C592BE85}" type="pres">
      <dgm:prSet presAssocID="{A8418E3E-DB09-7646-A198-4A39C42E2E15}" presName="composite2" presStyleCnt="0"/>
      <dgm:spPr/>
    </dgm:pt>
    <dgm:pt modelId="{13B45CA5-DAD9-8B42-8BD2-50106522EEE9}" type="pres">
      <dgm:prSet presAssocID="{A8418E3E-DB09-7646-A198-4A39C42E2E15}" presName="background2" presStyleLbl="node2" presStyleIdx="1" presStyleCnt="2"/>
      <dgm:spPr/>
    </dgm:pt>
    <dgm:pt modelId="{271B2BD9-42FF-C549-9B13-43ED8D498827}" type="pres">
      <dgm:prSet presAssocID="{A8418E3E-DB09-7646-A198-4A39C42E2E15}" presName="text2" presStyleLbl="fgAcc2" presStyleIdx="1" presStyleCnt="2">
        <dgm:presLayoutVars>
          <dgm:chPref val="3"/>
        </dgm:presLayoutVars>
      </dgm:prSet>
      <dgm:spPr/>
      <dgm:t>
        <a:bodyPr/>
        <a:lstStyle/>
        <a:p>
          <a:endParaRPr lang="en-US"/>
        </a:p>
      </dgm:t>
    </dgm:pt>
    <dgm:pt modelId="{2D638DAD-C451-F349-8865-ECDDEB452B05}" type="pres">
      <dgm:prSet presAssocID="{A8418E3E-DB09-7646-A198-4A39C42E2E15}" presName="hierChild3" presStyleCnt="0"/>
      <dgm:spPr/>
    </dgm:pt>
  </dgm:ptLst>
  <dgm:cxnLst>
    <dgm:cxn modelId="{13EA58F6-C994-4425-98A2-83D713DF5E2B}" type="presOf" srcId="{6BA030F8-82D0-644A-8E93-617EA1D9A91E}" destId="{EFCEBEE9-C3C0-9F4A-BB25-DCB3B3276C87}" srcOrd="0" destOrd="0" presId="urn:microsoft.com/office/officeart/2005/8/layout/hierarchy1"/>
    <dgm:cxn modelId="{28A7E2C5-C7AF-564E-9ADA-19F0ED2EF6B2}" srcId="{9B40E16A-E754-314C-9708-3C653B032BCB}" destId="{E52DF390-8A1D-6340-AB50-8C3A9B3F0BE9}" srcOrd="0" destOrd="0" parTransId="{0367E295-E946-6D47-8565-D9F433CEDFD7}" sibTransId="{C046CBDD-F018-0F4C-875F-DAEA5E9BE270}"/>
    <dgm:cxn modelId="{978AB36F-7344-44E5-AFD3-F71BEFE203E4}" type="presOf" srcId="{99447650-C658-5F4F-9601-EF67FB17BF72}" destId="{028D3437-92E8-6147-AC59-AA7520E6E6F2}" srcOrd="0" destOrd="0" presId="urn:microsoft.com/office/officeart/2005/8/layout/hierarchy1"/>
    <dgm:cxn modelId="{A653DC50-8C47-F142-9601-717E28ADDE42}" srcId="{E52DF390-8A1D-6340-AB50-8C3A9B3F0BE9}" destId="{99447650-C658-5F4F-9601-EF67FB17BF72}" srcOrd="0" destOrd="0" parTransId="{6BA030F8-82D0-644A-8E93-617EA1D9A91E}" sibTransId="{88288D70-C8EB-F845-853D-AF8FAFA5C8BF}"/>
    <dgm:cxn modelId="{0FEB452F-5614-4417-955F-6195CF21C136}" type="presOf" srcId="{61BA72CA-C623-0046-B944-F54D9C4ABA2A}" destId="{620BB6E2-CBCA-5140-8463-A8BD474BA1C3}" srcOrd="0" destOrd="0" presId="urn:microsoft.com/office/officeart/2005/8/layout/hierarchy1"/>
    <dgm:cxn modelId="{5E4817BA-DB2D-4BAB-8BF5-91DACFD50DCA}" type="presOf" srcId="{A8418E3E-DB09-7646-A198-4A39C42E2E15}" destId="{271B2BD9-42FF-C549-9B13-43ED8D498827}" srcOrd="0" destOrd="0" presId="urn:microsoft.com/office/officeart/2005/8/layout/hierarchy1"/>
    <dgm:cxn modelId="{0660D1E2-18B9-4343-A606-43E49FB633F4}" srcId="{E52DF390-8A1D-6340-AB50-8C3A9B3F0BE9}" destId="{A8418E3E-DB09-7646-A198-4A39C42E2E15}" srcOrd="1" destOrd="0" parTransId="{61BA72CA-C623-0046-B944-F54D9C4ABA2A}" sibTransId="{8A850E30-FB74-1546-B04F-68310E598A04}"/>
    <dgm:cxn modelId="{3948A99B-A7E7-4FF2-BE97-1DC8D1D422EE}" type="presOf" srcId="{9B40E16A-E754-314C-9708-3C653B032BCB}" destId="{C7B36758-141C-2847-BEEE-AF72801F6FA6}" srcOrd="0" destOrd="0" presId="urn:microsoft.com/office/officeart/2005/8/layout/hierarchy1"/>
    <dgm:cxn modelId="{BCE34A6D-B7E8-4632-9694-497C379EF64C}" type="presOf" srcId="{E52DF390-8A1D-6340-AB50-8C3A9B3F0BE9}" destId="{CFD2A08D-A789-C248-9EB3-C7894769F616}" srcOrd="0" destOrd="0" presId="urn:microsoft.com/office/officeart/2005/8/layout/hierarchy1"/>
    <dgm:cxn modelId="{F74C4CE2-7C4C-44ED-A188-519ADEBF055E}" type="presParOf" srcId="{C7B36758-141C-2847-BEEE-AF72801F6FA6}" destId="{2DE3A804-73B2-CB44-A20E-E894F30239D7}" srcOrd="0" destOrd="0" presId="urn:microsoft.com/office/officeart/2005/8/layout/hierarchy1"/>
    <dgm:cxn modelId="{D26A3D41-0F57-4A5C-AAF6-DA256CE23AC5}" type="presParOf" srcId="{2DE3A804-73B2-CB44-A20E-E894F30239D7}" destId="{E422DB69-4C37-A548-9D50-FF7A70A4127C}" srcOrd="0" destOrd="0" presId="urn:microsoft.com/office/officeart/2005/8/layout/hierarchy1"/>
    <dgm:cxn modelId="{69132D9D-4BA7-43DA-BEC4-9BE123771A2F}" type="presParOf" srcId="{E422DB69-4C37-A548-9D50-FF7A70A4127C}" destId="{4733BFB8-290F-EE41-B1C8-AEE08C0BF963}" srcOrd="0" destOrd="0" presId="urn:microsoft.com/office/officeart/2005/8/layout/hierarchy1"/>
    <dgm:cxn modelId="{EE079558-7791-44BE-A7E0-328A5ED520E4}" type="presParOf" srcId="{E422DB69-4C37-A548-9D50-FF7A70A4127C}" destId="{CFD2A08D-A789-C248-9EB3-C7894769F616}" srcOrd="1" destOrd="0" presId="urn:microsoft.com/office/officeart/2005/8/layout/hierarchy1"/>
    <dgm:cxn modelId="{32C3AACB-1953-4251-BCED-9A2CE265C622}" type="presParOf" srcId="{2DE3A804-73B2-CB44-A20E-E894F30239D7}" destId="{A2EFFE5E-9D73-C046-9855-AD368245F9B9}" srcOrd="1" destOrd="0" presId="urn:microsoft.com/office/officeart/2005/8/layout/hierarchy1"/>
    <dgm:cxn modelId="{30323310-2C07-4B7D-808A-8A93BC3BCD78}" type="presParOf" srcId="{A2EFFE5E-9D73-C046-9855-AD368245F9B9}" destId="{EFCEBEE9-C3C0-9F4A-BB25-DCB3B3276C87}" srcOrd="0" destOrd="0" presId="urn:microsoft.com/office/officeart/2005/8/layout/hierarchy1"/>
    <dgm:cxn modelId="{B6198DDD-6588-4BCF-8EA0-72ACABFBDC25}" type="presParOf" srcId="{A2EFFE5E-9D73-C046-9855-AD368245F9B9}" destId="{B40C9635-6FAE-5945-9AB8-06EBAF10F15F}" srcOrd="1" destOrd="0" presId="urn:microsoft.com/office/officeart/2005/8/layout/hierarchy1"/>
    <dgm:cxn modelId="{EBD4AF3A-2B73-4C74-BB35-9F2864611AD4}" type="presParOf" srcId="{B40C9635-6FAE-5945-9AB8-06EBAF10F15F}" destId="{DADC0604-E876-7C47-9F45-91BBAE20A17F}" srcOrd="0" destOrd="0" presId="urn:microsoft.com/office/officeart/2005/8/layout/hierarchy1"/>
    <dgm:cxn modelId="{417CC056-9ADC-4F27-A4AE-A2C48A93D551}" type="presParOf" srcId="{DADC0604-E876-7C47-9F45-91BBAE20A17F}" destId="{B2C1FFC7-4460-EB43-9E2C-2D5E6CECA7BB}" srcOrd="0" destOrd="0" presId="urn:microsoft.com/office/officeart/2005/8/layout/hierarchy1"/>
    <dgm:cxn modelId="{28D4857D-AE60-4F03-A7C4-7366D91AB146}" type="presParOf" srcId="{DADC0604-E876-7C47-9F45-91BBAE20A17F}" destId="{028D3437-92E8-6147-AC59-AA7520E6E6F2}" srcOrd="1" destOrd="0" presId="urn:microsoft.com/office/officeart/2005/8/layout/hierarchy1"/>
    <dgm:cxn modelId="{BD095A17-78DD-4F0C-AB26-1555F07C83B1}" type="presParOf" srcId="{B40C9635-6FAE-5945-9AB8-06EBAF10F15F}" destId="{E284CE53-1E6D-E24C-AF28-598F8B093453}" srcOrd="1" destOrd="0" presId="urn:microsoft.com/office/officeart/2005/8/layout/hierarchy1"/>
    <dgm:cxn modelId="{310D43BD-1614-4EEE-9B8C-A195ED4B13C1}" type="presParOf" srcId="{A2EFFE5E-9D73-C046-9855-AD368245F9B9}" destId="{620BB6E2-CBCA-5140-8463-A8BD474BA1C3}" srcOrd="2" destOrd="0" presId="urn:microsoft.com/office/officeart/2005/8/layout/hierarchy1"/>
    <dgm:cxn modelId="{05222261-4C84-43B5-9FCB-7F749247A935}" type="presParOf" srcId="{A2EFFE5E-9D73-C046-9855-AD368245F9B9}" destId="{CFCFEB09-DD1A-D149-AA9C-BABB21ABD6A8}" srcOrd="3" destOrd="0" presId="urn:microsoft.com/office/officeart/2005/8/layout/hierarchy1"/>
    <dgm:cxn modelId="{51CA6701-E899-4581-9D97-48DD1D0BF31C}" type="presParOf" srcId="{CFCFEB09-DD1A-D149-AA9C-BABB21ABD6A8}" destId="{B072D1A1-F007-B44D-9532-CB56C592BE85}" srcOrd="0" destOrd="0" presId="urn:microsoft.com/office/officeart/2005/8/layout/hierarchy1"/>
    <dgm:cxn modelId="{C84CFA83-3628-4486-9151-DD39FC217454}" type="presParOf" srcId="{B072D1A1-F007-B44D-9532-CB56C592BE85}" destId="{13B45CA5-DAD9-8B42-8BD2-50106522EEE9}" srcOrd="0" destOrd="0" presId="urn:microsoft.com/office/officeart/2005/8/layout/hierarchy1"/>
    <dgm:cxn modelId="{C42781FA-8FCA-4FF7-8EB8-FD3F8FD132F0}" type="presParOf" srcId="{B072D1A1-F007-B44D-9532-CB56C592BE85}" destId="{271B2BD9-42FF-C549-9B13-43ED8D498827}" srcOrd="1" destOrd="0" presId="urn:microsoft.com/office/officeart/2005/8/layout/hierarchy1"/>
    <dgm:cxn modelId="{3465266B-EF07-41D1-945B-F2544C1862BB}" type="presParOf" srcId="{CFCFEB09-DD1A-D149-AA9C-BABB21ABD6A8}" destId="{2D638DAD-C451-F349-8865-ECDDEB452B05}"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9B233-6104-6642-84C4-230E27BD3DF1}" type="doc">
      <dgm:prSet loTypeId="urn:microsoft.com/office/officeart/2005/8/layout/hierarchy1" loCatId="" qsTypeId="urn:microsoft.com/office/officeart/2005/8/quickstyle/3D4" qsCatId="3D" csTypeId="urn:microsoft.com/office/officeart/2005/8/colors/colorful2" csCatId="colorful" phldr="1"/>
      <dgm:spPr/>
      <dgm:t>
        <a:bodyPr/>
        <a:lstStyle/>
        <a:p>
          <a:endParaRPr lang="en-US"/>
        </a:p>
      </dgm:t>
    </dgm:pt>
    <dgm:pt modelId="{13FFE81E-BC24-BC46-8265-B8C977B635E7}">
      <dgm:prSet phldrT="[Text]"/>
      <dgm:spPr/>
      <dgm:t>
        <a:bodyPr/>
        <a:lstStyle/>
        <a:p>
          <a:r>
            <a:rPr lang="en-US" dirty="0" smtClean="0"/>
            <a:t>Scientific </a:t>
          </a:r>
          <a:r>
            <a:rPr lang="en-US" dirty="0" err="1" smtClean="0"/>
            <a:t>Calculator.vi</a:t>
          </a:r>
          <a:endParaRPr lang="en-US" dirty="0"/>
        </a:p>
      </dgm:t>
    </dgm:pt>
    <dgm:pt modelId="{A707BB9C-40D3-B549-8332-105F76DEC974}" type="parTrans" cxnId="{1F80E347-2F05-DC4E-9540-2205B2BBC15C}">
      <dgm:prSet/>
      <dgm:spPr/>
      <dgm:t>
        <a:bodyPr/>
        <a:lstStyle/>
        <a:p>
          <a:endParaRPr lang="en-US"/>
        </a:p>
      </dgm:t>
    </dgm:pt>
    <dgm:pt modelId="{D9B32E35-8001-6047-BD91-E409F322DF92}" type="sibTrans" cxnId="{1F80E347-2F05-DC4E-9540-2205B2BBC15C}">
      <dgm:prSet/>
      <dgm:spPr/>
      <dgm:t>
        <a:bodyPr/>
        <a:lstStyle/>
        <a:p>
          <a:endParaRPr lang="en-US"/>
        </a:p>
      </dgm:t>
    </dgm:pt>
    <dgm:pt modelId="{8AE6B156-76B1-584E-8AFC-E2BEE99AE8BB}">
      <dgm:prSet phldrT="[Text]"/>
      <dgm:spPr/>
      <dgm:t>
        <a:bodyPr/>
        <a:lstStyle/>
        <a:p>
          <a:r>
            <a:rPr lang="en-US" dirty="0" err="1" smtClean="0"/>
            <a:t>Analysis.vi</a:t>
          </a:r>
          <a:endParaRPr lang="en-US" dirty="0"/>
        </a:p>
      </dgm:t>
    </dgm:pt>
    <dgm:pt modelId="{C3F87843-08FC-4842-9B2D-4A8322192A9B}" type="parTrans" cxnId="{863263AB-7251-B14E-A727-570349284662}">
      <dgm:prSet/>
      <dgm:spPr/>
      <dgm:t>
        <a:bodyPr/>
        <a:lstStyle/>
        <a:p>
          <a:endParaRPr lang="en-US"/>
        </a:p>
      </dgm:t>
    </dgm:pt>
    <dgm:pt modelId="{05252A98-878D-8E44-988F-E07BFDEAFB4B}" type="sibTrans" cxnId="{863263AB-7251-B14E-A727-570349284662}">
      <dgm:prSet/>
      <dgm:spPr/>
      <dgm:t>
        <a:bodyPr/>
        <a:lstStyle/>
        <a:p>
          <a:endParaRPr lang="en-US"/>
        </a:p>
      </dgm:t>
    </dgm:pt>
    <dgm:pt modelId="{5E2904E3-A50E-3E4D-87BA-C302828C0B8A}">
      <dgm:prSet phldrT="[Text]"/>
      <dgm:spPr/>
      <dgm:t>
        <a:bodyPr/>
        <a:lstStyle/>
        <a:p>
          <a:r>
            <a:rPr lang="en-US" dirty="0" smtClean="0"/>
            <a:t>Enlarged </a:t>
          </a:r>
          <a:r>
            <a:rPr lang="en-US" dirty="0" err="1" smtClean="0"/>
            <a:t>Display.vi</a:t>
          </a:r>
          <a:endParaRPr lang="en-US" dirty="0"/>
        </a:p>
      </dgm:t>
    </dgm:pt>
    <dgm:pt modelId="{871B19CB-46BB-EA4D-8EA1-4D96E6832FCC}" type="parTrans" cxnId="{EBD2ABD5-B1F9-7E4E-AAB2-8FF705EE6907}">
      <dgm:prSet/>
      <dgm:spPr/>
      <dgm:t>
        <a:bodyPr/>
        <a:lstStyle/>
        <a:p>
          <a:endParaRPr lang="en-US"/>
        </a:p>
      </dgm:t>
    </dgm:pt>
    <dgm:pt modelId="{1A6B3505-7B45-CF49-A76E-DFE00CE5E9F2}" type="sibTrans" cxnId="{EBD2ABD5-B1F9-7E4E-AAB2-8FF705EE6907}">
      <dgm:prSet/>
      <dgm:spPr/>
      <dgm:t>
        <a:bodyPr/>
        <a:lstStyle/>
        <a:p>
          <a:endParaRPr lang="en-US"/>
        </a:p>
      </dgm:t>
    </dgm:pt>
    <dgm:pt modelId="{D8CDDC70-C622-8348-871D-B80755169131}" type="pres">
      <dgm:prSet presAssocID="{9BE9B233-6104-6642-84C4-230E27BD3DF1}" presName="hierChild1" presStyleCnt="0">
        <dgm:presLayoutVars>
          <dgm:chPref val="1"/>
          <dgm:dir/>
          <dgm:animOne val="branch"/>
          <dgm:animLvl val="lvl"/>
          <dgm:resizeHandles/>
        </dgm:presLayoutVars>
      </dgm:prSet>
      <dgm:spPr/>
      <dgm:t>
        <a:bodyPr/>
        <a:lstStyle/>
        <a:p>
          <a:endParaRPr lang="en-US"/>
        </a:p>
      </dgm:t>
    </dgm:pt>
    <dgm:pt modelId="{AE195B7C-FEB6-2048-A3D9-9FEF49AC6E7B}" type="pres">
      <dgm:prSet presAssocID="{13FFE81E-BC24-BC46-8265-B8C977B635E7}" presName="hierRoot1" presStyleCnt="0"/>
      <dgm:spPr/>
    </dgm:pt>
    <dgm:pt modelId="{62B38AB4-240A-9243-B871-6BF9B462DDD1}" type="pres">
      <dgm:prSet presAssocID="{13FFE81E-BC24-BC46-8265-B8C977B635E7}" presName="composite" presStyleCnt="0"/>
      <dgm:spPr/>
    </dgm:pt>
    <dgm:pt modelId="{F9F95297-7ABC-2F4D-9310-A47E543FC777}" type="pres">
      <dgm:prSet presAssocID="{13FFE81E-BC24-BC46-8265-B8C977B635E7}" presName="background" presStyleLbl="node0" presStyleIdx="0" presStyleCnt="1"/>
      <dgm:spPr/>
    </dgm:pt>
    <dgm:pt modelId="{3A6038AB-1A45-CE43-983F-F36466D7EC66}" type="pres">
      <dgm:prSet presAssocID="{13FFE81E-BC24-BC46-8265-B8C977B635E7}" presName="text" presStyleLbl="fgAcc0" presStyleIdx="0" presStyleCnt="1">
        <dgm:presLayoutVars>
          <dgm:chPref val="3"/>
        </dgm:presLayoutVars>
      </dgm:prSet>
      <dgm:spPr/>
      <dgm:t>
        <a:bodyPr/>
        <a:lstStyle/>
        <a:p>
          <a:endParaRPr lang="en-US"/>
        </a:p>
      </dgm:t>
    </dgm:pt>
    <dgm:pt modelId="{15F6F2A1-23DF-CF46-A221-E4F332CB6E9E}" type="pres">
      <dgm:prSet presAssocID="{13FFE81E-BC24-BC46-8265-B8C977B635E7}" presName="hierChild2" presStyleCnt="0"/>
      <dgm:spPr/>
    </dgm:pt>
    <dgm:pt modelId="{2A1E6CAB-6BC1-CD44-81C5-D8250B7CF530}" type="pres">
      <dgm:prSet presAssocID="{C3F87843-08FC-4842-9B2D-4A8322192A9B}" presName="Name10" presStyleLbl="parChTrans1D2" presStyleIdx="0" presStyleCnt="2"/>
      <dgm:spPr/>
      <dgm:t>
        <a:bodyPr/>
        <a:lstStyle/>
        <a:p>
          <a:endParaRPr lang="en-US"/>
        </a:p>
      </dgm:t>
    </dgm:pt>
    <dgm:pt modelId="{82378A7C-4310-9A45-9A55-0F0102A80879}" type="pres">
      <dgm:prSet presAssocID="{8AE6B156-76B1-584E-8AFC-E2BEE99AE8BB}" presName="hierRoot2" presStyleCnt="0"/>
      <dgm:spPr/>
    </dgm:pt>
    <dgm:pt modelId="{37B150C9-7C58-4740-B1A2-47B1B2305215}" type="pres">
      <dgm:prSet presAssocID="{8AE6B156-76B1-584E-8AFC-E2BEE99AE8BB}" presName="composite2" presStyleCnt="0"/>
      <dgm:spPr/>
    </dgm:pt>
    <dgm:pt modelId="{0A61F91C-DF50-FA48-9568-1083EF38ED36}" type="pres">
      <dgm:prSet presAssocID="{8AE6B156-76B1-584E-8AFC-E2BEE99AE8BB}" presName="background2" presStyleLbl="node2" presStyleIdx="0" presStyleCnt="2"/>
      <dgm:spPr/>
    </dgm:pt>
    <dgm:pt modelId="{C31F12F6-C672-5046-8726-2CF13157AC05}" type="pres">
      <dgm:prSet presAssocID="{8AE6B156-76B1-584E-8AFC-E2BEE99AE8BB}" presName="text2" presStyleLbl="fgAcc2" presStyleIdx="0" presStyleCnt="2">
        <dgm:presLayoutVars>
          <dgm:chPref val="3"/>
        </dgm:presLayoutVars>
      </dgm:prSet>
      <dgm:spPr/>
      <dgm:t>
        <a:bodyPr/>
        <a:lstStyle/>
        <a:p>
          <a:endParaRPr lang="en-US"/>
        </a:p>
      </dgm:t>
    </dgm:pt>
    <dgm:pt modelId="{765A9187-D7B9-6042-BC00-F221C16BA2E4}" type="pres">
      <dgm:prSet presAssocID="{8AE6B156-76B1-584E-8AFC-E2BEE99AE8BB}" presName="hierChild3" presStyleCnt="0"/>
      <dgm:spPr/>
    </dgm:pt>
    <dgm:pt modelId="{CF26940B-174F-8F49-9645-26A44BECDE24}" type="pres">
      <dgm:prSet presAssocID="{871B19CB-46BB-EA4D-8EA1-4D96E6832FCC}" presName="Name10" presStyleLbl="parChTrans1D2" presStyleIdx="1" presStyleCnt="2"/>
      <dgm:spPr/>
      <dgm:t>
        <a:bodyPr/>
        <a:lstStyle/>
        <a:p>
          <a:endParaRPr lang="en-US"/>
        </a:p>
      </dgm:t>
    </dgm:pt>
    <dgm:pt modelId="{4BE53DF6-C9D7-D147-8325-7F1888897177}" type="pres">
      <dgm:prSet presAssocID="{5E2904E3-A50E-3E4D-87BA-C302828C0B8A}" presName="hierRoot2" presStyleCnt="0"/>
      <dgm:spPr/>
    </dgm:pt>
    <dgm:pt modelId="{BDA772CC-2AEB-484E-AF54-B2687FBEBE69}" type="pres">
      <dgm:prSet presAssocID="{5E2904E3-A50E-3E4D-87BA-C302828C0B8A}" presName="composite2" presStyleCnt="0"/>
      <dgm:spPr/>
    </dgm:pt>
    <dgm:pt modelId="{A212DD80-0406-A842-B822-52278ADC63B6}" type="pres">
      <dgm:prSet presAssocID="{5E2904E3-A50E-3E4D-87BA-C302828C0B8A}" presName="background2" presStyleLbl="node2" presStyleIdx="1" presStyleCnt="2"/>
      <dgm:spPr/>
    </dgm:pt>
    <dgm:pt modelId="{4D15CA7E-9348-DF41-9041-0E0959E610CD}" type="pres">
      <dgm:prSet presAssocID="{5E2904E3-A50E-3E4D-87BA-C302828C0B8A}" presName="text2" presStyleLbl="fgAcc2" presStyleIdx="1" presStyleCnt="2">
        <dgm:presLayoutVars>
          <dgm:chPref val="3"/>
        </dgm:presLayoutVars>
      </dgm:prSet>
      <dgm:spPr/>
      <dgm:t>
        <a:bodyPr/>
        <a:lstStyle/>
        <a:p>
          <a:endParaRPr lang="en-US"/>
        </a:p>
      </dgm:t>
    </dgm:pt>
    <dgm:pt modelId="{DC8506BA-7055-F54E-8F12-BE674558D918}" type="pres">
      <dgm:prSet presAssocID="{5E2904E3-A50E-3E4D-87BA-C302828C0B8A}" presName="hierChild3" presStyleCnt="0"/>
      <dgm:spPr/>
    </dgm:pt>
  </dgm:ptLst>
  <dgm:cxnLst>
    <dgm:cxn modelId="{02CFFD9B-3919-48FF-B938-5AEA0FFDE873}" type="presOf" srcId="{5E2904E3-A50E-3E4D-87BA-C302828C0B8A}" destId="{4D15CA7E-9348-DF41-9041-0E0959E610CD}" srcOrd="0" destOrd="0" presId="urn:microsoft.com/office/officeart/2005/8/layout/hierarchy1"/>
    <dgm:cxn modelId="{B6C77935-611C-4B15-9903-00F85239DA77}" type="presOf" srcId="{C3F87843-08FC-4842-9B2D-4A8322192A9B}" destId="{2A1E6CAB-6BC1-CD44-81C5-D8250B7CF530}" srcOrd="0" destOrd="0" presId="urn:microsoft.com/office/officeart/2005/8/layout/hierarchy1"/>
    <dgm:cxn modelId="{F8F8C6DA-2544-43A0-ABD3-240FAD5FF499}" type="presOf" srcId="{13FFE81E-BC24-BC46-8265-B8C977B635E7}" destId="{3A6038AB-1A45-CE43-983F-F36466D7EC66}" srcOrd="0" destOrd="0" presId="urn:microsoft.com/office/officeart/2005/8/layout/hierarchy1"/>
    <dgm:cxn modelId="{1F80E347-2F05-DC4E-9540-2205B2BBC15C}" srcId="{9BE9B233-6104-6642-84C4-230E27BD3DF1}" destId="{13FFE81E-BC24-BC46-8265-B8C977B635E7}" srcOrd="0" destOrd="0" parTransId="{A707BB9C-40D3-B549-8332-105F76DEC974}" sibTransId="{D9B32E35-8001-6047-BD91-E409F322DF92}"/>
    <dgm:cxn modelId="{3EB2C52A-8ECD-4985-873E-EF8026A84FB8}" type="presOf" srcId="{871B19CB-46BB-EA4D-8EA1-4D96E6832FCC}" destId="{CF26940B-174F-8F49-9645-26A44BECDE24}" srcOrd="0" destOrd="0" presId="urn:microsoft.com/office/officeart/2005/8/layout/hierarchy1"/>
    <dgm:cxn modelId="{863263AB-7251-B14E-A727-570349284662}" srcId="{13FFE81E-BC24-BC46-8265-B8C977B635E7}" destId="{8AE6B156-76B1-584E-8AFC-E2BEE99AE8BB}" srcOrd="0" destOrd="0" parTransId="{C3F87843-08FC-4842-9B2D-4A8322192A9B}" sibTransId="{05252A98-878D-8E44-988F-E07BFDEAFB4B}"/>
    <dgm:cxn modelId="{1185475F-BD1F-4608-B643-F8035ADC17CC}" type="presOf" srcId="{8AE6B156-76B1-584E-8AFC-E2BEE99AE8BB}" destId="{C31F12F6-C672-5046-8726-2CF13157AC05}" srcOrd="0" destOrd="0" presId="urn:microsoft.com/office/officeart/2005/8/layout/hierarchy1"/>
    <dgm:cxn modelId="{8F1FCA00-31AB-4BFB-83CC-2A3D9DA0D65C}" type="presOf" srcId="{9BE9B233-6104-6642-84C4-230E27BD3DF1}" destId="{D8CDDC70-C622-8348-871D-B80755169131}" srcOrd="0" destOrd="0" presId="urn:microsoft.com/office/officeart/2005/8/layout/hierarchy1"/>
    <dgm:cxn modelId="{EBD2ABD5-B1F9-7E4E-AAB2-8FF705EE6907}" srcId="{13FFE81E-BC24-BC46-8265-B8C977B635E7}" destId="{5E2904E3-A50E-3E4D-87BA-C302828C0B8A}" srcOrd="1" destOrd="0" parTransId="{871B19CB-46BB-EA4D-8EA1-4D96E6832FCC}" sibTransId="{1A6B3505-7B45-CF49-A76E-DFE00CE5E9F2}"/>
    <dgm:cxn modelId="{4FD9D15A-D644-4B6B-B947-3C189C5383A9}" type="presParOf" srcId="{D8CDDC70-C622-8348-871D-B80755169131}" destId="{AE195B7C-FEB6-2048-A3D9-9FEF49AC6E7B}" srcOrd="0" destOrd="0" presId="urn:microsoft.com/office/officeart/2005/8/layout/hierarchy1"/>
    <dgm:cxn modelId="{0D1EC222-ABB7-4DD9-8A37-3838BE34291D}" type="presParOf" srcId="{AE195B7C-FEB6-2048-A3D9-9FEF49AC6E7B}" destId="{62B38AB4-240A-9243-B871-6BF9B462DDD1}" srcOrd="0" destOrd="0" presId="urn:microsoft.com/office/officeart/2005/8/layout/hierarchy1"/>
    <dgm:cxn modelId="{E511EF53-2392-495F-99D7-C22F9ADBD378}" type="presParOf" srcId="{62B38AB4-240A-9243-B871-6BF9B462DDD1}" destId="{F9F95297-7ABC-2F4D-9310-A47E543FC777}" srcOrd="0" destOrd="0" presId="urn:microsoft.com/office/officeart/2005/8/layout/hierarchy1"/>
    <dgm:cxn modelId="{84770CC7-6AC9-41E8-B2BB-FB0E2A6A2891}" type="presParOf" srcId="{62B38AB4-240A-9243-B871-6BF9B462DDD1}" destId="{3A6038AB-1A45-CE43-983F-F36466D7EC66}" srcOrd="1" destOrd="0" presId="urn:microsoft.com/office/officeart/2005/8/layout/hierarchy1"/>
    <dgm:cxn modelId="{B187616C-4025-41F8-AB01-C7FA1C47E8FB}" type="presParOf" srcId="{AE195B7C-FEB6-2048-A3D9-9FEF49AC6E7B}" destId="{15F6F2A1-23DF-CF46-A221-E4F332CB6E9E}" srcOrd="1" destOrd="0" presId="urn:microsoft.com/office/officeart/2005/8/layout/hierarchy1"/>
    <dgm:cxn modelId="{5A7D7457-4104-4163-B214-A39C8FBEBFEC}" type="presParOf" srcId="{15F6F2A1-23DF-CF46-A221-E4F332CB6E9E}" destId="{2A1E6CAB-6BC1-CD44-81C5-D8250B7CF530}" srcOrd="0" destOrd="0" presId="urn:microsoft.com/office/officeart/2005/8/layout/hierarchy1"/>
    <dgm:cxn modelId="{29107F3D-83DB-435D-8A9E-A78CA2ACEE22}" type="presParOf" srcId="{15F6F2A1-23DF-CF46-A221-E4F332CB6E9E}" destId="{82378A7C-4310-9A45-9A55-0F0102A80879}" srcOrd="1" destOrd="0" presId="urn:microsoft.com/office/officeart/2005/8/layout/hierarchy1"/>
    <dgm:cxn modelId="{F234993D-690F-46A8-912A-082B50C7C717}" type="presParOf" srcId="{82378A7C-4310-9A45-9A55-0F0102A80879}" destId="{37B150C9-7C58-4740-B1A2-47B1B2305215}" srcOrd="0" destOrd="0" presId="urn:microsoft.com/office/officeart/2005/8/layout/hierarchy1"/>
    <dgm:cxn modelId="{E8C2048A-D20A-4AB6-8C34-DE5DFC6C3C04}" type="presParOf" srcId="{37B150C9-7C58-4740-B1A2-47B1B2305215}" destId="{0A61F91C-DF50-FA48-9568-1083EF38ED36}" srcOrd="0" destOrd="0" presId="urn:microsoft.com/office/officeart/2005/8/layout/hierarchy1"/>
    <dgm:cxn modelId="{83467038-7D56-4947-8912-3091C48EE5B4}" type="presParOf" srcId="{37B150C9-7C58-4740-B1A2-47B1B2305215}" destId="{C31F12F6-C672-5046-8726-2CF13157AC05}" srcOrd="1" destOrd="0" presId="urn:microsoft.com/office/officeart/2005/8/layout/hierarchy1"/>
    <dgm:cxn modelId="{99418DCE-F8FA-4C63-AB57-8D7765A16CA4}" type="presParOf" srcId="{82378A7C-4310-9A45-9A55-0F0102A80879}" destId="{765A9187-D7B9-6042-BC00-F221C16BA2E4}" srcOrd="1" destOrd="0" presId="urn:microsoft.com/office/officeart/2005/8/layout/hierarchy1"/>
    <dgm:cxn modelId="{EAE7CBC4-C27A-4C3C-B1EB-AECCE1CE5323}" type="presParOf" srcId="{15F6F2A1-23DF-CF46-A221-E4F332CB6E9E}" destId="{CF26940B-174F-8F49-9645-26A44BECDE24}" srcOrd="2" destOrd="0" presId="urn:microsoft.com/office/officeart/2005/8/layout/hierarchy1"/>
    <dgm:cxn modelId="{C5322299-BB3D-43C2-8BD1-B801E61FAACE}" type="presParOf" srcId="{15F6F2A1-23DF-CF46-A221-E4F332CB6E9E}" destId="{4BE53DF6-C9D7-D147-8325-7F1888897177}" srcOrd="3" destOrd="0" presId="urn:microsoft.com/office/officeart/2005/8/layout/hierarchy1"/>
    <dgm:cxn modelId="{C6780C57-D7A4-4B62-9831-C16A2E53FFF5}" type="presParOf" srcId="{4BE53DF6-C9D7-D147-8325-7F1888897177}" destId="{BDA772CC-2AEB-484E-AF54-B2687FBEBE69}" srcOrd="0" destOrd="0" presId="urn:microsoft.com/office/officeart/2005/8/layout/hierarchy1"/>
    <dgm:cxn modelId="{8DD47FEE-D3D1-473A-B48E-1DE9655D863C}" type="presParOf" srcId="{BDA772CC-2AEB-484E-AF54-B2687FBEBE69}" destId="{A212DD80-0406-A842-B822-52278ADC63B6}" srcOrd="0" destOrd="0" presId="urn:microsoft.com/office/officeart/2005/8/layout/hierarchy1"/>
    <dgm:cxn modelId="{006CC4ED-2A72-4398-9B3E-23A9F0357C97}" type="presParOf" srcId="{BDA772CC-2AEB-484E-AF54-B2687FBEBE69}" destId="{4D15CA7E-9348-DF41-9041-0E0959E610CD}" srcOrd="1" destOrd="0" presId="urn:microsoft.com/office/officeart/2005/8/layout/hierarchy1"/>
    <dgm:cxn modelId="{51BB351C-259B-44F7-99DD-92A3D702D1E9}" type="presParOf" srcId="{4BE53DF6-C9D7-D147-8325-7F1888897177}" destId="{DC8506BA-7055-F54E-8F12-BE674558D918}" srcOrd="1" destOrd="0" presId="urn:microsoft.com/office/officeart/2005/8/layout/hierarchy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0BB6E2-CBCA-5140-8463-A8BD474BA1C3}">
      <dsp:nvSpPr>
        <dsp:cNvPr id="0" name=""/>
        <dsp:cNvSpPr/>
      </dsp:nvSpPr>
      <dsp:spPr>
        <a:xfrm>
          <a:off x="1918203" y="2075079"/>
          <a:ext cx="1054741" cy="559313"/>
        </a:xfrm>
        <a:custGeom>
          <a:avLst/>
          <a:gdLst/>
          <a:ahLst/>
          <a:cxnLst/>
          <a:rect l="0" t="0" r="0" b="0"/>
          <a:pathLst>
            <a:path>
              <a:moveTo>
                <a:pt x="0" y="0"/>
              </a:moveTo>
              <a:lnTo>
                <a:pt x="0" y="399424"/>
              </a:lnTo>
              <a:lnTo>
                <a:pt x="1054741" y="399424"/>
              </a:lnTo>
              <a:lnTo>
                <a:pt x="1054741" y="559313"/>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FCEBEE9-C3C0-9F4A-BB25-DCB3B3276C87}">
      <dsp:nvSpPr>
        <dsp:cNvPr id="0" name=""/>
        <dsp:cNvSpPr/>
      </dsp:nvSpPr>
      <dsp:spPr>
        <a:xfrm>
          <a:off x="863461" y="2075079"/>
          <a:ext cx="1054741" cy="559313"/>
        </a:xfrm>
        <a:custGeom>
          <a:avLst/>
          <a:gdLst/>
          <a:ahLst/>
          <a:cxnLst/>
          <a:rect l="0" t="0" r="0" b="0"/>
          <a:pathLst>
            <a:path>
              <a:moveTo>
                <a:pt x="1054741" y="0"/>
              </a:moveTo>
              <a:lnTo>
                <a:pt x="1054741" y="399424"/>
              </a:lnTo>
              <a:lnTo>
                <a:pt x="0" y="399424"/>
              </a:lnTo>
              <a:lnTo>
                <a:pt x="0" y="559313"/>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733BFB8-290F-EE41-B1C8-AEE08C0BF963}">
      <dsp:nvSpPr>
        <dsp:cNvPr id="0" name=""/>
        <dsp:cNvSpPr/>
      </dsp:nvSpPr>
      <dsp:spPr>
        <a:xfrm>
          <a:off x="1055233" y="979107"/>
          <a:ext cx="1725940" cy="1095972"/>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FD2A08D-A789-C248-9EB3-C7894769F616}">
      <dsp:nvSpPr>
        <dsp:cNvPr id="0" name=""/>
        <dsp:cNvSpPr/>
      </dsp:nvSpPr>
      <dsp:spPr>
        <a:xfrm>
          <a:off x="1247004" y="1161290"/>
          <a:ext cx="1725940" cy="10959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Calculator.vi</a:t>
          </a:r>
          <a:endParaRPr lang="en-US" sz="2200" kern="1200" dirty="0"/>
        </a:p>
      </dsp:txBody>
      <dsp:txXfrm>
        <a:off x="1247004" y="1161290"/>
        <a:ext cx="1725940" cy="1095972"/>
      </dsp:txXfrm>
    </dsp:sp>
    <dsp:sp modelId="{B2C1FFC7-4460-EB43-9E2C-2D5E6CECA7BB}">
      <dsp:nvSpPr>
        <dsp:cNvPr id="0" name=""/>
        <dsp:cNvSpPr/>
      </dsp:nvSpPr>
      <dsp:spPr>
        <a:xfrm>
          <a:off x="491" y="2634393"/>
          <a:ext cx="1725940" cy="1095972"/>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28D3437-92E8-6147-AC59-AA7520E6E6F2}">
      <dsp:nvSpPr>
        <dsp:cNvPr id="0" name=""/>
        <dsp:cNvSpPr/>
      </dsp:nvSpPr>
      <dsp:spPr>
        <a:xfrm>
          <a:off x="192262" y="2816575"/>
          <a:ext cx="1725940" cy="10959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Analysis.vi</a:t>
          </a:r>
          <a:endParaRPr lang="en-US" sz="2200" kern="1200" dirty="0"/>
        </a:p>
      </dsp:txBody>
      <dsp:txXfrm>
        <a:off x="192262" y="2816575"/>
        <a:ext cx="1725940" cy="1095972"/>
      </dsp:txXfrm>
    </dsp:sp>
    <dsp:sp modelId="{13B45CA5-DAD9-8B42-8BD2-50106522EEE9}">
      <dsp:nvSpPr>
        <dsp:cNvPr id="0" name=""/>
        <dsp:cNvSpPr/>
      </dsp:nvSpPr>
      <dsp:spPr>
        <a:xfrm>
          <a:off x="2109974" y="2634393"/>
          <a:ext cx="1725940" cy="1095972"/>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71B2BD9-42FF-C549-9B13-43ED8D498827}">
      <dsp:nvSpPr>
        <dsp:cNvPr id="0" name=""/>
        <dsp:cNvSpPr/>
      </dsp:nvSpPr>
      <dsp:spPr>
        <a:xfrm>
          <a:off x="2301745" y="2816575"/>
          <a:ext cx="1725940" cy="109597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Simple </a:t>
          </a:r>
          <a:r>
            <a:rPr lang="en-US" sz="2200" kern="1200" dirty="0" err="1" smtClean="0"/>
            <a:t>Display.vi</a:t>
          </a:r>
          <a:endParaRPr lang="en-US" sz="2200" kern="1200" dirty="0"/>
        </a:p>
      </dsp:txBody>
      <dsp:txXfrm>
        <a:off x="2301745" y="2816575"/>
        <a:ext cx="1725940" cy="109597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26940B-174F-8F49-9645-26A44BECDE24}">
      <dsp:nvSpPr>
        <dsp:cNvPr id="0" name=""/>
        <dsp:cNvSpPr/>
      </dsp:nvSpPr>
      <dsp:spPr>
        <a:xfrm>
          <a:off x="1923166" y="2131547"/>
          <a:ext cx="1057470" cy="503259"/>
        </a:xfrm>
        <a:custGeom>
          <a:avLst/>
          <a:gdLst/>
          <a:ahLst/>
          <a:cxnLst/>
          <a:rect l="0" t="0" r="0" b="0"/>
          <a:pathLst>
            <a:path>
              <a:moveTo>
                <a:pt x="0" y="0"/>
              </a:moveTo>
              <a:lnTo>
                <a:pt x="0" y="342956"/>
              </a:lnTo>
              <a:lnTo>
                <a:pt x="1057470" y="342956"/>
              </a:lnTo>
              <a:lnTo>
                <a:pt x="1057470" y="503259"/>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A1E6CAB-6BC1-CD44-81C5-D8250B7CF530}">
      <dsp:nvSpPr>
        <dsp:cNvPr id="0" name=""/>
        <dsp:cNvSpPr/>
      </dsp:nvSpPr>
      <dsp:spPr>
        <a:xfrm>
          <a:off x="865695" y="2131547"/>
          <a:ext cx="1057470" cy="503259"/>
        </a:xfrm>
        <a:custGeom>
          <a:avLst/>
          <a:gdLst/>
          <a:ahLst/>
          <a:cxnLst/>
          <a:rect l="0" t="0" r="0" b="0"/>
          <a:pathLst>
            <a:path>
              <a:moveTo>
                <a:pt x="1057470" y="0"/>
              </a:moveTo>
              <a:lnTo>
                <a:pt x="1057470" y="342956"/>
              </a:lnTo>
              <a:lnTo>
                <a:pt x="0" y="342956"/>
              </a:lnTo>
              <a:lnTo>
                <a:pt x="0" y="503259"/>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9F95297-7ABC-2F4D-9310-A47E543FC777}">
      <dsp:nvSpPr>
        <dsp:cNvPr id="0" name=""/>
        <dsp:cNvSpPr/>
      </dsp:nvSpPr>
      <dsp:spPr>
        <a:xfrm>
          <a:off x="1057963" y="1032739"/>
          <a:ext cx="1730406" cy="1098807"/>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A6038AB-1A45-CE43-983F-F36466D7EC66}">
      <dsp:nvSpPr>
        <dsp:cNvPr id="0" name=""/>
        <dsp:cNvSpPr/>
      </dsp:nvSpPr>
      <dsp:spPr>
        <a:xfrm>
          <a:off x="1250230" y="1215393"/>
          <a:ext cx="1730406" cy="109880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Scientific </a:t>
          </a:r>
          <a:r>
            <a:rPr lang="en-US" sz="2200" kern="1200" dirty="0" err="1" smtClean="0"/>
            <a:t>Calculator.vi</a:t>
          </a:r>
          <a:endParaRPr lang="en-US" sz="2200" kern="1200" dirty="0"/>
        </a:p>
      </dsp:txBody>
      <dsp:txXfrm>
        <a:off x="1250230" y="1215393"/>
        <a:ext cx="1730406" cy="1098807"/>
      </dsp:txXfrm>
    </dsp:sp>
    <dsp:sp modelId="{0A61F91C-DF50-FA48-9568-1083EF38ED36}">
      <dsp:nvSpPr>
        <dsp:cNvPr id="0" name=""/>
        <dsp:cNvSpPr/>
      </dsp:nvSpPr>
      <dsp:spPr>
        <a:xfrm>
          <a:off x="492" y="2634806"/>
          <a:ext cx="1730406" cy="1098807"/>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31F12F6-C672-5046-8726-2CF13157AC05}">
      <dsp:nvSpPr>
        <dsp:cNvPr id="0" name=""/>
        <dsp:cNvSpPr/>
      </dsp:nvSpPr>
      <dsp:spPr>
        <a:xfrm>
          <a:off x="192760" y="2817460"/>
          <a:ext cx="1730406" cy="109880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Analysis.vi</a:t>
          </a:r>
          <a:endParaRPr lang="en-US" sz="2200" kern="1200" dirty="0"/>
        </a:p>
      </dsp:txBody>
      <dsp:txXfrm>
        <a:off x="192760" y="2817460"/>
        <a:ext cx="1730406" cy="1098807"/>
      </dsp:txXfrm>
    </dsp:sp>
    <dsp:sp modelId="{A212DD80-0406-A842-B822-52278ADC63B6}">
      <dsp:nvSpPr>
        <dsp:cNvPr id="0" name=""/>
        <dsp:cNvSpPr/>
      </dsp:nvSpPr>
      <dsp:spPr>
        <a:xfrm>
          <a:off x="2115433" y="2634806"/>
          <a:ext cx="1730406" cy="1098807"/>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D15CA7E-9348-DF41-9041-0E0959E610CD}">
      <dsp:nvSpPr>
        <dsp:cNvPr id="0" name=""/>
        <dsp:cNvSpPr/>
      </dsp:nvSpPr>
      <dsp:spPr>
        <a:xfrm>
          <a:off x="2307701" y="2817460"/>
          <a:ext cx="1730406" cy="109880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Enlarged </a:t>
          </a:r>
          <a:r>
            <a:rPr lang="en-US" sz="2200" kern="1200" dirty="0" err="1" smtClean="0"/>
            <a:t>Display.vi</a:t>
          </a:r>
          <a:endParaRPr lang="en-US" sz="2200" kern="1200" dirty="0"/>
        </a:p>
      </dsp:txBody>
      <dsp:txXfrm>
        <a:off x="2307701" y="2817460"/>
        <a:ext cx="1730406" cy="10988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EEDA0-2E99-44A6-B3AB-45F735CB7C40}" type="datetimeFigureOut">
              <a:rPr lang="en-US" smtClean="0"/>
              <a:pPr/>
              <a:t>3/5/2014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38BA9-74D9-456F-930A-1E3580DACE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session, I</a:t>
            </a:r>
            <a:r>
              <a:rPr lang="en-US" baseline="0" dirty="0" smtClean="0"/>
              <a:t> will teach you best practices for organizing your LabVIEW application. I’ll share tools to make your team development more efficient through effective source code control, as well as strategies for reusing code among teams or projects.</a:t>
            </a:r>
          </a:p>
          <a:p>
            <a:endParaRPr lang="en-US" baseline="0" dirty="0" smtClean="0"/>
          </a:p>
          <a:p>
            <a:r>
              <a:rPr lang="en-US" baseline="0" dirty="0" smtClean="0"/>
              <a:t>I think every developer can relate to the “unexpected complications” that often crop up during development, especially when dealing with a large project with multiple contributors. We’re not alone, and there are many common pitfalls that teams can fall into. Personally, many projects I’ve worked on have met set-backs, whether it was during code integration, testing, or even after deployment. Even small projects with a single developer face challenges in terms of code organization and management. It happens, so how can we avoid it?</a:t>
            </a:r>
          </a:p>
          <a:p>
            <a:endParaRPr lang="en-US" baseline="0" dirty="0" smtClean="0"/>
          </a:p>
          <a:p>
            <a:r>
              <a:rPr lang="en-US" baseline="0" dirty="0" smtClean="0"/>
              <a:t>My goal today is to share some strategies with you to help your software development projects run as smoothly as possible, saving you time by avoiding common pitfalls of the application developer.</a:t>
            </a:r>
            <a:endParaRPr lang="en-US"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3</a:t>
            </a:fld>
            <a:endParaRPr lang="en-US"/>
          </a:p>
        </p:txBody>
      </p:sp>
    </p:spTree>
    <p:extLst>
      <p:ext uri="{BB962C8B-B14F-4D97-AF65-F5344CB8AC3E}">
        <p14:creationId xmlns:p14="http://schemas.microsoft.com/office/powerpoint/2010/main" xmlns="" val="38344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load a VI from disk, LabVIEW</a:t>
            </a:r>
            <a:r>
              <a:rPr lang="en-US" baseline="0" dirty="0" smtClean="0"/>
              <a:t> immediately checks to see if there is already a VI of that name open in memory. If there is, a conflict occurs because LabVIEW is unsure which version to load, and the user will be prompted to resolve the conflict. If there is not a VI of that name open in memory, then LabVIEW will load the version from disk.</a:t>
            </a:r>
          </a:p>
          <a:p>
            <a:endParaRPr lang="en-US" baseline="0" dirty="0" smtClean="0"/>
          </a:p>
          <a:p>
            <a:r>
              <a:rPr lang="en-US" b="1" baseline="0" dirty="0" smtClean="0"/>
              <a:t>[transition] </a:t>
            </a:r>
            <a:r>
              <a:rPr lang="en-US" b="0" baseline="0" dirty="0" smtClean="0"/>
              <a:t>How does the picture change when loading a </a:t>
            </a:r>
            <a:r>
              <a:rPr lang="en-US" b="0" baseline="0" dirty="0" err="1" smtClean="0"/>
              <a:t>subVI</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8</a:t>
            </a:fld>
            <a:endParaRPr lang="en-US"/>
          </a:p>
        </p:txBody>
      </p:sp>
    </p:spTree>
    <p:extLst>
      <p:ext uri="{BB962C8B-B14F-4D97-AF65-F5344CB8AC3E}">
        <p14:creationId xmlns="" xmlns:p14="http://schemas.microsoft.com/office/powerpoint/2010/main" val="70343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loading a </a:t>
            </a:r>
            <a:r>
              <a:rPr lang="en-US" baseline="0" dirty="0" err="1" smtClean="0"/>
              <a:t>subVI</a:t>
            </a:r>
            <a:r>
              <a:rPr lang="en-US" baseline="0" dirty="0" smtClean="0"/>
              <a:t>, things get a little bit more complicated. When a caller VI tries to load a </a:t>
            </a:r>
            <a:r>
              <a:rPr lang="en-US" baseline="0" dirty="0" err="1" smtClean="0"/>
              <a:t>subVI</a:t>
            </a:r>
            <a:r>
              <a:rPr lang="en-US" baseline="0" dirty="0" smtClean="0"/>
              <a:t>, LabVIEW will first check to see whether a VI of the same name is already open in memory. If a copy is already open in memory, then LabVIEW will automatically use this version. This can lead to a behavior called cross-linking, where an unexpected copy of a VI is used.</a:t>
            </a:r>
          </a:p>
          <a:p>
            <a:endParaRPr lang="en-US" baseline="0" dirty="0" smtClean="0"/>
          </a:p>
          <a:p>
            <a:r>
              <a:rPr lang="en-US" baseline="0" dirty="0" smtClean="0"/>
              <a:t>If a copy of the </a:t>
            </a:r>
            <a:r>
              <a:rPr lang="en-US" baseline="0" dirty="0" err="1" smtClean="0"/>
              <a:t>subVI</a:t>
            </a:r>
            <a:r>
              <a:rPr lang="en-US" baseline="0" dirty="0" smtClean="0"/>
              <a:t> is not already in memory, then LabVIEW will try to find the </a:t>
            </a:r>
            <a:r>
              <a:rPr lang="en-US" baseline="0" dirty="0" err="1" smtClean="0"/>
              <a:t>subVI</a:t>
            </a:r>
            <a:r>
              <a:rPr lang="en-US" baseline="0" dirty="0" smtClean="0"/>
              <a:t> at the expected location on disk. If it is successful, then LabVIEW will load the </a:t>
            </a:r>
            <a:r>
              <a:rPr lang="en-US" baseline="0" dirty="0" err="1" smtClean="0"/>
              <a:t>subVI</a:t>
            </a:r>
            <a:r>
              <a:rPr lang="en-US" baseline="0" dirty="0" smtClean="0"/>
              <a:t> at the specified location on disk. If that version cannot be found, then LabVIEW will execute a search for a VI with the same name in </a:t>
            </a:r>
            <a:r>
              <a:rPr lang="en-US" baseline="0" dirty="0" err="1" smtClean="0"/>
              <a:t>vi.lib</a:t>
            </a:r>
            <a:r>
              <a:rPr lang="en-US" baseline="0" dirty="0" smtClean="0"/>
              <a:t>, </a:t>
            </a:r>
            <a:r>
              <a:rPr lang="en-US" baseline="0" dirty="0" err="1" smtClean="0"/>
              <a:t>user.lib</a:t>
            </a:r>
            <a:r>
              <a:rPr lang="en-US" baseline="0" dirty="0" smtClean="0"/>
              <a:t>, and </a:t>
            </a:r>
            <a:r>
              <a:rPr lang="en-US" baseline="0" dirty="0" err="1" smtClean="0"/>
              <a:t>instr.lib</a:t>
            </a:r>
            <a:r>
              <a:rPr lang="en-US" baseline="0" dirty="0" smtClean="0"/>
              <a:t>. The first VI with the correct name that is found is the one that is loaded. </a:t>
            </a:r>
          </a:p>
          <a:p>
            <a:endParaRPr lang="en-US" baseline="0" dirty="0" smtClean="0"/>
          </a:p>
          <a:p>
            <a:r>
              <a:rPr lang="en-US" b="1" baseline="0" dirty="0" smtClean="0"/>
              <a:t>[transition] </a:t>
            </a:r>
            <a:r>
              <a:rPr lang="en-US" baseline="0" dirty="0" smtClean="0"/>
              <a:t>These search paths can be configured, but it is important to understand how VIs are loaded to understand and avoid cross-linking.</a:t>
            </a:r>
            <a:endParaRPr lang="en-US"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9</a:t>
            </a:fld>
            <a:endParaRPr lang="en-US"/>
          </a:p>
        </p:txBody>
      </p:sp>
    </p:spTree>
    <p:extLst>
      <p:ext uri="{BB962C8B-B14F-4D97-AF65-F5344CB8AC3E}">
        <p14:creationId xmlns="" xmlns:p14="http://schemas.microsoft.com/office/powerpoint/2010/main" val="308937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43000" y="685800"/>
            <a:ext cx="4572000" cy="3429000"/>
          </a:xfrm>
          <a:ln/>
        </p:spPr>
      </p:sp>
      <p:sp>
        <p:nvSpPr>
          <p:cNvPr id="53251" name="Notes Placeholder 2"/>
          <p:cNvSpPr>
            <a:spLocks noGrp="1"/>
          </p:cNvSpPr>
          <p:nvPr>
            <p:ph type="body" idx="1"/>
          </p:nvPr>
        </p:nvSpPr>
        <p:spPr>
          <a:noFill/>
          <a:ln/>
        </p:spPr>
        <p:txBody>
          <a:bodyPr>
            <a:normAutofit fontScale="92500"/>
          </a:bodyPr>
          <a:lstStyle/>
          <a:p>
            <a:pPr eaLnBrk="1" hangingPunct="1"/>
            <a:r>
              <a:rPr lang="en-US" dirty="0" smtClean="0"/>
              <a:t>Cross-linking occurs when a VI in memory references a different </a:t>
            </a:r>
            <a:r>
              <a:rPr lang="en-US" dirty="0" err="1" smtClean="0"/>
              <a:t>subVI</a:t>
            </a:r>
            <a:r>
              <a:rPr lang="en-US" dirty="0" smtClean="0"/>
              <a:t> than the one it was last saved with, one that the developer didn’t intend to reference.</a:t>
            </a:r>
            <a:r>
              <a:rPr lang="en-US" baseline="0" dirty="0" smtClean="0"/>
              <a:t>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example, two top-level</a:t>
            </a:r>
            <a:r>
              <a:rPr lang="en-US" baseline="0" dirty="0" smtClean="0"/>
              <a:t> VIs, </a:t>
            </a:r>
            <a:r>
              <a:rPr lang="en-US" baseline="0" dirty="0" err="1" smtClean="0"/>
              <a:t>calculator.vi</a:t>
            </a:r>
            <a:r>
              <a:rPr lang="en-US" baseline="0" dirty="0" smtClean="0"/>
              <a:t> and scientific </a:t>
            </a:r>
            <a:r>
              <a:rPr lang="en-US" baseline="0" dirty="0" err="1" smtClean="0"/>
              <a:t>calculator.vi</a:t>
            </a:r>
            <a:r>
              <a:rPr lang="en-US" baseline="0" dirty="0" smtClean="0"/>
              <a:t>, both call </a:t>
            </a:r>
            <a:r>
              <a:rPr lang="en-US" baseline="0" dirty="0" err="1" smtClean="0"/>
              <a:t>subVIs</a:t>
            </a:r>
            <a:r>
              <a:rPr lang="en-US" baseline="0" dirty="0" smtClean="0"/>
              <a:t> by the name </a:t>
            </a:r>
            <a:r>
              <a:rPr lang="en-US" baseline="0" dirty="0" err="1" smtClean="0"/>
              <a:t>analysis.vi</a:t>
            </a:r>
            <a:r>
              <a:rPr lang="en-US" baseline="0" dirty="0" smtClean="0"/>
              <a:t>. The two </a:t>
            </a:r>
            <a:r>
              <a:rPr lang="en-US" baseline="0" dirty="0" err="1" smtClean="0"/>
              <a:t>analysis.vi</a:t>
            </a:r>
            <a:r>
              <a:rPr lang="en-US" baseline="0" dirty="0" smtClean="0"/>
              <a:t> files may contain completely different source code from one another. </a:t>
            </a:r>
            <a:r>
              <a:rPr lang="en-US" dirty="0" smtClean="0"/>
              <a:t>Remember, items in memory are unique by name, but multiple VIs of the same name can exist on disk. If</a:t>
            </a:r>
            <a:r>
              <a:rPr lang="en-US" baseline="0" dirty="0" smtClean="0"/>
              <a:t> </a:t>
            </a:r>
            <a:r>
              <a:rPr lang="en-US" baseline="0" dirty="0" err="1" smtClean="0"/>
              <a:t>calculator.vi</a:t>
            </a:r>
            <a:r>
              <a:rPr lang="en-US" baseline="0" dirty="0" smtClean="0"/>
              <a:t> does not find its copy of </a:t>
            </a:r>
            <a:r>
              <a:rPr lang="en-US" baseline="0" dirty="0" err="1" smtClean="0"/>
              <a:t>analysis.vi</a:t>
            </a:r>
            <a:r>
              <a:rPr lang="en-US" baseline="0" dirty="0" smtClean="0"/>
              <a:t> on disk, it may load the wrong copy of the </a:t>
            </a:r>
            <a:r>
              <a:rPr lang="en-US" baseline="0" dirty="0" err="1" smtClean="0"/>
              <a:t>subVI</a:t>
            </a:r>
            <a:r>
              <a:rPr lang="en-US" baseline="0" dirty="0" smtClean="0"/>
              <a:t> with the same name.</a:t>
            </a:r>
            <a:endParaRPr lang="en-US" dirty="0" smtClean="0"/>
          </a:p>
          <a:p>
            <a:pPr eaLnBrk="1" hangingPunct="1"/>
            <a:endParaRPr lang="en-US" dirty="0" smtClean="0"/>
          </a:p>
          <a:p>
            <a:pPr eaLnBrk="1" hangingPunct="1"/>
            <a:r>
              <a:rPr lang="en-US" b="1" dirty="0" smtClean="0"/>
              <a:t>[transition]</a:t>
            </a:r>
            <a:r>
              <a:rPr lang="en-US" b="1" baseline="0" dirty="0" smtClean="0"/>
              <a:t> </a:t>
            </a:r>
            <a:r>
              <a:rPr lang="en-US" b="0" baseline="0" dirty="0" smtClean="0"/>
              <a:t>Cross-linking can be difficult to track down and tricky to resolve. Often, the best solution is trying to prevent it all together.</a:t>
            </a:r>
            <a:endParaRPr lang="en-US" b="1" dirty="0" smtClean="0"/>
          </a:p>
          <a:p>
            <a:pPr eaLnBrk="1" hangingPunct="1"/>
            <a:endParaRPr lang="en-US" dirty="0" smtClean="0"/>
          </a:p>
          <a:p>
            <a:pPr eaLnBrk="1" hangingPunct="1">
              <a:buFontTx/>
              <a:buChar char="•"/>
            </a:pPr>
            <a:endParaRPr lang="en-US" dirty="0" smtClean="0"/>
          </a:p>
        </p:txBody>
      </p:sp>
      <p:sp>
        <p:nvSpPr>
          <p:cNvPr id="53252" name="Slide Number Placeholder 3"/>
          <p:cNvSpPr>
            <a:spLocks noGrp="1"/>
          </p:cNvSpPr>
          <p:nvPr>
            <p:ph type="sldNum" sz="quarter" idx="5"/>
          </p:nvPr>
        </p:nvSpPr>
        <p:spPr>
          <a:noFill/>
        </p:spPr>
        <p:txBody>
          <a:bodyPr/>
          <a:lstStyle/>
          <a:p>
            <a:pPr algn="r" rtl="0"/>
            <a:fld id="{D9381254-1877-42BE-B316-056A3BC950CF}" type="slidenum">
              <a:rPr lang="en-US">
                <a:solidFill>
                  <a:prstClr val="black"/>
                </a:solidFill>
                <a:latin typeface="Calibri"/>
              </a:rPr>
              <a:pPr algn="r" rtl="0"/>
              <a:t>10</a:t>
            </a:fld>
            <a:endParaRPr lang="en-US" dirty="0">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source of cross-linking occurs if you create back-ups</a:t>
            </a:r>
            <a:r>
              <a:rPr lang="en-US" baseline="0" dirty="0" smtClean="0"/>
              <a:t> of code on your machine by creating duplicate folders containing versions of the same set of </a:t>
            </a:r>
            <a:r>
              <a:rPr lang="en-US" baseline="0" dirty="0" err="1" smtClean="0"/>
              <a:t>VIs.</a:t>
            </a:r>
            <a:r>
              <a:rPr lang="en-US" baseline="0" dirty="0" smtClean="0"/>
              <a:t> This is commonly done, and I think at some point everyone in the room has been guilty of it. When I created this presentation, I had versions V1 to V6 scattered across my desktop. This can be a problematic practice in LabVIEW because it makes cross-linking possible.</a:t>
            </a:r>
          </a:p>
          <a:p>
            <a:endParaRPr lang="en-US" baseline="0" dirty="0" smtClean="0"/>
          </a:p>
          <a:p>
            <a:r>
              <a:rPr lang="en-US" baseline="0" dirty="0" smtClean="0"/>
              <a:t>Keep in mind that if you share a networked drive with colleagues, or perhaps as a location to back-up code, your caller VI might be cross-linked against a back-up VI that doesn’t even exist on your machine. Cross-linking can be very tricky so a best practice is to limit creating copies of VIs and VIs with generic names.</a:t>
            </a:r>
          </a:p>
          <a:p>
            <a:endParaRPr lang="en-US" baseline="0" dirty="0" smtClean="0"/>
          </a:p>
          <a:p>
            <a:r>
              <a:rPr lang="en-US" b="1" baseline="0" dirty="0" smtClean="0"/>
              <a:t>[transition]</a:t>
            </a:r>
            <a:r>
              <a:rPr lang="en-US" b="0" baseline="0" dirty="0" smtClean="0"/>
              <a:t> When cross-linking does occur, your project file can help notify you.</a:t>
            </a:r>
            <a:endParaRPr lang="en-US" b="1" dirty="0"/>
          </a:p>
        </p:txBody>
      </p:sp>
      <p:sp>
        <p:nvSpPr>
          <p:cNvPr id="4" name="Slide Number Placeholder 3"/>
          <p:cNvSpPr>
            <a:spLocks noGrp="1"/>
          </p:cNvSpPr>
          <p:nvPr>
            <p:ph type="sldNum" sz="quarter" idx="10"/>
          </p:nvPr>
        </p:nvSpPr>
        <p:spPr/>
        <p:txBody>
          <a:bodyPr/>
          <a:lstStyle/>
          <a:p>
            <a:fld id="{D321E0B7-3440-4072-A065-CED9EA9FA5FF}" type="slidenum">
              <a:rPr lang="en-US" smtClean="0"/>
              <a:pPr/>
              <a:t>11</a:t>
            </a:fld>
            <a:endParaRPr lang="en-US"/>
          </a:p>
        </p:txBody>
      </p:sp>
    </p:spTree>
    <p:extLst>
      <p:ext uri="{BB962C8B-B14F-4D97-AF65-F5344CB8AC3E}">
        <p14:creationId xmlns:p14="http://schemas.microsoft.com/office/powerpoint/2010/main" xmlns="" val="139879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many developers?</a:t>
            </a:r>
          </a:p>
          <a:p>
            <a:r>
              <a:rPr lang="en-US" dirty="0" smtClean="0"/>
              <a:t>How many projects?</a:t>
            </a:r>
          </a:p>
          <a:p>
            <a:r>
              <a:rPr lang="en-US" dirty="0" smtClean="0"/>
              <a:t>Is this application distributed to customers?</a:t>
            </a:r>
          </a:p>
        </p:txBody>
      </p:sp>
      <p:sp>
        <p:nvSpPr>
          <p:cNvPr id="4" name="Slide Number Placeholder 3"/>
          <p:cNvSpPr>
            <a:spLocks noGrp="1"/>
          </p:cNvSpPr>
          <p:nvPr>
            <p:ph type="sldNum" sz="quarter" idx="10"/>
          </p:nvPr>
        </p:nvSpPr>
        <p:spPr/>
        <p:txBody>
          <a:bodyPr/>
          <a:lstStyle/>
          <a:p>
            <a:fld id="{9C438BA9-74D9-456F-930A-1E3580DACED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Box 2"/>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xmlns=""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69695" y="1121384"/>
            <a:ext cx="8228217"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503129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94559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8"/>
            <a:ext cx="8198578" cy="974771"/>
          </a:xfrm>
        </p:spPr>
        <p:txBody>
          <a:bodyPr/>
          <a:lstStyle/>
          <a:p>
            <a:r>
              <a:rPr lang="en-US" dirty="0" smtClean="0"/>
              <a:t>Master title style</a:t>
            </a:r>
            <a:endParaRPr lang="en-US" dirty="0"/>
          </a:p>
        </p:txBody>
      </p:sp>
    </p:spTree>
    <p:extLst>
      <p:ext uri="{BB962C8B-B14F-4D97-AF65-F5344CB8AC3E}">
        <p14:creationId xmlns:p14="http://schemas.microsoft.com/office/powerpoint/2010/main" xmlns="" val="22499737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xmlns="" val="11720579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xmlns="" val="2609444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2438" y="921220"/>
            <a:ext cx="8191499"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2438" y="3634650"/>
            <a:ext cx="8191500"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xmlns="" val="31059426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591873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7689652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xmlns="" val="4187479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xmlns="" val="3105127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2438" y="921220"/>
            <a:ext cx="8245475"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2437" y="3634650"/>
            <a:ext cx="8245475"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xmlns="" val="754216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3591580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08051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xmlns="" val="2315071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xmlns="" val="18144707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xmlns="" val="373870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2438" y="921220"/>
            <a:ext cx="8245475"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452437" y="3634650"/>
            <a:ext cx="8245475"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xmlns="" val="6555244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223978"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5" y="1121384"/>
            <a:ext cx="8228217"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xmlns="" val="79460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1" r:id="rId7"/>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xmlns="" val="25625271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xmlns="" val="5695105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Source Code Control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r>
              <a:rPr lang="en-US" smtClean="0"/>
              <a:t>Cross-Linking Defined</a:t>
            </a:r>
            <a:endParaRPr lang="en-US" dirty="0" smtClean="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xmlns="" val="4091153283"/>
              </p:ext>
            </p:extLst>
          </p:nvPr>
        </p:nvGraphicFramePr>
        <p:xfrm>
          <a:off x="478333" y="1124712"/>
          <a:ext cx="4028178" cy="4949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xmlns="" val="17827361"/>
              </p:ext>
            </p:extLst>
          </p:nvPr>
        </p:nvGraphicFramePr>
        <p:xfrm>
          <a:off x="4648200" y="1124712"/>
          <a:ext cx="4038600" cy="49490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3" name="Straight Arrow Connector 2"/>
          <p:cNvCxnSpPr/>
          <p:nvPr/>
        </p:nvCxnSpPr>
        <p:spPr>
          <a:xfrm>
            <a:off x="3581400" y="2971800"/>
            <a:ext cx="12192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381000" y="3733800"/>
            <a:ext cx="2133600" cy="167640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a:r>
            <a:br>
              <a:rPr lang="en-US" dirty="0" smtClean="0"/>
            </a:br>
            <a:r>
              <a:rPr lang="en-US" sz="2800" dirty="0" smtClean="0"/>
              <a:t>???</a:t>
            </a:r>
            <a:r>
              <a:rPr lang="en-US" dirty="0" smtClean="0"/>
              <a:t/>
            </a:r>
            <a:br>
              <a:rPr lang="en-US" dirty="0" smtClean="0"/>
            </a:br>
            <a:r>
              <a:rPr lang="en-US" dirty="0" err="1" smtClean="0"/>
              <a:t>Analysis.vi</a:t>
            </a:r>
            <a:r>
              <a:rPr lang="en-US" dirty="0" smtClean="0"/>
              <a:t> not found at expected location</a:t>
            </a:r>
            <a:endParaRPr lang="en-US" dirty="0"/>
          </a:p>
        </p:txBody>
      </p:sp>
    </p:spTree>
    <p:extLst>
      <p:ext uri="{BB962C8B-B14F-4D97-AF65-F5344CB8AC3E}">
        <p14:creationId xmlns:p14="http://schemas.microsoft.com/office/powerpoint/2010/main" xmlns="" val="2236081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t>
            </a:r>
            <a:r>
              <a:rPr lang="en-US" dirty="0"/>
              <a:t>C</a:t>
            </a:r>
            <a:r>
              <a:rPr lang="en-US" dirty="0" smtClean="0"/>
              <a:t>an </a:t>
            </a:r>
            <a:r>
              <a:rPr lang="en-US" dirty="0"/>
              <a:t>C</a:t>
            </a:r>
            <a:r>
              <a:rPr lang="en-US" dirty="0" smtClean="0"/>
              <a:t>ross-Linking </a:t>
            </a:r>
            <a:r>
              <a:rPr lang="en-US" dirty="0"/>
              <a:t>O</a:t>
            </a:r>
            <a:r>
              <a:rPr lang="en-US" dirty="0" smtClean="0"/>
              <a:t>ccur?</a:t>
            </a:r>
            <a:endParaRPr lang="en-US" dirty="0"/>
          </a:p>
        </p:txBody>
      </p:sp>
      <p:sp>
        <p:nvSpPr>
          <p:cNvPr id="9" name="Content Placeholder 8"/>
          <p:cNvSpPr txBox="1">
            <a:spLocks noGrp="1"/>
          </p:cNvSpPr>
          <p:nvPr>
            <p:ph idx="1"/>
          </p:nvPr>
        </p:nvSpPr>
        <p:spPr>
          <a:xfrm>
            <a:off x="478332" y="1121384"/>
            <a:ext cx="7979868" cy="1200322"/>
          </a:xfrm>
          <a:prstGeom prst="rect">
            <a:avLst/>
          </a:prstGeom>
          <a:noFill/>
        </p:spPr>
        <p:txBody>
          <a:bodyPr wrap="square" rtlCol="0">
            <a:spAutoFit/>
          </a:bodyPr>
          <a:lstStyle/>
          <a:p>
            <a:pPr marL="0" indent="0">
              <a:buNone/>
            </a:pPr>
            <a:r>
              <a:rPr lang="en-US" dirty="0" smtClean="0"/>
              <a:t>If you back-up working directories by creating multiple copies, you will end up with many copies of a given VI on your machine.</a:t>
            </a:r>
          </a:p>
        </p:txBody>
      </p:sp>
      <p:pic>
        <p:nvPicPr>
          <p:cNvPr id="12" name="Picture 11"/>
          <p:cNvPicPr>
            <a:picLocks noChangeAspect="1"/>
          </p:cNvPicPr>
          <p:nvPr/>
        </p:nvPicPr>
        <p:blipFill>
          <a:blip r:embed="rId3" cstate="print"/>
          <a:stretch>
            <a:fillRect/>
          </a:stretch>
        </p:blipFill>
        <p:spPr>
          <a:xfrm>
            <a:off x="977900" y="2597150"/>
            <a:ext cx="1168400" cy="1574800"/>
          </a:xfrm>
          <a:prstGeom prst="rect">
            <a:avLst/>
          </a:prstGeom>
        </p:spPr>
      </p:pic>
      <p:pic>
        <p:nvPicPr>
          <p:cNvPr id="15" name="Picture 14"/>
          <p:cNvPicPr>
            <a:picLocks noChangeAspect="1"/>
          </p:cNvPicPr>
          <p:nvPr/>
        </p:nvPicPr>
        <p:blipFill>
          <a:blip r:embed="rId4" cstate="print"/>
          <a:stretch>
            <a:fillRect/>
          </a:stretch>
        </p:blipFill>
        <p:spPr>
          <a:xfrm>
            <a:off x="3873500" y="2590800"/>
            <a:ext cx="1244600" cy="1587500"/>
          </a:xfrm>
          <a:prstGeom prst="rect">
            <a:avLst/>
          </a:prstGeom>
        </p:spPr>
      </p:pic>
      <p:pic>
        <p:nvPicPr>
          <p:cNvPr id="16" name="Picture 15"/>
          <p:cNvPicPr>
            <a:picLocks noChangeAspect="1"/>
          </p:cNvPicPr>
          <p:nvPr/>
        </p:nvPicPr>
        <p:blipFill>
          <a:blip r:embed="rId5" cstate="print"/>
          <a:stretch>
            <a:fillRect/>
          </a:stretch>
        </p:blipFill>
        <p:spPr>
          <a:xfrm>
            <a:off x="6845300" y="2609850"/>
            <a:ext cx="1155700" cy="1549400"/>
          </a:xfrm>
          <a:prstGeom prst="rect">
            <a:avLst/>
          </a:prstGeom>
        </p:spPr>
      </p:pic>
      <p:grpSp>
        <p:nvGrpSpPr>
          <p:cNvPr id="3" name="Group 20"/>
          <p:cNvGrpSpPr/>
          <p:nvPr/>
        </p:nvGrpSpPr>
        <p:grpSpPr>
          <a:xfrm>
            <a:off x="700566" y="4450877"/>
            <a:ext cx="1592056" cy="1721323"/>
            <a:chOff x="1752600" y="4495800"/>
            <a:chExt cx="1926388" cy="2082800"/>
          </a:xfrm>
        </p:grpSpPr>
        <p:pic>
          <p:nvPicPr>
            <p:cNvPr id="17" name="Picture 16"/>
            <p:cNvPicPr>
              <a:picLocks noChangeAspect="1"/>
            </p:cNvPicPr>
            <p:nvPr/>
          </p:nvPicPr>
          <p:blipFill rotWithShape="1">
            <a:blip r:embed="rId6" cstate="print"/>
            <a:srcRect r="35019"/>
            <a:stretch/>
          </p:blipFill>
          <p:spPr>
            <a:xfrm>
              <a:off x="1752600" y="4495800"/>
              <a:ext cx="1926388" cy="1092200"/>
            </a:xfrm>
            <a:prstGeom prst="rect">
              <a:avLst/>
            </a:prstGeom>
            <a:ln>
              <a:noFill/>
            </a:ln>
          </p:spPr>
        </p:pic>
        <p:pic>
          <p:nvPicPr>
            <p:cNvPr id="20" name="Picture 19"/>
            <p:cNvPicPr>
              <a:picLocks noChangeAspect="1"/>
            </p:cNvPicPr>
            <p:nvPr/>
          </p:nvPicPr>
          <p:blipFill rotWithShape="1">
            <a:blip r:embed="rId6" cstate="print"/>
            <a:srcRect l="67551"/>
            <a:stretch/>
          </p:blipFill>
          <p:spPr>
            <a:xfrm>
              <a:off x="2234818" y="5486400"/>
              <a:ext cx="961953" cy="1092200"/>
            </a:xfrm>
            <a:prstGeom prst="rect">
              <a:avLst/>
            </a:prstGeom>
          </p:spPr>
        </p:pic>
      </p:grpSp>
      <p:grpSp>
        <p:nvGrpSpPr>
          <p:cNvPr id="4" name="Group 21"/>
          <p:cNvGrpSpPr/>
          <p:nvPr/>
        </p:nvGrpSpPr>
        <p:grpSpPr>
          <a:xfrm>
            <a:off x="3748566" y="4450877"/>
            <a:ext cx="1592056" cy="1721323"/>
            <a:chOff x="1752600" y="4495800"/>
            <a:chExt cx="1926388" cy="2082800"/>
          </a:xfrm>
        </p:grpSpPr>
        <p:pic>
          <p:nvPicPr>
            <p:cNvPr id="23" name="Picture 22"/>
            <p:cNvPicPr>
              <a:picLocks noChangeAspect="1"/>
            </p:cNvPicPr>
            <p:nvPr/>
          </p:nvPicPr>
          <p:blipFill rotWithShape="1">
            <a:blip r:embed="rId6" cstate="print"/>
            <a:srcRect r="35019"/>
            <a:stretch/>
          </p:blipFill>
          <p:spPr>
            <a:xfrm>
              <a:off x="1752600" y="4495800"/>
              <a:ext cx="1926388" cy="1092200"/>
            </a:xfrm>
            <a:prstGeom prst="rect">
              <a:avLst/>
            </a:prstGeom>
            <a:ln>
              <a:noFill/>
            </a:ln>
          </p:spPr>
        </p:pic>
        <p:pic>
          <p:nvPicPr>
            <p:cNvPr id="24" name="Picture 23"/>
            <p:cNvPicPr>
              <a:picLocks noChangeAspect="1"/>
            </p:cNvPicPr>
            <p:nvPr/>
          </p:nvPicPr>
          <p:blipFill rotWithShape="1">
            <a:blip r:embed="rId6" cstate="print"/>
            <a:srcRect l="67551"/>
            <a:stretch/>
          </p:blipFill>
          <p:spPr>
            <a:xfrm>
              <a:off x="2234818" y="5486400"/>
              <a:ext cx="961953" cy="1092200"/>
            </a:xfrm>
            <a:prstGeom prst="rect">
              <a:avLst/>
            </a:prstGeom>
          </p:spPr>
        </p:pic>
      </p:grpSp>
      <p:grpSp>
        <p:nvGrpSpPr>
          <p:cNvPr id="5" name="Group 24"/>
          <p:cNvGrpSpPr/>
          <p:nvPr/>
        </p:nvGrpSpPr>
        <p:grpSpPr>
          <a:xfrm>
            <a:off x="6796566" y="4450877"/>
            <a:ext cx="1592056" cy="1721323"/>
            <a:chOff x="1752600" y="4495800"/>
            <a:chExt cx="1926388" cy="2082800"/>
          </a:xfrm>
        </p:grpSpPr>
        <p:pic>
          <p:nvPicPr>
            <p:cNvPr id="26" name="Picture 25"/>
            <p:cNvPicPr>
              <a:picLocks noChangeAspect="1"/>
            </p:cNvPicPr>
            <p:nvPr/>
          </p:nvPicPr>
          <p:blipFill rotWithShape="1">
            <a:blip r:embed="rId6" cstate="print"/>
            <a:srcRect r="35019"/>
            <a:stretch/>
          </p:blipFill>
          <p:spPr>
            <a:xfrm>
              <a:off x="1752600" y="4495800"/>
              <a:ext cx="1926388" cy="1092200"/>
            </a:xfrm>
            <a:prstGeom prst="rect">
              <a:avLst/>
            </a:prstGeom>
            <a:ln>
              <a:noFill/>
            </a:ln>
          </p:spPr>
        </p:pic>
        <p:pic>
          <p:nvPicPr>
            <p:cNvPr id="27" name="Picture 26"/>
            <p:cNvPicPr>
              <a:picLocks noChangeAspect="1"/>
            </p:cNvPicPr>
            <p:nvPr/>
          </p:nvPicPr>
          <p:blipFill rotWithShape="1">
            <a:blip r:embed="rId6" cstate="print"/>
            <a:srcRect l="67551"/>
            <a:stretch/>
          </p:blipFill>
          <p:spPr>
            <a:xfrm>
              <a:off x="2234818" y="5486400"/>
              <a:ext cx="961953" cy="1092200"/>
            </a:xfrm>
            <a:prstGeom prst="rect">
              <a:avLst/>
            </a:prstGeom>
          </p:spPr>
        </p:pic>
      </p:grpSp>
      <p:cxnSp>
        <p:nvCxnSpPr>
          <p:cNvPr id="29" name="Straight Connector 28"/>
          <p:cNvCxnSpPr/>
          <p:nvPr/>
        </p:nvCxnSpPr>
        <p:spPr>
          <a:xfrm flipV="1">
            <a:off x="914400" y="4141536"/>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1788696" y="4141536"/>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4002504"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4876800"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6974304"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flipV="1">
            <a:off x="7848600" y="4191000"/>
            <a:ext cx="251460" cy="2286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56926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Organizing your Application for Team Development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Project</a:t>
            </a:r>
            <a:endParaRPr lang="en-US" dirty="0"/>
          </a:p>
        </p:txBody>
      </p:sp>
      <p:sp>
        <p:nvSpPr>
          <p:cNvPr id="6" name="Content Placeholder 2"/>
          <p:cNvSpPr>
            <a:spLocks noGrp="1"/>
          </p:cNvSpPr>
          <p:nvPr>
            <p:ph idx="1"/>
          </p:nvPr>
        </p:nvSpPr>
        <p:spPr>
          <a:xfrm>
            <a:off x="469695" y="1121384"/>
            <a:ext cx="8228217" cy="4822216"/>
          </a:xfrm>
        </p:spPr>
        <p:txBody>
          <a:bodyPr/>
          <a:lstStyle/>
          <a:p>
            <a:r>
              <a:rPr lang="en-US" dirty="0" smtClean="0"/>
              <a:t>//Include questions you ask yourself and your team when starting a new project </a:t>
            </a:r>
            <a:endParaRPr lang="en-US" dirty="0"/>
          </a:p>
        </p:txBody>
      </p:sp>
      <p:sp>
        <p:nvSpPr>
          <p:cNvPr id="4" name="TextBox 3"/>
          <p:cNvSpPr txBox="1"/>
          <p:nvPr/>
        </p:nvSpPr>
        <p:spPr>
          <a:xfrm>
            <a:off x="381000" y="5562600"/>
            <a:ext cx="8369920" cy="523220"/>
          </a:xfrm>
          <a:prstGeom prst="rect">
            <a:avLst/>
          </a:prstGeom>
          <a:noFill/>
        </p:spPr>
        <p:txBody>
          <a:bodyPr wrap="none" rtlCol="0">
            <a:spAutoFit/>
          </a:bodyPr>
          <a:lstStyle/>
          <a:p>
            <a:r>
              <a:rPr lang="en-US" sz="2800" dirty="0" smtClean="0"/>
              <a:t>Discussion: What other things should we consider?</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Project Explorer</a:t>
            </a:r>
            <a:endParaRPr lang="en-US" dirty="0"/>
          </a:p>
        </p:txBody>
      </p:sp>
      <p:sp>
        <p:nvSpPr>
          <p:cNvPr id="6" name="Content Placeholder 2"/>
          <p:cNvSpPr>
            <a:spLocks noGrp="1"/>
          </p:cNvSpPr>
          <p:nvPr>
            <p:ph idx="1"/>
          </p:nvPr>
        </p:nvSpPr>
        <p:spPr>
          <a:xfrm>
            <a:off x="469695" y="1121384"/>
            <a:ext cx="8228217" cy="4822216"/>
          </a:xfrm>
        </p:spPr>
        <p:txBody>
          <a:bodyPr/>
          <a:lstStyle/>
          <a:p>
            <a:r>
              <a:rPr lang="en-US" dirty="0" smtClean="0"/>
              <a:t>//Include recommendations for starting the organization of your Project </a:t>
            </a:r>
            <a:r>
              <a:rPr lang="en-US" dirty="0" smtClean="0"/>
              <a:t>E</a:t>
            </a:r>
            <a:r>
              <a:rPr lang="en-US" dirty="0" smtClean="0"/>
              <a:t>xplorer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Repository in SCC</a:t>
            </a:r>
            <a:endParaRPr lang="en-US" dirty="0"/>
          </a:p>
        </p:txBody>
      </p:sp>
      <p:grpSp>
        <p:nvGrpSpPr>
          <p:cNvPr id="3" name="Group 8"/>
          <p:cNvGrpSpPr/>
          <p:nvPr/>
        </p:nvGrpSpPr>
        <p:grpSpPr>
          <a:xfrm>
            <a:off x="990600" y="3733800"/>
            <a:ext cx="6553200" cy="445532"/>
            <a:chOff x="990600" y="4343400"/>
            <a:chExt cx="6553200" cy="445532"/>
          </a:xfrm>
        </p:grpSpPr>
        <p:cxnSp>
          <p:nvCxnSpPr>
            <p:cNvPr id="5" name="Straight Connector 4"/>
            <p:cNvCxnSpPr/>
            <p:nvPr/>
          </p:nvCxnSpPr>
          <p:spPr>
            <a:xfrm>
              <a:off x="990600" y="4343400"/>
              <a:ext cx="6553200" cy="0"/>
            </a:xfrm>
            <a:prstGeom prst="line">
              <a:avLst/>
            </a:prstGeom>
            <a:ln w="76200"/>
            <a:effectLst/>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990600" y="4419600"/>
              <a:ext cx="732445" cy="369332"/>
            </a:xfrm>
            <a:prstGeom prst="rect">
              <a:avLst/>
            </a:prstGeom>
            <a:noFill/>
          </p:spPr>
          <p:txBody>
            <a:bodyPr wrap="none" rtlCol="0">
              <a:spAutoFit/>
            </a:bodyPr>
            <a:lstStyle/>
            <a:p>
              <a:r>
                <a:rPr lang="en-US" dirty="0" smtClean="0"/>
                <a:t>Trunk</a:t>
              </a:r>
              <a:endParaRPr lang="en-US" dirty="0"/>
            </a:p>
          </p:txBody>
        </p:sp>
      </p:grpSp>
      <p:sp>
        <p:nvSpPr>
          <p:cNvPr id="8" name="TextBox 7"/>
          <p:cNvSpPr txBox="1"/>
          <p:nvPr/>
        </p:nvSpPr>
        <p:spPr>
          <a:xfrm>
            <a:off x="152400" y="42672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Recommendation: Create a new trunk for each new project</a:t>
            </a:r>
            <a:endParaRPr lang="en-US" dirty="0"/>
          </a:p>
        </p:txBody>
      </p:sp>
      <p:sp>
        <p:nvSpPr>
          <p:cNvPr id="14" name="TextBox 13"/>
          <p:cNvSpPr txBox="1"/>
          <p:nvPr/>
        </p:nvSpPr>
        <p:spPr>
          <a:xfrm>
            <a:off x="3505200" y="2743200"/>
            <a:ext cx="902811" cy="369332"/>
          </a:xfrm>
          <a:prstGeom prst="rect">
            <a:avLst/>
          </a:prstGeom>
          <a:noFill/>
        </p:spPr>
        <p:txBody>
          <a:bodyPr wrap="none" rtlCol="0">
            <a:spAutoFit/>
          </a:bodyPr>
          <a:lstStyle/>
          <a:p>
            <a:r>
              <a:rPr lang="en-US" dirty="0" smtClean="0"/>
              <a:t>Branch</a:t>
            </a:r>
            <a:endParaRPr lang="en-US" dirty="0"/>
          </a:p>
        </p:txBody>
      </p:sp>
      <p:sp>
        <p:nvSpPr>
          <p:cNvPr id="15" name="TextBox 14"/>
          <p:cNvSpPr txBox="1"/>
          <p:nvPr/>
        </p:nvSpPr>
        <p:spPr>
          <a:xfrm>
            <a:off x="838200" y="1981200"/>
            <a:ext cx="3657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Recommendation: Add a branch for any new features</a:t>
            </a:r>
            <a:endParaRPr lang="en-US" dirty="0"/>
          </a:p>
        </p:txBody>
      </p:sp>
      <p:sp>
        <p:nvSpPr>
          <p:cNvPr id="17" name="TextBox 16"/>
          <p:cNvSpPr txBox="1"/>
          <p:nvPr/>
        </p:nvSpPr>
        <p:spPr>
          <a:xfrm>
            <a:off x="5334000" y="2286000"/>
            <a:ext cx="36576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Recommendation: Once the feature is complete, move the feature to the trunk</a:t>
            </a:r>
            <a:endParaRPr lang="en-US" dirty="0"/>
          </a:p>
        </p:txBody>
      </p:sp>
      <p:grpSp>
        <p:nvGrpSpPr>
          <p:cNvPr id="4" name="Group 21"/>
          <p:cNvGrpSpPr/>
          <p:nvPr/>
        </p:nvGrpSpPr>
        <p:grpSpPr>
          <a:xfrm>
            <a:off x="2963487" y="2667000"/>
            <a:ext cx="1837113" cy="1709652"/>
            <a:chOff x="2963487" y="3276600"/>
            <a:chExt cx="1837113" cy="1709652"/>
          </a:xfrm>
        </p:grpSpPr>
        <p:cxnSp>
          <p:nvCxnSpPr>
            <p:cNvPr id="12" name="Straight Connector 11"/>
            <p:cNvCxnSpPr/>
            <p:nvPr/>
          </p:nvCxnSpPr>
          <p:spPr>
            <a:xfrm flipV="1">
              <a:off x="3962400" y="3276600"/>
              <a:ext cx="838200" cy="106680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2963487" y="4452852"/>
              <a:ext cx="838200" cy="5334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09600" y="1219200"/>
            <a:ext cx="6400470" cy="369332"/>
          </a:xfrm>
          <a:prstGeom prst="rect">
            <a:avLst/>
          </a:prstGeom>
          <a:noFill/>
        </p:spPr>
        <p:txBody>
          <a:bodyPr wrap="none" rtlCol="0">
            <a:spAutoFit/>
          </a:bodyPr>
          <a:lstStyle/>
          <a:p>
            <a:r>
              <a:rPr lang="en-US" dirty="0" smtClean="0"/>
              <a:t>//Use this as a template and modify to your recommendation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0"/>
                            </p:stCondLst>
                            <p:childTnLst>
                              <p:par>
                                <p:cTn id="29" presetID="8" presetClass="emph" presetSubtype="0" fill="hold" nodeType="afterEffect">
                                  <p:stCondLst>
                                    <p:cond delay="0"/>
                                  </p:stCondLst>
                                  <p:childTnLst>
                                    <p:animRot by="3180000">
                                      <p:cBhvr>
                                        <p:cTn id="30" dur="1000" fill="hold"/>
                                        <p:tgtEl>
                                          <p:spTgt spid="4"/>
                                        </p:tgtEl>
                                        <p:attrNameLst>
                                          <p:attrName>r</p:attrName>
                                        </p:attrNameLst>
                                      </p:cBhvr>
                                    </p:animRot>
                                  </p:childTnLst>
                                </p:cTn>
                              </p:par>
                            </p:childTnLst>
                          </p:cTn>
                        </p:par>
                        <p:par>
                          <p:cTn id="31" fill="hold">
                            <p:stCondLst>
                              <p:cond delay="1000"/>
                            </p:stCondLst>
                            <p:childTnLst>
                              <p:par>
                                <p:cTn id="32" presetID="1" presetClass="exit" presetSubtype="0" fill="hold" nodeType="after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4" grpId="0"/>
      <p:bldP spid="14" grpId="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recommendations</a:t>
            </a:r>
            <a:endParaRPr lang="en-US" dirty="0"/>
          </a:p>
        </p:txBody>
      </p:sp>
      <p:sp>
        <p:nvSpPr>
          <p:cNvPr id="3" name="Content Placeholder 2"/>
          <p:cNvSpPr>
            <a:spLocks noGrp="1"/>
          </p:cNvSpPr>
          <p:nvPr>
            <p:ph idx="1"/>
          </p:nvPr>
        </p:nvSpPr>
        <p:spPr/>
        <p:txBody>
          <a:bodyPr/>
          <a:lstStyle/>
          <a:p>
            <a:r>
              <a:rPr lang="en-US" dirty="0" smtClean="0"/>
              <a:t>http://git-scm.com/book/en/Distributed-Git-Distributed-Workflows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47850" y="2181225"/>
            <a:ext cx="5448300"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Recommendations</a:t>
            </a:r>
            <a:endParaRPr lang="en-US" dirty="0"/>
          </a:p>
        </p:txBody>
      </p:sp>
      <p:grpSp>
        <p:nvGrpSpPr>
          <p:cNvPr id="6" name="Group 5"/>
          <p:cNvGrpSpPr/>
          <p:nvPr/>
        </p:nvGrpSpPr>
        <p:grpSpPr>
          <a:xfrm>
            <a:off x="3429000" y="1170801"/>
            <a:ext cx="1443152" cy="1572399"/>
            <a:chOff x="3429000" y="1066800"/>
            <a:chExt cx="1443152" cy="1572399"/>
          </a:xfrm>
        </p:grpSpPr>
        <p:pic>
          <p:nvPicPr>
            <p:cNvPr id="4" name="Picture 3"/>
            <p:cNvPicPr>
              <a:picLocks noChangeAspect="1"/>
            </p:cNvPicPr>
            <p:nvPr/>
          </p:nvPicPr>
          <p:blipFill>
            <a:blip r:embed="rId2" cstate="print"/>
            <a:srcRect b="17742"/>
            <a:stretch>
              <a:fillRect/>
            </a:stretch>
          </p:blipFill>
          <p:spPr>
            <a:xfrm>
              <a:off x="3657600" y="1066800"/>
              <a:ext cx="1168400" cy="1295400"/>
            </a:xfrm>
            <a:prstGeom prst="rect">
              <a:avLst/>
            </a:prstGeom>
          </p:spPr>
        </p:pic>
        <p:sp>
          <p:nvSpPr>
            <p:cNvPr id="5" name="TextBox 4"/>
            <p:cNvSpPr txBox="1"/>
            <p:nvPr/>
          </p:nvSpPr>
          <p:spPr>
            <a:xfrm>
              <a:off x="3429000" y="2362200"/>
              <a:ext cx="1443152" cy="276999"/>
            </a:xfrm>
            <a:prstGeom prst="rect">
              <a:avLst/>
            </a:prstGeom>
            <a:noFill/>
          </p:spPr>
          <p:txBody>
            <a:bodyPr wrap="none" rtlCol="0">
              <a:spAutoFit/>
            </a:bodyPr>
            <a:lstStyle/>
            <a:p>
              <a:r>
                <a:rPr lang="en-US" sz="1200" dirty="0" smtClean="0"/>
                <a:t>Central Repository</a:t>
              </a:r>
              <a:endParaRPr lang="en-US" sz="1200" dirty="0"/>
            </a:p>
          </p:txBody>
        </p:sp>
      </p:grpSp>
      <p:grpSp>
        <p:nvGrpSpPr>
          <p:cNvPr id="9" name="Group 8"/>
          <p:cNvGrpSpPr/>
          <p:nvPr/>
        </p:nvGrpSpPr>
        <p:grpSpPr>
          <a:xfrm>
            <a:off x="1219200" y="4371201"/>
            <a:ext cx="1311834" cy="1648599"/>
            <a:chOff x="3962400" y="4343400"/>
            <a:chExt cx="1311834" cy="1648599"/>
          </a:xfrm>
        </p:grpSpPr>
        <p:pic>
          <p:nvPicPr>
            <p:cNvPr id="7" name="Picture 6"/>
            <p:cNvPicPr>
              <a:picLocks noChangeAspect="1"/>
            </p:cNvPicPr>
            <p:nvPr/>
          </p:nvPicPr>
          <p:blipFill>
            <a:blip r:embed="rId2" cstate="print"/>
            <a:srcRect b="17742"/>
            <a:stretch>
              <a:fillRect/>
            </a:stretch>
          </p:blipFill>
          <p:spPr>
            <a:xfrm>
              <a:off x="4038600" y="4343400"/>
              <a:ext cx="1168400" cy="1295400"/>
            </a:xfrm>
            <a:prstGeom prst="rect">
              <a:avLst/>
            </a:prstGeom>
          </p:spPr>
        </p:pic>
        <p:sp>
          <p:nvSpPr>
            <p:cNvPr id="8" name="TextBox 7"/>
            <p:cNvSpPr txBox="1"/>
            <p:nvPr/>
          </p:nvSpPr>
          <p:spPr>
            <a:xfrm>
              <a:off x="3962400" y="5715000"/>
              <a:ext cx="1311834" cy="276999"/>
            </a:xfrm>
            <a:prstGeom prst="rect">
              <a:avLst/>
            </a:prstGeom>
            <a:noFill/>
          </p:spPr>
          <p:txBody>
            <a:bodyPr wrap="none" rtlCol="0">
              <a:spAutoFit/>
            </a:bodyPr>
            <a:lstStyle/>
            <a:p>
              <a:r>
                <a:rPr lang="en-US" sz="1200" dirty="0" smtClean="0"/>
                <a:t>Local Repository</a:t>
              </a:r>
              <a:endParaRPr lang="en-US" sz="1200" dirty="0"/>
            </a:p>
          </p:txBody>
        </p:sp>
      </p:grpSp>
      <p:cxnSp>
        <p:nvCxnSpPr>
          <p:cNvPr id="11" name="Elbow Connector 10"/>
          <p:cNvCxnSpPr>
            <a:stCxn id="5" idx="2"/>
            <a:endCxn id="7" idx="0"/>
          </p:cNvCxnSpPr>
          <p:nvPr/>
        </p:nvCxnSpPr>
        <p:spPr>
          <a:xfrm rot="5400000">
            <a:off x="2201088" y="2421712"/>
            <a:ext cx="1628001" cy="22709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33600" y="3071336"/>
            <a:ext cx="1752600" cy="461665"/>
          </a:xfrm>
          <a:prstGeom prst="rect">
            <a:avLst/>
          </a:prstGeom>
          <a:noFill/>
        </p:spPr>
        <p:txBody>
          <a:bodyPr wrap="square" rtlCol="0">
            <a:spAutoFit/>
          </a:bodyPr>
          <a:lstStyle/>
          <a:p>
            <a:pPr algn="ctr"/>
            <a:r>
              <a:rPr lang="en-US" sz="1200" dirty="0" smtClean="0"/>
              <a:t>Download changes from central server</a:t>
            </a:r>
            <a:endParaRPr lang="en-US" sz="1200" dirty="0"/>
          </a:p>
        </p:txBody>
      </p:sp>
      <p:grpSp>
        <p:nvGrpSpPr>
          <p:cNvPr id="15" name="Group 14"/>
          <p:cNvGrpSpPr/>
          <p:nvPr/>
        </p:nvGrpSpPr>
        <p:grpSpPr>
          <a:xfrm>
            <a:off x="4800600" y="4371201"/>
            <a:ext cx="1933799" cy="1648599"/>
            <a:chOff x="3581400" y="4343400"/>
            <a:chExt cx="1933799" cy="1648599"/>
          </a:xfrm>
        </p:grpSpPr>
        <p:pic>
          <p:nvPicPr>
            <p:cNvPr id="16" name="Picture 15"/>
            <p:cNvPicPr>
              <a:picLocks noChangeAspect="1"/>
            </p:cNvPicPr>
            <p:nvPr/>
          </p:nvPicPr>
          <p:blipFill>
            <a:blip r:embed="rId2" cstate="print"/>
            <a:srcRect b="17742"/>
            <a:stretch>
              <a:fillRect/>
            </a:stretch>
          </p:blipFill>
          <p:spPr>
            <a:xfrm>
              <a:off x="4038600" y="4343400"/>
              <a:ext cx="1168400" cy="1295400"/>
            </a:xfrm>
            <a:prstGeom prst="rect">
              <a:avLst/>
            </a:prstGeom>
          </p:spPr>
        </p:pic>
        <p:sp>
          <p:nvSpPr>
            <p:cNvPr id="17" name="TextBox 16"/>
            <p:cNvSpPr txBox="1"/>
            <p:nvPr/>
          </p:nvSpPr>
          <p:spPr>
            <a:xfrm>
              <a:off x="3581400" y="5715000"/>
              <a:ext cx="1933799" cy="276999"/>
            </a:xfrm>
            <a:prstGeom prst="rect">
              <a:avLst/>
            </a:prstGeom>
            <a:noFill/>
          </p:spPr>
          <p:txBody>
            <a:bodyPr wrap="none" rtlCol="0">
              <a:spAutoFit/>
            </a:bodyPr>
            <a:lstStyle/>
            <a:p>
              <a:r>
                <a:rPr lang="en-US" sz="1200" dirty="0" smtClean="0"/>
                <a:t>Updated Local Repository</a:t>
              </a:r>
              <a:endParaRPr lang="en-US" sz="1200" dirty="0"/>
            </a:p>
          </p:txBody>
        </p:sp>
      </p:grpSp>
      <p:cxnSp>
        <p:nvCxnSpPr>
          <p:cNvPr id="19" name="Elbow Connector 18"/>
          <p:cNvCxnSpPr>
            <a:stCxn id="16" idx="3"/>
            <a:endCxn id="4" idx="3"/>
          </p:cNvCxnSpPr>
          <p:nvPr/>
        </p:nvCxnSpPr>
        <p:spPr>
          <a:xfrm flipH="1" flipV="1">
            <a:off x="4826000" y="1818501"/>
            <a:ext cx="1600200" cy="3200400"/>
          </a:xfrm>
          <a:prstGeom prst="bentConnector3">
            <a:avLst>
              <a:gd name="adj1" fmla="val -14286"/>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705600" y="3152001"/>
            <a:ext cx="1752600" cy="461665"/>
          </a:xfrm>
          <a:prstGeom prst="rect">
            <a:avLst/>
          </a:prstGeom>
          <a:noFill/>
        </p:spPr>
        <p:txBody>
          <a:bodyPr wrap="square" rtlCol="0">
            <a:spAutoFit/>
          </a:bodyPr>
          <a:lstStyle/>
          <a:p>
            <a:pPr algn="ctr"/>
            <a:r>
              <a:rPr lang="en-US" sz="1200" dirty="0" smtClean="0"/>
              <a:t>Commit changes to the central server</a:t>
            </a:r>
            <a:endParaRPr lang="en-US" sz="1200" dirty="0"/>
          </a:p>
        </p:txBody>
      </p:sp>
      <p:sp>
        <p:nvSpPr>
          <p:cNvPr id="22" name="TextBox 21"/>
          <p:cNvSpPr txBox="1"/>
          <p:nvPr/>
        </p:nvSpPr>
        <p:spPr>
          <a:xfrm>
            <a:off x="2895600" y="4523601"/>
            <a:ext cx="1752600" cy="461665"/>
          </a:xfrm>
          <a:prstGeom prst="rect">
            <a:avLst/>
          </a:prstGeom>
          <a:noFill/>
        </p:spPr>
        <p:txBody>
          <a:bodyPr wrap="square" rtlCol="0">
            <a:spAutoFit/>
          </a:bodyPr>
          <a:lstStyle/>
          <a:p>
            <a:pPr algn="ctr"/>
            <a:r>
              <a:rPr lang="en-US" sz="1200" dirty="0" smtClean="0"/>
              <a:t>Make changes to your code</a:t>
            </a:r>
            <a:endParaRPr lang="en-US" sz="1200" dirty="0"/>
          </a:p>
        </p:txBody>
      </p:sp>
      <p:cxnSp>
        <p:nvCxnSpPr>
          <p:cNvPr id="24" name="Straight Arrow Connector 23"/>
          <p:cNvCxnSpPr>
            <a:stCxn id="7" idx="3"/>
            <a:endCxn id="16" idx="1"/>
          </p:cNvCxnSpPr>
          <p:nvPr/>
        </p:nvCxnSpPr>
        <p:spPr>
          <a:xfrm>
            <a:off x="2463800" y="5018901"/>
            <a:ext cx="279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495800" y="990600"/>
            <a:ext cx="3962400" cy="0"/>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a:off x="609600" y="990600"/>
            <a:ext cx="3886200" cy="0"/>
          </a:xfrm>
          <a:prstGeom prst="straightConnector1">
            <a:avLst/>
          </a:prstGeom>
          <a:ln>
            <a:tailEnd type="arrow"/>
          </a:ln>
          <a:effectLst/>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609600" y="990600"/>
            <a:ext cx="0" cy="5105400"/>
          </a:xfrm>
          <a:prstGeom prst="line">
            <a:avLst/>
          </a:prstGeom>
          <a:effectLst/>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8458200" y="990600"/>
            <a:ext cx="0" cy="5105400"/>
          </a:xfrm>
          <a:prstGeom prst="line">
            <a:avLst/>
          </a:prstGeom>
          <a:effectLst/>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nvCxnSpPr>
        <p:spPr>
          <a:xfrm>
            <a:off x="609600" y="6096000"/>
            <a:ext cx="7848600" cy="0"/>
          </a:xfrm>
          <a:prstGeom prst="line">
            <a:avLst/>
          </a:prstGeom>
          <a:effectLst/>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5181600" y="990600"/>
            <a:ext cx="2286000" cy="381000"/>
          </a:xfrm>
          <a:prstGeom prst="rect">
            <a:avLst/>
          </a:prstGeom>
          <a:noFill/>
        </p:spPr>
        <p:txBody>
          <a:bodyPr wrap="square" rtlCol="0">
            <a:spAutoFit/>
          </a:bodyPr>
          <a:lstStyle/>
          <a:p>
            <a:r>
              <a:rPr lang="en-US" dirty="0" smtClean="0"/>
              <a:t>Weekly meetings</a:t>
            </a:r>
            <a:endParaRPr lang="en-US" dirty="0"/>
          </a:p>
        </p:txBody>
      </p:sp>
      <p:sp>
        <p:nvSpPr>
          <p:cNvPr id="25" name="TextBox 24"/>
          <p:cNvSpPr txBox="1"/>
          <p:nvPr/>
        </p:nvSpPr>
        <p:spPr>
          <a:xfrm>
            <a:off x="1219201" y="1524000"/>
            <a:ext cx="1981200" cy="1200329"/>
          </a:xfrm>
          <a:prstGeom prst="rect">
            <a:avLst/>
          </a:prstGeom>
          <a:noFill/>
        </p:spPr>
        <p:txBody>
          <a:bodyPr wrap="square" rtlCol="0">
            <a:spAutoFit/>
          </a:bodyPr>
          <a:lstStyle/>
          <a:p>
            <a:r>
              <a:rPr lang="en-US" dirty="0" smtClean="0"/>
              <a:t>//Modify this to show your recommended workflow</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2"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in Source Code Control</a:t>
            </a:r>
            <a:endParaRPr lang="en-US" dirty="0"/>
          </a:p>
        </p:txBody>
      </p:sp>
      <p:sp>
        <p:nvSpPr>
          <p:cNvPr id="3" name="Content Placeholder 2"/>
          <p:cNvSpPr>
            <a:spLocks noGrp="1"/>
          </p:cNvSpPr>
          <p:nvPr>
            <p:ph idx="1"/>
          </p:nvPr>
        </p:nvSpPr>
        <p:spPr/>
        <p:txBody>
          <a:bodyPr/>
          <a:lstStyle/>
          <a:p>
            <a:r>
              <a:rPr lang="en-US" dirty="0" smtClean="0"/>
              <a:t>Tags allow you to record changes or modifications to your repository</a:t>
            </a:r>
          </a:p>
          <a:p>
            <a:r>
              <a:rPr lang="en-US" dirty="0" smtClean="0"/>
              <a:t>Tags can be useful for maintaining code for a previous version of LabVIEW</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to include and exclude in SCC</a:t>
            </a:r>
            <a:endParaRPr lang="en-US" dirty="0"/>
          </a:p>
        </p:txBody>
      </p:sp>
      <p:sp>
        <p:nvSpPr>
          <p:cNvPr id="3" name="Content Placeholder 2"/>
          <p:cNvSpPr>
            <a:spLocks noGrp="1"/>
          </p:cNvSpPr>
          <p:nvPr>
            <p:ph idx="1"/>
          </p:nvPr>
        </p:nvSpPr>
        <p:spPr/>
        <p:txBody>
          <a:bodyPr/>
          <a:lstStyle/>
          <a:p>
            <a:r>
              <a:rPr lang="en-US" dirty="0" smtClean="0"/>
              <a:t>//NOTE: This may or may not be helpful since there are any opinions about this. Added as a placeholder, but not sure how useful it would be.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idx="1"/>
          </p:nvPr>
        </p:nvSpPr>
        <p:spPr/>
        <p:txBody>
          <a:bodyPr/>
          <a:lstStyle/>
          <a:p>
            <a:r>
              <a:rPr lang="en-US" dirty="0" smtClean="0"/>
              <a:t>This presentation is intended to be a continuation of “The Essentials of File Management with LabVIEW”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Goals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This session focuses on best practices for:</a:t>
            </a:r>
          </a:p>
          <a:p>
            <a:pPr marL="0" indent="0">
              <a:buNone/>
            </a:pPr>
            <a:endParaRPr lang="en-US" dirty="0"/>
          </a:p>
          <a:p>
            <a:pPr marL="0" indent="0">
              <a:buNone/>
            </a:pPr>
            <a:r>
              <a:rPr lang="en-US" dirty="0" smtClean="0"/>
              <a:t>Reviewing the Challenges of Source Code Control with LabVIEW</a:t>
            </a:r>
          </a:p>
          <a:p>
            <a:pPr marL="0" indent="0">
              <a:buNone/>
            </a:pPr>
            <a:r>
              <a:rPr lang="en-US" dirty="0" smtClean="0"/>
              <a:t>Organizing Your Application for Team Development</a:t>
            </a:r>
          </a:p>
        </p:txBody>
      </p:sp>
    </p:spTree>
    <p:extLst>
      <p:ext uri="{BB962C8B-B14F-4D97-AF65-F5344CB8AC3E}">
        <p14:creationId xmlns:p14="http://schemas.microsoft.com/office/powerpoint/2010/main" xmlns="" val="4894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Reviewing the Challenges of Source Code Control with LabVIEW</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LabVIEW with Source Code Control</a:t>
            </a:r>
            <a:endParaRPr lang="en-US" dirty="0"/>
          </a:p>
        </p:txBody>
      </p:sp>
      <p:sp>
        <p:nvSpPr>
          <p:cNvPr id="3" name="Content Placeholder 2"/>
          <p:cNvSpPr>
            <a:spLocks noGrp="1"/>
          </p:cNvSpPr>
          <p:nvPr>
            <p:ph idx="1"/>
          </p:nvPr>
        </p:nvSpPr>
        <p:spPr/>
        <p:txBody>
          <a:bodyPr/>
          <a:lstStyle/>
          <a:p>
            <a:r>
              <a:rPr lang="en-US" dirty="0" smtClean="0"/>
              <a:t>//How are LabVIEW VIs saved? – binary files</a:t>
            </a:r>
          </a:p>
          <a:p>
            <a:r>
              <a:rPr lang="en-US" dirty="0" smtClean="0"/>
              <a:t>//How does this affect how it interacts with source code control tools?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Control with Text Based</a:t>
            </a:r>
            <a:endParaRPr lang="en-US" dirty="0"/>
          </a:p>
        </p:txBody>
      </p:sp>
      <p:sp>
        <p:nvSpPr>
          <p:cNvPr id="3" name="Content Placeholder 2"/>
          <p:cNvSpPr>
            <a:spLocks noGrp="1"/>
          </p:cNvSpPr>
          <p:nvPr>
            <p:ph idx="1"/>
          </p:nvPr>
        </p:nvSpPr>
        <p:spPr/>
        <p:txBody>
          <a:bodyPr/>
          <a:lstStyle/>
          <a:p>
            <a:r>
              <a:rPr lang="en-US" dirty="0" smtClean="0"/>
              <a:t>//flowchart or graphic for this workflow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Project Explorer</a:t>
            </a:r>
            <a:endParaRPr lang="en-US" dirty="0"/>
          </a:p>
        </p:txBody>
      </p:sp>
      <p:sp>
        <p:nvSpPr>
          <p:cNvPr id="3" name="Content Placeholder 2"/>
          <p:cNvSpPr>
            <a:spLocks noGrp="1"/>
          </p:cNvSpPr>
          <p:nvPr>
            <p:ph idx="1"/>
          </p:nvPr>
        </p:nvSpPr>
        <p:spPr/>
        <p:txBody>
          <a:bodyPr/>
          <a:lstStyle/>
          <a:p>
            <a:r>
              <a:rPr lang="en-US" dirty="0" smtClean="0"/>
              <a:t>//Benefit of the Files View</a:t>
            </a:r>
          </a:p>
          <a:p>
            <a:r>
              <a:rPr lang="en-US" dirty="0" smtClean="0"/>
              <a:t>//Does not duplicate files</a:t>
            </a:r>
            <a:endParaRPr lang="en-US" dirty="0"/>
          </a:p>
        </p:txBody>
      </p:sp>
      <p:pic>
        <p:nvPicPr>
          <p:cNvPr id="4" name="Picture 2"/>
          <p:cNvPicPr>
            <a:picLocks noChangeAspect="1" noChangeArrowheads="1"/>
          </p:cNvPicPr>
          <p:nvPr/>
        </p:nvPicPr>
        <p:blipFill>
          <a:blip r:embed="rId2" cstate="print"/>
          <a:srcRect b="43263"/>
          <a:stretch>
            <a:fillRect/>
          </a:stretch>
        </p:blipFill>
        <p:spPr bwMode="auto">
          <a:xfrm>
            <a:off x="4876800" y="3200400"/>
            <a:ext cx="3657600" cy="27058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150936" y="1066800"/>
            <a:ext cx="2133600" cy="900545"/>
          </a:xfrm>
          <a:prstGeom prst="ellipse">
            <a:avLst/>
          </a:prstGeom>
          <a:solidFill>
            <a:schemeClr val="accent2">
              <a:lumMod val="20000"/>
              <a:lumOff val="80000"/>
            </a:schemeClr>
          </a:solidFill>
          <a:ln>
            <a:solidFill>
              <a:srgbClr val="0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Load “</a:t>
            </a:r>
            <a:r>
              <a:rPr lang="en-US" dirty="0" err="1" smtClean="0">
                <a:solidFill>
                  <a:srgbClr val="000000"/>
                </a:solidFill>
              </a:rPr>
              <a:t>analysis.vi</a:t>
            </a:r>
            <a:r>
              <a:rPr lang="en-US" dirty="0" smtClean="0">
                <a:solidFill>
                  <a:srgbClr val="000000"/>
                </a:solidFill>
              </a:rPr>
              <a:t>” from disk</a:t>
            </a:r>
            <a:endParaRPr lang="en-US" dirty="0">
              <a:solidFill>
                <a:srgbClr val="000000"/>
              </a:solidFill>
            </a:endParaRPr>
          </a:p>
        </p:txBody>
      </p:sp>
      <p:sp>
        <p:nvSpPr>
          <p:cNvPr id="4" name="Decision 3"/>
          <p:cNvSpPr/>
          <p:nvPr/>
        </p:nvSpPr>
        <p:spPr>
          <a:xfrm>
            <a:off x="3097530" y="2175164"/>
            <a:ext cx="2263140" cy="1870363"/>
          </a:xfrm>
          <a:prstGeom prst="flowChartDecision">
            <a:avLst/>
          </a:prstGeom>
          <a:solidFill>
            <a:schemeClr val="accent5">
              <a:lumMod val="20000"/>
              <a:lumOff val="80000"/>
            </a:schemeClr>
          </a:solidFill>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p:cNvSpPr txBox="1"/>
          <p:nvPr/>
        </p:nvSpPr>
        <p:spPr>
          <a:xfrm>
            <a:off x="3527928" y="2541336"/>
            <a:ext cx="1447800" cy="1009034"/>
          </a:xfrm>
          <a:prstGeom prst="rect">
            <a:avLst/>
          </a:prstGeom>
          <a:noFill/>
        </p:spPr>
        <p:txBody>
          <a:bodyPr wrap="square" rtlCol="0">
            <a:spAutoFit/>
          </a:bodyPr>
          <a:lstStyle/>
          <a:p>
            <a:pPr algn="ctr"/>
            <a:r>
              <a:rPr lang="en-US" dirty="0"/>
              <a:t>VI with the same name open in memory?</a:t>
            </a:r>
          </a:p>
          <a:p>
            <a:endParaRPr lang="en-US" dirty="0"/>
          </a:p>
        </p:txBody>
      </p:sp>
      <p:sp>
        <p:nvSpPr>
          <p:cNvPr id="8" name="Rounded Rectangle 7"/>
          <p:cNvSpPr/>
          <p:nvPr/>
        </p:nvSpPr>
        <p:spPr>
          <a:xfrm>
            <a:off x="685800" y="4023061"/>
            <a:ext cx="1981200" cy="900545"/>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 “</a:t>
            </a:r>
            <a:r>
              <a:rPr lang="en-US" dirty="0" err="1" smtClean="0">
                <a:solidFill>
                  <a:schemeClr val="tx1"/>
                </a:solidFill>
              </a:rPr>
              <a:t>analysis.vi</a:t>
            </a:r>
            <a:r>
              <a:rPr lang="en-US" dirty="0" smtClean="0">
                <a:solidFill>
                  <a:schemeClr val="tx1"/>
                </a:solidFill>
              </a:rPr>
              <a:t>” from disk</a:t>
            </a:r>
            <a:endParaRPr lang="en-US" dirty="0">
              <a:solidFill>
                <a:schemeClr val="tx1"/>
              </a:solidFill>
            </a:endParaRPr>
          </a:p>
        </p:txBody>
      </p:sp>
      <p:sp>
        <p:nvSpPr>
          <p:cNvPr id="10" name="Rounded Rectangle 9"/>
          <p:cNvSpPr/>
          <p:nvPr/>
        </p:nvSpPr>
        <p:spPr>
          <a:xfrm>
            <a:off x="5492082" y="5500254"/>
            <a:ext cx="2933700" cy="658091"/>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Use copy of “</a:t>
            </a:r>
            <a:r>
              <a:rPr lang="en-US" dirty="0" err="1" smtClean="0">
                <a:solidFill>
                  <a:schemeClr val="tx1"/>
                </a:solidFill>
              </a:rPr>
              <a:t>analysis.vi</a:t>
            </a:r>
            <a:r>
              <a:rPr lang="en-US" dirty="0" smtClean="0">
                <a:solidFill>
                  <a:schemeClr val="tx1"/>
                </a:solidFill>
              </a:rPr>
              <a:t>” in memory</a:t>
            </a:r>
            <a:endParaRPr lang="en-US" dirty="0">
              <a:solidFill>
                <a:schemeClr val="tx1"/>
              </a:solidFill>
            </a:endParaRPr>
          </a:p>
        </p:txBody>
      </p:sp>
      <p:pic>
        <p:nvPicPr>
          <p:cNvPr id="11" name="Picture 10"/>
          <p:cNvPicPr>
            <a:picLocks noChangeAspect="1"/>
          </p:cNvPicPr>
          <p:nvPr/>
        </p:nvPicPr>
        <p:blipFill>
          <a:blip r:embed="rId3" cstate="print"/>
          <a:stretch>
            <a:fillRect/>
          </a:stretch>
        </p:blipFill>
        <p:spPr>
          <a:xfrm>
            <a:off x="4876800" y="3929482"/>
            <a:ext cx="4158310" cy="1099718"/>
          </a:xfrm>
          <a:prstGeom prst="rect">
            <a:avLst/>
          </a:prstGeom>
        </p:spPr>
      </p:pic>
      <p:cxnSp>
        <p:nvCxnSpPr>
          <p:cNvPr id="13" name="Straight Arrow Connector 12"/>
          <p:cNvCxnSpPr>
            <a:stCxn id="3" idx="4"/>
            <a:endCxn id="4" idx="0"/>
          </p:cNvCxnSpPr>
          <p:nvPr/>
        </p:nvCxnSpPr>
        <p:spPr>
          <a:xfrm>
            <a:off x="4217736" y="1967345"/>
            <a:ext cx="11364" cy="207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4" idx="1"/>
            <a:endCxn id="8" idx="0"/>
          </p:cNvCxnSpPr>
          <p:nvPr/>
        </p:nvCxnSpPr>
        <p:spPr>
          <a:xfrm rot="10800000" flipV="1">
            <a:off x="1676400" y="3110345"/>
            <a:ext cx="1421130" cy="912715"/>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4" idx="3"/>
            <a:endCxn id="11" idx="0"/>
          </p:cNvCxnSpPr>
          <p:nvPr/>
        </p:nvCxnSpPr>
        <p:spPr>
          <a:xfrm>
            <a:off x="5360670" y="3110346"/>
            <a:ext cx="1595285" cy="819136"/>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1" idx="1"/>
            <a:endCxn id="8" idx="3"/>
          </p:cNvCxnSpPr>
          <p:nvPr/>
        </p:nvCxnSpPr>
        <p:spPr>
          <a:xfrm rot="10800000">
            <a:off x="2667000" y="4473334"/>
            <a:ext cx="2209800" cy="600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11" idx="2"/>
            <a:endCxn id="10" idx="0"/>
          </p:cNvCxnSpPr>
          <p:nvPr/>
        </p:nvCxnSpPr>
        <p:spPr>
          <a:xfrm rot="16200000" flipH="1">
            <a:off x="6721916" y="5263238"/>
            <a:ext cx="471054" cy="2977"/>
          </a:xfrm>
          <a:prstGeom prst="curved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0" name="Title 29"/>
          <p:cNvSpPr>
            <a:spLocks noGrp="1"/>
          </p:cNvSpPr>
          <p:nvPr>
            <p:ph type="title"/>
          </p:nvPr>
        </p:nvSpPr>
        <p:spPr/>
        <p:txBody>
          <a:bodyPr/>
          <a:lstStyle/>
          <a:p>
            <a:r>
              <a:rPr lang="en-US" dirty="0" smtClean="0"/>
              <a:t>Load a VI From Disk</a:t>
            </a:r>
            <a:endParaRPr lang="en-US" dirty="0"/>
          </a:p>
        </p:txBody>
      </p:sp>
      <p:sp>
        <p:nvSpPr>
          <p:cNvPr id="31" name="TextBox 30"/>
          <p:cNvSpPr txBox="1"/>
          <p:nvPr/>
        </p:nvSpPr>
        <p:spPr>
          <a:xfrm>
            <a:off x="1676400" y="2895600"/>
            <a:ext cx="526913" cy="461665"/>
          </a:xfrm>
          <a:prstGeom prst="rect">
            <a:avLst/>
          </a:prstGeom>
          <a:noFill/>
        </p:spPr>
        <p:txBody>
          <a:bodyPr wrap="none" rtlCol="0">
            <a:spAutoFit/>
          </a:bodyPr>
          <a:lstStyle/>
          <a:p>
            <a:r>
              <a:rPr lang="en-US" sz="2400" dirty="0" smtClean="0"/>
              <a:t>no</a:t>
            </a:r>
            <a:endParaRPr lang="en-US" sz="2400" dirty="0"/>
          </a:p>
        </p:txBody>
      </p:sp>
      <p:sp>
        <p:nvSpPr>
          <p:cNvPr id="32" name="TextBox 31"/>
          <p:cNvSpPr txBox="1"/>
          <p:nvPr/>
        </p:nvSpPr>
        <p:spPr>
          <a:xfrm>
            <a:off x="6477000" y="2895600"/>
            <a:ext cx="657411" cy="461665"/>
          </a:xfrm>
          <a:prstGeom prst="rect">
            <a:avLst/>
          </a:prstGeom>
          <a:noFill/>
        </p:spPr>
        <p:txBody>
          <a:bodyPr wrap="none" rtlCol="0">
            <a:spAutoFit/>
          </a:bodyPr>
          <a:lstStyle/>
          <a:p>
            <a:r>
              <a:rPr lang="en-US" sz="2400" dirty="0" smtClean="0"/>
              <a:t>yes</a:t>
            </a:r>
            <a:endParaRPr lang="en-US" sz="2400" dirty="0"/>
          </a:p>
        </p:txBody>
      </p:sp>
      <p:sp>
        <p:nvSpPr>
          <p:cNvPr id="34" name="TextBox 33"/>
          <p:cNvSpPr txBox="1"/>
          <p:nvPr/>
        </p:nvSpPr>
        <p:spPr>
          <a:xfrm>
            <a:off x="2895600" y="4061845"/>
            <a:ext cx="1860800" cy="461665"/>
          </a:xfrm>
          <a:prstGeom prst="rect">
            <a:avLst/>
          </a:prstGeom>
          <a:noFill/>
        </p:spPr>
        <p:txBody>
          <a:bodyPr wrap="none" rtlCol="0">
            <a:spAutoFit/>
          </a:bodyPr>
          <a:lstStyle/>
          <a:p>
            <a:r>
              <a:rPr lang="en-US" sz="2400" dirty="0" smtClean="0"/>
              <a:t>click replace</a:t>
            </a:r>
            <a:endParaRPr lang="en-US" sz="2400" dirty="0"/>
          </a:p>
        </p:txBody>
      </p:sp>
      <p:sp>
        <p:nvSpPr>
          <p:cNvPr id="35" name="TextBox 34"/>
          <p:cNvSpPr txBox="1"/>
          <p:nvPr/>
        </p:nvSpPr>
        <p:spPr>
          <a:xfrm>
            <a:off x="7002668" y="4997999"/>
            <a:ext cx="1518364" cy="461665"/>
          </a:xfrm>
          <a:prstGeom prst="rect">
            <a:avLst/>
          </a:prstGeom>
          <a:noFill/>
        </p:spPr>
        <p:txBody>
          <a:bodyPr wrap="none" rtlCol="0">
            <a:spAutoFit/>
          </a:bodyPr>
          <a:lstStyle/>
          <a:p>
            <a:r>
              <a:rPr lang="en-US" sz="2400" dirty="0" smtClean="0"/>
              <a:t>click view</a:t>
            </a:r>
            <a:endParaRPr lang="en-US" sz="2400" dirty="0"/>
          </a:p>
        </p:txBody>
      </p:sp>
    </p:spTree>
    <p:extLst>
      <p:ext uri="{BB962C8B-B14F-4D97-AF65-F5344CB8AC3E}">
        <p14:creationId xmlns="" xmlns:p14="http://schemas.microsoft.com/office/powerpoint/2010/main" val="3832387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39606" y="304800"/>
            <a:ext cx="2133600" cy="900545"/>
          </a:xfrm>
          <a:prstGeom prst="ellipse">
            <a:avLst/>
          </a:prstGeom>
          <a:solidFill>
            <a:schemeClr val="accent2">
              <a:lumMod val="20000"/>
              <a:lumOff val="80000"/>
            </a:schemeClr>
          </a:solidFill>
          <a:ln>
            <a:solidFill>
              <a:srgbClr val="0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rgbClr val="000000"/>
                </a:solidFill>
              </a:rPr>
              <a:t>Calling VI attempts to load </a:t>
            </a:r>
            <a:r>
              <a:rPr lang="en-US" dirty="0" err="1">
                <a:solidFill>
                  <a:srgbClr val="000000"/>
                </a:solidFill>
              </a:rPr>
              <a:t>subVI</a:t>
            </a:r>
            <a:endParaRPr lang="en-US" dirty="0">
              <a:solidFill>
                <a:srgbClr val="000000"/>
              </a:solidFill>
            </a:endParaRPr>
          </a:p>
        </p:txBody>
      </p:sp>
      <p:grpSp>
        <p:nvGrpSpPr>
          <p:cNvPr id="2" name="Group 6"/>
          <p:cNvGrpSpPr/>
          <p:nvPr/>
        </p:nvGrpSpPr>
        <p:grpSpPr>
          <a:xfrm>
            <a:off x="3886200" y="1454484"/>
            <a:ext cx="2263140" cy="1870363"/>
            <a:chOff x="3783330" y="2362200"/>
            <a:chExt cx="2263140" cy="2057400"/>
          </a:xfrm>
          <a:solidFill>
            <a:schemeClr val="accent5">
              <a:lumMod val="20000"/>
              <a:lumOff val="80000"/>
            </a:schemeClr>
          </a:solidFill>
        </p:grpSpPr>
        <p:sp>
          <p:nvSpPr>
            <p:cNvPr id="4" name="Decision 3"/>
            <p:cNvSpPr/>
            <p:nvPr/>
          </p:nvSpPr>
          <p:spPr>
            <a:xfrm>
              <a:off x="3783330" y="2362200"/>
              <a:ext cx="2263140" cy="2057400"/>
            </a:xfrm>
            <a:prstGeom prst="flowChartDecision">
              <a:avLst/>
            </a:prstGeom>
            <a:grpFill/>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p:cNvSpPr txBox="1"/>
            <p:nvPr/>
          </p:nvSpPr>
          <p:spPr>
            <a:xfrm>
              <a:off x="4213728" y="2764989"/>
              <a:ext cx="1447800" cy="1109938"/>
            </a:xfrm>
            <a:prstGeom prst="rect">
              <a:avLst/>
            </a:prstGeom>
            <a:noFill/>
          </p:spPr>
          <p:txBody>
            <a:bodyPr wrap="square" rtlCol="0">
              <a:spAutoFit/>
            </a:bodyPr>
            <a:lstStyle/>
            <a:p>
              <a:pPr algn="ctr"/>
              <a:r>
                <a:rPr lang="en-US" dirty="0"/>
                <a:t>VI with the same name open in memory?</a:t>
              </a:r>
            </a:p>
            <a:p>
              <a:endParaRPr lang="en-US" dirty="0"/>
            </a:p>
          </p:txBody>
        </p:sp>
      </p:grpSp>
      <p:sp>
        <p:nvSpPr>
          <p:cNvPr id="10" name="Rounded Rectangle 9"/>
          <p:cNvSpPr/>
          <p:nvPr/>
        </p:nvSpPr>
        <p:spPr>
          <a:xfrm>
            <a:off x="6560404" y="3352800"/>
            <a:ext cx="1821596" cy="990600"/>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Use copy in memory</a:t>
            </a:r>
            <a:endParaRPr lang="en-US" dirty="0">
              <a:solidFill>
                <a:schemeClr val="tx1"/>
              </a:solidFill>
            </a:endParaRPr>
          </a:p>
        </p:txBody>
      </p:sp>
      <p:cxnSp>
        <p:nvCxnSpPr>
          <p:cNvPr id="13" name="Straight Arrow Connector 12"/>
          <p:cNvCxnSpPr>
            <a:stCxn id="3" idx="4"/>
            <a:endCxn id="4" idx="0"/>
          </p:cNvCxnSpPr>
          <p:nvPr/>
        </p:nvCxnSpPr>
        <p:spPr>
          <a:xfrm>
            <a:off x="5006406" y="1205345"/>
            <a:ext cx="11364" cy="24913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4" idx="3"/>
            <a:endCxn id="10" idx="0"/>
          </p:cNvCxnSpPr>
          <p:nvPr/>
        </p:nvCxnSpPr>
        <p:spPr>
          <a:xfrm>
            <a:off x="6149340" y="2389666"/>
            <a:ext cx="1321862" cy="963134"/>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0" name="Title 29"/>
          <p:cNvSpPr>
            <a:spLocks noGrp="1"/>
          </p:cNvSpPr>
          <p:nvPr>
            <p:ph type="title"/>
          </p:nvPr>
        </p:nvSpPr>
        <p:spPr/>
        <p:txBody>
          <a:bodyPr/>
          <a:lstStyle/>
          <a:p>
            <a:r>
              <a:rPr lang="en-US" dirty="0" smtClean="0"/>
              <a:t>Load a </a:t>
            </a:r>
            <a:r>
              <a:rPr lang="en-US" dirty="0" err="1"/>
              <a:t>S</a:t>
            </a:r>
            <a:r>
              <a:rPr lang="en-US" dirty="0" err="1" smtClean="0"/>
              <a:t>ubVI</a:t>
            </a:r>
            <a:r>
              <a:rPr lang="en-US" dirty="0" smtClean="0"/>
              <a:t> </a:t>
            </a:r>
            <a:endParaRPr lang="en-US" dirty="0"/>
          </a:p>
        </p:txBody>
      </p:sp>
      <p:sp>
        <p:nvSpPr>
          <p:cNvPr id="31" name="TextBox 30"/>
          <p:cNvSpPr txBox="1"/>
          <p:nvPr/>
        </p:nvSpPr>
        <p:spPr>
          <a:xfrm>
            <a:off x="3130687" y="1905000"/>
            <a:ext cx="526913" cy="461665"/>
          </a:xfrm>
          <a:prstGeom prst="rect">
            <a:avLst/>
          </a:prstGeom>
          <a:noFill/>
        </p:spPr>
        <p:txBody>
          <a:bodyPr wrap="none" rtlCol="0">
            <a:spAutoFit/>
          </a:bodyPr>
          <a:lstStyle/>
          <a:p>
            <a:r>
              <a:rPr lang="en-US" sz="2400" dirty="0" smtClean="0"/>
              <a:t>no</a:t>
            </a:r>
            <a:endParaRPr lang="en-US" sz="2400" dirty="0"/>
          </a:p>
        </p:txBody>
      </p:sp>
      <p:sp>
        <p:nvSpPr>
          <p:cNvPr id="32" name="TextBox 31"/>
          <p:cNvSpPr txBox="1"/>
          <p:nvPr/>
        </p:nvSpPr>
        <p:spPr>
          <a:xfrm>
            <a:off x="6477000" y="1976735"/>
            <a:ext cx="657411" cy="461665"/>
          </a:xfrm>
          <a:prstGeom prst="rect">
            <a:avLst/>
          </a:prstGeom>
          <a:noFill/>
        </p:spPr>
        <p:txBody>
          <a:bodyPr wrap="none" rtlCol="0">
            <a:spAutoFit/>
          </a:bodyPr>
          <a:lstStyle/>
          <a:p>
            <a:r>
              <a:rPr lang="en-US" sz="2400" dirty="0" smtClean="0"/>
              <a:t>yes</a:t>
            </a:r>
            <a:endParaRPr lang="en-US" sz="2400" dirty="0"/>
          </a:p>
        </p:txBody>
      </p:sp>
      <p:grpSp>
        <p:nvGrpSpPr>
          <p:cNvPr id="5" name="Group 21"/>
          <p:cNvGrpSpPr/>
          <p:nvPr/>
        </p:nvGrpSpPr>
        <p:grpSpPr>
          <a:xfrm>
            <a:off x="1905000" y="2930237"/>
            <a:ext cx="1905000" cy="1870363"/>
            <a:chOff x="3783330" y="2362200"/>
            <a:chExt cx="2263140" cy="2057400"/>
          </a:xfrm>
          <a:solidFill>
            <a:schemeClr val="accent5">
              <a:lumMod val="20000"/>
              <a:lumOff val="80000"/>
            </a:schemeClr>
          </a:solidFill>
        </p:grpSpPr>
        <p:sp>
          <p:nvSpPr>
            <p:cNvPr id="23" name="Decision 22"/>
            <p:cNvSpPr/>
            <p:nvPr/>
          </p:nvSpPr>
          <p:spPr>
            <a:xfrm>
              <a:off x="3783330" y="2362200"/>
              <a:ext cx="2263140" cy="2057400"/>
            </a:xfrm>
            <a:prstGeom prst="flowChartDecision">
              <a:avLst/>
            </a:prstGeom>
            <a:grpFill/>
            <a:ln>
              <a:solidFill>
                <a:srgbClr val="0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4" name="TextBox 23"/>
            <p:cNvSpPr txBox="1"/>
            <p:nvPr/>
          </p:nvSpPr>
          <p:spPr>
            <a:xfrm>
              <a:off x="4213728" y="2764989"/>
              <a:ext cx="1447800" cy="1625061"/>
            </a:xfrm>
            <a:prstGeom prst="rect">
              <a:avLst/>
            </a:prstGeom>
            <a:noFill/>
          </p:spPr>
          <p:txBody>
            <a:bodyPr wrap="square" rtlCol="0">
              <a:spAutoFit/>
            </a:bodyPr>
            <a:lstStyle/>
            <a:p>
              <a:pPr algn="ctr"/>
              <a:r>
                <a:rPr lang="en-US" dirty="0" smtClean="0"/>
                <a:t>Look for </a:t>
              </a:r>
              <a:r>
                <a:rPr lang="en-US" dirty="0" err="1" smtClean="0"/>
                <a:t>subVI</a:t>
              </a:r>
              <a:r>
                <a:rPr lang="en-US" dirty="0" smtClean="0"/>
                <a:t> at location on disk</a:t>
              </a:r>
              <a:endParaRPr lang="en-US" dirty="0"/>
            </a:p>
            <a:p>
              <a:endParaRPr lang="en-US" dirty="0"/>
            </a:p>
          </p:txBody>
        </p:sp>
      </p:grpSp>
      <p:sp>
        <p:nvSpPr>
          <p:cNvPr id="33" name="Rounded Rectangle 32"/>
          <p:cNvSpPr/>
          <p:nvPr/>
        </p:nvSpPr>
        <p:spPr>
          <a:xfrm>
            <a:off x="228600" y="4495800"/>
            <a:ext cx="1821596" cy="990600"/>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Use </a:t>
            </a:r>
            <a:r>
              <a:rPr lang="en-US" dirty="0" err="1" smtClean="0">
                <a:solidFill>
                  <a:schemeClr val="tx1"/>
                </a:solidFill>
              </a:rPr>
              <a:t>subVI</a:t>
            </a:r>
            <a:r>
              <a:rPr lang="en-US" dirty="0" smtClean="0">
                <a:solidFill>
                  <a:schemeClr val="tx1"/>
                </a:solidFill>
              </a:rPr>
              <a:t> at specified location</a:t>
            </a:r>
            <a:endParaRPr lang="en-US" dirty="0">
              <a:solidFill>
                <a:schemeClr val="tx1"/>
              </a:solidFill>
            </a:endParaRPr>
          </a:p>
        </p:txBody>
      </p:sp>
      <p:cxnSp>
        <p:nvCxnSpPr>
          <p:cNvPr id="36" name="Curved Connector 35"/>
          <p:cNvCxnSpPr>
            <a:stCxn id="23" idx="1"/>
            <a:endCxn id="33" idx="0"/>
          </p:cNvCxnSpPr>
          <p:nvPr/>
        </p:nvCxnSpPr>
        <p:spPr>
          <a:xfrm rot="10800000" flipV="1">
            <a:off x="1139398" y="3865418"/>
            <a:ext cx="765602" cy="630381"/>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3124200" y="4953000"/>
            <a:ext cx="3124200" cy="1676400"/>
          </a:xfrm>
          <a:prstGeom prst="roundRect">
            <a:avLst/>
          </a:prstGeom>
          <a:solidFill>
            <a:schemeClr val="accent5">
              <a:lumMod val="20000"/>
              <a:lumOff val="80000"/>
            </a:schemeClr>
          </a:solidFill>
          <a:ln>
            <a:solidFill>
              <a:srgbClr val="0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1"/>
                </a:solidFill>
              </a:rPr>
              <a:t>Search for </a:t>
            </a:r>
            <a:r>
              <a:rPr lang="en-US" dirty="0" err="1" smtClean="0">
                <a:solidFill>
                  <a:schemeClr val="tx1"/>
                </a:solidFill>
              </a:rPr>
              <a:t>subVI</a:t>
            </a:r>
            <a:r>
              <a:rPr lang="en-US" dirty="0">
                <a:solidFill>
                  <a:schemeClr val="tx1"/>
                </a:solidFill>
              </a:rPr>
              <a:t> </a:t>
            </a:r>
            <a:r>
              <a:rPr lang="en-US" dirty="0" smtClean="0">
                <a:solidFill>
                  <a:schemeClr val="tx1"/>
                </a:solidFill>
              </a:rPr>
              <a:t>in**:</a:t>
            </a:r>
            <a:br>
              <a:rPr lang="en-US" dirty="0" smtClean="0">
                <a:solidFill>
                  <a:schemeClr val="tx1"/>
                </a:solidFill>
              </a:rPr>
            </a:br>
            <a:r>
              <a:rPr lang="en-US" dirty="0" smtClean="0">
                <a:solidFill>
                  <a:schemeClr val="tx1"/>
                </a:solidFill>
              </a:rPr>
              <a:t>1. </a:t>
            </a:r>
            <a:r>
              <a:rPr lang="en-US" dirty="0" err="1" smtClean="0">
                <a:solidFill>
                  <a:schemeClr val="tx1"/>
                </a:solidFill>
              </a:rPr>
              <a:t>vi.lib</a:t>
            </a:r>
            <a:endParaRPr lang="en-US" dirty="0" smtClean="0">
              <a:solidFill>
                <a:schemeClr val="tx1"/>
              </a:solidFill>
            </a:endParaRPr>
          </a:p>
          <a:p>
            <a:pPr algn="ctr"/>
            <a:r>
              <a:rPr lang="en-US" dirty="0" smtClean="0">
                <a:solidFill>
                  <a:schemeClr val="tx1"/>
                </a:solidFill>
              </a:rPr>
              <a:t>2. </a:t>
            </a:r>
            <a:r>
              <a:rPr lang="en-US" dirty="0" err="1" smtClean="0">
                <a:solidFill>
                  <a:schemeClr val="tx1"/>
                </a:solidFill>
              </a:rPr>
              <a:t>user.lib</a:t>
            </a:r>
            <a:endParaRPr lang="en-US" dirty="0" smtClean="0">
              <a:solidFill>
                <a:schemeClr val="tx1"/>
              </a:solidFill>
            </a:endParaRPr>
          </a:p>
          <a:p>
            <a:pPr algn="ctr"/>
            <a:r>
              <a:rPr lang="en-US" dirty="0" smtClean="0">
                <a:solidFill>
                  <a:schemeClr val="tx1"/>
                </a:solidFill>
              </a:rPr>
              <a:t>3. </a:t>
            </a:r>
            <a:r>
              <a:rPr lang="en-US" dirty="0" err="1" smtClean="0">
                <a:solidFill>
                  <a:schemeClr val="tx1"/>
                </a:solidFill>
              </a:rPr>
              <a:t>instr.lib</a:t>
            </a:r>
            <a:endParaRPr lang="en-US" dirty="0" smtClean="0">
              <a:solidFill>
                <a:schemeClr val="tx1"/>
              </a:solidFill>
            </a:endParaRPr>
          </a:p>
          <a:p>
            <a:pPr algn="ctr"/>
            <a:r>
              <a:rPr lang="en-US" dirty="0" smtClean="0">
                <a:solidFill>
                  <a:schemeClr val="tx1"/>
                </a:solidFill>
              </a:rPr>
              <a:t>4. \Labview2012\Resource</a:t>
            </a:r>
            <a:endParaRPr lang="en-US" dirty="0">
              <a:solidFill>
                <a:schemeClr val="tx1"/>
              </a:solidFill>
            </a:endParaRPr>
          </a:p>
        </p:txBody>
      </p:sp>
      <p:cxnSp>
        <p:nvCxnSpPr>
          <p:cNvPr id="47" name="Curved Connector 46"/>
          <p:cNvCxnSpPr>
            <a:stCxn id="23" idx="3"/>
            <a:endCxn id="43" idx="0"/>
          </p:cNvCxnSpPr>
          <p:nvPr/>
        </p:nvCxnSpPr>
        <p:spPr>
          <a:xfrm>
            <a:off x="3810000" y="3865419"/>
            <a:ext cx="876300" cy="1087581"/>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a:stCxn id="4" idx="1"/>
            <a:endCxn id="23" idx="0"/>
          </p:cNvCxnSpPr>
          <p:nvPr/>
        </p:nvCxnSpPr>
        <p:spPr>
          <a:xfrm rot="10800000" flipV="1">
            <a:off x="2857500" y="2389665"/>
            <a:ext cx="1028700" cy="540571"/>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990600" y="3505200"/>
            <a:ext cx="698037" cy="461665"/>
          </a:xfrm>
          <a:prstGeom prst="rect">
            <a:avLst/>
          </a:prstGeom>
          <a:noFill/>
        </p:spPr>
        <p:txBody>
          <a:bodyPr wrap="none" rtlCol="0">
            <a:spAutoFit/>
          </a:bodyPr>
          <a:lstStyle/>
          <a:p>
            <a:r>
              <a:rPr lang="en-US" sz="2400" dirty="0" smtClean="0"/>
              <a:t>find</a:t>
            </a:r>
            <a:endParaRPr lang="en-US" sz="2400" dirty="0"/>
          </a:p>
        </p:txBody>
      </p:sp>
      <p:sp>
        <p:nvSpPr>
          <p:cNvPr id="60" name="TextBox 59"/>
          <p:cNvSpPr txBox="1"/>
          <p:nvPr/>
        </p:nvSpPr>
        <p:spPr>
          <a:xfrm>
            <a:off x="4114800" y="3581400"/>
            <a:ext cx="1244944" cy="461665"/>
          </a:xfrm>
          <a:prstGeom prst="rect">
            <a:avLst/>
          </a:prstGeom>
          <a:noFill/>
        </p:spPr>
        <p:txBody>
          <a:bodyPr wrap="none" rtlCol="0">
            <a:spAutoFit/>
          </a:bodyPr>
          <a:lstStyle/>
          <a:p>
            <a:r>
              <a:rPr lang="en-US" sz="2400" dirty="0" smtClean="0"/>
              <a:t>missing</a:t>
            </a:r>
            <a:endParaRPr lang="en-US" sz="2400" dirty="0"/>
          </a:p>
        </p:txBody>
      </p:sp>
      <p:sp>
        <p:nvSpPr>
          <p:cNvPr id="61" name="TextBox 60"/>
          <p:cNvSpPr txBox="1"/>
          <p:nvPr/>
        </p:nvSpPr>
        <p:spPr>
          <a:xfrm>
            <a:off x="7162800" y="5410200"/>
            <a:ext cx="1427871" cy="584776"/>
          </a:xfrm>
          <a:prstGeom prst="rect">
            <a:avLst/>
          </a:prstGeom>
          <a:noFill/>
        </p:spPr>
        <p:txBody>
          <a:bodyPr wrap="none" rtlCol="0">
            <a:spAutoFit/>
          </a:bodyPr>
          <a:lstStyle/>
          <a:p>
            <a:r>
              <a:rPr lang="en-US" sz="1600" dirty="0" smtClean="0"/>
              <a:t>**default</a:t>
            </a:r>
          </a:p>
          <a:p>
            <a:r>
              <a:rPr lang="en-US" sz="1600" dirty="0" smtClean="0"/>
              <a:t> configuration</a:t>
            </a:r>
            <a:endParaRPr lang="en-US" sz="1600" dirty="0"/>
          </a:p>
        </p:txBody>
      </p:sp>
    </p:spTree>
    <p:extLst>
      <p:ext uri="{BB962C8B-B14F-4D97-AF65-F5344CB8AC3E}">
        <p14:creationId xmlns="" xmlns:p14="http://schemas.microsoft.com/office/powerpoint/2010/main" val="26254380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NITemplate">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NITemplate</Template>
  <TotalTime>610</TotalTime>
  <Words>1227</Words>
  <Application>Microsoft Office PowerPoint</Application>
  <PresentationFormat>On-screen Show (4:3)</PresentationFormat>
  <Paragraphs>115</Paragraphs>
  <Slides>20</Slides>
  <Notes>6</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NITemplate</vt:lpstr>
      <vt:lpstr>NI Confidential</vt:lpstr>
      <vt:lpstr>Customer Confidential</vt:lpstr>
      <vt:lpstr>Source Code Control</vt:lpstr>
      <vt:lpstr>Note </vt:lpstr>
      <vt:lpstr>Session Goals</vt:lpstr>
      <vt:lpstr>Reviewing the Challenges of Source Code Control with LabVIEW</vt:lpstr>
      <vt:lpstr>LabVIEW with Source Code Control</vt:lpstr>
      <vt:lpstr>Source Code Control with Text Based</vt:lpstr>
      <vt:lpstr>Benefits of the Project Explorer</vt:lpstr>
      <vt:lpstr>Load a VI From Disk</vt:lpstr>
      <vt:lpstr>Load a SubVI </vt:lpstr>
      <vt:lpstr>Cross-Linking Defined</vt:lpstr>
      <vt:lpstr>When Can Cross-Linking Occur?</vt:lpstr>
      <vt:lpstr>Organizing your Application for Team Development</vt:lpstr>
      <vt:lpstr>Organizing Your Project</vt:lpstr>
      <vt:lpstr>Organizing Your Project Explorer</vt:lpstr>
      <vt:lpstr>Organizing Your Repository in SCC</vt:lpstr>
      <vt:lpstr>Workflow recommendations</vt:lpstr>
      <vt:lpstr>Workflow Recommendations</vt:lpstr>
      <vt:lpstr>Tags in Source Code Control</vt:lpstr>
      <vt:lpstr>Files to include and exclude in SCC</vt:lpstr>
      <vt:lpstr>Questions?</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Control with _____</dc:title>
  <dc:creator>Kimberly Wenger</dc:creator>
  <cp:lastModifiedBy>Kimberly Wenger</cp:lastModifiedBy>
  <cp:revision>85</cp:revision>
  <dcterms:created xsi:type="dcterms:W3CDTF">2014-02-25T21:59:56Z</dcterms:created>
  <dcterms:modified xsi:type="dcterms:W3CDTF">2014-03-05T14:01:07Z</dcterms:modified>
</cp:coreProperties>
</file>