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5" name="Shape 55"/>
        <p:cNvGrpSpPr/>
        <p:nvPr/>
      </p:nvGrpSpPr>
      <p:grpSpPr>
        <a:xfrm>
          <a:off x="0" y="0"/>
          <a:ext cx="0" cy="0"/>
          <a:chOff x="0" y="0"/>
          <a:chExt cx="0" cy="0"/>
        </a:xfrm>
      </p:grpSpPr>
      <p:sp>
        <p:nvSpPr>
          <p:cNvPr id="56" name="Shape 56"/>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rot="5400000">
            <a:off x="-48494" y="1766180"/>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rot="5400000">
            <a:off x="-48494" y="48475"/>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rot="-5400000">
            <a:off x="-48361" y="477891"/>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flipH="1" rot="-5400000">
            <a:off x="3761646" y="1766180"/>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flipH="1" rot="5400000">
            <a:off x="3976138"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flipH="1" rot="5400000">
            <a:off x="3761514" y="477891"/>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flipH="1" rot="5400000">
            <a:off x="3761488" y="1336794"/>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rot="5400000">
            <a:off x="1475437" y="1766180"/>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rot="-5400000">
            <a:off x="1690219" y="1980898"/>
            <a:ext cx="429600" cy="762000"/>
          </a:xfrm>
          <a:prstGeom prst="rtTriangl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rot="-5400000">
            <a:off x="1475569" y="477891"/>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flipH="1" rot="-5400000">
            <a:off x="2237689" y="907377"/>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flipH="1" rot="5400000">
            <a:off x="2237556" y="1336794"/>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rot="5400000">
            <a:off x="2452232" y="-165969"/>
            <a:ext cx="429600" cy="762000"/>
          </a:xfrm>
          <a:prstGeom prst="rtTriangle">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rot="5400000">
            <a:off x="2999419" y="1766180"/>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rot="5400000">
            <a:off x="2999419" y="907377"/>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rot="-5400000">
            <a:off x="3214228" y="-165969"/>
            <a:ext cx="429600" cy="762000"/>
          </a:xfrm>
          <a:prstGeom prst="rtTriangle">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5400000">
            <a:off x="713603" y="1766180"/>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5400000">
            <a:off x="-48494" y="907377"/>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flipH="1" rot="-5400000">
            <a:off x="3761621"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rot="-5400000">
            <a:off x="1475569"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rot="-5400000">
            <a:off x="2999552" y="477891"/>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flipH="1" rot="-5400000">
            <a:off x="713603" y="48475"/>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flipH="1" rot="-5400000">
            <a:off x="713603" y="907377"/>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rot="5400000">
            <a:off x="3976138"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rot="-5400000">
            <a:off x="166288" y="19808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flipH="1" rot="-5400000">
            <a:off x="166211"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flipH="1" rot="-5400000">
            <a:off x="1690142" y="-165969"/>
            <a:ext cx="429600" cy="761999"/>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flipH="1" rot="-5400000">
            <a:off x="2237612" y="1766180"/>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flipH="1" rot="-5400000">
            <a:off x="2237612" y="48475"/>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rot="-5400000">
            <a:off x="3214202" y="19808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rot="-5400000">
            <a:off x="2999475"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flipH="1" rot="5400000">
            <a:off x="713394" y="477891"/>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flipH="1" rot="5400000">
            <a:off x="713394"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rot="-5400000">
            <a:off x="-48361" y="1336794"/>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flipH="1" rot="-5400000">
            <a:off x="3761621" y="907377"/>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rot="5400000">
            <a:off x="1475437"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rot="5400000">
            <a:off x="1475437" y="907377"/>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flipH="1" rot="5400000">
            <a:off x="2452206"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flipH="1" rot="5400000">
            <a:off x="2237556" y="477891"/>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rot="5400000">
            <a:off x="2999419"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flipH="1" rot="5400000">
            <a:off x="928121"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rot="5400000">
            <a:off x="928121" y="-165969"/>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rot="5400000">
            <a:off x="4523505" y="1766180"/>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rot="5400000">
            <a:off x="4523505" y="48475"/>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rot="-5400000">
            <a:off x="4523638" y="477891"/>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flipH="1" rot="-5400000">
            <a:off x="8333646" y="1766180"/>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flipH="1" rot="5400000">
            <a:off x="8548138"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flipH="1" rot="5400000">
            <a:off x="8333514" y="477891"/>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flipH="1" rot="5400000">
            <a:off x="8333488" y="1336794"/>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rot="5400000">
            <a:off x="6047437" y="1766180"/>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rot="-5400000">
            <a:off x="6262219" y="1980898"/>
            <a:ext cx="429600" cy="762000"/>
          </a:xfrm>
          <a:prstGeom prst="rtTriangle">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6047569" y="477891"/>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flipH="1" rot="-5400000">
            <a:off x="6809689" y="907377"/>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flipH="1" rot="5400000">
            <a:off x="6809556" y="1336794"/>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5400000">
            <a:off x="7024232" y="-165969"/>
            <a:ext cx="429600" cy="762000"/>
          </a:xfrm>
          <a:prstGeom prst="rtTriangle">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rot="5400000">
            <a:off x="7571419" y="1766180"/>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5400000">
            <a:off x="7571419" y="907377"/>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flipH="1" rot="-5400000">
            <a:off x="7786228" y="-165969"/>
            <a:ext cx="429600" cy="762000"/>
          </a:xfrm>
          <a:prstGeom prst="rtTriangle">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flipH="1" rot="-5400000">
            <a:off x="5285603" y="1766180"/>
            <a:ext cx="858900" cy="762000"/>
          </a:xfrm>
          <a:prstGeom prst="triangle">
            <a:avLst>
              <a:gd fmla="val 50000" name="adj"/>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rot="5400000">
            <a:off x="4523505" y="907377"/>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flipH="1" rot="-5400000">
            <a:off x="8333621"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rot="-5400000">
            <a:off x="6047569"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rot="-5400000">
            <a:off x="7571552" y="477891"/>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flipH="1" rot="-5400000">
            <a:off x="5285603" y="48475"/>
            <a:ext cx="858900" cy="762000"/>
          </a:xfrm>
          <a:prstGeom prst="triangle">
            <a:avLst>
              <a:gd fmla="val 50000" name="adj"/>
            </a:avLst>
          </a:prstGeom>
          <a:solidFill>
            <a:srgbClr val="CCCCCC"/>
          </a:solidFill>
          <a:ln>
            <a:noFill/>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flipH="1" rot="-5400000">
            <a:off x="5285603" y="907377"/>
            <a:ext cx="858900" cy="762000"/>
          </a:xfrm>
          <a:prstGeom prst="triangle">
            <a:avLst>
              <a:gd fmla="val 50000" name="adj"/>
            </a:avLst>
          </a:prstGeom>
          <a:solidFill>
            <a:srgbClr val="B7B7B7"/>
          </a:solidFill>
          <a:ln>
            <a:noFill/>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rot="5400000">
            <a:off x="8548138"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rot="-5400000">
            <a:off x="4738288" y="19808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flipH="1" rot="-5400000">
            <a:off x="4738211"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flipH="1" rot="-5400000">
            <a:off x="6262142" y="-165969"/>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flipH="1" rot="-5400000">
            <a:off x="6809612" y="1766180"/>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flipH="1" rot="-5400000">
            <a:off x="6809612" y="48475"/>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rot="-5400000">
            <a:off x="7786202" y="19808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rot="-5400000">
            <a:off x="7571475"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flipH="1" rot="5400000">
            <a:off x="5285394" y="477891"/>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flipH="1" rot="5400000">
            <a:off x="5285394" y="1336794"/>
            <a:ext cx="858900" cy="762000"/>
          </a:xfrm>
          <a:prstGeom prst="triangle">
            <a:avLst>
              <a:gd fmla="val 50000" name="adj"/>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rot="-5400000">
            <a:off x="4523638" y="1336794"/>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flipH="1" rot="-5400000">
            <a:off x="8333621" y="907377"/>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rot="5400000">
            <a:off x="6047437"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rot="5400000">
            <a:off x="6047437" y="907377"/>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flipH="1" rot="5400000">
            <a:off x="7024206"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flipH="1" rot="5400000">
            <a:off x="6809556" y="477891"/>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rot="5400000">
            <a:off x="7571419" y="48475"/>
            <a:ext cx="858900" cy="762000"/>
          </a:xfrm>
          <a:prstGeom prst="triangle">
            <a:avLst>
              <a:gd fmla="val 50000" name="adj"/>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flipH="1" rot="5400000">
            <a:off x="5500121" y="19808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rot="5400000">
            <a:off x="5500121" y="-165969"/>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41" name="Shape 141"/>
          <p:cNvSpPr txBox="1"/>
          <p:nvPr>
            <p:ph type="title"/>
          </p:nvPr>
        </p:nvSpPr>
        <p:spPr>
          <a:xfrm>
            <a:off x="311700" y="2795399"/>
            <a:ext cx="8520600" cy="1265100"/>
          </a:xfrm>
          <a:prstGeom prst="rect">
            <a:avLst/>
          </a:prstGeom>
          <a:noFill/>
        </p:spPr>
        <p:txBody>
          <a:bodyPr anchorCtr="0" anchor="b" bIns="91425" lIns="91425" rIns="91425" tIns="91425"/>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142" name="Shape 142"/>
          <p:cNvSpPr txBox="1"/>
          <p:nvPr>
            <p:ph idx="1" type="subTitle"/>
          </p:nvPr>
        </p:nvSpPr>
        <p:spPr>
          <a:xfrm>
            <a:off x="311700" y="4123350"/>
            <a:ext cx="8520600" cy="456900"/>
          </a:xfrm>
          <a:prstGeom prst="rect">
            <a:avLst/>
          </a:prstGeom>
          <a:noFill/>
        </p:spPr>
        <p:txBody>
          <a:bodyPr anchorCtr="0" anchor="t" bIns="91425" lIns="91425" rIns="91425" tIns="91425"/>
          <a:lstStyle>
            <a:lvl1pPr lvl="0" algn="l">
              <a:lnSpc>
                <a:spcPct val="100000"/>
              </a:lnSpc>
              <a:spcBef>
                <a:spcPts val="0"/>
              </a:spcBef>
              <a:spcAft>
                <a:spcPts val="0"/>
              </a:spcAft>
              <a:buClr>
                <a:srgbClr val="616161"/>
              </a:buClr>
              <a:buSzPct val="100000"/>
              <a:buNone/>
              <a:defRPr sz="1800">
                <a:solidFill>
                  <a:srgbClr val="616161"/>
                </a:solidFill>
              </a:defRPr>
            </a:lvl1pPr>
            <a:lvl2pPr lvl="1" algn="l">
              <a:lnSpc>
                <a:spcPct val="100000"/>
              </a:lnSpc>
              <a:spcBef>
                <a:spcPts val="0"/>
              </a:spcBef>
              <a:spcAft>
                <a:spcPts val="0"/>
              </a:spcAft>
              <a:buClr>
                <a:srgbClr val="616161"/>
              </a:buClr>
              <a:buSzPct val="100000"/>
              <a:buNone/>
              <a:defRPr sz="1800">
                <a:solidFill>
                  <a:srgbClr val="616161"/>
                </a:solidFill>
              </a:defRPr>
            </a:lvl2pPr>
            <a:lvl3pPr lvl="2" algn="l">
              <a:lnSpc>
                <a:spcPct val="100000"/>
              </a:lnSpc>
              <a:spcBef>
                <a:spcPts val="0"/>
              </a:spcBef>
              <a:spcAft>
                <a:spcPts val="0"/>
              </a:spcAft>
              <a:buClr>
                <a:srgbClr val="616161"/>
              </a:buClr>
              <a:buSzPct val="100000"/>
              <a:buNone/>
              <a:defRPr sz="1800">
                <a:solidFill>
                  <a:srgbClr val="616161"/>
                </a:solidFill>
              </a:defRPr>
            </a:lvl3pPr>
            <a:lvl4pPr lvl="3" algn="l">
              <a:lnSpc>
                <a:spcPct val="100000"/>
              </a:lnSpc>
              <a:spcBef>
                <a:spcPts val="0"/>
              </a:spcBef>
              <a:spcAft>
                <a:spcPts val="0"/>
              </a:spcAft>
              <a:buClr>
                <a:srgbClr val="616161"/>
              </a:buClr>
              <a:buSzPct val="100000"/>
              <a:buNone/>
              <a:defRPr sz="1800">
                <a:solidFill>
                  <a:srgbClr val="616161"/>
                </a:solidFill>
              </a:defRPr>
            </a:lvl4pPr>
            <a:lvl5pPr lvl="4" algn="l">
              <a:lnSpc>
                <a:spcPct val="100000"/>
              </a:lnSpc>
              <a:spcBef>
                <a:spcPts val="0"/>
              </a:spcBef>
              <a:spcAft>
                <a:spcPts val="0"/>
              </a:spcAft>
              <a:buClr>
                <a:srgbClr val="616161"/>
              </a:buClr>
              <a:buSzPct val="100000"/>
              <a:buNone/>
              <a:defRPr sz="1800">
                <a:solidFill>
                  <a:srgbClr val="616161"/>
                </a:solidFill>
              </a:defRPr>
            </a:lvl5pPr>
            <a:lvl6pPr lvl="5" algn="l">
              <a:lnSpc>
                <a:spcPct val="100000"/>
              </a:lnSpc>
              <a:spcBef>
                <a:spcPts val="0"/>
              </a:spcBef>
              <a:spcAft>
                <a:spcPts val="0"/>
              </a:spcAft>
              <a:buClr>
                <a:srgbClr val="616161"/>
              </a:buClr>
              <a:buSzPct val="100000"/>
              <a:buNone/>
              <a:defRPr sz="1800">
                <a:solidFill>
                  <a:srgbClr val="616161"/>
                </a:solidFill>
              </a:defRPr>
            </a:lvl6pPr>
            <a:lvl7pPr lvl="6" algn="l">
              <a:lnSpc>
                <a:spcPct val="100000"/>
              </a:lnSpc>
              <a:spcBef>
                <a:spcPts val="0"/>
              </a:spcBef>
              <a:spcAft>
                <a:spcPts val="0"/>
              </a:spcAft>
              <a:buClr>
                <a:srgbClr val="616161"/>
              </a:buClr>
              <a:buSzPct val="100000"/>
              <a:buNone/>
              <a:defRPr sz="1800">
                <a:solidFill>
                  <a:srgbClr val="616161"/>
                </a:solidFill>
              </a:defRPr>
            </a:lvl7pPr>
            <a:lvl8pPr lvl="7" algn="l">
              <a:lnSpc>
                <a:spcPct val="100000"/>
              </a:lnSpc>
              <a:spcBef>
                <a:spcPts val="0"/>
              </a:spcBef>
              <a:spcAft>
                <a:spcPts val="0"/>
              </a:spcAft>
              <a:buClr>
                <a:srgbClr val="616161"/>
              </a:buClr>
              <a:buSzPct val="100000"/>
              <a:buNone/>
              <a:defRPr sz="1800">
                <a:solidFill>
                  <a:srgbClr val="616161"/>
                </a:solidFill>
              </a:defRPr>
            </a:lvl8pPr>
            <a:lvl9pPr lvl="8" algn="l">
              <a:lnSpc>
                <a:spcPct val="100000"/>
              </a:lnSpc>
              <a:spcBef>
                <a:spcPts val="0"/>
              </a:spcBef>
              <a:spcAft>
                <a:spcPts val="0"/>
              </a:spcAft>
              <a:buClr>
                <a:srgbClr val="616161"/>
              </a:buClr>
              <a:buSzPct val="100000"/>
              <a:buNone/>
              <a:defRPr sz="1800">
                <a:solidFill>
                  <a:srgbClr val="616161"/>
                </a:solidFill>
              </a:defRPr>
            </a:lvl9pPr>
          </a:lstStyle>
          <a:p/>
        </p:txBody>
      </p:sp>
      <p:sp>
        <p:nvSpPr>
          <p:cNvPr id="143" name="Shape 14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2.png"/><Relationship Id="rId4" Type="http://schemas.openxmlformats.org/officeDocument/2006/relationships/image" Target="../media/image00.png"/><Relationship Id="rId5" Type="http://schemas.openxmlformats.org/officeDocument/2006/relationships/image" Target="../media/image03.png"/><Relationship Id="rId6"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03.png"/><Relationship Id="rId4" Type="http://schemas.openxmlformats.org/officeDocument/2006/relationships/image" Target="../media/image0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5.png"/><Relationship Id="rId4"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05.png"/><Relationship Id="rId4" Type="http://schemas.openxmlformats.org/officeDocument/2006/relationships/image" Target="../media/image0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www.ncbi.nlm.nih.gov/pmc/articles/PMC2958516/" TargetMode="External"/><Relationship Id="rId4" Type="http://schemas.openxmlformats.org/officeDocument/2006/relationships/hyperlink" Target="https://www.ncbi.nlm.nih.gov/pubmed/25748775" TargetMode="External"/><Relationship Id="rId5" Type="http://schemas.openxmlformats.org/officeDocument/2006/relationships/hyperlink" Target="https://www.researchgate.net/publication/11356460_Putamen_Lesions_and_the_Development_of_Attention-DeficitHyperactivity_Symptomat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2795399"/>
            <a:ext cx="8520600" cy="1265100"/>
          </a:xfrm>
          <a:prstGeom prst="rect">
            <a:avLst/>
          </a:prstGeom>
        </p:spPr>
        <p:txBody>
          <a:bodyPr anchorCtr="0" anchor="b" bIns="91425" lIns="91425" rIns="91425" tIns="91425">
            <a:noAutofit/>
          </a:bodyPr>
          <a:lstStyle/>
          <a:p>
            <a:pPr lvl="0">
              <a:spcBef>
                <a:spcPts val="0"/>
              </a:spcBef>
              <a:buNone/>
            </a:pPr>
            <a:r>
              <a:rPr b="1" lang="en" sz="3200"/>
              <a:t>ADHD-I Analysis Using Logistic Regression</a:t>
            </a:r>
          </a:p>
        </p:txBody>
      </p:sp>
      <p:sp>
        <p:nvSpPr>
          <p:cNvPr id="149" name="Shape 149"/>
          <p:cNvSpPr txBox="1"/>
          <p:nvPr>
            <p:ph idx="1" type="subTitle"/>
          </p:nvPr>
        </p:nvSpPr>
        <p:spPr>
          <a:xfrm>
            <a:off x="311700" y="4123350"/>
            <a:ext cx="8520600" cy="860700"/>
          </a:xfrm>
          <a:prstGeom prst="rect">
            <a:avLst/>
          </a:prstGeom>
        </p:spPr>
        <p:txBody>
          <a:bodyPr anchorCtr="0" anchor="t" bIns="91425" lIns="91425" rIns="91425" tIns="91425">
            <a:noAutofit/>
          </a:bodyPr>
          <a:lstStyle/>
          <a:p>
            <a:pPr lvl="0">
              <a:spcBef>
                <a:spcPts val="0"/>
              </a:spcBef>
              <a:buNone/>
            </a:pPr>
            <a:r>
              <a:rPr lang="en"/>
              <a:t>Kim Beswick</a:t>
            </a:r>
          </a:p>
          <a:p>
            <a:pPr lvl="0">
              <a:spcBef>
                <a:spcPts val="0"/>
              </a:spcBef>
              <a:buNone/>
            </a:pPr>
            <a:r>
              <a:rPr i="1" lang="en"/>
              <a:t>San Diego State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Conclusion</a:t>
            </a:r>
          </a:p>
        </p:txBody>
      </p:sp>
      <p:sp>
        <p:nvSpPr>
          <p:cNvPr id="208" name="Shape 208"/>
          <p:cNvSpPr txBox="1"/>
          <p:nvPr/>
        </p:nvSpPr>
        <p:spPr>
          <a:xfrm>
            <a:off x="464100" y="1326575"/>
            <a:ext cx="8040300" cy="3327300"/>
          </a:xfrm>
          <a:prstGeom prst="rect">
            <a:avLst/>
          </a:prstGeom>
          <a:noFill/>
          <a:ln>
            <a:noFill/>
          </a:ln>
        </p:spPr>
        <p:txBody>
          <a:bodyPr anchorCtr="0" anchor="t" bIns="91425" lIns="91425" rIns="91425" tIns="91425">
            <a:noAutofit/>
          </a:bodyPr>
          <a:lstStyle/>
          <a:p>
            <a:pPr indent="-381000" lvl="0" marL="457200" rtl="0">
              <a:spcBef>
                <a:spcPts val="0"/>
              </a:spcBef>
              <a:buClr>
                <a:srgbClr val="434343"/>
              </a:buClr>
              <a:buSzPct val="100000"/>
              <a:buFont typeface="Proxima Nova"/>
              <a:buChar char="-"/>
            </a:pPr>
            <a:r>
              <a:rPr lang="en" sz="2400">
                <a:solidFill>
                  <a:srgbClr val="434343"/>
                </a:solidFill>
                <a:latin typeface="Proxima Nova"/>
                <a:ea typeface="Proxima Nova"/>
                <a:cs typeface="Proxima Nova"/>
                <a:sym typeface="Proxima Nova"/>
              </a:rPr>
              <a:t>The posterior ventral default mode network, at .07 average error rate, is the best indicator of ADHD-I in the tests run, out of all categories. </a:t>
            </a:r>
          </a:p>
          <a:p>
            <a:pPr lvl="0" rtl="0">
              <a:spcBef>
                <a:spcPts val="0"/>
              </a:spcBef>
              <a:buNone/>
            </a:pPr>
            <a:r>
              <a:t/>
            </a:r>
            <a:endParaRPr sz="2400">
              <a:solidFill>
                <a:srgbClr val="434343"/>
              </a:solidFill>
              <a:latin typeface="Proxima Nova"/>
              <a:ea typeface="Proxima Nova"/>
              <a:cs typeface="Proxima Nova"/>
              <a:sym typeface="Proxima Nova"/>
            </a:endParaRPr>
          </a:p>
          <a:p>
            <a:pPr indent="-381000" lvl="0" marL="457200" rtl="0">
              <a:spcBef>
                <a:spcPts val="0"/>
              </a:spcBef>
              <a:buClr>
                <a:srgbClr val="434343"/>
              </a:buClr>
              <a:buSzPct val="100000"/>
              <a:buFont typeface="Proxima Nova"/>
              <a:buChar char="-"/>
            </a:pPr>
            <a:r>
              <a:rPr lang="en" sz="2400">
                <a:solidFill>
                  <a:srgbClr val="434343"/>
                </a:solidFill>
                <a:latin typeface="Proxima Nova"/>
                <a:ea typeface="Proxima Nova"/>
                <a:cs typeface="Proxima Nova"/>
                <a:sym typeface="Proxima Nova"/>
              </a:rPr>
              <a:t>The posterior ventral DMN has been correlated with attention in other studies run, including one by Leech R et al. called “</a:t>
            </a:r>
            <a:r>
              <a:rPr lang="en" sz="2400">
                <a:solidFill>
                  <a:srgbClr val="434343"/>
                </a:solidFill>
                <a:highlight>
                  <a:srgbClr val="FFFFFF"/>
                </a:highlight>
                <a:latin typeface="Proxima Nova"/>
                <a:ea typeface="Proxima Nova"/>
                <a:cs typeface="Proxima Nova"/>
                <a:sym typeface="Proxima Nova"/>
              </a:rPr>
              <a:t>Fractionating the default mode network”</a:t>
            </a:r>
          </a:p>
          <a:p>
            <a:pPr lvl="0" rtl="0">
              <a:spcBef>
                <a:spcPts val="0"/>
              </a:spcBef>
              <a:buNone/>
            </a:pPr>
            <a:r>
              <a:t/>
            </a:r>
            <a:endParaRPr sz="1800">
              <a:solidFill>
                <a:srgbClr val="43434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Conclusion, cont.</a:t>
            </a:r>
          </a:p>
        </p:txBody>
      </p:sp>
      <p:sp>
        <p:nvSpPr>
          <p:cNvPr id="214" name="Shape 214"/>
          <p:cNvSpPr txBox="1"/>
          <p:nvPr/>
        </p:nvSpPr>
        <p:spPr>
          <a:xfrm>
            <a:off x="443850" y="1123375"/>
            <a:ext cx="8256300" cy="35940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800">
                <a:solidFill>
                  <a:srgbClr val="434343"/>
                </a:solidFill>
                <a:latin typeface="Proxima Nova"/>
                <a:ea typeface="Proxima Nova"/>
                <a:cs typeface="Proxima Nova"/>
                <a:sym typeface="Proxima Nova"/>
              </a:rPr>
              <a:t>“</a:t>
            </a:r>
            <a:r>
              <a:rPr lang="en" sz="1800">
                <a:solidFill>
                  <a:srgbClr val="434343"/>
                </a:solidFill>
                <a:highlight>
                  <a:srgbClr val="FFFFFF"/>
                </a:highlight>
                <a:latin typeface="Proxima Nova"/>
                <a:ea typeface="Proxima Nova"/>
                <a:cs typeface="Proxima Nova"/>
                <a:sym typeface="Proxima Nova"/>
              </a:rPr>
              <a:t>The posterior cingulate cortex (PCC) is a central part of the default mode network (DMN) and part of the structural core of the brain. ...anatomical studies show that the region is not homogeneous, and electrophysiological recordings in nonhuman primates suggest that it is directly involved in some forms of attention.“ </a:t>
            </a:r>
            <a:r>
              <a:rPr b="1" lang="en" sz="1800">
                <a:solidFill>
                  <a:srgbClr val="434343"/>
                </a:solidFill>
                <a:highlight>
                  <a:srgbClr val="FFFFFF"/>
                </a:highlight>
                <a:latin typeface="Proxima Nova"/>
                <a:ea typeface="Proxima Nova"/>
                <a:cs typeface="Proxima Nova"/>
                <a:sym typeface="Proxima Nova"/>
              </a:rPr>
              <a:t>-</a:t>
            </a:r>
            <a:r>
              <a:rPr b="1" lang="en">
                <a:solidFill>
                  <a:srgbClr val="434343"/>
                </a:solidFill>
                <a:highlight>
                  <a:srgbClr val="FFFFFF"/>
                </a:highlight>
                <a:latin typeface="Proxima Nova"/>
                <a:ea typeface="Proxima Nova"/>
                <a:cs typeface="Proxima Nova"/>
                <a:sym typeface="Proxima Nova"/>
              </a:rPr>
              <a:t> </a:t>
            </a:r>
            <a:r>
              <a:rPr b="1" lang="en">
                <a:solidFill>
                  <a:srgbClr val="434343"/>
                </a:solidFill>
                <a:latin typeface="Proxima Nova"/>
                <a:ea typeface="Proxima Nova"/>
                <a:cs typeface="Proxima Nova"/>
                <a:sym typeface="Proxima Nova"/>
              </a:rPr>
              <a:t>Leech R et al.,</a:t>
            </a:r>
            <a:r>
              <a:rPr lang="en">
                <a:solidFill>
                  <a:srgbClr val="434343"/>
                </a:solidFill>
                <a:latin typeface="Proxima Nova"/>
                <a:ea typeface="Proxima Nova"/>
                <a:cs typeface="Proxima Nova"/>
                <a:sym typeface="Proxima Nova"/>
              </a:rPr>
              <a:t> </a:t>
            </a:r>
            <a:r>
              <a:rPr i="1" lang="en">
                <a:solidFill>
                  <a:srgbClr val="434343"/>
                </a:solidFill>
                <a:highlight>
                  <a:srgbClr val="FFFFFF"/>
                </a:highlight>
                <a:latin typeface="Proxima Nova"/>
                <a:ea typeface="Proxima Nova"/>
                <a:cs typeface="Proxima Nova"/>
                <a:sym typeface="Proxima Nova"/>
              </a:rPr>
              <a:t>Fractionating the default mode network</a:t>
            </a:r>
          </a:p>
          <a:p>
            <a:pPr lvl="0" rtl="0">
              <a:lnSpc>
                <a:spcPct val="150000"/>
              </a:lnSpc>
              <a:spcBef>
                <a:spcPts val="0"/>
              </a:spcBef>
              <a:buNone/>
            </a:pPr>
            <a:r>
              <a:t/>
            </a:r>
            <a:endParaRPr i="1">
              <a:solidFill>
                <a:srgbClr val="434343"/>
              </a:solidFill>
              <a:highlight>
                <a:srgbClr val="FFFFFF"/>
              </a:highlight>
              <a:latin typeface="Proxima Nova"/>
              <a:ea typeface="Proxima Nova"/>
              <a:cs typeface="Proxima Nova"/>
              <a:sym typeface="Proxima Nova"/>
            </a:endParaRPr>
          </a:p>
          <a:p>
            <a:pPr lvl="0" rtl="0">
              <a:lnSpc>
                <a:spcPct val="150000"/>
              </a:lnSpc>
              <a:spcBef>
                <a:spcPts val="0"/>
              </a:spcBef>
              <a:buNone/>
            </a:pPr>
            <a:r>
              <a:rPr lang="en" sz="1800">
                <a:solidFill>
                  <a:srgbClr val="434343"/>
                </a:solidFill>
                <a:highlight>
                  <a:srgbClr val="FFFFFF"/>
                </a:highlight>
                <a:latin typeface="Proxima Nova"/>
                <a:ea typeface="Proxima Nova"/>
                <a:cs typeface="Proxima Nova"/>
                <a:sym typeface="Proxima Nova"/>
              </a:rPr>
              <a:t>“A growing theme highlights the DN as playing a key role in internally directed or </a:t>
            </a:r>
            <a:r>
              <a:rPr i="1" lang="en" sz="1800">
                <a:solidFill>
                  <a:srgbClr val="434343"/>
                </a:solidFill>
                <a:highlight>
                  <a:srgbClr val="FFFFFF"/>
                </a:highlight>
                <a:latin typeface="Proxima Nova"/>
                <a:ea typeface="Proxima Nova"/>
                <a:cs typeface="Proxima Nova"/>
                <a:sym typeface="Proxima Nova"/>
              </a:rPr>
              <a:t>self-generated </a:t>
            </a:r>
            <a:r>
              <a:rPr lang="en" sz="1800">
                <a:solidFill>
                  <a:srgbClr val="434343"/>
                </a:solidFill>
                <a:highlight>
                  <a:srgbClr val="FFFFFF"/>
                </a:highlight>
                <a:latin typeface="Proxima Nova"/>
                <a:ea typeface="Proxima Nova"/>
                <a:cs typeface="Proxima Nova"/>
                <a:sym typeface="Proxima Nova"/>
              </a:rPr>
              <a:t>thought.” - </a:t>
            </a:r>
            <a:r>
              <a:rPr b="1" lang="en" sz="1200">
                <a:solidFill>
                  <a:srgbClr val="434343"/>
                </a:solidFill>
                <a:highlight>
                  <a:srgbClr val="FFFFFF"/>
                </a:highlight>
                <a:latin typeface="Proxima Nova"/>
                <a:ea typeface="Proxima Nova"/>
                <a:cs typeface="Proxima Nova"/>
                <a:sym typeface="Proxima Nova"/>
              </a:rPr>
              <a:t>Jessica R. Andrews-Hanna, </a:t>
            </a:r>
            <a:r>
              <a:rPr i="1" lang="en">
                <a:solidFill>
                  <a:srgbClr val="434343"/>
                </a:solidFill>
                <a:highlight>
                  <a:srgbClr val="FFFFFF"/>
                </a:highlight>
                <a:latin typeface="Proxima Nova"/>
                <a:ea typeface="Proxima Nova"/>
                <a:cs typeface="Proxima Nova"/>
                <a:sym typeface="Proxima Nova"/>
              </a:rPr>
              <a:t>The default network and self-generated thought: component processes, dynamic control, and clinical relevance</a:t>
            </a:r>
          </a:p>
          <a:p>
            <a:pPr lvl="0" rtl="0">
              <a:lnSpc>
                <a:spcPct val="150000"/>
              </a:lnSpc>
              <a:spcBef>
                <a:spcPts val="0"/>
              </a:spcBef>
              <a:buNone/>
            </a:pPr>
            <a:r>
              <a:t/>
            </a:r>
            <a:endParaRPr i="1">
              <a:solidFill>
                <a:srgbClr val="434343"/>
              </a:solidFill>
              <a:highlight>
                <a:srgbClr val="FFFFFF"/>
              </a:highlight>
            </a:endParaRPr>
          </a:p>
          <a:p>
            <a:pPr lvl="0" rtl="0">
              <a:lnSpc>
                <a:spcPct val="150000"/>
              </a:lnSpc>
              <a:spcBef>
                <a:spcPts val="0"/>
              </a:spcBef>
              <a:buNone/>
            </a:pPr>
            <a:r>
              <a:t/>
            </a:r>
            <a:endParaRPr i="1" sz="1800">
              <a:solidFill>
                <a:srgbClr val="43434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305325"/>
            <a:ext cx="8520600" cy="572700"/>
          </a:xfrm>
          <a:prstGeom prst="rect">
            <a:avLst/>
          </a:prstGeom>
        </p:spPr>
        <p:txBody>
          <a:bodyPr anchorCtr="0" anchor="t" bIns="91425" lIns="91425" rIns="91425" tIns="91425">
            <a:noAutofit/>
          </a:bodyPr>
          <a:lstStyle/>
          <a:p>
            <a:pPr lvl="0" rtl="0">
              <a:spcBef>
                <a:spcPts val="0"/>
              </a:spcBef>
              <a:buNone/>
            </a:pPr>
            <a:r>
              <a:rPr lang="en"/>
              <a:t>fMRI Analysis using the Nilearn Toolbox</a:t>
            </a:r>
          </a:p>
        </p:txBody>
      </p:sp>
      <p:sp>
        <p:nvSpPr>
          <p:cNvPr id="220" name="Shape 220"/>
          <p:cNvSpPr txBox="1"/>
          <p:nvPr/>
        </p:nvSpPr>
        <p:spPr>
          <a:xfrm>
            <a:off x="443850" y="941525"/>
            <a:ext cx="8256300" cy="37533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2400">
                <a:solidFill>
                  <a:srgbClr val="434343"/>
                </a:solidFill>
                <a:latin typeface="Proxima Nova"/>
                <a:ea typeface="Proxima Nova"/>
                <a:cs typeface="Proxima Nova"/>
                <a:sym typeface="Proxima Nova"/>
              </a:rPr>
              <a:t>Dictionary Learning: </a:t>
            </a:r>
          </a:p>
          <a:p>
            <a:pPr lvl="0" rtl="0">
              <a:lnSpc>
                <a:spcPct val="150000"/>
              </a:lnSpc>
              <a:spcBef>
                <a:spcPts val="0"/>
              </a:spcBef>
              <a:buNone/>
            </a:pPr>
            <a:r>
              <a:rPr lang="en">
                <a:solidFill>
                  <a:srgbClr val="222222"/>
                </a:solidFill>
                <a:highlight>
                  <a:srgbClr val="FFFFFF"/>
                </a:highlight>
                <a:latin typeface="Proxima Nova"/>
                <a:ea typeface="Proxima Nova"/>
                <a:cs typeface="Proxima Nova"/>
                <a:sym typeface="Proxima Nova"/>
              </a:rPr>
              <a:t>Sparse </a:t>
            </a:r>
            <a:r>
              <a:rPr b="1" lang="en">
                <a:solidFill>
                  <a:srgbClr val="222222"/>
                </a:solidFill>
                <a:highlight>
                  <a:srgbClr val="FFFFFF"/>
                </a:highlight>
                <a:latin typeface="Proxima Nova"/>
                <a:ea typeface="Proxima Nova"/>
                <a:cs typeface="Proxima Nova"/>
                <a:sym typeface="Proxima Nova"/>
              </a:rPr>
              <a:t>dictionary learning</a:t>
            </a:r>
            <a:r>
              <a:rPr lang="en">
                <a:solidFill>
                  <a:srgbClr val="222222"/>
                </a:solidFill>
                <a:highlight>
                  <a:srgbClr val="FFFFFF"/>
                </a:highlight>
                <a:latin typeface="Proxima Nova"/>
                <a:ea typeface="Proxima Nova"/>
                <a:cs typeface="Proxima Nova"/>
                <a:sym typeface="Proxima Nova"/>
              </a:rPr>
              <a:t> is a representation </a:t>
            </a:r>
            <a:r>
              <a:rPr b="1" lang="en">
                <a:solidFill>
                  <a:srgbClr val="222222"/>
                </a:solidFill>
                <a:highlight>
                  <a:srgbClr val="FFFFFF"/>
                </a:highlight>
                <a:latin typeface="Proxima Nova"/>
                <a:ea typeface="Proxima Nova"/>
                <a:cs typeface="Proxima Nova"/>
                <a:sym typeface="Proxima Nova"/>
              </a:rPr>
              <a:t>learning</a:t>
            </a:r>
            <a:r>
              <a:rPr lang="en">
                <a:solidFill>
                  <a:srgbClr val="222222"/>
                </a:solidFill>
                <a:highlight>
                  <a:srgbClr val="FFFFFF"/>
                </a:highlight>
                <a:latin typeface="Proxima Nova"/>
                <a:ea typeface="Proxima Nova"/>
                <a:cs typeface="Proxima Nova"/>
                <a:sym typeface="Proxima Nova"/>
              </a:rPr>
              <a:t> method which aims at finding a sparse representation of the input data (also known as sparse coding) in the form of a linear combination of basic elements as well as those basic elements themselves. These elements are called atoms and they compose a </a:t>
            </a:r>
            <a:r>
              <a:rPr b="1" lang="en">
                <a:solidFill>
                  <a:srgbClr val="222222"/>
                </a:solidFill>
                <a:highlight>
                  <a:srgbClr val="FFFFFF"/>
                </a:highlight>
                <a:latin typeface="Proxima Nova"/>
                <a:ea typeface="Proxima Nova"/>
                <a:cs typeface="Proxima Nova"/>
                <a:sym typeface="Proxima Nova"/>
              </a:rPr>
              <a:t>dictionary</a:t>
            </a:r>
            <a:r>
              <a:rPr lang="en">
                <a:solidFill>
                  <a:srgbClr val="222222"/>
                </a:solidFill>
                <a:highlight>
                  <a:srgbClr val="FFFFFF"/>
                </a:highlight>
                <a:latin typeface="Proxima Nova"/>
                <a:ea typeface="Proxima Nova"/>
                <a:cs typeface="Proxima Nova"/>
                <a:sym typeface="Proxima Nova"/>
              </a:rPr>
              <a:t>.</a:t>
            </a:r>
          </a:p>
          <a:p>
            <a:pPr lvl="0" rtl="0">
              <a:lnSpc>
                <a:spcPct val="150000"/>
              </a:lnSpc>
              <a:spcBef>
                <a:spcPts val="0"/>
              </a:spcBef>
              <a:buNone/>
            </a:pPr>
            <a:r>
              <a:t/>
            </a:r>
            <a:endParaRPr>
              <a:solidFill>
                <a:srgbClr val="222222"/>
              </a:solidFill>
              <a:highlight>
                <a:srgbClr val="FFFFFF"/>
              </a:highlight>
              <a:latin typeface="Proxima Nova"/>
              <a:ea typeface="Proxima Nova"/>
              <a:cs typeface="Proxima Nova"/>
              <a:sym typeface="Proxima Nova"/>
            </a:endParaRPr>
          </a:p>
          <a:p>
            <a:pPr lvl="0" rtl="0">
              <a:lnSpc>
                <a:spcPct val="150000"/>
              </a:lnSpc>
              <a:spcBef>
                <a:spcPts val="0"/>
              </a:spcBef>
              <a:buNone/>
            </a:pPr>
            <a:r>
              <a:rPr lang="en" sz="2400">
                <a:solidFill>
                  <a:srgbClr val="434343"/>
                </a:solidFill>
                <a:highlight>
                  <a:srgbClr val="FFFFFF"/>
                </a:highlight>
                <a:latin typeface="Proxima Nova"/>
                <a:ea typeface="Proxima Nova"/>
                <a:cs typeface="Proxima Nova"/>
                <a:sym typeface="Proxima Nova"/>
              </a:rPr>
              <a:t>ICA (Independent component analysis): </a:t>
            </a:r>
          </a:p>
          <a:p>
            <a:pPr lvl="0" rtl="0">
              <a:lnSpc>
                <a:spcPct val="150000"/>
              </a:lnSpc>
              <a:spcBef>
                <a:spcPts val="0"/>
              </a:spcBef>
              <a:buNone/>
            </a:pPr>
            <a:r>
              <a:rPr lang="en">
                <a:solidFill>
                  <a:srgbClr val="434343"/>
                </a:solidFill>
                <a:highlight>
                  <a:srgbClr val="FFFFFF"/>
                </a:highlight>
                <a:latin typeface="Proxima Nova"/>
                <a:ea typeface="Proxima Nova"/>
                <a:cs typeface="Proxima Nova"/>
                <a:sym typeface="Proxima Nova"/>
              </a:rPr>
              <a:t>A method for finding underlying factors or components from multivariate (multidimensional) statistical data. What distinguishes ICA from other methods is that it looks for components that are both statistically independent, and nongaussian.</a:t>
            </a:r>
          </a:p>
          <a:p>
            <a:pPr lvl="0" rtl="0">
              <a:lnSpc>
                <a:spcPct val="150000"/>
              </a:lnSpc>
              <a:spcBef>
                <a:spcPts val="0"/>
              </a:spcBef>
              <a:buNone/>
            </a:pPr>
            <a:r>
              <a:t/>
            </a:r>
            <a:endParaRPr sz="1800">
              <a:solidFill>
                <a:srgbClr val="434343"/>
              </a:solidFill>
              <a:latin typeface="Proxima Nova"/>
              <a:ea typeface="Proxima Nova"/>
              <a:cs typeface="Proxima Nova"/>
              <a:sym typeface="Proxima Nova"/>
            </a:endParaRPr>
          </a:p>
          <a:p>
            <a:pPr lvl="0" rtl="0">
              <a:lnSpc>
                <a:spcPct val="150000"/>
              </a:lnSpc>
              <a:spcBef>
                <a:spcPts val="0"/>
              </a:spcBef>
              <a:buNone/>
            </a:pPr>
            <a:r>
              <a:t/>
            </a:r>
            <a:endParaRPr i="1">
              <a:solidFill>
                <a:srgbClr val="434343"/>
              </a:solidFill>
              <a:highlight>
                <a:srgbClr val="FFFFFF"/>
              </a:highlight>
            </a:endParaRPr>
          </a:p>
          <a:p>
            <a:pPr lvl="0" rtl="0">
              <a:lnSpc>
                <a:spcPct val="150000"/>
              </a:lnSpc>
              <a:spcBef>
                <a:spcPts val="0"/>
              </a:spcBef>
              <a:buNone/>
            </a:pPr>
            <a:r>
              <a:t/>
            </a:r>
            <a:endParaRPr i="1" sz="1800">
              <a:solidFill>
                <a:srgbClr val="43434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305325"/>
            <a:ext cx="8520600" cy="572700"/>
          </a:xfrm>
          <a:prstGeom prst="rect">
            <a:avLst/>
          </a:prstGeom>
        </p:spPr>
        <p:txBody>
          <a:bodyPr anchorCtr="0" anchor="t" bIns="91425" lIns="91425" rIns="91425" tIns="91425">
            <a:noAutofit/>
          </a:bodyPr>
          <a:lstStyle/>
          <a:p>
            <a:pPr lvl="0" rtl="0">
              <a:spcBef>
                <a:spcPts val="0"/>
              </a:spcBef>
              <a:buNone/>
            </a:pPr>
            <a:r>
              <a:rPr lang="en" sz="2400"/>
              <a:t>fMRI Analysis using </a:t>
            </a:r>
            <a:r>
              <a:rPr lang="en" sz="2400">
                <a:solidFill>
                  <a:srgbClr val="434343"/>
                </a:solidFill>
              </a:rPr>
              <a:t>Dictionary Learning: </a:t>
            </a:r>
          </a:p>
        </p:txBody>
      </p:sp>
      <p:sp>
        <p:nvSpPr>
          <p:cNvPr id="226" name="Shape 226"/>
          <p:cNvSpPr txBox="1"/>
          <p:nvPr/>
        </p:nvSpPr>
        <p:spPr>
          <a:xfrm>
            <a:off x="443850" y="941525"/>
            <a:ext cx="8187600" cy="37533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buClr>
                <a:srgbClr val="434343"/>
              </a:buClr>
              <a:buSzPct val="100000"/>
              <a:buFont typeface="Proxima Nova"/>
              <a:buChar char="-"/>
            </a:pPr>
            <a:r>
              <a:rPr lang="en" sz="1800">
                <a:solidFill>
                  <a:srgbClr val="434343"/>
                </a:solidFill>
                <a:latin typeface="Proxima Nova"/>
                <a:ea typeface="Proxima Nova"/>
                <a:cs typeface="Proxima Nova"/>
                <a:sym typeface="Proxima Nova"/>
              </a:rPr>
              <a:t>Dataset: Nitrc ADHD-200 Preprocessed </a:t>
            </a:r>
          </a:p>
          <a:p>
            <a:pPr indent="-342900" lvl="0" marL="457200" rtl="0">
              <a:lnSpc>
                <a:spcPct val="115000"/>
              </a:lnSpc>
              <a:spcBef>
                <a:spcPts val="0"/>
              </a:spcBef>
              <a:buClr>
                <a:srgbClr val="434343"/>
              </a:buClr>
              <a:buSzPct val="100000"/>
              <a:buFont typeface="Proxima Nova"/>
              <a:buChar char="-"/>
            </a:pPr>
            <a:r>
              <a:rPr lang="en" sz="1800">
                <a:solidFill>
                  <a:srgbClr val="434343"/>
                </a:solidFill>
                <a:latin typeface="Proxima Nova"/>
                <a:ea typeface="Proxima Nova"/>
                <a:cs typeface="Proxima Nova"/>
                <a:sym typeface="Proxima Nova"/>
              </a:rPr>
              <a:t>Subjects: 30</a:t>
            </a:r>
          </a:p>
          <a:p>
            <a:pPr indent="-342900" lvl="0" marL="457200" rtl="0">
              <a:lnSpc>
                <a:spcPct val="115000"/>
              </a:lnSpc>
              <a:spcBef>
                <a:spcPts val="0"/>
              </a:spcBef>
              <a:buClr>
                <a:srgbClr val="434343"/>
              </a:buClr>
              <a:buSzPct val="100000"/>
              <a:buFont typeface="Proxima Nova"/>
              <a:buChar char="-"/>
            </a:pPr>
            <a:r>
              <a:rPr lang="en" sz="1800">
                <a:solidFill>
                  <a:srgbClr val="434343"/>
                </a:solidFill>
                <a:latin typeface="Proxima Nova"/>
                <a:ea typeface="Proxima Nova"/>
                <a:cs typeface="Proxima Nova"/>
                <a:sym typeface="Proxima Nova"/>
              </a:rPr>
              <a:t>Model: Dictionary Learning</a:t>
            </a:r>
          </a:p>
          <a:p>
            <a:pPr indent="-342900" lvl="0" marL="457200" rtl="0">
              <a:lnSpc>
                <a:spcPct val="115000"/>
              </a:lnSpc>
              <a:spcBef>
                <a:spcPts val="0"/>
              </a:spcBef>
              <a:buClr>
                <a:srgbClr val="434343"/>
              </a:buClr>
              <a:buSzPct val="100000"/>
              <a:buFont typeface="Proxima Nova"/>
              <a:buChar char="-"/>
            </a:pPr>
            <a:r>
              <a:rPr b="1" lang="en" sz="1800">
                <a:solidFill>
                  <a:srgbClr val="434343"/>
                </a:solidFill>
                <a:latin typeface="Proxima Nova"/>
                <a:ea typeface="Proxima Nova"/>
                <a:cs typeface="Proxima Nova"/>
                <a:sym typeface="Proxima Nova"/>
              </a:rPr>
              <a:t>Number of *epochs: 1, 3, 5</a:t>
            </a:r>
          </a:p>
          <a:p>
            <a:pPr indent="-342900" lvl="0" marL="457200" rtl="0">
              <a:lnSpc>
                <a:spcPct val="115000"/>
              </a:lnSpc>
              <a:spcBef>
                <a:spcPts val="0"/>
              </a:spcBef>
              <a:buClr>
                <a:srgbClr val="434343"/>
              </a:buClr>
              <a:buSzPct val="100000"/>
              <a:buFont typeface="Proxima Nova"/>
              <a:buChar char="-"/>
            </a:pPr>
            <a:r>
              <a:rPr b="1" lang="en" sz="1800">
                <a:solidFill>
                  <a:srgbClr val="434343"/>
                </a:solidFill>
                <a:latin typeface="Proxima Nova"/>
                <a:ea typeface="Proxima Nova"/>
                <a:cs typeface="Proxima Nova"/>
                <a:sym typeface="Proxima Nova"/>
              </a:rPr>
              <a:t>Method: with and without ‘cd’</a:t>
            </a:r>
          </a:p>
          <a:p>
            <a:pPr indent="-342900" lvl="0" marL="457200" rtl="0">
              <a:lnSpc>
                <a:spcPct val="115000"/>
              </a:lnSpc>
              <a:spcBef>
                <a:spcPts val="0"/>
              </a:spcBef>
              <a:buClr>
                <a:srgbClr val="434343"/>
              </a:buClr>
              <a:buSzPct val="100000"/>
              <a:buFont typeface="Proxima Nova"/>
              <a:buChar char="-"/>
            </a:pPr>
            <a:r>
              <a:rPr lang="en" sz="1800">
                <a:solidFill>
                  <a:srgbClr val="434343"/>
                </a:solidFill>
                <a:latin typeface="Proxima Nova"/>
                <a:ea typeface="Proxima Nova"/>
                <a:cs typeface="Proxima Nova"/>
                <a:sym typeface="Proxima Nova"/>
              </a:rPr>
              <a:t>Batch size = 20</a:t>
            </a:r>
          </a:p>
          <a:p>
            <a:pPr lvl="0" rtl="0">
              <a:lnSpc>
                <a:spcPct val="115000"/>
              </a:lnSpc>
              <a:spcBef>
                <a:spcPts val="0"/>
              </a:spcBef>
              <a:buNone/>
            </a:pPr>
            <a:r>
              <a:t/>
            </a:r>
            <a:endParaRPr>
              <a:solidFill>
                <a:srgbClr val="434343"/>
              </a:solidFill>
            </a:endParaRPr>
          </a:p>
          <a:p>
            <a:pPr lvl="0" rtl="0">
              <a:lnSpc>
                <a:spcPct val="115000"/>
              </a:lnSpc>
              <a:spcBef>
                <a:spcPts val="0"/>
              </a:spcBef>
              <a:buNone/>
            </a:pPr>
            <a:r>
              <a:t/>
            </a:r>
            <a:endParaRPr>
              <a:solidFill>
                <a:srgbClr val="434343"/>
              </a:solidFill>
            </a:endParaRPr>
          </a:p>
          <a:p>
            <a:pPr lvl="0" rtl="0">
              <a:lnSpc>
                <a:spcPct val="115000"/>
              </a:lnSpc>
              <a:spcBef>
                <a:spcPts val="0"/>
              </a:spcBef>
              <a:buNone/>
            </a:pPr>
            <a:r>
              <a:t/>
            </a:r>
            <a:endParaRPr sz="1800">
              <a:solidFill>
                <a:srgbClr val="434343"/>
              </a:solidFill>
              <a:highlight>
                <a:srgbClr val="FFFFFF"/>
              </a:highlight>
              <a:latin typeface="Proxima Nova"/>
              <a:ea typeface="Proxima Nova"/>
              <a:cs typeface="Proxima Nova"/>
              <a:sym typeface="Proxima Nova"/>
            </a:endParaRPr>
          </a:p>
          <a:p>
            <a:pPr indent="-342900" lvl="0" marL="457200" rtl="0">
              <a:lnSpc>
                <a:spcPct val="115000"/>
              </a:lnSpc>
              <a:spcBef>
                <a:spcPts val="0"/>
              </a:spcBef>
              <a:buClr>
                <a:srgbClr val="434343"/>
              </a:buClr>
              <a:buSzPct val="100000"/>
              <a:buFont typeface="Proxima Nova"/>
              <a:buChar char="●"/>
            </a:pPr>
            <a:r>
              <a:rPr lang="en" sz="1800">
                <a:solidFill>
                  <a:srgbClr val="434343"/>
                </a:solidFill>
                <a:highlight>
                  <a:srgbClr val="FFFFFF"/>
                </a:highlight>
                <a:latin typeface="Proxima Nova"/>
                <a:ea typeface="Proxima Nova"/>
                <a:cs typeface="Proxima Nova"/>
                <a:sym typeface="Proxima Nova"/>
              </a:rPr>
              <a:t>An </a:t>
            </a:r>
            <a:r>
              <a:rPr b="1" lang="en" sz="1800">
                <a:solidFill>
                  <a:srgbClr val="434343"/>
                </a:solidFill>
                <a:highlight>
                  <a:srgbClr val="FFFFFF"/>
                </a:highlight>
                <a:latin typeface="Proxima Nova"/>
                <a:ea typeface="Proxima Nova"/>
                <a:cs typeface="Proxima Nova"/>
                <a:sym typeface="Proxima Nova"/>
              </a:rPr>
              <a:t>epoch </a:t>
            </a:r>
            <a:r>
              <a:rPr lang="en" sz="1800">
                <a:solidFill>
                  <a:srgbClr val="434343"/>
                </a:solidFill>
                <a:highlight>
                  <a:srgbClr val="FFFFFF"/>
                </a:highlight>
                <a:latin typeface="Proxima Nova"/>
                <a:ea typeface="Proxima Nova"/>
                <a:cs typeface="Proxima Nova"/>
                <a:sym typeface="Proxima Nova"/>
              </a:rPr>
              <a:t>is one complete presentation of the data set to be learned. </a:t>
            </a:r>
          </a:p>
          <a:p>
            <a:pPr indent="-342900" lvl="0" marL="457200" rtl="0">
              <a:lnSpc>
                <a:spcPct val="115000"/>
              </a:lnSpc>
              <a:spcBef>
                <a:spcPts val="0"/>
              </a:spcBef>
              <a:buClr>
                <a:srgbClr val="434343"/>
              </a:buClr>
              <a:buSzPct val="100000"/>
              <a:buFont typeface="Proxima Nova"/>
              <a:buChar char="●"/>
            </a:pPr>
            <a:r>
              <a:rPr b="1" lang="en" sz="1800">
                <a:solidFill>
                  <a:srgbClr val="434343"/>
                </a:solidFill>
                <a:latin typeface="Proxima Nova"/>
                <a:ea typeface="Proxima Nova"/>
                <a:cs typeface="Proxima Nova"/>
                <a:sym typeface="Proxima Nova"/>
              </a:rPr>
              <a:t>‘Cd’:</a:t>
            </a:r>
            <a:r>
              <a:rPr lang="en" sz="1800">
                <a:solidFill>
                  <a:srgbClr val="434343"/>
                </a:solidFill>
                <a:latin typeface="Proxima Nova"/>
                <a:ea typeface="Proxima Nova"/>
                <a:cs typeface="Proxima Nova"/>
                <a:sym typeface="Proxima Nova"/>
              </a:rPr>
              <a:t> </a:t>
            </a:r>
            <a:r>
              <a:rPr lang="en" sz="1800">
                <a:solidFill>
                  <a:srgbClr val="434343"/>
                </a:solidFill>
                <a:highlight>
                  <a:srgbClr val="FFFFEE"/>
                </a:highlight>
                <a:latin typeface="Proxima Nova"/>
                <a:ea typeface="Proxima Nova"/>
                <a:cs typeface="Proxima Nova"/>
                <a:sym typeface="Proxima Nova"/>
              </a:rPr>
              <a:t>uses the coordinate descent method to compute the Lasso solution (linear_model.Lasso)</a:t>
            </a:r>
          </a:p>
          <a:p>
            <a:pPr lvl="0" rtl="0">
              <a:lnSpc>
                <a:spcPct val="150000"/>
              </a:lnSpc>
              <a:spcBef>
                <a:spcPts val="0"/>
              </a:spcBef>
              <a:buNone/>
            </a:pPr>
            <a:r>
              <a:t/>
            </a:r>
            <a:endParaRPr sz="1800">
              <a:solidFill>
                <a:srgbClr val="434343"/>
              </a:solidFill>
              <a:latin typeface="Proxima Nova"/>
              <a:ea typeface="Proxima Nova"/>
              <a:cs typeface="Proxima Nova"/>
              <a:sym typeface="Proxima Nova"/>
            </a:endParaRPr>
          </a:p>
          <a:p>
            <a:pPr lvl="0" rtl="0">
              <a:lnSpc>
                <a:spcPct val="150000"/>
              </a:lnSpc>
              <a:spcBef>
                <a:spcPts val="0"/>
              </a:spcBef>
              <a:buNone/>
            </a:pPr>
            <a:r>
              <a:t/>
            </a:r>
            <a:endParaRPr i="1">
              <a:solidFill>
                <a:srgbClr val="434343"/>
              </a:solidFill>
              <a:highlight>
                <a:srgbClr val="FFFFFF"/>
              </a:highlight>
            </a:endParaRPr>
          </a:p>
          <a:p>
            <a:pPr lvl="0" rtl="0">
              <a:lnSpc>
                <a:spcPct val="150000"/>
              </a:lnSpc>
              <a:spcBef>
                <a:spcPts val="0"/>
              </a:spcBef>
              <a:buNone/>
            </a:pPr>
            <a:r>
              <a:t/>
            </a:r>
            <a:endParaRPr i="1" sz="1800">
              <a:solidFill>
                <a:srgbClr val="434343"/>
              </a:solidFill>
              <a:highlight>
                <a:srgbClr val="FFFFFF"/>
              </a:highlight>
            </a:endParaRPr>
          </a:p>
        </p:txBody>
      </p:sp>
      <p:cxnSp>
        <p:nvCxnSpPr>
          <p:cNvPr id="227" name="Shape 227"/>
          <p:cNvCxnSpPr/>
          <p:nvPr/>
        </p:nvCxnSpPr>
        <p:spPr>
          <a:xfrm>
            <a:off x="198575" y="3193475"/>
            <a:ext cx="8699400" cy="0"/>
          </a:xfrm>
          <a:prstGeom prst="straightConnector1">
            <a:avLst/>
          </a:prstGeom>
          <a:noFill/>
          <a:ln cap="flat" cmpd="sng" w="9525">
            <a:solidFill>
              <a:srgbClr val="999999"/>
            </a:solidFill>
            <a:prstDash val="solid"/>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305325"/>
            <a:ext cx="8520600" cy="572700"/>
          </a:xfrm>
          <a:prstGeom prst="rect">
            <a:avLst/>
          </a:prstGeom>
        </p:spPr>
        <p:txBody>
          <a:bodyPr anchorCtr="0" anchor="t" bIns="91425" lIns="91425" rIns="91425" tIns="91425">
            <a:noAutofit/>
          </a:bodyPr>
          <a:lstStyle/>
          <a:p>
            <a:pPr lvl="0" rtl="0">
              <a:spcBef>
                <a:spcPts val="0"/>
              </a:spcBef>
              <a:buNone/>
            </a:pPr>
            <a:r>
              <a:rPr lang="en" sz="2400"/>
              <a:t>fMRI Analysis using </a:t>
            </a:r>
            <a:r>
              <a:rPr lang="en" sz="2400">
                <a:solidFill>
                  <a:srgbClr val="434343"/>
                </a:solidFill>
              </a:rPr>
              <a:t>Dictionary Learning: </a:t>
            </a:r>
          </a:p>
        </p:txBody>
      </p:sp>
      <p:sp>
        <p:nvSpPr>
          <p:cNvPr id="233" name="Shape 233"/>
          <p:cNvSpPr txBox="1"/>
          <p:nvPr/>
        </p:nvSpPr>
        <p:spPr>
          <a:xfrm>
            <a:off x="443850" y="941525"/>
            <a:ext cx="8187600" cy="37533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sz="1800">
              <a:solidFill>
                <a:srgbClr val="434343"/>
              </a:solidFill>
              <a:highlight>
                <a:srgbClr val="FFFFFF"/>
              </a:highlight>
              <a:latin typeface="Proxima Nova"/>
              <a:ea typeface="Proxima Nova"/>
              <a:cs typeface="Proxima Nova"/>
              <a:sym typeface="Proxima Nova"/>
            </a:endParaRPr>
          </a:p>
          <a:p>
            <a:pPr lvl="0" rtl="0">
              <a:lnSpc>
                <a:spcPct val="150000"/>
              </a:lnSpc>
              <a:spcBef>
                <a:spcPts val="0"/>
              </a:spcBef>
              <a:buNone/>
            </a:pPr>
            <a:r>
              <a:t/>
            </a:r>
            <a:endParaRPr sz="1800">
              <a:solidFill>
                <a:srgbClr val="434343"/>
              </a:solidFill>
              <a:latin typeface="Proxima Nova"/>
              <a:ea typeface="Proxima Nova"/>
              <a:cs typeface="Proxima Nova"/>
              <a:sym typeface="Proxima Nova"/>
            </a:endParaRPr>
          </a:p>
          <a:p>
            <a:pPr lvl="0" rtl="0">
              <a:lnSpc>
                <a:spcPct val="150000"/>
              </a:lnSpc>
              <a:spcBef>
                <a:spcPts val="0"/>
              </a:spcBef>
              <a:buNone/>
            </a:pPr>
            <a:r>
              <a:t/>
            </a:r>
            <a:endParaRPr i="1">
              <a:solidFill>
                <a:srgbClr val="434343"/>
              </a:solidFill>
              <a:highlight>
                <a:srgbClr val="FFFFFF"/>
              </a:highlight>
            </a:endParaRPr>
          </a:p>
          <a:p>
            <a:pPr lvl="0" rtl="0">
              <a:lnSpc>
                <a:spcPct val="150000"/>
              </a:lnSpc>
              <a:spcBef>
                <a:spcPts val="0"/>
              </a:spcBef>
              <a:buNone/>
            </a:pPr>
            <a:r>
              <a:t/>
            </a:r>
            <a:endParaRPr i="1" sz="1800">
              <a:solidFill>
                <a:srgbClr val="434343"/>
              </a:solidFill>
              <a:highlight>
                <a:srgbClr val="FFFFFF"/>
              </a:highlight>
            </a:endParaRPr>
          </a:p>
        </p:txBody>
      </p:sp>
      <p:pic>
        <p:nvPicPr>
          <p:cNvPr id="234" name="Shape 234"/>
          <p:cNvPicPr preferRelativeResize="0"/>
          <p:nvPr/>
        </p:nvPicPr>
        <p:blipFill>
          <a:blip r:embed="rId3">
            <a:alphaModFix/>
          </a:blip>
          <a:stretch>
            <a:fillRect/>
          </a:stretch>
        </p:blipFill>
        <p:spPr>
          <a:xfrm>
            <a:off x="323200" y="1240250"/>
            <a:ext cx="3590734" cy="1381904"/>
          </a:xfrm>
          <a:prstGeom prst="rect">
            <a:avLst/>
          </a:prstGeom>
          <a:noFill/>
          <a:ln>
            <a:noFill/>
          </a:ln>
        </p:spPr>
      </p:pic>
      <p:pic>
        <p:nvPicPr>
          <p:cNvPr id="235" name="Shape 235"/>
          <p:cNvPicPr preferRelativeResize="0"/>
          <p:nvPr/>
        </p:nvPicPr>
        <p:blipFill>
          <a:blip r:embed="rId4">
            <a:alphaModFix/>
          </a:blip>
          <a:stretch>
            <a:fillRect/>
          </a:stretch>
        </p:blipFill>
        <p:spPr>
          <a:xfrm>
            <a:off x="244713" y="3073517"/>
            <a:ext cx="4089399" cy="1573816"/>
          </a:xfrm>
          <a:prstGeom prst="rect">
            <a:avLst/>
          </a:prstGeom>
          <a:noFill/>
          <a:ln>
            <a:noFill/>
          </a:ln>
        </p:spPr>
      </p:pic>
      <p:pic>
        <p:nvPicPr>
          <p:cNvPr id="236" name="Shape 236"/>
          <p:cNvPicPr preferRelativeResize="0"/>
          <p:nvPr/>
        </p:nvPicPr>
        <p:blipFill>
          <a:blip r:embed="rId5">
            <a:alphaModFix/>
          </a:blip>
          <a:stretch>
            <a:fillRect/>
          </a:stretch>
        </p:blipFill>
        <p:spPr>
          <a:xfrm>
            <a:off x="4821374" y="3129975"/>
            <a:ext cx="4089399" cy="1573799"/>
          </a:xfrm>
          <a:prstGeom prst="rect">
            <a:avLst/>
          </a:prstGeom>
          <a:noFill/>
          <a:ln>
            <a:noFill/>
          </a:ln>
        </p:spPr>
      </p:pic>
      <p:sp>
        <p:nvSpPr>
          <p:cNvPr id="237" name="Shape 237"/>
          <p:cNvSpPr txBox="1"/>
          <p:nvPr/>
        </p:nvSpPr>
        <p:spPr>
          <a:xfrm>
            <a:off x="4757875" y="26092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Epochs: 3, method: ‘cd’</a:t>
            </a:r>
          </a:p>
          <a:p>
            <a:pPr lvl="0">
              <a:spcBef>
                <a:spcPts val="0"/>
              </a:spcBef>
              <a:buNone/>
            </a:pPr>
            <a:r>
              <a:t/>
            </a:r>
            <a:endParaRPr/>
          </a:p>
        </p:txBody>
      </p:sp>
      <p:sp>
        <p:nvSpPr>
          <p:cNvPr id="238" name="Shape 238"/>
          <p:cNvSpPr txBox="1"/>
          <p:nvPr/>
        </p:nvSpPr>
        <p:spPr>
          <a:xfrm>
            <a:off x="236675" y="25965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Epochs: 3</a:t>
            </a:r>
          </a:p>
        </p:txBody>
      </p:sp>
      <p:sp>
        <p:nvSpPr>
          <p:cNvPr id="239" name="Shape 239"/>
          <p:cNvSpPr txBox="1"/>
          <p:nvPr/>
        </p:nvSpPr>
        <p:spPr>
          <a:xfrm>
            <a:off x="249375" y="7677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Epochs: 1</a:t>
            </a:r>
          </a:p>
        </p:txBody>
      </p:sp>
      <p:pic>
        <p:nvPicPr>
          <p:cNvPr id="240" name="Shape 240"/>
          <p:cNvPicPr preferRelativeResize="0"/>
          <p:nvPr/>
        </p:nvPicPr>
        <p:blipFill>
          <a:blip r:embed="rId6">
            <a:alphaModFix/>
          </a:blip>
          <a:stretch>
            <a:fillRect/>
          </a:stretch>
        </p:blipFill>
        <p:spPr>
          <a:xfrm>
            <a:off x="5007193" y="1240249"/>
            <a:ext cx="3590763" cy="1381899"/>
          </a:xfrm>
          <a:prstGeom prst="rect">
            <a:avLst/>
          </a:prstGeom>
          <a:noFill/>
          <a:ln>
            <a:noFill/>
          </a:ln>
        </p:spPr>
      </p:pic>
      <p:sp>
        <p:nvSpPr>
          <p:cNvPr id="241" name="Shape 241"/>
          <p:cNvSpPr txBox="1"/>
          <p:nvPr/>
        </p:nvSpPr>
        <p:spPr>
          <a:xfrm>
            <a:off x="4884875" y="7677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Epochs: 5</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305325"/>
            <a:ext cx="8520600" cy="572700"/>
          </a:xfrm>
          <a:prstGeom prst="rect">
            <a:avLst/>
          </a:prstGeom>
        </p:spPr>
        <p:txBody>
          <a:bodyPr anchorCtr="0" anchor="t" bIns="91425" lIns="91425" rIns="91425" tIns="91425">
            <a:noAutofit/>
          </a:bodyPr>
          <a:lstStyle/>
          <a:p>
            <a:pPr lvl="0" rtl="0">
              <a:spcBef>
                <a:spcPts val="0"/>
              </a:spcBef>
              <a:buNone/>
            </a:pPr>
            <a:r>
              <a:rPr lang="en" sz="2400"/>
              <a:t>fMRI Analysis using </a:t>
            </a:r>
            <a:r>
              <a:rPr lang="en" sz="2400">
                <a:solidFill>
                  <a:srgbClr val="434343"/>
                </a:solidFill>
              </a:rPr>
              <a:t>Dictionary Learning: </a:t>
            </a:r>
          </a:p>
        </p:txBody>
      </p:sp>
      <p:sp>
        <p:nvSpPr>
          <p:cNvPr id="247" name="Shape 247"/>
          <p:cNvSpPr txBox="1"/>
          <p:nvPr/>
        </p:nvSpPr>
        <p:spPr>
          <a:xfrm>
            <a:off x="443850" y="1017725"/>
            <a:ext cx="8187600" cy="37533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sz="1800">
              <a:solidFill>
                <a:srgbClr val="434343"/>
              </a:solidFill>
              <a:highlight>
                <a:srgbClr val="FFFFFF"/>
              </a:highlight>
              <a:latin typeface="Proxima Nova"/>
              <a:ea typeface="Proxima Nova"/>
              <a:cs typeface="Proxima Nova"/>
              <a:sym typeface="Proxima Nova"/>
            </a:endParaRPr>
          </a:p>
          <a:p>
            <a:pPr lvl="0" rtl="0">
              <a:lnSpc>
                <a:spcPct val="150000"/>
              </a:lnSpc>
              <a:spcBef>
                <a:spcPts val="0"/>
              </a:spcBef>
              <a:buNone/>
            </a:pPr>
            <a:r>
              <a:t/>
            </a:r>
            <a:endParaRPr sz="1800">
              <a:solidFill>
                <a:srgbClr val="434343"/>
              </a:solidFill>
              <a:latin typeface="Proxima Nova"/>
              <a:ea typeface="Proxima Nova"/>
              <a:cs typeface="Proxima Nova"/>
              <a:sym typeface="Proxima Nova"/>
            </a:endParaRPr>
          </a:p>
          <a:p>
            <a:pPr lvl="0" rtl="0">
              <a:lnSpc>
                <a:spcPct val="150000"/>
              </a:lnSpc>
              <a:spcBef>
                <a:spcPts val="0"/>
              </a:spcBef>
              <a:buNone/>
            </a:pPr>
            <a:r>
              <a:t/>
            </a:r>
            <a:endParaRPr i="1">
              <a:solidFill>
                <a:srgbClr val="434343"/>
              </a:solidFill>
              <a:highlight>
                <a:srgbClr val="FFFFFF"/>
              </a:highlight>
            </a:endParaRPr>
          </a:p>
          <a:p>
            <a:pPr lvl="0" rtl="0">
              <a:lnSpc>
                <a:spcPct val="150000"/>
              </a:lnSpc>
              <a:spcBef>
                <a:spcPts val="0"/>
              </a:spcBef>
              <a:buNone/>
            </a:pPr>
            <a:r>
              <a:t/>
            </a:r>
            <a:endParaRPr i="1" sz="1800">
              <a:solidFill>
                <a:srgbClr val="434343"/>
              </a:solidFill>
              <a:highlight>
                <a:srgbClr val="FFFFFF"/>
              </a:highlight>
            </a:endParaRPr>
          </a:p>
        </p:txBody>
      </p:sp>
      <p:pic>
        <p:nvPicPr>
          <p:cNvPr id="248" name="Shape 248"/>
          <p:cNvPicPr preferRelativeResize="0"/>
          <p:nvPr/>
        </p:nvPicPr>
        <p:blipFill>
          <a:blip r:embed="rId3">
            <a:alphaModFix/>
          </a:blip>
          <a:stretch>
            <a:fillRect/>
          </a:stretch>
        </p:blipFill>
        <p:spPr>
          <a:xfrm>
            <a:off x="4821374" y="3129975"/>
            <a:ext cx="4089399" cy="1573799"/>
          </a:xfrm>
          <a:prstGeom prst="rect">
            <a:avLst/>
          </a:prstGeom>
          <a:noFill/>
          <a:ln>
            <a:noFill/>
          </a:ln>
        </p:spPr>
      </p:pic>
      <p:sp>
        <p:nvSpPr>
          <p:cNvPr id="249" name="Shape 249"/>
          <p:cNvSpPr txBox="1"/>
          <p:nvPr/>
        </p:nvSpPr>
        <p:spPr>
          <a:xfrm>
            <a:off x="4757875" y="26092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Epochs: 3, method: ‘cd’</a:t>
            </a:r>
          </a:p>
          <a:p>
            <a:pPr lvl="0" rtl="0">
              <a:spcBef>
                <a:spcPts val="0"/>
              </a:spcBef>
              <a:buNone/>
            </a:pPr>
            <a:r>
              <a:t/>
            </a:r>
            <a:endParaRPr/>
          </a:p>
        </p:txBody>
      </p:sp>
      <p:pic>
        <p:nvPicPr>
          <p:cNvPr id="250" name="Shape 250"/>
          <p:cNvPicPr preferRelativeResize="0"/>
          <p:nvPr/>
        </p:nvPicPr>
        <p:blipFill>
          <a:blip r:embed="rId4">
            <a:alphaModFix/>
          </a:blip>
          <a:stretch>
            <a:fillRect/>
          </a:stretch>
        </p:blipFill>
        <p:spPr>
          <a:xfrm>
            <a:off x="5007193" y="1240249"/>
            <a:ext cx="3590763" cy="1381899"/>
          </a:xfrm>
          <a:prstGeom prst="rect">
            <a:avLst/>
          </a:prstGeom>
          <a:noFill/>
          <a:ln>
            <a:noFill/>
          </a:ln>
        </p:spPr>
      </p:pic>
      <p:sp>
        <p:nvSpPr>
          <p:cNvPr id="251" name="Shape 251"/>
          <p:cNvSpPr txBox="1"/>
          <p:nvPr/>
        </p:nvSpPr>
        <p:spPr>
          <a:xfrm>
            <a:off x="4884875" y="7677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Epochs: 5</a:t>
            </a:r>
          </a:p>
        </p:txBody>
      </p:sp>
      <p:sp>
        <p:nvSpPr>
          <p:cNvPr id="252" name="Shape 252"/>
          <p:cNvSpPr txBox="1"/>
          <p:nvPr/>
        </p:nvSpPr>
        <p:spPr>
          <a:xfrm>
            <a:off x="2167075" y="2094275"/>
            <a:ext cx="1219200" cy="228600"/>
          </a:xfrm>
          <a:prstGeom prst="rect">
            <a:avLst/>
          </a:prstGeom>
          <a:noFill/>
          <a:ln>
            <a:noFill/>
          </a:ln>
        </p:spPr>
        <p:txBody>
          <a:bodyPr anchorCtr="0" anchor="t" bIns="91425" lIns="91425" rIns="91425" tIns="91425">
            <a:noAutofit/>
          </a:bodyPr>
          <a:lstStyle/>
          <a:p>
            <a:pPr lvl="0">
              <a:spcBef>
                <a:spcPts val="0"/>
              </a:spcBef>
              <a:buNone/>
            </a:pPr>
            <a:r>
              <a:rPr lang="en"/>
              <a:t>Thalamus</a:t>
            </a:r>
          </a:p>
        </p:txBody>
      </p:sp>
      <p:sp>
        <p:nvSpPr>
          <p:cNvPr id="253" name="Shape 253"/>
          <p:cNvSpPr txBox="1"/>
          <p:nvPr/>
        </p:nvSpPr>
        <p:spPr>
          <a:xfrm>
            <a:off x="2230575" y="2787075"/>
            <a:ext cx="1219200" cy="228600"/>
          </a:xfrm>
          <a:prstGeom prst="rect">
            <a:avLst/>
          </a:prstGeom>
          <a:noFill/>
          <a:ln>
            <a:noFill/>
          </a:ln>
        </p:spPr>
        <p:txBody>
          <a:bodyPr anchorCtr="0" anchor="t" bIns="91425" lIns="91425" rIns="91425" tIns="91425">
            <a:noAutofit/>
          </a:bodyPr>
          <a:lstStyle/>
          <a:p>
            <a:pPr lvl="0" rtl="0">
              <a:spcBef>
                <a:spcPts val="0"/>
              </a:spcBef>
              <a:buNone/>
            </a:pPr>
            <a:r>
              <a:rPr lang="en"/>
              <a:t>Putamen</a:t>
            </a:r>
          </a:p>
        </p:txBody>
      </p:sp>
      <p:cxnSp>
        <p:nvCxnSpPr>
          <p:cNvPr id="254" name="Shape 254"/>
          <p:cNvCxnSpPr/>
          <p:nvPr/>
        </p:nvCxnSpPr>
        <p:spPr>
          <a:xfrm flipH="1" rot="10800000">
            <a:off x="7247075" y="932775"/>
            <a:ext cx="126900" cy="901800"/>
          </a:xfrm>
          <a:prstGeom prst="straightConnector1">
            <a:avLst/>
          </a:prstGeom>
          <a:noFill/>
          <a:ln cap="flat" cmpd="sng" w="9525">
            <a:solidFill>
              <a:srgbClr val="000000"/>
            </a:solidFill>
            <a:prstDash val="solid"/>
            <a:round/>
            <a:headEnd len="lg" w="lg" type="none"/>
            <a:tailEnd len="lg" w="lg" type="none"/>
          </a:ln>
        </p:spPr>
      </p:cxnSp>
      <p:sp>
        <p:nvSpPr>
          <p:cNvPr id="255" name="Shape 255"/>
          <p:cNvSpPr txBox="1"/>
          <p:nvPr/>
        </p:nvSpPr>
        <p:spPr>
          <a:xfrm>
            <a:off x="6815275" y="628075"/>
            <a:ext cx="1219200" cy="228600"/>
          </a:xfrm>
          <a:prstGeom prst="rect">
            <a:avLst/>
          </a:prstGeom>
          <a:noFill/>
          <a:ln>
            <a:noFill/>
          </a:ln>
        </p:spPr>
        <p:txBody>
          <a:bodyPr anchorCtr="0" anchor="t" bIns="91425" lIns="91425" rIns="91425" tIns="91425">
            <a:noAutofit/>
          </a:bodyPr>
          <a:lstStyle/>
          <a:p>
            <a:pPr lvl="0" rtl="0">
              <a:spcBef>
                <a:spcPts val="0"/>
              </a:spcBef>
              <a:buNone/>
            </a:pPr>
            <a:r>
              <a:rPr lang="en"/>
              <a:t>Frontal lobe</a:t>
            </a:r>
          </a:p>
        </p:txBody>
      </p:sp>
      <p:sp>
        <p:nvSpPr>
          <p:cNvPr id="256" name="Shape 256"/>
          <p:cNvSpPr/>
          <p:nvPr/>
        </p:nvSpPr>
        <p:spPr>
          <a:xfrm>
            <a:off x="6535661" y="3820069"/>
            <a:ext cx="467100" cy="453100"/>
          </a:xfrm>
          <a:custGeom>
            <a:pathLst>
              <a:path extrusionOk="0" h="18124" w="18684">
                <a:moveTo>
                  <a:pt x="3057" y="844"/>
                </a:moveTo>
                <a:cubicBezTo>
                  <a:pt x="2287" y="3408"/>
                  <a:pt x="-1155" y="6373"/>
                  <a:pt x="517" y="8464"/>
                </a:cubicBezTo>
                <a:cubicBezTo>
                  <a:pt x="3949" y="12754"/>
                  <a:pt x="9318" y="20065"/>
                  <a:pt x="14233" y="17608"/>
                </a:cubicBezTo>
                <a:cubicBezTo>
                  <a:pt x="19240" y="15104"/>
                  <a:pt x="20394" y="3049"/>
                  <a:pt x="15249" y="844"/>
                </a:cubicBezTo>
                <a:cubicBezTo>
                  <a:pt x="11046" y="-956"/>
                  <a:pt x="6105" y="844"/>
                  <a:pt x="1533" y="844"/>
                </a:cubicBezTo>
              </a:path>
            </a:pathLst>
          </a:custGeom>
          <a:noFill/>
          <a:ln cap="flat" cmpd="sng" w="38100">
            <a:solidFill>
              <a:srgbClr val="00FF00"/>
            </a:solidFill>
            <a:prstDash val="solid"/>
            <a:round/>
            <a:headEnd len="lg" w="lg" type="none"/>
            <a:tailEnd len="lg" w="lg" type="none"/>
          </a:ln>
        </p:spPr>
      </p:sp>
      <p:sp>
        <p:nvSpPr>
          <p:cNvPr id="257" name="Shape 257"/>
          <p:cNvSpPr txBox="1"/>
          <p:nvPr/>
        </p:nvSpPr>
        <p:spPr>
          <a:xfrm>
            <a:off x="2065475" y="1402775"/>
            <a:ext cx="1562100" cy="228600"/>
          </a:xfrm>
          <a:prstGeom prst="rect">
            <a:avLst/>
          </a:prstGeom>
          <a:noFill/>
          <a:ln>
            <a:noFill/>
          </a:ln>
        </p:spPr>
        <p:txBody>
          <a:bodyPr anchorCtr="0" anchor="t" bIns="91425" lIns="91425" rIns="91425" tIns="91425">
            <a:noAutofit/>
          </a:bodyPr>
          <a:lstStyle/>
          <a:p>
            <a:pPr lvl="0" rtl="0">
              <a:spcBef>
                <a:spcPts val="0"/>
              </a:spcBef>
              <a:buNone/>
            </a:pPr>
            <a:r>
              <a:rPr lang="en"/>
              <a:t>Hypothalamus</a:t>
            </a:r>
          </a:p>
        </p:txBody>
      </p:sp>
      <p:sp>
        <p:nvSpPr>
          <p:cNvPr id="258" name="Shape 258"/>
          <p:cNvSpPr/>
          <p:nvPr/>
        </p:nvSpPr>
        <p:spPr>
          <a:xfrm>
            <a:off x="1900375" y="1517075"/>
            <a:ext cx="126900" cy="1269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9" name="Shape 259"/>
          <p:cNvSpPr/>
          <p:nvPr/>
        </p:nvSpPr>
        <p:spPr>
          <a:xfrm>
            <a:off x="5227775" y="3701475"/>
            <a:ext cx="264450" cy="316275"/>
          </a:xfrm>
          <a:custGeom>
            <a:pathLst>
              <a:path extrusionOk="0" h="12651" w="10578">
                <a:moveTo>
                  <a:pt x="0" y="0"/>
                </a:moveTo>
                <a:cubicBezTo>
                  <a:pt x="1946" y="4379"/>
                  <a:pt x="3632" y="14850"/>
                  <a:pt x="7620" y="12192"/>
                </a:cubicBezTo>
                <a:cubicBezTo>
                  <a:pt x="9943" y="10642"/>
                  <a:pt x="11626" y="6038"/>
                  <a:pt x="9652" y="4064"/>
                </a:cubicBezTo>
                <a:cubicBezTo>
                  <a:pt x="7266" y="1678"/>
                  <a:pt x="2385" y="-1369"/>
                  <a:pt x="0" y="1016"/>
                </a:cubicBezTo>
              </a:path>
            </a:pathLst>
          </a:custGeom>
          <a:noFill/>
          <a:ln cap="flat" cmpd="sng" w="38100">
            <a:solidFill>
              <a:srgbClr val="00FFFF"/>
            </a:solidFill>
            <a:prstDash val="solid"/>
            <a:round/>
            <a:headEnd len="lg" w="lg" type="none"/>
            <a:tailEnd len="lg" w="lg" type="none"/>
          </a:ln>
        </p:spPr>
      </p:sp>
      <p:sp>
        <p:nvSpPr>
          <p:cNvPr id="260" name="Shape 260"/>
          <p:cNvSpPr/>
          <p:nvPr/>
        </p:nvSpPr>
        <p:spPr>
          <a:xfrm>
            <a:off x="1900375" y="2202875"/>
            <a:ext cx="126900" cy="126900"/>
          </a:xfrm>
          <a:prstGeom prst="rect">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1" name="Shape 261"/>
          <p:cNvSpPr/>
          <p:nvPr/>
        </p:nvSpPr>
        <p:spPr>
          <a:xfrm>
            <a:off x="5058461" y="3762408"/>
            <a:ext cx="278875" cy="504400"/>
          </a:xfrm>
          <a:custGeom>
            <a:pathLst>
              <a:path extrusionOk="0" h="20176" w="11155">
                <a:moveTo>
                  <a:pt x="169" y="2135"/>
                </a:moveTo>
                <a:cubicBezTo>
                  <a:pt x="-505" y="8203"/>
                  <a:pt x="1947" y="23724"/>
                  <a:pt x="6265" y="19407"/>
                </a:cubicBezTo>
                <a:cubicBezTo>
                  <a:pt x="9294" y="16377"/>
                  <a:pt x="12705" y="10779"/>
                  <a:pt x="10329" y="7215"/>
                </a:cubicBezTo>
                <a:cubicBezTo>
                  <a:pt x="8469" y="4425"/>
                  <a:pt x="6469" y="916"/>
                  <a:pt x="3217" y="103"/>
                </a:cubicBezTo>
                <a:cubicBezTo>
                  <a:pt x="1574" y="-307"/>
                  <a:pt x="169" y="2473"/>
                  <a:pt x="169" y="4167"/>
                </a:cubicBezTo>
              </a:path>
            </a:pathLst>
          </a:custGeom>
          <a:noFill/>
          <a:ln cap="flat" cmpd="sng" w="38100">
            <a:solidFill>
              <a:srgbClr val="FF00FF"/>
            </a:solidFill>
            <a:prstDash val="solid"/>
            <a:round/>
            <a:headEnd len="lg" w="lg" type="none"/>
            <a:tailEnd len="lg" w="lg" type="none"/>
          </a:ln>
        </p:spPr>
      </p:sp>
      <p:sp>
        <p:nvSpPr>
          <p:cNvPr id="262" name="Shape 262"/>
          <p:cNvSpPr/>
          <p:nvPr/>
        </p:nvSpPr>
        <p:spPr>
          <a:xfrm>
            <a:off x="1900375" y="2888675"/>
            <a:ext cx="126900" cy="126900"/>
          </a:xfrm>
          <a:prstGeom prst="rect">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1532075" y="1161475"/>
            <a:ext cx="2082900" cy="3022500"/>
          </a:xfrm>
          <a:prstGeom prst="rect">
            <a:avLst/>
          </a:prstGeom>
          <a:noFill/>
          <a:ln cap="flat" cmpd="sng" w="952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7785675" y="3505974"/>
            <a:ext cx="947300" cy="685815"/>
          </a:xfrm>
          <a:custGeom>
            <a:pathLst>
              <a:path extrusionOk="0" h="44111" w="37892">
                <a:moveTo>
                  <a:pt x="28240" y="5191"/>
                </a:moveTo>
                <a:cubicBezTo>
                  <a:pt x="22434" y="3255"/>
                  <a:pt x="16211" y="-1472"/>
                  <a:pt x="10460" y="619"/>
                </a:cubicBezTo>
                <a:cubicBezTo>
                  <a:pt x="5488" y="2426"/>
                  <a:pt x="1753" y="7724"/>
                  <a:pt x="300" y="12811"/>
                </a:cubicBezTo>
                <a:cubicBezTo>
                  <a:pt x="-832" y="16775"/>
                  <a:pt x="2293" y="20929"/>
                  <a:pt x="4364" y="24495"/>
                </a:cubicBezTo>
                <a:cubicBezTo>
                  <a:pt x="8523" y="31658"/>
                  <a:pt x="13050" y="39926"/>
                  <a:pt x="20620" y="43291"/>
                </a:cubicBezTo>
                <a:cubicBezTo>
                  <a:pt x="26229" y="45783"/>
                  <a:pt x="35319" y="41451"/>
                  <a:pt x="37384" y="35671"/>
                </a:cubicBezTo>
                <a:cubicBezTo>
                  <a:pt x="38882" y="31476"/>
                  <a:pt x="36524" y="26760"/>
                  <a:pt x="35352" y="22463"/>
                </a:cubicBezTo>
                <a:cubicBezTo>
                  <a:pt x="33424" y="15394"/>
                  <a:pt x="30486" y="4175"/>
                  <a:pt x="23160" y="4175"/>
                </a:cubicBezTo>
              </a:path>
            </a:pathLst>
          </a:custGeom>
          <a:noFill/>
          <a:ln cap="flat" cmpd="sng" w="38100">
            <a:solidFill>
              <a:srgbClr val="0000FF"/>
            </a:solidFill>
            <a:prstDash val="solid"/>
            <a:round/>
            <a:headEnd len="lg" w="lg" type="none"/>
            <a:tailEnd len="lg" w="lg" type="none"/>
          </a:ln>
        </p:spPr>
      </p:sp>
      <p:sp>
        <p:nvSpPr>
          <p:cNvPr id="265" name="Shape 265"/>
          <p:cNvSpPr txBox="1"/>
          <p:nvPr/>
        </p:nvSpPr>
        <p:spPr>
          <a:xfrm>
            <a:off x="2230575" y="3383975"/>
            <a:ext cx="1219200" cy="685800"/>
          </a:xfrm>
          <a:prstGeom prst="rect">
            <a:avLst/>
          </a:prstGeom>
          <a:noFill/>
          <a:ln>
            <a:noFill/>
          </a:ln>
        </p:spPr>
        <p:txBody>
          <a:bodyPr anchorCtr="0" anchor="t" bIns="91425" lIns="91425" rIns="91425" tIns="91425">
            <a:noAutofit/>
          </a:bodyPr>
          <a:lstStyle/>
          <a:p>
            <a:pPr lvl="0" rtl="0">
              <a:spcBef>
                <a:spcPts val="0"/>
              </a:spcBef>
              <a:buNone/>
            </a:pPr>
            <a:r>
              <a:rPr lang="en"/>
              <a:t>Lateral ventricles</a:t>
            </a:r>
          </a:p>
        </p:txBody>
      </p:sp>
      <p:sp>
        <p:nvSpPr>
          <p:cNvPr id="266" name="Shape 266"/>
          <p:cNvSpPr/>
          <p:nvPr/>
        </p:nvSpPr>
        <p:spPr>
          <a:xfrm>
            <a:off x="1900375" y="3485575"/>
            <a:ext cx="126900" cy="126900"/>
          </a:xfrm>
          <a:prstGeom prst="rect">
            <a:avLst/>
          </a:prstGeom>
          <a:solidFill>
            <a:srgbClr val="00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311700" y="305325"/>
            <a:ext cx="8520600" cy="572700"/>
          </a:xfrm>
          <a:prstGeom prst="rect">
            <a:avLst/>
          </a:prstGeom>
        </p:spPr>
        <p:txBody>
          <a:bodyPr anchorCtr="0" anchor="t" bIns="91425" lIns="91425" rIns="91425" tIns="91425">
            <a:noAutofit/>
          </a:bodyPr>
          <a:lstStyle/>
          <a:p>
            <a:pPr lvl="0" rtl="0">
              <a:spcBef>
                <a:spcPts val="0"/>
              </a:spcBef>
              <a:buNone/>
            </a:pPr>
            <a:r>
              <a:rPr lang="en" sz="2400"/>
              <a:t>fMRI Analysis using </a:t>
            </a:r>
            <a:r>
              <a:rPr lang="en" sz="2400">
                <a:solidFill>
                  <a:srgbClr val="434343"/>
                </a:solidFill>
              </a:rPr>
              <a:t>CanICA: </a:t>
            </a:r>
          </a:p>
        </p:txBody>
      </p:sp>
      <p:sp>
        <p:nvSpPr>
          <p:cNvPr id="272" name="Shape 272"/>
          <p:cNvSpPr txBox="1"/>
          <p:nvPr/>
        </p:nvSpPr>
        <p:spPr>
          <a:xfrm>
            <a:off x="443850" y="941525"/>
            <a:ext cx="8187600" cy="37533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buClr>
                <a:srgbClr val="434343"/>
              </a:buClr>
              <a:buSzPct val="100000"/>
              <a:buFont typeface="Proxima Nova"/>
              <a:buChar char="-"/>
            </a:pPr>
            <a:r>
              <a:rPr lang="en" sz="1800">
                <a:solidFill>
                  <a:srgbClr val="434343"/>
                </a:solidFill>
                <a:latin typeface="Proxima Nova"/>
                <a:ea typeface="Proxima Nova"/>
                <a:cs typeface="Proxima Nova"/>
                <a:sym typeface="Proxima Nova"/>
              </a:rPr>
              <a:t>Dataset: Nitrc ADHD-200 Preprocessed </a:t>
            </a:r>
          </a:p>
          <a:p>
            <a:pPr indent="-342900" lvl="0" marL="457200" rtl="0">
              <a:lnSpc>
                <a:spcPct val="115000"/>
              </a:lnSpc>
              <a:spcBef>
                <a:spcPts val="0"/>
              </a:spcBef>
              <a:buClr>
                <a:srgbClr val="434343"/>
              </a:buClr>
              <a:buSzPct val="100000"/>
              <a:buFont typeface="Proxima Nova"/>
              <a:buChar char="-"/>
            </a:pPr>
            <a:r>
              <a:rPr lang="en" sz="1800">
                <a:solidFill>
                  <a:srgbClr val="434343"/>
                </a:solidFill>
                <a:latin typeface="Proxima Nova"/>
                <a:ea typeface="Proxima Nova"/>
                <a:cs typeface="Proxima Nova"/>
                <a:sym typeface="Proxima Nova"/>
              </a:rPr>
              <a:t>Subjects: 30</a:t>
            </a:r>
          </a:p>
          <a:p>
            <a:pPr indent="-342900" lvl="0" marL="457200" rtl="0">
              <a:lnSpc>
                <a:spcPct val="115000"/>
              </a:lnSpc>
              <a:spcBef>
                <a:spcPts val="0"/>
              </a:spcBef>
              <a:buClr>
                <a:srgbClr val="434343"/>
              </a:buClr>
              <a:buSzPct val="100000"/>
              <a:buFont typeface="Proxima Nova"/>
              <a:buChar char="-"/>
            </a:pPr>
            <a:r>
              <a:rPr lang="en" sz="1800">
                <a:solidFill>
                  <a:srgbClr val="434343"/>
                </a:solidFill>
                <a:latin typeface="Proxima Nova"/>
                <a:ea typeface="Proxima Nova"/>
                <a:cs typeface="Proxima Nova"/>
                <a:sym typeface="Proxima Nova"/>
              </a:rPr>
              <a:t>Model: CaniCA</a:t>
            </a:r>
          </a:p>
          <a:p>
            <a:pPr indent="-342900" lvl="0" marL="457200" rtl="0">
              <a:lnSpc>
                <a:spcPct val="115000"/>
              </a:lnSpc>
              <a:spcBef>
                <a:spcPts val="0"/>
              </a:spcBef>
              <a:buClr>
                <a:srgbClr val="434343"/>
              </a:buClr>
              <a:buSzPct val="100000"/>
              <a:buFont typeface="Proxima Nova"/>
              <a:buChar char="-"/>
            </a:pPr>
            <a:r>
              <a:rPr lang="en" sz="1800">
                <a:solidFill>
                  <a:srgbClr val="434343"/>
                </a:solidFill>
                <a:latin typeface="Proxima Nova"/>
                <a:ea typeface="Proxima Nova"/>
                <a:cs typeface="Proxima Nova"/>
                <a:sym typeface="Proxima Nova"/>
              </a:rPr>
              <a:t>Threshold: </a:t>
            </a:r>
            <a:r>
              <a:rPr b="1" lang="en" sz="1800">
                <a:solidFill>
                  <a:srgbClr val="434343"/>
                </a:solidFill>
                <a:highlight>
                  <a:srgbClr val="FFFFEE"/>
                </a:highlight>
                <a:latin typeface="Proxima Nova"/>
                <a:ea typeface="Proxima Nova"/>
                <a:cs typeface="Proxima Nova"/>
                <a:sym typeface="Proxima Nova"/>
              </a:rPr>
              <a:t>2 x n_voxels</a:t>
            </a:r>
          </a:p>
          <a:p>
            <a:pPr lvl="0" rtl="0">
              <a:lnSpc>
                <a:spcPct val="115000"/>
              </a:lnSpc>
              <a:spcBef>
                <a:spcPts val="0"/>
              </a:spcBef>
              <a:buNone/>
            </a:pPr>
            <a:r>
              <a:t/>
            </a:r>
            <a:endParaRPr>
              <a:solidFill>
                <a:srgbClr val="434343"/>
              </a:solidFill>
            </a:endParaRPr>
          </a:p>
          <a:p>
            <a:pPr indent="-342900" lvl="0" marL="457200" rtl="0">
              <a:lnSpc>
                <a:spcPct val="115000"/>
              </a:lnSpc>
              <a:spcBef>
                <a:spcPts val="0"/>
              </a:spcBef>
              <a:buClr>
                <a:srgbClr val="434343"/>
              </a:buClr>
              <a:buSzPct val="100000"/>
              <a:buFont typeface="Proxima Nova"/>
              <a:buChar char="●"/>
            </a:pPr>
            <a:r>
              <a:rPr b="1" lang="en" sz="1800">
                <a:solidFill>
                  <a:srgbClr val="434343"/>
                </a:solidFill>
                <a:highlight>
                  <a:srgbClr val="FFFFFF"/>
                </a:highlight>
                <a:latin typeface="Proxima Nova"/>
                <a:ea typeface="Proxima Nova"/>
                <a:cs typeface="Proxima Nova"/>
                <a:sym typeface="Proxima Nova"/>
              </a:rPr>
              <a:t>n_voxels</a:t>
            </a:r>
            <a:r>
              <a:rPr lang="en" sz="1800">
                <a:solidFill>
                  <a:srgbClr val="434343"/>
                </a:solidFill>
                <a:highlight>
                  <a:srgbClr val="FFFFFF"/>
                </a:highlight>
                <a:latin typeface="Proxima Nova"/>
                <a:ea typeface="Proxima Nova"/>
                <a:cs typeface="Proxima Nova"/>
                <a:sym typeface="Proxima Nova"/>
              </a:rPr>
              <a:t> is the number of voxels, or “3D version of a pixel,” in a brain volume. A float value indicates the ratio of voxels to keep. </a:t>
            </a:r>
          </a:p>
          <a:p>
            <a:pPr lvl="0" rtl="0">
              <a:lnSpc>
                <a:spcPct val="150000"/>
              </a:lnSpc>
              <a:spcBef>
                <a:spcPts val="0"/>
              </a:spcBef>
              <a:buNone/>
            </a:pPr>
            <a:r>
              <a:t/>
            </a:r>
            <a:endParaRPr i="1">
              <a:solidFill>
                <a:srgbClr val="434343"/>
              </a:solidFill>
              <a:highlight>
                <a:srgbClr val="FFFFFF"/>
              </a:highlight>
            </a:endParaRPr>
          </a:p>
          <a:p>
            <a:pPr lvl="0" rtl="0">
              <a:lnSpc>
                <a:spcPct val="150000"/>
              </a:lnSpc>
              <a:spcBef>
                <a:spcPts val="0"/>
              </a:spcBef>
              <a:buNone/>
            </a:pPr>
            <a:r>
              <a:t/>
            </a:r>
            <a:endParaRPr i="1" sz="1800">
              <a:solidFill>
                <a:srgbClr val="434343"/>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311700" y="305325"/>
            <a:ext cx="8520600" cy="572700"/>
          </a:xfrm>
          <a:prstGeom prst="rect">
            <a:avLst/>
          </a:prstGeom>
        </p:spPr>
        <p:txBody>
          <a:bodyPr anchorCtr="0" anchor="t" bIns="91425" lIns="91425" rIns="91425" tIns="91425">
            <a:noAutofit/>
          </a:bodyPr>
          <a:lstStyle/>
          <a:p>
            <a:pPr lvl="0" rtl="0">
              <a:spcBef>
                <a:spcPts val="0"/>
              </a:spcBef>
              <a:buNone/>
            </a:pPr>
            <a:r>
              <a:rPr lang="en" sz="2400"/>
              <a:t>fMRI Analysis using </a:t>
            </a:r>
            <a:r>
              <a:rPr lang="en" sz="2400">
                <a:solidFill>
                  <a:srgbClr val="434343"/>
                </a:solidFill>
              </a:rPr>
              <a:t>ICA:</a:t>
            </a:r>
          </a:p>
        </p:txBody>
      </p:sp>
      <p:sp>
        <p:nvSpPr>
          <p:cNvPr id="278" name="Shape 278"/>
          <p:cNvSpPr txBox="1"/>
          <p:nvPr/>
        </p:nvSpPr>
        <p:spPr>
          <a:xfrm>
            <a:off x="443850" y="941525"/>
            <a:ext cx="8187600" cy="37533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sz="1800">
              <a:solidFill>
                <a:srgbClr val="434343"/>
              </a:solidFill>
              <a:highlight>
                <a:srgbClr val="FFFFFF"/>
              </a:highlight>
              <a:latin typeface="Proxima Nova"/>
              <a:ea typeface="Proxima Nova"/>
              <a:cs typeface="Proxima Nova"/>
              <a:sym typeface="Proxima Nova"/>
            </a:endParaRPr>
          </a:p>
          <a:p>
            <a:pPr lvl="0" rtl="0">
              <a:lnSpc>
                <a:spcPct val="150000"/>
              </a:lnSpc>
              <a:spcBef>
                <a:spcPts val="0"/>
              </a:spcBef>
              <a:buNone/>
            </a:pPr>
            <a:r>
              <a:t/>
            </a:r>
            <a:endParaRPr sz="1800">
              <a:solidFill>
                <a:srgbClr val="434343"/>
              </a:solidFill>
              <a:latin typeface="Proxima Nova"/>
              <a:ea typeface="Proxima Nova"/>
              <a:cs typeface="Proxima Nova"/>
              <a:sym typeface="Proxima Nova"/>
            </a:endParaRPr>
          </a:p>
          <a:p>
            <a:pPr lvl="0" rtl="0">
              <a:lnSpc>
                <a:spcPct val="150000"/>
              </a:lnSpc>
              <a:spcBef>
                <a:spcPts val="0"/>
              </a:spcBef>
              <a:buNone/>
            </a:pPr>
            <a:r>
              <a:t/>
            </a:r>
            <a:endParaRPr i="1">
              <a:solidFill>
                <a:srgbClr val="434343"/>
              </a:solidFill>
              <a:highlight>
                <a:srgbClr val="FFFFFF"/>
              </a:highlight>
            </a:endParaRPr>
          </a:p>
          <a:p>
            <a:pPr lvl="0" rtl="0">
              <a:lnSpc>
                <a:spcPct val="150000"/>
              </a:lnSpc>
              <a:spcBef>
                <a:spcPts val="0"/>
              </a:spcBef>
              <a:buNone/>
            </a:pPr>
            <a:r>
              <a:t/>
            </a:r>
            <a:endParaRPr i="1" sz="1800">
              <a:solidFill>
                <a:srgbClr val="434343"/>
              </a:solidFill>
              <a:highlight>
                <a:srgbClr val="FFFFFF"/>
              </a:highlight>
            </a:endParaRPr>
          </a:p>
        </p:txBody>
      </p:sp>
      <p:sp>
        <p:nvSpPr>
          <p:cNvPr id="279" name="Shape 279"/>
          <p:cNvSpPr txBox="1"/>
          <p:nvPr/>
        </p:nvSpPr>
        <p:spPr>
          <a:xfrm>
            <a:off x="236675" y="25965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Voxels: 5</a:t>
            </a:r>
          </a:p>
        </p:txBody>
      </p:sp>
      <p:sp>
        <p:nvSpPr>
          <p:cNvPr id="280" name="Shape 280"/>
          <p:cNvSpPr txBox="1"/>
          <p:nvPr/>
        </p:nvSpPr>
        <p:spPr>
          <a:xfrm>
            <a:off x="249375" y="7677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Voxels</a:t>
            </a:r>
            <a:r>
              <a:rPr b="1" lang="en" sz="1800">
                <a:latin typeface="Proxima Nova"/>
                <a:ea typeface="Proxima Nova"/>
                <a:cs typeface="Proxima Nova"/>
                <a:sym typeface="Proxima Nova"/>
              </a:rPr>
              <a:t>: 2</a:t>
            </a:r>
          </a:p>
        </p:txBody>
      </p:sp>
      <p:pic>
        <p:nvPicPr>
          <p:cNvPr id="281" name="Shape 281"/>
          <p:cNvPicPr preferRelativeResize="0"/>
          <p:nvPr/>
        </p:nvPicPr>
        <p:blipFill>
          <a:blip r:embed="rId3">
            <a:alphaModFix/>
          </a:blip>
          <a:stretch>
            <a:fillRect/>
          </a:stretch>
        </p:blipFill>
        <p:spPr>
          <a:xfrm>
            <a:off x="389074" y="3066975"/>
            <a:ext cx="4089401" cy="1573799"/>
          </a:xfrm>
          <a:prstGeom prst="rect">
            <a:avLst/>
          </a:prstGeom>
          <a:noFill/>
          <a:ln>
            <a:noFill/>
          </a:ln>
        </p:spPr>
      </p:pic>
      <p:pic>
        <p:nvPicPr>
          <p:cNvPr id="282" name="Shape 282"/>
          <p:cNvPicPr preferRelativeResize="0"/>
          <p:nvPr/>
        </p:nvPicPr>
        <p:blipFill>
          <a:blip r:embed="rId4">
            <a:alphaModFix/>
          </a:blip>
          <a:stretch>
            <a:fillRect/>
          </a:stretch>
        </p:blipFill>
        <p:spPr>
          <a:xfrm>
            <a:off x="387890" y="1136875"/>
            <a:ext cx="3946618" cy="151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311700" y="305325"/>
            <a:ext cx="8520600" cy="572700"/>
          </a:xfrm>
          <a:prstGeom prst="rect">
            <a:avLst/>
          </a:prstGeom>
        </p:spPr>
        <p:txBody>
          <a:bodyPr anchorCtr="0" anchor="t" bIns="91425" lIns="91425" rIns="91425" tIns="91425">
            <a:noAutofit/>
          </a:bodyPr>
          <a:lstStyle/>
          <a:p>
            <a:pPr lvl="0" rtl="0">
              <a:spcBef>
                <a:spcPts val="0"/>
              </a:spcBef>
              <a:buNone/>
            </a:pPr>
            <a:r>
              <a:rPr lang="en" sz="2400"/>
              <a:t>fMRI Analysis using </a:t>
            </a:r>
            <a:r>
              <a:rPr lang="en" sz="2400">
                <a:solidFill>
                  <a:srgbClr val="434343"/>
                </a:solidFill>
              </a:rPr>
              <a:t>ICA:</a:t>
            </a:r>
          </a:p>
        </p:txBody>
      </p:sp>
      <p:sp>
        <p:nvSpPr>
          <p:cNvPr id="288" name="Shape 288"/>
          <p:cNvSpPr txBox="1"/>
          <p:nvPr/>
        </p:nvSpPr>
        <p:spPr>
          <a:xfrm>
            <a:off x="443850" y="941525"/>
            <a:ext cx="8187600" cy="37533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sz="1800">
              <a:solidFill>
                <a:srgbClr val="00FF00"/>
              </a:solidFill>
              <a:highlight>
                <a:srgbClr val="FFFFFF"/>
              </a:highlight>
              <a:latin typeface="Proxima Nova"/>
              <a:ea typeface="Proxima Nova"/>
              <a:cs typeface="Proxima Nova"/>
              <a:sym typeface="Proxima Nova"/>
            </a:endParaRPr>
          </a:p>
          <a:p>
            <a:pPr lvl="0" rtl="0">
              <a:lnSpc>
                <a:spcPct val="150000"/>
              </a:lnSpc>
              <a:spcBef>
                <a:spcPts val="0"/>
              </a:spcBef>
              <a:buNone/>
            </a:pPr>
            <a:r>
              <a:t/>
            </a:r>
            <a:endParaRPr sz="1800">
              <a:solidFill>
                <a:srgbClr val="00FF00"/>
              </a:solidFill>
              <a:latin typeface="Proxima Nova"/>
              <a:ea typeface="Proxima Nova"/>
              <a:cs typeface="Proxima Nova"/>
              <a:sym typeface="Proxima Nova"/>
            </a:endParaRPr>
          </a:p>
          <a:p>
            <a:pPr lvl="0" rtl="0">
              <a:lnSpc>
                <a:spcPct val="150000"/>
              </a:lnSpc>
              <a:spcBef>
                <a:spcPts val="0"/>
              </a:spcBef>
              <a:buNone/>
            </a:pPr>
            <a:r>
              <a:t/>
            </a:r>
            <a:endParaRPr i="1">
              <a:solidFill>
                <a:srgbClr val="00FF00"/>
              </a:solidFill>
              <a:highlight>
                <a:srgbClr val="FFFFFF"/>
              </a:highlight>
            </a:endParaRPr>
          </a:p>
          <a:p>
            <a:pPr lvl="0" rtl="0">
              <a:lnSpc>
                <a:spcPct val="150000"/>
              </a:lnSpc>
              <a:spcBef>
                <a:spcPts val="0"/>
              </a:spcBef>
              <a:buNone/>
            </a:pPr>
            <a:r>
              <a:t/>
            </a:r>
            <a:endParaRPr i="1" sz="1800">
              <a:solidFill>
                <a:srgbClr val="00FF00"/>
              </a:solidFill>
              <a:highlight>
                <a:srgbClr val="FFFFFF"/>
              </a:highlight>
            </a:endParaRPr>
          </a:p>
        </p:txBody>
      </p:sp>
      <p:sp>
        <p:nvSpPr>
          <p:cNvPr id="289" name="Shape 289"/>
          <p:cNvSpPr txBox="1"/>
          <p:nvPr/>
        </p:nvSpPr>
        <p:spPr>
          <a:xfrm>
            <a:off x="236675" y="25965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Voxels: 5</a:t>
            </a:r>
          </a:p>
        </p:txBody>
      </p:sp>
      <p:sp>
        <p:nvSpPr>
          <p:cNvPr id="290" name="Shape 290"/>
          <p:cNvSpPr txBox="1"/>
          <p:nvPr/>
        </p:nvSpPr>
        <p:spPr>
          <a:xfrm>
            <a:off x="249375" y="767775"/>
            <a:ext cx="2883000" cy="342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800">
                <a:latin typeface="Proxima Nova"/>
                <a:ea typeface="Proxima Nova"/>
                <a:cs typeface="Proxima Nova"/>
                <a:sym typeface="Proxima Nova"/>
              </a:rPr>
              <a:t>Voxels: 2</a:t>
            </a:r>
          </a:p>
        </p:txBody>
      </p:sp>
      <p:pic>
        <p:nvPicPr>
          <p:cNvPr id="291" name="Shape 291"/>
          <p:cNvPicPr preferRelativeResize="0"/>
          <p:nvPr/>
        </p:nvPicPr>
        <p:blipFill>
          <a:blip r:embed="rId3">
            <a:alphaModFix/>
          </a:blip>
          <a:stretch>
            <a:fillRect/>
          </a:stretch>
        </p:blipFill>
        <p:spPr>
          <a:xfrm>
            <a:off x="389074" y="3066975"/>
            <a:ext cx="4089401" cy="1573799"/>
          </a:xfrm>
          <a:prstGeom prst="rect">
            <a:avLst/>
          </a:prstGeom>
          <a:noFill/>
          <a:ln>
            <a:noFill/>
          </a:ln>
        </p:spPr>
      </p:pic>
      <p:pic>
        <p:nvPicPr>
          <p:cNvPr id="292" name="Shape 292"/>
          <p:cNvPicPr preferRelativeResize="0"/>
          <p:nvPr/>
        </p:nvPicPr>
        <p:blipFill>
          <a:blip r:embed="rId4">
            <a:alphaModFix/>
          </a:blip>
          <a:stretch>
            <a:fillRect/>
          </a:stretch>
        </p:blipFill>
        <p:spPr>
          <a:xfrm>
            <a:off x="387890" y="1136875"/>
            <a:ext cx="3946618" cy="1518850"/>
          </a:xfrm>
          <a:prstGeom prst="rect">
            <a:avLst/>
          </a:prstGeom>
          <a:noFill/>
          <a:ln>
            <a:noFill/>
          </a:ln>
        </p:spPr>
      </p:pic>
      <p:sp>
        <p:nvSpPr>
          <p:cNvPr id="293" name="Shape 293"/>
          <p:cNvSpPr/>
          <p:nvPr/>
        </p:nvSpPr>
        <p:spPr>
          <a:xfrm>
            <a:off x="2357575" y="3741898"/>
            <a:ext cx="532475" cy="515975"/>
          </a:xfrm>
          <a:custGeom>
            <a:pathLst>
              <a:path extrusionOk="0" h="20639" w="21299">
                <a:moveTo>
                  <a:pt x="6604" y="1431"/>
                </a:moveTo>
                <a:cubicBezTo>
                  <a:pt x="552" y="2187"/>
                  <a:pt x="1217" y="16059"/>
                  <a:pt x="6096" y="19719"/>
                </a:cubicBezTo>
                <a:cubicBezTo>
                  <a:pt x="10518" y="23036"/>
                  <a:pt x="17187" y="16259"/>
                  <a:pt x="20828" y="12099"/>
                </a:cubicBezTo>
                <a:cubicBezTo>
                  <a:pt x="22324" y="10389"/>
                  <a:pt x="19386" y="7609"/>
                  <a:pt x="17780" y="6003"/>
                </a:cubicBezTo>
                <a:cubicBezTo>
                  <a:pt x="15917" y="4140"/>
                  <a:pt x="14637" y="1393"/>
                  <a:pt x="12192" y="415"/>
                </a:cubicBezTo>
                <a:cubicBezTo>
                  <a:pt x="8041" y="-1245"/>
                  <a:pt x="4150" y="4342"/>
                  <a:pt x="0" y="6003"/>
                </a:cubicBezTo>
              </a:path>
            </a:pathLst>
          </a:custGeom>
          <a:noFill/>
          <a:ln cap="flat" cmpd="sng" w="38100">
            <a:solidFill>
              <a:srgbClr val="00FF00"/>
            </a:solidFill>
            <a:prstDash val="solid"/>
            <a:round/>
            <a:headEnd len="lg" w="lg" type="none"/>
            <a:tailEnd len="lg" w="lg" type="none"/>
          </a:ln>
        </p:spPr>
      </p:sp>
      <p:sp>
        <p:nvSpPr>
          <p:cNvPr id="294" name="Shape 294"/>
          <p:cNvSpPr txBox="1"/>
          <p:nvPr/>
        </p:nvSpPr>
        <p:spPr>
          <a:xfrm>
            <a:off x="6002475" y="1072525"/>
            <a:ext cx="2984400" cy="342900"/>
          </a:xfrm>
          <a:prstGeom prst="rect">
            <a:avLst/>
          </a:prstGeom>
          <a:noFill/>
          <a:ln>
            <a:noFill/>
          </a:ln>
        </p:spPr>
        <p:txBody>
          <a:bodyPr anchorCtr="0" anchor="t" bIns="91425" lIns="91425" rIns="91425" tIns="91425">
            <a:noAutofit/>
          </a:bodyPr>
          <a:lstStyle/>
          <a:p>
            <a:pPr lvl="0">
              <a:spcBef>
                <a:spcPts val="0"/>
              </a:spcBef>
              <a:buNone/>
            </a:pPr>
            <a:r>
              <a:rPr lang="en" sz="1800">
                <a:latin typeface="Proxima Nova"/>
                <a:ea typeface="Proxima Nova"/>
                <a:cs typeface="Proxima Nova"/>
                <a:sym typeface="Proxima Nova"/>
              </a:rPr>
              <a:t>Hypothalamus</a:t>
            </a:r>
          </a:p>
        </p:txBody>
      </p:sp>
      <p:sp>
        <p:nvSpPr>
          <p:cNvPr id="295" name="Shape 295"/>
          <p:cNvSpPr/>
          <p:nvPr/>
        </p:nvSpPr>
        <p:spPr>
          <a:xfrm>
            <a:off x="5761175" y="1161475"/>
            <a:ext cx="165000" cy="1650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txBox="1"/>
          <p:nvPr/>
        </p:nvSpPr>
        <p:spPr>
          <a:xfrm>
            <a:off x="6002475" y="1669425"/>
            <a:ext cx="2984400" cy="3429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Proxima Nova"/>
                <a:ea typeface="Proxima Nova"/>
                <a:cs typeface="Proxima Nova"/>
                <a:sym typeface="Proxima Nova"/>
              </a:rPr>
              <a:t>Putamen</a:t>
            </a:r>
          </a:p>
        </p:txBody>
      </p:sp>
      <p:sp>
        <p:nvSpPr>
          <p:cNvPr id="297" name="Shape 297"/>
          <p:cNvSpPr/>
          <p:nvPr/>
        </p:nvSpPr>
        <p:spPr>
          <a:xfrm>
            <a:off x="5761175" y="1758375"/>
            <a:ext cx="165000" cy="165000"/>
          </a:xfrm>
          <a:prstGeom prst="rect">
            <a:avLst/>
          </a:prstGeom>
          <a:solidFill>
            <a:srgbClr val="00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1082253" y="3700800"/>
            <a:ext cx="414025" cy="480825"/>
          </a:xfrm>
          <a:custGeom>
            <a:pathLst>
              <a:path extrusionOk="0" h="19233" w="16561">
                <a:moveTo>
                  <a:pt x="11897" y="1551"/>
                </a:moveTo>
                <a:cubicBezTo>
                  <a:pt x="8405" y="241"/>
                  <a:pt x="2388" y="-1276"/>
                  <a:pt x="721" y="2059"/>
                </a:cubicBezTo>
                <a:cubicBezTo>
                  <a:pt x="-2201" y="7903"/>
                  <a:pt x="4910" y="21476"/>
                  <a:pt x="10881" y="18823"/>
                </a:cubicBezTo>
                <a:cubicBezTo>
                  <a:pt x="14687" y="17131"/>
                  <a:pt x="16054" y="11791"/>
                  <a:pt x="16469" y="7647"/>
                </a:cubicBezTo>
                <a:cubicBezTo>
                  <a:pt x="16838" y="3951"/>
                  <a:pt x="12054" y="27"/>
                  <a:pt x="8341" y="27"/>
                </a:cubicBezTo>
              </a:path>
            </a:pathLst>
          </a:custGeom>
          <a:noFill/>
          <a:ln cap="flat" cmpd="sng" w="38100">
            <a:solidFill>
              <a:srgbClr val="00FFFF"/>
            </a:solidFill>
            <a:prstDash val="solid"/>
            <a:round/>
            <a:headEnd len="lg" w="lg" type="none"/>
            <a:tailEnd len="lg" w="lg" type="none"/>
          </a:ln>
        </p:spPr>
      </p:sp>
      <p:sp>
        <p:nvSpPr>
          <p:cNvPr id="299" name="Shape 299"/>
          <p:cNvSpPr/>
          <p:nvPr/>
        </p:nvSpPr>
        <p:spPr>
          <a:xfrm>
            <a:off x="1073045" y="1707575"/>
            <a:ext cx="342325" cy="397875"/>
          </a:xfrm>
          <a:custGeom>
            <a:pathLst>
              <a:path extrusionOk="0" h="15915" w="13693">
                <a:moveTo>
                  <a:pt x="12265" y="2540"/>
                </a:moveTo>
                <a:cubicBezTo>
                  <a:pt x="9203" y="-11"/>
                  <a:pt x="2558" y="1619"/>
                  <a:pt x="581" y="5080"/>
                </a:cubicBezTo>
                <a:cubicBezTo>
                  <a:pt x="-1013" y="7869"/>
                  <a:pt x="904" y="12521"/>
                  <a:pt x="3629" y="14224"/>
                </a:cubicBezTo>
                <a:cubicBezTo>
                  <a:pt x="5234" y="15227"/>
                  <a:pt x="8081" y="16754"/>
                  <a:pt x="9217" y="15240"/>
                </a:cubicBezTo>
                <a:cubicBezTo>
                  <a:pt x="12291" y="11140"/>
                  <a:pt x="16110" y="1620"/>
                  <a:pt x="11249" y="0"/>
                </a:cubicBezTo>
              </a:path>
            </a:pathLst>
          </a:custGeom>
          <a:noFill/>
          <a:ln cap="flat" cmpd="sng" w="38100">
            <a:solidFill>
              <a:srgbClr val="00FFFF"/>
            </a:solidFill>
            <a:prstDash val="solid"/>
            <a:round/>
            <a:headEnd len="lg" w="lg" type="none"/>
            <a:tailEnd len="lg" w="lg" type="none"/>
          </a:ln>
        </p:spPr>
      </p:sp>
      <p:sp>
        <p:nvSpPr>
          <p:cNvPr id="300" name="Shape 300"/>
          <p:cNvSpPr/>
          <p:nvPr/>
        </p:nvSpPr>
        <p:spPr>
          <a:xfrm>
            <a:off x="3517951" y="1278501"/>
            <a:ext cx="552550" cy="703850"/>
          </a:xfrm>
          <a:custGeom>
            <a:pathLst>
              <a:path extrusionOk="0" h="28154" w="22102">
                <a:moveTo>
                  <a:pt x="11497" y="2431"/>
                </a:moveTo>
                <a:cubicBezTo>
                  <a:pt x="8963" y="2177"/>
                  <a:pt x="5995" y="1526"/>
                  <a:pt x="3877" y="2939"/>
                </a:cubicBezTo>
                <a:cubicBezTo>
                  <a:pt x="891" y="4929"/>
                  <a:pt x="-320" y="9568"/>
                  <a:pt x="321" y="13099"/>
                </a:cubicBezTo>
                <a:cubicBezTo>
                  <a:pt x="1563" y="19931"/>
                  <a:pt x="8415" y="29873"/>
                  <a:pt x="15053" y="27831"/>
                </a:cubicBezTo>
                <a:cubicBezTo>
                  <a:pt x="20493" y="26156"/>
                  <a:pt x="23037" y="17605"/>
                  <a:pt x="21657" y="12083"/>
                </a:cubicBezTo>
                <a:cubicBezTo>
                  <a:pt x="20176" y="6159"/>
                  <a:pt x="6417" y="-4182"/>
                  <a:pt x="6417" y="1923"/>
                </a:cubicBezTo>
              </a:path>
            </a:pathLst>
          </a:custGeom>
          <a:noFill/>
          <a:ln cap="flat" cmpd="sng" w="38100">
            <a:solidFill>
              <a:srgbClr val="FF00FF"/>
            </a:solidFill>
            <a:prstDash val="solid"/>
            <a:round/>
            <a:headEnd len="lg" w="lg" type="none"/>
            <a:tailEnd len="lg" w="lg" type="none"/>
          </a:ln>
        </p:spPr>
      </p:sp>
      <p:sp>
        <p:nvSpPr>
          <p:cNvPr id="301" name="Shape 301"/>
          <p:cNvSpPr txBox="1"/>
          <p:nvPr/>
        </p:nvSpPr>
        <p:spPr>
          <a:xfrm>
            <a:off x="6002475" y="2266325"/>
            <a:ext cx="2984400" cy="3429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latin typeface="Proxima Nova"/>
                <a:ea typeface="Proxima Nova"/>
                <a:cs typeface="Proxima Nova"/>
                <a:sym typeface="Proxima Nova"/>
              </a:rPr>
              <a:t>Lateral ventricles</a:t>
            </a:r>
          </a:p>
        </p:txBody>
      </p:sp>
      <p:sp>
        <p:nvSpPr>
          <p:cNvPr id="302" name="Shape 302"/>
          <p:cNvSpPr/>
          <p:nvPr/>
        </p:nvSpPr>
        <p:spPr>
          <a:xfrm>
            <a:off x="5761175" y="2355275"/>
            <a:ext cx="165000" cy="165000"/>
          </a:xfrm>
          <a:prstGeom prst="rect">
            <a:avLst/>
          </a:prstGeom>
          <a:solidFill>
            <a:srgbClr val="FF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p:nvPr/>
        </p:nvSpPr>
        <p:spPr>
          <a:xfrm>
            <a:off x="5545275" y="941525"/>
            <a:ext cx="2476500" cy="2125500"/>
          </a:xfrm>
          <a:prstGeom prst="rect">
            <a:avLst/>
          </a:prstGeom>
          <a:noFill/>
          <a:ln cap="flat" cmpd="sng" w="952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305325"/>
            <a:ext cx="8520600" cy="572700"/>
          </a:xfrm>
          <a:prstGeom prst="rect">
            <a:avLst/>
          </a:prstGeom>
        </p:spPr>
        <p:txBody>
          <a:bodyPr anchorCtr="0" anchor="t" bIns="91425" lIns="91425" rIns="91425" tIns="91425">
            <a:noAutofit/>
          </a:bodyPr>
          <a:lstStyle/>
          <a:p>
            <a:pPr lvl="0" rtl="0">
              <a:spcBef>
                <a:spcPts val="0"/>
              </a:spcBef>
              <a:buNone/>
            </a:pPr>
            <a:r>
              <a:rPr lang="en" sz="2400"/>
              <a:t>Brain Region Correlations with ADHD:</a:t>
            </a:r>
          </a:p>
        </p:txBody>
      </p:sp>
      <p:sp>
        <p:nvSpPr>
          <p:cNvPr id="309" name="Shape 309"/>
          <p:cNvSpPr txBox="1"/>
          <p:nvPr/>
        </p:nvSpPr>
        <p:spPr>
          <a:xfrm>
            <a:off x="443850" y="865325"/>
            <a:ext cx="8187600" cy="31524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buSzPct val="100000"/>
              <a:buFont typeface="Proxima Nova"/>
              <a:buChar char="-"/>
            </a:pPr>
            <a:r>
              <a:rPr b="1" lang="en" sz="1800">
                <a:highlight>
                  <a:srgbClr val="FFFFFF"/>
                </a:highlight>
                <a:latin typeface="Proxima Nova"/>
                <a:ea typeface="Proxima Nova"/>
                <a:cs typeface="Proxima Nova"/>
                <a:sym typeface="Proxima Nova"/>
              </a:rPr>
              <a:t>Hypothalamus</a:t>
            </a:r>
            <a:r>
              <a:rPr lang="en" sz="1800">
                <a:highlight>
                  <a:srgbClr val="FFFFFF"/>
                </a:highlight>
                <a:latin typeface="Proxima Nova"/>
                <a:ea typeface="Proxima Nova"/>
                <a:cs typeface="Proxima Nova"/>
                <a:sym typeface="Proxima Nova"/>
              </a:rPr>
              <a:t>:</a:t>
            </a:r>
            <a:r>
              <a:rPr lang="en">
                <a:highlight>
                  <a:srgbClr val="FFFFFF"/>
                </a:highlight>
                <a:latin typeface="Proxima Nova"/>
                <a:ea typeface="Proxima Nova"/>
                <a:cs typeface="Proxima Nova"/>
                <a:sym typeface="Proxima Nova"/>
              </a:rPr>
              <a:t> “The preliminary finding reported herein of lower than normal dopamine D2/D3 receptor availability in the hypothalamic region of ADHD participants is intriguing because if replicated, it could hypothetically provide a neurobiological basis for the high co-morbidity of ADHD with signs and symptoms suggestive of hypothalamic pathology” </a:t>
            </a:r>
            <a:r>
              <a:rPr b="1" lang="en">
                <a:highlight>
                  <a:srgbClr val="FFFFFF"/>
                </a:highlight>
                <a:latin typeface="Proxima Nova"/>
                <a:ea typeface="Proxima Nova"/>
                <a:cs typeface="Proxima Nova"/>
                <a:sym typeface="Proxima Nova"/>
              </a:rPr>
              <a:t>*</a:t>
            </a:r>
          </a:p>
          <a:p>
            <a:pPr indent="-342900" lvl="0" marL="457200" rtl="0">
              <a:lnSpc>
                <a:spcPct val="115000"/>
              </a:lnSpc>
              <a:spcBef>
                <a:spcPts val="0"/>
              </a:spcBef>
              <a:buSzPct val="100000"/>
              <a:buFont typeface="Proxima Nova"/>
              <a:buChar char="-"/>
            </a:pPr>
            <a:r>
              <a:rPr b="1" lang="en" sz="1800">
                <a:highlight>
                  <a:srgbClr val="FFFFFF"/>
                </a:highlight>
                <a:latin typeface="Proxima Nova"/>
                <a:ea typeface="Proxima Nova"/>
                <a:cs typeface="Proxima Nova"/>
                <a:sym typeface="Proxima Nova"/>
              </a:rPr>
              <a:t>Thalamus</a:t>
            </a:r>
            <a:r>
              <a:rPr lang="en" sz="1800">
                <a:highlight>
                  <a:srgbClr val="FFFFFF"/>
                </a:highlight>
                <a:latin typeface="Proxima Nova"/>
                <a:ea typeface="Proxima Nova"/>
                <a:cs typeface="Proxima Nova"/>
                <a:sym typeface="Proxima Nova"/>
              </a:rPr>
              <a:t>: </a:t>
            </a:r>
            <a:r>
              <a:rPr lang="en">
                <a:highlight>
                  <a:srgbClr val="FFFFFF"/>
                </a:highlight>
                <a:latin typeface="Proxima Nova"/>
                <a:ea typeface="Proxima Nova"/>
                <a:cs typeface="Proxima Nova"/>
                <a:sym typeface="Proxima Nova"/>
              </a:rPr>
              <a:t>“ The thalamus likely plays a prominent role in ADHD symptomatology, based on evidence that the thalamus generates waking-state electroencephalography (EEG) rhythms along with extensive thalamic neural circuitry connections with cortical and subcortical areas.” </a:t>
            </a:r>
            <a:r>
              <a:rPr b="1" lang="en">
                <a:highlight>
                  <a:srgbClr val="FFFFFF"/>
                </a:highlight>
                <a:latin typeface="Proxima Nova"/>
                <a:ea typeface="Proxima Nova"/>
                <a:cs typeface="Proxima Nova"/>
                <a:sym typeface="Proxima Nova"/>
              </a:rPr>
              <a:t>**</a:t>
            </a:r>
          </a:p>
          <a:p>
            <a:pPr indent="-342900" lvl="0" marL="457200" rtl="0">
              <a:lnSpc>
                <a:spcPct val="115000"/>
              </a:lnSpc>
              <a:spcBef>
                <a:spcPts val="0"/>
              </a:spcBef>
              <a:buSzPct val="100000"/>
              <a:buFont typeface="Proxima Nova"/>
              <a:buChar char="-"/>
            </a:pPr>
            <a:r>
              <a:rPr b="1" lang="en" sz="1800">
                <a:highlight>
                  <a:srgbClr val="FFFFFF"/>
                </a:highlight>
                <a:latin typeface="Proxima Nova"/>
                <a:ea typeface="Proxima Nova"/>
                <a:cs typeface="Proxima Nova"/>
                <a:sym typeface="Proxima Nova"/>
              </a:rPr>
              <a:t>Putamen</a:t>
            </a:r>
            <a:r>
              <a:rPr lang="en" sz="1800">
                <a:highlight>
                  <a:srgbClr val="FFFFFF"/>
                </a:highlight>
                <a:latin typeface="Proxima Nova"/>
                <a:ea typeface="Proxima Nova"/>
                <a:cs typeface="Proxima Nova"/>
                <a:sym typeface="Proxima Nova"/>
              </a:rPr>
              <a:t>: </a:t>
            </a:r>
            <a:r>
              <a:rPr lang="en">
                <a:highlight>
                  <a:srgbClr val="FFFFFF"/>
                </a:highlight>
                <a:latin typeface="Proxima Nova"/>
                <a:ea typeface="Proxima Nova"/>
                <a:cs typeface="Proxima Nova"/>
                <a:sym typeface="Proxima Nova"/>
              </a:rPr>
              <a:t>“</a:t>
            </a:r>
            <a:r>
              <a:rPr lang="en">
                <a:solidFill>
                  <a:srgbClr val="111111"/>
                </a:solidFill>
                <a:highlight>
                  <a:srgbClr val="FFFFFF"/>
                </a:highlight>
                <a:latin typeface="Proxima Nova"/>
                <a:ea typeface="Proxima Nova"/>
                <a:cs typeface="Proxima Nova"/>
                <a:sym typeface="Proxima Nova"/>
              </a:rPr>
              <a:t>Lesions within the dopamine-rich ventral putamen, which is part of the ventral or limbic striatum, tended to increase the risk of ADHD/Traits.”</a:t>
            </a:r>
            <a:r>
              <a:rPr b="1" lang="en">
                <a:solidFill>
                  <a:srgbClr val="111111"/>
                </a:solidFill>
                <a:highlight>
                  <a:srgbClr val="FFFFFF"/>
                </a:highlight>
                <a:latin typeface="Proxima Nova"/>
                <a:ea typeface="Proxima Nova"/>
                <a:cs typeface="Proxima Nova"/>
                <a:sym typeface="Proxima Nova"/>
              </a:rPr>
              <a:t> ***</a:t>
            </a:r>
          </a:p>
          <a:p>
            <a:pPr indent="-342900" lvl="0" marL="457200" rtl="0">
              <a:lnSpc>
                <a:spcPct val="115000"/>
              </a:lnSpc>
              <a:spcBef>
                <a:spcPts val="0"/>
              </a:spcBef>
              <a:buSzPct val="100000"/>
              <a:buFont typeface="Proxima Nova"/>
              <a:buChar char="-"/>
            </a:pPr>
            <a:r>
              <a:rPr b="1" lang="en" sz="1800">
                <a:highlight>
                  <a:srgbClr val="FFFFFF"/>
                </a:highlight>
                <a:latin typeface="Proxima Nova"/>
                <a:ea typeface="Proxima Nova"/>
                <a:cs typeface="Proxima Nova"/>
                <a:sym typeface="Proxima Nova"/>
              </a:rPr>
              <a:t>Lateral ventricles:</a:t>
            </a:r>
            <a:r>
              <a:rPr b="1" lang="en">
                <a:highlight>
                  <a:srgbClr val="FFFFFF"/>
                </a:highlight>
                <a:latin typeface="Proxima Nova"/>
                <a:ea typeface="Proxima Nova"/>
                <a:cs typeface="Proxima Nova"/>
                <a:sym typeface="Proxima Nova"/>
              </a:rPr>
              <a:t> </a:t>
            </a:r>
            <a:r>
              <a:rPr lang="en">
                <a:highlight>
                  <a:srgbClr val="FFFFFF"/>
                </a:highlight>
                <a:latin typeface="Proxima Nova"/>
                <a:ea typeface="Proxima Nova"/>
                <a:cs typeface="Proxima Nova"/>
                <a:sym typeface="Proxima Nova"/>
              </a:rPr>
              <a:t>“One study reported that posterior but not anterior lateral ventricle volume was increased in children with ADHD.”</a:t>
            </a:r>
            <a:r>
              <a:rPr b="1" lang="en">
                <a:highlight>
                  <a:srgbClr val="FFFFFF"/>
                </a:highlight>
                <a:latin typeface="Proxima Nova"/>
                <a:ea typeface="Proxima Nova"/>
                <a:cs typeface="Proxima Nova"/>
                <a:sym typeface="Proxima Nova"/>
              </a:rPr>
              <a:t> ****</a:t>
            </a:r>
          </a:p>
          <a:p>
            <a:pPr lvl="0" rtl="0">
              <a:lnSpc>
                <a:spcPct val="150000"/>
              </a:lnSpc>
              <a:spcBef>
                <a:spcPts val="0"/>
              </a:spcBef>
              <a:buNone/>
            </a:pPr>
            <a:r>
              <a:t/>
            </a:r>
            <a:endParaRPr sz="1800">
              <a:solidFill>
                <a:srgbClr val="00FF00"/>
              </a:solidFill>
              <a:latin typeface="Proxima Nova"/>
              <a:ea typeface="Proxima Nova"/>
              <a:cs typeface="Proxima Nova"/>
              <a:sym typeface="Proxima Nova"/>
            </a:endParaRPr>
          </a:p>
          <a:p>
            <a:pPr lvl="0" rtl="0">
              <a:lnSpc>
                <a:spcPct val="150000"/>
              </a:lnSpc>
              <a:spcBef>
                <a:spcPts val="0"/>
              </a:spcBef>
              <a:buNone/>
            </a:pPr>
            <a:r>
              <a:t/>
            </a:r>
            <a:endParaRPr i="1">
              <a:solidFill>
                <a:srgbClr val="00FF00"/>
              </a:solidFill>
              <a:highlight>
                <a:srgbClr val="FFFFFF"/>
              </a:highlight>
            </a:endParaRPr>
          </a:p>
          <a:p>
            <a:pPr lvl="0" rtl="0">
              <a:lnSpc>
                <a:spcPct val="150000"/>
              </a:lnSpc>
              <a:spcBef>
                <a:spcPts val="0"/>
              </a:spcBef>
              <a:buNone/>
            </a:pPr>
            <a:r>
              <a:t/>
            </a:r>
            <a:endParaRPr i="1" sz="1800">
              <a:solidFill>
                <a:srgbClr val="00FF00"/>
              </a:solidFill>
              <a:highlight>
                <a:srgbClr val="FFFFFF"/>
              </a:highlight>
            </a:endParaRPr>
          </a:p>
        </p:txBody>
      </p:sp>
      <p:sp>
        <p:nvSpPr>
          <p:cNvPr id="310" name="Shape 310"/>
          <p:cNvSpPr txBox="1"/>
          <p:nvPr/>
        </p:nvSpPr>
        <p:spPr>
          <a:xfrm>
            <a:off x="532750" y="4157425"/>
            <a:ext cx="8187600" cy="7989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000">
                <a:highlight>
                  <a:srgbClr val="FFFFFF"/>
                </a:highlight>
                <a:latin typeface="Proxima Nova"/>
                <a:ea typeface="Proxima Nova"/>
                <a:cs typeface="Proxima Nova"/>
                <a:sym typeface="Proxima Nova"/>
              </a:rPr>
              <a:t>Sources: * </a:t>
            </a:r>
            <a:r>
              <a:rPr lang="en" sz="1000" u="sng">
                <a:solidFill>
                  <a:schemeClr val="hlink"/>
                </a:solidFill>
                <a:highlight>
                  <a:srgbClr val="FFFFFF"/>
                </a:highlight>
                <a:latin typeface="Proxima Nova"/>
                <a:ea typeface="Proxima Nova"/>
                <a:cs typeface="Proxima Nova"/>
                <a:sym typeface="Proxima Nova"/>
                <a:hlinkClick r:id="rId3"/>
              </a:rPr>
              <a:t>https://www.ncbi.nlm.nih.gov/pmc/articles/PMC2958516/</a:t>
            </a:r>
            <a:r>
              <a:rPr lang="en" sz="1000">
                <a:highlight>
                  <a:srgbClr val="FFFFFF"/>
                </a:highlight>
                <a:latin typeface="Proxima Nova"/>
                <a:ea typeface="Proxima Nova"/>
                <a:cs typeface="Proxima Nova"/>
                <a:sym typeface="Proxima Nova"/>
              </a:rPr>
              <a:t>, ** </a:t>
            </a:r>
            <a:r>
              <a:rPr lang="en" sz="1000" u="sng">
                <a:solidFill>
                  <a:schemeClr val="hlink"/>
                </a:solidFill>
                <a:highlight>
                  <a:srgbClr val="FFFFFF"/>
                </a:highlight>
                <a:latin typeface="Proxima Nova"/>
                <a:ea typeface="Proxima Nova"/>
                <a:cs typeface="Proxima Nova"/>
                <a:sym typeface="Proxima Nova"/>
                <a:hlinkClick r:id="rId4"/>
              </a:rPr>
              <a:t>https://www.ncbi.nlm.nih.gov/pubmed/25748775</a:t>
            </a:r>
            <a:r>
              <a:rPr lang="en" sz="1000">
                <a:highlight>
                  <a:srgbClr val="FFFFFF"/>
                </a:highlight>
                <a:latin typeface="Proxima Nova"/>
                <a:ea typeface="Proxima Nova"/>
                <a:cs typeface="Proxima Nova"/>
                <a:sym typeface="Proxima Nova"/>
              </a:rPr>
              <a:t>,</a:t>
            </a:r>
          </a:p>
          <a:p>
            <a:pPr lvl="0" rtl="0">
              <a:lnSpc>
                <a:spcPct val="150000"/>
              </a:lnSpc>
              <a:spcBef>
                <a:spcPts val="0"/>
              </a:spcBef>
              <a:buNone/>
            </a:pPr>
            <a:r>
              <a:rPr lang="en" sz="1000">
                <a:highlight>
                  <a:srgbClr val="FFFFFF"/>
                </a:highlight>
                <a:latin typeface="Proxima Nova"/>
                <a:ea typeface="Proxima Nova"/>
                <a:cs typeface="Proxima Nova"/>
                <a:sym typeface="Proxima Nova"/>
              </a:rPr>
              <a:t>***</a:t>
            </a:r>
            <a:r>
              <a:rPr lang="en" sz="1000" u="sng">
                <a:solidFill>
                  <a:schemeClr val="hlink"/>
                </a:solidFill>
                <a:highlight>
                  <a:srgbClr val="FFFFFF"/>
                </a:highlight>
                <a:latin typeface="Proxima Nova"/>
                <a:ea typeface="Proxima Nova"/>
                <a:cs typeface="Proxima Nova"/>
                <a:sym typeface="Proxima Nova"/>
                <a:hlinkClick r:id="rId5"/>
              </a:rPr>
              <a:t>https://www.researchgate.net/publication/11356460_Putamen_Lesions_and_the_Development_of_Attention-DeficitHyperactivity_Symptomatology</a:t>
            </a:r>
            <a:r>
              <a:rPr lang="en" sz="1000">
                <a:highlight>
                  <a:srgbClr val="FFFFFF"/>
                </a:highlight>
                <a:latin typeface="Proxima Nova"/>
                <a:ea typeface="Proxima Nova"/>
                <a:cs typeface="Proxima Nova"/>
                <a:sym typeface="Proxima Nova"/>
              </a:rPr>
              <a:t>, **** http://www.ajnr.org/content/28/3/543.full#xref-ref-30-1</a:t>
            </a:r>
          </a:p>
          <a:p>
            <a:pPr lvl="0" rtl="0">
              <a:lnSpc>
                <a:spcPct val="150000"/>
              </a:lnSpc>
              <a:spcBef>
                <a:spcPts val="0"/>
              </a:spcBef>
              <a:buNone/>
            </a:pPr>
            <a:r>
              <a:t/>
            </a:r>
            <a:endParaRPr i="1">
              <a:solidFill>
                <a:srgbClr val="00FF00"/>
              </a:solidFill>
              <a:highlight>
                <a:srgbClr val="FFFFFF"/>
              </a:highlight>
            </a:endParaRPr>
          </a:p>
          <a:p>
            <a:pPr lvl="0" rtl="0">
              <a:lnSpc>
                <a:spcPct val="150000"/>
              </a:lnSpc>
              <a:spcBef>
                <a:spcPts val="0"/>
              </a:spcBef>
              <a:buNone/>
            </a:pPr>
            <a:r>
              <a:t/>
            </a:r>
            <a:endParaRPr i="1" sz="1800">
              <a:solidFill>
                <a:srgbClr val="00FF00"/>
              </a:solidFill>
              <a:highlight>
                <a:srgbClr val="FFFFFF"/>
              </a:highlight>
            </a:endParaRPr>
          </a:p>
        </p:txBody>
      </p:sp>
      <p:cxnSp>
        <p:nvCxnSpPr>
          <p:cNvPr id="311" name="Shape 311"/>
          <p:cNvCxnSpPr/>
          <p:nvPr/>
        </p:nvCxnSpPr>
        <p:spPr>
          <a:xfrm>
            <a:off x="443850" y="4130975"/>
            <a:ext cx="8521800" cy="0"/>
          </a:xfrm>
          <a:prstGeom prst="straightConnector1">
            <a:avLst/>
          </a:prstGeom>
          <a:noFill/>
          <a:ln cap="flat" cmpd="sng" w="9525">
            <a:solidFill>
              <a:srgbClr val="666666"/>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Intro: Dataset</a:t>
            </a:r>
          </a:p>
        </p:txBody>
      </p:sp>
      <p:sp>
        <p:nvSpPr>
          <p:cNvPr id="155" name="Shape 155"/>
          <p:cNvSpPr txBox="1"/>
          <p:nvPr>
            <p:ph idx="4294967295" type="body"/>
          </p:nvPr>
        </p:nvSpPr>
        <p:spPr>
          <a:xfrm>
            <a:off x="311700" y="1152475"/>
            <a:ext cx="4103400" cy="3416400"/>
          </a:xfrm>
          <a:prstGeom prst="rect">
            <a:avLst/>
          </a:prstGeom>
        </p:spPr>
        <p:txBody>
          <a:bodyPr anchorCtr="0" anchor="t" bIns="91425" lIns="91425" rIns="91425" tIns="91425">
            <a:noAutofit/>
          </a:bodyPr>
          <a:lstStyle/>
          <a:p>
            <a:pPr indent="-381000" lvl="0" marL="457200" rtl="0">
              <a:spcBef>
                <a:spcPts val="0"/>
              </a:spcBef>
              <a:buClr>
                <a:srgbClr val="434343"/>
              </a:buClr>
              <a:buSzPct val="100000"/>
              <a:buChar char="-"/>
            </a:pPr>
            <a:r>
              <a:rPr lang="en" sz="2400">
                <a:solidFill>
                  <a:srgbClr val="434343"/>
                </a:solidFill>
              </a:rPr>
              <a:t>730 subjects </a:t>
            </a:r>
          </a:p>
          <a:p>
            <a:pPr indent="-381000" lvl="0" marL="457200" rtl="0">
              <a:spcBef>
                <a:spcPts val="0"/>
              </a:spcBef>
              <a:buClr>
                <a:srgbClr val="434343"/>
              </a:buClr>
              <a:buSzPct val="100000"/>
              <a:buChar char="-"/>
            </a:pPr>
            <a:r>
              <a:rPr lang="en" sz="2400">
                <a:solidFill>
                  <a:srgbClr val="434343"/>
                </a:solidFill>
              </a:rPr>
              <a:t>105 with ADHD-I</a:t>
            </a:r>
          </a:p>
          <a:p>
            <a:pPr indent="-381000" lvl="0" marL="457200" rtl="0">
              <a:spcBef>
                <a:spcPts val="0"/>
              </a:spcBef>
              <a:buClr>
                <a:srgbClr val="434343"/>
              </a:buClr>
              <a:buSzPct val="100000"/>
              <a:buChar char="-"/>
            </a:pPr>
            <a:r>
              <a:rPr lang="en" sz="2400">
                <a:solidFill>
                  <a:srgbClr val="434343"/>
                </a:solidFill>
              </a:rPr>
              <a:t>625 controls</a:t>
            </a:r>
          </a:p>
          <a:p>
            <a:pPr indent="-381000" lvl="0" marL="457200" rtl="0">
              <a:spcBef>
                <a:spcPts val="0"/>
              </a:spcBef>
              <a:buClr>
                <a:srgbClr val="434343"/>
              </a:buClr>
              <a:buSzPct val="100000"/>
              <a:buChar char="-"/>
            </a:pPr>
            <a:r>
              <a:rPr lang="en" sz="2400">
                <a:solidFill>
                  <a:srgbClr val="434343"/>
                </a:solidFill>
              </a:rPr>
              <a:t>1053 features </a:t>
            </a:r>
          </a:p>
          <a:p>
            <a:pPr indent="-381000" lvl="0" marL="457200" rtl="0">
              <a:spcBef>
                <a:spcPts val="0"/>
              </a:spcBef>
              <a:buClr>
                <a:srgbClr val="434343"/>
              </a:buClr>
              <a:buSzPct val="100000"/>
              <a:buChar char="-"/>
            </a:pPr>
            <a:r>
              <a:rPr lang="en" sz="2400">
                <a:solidFill>
                  <a:srgbClr val="434343"/>
                </a:solidFill>
              </a:rPr>
              <a:t>Phenotypic data</a:t>
            </a:r>
          </a:p>
          <a:p>
            <a:pPr indent="-381000" lvl="0" marL="457200" rtl="0">
              <a:spcBef>
                <a:spcPts val="0"/>
              </a:spcBef>
              <a:buClr>
                <a:srgbClr val="434343"/>
              </a:buClr>
              <a:buSzPct val="100000"/>
              <a:buChar char="-"/>
            </a:pPr>
            <a:r>
              <a:rPr lang="en" sz="2400">
                <a:solidFill>
                  <a:srgbClr val="434343"/>
                </a:solidFill>
              </a:rPr>
              <a:t>Preprocessed fMRI data </a:t>
            </a:r>
          </a:p>
        </p:txBody>
      </p:sp>
      <p:sp>
        <p:nvSpPr>
          <p:cNvPr id="156" name="Shape 156"/>
          <p:cNvSpPr txBox="1"/>
          <p:nvPr>
            <p:ph idx="4294967295" type="body"/>
          </p:nvPr>
        </p:nvSpPr>
        <p:spPr>
          <a:xfrm>
            <a:off x="4617000" y="1017725"/>
            <a:ext cx="4103400" cy="3416400"/>
          </a:xfrm>
          <a:prstGeom prst="rect">
            <a:avLst/>
          </a:prstGeom>
        </p:spPr>
        <p:txBody>
          <a:bodyPr anchorCtr="0" anchor="t" bIns="91425" lIns="91425" rIns="91425" tIns="91425">
            <a:noAutofit/>
          </a:bodyPr>
          <a:lstStyle/>
          <a:p>
            <a:pPr lvl="0">
              <a:spcBef>
                <a:spcPts val="0"/>
              </a:spcBef>
              <a:buNone/>
            </a:pPr>
            <a:r>
              <a:rPr lang="en" sz="2400">
                <a:solidFill>
                  <a:srgbClr val="434343"/>
                </a:solidFill>
              </a:rPr>
              <a:t>Data Sources:</a:t>
            </a:r>
          </a:p>
          <a:p>
            <a:pPr lvl="0">
              <a:spcBef>
                <a:spcPts val="0"/>
              </a:spcBef>
              <a:buNone/>
            </a:pPr>
            <a:r>
              <a:rPr lang="en" sz="1600">
                <a:solidFill>
                  <a:srgbClr val="434343"/>
                </a:solidFill>
              </a:rPr>
              <a:t>“</a:t>
            </a:r>
            <a:r>
              <a:rPr lang="en" sz="1600">
                <a:solidFill>
                  <a:srgbClr val="434343"/>
                </a:solidFill>
                <a:highlight>
                  <a:srgbClr val="FFFFFF"/>
                </a:highlight>
                <a:latin typeface="Arial"/>
                <a:ea typeface="Arial"/>
                <a:cs typeface="Arial"/>
                <a:sym typeface="Arial"/>
              </a:rPr>
              <a:t>Non-negative matrix factorization of multimodal MRI, fMRI and phenotypic data reveals differential changes in default mode subnetworks in ADHD,” Published by Anderson A, et al.</a:t>
            </a:r>
          </a:p>
          <a:p>
            <a:pPr lvl="0">
              <a:spcBef>
                <a:spcPts val="0"/>
              </a:spcBef>
              <a:buNone/>
            </a:pPr>
            <a:r>
              <a:rPr lang="en" sz="1600">
                <a:solidFill>
                  <a:srgbClr val="434343"/>
                </a:solidFill>
                <a:highlight>
                  <a:srgbClr val="FFFFFF"/>
                </a:highlight>
                <a:latin typeface="Arial"/>
                <a:ea typeface="Arial"/>
                <a:cs typeface="Arial"/>
                <a:sym typeface="Arial"/>
              </a:rPr>
              <a:t>fMRI data source: </a:t>
            </a:r>
            <a:r>
              <a:rPr lang="en" sz="1600">
                <a:solidFill>
                  <a:srgbClr val="434343"/>
                </a:solidFill>
                <a:latin typeface="Arial"/>
                <a:ea typeface="Arial"/>
                <a:cs typeface="Arial"/>
                <a:sym typeface="Arial"/>
              </a:rPr>
              <a:t>ftp://www.nitrc.org/fcon_1000/htdocs/indi/adhd200/sites/ADHD200_40sub_preprocessed.tgz</a:t>
            </a:r>
          </a:p>
          <a:p>
            <a:pPr lvl="0" rtl="0">
              <a:spcBef>
                <a:spcPts val="0"/>
              </a:spcBef>
              <a:buNone/>
            </a:pPr>
            <a:r>
              <a:t/>
            </a:r>
            <a:endParaRPr>
              <a:solidFill>
                <a:srgbClr val="434343"/>
              </a:solidFill>
              <a:highlight>
                <a:srgbClr val="FFFFFF"/>
              </a:highlight>
              <a:latin typeface="Arial"/>
              <a:ea typeface="Arial"/>
              <a:cs typeface="Arial"/>
              <a:sym typeface="Arial"/>
            </a:endParaRPr>
          </a:p>
          <a:p>
            <a:pPr lvl="0" rtl="0">
              <a:spcBef>
                <a:spcPts val="0"/>
              </a:spcBef>
              <a:buNone/>
            </a:pPr>
            <a:r>
              <a:t/>
            </a:r>
            <a:endParaRPr>
              <a:solidFill>
                <a:srgbClr val="434343"/>
              </a:solidFill>
              <a:highlight>
                <a:srgbClr val="FFFFFF"/>
              </a:highlight>
              <a:latin typeface="Arial"/>
              <a:ea typeface="Arial"/>
              <a:cs typeface="Arial"/>
              <a:sym typeface="Arial"/>
            </a:endParaRPr>
          </a:p>
          <a:p>
            <a:pPr lvl="0" rtl="0">
              <a:spcBef>
                <a:spcPts val="0"/>
              </a:spcBef>
              <a:buNone/>
            </a:pPr>
            <a:r>
              <a:t/>
            </a:r>
            <a:endParaRPr>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Model: Logistic Regression</a:t>
            </a:r>
          </a:p>
        </p:txBody>
      </p:sp>
      <p:sp>
        <p:nvSpPr>
          <p:cNvPr id="162" name="Shape 162"/>
          <p:cNvSpPr txBox="1"/>
          <p:nvPr>
            <p:ph idx="4294967295" type="body"/>
          </p:nvPr>
        </p:nvSpPr>
        <p:spPr>
          <a:xfrm>
            <a:off x="311700" y="1152475"/>
            <a:ext cx="8230800" cy="3416400"/>
          </a:xfrm>
          <a:prstGeom prst="rect">
            <a:avLst/>
          </a:prstGeom>
        </p:spPr>
        <p:txBody>
          <a:bodyPr anchorCtr="0" anchor="t" bIns="91425" lIns="91425" rIns="91425" tIns="91425">
            <a:noAutofit/>
          </a:bodyPr>
          <a:lstStyle/>
          <a:p>
            <a:pPr indent="-381000" lvl="0" marL="457200" rtl="0">
              <a:spcBef>
                <a:spcPts val="0"/>
              </a:spcBef>
              <a:buClr>
                <a:srgbClr val="434343"/>
              </a:buClr>
              <a:buSzPct val="100000"/>
              <a:buChar char="-"/>
            </a:pPr>
            <a:r>
              <a:rPr lang="en" sz="2400">
                <a:solidFill>
                  <a:srgbClr val="434343"/>
                </a:solidFill>
              </a:rPr>
              <a:t>Binary classification</a:t>
            </a:r>
          </a:p>
          <a:p>
            <a:pPr indent="-381000" lvl="0" marL="457200" rtl="0">
              <a:spcBef>
                <a:spcPts val="0"/>
              </a:spcBef>
              <a:buClr>
                <a:srgbClr val="434343"/>
              </a:buClr>
              <a:buSzPct val="100000"/>
              <a:buChar char="-"/>
            </a:pPr>
            <a:r>
              <a:rPr lang="en" sz="2400">
                <a:solidFill>
                  <a:srgbClr val="434343"/>
                </a:solidFill>
              </a:rPr>
              <a:t>Class 1: ADHD-I subjects</a:t>
            </a:r>
          </a:p>
          <a:p>
            <a:pPr indent="-381000" lvl="0" marL="457200" rtl="0">
              <a:spcBef>
                <a:spcPts val="0"/>
              </a:spcBef>
              <a:buClr>
                <a:srgbClr val="434343"/>
              </a:buClr>
              <a:buSzPct val="100000"/>
              <a:buChar char="-"/>
            </a:pPr>
            <a:r>
              <a:rPr lang="en" sz="2400">
                <a:solidFill>
                  <a:srgbClr val="434343"/>
                </a:solidFill>
              </a:rPr>
              <a:t>Class 0: Controls </a:t>
            </a:r>
          </a:p>
          <a:p>
            <a:pPr indent="-381000" lvl="0" marL="457200" rtl="0">
              <a:spcBef>
                <a:spcPts val="0"/>
              </a:spcBef>
              <a:buClr>
                <a:srgbClr val="434343"/>
              </a:buClr>
              <a:buSzPct val="100000"/>
              <a:buChar char="-"/>
            </a:pPr>
            <a:r>
              <a:rPr lang="en" sz="2400">
                <a:solidFill>
                  <a:srgbClr val="434343"/>
                </a:solidFill>
              </a:rPr>
              <a:t>Process the y-axis and standardize the inputs to 0 and 1</a:t>
            </a:r>
          </a:p>
          <a:p>
            <a:pPr indent="-381000" lvl="0" marL="457200" rtl="0">
              <a:spcBef>
                <a:spcPts val="0"/>
              </a:spcBef>
              <a:buClr>
                <a:srgbClr val="434343"/>
              </a:buClr>
              <a:buSzPct val="100000"/>
              <a:buChar char="-"/>
            </a:pPr>
            <a:r>
              <a:rPr lang="en" sz="2400">
                <a:solidFill>
                  <a:srgbClr val="434343"/>
                </a:solidFill>
              </a:rPr>
              <a:t>Use ‘binomial’ distribution when calling glmfit() with x and y inputs, as it performed better than ‘normal’ or ‘poission’ distribution</a:t>
            </a:r>
          </a:p>
          <a:p>
            <a:pPr lvl="0" rtl="0">
              <a:spcBef>
                <a:spcPts val="0"/>
              </a:spcBef>
              <a:buNone/>
            </a:pPr>
            <a:r>
              <a:t/>
            </a:r>
            <a:endParaRPr sz="30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Strategies for Minimizing the Avg and Std Error:</a:t>
            </a:r>
          </a:p>
        </p:txBody>
      </p:sp>
      <p:sp>
        <p:nvSpPr>
          <p:cNvPr id="168" name="Shape 168"/>
          <p:cNvSpPr txBox="1"/>
          <p:nvPr>
            <p:ph idx="4294967295" type="body"/>
          </p:nvPr>
        </p:nvSpPr>
        <p:spPr>
          <a:xfrm>
            <a:off x="311700" y="1152475"/>
            <a:ext cx="8319600" cy="3416400"/>
          </a:xfrm>
          <a:prstGeom prst="rect">
            <a:avLst/>
          </a:prstGeom>
        </p:spPr>
        <p:txBody>
          <a:bodyPr anchorCtr="0" anchor="t" bIns="91425" lIns="91425" rIns="91425" tIns="91425">
            <a:noAutofit/>
          </a:bodyPr>
          <a:lstStyle/>
          <a:p>
            <a:pPr indent="-368300" lvl="0" marL="457200" rtl="0">
              <a:spcBef>
                <a:spcPts val="0"/>
              </a:spcBef>
              <a:buClr>
                <a:srgbClr val="434343"/>
              </a:buClr>
              <a:buSzPct val="100000"/>
              <a:buAutoNum type="arabicPeriod"/>
            </a:pPr>
            <a:r>
              <a:rPr lang="en" sz="2200">
                <a:solidFill>
                  <a:srgbClr val="434343"/>
                </a:solidFill>
              </a:rPr>
              <a:t>Testing for increasing cumulative effect, from 1 - N, where N = 1000</a:t>
            </a:r>
          </a:p>
          <a:p>
            <a:pPr indent="-368300" lvl="0" marL="457200" rtl="0">
              <a:spcBef>
                <a:spcPts val="0"/>
              </a:spcBef>
              <a:buClr>
                <a:srgbClr val="434343"/>
              </a:buClr>
              <a:buSzPct val="100000"/>
              <a:buAutoNum type="arabicPeriod"/>
            </a:pPr>
            <a:r>
              <a:rPr lang="en" sz="2200">
                <a:solidFill>
                  <a:srgbClr val="434343"/>
                </a:solidFill>
              </a:rPr>
              <a:t>Testing of each single feature, 1 - 1053, and track the feature that yields the lowest error</a:t>
            </a:r>
          </a:p>
          <a:p>
            <a:pPr indent="-368300" lvl="0" marL="457200" rtl="0">
              <a:spcBef>
                <a:spcPts val="0"/>
              </a:spcBef>
              <a:buClr>
                <a:srgbClr val="434343"/>
              </a:buClr>
              <a:buSzPct val="100000"/>
              <a:buAutoNum type="arabicPeriod"/>
            </a:pPr>
            <a:r>
              <a:rPr lang="en" sz="2200">
                <a:solidFill>
                  <a:srgbClr val="434343"/>
                </a:solidFill>
              </a:rPr>
              <a:t>Test groups in features, in sequential sets of 10, from 1 - 500. </a:t>
            </a:r>
          </a:p>
          <a:p>
            <a:pPr indent="-368300" lvl="0" marL="457200" rtl="0">
              <a:spcBef>
                <a:spcPts val="0"/>
              </a:spcBef>
              <a:buClr>
                <a:srgbClr val="434343"/>
              </a:buClr>
              <a:buSzPct val="100000"/>
              <a:buAutoNum type="arabicPeriod"/>
            </a:pPr>
            <a:r>
              <a:rPr lang="en" sz="2200">
                <a:solidFill>
                  <a:srgbClr val="434343"/>
                </a:solidFill>
              </a:rPr>
              <a:t>Create random permutations of 50 features, iterate N number of times and track the minimum error</a:t>
            </a:r>
          </a:p>
          <a:p>
            <a:pPr indent="-368300" lvl="0" marL="457200" rtl="0">
              <a:spcBef>
                <a:spcPts val="0"/>
              </a:spcBef>
              <a:buClr>
                <a:srgbClr val="434343"/>
              </a:buClr>
              <a:buSzPct val="100000"/>
              <a:buAutoNum type="arabicPeriod"/>
            </a:pPr>
            <a:r>
              <a:rPr lang="en" sz="2200">
                <a:solidFill>
                  <a:srgbClr val="434343"/>
                </a:solidFill>
              </a:rPr>
              <a:t>Consciously select conspicuous features such as gender or IQ</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Strategies: Increasing features 1 - N, N = 1000</a:t>
            </a:r>
          </a:p>
        </p:txBody>
      </p:sp>
      <p:sp>
        <p:nvSpPr>
          <p:cNvPr id="174" name="Shape 174"/>
          <p:cNvSpPr txBox="1"/>
          <p:nvPr>
            <p:ph idx="4294967295" type="body"/>
          </p:nvPr>
        </p:nvSpPr>
        <p:spPr>
          <a:xfrm>
            <a:off x="311700" y="1152475"/>
            <a:ext cx="4585800" cy="3416400"/>
          </a:xfrm>
          <a:prstGeom prst="rect">
            <a:avLst/>
          </a:prstGeom>
        </p:spPr>
        <p:txBody>
          <a:bodyPr anchorCtr="0" anchor="t" bIns="91425" lIns="91425" rIns="91425" tIns="91425">
            <a:noAutofit/>
          </a:bodyPr>
          <a:lstStyle/>
          <a:p>
            <a:pPr indent="-381000" lvl="0" marL="457200" rtl="0">
              <a:spcBef>
                <a:spcPts val="0"/>
              </a:spcBef>
              <a:buClr>
                <a:srgbClr val="434343"/>
              </a:buClr>
              <a:buSzPct val="100000"/>
              <a:buChar char="-"/>
            </a:pPr>
            <a:r>
              <a:rPr lang="en" sz="2400">
                <a:solidFill>
                  <a:srgbClr val="434343"/>
                </a:solidFill>
              </a:rPr>
              <a:t>As number of features increased, so did the average error, getting almost to 50% which is no better than chance. </a:t>
            </a:r>
          </a:p>
          <a:p>
            <a:pPr indent="-381000" lvl="0" marL="457200" rtl="0">
              <a:spcBef>
                <a:spcPts val="0"/>
              </a:spcBef>
              <a:buClr>
                <a:srgbClr val="434343"/>
              </a:buClr>
              <a:buSzPct val="100000"/>
              <a:buChar char="-"/>
            </a:pPr>
            <a:r>
              <a:rPr lang="en" sz="2400">
                <a:solidFill>
                  <a:srgbClr val="434343"/>
                </a:solidFill>
              </a:rPr>
              <a:t>Not a good strategy</a:t>
            </a:r>
          </a:p>
          <a:p>
            <a:pPr lvl="0" rtl="0">
              <a:spcBef>
                <a:spcPts val="0"/>
              </a:spcBef>
              <a:buNone/>
            </a:pPr>
            <a:r>
              <a:t/>
            </a:r>
            <a:endParaRPr sz="2400">
              <a:solidFill>
                <a:srgbClr val="434343"/>
              </a:solidFill>
            </a:endParaRPr>
          </a:p>
        </p:txBody>
      </p:sp>
      <p:pic>
        <p:nvPicPr>
          <p:cNvPr id="175" name="Shape 175"/>
          <p:cNvPicPr preferRelativeResize="0"/>
          <p:nvPr/>
        </p:nvPicPr>
        <p:blipFill>
          <a:blip r:embed="rId3">
            <a:alphaModFix/>
          </a:blip>
          <a:stretch>
            <a:fillRect/>
          </a:stretch>
        </p:blipFill>
        <p:spPr>
          <a:xfrm>
            <a:off x="4817150" y="1152475"/>
            <a:ext cx="4143749" cy="310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Strategies: Single feature </a:t>
            </a:r>
          </a:p>
        </p:txBody>
      </p:sp>
      <p:sp>
        <p:nvSpPr>
          <p:cNvPr id="181" name="Shape 181"/>
          <p:cNvSpPr txBox="1"/>
          <p:nvPr>
            <p:ph idx="4294967295" type="body"/>
          </p:nvPr>
        </p:nvSpPr>
        <p:spPr>
          <a:xfrm>
            <a:off x="311700" y="1152475"/>
            <a:ext cx="4916100" cy="3416400"/>
          </a:xfrm>
          <a:prstGeom prst="rect">
            <a:avLst/>
          </a:prstGeom>
        </p:spPr>
        <p:txBody>
          <a:bodyPr anchorCtr="0" anchor="t" bIns="91425" lIns="91425" rIns="91425" tIns="91425">
            <a:noAutofit/>
          </a:bodyPr>
          <a:lstStyle/>
          <a:p>
            <a:pPr indent="-381000" lvl="0" marL="457200" rtl="0">
              <a:spcBef>
                <a:spcPts val="0"/>
              </a:spcBef>
              <a:buClr>
                <a:srgbClr val="434343"/>
              </a:buClr>
              <a:buSzPct val="100000"/>
              <a:buChar char="-"/>
            </a:pPr>
            <a:r>
              <a:rPr lang="en" sz="2400">
                <a:solidFill>
                  <a:srgbClr val="434343"/>
                </a:solidFill>
              </a:rPr>
              <a:t>Each single feature is the only X-axis input</a:t>
            </a:r>
          </a:p>
          <a:p>
            <a:pPr indent="-381000" lvl="0" marL="457200" rtl="0">
              <a:spcBef>
                <a:spcPts val="0"/>
              </a:spcBef>
              <a:buClr>
                <a:srgbClr val="434343"/>
              </a:buClr>
              <a:buSzPct val="100000"/>
              <a:buChar char="-"/>
            </a:pPr>
            <a:r>
              <a:rPr lang="en" sz="2400">
                <a:solidFill>
                  <a:srgbClr val="434343"/>
                </a:solidFill>
              </a:rPr>
              <a:t>Highest error at .22</a:t>
            </a:r>
          </a:p>
          <a:p>
            <a:pPr indent="-381000" lvl="0" marL="457200" rtl="0">
              <a:spcBef>
                <a:spcPts val="0"/>
              </a:spcBef>
              <a:buClr>
                <a:srgbClr val="434343"/>
              </a:buClr>
              <a:buSzPct val="100000"/>
              <a:buChar char="-"/>
            </a:pPr>
            <a:r>
              <a:rPr lang="en" sz="2400">
                <a:solidFill>
                  <a:srgbClr val="434343"/>
                </a:solidFill>
              </a:rPr>
              <a:t>Decent avg. error rate for gender and IQ, at .12, .13</a:t>
            </a:r>
          </a:p>
          <a:p>
            <a:pPr indent="-381000" lvl="0" marL="457200" rtl="0">
              <a:spcBef>
                <a:spcPts val="0"/>
              </a:spcBef>
              <a:buClr>
                <a:srgbClr val="434343"/>
              </a:buClr>
              <a:buSzPct val="100000"/>
              <a:buChar char="-"/>
            </a:pPr>
            <a:r>
              <a:rPr lang="en" sz="2400">
                <a:solidFill>
                  <a:srgbClr val="434343"/>
                </a:solidFill>
              </a:rPr>
              <a:t>Lowest error at .07, which is the posterior ventral DMN toward the end of the dataset.</a:t>
            </a:r>
          </a:p>
          <a:p>
            <a:pPr lvl="0" rtl="0">
              <a:spcBef>
                <a:spcPts val="0"/>
              </a:spcBef>
              <a:buNone/>
            </a:pPr>
            <a:r>
              <a:t/>
            </a:r>
            <a:endParaRPr sz="2400">
              <a:solidFill>
                <a:srgbClr val="434343"/>
              </a:solidFill>
            </a:endParaRPr>
          </a:p>
        </p:txBody>
      </p:sp>
      <p:pic>
        <p:nvPicPr>
          <p:cNvPr id="182" name="Shape 182"/>
          <p:cNvPicPr preferRelativeResize="0"/>
          <p:nvPr/>
        </p:nvPicPr>
        <p:blipFill>
          <a:blip r:embed="rId3">
            <a:alphaModFix/>
          </a:blip>
          <a:stretch>
            <a:fillRect/>
          </a:stretch>
        </p:blipFill>
        <p:spPr>
          <a:xfrm>
            <a:off x="5380175" y="1152475"/>
            <a:ext cx="3604525" cy="27033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Strategies: Group Testing</a:t>
            </a:r>
          </a:p>
        </p:txBody>
      </p:sp>
      <p:sp>
        <p:nvSpPr>
          <p:cNvPr id="188" name="Shape 188"/>
          <p:cNvSpPr txBox="1"/>
          <p:nvPr>
            <p:ph idx="4294967295" type="body"/>
          </p:nvPr>
        </p:nvSpPr>
        <p:spPr>
          <a:xfrm>
            <a:off x="311700" y="1152475"/>
            <a:ext cx="8230800" cy="3416400"/>
          </a:xfrm>
          <a:prstGeom prst="rect">
            <a:avLst/>
          </a:prstGeom>
        </p:spPr>
        <p:txBody>
          <a:bodyPr anchorCtr="0" anchor="t" bIns="91425" lIns="91425" rIns="91425" tIns="91425">
            <a:noAutofit/>
          </a:bodyPr>
          <a:lstStyle/>
          <a:p>
            <a:pPr indent="-361950" lvl="0" marL="457200" rtl="0">
              <a:spcBef>
                <a:spcPts val="0"/>
              </a:spcBef>
              <a:buClr>
                <a:srgbClr val="434343"/>
              </a:buClr>
              <a:buSzPct val="100000"/>
              <a:buChar char="-"/>
            </a:pPr>
            <a:r>
              <a:rPr lang="en" sz="2100">
                <a:solidFill>
                  <a:srgbClr val="434343"/>
                </a:solidFill>
              </a:rPr>
              <a:t>Test groups in features, in sequential sets of 10, from 1 - 1000. </a:t>
            </a:r>
          </a:p>
          <a:p>
            <a:pPr indent="-361950" lvl="0" marL="457200" rtl="0">
              <a:spcBef>
                <a:spcPts val="0"/>
              </a:spcBef>
              <a:buClr>
                <a:srgbClr val="434343"/>
              </a:buClr>
              <a:buSzPct val="100000"/>
              <a:buChar char="-"/>
            </a:pPr>
            <a:r>
              <a:rPr lang="en" sz="2100">
                <a:solidFill>
                  <a:srgbClr val="434343"/>
                </a:solidFill>
              </a:rPr>
              <a:t>Because there is sequential anatomical data in the spreadsheet, the hypothesis is that certain anatomical data that is grouped together and related to the same brain regions will yield a lower error when tested together</a:t>
            </a:r>
          </a:p>
          <a:p>
            <a:pPr indent="-361950" lvl="0" marL="457200" rtl="0">
              <a:spcBef>
                <a:spcPts val="0"/>
              </a:spcBef>
              <a:buClr>
                <a:srgbClr val="434343"/>
              </a:buClr>
              <a:buSzPct val="100000"/>
              <a:buChar char="-"/>
            </a:pPr>
            <a:r>
              <a:rPr lang="en" sz="2100">
                <a:solidFill>
                  <a:srgbClr val="434343"/>
                </a:solidFill>
              </a:rPr>
              <a:t>The results dipped below a .1 average error, at the beginning of the set, but did not improve over single-feature testing</a:t>
            </a:r>
          </a:p>
          <a:p>
            <a:pPr indent="-361950" lvl="0" marL="457200" rtl="0">
              <a:spcBef>
                <a:spcPts val="0"/>
              </a:spcBef>
              <a:buClr>
                <a:srgbClr val="434343"/>
              </a:buClr>
              <a:buSzPct val="100000"/>
              <a:buChar char="-"/>
            </a:pPr>
            <a:r>
              <a:rPr lang="en" sz="2100">
                <a:solidFill>
                  <a:srgbClr val="434343"/>
                </a:solidFill>
              </a:rPr>
              <a:t>Similar result for random permutations of groups of 50 features, which yielded a best error rate of .12 after 50 iterations</a:t>
            </a:r>
          </a:p>
          <a:p>
            <a:pPr lvl="0" rtl="0">
              <a:spcBef>
                <a:spcPts val="0"/>
              </a:spcBef>
              <a:buNone/>
            </a:pPr>
            <a:r>
              <a:t/>
            </a:r>
            <a:endParaRPr sz="24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Strategies: ADHD Marker Test</a:t>
            </a:r>
          </a:p>
        </p:txBody>
      </p:sp>
      <p:sp>
        <p:nvSpPr>
          <p:cNvPr id="194" name="Shape 194"/>
          <p:cNvSpPr txBox="1"/>
          <p:nvPr>
            <p:ph idx="4294967295" type="body"/>
          </p:nvPr>
        </p:nvSpPr>
        <p:spPr>
          <a:xfrm>
            <a:off x="311700" y="1152475"/>
            <a:ext cx="4751100" cy="3416400"/>
          </a:xfrm>
          <a:prstGeom prst="rect">
            <a:avLst/>
          </a:prstGeom>
        </p:spPr>
        <p:txBody>
          <a:bodyPr anchorCtr="0" anchor="t" bIns="91425" lIns="91425" rIns="91425" tIns="91425">
            <a:noAutofit/>
          </a:bodyPr>
          <a:lstStyle/>
          <a:p>
            <a:pPr indent="-368300" lvl="0" marL="457200" rtl="0">
              <a:spcBef>
                <a:spcPts val="0"/>
              </a:spcBef>
              <a:buClr>
                <a:srgbClr val="434343"/>
              </a:buClr>
              <a:buSzPct val="100000"/>
              <a:buChar char="-"/>
            </a:pPr>
            <a:r>
              <a:rPr lang="en" sz="2200">
                <a:solidFill>
                  <a:srgbClr val="434343"/>
                </a:solidFill>
              </a:rPr>
              <a:t>One group of features that did have an improved error as a cumulative effect were the 4 ADHD traits: </a:t>
            </a:r>
          </a:p>
          <a:p>
            <a:pPr indent="-368300" lvl="0" marL="457200" rtl="0">
              <a:spcBef>
                <a:spcPts val="0"/>
              </a:spcBef>
              <a:buClr>
                <a:srgbClr val="434343"/>
              </a:buClr>
              <a:buSzPct val="100000"/>
              <a:buChar char="-"/>
            </a:pPr>
            <a:r>
              <a:rPr lang="en" sz="2200">
                <a:solidFill>
                  <a:srgbClr val="434343"/>
                </a:solidFill>
              </a:rPr>
              <a:t>1. ADHD.Measure, </a:t>
            </a:r>
          </a:p>
          <a:p>
            <a:pPr indent="-368300" lvl="0" marL="457200" rtl="0">
              <a:spcBef>
                <a:spcPts val="0"/>
              </a:spcBef>
              <a:buClr>
                <a:srgbClr val="434343"/>
              </a:buClr>
              <a:buSzPct val="100000"/>
              <a:buChar char="-"/>
            </a:pPr>
            <a:r>
              <a:rPr lang="en" sz="2200">
                <a:solidFill>
                  <a:srgbClr val="434343"/>
                </a:solidFill>
              </a:rPr>
              <a:t>2. ADHD.Index </a:t>
            </a:r>
          </a:p>
          <a:p>
            <a:pPr indent="-368300" lvl="0" marL="457200" rtl="0">
              <a:spcBef>
                <a:spcPts val="0"/>
              </a:spcBef>
              <a:buClr>
                <a:srgbClr val="434343"/>
              </a:buClr>
              <a:buSzPct val="100000"/>
              <a:buChar char="-"/>
            </a:pPr>
            <a:r>
              <a:rPr lang="en" sz="2200">
                <a:solidFill>
                  <a:srgbClr val="434343"/>
                </a:solidFill>
              </a:rPr>
              <a:t>3. Inattentive </a:t>
            </a:r>
          </a:p>
          <a:p>
            <a:pPr indent="-368300" lvl="0" marL="457200" rtl="0">
              <a:spcBef>
                <a:spcPts val="0"/>
              </a:spcBef>
              <a:buClr>
                <a:srgbClr val="434343"/>
              </a:buClr>
              <a:buSzPct val="100000"/>
              <a:buChar char="-"/>
            </a:pPr>
            <a:r>
              <a:rPr lang="en" sz="2200">
                <a:solidFill>
                  <a:srgbClr val="434343"/>
                </a:solidFill>
              </a:rPr>
              <a:t>4. Hyper.Impulsive</a:t>
            </a:r>
          </a:p>
          <a:p>
            <a:pPr indent="-368300" lvl="0" marL="457200" rtl="0">
              <a:spcBef>
                <a:spcPts val="0"/>
              </a:spcBef>
              <a:buClr>
                <a:srgbClr val="434343"/>
              </a:buClr>
              <a:buSzPct val="100000"/>
              <a:buChar char="-"/>
            </a:pPr>
            <a:r>
              <a:rPr lang="en" sz="2200">
                <a:solidFill>
                  <a:srgbClr val="434343"/>
                </a:solidFill>
              </a:rPr>
              <a:t>Best combined: .0879 avg. error</a:t>
            </a:r>
          </a:p>
        </p:txBody>
      </p:sp>
      <p:pic>
        <p:nvPicPr>
          <p:cNvPr id="195" name="Shape 195"/>
          <p:cNvPicPr preferRelativeResize="0"/>
          <p:nvPr/>
        </p:nvPicPr>
        <p:blipFill>
          <a:blip r:embed="rId3">
            <a:alphaModFix/>
          </a:blip>
          <a:stretch>
            <a:fillRect/>
          </a:stretch>
        </p:blipFill>
        <p:spPr>
          <a:xfrm>
            <a:off x="4744300" y="1152475"/>
            <a:ext cx="4242675" cy="318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368825"/>
            <a:ext cx="8520600" cy="572700"/>
          </a:xfrm>
          <a:prstGeom prst="rect">
            <a:avLst/>
          </a:prstGeom>
        </p:spPr>
        <p:txBody>
          <a:bodyPr anchorCtr="0" anchor="t" bIns="91425" lIns="91425" rIns="91425" tIns="91425">
            <a:noAutofit/>
          </a:bodyPr>
          <a:lstStyle/>
          <a:p>
            <a:pPr lvl="0">
              <a:spcBef>
                <a:spcPts val="0"/>
              </a:spcBef>
              <a:buNone/>
            </a:pPr>
            <a:r>
              <a:rPr lang="en"/>
              <a:t>Strategies: Increasing training to testing ratios</a:t>
            </a:r>
          </a:p>
        </p:txBody>
      </p:sp>
      <p:pic>
        <p:nvPicPr>
          <p:cNvPr id="201" name="Shape 201"/>
          <p:cNvPicPr preferRelativeResize="0"/>
          <p:nvPr/>
        </p:nvPicPr>
        <p:blipFill>
          <a:blip r:embed="rId3">
            <a:alphaModFix/>
          </a:blip>
          <a:stretch>
            <a:fillRect/>
          </a:stretch>
        </p:blipFill>
        <p:spPr>
          <a:xfrm>
            <a:off x="3503475" y="865324"/>
            <a:ext cx="5337449" cy="4003125"/>
          </a:xfrm>
          <a:prstGeom prst="rect">
            <a:avLst/>
          </a:prstGeom>
          <a:noFill/>
          <a:ln>
            <a:noFill/>
          </a:ln>
        </p:spPr>
      </p:pic>
      <p:sp>
        <p:nvSpPr>
          <p:cNvPr id="202" name="Shape 202"/>
          <p:cNvSpPr txBox="1"/>
          <p:nvPr/>
        </p:nvSpPr>
        <p:spPr>
          <a:xfrm>
            <a:off x="464100" y="1326575"/>
            <a:ext cx="2963100" cy="3327300"/>
          </a:xfrm>
          <a:prstGeom prst="rect">
            <a:avLst/>
          </a:prstGeom>
          <a:noFill/>
          <a:ln>
            <a:noFill/>
          </a:ln>
        </p:spPr>
        <p:txBody>
          <a:bodyPr anchorCtr="0" anchor="t" bIns="91425" lIns="91425" rIns="91425" tIns="91425">
            <a:noAutofit/>
          </a:bodyPr>
          <a:lstStyle/>
          <a:p>
            <a:pPr indent="-381000" lvl="0" marL="457200">
              <a:spcBef>
                <a:spcPts val="0"/>
              </a:spcBef>
              <a:buClr>
                <a:srgbClr val="434343"/>
              </a:buClr>
              <a:buSzPct val="100000"/>
              <a:buFont typeface="Proxima Nova"/>
              <a:buChar char="-"/>
            </a:pPr>
            <a:r>
              <a:rPr lang="en" sz="2400">
                <a:solidFill>
                  <a:srgbClr val="434343"/>
                </a:solidFill>
                <a:latin typeface="Proxima Nova"/>
                <a:ea typeface="Proxima Nova"/>
                <a:cs typeface="Proxima Nova"/>
                <a:sym typeface="Proxima Nova"/>
              </a:rPr>
              <a:t>Increasing the number of training samples using the first 100 features showed a decreasing error rate</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