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68"/>
  </p:notesMasterIdLst>
  <p:handoutMasterIdLst>
    <p:handoutMasterId r:id="rId69"/>
  </p:handoutMasterIdLst>
  <p:sldIdLst>
    <p:sldId id="331" r:id="rId2"/>
    <p:sldId id="332" r:id="rId3"/>
    <p:sldId id="333" r:id="rId4"/>
    <p:sldId id="420" r:id="rId5"/>
    <p:sldId id="421" r:id="rId6"/>
    <p:sldId id="422" r:id="rId7"/>
    <p:sldId id="484" r:id="rId8"/>
    <p:sldId id="337" r:id="rId9"/>
    <p:sldId id="424" r:id="rId10"/>
    <p:sldId id="338" r:id="rId11"/>
    <p:sldId id="339" r:id="rId12"/>
    <p:sldId id="480" r:id="rId13"/>
    <p:sldId id="446" r:id="rId14"/>
    <p:sldId id="453" r:id="rId15"/>
    <p:sldId id="459" r:id="rId16"/>
    <p:sldId id="460" r:id="rId17"/>
    <p:sldId id="458" r:id="rId18"/>
    <p:sldId id="457" r:id="rId19"/>
    <p:sldId id="407" r:id="rId20"/>
    <p:sldId id="427" r:id="rId21"/>
    <p:sldId id="447" r:id="rId22"/>
    <p:sldId id="429" r:id="rId23"/>
    <p:sldId id="456" r:id="rId24"/>
    <p:sldId id="482" r:id="rId25"/>
    <p:sldId id="462" r:id="rId26"/>
    <p:sldId id="463" r:id="rId27"/>
    <p:sldId id="464" r:id="rId28"/>
    <p:sldId id="343" r:id="rId29"/>
    <p:sldId id="433" r:id="rId30"/>
    <p:sldId id="448" r:id="rId31"/>
    <p:sldId id="346" r:id="rId32"/>
    <p:sldId id="449" r:id="rId33"/>
    <p:sldId id="348" r:id="rId34"/>
    <p:sldId id="349" r:id="rId35"/>
    <p:sldId id="434" r:id="rId36"/>
    <p:sldId id="435" r:id="rId37"/>
    <p:sldId id="450" r:id="rId38"/>
    <p:sldId id="432" r:id="rId39"/>
    <p:sldId id="483" r:id="rId40"/>
    <p:sldId id="485" r:id="rId41"/>
    <p:sldId id="352" r:id="rId42"/>
    <p:sldId id="451" r:id="rId43"/>
    <p:sldId id="472" r:id="rId44"/>
    <p:sldId id="354" r:id="rId45"/>
    <p:sldId id="355" r:id="rId46"/>
    <p:sldId id="452" r:id="rId47"/>
    <p:sldId id="356" r:id="rId48"/>
    <p:sldId id="418" r:id="rId49"/>
    <p:sldId id="369" r:id="rId50"/>
    <p:sldId id="370" r:id="rId51"/>
    <p:sldId id="476" r:id="rId52"/>
    <p:sldId id="371" r:id="rId53"/>
    <p:sldId id="372" r:id="rId54"/>
    <p:sldId id="481" r:id="rId55"/>
    <p:sldId id="377" r:id="rId56"/>
    <p:sldId id="378" r:id="rId57"/>
    <p:sldId id="379" r:id="rId58"/>
    <p:sldId id="380" r:id="rId59"/>
    <p:sldId id="419" r:id="rId60"/>
    <p:sldId id="479" r:id="rId61"/>
    <p:sldId id="381" r:id="rId62"/>
    <p:sldId id="475" r:id="rId63"/>
    <p:sldId id="438" r:id="rId64"/>
    <p:sldId id="437" r:id="rId65"/>
    <p:sldId id="439" r:id="rId66"/>
    <p:sldId id="404" r:id="rId67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66CCFF"/>
    <a:srgbClr val="CC6600"/>
    <a:srgbClr val="0066CC"/>
    <a:srgbClr val="FF0000"/>
    <a:srgbClr val="336699"/>
    <a:srgbClr val="993300"/>
    <a:srgbClr val="CCE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0"/>
    <p:restoredTop sz="62680" autoAdjust="0"/>
  </p:normalViewPr>
  <p:slideViewPr>
    <p:cSldViewPr snapToGrid="0">
      <p:cViewPr varScale="1">
        <p:scale>
          <a:sx n="56" d="100"/>
          <a:sy n="56" d="100"/>
        </p:scale>
        <p:origin x="-1872" y="-9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4237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168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xmlns="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xmlns="" id="{C8351EF0-502A-4220-8C84-DC476F620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2EEE49-2B2D-494D-8F84-0A6DB2804B1D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F8E8D0F5-7364-497C-9A4D-1F404B4B1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0F9A3C00-155E-4AA0-A21E-FB29778A7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31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xmlns="" id="{E250ECC2-FC4B-46DB-89D7-55DF85A33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B9FBAAB-179F-41AC-9AF5-3C3DF7A078A9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1F67B4AE-F5A0-4856-997C-FCCD44F4D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1E57E25D-FDCC-4715-B327-4C4A03791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61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xmlns="" id="{C8351EF0-502A-4220-8C84-DC476F620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2EEE49-2B2D-494D-8F84-0A6DB2804B1D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F8E8D0F5-7364-497C-9A4D-1F404B4B1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0F9A3C00-155E-4AA0-A21E-FB29778A7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Kaynak : 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- http://suraj1693.blogspot.com/2017/09/program-to-implement-</a:t>
            </a:r>
            <a:r>
              <a:rPr lang="en-US" altLang="en-US" dirty="0" err="1">
                <a:latin typeface="Times New Roman" panose="02020603050405020304" pitchFamily="18" charset="0"/>
              </a:rPr>
              <a:t>petersons.html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48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xmlns="" id="{E250ECC2-FC4B-46DB-89D7-55DF85A33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B9FBAAB-179F-41AC-9AF5-3C3DF7A078A9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1F67B4AE-F5A0-4856-997C-FCCD44F4D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1E57E25D-FDCC-4715-B327-4C4A03791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xmlns="" id="{71BC9076-733F-946C-8EA7-5C661441F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696C4E4-82FF-1644-9FEC-2EC8EA3DABDE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A95243A4-A92E-9280-82E1-E7BEBCCF34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xmlns="" id="{4FE49477-9FF4-9BBE-EA3B-5CA5E4253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xmlns="" id="{33A719F1-3A87-46F3-9526-322E36B5B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6991540-E9B1-402B-A0AC-B1966207FC52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7F8BFD78-3377-4EA4-A48D-F69CC41A37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A503B85D-87D4-4A59-99BA-1FB057B63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xmlns="" id="{70731A8B-03EB-4ACF-BF35-BC1548BBCD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578D70-2809-409D-BC06-7ED58CDEDEE5}" type="slidenum">
              <a:rPr lang="en-US" altLang="en-US" smtClean="0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EF83B533-C2A6-4CC5-9674-9CD0B1C06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4312973F-C114-466D-AA99-69C818835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220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xmlns="" id="{C93DAB3F-20BE-4D1C-9815-F2ABC58A5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13573A2-3DB9-4A78-804D-4CB4DAA8CD51}" type="slidenum">
              <a:rPr lang="en-US" altLang="en-US" smtClean="0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09F55319-88CA-4D98-878B-70A33C7A46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141E9C05-4D38-4782-A42B-6284D73AE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xmlns="" id="{E99EAA0C-F8C4-402D-A03E-AF8DA4F539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xmlns="" id="{FF8B66CD-DC4E-415D-A1C3-7BA86D98A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xmlns="" id="{85061A96-4F51-4A9E-BE13-85C62B277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BCBD951-2730-403C-B793-3EAC042D8C1F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4F57E28D-F7F1-4D40-A519-7E31B6AFB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23B54E91-0B5C-4471-80C0-E8D510A3F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xmlns="" id="{B560AA2B-36C3-4BA6-B8E4-C12D92E832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B86FDC-C417-482B-A0A4-CC6DE31F6685}" type="slidenum">
              <a:rPr lang="en-US" altLang="en-US" smtClean="0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5B8E00CE-665B-4062-A0E9-D7E2A062E2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D6256441-E288-4701-842D-EC0C5A77B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74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xmlns="" id="{CA63045E-DAF8-419C-BAC4-59387995B2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xmlns="" id="{DA20102A-E63B-4A1D-A0E2-5467FB1F3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xmlns="" id="{4664DBD3-534A-4B4D-BF47-52F463A37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CA5ECF7-60AF-4013-B76C-7210E315072B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1AD73C50-0CBB-468F-A510-12A97463D4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11D7A7D2-8FCA-4322-AE19-B43B81556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Kaynak  : https://</a:t>
            </a:r>
            <a:r>
              <a:rPr lang="en-US" altLang="en-US" dirty="0" err="1">
                <a:latin typeface="Times New Roman" panose="02020603050405020304" pitchFamily="18" charset="0"/>
              </a:rPr>
              <a:t>en.wikipedia.org</a:t>
            </a:r>
            <a:r>
              <a:rPr lang="en-US" altLang="en-US" dirty="0">
                <a:latin typeface="Times New Roman" panose="02020603050405020304" pitchFamily="18" charset="0"/>
              </a:rPr>
              <a:t>/wiki/Semaphore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xmlns="" id="{B8CD07B8-F07A-461B-9870-CD87F0680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3B43569-0A7E-4A87-B121-BDA389BA814F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4BE37BCC-4CBA-4828-A188-3888FD17B8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1B0EE473-9B55-4F39-87ED-365CBC922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37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xmlns="" id="{B8CD07B8-F07A-461B-9870-CD87F0680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3B43569-0A7E-4A87-B121-BDA389BA814F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4BE37BCC-4CBA-4828-A188-3888FD17B8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1B0EE473-9B55-4F39-87ED-365CBC922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696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xmlns="" id="{DEB7522A-FE31-415F-9CF8-429B45DCCD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48E544B-713C-425B-9C97-BF82FAFD58DE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98DCF709-12EF-4B6C-B939-039D830D92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752CEF15-E440-4ED3-B2DD-9E05E6E1B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xmlns="" id="{9FDA0858-E9C4-4DC2-9826-F92D87258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F9A8F4-F1D6-4272-AED5-590EF7CE35C7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4D8923D2-A2C3-46C7-9836-D36B1C9F6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6F36617B-142F-4377-AE4D-6B921EFEF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xmlns="" id="{9FDA0858-E9C4-4DC2-9826-F92D87258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F9A8F4-F1D6-4272-AED5-590EF7CE35C7}" type="slidenum">
              <a:rPr lang="en-US" altLang="en-US" smtClean="0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4D8923D2-A2C3-46C7-9836-D36B1C9F6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6F36617B-142F-4377-AE4D-6B921EFEF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40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xmlns="" id="{0BC3FEF9-C8F7-4699-8523-4135C0D58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5B653E-C24A-4F9F-9ED4-52FDB2A09115}" type="slidenum">
              <a:rPr lang="en-US" altLang="en-US" smtClean="0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99D82252-23EB-4A7A-BAFD-57F96077D9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xmlns="" id="{2985C9D0-DDF5-4203-A2BB-0A86572CA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xmlns="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A017037F-EFD5-48E7-B42F-8143C1E4C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xmlns="" id="{FC2A32F7-3F5B-4ACF-A855-30A05CCF5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xmlns="" id="{B8F2FBEB-02A4-4584-8264-A9584D0E16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B29415-63C3-4DAE-BA64-18F91B5F9D31}" type="slidenum">
              <a:rPr lang="en-US" altLang="en-US" smtClean="0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A02EF62C-439E-41F2-B592-539CA3CFE4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CBFD4124-805F-46D0-9DC2-2E8BE0FE2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xmlns="" id="{0982E958-BD71-4DFE-9268-C0E01DBF5A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48A18A-D5C2-41F8-98D7-80F2A4AF2653}" type="slidenum">
              <a:rPr lang="en-US" altLang="en-US" smtClean="0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E853B1F9-D193-48F9-B084-B9AB1C769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5100B38F-1388-4B80-A799-CE251DF2D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xmlns="" id="{6AD0BD55-6A92-4F88-90ED-359CE2D3E5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F512000-0E18-4481-B56B-0DEA762F80A5}" type="slidenum">
              <a:rPr lang="en-US" altLang="en-US" smtClean="0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E643181C-F470-46AF-A2B4-3EA6410E14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xmlns="" id="{2E497F62-F187-4326-884D-04AE9539D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33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xmlns="" id="{519C0DD0-7768-4606-AA45-3637BF83A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5FD585-2D3C-4D4C-9C46-95A9B1AAE880}" type="slidenum">
              <a:rPr lang="en-US" altLang="en-US" smtClean="0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A6DC1BB6-9B39-4275-B20C-1BB155364C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8FA965D6-E750-46A5-90AA-01EAA6CC7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xmlns="" id="{CA416605-5709-44CD-83EA-5BDECB8FF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892B4D-38DF-4064-9E16-CA90B4DE3B8F}" type="slidenum">
              <a:rPr lang="en-US" altLang="en-US" smtClean="0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4B271679-9AB4-493B-9423-CC79D90F15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13E4955E-451B-45CB-B32B-A11B541DD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xmlns="" id="{B8CD07B8-F07A-461B-9870-CD87F0680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3B43569-0A7E-4A87-B121-BDA389BA814F}" type="slidenum">
              <a:rPr lang="en-US" altLang="en-US" smtClean="0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4BE37BCC-4CBA-4828-A188-3888FD17B8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1B0EE473-9B55-4F39-87ED-365CBC922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88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xmlns="" id="{6AD0BD55-6A92-4F88-90ED-359CE2D3E5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F512000-0E18-4481-B56B-0DEA762F80A5}" type="slidenum">
              <a:rPr lang="en-US" altLang="en-US" smtClean="0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E643181C-F470-46AF-A2B4-3EA6410E14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xmlns="" id="{2E497F62-F187-4326-884D-04AE9539D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xmlns="" id="{D9C756DA-0910-4B7D-BA30-48A9FC686C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DB137B5-843E-4699-AC99-27F3C83659A6}" type="slidenum">
              <a:rPr lang="en-US" altLang="en-US" smtClean="0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A93A18B2-8712-47B2-8840-D2BF4C07E1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B65C61F6-2681-487B-AD98-ABBC08189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xmlns="" id="{DB77C4CC-0B6E-4673-9841-95D0B39AA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501839-7371-45B1-A86F-4D6848EB5C24}" type="slidenum">
              <a:rPr lang="en-US" altLang="en-US" smtClean="0"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7E671584-9367-4579-B3BD-07FD1DBA19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67CCFE29-A06F-49EB-AABF-030082EB2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xmlns="" id="{D61F197F-5985-42EE-A5E9-CD57D9499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BD3818-B01B-49DE-A9B4-190047E85F15}" type="slidenum">
              <a:rPr lang="en-US" altLang="en-US" smtClean="0"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73F67E41-F21A-4A73-B4CA-E151D827C3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D92DA414-71ED-4440-8AFB-8D0CE915D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xmlns="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xmlns="" id="{D61F197F-5985-42EE-A5E9-CD57D9499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BD3818-B01B-49DE-A9B4-190047E85F15}" type="slidenum">
              <a:rPr lang="en-US" altLang="en-US" smtClean="0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73F67E41-F21A-4A73-B4CA-E151D827C3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D92DA414-71ED-4440-8AFB-8D0CE915D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88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xmlns="" id="{58E0421F-C869-41D1-9716-7CAF59026E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80AE906-C0B8-4912-8B43-B6F5DCC2F4F2}" type="slidenum">
              <a:rPr lang="en-US" altLang="en-US" smtClean="0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3A1099E5-7EC3-4BAD-B6C9-DF6EA2BB1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AF7BABCC-290D-4003-9210-9DB91A87B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xmlns="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7770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xmlns="" id="{711F51F3-CC39-46C9-AB2A-BC24FE639A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B896F9-4E89-493F-A2B1-A321DE9304A5}" type="slidenum">
              <a:rPr lang="en-US" altLang="en-US" smtClean="0"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8EB9FC2F-9560-43CD-84EB-42D0F528AF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578C067F-078B-4408-AF29-DCA7A645C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xmlns="" id="{CADC8BFB-24B1-4297-B793-6F8A0D587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4F847D-A7FD-4514-818A-A1873C677874}" type="slidenum">
              <a:rPr lang="en-US" altLang="en-US" smtClean="0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D52D119C-B011-47A7-89E5-EC4CDBBF2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0DD7969A-5C14-461F-9465-0BCB7FE11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xmlns="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66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D0A2D23C-79E8-5437-514F-8986C0FFFA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7A370A-6AFA-3E41-9ED7-5F5879A36635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316696F8-5B79-3CF4-7033-E3D99A681D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0515E8E3-A380-4D82-48B5-E685D4E1E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D653A651-1226-1451-4790-20185C88C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7232D7-9A14-2D45-9563-333EE8C1596C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02DC6D6F-B1A4-1C28-DB5F-2EF55233E0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557A5D52-7109-7842-EDB0-617237C32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xmlns="" id="{19616659-5C03-E156-67E7-DCB8313DD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AE3452B-8275-C947-B9BF-63883ACC6294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EF948E09-5FA9-14E6-C67C-D383763EE7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C5130F99-AC13-9CDD-D69B-58D643D41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xmlns="" id="{9AD83C5C-EFF0-4CBC-AB6B-8147CA9BE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2D9CB2-90B3-4921-94FF-0D8482609EBF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A681B6BB-30EB-45AC-93F0-9ECF7F764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BB4423B-A623-4913-ABDD-D216A1D6E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6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xmlns="" id="{0779462F-49C5-470C-A817-7DEB12F2B4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98D082-7383-4246-8E8F-663A25F3E07E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BE36FB94-316E-4486-9139-DC5DC314D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04D6D5C0-4B5F-4ADF-A7EC-4DF1ED3AA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8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02A0DD47-8F7F-4A95-AE64-CA99D29D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49ECA44C-B65E-4D58-AF71-9A21542DE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DC93971E-88EA-49BD-8B99-29D435F56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0B010E09-45F7-4439-9097-56E2E86F0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xmlns="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6.</a:t>
            </a:r>
            <a:fld id="{B911E7D7-D784-4B10-991E-22AC2D897065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C040EDE6-C40A-4ECD-9AD5-39D889268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798F458D-E4DA-455D-AF0E-E0D8E77E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xmlns="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/>
              <a:t>Chapter 6:  Synchronization 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xmlns="" id="{241C86DA-5745-4F87-B29A-C8244F47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694"/>
            <a:ext cx="8229600" cy="576262"/>
          </a:xfrm>
        </p:spPr>
        <p:txBody>
          <a:bodyPr/>
          <a:lstStyle/>
          <a:p>
            <a:r>
              <a:rPr lang="en-US" altLang="en-US" dirty="0"/>
              <a:t>Critical Section Problem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xmlns="" id="{B338794A-A20C-44DB-8F23-B3455E71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3" y="1159880"/>
            <a:ext cx="6702729" cy="4435200"/>
          </a:xfrm>
        </p:spPr>
        <p:txBody>
          <a:bodyPr/>
          <a:lstStyle/>
          <a:p>
            <a:r>
              <a:rPr lang="en-US" altLang="en-US" dirty="0"/>
              <a:t>Consider system of </a:t>
            </a:r>
            <a:r>
              <a:rPr lang="en-US" altLang="en-US" b="1" i="1" dirty="0"/>
              <a:t>n</a:t>
            </a:r>
            <a:r>
              <a:rPr lang="en-US" altLang="en-US" b="1" dirty="0"/>
              <a:t> </a:t>
            </a:r>
            <a:r>
              <a:rPr lang="en-US" altLang="en-US" dirty="0"/>
              <a:t>processes {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… p</a:t>
            </a:r>
            <a:r>
              <a:rPr lang="en-US" altLang="en-US" b="1" i="1" baseline="-25000" dirty="0"/>
              <a:t>n-1</a:t>
            </a:r>
            <a:r>
              <a:rPr lang="en-US" altLang="en-US" dirty="0"/>
              <a:t>}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Each process </a:t>
            </a:r>
            <a:r>
              <a:rPr lang="en-US" altLang="en-US" dirty="0"/>
              <a:t>has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critical section </a:t>
            </a:r>
            <a:r>
              <a:rPr lang="en-US" altLang="en-US" dirty="0">
                <a:solidFill>
                  <a:srgbClr val="FF0000"/>
                </a:solidFill>
              </a:rPr>
              <a:t>segment of code</a:t>
            </a:r>
          </a:p>
          <a:p>
            <a:pPr lvl="1"/>
            <a:r>
              <a:rPr lang="en-US" altLang="en-US" dirty="0"/>
              <a:t>Process </a:t>
            </a:r>
            <a:r>
              <a:rPr lang="en-US" altLang="en-US" dirty="0">
                <a:solidFill>
                  <a:srgbClr val="7030A0"/>
                </a:solidFill>
              </a:rPr>
              <a:t>may be changing</a:t>
            </a:r>
            <a:r>
              <a:rPr lang="en-US" altLang="en-US" dirty="0"/>
              <a:t> common variables, updating table, writing file, etc.</a:t>
            </a:r>
          </a:p>
          <a:p>
            <a:pPr lvl="1"/>
            <a:r>
              <a:rPr lang="en-US" altLang="en-US" dirty="0"/>
              <a:t>When one process </a:t>
            </a:r>
            <a:r>
              <a:rPr lang="en-US" altLang="en-US" dirty="0">
                <a:solidFill>
                  <a:srgbClr val="FF0000"/>
                </a:solidFill>
              </a:rPr>
              <a:t>in critical section</a:t>
            </a:r>
            <a:r>
              <a:rPr lang="en-US" altLang="en-US" dirty="0">
                <a:solidFill>
                  <a:srgbClr val="CC6600"/>
                </a:solidFill>
              </a:rPr>
              <a:t>, no other may be in </a:t>
            </a:r>
            <a:r>
              <a:rPr lang="en-US" altLang="en-US" dirty="0"/>
              <a:t>its critical section</a:t>
            </a:r>
          </a:p>
          <a:p>
            <a:r>
              <a:rPr lang="en-US" altLang="en-US" b="1" i="1" dirty="0"/>
              <a:t>Critical section problem </a:t>
            </a:r>
            <a:r>
              <a:rPr lang="en-US" altLang="en-US" dirty="0"/>
              <a:t>is </a:t>
            </a:r>
            <a:r>
              <a:rPr lang="en-US" altLang="en-US" dirty="0">
                <a:solidFill>
                  <a:srgbClr val="FF0000"/>
                </a:solidFill>
              </a:rPr>
              <a:t>to design protocol to solve </a:t>
            </a:r>
            <a:r>
              <a:rPr lang="en-US" altLang="en-US" dirty="0"/>
              <a:t>this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Each process </a:t>
            </a:r>
            <a:r>
              <a:rPr lang="en-US" altLang="en-US" dirty="0">
                <a:solidFill>
                  <a:srgbClr val="CC6600"/>
                </a:solidFill>
              </a:rPr>
              <a:t>must ask permission </a:t>
            </a:r>
            <a:r>
              <a:rPr lang="en-US" altLang="en-US" dirty="0">
                <a:solidFill>
                  <a:srgbClr val="00B050"/>
                </a:solidFill>
              </a:rPr>
              <a:t>to enter critical section </a:t>
            </a:r>
            <a:r>
              <a:rPr lang="en-US" altLang="en-US" dirty="0"/>
              <a:t>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entry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section</a:t>
            </a:r>
            <a:r>
              <a:rPr lang="en-US" altLang="en-US" dirty="0"/>
              <a:t>, may follow critical section with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exit section</a:t>
            </a:r>
            <a:r>
              <a:rPr lang="en-US" altLang="en-US" dirty="0"/>
              <a:t>, then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remainder section</a:t>
            </a:r>
          </a:p>
          <a:p>
            <a:endParaRPr lang="en-US" altLang="en-US" b="1" dirty="0">
              <a:solidFill>
                <a:srgbClr val="3366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6699"/>
              </a:solidFill>
              <a:latin typeface="+mj-lt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9FE6104A-D8B7-905A-7E40-4D59D2CB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646" y="3377480"/>
            <a:ext cx="1102154" cy="16483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xmlns="" id="{4C7F20DE-D280-45CC-980B-BCB54111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906"/>
            <a:ext cx="8229600" cy="576262"/>
          </a:xfrm>
        </p:spPr>
        <p:txBody>
          <a:bodyPr/>
          <a:lstStyle/>
          <a:p>
            <a:r>
              <a:rPr lang="en-US" altLang="en-US" dirty="0"/>
              <a:t>Critical Section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xmlns="" id="{F974E91A-239B-4390-9863-29FFA57C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C6600"/>
                </a:solidFill>
              </a:rPr>
              <a:t>General structure </a:t>
            </a:r>
            <a:r>
              <a:rPr lang="en-US" altLang="en-US" dirty="0"/>
              <a:t>of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  </a:t>
            </a:r>
            <a:endParaRPr lang="en-US" altLang="en-US" dirty="0"/>
          </a:p>
          <a:p>
            <a:endParaRPr lang="en-US" altLang="en-US" b="1" dirty="0">
              <a:solidFill>
                <a:srgbClr val="0000FF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xmlns="" id="{28575814-05D6-4140-9987-D9F185C7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60" y="1943901"/>
            <a:ext cx="2592040" cy="25153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xmlns="" id="{B0492801-590C-4595-B50B-48839BE59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1095" y="223256"/>
            <a:ext cx="8081606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Critical-Section Problem (Cont.)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xmlns="" id="{34120D2B-C00D-4788-A304-48C827DAAA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429" y="1653516"/>
            <a:ext cx="7688423" cy="4530725"/>
          </a:xfrm>
        </p:spPr>
        <p:txBody>
          <a:bodyPr/>
          <a:lstStyle/>
          <a:p>
            <a:pPr marL="342900" indent="-342900">
              <a:buFont typeface="Monotype Sorts" pitchFamily="-84" charset="2"/>
              <a:buAutoNum type="arabicPeriod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 </a:t>
            </a:r>
            <a:r>
              <a:rPr lang="en-US" altLang="en-US" dirty="0"/>
              <a:t>- If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is executing in its critical section, then </a:t>
            </a:r>
            <a:r>
              <a:rPr lang="en-US" altLang="en-US" dirty="0">
                <a:solidFill>
                  <a:srgbClr val="FF0000"/>
                </a:solidFill>
              </a:rPr>
              <a:t>no other processes can be executing in their critical sections</a:t>
            </a:r>
          </a:p>
          <a:p>
            <a:pPr marL="342900" indent="-342900">
              <a:buFont typeface="Monotype Sorts" pitchFamily="-84" charset="2"/>
              <a:buAutoNum type="arabicPeriod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Progress</a:t>
            </a:r>
            <a:r>
              <a:rPr lang="en-US" altLang="en-US" b="1" dirty="0"/>
              <a:t> </a:t>
            </a:r>
            <a:r>
              <a:rPr lang="en-US" altLang="en-US" dirty="0"/>
              <a:t>- If no process is executing in its critical section and there exist </a:t>
            </a:r>
            <a:r>
              <a:rPr lang="en-US" altLang="en-US" dirty="0">
                <a:solidFill>
                  <a:srgbClr val="00B050"/>
                </a:solidFill>
              </a:rPr>
              <a:t>some processes that wish to enter their critical section</a:t>
            </a:r>
            <a:r>
              <a:rPr lang="en-US" altLang="en-US" dirty="0"/>
              <a:t>, then the selection of the process that will enter the critical section </a:t>
            </a:r>
            <a:r>
              <a:rPr lang="en-US" altLang="en-US" dirty="0">
                <a:solidFill>
                  <a:srgbClr val="CC6600"/>
                </a:solidFill>
              </a:rPr>
              <a:t>next cannot be postponed indefinitely</a:t>
            </a:r>
          </a:p>
          <a:p>
            <a:pPr marL="342900" indent="-342900">
              <a:buFont typeface="Monotype Sorts" pitchFamily="-84" charset="2"/>
              <a:buAutoNum type="arabicPeriod"/>
            </a:pPr>
            <a:r>
              <a:rPr lang="en-US" altLang="en-US" b="1" dirty="0">
                <a:solidFill>
                  <a:srgbClr val="006699"/>
                </a:solidFill>
              </a:rPr>
              <a:t>Bounded Waiting </a:t>
            </a:r>
            <a:r>
              <a:rPr lang="en-US" altLang="en-US" dirty="0"/>
              <a:t>- A bound must exist on </a:t>
            </a:r>
            <a:r>
              <a:rPr lang="en-US" altLang="en-US" dirty="0">
                <a:solidFill>
                  <a:srgbClr val="FF0000"/>
                </a:solidFill>
              </a:rPr>
              <a:t>the number of times </a:t>
            </a:r>
            <a:r>
              <a:rPr lang="en-US" altLang="en-US" dirty="0"/>
              <a:t>that other processes are allowed to enter their critical sections after a process has made a request to enter its critical section and before that request is granted</a:t>
            </a:r>
            <a:r>
              <a:rPr lang="en-US" altLang="en-US" dirty="0">
                <a:solidFill>
                  <a:srgbClr val="993300"/>
                </a:solidFill>
              </a:rPr>
              <a:t> </a:t>
            </a:r>
            <a:endParaRPr lang="en-US" altLang="en-US" dirty="0"/>
          </a:p>
          <a:p>
            <a:pPr lvl="1">
              <a:buSzPct val="125000"/>
            </a:pPr>
            <a:r>
              <a:rPr lang="en-US" altLang="en-US" dirty="0"/>
              <a:t>Assume that each process executes at a nonzero speed </a:t>
            </a:r>
          </a:p>
          <a:p>
            <a:pPr lvl="1">
              <a:buSzPct val="125000"/>
            </a:pPr>
            <a:r>
              <a:rPr lang="en-US" altLang="en-US" dirty="0"/>
              <a:t>No assumption concerning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 speed </a:t>
            </a:r>
            <a:r>
              <a:rPr lang="en-US" altLang="en-US" dirty="0"/>
              <a:t>of the</a:t>
            </a:r>
            <a:r>
              <a:rPr lang="en-US" altLang="en-US" b="1" dirty="0"/>
              <a:t> </a:t>
            </a:r>
            <a:r>
              <a:rPr lang="en-US" altLang="en-US" b="1" i="1" dirty="0">
                <a:solidFill>
                  <a:srgbClr val="000000"/>
                </a:solidFill>
              </a:rPr>
              <a:t>n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processes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3902" y="1143003"/>
            <a:ext cx="719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CC6600"/>
                </a:solidFill>
              </a:rPr>
              <a:t>Requirements for solution</a:t>
            </a:r>
            <a:r>
              <a:rPr lang="en-US" altLang="en-US" dirty="0"/>
              <a:t> to critical-section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9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xmlns="" id="{2DBE0950-3B65-44CE-A578-E49302B90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7941" y="160522"/>
            <a:ext cx="8211457" cy="576262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The critical-section problem : Interrupt-based Solution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xmlns="" id="{3230E0EE-52C7-4A95-B889-DCDC6B78B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1762" y="1103614"/>
            <a:ext cx="7724775" cy="1079749"/>
          </a:xfrm>
        </p:spPr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Entry section</a:t>
            </a:r>
            <a:r>
              <a:rPr lang="en-US" altLang="en-US" dirty="0"/>
              <a:t>:  </a:t>
            </a:r>
            <a:r>
              <a:rPr lang="en-US" altLang="en-US" dirty="0">
                <a:solidFill>
                  <a:srgbClr val="CC6600"/>
                </a:solidFill>
              </a:rPr>
              <a:t>disable</a:t>
            </a:r>
            <a:r>
              <a:rPr lang="en-US" altLang="en-US" dirty="0"/>
              <a:t> interrupts</a:t>
            </a:r>
          </a:p>
          <a:p>
            <a:r>
              <a:rPr lang="en-US" altLang="en-US" dirty="0">
                <a:highlight>
                  <a:srgbClr val="00FFFF"/>
                </a:highlight>
              </a:rPr>
              <a:t>Exit section</a:t>
            </a:r>
            <a:r>
              <a:rPr lang="en-US" altLang="en-US" dirty="0"/>
              <a:t>:  </a:t>
            </a:r>
            <a:r>
              <a:rPr lang="en-US" altLang="en-US" dirty="0">
                <a:solidFill>
                  <a:srgbClr val="00B050"/>
                </a:solidFill>
              </a:rPr>
              <a:t>enable</a:t>
            </a:r>
            <a:r>
              <a:rPr lang="en-US" altLang="en-US" dirty="0"/>
              <a:t>  interrupts</a:t>
            </a:r>
          </a:p>
          <a:p>
            <a:r>
              <a:rPr lang="en-US" altLang="en-US" dirty="0"/>
              <a:t>Will this solve the problem?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204EAF-EBED-4BD8-A709-62EA006EC0AF}"/>
              </a:ext>
            </a:extLst>
          </p:cNvPr>
          <p:cNvSpPr txBox="1"/>
          <p:nvPr/>
        </p:nvSpPr>
        <p:spPr>
          <a:xfrm>
            <a:off x="746445" y="2258007"/>
            <a:ext cx="661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1363" lvl="1" indent="-285750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What if the critical section is code that runs for an hour?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747BF1-0BE2-4FC9-8809-5015AE398B0C}"/>
              </a:ext>
            </a:extLst>
          </p:cNvPr>
          <p:cNvSpPr txBox="1"/>
          <p:nvPr/>
        </p:nvSpPr>
        <p:spPr>
          <a:xfrm>
            <a:off x="755776" y="2640562"/>
            <a:ext cx="730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1363" lvl="1" indent="-285750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Can some processes starve – never enter their critical section.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AD53CC-1B62-467C-9616-E429877C3F20}"/>
              </a:ext>
            </a:extLst>
          </p:cNvPr>
          <p:cNvSpPr txBox="1"/>
          <p:nvPr/>
        </p:nvSpPr>
        <p:spPr>
          <a:xfrm>
            <a:off x="755776" y="3051108"/>
            <a:ext cx="413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363" lvl="1" indent="-285750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What if there are two CPUs?</a:t>
            </a:r>
          </a:p>
        </p:txBody>
      </p:sp>
    </p:spTree>
    <p:extLst>
      <p:ext uri="{BB962C8B-B14F-4D97-AF65-F5344CB8AC3E}">
        <p14:creationId xmlns:p14="http://schemas.microsoft.com/office/powerpoint/2010/main" val="17347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xmlns="" id="{E05883FC-3E26-4D21-A3D5-658F27A12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820" y="223644"/>
            <a:ext cx="8070980" cy="576262"/>
          </a:xfrm>
        </p:spPr>
        <p:txBody>
          <a:bodyPr/>
          <a:lstStyle/>
          <a:p>
            <a:pPr eaLnBrk="1" hangingPunct="1"/>
            <a:r>
              <a:rPr lang="en-US" altLang="ja-JP" dirty="0"/>
              <a:t>Software Solution 1</a:t>
            </a:r>
            <a:endParaRPr lang="en-US" altLang="en-US" dirty="0"/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xmlns="" id="{9D1B96C2-FAFE-4916-8C1A-F8AF728D5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1763" y="1285329"/>
            <a:ext cx="8070980" cy="413122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00B050"/>
                </a:solidFill>
              </a:rPr>
              <a:t>Two process solution</a:t>
            </a:r>
            <a:endParaRPr lang="en-US" altLang="en-US" sz="8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Assume that the </a:t>
            </a:r>
            <a:r>
              <a:rPr lang="en-US" altLang="en-US" sz="2000" b="1" dirty="0">
                <a:latin typeface="Courier New" panose="02070309020205020404" pitchFamily="49" charset="0"/>
              </a:rPr>
              <a:t>load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latin typeface="Courier New" panose="02070309020205020404" pitchFamily="49" charset="0"/>
              </a:rPr>
              <a:t>store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C6600"/>
                </a:solidFill>
              </a:rPr>
              <a:t>machine-language instructions </a:t>
            </a:r>
            <a:r>
              <a:rPr lang="en-US" altLang="en-US" dirty="0"/>
              <a:t>are </a:t>
            </a:r>
            <a:r>
              <a:rPr lang="en-US" altLang="en-US" dirty="0">
                <a:solidFill>
                  <a:srgbClr val="FF0000"/>
                </a:solidFill>
              </a:rPr>
              <a:t>atomic</a:t>
            </a:r>
            <a:r>
              <a:rPr lang="en-US" altLang="en-US" dirty="0"/>
              <a:t>; that is, cannot be interrupted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The two processes share one variable: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000" b="1" dirty="0">
                <a:latin typeface="Courier New" panose="02070309020205020404" pitchFamily="49" charset="0"/>
              </a:rPr>
              <a:t>int turn</a:t>
            </a:r>
            <a:r>
              <a:rPr lang="en-US" altLang="en-US" sz="1600" b="1" dirty="0">
                <a:latin typeface="Courier New" panose="02070309020205020404" pitchFamily="49" charset="0"/>
              </a:rPr>
              <a:t>; </a:t>
            </a:r>
            <a:endParaRPr lang="en-US" altLang="en-US" sz="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The variable </a:t>
            </a:r>
            <a:r>
              <a:rPr lang="en-US" altLang="en-US" sz="2000" b="1" dirty="0">
                <a:latin typeface="Courier New" panose="02070309020205020404" pitchFamily="49" charset="0"/>
              </a:rPr>
              <a:t>turn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CC6600"/>
                </a:solidFill>
              </a:rPr>
              <a:t>indicates whose turn </a:t>
            </a:r>
            <a:r>
              <a:rPr lang="en-US" altLang="en-US" dirty="0">
                <a:solidFill>
                  <a:srgbClr val="000000"/>
                </a:solidFill>
              </a:rPr>
              <a:t>it is to enter the critical section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initially, the value of </a:t>
            </a:r>
            <a:r>
              <a:rPr lang="en-US" altLang="en-US" sz="2000" b="1" dirty="0">
                <a:latin typeface="Courier New" panose="02070309020205020404" pitchFamily="49" charset="0"/>
              </a:rPr>
              <a:t>turn </a:t>
            </a:r>
            <a:r>
              <a:rPr lang="en-US" altLang="en-US" dirty="0">
                <a:solidFill>
                  <a:srgbClr val="000000"/>
                </a:solidFill>
              </a:rPr>
              <a:t>is set to </a:t>
            </a:r>
            <a:r>
              <a:rPr lang="en-US" altLang="en-US" i="1" dirty="0">
                <a:solidFill>
                  <a:srgbClr val="000000"/>
                </a:solidFill>
              </a:rPr>
              <a:t>i </a:t>
            </a:r>
          </a:p>
        </p:txBody>
      </p:sp>
    </p:spTree>
    <p:extLst>
      <p:ext uri="{BB962C8B-B14F-4D97-AF65-F5344CB8AC3E}">
        <p14:creationId xmlns:p14="http://schemas.microsoft.com/office/powerpoint/2010/main" val="236281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xmlns="" id="{CF2E98EB-3C6E-4D1F-A1AC-C71BB575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7" y="179537"/>
            <a:ext cx="8229600" cy="576262"/>
          </a:xfrm>
        </p:spPr>
        <p:txBody>
          <a:bodyPr/>
          <a:lstStyle/>
          <a:p>
            <a:r>
              <a:rPr lang="en-US" altLang="en-US" dirty="0"/>
              <a:t>Algorithm for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xmlns="" id="{0E7B25F1-CD9F-4B9A-AC0F-4E9CAF05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666875"/>
            <a:ext cx="602773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66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b="1" dirty="0">
                <a:solidFill>
                  <a:srgbClr val="66CCFF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){ 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66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(turn == j);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/* critical section */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turn = j;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/* remainder section */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1139" name="Rectangle 7">
            <a:extLst>
              <a:ext uri="{FF2B5EF4-FFF2-40B4-BE49-F238E27FC236}">
                <a16:creationId xmlns:a16="http://schemas.microsoft.com/office/drawing/2014/main" xmlns="" id="{B7B15958-F979-49E6-8F3B-FF38FC4E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2367682"/>
            <a:ext cx="3505200" cy="6826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altLang="en-US"/>
          </a:p>
        </p:txBody>
      </p:sp>
      <p:sp>
        <p:nvSpPr>
          <p:cNvPr id="91140" name="Rectangle 8">
            <a:extLst>
              <a:ext uri="{FF2B5EF4-FFF2-40B4-BE49-F238E27FC236}">
                <a16:creationId xmlns:a16="http://schemas.microsoft.com/office/drawing/2014/main" xmlns="" id="{027C69E9-7586-4613-8E76-0F65CBD36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3751114"/>
            <a:ext cx="3505200" cy="51074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6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xmlns="" id="{F6EE5EE8-951A-4FEB-8184-6A9E5E369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6167" y="169872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Correctness of the Software </a:t>
            </a:r>
            <a:r>
              <a:rPr lang="en-US" altLang="ja-JP" dirty="0"/>
              <a:t>Solution </a:t>
            </a:r>
            <a:endParaRPr lang="en-US" altLang="en-US" dirty="0"/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xmlns="" id="{4735745B-8EF9-43B8-B481-A54E5AACD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623175" cy="4422775"/>
          </a:xfrm>
        </p:spPr>
        <p:txBody>
          <a:bodyPr/>
          <a:lstStyle/>
          <a:p>
            <a:r>
              <a:rPr lang="en-US" altLang="en-US" dirty="0">
                <a:solidFill>
                  <a:srgbClr val="CC6600"/>
                </a:solidFill>
              </a:rPr>
              <a:t>Mutual exclusion </a:t>
            </a:r>
            <a:r>
              <a:rPr lang="en-US" altLang="en-US" dirty="0">
                <a:solidFill>
                  <a:srgbClr val="000000"/>
                </a:solidFill>
              </a:rPr>
              <a:t>is preserved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    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20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B050"/>
                </a:solidFill>
              </a:rPr>
              <a:t>enters critical section only if: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               	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turn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</a:rPr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turn </a:t>
            </a:r>
            <a:r>
              <a:rPr lang="en-US" altLang="en-US" dirty="0">
                <a:solidFill>
                  <a:srgbClr val="000000"/>
                </a:solidFill>
              </a:rPr>
              <a:t>cannot be both 0 and 1 at the same time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What about the </a:t>
            </a:r>
            <a:r>
              <a:rPr lang="en-US" altLang="en-US" dirty="0">
                <a:solidFill>
                  <a:srgbClr val="FF0000"/>
                </a:solidFill>
              </a:rPr>
              <a:t>Progress</a:t>
            </a:r>
            <a:r>
              <a:rPr lang="en-US" altLang="en-US" dirty="0">
                <a:solidFill>
                  <a:srgbClr val="000000"/>
                </a:solidFill>
              </a:rPr>
              <a:t> requirement?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What about the </a:t>
            </a:r>
            <a:r>
              <a:rPr lang="en-US" altLang="en-US" dirty="0">
                <a:solidFill>
                  <a:srgbClr val="FF0000"/>
                </a:solidFill>
              </a:rPr>
              <a:t>Bounded-waiting</a:t>
            </a:r>
            <a:r>
              <a:rPr lang="en-US" altLang="en-US" dirty="0">
                <a:solidFill>
                  <a:srgbClr val="000000"/>
                </a:solidFill>
              </a:rPr>
              <a:t> requirement?</a:t>
            </a:r>
            <a:endParaRPr lang="en-US" altLang="en-US" sz="16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554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xmlns="" id="{E05883FC-3E26-4D21-A3D5-658F27A12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820" y="223644"/>
            <a:ext cx="8070980" cy="576262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The critical-section problem : Peterson’</a:t>
            </a:r>
            <a:r>
              <a:rPr lang="en-US" altLang="ja-JP" sz="2200" dirty="0"/>
              <a:t>s Solution</a:t>
            </a:r>
            <a:endParaRPr lang="en-US" altLang="en-US" sz="2200" dirty="0"/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xmlns="" id="{9D1B96C2-FAFE-4916-8C1A-F8AF728D5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1763" y="1139855"/>
            <a:ext cx="6757437" cy="413122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CC6600"/>
                </a:solidFill>
              </a:rPr>
              <a:t>Two process solution</a:t>
            </a:r>
            <a:endParaRPr lang="en-US" altLang="en-US" sz="800" dirty="0">
              <a:solidFill>
                <a:srgbClr val="CC6600"/>
              </a:solidFill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Assume that the </a:t>
            </a:r>
            <a:r>
              <a:rPr lang="en-US" altLang="en-US" sz="2000" b="1" dirty="0">
                <a:latin typeface="Courier New" panose="02070309020205020404" pitchFamily="49" charset="0"/>
              </a:rPr>
              <a:t>load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latin typeface="Courier New" panose="02070309020205020404" pitchFamily="49" charset="0"/>
              </a:rPr>
              <a:t>store</a:t>
            </a:r>
            <a:r>
              <a:rPr lang="en-US" altLang="en-US" dirty="0"/>
              <a:t> machine-language instructions are </a:t>
            </a:r>
            <a:r>
              <a:rPr lang="en-US" altLang="en-US" dirty="0">
                <a:solidFill>
                  <a:srgbClr val="FF0000"/>
                </a:solidFill>
              </a:rPr>
              <a:t>atomic</a:t>
            </a:r>
            <a:r>
              <a:rPr lang="en-US" altLang="en-US" dirty="0"/>
              <a:t>; that is, </a:t>
            </a:r>
            <a:r>
              <a:rPr lang="en-US" altLang="en-US" dirty="0">
                <a:solidFill>
                  <a:srgbClr val="FF0000"/>
                </a:solidFill>
              </a:rPr>
              <a:t>cannot be interrupted</a:t>
            </a:r>
            <a:endParaRPr lang="en-US" altLang="en-US" sz="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0066CC"/>
                </a:solidFill>
              </a:rPr>
              <a:t>The two processes share two variables</a:t>
            </a:r>
            <a:r>
              <a:rPr lang="en-US" altLang="en-US" dirty="0">
                <a:solidFill>
                  <a:srgbClr val="000000"/>
                </a:solidFill>
              </a:rPr>
              <a:t>: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turn; 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 err="1">
                <a:latin typeface="Courier New" panose="02070309020205020404" pitchFamily="49" charset="0"/>
              </a:rPr>
              <a:t>boolean</a:t>
            </a:r>
            <a:r>
              <a:rPr lang="en-US" altLang="en-US" b="1" dirty="0">
                <a:latin typeface="Courier New" panose="02070309020205020404" pitchFamily="49" charset="0"/>
              </a:rPr>
              <a:t> flag[2]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altLang="en-US" sz="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The variable </a:t>
            </a:r>
            <a:r>
              <a:rPr lang="en-US" altLang="en-US" sz="2000" b="1" dirty="0">
                <a:latin typeface="Courier New" panose="02070309020205020404" pitchFamily="49" charset="0"/>
              </a:rPr>
              <a:t>turn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indicates whose turn it is to enter </a:t>
            </a:r>
            <a:r>
              <a:rPr lang="en-US" altLang="en-US" dirty="0">
                <a:solidFill>
                  <a:srgbClr val="000000"/>
                </a:solidFill>
              </a:rPr>
              <a:t>the critical section</a:t>
            </a:r>
            <a:endParaRPr lang="en-US" altLang="en-US" sz="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flag </a:t>
            </a:r>
            <a:r>
              <a:rPr lang="en-US" altLang="en-US" dirty="0">
                <a:solidFill>
                  <a:srgbClr val="000000"/>
                </a:solidFill>
              </a:rPr>
              <a:t>array </a:t>
            </a:r>
            <a:r>
              <a:rPr lang="en-US" altLang="en-US" dirty="0">
                <a:solidFill>
                  <a:srgbClr val="CC6600"/>
                </a:solidFill>
              </a:rPr>
              <a:t>is used to indicate if a process is ready </a:t>
            </a:r>
            <a:r>
              <a:rPr lang="en-US" altLang="en-US" dirty="0">
                <a:solidFill>
                  <a:srgbClr val="000000"/>
                </a:solidFill>
              </a:rPr>
              <a:t>to enter the critical section. 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flag[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 = </a:t>
            </a:r>
            <a:r>
              <a:rPr lang="en-US" altLang="en-US" b="1" i="1" dirty="0">
                <a:latin typeface="Courier New" panose="02070309020205020404" pitchFamily="49" charset="0"/>
              </a:rPr>
              <a:t>true</a:t>
            </a:r>
            <a:r>
              <a:rPr lang="en-US" altLang="en-US" dirty="0">
                <a:solidFill>
                  <a:srgbClr val="000000"/>
                </a:solidFill>
              </a:rPr>
              <a:t>  </a:t>
            </a:r>
            <a:r>
              <a:rPr lang="en-US" altLang="en-US" dirty="0">
                <a:solidFill>
                  <a:srgbClr val="00B050"/>
                </a:solidFill>
              </a:rPr>
              <a:t>implies that process 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2000" b="1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B050"/>
                </a:solidFill>
              </a:rPr>
              <a:t> is ready</a:t>
            </a:r>
            <a:r>
              <a:rPr lang="en-US" altLang="en-US" dirty="0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4774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xmlns="" id="{CF2E98EB-3C6E-4D1F-A1AC-C71BB575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725"/>
            <a:ext cx="8229600" cy="576262"/>
          </a:xfrm>
        </p:spPr>
        <p:txBody>
          <a:bodyPr/>
          <a:lstStyle/>
          <a:p>
            <a:r>
              <a:rPr lang="en-US" altLang="en-US" dirty="0"/>
              <a:t>Algorithm for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xmlns="" id="{0E7B25F1-CD9F-4B9A-AC0F-4E9CAF05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344759"/>
            <a:ext cx="664163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66CC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b="1" dirty="0">
                <a:solidFill>
                  <a:srgbClr val="66CCFF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){ 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flag[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altLang="en-US" b="1" dirty="0">
                <a:solidFill>
                  <a:srgbClr val="66CCFF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050" b="1" dirty="0">
                <a:solidFill>
                  <a:srgbClr val="FF000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105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05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5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kritik</a:t>
            </a:r>
            <a:r>
              <a:rPr lang="en-US" altLang="en-US" sz="105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5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bölgeye</a:t>
            </a:r>
            <a:r>
              <a:rPr lang="en-US" altLang="en-US" sz="105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5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girme</a:t>
            </a:r>
            <a:r>
              <a:rPr lang="en-US" altLang="en-US" sz="105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5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isteği</a:t>
            </a:r>
            <a:r>
              <a:rPr lang="en-US" altLang="en-US" sz="105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turn = j; </a:t>
            </a:r>
            <a:r>
              <a:rPr lang="en-US" altLang="en-US" sz="1050" b="1" dirty="0">
                <a:solidFill>
                  <a:srgbClr val="FF000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105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sıranın</a:t>
            </a:r>
            <a:r>
              <a:rPr lang="en-US" altLang="en-US" sz="105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5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kimde</a:t>
            </a:r>
            <a:r>
              <a:rPr lang="en-US" altLang="en-US" sz="105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5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olduğunu</a:t>
            </a:r>
            <a:r>
              <a:rPr lang="en-US" altLang="en-US" sz="105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5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göstermekte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CC6600"/>
                </a:solidFill>
                <a:latin typeface="Courier New" panose="02070309020205020404" pitchFamily="49" charset="0"/>
              </a:rPr>
              <a:t>while (flag[j] &amp;&amp; turn == j)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CC6600"/>
                </a:solidFill>
                <a:latin typeface="Courier New" panose="02070309020205020404" pitchFamily="49" charset="0"/>
              </a:rPr>
              <a:t>		;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	   /* critical section */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flag[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false;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	/* remainder section */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1139" name="Rectangle 7">
            <a:extLst>
              <a:ext uri="{FF2B5EF4-FFF2-40B4-BE49-F238E27FC236}">
                <a16:creationId xmlns:a16="http://schemas.microsoft.com/office/drawing/2014/main" xmlns="" id="{B7B15958-F979-49E6-8F3B-FF38FC4E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1911928"/>
            <a:ext cx="4163868" cy="14280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altLang="en-US"/>
          </a:p>
        </p:txBody>
      </p:sp>
      <p:sp>
        <p:nvSpPr>
          <p:cNvPr id="91140" name="Rectangle 8">
            <a:extLst>
              <a:ext uri="{FF2B5EF4-FFF2-40B4-BE49-F238E27FC236}">
                <a16:creationId xmlns:a16="http://schemas.microsoft.com/office/drawing/2014/main" xmlns="" id="{027C69E9-7586-4613-8E76-0F65CBD36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4056060"/>
            <a:ext cx="3505200" cy="419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1689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xmlns="" id="{F6EE5EE8-951A-4FEB-8184-6A9E5E369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5387" y="149090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Correctness of Peterson’</a:t>
            </a:r>
            <a:r>
              <a:rPr lang="en-US" altLang="ja-JP" dirty="0"/>
              <a:t>s Solution </a:t>
            </a:r>
            <a:endParaRPr lang="en-US" altLang="en-US" dirty="0"/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xmlns="" id="{4735745B-8EF9-43B8-B481-A54E5AACD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623175" cy="4422775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Provable that the three  CS requirement are met: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  1.   </a:t>
            </a:r>
            <a:r>
              <a:rPr lang="en-US" altLang="en-US" dirty="0">
                <a:solidFill>
                  <a:srgbClr val="FF0000"/>
                </a:solidFill>
              </a:rPr>
              <a:t>Mutual exclusion </a:t>
            </a:r>
            <a:r>
              <a:rPr lang="en-US" altLang="en-US" dirty="0">
                <a:solidFill>
                  <a:srgbClr val="000000"/>
                </a:solidFill>
              </a:rPr>
              <a:t>is preserved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    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20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enters CS only if: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                either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flag[j] = false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or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turn = i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  2.   </a:t>
            </a:r>
            <a:r>
              <a:rPr lang="en-US" altLang="en-US" dirty="0">
                <a:solidFill>
                  <a:srgbClr val="FF0000"/>
                </a:solidFill>
              </a:rPr>
              <a:t>Progress</a:t>
            </a:r>
            <a:r>
              <a:rPr lang="en-US" altLang="en-US" dirty="0">
                <a:solidFill>
                  <a:srgbClr val="000000"/>
                </a:solidFill>
              </a:rPr>
              <a:t> requirement is satisfied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  3.   </a:t>
            </a:r>
            <a:r>
              <a:rPr lang="en-US" altLang="en-US" dirty="0">
                <a:solidFill>
                  <a:srgbClr val="FF0000"/>
                </a:solidFill>
              </a:rPr>
              <a:t>Bounded-waiting</a:t>
            </a:r>
            <a:r>
              <a:rPr lang="en-US" altLang="en-US" dirty="0">
                <a:solidFill>
                  <a:srgbClr val="000000"/>
                </a:solidFill>
              </a:rPr>
              <a:t> requirement is met</a:t>
            </a:r>
            <a:endParaRPr lang="en-US" altLang="en-US" sz="16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xmlns="" id="{1339E344-ED63-45C5-8763-D25780950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1588" y="220275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5A1B2096-0D34-49D1-9935-542AB8910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55" y="1165225"/>
            <a:ext cx="7707311" cy="327025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dirty="0"/>
              <a:t>Background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The Critical-Section Problem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Peterson</a:t>
            </a:r>
            <a:r>
              <a:rPr lang="ja-JP" altLang="en-US" dirty="0"/>
              <a:t>’</a:t>
            </a:r>
            <a:r>
              <a:rPr lang="en-US" altLang="ja-JP" dirty="0"/>
              <a:t>s Solution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Hardware Support for Synchronization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Mutex Locks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Semaphores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Monitors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Liveness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Evaluation</a:t>
            </a:r>
          </a:p>
          <a:p>
            <a:pPr marL="0" indent="0">
              <a:lnSpc>
                <a:spcPct val="80000"/>
              </a:lnSpc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5F7DA2D3-660E-4D2D-B775-C3B09E609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xmlns="" id="{1067D5A1-2272-4024-A672-3810F79D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28" y="105026"/>
            <a:ext cx="8229600" cy="576262"/>
          </a:xfrm>
        </p:spPr>
        <p:txBody>
          <a:bodyPr/>
          <a:lstStyle/>
          <a:p>
            <a:r>
              <a:rPr lang="en-US" altLang="en-US" sz="2400" dirty="0"/>
              <a:t>Peterson’s Solution and Modern Architecture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xmlns="" id="{89885C33-B298-418F-A5A5-C557B769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7275666" cy="4385647"/>
          </a:xfrm>
        </p:spPr>
        <p:txBody>
          <a:bodyPr/>
          <a:lstStyle/>
          <a:p>
            <a:r>
              <a:rPr lang="en-US" altLang="en-US" dirty="0"/>
              <a:t>Although useful for demonstrating an algorithm, </a:t>
            </a:r>
            <a:r>
              <a:rPr lang="en-US" altLang="en-US" dirty="0">
                <a:solidFill>
                  <a:srgbClr val="FF0000"/>
                </a:solidFill>
              </a:rPr>
              <a:t>Peterson’s Solution is not guaranteed to work on modern architectures.</a:t>
            </a:r>
          </a:p>
          <a:p>
            <a:pPr lvl="1"/>
            <a:r>
              <a:rPr lang="en-US" altLang="en-US" dirty="0">
                <a:solidFill>
                  <a:srgbClr val="66CCFF"/>
                </a:solidFill>
              </a:rPr>
              <a:t>To improve performance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B050"/>
                </a:solidFill>
              </a:rPr>
              <a:t>processors</a:t>
            </a:r>
            <a:r>
              <a:rPr lang="en-US" altLang="en-US" dirty="0"/>
              <a:t> and/or </a:t>
            </a:r>
            <a:r>
              <a:rPr lang="en-US" altLang="en-US" dirty="0">
                <a:solidFill>
                  <a:srgbClr val="CC6600"/>
                </a:solidFill>
              </a:rPr>
              <a:t>compilers may reorder operations</a:t>
            </a:r>
            <a:r>
              <a:rPr lang="en-US" altLang="en-US" dirty="0"/>
              <a:t> that have no dependencies</a:t>
            </a:r>
          </a:p>
          <a:p>
            <a:r>
              <a:rPr lang="en-US" altLang="en-US" dirty="0"/>
              <a:t>Understanding why it will not work is useful for better understanding race conditions.</a:t>
            </a:r>
          </a:p>
          <a:p>
            <a:r>
              <a:rPr lang="en-US" altLang="en-US" dirty="0">
                <a:solidFill>
                  <a:srgbClr val="CC6600"/>
                </a:solidFill>
              </a:rPr>
              <a:t>For single-threaded this is ok</a:t>
            </a:r>
            <a:r>
              <a:rPr lang="en-US" altLang="en-US" dirty="0"/>
              <a:t> as the result will always be the same.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For multithreaded the reordering may produce inconsistent</a:t>
            </a:r>
            <a:r>
              <a:rPr lang="en-US" altLang="en-US" dirty="0"/>
              <a:t> or unexpected results!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xmlns="" id="{5C3632D9-3079-4203-A048-4564E49B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003"/>
            <a:ext cx="8229600" cy="576262"/>
          </a:xfrm>
        </p:spPr>
        <p:txBody>
          <a:bodyPr/>
          <a:lstStyle/>
          <a:p>
            <a:r>
              <a:rPr lang="en-US" altLang="en-US" dirty="0"/>
              <a:t>Modern Architecture Example</a:t>
            </a:r>
          </a:p>
        </p:txBody>
      </p:sp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xmlns="" id="{730E5BB2-522A-41D0-BC1E-7C95D63A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9"/>
            <a:ext cx="7727950" cy="3394496"/>
          </a:xfrm>
        </p:spPr>
        <p:txBody>
          <a:bodyPr/>
          <a:lstStyle/>
          <a:p>
            <a:r>
              <a:rPr lang="en-US" altLang="en-US" dirty="0"/>
              <a:t>Two threads share the data: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flag = 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0;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Thread 1</a:t>
            </a:r>
            <a:r>
              <a:rPr lang="en-US" altLang="en-US" dirty="0"/>
              <a:t> performs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(!flag)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 x</a:t>
            </a:r>
          </a:p>
          <a:p>
            <a:r>
              <a:rPr lang="en-US" altLang="en-US" dirty="0">
                <a:solidFill>
                  <a:srgbClr val="CC6600"/>
                </a:solidFill>
              </a:rPr>
              <a:t>Thread 2 </a:t>
            </a:r>
            <a:r>
              <a:rPr lang="en-US" altLang="en-US" dirty="0"/>
              <a:t>performs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100;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flag = 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altLang="en-US" dirty="0"/>
              <a:t>What is the </a:t>
            </a:r>
            <a:r>
              <a:rPr lang="en-US" altLang="en-US" dirty="0">
                <a:solidFill>
                  <a:srgbClr val="00B050"/>
                </a:solidFill>
              </a:rPr>
              <a:t>expected output?</a:t>
            </a:r>
          </a:p>
          <a:p>
            <a:pPr marL="0" indent="0">
              <a:buNone/>
            </a:pPr>
            <a:r>
              <a:rPr lang="en-US" altLang="en-US" dirty="0"/>
              <a:t>            </a:t>
            </a:r>
          </a:p>
          <a:p>
            <a:pPr marL="0" indent="0">
              <a:buNone/>
            </a:pPr>
            <a:r>
              <a:rPr lang="en-US" altLang="en-US" dirty="0"/>
              <a:t>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9A5473-147F-4669-8110-D8DF8A3CF96B}"/>
              </a:ext>
            </a:extLst>
          </p:cNvPr>
          <p:cNvSpPr txBox="1"/>
          <p:nvPr/>
        </p:nvSpPr>
        <p:spPr>
          <a:xfrm>
            <a:off x="1595537" y="4758607"/>
            <a:ext cx="27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>
            <a:extLst>
              <a:ext uri="{FF2B5EF4-FFF2-40B4-BE49-F238E27FC236}">
                <a16:creationId xmlns:a16="http://schemas.microsoft.com/office/drawing/2014/main" xmlns="" id="{4DC2AFEC-9489-4369-A98D-E09A016F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33" y="182958"/>
            <a:ext cx="8229600" cy="576262"/>
          </a:xfrm>
        </p:spPr>
        <p:txBody>
          <a:bodyPr/>
          <a:lstStyle/>
          <a:p>
            <a:r>
              <a:rPr lang="en-US" altLang="en-US" dirty="0"/>
              <a:t>Modern Architecture Example (Cont.)</a:t>
            </a:r>
          </a:p>
        </p:txBody>
      </p:sp>
      <p:sp>
        <p:nvSpPr>
          <p:cNvPr id="94210" name="Content Placeholder 2">
            <a:extLst>
              <a:ext uri="{FF2B5EF4-FFF2-40B4-BE49-F238E27FC236}">
                <a16:creationId xmlns:a16="http://schemas.microsoft.com/office/drawing/2014/main" xmlns="" id="{B804D0BA-089E-4C7B-A636-4819CEAC6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9"/>
            <a:ext cx="6623050" cy="4294476"/>
          </a:xfrm>
        </p:spPr>
        <p:txBody>
          <a:bodyPr/>
          <a:lstStyle/>
          <a:p>
            <a:r>
              <a:rPr lang="en-US" altLang="en-US" dirty="0"/>
              <a:t>However, since the variables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/>
              <a:t> are </a:t>
            </a:r>
            <a:r>
              <a:rPr lang="en-US" altLang="en-US" dirty="0">
                <a:solidFill>
                  <a:srgbClr val="FF0000"/>
                </a:solidFill>
              </a:rPr>
              <a:t>independent</a:t>
            </a:r>
            <a:r>
              <a:rPr lang="en-US" altLang="en-US" dirty="0"/>
              <a:t> of each other, the instructions: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 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flag = true;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100;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/>
              <a:t>for </a:t>
            </a:r>
            <a:r>
              <a:rPr lang="en-US" altLang="en-US" dirty="0">
                <a:solidFill>
                  <a:srgbClr val="FF0000"/>
                </a:solidFill>
              </a:rPr>
              <a:t>Thread 2 may be reordered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If this occurs, </a:t>
            </a:r>
            <a:r>
              <a:rPr lang="en-US" altLang="en-US" dirty="0">
                <a:solidFill>
                  <a:srgbClr val="00B050"/>
                </a:solidFill>
              </a:rPr>
              <a:t>the output may be 0!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>
            <a:extLst>
              <a:ext uri="{FF2B5EF4-FFF2-40B4-BE49-F238E27FC236}">
                <a16:creationId xmlns:a16="http://schemas.microsoft.com/office/drawing/2014/main" xmlns="" id="{4DC2AFEC-9489-4369-A98D-E09A016F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49" y="182958"/>
            <a:ext cx="8229600" cy="576262"/>
          </a:xfrm>
        </p:spPr>
        <p:txBody>
          <a:bodyPr/>
          <a:lstStyle/>
          <a:p>
            <a:r>
              <a:rPr lang="en-US" altLang="en-US" dirty="0"/>
              <a:t>Peterson’s Solution Revisited</a:t>
            </a:r>
          </a:p>
        </p:txBody>
      </p:sp>
      <p:sp>
        <p:nvSpPr>
          <p:cNvPr id="94210" name="Content Placeholder 2">
            <a:extLst>
              <a:ext uri="{FF2B5EF4-FFF2-40B4-BE49-F238E27FC236}">
                <a16:creationId xmlns:a16="http://schemas.microsoft.com/office/drawing/2014/main" xmlns="" id="{B804D0BA-089E-4C7B-A636-4819CEAC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00B050"/>
                </a:solidFill>
              </a:rPr>
              <a:t>effects of instruction reordering </a:t>
            </a:r>
            <a:r>
              <a:rPr lang="en-US" altLang="en-US" dirty="0"/>
              <a:t>in Peterson’s Solution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This allows </a:t>
            </a:r>
            <a:r>
              <a:rPr lang="en-US" altLang="en-US" dirty="0">
                <a:solidFill>
                  <a:srgbClr val="00B050"/>
                </a:solidFill>
              </a:rPr>
              <a:t>both processes </a:t>
            </a:r>
            <a:r>
              <a:rPr lang="en-US" altLang="en-US" dirty="0"/>
              <a:t>to be </a:t>
            </a:r>
            <a:r>
              <a:rPr lang="en-US" altLang="en-US" dirty="0">
                <a:solidFill>
                  <a:srgbClr val="FF0000"/>
                </a:solidFill>
              </a:rPr>
              <a:t>in their critical section at the same time!</a:t>
            </a:r>
          </a:p>
          <a:p>
            <a:r>
              <a:rPr lang="en-US" altLang="en-US" dirty="0"/>
              <a:t>To ensure that Peterson’s solution will work correctly on modern computer architecture we must use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 Barrier</a:t>
            </a:r>
            <a:r>
              <a:rPr lang="en-US" altLang="en-US" dirty="0"/>
              <a:t>.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94211" name="Picture 3">
            <a:extLst>
              <a:ext uri="{FF2B5EF4-FFF2-40B4-BE49-F238E27FC236}">
                <a16:creationId xmlns:a16="http://schemas.microsoft.com/office/drawing/2014/main" xmlns="" id="{F7229EED-A648-44C1-AE74-D9D9018D4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20" y="1821442"/>
            <a:ext cx="6241300" cy="151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8B7EEED-410C-ABC5-7FBC-EDA08BD27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873" y="886725"/>
            <a:ext cx="6641632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66CC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600" b="1" dirty="0">
                <a:solidFill>
                  <a:srgbClr val="66CCFF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 </a:t>
            </a:r>
          </a:p>
          <a:p>
            <a:pPr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flag[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altLang="en-US" sz="1600" b="1" dirty="0">
                <a:solidFill>
                  <a:srgbClr val="66CCFF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kritik</a:t>
            </a:r>
            <a:r>
              <a:rPr lang="en-US" altLang="en-US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bölgeye</a:t>
            </a:r>
            <a:r>
              <a:rPr lang="en-US" altLang="en-US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girme</a:t>
            </a:r>
            <a:r>
              <a:rPr lang="en-US" altLang="en-US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isteği</a:t>
            </a:r>
            <a:r>
              <a:rPr lang="en-US" altLang="en-US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turn = j; </a:t>
            </a:r>
            <a:r>
              <a:rPr lang="en-US" altLang="en-US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sıranın</a:t>
            </a:r>
            <a:r>
              <a:rPr lang="en-US" altLang="en-US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kimde</a:t>
            </a:r>
            <a:r>
              <a:rPr lang="en-US" altLang="en-US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olduğunu</a:t>
            </a:r>
            <a:r>
              <a:rPr lang="en-US" altLang="en-US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göstermekte</a:t>
            </a: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CC6600"/>
                </a:solidFill>
                <a:latin typeface="Courier New" panose="02070309020205020404" pitchFamily="49" charset="0"/>
              </a:rPr>
              <a:t>while (flag[j] &amp;&amp; turn == j)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CC6600"/>
                </a:solidFill>
                <a:latin typeface="Courier New" panose="02070309020205020404" pitchFamily="49" charset="0"/>
              </a:rPr>
              <a:t>		;</a:t>
            </a:r>
          </a:p>
          <a:p>
            <a:pPr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	   /* critical section */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flag[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false;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	/* remainder section */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5089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A5C09E75-D0C8-EE5E-6FEE-E2A17684E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/>
              <a:t>Synchronization Hardware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1BF5D411-8384-4BA5-EE41-2FFA31B0F8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161213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/>
              <a:t>Many systems provide hardware support for implementing the critical section code.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/>
              <a:t>Uniprocessors – could disable interrupts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/>
              <a:t>Currently running code would execute without preemption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/>
              <a:t>Generally too inefficient on multiprocessor systems</a:t>
            </a:r>
          </a:p>
          <a:p>
            <a:pPr lvl="2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/>
              <a:t>Operating systems using this not broadly scalable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/>
              <a:t>We will look at three forms of hardware support: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1. Memory barriers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2. Hardware instructions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3. Atomic variables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>
            <a:extLst>
              <a:ext uri="{FF2B5EF4-FFF2-40B4-BE49-F238E27FC236}">
                <a16:creationId xmlns:a16="http://schemas.microsoft.com/office/drawing/2014/main" xmlns="" id="{62C87C16-2CC3-4D01-8B70-700C408B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r>
              <a:rPr lang="en-US" altLang="en-US" dirty="0"/>
              <a:t>Memory Barrier</a:t>
            </a:r>
          </a:p>
        </p:txBody>
      </p:sp>
      <p:sp>
        <p:nvSpPr>
          <p:cNvPr id="95234" name="Content Placeholder 2">
            <a:extLst>
              <a:ext uri="{FF2B5EF4-FFF2-40B4-BE49-F238E27FC236}">
                <a16:creationId xmlns:a16="http://schemas.microsoft.com/office/drawing/2014/main" xmlns="" id="{70E548C8-2D73-43AE-A959-D72F2E9F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7162898" cy="4590537"/>
          </a:xfrm>
        </p:spPr>
        <p:txBody>
          <a:bodyPr/>
          <a:lstStyle/>
          <a:p>
            <a:r>
              <a:rPr lang="en-US" altLang="en-US" b="1" dirty="0" smtClean="0"/>
              <a:t>Memory model </a:t>
            </a:r>
            <a:r>
              <a:rPr lang="en-US" altLang="en-US" dirty="0" smtClean="0"/>
              <a:t>are the memory guarantees a computer architecture makes to application programs.</a:t>
            </a:r>
          </a:p>
          <a:p>
            <a:r>
              <a:rPr lang="en-US" altLang="en-US" dirty="0" smtClean="0"/>
              <a:t>Memory models may be either:</a:t>
            </a:r>
          </a:p>
          <a:p>
            <a:pPr lvl="1"/>
            <a:r>
              <a:rPr lang="en-US" altLang="en-US" b="1" dirty="0" smtClean="0">
                <a:highlight>
                  <a:srgbClr val="FFFF00"/>
                </a:highlight>
              </a:rPr>
              <a:t>Strongly ordered </a:t>
            </a:r>
            <a:r>
              <a:rPr lang="en-US" altLang="en-US" dirty="0" smtClean="0"/>
              <a:t>– where a memory modification of one processor is immediately visible to all other processors.</a:t>
            </a:r>
          </a:p>
          <a:p>
            <a:pPr lvl="1"/>
            <a:r>
              <a:rPr lang="en-US" altLang="en-US" b="1" dirty="0" smtClean="0">
                <a:highlight>
                  <a:srgbClr val="FFFF00"/>
                </a:highlight>
              </a:rPr>
              <a:t>Weakly ordered  </a:t>
            </a:r>
            <a:r>
              <a:rPr lang="en-US" altLang="en-US" dirty="0" smtClean="0"/>
              <a:t>– where a memory modification of one processor may not be immediately visible to all other processors.</a:t>
            </a:r>
          </a:p>
          <a:p>
            <a:r>
              <a:rPr lang="en-US" altLang="en-US" dirty="0" smtClean="0"/>
              <a:t>A </a:t>
            </a:r>
            <a:r>
              <a:rPr lang="en-US" altLang="en-US" b="1" dirty="0" smtClean="0"/>
              <a:t>memory barrier </a:t>
            </a:r>
            <a:r>
              <a:rPr lang="en-US" altLang="en-US" dirty="0" smtClean="0"/>
              <a:t>is </a:t>
            </a:r>
            <a:r>
              <a:rPr lang="en-US" altLang="en-US" dirty="0" smtClean="0">
                <a:solidFill>
                  <a:srgbClr val="CC6600"/>
                </a:solidFill>
              </a:rPr>
              <a:t>an instruction </a:t>
            </a:r>
            <a:r>
              <a:rPr lang="en-US" altLang="en-US" dirty="0" smtClean="0"/>
              <a:t>that </a:t>
            </a:r>
            <a:r>
              <a:rPr lang="en-US" altLang="en-US" dirty="0" smtClean="0">
                <a:solidFill>
                  <a:srgbClr val="FF0000"/>
                </a:solidFill>
              </a:rPr>
              <a:t>forces any change in memory</a:t>
            </a:r>
            <a:r>
              <a:rPr lang="en-US" altLang="en-US" dirty="0" smtClean="0"/>
              <a:t> to </a:t>
            </a:r>
            <a:r>
              <a:rPr lang="en-US" altLang="en-US" dirty="0" smtClean="0">
                <a:solidFill>
                  <a:srgbClr val="00B050"/>
                </a:solidFill>
              </a:rPr>
              <a:t>be propagated (made visible) to all other processors</a:t>
            </a:r>
            <a:r>
              <a:rPr lang="en-US" altLang="en-US" dirty="0" smtClean="0"/>
              <a:t>.</a:t>
            </a:r>
            <a:br>
              <a:rPr lang="en-US" altLang="en-US" dirty="0" smtClean="0"/>
            </a:br>
            <a:endParaRPr lang="en-US" altLang="en-US" dirty="0"/>
          </a:p>
        </p:txBody>
      </p:sp>
      <p:sp>
        <p:nvSpPr>
          <p:cNvPr id="2" name="Dikdörtgen 1"/>
          <p:cNvSpPr/>
          <p:nvPr/>
        </p:nvSpPr>
        <p:spPr>
          <a:xfrm>
            <a:off x="315686" y="6230035"/>
            <a:ext cx="74567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50" dirty="0" smtClean="0">
                <a:solidFill>
                  <a:schemeClr val="bg1">
                    <a:lumMod val="65000"/>
                  </a:schemeClr>
                </a:solidFill>
              </a:rPr>
              <a:t>Kaynak : https</a:t>
            </a:r>
            <a:r>
              <a:rPr lang="tr-TR" sz="1050" dirty="0">
                <a:solidFill>
                  <a:schemeClr val="bg1">
                    <a:lumMod val="65000"/>
                  </a:schemeClr>
                </a:solidFill>
              </a:rPr>
              <a:t>://www.kernel.org/doc/Documentation/memory-barriers.txt</a:t>
            </a:r>
          </a:p>
        </p:txBody>
      </p:sp>
    </p:spTree>
    <p:extLst>
      <p:ext uri="{BB962C8B-B14F-4D97-AF65-F5344CB8AC3E}">
        <p14:creationId xmlns:p14="http://schemas.microsoft.com/office/powerpoint/2010/main" val="2482274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>
            <a:extLst>
              <a:ext uri="{FF2B5EF4-FFF2-40B4-BE49-F238E27FC236}">
                <a16:creationId xmlns:a16="http://schemas.microsoft.com/office/drawing/2014/main" xmlns="" id="{62C87C16-2CC3-4D01-8B70-700C408B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1570"/>
            <a:ext cx="8229600" cy="576262"/>
          </a:xfrm>
        </p:spPr>
        <p:txBody>
          <a:bodyPr/>
          <a:lstStyle/>
          <a:p>
            <a:r>
              <a:rPr lang="en-US" altLang="en-US" dirty="0"/>
              <a:t>Memory Barrier Instructions</a:t>
            </a:r>
          </a:p>
        </p:txBody>
      </p:sp>
      <p:sp>
        <p:nvSpPr>
          <p:cNvPr id="95234" name="Content Placeholder 2">
            <a:extLst>
              <a:ext uri="{FF2B5EF4-FFF2-40B4-BE49-F238E27FC236}">
                <a16:creationId xmlns:a16="http://schemas.microsoft.com/office/drawing/2014/main" xmlns="" id="{70E548C8-2D73-43AE-A959-D72F2E9F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7162898" cy="4590537"/>
          </a:xfrm>
        </p:spPr>
        <p:txBody>
          <a:bodyPr/>
          <a:lstStyle/>
          <a:p>
            <a:r>
              <a:rPr lang="en-US" altLang="en-US" dirty="0"/>
              <a:t>When a </a:t>
            </a:r>
            <a:r>
              <a:rPr lang="en-US" altLang="en-US" dirty="0">
                <a:solidFill>
                  <a:srgbClr val="CC6600"/>
                </a:solidFill>
              </a:rPr>
              <a:t>memory barrier instruction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rgbClr val="FF0000"/>
                </a:solidFill>
              </a:rPr>
              <a:t>performed</a:t>
            </a:r>
            <a:r>
              <a:rPr lang="en-US" altLang="en-US" dirty="0"/>
              <a:t>, the </a:t>
            </a:r>
            <a:r>
              <a:rPr lang="en-US" altLang="en-US" dirty="0">
                <a:solidFill>
                  <a:srgbClr val="336699"/>
                </a:solidFill>
              </a:rPr>
              <a:t>system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ensures that all loads and stores </a:t>
            </a:r>
            <a:r>
              <a:rPr lang="en-US" altLang="en-US" dirty="0"/>
              <a:t>are </a:t>
            </a:r>
            <a:r>
              <a:rPr lang="en-US" altLang="en-US" dirty="0">
                <a:solidFill>
                  <a:srgbClr val="FF0000"/>
                </a:solidFill>
              </a:rPr>
              <a:t>completed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993300"/>
                </a:solidFill>
              </a:rPr>
              <a:t>before any subsequent load or store operations </a:t>
            </a:r>
            <a:r>
              <a:rPr lang="en-US" altLang="en-US" dirty="0"/>
              <a:t>are performed.</a:t>
            </a:r>
          </a:p>
          <a:p>
            <a:r>
              <a:rPr lang="en-US" altLang="en-US" dirty="0"/>
              <a:t>Therefore, </a:t>
            </a:r>
            <a:r>
              <a:rPr lang="en-US" altLang="en-US" dirty="0">
                <a:solidFill>
                  <a:srgbClr val="FF0000"/>
                </a:solidFill>
              </a:rPr>
              <a:t>even if instructions were reordered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B050"/>
                </a:solidFill>
              </a:rPr>
              <a:t>the memory barrier ensures that the store operations are completed</a:t>
            </a:r>
            <a:r>
              <a:rPr lang="en-US" altLang="en-US" dirty="0"/>
              <a:t> in memory and visible to other processors before future load or store operations are performed.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609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xmlns="" id="{379BF608-A8FA-40FE-B005-6162543C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r>
              <a:rPr lang="en-US" altLang="en-US" dirty="0"/>
              <a:t>Memory Barrier Example</a:t>
            </a:r>
          </a:p>
        </p:txBody>
      </p:sp>
      <p:sp>
        <p:nvSpPr>
          <p:cNvPr id="96258" name="Content Placeholder 2">
            <a:extLst>
              <a:ext uri="{FF2B5EF4-FFF2-40B4-BE49-F238E27FC236}">
                <a16:creationId xmlns:a16="http://schemas.microsoft.com/office/drawing/2014/main" xmlns="" id="{8D224D07-59C4-4B58-A928-1886B480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22" y="1161866"/>
            <a:ext cx="6726959" cy="4854469"/>
          </a:xfrm>
        </p:spPr>
        <p:txBody>
          <a:bodyPr/>
          <a:lstStyle/>
          <a:p>
            <a:r>
              <a:rPr lang="en-US" altLang="en-US" dirty="0"/>
              <a:t>Returning to the example of slides 6.17 - 6.18</a:t>
            </a:r>
          </a:p>
          <a:p>
            <a:r>
              <a:rPr lang="en-US" altLang="en-US" dirty="0"/>
              <a:t>We could add a </a:t>
            </a:r>
            <a:r>
              <a:rPr lang="en-US" altLang="en-US" dirty="0">
                <a:solidFill>
                  <a:srgbClr val="FF0000"/>
                </a:solidFill>
              </a:rPr>
              <a:t>memory barrier </a:t>
            </a:r>
            <a:r>
              <a:rPr lang="en-US" altLang="en-US" dirty="0"/>
              <a:t>to the following instructions to ensure Thread 1 outputs 100: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Thread 1 </a:t>
            </a:r>
            <a:r>
              <a:rPr lang="en-US" altLang="en-US" dirty="0"/>
              <a:t>now performs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(!flag)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memory_barrier</a:t>
            </a:r>
            <a:r>
              <a:rPr lang="en-US" alt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 x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Thread 2 </a:t>
            </a:r>
            <a:r>
              <a:rPr lang="en-US" altLang="en-US" dirty="0"/>
              <a:t>now performs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100;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memory_barrier</a:t>
            </a:r>
            <a:r>
              <a:rPr lang="en-US" alt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flag = true</a:t>
            </a:r>
          </a:p>
          <a:p>
            <a:r>
              <a:rPr lang="en-US" altLang="en-US" dirty="0"/>
              <a:t>For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Thread 1 </a:t>
            </a:r>
            <a:r>
              <a:rPr lang="en-US" altLang="en-US" dirty="0">
                <a:solidFill>
                  <a:srgbClr val="006699"/>
                </a:solidFill>
              </a:rPr>
              <a:t>we are guaranteed </a:t>
            </a:r>
            <a:r>
              <a:rPr lang="en-US" altLang="en-US" dirty="0"/>
              <a:t>that  that the value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is loaded before the value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For </a:t>
            </a:r>
            <a:r>
              <a:rPr lang="en-US" altLang="en-US" dirty="0">
                <a:solidFill>
                  <a:srgbClr val="FF0000"/>
                </a:solidFill>
              </a:rPr>
              <a:t>Thread 2</a:t>
            </a:r>
            <a:r>
              <a:rPr lang="en-US" altLang="en-US" dirty="0"/>
              <a:t> we ensure that the assignment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occurs before the assignment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flag.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xmlns="" id="{0C5977E2-AD65-27AB-25EC-0D8A79998B54}"/>
              </a:ext>
            </a:extLst>
          </p:cNvPr>
          <p:cNvSpPr/>
          <p:nvPr/>
        </p:nvSpPr>
        <p:spPr>
          <a:xfrm>
            <a:off x="9248502" y="1423073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Two threads share the data: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flag = 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0;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Thread 1</a:t>
            </a:r>
            <a:r>
              <a:rPr lang="en-US" altLang="en-US" dirty="0"/>
              <a:t> performs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(!flag)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 x</a:t>
            </a:r>
          </a:p>
          <a:p>
            <a:r>
              <a:rPr lang="en-US" altLang="en-US" dirty="0">
                <a:solidFill>
                  <a:srgbClr val="CC6600"/>
                </a:solidFill>
              </a:rPr>
              <a:t>Thread 2 </a:t>
            </a:r>
            <a:r>
              <a:rPr lang="en-US" altLang="en-US" dirty="0"/>
              <a:t>performs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100;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flag = 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04174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xmlns="" id="{442C1761-4412-475C-9839-4768E62E1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21827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Synchronization Hardware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xmlns="" id="{2DD2140A-53F2-4366-93DC-AD9AE2167D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1094" y="1233488"/>
            <a:ext cx="7443675" cy="43724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Many systems provide hardware support for implementing the critical section code.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Uniprocessors – could disable interrupts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Currently running code would execute without preemption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Generally too inefficient on multiprocessor systems</a:t>
            </a:r>
          </a:p>
          <a:p>
            <a:pPr lvl="2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Operating systems using this not broadly scalable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We will look at three forms of hardware support: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solidFill>
                  <a:srgbClr val="CC6600"/>
                </a:solidFill>
              </a:rPr>
              <a:t>1.  </a:t>
            </a:r>
            <a:r>
              <a:rPr lang="en-US" altLang="en-US" dirty="0"/>
              <a:t>Hardware instructions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solidFill>
                  <a:srgbClr val="CC6600"/>
                </a:solidFill>
              </a:rPr>
              <a:t>2.  </a:t>
            </a:r>
            <a:r>
              <a:rPr lang="en-US" altLang="en-US" dirty="0"/>
              <a:t>Atomic variables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>
            <a:extLst>
              <a:ext uri="{FF2B5EF4-FFF2-40B4-BE49-F238E27FC236}">
                <a16:creationId xmlns:a16="http://schemas.microsoft.com/office/drawing/2014/main" xmlns="" id="{1A49B8FB-3200-4536-BAF9-78B70AEA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r>
              <a:rPr lang="en-US" altLang="en-US" dirty="0"/>
              <a:t>Hardware Instructions</a:t>
            </a:r>
          </a:p>
        </p:txBody>
      </p:sp>
      <p:sp>
        <p:nvSpPr>
          <p:cNvPr id="97282" name="Content Placeholder 2">
            <a:extLst>
              <a:ext uri="{FF2B5EF4-FFF2-40B4-BE49-F238E27FC236}">
                <a16:creationId xmlns:a16="http://schemas.microsoft.com/office/drawing/2014/main" xmlns="" id="{AA450727-31EB-4901-A991-F21A53F3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9"/>
            <a:ext cx="6199261" cy="4147404"/>
          </a:xfrm>
        </p:spPr>
        <p:txBody>
          <a:bodyPr/>
          <a:lstStyle/>
          <a:p>
            <a:r>
              <a:rPr lang="en-US" altLang="en-US" sz="2000" dirty="0">
                <a:solidFill>
                  <a:srgbClr val="CC6600"/>
                </a:solidFill>
              </a:rPr>
              <a:t>Special hardware instructions </a:t>
            </a:r>
            <a:r>
              <a:rPr lang="en-US" altLang="en-US" sz="2000" dirty="0"/>
              <a:t>that allow us to either </a:t>
            </a:r>
            <a:r>
              <a:rPr lang="en-US" altLang="en-US" sz="2000" i="1" dirty="0">
                <a:solidFill>
                  <a:srgbClr val="FF0000"/>
                </a:solidFill>
              </a:rPr>
              <a:t>test-and-modify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00B050"/>
                </a:solidFill>
              </a:rPr>
              <a:t>content of a word</a:t>
            </a:r>
            <a:r>
              <a:rPr lang="en-US" altLang="en-US" sz="2000" dirty="0"/>
              <a:t>, or to </a:t>
            </a:r>
            <a:r>
              <a:rPr lang="en-US" altLang="en-US" sz="2000" i="1" dirty="0">
                <a:solidFill>
                  <a:srgbClr val="66CCFF"/>
                </a:solidFill>
              </a:rPr>
              <a:t>swap</a:t>
            </a:r>
            <a:r>
              <a:rPr lang="en-US" altLang="en-US" sz="2000" dirty="0">
                <a:solidFill>
                  <a:srgbClr val="66CCFF"/>
                </a:solidFill>
              </a:rPr>
              <a:t> the contents</a:t>
            </a:r>
            <a:r>
              <a:rPr lang="en-US" altLang="en-US" sz="2000" dirty="0"/>
              <a:t> of two words atomically (uninterruptedly.)</a:t>
            </a:r>
          </a:p>
          <a:p>
            <a:pPr lvl="1"/>
            <a:r>
              <a:rPr lang="en-US" altLang="en-US" sz="2000" b="1" dirty="0"/>
              <a:t>Test-and-Set</a:t>
            </a:r>
            <a:r>
              <a:rPr lang="en-US" altLang="en-US" sz="2000" dirty="0"/>
              <a:t> instruction</a:t>
            </a:r>
          </a:p>
          <a:p>
            <a:pPr lvl="1"/>
            <a:r>
              <a:rPr lang="en-US" altLang="en-US" sz="2000" b="1" dirty="0"/>
              <a:t>Compare-and-Swap</a:t>
            </a:r>
            <a:r>
              <a:rPr lang="en-US" altLang="en-US" sz="2000" dirty="0"/>
              <a:t> instruction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xmlns="" id="{B9C8EE89-7295-4479-A234-C35555B2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36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xmlns="" id="{D194BB06-2708-484A-A48B-C0104FD92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6" y="1144588"/>
            <a:ext cx="7847044" cy="4222237"/>
          </a:xfrm>
        </p:spPr>
        <p:txBody>
          <a:bodyPr/>
          <a:lstStyle/>
          <a:p>
            <a:r>
              <a:rPr lang="en-US" altLang="en-US" dirty="0"/>
              <a:t>Describe </a:t>
            </a:r>
            <a:r>
              <a:rPr lang="en-US" altLang="en-US" dirty="0">
                <a:solidFill>
                  <a:srgbClr val="FF0000"/>
                </a:solidFill>
              </a:rPr>
              <a:t>the critical-section problem </a:t>
            </a:r>
            <a:r>
              <a:rPr lang="en-US" altLang="en-US" dirty="0"/>
              <a:t>and illustrate </a:t>
            </a:r>
            <a:r>
              <a:rPr lang="en-US" altLang="en-US" dirty="0">
                <a:solidFill>
                  <a:srgbClr val="FF0000"/>
                </a:solidFill>
              </a:rPr>
              <a:t>a race condition</a:t>
            </a:r>
          </a:p>
          <a:p>
            <a:r>
              <a:rPr lang="en-US" altLang="en-US" dirty="0"/>
              <a:t>Illustrate </a:t>
            </a:r>
            <a:r>
              <a:rPr lang="en-US" altLang="en-US" dirty="0">
                <a:solidFill>
                  <a:srgbClr val="FF0000"/>
                </a:solidFill>
              </a:rPr>
              <a:t>hardware solutions </a:t>
            </a:r>
            <a:r>
              <a:rPr lang="en-US" altLang="en-US" dirty="0"/>
              <a:t>to the critical-section problem using </a:t>
            </a:r>
            <a:r>
              <a:rPr lang="en-US" altLang="en-US" dirty="0">
                <a:solidFill>
                  <a:srgbClr val="00B050"/>
                </a:solidFill>
              </a:rPr>
              <a:t>memory barriers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B050"/>
                </a:solidFill>
              </a:rPr>
              <a:t>compare-and-swap operations</a:t>
            </a:r>
            <a:r>
              <a:rPr lang="en-US" altLang="en-US" dirty="0"/>
              <a:t>, and </a:t>
            </a:r>
            <a:r>
              <a:rPr lang="en-US" altLang="en-US" dirty="0">
                <a:solidFill>
                  <a:srgbClr val="00B050"/>
                </a:solidFill>
              </a:rPr>
              <a:t>atomic variables</a:t>
            </a:r>
          </a:p>
          <a:p>
            <a:r>
              <a:rPr lang="en-US" altLang="en-US" dirty="0"/>
              <a:t>Demonstrate how </a:t>
            </a:r>
            <a:r>
              <a:rPr lang="en-US" altLang="en-US" dirty="0">
                <a:solidFill>
                  <a:srgbClr val="006699"/>
                </a:solidFill>
              </a:rPr>
              <a:t>mutex locks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6699"/>
                </a:solidFill>
              </a:rPr>
              <a:t>semaphores, monitors</a:t>
            </a:r>
            <a:r>
              <a:rPr lang="en-US" altLang="en-US" dirty="0"/>
              <a:t>, and </a:t>
            </a:r>
            <a:r>
              <a:rPr lang="en-US" altLang="en-US" dirty="0">
                <a:solidFill>
                  <a:srgbClr val="006699"/>
                </a:solidFill>
              </a:rPr>
              <a:t>condition variables</a:t>
            </a:r>
            <a:r>
              <a:rPr lang="en-US" altLang="en-US" dirty="0"/>
              <a:t> can be used to solve the critical section problem</a:t>
            </a:r>
          </a:p>
          <a:p>
            <a:r>
              <a:rPr lang="en-US" altLang="en-US" dirty="0"/>
              <a:t>Evaluate tools that solve the critical-section problem in low-,  Moderate-, and high-contention scenarios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>
            <a:extLst>
              <a:ext uri="{FF2B5EF4-FFF2-40B4-BE49-F238E27FC236}">
                <a16:creationId xmlns:a16="http://schemas.microsoft.com/office/drawing/2014/main" xmlns="" id="{1A49B8FB-3200-4536-BAF9-78B70AEA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66" y="161216"/>
            <a:ext cx="8229600" cy="576262"/>
          </a:xfrm>
        </p:spPr>
        <p:txBody>
          <a:bodyPr/>
          <a:lstStyle/>
          <a:p>
            <a:r>
              <a:rPr lang="en-US" altLang="en-US" dirty="0"/>
              <a:t>The test_and_set  Instruction </a:t>
            </a:r>
          </a:p>
        </p:txBody>
      </p:sp>
      <p:sp>
        <p:nvSpPr>
          <p:cNvPr id="97282" name="Content Placeholder 2">
            <a:extLst>
              <a:ext uri="{FF2B5EF4-FFF2-40B4-BE49-F238E27FC236}">
                <a16:creationId xmlns:a16="http://schemas.microsoft.com/office/drawing/2014/main" xmlns="" id="{AA450727-31EB-4901-A991-F21A53F3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9"/>
            <a:ext cx="6199261" cy="4147404"/>
          </a:xfrm>
        </p:spPr>
        <p:txBody>
          <a:bodyPr/>
          <a:lstStyle/>
          <a:p>
            <a:r>
              <a:rPr lang="en-US" altLang="en-US" dirty="0"/>
              <a:t>Definition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b="1" dirty="0" err="1">
                <a:solidFill>
                  <a:srgbClr val="66CCFF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b="1" dirty="0">
                <a:solidFill>
                  <a:srgbClr val="66CC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test_and_set (</a:t>
            </a:r>
            <a:r>
              <a:rPr lang="en-US" altLang="en-US" b="1" dirty="0" err="1">
                <a:solidFill>
                  <a:srgbClr val="66CCFF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b="1" dirty="0">
                <a:solidFill>
                  <a:srgbClr val="66CC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*target)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altLang="en-US" b="1" dirty="0" err="1">
                <a:solidFill>
                  <a:srgbClr val="66CCFF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b="1" dirty="0">
                <a:solidFill>
                  <a:srgbClr val="66CC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rv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*target;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*target = </a:t>
            </a:r>
            <a:r>
              <a:rPr lang="en-US" altLang="en-US" b="1" dirty="0">
                <a:solidFill>
                  <a:srgbClr val="006699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return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rv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/>
              <a:t>Properties</a:t>
            </a:r>
          </a:p>
          <a:p>
            <a:pPr lvl="1"/>
            <a:r>
              <a:rPr lang="en-US" altLang="en-US" dirty="0"/>
              <a:t>Executed atomically</a:t>
            </a:r>
          </a:p>
          <a:p>
            <a:pPr lvl="1"/>
            <a:r>
              <a:rPr lang="en-US" altLang="en-US" dirty="0"/>
              <a:t>Returns the original value of passed parameter</a:t>
            </a:r>
          </a:p>
          <a:p>
            <a:pPr lvl="1"/>
            <a:r>
              <a:rPr lang="en-US" altLang="en-US" dirty="0"/>
              <a:t>Set the new value of passed parameter to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6950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xmlns="" id="{41F217BE-A43A-46A9-BC10-72EEA59E1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227242"/>
            <a:ext cx="78374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Solution Using test_and_set()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8373B695-ABAB-490F-AEA7-7E59C905C7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4575" y="1193800"/>
            <a:ext cx="7054850" cy="5067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>
                <a:solidFill>
                  <a:srgbClr val="00B050"/>
                </a:solidFill>
              </a:rPr>
              <a:t>Shared </a:t>
            </a:r>
            <a:r>
              <a:rPr lang="en-US" altLang="en-US" dirty="0" err="1">
                <a:solidFill>
                  <a:srgbClr val="00B050"/>
                </a:solidFill>
              </a:rPr>
              <a:t>boolean</a:t>
            </a:r>
            <a:r>
              <a:rPr lang="en-US" altLang="en-US" dirty="0">
                <a:solidFill>
                  <a:srgbClr val="00B050"/>
                </a:solidFill>
              </a:rPr>
              <a:t> variable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altLang="en-US" dirty="0"/>
              <a:t>, initialized to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Solution: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b="1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(&amp;lock))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; /* do nothing */ 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/* critical section */ </a:t>
            </a:r>
            <a:b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lock = false;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/* remainder section */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  <a:r>
              <a:rPr lang="en-US" alt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(true);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Does it solve the critical-section problem?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           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>
            <a:extLst>
              <a:ext uri="{FF2B5EF4-FFF2-40B4-BE49-F238E27FC236}">
                <a16:creationId xmlns:a16="http://schemas.microsoft.com/office/drawing/2014/main" xmlns="" id="{1A49B8FB-3200-4536-BAF9-78B70AEA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22" y="140434"/>
            <a:ext cx="8229600" cy="576262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compare_and_swap</a:t>
            </a:r>
            <a:r>
              <a:rPr lang="en-US" altLang="en-US" dirty="0"/>
              <a:t>  Instruction </a:t>
            </a:r>
          </a:p>
        </p:txBody>
      </p:sp>
      <p:sp>
        <p:nvSpPr>
          <p:cNvPr id="97282" name="Content Placeholder 2">
            <a:extLst>
              <a:ext uri="{FF2B5EF4-FFF2-40B4-BE49-F238E27FC236}">
                <a16:creationId xmlns:a16="http://schemas.microsoft.com/office/drawing/2014/main" xmlns="" id="{AA450727-31EB-4901-A991-F21A53F3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49" y="1046451"/>
            <a:ext cx="7807615" cy="2663102"/>
          </a:xfrm>
        </p:spPr>
        <p:txBody>
          <a:bodyPr/>
          <a:lstStyle/>
          <a:p>
            <a:r>
              <a:rPr lang="en-US" altLang="en-US" dirty="0"/>
              <a:t>Definition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latin typeface="Courier New" panose="02070309020205020404" pitchFamily="49" charset="0"/>
              </a:rPr>
              <a:t>int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compare_and_swap</a:t>
            </a:r>
            <a:r>
              <a:rPr lang="en-US" altLang="en-US" sz="1400" b="1" dirty="0">
                <a:latin typeface="Courier New" panose="02070309020205020404" pitchFamily="49" charset="0"/>
              </a:rPr>
              <a:t>(int *value, int expected, int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new_value</a:t>
            </a:r>
            <a:r>
              <a:rPr lang="en-US" altLang="en-US" sz="1400" b="1" dirty="0">
                <a:latin typeface="Courier New" panose="02070309020205020404" pitchFamily="49" charset="0"/>
              </a:rPr>
              <a:t>)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anose="02070309020205020404" pitchFamily="49" charset="0"/>
              </a:rPr>
              <a:t>      {                 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latin typeface="Courier New" panose="02070309020205020404" pitchFamily="49" charset="0"/>
              </a:rPr>
              <a:t>int temp = *value;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anose="02070309020205020404" pitchFamily="49" charset="0"/>
              </a:rPr>
              <a:t>        if (*value == expected)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anose="02070309020205020404" pitchFamily="49" charset="0"/>
              </a:rPr>
              <a:t>            *value 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new_value</a:t>
            </a:r>
            <a:r>
              <a:rPr lang="en-US" altLang="en-US" sz="1400" b="1" dirty="0">
                <a:latin typeface="Courier New" panose="02070309020205020404" pitchFamily="49" charset="0"/>
              </a:rPr>
              <a:t>;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anose="02070309020205020404" pitchFamily="49" charset="0"/>
              </a:rPr>
              <a:t>         return temp;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     } </a:t>
            </a:r>
            <a:endParaRPr lang="en-US" altLang="en-US" dirty="0"/>
          </a:p>
          <a:p>
            <a:r>
              <a:rPr lang="en-US" altLang="en-US" dirty="0"/>
              <a:t>Properties</a:t>
            </a:r>
          </a:p>
          <a:p>
            <a:pPr lvl="1"/>
            <a:r>
              <a:rPr lang="en-US" altLang="en-US" dirty="0"/>
              <a:t>Executed atomically</a:t>
            </a:r>
          </a:p>
          <a:p>
            <a:pPr lvl="1"/>
            <a:r>
              <a:rPr lang="en-US" altLang="en-US" dirty="0"/>
              <a:t>Returns the original value of passed parameter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altLang="en-US" dirty="0"/>
          </a:p>
          <a:p>
            <a:pPr lvl="1"/>
            <a:r>
              <a:rPr lang="en-US" altLang="en-US" dirty="0"/>
              <a:t>Set  the variable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dirty="0"/>
              <a:t> the value of the passed parameter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altLang="en-US" dirty="0"/>
              <a:t> but only if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*value == expected </a:t>
            </a:r>
            <a:r>
              <a:rPr lang="en-US" altLang="en-US" dirty="0"/>
              <a:t>is true. That is, the swap takes place only under this condition.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1873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xmlns="" id="{13C9369D-1B62-4590-85E2-B896C59BE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2213" y="219075"/>
            <a:ext cx="756761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Solution using </a:t>
            </a:r>
            <a:r>
              <a:rPr lang="en-US" altLang="en-US" dirty="0" err="1"/>
              <a:t>compare_and_swap</a:t>
            </a:r>
            <a:endParaRPr lang="en-US" altLang="en-US" dirty="0"/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xmlns="" id="{FB36B605-24F7-4EAF-99B9-DC6343A49A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11263"/>
            <a:ext cx="7766050" cy="43338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>
                <a:solidFill>
                  <a:srgbClr val="CC6600"/>
                </a:solidFill>
              </a:rPr>
              <a:t>Shared integer  </a:t>
            </a:r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altLang="ja-JP" dirty="0"/>
              <a:t>  initialized to 0; </a:t>
            </a:r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Solution: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66CC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600" b="1" dirty="0">
                <a:latin typeface="Courier New" panose="02070309020205020404" pitchFamily="49" charset="0"/>
              </a:rPr>
              <a:t> (true){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		</a:t>
            </a:r>
            <a:r>
              <a:rPr lang="en-US" altLang="en-US" sz="1600" b="1" dirty="0">
                <a:solidFill>
                  <a:srgbClr val="0066CC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600" b="1" dirty="0">
                <a:latin typeface="Courier New" panose="02070309020205020404" pitchFamily="49" charset="0"/>
              </a:rPr>
              <a:t> (</a:t>
            </a:r>
            <a:r>
              <a:rPr lang="en-US" altLang="en-US" sz="1600" b="1" dirty="0" err="1">
                <a:solidFill>
                  <a:srgbClr val="CC6600"/>
                </a:solidFill>
                <a:latin typeface="Courier New" panose="02070309020205020404" pitchFamily="49" charset="0"/>
              </a:rPr>
              <a:t>compare_and_swap</a:t>
            </a:r>
            <a:r>
              <a:rPr lang="en-US" altLang="en-US" sz="1600" b="1" dirty="0">
                <a:latin typeface="Courier New" panose="02070309020205020404" pitchFamily="49" charset="0"/>
              </a:rPr>
              <a:t>(&amp;lock, 0, 1) != 0)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	; /* do nothing */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latin typeface="Courier New" panose="02070309020205020404" pitchFamily="49" charset="0"/>
              </a:rPr>
              <a:t>       		/* critical section */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latin typeface="Courier New" panose="02070309020205020404" pitchFamily="49" charset="0"/>
              </a:rPr>
              <a:t>       		lock = 0;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latin typeface="Courier New" panose="02070309020205020404" pitchFamily="49" charset="0"/>
              </a:rPr>
              <a:t>          /* remainder section */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latin typeface="Courier New" panose="02070309020205020404" pitchFamily="49" charset="0"/>
              </a:rPr>
              <a:t>      }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Does it solve the critical-section problem?</a:t>
            </a:r>
          </a:p>
          <a:p>
            <a:pPr marL="0" indent="0"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/>
              <a:t>           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xmlns="" id="{EBB45E71-908A-408C-A87C-6066909B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728" y="132320"/>
            <a:ext cx="7931150" cy="576262"/>
          </a:xfrm>
        </p:spPr>
        <p:txBody>
          <a:bodyPr/>
          <a:lstStyle/>
          <a:p>
            <a:r>
              <a:rPr lang="en-US" altLang="en-US" sz="2800" dirty="0"/>
              <a:t>Bounded-waiting with compare-and-swap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xmlns="" id="{4E8D67E4-BCAA-45F8-A130-6E0213E7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8" y="1233488"/>
            <a:ext cx="6015037" cy="4530725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while (true) {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   waiting[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</a:rPr>
              <a:t>] = true;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   key = 1;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   while (waiting[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</a:rPr>
              <a:t>] &amp;&amp; key == 1)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key 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compare_and_swap</a:t>
            </a:r>
            <a:r>
              <a:rPr lang="en-US" altLang="en-US" sz="1400" b="1" dirty="0">
                <a:latin typeface="Courier New" panose="02070309020205020404" pitchFamily="49" charset="0"/>
              </a:rPr>
              <a:t>(&amp;lock,0,1);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waiting[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</a:rPr>
              <a:t>] = false;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/* critical section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j = 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</a:rPr>
              <a:t> + 1) % n;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while ((j !=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</a:rPr>
              <a:t>) &amp;&amp; !waiting[j])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j = (j + 1) % n;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if (j ==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</a:rPr>
              <a:t>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lock = 0;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else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waiting[j] = false;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/* remainder section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>
            <a:extLst>
              <a:ext uri="{FF2B5EF4-FFF2-40B4-BE49-F238E27FC236}">
                <a16:creationId xmlns:a16="http://schemas.microsoft.com/office/drawing/2014/main" xmlns="" id="{6862FF09-8BD5-44E3-9743-A9C942C5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r>
              <a:rPr lang="en-US" altLang="en-US" dirty="0"/>
              <a:t>Atomic Variables</a:t>
            </a:r>
          </a:p>
        </p:txBody>
      </p:sp>
      <p:sp>
        <p:nvSpPr>
          <p:cNvPr id="98306" name="Content Placeholder 2">
            <a:extLst>
              <a:ext uri="{FF2B5EF4-FFF2-40B4-BE49-F238E27FC236}">
                <a16:creationId xmlns:a16="http://schemas.microsoft.com/office/drawing/2014/main" xmlns="" id="{9375CC9B-92B8-4895-9A58-CAE891E48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6724649" cy="4583111"/>
          </a:xfrm>
        </p:spPr>
        <p:txBody>
          <a:bodyPr/>
          <a:lstStyle/>
          <a:p>
            <a:r>
              <a:rPr lang="en-US" altLang="en-US" dirty="0"/>
              <a:t>Typically, instructions such as </a:t>
            </a:r>
            <a:r>
              <a:rPr lang="en-US" altLang="en-US" dirty="0">
                <a:solidFill>
                  <a:srgbClr val="CC6600"/>
                </a:solidFill>
              </a:rPr>
              <a:t>compare-and-swap</a:t>
            </a:r>
            <a:r>
              <a:rPr lang="en-US" altLang="en-US" dirty="0"/>
              <a:t> are used as building blocks for other synchronization tools.</a:t>
            </a:r>
          </a:p>
          <a:p>
            <a:r>
              <a:rPr lang="en-US" altLang="en-US" dirty="0"/>
              <a:t>One tool is an </a:t>
            </a:r>
            <a:r>
              <a:rPr lang="en-US" altLang="en-US" b="1" dirty="0"/>
              <a:t>atomic variable </a:t>
            </a:r>
            <a:r>
              <a:rPr lang="en-US" altLang="en-US" dirty="0"/>
              <a:t>that </a:t>
            </a:r>
            <a:r>
              <a:rPr lang="en-US" altLang="en-US" dirty="0">
                <a:solidFill>
                  <a:srgbClr val="66CCFF"/>
                </a:solidFill>
              </a:rPr>
              <a:t>provides </a:t>
            </a:r>
            <a:r>
              <a:rPr lang="en-US" altLang="en-US" i="1" dirty="0">
                <a:solidFill>
                  <a:srgbClr val="66CCFF"/>
                </a:solidFill>
              </a:rPr>
              <a:t>atomic</a:t>
            </a:r>
            <a:r>
              <a:rPr lang="en-US" altLang="en-US" dirty="0">
                <a:solidFill>
                  <a:srgbClr val="66CCFF"/>
                </a:solidFill>
              </a:rPr>
              <a:t> (uninterruptible) updates on basic data types</a:t>
            </a:r>
            <a:r>
              <a:rPr lang="en-US" altLang="en-US" dirty="0"/>
              <a:t> such as integers and </a:t>
            </a:r>
            <a:r>
              <a:rPr lang="en-US" altLang="en-US" dirty="0" err="1"/>
              <a:t>booleans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For example: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sequence </a:t>
            </a:r>
            <a:r>
              <a:rPr lang="en-US" altLang="en-US" dirty="0"/>
              <a:t>be an </a:t>
            </a:r>
            <a:r>
              <a:rPr lang="en-US" altLang="en-US" dirty="0">
                <a:solidFill>
                  <a:srgbClr val="FF0000"/>
                </a:solidFill>
              </a:rPr>
              <a:t>atomic variable </a:t>
            </a:r>
          </a:p>
          <a:p>
            <a:pPr lvl="1"/>
            <a:r>
              <a:rPr lang="en-US" altLang="en-US" dirty="0"/>
              <a:t>Let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increment()</a:t>
            </a:r>
            <a:r>
              <a:rPr lang="en-US" altLang="en-US" dirty="0"/>
              <a:t> be operation on the atomic variable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The Command:</a:t>
            </a:r>
          </a:p>
          <a:p>
            <a:pPr marL="4572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increment(&amp;sequence);</a:t>
            </a:r>
            <a:r>
              <a:rPr lang="en-US" altLang="en-US" sz="2000" dirty="0"/>
              <a:t> </a:t>
            </a:r>
          </a:p>
          <a:p>
            <a:pPr marL="457200" lvl="1" indent="0">
              <a:buNone/>
            </a:pPr>
            <a:r>
              <a:rPr lang="en-US" altLang="en-US" dirty="0"/>
              <a:t>      ensures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altLang="en-US" dirty="0"/>
              <a:t> is incremented without interruption: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xmlns="" id="{354459D8-788F-4E7F-8143-7108348B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r>
              <a:rPr lang="en-US" altLang="en-US" dirty="0"/>
              <a:t>Atomic Variables</a:t>
            </a:r>
          </a:p>
        </p:txBody>
      </p:sp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xmlns="" id="{777D8569-7C38-48EC-AED3-7ADEDDAAD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329237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increment()</a:t>
            </a:r>
            <a:r>
              <a:rPr lang="en-US" altLang="en-US" dirty="0"/>
              <a:t> function can be implemented as follows: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increment(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*v)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temp;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do {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temp = *v;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(temp != 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(v,temp,temp+1));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xmlns="" id="{40AA77CE-6516-425F-91F7-E1576FF91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469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Mutex Locks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287F1076-6897-4824-ADA6-893AEF09D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074016"/>
            <a:ext cx="7579158" cy="49319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Previous solutions are complicated and generally inaccessible to application programmers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C6600"/>
                </a:solidFill>
              </a:rPr>
              <a:t>OS designers build software tools </a:t>
            </a:r>
            <a:r>
              <a:rPr lang="en-US" altLang="en-US" dirty="0"/>
              <a:t>to solve critical section problem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Simplest is </a:t>
            </a:r>
            <a:r>
              <a:rPr lang="en-US" altLang="en-US" sz="2000" dirty="0">
                <a:solidFill>
                  <a:srgbClr val="FF0000"/>
                </a:solidFill>
              </a:rPr>
              <a:t>mutex</a:t>
            </a:r>
            <a:r>
              <a:rPr lang="en-US" altLang="en-US" dirty="0">
                <a:solidFill>
                  <a:srgbClr val="FF0000"/>
                </a:solidFill>
              </a:rPr>
              <a:t> lock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Boolean variable </a:t>
            </a:r>
            <a:r>
              <a:rPr lang="en-US" altLang="en-US" dirty="0"/>
              <a:t>indicating </a:t>
            </a:r>
            <a:r>
              <a:rPr lang="en-US" altLang="en-US" dirty="0">
                <a:solidFill>
                  <a:srgbClr val="7030A0"/>
                </a:solidFill>
              </a:rPr>
              <a:t>if lock is available or not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Protect a critical section  by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First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acquire()</a:t>
            </a:r>
            <a:r>
              <a:rPr lang="en-US" altLang="en-US" sz="2000" dirty="0"/>
              <a:t> </a:t>
            </a:r>
            <a:r>
              <a:rPr lang="en-US" altLang="en-US" dirty="0"/>
              <a:t>a lock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Then </a:t>
            </a:r>
            <a:r>
              <a:rPr lang="en-US" altLang="en-US" sz="2000" b="1" dirty="0">
                <a:latin typeface="Courier New" panose="02070309020205020404" pitchFamily="49" charset="0"/>
              </a:rPr>
              <a:t>release()</a:t>
            </a:r>
            <a:r>
              <a:rPr lang="en-US" altLang="en-US" sz="2000" dirty="0"/>
              <a:t> </a:t>
            </a:r>
            <a:r>
              <a:rPr lang="en-US" altLang="en-US" dirty="0"/>
              <a:t>the lock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Calls to </a:t>
            </a:r>
            <a:r>
              <a:rPr lang="en-US" altLang="en-US" sz="2000" b="1" dirty="0">
                <a:latin typeface="Courier New" panose="02070309020205020404" pitchFamily="49" charset="0"/>
              </a:rPr>
              <a:t>acquire()</a:t>
            </a:r>
            <a:r>
              <a:rPr lang="en-US" altLang="en-US" sz="2000" dirty="0"/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latin typeface="Courier New" panose="02070309020205020404" pitchFamily="49" charset="0"/>
              </a:rPr>
              <a:t>release()</a:t>
            </a:r>
            <a:r>
              <a:rPr lang="en-US" altLang="en-US" sz="2000" dirty="0"/>
              <a:t> </a:t>
            </a:r>
            <a:r>
              <a:rPr lang="en-US" altLang="en-US" dirty="0"/>
              <a:t>must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atomic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Usually implemented via hardware atomic instructions such as </a:t>
            </a:r>
            <a:r>
              <a:rPr lang="en-US" altLang="en-US" dirty="0">
                <a:solidFill>
                  <a:srgbClr val="FF0000"/>
                </a:solidFill>
              </a:rPr>
              <a:t>compare-and-swap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this solution requires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This lock therefore called </a:t>
            </a: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spinlock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9450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74A0C2-4038-40CE-B8F5-4EE988D17AB5}"/>
              </a:ext>
            </a:extLst>
          </p:cNvPr>
          <p:cNvSpPr/>
          <p:nvPr/>
        </p:nvSpPr>
        <p:spPr bwMode="auto">
          <a:xfrm>
            <a:off x="3178175" y="2609850"/>
            <a:ext cx="2024063" cy="376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3778C6D-AEC7-48EC-BE5D-470EDD9A8460}"/>
              </a:ext>
            </a:extLst>
          </p:cNvPr>
          <p:cNvSpPr/>
          <p:nvPr/>
        </p:nvSpPr>
        <p:spPr bwMode="auto">
          <a:xfrm>
            <a:off x="3178175" y="3686175"/>
            <a:ext cx="2024063" cy="3460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44035" name="Title 1">
            <a:extLst>
              <a:ext uri="{FF2B5EF4-FFF2-40B4-BE49-F238E27FC236}">
                <a16:creationId xmlns:a16="http://schemas.microsoft.com/office/drawing/2014/main" xmlns="" id="{830B4045-5ECB-4A4A-B601-B013451B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62" y="161266"/>
            <a:ext cx="8190038" cy="576262"/>
          </a:xfrm>
        </p:spPr>
        <p:txBody>
          <a:bodyPr/>
          <a:lstStyle/>
          <a:p>
            <a:r>
              <a:rPr lang="en-US" altLang="en-US" sz="2800" dirty="0"/>
              <a:t>Solution to CS Problem Using Mutex Locks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xmlns="" id="{267E4949-D8C0-4A2A-95D8-AD20DC300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74888"/>
            <a:ext cx="4572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66CC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b="1" dirty="0">
                <a:solidFill>
                  <a:srgbClr val="336699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	acquire lock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critical section 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	release lock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remainder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xmlns="" id="{42F8E099-A40A-55CB-0FC8-68C4C456F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502" y="1034855"/>
            <a:ext cx="7727950" cy="262320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1A964F54-8AA1-82E3-4F3D-9B92D0BAF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79" y="3658055"/>
            <a:ext cx="7343819" cy="229925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95F73A6A-FDFD-6DDB-0635-D1C929F1B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696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MS PGothic" charset="0"/>
              </a:defRPr>
            </a:lvl5pPr>
            <a:lvl6pPr marL="457177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354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532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709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/>
              <a:t>Mutex Locks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5944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xmlns="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215318"/>
            <a:ext cx="79025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xmlns="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588" y="1144200"/>
            <a:ext cx="7191909" cy="4851019"/>
          </a:xfrm>
        </p:spPr>
        <p:txBody>
          <a:bodyPr/>
          <a:lstStyle/>
          <a:p>
            <a:r>
              <a:rPr lang="en-US" altLang="en-US" dirty="0"/>
              <a:t>Processes can execute concurrently</a:t>
            </a:r>
          </a:p>
          <a:p>
            <a:pPr lvl="1"/>
            <a:r>
              <a:rPr lang="en-US" altLang="en-US" dirty="0"/>
              <a:t>May be interrupted at any time, partially completing execution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Concurrent access to shared data </a:t>
            </a:r>
            <a:r>
              <a:rPr lang="en-US" altLang="en-US" dirty="0"/>
              <a:t>may result in data inconsistency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Maintaining data consistency</a:t>
            </a:r>
            <a:r>
              <a:rPr lang="en-US" altLang="en-US" dirty="0"/>
              <a:t> requires mechanisms to ensure the orderly execution of cooperating processes</a:t>
            </a:r>
          </a:p>
          <a:p>
            <a:r>
              <a:rPr lang="en-US" altLang="en-US" dirty="0"/>
              <a:t>We illustrated in chapter 4 the problem when we considered the Bounded Buffer problem with use of a counter that is updated concurrently by the producer and consumer,. Which lead to race condition.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https://upload.wikimedia.org/wikipedia/commons/thumb/0/0a/Semaphore_Signals_A-Z.jpg/800px-Semaphore_Signals_A-Z.jpg?20120123034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9" y="1057804"/>
            <a:ext cx="7620000" cy="53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9D88480-37BD-4D9D-86CD-602E8D71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798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MS PGothic" charset="0"/>
              </a:defRPr>
            </a:lvl5pPr>
            <a:lvl6pPr marL="457177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354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532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709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smtClean="0"/>
              <a:t>Semaphore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870686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xmlns="" id="{59D88480-37BD-4D9D-86CD-602E8D713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798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Semaphore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xmlns="" id="{D8E7E59E-3E80-43DF-9BC3-B07A6DD915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9" y="1163639"/>
            <a:ext cx="6272212" cy="4970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Synchronization tool that provides more sophisticated ways (than Mutex locks)  for processes to synchronize their activities.</a:t>
            </a:r>
            <a:endParaRPr lang="en-US" altLang="en-US" sz="16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/>
              <a:t>Semaphore </a:t>
            </a:r>
            <a:r>
              <a:rPr lang="en-US" altLang="en-US" sz="1600" b="1" i="1" dirty="0"/>
              <a:t>S</a:t>
            </a:r>
            <a:r>
              <a:rPr lang="en-US" altLang="en-US" sz="1600" dirty="0"/>
              <a:t> – </a:t>
            </a:r>
            <a:r>
              <a:rPr lang="en-US" altLang="en-US" sz="1600" dirty="0">
                <a:solidFill>
                  <a:srgbClr val="00B050"/>
                </a:solidFill>
              </a:rPr>
              <a:t>integer variable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Can only be accessed via </a:t>
            </a:r>
            <a:r>
              <a:rPr lang="en-US" altLang="en-US" sz="1600" dirty="0">
                <a:solidFill>
                  <a:srgbClr val="FF0000"/>
                </a:solidFill>
              </a:rPr>
              <a:t>two indivisible (atomic)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sz="1600" dirty="0">
                <a:solidFill>
                  <a:srgbClr val="000000"/>
                </a:solidFill>
              </a:rPr>
              <a:t>and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signal()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Originally called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P()</a:t>
            </a:r>
            <a:r>
              <a:rPr lang="en-US" altLang="en-US" dirty="0"/>
              <a:t> </a:t>
            </a:r>
            <a:r>
              <a:rPr lang="en-US" altLang="en-US" sz="1600" dirty="0"/>
              <a:t>and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V()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Definition of  the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 operation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wait(S)</a:t>
            </a: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altLang="en-US" sz="1600" b="1" dirty="0">
                <a:solidFill>
                  <a:srgbClr val="00B0F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while (S &lt;= 0)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B0F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; // busy wait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S--;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Definition of  the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signal() operation</a:t>
            </a:r>
            <a:endParaRPr lang="en-US" altLang="en-US" sz="16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signal(S)</a:t>
            </a: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S++;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29428676-33B2-9E72-E7EF-9284AA9A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779" y="3060700"/>
            <a:ext cx="211402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xmlns="" id="{ACB075CF-AF19-4E05-BBD4-93BC3F79B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251392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Semaphore (Cont.)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xmlns="" id="{FB8E9419-6392-4032-837A-E65A5DBEF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4549" y="1093789"/>
            <a:ext cx="6165851" cy="4252911"/>
          </a:xfrm>
        </p:spPr>
        <p:txBody>
          <a:bodyPr/>
          <a:lstStyle/>
          <a:p>
            <a:pPr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Counting semaphore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00B050"/>
                </a:solidFill>
              </a:rPr>
              <a:t>integer value can range over an unrestricted domain</a:t>
            </a:r>
          </a:p>
          <a:p>
            <a:pPr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Binary semaphore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CC6600"/>
                </a:solidFill>
              </a:rPr>
              <a:t>integer value can range only between 0 and 1</a:t>
            </a:r>
          </a:p>
          <a:p>
            <a:pPr lvl="1"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Same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MT Extra" panose="05050102010205020202" pitchFamily="18" charset="2"/>
              </a:rPr>
              <a:t>mutex lock</a:t>
            </a:r>
          </a:p>
          <a:p>
            <a:pPr>
              <a:tabLst>
                <a:tab pos="2001838" algn="ctr"/>
                <a:tab pos="4513263" algn="ctr"/>
              </a:tabLst>
            </a:pPr>
            <a:r>
              <a:rPr lang="en-US" altLang="en-US" dirty="0"/>
              <a:t>Can implement a </a:t>
            </a:r>
            <a:r>
              <a:rPr lang="en-US" altLang="en-US" dirty="0">
                <a:solidFill>
                  <a:srgbClr val="CC6600"/>
                </a:solidFill>
              </a:rPr>
              <a:t>counting semaphore </a:t>
            </a:r>
            <a:r>
              <a:rPr lang="en-US" altLang="en-US" b="1" i="1" dirty="0">
                <a:solidFill>
                  <a:srgbClr val="000000"/>
                </a:solidFill>
              </a:rPr>
              <a:t>S</a:t>
            </a:r>
            <a:r>
              <a:rPr lang="en-US" altLang="en-US" dirty="0"/>
              <a:t> as a </a:t>
            </a:r>
            <a:r>
              <a:rPr lang="en-US" altLang="en-US" dirty="0">
                <a:solidFill>
                  <a:srgbClr val="00B050"/>
                </a:solidFill>
              </a:rPr>
              <a:t>binary semaphore</a:t>
            </a:r>
            <a:endParaRPr lang="en-US" altLang="en-US" b="1" dirty="0">
              <a:solidFill>
                <a:srgbClr val="00B050"/>
              </a:solidFill>
            </a:endParaRPr>
          </a:p>
          <a:p>
            <a:pPr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With semaphores we can solve various synchronization problems</a:t>
            </a:r>
          </a:p>
          <a:p>
            <a:pPr marL="0" indent="0">
              <a:buNone/>
              <a:tabLst>
                <a:tab pos="2001838" algn="ctr"/>
                <a:tab pos="4513263" algn="ctr"/>
              </a:tabLst>
            </a:pPr>
            <a:endParaRPr lang="en-US" altLang="en-US" sz="1600" b="1" i="1" baseline="-25000" dirty="0"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4047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xmlns="" id="{ACB075CF-AF19-4E05-BBD4-93BC3F79B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251392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Semaphore Usage Example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xmlns="" id="{FB8E9419-6392-4032-837A-E65A5DBEF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4549" y="1093788"/>
            <a:ext cx="6686551" cy="4468811"/>
          </a:xfrm>
        </p:spPr>
        <p:txBody>
          <a:bodyPr/>
          <a:lstStyle/>
          <a:p>
            <a:pPr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Solution to the CS Problem</a:t>
            </a:r>
          </a:p>
          <a:p>
            <a:pPr lvl="1"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Create a semaphore “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mutex</a:t>
            </a:r>
            <a:r>
              <a:rPr lang="en-US" altLang="en-US" dirty="0">
                <a:sym typeface="MT Extra" panose="05050102010205020202" pitchFamily="18" charset="2"/>
              </a:rPr>
              <a:t>”</a:t>
            </a:r>
            <a:r>
              <a:rPr lang="en-US" altLang="ja-JP" dirty="0">
                <a:sym typeface="MT Extra" panose="05050102010205020202" pitchFamily="18" charset="2"/>
              </a:rPr>
              <a:t> initialized to 1 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wait(mutex);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   CS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signal(mutex)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;</a:t>
            </a:r>
            <a:endParaRPr lang="en-US" altLang="en-US" dirty="0">
              <a:sym typeface="MT Extra" panose="05050102010205020202" pitchFamily="18" charset="2"/>
            </a:endParaRPr>
          </a:p>
          <a:p>
            <a:pPr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Consider </a:t>
            </a:r>
            <a:r>
              <a:rPr lang="en-US" altLang="en-US" b="1" i="1" dirty="0">
                <a:sym typeface="MT Extra" panose="05050102010205020202" pitchFamily="18" charset="2"/>
              </a:rPr>
              <a:t>P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1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dirty="0">
                <a:sym typeface="MT Extra" panose="05050102010205020202" pitchFamily="18" charset="2"/>
              </a:rPr>
              <a:t> and </a:t>
            </a:r>
            <a:r>
              <a:rPr lang="en-US" altLang="en-US" b="1" i="1" dirty="0">
                <a:sym typeface="MT Extra" panose="05050102010205020202" pitchFamily="18" charset="2"/>
              </a:rPr>
              <a:t>P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2</a:t>
            </a:r>
            <a:r>
              <a:rPr lang="en-US" altLang="en-US" dirty="0">
                <a:sym typeface="MT Extra" panose="05050102010205020202" pitchFamily="18" charset="2"/>
              </a:rPr>
              <a:t> that with two statements </a:t>
            </a:r>
            <a:r>
              <a:rPr lang="en-US" altLang="en-US" b="1" i="1" dirty="0">
                <a:sym typeface="MT Extra" panose="05050102010205020202" pitchFamily="18" charset="2"/>
              </a:rPr>
              <a:t>S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1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dirty="0">
                <a:sym typeface="MT Extra" panose="05050102010205020202" pitchFamily="18" charset="2"/>
              </a:rPr>
              <a:t>and</a:t>
            </a:r>
            <a:r>
              <a:rPr lang="en-US" altLang="en-US" b="1" i="1" dirty="0">
                <a:sym typeface="MT Extra" panose="05050102010205020202" pitchFamily="18" charset="2"/>
              </a:rPr>
              <a:t> S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2    </a:t>
            </a:r>
            <a:r>
              <a:rPr lang="en-US" altLang="en-US" dirty="0">
                <a:sym typeface="MT Extra" panose="05050102010205020202" pitchFamily="18" charset="2"/>
              </a:rPr>
              <a:t>and the requirement 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dirty="0">
                <a:sym typeface="MT Extra" panose="05050102010205020202" pitchFamily="18" charset="2"/>
              </a:rPr>
              <a:t>that</a:t>
            </a:r>
            <a:r>
              <a:rPr lang="en-US" altLang="en-US" b="1" i="1" dirty="0">
                <a:sym typeface="MT Extra" panose="05050102010205020202" pitchFamily="18" charset="2"/>
              </a:rPr>
              <a:t> S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1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dirty="0">
                <a:sym typeface="MT Extra" panose="05050102010205020202" pitchFamily="18" charset="2"/>
              </a:rPr>
              <a:t>to happen before </a:t>
            </a:r>
            <a:r>
              <a:rPr lang="en-US" altLang="en-US" b="1" i="1" dirty="0">
                <a:sym typeface="MT Extra" panose="05050102010205020202" pitchFamily="18" charset="2"/>
              </a:rPr>
              <a:t>S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2</a:t>
            </a:r>
          </a:p>
          <a:p>
            <a:pPr lvl="1"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Create a semaphore “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synch</a:t>
            </a:r>
            <a:r>
              <a:rPr lang="en-US" altLang="en-US" dirty="0">
                <a:sym typeface="MT Extra" panose="05050102010205020202" pitchFamily="18" charset="2"/>
              </a:rPr>
              <a:t>”</a:t>
            </a:r>
            <a:r>
              <a:rPr lang="en-US" altLang="ja-JP" dirty="0">
                <a:sym typeface="MT Extra" panose="05050102010205020202" pitchFamily="18" charset="2"/>
              </a:rPr>
              <a:t> initialized to 0 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P1: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   S</a:t>
            </a:r>
            <a:r>
              <a:rPr lang="en-US" altLang="en-US" b="1" baseline="-25000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1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;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   signal(synch);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P2: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   wait(synch)</a:t>
            </a:r>
            <a:r>
              <a:rPr lang="en-US" altLang="en-US" dirty="0">
                <a:solidFill>
                  <a:srgbClr val="0000FF"/>
                </a:solidFill>
                <a:sym typeface="MT Extra" panose="05050102010205020202" pitchFamily="18" charset="2"/>
              </a:rPr>
              <a:t>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sym typeface="MT Extra" panose="05050102010205020202" pitchFamily="18" charset="2"/>
            </a:endParaRP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   S</a:t>
            </a:r>
            <a:r>
              <a:rPr lang="en-US" altLang="en-US" b="1" baseline="-25000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2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;</a:t>
            </a:r>
            <a:endParaRPr lang="en-US" altLang="en-US" dirty="0">
              <a:sym typeface="MT Extra" panose="05050102010205020202" pitchFamily="18" charset="2"/>
            </a:endParaRPr>
          </a:p>
          <a:p>
            <a:pPr>
              <a:tabLst>
                <a:tab pos="2001838" algn="ctr"/>
                <a:tab pos="4513263" algn="ctr"/>
              </a:tabLst>
            </a:pPr>
            <a:endParaRPr lang="en-US" altLang="en-US" sz="1600" b="1" i="1" baseline="-25000" dirty="0"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7304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xmlns="" id="{1C2F0211-ABE5-4F4E-B53C-4F329D52D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824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Semaphore Implementation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xmlns="" id="{81C74B36-24EB-4A50-92A5-8C139CA64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9949" y="1157289"/>
            <a:ext cx="7338869" cy="4422630"/>
          </a:xfrm>
        </p:spPr>
        <p:txBody>
          <a:bodyPr/>
          <a:lstStyle/>
          <a:p>
            <a:r>
              <a:rPr lang="en-US" altLang="en-US" dirty="0"/>
              <a:t>Must guarantee that no two processes can execute  the </a:t>
            </a:r>
            <a:r>
              <a:rPr lang="en-US" altLang="en-US" sz="2000" b="1" dirty="0">
                <a:latin typeface="Courier New" panose="02070309020205020404" pitchFamily="49" charset="0"/>
              </a:rPr>
              <a:t>wait() </a:t>
            </a:r>
            <a:r>
              <a:rPr lang="en-US" altLang="en-US" dirty="0"/>
              <a:t>and </a:t>
            </a:r>
            <a:r>
              <a:rPr lang="en-US" altLang="en-US" sz="2000" b="1" dirty="0">
                <a:latin typeface="Courier New" panose="02070309020205020404" pitchFamily="49" charset="0"/>
              </a:rPr>
              <a:t>signal() </a:t>
            </a:r>
            <a:r>
              <a:rPr lang="en-US" altLang="en-US" dirty="0"/>
              <a:t>on the same semaphore at the same time</a:t>
            </a:r>
          </a:p>
          <a:p>
            <a:r>
              <a:rPr lang="en-US" altLang="en-US" dirty="0"/>
              <a:t>Thus, the implementation becomes the critical section problem where the </a:t>
            </a:r>
            <a:r>
              <a:rPr lang="en-US" altLang="en-US" sz="2000" b="1" dirty="0">
                <a:latin typeface="Courier New" panose="02070309020205020404" pitchFamily="49" charset="0"/>
              </a:rPr>
              <a:t>wait</a:t>
            </a:r>
            <a:r>
              <a:rPr lang="en-US" altLang="en-US" dirty="0"/>
              <a:t> and </a:t>
            </a:r>
            <a:r>
              <a:rPr lang="en-US" altLang="en-US" sz="2000" b="1" dirty="0">
                <a:latin typeface="Courier New" panose="02070309020205020404" pitchFamily="49" charset="0"/>
              </a:rPr>
              <a:t>signal</a:t>
            </a:r>
            <a:r>
              <a:rPr lang="en-US" altLang="en-US" dirty="0"/>
              <a:t> code are placed in the critical section</a:t>
            </a:r>
          </a:p>
          <a:p>
            <a:r>
              <a:rPr lang="en-US" altLang="en-US" dirty="0"/>
              <a:t>Could now have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busy waiting </a:t>
            </a:r>
            <a:r>
              <a:rPr lang="en-US" altLang="en-US" dirty="0"/>
              <a:t>in critical section implementation</a:t>
            </a:r>
          </a:p>
          <a:p>
            <a:pPr lvl="1"/>
            <a:r>
              <a:rPr lang="en-US" altLang="en-US" dirty="0"/>
              <a:t>But implementation code is short</a:t>
            </a:r>
          </a:p>
          <a:p>
            <a:pPr lvl="1"/>
            <a:r>
              <a:rPr lang="en-US" altLang="en-US" dirty="0"/>
              <a:t>Little busy waiting if critical section rarely occupied</a:t>
            </a:r>
          </a:p>
          <a:p>
            <a:r>
              <a:rPr lang="en-US" altLang="en-US" dirty="0"/>
              <a:t>Note that applications may spend lots of time in critical sections and therefore this is not a good solution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xmlns="" id="{8B51BAA0-23D1-44B6-B0D9-250F64A57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1798" y="52295"/>
            <a:ext cx="8779199" cy="609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Semaphore Implementation with no Busy waiting 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xmlns="" id="{9D87702A-689B-4A72-8F7D-2FB6350A3F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980" y="1078705"/>
            <a:ext cx="7035111" cy="4740203"/>
          </a:xfrm>
        </p:spPr>
        <p:txBody>
          <a:bodyPr/>
          <a:lstStyle/>
          <a:p>
            <a:r>
              <a:rPr lang="en-US" altLang="en-US" dirty="0"/>
              <a:t>With each semaphore there is an associated waiting queue</a:t>
            </a:r>
          </a:p>
          <a:p>
            <a:r>
              <a:rPr lang="en-US" altLang="en-US" dirty="0"/>
              <a:t>Each entry in a waiting queue has two data items:</a:t>
            </a:r>
          </a:p>
          <a:p>
            <a:pPr lvl="1"/>
            <a:r>
              <a:rPr lang="en-US" altLang="en-US" dirty="0"/>
              <a:t> Value (of type integer)</a:t>
            </a:r>
          </a:p>
          <a:p>
            <a:pPr lvl="1"/>
            <a:r>
              <a:rPr lang="en-US" altLang="en-US" dirty="0"/>
              <a:t> Pointer to next record in the list</a:t>
            </a:r>
          </a:p>
          <a:p>
            <a:r>
              <a:rPr lang="en-US" altLang="en-US" dirty="0"/>
              <a:t>Two operations: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 </a:t>
            </a:r>
            <a:r>
              <a:rPr lang="en-US" altLang="en-US" dirty="0"/>
              <a:t>– place the process invoking the operation on the appropriate waiting queue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wakeup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remove one of processes in the waiting queue and place it in the ready queue</a:t>
            </a:r>
          </a:p>
          <a:p>
            <a:pPr marL="0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            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xmlns="" id="{8B51BAA0-23D1-44B6-B0D9-250F64A57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1798" y="135423"/>
            <a:ext cx="8779199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Implementation with no Busy waiting (Cont.)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xmlns="" id="{9D87702A-689B-4A72-8F7D-2FB6350A3F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980" y="1078706"/>
            <a:ext cx="7582224" cy="4700588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Waiting queue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typedef struct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	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value;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	struct process *list;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} semaphore; 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76613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xmlns="" id="{669F922E-D0FD-4876-8B89-C6C21A7E3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0528" y="104810"/>
            <a:ext cx="8356600" cy="58102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Implementation with no Busy waiting (Cont.)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xmlns="" id="{E98F4248-9756-4C5B-BA54-44B5C1802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4113" y="901700"/>
            <a:ext cx="6122987" cy="502920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endParaRPr lang="en-US" altLang="en-US" sz="1400" b="1" dirty="0"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wait(semaphore *S)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S-&gt;value--;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if (S-&gt;value &lt; 0) 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add this process to S-&gt;list;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block();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}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signal(semaphore *S)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S-&gt;value++;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if (S-&gt;value &lt;= 0) 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remove a process P from S-&gt;list;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wakeup(P);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}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xmlns="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Problems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xmlns="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82700"/>
            <a:ext cx="6959600" cy="4860925"/>
          </a:xfrm>
        </p:spPr>
        <p:txBody>
          <a:bodyPr/>
          <a:lstStyle/>
          <a:p>
            <a:r>
              <a:rPr lang="en-US" altLang="en-US" dirty="0"/>
              <a:t> Incorrect use of semaphore operations: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signal(mutex)  ….  wait(mutex)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wait(mutex)  …  wait(mutex)</a:t>
            </a:r>
          </a:p>
          <a:p>
            <a:pPr lvl="1"/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 Omitting 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(mutex) </a:t>
            </a:r>
            <a:r>
              <a:rPr lang="en-US" altLang="en-US" dirty="0"/>
              <a:t>and/or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 (mutex)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These – and others – are examples of what can occur when semaphores and other synchronization tools are used incorrectly.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xmlns="" id="{D8EF5652-864F-45D9-B03A-C5641C84E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Monitors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xmlns="" id="{FD3AB3C2-A7A5-4526-A61F-5C1CB7C4C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1209675"/>
            <a:ext cx="7691178" cy="4860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high-level abstraction that provides a convenient and effective mechanism for process synchronization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Abstract data type</a:t>
            </a:r>
            <a:r>
              <a:rPr lang="en-US" altLang="en-US" dirty="0"/>
              <a:t>, internal variables only accessible by code within the procedure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Only one process may be active within the monitor at a time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Pseudocode syntax of a monitor: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endParaRPr lang="en-US" altLang="en-US" sz="1400" dirty="0">
              <a:solidFill>
                <a:srgbClr val="0000FF"/>
              </a:solidFill>
            </a:endParaRP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monitor monitor-name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// shared variable declarations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procedure P1 (…) { …. }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procedure P2 (…) { …. }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procedure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Pn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(…) {……}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initialization code (…) { … }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CDFECF3D-AD8B-452B-EF0D-DE4401344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73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AB0065A6-2708-4D91-50DB-CFA877555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5706" y="1258888"/>
            <a:ext cx="6732588" cy="4557712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while (true) {</a:t>
            </a:r>
            <a:br>
              <a:rPr lang="en-US" altLang="en-US" sz="1700" dirty="0">
                <a:latin typeface="Courier New" panose="02070309020205020404" pitchFamily="49" charset="0"/>
              </a:rPr>
            </a:br>
            <a:r>
              <a:rPr lang="en-US" altLang="en-US" sz="1700" dirty="0">
                <a:latin typeface="Courier New" panose="02070309020205020404" pitchFamily="49" charset="0"/>
              </a:rPr>
              <a:t>	/* produce an item in next produced */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while (counter == BUFFER_SIZE) 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	; /* do nothing */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buffer[in] = </a:t>
            </a:r>
            <a:r>
              <a:rPr lang="en-US" altLang="en-US" sz="1700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1700" dirty="0">
                <a:latin typeface="Courier New" panose="02070309020205020404" pitchFamily="49" charset="0"/>
              </a:rPr>
              <a:t>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in = (in + 1) % BUFFER_SIZE;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	counter++;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xmlns="" id="{B4923FCB-66D7-440A-AA43-CBFF531DF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2375" y="213537"/>
            <a:ext cx="74644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Schematic view of a Monitor</a:t>
            </a:r>
          </a:p>
        </p:txBody>
      </p:sp>
      <p:pic>
        <p:nvPicPr>
          <p:cNvPr id="61442" name="Picture 1">
            <a:extLst>
              <a:ext uri="{FF2B5EF4-FFF2-40B4-BE49-F238E27FC236}">
                <a16:creationId xmlns:a16="http://schemas.microsoft.com/office/drawing/2014/main" xmlns="" id="{C3D3F299-7901-40B9-A225-DFB5D193D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1330325"/>
            <a:ext cx="4275138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xmlns="" id="{0F41CF7B-D2B1-4FB9-A034-C8DE3F4F0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7080" y="-147408"/>
            <a:ext cx="8243758" cy="84455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Implementation Using Semaphores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xmlns="" id="{AD9FED74-378E-47C8-BC46-4E9BB596D8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077" y="1133475"/>
            <a:ext cx="7733523" cy="5243513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dirty="0"/>
              <a:t>Variables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semaphore mutex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mutex = 1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dirty="0"/>
              <a:t>Each procedure </a:t>
            </a:r>
            <a:r>
              <a:rPr lang="en-US" altLang="en-US" b="1" i="1" dirty="0"/>
              <a:t>P</a:t>
            </a:r>
            <a:r>
              <a:rPr lang="en-US" altLang="en-US" dirty="0"/>
              <a:t>  is replaced by</a:t>
            </a:r>
          </a:p>
          <a:p>
            <a:pPr>
              <a:lnSpc>
                <a:spcPct val="80000"/>
              </a:lnSpc>
              <a:tabLst>
                <a:tab pos="1887538" algn="l"/>
                <a:tab pos="2335213" algn="l"/>
                <a:tab pos="2506663" algn="l"/>
              </a:tabLst>
            </a:pPr>
            <a:endParaRPr lang="en-US" altLang="en-US" sz="1600" dirty="0"/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wait(mutex);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   …			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body of P;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   … 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signal(mutex);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dirty="0"/>
              <a:t>Mutual exclusion within a monitor is ensured</a:t>
            </a:r>
          </a:p>
        </p:txBody>
      </p:sp>
    </p:spTree>
    <p:extLst>
      <p:ext uri="{BB962C8B-B14F-4D97-AF65-F5344CB8AC3E}">
        <p14:creationId xmlns:p14="http://schemas.microsoft.com/office/powerpoint/2010/main" val="2444370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4">
            <a:extLst>
              <a:ext uri="{FF2B5EF4-FFF2-40B4-BE49-F238E27FC236}">
                <a16:creationId xmlns:a16="http://schemas.microsoft.com/office/drawing/2014/main" xmlns="" id="{574EFF2A-E6E5-4268-916F-B5A118FF1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7113" y="217911"/>
            <a:ext cx="76596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Condition Variables</a:t>
            </a:r>
          </a:p>
        </p:txBody>
      </p:sp>
      <p:sp>
        <p:nvSpPr>
          <p:cNvPr id="63490" name="Rectangle 5">
            <a:extLst>
              <a:ext uri="{FF2B5EF4-FFF2-40B4-BE49-F238E27FC236}">
                <a16:creationId xmlns:a16="http://schemas.microsoft.com/office/drawing/2014/main" xmlns="" id="{E8899307-6996-47CE-A409-977A6B2D9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50938"/>
            <a:ext cx="7659687" cy="4394200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condition x, y;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/>
              <a:t>Two operations are allowed on a condition variable:</a:t>
            </a:r>
          </a:p>
          <a:p>
            <a:pPr lvl="1"/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x.wait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dirty="0"/>
              <a:t>–  a process that invokes the operation is suspended until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x.signal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pPr lvl="1"/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x.signal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dirty="0"/>
              <a:t>–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resumes one of processes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(if any)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that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 invoked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x.wait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lvl="2"/>
            <a:r>
              <a:rPr lang="en-US" altLang="en-US" dirty="0"/>
              <a:t>If no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x.wait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on the variable, then it has no effect on the variable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xmlns="" id="{9762E27F-C786-4739-B149-00BEA2E58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650" y="222868"/>
            <a:ext cx="784701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Monitor with Condition Variables</a:t>
            </a:r>
          </a:p>
        </p:txBody>
      </p:sp>
      <p:pic>
        <p:nvPicPr>
          <p:cNvPr id="65538" name="Picture 1">
            <a:extLst>
              <a:ext uri="{FF2B5EF4-FFF2-40B4-BE49-F238E27FC236}">
                <a16:creationId xmlns:a16="http://schemas.microsoft.com/office/drawing/2014/main" xmlns="" id="{DB48DE8F-C17D-4286-A385-B405B2E72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446213"/>
            <a:ext cx="6010275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xmlns="" id="{ACB075CF-AF19-4E05-BBD4-93BC3F79B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902" y="251392"/>
            <a:ext cx="86425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 Usage of Condition Variable  Example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xmlns="" id="{FB8E9419-6392-4032-837A-E65A5DBEF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4549" y="1093788"/>
            <a:ext cx="7512798" cy="5044794"/>
          </a:xfrm>
        </p:spPr>
        <p:txBody>
          <a:bodyPr/>
          <a:lstStyle/>
          <a:p>
            <a:pPr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Consider </a:t>
            </a:r>
            <a:r>
              <a:rPr lang="en-US" altLang="en-US" i="1" dirty="0">
                <a:sym typeface="MT Extra" panose="05050102010205020202" pitchFamily="18" charset="2"/>
              </a:rPr>
              <a:t>P</a:t>
            </a:r>
            <a:r>
              <a:rPr lang="en-US" altLang="en-US" i="1" baseline="-25000" dirty="0">
                <a:sym typeface="MT Extra" panose="05050102010205020202" pitchFamily="18" charset="2"/>
              </a:rPr>
              <a:t>1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dirty="0">
                <a:sym typeface="MT Extra" panose="05050102010205020202" pitchFamily="18" charset="2"/>
              </a:rPr>
              <a:t> and </a:t>
            </a:r>
            <a:r>
              <a:rPr lang="en-US" altLang="en-US" i="1" dirty="0">
                <a:sym typeface="MT Extra" panose="05050102010205020202" pitchFamily="18" charset="2"/>
              </a:rPr>
              <a:t>P</a:t>
            </a:r>
            <a:r>
              <a:rPr lang="en-US" altLang="en-US" i="1" baseline="-25000" dirty="0">
                <a:sym typeface="MT Extra" panose="05050102010205020202" pitchFamily="18" charset="2"/>
              </a:rPr>
              <a:t>2</a:t>
            </a:r>
            <a:r>
              <a:rPr lang="en-US" altLang="en-US" dirty="0">
                <a:sym typeface="MT Extra" panose="05050102010205020202" pitchFamily="18" charset="2"/>
              </a:rPr>
              <a:t> that that need to execute two statements </a:t>
            </a:r>
            <a:r>
              <a:rPr lang="en-US" altLang="en-US" i="1" dirty="0">
                <a:sym typeface="MT Extra" panose="05050102010205020202" pitchFamily="18" charset="2"/>
              </a:rPr>
              <a:t>S</a:t>
            </a:r>
            <a:r>
              <a:rPr lang="en-US" altLang="en-US" i="1" baseline="-25000" dirty="0">
                <a:sym typeface="MT Extra" panose="05050102010205020202" pitchFamily="18" charset="2"/>
              </a:rPr>
              <a:t>1</a:t>
            </a:r>
            <a:r>
              <a:rPr lang="en-US" altLang="en-US" i="1" dirty="0">
                <a:sym typeface="MT Extra" panose="05050102010205020202" pitchFamily="18" charset="2"/>
              </a:rPr>
              <a:t> </a:t>
            </a:r>
            <a:r>
              <a:rPr lang="en-US" altLang="en-US" dirty="0">
                <a:sym typeface="MT Extra" panose="05050102010205020202" pitchFamily="18" charset="2"/>
              </a:rPr>
              <a:t>and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i="1" dirty="0">
                <a:sym typeface="MT Extra" panose="05050102010205020202" pitchFamily="18" charset="2"/>
              </a:rPr>
              <a:t>S</a:t>
            </a:r>
            <a:r>
              <a:rPr lang="en-US" altLang="en-US" i="1" baseline="-25000" dirty="0">
                <a:sym typeface="MT Extra" panose="05050102010205020202" pitchFamily="18" charset="2"/>
              </a:rPr>
              <a:t>2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   </a:t>
            </a:r>
            <a:r>
              <a:rPr lang="en-US" altLang="en-US" dirty="0">
                <a:sym typeface="MT Extra" panose="05050102010205020202" pitchFamily="18" charset="2"/>
              </a:rPr>
              <a:t>and the requirement 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dirty="0">
                <a:sym typeface="MT Extra" panose="05050102010205020202" pitchFamily="18" charset="2"/>
              </a:rPr>
              <a:t>that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i="1" dirty="0">
                <a:sym typeface="MT Extra" panose="05050102010205020202" pitchFamily="18" charset="2"/>
              </a:rPr>
              <a:t>S</a:t>
            </a:r>
            <a:r>
              <a:rPr lang="en-US" altLang="en-US" i="1" baseline="-25000" dirty="0">
                <a:sym typeface="MT Extra" panose="05050102010205020202" pitchFamily="18" charset="2"/>
              </a:rPr>
              <a:t>1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dirty="0">
                <a:sym typeface="MT Extra" panose="05050102010205020202" pitchFamily="18" charset="2"/>
              </a:rPr>
              <a:t>to happen before </a:t>
            </a:r>
            <a:r>
              <a:rPr lang="en-US" altLang="en-US" i="1" dirty="0">
                <a:sym typeface="MT Extra" panose="05050102010205020202" pitchFamily="18" charset="2"/>
              </a:rPr>
              <a:t>S</a:t>
            </a:r>
            <a:r>
              <a:rPr lang="en-US" altLang="en-US" i="1" baseline="-25000" dirty="0">
                <a:sym typeface="MT Extra" panose="05050102010205020202" pitchFamily="18" charset="2"/>
              </a:rPr>
              <a:t>2</a:t>
            </a:r>
          </a:p>
          <a:p>
            <a:pPr lvl="1"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Create a monitor with two procedures </a:t>
            </a:r>
            <a:r>
              <a:rPr lang="en-US" altLang="en-US" i="1" dirty="0">
                <a:sym typeface="MT Extra" panose="05050102010205020202" pitchFamily="18" charset="2"/>
              </a:rPr>
              <a:t>F</a:t>
            </a:r>
            <a:r>
              <a:rPr lang="en-US" altLang="en-US" i="1" baseline="-25000" dirty="0">
                <a:sym typeface="MT Extra" panose="05050102010205020202" pitchFamily="18" charset="2"/>
              </a:rPr>
              <a:t>1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dirty="0">
                <a:sym typeface="MT Extra" panose="05050102010205020202" pitchFamily="18" charset="2"/>
              </a:rPr>
              <a:t> and </a:t>
            </a:r>
            <a:r>
              <a:rPr lang="en-US" altLang="en-US" i="1" dirty="0">
                <a:sym typeface="MT Extra" panose="05050102010205020202" pitchFamily="18" charset="2"/>
              </a:rPr>
              <a:t>F</a:t>
            </a:r>
            <a:r>
              <a:rPr lang="en-US" altLang="en-US" i="1" baseline="-25000" dirty="0">
                <a:sym typeface="MT Extra" panose="05050102010205020202" pitchFamily="18" charset="2"/>
              </a:rPr>
              <a:t>2</a:t>
            </a:r>
            <a:r>
              <a:rPr lang="en-US" altLang="en-US" dirty="0">
                <a:sym typeface="MT Extra" panose="05050102010205020202" pitchFamily="18" charset="2"/>
              </a:rPr>
              <a:t>  that are invoked by </a:t>
            </a:r>
            <a:r>
              <a:rPr lang="en-US" altLang="en-US" i="1" dirty="0">
                <a:sym typeface="MT Extra" panose="05050102010205020202" pitchFamily="18" charset="2"/>
              </a:rPr>
              <a:t>P</a:t>
            </a:r>
            <a:r>
              <a:rPr lang="en-US" altLang="en-US" i="1" baseline="-25000" dirty="0">
                <a:sym typeface="MT Extra" panose="05050102010205020202" pitchFamily="18" charset="2"/>
              </a:rPr>
              <a:t>1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dirty="0">
                <a:sym typeface="MT Extra" panose="05050102010205020202" pitchFamily="18" charset="2"/>
              </a:rPr>
              <a:t> and </a:t>
            </a:r>
            <a:r>
              <a:rPr lang="en-US" altLang="en-US" i="1" dirty="0">
                <a:sym typeface="MT Extra" panose="05050102010205020202" pitchFamily="18" charset="2"/>
              </a:rPr>
              <a:t>P</a:t>
            </a:r>
            <a:r>
              <a:rPr lang="en-US" altLang="en-US" i="1" baseline="-25000" dirty="0">
                <a:sym typeface="MT Extra" panose="05050102010205020202" pitchFamily="18" charset="2"/>
              </a:rPr>
              <a:t>2</a:t>
            </a:r>
            <a:r>
              <a:rPr lang="en-US" altLang="en-US" dirty="0">
                <a:sym typeface="MT Extra" panose="05050102010205020202" pitchFamily="18" charset="2"/>
              </a:rPr>
              <a:t>  respectively</a:t>
            </a:r>
          </a:p>
          <a:p>
            <a:pPr lvl="1"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One condition variable “x”</a:t>
            </a:r>
            <a:r>
              <a:rPr lang="en-US" altLang="ja-JP" dirty="0">
                <a:sym typeface="MT Extra" panose="05050102010205020202" pitchFamily="18" charset="2"/>
              </a:rPr>
              <a:t> initialized to 0 </a:t>
            </a:r>
          </a:p>
          <a:p>
            <a:pPr lvl="1">
              <a:tabLst>
                <a:tab pos="2001838" algn="ctr"/>
                <a:tab pos="4513263" algn="ctr"/>
              </a:tabLst>
            </a:pPr>
            <a:r>
              <a:rPr lang="en-US" altLang="ja-JP" dirty="0">
                <a:sym typeface="MT Extra" panose="05050102010205020202" pitchFamily="18" charset="2"/>
              </a:rPr>
              <a:t>One Boolean variable “done”</a:t>
            </a:r>
          </a:p>
          <a:p>
            <a:pPr lvl="1"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F1: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   S</a:t>
            </a:r>
            <a:r>
              <a:rPr lang="en-US" altLang="en-US" b="1" baseline="-25000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1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;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   done = true;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  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x.signal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();</a:t>
            </a:r>
          </a:p>
          <a:p>
            <a:pPr lvl="1"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F2: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   if done = false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      x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.wait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()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   S</a:t>
            </a:r>
            <a:r>
              <a:rPr lang="en-US" altLang="en-US" b="1" baseline="-25000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2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;</a:t>
            </a:r>
            <a:endParaRPr lang="en-US" altLang="en-US" sz="1600" b="1" i="1" baseline="-25000" dirty="0">
              <a:solidFill>
                <a:srgbClr val="000000"/>
              </a:solidFill>
              <a:latin typeface="Courier New" panose="02070309020205020404" pitchFamily="49" charset="0"/>
              <a:sym typeface="MT Extra" panose="05050102010205020202" pitchFamily="18" charset="2"/>
            </a:endParaRPr>
          </a:p>
          <a:p>
            <a:pPr lvl="2">
              <a:buNone/>
              <a:tabLst>
                <a:tab pos="2001838" algn="ctr"/>
                <a:tab pos="4513263" algn="ctr"/>
              </a:tabLst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2617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xmlns="" id="{0F41CF7B-D2B1-4FB9-A034-C8DE3F4F0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7080" y="-147408"/>
            <a:ext cx="8243758" cy="84455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Implementation Using Semaphores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xmlns="" id="{AD9FED74-378E-47C8-BC46-4E9BB596D8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077" y="1133475"/>
            <a:ext cx="7733523" cy="5243513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dirty="0"/>
              <a:t>Variables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semaphore mutex;  // (initially  = 1)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semaphore next;   // (initially  =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int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next_count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// number of processes waiting         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inside the monitor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dirty="0"/>
              <a:t>Each function </a:t>
            </a:r>
            <a:r>
              <a:rPr lang="en-US" altLang="en-US" b="1" i="1" dirty="0"/>
              <a:t>P</a:t>
            </a:r>
            <a:r>
              <a:rPr lang="en-US" altLang="en-US" dirty="0"/>
              <a:t>  will be replaced by</a:t>
            </a:r>
          </a:p>
          <a:p>
            <a:pPr>
              <a:lnSpc>
                <a:spcPct val="80000"/>
              </a:lnSpc>
              <a:tabLst>
                <a:tab pos="1887538" algn="l"/>
                <a:tab pos="2335213" algn="l"/>
                <a:tab pos="2506663" algn="l"/>
              </a:tabLst>
            </a:pPr>
            <a:endParaRPr lang="en-US" altLang="en-US" sz="1600" dirty="0"/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wait(mutex);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   …			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body of P;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   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if 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next_count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	signal(next)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else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	signal(mutex);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dirty="0"/>
              <a:t>Mutual exclusion within a monitor is ensured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xmlns="" id="{A3781ED7-7E2C-44ED-849F-F7EC81647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7726" y="173267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 </a:t>
            </a:r>
            <a:r>
              <a:rPr lang="en-US" altLang="en-US" dirty="0"/>
              <a:t>Implementation – Condition Variables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xmlns="" id="{0632FD3B-F164-4834-96CE-D7C1853C60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3763" y="1190625"/>
            <a:ext cx="7843837" cy="4530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tabLst>
                <a:tab pos="1828800" algn="l"/>
                <a:tab pos="2217738" algn="l"/>
              </a:tabLst>
            </a:pPr>
            <a:r>
              <a:rPr lang="en-US" altLang="en-US" dirty="0"/>
              <a:t>For each condition variable </a:t>
            </a:r>
            <a:r>
              <a:rPr lang="en-US" altLang="en-US" b="1" i="1" dirty="0"/>
              <a:t>x</a:t>
            </a:r>
            <a:r>
              <a:rPr lang="en-US" altLang="en-US" dirty="0"/>
              <a:t>, we  have</a:t>
            </a:r>
            <a:r>
              <a:rPr lang="en-US" altLang="en-US" sz="1600" dirty="0"/>
              <a:t>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endParaRPr lang="en-US" altLang="en-US" sz="1600" dirty="0"/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semaphore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x_sem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// (initially  =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int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x_count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tabLst>
                <a:tab pos="1828800" algn="l"/>
                <a:tab pos="2217738" algn="l"/>
              </a:tabLst>
            </a:pPr>
            <a:r>
              <a:rPr lang="en-US" altLang="en-US" dirty="0"/>
              <a:t>The operation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x.wait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/>
              <a:t>can be implemented as</a:t>
            </a:r>
            <a:r>
              <a:rPr lang="en-US" altLang="en-US" sz="1600" dirty="0"/>
              <a:t>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sz="1600" dirty="0"/>
              <a:t>		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x_count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if 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next_count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 signal(next);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else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signal(mutex);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wait(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x_sem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x_count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--;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sz="1600" b="1" dirty="0"/>
              <a:t>		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xmlns="" id="{FCD1EAFB-0631-4AB6-8B81-00F8342C9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450" y="195298"/>
            <a:ext cx="77533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(Cont.)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xmlns="" id="{4DADAEF0-291C-40B5-9E31-7AAF1A95E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/>
              <a:t>The operation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x.signal() </a:t>
            </a:r>
            <a:r>
              <a:rPr lang="en-US" altLang="en-US"/>
              <a:t>can be implemented as:</a:t>
            </a:r>
            <a:br>
              <a:rPr lang="en-US" altLang="en-US"/>
            </a:br>
            <a:endParaRPr lang="en-US" altLang="en-US"/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		if (x_count &gt; 0) {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			next_count++;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			signal(x_sem);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			wait(next);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			next_count--;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b="1"/>
              <a:t>		</a:t>
            </a:r>
            <a:r>
              <a:rPr lang="en-US" altLang="en-US"/>
              <a:t>	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xmlns="" id="{01C32B1B-A4EF-4F65-B2C5-B45EC8C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07" y="197632"/>
            <a:ext cx="8229600" cy="576262"/>
          </a:xfrm>
        </p:spPr>
        <p:txBody>
          <a:bodyPr/>
          <a:lstStyle/>
          <a:p>
            <a:r>
              <a:rPr lang="en-US" altLang="en-US" dirty="0"/>
              <a:t>Resuming Processes within a Monitor</a:t>
            </a:r>
          </a:p>
        </p:txBody>
      </p:sp>
      <p:sp>
        <p:nvSpPr>
          <p:cNvPr id="75778" name="Content Placeholder 2">
            <a:extLst>
              <a:ext uri="{FF2B5EF4-FFF2-40B4-BE49-F238E27FC236}">
                <a16:creationId xmlns:a16="http://schemas.microsoft.com/office/drawing/2014/main" xmlns="" id="{6839C047-5A3A-496B-8B8E-46EBA919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69" y="1233488"/>
            <a:ext cx="6181631" cy="4545012"/>
          </a:xfrm>
        </p:spPr>
        <p:txBody>
          <a:bodyPr/>
          <a:lstStyle/>
          <a:p>
            <a:r>
              <a:rPr lang="en-US" altLang="en-US" dirty="0"/>
              <a:t>If several processes queued on condition variable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/>
              <a:t>, and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x.signal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/>
              <a:t>is executed, which process should be resumed?</a:t>
            </a:r>
          </a:p>
          <a:p>
            <a:r>
              <a:rPr lang="en-US" altLang="en-US" dirty="0"/>
              <a:t>FCFS frequently not adequate </a:t>
            </a:r>
          </a:p>
          <a:p>
            <a:r>
              <a:rPr lang="en-US" altLang="en-US" dirty="0"/>
              <a:t>Use</a:t>
            </a:r>
            <a:r>
              <a:rPr lang="en-US" altLang="en-US" b="1" dirty="0">
                <a:solidFill>
                  <a:srgbClr val="0000FF"/>
                </a:solidFill>
              </a:rPr>
              <a:t>  </a:t>
            </a: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conditional-wait </a:t>
            </a:r>
            <a:r>
              <a:rPr lang="en-US" altLang="en-US" dirty="0"/>
              <a:t>construct of the form   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x.wait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/>
              <a:t>where: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dirty="0"/>
              <a:t> is an integer (called the priority number)</a:t>
            </a:r>
            <a:endParaRPr lang="en-US" altLang="en-US" b="1" dirty="0">
              <a:solidFill>
                <a:srgbClr val="0000FF"/>
              </a:solidFill>
            </a:endParaRPr>
          </a:p>
          <a:p>
            <a:pPr lvl="1"/>
            <a:r>
              <a:rPr lang="en-US" altLang="en-US" dirty="0"/>
              <a:t>The process with lowest number (highest priority) is scheduled next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3">
            <a:extLst>
              <a:ext uri="{FF2B5EF4-FFF2-40B4-BE49-F238E27FC236}">
                <a16:creationId xmlns:a16="http://schemas.microsoft.com/office/drawing/2014/main" xmlns="" id="{C262359E-9C42-4EC1-973C-CF3D197F8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8362" y="998376"/>
            <a:ext cx="7709816" cy="504206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Allocate a single resource among competing processes using priority numbers that specifies  the maximum time a process  plans to use the resource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R.acquire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(t)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...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access the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resurce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...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R.release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Where R is an instance of  type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ResourceAllocator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F0A3D686-68BB-4C31-975E-9B0F28AC0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86" y="133671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Single Resource allocation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D7EF8710-A4D0-FD6E-2DF3-5C106C216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1428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Consumer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34E75CB8-B232-3085-67C1-0C0EEB977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3475" y="1297232"/>
            <a:ext cx="6877050" cy="4860925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while (true)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while (counter == 0)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	; /* do nothing */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next_consumed</a:t>
            </a:r>
            <a:r>
              <a:rPr lang="en-US" altLang="en-US" sz="1600" dirty="0">
                <a:latin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out = (out + 1) % BUFFER_SIZE; 	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counter--;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3">
            <a:extLst>
              <a:ext uri="{FF2B5EF4-FFF2-40B4-BE49-F238E27FC236}">
                <a16:creationId xmlns:a16="http://schemas.microsoft.com/office/drawing/2014/main" xmlns="" id="{C262359E-9C42-4EC1-973C-CF3D197F8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8362" y="998376"/>
            <a:ext cx="7709816" cy="504206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Allocate a single resource among competing processes using priority numbers that specifies  the maximum time a process  plans to use the resource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process with the shortest time is allocated the resource first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Let R is an instance of  type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ResourceAllocator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(next slide)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Access to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ResourceAllocator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is done via: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R.acquire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(t)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...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access the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resurce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...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R.release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Where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altLang="en-US" dirty="0"/>
              <a:t> is the maximum time a process plans to use the resource</a:t>
            </a:r>
          </a:p>
          <a:p>
            <a:pPr>
              <a:lnSpc>
                <a:spcPct val="80000"/>
              </a:lnSpc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F0A3D686-68BB-4C31-975E-9B0F28AC0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86" y="133671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Single Resource allocation </a:t>
            </a:r>
          </a:p>
        </p:txBody>
      </p:sp>
    </p:spTree>
    <p:extLst>
      <p:ext uri="{BB962C8B-B14F-4D97-AF65-F5344CB8AC3E}">
        <p14:creationId xmlns:p14="http://schemas.microsoft.com/office/powerpoint/2010/main" val="3192809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xmlns="" id="{CDBDEA88-9919-449A-807F-AEBDDF81E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9900" y="172650"/>
            <a:ext cx="772979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Monitor to Allocate Single Resource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xmlns="" id="{18016772-06F5-43E2-81D4-B3F01DB70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46238" y="766763"/>
            <a:ext cx="6235700" cy="5024437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endParaRPr lang="en-US" altLang="en-US" sz="1400" dirty="0"/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monitor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ResourceAllocator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busy;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condition x;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void acquire(int time) {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if (busy)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x.wait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(time);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busy = true;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void release() {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busy = false;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x.signal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initialization code() {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busy = false;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1600" b="1" dirty="0"/>
              <a:t>	</a:t>
            </a:r>
            <a:r>
              <a:rPr lang="en-US" altLang="en-US" sz="1400" b="1" dirty="0"/>
              <a:t>	</a:t>
            </a:r>
            <a:r>
              <a:rPr lang="en-US" altLang="en-US" sz="1400" dirty="0"/>
              <a:t>	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xmlns="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 Resource Monitor (Cont.)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xmlns="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82700"/>
            <a:ext cx="6959600" cy="4860925"/>
          </a:xfrm>
        </p:spPr>
        <p:txBody>
          <a:bodyPr/>
          <a:lstStyle/>
          <a:p>
            <a:r>
              <a:rPr lang="en-US" altLang="en-US" dirty="0"/>
              <a:t> Usage: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acquire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release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Incorrect use of monitor operations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release()  …  acquire()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acquire()  …  acquire())</a:t>
            </a:r>
          </a:p>
          <a:p>
            <a:pPr lvl="1"/>
            <a:r>
              <a:rPr lang="en-US" altLang="en-US" dirty="0"/>
              <a:t> Omitting 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acquire() </a:t>
            </a:r>
            <a:r>
              <a:rPr lang="en-US" altLang="en-US" dirty="0"/>
              <a:t>and/or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release()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75779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>
            <a:extLst>
              <a:ext uri="{FF2B5EF4-FFF2-40B4-BE49-F238E27FC236}">
                <a16:creationId xmlns:a16="http://schemas.microsoft.com/office/drawing/2014/main" xmlns="" id="{0262CF6A-7DE0-413B-B4A8-CA639FB8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853"/>
            <a:ext cx="8229600" cy="576262"/>
          </a:xfrm>
        </p:spPr>
        <p:txBody>
          <a:bodyPr/>
          <a:lstStyle/>
          <a:p>
            <a:r>
              <a:rPr lang="en-US" altLang="en-US" dirty="0"/>
              <a:t>Liveness</a:t>
            </a:r>
          </a:p>
        </p:txBody>
      </p:sp>
      <p:sp>
        <p:nvSpPr>
          <p:cNvPr id="100354" name="Content Placeholder 2">
            <a:extLst>
              <a:ext uri="{FF2B5EF4-FFF2-40B4-BE49-F238E27FC236}">
                <a16:creationId xmlns:a16="http://schemas.microsoft.com/office/drawing/2014/main" xmlns="" id="{9AEFB289-EC7A-42F2-96F5-192B003A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Processes may have to wait indefinitely while trying to acquire a synchronization tool such as a mutex lock or semaphore.</a:t>
            </a:r>
          </a:p>
          <a:p>
            <a:r>
              <a:rPr lang="en-US" altLang="en-US" dirty="0"/>
              <a:t>Waiting indefinitely violates the progress and bounded-waiting criteria discussed at the beginning of this chapter.</a:t>
            </a:r>
          </a:p>
          <a:p>
            <a:r>
              <a:rPr lang="en-US" altLang="en-US" b="1" dirty="0"/>
              <a:t>Liveness</a:t>
            </a:r>
            <a:r>
              <a:rPr lang="en-US" altLang="en-US" dirty="0"/>
              <a:t> refers to a set of properties that a system must satisfy to ensure processes make progress.</a:t>
            </a:r>
          </a:p>
          <a:p>
            <a:r>
              <a:rPr lang="en-US" altLang="en-US" dirty="0"/>
              <a:t>Indefinite waiting is an example of a liveness failure.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>
            <a:extLst>
              <a:ext uri="{FF2B5EF4-FFF2-40B4-BE49-F238E27FC236}">
                <a16:creationId xmlns:a16="http://schemas.microsoft.com/office/drawing/2014/main" xmlns="" id="{1F5A0B61-C668-4722-B6B9-90181DF72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0738" y="1073150"/>
            <a:ext cx="7640637" cy="49069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Deadlock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two or more processes are waiting indefinitely for an event that can be caused by only one of the waiting processes</a:t>
            </a:r>
          </a:p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altLang="en-US" dirty="0">
                <a:solidFill>
                  <a:srgbClr val="000000"/>
                </a:solidFill>
              </a:rPr>
              <a:t>Let </a:t>
            </a:r>
            <a:r>
              <a:rPr lang="en-US" alt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 and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be </a:t>
            </a:r>
            <a:r>
              <a:rPr lang="en-US" altLang="en-US" dirty="0"/>
              <a:t>two semaphores initialized to 1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i="1" dirty="0">
                <a:solidFill>
                  <a:srgbClr val="000000"/>
                </a:solidFill>
              </a:rPr>
              <a:t>		        P</a:t>
            </a:r>
            <a:r>
              <a:rPr lang="en-US" altLang="en-US" baseline="-25000" dirty="0">
                <a:solidFill>
                  <a:srgbClr val="000000"/>
                </a:solidFill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	                            </a:t>
            </a:r>
            <a:r>
              <a:rPr lang="en-US" altLang="en-US" i="1" dirty="0">
                <a:solidFill>
                  <a:srgbClr val="000000"/>
                </a:solidFill>
              </a:rPr>
              <a:t>P</a:t>
            </a:r>
            <a:r>
              <a:rPr lang="en-US" altLang="en-US" baseline="-25000" dirty="0">
                <a:solidFill>
                  <a:srgbClr val="000000"/>
                </a:solidFill>
              </a:rPr>
              <a:t>1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wait(S); 	              wait(Q);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wait(Q); 	              wait(S);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...		     ...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signal(S);                 signal(Q);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signal(Q);                 signal(S);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Consider if </a:t>
            </a:r>
            <a:r>
              <a:rPr lang="en-US" altLang="en-US" i="1" dirty="0">
                <a:solidFill>
                  <a:srgbClr val="000000"/>
                </a:solidFill>
              </a:rPr>
              <a:t>P</a:t>
            </a:r>
            <a:r>
              <a:rPr lang="en-US" altLang="en-US" baseline="-25000" dirty="0">
                <a:solidFill>
                  <a:srgbClr val="000000"/>
                </a:solidFill>
              </a:rPr>
              <a:t>0</a:t>
            </a:r>
            <a:r>
              <a:rPr lang="en-US" altLang="en-US" dirty="0">
                <a:sym typeface="MT Extra" panose="05050102010205020202" pitchFamily="18" charset="2"/>
              </a:rPr>
              <a:t> executes wait(S) and </a:t>
            </a:r>
            <a:r>
              <a:rPr lang="en-US" altLang="en-US" i="1" dirty="0">
                <a:solidFill>
                  <a:srgbClr val="000000"/>
                </a:solidFill>
              </a:rPr>
              <a:t>P</a:t>
            </a:r>
            <a:r>
              <a:rPr lang="en-US" altLang="en-US" baseline="-25000" dirty="0">
                <a:solidFill>
                  <a:srgbClr val="000000"/>
                </a:solidFill>
              </a:rPr>
              <a:t>1 </a:t>
            </a:r>
            <a:r>
              <a:rPr lang="en-US" altLang="en-US" dirty="0">
                <a:sym typeface="MT Extra" panose="05050102010205020202" pitchFamily="18" charset="2"/>
              </a:rPr>
              <a:t>wait(Q). When </a:t>
            </a:r>
            <a:r>
              <a:rPr lang="en-US" altLang="en-US" i="1" dirty="0">
                <a:solidFill>
                  <a:srgbClr val="000000"/>
                </a:solidFill>
              </a:rPr>
              <a:t>P</a:t>
            </a:r>
            <a:r>
              <a:rPr lang="en-US" altLang="en-US" baseline="-25000" dirty="0">
                <a:solidFill>
                  <a:srgbClr val="000000"/>
                </a:solidFill>
              </a:rPr>
              <a:t>0</a:t>
            </a:r>
            <a:r>
              <a:rPr lang="en-US" altLang="en-US" dirty="0">
                <a:sym typeface="MT Extra" panose="05050102010205020202" pitchFamily="18" charset="2"/>
              </a:rPr>
              <a:t> executes wait(Q), it must wait until </a:t>
            </a:r>
            <a:r>
              <a:rPr lang="en-US" altLang="en-US" i="1" dirty="0">
                <a:solidFill>
                  <a:srgbClr val="000000"/>
                </a:solidFill>
              </a:rPr>
              <a:t>P</a:t>
            </a:r>
            <a:r>
              <a:rPr lang="en-US" altLang="en-US" baseline="-25000" dirty="0">
                <a:solidFill>
                  <a:srgbClr val="000000"/>
                </a:solidFill>
              </a:rPr>
              <a:t>1 </a:t>
            </a:r>
            <a:r>
              <a:rPr lang="en-US" altLang="en-US" dirty="0">
                <a:sym typeface="MT Extra" panose="05050102010205020202" pitchFamily="18" charset="2"/>
              </a:rPr>
              <a:t>executes signal(Q)</a:t>
            </a:r>
          </a:p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However, </a:t>
            </a:r>
            <a:r>
              <a:rPr lang="en-US" altLang="en-US" i="1" dirty="0">
                <a:solidFill>
                  <a:srgbClr val="000000"/>
                </a:solidFill>
              </a:rPr>
              <a:t>P</a:t>
            </a:r>
            <a:r>
              <a:rPr lang="en-US" altLang="en-US" baseline="-25000" dirty="0">
                <a:solidFill>
                  <a:srgbClr val="000000"/>
                </a:solidFill>
              </a:rPr>
              <a:t>1 </a:t>
            </a:r>
            <a:r>
              <a:rPr lang="en-US" altLang="en-US" dirty="0">
                <a:sym typeface="MT Extra" panose="05050102010205020202" pitchFamily="18" charset="2"/>
              </a:rPr>
              <a:t>is waiting until </a:t>
            </a:r>
            <a:r>
              <a:rPr lang="en-US" altLang="en-US" i="1" dirty="0">
                <a:solidFill>
                  <a:srgbClr val="000000"/>
                </a:solidFill>
              </a:rPr>
              <a:t>P</a:t>
            </a:r>
            <a:r>
              <a:rPr lang="en-US" altLang="en-US" baseline="-25000" dirty="0">
                <a:solidFill>
                  <a:srgbClr val="000000"/>
                </a:solidFill>
              </a:rPr>
              <a:t>0</a:t>
            </a:r>
            <a:r>
              <a:rPr lang="en-US" altLang="en-US" dirty="0">
                <a:sym typeface="MT Extra" panose="05050102010205020202" pitchFamily="18" charset="2"/>
              </a:rPr>
              <a:t> execute signal(S).</a:t>
            </a:r>
          </a:p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Since these signal() operations will never be executed, </a:t>
            </a:r>
            <a:r>
              <a:rPr lang="en-US" altLang="en-US" i="1" dirty="0">
                <a:solidFill>
                  <a:srgbClr val="000000"/>
                </a:solidFill>
              </a:rPr>
              <a:t>P</a:t>
            </a:r>
            <a:r>
              <a:rPr lang="en-US" altLang="en-US" baseline="-25000" dirty="0">
                <a:solidFill>
                  <a:srgbClr val="000000"/>
                </a:solidFill>
              </a:rPr>
              <a:t>0 </a:t>
            </a:r>
            <a:r>
              <a:rPr lang="en-US" altLang="en-US" dirty="0">
                <a:sym typeface="MT Extra" panose="05050102010205020202" pitchFamily="18" charset="2"/>
              </a:rPr>
              <a:t>and </a:t>
            </a:r>
            <a:r>
              <a:rPr lang="en-US" altLang="en-US" i="1" dirty="0">
                <a:solidFill>
                  <a:srgbClr val="000000"/>
                </a:solidFill>
              </a:rPr>
              <a:t>P</a:t>
            </a:r>
            <a:r>
              <a:rPr lang="en-US" altLang="en-US" baseline="-25000" dirty="0">
                <a:solidFill>
                  <a:srgbClr val="000000"/>
                </a:solidFill>
              </a:rPr>
              <a:t>1 </a:t>
            </a:r>
            <a:r>
              <a:rPr lang="en-US" altLang="en-US" dirty="0">
                <a:sym typeface="MT Extra" panose="05050102010205020202" pitchFamily="18" charset="2"/>
              </a:rPr>
              <a:t>are </a:t>
            </a:r>
            <a:r>
              <a:rPr lang="en-US" altLang="en-US" b="1" dirty="0">
                <a:sym typeface="MT Extra" panose="05050102010205020202" pitchFamily="18" charset="2"/>
              </a:rPr>
              <a:t>deadlocked</a:t>
            </a:r>
            <a:r>
              <a:rPr lang="en-US" altLang="en-US" dirty="0">
                <a:sym typeface="MT Extra" panose="05050102010205020202" pitchFamily="18" charset="2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0B654C8-C4D8-441C-9FE2-895E326F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7653"/>
            <a:ext cx="8229600" cy="576262"/>
          </a:xfrm>
        </p:spPr>
        <p:txBody>
          <a:bodyPr/>
          <a:lstStyle/>
          <a:p>
            <a:r>
              <a:rPr lang="en-US" altLang="en-US" dirty="0"/>
              <a:t>Liveness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>
            <a:extLst>
              <a:ext uri="{FF2B5EF4-FFF2-40B4-BE49-F238E27FC236}">
                <a16:creationId xmlns:a16="http://schemas.microsoft.com/office/drawing/2014/main" xmlns="" id="{CC3D9E03-5564-4E30-B743-6530BE53EE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0738" y="1073150"/>
            <a:ext cx="7640637" cy="49069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altLang="en-US" dirty="0"/>
              <a:t>Other forms of deadlock: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altLang="en-US" b="1" dirty="0">
                <a:sym typeface="MT Extra" panose="05050102010205020202" pitchFamily="18" charset="2"/>
              </a:rPr>
              <a:t>Starvation</a:t>
            </a:r>
            <a:r>
              <a:rPr lang="en-US" altLang="en-US" dirty="0">
                <a:sym typeface="MT Extra" panose="05050102010205020202" pitchFamily="18" charset="2"/>
              </a:rPr>
              <a:t> </a:t>
            </a:r>
            <a:r>
              <a:rPr lang="en-US" altLang="en-US" dirty="0"/>
              <a:t>– indefinite blocking  </a:t>
            </a:r>
          </a:p>
          <a:p>
            <a:pPr lvl="1"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altLang="en-US" dirty="0"/>
              <a:t>A process may never be removed from the semaphore queue in which it is suspended</a:t>
            </a:r>
          </a:p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altLang="en-US" b="1" dirty="0"/>
              <a:t>Priority Inversion</a:t>
            </a:r>
            <a:r>
              <a:rPr lang="en-US" altLang="en-US" dirty="0"/>
              <a:t> – Scheduling problem when lower-priority process holds a lock needed by higher-priority process</a:t>
            </a:r>
          </a:p>
          <a:p>
            <a:pPr lvl="1">
              <a:tabLst>
                <a:tab pos="1882775" algn="ctr"/>
                <a:tab pos="4568825" algn="ctr"/>
              </a:tabLst>
            </a:pPr>
            <a:r>
              <a:rPr lang="en-US" altLang="en-US" dirty="0"/>
              <a:t>Solved via </a:t>
            </a:r>
            <a:r>
              <a:rPr lang="en-US" altLang="en-US" b="1" dirty="0"/>
              <a:t>priority-inheritance protocol</a:t>
            </a:r>
            <a:br>
              <a:rPr lang="en-US" altLang="en-US" b="1" dirty="0"/>
            </a:b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06CA1E1-4F3C-40FD-8128-8886B3D8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7653"/>
            <a:ext cx="8229600" cy="576262"/>
          </a:xfrm>
        </p:spPr>
        <p:txBody>
          <a:bodyPr/>
          <a:lstStyle/>
          <a:p>
            <a:r>
              <a:rPr lang="en-US" altLang="en-US" dirty="0"/>
              <a:t>Liveness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xmlns="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Producer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and</a:t>
            </a:r>
            <a:r>
              <a:rPr lang="tr-TR" altLang="en-US" dirty="0" smtClean="0"/>
              <a:t> </a:t>
            </a:r>
            <a:r>
              <a:rPr lang="en-US" altLang="en-US" dirty="0"/>
              <a:t>Consumer</a:t>
            </a:r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B0065A6-2708-4D91-50DB-CFA877555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687" y="861725"/>
            <a:ext cx="6368112" cy="250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altLang="en-US" sz="1400" b="1" kern="0" dirty="0" smtClean="0">
                <a:solidFill>
                  <a:srgbClr val="0066CC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400" kern="0" dirty="0" smtClean="0">
                <a:solidFill>
                  <a:srgbClr val="0066CC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kern="0" dirty="0" smtClean="0">
                <a:latin typeface="Courier New" panose="02070309020205020404" pitchFamily="49" charset="0"/>
              </a:rPr>
              <a:t>(true) {</a:t>
            </a:r>
            <a:br>
              <a:rPr lang="en-US" altLang="en-US" sz="1400" kern="0" dirty="0" smtClean="0">
                <a:latin typeface="Courier New" panose="02070309020205020404" pitchFamily="49" charset="0"/>
              </a:rPr>
            </a:br>
            <a:r>
              <a:rPr lang="en-US" altLang="en-US" sz="1400" kern="0" dirty="0" smtClean="0">
                <a:latin typeface="Courier New" panose="02070309020205020404" pitchFamily="49" charset="0"/>
              </a:rPr>
              <a:t>	/* produce an item in next produced */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400" kern="0" dirty="0" smtClean="0">
                <a:latin typeface="Courier New" panose="02070309020205020404" pitchFamily="49" charset="0"/>
              </a:rPr>
              <a:t>	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400" kern="0" dirty="0" smtClean="0">
                <a:latin typeface="Courier New" panose="02070309020205020404" pitchFamily="49" charset="0"/>
              </a:rPr>
              <a:t>	</a:t>
            </a:r>
            <a:r>
              <a:rPr lang="en-US" altLang="en-US" sz="1400" b="1" kern="0" dirty="0" smtClean="0">
                <a:solidFill>
                  <a:srgbClr val="0066CC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400" kern="0" dirty="0" smtClean="0">
                <a:latin typeface="Courier New" panose="02070309020205020404" pitchFamily="49" charset="0"/>
              </a:rPr>
              <a:t> (counter == BUFFER_SIZE) 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400" kern="0" dirty="0" smtClean="0">
                <a:latin typeface="Courier New" panose="02070309020205020404" pitchFamily="49" charset="0"/>
              </a:rPr>
              <a:t>		; /* do nothing */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400" kern="0" dirty="0" smtClean="0">
                <a:latin typeface="Courier New" panose="02070309020205020404" pitchFamily="49" charset="0"/>
              </a:rPr>
              <a:t>	buffer[in] = </a:t>
            </a:r>
            <a:r>
              <a:rPr lang="en-US" altLang="en-US" sz="1400" kern="0" dirty="0" err="1" smtClean="0">
                <a:latin typeface="Courier New" panose="02070309020205020404" pitchFamily="49" charset="0"/>
              </a:rPr>
              <a:t>next_produced</a:t>
            </a:r>
            <a:r>
              <a:rPr lang="en-US" altLang="en-US" sz="1400" kern="0" dirty="0" smtClean="0">
                <a:latin typeface="Courier New" panose="02070309020205020404" pitchFamily="49" charset="0"/>
              </a:rPr>
              <a:t>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400" kern="0" dirty="0" smtClean="0">
                <a:latin typeface="Courier New" panose="02070309020205020404" pitchFamily="49" charset="0"/>
              </a:rPr>
              <a:t>	in = (in + 1) % BUFFER_SIZE;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400" b="1" kern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	counter++;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400" kern="0" dirty="0" smtClean="0">
                <a:latin typeface="Courier New" panose="02070309020205020404" pitchFamily="49" charset="0"/>
              </a:rPr>
              <a:t>} </a:t>
            </a:r>
            <a:endParaRPr lang="en-US" altLang="en-US" sz="1400" kern="0" dirty="0">
              <a:latin typeface="Courier New" panose="020703090202050204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4E75CB8-B232-3085-67C1-0C0EEB977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490" y="3833090"/>
            <a:ext cx="6652780" cy="231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altLang="en-US" sz="1400" b="1" kern="0" dirty="0" smtClean="0">
                <a:solidFill>
                  <a:srgbClr val="0066CC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400" kern="0" dirty="0" smtClean="0">
                <a:latin typeface="Courier New" panose="02070309020205020404" pitchFamily="49" charset="0"/>
              </a:rPr>
              <a:t> (true)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400" kern="0" dirty="0" smtClean="0">
                <a:latin typeface="Courier New" panose="02070309020205020404" pitchFamily="49" charset="0"/>
              </a:rPr>
              <a:t>	</a:t>
            </a:r>
            <a:r>
              <a:rPr lang="en-US" altLang="en-US" sz="1400" b="1" kern="0" dirty="0" smtClean="0">
                <a:solidFill>
                  <a:srgbClr val="0066CC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400" kern="0" dirty="0" smtClean="0">
                <a:latin typeface="Courier New" panose="02070309020205020404" pitchFamily="49" charset="0"/>
              </a:rPr>
              <a:t> (counter == 0)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400" kern="0" dirty="0" smtClean="0">
                <a:latin typeface="Courier New" panose="02070309020205020404" pitchFamily="49" charset="0"/>
              </a:rPr>
              <a:t>		; /* do nothing */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400" kern="0" dirty="0" smtClean="0">
                <a:latin typeface="Courier New" panose="02070309020205020404" pitchFamily="49" charset="0"/>
              </a:rPr>
              <a:t>	</a:t>
            </a:r>
            <a:r>
              <a:rPr lang="en-US" altLang="en-US" sz="1400" kern="0" dirty="0" err="1" smtClean="0">
                <a:latin typeface="Courier New" panose="02070309020205020404" pitchFamily="49" charset="0"/>
              </a:rPr>
              <a:t>next_consumed</a:t>
            </a:r>
            <a:r>
              <a:rPr lang="en-US" altLang="en-US" sz="1400" kern="0" dirty="0" smtClean="0">
                <a:latin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400" kern="0" dirty="0" smtClean="0">
                <a:latin typeface="Courier New" panose="02070309020205020404" pitchFamily="49" charset="0"/>
              </a:rPr>
              <a:t>	out = (out + 1) % BUFFER_SIZE; 	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400" b="1" kern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  counter--;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400" kern="0" dirty="0" smtClean="0">
                <a:latin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400" kern="0" dirty="0" smtClean="0">
                <a:latin typeface="Courier New" panose="02070309020205020404" pitchFamily="49" charset="0"/>
              </a:rPr>
              <a:t>} </a:t>
            </a:r>
            <a:endParaRPr lang="en-US" altLang="en-US" sz="1400" kern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5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>
            <a:extLst>
              <a:ext uri="{FF2B5EF4-FFF2-40B4-BE49-F238E27FC236}">
                <a16:creationId xmlns:a16="http://schemas.microsoft.com/office/drawing/2014/main" xmlns="" id="{2FDD20F6-AB02-1046-3733-E7F14C36D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Race Condition</a:t>
            </a:r>
          </a:p>
        </p:txBody>
      </p:sp>
      <p:sp>
        <p:nvSpPr>
          <p:cNvPr id="17411" name="Rectangle 1027">
            <a:extLst>
              <a:ext uri="{FF2B5EF4-FFF2-40B4-BE49-F238E27FC236}">
                <a16:creationId xmlns:a16="http://schemas.microsoft.com/office/drawing/2014/main" xmlns="" id="{45B60AA0-C7F3-D069-2935-A3CC2F366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4888" y="1177925"/>
            <a:ext cx="8067675" cy="5173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counter++ </a:t>
            </a:r>
            <a:r>
              <a:rPr lang="en-US" altLang="en-US" sz="1600" dirty="0"/>
              <a:t>could be implemented as</a:t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b="1" dirty="0">
                <a:latin typeface="Courier New" panose="02070309020205020404" pitchFamily="49" charset="0"/>
              </a:rPr>
              <a:t>    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b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register1 = register1 + 1</a:t>
            </a:r>
            <a:b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counter = register1</a:t>
            </a:r>
            <a:endParaRPr lang="en-US" altLang="en-US" sz="8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counter--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/>
              <a:t>could be implemented as</a:t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b="1" dirty="0">
                <a:latin typeface="Courier New" panose="02070309020205020404" pitchFamily="49" charset="0"/>
              </a:rPr>
              <a:t>    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counter</a:t>
            </a:r>
            <a:b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register2 = register2 - 1</a:t>
            </a:r>
            <a:b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counter = register2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/>
              <a:t>Consider this execution interleaving with </a:t>
            </a:r>
            <a:r>
              <a:rPr lang="ja-JP" altLang="en-US" sz="1600" dirty="0"/>
              <a:t>“</a:t>
            </a:r>
            <a:r>
              <a:rPr lang="en-US" altLang="ja-JP" sz="1600" dirty="0"/>
              <a:t>count</a:t>
            </a:r>
            <a:r>
              <a:rPr lang="tr-TR" altLang="ja-JP" sz="1600" dirty="0"/>
              <a:t>er</a:t>
            </a:r>
            <a:r>
              <a:rPr lang="en-US" altLang="ja-JP" sz="1600" dirty="0"/>
              <a:t> = 5</a:t>
            </a:r>
            <a:r>
              <a:rPr lang="ja-JP" altLang="en-US" sz="1600" dirty="0"/>
              <a:t>”</a:t>
            </a:r>
            <a:r>
              <a:rPr lang="en-US" altLang="ja-JP" sz="1600" dirty="0"/>
              <a:t> initially: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/>
              <a:t>	S0: </a:t>
            </a:r>
            <a:r>
              <a:rPr lang="en-US" altLang="en-US" sz="1600" dirty="0">
                <a:solidFill>
                  <a:srgbClr val="FF0000"/>
                </a:solidFill>
              </a:rPr>
              <a:t>producer</a:t>
            </a:r>
            <a:r>
              <a:rPr lang="en-US" altLang="en-US" sz="1600" dirty="0"/>
              <a:t>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 </a:t>
            </a:r>
            <a:r>
              <a:rPr lang="en-US" altLang="en-US" sz="1600" dirty="0"/>
              <a:t>{register1 = 5}</a:t>
            </a:r>
            <a:br>
              <a:rPr lang="en-US" altLang="en-US" sz="1600" dirty="0"/>
            </a:br>
            <a:r>
              <a:rPr lang="en-US" altLang="en-US" sz="1600" dirty="0"/>
              <a:t>S1: </a:t>
            </a:r>
            <a:r>
              <a:rPr lang="en-US" altLang="en-US" sz="1600" dirty="0">
                <a:solidFill>
                  <a:srgbClr val="FF0000"/>
                </a:solidFill>
              </a:rPr>
              <a:t>producer</a:t>
            </a:r>
            <a:r>
              <a:rPr lang="en-US" altLang="en-US" sz="1600" dirty="0"/>
              <a:t>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register1 + 1   </a:t>
            </a:r>
            <a:r>
              <a:rPr lang="en-US" altLang="en-US" sz="1600" dirty="0"/>
              <a:t>{register1 = 6} </a:t>
            </a:r>
            <a:br>
              <a:rPr lang="en-US" altLang="en-US" sz="1600" dirty="0"/>
            </a:br>
            <a:r>
              <a:rPr lang="en-US" altLang="en-US" sz="1600" dirty="0"/>
              <a:t>S2: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/>
              <a:t>{register2 = 5} </a:t>
            </a:r>
            <a:br>
              <a:rPr lang="en-US" altLang="en-US" sz="1600" dirty="0"/>
            </a:br>
            <a:r>
              <a:rPr lang="en-US" altLang="en-US" sz="1600" dirty="0"/>
              <a:t>S3: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register2 – 1  </a:t>
            </a:r>
            <a:r>
              <a:rPr lang="en-US" altLang="en-US" sz="1600" dirty="0"/>
              <a:t>{register2 = 4} </a:t>
            </a:r>
            <a:br>
              <a:rPr lang="en-US" altLang="en-US" sz="1600" dirty="0"/>
            </a:br>
            <a:r>
              <a:rPr lang="en-US" altLang="en-US" sz="1600" dirty="0"/>
              <a:t>S4: </a:t>
            </a:r>
            <a:r>
              <a:rPr lang="en-US" altLang="en-US" sz="1600" dirty="0">
                <a:solidFill>
                  <a:srgbClr val="FF0000"/>
                </a:solidFill>
              </a:rPr>
              <a:t>producer</a:t>
            </a:r>
            <a:r>
              <a:rPr lang="en-US" altLang="en-US" sz="1600" dirty="0"/>
              <a:t>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counter = register1         </a:t>
            </a:r>
            <a:r>
              <a:rPr lang="en-US" altLang="en-US" sz="1600" dirty="0"/>
              <a:t>{counter = 6 } </a:t>
            </a:r>
            <a:br>
              <a:rPr lang="en-US" altLang="en-US" sz="1600" dirty="0"/>
            </a:br>
            <a:r>
              <a:rPr lang="en-US" altLang="en-US" sz="1600" dirty="0"/>
              <a:t>S5: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counter = register2        </a:t>
            </a:r>
            <a:r>
              <a:rPr lang="en-US" altLang="en-US" sz="1600" dirty="0"/>
              <a:t>{counter = 4}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xmlns="" id="{E482B5E1-768E-44E1-9684-3A2EF367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r>
              <a:rPr lang="en-US" altLang="en-US" dirty="0"/>
              <a:t>Race Condition</a:t>
            </a:r>
          </a:p>
        </p:txBody>
      </p:sp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xmlns="" id="{C072253D-19DC-4079-95A8-696F6DDE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137626"/>
            <a:ext cx="7684407" cy="4667250"/>
          </a:xfrm>
        </p:spPr>
        <p:txBody>
          <a:bodyPr/>
          <a:lstStyle/>
          <a:p>
            <a:r>
              <a:rPr lang="en-US" altLang="en-US" dirty="0"/>
              <a:t>Processes P</a:t>
            </a:r>
            <a:r>
              <a:rPr lang="en-US" altLang="en-US" baseline="-25000" dirty="0"/>
              <a:t>0</a:t>
            </a:r>
            <a:r>
              <a:rPr lang="en-US" altLang="en-US" dirty="0"/>
              <a:t> and P</a:t>
            </a:r>
            <a:r>
              <a:rPr lang="en-US" altLang="en-US" baseline="-25000" dirty="0"/>
              <a:t>1</a:t>
            </a:r>
            <a:r>
              <a:rPr lang="en-US" altLang="en-US" dirty="0"/>
              <a:t> are creating child processes using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 dirty="0"/>
              <a:t>system call</a:t>
            </a:r>
          </a:p>
          <a:p>
            <a:r>
              <a:rPr lang="en-US" altLang="en-US" dirty="0">
                <a:solidFill>
                  <a:srgbClr val="0066CC"/>
                </a:solidFill>
              </a:rPr>
              <a:t>Race condition </a:t>
            </a:r>
            <a:r>
              <a:rPr lang="en-US" altLang="en-US" dirty="0"/>
              <a:t>on kernel variable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next_available_pid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which represents the next available </a:t>
            </a:r>
            <a:r>
              <a:rPr lang="en-US" altLang="en-US" dirty="0">
                <a:solidFill>
                  <a:srgbClr val="00B050"/>
                </a:solidFill>
              </a:rPr>
              <a:t>process identifier (</a:t>
            </a:r>
            <a:r>
              <a:rPr lang="en-US" altLang="en-US" dirty="0" err="1">
                <a:solidFill>
                  <a:srgbClr val="00B050"/>
                </a:solidFill>
              </a:rPr>
              <a:t>pid</a:t>
            </a:r>
            <a:r>
              <a:rPr lang="en-US" altLang="en-US" dirty="0">
                <a:solidFill>
                  <a:srgbClr val="00B050"/>
                </a:solidFill>
              </a:rPr>
              <a:t>)</a:t>
            </a:r>
            <a:br>
              <a:rPr lang="en-US" altLang="en-US" dirty="0">
                <a:solidFill>
                  <a:srgbClr val="00B050"/>
                </a:solidFill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Unless there is a mechanism to prevent P</a:t>
            </a:r>
            <a:r>
              <a:rPr lang="en-US" altLang="en-US" baseline="-25000" dirty="0"/>
              <a:t>0</a:t>
            </a:r>
            <a:r>
              <a:rPr lang="en-US" altLang="en-US" dirty="0"/>
              <a:t> and P</a:t>
            </a:r>
            <a:r>
              <a:rPr lang="en-US" altLang="en-US" baseline="-25000" dirty="0"/>
              <a:t>1</a:t>
            </a:r>
            <a:r>
              <a:rPr lang="en-US" altLang="en-US" dirty="0"/>
              <a:t> from accessing  the variable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next_available_pid</a:t>
            </a:r>
            <a:r>
              <a:rPr lang="en-US" altLang="en-US" dirty="0">
                <a:solidFill>
                  <a:srgbClr val="FF0000"/>
                </a:solidFill>
              </a:rPr>
              <a:t>  </a:t>
            </a:r>
            <a:r>
              <a:rPr lang="en-US" altLang="en-US" dirty="0"/>
              <a:t>the same </a:t>
            </a:r>
            <a:r>
              <a:rPr lang="en-US" altLang="en-US" dirty="0" err="1"/>
              <a:t>pid</a:t>
            </a:r>
            <a:r>
              <a:rPr lang="en-US" altLang="en-US" dirty="0"/>
              <a:t> could be assigned to two different processes!</a:t>
            </a:r>
          </a:p>
          <a:p>
            <a:endParaRPr lang="en-US" altLang="en-US" dirty="0"/>
          </a:p>
        </p:txBody>
      </p:sp>
      <p:pic>
        <p:nvPicPr>
          <p:cNvPr id="90115" name="Picture 3">
            <a:extLst>
              <a:ext uri="{FF2B5EF4-FFF2-40B4-BE49-F238E27FC236}">
                <a16:creationId xmlns:a16="http://schemas.microsoft.com/office/drawing/2014/main" xmlns="" id="{9A24033E-60D2-44D6-A559-9793D47AB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7" y="2427659"/>
            <a:ext cx="4238625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18718</TotalTime>
  <Words>2688</Words>
  <Application>Microsoft Office PowerPoint</Application>
  <PresentationFormat>Ekran Gösterisi (4:3)</PresentationFormat>
  <Paragraphs>655</Paragraphs>
  <Slides>66</Slides>
  <Notes>45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66</vt:i4>
      </vt:variant>
    </vt:vector>
  </HeadingPairs>
  <TitlesOfParts>
    <vt:vector size="67" baseType="lpstr">
      <vt:lpstr>os-8</vt:lpstr>
      <vt:lpstr>Chapter 6:  Synchronization Tools</vt:lpstr>
      <vt:lpstr>Outline</vt:lpstr>
      <vt:lpstr>Objectives</vt:lpstr>
      <vt:lpstr>Background</vt:lpstr>
      <vt:lpstr>Producer </vt:lpstr>
      <vt:lpstr>Consumer</vt:lpstr>
      <vt:lpstr>Producer and Consumer</vt:lpstr>
      <vt:lpstr>Race Condition</vt:lpstr>
      <vt:lpstr>Race Condition</vt:lpstr>
      <vt:lpstr>Critical Section Problem</vt:lpstr>
      <vt:lpstr>Critical Section</vt:lpstr>
      <vt:lpstr>Critical-Section Problem (Cont.)</vt:lpstr>
      <vt:lpstr>The critical-section problem : Interrupt-based Solution</vt:lpstr>
      <vt:lpstr>Software Solution 1</vt:lpstr>
      <vt:lpstr>Algorithm for Process Pi</vt:lpstr>
      <vt:lpstr>Correctness of the Software Solution </vt:lpstr>
      <vt:lpstr>The critical-section problem : Peterson’s Solution</vt:lpstr>
      <vt:lpstr>Algorithm for Process Pi</vt:lpstr>
      <vt:lpstr>Correctness of Peterson’s Solution </vt:lpstr>
      <vt:lpstr>Peterson’s Solution and Modern Architecture</vt:lpstr>
      <vt:lpstr>Modern Architecture Example</vt:lpstr>
      <vt:lpstr>Modern Architecture Example (Cont.)</vt:lpstr>
      <vt:lpstr>Peterson’s Solution Revisited</vt:lpstr>
      <vt:lpstr>Synchronization Hardware</vt:lpstr>
      <vt:lpstr>Memory Barrier</vt:lpstr>
      <vt:lpstr>Memory Barrier Instructions</vt:lpstr>
      <vt:lpstr>Memory Barrier Example</vt:lpstr>
      <vt:lpstr>Synchronization Hardware</vt:lpstr>
      <vt:lpstr>Hardware Instructions</vt:lpstr>
      <vt:lpstr>The test_and_set  Instruction </vt:lpstr>
      <vt:lpstr>Solution Using test_and_set()</vt:lpstr>
      <vt:lpstr>The compare_and_swap  Instruction </vt:lpstr>
      <vt:lpstr>Solution using compare_and_swap</vt:lpstr>
      <vt:lpstr>Bounded-waiting with compare-and-swap</vt:lpstr>
      <vt:lpstr>Atomic Variables</vt:lpstr>
      <vt:lpstr>Atomic Variables</vt:lpstr>
      <vt:lpstr>Mutex Locks</vt:lpstr>
      <vt:lpstr>Solution to CS Problem Using Mutex Locks</vt:lpstr>
      <vt:lpstr>PowerPoint Sunusu</vt:lpstr>
      <vt:lpstr>PowerPoint Sunusu</vt:lpstr>
      <vt:lpstr>Semaphore</vt:lpstr>
      <vt:lpstr>Semaphore (Cont.)</vt:lpstr>
      <vt:lpstr>Semaphore Usage Example</vt:lpstr>
      <vt:lpstr>Semaphore Implementation</vt:lpstr>
      <vt:lpstr>Semaphore Implementation with no Busy waiting </vt:lpstr>
      <vt:lpstr>Implementation with no Busy waiting (Cont.)</vt:lpstr>
      <vt:lpstr>Implementation with no Busy waiting (Cont.)</vt:lpstr>
      <vt:lpstr>Problems with Semaphores</vt:lpstr>
      <vt:lpstr>Monitors</vt:lpstr>
      <vt:lpstr>Schematic view of a Monitor</vt:lpstr>
      <vt:lpstr>Monitor Implementation Using Semaphores</vt:lpstr>
      <vt:lpstr>Condition Variables</vt:lpstr>
      <vt:lpstr> Monitor with Condition Variables</vt:lpstr>
      <vt:lpstr> Usage of Condition Variable  Example</vt:lpstr>
      <vt:lpstr>Monitor Implementation Using Semaphores</vt:lpstr>
      <vt:lpstr> Implementation – Condition Variables</vt:lpstr>
      <vt:lpstr>Implementation (Cont.)</vt:lpstr>
      <vt:lpstr>Resuming Processes within a Monitor</vt:lpstr>
      <vt:lpstr>PowerPoint Sunusu</vt:lpstr>
      <vt:lpstr>PowerPoint Sunusu</vt:lpstr>
      <vt:lpstr>A Monitor to Allocate Single Resource</vt:lpstr>
      <vt:lpstr>Single Resource Monitor (Cont.)</vt:lpstr>
      <vt:lpstr>Liveness</vt:lpstr>
      <vt:lpstr>Liveness</vt:lpstr>
      <vt:lpstr>Liveness</vt:lpstr>
      <vt:lpstr>End of Chapter 6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user</cp:lastModifiedBy>
  <cp:revision>380</cp:revision>
  <cp:lastPrinted>2020-11-04T14:30:39Z</cp:lastPrinted>
  <dcterms:created xsi:type="dcterms:W3CDTF">2011-01-13T23:43:38Z</dcterms:created>
  <dcterms:modified xsi:type="dcterms:W3CDTF">2022-05-09T10:04:33Z</dcterms:modified>
</cp:coreProperties>
</file>