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11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332" r:id="rId45"/>
    <p:sldId id="297" r:id="rId46"/>
    <p:sldId id="333"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4"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35" r:id="rId107"/>
    <p:sldId id="336" r:id="rId108"/>
    <p:sldId id="361" r:id="rId109"/>
    <p:sldId id="362" r:id="rId110"/>
    <p:sldId id="363" r:id="rId111"/>
    <p:sldId id="364" r:id="rId112"/>
    <p:sldId id="365" r:id="rId113"/>
    <p:sldId id="366" r:id="rId114"/>
    <p:sldId id="367" r:id="rId115"/>
    <p:sldId id="368" r:id="rId116"/>
    <p:sldId id="369" r:id="rId1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notesMaster" Target="notesMasters/notesMaster1.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presProps" Target="presProps.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theme" Target="theme/theme1.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ABE20B-E7B3-473C-BCDE-218D32302197}" type="datetimeFigureOut">
              <a:rPr lang="tr-TR" smtClean="0"/>
              <a:t>12.10.2021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C8C32-07FB-4641-9600-D3F2D1CC9A26}" type="slidenum">
              <a:rPr lang="tr-TR" smtClean="0"/>
              <a:t>‹#›</a:t>
            </a:fld>
            <a:endParaRPr lang="tr-TR"/>
          </a:p>
        </p:txBody>
      </p:sp>
    </p:spTree>
    <p:extLst>
      <p:ext uri="{BB962C8B-B14F-4D97-AF65-F5344CB8AC3E}">
        <p14:creationId xmlns:p14="http://schemas.microsoft.com/office/powerpoint/2010/main" val="3608588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ayt Görüntüsü Yer Tutucusu 1"/>
          <p:cNvSpPr>
            <a:spLocks noGrp="1" noRot="1" noChangeAspect="1" noTextEdit="1"/>
          </p:cNvSpPr>
          <p:nvPr>
            <p:ph type="sldImg"/>
          </p:nvPr>
        </p:nvSpPr>
        <p:spPr>
          <a:ln/>
        </p:spPr>
      </p:sp>
      <p:sp>
        <p:nvSpPr>
          <p:cNvPr id="218115"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18116"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18117"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8B9C035E-1CFF-4C2B-B5CB-0A1CE0724B74}" type="slidenum">
              <a:rPr lang="en-US" altLang="tr-TR" sz="1200" smtClean="0">
                <a:solidFill>
                  <a:srgbClr val="000000"/>
                </a:solidFill>
              </a:rPr>
              <a:pPr/>
              <a:t>80</a:t>
            </a:fld>
            <a:endParaRPr lang="en-US" altLang="tr-TR" sz="1200" smtClean="0">
              <a:solidFill>
                <a:srgbClr val="000000"/>
              </a:solidFill>
            </a:endParaRPr>
          </a:p>
        </p:txBody>
      </p:sp>
    </p:spTree>
    <p:extLst>
      <p:ext uri="{BB962C8B-B14F-4D97-AF65-F5344CB8AC3E}">
        <p14:creationId xmlns:p14="http://schemas.microsoft.com/office/powerpoint/2010/main" val="1682856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Slayt Görüntüsü Yer Tutucusu 1"/>
          <p:cNvSpPr>
            <a:spLocks noGrp="1" noRot="1" noChangeAspect="1" noTextEdit="1"/>
          </p:cNvSpPr>
          <p:nvPr>
            <p:ph type="sldImg"/>
          </p:nvPr>
        </p:nvSpPr>
        <p:spPr>
          <a:ln/>
        </p:spPr>
      </p:sp>
      <p:sp>
        <p:nvSpPr>
          <p:cNvPr id="242691"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42692"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42693"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1498AAFC-70B2-43EF-820D-DBA3D02A4206}" type="slidenum">
              <a:rPr lang="en-US" altLang="tr-TR" sz="1200" smtClean="0">
                <a:solidFill>
                  <a:srgbClr val="000000"/>
                </a:solidFill>
              </a:rPr>
              <a:pPr/>
              <a:t>89</a:t>
            </a:fld>
            <a:endParaRPr lang="en-US" altLang="tr-TR" sz="1200" smtClean="0">
              <a:solidFill>
                <a:srgbClr val="000000"/>
              </a:solidFill>
            </a:endParaRPr>
          </a:p>
        </p:txBody>
      </p:sp>
    </p:spTree>
    <p:extLst>
      <p:ext uri="{BB962C8B-B14F-4D97-AF65-F5344CB8AC3E}">
        <p14:creationId xmlns:p14="http://schemas.microsoft.com/office/powerpoint/2010/main" val="2423863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Slayt Görüntüsü Yer Tutucusu 1"/>
          <p:cNvSpPr>
            <a:spLocks noGrp="1" noRot="1" noChangeAspect="1" noTextEdit="1"/>
          </p:cNvSpPr>
          <p:nvPr>
            <p:ph type="sldImg"/>
          </p:nvPr>
        </p:nvSpPr>
        <p:spPr>
          <a:ln/>
        </p:spPr>
      </p:sp>
      <p:sp>
        <p:nvSpPr>
          <p:cNvPr id="244739"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44740"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44741"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48D7536-22C9-4DFB-AFE1-075C605B783D}" type="slidenum">
              <a:rPr lang="en-US" altLang="tr-TR" sz="1200" smtClean="0">
                <a:solidFill>
                  <a:srgbClr val="000000"/>
                </a:solidFill>
              </a:rPr>
              <a:pPr/>
              <a:t>90</a:t>
            </a:fld>
            <a:endParaRPr lang="en-US" altLang="tr-TR" sz="1200" smtClean="0">
              <a:solidFill>
                <a:srgbClr val="000000"/>
              </a:solidFill>
            </a:endParaRPr>
          </a:p>
        </p:txBody>
      </p:sp>
    </p:spTree>
    <p:extLst>
      <p:ext uri="{BB962C8B-B14F-4D97-AF65-F5344CB8AC3E}">
        <p14:creationId xmlns:p14="http://schemas.microsoft.com/office/powerpoint/2010/main" val="1985210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ayt Görüntüsü Yer Tutucusu 1"/>
          <p:cNvSpPr>
            <a:spLocks noGrp="1" noRot="1" noChangeAspect="1" noTextEdit="1"/>
          </p:cNvSpPr>
          <p:nvPr>
            <p:ph type="sldImg"/>
          </p:nvPr>
        </p:nvSpPr>
        <p:spPr>
          <a:ln/>
        </p:spPr>
      </p:sp>
      <p:sp>
        <p:nvSpPr>
          <p:cNvPr id="246787"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46788"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46789"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559EB024-431C-4CCA-9944-F82FC17BE217}" type="slidenum">
              <a:rPr lang="en-US" altLang="tr-TR" sz="1200" smtClean="0">
                <a:solidFill>
                  <a:srgbClr val="000000"/>
                </a:solidFill>
              </a:rPr>
              <a:pPr/>
              <a:t>91</a:t>
            </a:fld>
            <a:endParaRPr lang="en-US" altLang="tr-TR" sz="1200" smtClean="0">
              <a:solidFill>
                <a:srgbClr val="000000"/>
              </a:solidFill>
            </a:endParaRPr>
          </a:p>
        </p:txBody>
      </p:sp>
    </p:spTree>
    <p:extLst>
      <p:ext uri="{BB962C8B-B14F-4D97-AF65-F5344CB8AC3E}">
        <p14:creationId xmlns:p14="http://schemas.microsoft.com/office/powerpoint/2010/main" val="1734103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Slayt Görüntüsü Yer Tutucusu 1"/>
          <p:cNvSpPr>
            <a:spLocks noGrp="1" noRot="1" noChangeAspect="1" noTextEdit="1"/>
          </p:cNvSpPr>
          <p:nvPr>
            <p:ph type="sldImg"/>
          </p:nvPr>
        </p:nvSpPr>
        <p:spPr>
          <a:ln/>
        </p:spPr>
      </p:sp>
      <p:sp>
        <p:nvSpPr>
          <p:cNvPr id="248835"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48836"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48837"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EF006C3-C5BA-4AE8-A2FF-BF7C830CDADE}" type="slidenum">
              <a:rPr lang="en-US" altLang="tr-TR" sz="1200" smtClean="0">
                <a:solidFill>
                  <a:srgbClr val="000000"/>
                </a:solidFill>
              </a:rPr>
              <a:pPr/>
              <a:t>92</a:t>
            </a:fld>
            <a:endParaRPr lang="en-US" altLang="tr-TR" sz="1200" smtClean="0">
              <a:solidFill>
                <a:srgbClr val="000000"/>
              </a:solidFill>
            </a:endParaRPr>
          </a:p>
        </p:txBody>
      </p:sp>
    </p:spTree>
    <p:extLst>
      <p:ext uri="{BB962C8B-B14F-4D97-AF65-F5344CB8AC3E}">
        <p14:creationId xmlns:p14="http://schemas.microsoft.com/office/powerpoint/2010/main" val="3630782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Slayt Görüntüsü Yer Tutucusu 1"/>
          <p:cNvSpPr>
            <a:spLocks noGrp="1" noRot="1" noChangeAspect="1" noTextEdit="1"/>
          </p:cNvSpPr>
          <p:nvPr>
            <p:ph type="sldImg"/>
          </p:nvPr>
        </p:nvSpPr>
        <p:spPr>
          <a:ln/>
        </p:spPr>
      </p:sp>
      <p:sp>
        <p:nvSpPr>
          <p:cNvPr id="250883"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50884"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50885"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FF41FA9-FBDC-4F9D-8330-34D82830A616}" type="slidenum">
              <a:rPr lang="en-US" altLang="tr-TR" sz="1200" smtClean="0">
                <a:solidFill>
                  <a:srgbClr val="000000"/>
                </a:solidFill>
              </a:rPr>
              <a:pPr/>
              <a:t>93</a:t>
            </a:fld>
            <a:endParaRPr lang="en-US" altLang="tr-TR" sz="1200" smtClean="0">
              <a:solidFill>
                <a:srgbClr val="000000"/>
              </a:solidFill>
            </a:endParaRPr>
          </a:p>
        </p:txBody>
      </p:sp>
    </p:spTree>
    <p:extLst>
      <p:ext uri="{BB962C8B-B14F-4D97-AF65-F5344CB8AC3E}">
        <p14:creationId xmlns:p14="http://schemas.microsoft.com/office/powerpoint/2010/main" val="1697459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Slayt Görüntüsü Yer Tutucusu 1"/>
          <p:cNvSpPr>
            <a:spLocks noGrp="1" noRot="1" noChangeAspect="1" noTextEdit="1"/>
          </p:cNvSpPr>
          <p:nvPr>
            <p:ph type="sldImg"/>
          </p:nvPr>
        </p:nvSpPr>
        <p:spPr>
          <a:ln/>
        </p:spPr>
      </p:sp>
      <p:sp>
        <p:nvSpPr>
          <p:cNvPr id="252931"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52932"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52933"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191248B8-F12F-406E-9E94-0FA9AA6EFD19}" type="slidenum">
              <a:rPr lang="en-US" altLang="tr-TR" sz="1200" smtClean="0">
                <a:solidFill>
                  <a:srgbClr val="000000"/>
                </a:solidFill>
              </a:rPr>
              <a:pPr/>
              <a:t>94</a:t>
            </a:fld>
            <a:endParaRPr lang="en-US" altLang="tr-TR" sz="1200" smtClean="0">
              <a:solidFill>
                <a:srgbClr val="000000"/>
              </a:solidFill>
            </a:endParaRPr>
          </a:p>
        </p:txBody>
      </p:sp>
    </p:spTree>
    <p:extLst>
      <p:ext uri="{BB962C8B-B14F-4D97-AF65-F5344CB8AC3E}">
        <p14:creationId xmlns:p14="http://schemas.microsoft.com/office/powerpoint/2010/main" val="1767656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Slayt Görüntüsü Yer Tutucusu 1"/>
          <p:cNvSpPr>
            <a:spLocks noGrp="1" noRot="1" noChangeAspect="1" noTextEdit="1"/>
          </p:cNvSpPr>
          <p:nvPr>
            <p:ph type="sldImg"/>
          </p:nvPr>
        </p:nvSpPr>
        <p:spPr>
          <a:ln/>
        </p:spPr>
      </p:sp>
      <p:sp>
        <p:nvSpPr>
          <p:cNvPr id="254979"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54980"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54981"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1447E266-85BA-4162-BB6E-16099E87C64A}" type="slidenum">
              <a:rPr lang="en-US" altLang="tr-TR" sz="1200" smtClean="0">
                <a:solidFill>
                  <a:srgbClr val="000000"/>
                </a:solidFill>
              </a:rPr>
              <a:pPr/>
              <a:t>95</a:t>
            </a:fld>
            <a:endParaRPr lang="en-US" altLang="tr-TR" sz="1200" smtClean="0">
              <a:solidFill>
                <a:srgbClr val="000000"/>
              </a:solidFill>
            </a:endParaRPr>
          </a:p>
        </p:txBody>
      </p:sp>
    </p:spTree>
    <p:extLst>
      <p:ext uri="{BB962C8B-B14F-4D97-AF65-F5344CB8AC3E}">
        <p14:creationId xmlns:p14="http://schemas.microsoft.com/office/powerpoint/2010/main" val="149716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Slayt Görüntüsü Yer Tutucusu 1"/>
          <p:cNvSpPr>
            <a:spLocks noGrp="1" noRot="1" noChangeAspect="1" noTextEdit="1"/>
          </p:cNvSpPr>
          <p:nvPr>
            <p:ph type="sldImg"/>
          </p:nvPr>
        </p:nvSpPr>
        <p:spPr>
          <a:ln/>
        </p:spPr>
      </p:sp>
      <p:sp>
        <p:nvSpPr>
          <p:cNvPr id="257027"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57028"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57029"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7A7080AB-3B07-4037-B7E6-380C94E7C6ED}" type="slidenum">
              <a:rPr lang="en-US" altLang="tr-TR" sz="1200" smtClean="0">
                <a:solidFill>
                  <a:srgbClr val="000000"/>
                </a:solidFill>
              </a:rPr>
              <a:pPr/>
              <a:t>96</a:t>
            </a:fld>
            <a:endParaRPr lang="en-US" altLang="tr-TR" sz="1200" smtClean="0">
              <a:solidFill>
                <a:srgbClr val="000000"/>
              </a:solidFill>
            </a:endParaRPr>
          </a:p>
        </p:txBody>
      </p:sp>
    </p:spTree>
    <p:extLst>
      <p:ext uri="{BB962C8B-B14F-4D97-AF65-F5344CB8AC3E}">
        <p14:creationId xmlns:p14="http://schemas.microsoft.com/office/powerpoint/2010/main" val="2779103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Slayt Görüntüsü Yer Tutucusu 1"/>
          <p:cNvSpPr>
            <a:spLocks noGrp="1" noRot="1" noChangeAspect="1" noTextEdit="1"/>
          </p:cNvSpPr>
          <p:nvPr>
            <p:ph type="sldImg"/>
          </p:nvPr>
        </p:nvSpPr>
        <p:spPr>
          <a:ln/>
        </p:spPr>
      </p:sp>
      <p:sp>
        <p:nvSpPr>
          <p:cNvPr id="259075"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59076"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59077"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7F031832-D4A5-4534-B93C-7F7468F571FD}" type="slidenum">
              <a:rPr lang="en-US" altLang="tr-TR" sz="1200" smtClean="0">
                <a:solidFill>
                  <a:srgbClr val="000000"/>
                </a:solidFill>
              </a:rPr>
              <a:pPr/>
              <a:t>97</a:t>
            </a:fld>
            <a:endParaRPr lang="en-US" altLang="tr-TR" sz="1200" smtClean="0">
              <a:solidFill>
                <a:srgbClr val="000000"/>
              </a:solidFill>
            </a:endParaRPr>
          </a:p>
        </p:txBody>
      </p:sp>
    </p:spTree>
    <p:extLst>
      <p:ext uri="{BB962C8B-B14F-4D97-AF65-F5344CB8AC3E}">
        <p14:creationId xmlns:p14="http://schemas.microsoft.com/office/powerpoint/2010/main" val="2130957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Slayt Görüntüsü Yer Tutucusu 1"/>
          <p:cNvSpPr>
            <a:spLocks noGrp="1" noRot="1" noChangeAspect="1" noTextEdit="1"/>
          </p:cNvSpPr>
          <p:nvPr>
            <p:ph type="sldImg"/>
          </p:nvPr>
        </p:nvSpPr>
        <p:spPr>
          <a:ln/>
        </p:spPr>
      </p:sp>
      <p:sp>
        <p:nvSpPr>
          <p:cNvPr id="261123"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61124"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61125"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79142280-5855-4CB6-8F61-C5D2CB572219}" type="slidenum">
              <a:rPr lang="en-US" altLang="tr-TR" sz="1200" smtClean="0">
                <a:solidFill>
                  <a:srgbClr val="000000"/>
                </a:solidFill>
              </a:rPr>
              <a:pPr/>
              <a:t>98</a:t>
            </a:fld>
            <a:endParaRPr lang="en-US" altLang="tr-TR" sz="1200" smtClean="0">
              <a:solidFill>
                <a:srgbClr val="000000"/>
              </a:solidFill>
            </a:endParaRPr>
          </a:p>
        </p:txBody>
      </p:sp>
    </p:spTree>
    <p:extLst>
      <p:ext uri="{BB962C8B-B14F-4D97-AF65-F5344CB8AC3E}">
        <p14:creationId xmlns:p14="http://schemas.microsoft.com/office/powerpoint/2010/main" val="3314359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ayt Görüntüsü Yer Tutucusu 1"/>
          <p:cNvSpPr>
            <a:spLocks noGrp="1" noRot="1" noChangeAspect="1" noTextEdit="1"/>
          </p:cNvSpPr>
          <p:nvPr>
            <p:ph type="sldImg"/>
          </p:nvPr>
        </p:nvSpPr>
        <p:spPr>
          <a:ln/>
        </p:spPr>
      </p:sp>
      <p:sp>
        <p:nvSpPr>
          <p:cNvPr id="220163"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20164"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20165"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156042D5-4CC3-4269-8ED0-8ADC8ACEE168}" type="slidenum">
              <a:rPr lang="en-US" altLang="tr-TR" sz="1200" smtClean="0">
                <a:solidFill>
                  <a:srgbClr val="000000"/>
                </a:solidFill>
              </a:rPr>
              <a:pPr/>
              <a:t>81</a:t>
            </a:fld>
            <a:endParaRPr lang="en-US" altLang="tr-TR" sz="1200" smtClean="0">
              <a:solidFill>
                <a:srgbClr val="000000"/>
              </a:solidFill>
            </a:endParaRPr>
          </a:p>
        </p:txBody>
      </p:sp>
    </p:spTree>
    <p:extLst>
      <p:ext uri="{BB962C8B-B14F-4D97-AF65-F5344CB8AC3E}">
        <p14:creationId xmlns:p14="http://schemas.microsoft.com/office/powerpoint/2010/main" val="2800906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Slayt Görüntüsü Yer Tutucusu 1"/>
          <p:cNvSpPr>
            <a:spLocks noGrp="1" noRot="1" noChangeAspect="1" noTextEdit="1"/>
          </p:cNvSpPr>
          <p:nvPr>
            <p:ph type="sldImg"/>
          </p:nvPr>
        </p:nvSpPr>
        <p:spPr>
          <a:ln/>
        </p:spPr>
      </p:sp>
      <p:sp>
        <p:nvSpPr>
          <p:cNvPr id="263171"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63172"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63173"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6ED8D63-64E9-496E-ABBE-BAF174945494}" type="slidenum">
              <a:rPr lang="en-US" altLang="tr-TR" sz="1200" smtClean="0">
                <a:solidFill>
                  <a:srgbClr val="000000"/>
                </a:solidFill>
              </a:rPr>
              <a:pPr/>
              <a:t>99</a:t>
            </a:fld>
            <a:endParaRPr lang="en-US" altLang="tr-TR" sz="1200" smtClean="0">
              <a:solidFill>
                <a:srgbClr val="000000"/>
              </a:solidFill>
            </a:endParaRPr>
          </a:p>
        </p:txBody>
      </p:sp>
    </p:spTree>
    <p:extLst>
      <p:ext uri="{BB962C8B-B14F-4D97-AF65-F5344CB8AC3E}">
        <p14:creationId xmlns:p14="http://schemas.microsoft.com/office/powerpoint/2010/main" val="19793783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Slayt Görüntüsü Yer Tutucusu 1"/>
          <p:cNvSpPr>
            <a:spLocks noGrp="1" noRot="1" noChangeAspect="1" noTextEdit="1"/>
          </p:cNvSpPr>
          <p:nvPr>
            <p:ph type="sldImg"/>
          </p:nvPr>
        </p:nvSpPr>
        <p:spPr>
          <a:ln/>
        </p:spPr>
      </p:sp>
      <p:sp>
        <p:nvSpPr>
          <p:cNvPr id="265219"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65220"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65221"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D6F39BB-C997-4F1E-9CC8-EA9417FA82F4}" type="slidenum">
              <a:rPr lang="en-US" altLang="tr-TR" sz="1200" smtClean="0">
                <a:solidFill>
                  <a:srgbClr val="000000"/>
                </a:solidFill>
              </a:rPr>
              <a:pPr/>
              <a:t>100</a:t>
            </a:fld>
            <a:endParaRPr lang="en-US" altLang="tr-TR" sz="1200" smtClean="0">
              <a:solidFill>
                <a:srgbClr val="000000"/>
              </a:solidFill>
            </a:endParaRPr>
          </a:p>
        </p:txBody>
      </p:sp>
    </p:spTree>
    <p:extLst>
      <p:ext uri="{BB962C8B-B14F-4D97-AF65-F5344CB8AC3E}">
        <p14:creationId xmlns:p14="http://schemas.microsoft.com/office/powerpoint/2010/main" val="183077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Slayt Görüntüsü Yer Tutucusu 1"/>
          <p:cNvSpPr>
            <a:spLocks noGrp="1" noRot="1" noChangeAspect="1" noTextEdit="1"/>
          </p:cNvSpPr>
          <p:nvPr>
            <p:ph type="sldImg"/>
          </p:nvPr>
        </p:nvSpPr>
        <p:spPr>
          <a:ln/>
        </p:spPr>
      </p:sp>
      <p:sp>
        <p:nvSpPr>
          <p:cNvPr id="267267"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67268"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67269"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CC09128C-D3C4-48C2-A164-2C6561AF3A32}" type="slidenum">
              <a:rPr lang="en-US" altLang="tr-TR" sz="1200" smtClean="0">
                <a:solidFill>
                  <a:srgbClr val="000000"/>
                </a:solidFill>
              </a:rPr>
              <a:pPr/>
              <a:t>101</a:t>
            </a:fld>
            <a:endParaRPr lang="en-US" altLang="tr-TR" sz="1200" smtClean="0">
              <a:solidFill>
                <a:srgbClr val="000000"/>
              </a:solidFill>
            </a:endParaRPr>
          </a:p>
        </p:txBody>
      </p:sp>
    </p:spTree>
    <p:extLst>
      <p:ext uri="{BB962C8B-B14F-4D97-AF65-F5344CB8AC3E}">
        <p14:creationId xmlns:p14="http://schemas.microsoft.com/office/powerpoint/2010/main" val="3344837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Slayt Görüntüsü Yer Tutucusu 1"/>
          <p:cNvSpPr>
            <a:spLocks noGrp="1" noRot="1" noChangeAspect="1" noTextEdit="1"/>
          </p:cNvSpPr>
          <p:nvPr>
            <p:ph type="sldImg"/>
          </p:nvPr>
        </p:nvSpPr>
        <p:spPr>
          <a:ln/>
        </p:spPr>
      </p:sp>
      <p:sp>
        <p:nvSpPr>
          <p:cNvPr id="269315"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69316"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69317"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BF5AF3F9-8234-43CB-8357-914A443620D3}" type="slidenum">
              <a:rPr lang="en-US" altLang="tr-TR" sz="1200" smtClean="0">
                <a:solidFill>
                  <a:srgbClr val="000000"/>
                </a:solidFill>
              </a:rPr>
              <a:pPr/>
              <a:t>102</a:t>
            </a:fld>
            <a:endParaRPr lang="en-US" altLang="tr-TR" sz="1200" smtClean="0">
              <a:solidFill>
                <a:srgbClr val="000000"/>
              </a:solidFill>
            </a:endParaRPr>
          </a:p>
        </p:txBody>
      </p:sp>
    </p:spTree>
    <p:extLst>
      <p:ext uri="{BB962C8B-B14F-4D97-AF65-F5344CB8AC3E}">
        <p14:creationId xmlns:p14="http://schemas.microsoft.com/office/powerpoint/2010/main" val="10719686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Slayt Görüntüsü Yer Tutucusu 1"/>
          <p:cNvSpPr>
            <a:spLocks noGrp="1" noRot="1" noChangeAspect="1" noTextEdit="1"/>
          </p:cNvSpPr>
          <p:nvPr>
            <p:ph type="sldImg"/>
          </p:nvPr>
        </p:nvSpPr>
        <p:spPr>
          <a:ln/>
        </p:spPr>
      </p:sp>
      <p:sp>
        <p:nvSpPr>
          <p:cNvPr id="271363"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71364"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71365"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AA236308-6BC4-4E3B-AE21-50726BB9A156}" type="slidenum">
              <a:rPr lang="en-US" altLang="tr-TR" sz="1200" smtClean="0">
                <a:solidFill>
                  <a:srgbClr val="000000"/>
                </a:solidFill>
              </a:rPr>
              <a:pPr/>
              <a:t>103</a:t>
            </a:fld>
            <a:endParaRPr lang="en-US" altLang="tr-TR" sz="1200" smtClean="0">
              <a:solidFill>
                <a:srgbClr val="000000"/>
              </a:solidFill>
            </a:endParaRPr>
          </a:p>
        </p:txBody>
      </p:sp>
    </p:spTree>
    <p:extLst>
      <p:ext uri="{BB962C8B-B14F-4D97-AF65-F5344CB8AC3E}">
        <p14:creationId xmlns:p14="http://schemas.microsoft.com/office/powerpoint/2010/main" val="2978129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ayt Görüntüsü Yer Tutucusu 1"/>
          <p:cNvSpPr>
            <a:spLocks noGrp="1" noRot="1" noChangeAspect="1" noTextEdit="1"/>
          </p:cNvSpPr>
          <p:nvPr>
            <p:ph type="sldImg"/>
          </p:nvPr>
        </p:nvSpPr>
        <p:spPr>
          <a:ln/>
        </p:spPr>
      </p:sp>
      <p:sp>
        <p:nvSpPr>
          <p:cNvPr id="222211"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22212"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22213"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DB79FBA5-4F14-43BC-97D3-D3FFE5AF817E}" type="slidenum">
              <a:rPr lang="en-US" altLang="tr-TR" sz="1200" smtClean="0">
                <a:solidFill>
                  <a:srgbClr val="000000"/>
                </a:solidFill>
              </a:rPr>
              <a:pPr/>
              <a:t>82</a:t>
            </a:fld>
            <a:endParaRPr lang="en-US" altLang="tr-TR" sz="1200" smtClean="0">
              <a:solidFill>
                <a:srgbClr val="000000"/>
              </a:solidFill>
            </a:endParaRPr>
          </a:p>
        </p:txBody>
      </p:sp>
    </p:spTree>
    <p:extLst>
      <p:ext uri="{BB962C8B-B14F-4D97-AF65-F5344CB8AC3E}">
        <p14:creationId xmlns:p14="http://schemas.microsoft.com/office/powerpoint/2010/main" val="2394140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Slayt Görüntüsü Yer Tutucusu 1"/>
          <p:cNvSpPr>
            <a:spLocks noGrp="1" noRot="1" noChangeAspect="1" noTextEdit="1"/>
          </p:cNvSpPr>
          <p:nvPr>
            <p:ph type="sldImg"/>
          </p:nvPr>
        </p:nvSpPr>
        <p:spPr>
          <a:ln/>
        </p:spPr>
      </p:sp>
      <p:sp>
        <p:nvSpPr>
          <p:cNvPr id="224259"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24260"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24261"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BA52BA8C-640E-4D5A-98BF-CBDAF3DA75F7}" type="slidenum">
              <a:rPr lang="en-US" altLang="tr-TR" sz="1200" smtClean="0">
                <a:solidFill>
                  <a:srgbClr val="000000"/>
                </a:solidFill>
              </a:rPr>
              <a:pPr/>
              <a:t>83</a:t>
            </a:fld>
            <a:endParaRPr lang="en-US" altLang="tr-TR" sz="1200" smtClean="0">
              <a:solidFill>
                <a:srgbClr val="000000"/>
              </a:solidFill>
            </a:endParaRPr>
          </a:p>
        </p:txBody>
      </p:sp>
    </p:spTree>
    <p:extLst>
      <p:ext uri="{BB962C8B-B14F-4D97-AF65-F5344CB8AC3E}">
        <p14:creationId xmlns:p14="http://schemas.microsoft.com/office/powerpoint/2010/main" val="4230754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Slayt Görüntüsü Yer Tutucusu 1"/>
          <p:cNvSpPr>
            <a:spLocks noGrp="1" noRot="1" noChangeAspect="1" noTextEdit="1"/>
          </p:cNvSpPr>
          <p:nvPr>
            <p:ph type="sldImg"/>
          </p:nvPr>
        </p:nvSpPr>
        <p:spPr>
          <a:ln/>
        </p:spPr>
      </p:sp>
      <p:sp>
        <p:nvSpPr>
          <p:cNvPr id="226307"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26308"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26309"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77485F8E-0AA0-41F2-8D85-C918BA94FF3B}" type="slidenum">
              <a:rPr lang="en-US" altLang="tr-TR" sz="1200" smtClean="0">
                <a:solidFill>
                  <a:srgbClr val="000000"/>
                </a:solidFill>
              </a:rPr>
              <a:pPr/>
              <a:t>84</a:t>
            </a:fld>
            <a:endParaRPr lang="en-US" altLang="tr-TR" sz="1200" smtClean="0">
              <a:solidFill>
                <a:srgbClr val="000000"/>
              </a:solidFill>
            </a:endParaRPr>
          </a:p>
        </p:txBody>
      </p:sp>
    </p:spTree>
    <p:extLst>
      <p:ext uri="{BB962C8B-B14F-4D97-AF65-F5344CB8AC3E}">
        <p14:creationId xmlns:p14="http://schemas.microsoft.com/office/powerpoint/2010/main" val="1551852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ayt Görüntüsü Yer Tutucusu 1"/>
          <p:cNvSpPr>
            <a:spLocks noGrp="1" noRot="1" noChangeAspect="1" noTextEdit="1"/>
          </p:cNvSpPr>
          <p:nvPr>
            <p:ph type="sldImg"/>
          </p:nvPr>
        </p:nvSpPr>
        <p:spPr>
          <a:ln/>
        </p:spPr>
      </p:sp>
      <p:sp>
        <p:nvSpPr>
          <p:cNvPr id="228355"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28356"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28357"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92FF3639-6468-44E4-A85C-B22ADB31C9D0}" type="slidenum">
              <a:rPr lang="en-US" altLang="tr-TR" sz="1200" smtClean="0">
                <a:solidFill>
                  <a:srgbClr val="000000"/>
                </a:solidFill>
              </a:rPr>
              <a:pPr/>
              <a:t>85</a:t>
            </a:fld>
            <a:endParaRPr lang="en-US" altLang="tr-TR" sz="1200" smtClean="0">
              <a:solidFill>
                <a:srgbClr val="000000"/>
              </a:solidFill>
            </a:endParaRPr>
          </a:p>
        </p:txBody>
      </p:sp>
    </p:spTree>
    <p:extLst>
      <p:ext uri="{BB962C8B-B14F-4D97-AF65-F5344CB8AC3E}">
        <p14:creationId xmlns:p14="http://schemas.microsoft.com/office/powerpoint/2010/main" val="2253069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ayt Görüntüsü Yer Tutucusu 1"/>
          <p:cNvSpPr>
            <a:spLocks noGrp="1" noRot="1" noChangeAspect="1" noTextEdit="1"/>
          </p:cNvSpPr>
          <p:nvPr>
            <p:ph type="sldImg"/>
          </p:nvPr>
        </p:nvSpPr>
        <p:spPr>
          <a:ln/>
        </p:spPr>
      </p:sp>
      <p:sp>
        <p:nvSpPr>
          <p:cNvPr id="230403"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30404"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30405"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CCAFA44-893A-4E4A-812E-33688ABBDA73}" type="slidenum">
              <a:rPr lang="en-US" altLang="tr-TR" sz="1200" smtClean="0">
                <a:solidFill>
                  <a:srgbClr val="000000"/>
                </a:solidFill>
              </a:rPr>
              <a:pPr/>
              <a:t>86</a:t>
            </a:fld>
            <a:endParaRPr lang="en-US" altLang="tr-TR" sz="1200" smtClean="0">
              <a:solidFill>
                <a:srgbClr val="000000"/>
              </a:solidFill>
            </a:endParaRPr>
          </a:p>
        </p:txBody>
      </p:sp>
    </p:spTree>
    <p:extLst>
      <p:ext uri="{BB962C8B-B14F-4D97-AF65-F5344CB8AC3E}">
        <p14:creationId xmlns:p14="http://schemas.microsoft.com/office/powerpoint/2010/main" val="355493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Slayt Görüntüsü Yer Tutucusu 1"/>
          <p:cNvSpPr>
            <a:spLocks noGrp="1" noRot="1" noChangeAspect="1" noTextEdit="1"/>
          </p:cNvSpPr>
          <p:nvPr>
            <p:ph type="sldImg"/>
          </p:nvPr>
        </p:nvSpPr>
        <p:spPr>
          <a:ln/>
        </p:spPr>
      </p:sp>
      <p:sp>
        <p:nvSpPr>
          <p:cNvPr id="238595"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38596"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38597"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B0E69F6C-3A5F-4987-B5E2-EBA62920F58D}" type="slidenum">
              <a:rPr lang="en-US" altLang="tr-TR" sz="1200" smtClean="0">
                <a:solidFill>
                  <a:srgbClr val="000000"/>
                </a:solidFill>
              </a:rPr>
              <a:pPr/>
              <a:t>87</a:t>
            </a:fld>
            <a:endParaRPr lang="en-US" altLang="tr-TR" sz="1200" smtClean="0">
              <a:solidFill>
                <a:srgbClr val="000000"/>
              </a:solidFill>
            </a:endParaRPr>
          </a:p>
        </p:txBody>
      </p:sp>
    </p:spTree>
    <p:extLst>
      <p:ext uri="{BB962C8B-B14F-4D97-AF65-F5344CB8AC3E}">
        <p14:creationId xmlns:p14="http://schemas.microsoft.com/office/powerpoint/2010/main" val="1180752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ayt Görüntüsü Yer Tutucusu 1"/>
          <p:cNvSpPr>
            <a:spLocks noGrp="1" noRot="1" noChangeAspect="1" noTextEdit="1"/>
          </p:cNvSpPr>
          <p:nvPr>
            <p:ph type="sldImg"/>
          </p:nvPr>
        </p:nvSpPr>
        <p:spPr>
          <a:ln/>
        </p:spPr>
      </p:sp>
      <p:sp>
        <p:nvSpPr>
          <p:cNvPr id="240643"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240644" name="Üstbilgi Yer Tutucusu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tr-TR" sz="1200" smtClean="0">
                <a:solidFill>
                  <a:srgbClr val="000000"/>
                </a:solidFill>
              </a:rPr>
              <a:t>Programlamaya Giriş</a:t>
            </a:r>
          </a:p>
        </p:txBody>
      </p:sp>
      <p:sp>
        <p:nvSpPr>
          <p:cNvPr id="240645" name="Slayt Numarası Yer Tutucusu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48C02CC1-07C6-4775-8EE2-3FDF2B003430}" type="slidenum">
              <a:rPr lang="en-US" altLang="tr-TR" sz="1200" smtClean="0">
                <a:solidFill>
                  <a:srgbClr val="000000"/>
                </a:solidFill>
              </a:rPr>
              <a:pPr/>
              <a:t>88</a:t>
            </a:fld>
            <a:endParaRPr lang="en-US" altLang="tr-TR" sz="1200" smtClean="0">
              <a:solidFill>
                <a:srgbClr val="000000"/>
              </a:solidFill>
            </a:endParaRPr>
          </a:p>
        </p:txBody>
      </p:sp>
    </p:spTree>
    <p:extLst>
      <p:ext uri="{BB962C8B-B14F-4D97-AF65-F5344CB8AC3E}">
        <p14:creationId xmlns:p14="http://schemas.microsoft.com/office/powerpoint/2010/main" val="316366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50354844-B55E-4DD1-9F09-83AD204FCE3E}" type="datetimeFigureOut">
              <a:rPr lang="tr-TR" smtClean="0"/>
              <a:t>12.10.2021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AC463C2-C866-40E3-A84B-6C9647C9912B}" type="slidenum">
              <a:rPr lang="tr-TR" smtClean="0"/>
              <a:t>‹#›</a:t>
            </a:fld>
            <a:endParaRPr lang="tr-TR"/>
          </a:p>
        </p:txBody>
      </p:sp>
    </p:spTree>
    <p:extLst>
      <p:ext uri="{BB962C8B-B14F-4D97-AF65-F5344CB8AC3E}">
        <p14:creationId xmlns:p14="http://schemas.microsoft.com/office/powerpoint/2010/main" val="1286469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50354844-B55E-4DD1-9F09-83AD204FCE3E}" type="datetimeFigureOut">
              <a:rPr lang="tr-TR" smtClean="0"/>
              <a:t>12.10.2021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AC463C2-C866-40E3-A84B-6C9647C9912B}" type="slidenum">
              <a:rPr lang="tr-TR" smtClean="0"/>
              <a:t>‹#›</a:t>
            </a:fld>
            <a:endParaRPr lang="tr-TR"/>
          </a:p>
        </p:txBody>
      </p:sp>
    </p:spTree>
    <p:extLst>
      <p:ext uri="{BB962C8B-B14F-4D97-AF65-F5344CB8AC3E}">
        <p14:creationId xmlns:p14="http://schemas.microsoft.com/office/powerpoint/2010/main" val="113712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50354844-B55E-4DD1-9F09-83AD204FCE3E}" type="datetimeFigureOut">
              <a:rPr lang="tr-TR" smtClean="0"/>
              <a:t>12.10.2021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AC463C2-C866-40E3-A84B-6C9647C9912B}" type="slidenum">
              <a:rPr lang="tr-TR" smtClean="0"/>
              <a:t>‹#›</a:t>
            </a:fld>
            <a:endParaRPr lang="tr-TR"/>
          </a:p>
        </p:txBody>
      </p:sp>
    </p:spTree>
    <p:extLst>
      <p:ext uri="{BB962C8B-B14F-4D97-AF65-F5344CB8AC3E}">
        <p14:creationId xmlns:p14="http://schemas.microsoft.com/office/powerpoint/2010/main" val="544586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26"/>
            <a:ext cx="103632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6" name="Rectangle 6"/>
          <p:cNvSpPr>
            <a:spLocks noGrp="1" noChangeArrowheads="1"/>
          </p:cNvSpPr>
          <p:nvPr>
            <p:ph type="sldNum" sz="quarter" idx="12"/>
          </p:nvPr>
        </p:nvSpPr>
        <p:spPr>
          <a:ln/>
        </p:spPr>
        <p:txBody>
          <a:bodyPr/>
          <a:lstStyle>
            <a:lvl1pPr>
              <a:defRPr/>
            </a:lvl1pPr>
          </a:lstStyle>
          <a:p>
            <a:pPr>
              <a:defRPr/>
            </a:pPr>
            <a:fld id="{D5CA64F7-568C-4860-9E18-0F526B8BD06B}"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687246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6" name="Rectangle 6"/>
          <p:cNvSpPr>
            <a:spLocks noGrp="1" noChangeArrowheads="1"/>
          </p:cNvSpPr>
          <p:nvPr>
            <p:ph type="sldNum" sz="quarter" idx="12"/>
          </p:nvPr>
        </p:nvSpPr>
        <p:spPr>
          <a:ln/>
        </p:spPr>
        <p:txBody>
          <a:bodyPr/>
          <a:lstStyle>
            <a:lvl1pPr>
              <a:defRPr/>
            </a:lvl1pPr>
          </a:lstStyle>
          <a:p>
            <a:pPr>
              <a:defRPr/>
            </a:pPr>
            <a:fld id="{E98B43E8-5487-428C-9843-001358B9D226}"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964238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01"/>
            <a:ext cx="103632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6" name="Rectangle 6"/>
          <p:cNvSpPr>
            <a:spLocks noGrp="1" noChangeArrowheads="1"/>
          </p:cNvSpPr>
          <p:nvPr>
            <p:ph type="sldNum" sz="quarter" idx="12"/>
          </p:nvPr>
        </p:nvSpPr>
        <p:spPr>
          <a:ln/>
        </p:spPr>
        <p:txBody>
          <a:bodyPr/>
          <a:lstStyle>
            <a:lvl1pPr>
              <a:defRPr/>
            </a:lvl1pPr>
          </a:lstStyle>
          <a:p>
            <a:pPr>
              <a:defRPr/>
            </a:pPr>
            <a:fld id="{88217A71-DEB4-4C3F-9F68-0857C1381836}"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2516107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7" name="Rectangle 6"/>
          <p:cNvSpPr>
            <a:spLocks noGrp="1" noChangeArrowheads="1"/>
          </p:cNvSpPr>
          <p:nvPr>
            <p:ph type="sldNum" sz="quarter" idx="12"/>
          </p:nvPr>
        </p:nvSpPr>
        <p:spPr>
          <a:ln/>
        </p:spPr>
        <p:txBody>
          <a:bodyPr/>
          <a:lstStyle>
            <a:lvl1pPr>
              <a:defRPr/>
            </a:lvl1pPr>
          </a:lstStyle>
          <a:p>
            <a:pPr>
              <a:defRPr/>
            </a:pPr>
            <a:fld id="{0670C03E-F5A3-4970-A326-A684AB6E12B9}"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3238307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9" name="Rectangle 6"/>
          <p:cNvSpPr>
            <a:spLocks noGrp="1" noChangeArrowheads="1"/>
          </p:cNvSpPr>
          <p:nvPr>
            <p:ph type="sldNum" sz="quarter" idx="12"/>
          </p:nvPr>
        </p:nvSpPr>
        <p:spPr>
          <a:ln/>
        </p:spPr>
        <p:txBody>
          <a:bodyPr/>
          <a:lstStyle>
            <a:lvl1pPr>
              <a:defRPr/>
            </a:lvl1pPr>
          </a:lstStyle>
          <a:p>
            <a:pPr>
              <a:defRPr/>
            </a:pPr>
            <a:fld id="{F58E39E6-741A-45A8-8BDA-99E10486B4F3}"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2347087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5" name="Rectangle 6"/>
          <p:cNvSpPr>
            <a:spLocks noGrp="1" noChangeArrowheads="1"/>
          </p:cNvSpPr>
          <p:nvPr>
            <p:ph type="sldNum" sz="quarter" idx="12"/>
          </p:nvPr>
        </p:nvSpPr>
        <p:spPr>
          <a:ln/>
        </p:spPr>
        <p:txBody>
          <a:bodyPr/>
          <a:lstStyle>
            <a:lvl1pPr>
              <a:defRPr/>
            </a:lvl1pPr>
          </a:lstStyle>
          <a:p>
            <a:pPr>
              <a:defRPr/>
            </a:pPr>
            <a:fld id="{0AE64D7F-4DD3-4055-916F-7DDA7D8B1101}"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1934456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4" name="Rectangle 6"/>
          <p:cNvSpPr>
            <a:spLocks noGrp="1" noChangeArrowheads="1"/>
          </p:cNvSpPr>
          <p:nvPr>
            <p:ph type="sldNum" sz="quarter" idx="12"/>
          </p:nvPr>
        </p:nvSpPr>
        <p:spPr>
          <a:ln/>
        </p:spPr>
        <p:txBody>
          <a:bodyPr/>
          <a:lstStyle>
            <a:lvl1pPr>
              <a:defRPr/>
            </a:lvl1pPr>
          </a:lstStyle>
          <a:p>
            <a:pPr>
              <a:defRPr/>
            </a:pPr>
            <a:fld id="{ABF22907-9BB5-4979-9605-FE5D1FA1BF5E}"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11991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1" y="273050"/>
            <a:ext cx="4011084"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7" name="Rectangle 6"/>
          <p:cNvSpPr>
            <a:spLocks noGrp="1" noChangeArrowheads="1"/>
          </p:cNvSpPr>
          <p:nvPr>
            <p:ph type="sldNum" sz="quarter" idx="12"/>
          </p:nvPr>
        </p:nvSpPr>
        <p:spPr>
          <a:ln/>
        </p:spPr>
        <p:txBody>
          <a:bodyPr/>
          <a:lstStyle>
            <a:lvl1pPr>
              <a:defRPr/>
            </a:lvl1pPr>
          </a:lstStyle>
          <a:p>
            <a:pPr>
              <a:defRPr/>
            </a:pPr>
            <a:fld id="{FEA007E4-30DD-4C57-80AB-62A8040C484A}"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2219008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50354844-B55E-4DD1-9F09-83AD204FCE3E}" type="datetimeFigureOut">
              <a:rPr lang="tr-TR" smtClean="0"/>
              <a:t>12.10.2021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AC463C2-C866-40E3-A84B-6C9647C9912B}" type="slidenum">
              <a:rPr lang="tr-TR" smtClean="0"/>
              <a:t>‹#›</a:t>
            </a:fld>
            <a:endParaRPr lang="tr-TR"/>
          </a:p>
        </p:txBody>
      </p:sp>
    </p:spTree>
    <p:extLst>
      <p:ext uri="{BB962C8B-B14F-4D97-AF65-F5344CB8AC3E}">
        <p14:creationId xmlns:p14="http://schemas.microsoft.com/office/powerpoint/2010/main" val="3652092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7" name="Rectangle 6"/>
          <p:cNvSpPr>
            <a:spLocks noGrp="1" noChangeArrowheads="1"/>
          </p:cNvSpPr>
          <p:nvPr>
            <p:ph type="sldNum" sz="quarter" idx="12"/>
          </p:nvPr>
        </p:nvSpPr>
        <p:spPr>
          <a:ln/>
        </p:spPr>
        <p:txBody>
          <a:bodyPr/>
          <a:lstStyle>
            <a:lvl1pPr>
              <a:defRPr/>
            </a:lvl1pPr>
          </a:lstStyle>
          <a:p>
            <a:pPr>
              <a:defRPr/>
            </a:pPr>
            <a:fld id="{EE4F91BD-4FEB-4CD9-BAAD-A7BDD0C87F5F}"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35106320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6" name="Rectangle 6"/>
          <p:cNvSpPr>
            <a:spLocks noGrp="1" noChangeArrowheads="1"/>
          </p:cNvSpPr>
          <p:nvPr>
            <p:ph type="sldNum" sz="quarter" idx="12"/>
          </p:nvPr>
        </p:nvSpPr>
        <p:spPr>
          <a:ln/>
        </p:spPr>
        <p:txBody>
          <a:bodyPr/>
          <a:lstStyle>
            <a:lvl1pPr>
              <a:defRPr/>
            </a:lvl1pPr>
          </a:lstStyle>
          <a:p>
            <a:pPr>
              <a:defRPr/>
            </a:pPr>
            <a:fld id="{EC7CD20C-D3B7-4456-939F-ED35D645B0C5}"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1202262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39"/>
            <a:ext cx="27432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609600" y="274639"/>
            <a:ext cx="80264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6" name="Rectangle 6"/>
          <p:cNvSpPr>
            <a:spLocks noGrp="1" noChangeArrowheads="1"/>
          </p:cNvSpPr>
          <p:nvPr>
            <p:ph type="sldNum" sz="quarter" idx="12"/>
          </p:nvPr>
        </p:nvSpPr>
        <p:spPr>
          <a:ln/>
        </p:spPr>
        <p:txBody>
          <a:bodyPr/>
          <a:lstStyle>
            <a:lvl1pPr>
              <a:defRPr/>
            </a:lvl1pPr>
          </a:lstStyle>
          <a:p>
            <a:pPr>
              <a:defRPr/>
            </a:pPr>
            <a:fld id="{FA240F3A-3351-49C2-A221-0EA92844EC42}"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6204669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74638"/>
            <a:ext cx="109728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609600" y="1600201"/>
            <a:ext cx="53848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6197600" y="1600201"/>
            <a:ext cx="53848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7" name="Rectangle 6"/>
          <p:cNvSpPr>
            <a:spLocks noGrp="1" noChangeArrowheads="1"/>
          </p:cNvSpPr>
          <p:nvPr>
            <p:ph type="sldNum" sz="quarter" idx="12"/>
          </p:nvPr>
        </p:nvSpPr>
        <p:spPr>
          <a:ln/>
        </p:spPr>
        <p:txBody>
          <a:bodyPr/>
          <a:lstStyle>
            <a:lvl1pPr>
              <a:defRPr/>
            </a:lvl1pPr>
          </a:lstStyle>
          <a:p>
            <a:pPr>
              <a:defRPr/>
            </a:pPr>
            <a:fld id="{75AF5385-CF68-4D2C-959A-56A3FA2283E6}"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16713434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26"/>
            <a:ext cx="103632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6" name="Rectangle 6"/>
          <p:cNvSpPr>
            <a:spLocks noGrp="1" noChangeArrowheads="1"/>
          </p:cNvSpPr>
          <p:nvPr>
            <p:ph type="sldNum" sz="quarter" idx="12"/>
          </p:nvPr>
        </p:nvSpPr>
        <p:spPr>
          <a:ln/>
        </p:spPr>
        <p:txBody>
          <a:bodyPr/>
          <a:lstStyle>
            <a:lvl1pPr>
              <a:defRPr/>
            </a:lvl1pPr>
          </a:lstStyle>
          <a:p>
            <a:pPr>
              <a:defRPr/>
            </a:pPr>
            <a:fld id="{D5CA64F7-568C-4860-9E18-0F526B8BD06B}"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2338733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6" name="Rectangle 6"/>
          <p:cNvSpPr>
            <a:spLocks noGrp="1" noChangeArrowheads="1"/>
          </p:cNvSpPr>
          <p:nvPr>
            <p:ph type="sldNum" sz="quarter" idx="12"/>
          </p:nvPr>
        </p:nvSpPr>
        <p:spPr>
          <a:ln/>
        </p:spPr>
        <p:txBody>
          <a:bodyPr/>
          <a:lstStyle>
            <a:lvl1pPr>
              <a:defRPr/>
            </a:lvl1pPr>
          </a:lstStyle>
          <a:p>
            <a:pPr>
              <a:defRPr/>
            </a:pPr>
            <a:fld id="{E98B43E8-5487-428C-9843-001358B9D226}"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37353077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01"/>
            <a:ext cx="103632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6" name="Rectangle 6"/>
          <p:cNvSpPr>
            <a:spLocks noGrp="1" noChangeArrowheads="1"/>
          </p:cNvSpPr>
          <p:nvPr>
            <p:ph type="sldNum" sz="quarter" idx="12"/>
          </p:nvPr>
        </p:nvSpPr>
        <p:spPr>
          <a:ln/>
        </p:spPr>
        <p:txBody>
          <a:bodyPr/>
          <a:lstStyle>
            <a:lvl1pPr>
              <a:defRPr/>
            </a:lvl1pPr>
          </a:lstStyle>
          <a:p>
            <a:pPr>
              <a:defRPr/>
            </a:pPr>
            <a:fld id="{88217A71-DEB4-4C3F-9F68-0857C1381836}"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22516385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7" name="Rectangle 6"/>
          <p:cNvSpPr>
            <a:spLocks noGrp="1" noChangeArrowheads="1"/>
          </p:cNvSpPr>
          <p:nvPr>
            <p:ph type="sldNum" sz="quarter" idx="12"/>
          </p:nvPr>
        </p:nvSpPr>
        <p:spPr>
          <a:ln/>
        </p:spPr>
        <p:txBody>
          <a:bodyPr/>
          <a:lstStyle>
            <a:lvl1pPr>
              <a:defRPr/>
            </a:lvl1pPr>
          </a:lstStyle>
          <a:p>
            <a:pPr>
              <a:defRPr/>
            </a:pPr>
            <a:fld id="{0670C03E-F5A3-4970-A326-A684AB6E12B9}"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2184797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9" name="Rectangle 6"/>
          <p:cNvSpPr>
            <a:spLocks noGrp="1" noChangeArrowheads="1"/>
          </p:cNvSpPr>
          <p:nvPr>
            <p:ph type="sldNum" sz="quarter" idx="12"/>
          </p:nvPr>
        </p:nvSpPr>
        <p:spPr>
          <a:ln/>
        </p:spPr>
        <p:txBody>
          <a:bodyPr/>
          <a:lstStyle>
            <a:lvl1pPr>
              <a:defRPr/>
            </a:lvl1pPr>
          </a:lstStyle>
          <a:p>
            <a:pPr>
              <a:defRPr/>
            </a:pPr>
            <a:fld id="{F58E39E6-741A-45A8-8BDA-99E10486B4F3}"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26999441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5" name="Rectangle 6"/>
          <p:cNvSpPr>
            <a:spLocks noGrp="1" noChangeArrowheads="1"/>
          </p:cNvSpPr>
          <p:nvPr>
            <p:ph type="sldNum" sz="quarter" idx="12"/>
          </p:nvPr>
        </p:nvSpPr>
        <p:spPr>
          <a:ln/>
        </p:spPr>
        <p:txBody>
          <a:bodyPr/>
          <a:lstStyle>
            <a:lvl1pPr>
              <a:defRPr/>
            </a:lvl1pPr>
          </a:lstStyle>
          <a:p>
            <a:pPr>
              <a:defRPr/>
            </a:pPr>
            <a:fld id="{0AE64D7F-4DD3-4055-916F-7DDA7D8B1101}"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247262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50354844-B55E-4DD1-9F09-83AD204FCE3E}" type="datetimeFigureOut">
              <a:rPr lang="tr-TR" smtClean="0"/>
              <a:t>12.10.2021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AC463C2-C866-40E3-A84B-6C9647C9912B}" type="slidenum">
              <a:rPr lang="tr-TR" smtClean="0"/>
              <a:t>‹#›</a:t>
            </a:fld>
            <a:endParaRPr lang="tr-TR"/>
          </a:p>
        </p:txBody>
      </p:sp>
    </p:spTree>
    <p:extLst>
      <p:ext uri="{BB962C8B-B14F-4D97-AF65-F5344CB8AC3E}">
        <p14:creationId xmlns:p14="http://schemas.microsoft.com/office/powerpoint/2010/main" val="36687337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4" name="Rectangle 6"/>
          <p:cNvSpPr>
            <a:spLocks noGrp="1" noChangeArrowheads="1"/>
          </p:cNvSpPr>
          <p:nvPr>
            <p:ph type="sldNum" sz="quarter" idx="12"/>
          </p:nvPr>
        </p:nvSpPr>
        <p:spPr>
          <a:ln/>
        </p:spPr>
        <p:txBody>
          <a:bodyPr/>
          <a:lstStyle>
            <a:lvl1pPr>
              <a:defRPr/>
            </a:lvl1pPr>
          </a:lstStyle>
          <a:p>
            <a:pPr>
              <a:defRPr/>
            </a:pPr>
            <a:fld id="{ABF22907-9BB5-4979-9605-FE5D1FA1BF5E}"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1988829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1" y="273050"/>
            <a:ext cx="4011084"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7" name="Rectangle 6"/>
          <p:cNvSpPr>
            <a:spLocks noGrp="1" noChangeArrowheads="1"/>
          </p:cNvSpPr>
          <p:nvPr>
            <p:ph type="sldNum" sz="quarter" idx="12"/>
          </p:nvPr>
        </p:nvSpPr>
        <p:spPr>
          <a:ln/>
        </p:spPr>
        <p:txBody>
          <a:bodyPr/>
          <a:lstStyle>
            <a:lvl1pPr>
              <a:defRPr/>
            </a:lvl1pPr>
          </a:lstStyle>
          <a:p>
            <a:pPr>
              <a:defRPr/>
            </a:pPr>
            <a:fld id="{FEA007E4-30DD-4C57-80AB-62A8040C484A}"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32247275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7" name="Rectangle 6"/>
          <p:cNvSpPr>
            <a:spLocks noGrp="1" noChangeArrowheads="1"/>
          </p:cNvSpPr>
          <p:nvPr>
            <p:ph type="sldNum" sz="quarter" idx="12"/>
          </p:nvPr>
        </p:nvSpPr>
        <p:spPr>
          <a:ln/>
        </p:spPr>
        <p:txBody>
          <a:bodyPr/>
          <a:lstStyle>
            <a:lvl1pPr>
              <a:defRPr/>
            </a:lvl1pPr>
          </a:lstStyle>
          <a:p>
            <a:pPr>
              <a:defRPr/>
            </a:pPr>
            <a:fld id="{EE4F91BD-4FEB-4CD9-BAAD-A7BDD0C87F5F}"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17231008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6" name="Rectangle 6"/>
          <p:cNvSpPr>
            <a:spLocks noGrp="1" noChangeArrowheads="1"/>
          </p:cNvSpPr>
          <p:nvPr>
            <p:ph type="sldNum" sz="quarter" idx="12"/>
          </p:nvPr>
        </p:nvSpPr>
        <p:spPr>
          <a:ln/>
        </p:spPr>
        <p:txBody>
          <a:bodyPr/>
          <a:lstStyle>
            <a:lvl1pPr>
              <a:defRPr/>
            </a:lvl1pPr>
          </a:lstStyle>
          <a:p>
            <a:pPr>
              <a:defRPr/>
            </a:pPr>
            <a:fld id="{EC7CD20C-D3B7-4456-939F-ED35D645B0C5}"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41872695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39"/>
            <a:ext cx="27432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609600" y="274639"/>
            <a:ext cx="80264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6" name="Rectangle 6"/>
          <p:cNvSpPr>
            <a:spLocks noGrp="1" noChangeArrowheads="1"/>
          </p:cNvSpPr>
          <p:nvPr>
            <p:ph type="sldNum" sz="quarter" idx="12"/>
          </p:nvPr>
        </p:nvSpPr>
        <p:spPr>
          <a:ln/>
        </p:spPr>
        <p:txBody>
          <a:bodyPr/>
          <a:lstStyle>
            <a:lvl1pPr>
              <a:defRPr/>
            </a:lvl1pPr>
          </a:lstStyle>
          <a:p>
            <a:pPr>
              <a:defRPr/>
            </a:pPr>
            <a:fld id="{FA240F3A-3351-49C2-A221-0EA92844EC42}"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5311828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74638"/>
            <a:ext cx="109728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609600" y="1600201"/>
            <a:ext cx="53848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6197600" y="1600201"/>
            <a:ext cx="53848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Programlamaya Giriş</a:t>
            </a:r>
          </a:p>
        </p:txBody>
      </p:sp>
      <p:sp>
        <p:nvSpPr>
          <p:cNvPr id="7" name="Rectangle 6"/>
          <p:cNvSpPr>
            <a:spLocks noGrp="1" noChangeArrowheads="1"/>
          </p:cNvSpPr>
          <p:nvPr>
            <p:ph type="sldNum" sz="quarter" idx="12"/>
          </p:nvPr>
        </p:nvSpPr>
        <p:spPr>
          <a:ln/>
        </p:spPr>
        <p:txBody>
          <a:bodyPr/>
          <a:lstStyle>
            <a:lvl1pPr>
              <a:defRPr/>
            </a:lvl1pPr>
          </a:lstStyle>
          <a:p>
            <a:pPr>
              <a:defRPr/>
            </a:pPr>
            <a:fld id="{75AF5385-CF68-4D2C-959A-56A3FA2283E6}" type="slidenum">
              <a:rPr lang="en-US" altLang="tr-TR">
                <a:solidFill>
                  <a:srgbClr val="000000"/>
                </a:solidFill>
              </a:rPr>
              <a:pPr>
                <a:defRPr/>
              </a:pPr>
              <a:t>‹#›</a:t>
            </a:fld>
            <a:endParaRPr lang="en-US" altLang="tr-TR">
              <a:solidFill>
                <a:srgbClr val="000000"/>
              </a:solidFill>
            </a:endParaRPr>
          </a:p>
        </p:txBody>
      </p:sp>
    </p:spTree>
    <p:extLst>
      <p:ext uri="{BB962C8B-B14F-4D97-AF65-F5344CB8AC3E}">
        <p14:creationId xmlns:p14="http://schemas.microsoft.com/office/powerpoint/2010/main" val="3153433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50354844-B55E-4DD1-9F09-83AD204FCE3E}" type="datetimeFigureOut">
              <a:rPr lang="tr-TR" smtClean="0"/>
              <a:t>12.10.2021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AC463C2-C866-40E3-A84B-6C9647C9912B}" type="slidenum">
              <a:rPr lang="tr-TR" smtClean="0"/>
              <a:t>‹#›</a:t>
            </a:fld>
            <a:endParaRPr lang="tr-TR"/>
          </a:p>
        </p:txBody>
      </p:sp>
    </p:spTree>
    <p:extLst>
      <p:ext uri="{BB962C8B-B14F-4D97-AF65-F5344CB8AC3E}">
        <p14:creationId xmlns:p14="http://schemas.microsoft.com/office/powerpoint/2010/main" val="2756302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50354844-B55E-4DD1-9F09-83AD204FCE3E}" type="datetimeFigureOut">
              <a:rPr lang="tr-TR" smtClean="0"/>
              <a:t>12.10.2021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AC463C2-C866-40E3-A84B-6C9647C9912B}" type="slidenum">
              <a:rPr lang="tr-TR" smtClean="0"/>
              <a:t>‹#›</a:t>
            </a:fld>
            <a:endParaRPr lang="tr-TR"/>
          </a:p>
        </p:txBody>
      </p:sp>
    </p:spTree>
    <p:extLst>
      <p:ext uri="{BB962C8B-B14F-4D97-AF65-F5344CB8AC3E}">
        <p14:creationId xmlns:p14="http://schemas.microsoft.com/office/powerpoint/2010/main" val="2139232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50354844-B55E-4DD1-9F09-83AD204FCE3E}" type="datetimeFigureOut">
              <a:rPr lang="tr-TR" smtClean="0"/>
              <a:t>12.10.2021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AC463C2-C866-40E3-A84B-6C9647C9912B}" type="slidenum">
              <a:rPr lang="tr-TR" smtClean="0"/>
              <a:t>‹#›</a:t>
            </a:fld>
            <a:endParaRPr lang="tr-TR"/>
          </a:p>
        </p:txBody>
      </p:sp>
    </p:spTree>
    <p:extLst>
      <p:ext uri="{BB962C8B-B14F-4D97-AF65-F5344CB8AC3E}">
        <p14:creationId xmlns:p14="http://schemas.microsoft.com/office/powerpoint/2010/main" val="297625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0354844-B55E-4DD1-9F09-83AD204FCE3E}" type="datetimeFigureOut">
              <a:rPr lang="tr-TR" smtClean="0"/>
              <a:t>12.10.2021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AC463C2-C866-40E3-A84B-6C9647C9912B}" type="slidenum">
              <a:rPr lang="tr-TR" smtClean="0"/>
              <a:t>‹#›</a:t>
            </a:fld>
            <a:endParaRPr lang="tr-TR"/>
          </a:p>
        </p:txBody>
      </p:sp>
    </p:spTree>
    <p:extLst>
      <p:ext uri="{BB962C8B-B14F-4D97-AF65-F5344CB8AC3E}">
        <p14:creationId xmlns:p14="http://schemas.microsoft.com/office/powerpoint/2010/main" val="426607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50354844-B55E-4DD1-9F09-83AD204FCE3E}" type="datetimeFigureOut">
              <a:rPr lang="tr-TR" smtClean="0"/>
              <a:t>12.10.2021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AC463C2-C866-40E3-A84B-6C9647C9912B}" type="slidenum">
              <a:rPr lang="tr-TR" smtClean="0"/>
              <a:t>‹#›</a:t>
            </a:fld>
            <a:endParaRPr lang="tr-TR"/>
          </a:p>
        </p:txBody>
      </p:sp>
    </p:spTree>
    <p:extLst>
      <p:ext uri="{BB962C8B-B14F-4D97-AF65-F5344CB8AC3E}">
        <p14:creationId xmlns:p14="http://schemas.microsoft.com/office/powerpoint/2010/main" val="250756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50354844-B55E-4DD1-9F09-83AD204FCE3E}" type="datetimeFigureOut">
              <a:rPr lang="tr-TR" smtClean="0"/>
              <a:t>12.10.2021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AC463C2-C866-40E3-A84B-6C9647C9912B}" type="slidenum">
              <a:rPr lang="tr-TR" smtClean="0"/>
              <a:t>‹#›</a:t>
            </a:fld>
            <a:endParaRPr lang="tr-TR"/>
          </a:p>
        </p:txBody>
      </p:sp>
    </p:spTree>
    <p:extLst>
      <p:ext uri="{BB962C8B-B14F-4D97-AF65-F5344CB8AC3E}">
        <p14:creationId xmlns:p14="http://schemas.microsoft.com/office/powerpoint/2010/main" val="3501730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54844-B55E-4DD1-9F09-83AD204FCE3E}" type="datetimeFigureOut">
              <a:rPr lang="tr-TR" smtClean="0"/>
              <a:t>12.10.2021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C463C2-C866-40E3-A84B-6C9647C9912B}" type="slidenum">
              <a:rPr lang="tr-TR" smtClean="0"/>
              <a:t>‹#›</a:t>
            </a:fld>
            <a:endParaRPr lang="tr-TR"/>
          </a:p>
        </p:txBody>
      </p:sp>
    </p:spTree>
    <p:extLst>
      <p:ext uri="{BB962C8B-B14F-4D97-AF65-F5344CB8AC3E}">
        <p14:creationId xmlns:p14="http://schemas.microsoft.com/office/powerpoint/2010/main" val="25689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smtClean="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smtClean="0"/>
              <a:t>Click to edit Master text styles</a:t>
            </a:r>
          </a:p>
          <a:p>
            <a:pPr lvl="1"/>
            <a:r>
              <a:rPr lang="en-US" altLang="tr-TR" smtClean="0"/>
              <a:t>Second level</a:t>
            </a:r>
          </a:p>
          <a:p>
            <a:pPr lvl="2"/>
            <a:r>
              <a:rPr lang="en-US" altLang="tr-TR" smtClean="0"/>
              <a:t>Third level</a:t>
            </a:r>
          </a:p>
          <a:p>
            <a:pPr lvl="3"/>
            <a:r>
              <a:rPr lang="en-US" altLang="tr-TR" smtClean="0"/>
              <a:t>Fourth level</a:t>
            </a:r>
          </a:p>
          <a:p>
            <a:pPr lvl="4"/>
            <a:r>
              <a:rPr lang="en-US" altLang="tr-TR" smtClean="0"/>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r>
              <a:rPr lang="en-US">
                <a:solidFill>
                  <a:srgbClr val="000000"/>
                </a:solidFill>
              </a:rPr>
              <a:t>Programlamaya Giriş</a:t>
            </a: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fontAlgn="base">
              <a:spcBef>
                <a:spcPct val="0"/>
              </a:spcBef>
              <a:spcAft>
                <a:spcPct val="0"/>
              </a:spcAft>
              <a:defRPr/>
            </a:pPr>
            <a:fld id="{F314971C-D61F-4937-948E-9BD44421FE9D}" type="slidenum">
              <a:rPr lang="en-US" altLang="tr-TR">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2416728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smtClean="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smtClean="0"/>
              <a:t>Click to edit Master text styles</a:t>
            </a:r>
          </a:p>
          <a:p>
            <a:pPr lvl="1"/>
            <a:r>
              <a:rPr lang="en-US" altLang="tr-TR" smtClean="0"/>
              <a:t>Second level</a:t>
            </a:r>
          </a:p>
          <a:p>
            <a:pPr lvl="2"/>
            <a:r>
              <a:rPr lang="en-US" altLang="tr-TR" smtClean="0"/>
              <a:t>Third level</a:t>
            </a:r>
          </a:p>
          <a:p>
            <a:pPr lvl="3"/>
            <a:r>
              <a:rPr lang="en-US" altLang="tr-TR" smtClean="0"/>
              <a:t>Fourth level</a:t>
            </a:r>
          </a:p>
          <a:p>
            <a:pPr lvl="4"/>
            <a:r>
              <a:rPr lang="en-US" altLang="tr-TR" smtClean="0"/>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r>
              <a:rPr lang="en-US">
                <a:solidFill>
                  <a:srgbClr val="000000"/>
                </a:solidFill>
              </a:rPr>
              <a:t>Programlamaya Giriş</a:t>
            </a: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fontAlgn="base">
              <a:spcBef>
                <a:spcPct val="0"/>
              </a:spcBef>
              <a:spcAft>
                <a:spcPct val="0"/>
              </a:spcAft>
              <a:defRPr/>
            </a:pPr>
            <a:fld id="{F314971C-D61F-4937-948E-9BD44421FE9D}" type="slidenum">
              <a:rPr lang="en-US" altLang="tr-TR">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239451450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0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endParaRPr lang="tr-TR"/>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587614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089031" y="158091"/>
            <a:ext cx="6925574" cy="1325563"/>
          </a:xfrm>
        </p:spPr>
        <p:txBody>
          <a:bodyPr/>
          <a:lstStyle/>
          <a:p>
            <a:r>
              <a:rPr lang="tr-TR" b="1" dirty="0" smtClean="0"/>
              <a:t>Basic </a:t>
            </a:r>
            <a:r>
              <a:rPr lang="tr-TR" b="1" dirty="0" err="1" smtClean="0"/>
              <a:t>Arithmetic</a:t>
            </a:r>
            <a:r>
              <a:rPr lang="tr-TR" b="1" dirty="0" smtClean="0"/>
              <a:t> Operations</a:t>
            </a:r>
            <a:endParaRPr lang="tr-TR" b="1" dirty="0"/>
          </a:p>
        </p:txBody>
      </p:sp>
      <p:pic>
        <p:nvPicPr>
          <p:cNvPr id="4" name="Resim 3"/>
          <p:cNvPicPr>
            <a:picLocks noChangeAspect="1"/>
          </p:cNvPicPr>
          <p:nvPr/>
        </p:nvPicPr>
        <p:blipFill>
          <a:blip r:embed="rId2"/>
          <a:stretch>
            <a:fillRect/>
          </a:stretch>
        </p:blipFill>
        <p:spPr>
          <a:xfrm>
            <a:off x="441743" y="2029722"/>
            <a:ext cx="11167067" cy="3008103"/>
          </a:xfrm>
          <a:prstGeom prst="rect">
            <a:avLst/>
          </a:prstGeom>
        </p:spPr>
      </p:pic>
    </p:spTree>
    <p:extLst>
      <p:ext uri="{BB962C8B-B14F-4D97-AF65-F5344CB8AC3E}">
        <p14:creationId xmlns:p14="http://schemas.microsoft.com/office/powerpoint/2010/main" val="10290701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eaLnBrk="1" hangingPunct="1"/>
            <a:r>
              <a:rPr lang="tr-TR" altLang="tr-TR" smtClean="0"/>
              <a:t>For() döngüsü</a:t>
            </a:r>
            <a:endParaRPr lang="en-US" altLang="tr-TR" smtClean="0"/>
          </a:p>
        </p:txBody>
      </p:sp>
      <p:sp>
        <p:nvSpPr>
          <p:cNvPr id="264195" name="Rectangle 3"/>
          <p:cNvSpPr>
            <a:spLocks noGrp="1" noChangeArrowheads="1"/>
          </p:cNvSpPr>
          <p:nvPr>
            <p:ph type="body" idx="1"/>
          </p:nvPr>
        </p:nvSpPr>
        <p:spPr>
          <a:xfrm>
            <a:off x="1847850" y="1484314"/>
            <a:ext cx="8229600" cy="5329237"/>
          </a:xfrm>
        </p:spPr>
        <p:txBody>
          <a:bodyPr/>
          <a:lstStyle/>
          <a:p>
            <a:pPr eaLnBrk="1" hangingPunct="1">
              <a:lnSpc>
                <a:spcPct val="90000"/>
              </a:lnSpc>
            </a:pPr>
            <a:r>
              <a:rPr lang="tr-TR" altLang="tr-TR" sz="2400"/>
              <a:t>For() döngüsünü birden fazla değer için kullanabilirsiniz</a:t>
            </a:r>
          </a:p>
          <a:p>
            <a:pPr eaLnBrk="1" hangingPunct="1">
              <a:lnSpc>
                <a:spcPct val="90000"/>
              </a:lnSpc>
            </a:pPr>
            <a:endParaRPr lang="tr-TR" altLang="tr-TR" sz="2400"/>
          </a:p>
          <a:p>
            <a:pPr eaLnBrk="1" hangingPunct="1">
              <a:lnSpc>
                <a:spcPct val="90000"/>
              </a:lnSpc>
              <a:buFontTx/>
              <a:buNone/>
            </a:pPr>
            <a:r>
              <a:rPr lang="en-US" altLang="tr-TR" sz="2400" b="1">
                <a:solidFill>
                  <a:srgbClr val="FF0000"/>
                </a:solidFill>
              </a:rPr>
              <a:t>#include &lt;stdio.h&gt;</a:t>
            </a:r>
            <a:endParaRPr lang="tr-TR" altLang="tr-TR" sz="2400" b="1">
              <a:solidFill>
                <a:srgbClr val="FF0000"/>
              </a:solidFill>
            </a:endParaRPr>
          </a:p>
          <a:p>
            <a:pPr eaLnBrk="1" hangingPunct="1">
              <a:lnSpc>
                <a:spcPct val="90000"/>
              </a:lnSpc>
              <a:buFontTx/>
              <a:buNone/>
            </a:pPr>
            <a:r>
              <a:rPr lang="en-US" altLang="tr-TR" sz="2400" b="1">
                <a:solidFill>
                  <a:srgbClr val="FF0000"/>
                </a:solidFill>
              </a:rPr>
              <a:t> int main(void)</a:t>
            </a:r>
            <a:endParaRPr lang="tr-TR" altLang="tr-TR" sz="2400" b="1">
              <a:solidFill>
                <a:srgbClr val="FF0000"/>
              </a:solidFill>
            </a:endParaRPr>
          </a:p>
          <a:p>
            <a:pPr eaLnBrk="1" hangingPunct="1">
              <a:lnSpc>
                <a:spcPct val="90000"/>
              </a:lnSpc>
              <a:buFontTx/>
              <a:buNone/>
            </a:pPr>
            <a:r>
              <a:rPr lang="en-US" altLang="tr-TR" sz="2400" b="1">
                <a:solidFill>
                  <a:srgbClr val="FF0000"/>
                </a:solidFill>
              </a:rPr>
              <a:t> {</a:t>
            </a:r>
            <a:endParaRPr lang="tr-TR" altLang="tr-TR" sz="2400" b="1">
              <a:solidFill>
                <a:srgbClr val="FF0000"/>
              </a:solidFill>
            </a:endParaRPr>
          </a:p>
          <a:p>
            <a:pPr eaLnBrk="1" hangingPunct="1">
              <a:lnSpc>
                <a:spcPct val="90000"/>
              </a:lnSpc>
              <a:buFontTx/>
              <a:buNone/>
            </a:pPr>
            <a:r>
              <a:rPr lang="en-US" altLang="tr-TR" sz="2400" b="1">
                <a:solidFill>
                  <a:srgbClr val="FF0000"/>
                </a:solidFill>
              </a:rPr>
              <a:t> const int </a:t>
            </a:r>
            <a:r>
              <a:rPr lang="tr-TR" altLang="tr-TR" sz="2400" b="1">
                <a:solidFill>
                  <a:srgbClr val="FF0000"/>
                </a:solidFill>
              </a:rPr>
              <a:t>ilk</a:t>
            </a:r>
            <a:r>
              <a:rPr lang="en-US" altLang="tr-TR" sz="2400" b="1">
                <a:solidFill>
                  <a:srgbClr val="FF0000"/>
                </a:solidFill>
              </a:rPr>
              <a:t>= 37;</a:t>
            </a:r>
            <a:endParaRPr lang="tr-TR" altLang="tr-TR" sz="2400" b="1">
              <a:solidFill>
                <a:srgbClr val="FF0000"/>
              </a:solidFill>
            </a:endParaRPr>
          </a:p>
          <a:p>
            <a:pPr eaLnBrk="1" hangingPunct="1">
              <a:lnSpc>
                <a:spcPct val="90000"/>
              </a:lnSpc>
              <a:buFontTx/>
              <a:buNone/>
            </a:pPr>
            <a:r>
              <a:rPr lang="en-US" altLang="tr-TR" sz="2400" b="1">
                <a:solidFill>
                  <a:srgbClr val="FF0000"/>
                </a:solidFill>
              </a:rPr>
              <a:t> const int </a:t>
            </a:r>
            <a:r>
              <a:rPr lang="tr-TR" altLang="tr-TR" sz="2400" b="1">
                <a:solidFill>
                  <a:srgbClr val="FF0000"/>
                </a:solidFill>
              </a:rPr>
              <a:t>ikinci</a:t>
            </a:r>
            <a:r>
              <a:rPr lang="en-US" altLang="tr-TR" sz="2400" b="1">
                <a:solidFill>
                  <a:srgbClr val="FF0000"/>
                </a:solidFill>
              </a:rPr>
              <a:t> = 23; </a:t>
            </a:r>
            <a:endParaRPr lang="tr-TR" altLang="tr-TR" sz="2400" b="1">
              <a:solidFill>
                <a:srgbClr val="FF0000"/>
              </a:solidFill>
            </a:endParaRPr>
          </a:p>
          <a:p>
            <a:pPr eaLnBrk="1" hangingPunct="1">
              <a:lnSpc>
                <a:spcPct val="90000"/>
              </a:lnSpc>
              <a:buFontTx/>
              <a:buNone/>
            </a:pPr>
            <a:r>
              <a:rPr lang="en-US" altLang="tr-TR" sz="2400" b="1">
                <a:solidFill>
                  <a:srgbClr val="FF0000"/>
                </a:solidFill>
              </a:rPr>
              <a:t>int </a:t>
            </a:r>
            <a:r>
              <a:rPr lang="tr-TR" altLang="tr-TR" sz="2400" b="1">
                <a:solidFill>
                  <a:srgbClr val="FF0000"/>
                </a:solidFill>
              </a:rPr>
              <a:t>kg</a:t>
            </a:r>
            <a:r>
              <a:rPr lang="en-US" altLang="tr-TR" sz="2400" b="1">
                <a:solidFill>
                  <a:srgbClr val="FF0000"/>
                </a:solidFill>
              </a:rPr>
              <a:t>, </a:t>
            </a:r>
            <a:r>
              <a:rPr lang="tr-TR" altLang="tr-TR" sz="2400" b="1">
                <a:solidFill>
                  <a:srgbClr val="FF0000"/>
                </a:solidFill>
              </a:rPr>
              <a:t>eder</a:t>
            </a:r>
            <a:r>
              <a:rPr lang="en-US" altLang="tr-TR" sz="2400" b="1">
                <a:solidFill>
                  <a:srgbClr val="FF0000"/>
                </a:solidFill>
              </a:rPr>
              <a:t>;</a:t>
            </a:r>
            <a:endParaRPr lang="tr-TR" altLang="tr-TR" sz="2400" b="1">
              <a:solidFill>
                <a:srgbClr val="FF0000"/>
              </a:solidFill>
            </a:endParaRPr>
          </a:p>
          <a:p>
            <a:pPr eaLnBrk="1" hangingPunct="1">
              <a:lnSpc>
                <a:spcPct val="90000"/>
              </a:lnSpc>
              <a:buFontTx/>
              <a:buNone/>
            </a:pPr>
            <a:r>
              <a:rPr lang="en-US" altLang="tr-TR" sz="2400" b="1">
                <a:solidFill>
                  <a:srgbClr val="FF0000"/>
                </a:solidFill>
              </a:rPr>
              <a:t> printf(" </a:t>
            </a:r>
            <a:r>
              <a:rPr lang="tr-TR" altLang="tr-TR" sz="2400" b="1">
                <a:solidFill>
                  <a:srgbClr val="FF0000"/>
                </a:solidFill>
              </a:rPr>
              <a:t>kg</a:t>
            </a:r>
            <a:r>
              <a:rPr lang="en-US" altLang="tr-TR" sz="2400" b="1">
                <a:solidFill>
                  <a:srgbClr val="FF0000"/>
                </a:solidFill>
              </a:rPr>
              <a:t> </a:t>
            </a:r>
            <a:r>
              <a:rPr lang="tr-TR" altLang="tr-TR" sz="2400" b="1">
                <a:solidFill>
                  <a:srgbClr val="FF0000"/>
                </a:solidFill>
              </a:rPr>
              <a:t>eder</a:t>
            </a:r>
            <a:r>
              <a:rPr lang="en-US" altLang="tr-TR" sz="2400" b="1">
                <a:solidFill>
                  <a:srgbClr val="FF0000"/>
                </a:solidFill>
              </a:rPr>
              <a:t>\n");</a:t>
            </a:r>
            <a:endParaRPr lang="tr-TR" altLang="tr-TR" sz="2400" b="1">
              <a:solidFill>
                <a:srgbClr val="FF0000"/>
              </a:solidFill>
            </a:endParaRPr>
          </a:p>
          <a:p>
            <a:pPr eaLnBrk="1" hangingPunct="1">
              <a:lnSpc>
                <a:spcPct val="90000"/>
              </a:lnSpc>
              <a:buFontTx/>
              <a:buNone/>
            </a:pPr>
            <a:r>
              <a:rPr lang="en-US" altLang="tr-TR" sz="2400" b="1">
                <a:solidFill>
                  <a:srgbClr val="FF0000"/>
                </a:solidFill>
              </a:rPr>
              <a:t> for (</a:t>
            </a:r>
            <a:r>
              <a:rPr lang="tr-TR" altLang="tr-TR" sz="2400" b="1">
                <a:solidFill>
                  <a:srgbClr val="FF0000"/>
                </a:solidFill>
              </a:rPr>
              <a:t>kg</a:t>
            </a:r>
            <a:r>
              <a:rPr lang="en-US" altLang="tr-TR" sz="2400" b="1">
                <a:solidFill>
                  <a:srgbClr val="FF0000"/>
                </a:solidFill>
              </a:rPr>
              <a:t>=1, </a:t>
            </a:r>
            <a:r>
              <a:rPr lang="tr-TR" altLang="tr-TR" sz="2400" b="1">
                <a:solidFill>
                  <a:srgbClr val="FF0000"/>
                </a:solidFill>
              </a:rPr>
              <a:t>eder</a:t>
            </a:r>
            <a:r>
              <a:rPr lang="en-US" altLang="tr-TR" sz="2400" b="1">
                <a:solidFill>
                  <a:srgbClr val="FF0000"/>
                </a:solidFill>
              </a:rPr>
              <a:t>=</a:t>
            </a:r>
            <a:r>
              <a:rPr lang="tr-TR" altLang="tr-TR" sz="2400" b="1">
                <a:solidFill>
                  <a:srgbClr val="FF0000"/>
                </a:solidFill>
              </a:rPr>
              <a:t>ilk</a:t>
            </a:r>
            <a:r>
              <a:rPr lang="en-US" altLang="tr-TR" sz="2400" b="1">
                <a:solidFill>
                  <a:srgbClr val="FF0000"/>
                </a:solidFill>
              </a:rPr>
              <a:t>; </a:t>
            </a:r>
            <a:r>
              <a:rPr lang="tr-TR" altLang="tr-TR" sz="2400" b="1">
                <a:solidFill>
                  <a:srgbClr val="FF0000"/>
                </a:solidFill>
              </a:rPr>
              <a:t>kg</a:t>
            </a:r>
            <a:r>
              <a:rPr lang="en-US" altLang="tr-TR" sz="2400" b="1">
                <a:solidFill>
                  <a:srgbClr val="FF0000"/>
                </a:solidFill>
              </a:rPr>
              <a:t> &lt;= 16; </a:t>
            </a:r>
            <a:r>
              <a:rPr lang="tr-TR" altLang="tr-TR" sz="2400" b="1">
                <a:solidFill>
                  <a:srgbClr val="FF0000"/>
                </a:solidFill>
              </a:rPr>
              <a:t>kg</a:t>
            </a:r>
            <a:r>
              <a:rPr lang="en-US" altLang="tr-TR" sz="2400" b="1">
                <a:solidFill>
                  <a:srgbClr val="FF0000"/>
                </a:solidFill>
              </a:rPr>
              <a:t>++, </a:t>
            </a:r>
            <a:r>
              <a:rPr lang="tr-TR" altLang="tr-TR" sz="2400" b="1">
                <a:solidFill>
                  <a:srgbClr val="FF0000"/>
                </a:solidFill>
              </a:rPr>
              <a:t>eder</a:t>
            </a:r>
            <a:r>
              <a:rPr lang="en-US" altLang="tr-TR" sz="2400" b="1">
                <a:solidFill>
                  <a:srgbClr val="FF0000"/>
                </a:solidFill>
              </a:rPr>
              <a:t> += </a:t>
            </a:r>
            <a:r>
              <a:rPr lang="tr-TR" altLang="tr-TR" sz="2400" b="1">
                <a:solidFill>
                  <a:srgbClr val="FF0000"/>
                </a:solidFill>
              </a:rPr>
              <a:t>ikinci</a:t>
            </a:r>
            <a:r>
              <a:rPr lang="en-US" altLang="tr-TR" sz="2400" b="1">
                <a:solidFill>
                  <a:srgbClr val="FF0000"/>
                </a:solidFill>
              </a:rPr>
              <a:t>) </a:t>
            </a:r>
            <a:endParaRPr lang="tr-TR" altLang="tr-TR" sz="2400" b="1">
              <a:solidFill>
                <a:srgbClr val="FF0000"/>
              </a:solidFill>
            </a:endParaRPr>
          </a:p>
          <a:p>
            <a:pPr eaLnBrk="1" hangingPunct="1">
              <a:lnSpc>
                <a:spcPct val="90000"/>
              </a:lnSpc>
              <a:buFontTx/>
              <a:buNone/>
            </a:pPr>
            <a:r>
              <a:rPr lang="en-US" altLang="tr-TR" sz="2400" b="1">
                <a:solidFill>
                  <a:srgbClr val="FF0000"/>
                </a:solidFill>
              </a:rPr>
              <a:t>printf("%5d $%4.2f\n", ounces, cost/100.0);</a:t>
            </a:r>
            <a:endParaRPr lang="tr-TR" altLang="tr-TR" sz="2400" b="1">
              <a:solidFill>
                <a:srgbClr val="FF0000"/>
              </a:solidFill>
            </a:endParaRPr>
          </a:p>
          <a:p>
            <a:pPr eaLnBrk="1" hangingPunct="1">
              <a:lnSpc>
                <a:spcPct val="90000"/>
              </a:lnSpc>
              <a:buFontTx/>
              <a:buNone/>
            </a:pPr>
            <a:r>
              <a:rPr lang="en-US" altLang="tr-TR" sz="2400" b="1">
                <a:solidFill>
                  <a:srgbClr val="FF0000"/>
                </a:solidFill>
              </a:rPr>
              <a:t> return 0;</a:t>
            </a:r>
            <a:endParaRPr lang="tr-TR" altLang="tr-TR" sz="2400" b="1">
              <a:solidFill>
                <a:srgbClr val="FF0000"/>
              </a:solidFill>
            </a:endParaRPr>
          </a:p>
          <a:p>
            <a:pPr eaLnBrk="1" hangingPunct="1">
              <a:lnSpc>
                <a:spcPct val="90000"/>
              </a:lnSpc>
              <a:buFontTx/>
              <a:buNone/>
            </a:pPr>
            <a:r>
              <a:rPr lang="en-US" altLang="tr-TR" sz="2400" b="1">
                <a:solidFill>
                  <a:srgbClr val="FF0000"/>
                </a:solidFill>
              </a:rPr>
              <a:t> } </a:t>
            </a:r>
            <a:r>
              <a:rPr lang="tr-TR" altLang="tr-TR" sz="2400" b="1">
                <a:solidFill>
                  <a:srgbClr val="FF0000"/>
                </a:solidFill>
              </a:rPr>
              <a:t>  </a:t>
            </a:r>
            <a:endParaRPr lang="en-US" altLang="tr-TR" sz="2400" b="1">
              <a:solidFill>
                <a:srgbClr val="FF0000"/>
              </a:solidFill>
            </a:endParaRPr>
          </a:p>
        </p:txBody>
      </p:sp>
    </p:spTree>
    <p:extLst>
      <p:ext uri="{BB962C8B-B14F-4D97-AF65-F5344CB8AC3E}">
        <p14:creationId xmlns:p14="http://schemas.microsoft.com/office/powerpoint/2010/main" val="105632893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1981200" y="115888"/>
            <a:ext cx="8229600" cy="779462"/>
          </a:xfrm>
        </p:spPr>
        <p:txBody>
          <a:bodyPr/>
          <a:lstStyle/>
          <a:p>
            <a:pPr eaLnBrk="1" hangingPunct="1"/>
            <a:r>
              <a:rPr lang="tr-TR" altLang="tr-TR" smtClean="0"/>
              <a:t>Do while döngüsü</a:t>
            </a:r>
            <a:endParaRPr lang="en-US" altLang="tr-TR" smtClean="0"/>
          </a:p>
        </p:txBody>
      </p:sp>
      <p:sp>
        <p:nvSpPr>
          <p:cNvPr id="266243" name="Rectangle 3"/>
          <p:cNvSpPr>
            <a:spLocks noGrp="1" noChangeArrowheads="1"/>
          </p:cNvSpPr>
          <p:nvPr>
            <p:ph type="body" idx="1"/>
          </p:nvPr>
        </p:nvSpPr>
        <p:spPr>
          <a:xfrm>
            <a:off x="1981200" y="1177926"/>
            <a:ext cx="8229600" cy="5635625"/>
          </a:xfrm>
        </p:spPr>
        <p:txBody>
          <a:bodyPr/>
          <a:lstStyle/>
          <a:p>
            <a:pPr eaLnBrk="1" hangingPunct="1">
              <a:lnSpc>
                <a:spcPct val="90000"/>
              </a:lnSpc>
              <a:buFontTx/>
              <a:buNone/>
            </a:pPr>
            <a:r>
              <a:rPr lang="en-US" altLang="tr-TR" sz="2400" b="1">
                <a:solidFill>
                  <a:srgbClr val="FF0000"/>
                </a:solidFill>
              </a:rPr>
              <a:t>#include &lt;stdio.h&gt;</a:t>
            </a:r>
            <a:endParaRPr lang="tr-TR" altLang="tr-TR" sz="2400" b="1">
              <a:solidFill>
                <a:srgbClr val="FF0000"/>
              </a:solidFill>
            </a:endParaRPr>
          </a:p>
          <a:p>
            <a:pPr eaLnBrk="1" hangingPunct="1">
              <a:lnSpc>
                <a:spcPct val="90000"/>
              </a:lnSpc>
              <a:buFontTx/>
              <a:buNone/>
            </a:pPr>
            <a:r>
              <a:rPr lang="en-US" altLang="tr-TR" sz="2400" b="1">
                <a:solidFill>
                  <a:srgbClr val="FF0000"/>
                </a:solidFill>
              </a:rPr>
              <a:t> int main(void)</a:t>
            </a:r>
            <a:endParaRPr lang="tr-TR" altLang="tr-TR" sz="2400" b="1">
              <a:solidFill>
                <a:srgbClr val="FF0000"/>
              </a:solidFill>
            </a:endParaRPr>
          </a:p>
          <a:p>
            <a:pPr eaLnBrk="1" hangingPunct="1">
              <a:lnSpc>
                <a:spcPct val="90000"/>
              </a:lnSpc>
              <a:buFontTx/>
              <a:buNone/>
            </a:pPr>
            <a:r>
              <a:rPr lang="en-US" altLang="tr-TR" sz="2400" b="1">
                <a:solidFill>
                  <a:srgbClr val="FF0000"/>
                </a:solidFill>
              </a:rPr>
              <a:t> {</a:t>
            </a:r>
            <a:endParaRPr lang="tr-TR" altLang="tr-TR" sz="2400" b="1">
              <a:solidFill>
                <a:srgbClr val="FF0000"/>
              </a:solidFill>
            </a:endParaRPr>
          </a:p>
          <a:p>
            <a:pPr eaLnBrk="1" hangingPunct="1">
              <a:lnSpc>
                <a:spcPct val="90000"/>
              </a:lnSpc>
              <a:buFontTx/>
              <a:buNone/>
            </a:pPr>
            <a:r>
              <a:rPr lang="en-US" altLang="tr-TR" sz="2400" b="1">
                <a:solidFill>
                  <a:srgbClr val="FF0000"/>
                </a:solidFill>
              </a:rPr>
              <a:t> const int </a:t>
            </a:r>
            <a:r>
              <a:rPr lang="tr-TR" altLang="tr-TR" sz="2400" b="1">
                <a:solidFill>
                  <a:srgbClr val="FF0000"/>
                </a:solidFill>
              </a:rPr>
              <a:t>sifre</a:t>
            </a:r>
            <a:r>
              <a:rPr lang="en-US" altLang="tr-TR" sz="2400" b="1">
                <a:solidFill>
                  <a:srgbClr val="FF0000"/>
                </a:solidFill>
              </a:rPr>
              <a:t> = 13;</a:t>
            </a:r>
            <a:endParaRPr lang="tr-TR" altLang="tr-TR" sz="2400" b="1">
              <a:solidFill>
                <a:srgbClr val="FF0000"/>
              </a:solidFill>
            </a:endParaRPr>
          </a:p>
          <a:p>
            <a:pPr eaLnBrk="1" hangingPunct="1">
              <a:lnSpc>
                <a:spcPct val="90000"/>
              </a:lnSpc>
              <a:buFontTx/>
              <a:buNone/>
            </a:pPr>
            <a:r>
              <a:rPr lang="en-US" altLang="tr-TR" sz="2400" b="1">
                <a:solidFill>
                  <a:srgbClr val="FF0000"/>
                </a:solidFill>
              </a:rPr>
              <a:t> int </a:t>
            </a:r>
            <a:r>
              <a:rPr lang="tr-TR" altLang="tr-TR" sz="2400" b="1">
                <a:solidFill>
                  <a:srgbClr val="FF0000"/>
                </a:solidFill>
              </a:rPr>
              <a:t>girilen_sifre</a:t>
            </a:r>
            <a:r>
              <a:rPr lang="en-US" altLang="tr-TR" sz="2400" b="1">
                <a:solidFill>
                  <a:srgbClr val="FF0000"/>
                </a:solidFill>
              </a:rPr>
              <a:t>;</a:t>
            </a:r>
            <a:endParaRPr lang="tr-TR" altLang="tr-TR" sz="2400" b="1">
              <a:solidFill>
                <a:srgbClr val="FF0000"/>
              </a:solidFill>
            </a:endParaRPr>
          </a:p>
          <a:p>
            <a:pPr eaLnBrk="1" hangingPunct="1">
              <a:lnSpc>
                <a:spcPct val="90000"/>
              </a:lnSpc>
              <a:buFontTx/>
              <a:buNone/>
            </a:pPr>
            <a:r>
              <a:rPr lang="en-US" altLang="tr-TR" sz="2400" b="1">
                <a:solidFill>
                  <a:srgbClr val="FF0000"/>
                </a:solidFill>
              </a:rPr>
              <a:t> do</a:t>
            </a:r>
            <a:endParaRPr lang="tr-TR" altLang="tr-TR" sz="2400" b="1">
              <a:solidFill>
                <a:srgbClr val="FF0000"/>
              </a:solidFill>
            </a:endParaRPr>
          </a:p>
          <a:p>
            <a:pPr eaLnBrk="1" hangingPunct="1">
              <a:lnSpc>
                <a:spcPct val="90000"/>
              </a:lnSpc>
              <a:buFontTx/>
              <a:buNone/>
            </a:pPr>
            <a:r>
              <a:rPr lang="en-US" altLang="tr-TR" sz="2400" b="1">
                <a:solidFill>
                  <a:srgbClr val="FF0000"/>
                </a:solidFill>
              </a:rPr>
              <a:t> {</a:t>
            </a:r>
            <a:endParaRPr lang="tr-TR" altLang="tr-TR" sz="2400" b="1">
              <a:solidFill>
                <a:srgbClr val="FF0000"/>
              </a:solidFill>
            </a:endParaRPr>
          </a:p>
          <a:p>
            <a:pPr eaLnBrk="1" hangingPunct="1">
              <a:lnSpc>
                <a:spcPct val="90000"/>
              </a:lnSpc>
              <a:buFontTx/>
              <a:buNone/>
            </a:pPr>
            <a:r>
              <a:rPr lang="en-US" altLang="tr-TR" sz="2400" b="1">
                <a:solidFill>
                  <a:srgbClr val="FF0000"/>
                </a:solidFill>
              </a:rPr>
              <a:t> printf(“</a:t>
            </a:r>
            <a:r>
              <a:rPr lang="tr-TR" altLang="tr-TR" sz="2400" b="1">
                <a:solidFill>
                  <a:srgbClr val="FF0000"/>
                </a:solidFill>
              </a:rPr>
              <a:t>Bilgisayar kulubune uye olmak icin</a:t>
            </a:r>
            <a:r>
              <a:rPr lang="en-US" altLang="tr-TR" sz="2400" b="1">
                <a:solidFill>
                  <a:srgbClr val="FF0000"/>
                </a:solidFill>
              </a:rPr>
              <a:t>,\n");</a:t>
            </a:r>
            <a:endParaRPr lang="tr-TR" altLang="tr-TR" sz="2400" b="1">
              <a:solidFill>
                <a:srgbClr val="FF0000"/>
              </a:solidFill>
            </a:endParaRPr>
          </a:p>
          <a:p>
            <a:pPr eaLnBrk="1" hangingPunct="1">
              <a:lnSpc>
                <a:spcPct val="90000"/>
              </a:lnSpc>
              <a:buFontTx/>
              <a:buNone/>
            </a:pPr>
            <a:r>
              <a:rPr lang="en-US" altLang="tr-TR" sz="2400" b="1">
                <a:solidFill>
                  <a:srgbClr val="FF0000"/>
                </a:solidFill>
              </a:rPr>
              <a:t> printf(“</a:t>
            </a:r>
            <a:r>
              <a:rPr lang="tr-TR" altLang="tr-TR" sz="2400" b="1">
                <a:solidFill>
                  <a:srgbClr val="FF0000"/>
                </a:solidFill>
              </a:rPr>
              <a:t>gizli sifreyi giriniz</a:t>
            </a:r>
            <a:r>
              <a:rPr lang="en-US" altLang="tr-TR" sz="2400" b="1">
                <a:solidFill>
                  <a:srgbClr val="FF0000"/>
                </a:solidFill>
              </a:rPr>
              <a:t>: ");</a:t>
            </a:r>
            <a:endParaRPr lang="tr-TR" altLang="tr-TR" sz="2400" b="1">
              <a:solidFill>
                <a:srgbClr val="FF0000"/>
              </a:solidFill>
            </a:endParaRPr>
          </a:p>
          <a:p>
            <a:pPr eaLnBrk="1" hangingPunct="1">
              <a:lnSpc>
                <a:spcPct val="90000"/>
              </a:lnSpc>
              <a:buFontTx/>
              <a:buNone/>
            </a:pPr>
            <a:r>
              <a:rPr lang="en-US" altLang="tr-TR" sz="2400" b="1">
                <a:solidFill>
                  <a:srgbClr val="FF0000"/>
                </a:solidFill>
              </a:rPr>
              <a:t> scanf("%d", &amp; </a:t>
            </a:r>
            <a:r>
              <a:rPr lang="tr-TR" altLang="tr-TR" sz="2400" b="1">
                <a:solidFill>
                  <a:srgbClr val="FF0000"/>
                </a:solidFill>
              </a:rPr>
              <a:t>girilen_sifre</a:t>
            </a:r>
            <a:r>
              <a:rPr lang="en-US" altLang="tr-TR" sz="2400" b="1">
                <a:solidFill>
                  <a:srgbClr val="FF0000"/>
                </a:solidFill>
              </a:rPr>
              <a:t>);</a:t>
            </a:r>
            <a:endParaRPr lang="tr-TR" altLang="tr-TR" sz="2400" b="1">
              <a:solidFill>
                <a:srgbClr val="FF0000"/>
              </a:solidFill>
            </a:endParaRPr>
          </a:p>
          <a:p>
            <a:pPr eaLnBrk="1" hangingPunct="1">
              <a:lnSpc>
                <a:spcPct val="90000"/>
              </a:lnSpc>
              <a:buFontTx/>
              <a:buNone/>
            </a:pPr>
            <a:r>
              <a:rPr lang="en-US" altLang="tr-TR" sz="2400" b="1">
                <a:solidFill>
                  <a:srgbClr val="FF0000"/>
                </a:solidFill>
              </a:rPr>
              <a:t> } while (</a:t>
            </a:r>
            <a:r>
              <a:rPr lang="tr-TR" altLang="tr-TR" sz="2400" b="1">
                <a:solidFill>
                  <a:srgbClr val="FF0000"/>
                </a:solidFill>
              </a:rPr>
              <a:t>girilen_sifre</a:t>
            </a:r>
            <a:r>
              <a:rPr lang="en-US" altLang="tr-TR" sz="2400" b="1">
                <a:solidFill>
                  <a:srgbClr val="FF0000"/>
                </a:solidFill>
              </a:rPr>
              <a:t> != </a:t>
            </a:r>
            <a:r>
              <a:rPr lang="tr-TR" altLang="tr-TR" sz="2400" b="1">
                <a:solidFill>
                  <a:srgbClr val="FF0000"/>
                </a:solidFill>
              </a:rPr>
              <a:t>sifre</a:t>
            </a:r>
            <a:r>
              <a:rPr lang="en-US" altLang="tr-TR" sz="2400" b="1">
                <a:solidFill>
                  <a:srgbClr val="FF0000"/>
                </a:solidFill>
              </a:rPr>
              <a:t>);</a:t>
            </a:r>
            <a:endParaRPr lang="tr-TR" altLang="tr-TR" sz="2400" b="1">
              <a:solidFill>
                <a:srgbClr val="FF0000"/>
              </a:solidFill>
            </a:endParaRPr>
          </a:p>
          <a:p>
            <a:pPr eaLnBrk="1" hangingPunct="1">
              <a:lnSpc>
                <a:spcPct val="90000"/>
              </a:lnSpc>
              <a:buFontTx/>
              <a:buNone/>
            </a:pPr>
            <a:r>
              <a:rPr lang="en-US" altLang="tr-TR" sz="2400" b="1">
                <a:solidFill>
                  <a:srgbClr val="FF0000"/>
                </a:solidFill>
              </a:rPr>
              <a:t> printf(“</a:t>
            </a:r>
            <a:r>
              <a:rPr lang="tr-TR" altLang="tr-TR" sz="2400" b="1">
                <a:solidFill>
                  <a:srgbClr val="FF0000"/>
                </a:solidFill>
              </a:rPr>
              <a:t>Tebrikler artik uyesiniz</a:t>
            </a:r>
            <a:r>
              <a:rPr lang="en-US" altLang="tr-TR" sz="2400" b="1">
                <a:solidFill>
                  <a:srgbClr val="FF0000"/>
                </a:solidFill>
              </a:rPr>
              <a:t>!\n");</a:t>
            </a:r>
            <a:endParaRPr lang="tr-TR" altLang="tr-TR" sz="2400" b="1">
              <a:solidFill>
                <a:srgbClr val="FF0000"/>
              </a:solidFill>
            </a:endParaRPr>
          </a:p>
          <a:p>
            <a:pPr eaLnBrk="1" hangingPunct="1">
              <a:lnSpc>
                <a:spcPct val="90000"/>
              </a:lnSpc>
              <a:buFontTx/>
              <a:buNone/>
            </a:pPr>
            <a:r>
              <a:rPr lang="en-US" altLang="tr-TR" sz="2400" b="1">
                <a:solidFill>
                  <a:srgbClr val="FF0000"/>
                </a:solidFill>
              </a:rPr>
              <a:t> return 0;</a:t>
            </a:r>
            <a:endParaRPr lang="tr-TR" altLang="tr-TR" sz="2400" b="1">
              <a:solidFill>
                <a:srgbClr val="FF0000"/>
              </a:solidFill>
            </a:endParaRPr>
          </a:p>
          <a:p>
            <a:pPr eaLnBrk="1" hangingPunct="1">
              <a:lnSpc>
                <a:spcPct val="90000"/>
              </a:lnSpc>
              <a:buFontTx/>
              <a:buNone/>
            </a:pPr>
            <a:r>
              <a:rPr lang="en-US" altLang="tr-TR" sz="2400" b="1">
                <a:solidFill>
                  <a:srgbClr val="FF0000"/>
                </a:solidFill>
              </a:rPr>
              <a:t> } </a:t>
            </a:r>
          </a:p>
        </p:txBody>
      </p:sp>
    </p:spTree>
    <p:extLst>
      <p:ext uri="{BB962C8B-B14F-4D97-AF65-F5344CB8AC3E}">
        <p14:creationId xmlns:p14="http://schemas.microsoft.com/office/powerpoint/2010/main" val="3137139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eaLnBrk="1" hangingPunct="1"/>
            <a:r>
              <a:rPr lang="tr-TR" altLang="tr-TR" smtClean="0"/>
              <a:t>Hangisi</a:t>
            </a:r>
            <a:endParaRPr lang="en-US" altLang="tr-TR" smtClean="0"/>
          </a:p>
        </p:txBody>
      </p:sp>
      <p:sp>
        <p:nvSpPr>
          <p:cNvPr id="268291" name="Rectangle 3"/>
          <p:cNvSpPr>
            <a:spLocks noGrp="1" noChangeArrowheads="1"/>
          </p:cNvSpPr>
          <p:nvPr>
            <p:ph type="body" idx="1"/>
          </p:nvPr>
        </p:nvSpPr>
        <p:spPr>
          <a:xfrm>
            <a:off x="1981200" y="1600201"/>
            <a:ext cx="8229600" cy="4708525"/>
          </a:xfrm>
        </p:spPr>
        <p:txBody>
          <a:bodyPr/>
          <a:lstStyle/>
          <a:p>
            <a:pPr eaLnBrk="1" hangingPunct="1"/>
            <a:r>
              <a:rPr lang="tr-TR" altLang="tr-TR" b="1" smtClean="0">
                <a:solidFill>
                  <a:srgbClr val="FF0000"/>
                </a:solidFill>
              </a:rPr>
              <a:t>for() </a:t>
            </a:r>
            <a:r>
              <a:rPr lang="tr-TR" altLang="tr-TR" smtClean="0"/>
              <a:t>ve </a:t>
            </a:r>
            <a:r>
              <a:rPr lang="tr-TR" altLang="tr-TR" b="1" smtClean="0">
                <a:solidFill>
                  <a:srgbClr val="FF0000"/>
                </a:solidFill>
              </a:rPr>
              <a:t>while() </a:t>
            </a:r>
            <a:r>
              <a:rPr lang="tr-TR" altLang="tr-TR" smtClean="0"/>
              <a:t>döngüleri giriş-şartlı döngülerdir. </a:t>
            </a:r>
          </a:p>
          <a:p>
            <a:pPr eaLnBrk="1" hangingPunct="1"/>
            <a:r>
              <a:rPr lang="tr-TR" altLang="tr-TR" smtClean="0"/>
              <a:t>Şart daha başlangıçta test edilir, eğer giriş şartı sağlanmıyorsa döngü işlemez. </a:t>
            </a:r>
          </a:p>
          <a:p>
            <a:pPr eaLnBrk="1" hangingPunct="1"/>
            <a:r>
              <a:rPr lang="tr-TR" altLang="tr-TR" b="1" smtClean="0">
                <a:solidFill>
                  <a:srgbClr val="FF0000"/>
                </a:solidFill>
              </a:rPr>
              <a:t>do() while() </a:t>
            </a:r>
            <a:r>
              <a:rPr lang="tr-TR" altLang="tr-TR" smtClean="0"/>
              <a:t>döngüsü ise çıkış-şartlı bir döngüdür. İşlem en az bir kez yapılır.</a:t>
            </a:r>
          </a:p>
          <a:p>
            <a:pPr eaLnBrk="1" hangingPunct="1"/>
            <a:r>
              <a:rPr lang="tr-TR" altLang="tr-TR" smtClean="0"/>
              <a:t>Giriş şartlı: while or for?</a:t>
            </a:r>
          </a:p>
          <a:p>
            <a:pPr eaLnBrk="1" hangingPunct="1"/>
            <a:r>
              <a:rPr lang="tr-TR" altLang="tr-TR" smtClean="0"/>
              <a:t>Hangis size uyarsa!!</a:t>
            </a:r>
          </a:p>
        </p:txBody>
      </p:sp>
    </p:spTree>
    <p:extLst>
      <p:ext uri="{BB962C8B-B14F-4D97-AF65-F5344CB8AC3E}">
        <p14:creationId xmlns:p14="http://schemas.microsoft.com/office/powerpoint/2010/main" val="276874154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eaLnBrk="1" hangingPunct="1"/>
            <a:r>
              <a:rPr lang="tr-TR" altLang="tr-TR" smtClean="0"/>
              <a:t>Hangisi</a:t>
            </a:r>
            <a:endParaRPr lang="en-US" altLang="tr-TR" smtClean="0"/>
          </a:p>
        </p:txBody>
      </p:sp>
      <p:sp>
        <p:nvSpPr>
          <p:cNvPr id="270339" name="Rectangle 3"/>
          <p:cNvSpPr>
            <a:spLocks noGrp="1" noChangeArrowheads="1"/>
          </p:cNvSpPr>
          <p:nvPr>
            <p:ph type="body" idx="1"/>
          </p:nvPr>
        </p:nvSpPr>
        <p:spPr>
          <a:xfrm>
            <a:off x="1981200" y="1600201"/>
            <a:ext cx="8229600" cy="5141913"/>
          </a:xfrm>
        </p:spPr>
        <p:txBody>
          <a:bodyPr/>
          <a:lstStyle/>
          <a:p>
            <a:pPr eaLnBrk="1" hangingPunct="1">
              <a:lnSpc>
                <a:spcPct val="80000"/>
              </a:lnSpc>
            </a:pPr>
            <a:r>
              <a:rPr lang="tr-TR" altLang="tr-TR" sz="2800"/>
              <a:t>For( ;test;)=while(test)</a:t>
            </a:r>
          </a:p>
          <a:p>
            <a:pPr eaLnBrk="1" hangingPunct="1">
              <a:lnSpc>
                <a:spcPct val="80000"/>
              </a:lnSpc>
            </a:pPr>
            <a:endParaRPr lang="en-US" altLang="tr-TR" sz="2800"/>
          </a:p>
          <a:p>
            <a:pPr eaLnBrk="1" hangingPunct="1">
              <a:lnSpc>
                <a:spcPct val="80000"/>
              </a:lnSpc>
              <a:buFontTx/>
              <a:buNone/>
            </a:pPr>
            <a:r>
              <a:rPr lang="tr-TR" altLang="tr-TR" sz="2800" b="1">
                <a:solidFill>
                  <a:srgbClr val="FF0000"/>
                </a:solidFill>
              </a:rPr>
              <a:t>İlk</a:t>
            </a:r>
          </a:p>
          <a:p>
            <a:pPr eaLnBrk="1" hangingPunct="1">
              <a:lnSpc>
                <a:spcPct val="80000"/>
              </a:lnSpc>
              <a:buFontTx/>
              <a:buNone/>
            </a:pPr>
            <a:r>
              <a:rPr lang="tr-TR" altLang="tr-TR" sz="2800" b="1">
                <a:solidFill>
                  <a:srgbClr val="FF0000"/>
                </a:solidFill>
              </a:rPr>
              <a:t>While(test)</a:t>
            </a:r>
          </a:p>
          <a:p>
            <a:pPr eaLnBrk="1" hangingPunct="1">
              <a:lnSpc>
                <a:spcPct val="80000"/>
              </a:lnSpc>
              <a:buFontTx/>
              <a:buNone/>
            </a:pPr>
            <a:r>
              <a:rPr lang="tr-TR" altLang="tr-TR" sz="2800" b="1">
                <a:solidFill>
                  <a:srgbClr val="FF0000"/>
                </a:solidFill>
              </a:rPr>
              <a:t>{</a:t>
            </a:r>
          </a:p>
          <a:p>
            <a:pPr eaLnBrk="1" hangingPunct="1">
              <a:lnSpc>
                <a:spcPct val="80000"/>
              </a:lnSpc>
              <a:buFontTx/>
              <a:buNone/>
            </a:pPr>
            <a:r>
              <a:rPr lang="tr-TR" altLang="tr-TR" sz="2800" b="1">
                <a:solidFill>
                  <a:srgbClr val="FF0000"/>
                </a:solidFill>
              </a:rPr>
              <a:t>İşlemler</a:t>
            </a:r>
          </a:p>
          <a:p>
            <a:pPr eaLnBrk="1" hangingPunct="1">
              <a:lnSpc>
                <a:spcPct val="80000"/>
              </a:lnSpc>
              <a:buFontTx/>
              <a:buNone/>
            </a:pPr>
            <a:r>
              <a:rPr lang="tr-TR" altLang="tr-TR" sz="2800" b="1">
                <a:solidFill>
                  <a:srgbClr val="FF0000"/>
                </a:solidFill>
              </a:rPr>
              <a:t>Artır</a:t>
            </a:r>
          </a:p>
          <a:p>
            <a:pPr eaLnBrk="1" hangingPunct="1">
              <a:lnSpc>
                <a:spcPct val="80000"/>
              </a:lnSpc>
              <a:buFontTx/>
              <a:buNone/>
            </a:pPr>
            <a:r>
              <a:rPr lang="tr-TR" altLang="tr-TR" sz="2800" b="1">
                <a:solidFill>
                  <a:srgbClr val="FF0000"/>
                </a:solidFill>
              </a:rPr>
              <a:t>}</a:t>
            </a:r>
          </a:p>
          <a:p>
            <a:pPr eaLnBrk="1" hangingPunct="1">
              <a:lnSpc>
                <a:spcPct val="80000"/>
              </a:lnSpc>
              <a:buFontTx/>
              <a:buNone/>
            </a:pPr>
            <a:r>
              <a:rPr lang="tr-TR" altLang="tr-TR" sz="2800"/>
              <a:t>=</a:t>
            </a:r>
          </a:p>
          <a:p>
            <a:pPr eaLnBrk="1" hangingPunct="1">
              <a:lnSpc>
                <a:spcPct val="80000"/>
              </a:lnSpc>
              <a:buFontTx/>
              <a:buNone/>
            </a:pPr>
            <a:r>
              <a:rPr lang="tr-TR" altLang="tr-TR" sz="2800" b="1"/>
              <a:t>for( ilk; test; artır)</a:t>
            </a:r>
          </a:p>
          <a:p>
            <a:pPr eaLnBrk="1" hangingPunct="1">
              <a:lnSpc>
                <a:spcPct val="80000"/>
              </a:lnSpc>
              <a:buFontTx/>
              <a:buNone/>
            </a:pPr>
            <a:r>
              <a:rPr lang="tr-TR" altLang="tr-TR" sz="2800" b="1"/>
              <a:t>işlemler</a:t>
            </a:r>
            <a:endParaRPr lang="en-US" altLang="tr-TR" sz="2800" b="1"/>
          </a:p>
        </p:txBody>
      </p:sp>
    </p:spTree>
    <p:extLst>
      <p:ext uri="{BB962C8B-B14F-4D97-AF65-F5344CB8AC3E}">
        <p14:creationId xmlns:p14="http://schemas.microsoft.com/office/powerpoint/2010/main" val="160289334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9530286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p:cNvPicPr>
            <a:picLocks noChangeAspect="1"/>
          </p:cNvPicPr>
          <p:nvPr/>
        </p:nvPicPr>
        <p:blipFill>
          <a:blip r:embed="rId2"/>
          <a:stretch>
            <a:fillRect/>
          </a:stretch>
        </p:blipFill>
        <p:spPr>
          <a:xfrm>
            <a:off x="1" y="257794"/>
            <a:ext cx="4287328" cy="3063710"/>
          </a:xfrm>
          <a:prstGeom prst="rect">
            <a:avLst/>
          </a:prstGeom>
        </p:spPr>
      </p:pic>
      <p:pic>
        <p:nvPicPr>
          <p:cNvPr id="7" name="Resim 6"/>
          <p:cNvPicPr>
            <a:picLocks noChangeAspect="1"/>
          </p:cNvPicPr>
          <p:nvPr/>
        </p:nvPicPr>
        <p:blipFill>
          <a:blip r:embed="rId3"/>
          <a:stretch>
            <a:fillRect/>
          </a:stretch>
        </p:blipFill>
        <p:spPr>
          <a:xfrm>
            <a:off x="4538668" y="140738"/>
            <a:ext cx="3400879" cy="3297822"/>
          </a:xfrm>
          <a:prstGeom prst="rect">
            <a:avLst/>
          </a:prstGeom>
        </p:spPr>
      </p:pic>
      <p:pic>
        <p:nvPicPr>
          <p:cNvPr id="8" name="Resim 7"/>
          <p:cNvPicPr>
            <a:picLocks noChangeAspect="1"/>
          </p:cNvPicPr>
          <p:nvPr/>
        </p:nvPicPr>
        <p:blipFill>
          <a:blip r:embed="rId4"/>
          <a:stretch>
            <a:fillRect/>
          </a:stretch>
        </p:blipFill>
        <p:spPr>
          <a:xfrm>
            <a:off x="8317077" y="479652"/>
            <a:ext cx="3534404" cy="2841852"/>
          </a:xfrm>
          <a:prstGeom prst="rect">
            <a:avLst/>
          </a:prstGeom>
        </p:spPr>
      </p:pic>
      <p:pic>
        <p:nvPicPr>
          <p:cNvPr id="9" name="Resim 8"/>
          <p:cNvPicPr>
            <a:picLocks noChangeAspect="1"/>
          </p:cNvPicPr>
          <p:nvPr/>
        </p:nvPicPr>
        <p:blipFill>
          <a:blip r:embed="rId5"/>
          <a:stretch>
            <a:fillRect/>
          </a:stretch>
        </p:blipFill>
        <p:spPr>
          <a:xfrm>
            <a:off x="1211122" y="3678804"/>
            <a:ext cx="1865086" cy="2855913"/>
          </a:xfrm>
          <a:prstGeom prst="rect">
            <a:avLst/>
          </a:prstGeom>
        </p:spPr>
      </p:pic>
      <p:pic>
        <p:nvPicPr>
          <p:cNvPr id="10" name="Resim 9"/>
          <p:cNvPicPr>
            <a:picLocks noChangeAspect="1"/>
          </p:cNvPicPr>
          <p:nvPr/>
        </p:nvPicPr>
        <p:blipFill>
          <a:blip r:embed="rId6"/>
          <a:stretch>
            <a:fillRect/>
          </a:stretch>
        </p:blipFill>
        <p:spPr>
          <a:xfrm>
            <a:off x="4161138" y="3392599"/>
            <a:ext cx="2057705" cy="3502477"/>
          </a:xfrm>
          <a:prstGeom prst="rect">
            <a:avLst/>
          </a:prstGeom>
        </p:spPr>
      </p:pic>
      <p:pic>
        <p:nvPicPr>
          <p:cNvPr id="11" name="Resim 10"/>
          <p:cNvPicPr>
            <a:picLocks noChangeAspect="1"/>
          </p:cNvPicPr>
          <p:nvPr/>
        </p:nvPicPr>
        <p:blipFill>
          <a:blip r:embed="rId7"/>
          <a:stretch>
            <a:fillRect/>
          </a:stretch>
        </p:blipFill>
        <p:spPr>
          <a:xfrm>
            <a:off x="6955100" y="3988332"/>
            <a:ext cx="3741654" cy="2236858"/>
          </a:xfrm>
          <a:prstGeom prst="rect">
            <a:avLst/>
          </a:prstGeom>
        </p:spPr>
      </p:pic>
    </p:spTree>
    <p:extLst>
      <p:ext uri="{BB962C8B-B14F-4D97-AF65-F5344CB8AC3E}">
        <p14:creationId xmlns:p14="http://schemas.microsoft.com/office/powerpoint/2010/main" val="27992717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6083539" y="1398014"/>
            <a:ext cx="3863294" cy="2425386"/>
          </a:xfrm>
          <a:prstGeom prst="rect">
            <a:avLst/>
          </a:prstGeom>
        </p:spPr>
      </p:pic>
      <p:pic>
        <p:nvPicPr>
          <p:cNvPr id="5" name="Resim 4"/>
          <p:cNvPicPr>
            <a:picLocks noChangeAspect="1"/>
          </p:cNvPicPr>
          <p:nvPr/>
        </p:nvPicPr>
        <p:blipFill>
          <a:blip r:embed="rId3"/>
          <a:stretch>
            <a:fillRect/>
          </a:stretch>
        </p:blipFill>
        <p:spPr>
          <a:xfrm>
            <a:off x="1806394" y="1881094"/>
            <a:ext cx="2109399" cy="2011854"/>
          </a:xfrm>
          <a:prstGeom prst="rect">
            <a:avLst/>
          </a:prstGeom>
        </p:spPr>
      </p:pic>
    </p:spTree>
    <p:extLst>
      <p:ext uri="{BB962C8B-B14F-4D97-AF65-F5344CB8AC3E}">
        <p14:creationId xmlns:p14="http://schemas.microsoft.com/office/powerpoint/2010/main" val="142749243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14068" y="0"/>
            <a:ext cx="10939732" cy="6858000"/>
          </a:xfrm>
        </p:spPr>
        <p:txBody>
          <a:bodyPr>
            <a:normAutofit/>
          </a:bodyPr>
          <a:lstStyle/>
          <a:p>
            <a:pPr marL="0" indent="0">
              <a:buNone/>
            </a:pPr>
            <a:r>
              <a:rPr lang="tr-TR" dirty="0"/>
              <a:t>#</a:t>
            </a:r>
            <a:r>
              <a:rPr lang="tr-TR" dirty="0" err="1"/>
              <a:t>include</a:t>
            </a:r>
            <a:r>
              <a:rPr lang="tr-TR" dirty="0"/>
              <a:t> &lt;</a:t>
            </a:r>
            <a:r>
              <a:rPr lang="tr-TR" dirty="0" err="1"/>
              <a:t>stdio.h</a:t>
            </a:r>
            <a:r>
              <a:rPr lang="tr-TR" dirty="0"/>
              <a:t>&gt;</a:t>
            </a:r>
          </a:p>
          <a:p>
            <a:pPr marL="0" indent="0">
              <a:buNone/>
            </a:pPr>
            <a:r>
              <a:rPr lang="tr-TR" dirty="0" err="1"/>
              <a:t>void</a:t>
            </a:r>
            <a:r>
              <a:rPr lang="tr-TR" dirty="0"/>
              <a:t> main()</a:t>
            </a:r>
          </a:p>
          <a:p>
            <a:pPr marL="0" indent="0">
              <a:buNone/>
            </a:pPr>
            <a:r>
              <a:rPr lang="tr-TR" dirty="0"/>
              <a:t>{</a:t>
            </a:r>
          </a:p>
          <a:p>
            <a:pPr marL="0" indent="0">
              <a:buNone/>
            </a:pPr>
            <a:r>
              <a:rPr lang="tr-TR" dirty="0"/>
              <a:t>   </a:t>
            </a:r>
            <a:r>
              <a:rPr lang="tr-TR" dirty="0" err="1"/>
              <a:t>int</a:t>
            </a:r>
            <a:r>
              <a:rPr lang="tr-TR" dirty="0"/>
              <a:t> </a:t>
            </a:r>
            <a:r>
              <a:rPr lang="tr-TR" dirty="0" err="1"/>
              <a:t>i,j,rows,k</a:t>
            </a:r>
            <a:r>
              <a:rPr lang="tr-TR" dirty="0"/>
              <a:t>=1;</a:t>
            </a:r>
          </a:p>
          <a:p>
            <a:pPr marL="0" indent="0">
              <a:buNone/>
            </a:pPr>
            <a:r>
              <a:rPr lang="tr-TR" dirty="0"/>
              <a:t>   </a:t>
            </a:r>
            <a:r>
              <a:rPr lang="tr-TR" dirty="0" err="1"/>
              <a:t>printf</a:t>
            </a:r>
            <a:r>
              <a:rPr lang="tr-TR" dirty="0"/>
              <a:t>("</a:t>
            </a:r>
            <a:r>
              <a:rPr lang="tr-TR" dirty="0" err="1"/>
              <a:t>Input</a:t>
            </a:r>
            <a:r>
              <a:rPr lang="tr-TR" dirty="0"/>
              <a:t> </a:t>
            </a:r>
            <a:r>
              <a:rPr lang="tr-TR" dirty="0" err="1"/>
              <a:t>number</a:t>
            </a:r>
            <a:r>
              <a:rPr lang="tr-TR" dirty="0"/>
              <a:t> of </a:t>
            </a:r>
            <a:r>
              <a:rPr lang="tr-TR" dirty="0" err="1"/>
              <a:t>rows</a:t>
            </a:r>
            <a:r>
              <a:rPr lang="tr-TR" dirty="0"/>
              <a:t> : ");</a:t>
            </a:r>
          </a:p>
          <a:p>
            <a:pPr marL="0" indent="0">
              <a:buNone/>
            </a:pPr>
            <a:r>
              <a:rPr lang="tr-TR" dirty="0"/>
              <a:t>   </a:t>
            </a:r>
            <a:r>
              <a:rPr lang="tr-TR" dirty="0" err="1"/>
              <a:t>scanf</a:t>
            </a:r>
            <a:r>
              <a:rPr lang="tr-TR" dirty="0"/>
              <a:t>("%d",&amp;</a:t>
            </a:r>
            <a:r>
              <a:rPr lang="tr-TR" dirty="0" err="1"/>
              <a:t>rows</a:t>
            </a:r>
            <a:r>
              <a:rPr lang="tr-TR" dirty="0"/>
              <a:t>);</a:t>
            </a:r>
          </a:p>
          <a:p>
            <a:pPr marL="0" indent="0">
              <a:buNone/>
            </a:pPr>
            <a:r>
              <a:rPr lang="tr-TR" dirty="0"/>
              <a:t>   </a:t>
            </a:r>
            <a:r>
              <a:rPr lang="tr-TR" dirty="0" err="1"/>
              <a:t>for</a:t>
            </a:r>
            <a:r>
              <a:rPr lang="tr-TR" dirty="0"/>
              <a:t>(i=1;i&lt;=</a:t>
            </a:r>
            <a:r>
              <a:rPr lang="tr-TR" dirty="0" err="1"/>
              <a:t>rows;i</a:t>
            </a:r>
            <a:r>
              <a:rPr lang="tr-TR" dirty="0"/>
              <a:t>++)</a:t>
            </a:r>
          </a:p>
          <a:p>
            <a:pPr marL="0" indent="0">
              <a:buNone/>
            </a:pPr>
            <a:r>
              <a:rPr lang="tr-TR" dirty="0"/>
              <a:t>   {</a:t>
            </a:r>
          </a:p>
          <a:p>
            <a:pPr marL="0" indent="0">
              <a:buNone/>
            </a:pPr>
            <a:r>
              <a:rPr lang="tr-TR" dirty="0"/>
              <a:t>	</a:t>
            </a:r>
            <a:r>
              <a:rPr lang="tr-TR" dirty="0" err="1"/>
              <a:t>for</a:t>
            </a:r>
            <a:r>
              <a:rPr lang="tr-TR" dirty="0"/>
              <a:t>(j=1;j&lt;=</a:t>
            </a:r>
            <a:r>
              <a:rPr lang="tr-TR" dirty="0" err="1"/>
              <a:t>i;j</a:t>
            </a:r>
            <a:r>
              <a:rPr lang="tr-TR" dirty="0"/>
              <a:t>++)</a:t>
            </a:r>
          </a:p>
          <a:p>
            <a:pPr marL="0" indent="0">
              <a:buNone/>
            </a:pPr>
            <a:r>
              <a:rPr lang="tr-TR" dirty="0"/>
              <a:t>	   </a:t>
            </a:r>
            <a:r>
              <a:rPr lang="tr-TR" dirty="0" err="1"/>
              <a:t>printf</a:t>
            </a:r>
            <a:r>
              <a:rPr lang="tr-TR" dirty="0"/>
              <a:t>("%d ",k++);</a:t>
            </a:r>
          </a:p>
          <a:p>
            <a:pPr marL="0" indent="0">
              <a:buNone/>
            </a:pPr>
            <a:r>
              <a:rPr lang="tr-TR" dirty="0"/>
              <a:t>	</a:t>
            </a:r>
            <a:r>
              <a:rPr lang="tr-TR" dirty="0" err="1"/>
              <a:t>printf</a:t>
            </a:r>
            <a:r>
              <a:rPr lang="tr-TR" dirty="0"/>
              <a:t>("\n");</a:t>
            </a:r>
          </a:p>
          <a:p>
            <a:pPr marL="0" indent="0">
              <a:buNone/>
            </a:pPr>
            <a:r>
              <a:rPr lang="tr-TR" dirty="0"/>
              <a:t>   }</a:t>
            </a:r>
          </a:p>
          <a:p>
            <a:pPr marL="0" indent="0">
              <a:buNone/>
            </a:pPr>
            <a:r>
              <a:rPr lang="tr-TR" dirty="0"/>
              <a:t>}</a:t>
            </a:r>
          </a:p>
        </p:txBody>
      </p:sp>
    </p:spTree>
    <p:extLst>
      <p:ext uri="{BB962C8B-B14F-4D97-AF65-F5344CB8AC3E}">
        <p14:creationId xmlns:p14="http://schemas.microsoft.com/office/powerpoint/2010/main" val="145016716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88189" y="0"/>
            <a:ext cx="10965611" cy="6858000"/>
          </a:xfrm>
        </p:spPr>
        <p:txBody>
          <a:bodyPr>
            <a:normAutofit fontScale="77500" lnSpcReduction="20000"/>
          </a:bodyPr>
          <a:lstStyle/>
          <a:p>
            <a:pPr marL="0" indent="0">
              <a:buNone/>
            </a:pPr>
            <a:r>
              <a:rPr lang="tr-TR" dirty="0"/>
              <a:t>#</a:t>
            </a:r>
            <a:r>
              <a:rPr lang="tr-TR" dirty="0" err="1"/>
              <a:t>include</a:t>
            </a:r>
            <a:r>
              <a:rPr lang="tr-TR" dirty="0"/>
              <a:t> &lt;</a:t>
            </a:r>
            <a:r>
              <a:rPr lang="tr-TR" dirty="0" err="1"/>
              <a:t>stdio.h</a:t>
            </a:r>
            <a:r>
              <a:rPr lang="tr-TR" dirty="0"/>
              <a:t>&gt;</a:t>
            </a:r>
          </a:p>
          <a:p>
            <a:pPr marL="0" indent="0">
              <a:buNone/>
            </a:pPr>
            <a:r>
              <a:rPr lang="tr-TR" dirty="0" err="1"/>
              <a:t>void</a:t>
            </a:r>
            <a:r>
              <a:rPr lang="tr-TR" dirty="0"/>
              <a:t> main()</a:t>
            </a:r>
          </a:p>
          <a:p>
            <a:pPr marL="0" indent="0">
              <a:buNone/>
            </a:pPr>
            <a:r>
              <a:rPr lang="tr-TR" dirty="0"/>
              <a:t>{</a:t>
            </a:r>
          </a:p>
          <a:p>
            <a:pPr marL="0" indent="0">
              <a:buNone/>
            </a:pPr>
            <a:r>
              <a:rPr lang="tr-TR" dirty="0"/>
              <a:t>   </a:t>
            </a:r>
            <a:r>
              <a:rPr lang="tr-TR" dirty="0" err="1"/>
              <a:t>int</a:t>
            </a:r>
            <a:r>
              <a:rPr lang="tr-TR" dirty="0"/>
              <a:t> </a:t>
            </a:r>
            <a:r>
              <a:rPr lang="tr-TR" dirty="0" err="1"/>
              <a:t>i,j,spc,rows,k,t</a:t>
            </a:r>
            <a:r>
              <a:rPr lang="tr-TR" dirty="0"/>
              <a:t>=1;</a:t>
            </a:r>
          </a:p>
          <a:p>
            <a:pPr marL="0" indent="0">
              <a:buNone/>
            </a:pPr>
            <a:r>
              <a:rPr lang="tr-TR" dirty="0"/>
              <a:t>   </a:t>
            </a:r>
            <a:r>
              <a:rPr lang="tr-TR" dirty="0" err="1"/>
              <a:t>printf</a:t>
            </a:r>
            <a:r>
              <a:rPr lang="tr-TR" dirty="0"/>
              <a:t>("</a:t>
            </a:r>
            <a:r>
              <a:rPr lang="tr-TR" dirty="0" err="1"/>
              <a:t>Input</a:t>
            </a:r>
            <a:r>
              <a:rPr lang="tr-TR" dirty="0"/>
              <a:t> </a:t>
            </a:r>
            <a:r>
              <a:rPr lang="tr-TR" dirty="0" err="1"/>
              <a:t>number</a:t>
            </a:r>
            <a:r>
              <a:rPr lang="tr-TR" dirty="0"/>
              <a:t> of </a:t>
            </a:r>
            <a:r>
              <a:rPr lang="tr-TR" dirty="0" err="1"/>
              <a:t>rows</a:t>
            </a:r>
            <a:r>
              <a:rPr lang="tr-TR" dirty="0"/>
              <a:t> : ");</a:t>
            </a:r>
          </a:p>
          <a:p>
            <a:pPr marL="0" indent="0">
              <a:buNone/>
            </a:pPr>
            <a:r>
              <a:rPr lang="tr-TR" dirty="0"/>
              <a:t>   </a:t>
            </a:r>
            <a:r>
              <a:rPr lang="tr-TR" dirty="0" err="1"/>
              <a:t>scanf</a:t>
            </a:r>
            <a:r>
              <a:rPr lang="tr-TR" dirty="0"/>
              <a:t>("%d",&amp;</a:t>
            </a:r>
            <a:r>
              <a:rPr lang="tr-TR" dirty="0" err="1"/>
              <a:t>rows</a:t>
            </a:r>
            <a:r>
              <a:rPr lang="tr-TR" dirty="0"/>
              <a:t>);</a:t>
            </a:r>
          </a:p>
          <a:p>
            <a:pPr marL="0" indent="0">
              <a:buNone/>
            </a:pPr>
            <a:r>
              <a:rPr lang="tr-TR" dirty="0"/>
              <a:t>   </a:t>
            </a:r>
            <a:r>
              <a:rPr lang="tr-TR" dirty="0" err="1"/>
              <a:t>spc</a:t>
            </a:r>
            <a:r>
              <a:rPr lang="tr-TR" dirty="0"/>
              <a:t>=rows+4-1;</a:t>
            </a:r>
          </a:p>
          <a:p>
            <a:pPr marL="0" indent="0">
              <a:buNone/>
            </a:pPr>
            <a:r>
              <a:rPr lang="tr-TR" dirty="0"/>
              <a:t>   </a:t>
            </a:r>
            <a:r>
              <a:rPr lang="tr-TR" dirty="0" err="1"/>
              <a:t>for</a:t>
            </a:r>
            <a:r>
              <a:rPr lang="tr-TR" dirty="0"/>
              <a:t>(i=1;i&lt;=</a:t>
            </a:r>
            <a:r>
              <a:rPr lang="tr-TR" dirty="0" err="1"/>
              <a:t>rows;i</a:t>
            </a:r>
            <a:r>
              <a:rPr lang="tr-TR" dirty="0"/>
              <a:t>++)</a:t>
            </a:r>
          </a:p>
          <a:p>
            <a:pPr marL="0" indent="0">
              <a:buNone/>
            </a:pPr>
            <a:r>
              <a:rPr lang="tr-TR" dirty="0"/>
              <a:t>   {</a:t>
            </a:r>
          </a:p>
          <a:p>
            <a:pPr marL="0" indent="0">
              <a:buNone/>
            </a:pPr>
            <a:r>
              <a:rPr lang="tr-TR" dirty="0"/>
              <a:t>         </a:t>
            </a:r>
            <a:r>
              <a:rPr lang="tr-TR" dirty="0" err="1"/>
              <a:t>for</a:t>
            </a:r>
            <a:r>
              <a:rPr lang="tr-TR" dirty="0"/>
              <a:t>(k=</a:t>
            </a:r>
            <a:r>
              <a:rPr lang="tr-TR" dirty="0" err="1"/>
              <a:t>spc;k</a:t>
            </a:r>
            <a:r>
              <a:rPr lang="tr-TR" dirty="0"/>
              <a:t>&gt;=1;k--)</a:t>
            </a:r>
          </a:p>
          <a:p>
            <a:pPr marL="0" indent="0">
              <a:buNone/>
            </a:pPr>
            <a:r>
              <a:rPr lang="tr-TR" dirty="0"/>
              <a:t>            {</a:t>
            </a:r>
          </a:p>
          <a:p>
            <a:pPr marL="0" indent="0">
              <a:buNone/>
            </a:pPr>
            <a:r>
              <a:rPr lang="tr-TR" dirty="0"/>
              <a:t>              </a:t>
            </a:r>
            <a:r>
              <a:rPr lang="tr-TR" dirty="0" err="1"/>
              <a:t>printf</a:t>
            </a:r>
            <a:r>
              <a:rPr lang="tr-TR" dirty="0"/>
              <a:t>(" ");</a:t>
            </a:r>
          </a:p>
          <a:p>
            <a:pPr marL="0" indent="0">
              <a:buNone/>
            </a:pPr>
            <a:r>
              <a:rPr lang="tr-TR" dirty="0"/>
              <a:t>            }</a:t>
            </a:r>
          </a:p>
          <a:p>
            <a:pPr marL="0" indent="0">
              <a:buNone/>
            </a:pPr>
            <a:r>
              <a:rPr lang="tr-TR" dirty="0"/>
              <a:t>	   </a:t>
            </a:r>
            <a:r>
              <a:rPr lang="tr-TR" dirty="0" err="1"/>
              <a:t>for</a:t>
            </a:r>
            <a:r>
              <a:rPr lang="tr-TR" dirty="0"/>
              <a:t>(j=1;j&lt;=</a:t>
            </a:r>
            <a:r>
              <a:rPr lang="tr-TR" dirty="0" err="1"/>
              <a:t>i;j</a:t>
            </a:r>
            <a:r>
              <a:rPr lang="tr-TR" dirty="0"/>
              <a:t>++)</a:t>
            </a:r>
          </a:p>
          <a:p>
            <a:pPr marL="0" indent="0">
              <a:buNone/>
            </a:pPr>
            <a:r>
              <a:rPr lang="tr-TR" dirty="0"/>
              <a:t>	   </a:t>
            </a:r>
            <a:r>
              <a:rPr lang="tr-TR" dirty="0" err="1"/>
              <a:t>printf</a:t>
            </a:r>
            <a:r>
              <a:rPr lang="tr-TR" dirty="0"/>
              <a:t>("%d ",t++);</a:t>
            </a:r>
          </a:p>
          <a:p>
            <a:pPr marL="0" indent="0">
              <a:buNone/>
            </a:pPr>
            <a:r>
              <a:rPr lang="tr-TR" dirty="0"/>
              <a:t>	</a:t>
            </a:r>
            <a:r>
              <a:rPr lang="tr-TR" dirty="0" err="1"/>
              <a:t>printf</a:t>
            </a:r>
            <a:r>
              <a:rPr lang="tr-TR" dirty="0"/>
              <a:t>("\n");</a:t>
            </a:r>
          </a:p>
          <a:p>
            <a:pPr marL="0" indent="0">
              <a:buNone/>
            </a:pPr>
            <a:r>
              <a:rPr lang="tr-TR" dirty="0"/>
              <a:t>    </a:t>
            </a:r>
            <a:r>
              <a:rPr lang="tr-TR" dirty="0" err="1"/>
              <a:t>spc</a:t>
            </a:r>
            <a:r>
              <a:rPr lang="tr-TR" dirty="0"/>
              <a:t>--;</a:t>
            </a:r>
          </a:p>
          <a:p>
            <a:pPr marL="0" indent="0">
              <a:buNone/>
            </a:pPr>
            <a:r>
              <a:rPr lang="tr-TR" dirty="0"/>
              <a:t>   }</a:t>
            </a:r>
          </a:p>
          <a:p>
            <a:pPr marL="0" indent="0">
              <a:buNone/>
            </a:pPr>
            <a:r>
              <a:rPr lang="tr-TR" dirty="0"/>
              <a:t>}</a:t>
            </a:r>
          </a:p>
        </p:txBody>
      </p:sp>
    </p:spTree>
    <p:extLst>
      <p:ext uri="{BB962C8B-B14F-4D97-AF65-F5344CB8AC3E}">
        <p14:creationId xmlns:p14="http://schemas.microsoft.com/office/powerpoint/2010/main" val="10777837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36430" y="0"/>
            <a:ext cx="11017370" cy="6858000"/>
          </a:xfrm>
        </p:spPr>
        <p:txBody>
          <a:bodyPr>
            <a:normAutofit fontScale="62500" lnSpcReduction="20000"/>
          </a:bodyPr>
          <a:lstStyle/>
          <a:p>
            <a:pPr marL="0" indent="0">
              <a:buNone/>
            </a:pPr>
            <a:r>
              <a:rPr lang="tr-TR" dirty="0"/>
              <a:t>#</a:t>
            </a:r>
            <a:r>
              <a:rPr lang="tr-TR" dirty="0" err="1"/>
              <a:t>include</a:t>
            </a:r>
            <a:r>
              <a:rPr lang="tr-TR" dirty="0"/>
              <a:t> &lt;</a:t>
            </a:r>
            <a:r>
              <a:rPr lang="tr-TR" dirty="0" err="1"/>
              <a:t>stdio.h</a:t>
            </a:r>
            <a:r>
              <a:rPr lang="tr-TR" dirty="0"/>
              <a:t>&gt;</a:t>
            </a:r>
          </a:p>
          <a:p>
            <a:pPr marL="0" indent="0">
              <a:buNone/>
            </a:pPr>
            <a:endParaRPr lang="tr-TR" dirty="0"/>
          </a:p>
          <a:p>
            <a:pPr marL="0" indent="0">
              <a:buNone/>
            </a:pPr>
            <a:r>
              <a:rPr lang="tr-TR" dirty="0" err="1"/>
              <a:t>void</a:t>
            </a:r>
            <a:r>
              <a:rPr lang="tr-TR" dirty="0"/>
              <a:t> main()</a:t>
            </a:r>
          </a:p>
          <a:p>
            <a:pPr marL="0" indent="0">
              <a:buNone/>
            </a:pPr>
            <a:r>
              <a:rPr lang="tr-TR" dirty="0"/>
              <a:t>{</a:t>
            </a:r>
          </a:p>
          <a:p>
            <a:pPr marL="0" indent="0">
              <a:buNone/>
            </a:pPr>
            <a:r>
              <a:rPr lang="tr-TR" dirty="0"/>
              <a:t>   </a:t>
            </a:r>
            <a:r>
              <a:rPr lang="tr-TR" dirty="0" err="1"/>
              <a:t>int</a:t>
            </a:r>
            <a:r>
              <a:rPr lang="tr-TR" dirty="0"/>
              <a:t> </a:t>
            </a:r>
            <a:r>
              <a:rPr lang="tr-TR" dirty="0" err="1"/>
              <a:t>i,j,spc,rows,k</a:t>
            </a:r>
            <a:r>
              <a:rPr lang="tr-TR" dirty="0"/>
              <a:t>;</a:t>
            </a:r>
          </a:p>
          <a:p>
            <a:pPr marL="0" indent="0">
              <a:buNone/>
            </a:pPr>
            <a:r>
              <a:rPr lang="tr-TR" dirty="0"/>
              <a:t>   </a:t>
            </a:r>
            <a:r>
              <a:rPr lang="tr-TR" dirty="0" err="1"/>
              <a:t>printf</a:t>
            </a:r>
            <a:r>
              <a:rPr lang="tr-TR" dirty="0"/>
              <a:t>("</a:t>
            </a:r>
            <a:r>
              <a:rPr lang="tr-TR" dirty="0" err="1"/>
              <a:t>Input</a:t>
            </a:r>
            <a:r>
              <a:rPr lang="tr-TR" dirty="0"/>
              <a:t> </a:t>
            </a:r>
            <a:r>
              <a:rPr lang="tr-TR" dirty="0" err="1"/>
              <a:t>number</a:t>
            </a:r>
            <a:r>
              <a:rPr lang="tr-TR" dirty="0"/>
              <a:t> of </a:t>
            </a:r>
            <a:r>
              <a:rPr lang="tr-TR" dirty="0" err="1"/>
              <a:t>rows</a:t>
            </a:r>
            <a:r>
              <a:rPr lang="tr-TR" dirty="0"/>
              <a:t> : ");</a:t>
            </a:r>
          </a:p>
          <a:p>
            <a:pPr marL="0" indent="0">
              <a:buNone/>
            </a:pPr>
            <a:r>
              <a:rPr lang="tr-TR" dirty="0"/>
              <a:t>   </a:t>
            </a:r>
            <a:r>
              <a:rPr lang="tr-TR" dirty="0" err="1"/>
              <a:t>scanf</a:t>
            </a:r>
            <a:r>
              <a:rPr lang="tr-TR" dirty="0"/>
              <a:t>("%d",&amp;</a:t>
            </a:r>
            <a:r>
              <a:rPr lang="tr-TR" dirty="0" err="1"/>
              <a:t>rows</a:t>
            </a:r>
            <a:r>
              <a:rPr lang="tr-TR" dirty="0"/>
              <a:t>);</a:t>
            </a:r>
          </a:p>
          <a:p>
            <a:pPr marL="0" indent="0">
              <a:buNone/>
            </a:pPr>
            <a:r>
              <a:rPr lang="tr-TR" dirty="0"/>
              <a:t>   </a:t>
            </a:r>
            <a:r>
              <a:rPr lang="tr-TR" dirty="0" err="1"/>
              <a:t>spc</a:t>
            </a:r>
            <a:r>
              <a:rPr lang="tr-TR" dirty="0"/>
              <a:t>=rows+4-1;</a:t>
            </a:r>
          </a:p>
          <a:p>
            <a:pPr marL="0" indent="0">
              <a:buNone/>
            </a:pPr>
            <a:r>
              <a:rPr lang="tr-TR" dirty="0"/>
              <a:t>   </a:t>
            </a:r>
            <a:r>
              <a:rPr lang="tr-TR" dirty="0" err="1"/>
              <a:t>for</a:t>
            </a:r>
            <a:r>
              <a:rPr lang="tr-TR" dirty="0"/>
              <a:t>(i=1;i&lt;=</a:t>
            </a:r>
            <a:r>
              <a:rPr lang="tr-TR" dirty="0" err="1"/>
              <a:t>rows;i</a:t>
            </a:r>
            <a:r>
              <a:rPr lang="tr-TR" dirty="0"/>
              <a:t>++)</a:t>
            </a:r>
          </a:p>
          <a:p>
            <a:pPr marL="0" indent="0">
              <a:buNone/>
            </a:pPr>
            <a:r>
              <a:rPr lang="tr-TR" dirty="0"/>
              <a:t>   {</a:t>
            </a:r>
          </a:p>
          <a:p>
            <a:pPr marL="0" indent="0">
              <a:buNone/>
            </a:pPr>
            <a:r>
              <a:rPr lang="tr-TR" dirty="0"/>
              <a:t>         </a:t>
            </a:r>
            <a:r>
              <a:rPr lang="tr-TR" dirty="0" err="1"/>
              <a:t>for</a:t>
            </a:r>
            <a:r>
              <a:rPr lang="tr-TR" dirty="0"/>
              <a:t>(k=</a:t>
            </a:r>
            <a:r>
              <a:rPr lang="tr-TR" dirty="0" err="1"/>
              <a:t>spc;k</a:t>
            </a:r>
            <a:r>
              <a:rPr lang="tr-TR" dirty="0"/>
              <a:t>&gt;=1;k--)</a:t>
            </a:r>
          </a:p>
          <a:p>
            <a:pPr marL="0" indent="0">
              <a:buNone/>
            </a:pPr>
            <a:r>
              <a:rPr lang="tr-TR" dirty="0"/>
              <a:t>            {</a:t>
            </a:r>
          </a:p>
          <a:p>
            <a:pPr marL="0" indent="0">
              <a:buNone/>
            </a:pPr>
            <a:r>
              <a:rPr lang="tr-TR" dirty="0"/>
              <a:t>              </a:t>
            </a:r>
            <a:r>
              <a:rPr lang="tr-TR" dirty="0" err="1"/>
              <a:t>printf</a:t>
            </a:r>
            <a:r>
              <a:rPr lang="tr-TR" dirty="0"/>
              <a:t>(" ");</a:t>
            </a:r>
          </a:p>
          <a:p>
            <a:pPr marL="0" indent="0">
              <a:buNone/>
            </a:pPr>
            <a:r>
              <a:rPr lang="tr-TR" dirty="0"/>
              <a:t>            }</a:t>
            </a:r>
          </a:p>
          <a:p>
            <a:pPr marL="0" indent="0">
              <a:buNone/>
            </a:pPr>
            <a:r>
              <a:rPr lang="tr-TR" dirty="0"/>
              <a:t>                      </a:t>
            </a:r>
          </a:p>
          <a:p>
            <a:pPr marL="0" indent="0">
              <a:buNone/>
            </a:pPr>
            <a:r>
              <a:rPr lang="tr-TR" dirty="0"/>
              <a:t>	   </a:t>
            </a:r>
            <a:r>
              <a:rPr lang="tr-TR" dirty="0" err="1"/>
              <a:t>for</a:t>
            </a:r>
            <a:r>
              <a:rPr lang="tr-TR" dirty="0"/>
              <a:t>(j=1;j&lt;=</a:t>
            </a:r>
            <a:r>
              <a:rPr lang="tr-TR" dirty="0" err="1"/>
              <a:t>i;j</a:t>
            </a:r>
            <a:r>
              <a:rPr lang="tr-TR" dirty="0"/>
              <a:t>++)</a:t>
            </a:r>
          </a:p>
          <a:p>
            <a:pPr marL="0" indent="0">
              <a:buNone/>
            </a:pPr>
            <a:r>
              <a:rPr lang="tr-TR" dirty="0"/>
              <a:t>	   </a:t>
            </a:r>
            <a:r>
              <a:rPr lang="tr-TR" dirty="0" err="1"/>
              <a:t>printf</a:t>
            </a:r>
            <a:r>
              <a:rPr lang="tr-TR" dirty="0"/>
              <a:t>("%d ",i);</a:t>
            </a:r>
          </a:p>
          <a:p>
            <a:pPr marL="0" indent="0">
              <a:buNone/>
            </a:pPr>
            <a:r>
              <a:rPr lang="tr-TR" dirty="0"/>
              <a:t>	</a:t>
            </a:r>
            <a:r>
              <a:rPr lang="tr-TR" dirty="0" err="1"/>
              <a:t>printf</a:t>
            </a:r>
            <a:r>
              <a:rPr lang="tr-TR" dirty="0"/>
              <a:t>("\n");</a:t>
            </a:r>
          </a:p>
          <a:p>
            <a:pPr marL="0" indent="0">
              <a:buNone/>
            </a:pPr>
            <a:r>
              <a:rPr lang="tr-TR" dirty="0"/>
              <a:t>    </a:t>
            </a:r>
            <a:r>
              <a:rPr lang="tr-TR" dirty="0" err="1"/>
              <a:t>spc</a:t>
            </a:r>
            <a:r>
              <a:rPr lang="tr-TR" dirty="0"/>
              <a:t>--;</a:t>
            </a:r>
          </a:p>
          <a:p>
            <a:pPr marL="0" indent="0">
              <a:buNone/>
            </a:pPr>
            <a:r>
              <a:rPr lang="tr-TR" dirty="0"/>
              <a:t>   }</a:t>
            </a:r>
          </a:p>
          <a:p>
            <a:pPr marL="0" indent="0">
              <a:buNone/>
            </a:pPr>
            <a:r>
              <a:rPr lang="tr-TR" dirty="0"/>
              <a:t>}</a:t>
            </a:r>
          </a:p>
        </p:txBody>
      </p:sp>
    </p:spTree>
    <p:extLst>
      <p:ext uri="{BB962C8B-B14F-4D97-AF65-F5344CB8AC3E}">
        <p14:creationId xmlns:p14="http://schemas.microsoft.com/office/powerpoint/2010/main" val="4059613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09135" y="0"/>
            <a:ext cx="9332343" cy="1187630"/>
          </a:xfrm>
        </p:spPr>
        <p:txBody>
          <a:bodyPr/>
          <a:lstStyle/>
          <a:p>
            <a:r>
              <a:rPr lang="tr-TR" b="1" dirty="0" err="1" smtClean="0"/>
              <a:t>Type</a:t>
            </a:r>
            <a:r>
              <a:rPr lang="tr-TR" b="1" dirty="0" smtClean="0"/>
              <a:t> </a:t>
            </a:r>
            <a:r>
              <a:rPr lang="tr-TR" b="1" dirty="0" err="1" smtClean="0"/>
              <a:t>double</a:t>
            </a:r>
            <a:r>
              <a:rPr lang="tr-TR" b="1" dirty="0" smtClean="0"/>
              <a:t> &amp; </a:t>
            </a:r>
            <a:r>
              <a:rPr lang="tr-TR" b="1" dirty="0" err="1" smtClean="0"/>
              <a:t>Floating</a:t>
            </a:r>
            <a:r>
              <a:rPr lang="tr-TR" b="1" dirty="0" smtClean="0"/>
              <a:t>-Point </a:t>
            </a:r>
            <a:r>
              <a:rPr lang="tr-TR" b="1" dirty="0" err="1" smtClean="0"/>
              <a:t>Numbers</a:t>
            </a:r>
            <a:endParaRPr lang="tr-TR" b="1" dirty="0"/>
          </a:p>
        </p:txBody>
      </p:sp>
      <p:sp>
        <p:nvSpPr>
          <p:cNvPr id="3" name="İçerik Yer Tutucusu 2"/>
          <p:cNvSpPr>
            <a:spLocks noGrp="1"/>
          </p:cNvSpPr>
          <p:nvPr>
            <p:ph idx="1"/>
          </p:nvPr>
        </p:nvSpPr>
        <p:spPr>
          <a:xfrm>
            <a:off x="112142" y="957532"/>
            <a:ext cx="12079857" cy="5900468"/>
          </a:xfrm>
        </p:spPr>
        <p:txBody>
          <a:bodyPr>
            <a:normAutofit/>
          </a:bodyPr>
          <a:lstStyle/>
          <a:p>
            <a:r>
              <a:rPr lang="en-US" dirty="0" smtClean="0"/>
              <a:t>Recall that a variable in C/C++ has a name and a type, and can hold a value of only that particular type. </a:t>
            </a:r>
            <a:endParaRPr lang="tr-TR" dirty="0" smtClean="0"/>
          </a:p>
          <a:p>
            <a:endParaRPr lang="tr-TR" dirty="0" smtClean="0"/>
          </a:p>
          <a:p>
            <a:r>
              <a:rPr lang="en-US" dirty="0" smtClean="0"/>
              <a:t>We have so far used a type called </a:t>
            </a:r>
            <a:r>
              <a:rPr lang="en-US" b="1" dirty="0" smtClean="0">
                <a:solidFill>
                  <a:srgbClr val="C00000"/>
                </a:solidFill>
              </a:rPr>
              <a:t>int</a:t>
            </a:r>
            <a:r>
              <a:rPr lang="en-US" dirty="0" smtClean="0"/>
              <a:t>. A </a:t>
            </a:r>
            <a:r>
              <a:rPr lang="en-US" dirty="0" err="1" smtClean="0"/>
              <a:t>int</a:t>
            </a:r>
            <a:r>
              <a:rPr lang="en-US" dirty="0" smtClean="0"/>
              <a:t> variable holds only integers (whole numbers), such as 123 and -456.</a:t>
            </a:r>
          </a:p>
          <a:p>
            <a:endParaRPr lang="en-US" dirty="0" smtClean="0"/>
          </a:p>
          <a:p>
            <a:r>
              <a:rPr lang="en-US" dirty="0" smtClean="0"/>
              <a:t>In programming, real numbers such as 3.1416 and -55.66 are called floating-point numbers, and belong to a type called </a:t>
            </a:r>
            <a:r>
              <a:rPr lang="en-US" b="1" dirty="0" smtClean="0">
                <a:solidFill>
                  <a:srgbClr val="C00000"/>
                </a:solidFill>
              </a:rPr>
              <a:t>double</a:t>
            </a:r>
            <a:r>
              <a:rPr lang="en-US" dirty="0" smtClean="0"/>
              <a:t>. </a:t>
            </a:r>
            <a:endParaRPr lang="tr-TR" dirty="0" smtClean="0"/>
          </a:p>
          <a:p>
            <a:endParaRPr lang="tr-TR" dirty="0" smtClean="0"/>
          </a:p>
          <a:p>
            <a:r>
              <a:rPr lang="en-US" dirty="0" smtClean="0"/>
              <a:t>You can express </a:t>
            </a:r>
            <a:r>
              <a:rPr lang="en-US" b="1" dirty="0" smtClean="0">
                <a:solidFill>
                  <a:srgbClr val="FF0000"/>
                </a:solidFill>
              </a:rPr>
              <a:t>floating-point</a:t>
            </a:r>
            <a:r>
              <a:rPr lang="en-US" dirty="0" smtClean="0"/>
              <a:t> numbers in fixed notation (e.g., 1.23, -4.5) or scientific notation (e.g., 1.2e3, -4E5.6) where e or E denote the exponent of base 10.</a:t>
            </a:r>
            <a:endParaRPr lang="tr-TR" dirty="0"/>
          </a:p>
        </p:txBody>
      </p:sp>
    </p:spTree>
    <p:extLst>
      <p:ext uri="{BB962C8B-B14F-4D97-AF65-F5344CB8AC3E}">
        <p14:creationId xmlns:p14="http://schemas.microsoft.com/office/powerpoint/2010/main" val="217870574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79562" y="0"/>
            <a:ext cx="10974238" cy="6858000"/>
          </a:xfrm>
        </p:spPr>
        <p:txBody>
          <a:bodyPr>
            <a:normAutofit fontScale="62500" lnSpcReduction="20000"/>
          </a:bodyPr>
          <a:lstStyle/>
          <a:p>
            <a:pPr marL="0" indent="0">
              <a:buNone/>
            </a:pPr>
            <a:r>
              <a:rPr lang="tr-TR" dirty="0"/>
              <a:t>#</a:t>
            </a:r>
            <a:r>
              <a:rPr lang="tr-TR" dirty="0" err="1"/>
              <a:t>include</a:t>
            </a:r>
            <a:r>
              <a:rPr lang="tr-TR" dirty="0"/>
              <a:t> &lt;</a:t>
            </a:r>
            <a:r>
              <a:rPr lang="tr-TR" dirty="0" err="1"/>
              <a:t>stdio.h</a:t>
            </a:r>
            <a:r>
              <a:rPr lang="tr-TR" dirty="0"/>
              <a:t>&gt;</a:t>
            </a:r>
          </a:p>
          <a:p>
            <a:pPr marL="0" indent="0">
              <a:buNone/>
            </a:pPr>
            <a:endParaRPr lang="tr-TR" dirty="0"/>
          </a:p>
          <a:p>
            <a:pPr marL="0" indent="0">
              <a:buNone/>
            </a:pPr>
            <a:r>
              <a:rPr lang="tr-TR" dirty="0" err="1"/>
              <a:t>void</a:t>
            </a:r>
            <a:r>
              <a:rPr lang="tr-TR" dirty="0"/>
              <a:t> main()</a:t>
            </a:r>
          </a:p>
          <a:p>
            <a:pPr marL="0" indent="0">
              <a:buNone/>
            </a:pPr>
            <a:r>
              <a:rPr lang="tr-TR" dirty="0"/>
              <a:t>{</a:t>
            </a:r>
          </a:p>
          <a:p>
            <a:pPr marL="0" indent="0">
              <a:buNone/>
            </a:pPr>
            <a:r>
              <a:rPr lang="tr-TR" dirty="0"/>
              <a:t>   </a:t>
            </a:r>
            <a:r>
              <a:rPr lang="tr-TR" dirty="0" err="1"/>
              <a:t>int</a:t>
            </a:r>
            <a:r>
              <a:rPr lang="tr-TR" dirty="0"/>
              <a:t> </a:t>
            </a:r>
            <a:r>
              <a:rPr lang="tr-TR" dirty="0" err="1"/>
              <a:t>i,j,n,p,q</a:t>
            </a:r>
            <a:r>
              <a:rPr lang="tr-TR" dirty="0"/>
              <a:t>;</a:t>
            </a:r>
          </a:p>
          <a:p>
            <a:pPr marL="0" indent="0">
              <a:buNone/>
            </a:pPr>
            <a:r>
              <a:rPr lang="tr-TR" dirty="0"/>
              <a:t>   </a:t>
            </a:r>
            <a:r>
              <a:rPr lang="tr-TR" dirty="0" err="1"/>
              <a:t>printf</a:t>
            </a:r>
            <a:r>
              <a:rPr lang="tr-TR" dirty="0"/>
              <a:t>("</a:t>
            </a:r>
            <a:r>
              <a:rPr lang="tr-TR" dirty="0" err="1"/>
              <a:t>Input</a:t>
            </a:r>
            <a:r>
              <a:rPr lang="tr-TR" dirty="0"/>
              <a:t> </a:t>
            </a:r>
            <a:r>
              <a:rPr lang="tr-TR" dirty="0" err="1"/>
              <a:t>number</a:t>
            </a:r>
            <a:r>
              <a:rPr lang="tr-TR" dirty="0"/>
              <a:t> of </a:t>
            </a:r>
            <a:r>
              <a:rPr lang="tr-TR" dirty="0" err="1"/>
              <a:t>rows</a:t>
            </a:r>
            <a:r>
              <a:rPr lang="tr-TR" dirty="0"/>
              <a:t> : ");</a:t>
            </a:r>
          </a:p>
          <a:p>
            <a:pPr marL="0" indent="0">
              <a:buNone/>
            </a:pPr>
            <a:r>
              <a:rPr lang="tr-TR" dirty="0"/>
              <a:t>   </a:t>
            </a:r>
            <a:r>
              <a:rPr lang="tr-TR" dirty="0" err="1"/>
              <a:t>scanf</a:t>
            </a:r>
            <a:r>
              <a:rPr lang="tr-TR" dirty="0"/>
              <a:t>("%</a:t>
            </a:r>
            <a:r>
              <a:rPr lang="tr-TR" dirty="0" err="1"/>
              <a:t>d",&amp;n</a:t>
            </a:r>
            <a:r>
              <a:rPr lang="tr-TR" dirty="0"/>
              <a:t>);</a:t>
            </a:r>
          </a:p>
          <a:p>
            <a:pPr marL="0" indent="0">
              <a:buNone/>
            </a:pPr>
            <a:r>
              <a:rPr lang="tr-TR" dirty="0"/>
              <a:t>   </a:t>
            </a:r>
            <a:r>
              <a:rPr lang="tr-TR" dirty="0" err="1"/>
              <a:t>for</a:t>
            </a:r>
            <a:r>
              <a:rPr lang="tr-TR" dirty="0"/>
              <a:t>(i=1;i&lt;=</a:t>
            </a:r>
            <a:r>
              <a:rPr lang="tr-TR" dirty="0" err="1"/>
              <a:t>n;i</a:t>
            </a:r>
            <a:r>
              <a:rPr lang="tr-TR" dirty="0"/>
              <a:t>++)</a:t>
            </a:r>
          </a:p>
          <a:p>
            <a:pPr marL="0" indent="0">
              <a:buNone/>
            </a:pPr>
            <a:r>
              <a:rPr lang="tr-TR" dirty="0"/>
              <a:t>   {</a:t>
            </a:r>
          </a:p>
          <a:p>
            <a:pPr marL="0" indent="0">
              <a:buNone/>
            </a:pPr>
            <a:r>
              <a:rPr lang="tr-TR" dirty="0"/>
              <a:t>     </a:t>
            </a:r>
            <a:r>
              <a:rPr lang="tr-TR" dirty="0" err="1"/>
              <a:t>if</a:t>
            </a:r>
            <a:r>
              <a:rPr lang="tr-TR" dirty="0"/>
              <a:t>(i%2==0)</a:t>
            </a:r>
          </a:p>
          <a:p>
            <a:pPr marL="0" indent="0">
              <a:buNone/>
            </a:pPr>
            <a:r>
              <a:rPr lang="tr-TR" dirty="0"/>
              <a:t>     { p=1;q=0;}</a:t>
            </a:r>
          </a:p>
          <a:p>
            <a:pPr marL="0" indent="0">
              <a:buNone/>
            </a:pPr>
            <a:r>
              <a:rPr lang="tr-TR" dirty="0"/>
              <a:t>     else</a:t>
            </a:r>
          </a:p>
          <a:p>
            <a:pPr marL="0" indent="0">
              <a:buNone/>
            </a:pPr>
            <a:r>
              <a:rPr lang="tr-TR" dirty="0"/>
              <a:t>     { p=0;q=1;}</a:t>
            </a:r>
          </a:p>
          <a:p>
            <a:pPr marL="0" indent="0">
              <a:buNone/>
            </a:pPr>
            <a:r>
              <a:rPr lang="tr-TR" dirty="0"/>
              <a:t>      </a:t>
            </a:r>
            <a:r>
              <a:rPr lang="tr-TR" dirty="0" err="1"/>
              <a:t>for</a:t>
            </a:r>
            <a:r>
              <a:rPr lang="tr-TR" dirty="0"/>
              <a:t>(j=1;j&lt;=</a:t>
            </a:r>
            <a:r>
              <a:rPr lang="tr-TR" dirty="0" err="1"/>
              <a:t>i;j</a:t>
            </a:r>
            <a:r>
              <a:rPr lang="tr-TR" dirty="0"/>
              <a:t>++)</a:t>
            </a:r>
          </a:p>
          <a:p>
            <a:pPr marL="0" indent="0">
              <a:buNone/>
            </a:pPr>
            <a:r>
              <a:rPr lang="tr-TR" dirty="0"/>
              <a:t>	 </a:t>
            </a:r>
            <a:r>
              <a:rPr lang="tr-TR" dirty="0" err="1"/>
              <a:t>if</a:t>
            </a:r>
            <a:r>
              <a:rPr lang="tr-TR" dirty="0"/>
              <a:t>(j%2==0)</a:t>
            </a:r>
          </a:p>
          <a:p>
            <a:pPr marL="0" indent="0">
              <a:buNone/>
            </a:pPr>
            <a:r>
              <a:rPr lang="tr-TR" dirty="0"/>
              <a:t>	    </a:t>
            </a:r>
            <a:r>
              <a:rPr lang="tr-TR" dirty="0" err="1"/>
              <a:t>printf</a:t>
            </a:r>
            <a:r>
              <a:rPr lang="tr-TR" dirty="0"/>
              <a:t>("%</a:t>
            </a:r>
            <a:r>
              <a:rPr lang="tr-TR" dirty="0" err="1"/>
              <a:t>d",p</a:t>
            </a:r>
            <a:r>
              <a:rPr lang="tr-TR" dirty="0"/>
              <a:t>);</a:t>
            </a:r>
          </a:p>
          <a:p>
            <a:pPr marL="0" indent="0">
              <a:buNone/>
            </a:pPr>
            <a:r>
              <a:rPr lang="tr-TR" dirty="0"/>
              <a:t>	 else</a:t>
            </a:r>
          </a:p>
          <a:p>
            <a:pPr marL="0" indent="0">
              <a:buNone/>
            </a:pPr>
            <a:r>
              <a:rPr lang="tr-TR" dirty="0"/>
              <a:t>	    </a:t>
            </a:r>
            <a:r>
              <a:rPr lang="tr-TR" dirty="0" err="1"/>
              <a:t>printf</a:t>
            </a:r>
            <a:r>
              <a:rPr lang="tr-TR" dirty="0"/>
              <a:t>("%</a:t>
            </a:r>
            <a:r>
              <a:rPr lang="tr-TR" dirty="0" err="1"/>
              <a:t>d",q</a:t>
            </a:r>
            <a:r>
              <a:rPr lang="tr-TR" dirty="0"/>
              <a:t>);</a:t>
            </a:r>
          </a:p>
          <a:p>
            <a:pPr marL="0" indent="0">
              <a:buNone/>
            </a:pPr>
            <a:r>
              <a:rPr lang="tr-TR" dirty="0"/>
              <a:t>     </a:t>
            </a:r>
            <a:r>
              <a:rPr lang="tr-TR" dirty="0" err="1"/>
              <a:t>printf</a:t>
            </a:r>
            <a:r>
              <a:rPr lang="tr-TR" dirty="0"/>
              <a:t>("\n");</a:t>
            </a:r>
          </a:p>
          <a:p>
            <a:pPr marL="0" indent="0">
              <a:buNone/>
            </a:pPr>
            <a:r>
              <a:rPr lang="tr-TR" dirty="0"/>
              <a:t>   }</a:t>
            </a:r>
          </a:p>
          <a:p>
            <a:pPr marL="0" indent="0">
              <a:buNone/>
            </a:pPr>
            <a:r>
              <a:rPr lang="tr-TR" dirty="0"/>
              <a:t>} </a:t>
            </a:r>
          </a:p>
        </p:txBody>
      </p:sp>
    </p:spTree>
    <p:extLst>
      <p:ext uri="{BB962C8B-B14F-4D97-AF65-F5344CB8AC3E}">
        <p14:creationId xmlns:p14="http://schemas.microsoft.com/office/powerpoint/2010/main" val="139433598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1102" y="0"/>
            <a:ext cx="10732698" cy="6858000"/>
          </a:xfrm>
        </p:spPr>
        <p:txBody>
          <a:bodyPr>
            <a:normAutofit fontScale="40000" lnSpcReduction="20000"/>
          </a:bodyPr>
          <a:lstStyle/>
          <a:p>
            <a:pPr marL="0" indent="0">
              <a:buNone/>
            </a:pPr>
            <a:r>
              <a:rPr lang="tr-TR" dirty="0"/>
              <a:t>#</a:t>
            </a:r>
            <a:r>
              <a:rPr lang="tr-TR" dirty="0" err="1"/>
              <a:t>include</a:t>
            </a:r>
            <a:r>
              <a:rPr lang="tr-TR" dirty="0"/>
              <a:t> &lt;</a:t>
            </a:r>
            <a:r>
              <a:rPr lang="tr-TR" dirty="0" err="1"/>
              <a:t>stdio.h</a:t>
            </a:r>
            <a:r>
              <a:rPr lang="tr-TR" dirty="0"/>
              <a:t>&gt;</a:t>
            </a:r>
          </a:p>
          <a:p>
            <a:pPr marL="0" indent="0">
              <a:buNone/>
            </a:pPr>
            <a:endParaRPr lang="tr-TR" dirty="0"/>
          </a:p>
          <a:p>
            <a:pPr marL="0" indent="0">
              <a:buNone/>
            </a:pPr>
            <a:r>
              <a:rPr lang="tr-TR" dirty="0" err="1"/>
              <a:t>void</a:t>
            </a:r>
            <a:r>
              <a:rPr lang="tr-TR" dirty="0"/>
              <a:t> main()</a:t>
            </a:r>
          </a:p>
          <a:p>
            <a:pPr marL="0" indent="0">
              <a:buNone/>
            </a:pPr>
            <a:r>
              <a:rPr lang="tr-TR" dirty="0"/>
              <a:t>{</a:t>
            </a:r>
          </a:p>
          <a:p>
            <a:pPr marL="0" indent="0">
              <a:buNone/>
            </a:pPr>
            <a:r>
              <a:rPr lang="tr-TR" dirty="0"/>
              <a:t>   </a:t>
            </a:r>
            <a:r>
              <a:rPr lang="tr-TR" dirty="0" err="1"/>
              <a:t>int</a:t>
            </a:r>
            <a:r>
              <a:rPr lang="tr-TR" dirty="0"/>
              <a:t> </a:t>
            </a:r>
            <a:r>
              <a:rPr lang="tr-TR" dirty="0" err="1"/>
              <a:t>i,j,r</a:t>
            </a:r>
            <a:r>
              <a:rPr lang="tr-TR" dirty="0"/>
              <a:t>;</a:t>
            </a:r>
          </a:p>
          <a:p>
            <a:pPr marL="0" indent="0">
              <a:buNone/>
            </a:pPr>
            <a:r>
              <a:rPr lang="tr-TR" dirty="0"/>
              <a:t>   </a:t>
            </a:r>
            <a:r>
              <a:rPr lang="tr-TR" dirty="0" err="1"/>
              <a:t>printf</a:t>
            </a:r>
            <a:r>
              <a:rPr lang="tr-TR" dirty="0"/>
              <a:t>("</a:t>
            </a:r>
            <a:r>
              <a:rPr lang="tr-TR" dirty="0" err="1"/>
              <a:t>Input</a:t>
            </a:r>
            <a:r>
              <a:rPr lang="tr-TR" dirty="0"/>
              <a:t> </a:t>
            </a:r>
            <a:r>
              <a:rPr lang="tr-TR" dirty="0" err="1"/>
              <a:t>number</a:t>
            </a:r>
            <a:r>
              <a:rPr lang="tr-TR" dirty="0"/>
              <a:t> of </a:t>
            </a:r>
            <a:r>
              <a:rPr lang="tr-TR" dirty="0" err="1"/>
              <a:t>rows</a:t>
            </a:r>
            <a:r>
              <a:rPr lang="tr-TR" dirty="0"/>
              <a:t> (</a:t>
            </a:r>
            <a:r>
              <a:rPr lang="tr-TR" dirty="0" err="1"/>
              <a:t>half</a:t>
            </a:r>
            <a:r>
              <a:rPr lang="tr-TR" dirty="0"/>
              <a:t> of </a:t>
            </a:r>
            <a:r>
              <a:rPr lang="tr-TR" dirty="0" err="1"/>
              <a:t>the</a:t>
            </a:r>
            <a:r>
              <a:rPr lang="tr-TR" dirty="0"/>
              <a:t> </a:t>
            </a:r>
            <a:r>
              <a:rPr lang="tr-TR" dirty="0" err="1"/>
              <a:t>diamond</a:t>
            </a:r>
            <a:r>
              <a:rPr lang="tr-TR" dirty="0"/>
              <a:t>) :");</a:t>
            </a:r>
          </a:p>
          <a:p>
            <a:pPr marL="0" indent="0">
              <a:buNone/>
            </a:pPr>
            <a:r>
              <a:rPr lang="tr-TR" dirty="0"/>
              <a:t>   </a:t>
            </a:r>
            <a:r>
              <a:rPr lang="tr-TR" dirty="0" err="1"/>
              <a:t>scanf</a:t>
            </a:r>
            <a:r>
              <a:rPr lang="tr-TR" dirty="0"/>
              <a:t>("%</a:t>
            </a:r>
            <a:r>
              <a:rPr lang="tr-TR" dirty="0" err="1"/>
              <a:t>d",&amp;r</a:t>
            </a:r>
            <a:r>
              <a:rPr lang="tr-TR" dirty="0"/>
              <a:t>);</a:t>
            </a:r>
          </a:p>
          <a:p>
            <a:pPr marL="0" indent="0">
              <a:buNone/>
            </a:pPr>
            <a:r>
              <a:rPr lang="tr-TR" dirty="0"/>
              <a:t>   </a:t>
            </a:r>
            <a:r>
              <a:rPr lang="tr-TR" dirty="0" err="1"/>
              <a:t>for</a:t>
            </a:r>
            <a:r>
              <a:rPr lang="tr-TR" dirty="0"/>
              <a:t>(i=0;i&lt;=</a:t>
            </a:r>
            <a:r>
              <a:rPr lang="tr-TR" dirty="0" err="1"/>
              <a:t>r;i</a:t>
            </a:r>
            <a:r>
              <a:rPr lang="tr-TR" dirty="0"/>
              <a:t>++)</a:t>
            </a:r>
          </a:p>
          <a:p>
            <a:pPr marL="0" indent="0">
              <a:buNone/>
            </a:pPr>
            <a:r>
              <a:rPr lang="tr-TR" dirty="0"/>
              <a:t>   {</a:t>
            </a:r>
          </a:p>
          <a:p>
            <a:pPr marL="0" indent="0">
              <a:buNone/>
            </a:pPr>
            <a:r>
              <a:rPr lang="tr-TR" dirty="0"/>
              <a:t>     </a:t>
            </a:r>
            <a:r>
              <a:rPr lang="tr-TR" dirty="0" err="1"/>
              <a:t>for</a:t>
            </a:r>
            <a:r>
              <a:rPr lang="tr-TR" dirty="0"/>
              <a:t>(j=1;j&lt;=</a:t>
            </a:r>
            <a:r>
              <a:rPr lang="tr-TR" dirty="0" err="1"/>
              <a:t>r-i;j</a:t>
            </a:r>
            <a:r>
              <a:rPr lang="tr-TR" dirty="0"/>
              <a:t>++)</a:t>
            </a:r>
          </a:p>
          <a:p>
            <a:pPr marL="0" indent="0">
              <a:buNone/>
            </a:pPr>
            <a:r>
              <a:rPr lang="tr-TR" dirty="0"/>
              <a:t>     </a:t>
            </a:r>
            <a:r>
              <a:rPr lang="tr-TR" dirty="0" err="1"/>
              <a:t>printf</a:t>
            </a:r>
            <a:r>
              <a:rPr lang="tr-TR" dirty="0"/>
              <a:t>(" ");</a:t>
            </a:r>
          </a:p>
          <a:p>
            <a:pPr marL="0" indent="0">
              <a:buNone/>
            </a:pPr>
            <a:r>
              <a:rPr lang="tr-TR" dirty="0"/>
              <a:t>     </a:t>
            </a:r>
            <a:r>
              <a:rPr lang="tr-TR" dirty="0" err="1"/>
              <a:t>for</a:t>
            </a:r>
            <a:r>
              <a:rPr lang="tr-TR" dirty="0"/>
              <a:t>(j=1;j&lt;=2*i-1;j++)</a:t>
            </a:r>
          </a:p>
          <a:p>
            <a:pPr marL="0" indent="0">
              <a:buNone/>
            </a:pPr>
            <a:r>
              <a:rPr lang="tr-TR" dirty="0"/>
              <a:t>       </a:t>
            </a:r>
            <a:r>
              <a:rPr lang="tr-TR" dirty="0" err="1"/>
              <a:t>printf</a:t>
            </a:r>
            <a:r>
              <a:rPr lang="tr-TR" dirty="0"/>
              <a:t>("*");</a:t>
            </a:r>
          </a:p>
          <a:p>
            <a:pPr marL="0" indent="0">
              <a:buNone/>
            </a:pPr>
            <a:r>
              <a:rPr lang="tr-TR" dirty="0"/>
              <a:t>     </a:t>
            </a:r>
            <a:r>
              <a:rPr lang="tr-TR" dirty="0" err="1"/>
              <a:t>printf</a:t>
            </a:r>
            <a:r>
              <a:rPr lang="tr-TR" dirty="0"/>
              <a:t>("\n");</a:t>
            </a:r>
          </a:p>
          <a:p>
            <a:pPr marL="0" indent="0">
              <a:buNone/>
            </a:pPr>
            <a:r>
              <a:rPr lang="tr-TR" dirty="0"/>
              <a:t>   }</a:t>
            </a:r>
          </a:p>
          <a:p>
            <a:pPr marL="0" indent="0">
              <a:buNone/>
            </a:pPr>
            <a:r>
              <a:rPr lang="tr-TR" dirty="0"/>
              <a:t> </a:t>
            </a:r>
          </a:p>
          <a:p>
            <a:pPr marL="0" indent="0">
              <a:buNone/>
            </a:pPr>
            <a:r>
              <a:rPr lang="tr-TR" dirty="0"/>
              <a:t>   </a:t>
            </a:r>
            <a:r>
              <a:rPr lang="tr-TR" dirty="0" err="1"/>
              <a:t>for</a:t>
            </a:r>
            <a:r>
              <a:rPr lang="tr-TR" dirty="0"/>
              <a:t>(i=r-1;i&gt;=1;i--)</a:t>
            </a:r>
          </a:p>
          <a:p>
            <a:pPr marL="0" indent="0">
              <a:buNone/>
            </a:pPr>
            <a:r>
              <a:rPr lang="tr-TR" dirty="0"/>
              <a:t>   {</a:t>
            </a:r>
          </a:p>
          <a:p>
            <a:pPr marL="0" indent="0">
              <a:buNone/>
            </a:pPr>
            <a:r>
              <a:rPr lang="tr-TR" dirty="0"/>
              <a:t>     </a:t>
            </a:r>
            <a:r>
              <a:rPr lang="tr-TR" dirty="0" err="1"/>
              <a:t>for</a:t>
            </a:r>
            <a:r>
              <a:rPr lang="tr-TR" dirty="0"/>
              <a:t>(j=1;j&lt;=</a:t>
            </a:r>
            <a:r>
              <a:rPr lang="tr-TR" dirty="0" err="1"/>
              <a:t>r-i;j</a:t>
            </a:r>
            <a:r>
              <a:rPr lang="tr-TR" dirty="0"/>
              <a:t>++)</a:t>
            </a:r>
          </a:p>
          <a:p>
            <a:pPr marL="0" indent="0">
              <a:buNone/>
            </a:pPr>
            <a:r>
              <a:rPr lang="tr-TR" dirty="0"/>
              <a:t>     </a:t>
            </a:r>
            <a:r>
              <a:rPr lang="tr-TR" dirty="0" err="1"/>
              <a:t>printf</a:t>
            </a:r>
            <a:r>
              <a:rPr lang="tr-TR" dirty="0"/>
              <a:t>(" ");</a:t>
            </a:r>
          </a:p>
          <a:p>
            <a:pPr marL="0" indent="0">
              <a:buNone/>
            </a:pPr>
            <a:r>
              <a:rPr lang="tr-TR" dirty="0"/>
              <a:t>     </a:t>
            </a:r>
            <a:r>
              <a:rPr lang="tr-TR" dirty="0" err="1"/>
              <a:t>for</a:t>
            </a:r>
            <a:r>
              <a:rPr lang="tr-TR" dirty="0"/>
              <a:t>(j=1;j&lt;=2*i-1;j++)</a:t>
            </a:r>
          </a:p>
          <a:p>
            <a:pPr marL="0" indent="0">
              <a:buNone/>
            </a:pPr>
            <a:r>
              <a:rPr lang="tr-TR" dirty="0"/>
              <a:t>       </a:t>
            </a:r>
            <a:r>
              <a:rPr lang="tr-TR" dirty="0" err="1"/>
              <a:t>printf</a:t>
            </a:r>
            <a:r>
              <a:rPr lang="tr-TR" dirty="0"/>
              <a:t>("*");</a:t>
            </a:r>
          </a:p>
          <a:p>
            <a:pPr marL="0" indent="0">
              <a:buNone/>
            </a:pPr>
            <a:r>
              <a:rPr lang="tr-TR" dirty="0"/>
              <a:t>     </a:t>
            </a:r>
            <a:r>
              <a:rPr lang="tr-TR" dirty="0" err="1"/>
              <a:t>printf</a:t>
            </a:r>
            <a:r>
              <a:rPr lang="tr-TR" dirty="0"/>
              <a:t>("\n");</a:t>
            </a:r>
          </a:p>
          <a:p>
            <a:pPr marL="0" indent="0">
              <a:buNone/>
            </a:pPr>
            <a:r>
              <a:rPr lang="tr-TR" dirty="0"/>
              <a:t>   }</a:t>
            </a:r>
          </a:p>
          <a:p>
            <a:pPr marL="0" indent="0">
              <a:buNone/>
            </a:pPr>
            <a:r>
              <a:rPr lang="tr-TR" dirty="0"/>
              <a:t> </a:t>
            </a:r>
          </a:p>
          <a:p>
            <a:pPr marL="0" indent="0">
              <a:buNone/>
            </a:pPr>
            <a:r>
              <a:rPr lang="tr-TR" dirty="0"/>
              <a:t>}</a:t>
            </a:r>
          </a:p>
        </p:txBody>
      </p:sp>
    </p:spTree>
    <p:extLst>
      <p:ext uri="{BB962C8B-B14F-4D97-AF65-F5344CB8AC3E}">
        <p14:creationId xmlns:p14="http://schemas.microsoft.com/office/powerpoint/2010/main" val="41737975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39947" y="0"/>
            <a:ext cx="10913853" cy="6858000"/>
          </a:xfrm>
        </p:spPr>
        <p:txBody>
          <a:bodyPr>
            <a:normAutofit fontScale="55000" lnSpcReduction="20000"/>
          </a:bodyPr>
          <a:lstStyle/>
          <a:p>
            <a:pPr marL="0" indent="0">
              <a:buNone/>
            </a:pPr>
            <a:r>
              <a:rPr lang="tr-TR" dirty="0"/>
              <a:t>#</a:t>
            </a:r>
            <a:r>
              <a:rPr lang="tr-TR" dirty="0" err="1"/>
              <a:t>include</a:t>
            </a:r>
            <a:r>
              <a:rPr lang="tr-TR" dirty="0"/>
              <a:t> &lt;</a:t>
            </a:r>
            <a:r>
              <a:rPr lang="tr-TR" dirty="0" err="1"/>
              <a:t>stdio.h</a:t>
            </a:r>
            <a:r>
              <a:rPr lang="tr-TR" dirty="0"/>
              <a:t>&gt;</a:t>
            </a:r>
          </a:p>
          <a:p>
            <a:pPr marL="0" indent="0">
              <a:buNone/>
            </a:pPr>
            <a:endParaRPr lang="tr-TR" dirty="0"/>
          </a:p>
          <a:p>
            <a:pPr marL="0" indent="0">
              <a:buNone/>
            </a:pPr>
            <a:r>
              <a:rPr lang="tr-TR" dirty="0" err="1"/>
              <a:t>void</a:t>
            </a:r>
            <a:r>
              <a:rPr lang="tr-TR" dirty="0"/>
              <a:t> main()</a:t>
            </a:r>
          </a:p>
          <a:p>
            <a:pPr marL="0" indent="0">
              <a:buNone/>
            </a:pPr>
            <a:r>
              <a:rPr lang="tr-TR" dirty="0"/>
              <a:t>{</a:t>
            </a:r>
          </a:p>
          <a:p>
            <a:pPr marL="0" indent="0">
              <a:buNone/>
            </a:pPr>
            <a:r>
              <a:rPr lang="tr-TR" dirty="0"/>
              <a:t>    </a:t>
            </a:r>
            <a:r>
              <a:rPr lang="tr-TR" dirty="0" err="1"/>
              <a:t>int</a:t>
            </a:r>
            <a:r>
              <a:rPr lang="tr-TR" dirty="0"/>
              <a:t> </a:t>
            </a:r>
            <a:r>
              <a:rPr lang="tr-TR" dirty="0" err="1"/>
              <a:t>no_row,c</a:t>
            </a:r>
            <a:r>
              <a:rPr lang="tr-TR" dirty="0"/>
              <a:t>=1,blk,i,j;</a:t>
            </a:r>
          </a:p>
          <a:p>
            <a:pPr marL="0" indent="0">
              <a:buNone/>
            </a:pPr>
            <a:r>
              <a:rPr lang="tr-TR" dirty="0"/>
              <a:t>    </a:t>
            </a:r>
            <a:r>
              <a:rPr lang="tr-TR" dirty="0" err="1"/>
              <a:t>printf</a:t>
            </a:r>
            <a:r>
              <a:rPr lang="tr-TR" dirty="0"/>
              <a:t>("</a:t>
            </a:r>
            <a:r>
              <a:rPr lang="tr-TR" dirty="0" err="1"/>
              <a:t>Input</a:t>
            </a:r>
            <a:r>
              <a:rPr lang="tr-TR" dirty="0"/>
              <a:t> </a:t>
            </a:r>
            <a:r>
              <a:rPr lang="tr-TR" dirty="0" err="1"/>
              <a:t>number</a:t>
            </a:r>
            <a:r>
              <a:rPr lang="tr-TR" dirty="0"/>
              <a:t> of </a:t>
            </a:r>
            <a:r>
              <a:rPr lang="tr-TR" dirty="0" err="1"/>
              <a:t>rows</a:t>
            </a:r>
            <a:r>
              <a:rPr lang="tr-TR" dirty="0"/>
              <a:t>: ");</a:t>
            </a:r>
          </a:p>
          <a:p>
            <a:pPr marL="0" indent="0">
              <a:buNone/>
            </a:pPr>
            <a:r>
              <a:rPr lang="tr-TR" dirty="0"/>
              <a:t>    </a:t>
            </a:r>
            <a:r>
              <a:rPr lang="tr-TR" dirty="0" err="1"/>
              <a:t>scanf</a:t>
            </a:r>
            <a:r>
              <a:rPr lang="tr-TR" dirty="0"/>
              <a:t>("%d",&amp;</a:t>
            </a:r>
            <a:r>
              <a:rPr lang="tr-TR" dirty="0" err="1"/>
              <a:t>no_row</a:t>
            </a:r>
            <a:r>
              <a:rPr lang="tr-TR" dirty="0"/>
              <a:t>);</a:t>
            </a:r>
          </a:p>
          <a:p>
            <a:pPr marL="0" indent="0">
              <a:buNone/>
            </a:pPr>
            <a:r>
              <a:rPr lang="tr-TR" dirty="0"/>
              <a:t>    </a:t>
            </a:r>
            <a:r>
              <a:rPr lang="tr-TR" dirty="0" err="1"/>
              <a:t>for</a:t>
            </a:r>
            <a:r>
              <a:rPr lang="tr-TR" dirty="0"/>
              <a:t>(i=0;i&lt;</a:t>
            </a:r>
            <a:r>
              <a:rPr lang="tr-TR" dirty="0" err="1"/>
              <a:t>no_row;i</a:t>
            </a:r>
            <a:r>
              <a:rPr lang="tr-TR" dirty="0"/>
              <a:t>++)</a:t>
            </a:r>
          </a:p>
          <a:p>
            <a:pPr marL="0" indent="0">
              <a:buNone/>
            </a:pPr>
            <a:r>
              <a:rPr lang="tr-TR" dirty="0"/>
              <a:t>    {</a:t>
            </a:r>
          </a:p>
          <a:p>
            <a:pPr marL="0" indent="0">
              <a:buNone/>
            </a:pPr>
            <a:r>
              <a:rPr lang="tr-TR" dirty="0"/>
              <a:t>        </a:t>
            </a:r>
            <a:r>
              <a:rPr lang="tr-TR" dirty="0" err="1"/>
              <a:t>for</a:t>
            </a:r>
            <a:r>
              <a:rPr lang="tr-TR" dirty="0"/>
              <a:t>(</a:t>
            </a:r>
            <a:r>
              <a:rPr lang="tr-TR" dirty="0" err="1"/>
              <a:t>blk</a:t>
            </a:r>
            <a:r>
              <a:rPr lang="tr-TR" dirty="0"/>
              <a:t>=1;blk&lt;=</a:t>
            </a:r>
            <a:r>
              <a:rPr lang="tr-TR" dirty="0" err="1"/>
              <a:t>no_row-i;blk</a:t>
            </a:r>
            <a:r>
              <a:rPr lang="tr-TR" dirty="0"/>
              <a:t>++)</a:t>
            </a:r>
          </a:p>
          <a:p>
            <a:pPr marL="0" indent="0">
              <a:buNone/>
            </a:pPr>
            <a:r>
              <a:rPr lang="tr-TR" dirty="0"/>
              <a:t>        </a:t>
            </a:r>
            <a:r>
              <a:rPr lang="tr-TR" dirty="0" err="1"/>
              <a:t>printf</a:t>
            </a:r>
            <a:r>
              <a:rPr lang="tr-TR" dirty="0"/>
              <a:t>("  ");</a:t>
            </a:r>
          </a:p>
          <a:p>
            <a:pPr marL="0" indent="0">
              <a:buNone/>
            </a:pPr>
            <a:r>
              <a:rPr lang="tr-TR" dirty="0"/>
              <a:t>        </a:t>
            </a:r>
            <a:r>
              <a:rPr lang="tr-TR" dirty="0" err="1"/>
              <a:t>for</a:t>
            </a:r>
            <a:r>
              <a:rPr lang="tr-TR" dirty="0"/>
              <a:t>(j=0;j&lt;=</a:t>
            </a:r>
            <a:r>
              <a:rPr lang="tr-TR" dirty="0" err="1"/>
              <a:t>i;j</a:t>
            </a:r>
            <a:r>
              <a:rPr lang="tr-TR" dirty="0"/>
              <a:t>++)</a:t>
            </a:r>
          </a:p>
          <a:p>
            <a:pPr marL="0" indent="0">
              <a:buNone/>
            </a:pPr>
            <a:r>
              <a:rPr lang="tr-TR" dirty="0"/>
              <a:t>        {</a:t>
            </a:r>
          </a:p>
          <a:p>
            <a:pPr marL="0" indent="0">
              <a:buNone/>
            </a:pPr>
            <a:r>
              <a:rPr lang="tr-TR" dirty="0"/>
              <a:t>            </a:t>
            </a:r>
            <a:r>
              <a:rPr lang="tr-TR" dirty="0" err="1"/>
              <a:t>if</a:t>
            </a:r>
            <a:r>
              <a:rPr lang="tr-TR" dirty="0"/>
              <a:t> (j==0||i==0)</a:t>
            </a:r>
          </a:p>
          <a:p>
            <a:pPr marL="0" indent="0">
              <a:buNone/>
            </a:pPr>
            <a:r>
              <a:rPr lang="tr-TR" dirty="0"/>
              <a:t>                c=1;</a:t>
            </a:r>
          </a:p>
          <a:p>
            <a:pPr marL="0" indent="0">
              <a:buNone/>
            </a:pPr>
            <a:r>
              <a:rPr lang="tr-TR" dirty="0"/>
              <a:t>            else</a:t>
            </a:r>
          </a:p>
          <a:p>
            <a:pPr marL="0" indent="0">
              <a:buNone/>
            </a:pPr>
            <a:r>
              <a:rPr lang="tr-TR" dirty="0"/>
              <a:t>               c=c*(i-j+1)/j;</a:t>
            </a:r>
          </a:p>
          <a:p>
            <a:pPr marL="0" indent="0">
              <a:buNone/>
            </a:pPr>
            <a:r>
              <a:rPr lang="tr-TR" dirty="0"/>
              <a:t>            </a:t>
            </a:r>
            <a:r>
              <a:rPr lang="tr-TR" dirty="0" err="1"/>
              <a:t>printf</a:t>
            </a:r>
            <a:r>
              <a:rPr lang="tr-TR" dirty="0"/>
              <a:t>("% 4d",c);</a:t>
            </a:r>
          </a:p>
          <a:p>
            <a:pPr marL="0" indent="0">
              <a:buNone/>
            </a:pPr>
            <a:r>
              <a:rPr lang="tr-TR" dirty="0"/>
              <a:t>        }</a:t>
            </a:r>
          </a:p>
          <a:p>
            <a:pPr marL="0" indent="0">
              <a:buNone/>
            </a:pPr>
            <a:r>
              <a:rPr lang="tr-TR" dirty="0"/>
              <a:t>        </a:t>
            </a:r>
            <a:r>
              <a:rPr lang="tr-TR" dirty="0" err="1"/>
              <a:t>printf</a:t>
            </a:r>
            <a:r>
              <a:rPr lang="tr-TR" dirty="0"/>
              <a:t>("\n");</a:t>
            </a:r>
          </a:p>
          <a:p>
            <a:pPr marL="0" indent="0">
              <a:buNone/>
            </a:pPr>
            <a:r>
              <a:rPr lang="tr-TR" dirty="0"/>
              <a:t>    }</a:t>
            </a:r>
          </a:p>
          <a:p>
            <a:pPr marL="0" indent="0">
              <a:buNone/>
            </a:pPr>
            <a:r>
              <a:rPr lang="tr-TR" dirty="0"/>
              <a:t>}</a:t>
            </a:r>
          </a:p>
        </p:txBody>
      </p:sp>
    </p:spTree>
    <p:extLst>
      <p:ext uri="{BB962C8B-B14F-4D97-AF65-F5344CB8AC3E}">
        <p14:creationId xmlns:p14="http://schemas.microsoft.com/office/powerpoint/2010/main" val="40127174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88189" y="0"/>
            <a:ext cx="10965611" cy="6858000"/>
          </a:xfrm>
        </p:spPr>
        <p:txBody>
          <a:bodyPr>
            <a:normAutofit fontScale="55000" lnSpcReduction="20000"/>
          </a:bodyPr>
          <a:lstStyle/>
          <a:p>
            <a:pPr marL="0" indent="0">
              <a:buNone/>
            </a:pPr>
            <a:r>
              <a:rPr lang="tr-TR" dirty="0"/>
              <a:t>#</a:t>
            </a:r>
            <a:r>
              <a:rPr lang="tr-TR" dirty="0" err="1"/>
              <a:t>include</a:t>
            </a:r>
            <a:r>
              <a:rPr lang="tr-TR" dirty="0"/>
              <a:t> &lt;</a:t>
            </a:r>
            <a:r>
              <a:rPr lang="tr-TR" dirty="0" err="1"/>
              <a:t>stdio.h</a:t>
            </a:r>
            <a:r>
              <a:rPr lang="tr-TR" dirty="0"/>
              <a:t>&gt;</a:t>
            </a:r>
          </a:p>
          <a:p>
            <a:pPr marL="0" indent="0">
              <a:buNone/>
            </a:pPr>
            <a:endParaRPr lang="tr-TR" dirty="0"/>
          </a:p>
          <a:p>
            <a:pPr marL="0" indent="0">
              <a:buNone/>
            </a:pPr>
            <a:r>
              <a:rPr lang="tr-TR" dirty="0" err="1"/>
              <a:t>void</a:t>
            </a:r>
            <a:r>
              <a:rPr lang="tr-TR" dirty="0"/>
              <a:t> main()</a:t>
            </a:r>
          </a:p>
          <a:p>
            <a:pPr marL="0" indent="0">
              <a:buNone/>
            </a:pPr>
            <a:r>
              <a:rPr lang="tr-TR" dirty="0"/>
              <a:t>{</a:t>
            </a:r>
          </a:p>
          <a:p>
            <a:pPr marL="0" indent="0">
              <a:buNone/>
            </a:pPr>
            <a:r>
              <a:rPr lang="tr-TR" dirty="0"/>
              <a:t>   </a:t>
            </a:r>
            <a:r>
              <a:rPr lang="tr-TR" dirty="0" err="1"/>
              <a:t>int</a:t>
            </a:r>
            <a:r>
              <a:rPr lang="tr-TR" dirty="0"/>
              <a:t> </a:t>
            </a:r>
            <a:r>
              <a:rPr lang="tr-TR" dirty="0" err="1"/>
              <a:t>i,j,n</a:t>
            </a:r>
            <a:r>
              <a:rPr lang="tr-TR" dirty="0"/>
              <a:t>;</a:t>
            </a:r>
          </a:p>
          <a:p>
            <a:pPr marL="0" indent="0">
              <a:buNone/>
            </a:pPr>
            <a:r>
              <a:rPr lang="tr-TR" dirty="0"/>
              <a:t>   </a:t>
            </a:r>
            <a:r>
              <a:rPr lang="tr-TR" dirty="0" err="1"/>
              <a:t>printf</a:t>
            </a:r>
            <a:r>
              <a:rPr lang="tr-TR" dirty="0"/>
              <a:t>("</a:t>
            </a:r>
            <a:r>
              <a:rPr lang="tr-TR" dirty="0" err="1"/>
              <a:t>Input</a:t>
            </a:r>
            <a:r>
              <a:rPr lang="tr-TR" dirty="0"/>
              <a:t> </a:t>
            </a:r>
            <a:r>
              <a:rPr lang="tr-TR" dirty="0" err="1"/>
              <a:t>number</a:t>
            </a:r>
            <a:r>
              <a:rPr lang="tr-TR" dirty="0"/>
              <a:t> of </a:t>
            </a:r>
            <a:r>
              <a:rPr lang="tr-TR" dirty="0" err="1"/>
              <a:t>rows</a:t>
            </a:r>
            <a:r>
              <a:rPr lang="tr-TR" dirty="0"/>
              <a:t> : ");</a:t>
            </a:r>
          </a:p>
          <a:p>
            <a:pPr marL="0" indent="0">
              <a:buNone/>
            </a:pPr>
            <a:r>
              <a:rPr lang="tr-TR" dirty="0"/>
              <a:t>   </a:t>
            </a:r>
            <a:r>
              <a:rPr lang="tr-TR" dirty="0" err="1"/>
              <a:t>scanf</a:t>
            </a:r>
            <a:r>
              <a:rPr lang="tr-TR" dirty="0"/>
              <a:t>("%</a:t>
            </a:r>
            <a:r>
              <a:rPr lang="tr-TR" dirty="0" err="1"/>
              <a:t>d",&amp;n</a:t>
            </a:r>
            <a:r>
              <a:rPr lang="tr-TR" dirty="0"/>
              <a:t>);</a:t>
            </a:r>
          </a:p>
          <a:p>
            <a:pPr marL="0" indent="0">
              <a:buNone/>
            </a:pPr>
            <a:r>
              <a:rPr lang="tr-TR" dirty="0"/>
              <a:t>   </a:t>
            </a:r>
            <a:r>
              <a:rPr lang="tr-TR" dirty="0" err="1"/>
              <a:t>for</a:t>
            </a:r>
            <a:r>
              <a:rPr lang="tr-TR" dirty="0"/>
              <a:t>(i=0;i&lt;=</a:t>
            </a:r>
            <a:r>
              <a:rPr lang="tr-TR" dirty="0" err="1"/>
              <a:t>n;i</a:t>
            </a:r>
            <a:r>
              <a:rPr lang="tr-TR" dirty="0"/>
              <a:t>++)</a:t>
            </a:r>
          </a:p>
          <a:p>
            <a:pPr marL="0" indent="0">
              <a:buNone/>
            </a:pPr>
            <a:r>
              <a:rPr lang="tr-TR" dirty="0"/>
              <a:t>   {</a:t>
            </a:r>
          </a:p>
          <a:p>
            <a:pPr marL="0" indent="0">
              <a:buNone/>
            </a:pPr>
            <a:r>
              <a:rPr lang="tr-TR" dirty="0"/>
              <a:t>     /* </a:t>
            </a:r>
            <a:r>
              <a:rPr lang="tr-TR" dirty="0" err="1"/>
              <a:t>print</a:t>
            </a:r>
            <a:r>
              <a:rPr lang="tr-TR" dirty="0"/>
              <a:t> </a:t>
            </a:r>
            <a:r>
              <a:rPr lang="tr-TR" dirty="0" err="1"/>
              <a:t>blank</a:t>
            </a:r>
            <a:r>
              <a:rPr lang="tr-TR" dirty="0"/>
              <a:t> </a:t>
            </a:r>
            <a:r>
              <a:rPr lang="tr-TR" dirty="0" err="1"/>
              <a:t>spaces</a:t>
            </a:r>
            <a:r>
              <a:rPr lang="tr-TR" dirty="0"/>
              <a:t> */</a:t>
            </a:r>
          </a:p>
          <a:p>
            <a:pPr marL="0" indent="0">
              <a:buNone/>
            </a:pPr>
            <a:r>
              <a:rPr lang="tr-TR" dirty="0"/>
              <a:t>     </a:t>
            </a:r>
            <a:r>
              <a:rPr lang="tr-TR" dirty="0" err="1"/>
              <a:t>for</a:t>
            </a:r>
            <a:r>
              <a:rPr lang="tr-TR" dirty="0"/>
              <a:t>(j=1;j&lt;=</a:t>
            </a:r>
            <a:r>
              <a:rPr lang="tr-TR" dirty="0" err="1"/>
              <a:t>n-i;j</a:t>
            </a:r>
            <a:r>
              <a:rPr lang="tr-TR" dirty="0"/>
              <a:t>++)</a:t>
            </a:r>
          </a:p>
          <a:p>
            <a:pPr marL="0" indent="0">
              <a:buNone/>
            </a:pPr>
            <a:r>
              <a:rPr lang="tr-TR" dirty="0"/>
              <a:t>	</a:t>
            </a:r>
            <a:r>
              <a:rPr lang="tr-TR" dirty="0" err="1"/>
              <a:t>printf</a:t>
            </a:r>
            <a:r>
              <a:rPr lang="tr-TR" dirty="0"/>
              <a:t>(" ");</a:t>
            </a:r>
          </a:p>
          <a:p>
            <a:pPr marL="0" indent="0">
              <a:buNone/>
            </a:pPr>
            <a:r>
              <a:rPr lang="tr-TR" dirty="0"/>
              <a:t>     /* </a:t>
            </a:r>
            <a:r>
              <a:rPr lang="tr-TR" dirty="0" err="1"/>
              <a:t>Display</a:t>
            </a:r>
            <a:r>
              <a:rPr lang="tr-TR" dirty="0"/>
              <a:t> </a:t>
            </a:r>
            <a:r>
              <a:rPr lang="tr-TR" dirty="0" err="1"/>
              <a:t>number</a:t>
            </a:r>
            <a:r>
              <a:rPr lang="tr-TR" dirty="0"/>
              <a:t> in </a:t>
            </a:r>
            <a:r>
              <a:rPr lang="tr-TR" dirty="0" err="1"/>
              <a:t>ascending</a:t>
            </a:r>
            <a:r>
              <a:rPr lang="tr-TR" dirty="0"/>
              <a:t> </a:t>
            </a:r>
            <a:r>
              <a:rPr lang="tr-TR" dirty="0" err="1"/>
              <a:t>order</a:t>
            </a:r>
            <a:r>
              <a:rPr lang="tr-TR" dirty="0"/>
              <a:t> </a:t>
            </a:r>
            <a:r>
              <a:rPr lang="tr-TR" dirty="0" err="1"/>
              <a:t>upto</a:t>
            </a:r>
            <a:r>
              <a:rPr lang="tr-TR" dirty="0"/>
              <a:t> </a:t>
            </a:r>
            <a:r>
              <a:rPr lang="tr-TR" dirty="0" err="1"/>
              <a:t>middle</a:t>
            </a:r>
            <a:r>
              <a:rPr lang="tr-TR" dirty="0"/>
              <a:t>*/</a:t>
            </a:r>
          </a:p>
          <a:p>
            <a:pPr marL="0" indent="0">
              <a:buNone/>
            </a:pPr>
            <a:r>
              <a:rPr lang="tr-TR" dirty="0"/>
              <a:t>     </a:t>
            </a:r>
            <a:r>
              <a:rPr lang="tr-TR" dirty="0" err="1"/>
              <a:t>for</a:t>
            </a:r>
            <a:r>
              <a:rPr lang="tr-TR" dirty="0"/>
              <a:t>(j=1;j&lt;=</a:t>
            </a:r>
            <a:r>
              <a:rPr lang="tr-TR" dirty="0" err="1"/>
              <a:t>i;j</a:t>
            </a:r>
            <a:r>
              <a:rPr lang="tr-TR" dirty="0"/>
              <a:t>++)</a:t>
            </a:r>
          </a:p>
          <a:p>
            <a:pPr marL="0" indent="0">
              <a:buNone/>
            </a:pPr>
            <a:r>
              <a:rPr lang="tr-TR" dirty="0"/>
              <a:t>       </a:t>
            </a:r>
            <a:r>
              <a:rPr lang="tr-TR" dirty="0" err="1"/>
              <a:t>printf</a:t>
            </a:r>
            <a:r>
              <a:rPr lang="tr-TR" dirty="0"/>
              <a:t>("%</a:t>
            </a:r>
            <a:r>
              <a:rPr lang="tr-TR" dirty="0" err="1"/>
              <a:t>d",j</a:t>
            </a:r>
            <a:r>
              <a:rPr lang="tr-TR" dirty="0"/>
              <a:t>);</a:t>
            </a:r>
          </a:p>
          <a:p>
            <a:pPr marL="0" indent="0">
              <a:buNone/>
            </a:pPr>
            <a:r>
              <a:rPr lang="tr-TR" dirty="0"/>
              <a:t> </a:t>
            </a:r>
          </a:p>
          <a:p>
            <a:pPr marL="0" indent="0">
              <a:buNone/>
            </a:pPr>
            <a:r>
              <a:rPr lang="tr-TR" dirty="0"/>
              <a:t>     /* </a:t>
            </a:r>
            <a:r>
              <a:rPr lang="tr-TR" dirty="0" err="1"/>
              <a:t>Display</a:t>
            </a:r>
            <a:r>
              <a:rPr lang="tr-TR" dirty="0"/>
              <a:t>  </a:t>
            </a:r>
            <a:r>
              <a:rPr lang="tr-TR" dirty="0" err="1"/>
              <a:t>number</a:t>
            </a:r>
            <a:r>
              <a:rPr lang="tr-TR" dirty="0"/>
              <a:t> in </a:t>
            </a:r>
            <a:r>
              <a:rPr lang="tr-TR" dirty="0" err="1"/>
              <a:t>reverse</a:t>
            </a:r>
            <a:r>
              <a:rPr lang="tr-TR" dirty="0"/>
              <a:t> </a:t>
            </a:r>
            <a:r>
              <a:rPr lang="tr-TR" dirty="0" err="1"/>
              <a:t>order</a:t>
            </a:r>
            <a:r>
              <a:rPr lang="tr-TR" dirty="0"/>
              <a:t> </a:t>
            </a:r>
            <a:r>
              <a:rPr lang="tr-TR" dirty="0" err="1"/>
              <a:t>after</a:t>
            </a:r>
            <a:r>
              <a:rPr lang="tr-TR" dirty="0"/>
              <a:t> </a:t>
            </a:r>
            <a:r>
              <a:rPr lang="tr-TR" dirty="0" err="1"/>
              <a:t>middle</a:t>
            </a:r>
            <a:r>
              <a:rPr lang="tr-TR" dirty="0"/>
              <a:t> */</a:t>
            </a:r>
          </a:p>
          <a:p>
            <a:pPr marL="0" indent="0">
              <a:buNone/>
            </a:pPr>
            <a:r>
              <a:rPr lang="tr-TR" dirty="0"/>
              <a:t>       </a:t>
            </a:r>
            <a:r>
              <a:rPr lang="tr-TR" dirty="0" err="1"/>
              <a:t>for</a:t>
            </a:r>
            <a:r>
              <a:rPr lang="tr-TR" dirty="0"/>
              <a:t>(j=i-1;j&gt;=1;j--)</a:t>
            </a:r>
          </a:p>
          <a:p>
            <a:pPr marL="0" indent="0">
              <a:buNone/>
            </a:pPr>
            <a:r>
              <a:rPr lang="tr-TR" dirty="0"/>
              <a:t>	  </a:t>
            </a:r>
            <a:r>
              <a:rPr lang="tr-TR" dirty="0" err="1"/>
              <a:t>printf</a:t>
            </a:r>
            <a:r>
              <a:rPr lang="tr-TR" dirty="0"/>
              <a:t>("%</a:t>
            </a:r>
            <a:r>
              <a:rPr lang="tr-TR" dirty="0" err="1"/>
              <a:t>d",j</a:t>
            </a:r>
            <a:r>
              <a:rPr lang="tr-TR" dirty="0"/>
              <a:t>);</a:t>
            </a:r>
          </a:p>
          <a:p>
            <a:pPr marL="0" indent="0">
              <a:buNone/>
            </a:pPr>
            <a:r>
              <a:rPr lang="tr-TR" dirty="0"/>
              <a:t> </a:t>
            </a:r>
          </a:p>
          <a:p>
            <a:pPr marL="0" indent="0">
              <a:buNone/>
            </a:pPr>
            <a:r>
              <a:rPr lang="tr-TR" dirty="0"/>
              <a:t>     </a:t>
            </a:r>
            <a:r>
              <a:rPr lang="tr-TR" dirty="0" err="1"/>
              <a:t>printf</a:t>
            </a:r>
            <a:r>
              <a:rPr lang="tr-TR" dirty="0"/>
              <a:t>("\n");</a:t>
            </a:r>
          </a:p>
          <a:p>
            <a:pPr marL="0" indent="0">
              <a:buNone/>
            </a:pPr>
            <a:r>
              <a:rPr lang="tr-TR" dirty="0"/>
              <a:t>   }</a:t>
            </a:r>
          </a:p>
          <a:p>
            <a:pPr marL="0" indent="0">
              <a:buNone/>
            </a:pPr>
            <a:r>
              <a:rPr lang="tr-TR" dirty="0"/>
              <a:t>}</a:t>
            </a:r>
          </a:p>
        </p:txBody>
      </p:sp>
    </p:spTree>
    <p:extLst>
      <p:ext uri="{BB962C8B-B14F-4D97-AF65-F5344CB8AC3E}">
        <p14:creationId xmlns:p14="http://schemas.microsoft.com/office/powerpoint/2010/main" val="18233810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86596" y="0"/>
            <a:ext cx="10767204" cy="6858000"/>
          </a:xfrm>
        </p:spPr>
        <p:txBody>
          <a:bodyPr>
            <a:normAutofit fontScale="25000" lnSpcReduction="20000"/>
          </a:bodyPr>
          <a:lstStyle/>
          <a:p>
            <a:pPr marL="0" indent="0">
              <a:buNone/>
            </a:pPr>
            <a:r>
              <a:rPr lang="tr-TR" dirty="0"/>
              <a:t>#</a:t>
            </a:r>
            <a:r>
              <a:rPr lang="tr-TR" dirty="0" err="1"/>
              <a:t>include</a:t>
            </a:r>
            <a:r>
              <a:rPr lang="tr-TR" dirty="0"/>
              <a:t> &lt;</a:t>
            </a:r>
            <a:r>
              <a:rPr lang="tr-TR" dirty="0" err="1"/>
              <a:t>stdio.h</a:t>
            </a:r>
            <a:r>
              <a:rPr lang="tr-TR" dirty="0"/>
              <a:t>&gt;</a:t>
            </a:r>
          </a:p>
          <a:p>
            <a:pPr marL="0" indent="0">
              <a:buNone/>
            </a:pPr>
            <a:endParaRPr lang="tr-TR" dirty="0"/>
          </a:p>
          <a:p>
            <a:pPr marL="0" indent="0">
              <a:buNone/>
            </a:pPr>
            <a:r>
              <a:rPr lang="tr-TR" dirty="0" err="1"/>
              <a:t>void</a:t>
            </a:r>
            <a:r>
              <a:rPr lang="tr-TR" dirty="0"/>
              <a:t> main() </a:t>
            </a:r>
          </a:p>
          <a:p>
            <a:pPr marL="0" indent="0">
              <a:buNone/>
            </a:pPr>
            <a:r>
              <a:rPr lang="tr-TR" dirty="0"/>
              <a:t>  {</a:t>
            </a:r>
          </a:p>
          <a:p>
            <a:pPr marL="0" indent="0">
              <a:buNone/>
            </a:pPr>
            <a:r>
              <a:rPr lang="tr-TR" dirty="0"/>
              <a:t>   </a:t>
            </a:r>
            <a:r>
              <a:rPr lang="tr-TR" dirty="0" err="1"/>
              <a:t>int</a:t>
            </a:r>
            <a:r>
              <a:rPr lang="tr-TR" dirty="0"/>
              <a:t> i, j;</a:t>
            </a:r>
          </a:p>
          <a:p>
            <a:pPr marL="0" indent="0">
              <a:buNone/>
            </a:pPr>
            <a:r>
              <a:rPr lang="tr-TR" dirty="0"/>
              <a:t>   </a:t>
            </a:r>
            <a:r>
              <a:rPr lang="tr-TR" dirty="0" err="1"/>
              <a:t>char</a:t>
            </a:r>
            <a:r>
              <a:rPr lang="tr-TR" dirty="0"/>
              <a:t> </a:t>
            </a:r>
            <a:r>
              <a:rPr lang="tr-TR" dirty="0" err="1"/>
              <a:t>alph</a:t>
            </a:r>
            <a:r>
              <a:rPr lang="tr-TR" dirty="0"/>
              <a:t> = 'A';</a:t>
            </a:r>
          </a:p>
          <a:p>
            <a:pPr marL="0" indent="0">
              <a:buNone/>
            </a:pPr>
            <a:r>
              <a:rPr lang="tr-TR" dirty="0"/>
              <a:t>   </a:t>
            </a:r>
            <a:r>
              <a:rPr lang="tr-TR" dirty="0" err="1"/>
              <a:t>int</a:t>
            </a:r>
            <a:r>
              <a:rPr lang="tr-TR" dirty="0"/>
              <a:t> </a:t>
            </a:r>
            <a:r>
              <a:rPr lang="tr-TR" dirty="0" err="1"/>
              <a:t>n,blk</a:t>
            </a:r>
            <a:r>
              <a:rPr lang="tr-TR" dirty="0"/>
              <a:t>;</a:t>
            </a:r>
          </a:p>
          <a:p>
            <a:pPr marL="0" indent="0">
              <a:buNone/>
            </a:pPr>
            <a:r>
              <a:rPr lang="tr-TR" dirty="0"/>
              <a:t>   </a:t>
            </a:r>
            <a:r>
              <a:rPr lang="tr-TR" dirty="0" err="1"/>
              <a:t>int</a:t>
            </a:r>
            <a:r>
              <a:rPr lang="tr-TR" dirty="0"/>
              <a:t> </a:t>
            </a:r>
            <a:r>
              <a:rPr lang="tr-TR" dirty="0" err="1"/>
              <a:t>ctr</a:t>
            </a:r>
            <a:r>
              <a:rPr lang="tr-TR" dirty="0"/>
              <a:t> = 1;</a:t>
            </a:r>
          </a:p>
          <a:p>
            <a:pPr marL="0" indent="0">
              <a:buNone/>
            </a:pPr>
            <a:r>
              <a:rPr lang="tr-TR" dirty="0"/>
              <a:t> </a:t>
            </a:r>
          </a:p>
          <a:p>
            <a:pPr marL="0" indent="0">
              <a:buNone/>
            </a:pPr>
            <a:r>
              <a:rPr lang="tr-TR" dirty="0"/>
              <a:t>   </a:t>
            </a:r>
            <a:r>
              <a:rPr lang="tr-TR" dirty="0" err="1"/>
              <a:t>printf</a:t>
            </a:r>
            <a:r>
              <a:rPr lang="tr-TR" dirty="0"/>
              <a:t>("</a:t>
            </a:r>
            <a:r>
              <a:rPr lang="tr-TR" dirty="0" err="1"/>
              <a:t>Input</a:t>
            </a:r>
            <a:r>
              <a:rPr lang="tr-TR" dirty="0"/>
              <a:t> </a:t>
            </a:r>
            <a:r>
              <a:rPr lang="tr-TR" dirty="0" err="1"/>
              <a:t>the</a:t>
            </a:r>
            <a:r>
              <a:rPr lang="tr-TR" dirty="0"/>
              <a:t> </a:t>
            </a:r>
            <a:r>
              <a:rPr lang="tr-TR" dirty="0" err="1"/>
              <a:t>number</a:t>
            </a:r>
            <a:r>
              <a:rPr lang="tr-TR" dirty="0"/>
              <a:t> of </a:t>
            </a:r>
            <a:r>
              <a:rPr lang="tr-TR" dirty="0" err="1"/>
              <a:t>Letters</a:t>
            </a:r>
            <a:r>
              <a:rPr lang="tr-TR" dirty="0"/>
              <a:t> (</a:t>
            </a:r>
            <a:r>
              <a:rPr lang="tr-TR" dirty="0" err="1"/>
              <a:t>less</a:t>
            </a:r>
            <a:r>
              <a:rPr lang="tr-TR" dirty="0"/>
              <a:t> </a:t>
            </a:r>
            <a:r>
              <a:rPr lang="tr-TR" dirty="0" err="1"/>
              <a:t>than</a:t>
            </a:r>
            <a:r>
              <a:rPr lang="tr-TR" dirty="0"/>
              <a:t> 26) in </a:t>
            </a:r>
            <a:r>
              <a:rPr lang="tr-TR" dirty="0" err="1"/>
              <a:t>the</a:t>
            </a:r>
            <a:r>
              <a:rPr lang="tr-TR" dirty="0"/>
              <a:t> </a:t>
            </a:r>
            <a:r>
              <a:rPr lang="tr-TR" dirty="0" err="1"/>
              <a:t>Pyramid</a:t>
            </a:r>
            <a:r>
              <a:rPr lang="tr-TR" dirty="0"/>
              <a:t> : ");</a:t>
            </a:r>
          </a:p>
          <a:p>
            <a:pPr marL="0" indent="0">
              <a:buNone/>
            </a:pPr>
            <a:r>
              <a:rPr lang="tr-TR" dirty="0"/>
              <a:t>   </a:t>
            </a:r>
            <a:r>
              <a:rPr lang="tr-TR" dirty="0" err="1"/>
              <a:t>scanf</a:t>
            </a:r>
            <a:r>
              <a:rPr lang="tr-TR" dirty="0"/>
              <a:t>("%d", &amp;n);</a:t>
            </a:r>
          </a:p>
          <a:p>
            <a:pPr marL="0" indent="0">
              <a:buNone/>
            </a:pPr>
            <a:r>
              <a:rPr lang="tr-TR" dirty="0"/>
              <a:t> </a:t>
            </a:r>
          </a:p>
          <a:p>
            <a:pPr marL="0" indent="0">
              <a:buNone/>
            </a:pPr>
            <a:r>
              <a:rPr lang="tr-TR" dirty="0"/>
              <a:t>   </a:t>
            </a:r>
            <a:r>
              <a:rPr lang="tr-TR" dirty="0" err="1"/>
              <a:t>for</a:t>
            </a:r>
            <a:r>
              <a:rPr lang="tr-TR" dirty="0"/>
              <a:t> (i = 1; i &lt;= n; i++) </a:t>
            </a:r>
          </a:p>
          <a:p>
            <a:pPr marL="0" indent="0">
              <a:buNone/>
            </a:pPr>
            <a:r>
              <a:rPr lang="tr-TR" dirty="0"/>
              <a:t>	{</a:t>
            </a:r>
          </a:p>
          <a:p>
            <a:pPr marL="0" indent="0">
              <a:buNone/>
            </a:pPr>
            <a:r>
              <a:rPr lang="tr-TR" dirty="0"/>
              <a:t>	</a:t>
            </a:r>
            <a:r>
              <a:rPr lang="tr-TR" dirty="0" err="1"/>
              <a:t>for</a:t>
            </a:r>
            <a:r>
              <a:rPr lang="tr-TR" dirty="0"/>
              <a:t>(</a:t>
            </a:r>
            <a:r>
              <a:rPr lang="tr-TR" dirty="0" err="1"/>
              <a:t>blk</a:t>
            </a:r>
            <a:r>
              <a:rPr lang="tr-TR" dirty="0"/>
              <a:t>=1;blk&lt;=</a:t>
            </a:r>
            <a:r>
              <a:rPr lang="tr-TR" dirty="0" err="1"/>
              <a:t>n-i;blk</a:t>
            </a:r>
            <a:r>
              <a:rPr lang="tr-TR" dirty="0"/>
              <a:t>++)  </a:t>
            </a:r>
          </a:p>
          <a:p>
            <a:pPr marL="0" indent="0">
              <a:buNone/>
            </a:pPr>
            <a:r>
              <a:rPr lang="tr-TR" dirty="0"/>
              <a:t>        </a:t>
            </a:r>
          </a:p>
          <a:p>
            <a:pPr marL="0" indent="0">
              <a:buNone/>
            </a:pPr>
            <a:r>
              <a:rPr lang="tr-TR" dirty="0"/>
              <a:t>	</a:t>
            </a:r>
            <a:r>
              <a:rPr lang="tr-TR" dirty="0" err="1"/>
              <a:t>printf</a:t>
            </a:r>
            <a:r>
              <a:rPr lang="tr-TR" dirty="0"/>
              <a:t>("  ");</a:t>
            </a:r>
          </a:p>
          <a:p>
            <a:pPr marL="0" indent="0">
              <a:buNone/>
            </a:pPr>
            <a:r>
              <a:rPr lang="tr-TR" dirty="0"/>
              <a:t>      </a:t>
            </a:r>
            <a:r>
              <a:rPr lang="tr-TR" dirty="0" err="1"/>
              <a:t>for</a:t>
            </a:r>
            <a:r>
              <a:rPr lang="tr-TR" dirty="0"/>
              <a:t> (j = 0; j &lt;= (</a:t>
            </a:r>
            <a:r>
              <a:rPr lang="tr-TR" dirty="0" err="1"/>
              <a:t>ctr</a:t>
            </a:r>
            <a:r>
              <a:rPr lang="tr-TR" dirty="0"/>
              <a:t> / 2); j++) {</a:t>
            </a:r>
          </a:p>
          <a:p>
            <a:pPr marL="0" indent="0">
              <a:buNone/>
            </a:pPr>
            <a:r>
              <a:rPr lang="tr-TR" dirty="0"/>
              <a:t>         </a:t>
            </a:r>
            <a:r>
              <a:rPr lang="tr-TR" dirty="0" err="1"/>
              <a:t>printf</a:t>
            </a:r>
            <a:r>
              <a:rPr lang="tr-TR" dirty="0"/>
              <a:t>("%c ", </a:t>
            </a:r>
            <a:r>
              <a:rPr lang="tr-TR" dirty="0" err="1"/>
              <a:t>alph</a:t>
            </a:r>
            <a:r>
              <a:rPr lang="tr-TR" dirty="0"/>
              <a:t>++);</a:t>
            </a:r>
          </a:p>
          <a:p>
            <a:pPr marL="0" indent="0">
              <a:buNone/>
            </a:pPr>
            <a:r>
              <a:rPr lang="tr-TR" dirty="0"/>
              <a:t>      }</a:t>
            </a:r>
          </a:p>
          <a:p>
            <a:pPr marL="0" indent="0">
              <a:buNone/>
            </a:pPr>
            <a:r>
              <a:rPr lang="tr-TR" dirty="0"/>
              <a:t> </a:t>
            </a:r>
          </a:p>
          <a:p>
            <a:pPr marL="0" indent="0">
              <a:buNone/>
            </a:pPr>
            <a:r>
              <a:rPr lang="tr-TR" dirty="0"/>
              <a:t>      </a:t>
            </a:r>
            <a:r>
              <a:rPr lang="tr-TR" dirty="0" err="1"/>
              <a:t>alph</a:t>
            </a:r>
            <a:r>
              <a:rPr lang="tr-TR" dirty="0"/>
              <a:t> = </a:t>
            </a:r>
            <a:r>
              <a:rPr lang="tr-TR" dirty="0" err="1"/>
              <a:t>alph</a:t>
            </a:r>
            <a:r>
              <a:rPr lang="tr-TR" dirty="0"/>
              <a:t> - 2;</a:t>
            </a:r>
          </a:p>
          <a:p>
            <a:pPr marL="0" indent="0">
              <a:buNone/>
            </a:pPr>
            <a:r>
              <a:rPr lang="tr-TR" dirty="0"/>
              <a:t> </a:t>
            </a:r>
          </a:p>
          <a:p>
            <a:pPr marL="0" indent="0">
              <a:buNone/>
            </a:pPr>
            <a:r>
              <a:rPr lang="tr-TR" dirty="0"/>
              <a:t>      </a:t>
            </a:r>
            <a:r>
              <a:rPr lang="tr-TR" dirty="0" err="1"/>
              <a:t>for</a:t>
            </a:r>
            <a:r>
              <a:rPr lang="tr-TR" dirty="0"/>
              <a:t> (j = 0; j &lt; (</a:t>
            </a:r>
            <a:r>
              <a:rPr lang="tr-TR" dirty="0" err="1"/>
              <a:t>ctr</a:t>
            </a:r>
            <a:r>
              <a:rPr lang="tr-TR" dirty="0"/>
              <a:t> / 2); j++) {</a:t>
            </a:r>
          </a:p>
          <a:p>
            <a:pPr marL="0" indent="0">
              <a:buNone/>
            </a:pPr>
            <a:r>
              <a:rPr lang="tr-TR" dirty="0"/>
              <a:t>         </a:t>
            </a:r>
            <a:r>
              <a:rPr lang="tr-TR" dirty="0" err="1"/>
              <a:t>printf</a:t>
            </a:r>
            <a:r>
              <a:rPr lang="tr-TR" dirty="0"/>
              <a:t>("%c ", </a:t>
            </a:r>
            <a:r>
              <a:rPr lang="tr-TR" dirty="0" err="1"/>
              <a:t>alph</a:t>
            </a:r>
            <a:r>
              <a:rPr lang="tr-TR" dirty="0"/>
              <a:t>--);</a:t>
            </a:r>
          </a:p>
          <a:p>
            <a:pPr marL="0" indent="0">
              <a:buNone/>
            </a:pPr>
            <a:r>
              <a:rPr lang="tr-TR" dirty="0"/>
              <a:t>      }</a:t>
            </a:r>
          </a:p>
          <a:p>
            <a:pPr marL="0" indent="0">
              <a:buNone/>
            </a:pPr>
            <a:r>
              <a:rPr lang="tr-TR" dirty="0"/>
              <a:t>      </a:t>
            </a:r>
            <a:r>
              <a:rPr lang="tr-TR" dirty="0" err="1"/>
              <a:t>ctr</a:t>
            </a:r>
            <a:r>
              <a:rPr lang="tr-TR" dirty="0"/>
              <a:t> = </a:t>
            </a:r>
            <a:r>
              <a:rPr lang="tr-TR" dirty="0" err="1"/>
              <a:t>ctr</a:t>
            </a:r>
            <a:r>
              <a:rPr lang="tr-TR" dirty="0"/>
              <a:t> + 2;</a:t>
            </a:r>
          </a:p>
          <a:p>
            <a:pPr marL="0" indent="0">
              <a:buNone/>
            </a:pPr>
            <a:r>
              <a:rPr lang="tr-TR" dirty="0"/>
              <a:t>      </a:t>
            </a:r>
            <a:r>
              <a:rPr lang="tr-TR" dirty="0" err="1"/>
              <a:t>alph</a:t>
            </a:r>
            <a:r>
              <a:rPr lang="tr-TR" dirty="0"/>
              <a:t> = 'A';</a:t>
            </a:r>
          </a:p>
          <a:p>
            <a:pPr marL="0" indent="0">
              <a:buNone/>
            </a:pPr>
            <a:r>
              <a:rPr lang="tr-TR" dirty="0"/>
              <a:t>      </a:t>
            </a:r>
            <a:r>
              <a:rPr lang="tr-TR" dirty="0" err="1"/>
              <a:t>printf</a:t>
            </a:r>
            <a:r>
              <a:rPr lang="tr-TR" dirty="0"/>
              <a:t>("\n");</a:t>
            </a:r>
          </a:p>
          <a:p>
            <a:pPr marL="0" indent="0">
              <a:buNone/>
            </a:pPr>
            <a:r>
              <a:rPr lang="tr-TR" dirty="0"/>
              <a:t>   }</a:t>
            </a:r>
          </a:p>
          <a:p>
            <a:pPr marL="0" indent="0">
              <a:buNone/>
            </a:pPr>
            <a:r>
              <a:rPr lang="tr-TR" dirty="0"/>
              <a:t>}</a:t>
            </a:r>
          </a:p>
        </p:txBody>
      </p:sp>
    </p:spTree>
    <p:extLst>
      <p:ext uri="{BB962C8B-B14F-4D97-AF65-F5344CB8AC3E}">
        <p14:creationId xmlns:p14="http://schemas.microsoft.com/office/powerpoint/2010/main" val="802594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29906" y="0"/>
            <a:ext cx="8400690" cy="534838"/>
          </a:xfrm>
        </p:spPr>
        <p:txBody>
          <a:bodyPr>
            <a:normAutofit fontScale="90000"/>
          </a:bodyPr>
          <a:lstStyle/>
          <a:p>
            <a:r>
              <a:rPr lang="en-US" b="1" dirty="0" smtClean="0"/>
              <a:t>Mixing </a:t>
            </a:r>
            <a:r>
              <a:rPr lang="en-US" b="1" dirty="0" err="1" smtClean="0"/>
              <a:t>int</a:t>
            </a:r>
            <a:r>
              <a:rPr lang="en-US" b="1" dirty="0" smtClean="0"/>
              <a:t> and double, and Type Casting</a:t>
            </a:r>
            <a:endParaRPr lang="tr-TR" b="1" dirty="0"/>
          </a:p>
        </p:txBody>
      </p:sp>
      <p:sp>
        <p:nvSpPr>
          <p:cNvPr id="3" name="İçerik Yer Tutucusu 2"/>
          <p:cNvSpPr>
            <a:spLocks noGrp="1"/>
          </p:cNvSpPr>
          <p:nvPr>
            <p:ph idx="1"/>
          </p:nvPr>
        </p:nvSpPr>
        <p:spPr>
          <a:xfrm>
            <a:off x="0" y="534840"/>
            <a:ext cx="12192000" cy="6323160"/>
          </a:xfrm>
        </p:spPr>
        <p:txBody>
          <a:bodyPr>
            <a:normAutofit lnSpcReduction="10000"/>
          </a:bodyPr>
          <a:lstStyle/>
          <a:p>
            <a:r>
              <a:rPr lang="en-US" dirty="0" smtClean="0"/>
              <a:t>Although you can use a double to keep an integer value (e.g., double count = 5), you should use an </a:t>
            </a:r>
            <a:r>
              <a:rPr lang="en-US" dirty="0" err="1" smtClean="0"/>
              <a:t>int</a:t>
            </a:r>
            <a:r>
              <a:rPr lang="en-US" dirty="0" smtClean="0"/>
              <a:t> for integer. This is because </a:t>
            </a:r>
            <a:r>
              <a:rPr lang="en-US" dirty="0" err="1" smtClean="0"/>
              <a:t>int</a:t>
            </a:r>
            <a:r>
              <a:rPr lang="en-US" dirty="0" smtClean="0"/>
              <a:t> is far more efficient than double, in terms of </a:t>
            </a:r>
            <a:r>
              <a:rPr lang="en-US" b="1" dirty="0" smtClean="0">
                <a:solidFill>
                  <a:srgbClr val="C00000"/>
                </a:solidFill>
              </a:rPr>
              <a:t>running times and memory requirement.</a:t>
            </a:r>
          </a:p>
          <a:p>
            <a:endParaRPr lang="en-US" dirty="0" smtClean="0"/>
          </a:p>
          <a:p>
            <a:r>
              <a:rPr lang="en-US" dirty="0" smtClean="0"/>
              <a:t> Arithmetic operations ('+', '-', '*', '/') of </a:t>
            </a:r>
            <a:r>
              <a:rPr lang="en-US" b="1" dirty="0" smtClean="0">
                <a:solidFill>
                  <a:srgbClr val="C00000"/>
                </a:solidFill>
              </a:rPr>
              <a:t>two </a:t>
            </a:r>
            <a:r>
              <a:rPr lang="en-US" b="1" dirty="0" err="1" smtClean="0">
                <a:solidFill>
                  <a:srgbClr val="C00000"/>
                </a:solidFill>
              </a:rPr>
              <a:t>int's</a:t>
            </a:r>
            <a:r>
              <a:rPr lang="en-US" b="1" dirty="0" smtClean="0">
                <a:solidFill>
                  <a:srgbClr val="C00000"/>
                </a:solidFill>
              </a:rPr>
              <a:t> produce an </a:t>
            </a:r>
            <a:r>
              <a:rPr lang="en-US" b="1" dirty="0" err="1" smtClean="0">
                <a:solidFill>
                  <a:srgbClr val="C00000"/>
                </a:solidFill>
              </a:rPr>
              <a:t>int</a:t>
            </a:r>
            <a:r>
              <a:rPr lang="en-US" dirty="0" smtClean="0"/>
              <a:t>; </a:t>
            </a:r>
            <a:endParaRPr lang="tr-TR" dirty="0" smtClean="0"/>
          </a:p>
          <a:p>
            <a:r>
              <a:rPr lang="en-US" dirty="0" smtClean="0"/>
              <a:t>while arithmetic operations of </a:t>
            </a:r>
            <a:r>
              <a:rPr lang="en-US" b="1" dirty="0" smtClean="0">
                <a:solidFill>
                  <a:srgbClr val="C00000"/>
                </a:solidFill>
              </a:rPr>
              <a:t>two double's produce a double</a:t>
            </a:r>
            <a:r>
              <a:rPr lang="en-US" dirty="0" smtClean="0"/>
              <a:t>. </a:t>
            </a:r>
            <a:endParaRPr lang="tr-TR" dirty="0" smtClean="0"/>
          </a:p>
          <a:p>
            <a:pPr marL="0" indent="0">
              <a:buNone/>
            </a:pPr>
            <a:r>
              <a:rPr lang="en-US" dirty="0" smtClean="0"/>
              <a:t>Hence, 1/2 → 0 (take note!) and 1.0/2.0 → 0.5.</a:t>
            </a:r>
          </a:p>
          <a:p>
            <a:r>
              <a:rPr lang="en-US" dirty="0" smtClean="0"/>
              <a:t> Arithmetic operations of an </a:t>
            </a:r>
            <a:r>
              <a:rPr lang="en-US" b="1" dirty="0" err="1" smtClean="0">
                <a:solidFill>
                  <a:srgbClr val="C00000"/>
                </a:solidFill>
              </a:rPr>
              <a:t>int</a:t>
            </a:r>
            <a:r>
              <a:rPr lang="en-US" b="1" dirty="0" smtClean="0">
                <a:solidFill>
                  <a:srgbClr val="C00000"/>
                </a:solidFill>
              </a:rPr>
              <a:t> and a double produce a double</a:t>
            </a:r>
            <a:r>
              <a:rPr lang="en-US" dirty="0" smtClean="0"/>
              <a:t>. </a:t>
            </a:r>
            <a:endParaRPr lang="tr-TR" dirty="0" smtClean="0"/>
          </a:p>
          <a:p>
            <a:pPr marL="0" indent="0">
              <a:buNone/>
            </a:pPr>
            <a:r>
              <a:rPr lang="en-US" dirty="0" smtClean="0"/>
              <a:t>Hence, 1.0/2 → 0.5 and 1/2.0 → 0.5.</a:t>
            </a:r>
          </a:p>
          <a:p>
            <a:endParaRPr lang="en-US" dirty="0" smtClean="0"/>
          </a:p>
          <a:p>
            <a:r>
              <a:rPr lang="en-US" dirty="0" smtClean="0"/>
              <a:t>You can assign an integer value to a double variable. </a:t>
            </a:r>
            <a:endParaRPr lang="tr-TR" dirty="0" smtClean="0"/>
          </a:p>
          <a:p>
            <a:r>
              <a:rPr lang="en-US" b="1" dirty="0" smtClean="0">
                <a:solidFill>
                  <a:srgbClr val="C00000"/>
                </a:solidFill>
              </a:rPr>
              <a:t>The integer value will be converted to a double value automatically,</a:t>
            </a:r>
            <a:r>
              <a:rPr lang="en-US" dirty="0" smtClean="0"/>
              <a:t> </a:t>
            </a:r>
            <a:endParaRPr lang="tr-TR" dirty="0" smtClean="0"/>
          </a:p>
          <a:p>
            <a:pPr marL="0" indent="0">
              <a:buNone/>
            </a:pPr>
            <a:r>
              <a:rPr lang="en-US" dirty="0" smtClean="0"/>
              <a:t>e.g., 3 → 3.0. </a:t>
            </a:r>
            <a:endParaRPr lang="tr-TR" dirty="0"/>
          </a:p>
        </p:txBody>
      </p:sp>
    </p:spTree>
    <p:extLst>
      <p:ext uri="{BB962C8B-B14F-4D97-AF65-F5344CB8AC3E}">
        <p14:creationId xmlns:p14="http://schemas.microsoft.com/office/powerpoint/2010/main" val="3984533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22694" y="439948"/>
            <a:ext cx="10931106" cy="5737016"/>
          </a:xfrm>
        </p:spPr>
        <p:txBody>
          <a:bodyPr>
            <a:normAutofit fontScale="92500" lnSpcReduction="10000"/>
          </a:bodyPr>
          <a:lstStyle/>
          <a:p>
            <a:pPr marL="0" indent="0">
              <a:buNone/>
            </a:pPr>
            <a:r>
              <a:rPr lang="en-US" b="1" dirty="0" err="1" smtClean="0">
                <a:solidFill>
                  <a:srgbClr val="C00000"/>
                </a:solidFill>
              </a:rPr>
              <a:t>int</a:t>
            </a:r>
            <a:r>
              <a:rPr lang="en-US" b="1" dirty="0" smtClean="0">
                <a:solidFill>
                  <a:srgbClr val="C00000"/>
                </a:solidFill>
              </a:rPr>
              <a:t> </a:t>
            </a:r>
            <a:r>
              <a:rPr lang="en-US" b="1" dirty="0" err="1" smtClean="0">
                <a:solidFill>
                  <a:srgbClr val="C00000"/>
                </a:solidFill>
              </a:rPr>
              <a:t>i</a:t>
            </a:r>
            <a:r>
              <a:rPr lang="en-US" b="1" dirty="0" smtClean="0">
                <a:solidFill>
                  <a:srgbClr val="C00000"/>
                </a:solidFill>
              </a:rPr>
              <a:t> = 3;</a:t>
            </a:r>
          </a:p>
          <a:p>
            <a:pPr marL="0" indent="0">
              <a:buNone/>
            </a:pPr>
            <a:r>
              <a:rPr lang="en-US" b="1" dirty="0" smtClean="0">
                <a:solidFill>
                  <a:srgbClr val="C00000"/>
                </a:solidFill>
              </a:rPr>
              <a:t>double d;</a:t>
            </a:r>
          </a:p>
          <a:p>
            <a:pPr marL="0" indent="0">
              <a:buNone/>
            </a:pPr>
            <a:r>
              <a:rPr lang="en-US" b="1" dirty="0" smtClean="0">
                <a:solidFill>
                  <a:srgbClr val="C00000"/>
                </a:solidFill>
              </a:rPr>
              <a:t>d = </a:t>
            </a:r>
            <a:r>
              <a:rPr lang="en-US" b="1" dirty="0" err="1" smtClean="0">
                <a:solidFill>
                  <a:srgbClr val="C00000"/>
                </a:solidFill>
              </a:rPr>
              <a:t>i</a:t>
            </a:r>
            <a:r>
              <a:rPr lang="en-US" b="1" dirty="0" smtClean="0">
                <a:solidFill>
                  <a:srgbClr val="C00000"/>
                </a:solidFill>
              </a:rPr>
              <a:t>;             </a:t>
            </a:r>
            <a:r>
              <a:rPr lang="tr-TR" b="1" dirty="0" smtClean="0">
                <a:solidFill>
                  <a:srgbClr val="C00000"/>
                </a:solidFill>
              </a:rPr>
              <a:t>     </a:t>
            </a:r>
            <a:r>
              <a:rPr lang="en-US" b="1" dirty="0" smtClean="0"/>
              <a:t>// 3 → 3.0, d = 3.0</a:t>
            </a:r>
          </a:p>
          <a:p>
            <a:pPr marL="0" indent="0">
              <a:buNone/>
            </a:pPr>
            <a:r>
              <a:rPr lang="en-US" b="1" dirty="0" smtClean="0">
                <a:solidFill>
                  <a:srgbClr val="C00000"/>
                </a:solidFill>
              </a:rPr>
              <a:t>d = 88;             </a:t>
            </a:r>
            <a:r>
              <a:rPr lang="en-US" b="1" dirty="0" smtClean="0"/>
              <a:t>// 88 → 88.0, d = 88.0</a:t>
            </a:r>
          </a:p>
          <a:p>
            <a:pPr marL="0" indent="0">
              <a:buNone/>
            </a:pPr>
            <a:r>
              <a:rPr lang="en-US" b="1" dirty="0" smtClean="0">
                <a:solidFill>
                  <a:srgbClr val="C00000"/>
                </a:solidFill>
              </a:rPr>
              <a:t>double </a:t>
            </a:r>
            <a:r>
              <a:rPr lang="en-US" b="1" dirty="0" err="1" smtClean="0">
                <a:solidFill>
                  <a:srgbClr val="C00000"/>
                </a:solidFill>
              </a:rPr>
              <a:t>nought</a:t>
            </a:r>
            <a:r>
              <a:rPr lang="en-US" b="1" dirty="0" smtClean="0">
                <a:solidFill>
                  <a:srgbClr val="C00000"/>
                </a:solidFill>
              </a:rPr>
              <a:t> = 0;  </a:t>
            </a:r>
            <a:r>
              <a:rPr lang="en-US" dirty="0" smtClean="0"/>
              <a:t>// 0 → 0.0; there is a subtle difference between </a:t>
            </a:r>
            <a:r>
              <a:rPr lang="en-US" dirty="0" err="1" smtClean="0"/>
              <a:t>int</a:t>
            </a:r>
            <a:r>
              <a:rPr lang="en-US" dirty="0" smtClean="0"/>
              <a:t> of 0 and double of 0.0</a:t>
            </a:r>
          </a:p>
          <a:p>
            <a:pPr marL="0" indent="0">
              <a:buNone/>
            </a:pPr>
            <a:endParaRPr lang="en-US" dirty="0" smtClean="0"/>
          </a:p>
          <a:p>
            <a:pPr marL="0" indent="0">
              <a:buNone/>
            </a:pPr>
            <a:r>
              <a:rPr lang="en-US" dirty="0" smtClean="0"/>
              <a:t>However, if you assign a double value to an </a:t>
            </a:r>
            <a:r>
              <a:rPr lang="en-US" dirty="0" err="1" smtClean="0"/>
              <a:t>int</a:t>
            </a:r>
            <a:r>
              <a:rPr lang="en-US" dirty="0" smtClean="0"/>
              <a:t> variable, the fractional part will be lost. For example,</a:t>
            </a:r>
          </a:p>
          <a:p>
            <a:pPr marL="0" indent="0">
              <a:buNone/>
            </a:pPr>
            <a:endParaRPr lang="en-US" dirty="0" smtClean="0"/>
          </a:p>
          <a:p>
            <a:pPr marL="0" indent="0">
              <a:buNone/>
            </a:pPr>
            <a:r>
              <a:rPr lang="en-US" b="1" dirty="0" smtClean="0">
                <a:solidFill>
                  <a:srgbClr val="C00000"/>
                </a:solidFill>
              </a:rPr>
              <a:t>double d = 55.66;</a:t>
            </a:r>
          </a:p>
          <a:p>
            <a:pPr marL="0" indent="0">
              <a:buNone/>
            </a:pPr>
            <a:r>
              <a:rPr lang="en-US" b="1" dirty="0" err="1" smtClean="0">
                <a:solidFill>
                  <a:srgbClr val="C00000"/>
                </a:solidFill>
              </a:rPr>
              <a:t>int</a:t>
            </a:r>
            <a:r>
              <a:rPr lang="en-US" b="1" dirty="0" smtClean="0">
                <a:solidFill>
                  <a:srgbClr val="C00000"/>
                </a:solidFill>
              </a:rPr>
              <a:t> </a:t>
            </a:r>
            <a:r>
              <a:rPr lang="en-US" b="1" dirty="0" err="1" smtClean="0">
                <a:solidFill>
                  <a:srgbClr val="C00000"/>
                </a:solidFill>
              </a:rPr>
              <a:t>i</a:t>
            </a:r>
            <a:r>
              <a:rPr lang="en-US" b="1" dirty="0" smtClean="0">
                <a:solidFill>
                  <a:srgbClr val="C00000"/>
                </a:solidFill>
              </a:rPr>
              <a:t>;</a:t>
            </a:r>
          </a:p>
          <a:p>
            <a:pPr marL="0" indent="0">
              <a:buNone/>
            </a:pPr>
            <a:r>
              <a:rPr lang="en-US" b="1" dirty="0" err="1" smtClean="0">
                <a:solidFill>
                  <a:srgbClr val="C00000"/>
                </a:solidFill>
              </a:rPr>
              <a:t>i</a:t>
            </a:r>
            <a:r>
              <a:rPr lang="en-US" b="1" dirty="0" smtClean="0">
                <a:solidFill>
                  <a:srgbClr val="C00000"/>
                </a:solidFill>
              </a:rPr>
              <a:t> = d;  </a:t>
            </a:r>
            <a:r>
              <a:rPr lang="en-US" dirty="0" smtClean="0"/>
              <a:t> </a:t>
            </a:r>
            <a:r>
              <a:rPr lang="en-US" b="1" dirty="0" smtClean="0"/>
              <a:t>// </a:t>
            </a:r>
            <a:r>
              <a:rPr lang="en-US" b="1" dirty="0" err="1" smtClean="0"/>
              <a:t>i</a:t>
            </a:r>
            <a:r>
              <a:rPr lang="en-US" b="1" dirty="0" smtClean="0"/>
              <a:t> = 55 (truncated)</a:t>
            </a:r>
            <a:endParaRPr lang="tr-TR" b="1" dirty="0"/>
          </a:p>
        </p:txBody>
      </p:sp>
    </p:spTree>
    <p:extLst>
      <p:ext uri="{BB962C8B-B14F-4D97-AF65-F5344CB8AC3E}">
        <p14:creationId xmlns:p14="http://schemas.microsoft.com/office/powerpoint/2010/main" val="2956968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77638"/>
            <a:ext cx="12192000" cy="6780361"/>
          </a:xfrm>
        </p:spPr>
        <p:txBody>
          <a:bodyPr>
            <a:normAutofit fontScale="92500" lnSpcReduction="20000"/>
          </a:bodyPr>
          <a:lstStyle/>
          <a:p>
            <a:pPr marL="0" indent="0" algn="ctr">
              <a:buNone/>
            </a:pPr>
            <a:r>
              <a:rPr lang="en-US" b="1" dirty="0" smtClean="0"/>
              <a:t>Type Casting Operators</a:t>
            </a:r>
          </a:p>
          <a:p>
            <a:r>
              <a:rPr lang="en-US" dirty="0" smtClean="0"/>
              <a:t>If you are certain that you wish to carry out the type conversion, you could use the so-called type cast operator. </a:t>
            </a:r>
            <a:endParaRPr lang="tr-TR" dirty="0" smtClean="0"/>
          </a:p>
          <a:p>
            <a:r>
              <a:rPr lang="en-US" dirty="0" smtClean="0"/>
              <a:t>The type cast operation could take one of these forms in C++, which returns an equivalent value in the new-type specified.</a:t>
            </a:r>
          </a:p>
          <a:p>
            <a:endParaRPr lang="en-US" dirty="0" smtClean="0"/>
          </a:p>
          <a:p>
            <a:r>
              <a:rPr lang="en-US" b="1" dirty="0" smtClean="0">
                <a:solidFill>
                  <a:srgbClr val="C00000"/>
                </a:solidFill>
              </a:rPr>
              <a:t>new-type(expression);    </a:t>
            </a:r>
            <a:r>
              <a:rPr lang="en-US" b="1" dirty="0" smtClean="0"/>
              <a:t>// C++ function cast notation</a:t>
            </a:r>
          </a:p>
          <a:p>
            <a:r>
              <a:rPr lang="en-US" b="1" dirty="0" smtClean="0">
                <a:solidFill>
                  <a:srgbClr val="C00000"/>
                </a:solidFill>
              </a:rPr>
              <a:t>(new-type)expression;    </a:t>
            </a:r>
            <a:r>
              <a:rPr lang="en-US" b="1" dirty="0" smtClean="0"/>
              <a:t>// C-language cast notation</a:t>
            </a:r>
          </a:p>
          <a:p>
            <a:endParaRPr lang="en-US" dirty="0" smtClean="0"/>
          </a:p>
          <a:p>
            <a:pPr marL="0" indent="0">
              <a:buNone/>
            </a:pPr>
            <a:r>
              <a:rPr lang="en-US" dirty="0" smtClean="0"/>
              <a:t>or example,</a:t>
            </a:r>
          </a:p>
          <a:p>
            <a:endParaRPr lang="en-US" dirty="0" smtClean="0"/>
          </a:p>
          <a:p>
            <a:pPr marL="0" indent="0">
              <a:buNone/>
            </a:pPr>
            <a:r>
              <a:rPr lang="en-US" b="1" dirty="0" smtClean="0">
                <a:solidFill>
                  <a:srgbClr val="C00000"/>
                </a:solidFill>
              </a:rPr>
              <a:t>double d = 5.5;</a:t>
            </a:r>
          </a:p>
          <a:p>
            <a:pPr marL="0" indent="0">
              <a:buNone/>
            </a:pPr>
            <a:r>
              <a:rPr lang="en-US" b="1" dirty="0" err="1" smtClean="0">
                <a:solidFill>
                  <a:srgbClr val="C00000"/>
                </a:solidFill>
              </a:rPr>
              <a:t>int</a:t>
            </a:r>
            <a:r>
              <a:rPr lang="en-US" b="1" dirty="0" smtClean="0">
                <a:solidFill>
                  <a:srgbClr val="C00000"/>
                </a:solidFill>
              </a:rPr>
              <a:t> </a:t>
            </a:r>
            <a:r>
              <a:rPr lang="en-US" b="1" dirty="0" err="1" smtClean="0">
                <a:solidFill>
                  <a:srgbClr val="C00000"/>
                </a:solidFill>
              </a:rPr>
              <a:t>i</a:t>
            </a:r>
            <a:r>
              <a:rPr lang="en-US" b="1" dirty="0" smtClean="0">
                <a:solidFill>
                  <a:srgbClr val="C00000"/>
                </a:solidFill>
              </a:rPr>
              <a:t>;</a:t>
            </a:r>
          </a:p>
          <a:p>
            <a:pPr marL="0" indent="0">
              <a:buNone/>
            </a:pPr>
            <a:r>
              <a:rPr lang="en-US" b="1" dirty="0" err="1" smtClean="0">
                <a:solidFill>
                  <a:srgbClr val="C00000"/>
                </a:solidFill>
              </a:rPr>
              <a:t>i</a:t>
            </a:r>
            <a:r>
              <a:rPr lang="en-US" b="1" dirty="0" smtClean="0">
                <a:solidFill>
                  <a:srgbClr val="C00000"/>
                </a:solidFill>
              </a:rPr>
              <a:t> = </a:t>
            </a:r>
            <a:r>
              <a:rPr lang="en-US" b="1" dirty="0" err="1" smtClean="0">
                <a:solidFill>
                  <a:srgbClr val="C00000"/>
                </a:solidFill>
              </a:rPr>
              <a:t>int</a:t>
            </a:r>
            <a:r>
              <a:rPr lang="en-US" b="1" dirty="0" smtClean="0">
                <a:solidFill>
                  <a:srgbClr val="C00000"/>
                </a:solidFill>
              </a:rPr>
              <a:t>(d);        </a:t>
            </a:r>
            <a:r>
              <a:rPr lang="en-US" b="1" dirty="0" smtClean="0"/>
              <a:t>// </a:t>
            </a:r>
            <a:r>
              <a:rPr lang="en-US" b="1" dirty="0" err="1" smtClean="0"/>
              <a:t>int</a:t>
            </a:r>
            <a:r>
              <a:rPr lang="en-US" b="1" dirty="0" smtClean="0"/>
              <a:t>(d) -&gt; </a:t>
            </a:r>
            <a:r>
              <a:rPr lang="en-US" b="1" dirty="0" err="1" smtClean="0"/>
              <a:t>int</a:t>
            </a:r>
            <a:r>
              <a:rPr lang="en-US" b="1" dirty="0" smtClean="0"/>
              <a:t>(5.5) -&gt; 5 (assigned to </a:t>
            </a:r>
            <a:r>
              <a:rPr lang="en-US" b="1" dirty="0" err="1" smtClean="0"/>
              <a:t>i</a:t>
            </a:r>
            <a:r>
              <a:rPr lang="en-US" b="1" dirty="0" smtClean="0"/>
              <a:t>)</a:t>
            </a:r>
          </a:p>
          <a:p>
            <a:pPr marL="0" indent="0">
              <a:buNone/>
            </a:pPr>
            <a:r>
              <a:rPr lang="en-US" b="1" dirty="0" err="1" smtClean="0">
                <a:solidFill>
                  <a:srgbClr val="C00000"/>
                </a:solidFill>
              </a:rPr>
              <a:t>i</a:t>
            </a:r>
            <a:r>
              <a:rPr lang="en-US" b="1" dirty="0" smtClean="0">
                <a:solidFill>
                  <a:srgbClr val="C00000"/>
                </a:solidFill>
              </a:rPr>
              <a:t> = </a:t>
            </a:r>
            <a:r>
              <a:rPr lang="en-US" b="1" dirty="0" err="1" smtClean="0">
                <a:solidFill>
                  <a:srgbClr val="C00000"/>
                </a:solidFill>
              </a:rPr>
              <a:t>int</a:t>
            </a:r>
            <a:r>
              <a:rPr lang="en-US" b="1" dirty="0" smtClean="0">
                <a:solidFill>
                  <a:srgbClr val="C00000"/>
                </a:solidFill>
              </a:rPr>
              <a:t>(3.1416);   </a:t>
            </a:r>
            <a:r>
              <a:rPr lang="en-US" b="1" dirty="0" smtClean="0"/>
              <a:t>// </a:t>
            </a:r>
            <a:r>
              <a:rPr lang="en-US" b="1" dirty="0" err="1" smtClean="0"/>
              <a:t>int</a:t>
            </a:r>
            <a:r>
              <a:rPr lang="en-US" b="1" dirty="0" smtClean="0"/>
              <a:t>(3.1416) -&gt; 3 (assigned to </a:t>
            </a:r>
            <a:r>
              <a:rPr lang="en-US" b="1" dirty="0" err="1" smtClean="0"/>
              <a:t>i</a:t>
            </a:r>
            <a:r>
              <a:rPr lang="en-US" b="1" dirty="0" smtClean="0"/>
              <a:t>)</a:t>
            </a:r>
          </a:p>
          <a:p>
            <a:pPr marL="0" indent="0">
              <a:buNone/>
            </a:pPr>
            <a:r>
              <a:rPr lang="en-US" b="1" dirty="0" err="1" smtClean="0">
                <a:solidFill>
                  <a:srgbClr val="C00000"/>
                </a:solidFill>
              </a:rPr>
              <a:t>i</a:t>
            </a:r>
            <a:r>
              <a:rPr lang="en-US" b="1" dirty="0" smtClean="0">
                <a:solidFill>
                  <a:srgbClr val="C00000"/>
                </a:solidFill>
              </a:rPr>
              <a:t> = (</a:t>
            </a:r>
            <a:r>
              <a:rPr lang="en-US" b="1" dirty="0" err="1" smtClean="0">
                <a:solidFill>
                  <a:srgbClr val="C00000"/>
                </a:solidFill>
              </a:rPr>
              <a:t>int</a:t>
            </a:r>
            <a:r>
              <a:rPr lang="en-US" b="1" dirty="0" smtClean="0">
                <a:solidFill>
                  <a:srgbClr val="C00000"/>
                </a:solidFill>
              </a:rPr>
              <a:t>)3.1416;   </a:t>
            </a:r>
            <a:r>
              <a:rPr lang="en-US" b="1" dirty="0" smtClean="0"/>
              <a:t>// same as above</a:t>
            </a:r>
            <a:endParaRPr lang="tr-TR" b="1" dirty="0"/>
          </a:p>
        </p:txBody>
      </p:sp>
    </p:spTree>
    <p:extLst>
      <p:ext uri="{BB962C8B-B14F-4D97-AF65-F5344CB8AC3E}">
        <p14:creationId xmlns:p14="http://schemas.microsoft.com/office/powerpoint/2010/main" val="1916875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6648" y="120770"/>
            <a:ext cx="12045351" cy="6590581"/>
          </a:xfrm>
        </p:spPr>
        <p:txBody>
          <a:bodyPr>
            <a:normAutofit/>
          </a:bodyPr>
          <a:lstStyle/>
          <a:p>
            <a:pPr marL="0" indent="0" algn="ctr">
              <a:buNone/>
            </a:pPr>
            <a:r>
              <a:rPr lang="en-US" b="1" dirty="0" smtClean="0"/>
              <a:t>Floating-point Literals</a:t>
            </a:r>
          </a:p>
          <a:p>
            <a:r>
              <a:rPr lang="en-US" sz="2600" dirty="0" smtClean="0"/>
              <a:t>A number with a decimal point, such as 55.66 and -33.44</a:t>
            </a:r>
            <a:r>
              <a:rPr lang="en-US" sz="2600" dirty="0" smtClean="0">
                <a:solidFill>
                  <a:srgbClr val="FF0000"/>
                </a:solidFill>
              </a:rPr>
              <a:t>, </a:t>
            </a:r>
            <a:r>
              <a:rPr lang="en-US" sz="2600" b="1" dirty="0" smtClean="0">
                <a:solidFill>
                  <a:srgbClr val="FF0000"/>
                </a:solidFill>
              </a:rPr>
              <a:t>is treated as a double</a:t>
            </a:r>
            <a:r>
              <a:rPr lang="en-US" sz="2600" dirty="0" smtClean="0"/>
              <a:t>, by default. </a:t>
            </a:r>
            <a:endParaRPr lang="tr-TR" sz="2600" dirty="0" smtClean="0"/>
          </a:p>
          <a:p>
            <a:r>
              <a:rPr lang="en-US" sz="2600" dirty="0" smtClean="0"/>
              <a:t>You can also express them in </a:t>
            </a:r>
            <a:r>
              <a:rPr lang="en-US" sz="2600" b="1" dirty="0" smtClean="0">
                <a:solidFill>
                  <a:srgbClr val="FF0000"/>
                </a:solidFill>
              </a:rPr>
              <a:t>scientific notation</a:t>
            </a:r>
            <a:r>
              <a:rPr lang="en-US" sz="2600" dirty="0" smtClean="0"/>
              <a:t>, e.g., </a:t>
            </a:r>
            <a:r>
              <a:rPr lang="en-US" sz="2600" b="1" dirty="0" smtClean="0"/>
              <a:t>1.2e3</a:t>
            </a:r>
            <a:r>
              <a:rPr lang="en-US" sz="2600" dirty="0" smtClean="0"/>
              <a:t>, </a:t>
            </a:r>
            <a:r>
              <a:rPr lang="en-US" sz="2600" b="1" dirty="0" smtClean="0"/>
              <a:t>-5.5E-6</a:t>
            </a:r>
            <a:r>
              <a:rPr lang="en-US" sz="2600" dirty="0" smtClean="0"/>
              <a:t>, where e or E denotes the exponent in power of 10. </a:t>
            </a:r>
            <a:endParaRPr lang="tr-TR" sz="2600" dirty="0" smtClean="0"/>
          </a:p>
          <a:p>
            <a:r>
              <a:rPr lang="en-US" sz="2600" dirty="0" smtClean="0"/>
              <a:t>You could precede the fractional part or exponent with a plus (+) or minus (-) sign. Exponent shall be an integer. There should be no space or other characters (e.g., space) in the number.</a:t>
            </a:r>
          </a:p>
          <a:p>
            <a:endParaRPr lang="en-US" sz="2600" dirty="0" smtClean="0"/>
          </a:p>
          <a:p>
            <a:r>
              <a:rPr lang="en-US" sz="2600" dirty="0" smtClean="0"/>
              <a:t>You MUST use a suffix of 'f' or 'F' for float literals, e.g., -1.2345F. For example,</a:t>
            </a:r>
          </a:p>
          <a:p>
            <a:endParaRPr lang="en-US" sz="2600" dirty="0" smtClean="0"/>
          </a:p>
          <a:p>
            <a:r>
              <a:rPr lang="en-US" sz="2600" dirty="0" smtClean="0">
                <a:solidFill>
                  <a:srgbClr val="C00000"/>
                </a:solidFill>
              </a:rPr>
              <a:t>float average = 55.66</a:t>
            </a:r>
            <a:r>
              <a:rPr lang="en-US" sz="2600" dirty="0" smtClean="0"/>
              <a:t>;      </a:t>
            </a:r>
            <a:r>
              <a:rPr lang="en-US" sz="2600" b="1" dirty="0" smtClean="0"/>
              <a:t>// Error! RHS is a double. Need suffix 'f' for float.</a:t>
            </a:r>
          </a:p>
          <a:p>
            <a:r>
              <a:rPr lang="en-US" sz="2600" dirty="0" smtClean="0">
                <a:solidFill>
                  <a:srgbClr val="C00000"/>
                </a:solidFill>
              </a:rPr>
              <a:t>float average = 55.66f;</a:t>
            </a:r>
            <a:endParaRPr lang="tr-TR" sz="2600" dirty="0">
              <a:solidFill>
                <a:srgbClr val="C00000"/>
              </a:solidFill>
            </a:endParaRPr>
          </a:p>
        </p:txBody>
      </p:sp>
    </p:spTree>
    <p:extLst>
      <p:ext uri="{BB962C8B-B14F-4D97-AF65-F5344CB8AC3E}">
        <p14:creationId xmlns:p14="http://schemas.microsoft.com/office/powerpoint/2010/main" val="13399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88890" y="2114370"/>
            <a:ext cx="11721970" cy="2578400"/>
          </a:xfrm>
          <a:prstGeom prst="rect">
            <a:avLst/>
          </a:prstGeom>
        </p:spPr>
      </p:pic>
      <p:pic>
        <p:nvPicPr>
          <p:cNvPr id="5" name="Resim 4"/>
          <p:cNvPicPr>
            <a:picLocks noChangeAspect="1"/>
          </p:cNvPicPr>
          <p:nvPr/>
        </p:nvPicPr>
        <p:blipFill>
          <a:blip r:embed="rId3"/>
          <a:stretch>
            <a:fillRect/>
          </a:stretch>
        </p:blipFill>
        <p:spPr>
          <a:xfrm>
            <a:off x="4326056" y="1078302"/>
            <a:ext cx="2867025" cy="457200"/>
          </a:xfrm>
          <a:prstGeom prst="rect">
            <a:avLst/>
          </a:prstGeom>
        </p:spPr>
      </p:pic>
    </p:spTree>
    <p:extLst>
      <p:ext uri="{BB962C8B-B14F-4D97-AF65-F5344CB8AC3E}">
        <p14:creationId xmlns:p14="http://schemas.microsoft.com/office/powerpoint/2010/main" val="4194719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477884" y="0"/>
            <a:ext cx="4915618" cy="455211"/>
          </a:xfrm>
        </p:spPr>
        <p:txBody>
          <a:bodyPr>
            <a:normAutofit fontScale="90000"/>
          </a:bodyPr>
          <a:lstStyle/>
          <a:p>
            <a:r>
              <a:rPr lang="tr-TR" dirty="0" err="1" smtClean="0"/>
              <a:t>Fundamental</a:t>
            </a:r>
            <a:r>
              <a:rPr lang="tr-TR" dirty="0" smtClean="0"/>
              <a:t> </a:t>
            </a:r>
            <a:r>
              <a:rPr lang="tr-TR" dirty="0" err="1" smtClean="0"/>
              <a:t>Types</a:t>
            </a:r>
            <a:endParaRPr lang="tr-TR" dirty="0"/>
          </a:p>
        </p:txBody>
      </p:sp>
      <p:pic>
        <p:nvPicPr>
          <p:cNvPr id="4" name="Resim 3"/>
          <p:cNvPicPr>
            <a:picLocks noChangeAspect="1"/>
          </p:cNvPicPr>
          <p:nvPr/>
        </p:nvPicPr>
        <p:blipFill>
          <a:blip r:embed="rId2"/>
          <a:stretch>
            <a:fillRect/>
          </a:stretch>
        </p:blipFill>
        <p:spPr>
          <a:xfrm>
            <a:off x="0" y="455211"/>
            <a:ext cx="12192000" cy="6378877"/>
          </a:xfrm>
          <a:prstGeom prst="rect">
            <a:avLst/>
          </a:prstGeom>
        </p:spPr>
      </p:pic>
    </p:spTree>
    <p:extLst>
      <p:ext uri="{BB962C8B-B14F-4D97-AF65-F5344CB8AC3E}">
        <p14:creationId xmlns:p14="http://schemas.microsoft.com/office/powerpoint/2010/main" val="578915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0" y="2327478"/>
            <a:ext cx="12192000" cy="2203044"/>
          </a:xfrm>
          <a:prstGeom prst="rect">
            <a:avLst/>
          </a:prstGeom>
        </p:spPr>
      </p:pic>
    </p:spTree>
    <p:extLst>
      <p:ext uri="{BB962C8B-B14F-4D97-AF65-F5344CB8AC3E}">
        <p14:creationId xmlns:p14="http://schemas.microsoft.com/office/powerpoint/2010/main" val="160772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103517"/>
            <a:ext cx="12192001" cy="6685472"/>
          </a:xfrm>
        </p:spPr>
        <p:txBody>
          <a:bodyPr>
            <a:normAutofit fontScale="92500" lnSpcReduction="20000"/>
          </a:bodyPr>
          <a:lstStyle/>
          <a:p>
            <a:pPr marL="0" indent="0" algn="ctr">
              <a:buNone/>
            </a:pPr>
            <a:r>
              <a:rPr lang="en-US" sz="3300" b="1" dirty="0" smtClean="0"/>
              <a:t>Character Literals and Escape Sequences</a:t>
            </a:r>
          </a:p>
          <a:p>
            <a:r>
              <a:rPr lang="en-US" dirty="0" smtClean="0"/>
              <a:t>In C++, characters are represented using 8-bit ASCII code, and can be treated as a 8-bit signed integers in arithmetic operations. </a:t>
            </a:r>
            <a:endParaRPr lang="tr-TR" dirty="0" smtClean="0"/>
          </a:p>
          <a:p>
            <a:r>
              <a:rPr lang="en-US" dirty="0" smtClean="0"/>
              <a:t>In other words, char and 8-bit signed integer are interchangeable. You can also assign an integer in the range of [-128, 127] to a char variable; and [0, 255] to an unsigned char.</a:t>
            </a:r>
          </a:p>
          <a:p>
            <a:pPr marL="0" indent="0">
              <a:buNone/>
            </a:pPr>
            <a:endParaRPr lang="en-US" dirty="0" smtClean="0"/>
          </a:p>
          <a:p>
            <a:r>
              <a:rPr lang="en-US" dirty="0" smtClean="0"/>
              <a:t>For example,</a:t>
            </a:r>
          </a:p>
          <a:p>
            <a:endParaRPr lang="en-US" dirty="0" smtClean="0"/>
          </a:p>
          <a:p>
            <a:pPr marL="0" indent="0">
              <a:buNone/>
            </a:pPr>
            <a:r>
              <a:rPr lang="en-US" b="1" dirty="0" smtClean="0">
                <a:solidFill>
                  <a:srgbClr val="C00000"/>
                </a:solidFill>
              </a:rPr>
              <a:t>char letter = 'a';             </a:t>
            </a:r>
            <a:r>
              <a:rPr lang="tr-TR" b="1" dirty="0" smtClean="0">
                <a:solidFill>
                  <a:srgbClr val="C00000"/>
                </a:solidFill>
              </a:rPr>
              <a:t>          </a:t>
            </a:r>
            <a:r>
              <a:rPr lang="en-US" dirty="0" smtClean="0"/>
              <a:t>// Same as 97</a:t>
            </a:r>
          </a:p>
          <a:p>
            <a:pPr marL="0" indent="0">
              <a:buNone/>
            </a:pPr>
            <a:r>
              <a:rPr lang="en-US" b="1" dirty="0" smtClean="0">
                <a:solidFill>
                  <a:srgbClr val="C00000"/>
                </a:solidFill>
              </a:rPr>
              <a:t>char </a:t>
            </a:r>
            <a:r>
              <a:rPr lang="en-US" b="1" dirty="0" err="1" smtClean="0">
                <a:solidFill>
                  <a:srgbClr val="C00000"/>
                </a:solidFill>
              </a:rPr>
              <a:t>anotherLetter</a:t>
            </a:r>
            <a:r>
              <a:rPr lang="en-US" b="1" dirty="0" smtClean="0">
                <a:solidFill>
                  <a:srgbClr val="C00000"/>
                </a:solidFill>
              </a:rPr>
              <a:t> = 98;       </a:t>
            </a:r>
            <a:r>
              <a:rPr lang="en-US" dirty="0" smtClean="0"/>
              <a:t>// Same as the letter 'b'</a:t>
            </a:r>
          </a:p>
          <a:p>
            <a:pPr marL="0" indent="0">
              <a:buNone/>
            </a:pPr>
            <a:r>
              <a:rPr lang="en-US" b="1" dirty="0" err="1" smtClean="0">
                <a:solidFill>
                  <a:srgbClr val="C00000"/>
                </a:solidFill>
              </a:rPr>
              <a:t>cout</a:t>
            </a:r>
            <a:r>
              <a:rPr lang="en-US" b="1" dirty="0" smtClean="0">
                <a:solidFill>
                  <a:srgbClr val="C00000"/>
                </a:solidFill>
              </a:rPr>
              <a:t> &lt;&lt; letter &lt;&lt; </a:t>
            </a:r>
            <a:r>
              <a:rPr lang="en-US" b="1" dirty="0" err="1" smtClean="0">
                <a:solidFill>
                  <a:srgbClr val="C00000"/>
                </a:solidFill>
              </a:rPr>
              <a:t>endl</a:t>
            </a:r>
            <a:r>
              <a:rPr lang="en-US" b="1" dirty="0" smtClean="0">
                <a:solidFill>
                  <a:srgbClr val="C00000"/>
                </a:solidFill>
              </a:rPr>
              <a:t>;    </a:t>
            </a:r>
            <a:r>
              <a:rPr lang="tr-TR" b="1" dirty="0" smtClean="0">
                <a:solidFill>
                  <a:srgbClr val="C00000"/>
                </a:solidFill>
              </a:rPr>
              <a:t>  </a:t>
            </a:r>
            <a:r>
              <a:rPr lang="en-US" b="1" dirty="0" smtClean="0">
                <a:solidFill>
                  <a:srgbClr val="C00000"/>
                </a:solidFill>
              </a:rPr>
              <a:t>    </a:t>
            </a:r>
            <a:r>
              <a:rPr lang="en-US" dirty="0" smtClean="0"/>
              <a:t>// 'a' printed</a:t>
            </a:r>
          </a:p>
          <a:p>
            <a:pPr marL="0" indent="0">
              <a:buNone/>
            </a:pP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anotherLetter</a:t>
            </a:r>
            <a:r>
              <a:rPr lang="en-US" b="1" dirty="0" smtClean="0">
                <a:solidFill>
                  <a:srgbClr val="C00000"/>
                </a:solidFill>
              </a:rPr>
              <a:t> &lt;&lt; </a:t>
            </a:r>
            <a:r>
              <a:rPr lang="en-US" b="1" dirty="0" err="1" smtClean="0">
                <a:solidFill>
                  <a:srgbClr val="C00000"/>
                </a:solidFill>
              </a:rPr>
              <a:t>endl</a:t>
            </a:r>
            <a:r>
              <a:rPr lang="en-US" b="1" dirty="0" smtClean="0">
                <a:solidFill>
                  <a:srgbClr val="C00000"/>
                </a:solidFill>
              </a:rPr>
              <a:t>; </a:t>
            </a:r>
            <a:r>
              <a:rPr lang="en-US" dirty="0" smtClean="0"/>
              <a:t>// 'b' printed instead of the number</a:t>
            </a:r>
          </a:p>
          <a:p>
            <a:pPr marL="0" indent="0">
              <a:buNone/>
            </a:pPr>
            <a:r>
              <a:rPr lang="en-US" b="1" dirty="0" err="1" smtClean="0">
                <a:solidFill>
                  <a:srgbClr val="C00000"/>
                </a:solidFill>
              </a:rPr>
              <a:t>anotherLetter</a:t>
            </a:r>
            <a:r>
              <a:rPr lang="en-US" b="1" dirty="0" smtClean="0">
                <a:solidFill>
                  <a:srgbClr val="C00000"/>
                </a:solidFill>
              </a:rPr>
              <a:t> += 2;            </a:t>
            </a:r>
            <a:r>
              <a:rPr lang="en-US" dirty="0" smtClean="0"/>
              <a:t>// 100 or 'd'</a:t>
            </a:r>
          </a:p>
          <a:p>
            <a:pPr marL="0" indent="0">
              <a:buNone/>
            </a:pP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anotherLetter</a:t>
            </a:r>
            <a:r>
              <a:rPr lang="en-US" b="1" dirty="0" smtClean="0">
                <a:solidFill>
                  <a:srgbClr val="C00000"/>
                </a:solidFill>
              </a:rPr>
              <a:t> &lt;&lt; </a:t>
            </a:r>
            <a:r>
              <a:rPr lang="en-US" b="1" dirty="0" err="1" smtClean="0">
                <a:solidFill>
                  <a:srgbClr val="C00000"/>
                </a:solidFill>
              </a:rPr>
              <a:t>endl</a:t>
            </a:r>
            <a:r>
              <a:rPr lang="en-US" b="1" dirty="0" smtClean="0">
                <a:solidFill>
                  <a:srgbClr val="C00000"/>
                </a:solidFill>
              </a:rPr>
              <a:t>; </a:t>
            </a:r>
            <a:r>
              <a:rPr lang="en-US" dirty="0" smtClean="0"/>
              <a:t>// 'd' printed</a:t>
            </a:r>
          </a:p>
          <a:p>
            <a:pPr marL="0" indent="0">
              <a:buNone/>
            </a:pP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int</a:t>
            </a:r>
            <a:r>
              <a:rPr lang="en-US" b="1" dirty="0" smtClean="0">
                <a:solidFill>
                  <a:srgbClr val="C00000"/>
                </a:solidFill>
              </a:rPr>
              <a:t>)</a:t>
            </a:r>
            <a:r>
              <a:rPr lang="en-US" b="1" dirty="0" err="1" smtClean="0">
                <a:solidFill>
                  <a:srgbClr val="C00000"/>
                </a:solidFill>
              </a:rPr>
              <a:t>anotherLetter</a:t>
            </a:r>
            <a:r>
              <a:rPr lang="en-US" b="1" dirty="0" smtClean="0">
                <a:solidFill>
                  <a:srgbClr val="C00000"/>
                </a:solidFill>
              </a:rPr>
              <a:t> &lt;&lt; </a:t>
            </a:r>
            <a:r>
              <a:rPr lang="en-US" b="1" dirty="0" err="1" smtClean="0">
                <a:solidFill>
                  <a:srgbClr val="C00000"/>
                </a:solidFill>
              </a:rPr>
              <a:t>endl</a:t>
            </a:r>
            <a:r>
              <a:rPr lang="en-US" b="1" dirty="0" smtClean="0">
                <a:solidFill>
                  <a:srgbClr val="C00000"/>
                </a:solidFill>
              </a:rPr>
              <a:t>;  </a:t>
            </a:r>
            <a:r>
              <a:rPr lang="en-US" dirty="0" smtClean="0"/>
              <a:t>// 100 printed</a:t>
            </a:r>
            <a:endParaRPr lang="tr-TR" dirty="0"/>
          </a:p>
        </p:txBody>
      </p:sp>
    </p:spTree>
    <p:extLst>
      <p:ext uri="{BB962C8B-B14F-4D97-AF65-F5344CB8AC3E}">
        <p14:creationId xmlns:p14="http://schemas.microsoft.com/office/powerpoint/2010/main" val="331660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C++</a:t>
            </a:r>
            <a:endParaRPr lang="tr-TR" dirty="0"/>
          </a:p>
        </p:txBody>
      </p:sp>
      <p:sp>
        <p:nvSpPr>
          <p:cNvPr id="3" name="Alt Başlık 2"/>
          <p:cNvSpPr>
            <a:spLocks noGrp="1"/>
          </p:cNvSpPr>
          <p:nvPr>
            <p:ph type="subTitle" idx="1"/>
          </p:nvPr>
        </p:nvSpPr>
        <p:spPr/>
        <p:txBody>
          <a:bodyPr/>
          <a:lstStyle/>
          <a:p>
            <a:r>
              <a:rPr lang="tr-TR" dirty="0" smtClean="0"/>
              <a:t>2019</a:t>
            </a:r>
            <a:endParaRPr lang="tr-TR" dirty="0"/>
          </a:p>
        </p:txBody>
      </p:sp>
    </p:spTree>
    <p:extLst>
      <p:ext uri="{BB962C8B-B14F-4D97-AF65-F5344CB8AC3E}">
        <p14:creationId xmlns:p14="http://schemas.microsoft.com/office/powerpoint/2010/main" val="754641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576680" y="2225615"/>
            <a:ext cx="10696158" cy="2332097"/>
          </a:xfrm>
          <a:prstGeom prst="rect">
            <a:avLst/>
          </a:prstGeom>
        </p:spPr>
      </p:pic>
    </p:spTree>
    <p:extLst>
      <p:ext uri="{BB962C8B-B14F-4D97-AF65-F5344CB8AC3E}">
        <p14:creationId xmlns:p14="http://schemas.microsoft.com/office/powerpoint/2010/main" val="95928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77638"/>
            <a:ext cx="11706045" cy="6780362"/>
          </a:xfrm>
        </p:spPr>
        <p:txBody>
          <a:bodyPr>
            <a:normAutofit fontScale="92500" lnSpcReduction="20000"/>
          </a:bodyPr>
          <a:lstStyle/>
          <a:p>
            <a:pPr marL="0" indent="0" algn="ctr">
              <a:buNone/>
            </a:pPr>
            <a:r>
              <a:rPr lang="en-US" sz="3300" b="1" dirty="0" smtClean="0"/>
              <a:t>String Literals</a:t>
            </a:r>
          </a:p>
          <a:p>
            <a:r>
              <a:rPr lang="en-US" dirty="0" smtClean="0"/>
              <a:t>A String literal is composed of zero of more characters surrounded by a pair of double quotes, e.g., "Hello, world!", "The sum is ", "". For example,</a:t>
            </a:r>
          </a:p>
          <a:p>
            <a:endParaRPr lang="en-US" dirty="0" smtClean="0"/>
          </a:p>
          <a:p>
            <a:pPr marL="0" indent="0">
              <a:buNone/>
            </a:pPr>
            <a:r>
              <a:rPr lang="en-US" b="1" dirty="0" smtClean="0">
                <a:solidFill>
                  <a:srgbClr val="C00000"/>
                </a:solidFill>
              </a:rPr>
              <a:t>String </a:t>
            </a:r>
            <a:r>
              <a:rPr lang="en-US" b="1" dirty="0" err="1" smtClean="0">
                <a:solidFill>
                  <a:srgbClr val="C00000"/>
                </a:solidFill>
              </a:rPr>
              <a:t>directionMsg</a:t>
            </a:r>
            <a:r>
              <a:rPr lang="en-US" b="1" dirty="0" smtClean="0">
                <a:solidFill>
                  <a:srgbClr val="C00000"/>
                </a:solidFill>
              </a:rPr>
              <a:t> = "Turn Right";</a:t>
            </a:r>
          </a:p>
          <a:p>
            <a:pPr marL="0" indent="0">
              <a:buNone/>
            </a:pPr>
            <a:r>
              <a:rPr lang="en-US" b="1" dirty="0" smtClean="0">
                <a:solidFill>
                  <a:srgbClr val="C00000"/>
                </a:solidFill>
              </a:rPr>
              <a:t>String </a:t>
            </a:r>
            <a:r>
              <a:rPr lang="en-US" b="1" dirty="0" err="1" smtClean="0">
                <a:solidFill>
                  <a:srgbClr val="C00000"/>
                </a:solidFill>
              </a:rPr>
              <a:t>greetingMsg</a:t>
            </a:r>
            <a:r>
              <a:rPr lang="en-US" b="1" dirty="0" smtClean="0">
                <a:solidFill>
                  <a:srgbClr val="C00000"/>
                </a:solidFill>
              </a:rPr>
              <a:t> = "Hello";</a:t>
            </a:r>
          </a:p>
          <a:p>
            <a:pPr marL="0" indent="0">
              <a:buNone/>
            </a:pPr>
            <a:r>
              <a:rPr lang="en-US" b="1" dirty="0" smtClean="0">
                <a:solidFill>
                  <a:srgbClr val="C00000"/>
                </a:solidFill>
              </a:rPr>
              <a:t>String </a:t>
            </a:r>
            <a:r>
              <a:rPr lang="en-US" b="1" dirty="0" err="1" smtClean="0">
                <a:solidFill>
                  <a:srgbClr val="C00000"/>
                </a:solidFill>
              </a:rPr>
              <a:t>statusMsg</a:t>
            </a:r>
            <a:r>
              <a:rPr lang="en-US" b="1" dirty="0" smtClean="0">
                <a:solidFill>
                  <a:srgbClr val="C00000"/>
                </a:solidFill>
              </a:rPr>
              <a:t> = "";           </a:t>
            </a:r>
            <a:r>
              <a:rPr lang="en-US" dirty="0" smtClean="0"/>
              <a:t>  // empty string</a:t>
            </a:r>
          </a:p>
          <a:p>
            <a:pPr marL="0" indent="0">
              <a:buNone/>
            </a:pPr>
            <a:endParaRPr lang="en-US" dirty="0" smtClean="0"/>
          </a:p>
          <a:p>
            <a:r>
              <a:rPr lang="en-US" dirty="0" smtClean="0"/>
              <a:t>String literals may contains escape sequences. </a:t>
            </a:r>
            <a:endParaRPr lang="tr-TR" dirty="0" smtClean="0"/>
          </a:p>
          <a:p>
            <a:r>
              <a:rPr lang="en-US" dirty="0" smtClean="0"/>
              <a:t>Inside a String, you need to use \" for double-quote to distinguish it from the ending double-quote, e.g. "\"quoted\"". Single quote inside a String does not require escape sequence. For example,</a:t>
            </a:r>
          </a:p>
          <a:p>
            <a:endParaRPr lang="en-US" dirty="0" smtClean="0"/>
          </a:p>
          <a:p>
            <a:pPr marL="0" indent="0">
              <a:buNone/>
            </a:pPr>
            <a:r>
              <a:rPr lang="en-US" b="1" dirty="0" err="1" smtClean="0">
                <a:solidFill>
                  <a:srgbClr val="C00000"/>
                </a:solidFill>
              </a:rPr>
              <a:t>cout</a:t>
            </a:r>
            <a:r>
              <a:rPr lang="en-US" b="1" dirty="0" smtClean="0">
                <a:solidFill>
                  <a:srgbClr val="C00000"/>
                </a:solidFill>
              </a:rPr>
              <a:t> &lt;&lt; "Use \\\" to place\n a \" within\ta\</a:t>
            </a:r>
            <a:r>
              <a:rPr lang="en-US" b="1" dirty="0" err="1" smtClean="0">
                <a:solidFill>
                  <a:srgbClr val="C00000"/>
                </a:solidFill>
              </a:rPr>
              <a:t>tstring</a:t>
            </a:r>
            <a:r>
              <a:rPr lang="en-US" b="1" dirty="0" smtClean="0">
                <a:solidFill>
                  <a:srgbClr val="C00000"/>
                </a:solidFill>
              </a:rPr>
              <a:t>" &lt;&lt; </a:t>
            </a:r>
            <a:r>
              <a:rPr lang="en-US" b="1" dirty="0" err="1" smtClean="0">
                <a:solidFill>
                  <a:srgbClr val="C00000"/>
                </a:solidFill>
              </a:rPr>
              <a:t>endl</a:t>
            </a:r>
            <a:r>
              <a:rPr lang="en-US" b="1" dirty="0" smtClean="0">
                <a:solidFill>
                  <a:srgbClr val="C00000"/>
                </a:solidFill>
              </a:rPr>
              <a:t>;</a:t>
            </a:r>
          </a:p>
          <a:p>
            <a:endParaRPr lang="en-US" dirty="0" smtClean="0"/>
          </a:p>
          <a:p>
            <a:pPr marL="0" indent="0">
              <a:buNone/>
            </a:pPr>
            <a:r>
              <a:rPr lang="tr-TR" dirty="0" smtClean="0"/>
              <a:t> </a:t>
            </a:r>
            <a:r>
              <a:rPr lang="en-US" dirty="0" smtClean="0"/>
              <a:t>Use \" to place</a:t>
            </a:r>
          </a:p>
          <a:p>
            <a:pPr marL="0" indent="0">
              <a:buNone/>
            </a:pPr>
            <a:r>
              <a:rPr lang="en-US" dirty="0" smtClean="0"/>
              <a:t> a " within	a	string</a:t>
            </a:r>
            <a:endParaRPr lang="tr-TR" dirty="0"/>
          </a:p>
        </p:txBody>
      </p:sp>
    </p:spTree>
    <p:extLst>
      <p:ext uri="{BB962C8B-B14F-4D97-AF65-F5344CB8AC3E}">
        <p14:creationId xmlns:p14="http://schemas.microsoft.com/office/powerpoint/2010/main" val="222853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0770" y="112142"/>
            <a:ext cx="11775056" cy="6745857"/>
          </a:xfrm>
        </p:spPr>
        <p:txBody>
          <a:bodyPr>
            <a:normAutofit/>
          </a:bodyPr>
          <a:lstStyle/>
          <a:p>
            <a:pPr marL="0" indent="0" algn="ctr">
              <a:buNone/>
            </a:pPr>
            <a:r>
              <a:rPr lang="en-US" b="1" dirty="0" smtClean="0"/>
              <a:t>bool Literals</a:t>
            </a:r>
          </a:p>
          <a:p>
            <a:endParaRPr lang="en-US" dirty="0" smtClean="0"/>
          </a:p>
          <a:p>
            <a:r>
              <a:rPr lang="en-US" sz="2600" dirty="0" smtClean="0"/>
              <a:t>There are only two bool literals, i.e., true and false. For example,</a:t>
            </a:r>
          </a:p>
          <a:p>
            <a:endParaRPr lang="en-US" sz="2600" dirty="0" smtClean="0"/>
          </a:p>
          <a:p>
            <a:pPr marL="0" indent="0">
              <a:buNone/>
            </a:pPr>
            <a:r>
              <a:rPr lang="en-US" sz="2600" b="1" dirty="0" smtClean="0">
                <a:solidFill>
                  <a:srgbClr val="C00000"/>
                </a:solidFill>
              </a:rPr>
              <a:t>bool done = true;</a:t>
            </a:r>
          </a:p>
          <a:p>
            <a:pPr marL="0" indent="0">
              <a:buNone/>
            </a:pPr>
            <a:r>
              <a:rPr lang="en-US" sz="2600" b="1" dirty="0" smtClean="0">
                <a:solidFill>
                  <a:srgbClr val="C00000"/>
                </a:solidFill>
              </a:rPr>
              <a:t>bool </a:t>
            </a:r>
            <a:r>
              <a:rPr lang="en-US" sz="2600" b="1" dirty="0" err="1" smtClean="0">
                <a:solidFill>
                  <a:srgbClr val="C00000"/>
                </a:solidFill>
              </a:rPr>
              <a:t>gameOver</a:t>
            </a:r>
            <a:r>
              <a:rPr lang="en-US" sz="2600" b="1" dirty="0" smtClean="0">
                <a:solidFill>
                  <a:srgbClr val="C00000"/>
                </a:solidFill>
              </a:rPr>
              <a:t> = false;</a:t>
            </a:r>
          </a:p>
          <a:p>
            <a:pPr marL="0" indent="0">
              <a:buNone/>
            </a:pPr>
            <a:r>
              <a:rPr lang="en-US" sz="2600" b="1" dirty="0" err="1" smtClean="0">
                <a:solidFill>
                  <a:srgbClr val="C00000"/>
                </a:solidFill>
              </a:rPr>
              <a:t>int</a:t>
            </a:r>
            <a:r>
              <a:rPr lang="en-US" sz="2600" b="1" dirty="0" smtClean="0">
                <a:solidFill>
                  <a:srgbClr val="C00000"/>
                </a:solidFill>
              </a:rPr>
              <a:t> </a:t>
            </a:r>
            <a:r>
              <a:rPr lang="en-US" sz="2600" b="1" dirty="0" err="1" smtClean="0">
                <a:solidFill>
                  <a:srgbClr val="C00000"/>
                </a:solidFill>
              </a:rPr>
              <a:t>i</a:t>
            </a:r>
            <a:r>
              <a:rPr lang="en-US" sz="2600" b="1" dirty="0" smtClean="0">
                <a:solidFill>
                  <a:srgbClr val="C00000"/>
                </a:solidFill>
              </a:rPr>
              <a:t>;</a:t>
            </a:r>
          </a:p>
          <a:p>
            <a:pPr marL="0" indent="0">
              <a:buNone/>
            </a:pPr>
            <a:r>
              <a:rPr lang="en-US" sz="2600" b="1" dirty="0" smtClean="0">
                <a:solidFill>
                  <a:srgbClr val="C00000"/>
                </a:solidFill>
              </a:rPr>
              <a:t>if (</a:t>
            </a:r>
            <a:r>
              <a:rPr lang="en-US" sz="2600" b="1" dirty="0" err="1" smtClean="0">
                <a:solidFill>
                  <a:srgbClr val="C00000"/>
                </a:solidFill>
              </a:rPr>
              <a:t>i</a:t>
            </a:r>
            <a:r>
              <a:rPr lang="en-US" sz="2600" b="1" dirty="0" smtClean="0">
                <a:solidFill>
                  <a:srgbClr val="C00000"/>
                </a:solidFill>
              </a:rPr>
              <a:t> == 9) {   </a:t>
            </a:r>
            <a:r>
              <a:rPr lang="en-US" sz="2600" dirty="0" smtClean="0"/>
              <a:t>// returns either true or false</a:t>
            </a:r>
          </a:p>
          <a:p>
            <a:pPr marL="0" indent="0">
              <a:buNone/>
            </a:pPr>
            <a:r>
              <a:rPr lang="en-US" sz="2600" b="1" dirty="0" smtClean="0">
                <a:solidFill>
                  <a:srgbClr val="C00000"/>
                </a:solidFill>
              </a:rPr>
              <a:t>   ......</a:t>
            </a:r>
          </a:p>
          <a:p>
            <a:pPr marL="0" indent="0">
              <a:buNone/>
            </a:pPr>
            <a:r>
              <a:rPr lang="en-US" sz="2600" b="1" dirty="0" smtClean="0">
                <a:solidFill>
                  <a:srgbClr val="C00000"/>
                </a:solidFill>
              </a:rPr>
              <a:t>}</a:t>
            </a:r>
          </a:p>
          <a:p>
            <a:endParaRPr lang="en-US" sz="2600" dirty="0" smtClean="0"/>
          </a:p>
          <a:p>
            <a:r>
              <a:rPr lang="en-US" sz="2600" dirty="0" smtClean="0"/>
              <a:t>In an expression, bool values and literals are </a:t>
            </a:r>
            <a:r>
              <a:rPr lang="en-US" sz="2600" dirty="0" smtClean="0">
                <a:solidFill>
                  <a:srgbClr val="C00000"/>
                </a:solidFill>
              </a:rPr>
              <a:t>converted to </a:t>
            </a:r>
            <a:r>
              <a:rPr lang="en-US" sz="2600" dirty="0" err="1" smtClean="0">
                <a:solidFill>
                  <a:srgbClr val="C00000"/>
                </a:solidFill>
              </a:rPr>
              <a:t>int</a:t>
            </a:r>
            <a:r>
              <a:rPr lang="en-US" sz="2600" dirty="0" smtClean="0">
                <a:solidFill>
                  <a:srgbClr val="C00000"/>
                </a:solidFill>
              </a:rPr>
              <a:t> 0 </a:t>
            </a:r>
            <a:r>
              <a:rPr lang="en-US" sz="2600" dirty="0" smtClean="0"/>
              <a:t>for false and 1 (or a non-zero value) for true.</a:t>
            </a:r>
            <a:endParaRPr lang="tr-TR" sz="2600" dirty="0"/>
          </a:p>
        </p:txBody>
      </p:sp>
    </p:spTree>
    <p:extLst>
      <p:ext uri="{BB962C8B-B14F-4D97-AF65-F5344CB8AC3E}">
        <p14:creationId xmlns:p14="http://schemas.microsoft.com/office/powerpoint/2010/main" val="1980702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11446" y="29550"/>
            <a:ext cx="9944819" cy="670045"/>
          </a:xfrm>
        </p:spPr>
        <p:txBody>
          <a:bodyPr>
            <a:normAutofit fontScale="90000"/>
          </a:bodyPr>
          <a:lstStyle/>
          <a:p>
            <a:r>
              <a:rPr lang="tr-TR" dirty="0" err="1" smtClean="0"/>
              <a:t>Compound</a:t>
            </a:r>
            <a:r>
              <a:rPr lang="tr-TR" dirty="0" smtClean="0"/>
              <a:t> </a:t>
            </a:r>
            <a:r>
              <a:rPr lang="tr-TR" dirty="0" err="1" smtClean="0"/>
              <a:t>Assignment</a:t>
            </a:r>
            <a:r>
              <a:rPr lang="tr-TR" dirty="0" smtClean="0"/>
              <a:t> </a:t>
            </a:r>
            <a:r>
              <a:rPr lang="tr-TR" dirty="0" err="1" smtClean="0"/>
              <a:t>Operators</a:t>
            </a:r>
            <a:endParaRPr lang="tr-TR" dirty="0"/>
          </a:p>
        </p:txBody>
      </p:sp>
      <p:pic>
        <p:nvPicPr>
          <p:cNvPr id="4" name="Resim 3"/>
          <p:cNvPicPr>
            <a:picLocks noChangeAspect="1"/>
          </p:cNvPicPr>
          <p:nvPr/>
        </p:nvPicPr>
        <p:blipFill>
          <a:blip r:embed="rId2"/>
          <a:stretch>
            <a:fillRect/>
          </a:stretch>
        </p:blipFill>
        <p:spPr>
          <a:xfrm>
            <a:off x="0" y="699595"/>
            <a:ext cx="12192000" cy="2119573"/>
          </a:xfrm>
          <a:prstGeom prst="rect">
            <a:avLst/>
          </a:prstGeom>
        </p:spPr>
      </p:pic>
      <p:sp>
        <p:nvSpPr>
          <p:cNvPr id="5" name="Dikdörtgen 4"/>
          <p:cNvSpPr/>
          <p:nvPr/>
        </p:nvSpPr>
        <p:spPr>
          <a:xfrm>
            <a:off x="3437420" y="2967136"/>
            <a:ext cx="5092869" cy="523220"/>
          </a:xfrm>
          <a:prstGeom prst="rect">
            <a:avLst/>
          </a:prstGeom>
        </p:spPr>
        <p:txBody>
          <a:bodyPr wrap="none">
            <a:spAutoFit/>
          </a:bodyPr>
          <a:lstStyle/>
          <a:p>
            <a:r>
              <a:rPr lang="tr-TR" sz="2800" b="1" dirty="0" err="1" smtClean="0"/>
              <a:t>Increment</a:t>
            </a:r>
            <a:r>
              <a:rPr lang="tr-TR" sz="2800" b="1" dirty="0" smtClean="0"/>
              <a:t>/</a:t>
            </a:r>
            <a:r>
              <a:rPr lang="tr-TR" sz="2800" b="1" dirty="0" err="1" smtClean="0"/>
              <a:t>Decrement</a:t>
            </a:r>
            <a:r>
              <a:rPr lang="tr-TR" sz="2800" b="1" dirty="0" smtClean="0"/>
              <a:t> </a:t>
            </a:r>
            <a:r>
              <a:rPr lang="tr-TR" sz="2800" b="1" dirty="0" err="1" smtClean="0"/>
              <a:t>Operators</a:t>
            </a:r>
            <a:endParaRPr lang="tr-TR" sz="2800" b="1" dirty="0"/>
          </a:p>
        </p:txBody>
      </p:sp>
      <p:pic>
        <p:nvPicPr>
          <p:cNvPr id="6" name="Resim 5"/>
          <p:cNvPicPr>
            <a:picLocks noChangeAspect="1"/>
          </p:cNvPicPr>
          <p:nvPr/>
        </p:nvPicPr>
        <p:blipFill>
          <a:blip r:embed="rId3"/>
          <a:stretch>
            <a:fillRect/>
          </a:stretch>
        </p:blipFill>
        <p:spPr>
          <a:xfrm>
            <a:off x="387916" y="3490356"/>
            <a:ext cx="11191875" cy="1066800"/>
          </a:xfrm>
          <a:prstGeom prst="rect">
            <a:avLst/>
          </a:prstGeom>
        </p:spPr>
      </p:pic>
      <p:pic>
        <p:nvPicPr>
          <p:cNvPr id="7" name="Resim 6"/>
          <p:cNvPicPr>
            <a:picLocks noChangeAspect="1"/>
          </p:cNvPicPr>
          <p:nvPr/>
        </p:nvPicPr>
        <p:blipFill>
          <a:blip r:embed="rId4"/>
          <a:stretch>
            <a:fillRect/>
          </a:stretch>
        </p:blipFill>
        <p:spPr>
          <a:xfrm>
            <a:off x="0" y="4705124"/>
            <a:ext cx="12192000" cy="2035098"/>
          </a:xfrm>
          <a:prstGeom prst="rect">
            <a:avLst/>
          </a:prstGeom>
        </p:spPr>
      </p:pic>
    </p:spTree>
    <p:extLst>
      <p:ext uri="{BB962C8B-B14F-4D97-AF65-F5344CB8AC3E}">
        <p14:creationId xmlns:p14="http://schemas.microsoft.com/office/powerpoint/2010/main" val="2582962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52268" y="0"/>
            <a:ext cx="7529423" cy="1325563"/>
          </a:xfrm>
        </p:spPr>
        <p:txBody>
          <a:bodyPr/>
          <a:lstStyle/>
          <a:p>
            <a:r>
              <a:rPr lang="tr-TR" dirty="0" err="1" smtClean="0"/>
              <a:t>Relational</a:t>
            </a:r>
            <a:r>
              <a:rPr lang="tr-TR" dirty="0" smtClean="0"/>
              <a:t> </a:t>
            </a:r>
            <a:r>
              <a:rPr lang="tr-TR" dirty="0" err="1" smtClean="0"/>
              <a:t>and</a:t>
            </a:r>
            <a:r>
              <a:rPr lang="tr-TR" dirty="0" smtClean="0"/>
              <a:t> </a:t>
            </a:r>
            <a:r>
              <a:rPr lang="tr-TR" dirty="0" err="1" smtClean="0"/>
              <a:t>Logical</a:t>
            </a:r>
            <a:r>
              <a:rPr lang="tr-TR" dirty="0" smtClean="0"/>
              <a:t> </a:t>
            </a:r>
            <a:r>
              <a:rPr lang="tr-TR" dirty="0" err="1" smtClean="0"/>
              <a:t>Operators</a:t>
            </a:r>
            <a:endParaRPr lang="tr-TR" dirty="0"/>
          </a:p>
        </p:txBody>
      </p:sp>
      <p:pic>
        <p:nvPicPr>
          <p:cNvPr id="4" name="Resim 3"/>
          <p:cNvPicPr>
            <a:picLocks noChangeAspect="1"/>
          </p:cNvPicPr>
          <p:nvPr/>
        </p:nvPicPr>
        <p:blipFill>
          <a:blip r:embed="rId2"/>
          <a:stretch>
            <a:fillRect/>
          </a:stretch>
        </p:blipFill>
        <p:spPr>
          <a:xfrm>
            <a:off x="0" y="1325563"/>
            <a:ext cx="12192000" cy="2177143"/>
          </a:xfrm>
          <a:prstGeom prst="rect">
            <a:avLst/>
          </a:prstGeom>
        </p:spPr>
      </p:pic>
      <p:pic>
        <p:nvPicPr>
          <p:cNvPr id="5" name="Resim 4"/>
          <p:cNvPicPr>
            <a:picLocks noChangeAspect="1"/>
          </p:cNvPicPr>
          <p:nvPr/>
        </p:nvPicPr>
        <p:blipFill>
          <a:blip r:embed="rId3"/>
          <a:stretch>
            <a:fillRect/>
          </a:stretch>
        </p:blipFill>
        <p:spPr>
          <a:xfrm>
            <a:off x="0" y="4364875"/>
            <a:ext cx="12001500" cy="1647825"/>
          </a:xfrm>
          <a:prstGeom prst="rect">
            <a:avLst/>
          </a:prstGeom>
        </p:spPr>
      </p:pic>
    </p:spTree>
    <p:extLst>
      <p:ext uri="{BB962C8B-B14F-4D97-AF65-F5344CB8AC3E}">
        <p14:creationId xmlns:p14="http://schemas.microsoft.com/office/powerpoint/2010/main" val="451446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49465"/>
            <a:ext cx="10515600" cy="842574"/>
          </a:xfrm>
        </p:spPr>
        <p:txBody>
          <a:bodyPr/>
          <a:lstStyle/>
          <a:p>
            <a:pPr algn="ctr"/>
            <a:r>
              <a:rPr lang="tr-TR" b="1" dirty="0" err="1" smtClean="0"/>
              <a:t>Conditional</a:t>
            </a:r>
            <a:r>
              <a:rPr lang="tr-TR" b="1" dirty="0" smtClean="0"/>
              <a:t> (</a:t>
            </a:r>
            <a:r>
              <a:rPr lang="tr-TR" b="1" dirty="0" err="1" smtClean="0"/>
              <a:t>Decision</a:t>
            </a:r>
            <a:r>
              <a:rPr lang="tr-TR" b="1" dirty="0" smtClean="0"/>
              <a:t>) </a:t>
            </a:r>
            <a:r>
              <a:rPr lang="tr-TR" b="1" dirty="0" err="1" smtClean="0"/>
              <a:t>Flow</a:t>
            </a:r>
            <a:r>
              <a:rPr lang="tr-TR" b="1" dirty="0" smtClean="0"/>
              <a:t> Control</a:t>
            </a:r>
            <a:endParaRPr lang="tr-TR" b="1" dirty="0"/>
          </a:p>
        </p:txBody>
      </p:sp>
      <p:pic>
        <p:nvPicPr>
          <p:cNvPr id="4" name="Resim 3"/>
          <p:cNvPicPr>
            <a:picLocks noChangeAspect="1"/>
          </p:cNvPicPr>
          <p:nvPr/>
        </p:nvPicPr>
        <p:blipFill>
          <a:blip r:embed="rId2"/>
          <a:stretch>
            <a:fillRect/>
          </a:stretch>
        </p:blipFill>
        <p:spPr>
          <a:xfrm>
            <a:off x="0" y="992039"/>
            <a:ext cx="12192000" cy="2468367"/>
          </a:xfrm>
          <a:prstGeom prst="rect">
            <a:avLst/>
          </a:prstGeom>
        </p:spPr>
      </p:pic>
      <p:pic>
        <p:nvPicPr>
          <p:cNvPr id="5" name="Resim 4"/>
          <p:cNvPicPr>
            <a:picLocks noChangeAspect="1"/>
          </p:cNvPicPr>
          <p:nvPr/>
        </p:nvPicPr>
        <p:blipFill>
          <a:blip r:embed="rId3"/>
          <a:stretch>
            <a:fillRect/>
          </a:stretch>
        </p:blipFill>
        <p:spPr>
          <a:xfrm>
            <a:off x="0" y="4212002"/>
            <a:ext cx="12192000" cy="2160608"/>
          </a:xfrm>
          <a:prstGeom prst="rect">
            <a:avLst/>
          </a:prstGeom>
        </p:spPr>
      </p:pic>
    </p:spTree>
    <p:extLst>
      <p:ext uri="{BB962C8B-B14F-4D97-AF65-F5344CB8AC3E}">
        <p14:creationId xmlns:p14="http://schemas.microsoft.com/office/powerpoint/2010/main" val="2218524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0" y="1840415"/>
            <a:ext cx="12192000" cy="3177169"/>
          </a:xfrm>
          <a:prstGeom prst="rect">
            <a:avLst/>
          </a:prstGeom>
        </p:spPr>
      </p:pic>
    </p:spTree>
    <p:extLst>
      <p:ext uri="{BB962C8B-B14F-4D97-AF65-F5344CB8AC3E}">
        <p14:creationId xmlns:p14="http://schemas.microsoft.com/office/powerpoint/2010/main" val="2987642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0" y="1520109"/>
            <a:ext cx="12192000" cy="3817781"/>
          </a:xfrm>
          <a:prstGeom prst="rect">
            <a:avLst/>
          </a:prstGeom>
        </p:spPr>
      </p:pic>
    </p:spTree>
    <p:extLst>
      <p:ext uri="{BB962C8B-B14F-4D97-AF65-F5344CB8AC3E}">
        <p14:creationId xmlns:p14="http://schemas.microsoft.com/office/powerpoint/2010/main" val="749622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459966" y="339245"/>
            <a:ext cx="5510842" cy="790815"/>
          </a:xfrm>
        </p:spPr>
        <p:txBody>
          <a:bodyPr/>
          <a:lstStyle/>
          <a:p>
            <a:r>
              <a:rPr lang="tr-TR" b="1" dirty="0" err="1" smtClean="0"/>
              <a:t>Conditional</a:t>
            </a:r>
            <a:r>
              <a:rPr lang="tr-TR" b="1" dirty="0" smtClean="0"/>
              <a:t> </a:t>
            </a:r>
            <a:r>
              <a:rPr lang="tr-TR" b="1" dirty="0" err="1" smtClean="0"/>
              <a:t>Operator</a:t>
            </a:r>
            <a:r>
              <a:rPr lang="tr-TR" b="1" dirty="0" smtClean="0"/>
              <a:t>:</a:t>
            </a:r>
            <a:endParaRPr lang="tr-TR" b="1" dirty="0"/>
          </a:p>
        </p:txBody>
      </p:sp>
      <p:pic>
        <p:nvPicPr>
          <p:cNvPr id="4" name="Resim 3"/>
          <p:cNvPicPr>
            <a:picLocks noChangeAspect="1"/>
          </p:cNvPicPr>
          <p:nvPr/>
        </p:nvPicPr>
        <p:blipFill>
          <a:blip r:embed="rId2"/>
          <a:stretch>
            <a:fillRect/>
          </a:stretch>
        </p:blipFill>
        <p:spPr>
          <a:xfrm>
            <a:off x="0" y="2744399"/>
            <a:ext cx="12192000" cy="1369202"/>
          </a:xfrm>
          <a:prstGeom prst="rect">
            <a:avLst/>
          </a:prstGeom>
        </p:spPr>
      </p:pic>
    </p:spTree>
    <p:extLst>
      <p:ext uri="{BB962C8B-B14F-4D97-AF65-F5344CB8AC3E}">
        <p14:creationId xmlns:p14="http://schemas.microsoft.com/office/powerpoint/2010/main" val="2876303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253595" y="123269"/>
            <a:ext cx="4018473" cy="471635"/>
          </a:xfrm>
        </p:spPr>
        <p:txBody>
          <a:bodyPr>
            <a:normAutofit fontScale="90000"/>
          </a:bodyPr>
          <a:lstStyle/>
          <a:p>
            <a:r>
              <a:rPr lang="tr-TR" b="1" dirty="0" err="1" smtClean="0"/>
              <a:t>Loop</a:t>
            </a:r>
            <a:r>
              <a:rPr lang="tr-TR" b="1" dirty="0" smtClean="0"/>
              <a:t> </a:t>
            </a:r>
            <a:r>
              <a:rPr lang="tr-TR" b="1" dirty="0" err="1" smtClean="0"/>
              <a:t>Flow</a:t>
            </a:r>
            <a:r>
              <a:rPr lang="tr-TR" b="1" dirty="0" smtClean="0"/>
              <a:t> Control</a:t>
            </a:r>
            <a:endParaRPr lang="tr-TR" b="1" dirty="0"/>
          </a:p>
        </p:txBody>
      </p:sp>
      <p:pic>
        <p:nvPicPr>
          <p:cNvPr id="4" name="Resim 3"/>
          <p:cNvPicPr>
            <a:picLocks noChangeAspect="1"/>
          </p:cNvPicPr>
          <p:nvPr/>
        </p:nvPicPr>
        <p:blipFill>
          <a:blip r:embed="rId2"/>
          <a:stretch>
            <a:fillRect/>
          </a:stretch>
        </p:blipFill>
        <p:spPr>
          <a:xfrm>
            <a:off x="146649" y="1181818"/>
            <a:ext cx="12192000" cy="2458065"/>
          </a:xfrm>
          <a:prstGeom prst="rect">
            <a:avLst/>
          </a:prstGeom>
        </p:spPr>
      </p:pic>
      <p:pic>
        <p:nvPicPr>
          <p:cNvPr id="5" name="Resim 4"/>
          <p:cNvPicPr>
            <a:picLocks noChangeAspect="1"/>
          </p:cNvPicPr>
          <p:nvPr/>
        </p:nvPicPr>
        <p:blipFill>
          <a:blip r:embed="rId3"/>
          <a:stretch>
            <a:fillRect/>
          </a:stretch>
        </p:blipFill>
        <p:spPr>
          <a:xfrm>
            <a:off x="0" y="4342077"/>
            <a:ext cx="12192000" cy="1865950"/>
          </a:xfrm>
          <a:prstGeom prst="rect">
            <a:avLst/>
          </a:prstGeom>
        </p:spPr>
      </p:pic>
    </p:spTree>
    <p:extLst>
      <p:ext uri="{BB962C8B-B14F-4D97-AF65-F5344CB8AC3E}">
        <p14:creationId xmlns:p14="http://schemas.microsoft.com/office/powerpoint/2010/main" val="10215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519914" y="2958860"/>
            <a:ext cx="1505309" cy="575154"/>
          </a:xfrm>
        </p:spPr>
        <p:txBody>
          <a:bodyPr>
            <a:normAutofit fontScale="90000"/>
          </a:bodyPr>
          <a:lstStyle/>
          <a:p>
            <a:r>
              <a:rPr lang="tr-TR" b="1" dirty="0" err="1" smtClean="0"/>
              <a:t>Hello</a:t>
            </a:r>
            <a:endParaRPr lang="tr-TR" b="1" dirty="0"/>
          </a:p>
        </p:txBody>
      </p:sp>
      <p:sp>
        <p:nvSpPr>
          <p:cNvPr id="3" name="İçerik Yer Tutucusu 2"/>
          <p:cNvSpPr>
            <a:spLocks noGrp="1"/>
          </p:cNvSpPr>
          <p:nvPr>
            <p:ph idx="1"/>
          </p:nvPr>
        </p:nvSpPr>
        <p:spPr>
          <a:xfrm>
            <a:off x="0" y="0"/>
            <a:ext cx="9471804" cy="6857999"/>
          </a:xfrm>
        </p:spPr>
        <p:txBody>
          <a:bodyPr>
            <a:normAutofit lnSpcReduction="10000"/>
          </a:bodyPr>
          <a:lstStyle/>
          <a:p>
            <a:r>
              <a:rPr lang="en-US" sz="2400" dirty="0" smtClean="0"/>
              <a:t>/** First C++ program that says hello (hello.cpp)</a:t>
            </a:r>
            <a:r>
              <a:rPr lang="tr-TR" sz="2400" dirty="0" smtClean="0"/>
              <a:t> </a:t>
            </a:r>
            <a:r>
              <a:rPr lang="en-US" sz="2400" dirty="0" smtClean="0"/>
              <a:t> */</a:t>
            </a:r>
          </a:p>
          <a:p>
            <a:pPr marL="0" indent="0">
              <a:buNone/>
            </a:pPr>
            <a:r>
              <a:rPr lang="en-US" b="1" dirty="0" smtClean="0">
                <a:solidFill>
                  <a:srgbClr val="C00000"/>
                </a:solidFill>
              </a:rPr>
              <a:t>#include &lt;</a:t>
            </a:r>
            <a:r>
              <a:rPr lang="en-US" b="1" dirty="0" err="1" smtClean="0">
                <a:solidFill>
                  <a:srgbClr val="C00000"/>
                </a:solidFill>
              </a:rPr>
              <a:t>iostream</a:t>
            </a:r>
            <a:r>
              <a:rPr lang="en-US" b="1" dirty="0" smtClean="0">
                <a:solidFill>
                  <a:srgbClr val="C00000"/>
                </a:solidFill>
              </a:rPr>
              <a:t>&gt;    </a:t>
            </a:r>
            <a:r>
              <a:rPr lang="en-US" dirty="0" smtClean="0"/>
              <a:t>// Needed to perform IO operations</a:t>
            </a:r>
          </a:p>
          <a:p>
            <a:pPr marL="0" indent="0">
              <a:buNone/>
            </a:pPr>
            <a:r>
              <a:rPr lang="en-US" b="1" dirty="0" smtClean="0">
                <a:solidFill>
                  <a:srgbClr val="C00000"/>
                </a:solidFill>
              </a:rPr>
              <a:t>using namespace </a:t>
            </a:r>
            <a:r>
              <a:rPr lang="en-US" b="1" dirty="0" err="1" smtClean="0">
                <a:solidFill>
                  <a:srgbClr val="C00000"/>
                </a:solidFill>
              </a:rPr>
              <a:t>std</a:t>
            </a:r>
            <a:r>
              <a:rPr lang="en-US" b="1" dirty="0" smtClean="0">
                <a:solidFill>
                  <a:srgbClr val="C00000"/>
                </a:solidFill>
              </a:rPr>
              <a:t>;</a:t>
            </a:r>
          </a:p>
          <a:p>
            <a:pPr marL="0" indent="0">
              <a:buNone/>
            </a:pPr>
            <a:r>
              <a:rPr lang="en-US" dirty="0" smtClean="0"/>
              <a:t> </a:t>
            </a:r>
          </a:p>
          <a:p>
            <a:pPr marL="0" indent="0">
              <a:buNone/>
            </a:pPr>
            <a:r>
              <a:rPr lang="en-US" b="1" dirty="0" err="1" smtClean="0">
                <a:solidFill>
                  <a:srgbClr val="C00000"/>
                </a:solidFill>
              </a:rPr>
              <a:t>int</a:t>
            </a:r>
            <a:r>
              <a:rPr lang="en-US" b="1" dirty="0" smtClean="0">
                <a:solidFill>
                  <a:srgbClr val="C00000"/>
                </a:solidFill>
              </a:rPr>
              <a:t> main() {</a:t>
            </a:r>
            <a:r>
              <a:rPr lang="en-US" dirty="0" smtClean="0"/>
              <a:t>                        </a:t>
            </a:r>
            <a:r>
              <a:rPr lang="tr-TR" dirty="0" smtClean="0"/>
              <a:t>                 </a:t>
            </a:r>
            <a:r>
              <a:rPr lang="en-US" dirty="0" smtClean="0"/>
              <a:t>// Program entry point</a:t>
            </a:r>
          </a:p>
          <a:p>
            <a:pPr marL="0" indent="0">
              <a:buNone/>
            </a:pPr>
            <a:r>
              <a:rPr lang="en-US" dirty="0" smtClean="0"/>
              <a:t>   </a:t>
            </a:r>
            <a:r>
              <a:rPr lang="en-US" b="1" dirty="0" err="1" smtClean="0">
                <a:solidFill>
                  <a:srgbClr val="C00000"/>
                </a:solidFill>
              </a:rPr>
              <a:t>cout</a:t>
            </a:r>
            <a:r>
              <a:rPr lang="en-US" b="1" dirty="0" smtClean="0">
                <a:solidFill>
                  <a:srgbClr val="C00000"/>
                </a:solidFill>
              </a:rPr>
              <a:t> &lt;&lt; "hello, world" &lt;&lt; </a:t>
            </a:r>
            <a:r>
              <a:rPr lang="en-US" b="1" dirty="0" err="1" smtClean="0">
                <a:solidFill>
                  <a:srgbClr val="C00000"/>
                </a:solidFill>
              </a:rPr>
              <a:t>endl</a:t>
            </a:r>
            <a:r>
              <a:rPr lang="en-US" b="1" dirty="0" smtClean="0">
                <a:solidFill>
                  <a:srgbClr val="C00000"/>
                </a:solidFill>
              </a:rPr>
              <a:t>;  </a:t>
            </a:r>
            <a:r>
              <a:rPr lang="tr-TR" b="1" dirty="0" smtClean="0">
                <a:solidFill>
                  <a:srgbClr val="C00000"/>
                </a:solidFill>
              </a:rPr>
              <a:t> </a:t>
            </a:r>
            <a:r>
              <a:rPr lang="en-US" dirty="0" smtClean="0"/>
              <a:t>// Say Hello</a:t>
            </a:r>
          </a:p>
          <a:p>
            <a:pPr marL="0" indent="0">
              <a:buNone/>
            </a:pPr>
            <a:r>
              <a:rPr lang="en-US" b="1" dirty="0" smtClean="0">
                <a:solidFill>
                  <a:srgbClr val="C00000"/>
                </a:solidFill>
              </a:rPr>
              <a:t>   return 0;                       </a:t>
            </a:r>
            <a:r>
              <a:rPr lang="tr-TR" b="1" dirty="0" smtClean="0">
                <a:solidFill>
                  <a:srgbClr val="C00000"/>
                </a:solidFill>
              </a:rPr>
              <a:t>                  </a:t>
            </a:r>
            <a:r>
              <a:rPr lang="en-US" b="1" dirty="0" smtClean="0">
                <a:solidFill>
                  <a:srgbClr val="C00000"/>
                </a:solidFill>
              </a:rPr>
              <a:t> </a:t>
            </a:r>
            <a:r>
              <a:rPr lang="en-US" dirty="0" smtClean="0"/>
              <a:t>// Terminate main()</a:t>
            </a:r>
          </a:p>
          <a:p>
            <a:pPr marL="0" indent="0">
              <a:buNone/>
            </a:pPr>
            <a:r>
              <a:rPr lang="en-US" b="1" dirty="0" smtClean="0">
                <a:solidFill>
                  <a:srgbClr val="C00000"/>
                </a:solidFill>
              </a:rPr>
              <a:t>} </a:t>
            </a:r>
            <a:endParaRPr lang="tr-TR" b="1" dirty="0" smtClean="0">
              <a:solidFill>
                <a:srgbClr val="C00000"/>
              </a:solidFill>
            </a:endParaRPr>
          </a:p>
          <a:p>
            <a:r>
              <a:rPr lang="en-US" b="1" dirty="0" smtClean="0"/>
              <a:t>The directive "#include &lt;</a:t>
            </a:r>
            <a:r>
              <a:rPr lang="en-US" b="1" dirty="0" err="1" smtClean="0"/>
              <a:t>iostream</a:t>
            </a:r>
            <a:r>
              <a:rPr lang="en-US" b="1" dirty="0" smtClean="0"/>
              <a:t>&gt;" tells the preprocessor to include the "</a:t>
            </a:r>
            <a:r>
              <a:rPr lang="en-US" b="1" dirty="0" err="1" smtClean="0"/>
              <a:t>iostream</a:t>
            </a:r>
            <a:r>
              <a:rPr lang="en-US" b="1" dirty="0" smtClean="0"/>
              <a:t>" header file to support input/output operations. </a:t>
            </a:r>
            <a:endParaRPr lang="tr-TR" b="1" dirty="0" smtClean="0"/>
          </a:p>
          <a:p>
            <a:r>
              <a:rPr lang="en-US" b="1" dirty="0" smtClean="0"/>
              <a:t>The "</a:t>
            </a:r>
            <a:r>
              <a:rPr lang="en-US" b="1" dirty="0" smtClean="0">
                <a:solidFill>
                  <a:srgbClr val="C00000"/>
                </a:solidFill>
              </a:rPr>
              <a:t>using namespace </a:t>
            </a:r>
            <a:r>
              <a:rPr lang="en-US" b="1" dirty="0" err="1" smtClean="0">
                <a:solidFill>
                  <a:srgbClr val="C00000"/>
                </a:solidFill>
              </a:rPr>
              <a:t>std</a:t>
            </a:r>
            <a:r>
              <a:rPr lang="en-US" b="1" dirty="0" smtClean="0">
                <a:solidFill>
                  <a:srgbClr val="C00000"/>
                </a:solidFill>
              </a:rPr>
              <a:t>;" </a:t>
            </a:r>
            <a:r>
              <a:rPr lang="en-US" b="1" dirty="0" smtClean="0"/>
              <a:t>statement declares </a:t>
            </a:r>
            <a:r>
              <a:rPr lang="en-US" b="1" dirty="0" err="1" smtClean="0">
                <a:solidFill>
                  <a:srgbClr val="C00000"/>
                </a:solidFill>
              </a:rPr>
              <a:t>std</a:t>
            </a:r>
            <a:r>
              <a:rPr lang="en-US" b="1" dirty="0" smtClean="0"/>
              <a:t> as the default namespace used in this program. The names </a:t>
            </a:r>
            <a:r>
              <a:rPr lang="en-US" b="1" dirty="0" err="1" smtClean="0">
                <a:solidFill>
                  <a:srgbClr val="C00000"/>
                </a:solidFill>
              </a:rPr>
              <a:t>cout</a:t>
            </a:r>
            <a:r>
              <a:rPr lang="en-US" b="1" dirty="0" smtClean="0"/>
              <a:t> and </a:t>
            </a:r>
            <a:r>
              <a:rPr lang="en-US" b="1" dirty="0" err="1" smtClean="0">
                <a:solidFill>
                  <a:srgbClr val="C00000"/>
                </a:solidFill>
              </a:rPr>
              <a:t>endl</a:t>
            </a:r>
            <a:r>
              <a:rPr lang="en-US" b="1" dirty="0" smtClean="0"/>
              <a:t>, which is used in this program, belong to the </a:t>
            </a:r>
            <a:r>
              <a:rPr lang="en-US" b="1" dirty="0" err="1" smtClean="0">
                <a:solidFill>
                  <a:srgbClr val="C00000"/>
                </a:solidFill>
              </a:rPr>
              <a:t>std</a:t>
            </a:r>
            <a:r>
              <a:rPr lang="en-US" b="1" dirty="0" smtClean="0"/>
              <a:t> namespace. </a:t>
            </a:r>
            <a:endParaRPr lang="tr-TR" b="1" dirty="0" smtClean="0"/>
          </a:p>
          <a:p>
            <a:r>
              <a:rPr lang="en-US" b="1" dirty="0" smtClean="0"/>
              <a:t>These two lines shall be present in all our programs. </a:t>
            </a:r>
            <a:endParaRPr lang="tr-TR" b="1" dirty="0"/>
          </a:p>
        </p:txBody>
      </p:sp>
    </p:spTree>
    <p:extLst>
      <p:ext uri="{BB962C8B-B14F-4D97-AF65-F5344CB8AC3E}">
        <p14:creationId xmlns:p14="http://schemas.microsoft.com/office/powerpoint/2010/main" val="3221212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0" y="1912423"/>
            <a:ext cx="12192000" cy="2392158"/>
          </a:xfrm>
          <a:prstGeom prst="rect">
            <a:avLst/>
          </a:prstGeom>
        </p:spPr>
      </p:pic>
    </p:spTree>
    <p:extLst>
      <p:ext uri="{BB962C8B-B14F-4D97-AF65-F5344CB8AC3E}">
        <p14:creationId xmlns:p14="http://schemas.microsoft.com/office/powerpoint/2010/main" val="3084794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41540" y="0"/>
            <a:ext cx="11222966" cy="6858000"/>
          </a:xfrm>
        </p:spPr>
        <p:txBody>
          <a:bodyPr>
            <a:normAutofit fontScale="55000" lnSpcReduction="20000"/>
          </a:bodyPr>
          <a:lstStyle/>
          <a:p>
            <a:pPr marL="0" indent="0">
              <a:buNone/>
            </a:pPr>
            <a:r>
              <a:rPr lang="tr-TR" dirty="0" smtClean="0"/>
              <a:t>/* *              </a:t>
            </a:r>
            <a:r>
              <a:rPr lang="tr-TR" b="1" dirty="0" err="1" smtClean="0"/>
              <a:t>Sum</a:t>
            </a:r>
            <a:r>
              <a:rPr lang="tr-TR" b="1" dirty="0" smtClean="0"/>
              <a:t> </a:t>
            </a:r>
            <a:r>
              <a:rPr lang="tr-TR" b="1" dirty="0" err="1" smtClean="0"/>
              <a:t>from</a:t>
            </a:r>
            <a:r>
              <a:rPr lang="tr-TR" b="1" dirty="0" smtClean="0"/>
              <a:t> 1 </a:t>
            </a:r>
            <a:r>
              <a:rPr lang="tr-TR" b="1" dirty="0" err="1" smtClean="0"/>
              <a:t>to</a:t>
            </a:r>
            <a:r>
              <a:rPr lang="tr-TR" b="1" dirty="0" smtClean="0"/>
              <a:t> a </a:t>
            </a:r>
            <a:r>
              <a:rPr lang="tr-TR" b="1" dirty="0" err="1" smtClean="0"/>
              <a:t>given</a:t>
            </a:r>
            <a:r>
              <a:rPr lang="tr-TR" b="1" dirty="0" smtClean="0"/>
              <a:t> </a:t>
            </a:r>
            <a:r>
              <a:rPr lang="tr-TR" b="1" dirty="0" err="1" smtClean="0"/>
              <a:t>upperbound</a:t>
            </a:r>
            <a:r>
              <a:rPr lang="tr-TR" b="1" dirty="0" smtClean="0"/>
              <a:t> </a:t>
            </a:r>
            <a:r>
              <a:rPr lang="tr-TR" b="1" dirty="0" err="1" smtClean="0"/>
              <a:t>and</a:t>
            </a:r>
            <a:r>
              <a:rPr lang="tr-TR" b="1" dirty="0" smtClean="0"/>
              <a:t> </a:t>
            </a:r>
            <a:r>
              <a:rPr lang="tr-TR" b="1" dirty="0" err="1" smtClean="0"/>
              <a:t>compute</a:t>
            </a:r>
            <a:r>
              <a:rPr lang="tr-TR" b="1" dirty="0" smtClean="0"/>
              <a:t> </a:t>
            </a:r>
            <a:r>
              <a:rPr lang="tr-TR" b="1" dirty="0" err="1" smtClean="0"/>
              <a:t>their</a:t>
            </a:r>
            <a:r>
              <a:rPr lang="tr-TR" b="1" dirty="0" smtClean="0"/>
              <a:t> </a:t>
            </a:r>
            <a:r>
              <a:rPr lang="tr-TR" b="1" dirty="0" err="1" smtClean="0"/>
              <a:t>average</a:t>
            </a:r>
            <a:r>
              <a:rPr lang="tr-TR" b="1" dirty="0" smtClean="0"/>
              <a:t> (SumNumbers.cpp)       */</a:t>
            </a:r>
          </a:p>
          <a:p>
            <a:pPr marL="0" indent="0">
              <a:buNone/>
            </a:pPr>
            <a:r>
              <a:rPr lang="tr-TR" sz="3100" b="1" dirty="0" smtClean="0">
                <a:solidFill>
                  <a:srgbClr val="C00000"/>
                </a:solidFill>
              </a:rPr>
              <a:t>#</a:t>
            </a:r>
            <a:r>
              <a:rPr lang="tr-TR" sz="3100" b="1" dirty="0" err="1" smtClean="0">
                <a:solidFill>
                  <a:srgbClr val="C00000"/>
                </a:solidFill>
              </a:rPr>
              <a:t>include</a:t>
            </a:r>
            <a:r>
              <a:rPr lang="tr-TR" sz="3100" b="1" dirty="0" smtClean="0">
                <a:solidFill>
                  <a:srgbClr val="C00000"/>
                </a:solidFill>
              </a:rPr>
              <a:t> &lt;</a:t>
            </a:r>
            <a:r>
              <a:rPr lang="tr-TR" sz="3100" b="1" dirty="0" err="1" smtClean="0">
                <a:solidFill>
                  <a:srgbClr val="C00000"/>
                </a:solidFill>
              </a:rPr>
              <a:t>iostream</a:t>
            </a:r>
            <a:r>
              <a:rPr lang="tr-TR" sz="3100" b="1" dirty="0" smtClean="0">
                <a:solidFill>
                  <a:srgbClr val="C00000"/>
                </a:solidFill>
              </a:rPr>
              <a:t>&gt;</a:t>
            </a:r>
          </a:p>
          <a:p>
            <a:pPr marL="0" indent="0">
              <a:buNone/>
            </a:pPr>
            <a:r>
              <a:rPr lang="tr-TR" sz="3100" b="1" dirty="0" err="1" smtClean="0">
                <a:solidFill>
                  <a:srgbClr val="C00000"/>
                </a:solidFill>
              </a:rPr>
              <a:t>using</a:t>
            </a:r>
            <a:r>
              <a:rPr lang="tr-TR" sz="3100" b="1" dirty="0" smtClean="0">
                <a:solidFill>
                  <a:srgbClr val="C00000"/>
                </a:solidFill>
              </a:rPr>
              <a:t> </a:t>
            </a:r>
            <a:r>
              <a:rPr lang="tr-TR" sz="3100" b="1" dirty="0" err="1" smtClean="0">
                <a:solidFill>
                  <a:srgbClr val="C00000"/>
                </a:solidFill>
              </a:rPr>
              <a:t>namespace</a:t>
            </a:r>
            <a:r>
              <a:rPr lang="tr-TR" sz="3100" b="1" dirty="0" smtClean="0">
                <a:solidFill>
                  <a:srgbClr val="C00000"/>
                </a:solidFill>
              </a:rPr>
              <a:t> </a:t>
            </a:r>
            <a:r>
              <a:rPr lang="tr-TR" sz="3100" b="1" dirty="0" err="1" smtClean="0">
                <a:solidFill>
                  <a:srgbClr val="C00000"/>
                </a:solidFill>
              </a:rPr>
              <a:t>std</a:t>
            </a:r>
            <a:r>
              <a:rPr lang="tr-TR" sz="3100" b="1" dirty="0" smtClean="0">
                <a:solidFill>
                  <a:srgbClr val="C00000"/>
                </a:solidFill>
              </a:rPr>
              <a:t>;</a:t>
            </a:r>
          </a:p>
          <a:p>
            <a:pPr marL="0" indent="0">
              <a:buNone/>
            </a:pPr>
            <a:r>
              <a:rPr lang="tr-TR" sz="3100" b="1" dirty="0" err="1" smtClean="0">
                <a:solidFill>
                  <a:srgbClr val="C00000"/>
                </a:solidFill>
              </a:rPr>
              <a:t>int</a:t>
            </a:r>
            <a:r>
              <a:rPr lang="tr-TR" sz="3100" b="1" dirty="0" smtClean="0">
                <a:solidFill>
                  <a:srgbClr val="C00000"/>
                </a:solidFill>
              </a:rPr>
              <a:t> main() {</a:t>
            </a:r>
          </a:p>
          <a:p>
            <a:pPr marL="0" indent="0">
              <a:buNone/>
            </a:pPr>
            <a:r>
              <a:rPr lang="tr-TR" sz="3100" b="1" dirty="0" smtClean="0">
                <a:solidFill>
                  <a:srgbClr val="C00000"/>
                </a:solidFill>
              </a:rPr>
              <a:t>   </a:t>
            </a:r>
            <a:r>
              <a:rPr lang="tr-TR" sz="3100" b="1" dirty="0" err="1" smtClean="0">
                <a:solidFill>
                  <a:srgbClr val="C00000"/>
                </a:solidFill>
              </a:rPr>
              <a:t>int</a:t>
            </a:r>
            <a:r>
              <a:rPr lang="tr-TR" sz="3100" b="1" dirty="0" smtClean="0">
                <a:solidFill>
                  <a:srgbClr val="C00000"/>
                </a:solidFill>
              </a:rPr>
              <a:t> </a:t>
            </a:r>
            <a:r>
              <a:rPr lang="tr-TR" sz="3100" b="1" dirty="0" err="1" smtClean="0">
                <a:solidFill>
                  <a:srgbClr val="C00000"/>
                </a:solidFill>
              </a:rPr>
              <a:t>sum</a:t>
            </a:r>
            <a:r>
              <a:rPr lang="tr-TR" sz="3100" b="1" dirty="0" smtClean="0">
                <a:solidFill>
                  <a:srgbClr val="C00000"/>
                </a:solidFill>
              </a:rPr>
              <a:t> = 0;     </a:t>
            </a:r>
            <a:r>
              <a:rPr lang="tr-TR" sz="3100" b="1" dirty="0" smtClean="0"/>
              <a:t>// </a:t>
            </a:r>
            <a:r>
              <a:rPr lang="tr-TR" sz="3100" b="1" dirty="0" err="1" smtClean="0"/>
              <a:t>Store</a:t>
            </a:r>
            <a:r>
              <a:rPr lang="tr-TR" sz="3100" b="1" dirty="0" smtClean="0"/>
              <a:t> </a:t>
            </a:r>
            <a:r>
              <a:rPr lang="tr-TR" sz="3100" b="1" dirty="0" err="1" smtClean="0"/>
              <a:t>the</a:t>
            </a:r>
            <a:r>
              <a:rPr lang="tr-TR" sz="3100" b="1" dirty="0" smtClean="0"/>
              <a:t> </a:t>
            </a:r>
            <a:r>
              <a:rPr lang="tr-TR" sz="3100" b="1" dirty="0" err="1" smtClean="0"/>
              <a:t>accumulated</a:t>
            </a:r>
            <a:r>
              <a:rPr lang="tr-TR" sz="3100" b="1" dirty="0" smtClean="0"/>
              <a:t> </a:t>
            </a:r>
            <a:r>
              <a:rPr lang="tr-TR" sz="3100" b="1" dirty="0" err="1" smtClean="0"/>
              <a:t>sum</a:t>
            </a:r>
            <a:endParaRPr lang="tr-TR" sz="3100" b="1" dirty="0" smtClean="0"/>
          </a:p>
          <a:p>
            <a:pPr marL="0" indent="0">
              <a:buNone/>
            </a:pPr>
            <a:r>
              <a:rPr lang="tr-TR" sz="3100" b="1" dirty="0" smtClean="0">
                <a:solidFill>
                  <a:srgbClr val="C00000"/>
                </a:solidFill>
              </a:rPr>
              <a:t>   </a:t>
            </a:r>
            <a:r>
              <a:rPr lang="tr-TR" sz="3100" b="1" dirty="0" err="1" smtClean="0">
                <a:solidFill>
                  <a:srgbClr val="C00000"/>
                </a:solidFill>
              </a:rPr>
              <a:t>int</a:t>
            </a:r>
            <a:r>
              <a:rPr lang="tr-TR" sz="3100" b="1" dirty="0" smtClean="0">
                <a:solidFill>
                  <a:srgbClr val="C00000"/>
                </a:solidFill>
              </a:rPr>
              <a:t> </a:t>
            </a:r>
            <a:r>
              <a:rPr lang="tr-TR" sz="3100" b="1" dirty="0" err="1" smtClean="0">
                <a:solidFill>
                  <a:srgbClr val="C00000"/>
                </a:solidFill>
              </a:rPr>
              <a:t>upperbound</a:t>
            </a:r>
            <a:r>
              <a:rPr lang="tr-TR" sz="3100" b="1" dirty="0" smtClean="0">
                <a:solidFill>
                  <a:srgbClr val="C00000"/>
                </a:solidFill>
              </a:rPr>
              <a:t>;</a:t>
            </a:r>
          </a:p>
          <a:p>
            <a:pPr marL="0" indent="0">
              <a:buNone/>
            </a:pPr>
            <a:r>
              <a:rPr lang="tr-TR" sz="3100" b="1" dirty="0" smtClean="0">
                <a:solidFill>
                  <a:srgbClr val="C00000"/>
                </a:solidFill>
              </a:rPr>
              <a:t>   </a:t>
            </a:r>
            <a:r>
              <a:rPr lang="tr-TR" sz="3100" b="1" dirty="0" err="1" smtClean="0">
                <a:solidFill>
                  <a:srgbClr val="C00000"/>
                </a:solidFill>
              </a:rPr>
              <a:t>cout</a:t>
            </a:r>
            <a:r>
              <a:rPr lang="tr-TR" sz="3100" b="1" dirty="0" smtClean="0">
                <a:solidFill>
                  <a:srgbClr val="C00000"/>
                </a:solidFill>
              </a:rPr>
              <a:t> &lt;&lt; "</a:t>
            </a:r>
            <a:r>
              <a:rPr lang="tr-TR" sz="3100" b="1" dirty="0" err="1" smtClean="0">
                <a:solidFill>
                  <a:srgbClr val="C00000"/>
                </a:solidFill>
              </a:rPr>
              <a:t>Enter</a:t>
            </a:r>
            <a:r>
              <a:rPr lang="tr-TR" sz="3100" b="1" dirty="0" smtClean="0">
                <a:solidFill>
                  <a:srgbClr val="C00000"/>
                </a:solidFill>
              </a:rPr>
              <a:t> </a:t>
            </a:r>
            <a:r>
              <a:rPr lang="tr-TR" sz="3100" b="1" dirty="0" err="1" smtClean="0">
                <a:solidFill>
                  <a:srgbClr val="C00000"/>
                </a:solidFill>
              </a:rPr>
              <a:t>the</a:t>
            </a:r>
            <a:r>
              <a:rPr lang="tr-TR" sz="3100" b="1" dirty="0" smtClean="0">
                <a:solidFill>
                  <a:srgbClr val="C00000"/>
                </a:solidFill>
              </a:rPr>
              <a:t> </a:t>
            </a:r>
            <a:r>
              <a:rPr lang="tr-TR" sz="3100" b="1" dirty="0" err="1" smtClean="0">
                <a:solidFill>
                  <a:srgbClr val="C00000"/>
                </a:solidFill>
              </a:rPr>
              <a:t>upperbound</a:t>
            </a:r>
            <a:r>
              <a:rPr lang="tr-TR" sz="3100" b="1" dirty="0" smtClean="0">
                <a:solidFill>
                  <a:srgbClr val="C00000"/>
                </a:solidFill>
              </a:rPr>
              <a:t>: ";</a:t>
            </a:r>
          </a:p>
          <a:p>
            <a:pPr marL="0" indent="0">
              <a:buNone/>
            </a:pPr>
            <a:r>
              <a:rPr lang="tr-TR" sz="3100" b="1" dirty="0" smtClean="0">
                <a:solidFill>
                  <a:srgbClr val="C00000"/>
                </a:solidFill>
              </a:rPr>
              <a:t>   cin &gt;&gt; </a:t>
            </a:r>
            <a:r>
              <a:rPr lang="tr-TR" sz="3100" b="1" dirty="0" err="1" smtClean="0">
                <a:solidFill>
                  <a:srgbClr val="C00000"/>
                </a:solidFill>
              </a:rPr>
              <a:t>upperbound</a:t>
            </a:r>
            <a:r>
              <a:rPr lang="tr-TR" sz="3100" b="1" dirty="0" smtClean="0">
                <a:solidFill>
                  <a:srgbClr val="C00000"/>
                </a:solidFill>
              </a:rPr>
              <a:t>;</a:t>
            </a:r>
          </a:p>
          <a:p>
            <a:pPr marL="0" indent="0">
              <a:buNone/>
            </a:pPr>
            <a:r>
              <a:rPr lang="tr-TR" sz="3100" b="1" dirty="0" err="1" smtClean="0">
                <a:solidFill>
                  <a:srgbClr val="C00000"/>
                </a:solidFill>
              </a:rPr>
              <a:t>for</a:t>
            </a:r>
            <a:r>
              <a:rPr lang="tr-TR" sz="3100" b="1" dirty="0" smtClean="0">
                <a:solidFill>
                  <a:srgbClr val="C00000"/>
                </a:solidFill>
              </a:rPr>
              <a:t> (</a:t>
            </a:r>
            <a:r>
              <a:rPr lang="tr-TR" sz="3100" b="1" dirty="0" err="1" smtClean="0">
                <a:solidFill>
                  <a:srgbClr val="C00000"/>
                </a:solidFill>
              </a:rPr>
              <a:t>int</a:t>
            </a:r>
            <a:r>
              <a:rPr lang="tr-TR" sz="3100" b="1" dirty="0" smtClean="0">
                <a:solidFill>
                  <a:srgbClr val="C00000"/>
                </a:solidFill>
              </a:rPr>
              <a:t> </a:t>
            </a:r>
            <a:r>
              <a:rPr lang="tr-TR" sz="3100" b="1" dirty="0" err="1" smtClean="0">
                <a:solidFill>
                  <a:srgbClr val="C00000"/>
                </a:solidFill>
              </a:rPr>
              <a:t>number</a:t>
            </a:r>
            <a:r>
              <a:rPr lang="tr-TR" sz="3100" b="1" dirty="0" smtClean="0">
                <a:solidFill>
                  <a:srgbClr val="C00000"/>
                </a:solidFill>
              </a:rPr>
              <a:t> = 1; </a:t>
            </a:r>
            <a:r>
              <a:rPr lang="tr-TR" sz="3100" b="1" dirty="0" err="1" smtClean="0">
                <a:solidFill>
                  <a:srgbClr val="C00000"/>
                </a:solidFill>
              </a:rPr>
              <a:t>number</a:t>
            </a:r>
            <a:r>
              <a:rPr lang="tr-TR" sz="3100" b="1" dirty="0" smtClean="0">
                <a:solidFill>
                  <a:srgbClr val="C00000"/>
                </a:solidFill>
              </a:rPr>
              <a:t> &lt;= </a:t>
            </a:r>
            <a:r>
              <a:rPr lang="tr-TR" sz="3100" b="1" dirty="0" err="1" smtClean="0">
                <a:solidFill>
                  <a:srgbClr val="C00000"/>
                </a:solidFill>
              </a:rPr>
              <a:t>upperbound</a:t>
            </a:r>
            <a:r>
              <a:rPr lang="tr-TR" sz="3100" b="1" dirty="0" smtClean="0">
                <a:solidFill>
                  <a:srgbClr val="C00000"/>
                </a:solidFill>
              </a:rPr>
              <a:t>; ++</a:t>
            </a:r>
            <a:r>
              <a:rPr lang="tr-TR" sz="3100" b="1" dirty="0" err="1" smtClean="0">
                <a:solidFill>
                  <a:srgbClr val="C00000"/>
                </a:solidFill>
              </a:rPr>
              <a:t>number</a:t>
            </a:r>
            <a:r>
              <a:rPr lang="tr-TR" sz="3100" b="1" dirty="0" smtClean="0">
                <a:solidFill>
                  <a:srgbClr val="C00000"/>
                </a:solidFill>
              </a:rPr>
              <a:t>) {     </a:t>
            </a:r>
            <a:r>
              <a:rPr lang="tr-TR" sz="3100" b="1" dirty="0" smtClean="0"/>
              <a:t>// </a:t>
            </a:r>
            <a:r>
              <a:rPr lang="tr-TR" sz="3100" b="1" dirty="0" err="1" smtClean="0"/>
              <a:t>Sum</a:t>
            </a:r>
            <a:r>
              <a:rPr lang="tr-TR" sz="3100" b="1" dirty="0" smtClean="0"/>
              <a:t> </a:t>
            </a:r>
            <a:r>
              <a:rPr lang="tr-TR" sz="3100" b="1" dirty="0" err="1" smtClean="0"/>
              <a:t>from</a:t>
            </a:r>
            <a:r>
              <a:rPr lang="tr-TR" sz="3100" b="1" dirty="0" smtClean="0"/>
              <a:t> 1 </a:t>
            </a:r>
            <a:r>
              <a:rPr lang="tr-TR" sz="3100" b="1" dirty="0" err="1" smtClean="0"/>
              <a:t>to</a:t>
            </a:r>
            <a:r>
              <a:rPr lang="tr-TR" sz="3100" b="1" dirty="0" smtClean="0"/>
              <a:t> </a:t>
            </a:r>
            <a:r>
              <a:rPr lang="tr-TR" sz="3100" b="1" dirty="0" err="1" smtClean="0"/>
              <a:t>the</a:t>
            </a:r>
            <a:r>
              <a:rPr lang="tr-TR" sz="3100" b="1" dirty="0" smtClean="0"/>
              <a:t> </a:t>
            </a:r>
            <a:r>
              <a:rPr lang="tr-TR" sz="3100" b="1" dirty="0" err="1" smtClean="0"/>
              <a:t>upperbound</a:t>
            </a:r>
            <a:endParaRPr lang="tr-TR" sz="3100" b="1" dirty="0" smtClean="0">
              <a:solidFill>
                <a:srgbClr val="C00000"/>
              </a:solidFill>
            </a:endParaRPr>
          </a:p>
          <a:p>
            <a:pPr marL="0" indent="0">
              <a:buNone/>
            </a:pPr>
            <a:r>
              <a:rPr lang="tr-TR" sz="3100" b="1" dirty="0" smtClean="0">
                <a:solidFill>
                  <a:srgbClr val="C00000"/>
                </a:solidFill>
              </a:rPr>
              <a:t>      </a:t>
            </a:r>
            <a:r>
              <a:rPr lang="tr-TR" sz="3100" b="1" dirty="0" err="1" smtClean="0">
                <a:solidFill>
                  <a:srgbClr val="C00000"/>
                </a:solidFill>
              </a:rPr>
              <a:t>sum</a:t>
            </a:r>
            <a:r>
              <a:rPr lang="tr-TR" sz="3100" b="1" dirty="0" smtClean="0">
                <a:solidFill>
                  <a:srgbClr val="C00000"/>
                </a:solidFill>
              </a:rPr>
              <a:t> += </a:t>
            </a:r>
            <a:r>
              <a:rPr lang="tr-TR" sz="3100" b="1" dirty="0" err="1" smtClean="0">
                <a:solidFill>
                  <a:srgbClr val="C00000"/>
                </a:solidFill>
              </a:rPr>
              <a:t>number</a:t>
            </a:r>
            <a:r>
              <a:rPr lang="tr-TR" sz="3100" b="1" dirty="0" smtClean="0">
                <a:solidFill>
                  <a:srgbClr val="C00000"/>
                </a:solidFill>
              </a:rPr>
              <a:t>;</a:t>
            </a:r>
          </a:p>
          <a:p>
            <a:pPr marL="0" indent="0">
              <a:buNone/>
            </a:pPr>
            <a:r>
              <a:rPr lang="tr-TR" sz="3100" b="1" dirty="0" smtClean="0">
                <a:solidFill>
                  <a:srgbClr val="C00000"/>
                </a:solidFill>
              </a:rPr>
              <a:t>   }</a:t>
            </a:r>
          </a:p>
          <a:p>
            <a:pPr marL="0" indent="0">
              <a:buNone/>
            </a:pPr>
            <a:r>
              <a:rPr lang="tr-TR" sz="3100" b="1" dirty="0" smtClean="0">
                <a:solidFill>
                  <a:srgbClr val="C00000"/>
                </a:solidFill>
              </a:rPr>
              <a:t>   </a:t>
            </a:r>
            <a:r>
              <a:rPr lang="tr-TR" sz="3100" b="1" dirty="0" err="1" smtClean="0">
                <a:solidFill>
                  <a:srgbClr val="C00000"/>
                </a:solidFill>
              </a:rPr>
              <a:t>cout</a:t>
            </a:r>
            <a:r>
              <a:rPr lang="tr-TR" sz="3100" b="1" dirty="0" smtClean="0">
                <a:solidFill>
                  <a:srgbClr val="C00000"/>
                </a:solidFill>
              </a:rPr>
              <a:t> &lt;&lt; "</a:t>
            </a:r>
            <a:r>
              <a:rPr lang="tr-TR" sz="3100" b="1" dirty="0" err="1" smtClean="0">
                <a:solidFill>
                  <a:srgbClr val="C00000"/>
                </a:solidFill>
              </a:rPr>
              <a:t>Sum</a:t>
            </a:r>
            <a:r>
              <a:rPr lang="tr-TR" sz="3100" b="1" dirty="0" smtClean="0">
                <a:solidFill>
                  <a:srgbClr val="C00000"/>
                </a:solidFill>
              </a:rPr>
              <a:t> is " &lt;&lt; </a:t>
            </a:r>
            <a:r>
              <a:rPr lang="tr-TR" sz="3100" b="1" dirty="0" err="1" smtClean="0">
                <a:solidFill>
                  <a:srgbClr val="C00000"/>
                </a:solidFill>
              </a:rPr>
              <a:t>sum</a:t>
            </a:r>
            <a:r>
              <a:rPr lang="tr-TR" sz="3100" b="1" dirty="0" smtClean="0">
                <a:solidFill>
                  <a:srgbClr val="C00000"/>
                </a:solidFill>
              </a:rPr>
              <a:t> &lt;&lt; </a:t>
            </a:r>
            <a:r>
              <a:rPr lang="tr-TR" sz="3100" b="1" dirty="0" err="1" smtClean="0">
                <a:solidFill>
                  <a:srgbClr val="C00000"/>
                </a:solidFill>
              </a:rPr>
              <a:t>endl</a:t>
            </a:r>
            <a:r>
              <a:rPr lang="tr-TR" sz="3100" b="1" dirty="0" smtClean="0">
                <a:solidFill>
                  <a:srgbClr val="C00000"/>
                </a:solidFill>
              </a:rPr>
              <a:t>;</a:t>
            </a:r>
          </a:p>
          <a:p>
            <a:pPr marL="0" indent="0">
              <a:buNone/>
            </a:pPr>
            <a:r>
              <a:rPr lang="tr-TR" sz="3100" b="1" dirty="0" smtClean="0">
                <a:solidFill>
                  <a:srgbClr val="C00000"/>
                </a:solidFill>
              </a:rPr>
              <a:t>   </a:t>
            </a:r>
            <a:r>
              <a:rPr lang="tr-TR" sz="3100" b="1" dirty="0" err="1" smtClean="0">
                <a:solidFill>
                  <a:srgbClr val="C00000"/>
                </a:solidFill>
              </a:rPr>
              <a:t>cout</a:t>
            </a:r>
            <a:r>
              <a:rPr lang="tr-TR" sz="3100" b="1" dirty="0" smtClean="0">
                <a:solidFill>
                  <a:srgbClr val="C00000"/>
                </a:solidFill>
              </a:rPr>
              <a:t> &lt;&lt; "</a:t>
            </a:r>
            <a:r>
              <a:rPr lang="tr-TR" sz="3100" b="1" dirty="0" err="1" smtClean="0">
                <a:solidFill>
                  <a:srgbClr val="C00000"/>
                </a:solidFill>
              </a:rPr>
              <a:t>Average</a:t>
            </a:r>
            <a:r>
              <a:rPr lang="tr-TR" sz="3100" b="1" dirty="0" smtClean="0">
                <a:solidFill>
                  <a:srgbClr val="C00000"/>
                </a:solidFill>
              </a:rPr>
              <a:t> is " &lt;&lt; (</a:t>
            </a:r>
            <a:r>
              <a:rPr lang="tr-TR" sz="3100" b="1" dirty="0" err="1" smtClean="0">
                <a:solidFill>
                  <a:srgbClr val="C00000"/>
                </a:solidFill>
              </a:rPr>
              <a:t>double</a:t>
            </a:r>
            <a:r>
              <a:rPr lang="tr-TR" sz="3100" b="1" dirty="0" smtClean="0">
                <a:solidFill>
                  <a:srgbClr val="C00000"/>
                </a:solidFill>
              </a:rPr>
              <a:t>)</a:t>
            </a:r>
            <a:r>
              <a:rPr lang="tr-TR" sz="3100" b="1" dirty="0" err="1" smtClean="0">
                <a:solidFill>
                  <a:srgbClr val="C00000"/>
                </a:solidFill>
              </a:rPr>
              <a:t>sum</a:t>
            </a:r>
            <a:r>
              <a:rPr lang="tr-TR" sz="3100" b="1" dirty="0" smtClean="0">
                <a:solidFill>
                  <a:srgbClr val="C00000"/>
                </a:solidFill>
              </a:rPr>
              <a:t> / </a:t>
            </a:r>
            <a:r>
              <a:rPr lang="tr-TR" sz="3100" b="1" dirty="0" err="1" smtClean="0">
                <a:solidFill>
                  <a:srgbClr val="C00000"/>
                </a:solidFill>
              </a:rPr>
              <a:t>upperbound</a:t>
            </a:r>
            <a:r>
              <a:rPr lang="tr-TR" sz="3100" b="1" dirty="0" smtClean="0">
                <a:solidFill>
                  <a:srgbClr val="C00000"/>
                </a:solidFill>
              </a:rPr>
              <a:t> &lt;&lt; </a:t>
            </a:r>
            <a:r>
              <a:rPr lang="tr-TR" sz="3100" b="1" dirty="0" err="1" smtClean="0">
                <a:solidFill>
                  <a:srgbClr val="C00000"/>
                </a:solidFill>
              </a:rPr>
              <a:t>endl</a:t>
            </a:r>
            <a:r>
              <a:rPr lang="tr-TR" sz="3100" b="1" dirty="0" smtClean="0">
                <a:solidFill>
                  <a:srgbClr val="C00000"/>
                </a:solidFill>
              </a:rPr>
              <a:t>;</a:t>
            </a:r>
          </a:p>
          <a:p>
            <a:pPr marL="0" indent="0">
              <a:buNone/>
            </a:pPr>
            <a:r>
              <a:rPr lang="tr-TR" sz="3100" b="1" dirty="0" err="1" smtClean="0">
                <a:solidFill>
                  <a:srgbClr val="C00000"/>
                </a:solidFill>
              </a:rPr>
              <a:t>int</a:t>
            </a:r>
            <a:r>
              <a:rPr lang="tr-TR" sz="3100" b="1" dirty="0" smtClean="0">
                <a:solidFill>
                  <a:srgbClr val="C00000"/>
                </a:solidFill>
              </a:rPr>
              <a:t> </a:t>
            </a:r>
            <a:r>
              <a:rPr lang="tr-TR" sz="3100" b="1" dirty="0" err="1" smtClean="0">
                <a:solidFill>
                  <a:srgbClr val="C00000"/>
                </a:solidFill>
              </a:rPr>
              <a:t>count</a:t>
            </a:r>
            <a:r>
              <a:rPr lang="tr-TR" sz="3100" b="1" dirty="0" smtClean="0">
                <a:solidFill>
                  <a:srgbClr val="C00000"/>
                </a:solidFill>
              </a:rPr>
              <a:t> = 0;                          </a:t>
            </a:r>
            <a:r>
              <a:rPr lang="tr-TR" sz="3100" b="1" dirty="0" smtClean="0"/>
              <a:t>// </a:t>
            </a:r>
            <a:r>
              <a:rPr lang="tr-TR" sz="3100" b="1" dirty="0" err="1" smtClean="0"/>
              <a:t>Sum</a:t>
            </a:r>
            <a:r>
              <a:rPr lang="tr-TR" sz="3100" b="1" dirty="0" smtClean="0"/>
              <a:t> </a:t>
            </a:r>
            <a:r>
              <a:rPr lang="tr-TR" sz="3100" b="1" dirty="0" err="1" smtClean="0"/>
              <a:t>only</a:t>
            </a:r>
            <a:r>
              <a:rPr lang="tr-TR" sz="3100" b="1" dirty="0" smtClean="0"/>
              <a:t> </a:t>
            </a:r>
            <a:r>
              <a:rPr lang="tr-TR" sz="3100" b="1" dirty="0" err="1" smtClean="0"/>
              <a:t>the</a:t>
            </a:r>
            <a:r>
              <a:rPr lang="tr-TR" sz="3100" b="1" dirty="0" smtClean="0"/>
              <a:t> </a:t>
            </a:r>
            <a:r>
              <a:rPr lang="tr-TR" sz="3100" b="1" dirty="0" err="1" smtClean="0"/>
              <a:t>odd</a:t>
            </a:r>
            <a:r>
              <a:rPr lang="tr-TR" sz="3100" b="1" dirty="0" smtClean="0"/>
              <a:t> </a:t>
            </a:r>
            <a:r>
              <a:rPr lang="tr-TR" sz="3100" b="1" dirty="0" err="1" smtClean="0"/>
              <a:t>numbers</a:t>
            </a:r>
            <a:r>
              <a:rPr lang="tr-TR" sz="3100" b="1" dirty="0" smtClean="0"/>
              <a:t> // </a:t>
            </a:r>
            <a:r>
              <a:rPr lang="tr-TR" sz="3100" b="1" dirty="0" err="1" smtClean="0"/>
              <a:t>counts</a:t>
            </a:r>
            <a:r>
              <a:rPr lang="tr-TR" sz="3100" b="1" dirty="0" smtClean="0"/>
              <a:t> of </a:t>
            </a:r>
            <a:r>
              <a:rPr lang="tr-TR" sz="3100" b="1" dirty="0" err="1" smtClean="0"/>
              <a:t>odd</a:t>
            </a:r>
            <a:r>
              <a:rPr lang="tr-TR" sz="3100" b="1" dirty="0" smtClean="0"/>
              <a:t> </a:t>
            </a:r>
            <a:r>
              <a:rPr lang="tr-TR" sz="3100" b="1" dirty="0" err="1" smtClean="0"/>
              <a:t>numbers</a:t>
            </a:r>
            <a:endParaRPr lang="tr-TR" sz="3100" b="1" dirty="0" smtClean="0"/>
          </a:p>
          <a:p>
            <a:pPr marL="0" indent="0">
              <a:buNone/>
            </a:pPr>
            <a:r>
              <a:rPr lang="tr-TR" sz="3100" b="1" dirty="0" smtClean="0">
                <a:solidFill>
                  <a:srgbClr val="C00000"/>
                </a:solidFill>
              </a:rPr>
              <a:t>   </a:t>
            </a:r>
            <a:r>
              <a:rPr lang="tr-TR" sz="3100" b="1" dirty="0" err="1" smtClean="0">
                <a:solidFill>
                  <a:srgbClr val="C00000"/>
                </a:solidFill>
              </a:rPr>
              <a:t>sum</a:t>
            </a:r>
            <a:r>
              <a:rPr lang="tr-TR" sz="3100" b="1" dirty="0" smtClean="0">
                <a:solidFill>
                  <a:srgbClr val="C00000"/>
                </a:solidFill>
              </a:rPr>
              <a:t> = 0;           </a:t>
            </a:r>
            <a:r>
              <a:rPr lang="tr-TR" sz="3100" b="1" dirty="0" smtClean="0"/>
              <a:t>// </a:t>
            </a:r>
            <a:r>
              <a:rPr lang="tr-TR" sz="3100" b="1" dirty="0" err="1" smtClean="0"/>
              <a:t>reset</a:t>
            </a:r>
            <a:r>
              <a:rPr lang="tr-TR" sz="3100" b="1" dirty="0" smtClean="0"/>
              <a:t> </a:t>
            </a:r>
            <a:r>
              <a:rPr lang="tr-TR" sz="3100" b="1" dirty="0" err="1" smtClean="0"/>
              <a:t>sum</a:t>
            </a:r>
            <a:endParaRPr lang="tr-TR" sz="3100" b="1" dirty="0" smtClean="0"/>
          </a:p>
          <a:p>
            <a:pPr marL="0" indent="0">
              <a:buNone/>
            </a:pPr>
            <a:r>
              <a:rPr lang="tr-TR" sz="3100" b="1" dirty="0" smtClean="0">
                <a:solidFill>
                  <a:srgbClr val="C00000"/>
                </a:solidFill>
              </a:rPr>
              <a:t>   </a:t>
            </a:r>
            <a:r>
              <a:rPr lang="tr-TR" sz="3100" b="1" dirty="0" err="1" smtClean="0">
                <a:solidFill>
                  <a:srgbClr val="C00000"/>
                </a:solidFill>
              </a:rPr>
              <a:t>for</a:t>
            </a:r>
            <a:r>
              <a:rPr lang="tr-TR" sz="3100" b="1" dirty="0" smtClean="0">
                <a:solidFill>
                  <a:srgbClr val="C00000"/>
                </a:solidFill>
              </a:rPr>
              <a:t> (</a:t>
            </a:r>
            <a:r>
              <a:rPr lang="tr-TR" sz="3100" b="1" dirty="0" err="1" smtClean="0">
                <a:solidFill>
                  <a:srgbClr val="C00000"/>
                </a:solidFill>
              </a:rPr>
              <a:t>int</a:t>
            </a:r>
            <a:r>
              <a:rPr lang="tr-TR" sz="3100" b="1" dirty="0" smtClean="0">
                <a:solidFill>
                  <a:srgbClr val="C00000"/>
                </a:solidFill>
              </a:rPr>
              <a:t> </a:t>
            </a:r>
            <a:r>
              <a:rPr lang="tr-TR" sz="3100" b="1" dirty="0" err="1" smtClean="0">
                <a:solidFill>
                  <a:srgbClr val="C00000"/>
                </a:solidFill>
              </a:rPr>
              <a:t>number</a:t>
            </a:r>
            <a:r>
              <a:rPr lang="tr-TR" sz="3100" b="1" dirty="0" smtClean="0">
                <a:solidFill>
                  <a:srgbClr val="C00000"/>
                </a:solidFill>
              </a:rPr>
              <a:t>=1; </a:t>
            </a:r>
            <a:r>
              <a:rPr lang="tr-TR" sz="3100" b="1" dirty="0" err="1" smtClean="0">
                <a:solidFill>
                  <a:srgbClr val="C00000"/>
                </a:solidFill>
              </a:rPr>
              <a:t>number</a:t>
            </a:r>
            <a:r>
              <a:rPr lang="tr-TR" sz="3100" b="1" dirty="0" smtClean="0">
                <a:solidFill>
                  <a:srgbClr val="C00000"/>
                </a:solidFill>
              </a:rPr>
              <a:t> &lt;= </a:t>
            </a:r>
            <a:r>
              <a:rPr lang="tr-TR" sz="3100" b="1" dirty="0" err="1" smtClean="0">
                <a:solidFill>
                  <a:srgbClr val="C00000"/>
                </a:solidFill>
              </a:rPr>
              <a:t>upperbound</a:t>
            </a:r>
            <a:r>
              <a:rPr lang="tr-TR" sz="3100" b="1" dirty="0" smtClean="0">
                <a:solidFill>
                  <a:srgbClr val="C00000"/>
                </a:solidFill>
              </a:rPr>
              <a:t>; </a:t>
            </a:r>
            <a:r>
              <a:rPr lang="tr-TR" sz="3100" b="1" dirty="0" err="1" smtClean="0">
                <a:solidFill>
                  <a:srgbClr val="C00000"/>
                </a:solidFill>
              </a:rPr>
              <a:t>number</a:t>
            </a:r>
            <a:r>
              <a:rPr lang="tr-TR" sz="3100" b="1" dirty="0" smtClean="0">
                <a:solidFill>
                  <a:srgbClr val="C00000"/>
                </a:solidFill>
              </a:rPr>
              <a:t>=number+2) {</a:t>
            </a:r>
          </a:p>
          <a:p>
            <a:pPr marL="0" indent="0">
              <a:buNone/>
            </a:pPr>
            <a:r>
              <a:rPr lang="tr-TR" sz="3100" b="1" dirty="0" smtClean="0">
                <a:solidFill>
                  <a:srgbClr val="C00000"/>
                </a:solidFill>
              </a:rPr>
              <a:t>      ++</a:t>
            </a:r>
            <a:r>
              <a:rPr lang="tr-TR" sz="3100" b="1" dirty="0" err="1" smtClean="0">
                <a:solidFill>
                  <a:srgbClr val="C00000"/>
                </a:solidFill>
              </a:rPr>
              <a:t>count</a:t>
            </a:r>
            <a:r>
              <a:rPr lang="tr-TR" sz="3100" b="1" dirty="0" smtClean="0">
                <a:solidFill>
                  <a:srgbClr val="C00000"/>
                </a:solidFill>
              </a:rPr>
              <a:t>;</a:t>
            </a:r>
          </a:p>
          <a:p>
            <a:pPr marL="0" indent="0">
              <a:buNone/>
            </a:pPr>
            <a:r>
              <a:rPr lang="tr-TR" sz="3100" b="1" dirty="0" smtClean="0">
                <a:solidFill>
                  <a:srgbClr val="C00000"/>
                </a:solidFill>
              </a:rPr>
              <a:t>      </a:t>
            </a:r>
            <a:r>
              <a:rPr lang="tr-TR" sz="3100" b="1" dirty="0" err="1" smtClean="0">
                <a:solidFill>
                  <a:srgbClr val="C00000"/>
                </a:solidFill>
              </a:rPr>
              <a:t>sum</a:t>
            </a:r>
            <a:r>
              <a:rPr lang="tr-TR" sz="3100" b="1" dirty="0" smtClean="0">
                <a:solidFill>
                  <a:srgbClr val="C00000"/>
                </a:solidFill>
              </a:rPr>
              <a:t> += </a:t>
            </a:r>
            <a:r>
              <a:rPr lang="tr-TR" sz="3100" b="1" dirty="0" err="1" smtClean="0">
                <a:solidFill>
                  <a:srgbClr val="C00000"/>
                </a:solidFill>
              </a:rPr>
              <a:t>number</a:t>
            </a:r>
            <a:r>
              <a:rPr lang="tr-TR" sz="3100" b="1" dirty="0" smtClean="0">
                <a:solidFill>
                  <a:srgbClr val="C00000"/>
                </a:solidFill>
              </a:rPr>
              <a:t>;</a:t>
            </a:r>
          </a:p>
          <a:p>
            <a:pPr marL="0" indent="0">
              <a:buNone/>
            </a:pPr>
            <a:r>
              <a:rPr lang="tr-TR" sz="3100" b="1" dirty="0" smtClean="0">
                <a:solidFill>
                  <a:srgbClr val="C00000"/>
                </a:solidFill>
              </a:rPr>
              <a:t>   }</a:t>
            </a:r>
          </a:p>
          <a:p>
            <a:pPr marL="0" indent="0">
              <a:buNone/>
            </a:pPr>
            <a:r>
              <a:rPr lang="tr-TR" sz="3100" b="1" dirty="0" smtClean="0">
                <a:solidFill>
                  <a:srgbClr val="C00000"/>
                </a:solidFill>
              </a:rPr>
              <a:t>   </a:t>
            </a:r>
            <a:r>
              <a:rPr lang="tr-TR" sz="3100" b="1" dirty="0" err="1" smtClean="0">
                <a:solidFill>
                  <a:srgbClr val="C00000"/>
                </a:solidFill>
              </a:rPr>
              <a:t>cout</a:t>
            </a:r>
            <a:r>
              <a:rPr lang="tr-TR" sz="3100" b="1" dirty="0" smtClean="0">
                <a:solidFill>
                  <a:srgbClr val="C00000"/>
                </a:solidFill>
              </a:rPr>
              <a:t> &lt;&lt; "</a:t>
            </a:r>
            <a:r>
              <a:rPr lang="tr-TR" sz="3100" b="1" dirty="0" err="1" smtClean="0">
                <a:solidFill>
                  <a:srgbClr val="C00000"/>
                </a:solidFill>
              </a:rPr>
              <a:t>Sum</a:t>
            </a:r>
            <a:r>
              <a:rPr lang="tr-TR" sz="3100" b="1" dirty="0" smtClean="0">
                <a:solidFill>
                  <a:srgbClr val="C00000"/>
                </a:solidFill>
              </a:rPr>
              <a:t> of </a:t>
            </a:r>
            <a:r>
              <a:rPr lang="tr-TR" sz="3100" b="1" dirty="0" err="1" smtClean="0">
                <a:solidFill>
                  <a:srgbClr val="C00000"/>
                </a:solidFill>
              </a:rPr>
              <a:t>odd</a:t>
            </a:r>
            <a:r>
              <a:rPr lang="tr-TR" sz="3100" b="1" dirty="0" smtClean="0">
                <a:solidFill>
                  <a:srgbClr val="C00000"/>
                </a:solidFill>
              </a:rPr>
              <a:t> </a:t>
            </a:r>
            <a:r>
              <a:rPr lang="tr-TR" sz="3100" b="1" dirty="0" err="1" smtClean="0">
                <a:solidFill>
                  <a:srgbClr val="C00000"/>
                </a:solidFill>
              </a:rPr>
              <a:t>numbers</a:t>
            </a:r>
            <a:r>
              <a:rPr lang="tr-TR" sz="3100" b="1" dirty="0" smtClean="0">
                <a:solidFill>
                  <a:srgbClr val="C00000"/>
                </a:solidFill>
              </a:rPr>
              <a:t> is " &lt;&lt; </a:t>
            </a:r>
            <a:r>
              <a:rPr lang="tr-TR" sz="3100" b="1" dirty="0" err="1" smtClean="0">
                <a:solidFill>
                  <a:srgbClr val="C00000"/>
                </a:solidFill>
              </a:rPr>
              <a:t>sum</a:t>
            </a:r>
            <a:r>
              <a:rPr lang="tr-TR" sz="3100" b="1" dirty="0" smtClean="0">
                <a:solidFill>
                  <a:srgbClr val="C00000"/>
                </a:solidFill>
              </a:rPr>
              <a:t> &lt;&lt; </a:t>
            </a:r>
            <a:r>
              <a:rPr lang="tr-TR" sz="3100" b="1" dirty="0" err="1" smtClean="0">
                <a:solidFill>
                  <a:srgbClr val="C00000"/>
                </a:solidFill>
              </a:rPr>
              <a:t>endl</a:t>
            </a:r>
            <a:r>
              <a:rPr lang="tr-TR" sz="3100" b="1" dirty="0" smtClean="0">
                <a:solidFill>
                  <a:srgbClr val="C00000"/>
                </a:solidFill>
              </a:rPr>
              <a:t>;</a:t>
            </a:r>
          </a:p>
          <a:p>
            <a:pPr marL="0" indent="0">
              <a:buNone/>
            </a:pPr>
            <a:r>
              <a:rPr lang="tr-TR" sz="3100" b="1" dirty="0" smtClean="0">
                <a:solidFill>
                  <a:srgbClr val="C00000"/>
                </a:solidFill>
              </a:rPr>
              <a:t>   </a:t>
            </a:r>
            <a:r>
              <a:rPr lang="tr-TR" sz="3100" b="1" dirty="0" err="1" smtClean="0">
                <a:solidFill>
                  <a:srgbClr val="C00000"/>
                </a:solidFill>
              </a:rPr>
              <a:t>cout</a:t>
            </a:r>
            <a:r>
              <a:rPr lang="tr-TR" sz="3100" b="1" dirty="0" smtClean="0">
                <a:solidFill>
                  <a:srgbClr val="C00000"/>
                </a:solidFill>
              </a:rPr>
              <a:t> &lt;&lt; "</a:t>
            </a:r>
            <a:r>
              <a:rPr lang="tr-TR" sz="3100" b="1" dirty="0" err="1" smtClean="0">
                <a:solidFill>
                  <a:srgbClr val="C00000"/>
                </a:solidFill>
              </a:rPr>
              <a:t>Average</a:t>
            </a:r>
            <a:r>
              <a:rPr lang="tr-TR" sz="3100" b="1" dirty="0" smtClean="0">
                <a:solidFill>
                  <a:srgbClr val="C00000"/>
                </a:solidFill>
              </a:rPr>
              <a:t> is " &lt;&lt; (</a:t>
            </a:r>
            <a:r>
              <a:rPr lang="tr-TR" sz="3100" b="1" dirty="0" err="1" smtClean="0">
                <a:solidFill>
                  <a:srgbClr val="C00000"/>
                </a:solidFill>
              </a:rPr>
              <a:t>double</a:t>
            </a:r>
            <a:r>
              <a:rPr lang="tr-TR" sz="3100" b="1" dirty="0" smtClean="0">
                <a:solidFill>
                  <a:srgbClr val="C00000"/>
                </a:solidFill>
              </a:rPr>
              <a:t>)</a:t>
            </a:r>
            <a:r>
              <a:rPr lang="tr-TR" sz="3100" b="1" dirty="0" err="1" smtClean="0">
                <a:solidFill>
                  <a:srgbClr val="C00000"/>
                </a:solidFill>
              </a:rPr>
              <a:t>sum</a:t>
            </a:r>
            <a:r>
              <a:rPr lang="tr-TR" sz="3100" b="1" dirty="0" smtClean="0">
                <a:solidFill>
                  <a:srgbClr val="C00000"/>
                </a:solidFill>
              </a:rPr>
              <a:t> / </a:t>
            </a:r>
            <a:r>
              <a:rPr lang="tr-TR" sz="3100" b="1" dirty="0" err="1" smtClean="0">
                <a:solidFill>
                  <a:srgbClr val="C00000"/>
                </a:solidFill>
              </a:rPr>
              <a:t>count</a:t>
            </a:r>
            <a:r>
              <a:rPr lang="tr-TR" sz="3100" b="1" dirty="0" smtClean="0">
                <a:solidFill>
                  <a:srgbClr val="C00000"/>
                </a:solidFill>
              </a:rPr>
              <a:t> &lt;&lt; </a:t>
            </a:r>
            <a:r>
              <a:rPr lang="tr-TR" sz="3100" b="1" dirty="0" err="1" smtClean="0">
                <a:solidFill>
                  <a:srgbClr val="C00000"/>
                </a:solidFill>
              </a:rPr>
              <a:t>endl</a:t>
            </a:r>
            <a:r>
              <a:rPr lang="tr-TR" sz="3100" b="1" dirty="0" smtClean="0">
                <a:solidFill>
                  <a:srgbClr val="C00000"/>
                </a:solidFill>
              </a:rPr>
              <a:t>;</a:t>
            </a:r>
          </a:p>
          <a:p>
            <a:pPr marL="0" indent="0">
              <a:buNone/>
            </a:pPr>
            <a:r>
              <a:rPr lang="tr-TR" sz="3100" b="1" dirty="0" smtClean="0">
                <a:solidFill>
                  <a:srgbClr val="C00000"/>
                </a:solidFill>
              </a:rPr>
              <a:t>}</a:t>
            </a:r>
            <a:endParaRPr lang="tr-TR" sz="3100" b="1" dirty="0">
              <a:solidFill>
                <a:srgbClr val="C00000"/>
              </a:solidFill>
            </a:endParaRPr>
          </a:p>
        </p:txBody>
      </p:sp>
    </p:spTree>
    <p:extLst>
      <p:ext uri="{BB962C8B-B14F-4D97-AF65-F5344CB8AC3E}">
        <p14:creationId xmlns:p14="http://schemas.microsoft.com/office/powerpoint/2010/main" val="3954136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9438" y="2329132"/>
            <a:ext cx="5217543" cy="894331"/>
          </a:xfrm>
        </p:spPr>
        <p:txBody>
          <a:bodyPr>
            <a:normAutofit fontScale="90000"/>
          </a:bodyPr>
          <a:lstStyle/>
          <a:p>
            <a:r>
              <a:rPr lang="en-US" dirty="0" smtClean="0"/>
              <a:t> </a:t>
            </a:r>
            <a:r>
              <a:rPr lang="en-US" sz="4000" b="1" dirty="0" smtClean="0"/>
              <a:t>Interrupting Loop Flow - "break" and "continue"</a:t>
            </a:r>
            <a:endParaRPr lang="tr-TR" sz="4000" b="1" dirty="0"/>
          </a:p>
        </p:txBody>
      </p:sp>
      <p:sp>
        <p:nvSpPr>
          <p:cNvPr id="3" name="İçerik Yer Tutucusu 2"/>
          <p:cNvSpPr>
            <a:spLocks noGrp="1"/>
          </p:cNvSpPr>
          <p:nvPr>
            <p:ph idx="1"/>
          </p:nvPr>
        </p:nvSpPr>
        <p:spPr>
          <a:xfrm>
            <a:off x="120770" y="1"/>
            <a:ext cx="5943599" cy="6858000"/>
          </a:xfrm>
        </p:spPr>
        <p:txBody>
          <a:bodyPr>
            <a:noAutofit/>
          </a:bodyPr>
          <a:lstStyle/>
          <a:p>
            <a:pPr marL="0" indent="0">
              <a:buNone/>
            </a:pPr>
            <a:r>
              <a:rPr lang="tr-TR" sz="1900" b="1" dirty="0" smtClean="0">
                <a:solidFill>
                  <a:srgbClr val="C00000"/>
                </a:solidFill>
              </a:rPr>
              <a:t>#</a:t>
            </a:r>
            <a:r>
              <a:rPr lang="tr-TR" sz="1900" b="1" dirty="0" err="1" smtClean="0">
                <a:solidFill>
                  <a:srgbClr val="C00000"/>
                </a:solidFill>
              </a:rPr>
              <a:t>include</a:t>
            </a:r>
            <a:r>
              <a:rPr lang="tr-TR" sz="1900" b="1" dirty="0" smtClean="0">
                <a:solidFill>
                  <a:srgbClr val="C00000"/>
                </a:solidFill>
              </a:rPr>
              <a:t> &lt;</a:t>
            </a:r>
            <a:r>
              <a:rPr lang="tr-TR" sz="1900" b="1" dirty="0" err="1" smtClean="0">
                <a:solidFill>
                  <a:srgbClr val="C00000"/>
                </a:solidFill>
              </a:rPr>
              <a:t>iostream</a:t>
            </a:r>
            <a:r>
              <a:rPr lang="tr-TR" sz="1900" b="1" dirty="0" smtClean="0"/>
              <a:t>&gt;</a:t>
            </a:r>
          </a:p>
          <a:p>
            <a:pPr marL="0" indent="0">
              <a:buNone/>
            </a:pPr>
            <a:r>
              <a:rPr lang="tr-TR" sz="1900" b="1" dirty="0" err="1" smtClean="0">
                <a:solidFill>
                  <a:srgbClr val="C00000"/>
                </a:solidFill>
              </a:rPr>
              <a:t>using</a:t>
            </a:r>
            <a:r>
              <a:rPr lang="tr-TR" sz="1900" b="1" dirty="0" smtClean="0">
                <a:solidFill>
                  <a:srgbClr val="C00000"/>
                </a:solidFill>
              </a:rPr>
              <a:t> </a:t>
            </a:r>
            <a:r>
              <a:rPr lang="tr-TR" sz="1900" b="1" dirty="0" err="1" smtClean="0">
                <a:solidFill>
                  <a:srgbClr val="C00000"/>
                </a:solidFill>
              </a:rPr>
              <a:t>namespace</a:t>
            </a:r>
            <a:r>
              <a:rPr lang="tr-TR" sz="1900" b="1" dirty="0" smtClean="0">
                <a:solidFill>
                  <a:srgbClr val="C00000"/>
                </a:solidFill>
              </a:rPr>
              <a:t> </a:t>
            </a:r>
            <a:r>
              <a:rPr lang="tr-TR" sz="1900" b="1" dirty="0" err="1" smtClean="0">
                <a:solidFill>
                  <a:srgbClr val="C00000"/>
                </a:solidFill>
              </a:rPr>
              <a:t>std</a:t>
            </a:r>
            <a:r>
              <a:rPr lang="tr-TR" sz="1900" b="1" dirty="0" smtClean="0">
                <a:solidFill>
                  <a:srgbClr val="C00000"/>
                </a:solidFill>
              </a:rPr>
              <a:t>;</a:t>
            </a:r>
          </a:p>
          <a:p>
            <a:pPr marL="0" indent="0">
              <a:buNone/>
            </a:pPr>
            <a:r>
              <a:rPr lang="tr-TR" sz="1900" b="1" dirty="0" err="1" smtClean="0">
                <a:solidFill>
                  <a:srgbClr val="C00000"/>
                </a:solidFill>
              </a:rPr>
              <a:t>int</a:t>
            </a:r>
            <a:r>
              <a:rPr lang="tr-TR" sz="1900" b="1" dirty="0" smtClean="0">
                <a:solidFill>
                  <a:srgbClr val="C00000"/>
                </a:solidFill>
              </a:rPr>
              <a:t> main() {</a:t>
            </a:r>
          </a:p>
          <a:p>
            <a:pPr marL="0" indent="0">
              <a:buNone/>
            </a:pPr>
            <a:r>
              <a:rPr lang="tr-TR" sz="1900" b="1" dirty="0" smtClean="0">
                <a:solidFill>
                  <a:srgbClr val="C00000"/>
                </a:solidFill>
              </a:rPr>
              <a:t>   </a:t>
            </a:r>
            <a:r>
              <a:rPr lang="tr-TR" sz="1900" b="1" dirty="0" err="1" smtClean="0">
                <a:solidFill>
                  <a:srgbClr val="C00000"/>
                </a:solidFill>
              </a:rPr>
              <a:t>int</a:t>
            </a:r>
            <a:r>
              <a:rPr lang="tr-TR" sz="1900" b="1" dirty="0" smtClean="0">
                <a:solidFill>
                  <a:srgbClr val="C00000"/>
                </a:solidFill>
              </a:rPr>
              <a:t> </a:t>
            </a:r>
            <a:r>
              <a:rPr lang="tr-TR" sz="1900" b="1" dirty="0" err="1" smtClean="0">
                <a:solidFill>
                  <a:srgbClr val="C00000"/>
                </a:solidFill>
              </a:rPr>
              <a:t>number</a:t>
            </a:r>
            <a:r>
              <a:rPr lang="tr-TR" sz="1900" b="1" dirty="0" smtClean="0">
                <a:solidFill>
                  <a:srgbClr val="C00000"/>
                </a:solidFill>
              </a:rPr>
              <a:t> = 1;</a:t>
            </a:r>
          </a:p>
          <a:p>
            <a:pPr marL="0" indent="0">
              <a:buNone/>
            </a:pPr>
            <a:r>
              <a:rPr lang="tr-TR" sz="1900" b="1" dirty="0" smtClean="0">
                <a:solidFill>
                  <a:srgbClr val="C00000"/>
                </a:solidFill>
              </a:rPr>
              <a:t>   </a:t>
            </a:r>
            <a:r>
              <a:rPr lang="tr-TR" sz="1900" b="1" dirty="0" err="1" smtClean="0">
                <a:solidFill>
                  <a:srgbClr val="C00000"/>
                </a:solidFill>
              </a:rPr>
              <a:t>while</a:t>
            </a:r>
            <a:r>
              <a:rPr lang="tr-TR" sz="1900" b="1" dirty="0" smtClean="0">
                <a:solidFill>
                  <a:srgbClr val="C00000"/>
                </a:solidFill>
              </a:rPr>
              <a:t> (</a:t>
            </a:r>
            <a:r>
              <a:rPr lang="tr-TR" sz="1900" b="1" dirty="0" err="1" smtClean="0">
                <a:solidFill>
                  <a:srgbClr val="C00000"/>
                </a:solidFill>
              </a:rPr>
              <a:t>true</a:t>
            </a:r>
            <a:r>
              <a:rPr lang="tr-TR" sz="1900" b="1" dirty="0" smtClean="0">
                <a:solidFill>
                  <a:srgbClr val="C00000"/>
                </a:solidFill>
              </a:rPr>
              <a:t>) {</a:t>
            </a:r>
          </a:p>
          <a:p>
            <a:pPr marL="0" indent="0">
              <a:buNone/>
            </a:pPr>
            <a:r>
              <a:rPr lang="tr-TR" sz="1900" b="1" dirty="0" smtClean="0">
                <a:solidFill>
                  <a:srgbClr val="C00000"/>
                </a:solidFill>
              </a:rPr>
              <a:t>      ++</a:t>
            </a:r>
            <a:r>
              <a:rPr lang="tr-TR" sz="1900" b="1" dirty="0" err="1" smtClean="0">
                <a:solidFill>
                  <a:srgbClr val="C00000"/>
                </a:solidFill>
              </a:rPr>
              <a:t>number</a:t>
            </a:r>
            <a:r>
              <a:rPr lang="tr-TR" sz="1900" b="1" dirty="0" smtClean="0">
                <a:solidFill>
                  <a:srgbClr val="C00000"/>
                </a:solidFill>
              </a:rPr>
              <a:t>;</a:t>
            </a:r>
          </a:p>
          <a:p>
            <a:pPr marL="0" indent="0">
              <a:buNone/>
            </a:pPr>
            <a:r>
              <a:rPr lang="tr-TR" sz="1900" b="1" dirty="0" smtClean="0">
                <a:solidFill>
                  <a:srgbClr val="C00000"/>
                </a:solidFill>
              </a:rPr>
              <a:t>      </a:t>
            </a:r>
            <a:r>
              <a:rPr lang="tr-TR" sz="1900" b="1" dirty="0" err="1" smtClean="0">
                <a:solidFill>
                  <a:srgbClr val="C00000"/>
                </a:solidFill>
              </a:rPr>
              <a:t>if</a:t>
            </a:r>
            <a:r>
              <a:rPr lang="tr-TR" sz="1900" b="1" dirty="0" smtClean="0">
                <a:solidFill>
                  <a:srgbClr val="C00000"/>
                </a:solidFill>
              </a:rPr>
              <a:t> ((</a:t>
            </a:r>
            <a:r>
              <a:rPr lang="tr-TR" sz="1900" b="1" dirty="0" err="1" smtClean="0">
                <a:solidFill>
                  <a:srgbClr val="C00000"/>
                </a:solidFill>
              </a:rPr>
              <a:t>number</a:t>
            </a:r>
            <a:r>
              <a:rPr lang="tr-TR" sz="1900" b="1" dirty="0" smtClean="0">
                <a:solidFill>
                  <a:srgbClr val="C00000"/>
                </a:solidFill>
              </a:rPr>
              <a:t> % 3) == 0) </a:t>
            </a:r>
            <a:r>
              <a:rPr lang="tr-TR" sz="1900" b="1" dirty="0" err="1" smtClean="0">
                <a:solidFill>
                  <a:srgbClr val="C00000"/>
                </a:solidFill>
              </a:rPr>
              <a:t>continue</a:t>
            </a:r>
            <a:r>
              <a:rPr lang="tr-TR" sz="1900" b="1" dirty="0" smtClean="0">
                <a:solidFill>
                  <a:srgbClr val="C00000"/>
                </a:solidFill>
              </a:rPr>
              <a:t>;</a:t>
            </a:r>
          </a:p>
          <a:p>
            <a:pPr marL="0" indent="0">
              <a:buNone/>
            </a:pPr>
            <a:r>
              <a:rPr lang="tr-TR" sz="1900" b="1" dirty="0" smtClean="0">
                <a:solidFill>
                  <a:srgbClr val="C00000"/>
                </a:solidFill>
              </a:rPr>
              <a:t>      </a:t>
            </a:r>
            <a:r>
              <a:rPr lang="tr-TR" sz="1900" b="1" dirty="0" err="1" smtClean="0">
                <a:solidFill>
                  <a:srgbClr val="C00000"/>
                </a:solidFill>
              </a:rPr>
              <a:t>if</a:t>
            </a:r>
            <a:r>
              <a:rPr lang="tr-TR" sz="1900" b="1" dirty="0" smtClean="0">
                <a:solidFill>
                  <a:srgbClr val="C00000"/>
                </a:solidFill>
              </a:rPr>
              <a:t> (</a:t>
            </a:r>
            <a:r>
              <a:rPr lang="tr-TR" sz="1900" b="1" dirty="0" err="1" smtClean="0">
                <a:solidFill>
                  <a:srgbClr val="C00000"/>
                </a:solidFill>
              </a:rPr>
              <a:t>number</a:t>
            </a:r>
            <a:r>
              <a:rPr lang="tr-TR" sz="1900" b="1" dirty="0" smtClean="0">
                <a:solidFill>
                  <a:srgbClr val="C00000"/>
                </a:solidFill>
              </a:rPr>
              <a:t> == 133) break;</a:t>
            </a:r>
          </a:p>
          <a:p>
            <a:pPr marL="0" indent="0">
              <a:buNone/>
            </a:pPr>
            <a:r>
              <a:rPr lang="tr-TR" sz="1900" b="1" dirty="0" smtClean="0">
                <a:solidFill>
                  <a:srgbClr val="C00000"/>
                </a:solidFill>
              </a:rPr>
              <a:t>      </a:t>
            </a:r>
            <a:r>
              <a:rPr lang="tr-TR" sz="1900" b="1" dirty="0" err="1" smtClean="0">
                <a:solidFill>
                  <a:srgbClr val="C00000"/>
                </a:solidFill>
              </a:rPr>
              <a:t>if</a:t>
            </a:r>
            <a:r>
              <a:rPr lang="tr-TR" sz="1900" b="1" dirty="0" smtClean="0">
                <a:solidFill>
                  <a:srgbClr val="C00000"/>
                </a:solidFill>
              </a:rPr>
              <a:t> ((</a:t>
            </a:r>
            <a:r>
              <a:rPr lang="tr-TR" sz="1900" b="1" dirty="0" err="1" smtClean="0">
                <a:solidFill>
                  <a:srgbClr val="C00000"/>
                </a:solidFill>
              </a:rPr>
              <a:t>number</a:t>
            </a:r>
            <a:r>
              <a:rPr lang="tr-TR" sz="1900" b="1" dirty="0" smtClean="0">
                <a:solidFill>
                  <a:srgbClr val="C00000"/>
                </a:solidFill>
              </a:rPr>
              <a:t> % 2) == 0) {</a:t>
            </a:r>
          </a:p>
          <a:p>
            <a:pPr marL="0" indent="0">
              <a:buNone/>
            </a:pPr>
            <a:r>
              <a:rPr lang="tr-TR" sz="1900" b="1" dirty="0" smtClean="0">
                <a:solidFill>
                  <a:srgbClr val="C00000"/>
                </a:solidFill>
              </a:rPr>
              <a:t>         </a:t>
            </a:r>
            <a:r>
              <a:rPr lang="tr-TR" sz="1900" b="1" dirty="0" err="1" smtClean="0">
                <a:solidFill>
                  <a:srgbClr val="C00000"/>
                </a:solidFill>
              </a:rPr>
              <a:t>number</a:t>
            </a:r>
            <a:r>
              <a:rPr lang="tr-TR" sz="1900" b="1" dirty="0" smtClean="0">
                <a:solidFill>
                  <a:srgbClr val="C00000"/>
                </a:solidFill>
              </a:rPr>
              <a:t> += 3;</a:t>
            </a:r>
          </a:p>
          <a:p>
            <a:pPr marL="0" indent="0">
              <a:buNone/>
            </a:pPr>
            <a:r>
              <a:rPr lang="tr-TR" sz="1900" b="1" dirty="0" smtClean="0">
                <a:solidFill>
                  <a:srgbClr val="C00000"/>
                </a:solidFill>
              </a:rPr>
              <a:t>      } else {</a:t>
            </a:r>
          </a:p>
          <a:p>
            <a:pPr marL="0" indent="0">
              <a:buNone/>
            </a:pPr>
            <a:r>
              <a:rPr lang="tr-TR" sz="1900" b="1" dirty="0" smtClean="0">
                <a:solidFill>
                  <a:srgbClr val="C00000"/>
                </a:solidFill>
              </a:rPr>
              <a:t>         </a:t>
            </a:r>
            <a:r>
              <a:rPr lang="tr-TR" sz="1900" b="1" dirty="0" err="1" smtClean="0">
                <a:solidFill>
                  <a:srgbClr val="C00000"/>
                </a:solidFill>
              </a:rPr>
              <a:t>number</a:t>
            </a:r>
            <a:r>
              <a:rPr lang="tr-TR" sz="1900" b="1" dirty="0" smtClean="0">
                <a:solidFill>
                  <a:srgbClr val="C00000"/>
                </a:solidFill>
              </a:rPr>
              <a:t> -= 3;</a:t>
            </a:r>
          </a:p>
          <a:p>
            <a:pPr marL="0" indent="0">
              <a:buNone/>
            </a:pPr>
            <a:r>
              <a:rPr lang="tr-TR" sz="1900" b="1" dirty="0" smtClean="0">
                <a:solidFill>
                  <a:srgbClr val="C00000"/>
                </a:solidFill>
              </a:rPr>
              <a:t>      }</a:t>
            </a:r>
          </a:p>
          <a:p>
            <a:pPr marL="0" indent="0">
              <a:buNone/>
            </a:pPr>
            <a:r>
              <a:rPr lang="tr-TR" sz="1900" b="1" dirty="0" smtClean="0">
                <a:solidFill>
                  <a:srgbClr val="C00000"/>
                </a:solidFill>
              </a:rPr>
              <a:t>      </a:t>
            </a:r>
            <a:r>
              <a:rPr lang="tr-TR" sz="1900" b="1" dirty="0" err="1" smtClean="0">
                <a:solidFill>
                  <a:srgbClr val="C00000"/>
                </a:solidFill>
              </a:rPr>
              <a:t>cout</a:t>
            </a:r>
            <a:r>
              <a:rPr lang="tr-TR" sz="1900" b="1" dirty="0" smtClean="0">
                <a:solidFill>
                  <a:srgbClr val="C00000"/>
                </a:solidFill>
              </a:rPr>
              <a:t> &lt;&lt; </a:t>
            </a:r>
            <a:r>
              <a:rPr lang="tr-TR" sz="1900" b="1" dirty="0" err="1" smtClean="0">
                <a:solidFill>
                  <a:srgbClr val="C00000"/>
                </a:solidFill>
              </a:rPr>
              <a:t>number</a:t>
            </a:r>
            <a:r>
              <a:rPr lang="tr-TR" sz="1900" b="1" dirty="0" smtClean="0">
                <a:solidFill>
                  <a:srgbClr val="C00000"/>
                </a:solidFill>
              </a:rPr>
              <a:t> &lt;&lt; " ";</a:t>
            </a:r>
          </a:p>
          <a:p>
            <a:pPr marL="0" indent="0">
              <a:buNone/>
            </a:pPr>
            <a:r>
              <a:rPr lang="tr-TR" sz="1900" b="1" dirty="0" smtClean="0">
                <a:solidFill>
                  <a:srgbClr val="C00000"/>
                </a:solidFill>
              </a:rPr>
              <a:t>   }</a:t>
            </a:r>
          </a:p>
          <a:p>
            <a:pPr marL="0" indent="0">
              <a:buNone/>
            </a:pPr>
            <a:r>
              <a:rPr lang="tr-TR" sz="1900" b="1" dirty="0" smtClean="0">
                <a:solidFill>
                  <a:srgbClr val="C00000"/>
                </a:solidFill>
              </a:rPr>
              <a:t>   </a:t>
            </a:r>
            <a:r>
              <a:rPr lang="tr-TR" sz="1900" b="1" dirty="0" err="1" smtClean="0">
                <a:solidFill>
                  <a:srgbClr val="C00000"/>
                </a:solidFill>
              </a:rPr>
              <a:t>cout</a:t>
            </a:r>
            <a:r>
              <a:rPr lang="tr-TR" sz="1900" b="1" dirty="0" smtClean="0">
                <a:solidFill>
                  <a:srgbClr val="C00000"/>
                </a:solidFill>
              </a:rPr>
              <a:t> &lt;&lt; </a:t>
            </a:r>
            <a:r>
              <a:rPr lang="tr-TR" sz="1900" b="1" dirty="0" err="1" smtClean="0">
                <a:solidFill>
                  <a:srgbClr val="C00000"/>
                </a:solidFill>
              </a:rPr>
              <a:t>endl</a:t>
            </a:r>
            <a:r>
              <a:rPr lang="tr-TR" sz="1900" b="1" dirty="0" smtClean="0">
                <a:solidFill>
                  <a:srgbClr val="C00000"/>
                </a:solidFill>
              </a:rPr>
              <a:t>;</a:t>
            </a:r>
          </a:p>
          <a:p>
            <a:pPr marL="0" indent="0">
              <a:buNone/>
            </a:pPr>
            <a:r>
              <a:rPr lang="tr-TR" sz="1900" b="1" dirty="0" smtClean="0">
                <a:solidFill>
                  <a:srgbClr val="C00000"/>
                </a:solidFill>
              </a:rPr>
              <a:t>   </a:t>
            </a:r>
            <a:r>
              <a:rPr lang="tr-TR" sz="1900" b="1" dirty="0" err="1" smtClean="0">
                <a:solidFill>
                  <a:srgbClr val="C00000"/>
                </a:solidFill>
              </a:rPr>
              <a:t>return</a:t>
            </a:r>
            <a:r>
              <a:rPr lang="tr-TR" sz="1900" b="1" dirty="0" smtClean="0">
                <a:solidFill>
                  <a:srgbClr val="C00000"/>
                </a:solidFill>
              </a:rPr>
              <a:t> 0;  }</a:t>
            </a:r>
            <a:endParaRPr lang="tr-TR" sz="1900" b="1" dirty="0">
              <a:solidFill>
                <a:srgbClr val="C00000"/>
              </a:solidFill>
            </a:endParaRPr>
          </a:p>
        </p:txBody>
      </p:sp>
    </p:spTree>
    <p:extLst>
      <p:ext uri="{BB962C8B-B14F-4D97-AF65-F5344CB8AC3E}">
        <p14:creationId xmlns:p14="http://schemas.microsoft.com/office/powerpoint/2010/main" val="823440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130397" y="6418053"/>
            <a:ext cx="4001218" cy="439947"/>
          </a:xfrm>
        </p:spPr>
        <p:txBody>
          <a:bodyPr>
            <a:noAutofit/>
          </a:bodyPr>
          <a:lstStyle/>
          <a:p>
            <a:r>
              <a:rPr lang="tr-TR" sz="3600" b="1" dirty="0" err="1" smtClean="0"/>
              <a:t>Terminating</a:t>
            </a:r>
            <a:r>
              <a:rPr lang="tr-TR" sz="3600" b="1" dirty="0" smtClean="0"/>
              <a:t> Program</a:t>
            </a:r>
            <a:endParaRPr lang="tr-TR" sz="3600" b="1" dirty="0"/>
          </a:p>
        </p:txBody>
      </p:sp>
      <p:sp>
        <p:nvSpPr>
          <p:cNvPr id="3" name="İçerik Yer Tutucusu 2"/>
          <p:cNvSpPr>
            <a:spLocks noGrp="1"/>
          </p:cNvSpPr>
          <p:nvPr>
            <p:ph idx="1"/>
          </p:nvPr>
        </p:nvSpPr>
        <p:spPr>
          <a:xfrm>
            <a:off x="0" y="1"/>
            <a:ext cx="12131615" cy="6857999"/>
          </a:xfrm>
        </p:spPr>
        <p:txBody>
          <a:bodyPr>
            <a:noAutofit/>
          </a:bodyPr>
          <a:lstStyle/>
          <a:p>
            <a:r>
              <a:rPr lang="en-US" sz="1900" b="1" dirty="0" smtClean="0"/>
              <a:t>There are a few ways that you can terminate your program, before reaching the end of the programming statements</a:t>
            </a:r>
            <a:r>
              <a:rPr lang="en-US" sz="1900" dirty="0" smtClean="0"/>
              <a:t>.</a:t>
            </a:r>
          </a:p>
          <a:p>
            <a:r>
              <a:rPr lang="en-US" sz="1900" b="1" dirty="0" smtClean="0">
                <a:solidFill>
                  <a:srgbClr val="C00000"/>
                </a:solidFill>
              </a:rPr>
              <a:t>exit(): </a:t>
            </a:r>
            <a:r>
              <a:rPr lang="en-US" sz="1900" dirty="0" smtClean="0"/>
              <a:t>You could invoke the function exit(</a:t>
            </a:r>
            <a:r>
              <a:rPr lang="en-US" sz="1900" dirty="0" err="1" smtClean="0"/>
              <a:t>int</a:t>
            </a:r>
            <a:r>
              <a:rPr lang="en-US" sz="1900" dirty="0" smtClean="0"/>
              <a:t> </a:t>
            </a:r>
            <a:r>
              <a:rPr lang="en-US" sz="1900" dirty="0" err="1" smtClean="0"/>
              <a:t>exitCode</a:t>
            </a:r>
            <a:r>
              <a:rPr lang="en-US" sz="1900" dirty="0" smtClean="0"/>
              <a:t>), in &lt;</a:t>
            </a:r>
            <a:r>
              <a:rPr lang="en-US" sz="1900" dirty="0" err="1" smtClean="0"/>
              <a:t>cstdlib</a:t>
            </a:r>
            <a:r>
              <a:rPr lang="en-US" sz="1900" dirty="0" smtClean="0"/>
              <a:t>&gt; (ported from C's "</a:t>
            </a:r>
            <a:r>
              <a:rPr lang="en-US" sz="1900" dirty="0" err="1" smtClean="0"/>
              <a:t>stdlib.h</a:t>
            </a:r>
            <a:r>
              <a:rPr lang="en-US" sz="1900" dirty="0" smtClean="0"/>
              <a:t>"), to terminate the program and return the control to the Operating System. By convention, </a:t>
            </a:r>
            <a:r>
              <a:rPr lang="en-US" sz="1900" b="1" dirty="0" smtClean="0">
                <a:solidFill>
                  <a:srgbClr val="C00000"/>
                </a:solidFill>
              </a:rPr>
              <a:t>return code of zero indicates normal termination</a:t>
            </a:r>
            <a:r>
              <a:rPr lang="en-US" sz="1900" dirty="0" smtClean="0"/>
              <a:t>; while a </a:t>
            </a:r>
            <a:r>
              <a:rPr lang="en-US" sz="1900" b="1" dirty="0" smtClean="0">
                <a:solidFill>
                  <a:srgbClr val="C00000"/>
                </a:solidFill>
              </a:rPr>
              <a:t>non-zero </a:t>
            </a:r>
            <a:r>
              <a:rPr lang="en-US" sz="1900" b="1" dirty="0" err="1" smtClean="0">
                <a:solidFill>
                  <a:srgbClr val="C00000"/>
                </a:solidFill>
              </a:rPr>
              <a:t>exitCode</a:t>
            </a:r>
            <a:r>
              <a:rPr lang="en-US" sz="1900" b="1" dirty="0" smtClean="0">
                <a:solidFill>
                  <a:srgbClr val="C00000"/>
                </a:solidFill>
              </a:rPr>
              <a:t> (-1) indicates abnormal termination.</a:t>
            </a:r>
            <a:r>
              <a:rPr lang="en-US" sz="1900" dirty="0" smtClean="0"/>
              <a:t> </a:t>
            </a:r>
          </a:p>
          <a:p>
            <a:r>
              <a:rPr lang="en-US" sz="1900" b="1" dirty="0" smtClean="0">
                <a:solidFill>
                  <a:srgbClr val="C00000"/>
                </a:solidFill>
              </a:rPr>
              <a:t>abort(): </a:t>
            </a:r>
            <a:r>
              <a:rPr lang="en-US" sz="1900" dirty="0" smtClean="0"/>
              <a:t>The header &lt;</a:t>
            </a:r>
            <a:r>
              <a:rPr lang="en-US" sz="1900" dirty="0" err="1" smtClean="0"/>
              <a:t>cstdlib</a:t>
            </a:r>
            <a:r>
              <a:rPr lang="en-US" sz="1900" dirty="0" smtClean="0"/>
              <a:t>&gt; also provide a function called abort(), which can be used to terminate the program abnormally.</a:t>
            </a:r>
          </a:p>
          <a:p>
            <a:pPr marL="0" indent="0">
              <a:buNone/>
            </a:pPr>
            <a:r>
              <a:rPr lang="en-US" sz="1900" b="1" dirty="0" smtClean="0">
                <a:solidFill>
                  <a:srgbClr val="C00000"/>
                </a:solidFill>
              </a:rPr>
              <a:t>if (</a:t>
            </a:r>
            <a:r>
              <a:rPr lang="en-US" sz="1900" b="1" dirty="0" err="1" smtClean="0">
                <a:solidFill>
                  <a:srgbClr val="C00000"/>
                </a:solidFill>
              </a:rPr>
              <a:t>errorCount</a:t>
            </a:r>
            <a:r>
              <a:rPr lang="en-US" sz="1900" b="1" dirty="0" smtClean="0">
                <a:solidFill>
                  <a:srgbClr val="C00000"/>
                </a:solidFill>
              </a:rPr>
              <a:t> &gt; 10) {</a:t>
            </a:r>
          </a:p>
          <a:p>
            <a:pPr marL="0" indent="0">
              <a:buNone/>
            </a:pPr>
            <a:r>
              <a:rPr lang="en-US" sz="1900" b="1" dirty="0" smtClean="0">
                <a:solidFill>
                  <a:srgbClr val="C00000"/>
                </a:solidFill>
              </a:rPr>
              <a:t>   </a:t>
            </a:r>
            <a:r>
              <a:rPr lang="en-US" sz="1900" b="1" dirty="0" err="1" smtClean="0">
                <a:solidFill>
                  <a:srgbClr val="C00000"/>
                </a:solidFill>
              </a:rPr>
              <a:t>cout</a:t>
            </a:r>
            <a:r>
              <a:rPr lang="en-US" sz="1900" b="1" dirty="0" smtClean="0">
                <a:solidFill>
                  <a:srgbClr val="C00000"/>
                </a:solidFill>
              </a:rPr>
              <a:t> &lt;&lt; "too many errors" &lt;&lt; </a:t>
            </a:r>
            <a:r>
              <a:rPr lang="en-US" sz="1900" b="1" dirty="0" err="1" smtClean="0">
                <a:solidFill>
                  <a:srgbClr val="C00000"/>
                </a:solidFill>
              </a:rPr>
              <a:t>endl</a:t>
            </a:r>
            <a:r>
              <a:rPr lang="en-US" sz="1900" b="1" dirty="0" smtClean="0">
                <a:solidFill>
                  <a:srgbClr val="C00000"/>
                </a:solidFill>
              </a:rPr>
              <a:t>;</a:t>
            </a:r>
          </a:p>
          <a:p>
            <a:pPr marL="0" indent="0">
              <a:buNone/>
            </a:pPr>
            <a:r>
              <a:rPr lang="en-US" sz="1900" b="1" dirty="0" smtClean="0">
                <a:solidFill>
                  <a:srgbClr val="C00000"/>
                </a:solidFill>
              </a:rPr>
              <a:t>   exit(-1);  </a:t>
            </a:r>
            <a:r>
              <a:rPr lang="en-US" sz="1900" b="1" dirty="0" smtClean="0"/>
              <a:t>// Terminate the program// OR abort();</a:t>
            </a:r>
          </a:p>
          <a:p>
            <a:pPr marL="0" indent="0">
              <a:buNone/>
            </a:pPr>
            <a:r>
              <a:rPr lang="en-US" sz="1900" b="1" dirty="0" smtClean="0">
                <a:solidFill>
                  <a:srgbClr val="C00000"/>
                </a:solidFill>
              </a:rPr>
              <a:t>}</a:t>
            </a:r>
            <a:endParaRPr lang="en-US" sz="1900" dirty="0" smtClean="0"/>
          </a:p>
          <a:p>
            <a:r>
              <a:rPr lang="en-US" sz="1900" dirty="0" smtClean="0"/>
              <a:t>You could also use a "return </a:t>
            </a:r>
            <a:r>
              <a:rPr lang="en-US" sz="1900" dirty="0" err="1" smtClean="0"/>
              <a:t>returnValue</a:t>
            </a:r>
            <a:r>
              <a:rPr lang="en-US" sz="1900" dirty="0" smtClean="0"/>
              <a:t>" statement in the main() function to terminate the program and return control back to the Operating System. </a:t>
            </a:r>
            <a:endParaRPr lang="tr-TR" sz="1900" dirty="0" smtClean="0"/>
          </a:p>
          <a:p>
            <a:pPr marL="0" indent="0">
              <a:buNone/>
            </a:pPr>
            <a:r>
              <a:rPr lang="en-US" sz="1900" b="1" dirty="0" err="1" smtClean="0">
                <a:solidFill>
                  <a:srgbClr val="C00000"/>
                </a:solidFill>
              </a:rPr>
              <a:t>int</a:t>
            </a:r>
            <a:r>
              <a:rPr lang="en-US" sz="1900" b="1" dirty="0" smtClean="0">
                <a:solidFill>
                  <a:srgbClr val="C00000"/>
                </a:solidFill>
              </a:rPr>
              <a:t> main() {</a:t>
            </a:r>
          </a:p>
          <a:p>
            <a:pPr marL="0" indent="0">
              <a:buNone/>
            </a:pPr>
            <a:r>
              <a:rPr lang="en-US" sz="1900" b="1" dirty="0" smtClean="0">
                <a:solidFill>
                  <a:srgbClr val="C00000"/>
                </a:solidFill>
              </a:rPr>
              <a:t>   ...</a:t>
            </a:r>
          </a:p>
          <a:p>
            <a:pPr marL="0" indent="0">
              <a:buNone/>
            </a:pPr>
            <a:r>
              <a:rPr lang="en-US" sz="1900" b="1" dirty="0" smtClean="0">
                <a:solidFill>
                  <a:srgbClr val="C00000"/>
                </a:solidFill>
              </a:rPr>
              <a:t>   if (</a:t>
            </a:r>
            <a:r>
              <a:rPr lang="en-US" sz="1900" b="1" dirty="0" err="1" smtClean="0">
                <a:solidFill>
                  <a:srgbClr val="C00000"/>
                </a:solidFill>
              </a:rPr>
              <a:t>errorCount</a:t>
            </a:r>
            <a:r>
              <a:rPr lang="en-US" sz="1900" b="1" dirty="0" smtClean="0">
                <a:solidFill>
                  <a:srgbClr val="C00000"/>
                </a:solidFill>
              </a:rPr>
              <a:t> &gt; 10) {</a:t>
            </a:r>
          </a:p>
          <a:p>
            <a:pPr marL="0" indent="0">
              <a:buNone/>
            </a:pPr>
            <a:r>
              <a:rPr lang="en-US" sz="1900" b="1" dirty="0" smtClean="0">
                <a:solidFill>
                  <a:srgbClr val="C00000"/>
                </a:solidFill>
              </a:rPr>
              <a:t>      </a:t>
            </a:r>
            <a:r>
              <a:rPr lang="en-US" sz="1900" b="1" dirty="0" err="1" smtClean="0">
                <a:solidFill>
                  <a:srgbClr val="C00000"/>
                </a:solidFill>
              </a:rPr>
              <a:t>cout</a:t>
            </a:r>
            <a:r>
              <a:rPr lang="en-US" sz="1900" b="1" dirty="0" smtClean="0">
                <a:solidFill>
                  <a:srgbClr val="C00000"/>
                </a:solidFill>
              </a:rPr>
              <a:t> &lt;&lt; "too many errors" &lt;&lt; </a:t>
            </a:r>
            <a:r>
              <a:rPr lang="en-US" sz="1900" b="1" dirty="0" err="1" smtClean="0">
                <a:solidFill>
                  <a:srgbClr val="C00000"/>
                </a:solidFill>
              </a:rPr>
              <a:t>endl</a:t>
            </a:r>
            <a:r>
              <a:rPr lang="en-US" sz="1900" b="1" dirty="0" smtClean="0">
                <a:solidFill>
                  <a:srgbClr val="C00000"/>
                </a:solidFill>
              </a:rPr>
              <a:t>;</a:t>
            </a:r>
          </a:p>
          <a:p>
            <a:pPr marL="0" indent="0">
              <a:buNone/>
            </a:pPr>
            <a:r>
              <a:rPr lang="en-US" sz="1900" b="1" dirty="0" smtClean="0">
                <a:solidFill>
                  <a:srgbClr val="C00000"/>
                </a:solidFill>
              </a:rPr>
              <a:t>      return -1;  </a:t>
            </a:r>
            <a:r>
              <a:rPr lang="en-US" sz="1900" b="1" dirty="0" smtClean="0"/>
              <a:t>// Terminate and return control to OS from main()</a:t>
            </a:r>
          </a:p>
          <a:p>
            <a:pPr marL="0" indent="0">
              <a:buNone/>
            </a:pPr>
            <a:r>
              <a:rPr lang="en-US" sz="1900" b="1" dirty="0" smtClean="0">
                <a:solidFill>
                  <a:srgbClr val="C00000"/>
                </a:solidFill>
              </a:rPr>
              <a:t>   }</a:t>
            </a:r>
          </a:p>
          <a:p>
            <a:pPr marL="0" indent="0">
              <a:buNone/>
            </a:pPr>
            <a:r>
              <a:rPr lang="en-US" sz="1900" b="1" dirty="0" smtClean="0">
                <a:solidFill>
                  <a:srgbClr val="C00000"/>
                </a:solidFill>
              </a:rPr>
              <a:t>   ...}</a:t>
            </a:r>
            <a:endParaRPr lang="tr-TR" sz="1900" b="1" dirty="0">
              <a:solidFill>
                <a:srgbClr val="C00000"/>
              </a:solidFill>
            </a:endParaRPr>
          </a:p>
        </p:txBody>
      </p:sp>
    </p:spTree>
    <p:extLst>
      <p:ext uri="{BB962C8B-B14F-4D97-AF65-F5344CB8AC3E}">
        <p14:creationId xmlns:p14="http://schemas.microsoft.com/office/powerpoint/2010/main" val="3324110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288101" y="166718"/>
            <a:ext cx="4225506" cy="644166"/>
          </a:xfrm>
        </p:spPr>
        <p:txBody>
          <a:bodyPr>
            <a:normAutofit fontScale="90000"/>
          </a:bodyPr>
          <a:lstStyle/>
          <a:p>
            <a:r>
              <a:rPr lang="tr-TR" b="1" dirty="0" err="1" smtClean="0"/>
              <a:t>Nested</a:t>
            </a:r>
            <a:r>
              <a:rPr lang="tr-TR" b="1" dirty="0" smtClean="0"/>
              <a:t> </a:t>
            </a:r>
            <a:r>
              <a:rPr lang="tr-TR" b="1" dirty="0" err="1" smtClean="0"/>
              <a:t>Loops</a:t>
            </a:r>
            <a:endParaRPr lang="tr-TR" b="1" dirty="0"/>
          </a:p>
        </p:txBody>
      </p:sp>
      <p:pic>
        <p:nvPicPr>
          <p:cNvPr id="4" name="Resim 3"/>
          <p:cNvPicPr>
            <a:picLocks noChangeAspect="1"/>
          </p:cNvPicPr>
          <p:nvPr/>
        </p:nvPicPr>
        <p:blipFill>
          <a:blip r:embed="rId2"/>
          <a:stretch>
            <a:fillRect/>
          </a:stretch>
        </p:blipFill>
        <p:spPr>
          <a:xfrm>
            <a:off x="1881547" y="937944"/>
            <a:ext cx="8239125" cy="4895850"/>
          </a:xfrm>
          <a:prstGeom prst="rect">
            <a:avLst/>
          </a:prstGeom>
        </p:spPr>
      </p:pic>
    </p:spTree>
    <p:extLst>
      <p:ext uri="{BB962C8B-B14F-4D97-AF65-F5344CB8AC3E}">
        <p14:creationId xmlns:p14="http://schemas.microsoft.com/office/powerpoint/2010/main" val="2349818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0"/>
            <a:ext cx="10161918" cy="6858000"/>
          </a:xfrm>
        </p:spPr>
        <p:txBody>
          <a:bodyPr>
            <a:normAutofit fontScale="92500" lnSpcReduction="10000"/>
          </a:bodyPr>
          <a:lstStyle/>
          <a:p>
            <a:pPr marL="0" indent="0">
              <a:buNone/>
            </a:pPr>
            <a:r>
              <a:rPr lang="tr-TR" b="1" dirty="0" smtClean="0"/>
              <a:t>/*</a:t>
            </a:r>
            <a:r>
              <a:rPr lang="tr-TR" b="1" dirty="0" err="1" smtClean="0"/>
              <a:t>Print</a:t>
            </a:r>
            <a:r>
              <a:rPr lang="tr-TR" b="1" dirty="0" smtClean="0"/>
              <a:t> </a:t>
            </a:r>
            <a:r>
              <a:rPr lang="tr-TR" b="1" dirty="0" err="1" smtClean="0"/>
              <a:t>square</a:t>
            </a:r>
            <a:r>
              <a:rPr lang="tr-TR" b="1" dirty="0" smtClean="0"/>
              <a:t> </a:t>
            </a:r>
            <a:r>
              <a:rPr lang="tr-TR" b="1" dirty="0" err="1" smtClean="0"/>
              <a:t>pattern</a:t>
            </a:r>
            <a:r>
              <a:rPr lang="tr-TR" b="1" dirty="0" smtClean="0"/>
              <a:t> */</a:t>
            </a:r>
            <a:endParaRPr lang="tr-TR" b="1" dirty="0"/>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smtClean="0">
                <a:solidFill>
                  <a:srgbClr val="C00000"/>
                </a:solidFill>
              </a:rPr>
              <a:t> </a:t>
            </a:r>
          </a:p>
          <a:p>
            <a:pPr marL="0" indent="0">
              <a:buNone/>
            </a:pPr>
            <a:r>
              <a:rPr lang="tr-TR" b="1" dirty="0" err="1" smtClean="0">
                <a:solidFill>
                  <a:srgbClr val="C00000"/>
                </a:solidFill>
              </a:rPr>
              <a:t>int</a:t>
            </a:r>
            <a:r>
              <a:rPr lang="tr-TR" b="1" dirty="0" smtClean="0">
                <a:solidFill>
                  <a:srgbClr val="C00000"/>
                </a:solidFill>
              </a:rPr>
              <a:t> main() {</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size = 8;</a:t>
            </a:r>
          </a:p>
          <a:p>
            <a:pPr marL="0" indent="0">
              <a:buNone/>
            </a:pPr>
            <a:r>
              <a:rPr lang="tr-TR" b="1" dirty="0" smtClean="0">
                <a:solidFill>
                  <a:srgbClr val="C00000"/>
                </a:solidFill>
              </a:rPr>
              <a:t>   </a:t>
            </a:r>
            <a:r>
              <a:rPr lang="tr-TR" b="1" dirty="0" err="1" smtClean="0">
                <a:solidFill>
                  <a:srgbClr val="C00000"/>
                </a:solidFill>
              </a:rPr>
              <a:t>for</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row</a:t>
            </a:r>
            <a:r>
              <a:rPr lang="tr-TR" b="1" dirty="0" smtClean="0">
                <a:solidFill>
                  <a:srgbClr val="C00000"/>
                </a:solidFill>
              </a:rPr>
              <a:t> = 1; </a:t>
            </a:r>
            <a:r>
              <a:rPr lang="tr-TR" b="1" dirty="0" err="1" smtClean="0">
                <a:solidFill>
                  <a:srgbClr val="C00000"/>
                </a:solidFill>
              </a:rPr>
              <a:t>row</a:t>
            </a:r>
            <a:r>
              <a:rPr lang="tr-TR" b="1" dirty="0" smtClean="0">
                <a:solidFill>
                  <a:srgbClr val="C00000"/>
                </a:solidFill>
              </a:rPr>
              <a:t> &lt;= size; ++</a:t>
            </a:r>
            <a:r>
              <a:rPr lang="tr-TR" b="1" dirty="0" err="1" smtClean="0">
                <a:solidFill>
                  <a:srgbClr val="C00000"/>
                </a:solidFill>
              </a:rPr>
              <a:t>row</a:t>
            </a:r>
            <a:r>
              <a:rPr lang="tr-TR" b="1" dirty="0" smtClean="0">
                <a:solidFill>
                  <a:srgbClr val="C00000"/>
                </a:solidFill>
              </a:rPr>
              <a:t>) {     </a:t>
            </a:r>
            <a:r>
              <a:rPr lang="tr-TR" sz="1900" b="1" dirty="0" smtClean="0"/>
              <a:t>// Outer </a:t>
            </a:r>
            <a:r>
              <a:rPr lang="tr-TR" sz="1900" b="1" dirty="0" err="1" smtClean="0"/>
              <a:t>loop</a:t>
            </a:r>
            <a:r>
              <a:rPr lang="tr-TR" sz="1900" b="1" dirty="0" smtClean="0"/>
              <a:t> </a:t>
            </a:r>
            <a:r>
              <a:rPr lang="tr-TR" sz="1900" b="1" dirty="0" err="1" smtClean="0"/>
              <a:t>to</a:t>
            </a:r>
            <a:r>
              <a:rPr lang="tr-TR" sz="1900" b="1" dirty="0" smtClean="0"/>
              <a:t> </a:t>
            </a:r>
            <a:r>
              <a:rPr lang="tr-TR" sz="1900" b="1" dirty="0" err="1" smtClean="0"/>
              <a:t>print</a:t>
            </a:r>
            <a:r>
              <a:rPr lang="tr-TR" sz="1900" b="1" dirty="0" smtClean="0"/>
              <a:t> </a:t>
            </a:r>
            <a:r>
              <a:rPr lang="tr-TR" sz="1900" b="1" dirty="0" err="1" smtClean="0"/>
              <a:t>all</a:t>
            </a:r>
            <a:r>
              <a:rPr lang="tr-TR" sz="1900" b="1" dirty="0" smtClean="0"/>
              <a:t> </a:t>
            </a:r>
            <a:r>
              <a:rPr lang="tr-TR" sz="1900" b="1" dirty="0" err="1" smtClean="0"/>
              <a:t>the</a:t>
            </a:r>
            <a:r>
              <a:rPr lang="tr-TR" sz="1900" b="1" dirty="0" smtClean="0"/>
              <a:t> </a:t>
            </a:r>
            <a:r>
              <a:rPr lang="tr-TR" sz="1900" b="1" dirty="0" err="1" smtClean="0"/>
              <a:t>rows</a:t>
            </a:r>
            <a:endParaRPr lang="tr-TR" sz="1900" b="1" dirty="0" smtClean="0"/>
          </a:p>
          <a:p>
            <a:pPr marL="0" indent="0">
              <a:buNone/>
            </a:pPr>
            <a:r>
              <a:rPr lang="tr-TR" b="1" dirty="0" smtClean="0">
                <a:solidFill>
                  <a:srgbClr val="C00000"/>
                </a:solidFill>
              </a:rPr>
              <a:t>      </a:t>
            </a:r>
            <a:r>
              <a:rPr lang="tr-TR" b="1" dirty="0" err="1" smtClean="0">
                <a:solidFill>
                  <a:srgbClr val="C00000"/>
                </a:solidFill>
              </a:rPr>
              <a:t>for</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col</a:t>
            </a:r>
            <a:r>
              <a:rPr lang="tr-TR" b="1" dirty="0" smtClean="0">
                <a:solidFill>
                  <a:srgbClr val="C00000"/>
                </a:solidFill>
              </a:rPr>
              <a:t> = 1; </a:t>
            </a:r>
            <a:r>
              <a:rPr lang="tr-TR" b="1" dirty="0" err="1" smtClean="0">
                <a:solidFill>
                  <a:srgbClr val="C00000"/>
                </a:solidFill>
              </a:rPr>
              <a:t>col</a:t>
            </a:r>
            <a:r>
              <a:rPr lang="tr-TR" b="1" dirty="0" smtClean="0">
                <a:solidFill>
                  <a:srgbClr val="C00000"/>
                </a:solidFill>
              </a:rPr>
              <a:t> &lt;= size; ++</a:t>
            </a:r>
            <a:r>
              <a:rPr lang="tr-TR" b="1" dirty="0" err="1" smtClean="0">
                <a:solidFill>
                  <a:srgbClr val="C00000"/>
                </a:solidFill>
              </a:rPr>
              <a:t>col</a:t>
            </a:r>
            <a:r>
              <a:rPr lang="tr-TR" b="1" dirty="0" smtClean="0">
                <a:solidFill>
                  <a:srgbClr val="C00000"/>
                </a:solidFill>
              </a:rPr>
              <a:t>) {  </a:t>
            </a:r>
            <a:r>
              <a:rPr lang="tr-TR" sz="1900" b="1" dirty="0" smtClean="0"/>
              <a:t>// Inner </a:t>
            </a:r>
            <a:r>
              <a:rPr lang="tr-TR" sz="1900" b="1" dirty="0" err="1" smtClean="0"/>
              <a:t>loop</a:t>
            </a:r>
            <a:r>
              <a:rPr lang="tr-TR" sz="1900" b="1" dirty="0" smtClean="0"/>
              <a:t> </a:t>
            </a:r>
            <a:r>
              <a:rPr lang="tr-TR" sz="1900" b="1" dirty="0" err="1" smtClean="0"/>
              <a:t>to</a:t>
            </a:r>
            <a:r>
              <a:rPr lang="tr-TR" sz="1900" b="1" dirty="0" smtClean="0"/>
              <a:t> </a:t>
            </a:r>
            <a:r>
              <a:rPr lang="tr-TR" sz="1900" b="1" dirty="0" err="1" smtClean="0"/>
              <a:t>print</a:t>
            </a:r>
            <a:r>
              <a:rPr lang="tr-TR" sz="1900" b="1" dirty="0" smtClean="0"/>
              <a:t> </a:t>
            </a:r>
            <a:r>
              <a:rPr lang="tr-TR" sz="1900" b="1" dirty="0" err="1" smtClean="0"/>
              <a:t>all</a:t>
            </a:r>
            <a:r>
              <a:rPr lang="tr-TR" sz="1900" b="1" dirty="0" smtClean="0"/>
              <a:t> </a:t>
            </a:r>
            <a:r>
              <a:rPr lang="tr-TR" sz="1900" b="1" dirty="0" err="1" smtClean="0"/>
              <a:t>the</a:t>
            </a:r>
            <a:r>
              <a:rPr lang="tr-TR" sz="1900" b="1" dirty="0" smtClean="0"/>
              <a:t> </a:t>
            </a:r>
            <a:r>
              <a:rPr lang="tr-TR" sz="1900" b="1" dirty="0" err="1" smtClean="0"/>
              <a:t>columns</a:t>
            </a:r>
            <a:r>
              <a:rPr lang="tr-TR" sz="1900" b="1" dirty="0" smtClean="0"/>
              <a:t> of </a:t>
            </a:r>
            <a:r>
              <a:rPr lang="tr-TR" sz="1900" b="1" dirty="0" err="1" smtClean="0"/>
              <a:t>each</a:t>
            </a:r>
            <a:r>
              <a:rPr lang="tr-TR" sz="1900" b="1" dirty="0" smtClean="0"/>
              <a:t> </a:t>
            </a:r>
            <a:r>
              <a:rPr lang="tr-TR" sz="1900" b="1" dirty="0" err="1" smtClean="0"/>
              <a:t>row</a:t>
            </a:r>
            <a:endParaRPr lang="tr-TR" sz="1900" b="1" dirty="0" smtClean="0"/>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 ";</a:t>
            </a:r>
          </a:p>
          <a:p>
            <a:pPr marL="0" indent="0">
              <a:buNone/>
            </a:pP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   </a:t>
            </a:r>
            <a:r>
              <a:rPr lang="tr-TR" b="1" dirty="0" smtClean="0"/>
              <a:t>// A </a:t>
            </a:r>
            <a:r>
              <a:rPr lang="tr-TR" b="1" dirty="0" err="1" smtClean="0"/>
              <a:t>row</a:t>
            </a:r>
            <a:r>
              <a:rPr lang="tr-TR" b="1" dirty="0" smtClean="0"/>
              <a:t> </a:t>
            </a:r>
            <a:r>
              <a:rPr lang="tr-TR" b="1" dirty="0" err="1" smtClean="0"/>
              <a:t>ended</a:t>
            </a:r>
            <a:r>
              <a:rPr lang="tr-TR" b="1" dirty="0" smtClean="0"/>
              <a:t>, </a:t>
            </a:r>
            <a:r>
              <a:rPr lang="tr-TR" b="1" dirty="0" err="1" smtClean="0"/>
              <a:t>bring</a:t>
            </a:r>
            <a:r>
              <a:rPr lang="tr-TR" b="1" dirty="0" smtClean="0"/>
              <a:t> </a:t>
            </a:r>
            <a:r>
              <a:rPr lang="tr-TR" b="1" dirty="0" err="1" smtClean="0"/>
              <a:t>the</a:t>
            </a:r>
            <a:r>
              <a:rPr lang="tr-TR" b="1" dirty="0" smtClean="0"/>
              <a:t> </a:t>
            </a:r>
            <a:r>
              <a:rPr lang="tr-TR" b="1" dirty="0" err="1" smtClean="0"/>
              <a:t>cursor</a:t>
            </a:r>
            <a:r>
              <a:rPr lang="tr-TR" b="1" dirty="0" smtClean="0"/>
              <a:t> </a:t>
            </a:r>
            <a:r>
              <a:rPr lang="tr-TR" b="1" dirty="0" err="1" smtClean="0"/>
              <a:t>to</a:t>
            </a:r>
            <a:r>
              <a:rPr lang="tr-TR" b="1" dirty="0" smtClean="0"/>
              <a:t> </a:t>
            </a:r>
            <a:r>
              <a:rPr lang="tr-TR" b="1" dirty="0" err="1" smtClean="0"/>
              <a:t>the</a:t>
            </a:r>
            <a:r>
              <a:rPr lang="tr-TR" b="1" dirty="0" smtClean="0"/>
              <a:t> </a:t>
            </a:r>
            <a:r>
              <a:rPr lang="tr-TR" b="1" dirty="0" err="1" smtClean="0"/>
              <a:t>next</a:t>
            </a:r>
            <a:r>
              <a:rPr lang="tr-TR" b="1" dirty="0" smtClean="0"/>
              <a:t> </a:t>
            </a:r>
            <a:r>
              <a:rPr lang="tr-TR" b="1" dirty="0" err="1" smtClean="0"/>
              <a:t>line</a:t>
            </a:r>
            <a:endParaRPr lang="tr-TR" b="1" dirty="0" smtClean="0"/>
          </a:p>
          <a:p>
            <a:pPr marL="0" indent="0">
              <a:buNone/>
            </a:pPr>
            <a:r>
              <a:rPr lang="tr-TR" b="1" dirty="0" smtClean="0">
                <a:solidFill>
                  <a:srgbClr val="C00000"/>
                </a:solidFill>
              </a:rPr>
              <a:t>   }</a:t>
            </a:r>
          </a:p>
          <a:p>
            <a:pPr marL="0" indent="0">
              <a:buNone/>
            </a:pP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0;</a:t>
            </a:r>
          </a:p>
          <a:p>
            <a:pPr marL="0" indent="0">
              <a:buNone/>
            </a:pPr>
            <a:r>
              <a:rPr lang="tr-TR" b="1" dirty="0" smtClean="0">
                <a:solidFill>
                  <a:srgbClr val="C00000"/>
                </a:solidFill>
              </a:rPr>
              <a:t>}</a:t>
            </a:r>
            <a:endParaRPr lang="tr-TR" b="1" dirty="0">
              <a:solidFill>
                <a:srgbClr val="C00000"/>
              </a:solidFill>
            </a:endParaRPr>
          </a:p>
        </p:txBody>
      </p:sp>
      <p:pic>
        <p:nvPicPr>
          <p:cNvPr id="5" name="Resim 4"/>
          <p:cNvPicPr>
            <a:picLocks noChangeAspect="1"/>
          </p:cNvPicPr>
          <p:nvPr/>
        </p:nvPicPr>
        <p:blipFill>
          <a:blip r:embed="rId2"/>
          <a:stretch>
            <a:fillRect/>
          </a:stretch>
        </p:blipFill>
        <p:spPr>
          <a:xfrm>
            <a:off x="10582275" y="2137463"/>
            <a:ext cx="1609725" cy="1685925"/>
          </a:xfrm>
          <a:prstGeom prst="rect">
            <a:avLst/>
          </a:prstGeom>
        </p:spPr>
      </p:pic>
    </p:spTree>
    <p:extLst>
      <p:ext uri="{BB962C8B-B14F-4D97-AF65-F5344CB8AC3E}">
        <p14:creationId xmlns:p14="http://schemas.microsoft.com/office/powerpoint/2010/main" val="1773022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647824" y="819599"/>
            <a:ext cx="8391525" cy="2009775"/>
          </a:xfrm>
          <a:prstGeom prst="rect">
            <a:avLst/>
          </a:prstGeom>
        </p:spPr>
      </p:pic>
      <p:pic>
        <p:nvPicPr>
          <p:cNvPr id="5" name="Resim 4"/>
          <p:cNvPicPr>
            <a:picLocks noChangeAspect="1"/>
          </p:cNvPicPr>
          <p:nvPr/>
        </p:nvPicPr>
        <p:blipFill>
          <a:blip r:embed="rId3"/>
          <a:stretch>
            <a:fillRect/>
          </a:stretch>
        </p:blipFill>
        <p:spPr>
          <a:xfrm>
            <a:off x="1647824" y="3503673"/>
            <a:ext cx="7886700" cy="1800225"/>
          </a:xfrm>
          <a:prstGeom prst="rect">
            <a:avLst/>
          </a:prstGeom>
        </p:spPr>
      </p:pic>
    </p:spTree>
    <p:extLst>
      <p:ext uri="{BB962C8B-B14F-4D97-AF65-F5344CB8AC3E}">
        <p14:creationId xmlns:p14="http://schemas.microsoft.com/office/powerpoint/2010/main" val="3745919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85000" lnSpcReduction="20000"/>
          </a:bodyPr>
          <a:lstStyle/>
          <a:p>
            <a:pPr marL="0" indent="0" algn="ctr">
              <a:buNone/>
            </a:pPr>
            <a:r>
              <a:rPr lang="en-US" b="1" dirty="0" smtClean="0"/>
              <a:t>Dangling else: The "dangling else" problem can be illustrated as follows:</a:t>
            </a:r>
          </a:p>
          <a:p>
            <a:endParaRPr lang="en-US" dirty="0" smtClean="0"/>
          </a:p>
          <a:p>
            <a:pPr marL="0" indent="0">
              <a:buNone/>
            </a:pPr>
            <a:r>
              <a:rPr lang="en-US" b="1" dirty="0" smtClean="0">
                <a:solidFill>
                  <a:srgbClr val="C00000"/>
                </a:solidFill>
              </a:rPr>
              <a:t>if (</a:t>
            </a:r>
            <a:r>
              <a:rPr lang="en-US" b="1" dirty="0" err="1" smtClean="0">
                <a:solidFill>
                  <a:srgbClr val="C00000"/>
                </a:solidFill>
              </a:rPr>
              <a:t>i</a:t>
            </a:r>
            <a:r>
              <a:rPr lang="en-US" b="1" dirty="0" smtClean="0">
                <a:solidFill>
                  <a:srgbClr val="C00000"/>
                </a:solidFill>
              </a:rPr>
              <a:t> == 0)</a:t>
            </a:r>
          </a:p>
          <a:p>
            <a:pPr marL="0" indent="0">
              <a:buNone/>
            </a:pPr>
            <a:r>
              <a:rPr lang="en-US" b="1" dirty="0" smtClean="0">
                <a:solidFill>
                  <a:srgbClr val="C00000"/>
                </a:solidFill>
              </a:rPr>
              <a:t>   if (j == 0)</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i</a:t>
            </a:r>
            <a:r>
              <a:rPr lang="en-US" b="1" dirty="0" smtClean="0">
                <a:solidFill>
                  <a:srgbClr val="C00000"/>
                </a:solidFill>
              </a:rPr>
              <a:t> and j are zero" &lt;&lt; </a:t>
            </a:r>
            <a:r>
              <a:rPr lang="en-US" b="1" dirty="0" err="1" smtClean="0">
                <a:solidFill>
                  <a:srgbClr val="C00000"/>
                </a:solidFill>
              </a:rPr>
              <a:t>endl</a:t>
            </a:r>
            <a:r>
              <a:rPr lang="en-US" b="1" dirty="0" smtClean="0">
                <a:solidFill>
                  <a:srgbClr val="C00000"/>
                </a:solidFill>
              </a:rPr>
              <a:t>;</a:t>
            </a:r>
          </a:p>
          <a:p>
            <a:pPr marL="0" indent="0">
              <a:buNone/>
            </a:pPr>
            <a:r>
              <a:rPr lang="en-US" b="1" dirty="0" smtClean="0">
                <a:solidFill>
                  <a:srgbClr val="C00000"/>
                </a:solidFill>
              </a:rPr>
              <a:t>else </a:t>
            </a: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i</a:t>
            </a:r>
            <a:r>
              <a:rPr lang="en-US" b="1" dirty="0" smtClean="0">
                <a:solidFill>
                  <a:srgbClr val="C00000"/>
                </a:solidFill>
              </a:rPr>
              <a:t> is not zero" &lt;&lt; </a:t>
            </a:r>
            <a:r>
              <a:rPr lang="en-US" b="1" dirty="0" err="1" smtClean="0">
                <a:solidFill>
                  <a:srgbClr val="C00000"/>
                </a:solidFill>
              </a:rPr>
              <a:t>endl</a:t>
            </a:r>
            <a:r>
              <a:rPr lang="en-US" b="1" dirty="0" smtClean="0">
                <a:solidFill>
                  <a:srgbClr val="C00000"/>
                </a:solidFill>
              </a:rPr>
              <a:t>;   </a:t>
            </a:r>
            <a:r>
              <a:rPr lang="en-US" b="1" dirty="0" smtClean="0"/>
              <a:t>// intend for the outer-if</a:t>
            </a:r>
          </a:p>
          <a:p>
            <a:endParaRPr lang="en-US" dirty="0" smtClean="0"/>
          </a:p>
          <a:p>
            <a:r>
              <a:rPr lang="en-US" dirty="0" smtClean="0"/>
              <a:t>The else clause in the above codes is syntactically applicable to both the outer-if and the inner-if. </a:t>
            </a:r>
            <a:endParaRPr lang="tr-TR" dirty="0" smtClean="0"/>
          </a:p>
          <a:p>
            <a:r>
              <a:rPr lang="en-US" dirty="0" smtClean="0"/>
              <a:t>The C++ compiler always associate the else clause </a:t>
            </a:r>
            <a:r>
              <a:rPr lang="en-US" b="1" dirty="0" smtClean="0"/>
              <a:t>with the innermost </a:t>
            </a:r>
            <a:r>
              <a:rPr lang="en-US" dirty="0" smtClean="0"/>
              <a:t>if (i.e., the nearest if).</a:t>
            </a:r>
            <a:endParaRPr lang="tr-TR" dirty="0" smtClean="0"/>
          </a:p>
          <a:p>
            <a:r>
              <a:rPr lang="en-US" dirty="0" smtClean="0"/>
              <a:t> Dangling else can be resolved by applying explicit parentheses. The above codes are logically incorrect and require explicit parentheses as shown below.</a:t>
            </a:r>
          </a:p>
          <a:p>
            <a:endParaRPr lang="en-US" dirty="0" smtClean="0"/>
          </a:p>
          <a:p>
            <a:pPr marL="0" indent="0">
              <a:buNone/>
            </a:pPr>
            <a:r>
              <a:rPr lang="en-US" b="1" dirty="0" smtClean="0">
                <a:solidFill>
                  <a:srgbClr val="C00000"/>
                </a:solidFill>
              </a:rPr>
              <a:t>if ( </a:t>
            </a:r>
            <a:r>
              <a:rPr lang="en-US" b="1" dirty="0" err="1" smtClean="0">
                <a:solidFill>
                  <a:srgbClr val="C00000"/>
                </a:solidFill>
              </a:rPr>
              <a:t>i</a:t>
            </a:r>
            <a:r>
              <a:rPr lang="en-US" b="1" dirty="0" smtClean="0">
                <a:solidFill>
                  <a:srgbClr val="C00000"/>
                </a:solidFill>
              </a:rPr>
              <a:t> == 0) {</a:t>
            </a:r>
          </a:p>
          <a:p>
            <a:pPr marL="0" indent="0">
              <a:buNone/>
            </a:pPr>
            <a:r>
              <a:rPr lang="en-US" b="1" dirty="0" smtClean="0">
                <a:solidFill>
                  <a:srgbClr val="C00000"/>
                </a:solidFill>
              </a:rPr>
              <a:t>   if (j == 0) </a:t>
            </a: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i</a:t>
            </a:r>
            <a:r>
              <a:rPr lang="en-US" b="1" dirty="0" smtClean="0">
                <a:solidFill>
                  <a:srgbClr val="C00000"/>
                </a:solidFill>
              </a:rPr>
              <a:t> and j are zero" &lt;&lt; </a:t>
            </a:r>
            <a:r>
              <a:rPr lang="en-US" b="1" dirty="0" err="1" smtClean="0">
                <a:solidFill>
                  <a:srgbClr val="C00000"/>
                </a:solidFill>
              </a:rPr>
              <a:t>endl</a:t>
            </a:r>
            <a:r>
              <a:rPr lang="en-US" b="1" dirty="0" smtClean="0">
                <a:solidFill>
                  <a:srgbClr val="C00000"/>
                </a:solidFill>
              </a:rPr>
              <a:t>;</a:t>
            </a:r>
          </a:p>
          <a:p>
            <a:pPr marL="0" indent="0">
              <a:buNone/>
            </a:pPr>
            <a:r>
              <a:rPr lang="en-US" b="1" dirty="0" smtClean="0">
                <a:solidFill>
                  <a:srgbClr val="C00000"/>
                </a:solidFill>
              </a:rPr>
              <a:t>} else {</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i</a:t>
            </a:r>
            <a:r>
              <a:rPr lang="en-US" b="1" dirty="0" smtClean="0">
                <a:solidFill>
                  <a:srgbClr val="C00000"/>
                </a:solidFill>
              </a:rPr>
              <a:t> is not zero" &lt;&lt; </a:t>
            </a:r>
            <a:r>
              <a:rPr lang="en-US" b="1" dirty="0" err="1" smtClean="0">
                <a:solidFill>
                  <a:srgbClr val="C00000"/>
                </a:solidFill>
              </a:rPr>
              <a:t>endl</a:t>
            </a:r>
            <a:r>
              <a:rPr lang="en-US" b="1" dirty="0" smtClean="0">
                <a:solidFill>
                  <a:srgbClr val="C00000"/>
                </a:solidFill>
              </a:rPr>
              <a:t>;   // non-ambiguous for outer-if</a:t>
            </a:r>
          </a:p>
          <a:p>
            <a:pPr marL="0" indent="0">
              <a:buNone/>
            </a:pPr>
            <a:r>
              <a:rPr lang="en-US"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4038069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92500" lnSpcReduction="20000"/>
          </a:bodyPr>
          <a:lstStyle/>
          <a:p>
            <a:pPr marL="0" indent="0" algn="ctr">
              <a:buNone/>
            </a:pPr>
            <a:r>
              <a:rPr lang="en-US" sz="3100" b="1" dirty="0" smtClean="0"/>
              <a:t>Strings</a:t>
            </a:r>
          </a:p>
          <a:p>
            <a:r>
              <a:rPr lang="en-US" dirty="0" smtClean="0"/>
              <a:t>C++ supports two types of strings:</a:t>
            </a:r>
          </a:p>
          <a:p>
            <a:r>
              <a:rPr lang="en-US" b="1" dirty="0" smtClean="0"/>
              <a:t>the original C-style string: </a:t>
            </a:r>
            <a:r>
              <a:rPr lang="en-US" dirty="0" smtClean="0"/>
              <a:t>A string is a char array, terminated with a NULL character '\0' (Hex 0). </a:t>
            </a:r>
          </a:p>
          <a:p>
            <a:r>
              <a:rPr lang="en-US" dirty="0" smtClean="0"/>
              <a:t>the new string class introduced in C++98.</a:t>
            </a:r>
          </a:p>
          <a:p>
            <a:r>
              <a:rPr lang="en-US" dirty="0" smtClean="0"/>
              <a:t>The "high-level" string class is recommended</a:t>
            </a:r>
            <a:r>
              <a:rPr lang="tr-TR" dirty="0" smtClean="0"/>
              <a:t>.</a:t>
            </a:r>
            <a:r>
              <a:rPr lang="en-US" dirty="0" smtClean="0"/>
              <a:t> However, avoid C-string unless it is absolutely necessary.</a:t>
            </a:r>
          </a:p>
          <a:p>
            <a:pPr marL="0" indent="0" algn="ctr">
              <a:buNone/>
            </a:pPr>
            <a:r>
              <a:rPr lang="en-US" dirty="0" smtClean="0"/>
              <a:t> </a:t>
            </a:r>
            <a:r>
              <a:rPr lang="en-US" sz="3100" b="1" dirty="0" smtClean="0"/>
              <a:t>String Declaration and Initialization</a:t>
            </a:r>
            <a:endParaRPr lang="en-US" sz="3100" dirty="0" smtClean="0"/>
          </a:p>
          <a:p>
            <a:r>
              <a:rPr lang="en-US" dirty="0" smtClean="0"/>
              <a:t>To use the string class, include the </a:t>
            </a:r>
            <a:r>
              <a:rPr lang="en-US" b="1" dirty="0" smtClean="0">
                <a:solidFill>
                  <a:srgbClr val="C00000"/>
                </a:solidFill>
              </a:rPr>
              <a:t>&lt;string&gt; </a:t>
            </a:r>
            <a:r>
              <a:rPr lang="en-US" dirty="0" smtClean="0"/>
              <a:t>header and "using namespace </a:t>
            </a:r>
            <a:r>
              <a:rPr lang="en-US" dirty="0" err="1" smtClean="0"/>
              <a:t>std</a:t>
            </a:r>
            <a:r>
              <a:rPr lang="en-US" dirty="0" smtClean="0"/>
              <a:t>".</a:t>
            </a:r>
          </a:p>
          <a:p>
            <a:r>
              <a:rPr lang="en-US" dirty="0" smtClean="0"/>
              <a:t>You can declare and (a) initialize a string with a string literal, (b) initialize to an empty string, or (c) initialize with another string object. For example,</a:t>
            </a:r>
          </a:p>
          <a:p>
            <a:pPr marL="0" indent="0">
              <a:buNone/>
            </a:pPr>
            <a:r>
              <a:rPr lang="en-US" b="1" dirty="0" smtClean="0">
                <a:solidFill>
                  <a:srgbClr val="C00000"/>
                </a:solidFill>
              </a:rPr>
              <a:t>#include &lt;string&gt;</a:t>
            </a:r>
          </a:p>
          <a:p>
            <a:pPr marL="0" indent="0">
              <a:buNone/>
            </a:pPr>
            <a:r>
              <a:rPr lang="en-US" b="1" dirty="0" smtClean="0">
                <a:solidFill>
                  <a:srgbClr val="C00000"/>
                </a:solidFill>
              </a:rPr>
              <a:t>using namespace </a:t>
            </a:r>
            <a:r>
              <a:rPr lang="en-US" b="1" dirty="0" err="1" smtClean="0">
                <a:solidFill>
                  <a:srgbClr val="C00000"/>
                </a:solidFill>
              </a:rPr>
              <a:t>std</a:t>
            </a:r>
            <a:r>
              <a:rPr lang="en-US" b="1" dirty="0" smtClean="0">
                <a:solidFill>
                  <a:srgbClr val="C00000"/>
                </a:solidFill>
              </a:rPr>
              <a:t>;</a:t>
            </a:r>
          </a:p>
          <a:p>
            <a:pPr marL="0" indent="0">
              <a:buNone/>
            </a:pPr>
            <a:r>
              <a:rPr lang="en-US" b="1" dirty="0" smtClean="0">
                <a:solidFill>
                  <a:srgbClr val="C00000"/>
                </a:solidFill>
              </a:rPr>
              <a:t>string str1("Hello");  </a:t>
            </a:r>
            <a:r>
              <a:rPr lang="en-US" b="1" dirty="0" smtClean="0"/>
              <a:t>// Initialize with a string literal (Implicit initialization)</a:t>
            </a:r>
          </a:p>
          <a:p>
            <a:pPr marL="0" indent="0">
              <a:buNone/>
            </a:pPr>
            <a:r>
              <a:rPr lang="en-US" b="1" dirty="0" smtClean="0">
                <a:solidFill>
                  <a:srgbClr val="C00000"/>
                </a:solidFill>
              </a:rPr>
              <a:t>string str2 = "world"; </a:t>
            </a:r>
            <a:r>
              <a:rPr lang="en-US" sz="2400" b="1" dirty="0" smtClean="0"/>
              <a:t>// Initialize with a string literal (Explicit initialization via assignment operator)</a:t>
            </a:r>
          </a:p>
          <a:p>
            <a:pPr marL="0" indent="0">
              <a:buNone/>
            </a:pPr>
            <a:r>
              <a:rPr lang="en-US" b="1" dirty="0" smtClean="0">
                <a:solidFill>
                  <a:srgbClr val="C00000"/>
                </a:solidFill>
              </a:rPr>
              <a:t>string str3;           </a:t>
            </a:r>
            <a:r>
              <a:rPr lang="tr-TR" b="1" dirty="0" smtClean="0">
                <a:solidFill>
                  <a:srgbClr val="C00000"/>
                </a:solidFill>
              </a:rPr>
              <a:t>      </a:t>
            </a:r>
            <a:r>
              <a:rPr lang="en-US" b="1" dirty="0" smtClean="0"/>
              <a:t>// Initialize to an empty string</a:t>
            </a:r>
          </a:p>
          <a:p>
            <a:pPr marL="0" indent="0">
              <a:buNone/>
            </a:pPr>
            <a:r>
              <a:rPr lang="en-US" b="1" dirty="0" smtClean="0">
                <a:solidFill>
                  <a:srgbClr val="C00000"/>
                </a:solidFill>
              </a:rPr>
              <a:t>string str4(str1);    </a:t>
            </a:r>
            <a:r>
              <a:rPr lang="tr-TR" b="1" dirty="0" smtClean="0">
                <a:solidFill>
                  <a:srgbClr val="C00000"/>
                </a:solidFill>
              </a:rPr>
              <a:t>  </a:t>
            </a:r>
            <a:r>
              <a:rPr lang="en-US" b="1" dirty="0" smtClean="0">
                <a:solidFill>
                  <a:srgbClr val="C00000"/>
                </a:solidFill>
              </a:rPr>
              <a:t> </a:t>
            </a:r>
            <a:r>
              <a:rPr lang="en-US" b="1" dirty="0" smtClean="0"/>
              <a:t>// Initialize by copying from an existing string object</a:t>
            </a:r>
            <a:endParaRPr lang="tr-TR" b="1" dirty="0"/>
          </a:p>
        </p:txBody>
      </p:sp>
    </p:spTree>
    <p:extLst>
      <p:ext uri="{BB962C8B-B14F-4D97-AF65-F5344CB8AC3E}">
        <p14:creationId xmlns:p14="http://schemas.microsoft.com/office/powerpoint/2010/main" val="3373717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85000" lnSpcReduction="20000"/>
          </a:bodyPr>
          <a:lstStyle/>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        </a:t>
            </a:r>
            <a:r>
              <a:rPr lang="tr-TR" sz="3300" b="1" dirty="0" smtClean="0"/>
              <a:t>/* </a:t>
            </a:r>
            <a:r>
              <a:rPr lang="tr-TR" sz="3300" b="1" dirty="0" err="1" smtClean="0"/>
              <a:t>Testing</a:t>
            </a:r>
            <a:r>
              <a:rPr lang="tr-TR" sz="3300" b="1" dirty="0" smtClean="0"/>
              <a:t> </a:t>
            </a:r>
            <a:r>
              <a:rPr lang="tr-TR" sz="3300" b="1" dirty="0" err="1" smtClean="0"/>
              <a:t>string</a:t>
            </a:r>
            <a:r>
              <a:rPr lang="tr-TR" sz="3300" b="1" dirty="0" smtClean="0"/>
              <a:t> </a:t>
            </a:r>
            <a:r>
              <a:rPr lang="tr-TR" sz="3300" b="1" dirty="0" err="1" smtClean="0"/>
              <a:t>class</a:t>
            </a:r>
            <a:r>
              <a:rPr lang="tr-TR" sz="3300" b="1" dirty="0" smtClean="0"/>
              <a:t> </a:t>
            </a:r>
            <a:r>
              <a:rPr lang="tr-TR" sz="3300" b="1" dirty="0" err="1" smtClean="0"/>
              <a:t>input</a:t>
            </a:r>
            <a:r>
              <a:rPr lang="tr-TR" sz="3300" b="1" dirty="0" smtClean="0"/>
              <a:t> </a:t>
            </a:r>
            <a:r>
              <a:rPr lang="tr-TR" sz="3300" b="1" dirty="0" err="1" smtClean="0"/>
              <a:t>and</a:t>
            </a:r>
            <a:r>
              <a:rPr lang="tr-TR" sz="3300" b="1" dirty="0" smtClean="0"/>
              <a:t> </a:t>
            </a:r>
            <a:r>
              <a:rPr lang="tr-TR" sz="3300" b="1" dirty="0" err="1" smtClean="0"/>
              <a:t>output</a:t>
            </a:r>
            <a:r>
              <a:rPr lang="tr-TR" sz="3300" b="1" dirty="0" smtClean="0"/>
              <a:t>  */</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string</a:t>
            </a:r>
            <a:r>
              <a:rPr lang="tr-TR" b="1" dirty="0" smtClean="0">
                <a:solidFill>
                  <a:srgbClr val="C00000"/>
                </a:solidFill>
              </a:rPr>
              <a:t>&gt;     </a:t>
            </a:r>
            <a:r>
              <a:rPr lang="tr-TR" b="1" dirty="0" smtClean="0"/>
              <a:t>// </a:t>
            </a:r>
            <a:r>
              <a:rPr lang="tr-TR" b="1" dirty="0" err="1" smtClean="0"/>
              <a:t>Need</a:t>
            </a:r>
            <a:r>
              <a:rPr lang="tr-TR" b="1" dirty="0" smtClean="0"/>
              <a:t> </a:t>
            </a:r>
            <a:r>
              <a:rPr lang="tr-TR" b="1" dirty="0" err="1" smtClean="0"/>
              <a:t>this</a:t>
            </a:r>
            <a:r>
              <a:rPr lang="tr-TR" b="1" dirty="0" smtClean="0"/>
              <a:t> </a:t>
            </a:r>
            <a:r>
              <a:rPr lang="tr-TR" b="1" dirty="0" err="1" smtClean="0"/>
              <a:t>header</a:t>
            </a:r>
            <a:r>
              <a:rPr lang="tr-TR" b="1" dirty="0" smtClean="0"/>
              <a:t> </a:t>
            </a:r>
            <a:r>
              <a:rPr lang="tr-TR" b="1" dirty="0" err="1" smtClean="0"/>
              <a:t>to</a:t>
            </a:r>
            <a:r>
              <a:rPr lang="tr-TR" b="1" dirty="0" smtClean="0"/>
              <a:t> </a:t>
            </a:r>
            <a:r>
              <a:rPr lang="tr-TR" b="1" dirty="0" err="1" smtClean="0"/>
              <a:t>use</a:t>
            </a:r>
            <a:r>
              <a:rPr lang="tr-TR" b="1" dirty="0" smtClean="0"/>
              <a:t> </a:t>
            </a:r>
            <a:r>
              <a:rPr lang="tr-TR" b="1" dirty="0" err="1" smtClean="0"/>
              <a:t>string</a:t>
            </a:r>
            <a:r>
              <a:rPr lang="tr-TR" b="1" dirty="0" smtClean="0"/>
              <a:t> </a:t>
            </a:r>
            <a:r>
              <a:rPr lang="tr-TR" b="1" dirty="0" err="1" smtClean="0"/>
              <a:t>class</a:t>
            </a:r>
            <a:endParaRPr lang="tr-TR" b="1" dirty="0" smtClean="0"/>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limits</a:t>
            </a:r>
            <a:r>
              <a:rPr lang="tr-TR" b="1" dirty="0" smtClean="0">
                <a:solidFill>
                  <a:srgbClr val="C00000"/>
                </a:solidFill>
              </a:rPr>
              <a:t>&gt;</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  </a:t>
            </a:r>
            <a:r>
              <a:rPr lang="tr-TR" b="1" dirty="0" smtClean="0"/>
              <a:t>// </a:t>
            </a:r>
            <a:r>
              <a:rPr lang="tr-TR" b="1" dirty="0" err="1" smtClean="0"/>
              <a:t>Also</a:t>
            </a:r>
            <a:r>
              <a:rPr lang="tr-TR" b="1" dirty="0" smtClean="0"/>
              <a:t> </a:t>
            </a:r>
            <a:r>
              <a:rPr lang="tr-TR" b="1" dirty="0" err="1" smtClean="0"/>
              <a:t>needed</a:t>
            </a:r>
            <a:r>
              <a:rPr lang="tr-TR" b="1" dirty="0" smtClean="0"/>
              <a:t> </a:t>
            </a:r>
            <a:r>
              <a:rPr lang="tr-TR" b="1" dirty="0" err="1" smtClean="0"/>
              <a:t>for</a:t>
            </a:r>
            <a:r>
              <a:rPr lang="tr-TR" b="1" dirty="0" smtClean="0"/>
              <a:t> &lt;</a:t>
            </a:r>
            <a:r>
              <a:rPr lang="tr-TR" b="1" dirty="0" err="1" smtClean="0"/>
              <a:t>string</a:t>
            </a:r>
            <a:r>
              <a:rPr lang="tr-TR" b="1" dirty="0" smtClean="0"/>
              <a:t>&gt;</a:t>
            </a:r>
            <a:endParaRPr lang="tr-TR" b="1" dirty="0" smtClean="0">
              <a:solidFill>
                <a:srgbClr val="C00000"/>
              </a:solidFill>
            </a:endParaRPr>
          </a:p>
          <a:p>
            <a:pPr marL="0" indent="0">
              <a:buNone/>
            </a:pPr>
            <a:r>
              <a:rPr lang="tr-TR" b="1" dirty="0" err="1" smtClean="0">
                <a:solidFill>
                  <a:srgbClr val="C00000"/>
                </a:solidFill>
              </a:rPr>
              <a:t>int</a:t>
            </a:r>
            <a:r>
              <a:rPr lang="tr-TR" b="1" dirty="0" smtClean="0">
                <a:solidFill>
                  <a:srgbClr val="C00000"/>
                </a:solidFill>
              </a:rPr>
              <a:t> main() {</a:t>
            </a:r>
          </a:p>
          <a:p>
            <a:pPr marL="0" indent="0">
              <a:buNone/>
            </a:pPr>
            <a:r>
              <a:rPr lang="tr-TR" b="1" dirty="0" smtClean="0">
                <a:solidFill>
                  <a:srgbClr val="C00000"/>
                </a:solidFill>
              </a:rPr>
              <a:t>   </a:t>
            </a:r>
            <a:r>
              <a:rPr lang="tr-TR" b="1" dirty="0" err="1" smtClean="0">
                <a:solidFill>
                  <a:srgbClr val="C00000"/>
                </a:solidFill>
              </a:rPr>
              <a:t>string</a:t>
            </a:r>
            <a:r>
              <a:rPr lang="tr-TR" b="1" dirty="0" smtClean="0">
                <a:solidFill>
                  <a:srgbClr val="C00000"/>
                </a:solidFill>
              </a:rPr>
              <a:t> </a:t>
            </a:r>
            <a:r>
              <a:rPr lang="tr-TR" b="1" dirty="0" err="1" smtClean="0">
                <a:solidFill>
                  <a:srgbClr val="C00000"/>
                </a:solidFill>
              </a:rPr>
              <a:t>message</a:t>
            </a:r>
            <a:r>
              <a:rPr lang="tr-TR" b="1" dirty="0" smtClean="0">
                <a:solidFill>
                  <a:srgbClr val="C00000"/>
                </a:solidFill>
              </a:rPr>
              <a:t>("</a:t>
            </a:r>
            <a:r>
              <a:rPr lang="tr-TR" b="1" dirty="0" err="1" smtClean="0">
                <a:solidFill>
                  <a:srgbClr val="C00000"/>
                </a:solidFill>
              </a:rPr>
              <a:t>Hello</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message</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a:t>
            </a:r>
          </a:p>
          <a:p>
            <a:pPr marL="0" indent="0">
              <a:buNone/>
            </a:pP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Enter</a:t>
            </a:r>
            <a:r>
              <a:rPr lang="tr-TR" b="1" dirty="0" smtClean="0">
                <a:solidFill>
                  <a:srgbClr val="C00000"/>
                </a:solidFill>
              </a:rPr>
              <a:t> a </a:t>
            </a:r>
            <a:r>
              <a:rPr lang="tr-TR" b="1" dirty="0" err="1" smtClean="0">
                <a:solidFill>
                  <a:srgbClr val="C00000"/>
                </a:solidFill>
              </a:rPr>
              <a:t>message</a:t>
            </a:r>
            <a:r>
              <a:rPr lang="tr-TR" b="1" dirty="0" smtClean="0">
                <a:solidFill>
                  <a:srgbClr val="C00000"/>
                </a:solidFill>
              </a:rPr>
              <a:t> (</a:t>
            </a:r>
            <a:r>
              <a:rPr lang="tr-TR" b="1" dirty="0" err="1" smtClean="0">
                <a:solidFill>
                  <a:srgbClr val="C00000"/>
                </a:solidFill>
              </a:rPr>
              <a:t>no</a:t>
            </a:r>
            <a:r>
              <a:rPr lang="tr-TR" b="1" dirty="0" smtClean="0">
                <a:solidFill>
                  <a:srgbClr val="C00000"/>
                </a:solidFill>
              </a:rPr>
              <a:t> </a:t>
            </a:r>
            <a:r>
              <a:rPr lang="tr-TR" b="1" dirty="0" err="1" smtClean="0">
                <a:solidFill>
                  <a:srgbClr val="C00000"/>
                </a:solidFill>
              </a:rPr>
              <a:t>space</a:t>
            </a:r>
            <a:r>
              <a:rPr lang="tr-TR" b="1" dirty="0" smtClean="0">
                <a:solidFill>
                  <a:srgbClr val="C00000"/>
                </a:solidFill>
              </a:rPr>
              <a:t>): ";</a:t>
            </a:r>
            <a:r>
              <a:rPr lang="tr-TR" b="1" dirty="0" smtClean="0"/>
              <a:t> // </a:t>
            </a:r>
            <a:r>
              <a:rPr lang="tr-TR" b="1" dirty="0" err="1" smtClean="0"/>
              <a:t>Input</a:t>
            </a:r>
            <a:r>
              <a:rPr lang="tr-TR" b="1" dirty="0" smtClean="0"/>
              <a:t> a </a:t>
            </a:r>
            <a:r>
              <a:rPr lang="tr-TR" b="1" dirty="0" err="1" smtClean="0"/>
              <a:t>word</a:t>
            </a:r>
            <a:r>
              <a:rPr lang="tr-TR" b="1" dirty="0" smtClean="0"/>
              <a:t> (</a:t>
            </a:r>
            <a:r>
              <a:rPr lang="tr-TR" b="1" dirty="0" err="1" smtClean="0"/>
              <a:t>delimited</a:t>
            </a:r>
            <a:r>
              <a:rPr lang="tr-TR" b="1" dirty="0" smtClean="0"/>
              <a:t> </a:t>
            </a:r>
            <a:r>
              <a:rPr lang="tr-TR" b="1" dirty="0" err="1" smtClean="0"/>
              <a:t>by</a:t>
            </a:r>
            <a:r>
              <a:rPr lang="tr-TR" b="1" dirty="0" smtClean="0"/>
              <a:t> </a:t>
            </a:r>
            <a:r>
              <a:rPr lang="tr-TR" b="1" dirty="0" err="1" smtClean="0"/>
              <a:t>space</a:t>
            </a:r>
            <a:r>
              <a:rPr lang="tr-TR" b="1" dirty="0" smtClean="0"/>
              <a:t>) </a:t>
            </a:r>
            <a:r>
              <a:rPr lang="tr-TR" b="1" dirty="0" err="1" smtClean="0"/>
              <a:t>into</a:t>
            </a:r>
            <a:r>
              <a:rPr lang="tr-TR" b="1" dirty="0" smtClean="0"/>
              <a:t> a </a:t>
            </a:r>
            <a:r>
              <a:rPr lang="tr-TR" b="1" dirty="0" err="1" smtClean="0"/>
              <a:t>string</a:t>
            </a:r>
            <a:endParaRPr lang="tr-TR" b="1" dirty="0" smtClean="0">
              <a:solidFill>
                <a:srgbClr val="C00000"/>
              </a:solidFill>
            </a:endParaRPr>
          </a:p>
          <a:p>
            <a:pPr marL="0" indent="0">
              <a:buNone/>
            </a:pPr>
            <a:r>
              <a:rPr lang="tr-TR" b="1" dirty="0" smtClean="0">
                <a:solidFill>
                  <a:srgbClr val="C00000"/>
                </a:solidFill>
              </a:rPr>
              <a:t>   cin &gt;&gt; </a:t>
            </a:r>
            <a:r>
              <a:rPr lang="tr-TR" b="1" dirty="0" err="1" smtClean="0">
                <a:solidFill>
                  <a:srgbClr val="C00000"/>
                </a:solidFill>
              </a:rPr>
              <a:t>message</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message</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cin.ignore</a:t>
            </a:r>
            <a:r>
              <a:rPr lang="tr-TR" b="1" dirty="0" smtClean="0">
                <a:solidFill>
                  <a:srgbClr val="C00000"/>
                </a:solidFill>
              </a:rPr>
              <a:t>(</a:t>
            </a:r>
            <a:r>
              <a:rPr lang="tr-TR" b="1" dirty="0" err="1" smtClean="0">
                <a:solidFill>
                  <a:srgbClr val="C00000"/>
                </a:solidFill>
              </a:rPr>
              <a:t>numeric_limits</a:t>
            </a:r>
            <a:r>
              <a:rPr lang="tr-TR" b="1" dirty="0" smtClean="0">
                <a:solidFill>
                  <a:srgbClr val="C00000"/>
                </a:solidFill>
              </a:rPr>
              <a:t>&lt;</a:t>
            </a:r>
            <a:r>
              <a:rPr lang="tr-TR" b="1" dirty="0" err="1" smtClean="0">
                <a:solidFill>
                  <a:srgbClr val="C00000"/>
                </a:solidFill>
              </a:rPr>
              <a:t>streamsize</a:t>
            </a:r>
            <a:r>
              <a:rPr lang="tr-TR" b="1" dirty="0" smtClean="0">
                <a:solidFill>
                  <a:srgbClr val="C00000"/>
                </a:solidFill>
              </a:rPr>
              <a:t>&gt;::</a:t>
            </a:r>
            <a:r>
              <a:rPr lang="tr-TR" b="1" dirty="0" err="1" smtClean="0">
                <a:solidFill>
                  <a:srgbClr val="C00000"/>
                </a:solidFill>
              </a:rPr>
              <a:t>max</a:t>
            </a:r>
            <a:r>
              <a:rPr lang="tr-TR" b="1" dirty="0" smtClean="0">
                <a:solidFill>
                  <a:srgbClr val="C00000"/>
                </a:solidFill>
              </a:rPr>
              <a:t>(), '\n'); </a:t>
            </a:r>
            <a:r>
              <a:rPr lang="tr-TR" b="1" dirty="0" smtClean="0"/>
              <a:t>// </a:t>
            </a:r>
            <a:r>
              <a:rPr lang="tr-TR" b="1" dirty="0" err="1" smtClean="0"/>
              <a:t>flush</a:t>
            </a:r>
            <a:r>
              <a:rPr lang="tr-TR" b="1" dirty="0" smtClean="0"/>
              <a:t> cin </a:t>
            </a:r>
            <a:r>
              <a:rPr lang="tr-TR" b="1" dirty="0" err="1" smtClean="0"/>
              <a:t>up</a:t>
            </a:r>
            <a:r>
              <a:rPr lang="tr-TR" b="1" dirty="0" smtClean="0"/>
              <a:t> </a:t>
            </a:r>
            <a:r>
              <a:rPr lang="tr-TR" b="1" dirty="0" err="1" smtClean="0"/>
              <a:t>to</a:t>
            </a:r>
            <a:r>
              <a:rPr lang="tr-TR" b="1" dirty="0" smtClean="0"/>
              <a:t> </a:t>
            </a:r>
            <a:r>
              <a:rPr lang="tr-TR" b="1" dirty="0" err="1" smtClean="0"/>
              <a:t>newline</a:t>
            </a:r>
            <a:r>
              <a:rPr lang="tr-TR" b="1" dirty="0" smtClean="0"/>
              <a:t> (</a:t>
            </a:r>
            <a:r>
              <a:rPr lang="tr-TR" b="1" dirty="0" err="1" smtClean="0"/>
              <a:t>need</a:t>
            </a:r>
            <a:r>
              <a:rPr lang="tr-TR" b="1" dirty="0" smtClean="0"/>
              <a:t> &lt;</a:t>
            </a:r>
            <a:r>
              <a:rPr lang="tr-TR" b="1" dirty="0" err="1" smtClean="0"/>
              <a:t>limits</a:t>
            </a:r>
            <a:r>
              <a:rPr lang="tr-TR" b="1" dirty="0" smtClean="0"/>
              <a:t>&gt; </a:t>
            </a:r>
            <a:r>
              <a:rPr lang="tr-TR" b="1" dirty="0" err="1" smtClean="0"/>
              <a:t>header</a:t>
            </a:r>
            <a:r>
              <a:rPr lang="tr-TR" b="1" dirty="0" smtClean="0"/>
              <a:t>)</a:t>
            </a:r>
          </a:p>
          <a:p>
            <a:pPr marL="0" indent="0">
              <a:buNone/>
            </a:pP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Enter</a:t>
            </a:r>
            <a:r>
              <a:rPr lang="tr-TR" b="1" dirty="0" smtClean="0">
                <a:solidFill>
                  <a:srgbClr val="C00000"/>
                </a:solidFill>
              </a:rPr>
              <a:t> a </a:t>
            </a:r>
            <a:r>
              <a:rPr lang="tr-TR" b="1" dirty="0" err="1" smtClean="0">
                <a:solidFill>
                  <a:srgbClr val="C00000"/>
                </a:solidFill>
              </a:rPr>
              <a:t>message</a:t>
            </a:r>
            <a:r>
              <a:rPr lang="tr-TR" b="1" dirty="0" smtClean="0">
                <a:solidFill>
                  <a:srgbClr val="C00000"/>
                </a:solidFill>
              </a:rPr>
              <a:t> (</a:t>
            </a:r>
            <a:r>
              <a:rPr lang="tr-TR" b="1" dirty="0" err="1" smtClean="0">
                <a:solidFill>
                  <a:srgbClr val="C00000"/>
                </a:solidFill>
              </a:rPr>
              <a:t>with</a:t>
            </a:r>
            <a:r>
              <a:rPr lang="tr-TR" b="1" dirty="0" smtClean="0">
                <a:solidFill>
                  <a:srgbClr val="C00000"/>
                </a:solidFill>
              </a:rPr>
              <a:t> </a:t>
            </a:r>
            <a:r>
              <a:rPr lang="tr-TR" b="1" dirty="0" err="1" smtClean="0">
                <a:solidFill>
                  <a:srgbClr val="C00000"/>
                </a:solidFill>
              </a:rPr>
              <a:t>spaces</a:t>
            </a:r>
            <a:r>
              <a:rPr lang="tr-TR" b="1" dirty="0" smtClean="0">
                <a:solidFill>
                  <a:srgbClr val="C00000"/>
                </a:solidFill>
              </a:rPr>
              <a:t>): ";                  </a:t>
            </a:r>
            <a:r>
              <a:rPr lang="tr-TR" b="1" dirty="0" smtClean="0"/>
              <a:t>// </a:t>
            </a:r>
            <a:r>
              <a:rPr lang="tr-TR" b="1" dirty="0" err="1" smtClean="0"/>
              <a:t>Input</a:t>
            </a:r>
            <a:r>
              <a:rPr lang="tr-TR" b="1" dirty="0" smtClean="0"/>
              <a:t> a </a:t>
            </a:r>
            <a:r>
              <a:rPr lang="tr-TR" b="1" dirty="0" err="1" smtClean="0"/>
              <a:t>line</a:t>
            </a:r>
            <a:r>
              <a:rPr lang="tr-TR" b="1" dirty="0" smtClean="0"/>
              <a:t> </a:t>
            </a:r>
            <a:r>
              <a:rPr lang="tr-TR" b="1" dirty="0" err="1" smtClean="0"/>
              <a:t>into</a:t>
            </a:r>
            <a:r>
              <a:rPr lang="tr-TR" b="1" dirty="0" smtClean="0"/>
              <a:t> a </a:t>
            </a:r>
            <a:r>
              <a:rPr lang="tr-TR" b="1" dirty="0" err="1" smtClean="0"/>
              <a:t>string</a:t>
            </a:r>
            <a:endParaRPr lang="tr-TR" b="1" dirty="0" smtClean="0"/>
          </a:p>
          <a:p>
            <a:pPr marL="0" indent="0">
              <a:buNone/>
            </a:pPr>
            <a:r>
              <a:rPr lang="tr-TR" b="1" dirty="0" smtClean="0">
                <a:solidFill>
                  <a:srgbClr val="C00000"/>
                </a:solidFill>
              </a:rPr>
              <a:t>   </a:t>
            </a:r>
            <a:r>
              <a:rPr lang="tr-TR" b="1" dirty="0" err="1" smtClean="0">
                <a:solidFill>
                  <a:srgbClr val="C00000"/>
                </a:solidFill>
              </a:rPr>
              <a:t>getline</a:t>
            </a:r>
            <a:r>
              <a:rPr lang="tr-TR" b="1" dirty="0" smtClean="0">
                <a:solidFill>
                  <a:srgbClr val="C00000"/>
                </a:solidFill>
              </a:rPr>
              <a:t>(cin, </a:t>
            </a:r>
            <a:r>
              <a:rPr lang="tr-TR" b="1" dirty="0" err="1" smtClean="0">
                <a:solidFill>
                  <a:srgbClr val="C00000"/>
                </a:solidFill>
              </a:rPr>
              <a:t>message</a:t>
            </a:r>
            <a:r>
              <a:rPr lang="tr-TR" b="1" dirty="0" smtClean="0">
                <a:solidFill>
                  <a:srgbClr val="C00000"/>
                </a:solidFill>
              </a:rPr>
              <a:t>);                            </a:t>
            </a:r>
            <a:r>
              <a:rPr lang="tr-TR" b="1" dirty="0" smtClean="0"/>
              <a:t>// Read </a:t>
            </a:r>
            <a:r>
              <a:rPr lang="tr-TR" b="1" dirty="0" err="1" smtClean="0"/>
              <a:t>input</a:t>
            </a:r>
            <a:r>
              <a:rPr lang="tr-TR" b="1" dirty="0" smtClean="0"/>
              <a:t> </a:t>
            </a:r>
            <a:r>
              <a:rPr lang="tr-TR" b="1" dirty="0" err="1" smtClean="0"/>
              <a:t>from</a:t>
            </a:r>
            <a:r>
              <a:rPr lang="tr-TR" b="1" dirty="0" smtClean="0"/>
              <a:t> cin </a:t>
            </a:r>
            <a:r>
              <a:rPr lang="tr-TR" b="1" dirty="0" err="1" smtClean="0"/>
              <a:t>into</a:t>
            </a:r>
            <a:r>
              <a:rPr lang="tr-TR" b="1" dirty="0" smtClean="0"/>
              <a:t> </a:t>
            </a:r>
            <a:r>
              <a:rPr lang="tr-TR" b="1" dirty="0" err="1" smtClean="0"/>
              <a:t>message</a:t>
            </a:r>
            <a:endParaRPr lang="tr-TR" b="1" dirty="0" smtClean="0"/>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message</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0;</a:t>
            </a:r>
          </a:p>
          <a:p>
            <a:pPr marL="0" indent="0">
              <a:buNone/>
            </a:pPr>
            <a:r>
              <a:rPr lang="tr-TR" b="1" dirty="0" smtClean="0">
                <a:solidFill>
                  <a:srgbClr val="C00000"/>
                </a:solidFill>
              </a:rPr>
              <a:t>}</a:t>
            </a:r>
            <a:endParaRPr lang="tr-TR" b="1" dirty="0">
              <a:solidFill>
                <a:srgbClr val="C00000"/>
              </a:solidFill>
            </a:endParaRPr>
          </a:p>
        </p:txBody>
      </p:sp>
      <p:pic>
        <p:nvPicPr>
          <p:cNvPr id="2" name="Resim 1"/>
          <p:cNvPicPr>
            <a:picLocks noChangeAspect="1"/>
          </p:cNvPicPr>
          <p:nvPr/>
        </p:nvPicPr>
        <p:blipFill>
          <a:blip r:embed="rId2"/>
          <a:stretch>
            <a:fillRect/>
          </a:stretch>
        </p:blipFill>
        <p:spPr>
          <a:xfrm>
            <a:off x="7517292" y="623888"/>
            <a:ext cx="4524375" cy="1952625"/>
          </a:xfrm>
          <a:prstGeom prst="rect">
            <a:avLst/>
          </a:prstGeom>
        </p:spPr>
      </p:pic>
    </p:spTree>
    <p:extLst>
      <p:ext uri="{BB962C8B-B14F-4D97-AF65-F5344CB8AC3E}">
        <p14:creationId xmlns:p14="http://schemas.microsoft.com/office/powerpoint/2010/main" val="341576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161700" y="0"/>
            <a:ext cx="5030300" cy="6858000"/>
          </a:xfrm>
        </p:spPr>
        <p:txBody>
          <a:bodyPr>
            <a:noAutofit/>
          </a:bodyPr>
          <a:lstStyle/>
          <a:p>
            <a:r>
              <a:rPr lang="en-US" sz="2100" b="1" dirty="0" smtClean="0"/>
              <a:t>Step 1: Write the source codes (.</a:t>
            </a:r>
            <a:r>
              <a:rPr lang="en-US" sz="2100" b="1" dirty="0" err="1" smtClean="0"/>
              <a:t>cpp</a:t>
            </a:r>
            <a:r>
              <a:rPr lang="en-US" sz="2100" b="1" dirty="0" smtClean="0"/>
              <a:t>) and header files (.h).</a:t>
            </a:r>
          </a:p>
          <a:p>
            <a:r>
              <a:rPr lang="en-US" sz="2100" b="1" dirty="0" smtClean="0"/>
              <a:t>Step 2: Pre-process the source codes according to the preprocessor directives. Preprocessor directives begin with a hash sign (#), e.g., #include and #define. </a:t>
            </a:r>
          </a:p>
          <a:p>
            <a:r>
              <a:rPr lang="en-US" sz="2100" b="1" dirty="0" smtClean="0"/>
              <a:t>Step 3: Compile the pre-processed source codes into object codes (.</a:t>
            </a:r>
            <a:r>
              <a:rPr lang="en-US" sz="2100" b="1" dirty="0" err="1" smtClean="0"/>
              <a:t>obj</a:t>
            </a:r>
            <a:r>
              <a:rPr lang="en-US" sz="2100" b="1" dirty="0" smtClean="0"/>
              <a:t>, .o).</a:t>
            </a:r>
          </a:p>
          <a:p>
            <a:r>
              <a:rPr lang="en-US" sz="2100" b="1" dirty="0" smtClean="0"/>
              <a:t>Step 4: Link the compiled object codes with other object codes and the library object codes (.lib, .a) to produce the executable code (.exe).</a:t>
            </a:r>
          </a:p>
          <a:p>
            <a:r>
              <a:rPr lang="en-US" sz="2100" b="1" dirty="0" smtClean="0"/>
              <a:t>Step 5: Load the executable code into computer memory.</a:t>
            </a:r>
          </a:p>
          <a:p>
            <a:r>
              <a:rPr lang="en-US" sz="2100" b="1" dirty="0" smtClean="0"/>
              <a:t>Step 6: Run the executable code, with the input to produce the des</a:t>
            </a:r>
            <a:r>
              <a:rPr lang="tr-TR" sz="2100" b="1" dirty="0" smtClean="0"/>
              <a:t>i</a:t>
            </a:r>
            <a:r>
              <a:rPr lang="en-US" sz="2100" b="1" dirty="0" err="1" smtClean="0"/>
              <a:t>ried</a:t>
            </a:r>
            <a:r>
              <a:rPr lang="en-US" sz="2100" b="1" dirty="0" smtClean="0"/>
              <a:t> output</a:t>
            </a:r>
            <a:endParaRPr lang="tr-TR" sz="2100" b="1" dirty="0"/>
          </a:p>
        </p:txBody>
      </p:sp>
      <p:pic>
        <p:nvPicPr>
          <p:cNvPr id="5" name="Resim 4"/>
          <p:cNvPicPr>
            <a:picLocks noChangeAspect="1"/>
          </p:cNvPicPr>
          <p:nvPr/>
        </p:nvPicPr>
        <p:blipFill>
          <a:blip r:embed="rId2"/>
          <a:stretch>
            <a:fillRect/>
          </a:stretch>
        </p:blipFill>
        <p:spPr>
          <a:xfrm>
            <a:off x="0" y="595222"/>
            <a:ext cx="7250586" cy="4925683"/>
          </a:xfrm>
          <a:prstGeom prst="rect">
            <a:avLst/>
          </a:prstGeom>
        </p:spPr>
      </p:pic>
    </p:spTree>
    <p:extLst>
      <p:ext uri="{BB962C8B-B14F-4D97-AF65-F5344CB8AC3E}">
        <p14:creationId xmlns:p14="http://schemas.microsoft.com/office/powerpoint/2010/main" val="1587137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618286"/>
          </a:xfrm>
        </p:spPr>
        <p:txBody>
          <a:bodyPr>
            <a:normAutofit fontScale="90000"/>
          </a:bodyPr>
          <a:lstStyle/>
          <a:p>
            <a:r>
              <a:rPr lang="tr-TR" dirty="0" err="1" smtClean="0"/>
              <a:t>String</a:t>
            </a:r>
            <a:r>
              <a:rPr lang="tr-TR" dirty="0" smtClean="0"/>
              <a:t> Operations</a:t>
            </a:r>
            <a:endParaRPr lang="tr-TR" dirty="0"/>
          </a:p>
        </p:txBody>
      </p:sp>
      <p:pic>
        <p:nvPicPr>
          <p:cNvPr id="4" name="Resim 3"/>
          <p:cNvPicPr>
            <a:picLocks noChangeAspect="1"/>
          </p:cNvPicPr>
          <p:nvPr/>
        </p:nvPicPr>
        <p:blipFill>
          <a:blip r:embed="rId2"/>
          <a:stretch>
            <a:fillRect/>
          </a:stretch>
        </p:blipFill>
        <p:spPr>
          <a:xfrm>
            <a:off x="1633358" y="1204284"/>
            <a:ext cx="7648575" cy="5467350"/>
          </a:xfrm>
          <a:prstGeom prst="rect">
            <a:avLst/>
          </a:prstGeom>
        </p:spPr>
      </p:pic>
    </p:spTree>
    <p:extLst>
      <p:ext uri="{BB962C8B-B14F-4D97-AF65-F5344CB8AC3E}">
        <p14:creationId xmlns:p14="http://schemas.microsoft.com/office/powerpoint/2010/main" val="18978448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248884" y="1500996"/>
            <a:ext cx="9520836" cy="3398717"/>
          </a:xfrm>
          <a:prstGeom prst="rect">
            <a:avLst/>
          </a:prstGeom>
        </p:spPr>
      </p:pic>
    </p:spTree>
    <p:extLst>
      <p:ext uri="{BB962C8B-B14F-4D97-AF65-F5344CB8AC3E}">
        <p14:creationId xmlns:p14="http://schemas.microsoft.com/office/powerpoint/2010/main" val="2400150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671231" y="1000664"/>
            <a:ext cx="10063444" cy="4504786"/>
          </a:xfrm>
          <a:prstGeom prst="rect">
            <a:avLst/>
          </a:prstGeom>
        </p:spPr>
      </p:pic>
    </p:spTree>
    <p:extLst>
      <p:ext uri="{BB962C8B-B14F-4D97-AF65-F5344CB8AC3E}">
        <p14:creationId xmlns:p14="http://schemas.microsoft.com/office/powerpoint/2010/main" val="11554428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834376" y="1078302"/>
            <a:ext cx="9631622" cy="3561272"/>
          </a:xfrm>
          <a:prstGeom prst="rect">
            <a:avLst/>
          </a:prstGeom>
        </p:spPr>
      </p:pic>
    </p:spTree>
    <p:extLst>
      <p:ext uri="{BB962C8B-B14F-4D97-AF65-F5344CB8AC3E}">
        <p14:creationId xmlns:p14="http://schemas.microsoft.com/office/powerpoint/2010/main" val="36612798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647724" y="905774"/>
            <a:ext cx="9839301" cy="4556813"/>
          </a:xfrm>
          <a:prstGeom prst="rect">
            <a:avLst/>
          </a:prstGeom>
        </p:spPr>
      </p:pic>
    </p:spTree>
    <p:extLst>
      <p:ext uri="{BB962C8B-B14F-4D97-AF65-F5344CB8AC3E}">
        <p14:creationId xmlns:p14="http://schemas.microsoft.com/office/powerpoint/2010/main" val="26838820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93298" y="183970"/>
            <a:ext cx="12079857" cy="592407"/>
          </a:xfrm>
        </p:spPr>
        <p:txBody>
          <a:bodyPr>
            <a:normAutofit/>
          </a:bodyPr>
          <a:lstStyle/>
          <a:p>
            <a:pPr algn="ctr"/>
            <a:r>
              <a:rPr lang="en-US" sz="2800" b="1" dirty="0" smtClean="0"/>
              <a:t>Formatting </a:t>
            </a:r>
            <a:r>
              <a:rPr lang="en-US" sz="2800" b="1" dirty="0" err="1" smtClean="0"/>
              <a:t>Input/Output</a:t>
            </a:r>
            <a:r>
              <a:rPr lang="en-US" sz="2800" b="1" dirty="0" smtClean="0"/>
              <a:t> using IO Manipulators (Header &lt;</a:t>
            </a:r>
            <a:r>
              <a:rPr lang="en-US" sz="2800" b="1" dirty="0" err="1" smtClean="0"/>
              <a:t>iomanip</a:t>
            </a:r>
            <a:r>
              <a:rPr lang="en-US" sz="2800" b="1" dirty="0" smtClean="0"/>
              <a:t>&gt;)</a:t>
            </a:r>
            <a:endParaRPr lang="tr-TR" sz="2800" b="1" dirty="0"/>
          </a:p>
        </p:txBody>
      </p:sp>
      <p:sp>
        <p:nvSpPr>
          <p:cNvPr id="3" name="İçerik Yer Tutucusu 2"/>
          <p:cNvSpPr>
            <a:spLocks noGrp="1"/>
          </p:cNvSpPr>
          <p:nvPr>
            <p:ph idx="1"/>
          </p:nvPr>
        </p:nvSpPr>
        <p:spPr>
          <a:xfrm>
            <a:off x="1" y="1138686"/>
            <a:ext cx="12192000" cy="5719313"/>
          </a:xfrm>
        </p:spPr>
        <p:txBody>
          <a:bodyPr>
            <a:normAutofit lnSpcReduction="10000"/>
          </a:bodyPr>
          <a:lstStyle/>
          <a:p>
            <a:r>
              <a:rPr lang="en-US" dirty="0" smtClean="0"/>
              <a:t>The </a:t>
            </a:r>
            <a:r>
              <a:rPr lang="en-US" b="1" dirty="0" smtClean="0">
                <a:solidFill>
                  <a:srgbClr val="C00000"/>
                </a:solidFill>
              </a:rPr>
              <a:t>&lt;</a:t>
            </a:r>
            <a:r>
              <a:rPr lang="en-US" b="1" dirty="0" err="1" smtClean="0">
                <a:solidFill>
                  <a:srgbClr val="C00000"/>
                </a:solidFill>
              </a:rPr>
              <a:t>iomanip</a:t>
            </a:r>
            <a:r>
              <a:rPr lang="en-US" b="1" dirty="0" smtClean="0">
                <a:solidFill>
                  <a:srgbClr val="C00000"/>
                </a:solidFill>
              </a:rPr>
              <a:t>&gt; </a:t>
            </a:r>
            <a:r>
              <a:rPr lang="en-US" dirty="0" smtClean="0"/>
              <a:t>header provides so-called I/O manipulators for formatting input and output:</a:t>
            </a:r>
          </a:p>
          <a:p>
            <a:r>
              <a:rPr lang="en-US" b="1" dirty="0" err="1" smtClean="0">
                <a:solidFill>
                  <a:srgbClr val="C00000"/>
                </a:solidFill>
              </a:rPr>
              <a:t>setw</a:t>
            </a:r>
            <a:r>
              <a:rPr lang="en-US" b="1" dirty="0" smtClean="0">
                <a:solidFill>
                  <a:srgbClr val="C00000"/>
                </a:solidFill>
              </a:rPr>
              <a:t>(</a:t>
            </a:r>
            <a:r>
              <a:rPr lang="en-US" b="1" dirty="0" err="1" smtClean="0">
                <a:solidFill>
                  <a:srgbClr val="C00000"/>
                </a:solidFill>
              </a:rPr>
              <a:t>int</a:t>
            </a:r>
            <a:r>
              <a:rPr lang="en-US" b="1" dirty="0" smtClean="0">
                <a:solidFill>
                  <a:srgbClr val="C00000"/>
                </a:solidFill>
              </a:rPr>
              <a:t> field-</a:t>
            </a:r>
            <a:r>
              <a:rPr lang="en-US" b="1" dirty="0" err="1" smtClean="0">
                <a:solidFill>
                  <a:srgbClr val="C00000"/>
                </a:solidFill>
              </a:rPr>
              <a:t>widht</a:t>
            </a:r>
            <a:r>
              <a:rPr lang="en-US" b="1" dirty="0" smtClean="0">
                <a:solidFill>
                  <a:srgbClr val="C00000"/>
                </a:solidFill>
              </a:rPr>
              <a:t>): </a:t>
            </a:r>
            <a:r>
              <a:rPr lang="en-US" dirty="0" smtClean="0"/>
              <a:t>set the field width for the next IO operation. </a:t>
            </a:r>
            <a:endParaRPr lang="tr-TR" dirty="0" smtClean="0"/>
          </a:p>
          <a:p>
            <a:r>
              <a:rPr lang="en-US" b="1" dirty="0" err="1" smtClean="0">
                <a:solidFill>
                  <a:srgbClr val="C00000"/>
                </a:solidFill>
              </a:rPr>
              <a:t>setw</a:t>
            </a:r>
            <a:r>
              <a:rPr lang="en-US" b="1" dirty="0" smtClean="0">
                <a:solidFill>
                  <a:srgbClr val="C00000"/>
                </a:solidFill>
              </a:rPr>
              <a:t>() </a:t>
            </a:r>
            <a:r>
              <a:rPr lang="en-US" dirty="0" smtClean="0"/>
              <a:t>is non-sticky and must be issued prior to each IO operation. The field width is reset to the default after each operation</a:t>
            </a:r>
          </a:p>
          <a:p>
            <a:r>
              <a:rPr lang="en-US" b="1" dirty="0" smtClean="0">
                <a:solidFill>
                  <a:srgbClr val="C00000"/>
                </a:solidFill>
              </a:rPr>
              <a:t>    </a:t>
            </a:r>
            <a:r>
              <a:rPr lang="en-US" b="1" dirty="0" err="1" smtClean="0">
                <a:solidFill>
                  <a:srgbClr val="C00000"/>
                </a:solidFill>
              </a:rPr>
              <a:t>setfill</a:t>
            </a:r>
            <a:r>
              <a:rPr lang="en-US" b="1" dirty="0" smtClean="0">
                <a:solidFill>
                  <a:srgbClr val="C00000"/>
                </a:solidFill>
              </a:rPr>
              <a:t>(char fill-char): </a:t>
            </a:r>
            <a:r>
              <a:rPr lang="en-US" dirty="0" smtClean="0"/>
              <a:t>set the filled character for padding to the field width.</a:t>
            </a:r>
          </a:p>
          <a:p>
            <a:r>
              <a:rPr lang="en-US" dirty="0" smtClean="0"/>
              <a:t>    </a:t>
            </a:r>
            <a:r>
              <a:rPr lang="en-US" b="1" dirty="0" err="1" smtClean="0">
                <a:solidFill>
                  <a:srgbClr val="C00000"/>
                </a:solidFill>
              </a:rPr>
              <a:t>left|right|internal</a:t>
            </a:r>
            <a:r>
              <a:rPr lang="en-US" b="1" dirty="0" smtClean="0">
                <a:solidFill>
                  <a:srgbClr val="C00000"/>
                </a:solidFill>
              </a:rPr>
              <a:t>:</a:t>
            </a:r>
            <a:r>
              <a:rPr lang="en-US" dirty="0" smtClean="0"/>
              <a:t> set the alignment</a:t>
            </a:r>
          </a:p>
          <a:p>
            <a:r>
              <a:rPr lang="en-US" dirty="0" smtClean="0"/>
              <a:t>    </a:t>
            </a:r>
            <a:r>
              <a:rPr lang="en-US" b="1" dirty="0" smtClean="0">
                <a:solidFill>
                  <a:srgbClr val="C00000"/>
                </a:solidFill>
              </a:rPr>
              <a:t>fixed/scientific</a:t>
            </a:r>
            <a:r>
              <a:rPr lang="en-US" dirty="0" smtClean="0"/>
              <a:t> (for floating-point numbers): use fixed-point notation (</a:t>
            </a:r>
            <a:r>
              <a:rPr lang="en-US" dirty="0" err="1" smtClean="0"/>
              <a:t>e.g</a:t>
            </a:r>
            <a:r>
              <a:rPr lang="en-US" dirty="0" smtClean="0"/>
              <a:t>, 12.34) or scientific notation (e.g., 1.23e+006).</a:t>
            </a:r>
          </a:p>
          <a:p>
            <a:r>
              <a:rPr lang="en-US" b="1" dirty="0" smtClean="0">
                <a:solidFill>
                  <a:srgbClr val="C00000"/>
                </a:solidFill>
              </a:rPr>
              <a:t>    </a:t>
            </a:r>
            <a:r>
              <a:rPr lang="en-US" b="1" dirty="0" err="1" smtClean="0">
                <a:solidFill>
                  <a:srgbClr val="C00000"/>
                </a:solidFill>
              </a:rPr>
              <a:t>setprecision</a:t>
            </a:r>
            <a:r>
              <a:rPr lang="en-US" b="1" dirty="0" smtClean="0">
                <a:solidFill>
                  <a:srgbClr val="C00000"/>
                </a:solidFill>
              </a:rPr>
              <a:t>(</a:t>
            </a:r>
            <a:r>
              <a:rPr lang="en-US" b="1" dirty="0" err="1" smtClean="0">
                <a:solidFill>
                  <a:srgbClr val="C00000"/>
                </a:solidFill>
              </a:rPr>
              <a:t>int</a:t>
            </a:r>
            <a:r>
              <a:rPr lang="en-US" b="1" dirty="0" smtClean="0">
                <a:solidFill>
                  <a:srgbClr val="C00000"/>
                </a:solidFill>
              </a:rPr>
              <a:t> </a:t>
            </a:r>
            <a:r>
              <a:rPr lang="en-US" b="1" dirty="0" err="1" smtClean="0">
                <a:solidFill>
                  <a:srgbClr val="C00000"/>
                </a:solidFill>
              </a:rPr>
              <a:t>numDecimalDigits</a:t>
            </a:r>
            <a:r>
              <a:rPr lang="en-US" b="1" dirty="0" smtClean="0">
                <a:solidFill>
                  <a:srgbClr val="C00000"/>
                </a:solidFill>
              </a:rPr>
              <a:t>) </a:t>
            </a:r>
            <a:r>
              <a:rPr lang="en-US" dirty="0" smtClean="0"/>
              <a:t>(for floating-point numbers): specify the number of digits after the decimal point.</a:t>
            </a:r>
          </a:p>
          <a:p>
            <a:r>
              <a:rPr lang="en-US" b="1" dirty="0" smtClean="0">
                <a:solidFill>
                  <a:srgbClr val="C00000"/>
                </a:solidFill>
              </a:rPr>
              <a:t>    </a:t>
            </a:r>
            <a:r>
              <a:rPr lang="en-US" b="1" dirty="0" err="1" smtClean="0">
                <a:solidFill>
                  <a:srgbClr val="C00000"/>
                </a:solidFill>
              </a:rPr>
              <a:t>boolalpha</a:t>
            </a:r>
            <a:r>
              <a:rPr lang="en-US" b="1" dirty="0" smtClean="0">
                <a:solidFill>
                  <a:srgbClr val="C00000"/>
                </a:solidFill>
              </a:rPr>
              <a:t>/</a:t>
            </a:r>
            <a:r>
              <a:rPr lang="en-US" b="1" dirty="0" err="1" smtClean="0">
                <a:solidFill>
                  <a:srgbClr val="C00000"/>
                </a:solidFill>
              </a:rPr>
              <a:t>noboolalpha</a:t>
            </a:r>
            <a:r>
              <a:rPr lang="en-US" b="1" dirty="0" smtClean="0">
                <a:solidFill>
                  <a:srgbClr val="C00000"/>
                </a:solidFill>
              </a:rPr>
              <a:t> (for bool): </a:t>
            </a:r>
            <a:r>
              <a:rPr lang="en-US" dirty="0" smtClean="0"/>
              <a:t>display bool values as alphabetic string (true/false) or 1/0.</a:t>
            </a:r>
          </a:p>
          <a:p>
            <a:endParaRPr lang="tr-TR" dirty="0"/>
          </a:p>
        </p:txBody>
      </p:sp>
    </p:spTree>
    <p:extLst>
      <p:ext uri="{BB962C8B-B14F-4D97-AF65-F5344CB8AC3E}">
        <p14:creationId xmlns:p14="http://schemas.microsoft.com/office/powerpoint/2010/main" val="20594337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574658" y="1063865"/>
            <a:ext cx="3603729" cy="557901"/>
          </a:xfrm>
        </p:spPr>
        <p:txBody>
          <a:bodyPr>
            <a:noAutofit/>
          </a:bodyPr>
          <a:lstStyle/>
          <a:p>
            <a:r>
              <a:rPr lang="tr-TR" sz="3600" b="1" dirty="0" err="1" smtClean="0"/>
              <a:t>Output</a:t>
            </a:r>
            <a:r>
              <a:rPr lang="tr-TR" sz="3600" b="1" dirty="0" smtClean="0"/>
              <a:t> </a:t>
            </a:r>
            <a:r>
              <a:rPr lang="tr-TR" sz="3600" b="1" dirty="0" err="1" smtClean="0"/>
              <a:t>Formatting</a:t>
            </a:r>
            <a:endParaRPr lang="tr-TR" sz="3600" b="1" dirty="0"/>
          </a:p>
        </p:txBody>
      </p:sp>
      <p:sp>
        <p:nvSpPr>
          <p:cNvPr id="3" name="İçerik Yer Tutucusu 2"/>
          <p:cNvSpPr>
            <a:spLocks noGrp="1"/>
          </p:cNvSpPr>
          <p:nvPr>
            <p:ph idx="1"/>
          </p:nvPr>
        </p:nvSpPr>
        <p:spPr>
          <a:xfrm>
            <a:off x="0" y="0"/>
            <a:ext cx="8574658" cy="6858000"/>
          </a:xfrm>
        </p:spPr>
        <p:txBody>
          <a:bodyPr>
            <a:noAutofit/>
          </a:bodyPr>
          <a:lstStyle/>
          <a:p>
            <a:pPr marL="0" indent="0">
              <a:buNone/>
            </a:pPr>
            <a:r>
              <a:rPr lang="tr-TR" sz="2000" b="1" dirty="0" smtClean="0">
                <a:solidFill>
                  <a:srgbClr val="C00000"/>
                </a:solidFill>
              </a:rPr>
              <a:t>#</a:t>
            </a:r>
            <a:r>
              <a:rPr lang="tr-TR" sz="2000" b="1" dirty="0" err="1" smtClean="0">
                <a:solidFill>
                  <a:srgbClr val="C00000"/>
                </a:solidFill>
              </a:rPr>
              <a:t>include</a:t>
            </a:r>
            <a:r>
              <a:rPr lang="tr-TR" sz="2000" b="1" dirty="0" smtClean="0">
                <a:solidFill>
                  <a:srgbClr val="C00000"/>
                </a:solidFill>
              </a:rPr>
              <a:t> &lt;</a:t>
            </a:r>
            <a:r>
              <a:rPr lang="tr-TR" sz="2000" b="1" dirty="0" err="1" smtClean="0">
                <a:solidFill>
                  <a:srgbClr val="C00000"/>
                </a:solidFill>
              </a:rPr>
              <a:t>iostream</a:t>
            </a:r>
            <a:r>
              <a:rPr lang="tr-TR" sz="2000" b="1" dirty="0" smtClean="0"/>
              <a:t>&gt;    /* Test </a:t>
            </a:r>
            <a:r>
              <a:rPr lang="tr-TR" sz="2000" b="1" dirty="0" err="1" smtClean="0"/>
              <a:t>Formatting</a:t>
            </a:r>
            <a:r>
              <a:rPr lang="tr-TR" sz="2000" b="1" dirty="0" smtClean="0"/>
              <a:t> </a:t>
            </a:r>
            <a:r>
              <a:rPr lang="tr-TR" sz="2000" b="1" dirty="0" err="1" smtClean="0"/>
              <a:t>Output</a:t>
            </a:r>
            <a:r>
              <a:rPr lang="tr-TR" sz="2000" b="1" dirty="0" smtClean="0"/>
              <a:t>  */</a:t>
            </a:r>
            <a:endParaRPr lang="tr-TR" sz="2000" b="1" dirty="0" smtClean="0">
              <a:solidFill>
                <a:srgbClr val="C00000"/>
              </a:solidFill>
            </a:endParaRPr>
          </a:p>
          <a:p>
            <a:pPr marL="0" indent="0">
              <a:buNone/>
            </a:pPr>
            <a:r>
              <a:rPr lang="tr-TR" sz="2000" b="1" dirty="0" smtClean="0">
                <a:solidFill>
                  <a:srgbClr val="C00000"/>
                </a:solidFill>
              </a:rPr>
              <a:t>#</a:t>
            </a:r>
            <a:r>
              <a:rPr lang="tr-TR" sz="2000" b="1" dirty="0" err="1" smtClean="0">
                <a:solidFill>
                  <a:srgbClr val="C00000"/>
                </a:solidFill>
              </a:rPr>
              <a:t>include</a:t>
            </a:r>
            <a:r>
              <a:rPr lang="tr-TR" sz="2000" b="1" dirty="0" smtClean="0">
                <a:solidFill>
                  <a:srgbClr val="C00000"/>
                </a:solidFill>
              </a:rPr>
              <a:t> &lt;</a:t>
            </a:r>
            <a:r>
              <a:rPr lang="tr-TR" sz="2000" b="1" dirty="0" err="1" smtClean="0">
                <a:solidFill>
                  <a:srgbClr val="C00000"/>
                </a:solidFill>
              </a:rPr>
              <a:t>iomanip</a:t>
            </a:r>
            <a:r>
              <a:rPr lang="tr-TR" sz="2000" b="1" dirty="0" smtClean="0">
                <a:solidFill>
                  <a:srgbClr val="C00000"/>
                </a:solidFill>
              </a:rPr>
              <a:t>&gt;    </a:t>
            </a:r>
            <a:r>
              <a:rPr lang="tr-TR" sz="2000" b="1" dirty="0" smtClean="0"/>
              <a:t>// </a:t>
            </a:r>
            <a:r>
              <a:rPr lang="tr-TR" sz="2000" b="1" dirty="0" err="1" smtClean="0"/>
              <a:t>Needed</a:t>
            </a:r>
            <a:r>
              <a:rPr lang="tr-TR" sz="2000" b="1" dirty="0" smtClean="0"/>
              <a:t> </a:t>
            </a:r>
            <a:r>
              <a:rPr lang="tr-TR" sz="2000" b="1" dirty="0" err="1" smtClean="0"/>
              <a:t>to</a:t>
            </a:r>
            <a:r>
              <a:rPr lang="tr-TR" sz="2000" b="1" dirty="0" smtClean="0"/>
              <a:t> do </a:t>
            </a:r>
            <a:r>
              <a:rPr lang="tr-TR" sz="2000" b="1" dirty="0" err="1" smtClean="0"/>
              <a:t>formatted</a:t>
            </a:r>
            <a:r>
              <a:rPr lang="tr-TR" sz="2000" b="1" dirty="0" smtClean="0"/>
              <a:t> I/O</a:t>
            </a:r>
          </a:p>
          <a:p>
            <a:pPr marL="0" indent="0">
              <a:buNone/>
            </a:pPr>
            <a:r>
              <a:rPr lang="tr-TR" sz="2000" b="1" dirty="0" err="1" smtClean="0">
                <a:solidFill>
                  <a:srgbClr val="C00000"/>
                </a:solidFill>
              </a:rPr>
              <a:t>using</a:t>
            </a:r>
            <a:r>
              <a:rPr lang="tr-TR" sz="2000" b="1" dirty="0" smtClean="0">
                <a:solidFill>
                  <a:srgbClr val="C00000"/>
                </a:solidFill>
              </a:rPr>
              <a:t> </a:t>
            </a:r>
            <a:r>
              <a:rPr lang="tr-TR" sz="2000" b="1" dirty="0" err="1" smtClean="0">
                <a:solidFill>
                  <a:srgbClr val="C00000"/>
                </a:solidFill>
              </a:rPr>
              <a:t>namespace</a:t>
            </a:r>
            <a:r>
              <a:rPr lang="tr-TR" sz="2000" b="1" dirty="0" smtClean="0">
                <a:solidFill>
                  <a:srgbClr val="C00000"/>
                </a:solidFill>
              </a:rPr>
              <a:t> </a:t>
            </a:r>
            <a:r>
              <a:rPr lang="tr-TR" sz="2000" b="1" dirty="0" err="1" smtClean="0">
                <a:solidFill>
                  <a:srgbClr val="C00000"/>
                </a:solidFill>
              </a:rPr>
              <a:t>std</a:t>
            </a:r>
            <a:r>
              <a:rPr lang="tr-TR" sz="2000" b="1" dirty="0" smtClean="0">
                <a:solidFill>
                  <a:srgbClr val="C00000"/>
                </a:solidFill>
              </a:rPr>
              <a:t>;</a:t>
            </a:r>
          </a:p>
          <a:p>
            <a:pPr marL="0" indent="0">
              <a:buNone/>
            </a:pPr>
            <a:r>
              <a:rPr lang="tr-TR" sz="2000" b="1" dirty="0" err="1" smtClean="0">
                <a:solidFill>
                  <a:srgbClr val="C00000"/>
                </a:solidFill>
              </a:rPr>
              <a:t>int</a:t>
            </a:r>
            <a:r>
              <a:rPr lang="tr-TR" sz="2000" b="1" dirty="0" smtClean="0">
                <a:solidFill>
                  <a:srgbClr val="C00000"/>
                </a:solidFill>
              </a:rPr>
              <a:t> main() {</a:t>
            </a:r>
          </a:p>
          <a:p>
            <a:pPr marL="0" indent="0">
              <a:buNone/>
            </a:pPr>
            <a:r>
              <a:rPr lang="tr-TR" sz="2000" b="1" dirty="0" err="1" smtClean="0">
                <a:solidFill>
                  <a:srgbClr val="C00000"/>
                </a:solidFill>
              </a:rPr>
              <a:t>double</a:t>
            </a:r>
            <a:r>
              <a:rPr lang="tr-TR" sz="2000" b="1" dirty="0" smtClean="0">
                <a:solidFill>
                  <a:srgbClr val="C00000"/>
                </a:solidFill>
              </a:rPr>
              <a:t> pi = 3.14159265;</a:t>
            </a:r>
            <a:r>
              <a:rPr lang="tr-TR" sz="2000" b="1" dirty="0" smtClean="0"/>
              <a:t> // </a:t>
            </a:r>
            <a:r>
              <a:rPr lang="tr-TR" sz="2000" b="1" dirty="0" err="1" smtClean="0"/>
              <a:t>Floating</a:t>
            </a:r>
            <a:r>
              <a:rPr lang="tr-TR" sz="2000" b="1" dirty="0" smtClean="0"/>
              <a:t> </a:t>
            </a:r>
            <a:r>
              <a:rPr lang="tr-TR" sz="2000" b="1" dirty="0" err="1" smtClean="0"/>
              <a:t>point</a:t>
            </a:r>
            <a:r>
              <a:rPr lang="tr-TR" sz="2000" b="1" dirty="0" smtClean="0"/>
              <a:t> </a:t>
            </a:r>
            <a:r>
              <a:rPr lang="tr-TR" sz="2000" b="1" dirty="0" err="1" smtClean="0"/>
              <a:t>numbers</a:t>
            </a:r>
            <a:endParaRPr lang="tr-TR" sz="2000" b="1" dirty="0" smtClean="0"/>
          </a:p>
          <a:p>
            <a:pPr marL="0" indent="0">
              <a:buNone/>
            </a:pPr>
            <a:r>
              <a:rPr lang="tr-TR" sz="2000" b="1" dirty="0" smtClean="0"/>
              <a:t>  </a:t>
            </a:r>
            <a:r>
              <a:rPr lang="tr-TR" sz="2000" b="1" dirty="0" smtClean="0">
                <a:solidFill>
                  <a:srgbClr val="C00000"/>
                </a:solidFill>
              </a:rPr>
              <a:t> </a:t>
            </a:r>
            <a:r>
              <a:rPr lang="tr-TR" sz="2000" b="1" dirty="0" err="1" smtClean="0">
                <a:solidFill>
                  <a:srgbClr val="C00000"/>
                </a:solidFill>
              </a:rPr>
              <a:t>cout</a:t>
            </a:r>
            <a:r>
              <a:rPr lang="tr-TR" sz="2000" b="1" dirty="0" smtClean="0">
                <a:solidFill>
                  <a:srgbClr val="C00000"/>
                </a:solidFill>
              </a:rPr>
              <a:t> &lt;&lt; </a:t>
            </a:r>
            <a:r>
              <a:rPr lang="tr-TR" sz="2000" b="1" dirty="0" err="1" smtClean="0">
                <a:solidFill>
                  <a:srgbClr val="C00000"/>
                </a:solidFill>
              </a:rPr>
              <a:t>fixed</a:t>
            </a:r>
            <a:r>
              <a:rPr lang="tr-TR" sz="2000" b="1" dirty="0" smtClean="0">
                <a:solidFill>
                  <a:srgbClr val="C00000"/>
                </a:solidFill>
              </a:rPr>
              <a:t> &lt;&lt; </a:t>
            </a:r>
            <a:r>
              <a:rPr lang="tr-TR" sz="2000" b="1" dirty="0" err="1" smtClean="0">
                <a:solidFill>
                  <a:srgbClr val="C00000"/>
                </a:solidFill>
              </a:rPr>
              <a:t>setprecision</a:t>
            </a:r>
            <a:r>
              <a:rPr lang="tr-TR" sz="2000" b="1" dirty="0" smtClean="0">
                <a:solidFill>
                  <a:srgbClr val="C00000"/>
                </a:solidFill>
              </a:rPr>
              <a:t>(4); </a:t>
            </a:r>
            <a:r>
              <a:rPr lang="tr-TR" sz="2000" b="1" dirty="0" smtClean="0"/>
              <a:t>// </a:t>
            </a:r>
            <a:r>
              <a:rPr lang="tr-TR" sz="2000" b="1" dirty="0" err="1" smtClean="0"/>
              <a:t>fixed</a:t>
            </a:r>
            <a:r>
              <a:rPr lang="tr-TR" sz="2000" b="1" dirty="0" smtClean="0"/>
              <a:t> format </a:t>
            </a:r>
            <a:r>
              <a:rPr lang="tr-TR" sz="2000" b="1" dirty="0" err="1" smtClean="0"/>
              <a:t>with</a:t>
            </a:r>
            <a:r>
              <a:rPr lang="tr-TR" sz="2000" b="1" dirty="0" smtClean="0"/>
              <a:t> 4 </a:t>
            </a:r>
            <a:r>
              <a:rPr lang="tr-TR" sz="2000" b="1" dirty="0" err="1" smtClean="0"/>
              <a:t>decimal</a:t>
            </a:r>
            <a:r>
              <a:rPr lang="tr-TR" sz="2000" b="1" dirty="0" smtClean="0"/>
              <a:t> </a:t>
            </a:r>
            <a:r>
              <a:rPr lang="tr-TR" sz="2000" b="1" dirty="0" err="1" smtClean="0"/>
              <a:t>places</a:t>
            </a:r>
            <a:endParaRPr lang="tr-TR" sz="2000" b="1" dirty="0" smtClean="0"/>
          </a:p>
          <a:p>
            <a:pPr marL="0" indent="0">
              <a:buNone/>
            </a:pPr>
            <a:r>
              <a:rPr lang="tr-TR" sz="2000" b="1" dirty="0" smtClean="0">
                <a:solidFill>
                  <a:srgbClr val="C00000"/>
                </a:solidFill>
              </a:rPr>
              <a:t>   </a:t>
            </a:r>
            <a:r>
              <a:rPr lang="tr-TR" sz="2000" b="1" dirty="0" err="1" smtClean="0">
                <a:solidFill>
                  <a:srgbClr val="C00000"/>
                </a:solidFill>
              </a:rPr>
              <a:t>cout</a:t>
            </a:r>
            <a:r>
              <a:rPr lang="tr-TR" sz="2000" b="1" dirty="0" smtClean="0">
                <a:solidFill>
                  <a:srgbClr val="C00000"/>
                </a:solidFill>
              </a:rPr>
              <a:t> &lt;&lt; pi &lt;&lt; </a:t>
            </a:r>
            <a:r>
              <a:rPr lang="tr-TR" sz="2000" b="1" dirty="0" err="1" smtClean="0">
                <a:solidFill>
                  <a:srgbClr val="C00000"/>
                </a:solidFill>
              </a:rPr>
              <a:t>endl</a:t>
            </a:r>
            <a:r>
              <a:rPr lang="tr-TR" sz="2000" b="1" dirty="0" smtClean="0">
                <a:solidFill>
                  <a:srgbClr val="C00000"/>
                </a:solidFill>
              </a:rPr>
              <a:t>;</a:t>
            </a:r>
          </a:p>
          <a:p>
            <a:pPr marL="0" indent="0">
              <a:buNone/>
            </a:pPr>
            <a:r>
              <a:rPr lang="tr-TR" sz="2000" b="1" dirty="0" smtClean="0">
                <a:solidFill>
                  <a:srgbClr val="C00000"/>
                </a:solidFill>
              </a:rPr>
              <a:t>   </a:t>
            </a:r>
            <a:r>
              <a:rPr lang="tr-TR" sz="2000" b="1" dirty="0" err="1" smtClean="0">
                <a:solidFill>
                  <a:srgbClr val="C00000"/>
                </a:solidFill>
              </a:rPr>
              <a:t>cout</a:t>
            </a:r>
            <a:r>
              <a:rPr lang="tr-TR" sz="2000" b="1" dirty="0" smtClean="0">
                <a:solidFill>
                  <a:srgbClr val="C00000"/>
                </a:solidFill>
              </a:rPr>
              <a:t> &lt;&lt; "|" &lt;&lt; </a:t>
            </a:r>
            <a:r>
              <a:rPr lang="tr-TR" sz="2000" b="1" dirty="0" err="1" smtClean="0">
                <a:solidFill>
                  <a:srgbClr val="C00000"/>
                </a:solidFill>
              </a:rPr>
              <a:t>setw</a:t>
            </a:r>
            <a:r>
              <a:rPr lang="tr-TR" sz="2000" b="1" dirty="0" smtClean="0">
                <a:solidFill>
                  <a:srgbClr val="C00000"/>
                </a:solidFill>
              </a:rPr>
              <a:t>(8) &lt;&lt; pi &lt;&lt; "|" &lt;&lt; </a:t>
            </a:r>
            <a:r>
              <a:rPr lang="tr-TR" sz="2000" b="1" dirty="0" err="1" smtClean="0">
                <a:solidFill>
                  <a:srgbClr val="C00000"/>
                </a:solidFill>
              </a:rPr>
              <a:t>setw</a:t>
            </a:r>
            <a:r>
              <a:rPr lang="tr-TR" sz="2000" b="1" dirty="0" smtClean="0">
                <a:solidFill>
                  <a:srgbClr val="C00000"/>
                </a:solidFill>
              </a:rPr>
              <a:t>(10) &lt;&lt; pi &lt;&lt; "|" &lt;&lt; </a:t>
            </a:r>
            <a:r>
              <a:rPr lang="tr-TR" sz="2000" b="1" dirty="0" err="1" smtClean="0">
                <a:solidFill>
                  <a:srgbClr val="C00000"/>
                </a:solidFill>
              </a:rPr>
              <a:t>endl</a:t>
            </a:r>
            <a:r>
              <a:rPr lang="tr-TR" sz="2000" b="1" dirty="0" smtClean="0">
                <a:solidFill>
                  <a:srgbClr val="C00000"/>
                </a:solidFill>
              </a:rPr>
              <a:t>;</a:t>
            </a:r>
          </a:p>
          <a:p>
            <a:pPr marL="0" indent="0">
              <a:buNone/>
            </a:pPr>
            <a:r>
              <a:rPr lang="tr-TR" sz="2000" b="1" dirty="0" err="1" smtClean="0">
                <a:solidFill>
                  <a:srgbClr val="C00000"/>
                </a:solidFill>
              </a:rPr>
              <a:t>cout</a:t>
            </a:r>
            <a:r>
              <a:rPr lang="tr-TR" sz="2000" b="1" dirty="0" smtClean="0">
                <a:solidFill>
                  <a:srgbClr val="C00000"/>
                </a:solidFill>
              </a:rPr>
              <a:t> &lt;&lt; </a:t>
            </a:r>
            <a:r>
              <a:rPr lang="tr-TR" sz="2000" b="1" dirty="0" err="1" smtClean="0">
                <a:solidFill>
                  <a:srgbClr val="C00000"/>
                </a:solidFill>
              </a:rPr>
              <a:t>setfill</a:t>
            </a:r>
            <a:r>
              <a:rPr lang="tr-TR" sz="2000" b="1" dirty="0" smtClean="0">
                <a:solidFill>
                  <a:srgbClr val="C00000"/>
                </a:solidFill>
              </a:rPr>
              <a:t>('-');</a:t>
            </a:r>
            <a:r>
              <a:rPr lang="tr-TR" sz="2000" b="1" dirty="0" smtClean="0"/>
              <a:t> // </a:t>
            </a:r>
            <a:r>
              <a:rPr lang="tr-TR" sz="2000" b="1" dirty="0" err="1" smtClean="0"/>
              <a:t>setw</a:t>
            </a:r>
            <a:r>
              <a:rPr lang="tr-TR" sz="2000" b="1" dirty="0" smtClean="0"/>
              <a:t>() is not </a:t>
            </a:r>
            <a:r>
              <a:rPr lang="tr-TR" sz="2000" b="1" dirty="0" err="1" smtClean="0"/>
              <a:t>sticky</a:t>
            </a:r>
            <a:r>
              <a:rPr lang="tr-TR" sz="2000" b="1" dirty="0" smtClean="0"/>
              <a:t>, </a:t>
            </a:r>
            <a:r>
              <a:rPr lang="tr-TR" sz="2000" b="1" dirty="0" err="1" smtClean="0"/>
              <a:t>only</a:t>
            </a:r>
            <a:r>
              <a:rPr lang="tr-TR" sz="2000" b="1" dirty="0" smtClean="0"/>
              <a:t> </a:t>
            </a:r>
            <a:r>
              <a:rPr lang="tr-TR" sz="2000" b="1" dirty="0" err="1" smtClean="0"/>
              <a:t>apply</a:t>
            </a:r>
            <a:r>
              <a:rPr lang="tr-TR" sz="2000" b="1" dirty="0" smtClean="0"/>
              <a:t> </a:t>
            </a:r>
            <a:r>
              <a:rPr lang="tr-TR" sz="2000" b="1" dirty="0" err="1" smtClean="0"/>
              <a:t>to</a:t>
            </a:r>
            <a:r>
              <a:rPr lang="tr-TR" sz="2000" b="1" dirty="0" smtClean="0"/>
              <a:t> </a:t>
            </a:r>
            <a:r>
              <a:rPr lang="tr-TR" sz="2000" b="1" dirty="0" err="1" smtClean="0"/>
              <a:t>the</a:t>
            </a:r>
            <a:r>
              <a:rPr lang="tr-TR" sz="2000" b="1" dirty="0" smtClean="0"/>
              <a:t> </a:t>
            </a:r>
            <a:r>
              <a:rPr lang="tr-TR" sz="2000" b="1" dirty="0" err="1" smtClean="0"/>
              <a:t>next</a:t>
            </a:r>
            <a:r>
              <a:rPr lang="tr-TR" sz="2000" b="1" dirty="0" smtClean="0"/>
              <a:t> </a:t>
            </a:r>
            <a:r>
              <a:rPr lang="tr-TR" sz="2000" b="1" dirty="0" err="1" smtClean="0"/>
              <a:t>operation</a:t>
            </a:r>
            <a:r>
              <a:rPr lang="tr-TR" sz="2000" b="1" dirty="0" smtClean="0"/>
              <a:t>.</a:t>
            </a:r>
            <a:endParaRPr lang="tr-TR" sz="2000" b="1" dirty="0" smtClean="0">
              <a:solidFill>
                <a:srgbClr val="C00000"/>
              </a:solidFill>
            </a:endParaRPr>
          </a:p>
          <a:p>
            <a:pPr marL="0" indent="0">
              <a:buNone/>
            </a:pPr>
            <a:r>
              <a:rPr lang="tr-TR" sz="2000" b="1" dirty="0" smtClean="0">
                <a:solidFill>
                  <a:srgbClr val="C00000"/>
                </a:solidFill>
              </a:rPr>
              <a:t>   </a:t>
            </a:r>
            <a:r>
              <a:rPr lang="tr-TR" sz="2000" b="1" dirty="0" err="1" smtClean="0">
                <a:solidFill>
                  <a:srgbClr val="C00000"/>
                </a:solidFill>
              </a:rPr>
              <a:t>cout</a:t>
            </a:r>
            <a:r>
              <a:rPr lang="tr-TR" sz="2000" b="1" dirty="0" smtClean="0">
                <a:solidFill>
                  <a:srgbClr val="C00000"/>
                </a:solidFill>
              </a:rPr>
              <a:t> &lt;&lt; "|" &lt;&lt; </a:t>
            </a:r>
            <a:r>
              <a:rPr lang="tr-TR" sz="2000" b="1" dirty="0" err="1" smtClean="0">
                <a:solidFill>
                  <a:srgbClr val="C00000"/>
                </a:solidFill>
              </a:rPr>
              <a:t>setw</a:t>
            </a:r>
            <a:r>
              <a:rPr lang="tr-TR" sz="2000" b="1" dirty="0" smtClean="0">
                <a:solidFill>
                  <a:srgbClr val="C00000"/>
                </a:solidFill>
              </a:rPr>
              <a:t>(8) &lt;&lt; pi &lt;&lt; "|" &lt;&lt; </a:t>
            </a:r>
            <a:r>
              <a:rPr lang="tr-TR" sz="2000" b="1" dirty="0" err="1" smtClean="0">
                <a:solidFill>
                  <a:srgbClr val="C00000"/>
                </a:solidFill>
              </a:rPr>
              <a:t>setw</a:t>
            </a:r>
            <a:r>
              <a:rPr lang="tr-TR" sz="2000" b="1" dirty="0" smtClean="0">
                <a:solidFill>
                  <a:srgbClr val="C00000"/>
                </a:solidFill>
              </a:rPr>
              <a:t>(10) &lt;&lt; pi &lt;&lt; "|" &lt;&lt; </a:t>
            </a:r>
            <a:r>
              <a:rPr lang="tr-TR" sz="2000" b="1" dirty="0" err="1" smtClean="0">
                <a:solidFill>
                  <a:srgbClr val="C00000"/>
                </a:solidFill>
              </a:rPr>
              <a:t>endl</a:t>
            </a:r>
            <a:r>
              <a:rPr lang="tr-TR" sz="2000" b="1" dirty="0" smtClean="0">
                <a:solidFill>
                  <a:srgbClr val="C00000"/>
                </a:solidFill>
              </a:rPr>
              <a:t>;</a:t>
            </a:r>
          </a:p>
          <a:p>
            <a:pPr marL="0" indent="0">
              <a:buNone/>
            </a:pPr>
            <a:r>
              <a:rPr lang="tr-TR" sz="2000" b="1" dirty="0" smtClean="0">
                <a:solidFill>
                  <a:srgbClr val="C00000"/>
                </a:solidFill>
              </a:rPr>
              <a:t>   </a:t>
            </a:r>
            <a:r>
              <a:rPr lang="tr-TR" sz="2000" b="1" dirty="0" err="1" smtClean="0">
                <a:solidFill>
                  <a:srgbClr val="C00000"/>
                </a:solidFill>
              </a:rPr>
              <a:t>cout</a:t>
            </a:r>
            <a:r>
              <a:rPr lang="tr-TR" sz="2000" b="1" dirty="0" smtClean="0">
                <a:solidFill>
                  <a:srgbClr val="C00000"/>
                </a:solidFill>
              </a:rPr>
              <a:t> &lt;&lt; </a:t>
            </a:r>
            <a:r>
              <a:rPr lang="tr-TR" sz="2000" b="1" dirty="0" err="1" smtClean="0">
                <a:solidFill>
                  <a:srgbClr val="C00000"/>
                </a:solidFill>
              </a:rPr>
              <a:t>scientific</a:t>
            </a:r>
            <a:r>
              <a:rPr lang="tr-TR" sz="2000" b="1" dirty="0" smtClean="0">
                <a:solidFill>
                  <a:srgbClr val="C00000"/>
                </a:solidFill>
              </a:rPr>
              <a:t>;  </a:t>
            </a:r>
            <a:r>
              <a:rPr lang="tr-TR" sz="2000" b="1" dirty="0" smtClean="0"/>
              <a:t>// in </a:t>
            </a:r>
            <a:r>
              <a:rPr lang="tr-TR" sz="2000" b="1" dirty="0" err="1" smtClean="0"/>
              <a:t>scientific</a:t>
            </a:r>
            <a:r>
              <a:rPr lang="tr-TR" sz="2000" b="1" dirty="0" smtClean="0"/>
              <a:t> format </a:t>
            </a:r>
            <a:r>
              <a:rPr lang="tr-TR" sz="2000" b="1" dirty="0" err="1" smtClean="0"/>
              <a:t>with</a:t>
            </a:r>
            <a:r>
              <a:rPr lang="tr-TR" sz="2000" b="1" dirty="0" smtClean="0"/>
              <a:t> </a:t>
            </a:r>
            <a:r>
              <a:rPr lang="tr-TR" sz="2000" b="1" dirty="0" err="1" smtClean="0"/>
              <a:t>exponent</a:t>
            </a:r>
            <a:endParaRPr lang="tr-TR" sz="2000" b="1" dirty="0" smtClean="0"/>
          </a:p>
          <a:p>
            <a:pPr marL="0" indent="0">
              <a:buNone/>
            </a:pPr>
            <a:r>
              <a:rPr lang="tr-TR" sz="2000" b="1" dirty="0" smtClean="0">
                <a:solidFill>
                  <a:srgbClr val="C00000"/>
                </a:solidFill>
              </a:rPr>
              <a:t>   </a:t>
            </a:r>
            <a:r>
              <a:rPr lang="tr-TR" sz="2000" b="1" dirty="0" err="1" smtClean="0">
                <a:solidFill>
                  <a:srgbClr val="C00000"/>
                </a:solidFill>
              </a:rPr>
              <a:t>cout</a:t>
            </a:r>
            <a:r>
              <a:rPr lang="tr-TR" sz="2000" b="1" dirty="0" smtClean="0">
                <a:solidFill>
                  <a:srgbClr val="C00000"/>
                </a:solidFill>
              </a:rPr>
              <a:t> &lt;&lt; pi &lt;&lt; </a:t>
            </a:r>
            <a:r>
              <a:rPr lang="tr-TR" sz="2000" b="1" dirty="0" err="1" smtClean="0">
                <a:solidFill>
                  <a:srgbClr val="C00000"/>
                </a:solidFill>
              </a:rPr>
              <a:t>endl</a:t>
            </a:r>
            <a:r>
              <a:rPr lang="tr-TR" sz="2000" b="1" dirty="0" smtClean="0">
                <a:solidFill>
                  <a:srgbClr val="C00000"/>
                </a:solidFill>
              </a:rPr>
              <a:t>;</a:t>
            </a:r>
          </a:p>
          <a:p>
            <a:pPr marL="0" indent="0">
              <a:buNone/>
            </a:pPr>
            <a:r>
              <a:rPr lang="tr-TR" sz="2000" b="1" dirty="0" err="1" smtClean="0">
                <a:solidFill>
                  <a:srgbClr val="C00000"/>
                </a:solidFill>
              </a:rPr>
              <a:t>bool</a:t>
            </a:r>
            <a:r>
              <a:rPr lang="tr-TR" sz="2000" b="1" dirty="0" smtClean="0">
                <a:solidFill>
                  <a:srgbClr val="C00000"/>
                </a:solidFill>
              </a:rPr>
              <a:t> done = </a:t>
            </a:r>
            <a:r>
              <a:rPr lang="tr-TR" sz="2000" b="1" dirty="0" err="1" smtClean="0">
                <a:solidFill>
                  <a:srgbClr val="C00000"/>
                </a:solidFill>
              </a:rPr>
              <a:t>false</a:t>
            </a:r>
            <a:r>
              <a:rPr lang="tr-TR" sz="2000" b="1" dirty="0" smtClean="0">
                <a:solidFill>
                  <a:srgbClr val="C00000"/>
                </a:solidFill>
              </a:rPr>
              <a:t>;</a:t>
            </a:r>
            <a:r>
              <a:rPr lang="tr-TR" sz="2000" b="1" dirty="0" smtClean="0"/>
              <a:t> // </a:t>
            </a:r>
            <a:r>
              <a:rPr lang="tr-TR" sz="2000" b="1" dirty="0" err="1" smtClean="0"/>
              <a:t>booleans</a:t>
            </a:r>
            <a:endParaRPr lang="tr-TR" sz="2000" b="1" dirty="0" smtClean="0"/>
          </a:p>
          <a:p>
            <a:pPr marL="0" indent="0">
              <a:buNone/>
            </a:pPr>
            <a:r>
              <a:rPr lang="tr-TR" sz="2000" b="1" dirty="0" smtClean="0"/>
              <a:t>  </a:t>
            </a:r>
            <a:r>
              <a:rPr lang="tr-TR" sz="2000" b="1" dirty="0" smtClean="0">
                <a:solidFill>
                  <a:srgbClr val="C00000"/>
                </a:solidFill>
              </a:rPr>
              <a:t> </a:t>
            </a:r>
            <a:r>
              <a:rPr lang="tr-TR" sz="2000" b="1" dirty="0" err="1" smtClean="0">
                <a:solidFill>
                  <a:srgbClr val="C00000"/>
                </a:solidFill>
              </a:rPr>
              <a:t>cout</a:t>
            </a:r>
            <a:r>
              <a:rPr lang="tr-TR" sz="2000" b="1" dirty="0" smtClean="0">
                <a:solidFill>
                  <a:srgbClr val="C00000"/>
                </a:solidFill>
              </a:rPr>
              <a:t> &lt;&lt; done &lt;&lt; </a:t>
            </a:r>
            <a:r>
              <a:rPr lang="tr-TR" sz="2000" b="1" dirty="0" err="1" smtClean="0">
                <a:solidFill>
                  <a:srgbClr val="C00000"/>
                </a:solidFill>
              </a:rPr>
              <a:t>endl</a:t>
            </a:r>
            <a:r>
              <a:rPr lang="tr-TR" sz="2000" b="1" dirty="0" smtClean="0">
                <a:solidFill>
                  <a:srgbClr val="C00000"/>
                </a:solidFill>
              </a:rPr>
              <a:t>;  </a:t>
            </a:r>
            <a:r>
              <a:rPr lang="tr-TR" sz="2000" b="1" dirty="0" smtClean="0"/>
              <a:t>// </a:t>
            </a:r>
            <a:r>
              <a:rPr lang="tr-TR" sz="2000" b="1" dirty="0" err="1" smtClean="0"/>
              <a:t>print</a:t>
            </a:r>
            <a:r>
              <a:rPr lang="tr-TR" sz="2000" b="1" dirty="0" smtClean="0"/>
              <a:t> 0 (</a:t>
            </a:r>
            <a:r>
              <a:rPr lang="tr-TR" sz="2000" b="1" dirty="0" err="1" smtClean="0"/>
              <a:t>for</a:t>
            </a:r>
            <a:r>
              <a:rPr lang="tr-TR" sz="2000" b="1" dirty="0" smtClean="0"/>
              <a:t> </a:t>
            </a:r>
            <a:r>
              <a:rPr lang="tr-TR" sz="2000" b="1" dirty="0" err="1" smtClean="0"/>
              <a:t>false</a:t>
            </a:r>
            <a:r>
              <a:rPr lang="tr-TR" sz="2000" b="1" dirty="0" smtClean="0"/>
              <a:t>) </a:t>
            </a:r>
            <a:r>
              <a:rPr lang="tr-TR" sz="2000" b="1" dirty="0" err="1" smtClean="0"/>
              <a:t>or</a:t>
            </a:r>
            <a:r>
              <a:rPr lang="tr-TR" sz="2000" b="1" dirty="0" smtClean="0"/>
              <a:t> 1 (</a:t>
            </a:r>
            <a:r>
              <a:rPr lang="tr-TR" sz="2000" b="1" dirty="0" err="1" smtClean="0"/>
              <a:t>for</a:t>
            </a:r>
            <a:r>
              <a:rPr lang="tr-TR" sz="2000" b="1" dirty="0" smtClean="0"/>
              <a:t> </a:t>
            </a:r>
            <a:r>
              <a:rPr lang="tr-TR" sz="2000" b="1" dirty="0" err="1" smtClean="0"/>
              <a:t>true</a:t>
            </a:r>
            <a:r>
              <a:rPr lang="tr-TR" sz="2000" b="1" dirty="0" smtClean="0"/>
              <a:t>)</a:t>
            </a:r>
          </a:p>
          <a:p>
            <a:pPr marL="0" indent="0">
              <a:buNone/>
            </a:pPr>
            <a:r>
              <a:rPr lang="tr-TR" sz="2000" b="1" dirty="0" smtClean="0">
                <a:solidFill>
                  <a:srgbClr val="C00000"/>
                </a:solidFill>
              </a:rPr>
              <a:t>   </a:t>
            </a:r>
            <a:r>
              <a:rPr lang="tr-TR" sz="2000" b="1" dirty="0" err="1" smtClean="0">
                <a:solidFill>
                  <a:srgbClr val="C00000"/>
                </a:solidFill>
              </a:rPr>
              <a:t>cout</a:t>
            </a:r>
            <a:r>
              <a:rPr lang="tr-TR" sz="2000" b="1" dirty="0" smtClean="0">
                <a:solidFill>
                  <a:srgbClr val="C00000"/>
                </a:solidFill>
              </a:rPr>
              <a:t> &lt;&lt; </a:t>
            </a:r>
            <a:r>
              <a:rPr lang="tr-TR" sz="2000" b="1" dirty="0" err="1" smtClean="0">
                <a:solidFill>
                  <a:srgbClr val="C00000"/>
                </a:solidFill>
              </a:rPr>
              <a:t>boolalpha</a:t>
            </a:r>
            <a:r>
              <a:rPr lang="tr-TR" sz="2000" b="1" dirty="0" smtClean="0">
                <a:solidFill>
                  <a:srgbClr val="C00000"/>
                </a:solidFill>
              </a:rPr>
              <a:t>;     </a:t>
            </a:r>
            <a:r>
              <a:rPr lang="tr-TR" sz="2000" b="1" dirty="0" smtClean="0"/>
              <a:t>// </a:t>
            </a:r>
            <a:r>
              <a:rPr lang="tr-TR" sz="2000" b="1" dirty="0" err="1" smtClean="0"/>
              <a:t>print</a:t>
            </a:r>
            <a:r>
              <a:rPr lang="tr-TR" sz="2000" b="1" dirty="0" smtClean="0"/>
              <a:t> </a:t>
            </a:r>
            <a:r>
              <a:rPr lang="tr-TR" sz="2000" b="1" dirty="0" err="1" smtClean="0"/>
              <a:t>true</a:t>
            </a:r>
            <a:r>
              <a:rPr lang="tr-TR" sz="2000" b="1" dirty="0" smtClean="0"/>
              <a:t> </a:t>
            </a:r>
            <a:r>
              <a:rPr lang="tr-TR" sz="2000" b="1" dirty="0" err="1" smtClean="0"/>
              <a:t>or</a:t>
            </a:r>
            <a:r>
              <a:rPr lang="tr-TR" sz="2000" b="1" dirty="0" smtClean="0"/>
              <a:t> </a:t>
            </a:r>
            <a:r>
              <a:rPr lang="tr-TR" sz="2000" b="1" dirty="0" err="1" smtClean="0"/>
              <a:t>false</a:t>
            </a:r>
            <a:endParaRPr lang="tr-TR" sz="2000" b="1" dirty="0" smtClean="0"/>
          </a:p>
          <a:p>
            <a:pPr marL="0" indent="0">
              <a:buNone/>
            </a:pPr>
            <a:r>
              <a:rPr lang="tr-TR" sz="2000" b="1" dirty="0" smtClean="0">
                <a:solidFill>
                  <a:srgbClr val="C00000"/>
                </a:solidFill>
              </a:rPr>
              <a:t>   </a:t>
            </a:r>
            <a:r>
              <a:rPr lang="tr-TR" sz="2000" b="1" dirty="0" err="1" smtClean="0">
                <a:solidFill>
                  <a:srgbClr val="C00000"/>
                </a:solidFill>
              </a:rPr>
              <a:t>cout</a:t>
            </a:r>
            <a:r>
              <a:rPr lang="tr-TR" sz="2000" b="1" dirty="0" smtClean="0">
                <a:solidFill>
                  <a:srgbClr val="C00000"/>
                </a:solidFill>
              </a:rPr>
              <a:t> &lt;&lt; done &lt;&lt; </a:t>
            </a:r>
            <a:r>
              <a:rPr lang="tr-TR" sz="2000" b="1" dirty="0" err="1" smtClean="0">
                <a:solidFill>
                  <a:srgbClr val="C00000"/>
                </a:solidFill>
              </a:rPr>
              <a:t>endl</a:t>
            </a:r>
            <a:r>
              <a:rPr lang="tr-TR" sz="2000" b="1" dirty="0" smtClean="0">
                <a:solidFill>
                  <a:srgbClr val="C00000"/>
                </a:solidFill>
              </a:rPr>
              <a:t>;</a:t>
            </a:r>
          </a:p>
          <a:p>
            <a:pPr marL="0" indent="0">
              <a:buNone/>
            </a:pPr>
            <a:r>
              <a:rPr lang="tr-TR" sz="2000" b="1" dirty="0" smtClean="0">
                <a:solidFill>
                  <a:srgbClr val="C00000"/>
                </a:solidFill>
              </a:rPr>
              <a:t>   </a:t>
            </a:r>
            <a:r>
              <a:rPr lang="tr-TR" sz="2000" b="1" dirty="0" err="1" smtClean="0">
                <a:solidFill>
                  <a:srgbClr val="C00000"/>
                </a:solidFill>
              </a:rPr>
              <a:t>return</a:t>
            </a:r>
            <a:r>
              <a:rPr lang="tr-TR" sz="2000" b="1" dirty="0" smtClean="0">
                <a:solidFill>
                  <a:srgbClr val="C00000"/>
                </a:solidFill>
              </a:rPr>
              <a:t> 0;}</a:t>
            </a:r>
            <a:endParaRPr lang="tr-TR" sz="2000" b="1" dirty="0">
              <a:solidFill>
                <a:srgbClr val="C00000"/>
              </a:solidFill>
            </a:endParaRPr>
          </a:p>
        </p:txBody>
      </p:sp>
      <p:pic>
        <p:nvPicPr>
          <p:cNvPr id="4" name="Resim 3"/>
          <p:cNvPicPr>
            <a:picLocks noChangeAspect="1"/>
          </p:cNvPicPr>
          <p:nvPr/>
        </p:nvPicPr>
        <p:blipFill>
          <a:blip r:embed="rId2"/>
          <a:stretch>
            <a:fillRect/>
          </a:stretch>
        </p:blipFill>
        <p:spPr>
          <a:xfrm>
            <a:off x="8244562" y="4493284"/>
            <a:ext cx="3933825" cy="1943100"/>
          </a:xfrm>
          <a:prstGeom prst="rect">
            <a:avLst/>
          </a:prstGeom>
        </p:spPr>
      </p:pic>
    </p:spTree>
    <p:extLst>
      <p:ext uri="{BB962C8B-B14F-4D97-AF65-F5344CB8AC3E}">
        <p14:creationId xmlns:p14="http://schemas.microsoft.com/office/powerpoint/2010/main" val="2312818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68419" y="2806400"/>
            <a:ext cx="3923581" cy="601033"/>
          </a:xfrm>
        </p:spPr>
        <p:txBody>
          <a:bodyPr>
            <a:normAutofit fontScale="90000"/>
          </a:bodyPr>
          <a:lstStyle/>
          <a:p>
            <a:r>
              <a:rPr lang="tr-TR" dirty="0" smtClean="0"/>
              <a:t> </a:t>
            </a:r>
            <a:r>
              <a:rPr lang="tr-TR" dirty="0" err="1" smtClean="0"/>
              <a:t>Input</a:t>
            </a:r>
            <a:r>
              <a:rPr lang="tr-TR" dirty="0" smtClean="0"/>
              <a:t> </a:t>
            </a:r>
            <a:r>
              <a:rPr lang="tr-TR" dirty="0" err="1" smtClean="0"/>
              <a:t>Formatting</a:t>
            </a:r>
            <a:endParaRPr lang="tr-TR" dirty="0"/>
          </a:p>
        </p:txBody>
      </p:sp>
      <p:sp>
        <p:nvSpPr>
          <p:cNvPr id="3" name="İçerik Yer Tutucusu 2"/>
          <p:cNvSpPr>
            <a:spLocks noGrp="1"/>
          </p:cNvSpPr>
          <p:nvPr>
            <p:ph idx="1"/>
          </p:nvPr>
        </p:nvSpPr>
        <p:spPr>
          <a:xfrm>
            <a:off x="0" y="0"/>
            <a:ext cx="7858664" cy="6858000"/>
          </a:xfrm>
        </p:spPr>
        <p:txBody>
          <a:bodyPr>
            <a:noAutofit/>
          </a:bodyPr>
          <a:lstStyle/>
          <a:p>
            <a:pPr marL="0" indent="0">
              <a:buNone/>
            </a:pPr>
            <a:r>
              <a:rPr lang="tr-TR" sz="1800" b="1" dirty="0" smtClean="0">
                <a:solidFill>
                  <a:srgbClr val="C00000"/>
                </a:solidFill>
              </a:rPr>
              <a:t>#</a:t>
            </a:r>
            <a:r>
              <a:rPr lang="tr-TR" sz="1800" b="1" dirty="0" err="1" smtClean="0">
                <a:solidFill>
                  <a:srgbClr val="C00000"/>
                </a:solidFill>
              </a:rPr>
              <a:t>include</a:t>
            </a:r>
            <a:r>
              <a:rPr lang="tr-TR" sz="1800" b="1" dirty="0" smtClean="0">
                <a:solidFill>
                  <a:srgbClr val="C00000"/>
                </a:solidFill>
              </a:rPr>
              <a:t> &lt;</a:t>
            </a:r>
            <a:r>
              <a:rPr lang="tr-TR" sz="1800" b="1" dirty="0" err="1" smtClean="0">
                <a:solidFill>
                  <a:srgbClr val="C00000"/>
                </a:solidFill>
              </a:rPr>
              <a:t>iostream</a:t>
            </a:r>
            <a:r>
              <a:rPr lang="tr-TR" sz="1800" b="1" dirty="0" smtClean="0"/>
              <a:t>&gt;          /* Test </a:t>
            </a:r>
            <a:r>
              <a:rPr lang="tr-TR" sz="1800" b="1" dirty="0" err="1" smtClean="0"/>
              <a:t>Formatting</a:t>
            </a:r>
            <a:r>
              <a:rPr lang="tr-TR" sz="1800" b="1" dirty="0" smtClean="0"/>
              <a:t> </a:t>
            </a:r>
            <a:r>
              <a:rPr lang="tr-TR" sz="1800" b="1" dirty="0" err="1" smtClean="0"/>
              <a:t>Input</a:t>
            </a:r>
            <a:r>
              <a:rPr lang="tr-TR" sz="1800" b="1" dirty="0" smtClean="0"/>
              <a:t> */</a:t>
            </a:r>
            <a:endParaRPr lang="tr-TR" sz="1800" b="1" dirty="0" smtClean="0">
              <a:solidFill>
                <a:srgbClr val="C00000"/>
              </a:solidFill>
            </a:endParaRPr>
          </a:p>
          <a:p>
            <a:pPr marL="0" indent="0">
              <a:buNone/>
            </a:pPr>
            <a:r>
              <a:rPr lang="tr-TR" sz="1800" b="1" dirty="0" smtClean="0">
                <a:solidFill>
                  <a:srgbClr val="C00000"/>
                </a:solidFill>
              </a:rPr>
              <a:t>#</a:t>
            </a:r>
            <a:r>
              <a:rPr lang="tr-TR" sz="1800" b="1" dirty="0" err="1" smtClean="0">
                <a:solidFill>
                  <a:srgbClr val="C00000"/>
                </a:solidFill>
              </a:rPr>
              <a:t>include</a:t>
            </a:r>
            <a:r>
              <a:rPr lang="tr-TR" sz="1800" b="1" dirty="0" smtClean="0">
                <a:solidFill>
                  <a:srgbClr val="C00000"/>
                </a:solidFill>
              </a:rPr>
              <a:t> &lt;</a:t>
            </a:r>
            <a:r>
              <a:rPr lang="tr-TR" sz="1800" b="1" dirty="0" err="1" smtClean="0">
                <a:solidFill>
                  <a:srgbClr val="C00000"/>
                </a:solidFill>
              </a:rPr>
              <a:t>iomanip</a:t>
            </a:r>
            <a:r>
              <a:rPr lang="tr-TR" sz="1800" b="1" dirty="0" smtClean="0">
                <a:solidFill>
                  <a:srgbClr val="C00000"/>
                </a:solidFill>
              </a:rPr>
              <a:t>&gt;     #</a:t>
            </a:r>
            <a:r>
              <a:rPr lang="tr-TR" sz="1800" b="1" dirty="0" err="1" smtClean="0">
                <a:solidFill>
                  <a:srgbClr val="C00000"/>
                </a:solidFill>
              </a:rPr>
              <a:t>include</a:t>
            </a:r>
            <a:r>
              <a:rPr lang="tr-TR" sz="1800" b="1" dirty="0" smtClean="0">
                <a:solidFill>
                  <a:srgbClr val="C00000"/>
                </a:solidFill>
              </a:rPr>
              <a:t> &lt;</a:t>
            </a:r>
            <a:r>
              <a:rPr lang="tr-TR" sz="1800" b="1" dirty="0" err="1" smtClean="0">
                <a:solidFill>
                  <a:srgbClr val="C00000"/>
                </a:solidFill>
              </a:rPr>
              <a:t>string</a:t>
            </a:r>
            <a:r>
              <a:rPr lang="tr-TR" sz="1800" b="1" dirty="0" smtClean="0">
                <a:solidFill>
                  <a:srgbClr val="C00000"/>
                </a:solidFill>
              </a:rPr>
              <a:t>&gt;</a:t>
            </a:r>
          </a:p>
          <a:p>
            <a:pPr marL="0" indent="0">
              <a:buNone/>
            </a:pPr>
            <a:r>
              <a:rPr lang="tr-TR" sz="1800" b="1" dirty="0" err="1" smtClean="0">
                <a:solidFill>
                  <a:srgbClr val="C00000"/>
                </a:solidFill>
              </a:rPr>
              <a:t>using</a:t>
            </a:r>
            <a:r>
              <a:rPr lang="tr-TR" sz="1800" b="1" dirty="0" smtClean="0">
                <a:solidFill>
                  <a:srgbClr val="C00000"/>
                </a:solidFill>
              </a:rPr>
              <a:t> </a:t>
            </a:r>
            <a:r>
              <a:rPr lang="tr-TR" sz="1800" b="1" dirty="0" err="1" smtClean="0">
                <a:solidFill>
                  <a:srgbClr val="C00000"/>
                </a:solidFill>
              </a:rPr>
              <a:t>namespace</a:t>
            </a:r>
            <a:r>
              <a:rPr lang="tr-TR" sz="1800" b="1" dirty="0" smtClean="0">
                <a:solidFill>
                  <a:srgbClr val="C00000"/>
                </a:solidFill>
              </a:rPr>
              <a:t> </a:t>
            </a:r>
            <a:r>
              <a:rPr lang="tr-TR" sz="1800" b="1" dirty="0" err="1" smtClean="0">
                <a:solidFill>
                  <a:srgbClr val="C00000"/>
                </a:solidFill>
              </a:rPr>
              <a:t>std</a:t>
            </a:r>
            <a:r>
              <a:rPr lang="tr-TR" sz="1800" b="1" dirty="0" smtClean="0">
                <a:solidFill>
                  <a:srgbClr val="C00000"/>
                </a:solidFill>
              </a:rPr>
              <a:t>;</a:t>
            </a:r>
          </a:p>
          <a:p>
            <a:pPr marL="0" indent="0">
              <a:buNone/>
            </a:pPr>
            <a:r>
              <a:rPr lang="tr-TR" sz="1800" b="1" dirty="0" err="1" smtClean="0">
                <a:solidFill>
                  <a:srgbClr val="C00000"/>
                </a:solidFill>
              </a:rPr>
              <a:t>int</a:t>
            </a:r>
            <a:r>
              <a:rPr lang="tr-TR" sz="1800" b="1" dirty="0" smtClean="0">
                <a:solidFill>
                  <a:srgbClr val="C00000"/>
                </a:solidFill>
              </a:rPr>
              <a:t> main() {</a:t>
            </a:r>
          </a:p>
          <a:p>
            <a:pPr marL="0" indent="0">
              <a:buNone/>
            </a:pPr>
            <a:r>
              <a:rPr lang="tr-TR" sz="1800" b="1" dirty="0" smtClean="0">
                <a:solidFill>
                  <a:srgbClr val="C00000"/>
                </a:solidFill>
              </a:rPr>
              <a:t>   </a:t>
            </a:r>
            <a:r>
              <a:rPr lang="tr-TR" sz="1800" b="1" dirty="0" err="1" smtClean="0">
                <a:solidFill>
                  <a:srgbClr val="C00000"/>
                </a:solidFill>
              </a:rPr>
              <a:t>string</a:t>
            </a:r>
            <a:r>
              <a:rPr lang="tr-TR" sz="1800" b="1" dirty="0" smtClean="0">
                <a:solidFill>
                  <a:srgbClr val="C00000"/>
                </a:solidFill>
              </a:rPr>
              <a:t> </a:t>
            </a:r>
            <a:r>
              <a:rPr lang="tr-TR" sz="1800" b="1" dirty="0" err="1" smtClean="0">
                <a:solidFill>
                  <a:srgbClr val="C00000"/>
                </a:solidFill>
              </a:rPr>
              <a:t>areaCode</a:t>
            </a:r>
            <a:r>
              <a:rPr lang="tr-TR" sz="1800" b="1" dirty="0" smtClean="0">
                <a:solidFill>
                  <a:srgbClr val="C00000"/>
                </a:solidFill>
              </a:rPr>
              <a:t>, </a:t>
            </a:r>
            <a:r>
              <a:rPr lang="tr-TR" sz="1800" b="1" dirty="0" err="1" smtClean="0">
                <a:solidFill>
                  <a:srgbClr val="C00000"/>
                </a:solidFill>
              </a:rPr>
              <a:t>phoneCode</a:t>
            </a:r>
            <a:r>
              <a:rPr lang="tr-TR" sz="1800" b="1" dirty="0" smtClean="0">
                <a:solidFill>
                  <a:srgbClr val="C00000"/>
                </a:solidFill>
              </a:rPr>
              <a:t>;</a:t>
            </a:r>
          </a:p>
          <a:p>
            <a:pPr marL="0" indent="0">
              <a:buNone/>
            </a:pPr>
            <a:r>
              <a:rPr lang="tr-TR" sz="1800" b="1" dirty="0" smtClean="0">
                <a:solidFill>
                  <a:srgbClr val="C00000"/>
                </a:solidFill>
              </a:rPr>
              <a:t>   </a:t>
            </a:r>
            <a:r>
              <a:rPr lang="tr-TR" sz="1800" b="1" dirty="0" err="1" smtClean="0">
                <a:solidFill>
                  <a:srgbClr val="C00000"/>
                </a:solidFill>
              </a:rPr>
              <a:t>string</a:t>
            </a:r>
            <a:r>
              <a:rPr lang="tr-TR" sz="1800" b="1" dirty="0" smtClean="0">
                <a:solidFill>
                  <a:srgbClr val="C00000"/>
                </a:solidFill>
              </a:rPr>
              <a:t> </a:t>
            </a:r>
            <a:r>
              <a:rPr lang="tr-TR" sz="1800" b="1" dirty="0" err="1" smtClean="0">
                <a:solidFill>
                  <a:srgbClr val="C00000"/>
                </a:solidFill>
              </a:rPr>
              <a:t>inStr</a:t>
            </a:r>
            <a:r>
              <a:rPr lang="tr-TR" sz="1800" b="1" dirty="0" smtClean="0">
                <a:solidFill>
                  <a:srgbClr val="C00000"/>
                </a:solidFill>
              </a:rPr>
              <a:t>;</a:t>
            </a:r>
          </a:p>
          <a:p>
            <a:pPr marL="0" indent="0">
              <a:buNone/>
            </a:pPr>
            <a:r>
              <a:rPr lang="tr-TR" sz="1800" b="1" dirty="0" smtClean="0">
                <a:solidFill>
                  <a:srgbClr val="C00000"/>
                </a:solidFill>
              </a:rPr>
              <a:t>   </a:t>
            </a:r>
            <a:r>
              <a:rPr lang="tr-TR" sz="1800" b="1" dirty="0" err="1" smtClean="0">
                <a:solidFill>
                  <a:srgbClr val="C00000"/>
                </a:solidFill>
              </a:rPr>
              <a:t>cout</a:t>
            </a:r>
            <a:r>
              <a:rPr lang="tr-TR" sz="1800" b="1" dirty="0" smtClean="0">
                <a:solidFill>
                  <a:srgbClr val="C00000"/>
                </a:solidFill>
              </a:rPr>
              <a:t> &lt;&lt; "</a:t>
            </a:r>
            <a:r>
              <a:rPr lang="tr-TR" sz="1800" b="1" dirty="0" err="1" smtClean="0">
                <a:solidFill>
                  <a:srgbClr val="C00000"/>
                </a:solidFill>
              </a:rPr>
              <a:t>Enter</a:t>
            </a:r>
            <a:r>
              <a:rPr lang="tr-TR" sz="1800" b="1" dirty="0" smtClean="0">
                <a:solidFill>
                  <a:srgbClr val="C00000"/>
                </a:solidFill>
              </a:rPr>
              <a:t> </a:t>
            </a:r>
            <a:r>
              <a:rPr lang="tr-TR" sz="1800" b="1" dirty="0" err="1" smtClean="0">
                <a:solidFill>
                  <a:srgbClr val="C00000"/>
                </a:solidFill>
              </a:rPr>
              <a:t>your</a:t>
            </a:r>
            <a:r>
              <a:rPr lang="tr-TR" sz="1800" b="1" dirty="0" smtClean="0">
                <a:solidFill>
                  <a:srgbClr val="C00000"/>
                </a:solidFill>
              </a:rPr>
              <a:t> </a:t>
            </a:r>
            <a:r>
              <a:rPr lang="tr-TR" sz="1800" b="1" dirty="0" err="1" smtClean="0">
                <a:solidFill>
                  <a:srgbClr val="C00000"/>
                </a:solidFill>
              </a:rPr>
              <a:t>phone</a:t>
            </a:r>
            <a:r>
              <a:rPr lang="tr-TR" sz="1800" b="1" dirty="0" smtClean="0">
                <a:solidFill>
                  <a:srgbClr val="C00000"/>
                </a:solidFill>
              </a:rPr>
              <a:t> </a:t>
            </a:r>
            <a:r>
              <a:rPr lang="tr-TR" sz="1800" b="1" dirty="0" err="1" smtClean="0">
                <a:solidFill>
                  <a:srgbClr val="C00000"/>
                </a:solidFill>
              </a:rPr>
              <a:t>number</a:t>
            </a:r>
            <a:r>
              <a:rPr lang="tr-TR" sz="1800" b="1" dirty="0" smtClean="0">
                <a:solidFill>
                  <a:srgbClr val="C00000"/>
                </a:solidFill>
              </a:rPr>
              <a:t> in </a:t>
            </a:r>
            <a:r>
              <a:rPr lang="tr-TR" sz="1800" b="1" dirty="0" err="1" smtClean="0">
                <a:solidFill>
                  <a:srgbClr val="C00000"/>
                </a:solidFill>
              </a:rPr>
              <a:t>this</a:t>
            </a:r>
            <a:r>
              <a:rPr lang="tr-TR" sz="1800" b="1" dirty="0" smtClean="0">
                <a:solidFill>
                  <a:srgbClr val="C00000"/>
                </a:solidFill>
              </a:rPr>
              <a:t> format (xxx)xxx-</a:t>
            </a:r>
            <a:r>
              <a:rPr lang="tr-TR" sz="1800" b="1" dirty="0" err="1" smtClean="0">
                <a:solidFill>
                  <a:srgbClr val="C00000"/>
                </a:solidFill>
              </a:rPr>
              <a:t>xxxx</a:t>
            </a:r>
            <a:r>
              <a:rPr lang="tr-TR" sz="1800" b="1" dirty="0" smtClean="0">
                <a:solidFill>
                  <a:srgbClr val="C00000"/>
                </a:solidFill>
              </a:rPr>
              <a:t> : ";</a:t>
            </a:r>
          </a:p>
          <a:p>
            <a:pPr marL="0" indent="0">
              <a:buNone/>
            </a:pPr>
            <a:r>
              <a:rPr lang="tr-TR" sz="1800" b="1" dirty="0" smtClean="0">
                <a:solidFill>
                  <a:srgbClr val="C00000"/>
                </a:solidFill>
              </a:rPr>
              <a:t>   </a:t>
            </a:r>
            <a:r>
              <a:rPr lang="tr-TR" sz="1800" b="1" dirty="0" err="1" smtClean="0">
                <a:solidFill>
                  <a:srgbClr val="C00000"/>
                </a:solidFill>
              </a:rPr>
              <a:t>cin.ignore</a:t>
            </a:r>
            <a:r>
              <a:rPr lang="tr-TR" sz="1800" b="1" dirty="0" smtClean="0">
                <a:solidFill>
                  <a:srgbClr val="C00000"/>
                </a:solidFill>
              </a:rPr>
              <a:t>();   </a:t>
            </a:r>
            <a:r>
              <a:rPr lang="tr-TR" sz="1800" b="1" dirty="0" smtClean="0"/>
              <a:t>// </a:t>
            </a:r>
            <a:r>
              <a:rPr lang="tr-TR" sz="1800" b="1" dirty="0" err="1" smtClean="0"/>
              <a:t>skip</a:t>
            </a:r>
            <a:r>
              <a:rPr lang="tr-TR" sz="1800" b="1" dirty="0" smtClean="0"/>
              <a:t> '('</a:t>
            </a:r>
          </a:p>
          <a:p>
            <a:pPr marL="0" indent="0">
              <a:buNone/>
            </a:pPr>
            <a:r>
              <a:rPr lang="tr-TR" sz="1800" b="1" dirty="0" smtClean="0">
                <a:solidFill>
                  <a:srgbClr val="C00000"/>
                </a:solidFill>
              </a:rPr>
              <a:t>   cin &gt;&gt; </a:t>
            </a:r>
            <a:r>
              <a:rPr lang="tr-TR" sz="1800" b="1" dirty="0" err="1" smtClean="0">
                <a:solidFill>
                  <a:srgbClr val="C00000"/>
                </a:solidFill>
              </a:rPr>
              <a:t>setw</a:t>
            </a:r>
            <a:r>
              <a:rPr lang="tr-TR" sz="1800" b="1" dirty="0" smtClean="0">
                <a:solidFill>
                  <a:srgbClr val="C00000"/>
                </a:solidFill>
              </a:rPr>
              <a:t>(3) &gt;&gt; </a:t>
            </a:r>
            <a:r>
              <a:rPr lang="tr-TR" sz="1800" b="1" dirty="0" err="1" smtClean="0">
                <a:solidFill>
                  <a:srgbClr val="C00000"/>
                </a:solidFill>
              </a:rPr>
              <a:t>areaCode</a:t>
            </a:r>
            <a:r>
              <a:rPr lang="tr-TR" sz="1800" b="1" dirty="0" smtClean="0">
                <a:solidFill>
                  <a:srgbClr val="C00000"/>
                </a:solidFill>
              </a:rPr>
              <a:t>;</a:t>
            </a:r>
          </a:p>
          <a:p>
            <a:pPr marL="0" indent="0">
              <a:buNone/>
            </a:pPr>
            <a:r>
              <a:rPr lang="tr-TR" sz="1800" b="1" dirty="0" smtClean="0">
                <a:solidFill>
                  <a:srgbClr val="C00000"/>
                </a:solidFill>
              </a:rPr>
              <a:t>   </a:t>
            </a:r>
            <a:r>
              <a:rPr lang="tr-TR" sz="1800" b="1" dirty="0" err="1" smtClean="0">
                <a:solidFill>
                  <a:srgbClr val="C00000"/>
                </a:solidFill>
              </a:rPr>
              <a:t>cin.ignore</a:t>
            </a:r>
            <a:r>
              <a:rPr lang="tr-TR" sz="1800" b="1" dirty="0" smtClean="0">
                <a:solidFill>
                  <a:srgbClr val="C00000"/>
                </a:solidFill>
              </a:rPr>
              <a:t>();   </a:t>
            </a:r>
            <a:r>
              <a:rPr lang="tr-TR" sz="1800" b="1" dirty="0" smtClean="0"/>
              <a:t>// </a:t>
            </a:r>
            <a:r>
              <a:rPr lang="tr-TR" sz="1800" b="1" dirty="0" err="1" smtClean="0"/>
              <a:t>skip</a:t>
            </a:r>
            <a:r>
              <a:rPr lang="tr-TR" sz="1800" b="1" dirty="0" smtClean="0"/>
              <a:t> ')'</a:t>
            </a:r>
          </a:p>
          <a:p>
            <a:pPr marL="0" indent="0">
              <a:buNone/>
            </a:pPr>
            <a:r>
              <a:rPr lang="tr-TR" sz="1800" b="1" dirty="0" smtClean="0">
                <a:solidFill>
                  <a:srgbClr val="C00000"/>
                </a:solidFill>
              </a:rPr>
              <a:t>   cin &gt;&gt; </a:t>
            </a:r>
            <a:r>
              <a:rPr lang="tr-TR" sz="1800" b="1" dirty="0" err="1" smtClean="0">
                <a:solidFill>
                  <a:srgbClr val="C00000"/>
                </a:solidFill>
              </a:rPr>
              <a:t>setw</a:t>
            </a:r>
            <a:r>
              <a:rPr lang="tr-TR" sz="1800" b="1" dirty="0" smtClean="0">
                <a:solidFill>
                  <a:srgbClr val="C00000"/>
                </a:solidFill>
              </a:rPr>
              <a:t>(3) &gt;&gt; </a:t>
            </a:r>
            <a:r>
              <a:rPr lang="tr-TR" sz="1800" b="1" dirty="0" err="1" smtClean="0">
                <a:solidFill>
                  <a:srgbClr val="C00000"/>
                </a:solidFill>
              </a:rPr>
              <a:t>phoneCode</a:t>
            </a:r>
            <a:r>
              <a:rPr lang="tr-TR" sz="1800" b="1" dirty="0" smtClean="0">
                <a:solidFill>
                  <a:srgbClr val="C00000"/>
                </a:solidFill>
              </a:rPr>
              <a:t>;</a:t>
            </a:r>
          </a:p>
          <a:p>
            <a:pPr marL="0" indent="0">
              <a:buNone/>
            </a:pPr>
            <a:r>
              <a:rPr lang="tr-TR" sz="1800" b="1" dirty="0" smtClean="0">
                <a:solidFill>
                  <a:srgbClr val="C00000"/>
                </a:solidFill>
              </a:rPr>
              <a:t>   </a:t>
            </a:r>
            <a:r>
              <a:rPr lang="tr-TR" sz="1800" b="1" dirty="0" err="1" smtClean="0">
                <a:solidFill>
                  <a:srgbClr val="C00000"/>
                </a:solidFill>
              </a:rPr>
              <a:t>cin.ignore</a:t>
            </a:r>
            <a:r>
              <a:rPr lang="tr-TR" sz="1800" b="1" dirty="0" smtClean="0">
                <a:solidFill>
                  <a:srgbClr val="C00000"/>
                </a:solidFill>
              </a:rPr>
              <a:t>();   </a:t>
            </a:r>
            <a:r>
              <a:rPr lang="tr-TR" sz="1800" b="1" dirty="0" smtClean="0"/>
              <a:t>// </a:t>
            </a:r>
            <a:r>
              <a:rPr lang="tr-TR" sz="1800" b="1" dirty="0" err="1" smtClean="0"/>
              <a:t>skip</a:t>
            </a:r>
            <a:r>
              <a:rPr lang="tr-TR" sz="1800" b="1" dirty="0" smtClean="0"/>
              <a:t> '-'</a:t>
            </a:r>
          </a:p>
          <a:p>
            <a:pPr marL="0" indent="0">
              <a:buNone/>
            </a:pPr>
            <a:r>
              <a:rPr lang="tr-TR" sz="1800" b="1" dirty="0" smtClean="0">
                <a:solidFill>
                  <a:srgbClr val="C00000"/>
                </a:solidFill>
              </a:rPr>
              <a:t>   cin &gt;&gt; </a:t>
            </a:r>
            <a:r>
              <a:rPr lang="tr-TR" sz="1800" b="1" dirty="0" err="1" smtClean="0">
                <a:solidFill>
                  <a:srgbClr val="C00000"/>
                </a:solidFill>
              </a:rPr>
              <a:t>setw</a:t>
            </a:r>
            <a:r>
              <a:rPr lang="tr-TR" sz="1800" b="1" dirty="0" smtClean="0">
                <a:solidFill>
                  <a:srgbClr val="C00000"/>
                </a:solidFill>
              </a:rPr>
              <a:t>(4) &gt;&gt; </a:t>
            </a:r>
            <a:r>
              <a:rPr lang="tr-TR" sz="1800" b="1" dirty="0" err="1" smtClean="0">
                <a:solidFill>
                  <a:srgbClr val="C00000"/>
                </a:solidFill>
              </a:rPr>
              <a:t>inStr</a:t>
            </a:r>
            <a:r>
              <a:rPr lang="tr-TR" sz="1800" b="1" dirty="0" smtClean="0">
                <a:solidFill>
                  <a:srgbClr val="C00000"/>
                </a:solidFill>
              </a:rPr>
              <a:t>;</a:t>
            </a:r>
          </a:p>
          <a:p>
            <a:pPr marL="0" indent="0">
              <a:buNone/>
            </a:pPr>
            <a:r>
              <a:rPr lang="tr-TR" sz="1800" b="1" dirty="0" smtClean="0">
                <a:solidFill>
                  <a:srgbClr val="C00000"/>
                </a:solidFill>
              </a:rPr>
              <a:t>   </a:t>
            </a:r>
            <a:r>
              <a:rPr lang="tr-TR" sz="1800" b="1" dirty="0" err="1" smtClean="0">
                <a:solidFill>
                  <a:srgbClr val="C00000"/>
                </a:solidFill>
              </a:rPr>
              <a:t>phoneCode</a:t>
            </a:r>
            <a:r>
              <a:rPr lang="tr-TR" sz="1800" b="1" dirty="0" smtClean="0">
                <a:solidFill>
                  <a:srgbClr val="C00000"/>
                </a:solidFill>
              </a:rPr>
              <a:t> += </a:t>
            </a:r>
            <a:r>
              <a:rPr lang="tr-TR" sz="1800" b="1" dirty="0" err="1" smtClean="0">
                <a:solidFill>
                  <a:srgbClr val="C00000"/>
                </a:solidFill>
              </a:rPr>
              <a:t>inStr</a:t>
            </a:r>
            <a:r>
              <a:rPr lang="tr-TR" sz="1800" b="1" dirty="0" smtClean="0">
                <a:solidFill>
                  <a:srgbClr val="C00000"/>
                </a:solidFill>
              </a:rPr>
              <a:t>;</a:t>
            </a:r>
          </a:p>
          <a:p>
            <a:pPr marL="0" indent="0">
              <a:buNone/>
            </a:pPr>
            <a:r>
              <a:rPr lang="tr-TR" sz="1800" b="1" dirty="0" smtClean="0">
                <a:solidFill>
                  <a:srgbClr val="C00000"/>
                </a:solidFill>
              </a:rPr>
              <a:t>   </a:t>
            </a:r>
            <a:r>
              <a:rPr lang="tr-TR" sz="1800" b="1" dirty="0" err="1" smtClean="0">
                <a:solidFill>
                  <a:srgbClr val="C00000"/>
                </a:solidFill>
              </a:rPr>
              <a:t>cout</a:t>
            </a:r>
            <a:r>
              <a:rPr lang="tr-TR" sz="1800" b="1" dirty="0" smtClean="0">
                <a:solidFill>
                  <a:srgbClr val="C00000"/>
                </a:solidFill>
              </a:rPr>
              <a:t> &lt;&lt; "Phone </a:t>
            </a:r>
            <a:r>
              <a:rPr lang="tr-TR" sz="1800" b="1" dirty="0" err="1" smtClean="0">
                <a:solidFill>
                  <a:srgbClr val="C00000"/>
                </a:solidFill>
              </a:rPr>
              <a:t>number</a:t>
            </a:r>
            <a:r>
              <a:rPr lang="tr-TR" sz="1800" b="1" dirty="0" smtClean="0">
                <a:solidFill>
                  <a:srgbClr val="C00000"/>
                </a:solidFill>
              </a:rPr>
              <a:t> is (" &lt;&lt; </a:t>
            </a:r>
            <a:r>
              <a:rPr lang="tr-TR" sz="1800" b="1" dirty="0" err="1" smtClean="0">
                <a:solidFill>
                  <a:srgbClr val="C00000"/>
                </a:solidFill>
              </a:rPr>
              <a:t>areaCode</a:t>
            </a:r>
            <a:r>
              <a:rPr lang="tr-TR" sz="1800" b="1" dirty="0" smtClean="0">
                <a:solidFill>
                  <a:srgbClr val="C00000"/>
                </a:solidFill>
              </a:rPr>
              <a:t> &lt;&lt; ")"</a:t>
            </a:r>
          </a:p>
          <a:p>
            <a:pPr marL="0" indent="0">
              <a:buNone/>
            </a:pPr>
            <a:r>
              <a:rPr lang="tr-TR" sz="1800" b="1" dirty="0" smtClean="0">
                <a:solidFill>
                  <a:srgbClr val="C00000"/>
                </a:solidFill>
              </a:rPr>
              <a:t>        &lt;&lt; </a:t>
            </a:r>
            <a:r>
              <a:rPr lang="tr-TR" sz="1800" b="1" dirty="0" err="1" smtClean="0">
                <a:solidFill>
                  <a:srgbClr val="C00000"/>
                </a:solidFill>
              </a:rPr>
              <a:t>phoneCode.substr</a:t>
            </a:r>
            <a:r>
              <a:rPr lang="tr-TR" sz="1800" b="1" dirty="0" smtClean="0">
                <a:solidFill>
                  <a:srgbClr val="C00000"/>
                </a:solidFill>
              </a:rPr>
              <a:t>(0, 3) &lt;&lt; "-"</a:t>
            </a:r>
          </a:p>
          <a:p>
            <a:pPr marL="0" indent="0">
              <a:buNone/>
            </a:pPr>
            <a:r>
              <a:rPr lang="tr-TR" sz="1800" b="1" dirty="0" smtClean="0">
                <a:solidFill>
                  <a:srgbClr val="C00000"/>
                </a:solidFill>
              </a:rPr>
              <a:t>        &lt;&lt; </a:t>
            </a:r>
            <a:r>
              <a:rPr lang="tr-TR" sz="1800" b="1" dirty="0" err="1" smtClean="0">
                <a:solidFill>
                  <a:srgbClr val="C00000"/>
                </a:solidFill>
              </a:rPr>
              <a:t>phoneCode.substr</a:t>
            </a:r>
            <a:r>
              <a:rPr lang="tr-TR" sz="1800" b="1" dirty="0" smtClean="0">
                <a:solidFill>
                  <a:srgbClr val="C00000"/>
                </a:solidFill>
              </a:rPr>
              <a:t>(3, 4) &lt;&lt; </a:t>
            </a:r>
            <a:r>
              <a:rPr lang="tr-TR" sz="1800" b="1" dirty="0" err="1" smtClean="0">
                <a:solidFill>
                  <a:srgbClr val="C00000"/>
                </a:solidFill>
              </a:rPr>
              <a:t>endl</a:t>
            </a:r>
            <a:r>
              <a:rPr lang="tr-TR" sz="1800" b="1" dirty="0" smtClean="0">
                <a:solidFill>
                  <a:srgbClr val="C00000"/>
                </a:solidFill>
              </a:rPr>
              <a:t>;</a:t>
            </a:r>
          </a:p>
          <a:p>
            <a:pPr marL="0" indent="0">
              <a:buNone/>
            </a:pPr>
            <a:r>
              <a:rPr lang="tr-TR" sz="1800" b="1" dirty="0" smtClean="0">
                <a:solidFill>
                  <a:srgbClr val="C00000"/>
                </a:solidFill>
              </a:rPr>
              <a:t>   </a:t>
            </a:r>
            <a:r>
              <a:rPr lang="tr-TR" sz="1800" b="1" dirty="0" err="1" smtClean="0">
                <a:solidFill>
                  <a:srgbClr val="C00000"/>
                </a:solidFill>
              </a:rPr>
              <a:t>return</a:t>
            </a:r>
            <a:r>
              <a:rPr lang="tr-TR" sz="1800" b="1" dirty="0" smtClean="0">
                <a:solidFill>
                  <a:srgbClr val="C00000"/>
                </a:solidFill>
              </a:rPr>
              <a:t> 0;}</a:t>
            </a:r>
            <a:endParaRPr lang="tr-TR" sz="1800" b="1" dirty="0">
              <a:solidFill>
                <a:srgbClr val="C00000"/>
              </a:solidFill>
            </a:endParaRPr>
          </a:p>
        </p:txBody>
      </p:sp>
      <p:pic>
        <p:nvPicPr>
          <p:cNvPr id="4" name="Resim 3"/>
          <p:cNvPicPr>
            <a:picLocks noChangeAspect="1"/>
          </p:cNvPicPr>
          <p:nvPr/>
        </p:nvPicPr>
        <p:blipFill>
          <a:blip r:embed="rId2"/>
          <a:stretch>
            <a:fillRect/>
          </a:stretch>
        </p:blipFill>
        <p:spPr>
          <a:xfrm>
            <a:off x="5372100" y="5352331"/>
            <a:ext cx="6819900" cy="1104900"/>
          </a:xfrm>
          <a:prstGeom prst="rect">
            <a:avLst/>
          </a:prstGeom>
        </p:spPr>
      </p:pic>
    </p:spTree>
    <p:extLst>
      <p:ext uri="{BB962C8B-B14F-4D97-AF65-F5344CB8AC3E}">
        <p14:creationId xmlns:p14="http://schemas.microsoft.com/office/powerpoint/2010/main" val="9723906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42382" y="0"/>
            <a:ext cx="7970808" cy="577970"/>
          </a:xfrm>
        </p:spPr>
        <p:txBody>
          <a:bodyPr>
            <a:normAutofit fontScale="90000"/>
          </a:bodyPr>
          <a:lstStyle/>
          <a:p>
            <a:r>
              <a:rPr lang="tr-TR" dirty="0" smtClean="0"/>
              <a:t> </a:t>
            </a:r>
            <a:r>
              <a:rPr lang="tr-TR" sz="4000" b="1" dirty="0" err="1" smtClean="0"/>
              <a:t>Arrays</a:t>
            </a:r>
            <a:r>
              <a:rPr lang="tr-TR" sz="4000" b="1" dirty="0" smtClean="0"/>
              <a:t>: </a:t>
            </a:r>
            <a:r>
              <a:rPr lang="tr-TR" sz="4000" b="1" dirty="0" err="1" smtClean="0"/>
              <a:t>Array</a:t>
            </a:r>
            <a:r>
              <a:rPr lang="tr-TR" sz="4000" b="1" dirty="0" smtClean="0"/>
              <a:t> </a:t>
            </a:r>
            <a:r>
              <a:rPr lang="tr-TR" sz="4000" b="1" dirty="0" err="1" smtClean="0"/>
              <a:t>Declaration</a:t>
            </a:r>
            <a:r>
              <a:rPr lang="tr-TR" sz="4000" b="1" dirty="0" smtClean="0"/>
              <a:t> </a:t>
            </a:r>
            <a:r>
              <a:rPr lang="tr-TR" sz="4000" b="1" dirty="0" err="1" smtClean="0"/>
              <a:t>and</a:t>
            </a:r>
            <a:r>
              <a:rPr lang="tr-TR" sz="4000" b="1" dirty="0" smtClean="0"/>
              <a:t> </a:t>
            </a:r>
            <a:r>
              <a:rPr lang="tr-TR" sz="4000" b="1" dirty="0" err="1" smtClean="0"/>
              <a:t>Usage</a:t>
            </a:r>
            <a:endParaRPr lang="tr-TR" sz="4000" b="1" dirty="0"/>
          </a:p>
        </p:txBody>
      </p:sp>
      <p:sp>
        <p:nvSpPr>
          <p:cNvPr id="3" name="İçerik Yer Tutucusu 2"/>
          <p:cNvSpPr>
            <a:spLocks noGrp="1"/>
          </p:cNvSpPr>
          <p:nvPr>
            <p:ph idx="1"/>
          </p:nvPr>
        </p:nvSpPr>
        <p:spPr>
          <a:xfrm>
            <a:off x="181155" y="3045125"/>
            <a:ext cx="11172645" cy="3770195"/>
          </a:xfrm>
        </p:spPr>
        <p:txBody>
          <a:bodyPr>
            <a:normAutofit fontScale="92500" lnSpcReduction="20000"/>
          </a:bodyPr>
          <a:lstStyle/>
          <a:p>
            <a:pPr marL="0" indent="0">
              <a:buNone/>
            </a:pPr>
            <a:r>
              <a:rPr lang="en-US" b="1" dirty="0" smtClean="0">
                <a:solidFill>
                  <a:srgbClr val="C00000"/>
                </a:solidFill>
              </a:rPr>
              <a:t>type </a:t>
            </a:r>
            <a:r>
              <a:rPr lang="en-US" b="1" dirty="0" err="1" smtClean="0">
                <a:solidFill>
                  <a:srgbClr val="C00000"/>
                </a:solidFill>
              </a:rPr>
              <a:t>arrayName</a:t>
            </a:r>
            <a:r>
              <a:rPr lang="en-US" b="1" dirty="0" smtClean="0">
                <a:solidFill>
                  <a:srgbClr val="C00000"/>
                </a:solidFill>
              </a:rPr>
              <a:t>[</a:t>
            </a:r>
            <a:r>
              <a:rPr lang="en-US" b="1" dirty="0" err="1" smtClean="0">
                <a:solidFill>
                  <a:srgbClr val="C00000"/>
                </a:solidFill>
              </a:rPr>
              <a:t>arraylength</a:t>
            </a:r>
            <a:r>
              <a:rPr lang="en-US" b="1" dirty="0" smtClean="0">
                <a:solidFill>
                  <a:srgbClr val="C00000"/>
                </a:solidFill>
              </a:rPr>
              <a:t>];  </a:t>
            </a:r>
            <a:r>
              <a:rPr lang="en-US" b="1" dirty="0" smtClean="0"/>
              <a:t>// </a:t>
            </a:r>
            <a:r>
              <a:rPr lang="en-US" b="1" dirty="0" err="1" smtClean="0"/>
              <a:t>arraylength</a:t>
            </a:r>
            <a:r>
              <a:rPr lang="en-US" b="1" dirty="0" smtClean="0"/>
              <a:t> can be a literal or a variable</a:t>
            </a:r>
          </a:p>
          <a:p>
            <a:pPr marL="0" indent="0">
              <a:buNone/>
            </a:pPr>
            <a:r>
              <a:rPr lang="en-US" b="1" dirty="0" err="1" smtClean="0">
                <a:solidFill>
                  <a:srgbClr val="C00000"/>
                </a:solidFill>
              </a:rPr>
              <a:t>int</a:t>
            </a:r>
            <a:r>
              <a:rPr lang="en-US" b="1" dirty="0" smtClean="0">
                <a:solidFill>
                  <a:srgbClr val="C00000"/>
                </a:solidFill>
              </a:rPr>
              <a:t> marks[5];        </a:t>
            </a:r>
            <a:r>
              <a:rPr lang="en-US" b="1" dirty="0" smtClean="0"/>
              <a:t>// Declare an </a:t>
            </a:r>
            <a:r>
              <a:rPr lang="en-US" b="1" dirty="0" err="1" smtClean="0"/>
              <a:t>int</a:t>
            </a:r>
            <a:r>
              <a:rPr lang="en-US" b="1" dirty="0" smtClean="0"/>
              <a:t> array called marks with 5 elements</a:t>
            </a:r>
          </a:p>
          <a:p>
            <a:pPr marL="0" indent="0">
              <a:buNone/>
            </a:pPr>
            <a:r>
              <a:rPr lang="en-US" b="1" dirty="0" smtClean="0">
                <a:solidFill>
                  <a:srgbClr val="C00000"/>
                </a:solidFill>
              </a:rPr>
              <a:t>double numbers[10];  </a:t>
            </a:r>
            <a:r>
              <a:rPr lang="en-US" b="1" dirty="0" smtClean="0"/>
              <a:t>// Declare an double array of 10 elements</a:t>
            </a:r>
          </a:p>
          <a:p>
            <a:pPr marL="0" indent="0">
              <a:buNone/>
            </a:pPr>
            <a:r>
              <a:rPr lang="en-US" b="1" dirty="0" err="1" smtClean="0">
                <a:solidFill>
                  <a:srgbClr val="C00000"/>
                </a:solidFill>
              </a:rPr>
              <a:t>const</a:t>
            </a:r>
            <a:r>
              <a:rPr lang="en-US" b="1" dirty="0" smtClean="0">
                <a:solidFill>
                  <a:srgbClr val="C00000"/>
                </a:solidFill>
              </a:rPr>
              <a:t> </a:t>
            </a:r>
            <a:r>
              <a:rPr lang="en-US" b="1" dirty="0" err="1" smtClean="0">
                <a:solidFill>
                  <a:srgbClr val="C00000"/>
                </a:solidFill>
              </a:rPr>
              <a:t>int</a:t>
            </a:r>
            <a:r>
              <a:rPr lang="en-US" b="1" dirty="0" smtClean="0">
                <a:solidFill>
                  <a:srgbClr val="C00000"/>
                </a:solidFill>
              </a:rPr>
              <a:t> SIZE = 9;</a:t>
            </a:r>
          </a:p>
          <a:p>
            <a:pPr marL="0" indent="0">
              <a:buNone/>
            </a:pPr>
            <a:r>
              <a:rPr lang="en-US" b="1" dirty="0" smtClean="0">
                <a:solidFill>
                  <a:srgbClr val="C00000"/>
                </a:solidFill>
              </a:rPr>
              <a:t>float temps[SIZE];   </a:t>
            </a:r>
            <a:r>
              <a:rPr lang="en-US" b="1" dirty="0" smtClean="0"/>
              <a:t>// Use </a:t>
            </a:r>
            <a:r>
              <a:rPr lang="en-US" b="1" dirty="0" err="1" smtClean="0"/>
              <a:t>const</a:t>
            </a:r>
            <a:r>
              <a:rPr lang="en-US" b="1" dirty="0" smtClean="0"/>
              <a:t> </a:t>
            </a:r>
            <a:r>
              <a:rPr lang="en-US" b="1" dirty="0" err="1" smtClean="0"/>
              <a:t>int</a:t>
            </a:r>
            <a:r>
              <a:rPr lang="en-US" b="1" dirty="0" smtClean="0"/>
              <a:t> as array length</a:t>
            </a:r>
          </a:p>
          <a:p>
            <a:pPr marL="0" indent="0">
              <a:buNone/>
            </a:pPr>
            <a:r>
              <a:rPr lang="en-US" b="1" dirty="0" err="1" smtClean="0">
                <a:solidFill>
                  <a:srgbClr val="C00000"/>
                </a:solidFill>
              </a:rPr>
              <a:t>int</a:t>
            </a:r>
            <a:r>
              <a:rPr lang="en-US" b="1" dirty="0" smtClean="0">
                <a:solidFill>
                  <a:srgbClr val="C00000"/>
                </a:solidFill>
              </a:rPr>
              <a:t> size;</a:t>
            </a:r>
            <a:r>
              <a:rPr lang="en-US" b="1" dirty="0" smtClean="0"/>
              <a:t> // Some compilers support an variable as array length, e.g.,</a:t>
            </a:r>
          </a:p>
          <a:p>
            <a:pPr marL="0" indent="0">
              <a:buNone/>
            </a:pPr>
            <a:r>
              <a:rPr lang="en-US" b="1" dirty="0" err="1" smtClean="0">
                <a:solidFill>
                  <a:srgbClr val="C00000"/>
                </a:solidFill>
              </a:rPr>
              <a:t>cout</a:t>
            </a:r>
            <a:r>
              <a:rPr lang="en-US" b="1" dirty="0" smtClean="0">
                <a:solidFill>
                  <a:srgbClr val="C00000"/>
                </a:solidFill>
              </a:rPr>
              <a:t> &lt;&lt; "Enter the length of the array: ";</a:t>
            </a:r>
          </a:p>
          <a:p>
            <a:pPr marL="0" indent="0">
              <a:buNone/>
            </a:pPr>
            <a:r>
              <a:rPr lang="en-US" b="1" dirty="0" err="1" smtClean="0">
                <a:solidFill>
                  <a:srgbClr val="C00000"/>
                </a:solidFill>
              </a:rPr>
              <a:t>cin</a:t>
            </a:r>
            <a:r>
              <a:rPr lang="en-US" b="1" dirty="0" smtClean="0">
                <a:solidFill>
                  <a:srgbClr val="C00000"/>
                </a:solidFill>
              </a:rPr>
              <a:t> &gt;&gt; size;</a:t>
            </a:r>
          </a:p>
          <a:p>
            <a:pPr marL="0" indent="0">
              <a:buNone/>
            </a:pPr>
            <a:r>
              <a:rPr lang="en-US" b="1" dirty="0" smtClean="0">
                <a:solidFill>
                  <a:srgbClr val="C00000"/>
                </a:solidFill>
              </a:rPr>
              <a:t>float values[size];</a:t>
            </a:r>
            <a:endParaRPr lang="tr-TR" b="1" dirty="0">
              <a:solidFill>
                <a:srgbClr val="C00000"/>
              </a:solidFill>
            </a:endParaRPr>
          </a:p>
        </p:txBody>
      </p:sp>
      <p:pic>
        <p:nvPicPr>
          <p:cNvPr id="4" name="Resim 3"/>
          <p:cNvPicPr>
            <a:picLocks noChangeAspect="1"/>
          </p:cNvPicPr>
          <p:nvPr/>
        </p:nvPicPr>
        <p:blipFill>
          <a:blip r:embed="rId2"/>
          <a:stretch>
            <a:fillRect/>
          </a:stretch>
        </p:blipFill>
        <p:spPr>
          <a:xfrm>
            <a:off x="1688306" y="577970"/>
            <a:ext cx="8158341" cy="2528304"/>
          </a:xfrm>
          <a:prstGeom prst="rect">
            <a:avLst/>
          </a:prstGeom>
        </p:spPr>
      </p:pic>
    </p:spTree>
    <p:extLst>
      <p:ext uri="{BB962C8B-B14F-4D97-AF65-F5344CB8AC3E}">
        <p14:creationId xmlns:p14="http://schemas.microsoft.com/office/powerpoint/2010/main" val="21786808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6649" y="94891"/>
            <a:ext cx="12045351" cy="6702724"/>
          </a:xfrm>
        </p:spPr>
        <p:txBody>
          <a:bodyPr>
            <a:normAutofit/>
          </a:bodyPr>
          <a:lstStyle/>
          <a:p>
            <a:pPr marL="0" indent="0">
              <a:buNone/>
            </a:pPr>
            <a:r>
              <a:rPr lang="en-US" dirty="0" smtClean="0"/>
              <a:t>// Declare and initialize an </a:t>
            </a:r>
            <a:r>
              <a:rPr lang="en-US" dirty="0" err="1" smtClean="0"/>
              <a:t>int</a:t>
            </a:r>
            <a:r>
              <a:rPr lang="en-US" dirty="0" smtClean="0"/>
              <a:t> array of 3 elements</a:t>
            </a:r>
          </a:p>
          <a:p>
            <a:pPr marL="0" indent="0">
              <a:buNone/>
            </a:pPr>
            <a:r>
              <a:rPr lang="en-US" b="1" dirty="0" err="1" smtClean="0">
                <a:solidFill>
                  <a:srgbClr val="C00000"/>
                </a:solidFill>
              </a:rPr>
              <a:t>int</a:t>
            </a:r>
            <a:r>
              <a:rPr lang="en-US" b="1" dirty="0" smtClean="0">
                <a:solidFill>
                  <a:srgbClr val="C00000"/>
                </a:solidFill>
              </a:rPr>
              <a:t> numbers[3] = {11, 33, 44};</a:t>
            </a:r>
          </a:p>
          <a:p>
            <a:pPr marL="0" indent="0">
              <a:buNone/>
            </a:pPr>
            <a:r>
              <a:rPr lang="en-US" dirty="0" smtClean="0"/>
              <a:t>// If length is omitted, the compiler counts the elements</a:t>
            </a:r>
          </a:p>
          <a:p>
            <a:pPr marL="0" indent="0">
              <a:buNone/>
            </a:pPr>
            <a:r>
              <a:rPr lang="en-US" b="1" dirty="0" err="1" smtClean="0">
                <a:solidFill>
                  <a:srgbClr val="C00000"/>
                </a:solidFill>
              </a:rPr>
              <a:t>int</a:t>
            </a:r>
            <a:r>
              <a:rPr lang="en-US" b="1" dirty="0" smtClean="0">
                <a:solidFill>
                  <a:srgbClr val="C00000"/>
                </a:solidFill>
              </a:rPr>
              <a:t> numbers[] = {11, 33, 44};</a:t>
            </a:r>
          </a:p>
          <a:p>
            <a:pPr marL="0" indent="0">
              <a:buNone/>
            </a:pPr>
            <a:r>
              <a:rPr lang="en-US" dirty="0" smtClean="0"/>
              <a:t>// Number of elements in the initialization shall </a:t>
            </a:r>
            <a:r>
              <a:rPr lang="en-US" b="1" dirty="0" smtClean="0"/>
              <a:t>be equal to or less than length</a:t>
            </a:r>
          </a:p>
          <a:p>
            <a:pPr marL="0" indent="0">
              <a:buNone/>
            </a:pPr>
            <a:r>
              <a:rPr lang="en-US" b="1" dirty="0" err="1" smtClean="0">
                <a:solidFill>
                  <a:srgbClr val="C00000"/>
                </a:solidFill>
              </a:rPr>
              <a:t>int</a:t>
            </a:r>
            <a:r>
              <a:rPr lang="en-US" b="1" dirty="0" smtClean="0">
                <a:solidFill>
                  <a:srgbClr val="C00000"/>
                </a:solidFill>
              </a:rPr>
              <a:t> numbers[5] = {11, 33, 44};  </a:t>
            </a:r>
            <a:r>
              <a:rPr lang="en-US" sz="2400" dirty="0" smtClean="0"/>
              <a:t>// Remaining elements are zero. Confusing! Don't do this</a:t>
            </a:r>
          </a:p>
          <a:p>
            <a:pPr marL="0" indent="0">
              <a:buNone/>
            </a:pPr>
            <a:r>
              <a:rPr lang="en-US" b="1" dirty="0" err="1" smtClean="0">
                <a:solidFill>
                  <a:srgbClr val="C00000"/>
                </a:solidFill>
              </a:rPr>
              <a:t>int</a:t>
            </a:r>
            <a:r>
              <a:rPr lang="en-US" b="1" dirty="0" smtClean="0">
                <a:solidFill>
                  <a:srgbClr val="C00000"/>
                </a:solidFill>
              </a:rPr>
              <a:t> numbers[2] = {11, 33, 44};</a:t>
            </a:r>
            <a:r>
              <a:rPr lang="en-US" dirty="0" smtClean="0"/>
              <a:t>  // ERROR: too many initializers</a:t>
            </a:r>
          </a:p>
          <a:p>
            <a:pPr marL="0" indent="0">
              <a:buNone/>
            </a:pPr>
            <a:endParaRPr lang="en-US" dirty="0" smtClean="0"/>
          </a:p>
          <a:p>
            <a:pPr marL="0" indent="0">
              <a:buNone/>
            </a:pPr>
            <a:r>
              <a:rPr lang="en-US" dirty="0" smtClean="0"/>
              <a:t>// Use {0} or {} to initialize all elements to 0</a:t>
            </a:r>
          </a:p>
          <a:p>
            <a:pPr marL="0" indent="0">
              <a:buNone/>
            </a:pPr>
            <a:r>
              <a:rPr lang="en-US" b="1" dirty="0" err="1" smtClean="0">
                <a:solidFill>
                  <a:srgbClr val="C00000"/>
                </a:solidFill>
              </a:rPr>
              <a:t>int</a:t>
            </a:r>
            <a:r>
              <a:rPr lang="en-US" b="1" dirty="0" smtClean="0">
                <a:solidFill>
                  <a:srgbClr val="C00000"/>
                </a:solidFill>
              </a:rPr>
              <a:t> numbers[5] = {0};  </a:t>
            </a:r>
            <a:r>
              <a:rPr lang="en-US" dirty="0" smtClean="0"/>
              <a:t>// First element to 0, the rest also to zero</a:t>
            </a:r>
          </a:p>
          <a:p>
            <a:pPr marL="0" indent="0">
              <a:buNone/>
            </a:pPr>
            <a:r>
              <a:rPr lang="en-US" b="1" dirty="0" err="1" smtClean="0">
                <a:solidFill>
                  <a:srgbClr val="C00000"/>
                </a:solidFill>
              </a:rPr>
              <a:t>int</a:t>
            </a:r>
            <a:r>
              <a:rPr lang="en-US" b="1" dirty="0" smtClean="0">
                <a:solidFill>
                  <a:srgbClr val="C00000"/>
                </a:solidFill>
              </a:rPr>
              <a:t> numbers[5] = {};   </a:t>
            </a:r>
            <a:r>
              <a:rPr lang="en-US" dirty="0" smtClean="0"/>
              <a:t>// All element to 0 too</a:t>
            </a:r>
            <a:endParaRPr lang="tr-TR" dirty="0"/>
          </a:p>
        </p:txBody>
      </p:sp>
    </p:spTree>
    <p:extLst>
      <p:ext uri="{BB962C8B-B14F-4D97-AF65-F5344CB8AC3E}">
        <p14:creationId xmlns:p14="http://schemas.microsoft.com/office/powerpoint/2010/main" val="2741579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949906" y="0"/>
            <a:ext cx="3242094" cy="1104181"/>
          </a:xfrm>
        </p:spPr>
        <p:txBody>
          <a:bodyPr/>
          <a:lstStyle/>
          <a:p>
            <a:r>
              <a:rPr lang="tr-TR" b="1" dirty="0" err="1" smtClean="0"/>
              <a:t>Template</a:t>
            </a:r>
            <a:endParaRPr lang="tr-TR" b="1" dirty="0"/>
          </a:p>
        </p:txBody>
      </p:sp>
      <p:sp>
        <p:nvSpPr>
          <p:cNvPr id="3" name="İçerik Yer Tutucusu 2"/>
          <p:cNvSpPr>
            <a:spLocks noGrp="1"/>
          </p:cNvSpPr>
          <p:nvPr>
            <p:ph idx="1"/>
          </p:nvPr>
        </p:nvSpPr>
        <p:spPr>
          <a:xfrm>
            <a:off x="1086928" y="1308310"/>
            <a:ext cx="9342408" cy="4851400"/>
          </a:xfrm>
        </p:spPr>
        <p:txBody>
          <a:bodyPr>
            <a:normAutofit fontScale="92500" lnSpcReduction="20000"/>
          </a:bodyPr>
          <a:lstStyle/>
          <a:p>
            <a:r>
              <a:rPr lang="en-US" dirty="0" smtClean="0"/>
              <a:t>/*</a:t>
            </a:r>
          </a:p>
          <a:p>
            <a:r>
              <a:rPr lang="en-US" dirty="0" smtClean="0"/>
              <a:t> * Comment to state the purpose of this program (filename.cpp)</a:t>
            </a:r>
          </a:p>
          <a:p>
            <a:r>
              <a:rPr lang="en-US" dirty="0" smtClean="0"/>
              <a:t> */</a:t>
            </a:r>
          </a:p>
          <a:p>
            <a:pPr marL="0" indent="0">
              <a:buNone/>
            </a:pPr>
            <a:r>
              <a:rPr lang="en-US" b="1" dirty="0" smtClean="0">
                <a:solidFill>
                  <a:srgbClr val="C00000"/>
                </a:solidFill>
              </a:rPr>
              <a:t>#include &lt;</a:t>
            </a:r>
            <a:r>
              <a:rPr lang="en-US" b="1" dirty="0" err="1" smtClean="0">
                <a:solidFill>
                  <a:srgbClr val="C00000"/>
                </a:solidFill>
              </a:rPr>
              <a:t>iostream</a:t>
            </a:r>
            <a:r>
              <a:rPr lang="en-US" b="1" dirty="0" smtClean="0">
                <a:solidFill>
                  <a:srgbClr val="C00000"/>
                </a:solidFill>
              </a:rPr>
              <a:t>&gt;</a:t>
            </a:r>
          </a:p>
          <a:p>
            <a:pPr marL="0" indent="0">
              <a:buNone/>
            </a:pPr>
            <a:r>
              <a:rPr lang="en-US" b="1" dirty="0" smtClean="0">
                <a:solidFill>
                  <a:srgbClr val="C00000"/>
                </a:solidFill>
              </a:rPr>
              <a:t>using namespace </a:t>
            </a:r>
            <a:r>
              <a:rPr lang="en-US" b="1" dirty="0" err="1" smtClean="0">
                <a:solidFill>
                  <a:srgbClr val="C00000"/>
                </a:solidFill>
              </a:rPr>
              <a:t>std</a:t>
            </a:r>
            <a:r>
              <a:rPr lang="en-US" b="1" dirty="0" smtClean="0">
                <a:solidFill>
                  <a:srgbClr val="C00000"/>
                </a:solidFill>
              </a:rPr>
              <a:t>;</a:t>
            </a:r>
          </a:p>
          <a:p>
            <a:pPr marL="0" indent="0">
              <a:buNone/>
            </a:pPr>
            <a:r>
              <a:rPr lang="en-US" b="1" dirty="0" smtClean="0">
                <a:solidFill>
                  <a:srgbClr val="C00000"/>
                </a:solidFill>
              </a:rPr>
              <a:t> </a:t>
            </a:r>
          </a:p>
          <a:p>
            <a:pPr marL="0" indent="0">
              <a:buNone/>
            </a:pPr>
            <a:r>
              <a:rPr lang="en-US" b="1" dirty="0" err="1" smtClean="0">
                <a:solidFill>
                  <a:srgbClr val="C00000"/>
                </a:solidFill>
              </a:rPr>
              <a:t>int</a:t>
            </a:r>
            <a:r>
              <a:rPr lang="en-US" b="1" dirty="0" smtClean="0">
                <a:solidFill>
                  <a:srgbClr val="C00000"/>
                </a:solidFill>
              </a:rPr>
              <a:t> main() {</a:t>
            </a:r>
            <a:endParaRPr lang="tr-TR" b="1" dirty="0" smtClean="0">
              <a:solidFill>
                <a:srgbClr val="C00000"/>
              </a:solidFill>
            </a:endParaRPr>
          </a:p>
          <a:p>
            <a:pPr marL="0" indent="0">
              <a:buNone/>
            </a:pPr>
            <a:endParaRPr lang="en-US" b="1" dirty="0" smtClean="0">
              <a:solidFill>
                <a:srgbClr val="C00000"/>
              </a:solidFill>
            </a:endParaRPr>
          </a:p>
          <a:p>
            <a:pPr marL="0" indent="0">
              <a:buNone/>
            </a:pPr>
            <a:r>
              <a:rPr lang="en-US" b="1" dirty="0" smtClean="0">
                <a:solidFill>
                  <a:srgbClr val="C00000"/>
                </a:solidFill>
              </a:rPr>
              <a:t>   </a:t>
            </a:r>
            <a:r>
              <a:rPr lang="en-US" b="1" dirty="0" smtClean="0"/>
              <a:t>// Your Programming statements HERE!</a:t>
            </a:r>
          </a:p>
          <a:p>
            <a:pPr marL="0" indent="0">
              <a:buNone/>
            </a:pPr>
            <a:r>
              <a:rPr lang="en-US" b="1" dirty="0" smtClean="0">
                <a:solidFill>
                  <a:srgbClr val="C00000"/>
                </a:solidFill>
              </a:rPr>
              <a:t> </a:t>
            </a:r>
          </a:p>
          <a:p>
            <a:pPr marL="0" indent="0">
              <a:buNone/>
            </a:pPr>
            <a:r>
              <a:rPr lang="en-US" b="1" dirty="0" smtClean="0">
                <a:solidFill>
                  <a:srgbClr val="C00000"/>
                </a:solidFill>
              </a:rPr>
              <a:t>   return 0;</a:t>
            </a:r>
          </a:p>
          <a:p>
            <a:pPr marL="0" indent="0">
              <a:buNone/>
            </a:pPr>
            <a:r>
              <a:rPr lang="en-US"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28027023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1353800" cy="6858000"/>
          </a:xfrm>
        </p:spPr>
        <p:txBody>
          <a:bodyPr>
            <a:normAutofit fontScale="70000" lnSpcReduction="20000"/>
          </a:bodyPr>
          <a:lstStyle/>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t>&gt;/* </a:t>
            </a:r>
            <a:r>
              <a:rPr lang="tr-TR" b="1" dirty="0" err="1" smtClean="0"/>
              <a:t>Find</a:t>
            </a:r>
            <a:r>
              <a:rPr lang="tr-TR" b="1" dirty="0" smtClean="0"/>
              <a:t> </a:t>
            </a:r>
            <a:r>
              <a:rPr lang="tr-TR" b="1" dirty="0" err="1" smtClean="0"/>
              <a:t>the</a:t>
            </a:r>
            <a:r>
              <a:rPr lang="tr-TR" b="1" dirty="0" smtClean="0"/>
              <a:t> </a:t>
            </a:r>
            <a:r>
              <a:rPr lang="tr-TR" b="1" dirty="0" err="1" smtClean="0"/>
              <a:t>mean</a:t>
            </a:r>
            <a:r>
              <a:rPr lang="tr-TR" b="1" dirty="0" smtClean="0"/>
              <a:t> </a:t>
            </a:r>
            <a:r>
              <a:rPr lang="tr-TR" b="1" dirty="0" err="1" smtClean="0"/>
              <a:t>and</a:t>
            </a:r>
            <a:r>
              <a:rPr lang="tr-TR" b="1" dirty="0" smtClean="0"/>
              <a:t> </a:t>
            </a:r>
            <a:r>
              <a:rPr lang="tr-TR" b="1" dirty="0" err="1" smtClean="0"/>
              <a:t>standard</a:t>
            </a:r>
            <a:r>
              <a:rPr lang="tr-TR" b="1" dirty="0" smtClean="0"/>
              <a:t> </a:t>
            </a:r>
            <a:r>
              <a:rPr lang="tr-TR" b="1" dirty="0" err="1" smtClean="0"/>
              <a:t>deviation</a:t>
            </a:r>
            <a:r>
              <a:rPr lang="tr-TR" b="1" dirty="0" smtClean="0"/>
              <a:t> of </a:t>
            </a:r>
            <a:r>
              <a:rPr lang="tr-TR" b="1" dirty="0" err="1" smtClean="0"/>
              <a:t>numbers</a:t>
            </a:r>
            <a:r>
              <a:rPr lang="tr-TR" b="1" dirty="0" smtClean="0"/>
              <a:t> </a:t>
            </a:r>
            <a:r>
              <a:rPr lang="tr-TR" b="1" dirty="0" err="1" smtClean="0"/>
              <a:t>kept</a:t>
            </a:r>
            <a:r>
              <a:rPr lang="tr-TR" b="1" dirty="0" smtClean="0"/>
              <a:t> in an </a:t>
            </a:r>
            <a:r>
              <a:rPr lang="tr-TR" b="1" dirty="0" err="1" smtClean="0"/>
              <a:t>array</a:t>
            </a:r>
            <a:r>
              <a:rPr lang="tr-TR" b="1" dirty="0" smtClean="0"/>
              <a:t>  */</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iomanip</a:t>
            </a:r>
            <a:r>
              <a:rPr lang="tr-TR" b="1" dirty="0" smtClean="0">
                <a:solidFill>
                  <a:srgbClr val="C00000"/>
                </a:solidFill>
              </a:rPr>
              <a:t>&gt;</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cmath</a:t>
            </a:r>
            <a:r>
              <a:rPr lang="tr-TR" b="1" dirty="0" smtClean="0">
                <a:solidFill>
                  <a:srgbClr val="C00000"/>
                </a:solidFill>
              </a:rPr>
              <a:t>&gt;</a:t>
            </a:r>
          </a:p>
          <a:p>
            <a:pPr marL="0" indent="0">
              <a:buNone/>
            </a:pPr>
            <a:r>
              <a:rPr lang="tr-TR" b="1" dirty="0" smtClean="0">
                <a:solidFill>
                  <a:srgbClr val="C00000"/>
                </a:solidFill>
              </a:rPr>
              <a:t>#define SIZE 7</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main() {</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marks</a:t>
            </a:r>
            <a:r>
              <a:rPr lang="tr-TR" b="1" dirty="0" smtClean="0">
                <a:solidFill>
                  <a:srgbClr val="C00000"/>
                </a:solidFill>
              </a:rPr>
              <a:t>[] = {74, 43, 58, 60, 90, 64, 70};</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sum</a:t>
            </a:r>
            <a:r>
              <a:rPr lang="tr-TR" b="1" dirty="0" smtClean="0">
                <a:solidFill>
                  <a:srgbClr val="C00000"/>
                </a:solidFill>
              </a:rPr>
              <a:t> = 0;</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sumSq</a:t>
            </a:r>
            <a:r>
              <a:rPr lang="tr-TR" b="1" dirty="0" smtClean="0">
                <a:solidFill>
                  <a:srgbClr val="C00000"/>
                </a:solidFill>
              </a:rPr>
              <a:t> = 0;</a:t>
            </a:r>
          </a:p>
          <a:p>
            <a:pPr marL="0" indent="0">
              <a:buNone/>
            </a:pPr>
            <a:r>
              <a:rPr lang="tr-TR" b="1" dirty="0" smtClean="0">
                <a:solidFill>
                  <a:srgbClr val="C00000"/>
                </a:solidFill>
              </a:rPr>
              <a:t>   </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mean</a:t>
            </a:r>
            <a:r>
              <a:rPr lang="tr-TR" b="1" dirty="0" smtClean="0">
                <a:solidFill>
                  <a:srgbClr val="C00000"/>
                </a:solidFill>
              </a:rPr>
              <a:t>, </a:t>
            </a:r>
            <a:r>
              <a:rPr lang="tr-TR" b="1" dirty="0" err="1" smtClean="0">
                <a:solidFill>
                  <a:srgbClr val="C00000"/>
                </a:solidFill>
              </a:rPr>
              <a:t>stdDev</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for</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i = 0; i &lt; SIZE; ++i) {</a:t>
            </a:r>
          </a:p>
          <a:p>
            <a:pPr marL="0" indent="0">
              <a:buNone/>
            </a:pPr>
            <a:r>
              <a:rPr lang="tr-TR" b="1" dirty="0" smtClean="0">
                <a:solidFill>
                  <a:srgbClr val="C00000"/>
                </a:solidFill>
              </a:rPr>
              <a:t>      </a:t>
            </a:r>
            <a:r>
              <a:rPr lang="tr-TR" b="1" dirty="0" err="1" smtClean="0">
                <a:solidFill>
                  <a:srgbClr val="C00000"/>
                </a:solidFill>
              </a:rPr>
              <a:t>sum</a:t>
            </a:r>
            <a:r>
              <a:rPr lang="tr-TR" b="1" dirty="0" smtClean="0">
                <a:solidFill>
                  <a:srgbClr val="C00000"/>
                </a:solidFill>
              </a:rPr>
              <a:t> += </a:t>
            </a:r>
            <a:r>
              <a:rPr lang="tr-TR" b="1" dirty="0" err="1" smtClean="0">
                <a:solidFill>
                  <a:srgbClr val="C00000"/>
                </a:solidFill>
              </a:rPr>
              <a:t>marks</a:t>
            </a:r>
            <a:r>
              <a:rPr lang="tr-TR" b="1" dirty="0" smtClean="0">
                <a:solidFill>
                  <a:srgbClr val="C00000"/>
                </a:solidFill>
              </a:rPr>
              <a:t>[i];</a:t>
            </a:r>
          </a:p>
          <a:p>
            <a:pPr marL="0" indent="0">
              <a:buNone/>
            </a:pPr>
            <a:r>
              <a:rPr lang="tr-TR" b="1" dirty="0" smtClean="0">
                <a:solidFill>
                  <a:srgbClr val="C00000"/>
                </a:solidFill>
              </a:rPr>
              <a:t>      </a:t>
            </a:r>
            <a:r>
              <a:rPr lang="tr-TR" b="1" dirty="0" err="1" smtClean="0">
                <a:solidFill>
                  <a:srgbClr val="C00000"/>
                </a:solidFill>
              </a:rPr>
              <a:t>sumSq</a:t>
            </a:r>
            <a:r>
              <a:rPr lang="tr-TR" b="1" dirty="0" smtClean="0">
                <a:solidFill>
                  <a:srgbClr val="C00000"/>
                </a:solidFill>
              </a:rPr>
              <a:t> += </a:t>
            </a:r>
            <a:r>
              <a:rPr lang="tr-TR" b="1" dirty="0" err="1" smtClean="0">
                <a:solidFill>
                  <a:srgbClr val="C00000"/>
                </a:solidFill>
              </a:rPr>
              <a:t>marks</a:t>
            </a:r>
            <a:r>
              <a:rPr lang="tr-TR" b="1" dirty="0" smtClean="0">
                <a:solidFill>
                  <a:srgbClr val="C00000"/>
                </a:solidFill>
              </a:rPr>
              <a:t>[i]*</a:t>
            </a:r>
            <a:r>
              <a:rPr lang="tr-TR" b="1" dirty="0" err="1" smtClean="0">
                <a:solidFill>
                  <a:srgbClr val="C00000"/>
                </a:solidFill>
              </a:rPr>
              <a:t>marks</a:t>
            </a:r>
            <a:r>
              <a:rPr lang="tr-TR" b="1" dirty="0" smtClean="0">
                <a:solidFill>
                  <a:srgbClr val="C00000"/>
                </a:solidFill>
              </a:rPr>
              <a:t>[i];</a:t>
            </a:r>
          </a:p>
          <a:p>
            <a:pPr marL="0" indent="0">
              <a:buNone/>
            </a:pP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mean</a:t>
            </a:r>
            <a:r>
              <a:rPr lang="tr-TR" b="1" dirty="0" smtClean="0">
                <a:solidFill>
                  <a:srgbClr val="C00000"/>
                </a:solidFill>
              </a:rPr>
              <a:t> = (</a:t>
            </a:r>
            <a:r>
              <a:rPr lang="tr-TR" b="1" dirty="0" err="1" smtClean="0">
                <a:solidFill>
                  <a:srgbClr val="C00000"/>
                </a:solidFill>
              </a:rPr>
              <a:t>double</a:t>
            </a:r>
            <a:r>
              <a:rPr lang="tr-TR" b="1" dirty="0" smtClean="0">
                <a:solidFill>
                  <a:srgbClr val="C00000"/>
                </a:solidFill>
              </a:rPr>
              <a:t>)</a:t>
            </a:r>
            <a:r>
              <a:rPr lang="tr-TR" b="1" dirty="0" err="1" smtClean="0">
                <a:solidFill>
                  <a:srgbClr val="C00000"/>
                </a:solidFill>
              </a:rPr>
              <a:t>sum</a:t>
            </a:r>
            <a:r>
              <a:rPr lang="tr-TR" b="1" dirty="0" smtClean="0">
                <a:solidFill>
                  <a:srgbClr val="C00000"/>
                </a:solidFill>
              </a:rPr>
              <a:t>/SIZE;</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fixed</a:t>
            </a:r>
            <a:r>
              <a:rPr lang="tr-TR" b="1" dirty="0" smtClean="0">
                <a:solidFill>
                  <a:srgbClr val="C00000"/>
                </a:solidFill>
              </a:rPr>
              <a:t> &lt;&lt; "</a:t>
            </a:r>
            <a:r>
              <a:rPr lang="tr-TR" b="1" dirty="0" err="1" smtClean="0">
                <a:solidFill>
                  <a:srgbClr val="C00000"/>
                </a:solidFill>
              </a:rPr>
              <a:t>Mean</a:t>
            </a:r>
            <a:r>
              <a:rPr lang="tr-TR" b="1" dirty="0" smtClean="0">
                <a:solidFill>
                  <a:srgbClr val="C00000"/>
                </a:solidFill>
              </a:rPr>
              <a:t> is " &lt;&lt; </a:t>
            </a:r>
            <a:r>
              <a:rPr lang="tr-TR" b="1" dirty="0" err="1" smtClean="0">
                <a:solidFill>
                  <a:srgbClr val="C00000"/>
                </a:solidFill>
              </a:rPr>
              <a:t>setprecision</a:t>
            </a:r>
            <a:r>
              <a:rPr lang="tr-TR" b="1" dirty="0" smtClean="0">
                <a:solidFill>
                  <a:srgbClr val="C00000"/>
                </a:solidFill>
              </a:rPr>
              <a:t>(2) &lt;&lt; </a:t>
            </a:r>
            <a:r>
              <a:rPr lang="tr-TR" b="1" dirty="0" err="1" smtClean="0">
                <a:solidFill>
                  <a:srgbClr val="C00000"/>
                </a:solidFill>
              </a:rPr>
              <a:t>mean</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stdDev</a:t>
            </a:r>
            <a:r>
              <a:rPr lang="tr-TR" b="1" dirty="0" smtClean="0">
                <a:solidFill>
                  <a:srgbClr val="C00000"/>
                </a:solidFill>
              </a:rPr>
              <a:t> = </a:t>
            </a:r>
            <a:r>
              <a:rPr lang="tr-TR" b="1" dirty="0" err="1" smtClean="0">
                <a:solidFill>
                  <a:srgbClr val="C00000"/>
                </a:solidFill>
              </a:rPr>
              <a:t>sqrt</a:t>
            </a:r>
            <a:r>
              <a:rPr lang="tr-TR" b="1" dirty="0" smtClean="0">
                <a:solidFill>
                  <a:srgbClr val="C00000"/>
                </a:solidFill>
              </a:rPr>
              <a:t>((</a:t>
            </a:r>
            <a:r>
              <a:rPr lang="tr-TR" b="1" dirty="0" err="1" smtClean="0">
                <a:solidFill>
                  <a:srgbClr val="C00000"/>
                </a:solidFill>
              </a:rPr>
              <a:t>double</a:t>
            </a:r>
            <a:r>
              <a:rPr lang="tr-TR" b="1" dirty="0" smtClean="0">
                <a:solidFill>
                  <a:srgbClr val="C00000"/>
                </a:solidFill>
              </a:rPr>
              <a:t>)</a:t>
            </a:r>
            <a:r>
              <a:rPr lang="tr-TR" b="1" dirty="0" err="1" smtClean="0">
                <a:solidFill>
                  <a:srgbClr val="C00000"/>
                </a:solidFill>
              </a:rPr>
              <a:t>sumSq</a:t>
            </a:r>
            <a:r>
              <a:rPr lang="tr-TR" b="1" dirty="0" smtClean="0">
                <a:solidFill>
                  <a:srgbClr val="C00000"/>
                </a:solidFill>
              </a:rPr>
              <a:t>/SIZE - </a:t>
            </a:r>
            <a:r>
              <a:rPr lang="tr-TR" b="1" dirty="0" err="1" smtClean="0">
                <a:solidFill>
                  <a:srgbClr val="C00000"/>
                </a:solidFill>
              </a:rPr>
              <a:t>mean</a:t>
            </a:r>
            <a:r>
              <a:rPr lang="tr-TR" b="1" dirty="0" smtClean="0">
                <a:solidFill>
                  <a:srgbClr val="C00000"/>
                </a:solidFill>
              </a:rPr>
              <a:t>*</a:t>
            </a:r>
            <a:r>
              <a:rPr lang="tr-TR" b="1" dirty="0" err="1" smtClean="0">
                <a:solidFill>
                  <a:srgbClr val="C00000"/>
                </a:solidFill>
              </a:rPr>
              <a:t>mean</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fixed</a:t>
            </a:r>
            <a:r>
              <a:rPr lang="tr-TR" b="1" dirty="0" smtClean="0">
                <a:solidFill>
                  <a:srgbClr val="C00000"/>
                </a:solidFill>
              </a:rPr>
              <a:t> &lt;&lt; "</a:t>
            </a:r>
            <a:r>
              <a:rPr lang="tr-TR" b="1" dirty="0" err="1" smtClean="0">
                <a:solidFill>
                  <a:srgbClr val="C00000"/>
                </a:solidFill>
              </a:rPr>
              <a:t>Std</a:t>
            </a:r>
            <a:r>
              <a:rPr lang="tr-TR" b="1" dirty="0" smtClean="0">
                <a:solidFill>
                  <a:srgbClr val="C00000"/>
                </a:solidFill>
              </a:rPr>
              <a:t> dev is " &lt;&lt; </a:t>
            </a:r>
            <a:r>
              <a:rPr lang="tr-TR" b="1" dirty="0" err="1" smtClean="0">
                <a:solidFill>
                  <a:srgbClr val="C00000"/>
                </a:solidFill>
              </a:rPr>
              <a:t>setprecision</a:t>
            </a:r>
            <a:r>
              <a:rPr lang="tr-TR" b="1" dirty="0" smtClean="0">
                <a:solidFill>
                  <a:srgbClr val="C00000"/>
                </a:solidFill>
              </a:rPr>
              <a:t>(2) &lt;&lt; </a:t>
            </a:r>
            <a:r>
              <a:rPr lang="tr-TR" b="1" dirty="0" err="1" smtClean="0">
                <a:solidFill>
                  <a:srgbClr val="C00000"/>
                </a:solidFill>
              </a:rPr>
              <a:t>stdDev</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0;</a:t>
            </a:r>
          </a:p>
          <a:p>
            <a:pPr marL="0" indent="0">
              <a:buNone/>
            </a:pPr>
            <a:r>
              <a:rPr lang="tr-TR" b="1" dirty="0" smtClean="0">
                <a:solidFill>
                  <a:srgbClr val="C00000"/>
                </a:solidFill>
              </a:rPr>
              <a:t>}</a:t>
            </a:r>
            <a:endParaRPr lang="tr-TR" b="1" dirty="0">
              <a:solidFill>
                <a:srgbClr val="C00000"/>
              </a:solidFill>
            </a:endParaRPr>
          </a:p>
        </p:txBody>
      </p:sp>
      <p:sp>
        <p:nvSpPr>
          <p:cNvPr id="4" name="Dikdörtgen 3"/>
          <p:cNvSpPr/>
          <p:nvPr/>
        </p:nvSpPr>
        <p:spPr>
          <a:xfrm>
            <a:off x="9932887" y="2744002"/>
            <a:ext cx="2172903" cy="461665"/>
          </a:xfrm>
          <a:prstGeom prst="rect">
            <a:avLst/>
          </a:prstGeom>
        </p:spPr>
        <p:txBody>
          <a:bodyPr wrap="none">
            <a:spAutoFit/>
          </a:bodyPr>
          <a:lstStyle/>
          <a:p>
            <a:r>
              <a:rPr lang="tr-TR" dirty="0" smtClean="0"/>
              <a:t> </a:t>
            </a:r>
            <a:r>
              <a:rPr lang="tr-TR" sz="2400" b="1" dirty="0" err="1" smtClean="0"/>
              <a:t>Array</a:t>
            </a:r>
            <a:r>
              <a:rPr lang="tr-TR" sz="2400" b="1" dirty="0" smtClean="0"/>
              <a:t> </a:t>
            </a:r>
            <a:r>
              <a:rPr lang="tr-TR" sz="2400" b="1" dirty="0" err="1" smtClean="0"/>
              <a:t>and</a:t>
            </a:r>
            <a:r>
              <a:rPr lang="tr-TR" sz="2400" b="1" dirty="0" smtClean="0"/>
              <a:t> </a:t>
            </a:r>
            <a:r>
              <a:rPr lang="tr-TR" sz="2400" b="1" dirty="0" err="1" smtClean="0"/>
              <a:t>Loop</a:t>
            </a:r>
            <a:endParaRPr lang="tr-TR" sz="2400" b="1" dirty="0"/>
          </a:p>
        </p:txBody>
      </p:sp>
    </p:spTree>
    <p:extLst>
      <p:ext uri="{BB962C8B-B14F-4D97-AF65-F5344CB8AC3E}">
        <p14:creationId xmlns:p14="http://schemas.microsoft.com/office/powerpoint/2010/main" val="19270956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71828"/>
            <a:ext cx="6338977" cy="359494"/>
          </a:xfrm>
        </p:spPr>
        <p:txBody>
          <a:bodyPr>
            <a:noAutofit/>
          </a:bodyPr>
          <a:lstStyle/>
          <a:p>
            <a:r>
              <a:rPr lang="en-US" sz="3600" b="1" dirty="0" smtClean="0"/>
              <a:t>Range-based for loop (C++11)</a:t>
            </a:r>
            <a:endParaRPr lang="tr-TR" sz="3600" b="1" dirty="0"/>
          </a:p>
        </p:txBody>
      </p:sp>
      <p:sp>
        <p:nvSpPr>
          <p:cNvPr id="3" name="İçerik Yer Tutucusu 2"/>
          <p:cNvSpPr>
            <a:spLocks noGrp="1"/>
          </p:cNvSpPr>
          <p:nvPr>
            <p:ph idx="1"/>
          </p:nvPr>
        </p:nvSpPr>
        <p:spPr>
          <a:xfrm>
            <a:off x="0" y="655608"/>
            <a:ext cx="11353800" cy="5521355"/>
          </a:xfrm>
        </p:spPr>
        <p:txBody>
          <a:bodyPr>
            <a:normAutofit fontScale="77500" lnSpcReduction="20000"/>
          </a:bodyPr>
          <a:lstStyle/>
          <a:p>
            <a:pPr marL="0" indent="0">
              <a:buNone/>
            </a:pPr>
            <a:r>
              <a:rPr lang="en-US" b="1" dirty="0" smtClean="0">
                <a:solidFill>
                  <a:srgbClr val="C00000"/>
                </a:solidFill>
              </a:rPr>
              <a:t>#include &lt;</a:t>
            </a:r>
            <a:r>
              <a:rPr lang="en-US" b="1" dirty="0" err="1" smtClean="0">
                <a:solidFill>
                  <a:srgbClr val="C00000"/>
                </a:solidFill>
              </a:rPr>
              <a:t>iostream</a:t>
            </a:r>
            <a:r>
              <a:rPr lang="en-US" b="1" dirty="0" smtClean="0"/>
              <a:t>&gt;/* Testing For-each loop */</a:t>
            </a:r>
          </a:p>
          <a:p>
            <a:pPr marL="0" indent="0">
              <a:buNone/>
            </a:pPr>
            <a:r>
              <a:rPr lang="en-US" b="1" dirty="0" smtClean="0">
                <a:solidFill>
                  <a:srgbClr val="C00000"/>
                </a:solidFill>
              </a:rPr>
              <a:t>using namespace </a:t>
            </a:r>
            <a:r>
              <a:rPr lang="en-US" b="1" dirty="0" err="1" smtClean="0">
                <a:solidFill>
                  <a:srgbClr val="C00000"/>
                </a:solidFill>
              </a:rPr>
              <a:t>std</a:t>
            </a:r>
            <a:r>
              <a:rPr lang="en-US" b="1" dirty="0" smtClean="0">
                <a:solidFill>
                  <a:srgbClr val="C00000"/>
                </a:solidFill>
              </a:rPr>
              <a:t>;</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main() {</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numbers[] = {11, 22, 33, 44, 55};</a:t>
            </a:r>
          </a:p>
          <a:p>
            <a:pPr marL="0" indent="0">
              <a:buNone/>
            </a:pPr>
            <a:r>
              <a:rPr lang="en-US" b="1" dirty="0" smtClean="0">
                <a:solidFill>
                  <a:srgbClr val="C00000"/>
                </a:solidFill>
              </a:rPr>
              <a:t>for (</a:t>
            </a:r>
            <a:r>
              <a:rPr lang="en-US" b="1" dirty="0" err="1" smtClean="0">
                <a:solidFill>
                  <a:srgbClr val="C00000"/>
                </a:solidFill>
              </a:rPr>
              <a:t>int</a:t>
            </a:r>
            <a:r>
              <a:rPr lang="en-US" b="1" dirty="0" smtClean="0">
                <a:solidFill>
                  <a:srgbClr val="C00000"/>
                </a:solidFill>
              </a:rPr>
              <a:t> number : numbers) {</a:t>
            </a:r>
            <a:r>
              <a:rPr lang="tr-TR" b="1" dirty="0" smtClean="0">
                <a:solidFill>
                  <a:srgbClr val="C00000"/>
                </a:solidFill>
              </a:rPr>
              <a:t>     </a:t>
            </a:r>
            <a:r>
              <a:rPr lang="en-US" b="1" dirty="0" smtClean="0"/>
              <a:t>// For each member called number of array numbers - read only </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number &lt;&lt; </a:t>
            </a:r>
            <a:r>
              <a:rPr lang="en-US" b="1" dirty="0" err="1" smtClean="0">
                <a:solidFill>
                  <a:srgbClr val="C00000"/>
                </a:solidFill>
              </a:rPr>
              <a:t>endl</a:t>
            </a:r>
            <a:r>
              <a:rPr lang="en-US" b="1" dirty="0" smtClean="0">
                <a:solidFill>
                  <a:srgbClr val="C00000"/>
                </a:solidFill>
              </a:rPr>
              <a:t>;</a:t>
            </a:r>
          </a:p>
          <a:p>
            <a:pPr marL="0" indent="0">
              <a:buNone/>
            </a:pPr>
            <a:r>
              <a:rPr lang="en-US" b="1" dirty="0" smtClean="0">
                <a:solidFill>
                  <a:srgbClr val="C00000"/>
                </a:solidFill>
              </a:rPr>
              <a:t>   }</a:t>
            </a:r>
          </a:p>
          <a:p>
            <a:pPr marL="0" indent="0">
              <a:buNone/>
            </a:pPr>
            <a:r>
              <a:rPr lang="en-US" b="1" dirty="0" smtClean="0">
                <a:solidFill>
                  <a:srgbClr val="C00000"/>
                </a:solidFill>
              </a:rPr>
              <a:t>for (</a:t>
            </a:r>
            <a:r>
              <a:rPr lang="en-US" b="1" dirty="0" err="1" smtClean="0">
                <a:solidFill>
                  <a:srgbClr val="C00000"/>
                </a:solidFill>
              </a:rPr>
              <a:t>int</a:t>
            </a:r>
            <a:r>
              <a:rPr lang="en-US" b="1" dirty="0" smtClean="0">
                <a:solidFill>
                  <a:srgbClr val="C00000"/>
                </a:solidFill>
              </a:rPr>
              <a:t> &amp;number : numbers) {</a:t>
            </a:r>
            <a:r>
              <a:rPr lang="tr-TR" b="1" dirty="0" smtClean="0">
                <a:solidFill>
                  <a:srgbClr val="C00000"/>
                </a:solidFill>
              </a:rPr>
              <a:t>    </a:t>
            </a:r>
            <a:r>
              <a:rPr lang="en-US" b="1" dirty="0" smtClean="0"/>
              <a:t>// To modify members, need to use reference (&amp;)</a:t>
            </a:r>
          </a:p>
          <a:p>
            <a:pPr marL="0" indent="0">
              <a:buNone/>
            </a:pPr>
            <a:r>
              <a:rPr lang="en-US" b="1" dirty="0" smtClean="0">
                <a:solidFill>
                  <a:srgbClr val="C00000"/>
                </a:solidFill>
              </a:rPr>
              <a:t>      number = 99;</a:t>
            </a:r>
          </a:p>
          <a:p>
            <a:pPr marL="0" indent="0">
              <a:buNone/>
            </a:pPr>
            <a:r>
              <a:rPr lang="en-US" b="1" dirty="0" smtClean="0">
                <a:solidFill>
                  <a:srgbClr val="C00000"/>
                </a:solidFill>
              </a:rPr>
              <a:t>   }</a:t>
            </a:r>
          </a:p>
          <a:p>
            <a:pPr marL="0" indent="0">
              <a:buNone/>
            </a:pPr>
            <a:r>
              <a:rPr lang="en-US" b="1" dirty="0" smtClean="0">
                <a:solidFill>
                  <a:srgbClr val="C00000"/>
                </a:solidFill>
              </a:rPr>
              <a:t>    for (</a:t>
            </a:r>
            <a:r>
              <a:rPr lang="en-US" b="1" dirty="0" err="1" smtClean="0">
                <a:solidFill>
                  <a:srgbClr val="C00000"/>
                </a:solidFill>
              </a:rPr>
              <a:t>int</a:t>
            </a:r>
            <a:r>
              <a:rPr lang="en-US" b="1" dirty="0" smtClean="0">
                <a:solidFill>
                  <a:srgbClr val="C00000"/>
                </a:solidFill>
              </a:rPr>
              <a:t> number : numbers) {</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number &lt;&lt; </a:t>
            </a:r>
            <a:r>
              <a:rPr lang="en-US" b="1" dirty="0" err="1" smtClean="0">
                <a:solidFill>
                  <a:srgbClr val="C00000"/>
                </a:solidFill>
              </a:rPr>
              <a:t>endl</a:t>
            </a:r>
            <a:r>
              <a:rPr lang="en-US" b="1" dirty="0" smtClean="0">
                <a:solidFill>
                  <a:srgbClr val="C00000"/>
                </a:solidFill>
              </a:rPr>
              <a:t>;</a:t>
            </a:r>
          </a:p>
          <a:p>
            <a:pPr marL="0" indent="0">
              <a:buNone/>
            </a:pPr>
            <a:r>
              <a:rPr lang="en-US" b="1" dirty="0" smtClean="0">
                <a:solidFill>
                  <a:srgbClr val="C00000"/>
                </a:solidFill>
              </a:rPr>
              <a:t>   }</a:t>
            </a:r>
          </a:p>
          <a:p>
            <a:pPr marL="0" indent="0">
              <a:buNone/>
            </a:pPr>
            <a:r>
              <a:rPr lang="en-US" b="1" dirty="0" smtClean="0">
                <a:solidFill>
                  <a:srgbClr val="C00000"/>
                </a:solidFill>
              </a:rPr>
              <a:t>   return 0;</a:t>
            </a:r>
          </a:p>
          <a:p>
            <a:pPr marL="0" indent="0">
              <a:buNone/>
            </a:pPr>
            <a:r>
              <a:rPr lang="en-US" b="1" dirty="0" smtClean="0">
                <a:solidFill>
                  <a:srgbClr val="C00000"/>
                </a:solidFill>
              </a:rPr>
              <a:t>}</a:t>
            </a:r>
            <a:endParaRPr lang="tr-TR" b="1" dirty="0">
              <a:solidFill>
                <a:srgbClr val="C00000"/>
              </a:solidFill>
            </a:endParaRPr>
          </a:p>
        </p:txBody>
      </p:sp>
      <p:pic>
        <p:nvPicPr>
          <p:cNvPr id="4" name="Resim 3"/>
          <p:cNvPicPr>
            <a:picLocks noChangeAspect="1"/>
          </p:cNvPicPr>
          <p:nvPr/>
        </p:nvPicPr>
        <p:blipFill>
          <a:blip r:embed="rId2"/>
          <a:stretch>
            <a:fillRect/>
          </a:stretch>
        </p:blipFill>
        <p:spPr>
          <a:xfrm>
            <a:off x="8296635" y="3667574"/>
            <a:ext cx="3638550" cy="2733675"/>
          </a:xfrm>
          <a:prstGeom prst="rect">
            <a:avLst/>
          </a:prstGeom>
        </p:spPr>
      </p:pic>
    </p:spTree>
    <p:extLst>
      <p:ext uri="{BB962C8B-B14F-4D97-AF65-F5344CB8AC3E}">
        <p14:creationId xmlns:p14="http://schemas.microsoft.com/office/powerpoint/2010/main" val="39875711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66668" y="218477"/>
            <a:ext cx="6951453" cy="980596"/>
          </a:xfrm>
        </p:spPr>
        <p:txBody>
          <a:bodyPr/>
          <a:lstStyle/>
          <a:p>
            <a:r>
              <a:rPr lang="tr-TR" b="1" dirty="0" smtClean="0"/>
              <a:t>Multi-</a:t>
            </a:r>
            <a:r>
              <a:rPr lang="tr-TR" b="1" dirty="0" err="1" smtClean="0"/>
              <a:t>Dimensional</a:t>
            </a:r>
            <a:r>
              <a:rPr lang="tr-TR" b="1" dirty="0" smtClean="0"/>
              <a:t> </a:t>
            </a:r>
            <a:r>
              <a:rPr lang="tr-TR" b="1" dirty="0" err="1" smtClean="0"/>
              <a:t>Array</a:t>
            </a:r>
            <a:endParaRPr lang="tr-TR" b="1" dirty="0"/>
          </a:p>
        </p:txBody>
      </p:sp>
      <p:pic>
        <p:nvPicPr>
          <p:cNvPr id="4" name="Resim 3"/>
          <p:cNvPicPr>
            <a:picLocks noChangeAspect="1"/>
          </p:cNvPicPr>
          <p:nvPr/>
        </p:nvPicPr>
        <p:blipFill>
          <a:blip r:embed="rId2"/>
          <a:stretch>
            <a:fillRect/>
          </a:stretch>
        </p:blipFill>
        <p:spPr>
          <a:xfrm>
            <a:off x="1284168" y="2027568"/>
            <a:ext cx="8467725" cy="3009900"/>
          </a:xfrm>
          <a:prstGeom prst="rect">
            <a:avLst/>
          </a:prstGeom>
        </p:spPr>
      </p:pic>
    </p:spTree>
    <p:extLst>
      <p:ext uri="{BB962C8B-B14F-4D97-AF65-F5344CB8AC3E}">
        <p14:creationId xmlns:p14="http://schemas.microsoft.com/office/powerpoint/2010/main" val="38862163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60384"/>
            <a:ext cx="12192001" cy="6719977"/>
          </a:xfrm>
        </p:spPr>
        <p:txBody>
          <a:bodyPr>
            <a:normAutofit fontScale="85000" lnSpcReduction="20000"/>
          </a:bodyPr>
          <a:lstStyle/>
          <a:p>
            <a:pPr marL="0" indent="0">
              <a:buNone/>
            </a:pPr>
            <a:r>
              <a:rPr lang="tr-TR" b="1" dirty="0" smtClean="0"/>
              <a:t>/* Test Multi-</a:t>
            </a:r>
            <a:r>
              <a:rPr lang="tr-TR" b="1" dirty="0" err="1" smtClean="0"/>
              <a:t>dimensional</a:t>
            </a:r>
            <a:r>
              <a:rPr lang="tr-TR" b="1" dirty="0" smtClean="0"/>
              <a:t> </a:t>
            </a:r>
            <a:r>
              <a:rPr lang="tr-TR" b="1" dirty="0" err="1" smtClean="0"/>
              <a:t>Array</a:t>
            </a:r>
            <a:r>
              <a:rPr lang="tr-TR" b="1" dirty="0" smtClean="0"/>
              <a:t> */</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printArray</a:t>
            </a:r>
            <a:r>
              <a:rPr lang="tr-TR" b="1" dirty="0" smtClean="0">
                <a:solidFill>
                  <a:srgbClr val="C00000"/>
                </a:solidFill>
              </a:rPr>
              <a:t>(</a:t>
            </a:r>
            <a:r>
              <a:rPr lang="tr-TR" b="1" dirty="0" err="1" smtClean="0">
                <a:solidFill>
                  <a:srgbClr val="C00000"/>
                </a:solidFill>
              </a:rPr>
              <a:t>const</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[][3], </a:t>
            </a:r>
            <a:r>
              <a:rPr lang="tr-TR" b="1" dirty="0" err="1" smtClean="0">
                <a:solidFill>
                  <a:srgbClr val="C00000"/>
                </a:solidFill>
              </a:rPr>
              <a:t>int</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main() {</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myArray</a:t>
            </a:r>
            <a:r>
              <a:rPr lang="tr-TR" b="1" dirty="0" smtClean="0">
                <a:solidFill>
                  <a:srgbClr val="C00000"/>
                </a:solidFill>
              </a:rPr>
              <a:t>[][3] = {{8, 2, 4}, {7, 5, 2}}; // 2x3 </a:t>
            </a:r>
            <a:r>
              <a:rPr lang="tr-TR" b="1" dirty="0" err="1" smtClean="0">
                <a:solidFill>
                  <a:srgbClr val="C00000"/>
                </a:solidFill>
              </a:rPr>
              <a:t>initialized</a:t>
            </a:r>
            <a:endParaRPr lang="tr-TR" b="1" dirty="0" smtClean="0">
              <a:solidFill>
                <a:srgbClr val="C00000"/>
              </a:solidFill>
            </a:endParaRPr>
          </a:p>
          <a:p>
            <a:pPr marL="0" indent="0">
              <a:buNone/>
            </a:pPr>
            <a:r>
              <a:rPr lang="tr-TR" b="1" dirty="0" err="1" smtClean="0">
                <a:solidFill>
                  <a:srgbClr val="C00000"/>
                </a:solidFill>
              </a:rPr>
              <a:t>printArray</a:t>
            </a:r>
            <a:r>
              <a:rPr lang="tr-TR" b="1" dirty="0" smtClean="0">
                <a:solidFill>
                  <a:srgbClr val="C00000"/>
                </a:solidFill>
              </a:rPr>
              <a:t>(</a:t>
            </a:r>
            <a:r>
              <a:rPr lang="tr-TR" b="1" dirty="0" err="1" smtClean="0">
                <a:solidFill>
                  <a:srgbClr val="C00000"/>
                </a:solidFill>
              </a:rPr>
              <a:t>myArray</a:t>
            </a:r>
            <a:r>
              <a:rPr lang="tr-TR" b="1" dirty="0" smtClean="0">
                <a:solidFill>
                  <a:srgbClr val="C00000"/>
                </a:solidFill>
              </a:rPr>
              <a:t>, 2);</a:t>
            </a:r>
            <a:r>
              <a:rPr lang="tr-TR" b="1" dirty="0" smtClean="0"/>
              <a:t> // </a:t>
            </a:r>
            <a:r>
              <a:rPr lang="tr-TR" b="1" dirty="0" err="1" smtClean="0"/>
              <a:t>Only</a:t>
            </a:r>
            <a:r>
              <a:rPr lang="tr-TR" b="1" dirty="0" smtClean="0"/>
              <a:t> </a:t>
            </a:r>
            <a:r>
              <a:rPr lang="tr-TR" b="1" dirty="0" err="1" smtClean="0"/>
              <a:t>the</a:t>
            </a:r>
            <a:r>
              <a:rPr lang="tr-TR" b="1" dirty="0" smtClean="0"/>
              <a:t> </a:t>
            </a:r>
            <a:r>
              <a:rPr lang="tr-TR" b="1" dirty="0" err="1" smtClean="0"/>
              <a:t>first</a:t>
            </a:r>
            <a:r>
              <a:rPr lang="tr-TR" b="1" dirty="0" smtClean="0"/>
              <a:t> </a:t>
            </a:r>
            <a:r>
              <a:rPr lang="tr-TR" b="1" dirty="0" err="1" smtClean="0"/>
              <a:t>index</a:t>
            </a:r>
            <a:r>
              <a:rPr lang="tr-TR" b="1" dirty="0" smtClean="0"/>
              <a:t> can be </a:t>
            </a:r>
            <a:r>
              <a:rPr lang="tr-TR" b="1" dirty="0" err="1" smtClean="0"/>
              <a:t>omitted</a:t>
            </a:r>
            <a:r>
              <a:rPr lang="tr-TR" b="1" dirty="0" smtClean="0"/>
              <a:t> </a:t>
            </a:r>
            <a:r>
              <a:rPr lang="tr-TR" b="1" dirty="0" err="1" smtClean="0"/>
              <a:t>and</a:t>
            </a:r>
            <a:r>
              <a:rPr lang="tr-TR" b="1" dirty="0" smtClean="0"/>
              <a:t> </a:t>
            </a:r>
            <a:r>
              <a:rPr lang="tr-TR" b="1" dirty="0" err="1" smtClean="0"/>
              <a:t>implied</a:t>
            </a:r>
            <a:endParaRPr lang="tr-TR" b="1" dirty="0" smtClean="0"/>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0;</a:t>
            </a:r>
          </a:p>
          <a:p>
            <a:pPr marL="0" indent="0">
              <a:buNone/>
            </a:pPr>
            <a:r>
              <a:rPr lang="tr-TR" b="1" dirty="0" smtClean="0">
                <a:solidFill>
                  <a:srgbClr val="C00000"/>
                </a:solidFill>
              </a:rPr>
              <a:t>}</a:t>
            </a:r>
          </a:p>
          <a:p>
            <a:pPr marL="0" indent="0">
              <a:buNone/>
            </a:pP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printArray</a:t>
            </a:r>
            <a:r>
              <a:rPr lang="tr-TR" b="1" dirty="0" smtClean="0">
                <a:solidFill>
                  <a:srgbClr val="C00000"/>
                </a:solidFill>
              </a:rPr>
              <a:t>(</a:t>
            </a:r>
            <a:r>
              <a:rPr lang="tr-TR" b="1" dirty="0" err="1" smtClean="0">
                <a:solidFill>
                  <a:srgbClr val="C00000"/>
                </a:solidFill>
              </a:rPr>
              <a:t>const</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array</a:t>
            </a:r>
            <a:r>
              <a:rPr lang="tr-TR" b="1" dirty="0" smtClean="0">
                <a:solidFill>
                  <a:srgbClr val="C00000"/>
                </a:solidFill>
              </a:rPr>
              <a:t>[][3],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rows</a:t>
            </a:r>
            <a:r>
              <a:rPr lang="tr-TR" b="1" dirty="0" smtClean="0">
                <a:solidFill>
                  <a:srgbClr val="C00000"/>
                </a:solidFill>
              </a:rPr>
              <a:t>) {</a:t>
            </a:r>
            <a:r>
              <a:rPr lang="tr-TR" sz="2300" b="1" dirty="0" smtClean="0"/>
              <a:t>// </a:t>
            </a:r>
            <a:r>
              <a:rPr lang="tr-TR" sz="2300" b="1" dirty="0" err="1" smtClean="0"/>
              <a:t>Print</a:t>
            </a:r>
            <a:r>
              <a:rPr lang="tr-TR" sz="2300" b="1" dirty="0" smtClean="0"/>
              <a:t> </a:t>
            </a:r>
            <a:r>
              <a:rPr lang="tr-TR" sz="2300" b="1" dirty="0" err="1" smtClean="0"/>
              <a:t>the</a:t>
            </a:r>
            <a:r>
              <a:rPr lang="tr-TR" sz="2300" b="1" dirty="0" smtClean="0"/>
              <a:t> </a:t>
            </a:r>
            <a:r>
              <a:rPr lang="tr-TR" sz="2300" b="1" dirty="0" err="1" smtClean="0"/>
              <a:t>contents</a:t>
            </a:r>
            <a:r>
              <a:rPr lang="tr-TR" sz="2300" b="1" dirty="0" smtClean="0"/>
              <a:t> of rows-by-3 </a:t>
            </a:r>
            <a:r>
              <a:rPr lang="tr-TR" sz="2300" b="1" dirty="0" err="1" smtClean="0"/>
              <a:t>array</a:t>
            </a:r>
            <a:r>
              <a:rPr lang="tr-TR" sz="2300" b="1" dirty="0" smtClean="0"/>
              <a:t> (</a:t>
            </a:r>
            <a:r>
              <a:rPr lang="tr-TR" sz="2300" b="1" dirty="0" err="1" smtClean="0"/>
              <a:t>columns</a:t>
            </a:r>
            <a:r>
              <a:rPr lang="tr-TR" sz="2300" b="1" dirty="0" smtClean="0"/>
              <a:t> is </a:t>
            </a:r>
            <a:r>
              <a:rPr lang="tr-TR" sz="2300" b="1" dirty="0" err="1" smtClean="0"/>
              <a:t>fixed</a:t>
            </a:r>
            <a:r>
              <a:rPr lang="tr-TR" sz="2300" b="1" dirty="0" smtClean="0"/>
              <a:t>)</a:t>
            </a:r>
          </a:p>
          <a:p>
            <a:pPr marL="0" indent="0">
              <a:buNone/>
            </a:pPr>
            <a:r>
              <a:rPr lang="tr-TR" b="1" dirty="0" smtClean="0">
                <a:solidFill>
                  <a:srgbClr val="C00000"/>
                </a:solidFill>
              </a:rPr>
              <a:t>   </a:t>
            </a:r>
            <a:r>
              <a:rPr lang="tr-TR" b="1" dirty="0" err="1" smtClean="0">
                <a:solidFill>
                  <a:srgbClr val="C00000"/>
                </a:solidFill>
              </a:rPr>
              <a:t>for</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i = 0; i &lt; </a:t>
            </a:r>
            <a:r>
              <a:rPr lang="tr-TR" b="1" dirty="0" err="1" smtClean="0">
                <a:solidFill>
                  <a:srgbClr val="C00000"/>
                </a:solidFill>
              </a:rPr>
              <a:t>rows</a:t>
            </a:r>
            <a:r>
              <a:rPr lang="tr-TR" b="1" dirty="0" smtClean="0">
                <a:solidFill>
                  <a:srgbClr val="C00000"/>
                </a:solidFill>
              </a:rPr>
              <a:t>; ++i) {</a:t>
            </a:r>
          </a:p>
          <a:p>
            <a:pPr marL="0" indent="0">
              <a:buNone/>
            </a:pPr>
            <a:r>
              <a:rPr lang="tr-TR" b="1" dirty="0" smtClean="0">
                <a:solidFill>
                  <a:srgbClr val="C00000"/>
                </a:solidFill>
              </a:rPr>
              <a:t>      </a:t>
            </a:r>
            <a:r>
              <a:rPr lang="tr-TR" b="1" dirty="0" err="1" smtClean="0">
                <a:solidFill>
                  <a:srgbClr val="C00000"/>
                </a:solidFill>
              </a:rPr>
              <a:t>for</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j = 0; j &lt; 3; ++j) {</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array</a:t>
            </a:r>
            <a:r>
              <a:rPr lang="tr-TR" b="1" dirty="0" smtClean="0">
                <a:solidFill>
                  <a:srgbClr val="C00000"/>
                </a:solidFill>
              </a:rPr>
              <a:t>[i][j] &lt;&lt; " ";</a:t>
            </a:r>
          </a:p>
          <a:p>
            <a:pPr marL="0" indent="0">
              <a:buNone/>
            </a:pP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10091164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399" y="0"/>
            <a:ext cx="6218208" cy="497517"/>
          </a:xfrm>
        </p:spPr>
        <p:txBody>
          <a:bodyPr>
            <a:normAutofit fontScale="90000"/>
          </a:bodyPr>
          <a:lstStyle/>
          <a:p>
            <a:r>
              <a:rPr lang="tr-TR" dirty="0" smtClean="0"/>
              <a:t> </a:t>
            </a:r>
            <a:r>
              <a:rPr lang="tr-TR" b="1" dirty="0" err="1" smtClean="0"/>
              <a:t>Array</a:t>
            </a:r>
            <a:r>
              <a:rPr lang="tr-TR" b="1" dirty="0" smtClean="0"/>
              <a:t> of </a:t>
            </a:r>
            <a:r>
              <a:rPr lang="tr-TR" b="1" dirty="0" err="1" smtClean="0"/>
              <a:t>Characters</a:t>
            </a:r>
            <a:r>
              <a:rPr lang="tr-TR" b="1" dirty="0" smtClean="0"/>
              <a:t> - C-</a:t>
            </a:r>
            <a:r>
              <a:rPr lang="tr-TR" b="1" dirty="0" err="1" smtClean="0"/>
              <a:t>String</a:t>
            </a:r>
            <a:endParaRPr lang="tr-TR" b="1" dirty="0"/>
          </a:p>
        </p:txBody>
      </p:sp>
      <p:sp>
        <p:nvSpPr>
          <p:cNvPr id="3" name="İçerik Yer Tutucusu 2"/>
          <p:cNvSpPr>
            <a:spLocks noGrp="1"/>
          </p:cNvSpPr>
          <p:nvPr>
            <p:ph idx="1"/>
          </p:nvPr>
        </p:nvSpPr>
        <p:spPr>
          <a:xfrm>
            <a:off x="69011" y="888521"/>
            <a:ext cx="11284789" cy="5288442"/>
          </a:xfrm>
        </p:spPr>
        <p:txBody>
          <a:bodyPr>
            <a:normAutofit fontScale="92500" lnSpcReduction="10000"/>
          </a:bodyPr>
          <a:lstStyle/>
          <a:p>
            <a:r>
              <a:rPr lang="tr-TR" dirty="0" smtClean="0"/>
              <a:t>I</a:t>
            </a:r>
            <a:r>
              <a:rPr lang="en-US" dirty="0" smtClean="0"/>
              <a:t>n C, a string is a char array terminated by a NULL character '\0' (ASCII code of Hex 0). </a:t>
            </a:r>
            <a:endParaRPr lang="tr-TR" dirty="0" smtClean="0"/>
          </a:p>
          <a:p>
            <a:r>
              <a:rPr lang="en-US" dirty="0" smtClean="0"/>
              <a:t>C++ provides a new string class under header &lt;string&gt;. </a:t>
            </a:r>
            <a:endParaRPr lang="tr-TR" dirty="0" smtClean="0"/>
          </a:p>
          <a:p>
            <a:r>
              <a:rPr lang="en-US" dirty="0" smtClean="0"/>
              <a:t>The original string in </a:t>
            </a:r>
            <a:r>
              <a:rPr lang="en-US" dirty="0" smtClean="0">
                <a:solidFill>
                  <a:srgbClr val="C00000"/>
                </a:solidFill>
              </a:rPr>
              <a:t>C is known as C-String </a:t>
            </a:r>
            <a:r>
              <a:rPr lang="en-US" dirty="0" smtClean="0"/>
              <a:t>(or C-style String or Character String). You could allocate a C-string via:</a:t>
            </a:r>
          </a:p>
          <a:p>
            <a:endParaRPr lang="en-US" dirty="0" smtClean="0"/>
          </a:p>
          <a:p>
            <a:pPr marL="0" indent="0">
              <a:buNone/>
            </a:pPr>
            <a:r>
              <a:rPr lang="en-US" b="1" dirty="0" smtClean="0">
                <a:solidFill>
                  <a:srgbClr val="C00000"/>
                </a:solidFill>
              </a:rPr>
              <a:t>char message[256];     </a:t>
            </a:r>
            <a:r>
              <a:rPr lang="en-US" dirty="0" smtClean="0"/>
              <a:t>// Declare a char array </a:t>
            </a:r>
          </a:p>
          <a:p>
            <a:pPr marL="0" indent="0">
              <a:buNone/>
            </a:pPr>
            <a:r>
              <a:rPr lang="en-US" dirty="0" smtClean="0"/>
              <a:t>                       // Can hold a C-String of up to 255 characters terminated by '\0'</a:t>
            </a:r>
          </a:p>
          <a:p>
            <a:pPr marL="0" indent="0">
              <a:buNone/>
            </a:pPr>
            <a:r>
              <a:rPr lang="en-US" b="1" dirty="0" smtClean="0">
                <a:solidFill>
                  <a:srgbClr val="C00000"/>
                </a:solidFill>
              </a:rPr>
              <a:t>char str1[] = "Hello"; </a:t>
            </a:r>
            <a:r>
              <a:rPr lang="en-US" dirty="0" smtClean="0"/>
              <a:t>// Declare and initialize with a "string literal".</a:t>
            </a:r>
          </a:p>
          <a:p>
            <a:pPr marL="0" indent="0">
              <a:buNone/>
            </a:pPr>
            <a:r>
              <a:rPr lang="en-US" dirty="0" smtClean="0"/>
              <a:t>                       // The length of array is number of characters + 1 (for '\0').</a:t>
            </a:r>
          </a:p>
          <a:p>
            <a:pPr marL="0" indent="0">
              <a:buNone/>
            </a:pPr>
            <a:r>
              <a:rPr lang="en-US" b="1" dirty="0" smtClean="0">
                <a:solidFill>
                  <a:srgbClr val="C00000"/>
                </a:solidFill>
              </a:rPr>
              <a:t>char str1char[] = {'H', 'e', 'l', 'l', 'o', '\0'};  </a:t>
            </a:r>
            <a:r>
              <a:rPr lang="en-US" dirty="0" smtClean="0"/>
              <a:t>// Same as above</a:t>
            </a:r>
          </a:p>
          <a:p>
            <a:pPr marL="0" indent="0">
              <a:buNone/>
            </a:pPr>
            <a:r>
              <a:rPr lang="en-US" b="1" dirty="0" smtClean="0">
                <a:solidFill>
                  <a:srgbClr val="C00000"/>
                </a:solidFill>
              </a:rPr>
              <a:t>char str2[256] = "Hello";  </a:t>
            </a:r>
            <a:r>
              <a:rPr lang="en-US" dirty="0" smtClean="0"/>
              <a:t>// Length of array is 256, keeping a smaller string.</a:t>
            </a:r>
            <a:endParaRPr lang="tr-TR" dirty="0"/>
          </a:p>
        </p:txBody>
      </p:sp>
    </p:spTree>
    <p:extLst>
      <p:ext uri="{BB962C8B-B14F-4D97-AF65-F5344CB8AC3E}">
        <p14:creationId xmlns:p14="http://schemas.microsoft.com/office/powerpoint/2010/main" val="45486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004095" y="11442"/>
            <a:ext cx="2560607" cy="782188"/>
          </a:xfrm>
        </p:spPr>
        <p:txBody>
          <a:bodyPr/>
          <a:lstStyle/>
          <a:p>
            <a:r>
              <a:rPr lang="tr-TR" b="1" dirty="0" err="1" smtClean="0"/>
              <a:t>Functions</a:t>
            </a:r>
            <a:endParaRPr lang="tr-TR" b="1" dirty="0"/>
          </a:p>
        </p:txBody>
      </p:sp>
      <p:sp>
        <p:nvSpPr>
          <p:cNvPr id="3" name="İçerik Yer Tutucusu 2"/>
          <p:cNvSpPr>
            <a:spLocks noGrp="1"/>
          </p:cNvSpPr>
          <p:nvPr>
            <p:ph idx="1"/>
          </p:nvPr>
        </p:nvSpPr>
        <p:spPr>
          <a:xfrm>
            <a:off x="-1" y="793630"/>
            <a:ext cx="12120113" cy="6064370"/>
          </a:xfrm>
        </p:spPr>
        <p:txBody>
          <a:bodyPr>
            <a:normAutofit fontScale="92500" lnSpcReduction="10000"/>
          </a:bodyPr>
          <a:lstStyle/>
          <a:p>
            <a:r>
              <a:rPr lang="en-US" dirty="0" smtClean="0"/>
              <a:t>At times, a certain portion of codes has to be used many times. Instead of re-writing the codes many times, it is better to put them into a "subroutine", and "call" this "subroutine" many time - for ease of maintenance and understanding. </a:t>
            </a:r>
            <a:endParaRPr lang="tr-TR" dirty="0" smtClean="0"/>
          </a:p>
          <a:p>
            <a:r>
              <a:rPr lang="en-US" dirty="0" smtClean="0"/>
              <a:t>Subroutine is called method (in Java) or function (in C/C++).</a:t>
            </a:r>
          </a:p>
          <a:p>
            <a:r>
              <a:rPr lang="en-US" dirty="0" smtClean="0"/>
              <a:t>The benefits of using functions are:</a:t>
            </a:r>
          </a:p>
          <a:p>
            <a:r>
              <a:rPr lang="en-US" dirty="0" smtClean="0"/>
              <a:t>    </a:t>
            </a:r>
            <a:r>
              <a:rPr lang="en-US" b="1" dirty="0" smtClean="0">
                <a:solidFill>
                  <a:srgbClr val="C00000"/>
                </a:solidFill>
              </a:rPr>
              <a:t>Divide and conquer: </a:t>
            </a:r>
            <a:r>
              <a:rPr lang="en-US" dirty="0" smtClean="0"/>
              <a:t>construct the program from simple, small pieces or components. Modularize the program into self-contained tasks.</a:t>
            </a:r>
          </a:p>
          <a:p>
            <a:r>
              <a:rPr lang="en-US" dirty="0" smtClean="0"/>
              <a:t>    </a:t>
            </a:r>
            <a:r>
              <a:rPr lang="en-US" b="1" dirty="0" smtClean="0">
                <a:solidFill>
                  <a:srgbClr val="C00000"/>
                </a:solidFill>
              </a:rPr>
              <a:t>Avoid repeating codes: </a:t>
            </a:r>
            <a:r>
              <a:rPr lang="en-US" dirty="0" smtClean="0"/>
              <a:t>It is easy to copy and paste, but hard to maintain and synchronize all the copies.</a:t>
            </a:r>
          </a:p>
          <a:p>
            <a:r>
              <a:rPr lang="en-US" dirty="0" smtClean="0"/>
              <a:t>    </a:t>
            </a:r>
            <a:r>
              <a:rPr lang="en-US" b="1" dirty="0" smtClean="0">
                <a:solidFill>
                  <a:srgbClr val="C00000"/>
                </a:solidFill>
              </a:rPr>
              <a:t>Software Reuse: </a:t>
            </a:r>
            <a:r>
              <a:rPr lang="en-US" dirty="0" smtClean="0"/>
              <a:t>you can reuse the functions in other programs, by packaging them into library codes.</a:t>
            </a:r>
          </a:p>
          <a:p>
            <a:r>
              <a:rPr lang="en-US" dirty="0" smtClean="0"/>
              <a:t>Two parties are involved in using a function: </a:t>
            </a:r>
            <a:r>
              <a:rPr lang="en-US" b="1" dirty="0" smtClean="0">
                <a:solidFill>
                  <a:srgbClr val="C00000"/>
                </a:solidFill>
              </a:rPr>
              <a:t>a caller </a:t>
            </a:r>
            <a:r>
              <a:rPr lang="en-US" dirty="0" smtClean="0"/>
              <a:t>who calls the function, and the </a:t>
            </a:r>
            <a:r>
              <a:rPr lang="en-US" b="1" dirty="0" smtClean="0">
                <a:solidFill>
                  <a:srgbClr val="C00000"/>
                </a:solidFill>
              </a:rPr>
              <a:t>function called</a:t>
            </a:r>
            <a:r>
              <a:rPr lang="en-US" dirty="0" smtClean="0"/>
              <a:t>. The caller passes argument(s) to the function. The function receives these argument(s), performs the programmed operations within the function's body, and returns a piece of result back to the caller.</a:t>
            </a:r>
            <a:endParaRPr lang="tr-TR" dirty="0"/>
          </a:p>
        </p:txBody>
      </p:sp>
    </p:spTree>
    <p:extLst>
      <p:ext uri="{BB962C8B-B14F-4D97-AF65-F5344CB8AC3E}">
        <p14:creationId xmlns:p14="http://schemas.microsoft.com/office/powerpoint/2010/main" val="4158512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620164" y="1138687"/>
            <a:ext cx="9954563" cy="3966443"/>
          </a:xfrm>
          <a:prstGeom prst="rect">
            <a:avLst/>
          </a:prstGeom>
        </p:spPr>
      </p:pic>
    </p:spTree>
    <p:extLst>
      <p:ext uri="{BB962C8B-B14F-4D97-AF65-F5344CB8AC3E}">
        <p14:creationId xmlns:p14="http://schemas.microsoft.com/office/powerpoint/2010/main" val="39762154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410005" y="602052"/>
            <a:ext cx="6084256" cy="1718454"/>
          </a:xfrm>
          <a:prstGeom prst="rect">
            <a:avLst/>
          </a:prstGeom>
        </p:spPr>
      </p:pic>
      <p:pic>
        <p:nvPicPr>
          <p:cNvPr id="5" name="Resim 4"/>
          <p:cNvPicPr>
            <a:picLocks noChangeAspect="1"/>
          </p:cNvPicPr>
          <p:nvPr/>
        </p:nvPicPr>
        <p:blipFill>
          <a:blip r:embed="rId3"/>
          <a:stretch>
            <a:fillRect/>
          </a:stretch>
        </p:blipFill>
        <p:spPr>
          <a:xfrm>
            <a:off x="0" y="2853064"/>
            <a:ext cx="12192000" cy="1151872"/>
          </a:xfrm>
          <a:prstGeom prst="rect">
            <a:avLst/>
          </a:prstGeom>
        </p:spPr>
      </p:pic>
    </p:spTree>
    <p:extLst>
      <p:ext uri="{BB962C8B-B14F-4D97-AF65-F5344CB8AC3E}">
        <p14:creationId xmlns:p14="http://schemas.microsoft.com/office/powerpoint/2010/main" val="9936932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1309230" cy="6858000"/>
          </a:xfrm>
        </p:spPr>
        <p:txBody>
          <a:bodyPr>
            <a:normAutofit fontScale="77500" lnSpcReduction="20000"/>
          </a:bodyPr>
          <a:lstStyle/>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err="1" smtClean="0">
                <a:solidFill>
                  <a:srgbClr val="C00000"/>
                </a:solidFill>
              </a:rPr>
              <a:t>const</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PI = 3.14159265;</a:t>
            </a:r>
          </a:p>
          <a:p>
            <a:pPr marL="0" indent="0">
              <a:buNone/>
            </a:pP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getArea</a:t>
            </a:r>
            <a:r>
              <a:rPr lang="tr-TR" b="1" dirty="0" smtClean="0">
                <a:solidFill>
                  <a:srgbClr val="C00000"/>
                </a:solidFill>
              </a:rPr>
              <a:t>(</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radius</a:t>
            </a:r>
            <a:r>
              <a:rPr lang="tr-TR" b="1" dirty="0" smtClean="0">
                <a:solidFill>
                  <a:srgbClr val="C00000"/>
                </a:solidFill>
              </a:rPr>
              <a:t>); </a:t>
            </a:r>
            <a:r>
              <a:rPr lang="tr-TR" b="1" dirty="0" smtClean="0"/>
              <a:t>// </a:t>
            </a:r>
            <a:r>
              <a:rPr lang="tr-TR" b="1" dirty="0" err="1" smtClean="0"/>
              <a:t>Function</a:t>
            </a:r>
            <a:r>
              <a:rPr lang="tr-TR" b="1" dirty="0" smtClean="0"/>
              <a:t> </a:t>
            </a:r>
            <a:r>
              <a:rPr lang="tr-TR" b="1" dirty="0" err="1" smtClean="0"/>
              <a:t>Prototype</a:t>
            </a:r>
            <a:r>
              <a:rPr lang="tr-TR" b="1" dirty="0" smtClean="0"/>
              <a:t> (</a:t>
            </a:r>
            <a:r>
              <a:rPr lang="tr-TR" b="1" dirty="0" err="1" smtClean="0"/>
              <a:t>Function</a:t>
            </a:r>
            <a:r>
              <a:rPr lang="tr-TR" b="1" dirty="0" smtClean="0"/>
              <a:t> </a:t>
            </a:r>
            <a:r>
              <a:rPr lang="tr-TR" b="1" dirty="0" err="1" smtClean="0"/>
              <a:t>Declaration</a:t>
            </a:r>
            <a:r>
              <a:rPr lang="tr-TR" b="1" dirty="0" smtClean="0"/>
              <a:t>)</a:t>
            </a:r>
          </a:p>
          <a:p>
            <a:pPr marL="0" indent="0">
              <a:buNone/>
            </a:pPr>
            <a:endParaRPr lang="tr-TR" b="1" dirty="0" smtClean="0">
              <a:solidFill>
                <a:srgbClr val="C00000"/>
              </a:solidFill>
            </a:endParaRPr>
          </a:p>
          <a:p>
            <a:pPr marL="0" indent="0">
              <a:buNone/>
            </a:pPr>
            <a:r>
              <a:rPr lang="tr-TR" b="1" dirty="0" err="1" smtClean="0">
                <a:solidFill>
                  <a:srgbClr val="C00000"/>
                </a:solidFill>
              </a:rPr>
              <a:t>int</a:t>
            </a:r>
            <a:r>
              <a:rPr lang="tr-TR" b="1" dirty="0" smtClean="0">
                <a:solidFill>
                  <a:srgbClr val="C00000"/>
                </a:solidFill>
              </a:rPr>
              <a:t> main() {</a:t>
            </a:r>
          </a:p>
          <a:p>
            <a:pPr marL="0" indent="0">
              <a:buNone/>
            </a:pPr>
            <a:r>
              <a:rPr lang="tr-TR" b="1" dirty="0" smtClean="0">
                <a:solidFill>
                  <a:srgbClr val="C00000"/>
                </a:solidFill>
              </a:rPr>
              <a:t>   </a:t>
            </a:r>
            <a:r>
              <a:rPr lang="tr-TR" b="1" dirty="0" err="1" smtClean="0">
                <a:solidFill>
                  <a:srgbClr val="C00000"/>
                </a:solidFill>
              </a:rPr>
              <a:t>double</a:t>
            </a:r>
            <a:r>
              <a:rPr lang="tr-TR" b="1" dirty="0" smtClean="0">
                <a:solidFill>
                  <a:srgbClr val="C00000"/>
                </a:solidFill>
              </a:rPr>
              <a:t> radius1 = 1.1, area1, area2;</a:t>
            </a:r>
          </a:p>
          <a:p>
            <a:pPr marL="0" indent="0">
              <a:buNone/>
            </a:pPr>
            <a:r>
              <a:rPr lang="tr-TR" b="1" dirty="0" smtClean="0">
                <a:solidFill>
                  <a:srgbClr val="C00000"/>
                </a:solidFill>
              </a:rPr>
              <a:t>area1 = </a:t>
            </a:r>
            <a:r>
              <a:rPr lang="tr-TR" b="1" dirty="0" err="1" smtClean="0">
                <a:solidFill>
                  <a:srgbClr val="C00000"/>
                </a:solidFill>
              </a:rPr>
              <a:t>getArea</a:t>
            </a:r>
            <a:r>
              <a:rPr lang="tr-TR" b="1" dirty="0" smtClean="0">
                <a:solidFill>
                  <a:srgbClr val="C00000"/>
                </a:solidFill>
              </a:rPr>
              <a:t>(radius1);</a:t>
            </a:r>
            <a:r>
              <a:rPr lang="tr-TR" b="1" dirty="0" smtClean="0"/>
              <a:t> // </a:t>
            </a:r>
            <a:r>
              <a:rPr lang="tr-TR" b="1" dirty="0" err="1" smtClean="0"/>
              <a:t>call</a:t>
            </a:r>
            <a:r>
              <a:rPr lang="tr-TR" b="1" dirty="0" smtClean="0"/>
              <a:t> </a:t>
            </a:r>
            <a:r>
              <a:rPr lang="tr-TR" b="1" dirty="0" err="1" smtClean="0"/>
              <a:t>function</a:t>
            </a:r>
            <a:r>
              <a:rPr lang="tr-TR" b="1" dirty="0" smtClean="0"/>
              <a:t> </a:t>
            </a:r>
            <a:r>
              <a:rPr lang="tr-TR" b="1" dirty="0" err="1" smtClean="0"/>
              <a:t>getArea</a:t>
            </a:r>
            <a:r>
              <a:rPr lang="tr-TR" b="1" dirty="0" smtClean="0"/>
              <a:t>()</a:t>
            </a:r>
          </a:p>
          <a:p>
            <a:pPr marL="0" indent="0">
              <a:buNone/>
            </a:pPr>
            <a:r>
              <a:rPr lang="tr-TR" b="1" dirty="0" smtClean="0"/>
              <a:t>  </a:t>
            </a: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area</a:t>
            </a:r>
            <a:r>
              <a:rPr lang="tr-TR" b="1" dirty="0" smtClean="0">
                <a:solidFill>
                  <a:srgbClr val="C00000"/>
                </a:solidFill>
              </a:rPr>
              <a:t> 1 is " &lt;&lt; area1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area2 = </a:t>
            </a:r>
            <a:r>
              <a:rPr lang="tr-TR" b="1" dirty="0" err="1" smtClean="0">
                <a:solidFill>
                  <a:srgbClr val="C00000"/>
                </a:solidFill>
              </a:rPr>
              <a:t>getArea</a:t>
            </a:r>
            <a:r>
              <a:rPr lang="tr-TR" b="1" dirty="0" smtClean="0">
                <a:solidFill>
                  <a:srgbClr val="C00000"/>
                </a:solidFill>
              </a:rPr>
              <a:t>(2.2);</a:t>
            </a:r>
            <a:r>
              <a:rPr lang="tr-TR" b="1" dirty="0" smtClean="0"/>
              <a:t> // </a:t>
            </a:r>
            <a:r>
              <a:rPr lang="tr-TR" b="1" dirty="0" err="1" smtClean="0"/>
              <a:t>call</a:t>
            </a:r>
            <a:r>
              <a:rPr lang="tr-TR" b="1" dirty="0" smtClean="0"/>
              <a:t> </a:t>
            </a:r>
            <a:r>
              <a:rPr lang="tr-TR" b="1" dirty="0" err="1" smtClean="0"/>
              <a:t>function</a:t>
            </a:r>
            <a:r>
              <a:rPr lang="tr-TR" b="1" dirty="0" smtClean="0"/>
              <a:t> </a:t>
            </a:r>
            <a:r>
              <a:rPr lang="tr-TR" b="1" dirty="0" err="1" smtClean="0"/>
              <a:t>getArea</a:t>
            </a:r>
            <a:r>
              <a:rPr lang="tr-TR" b="1" dirty="0" smtClean="0"/>
              <a:t>()</a:t>
            </a:r>
          </a:p>
          <a:p>
            <a:pPr marL="0" indent="0">
              <a:buNone/>
            </a:pPr>
            <a:endParaRPr lang="tr-TR" b="1" dirty="0" smtClean="0">
              <a:solidFill>
                <a:srgbClr val="C00000"/>
              </a:solidFill>
            </a:endParaRP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area</a:t>
            </a:r>
            <a:r>
              <a:rPr lang="tr-TR" b="1" dirty="0" smtClean="0">
                <a:solidFill>
                  <a:srgbClr val="C00000"/>
                </a:solidFill>
              </a:rPr>
              <a:t> 2 is " &lt;&lt; area2 &lt;&lt; </a:t>
            </a:r>
            <a:r>
              <a:rPr lang="tr-TR" b="1" dirty="0" err="1" smtClean="0">
                <a:solidFill>
                  <a:srgbClr val="C00000"/>
                </a:solidFill>
              </a:rPr>
              <a:t>endl</a:t>
            </a:r>
            <a:r>
              <a:rPr lang="tr-TR" b="1" dirty="0" smtClean="0">
                <a:solidFill>
                  <a:srgbClr val="C00000"/>
                </a:solidFill>
              </a:rPr>
              <a:t>;</a:t>
            </a:r>
          </a:p>
          <a:p>
            <a:pPr marL="0" indent="0">
              <a:buNone/>
            </a:pP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area</a:t>
            </a:r>
            <a:r>
              <a:rPr lang="tr-TR" b="1" dirty="0" smtClean="0">
                <a:solidFill>
                  <a:srgbClr val="C00000"/>
                </a:solidFill>
              </a:rPr>
              <a:t> 3 is " &lt;&lt; </a:t>
            </a:r>
            <a:r>
              <a:rPr lang="tr-TR" b="1" dirty="0" err="1" smtClean="0">
                <a:solidFill>
                  <a:srgbClr val="C00000"/>
                </a:solidFill>
              </a:rPr>
              <a:t>getArea</a:t>
            </a:r>
            <a:r>
              <a:rPr lang="tr-TR" b="1" dirty="0" smtClean="0">
                <a:solidFill>
                  <a:srgbClr val="C00000"/>
                </a:solidFill>
              </a:rPr>
              <a:t>(3.3) &lt;&lt; </a:t>
            </a:r>
            <a:r>
              <a:rPr lang="tr-TR" b="1" dirty="0" err="1" smtClean="0">
                <a:solidFill>
                  <a:srgbClr val="C00000"/>
                </a:solidFill>
              </a:rPr>
              <a:t>endl</a:t>
            </a:r>
            <a:r>
              <a:rPr lang="tr-TR" b="1" dirty="0" smtClean="0">
                <a:solidFill>
                  <a:srgbClr val="C00000"/>
                </a:solidFill>
              </a:rPr>
              <a:t>;</a:t>
            </a:r>
            <a:r>
              <a:rPr lang="tr-TR" b="1" dirty="0" smtClean="0"/>
              <a:t> // </a:t>
            </a:r>
            <a:r>
              <a:rPr lang="tr-TR" b="1" dirty="0" err="1" smtClean="0"/>
              <a:t>call</a:t>
            </a:r>
            <a:r>
              <a:rPr lang="tr-TR" b="1" dirty="0" smtClean="0"/>
              <a:t> </a:t>
            </a:r>
            <a:r>
              <a:rPr lang="tr-TR" b="1" dirty="0" err="1" smtClean="0"/>
              <a:t>function</a:t>
            </a:r>
            <a:r>
              <a:rPr lang="tr-TR" b="1" dirty="0" smtClean="0"/>
              <a:t> </a:t>
            </a:r>
            <a:r>
              <a:rPr lang="tr-TR" b="1" dirty="0" err="1" smtClean="0"/>
              <a:t>getArea</a:t>
            </a:r>
            <a:r>
              <a:rPr lang="tr-TR" b="1" dirty="0" smtClean="0"/>
              <a:t>()</a:t>
            </a:r>
          </a:p>
          <a:p>
            <a:pPr marL="0" indent="0">
              <a:buNone/>
            </a:pPr>
            <a:endParaRPr lang="tr-TR" b="1" dirty="0" smtClean="0">
              <a:solidFill>
                <a:srgbClr val="C00000"/>
              </a:solidFill>
            </a:endParaRPr>
          </a:p>
          <a:p>
            <a:pPr marL="0" indent="0">
              <a:buNone/>
            </a:pPr>
            <a:r>
              <a:rPr lang="tr-TR" b="1" dirty="0" smtClean="0">
                <a:solidFill>
                  <a:srgbClr val="C00000"/>
                </a:solidFill>
              </a:rPr>
              <a:t>}</a:t>
            </a:r>
          </a:p>
          <a:p>
            <a:pPr marL="0" indent="0">
              <a:buNone/>
            </a:pPr>
            <a:r>
              <a:rPr lang="tr-TR" b="1" dirty="0" smtClean="0">
                <a:solidFill>
                  <a:srgbClr val="C00000"/>
                </a:solidFill>
              </a:rPr>
              <a:t> </a:t>
            </a:r>
            <a:r>
              <a:rPr lang="tr-TR" b="1" dirty="0" smtClean="0"/>
              <a:t>// </a:t>
            </a:r>
            <a:r>
              <a:rPr lang="tr-TR" b="1" dirty="0" err="1" smtClean="0"/>
              <a:t>Function</a:t>
            </a:r>
            <a:r>
              <a:rPr lang="tr-TR" b="1" dirty="0" smtClean="0"/>
              <a:t> Definition// Return </a:t>
            </a:r>
            <a:r>
              <a:rPr lang="tr-TR" b="1" dirty="0" err="1" smtClean="0"/>
              <a:t>the</a:t>
            </a:r>
            <a:r>
              <a:rPr lang="tr-TR" b="1" dirty="0" smtClean="0"/>
              <a:t> </a:t>
            </a:r>
            <a:r>
              <a:rPr lang="tr-TR" b="1" dirty="0" err="1" smtClean="0"/>
              <a:t>area</a:t>
            </a:r>
            <a:r>
              <a:rPr lang="tr-TR" b="1" dirty="0" smtClean="0"/>
              <a:t> of a </a:t>
            </a:r>
            <a:r>
              <a:rPr lang="tr-TR" b="1" dirty="0" err="1" smtClean="0"/>
              <a:t>circle</a:t>
            </a:r>
            <a:r>
              <a:rPr lang="tr-TR" b="1" dirty="0" smtClean="0"/>
              <a:t> </a:t>
            </a:r>
            <a:r>
              <a:rPr lang="tr-TR" b="1" dirty="0" err="1" smtClean="0"/>
              <a:t>given</a:t>
            </a:r>
            <a:r>
              <a:rPr lang="tr-TR" b="1" dirty="0" smtClean="0"/>
              <a:t> </a:t>
            </a:r>
            <a:r>
              <a:rPr lang="tr-TR" b="1" dirty="0" err="1" smtClean="0"/>
              <a:t>its</a:t>
            </a:r>
            <a:r>
              <a:rPr lang="tr-TR" b="1" dirty="0" smtClean="0"/>
              <a:t> </a:t>
            </a:r>
            <a:r>
              <a:rPr lang="tr-TR" b="1" dirty="0" err="1" smtClean="0"/>
              <a:t>radius</a:t>
            </a:r>
            <a:endParaRPr lang="tr-TR" b="1" dirty="0" smtClean="0"/>
          </a:p>
          <a:p>
            <a:pPr marL="0" indent="0">
              <a:buNone/>
            </a:pP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getArea</a:t>
            </a:r>
            <a:r>
              <a:rPr lang="tr-TR" b="1" dirty="0" smtClean="0">
                <a:solidFill>
                  <a:srgbClr val="C00000"/>
                </a:solidFill>
              </a:rPr>
              <a:t>(</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radius</a:t>
            </a: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a:t>
            </a:r>
            <a:r>
              <a:rPr lang="tr-TR" b="1" dirty="0" err="1" smtClean="0">
                <a:solidFill>
                  <a:srgbClr val="C00000"/>
                </a:solidFill>
              </a:rPr>
              <a:t>radius</a:t>
            </a:r>
            <a:r>
              <a:rPr lang="tr-TR" b="1" dirty="0" smtClean="0">
                <a:solidFill>
                  <a:srgbClr val="C00000"/>
                </a:solidFill>
              </a:rPr>
              <a:t> * </a:t>
            </a:r>
            <a:r>
              <a:rPr lang="tr-TR" b="1" dirty="0" err="1" smtClean="0">
                <a:solidFill>
                  <a:srgbClr val="C00000"/>
                </a:solidFill>
              </a:rPr>
              <a:t>radius</a:t>
            </a:r>
            <a:r>
              <a:rPr lang="tr-TR" b="1" dirty="0" smtClean="0">
                <a:solidFill>
                  <a:srgbClr val="C00000"/>
                </a:solidFill>
              </a:rPr>
              <a:t> * PI;</a:t>
            </a:r>
          </a:p>
          <a:p>
            <a:pPr marL="0" indent="0">
              <a:buNone/>
            </a:pPr>
            <a:r>
              <a:rPr lang="tr-TR" b="1" dirty="0" smtClean="0">
                <a:solidFill>
                  <a:srgbClr val="C00000"/>
                </a:solidFill>
              </a:rPr>
              <a:t>}</a:t>
            </a:r>
            <a:endParaRPr lang="tr-TR" b="1" dirty="0">
              <a:solidFill>
                <a:srgbClr val="C00000"/>
              </a:solidFill>
            </a:endParaRPr>
          </a:p>
        </p:txBody>
      </p:sp>
      <p:pic>
        <p:nvPicPr>
          <p:cNvPr id="4" name="Resim 3"/>
          <p:cNvPicPr>
            <a:picLocks noChangeAspect="1"/>
          </p:cNvPicPr>
          <p:nvPr/>
        </p:nvPicPr>
        <p:blipFill>
          <a:blip r:embed="rId2"/>
          <a:stretch>
            <a:fillRect/>
          </a:stretch>
        </p:blipFill>
        <p:spPr>
          <a:xfrm>
            <a:off x="8157083" y="2657475"/>
            <a:ext cx="3762375" cy="1543050"/>
          </a:xfrm>
          <a:prstGeom prst="rect">
            <a:avLst/>
          </a:prstGeom>
        </p:spPr>
      </p:pic>
    </p:spTree>
    <p:extLst>
      <p:ext uri="{BB962C8B-B14F-4D97-AF65-F5344CB8AC3E}">
        <p14:creationId xmlns:p14="http://schemas.microsoft.com/office/powerpoint/2010/main" val="7722223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120770"/>
            <a:ext cx="12192000" cy="6056193"/>
          </a:xfrm>
        </p:spPr>
        <p:txBody>
          <a:bodyPr/>
          <a:lstStyle/>
          <a:p>
            <a:pPr marL="0" indent="0" algn="ctr">
              <a:buNone/>
            </a:pPr>
            <a:r>
              <a:rPr lang="en-US" b="1" dirty="0" smtClean="0"/>
              <a:t>Default Arguments</a:t>
            </a:r>
            <a:endParaRPr lang="tr-TR" b="1" dirty="0" smtClean="0"/>
          </a:p>
          <a:p>
            <a:pPr marL="0" indent="0" algn="ctr">
              <a:buNone/>
            </a:pPr>
            <a:endParaRPr lang="en-US" dirty="0" smtClean="0"/>
          </a:p>
          <a:p>
            <a:r>
              <a:rPr lang="en-US" dirty="0" smtClean="0"/>
              <a:t>C++ introduces so-called </a:t>
            </a:r>
            <a:r>
              <a:rPr lang="en-US" b="1" dirty="0" smtClean="0">
                <a:solidFill>
                  <a:srgbClr val="C00000"/>
                </a:solidFill>
              </a:rPr>
              <a:t>default arguments for functions</a:t>
            </a:r>
            <a:r>
              <a:rPr lang="en-US" b="1" dirty="0" smtClean="0"/>
              <a:t>. </a:t>
            </a:r>
            <a:endParaRPr lang="tr-TR" b="1" dirty="0" smtClean="0"/>
          </a:p>
          <a:p>
            <a:r>
              <a:rPr lang="en-US" dirty="0" smtClean="0"/>
              <a:t>These default values would be used if the caller omits the corresponding actual argument in calling the function. </a:t>
            </a:r>
            <a:endParaRPr lang="tr-TR" dirty="0" smtClean="0"/>
          </a:p>
          <a:p>
            <a:r>
              <a:rPr lang="en-US" dirty="0" smtClean="0"/>
              <a:t>Default arguments are </a:t>
            </a:r>
            <a:r>
              <a:rPr lang="en-US" b="1" dirty="0" smtClean="0"/>
              <a:t>specified in the function prototype, and cannot be repeated in the function definition</a:t>
            </a:r>
            <a:r>
              <a:rPr lang="en-US" dirty="0" smtClean="0"/>
              <a:t>. </a:t>
            </a:r>
            <a:endParaRPr lang="tr-TR" dirty="0" smtClean="0"/>
          </a:p>
          <a:p>
            <a:r>
              <a:rPr lang="en-US" dirty="0" smtClean="0"/>
              <a:t>The default arguments are resolved based on their positions. Hence, they can only be used to substitute the trailing arguments to avoid ambiguity. </a:t>
            </a:r>
            <a:endParaRPr lang="tr-TR" dirty="0"/>
          </a:p>
        </p:txBody>
      </p:sp>
    </p:spTree>
    <p:extLst>
      <p:ext uri="{BB962C8B-B14F-4D97-AF65-F5344CB8AC3E}">
        <p14:creationId xmlns:p14="http://schemas.microsoft.com/office/powerpoint/2010/main" val="1582819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994803" y="0"/>
            <a:ext cx="4760343" cy="552091"/>
          </a:xfrm>
        </p:spPr>
        <p:txBody>
          <a:bodyPr>
            <a:normAutofit fontScale="90000"/>
          </a:bodyPr>
          <a:lstStyle/>
          <a:p>
            <a:r>
              <a:rPr lang="tr-TR" b="1" dirty="0" err="1" smtClean="0"/>
              <a:t>Output</a:t>
            </a:r>
            <a:r>
              <a:rPr lang="tr-TR" b="1" dirty="0" smtClean="0"/>
              <a:t> </a:t>
            </a:r>
            <a:r>
              <a:rPr lang="tr-TR" b="1" dirty="0" err="1" smtClean="0"/>
              <a:t>via</a:t>
            </a:r>
            <a:r>
              <a:rPr lang="tr-TR" b="1" dirty="0" smtClean="0"/>
              <a:t> "</a:t>
            </a:r>
            <a:r>
              <a:rPr lang="tr-TR" b="1" dirty="0" err="1" smtClean="0"/>
              <a:t>cout</a:t>
            </a:r>
            <a:r>
              <a:rPr lang="tr-TR" b="1" dirty="0" smtClean="0"/>
              <a:t> &lt;&lt;"</a:t>
            </a:r>
            <a:endParaRPr lang="tr-TR" dirty="0"/>
          </a:p>
        </p:txBody>
      </p:sp>
      <p:sp>
        <p:nvSpPr>
          <p:cNvPr id="3" name="İçerik Yer Tutucusu 2"/>
          <p:cNvSpPr>
            <a:spLocks noGrp="1"/>
          </p:cNvSpPr>
          <p:nvPr>
            <p:ph idx="1"/>
          </p:nvPr>
        </p:nvSpPr>
        <p:spPr>
          <a:xfrm>
            <a:off x="0" y="552091"/>
            <a:ext cx="12192000" cy="6305909"/>
          </a:xfrm>
        </p:spPr>
        <p:txBody>
          <a:bodyPr>
            <a:normAutofit fontScale="92500" lnSpcReduction="20000"/>
          </a:bodyPr>
          <a:lstStyle/>
          <a:p>
            <a:pPr marL="0" indent="0">
              <a:buNone/>
            </a:pPr>
            <a:r>
              <a:rPr lang="en-US" b="1" dirty="0" err="1" smtClean="0">
                <a:solidFill>
                  <a:srgbClr val="C00000"/>
                </a:solidFill>
              </a:rPr>
              <a:t>cout</a:t>
            </a:r>
            <a:r>
              <a:rPr lang="en-US" b="1" dirty="0" smtClean="0">
                <a:solidFill>
                  <a:srgbClr val="C00000"/>
                </a:solidFill>
              </a:rPr>
              <a:t> &lt;&lt; "hello" &lt;&lt; " world, " &lt;&lt; "again!" &lt;&lt; </a:t>
            </a:r>
            <a:r>
              <a:rPr lang="en-US" b="1" dirty="0" err="1" smtClean="0">
                <a:solidFill>
                  <a:srgbClr val="C00000"/>
                </a:solidFill>
              </a:rPr>
              <a:t>endl</a:t>
            </a:r>
            <a:r>
              <a:rPr lang="en-US" b="1" dirty="0" smtClean="0">
                <a:solidFill>
                  <a:srgbClr val="C00000"/>
                </a:solidFill>
              </a:rPr>
              <a:t>;</a:t>
            </a:r>
            <a:endParaRPr lang="tr-TR" b="1" dirty="0" smtClean="0">
              <a:solidFill>
                <a:srgbClr val="C00000"/>
              </a:solidFill>
            </a:endParaRPr>
          </a:p>
          <a:p>
            <a:pPr marL="0" indent="0">
              <a:buNone/>
            </a:pPr>
            <a:r>
              <a:rPr lang="tr-TR" dirty="0" err="1" smtClean="0"/>
              <a:t>hello</a:t>
            </a:r>
            <a:r>
              <a:rPr lang="tr-TR" dirty="0" smtClean="0"/>
              <a:t> </a:t>
            </a:r>
            <a:r>
              <a:rPr lang="tr-TR" dirty="0" err="1" smtClean="0"/>
              <a:t>world</a:t>
            </a:r>
            <a:r>
              <a:rPr lang="tr-TR" dirty="0" smtClean="0"/>
              <a:t>, </a:t>
            </a:r>
            <a:r>
              <a:rPr lang="tr-TR" dirty="0" err="1" smtClean="0"/>
              <a:t>again</a:t>
            </a:r>
            <a:r>
              <a:rPr lang="tr-TR" dirty="0" smtClean="0"/>
              <a:t>!</a:t>
            </a:r>
          </a:p>
          <a:p>
            <a:pPr marL="0" indent="0">
              <a:buNone/>
            </a:pPr>
            <a:endParaRPr lang="tr-TR" dirty="0"/>
          </a:p>
          <a:p>
            <a:pPr marL="0" indent="0">
              <a:buNone/>
            </a:pPr>
            <a:r>
              <a:rPr lang="en-US" b="1" dirty="0" err="1" smtClean="0">
                <a:solidFill>
                  <a:srgbClr val="C00000"/>
                </a:solidFill>
              </a:rPr>
              <a:t>cout</a:t>
            </a:r>
            <a:r>
              <a:rPr lang="en-US" b="1" dirty="0" smtClean="0">
                <a:solidFill>
                  <a:srgbClr val="C00000"/>
                </a:solidFill>
              </a:rPr>
              <a:t> &lt;&lt; "hello," &lt;&lt; </a:t>
            </a:r>
            <a:r>
              <a:rPr lang="en-US" b="1" dirty="0" err="1" smtClean="0">
                <a:solidFill>
                  <a:srgbClr val="C00000"/>
                </a:solidFill>
              </a:rPr>
              <a:t>endl</a:t>
            </a:r>
            <a:r>
              <a:rPr lang="en-US" b="1" dirty="0" smtClean="0">
                <a:solidFill>
                  <a:srgbClr val="C00000"/>
                </a:solidFill>
              </a:rPr>
              <a:t> &lt;&lt; "one more time. " &lt;&lt; </a:t>
            </a:r>
            <a:r>
              <a:rPr lang="en-US" b="1" dirty="0" err="1" smtClean="0">
                <a:solidFill>
                  <a:srgbClr val="C00000"/>
                </a:solidFill>
              </a:rPr>
              <a:t>endl</a:t>
            </a:r>
            <a:r>
              <a:rPr lang="en-US" b="1" dirty="0" smtClean="0">
                <a:solidFill>
                  <a:srgbClr val="C00000"/>
                </a:solidFill>
              </a:rPr>
              <a:t> &lt;&lt; 5 &lt;&lt; 4 &lt;&lt; 3 &lt;&lt; " " &lt;&lt; 2.2 &lt;&lt; " " &lt;&lt; 1.1 &lt;&lt; </a:t>
            </a:r>
            <a:r>
              <a:rPr lang="en-US" b="1" dirty="0" err="1" smtClean="0">
                <a:solidFill>
                  <a:srgbClr val="C00000"/>
                </a:solidFill>
              </a:rPr>
              <a:t>endl</a:t>
            </a:r>
            <a:r>
              <a:rPr lang="en-US" b="1" dirty="0" smtClean="0">
                <a:solidFill>
                  <a:srgbClr val="C00000"/>
                </a:solidFill>
              </a:rPr>
              <a:t>;</a:t>
            </a:r>
            <a:endParaRPr lang="tr-TR" b="1" dirty="0" smtClean="0">
              <a:solidFill>
                <a:srgbClr val="C00000"/>
              </a:solidFill>
            </a:endParaRPr>
          </a:p>
          <a:p>
            <a:pPr marL="0" indent="0">
              <a:buNone/>
            </a:pPr>
            <a:r>
              <a:rPr lang="en-US" dirty="0" smtClean="0"/>
              <a:t>hello,</a:t>
            </a:r>
          </a:p>
          <a:p>
            <a:pPr marL="0" indent="0">
              <a:buNone/>
            </a:pPr>
            <a:r>
              <a:rPr lang="en-US" dirty="0" smtClean="0"/>
              <a:t>one more time.</a:t>
            </a:r>
          </a:p>
          <a:p>
            <a:pPr marL="0" indent="0">
              <a:buNone/>
            </a:pPr>
            <a:r>
              <a:rPr lang="en-US" dirty="0" smtClean="0"/>
              <a:t>543 2.2 1.1</a:t>
            </a:r>
            <a:endParaRPr lang="tr-TR" dirty="0" smtClean="0"/>
          </a:p>
          <a:p>
            <a:pPr marL="0" indent="0">
              <a:buNone/>
            </a:pPr>
            <a:endParaRPr lang="tr-TR" dirty="0" smtClean="0"/>
          </a:p>
          <a:p>
            <a:pPr marL="0" indent="0">
              <a:buNone/>
            </a:pPr>
            <a:r>
              <a:rPr lang="en-US" b="1" dirty="0" err="1" smtClean="0">
                <a:solidFill>
                  <a:srgbClr val="C00000"/>
                </a:solidFill>
              </a:rPr>
              <a:t>cout</a:t>
            </a:r>
            <a:r>
              <a:rPr lang="en-US" b="1" dirty="0" smtClean="0">
                <a:solidFill>
                  <a:srgbClr val="C00000"/>
                </a:solidFill>
              </a:rPr>
              <a:t> &lt;&lt; "hello world, again!\n";</a:t>
            </a:r>
          </a:p>
          <a:p>
            <a:pPr marL="0" indent="0">
              <a:buNone/>
            </a:pP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thello</a:t>
            </a:r>
            <a:r>
              <a:rPr lang="en-US" b="1" dirty="0" smtClean="0">
                <a:solidFill>
                  <a:srgbClr val="C00000"/>
                </a:solidFill>
              </a:rPr>
              <a:t>,\none\</a:t>
            </a:r>
            <a:r>
              <a:rPr lang="en-US" b="1" dirty="0" err="1" smtClean="0">
                <a:solidFill>
                  <a:srgbClr val="C00000"/>
                </a:solidFill>
              </a:rPr>
              <a:t>tmore</a:t>
            </a:r>
            <a:r>
              <a:rPr lang="en-US" b="1" dirty="0" smtClean="0">
                <a:solidFill>
                  <a:srgbClr val="C00000"/>
                </a:solidFill>
              </a:rPr>
              <a:t>\</a:t>
            </a:r>
            <a:r>
              <a:rPr lang="en-US" b="1" dirty="0" err="1" smtClean="0">
                <a:solidFill>
                  <a:srgbClr val="C00000"/>
                </a:solidFill>
              </a:rPr>
              <a:t>ttime</a:t>
            </a:r>
            <a:r>
              <a:rPr lang="en-US" b="1" dirty="0" smtClean="0">
                <a:solidFill>
                  <a:srgbClr val="C00000"/>
                </a:solidFill>
              </a:rPr>
              <a:t>.\n";</a:t>
            </a:r>
            <a:endParaRPr lang="tr-TR" b="1" dirty="0" smtClean="0">
              <a:solidFill>
                <a:srgbClr val="C00000"/>
              </a:solidFill>
            </a:endParaRPr>
          </a:p>
          <a:p>
            <a:pPr marL="0" indent="0">
              <a:buNone/>
            </a:pPr>
            <a:r>
              <a:rPr lang="en-US" dirty="0" smtClean="0"/>
              <a:t>hello world, again!</a:t>
            </a:r>
          </a:p>
          <a:p>
            <a:pPr marL="0" indent="0">
              <a:buNone/>
            </a:pPr>
            <a:r>
              <a:rPr lang="en-US" dirty="0" smtClean="0"/>
              <a:t>        hello,</a:t>
            </a:r>
          </a:p>
          <a:p>
            <a:pPr marL="0" indent="0">
              <a:buNone/>
            </a:pPr>
            <a:r>
              <a:rPr lang="en-US" dirty="0" smtClean="0"/>
              <a:t>        one     more    time.</a:t>
            </a:r>
          </a:p>
          <a:p>
            <a:pPr marL="0" indent="0">
              <a:buNone/>
            </a:pPr>
            <a:r>
              <a:rPr lang="en-US" dirty="0" smtClean="0"/>
              <a:t>_</a:t>
            </a:r>
            <a:endParaRPr lang="tr-TR" dirty="0"/>
          </a:p>
        </p:txBody>
      </p:sp>
    </p:spTree>
    <p:extLst>
      <p:ext uri="{BB962C8B-B14F-4D97-AF65-F5344CB8AC3E}">
        <p14:creationId xmlns:p14="http://schemas.microsoft.com/office/powerpoint/2010/main" val="13976066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1343736" cy="6858000"/>
          </a:xfrm>
        </p:spPr>
        <p:txBody>
          <a:bodyPr>
            <a:normAutofit fontScale="77500" lnSpcReduction="20000"/>
          </a:bodyPr>
          <a:lstStyle/>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a:t>
            </a:r>
            <a:r>
              <a:rPr lang="tr-TR" b="1" dirty="0" smtClean="0"/>
              <a:t>/* Test </a:t>
            </a:r>
            <a:r>
              <a:rPr lang="tr-TR" b="1" dirty="0" err="1" smtClean="0"/>
              <a:t>Function</a:t>
            </a:r>
            <a:r>
              <a:rPr lang="tr-TR" b="1" dirty="0" smtClean="0"/>
              <a:t> </a:t>
            </a:r>
            <a:r>
              <a:rPr lang="tr-TR" b="1" dirty="0" err="1" smtClean="0"/>
              <a:t>default</a:t>
            </a:r>
            <a:r>
              <a:rPr lang="tr-TR" b="1" dirty="0" smtClean="0"/>
              <a:t> </a:t>
            </a:r>
            <a:r>
              <a:rPr lang="tr-TR" b="1" dirty="0" err="1" smtClean="0"/>
              <a:t>arguments</a:t>
            </a:r>
            <a:r>
              <a:rPr lang="tr-TR" b="1" dirty="0" smtClean="0"/>
              <a:t> */</a:t>
            </a:r>
            <a:endParaRPr lang="tr-TR" b="1" dirty="0" smtClean="0">
              <a:solidFill>
                <a:srgbClr val="C00000"/>
              </a:solidFill>
            </a:endParaRP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err="1" smtClean="0">
                <a:solidFill>
                  <a:srgbClr val="C00000"/>
                </a:solidFill>
              </a:rPr>
              <a:t>int</a:t>
            </a:r>
            <a:r>
              <a:rPr lang="tr-TR" b="1" dirty="0" smtClean="0">
                <a:solidFill>
                  <a:srgbClr val="C00000"/>
                </a:solidFill>
              </a:rPr>
              <a:t> fun1(</a:t>
            </a:r>
            <a:r>
              <a:rPr lang="tr-TR" b="1" dirty="0" err="1" smtClean="0">
                <a:solidFill>
                  <a:srgbClr val="C00000"/>
                </a:solidFill>
              </a:rPr>
              <a:t>int</a:t>
            </a:r>
            <a:r>
              <a:rPr lang="tr-TR" b="1" dirty="0" smtClean="0">
                <a:solidFill>
                  <a:srgbClr val="C00000"/>
                </a:solidFill>
              </a:rPr>
              <a:t> = 1, </a:t>
            </a:r>
            <a:r>
              <a:rPr lang="tr-TR" b="1" dirty="0" err="1" smtClean="0">
                <a:solidFill>
                  <a:srgbClr val="C00000"/>
                </a:solidFill>
              </a:rPr>
              <a:t>int</a:t>
            </a:r>
            <a:r>
              <a:rPr lang="tr-TR" b="1" dirty="0" smtClean="0">
                <a:solidFill>
                  <a:srgbClr val="C00000"/>
                </a:solidFill>
              </a:rPr>
              <a:t> = 2, </a:t>
            </a:r>
            <a:r>
              <a:rPr lang="tr-TR" b="1" dirty="0" err="1" smtClean="0">
                <a:solidFill>
                  <a:srgbClr val="C00000"/>
                </a:solidFill>
              </a:rPr>
              <a:t>int</a:t>
            </a:r>
            <a:r>
              <a:rPr lang="tr-TR" b="1" dirty="0" smtClean="0">
                <a:solidFill>
                  <a:srgbClr val="C00000"/>
                </a:solidFill>
              </a:rPr>
              <a:t> = 3);</a:t>
            </a:r>
            <a:r>
              <a:rPr lang="tr-TR" b="1" dirty="0" smtClean="0"/>
              <a:t> // </a:t>
            </a:r>
            <a:r>
              <a:rPr lang="tr-TR" b="1" dirty="0" err="1" smtClean="0"/>
              <a:t>Function</a:t>
            </a:r>
            <a:r>
              <a:rPr lang="tr-TR" b="1" dirty="0" smtClean="0"/>
              <a:t> </a:t>
            </a:r>
            <a:r>
              <a:rPr lang="tr-TR" b="1" dirty="0" err="1" smtClean="0"/>
              <a:t>prototype</a:t>
            </a:r>
            <a:r>
              <a:rPr lang="tr-TR" b="1" dirty="0" smtClean="0"/>
              <a:t> - </a:t>
            </a:r>
            <a:r>
              <a:rPr lang="tr-TR" b="1" dirty="0" err="1" smtClean="0"/>
              <a:t>Specify</a:t>
            </a:r>
            <a:r>
              <a:rPr lang="tr-TR" b="1" dirty="0" smtClean="0"/>
              <a:t> </a:t>
            </a:r>
            <a:r>
              <a:rPr lang="tr-TR" b="1" dirty="0" err="1" smtClean="0"/>
              <a:t>the</a:t>
            </a:r>
            <a:r>
              <a:rPr lang="tr-TR" b="1" dirty="0" smtClean="0"/>
              <a:t> </a:t>
            </a:r>
            <a:r>
              <a:rPr lang="tr-TR" b="1" dirty="0" err="1" smtClean="0"/>
              <a:t>default</a:t>
            </a:r>
            <a:r>
              <a:rPr lang="tr-TR" b="1" dirty="0" smtClean="0"/>
              <a:t> </a:t>
            </a:r>
            <a:r>
              <a:rPr lang="tr-TR" b="1" dirty="0" err="1" smtClean="0"/>
              <a:t>arguments</a:t>
            </a:r>
            <a:r>
              <a:rPr lang="tr-TR" b="1" dirty="0" smtClean="0"/>
              <a:t> here</a:t>
            </a:r>
          </a:p>
          <a:p>
            <a:pPr marL="0" indent="0">
              <a:buNone/>
            </a:pPr>
            <a:r>
              <a:rPr lang="tr-TR" b="1" dirty="0" err="1" smtClean="0">
                <a:solidFill>
                  <a:srgbClr val="C00000"/>
                </a:solidFill>
              </a:rPr>
              <a:t>int</a:t>
            </a:r>
            <a:r>
              <a:rPr lang="tr-TR" b="1" dirty="0" smtClean="0">
                <a:solidFill>
                  <a:srgbClr val="C00000"/>
                </a:solidFill>
              </a:rPr>
              <a:t> fun2(</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 3);</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main() {</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fun1(4, 5, 6) &lt;&lt; </a:t>
            </a:r>
            <a:r>
              <a:rPr lang="tr-TR" b="1" dirty="0" err="1" smtClean="0">
                <a:solidFill>
                  <a:srgbClr val="C00000"/>
                </a:solidFill>
              </a:rPr>
              <a:t>endl</a:t>
            </a:r>
            <a:r>
              <a:rPr lang="tr-TR" b="1" dirty="0" smtClean="0">
                <a:solidFill>
                  <a:srgbClr val="C00000"/>
                </a:solidFill>
              </a:rPr>
              <a:t>; </a:t>
            </a:r>
            <a:r>
              <a:rPr lang="tr-TR" b="1" dirty="0" smtClean="0"/>
              <a:t>// No </a:t>
            </a:r>
            <a:r>
              <a:rPr lang="tr-TR" b="1" dirty="0" err="1" smtClean="0"/>
              <a:t>default</a:t>
            </a:r>
            <a:endParaRPr lang="tr-TR" b="1" dirty="0" smtClean="0"/>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fun1(4, 5) &lt;&lt; </a:t>
            </a:r>
            <a:r>
              <a:rPr lang="tr-TR" b="1" dirty="0" err="1" smtClean="0">
                <a:solidFill>
                  <a:srgbClr val="C00000"/>
                </a:solidFill>
              </a:rPr>
              <a:t>endl</a:t>
            </a:r>
            <a:r>
              <a:rPr lang="tr-TR" b="1" dirty="0" smtClean="0"/>
              <a:t>;    // 4, 5, 3(</a:t>
            </a:r>
            <a:r>
              <a:rPr lang="tr-TR" b="1" dirty="0" err="1" smtClean="0"/>
              <a:t>default</a:t>
            </a:r>
            <a:r>
              <a:rPr lang="tr-TR" b="1" dirty="0" smtClean="0"/>
              <a:t>)</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fun1(4) &lt;&lt; </a:t>
            </a:r>
            <a:r>
              <a:rPr lang="tr-TR" b="1" dirty="0" err="1" smtClean="0">
                <a:solidFill>
                  <a:srgbClr val="C00000"/>
                </a:solidFill>
              </a:rPr>
              <a:t>endl</a:t>
            </a:r>
            <a:r>
              <a:rPr lang="tr-TR" b="1" dirty="0" smtClean="0">
                <a:solidFill>
                  <a:srgbClr val="C00000"/>
                </a:solidFill>
              </a:rPr>
              <a:t>;       </a:t>
            </a:r>
            <a:r>
              <a:rPr lang="tr-TR" b="1" dirty="0" smtClean="0"/>
              <a:t>// 4, 2(</a:t>
            </a:r>
            <a:r>
              <a:rPr lang="tr-TR" b="1" dirty="0" err="1" smtClean="0"/>
              <a:t>default</a:t>
            </a:r>
            <a:r>
              <a:rPr lang="tr-TR" b="1" dirty="0" smtClean="0"/>
              <a:t>), 3(</a:t>
            </a:r>
            <a:r>
              <a:rPr lang="tr-TR" b="1" dirty="0" err="1" smtClean="0"/>
              <a:t>default</a:t>
            </a:r>
            <a:r>
              <a:rPr lang="tr-TR" b="1" dirty="0" smtClean="0"/>
              <a:t>)</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fun1() &lt;&lt; </a:t>
            </a:r>
            <a:r>
              <a:rPr lang="tr-TR" b="1" dirty="0" err="1" smtClean="0">
                <a:solidFill>
                  <a:srgbClr val="C00000"/>
                </a:solidFill>
              </a:rPr>
              <a:t>endl</a:t>
            </a:r>
            <a:r>
              <a:rPr lang="tr-TR" b="1" dirty="0" smtClean="0"/>
              <a:t>;        // 1(</a:t>
            </a:r>
            <a:r>
              <a:rPr lang="tr-TR" b="1" dirty="0" err="1" smtClean="0"/>
              <a:t>default</a:t>
            </a:r>
            <a:r>
              <a:rPr lang="tr-TR" b="1" dirty="0" smtClean="0"/>
              <a:t>), 2(</a:t>
            </a:r>
            <a:r>
              <a:rPr lang="tr-TR" b="1" dirty="0" err="1" smtClean="0"/>
              <a:t>default</a:t>
            </a:r>
            <a:r>
              <a:rPr lang="tr-TR" b="1" dirty="0" smtClean="0"/>
              <a:t>), 3(</a:t>
            </a:r>
            <a:r>
              <a:rPr lang="tr-TR" b="1" dirty="0" err="1" smtClean="0"/>
              <a:t>default</a:t>
            </a:r>
            <a:r>
              <a:rPr lang="tr-TR" b="1" dirty="0" smtClean="0"/>
              <a:t>)</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fun2(4, 5, 6) &lt;&lt; </a:t>
            </a:r>
            <a:r>
              <a:rPr lang="tr-TR" b="1" dirty="0" err="1" smtClean="0">
                <a:solidFill>
                  <a:srgbClr val="C00000"/>
                </a:solidFill>
              </a:rPr>
              <a:t>endl</a:t>
            </a:r>
            <a:r>
              <a:rPr lang="tr-TR" b="1" dirty="0" smtClean="0">
                <a:solidFill>
                  <a:srgbClr val="C00000"/>
                </a:solidFill>
              </a:rPr>
              <a:t>; </a:t>
            </a:r>
            <a:r>
              <a:rPr lang="tr-TR" b="1" dirty="0" smtClean="0"/>
              <a:t>// No </a:t>
            </a:r>
            <a:r>
              <a:rPr lang="tr-TR" b="1" dirty="0" err="1" smtClean="0"/>
              <a:t>default</a:t>
            </a:r>
            <a:endParaRPr lang="tr-TR" b="1" dirty="0" smtClean="0"/>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fun2(4, 5) &lt;&lt; </a:t>
            </a:r>
            <a:r>
              <a:rPr lang="tr-TR" b="1" dirty="0" err="1" smtClean="0">
                <a:solidFill>
                  <a:srgbClr val="C00000"/>
                </a:solidFill>
              </a:rPr>
              <a:t>endl</a:t>
            </a:r>
            <a:r>
              <a:rPr lang="tr-TR" b="1" dirty="0" smtClean="0">
                <a:solidFill>
                  <a:srgbClr val="C00000"/>
                </a:solidFill>
              </a:rPr>
              <a:t>;    </a:t>
            </a:r>
            <a:r>
              <a:rPr lang="tr-TR" b="1" dirty="0" smtClean="0"/>
              <a:t>// 4, 5, 3(</a:t>
            </a:r>
            <a:r>
              <a:rPr lang="tr-TR" b="1" dirty="0" err="1" smtClean="0"/>
              <a:t>default</a:t>
            </a:r>
            <a:r>
              <a:rPr lang="tr-TR" b="1" dirty="0" smtClean="0"/>
              <a:t>)</a:t>
            </a:r>
          </a:p>
          <a:p>
            <a:pPr marL="0" indent="0">
              <a:buNone/>
            </a:pPr>
            <a:r>
              <a:rPr lang="tr-TR" b="1" dirty="0" smtClean="0"/>
              <a:t>// </a:t>
            </a:r>
            <a:r>
              <a:rPr lang="tr-TR" b="1" dirty="0" err="1" smtClean="0"/>
              <a:t>cout</a:t>
            </a:r>
            <a:r>
              <a:rPr lang="tr-TR" b="1" dirty="0" smtClean="0"/>
              <a:t> &lt;&lt; fun2(4) &lt;&lt; </a:t>
            </a:r>
            <a:r>
              <a:rPr lang="tr-TR" b="1" dirty="0" err="1" smtClean="0"/>
              <a:t>endl</a:t>
            </a:r>
            <a:r>
              <a:rPr lang="tr-TR" b="1" dirty="0" smtClean="0"/>
              <a:t>; // </a:t>
            </a:r>
            <a:r>
              <a:rPr lang="tr-TR" b="1" dirty="0" err="1" smtClean="0"/>
              <a:t>error</a:t>
            </a:r>
            <a:r>
              <a:rPr lang="tr-TR" b="1" dirty="0" smtClean="0"/>
              <a:t>: </a:t>
            </a:r>
            <a:r>
              <a:rPr lang="tr-TR" b="1" dirty="0" err="1" smtClean="0"/>
              <a:t>too</a:t>
            </a:r>
            <a:r>
              <a:rPr lang="tr-TR" b="1" dirty="0" smtClean="0"/>
              <a:t> </a:t>
            </a:r>
            <a:r>
              <a:rPr lang="tr-TR" b="1" dirty="0" err="1" smtClean="0"/>
              <a:t>few</a:t>
            </a:r>
            <a:r>
              <a:rPr lang="tr-TR" b="1" dirty="0" smtClean="0"/>
              <a:t> </a:t>
            </a:r>
            <a:r>
              <a:rPr lang="tr-TR" b="1" dirty="0" err="1" smtClean="0"/>
              <a:t>arguments</a:t>
            </a:r>
            <a:r>
              <a:rPr lang="tr-TR" b="1" dirty="0" smtClean="0"/>
              <a:t> </a:t>
            </a:r>
            <a:r>
              <a:rPr lang="tr-TR" b="1" dirty="0" err="1" smtClean="0"/>
              <a:t>to</a:t>
            </a:r>
            <a:r>
              <a:rPr lang="tr-TR" b="1" dirty="0" smtClean="0"/>
              <a:t> </a:t>
            </a:r>
            <a:r>
              <a:rPr lang="tr-TR" b="1" dirty="0" err="1" smtClean="0"/>
              <a:t>function</a:t>
            </a:r>
            <a:r>
              <a:rPr lang="tr-TR" b="1" dirty="0" smtClean="0"/>
              <a:t> '</a:t>
            </a:r>
            <a:r>
              <a:rPr lang="tr-TR" b="1" dirty="0" err="1" smtClean="0"/>
              <a:t>int</a:t>
            </a:r>
            <a:r>
              <a:rPr lang="tr-TR" b="1" dirty="0" smtClean="0"/>
              <a:t> fun2(</a:t>
            </a:r>
            <a:r>
              <a:rPr lang="tr-TR" b="1" dirty="0" err="1" smtClean="0"/>
              <a:t>int</a:t>
            </a:r>
            <a:r>
              <a:rPr lang="tr-TR" b="1" dirty="0" smtClean="0"/>
              <a:t>, </a:t>
            </a:r>
            <a:r>
              <a:rPr lang="tr-TR" b="1" dirty="0" err="1" smtClean="0"/>
              <a:t>int</a:t>
            </a:r>
            <a:r>
              <a:rPr lang="tr-TR" b="1" dirty="0" smtClean="0"/>
              <a:t>, </a:t>
            </a:r>
            <a:r>
              <a:rPr lang="tr-TR" b="1" dirty="0" err="1" smtClean="0"/>
              <a:t>int</a:t>
            </a:r>
            <a:r>
              <a:rPr lang="tr-TR" b="1" dirty="0" smtClean="0"/>
              <a:t>)'</a:t>
            </a:r>
          </a:p>
          <a:p>
            <a:pPr marL="0" indent="0">
              <a:buNone/>
            </a:pP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fun1(</a:t>
            </a:r>
            <a:r>
              <a:rPr lang="tr-TR" b="1" dirty="0" err="1" smtClean="0">
                <a:solidFill>
                  <a:srgbClr val="C00000"/>
                </a:solidFill>
              </a:rPr>
              <a:t>int</a:t>
            </a:r>
            <a:r>
              <a:rPr lang="tr-TR" b="1" dirty="0" smtClean="0">
                <a:solidFill>
                  <a:srgbClr val="C00000"/>
                </a:solidFill>
              </a:rPr>
              <a:t> n1, </a:t>
            </a:r>
            <a:r>
              <a:rPr lang="tr-TR" b="1" dirty="0" err="1" smtClean="0">
                <a:solidFill>
                  <a:srgbClr val="C00000"/>
                </a:solidFill>
              </a:rPr>
              <a:t>int</a:t>
            </a:r>
            <a:r>
              <a:rPr lang="tr-TR" b="1" dirty="0" smtClean="0">
                <a:solidFill>
                  <a:srgbClr val="C00000"/>
                </a:solidFill>
              </a:rPr>
              <a:t> n2, </a:t>
            </a:r>
            <a:r>
              <a:rPr lang="tr-TR" b="1" dirty="0" err="1" smtClean="0">
                <a:solidFill>
                  <a:srgbClr val="C00000"/>
                </a:solidFill>
              </a:rPr>
              <a:t>int</a:t>
            </a:r>
            <a:r>
              <a:rPr lang="tr-TR" b="1" dirty="0" smtClean="0">
                <a:solidFill>
                  <a:srgbClr val="C00000"/>
                </a:solidFill>
              </a:rPr>
              <a:t> n3) {</a:t>
            </a:r>
          </a:p>
          <a:p>
            <a:pPr marL="0" indent="0">
              <a:buNone/>
            </a:pPr>
            <a:r>
              <a:rPr lang="tr-TR" b="1" dirty="0" err="1" smtClean="0">
                <a:solidFill>
                  <a:srgbClr val="C00000"/>
                </a:solidFill>
              </a:rPr>
              <a:t>return</a:t>
            </a:r>
            <a:r>
              <a:rPr lang="tr-TR" b="1" dirty="0" smtClean="0">
                <a:solidFill>
                  <a:srgbClr val="C00000"/>
                </a:solidFill>
              </a:rPr>
              <a:t> n1 + n2 + n3; </a:t>
            </a:r>
            <a:r>
              <a:rPr lang="tr-TR" b="1" dirty="0" smtClean="0"/>
              <a:t>// </a:t>
            </a:r>
            <a:r>
              <a:rPr lang="tr-TR" b="1" dirty="0" err="1" smtClean="0"/>
              <a:t>cannot</a:t>
            </a:r>
            <a:r>
              <a:rPr lang="tr-TR" b="1" dirty="0" smtClean="0"/>
              <a:t> </a:t>
            </a:r>
            <a:r>
              <a:rPr lang="tr-TR" b="1" dirty="0" err="1" smtClean="0"/>
              <a:t>repeat</a:t>
            </a:r>
            <a:r>
              <a:rPr lang="tr-TR" b="1" dirty="0" smtClean="0"/>
              <a:t> </a:t>
            </a:r>
            <a:r>
              <a:rPr lang="tr-TR" b="1" dirty="0" err="1" smtClean="0"/>
              <a:t>default</a:t>
            </a:r>
            <a:r>
              <a:rPr lang="tr-TR" b="1" dirty="0" smtClean="0"/>
              <a:t> </a:t>
            </a:r>
            <a:r>
              <a:rPr lang="tr-TR" b="1" dirty="0" err="1" smtClean="0"/>
              <a:t>arguments</a:t>
            </a:r>
            <a:r>
              <a:rPr lang="tr-TR" b="1" dirty="0" smtClean="0"/>
              <a:t> in </a:t>
            </a:r>
            <a:r>
              <a:rPr lang="tr-TR" b="1" dirty="0" err="1" smtClean="0"/>
              <a:t>function</a:t>
            </a:r>
            <a:r>
              <a:rPr lang="tr-TR" b="1" dirty="0" smtClean="0"/>
              <a:t> </a:t>
            </a:r>
            <a:r>
              <a:rPr lang="tr-TR" b="1" dirty="0" err="1" smtClean="0"/>
              <a:t>definition</a:t>
            </a:r>
            <a:endParaRPr lang="tr-TR" b="1" dirty="0" smtClean="0"/>
          </a:p>
          <a:p>
            <a:pPr marL="0" indent="0">
              <a:buNone/>
            </a:pP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fun2(</a:t>
            </a:r>
            <a:r>
              <a:rPr lang="tr-TR" b="1" dirty="0" err="1" smtClean="0">
                <a:solidFill>
                  <a:srgbClr val="C00000"/>
                </a:solidFill>
              </a:rPr>
              <a:t>int</a:t>
            </a:r>
            <a:r>
              <a:rPr lang="tr-TR" b="1" dirty="0" smtClean="0">
                <a:solidFill>
                  <a:srgbClr val="C00000"/>
                </a:solidFill>
              </a:rPr>
              <a:t> n1, </a:t>
            </a:r>
            <a:r>
              <a:rPr lang="tr-TR" b="1" dirty="0" err="1" smtClean="0">
                <a:solidFill>
                  <a:srgbClr val="C00000"/>
                </a:solidFill>
              </a:rPr>
              <a:t>int</a:t>
            </a:r>
            <a:r>
              <a:rPr lang="tr-TR" b="1" dirty="0" smtClean="0">
                <a:solidFill>
                  <a:srgbClr val="C00000"/>
                </a:solidFill>
              </a:rPr>
              <a:t> n2, </a:t>
            </a:r>
            <a:r>
              <a:rPr lang="tr-TR" b="1" dirty="0" err="1" smtClean="0">
                <a:solidFill>
                  <a:srgbClr val="C00000"/>
                </a:solidFill>
              </a:rPr>
              <a:t>int</a:t>
            </a:r>
            <a:r>
              <a:rPr lang="tr-TR" b="1" dirty="0" smtClean="0">
                <a:solidFill>
                  <a:srgbClr val="C00000"/>
                </a:solidFill>
              </a:rPr>
              <a:t> n3) {</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n1 + n2 + n3;</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42139127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73702" y="0"/>
            <a:ext cx="4993257" cy="488890"/>
          </a:xfrm>
        </p:spPr>
        <p:txBody>
          <a:bodyPr>
            <a:normAutofit fontScale="90000"/>
          </a:bodyPr>
          <a:lstStyle/>
          <a:p>
            <a:r>
              <a:rPr lang="tr-TR" b="1" dirty="0" err="1" smtClean="0"/>
              <a:t>Function</a:t>
            </a:r>
            <a:r>
              <a:rPr lang="tr-TR" b="1" dirty="0" smtClean="0"/>
              <a:t> </a:t>
            </a:r>
            <a:r>
              <a:rPr lang="tr-TR" b="1" dirty="0" err="1" smtClean="0"/>
              <a:t>Overloading</a:t>
            </a:r>
            <a:endParaRPr lang="tr-TR" b="1" dirty="0"/>
          </a:p>
        </p:txBody>
      </p:sp>
      <p:sp>
        <p:nvSpPr>
          <p:cNvPr id="3" name="İçerik Yer Tutucusu 2"/>
          <p:cNvSpPr>
            <a:spLocks noGrp="1"/>
          </p:cNvSpPr>
          <p:nvPr>
            <p:ph idx="1"/>
          </p:nvPr>
        </p:nvSpPr>
        <p:spPr>
          <a:xfrm>
            <a:off x="0" y="1017917"/>
            <a:ext cx="11353800" cy="5159046"/>
          </a:xfrm>
        </p:spPr>
        <p:txBody>
          <a:bodyPr/>
          <a:lstStyle/>
          <a:p>
            <a:r>
              <a:rPr lang="en-US" dirty="0" smtClean="0"/>
              <a:t>C++ introduces function overloading (or function polymorphism, which means many forms), which allows </a:t>
            </a:r>
            <a:r>
              <a:rPr lang="en-US" b="1" dirty="0" smtClean="0"/>
              <a:t>you to have multiple versions of the same function name</a:t>
            </a:r>
            <a:r>
              <a:rPr lang="en-US" dirty="0" smtClean="0"/>
              <a:t>, differentiated by the parameter list (number, type or order of parameters). </a:t>
            </a:r>
            <a:endParaRPr lang="tr-TR" dirty="0" smtClean="0"/>
          </a:p>
          <a:p>
            <a:r>
              <a:rPr lang="en-US" dirty="0" smtClean="0"/>
              <a:t>The version matches the caller's argument list will be selected for execution.</a:t>
            </a:r>
            <a:endParaRPr lang="tr-TR" dirty="0"/>
          </a:p>
        </p:txBody>
      </p:sp>
    </p:spTree>
    <p:extLst>
      <p:ext uri="{BB962C8B-B14F-4D97-AF65-F5344CB8AC3E}">
        <p14:creationId xmlns:p14="http://schemas.microsoft.com/office/powerpoint/2010/main" val="860445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1353800" cy="6858000"/>
          </a:xfrm>
        </p:spPr>
        <p:txBody>
          <a:bodyPr>
            <a:noAutofit/>
          </a:bodyPr>
          <a:lstStyle/>
          <a:p>
            <a:pPr marL="0" indent="0" algn="ctr">
              <a:buNone/>
            </a:pPr>
            <a:r>
              <a:rPr lang="tr-TR" sz="2400" b="1" dirty="0" smtClean="0"/>
              <a:t>/* Test </a:t>
            </a:r>
            <a:r>
              <a:rPr lang="tr-TR" sz="2400" b="1" dirty="0" err="1" smtClean="0"/>
              <a:t>Function</a:t>
            </a:r>
            <a:r>
              <a:rPr lang="tr-TR" sz="2400" b="1" dirty="0" smtClean="0"/>
              <a:t> </a:t>
            </a:r>
            <a:r>
              <a:rPr lang="tr-TR" sz="2400" b="1" dirty="0" err="1" smtClean="0"/>
              <a:t>Overloading</a:t>
            </a:r>
            <a:r>
              <a:rPr lang="tr-TR" sz="2400" b="1" dirty="0" smtClean="0"/>
              <a:t> (FunctionOverloading.cpp) */</a:t>
            </a:r>
            <a:endParaRPr lang="tr-TR" sz="2400" b="1" dirty="0" smtClean="0">
              <a:solidFill>
                <a:srgbClr val="C00000"/>
              </a:solidFill>
            </a:endParaRPr>
          </a:p>
          <a:p>
            <a:pPr marL="0" indent="0">
              <a:buNone/>
            </a:pPr>
            <a:r>
              <a:rPr lang="tr-TR" sz="2400" b="1" dirty="0" smtClean="0">
                <a:solidFill>
                  <a:srgbClr val="C00000"/>
                </a:solidFill>
              </a:rPr>
              <a:t>#</a:t>
            </a:r>
            <a:r>
              <a:rPr lang="tr-TR" sz="2400" b="1" dirty="0" err="1" smtClean="0">
                <a:solidFill>
                  <a:srgbClr val="C00000"/>
                </a:solidFill>
              </a:rPr>
              <a:t>include</a:t>
            </a:r>
            <a:r>
              <a:rPr lang="tr-TR" sz="2400" b="1" dirty="0" smtClean="0">
                <a:solidFill>
                  <a:srgbClr val="C00000"/>
                </a:solidFill>
              </a:rPr>
              <a:t> &lt;</a:t>
            </a:r>
            <a:r>
              <a:rPr lang="tr-TR" sz="2400" b="1" dirty="0" err="1" smtClean="0">
                <a:solidFill>
                  <a:srgbClr val="C00000"/>
                </a:solidFill>
              </a:rPr>
              <a:t>iostream</a:t>
            </a:r>
            <a:r>
              <a:rPr lang="tr-TR" sz="2400" b="1" dirty="0" smtClean="0"/>
              <a:t>&gt;</a:t>
            </a:r>
          </a:p>
          <a:p>
            <a:pPr marL="0" indent="0">
              <a:buNone/>
            </a:pPr>
            <a:r>
              <a:rPr lang="tr-TR" sz="2400" b="1" dirty="0" err="1" smtClean="0">
                <a:solidFill>
                  <a:srgbClr val="C00000"/>
                </a:solidFill>
              </a:rPr>
              <a:t>using</a:t>
            </a:r>
            <a:r>
              <a:rPr lang="tr-TR" sz="2400" b="1" dirty="0" smtClean="0">
                <a:solidFill>
                  <a:srgbClr val="C00000"/>
                </a:solidFill>
              </a:rPr>
              <a:t> </a:t>
            </a:r>
            <a:r>
              <a:rPr lang="tr-TR" sz="2400" b="1" dirty="0" err="1" smtClean="0">
                <a:solidFill>
                  <a:srgbClr val="C00000"/>
                </a:solidFill>
              </a:rPr>
              <a:t>namespace</a:t>
            </a:r>
            <a:r>
              <a:rPr lang="tr-TR" sz="2400" b="1" dirty="0" smtClean="0">
                <a:solidFill>
                  <a:srgbClr val="C00000"/>
                </a:solidFill>
              </a:rPr>
              <a:t> </a:t>
            </a:r>
            <a:r>
              <a:rPr lang="tr-TR" sz="2400" b="1" dirty="0" err="1" smtClean="0">
                <a:solidFill>
                  <a:srgbClr val="C00000"/>
                </a:solidFill>
              </a:rPr>
              <a:t>std</a:t>
            </a:r>
            <a:r>
              <a:rPr lang="tr-TR" sz="2400" b="1" dirty="0" smtClean="0">
                <a:solidFill>
                  <a:srgbClr val="C00000"/>
                </a:solidFill>
              </a:rPr>
              <a:t>;</a:t>
            </a:r>
          </a:p>
          <a:p>
            <a:pPr marL="0" indent="0">
              <a:buNone/>
            </a:pPr>
            <a:r>
              <a:rPr lang="tr-TR" sz="2400" b="1" dirty="0" err="1" smtClean="0">
                <a:solidFill>
                  <a:srgbClr val="C00000"/>
                </a:solidFill>
              </a:rPr>
              <a:t>void</a:t>
            </a:r>
            <a:r>
              <a:rPr lang="tr-TR" sz="2400" b="1" dirty="0" smtClean="0">
                <a:solidFill>
                  <a:srgbClr val="C00000"/>
                </a:solidFill>
              </a:rPr>
              <a:t> </a:t>
            </a:r>
            <a:r>
              <a:rPr lang="tr-TR" sz="2400" b="1" dirty="0" err="1" smtClean="0">
                <a:solidFill>
                  <a:srgbClr val="C00000"/>
                </a:solidFill>
              </a:rPr>
              <a:t>fun</a:t>
            </a:r>
            <a:r>
              <a:rPr lang="tr-TR" sz="2400" b="1" dirty="0" smtClean="0">
                <a:solidFill>
                  <a:srgbClr val="C00000"/>
                </a:solidFill>
              </a:rPr>
              <a:t>(</a:t>
            </a:r>
            <a:r>
              <a:rPr lang="tr-TR" sz="2400" b="1" dirty="0" err="1" smtClean="0">
                <a:solidFill>
                  <a:srgbClr val="C00000"/>
                </a:solidFill>
              </a:rPr>
              <a:t>int</a:t>
            </a:r>
            <a:r>
              <a:rPr lang="tr-TR" sz="2400" b="1" dirty="0" smtClean="0">
                <a:solidFill>
                  <a:srgbClr val="C00000"/>
                </a:solidFill>
              </a:rPr>
              <a:t>, </a:t>
            </a:r>
            <a:r>
              <a:rPr lang="tr-TR" sz="2400" b="1" dirty="0" err="1" smtClean="0">
                <a:solidFill>
                  <a:srgbClr val="C00000"/>
                </a:solidFill>
              </a:rPr>
              <a:t>int</a:t>
            </a:r>
            <a:r>
              <a:rPr lang="tr-TR" sz="2400" b="1" dirty="0" smtClean="0">
                <a:solidFill>
                  <a:srgbClr val="C00000"/>
                </a:solidFill>
              </a:rPr>
              <a:t>, </a:t>
            </a:r>
            <a:r>
              <a:rPr lang="tr-TR" sz="2400" b="1" dirty="0" err="1" smtClean="0">
                <a:solidFill>
                  <a:srgbClr val="C00000"/>
                </a:solidFill>
              </a:rPr>
              <a:t>int</a:t>
            </a:r>
            <a:r>
              <a:rPr lang="tr-TR" sz="2400" b="1" dirty="0" smtClean="0">
                <a:solidFill>
                  <a:srgbClr val="C00000"/>
                </a:solidFill>
              </a:rPr>
              <a:t>);          </a:t>
            </a:r>
            <a:r>
              <a:rPr lang="tr-TR" sz="2400" b="1" dirty="0" smtClean="0"/>
              <a:t>// </a:t>
            </a:r>
            <a:r>
              <a:rPr lang="tr-TR" sz="2400" b="1" dirty="0" err="1" smtClean="0"/>
              <a:t>Version</a:t>
            </a:r>
            <a:r>
              <a:rPr lang="tr-TR" sz="2400" b="1" dirty="0" smtClean="0"/>
              <a:t> 1       </a:t>
            </a:r>
          </a:p>
          <a:p>
            <a:pPr marL="0" indent="0">
              <a:buNone/>
            </a:pPr>
            <a:r>
              <a:rPr lang="tr-TR" sz="2400" b="1" dirty="0" err="1" smtClean="0">
                <a:solidFill>
                  <a:srgbClr val="C00000"/>
                </a:solidFill>
              </a:rPr>
              <a:t>void</a:t>
            </a:r>
            <a:r>
              <a:rPr lang="tr-TR" sz="2400" b="1" dirty="0" smtClean="0">
                <a:solidFill>
                  <a:srgbClr val="C00000"/>
                </a:solidFill>
              </a:rPr>
              <a:t> </a:t>
            </a:r>
            <a:r>
              <a:rPr lang="tr-TR" sz="2400" b="1" dirty="0" err="1" smtClean="0">
                <a:solidFill>
                  <a:srgbClr val="C00000"/>
                </a:solidFill>
              </a:rPr>
              <a:t>fun</a:t>
            </a:r>
            <a:r>
              <a:rPr lang="tr-TR" sz="2400" b="1" dirty="0" smtClean="0">
                <a:solidFill>
                  <a:srgbClr val="C00000"/>
                </a:solidFill>
              </a:rPr>
              <a:t>(</a:t>
            </a:r>
            <a:r>
              <a:rPr lang="tr-TR" sz="2400" b="1" dirty="0" err="1" smtClean="0">
                <a:solidFill>
                  <a:srgbClr val="C00000"/>
                </a:solidFill>
              </a:rPr>
              <a:t>double</a:t>
            </a:r>
            <a:r>
              <a:rPr lang="tr-TR" sz="2400" b="1" dirty="0" smtClean="0">
                <a:solidFill>
                  <a:srgbClr val="C00000"/>
                </a:solidFill>
              </a:rPr>
              <a:t>, </a:t>
            </a:r>
            <a:r>
              <a:rPr lang="tr-TR" sz="2400" b="1" dirty="0" err="1" smtClean="0">
                <a:solidFill>
                  <a:srgbClr val="C00000"/>
                </a:solidFill>
              </a:rPr>
              <a:t>int</a:t>
            </a:r>
            <a:r>
              <a:rPr lang="tr-TR" sz="2400" b="1" dirty="0" smtClean="0">
                <a:solidFill>
                  <a:srgbClr val="C00000"/>
                </a:solidFill>
              </a:rPr>
              <a:t>);          </a:t>
            </a:r>
            <a:r>
              <a:rPr lang="tr-TR" sz="2400" b="1" dirty="0" smtClean="0"/>
              <a:t>// </a:t>
            </a:r>
            <a:r>
              <a:rPr lang="tr-TR" sz="2400" b="1" dirty="0" err="1" smtClean="0"/>
              <a:t>Version</a:t>
            </a:r>
            <a:r>
              <a:rPr lang="tr-TR" sz="2400" b="1" dirty="0" smtClean="0"/>
              <a:t> 2          </a:t>
            </a:r>
          </a:p>
          <a:p>
            <a:pPr marL="0" indent="0">
              <a:buNone/>
            </a:pPr>
            <a:r>
              <a:rPr lang="tr-TR" sz="2400" b="1" dirty="0" err="1" smtClean="0">
                <a:solidFill>
                  <a:srgbClr val="C00000"/>
                </a:solidFill>
              </a:rPr>
              <a:t>void</a:t>
            </a:r>
            <a:r>
              <a:rPr lang="tr-TR" sz="2400" b="1" dirty="0" smtClean="0">
                <a:solidFill>
                  <a:srgbClr val="C00000"/>
                </a:solidFill>
              </a:rPr>
              <a:t> </a:t>
            </a:r>
            <a:r>
              <a:rPr lang="tr-TR" sz="2400" b="1" dirty="0" err="1" smtClean="0">
                <a:solidFill>
                  <a:srgbClr val="C00000"/>
                </a:solidFill>
              </a:rPr>
              <a:t>fun</a:t>
            </a:r>
            <a:r>
              <a:rPr lang="tr-TR" sz="2400" b="1" dirty="0" smtClean="0">
                <a:solidFill>
                  <a:srgbClr val="C00000"/>
                </a:solidFill>
              </a:rPr>
              <a:t>(</a:t>
            </a:r>
            <a:r>
              <a:rPr lang="tr-TR" sz="2400" b="1" dirty="0" err="1" smtClean="0">
                <a:solidFill>
                  <a:srgbClr val="C00000"/>
                </a:solidFill>
              </a:rPr>
              <a:t>int</a:t>
            </a:r>
            <a:r>
              <a:rPr lang="tr-TR" sz="2400" b="1" dirty="0" smtClean="0">
                <a:solidFill>
                  <a:srgbClr val="C00000"/>
                </a:solidFill>
              </a:rPr>
              <a:t>, </a:t>
            </a:r>
            <a:r>
              <a:rPr lang="tr-TR" sz="2400" b="1" dirty="0" err="1" smtClean="0">
                <a:solidFill>
                  <a:srgbClr val="C00000"/>
                </a:solidFill>
              </a:rPr>
              <a:t>double</a:t>
            </a:r>
            <a:r>
              <a:rPr lang="tr-TR" sz="2400" b="1" dirty="0" smtClean="0">
                <a:solidFill>
                  <a:srgbClr val="C00000"/>
                </a:solidFill>
              </a:rPr>
              <a:t>);          </a:t>
            </a:r>
            <a:r>
              <a:rPr lang="tr-TR" sz="2400" b="1" dirty="0" smtClean="0"/>
              <a:t>// </a:t>
            </a:r>
            <a:r>
              <a:rPr lang="tr-TR" sz="2400" b="1" dirty="0" err="1" smtClean="0"/>
              <a:t>Version</a:t>
            </a:r>
            <a:r>
              <a:rPr lang="tr-TR" sz="2400" b="1" dirty="0" smtClean="0"/>
              <a:t> 3</a:t>
            </a:r>
          </a:p>
          <a:p>
            <a:pPr marL="0" indent="0">
              <a:buNone/>
            </a:pPr>
            <a:r>
              <a:rPr lang="tr-TR" sz="2400" b="1" dirty="0" err="1" smtClean="0">
                <a:solidFill>
                  <a:srgbClr val="C00000"/>
                </a:solidFill>
              </a:rPr>
              <a:t>int</a:t>
            </a:r>
            <a:r>
              <a:rPr lang="tr-TR" sz="2400" b="1" dirty="0" smtClean="0">
                <a:solidFill>
                  <a:srgbClr val="C00000"/>
                </a:solidFill>
              </a:rPr>
              <a:t> main() {</a:t>
            </a:r>
          </a:p>
          <a:p>
            <a:pPr marL="0" indent="0">
              <a:buNone/>
            </a:pPr>
            <a:r>
              <a:rPr lang="tr-TR" sz="2400" b="1" dirty="0" smtClean="0">
                <a:solidFill>
                  <a:srgbClr val="C00000"/>
                </a:solidFill>
              </a:rPr>
              <a:t>	</a:t>
            </a:r>
            <a:r>
              <a:rPr lang="tr-TR" sz="2400" b="1" dirty="0" err="1" smtClean="0">
                <a:solidFill>
                  <a:srgbClr val="C00000"/>
                </a:solidFill>
              </a:rPr>
              <a:t>fun</a:t>
            </a:r>
            <a:r>
              <a:rPr lang="tr-TR" sz="2400" b="1" dirty="0" smtClean="0">
                <a:solidFill>
                  <a:srgbClr val="C00000"/>
                </a:solidFill>
              </a:rPr>
              <a:t>(1, 2, 3);   </a:t>
            </a:r>
            <a:r>
              <a:rPr lang="tr-TR" sz="2400" b="1" dirty="0" smtClean="0"/>
              <a:t>// </a:t>
            </a:r>
            <a:r>
              <a:rPr lang="tr-TR" sz="2400" b="1" dirty="0" err="1" smtClean="0"/>
              <a:t>version</a:t>
            </a:r>
            <a:r>
              <a:rPr lang="tr-TR" sz="2400" b="1" dirty="0" smtClean="0"/>
              <a:t> 1     </a:t>
            </a:r>
          </a:p>
          <a:p>
            <a:pPr marL="0" indent="0">
              <a:buNone/>
            </a:pPr>
            <a:r>
              <a:rPr lang="tr-TR" sz="2400" b="1" dirty="0" smtClean="0">
                <a:solidFill>
                  <a:srgbClr val="C00000"/>
                </a:solidFill>
              </a:rPr>
              <a:t>	</a:t>
            </a:r>
            <a:r>
              <a:rPr lang="tr-TR" sz="2400" b="1" dirty="0" err="1" smtClean="0">
                <a:solidFill>
                  <a:srgbClr val="C00000"/>
                </a:solidFill>
              </a:rPr>
              <a:t>fun</a:t>
            </a:r>
            <a:r>
              <a:rPr lang="tr-TR" sz="2400" b="1" dirty="0" smtClean="0">
                <a:solidFill>
                  <a:srgbClr val="C00000"/>
                </a:solidFill>
              </a:rPr>
              <a:t>(1.0, 2);    </a:t>
            </a:r>
            <a:r>
              <a:rPr lang="tr-TR" sz="2400" b="1" dirty="0" smtClean="0"/>
              <a:t>// </a:t>
            </a:r>
            <a:r>
              <a:rPr lang="tr-TR" sz="2400" b="1" dirty="0" err="1" smtClean="0"/>
              <a:t>version</a:t>
            </a:r>
            <a:r>
              <a:rPr lang="tr-TR" sz="2400" b="1" dirty="0" smtClean="0"/>
              <a:t> 2      </a:t>
            </a:r>
          </a:p>
          <a:p>
            <a:pPr marL="0" indent="0">
              <a:buNone/>
            </a:pPr>
            <a:r>
              <a:rPr lang="tr-TR" sz="2400" b="1" dirty="0" smtClean="0">
                <a:solidFill>
                  <a:srgbClr val="C00000"/>
                </a:solidFill>
              </a:rPr>
              <a:t>	</a:t>
            </a:r>
            <a:r>
              <a:rPr lang="tr-TR" sz="2400" b="1" dirty="0" err="1" smtClean="0">
                <a:solidFill>
                  <a:srgbClr val="C00000"/>
                </a:solidFill>
              </a:rPr>
              <a:t>fun</a:t>
            </a:r>
            <a:r>
              <a:rPr lang="tr-TR" sz="2400" b="1" dirty="0" smtClean="0">
                <a:solidFill>
                  <a:srgbClr val="C00000"/>
                </a:solidFill>
              </a:rPr>
              <a:t>(1, 2.0);    </a:t>
            </a:r>
            <a:r>
              <a:rPr lang="tr-TR" sz="2400" b="1" dirty="0" smtClean="0"/>
              <a:t>// </a:t>
            </a:r>
            <a:r>
              <a:rPr lang="tr-TR" sz="2400" b="1" dirty="0" err="1" smtClean="0"/>
              <a:t>version</a:t>
            </a:r>
            <a:r>
              <a:rPr lang="tr-TR" sz="2400" b="1" dirty="0" smtClean="0"/>
              <a:t> 3</a:t>
            </a:r>
          </a:p>
          <a:p>
            <a:pPr marL="0" indent="0">
              <a:buNone/>
            </a:pPr>
            <a:r>
              <a:rPr lang="tr-TR" sz="2400" b="1" dirty="0" smtClean="0">
                <a:solidFill>
                  <a:srgbClr val="C00000"/>
                </a:solidFill>
              </a:rPr>
              <a:t>	</a:t>
            </a:r>
            <a:r>
              <a:rPr lang="tr-TR" sz="2400" b="1" dirty="0" err="1" smtClean="0">
                <a:solidFill>
                  <a:srgbClr val="C00000"/>
                </a:solidFill>
              </a:rPr>
              <a:t>fun</a:t>
            </a:r>
            <a:r>
              <a:rPr lang="tr-TR" sz="2400" b="1" dirty="0" smtClean="0">
                <a:solidFill>
                  <a:srgbClr val="C00000"/>
                </a:solidFill>
              </a:rPr>
              <a:t>(1.1, 2, 3); </a:t>
            </a:r>
            <a:r>
              <a:rPr lang="tr-TR" sz="2400" b="1" dirty="0" smtClean="0"/>
              <a:t>// </a:t>
            </a:r>
            <a:r>
              <a:rPr lang="tr-TR" sz="2400" b="1" dirty="0" err="1" smtClean="0"/>
              <a:t>version</a:t>
            </a:r>
            <a:r>
              <a:rPr lang="tr-TR" sz="2400" b="1" dirty="0" smtClean="0"/>
              <a:t> 1 - </a:t>
            </a:r>
            <a:r>
              <a:rPr lang="tr-TR" sz="2400" b="1" dirty="0" err="1" smtClean="0"/>
              <a:t>double</a:t>
            </a:r>
            <a:r>
              <a:rPr lang="tr-TR" sz="2400" b="1" dirty="0" smtClean="0"/>
              <a:t> 1.1 </a:t>
            </a:r>
            <a:r>
              <a:rPr lang="tr-TR" sz="2400" b="1" dirty="0" err="1" smtClean="0"/>
              <a:t>casted</a:t>
            </a:r>
            <a:r>
              <a:rPr lang="tr-TR" sz="2400" b="1" dirty="0" smtClean="0"/>
              <a:t> </a:t>
            </a:r>
            <a:r>
              <a:rPr lang="tr-TR" sz="2400" b="1" dirty="0" err="1" smtClean="0"/>
              <a:t>to</a:t>
            </a:r>
            <a:r>
              <a:rPr lang="tr-TR" sz="2400" b="1" dirty="0" smtClean="0"/>
              <a:t> </a:t>
            </a:r>
            <a:r>
              <a:rPr lang="tr-TR" sz="2400" b="1" dirty="0" err="1" smtClean="0"/>
              <a:t>int</a:t>
            </a:r>
            <a:r>
              <a:rPr lang="tr-TR" sz="2400" b="1" dirty="0" smtClean="0"/>
              <a:t> 1 (</a:t>
            </a:r>
            <a:r>
              <a:rPr lang="tr-TR" sz="2400" b="1" dirty="0" err="1" smtClean="0"/>
              <a:t>without</a:t>
            </a:r>
            <a:r>
              <a:rPr lang="tr-TR" sz="2400" b="1" dirty="0" smtClean="0"/>
              <a:t> </a:t>
            </a:r>
            <a:r>
              <a:rPr lang="tr-TR" sz="2400" b="1" dirty="0" err="1" smtClean="0"/>
              <a:t>warning</a:t>
            </a:r>
            <a:r>
              <a:rPr lang="tr-TR" sz="2400" b="1" dirty="0" smtClean="0"/>
              <a:t>)</a:t>
            </a:r>
            <a:endParaRPr lang="tr-TR" sz="2400" b="1" dirty="0"/>
          </a:p>
        </p:txBody>
      </p:sp>
    </p:spTree>
    <p:extLst>
      <p:ext uri="{BB962C8B-B14F-4D97-AF65-F5344CB8AC3E}">
        <p14:creationId xmlns:p14="http://schemas.microsoft.com/office/powerpoint/2010/main" val="7968869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92500" lnSpcReduction="10000"/>
          </a:bodyPr>
          <a:lstStyle/>
          <a:p>
            <a:pPr marL="0" indent="0">
              <a:buNone/>
            </a:pPr>
            <a:r>
              <a:rPr lang="tr-TR" b="1" dirty="0" smtClean="0">
                <a:solidFill>
                  <a:srgbClr val="C00000"/>
                </a:solidFill>
              </a:rPr>
              <a:t>            // </a:t>
            </a:r>
            <a:r>
              <a:rPr lang="tr-TR" b="1" dirty="0" err="1" smtClean="0">
                <a:solidFill>
                  <a:srgbClr val="C00000"/>
                </a:solidFill>
              </a:rPr>
              <a:t>fun</a:t>
            </a:r>
            <a:r>
              <a:rPr lang="tr-TR" b="1" dirty="0" smtClean="0">
                <a:solidFill>
                  <a:srgbClr val="C00000"/>
                </a:solidFill>
              </a:rPr>
              <a:t>(1, 2, 3, 4); </a:t>
            </a:r>
            <a:r>
              <a:rPr lang="tr-TR" b="1" dirty="0" smtClean="0"/>
              <a:t>// </a:t>
            </a:r>
            <a:r>
              <a:rPr lang="tr-TR" b="1" dirty="0" err="1" smtClean="0"/>
              <a:t>error</a:t>
            </a:r>
            <a:r>
              <a:rPr lang="tr-TR" b="1" dirty="0" smtClean="0"/>
              <a:t>: </a:t>
            </a:r>
            <a:r>
              <a:rPr lang="tr-TR" b="1" dirty="0" err="1" smtClean="0"/>
              <a:t>no</a:t>
            </a:r>
            <a:r>
              <a:rPr lang="tr-TR" b="1" dirty="0" smtClean="0"/>
              <a:t> </a:t>
            </a:r>
            <a:r>
              <a:rPr lang="tr-TR" b="1" dirty="0" err="1" smtClean="0"/>
              <a:t>matching</a:t>
            </a:r>
            <a:r>
              <a:rPr lang="tr-TR" b="1" dirty="0" smtClean="0"/>
              <a:t> </a:t>
            </a:r>
            <a:r>
              <a:rPr lang="tr-TR" b="1" dirty="0" err="1" smtClean="0"/>
              <a:t>function</a:t>
            </a:r>
            <a:r>
              <a:rPr lang="tr-TR" b="1" dirty="0" smtClean="0"/>
              <a:t> </a:t>
            </a:r>
            <a:r>
              <a:rPr lang="tr-TR" b="1" dirty="0" err="1" smtClean="0"/>
              <a:t>for</a:t>
            </a:r>
            <a:r>
              <a:rPr lang="tr-TR" b="1" dirty="0" smtClean="0"/>
              <a:t> </a:t>
            </a:r>
            <a:r>
              <a:rPr lang="tr-TR" b="1" dirty="0" err="1" smtClean="0"/>
              <a:t>call</a:t>
            </a:r>
            <a:r>
              <a:rPr lang="tr-TR" b="1" dirty="0" smtClean="0"/>
              <a:t> </a:t>
            </a:r>
            <a:r>
              <a:rPr lang="tr-TR" b="1" dirty="0" err="1" smtClean="0"/>
              <a:t>to</a:t>
            </a:r>
            <a:r>
              <a:rPr lang="tr-TR" b="1" dirty="0" smtClean="0"/>
              <a:t> '</a:t>
            </a:r>
            <a:r>
              <a:rPr lang="tr-TR" b="1" dirty="0" err="1" smtClean="0"/>
              <a:t>fun</a:t>
            </a:r>
            <a:r>
              <a:rPr lang="tr-TR" b="1" dirty="0" smtClean="0"/>
              <a:t>(</a:t>
            </a:r>
            <a:r>
              <a:rPr lang="tr-TR" b="1" dirty="0" err="1" smtClean="0"/>
              <a:t>int</a:t>
            </a:r>
            <a:r>
              <a:rPr lang="tr-TR" b="1" dirty="0" smtClean="0"/>
              <a:t>, </a:t>
            </a:r>
            <a:r>
              <a:rPr lang="tr-TR" b="1" dirty="0" err="1" smtClean="0"/>
              <a:t>int</a:t>
            </a:r>
            <a:r>
              <a:rPr lang="tr-TR" b="1" dirty="0" smtClean="0"/>
              <a:t>, </a:t>
            </a:r>
            <a:r>
              <a:rPr lang="tr-TR" b="1" dirty="0" err="1" smtClean="0"/>
              <a:t>int</a:t>
            </a:r>
            <a:r>
              <a:rPr lang="tr-TR" b="1" dirty="0" smtClean="0"/>
              <a:t>, </a:t>
            </a:r>
            <a:r>
              <a:rPr lang="tr-TR" b="1" dirty="0" err="1" smtClean="0"/>
              <a:t>int</a:t>
            </a:r>
            <a:r>
              <a:rPr lang="tr-TR" b="1" dirty="0" smtClean="0"/>
              <a:t>)'</a:t>
            </a:r>
          </a:p>
          <a:p>
            <a:pPr marL="0" indent="0">
              <a:buNone/>
            </a:pPr>
            <a:r>
              <a:rPr lang="tr-TR" b="1" dirty="0" smtClean="0"/>
              <a:t>	</a:t>
            </a:r>
            <a:r>
              <a:rPr lang="tr-TR" b="1" dirty="0" smtClean="0">
                <a:solidFill>
                  <a:srgbClr val="C00000"/>
                </a:solidFill>
              </a:rPr>
              <a:t>// </a:t>
            </a:r>
            <a:r>
              <a:rPr lang="tr-TR" b="1" dirty="0" err="1" smtClean="0">
                <a:solidFill>
                  <a:srgbClr val="C00000"/>
                </a:solidFill>
              </a:rPr>
              <a:t>fun</a:t>
            </a:r>
            <a:r>
              <a:rPr lang="tr-TR" b="1" dirty="0" smtClean="0">
                <a:solidFill>
                  <a:srgbClr val="C00000"/>
                </a:solidFill>
              </a:rPr>
              <a:t>(1, 2);</a:t>
            </a:r>
            <a:r>
              <a:rPr lang="tr-TR" b="1" dirty="0" smtClean="0"/>
              <a:t> // </a:t>
            </a:r>
            <a:r>
              <a:rPr lang="tr-TR" b="1" dirty="0" err="1" smtClean="0"/>
              <a:t>error</a:t>
            </a:r>
            <a:r>
              <a:rPr lang="tr-TR" b="1" dirty="0" smtClean="0"/>
              <a:t>: </a:t>
            </a:r>
            <a:r>
              <a:rPr lang="tr-TR" b="1" dirty="0" err="1" smtClean="0"/>
              <a:t>call</a:t>
            </a:r>
            <a:r>
              <a:rPr lang="tr-TR" b="1" dirty="0" smtClean="0"/>
              <a:t> of </a:t>
            </a:r>
            <a:r>
              <a:rPr lang="tr-TR" b="1" dirty="0" err="1" smtClean="0"/>
              <a:t>overloaded</a:t>
            </a:r>
            <a:r>
              <a:rPr lang="tr-TR" b="1" dirty="0" smtClean="0"/>
              <a:t> '</a:t>
            </a:r>
            <a:r>
              <a:rPr lang="tr-TR" b="1" dirty="0" err="1" smtClean="0"/>
              <a:t>fun</a:t>
            </a:r>
            <a:r>
              <a:rPr lang="tr-TR" b="1" dirty="0" smtClean="0"/>
              <a:t>(</a:t>
            </a:r>
            <a:r>
              <a:rPr lang="tr-TR" b="1" dirty="0" err="1" smtClean="0"/>
              <a:t>int</a:t>
            </a:r>
            <a:r>
              <a:rPr lang="tr-TR" b="1" dirty="0" smtClean="0"/>
              <a:t>, </a:t>
            </a:r>
            <a:r>
              <a:rPr lang="tr-TR" b="1" dirty="0" err="1" smtClean="0"/>
              <a:t>int</a:t>
            </a:r>
            <a:r>
              <a:rPr lang="tr-TR" b="1" dirty="0" smtClean="0"/>
              <a:t>)' is </a:t>
            </a:r>
            <a:r>
              <a:rPr lang="tr-TR" b="1" dirty="0" err="1" smtClean="0"/>
              <a:t>ambiguous</a:t>
            </a:r>
            <a:endParaRPr lang="tr-TR" b="1" dirty="0" smtClean="0"/>
          </a:p>
          <a:p>
            <a:pPr marL="0" indent="0">
              <a:buNone/>
            </a:pPr>
            <a:r>
              <a:rPr lang="tr-TR" b="1" dirty="0" smtClean="0"/>
              <a:t>	// </a:t>
            </a:r>
            <a:r>
              <a:rPr lang="tr-TR" b="1" dirty="0" err="1" smtClean="0"/>
              <a:t>note</a:t>
            </a:r>
            <a:r>
              <a:rPr lang="tr-TR" b="1" dirty="0" smtClean="0"/>
              <a:t>: </a:t>
            </a:r>
            <a:r>
              <a:rPr lang="tr-TR" b="1" dirty="0" err="1" smtClean="0"/>
              <a:t>candidates</a:t>
            </a:r>
            <a:r>
              <a:rPr lang="tr-TR" b="1" dirty="0" smtClean="0"/>
              <a:t> </a:t>
            </a:r>
            <a:r>
              <a:rPr lang="tr-TR" b="1" dirty="0" err="1" smtClean="0"/>
              <a:t>are</a:t>
            </a:r>
            <a:r>
              <a:rPr lang="tr-TR" b="1" dirty="0" smtClean="0"/>
              <a:t>:</a:t>
            </a:r>
          </a:p>
          <a:p>
            <a:pPr marL="0" indent="0">
              <a:buNone/>
            </a:pPr>
            <a:r>
              <a:rPr lang="tr-TR" b="1" dirty="0" smtClean="0"/>
              <a:t>	</a:t>
            </a:r>
            <a:r>
              <a:rPr lang="tr-TR" b="1" dirty="0" smtClean="0">
                <a:solidFill>
                  <a:srgbClr val="C00000"/>
                </a:solidFill>
              </a:rPr>
              <a:t>//    </a:t>
            </a: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fun</a:t>
            </a:r>
            <a:r>
              <a:rPr lang="tr-TR" b="1" dirty="0" smtClean="0">
                <a:solidFill>
                  <a:srgbClr val="C00000"/>
                </a:solidFill>
              </a:rPr>
              <a:t>(</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    </a:t>
            </a: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fun</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double</a:t>
            </a:r>
            <a:r>
              <a:rPr lang="tr-TR" dirty="0" smtClean="0"/>
              <a:t>)</a:t>
            </a:r>
          </a:p>
          <a:p>
            <a:pPr marL="0" indent="0">
              <a:buNone/>
            </a:pPr>
            <a:r>
              <a:rPr lang="tr-TR" b="1" dirty="0" smtClean="0"/>
              <a:t>	</a:t>
            </a:r>
            <a:r>
              <a:rPr lang="tr-TR" b="1" dirty="0" smtClean="0">
                <a:solidFill>
                  <a:srgbClr val="C00000"/>
                </a:solidFill>
              </a:rPr>
              <a:t>// </a:t>
            </a:r>
            <a:r>
              <a:rPr lang="tr-TR" b="1" dirty="0" err="1" smtClean="0">
                <a:solidFill>
                  <a:srgbClr val="C00000"/>
                </a:solidFill>
              </a:rPr>
              <a:t>fun</a:t>
            </a:r>
            <a:r>
              <a:rPr lang="tr-TR" b="1" dirty="0" smtClean="0">
                <a:solidFill>
                  <a:srgbClr val="C00000"/>
                </a:solidFill>
              </a:rPr>
              <a:t>(1.0, 2.0); </a:t>
            </a:r>
            <a:r>
              <a:rPr lang="tr-TR" b="1" dirty="0" smtClean="0"/>
              <a:t>// </a:t>
            </a:r>
            <a:r>
              <a:rPr lang="tr-TR" b="1" dirty="0" err="1" smtClean="0"/>
              <a:t>error</a:t>
            </a:r>
            <a:r>
              <a:rPr lang="tr-TR" b="1" dirty="0" smtClean="0"/>
              <a:t>: </a:t>
            </a:r>
            <a:r>
              <a:rPr lang="tr-TR" b="1" dirty="0" err="1" smtClean="0"/>
              <a:t>call</a:t>
            </a:r>
            <a:r>
              <a:rPr lang="tr-TR" b="1" dirty="0" smtClean="0"/>
              <a:t> of </a:t>
            </a:r>
            <a:r>
              <a:rPr lang="tr-TR" b="1" dirty="0" err="1" smtClean="0"/>
              <a:t>overloaded</a:t>
            </a:r>
            <a:r>
              <a:rPr lang="tr-TR" b="1" dirty="0" smtClean="0"/>
              <a:t> '</a:t>
            </a:r>
            <a:r>
              <a:rPr lang="tr-TR" b="1" dirty="0" err="1" smtClean="0"/>
              <a:t>fun</a:t>
            </a:r>
            <a:r>
              <a:rPr lang="tr-TR" b="1" dirty="0" smtClean="0"/>
              <a:t>(</a:t>
            </a:r>
            <a:r>
              <a:rPr lang="tr-TR" b="1" dirty="0" err="1" smtClean="0"/>
              <a:t>double</a:t>
            </a:r>
            <a:r>
              <a:rPr lang="tr-TR" b="1" dirty="0" smtClean="0"/>
              <a:t>, </a:t>
            </a:r>
            <a:r>
              <a:rPr lang="tr-TR" b="1" dirty="0" err="1" smtClean="0"/>
              <a:t>double</a:t>
            </a:r>
            <a:r>
              <a:rPr lang="tr-TR" b="1" dirty="0" smtClean="0"/>
              <a:t>)' is </a:t>
            </a:r>
            <a:r>
              <a:rPr lang="tr-TR" b="1" dirty="0" err="1" smtClean="0"/>
              <a:t>ambiguous</a:t>
            </a:r>
            <a:endParaRPr lang="tr-TR" b="1" dirty="0" smtClean="0"/>
          </a:p>
          <a:p>
            <a:pPr marL="0" indent="0">
              <a:buNone/>
            </a:pPr>
            <a:r>
              <a:rPr lang="tr-TR" b="1" dirty="0" smtClean="0">
                <a:solidFill>
                  <a:srgbClr val="C00000"/>
                </a:solidFill>
              </a:rPr>
              <a:t>}</a:t>
            </a:r>
          </a:p>
          <a:p>
            <a:pPr marL="0" indent="0">
              <a:buNone/>
            </a:pP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fun</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n1, </a:t>
            </a:r>
            <a:r>
              <a:rPr lang="tr-TR" b="1" dirty="0" err="1" smtClean="0">
                <a:solidFill>
                  <a:srgbClr val="C00000"/>
                </a:solidFill>
              </a:rPr>
              <a:t>int</a:t>
            </a:r>
            <a:r>
              <a:rPr lang="tr-TR" b="1" dirty="0" smtClean="0">
                <a:solidFill>
                  <a:srgbClr val="C00000"/>
                </a:solidFill>
              </a:rPr>
              <a:t> n2, </a:t>
            </a:r>
            <a:r>
              <a:rPr lang="tr-TR" b="1" dirty="0" err="1" smtClean="0">
                <a:solidFill>
                  <a:srgbClr val="C00000"/>
                </a:solidFill>
              </a:rPr>
              <a:t>int</a:t>
            </a:r>
            <a:r>
              <a:rPr lang="tr-TR" b="1" dirty="0" smtClean="0">
                <a:solidFill>
                  <a:srgbClr val="C00000"/>
                </a:solidFill>
              </a:rPr>
              <a:t> n3) {  </a:t>
            </a:r>
            <a:r>
              <a:rPr lang="tr-TR" b="1" dirty="0" smtClean="0"/>
              <a:t>// </a:t>
            </a:r>
            <a:r>
              <a:rPr lang="tr-TR" b="1" dirty="0" err="1" smtClean="0"/>
              <a:t>version</a:t>
            </a:r>
            <a:r>
              <a:rPr lang="tr-TR" b="1" dirty="0" smtClean="0"/>
              <a:t> 1</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version</a:t>
            </a:r>
            <a:r>
              <a:rPr lang="tr-TR" b="1" dirty="0" smtClean="0">
                <a:solidFill>
                  <a:srgbClr val="C00000"/>
                </a:solidFill>
              </a:rPr>
              <a:t> 1"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a:t>
            </a:r>
          </a:p>
          <a:p>
            <a:pPr marL="0" indent="0">
              <a:buNone/>
            </a:pP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fun</a:t>
            </a:r>
            <a:r>
              <a:rPr lang="tr-TR" b="1" dirty="0" smtClean="0">
                <a:solidFill>
                  <a:srgbClr val="C00000"/>
                </a:solidFill>
              </a:rPr>
              <a:t>(</a:t>
            </a:r>
            <a:r>
              <a:rPr lang="tr-TR" b="1" dirty="0" err="1" smtClean="0">
                <a:solidFill>
                  <a:srgbClr val="C00000"/>
                </a:solidFill>
              </a:rPr>
              <a:t>double</a:t>
            </a:r>
            <a:r>
              <a:rPr lang="tr-TR" b="1" dirty="0" smtClean="0">
                <a:solidFill>
                  <a:srgbClr val="C00000"/>
                </a:solidFill>
              </a:rPr>
              <a:t> n1, </a:t>
            </a:r>
            <a:r>
              <a:rPr lang="tr-TR" b="1" dirty="0" err="1" smtClean="0">
                <a:solidFill>
                  <a:srgbClr val="C00000"/>
                </a:solidFill>
              </a:rPr>
              <a:t>int</a:t>
            </a:r>
            <a:r>
              <a:rPr lang="tr-TR" b="1" dirty="0" smtClean="0">
                <a:solidFill>
                  <a:srgbClr val="C00000"/>
                </a:solidFill>
              </a:rPr>
              <a:t> n2) { </a:t>
            </a:r>
            <a:r>
              <a:rPr lang="tr-TR" b="1" dirty="0" smtClean="0"/>
              <a:t>// </a:t>
            </a:r>
            <a:r>
              <a:rPr lang="tr-TR" b="1" dirty="0" err="1" smtClean="0"/>
              <a:t>version</a:t>
            </a:r>
            <a:r>
              <a:rPr lang="tr-TR" b="1" dirty="0" smtClean="0"/>
              <a:t> 2</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version</a:t>
            </a:r>
            <a:r>
              <a:rPr lang="tr-TR" b="1" dirty="0" smtClean="0">
                <a:solidFill>
                  <a:srgbClr val="C00000"/>
                </a:solidFill>
              </a:rPr>
              <a:t> 2"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a:t>
            </a:r>
          </a:p>
          <a:p>
            <a:pPr marL="0" indent="0">
              <a:buNone/>
            </a:pP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fun</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n1, </a:t>
            </a:r>
            <a:r>
              <a:rPr lang="tr-TR" b="1" dirty="0" err="1" smtClean="0">
                <a:solidFill>
                  <a:srgbClr val="C00000"/>
                </a:solidFill>
              </a:rPr>
              <a:t>double</a:t>
            </a:r>
            <a:r>
              <a:rPr lang="tr-TR" b="1" dirty="0" smtClean="0">
                <a:solidFill>
                  <a:srgbClr val="C00000"/>
                </a:solidFill>
              </a:rPr>
              <a:t> n2) { </a:t>
            </a:r>
            <a:r>
              <a:rPr lang="tr-TR" b="1" dirty="0" smtClean="0"/>
              <a:t>// </a:t>
            </a:r>
            <a:r>
              <a:rPr lang="tr-TR" b="1" dirty="0" err="1" smtClean="0"/>
              <a:t>version</a:t>
            </a:r>
            <a:r>
              <a:rPr lang="tr-TR" b="1" dirty="0" smtClean="0"/>
              <a:t> 3</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version</a:t>
            </a:r>
            <a:r>
              <a:rPr lang="tr-TR" b="1" dirty="0" smtClean="0">
                <a:solidFill>
                  <a:srgbClr val="C00000"/>
                </a:solidFill>
              </a:rPr>
              <a:t> 3"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9974303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52932" y="0"/>
            <a:ext cx="6960080" cy="463004"/>
          </a:xfrm>
        </p:spPr>
        <p:txBody>
          <a:bodyPr>
            <a:noAutofit/>
          </a:bodyPr>
          <a:lstStyle/>
          <a:p>
            <a:r>
              <a:rPr lang="tr-TR" sz="3600" b="1" dirty="0" err="1" smtClean="0"/>
              <a:t>Pass</a:t>
            </a:r>
            <a:r>
              <a:rPr lang="tr-TR" sz="3600" b="1" dirty="0" smtClean="0"/>
              <a:t>-</a:t>
            </a:r>
            <a:r>
              <a:rPr lang="tr-TR" sz="3600" b="1" dirty="0" err="1" smtClean="0"/>
              <a:t>by</a:t>
            </a:r>
            <a:r>
              <a:rPr lang="tr-TR" sz="3600" b="1" dirty="0" smtClean="0"/>
              <a:t>-Value vs. </a:t>
            </a:r>
            <a:r>
              <a:rPr lang="tr-TR" sz="3600" b="1" dirty="0" err="1" smtClean="0"/>
              <a:t>Pass</a:t>
            </a:r>
            <a:r>
              <a:rPr lang="tr-TR" sz="3600" b="1" dirty="0" smtClean="0"/>
              <a:t>-</a:t>
            </a:r>
            <a:r>
              <a:rPr lang="tr-TR" sz="3600" b="1" dirty="0" err="1" smtClean="0"/>
              <a:t>by</a:t>
            </a:r>
            <a:r>
              <a:rPr lang="tr-TR" sz="3600" b="1" dirty="0" smtClean="0"/>
              <a:t>-Reference</a:t>
            </a:r>
            <a:endParaRPr lang="tr-TR" sz="3600" b="1" dirty="0"/>
          </a:p>
        </p:txBody>
      </p:sp>
      <p:sp>
        <p:nvSpPr>
          <p:cNvPr id="3" name="İçerik Yer Tutucusu 2"/>
          <p:cNvSpPr>
            <a:spLocks noGrp="1"/>
          </p:cNvSpPr>
          <p:nvPr>
            <p:ph idx="1"/>
          </p:nvPr>
        </p:nvSpPr>
        <p:spPr>
          <a:xfrm>
            <a:off x="0" y="463004"/>
            <a:ext cx="12192000" cy="6394996"/>
          </a:xfrm>
        </p:spPr>
        <p:txBody>
          <a:bodyPr>
            <a:normAutofit fontScale="85000" lnSpcReduction="20000"/>
          </a:bodyPr>
          <a:lstStyle/>
          <a:p>
            <a:r>
              <a:rPr lang="en-US" dirty="0" smtClean="0"/>
              <a:t>In pass-by-value, a "copy" of argument is created and passed into the function. The invoked function works on the "clone", and </a:t>
            </a:r>
            <a:r>
              <a:rPr lang="en-US" b="1" dirty="0" smtClean="0"/>
              <a:t>cannot modify the original copy</a:t>
            </a:r>
            <a:r>
              <a:rPr lang="en-US" dirty="0" smtClean="0"/>
              <a:t>. - there is no side effect.</a:t>
            </a:r>
            <a:endParaRPr lang="tr-TR" dirty="0" smtClean="0"/>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a:t>
            </a:r>
            <a:r>
              <a:rPr lang="tr-TR" b="1" dirty="0" smtClean="0"/>
              <a:t>/* </a:t>
            </a:r>
            <a:r>
              <a:rPr lang="tr-TR" b="1" dirty="0" err="1" smtClean="0"/>
              <a:t>Fundamental</a:t>
            </a:r>
            <a:r>
              <a:rPr lang="tr-TR" b="1" dirty="0" smtClean="0"/>
              <a:t> </a:t>
            </a:r>
            <a:r>
              <a:rPr lang="tr-TR" b="1" dirty="0" err="1" smtClean="0"/>
              <a:t>types</a:t>
            </a:r>
            <a:r>
              <a:rPr lang="tr-TR" b="1" dirty="0" smtClean="0"/>
              <a:t> </a:t>
            </a:r>
            <a:r>
              <a:rPr lang="tr-TR" b="1" dirty="0" err="1" smtClean="0"/>
              <a:t>are</a:t>
            </a:r>
            <a:r>
              <a:rPr lang="tr-TR" b="1" dirty="0" smtClean="0"/>
              <a:t> </a:t>
            </a:r>
            <a:r>
              <a:rPr lang="tr-TR" b="1" dirty="0" err="1" smtClean="0"/>
              <a:t>passed</a:t>
            </a:r>
            <a:r>
              <a:rPr lang="tr-TR" b="1" dirty="0" smtClean="0"/>
              <a:t> </a:t>
            </a:r>
            <a:r>
              <a:rPr lang="tr-TR" b="1" dirty="0" err="1" smtClean="0"/>
              <a:t>by</a:t>
            </a:r>
            <a:r>
              <a:rPr lang="tr-TR" b="1" dirty="0" smtClean="0"/>
              <a:t> </a:t>
            </a:r>
            <a:r>
              <a:rPr lang="tr-TR" b="1" dirty="0" err="1" smtClean="0"/>
              <a:t>value</a:t>
            </a:r>
            <a:r>
              <a:rPr lang="tr-TR" b="1" dirty="0" smtClean="0"/>
              <a:t> </a:t>
            </a:r>
            <a:r>
              <a:rPr lang="tr-TR" b="1" dirty="0" err="1" smtClean="0"/>
              <a:t>into</a:t>
            </a:r>
            <a:r>
              <a:rPr lang="tr-TR" b="1" dirty="0" smtClean="0"/>
              <a:t> </a:t>
            </a:r>
            <a:r>
              <a:rPr lang="tr-TR" b="1" dirty="0" err="1" smtClean="0"/>
              <a:t>Function</a:t>
            </a:r>
            <a:r>
              <a:rPr lang="tr-TR" b="1" dirty="0" smtClean="0"/>
              <a:t>*/</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inc</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number</a:t>
            </a:r>
            <a:r>
              <a:rPr lang="tr-TR" b="1" dirty="0" smtClean="0">
                <a:solidFill>
                  <a:srgbClr val="C00000"/>
                </a:solidFill>
              </a:rPr>
              <a:t>);</a:t>
            </a:r>
            <a:r>
              <a:rPr lang="tr-TR" b="1" dirty="0" smtClean="0"/>
              <a:t> // </a:t>
            </a:r>
            <a:r>
              <a:rPr lang="tr-TR" b="1" dirty="0" err="1" smtClean="0"/>
              <a:t>Function</a:t>
            </a:r>
            <a:r>
              <a:rPr lang="tr-TR" b="1" dirty="0" smtClean="0"/>
              <a:t> </a:t>
            </a:r>
            <a:r>
              <a:rPr lang="tr-TR" b="1" dirty="0" err="1" smtClean="0"/>
              <a:t>prototypes</a:t>
            </a:r>
            <a:endParaRPr lang="tr-TR" b="1" dirty="0" smtClean="0"/>
          </a:p>
          <a:p>
            <a:pPr marL="0" indent="0">
              <a:buNone/>
            </a:pPr>
            <a:r>
              <a:rPr lang="tr-TR" b="1" dirty="0" smtClean="0">
                <a:solidFill>
                  <a:srgbClr val="C00000"/>
                </a:solidFill>
              </a:rPr>
              <a:t> </a:t>
            </a:r>
            <a:r>
              <a:rPr lang="tr-TR" b="1" dirty="0" smtClean="0"/>
              <a:t>// Test Driver</a:t>
            </a:r>
          </a:p>
          <a:p>
            <a:pPr marL="0" indent="0">
              <a:buNone/>
            </a:pPr>
            <a:r>
              <a:rPr lang="tr-TR" b="1" dirty="0" err="1" smtClean="0">
                <a:solidFill>
                  <a:srgbClr val="C00000"/>
                </a:solidFill>
              </a:rPr>
              <a:t>int</a:t>
            </a:r>
            <a:r>
              <a:rPr lang="tr-TR" b="1" dirty="0" smtClean="0">
                <a:solidFill>
                  <a:srgbClr val="C00000"/>
                </a:solidFill>
              </a:rPr>
              <a:t> main() {</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n = 8;</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Before</a:t>
            </a:r>
            <a:r>
              <a:rPr lang="tr-TR" b="1" dirty="0" smtClean="0">
                <a:solidFill>
                  <a:srgbClr val="C00000"/>
                </a:solidFill>
              </a:rPr>
              <a:t> </a:t>
            </a:r>
            <a:r>
              <a:rPr lang="tr-TR" b="1" dirty="0" err="1" smtClean="0">
                <a:solidFill>
                  <a:srgbClr val="C00000"/>
                </a:solidFill>
              </a:rPr>
              <a:t>calling</a:t>
            </a:r>
            <a:r>
              <a:rPr lang="tr-TR" b="1" dirty="0" smtClean="0">
                <a:solidFill>
                  <a:srgbClr val="C00000"/>
                </a:solidFill>
              </a:rPr>
              <a:t> </a:t>
            </a:r>
            <a:r>
              <a:rPr lang="tr-TR" b="1" dirty="0" err="1" smtClean="0">
                <a:solidFill>
                  <a:srgbClr val="C00000"/>
                </a:solidFill>
              </a:rPr>
              <a:t>function</a:t>
            </a:r>
            <a:r>
              <a:rPr lang="tr-TR" b="1" dirty="0" smtClean="0">
                <a:solidFill>
                  <a:srgbClr val="C00000"/>
                </a:solidFill>
              </a:rPr>
              <a:t>, n is " &lt;&lt; n &lt;&lt; </a:t>
            </a:r>
            <a:r>
              <a:rPr lang="tr-TR" b="1" dirty="0" err="1" smtClean="0">
                <a:solidFill>
                  <a:srgbClr val="C00000"/>
                </a:solidFill>
              </a:rPr>
              <a:t>endl</a:t>
            </a:r>
            <a:r>
              <a:rPr lang="tr-TR" b="1" dirty="0" smtClean="0">
                <a:solidFill>
                  <a:srgbClr val="C00000"/>
                </a:solidFill>
              </a:rPr>
              <a:t>; </a:t>
            </a:r>
            <a:r>
              <a:rPr lang="tr-TR" b="1" dirty="0" smtClean="0"/>
              <a:t>// 8</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result</a:t>
            </a:r>
            <a:r>
              <a:rPr lang="tr-TR" b="1" dirty="0" smtClean="0">
                <a:solidFill>
                  <a:srgbClr val="C00000"/>
                </a:solidFill>
              </a:rPr>
              <a:t> = </a:t>
            </a:r>
            <a:r>
              <a:rPr lang="tr-TR" b="1" dirty="0" err="1" smtClean="0">
                <a:solidFill>
                  <a:srgbClr val="C00000"/>
                </a:solidFill>
              </a:rPr>
              <a:t>inc</a:t>
            </a:r>
            <a:r>
              <a:rPr lang="tr-TR" b="1" dirty="0" smtClean="0">
                <a:solidFill>
                  <a:srgbClr val="C00000"/>
                </a:solidFill>
              </a:rPr>
              <a:t>(n);</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After</a:t>
            </a:r>
            <a:r>
              <a:rPr lang="tr-TR" b="1" dirty="0" smtClean="0">
                <a:solidFill>
                  <a:srgbClr val="C00000"/>
                </a:solidFill>
              </a:rPr>
              <a:t> </a:t>
            </a:r>
            <a:r>
              <a:rPr lang="tr-TR" b="1" dirty="0" err="1" smtClean="0">
                <a:solidFill>
                  <a:srgbClr val="C00000"/>
                </a:solidFill>
              </a:rPr>
              <a:t>calling</a:t>
            </a:r>
            <a:r>
              <a:rPr lang="tr-TR" b="1" dirty="0" smtClean="0">
                <a:solidFill>
                  <a:srgbClr val="C00000"/>
                </a:solidFill>
              </a:rPr>
              <a:t> </a:t>
            </a:r>
            <a:r>
              <a:rPr lang="tr-TR" b="1" dirty="0" err="1" smtClean="0">
                <a:solidFill>
                  <a:srgbClr val="C00000"/>
                </a:solidFill>
              </a:rPr>
              <a:t>function</a:t>
            </a:r>
            <a:r>
              <a:rPr lang="tr-TR" b="1" dirty="0" smtClean="0">
                <a:solidFill>
                  <a:srgbClr val="C00000"/>
                </a:solidFill>
              </a:rPr>
              <a:t>, n is " &lt;&lt; n &lt;&lt; </a:t>
            </a:r>
            <a:r>
              <a:rPr lang="tr-TR" b="1" dirty="0" err="1" smtClean="0">
                <a:solidFill>
                  <a:srgbClr val="C00000"/>
                </a:solidFill>
              </a:rPr>
              <a:t>endl</a:t>
            </a:r>
            <a:r>
              <a:rPr lang="tr-TR" b="1" dirty="0" smtClean="0">
                <a:solidFill>
                  <a:srgbClr val="C00000"/>
                </a:solidFill>
              </a:rPr>
              <a:t>;  </a:t>
            </a:r>
            <a:r>
              <a:rPr lang="tr-TR" b="1" dirty="0" smtClean="0"/>
              <a:t>// 8</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result</a:t>
            </a:r>
            <a:r>
              <a:rPr lang="tr-TR" b="1" dirty="0" smtClean="0">
                <a:solidFill>
                  <a:srgbClr val="C00000"/>
                </a:solidFill>
              </a:rPr>
              <a:t> is " &lt;&lt; </a:t>
            </a:r>
            <a:r>
              <a:rPr lang="tr-TR" b="1" dirty="0" err="1" smtClean="0">
                <a:solidFill>
                  <a:srgbClr val="C00000"/>
                </a:solidFill>
              </a:rPr>
              <a:t>result</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                </a:t>
            </a:r>
            <a:r>
              <a:rPr lang="tr-TR" b="1" dirty="0" smtClean="0"/>
              <a:t>// 9</a:t>
            </a:r>
          </a:p>
          <a:p>
            <a:pPr marL="0" indent="0">
              <a:buNone/>
            </a:pPr>
            <a:r>
              <a:rPr lang="tr-TR" b="1" dirty="0" smtClean="0">
                <a:solidFill>
                  <a:srgbClr val="C00000"/>
                </a:solidFill>
              </a:rPr>
              <a:t>}</a:t>
            </a:r>
          </a:p>
          <a:p>
            <a:pPr marL="0" indent="0">
              <a:buNone/>
            </a:pP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inc</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number</a:t>
            </a:r>
            <a:r>
              <a:rPr lang="tr-TR" b="1" dirty="0" smtClean="0">
                <a:solidFill>
                  <a:srgbClr val="C00000"/>
                </a:solidFill>
              </a:rPr>
              <a:t>) {</a:t>
            </a:r>
            <a:r>
              <a:rPr lang="tr-TR" b="1" dirty="0" smtClean="0"/>
              <a:t>// </a:t>
            </a:r>
            <a:r>
              <a:rPr lang="tr-TR" b="1" dirty="0" err="1" smtClean="0"/>
              <a:t>Function</a:t>
            </a:r>
            <a:r>
              <a:rPr lang="tr-TR" b="1" dirty="0" smtClean="0"/>
              <a:t> </a:t>
            </a:r>
            <a:r>
              <a:rPr lang="tr-TR" b="1" dirty="0" err="1" smtClean="0"/>
              <a:t>definitions</a:t>
            </a:r>
            <a:r>
              <a:rPr lang="tr-TR" b="1" dirty="0" smtClean="0"/>
              <a:t>   // Return number+1</a:t>
            </a:r>
          </a:p>
          <a:p>
            <a:pPr marL="0" indent="0">
              <a:buNone/>
            </a:pPr>
            <a:r>
              <a:rPr lang="tr-TR" b="1" dirty="0" smtClean="0">
                <a:solidFill>
                  <a:srgbClr val="C00000"/>
                </a:solidFill>
              </a:rPr>
              <a:t>   ++</a:t>
            </a:r>
            <a:r>
              <a:rPr lang="tr-TR" b="1" dirty="0" err="1" smtClean="0">
                <a:solidFill>
                  <a:srgbClr val="C00000"/>
                </a:solidFill>
              </a:rPr>
              <a:t>number</a:t>
            </a:r>
            <a:r>
              <a:rPr lang="tr-TR" b="1" dirty="0" smtClean="0">
                <a:solidFill>
                  <a:srgbClr val="C00000"/>
                </a:solidFill>
              </a:rPr>
              <a:t>;  </a:t>
            </a:r>
            <a:r>
              <a:rPr lang="tr-TR" b="1" dirty="0" smtClean="0"/>
              <a:t>// </a:t>
            </a:r>
            <a:r>
              <a:rPr lang="tr-TR" b="1" dirty="0" err="1" smtClean="0"/>
              <a:t>Modify</a:t>
            </a:r>
            <a:r>
              <a:rPr lang="tr-TR" b="1" dirty="0" smtClean="0"/>
              <a:t> </a:t>
            </a:r>
            <a:r>
              <a:rPr lang="tr-TR" b="1" dirty="0" err="1" smtClean="0"/>
              <a:t>parameter</a:t>
            </a:r>
            <a:r>
              <a:rPr lang="tr-TR" b="1" dirty="0" smtClean="0"/>
              <a:t>, </a:t>
            </a:r>
            <a:r>
              <a:rPr lang="tr-TR" b="1" dirty="0" err="1" smtClean="0"/>
              <a:t>no</a:t>
            </a:r>
            <a:r>
              <a:rPr lang="tr-TR" b="1" dirty="0" smtClean="0"/>
              <a:t> </a:t>
            </a:r>
            <a:r>
              <a:rPr lang="tr-TR" b="1" dirty="0" err="1" smtClean="0"/>
              <a:t>effect</a:t>
            </a:r>
            <a:r>
              <a:rPr lang="tr-TR" b="1" dirty="0" smtClean="0"/>
              <a:t> </a:t>
            </a:r>
            <a:r>
              <a:rPr lang="tr-TR" b="1" dirty="0" err="1" smtClean="0"/>
              <a:t>to</a:t>
            </a:r>
            <a:r>
              <a:rPr lang="tr-TR" b="1" dirty="0" smtClean="0"/>
              <a:t> </a:t>
            </a:r>
            <a:r>
              <a:rPr lang="tr-TR" b="1" dirty="0" err="1" smtClean="0"/>
              <a:t>caller</a:t>
            </a:r>
            <a:endParaRPr lang="tr-TR" b="1" dirty="0" smtClean="0"/>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a:t>
            </a:r>
            <a:r>
              <a:rPr lang="tr-TR" b="1" dirty="0" err="1" smtClean="0">
                <a:solidFill>
                  <a:srgbClr val="C00000"/>
                </a:solidFill>
              </a:rPr>
              <a:t>number</a:t>
            </a:r>
            <a:r>
              <a:rPr lang="tr-TR" b="1" dirty="0" smtClean="0">
                <a:solidFill>
                  <a:srgbClr val="C00000"/>
                </a:solidFill>
              </a:rPr>
              <a:t>;</a:t>
            </a:r>
          </a:p>
          <a:p>
            <a:pPr marL="0" indent="0">
              <a:buNone/>
            </a:pPr>
            <a:r>
              <a:rPr lang="tr-TR" b="1" dirty="0" smtClean="0">
                <a:solidFill>
                  <a:srgbClr val="C00000"/>
                </a:solidFill>
              </a:rPr>
              <a:t>}</a:t>
            </a:r>
            <a:endParaRPr lang="tr-TR" b="1" dirty="0">
              <a:solidFill>
                <a:srgbClr val="C00000"/>
              </a:solidFill>
            </a:endParaRPr>
          </a:p>
        </p:txBody>
      </p:sp>
      <p:pic>
        <p:nvPicPr>
          <p:cNvPr id="4" name="Resim 3"/>
          <p:cNvPicPr>
            <a:picLocks noChangeAspect="1"/>
          </p:cNvPicPr>
          <p:nvPr/>
        </p:nvPicPr>
        <p:blipFill>
          <a:blip r:embed="rId2"/>
          <a:stretch>
            <a:fillRect/>
          </a:stretch>
        </p:blipFill>
        <p:spPr>
          <a:xfrm>
            <a:off x="7515225" y="2748951"/>
            <a:ext cx="4676775" cy="1981200"/>
          </a:xfrm>
          <a:prstGeom prst="rect">
            <a:avLst/>
          </a:prstGeom>
        </p:spPr>
      </p:pic>
    </p:spTree>
    <p:extLst>
      <p:ext uri="{BB962C8B-B14F-4D97-AF65-F5344CB8AC3E}">
        <p14:creationId xmlns:p14="http://schemas.microsoft.com/office/powerpoint/2010/main" val="37124880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0770" y="181155"/>
            <a:ext cx="11473132" cy="6409426"/>
          </a:xfrm>
        </p:spPr>
        <p:txBody>
          <a:bodyPr>
            <a:normAutofit lnSpcReduction="10000"/>
          </a:bodyPr>
          <a:lstStyle/>
          <a:p>
            <a:pPr marL="0" indent="0" algn="ctr">
              <a:buNone/>
            </a:pPr>
            <a:r>
              <a:rPr lang="en-US" sz="3000" b="1" dirty="0" smtClean="0"/>
              <a:t>Pass-by-Reference</a:t>
            </a:r>
          </a:p>
          <a:p>
            <a:endParaRPr lang="en-US" dirty="0" smtClean="0"/>
          </a:p>
          <a:p>
            <a:r>
              <a:rPr lang="tr-TR" dirty="0"/>
              <a:t>I</a:t>
            </a:r>
            <a:r>
              <a:rPr lang="en-US" dirty="0" smtClean="0"/>
              <a:t>n pass-by-reference, a reference of the caller's variable is passed into the function. In other words, </a:t>
            </a:r>
            <a:r>
              <a:rPr lang="en-US" b="1" dirty="0" smtClean="0"/>
              <a:t>the invoked function works on the same data</a:t>
            </a:r>
            <a:r>
              <a:rPr lang="en-US" dirty="0" smtClean="0"/>
              <a:t>. </a:t>
            </a:r>
            <a:endParaRPr lang="tr-TR" dirty="0" smtClean="0"/>
          </a:p>
          <a:p>
            <a:r>
              <a:rPr lang="en-US" dirty="0" smtClean="0"/>
              <a:t>If the invoked function modifies the parameter, the same caller's copy will be modified as well.</a:t>
            </a:r>
          </a:p>
          <a:p>
            <a:r>
              <a:rPr lang="en-US" dirty="0" smtClean="0"/>
              <a:t>In C/C++, arrays are passed by reference. That is, you can modify the contents of the caller's array inside the invoked function - there could be side effect in passing arrays into function.</a:t>
            </a:r>
          </a:p>
          <a:p>
            <a:r>
              <a:rPr lang="en-US" dirty="0" smtClean="0"/>
              <a:t>C/C++ does not allow functions to return an array. Hence, if you wish to write a function that modifies the contents of an array you need to rely on pass-by-reference to work on the same copy inside and outside the function. </a:t>
            </a:r>
            <a:endParaRPr lang="tr-TR" dirty="0" smtClean="0"/>
          </a:p>
          <a:p>
            <a:r>
              <a:rPr lang="en-US" dirty="0" smtClean="0"/>
              <a:t>Recall that in pass-by-value, the invoked function works on a clone copy and has no way to modify the original copy.</a:t>
            </a:r>
            <a:endParaRPr lang="tr-TR" dirty="0"/>
          </a:p>
        </p:txBody>
      </p:sp>
    </p:spTree>
    <p:extLst>
      <p:ext uri="{BB962C8B-B14F-4D97-AF65-F5344CB8AC3E}">
        <p14:creationId xmlns:p14="http://schemas.microsoft.com/office/powerpoint/2010/main" val="651716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6096000" cy="6858000"/>
          </a:xfrm>
        </p:spPr>
        <p:txBody>
          <a:bodyPr>
            <a:normAutofit/>
          </a:bodyPr>
          <a:lstStyle/>
          <a:p>
            <a:pPr marL="0" indent="0">
              <a:buNone/>
            </a:pPr>
            <a:r>
              <a:rPr lang="tr-TR" sz="2400" b="1" dirty="0" smtClean="0"/>
              <a:t>/* </a:t>
            </a:r>
            <a:r>
              <a:rPr lang="tr-TR" sz="2400" b="1" dirty="0" err="1" smtClean="0"/>
              <a:t>Function</a:t>
            </a:r>
            <a:r>
              <a:rPr lang="tr-TR" sz="2400" b="1" dirty="0" smtClean="0"/>
              <a:t> </a:t>
            </a:r>
            <a:r>
              <a:rPr lang="tr-TR" sz="2400" b="1" dirty="0" err="1" smtClean="0"/>
              <a:t>to</a:t>
            </a:r>
            <a:r>
              <a:rPr lang="tr-TR" sz="2400" b="1" dirty="0" smtClean="0"/>
              <a:t> </a:t>
            </a:r>
            <a:r>
              <a:rPr lang="tr-TR" sz="2400" b="1" dirty="0" err="1" smtClean="0"/>
              <a:t>increment</a:t>
            </a:r>
            <a:r>
              <a:rPr lang="tr-TR" sz="2400" b="1" dirty="0" smtClean="0"/>
              <a:t> </a:t>
            </a:r>
            <a:r>
              <a:rPr lang="tr-TR" sz="2400" b="1" dirty="0" err="1" smtClean="0"/>
              <a:t>each</a:t>
            </a:r>
            <a:r>
              <a:rPr lang="tr-TR" sz="2400" b="1" dirty="0" smtClean="0"/>
              <a:t> element of an </a:t>
            </a:r>
            <a:r>
              <a:rPr lang="tr-TR" sz="2400" b="1" dirty="0" err="1" smtClean="0"/>
              <a:t>array</a:t>
            </a:r>
            <a:r>
              <a:rPr lang="tr-TR" sz="2400" b="1" dirty="0" smtClean="0"/>
              <a:t> */</a:t>
            </a:r>
          </a:p>
          <a:p>
            <a:pPr marL="0" indent="0">
              <a:buNone/>
            </a:pPr>
            <a:r>
              <a:rPr lang="tr-TR" sz="2600" b="1" dirty="0" smtClean="0">
                <a:solidFill>
                  <a:srgbClr val="C00000"/>
                </a:solidFill>
              </a:rPr>
              <a:t>#</a:t>
            </a:r>
            <a:r>
              <a:rPr lang="tr-TR" sz="2600" b="1" dirty="0" err="1" smtClean="0">
                <a:solidFill>
                  <a:srgbClr val="C00000"/>
                </a:solidFill>
              </a:rPr>
              <a:t>include</a:t>
            </a:r>
            <a:r>
              <a:rPr lang="tr-TR" sz="2600" b="1" dirty="0" smtClean="0">
                <a:solidFill>
                  <a:srgbClr val="C00000"/>
                </a:solidFill>
              </a:rPr>
              <a:t> &lt;</a:t>
            </a:r>
            <a:r>
              <a:rPr lang="tr-TR" sz="2600" b="1" dirty="0" err="1" smtClean="0">
                <a:solidFill>
                  <a:srgbClr val="C00000"/>
                </a:solidFill>
              </a:rPr>
              <a:t>iostreamusing</a:t>
            </a:r>
            <a:r>
              <a:rPr lang="tr-TR" sz="2600" b="1" dirty="0" smtClean="0">
                <a:solidFill>
                  <a:srgbClr val="C00000"/>
                </a:solidFill>
              </a:rPr>
              <a:t> </a:t>
            </a:r>
            <a:r>
              <a:rPr lang="tr-TR" sz="2600" b="1" dirty="0" err="1" smtClean="0">
                <a:solidFill>
                  <a:srgbClr val="C00000"/>
                </a:solidFill>
              </a:rPr>
              <a:t>namespace</a:t>
            </a:r>
            <a:r>
              <a:rPr lang="tr-TR" sz="2600" b="1" dirty="0" smtClean="0">
                <a:solidFill>
                  <a:srgbClr val="C00000"/>
                </a:solidFill>
              </a:rPr>
              <a:t> </a:t>
            </a:r>
            <a:r>
              <a:rPr lang="tr-TR" sz="2600" b="1" dirty="0" err="1" smtClean="0">
                <a:solidFill>
                  <a:srgbClr val="C00000"/>
                </a:solidFill>
              </a:rPr>
              <a:t>std</a:t>
            </a:r>
            <a:r>
              <a:rPr lang="tr-TR" sz="2600" b="1" dirty="0" smtClean="0">
                <a:solidFill>
                  <a:srgbClr val="C00000"/>
                </a:solidFill>
              </a:rPr>
              <a:t>; &gt;</a:t>
            </a:r>
          </a:p>
          <a:p>
            <a:pPr marL="0" indent="0">
              <a:buNone/>
            </a:pPr>
            <a:r>
              <a:rPr lang="tr-TR" sz="2600" b="1" dirty="0" err="1" smtClean="0">
                <a:solidFill>
                  <a:srgbClr val="C00000"/>
                </a:solidFill>
              </a:rPr>
              <a:t>void</a:t>
            </a:r>
            <a:r>
              <a:rPr lang="tr-TR" sz="2600" b="1" dirty="0" smtClean="0">
                <a:solidFill>
                  <a:srgbClr val="C00000"/>
                </a:solidFill>
              </a:rPr>
              <a:t> </a:t>
            </a:r>
            <a:r>
              <a:rPr lang="tr-TR" sz="2600" b="1" dirty="0" err="1" smtClean="0">
                <a:solidFill>
                  <a:srgbClr val="C00000"/>
                </a:solidFill>
              </a:rPr>
              <a:t>inc</a:t>
            </a:r>
            <a:r>
              <a:rPr lang="tr-TR" sz="2600" b="1" dirty="0" smtClean="0">
                <a:solidFill>
                  <a:srgbClr val="C00000"/>
                </a:solidFill>
              </a:rPr>
              <a:t>(</a:t>
            </a:r>
            <a:r>
              <a:rPr lang="tr-TR" sz="2600" b="1" dirty="0" err="1" smtClean="0">
                <a:solidFill>
                  <a:srgbClr val="C00000"/>
                </a:solidFill>
              </a:rPr>
              <a:t>int</a:t>
            </a:r>
            <a:r>
              <a:rPr lang="tr-TR" sz="2600" b="1" dirty="0" smtClean="0">
                <a:solidFill>
                  <a:srgbClr val="C00000"/>
                </a:solidFill>
              </a:rPr>
              <a:t> </a:t>
            </a:r>
            <a:r>
              <a:rPr lang="tr-TR" sz="2600" b="1" dirty="0" err="1" smtClean="0">
                <a:solidFill>
                  <a:srgbClr val="C00000"/>
                </a:solidFill>
              </a:rPr>
              <a:t>array</a:t>
            </a:r>
            <a:r>
              <a:rPr lang="tr-TR" sz="2600" b="1" dirty="0" smtClean="0">
                <a:solidFill>
                  <a:srgbClr val="C00000"/>
                </a:solidFill>
              </a:rPr>
              <a:t>[], </a:t>
            </a:r>
            <a:r>
              <a:rPr lang="tr-TR" sz="2600" b="1" dirty="0" err="1" smtClean="0">
                <a:solidFill>
                  <a:srgbClr val="C00000"/>
                </a:solidFill>
              </a:rPr>
              <a:t>int</a:t>
            </a:r>
            <a:r>
              <a:rPr lang="tr-TR" sz="2600" b="1" dirty="0" smtClean="0">
                <a:solidFill>
                  <a:srgbClr val="C00000"/>
                </a:solidFill>
              </a:rPr>
              <a:t> size);</a:t>
            </a:r>
            <a:r>
              <a:rPr lang="tr-TR" sz="2600" b="1" dirty="0" smtClean="0"/>
              <a:t> </a:t>
            </a:r>
          </a:p>
          <a:p>
            <a:pPr marL="0" indent="0">
              <a:buNone/>
            </a:pPr>
            <a:r>
              <a:rPr lang="tr-TR" sz="2600" b="1" dirty="0" err="1" smtClean="0">
                <a:solidFill>
                  <a:srgbClr val="C00000"/>
                </a:solidFill>
              </a:rPr>
              <a:t>void</a:t>
            </a:r>
            <a:r>
              <a:rPr lang="tr-TR" sz="2600" b="1" dirty="0" smtClean="0">
                <a:solidFill>
                  <a:srgbClr val="C00000"/>
                </a:solidFill>
              </a:rPr>
              <a:t> </a:t>
            </a:r>
            <a:r>
              <a:rPr lang="tr-TR" sz="2600" b="1" dirty="0" err="1" smtClean="0">
                <a:solidFill>
                  <a:srgbClr val="C00000"/>
                </a:solidFill>
              </a:rPr>
              <a:t>print</a:t>
            </a:r>
            <a:r>
              <a:rPr lang="tr-TR" sz="2600" b="1" dirty="0" smtClean="0">
                <a:solidFill>
                  <a:srgbClr val="C00000"/>
                </a:solidFill>
              </a:rPr>
              <a:t>(</a:t>
            </a:r>
            <a:r>
              <a:rPr lang="tr-TR" sz="2600" b="1" dirty="0" err="1" smtClean="0">
                <a:solidFill>
                  <a:srgbClr val="C00000"/>
                </a:solidFill>
              </a:rPr>
              <a:t>int</a:t>
            </a:r>
            <a:r>
              <a:rPr lang="tr-TR" sz="2600" b="1" dirty="0" smtClean="0">
                <a:solidFill>
                  <a:srgbClr val="C00000"/>
                </a:solidFill>
              </a:rPr>
              <a:t> </a:t>
            </a:r>
            <a:r>
              <a:rPr lang="tr-TR" sz="2600" b="1" dirty="0" err="1" smtClean="0">
                <a:solidFill>
                  <a:srgbClr val="C00000"/>
                </a:solidFill>
              </a:rPr>
              <a:t>array</a:t>
            </a:r>
            <a:r>
              <a:rPr lang="tr-TR" sz="2600" b="1" dirty="0" smtClean="0">
                <a:solidFill>
                  <a:srgbClr val="C00000"/>
                </a:solidFill>
              </a:rPr>
              <a:t>[], </a:t>
            </a:r>
            <a:r>
              <a:rPr lang="tr-TR" sz="2600" b="1" dirty="0" err="1" smtClean="0">
                <a:solidFill>
                  <a:srgbClr val="C00000"/>
                </a:solidFill>
              </a:rPr>
              <a:t>int</a:t>
            </a:r>
            <a:r>
              <a:rPr lang="tr-TR" sz="2600" b="1" dirty="0" smtClean="0">
                <a:solidFill>
                  <a:srgbClr val="C00000"/>
                </a:solidFill>
              </a:rPr>
              <a:t> size);</a:t>
            </a:r>
          </a:p>
          <a:p>
            <a:pPr marL="0" indent="0">
              <a:buNone/>
            </a:pPr>
            <a:r>
              <a:rPr lang="tr-TR" sz="2600" b="1" dirty="0" err="1" smtClean="0">
                <a:solidFill>
                  <a:srgbClr val="C00000"/>
                </a:solidFill>
              </a:rPr>
              <a:t>int</a:t>
            </a:r>
            <a:r>
              <a:rPr lang="tr-TR" sz="2600" b="1" dirty="0" smtClean="0">
                <a:solidFill>
                  <a:srgbClr val="C00000"/>
                </a:solidFill>
              </a:rPr>
              <a:t> main() {  </a:t>
            </a:r>
            <a:endParaRPr lang="tr-TR" sz="2600" b="1" dirty="0" smtClean="0"/>
          </a:p>
          <a:p>
            <a:pPr marL="0" indent="0">
              <a:buNone/>
            </a:pPr>
            <a:r>
              <a:rPr lang="tr-TR" sz="2600" b="1" dirty="0" smtClean="0"/>
              <a:t> </a:t>
            </a:r>
            <a:r>
              <a:rPr lang="tr-TR" sz="2600" b="1" dirty="0" smtClean="0">
                <a:solidFill>
                  <a:srgbClr val="C00000"/>
                </a:solidFill>
              </a:rPr>
              <a:t>  </a:t>
            </a:r>
            <a:r>
              <a:rPr lang="tr-TR" sz="2600" b="1" dirty="0" err="1" smtClean="0">
                <a:solidFill>
                  <a:srgbClr val="C00000"/>
                </a:solidFill>
              </a:rPr>
              <a:t>int</a:t>
            </a:r>
            <a:r>
              <a:rPr lang="tr-TR" sz="2600" b="1" dirty="0" smtClean="0">
                <a:solidFill>
                  <a:srgbClr val="C00000"/>
                </a:solidFill>
              </a:rPr>
              <a:t> a1[] = {8, 4, 5, 3, 2};</a:t>
            </a:r>
          </a:p>
          <a:p>
            <a:pPr marL="0" indent="0">
              <a:buNone/>
            </a:pPr>
            <a:r>
              <a:rPr lang="tr-TR" sz="2600" b="1" dirty="0" smtClean="0"/>
              <a:t>// </a:t>
            </a:r>
            <a:r>
              <a:rPr lang="tr-TR" sz="2600" b="1" dirty="0" err="1" smtClean="0"/>
              <a:t>Before</a:t>
            </a:r>
            <a:r>
              <a:rPr lang="tr-TR" sz="2600" b="1" dirty="0" smtClean="0"/>
              <a:t> </a:t>
            </a:r>
            <a:r>
              <a:rPr lang="tr-TR" sz="2600" b="1" dirty="0" err="1" smtClean="0"/>
              <a:t>increment</a:t>
            </a:r>
            <a:endParaRPr lang="tr-TR" sz="2600" b="1" dirty="0" smtClean="0"/>
          </a:p>
          <a:p>
            <a:pPr marL="0" indent="0">
              <a:buNone/>
            </a:pPr>
            <a:r>
              <a:rPr lang="tr-TR" sz="2600" b="1" dirty="0" err="1" smtClean="0">
                <a:solidFill>
                  <a:srgbClr val="C00000"/>
                </a:solidFill>
              </a:rPr>
              <a:t>print</a:t>
            </a:r>
            <a:r>
              <a:rPr lang="tr-TR" sz="2600" b="1" dirty="0" smtClean="0">
                <a:solidFill>
                  <a:srgbClr val="C00000"/>
                </a:solidFill>
              </a:rPr>
              <a:t>(a1, 5);   </a:t>
            </a:r>
            <a:r>
              <a:rPr lang="tr-TR" sz="2600" b="1" dirty="0" smtClean="0"/>
              <a:t>// {8,4,5,3,2} </a:t>
            </a:r>
          </a:p>
          <a:p>
            <a:pPr marL="0" indent="0">
              <a:buNone/>
            </a:pPr>
            <a:r>
              <a:rPr lang="tr-TR" sz="2600" b="1" dirty="0" smtClean="0"/>
              <a:t>// </a:t>
            </a:r>
            <a:r>
              <a:rPr lang="tr-TR" sz="2600" b="1" dirty="0" err="1" smtClean="0"/>
              <a:t>Array</a:t>
            </a:r>
            <a:r>
              <a:rPr lang="tr-TR" sz="2600" b="1" dirty="0" smtClean="0"/>
              <a:t> is </a:t>
            </a:r>
            <a:r>
              <a:rPr lang="tr-TR" sz="2600" b="1" dirty="0" err="1" smtClean="0"/>
              <a:t>passed</a:t>
            </a:r>
            <a:r>
              <a:rPr lang="tr-TR" sz="2600" b="1" dirty="0" smtClean="0"/>
              <a:t> </a:t>
            </a:r>
            <a:r>
              <a:rPr lang="tr-TR" sz="2600" b="1" dirty="0" err="1" smtClean="0"/>
              <a:t>by</a:t>
            </a:r>
            <a:r>
              <a:rPr lang="tr-TR" sz="2600" b="1" dirty="0" smtClean="0"/>
              <a:t> </a:t>
            </a:r>
            <a:r>
              <a:rPr lang="tr-TR" sz="2600" b="1" dirty="0" err="1" smtClean="0"/>
              <a:t>reference</a:t>
            </a:r>
            <a:r>
              <a:rPr lang="tr-TR" sz="2600" b="1" dirty="0" smtClean="0"/>
              <a:t>  </a:t>
            </a:r>
          </a:p>
          <a:p>
            <a:pPr marL="0" indent="0">
              <a:buNone/>
            </a:pPr>
            <a:r>
              <a:rPr lang="tr-TR" sz="2600" b="1" dirty="0" smtClean="0"/>
              <a:t>// Do </a:t>
            </a:r>
            <a:r>
              <a:rPr lang="tr-TR" sz="2600" b="1" dirty="0" err="1" smtClean="0"/>
              <a:t>increment</a:t>
            </a:r>
            <a:endParaRPr lang="tr-TR" sz="2600" b="1" dirty="0" smtClean="0"/>
          </a:p>
          <a:p>
            <a:pPr marL="0" indent="0">
              <a:buNone/>
            </a:pPr>
            <a:r>
              <a:rPr lang="tr-TR" sz="2600" b="1" dirty="0" err="1" smtClean="0">
                <a:solidFill>
                  <a:srgbClr val="C00000"/>
                </a:solidFill>
              </a:rPr>
              <a:t>inc</a:t>
            </a:r>
            <a:r>
              <a:rPr lang="tr-TR" sz="2600" b="1" dirty="0" smtClean="0">
                <a:solidFill>
                  <a:srgbClr val="C00000"/>
                </a:solidFill>
              </a:rPr>
              <a:t>(a1, 5); </a:t>
            </a:r>
          </a:p>
          <a:p>
            <a:pPr marL="0" indent="0">
              <a:buNone/>
            </a:pPr>
            <a:r>
              <a:rPr lang="tr-TR" sz="2600" b="1" dirty="0" smtClean="0"/>
              <a:t>// </a:t>
            </a:r>
            <a:r>
              <a:rPr lang="tr-TR" sz="2600" b="1" dirty="0" err="1" smtClean="0"/>
              <a:t>After</a:t>
            </a:r>
            <a:r>
              <a:rPr lang="tr-TR" sz="2600" b="1" dirty="0" smtClean="0"/>
              <a:t> </a:t>
            </a:r>
            <a:r>
              <a:rPr lang="tr-TR" sz="2600" b="1" dirty="0" err="1" smtClean="0"/>
              <a:t>increment</a:t>
            </a:r>
            <a:endParaRPr lang="tr-TR" sz="2600" b="1" dirty="0" smtClean="0"/>
          </a:p>
          <a:p>
            <a:pPr marL="0" indent="0">
              <a:buNone/>
            </a:pPr>
            <a:r>
              <a:rPr lang="tr-TR" sz="2600" b="1" dirty="0" err="1" smtClean="0">
                <a:solidFill>
                  <a:srgbClr val="C00000"/>
                </a:solidFill>
              </a:rPr>
              <a:t>print</a:t>
            </a:r>
            <a:r>
              <a:rPr lang="tr-TR" sz="2600" b="1" dirty="0" smtClean="0">
                <a:solidFill>
                  <a:srgbClr val="C00000"/>
                </a:solidFill>
              </a:rPr>
              <a:t>(a1, 5);   </a:t>
            </a:r>
            <a:r>
              <a:rPr lang="tr-TR" sz="2600" b="1" dirty="0" smtClean="0"/>
              <a:t>// {9,5,6,4,3}}</a:t>
            </a:r>
          </a:p>
        </p:txBody>
      </p:sp>
      <p:sp>
        <p:nvSpPr>
          <p:cNvPr id="4" name="Dikdörtgen 3"/>
          <p:cNvSpPr/>
          <p:nvPr/>
        </p:nvSpPr>
        <p:spPr>
          <a:xfrm>
            <a:off x="4425350" y="5657671"/>
            <a:ext cx="7766649" cy="969496"/>
          </a:xfrm>
          <a:prstGeom prst="rect">
            <a:avLst/>
          </a:prstGeom>
        </p:spPr>
        <p:txBody>
          <a:bodyPr wrap="square">
            <a:spAutoFit/>
          </a:bodyPr>
          <a:lstStyle/>
          <a:p>
            <a:r>
              <a:rPr lang="en-US" sz="1900" b="1" dirty="0" smtClean="0"/>
              <a:t>Array is passed into function by reference. That is, the invoked function works on the same copy of the array as the caller. Hence, changes of array inside the function is reflected outside the function</a:t>
            </a:r>
            <a:r>
              <a:rPr lang="tr-TR" sz="1900" b="1" dirty="0" smtClean="0"/>
              <a:t>.</a:t>
            </a:r>
            <a:endParaRPr lang="tr-TR" sz="1900" b="1" dirty="0"/>
          </a:p>
        </p:txBody>
      </p:sp>
      <p:sp>
        <p:nvSpPr>
          <p:cNvPr id="5" name="İçerik Yer Tutucusu 2"/>
          <p:cNvSpPr txBox="1">
            <a:spLocks/>
          </p:cNvSpPr>
          <p:nvPr/>
        </p:nvSpPr>
        <p:spPr>
          <a:xfrm>
            <a:off x="6303034" y="0"/>
            <a:ext cx="5555411" cy="56416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inc</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array</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size) {  </a:t>
            </a:r>
            <a:r>
              <a:rPr lang="tr-TR" b="1" dirty="0" smtClean="0"/>
              <a:t> </a:t>
            </a:r>
          </a:p>
          <a:p>
            <a:pPr marL="0" indent="0">
              <a:buFont typeface="Arial" panose="020B0604020202020204" pitchFamily="34" charset="0"/>
              <a:buNone/>
            </a:pPr>
            <a:r>
              <a:rPr lang="tr-TR" b="1" dirty="0" err="1" smtClean="0">
                <a:solidFill>
                  <a:srgbClr val="C00000"/>
                </a:solidFill>
              </a:rPr>
              <a:t>for</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i = 0; i &lt; size; ++i) {</a:t>
            </a:r>
          </a:p>
          <a:p>
            <a:pPr marL="0" indent="0">
              <a:buFont typeface="Arial" panose="020B0604020202020204" pitchFamily="34" charset="0"/>
              <a:buNone/>
            </a:pPr>
            <a:r>
              <a:rPr lang="tr-TR" b="1" dirty="0" smtClean="0">
                <a:solidFill>
                  <a:srgbClr val="C00000"/>
                </a:solidFill>
              </a:rPr>
              <a:t>      </a:t>
            </a:r>
            <a:r>
              <a:rPr lang="tr-TR" b="1" dirty="0" err="1" smtClean="0">
                <a:solidFill>
                  <a:srgbClr val="C00000"/>
                </a:solidFill>
              </a:rPr>
              <a:t>array</a:t>
            </a:r>
            <a:r>
              <a:rPr lang="tr-TR" b="1" dirty="0" smtClean="0">
                <a:solidFill>
                  <a:srgbClr val="C00000"/>
                </a:solidFill>
              </a:rPr>
              <a:t>[i]++;  </a:t>
            </a:r>
          </a:p>
          <a:p>
            <a:pPr marL="0" indent="0">
              <a:buFont typeface="Arial" panose="020B0604020202020204" pitchFamily="34" charset="0"/>
              <a:buNone/>
            </a:pPr>
            <a:r>
              <a:rPr lang="tr-TR" b="1" dirty="0" smtClean="0">
                <a:solidFill>
                  <a:srgbClr val="C00000"/>
                </a:solidFill>
              </a:rPr>
              <a:t>   }</a:t>
            </a:r>
          </a:p>
          <a:p>
            <a:pPr marL="0" indent="0">
              <a:buFont typeface="Arial" panose="020B0604020202020204" pitchFamily="34" charset="0"/>
              <a:buNone/>
            </a:pPr>
            <a:r>
              <a:rPr lang="tr-TR" b="1" dirty="0" smtClean="0">
                <a:solidFill>
                  <a:srgbClr val="C00000"/>
                </a:solidFill>
              </a:rPr>
              <a:t>}</a:t>
            </a:r>
          </a:p>
          <a:p>
            <a:pPr marL="0" indent="0">
              <a:buFont typeface="Arial" panose="020B0604020202020204" pitchFamily="34" charset="0"/>
              <a:buNone/>
            </a:pP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print</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array</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size) {</a:t>
            </a:r>
            <a:endParaRPr lang="tr-TR" b="1" dirty="0" smtClean="0"/>
          </a:p>
          <a:p>
            <a:pPr marL="0" indent="0">
              <a:buFont typeface="Arial" panose="020B0604020202020204" pitchFamily="34" charset="0"/>
              <a:buNone/>
            </a:pPr>
            <a:r>
              <a:rPr lang="tr-TR" b="1" dirty="0" smtClean="0"/>
              <a:t> </a:t>
            </a: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p>
          <a:p>
            <a:pPr marL="0" indent="0">
              <a:buFont typeface="Arial" panose="020B0604020202020204" pitchFamily="34" charset="0"/>
              <a:buNone/>
            </a:pPr>
            <a:r>
              <a:rPr lang="tr-TR" b="1" dirty="0" smtClean="0">
                <a:solidFill>
                  <a:srgbClr val="C00000"/>
                </a:solidFill>
              </a:rPr>
              <a:t>   </a:t>
            </a:r>
            <a:r>
              <a:rPr lang="tr-TR" b="1" dirty="0" err="1" smtClean="0">
                <a:solidFill>
                  <a:srgbClr val="C00000"/>
                </a:solidFill>
              </a:rPr>
              <a:t>for</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i = 0; i &lt; size; ++i) {</a:t>
            </a:r>
          </a:p>
          <a:p>
            <a:pPr marL="0" indent="0">
              <a:buFont typeface="Arial" panose="020B0604020202020204" pitchFamily="34" charse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array</a:t>
            </a:r>
            <a:r>
              <a:rPr lang="tr-TR" b="1" dirty="0" smtClean="0">
                <a:solidFill>
                  <a:srgbClr val="C00000"/>
                </a:solidFill>
              </a:rPr>
              <a:t>[i];</a:t>
            </a:r>
          </a:p>
          <a:p>
            <a:pPr marL="0" indent="0">
              <a:buFont typeface="Arial" panose="020B0604020202020204" pitchFamily="34" charset="0"/>
              <a:buNone/>
            </a:pPr>
            <a:r>
              <a:rPr lang="tr-TR" b="1" dirty="0" smtClean="0">
                <a:solidFill>
                  <a:srgbClr val="C00000"/>
                </a:solidFill>
              </a:rPr>
              <a:t>      </a:t>
            </a:r>
            <a:r>
              <a:rPr lang="tr-TR" b="1" dirty="0" err="1" smtClean="0">
                <a:solidFill>
                  <a:srgbClr val="C00000"/>
                </a:solidFill>
              </a:rPr>
              <a:t>if</a:t>
            </a:r>
            <a:r>
              <a:rPr lang="tr-TR" b="1" dirty="0" smtClean="0">
                <a:solidFill>
                  <a:srgbClr val="C00000"/>
                </a:solidFill>
              </a:rPr>
              <a:t> (i &lt; size - 1) {</a:t>
            </a:r>
          </a:p>
          <a:p>
            <a:pPr marL="0" indent="0">
              <a:buFont typeface="Arial" panose="020B0604020202020204" pitchFamily="34" charse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p>
          <a:p>
            <a:pPr marL="0" indent="0">
              <a:buFont typeface="Arial" panose="020B0604020202020204" pitchFamily="34" charset="0"/>
              <a:buNone/>
            </a:pPr>
            <a:r>
              <a:rPr lang="tr-TR" b="1" dirty="0" smtClean="0">
                <a:solidFill>
                  <a:srgbClr val="C00000"/>
                </a:solidFill>
              </a:rPr>
              <a:t>      }</a:t>
            </a:r>
          </a:p>
          <a:p>
            <a:pPr marL="0" indent="0">
              <a:buFont typeface="Arial" panose="020B0604020202020204" pitchFamily="34" charset="0"/>
              <a:buNone/>
            </a:pPr>
            <a:r>
              <a:rPr lang="tr-TR" b="1" dirty="0" smtClean="0">
                <a:solidFill>
                  <a:srgbClr val="C00000"/>
                </a:solidFill>
              </a:rPr>
              <a:t>   }</a:t>
            </a:r>
          </a:p>
          <a:p>
            <a:pPr marL="0" indent="0">
              <a:buFont typeface="Arial" panose="020B0604020202020204" pitchFamily="34" charse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 &lt;&lt; </a:t>
            </a:r>
            <a:r>
              <a:rPr lang="tr-TR" b="1" dirty="0" err="1" smtClean="0">
                <a:solidFill>
                  <a:srgbClr val="C00000"/>
                </a:solidFill>
              </a:rPr>
              <a:t>endl</a:t>
            </a:r>
            <a:r>
              <a:rPr lang="tr-TR" b="1" dirty="0" smtClean="0">
                <a:solidFill>
                  <a:srgbClr val="C00000"/>
                </a:solidFill>
              </a:rPr>
              <a:t>;</a:t>
            </a:r>
          </a:p>
          <a:p>
            <a:pPr marL="0" indent="0">
              <a:buFont typeface="Arial" panose="020B0604020202020204" pitchFamily="34" charse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9289084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609272" y="2780523"/>
            <a:ext cx="5519468" cy="437132"/>
          </a:xfrm>
        </p:spPr>
        <p:txBody>
          <a:bodyPr>
            <a:normAutofit fontScale="90000"/>
          </a:bodyPr>
          <a:lstStyle/>
          <a:p>
            <a:pPr algn="ctr"/>
            <a:r>
              <a:rPr lang="tr-TR" b="1" dirty="0" err="1" smtClean="0"/>
              <a:t>const</a:t>
            </a:r>
            <a:r>
              <a:rPr lang="tr-TR" b="1" dirty="0" smtClean="0"/>
              <a:t> </a:t>
            </a:r>
            <a:r>
              <a:rPr lang="tr-TR" b="1" dirty="0" err="1" smtClean="0"/>
              <a:t>Function</a:t>
            </a:r>
            <a:r>
              <a:rPr lang="tr-TR" b="1" dirty="0" smtClean="0"/>
              <a:t> </a:t>
            </a:r>
            <a:r>
              <a:rPr lang="tr-TR" b="1" dirty="0" err="1" smtClean="0"/>
              <a:t>Parameters</a:t>
            </a:r>
            <a:endParaRPr lang="tr-TR" b="1" dirty="0"/>
          </a:p>
        </p:txBody>
      </p:sp>
      <p:sp>
        <p:nvSpPr>
          <p:cNvPr id="3" name="İçerik Yer Tutucusu 2"/>
          <p:cNvSpPr>
            <a:spLocks noGrp="1"/>
          </p:cNvSpPr>
          <p:nvPr>
            <p:ph idx="1"/>
          </p:nvPr>
        </p:nvSpPr>
        <p:spPr>
          <a:xfrm>
            <a:off x="0" y="0"/>
            <a:ext cx="12128740" cy="6858000"/>
          </a:xfrm>
        </p:spPr>
        <p:txBody>
          <a:bodyPr>
            <a:normAutofit fontScale="70000" lnSpcReduction="20000"/>
          </a:bodyPr>
          <a:lstStyle/>
          <a:p>
            <a:r>
              <a:rPr lang="en-US" dirty="0" smtClean="0"/>
              <a:t>Pass-by-reference risks corrupting the original data. If you do not have the intention of modifying the arrays inside the function, you could use the </a:t>
            </a:r>
            <a:r>
              <a:rPr lang="en-US" b="1" dirty="0" err="1" smtClean="0">
                <a:solidFill>
                  <a:srgbClr val="C00000"/>
                </a:solidFill>
              </a:rPr>
              <a:t>const</a:t>
            </a:r>
            <a:r>
              <a:rPr lang="en-US" dirty="0" smtClean="0"/>
              <a:t> keyword in the function parameter. </a:t>
            </a:r>
            <a:r>
              <a:rPr lang="en-US" b="1" dirty="0" smtClean="0"/>
              <a:t>A </a:t>
            </a:r>
            <a:r>
              <a:rPr lang="en-US" b="1" dirty="0" err="1" smtClean="0"/>
              <a:t>const</a:t>
            </a:r>
            <a:r>
              <a:rPr lang="en-US" b="1" dirty="0" smtClean="0"/>
              <a:t> function argument cannot be modified inside the function.</a:t>
            </a:r>
          </a:p>
          <a:p>
            <a:pPr marL="0" indent="0">
              <a:buNone/>
            </a:pPr>
            <a:r>
              <a:rPr lang="en-US" b="1" dirty="0" smtClean="0">
                <a:solidFill>
                  <a:srgbClr val="C00000"/>
                </a:solidFill>
              </a:rPr>
              <a:t>#include &lt;</a:t>
            </a:r>
            <a:r>
              <a:rPr lang="en-US" b="1" dirty="0" err="1" smtClean="0">
                <a:solidFill>
                  <a:srgbClr val="C00000"/>
                </a:solidFill>
              </a:rPr>
              <a:t>iostream</a:t>
            </a:r>
            <a:r>
              <a:rPr lang="en-US" b="1" dirty="0" smtClean="0">
                <a:solidFill>
                  <a:srgbClr val="C00000"/>
                </a:solidFill>
              </a:rPr>
              <a:t>&gt;</a:t>
            </a:r>
          </a:p>
          <a:p>
            <a:pPr marL="0" indent="0">
              <a:buNone/>
            </a:pPr>
            <a:r>
              <a:rPr lang="en-US" b="1" dirty="0" smtClean="0">
                <a:solidFill>
                  <a:srgbClr val="C00000"/>
                </a:solidFill>
              </a:rPr>
              <a:t>using namespace </a:t>
            </a:r>
            <a:r>
              <a:rPr lang="en-US" b="1" dirty="0" err="1" smtClean="0">
                <a:solidFill>
                  <a:srgbClr val="C00000"/>
                </a:solidFill>
              </a:rPr>
              <a:t>std</a:t>
            </a:r>
            <a:r>
              <a:rPr lang="en-US" b="1" dirty="0" smtClean="0">
                <a:solidFill>
                  <a:srgbClr val="C00000"/>
                </a:solidFill>
              </a:rPr>
              <a:t>;</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a:t>
            </a:r>
            <a:r>
              <a:rPr lang="en-US" b="1" dirty="0" err="1" smtClean="0">
                <a:solidFill>
                  <a:srgbClr val="C00000"/>
                </a:solidFill>
              </a:rPr>
              <a:t>linearSearch</a:t>
            </a:r>
            <a:r>
              <a:rPr lang="en-US" b="1" dirty="0" smtClean="0">
                <a:solidFill>
                  <a:srgbClr val="C00000"/>
                </a:solidFill>
              </a:rPr>
              <a:t>(</a:t>
            </a:r>
            <a:r>
              <a:rPr lang="en-US" b="1" dirty="0" err="1" smtClean="0">
                <a:solidFill>
                  <a:srgbClr val="C00000"/>
                </a:solidFill>
              </a:rPr>
              <a:t>const</a:t>
            </a:r>
            <a:r>
              <a:rPr lang="en-US" b="1" dirty="0" smtClean="0">
                <a:solidFill>
                  <a:srgbClr val="C00000"/>
                </a:solidFill>
              </a:rPr>
              <a:t> </a:t>
            </a:r>
            <a:r>
              <a:rPr lang="en-US" b="1" dirty="0" err="1" smtClean="0">
                <a:solidFill>
                  <a:srgbClr val="C00000"/>
                </a:solidFill>
              </a:rPr>
              <a:t>int</a:t>
            </a:r>
            <a:r>
              <a:rPr lang="en-US" b="1" dirty="0" smtClean="0">
                <a:solidFill>
                  <a:srgbClr val="C00000"/>
                </a:solidFill>
              </a:rPr>
              <a:t> a[], </a:t>
            </a:r>
            <a:r>
              <a:rPr lang="en-US" b="1" dirty="0" err="1" smtClean="0">
                <a:solidFill>
                  <a:srgbClr val="C00000"/>
                </a:solidFill>
              </a:rPr>
              <a:t>int</a:t>
            </a:r>
            <a:r>
              <a:rPr lang="en-US" b="1" dirty="0" smtClean="0">
                <a:solidFill>
                  <a:srgbClr val="C00000"/>
                </a:solidFill>
              </a:rPr>
              <a:t> size, </a:t>
            </a:r>
            <a:r>
              <a:rPr lang="en-US" b="1" dirty="0" err="1" smtClean="0">
                <a:solidFill>
                  <a:srgbClr val="C00000"/>
                </a:solidFill>
              </a:rPr>
              <a:t>int</a:t>
            </a:r>
            <a:r>
              <a:rPr lang="en-US" b="1" dirty="0" smtClean="0">
                <a:solidFill>
                  <a:srgbClr val="C00000"/>
                </a:solidFill>
              </a:rPr>
              <a:t> key);</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main() {</a:t>
            </a:r>
          </a:p>
          <a:p>
            <a:pPr marL="0" indent="0">
              <a:buNone/>
            </a:pPr>
            <a:r>
              <a:rPr lang="en-US" b="1" dirty="0" smtClean="0">
                <a:solidFill>
                  <a:srgbClr val="C00000"/>
                </a:solidFill>
              </a:rPr>
              <a:t>   </a:t>
            </a:r>
            <a:r>
              <a:rPr lang="en-US" b="1" dirty="0" err="1" smtClean="0">
                <a:solidFill>
                  <a:srgbClr val="C00000"/>
                </a:solidFill>
              </a:rPr>
              <a:t>const</a:t>
            </a:r>
            <a:r>
              <a:rPr lang="en-US" b="1" dirty="0" smtClean="0">
                <a:solidFill>
                  <a:srgbClr val="C00000"/>
                </a:solidFill>
              </a:rPr>
              <a:t> </a:t>
            </a:r>
            <a:r>
              <a:rPr lang="en-US" b="1" dirty="0" err="1" smtClean="0">
                <a:solidFill>
                  <a:srgbClr val="C00000"/>
                </a:solidFill>
              </a:rPr>
              <a:t>int</a:t>
            </a:r>
            <a:r>
              <a:rPr lang="en-US" b="1" dirty="0" smtClean="0">
                <a:solidFill>
                  <a:srgbClr val="C00000"/>
                </a:solidFill>
              </a:rPr>
              <a:t> SIZE = 8;</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a1[SIZE] = {8, 4, 5, 3, 2, 9, 4, 1};</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linearSearch</a:t>
            </a:r>
            <a:r>
              <a:rPr lang="en-US" b="1" dirty="0" smtClean="0">
                <a:solidFill>
                  <a:srgbClr val="C00000"/>
                </a:solidFill>
              </a:rPr>
              <a:t>(a1, SIZE, 8) &lt;&lt; </a:t>
            </a:r>
            <a:r>
              <a:rPr lang="en-US" b="1" dirty="0" err="1" smtClean="0">
                <a:solidFill>
                  <a:srgbClr val="C00000"/>
                </a:solidFill>
              </a:rPr>
              <a:t>endl</a:t>
            </a:r>
            <a:r>
              <a:rPr lang="en-US" b="1" dirty="0" smtClean="0">
                <a:solidFill>
                  <a:srgbClr val="C00000"/>
                </a:solidFill>
              </a:rPr>
              <a:t>;  </a:t>
            </a:r>
            <a:r>
              <a:rPr lang="en-US" b="1" dirty="0" smtClean="0"/>
              <a:t>// 0</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linearSearch</a:t>
            </a:r>
            <a:r>
              <a:rPr lang="en-US" b="1" dirty="0" smtClean="0">
                <a:solidFill>
                  <a:srgbClr val="C00000"/>
                </a:solidFill>
              </a:rPr>
              <a:t>(a1, SIZE, 4) &lt;&lt; </a:t>
            </a:r>
            <a:r>
              <a:rPr lang="en-US" b="1" dirty="0" err="1" smtClean="0">
                <a:solidFill>
                  <a:srgbClr val="C00000"/>
                </a:solidFill>
              </a:rPr>
              <a:t>endl</a:t>
            </a:r>
            <a:r>
              <a:rPr lang="en-US" b="1" dirty="0" smtClean="0">
                <a:solidFill>
                  <a:srgbClr val="C00000"/>
                </a:solidFill>
              </a:rPr>
              <a:t>;  </a:t>
            </a:r>
            <a:r>
              <a:rPr lang="en-US" b="1" dirty="0" smtClean="0"/>
              <a:t>// 1</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linearSearch</a:t>
            </a:r>
            <a:r>
              <a:rPr lang="en-US" b="1" dirty="0" smtClean="0">
                <a:solidFill>
                  <a:srgbClr val="C00000"/>
                </a:solidFill>
              </a:rPr>
              <a:t>(a1, SIZE, 99) &lt;&lt; </a:t>
            </a:r>
            <a:r>
              <a:rPr lang="en-US" b="1" dirty="0" err="1" smtClean="0">
                <a:solidFill>
                  <a:srgbClr val="C00000"/>
                </a:solidFill>
              </a:rPr>
              <a:t>endl</a:t>
            </a:r>
            <a:r>
              <a:rPr lang="en-US" b="1" dirty="0" smtClean="0">
                <a:solidFill>
                  <a:srgbClr val="C00000"/>
                </a:solidFill>
              </a:rPr>
              <a:t>; </a:t>
            </a:r>
            <a:r>
              <a:rPr lang="en-US" b="1" dirty="0" smtClean="0"/>
              <a:t>// 8 (not found)</a:t>
            </a:r>
          </a:p>
          <a:p>
            <a:pPr marL="0" indent="0">
              <a:buNone/>
            </a:pPr>
            <a:r>
              <a:rPr lang="en-US" b="1" dirty="0" smtClean="0">
                <a:solidFill>
                  <a:srgbClr val="C00000"/>
                </a:solidFill>
              </a:rPr>
              <a:t>}</a:t>
            </a:r>
          </a:p>
          <a:p>
            <a:pPr marL="0" indent="0">
              <a:buNone/>
            </a:pPr>
            <a:r>
              <a:rPr lang="en-US" b="1" dirty="0" smtClean="0">
                <a:solidFill>
                  <a:srgbClr val="C00000"/>
                </a:solidFill>
              </a:rPr>
              <a:t> </a:t>
            </a:r>
            <a:r>
              <a:rPr lang="en-US" b="1" dirty="0" smtClean="0"/>
              <a:t>// Search the array for the given key// If found, return array index [0, size-1]; otherwise, return size</a:t>
            </a:r>
          </a:p>
          <a:p>
            <a:pPr marL="0" indent="0">
              <a:buNone/>
            </a:pPr>
            <a:r>
              <a:rPr lang="en-US" b="1" dirty="0" err="1" smtClean="0">
                <a:solidFill>
                  <a:srgbClr val="C00000"/>
                </a:solidFill>
              </a:rPr>
              <a:t>int</a:t>
            </a:r>
            <a:r>
              <a:rPr lang="en-US" b="1" dirty="0" smtClean="0">
                <a:solidFill>
                  <a:srgbClr val="C00000"/>
                </a:solidFill>
              </a:rPr>
              <a:t> </a:t>
            </a:r>
            <a:r>
              <a:rPr lang="en-US" b="1" dirty="0" err="1" smtClean="0">
                <a:solidFill>
                  <a:srgbClr val="C00000"/>
                </a:solidFill>
              </a:rPr>
              <a:t>linearSearch</a:t>
            </a:r>
            <a:r>
              <a:rPr lang="en-US" b="1" dirty="0" smtClean="0">
                <a:solidFill>
                  <a:srgbClr val="C00000"/>
                </a:solidFill>
              </a:rPr>
              <a:t>(</a:t>
            </a:r>
            <a:r>
              <a:rPr lang="en-US" b="1" dirty="0" err="1" smtClean="0">
                <a:solidFill>
                  <a:srgbClr val="C00000"/>
                </a:solidFill>
              </a:rPr>
              <a:t>const</a:t>
            </a:r>
            <a:r>
              <a:rPr lang="en-US" b="1" dirty="0" smtClean="0">
                <a:solidFill>
                  <a:srgbClr val="C00000"/>
                </a:solidFill>
              </a:rPr>
              <a:t> </a:t>
            </a:r>
            <a:r>
              <a:rPr lang="en-US" b="1" dirty="0" err="1" smtClean="0">
                <a:solidFill>
                  <a:srgbClr val="C00000"/>
                </a:solidFill>
              </a:rPr>
              <a:t>int</a:t>
            </a:r>
            <a:r>
              <a:rPr lang="en-US" b="1" dirty="0" smtClean="0">
                <a:solidFill>
                  <a:srgbClr val="C00000"/>
                </a:solidFill>
              </a:rPr>
              <a:t> a[], </a:t>
            </a:r>
            <a:r>
              <a:rPr lang="en-US" b="1" dirty="0" err="1" smtClean="0">
                <a:solidFill>
                  <a:srgbClr val="C00000"/>
                </a:solidFill>
              </a:rPr>
              <a:t>int</a:t>
            </a:r>
            <a:r>
              <a:rPr lang="en-US" b="1" dirty="0" smtClean="0">
                <a:solidFill>
                  <a:srgbClr val="C00000"/>
                </a:solidFill>
              </a:rPr>
              <a:t> size, </a:t>
            </a:r>
            <a:r>
              <a:rPr lang="en-US" b="1" dirty="0" err="1" smtClean="0">
                <a:solidFill>
                  <a:srgbClr val="C00000"/>
                </a:solidFill>
              </a:rPr>
              <a:t>int</a:t>
            </a:r>
            <a:r>
              <a:rPr lang="en-US" b="1" dirty="0" smtClean="0">
                <a:solidFill>
                  <a:srgbClr val="C00000"/>
                </a:solidFill>
              </a:rPr>
              <a:t> key) {</a:t>
            </a:r>
          </a:p>
          <a:p>
            <a:pPr marL="0" indent="0">
              <a:buNone/>
            </a:pPr>
            <a:r>
              <a:rPr lang="en-US" b="1" dirty="0" smtClean="0">
                <a:solidFill>
                  <a:srgbClr val="C00000"/>
                </a:solidFill>
              </a:rPr>
              <a:t>   for (</a:t>
            </a:r>
            <a:r>
              <a:rPr lang="en-US" b="1" dirty="0" err="1" smtClean="0">
                <a:solidFill>
                  <a:srgbClr val="C00000"/>
                </a:solidFill>
              </a:rPr>
              <a:t>int</a:t>
            </a:r>
            <a:r>
              <a:rPr lang="en-US" b="1" dirty="0" smtClean="0">
                <a:solidFill>
                  <a:srgbClr val="C00000"/>
                </a:solidFill>
              </a:rPr>
              <a:t> </a:t>
            </a:r>
            <a:r>
              <a:rPr lang="en-US" b="1" dirty="0" err="1" smtClean="0">
                <a:solidFill>
                  <a:srgbClr val="C00000"/>
                </a:solidFill>
              </a:rPr>
              <a:t>i</a:t>
            </a:r>
            <a:r>
              <a:rPr lang="en-US" b="1" dirty="0" smtClean="0">
                <a:solidFill>
                  <a:srgbClr val="C00000"/>
                </a:solidFill>
              </a:rPr>
              <a:t> = 0; </a:t>
            </a:r>
            <a:r>
              <a:rPr lang="en-US" b="1" dirty="0" err="1" smtClean="0">
                <a:solidFill>
                  <a:srgbClr val="C00000"/>
                </a:solidFill>
              </a:rPr>
              <a:t>i</a:t>
            </a:r>
            <a:r>
              <a:rPr lang="en-US" b="1" dirty="0" smtClean="0">
                <a:solidFill>
                  <a:srgbClr val="C00000"/>
                </a:solidFill>
              </a:rPr>
              <a:t> &lt; size; ++</a:t>
            </a:r>
            <a:r>
              <a:rPr lang="en-US" b="1" dirty="0" err="1" smtClean="0">
                <a:solidFill>
                  <a:srgbClr val="C00000"/>
                </a:solidFill>
              </a:rPr>
              <a:t>i</a:t>
            </a:r>
            <a:r>
              <a:rPr lang="en-US" b="1" dirty="0" smtClean="0">
                <a:solidFill>
                  <a:srgbClr val="C00000"/>
                </a:solidFill>
              </a:rPr>
              <a:t>) {</a:t>
            </a:r>
          </a:p>
          <a:p>
            <a:pPr marL="0" indent="0">
              <a:buNone/>
            </a:pPr>
            <a:r>
              <a:rPr lang="en-US" b="1" dirty="0" smtClean="0">
                <a:solidFill>
                  <a:srgbClr val="C00000"/>
                </a:solidFill>
              </a:rPr>
              <a:t>      if (a[</a:t>
            </a:r>
            <a:r>
              <a:rPr lang="en-US" b="1" dirty="0" err="1" smtClean="0">
                <a:solidFill>
                  <a:srgbClr val="C00000"/>
                </a:solidFill>
              </a:rPr>
              <a:t>i</a:t>
            </a:r>
            <a:r>
              <a:rPr lang="en-US" b="1" dirty="0" smtClean="0">
                <a:solidFill>
                  <a:srgbClr val="C00000"/>
                </a:solidFill>
              </a:rPr>
              <a:t>] == key) return </a:t>
            </a:r>
            <a:r>
              <a:rPr lang="en-US" b="1" dirty="0" err="1" smtClean="0">
                <a:solidFill>
                  <a:srgbClr val="C00000"/>
                </a:solidFill>
              </a:rPr>
              <a:t>i</a:t>
            </a:r>
            <a:r>
              <a:rPr lang="en-US" b="1" dirty="0" smtClean="0">
                <a:solidFill>
                  <a:srgbClr val="C00000"/>
                </a:solidFill>
              </a:rPr>
              <a:t>;</a:t>
            </a:r>
          </a:p>
          <a:p>
            <a:pPr marL="0" indent="0">
              <a:buNone/>
            </a:pPr>
            <a:r>
              <a:rPr lang="en-US" b="1" dirty="0" smtClean="0">
                <a:solidFill>
                  <a:srgbClr val="C00000"/>
                </a:solidFill>
              </a:rPr>
              <a:t>   }</a:t>
            </a:r>
          </a:p>
          <a:p>
            <a:pPr marL="0" indent="0">
              <a:buNone/>
            </a:pPr>
            <a:r>
              <a:rPr lang="en-US" b="1" dirty="0" smtClean="0">
                <a:solidFill>
                  <a:srgbClr val="C00000"/>
                </a:solidFill>
              </a:rPr>
              <a:t>   return size;</a:t>
            </a:r>
          </a:p>
          <a:p>
            <a:pPr marL="0" indent="0">
              <a:buNone/>
            </a:pPr>
            <a:r>
              <a:rPr lang="en-US" b="1" dirty="0" smtClean="0">
                <a:solidFill>
                  <a:srgbClr val="C00000"/>
                </a:solidFill>
              </a:rPr>
              <a:t>}</a:t>
            </a:r>
          </a:p>
        </p:txBody>
      </p:sp>
    </p:spTree>
    <p:extLst>
      <p:ext uri="{BB962C8B-B14F-4D97-AF65-F5344CB8AC3E}">
        <p14:creationId xmlns:p14="http://schemas.microsoft.com/office/powerpoint/2010/main" val="92449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994695" y="2631056"/>
            <a:ext cx="7125419" cy="342241"/>
          </a:xfrm>
        </p:spPr>
        <p:txBody>
          <a:bodyPr>
            <a:noAutofit/>
          </a:bodyPr>
          <a:lstStyle/>
          <a:p>
            <a:pPr algn="ctr"/>
            <a:r>
              <a:rPr lang="tr-TR" sz="2800" b="1" dirty="0" err="1" smtClean="0"/>
              <a:t>Pass</a:t>
            </a:r>
            <a:r>
              <a:rPr lang="tr-TR" sz="2800" b="1" dirty="0" smtClean="0"/>
              <a:t>-</a:t>
            </a:r>
            <a:r>
              <a:rPr lang="tr-TR" sz="2800" b="1" dirty="0" err="1" smtClean="0"/>
              <a:t>by</a:t>
            </a:r>
            <a:r>
              <a:rPr lang="tr-TR" sz="2800" b="1" dirty="0" smtClean="0"/>
              <a:t>-Reference </a:t>
            </a:r>
            <a:r>
              <a:rPr lang="tr-TR" sz="2800" b="1" dirty="0" err="1" smtClean="0"/>
              <a:t>via</a:t>
            </a:r>
            <a:r>
              <a:rPr lang="tr-TR" sz="2800" b="1" dirty="0" smtClean="0"/>
              <a:t> "Reference" </a:t>
            </a:r>
            <a:r>
              <a:rPr lang="tr-TR" sz="2800" b="1" dirty="0" err="1" smtClean="0"/>
              <a:t>Parameters</a:t>
            </a:r>
            <a:endParaRPr lang="tr-TR" sz="2800" b="1" dirty="0"/>
          </a:p>
        </p:txBody>
      </p:sp>
      <p:sp>
        <p:nvSpPr>
          <p:cNvPr id="3" name="İçerik Yer Tutucusu 2"/>
          <p:cNvSpPr>
            <a:spLocks noGrp="1"/>
          </p:cNvSpPr>
          <p:nvPr>
            <p:ph idx="1"/>
          </p:nvPr>
        </p:nvSpPr>
        <p:spPr>
          <a:xfrm>
            <a:off x="60385" y="25900"/>
            <a:ext cx="11645660" cy="6832100"/>
          </a:xfrm>
        </p:spPr>
        <p:txBody>
          <a:bodyPr>
            <a:noAutofit/>
          </a:bodyPr>
          <a:lstStyle/>
          <a:p>
            <a:pPr marL="0" indent="0">
              <a:buNone/>
            </a:pPr>
            <a:r>
              <a:rPr lang="en-US" sz="1600" b="1" dirty="0" smtClean="0">
                <a:solidFill>
                  <a:srgbClr val="C00000"/>
                </a:solidFill>
              </a:rPr>
              <a:t>#include &lt;</a:t>
            </a:r>
            <a:r>
              <a:rPr lang="en-US" sz="1600" b="1" dirty="0" err="1" smtClean="0">
                <a:solidFill>
                  <a:srgbClr val="C00000"/>
                </a:solidFill>
              </a:rPr>
              <a:t>iostream</a:t>
            </a:r>
            <a:r>
              <a:rPr lang="en-US" sz="1600" b="1" dirty="0" smtClean="0">
                <a:solidFill>
                  <a:srgbClr val="C00000"/>
                </a:solidFill>
              </a:rPr>
              <a:t>&gt;</a:t>
            </a:r>
            <a:r>
              <a:rPr lang="en-US" sz="1600" b="1" dirty="0" smtClean="0"/>
              <a:t>/* Test Pass-by-reference for fundamental-type parameter   via reference declaration  */</a:t>
            </a:r>
          </a:p>
          <a:p>
            <a:pPr marL="0" indent="0">
              <a:buNone/>
            </a:pPr>
            <a:r>
              <a:rPr lang="en-US" sz="1600" b="1" dirty="0" smtClean="0">
                <a:solidFill>
                  <a:srgbClr val="C00000"/>
                </a:solidFill>
              </a:rPr>
              <a:t>using namespace </a:t>
            </a:r>
            <a:r>
              <a:rPr lang="en-US" sz="1600" b="1" dirty="0" err="1" smtClean="0">
                <a:solidFill>
                  <a:srgbClr val="C00000"/>
                </a:solidFill>
              </a:rPr>
              <a:t>std</a:t>
            </a:r>
            <a:r>
              <a:rPr lang="en-US" sz="1600" b="1" dirty="0" smtClean="0">
                <a:solidFill>
                  <a:srgbClr val="C00000"/>
                </a:solidFill>
              </a:rPr>
              <a:t>;</a:t>
            </a:r>
          </a:p>
          <a:p>
            <a:pPr marL="0" indent="0">
              <a:buNone/>
            </a:pPr>
            <a:r>
              <a:rPr lang="en-US" sz="1600" b="1" dirty="0" smtClean="0">
                <a:solidFill>
                  <a:srgbClr val="C00000"/>
                </a:solidFill>
              </a:rPr>
              <a:t> </a:t>
            </a:r>
            <a:r>
              <a:rPr lang="en-US" sz="1600" b="1" dirty="0" err="1" smtClean="0">
                <a:solidFill>
                  <a:srgbClr val="C00000"/>
                </a:solidFill>
              </a:rPr>
              <a:t>int</a:t>
            </a:r>
            <a:r>
              <a:rPr lang="en-US" sz="1600" b="1" dirty="0" smtClean="0">
                <a:solidFill>
                  <a:srgbClr val="C00000"/>
                </a:solidFill>
              </a:rPr>
              <a:t> </a:t>
            </a:r>
            <a:r>
              <a:rPr lang="en-US" sz="1600" b="1" dirty="0" err="1" smtClean="0">
                <a:solidFill>
                  <a:srgbClr val="C00000"/>
                </a:solidFill>
              </a:rPr>
              <a:t>squareByValue</a:t>
            </a:r>
            <a:r>
              <a:rPr lang="en-US" sz="1600" b="1" dirty="0" smtClean="0">
                <a:solidFill>
                  <a:srgbClr val="C00000"/>
                </a:solidFill>
              </a:rPr>
              <a:t> (</a:t>
            </a:r>
            <a:r>
              <a:rPr lang="en-US" sz="1600" b="1" dirty="0" err="1" smtClean="0">
                <a:solidFill>
                  <a:srgbClr val="C00000"/>
                </a:solidFill>
              </a:rPr>
              <a:t>int</a:t>
            </a:r>
            <a:r>
              <a:rPr lang="en-US" sz="1600" b="1" dirty="0" smtClean="0">
                <a:solidFill>
                  <a:srgbClr val="C00000"/>
                </a:solidFill>
              </a:rPr>
              <a:t> number);        </a:t>
            </a:r>
            <a:r>
              <a:rPr lang="en-US" sz="1600" b="1" dirty="0" smtClean="0"/>
              <a:t>// Pass-by-value</a:t>
            </a:r>
          </a:p>
          <a:p>
            <a:pPr marL="0" indent="0">
              <a:buNone/>
            </a:pPr>
            <a:r>
              <a:rPr lang="en-US" sz="1600" b="1" dirty="0" smtClean="0">
                <a:solidFill>
                  <a:srgbClr val="C00000"/>
                </a:solidFill>
              </a:rPr>
              <a:t>void </a:t>
            </a:r>
            <a:r>
              <a:rPr lang="en-US" sz="1600" b="1" dirty="0" err="1" smtClean="0">
                <a:solidFill>
                  <a:srgbClr val="C00000"/>
                </a:solidFill>
              </a:rPr>
              <a:t>squareByReference</a:t>
            </a:r>
            <a:r>
              <a:rPr lang="en-US" sz="1600" b="1" dirty="0" smtClean="0">
                <a:solidFill>
                  <a:srgbClr val="C00000"/>
                </a:solidFill>
              </a:rPr>
              <a:t> (</a:t>
            </a:r>
            <a:r>
              <a:rPr lang="en-US" sz="1600" b="1" dirty="0" err="1" smtClean="0">
                <a:solidFill>
                  <a:srgbClr val="C00000"/>
                </a:solidFill>
              </a:rPr>
              <a:t>int</a:t>
            </a:r>
            <a:r>
              <a:rPr lang="en-US" sz="1600" b="1" dirty="0" smtClean="0">
                <a:solidFill>
                  <a:srgbClr val="C00000"/>
                </a:solidFill>
              </a:rPr>
              <a:t> &amp; number); </a:t>
            </a:r>
            <a:r>
              <a:rPr lang="en-US" sz="1600" b="1" dirty="0" smtClean="0"/>
              <a:t>// Pass-by-reference</a:t>
            </a:r>
          </a:p>
          <a:p>
            <a:pPr marL="0" indent="0">
              <a:buNone/>
            </a:pPr>
            <a:r>
              <a:rPr lang="en-US" sz="1600" b="1" dirty="0" smtClean="0">
                <a:solidFill>
                  <a:srgbClr val="C00000"/>
                </a:solidFill>
              </a:rPr>
              <a:t> </a:t>
            </a:r>
            <a:r>
              <a:rPr lang="en-US" sz="1600" b="1" dirty="0" err="1" smtClean="0">
                <a:solidFill>
                  <a:srgbClr val="C00000"/>
                </a:solidFill>
              </a:rPr>
              <a:t>int</a:t>
            </a:r>
            <a:r>
              <a:rPr lang="en-US" sz="1600" b="1" dirty="0" smtClean="0">
                <a:solidFill>
                  <a:srgbClr val="C00000"/>
                </a:solidFill>
              </a:rPr>
              <a:t> main() {</a:t>
            </a:r>
          </a:p>
          <a:p>
            <a:pPr marL="0" indent="0">
              <a:buNone/>
            </a:pPr>
            <a:r>
              <a:rPr lang="en-US" sz="1600" b="1" dirty="0" smtClean="0">
                <a:solidFill>
                  <a:srgbClr val="C00000"/>
                </a:solidFill>
              </a:rPr>
              <a:t>   </a:t>
            </a:r>
            <a:r>
              <a:rPr lang="en-US" sz="1600" b="1" dirty="0" err="1" smtClean="0">
                <a:solidFill>
                  <a:srgbClr val="C00000"/>
                </a:solidFill>
              </a:rPr>
              <a:t>int</a:t>
            </a:r>
            <a:r>
              <a:rPr lang="en-US" sz="1600" b="1" dirty="0" smtClean="0">
                <a:solidFill>
                  <a:srgbClr val="C00000"/>
                </a:solidFill>
              </a:rPr>
              <a:t> n1 = 8;</a:t>
            </a:r>
          </a:p>
          <a:p>
            <a:pPr marL="0" indent="0">
              <a:buNone/>
            </a:pPr>
            <a:r>
              <a:rPr lang="en-US" sz="1600" b="1" dirty="0" smtClean="0">
                <a:solidFill>
                  <a:srgbClr val="C00000"/>
                </a:solidFill>
              </a:rPr>
              <a:t>   </a:t>
            </a:r>
            <a:r>
              <a:rPr lang="en-US" sz="1600" b="1" dirty="0" err="1" smtClean="0">
                <a:solidFill>
                  <a:srgbClr val="C00000"/>
                </a:solidFill>
              </a:rPr>
              <a:t>cout</a:t>
            </a:r>
            <a:r>
              <a:rPr lang="en-US" sz="1600" b="1" dirty="0" smtClean="0">
                <a:solidFill>
                  <a:srgbClr val="C00000"/>
                </a:solidFill>
              </a:rPr>
              <a:t> &lt;&lt; "Before call, value is " &lt;&lt; n1 &lt;&lt; </a:t>
            </a:r>
            <a:r>
              <a:rPr lang="en-US" sz="1600" b="1" dirty="0" err="1" smtClean="0">
                <a:solidFill>
                  <a:srgbClr val="C00000"/>
                </a:solidFill>
              </a:rPr>
              <a:t>endl</a:t>
            </a:r>
            <a:r>
              <a:rPr lang="en-US" sz="1600" b="1" dirty="0" smtClean="0">
                <a:solidFill>
                  <a:srgbClr val="C00000"/>
                </a:solidFill>
              </a:rPr>
              <a:t>;  </a:t>
            </a:r>
            <a:r>
              <a:rPr lang="en-US" sz="1600" b="1" dirty="0" smtClean="0"/>
              <a:t>// 8</a:t>
            </a:r>
          </a:p>
          <a:p>
            <a:pPr marL="0" indent="0">
              <a:buNone/>
            </a:pPr>
            <a:r>
              <a:rPr lang="en-US" sz="1600" b="1" dirty="0" smtClean="0">
                <a:solidFill>
                  <a:srgbClr val="C00000"/>
                </a:solidFill>
              </a:rPr>
              <a:t>   </a:t>
            </a:r>
            <a:r>
              <a:rPr lang="en-US" sz="1600" b="1" dirty="0" err="1" smtClean="0">
                <a:solidFill>
                  <a:srgbClr val="C00000"/>
                </a:solidFill>
              </a:rPr>
              <a:t>cout</a:t>
            </a:r>
            <a:r>
              <a:rPr lang="en-US" sz="1600" b="1" dirty="0" smtClean="0">
                <a:solidFill>
                  <a:srgbClr val="C00000"/>
                </a:solidFill>
              </a:rPr>
              <a:t> &lt;&lt; </a:t>
            </a:r>
            <a:r>
              <a:rPr lang="en-US" sz="1600" b="1" dirty="0" err="1" smtClean="0">
                <a:solidFill>
                  <a:srgbClr val="C00000"/>
                </a:solidFill>
              </a:rPr>
              <a:t>squareByValue</a:t>
            </a:r>
            <a:r>
              <a:rPr lang="en-US" sz="1600" b="1" dirty="0" smtClean="0">
                <a:solidFill>
                  <a:srgbClr val="C00000"/>
                </a:solidFill>
              </a:rPr>
              <a:t>(n1) &lt;&lt; </a:t>
            </a:r>
            <a:r>
              <a:rPr lang="en-US" sz="1600" b="1" dirty="0" err="1" smtClean="0">
                <a:solidFill>
                  <a:srgbClr val="C00000"/>
                </a:solidFill>
              </a:rPr>
              <a:t>endl</a:t>
            </a:r>
            <a:r>
              <a:rPr lang="en-US" sz="1600" b="1" dirty="0" smtClean="0">
                <a:solidFill>
                  <a:srgbClr val="C00000"/>
                </a:solidFill>
              </a:rPr>
              <a:t>;  </a:t>
            </a:r>
            <a:r>
              <a:rPr lang="en-US" sz="1600" b="1" dirty="0" smtClean="0"/>
              <a:t>// no side-effect</a:t>
            </a:r>
          </a:p>
          <a:p>
            <a:pPr marL="0" indent="0">
              <a:buNone/>
            </a:pPr>
            <a:r>
              <a:rPr lang="en-US" sz="1600" b="1" dirty="0" smtClean="0">
                <a:solidFill>
                  <a:srgbClr val="C00000"/>
                </a:solidFill>
              </a:rPr>
              <a:t>   </a:t>
            </a:r>
            <a:r>
              <a:rPr lang="en-US" sz="1600" b="1" dirty="0" err="1" smtClean="0">
                <a:solidFill>
                  <a:srgbClr val="C00000"/>
                </a:solidFill>
              </a:rPr>
              <a:t>cout</a:t>
            </a:r>
            <a:r>
              <a:rPr lang="en-US" sz="1600" b="1" dirty="0" smtClean="0">
                <a:solidFill>
                  <a:srgbClr val="C00000"/>
                </a:solidFill>
              </a:rPr>
              <a:t> &lt;&lt; "After call, value is " &lt;&lt; n1 &lt;&lt; </a:t>
            </a:r>
            <a:r>
              <a:rPr lang="en-US" sz="1600" b="1" dirty="0" err="1" smtClean="0">
                <a:solidFill>
                  <a:srgbClr val="C00000"/>
                </a:solidFill>
              </a:rPr>
              <a:t>endl</a:t>
            </a:r>
            <a:r>
              <a:rPr lang="en-US" sz="1600" b="1" dirty="0" smtClean="0">
                <a:solidFill>
                  <a:srgbClr val="C00000"/>
                </a:solidFill>
              </a:rPr>
              <a:t>;   </a:t>
            </a:r>
            <a:r>
              <a:rPr lang="en-US" sz="1600" b="1" dirty="0" smtClean="0"/>
              <a:t>// 8</a:t>
            </a:r>
          </a:p>
          <a:p>
            <a:pPr marL="0" indent="0">
              <a:buNone/>
            </a:pPr>
            <a:r>
              <a:rPr lang="en-US" sz="1600" b="1" dirty="0" smtClean="0">
                <a:solidFill>
                  <a:srgbClr val="C00000"/>
                </a:solidFill>
              </a:rPr>
              <a:t>    </a:t>
            </a:r>
            <a:r>
              <a:rPr lang="en-US" sz="1600" b="1" dirty="0" err="1" smtClean="0">
                <a:solidFill>
                  <a:srgbClr val="C00000"/>
                </a:solidFill>
              </a:rPr>
              <a:t>int</a:t>
            </a:r>
            <a:r>
              <a:rPr lang="en-US" sz="1600" b="1" dirty="0" smtClean="0">
                <a:solidFill>
                  <a:srgbClr val="C00000"/>
                </a:solidFill>
              </a:rPr>
              <a:t> n2 = 9;</a:t>
            </a:r>
          </a:p>
          <a:p>
            <a:pPr marL="0" indent="0">
              <a:buNone/>
            </a:pPr>
            <a:r>
              <a:rPr lang="en-US" sz="1600" b="1" dirty="0" smtClean="0">
                <a:solidFill>
                  <a:srgbClr val="C00000"/>
                </a:solidFill>
              </a:rPr>
              <a:t>   </a:t>
            </a:r>
            <a:r>
              <a:rPr lang="en-US" sz="1600" b="1" dirty="0" err="1" smtClean="0">
                <a:solidFill>
                  <a:srgbClr val="C00000"/>
                </a:solidFill>
              </a:rPr>
              <a:t>cout</a:t>
            </a:r>
            <a:r>
              <a:rPr lang="en-US" sz="1600" b="1" dirty="0" smtClean="0">
                <a:solidFill>
                  <a:srgbClr val="C00000"/>
                </a:solidFill>
              </a:rPr>
              <a:t> &lt;&lt; "Before call, value is " &lt;&lt; n2 &lt;&lt; </a:t>
            </a:r>
            <a:r>
              <a:rPr lang="en-US" sz="1600" b="1" dirty="0" err="1" smtClean="0">
                <a:solidFill>
                  <a:srgbClr val="C00000"/>
                </a:solidFill>
              </a:rPr>
              <a:t>endl</a:t>
            </a:r>
            <a:r>
              <a:rPr lang="en-US" sz="1600" b="1" dirty="0" smtClean="0">
                <a:solidFill>
                  <a:srgbClr val="C00000"/>
                </a:solidFill>
              </a:rPr>
              <a:t>;  </a:t>
            </a:r>
            <a:r>
              <a:rPr lang="en-US" sz="1600" b="1" dirty="0" smtClean="0"/>
              <a:t>// 9</a:t>
            </a:r>
          </a:p>
          <a:p>
            <a:pPr marL="0" indent="0">
              <a:buNone/>
            </a:pPr>
            <a:r>
              <a:rPr lang="en-US" sz="1600" b="1" dirty="0" smtClean="0">
                <a:solidFill>
                  <a:srgbClr val="C00000"/>
                </a:solidFill>
              </a:rPr>
              <a:t>   </a:t>
            </a:r>
            <a:r>
              <a:rPr lang="en-US" sz="1600" b="1" dirty="0" err="1" smtClean="0">
                <a:solidFill>
                  <a:srgbClr val="C00000"/>
                </a:solidFill>
              </a:rPr>
              <a:t>squareByReference</a:t>
            </a:r>
            <a:r>
              <a:rPr lang="en-US" sz="1600" b="1" dirty="0" smtClean="0">
                <a:solidFill>
                  <a:srgbClr val="C00000"/>
                </a:solidFill>
              </a:rPr>
              <a:t>(n2);  // side-effect</a:t>
            </a:r>
          </a:p>
          <a:p>
            <a:pPr marL="0" indent="0">
              <a:buNone/>
            </a:pPr>
            <a:r>
              <a:rPr lang="en-US" sz="1600" b="1" dirty="0" smtClean="0">
                <a:solidFill>
                  <a:srgbClr val="C00000"/>
                </a:solidFill>
              </a:rPr>
              <a:t>   </a:t>
            </a:r>
            <a:r>
              <a:rPr lang="en-US" sz="1600" b="1" dirty="0" err="1" smtClean="0">
                <a:solidFill>
                  <a:srgbClr val="C00000"/>
                </a:solidFill>
              </a:rPr>
              <a:t>cout</a:t>
            </a:r>
            <a:r>
              <a:rPr lang="en-US" sz="1600" b="1" dirty="0" smtClean="0">
                <a:solidFill>
                  <a:srgbClr val="C00000"/>
                </a:solidFill>
              </a:rPr>
              <a:t> &lt;&lt; "After call, value is " &lt;&lt; n2 &lt;&lt; </a:t>
            </a:r>
            <a:r>
              <a:rPr lang="en-US" sz="1600" b="1" dirty="0" err="1" smtClean="0">
                <a:solidFill>
                  <a:srgbClr val="C00000"/>
                </a:solidFill>
              </a:rPr>
              <a:t>endl</a:t>
            </a:r>
            <a:r>
              <a:rPr lang="en-US" sz="1600" b="1" dirty="0" smtClean="0">
                <a:solidFill>
                  <a:srgbClr val="C00000"/>
                </a:solidFill>
              </a:rPr>
              <a:t>;   </a:t>
            </a:r>
            <a:r>
              <a:rPr lang="en-US" sz="1600" b="1" dirty="0" smtClean="0"/>
              <a:t>// 81</a:t>
            </a:r>
          </a:p>
          <a:p>
            <a:pPr marL="0" indent="0">
              <a:buNone/>
            </a:pPr>
            <a:r>
              <a:rPr lang="en-US" sz="1600" b="1" dirty="0" smtClean="0">
                <a:solidFill>
                  <a:srgbClr val="C00000"/>
                </a:solidFill>
              </a:rPr>
              <a:t>}</a:t>
            </a:r>
          </a:p>
          <a:p>
            <a:pPr marL="0" indent="0">
              <a:buNone/>
            </a:pPr>
            <a:r>
              <a:rPr lang="en-US" sz="1600" b="1" dirty="0" err="1" smtClean="0">
                <a:solidFill>
                  <a:srgbClr val="C00000"/>
                </a:solidFill>
              </a:rPr>
              <a:t>int</a:t>
            </a:r>
            <a:r>
              <a:rPr lang="en-US" sz="1600" b="1" dirty="0" smtClean="0">
                <a:solidFill>
                  <a:srgbClr val="C00000"/>
                </a:solidFill>
              </a:rPr>
              <a:t> </a:t>
            </a:r>
            <a:r>
              <a:rPr lang="en-US" sz="1600" b="1" dirty="0" err="1" smtClean="0">
                <a:solidFill>
                  <a:srgbClr val="C00000"/>
                </a:solidFill>
              </a:rPr>
              <a:t>squareByValue</a:t>
            </a:r>
            <a:r>
              <a:rPr lang="en-US" sz="1600" b="1" dirty="0" smtClean="0">
                <a:solidFill>
                  <a:srgbClr val="C00000"/>
                </a:solidFill>
              </a:rPr>
              <a:t> (</a:t>
            </a:r>
            <a:r>
              <a:rPr lang="en-US" sz="1600" b="1" dirty="0" err="1" smtClean="0">
                <a:solidFill>
                  <a:srgbClr val="C00000"/>
                </a:solidFill>
              </a:rPr>
              <a:t>int</a:t>
            </a:r>
            <a:r>
              <a:rPr lang="en-US" sz="1600" b="1" dirty="0" smtClean="0">
                <a:solidFill>
                  <a:srgbClr val="C00000"/>
                </a:solidFill>
              </a:rPr>
              <a:t> number) {</a:t>
            </a:r>
            <a:r>
              <a:rPr lang="en-US" sz="1600" b="1" dirty="0" smtClean="0"/>
              <a:t>// Pass parameter by value - no side effect</a:t>
            </a:r>
          </a:p>
          <a:p>
            <a:pPr marL="0" indent="0">
              <a:buNone/>
            </a:pPr>
            <a:r>
              <a:rPr lang="en-US" sz="1600" b="1" dirty="0" smtClean="0">
                <a:solidFill>
                  <a:srgbClr val="C00000"/>
                </a:solidFill>
              </a:rPr>
              <a:t>   return number * number;</a:t>
            </a:r>
          </a:p>
          <a:p>
            <a:pPr marL="0" indent="0">
              <a:buNone/>
            </a:pPr>
            <a:r>
              <a:rPr lang="en-US" sz="1600" b="1" dirty="0" smtClean="0">
                <a:solidFill>
                  <a:srgbClr val="C00000"/>
                </a:solidFill>
              </a:rPr>
              <a:t>}</a:t>
            </a:r>
          </a:p>
          <a:p>
            <a:pPr marL="0" indent="0">
              <a:buNone/>
            </a:pPr>
            <a:r>
              <a:rPr lang="en-US" sz="1600" b="1" dirty="0" smtClean="0">
                <a:solidFill>
                  <a:srgbClr val="C00000"/>
                </a:solidFill>
              </a:rPr>
              <a:t>void </a:t>
            </a:r>
            <a:r>
              <a:rPr lang="en-US" sz="1600" b="1" dirty="0" err="1" smtClean="0">
                <a:solidFill>
                  <a:srgbClr val="C00000"/>
                </a:solidFill>
              </a:rPr>
              <a:t>squareByReference</a:t>
            </a:r>
            <a:r>
              <a:rPr lang="en-US" sz="1600" b="1" dirty="0" smtClean="0">
                <a:solidFill>
                  <a:srgbClr val="C00000"/>
                </a:solidFill>
              </a:rPr>
              <a:t> (</a:t>
            </a:r>
            <a:r>
              <a:rPr lang="en-US" sz="1600" b="1" dirty="0" err="1" smtClean="0">
                <a:solidFill>
                  <a:srgbClr val="C00000"/>
                </a:solidFill>
              </a:rPr>
              <a:t>int</a:t>
            </a:r>
            <a:r>
              <a:rPr lang="en-US" sz="1600" b="1" dirty="0" smtClean="0">
                <a:solidFill>
                  <a:srgbClr val="C00000"/>
                </a:solidFill>
              </a:rPr>
              <a:t> &amp; number) {</a:t>
            </a:r>
            <a:r>
              <a:rPr lang="en-US" sz="1600" b="1" dirty="0" smtClean="0"/>
              <a:t>// Pass parameter by reference by declaring as reference (&amp;)// - with side effect to the caller</a:t>
            </a:r>
          </a:p>
          <a:p>
            <a:pPr marL="0" indent="0">
              <a:buNone/>
            </a:pPr>
            <a:r>
              <a:rPr lang="en-US" sz="1600" b="1" dirty="0" smtClean="0">
                <a:solidFill>
                  <a:srgbClr val="C00000"/>
                </a:solidFill>
              </a:rPr>
              <a:t>   number = number * number;</a:t>
            </a:r>
          </a:p>
          <a:p>
            <a:pPr marL="0" indent="0">
              <a:buNone/>
            </a:pPr>
            <a:r>
              <a:rPr lang="en-US" sz="1600" b="1" dirty="0" smtClean="0">
                <a:solidFill>
                  <a:srgbClr val="C00000"/>
                </a:solidFill>
              </a:rPr>
              <a:t>}</a:t>
            </a:r>
            <a:endParaRPr lang="tr-TR" sz="1600" b="1" dirty="0">
              <a:solidFill>
                <a:srgbClr val="C00000"/>
              </a:solidFill>
            </a:endParaRPr>
          </a:p>
        </p:txBody>
      </p:sp>
    </p:spTree>
    <p:extLst>
      <p:ext uri="{BB962C8B-B14F-4D97-AF65-F5344CB8AC3E}">
        <p14:creationId xmlns:p14="http://schemas.microsoft.com/office/powerpoint/2010/main" val="12902922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0453"/>
            <a:ext cx="9660147" cy="540649"/>
          </a:xfrm>
        </p:spPr>
        <p:txBody>
          <a:bodyPr>
            <a:normAutofit fontScale="90000"/>
          </a:bodyPr>
          <a:lstStyle/>
          <a:p>
            <a:pPr algn="ctr"/>
            <a:r>
              <a:rPr lang="tr-TR" dirty="0" smtClean="0"/>
              <a:t> </a:t>
            </a:r>
            <a:r>
              <a:rPr lang="tr-TR" sz="3600" b="1" dirty="0" smtClean="0"/>
              <a:t>File </a:t>
            </a:r>
            <a:r>
              <a:rPr lang="tr-TR" sz="3600" b="1" dirty="0" err="1" smtClean="0"/>
              <a:t>Input</a:t>
            </a:r>
            <a:r>
              <a:rPr lang="tr-TR" sz="3600" b="1" dirty="0" smtClean="0"/>
              <a:t>/</a:t>
            </a:r>
            <a:r>
              <a:rPr lang="tr-TR" sz="3600" b="1" dirty="0" err="1" smtClean="0"/>
              <a:t>Output</a:t>
            </a:r>
            <a:r>
              <a:rPr lang="tr-TR" sz="3600" b="1" dirty="0" smtClean="0"/>
              <a:t> (</a:t>
            </a:r>
            <a:r>
              <a:rPr lang="tr-TR" sz="3600" b="1" dirty="0" err="1" smtClean="0"/>
              <a:t>Header</a:t>
            </a:r>
            <a:r>
              <a:rPr lang="tr-TR" sz="3600" b="1" dirty="0" smtClean="0"/>
              <a:t> &lt;</a:t>
            </a:r>
            <a:r>
              <a:rPr lang="tr-TR" sz="3600" b="1" dirty="0" err="1" smtClean="0"/>
              <a:t>fstream</a:t>
            </a:r>
            <a:r>
              <a:rPr lang="tr-TR" sz="3600" b="1" dirty="0" smtClean="0"/>
              <a:t>&gt;)</a:t>
            </a:r>
            <a:endParaRPr lang="tr-TR" sz="3600" b="1" dirty="0"/>
          </a:p>
        </p:txBody>
      </p:sp>
      <p:sp>
        <p:nvSpPr>
          <p:cNvPr id="3" name="İçerik Yer Tutucusu 2"/>
          <p:cNvSpPr>
            <a:spLocks noGrp="1"/>
          </p:cNvSpPr>
          <p:nvPr>
            <p:ph idx="1"/>
          </p:nvPr>
        </p:nvSpPr>
        <p:spPr>
          <a:xfrm>
            <a:off x="422694" y="948906"/>
            <a:ext cx="10931106" cy="5426015"/>
          </a:xfrm>
        </p:spPr>
        <p:txBody>
          <a:bodyPr/>
          <a:lstStyle/>
          <a:p>
            <a:r>
              <a:rPr lang="en-US" dirty="0" smtClean="0"/>
              <a:t>The &lt;</a:t>
            </a:r>
            <a:r>
              <a:rPr lang="en-US" dirty="0" err="1" smtClean="0"/>
              <a:t>fstream</a:t>
            </a:r>
            <a:r>
              <a:rPr lang="en-US" dirty="0" smtClean="0"/>
              <a:t>&gt; header provides </a:t>
            </a:r>
            <a:r>
              <a:rPr lang="en-US" dirty="0" err="1" smtClean="0"/>
              <a:t>ifstream</a:t>
            </a:r>
            <a:r>
              <a:rPr lang="en-US" dirty="0" smtClean="0"/>
              <a:t> (input file stream) and </a:t>
            </a:r>
            <a:r>
              <a:rPr lang="en-US" dirty="0" err="1" smtClean="0"/>
              <a:t>ofstream</a:t>
            </a:r>
            <a:r>
              <a:rPr lang="en-US" dirty="0" smtClean="0"/>
              <a:t> (output file stream) for file input and output. </a:t>
            </a:r>
            <a:endParaRPr lang="tr-TR" dirty="0" smtClean="0"/>
          </a:p>
          <a:p>
            <a:r>
              <a:rPr lang="en-US" dirty="0" smtClean="0"/>
              <a:t>The steps for file input/output are:</a:t>
            </a:r>
          </a:p>
          <a:p>
            <a:r>
              <a:rPr lang="en-US" dirty="0" smtClean="0"/>
              <a:t>    Create a </a:t>
            </a:r>
            <a:r>
              <a:rPr lang="en-US" dirty="0" err="1" smtClean="0"/>
              <a:t>ifstream</a:t>
            </a:r>
            <a:r>
              <a:rPr lang="en-US" dirty="0" smtClean="0"/>
              <a:t> for input, or </a:t>
            </a:r>
            <a:r>
              <a:rPr lang="en-US" dirty="0" err="1" smtClean="0"/>
              <a:t>ofstream</a:t>
            </a:r>
            <a:r>
              <a:rPr lang="en-US" dirty="0" smtClean="0"/>
              <a:t> for output.</a:t>
            </a:r>
          </a:p>
          <a:p>
            <a:r>
              <a:rPr lang="en-US" dirty="0" smtClean="0"/>
              <a:t>    Connect the stream to an input or output file via open(filename).</a:t>
            </a:r>
          </a:p>
          <a:p>
            <a:r>
              <a:rPr lang="en-US" dirty="0" smtClean="0"/>
              <a:t>    Perform formatted output via stream insertion operator &lt;&lt;, or input via stream extraction operator &gt;&gt;, similar to </a:t>
            </a:r>
            <a:r>
              <a:rPr lang="en-US" dirty="0" err="1" smtClean="0"/>
              <a:t>cout</a:t>
            </a:r>
            <a:r>
              <a:rPr lang="en-US" dirty="0" smtClean="0"/>
              <a:t> &lt;&lt; and </a:t>
            </a:r>
            <a:r>
              <a:rPr lang="en-US" dirty="0" err="1" smtClean="0"/>
              <a:t>cin</a:t>
            </a:r>
            <a:r>
              <a:rPr lang="en-US" dirty="0" smtClean="0"/>
              <a:t> &gt;&gt;.</a:t>
            </a:r>
          </a:p>
          <a:p>
            <a:r>
              <a:rPr lang="en-US" dirty="0" smtClean="0"/>
              <a:t>    Close the file and free the stream.</a:t>
            </a:r>
            <a:endParaRPr lang="en-US" dirty="0"/>
          </a:p>
        </p:txBody>
      </p:sp>
    </p:spTree>
    <p:extLst>
      <p:ext uri="{BB962C8B-B14F-4D97-AF65-F5344CB8AC3E}">
        <p14:creationId xmlns:p14="http://schemas.microsoft.com/office/powerpoint/2010/main" val="2116226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074326" y="0"/>
            <a:ext cx="4117674" cy="790815"/>
          </a:xfrm>
        </p:spPr>
        <p:txBody>
          <a:bodyPr/>
          <a:lstStyle/>
          <a:p>
            <a:r>
              <a:rPr lang="tr-TR" dirty="0" smtClean="0"/>
              <a:t> </a:t>
            </a:r>
            <a:r>
              <a:rPr lang="tr-TR" b="1" dirty="0" err="1" smtClean="0"/>
              <a:t>Input</a:t>
            </a:r>
            <a:r>
              <a:rPr lang="tr-TR" b="1" dirty="0" smtClean="0"/>
              <a:t> </a:t>
            </a:r>
            <a:r>
              <a:rPr lang="tr-TR" b="1" dirty="0" err="1" smtClean="0"/>
              <a:t>via</a:t>
            </a:r>
            <a:r>
              <a:rPr lang="tr-TR" b="1" dirty="0" smtClean="0"/>
              <a:t> "cin &gt;&gt;"</a:t>
            </a:r>
            <a:endParaRPr lang="tr-TR" b="1" dirty="0"/>
          </a:p>
        </p:txBody>
      </p:sp>
      <p:sp>
        <p:nvSpPr>
          <p:cNvPr id="3" name="İçerik Yer Tutucusu 2"/>
          <p:cNvSpPr>
            <a:spLocks noGrp="1"/>
          </p:cNvSpPr>
          <p:nvPr>
            <p:ph idx="1"/>
          </p:nvPr>
        </p:nvSpPr>
        <p:spPr>
          <a:xfrm>
            <a:off x="-94891" y="0"/>
            <a:ext cx="6832121" cy="6858000"/>
          </a:xfrm>
        </p:spPr>
        <p:txBody>
          <a:bodyPr>
            <a:noAutofit/>
          </a:bodyPr>
          <a:lstStyle/>
          <a:p>
            <a:pPr marL="0" indent="0">
              <a:buNone/>
            </a:pPr>
            <a:r>
              <a:rPr lang="en-US" sz="2200" b="1" dirty="0" smtClean="0">
                <a:solidFill>
                  <a:srgbClr val="C00000"/>
                </a:solidFill>
              </a:rPr>
              <a:t>#include &lt;</a:t>
            </a:r>
            <a:r>
              <a:rPr lang="en-US" sz="2200" b="1" dirty="0" err="1" smtClean="0">
                <a:solidFill>
                  <a:srgbClr val="C00000"/>
                </a:solidFill>
              </a:rPr>
              <a:t>iostream</a:t>
            </a:r>
            <a:r>
              <a:rPr lang="en-US" sz="2200" b="1" dirty="0" smtClean="0">
                <a:solidFill>
                  <a:srgbClr val="C00000"/>
                </a:solidFill>
              </a:rPr>
              <a:t>&gt;</a:t>
            </a:r>
            <a:r>
              <a:rPr lang="tr-TR" sz="2200" b="1" dirty="0" smtClean="0">
                <a:solidFill>
                  <a:srgbClr val="C00000"/>
                </a:solidFill>
              </a:rPr>
              <a:t>                      </a:t>
            </a:r>
          </a:p>
          <a:p>
            <a:pPr marL="0" indent="0">
              <a:buNone/>
            </a:pPr>
            <a:r>
              <a:rPr lang="tr-TR" sz="2200" b="1" dirty="0" smtClean="0">
                <a:solidFill>
                  <a:srgbClr val="C00000"/>
                </a:solidFill>
              </a:rPr>
              <a:t> </a:t>
            </a:r>
            <a:r>
              <a:rPr lang="en-US" sz="2200" b="1" dirty="0" smtClean="0">
                <a:solidFill>
                  <a:srgbClr val="C00000"/>
                </a:solidFill>
              </a:rPr>
              <a:t>using namespace </a:t>
            </a:r>
            <a:r>
              <a:rPr lang="en-US" sz="2200" b="1" dirty="0" err="1" smtClean="0">
                <a:solidFill>
                  <a:srgbClr val="C00000"/>
                </a:solidFill>
              </a:rPr>
              <a:t>std</a:t>
            </a:r>
            <a:r>
              <a:rPr lang="en-US" sz="2200" b="1" dirty="0" smtClean="0">
                <a:solidFill>
                  <a:srgbClr val="C00000"/>
                </a:solidFill>
              </a:rPr>
              <a:t>; </a:t>
            </a:r>
          </a:p>
          <a:p>
            <a:pPr marL="0" indent="0">
              <a:buNone/>
            </a:pPr>
            <a:r>
              <a:rPr lang="en-US" sz="2200" b="1" dirty="0" err="1" smtClean="0">
                <a:solidFill>
                  <a:srgbClr val="C00000"/>
                </a:solidFill>
              </a:rPr>
              <a:t>int</a:t>
            </a:r>
            <a:r>
              <a:rPr lang="en-US" sz="2200" b="1" dirty="0" smtClean="0">
                <a:solidFill>
                  <a:srgbClr val="C00000"/>
                </a:solidFill>
              </a:rPr>
              <a:t> main() {</a:t>
            </a:r>
          </a:p>
          <a:p>
            <a:pPr marL="0" indent="0">
              <a:buNone/>
            </a:pPr>
            <a:r>
              <a:rPr lang="en-US" sz="2200" b="1" dirty="0" smtClean="0">
                <a:solidFill>
                  <a:srgbClr val="C00000"/>
                </a:solidFill>
              </a:rPr>
              <a:t>   </a:t>
            </a:r>
            <a:r>
              <a:rPr lang="en-US" sz="2200" b="1" dirty="0" err="1" smtClean="0">
                <a:solidFill>
                  <a:srgbClr val="C00000"/>
                </a:solidFill>
              </a:rPr>
              <a:t>int</a:t>
            </a:r>
            <a:r>
              <a:rPr lang="en-US" sz="2200" b="1" dirty="0" smtClean="0">
                <a:solidFill>
                  <a:srgbClr val="C00000"/>
                </a:solidFill>
              </a:rPr>
              <a:t> </a:t>
            </a:r>
            <a:r>
              <a:rPr lang="en-US" sz="2200" b="1" dirty="0" err="1" smtClean="0">
                <a:solidFill>
                  <a:srgbClr val="C00000"/>
                </a:solidFill>
              </a:rPr>
              <a:t>firstInt</a:t>
            </a:r>
            <a:r>
              <a:rPr lang="tr-TR" sz="2200" b="1" dirty="0" smtClean="0">
                <a:solidFill>
                  <a:srgbClr val="C00000"/>
                </a:solidFill>
              </a:rPr>
              <a:t>, </a:t>
            </a:r>
            <a:r>
              <a:rPr lang="en-US" sz="2200" b="1" dirty="0" err="1" smtClean="0">
                <a:solidFill>
                  <a:srgbClr val="C00000"/>
                </a:solidFill>
              </a:rPr>
              <a:t>secondInt</a:t>
            </a:r>
            <a:r>
              <a:rPr lang="tr-TR" sz="2200" b="1" dirty="0" smtClean="0">
                <a:solidFill>
                  <a:srgbClr val="C00000"/>
                </a:solidFill>
              </a:rPr>
              <a:t>, </a:t>
            </a:r>
            <a:r>
              <a:rPr lang="en-US" sz="2200" b="1" dirty="0" smtClean="0">
                <a:solidFill>
                  <a:srgbClr val="C00000"/>
                </a:solidFill>
              </a:rPr>
              <a:t> sum, difference, product, quotient; </a:t>
            </a:r>
          </a:p>
          <a:p>
            <a:pPr marL="0" indent="0">
              <a:buNone/>
            </a:pPr>
            <a:r>
              <a:rPr lang="en-US" sz="2200" b="1" dirty="0" smtClean="0">
                <a:solidFill>
                  <a:srgbClr val="C00000"/>
                </a:solidFill>
              </a:rPr>
              <a:t>   </a:t>
            </a:r>
            <a:r>
              <a:rPr lang="en-US" sz="2200" b="1" dirty="0" err="1" smtClean="0">
                <a:solidFill>
                  <a:srgbClr val="C00000"/>
                </a:solidFill>
              </a:rPr>
              <a:t>cout</a:t>
            </a:r>
            <a:r>
              <a:rPr lang="en-US" sz="2200" b="1" dirty="0" smtClean="0">
                <a:solidFill>
                  <a:srgbClr val="C00000"/>
                </a:solidFill>
              </a:rPr>
              <a:t> &lt;&lt; "Enter first integer: </a:t>
            </a:r>
            <a:r>
              <a:rPr lang="en-US" sz="1800" b="1" dirty="0" smtClean="0">
                <a:solidFill>
                  <a:srgbClr val="C00000"/>
                </a:solidFill>
              </a:rPr>
              <a:t>"; </a:t>
            </a:r>
            <a:r>
              <a:rPr lang="en-US" sz="1800" b="1" dirty="0" smtClean="0"/>
              <a:t>// Display a prompting message</a:t>
            </a:r>
          </a:p>
          <a:p>
            <a:pPr marL="0" indent="0">
              <a:buNone/>
            </a:pPr>
            <a:r>
              <a:rPr lang="en-US" sz="2200" dirty="0" smtClean="0"/>
              <a:t>   </a:t>
            </a:r>
            <a:r>
              <a:rPr lang="en-US" sz="2200" b="1" dirty="0" err="1" smtClean="0">
                <a:solidFill>
                  <a:srgbClr val="C00000"/>
                </a:solidFill>
              </a:rPr>
              <a:t>cin</a:t>
            </a:r>
            <a:r>
              <a:rPr lang="en-US" sz="2200" b="1" dirty="0" smtClean="0">
                <a:solidFill>
                  <a:srgbClr val="C00000"/>
                </a:solidFill>
              </a:rPr>
              <a:t> &gt;&gt; </a:t>
            </a:r>
            <a:r>
              <a:rPr lang="en-US" sz="2200" b="1" dirty="0" err="1" smtClean="0">
                <a:solidFill>
                  <a:srgbClr val="C00000"/>
                </a:solidFill>
              </a:rPr>
              <a:t>firstInt</a:t>
            </a:r>
            <a:r>
              <a:rPr lang="en-US" sz="2200" b="1" dirty="0" smtClean="0">
                <a:solidFill>
                  <a:srgbClr val="C00000"/>
                </a:solidFill>
              </a:rPr>
              <a:t>;   </a:t>
            </a:r>
            <a:r>
              <a:rPr lang="en-US" sz="1800" b="1" dirty="0" smtClean="0"/>
              <a:t>// Read input from keyboard (</a:t>
            </a:r>
            <a:r>
              <a:rPr lang="en-US" sz="1800" b="1" dirty="0" err="1" smtClean="0"/>
              <a:t>cin</a:t>
            </a:r>
            <a:r>
              <a:rPr lang="en-US" sz="1800" b="1" dirty="0" smtClean="0"/>
              <a:t>) into </a:t>
            </a:r>
            <a:r>
              <a:rPr lang="en-US" sz="1800" b="1" dirty="0" err="1" smtClean="0"/>
              <a:t>firstInt</a:t>
            </a:r>
            <a:endParaRPr lang="en-US" sz="1800" b="1" dirty="0" smtClean="0"/>
          </a:p>
          <a:p>
            <a:pPr marL="0" indent="0">
              <a:buNone/>
            </a:pPr>
            <a:r>
              <a:rPr lang="en-US" sz="2200" b="1" dirty="0" smtClean="0">
                <a:solidFill>
                  <a:srgbClr val="C00000"/>
                </a:solidFill>
              </a:rPr>
              <a:t>   </a:t>
            </a:r>
            <a:r>
              <a:rPr lang="en-US" sz="2200" b="1" dirty="0" err="1" smtClean="0">
                <a:solidFill>
                  <a:srgbClr val="C00000"/>
                </a:solidFill>
              </a:rPr>
              <a:t>cout</a:t>
            </a:r>
            <a:r>
              <a:rPr lang="en-US" sz="2200" b="1" dirty="0" smtClean="0">
                <a:solidFill>
                  <a:srgbClr val="C00000"/>
                </a:solidFill>
              </a:rPr>
              <a:t> &lt;&lt; "Enter second integer: "; </a:t>
            </a:r>
            <a:r>
              <a:rPr lang="en-US" sz="1800" b="1" dirty="0" smtClean="0"/>
              <a:t>//Display a prompting message</a:t>
            </a:r>
          </a:p>
          <a:p>
            <a:pPr marL="0" indent="0">
              <a:buNone/>
            </a:pPr>
            <a:r>
              <a:rPr lang="en-US" sz="2200" b="1" dirty="0" smtClean="0">
                <a:solidFill>
                  <a:srgbClr val="C00000"/>
                </a:solidFill>
              </a:rPr>
              <a:t>   </a:t>
            </a:r>
            <a:r>
              <a:rPr lang="en-US" sz="2200" b="1" dirty="0" err="1" smtClean="0">
                <a:solidFill>
                  <a:srgbClr val="C00000"/>
                </a:solidFill>
              </a:rPr>
              <a:t>cin</a:t>
            </a:r>
            <a:r>
              <a:rPr lang="en-US" sz="2200" b="1" dirty="0" smtClean="0">
                <a:solidFill>
                  <a:srgbClr val="C00000"/>
                </a:solidFill>
              </a:rPr>
              <a:t> &gt;&gt; </a:t>
            </a:r>
            <a:r>
              <a:rPr lang="en-US" sz="2200" b="1" dirty="0" err="1" smtClean="0">
                <a:solidFill>
                  <a:srgbClr val="C00000"/>
                </a:solidFill>
              </a:rPr>
              <a:t>secondInt</a:t>
            </a:r>
            <a:r>
              <a:rPr lang="en-US" sz="2200" b="1" dirty="0" smtClean="0">
                <a:solidFill>
                  <a:srgbClr val="C00000"/>
                </a:solidFill>
              </a:rPr>
              <a:t>;   </a:t>
            </a:r>
            <a:r>
              <a:rPr lang="tr-TR" sz="2200" b="1" dirty="0" smtClean="0">
                <a:solidFill>
                  <a:srgbClr val="C00000"/>
                </a:solidFill>
              </a:rPr>
              <a:t>   </a:t>
            </a:r>
            <a:r>
              <a:rPr lang="en-US" sz="2200" b="1" dirty="0" smtClean="0">
                <a:solidFill>
                  <a:srgbClr val="C00000"/>
                </a:solidFill>
              </a:rPr>
              <a:t> </a:t>
            </a:r>
            <a:r>
              <a:rPr lang="en-US" sz="2200" b="1" dirty="0" smtClean="0"/>
              <a:t>// Read input into </a:t>
            </a:r>
            <a:r>
              <a:rPr lang="en-US" sz="2200" b="1" dirty="0" err="1" smtClean="0"/>
              <a:t>secondInt</a:t>
            </a:r>
            <a:r>
              <a:rPr lang="en-US" sz="2200" b="1" dirty="0" smtClean="0"/>
              <a:t> </a:t>
            </a:r>
          </a:p>
          <a:p>
            <a:pPr marL="0" indent="0">
              <a:buNone/>
            </a:pPr>
            <a:r>
              <a:rPr lang="tr-TR" sz="2200" b="1" dirty="0" smtClean="0">
                <a:solidFill>
                  <a:srgbClr val="C00000"/>
                </a:solidFill>
              </a:rPr>
              <a:t>            </a:t>
            </a:r>
            <a:r>
              <a:rPr lang="en-US" sz="2200" b="1" dirty="0" smtClean="0">
                <a:solidFill>
                  <a:srgbClr val="C00000"/>
                </a:solidFill>
              </a:rPr>
              <a:t>sum        = </a:t>
            </a:r>
            <a:r>
              <a:rPr lang="en-US" sz="2200" b="1" dirty="0" err="1" smtClean="0">
                <a:solidFill>
                  <a:srgbClr val="C00000"/>
                </a:solidFill>
              </a:rPr>
              <a:t>firstInt</a:t>
            </a:r>
            <a:r>
              <a:rPr lang="en-US" sz="2200" b="1" dirty="0" smtClean="0">
                <a:solidFill>
                  <a:srgbClr val="C00000"/>
                </a:solidFill>
              </a:rPr>
              <a:t> + </a:t>
            </a:r>
            <a:r>
              <a:rPr lang="en-US" sz="2200" b="1" dirty="0" err="1" smtClean="0">
                <a:solidFill>
                  <a:srgbClr val="C00000"/>
                </a:solidFill>
              </a:rPr>
              <a:t>secondInt</a:t>
            </a:r>
            <a:r>
              <a:rPr lang="en-US" sz="2200" b="1" dirty="0" smtClean="0">
                <a:solidFill>
                  <a:srgbClr val="C00000"/>
                </a:solidFill>
              </a:rPr>
              <a:t>;</a:t>
            </a:r>
          </a:p>
          <a:p>
            <a:pPr marL="0" indent="0">
              <a:buNone/>
            </a:pPr>
            <a:r>
              <a:rPr lang="en-US" sz="2200" b="1" dirty="0" smtClean="0">
                <a:solidFill>
                  <a:srgbClr val="C00000"/>
                </a:solidFill>
              </a:rPr>
              <a:t>   </a:t>
            </a:r>
            <a:r>
              <a:rPr lang="tr-TR" sz="2200" b="1" dirty="0" smtClean="0">
                <a:solidFill>
                  <a:srgbClr val="C00000"/>
                </a:solidFill>
              </a:rPr>
              <a:t>      </a:t>
            </a:r>
            <a:r>
              <a:rPr lang="en-US" sz="2200" b="1" dirty="0" smtClean="0">
                <a:solidFill>
                  <a:srgbClr val="C00000"/>
                </a:solidFill>
              </a:rPr>
              <a:t>difference = </a:t>
            </a:r>
            <a:r>
              <a:rPr lang="en-US" sz="2200" b="1" dirty="0" err="1" smtClean="0">
                <a:solidFill>
                  <a:srgbClr val="C00000"/>
                </a:solidFill>
              </a:rPr>
              <a:t>firstInt</a:t>
            </a:r>
            <a:r>
              <a:rPr lang="en-US" sz="2200" b="1" dirty="0" smtClean="0">
                <a:solidFill>
                  <a:srgbClr val="C00000"/>
                </a:solidFill>
              </a:rPr>
              <a:t> - </a:t>
            </a:r>
            <a:r>
              <a:rPr lang="en-US" sz="2200" b="1" dirty="0" err="1" smtClean="0">
                <a:solidFill>
                  <a:srgbClr val="C00000"/>
                </a:solidFill>
              </a:rPr>
              <a:t>secondInt</a:t>
            </a:r>
            <a:r>
              <a:rPr lang="en-US" sz="2200" b="1" dirty="0" smtClean="0">
                <a:solidFill>
                  <a:srgbClr val="C00000"/>
                </a:solidFill>
              </a:rPr>
              <a:t>;</a:t>
            </a:r>
          </a:p>
          <a:p>
            <a:pPr marL="0" indent="0">
              <a:buNone/>
            </a:pPr>
            <a:r>
              <a:rPr lang="en-US" sz="2200" b="1" dirty="0" smtClean="0">
                <a:solidFill>
                  <a:srgbClr val="C00000"/>
                </a:solidFill>
              </a:rPr>
              <a:t>   </a:t>
            </a:r>
            <a:r>
              <a:rPr lang="tr-TR" sz="2200" b="1" dirty="0" smtClean="0">
                <a:solidFill>
                  <a:srgbClr val="C00000"/>
                </a:solidFill>
              </a:rPr>
              <a:t>       </a:t>
            </a:r>
            <a:r>
              <a:rPr lang="en-US" sz="2200" b="1" dirty="0" smtClean="0">
                <a:solidFill>
                  <a:srgbClr val="C00000"/>
                </a:solidFill>
              </a:rPr>
              <a:t>product    = </a:t>
            </a:r>
            <a:r>
              <a:rPr lang="en-US" sz="2200" b="1" dirty="0" err="1" smtClean="0">
                <a:solidFill>
                  <a:srgbClr val="C00000"/>
                </a:solidFill>
              </a:rPr>
              <a:t>firstInt</a:t>
            </a:r>
            <a:r>
              <a:rPr lang="en-US" sz="2200" b="1" dirty="0" smtClean="0">
                <a:solidFill>
                  <a:srgbClr val="C00000"/>
                </a:solidFill>
              </a:rPr>
              <a:t> * </a:t>
            </a:r>
            <a:r>
              <a:rPr lang="en-US" sz="2200" b="1" dirty="0" err="1" smtClean="0">
                <a:solidFill>
                  <a:srgbClr val="C00000"/>
                </a:solidFill>
              </a:rPr>
              <a:t>secondInt</a:t>
            </a:r>
            <a:r>
              <a:rPr lang="en-US" sz="2200" b="1" dirty="0" smtClean="0">
                <a:solidFill>
                  <a:srgbClr val="C00000"/>
                </a:solidFill>
              </a:rPr>
              <a:t>;</a:t>
            </a:r>
          </a:p>
          <a:p>
            <a:pPr marL="0" indent="0">
              <a:buNone/>
            </a:pPr>
            <a:r>
              <a:rPr lang="en-US" sz="2200" b="1" dirty="0" smtClean="0">
                <a:solidFill>
                  <a:srgbClr val="C00000"/>
                </a:solidFill>
              </a:rPr>
              <a:t>   </a:t>
            </a:r>
            <a:r>
              <a:rPr lang="tr-TR" sz="2200" b="1" dirty="0" smtClean="0">
                <a:solidFill>
                  <a:srgbClr val="C00000"/>
                </a:solidFill>
              </a:rPr>
              <a:t>      </a:t>
            </a:r>
            <a:r>
              <a:rPr lang="en-US" sz="2200" b="1" dirty="0" smtClean="0">
                <a:solidFill>
                  <a:srgbClr val="C00000"/>
                </a:solidFill>
              </a:rPr>
              <a:t>quotient   = </a:t>
            </a:r>
            <a:r>
              <a:rPr lang="en-US" sz="2200" b="1" dirty="0" err="1" smtClean="0">
                <a:solidFill>
                  <a:srgbClr val="C00000"/>
                </a:solidFill>
              </a:rPr>
              <a:t>firstInt</a:t>
            </a:r>
            <a:r>
              <a:rPr lang="en-US" sz="2200" b="1" dirty="0" smtClean="0">
                <a:solidFill>
                  <a:srgbClr val="C00000"/>
                </a:solidFill>
              </a:rPr>
              <a:t> / </a:t>
            </a:r>
            <a:r>
              <a:rPr lang="en-US" sz="2200" b="1" dirty="0" err="1" smtClean="0">
                <a:solidFill>
                  <a:srgbClr val="C00000"/>
                </a:solidFill>
              </a:rPr>
              <a:t>secondInt</a:t>
            </a:r>
            <a:r>
              <a:rPr lang="en-US" sz="2200" b="1" dirty="0" smtClean="0">
                <a:solidFill>
                  <a:srgbClr val="C00000"/>
                </a:solidFill>
              </a:rPr>
              <a:t>; </a:t>
            </a:r>
          </a:p>
          <a:p>
            <a:pPr marL="0" indent="0">
              <a:buNone/>
            </a:pPr>
            <a:r>
              <a:rPr lang="tr-TR" sz="2200" b="1" dirty="0" smtClean="0">
                <a:solidFill>
                  <a:srgbClr val="C00000"/>
                </a:solidFill>
              </a:rPr>
              <a:t>   </a:t>
            </a:r>
            <a:endParaRPr lang="tr-TR" sz="2200" b="1" dirty="0">
              <a:solidFill>
                <a:srgbClr val="C00000"/>
              </a:solidFill>
            </a:endParaRPr>
          </a:p>
        </p:txBody>
      </p:sp>
      <p:pic>
        <p:nvPicPr>
          <p:cNvPr id="4" name="Resim 3"/>
          <p:cNvPicPr>
            <a:picLocks noChangeAspect="1"/>
          </p:cNvPicPr>
          <p:nvPr/>
        </p:nvPicPr>
        <p:blipFill>
          <a:blip r:embed="rId2"/>
          <a:stretch>
            <a:fillRect/>
          </a:stretch>
        </p:blipFill>
        <p:spPr>
          <a:xfrm>
            <a:off x="8275788" y="4417624"/>
            <a:ext cx="3714750" cy="2266950"/>
          </a:xfrm>
          <a:prstGeom prst="rect">
            <a:avLst/>
          </a:prstGeom>
        </p:spPr>
      </p:pic>
      <p:sp>
        <p:nvSpPr>
          <p:cNvPr id="5" name="İçerik Yer Tutucusu 2"/>
          <p:cNvSpPr txBox="1">
            <a:spLocks/>
          </p:cNvSpPr>
          <p:nvPr/>
        </p:nvSpPr>
        <p:spPr>
          <a:xfrm>
            <a:off x="6737231" y="690114"/>
            <a:ext cx="5454769" cy="34591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b="1" dirty="0" err="1" smtClean="0">
                <a:solidFill>
                  <a:srgbClr val="C00000"/>
                </a:solidFill>
              </a:rPr>
              <a:t>cout</a:t>
            </a:r>
            <a:r>
              <a:rPr lang="en-US" sz="2200" b="1" dirty="0" smtClean="0">
                <a:solidFill>
                  <a:srgbClr val="C00000"/>
                </a:solidFill>
              </a:rPr>
              <a:t> &lt;&lt; "The sum is: " &lt;&lt; sum &lt;&lt; </a:t>
            </a:r>
            <a:r>
              <a:rPr lang="en-US" sz="2200" b="1" dirty="0" err="1" smtClean="0">
                <a:solidFill>
                  <a:srgbClr val="C00000"/>
                </a:solidFill>
              </a:rPr>
              <a:t>endl</a:t>
            </a:r>
            <a:r>
              <a:rPr lang="en-US" sz="2200" b="1" dirty="0" smtClean="0">
                <a:solidFill>
                  <a:srgbClr val="C00000"/>
                </a:solidFill>
              </a:rPr>
              <a:t>;</a:t>
            </a:r>
          </a:p>
          <a:p>
            <a:pPr marL="0" indent="0">
              <a:buFont typeface="Arial" panose="020B0604020202020204" pitchFamily="34" charset="0"/>
              <a:buNone/>
            </a:pPr>
            <a:r>
              <a:rPr lang="en-US" sz="2200" b="1" dirty="0" smtClean="0">
                <a:solidFill>
                  <a:srgbClr val="C00000"/>
                </a:solidFill>
              </a:rPr>
              <a:t>   </a:t>
            </a:r>
            <a:r>
              <a:rPr lang="en-US" sz="2200" b="1" dirty="0" err="1" smtClean="0">
                <a:solidFill>
                  <a:srgbClr val="C00000"/>
                </a:solidFill>
              </a:rPr>
              <a:t>cout</a:t>
            </a:r>
            <a:r>
              <a:rPr lang="en-US" sz="2200" b="1" dirty="0" smtClean="0">
                <a:solidFill>
                  <a:srgbClr val="C00000"/>
                </a:solidFill>
              </a:rPr>
              <a:t> &lt;&lt; "The difference is: " &lt;&lt; difference &lt;&lt; </a:t>
            </a:r>
            <a:r>
              <a:rPr lang="en-US" sz="2200" b="1" dirty="0" err="1" smtClean="0">
                <a:solidFill>
                  <a:srgbClr val="C00000"/>
                </a:solidFill>
              </a:rPr>
              <a:t>endl</a:t>
            </a:r>
            <a:r>
              <a:rPr lang="en-US" sz="2200" b="1" dirty="0" smtClean="0">
                <a:solidFill>
                  <a:srgbClr val="C00000"/>
                </a:solidFill>
              </a:rPr>
              <a:t>;</a:t>
            </a:r>
          </a:p>
          <a:p>
            <a:pPr marL="0" indent="0">
              <a:buFont typeface="Arial" panose="020B0604020202020204" pitchFamily="34" charset="0"/>
              <a:buNone/>
            </a:pPr>
            <a:r>
              <a:rPr lang="en-US" sz="2200" b="1" dirty="0" smtClean="0">
                <a:solidFill>
                  <a:srgbClr val="C00000"/>
                </a:solidFill>
              </a:rPr>
              <a:t>   </a:t>
            </a:r>
            <a:r>
              <a:rPr lang="en-US" sz="2200" b="1" dirty="0" err="1" smtClean="0">
                <a:solidFill>
                  <a:srgbClr val="C00000"/>
                </a:solidFill>
              </a:rPr>
              <a:t>cout</a:t>
            </a:r>
            <a:r>
              <a:rPr lang="en-US" sz="2200" b="1" dirty="0" smtClean="0">
                <a:solidFill>
                  <a:srgbClr val="C00000"/>
                </a:solidFill>
              </a:rPr>
              <a:t> &lt;&lt; "The product is: " &lt;&lt; product &lt;&lt; </a:t>
            </a:r>
            <a:r>
              <a:rPr lang="en-US" sz="2200" b="1" dirty="0" err="1" smtClean="0">
                <a:solidFill>
                  <a:srgbClr val="C00000"/>
                </a:solidFill>
              </a:rPr>
              <a:t>endl</a:t>
            </a:r>
            <a:r>
              <a:rPr lang="en-US" sz="2200" b="1" dirty="0" smtClean="0">
                <a:solidFill>
                  <a:srgbClr val="C00000"/>
                </a:solidFill>
              </a:rPr>
              <a:t>;</a:t>
            </a:r>
          </a:p>
          <a:p>
            <a:pPr marL="0" indent="0">
              <a:buFont typeface="Arial" panose="020B0604020202020204" pitchFamily="34" charset="0"/>
              <a:buNone/>
            </a:pPr>
            <a:r>
              <a:rPr lang="en-US" sz="2200" b="1" dirty="0" smtClean="0">
                <a:solidFill>
                  <a:srgbClr val="C00000"/>
                </a:solidFill>
              </a:rPr>
              <a:t>   </a:t>
            </a:r>
            <a:r>
              <a:rPr lang="en-US" sz="2200" b="1" dirty="0" err="1" smtClean="0">
                <a:solidFill>
                  <a:srgbClr val="C00000"/>
                </a:solidFill>
              </a:rPr>
              <a:t>cout</a:t>
            </a:r>
            <a:r>
              <a:rPr lang="en-US" sz="2200" b="1" dirty="0" smtClean="0">
                <a:solidFill>
                  <a:srgbClr val="C00000"/>
                </a:solidFill>
              </a:rPr>
              <a:t> &lt;&lt; "The quotient is: " &lt;&lt; quotient &lt;&lt; </a:t>
            </a:r>
            <a:r>
              <a:rPr lang="en-US" sz="2200" b="1" dirty="0" err="1" smtClean="0">
                <a:solidFill>
                  <a:srgbClr val="C00000"/>
                </a:solidFill>
              </a:rPr>
              <a:t>endl</a:t>
            </a:r>
            <a:r>
              <a:rPr lang="en-US" sz="2200" b="1" dirty="0" smtClean="0">
                <a:solidFill>
                  <a:srgbClr val="C00000"/>
                </a:solidFill>
              </a:rPr>
              <a:t>; </a:t>
            </a:r>
          </a:p>
          <a:p>
            <a:pPr marL="0" indent="0">
              <a:buFont typeface="Arial" panose="020B0604020202020204" pitchFamily="34" charset="0"/>
              <a:buNone/>
            </a:pPr>
            <a:r>
              <a:rPr lang="en-US" sz="2200" b="1" dirty="0" smtClean="0">
                <a:solidFill>
                  <a:srgbClr val="C00000"/>
                </a:solidFill>
              </a:rPr>
              <a:t>   return 0;</a:t>
            </a:r>
          </a:p>
          <a:p>
            <a:pPr marL="0" indent="0">
              <a:buFont typeface="Arial" panose="020B0604020202020204" pitchFamily="34" charset="0"/>
              <a:buNone/>
            </a:pPr>
            <a:r>
              <a:rPr lang="en-US" sz="2200" b="1" dirty="0" smtClean="0">
                <a:solidFill>
                  <a:srgbClr val="C00000"/>
                </a:solidFill>
              </a:rPr>
              <a:t>}</a:t>
            </a:r>
            <a:endParaRPr lang="tr-TR" sz="2200" b="1" dirty="0">
              <a:solidFill>
                <a:srgbClr val="C00000"/>
              </a:solidFill>
            </a:endParaRPr>
          </a:p>
        </p:txBody>
      </p:sp>
    </p:spTree>
    <p:extLst>
      <p:ext uri="{BB962C8B-B14F-4D97-AF65-F5344CB8AC3E}">
        <p14:creationId xmlns:p14="http://schemas.microsoft.com/office/powerpoint/2010/main" val="38582590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70000" lnSpcReduction="20000"/>
          </a:bodyPr>
          <a:lstStyle/>
          <a:p>
            <a:pPr marL="0" indent="0">
              <a:buNone/>
            </a:pPr>
            <a:r>
              <a:rPr lang="tr-TR" sz="2600" b="1" dirty="0" smtClean="0"/>
              <a:t>/* Test File I/O   Read </a:t>
            </a:r>
            <a:r>
              <a:rPr lang="tr-TR" sz="2600" b="1" dirty="0" err="1" smtClean="0"/>
              <a:t>all</a:t>
            </a:r>
            <a:r>
              <a:rPr lang="tr-TR" sz="2600" b="1" dirty="0" smtClean="0"/>
              <a:t> </a:t>
            </a:r>
            <a:r>
              <a:rPr lang="tr-TR" sz="2600" b="1" dirty="0" err="1" smtClean="0"/>
              <a:t>the</a:t>
            </a:r>
            <a:r>
              <a:rPr lang="tr-TR" sz="2600" b="1" dirty="0" smtClean="0"/>
              <a:t> </a:t>
            </a:r>
            <a:r>
              <a:rPr lang="tr-TR" sz="2600" b="1" dirty="0" err="1" smtClean="0"/>
              <a:t>integers</a:t>
            </a:r>
            <a:r>
              <a:rPr lang="tr-TR" sz="2600" b="1" dirty="0" smtClean="0"/>
              <a:t> </a:t>
            </a:r>
            <a:r>
              <a:rPr lang="tr-TR" sz="2600" b="1" dirty="0" err="1" smtClean="0"/>
              <a:t>from</a:t>
            </a:r>
            <a:r>
              <a:rPr lang="tr-TR" sz="2600" b="1" dirty="0" smtClean="0"/>
              <a:t> an </a:t>
            </a:r>
            <a:r>
              <a:rPr lang="tr-TR" sz="2600" b="1" dirty="0" err="1" smtClean="0"/>
              <a:t>input</a:t>
            </a:r>
            <a:r>
              <a:rPr lang="tr-TR" sz="2600" b="1" dirty="0" smtClean="0"/>
              <a:t> file </a:t>
            </a:r>
            <a:r>
              <a:rPr lang="tr-TR" sz="2600" b="1" dirty="0" err="1" smtClean="0"/>
              <a:t>and</a:t>
            </a:r>
            <a:r>
              <a:rPr lang="tr-TR" sz="2600" b="1" dirty="0" smtClean="0"/>
              <a:t>   </a:t>
            </a:r>
            <a:r>
              <a:rPr lang="tr-TR" sz="2600" b="1" dirty="0" err="1" smtClean="0"/>
              <a:t>write</a:t>
            </a:r>
            <a:r>
              <a:rPr lang="tr-TR" sz="2600" b="1" dirty="0" smtClean="0"/>
              <a:t> </a:t>
            </a:r>
            <a:r>
              <a:rPr lang="tr-TR" sz="2600" b="1" dirty="0" err="1" smtClean="0"/>
              <a:t>the</a:t>
            </a:r>
            <a:r>
              <a:rPr lang="tr-TR" sz="2600" b="1" dirty="0" smtClean="0"/>
              <a:t> </a:t>
            </a:r>
            <a:r>
              <a:rPr lang="tr-TR" sz="2600" b="1" dirty="0" err="1" smtClean="0"/>
              <a:t>average</a:t>
            </a:r>
            <a:r>
              <a:rPr lang="tr-TR" sz="2600" b="1" dirty="0" smtClean="0"/>
              <a:t> </a:t>
            </a:r>
            <a:r>
              <a:rPr lang="tr-TR" sz="2600" b="1" dirty="0" err="1" smtClean="0"/>
              <a:t>to</a:t>
            </a:r>
            <a:r>
              <a:rPr lang="tr-TR" sz="2600" b="1" dirty="0" smtClean="0"/>
              <a:t> an </a:t>
            </a:r>
            <a:r>
              <a:rPr lang="tr-TR" sz="2600" b="1" dirty="0" err="1" smtClean="0"/>
              <a:t>output</a:t>
            </a:r>
            <a:r>
              <a:rPr lang="tr-TR" sz="2600" b="1" dirty="0" smtClean="0"/>
              <a:t> file        */</a:t>
            </a:r>
          </a:p>
          <a:p>
            <a:pPr marL="0" indent="0">
              <a:buNone/>
            </a:pPr>
            <a:r>
              <a:rPr lang="tr-TR" sz="3100" b="1" dirty="0" smtClean="0">
                <a:solidFill>
                  <a:srgbClr val="C00000"/>
                </a:solidFill>
              </a:rPr>
              <a:t>#</a:t>
            </a:r>
            <a:r>
              <a:rPr lang="tr-TR" sz="3100" b="1" dirty="0" err="1" smtClean="0">
                <a:solidFill>
                  <a:srgbClr val="C00000"/>
                </a:solidFill>
              </a:rPr>
              <a:t>include</a:t>
            </a:r>
            <a:r>
              <a:rPr lang="tr-TR" sz="3100" b="1" dirty="0" smtClean="0">
                <a:solidFill>
                  <a:srgbClr val="C00000"/>
                </a:solidFill>
              </a:rPr>
              <a:t> &lt;</a:t>
            </a:r>
            <a:r>
              <a:rPr lang="tr-TR" sz="3100" b="1" dirty="0" err="1" smtClean="0">
                <a:solidFill>
                  <a:srgbClr val="C00000"/>
                </a:solidFill>
              </a:rPr>
              <a:t>iostream</a:t>
            </a:r>
            <a:r>
              <a:rPr lang="tr-TR" sz="3100" b="1" dirty="0" smtClean="0">
                <a:solidFill>
                  <a:srgbClr val="C00000"/>
                </a:solidFill>
              </a:rPr>
              <a:t>&gt;</a:t>
            </a:r>
          </a:p>
          <a:p>
            <a:pPr marL="0" indent="0">
              <a:buNone/>
            </a:pPr>
            <a:r>
              <a:rPr lang="tr-TR" sz="3100" b="1" dirty="0" smtClean="0">
                <a:solidFill>
                  <a:srgbClr val="C00000"/>
                </a:solidFill>
              </a:rPr>
              <a:t>#</a:t>
            </a:r>
            <a:r>
              <a:rPr lang="tr-TR" sz="3100" b="1" dirty="0" err="1" smtClean="0">
                <a:solidFill>
                  <a:srgbClr val="C00000"/>
                </a:solidFill>
              </a:rPr>
              <a:t>include</a:t>
            </a:r>
            <a:r>
              <a:rPr lang="tr-TR" sz="3100" b="1" dirty="0" smtClean="0">
                <a:solidFill>
                  <a:srgbClr val="C00000"/>
                </a:solidFill>
              </a:rPr>
              <a:t> &lt;</a:t>
            </a:r>
            <a:r>
              <a:rPr lang="tr-TR" sz="3100" b="1" dirty="0" err="1" smtClean="0">
                <a:solidFill>
                  <a:srgbClr val="C00000"/>
                </a:solidFill>
              </a:rPr>
              <a:t>fstream</a:t>
            </a:r>
            <a:r>
              <a:rPr lang="tr-TR" sz="3100" b="1" dirty="0" smtClean="0">
                <a:solidFill>
                  <a:srgbClr val="C00000"/>
                </a:solidFill>
              </a:rPr>
              <a:t>&gt;   </a:t>
            </a:r>
            <a:r>
              <a:rPr lang="tr-TR" sz="3100" b="1" dirty="0" smtClean="0"/>
              <a:t>// file </a:t>
            </a:r>
            <a:r>
              <a:rPr lang="tr-TR" sz="3100" b="1" dirty="0" err="1" smtClean="0"/>
              <a:t>stream</a:t>
            </a:r>
            <a:endParaRPr lang="tr-TR" sz="3100" b="1" dirty="0" smtClean="0"/>
          </a:p>
          <a:p>
            <a:pPr marL="0" indent="0">
              <a:buNone/>
            </a:pPr>
            <a:r>
              <a:rPr lang="tr-TR" sz="3100" b="1" dirty="0" smtClean="0">
                <a:solidFill>
                  <a:srgbClr val="C00000"/>
                </a:solidFill>
              </a:rPr>
              <a:t>#</a:t>
            </a:r>
            <a:r>
              <a:rPr lang="tr-TR" sz="3100" b="1" dirty="0" err="1" smtClean="0">
                <a:solidFill>
                  <a:srgbClr val="C00000"/>
                </a:solidFill>
              </a:rPr>
              <a:t>include</a:t>
            </a:r>
            <a:r>
              <a:rPr lang="tr-TR" sz="3100" b="1" dirty="0" smtClean="0">
                <a:solidFill>
                  <a:srgbClr val="C00000"/>
                </a:solidFill>
              </a:rPr>
              <a:t> &lt;</a:t>
            </a:r>
            <a:r>
              <a:rPr lang="tr-TR" sz="3100" b="1" dirty="0" err="1" smtClean="0">
                <a:solidFill>
                  <a:srgbClr val="C00000"/>
                </a:solidFill>
              </a:rPr>
              <a:t>cstdlib</a:t>
            </a:r>
            <a:r>
              <a:rPr lang="tr-TR" sz="3100" b="1" dirty="0" smtClean="0">
                <a:solidFill>
                  <a:srgbClr val="C00000"/>
                </a:solidFill>
              </a:rPr>
              <a:t>&gt;</a:t>
            </a:r>
          </a:p>
          <a:p>
            <a:pPr marL="0" indent="0">
              <a:buNone/>
            </a:pPr>
            <a:r>
              <a:rPr lang="tr-TR" sz="3100" b="1" dirty="0" err="1" smtClean="0">
                <a:solidFill>
                  <a:srgbClr val="C00000"/>
                </a:solidFill>
              </a:rPr>
              <a:t>using</a:t>
            </a:r>
            <a:r>
              <a:rPr lang="tr-TR" sz="3100" b="1" dirty="0" smtClean="0">
                <a:solidFill>
                  <a:srgbClr val="C00000"/>
                </a:solidFill>
              </a:rPr>
              <a:t> </a:t>
            </a:r>
            <a:r>
              <a:rPr lang="tr-TR" sz="3100" b="1" dirty="0" err="1" smtClean="0">
                <a:solidFill>
                  <a:srgbClr val="C00000"/>
                </a:solidFill>
              </a:rPr>
              <a:t>namespace</a:t>
            </a:r>
            <a:r>
              <a:rPr lang="tr-TR" sz="3100" b="1" dirty="0" smtClean="0">
                <a:solidFill>
                  <a:srgbClr val="C00000"/>
                </a:solidFill>
              </a:rPr>
              <a:t> </a:t>
            </a:r>
            <a:r>
              <a:rPr lang="tr-TR" sz="3100" b="1" dirty="0" err="1" smtClean="0">
                <a:solidFill>
                  <a:srgbClr val="C00000"/>
                </a:solidFill>
              </a:rPr>
              <a:t>std</a:t>
            </a:r>
            <a:r>
              <a:rPr lang="tr-TR" sz="3100" b="1" dirty="0" smtClean="0">
                <a:solidFill>
                  <a:srgbClr val="C00000"/>
                </a:solidFill>
              </a:rPr>
              <a:t>;</a:t>
            </a:r>
          </a:p>
          <a:p>
            <a:pPr marL="0" indent="0">
              <a:buNone/>
            </a:pPr>
            <a:r>
              <a:rPr lang="tr-TR" sz="3100" b="1" dirty="0" smtClean="0">
                <a:solidFill>
                  <a:srgbClr val="C00000"/>
                </a:solidFill>
              </a:rPr>
              <a:t> </a:t>
            </a:r>
            <a:r>
              <a:rPr lang="tr-TR" sz="3100" b="1" dirty="0" err="1" smtClean="0">
                <a:solidFill>
                  <a:srgbClr val="C00000"/>
                </a:solidFill>
              </a:rPr>
              <a:t>int</a:t>
            </a:r>
            <a:r>
              <a:rPr lang="tr-TR" sz="3100" b="1" dirty="0" smtClean="0">
                <a:solidFill>
                  <a:srgbClr val="C00000"/>
                </a:solidFill>
              </a:rPr>
              <a:t> main() {</a:t>
            </a:r>
          </a:p>
          <a:p>
            <a:pPr marL="0" indent="0">
              <a:buNone/>
            </a:pPr>
            <a:r>
              <a:rPr lang="tr-TR" sz="3100" b="1" dirty="0" smtClean="0">
                <a:solidFill>
                  <a:srgbClr val="C00000"/>
                </a:solidFill>
              </a:rPr>
              <a:t>   </a:t>
            </a:r>
            <a:r>
              <a:rPr lang="tr-TR" sz="3100" b="1" dirty="0" err="1" smtClean="0">
                <a:solidFill>
                  <a:srgbClr val="C00000"/>
                </a:solidFill>
              </a:rPr>
              <a:t>ifstream</a:t>
            </a:r>
            <a:r>
              <a:rPr lang="tr-TR" sz="3100" b="1" dirty="0" smtClean="0">
                <a:solidFill>
                  <a:srgbClr val="C00000"/>
                </a:solidFill>
              </a:rPr>
              <a:t> </a:t>
            </a:r>
            <a:r>
              <a:rPr lang="tr-TR" sz="3100" b="1" dirty="0" err="1" smtClean="0">
                <a:solidFill>
                  <a:srgbClr val="C00000"/>
                </a:solidFill>
              </a:rPr>
              <a:t>fin</a:t>
            </a:r>
            <a:r>
              <a:rPr lang="tr-TR" sz="3100" b="1" dirty="0" smtClean="0">
                <a:solidFill>
                  <a:srgbClr val="C00000"/>
                </a:solidFill>
              </a:rPr>
              <a:t>;   </a:t>
            </a:r>
            <a:r>
              <a:rPr lang="tr-TR" sz="3100" b="1" dirty="0" smtClean="0"/>
              <a:t>// </a:t>
            </a:r>
            <a:r>
              <a:rPr lang="tr-TR" sz="3100" b="1" dirty="0" err="1" smtClean="0"/>
              <a:t>Input</a:t>
            </a:r>
            <a:r>
              <a:rPr lang="tr-TR" sz="3100" b="1" dirty="0" smtClean="0"/>
              <a:t> </a:t>
            </a:r>
            <a:r>
              <a:rPr lang="tr-TR" sz="3100" b="1" dirty="0" err="1" smtClean="0"/>
              <a:t>stream</a:t>
            </a:r>
            <a:endParaRPr lang="tr-TR" sz="3100" b="1" dirty="0" smtClean="0"/>
          </a:p>
          <a:p>
            <a:pPr marL="0" indent="0">
              <a:buNone/>
            </a:pPr>
            <a:r>
              <a:rPr lang="tr-TR" sz="3100" b="1" dirty="0" smtClean="0">
                <a:solidFill>
                  <a:srgbClr val="C00000"/>
                </a:solidFill>
              </a:rPr>
              <a:t>   </a:t>
            </a:r>
            <a:r>
              <a:rPr lang="tr-TR" sz="3100" b="1" dirty="0" err="1" smtClean="0">
                <a:solidFill>
                  <a:srgbClr val="C00000"/>
                </a:solidFill>
              </a:rPr>
              <a:t>ofstream</a:t>
            </a:r>
            <a:r>
              <a:rPr lang="tr-TR" sz="3100" b="1" dirty="0" smtClean="0">
                <a:solidFill>
                  <a:srgbClr val="C00000"/>
                </a:solidFill>
              </a:rPr>
              <a:t> </a:t>
            </a:r>
            <a:r>
              <a:rPr lang="tr-TR" sz="3100" b="1" dirty="0" err="1" smtClean="0">
                <a:solidFill>
                  <a:srgbClr val="C00000"/>
                </a:solidFill>
              </a:rPr>
              <a:t>fout</a:t>
            </a:r>
            <a:r>
              <a:rPr lang="tr-TR" sz="3100" b="1" dirty="0" smtClean="0">
                <a:solidFill>
                  <a:srgbClr val="C00000"/>
                </a:solidFill>
              </a:rPr>
              <a:t>;  </a:t>
            </a:r>
            <a:r>
              <a:rPr lang="tr-TR" sz="3100" b="1" dirty="0" smtClean="0"/>
              <a:t>// </a:t>
            </a:r>
            <a:r>
              <a:rPr lang="tr-TR" sz="3100" b="1" dirty="0" err="1" smtClean="0"/>
              <a:t>Output</a:t>
            </a:r>
            <a:r>
              <a:rPr lang="tr-TR" sz="3100" b="1" dirty="0" smtClean="0"/>
              <a:t> </a:t>
            </a:r>
            <a:r>
              <a:rPr lang="tr-TR" sz="3100" b="1" dirty="0" err="1" smtClean="0"/>
              <a:t>stream</a:t>
            </a:r>
            <a:endParaRPr lang="tr-TR" sz="3100" b="1" dirty="0" smtClean="0"/>
          </a:p>
          <a:p>
            <a:pPr marL="0" indent="0">
              <a:buNone/>
            </a:pPr>
            <a:r>
              <a:rPr lang="tr-TR" sz="3100" b="1" dirty="0" smtClean="0">
                <a:solidFill>
                  <a:srgbClr val="C00000"/>
                </a:solidFill>
              </a:rPr>
              <a:t> </a:t>
            </a:r>
            <a:r>
              <a:rPr lang="tr-TR" sz="3100" b="1" dirty="0" err="1" smtClean="0">
                <a:solidFill>
                  <a:srgbClr val="C00000"/>
                </a:solidFill>
              </a:rPr>
              <a:t>fin.open</a:t>
            </a:r>
            <a:r>
              <a:rPr lang="tr-TR" sz="3100" b="1" dirty="0" smtClean="0">
                <a:solidFill>
                  <a:srgbClr val="C00000"/>
                </a:solidFill>
              </a:rPr>
              <a:t>("in.txt"); </a:t>
            </a:r>
            <a:r>
              <a:rPr lang="tr-TR" sz="3100" b="1" dirty="0" smtClean="0"/>
              <a:t>// </a:t>
            </a:r>
            <a:r>
              <a:rPr lang="tr-TR" sz="3100" b="1" dirty="0" err="1" smtClean="0"/>
              <a:t>Try</a:t>
            </a:r>
            <a:r>
              <a:rPr lang="tr-TR" sz="3100" b="1" dirty="0" smtClean="0"/>
              <a:t> </a:t>
            </a:r>
            <a:r>
              <a:rPr lang="tr-TR" sz="3100" b="1" dirty="0" err="1" smtClean="0"/>
              <a:t>opening</a:t>
            </a:r>
            <a:r>
              <a:rPr lang="tr-TR" sz="3100" b="1" dirty="0" smtClean="0"/>
              <a:t> </a:t>
            </a:r>
            <a:r>
              <a:rPr lang="tr-TR" sz="3100" b="1" dirty="0" err="1" smtClean="0"/>
              <a:t>the</a:t>
            </a:r>
            <a:r>
              <a:rPr lang="tr-TR" sz="3100" b="1" dirty="0" smtClean="0"/>
              <a:t> </a:t>
            </a:r>
            <a:r>
              <a:rPr lang="tr-TR" sz="3100" b="1" dirty="0" err="1" smtClean="0"/>
              <a:t>input</a:t>
            </a:r>
            <a:r>
              <a:rPr lang="tr-TR" sz="3100" b="1" dirty="0" smtClean="0"/>
              <a:t> file</a:t>
            </a:r>
          </a:p>
          <a:p>
            <a:pPr marL="0" indent="0">
              <a:buNone/>
            </a:pPr>
            <a:r>
              <a:rPr lang="tr-TR" sz="3100" b="1" dirty="0" smtClean="0">
                <a:solidFill>
                  <a:srgbClr val="C00000"/>
                </a:solidFill>
              </a:rPr>
              <a:t>   </a:t>
            </a:r>
            <a:r>
              <a:rPr lang="tr-TR" sz="3100" b="1" dirty="0" err="1" smtClean="0">
                <a:solidFill>
                  <a:srgbClr val="C00000"/>
                </a:solidFill>
              </a:rPr>
              <a:t>if</a:t>
            </a:r>
            <a:r>
              <a:rPr lang="tr-TR" sz="3100" b="1" dirty="0" smtClean="0">
                <a:solidFill>
                  <a:srgbClr val="C00000"/>
                </a:solidFill>
              </a:rPr>
              <a:t> (!</a:t>
            </a:r>
            <a:r>
              <a:rPr lang="tr-TR" sz="3100" b="1" dirty="0" err="1" smtClean="0">
                <a:solidFill>
                  <a:srgbClr val="C00000"/>
                </a:solidFill>
              </a:rPr>
              <a:t>fin.is_open</a:t>
            </a:r>
            <a:r>
              <a:rPr lang="tr-TR" sz="3100" b="1" dirty="0" smtClean="0">
                <a:solidFill>
                  <a:srgbClr val="C00000"/>
                </a:solidFill>
              </a:rPr>
              <a:t>()) {</a:t>
            </a:r>
          </a:p>
          <a:p>
            <a:pPr marL="0" indent="0">
              <a:buNone/>
            </a:pPr>
            <a:r>
              <a:rPr lang="tr-TR" sz="3100" b="1" dirty="0" smtClean="0">
                <a:solidFill>
                  <a:srgbClr val="C00000"/>
                </a:solidFill>
              </a:rPr>
              <a:t>      </a:t>
            </a:r>
            <a:r>
              <a:rPr lang="tr-TR" sz="3100" b="1" dirty="0" err="1" smtClean="0">
                <a:solidFill>
                  <a:srgbClr val="C00000"/>
                </a:solidFill>
              </a:rPr>
              <a:t>cerr</a:t>
            </a:r>
            <a:r>
              <a:rPr lang="tr-TR" sz="3100" b="1" dirty="0" smtClean="0">
                <a:solidFill>
                  <a:srgbClr val="C00000"/>
                </a:solidFill>
              </a:rPr>
              <a:t> &lt;&lt; "</a:t>
            </a:r>
            <a:r>
              <a:rPr lang="tr-TR" sz="3100" b="1" dirty="0" err="1" smtClean="0">
                <a:solidFill>
                  <a:srgbClr val="C00000"/>
                </a:solidFill>
              </a:rPr>
              <a:t>error</a:t>
            </a:r>
            <a:r>
              <a:rPr lang="tr-TR" sz="3100" b="1" dirty="0" smtClean="0">
                <a:solidFill>
                  <a:srgbClr val="C00000"/>
                </a:solidFill>
              </a:rPr>
              <a:t>: </a:t>
            </a:r>
            <a:r>
              <a:rPr lang="tr-TR" sz="3100" b="1" dirty="0" err="1" smtClean="0">
                <a:solidFill>
                  <a:srgbClr val="C00000"/>
                </a:solidFill>
              </a:rPr>
              <a:t>open</a:t>
            </a:r>
            <a:r>
              <a:rPr lang="tr-TR" sz="3100" b="1" dirty="0" smtClean="0">
                <a:solidFill>
                  <a:srgbClr val="C00000"/>
                </a:solidFill>
              </a:rPr>
              <a:t> </a:t>
            </a:r>
            <a:r>
              <a:rPr lang="tr-TR" sz="3100" b="1" dirty="0" err="1" smtClean="0">
                <a:solidFill>
                  <a:srgbClr val="C00000"/>
                </a:solidFill>
              </a:rPr>
              <a:t>input</a:t>
            </a:r>
            <a:r>
              <a:rPr lang="tr-TR" sz="3100" b="1" dirty="0" smtClean="0">
                <a:solidFill>
                  <a:srgbClr val="C00000"/>
                </a:solidFill>
              </a:rPr>
              <a:t> file </a:t>
            </a:r>
            <a:r>
              <a:rPr lang="tr-TR" sz="3100" b="1" dirty="0" err="1" smtClean="0">
                <a:solidFill>
                  <a:srgbClr val="C00000"/>
                </a:solidFill>
              </a:rPr>
              <a:t>failed</a:t>
            </a:r>
            <a:r>
              <a:rPr lang="tr-TR" sz="3100" b="1" dirty="0" smtClean="0">
                <a:solidFill>
                  <a:srgbClr val="C00000"/>
                </a:solidFill>
              </a:rPr>
              <a:t>" &lt;&lt; </a:t>
            </a:r>
            <a:r>
              <a:rPr lang="tr-TR" sz="3100" b="1" dirty="0" err="1" smtClean="0">
                <a:solidFill>
                  <a:srgbClr val="C00000"/>
                </a:solidFill>
              </a:rPr>
              <a:t>endl</a:t>
            </a:r>
            <a:r>
              <a:rPr lang="tr-TR" sz="3100" b="1" dirty="0" smtClean="0">
                <a:solidFill>
                  <a:srgbClr val="C00000"/>
                </a:solidFill>
              </a:rPr>
              <a:t>;</a:t>
            </a:r>
          </a:p>
          <a:p>
            <a:pPr marL="0" indent="0">
              <a:buNone/>
            </a:pPr>
            <a:r>
              <a:rPr lang="tr-TR" sz="3100" b="1" dirty="0" smtClean="0">
                <a:solidFill>
                  <a:srgbClr val="C00000"/>
                </a:solidFill>
              </a:rPr>
              <a:t>      </a:t>
            </a:r>
            <a:r>
              <a:rPr lang="tr-TR" sz="3100" b="1" dirty="0" err="1" smtClean="0">
                <a:solidFill>
                  <a:srgbClr val="C00000"/>
                </a:solidFill>
              </a:rPr>
              <a:t>abort</a:t>
            </a:r>
            <a:r>
              <a:rPr lang="tr-TR" sz="3100" b="1" dirty="0" smtClean="0">
                <a:solidFill>
                  <a:srgbClr val="C00000"/>
                </a:solidFill>
              </a:rPr>
              <a:t>();  </a:t>
            </a:r>
            <a:r>
              <a:rPr lang="tr-TR" sz="3100" b="1" dirty="0" smtClean="0"/>
              <a:t>// </a:t>
            </a:r>
            <a:r>
              <a:rPr lang="tr-TR" sz="3100" b="1" dirty="0" err="1" smtClean="0"/>
              <a:t>Abnormally</a:t>
            </a:r>
            <a:r>
              <a:rPr lang="tr-TR" sz="3100" b="1" dirty="0" smtClean="0"/>
              <a:t> </a:t>
            </a:r>
            <a:r>
              <a:rPr lang="tr-TR" sz="3100" b="1" dirty="0" err="1" smtClean="0"/>
              <a:t>terminate</a:t>
            </a:r>
            <a:r>
              <a:rPr lang="tr-TR" sz="3100" b="1" dirty="0" smtClean="0"/>
              <a:t> </a:t>
            </a:r>
            <a:r>
              <a:rPr lang="tr-TR" sz="3100" b="1" dirty="0" err="1" smtClean="0"/>
              <a:t>the</a:t>
            </a:r>
            <a:r>
              <a:rPr lang="tr-TR" sz="3100" b="1" dirty="0" smtClean="0"/>
              <a:t> program (in &lt;</a:t>
            </a:r>
            <a:r>
              <a:rPr lang="tr-TR" sz="3100" b="1" dirty="0" err="1" smtClean="0"/>
              <a:t>cstdlib</a:t>
            </a:r>
            <a:r>
              <a:rPr lang="tr-TR" sz="3100" b="1" dirty="0" smtClean="0"/>
              <a:t>&gt;)</a:t>
            </a:r>
          </a:p>
          <a:p>
            <a:pPr marL="0" indent="0">
              <a:buNone/>
            </a:pPr>
            <a:r>
              <a:rPr lang="tr-TR" sz="3100" b="1" dirty="0" smtClean="0">
                <a:solidFill>
                  <a:srgbClr val="C00000"/>
                </a:solidFill>
              </a:rPr>
              <a:t>   }</a:t>
            </a:r>
          </a:p>
          <a:p>
            <a:pPr marL="0" indent="0">
              <a:buNone/>
            </a:pPr>
            <a:r>
              <a:rPr lang="tr-TR" sz="3100" b="1" dirty="0" smtClean="0">
                <a:solidFill>
                  <a:srgbClr val="C00000"/>
                </a:solidFill>
              </a:rPr>
              <a:t>    </a:t>
            </a:r>
            <a:r>
              <a:rPr lang="tr-TR" sz="3100" b="1" dirty="0" err="1" smtClean="0">
                <a:solidFill>
                  <a:srgbClr val="C00000"/>
                </a:solidFill>
              </a:rPr>
              <a:t>int</a:t>
            </a:r>
            <a:r>
              <a:rPr lang="tr-TR" sz="3100" b="1" dirty="0" smtClean="0">
                <a:solidFill>
                  <a:srgbClr val="C00000"/>
                </a:solidFill>
              </a:rPr>
              <a:t> </a:t>
            </a:r>
            <a:r>
              <a:rPr lang="tr-TR" sz="3100" b="1" dirty="0" err="1" smtClean="0">
                <a:solidFill>
                  <a:srgbClr val="C00000"/>
                </a:solidFill>
              </a:rPr>
              <a:t>sum</a:t>
            </a:r>
            <a:r>
              <a:rPr lang="tr-TR" sz="3100" b="1" dirty="0" smtClean="0">
                <a:solidFill>
                  <a:srgbClr val="C00000"/>
                </a:solidFill>
              </a:rPr>
              <a:t> = 0, </a:t>
            </a:r>
            <a:r>
              <a:rPr lang="tr-TR" sz="3100" b="1" dirty="0" err="1" smtClean="0">
                <a:solidFill>
                  <a:srgbClr val="C00000"/>
                </a:solidFill>
              </a:rPr>
              <a:t>number</a:t>
            </a:r>
            <a:r>
              <a:rPr lang="tr-TR" sz="3100" b="1" dirty="0" smtClean="0">
                <a:solidFill>
                  <a:srgbClr val="C00000"/>
                </a:solidFill>
              </a:rPr>
              <a:t>, </a:t>
            </a:r>
            <a:r>
              <a:rPr lang="tr-TR" sz="3100" b="1" dirty="0" err="1" smtClean="0">
                <a:solidFill>
                  <a:srgbClr val="C00000"/>
                </a:solidFill>
              </a:rPr>
              <a:t>count</a:t>
            </a:r>
            <a:r>
              <a:rPr lang="tr-TR" sz="3100" b="1" dirty="0" smtClean="0">
                <a:solidFill>
                  <a:srgbClr val="C00000"/>
                </a:solidFill>
              </a:rPr>
              <a:t> = 0;</a:t>
            </a:r>
          </a:p>
          <a:p>
            <a:pPr marL="0" indent="0">
              <a:buNone/>
            </a:pPr>
            <a:r>
              <a:rPr lang="tr-TR" sz="3100" b="1" dirty="0" smtClean="0">
                <a:solidFill>
                  <a:srgbClr val="C00000"/>
                </a:solidFill>
              </a:rPr>
              <a:t>   </a:t>
            </a:r>
            <a:r>
              <a:rPr lang="tr-TR" sz="3100" b="1" dirty="0" err="1" smtClean="0">
                <a:solidFill>
                  <a:srgbClr val="C00000"/>
                </a:solidFill>
              </a:rPr>
              <a:t>while</a:t>
            </a:r>
            <a:r>
              <a:rPr lang="tr-TR" sz="3100" b="1" dirty="0" smtClean="0">
                <a:solidFill>
                  <a:srgbClr val="C00000"/>
                </a:solidFill>
              </a:rPr>
              <a:t> (!(</a:t>
            </a:r>
            <a:r>
              <a:rPr lang="tr-TR" sz="3100" b="1" dirty="0" err="1" smtClean="0">
                <a:solidFill>
                  <a:srgbClr val="C00000"/>
                </a:solidFill>
              </a:rPr>
              <a:t>fin.eof</a:t>
            </a:r>
            <a:r>
              <a:rPr lang="tr-TR" sz="3100" b="1" dirty="0" smtClean="0">
                <a:solidFill>
                  <a:srgbClr val="C00000"/>
                </a:solidFill>
              </a:rPr>
              <a:t>())) {</a:t>
            </a:r>
          </a:p>
          <a:p>
            <a:pPr marL="0" indent="0">
              <a:buNone/>
            </a:pPr>
            <a:r>
              <a:rPr lang="tr-TR" sz="3100" b="1" dirty="0" err="1" smtClean="0">
                <a:solidFill>
                  <a:srgbClr val="C00000"/>
                </a:solidFill>
              </a:rPr>
              <a:t>fin</a:t>
            </a:r>
            <a:r>
              <a:rPr lang="tr-TR" sz="3100" b="1" dirty="0" smtClean="0">
                <a:solidFill>
                  <a:srgbClr val="C00000"/>
                </a:solidFill>
              </a:rPr>
              <a:t> &gt;&gt; </a:t>
            </a:r>
            <a:r>
              <a:rPr lang="tr-TR" sz="3100" b="1" dirty="0" err="1" smtClean="0">
                <a:solidFill>
                  <a:srgbClr val="C00000"/>
                </a:solidFill>
              </a:rPr>
              <a:t>number</a:t>
            </a:r>
            <a:r>
              <a:rPr lang="tr-TR" sz="3100" b="1" dirty="0" smtClean="0">
                <a:solidFill>
                  <a:srgbClr val="C00000"/>
                </a:solidFill>
              </a:rPr>
              <a:t>; </a:t>
            </a:r>
            <a:r>
              <a:rPr lang="tr-TR" sz="3100" b="1" dirty="0" smtClean="0"/>
              <a:t>// </a:t>
            </a:r>
            <a:r>
              <a:rPr lang="tr-TR" sz="3100" b="1" dirty="0" err="1" smtClean="0"/>
              <a:t>Use</a:t>
            </a:r>
            <a:r>
              <a:rPr lang="tr-TR" sz="3100" b="1" dirty="0" smtClean="0"/>
              <a:t> &gt;&gt; </a:t>
            </a:r>
            <a:r>
              <a:rPr lang="tr-TR" sz="3100" b="1" dirty="0" err="1" smtClean="0"/>
              <a:t>to</a:t>
            </a:r>
            <a:r>
              <a:rPr lang="tr-TR" sz="3100" b="1" dirty="0" smtClean="0"/>
              <a:t> </a:t>
            </a:r>
            <a:r>
              <a:rPr lang="tr-TR" sz="3100" b="1" dirty="0" err="1" smtClean="0"/>
              <a:t>read</a:t>
            </a:r>
            <a:endParaRPr lang="tr-TR" sz="3100" b="1" dirty="0" smtClean="0"/>
          </a:p>
          <a:p>
            <a:pPr marL="0" indent="0">
              <a:buNone/>
            </a:pPr>
            <a:r>
              <a:rPr lang="tr-TR" sz="3100" b="1" dirty="0" smtClean="0">
                <a:solidFill>
                  <a:srgbClr val="C00000"/>
                </a:solidFill>
              </a:rPr>
              <a:t>      </a:t>
            </a:r>
            <a:r>
              <a:rPr lang="tr-TR" sz="3100" b="1" dirty="0" err="1" smtClean="0">
                <a:solidFill>
                  <a:srgbClr val="C00000"/>
                </a:solidFill>
              </a:rPr>
              <a:t>sum</a:t>
            </a:r>
            <a:r>
              <a:rPr lang="tr-TR" sz="3100" b="1" dirty="0" smtClean="0">
                <a:solidFill>
                  <a:srgbClr val="C00000"/>
                </a:solidFill>
              </a:rPr>
              <a:t> += </a:t>
            </a:r>
            <a:r>
              <a:rPr lang="tr-TR" sz="3100" b="1" dirty="0" err="1" smtClean="0">
                <a:solidFill>
                  <a:srgbClr val="C00000"/>
                </a:solidFill>
              </a:rPr>
              <a:t>number</a:t>
            </a:r>
            <a:r>
              <a:rPr lang="tr-TR" sz="3100" b="1" dirty="0" smtClean="0">
                <a:solidFill>
                  <a:srgbClr val="C00000"/>
                </a:solidFill>
              </a:rPr>
              <a:t>;</a:t>
            </a:r>
          </a:p>
          <a:p>
            <a:pPr marL="0" indent="0">
              <a:buNone/>
            </a:pPr>
            <a:r>
              <a:rPr lang="tr-TR" sz="3100" b="1" dirty="0" smtClean="0">
                <a:solidFill>
                  <a:srgbClr val="C00000"/>
                </a:solidFill>
              </a:rPr>
              <a:t>      ++</a:t>
            </a:r>
            <a:r>
              <a:rPr lang="tr-TR" sz="3100" b="1" dirty="0" err="1" smtClean="0">
                <a:solidFill>
                  <a:srgbClr val="C00000"/>
                </a:solidFill>
              </a:rPr>
              <a:t>count</a:t>
            </a:r>
            <a:r>
              <a:rPr lang="tr-TR" sz="3100" b="1" dirty="0" smtClean="0">
                <a:solidFill>
                  <a:srgbClr val="C00000"/>
                </a:solidFill>
              </a:rPr>
              <a:t>;</a:t>
            </a:r>
          </a:p>
          <a:p>
            <a:pPr marL="0" indent="0">
              <a:buNone/>
            </a:pPr>
            <a:r>
              <a:rPr lang="tr-TR" sz="3100" b="1" dirty="0" smtClean="0">
                <a:solidFill>
                  <a:srgbClr val="C00000"/>
                </a:solidFill>
              </a:rPr>
              <a:t>   }</a:t>
            </a:r>
            <a:endParaRPr lang="tr-TR" sz="3100" b="1" dirty="0">
              <a:solidFill>
                <a:srgbClr val="C00000"/>
              </a:solidFill>
            </a:endParaRPr>
          </a:p>
        </p:txBody>
      </p:sp>
    </p:spTree>
    <p:extLst>
      <p:ext uri="{BB962C8B-B14F-4D97-AF65-F5344CB8AC3E}">
        <p14:creationId xmlns:p14="http://schemas.microsoft.com/office/powerpoint/2010/main" val="15858468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32913" y="0"/>
            <a:ext cx="11257472" cy="6573328"/>
          </a:xfrm>
        </p:spPr>
        <p:txBody>
          <a:bodyPr>
            <a:normAutofit fontScale="92500" lnSpcReduction="20000"/>
          </a:bodyPr>
          <a:lstStyle/>
          <a:p>
            <a:pPr marL="0" indent="0">
              <a:buNone/>
            </a:pP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average</a:t>
            </a:r>
            <a:r>
              <a:rPr lang="tr-TR" b="1" dirty="0" smtClean="0">
                <a:solidFill>
                  <a:srgbClr val="C00000"/>
                </a:solidFill>
              </a:rPr>
              <a:t> = </a:t>
            </a:r>
            <a:r>
              <a:rPr lang="tr-TR" b="1" dirty="0" err="1" smtClean="0">
                <a:solidFill>
                  <a:srgbClr val="C00000"/>
                </a:solidFill>
              </a:rPr>
              <a:t>double</a:t>
            </a:r>
            <a:r>
              <a:rPr lang="tr-TR" b="1" dirty="0" smtClean="0">
                <a:solidFill>
                  <a:srgbClr val="C00000"/>
                </a:solidFill>
              </a:rPr>
              <a:t>(</a:t>
            </a:r>
            <a:r>
              <a:rPr lang="tr-TR" b="1" dirty="0" err="1" smtClean="0">
                <a:solidFill>
                  <a:srgbClr val="C00000"/>
                </a:solidFill>
              </a:rPr>
              <a:t>sum</a:t>
            </a:r>
            <a:r>
              <a:rPr lang="tr-TR" b="1" dirty="0" smtClean="0">
                <a:solidFill>
                  <a:srgbClr val="C00000"/>
                </a:solidFill>
              </a:rPr>
              <a:t>) / </a:t>
            </a:r>
            <a:r>
              <a:rPr lang="tr-TR" b="1" dirty="0" err="1" smtClean="0">
                <a:solidFill>
                  <a:srgbClr val="C00000"/>
                </a:solidFill>
              </a:rPr>
              <a:t>count</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Count</a:t>
            </a:r>
            <a:r>
              <a:rPr lang="tr-TR" b="1" dirty="0" smtClean="0">
                <a:solidFill>
                  <a:srgbClr val="C00000"/>
                </a:solidFill>
              </a:rPr>
              <a:t> = " &lt;&lt; </a:t>
            </a:r>
            <a:r>
              <a:rPr lang="tr-TR" b="1" dirty="0" err="1" smtClean="0">
                <a:solidFill>
                  <a:srgbClr val="C00000"/>
                </a:solidFill>
              </a:rPr>
              <a:t>count</a:t>
            </a:r>
            <a:r>
              <a:rPr lang="tr-TR" b="1" dirty="0" smtClean="0">
                <a:solidFill>
                  <a:srgbClr val="C00000"/>
                </a:solidFill>
              </a:rPr>
              <a:t> &lt;&lt; " </a:t>
            </a:r>
            <a:r>
              <a:rPr lang="tr-TR" b="1" dirty="0" err="1" smtClean="0">
                <a:solidFill>
                  <a:srgbClr val="C00000"/>
                </a:solidFill>
              </a:rPr>
              <a:t>average</a:t>
            </a:r>
            <a:r>
              <a:rPr lang="tr-TR" b="1" dirty="0" smtClean="0">
                <a:solidFill>
                  <a:srgbClr val="C00000"/>
                </a:solidFill>
              </a:rPr>
              <a:t> = " &lt;&lt; </a:t>
            </a:r>
            <a:r>
              <a:rPr lang="tr-TR" b="1" dirty="0" err="1" smtClean="0">
                <a:solidFill>
                  <a:srgbClr val="C00000"/>
                </a:solidFill>
              </a:rPr>
              <a:t>average</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fin.close</a:t>
            </a:r>
            <a:r>
              <a:rPr lang="tr-TR" b="1" dirty="0" smtClean="0">
                <a:solidFill>
                  <a:srgbClr val="C00000"/>
                </a:solidFill>
              </a:rPr>
              <a:t>();</a:t>
            </a:r>
          </a:p>
          <a:p>
            <a:pPr marL="0" indent="0">
              <a:buNone/>
            </a:pPr>
            <a:r>
              <a:rPr lang="tr-TR" b="1" dirty="0" smtClean="0">
                <a:solidFill>
                  <a:srgbClr val="C00000"/>
                </a:solidFill>
              </a:rPr>
              <a:t> </a:t>
            </a:r>
          </a:p>
          <a:p>
            <a:pPr marL="0" indent="0">
              <a:buNone/>
            </a:pPr>
            <a:r>
              <a:rPr lang="tr-TR" b="1" dirty="0" smtClean="0">
                <a:solidFill>
                  <a:srgbClr val="C00000"/>
                </a:solidFill>
              </a:rPr>
              <a:t>   </a:t>
            </a:r>
            <a:r>
              <a:rPr lang="tr-TR" b="1" dirty="0" smtClean="0"/>
              <a:t>// </a:t>
            </a:r>
            <a:r>
              <a:rPr lang="tr-TR" b="1" dirty="0" err="1" smtClean="0"/>
              <a:t>Try</a:t>
            </a:r>
            <a:r>
              <a:rPr lang="tr-TR" b="1" dirty="0" smtClean="0"/>
              <a:t> </a:t>
            </a:r>
            <a:r>
              <a:rPr lang="tr-TR" b="1" dirty="0" err="1" smtClean="0"/>
              <a:t>opening</a:t>
            </a:r>
            <a:r>
              <a:rPr lang="tr-TR" b="1" dirty="0" smtClean="0"/>
              <a:t> </a:t>
            </a:r>
            <a:r>
              <a:rPr lang="tr-TR" b="1" dirty="0" err="1" smtClean="0"/>
              <a:t>the</a:t>
            </a:r>
            <a:r>
              <a:rPr lang="tr-TR" b="1" dirty="0" smtClean="0"/>
              <a:t> </a:t>
            </a:r>
            <a:r>
              <a:rPr lang="tr-TR" b="1" dirty="0" err="1" smtClean="0"/>
              <a:t>output</a:t>
            </a:r>
            <a:r>
              <a:rPr lang="tr-TR" b="1" dirty="0" smtClean="0"/>
              <a:t> file</a:t>
            </a:r>
          </a:p>
          <a:p>
            <a:pPr marL="0" indent="0">
              <a:buNone/>
            </a:pPr>
            <a:r>
              <a:rPr lang="tr-TR" b="1" dirty="0" smtClean="0">
                <a:solidFill>
                  <a:srgbClr val="C00000"/>
                </a:solidFill>
              </a:rPr>
              <a:t>   </a:t>
            </a:r>
            <a:r>
              <a:rPr lang="tr-TR" b="1" dirty="0" err="1" smtClean="0">
                <a:solidFill>
                  <a:srgbClr val="C00000"/>
                </a:solidFill>
              </a:rPr>
              <a:t>fout.open</a:t>
            </a:r>
            <a:r>
              <a:rPr lang="tr-TR" b="1" dirty="0" smtClean="0">
                <a:solidFill>
                  <a:srgbClr val="C00000"/>
                </a:solidFill>
              </a:rPr>
              <a:t>("out.txt");</a:t>
            </a:r>
          </a:p>
          <a:p>
            <a:pPr marL="0" indent="0">
              <a:buNone/>
            </a:pPr>
            <a:r>
              <a:rPr lang="tr-TR" b="1" dirty="0" smtClean="0">
                <a:solidFill>
                  <a:srgbClr val="C00000"/>
                </a:solidFill>
              </a:rPr>
              <a:t>   </a:t>
            </a:r>
            <a:r>
              <a:rPr lang="tr-TR" b="1" dirty="0" err="1" smtClean="0">
                <a:solidFill>
                  <a:srgbClr val="C00000"/>
                </a:solidFill>
              </a:rPr>
              <a:t>if</a:t>
            </a:r>
            <a:r>
              <a:rPr lang="tr-TR" b="1" dirty="0" smtClean="0">
                <a:solidFill>
                  <a:srgbClr val="C00000"/>
                </a:solidFill>
              </a:rPr>
              <a:t> (!</a:t>
            </a:r>
            <a:r>
              <a:rPr lang="tr-TR" b="1" dirty="0" err="1" smtClean="0">
                <a:solidFill>
                  <a:srgbClr val="C00000"/>
                </a:solidFill>
              </a:rPr>
              <a:t>fout.is_open</a:t>
            </a: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cerr</a:t>
            </a:r>
            <a:r>
              <a:rPr lang="tr-TR" b="1" dirty="0" smtClean="0">
                <a:solidFill>
                  <a:srgbClr val="C00000"/>
                </a:solidFill>
              </a:rPr>
              <a:t> &lt;&lt; "</a:t>
            </a:r>
            <a:r>
              <a:rPr lang="tr-TR" b="1" dirty="0" err="1" smtClean="0">
                <a:solidFill>
                  <a:srgbClr val="C00000"/>
                </a:solidFill>
              </a:rPr>
              <a:t>error</a:t>
            </a:r>
            <a:r>
              <a:rPr lang="tr-TR" b="1" dirty="0" smtClean="0">
                <a:solidFill>
                  <a:srgbClr val="C00000"/>
                </a:solidFill>
              </a:rPr>
              <a:t>: </a:t>
            </a:r>
            <a:r>
              <a:rPr lang="tr-TR" b="1" dirty="0" err="1" smtClean="0">
                <a:solidFill>
                  <a:srgbClr val="C00000"/>
                </a:solidFill>
              </a:rPr>
              <a:t>open</a:t>
            </a:r>
            <a:r>
              <a:rPr lang="tr-TR" b="1" dirty="0" smtClean="0">
                <a:solidFill>
                  <a:srgbClr val="C00000"/>
                </a:solidFill>
              </a:rPr>
              <a:t> </a:t>
            </a:r>
            <a:r>
              <a:rPr lang="tr-TR" b="1" dirty="0" err="1" smtClean="0">
                <a:solidFill>
                  <a:srgbClr val="C00000"/>
                </a:solidFill>
              </a:rPr>
              <a:t>output</a:t>
            </a:r>
            <a:r>
              <a:rPr lang="tr-TR" b="1" dirty="0" smtClean="0">
                <a:solidFill>
                  <a:srgbClr val="C00000"/>
                </a:solidFill>
              </a:rPr>
              <a:t> file </a:t>
            </a:r>
            <a:r>
              <a:rPr lang="tr-TR" b="1" dirty="0" err="1" smtClean="0">
                <a:solidFill>
                  <a:srgbClr val="C00000"/>
                </a:solidFill>
              </a:rPr>
              <a:t>failed</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abort</a:t>
            </a:r>
            <a:r>
              <a:rPr lang="tr-TR" b="1" dirty="0" smtClean="0">
                <a:solidFill>
                  <a:srgbClr val="C00000"/>
                </a:solidFill>
              </a:rPr>
              <a:t>();</a:t>
            </a:r>
          </a:p>
          <a:p>
            <a:pPr marL="0" indent="0">
              <a:buNone/>
            </a:pPr>
            <a:r>
              <a:rPr lang="tr-TR" b="1" dirty="0" smtClean="0">
                <a:solidFill>
                  <a:srgbClr val="C00000"/>
                </a:solidFill>
              </a:rPr>
              <a:t>   }</a:t>
            </a:r>
          </a:p>
          <a:p>
            <a:pPr marL="0" indent="0">
              <a:buNone/>
            </a:pPr>
            <a:r>
              <a:rPr lang="tr-TR" b="1" dirty="0" smtClean="0">
                <a:solidFill>
                  <a:srgbClr val="C00000"/>
                </a:solidFill>
              </a:rPr>
              <a:t>   </a:t>
            </a:r>
            <a:r>
              <a:rPr lang="tr-TR" b="1" dirty="0" smtClean="0"/>
              <a:t>// Write </a:t>
            </a:r>
            <a:r>
              <a:rPr lang="tr-TR" b="1" dirty="0" err="1" smtClean="0"/>
              <a:t>the</a:t>
            </a:r>
            <a:r>
              <a:rPr lang="tr-TR" b="1" dirty="0" smtClean="0"/>
              <a:t> </a:t>
            </a:r>
            <a:r>
              <a:rPr lang="tr-TR" b="1" dirty="0" err="1" smtClean="0"/>
              <a:t>average</a:t>
            </a:r>
            <a:r>
              <a:rPr lang="tr-TR" b="1" dirty="0" smtClean="0"/>
              <a:t> </a:t>
            </a:r>
            <a:r>
              <a:rPr lang="tr-TR" b="1" dirty="0" err="1" smtClean="0"/>
              <a:t>to</a:t>
            </a:r>
            <a:r>
              <a:rPr lang="tr-TR" b="1" dirty="0" smtClean="0"/>
              <a:t> </a:t>
            </a:r>
            <a:r>
              <a:rPr lang="tr-TR" b="1" dirty="0" err="1" smtClean="0"/>
              <a:t>the</a:t>
            </a:r>
            <a:r>
              <a:rPr lang="tr-TR" b="1" dirty="0" smtClean="0"/>
              <a:t> </a:t>
            </a:r>
            <a:r>
              <a:rPr lang="tr-TR" b="1" dirty="0" err="1" smtClean="0"/>
              <a:t>output</a:t>
            </a:r>
            <a:r>
              <a:rPr lang="tr-TR" b="1" dirty="0" smtClean="0"/>
              <a:t> file </a:t>
            </a:r>
            <a:r>
              <a:rPr lang="tr-TR" b="1" dirty="0" err="1" smtClean="0"/>
              <a:t>using</a:t>
            </a:r>
            <a:r>
              <a:rPr lang="tr-TR" b="1" dirty="0" smtClean="0"/>
              <a:t> &lt;&lt;</a:t>
            </a:r>
          </a:p>
          <a:p>
            <a:pPr marL="0" indent="0">
              <a:buNone/>
            </a:pPr>
            <a:r>
              <a:rPr lang="tr-TR" b="1" dirty="0" smtClean="0">
                <a:solidFill>
                  <a:srgbClr val="C00000"/>
                </a:solidFill>
              </a:rPr>
              <a:t>   </a:t>
            </a:r>
            <a:r>
              <a:rPr lang="tr-TR" b="1" dirty="0" err="1" smtClean="0">
                <a:solidFill>
                  <a:srgbClr val="C00000"/>
                </a:solidFill>
              </a:rPr>
              <a:t>fout</a:t>
            </a:r>
            <a:r>
              <a:rPr lang="tr-TR" b="1" dirty="0" smtClean="0">
                <a:solidFill>
                  <a:srgbClr val="C00000"/>
                </a:solidFill>
              </a:rPr>
              <a:t> &lt;&lt; </a:t>
            </a:r>
            <a:r>
              <a:rPr lang="tr-TR" b="1" dirty="0" err="1" smtClean="0">
                <a:solidFill>
                  <a:srgbClr val="C00000"/>
                </a:solidFill>
              </a:rPr>
              <a:t>average</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fout.close</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0;</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14232459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699740" y="3319672"/>
            <a:ext cx="3492260" cy="394000"/>
          </a:xfrm>
        </p:spPr>
        <p:txBody>
          <a:bodyPr>
            <a:normAutofit fontScale="90000"/>
          </a:bodyPr>
          <a:lstStyle/>
          <a:p>
            <a:r>
              <a:rPr lang="tr-TR" dirty="0" smtClean="0"/>
              <a:t> </a:t>
            </a:r>
            <a:r>
              <a:rPr lang="tr-TR" b="1" dirty="0" err="1" smtClean="0"/>
              <a:t>Namespace</a:t>
            </a:r>
            <a:endParaRPr lang="tr-TR" b="1" dirty="0"/>
          </a:p>
        </p:txBody>
      </p:sp>
      <p:sp>
        <p:nvSpPr>
          <p:cNvPr id="3" name="İçerik Yer Tutucusu 2"/>
          <p:cNvSpPr>
            <a:spLocks noGrp="1"/>
          </p:cNvSpPr>
          <p:nvPr>
            <p:ph idx="1"/>
          </p:nvPr>
        </p:nvSpPr>
        <p:spPr>
          <a:xfrm>
            <a:off x="1" y="0"/>
            <a:ext cx="12192000" cy="6858000"/>
          </a:xfrm>
        </p:spPr>
        <p:txBody>
          <a:bodyPr>
            <a:normAutofit fontScale="85000" lnSpcReduction="20000"/>
          </a:bodyPr>
          <a:lstStyle/>
          <a:p>
            <a:r>
              <a:rPr lang="en-US" b="1" dirty="0" smtClean="0"/>
              <a:t>When you use different library modules, there is always a potential for name crashes, as different library may use the same name for different purposes</a:t>
            </a:r>
            <a:r>
              <a:rPr lang="en-US" dirty="0" smtClean="0"/>
              <a:t>. </a:t>
            </a:r>
            <a:endParaRPr lang="tr-TR" dirty="0" smtClean="0"/>
          </a:p>
          <a:p>
            <a:r>
              <a:rPr lang="en-US" dirty="0" smtClean="0"/>
              <a:t>This problem can be resolved via the use of </a:t>
            </a:r>
            <a:r>
              <a:rPr lang="en-US" b="1" dirty="0" smtClean="0"/>
              <a:t>namespace in C++. </a:t>
            </a:r>
            <a:r>
              <a:rPr lang="en-US" dirty="0" smtClean="0"/>
              <a:t>A namespace is a collection for identifiers under the same naming scope. (It is known as package in UML and Java.) </a:t>
            </a:r>
            <a:endParaRPr lang="tr-TR" dirty="0" smtClean="0"/>
          </a:p>
          <a:p>
            <a:r>
              <a:rPr lang="en-US" dirty="0" smtClean="0"/>
              <a:t>The entity name under a namespace is qualified by the namespace name, followed by </a:t>
            </a:r>
            <a:r>
              <a:rPr lang="en-US" b="1" dirty="0" smtClean="0"/>
              <a:t>:: (known as scope resolution operator)</a:t>
            </a:r>
            <a:r>
              <a:rPr lang="en-US" dirty="0" smtClean="0"/>
              <a:t>, in the form of </a:t>
            </a:r>
            <a:r>
              <a:rPr lang="en-US" b="1" dirty="0" smtClean="0"/>
              <a:t>namespace::</a:t>
            </a:r>
            <a:r>
              <a:rPr lang="en-US" b="1" dirty="0" err="1" smtClean="0"/>
              <a:t>entityName</a:t>
            </a:r>
            <a:r>
              <a:rPr lang="en-US" dirty="0" smtClean="0"/>
              <a:t>.</a:t>
            </a:r>
          </a:p>
          <a:p>
            <a:pPr marL="0" indent="0">
              <a:buNone/>
            </a:pPr>
            <a:r>
              <a:rPr lang="en-US" b="1" dirty="0" smtClean="0"/>
              <a:t>// create a namespace called </a:t>
            </a:r>
            <a:r>
              <a:rPr lang="en-US" b="1" dirty="0" err="1" smtClean="0"/>
              <a:t>myNamespace</a:t>
            </a:r>
            <a:r>
              <a:rPr lang="en-US" b="1" dirty="0" smtClean="0"/>
              <a:t> for the enclosed entities</a:t>
            </a:r>
          </a:p>
          <a:p>
            <a:pPr marL="0" indent="0">
              <a:buNone/>
            </a:pPr>
            <a:r>
              <a:rPr lang="en-US" b="1" dirty="0" smtClean="0">
                <a:solidFill>
                  <a:srgbClr val="C00000"/>
                </a:solidFill>
              </a:rPr>
              <a:t>namespace </a:t>
            </a:r>
            <a:r>
              <a:rPr lang="en-US" b="1" dirty="0" err="1" smtClean="0">
                <a:solidFill>
                  <a:srgbClr val="C00000"/>
                </a:solidFill>
              </a:rPr>
              <a:t>myNameSpace</a:t>
            </a:r>
            <a:r>
              <a:rPr lang="en-US" b="1" dirty="0" smtClean="0">
                <a:solidFill>
                  <a:srgbClr val="C00000"/>
                </a:solidFill>
              </a:rPr>
              <a:t> {  </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foo;               </a:t>
            </a:r>
            <a:r>
              <a:rPr lang="en-US" b="1" dirty="0" smtClean="0"/>
              <a:t>// variable</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f() { ...... };    </a:t>
            </a:r>
            <a:r>
              <a:rPr lang="en-US" b="1" dirty="0" smtClean="0"/>
              <a:t>// function</a:t>
            </a:r>
          </a:p>
          <a:p>
            <a:pPr marL="0" indent="0">
              <a:buNone/>
            </a:pPr>
            <a:r>
              <a:rPr lang="en-US" b="1" dirty="0" smtClean="0">
                <a:solidFill>
                  <a:srgbClr val="C00000"/>
                </a:solidFill>
              </a:rPr>
              <a:t>   class Bar { ...... };  </a:t>
            </a:r>
            <a:r>
              <a:rPr lang="en-US" b="1" dirty="0" smtClean="0"/>
              <a:t>// compound type such as class and </a:t>
            </a:r>
            <a:r>
              <a:rPr lang="en-US" b="1" dirty="0" err="1" smtClean="0"/>
              <a:t>struct</a:t>
            </a:r>
            <a:endParaRPr lang="en-US" b="1" dirty="0" smtClean="0"/>
          </a:p>
          <a:p>
            <a:pPr marL="0" indent="0">
              <a:buNone/>
            </a:pPr>
            <a:r>
              <a:rPr lang="en-US" b="1" dirty="0" smtClean="0">
                <a:solidFill>
                  <a:srgbClr val="C00000"/>
                </a:solidFill>
              </a:rPr>
              <a:t>}</a:t>
            </a:r>
          </a:p>
          <a:p>
            <a:pPr marL="0" indent="0">
              <a:buNone/>
            </a:pPr>
            <a:r>
              <a:rPr lang="en-US" b="1" dirty="0" smtClean="0">
                <a:solidFill>
                  <a:srgbClr val="C00000"/>
                </a:solidFill>
              </a:rPr>
              <a:t> </a:t>
            </a:r>
          </a:p>
          <a:p>
            <a:pPr marL="0" indent="0">
              <a:buNone/>
            </a:pPr>
            <a:r>
              <a:rPr lang="en-US" b="1" dirty="0" smtClean="0"/>
              <a:t>// To reference the entities, use</a:t>
            </a:r>
          </a:p>
          <a:p>
            <a:pPr marL="0" indent="0">
              <a:buNone/>
            </a:pPr>
            <a:r>
              <a:rPr lang="en-US" b="1" dirty="0" err="1" smtClean="0">
                <a:solidFill>
                  <a:srgbClr val="C00000"/>
                </a:solidFill>
              </a:rPr>
              <a:t>myNameSpace</a:t>
            </a:r>
            <a:r>
              <a:rPr lang="en-US" b="1" dirty="0" smtClean="0">
                <a:solidFill>
                  <a:srgbClr val="C00000"/>
                </a:solidFill>
              </a:rPr>
              <a:t>::foo</a:t>
            </a:r>
          </a:p>
          <a:p>
            <a:pPr marL="0" indent="0">
              <a:buNone/>
            </a:pPr>
            <a:r>
              <a:rPr lang="en-US" b="1" dirty="0" err="1" smtClean="0">
                <a:solidFill>
                  <a:srgbClr val="C00000"/>
                </a:solidFill>
              </a:rPr>
              <a:t>myNameSpace</a:t>
            </a:r>
            <a:r>
              <a:rPr lang="en-US" b="1" dirty="0" smtClean="0">
                <a:solidFill>
                  <a:srgbClr val="C00000"/>
                </a:solidFill>
              </a:rPr>
              <a:t>::f()</a:t>
            </a:r>
          </a:p>
          <a:p>
            <a:pPr marL="0" indent="0">
              <a:buNone/>
            </a:pPr>
            <a:r>
              <a:rPr lang="en-US" b="1" dirty="0" err="1" smtClean="0">
                <a:solidFill>
                  <a:srgbClr val="C00000"/>
                </a:solidFill>
              </a:rPr>
              <a:t>myNameSpace</a:t>
            </a:r>
            <a:r>
              <a:rPr lang="en-US" b="1" dirty="0" smtClean="0">
                <a:solidFill>
                  <a:srgbClr val="C00000"/>
                </a:solidFill>
              </a:rPr>
              <a:t>::Bar</a:t>
            </a:r>
          </a:p>
          <a:p>
            <a:r>
              <a:rPr lang="en-US" dirty="0" smtClean="0"/>
              <a:t>A namespace can contain variables, functions, arrays, and compound types such as classes and structures.</a:t>
            </a:r>
            <a:endParaRPr lang="tr-TR" dirty="0"/>
          </a:p>
        </p:txBody>
      </p:sp>
    </p:spTree>
    <p:extLst>
      <p:ext uri="{BB962C8B-B14F-4D97-AF65-F5344CB8AC3E}">
        <p14:creationId xmlns:p14="http://schemas.microsoft.com/office/powerpoint/2010/main" val="40321153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7637" y="172528"/>
            <a:ext cx="11706045" cy="6556076"/>
          </a:xfrm>
        </p:spPr>
        <p:txBody>
          <a:bodyPr>
            <a:normAutofit fontScale="77500" lnSpcReduction="20000"/>
          </a:bodyPr>
          <a:lstStyle/>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 </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 </a:t>
            </a:r>
          </a:p>
          <a:p>
            <a:pPr marL="0" indent="0">
              <a:buNone/>
            </a:pPr>
            <a:r>
              <a:rPr lang="tr-TR" b="1" dirty="0" smtClean="0">
                <a:solidFill>
                  <a:srgbClr val="C00000"/>
                </a:solidFill>
              </a:rPr>
              <a:t>  </a:t>
            </a:r>
          </a:p>
          <a:p>
            <a:pPr marL="0" indent="0">
              <a:buNone/>
            </a:pP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first</a:t>
            </a:r>
            <a:r>
              <a:rPr lang="tr-TR" b="1" dirty="0" smtClean="0">
                <a:solidFill>
                  <a:srgbClr val="C00000"/>
                </a:solidFill>
              </a:rPr>
              <a:t> </a:t>
            </a:r>
            <a:r>
              <a:rPr lang="tr-TR" b="1" dirty="0" smtClean="0"/>
              <a:t>// </a:t>
            </a:r>
            <a:r>
              <a:rPr lang="tr-TR" b="1" dirty="0" err="1" smtClean="0"/>
              <a:t>Variable</a:t>
            </a:r>
            <a:r>
              <a:rPr lang="tr-TR" b="1" dirty="0" smtClean="0"/>
              <a:t> </a:t>
            </a:r>
            <a:r>
              <a:rPr lang="tr-TR" b="1" dirty="0" err="1" smtClean="0"/>
              <a:t>created</a:t>
            </a:r>
            <a:r>
              <a:rPr lang="tr-TR" b="1" dirty="0" smtClean="0"/>
              <a:t> inside </a:t>
            </a:r>
            <a:r>
              <a:rPr lang="tr-TR" b="1" dirty="0" err="1" smtClean="0"/>
              <a:t>namespace</a:t>
            </a:r>
            <a:r>
              <a:rPr lang="tr-TR" b="1" dirty="0" smtClean="0"/>
              <a:t> </a:t>
            </a:r>
          </a:p>
          <a:p>
            <a:pPr marL="0" indent="0">
              <a:buNone/>
            </a:pP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val</a:t>
            </a:r>
            <a:r>
              <a:rPr lang="tr-TR" b="1" dirty="0" smtClean="0">
                <a:solidFill>
                  <a:srgbClr val="C00000"/>
                </a:solidFill>
              </a:rPr>
              <a:t> = 500; </a:t>
            </a:r>
          </a:p>
          <a:p>
            <a:pPr marL="0" indent="0">
              <a:buNone/>
            </a:pPr>
            <a:r>
              <a:rPr lang="tr-TR" b="1" dirty="0" smtClean="0">
                <a:solidFill>
                  <a:srgbClr val="C00000"/>
                </a:solidFill>
              </a:rPr>
              <a:t>} </a:t>
            </a:r>
          </a:p>
          <a:p>
            <a:pPr marL="0" indent="0">
              <a:buNone/>
            </a:pPr>
            <a:r>
              <a:rPr lang="tr-TR" b="1" dirty="0" smtClean="0">
                <a:solidFill>
                  <a:srgbClr val="C00000"/>
                </a:solidFill>
              </a:rPr>
              <a:t>  </a:t>
            </a:r>
            <a:r>
              <a:rPr lang="tr-TR" b="1" dirty="0" smtClean="0"/>
              <a:t>// Global </a:t>
            </a:r>
            <a:r>
              <a:rPr lang="tr-TR" b="1" dirty="0" err="1" smtClean="0"/>
              <a:t>variable</a:t>
            </a:r>
            <a:r>
              <a:rPr lang="tr-TR" b="1" dirty="0" smtClean="0"/>
              <a:t> </a:t>
            </a:r>
          </a:p>
          <a:p>
            <a:pPr marL="0" indent="0">
              <a:buNone/>
            </a:pP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val</a:t>
            </a:r>
            <a:r>
              <a:rPr lang="tr-TR" b="1" dirty="0" smtClean="0">
                <a:solidFill>
                  <a:srgbClr val="C00000"/>
                </a:solidFill>
              </a:rPr>
              <a:t> = 100; </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main() { </a:t>
            </a:r>
          </a:p>
          <a:p>
            <a:pPr marL="0" indent="0">
              <a:buNone/>
            </a:pP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val</a:t>
            </a:r>
            <a:r>
              <a:rPr lang="tr-TR" b="1" dirty="0" smtClean="0">
                <a:solidFill>
                  <a:srgbClr val="C00000"/>
                </a:solidFill>
              </a:rPr>
              <a:t> = 200; </a:t>
            </a:r>
            <a:r>
              <a:rPr lang="tr-TR" b="1" dirty="0" smtClean="0"/>
              <a:t>// </a:t>
            </a:r>
            <a:r>
              <a:rPr lang="tr-TR" b="1" dirty="0" err="1" smtClean="0"/>
              <a:t>Local</a:t>
            </a:r>
            <a:r>
              <a:rPr lang="tr-TR" b="1" dirty="0" smtClean="0"/>
              <a:t> </a:t>
            </a:r>
            <a:r>
              <a:rPr lang="tr-TR" b="1" dirty="0" err="1" smtClean="0"/>
              <a:t>variable</a:t>
            </a:r>
            <a:r>
              <a:rPr lang="tr-TR" b="1" dirty="0" smtClean="0"/>
              <a:t> </a:t>
            </a:r>
          </a:p>
          <a:p>
            <a:pPr marL="0" indent="0">
              <a:buNone/>
            </a:pPr>
            <a:r>
              <a:rPr lang="tr-TR" b="1" dirty="0" smtClean="0">
                <a:solidFill>
                  <a:srgbClr val="C00000"/>
                </a:solidFill>
              </a:rPr>
              <a:t>  </a:t>
            </a:r>
          </a:p>
          <a:p>
            <a:pPr marL="0" indent="0">
              <a:buNone/>
            </a:pPr>
            <a:r>
              <a:rPr lang="tr-TR" b="1" dirty="0" smtClean="0">
                <a:solidFill>
                  <a:srgbClr val="C00000"/>
                </a:solidFill>
              </a:rPr>
              <a:t>    </a:t>
            </a:r>
            <a:r>
              <a:rPr lang="tr-TR" b="1" dirty="0" smtClean="0"/>
              <a:t>// </a:t>
            </a:r>
            <a:r>
              <a:rPr lang="tr-TR" b="1" dirty="0" err="1" smtClean="0"/>
              <a:t>These</a:t>
            </a:r>
            <a:r>
              <a:rPr lang="tr-TR" b="1" dirty="0" smtClean="0"/>
              <a:t> </a:t>
            </a:r>
            <a:r>
              <a:rPr lang="tr-TR" b="1" dirty="0" err="1" smtClean="0"/>
              <a:t>variables</a:t>
            </a:r>
            <a:r>
              <a:rPr lang="tr-TR" b="1" dirty="0" smtClean="0"/>
              <a:t> can be </a:t>
            </a:r>
            <a:r>
              <a:rPr lang="tr-TR" b="1" dirty="0" err="1" smtClean="0"/>
              <a:t>accessed</a:t>
            </a:r>
            <a:r>
              <a:rPr lang="tr-TR" b="1" dirty="0" smtClean="0"/>
              <a:t> </a:t>
            </a:r>
            <a:r>
              <a:rPr lang="tr-TR" b="1" dirty="0" err="1" smtClean="0"/>
              <a:t>from</a:t>
            </a:r>
            <a:r>
              <a:rPr lang="tr-TR" b="1" dirty="0" smtClean="0"/>
              <a:t> </a:t>
            </a:r>
          </a:p>
          <a:p>
            <a:pPr marL="0" indent="0">
              <a:buNone/>
            </a:pPr>
            <a:r>
              <a:rPr lang="tr-TR" b="1" dirty="0" smtClean="0"/>
              <a:t>    // </a:t>
            </a:r>
            <a:r>
              <a:rPr lang="tr-TR" b="1" dirty="0" err="1" smtClean="0"/>
              <a:t>outside</a:t>
            </a:r>
            <a:r>
              <a:rPr lang="tr-TR" b="1" dirty="0" smtClean="0"/>
              <a:t> </a:t>
            </a:r>
            <a:r>
              <a:rPr lang="tr-TR" b="1" dirty="0" err="1" smtClean="0"/>
              <a:t>the</a:t>
            </a:r>
            <a:r>
              <a:rPr lang="tr-TR" b="1" dirty="0" smtClean="0"/>
              <a:t> </a:t>
            </a:r>
            <a:r>
              <a:rPr lang="tr-TR" b="1" dirty="0" err="1" smtClean="0"/>
              <a:t>namespace</a:t>
            </a:r>
            <a:r>
              <a:rPr lang="tr-TR" b="1" dirty="0" smtClean="0"/>
              <a:t> </a:t>
            </a:r>
            <a:r>
              <a:rPr lang="tr-TR" b="1" dirty="0" err="1" smtClean="0"/>
              <a:t>using</a:t>
            </a:r>
            <a:r>
              <a:rPr lang="tr-TR" b="1" dirty="0" smtClean="0"/>
              <a:t> </a:t>
            </a:r>
            <a:r>
              <a:rPr lang="tr-TR" b="1" dirty="0" err="1" smtClean="0"/>
              <a:t>the</a:t>
            </a:r>
            <a:r>
              <a:rPr lang="tr-TR" b="1" dirty="0" smtClean="0"/>
              <a:t> </a:t>
            </a:r>
            <a:r>
              <a:rPr lang="tr-TR" b="1" dirty="0" err="1" smtClean="0"/>
              <a:t>scope</a:t>
            </a:r>
            <a:r>
              <a:rPr lang="tr-TR" b="1" dirty="0" smtClean="0"/>
              <a:t> </a:t>
            </a:r>
          </a:p>
          <a:p>
            <a:pPr marL="0" indent="0">
              <a:buNone/>
            </a:pPr>
            <a:r>
              <a:rPr lang="tr-TR" b="1" dirty="0" smtClean="0"/>
              <a:t>    // </a:t>
            </a:r>
            <a:r>
              <a:rPr lang="tr-TR" b="1" dirty="0" err="1" smtClean="0"/>
              <a:t>operator</a:t>
            </a:r>
            <a:r>
              <a:rPr lang="tr-TR" b="1" dirty="0" smtClean="0"/>
              <a:t> :: </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first</a:t>
            </a:r>
            <a:r>
              <a:rPr lang="tr-TR" b="1" dirty="0" smtClean="0">
                <a:solidFill>
                  <a:srgbClr val="C00000"/>
                </a:solidFill>
              </a:rPr>
              <a:t>::</a:t>
            </a:r>
            <a:r>
              <a:rPr lang="tr-TR" b="1" dirty="0" err="1" smtClean="0">
                <a:solidFill>
                  <a:srgbClr val="C00000"/>
                </a:solidFill>
              </a:rPr>
              <a:t>val</a:t>
            </a:r>
            <a:r>
              <a:rPr lang="tr-TR" b="1" dirty="0" smtClean="0">
                <a:solidFill>
                  <a:srgbClr val="C00000"/>
                </a:solidFill>
              </a:rPr>
              <a:t> &lt;&lt; '\n';  </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0; </a:t>
            </a:r>
          </a:p>
          <a:p>
            <a:pPr marL="0" indent="0">
              <a:buNone/>
            </a:pPr>
            <a:r>
              <a:rPr lang="tr-TR" b="1" dirty="0" smtClean="0">
                <a:solidFill>
                  <a:srgbClr val="C00000"/>
                </a:solidFill>
              </a:rPr>
              <a:t>} </a:t>
            </a:r>
            <a:endParaRPr lang="tr-TR" b="1" dirty="0">
              <a:solidFill>
                <a:srgbClr val="C00000"/>
              </a:solidFill>
            </a:endParaRPr>
          </a:p>
        </p:txBody>
      </p:sp>
      <p:pic>
        <p:nvPicPr>
          <p:cNvPr id="4" name="Resim 3"/>
          <p:cNvPicPr>
            <a:picLocks noChangeAspect="1"/>
          </p:cNvPicPr>
          <p:nvPr/>
        </p:nvPicPr>
        <p:blipFill>
          <a:blip r:embed="rId2"/>
          <a:stretch>
            <a:fillRect/>
          </a:stretch>
        </p:blipFill>
        <p:spPr>
          <a:xfrm>
            <a:off x="7808792" y="2998128"/>
            <a:ext cx="3648075" cy="904875"/>
          </a:xfrm>
          <a:prstGeom prst="rect">
            <a:avLst/>
          </a:prstGeom>
        </p:spPr>
      </p:pic>
    </p:spTree>
    <p:extLst>
      <p:ext uri="{BB962C8B-B14F-4D97-AF65-F5344CB8AC3E}">
        <p14:creationId xmlns:p14="http://schemas.microsoft.com/office/powerpoint/2010/main" val="25794811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9558068" cy="6858000"/>
          </a:xfrm>
        </p:spPr>
        <p:txBody>
          <a:bodyPr>
            <a:normAutofit fontScale="77500" lnSpcReduction="20000"/>
          </a:bodyPr>
          <a:lstStyle/>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 </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 </a:t>
            </a:r>
          </a:p>
          <a:p>
            <a:pPr marL="0" indent="0">
              <a:buNone/>
            </a:pPr>
            <a:r>
              <a:rPr lang="tr-TR" b="1" dirty="0" err="1" smtClean="0">
                <a:solidFill>
                  <a:srgbClr val="C00000"/>
                </a:solidFill>
              </a:rPr>
              <a:t>namespace</a:t>
            </a:r>
            <a:r>
              <a:rPr lang="tr-TR" b="1" dirty="0" smtClean="0">
                <a:solidFill>
                  <a:srgbClr val="C00000"/>
                </a:solidFill>
              </a:rPr>
              <a:t> ns1 { </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value</a:t>
            </a:r>
            <a:r>
              <a:rPr lang="tr-TR" b="1" dirty="0" smtClean="0">
                <a:solidFill>
                  <a:srgbClr val="C00000"/>
                </a:solidFill>
              </a:rPr>
              <a:t>()    { </a:t>
            </a:r>
            <a:r>
              <a:rPr lang="tr-TR" b="1" dirty="0" err="1" smtClean="0">
                <a:solidFill>
                  <a:srgbClr val="C00000"/>
                </a:solidFill>
              </a:rPr>
              <a:t>return</a:t>
            </a:r>
            <a:r>
              <a:rPr lang="tr-TR" b="1" dirty="0" smtClean="0">
                <a:solidFill>
                  <a:srgbClr val="C00000"/>
                </a:solidFill>
              </a:rPr>
              <a:t> 5; } </a:t>
            </a:r>
          </a:p>
          <a:p>
            <a:pPr marL="0" indent="0">
              <a:buNone/>
            </a:pPr>
            <a:r>
              <a:rPr lang="tr-TR" b="1" dirty="0" smtClean="0">
                <a:solidFill>
                  <a:srgbClr val="C00000"/>
                </a:solidFill>
              </a:rPr>
              <a:t>} </a:t>
            </a:r>
          </a:p>
          <a:p>
            <a:pPr marL="0" indent="0">
              <a:buNone/>
            </a:pPr>
            <a:r>
              <a:rPr lang="tr-TR" b="1" dirty="0" err="1" smtClean="0">
                <a:solidFill>
                  <a:srgbClr val="C00000"/>
                </a:solidFill>
              </a:rPr>
              <a:t>namespace</a:t>
            </a:r>
            <a:r>
              <a:rPr lang="tr-TR" b="1" dirty="0" smtClean="0">
                <a:solidFill>
                  <a:srgbClr val="C00000"/>
                </a:solidFill>
              </a:rPr>
              <a:t> ns2  { </a:t>
            </a:r>
          </a:p>
          <a:p>
            <a:pPr marL="0" indent="0">
              <a:buNone/>
            </a:pP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 </a:t>
            </a:r>
            <a:r>
              <a:rPr lang="tr-TR" b="1" dirty="0" err="1" smtClean="0">
                <a:solidFill>
                  <a:srgbClr val="C00000"/>
                </a:solidFill>
              </a:rPr>
              <a:t>double</a:t>
            </a:r>
            <a:r>
              <a:rPr lang="tr-TR" b="1" dirty="0" smtClean="0">
                <a:solidFill>
                  <a:srgbClr val="C00000"/>
                </a:solidFill>
              </a:rPr>
              <a:t> x = 100; </a:t>
            </a:r>
          </a:p>
          <a:p>
            <a:pPr marL="0" indent="0">
              <a:buNone/>
            </a:pPr>
            <a:r>
              <a:rPr lang="tr-TR" b="1" dirty="0" smtClean="0">
                <a:solidFill>
                  <a:srgbClr val="C00000"/>
                </a:solidFill>
              </a:rPr>
              <a:t>    </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value</a:t>
            </a:r>
            <a:r>
              <a:rPr lang="tr-TR" b="1" dirty="0" smtClean="0">
                <a:solidFill>
                  <a:srgbClr val="C00000"/>
                </a:solidFill>
              </a:rPr>
              <a:t>() {  </a:t>
            </a:r>
            <a:r>
              <a:rPr lang="tr-TR" b="1" dirty="0" err="1" smtClean="0">
                <a:solidFill>
                  <a:srgbClr val="C00000"/>
                </a:solidFill>
              </a:rPr>
              <a:t>return</a:t>
            </a:r>
            <a:r>
              <a:rPr lang="tr-TR" b="1" dirty="0" smtClean="0">
                <a:solidFill>
                  <a:srgbClr val="C00000"/>
                </a:solidFill>
              </a:rPr>
              <a:t> 2*x; } </a:t>
            </a:r>
          </a:p>
          <a:p>
            <a:pPr marL="0" indent="0">
              <a:buNone/>
            </a:pPr>
            <a:r>
              <a:rPr lang="tr-TR" b="1" dirty="0" smtClean="0">
                <a:solidFill>
                  <a:srgbClr val="C00000"/>
                </a:solidFill>
              </a:rPr>
              <a:t>} </a:t>
            </a:r>
          </a:p>
          <a:p>
            <a:pPr marL="0" indent="0">
              <a:buNone/>
            </a:pPr>
            <a:r>
              <a:rPr lang="tr-TR" b="1" dirty="0" smtClean="0">
                <a:solidFill>
                  <a:srgbClr val="C00000"/>
                </a:solidFill>
              </a:rPr>
              <a:t>  </a:t>
            </a:r>
          </a:p>
          <a:p>
            <a:pPr marL="0" indent="0">
              <a:buNone/>
            </a:pPr>
            <a:r>
              <a:rPr lang="tr-TR" b="1" dirty="0" err="1" smtClean="0">
                <a:solidFill>
                  <a:srgbClr val="C00000"/>
                </a:solidFill>
              </a:rPr>
              <a:t>int</a:t>
            </a:r>
            <a:r>
              <a:rPr lang="tr-TR" b="1" dirty="0" smtClean="0">
                <a:solidFill>
                  <a:srgbClr val="C00000"/>
                </a:solidFill>
              </a:rPr>
              <a:t> main() { </a:t>
            </a:r>
          </a:p>
          <a:p>
            <a:pPr marL="0" indent="0">
              <a:buNone/>
            </a:pPr>
            <a:r>
              <a:rPr lang="tr-TR" b="1" dirty="0" err="1" smtClean="0">
                <a:solidFill>
                  <a:srgbClr val="C00000"/>
                </a:solidFill>
              </a:rPr>
              <a:t>cout</a:t>
            </a:r>
            <a:r>
              <a:rPr lang="tr-TR" b="1" dirty="0" smtClean="0">
                <a:solidFill>
                  <a:srgbClr val="C00000"/>
                </a:solidFill>
              </a:rPr>
              <a:t> &lt;&lt; ns1::</a:t>
            </a:r>
            <a:r>
              <a:rPr lang="tr-TR" b="1" dirty="0" err="1" smtClean="0">
                <a:solidFill>
                  <a:srgbClr val="C00000"/>
                </a:solidFill>
              </a:rPr>
              <a:t>value</a:t>
            </a:r>
            <a:r>
              <a:rPr lang="tr-TR" b="1" dirty="0" smtClean="0">
                <a:solidFill>
                  <a:srgbClr val="C00000"/>
                </a:solidFill>
              </a:rPr>
              <a:t>() &lt;&lt; '\n'; </a:t>
            </a:r>
            <a:r>
              <a:rPr lang="tr-TR" b="1" dirty="0" smtClean="0"/>
              <a:t>// Access </a:t>
            </a:r>
            <a:r>
              <a:rPr lang="tr-TR" b="1" dirty="0" err="1" smtClean="0"/>
              <a:t>value</a:t>
            </a:r>
            <a:r>
              <a:rPr lang="tr-TR" b="1" dirty="0" smtClean="0"/>
              <a:t> </a:t>
            </a:r>
            <a:r>
              <a:rPr lang="tr-TR" b="1" dirty="0" err="1" smtClean="0"/>
              <a:t>function</a:t>
            </a:r>
            <a:r>
              <a:rPr lang="tr-TR" b="1" dirty="0" smtClean="0"/>
              <a:t> </a:t>
            </a:r>
            <a:r>
              <a:rPr lang="tr-TR" b="1" dirty="0" err="1" smtClean="0"/>
              <a:t>within</a:t>
            </a:r>
            <a:r>
              <a:rPr lang="tr-TR" b="1" dirty="0" smtClean="0"/>
              <a:t> ns1 </a:t>
            </a:r>
          </a:p>
          <a:p>
            <a:pPr marL="0" indent="0">
              <a:buNone/>
            </a:pPr>
            <a:endParaRPr lang="tr-TR" b="1" dirty="0" smtClean="0">
              <a:solidFill>
                <a:srgbClr val="C00000"/>
              </a:solidFill>
            </a:endParaRPr>
          </a:p>
          <a:p>
            <a:pPr marL="0" indent="0">
              <a:buNone/>
            </a:pPr>
            <a:r>
              <a:rPr lang="tr-TR" b="1" dirty="0" err="1" smtClean="0">
                <a:solidFill>
                  <a:srgbClr val="C00000"/>
                </a:solidFill>
              </a:rPr>
              <a:t>cout</a:t>
            </a:r>
            <a:r>
              <a:rPr lang="tr-TR" b="1" dirty="0" smtClean="0">
                <a:solidFill>
                  <a:srgbClr val="C00000"/>
                </a:solidFill>
              </a:rPr>
              <a:t> &lt;&lt; ns2::</a:t>
            </a:r>
            <a:r>
              <a:rPr lang="tr-TR" b="1" dirty="0" err="1" smtClean="0">
                <a:solidFill>
                  <a:srgbClr val="C00000"/>
                </a:solidFill>
              </a:rPr>
              <a:t>value</a:t>
            </a:r>
            <a:r>
              <a:rPr lang="tr-TR" b="1" dirty="0" smtClean="0">
                <a:solidFill>
                  <a:srgbClr val="C00000"/>
                </a:solidFill>
              </a:rPr>
              <a:t>() &lt;&lt; '\n'; </a:t>
            </a:r>
            <a:r>
              <a:rPr lang="tr-TR" b="1" dirty="0" smtClean="0"/>
              <a:t>// Access </a:t>
            </a:r>
            <a:r>
              <a:rPr lang="tr-TR" b="1" dirty="0" err="1" smtClean="0"/>
              <a:t>value</a:t>
            </a:r>
            <a:r>
              <a:rPr lang="tr-TR" b="1" dirty="0" smtClean="0"/>
              <a:t> </a:t>
            </a:r>
            <a:r>
              <a:rPr lang="tr-TR" b="1" dirty="0" err="1" smtClean="0"/>
              <a:t>function</a:t>
            </a:r>
            <a:r>
              <a:rPr lang="tr-TR" b="1" dirty="0" smtClean="0"/>
              <a:t> </a:t>
            </a:r>
            <a:r>
              <a:rPr lang="tr-TR" b="1" dirty="0" err="1" smtClean="0"/>
              <a:t>within</a:t>
            </a:r>
            <a:r>
              <a:rPr lang="tr-TR" b="1" dirty="0" smtClean="0"/>
              <a:t> ns2 </a:t>
            </a:r>
          </a:p>
          <a:p>
            <a:pPr marL="0" indent="0">
              <a:buNone/>
            </a:pPr>
            <a:endParaRPr lang="tr-TR" b="1" dirty="0" smtClean="0">
              <a:solidFill>
                <a:srgbClr val="C00000"/>
              </a:solidFill>
            </a:endParaRPr>
          </a:p>
          <a:p>
            <a:pPr marL="0" indent="0">
              <a:buNone/>
            </a:pPr>
            <a:r>
              <a:rPr lang="tr-TR" b="1" dirty="0" err="1" smtClean="0">
                <a:solidFill>
                  <a:srgbClr val="C00000"/>
                </a:solidFill>
              </a:rPr>
              <a:t>cout</a:t>
            </a:r>
            <a:r>
              <a:rPr lang="tr-TR" b="1" dirty="0" smtClean="0">
                <a:solidFill>
                  <a:srgbClr val="C00000"/>
                </a:solidFill>
              </a:rPr>
              <a:t> &lt;&lt; ns2::x &lt;&lt; '\n'; </a:t>
            </a:r>
            <a:r>
              <a:rPr lang="tr-TR" b="1" dirty="0" smtClean="0"/>
              <a:t>// Access </a:t>
            </a:r>
            <a:r>
              <a:rPr lang="tr-TR" b="1" dirty="0" err="1" smtClean="0"/>
              <a:t>variable</a:t>
            </a:r>
            <a:r>
              <a:rPr lang="tr-TR" b="1" dirty="0" smtClean="0"/>
              <a:t> x </a:t>
            </a:r>
            <a:r>
              <a:rPr lang="tr-TR" b="1" dirty="0" err="1" smtClean="0"/>
              <a:t>directly</a:t>
            </a:r>
            <a:r>
              <a:rPr lang="tr-TR" b="1" dirty="0" smtClean="0"/>
              <a:t> </a:t>
            </a:r>
          </a:p>
          <a:p>
            <a:pPr marL="0" indent="0">
              <a:buNone/>
            </a:pPr>
            <a:r>
              <a:rPr lang="tr-TR" b="1" dirty="0" err="1" smtClean="0">
                <a:solidFill>
                  <a:srgbClr val="C00000"/>
                </a:solidFill>
              </a:rPr>
              <a:t>return</a:t>
            </a:r>
            <a:r>
              <a:rPr lang="tr-TR" b="1" dirty="0" smtClean="0">
                <a:solidFill>
                  <a:srgbClr val="C00000"/>
                </a:solidFill>
              </a:rPr>
              <a:t> 0; </a:t>
            </a:r>
          </a:p>
          <a:p>
            <a:pPr marL="0" indent="0">
              <a:buNone/>
            </a:pPr>
            <a:r>
              <a:rPr lang="tr-TR" b="1" dirty="0" smtClean="0">
                <a:solidFill>
                  <a:srgbClr val="C00000"/>
                </a:solidFill>
              </a:rPr>
              <a:t>} </a:t>
            </a:r>
            <a:endParaRPr lang="tr-TR" b="1" dirty="0">
              <a:solidFill>
                <a:srgbClr val="C00000"/>
              </a:solidFill>
            </a:endParaRPr>
          </a:p>
        </p:txBody>
      </p:sp>
      <p:pic>
        <p:nvPicPr>
          <p:cNvPr id="4" name="Resim 3"/>
          <p:cNvPicPr>
            <a:picLocks noChangeAspect="1"/>
          </p:cNvPicPr>
          <p:nvPr/>
        </p:nvPicPr>
        <p:blipFill>
          <a:blip r:embed="rId2"/>
          <a:stretch>
            <a:fillRect/>
          </a:stretch>
        </p:blipFill>
        <p:spPr>
          <a:xfrm>
            <a:off x="8333836" y="2869900"/>
            <a:ext cx="3581400" cy="1428750"/>
          </a:xfrm>
          <a:prstGeom prst="rect">
            <a:avLst/>
          </a:prstGeom>
        </p:spPr>
      </p:pic>
    </p:spTree>
    <p:extLst>
      <p:ext uri="{BB962C8B-B14F-4D97-AF65-F5344CB8AC3E}">
        <p14:creationId xmlns:p14="http://schemas.microsoft.com/office/powerpoint/2010/main" val="6507232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70000" lnSpcReduction="20000"/>
          </a:bodyPr>
          <a:lstStyle/>
          <a:p>
            <a:pPr marL="0" indent="0" algn="ctr">
              <a:buNone/>
            </a:pPr>
            <a:r>
              <a:rPr lang="en-US" b="1" dirty="0" smtClean="0"/>
              <a:t>Using Namespace</a:t>
            </a:r>
          </a:p>
          <a:p>
            <a:r>
              <a:rPr lang="en-US" b="1" dirty="0" smtClean="0"/>
              <a:t>For example, all the identifiers in the C++ standard libraries (such as </a:t>
            </a:r>
            <a:r>
              <a:rPr lang="en-US" b="1" dirty="0" err="1" smtClean="0"/>
              <a:t>cout</a:t>
            </a:r>
            <a:r>
              <a:rPr lang="en-US" b="1" dirty="0" smtClean="0"/>
              <a:t>, </a:t>
            </a:r>
            <a:r>
              <a:rPr lang="en-US" b="1" dirty="0" err="1" smtClean="0"/>
              <a:t>endl</a:t>
            </a:r>
            <a:r>
              <a:rPr lang="en-US" b="1" dirty="0" smtClean="0"/>
              <a:t> and string) are placed under the namespace called std. </a:t>
            </a:r>
            <a:r>
              <a:rPr lang="en-US" dirty="0" smtClean="0"/>
              <a:t>To reference an identifier under a namespace, you have three options:</a:t>
            </a:r>
          </a:p>
          <a:p>
            <a:r>
              <a:rPr lang="en-US" dirty="0" smtClean="0"/>
              <a:t>    Use the fully qualified names, such as </a:t>
            </a:r>
            <a:r>
              <a:rPr lang="en-US" dirty="0" err="1" smtClean="0"/>
              <a:t>std</a:t>
            </a:r>
            <a:r>
              <a:rPr lang="en-US" dirty="0" smtClean="0"/>
              <a:t>::</a:t>
            </a:r>
            <a:r>
              <a:rPr lang="en-US" dirty="0" err="1" smtClean="0"/>
              <a:t>cout</a:t>
            </a:r>
            <a:r>
              <a:rPr lang="en-US" dirty="0" smtClean="0"/>
              <a:t>, </a:t>
            </a:r>
            <a:r>
              <a:rPr lang="en-US" dirty="0" err="1" smtClean="0"/>
              <a:t>std</a:t>
            </a:r>
            <a:r>
              <a:rPr lang="en-US" dirty="0" smtClean="0"/>
              <a:t>::</a:t>
            </a:r>
            <a:r>
              <a:rPr lang="en-US" dirty="0" err="1" smtClean="0"/>
              <a:t>endl</a:t>
            </a:r>
            <a:r>
              <a:rPr lang="en-US" dirty="0" smtClean="0"/>
              <a:t>, </a:t>
            </a:r>
            <a:r>
              <a:rPr lang="en-US" dirty="0" err="1" smtClean="0"/>
              <a:t>std</a:t>
            </a:r>
            <a:r>
              <a:rPr lang="en-US" dirty="0" smtClean="0"/>
              <a:t>::</a:t>
            </a:r>
            <a:r>
              <a:rPr lang="en-US" dirty="0" err="1" smtClean="0"/>
              <a:t>setw</a:t>
            </a:r>
            <a:r>
              <a:rPr lang="en-US" dirty="0" smtClean="0"/>
              <a:t>() and </a:t>
            </a:r>
            <a:r>
              <a:rPr lang="en-US" dirty="0" err="1" smtClean="0"/>
              <a:t>std</a:t>
            </a:r>
            <a:r>
              <a:rPr lang="en-US" dirty="0" smtClean="0"/>
              <a:t>::string. For example,</a:t>
            </a:r>
          </a:p>
          <a:p>
            <a:pPr marL="0" indent="0">
              <a:buNone/>
            </a:pPr>
            <a:r>
              <a:rPr lang="en-US" b="1" dirty="0" smtClean="0">
                <a:solidFill>
                  <a:srgbClr val="C00000"/>
                </a:solidFill>
              </a:rPr>
              <a:t>    </a:t>
            </a:r>
            <a:r>
              <a:rPr lang="en-US" b="1" dirty="0" err="1" smtClean="0">
                <a:solidFill>
                  <a:srgbClr val="C00000"/>
                </a:solidFill>
              </a:rPr>
              <a:t>std</a:t>
            </a:r>
            <a:r>
              <a:rPr lang="en-US" b="1" dirty="0" smtClean="0">
                <a:solidFill>
                  <a:srgbClr val="C00000"/>
                </a:solidFill>
              </a:rPr>
              <a:t>::</a:t>
            </a: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std</a:t>
            </a:r>
            <a:r>
              <a:rPr lang="en-US" b="1" dirty="0" smtClean="0">
                <a:solidFill>
                  <a:srgbClr val="C00000"/>
                </a:solidFill>
              </a:rPr>
              <a:t>::</a:t>
            </a:r>
            <a:r>
              <a:rPr lang="en-US" b="1" dirty="0" err="1" smtClean="0">
                <a:solidFill>
                  <a:srgbClr val="C00000"/>
                </a:solidFill>
              </a:rPr>
              <a:t>setw</a:t>
            </a:r>
            <a:r>
              <a:rPr lang="en-US" b="1" dirty="0" smtClean="0">
                <a:solidFill>
                  <a:srgbClr val="C00000"/>
                </a:solidFill>
              </a:rPr>
              <a:t>(6) &lt;&lt; 1234 &lt;&lt; </a:t>
            </a:r>
            <a:r>
              <a:rPr lang="en-US" b="1" dirty="0" err="1" smtClean="0">
                <a:solidFill>
                  <a:srgbClr val="C00000"/>
                </a:solidFill>
              </a:rPr>
              <a:t>std</a:t>
            </a:r>
            <a:r>
              <a:rPr lang="en-US" b="1" dirty="0" smtClean="0">
                <a:solidFill>
                  <a:srgbClr val="C00000"/>
                </a:solidFill>
              </a:rPr>
              <a:t>::</a:t>
            </a:r>
            <a:r>
              <a:rPr lang="en-US" b="1" dirty="0" err="1" smtClean="0">
                <a:solidFill>
                  <a:srgbClr val="C00000"/>
                </a:solidFill>
              </a:rPr>
              <a:t>endl</a:t>
            </a:r>
            <a:r>
              <a:rPr lang="en-US" b="1" dirty="0" smtClean="0">
                <a:solidFill>
                  <a:srgbClr val="C00000"/>
                </a:solidFill>
              </a:rPr>
              <a:t>;</a:t>
            </a:r>
            <a:endParaRPr lang="en-US" dirty="0" smtClean="0"/>
          </a:p>
          <a:p>
            <a:r>
              <a:rPr lang="en-US" dirty="0" smtClean="0"/>
              <a:t>    Missing the "</a:t>
            </a:r>
            <a:r>
              <a:rPr lang="en-US" dirty="0" err="1" smtClean="0"/>
              <a:t>std</a:t>
            </a:r>
            <a:r>
              <a:rPr lang="en-US" dirty="0" smtClean="0"/>
              <a:t>::" results in "error: 'xxx' was not declared in this scope".</a:t>
            </a:r>
          </a:p>
          <a:p>
            <a:r>
              <a:rPr lang="en-US" dirty="0" smtClean="0"/>
              <a:t>    Use a using declaration to declare the particular identifiers. For example,</a:t>
            </a:r>
          </a:p>
          <a:p>
            <a:pPr marL="0" indent="0">
              <a:buNone/>
            </a:pPr>
            <a:r>
              <a:rPr lang="en-US" b="1" dirty="0" smtClean="0">
                <a:solidFill>
                  <a:srgbClr val="C00000"/>
                </a:solidFill>
              </a:rPr>
              <a:t>  using </a:t>
            </a:r>
            <a:r>
              <a:rPr lang="en-US" b="1" dirty="0" err="1" smtClean="0">
                <a:solidFill>
                  <a:srgbClr val="C00000"/>
                </a:solidFill>
              </a:rPr>
              <a:t>std</a:t>
            </a:r>
            <a:r>
              <a:rPr lang="en-US" b="1" dirty="0" smtClean="0">
                <a:solidFill>
                  <a:srgbClr val="C00000"/>
                </a:solidFill>
              </a:rPr>
              <a:t>::</a:t>
            </a:r>
            <a:r>
              <a:rPr lang="en-US" b="1" dirty="0" err="1" smtClean="0">
                <a:solidFill>
                  <a:srgbClr val="C00000"/>
                </a:solidFill>
              </a:rPr>
              <a:t>cout</a:t>
            </a:r>
            <a:r>
              <a:rPr lang="en-US" b="1" dirty="0" smtClean="0">
                <a:solidFill>
                  <a:srgbClr val="C00000"/>
                </a:solidFill>
              </a:rPr>
              <a:t>;</a:t>
            </a:r>
          </a:p>
          <a:p>
            <a:pPr marL="0" indent="0">
              <a:buNone/>
            </a:pPr>
            <a:r>
              <a:rPr lang="en-US" b="1" dirty="0" smtClean="0">
                <a:solidFill>
                  <a:srgbClr val="C00000"/>
                </a:solidFill>
              </a:rPr>
              <a:t>  using </a:t>
            </a:r>
            <a:r>
              <a:rPr lang="en-US" b="1" dirty="0" err="1" smtClean="0">
                <a:solidFill>
                  <a:srgbClr val="C00000"/>
                </a:solidFill>
              </a:rPr>
              <a:t>std</a:t>
            </a:r>
            <a:r>
              <a:rPr lang="en-US" b="1" dirty="0" smtClean="0">
                <a:solidFill>
                  <a:srgbClr val="C00000"/>
                </a:solidFill>
              </a:rPr>
              <a:t>::</a:t>
            </a:r>
            <a:r>
              <a:rPr lang="en-US" b="1" dirty="0" err="1" smtClean="0">
                <a:solidFill>
                  <a:srgbClr val="C00000"/>
                </a:solidFill>
              </a:rPr>
              <a:t>endl</a:t>
            </a:r>
            <a:r>
              <a:rPr lang="en-US" b="1" dirty="0" smtClean="0">
                <a:solidFill>
                  <a:srgbClr val="C00000"/>
                </a:solidFill>
              </a:rPr>
              <a:t>;</a:t>
            </a:r>
          </a:p>
          <a:p>
            <a:pPr marL="0" indent="0">
              <a:buNone/>
            </a:pPr>
            <a:r>
              <a:rPr lang="en-US" b="1" dirty="0" smtClean="0">
                <a:solidFill>
                  <a:srgbClr val="C00000"/>
                </a:solidFill>
              </a:rPr>
              <a:t>    ......</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std</a:t>
            </a:r>
            <a:r>
              <a:rPr lang="en-US" b="1" dirty="0" smtClean="0">
                <a:solidFill>
                  <a:srgbClr val="C00000"/>
                </a:solidFill>
              </a:rPr>
              <a:t>::</a:t>
            </a:r>
            <a:r>
              <a:rPr lang="en-US" b="1" dirty="0" err="1" smtClean="0">
                <a:solidFill>
                  <a:srgbClr val="C00000"/>
                </a:solidFill>
              </a:rPr>
              <a:t>setw</a:t>
            </a:r>
            <a:r>
              <a:rPr lang="en-US" b="1" dirty="0" smtClean="0">
                <a:solidFill>
                  <a:srgbClr val="C00000"/>
                </a:solidFill>
              </a:rPr>
              <a:t>(6) &lt;&lt; 1234 &lt;&lt; </a:t>
            </a:r>
            <a:r>
              <a:rPr lang="en-US" b="1" dirty="0" err="1" smtClean="0">
                <a:solidFill>
                  <a:srgbClr val="C00000"/>
                </a:solidFill>
              </a:rPr>
              <a:t>endl</a:t>
            </a:r>
            <a:r>
              <a:rPr lang="en-US" b="1" dirty="0" smtClean="0">
                <a:solidFill>
                  <a:srgbClr val="C00000"/>
                </a:solidFill>
              </a:rPr>
              <a:t>;</a:t>
            </a:r>
            <a:endParaRPr lang="en-US" dirty="0" smtClean="0"/>
          </a:p>
          <a:p>
            <a:r>
              <a:rPr lang="en-US" dirty="0" smtClean="0"/>
              <a:t>    You can omit the "</a:t>
            </a:r>
            <a:r>
              <a:rPr lang="en-US" dirty="0" err="1" smtClean="0"/>
              <a:t>std</a:t>
            </a:r>
            <a:r>
              <a:rPr lang="en-US" dirty="0" smtClean="0"/>
              <a:t>::" for </a:t>
            </a:r>
            <a:r>
              <a:rPr lang="en-US" dirty="0" err="1" smtClean="0"/>
              <a:t>cout</a:t>
            </a:r>
            <a:r>
              <a:rPr lang="en-US" dirty="0" smtClean="0"/>
              <a:t> and </a:t>
            </a:r>
            <a:r>
              <a:rPr lang="en-US" dirty="0" err="1" smtClean="0"/>
              <a:t>endl</a:t>
            </a:r>
            <a:r>
              <a:rPr lang="en-US" dirty="0" smtClean="0"/>
              <a:t>, but you still have to use "</a:t>
            </a:r>
            <a:r>
              <a:rPr lang="en-US" dirty="0" err="1" smtClean="0"/>
              <a:t>std</a:t>
            </a:r>
            <a:r>
              <a:rPr lang="en-US" dirty="0" smtClean="0"/>
              <a:t>::" for </a:t>
            </a:r>
            <a:r>
              <a:rPr lang="en-US" dirty="0" err="1" smtClean="0"/>
              <a:t>setw</a:t>
            </a:r>
            <a:r>
              <a:rPr lang="en-US" dirty="0" smtClean="0"/>
              <a:t>.</a:t>
            </a:r>
          </a:p>
          <a:p>
            <a:r>
              <a:rPr lang="en-US" dirty="0" smtClean="0"/>
              <a:t>    Use a using namespace directive. For example,</a:t>
            </a:r>
          </a:p>
          <a:p>
            <a:pPr marL="0" indent="0">
              <a:buNone/>
            </a:pPr>
            <a:r>
              <a:rPr lang="en-US" b="1" dirty="0" smtClean="0">
                <a:solidFill>
                  <a:srgbClr val="C00000"/>
                </a:solidFill>
              </a:rPr>
              <a:t>    using namespace </a:t>
            </a:r>
            <a:r>
              <a:rPr lang="en-US" b="1" dirty="0" err="1" smtClean="0">
                <a:solidFill>
                  <a:srgbClr val="C00000"/>
                </a:solidFill>
              </a:rPr>
              <a:t>std</a:t>
            </a:r>
            <a:r>
              <a:rPr lang="en-US" b="1" dirty="0" smtClean="0">
                <a:solidFill>
                  <a:srgbClr val="C00000"/>
                </a:solidFill>
              </a:rPr>
              <a:t>;</a:t>
            </a:r>
          </a:p>
          <a:p>
            <a:pPr marL="0" indent="0">
              <a:buNone/>
            </a:pPr>
            <a:r>
              <a:rPr lang="en-US" b="1" dirty="0" smtClean="0">
                <a:solidFill>
                  <a:srgbClr val="C00000"/>
                </a:solidFill>
              </a:rPr>
              <a:t>    ......</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setw</a:t>
            </a:r>
            <a:r>
              <a:rPr lang="en-US" b="1" dirty="0" smtClean="0">
                <a:solidFill>
                  <a:srgbClr val="C00000"/>
                </a:solidFill>
              </a:rPr>
              <a:t>(6) &lt;&lt; 1234 &lt;&lt; </a:t>
            </a:r>
            <a:r>
              <a:rPr lang="en-US" b="1" dirty="0" err="1" smtClean="0">
                <a:solidFill>
                  <a:srgbClr val="C00000"/>
                </a:solidFill>
              </a:rPr>
              <a:t>endl</a:t>
            </a:r>
            <a:r>
              <a:rPr lang="en-US" b="1" dirty="0" smtClean="0">
                <a:solidFill>
                  <a:srgbClr val="C00000"/>
                </a:solidFill>
              </a:rPr>
              <a:t>;</a:t>
            </a:r>
            <a:endParaRPr lang="en-US" dirty="0" smtClean="0"/>
          </a:p>
          <a:p>
            <a:r>
              <a:rPr lang="en-US" dirty="0" smtClean="0"/>
              <a:t>    The using namespace directive effectively brings all the identifiers from the specified namespace to the global scope, as if they are available globally. You can reference them without the scope resolution operator. Take note that the using namespace directive may result in name crashes with identifier in the global scope.</a:t>
            </a:r>
          </a:p>
          <a:p>
            <a:r>
              <a:rPr lang="en-US" dirty="0" smtClean="0"/>
              <a:t>    For long namespace name, you could define a shorthand (or alias) to the namespace, as follows:</a:t>
            </a:r>
          </a:p>
          <a:p>
            <a:pPr marL="0" indent="0">
              <a:buNone/>
            </a:pPr>
            <a:r>
              <a:rPr lang="en-US" dirty="0" smtClean="0"/>
              <a:t>    </a:t>
            </a:r>
            <a:r>
              <a:rPr lang="en-US" b="1" dirty="0" smtClean="0">
                <a:solidFill>
                  <a:srgbClr val="C00000"/>
                </a:solidFill>
              </a:rPr>
              <a:t>namespace shorthand = namespace-name;</a:t>
            </a:r>
            <a:endParaRPr lang="tr-TR" b="1" dirty="0">
              <a:solidFill>
                <a:srgbClr val="C00000"/>
              </a:solidFill>
            </a:endParaRPr>
          </a:p>
        </p:txBody>
      </p:sp>
    </p:spTree>
    <p:extLst>
      <p:ext uri="{BB962C8B-B14F-4D97-AF65-F5344CB8AC3E}">
        <p14:creationId xmlns:p14="http://schemas.microsoft.com/office/powerpoint/2010/main" val="41093579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32162" y="0"/>
            <a:ext cx="4976004" cy="583781"/>
          </a:xfrm>
        </p:spPr>
        <p:txBody>
          <a:bodyPr>
            <a:normAutofit/>
          </a:bodyPr>
          <a:lstStyle/>
          <a:p>
            <a:pPr algn="ctr"/>
            <a:r>
              <a:rPr lang="tr-TR" sz="3200" b="1" dirty="0" err="1" smtClean="0"/>
              <a:t>Enumeration</a:t>
            </a:r>
            <a:r>
              <a:rPr lang="tr-TR" sz="3200" b="1" dirty="0" smtClean="0"/>
              <a:t> (</a:t>
            </a:r>
            <a:r>
              <a:rPr lang="tr-TR" sz="3200" b="1" dirty="0" err="1" smtClean="0"/>
              <a:t>enum</a:t>
            </a:r>
            <a:r>
              <a:rPr lang="tr-TR" sz="3200" b="1" dirty="0" smtClean="0"/>
              <a:t>)</a:t>
            </a:r>
            <a:endParaRPr lang="tr-TR" sz="3200" b="1" dirty="0"/>
          </a:p>
        </p:txBody>
      </p:sp>
      <p:sp>
        <p:nvSpPr>
          <p:cNvPr id="3" name="İçerik Yer Tutucusu 2"/>
          <p:cNvSpPr>
            <a:spLocks noGrp="1"/>
          </p:cNvSpPr>
          <p:nvPr>
            <p:ph idx="1"/>
          </p:nvPr>
        </p:nvSpPr>
        <p:spPr>
          <a:xfrm>
            <a:off x="0" y="583780"/>
            <a:ext cx="12192000" cy="6274219"/>
          </a:xfrm>
        </p:spPr>
        <p:txBody>
          <a:bodyPr>
            <a:normAutofit fontScale="62500" lnSpcReduction="20000"/>
          </a:bodyPr>
          <a:lstStyle/>
          <a:p>
            <a:r>
              <a:rPr lang="en-US" dirty="0" smtClean="0"/>
              <a:t>An </a:t>
            </a:r>
            <a:r>
              <a:rPr lang="en-US" dirty="0" err="1" smtClean="0"/>
              <a:t>enum</a:t>
            </a:r>
            <a:r>
              <a:rPr lang="en-US" dirty="0" smtClean="0"/>
              <a:t> is a user-defined type of a set of named constants, called enumerators. An enumeration define the complete set of values that can be assigned to objects of that type. For example,</a:t>
            </a:r>
          </a:p>
          <a:p>
            <a:endParaRPr lang="en-US" dirty="0" smtClean="0"/>
          </a:p>
          <a:p>
            <a:pPr marL="0" indent="0">
              <a:buNone/>
            </a:pPr>
            <a:r>
              <a:rPr lang="en-US" b="1" dirty="0" err="1" smtClean="0">
                <a:solidFill>
                  <a:srgbClr val="C00000"/>
                </a:solidFill>
              </a:rPr>
              <a:t>enum</a:t>
            </a:r>
            <a:r>
              <a:rPr lang="en-US" b="1" dirty="0" smtClean="0">
                <a:solidFill>
                  <a:srgbClr val="C00000"/>
                </a:solidFill>
              </a:rPr>
              <a:t> Color {</a:t>
            </a:r>
          </a:p>
          <a:p>
            <a:pPr marL="0" indent="0">
              <a:buNone/>
            </a:pPr>
            <a:r>
              <a:rPr lang="en-US" b="1" dirty="0" smtClean="0">
                <a:solidFill>
                  <a:srgbClr val="C00000"/>
                </a:solidFill>
              </a:rPr>
              <a:t>   RED, GREEN, BLUE</a:t>
            </a:r>
          </a:p>
          <a:p>
            <a:pPr marL="0" indent="0">
              <a:buNone/>
            </a:pPr>
            <a:r>
              <a:rPr lang="en-US" b="1" dirty="0" smtClean="0">
                <a:solidFill>
                  <a:srgbClr val="C00000"/>
                </a:solidFill>
              </a:rPr>
              <a:t>} </a:t>
            </a:r>
            <a:r>
              <a:rPr lang="en-US" b="1" dirty="0" err="1" smtClean="0">
                <a:solidFill>
                  <a:srgbClr val="C00000"/>
                </a:solidFill>
              </a:rPr>
              <a:t>myColor</a:t>
            </a:r>
            <a:r>
              <a:rPr lang="en-US" b="1" dirty="0" smtClean="0">
                <a:solidFill>
                  <a:srgbClr val="C00000"/>
                </a:solidFill>
              </a:rPr>
              <a:t>;        </a:t>
            </a:r>
            <a:r>
              <a:rPr lang="en-US" b="1" dirty="0" smtClean="0"/>
              <a:t>// Define an </a:t>
            </a:r>
            <a:r>
              <a:rPr lang="en-US" b="1" dirty="0" err="1" smtClean="0"/>
              <a:t>enum</a:t>
            </a:r>
            <a:r>
              <a:rPr lang="en-US" b="1" dirty="0" smtClean="0"/>
              <a:t> and declare a variable of the </a:t>
            </a:r>
            <a:r>
              <a:rPr lang="en-US" b="1" dirty="0" err="1" smtClean="0"/>
              <a:t>enum</a:t>
            </a:r>
            <a:endParaRPr lang="en-US" b="1" dirty="0" smtClean="0"/>
          </a:p>
          <a:p>
            <a:pPr marL="0" indent="0">
              <a:buNone/>
            </a:pPr>
            <a:r>
              <a:rPr lang="en-US" b="1" dirty="0" smtClean="0">
                <a:solidFill>
                  <a:srgbClr val="C00000"/>
                </a:solidFill>
              </a:rPr>
              <a:t>......</a:t>
            </a:r>
          </a:p>
          <a:p>
            <a:pPr marL="0" indent="0">
              <a:buNone/>
            </a:pPr>
            <a:r>
              <a:rPr lang="en-US" b="1" dirty="0" err="1" smtClean="0">
                <a:solidFill>
                  <a:srgbClr val="C00000"/>
                </a:solidFill>
              </a:rPr>
              <a:t>myColor</a:t>
            </a:r>
            <a:r>
              <a:rPr lang="en-US" b="1" dirty="0" smtClean="0">
                <a:solidFill>
                  <a:srgbClr val="C00000"/>
                </a:solidFill>
              </a:rPr>
              <a:t> = RED;    </a:t>
            </a:r>
            <a:r>
              <a:rPr lang="en-US" b="1" dirty="0" smtClean="0"/>
              <a:t>// Assign a value to an </a:t>
            </a:r>
            <a:r>
              <a:rPr lang="en-US" b="1" dirty="0" err="1" smtClean="0"/>
              <a:t>enum</a:t>
            </a:r>
            <a:endParaRPr lang="en-US" b="1" dirty="0" smtClean="0"/>
          </a:p>
          <a:p>
            <a:pPr marL="0" indent="0">
              <a:buNone/>
            </a:pPr>
            <a:r>
              <a:rPr lang="en-US" b="1" dirty="0" smtClean="0">
                <a:solidFill>
                  <a:srgbClr val="C00000"/>
                </a:solidFill>
              </a:rPr>
              <a:t>Color </a:t>
            </a:r>
            <a:r>
              <a:rPr lang="en-US" b="1" dirty="0" err="1" smtClean="0">
                <a:solidFill>
                  <a:srgbClr val="C00000"/>
                </a:solidFill>
              </a:rPr>
              <a:t>yourColor</a:t>
            </a:r>
            <a:r>
              <a:rPr lang="en-US" b="1" dirty="0" smtClean="0">
                <a:solidFill>
                  <a:srgbClr val="C00000"/>
                </a:solidFill>
              </a:rPr>
              <a:t>;</a:t>
            </a:r>
          </a:p>
          <a:p>
            <a:pPr marL="0" indent="0">
              <a:buNone/>
            </a:pPr>
            <a:r>
              <a:rPr lang="en-US" b="1" dirty="0" err="1" smtClean="0">
                <a:solidFill>
                  <a:srgbClr val="C00000"/>
                </a:solidFill>
              </a:rPr>
              <a:t>yourColor</a:t>
            </a:r>
            <a:r>
              <a:rPr lang="en-US" b="1" dirty="0" smtClean="0">
                <a:solidFill>
                  <a:srgbClr val="C00000"/>
                </a:solidFill>
              </a:rPr>
              <a:t> = GREEN;</a:t>
            </a:r>
          </a:p>
          <a:p>
            <a:endParaRPr lang="en-US" dirty="0" smtClean="0"/>
          </a:p>
          <a:p>
            <a:r>
              <a:rPr lang="en-US" dirty="0" smtClean="0"/>
              <a:t>The enumerators are represented internally as integers. You have to use the names in assignment, not the numbers. </a:t>
            </a:r>
            <a:endParaRPr lang="tr-TR" dirty="0" smtClean="0"/>
          </a:p>
          <a:p>
            <a:r>
              <a:rPr lang="en-US" dirty="0" smtClean="0"/>
              <a:t>However, it will be promoted to </a:t>
            </a:r>
            <a:r>
              <a:rPr lang="en-US" dirty="0" err="1" smtClean="0"/>
              <a:t>int</a:t>
            </a:r>
            <a:r>
              <a:rPr lang="en-US" dirty="0" smtClean="0"/>
              <a:t> in arithmetic operations. By default, they are running numbers starting from zero. You can assigned different numbers, e.g.,</a:t>
            </a:r>
          </a:p>
          <a:p>
            <a:endParaRPr lang="en-US" dirty="0" smtClean="0"/>
          </a:p>
          <a:p>
            <a:pPr marL="0" indent="0">
              <a:buNone/>
            </a:pPr>
            <a:r>
              <a:rPr lang="en-US" b="1" dirty="0" err="1" smtClean="0">
                <a:solidFill>
                  <a:srgbClr val="C00000"/>
                </a:solidFill>
              </a:rPr>
              <a:t>enum</a:t>
            </a:r>
            <a:r>
              <a:rPr lang="en-US" b="1" dirty="0" smtClean="0">
                <a:solidFill>
                  <a:srgbClr val="C00000"/>
                </a:solidFill>
              </a:rPr>
              <a:t> Color {</a:t>
            </a:r>
          </a:p>
          <a:p>
            <a:pPr marL="0" indent="0">
              <a:buNone/>
            </a:pPr>
            <a:r>
              <a:rPr lang="en-US" b="1" dirty="0" smtClean="0">
                <a:solidFill>
                  <a:srgbClr val="C00000"/>
                </a:solidFill>
              </a:rPr>
              <a:t>   RED = 1, GREEN = 5, BLUE</a:t>
            </a:r>
          </a:p>
          <a:p>
            <a:pPr marL="0" indent="0">
              <a:buNone/>
            </a:pPr>
            <a:r>
              <a:rPr lang="en-US" b="1" dirty="0" smtClean="0">
                <a:solidFill>
                  <a:srgbClr val="C00000"/>
                </a:solidFill>
              </a:rPr>
              <a:t>};</a:t>
            </a:r>
          </a:p>
          <a:p>
            <a:r>
              <a:rPr lang="en-US" dirty="0" smtClean="0"/>
              <a:t>To print the enumerator names, you may need to define a array of string, indexed by the enumerator numbers.</a:t>
            </a:r>
            <a:endParaRPr lang="tr-TR" dirty="0"/>
          </a:p>
        </p:txBody>
      </p:sp>
    </p:spTree>
    <p:extLst>
      <p:ext uri="{BB962C8B-B14F-4D97-AF65-F5344CB8AC3E}">
        <p14:creationId xmlns:p14="http://schemas.microsoft.com/office/powerpoint/2010/main" val="11899594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9011" y="483079"/>
            <a:ext cx="12122989" cy="5693884"/>
          </a:xfrm>
        </p:spPr>
        <p:txBody>
          <a:bodyPr>
            <a:normAutofit/>
          </a:bodyPr>
          <a:lstStyle/>
          <a:p>
            <a:pPr marL="0" indent="0">
              <a:buNone/>
            </a:pPr>
            <a:r>
              <a:rPr lang="en-US" sz="2600" b="1" dirty="0" smtClean="0">
                <a:solidFill>
                  <a:srgbClr val="C00000"/>
                </a:solidFill>
              </a:rPr>
              <a:t> #include &lt;</a:t>
            </a:r>
            <a:r>
              <a:rPr lang="en-US" sz="2600" b="1" dirty="0" err="1" smtClean="0">
                <a:solidFill>
                  <a:srgbClr val="C00000"/>
                </a:solidFill>
              </a:rPr>
              <a:t>iostream</a:t>
            </a:r>
            <a:r>
              <a:rPr lang="en-US" sz="2600" b="1" dirty="0" smtClean="0">
                <a:solidFill>
                  <a:srgbClr val="C00000"/>
                </a:solidFill>
              </a:rPr>
              <a:t>&gt;</a:t>
            </a:r>
          </a:p>
          <a:p>
            <a:pPr marL="0" indent="0">
              <a:buNone/>
            </a:pPr>
            <a:r>
              <a:rPr lang="en-US" sz="2600" b="1" dirty="0" smtClean="0">
                <a:solidFill>
                  <a:srgbClr val="C00000"/>
                </a:solidFill>
              </a:rPr>
              <a:t>    using namespace </a:t>
            </a:r>
            <a:r>
              <a:rPr lang="en-US" sz="2600" b="1" dirty="0" err="1" smtClean="0">
                <a:solidFill>
                  <a:srgbClr val="C00000"/>
                </a:solidFill>
              </a:rPr>
              <a:t>std</a:t>
            </a:r>
            <a:r>
              <a:rPr lang="en-US" sz="2600" b="1" dirty="0" smtClean="0">
                <a:solidFill>
                  <a:srgbClr val="C00000"/>
                </a:solidFill>
              </a:rPr>
              <a:t>;</a:t>
            </a:r>
          </a:p>
          <a:p>
            <a:pPr marL="0" indent="0">
              <a:buNone/>
            </a:pPr>
            <a:r>
              <a:rPr lang="en-US" sz="2600" b="1" dirty="0" smtClean="0">
                <a:solidFill>
                  <a:srgbClr val="C00000"/>
                </a:solidFill>
              </a:rPr>
              <a:t>    </a:t>
            </a:r>
            <a:r>
              <a:rPr lang="en-US" sz="2600" b="1" dirty="0" err="1" smtClean="0">
                <a:solidFill>
                  <a:srgbClr val="C00000"/>
                </a:solidFill>
              </a:rPr>
              <a:t>enum</a:t>
            </a:r>
            <a:r>
              <a:rPr lang="en-US" sz="2600" b="1" dirty="0" smtClean="0">
                <a:solidFill>
                  <a:srgbClr val="C00000"/>
                </a:solidFill>
              </a:rPr>
              <a:t> week { Sunday, Monday, Tuesday, Wednesday, Thursday, Friday, Saturday };</a:t>
            </a:r>
          </a:p>
          <a:p>
            <a:pPr marL="0" indent="0">
              <a:buNone/>
            </a:pPr>
            <a:r>
              <a:rPr lang="en-US" sz="2600" b="1" dirty="0" smtClean="0">
                <a:solidFill>
                  <a:srgbClr val="C00000"/>
                </a:solidFill>
              </a:rPr>
              <a:t>    </a:t>
            </a:r>
            <a:r>
              <a:rPr lang="en-US" sz="2600" b="1" dirty="0" err="1" smtClean="0">
                <a:solidFill>
                  <a:srgbClr val="C00000"/>
                </a:solidFill>
              </a:rPr>
              <a:t>int</a:t>
            </a:r>
            <a:r>
              <a:rPr lang="en-US" sz="2600" b="1" dirty="0" smtClean="0">
                <a:solidFill>
                  <a:srgbClr val="C00000"/>
                </a:solidFill>
              </a:rPr>
              <a:t> main()</a:t>
            </a:r>
          </a:p>
          <a:p>
            <a:pPr marL="0" indent="0">
              <a:buNone/>
            </a:pPr>
            <a:r>
              <a:rPr lang="en-US" sz="2600" b="1" dirty="0" smtClean="0">
                <a:solidFill>
                  <a:srgbClr val="C00000"/>
                </a:solidFill>
              </a:rPr>
              <a:t>    {</a:t>
            </a:r>
          </a:p>
          <a:p>
            <a:pPr marL="0" indent="0">
              <a:buNone/>
            </a:pPr>
            <a:r>
              <a:rPr lang="en-US" sz="2600" b="1" dirty="0" smtClean="0">
                <a:solidFill>
                  <a:srgbClr val="C00000"/>
                </a:solidFill>
              </a:rPr>
              <a:t>        week today;</a:t>
            </a:r>
          </a:p>
          <a:p>
            <a:pPr marL="0" indent="0">
              <a:buNone/>
            </a:pPr>
            <a:r>
              <a:rPr lang="en-US" sz="2600" b="1" dirty="0" smtClean="0">
                <a:solidFill>
                  <a:srgbClr val="C00000"/>
                </a:solidFill>
              </a:rPr>
              <a:t>        today = Wednesday;</a:t>
            </a:r>
          </a:p>
          <a:p>
            <a:pPr marL="0" indent="0">
              <a:buNone/>
            </a:pPr>
            <a:r>
              <a:rPr lang="en-US" sz="2600" b="1" dirty="0" smtClean="0">
                <a:solidFill>
                  <a:srgbClr val="C00000"/>
                </a:solidFill>
              </a:rPr>
              <a:t>        </a:t>
            </a:r>
            <a:r>
              <a:rPr lang="en-US" sz="2600" b="1" dirty="0" err="1" smtClean="0">
                <a:solidFill>
                  <a:srgbClr val="C00000"/>
                </a:solidFill>
              </a:rPr>
              <a:t>cout</a:t>
            </a:r>
            <a:r>
              <a:rPr lang="en-US" sz="2600" b="1" dirty="0" smtClean="0">
                <a:solidFill>
                  <a:srgbClr val="C00000"/>
                </a:solidFill>
              </a:rPr>
              <a:t> &lt;&lt; "Day " &lt;&lt; today+1;</a:t>
            </a:r>
          </a:p>
          <a:p>
            <a:pPr marL="0" indent="0">
              <a:buNone/>
            </a:pPr>
            <a:r>
              <a:rPr lang="en-US" sz="2600" b="1" dirty="0" smtClean="0">
                <a:solidFill>
                  <a:srgbClr val="C00000"/>
                </a:solidFill>
              </a:rPr>
              <a:t>        return 0;</a:t>
            </a:r>
          </a:p>
          <a:p>
            <a:pPr marL="0" indent="0">
              <a:buNone/>
            </a:pPr>
            <a:r>
              <a:rPr lang="en-US" sz="2600" b="1" dirty="0" smtClean="0">
                <a:solidFill>
                  <a:srgbClr val="C00000"/>
                </a:solidFill>
              </a:rPr>
              <a:t>    }</a:t>
            </a:r>
            <a:endParaRPr lang="tr-TR" sz="2600" b="1" dirty="0">
              <a:solidFill>
                <a:srgbClr val="C00000"/>
              </a:solidFill>
            </a:endParaRPr>
          </a:p>
        </p:txBody>
      </p:sp>
      <p:pic>
        <p:nvPicPr>
          <p:cNvPr id="4" name="Resim 3"/>
          <p:cNvPicPr>
            <a:picLocks noChangeAspect="1"/>
          </p:cNvPicPr>
          <p:nvPr/>
        </p:nvPicPr>
        <p:blipFill>
          <a:blip r:embed="rId2"/>
          <a:stretch>
            <a:fillRect/>
          </a:stretch>
        </p:blipFill>
        <p:spPr>
          <a:xfrm>
            <a:off x="7308730" y="4675966"/>
            <a:ext cx="4648200" cy="904875"/>
          </a:xfrm>
          <a:prstGeom prst="rect">
            <a:avLst/>
          </a:prstGeom>
        </p:spPr>
      </p:pic>
    </p:spTree>
    <p:extLst>
      <p:ext uri="{BB962C8B-B14F-4D97-AF65-F5344CB8AC3E}">
        <p14:creationId xmlns:p14="http://schemas.microsoft.com/office/powerpoint/2010/main" val="7937079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39947" y="888521"/>
            <a:ext cx="10913853" cy="5288442"/>
          </a:xfrm>
        </p:spPr>
        <p:txBody>
          <a:bodyPr>
            <a:normAutofit/>
          </a:bodyPr>
          <a:lstStyle/>
          <a:p>
            <a:pPr marL="0" indent="0">
              <a:buNone/>
            </a:pPr>
            <a:r>
              <a:rPr lang="en-US" b="1" dirty="0" smtClean="0">
                <a:solidFill>
                  <a:srgbClr val="C00000"/>
                </a:solidFill>
              </a:rPr>
              <a:t> #include &lt;</a:t>
            </a:r>
            <a:r>
              <a:rPr lang="en-US" b="1" dirty="0" err="1" smtClean="0">
                <a:solidFill>
                  <a:srgbClr val="C00000"/>
                </a:solidFill>
              </a:rPr>
              <a:t>iostream</a:t>
            </a:r>
            <a:r>
              <a:rPr lang="en-US" b="1" dirty="0" smtClean="0">
                <a:solidFill>
                  <a:srgbClr val="C00000"/>
                </a:solidFill>
              </a:rPr>
              <a:t>&gt;</a:t>
            </a:r>
          </a:p>
          <a:p>
            <a:pPr marL="0" indent="0">
              <a:buNone/>
            </a:pPr>
            <a:r>
              <a:rPr lang="en-US" b="1" dirty="0" smtClean="0">
                <a:solidFill>
                  <a:srgbClr val="C00000"/>
                </a:solidFill>
              </a:rPr>
              <a:t>    using namespace </a:t>
            </a:r>
            <a:r>
              <a:rPr lang="en-US" b="1" dirty="0" err="1" smtClean="0">
                <a:solidFill>
                  <a:srgbClr val="C00000"/>
                </a:solidFill>
              </a:rPr>
              <a:t>std</a:t>
            </a:r>
            <a:r>
              <a:rPr lang="en-US" b="1" dirty="0" smtClean="0">
                <a:solidFill>
                  <a:srgbClr val="C00000"/>
                </a:solidFill>
              </a:rPr>
              <a:t>;</a:t>
            </a:r>
          </a:p>
          <a:p>
            <a:pPr marL="0" indent="0">
              <a:buNone/>
            </a:pPr>
            <a:r>
              <a:rPr lang="en-US" b="1" dirty="0" smtClean="0">
                <a:solidFill>
                  <a:srgbClr val="C00000"/>
                </a:solidFill>
              </a:rPr>
              <a:t>    </a:t>
            </a:r>
            <a:r>
              <a:rPr lang="en-US" b="1" dirty="0" err="1" smtClean="0">
                <a:solidFill>
                  <a:srgbClr val="C00000"/>
                </a:solidFill>
              </a:rPr>
              <a:t>enum</a:t>
            </a:r>
            <a:r>
              <a:rPr lang="en-US" b="1" dirty="0" smtClean="0">
                <a:solidFill>
                  <a:srgbClr val="C00000"/>
                </a:solidFill>
              </a:rPr>
              <a:t> seasons { spring = 34, summer = 4, autumn = 9, winter = 32};</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main() {</a:t>
            </a:r>
          </a:p>
          <a:p>
            <a:pPr marL="0" indent="0">
              <a:buNone/>
            </a:pPr>
            <a:r>
              <a:rPr lang="en-US" b="1" dirty="0" smtClean="0">
                <a:solidFill>
                  <a:srgbClr val="C00000"/>
                </a:solidFill>
              </a:rPr>
              <a:t>        seasons s;</a:t>
            </a:r>
          </a:p>
          <a:p>
            <a:pPr marL="0" indent="0">
              <a:buNone/>
            </a:pPr>
            <a:r>
              <a:rPr lang="en-US" b="1" dirty="0" smtClean="0">
                <a:solidFill>
                  <a:srgbClr val="C00000"/>
                </a:solidFill>
              </a:rPr>
              <a:t>        s = summer;</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"Summer = " &lt;&lt; s &lt;&lt; </a:t>
            </a:r>
            <a:r>
              <a:rPr lang="en-US" b="1" dirty="0" err="1" smtClean="0">
                <a:solidFill>
                  <a:srgbClr val="C00000"/>
                </a:solidFill>
              </a:rPr>
              <a:t>endl</a:t>
            </a:r>
            <a:r>
              <a:rPr lang="en-US" b="1" dirty="0" smtClean="0">
                <a:solidFill>
                  <a:srgbClr val="C00000"/>
                </a:solidFill>
              </a:rPr>
              <a:t>;</a:t>
            </a:r>
          </a:p>
          <a:p>
            <a:pPr marL="0" indent="0">
              <a:buNone/>
            </a:pPr>
            <a:r>
              <a:rPr lang="en-US" b="1" dirty="0" smtClean="0">
                <a:solidFill>
                  <a:srgbClr val="C00000"/>
                </a:solidFill>
              </a:rPr>
              <a:t>        return 0;</a:t>
            </a:r>
          </a:p>
          <a:p>
            <a:pPr marL="0" indent="0">
              <a:buNone/>
            </a:pPr>
            <a:r>
              <a:rPr lang="en-US" b="1" dirty="0" smtClean="0">
                <a:solidFill>
                  <a:srgbClr val="C00000"/>
                </a:solidFill>
              </a:rPr>
              <a:t>    }</a:t>
            </a:r>
            <a:endParaRPr lang="tr-TR" b="1" dirty="0">
              <a:solidFill>
                <a:srgbClr val="C00000"/>
              </a:solidFill>
            </a:endParaRPr>
          </a:p>
        </p:txBody>
      </p:sp>
      <p:pic>
        <p:nvPicPr>
          <p:cNvPr id="4" name="Resim 3"/>
          <p:cNvPicPr>
            <a:picLocks noChangeAspect="1"/>
          </p:cNvPicPr>
          <p:nvPr/>
        </p:nvPicPr>
        <p:blipFill>
          <a:blip r:embed="rId2"/>
          <a:stretch>
            <a:fillRect/>
          </a:stretch>
        </p:blipFill>
        <p:spPr>
          <a:xfrm>
            <a:off x="8118085" y="4687828"/>
            <a:ext cx="3857625" cy="1019175"/>
          </a:xfrm>
          <a:prstGeom prst="rect">
            <a:avLst/>
          </a:prstGeom>
        </p:spPr>
      </p:pic>
    </p:spTree>
    <p:extLst>
      <p:ext uri="{BB962C8B-B14F-4D97-AF65-F5344CB8AC3E}">
        <p14:creationId xmlns:p14="http://schemas.microsoft.com/office/powerpoint/2010/main" val="21553800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2021-EK</a:t>
            </a:r>
            <a:endParaRPr lang="tr-TR" dirty="0"/>
          </a:p>
        </p:txBody>
      </p:sp>
      <p:sp>
        <p:nvSpPr>
          <p:cNvPr id="3" name="İçerik Yer Tutucusu 2"/>
          <p:cNvSpPr>
            <a:spLocks noGrp="1"/>
          </p:cNvSpPr>
          <p:nvPr>
            <p:ph idx="1"/>
          </p:nvPr>
        </p:nvSpPr>
        <p:spPr/>
        <p:txBody>
          <a:bodyPr/>
          <a:lstStyle/>
          <a:p>
            <a:endParaRPr lang="tr-TR" dirty="0"/>
          </a:p>
        </p:txBody>
      </p:sp>
    </p:spTree>
    <p:extLst>
      <p:ext uri="{BB962C8B-B14F-4D97-AF65-F5344CB8AC3E}">
        <p14:creationId xmlns:p14="http://schemas.microsoft.com/office/powerpoint/2010/main" val="27712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7253"/>
            <a:ext cx="11585275" cy="6719977"/>
          </a:xfrm>
        </p:spPr>
        <p:txBody>
          <a:bodyPr>
            <a:normAutofit/>
          </a:bodyPr>
          <a:lstStyle/>
          <a:p>
            <a:pPr marL="0" indent="0" algn="ctr">
              <a:buNone/>
            </a:pPr>
            <a:r>
              <a:rPr lang="en-US" b="1" dirty="0" smtClean="0"/>
              <a:t>Reading multiple items in one </a:t>
            </a:r>
            <a:r>
              <a:rPr lang="en-US" b="1" dirty="0" err="1" smtClean="0">
                <a:solidFill>
                  <a:srgbClr val="FF0000"/>
                </a:solidFill>
              </a:rPr>
              <a:t>cin</a:t>
            </a:r>
            <a:r>
              <a:rPr lang="en-US" b="1" dirty="0" smtClean="0"/>
              <a:t> statement</a:t>
            </a:r>
          </a:p>
          <a:p>
            <a:endParaRPr lang="en-US" dirty="0" smtClean="0"/>
          </a:p>
          <a:p>
            <a:pPr marL="0" indent="0">
              <a:buNone/>
            </a:pPr>
            <a:r>
              <a:rPr lang="en-US" b="1" dirty="0" err="1" smtClean="0">
                <a:solidFill>
                  <a:srgbClr val="C00000"/>
                </a:solidFill>
              </a:rPr>
              <a:t>cout</a:t>
            </a:r>
            <a:r>
              <a:rPr lang="en-US" b="1" dirty="0" smtClean="0">
                <a:solidFill>
                  <a:srgbClr val="C00000"/>
                </a:solidFill>
              </a:rPr>
              <a:t> &lt;&lt; "Enter two integers (separated by space): ";  </a:t>
            </a:r>
            <a:r>
              <a:rPr lang="en-US" sz="2000" dirty="0" smtClean="0"/>
              <a:t>// Put out a prompting message</a:t>
            </a:r>
          </a:p>
          <a:p>
            <a:pPr marL="0" indent="0">
              <a:buNone/>
            </a:pPr>
            <a:r>
              <a:rPr lang="en-US" b="1" dirty="0" err="1" smtClean="0">
                <a:solidFill>
                  <a:srgbClr val="C00000"/>
                </a:solidFill>
              </a:rPr>
              <a:t>cin</a:t>
            </a:r>
            <a:r>
              <a:rPr lang="en-US" b="1" dirty="0" smtClean="0">
                <a:solidFill>
                  <a:srgbClr val="C00000"/>
                </a:solidFill>
              </a:rPr>
              <a:t> &gt;&gt; </a:t>
            </a:r>
            <a:r>
              <a:rPr lang="en-US" b="1" dirty="0" err="1" smtClean="0">
                <a:solidFill>
                  <a:srgbClr val="C00000"/>
                </a:solidFill>
              </a:rPr>
              <a:t>firstInt</a:t>
            </a:r>
            <a:r>
              <a:rPr lang="en-US" b="1" dirty="0" smtClean="0">
                <a:solidFill>
                  <a:srgbClr val="C00000"/>
                </a:solidFill>
              </a:rPr>
              <a:t> &gt;&gt; </a:t>
            </a:r>
            <a:r>
              <a:rPr lang="en-US" b="1" dirty="0" err="1" smtClean="0">
                <a:solidFill>
                  <a:srgbClr val="C00000"/>
                </a:solidFill>
              </a:rPr>
              <a:t>secondInt</a:t>
            </a:r>
            <a:r>
              <a:rPr lang="en-US" b="1" dirty="0" smtClean="0">
                <a:solidFill>
                  <a:srgbClr val="C00000"/>
                </a:solidFill>
              </a:rPr>
              <a:t>;                         </a:t>
            </a:r>
            <a:r>
              <a:rPr lang="en-US" sz="1800" dirty="0" smtClean="0"/>
              <a:t>// Read two values into respective variables</a:t>
            </a:r>
          </a:p>
          <a:p>
            <a:pPr marL="0" indent="0">
              <a:buNone/>
            </a:pPr>
            <a:r>
              <a:rPr lang="en-US" b="1" dirty="0" smtClean="0">
                <a:solidFill>
                  <a:srgbClr val="C00000"/>
                </a:solidFill>
              </a:rPr>
              <a:t>sum = </a:t>
            </a:r>
            <a:r>
              <a:rPr lang="en-US" b="1" dirty="0" err="1" smtClean="0">
                <a:solidFill>
                  <a:srgbClr val="C00000"/>
                </a:solidFill>
              </a:rPr>
              <a:t>firstInt</a:t>
            </a:r>
            <a:r>
              <a:rPr lang="en-US" b="1" dirty="0" smtClean="0">
                <a:solidFill>
                  <a:srgbClr val="C00000"/>
                </a:solidFill>
              </a:rPr>
              <a:t> + </a:t>
            </a:r>
            <a:r>
              <a:rPr lang="en-US" b="1" dirty="0" err="1" smtClean="0">
                <a:solidFill>
                  <a:srgbClr val="C00000"/>
                </a:solidFill>
              </a:rPr>
              <a:t>secondInt</a:t>
            </a:r>
            <a:r>
              <a:rPr lang="en-US" b="1" dirty="0" smtClean="0">
                <a:solidFill>
                  <a:srgbClr val="C00000"/>
                </a:solidFill>
              </a:rPr>
              <a:t>;</a:t>
            </a:r>
          </a:p>
          <a:p>
            <a:pPr marL="0" indent="0">
              <a:buNone/>
            </a:pPr>
            <a:r>
              <a:rPr lang="en-US" b="1" dirty="0" err="1" smtClean="0">
                <a:solidFill>
                  <a:srgbClr val="C00000"/>
                </a:solidFill>
              </a:rPr>
              <a:t>cout</a:t>
            </a:r>
            <a:r>
              <a:rPr lang="en-US" b="1" dirty="0" smtClean="0">
                <a:solidFill>
                  <a:srgbClr val="C00000"/>
                </a:solidFill>
              </a:rPr>
              <a:t> &lt;&lt; "The sum is: " &lt;&lt; sum &lt;&lt; </a:t>
            </a:r>
            <a:r>
              <a:rPr lang="en-US" b="1" dirty="0" err="1" smtClean="0">
                <a:solidFill>
                  <a:srgbClr val="C00000"/>
                </a:solidFill>
              </a:rPr>
              <a:t>endl</a:t>
            </a:r>
            <a:r>
              <a:rPr lang="en-US"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8304617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r>
              <a:rPr lang="tr-TR" altLang="tr-TR" smtClean="0"/>
              <a:t>Kontrol Yapıları</a:t>
            </a:r>
            <a:endParaRPr lang="en-US" altLang="tr-TR" smtClean="0"/>
          </a:p>
        </p:txBody>
      </p:sp>
      <p:sp>
        <p:nvSpPr>
          <p:cNvPr id="217091" name="Rectangle 3"/>
          <p:cNvSpPr>
            <a:spLocks noGrp="1" noChangeArrowheads="1"/>
          </p:cNvSpPr>
          <p:nvPr>
            <p:ph type="body" idx="1"/>
          </p:nvPr>
        </p:nvSpPr>
        <p:spPr>
          <a:xfrm>
            <a:off x="1981201" y="1600201"/>
            <a:ext cx="8507413" cy="5141913"/>
          </a:xfrm>
        </p:spPr>
        <p:txBody>
          <a:bodyPr/>
          <a:lstStyle/>
          <a:p>
            <a:pPr eaLnBrk="1" hangingPunct="1"/>
            <a:r>
              <a:rPr lang="tr-TR" altLang="tr-TR" sz="2800" dirty="0" err="1"/>
              <a:t>While</a:t>
            </a:r>
            <a:r>
              <a:rPr lang="tr-TR" altLang="tr-TR" sz="2800" dirty="0"/>
              <a:t>(): Mutlaka bir test değeri içermelidir ki  </a:t>
            </a:r>
            <a:r>
              <a:rPr lang="tr-TR" altLang="tr-TR" sz="2800" dirty="0" err="1"/>
              <a:t>while</a:t>
            </a:r>
            <a:r>
              <a:rPr lang="tr-TR" altLang="tr-TR" sz="2800" dirty="0"/>
              <a:t> döngüsü bir sefer yanlış olmalı ve döngü sona ermelidir. Aksi halde sonsuz döngü oluşur.</a:t>
            </a:r>
          </a:p>
          <a:p>
            <a:pPr eaLnBrk="1" hangingPunct="1">
              <a:buFontTx/>
              <a:buNone/>
            </a:pPr>
            <a:r>
              <a:rPr lang="tr-TR" altLang="tr-TR" sz="2800" dirty="0"/>
              <a:t>		</a:t>
            </a:r>
            <a:r>
              <a:rPr lang="tr-TR" altLang="tr-TR" sz="2800" b="1" dirty="0" err="1">
                <a:solidFill>
                  <a:srgbClr val="FF0000"/>
                </a:solidFill>
              </a:rPr>
              <a:t>Sayi</a:t>
            </a:r>
            <a:r>
              <a:rPr lang="tr-TR" altLang="tr-TR" sz="2800" b="1" dirty="0">
                <a:solidFill>
                  <a:srgbClr val="FF0000"/>
                </a:solidFill>
              </a:rPr>
              <a:t>=1;</a:t>
            </a:r>
          </a:p>
          <a:p>
            <a:pPr eaLnBrk="1" hangingPunct="1">
              <a:buFontTx/>
              <a:buNone/>
            </a:pPr>
            <a:r>
              <a:rPr lang="tr-TR" altLang="tr-TR" sz="2800" b="1" dirty="0">
                <a:solidFill>
                  <a:srgbClr val="FF0000"/>
                </a:solidFill>
              </a:rPr>
              <a:t>		</a:t>
            </a:r>
            <a:r>
              <a:rPr lang="tr-TR" altLang="tr-TR" sz="2800" b="1" dirty="0" err="1">
                <a:solidFill>
                  <a:srgbClr val="FF0000"/>
                </a:solidFill>
              </a:rPr>
              <a:t>While</a:t>
            </a:r>
            <a:r>
              <a:rPr lang="tr-TR" altLang="tr-TR" sz="2800" b="1" dirty="0">
                <a:solidFill>
                  <a:srgbClr val="FF0000"/>
                </a:solidFill>
              </a:rPr>
              <a:t>(</a:t>
            </a:r>
            <a:r>
              <a:rPr lang="tr-TR" altLang="tr-TR" sz="2800" b="1" dirty="0" err="1">
                <a:solidFill>
                  <a:srgbClr val="FF0000"/>
                </a:solidFill>
              </a:rPr>
              <a:t>sayi</a:t>
            </a:r>
            <a:r>
              <a:rPr lang="tr-TR" altLang="tr-TR" sz="2800" b="1" dirty="0">
                <a:solidFill>
                  <a:srgbClr val="FF0000"/>
                </a:solidFill>
              </a:rPr>
              <a:t>&lt;20)</a:t>
            </a:r>
          </a:p>
          <a:p>
            <a:pPr eaLnBrk="1" hangingPunct="1">
              <a:buFontTx/>
              <a:buNone/>
            </a:pPr>
            <a:r>
              <a:rPr lang="tr-TR" altLang="tr-TR" sz="2800" b="1" dirty="0">
                <a:solidFill>
                  <a:srgbClr val="FF0000"/>
                </a:solidFill>
              </a:rPr>
              <a:t>		{</a:t>
            </a:r>
          </a:p>
          <a:p>
            <a:pPr eaLnBrk="1" hangingPunct="1">
              <a:buFontTx/>
              <a:buNone/>
            </a:pPr>
            <a:r>
              <a:rPr lang="tr-TR" altLang="tr-TR" sz="2800" b="1" dirty="0">
                <a:solidFill>
                  <a:srgbClr val="FF0000"/>
                </a:solidFill>
              </a:rPr>
              <a:t>			</a:t>
            </a:r>
            <a:r>
              <a:rPr lang="tr-TR" altLang="tr-TR" sz="2800" b="1" dirty="0" err="1">
                <a:solidFill>
                  <a:srgbClr val="FF0000"/>
                </a:solidFill>
              </a:rPr>
              <a:t>Printf</a:t>
            </a:r>
            <a:r>
              <a:rPr lang="tr-TR" altLang="tr-TR" sz="2800" b="1" dirty="0">
                <a:solidFill>
                  <a:srgbClr val="FF0000"/>
                </a:solidFill>
              </a:rPr>
              <a:t>(“sayıyoruz </a:t>
            </a:r>
            <a:r>
              <a:rPr lang="tr-TR" altLang="tr-TR" sz="2800" b="1" dirty="0" err="1">
                <a:solidFill>
                  <a:srgbClr val="FF0000"/>
                </a:solidFill>
              </a:rPr>
              <a:t>işte,%d</a:t>
            </a:r>
            <a:r>
              <a:rPr lang="tr-TR" altLang="tr-TR" sz="2800" b="1" dirty="0">
                <a:solidFill>
                  <a:srgbClr val="FF0000"/>
                </a:solidFill>
              </a:rPr>
              <a:t>\n”,</a:t>
            </a:r>
            <a:r>
              <a:rPr lang="tr-TR" altLang="tr-TR" sz="2800" b="1" dirty="0" err="1">
                <a:solidFill>
                  <a:srgbClr val="FF0000"/>
                </a:solidFill>
              </a:rPr>
              <a:t>sayi</a:t>
            </a:r>
            <a:r>
              <a:rPr lang="tr-TR" altLang="tr-TR" sz="2800" b="1" dirty="0">
                <a:solidFill>
                  <a:srgbClr val="FF0000"/>
                </a:solidFill>
              </a:rPr>
              <a:t>)</a:t>
            </a:r>
          </a:p>
          <a:p>
            <a:pPr eaLnBrk="1" hangingPunct="1">
              <a:buFontTx/>
              <a:buNone/>
            </a:pPr>
            <a:r>
              <a:rPr lang="tr-TR" altLang="tr-TR" sz="2800" b="1" dirty="0">
                <a:solidFill>
                  <a:srgbClr val="FF0000"/>
                </a:solidFill>
              </a:rPr>
              <a:t>		}</a:t>
            </a:r>
          </a:p>
          <a:p>
            <a:pPr eaLnBrk="1" hangingPunct="1"/>
            <a:r>
              <a:rPr lang="tr-TR" altLang="tr-TR" sz="2800" dirty="0"/>
              <a:t>Döngü ne zaman biter?</a:t>
            </a:r>
            <a:endParaRPr lang="en-US" altLang="tr-TR" sz="2800" dirty="0"/>
          </a:p>
        </p:txBody>
      </p:sp>
    </p:spTree>
    <p:extLst>
      <p:ext uri="{BB962C8B-B14F-4D97-AF65-F5344CB8AC3E}">
        <p14:creationId xmlns:p14="http://schemas.microsoft.com/office/powerpoint/2010/main" val="40743678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r>
              <a:rPr lang="tr-TR" altLang="tr-TR" smtClean="0"/>
              <a:t>Kontrol Yapıları</a:t>
            </a:r>
            <a:endParaRPr lang="en-US" altLang="tr-TR" smtClean="0"/>
          </a:p>
        </p:txBody>
      </p:sp>
      <p:sp>
        <p:nvSpPr>
          <p:cNvPr id="219139" name="Rectangle 3"/>
          <p:cNvSpPr>
            <a:spLocks noGrp="1" noChangeArrowheads="1"/>
          </p:cNvSpPr>
          <p:nvPr>
            <p:ph type="body" idx="1"/>
          </p:nvPr>
        </p:nvSpPr>
        <p:spPr>
          <a:xfrm>
            <a:off x="1981200" y="1600200"/>
            <a:ext cx="8229600" cy="4852988"/>
          </a:xfrm>
        </p:spPr>
        <p:txBody>
          <a:bodyPr/>
          <a:lstStyle/>
          <a:p>
            <a:pPr eaLnBrk="1" hangingPunct="1">
              <a:lnSpc>
                <a:spcPct val="80000"/>
              </a:lnSpc>
              <a:buFontTx/>
              <a:buNone/>
            </a:pPr>
            <a:r>
              <a:rPr lang="en-US" altLang="tr-TR" sz="2400" b="1">
                <a:solidFill>
                  <a:srgbClr val="FF0000"/>
                </a:solidFill>
              </a:rPr>
              <a:t>#include &lt;stdio.h&gt; </a:t>
            </a:r>
            <a:endParaRPr lang="tr-TR" altLang="tr-TR" sz="2400" b="1">
              <a:solidFill>
                <a:srgbClr val="FF0000"/>
              </a:solidFill>
            </a:endParaRPr>
          </a:p>
          <a:p>
            <a:pPr eaLnBrk="1" hangingPunct="1">
              <a:lnSpc>
                <a:spcPct val="80000"/>
              </a:lnSpc>
              <a:buFontTx/>
              <a:buNone/>
            </a:pPr>
            <a:r>
              <a:rPr lang="en-US" altLang="tr-TR" sz="2400" b="1">
                <a:solidFill>
                  <a:srgbClr val="FF0000"/>
                </a:solidFill>
              </a:rPr>
              <a:t>int main(void) </a:t>
            </a:r>
            <a:endParaRPr lang="tr-TR" altLang="tr-TR" sz="2400" b="1">
              <a:solidFill>
                <a:srgbClr val="FF0000"/>
              </a:solidFill>
            </a:endParaRPr>
          </a:p>
          <a:p>
            <a:pPr eaLnBrk="1" hangingPunct="1">
              <a:lnSpc>
                <a:spcPct val="80000"/>
              </a:lnSpc>
              <a:buFontTx/>
              <a:buNone/>
            </a:pPr>
            <a:r>
              <a:rPr lang="en-US" altLang="tr-TR" sz="2400" b="1">
                <a:solidFill>
                  <a:srgbClr val="FF0000"/>
                </a:solidFill>
              </a:rPr>
              <a:t>{</a:t>
            </a:r>
            <a:endParaRPr lang="tr-TR" altLang="tr-TR" sz="2400" b="1">
              <a:solidFill>
                <a:srgbClr val="FF0000"/>
              </a:solidFill>
            </a:endParaRPr>
          </a:p>
          <a:p>
            <a:pPr eaLnBrk="1" hangingPunct="1">
              <a:lnSpc>
                <a:spcPct val="80000"/>
              </a:lnSpc>
              <a:buFontTx/>
              <a:buNone/>
            </a:pPr>
            <a:r>
              <a:rPr lang="en-US" altLang="tr-TR" sz="2400" b="1">
                <a:solidFill>
                  <a:srgbClr val="FF0000"/>
                </a:solidFill>
              </a:rPr>
              <a:t> int n = 5; </a:t>
            </a:r>
            <a:endParaRPr lang="tr-TR" altLang="tr-TR" sz="2400" b="1">
              <a:solidFill>
                <a:srgbClr val="FF0000"/>
              </a:solidFill>
            </a:endParaRPr>
          </a:p>
          <a:p>
            <a:pPr eaLnBrk="1" hangingPunct="1">
              <a:lnSpc>
                <a:spcPct val="80000"/>
              </a:lnSpc>
              <a:buFontTx/>
              <a:buNone/>
            </a:pPr>
            <a:r>
              <a:rPr lang="en-US" altLang="tr-TR" sz="2400" b="1">
                <a:solidFill>
                  <a:srgbClr val="FF0000"/>
                </a:solidFill>
              </a:rPr>
              <a:t>while (n &lt; 7)</a:t>
            </a:r>
            <a:r>
              <a:rPr lang="tr-TR" altLang="tr-TR" sz="2400" b="1">
                <a:solidFill>
                  <a:srgbClr val="FF0000"/>
                </a:solidFill>
              </a:rPr>
              <a:t>                           </a:t>
            </a:r>
            <a:r>
              <a:rPr lang="en-US" altLang="tr-TR" sz="2400" b="1"/>
              <a:t>// </a:t>
            </a:r>
            <a:r>
              <a:rPr lang="tr-TR" altLang="tr-TR" sz="2400" b="1"/>
              <a:t>satır5</a:t>
            </a:r>
          </a:p>
          <a:p>
            <a:pPr eaLnBrk="1" hangingPunct="1">
              <a:lnSpc>
                <a:spcPct val="80000"/>
              </a:lnSpc>
              <a:buFontTx/>
              <a:buNone/>
            </a:pPr>
            <a:r>
              <a:rPr lang="en-US" altLang="tr-TR" sz="2400" b="1">
                <a:solidFill>
                  <a:srgbClr val="FF0000"/>
                </a:solidFill>
              </a:rPr>
              <a:t> {</a:t>
            </a:r>
            <a:endParaRPr lang="tr-TR" altLang="tr-TR" sz="2400" b="1">
              <a:solidFill>
                <a:srgbClr val="FF0000"/>
              </a:solidFill>
            </a:endParaRPr>
          </a:p>
          <a:p>
            <a:pPr eaLnBrk="1" hangingPunct="1">
              <a:lnSpc>
                <a:spcPct val="80000"/>
              </a:lnSpc>
              <a:buFontTx/>
              <a:buNone/>
            </a:pPr>
            <a:r>
              <a:rPr lang="en-US" altLang="tr-TR" sz="2400" b="1">
                <a:solidFill>
                  <a:srgbClr val="FF0000"/>
                </a:solidFill>
              </a:rPr>
              <a:t> printf("n = %d\n", n);</a:t>
            </a:r>
            <a:endParaRPr lang="tr-TR" altLang="tr-TR" sz="2400" b="1">
              <a:solidFill>
                <a:srgbClr val="FF0000"/>
              </a:solidFill>
            </a:endParaRPr>
          </a:p>
          <a:p>
            <a:pPr eaLnBrk="1" hangingPunct="1">
              <a:lnSpc>
                <a:spcPct val="80000"/>
              </a:lnSpc>
              <a:buFontTx/>
              <a:buNone/>
            </a:pPr>
            <a:r>
              <a:rPr lang="en-US" altLang="tr-TR" sz="2400" b="1">
                <a:solidFill>
                  <a:srgbClr val="FF0000"/>
                </a:solidFill>
              </a:rPr>
              <a:t> n++; </a:t>
            </a:r>
            <a:r>
              <a:rPr lang="tr-TR" altLang="tr-TR" sz="2400" b="1">
                <a:solidFill>
                  <a:srgbClr val="FF0000"/>
                </a:solidFill>
              </a:rPr>
              <a:t>                                      </a:t>
            </a:r>
            <a:r>
              <a:rPr lang="en-US" altLang="tr-TR" sz="2400" b="1"/>
              <a:t>// </a:t>
            </a:r>
            <a:r>
              <a:rPr lang="tr-TR" altLang="tr-TR" sz="2400" b="1"/>
              <a:t>satır 8</a:t>
            </a:r>
            <a:r>
              <a:rPr lang="en-US" altLang="tr-TR" sz="2400" b="1"/>
              <a:t> </a:t>
            </a:r>
            <a:endParaRPr lang="tr-TR" altLang="tr-TR" sz="2400" b="1"/>
          </a:p>
          <a:p>
            <a:pPr eaLnBrk="1" hangingPunct="1">
              <a:lnSpc>
                <a:spcPct val="80000"/>
              </a:lnSpc>
              <a:buFontTx/>
              <a:buNone/>
            </a:pPr>
            <a:r>
              <a:rPr lang="en-US" altLang="tr-TR" sz="2400" b="1">
                <a:solidFill>
                  <a:srgbClr val="FF0000"/>
                </a:solidFill>
              </a:rPr>
              <a:t>printf(“</a:t>
            </a:r>
            <a:r>
              <a:rPr lang="tr-TR" altLang="tr-TR" sz="2400" b="1">
                <a:solidFill>
                  <a:srgbClr val="FF0000"/>
                </a:solidFill>
              </a:rPr>
              <a:t>Simdi</a:t>
            </a:r>
            <a:r>
              <a:rPr lang="en-US" altLang="tr-TR" sz="2400" b="1">
                <a:solidFill>
                  <a:srgbClr val="FF0000"/>
                </a:solidFill>
              </a:rPr>
              <a:t> n = %d\n", n); </a:t>
            </a:r>
            <a:r>
              <a:rPr lang="tr-TR" altLang="tr-TR" sz="2400" b="1">
                <a:solidFill>
                  <a:srgbClr val="FF0000"/>
                </a:solidFill>
              </a:rPr>
              <a:t>     </a:t>
            </a:r>
            <a:r>
              <a:rPr lang="en-US" altLang="tr-TR" sz="2400" b="1"/>
              <a:t>// </a:t>
            </a:r>
            <a:r>
              <a:rPr lang="tr-TR" altLang="tr-TR" sz="2400" b="1"/>
              <a:t>satır 9</a:t>
            </a:r>
          </a:p>
          <a:p>
            <a:pPr eaLnBrk="1" hangingPunct="1">
              <a:lnSpc>
                <a:spcPct val="80000"/>
              </a:lnSpc>
              <a:buFontTx/>
              <a:buNone/>
            </a:pPr>
            <a:r>
              <a:rPr lang="en-US" altLang="tr-TR" sz="2400" b="1">
                <a:solidFill>
                  <a:srgbClr val="FF0000"/>
                </a:solidFill>
              </a:rPr>
              <a:t>}</a:t>
            </a:r>
            <a:endParaRPr lang="tr-TR" altLang="tr-TR" sz="2400" b="1">
              <a:solidFill>
                <a:srgbClr val="FF0000"/>
              </a:solidFill>
            </a:endParaRPr>
          </a:p>
          <a:p>
            <a:pPr eaLnBrk="1" hangingPunct="1">
              <a:lnSpc>
                <a:spcPct val="80000"/>
              </a:lnSpc>
              <a:buFontTx/>
              <a:buNone/>
            </a:pPr>
            <a:r>
              <a:rPr lang="en-US" altLang="tr-TR" sz="2400" b="1">
                <a:solidFill>
                  <a:srgbClr val="FF0000"/>
                </a:solidFill>
              </a:rPr>
              <a:t> printf(“</a:t>
            </a:r>
            <a:r>
              <a:rPr lang="tr-TR" altLang="tr-TR" sz="2400" b="1">
                <a:solidFill>
                  <a:srgbClr val="FF0000"/>
                </a:solidFill>
              </a:rPr>
              <a:t>Dongu biter, n=%d</a:t>
            </a:r>
            <a:r>
              <a:rPr lang="en-US" altLang="tr-TR" sz="2400" b="1">
                <a:solidFill>
                  <a:srgbClr val="FF0000"/>
                </a:solidFill>
              </a:rPr>
              <a:t>.\n“</a:t>
            </a:r>
            <a:r>
              <a:rPr lang="tr-TR" altLang="tr-TR" sz="2400" b="1">
                <a:solidFill>
                  <a:srgbClr val="FF0000"/>
                </a:solidFill>
              </a:rPr>
              <a:t>,n</a:t>
            </a:r>
            <a:r>
              <a:rPr lang="en-US" altLang="tr-TR" sz="2400" b="1">
                <a:solidFill>
                  <a:srgbClr val="FF0000"/>
                </a:solidFill>
              </a:rPr>
              <a:t>);</a:t>
            </a:r>
            <a:endParaRPr lang="tr-TR" altLang="tr-TR" sz="2400" b="1">
              <a:solidFill>
                <a:srgbClr val="FF0000"/>
              </a:solidFill>
            </a:endParaRPr>
          </a:p>
          <a:p>
            <a:pPr eaLnBrk="1" hangingPunct="1">
              <a:lnSpc>
                <a:spcPct val="80000"/>
              </a:lnSpc>
              <a:buFontTx/>
              <a:buNone/>
            </a:pPr>
            <a:r>
              <a:rPr lang="en-US" altLang="tr-TR" sz="2400" b="1">
                <a:solidFill>
                  <a:srgbClr val="FF0000"/>
                </a:solidFill>
              </a:rPr>
              <a:t> return 0;</a:t>
            </a:r>
            <a:endParaRPr lang="tr-TR" altLang="tr-TR" sz="2400" b="1">
              <a:solidFill>
                <a:srgbClr val="FF0000"/>
              </a:solidFill>
            </a:endParaRPr>
          </a:p>
          <a:p>
            <a:pPr eaLnBrk="1" hangingPunct="1">
              <a:lnSpc>
                <a:spcPct val="80000"/>
              </a:lnSpc>
              <a:buFontTx/>
              <a:buNone/>
            </a:pPr>
            <a:r>
              <a:rPr lang="tr-TR" altLang="tr-TR" sz="2400" b="1">
                <a:solidFill>
                  <a:srgbClr val="FF0000"/>
                </a:solidFill>
              </a:rPr>
              <a:t>}</a:t>
            </a:r>
            <a:r>
              <a:rPr lang="en-US" altLang="tr-TR" sz="2400" b="1">
                <a:solidFill>
                  <a:srgbClr val="FF0000"/>
                </a:solidFill>
              </a:rPr>
              <a:t> </a:t>
            </a:r>
          </a:p>
        </p:txBody>
      </p:sp>
    </p:spTree>
    <p:extLst>
      <p:ext uri="{BB962C8B-B14F-4D97-AF65-F5344CB8AC3E}">
        <p14:creationId xmlns:p14="http://schemas.microsoft.com/office/powerpoint/2010/main" val="16816462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r>
              <a:rPr lang="tr-TR" altLang="tr-TR" smtClean="0"/>
              <a:t>Kontrol Yapıları</a:t>
            </a:r>
            <a:endParaRPr lang="en-US" altLang="tr-TR" smtClean="0"/>
          </a:p>
        </p:txBody>
      </p:sp>
      <p:sp>
        <p:nvSpPr>
          <p:cNvPr id="221187" name="Rectangle 3"/>
          <p:cNvSpPr>
            <a:spLocks noGrp="1" noChangeArrowheads="1"/>
          </p:cNvSpPr>
          <p:nvPr>
            <p:ph type="body" idx="1"/>
          </p:nvPr>
        </p:nvSpPr>
        <p:spPr>
          <a:xfrm>
            <a:off x="1981200" y="1125538"/>
            <a:ext cx="8229600" cy="5588000"/>
          </a:xfrm>
        </p:spPr>
        <p:txBody>
          <a:bodyPr/>
          <a:lstStyle/>
          <a:p>
            <a:pPr eaLnBrk="1" hangingPunct="1">
              <a:lnSpc>
                <a:spcPct val="80000"/>
              </a:lnSpc>
              <a:buFontTx/>
              <a:buNone/>
            </a:pPr>
            <a:r>
              <a:rPr lang="tr-TR" altLang="tr-TR" sz="2400"/>
              <a:t>Döngüye giriş koşulu iyi ayarlanmalı:</a:t>
            </a:r>
          </a:p>
          <a:p>
            <a:pPr eaLnBrk="1" hangingPunct="1">
              <a:lnSpc>
                <a:spcPct val="80000"/>
              </a:lnSpc>
              <a:buFontTx/>
              <a:buNone/>
            </a:pPr>
            <a:r>
              <a:rPr lang="tr-TR" altLang="tr-TR" sz="2400"/>
              <a:t>		</a:t>
            </a:r>
            <a:r>
              <a:rPr lang="en-US" altLang="tr-TR" sz="2400" b="1">
                <a:solidFill>
                  <a:srgbClr val="FF0000"/>
                </a:solidFill>
              </a:rPr>
              <a:t>index = 10; </a:t>
            </a:r>
            <a:endParaRPr lang="tr-TR" altLang="tr-TR" sz="2400" b="1">
              <a:solidFill>
                <a:srgbClr val="FF0000"/>
              </a:solidFill>
            </a:endParaRPr>
          </a:p>
          <a:p>
            <a:pPr eaLnBrk="1" hangingPunct="1">
              <a:lnSpc>
                <a:spcPct val="80000"/>
              </a:lnSpc>
              <a:buFontTx/>
              <a:buNone/>
            </a:pPr>
            <a:r>
              <a:rPr lang="tr-TR" altLang="tr-TR" sz="2400" b="1">
                <a:solidFill>
                  <a:srgbClr val="FF0000"/>
                </a:solidFill>
              </a:rPr>
              <a:t>		</a:t>
            </a:r>
            <a:r>
              <a:rPr lang="en-US" altLang="tr-TR" sz="2400" b="1">
                <a:solidFill>
                  <a:srgbClr val="FF0000"/>
                </a:solidFill>
              </a:rPr>
              <a:t>while (index++ &lt; 5) </a:t>
            </a:r>
            <a:endParaRPr lang="tr-TR" altLang="tr-TR" sz="2400" b="1">
              <a:solidFill>
                <a:srgbClr val="FF0000"/>
              </a:solidFill>
            </a:endParaRPr>
          </a:p>
          <a:p>
            <a:pPr eaLnBrk="1" hangingPunct="1">
              <a:lnSpc>
                <a:spcPct val="80000"/>
              </a:lnSpc>
              <a:buFontTx/>
              <a:buNone/>
            </a:pPr>
            <a:r>
              <a:rPr lang="tr-TR" altLang="tr-TR" sz="2400" b="1">
                <a:solidFill>
                  <a:srgbClr val="FF0000"/>
                </a:solidFill>
              </a:rPr>
              <a:t>		</a:t>
            </a:r>
            <a:r>
              <a:rPr lang="en-US" altLang="tr-TR" sz="2400" b="1">
                <a:solidFill>
                  <a:srgbClr val="FF0000"/>
                </a:solidFill>
              </a:rPr>
              <a:t>printf(“</a:t>
            </a:r>
            <a:r>
              <a:rPr lang="tr-TR" altLang="tr-TR" sz="2400" b="1">
                <a:solidFill>
                  <a:srgbClr val="FF0000"/>
                </a:solidFill>
              </a:rPr>
              <a:t>iyi gunler dileriz</a:t>
            </a:r>
            <a:r>
              <a:rPr lang="en-US" altLang="tr-TR" sz="2400" b="1">
                <a:solidFill>
                  <a:srgbClr val="FF0000"/>
                </a:solidFill>
              </a:rPr>
              <a:t>.\n");</a:t>
            </a:r>
            <a:endParaRPr lang="tr-TR" altLang="tr-TR" sz="2400" b="1">
              <a:solidFill>
                <a:srgbClr val="FF0000"/>
              </a:solidFill>
            </a:endParaRPr>
          </a:p>
          <a:p>
            <a:pPr eaLnBrk="1" hangingPunct="1">
              <a:lnSpc>
                <a:spcPct val="80000"/>
              </a:lnSpc>
              <a:buFontTx/>
              <a:buNone/>
            </a:pPr>
            <a:r>
              <a:rPr lang="tr-TR" altLang="tr-TR" sz="2400"/>
              <a:t>Döngüden çıkış olmalı</a:t>
            </a:r>
          </a:p>
          <a:p>
            <a:pPr eaLnBrk="1" hangingPunct="1">
              <a:lnSpc>
                <a:spcPct val="80000"/>
              </a:lnSpc>
              <a:buFontTx/>
              <a:buNone/>
            </a:pPr>
            <a:r>
              <a:rPr lang="en-US" altLang="tr-TR" sz="2400" b="1">
                <a:solidFill>
                  <a:srgbClr val="FF0000"/>
                </a:solidFill>
              </a:rPr>
              <a:t>#include &lt;stdio.h&gt;</a:t>
            </a:r>
            <a:endParaRPr lang="tr-TR" altLang="tr-TR" sz="2400" b="1">
              <a:solidFill>
                <a:srgbClr val="FF0000"/>
              </a:solidFill>
            </a:endParaRPr>
          </a:p>
          <a:p>
            <a:pPr eaLnBrk="1" hangingPunct="1">
              <a:lnSpc>
                <a:spcPct val="80000"/>
              </a:lnSpc>
              <a:buFontTx/>
              <a:buNone/>
            </a:pPr>
            <a:r>
              <a:rPr lang="en-US" altLang="tr-TR" sz="2400" b="1">
                <a:solidFill>
                  <a:srgbClr val="FF0000"/>
                </a:solidFill>
              </a:rPr>
              <a:t> int main(void) </a:t>
            </a:r>
            <a:endParaRPr lang="tr-TR" altLang="tr-TR" sz="2400" b="1">
              <a:solidFill>
                <a:srgbClr val="FF0000"/>
              </a:solidFill>
            </a:endParaRPr>
          </a:p>
          <a:p>
            <a:pPr eaLnBrk="1" hangingPunct="1">
              <a:lnSpc>
                <a:spcPct val="80000"/>
              </a:lnSpc>
              <a:buFontTx/>
              <a:buNone/>
            </a:pPr>
            <a:r>
              <a:rPr lang="en-US" altLang="tr-TR" sz="2400" b="1">
                <a:solidFill>
                  <a:srgbClr val="FF0000"/>
                </a:solidFill>
              </a:rPr>
              <a:t>{</a:t>
            </a:r>
            <a:endParaRPr lang="tr-TR" altLang="tr-TR" sz="2400" b="1">
              <a:solidFill>
                <a:srgbClr val="FF0000"/>
              </a:solidFill>
            </a:endParaRPr>
          </a:p>
          <a:p>
            <a:pPr eaLnBrk="1" hangingPunct="1">
              <a:lnSpc>
                <a:spcPct val="80000"/>
              </a:lnSpc>
              <a:buFontTx/>
              <a:buNone/>
            </a:pPr>
            <a:r>
              <a:rPr lang="en-US" altLang="tr-TR" sz="2400" b="1">
                <a:solidFill>
                  <a:srgbClr val="FF0000"/>
                </a:solidFill>
              </a:rPr>
              <a:t> int n = 0; </a:t>
            </a:r>
            <a:endParaRPr lang="tr-TR" altLang="tr-TR" sz="2400" b="1">
              <a:solidFill>
                <a:srgbClr val="FF0000"/>
              </a:solidFill>
            </a:endParaRPr>
          </a:p>
          <a:p>
            <a:pPr eaLnBrk="1" hangingPunct="1">
              <a:lnSpc>
                <a:spcPct val="80000"/>
              </a:lnSpc>
              <a:buFontTx/>
              <a:buNone/>
            </a:pPr>
            <a:r>
              <a:rPr lang="tr-TR" altLang="tr-TR" sz="2400" b="1">
                <a:solidFill>
                  <a:srgbClr val="FF0000"/>
                </a:solidFill>
              </a:rPr>
              <a:t>		</a:t>
            </a:r>
            <a:r>
              <a:rPr lang="en-US" altLang="tr-TR" sz="2400" b="1">
                <a:solidFill>
                  <a:srgbClr val="FF0000"/>
                </a:solidFill>
              </a:rPr>
              <a:t>while (n &lt; 3)</a:t>
            </a:r>
            <a:endParaRPr lang="tr-TR" altLang="tr-TR" sz="2400" b="1">
              <a:solidFill>
                <a:srgbClr val="FF0000"/>
              </a:solidFill>
            </a:endParaRPr>
          </a:p>
          <a:p>
            <a:pPr eaLnBrk="1" hangingPunct="1">
              <a:lnSpc>
                <a:spcPct val="80000"/>
              </a:lnSpc>
              <a:buFontTx/>
              <a:buNone/>
            </a:pPr>
            <a:r>
              <a:rPr lang="en-US" altLang="tr-TR" sz="2400" b="1">
                <a:solidFill>
                  <a:srgbClr val="FF0000"/>
                </a:solidFill>
              </a:rPr>
              <a:t> </a:t>
            </a:r>
            <a:r>
              <a:rPr lang="tr-TR" altLang="tr-TR" sz="2400" b="1">
                <a:solidFill>
                  <a:srgbClr val="FF0000"/>
                </a:solidFill>
              </a:rPr>
              <a:t>		</a:t>
            </a:r>
            <a:r>
              <a:rPr lang="en-US" altLang="tr-TR" sz="2400" b="1">
                <a:solidFill>
                  <a:srgbClr val="FF0000"/>
                </a:solidFill>
              </a:rPr>
              <a:t>printf("n </a:t>
            </a:r>
            <a:r>
              <a:rPr lang="tr-TR" altLang="tr-TR" sz="2400" b="1">
                <a:solidFill>
                  <a:srgbClr val="FF0000"/>
                </a:solidFill>
              </a:rPr>
              <a:t>=</a:t>
            </a:r>
            <a:r>
              <a:rPr lang="en-US" altLang="tr-TR" sz="2400" b="1">
                <a:solidFill>
                  <a:srgbClr val="FF0000"/>
                </a:solidFill>
              </a:rPr>
              <a:t> %d\n", n); </a:t>
            </a:r>
            <a:endParaRPr lang="tr-TR" altLang="tr-TR" sz="2400" b="1">
              <a:solidFill>
                <a:srgbClr val="FF0000"/>
              </a:solidFill>
            </a:endParaRPr>
          </a:p>
          <a:p>
            <a:pPr eaLnBrk="1" hangingPunct="1">
              <a:lnSpc>
                <a:spcPct val="80000"/>
              </a:lnSpc>
              <a:buFontTx/>
              <a:buNone/>
            </a:pPr>
            <a:r>
              <a:rPr lang="tr-TR" altLang="tr-TR" sz="2400" b="1">
                <a:solidFill>
                  <a:srgbClr val="FF0000"/>
                </a:solidFill>
              </a:rPr>
              <a:t>		</a:t>
            </a:r>
            <a:r>
              <a:rPr lang="en-US" altLang="tr-TR" sz="2400" b="1">
                <a:solidFill>
                  <a:srgbClr val="FF0000"/>
                </a:solidFill>
              </a:rPr>
              <a:t>n++;</a:t>
            </a:r>
            <a:endParaRPr lang="tr-TR" altLang="tr-TR" sz="2400" b="1">
              <a:solidFill>
                <a:srgbClr val="FF0000"/>
              </a:solidFill>
            </a:endParaRPr>
          </a:p>
          <a:p>
            <a:pPr eaLnBrk="1" hangingPunct="1">
              <a:lnSpc>
                <a:spcPct val="80000"/>
              </a:lnSpc>
              <a:buFontTx/>
              <a:buNone/>
            </a:pPr>
            <a:r>
              <a:rPr lang="tr-TR" altLang="tr-TR" sz="2400" b="1">
                <a:solidFill>
                  <a:srgbClr val="FF0000"/>
                </a:solidFill>
              </a:rPr>
              <a:t>		</a:t>
            </a:r>
            <a:r>
              <a:rPr lang="en-US" altLang="tr-TR" sz="2400" b="1">
                <a:solidFill>
                  <a:srgbClr val="FF0000"/>
                </a:solidFill>
              </a:rPr>
              <a:t> printf(“</a:t>
            </a:r>
            <a:r>
              <a:rPr lang="tr-TR" altLang="tr-TR" sz="2400" b="1">
                <a:solidFill>
                  <a:srgbClr val="FF0000"/>
                </a:solidFill>
              </a:rPr>
              <a:t>yapilanin hepsi bu</a:t>
            </a:r>
            <a:r>
              <a:rPr lang="en-US" altLang="tr-TR" sz="2400" b="1">
                <a:solidFill>
                  <a:srgbClr val="FF0000"/>
                </a:solidFill>
              </a:rPr>
              <a:t>\n");</a:t>
            </a:r>
            <a:endParaRPr lang="tr-TR" altLang="tr-TR" sz="2400" b="1">
              <a:solidFill>
                <a:srgbClr val="FF0000"/>
              </a:solidFill>
            </a:endParaRPr>
          </a:p>
          <a:p>
            <a:pPr eaLnBrk="1" hangingPunct="1">
              <a:lnSpc>
                <a:spcPct val="80000"/>
              </a:lnSpc>
              <a:buFontTx/>
              <a:buNone/>
            </a:pPr>
            <a:r>
              <a:rPr lang="en-US" altLang="tr-TR" sz="2400" b="1">
                <a:solidFill>
                  <a:srgbClr val="FF0000"/>
                </a:solidFill>
              </a:rPr>
              <a:t> return 0;</a:t>
            </a:r>
            <a:endParaRPr lang="tr-TR" altLang="tr-TR" sz="2400" b="1">
              <a:solidFill>
                <a:srgbClr val="FF0000"/>
              </a:solidFill>
            </a:endParaRPr>
          </a:p>
          <a:p>
            <a:pPr eaLnBrk="1" hangingPunct="1">
              <a:lnSpc>
                <a:spcPct val="80000"/>
              </a:lnSpc>
              <a:buFontTx/>
              <a:buNone/>
            </a:pPr>
            <a:r>
              <a:rPr lang="en-US" altLang="tr-TR" sz="2400" b="1">
                <a:solidFill>
                  <a:srgbClr val="FF0000"/>
                </a:solidFill>
              </a:rPr>
              <a:t> } </a:t>
            </a:r>
            <a:endParaRPr lang="en-US" altLang="tr-TR" sz="2400">
              <a:solidFill>
                <a:srgbClr val="FF0000"/>
              </a:solidFill>
            </a:endParaRPr>
          </a:p>
        </p:txBody>
      </p:sp>
    </p:spTree>
    <p:extLst>
      <p:ext uri="{BB962C8B-B14F-4D97-AF65-F5344CB8AC3E}">
        <p14:creationId xmlns:p14="http://schemas.microsoft.com/office/powerpoint/2010/main" val="416166469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r>
              <a:rPr lang="tr-TR" altLang="tr-TR" smtClean="0"/>
              <a:t>Kontrol Yapıları</a:t>
            </a:r>
            <a:endParaRPr lang="en-US" altLang="tr-TR" smtClean="0"/>
          </a:p>
        </p:txBody>
      </p:sp>
      <p:sp>
        <p:nvSpPr>
          <p:cNvPr id="223235" name="Rectangle 3"/>
          <p:cNvSpPr>
            <a:spLocks noGrp="1" noChangeArrowheads="1"/>
          </p:cNvSpPr>
          <p:nvPr>
            <p:ph type="body" idx="1"/>
          </p:nvPr>
        </p:nvSpPr>
        <p:spPr/>
        <p:txBody>
          <a:bodyPr/>
          <a:lstStyle/>
          <a:p>
            <a:pPr eaLnBrk="1" hangingPunct="1">
              <a:lnSpc>
                <a:spcPct val="90000"/>
              </a:lnSpc>
              <a:buFontTx/>
              <a:buNone/>
            </a:pPr>
            <a:r>
              <a:rPr lang="en-US" altLang="tr-TR" sz="2800" b="1">
                <a:solidFill>
                  <a:srgbClr val="FF0000"/>
                </a:solidFill>
              </a:rPr>
              <a:t>#include &lt;stdio.h&gt;</a:t>
            </a:r>
            <a:endParaRPr lang="tr-TR" altLang="tr-TR" sz="2800" b="1">
              <a:solidFill>
                <a:srgbClr val="FF0000"/>
              </a:solidFill>
            </a:endParaRPr>
          </a:p>
          <a:p>
            <a:pPr eaLnBrk="1" hangingPunct="1">
              <a:lnSpc>
                <a:spcPct val="90000"/>
              </a:lnSpc>
              <a:buFontTx/>
              <a:buNone/>
            </a:pPr>
            <a:r>
              <a:rPr lang="en-US" altLang="tr-TR" sz="2800" b="1">
                <a:solidFill>
                  <a:srgbClr val="FF0000"/>
                </a:solidFill>
              </a:rPr>
              <a:t> int main(void) </a:t>
            </a:r>
            <a:endParaRPr lang="tr-TR" altLang="tr-TR" sz="2800" b="1">
              <a:solidFill>
                <a:srgbClr val="FF0000"/>
              </a:solidFill>
            </a:endParaRPr>
          </a:p>
          <a:p>
            <a:pPr eaLnBrk="1" hangingPunct="1">
              <a:lnSpc>
                <a:spcPct val="90000"/>
              </a:lnSpc>
              <a:buFontTx/>
              <a:buNone/>
            </a:pPr>
            <a:r>
              <a:rPr lang="en-US" altLang="tr-TR" sz="2800" b="1">
                <a:solidFill>
                  <a:srgbClr val="FF0000"/>
                </a:solidFill>
              </a:rPr>
              <a:t>{</a:t>
            </a:r>
            <a:endParaRPr lang="tr-TR" altLang="tr-TR" sz="2800" b="1">
              <a:solidFill>
                <a:srgbClr val="FF0000"/>
              </a:solidFill>
            </a:endParaRPr>
          </a:p>
          <a:p>
            <a:pPr eaLnBrk="1" hangingPunct="1">
              <a:lnSpc>
                <a:spcPct val="90000"/>
              </a:lnSpc>
              <a:buFontTx/>
              <a:buNone/>
            </a:pPr>
            <a:r>
              <a:rPr lang="en-US" altLang="tr-TR" sz="2800" b="1">
                <a:solidFill>
                  <a:srgbClr val="FF0000"/>
                </a:solidFill>
              </a:rPr>
              <a:t> int n = 0; </a:t>
            </a:r>
            <a:endParaRPr lang="tr-TR" altLang="tr-TR" sz="2800" b="1">
              <a:solidFill>
                <a:srgbClr val="FF0000"/>
              </a:solidFill>
            </a:endParaRPr>
          </a:p>
          <a:p>
            <a:pPr eaLnBrk="1" hangingPunct="1">
              <a:lnSpc>
                <a:spcPct val="90000"/>
              </a:lnSpc>
              <a:buFontTx/>
              <a:buNone/>
            </a:pPr>
            <a:r>
              <a:rPr lang="tr-TR" altLang="tr-TR" sz="2800" b="1">
                <a:solidFill>
                  <a:srgbClr val="FF0000"/>
                </a:solidFill>
              </a:rPr>
              <a:t>		</a:t>
            </a:r>
            <a:r>
              <a:rPr lang="en-US" altLang="tr-TR" sz="2800" b="1">
                <a:solidFill>
                  <a:srgbClr val="FF0000"/>
                </a:solidFill>
              </a:rPr>
              <a:t>while (n</a:t>
            </a:r>
            <a:r>
              <a:rPr lang="tr-TR" altLang="tr-TR" sz="2800" b="1">
                <a:solidFill>
                  <a:srgbClr val="FF0000"/>
                </a:solidFill>
              </a:rPr>
              <a:t>++</a:t>
            </a:r>
            <a:r>
              <a:rPr lang="en-US" altLang="tr-TR" sz="2800" b="1">
                <a:solidFill>
                  <a:srgbClr val="FF0000"/>
                </a:solidFill>
              </a:rPr>
              <a:t> &lt; 3)</a:t>
            </a:r>
            <a:endParaRPr lang="tr-TR" altLang="tr-TR" sz="2800" b="1">
              <a:solidFill>
                <a:srgbClr val="FF0000"/>
              </a:solidFill>
            </a:endParaRPr>
          </a:p>
          <a:p>
            <a:pPr eaLnBrk="1" hangingPunct="1">
              <a:lnSpc>
                <a:spcPct val="90000"/>
              </a:lnSpc>
              <a:buFontTx/>
              <a:buNone/>
            </a:pPr>
            <a:r>
              <a:rPr lang="en-US" altLang="tr-TR" sz="2800" b="1">
                <a:solidFill>
                  <a:srgbClr val="FF0000"/>
                </a:solidFill>
              </a:rPr>
              <a:t> </a:t>
            </a:r>
            <a:r>
              <a:rPr lang="tr-TR" altLang="tr-TR" sz="2800" b="1">
                <a:solidFill>
                  <a:srgbClr val="FF0000"/>
                </a:solidFill>
              </a:rPr>
              <a:t>		</a:t>
            </a:r>
            <a:r>
              <a:rPr lang="en-US" altLang="tr-TR" sz="2800" b="1">
                <a:solidFill>
                  <a:srgbClr val="FF0000"/>
                </a:solidFill>
              </a:rPr>
              <a:t>printf("n </a:t>
            </a:r>
            <a:r>
              <a:rPr lang="tr-TR" altLang="tr-TR" sz="2800" b="1">
                <a:solidFill>
                  <a:srgbClr val="FF0000"/>
                </a:solidFill>
              </a:rPr>
              <a:t>=</a:t>
            </a:r>
            <a:r>
              <a:rPr lang="en-US" altLang="tr-TR" sz="2800" b="1">
                <a:solidFill>
                  <a:srgbClr val="FF0000"/>
                </a:solidFill>
              </a:rPr>
              <a:t> %d\n", n); </a:t>
            </a:r>
            <a:endParaRPr lang="tr-TR" altLang="tr-TR" sz="2800" b="1">
              <a:solidFill>
                <a:srgbClr val="FF0000"/>
              </a:solidFill>
            </a:endParaRPr>
          </a:p>
          <a:p>
            <a:pPr eaLnBrk="1" hangingPunct="1">
              <a:lnSpc>
                <a:spcPct val="90000"/>
              </a:lnSpc>
              <a:buFontTx/>
              <a:buNone/>
            </a:pPr>
            <a:r>
              <a:rPr lang="tr-TR" altLang="tr-TR" sz="2800" b="1">
                <a:solidFill>
                  <a:srgbClr val="FF0000"/>
                </a:solidFill>
              </a:rPr>
              <a:t>		</a:t>
            </a:r>
            <a:r>
              <a:rPr lang="en-US" altLang="tr-TR" sz="2800" b="1">
                <a:solidFill>
                  <a:srgbClr val="FF0000"/>
                </a:solidFill>
              </a:rPr>
              <a:t> printf(“</a:t>
            </a:r>
            <a:r>
              <a:rPr lang="tr-TR" altLang="tr-TR" sz="2800" b="1">
                <a:solidFill>
                  <a:srgbClr val="FF0000"/>
                </a:solidFill>
              </a:rPr>
              <a:t>yapilanin hepsi bu</a:t>
            </a:r>
            <a:r>
              <a:rPr lang="en-US" altLang="tr-TR" sz="2800" b="1">
                <a:solidFill>
                  <a:srgbClr val="FF0000"/>
                </a:solidFill>
              </a:rPr>
              <a:t>\n");</a:t>
            </a:r>
            <a:endParaRPr lang="tr-TR" altLang="tr-TR" sz="2800" b="1">
              <a:solidFill>
                <a:srgbClr val="FF0000"/>
              </a:solidFill>
            </a:endParaRPr>
          </a:p>
          <a:p>
            <a:pPr eaLnBrk="1" hangingPunct="1">
              <a:lnSpc>
                <a:spcPct val="90000"/>
              </a:lnSpc>
              <a:buFontTx/>
              <a:buNone/>
            </a:pPr>
            <a:r>
              <a:rPr lang="en-US" altLang="tr-TR" sz="2800" b="1">
                <a:solidFill>
                  <a:srgbClr val="FF0000"/>
                </a:solidFill>
              </a:rPr>
              <a:t> return 0;</a:t>
            </a:r>
            <a:endParaRPr lang="tr-TR" altLang="tr-TR" sz="2800" b="1">
              <a:solidFill>
                <a:srgbClr val="FF0000"/>
              </a:solidFill>
            </a:endParaRPr>
          </a:p>
          <a:p>
            <a:pPr eaLnBrk="1" hangingPunct="1">
              <a:lnSpc>
                <a:spcPct val="90000"/>
              </a:lnSpc>
              <a:buFontTx/>
              <a:buNone/>
            </a:pPr>
            <a:r>
              <a:rPr lang="en-US" altLang="tr-TR" sz="2800" b="1">
                <a:solidFill>
                  <a:srgbClr val="FF0000"/>
                </a:solidFill>
              </a:rPr>
              <a:t> } </a:t>
            </a:r>
            <a:endParaRPr lang="en-US" altLang="tr-TR" sz="2800">
              <a:solidFill>
                <a:srgbClr val="FF0000"/>
              </a:solidFill>
            </a:endParaRPr>
          </a:p>
          <a:p>
            <a:pPr eaLnBrk="1" hangingPunct="1">
              <a:lnSpc>
                <a:spcPct val="90000"/>
              </a:lnSpc>
            </a:pPr>
            <a:endParaRPr lang="en-US" altLang="tr-TR" sz="2800"/>
          </a:p>
        </p:txBody>
      </p:sp>
    </p:spTree>
    <p:extLst>
      <p:ext uri="{BB962C8B-B14F-4D97-AF65-F5344CB8AC3E}">
        <p14:creationId xmlns:p14="http://schemas.microsoft.com/office/powerpoint/2010/main" val="160470157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hangingPunct="1"/>
            <a:r>
              <a:rPr lang="tr-TR" altLang="tr-TR" smtClean="0"/>
              <a:t>Kontrol Yapıları</a:t>
            </a:r>
            <a:endParaRPr lang="en-US" altLang="tr-TR" smtClean="0"/>
          </a:p>
        </p:txBody>
      </p:sp>
      <p:sp>
        <p:nvSpPr>
          <p:cNvPr id="225283" name="Rectangle 3"/>
          <p:cNvSpPr>
            <a:spLocks noGrp="1" noChangeArrowheads="1"/>
          </p:cNvSpPr>
          <p:nvPr>
            <p:ph type="body" idx="1"/>
          </p:nvPr>
        </p:nvSpPr>
        <p:spPr/>
        <p:txBody>
          <a:bodyPr/>
          <a:lstStyle/>
          <a:p>
            <a:pPr eaLnBrk="1" hangingPunct="1">
              <a:lnSpc>
                <a:spcPct val="80000"/>
              </a:lnSpc>
              <a:buFontTx/>
              <a:buNone/>
            </a:pPr>
            <a:r>
              <a:rPr lang="en-US" altLang="tr-TR" sz="2400" b="1">
                <a:solidFill>
                  <a:srgbClr val="FF0000"/>
                </a:solidFill>
              </a:rPr>
              <a:t>#include &lt;stdio.h&gt; </a:t>
            </a:r>
            <a:endParaRPr lang="tr-TR" altLang="tr-TR" sz="2400" b="1">
              <a:solidFill>
                <a:srgbClr val="FF0000"/>
              </a:solidFill>
            </a:endParaRPr>
          </a:p>
          <a:p>
            <a:pPr eaLnBrk="1" hangingPunct="1">
              <a:lnSpc>
                <a:spcPct val="80000"/>
              </a:lnSpc>
              <a:buFontTx/>
              <a:buNone/>
            </a:pPr>
            <a:r>
              <a:rPr lang="en-US" altLang="tr-TR" sz="2400" b="1">
                <a:solidFill>
                  <a:srgbClr val="FF0000"/>
                </a:solidFill>
              </a:rPr>
              <a:t>int main(void)</a:t>
            </a:r>
            <a:endParaRPr lang="tr-TR" altLang="tr-TR" sz="2400" b="1">
              <a:solidFill>
                <a:srgbClr val="FF0000"/>
              </a:solidFill>
            </a:endParaRPr>
          </a:p>
          <a:p>
            <a:pPr eaLnBrk="1" hangingPunct="1">
              <a:lnSpc>
                <a:spcPct val="80000"/>
              </a:lnSpc>
              <a:buFontTx/>
              <a:buNone/>
            </a:pPr>
            <a:r>
              <a:rPr lang="en-US" altLang="tr-TR" sz="2400" b="1">
                <a:solidFill>
                  <a:srgbClr val="FF0000"/>
                </a:solidFill>
              </a:rPr>
              <a:t>{</a:t>
            </a:r>
            <a:endParaRPr lang="tr-TR" altLang="tr-TR" sz="2400" b="1">
              <a:solidFill>
                <a:srgbClr val="FF0000"/>
              </a:solidFill>
            </a:endParaRPr>
          </a:p>
          <a:p>
            <a:pPr eaLnBrk="1" hangingPunct="1">
              <a:lnSpc>
                <a:spcPct val="80000"/>
              </a:lnSpc>
              <a:buFontTx/>
              <a:buNone/>
            </a:pPr>
            <a:r>
              <a:rPr lang="en-US" altLang="tr-TR" sz="2400" b="1">
                <a:solidFill>
                  <a:srgbClr val="FF0000"/>
                </a:solidFill>
              </a:rPr>
              <a:t>int num = 1; </a:t>
            </a:r>
            <a:endParaRPr lang="tr-TR" altLang="tr-TR" sz="2400" b="1">
              <a:solidFill>
                <a:srgbClr val="FF0000"/>
              </a:solidFill>
            </a:endParaRPr>
          </a:p>
          <a:p>
            <a:pPr eaLnBrk="1" hangingPunct="1">
              <a:lnSpc>
                <a:spcPct val="80000"/>
              </a:lnSpc>
              <a:buFontTx/>
              <a:buNone/>
            </a:pPr>
            <a:r>
              <a:rPr lang="tr-TR" altLang="tr-TR" sz="2400" b="1">
                <a:solidFill>
                  <a:srgbClr val="FF0000"/>
                </a:solidFill>
              </a:rPr>
              <a:t>	</a:t>
            </a:r>
            <a:r>
              <a:rPr lang="en-US" altLang="tr-TR" sz="2400" b="1">
                <a:solidFill>
                  <a:srgbClr val="FF0000"/>
                </a:solidFill>
              </a:rPr>
              <a:t>while (num &lt; 21)</a:t>
            </a:r>
            <a:endParaRPr lang="tr-TR" altLang="tr-TR" sz="2400" b="1">
              <a:solidFill>
                <a:srgbClr val="FF0000"/>
              </a:solidFill>
            </a:endParaRPr>
          </a:p>
          <a:p>
            <a:pPr eaLnBrk="1" hangingPunct="1">
              <a:lnSpc>
                <a:spcPct val="80000"/>
              </a:lnSpc>
              <a:buFontTx/>
              <a:buNone/>
            </a:pPr>
            <a:r>
              <a:rPr lang="en-US" altLang="tr-TR" sz="2400" b="1">
                <a:solidFill>
                  <a:srgbClr val="FF0000"/>
                </a:solidFill>
              </a:rPr>
              <a:t> </a:t>
            </a:r>
            <a:r>
              <a:rPr lang="tr-TR" altLang="tr-TR" sz="2400" b="1">
                <a:solidFill>
                  <a:srgbClr val="FF0000"/>
                </a:solidFill>
              </a:rPr>
              <a:t>	</a:t>
            </a:r>
            <a:r>
              <a:rPr lang="en-US" altLang="tr-TR" sz="2400" b="1">
                <a:solidFill>
                  <a:srgbClr val="FF0000"/>
                </a:solidFill>
              </a:rPr>
              <a:t>{</a:t>
            </a:r>
            <a:endParaRPr lang="tr-TR" altLang="tr-TR" sz="2400" b="1">
              <a:solidFill>
                <a:srgbClr val="FF0000"/>
              </a:solidFill>
            </a:endParaRPr>
          </a:p>
          <a:p>
            <a:pPr eaLnBrk="1" hangingPunct="1">
              <a:lnSpc>
                <a:spcPct val="80000"/>
              </a:lnSpc>
              <a:buFontTx/>
              <a:buNone/>
            </a:pPr>
            <a:r>
              <a:rPr lang="en-US" altLang="tr-TR" sz="2400" b="1">
                <a:solidFill>
                  <a:srgbClr val="FF0000"/>
                </a:solidFill>
              </a:rPr>
              <a:t> </a:t>
            </a:r>
            <a:r>
              <a:rPr lang="tr-TR" altLang="tr-TR" sz="2400" b="1">
                <a:solidFill>
                  <a:srgbClr val="FF0000"/>
                </a:solidFill>
              </a:rPr>
              <a:t>		</a:t>
            </a:r>
            <a:r>
              <a:rPr lang="en-US" altLang="tr-TR" sz="2400" b="1">
                <a:solidFill>
                  <a:srgbClr val="FF0000"/>
                </a:solidFill>
              </a:rPr>
              <a:t>printf("%d %d\n", num, num * num);</a:t>
            </a:r>
            <a:endParaRPr lang="tr-TR" altLang="tr-TR" sz="2400" b="1">
              <a:solidFill>
                <a:srgbClr val="FF0000"/>
              </a:solidFill>
            </a:endParaRPr>
          </a:p>
          <a:p>
            <a:pPr eaLnBrk="1" hangingPunct="1">
              <a:lnSpc>
                <a:spcPct val="80000"/>
              </a:lnSpc>
              <a:buFontTx/>
              <a:buNone/>
            </a:pPr>
            <a:r>
              <a:rPr lang="en-US" altLang="tr-TR" sz="2400" b="1">
                <a:solidFill>
                  <a:srgbClr val="FF0000"/>
                </a:solidFill>
              </a:rPr>
              <a:t> </a:t>
            </a:r>
            <a:r>
              <a:rPr lang="tr-TR" altLang="tr-TR" sz="2400" b="1">
                <a:solidFill>
                  <a:srgbClr val="FF0000"/>
                </a:solidFill>
              </a:rPr>
              <a:t>		</a:t>
            </a:r>
            <a:r>
              <a:rPr lang="en-US" altLang="tr-TR" sz="2400" b="1">
                <a:solidFill>
                  <a:srgbClr val="FF0000"/>
                </a:solidFill>
              </a:rPr>
              <a:t>num = num + 1;</a:t>
            </a:r>
            <a:endParaRPr lang="tr-TR" altLang="tr-TR" sz="2400" b="1">
              <a:solidFill>
                <a:srgbClr val="FF0000"/>
              </a:solidFill>
            </a:endParaRPr>
          </a:p>
          <a:p>
            <a:pPr eaLnBrk="1" hangingPunct="1">
              <a:lnSpc>
                <a:spcPct val="80000"/>
              </a:lnSpc>
              <a:buFontTx/>
              <a:buNone/>
            </a:pPr>
            <a:r>
              <a:rPr lang="en-US" altLang="tr-TR" sz="2400" b="1">
                <a:solidFill>
                  <a:srgbClr val="FF0000"/>
                </a:solidFill>
              </a:rPr>
              <a:t> </a:t>
            </a:r>
            <a:r>
              <a:rPr lang="tr-TR" altLang="tr-TR" sz="2400" b="1">
                <a:solidFill>
                  <a:srgbClr val="FF0000"/>
                </a:solidFill>
              </a:rPr>
              <a:t>	</a:t>
            </a:r>
            <a:r>
              <a:rPr lang="en-US" altLang="tr-TR" sz="2400" b="1">
                <a:solidFill>
                  <a:srgbClr val="FF0000"/>
                </a:solidFill>
              </a:rPr>
              <a:t>}</a:t>
            </a:r>
            <a:endParaRPr lang="tr-TR" altLang="tr-TR" sz="2400" b="1">
              <a:solidFill>
                <a:srgbClr val="FF0000"/>
              </a:solidFill>
            </a:endParaRPr>
          </a:p>
          <a:p>
            <a:pPr eaLnBrk="1" hangingPunct="1">
              <a:lnSpc>
                <a:spcPct val="80000"/>
              </a:lnSpc>
              <a:buFontTx/>
              <a:buNone/>
            </a:pPr>
            <a:r>
              <a:rPr lang="en-US" altLang="tr-TR" sz="2400" b="1">
                <a:solidFill>
                  <a:srgbClr val="FF0000"/>
                </a:solidFill>
              </a:rPr>
              <a:t> </a:t>
            </a:r>
            <a:endParaRPr lang="tr-TR" altLang="tr-TR" sz="2400" b="1">
              <a:solidFill>
                <a:srgbClr val="FF0000"/>
              </a:solidFill>
            </a:endParaRPr>
          </a:p>
          <a:p>
            <a:pPr eaLnBrk="1" hangingPunct="1">
              <a:lnSpc>
                <a:spcPct val="80000"/>
              </a:lnSpc>
              <a:buFontTx/>
              <a:buNone/>
            </a:pPr>
            <a:r>
              <a:rPr lang="en-US" altLang="tr-TR" sz="2400" b="1">
                <a:solidFill>
                  <a:srgbClr val="FF0000"/>
                </a:solidFill>
              </a:rPr>
              <a:t>return 0;</a:t>
            </a:r>
            <a:endParaRPr lang="tr-TR" altLang="tr-TR" sz="2400" b="1">
              <a:solidFill>
                <a:srgbClr val="FF0000"/>
              </a:solidFill>
            </a:endParaRPr>
          </a:p>
          <a:p>
            <a:pPr eaLnBrk="1" hangingPunct="1">
              <a:lnSpc>
                <a:spcPct val="80000"/>
              </a:lnSpc>
              <a:buFontTx/>
              <a:buNone/>
            </a:pPr>
            <a:r>
              <a:rPr lang="en-US" altLang="tr-TR" sz="2400" b="1">
                <a:solidFill>
                  <a:srgbClr val="FF0000"/>
                </a:solidFill>
              </a:rPr>
              <a:t>} </a:t>
            </a:r>
          </a:p>
        </p:txBody>
      </p:sp>
    </p:spTree>
    <p:extLst>
      <p:ext uri="{BB962C8B-B14F-4D97-AF65-F5344CB8AC3E}">
        <p14:creationId xmlns:p14="http://schemas.microsoft.com/office/powerpoint/2010/main" val="56564552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3"/>
          <p:cNvSpPr>
            <a:spLocks noGrp="1" noChangeArrowheads="1"/>
          </p:cNvSpPr>
          <p:nvPr>
            <p:ph type="body" idx="1"/>
          </p:nvPr>
        </p:nvSpPr>
        <p:spPr>
          <a:xfrm>
            <a:off x="1703388" y="260350"/>
            <a:ext cx="8856662" cy="6453188"/>
          </a:xfrm>
        </p:spPr>
        <p:txBody>
          <a:bodyPr/>
          <a:lstStyle/>
          <a:p>
            <a:pPr eaLnBrk="1" hangingPunct="1">
              <a:lnSpc>
                <a:spcPct val="80000"/>
              </a:lnSpc>
              <a:buFontTx/>
              <a:buNone/>
            </a:pPr>
            <a:r>
              <a:rPr lang="en-US" altLang="tr-TR" sz="2800" b="1">
                <a:solidFill>
                  <a:srgbClr val="FF0000"/>
                </a:solidFill>
              </a:rPr>
              <a:t>#include &lt;stdio.h&gt; </a:t>
            </a:r>
            <a:endParaRPr lang="tr-TR" altLang="tr-TR" sz="2800" b="1">
              <a:solidFill>
                <a:srgbClr val="FF0000"/>
              </a:solidFill>
            </a:endParaRPr>
          </a:p>
          <a:p>
            <a:pPr eaLnBrk="1" hangingPunct="1">
              <a:lnSpc>
                <a:spcPct val="80000"/>
              </a:lnSpc>
              <a:buFontTx/>
              <a:buNone/>
            </a:pPr>
            <a:r>
              <a:rPr lang="en-US" altLang="tr-TR" sz="2800" b="1">
                <a:solidFill>
                  <a:srgbClr val="FF0000"/>
                </a:solidFill>
              </a:rPr>
              <a:t>#define MAX 100 </a:t>
            </a:r>
            <a:endParaRPr lang="tr-TR" altLang="tr-TR" sz="2800" b="1">
              <a:solidFill>
                <a:srgbClr val="FF0000"/>
              </a:solidFill>
            </a:endParaRPr>
          </a:p>
          <a:p>
            <a:pPr eaLnBrk="1" hangingPunct="1">
              <a:lnSpc>
                <a:spcPct val="80000"/>
              </a:lnSpc>
              <a:buFontTx/>
              <a:buNone/>
            </a:pPr>
            <a:r>
              <a:rPr lang="en-US" altLang="tr-TR" sz="2800" b="1">
                <a:solidFill>
                  <a:srgbClr val="FF0000"/>
                </a:solidFill>
              </a:rPr>
              <a:t>int main(void) </a:t>
            </a:r>
            <a:endParaRPr lang="tr-TR" altLang="tr-TR" sz="2800" b="1">
              <a:solidFill>
                <a:srgbClr val="FF0000"/>
              </a:solidFill>
            </a:endParaRPr>
          </a:p>
          <a:p>
            <a:pPr eaLnBrk="1" hangingPunct="1">
              <a:lnSpc>
                <a:spcPct val="80000"/>
              </a:lnSpc>
              <a:buFontTx/>
              <a:buNone/>
            </a:pPr>
            <a:r>
              <a:rPr lang="en-US" altLang="tr-TR" sz="2800" b="1">
                <a:solidFill>
                  <a:srgbClr val="FF0000"/>
                </a:solidFill>
              </a:rPr>
              <a:t>{</a:t>
            </a:r>
            <a:endParaRPr lang="tr-TR" altLang="tr-TR" sz="2800" b="1">
              <a:solidFill>
                <a:srgbClr val="FF0000"/>
              </a:solidFill>
            </a:endParaRPr>
          </a:p>
          <a:p>
            <a:pPr eaLnBrk="1" hangingPunct="1">
              <a:lnSpc>
                <a:spcPct val="80000"/>
              </a:lnSpc>
              <a:buFontTx/>
              <a:buNone/>
            </a:pPr>
            <a:r>
              <a:rPr lang="en-US" altLang="tr-TR" sz="2800" b="1">
                <a:solidFill>
                  <a:srgbClr val="FF0000"/>
                </a:solidFill>
              </a:rPr>
              <a:t> int count = MAX + 1;</a:t>
            </a:r>
            <a:endParaRPr lang="tr-TR" altLang="tr-TR" sz="2800" b="1">
              <a:solidFill>
                <a:srgbClr val="FF0000"/>
              </a:solidFill>
            </a:endParaRPr>
          </a:p>
          <a:p>
            <a:pPr eaLnBrk="1" hangingPunct="1">
              <a:lnSpc>
                <a:spcPct val="80000"/>
              </a:lnSpc>
              <a:buFontTx/>
              <a:buNone/>
            </a:pPr>
            <a:r>
              <a:rPr lang="en-US" altLang="tr-TR" sz="2800" b="1">
                <a:solidFill>
                  <a:srgbClr val="FF0000"/>
                </a:solidFill>
              </a:rPr>
              <a:t> </a:t>
            </a:r>
            <a:r>
              <a:rPr lang="tr-TR" altLang="tr-TR" sz="2800" b="1">
                <a:solidFill>
                  <a:srgbClr val="FF0000"/>
                </a:solidFill>
              </a:rPr>
              <a:t>	</a:t>
            </a:r>
            <a:r>
              <a:rPr lang="en-US" altLang="tr-TR" sz="2800" b="1">
                <a:solidFill>
                  <a:srgbClr val="FF0000"/>
                </a:solidFill>
              </a:rPr>
              <a:t>while (--count &gt; 0)</a:t>
            </a:r>
            <a:endParaRPr lang="tr-TR" altLang="tr-TR" sz="2800" b="1">
              <a:solidFill>
                <a:srgbClr val="FF0000"/>
              </a:solidFill>
            </a:endParaRPr>
          </a:p>
          <a:p>
            <a:pPr eaLnBrk="1" hangingPunct="1">
              <a:lnSpc>
                <a:spcPct val="80000"/>
              </a:lnSpc>
              <a:buFontTx/>
              <a:buNone/>
            </a:pPr>
            <a:r>
              <a:rPr lang="en-US" altLang="tr-TR" sz="2800" b="1">
                <a:solidFill>
                  <a:srgbClr val="FF0000"/>
                </a:solidFill>
              </a:rPr>
              <a:t> </a:t>
            </a:r>
            <a:r>
              <a:rPr lang="tr-TR" altLang="tr-TR" sz="2800" b="1">
                <a:solidFill>
                  <a:srgbClr val="FF0000"/>
                </a:solidFill>
              </a:rPr>
              <a:t>	</a:t>
            </a:r>
            <a:r>
              <a:rPr lang="en-US" altLang="tr-TR" sz="2800" b="1">
                <a:solidFill>
                  <a:srgbClr val="FF0000"/>
                </a:solidFill>
              </a:rPr>
              <a:t>{</a:t>
            </a:r>
            <a:endParaRPr lang="tr-TR" altLang="tr-TR" sz="2800" b="1">
              <a:solidFill>
                <a:srgbClr val="FF0000"/>
              </a:solidFill>
            </a:endParaRPr>
          </a:p>
          <a:p>
            <a:pPr eaLnBrk="1" hangingPunct="1">
              <a:lnSpc>
                <a:spcPct val="80000"/>
              </a:lnSpc>
              <a:buFontTx/>
              <a:buNone/>
            </a:pPr>
            <a:r>
              <a:rPr lang="en-US" altLang="tr-TR" sz="2800" b="1">
                <a:solidFill>
                  <a:srgbClr val="FF0000"/>
                </a:solidFill>
              </a:rPr>
              <a:t> </a:t>
            </a:r>
            <a:r>
              <a:rPr lang="tr-TR" altLang="tr-TR" sz="2800" b="1">
                <a:solidFill>
                  <a:srgbClr val="FF0000"/>
                </a:solidFill>
              </a:rPr>
              <a:t>	</a:t>
            </a:r>
            <a:r>
              <a:rPr lang="en-US" altLang="tr-TR" sz="2800" b="1">
                <a:solidFill>
                  <a:srgbClr val="FF0000"/>
                </a:solidFill>
              </a:rPr>
              <a:t>printf("%d </a:t>
            </a:r>
            <a:r>
              <a:rPr lang="tr-TR" altLang="tr-TR" sz="2800" b="1">
                <a:solidFill>
                  <a:srgbClr val="FF0000"/>
                </a:solidFill>
              </a:rPr>
              <a:t>sise su rafta duruyor</a:t>
            </a:r>
            <a:r>
              <a:rPr lang="en-US" altLang="tr-TR" sz="2800" b="1">
                <a:solidFill>
                  <a:srgbClr val="FF0000"/>
                </a:solidFill>
              </a:rPr>
              <a:t>, " "%d </a:t>
            </a:r>
            <a:r>
              <a:rPr lang="tr-TR" altLang="tr-TR" sz="2800" b="1">
                <a:solidFill>
                  <a:srgbClr val="FF0000"/>
                </a:solidFill>
              </a:rPr>
              <a:t>sise su</a:t>
            </a:r>
            <a:r>
              <a:rPr lang="en-US" altLang="tr-TR" sz="2800" b="1">
                <a:solidFill>
                  <a:srgbClr val="FF0000"/>
                </a:solidFill>
              </a:rPr>
              <a:t>!\n", count, count); </a:t>
            </a:r>
            <a:endParaRPr lang="tr-TR" altLang="tr-TR" sz="2800" b="1">
              <a:solidFill>
                <a:srgbClr val="FF0000"/>
              </a:solidFill>
            </a:endParaRPr>
          </a:p>
          <a:p>
            <a:pPr eaLnBrk="1" hangingPunct="1">
              <a:lnSpc>
                <a:spcPct val="80000"/>
              </a:lnSpc>
              <a:buFontTx/>
              <a:buNone/>
            </a:pPr>
            <a:endParaRPr lang="tr-TR" altLang="tr-TR" sz="2800" b="1">
              <a:solidFill>
                <a:srgbClr val="FF0000"/>
              </a:solidFill>
            </a:endParaRPr>
          </a:p>
          <a:p>
            <a:pPr eaLnBrk="1" hangingPunct="1">
              <a:lnSpc>
                <a:spcPct val="80000"/>
              </a:lnSpc>
              <a:buFontTx/>
              <a:buNone/>
            </a:pPr>
            <a:r>
              <a:rPr lang="tr-TR" altLang="tr-TR" sz="2800" b="1">
                <a:solidFill>
                  <a:srgbClr val="FF0000"/>
                </a:solidFill>
              </a:rPr>
              <a:t>	</a:t>
            </a:r>
            <a:r>
              <a:rPr lang="en-US" altLang="tr-TR" sz="2800" b="1">
                <a:solidFill>
                  <a:srgbClr val="FF0000"/>
                </a:solidFill>
              </a:rPr>
              <a:t>printf(“</a:t>
            </a:r>
            <a:r>
              <a:rPr lang="tr-TR" altLang="tr-TR" sz="2800" b="1">
                <a:solidFill>
                  <a:srgbClr val="FF0000"/>
                </a:solidFill>
              </a:rPr>
              <a:t>bir tanesi kirildi</a:t>
            </a:r>
            <a:r>
              <a:rPr lang="en-US" altLang="tr-TR" sz="2800" b="1">
                <a:solidFill>
                  <a:srgbClr val="FF0000"/>
                </a:solidFill>
              </a:rPr>
              <a:t>,\n");</a:t>
            </a:r>
            <a:endParaRPr lang="tr-TR" altLang="tr-TR" sz="2800" b="1">
              <a:solidFill>
                <a:srgbClr val="FF0000"/>
              </a:solidFill>
            </a:endParaRPr>
          </a:p>
          <a:p>
            <a:pPr eaLnBrk="1" hangingPunct="1">
              <a:lnSpc>
                <a:spcPct val="80000"/>
              </a:lnSpc>
              <a:buFontTx/>
              <a:buNone/>
            </a:pPr>
            <a:r>
              <a:rPr lang="tr-TR" altLang="tr-TR" sz="2800" b="1">
                <a:solidFill>
                  <a:srgbClr val="FF0000"/>
                </a:solidFill>
              </a:rPr>
              <a:t>	</a:t>
            </a:r>
            <a:r>
              <a:rPr lang="en-US" altLang="tr-TR" sz="2800" b="1">
                <a:solidFill>
                  <a:srgbClr val="FF0000"/>
                </a:solidFill>
              </a:rPr>
              <a:t> printf("%d </a:t>
            </a:r>
            <a:r>
              <a:rPr lang="tr-TR" altLang="tr-TR" sz="2800" b="1">
                <a:solidFill>
                  <a:srgbClr val="FF0000"/>
                </a:solidFill>
              </a:rPr>
              <a:t>sise su kaldi</a:t>
            </a:r>
            <a:r>
              <a:rPr lang="en-US" altLang="tr-TR" sz="2800" b="1">
                <a:solidFill>
                  <a:srgbClr val="FF0000"/>
                </a:solidFill>
              </a:rPr>
              <a:t>!\n\n", count - 1);</a:t>
            </a:r>
            <a:endParaRPr lang="tr-TR" altLang="tr-TR" sz="2800" b="1">
              <a:solidFill>
                <a:srgbClr val="FF0000"/>
              </a:solidFill>
            </a:endParaRPr>
          </a:p>
          <a:p>
            <a:pPr eaLnBrk="1" hangingPunct="1">
              <a:lnSpc>
                <a:spcPct val="80000"/>
              </a:lnSpc>
              <a:buFontTx/>
              <a:buNone/>
            </a:pPr>
            <a:r>
              <a:rPr lang="tr-TR" altLang="tr-TR" sz="2800" b="1">
                <a:solidFill>
                  <a:srgbClr val="FF0000"/>
                </a:solidFill>
              </a:rPr>
              <a:t>	</a:t>
            </a:r>
            <a:r>
              <a:rPr lang="en-US" altLang="tr-TR" sz="2800" b="1">
                <a:solidFill>
                  <a:srgbClr val="FF0000"/>
                </a:solidFill>
              </a:rPr>
              <a:t> }</a:t>
            </a:r>
            <a:endParaRPr lang="tr-TR" altLang="tr-TR" sz="2800" b="1">
              <a:solidFill>
                <a:srgbClr val="FF0000"/>
              </a:solidFill>
            </a:endParaRPr>
          </a:p>
          <a:p>
            <a:pPr eaLnBrk="1" hangingPunct="1">
              <a:lnSpc>
                <a:spcPct val="80000"/>
              </a:lnSpc>
              <a:buFontTx/>
              <a:buNone/>
            </a:pPr>
            <a:r>
              <a:rPr lang="en-US" altLang="tr-TR" sz="2800" b="1">
                <a:solidFill>
                  <a:srgbClr val="FF0000"/>
                </a:solidFill>
              </a:rPr>
              <a:t> return 0;</a:t>
            </a:r>
            <a:endParaRPr lang="tr-TR" altLang="tr-TR" sz="2800" b="1">
              <a:solidFill>
                <a:srgbClr val="FF0000"/>
              </a:solidFill>
            </a:endParaRPr>
          </a:p>
          <a:p>
            <a:pPr eaLnBrk="1" hangingPunct="1">
              <a:lnSpc>
                <a:spcPct val="80000"/>
              </a:lnSpc>
              <a:buFontTx/>
              <a:buNone/>
            </a:pPr>
            <a:r>
              <a:rPr lang="en-US" altLang="tr-TR" sz="2800" b="1">
                <a:solidFill>
                  <a:srgbClr val="FF0000"/>
                </a:solidFill>
              </a:rPr>
              <a:t> }</a:t>
            </a:r>
            <a:endParaRPr lang="tr-TR" altLang="tr-TR" sz="2800" b="1">
              <a:solidFill>
                <a:srgbClr val="FF0000"/>
              </a:solidFill>
            </a:endParaRPr>
          </a:p>
          <a:p>
            <a:pPr eaLnBrk="1" hangingPunct="1">
              <a:lnSpc>
                <a:spcPct val="80000"/>
              </a:lnSpc>
              <a:buFontTx/>
              <a:buNone/>
            </a:pPr>
            <a:r>
              <a:rPr lang="en-US" altLang="tr-TR" sz="2800"/>
              <a:t> </a:t>
            </a:r>
          </a:p>
        </p:txBody>
      </p:sp>
    </p:spTree>
    <p:extLst>
      <p:ext uri="{BB962C8B-B14F-4D97-AF65-F5344CB8AC3E}">
        <p14:creationId xmlns:p14="http://schemas.microsoft.com/office/powerpoint/2010/main" val="83823875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r>
              <a:rPr lang="tr-TR" altLang="tr-TR" smtClean="0"/>
              <a:t>Biraz da Eğlenin</a:t>
            </a:r>
            <a:endParaRPr lang="en-US" altLang="tr-TR" smtClean="0"/>
          </a:p>
        </p:txBody>
      </p:sp>
      <p:sp>
        <p:nvSpPr>
          <p:cNvPr id="229379" name="Rectangle 3"/>
          <p:cNvSpPr>
            <a:spLocks noGrp="1" noChangeArrowheads="1"/>
          </p:cNvSpPr>
          <p:nvPr>
            <p:ph type="body" idx="1"/>
          </p:nvPr>
        </p:nvSpPr>
        <p:spPr/>
        <p:txBody>
          <a:bodyPr/>
          <a:lstStyle/>
          <a:p>
            <a:pPr eaLnBrk="1" hangingPunct="1">
              <a:lnSpc>
                <a:spcPct val="90000"/>
              </a:lnSpc>
              <a:buFontTx/>
              <a:buNone/>
            </a:pPr>
            <a:r>
              <a:rPr lang="tr-TR" altLang="tr-TR" sz="2400"/>
              <a:t>4) Hataları bulun</a:t>
            </a:r>
          </a:p>
          <a:p>
            <a:pPr eaLnBrk="1" hangingPunct="1">
              <a:lnSpc>
                <a:spcPct val="90000"/>
              </a:lnSpc>
              <a:buFontTx/>
              <a:buNone/>
            </a:pPr>
            <a:r>
              <a:rPr lang="en-US" altLang="tr-TR" sz="2400" b="1">
                <a:solidFill>
                  <a:srgbClr val="FF0000"/>
                </a:solidFill>
              </a:rPr>
              <a:t>int main(void)</a:t>
            </a:r>
            <a:endParaRPr lang="tr-TR" altLang="tr-TR" sz="2400" b="1">
              <a:solidFill>
                <a:srgbClr val="FF0000"/>
              </a:solidFill>
            </a:endParaRPr>
          </a:p>
          <a:p>
            <a:pPr eaLnBrk="1" hangingPunct="1">
              <a:lnSpc>
                <a:spcPct val="90000"/>
              </a:lnSpc>
              <a:buFontTx/>
              <a:buNone/>
            </a:pPr>
            <a:r>
              <a:rPr lang="en-US" altLang="tr-TR" sz="2400" b="1">
                <a:solidFill>
                  <a:srgbClr val="FF0000"/>
                </a:solidFill>
              </a:rPr>
              <a:t> {</a:t>
            </a:r>
            <a:endParaRPr lang="tr-TR" altLang="tr-TR" sz="2400" b="1">
              <a:solidFill>
                <a:srgbClr val="FF0000"/>
              </a:solidFill>
            </a:endParaRPr>
          </a:p>
          <a:p>
            <a:pPr eaLnBrk="1" hangingPunct="1">
              <a:lnSpc>
                <a:spcPct val="90000"/>
              </a:lnSpc>
              <a:buFontTx/>
              <a:buNone/>
            </a:pPr>
            <a:r>
              <a:rPr lang="en-US" altLang="tr-TR" sz="2400" b="1">
                <a:solidFill>
                  <a:srgbClr val="FF0000"/>
                </a:solidFill>
              </a:rPr>
              <a:t> int i = 1, float n; </a:t>
            </a:r>
            <a:endParaRPr lang="tr-TR" altLang="tr-TR" sz="2400" b="1">
              <a:solidFill>
                <a:srgbClr val="FF0000"/>
              </a:solidFill>
            </a:endParaRPr>
          </a:p>
          <a:p>
            <a:pPr eaLnBrk="1" hangingPunct="1">
              <a:lnSpc>
                <a:spcPct val="90000"/>
              </a:lnSpc>
              <a:buFontTx/>
              <a:buNone/>
            </a:pPr>
            <a:r>
              <a:rPr lang="en-US" altLang="tr-TR" sz="2400" b="1">
                <a:solidFill>
                  <a:srgbClr val="FF0000"/>
                </a:solidFill>
              </a:rPr>
              <a:t>printf(“</a:t>
            </a:r>
            <a:r>
              <a:rPr lang="tr-TR" altLang="tr-TR" sz="2400" b="1">
                <a:solidFill>
                  <a:srgbClr val="FF0000"/>
                </a:solidFill>
              </a:rPr>
              <a:t>Bazı hatlar olabilir, bulun onları</a:t>
            </a:r>
            <a:r>
              <a:rPr lang="en-US" altLang="tr-TR" sz="2400" b="1">
                <a:solidFill>
                  <a:srgbClr val="FF0000"/>
                </a:solidFill>
              </a:rPr>
              <a:t>!\n");</a:t>
            </a:r>
            <a:endParaRPr lang="tr-TR" altLang="tr-TR" sz="2400" b="1">
              <a:solidFill>
                <a:srgbClr val="FF0000"/>
              </a:solidFill>
            </a:endParaRPr>
          </a:p>
          <a:p>
            <a:pPr eaLnBrk="1" hangingPunct="1">
              <a:lnSpc>
                <a:spcPct val="90000"/>
              </a:lnSpc>
              <a:buFontTx/>
              <a:buNone/>
            </a:pPr>
            <a:r>
              <a:rPr lang="en-US" altLang="tr-TR" sz="2400" b="1">
                <a:solidFill>
                  <a:srgbClr val="FF0000"/>
                </a:solidFill>
              </a:rPr>
              <a:t> while (i &lt; 30)</a:t>
            </a:r>
            <a:endParaRPr lang="tr-TR" altLang="tr-TR" sz="2400" b="1">
              <a:solidFill>
                <a:srgbClr val="FF0000"/>
              </a:solidFill>
            </a:endParaRPr>
          </a:p>
          <a:p>
            <a:pPr eaLnBrk="1" hangingPunct="1">
              <a:lnSpc>
                <a:spcPct val="90000"/>
              </a:lnSpc>
              <a:buFontTx/>
              <a:buNone/>
            </a:pPr>
            <a:r>
              <a:rPr lang="en-US" altLang="tr-TR" sz="2400" b="1">
                <a:solidFill>
                  <a:srgbClr val="FF0000"/>
                </a:solidFill>
              </a:rPr>
              <a:t> n = 1/i;</a:t>
            </a:r>
            <a:endParaRPr lang="tr-TR" altLang="tr-TR" sz="2400" b="1">
              <a:solidFill>
                <a:srgbClr val="FF0000"/>
              </a:solidFill>
            </a:endParaRPr>
          </a:p>
          <a:p>
            <a:pPr eaLnBrk="1" hangingPunct="1">
              <a:lnSpc>
                <a:spcPct val="90000"/>
              </a:lnSpc>
              <a:buFontTx/>
              <a:buNone/>
            </a:pPr>
            <a:r>
              <a:rPr lang="en-US" altLang="tr-TR" sz="2400" b="1">
                <a:solidFill>
                  <a:srgbClr val="FF0000"/>
                </a:solidFill>
              </a:rPr>
              <a:t> printf(" %f", n);</a:t>
            </a:r>
            <a:endParaRPr lang="tr-TR" altLang="tr-TR" sz="2400" b="1">
              <a:solidFill>
                <a:srgbClr val="FF0000"/>
              </a:solidFill>
            </a:endParaRPr>
          </a:p>
          <a:p>
            <a:pPr eaLnBrk="1" hangingPunct="1">
              <a:lnSpc>
                <a:spcPct val="90000"/>
              </a:lnSpc>
              <a:buFontTx/>
              <a:buNone/>
            </a:pPr>
            <a:r>
              <a:rPr lang="en-US" altLang="tr-TR" sz="2400" b="1">
                <a:solidFill>
                  <a:srgbClr val="FF0000"/>
                </a:solidFill>
              </a:rPr>
              <a:t> printf(“</a:t>
            </a:r>
            <a:r>
              <a:rPr lang="tr-TR" altLang="tr-TR" sz="2400" b="1">
                <a:solidFill>
                  <a:srgbClr val="FF0000"/>
                </a:solidFill>
              </a:rPr>
              <a:t>Hepsi bu kadar</a:t>
            </a:r>
            <a:r>
              <a:rPr lang="en-US" altLang="tr-TR" sz="2400" b="1">
                <a:solidFill>
                  <a:srgbClr val="FF0000"/>
                </a:solidFill>
              </a:rPr>
              <a:t>!\n");</a:t>
            </a:r>
            <a:endParaRPr lang="tr-TR" altLang="tr-TR" sz="2400" b="1">
              <a:solidFill>
                <a:srgbClr val="FF0000"/>
              </a:solidFill>
            </a:endParaRPr>
          </a:p>
          <a:p>
            <a:pPr eaLnBrk="1" hangingPunct="1">
              <a:lnSpc>
                <a:spcPct val="90000"/>
              </a:lnSpc>
              <a:buFontTx/>
              <a:buNone/>
            </a:pPr>
            <a:r>
              <a:rPr lang="en-US" altLang="tr-TR" sz="2400" b="1">
                <a:solidFill>
                  <a:srgbClr val="FF0000"/>
                </a:solidFill>
              </a:rPr>
              <a:t> return;</a:t>
            </a:r>
            <a:endParaRPr lang="tr-TR" altLang="tr-TR" sz="2400" b="1">
              <a:solidFill>
                <a:srgbClr val="FF0000"/>
              </a:solidFill>
            </a:endParaRPr>
          </a:p>
          <a:p>
            <a:pPr eaLnBrk="1" hangingPunct="1">
              <a:lnSpc>
                <a:spcPct val="90000"/>
              </a:lnSpc>
              <a:buFontTx/>
              <a:buNone/>
            </a:pPr>
            <a:r>
              <a:rPr lang="en-US" altLang="tr-TR" sz="2400" b="1">
                <a:solidFill>
                  <a:srgbClr val="FF0000"/>
                </a:solidFill>
              </a:rPr>
              <a:t> } </a:t>
            </a:r>
          </a:p>
        </p:txBody>
      </p:sp>
    </p:spTree>
    <p:extLst>
      <p:ext uri="{BB962C8B-B14F-4D97-AF65-F5344CB8AC3E}">
        <p14:creationId xmlns:p14="http://schemas.microsoft.com/office/powerpoint/2010/main" val="256550846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1919288" y="115888"/>
            <a:ext cx="8229600" cy="779462"/>
          </a:xfrm>
        </p:spPr>
        <p:txBody>
          <a:bodyPr/>
          <a:lstStyle/>
          <a:p>
            <a:pPr eaLnBrk="1" hangingPunct="1"/>
            <a:r>
              <a:rPr lang="tr-TR" altLang="tr-TR" smtClean="0"/>
              <a:t>While() ve Mantık</a:t>
            </a:r>
            <a:endParaRPr lang="en-US" altLang="tr-TR" smtClean="0"/>
          </a:p>
        </p:txBody>
      </p:sp>
      <p:sp>
        <p:nvSpPr>
          <p:cNvPr id="237571" name="Rectangle 3"/>
          <p:cNvSpPr>
            <a:spLocks noGrp="1" noChangeArrowheads="1"/>
          </p:cNvSpPr>
          <p:nvPr>
            <p:ph type="body" idx="1"/>
          </p:nvPr>
        </p:nvSpPr>
        <p:spPr>
          <a:xfrm>
            <a:off x="1919288" y="1052514"/>
            <a:ext cx="8229600" cy="5661025"/>
          </a:xfrm>
        </p:spPr>
        <p:txBody>
          <a:bodyPr/>
          <a:lstStyle/>
          <a:p>
            <a:pPr eaLnBrk="1" hangingPunct="1">
              <a:lnSpc>
                <a:spcPct val="80000"/>
              </a:lnSpc>
            </a:pPr>
            <a:r>
              <a:rPr lang="tr-TR" altLang="tr-TR" sz="2000"/>
              <a:t>Dikkat edilmesi gereken noktalar:</a:t>
            </a:r>
          </a:p>
          <a:p>
            <a:pPr eaLnBrk="1" hangingPunct="1">
              <a:lnSpc>
                <a:spcPct val="80000"/>
              </a:lnSpc>
              <a:buFontTx/>
              <a:buNone/>
            </a:pPr>
            <a:r>
              <a:rPr lang="tr-TR" altLang="tr-TR" sz="2000"/>
              <a:t>			= ve == birbirinden farklı</a:t>
            </a:r>
          </a:p>
          <a:p>
            <a:pPr eaLnBrk="1" hangingPunct="1">
              <a:lnSpc>
                <a:spcPct val="80000"/>
              </a:lnSpc>
            </a:pPr>
            <a:r>
              <a:rPr lang="tr-TR" altLang="tr-TR" sz="2000"/>
              <a:t>Bazı öngüler sonsuz bazıları sayılı olarak tanımlıdırlar;</a:t>
            </a:r>
          </a:p>
          <a:p>
            <a:pPr eaLnBrk="1" hangingPunct="1">
              <a:lnSpc>
                <a:spcPct val="80000"/>
              </a:lnSpc>
            </a:pPr>
            <a:endParaRPr lang="tr-TR" altLang="tr-TR" sz="2000"/>
          </a:p>
          <a:p>
            <a:pPr eaLnBrk="1" hangingPunct="1">
              <a:lnSpc>
                <a:spcPct val="80000"/>
              </a:lnSpc>
              <a:buFontTx/>
              <a:buNone/>
            </a:pPr>
            <a:r>
              <a:rPr lang="en-US" altLang="tr-TR" sz="2400" b="1">
                <a:solidFill>
                  <a:srgbClr val="FF0000"/>
                </a:solidFill>
              </a:rPr>
              <a:t>#include &lt;stdio.h&gt;</a:t>
            </a:r>
            <a:endParaRPr lang="tr-TR" altLang="tr-TR" sz="2400" b="1">
              <a:solidFill>
                <a:srgbClr val="FF0000"/>
              </a:solidFill>
            </a:endParaRPr>
          </a:p>
          <a:p>
            <a:pPr eaLnBrk="1" hangingPunct="1">
              <a:lnSpc>
                <a:spcPct val="80000"/>
              </a:lnSpc>
              <a:buFontTx/>
              <a:buNone/>
            </a:pPr>
            <a:r>
              <a:rPr lang="en-US" altLang="tr-TR" sz="2400" b="1">
                <a:solidFill>
                  <a:srgbClr val="FF0000"/>
                </a:solidFill>
              </a:rPr>
              <a:t> int main(void)</a:t>
            </a:r>
            <a:endParaRPr lang="tr-TR" altLang="tr-TR" sz="2400" b="1">
              <a:solidFill>
                <a:srgbClr val="FF0000"/>
              </a:solidFill>
            </a:endParaRPr>
          </a:p>
          <a:p>
            <a:pPr eaLnBrk="1" hangingPunct="1">
              <a:lnSpc>
                <a:spcPct val="80000"/>
              </a:lnSpc>
              <a:buFontTx/>
              <a:buNone/>
            </a:pPr>
            <a:r>
              <a:rPr lang="en-US" altLang="tr-TR" sz="2400" b="1">
                <a:solidFill>
                  <a:srgbClr val="FF0000"/>
                </a:solidFill>
              </a:rPr>
              <a:t> {</a:t>
            </a:r>
            <a:endParaRPr lang="tr-TR" altLang="tr-TR" sz="2400" b="1">
              <a:solidFill>
                <a:srgbClr val="FF0000"/>
              </a:solidFill>
            </a:endParaRPr>
          </a:p>
          <a:p>
            <a:pPr eaLnBrk="1" hangingPunct="1">
              <a:lnSpc>
                <a:spcPct val="80000"/>
              </a:lnSpc>
              <a:buFontTx/>
              <a:buNone/>
            </a:pPr>
            <a:r>
              <a:rPr lang="en-US" altLang="tr-TR" sz="2400" b="1">
                <a:solidFill>
                  <a:srgbClr val="FF0000"/>
                </a:solidFill>
              </a:rPr>
              <a:t> const int NUMBER = 22;</a:t>
            </a:r>
            <a:endParaRPr lang="tr-TR" altLang="tr-TR" sz="2400" b="1">
              <a:solidFill>
                <a:srgbClr val="FF0000"/>
              </a:solidFill>
            </a:endParaRPr>
          </a:p>
          <a:p>
            <a:pPr eaLnBrk="1" hangingPunct="1">
              <a:lnSpc>
                <a:spcPct val="80000"/>
              </a:lnSpc>
              <a:buFontTx/>
              <a:buNone/>
            </a:pPr>
            <a:r>
              <a:rPr lang="en-US" altLang="tr-TR" sz="2400" b="1">
                <a:solidFill>
                  <a:srgbClr val="FF0000"/>
                </a:solidFill>
              </a:rPr>
              <a:t> int count = 1;</a:t>
            </a:r>
            <a:endParaRPr lang="tr-TR" altLang="tr-TR" sz="2400" b="1">
              <a:solidFill>
                <a:srgbClr val="FF0000"/>
              </a:solidFill>
            </a:endParaRPr>
          </a:p>
          <a:p>
            <a:pPr eaLnBrk="1" hangingPunct="1">
              <a:lnSpc>
                <a:spcPct val="80000"/>
              </a:lnSpc>
              <a:buFontTx/>
              <a:buNone/>
            </a:pPr>
            <a:r>
              <a:rPr lang="en-US" altLang="tr-TR" sz="2400" b="1">
                <a:solidFill>
                  <a:srgbClr val="FF0000"/>
                </a:solidFill>
              </a:rPr>
              <a:t> </a:t>
            </a:r>
            <a:r>
              <a:rPr lang="tr-TR" altLang="tr-TR" sz="2400" b="1">
                <a:solidFill>
                  <a:srgbClr val="FF0000"/>
                </a:solidFill>
              </a:rPr>
              <a:t>		</a:t>
            </a:r>
            <a:r>
              <a:rPr lang="en-US" altLang="tr-TR" sz="2400" b="1">
                <a:solidFill>
                  <a:srgbClr val="FF0000"/>
                </a:solidFill>
              </a:rPr>
              <a:t>while (count &lt;= NUMBER) </a:t>
            </a:r>
            <a:endParaRPr lang="tr-TR" altLang="tr-TR" sz="2400" b="1">
              <a:solidFill>
                <a:srgbClr val="FF0000"/>
              </a:solidFill>
            </a:endParaRPr>
          </a:p>
          <a:p>
            <a:pPr eaLnBrk="1" hangingPunct="1">
              <a:lnSpc>
                <a:spcPct val="80000"/>
              </a:lnSpc>
              <a:buFontTx/>
              <a:buNone/>
            </a:pPr>
            <a:r>
              <a:rPr lang="en-US" altLang="tr-TR" sz="2400" b="1">
                <a:solidFill>
                  <a:srgbClr val="FF0000"/>
                </a:solidFill>
              </a:rPr>
              <a:t> </a:t>
            </a:r>
            <a:r>
              <a:rPr lang="tr-TR" altLang="tr-TR" sz="2400" b="1">
                <a:solidFill>
                  <a:srgbClr val="FF0000"/>
                </a:solidFill>
              </a:rPr>
              <a:t>		</a:t>
            </a:r>
            <a:r>
              <a:rPr lang="en-US" altLang="tr-TR" sz="2400" b="1">
                <a:solidFill>
                  <a:srgbClr val="FF0000"/>
                </a:solidFill>
              </a:rPr>
              <a:t>{</a:t>
            </a:r>
            <a:endParaRPr lang="tr-TR" altLang="tr-TR" sz="2400" b="1">
              <a:solidFill>
                <a:srgbClr val="FF0000"/>
              </a:solidFill>
            </a:endParaRPr>
          </a:p>
          <a:p>
            <a:pPr eaLnBrk="1" hangingPunct="1">
              <a:lnSpc>
                <a:spcPct val="80000"/>
              </a:lnSpc>
              <a:buFontTx/>
              <a:buNone/>
            </a:pPr>
            <a:r>
              <a:rPr lang="en-US" altLang="tr-TR" sz="2400" b="1">
                <a:solidFill>
                  <a:srgbClr val="FF0000"/>
                </a:solidFill>
              </a:rPr>
              <a:t> </a:t>
            </a:r>
            <a:r>
              <a:rPr lang="tr-TR" altLang="tr-TR" sz="2400" b="1">
                <a:solidFill>
                  <a:srgbClr val="FF0000"/>
                </a:solidFill>
              </a:rPr>
              <a:t>		</a:t>
            </a:r>
            <a:r>
              <a:rPr lang="en-US" altLang="tr-TR" sz="2400" b="1">
                <a:solidFill>
                  <a:srgbClr val="FF0000"/>
                </a:solidFill>
              </a:rPr>
              <a:t>printf(“</a:t>
            </a:r>
            <a:r>
              <a:rPr lang="tr-TR" altLang="tr-TR" sz="2400" b="1">
                <a:solidFill>
                  <a:srgbClr val="FF0000"/>
                </a:solidFill>
              </a:rPr>
              <a:t>Arkadaşım olurmusun</a:t>
            </a:r>
            <a:r>
              <a:rPr lang="en-US" altLang="tr-TR" sz="2400" b="1">
                <a:solidFill>
                  <a:srgbClr val="FF0000"/>
                </a:solidFill>
              </a:rPr>
              <a:t>!\n");</a:t>
            </a:r>
            <a:endParaRPr lang="tr-TR" altLang="tr-TR" sz="2400" b="1">
              <a:solidFill>
                <a:srgbClr val="FF0000"/>
              </a:solidFill>
            </a:endParaRPr>
          </a:p>
          <a:p>
            <a:pPr eaLnBrk="1" hangingPunct="1">
              <a:lnSpc>
                <a:spcPct val="80000"/>
              </a:lnSpc>
              <a:buFontTx/>
              <a:buNone/>
            </a:pPr>
            <a:r>
              <a:rPr lang="tr-TR" altLang="tr-TR" sz="2400" b="1">
                <a:solidFill>
                  <a:srgbClr val="FF0000"/>
                </a:solidFill>
              </a:rPr>
              <a:t>		</a:t>
            </a:r>
            <a:r>
              <a:rPr lang="en-US" altLang="tr-TR" sz="2400" b="1">
                <a:solidFill>
                  <a:srgbClr val="FF0000"/>
                </a:solidFill>
              </a:rPr>
              <a:t>count++;</a:t>
            </a:r>
            <a:endParaRPr lang="tr-TR" altLang="tr-TR" sz="2400" b="1">
              <a:solidFill>
                <a:srgbClr val="FF0000"/>
              </a:solidFill>
            </a:endParaRPr>
          </a:p>
          <a:p>
            <a:pPr eaLnBrk="1" hangingPunct="1">
              <a:lnSpc>
                <a:spcPct val="80000"/>
              </a:lnSpc>
              <a:buFontTx/>
              <a:buNone/>
            </a:pPr>
            <a:r>
              <a:rPr lang="tr-TR" altLang="tr-TR" sz="2400" b="1">
                <a:solidFill>
                  <a:srgbClr val="FF0000"/>
                </a:solidFill>
              </a:rPr>
              <a:t>		</a:t>
            </a:r>
            <a:r>
              <a:rPr lang="en-US" altLang="tr-TR" sz="2400" b="1">
                <a:solidFill>
                  <a:srgbClr val="FF0000"/>
                </a:solidFill>
              </a:rPr>
              <a:t> }</a:t>
            </a:r>
            <a:endParaRPr lang="tr-TR" altLang="tr-TR" sz="2400" b="1">
              <a:solidFill>
                <a:srgbClr val="FF0000"/>
              </a:solidFill>
            </a:endParaRPr>
          </a:p>
          <a:p>
            <a:pPr eaLnBrk="1" hangingPunct="1">
              <a:lnSpc>
                <a:spcPct val="80000"/>
              </a:lnSpc>
              <a:buFontTx/>
              <a:buNone/>
            </a:pPr>
            <a:r>
              <a:rPr lang="en-US" altLang="tr-TR" sz="2400" b="1">
                <a:solidFill>
                  <a:srgbClr val="FF0000"/>
                </a:solidFill>
              </a:rPr>
              <a:t> return 0;</a:t>
            </a:r>
            <a:endParaRPr lang="tr-TR" altLang="tr-TR" sz="2400" b="1">
              <a:solidFill>
                <a:srgbClr val="FF0000"/>
              </a:solidFill>
            </a:endParaRPr>
          </a:p>
          <a:p>
            <a:pPr eaLnBrk="1" hangingPunct="1">
              <a:lnSpc>
                <a:spcPct val="80000"/>
              </a:lnSpc>
              <a:buFontTx/>
              <a:buNone/>
            </a:pPr>
            <a:r>
              <a:rPr lang="en-US" altLang="tr-TR" sz="2400" b="1">
                <a:solidFill>
                  <a:srgbClr val="FF0000"/>
                </a:solidFill>
              </a:rPr>
              <a:t> } </a:t>
            </a:r>
            <a:endParaRPr lang="tr-TR" altLang="tr-TR" sz="2000" b="1">
              <a:solidFill>
                <a:srgbClr val="FF0000"/>
              </a:solidFill>
            </a:endParaRPr>
          </a:p>
          <a:p>
            <a:pPr eaLnBrk="1" hangingPunct="1">
              <a:lnSpc>
                <a:spcPct val="80000"/>
              </a:lnSpc>
              <a:buFontTx/>
              <a:buNone/>
            </a:pPr>
            <a:endParaRPr lang="en-US" altLang="tr-TR" sz="2000"/>
          </a:p>
        </p:txBody>
      </p:sp>
    </p:spTree>
    <p:extLst>
      <p:ext uri="{BB962C8B-B14F-4D97-AF65-F5344CB8AC3E}">
        <p14:creationId xmlns:p14="http://schemas.microsoft.com/office/powerpoint/2010/main" val="369142520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1981200" y="274638"/>
            <a:ext cx="8229600" cy="850900"/>
          </a:xfrm>
        </p:spPr>
        <p:txBody>
          <a:bodyPr/>
          <a:lstStyle/>
          <a:p>
            <a:pPr eaLnBrk="1" hangingPunct="1"/>
            <a:r>
              <a:rPr lang="tr-TR" altLang="tr-TR" smtClean="0"/>
              <a:t>While()</a:t>
            </a:r>
            <a:endParaRPr lang="en-US" altLang="tr-TR" smtClean="0"/>
          </a:p>
        </p:txBody>
      </p:sp>
      <p:sp>
        <p:nvSpPr>
          <p:cNvPr id="239619" name="Rectangle 3"/>
          <p:cNvSpPr>
            <a:spLocks noGrp="1" noChangeArrowheads="1"/>
          </p:cNvSpPr>
          <p:nvPr>
            <p:ph type="body" idx="1"/>
          </p:nvPr>
        </p:nvSpPr>
        <p:spPr>
          <a:xfrm>
            <a:off x="1981201" y="1268414"/>
            <a:ext cx="8507413" cy="5329237"/>
          </a:xfrm>
        </p:spPr>
        <p:txBody>
          <a:bodyPr/>
          <a:lstStyle/>
          <a:p>
            <a:pPr eaLnBrk="1" hangingPunct="1">
              <a:lnSpc>
                <a:spcPct val="80000"/>
              </a:lnSpc>
            </a:pPr>
            <a:r>
              <a:rPr lang="tr-TR" altLang="tr-TR" sz="2400"/>
              <a:t>Dikkat edilmesi gereken noktalar:</a:t>
            </a:r>
          </a:p>
          <a:p>
            <a:pPr eaLnBrk="1" hangingPunct="1">
              <a:lnSpc>
                <a:spcPct val="80000"/>
              </a:lnSpc>
              <a:buFontTx/>
              <a:buNone/>
            </a:pPr>
            <a:r>
              <a:rPr lang="tr-TR" altLang="tr-TR" sz="2800"/>
              <a:t>Bir sayıcı olmalı,</a:t>
            </a:r>
          </a:p>
          <a:p>
            <a:pPr eaLnBrk="1" hangingPunct="1">
              <a:lnSpc>
                <a:spcPct val="80000"/>
              </a:lnSpc>
              <a:buFontTx/>
              <a:buNone/>
            </a:pPr>
            <a:r>
              <a:rPr lang="tr-TR" altLang="tr-TR" sz="2800"/>
              <a:t>Bu sayıcı bir sınır değeri ile karşılaştırılmalı</a:t>
            </a:r>
          </a:p>
          <a:p>
            <a:pPr eaLnBrk="1" hangingPunct="1">
              <a:lnSpc>
                <a:spcPct val="80000"/>
              </a:lnSpc>
              <a:buFontTx/>
              <a:buNone/>
            </a:pPr>
            <a:r>
              <a:rPr lang="tr-TR" altLang="tr-TR" sz="2800"/>
              <a:t>Bu sayıcı döngünün her seferinde artırılmalı</a:t>
            </a:r>
          </a:p>
          <a:p>
            <a:pPr eaLnBrk="1" hangingPunct="1">
              <a:lnSpc>
                <a:spcPct val="80000"/>
              </a:lnSpc>
              <a:buFontTx/>
              <a:buNone/>
            </a:pPr>
            <a:r>
              <a:rPr lang="tr-TR" altLang="tr-TR" sz="2800"/>
              <a:t>Note: Sayıcı her zaman döngü dışında 	  	  tanımlanır ve değer atanır. Sayıcının değerinin artırılması </a:t>
            </a:r>
          </a:p>
          <a:p>
            <a:pPr eaLnBrk="1" hangingPunct="1">
              <a:lnSpc>
                <a:spcPct val="80000"/>
              </a:lnSpc>
              <a:buFontTx/>
              <a:buNone/>
            </a:pPr>
            <a:endParaRPr lang="tr-TR" altLang="tr-TR" sz="2800"/>
          </a:p>
          <a:p>
            <a:pPr eaLnBrk="1" hangingPunct="1">
              <a:lnSpc>
                <a:spcPct val="80000"/>
              </a:lnSpc>
              <a:buFontTx/>
              <a:buNone/>
            </a:pPr>
            <a:r>
              <a:rPr lang="tr-TR" altLang="tr-TR" sz="2800"/>
              <a:t>			</a:t>
            </a:r>
            <a:r>
              <a:rPr lang="tr-TR" altLang="tr-TR" sz="2800" b="1">
                <a:solidFill>
                  <a:srgbClr val="FF0000"/>
                </a:solidFill>
              </a:rPr>
              <a:t>while(sayıcı++&lt;Limit)</a:t>
            </a:r>
          </a:p>
          <a:p>
            <a:pPr eaLnBrk="1" hangingPunct="1">
              <a:lnSpc>
                <a:spcPct val="80000"/>
              </a:lnSpc>
              <a:buFontTx/>
              <a:buNone/>
            </a:pPr>
            <a:endParaRPr lang="tr-TR" altLang="tr-TR" sz="2800" b="1">
              <a:solidFill>
                <a:srgbClr val="FF0000"/>
              </a:solidFill>
            </a:endParaRPr>
          </a:p>
          <a:p>
            <a:pPr eaLnBrk="1" hangingPunct="1">
              <a:lnSpc>
                <a:spcPct val="80000"/>
              </a:lnSpc>
              <a:buFontTx/>
              <a:buNone/>
            </a:pPr>
            <a:r>
              <a:rPr lang="tr-TR" altLang="tr-TR" sz="2800"/>
              <a:t> şeklinde olabilir veya açık olarak döngü içerisinde yapılır. </a:t>
            </a:r>
          </a:p>
          <a:p>
            <a:pPr eaLnBrk="1" hangingPunct="1">
              <a:lnSpc>
                <a:spcPct val="80000"/>
              </a:lnSpc>
              <a:buFontTx/>
              <a:buNone/>
            </a:pPr>
            <a:r>
              <a:rPr lang="tr-TR" altLang="tr-TR" sz="2800"/>
              <a:t>Bu durumları for döngüsü ortadan kaldırır.</a:t>
            </a:r>
            <a:endParaRPr lang="en-US" altLang="tr-TR" sz="2800"/>
          </a:p>
        </p:txBody>
      </p:sp>
    </p:spTree>
    <p:extLst>
      <p:ext uri="{BB962C8B-B14F-4D97-AF65-F5344CB8AC3E}">
        <p14:creationId xmlns:p14="http://schemas.microsoft.com/office/powerpoint/2010/main" val="150300762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eaLnBrk="1" hangingPunct="1"/>
            <a:r>
              <a:rPr lang="tr-TR" altLang="tr-TR" smtClean="0"/>
              <a:t>For() döngüsü</a:t>
            </a:r>
            <a:endParaRPr lang="en-US" altLang="tr-TR" smtClean="0"/>
          </a:p>
        </p:txBody>
      </p:sp>
      <p:sp>
        <p:nvSpPr>
          <p:cNvPr id="241667" name="Rectangle 3"/>
          <p:cNvSpPr>
            <a:spLocks noGrp="1" noChangeArrowheads="1"/>
          </p:cNvSpPr>
          <p:nvPr>
            <p:ph type="body" idx="1"/>
          </p:nvPr>
        </p:nvSpPr>
        <p:spPr/>
        <p:txBody>
          <a:bodyPr/>
          <a:lstStyle/>
          <a:p>
            <a:pPr eaLnBrk="1" hangingPunct="1">
              <a:lnSpc>
                <a:spcPct val="80000"/>
              </a:lnSpc>
            </a:pPr>
            <a:r>
              <a:rPr lang="tr-TR" altLang="tr-TR" sz="2400"/>
              <a:t>For() döngüsü sayıcı tanımlama-değer atama, test ve sayıcı değer artırımını aynı yerde yapar.</a:t>
            </a:r>
          </a:p>
          <a:p>
            <a:pPr eaLnBrk="1" hangingPunct="1">
              <a:lnSpc>
                <a:spcPct val="80000"/>
              </a:lnSpc>
            </a:pPr>
            <a:endParaRPr lang="tr-TR" altLang="tr-TR" sz="2400"/>
          </a:p>
          <a:p>
            <a:pPr eaLnBrk="1" hangingPunct="1">
              <a:lnSpc>
                <a:spcPct val="80000"/>
              </a:lnSpc>
              <a:buFontTx/>
              <a:buNone/>
            </a:pPr>
            <a:r>
              <a:rPr lang="en-US" altLang="tr-TR" sz="2400" b="1">
                <a:solidFill>
                  <a:srgbClr val="FF0000"/>
                </a:solidFill>
              </a:rPr>
              <a:t>#include &lt;stdio.h&gt;</a:t>
            </a:r>
            <a:endParaRPr lang="tr-TR" altLang="tr-TR" sz="2400" b="1">
              <a:solidFill>
                <a:srgbClr val="FF0000"/>
              </a:solidFill>
            </a:endParaRPr>
          </a:p>
          <a:p>
            <a:pPr eaLnBrk="1" hangingPunct="1">
              <a:lnSpc>
                <a:spcPct val="80000"/>
              </a:lnSpc>
              <a:buFontTx/>
              <a:buNone/>
            </a:pPr>
            <a:r>
              <a:rPr lang="en-US" altLang="tr-TR" sz="2400" b="1">
                <a:solidFill>
                  <a:srgbClr val="FF0000"/>
                </a:solidFill>
              </a:rPr>
              <a:t> int main(void)</a:t>
            </a:r>
            <a:endParaRPr lang="tr-TR" altLang="tr-TR" sz="2400" b="1">
              <a:solidFill>
                <a:srgbClr val="FF0000"/>
              </a:solidFill>
            </a:endParaRPr>
          </a:p>
          <a:p>
            <a:pPr eaLnBrk="1" hangingPunct="1">
              <a:lnSpc>
                <a:spcPct val="80000"/>
              </a:lnSpc>
              <a:buFontTx/>
              <a:buNone/>
            </a:pPr>
            <a:r>
              <a:rPr lang="en-US" altLang="tr-TR" sz="2400" b="1">
                <a:solidFill>
                  <a:srgbClr val="FF0000"/>
                </a:solidFill>
              </a:rPr>
              <a:t> {</a:t>
            </a:r>
            <a:endParaRPr lang="tr-TR" altLang="tr-TR" sz="2400" b="1">
              <a:solidFill>
                <a:srgbClr val="FF0000"/>
              </a:solidFill>
            </a:endParaRPr>
          </a:p>
          <a:p>
            <a:pPr eaLnBrk="1" hangingPunct="1">
              <a:lnSpc>
                <a:spcPct val="80000"/>
              </a:lnSpc>
              <a:buFontTx/>
              <a:buNone/>
            </a:pPr>
            <a:r>
              <a:rPr lang="en-US" altLang="tr-TR" sz="2400" b="1">
                <a:solidFill>
                  <a:srgbClr val="FF0000"/>
                </a:solidFill>
              </a:rPr>
              <a:t> const int NUMBER = 22;</a:t>
            </a:r>
            <a:endParaRPr lang="tr-TR" altLang="tr-TR" sz="2400" b="1">
              <a:solidFill>
                <a:srgbClr val="FF0000"/>
              </a:solidFill>
            </a:endParaRPr>
          </a:p>
          <a:p>
            <a:pPr eaLnBrk="1" hangingPunct="1">
              <a:lnSpc>
                <a:spcPct val="80000"/>
              </a:lnSpc>
              <a:buFontTx/>
              <a:buNone/>
            </a:pPr>
            <a:r>
              <a:rPr lang="en-US" altLang="tr-TR" sz="2400" b="1">
                <a:solidFill>
                  <a:srgbClr val="FF0000"/>
                </a:solidFill>
              </a:rPr>
              <a:t> int count;</a:t>
            </a:r>
            <a:endParaRPr lang="tr-TR" altLang="tr-TR" sz="2400" b="1">
              <a:solidFill>
                <a:srgbClr val="FF0000"/>
              </a:solidFill>
            </a:endParaRPr>
          </a:p>
          <a:p>
            <a:pPr eaLnBrk="1" hangingPunct="1">
              <a:lnSpc>
                <a:spcPct val="80000"/>
              </a:lnSpc>
              <a:buFontTx/>
              <a:buNone/>
            </a:pPr>
            <a:r>
              <a:rPr lang="en-US" altLang="tr-TR" sz="2400" b="1">
                <a:solidFill>
                  <a:srgbClr val="FF0000"/>
                </a:solidFill>
              </a:rPr>
              <a:t> </a:t>
            </a:r>
            <a:r>
              <a:rPr lang="tr-TR" altLang="tr-TR" sz="2400" b="1">
                <a:solidFill>
                  <a:srgbClr val="FF0000"/>
                </a:solidFill>
              </a:rPr>
              <a:t>		</a:t>
            </a:r>
            <a:r>
              <a:rPr lang="en-US" altLang="tr-TR" sz="2400" b="1">
                <a:solidFill>
                  <a:srgbClr val="FF0000"/>
                </a:solidFill>
              </a:rPr>
              <a:t>for (count = 1; count &lt;= NUMBER; count++)</a:t>
            </a:r>
            <a:endParaRPr lang="tr-TR" altLang="tr-TR" sz="2400" b="1">
              <a:solidFill>
                <a:srgbClr val="FF0000"/>
              </a:solidFill>
            </a:endParaRPr>
          </a:p>
          <a:p>
            <a:pPr eaLnBrk="1" hangingPunct="1">
              <a:lnSpc>
                <a:spcPct val="80000"/>
              </a:lnSpc>
              <a:buFontTx/>
              <a:buNone/>
            </a:pPr>
            <a:r>
              <a:rPr lang="en-US" altLang="tr-TR" sz="2400" b="1">
                <a:solidFill>
                  <a:srgbClr val="FF0000"/>
                </a:solidFill>
              </a:rPr>
              <a:t> </a:t>
            </a:r>
            <a:r>
              <a:rPr lang="tr-TR" altLang="tr-TR" sz="2400" b="1">
                <a:solidFill>
                  <a:srgbClr val="FF0000"/>
                </a:solidFill>
              </a:rPr>
              <a:t>		</a:t>
            </a:r>
            <a:r>
              <a:rPr lang="en-US" altLang="tr-TR" sz="2400" b="1">
                <a:solidFill>
                  <a:srgbClr val="FF0000"/>
                </a:solidFill>
              </a:rPr>
              <a:t>printf(“</a:t>
            </a:r>
            <a:r>
              <a:rPr lang="tr-TR" altLang="tr-TR" sz="2400" b="1">
                <a:solidFill>
                  <a:srgbClr val="FF0000"/>
                </a:solidFill>
              </a:rPr>
              <a:t>Arkadaşım olurmusun</a:t>
            </a:r>
            <a:r>
              <a:rPr lang="en-US" altLang="tr-TR" sz="2400" b="1">
                <a:solidFill>
                  <a:srgbClr val="FF0000"/>
                </a:solidFill>
              </a:rPr>
              <a:t>!\n");</a:t>
            </a:r>
            <a:endParaRPr lang="tr-TR" altLang="tr-TR" sz="2400" b="1">
              <a:solidFill>
                <a:srgbClr val="FF0000"/>
              </a:solidFill>
            </a:endParaRPr>
          </a:p>
          <a:p>
            <a:pPr eaLnBrk="1" hangingPunct="1">
              <a:lnSpc>
                <a:spcPct val="80000"/>
              </a:lnSpc>
              <a:buFontTx/>
              <a:buNone/>
            </a:pPr>
            <a:r>
              <a:rPr lang="en-US" altLang="tr-TR" sz="2400" b="1">
                <a:solidFill>
                  <a:srgbClr val="FF0000"/>
                </a:solidFill>
              </a:rPr>
              <a:t> return 0; </a:t>
            </a:r>
            <a:endParaRPr lang="tr-TR" altLang="tr-TR" sz="2400" b="1">
              <a:solidFill>
                <a:srgbClr val="FF0000"/>
              </a:solidFill>
            </a:endParaRPr>
          </a:p>
          <a:p>
            <a:pPr eaLnBrk="1" hangingPunct="1">
              <a:lnSpc>
                <a:spcPct val="80000"/>
              </a:lnSpc>
              <a:buFontTx/>
              <a:buNone/>
            </a:pPr>
            <a:r>
              <a:rPr lang="en-US" altLang="tr-TR" sz="2400" b="1">
                <a:solidFill>
                  <a:srgbClr val="FF0000"/>
                </a:solidFill>
              </a:rPr>
              <a:t>} </a:t>
            </a:r>
            <a:r>
              <a:rPr lang="en-US" altLang="tr-TR" sz="2400"/>
              <a:t/>
            </a:r>
            <a:br>
              <a:rPr lang="en-US" altLang="tr-TR" sz="2400"/>
            </a:br>
            <a:endParaRPr lang="en-US" altLang="tr-TR" sz="2400"/>
          </a:p>
        </p:txBody>
      </p:sp>
    </p:spTree>
    <p:extLst>
      <p:ext uri="{BB962C8B-B14F-4D97-AF65-F5344CB8AC3E}">
        <p14:creationId xmlns:p14="http://schemas.microsoft.com/office/powerpoint/2010/main" val="1308334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71827"/>
            <a:ext cx="4725838" cy="1325563"/>
          </a:xfrm>
        </p:spPr>
        <p:txBody>
          <a:bodyPr/>
          <a:lstStyle/>
          <a:p>
            <a:r>
              <a:rPr lang="tr-TR" b="1" dirty="0" err="1" smtClean="0"/>
              <a:t>What</a:t>
            </a:r>
            <a:r>
              <a:rPr lang="tr-TR" b="1" dirty="0" smtClean="0"/>
              <a:t> is a </a:t>
            </a:r>
            <a:r>
              <a:rPr lang="tr-TR" b="1" dirty="0" err="1" smtClean="0"/>
              <a:t>Variable</a:t>
            </a:r>
            <a:r>
              <a:rPr lang="tr-TR" b="1" dirty="0" smtClean="0"/>
              <a:t>?</a:t>
            </a:r>
            <a:endParaRPr lang="tr-TR" b="1" dirty="0"/>
          </a:p>
        </p:txBody>
      </p:sp>
      <p:sp>
        <p:nvSpPr>
          <p:cNvPr id="3" name="İçerik Yer Tutucusu 2"/>
          <p:cNvSpPr>
            <a:spLocks noGrp="1"/>
          </p:cNvSpPr>
          <p:nvPr>
            <p:ph idx="1"/>
          </p:nvPr>
        </p:nvSpPr>
        <p:spPr>
          <a:xfrm>
            <a:off x="5463280" y="71827"/>
            <a:ext cx="6728721" cy="6786173"/>
          </a:xfrm>
        </p:spPr>
        <p:txBody>
          <a:bodyPr>
            <a:normAutofit fontScale="85000" lnSpcReduction="10000"/>
          </a:bodyPr>
          <a:lstStyle/>
          <a:p>
            <a:pPr marL="0" indent="0">
              <a:buNone/>
            </a:pPr>
            <a:r>
              <a:rPr lang="tr-TR" b="1" dirty="0" smtClean="0"/>
              <a:t>// </a:t>
            </a:r>
            <a:r>
              <a:rPr lang="tr-TR" b="1" dirty="0" err="1" smtClean="0"/>
              <a:t>Syntax</a:t>
            </a:r>
            <a:r>
              <a:rPr lang="tr-TR" b="1" dirty="0" smtClean="0"/>
              <a:t>: </a:t>
            </a:r>
            <a:r>
              <a:rPr lang="tr-TR" b="1" dirty="0" err="1" smtClean="0"/>
              <a:t>Declare</a:t>
            </a:r>
            <a:r>
              <a:rPr lang="tr-TR" b="1" dirty="0" smtClean="0"/>
              <a:t> a </a:t>
            </a:r>
            <a:r>
              <a:rPr lang="tr-TR" b="1" dirty="0" err="1" smtClean="0"/>
              <a:t>variable</a:t>
            </a:r>
            <a:r>
              <a:rPr lang="tr-TR" b="1" dirty="0" smtClean="0"/>
              <a:t> of a </a:t>
            </a:r>
            <a:r>
              <a:rPr lang="tr-TR" b="1" dirty="0" err="1" smtClean="0"/>
              <a:t>type</a:t>
            </a:r>
            <a:endParaRPr lang="tr-TR" b="1" dirty="0" smtClean="0"/>
          </a:p>
          <a:p>
            <a:pPr marL="0" indent="0">
              <a:buNone/>
            </a:pPr>
            <a:r>
              <a:rPr lang="tr-TR" b="1" dirty="0" smtClean="0">
                <a:solidFill>
                  <a:srgbClr val="C00000"/>
                </a:solidFill>
              </a:rPr>
              <a:t>var-</a:t>
            </a:r>
            <a:r>
              <a:rPr lang="tr-TR" b="1" dirty="0" err="1" smtClean="0">
                <a:solidFill>
                  <a:srgbClr val="C00000"/>
                </a:solidFill>
              </a:rPr>
              <a:t>type</a:t>
            </a:r>
            <a:r>
              <a:rPr lang="tr-TR" b="1" dirty="0" smtClean="0">
                <a:solidFill>
                  <a:srgbClr val="C00000"/>
                </a:solidFill>
              </a:rPr>
              <a:t> </a:t>
            </a:r>
            <a:r>
              <a:rPr lang="tr-TR" b="1" dirty="0" smtClean="0"/>
              <a:t>var-name;</a:t>
            </a:r>
          </a:p>
          <a:p>
            <a:pPr marL="0" indent="0">
              <a:buNone/>
            </a:pP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sum</a:t>
            </a:r>
            <a:r>
              <a:rPr lang="tr-TR" b="1" dirty="0" smtClean="0">
                <a:solidFill>
                  <a:srgbClr val="C00000"/>
                </a:solidFill>
              </a:rPr>
              <a:t>;</a:t>
            </a:r>
            <a:r>
              <a:rPr lang="tr-TR" dirty="0" smtClean="0"/>
              <a:t>      // </a:t>
            </a:r>
            <a:r>
              <a:rPr lang="tr-TR" dirty="0" err="1" smtClean="0"/>
              <a:t>Example</a:t>
            </a:r>
            <a:r>
              <a:rPr lang="tr-TR" dirty="0" smtClean="0"/>
              <a:t>:</a:t>
            </a:r>
          </a:p>
          <a:p>
            <a:pPr marL="0" indent="0">
              <a:buNone/>
            </a:pP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radius</a:t>
            </a:r>
            <a:r>
              <a:rPr lang="tr-TR" b="1" dirty="0" smtClean="0">
                <a:solidFill>
                  <a:srgbClr val="C00000"/>
                </a:solidFill>
              </a:rPr>
              <a:t>;</a:t>
            </a:r>
          </a:p>
          <a:p>
            <a:pPr marL="0" indent="0">
              <a:buNone/>
            </a:pPr>
            <a:r>
              <a:rPr lang="tr-TR" b="1" dirty="0" smtClean="0"/>
              <a:t>// </a:t>
            </a:r>
            <a:r>
              <a:rPr lang="tr-TR" b="1" dirty="0" err="1" smtClean="0"/>
              <a:t>Declare</a:t>
            </a:r>
            <a:r>
              <a:rPr lang="tr-TR" b="1" dirty="0" smtClean="0"/>
              <a:t> </a:t>
            </a:r>
            <a:r>
              <a:rPr lang="tr-TR" b="1" dirty="0" err="1" smtClean="0"/>
              <a:t>multiple</a:t>
            </a:r>
            <a:r>
              <a:rPr lang="tr-TR" b="1" dirty="0" smtClean="0"/>
              <a:t> </a:t>
            </a:r>
            <a:r>
              <a:rPr lang="tr-TR" b="1" dirty="0" err="1" smtClean="0"/>
              <a:t>variables</a:t>
            </a:r>
            <a:r>
              <a:rPr lang="tr-TR" b="1" dirty="0" smtClean="0"/>
              <a:t> of </a:t>
            </a:r>
            <a:r>
              <a:rPr lang="tr-TR" b="1" dirty="0" err="1" smtClean="0"/>
              <a:t>the</a:t>
            </a:r>
            <a:r>
              <a:rPr lang="tr-TR" b="1" dirty="0" smtClean="0"/>
              <a:t> </a:t>
            </a:r>
            <a:r>
              <a:rPr lang="tr-TR" b="1" dirty="0" err="1" smtClean="0"/>
              <a:t>same</a:t>
            </a:r>
            <a:r>
              <a:rPr lang="tr-TR" b="1" dirty="0" smtClean="0"/>
              <a:t> </a:t>
            </a:r>
            <a:r>
              <a:rPr lang="tr-TR" b="1" dirty="0" err="1" smtClean="0"/>
              <a:t>type</a:t>
            </a:r>
            <a:endParaRPr lang="tr-TR" b="1" dirty="0" smtClean="0"/>
          </a:p>
          <a:p>
            <a:pPr marL="0" indent="0">
              <a:buNone/>
            </a:pPr>
            <a:r>
              <a:rPr lang="tr-TR" b="1" dirty="0" smtClean="0">
                <a:solidFill>
                  <a:srgbClr val="C00000"/>
                </a:solidFill>
              </a:rPr>
              <a:t>var-</a:t>
            </a:r>
            <a:r>
              <a:rPr lang="tr-TR" b="1" dirty="0" err="1" smtClean="0">
                <a:solidFill>
                  <a:srgbClr val="C00000"/>
                </a:solidFill>
              </a:rPr>
              <a:t>type</a:t>
            </a:r>
            <a:r>
              <a:rPr lang="tr-TR" b="1" dirty="0" smtClean="0">
                <a:solidFill>
                  <a:srgbClr val="C00000"/>
                </a:solidFill>
              </a:rPr>
              <a:t> </a:t>
            </a:r>
            <a:r>
              <a:rPr lang="tr-TR" b="1" dirty="0" smtClean="0"/>
              <a:t>var-name-1, var-name-2,...;</a:t>
            </a:r>
          </a:p>
          <a:p>
            <a:pPr marL="0" indent="0">
              <a:buNone/>
            </a:pP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sum</a:t>
            </a:r>
            <a:r>
              <a:rPr lang="tr-TR" b="1" dirty="0" smtClean="0">
                <a:solidFill>
                  <a:srgbClr val="C00000"/>
                </a:solidFill>
              </a:rPr>
              <a:t>, </a:t>
            </a:r>
            <a:r>
              <a:rPr lang="tr-TR" b="1" dirty="0" err="1" smtClean="0">
                <a:solidFill>
                  <a:srgbClr val="C00000"/>
                </a:solidFill>
              </a:rPr>
              <a:t>difference</a:t>
            </a:r>
            <a:r>
              <a:rPr lang="tr-TR" b="1" dirty="0" smtClean="0">
                <a:solidFill>
                  <a:srgbClr val="C00000"/>
                </a:solidFill>
              </a:rPr>
              <a:t>, </a:t>
            </a:r>
            <a:r>
              <a:rPr lang="tr-TR" b="1" dirty="0" err="1" smtClean="0">
                <a:solidFill>
                  <a:srgbClr val="C00000"/>
                </a:solidFill>
              </a:rPr>
              <a:t>product</a:t>
            </a:r>
            <a:r>
              <a:rPr lang="tr-TR" b="1" dirty="0" smtClean="0">
                <a:solidFill>
                  <a:srgbClr val="C00000"/>
                </a:solidFill>
              </a:rPr>
              <a:t>, </a:t>
            </a:r>
            <a:r>
              <a:rPr lang="tr-TR" b="1" dirty="0" err="1" smtClean="0">
                <a:solidFill>
                  <a:srgbClr val="C00000"/>
                </a:solidFill>
              </a:rPr>
              <a:t>quotient</a:t>
            </a:r>
            <a:r>
              <a:rPr lang="tr-TR" b="1" dirty="0" smtClean="0">
                <a:solidFill>
                  <a:srgbClr val="C00000"/>
                </a:solidFill>
              </a:rPr>
              <a:t>;</a:t>
            </a:r>
            <a:r>
              <a:rPr lang="tr-TR" dirty="0" smtClean="0"/>
              <a:t>    // </a:t>
            </a:r>
            <a:r>
              <a:rPr lang="tr-TR" dirty="0" err="1" smtClean="0"/>
              <a:t>Example</a:t>
            </a:r>
            <a:r>
              <a:rPr lang="tr-TR" dirty="0" smtClean="0"/>
              <a:t>:</a:t>
            </a:r>
          </a:p>
          <a:p>
            <a:pPr marL="0" indent="0">
              <a:buNone/>
            </a:pP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area</a:t>
            </a:r>
            <a:r>
              <a:rPr lang="tr-TR" b="1" dirty="0" smtClean="0">
                <a:solidFill>
                  <a:srgbClr val="C00000"/>
                </a:solidFill>
              </a:rPr>
              <a:t>, </a:t>
            </a:r>
            <a:r>
              <a:rPr lang="tr-TR" b="1" dirty="0" err="1" smtClean="0">
                <a:solidFill>
                  <a:srgbClr val="C00000"/>
                </a:solidFill>
              </a:rPr>
              <a:t>circumference</a:t>
            </a:r>
            <a:r>
              <a:rPr lang="tr-TR" b="1" dirty="0" smtClean="0">
                <a:solidFill>
                  <a:srgbClr val="C00000"/>
                </a:solidFill>
              </a:rPr>
              <a:t>;</a:t>
            </a:r>
          </a:p>
          <a:p>
            <a:pPr marL="0" indent="0">
              <a:buNone/>
            </a:pPr>
            <a:r>
              <a:rPr lang="tr-TR" sz="2600" b="1" dirty="0" smtClean="0"/>
              <a:t>// </a:t>
            </a:r>
            <a:r>
              <a:rPr lang="tr-TR" sz="2600" b="1" dirty="0" err="1" smtClean="0"/>
              <a:t>Declare</a:t>
            </a:r>
            <a:r>
              <a:rPr lang="tr-TR" sz="2600" b="1" dirty="0" smtClean="0"/>
              <a:t> a </a:t>
            </a:r>
            <a:r>
              <a:rPr lang="tr-TR" sz="2600" b="1" dirty="0" err="1" smtClean="0"/>
              <a:t>variable</a:t>
            </a:r>
            <a:r>
              <a:rPr lang="tr-TR" sz="2600" b="1" dirty="0" smtClean="0"/>
              <a:t> of a </a:t>
            </a:r>
            <a:r>
              <a:rPr lang="tr-TR" sz="2600" b="1" dirty="0" err="1" smtClean="0"/>
              <a:t>type</a:t>
            </a:r>
            <a:r>
              <a:rPr lang="tr-TR" sz="2600" b="1" dirty="0" smtClean="0"/>
              <a:t> </a:t>
            </a:r>
            <a:r>
              <a:rPr lang="tr-TR" sz="2600" b="1" dirty="0" err="1" smtClean="0"/>
              <a:t>and</a:t>
            </a:r>
            <a:r>
              <a:rPr lang="tr-TR" sz="2600" b="1" dirty="0" smtClean="0"/>
              <a:t> </a:t>
            </a:r>
            <a:r>
              <a:rPr lang="tr-TR" sz="2600" b="1" dirty="0" err="1" smtClean="0"/>
              <a:t>assign</a:t>
            </a:r>
            <a:r>
              <a:rPr lang="tr-TR" sz="2600" b="1" dirty="0" smtClean="0"/>
              <a:t> an </a:t>
            </a:r>
            <a:r>
              <a:rPr lang="tr-TR" sz="2600" b="1" dirty="0" err="1" smtClean="0"/>
              <a:t>initial</a:t>
            </a:r>
            <a:r>
              <a:rPr lang="tr-TR" sz="2600" b="1" dirty="0" smtClean="0"/>
              <a:t> </a:t>
            </a:r>
            <a:r>
              <a:rPr lang="tr-TR" sz="2600" b="1" dirty="0" err="1" smtClean="0"/>
              <a:t>value</a:t>
            </a:r>
            <a:endParaRPr lang="tr-TR" sz="2600" b="1" dirty="0" smtClean="0"/>
          </a:p>
          <a:p>
            <a:pPr marL="0" indent="0">
              <a:buNone/>
            </a:pPr>
            <a:r>
              <a:rPr lang="tr-TR" b="1" dirty="0" smtClean="0">
                <a:solidFill>
                  <a:srgbClr val="C00000"/>
                </a:solidFill>
              </a:rPr>
              <a:t>var-</a:t>
            </a:r>
            <a:r>
              <a:rPr lang="tr-TR" b="1" dirty="0" err="1" smtClean="0">
                <a:solidFill>
                  <a:srgbClr val="C00000"/>
                </a:solidFill>
              </a:rPr>
              <a:t>type</a:t>
            </a:r>
            <a:r>
              <a:rPr lang="tr-TR" b="1" dirty="0" smtClean="0">
                <a:solidFill>
                  <a:srgbClr val="C00000"/>
                </a:solidFill>
              </a:rPr>
              <a:t> </a:t>
            </a:r>
            <a:r>
              <a:rPr lang="tr-TR" b="1" dirty="0" smtClean="0"/>
              <a:t>var-name = </a:t>
            </a:r>
            <a:r>
              <a:rPr lang="tr-TR" b="1" dirty="0" err="1" smtClean="0"/>
              <a:t>initial-value</a:t>
            </a:r>
            <a:r>
              <a:rPr lang="tr-TR" b="1" dirty="0" smtClean="0"/>
              <a:t>;</a:t>
            </a:r>
          </a:p>
          <a:p>
            <a:pPr marL="0" indent="0">
              <a:buNone/>
            </a:pP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sum</a:t>
            </a:r>
            <a:r>
              <a:rPr lang="tr-TR" b="1" dirty="0" smtClean="0">
                <a:solidFill>
                  <a:srgbClr val="C00000"/>
                </a:solidFill>
              </a:rPr>
              <a:t> = 0;</a:t>
            </a:r>
            <a:r>
              <a:rPr lang="tr-TR" dirty="0" smtClean="0"/>
              <a:t>    // </a:t>
            </a:r>
            <a:r>
              <a:rPr lang="tr-TR" dirty="0" err="1" smtClean="0"/>
              <a:t>Example</a:t>
            </a:r>
            <a:r>
              <a:rPr lang="tr-TR" dirty="0" smtClean="0"/>
              <a:t>:</a:t>
            </a:r>
          </a:p>
          <a:p>
            <a:pPr marL="0" indent="0">
              <a:buNone/>
            </a:pPr>
            <a:r>
              <a:rPr lang="tr-TR" b="1" dirty="0" err="1" smtClean="0">
                <a:solidFill>
                  <a:srgbClr val="C00000"/>
                </a:solidFill>
              </a:rPr>
              <a:t>double</a:t>
            </a:r>
            <a:r>
              <a:rPr lang="tr-TR" b="1" dirty="0" smtClean="0">
                <a:solidFill>
                  <a:srgbClr val="C00000"/>
                </a:solidFill>
              </a:rPr>
              <a:t> pi = 3.14159265;</a:t>
            </a:r>
          </a:p>
          <a:p>
            <a:pPr marL="0" indent="0">
              <a:buNone/>
            </a:pPr>
            <a:r>
              <a:rPr lang="tr-TR" sz="2600" b="1" dirty="0" smtClean="0"/>
              <a:t>// </a:t>
            </a:r>
            <a:r>
              <a:rPr lang="tr-TR" sz="2600" b="1" dirty="0" err="1" smtClean="0"/>
              <a:t>Syntax</a:t>
            </a:r>
            <a:r>
              <a:rPr lang="tr-TR" sz="2600" b="1" dirty="0" smtClean="0"/>
              <a:t>: </a:t>
            </a:r>
            <a:r>
              <a:rPr lang="tr-TR" sz="2600" b="1" dirty="0" err="1" smtClean="0"/>
              <a:t>Declare</a:t>
            </a:r>
            <a:r>
              <a:rPr lang="tr-TR" sz="2600" b="1" dirty="0" smtClean="0"/>
              <a:t> </a:t>
            </a:r>
            <a:r>
              <a:rPr lang="tr-TR" sz="2600" b="1" dirty="0" err="1" smtClean="0"/>
              <a:t>multiple</a:t>
            </a:r>
            <a:r>
              <a:rPr lang="tr-TR" sz="2600" b="1" dirty="0" smtClean="0"/>
              <a:t> </a:t>
            </a:r>
            <a:r>
              <a:rPr lang="tr-TR" sz="2600" b="1" dirty="0" err="1" smtClean="0"/>
              <a:t>variables</a:t>
            </a:r>
            <a:r>
              <a:rPr lang="tr-TR" sz="2600" b="1" dirty="0" smtClean="0"/>
              <a:t> of </a:t>
            </a:r>
            <a:r>
              <a:rPr lang="tr-TR" sz="2600" b="1" dirty="0" err="1" smtClean="0"/>
              <a:t>the</a:t>
            </a:r>
            <a:r>
              <a:rPr lang="tr-TR" sz="2600" b="1" dirty="0" smtClean="0"/>
              <a:t> </a:t>
            </a:r>
            <a:r>
              <a:rPr lang="tr-TR" sz="2600" b="1" dirty="0" err="1" smtClean="0"/>
              <a:t>same</a:t>
            </a:r>
            <a:r>
              <a:rPr lang="tr-TR" sz="2600" b="1" dirty="0" smtClean="0"/>
              <a:t> </a:t>
            </a:r>
            <a:r>
              <a:rPr lang="tr-TR" sz="2600" b="1" dirty="0" err="1" smtClean="0"/>
              <a:t>type</a:t>
            </a:r>
            <a:r>
              <a:rPr lang="tr-TR" sz="2600" b="1" dirty="0" smtClean="0"/>
              <a:t> </a:t>
            </a:r>
            <a:r>
              <a:rPr lang="tr-TR" sz="2600" b="1" dirty="0" err="1" smtClean="0"/>
              <a:t>with</a:t>
            </a:r>
            <a:r>
              <a:rPr lang="tr-TR" sz="2600" b="1" dirty="0" smtClean="0"/>
              <a:t> </a:t>
            </a:r>
            <a:r>
              <a:rPr lang="tr-TR" sz="2600" b="1" dirty="0" err="1" smtClean="0"/>
              <a:t>initial</a:t>
            </a:r>
            <a:r>
              <a:rPr lang="tr-TR" sz="2600" b="1" dirty="0" smtClean="0"/>
              <a:t> </a:t>
            </a:r>
            <a:r>
              <a:rPr lang="tr-TR" sz="2600" b="1" dirty="0" err="1" smtClean="0"/>
              <a:t>values</a:t>
            </a:r>
            <a:endParaRPr lang="tr-TR" sz="2600" b="1" dirty="0" smtClean="0"/>
          </a:p>
          <a:p>
            <a:pPr marL="0" indent="0">
              <a:buNone/>
            </a:pPr>
            <a:r>
              <a:rPr lang="tr-TR" b="1" dirty="0" smtClean="0">
                <a:solidFill>
                  <a:srgbClr val="C00000"/>
                </a:solidFill>
              </a:rPr>
              <a:t>var-</a:t>
            </a:r>
            <a:r>
              <a:rPr lang="tr-TR" b="1" dirty="0" err="1" smtClean="0">
                <a:solidFill>
                  <a:srgbClr val="C00000"/>
                </a:solidFill>
              </a:rPr>
              <a:t>type</a:t>
            </a:r>
            <a:r>
              <a:rPr lang="tr-TR" b="1" dirty="0" smtClean="0">
                <a:solidFill>
                  <a:srgbClr val="C00000"/>
                </a:solidFill>
              </a:rPr>
              <a:t> var-name-1 = initial-value-1, var-name-2 = initial-value-2,... ;</a:t>
            </a:r>
          </a:p>
          <a:p>
            <a:pPr marL="0" indent="0">
              <a:buNone/>
            </a:pP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firstNumber</a:t>
            </a:r>
            <a:r>
              <a:rPr lang="tr-TR" b="1" dirty="0" smtClean="0">
                <a:solidFill>
                  <a:srgbClr val="C00000"/>
                </a:solidFill>
              </a:rPr>
              <a:t> = 1, </a:t>
            </a:r>
            <a:r>
              <a:rPr lang="tr-TR" b="1" dirty="0" err="1" smtClean="0">
                <a:solidFill>
                  <a:srgbClr val="C00000"/>
                </a:solidFill>
              </a:rPr>
              <a:t>secondNumber</a:t>
            </a:r>
            <a:r>
              <a:rPr lang="tr-TR" b="1" dirty="0" smtClean="0">
                <a:solidFill>
                  <a:srgbClr val="C00000"/>
                </a:solidFill>
              </a:rPr>
              <a:t> = 2;</a:t>
            </a:r>
            <a:r>
              <a:rPr lang="tr-TR" dirty="0" smtClean="0"/>
              <a:t> // </a:t>
            </a:r>
            <a:r>
              <a:rPr lang="tr-TR" dirty="0" err="1" smtClean="0"/>
              <a:t>Example</a:t>
            </a:r>
            <a:r>
              <a:rPr lang="tr-TR" dirty="0" smtClean="0"/>
              <a:t>:</a:t>
            </a:r>
          </a:p>
          <a:p>
            <a:pPr marL="0" indent="0">
              <a:buNone/>
            </a:pPr>
            <a:endParaRPr lang="tr-TR" b="1" dirty="0">
              <a:solidFill>
                <a:srgbClr val="C00000"/>
              </a:solidFill>
            </a:endParaRPr>
          </a:p>
        </p:txBody>
      </p:sp>
      <p:pic>
        <p:nvPicPr>
          <p:cNvPr id="4" name="Resim 3"/>
          <p:cNvPicPr>
            <a:picLocks noChangeAspect="1"/>
          </p:cNvPicPr>
          <p:nvPr/>
        </p:nvPicPr>
        <p:blipFill>
          <a:blip r:embed="rId2"/>
          <a:stretch>
            <a:fillRect/>
          </a:stretch>
        </p:blipFill>
        <p:spPr>
          <a:xfrm>
            <a:off x="60385" y="1483743"/>
            <a:ext cx="5402895" cy="3329798"/>
          </a:xfrm>
          <a:prstGeom prst="rect">
            <a:avLst/>
          </a:prstGeom>
        </p:spPr>
      </p:pic>
    </p:spTree>
    <p:extLst>
      <p:ext uri="{BB962C8B-B14F-4D97-AF65-F5344CB8AC3E}">
        <p14:creationId xmlns:p14="http://schemas.microsoft.com/office/powerpoint/2010/main" val="34433386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hangingPunct="1"/>
            <a:r>
              <a:rPr lang="tr-TR" altLang="tr-TR" smtClean="0"/>
              <a:t>For() döngüsü</a:t>
            </a:r>
            <a:endParaRPr lang="en-US" altLang="tr-TR" smtClean="0"/>
          </a:p>
        </p:txBody>
      </p:sp>
      <p:sp>
        <p:nvSpPr>
          <p:cNvPr id="243715" name="Rectangle 3"/>
          <p:cNvSpPr>
            <a:spLocks noGrp="1" noChangeArrowheads="1"/>
          </p:cNvSpPr>
          <p:nvPr>
            <p:ph type="body" idx="1"/>
          </p:nvPr>
        </p:nvSpPr>
        <p:spPr/>
        <p:txBody>
          <a:bodyPr/>
          <a:lstStyle/>
          <a:p>
            <a:pPr eaLnBrk="1" hangingPunct="1">
              <a:lnSpc>
                <a:spcPct val="90000"/>
              </a:lnSpc>
              <a:buFontTx/>
              <a:buNone/>
            </a:pPr>
            <a:r>
              <a:rPr lang="en-US" altLang="tr-TR" sz="2800" b="1">
                <a:solidFill>
                  <a:srgbClr val="FF0000"/>
                </a:solidFill>
              </a:rPr>
              <a:t>#include &lt;stdio.h&gt; </a:t>
            </a:r>
            <a:endParaRPr lang="tr-TR" altLang="tr-TR" sz="2800" b="1">
              <a:solidFill>
                <a:srgbClr val="FF0000"/>
              </a:solidFill>
            </a:endParaRPr>
          </a:p>
          <a:p>
            <a:pPr eaLnBrk="1" hangingPunct="1">
              <a:lnSpc>
                <a:spcPct val="90000"/>
              </a:lnSpc>
              <a:buFontTx/>
              <a:buNone/>
            </a:pPr>
            <a:r>
              <a:rPr lang="en-US" altLang="tr-TR" sz="2800" b="1">
                <a:solidFill>
                  <a:srgbClr val="FF0000"/>
                </a:solidFill>
              </a:rPr>
              <a:t>int main(void)</a:t>
            </a:r>
            <a:endParaRPr lang="tr-TR" altLang="tr-TR" sz="2800" b="1">
              <a:solidFill>
                <a:srgbClr val="FF0000"/>
              </a:solidFill>
            </a:endParaRPr>
          </a:p>
          <a:p>
            <a:pPr eaLnBrk="1" hangingPunct="1">
              <a:lnSpc>
                <a:spcPct val="90000"/>
              </a:lnSpc>
              <a:buFontTx/>
              <a:buNone/>
            </a:pPr>
            <a:r>
              <a:rPr lang="en-US" altLang="tr-TR" sz="2800" b="1">
                <a:solidFill>
                  <a:srgbClr val="FF0000"/>
                </a:solidFill>
              </a:rPr>
              <a:t> {</a:t>
            </a:r>
            <a:endParaRPr lang="tr-TR" altLang="tr-TR" sz="2800" b="1">
              <a:solidFill>
                <a:srgbClr val="FF0000"/>
              </a:solidFill>
            </a:endParaRPr>
          </a:p>
          <a:p>
            <a:pPr eaLnBrk="1" hangingPunct="1">
              <a:lnSpc>
                <a:spcPct val="90000"/>
              </a:lnSpc>
              <a:buFontTx/>
              <a:buNone/>
            </a:pPr>
            <a:r>
              <a:rPr lang="en-US" altLang="tr-TR" sz="2800" b="1">
                <a:solidFill>
                  <a:srgbClr val="FF0000"/>
                </a:solidFill>
              </a:rPr>
              <a:t> int num; </a:t>
            </a:r>
            <a:endParaRPr lang="tr-TR" altLang="tr-TR" sz="2800" b="1">
              <a:solidFill>
                <a:srgbClr val="FF0000"/>
              </a:solidFill>
            </a:endParaRPr>
          </a:p>
          <a:p>
            <a:pPr eaLnBrk="1" hangingPunct="1">
              <a:lnSpc>
                <a:spcPct val="90000"/>
              </a:lnSpc>
              <a:buFontTx/>
              <a:buNone/>
            </a:pPr>
            <a:r>
              <a:rPr lang="en-US" altLang="tr-TR" sz="2800" b="1">
                <a:solidFill>
                  <a:srgbClr val="FF0000"/>
                </a:solidFill>
              </a:rPr>
              <a:t>printf(" </a:t>
            </a:r>
            <a:r>
              <a:rPr lang="tr-TR" altLang="tr-TR" sz="2800" b="1">
                <a:solidFill>
                  <a:srgbClr val="FF0000"/>
                </a:solidFill>
              </a:rPr>
              <a:t>      </a:t>
            </a:r>
            <a:r>
              <a:rPr lang="en-US" altLang="tr-TR" sz="2800" b="1">
                <a:solidFill>
                  <a:srgbClr val="FF0000"/>
                </a:solidFill>
              </a:rPr>
              <a:t>n </a:t>
            </a:r>
            <a:r>
              <a:rPr lang="tr-TR" altLang="tr-TR" sz="2800" b="1">
                <a:solidFill>
                  <a:srgbClr val="FF0000"/>
                </a:solidFill>
              </a:rPr>
              <a:t>      </a:t>
            </a:r>
            <a:r>
              <a:rPr lang="en-US" altLang="tr-TR" sz="2800" b="1">
                <a:solidFill>
                  <a:srgbClr val="FF0000"/>
                </a:solidFill>
              </a:rPr>
              <a:t>n </a:t>
            </a:r>
            <a:r>
              <a:rPr lang="tr-TR" altLang="tr-TR" sz="2800" b="1">
                <a:solidFill>
                  <a:srgbClr val="FF0000"/>
                </a:solidFill>
              </a:rPr>
              <a:t>kupu</a:t>
            </a:r>
            <a:r>
              <a:rPr lang="en-US" altLang="tr-TR" sz="2800" b="1">
                <a:solidFill>
                  <a:srgbClr val="FF0000"/>
                </a:solidFill>
              </a:rPr>
              <a:t>\n");</a:t>
            </a:r>
            <a:endParaRPr lang="tr-TR" altLang="tr-TR" sz="2800" b="1">
              <a:solidFill>
                <a:srgbClr val="FF0000"/>
              </a:solidFill>
            </a:endParaRPr>
          </a:p>
          <a:p>
            <a:pPr eaLnBrk="1" hangingPunct="1">
              <a:lnSpc>
                <a:spcPct val="90000"/>
              </a:lnSpc>
              <a:buFontTx/>
              <a:buNone/>
            </a:pPr>
            <a:r>
              <a:rPr lang="en-US" altLang="tr-TR" sz="2800" b="1">
                <a:solidFill>
                  <a:srgbClr val="FF0000"/>
                </a:solidFill>
              </a:rPr>
              <a:t> </a:t>
            </a:r>
            <a:r>
              <a:rPr lang="tr-TR" altLang="tr-TR" sz="2800" b="1">
                <a:solidFill>
                  <a:srgbClr val="FF0000"/>
                </a:solidFill>
              </a:rPr>
              <a:t>		</a:t>
            </a:r>
            <a:r>
              <a:rPr lang="en-US" altLang="tr-TR" sz="2800" b="1">
                <a:solidFill>
                  <a:srgbClr val="FF0000"/>
                </a:solidFill>
              </a:rPr>
              <a:t>for (num = 1; num &lt;= 6; num++) </a:t>
            </a:r>
            <a:endParaRPr lang="tr-TR" altLang="tr-TR" sz="2800" b="1">
              <a:solidFill>
                <a:srgbClr val="FF0000"/>
              </a:solidFill>
            </a:endParaRPr>
          </a:p>
          <a:p>
            <a:pPr eaLnBrk="1" hangingPunct="1">
              <a:lnSpc>
                <a:spcPct val="90000"/>
              </a:lnSpc>
              <a:buFontTx/>
              <a:buNone/>
            </a:pPr>
            <a:r>
              <a:rPr lang="tr-TR" altLang="tr-TR" sz="2800" b="1">
                <a:solidFill>
                  <a:srgbClr val="FF0000"/>
                </a:solidFill>
              </a:rPr>
              <a:t>		</a:t>
            </a:r>
            <a:r>
              <a:rPr lang="en-US" altLang="tr-TR" sz="2800" b="1">
                <a:solidFill>
                  <a:srgbClr val="FF0000"/>
                </a:solidFill>
              </a:rPr>
              <a:t>printf("%d %d\n", num, num*num*num);</a:t>
            </a:r>
            <a:endParaRPr lang="tr-TR" altLang="tr-TR" sz="2800" b="1">
              <a:solidFill>
                <a:srgbClr val="FF0000"/>
              </a:solidFill>
            </a:endParaRPr>
          </a:p>
          <a:p>
            <a:pPr eaLnBrk="1" hangingPunct="1">
              <a:lnSpc>
                <a:spcPct val="90000"/>
              </a:lnSpc>
              <a:buFontTx/>
              <a:buNone/>
            </a:pPr>
            <a:r>
              <a:rPr lang="en-US" altLang="tr-TR" sz="2800" b="1">
                <a:solidFill>
                  <a:srgbClr val="FF0000"/>
                </a:solidFill>
              </a:rPr>
              <a:t> return 0;</a:t>
            </a:r>
            <a:endParaRPr lang="tr-TR" altLang="tr-TR" sz="2800" b="1">
              <a:solidFill>
                <a:srgbClr val="FF0000"/>
              </a:solidFill>
            </a:endParaRPr>
          </a:p>
          <a:p>
            <a:pPr eaLnBrk="1" hangingPunct="1">
              <a:lnSpc>
                <a:spcPct val="90000"/>
              </a:lnSpc>
              <a:buFontTx/>
              <a:buNone/>
            </a:pPr>
            <a:r>
              <a:rPr lang="en-US" altLang="tr-TR" sz="2800" b="1">
                <a:solidFill>
                  <a:srgbClr val="FF0000"/>
                </a:solidFill>
              </a:rPr>
              <a:t> } </a:t>
            </a:r>
          </a:p>
        </p:txBody>
      </p:sp>
    </p:spTree>
    <p:extLst>
      <p:ext uri="{BB962C8B-B14F-4D97-AF65-F5344CB8AC3E}">
        <p14:creationId xmlns:p14="http://schemas.microsoft.com/office/powerpoint/2010/main" val="386176517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r>
              <a:rPr lang="tr-TR" altLang="tr-TR" smtClean="0"/>
              <a:t>For() döngüsü</a:t>
            </a:r>
            <a:endParaRPr lang="en-US" altLang="tr-TR" smtClean="0"/>
          </a:p>
        </p:txBody>
      </p:sp>
      <p:sp>
        <p:nvSpPr>
          <p:cNvPr id="245763" name="Rectangle 3"/>
          <p:cNvSpPr>
            <a:spLocks noGrp="1" noChangeArrowheads="1"/>
          </p:cNvSpPr>
          <p:nvPr>
            <p:ph type="body" idx="1"/>
          </p:nvPr>
        </p:nvSpPr>
        <p:spPr>
          <a:xfrm>
            <a:off x="1981200" y="1600200"/>
            <a:ext cx="8229600" cy="4852988"/>
          </a:xfrm>
        </p:spPr>
        <p:txBody>
          <a:bodyPr/>
          <a:lstStyle/>
          <a:p>
            <a:pPr eaLnBrk="1" hangingPunct="1">
              <a:lnSpc>
                <a:spcPct val="80000"/>
              </a:lnSpc>
            </a:pPr>
            <a:r>
              <a:rPr lang="tr-TR" altLang="tr-TR" sz="2800"/>
              <a:t>For() döngüsü değişik şekillerde kullanılabilir:</a:t>
            </a:r>
          </a:p>
          <a:p>
            <a:pPr eaLnBrk="1" hangingPunct="1">
              <a:lnSpc>
                <a:spcPct val="80000"/>
              </a:lnSpc>
            </a:pPr>
            <a:endParaRPr lang="tr-TR" altLang="tr-TR" sz="2800"/>
          </a:p>
          <a:p>
            <a:pPr eaLnBrk="1" hangingPunct="1">
              <a:lnSpc>
                <a:spcPct val="80000"/>
              </a:lnSpc>
              <a:buFontTx/>
              <a:buNone/>
            </a:pPr>
            <a:r>
              <a:rPr lang="en-US" altLang="tr-TR" sz="2800" b="1">
                <a:solidFill>
                  <a:srgbClr val="FF0000"/>
                </a:solidFill>
              </a:rPr>
              <a:t>#include &lt;stdio.h&gt; </a:t>
            </a:r>
            <a:endParaRPr lang="tr-TR" altLang="tr-TR" sz="2800" b="1">
              <a:solidFill>
                <a:srgbClr val="FF0000"/>
              </a:solidFill>
            </a:endParaRPr>
          </a:p>
          <a:p>
            <a:pPr eaLnBrk="1" hangingPunct="1">
              <a:lnSpc>
                <a:spcPct val="80000"/>
              </a:lnSpc>
              <a:buFontTx/>
              <a:buNone/>
            </a:pPr>
            <a:r>
              <a:rPr lang="en-US" altLang="tr-TR" sz="2800" b="1">
                <a:solidFill>
                  <a:srgbClr val="FF0000"/>
                </a:solidFill>
              </a:rPr>
              <a:t>int main(void)</a:t>
            </a:r>
            <a:endParaRPr lang="tr-TR" altLang="tr-TR" sz="2800" b="1">
              <a:solidFill>
                <a:srgbClr val="FF0000"/>
              </a:solidFill>
            </a:endParaRPr>
          </a:p>
          <a:p>
            <a:pPr eaLnBrk="1" hangingPunct="1">
              <a:lnSpc>
                <a:spcPct val="80000"/>
              </a:lnSpc>
              <a:buFontTx/>
              <a:buNone/>
            </a:pPr>
            <a:r>
              <a:rPr lang="en-US" altLang="tr-TR" sz="2800" b="1">
                <a:solidFill>
                  <a:srgbClr val="FF0000"/>
                </a:solidFill>
              </a:rPr>
              <a:t> {</a:t>
            </a:r>
            <a:endParaRPr lang="tr-TR" altLang="tr-TR" sz="2800" b="1">
              <a:solidFill>
                <a:srgbClr val="FF0000"/>
              </a:solidFill>
            </a:endParaRPr>
          </a:p>
          <a:p>
            <a:pPr eaLnBrk="1" hangingPunct="1">
              <a:lnSpc>
                <a:spcPct val="80000"/>
              </a:lnSpc>
              <a:buFontTx/>
              <a:buNone/>
            </a:pPr>
            <a:r>
              <a:rPr lang="en-US" altLang="tr-TR" sz="2800" b="1">
                <a:solidFill>
                  <a:srgbClr val="FF0000"/>
                </a:solidFill>
              </a:rPr>
              <a:t> int </a:t>
            </a:r>
            <a:r>
              <a:rPr lang="tr-TR" altLang="tr-TR" sz="2800" b="1">
                <a:solidFill>
                  <a:srgbClr val="FF0000"/>
                </a:solidFill>
              </a:rPr>
              <a:t>saniye</a:t>
            </a:r>
            <a:r>
              <a:rPr lang="en-US" altLang="tr-TR" sz="2800" b="1">
                <a:solidFill>
                  <a:srgbClr val="FF0000"/>
                </a:solidFill>
              </a:rPr>
              <a:t>; </a:t>
            </a:r>
            <a:endParaRPr lang="tr-TR" altLang="tr-TR" sz="2800" b="1">
              <a:solidFill>
                <a:srgbClr val="FF0000"/>
              </a:solidFill>
            </a:endParaRPr>
          </a:p>
          <a:p>
            <a:pPr eaLnBrk="1" hangingPunct="1">
              <a:lnSpc>
                <a:spcPct val="80000"/>
              </a:lnSpc>
              <a:buFontTx/>
              <a:buNone/>
            </a:pPr>
            <a:r>
              <a:rPr lang="tr-TR" altLang="tr-TR" sz="2800" b="1">
                <a:solidFill>
                  <a:srgbClr val="FF0000"/>
                </a:solidFill>
              </a:rPr>
              <a:t>		</a:t>
            </a:r>
            <a:r>
              <a:rPr lang="en-US" altLang="tr-TR" sz="2800" b="1">
                <a:solidFill>
                  <a:srgbClr val="FF0000"/>
                </a:solidFill>
              </a:rPr>
              <a:t>for (</a:t>
            </a:r>
            <a:r>
              <a:rPr lang="tr-TR" altLang="tr-TR" sz="2800" b="1">
                <a:solidFill>
                  <a:srgbClr val="FF0000"/>
                </a:solidFill>
              </a:rPr>
              <a:t>saniye</a:t>
            </a:r>
            <a:r>
              <a:rPr lang="en-US" altLang="tr-TR" sz="2800" b="1">
                <a:solidFill>
                  <a:srgbClr val="FF0000"/>
                </a:solidFill>
              </a:rPr>
              <a:t> = 5; </a:t>
            </a:r>
            <a:r>
              <a:rPr lang="tr-TR" altLang="tr-TR" sz="2800" b="1">
                <a:solidFill>
                  <a:srgbClr val="FF0000"/>
                </a:solidFill>
              </a:rPr>
              <a:t>saniye</a:t>
            </a:r>
            <a:r>
              <a:rPr lang="en-US" altLang="tr-TR" sz="2800" b="1">
                <a:solidFill>
                  <a:srgbClr val="FF0000"/>
                </a:solidFill>
              </a:rPr>
              <a:t> &gt; 0; </a:t>
            </a:r>
            <a:r>
              <a:rPr lang="tr-TR" altLang="tr-TR" sz="2800" b="1">
                <a:solidFill>
                  <a:srgbClr val="FF0000"/>
                </a:solidFill>
              </a:rPr>
              <a:t>saniye</a:t>
            </a:r>
            <a:r>
              <a:rPr lang="en-US" altLang="tr-TR" sz="2800" b="1">
                <a:solidFill>
                  <a:srgbClr val="FF0000"/>
                </a:solidFill>
              </a:rPr>
              <a:t> --)</a:t>
            </a:r>
            <a:endParaRPr lang="tr-TR" altLang="tr-TR" sz="2800" b="1">
              <a:solidFill>
                <a:srgbClr val="FF0000"/>
              </a:solidFill>
            </a:endParaRPr>
          </a:p>
          <a:p>
            <a:pPr eaLnBrk="1" hangingPunct="1">
              <a:lnSpc>
                <a:spcPct val="80000"/>
              </a:lnSpc>
              <a:buFontTx/>
              <a:buNone/>
            </a:pPr>
            <a:r>
              <a:rPr lang="en-US" altLang="tr-TR" sz="2800" b="1">
                <a:solidFill>
                  <a:srgbClr val="FF0000"/>
                </a:solidFill>
              </a:rPr>
              <a:t> </a:t>
            </a:r>
            <a:r>
              <a:rPr lang="tr-TR" altLang="tr-TR" sz="2800" b="1">
                <a:solidFill>
                  <a:srgbClr val="FF0000"/>
                </a:solidFill>
              </a:rPr>
              <a:t>		</a:t>
            </a:r>
            <a:r>
              <a:rPr lang="en-US" altLang="tr-TR" sz="2800" b="1">
                <a:solidFill>
                  <a:srgbClr val="FF0000"/>
                </a:solidFill>
              </a:rPr>
              <a:t>printf("%d </a:t>
            </a:r>
            <a:r>
              <a:rPr lang="tr-TR" altLang="tr-TR" sz="2800" b="1">
                <a:solidFill>
                  <a:srgbClr val="FF0000"/>
                </a:solidFill>
              </a:rPr>
              <a:t>saniyeler</a:t>
            </a:r>
            <a:r>
              <a:rPr lang="en-US" altLang="tr-TR" sz="2800" b="1">
                <a:solidFill>
                  <a:srgbClr val="FF0000"/>
                </a:solidFill>
              </a:rPr>
              <a:t>!\n", </a:t>
            </a:r>
            <a:r>
              <a:rPr lang="tr-TR" altLang="tr-TR" sz="2800" b="1">
                <a:solidFill>
                  <a:srgbClr val="FF0000"/>
                </a:solidFill>
              </a:rPr>
              <a:t>saniye</a:t>
            </a:r>
            <a:r>
              <a:rPr lang="en-US" altLang="tr-TR" sz="2800" b="1">
                <a:solidFill>
                  <a:srgbClr val="FF0000"/>
                </a:solidFill>
              </a:rPr>
              <a:t>);</a:t>
            </a:r>
            <a:endParaRPr lang="tr-TR" altLang="tr-TR" sz="2800" b="1">
              <a:solidFill>
                <a:srgbClr val="FF0000"/>
              </a:solidFill>
            </a:endParaRPr>
          </a:p>
          <a:p>
            <a:pPr eaLnBrk="1" hangingPunct="1">
              <a:lnSpc>
                <a:spcPct val="80000"/>
              </a:lnSpc>
              <a:buFontTx/>
              <a:buNone/>
            </a:pPr>
            <a:r>
              <a:rPr lang="en-US" altLang="tr-TR" sz="2800" b="1">
                <a:solidFill>
                  <a:srgbClr val="FF0000"/>
                </a:solidFill>
              </a:rPr>
              <a:t> printf(“</a:t>
            </a:r>
            <a:r>
              <a:rPr lang="tr-TR" altLang="tr-TR" sz="2800" b="1">
                <a:solidFill>
                  <a:srgbClr val="FF0000"/>
                </a:solidFill>
              </a:rPr>
              <a:t>Boooooom</a:t>
            </a:r>
            <a:r>
              <a:rPr lang="en-US" altLang="tr-TR" sz="2800" b="1">
                <a:solidFill>
                  <a:srgbClr val="FF0000"/>
                </a:solidFill>
              </a:rPr>
              <a:t>!\n");</a:t>
            </a:r>
            <a:endParaRPr lang="tr-TR" altLang="tr-TR" sz="2800" b="1">
              <a:solidFill>
                <a:srgbClr val="FF0000"/>
              </a:solidFill>
            </a:endParaRPr>
          </a:p>
          <a:p>
            <a:pPr eaLnBrk="1" hangingPunct="1">
              <a:lnSpc>
                <a:spcPct val="80000"/>
              </a:lnSpc>
              <a:buFontTx/>
              <a:buNone/>
            </a:pPr>
            <a:r>
              <a:rPr lang="en-US" altLang="tr-TR" sz="2800" b="1">
                <a:solidFill>
                  <a:srgbClr val="FF0000"/>
                </a:solidFill>
              </a:rPr>
              <a:t> return 0;</a:t>
            </a:r>
            <a:endParaRPr lang="tr-TR" altLang="tr-TR" sz="2800" b="1">
              <a:solidFill>
                <a:srgbClr val="FF0000"/>
              </a:solidFill>
            </a:endParaRPr>
          </a:p>
          <a:p>
            <a:pPr eaLnBrk="1" hangingPunct="1">
              <a:lnSpc>
                <a:spcPct val="80000"/>
              </a:lnSpc>
              <a:buFontTx/>
              <a:buNone/>
            </a:pPr>
            <a:r>
              <a:rPr lang="en-US" altLang="tr-TR" sz="2800" b="1">
                <a:solidFill>
                  <a:srgbClr val="FF0000"/>
                </a:solidFill>
              </a:rPr>
              <a:t> } </a:t>
            </a:r>
          </a:p>
        </p:txBody>
      </p:sp>
    </p:spTree>
    <p:extLst>
      <p:ext uri="{BB962C8B-B14F-4D97-AF65-F5344CB8AC3E}">
        <p14:creationId xmlns:p14="http://schemas.microsoft.com/office/powerpoint/2010/main" val="403981096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eaLnBrk="1" hangingPunct="1"/>
            <a:r>
              <a:rPr lang="tr-TR" altLang="tr-TR" smtClean="0"/>
              <a:t>For() döngüsü</a:t>
            </a:r>
            <a:endParaRPr lang="en-US" altLang="tr-TR" smtClean="0"/>
          </a:p>
        </p:txBody>
      </p:sp>
      <p:sp>
        <p:nvSpPr>
          <p:cNvPr id="247811" name="Rectangle 3"/>
          <p:cNvSpPr>
            <a:spLocks noGrp="1" noChangeArrowheads="1"/>
          </p:cNvSpPr>
          <p:nvPr>
            <p:ph type="body" idx="1"/>
          </p:nvPr>
        </p:nvSpPr>
        <p:spPr>
          <a:xfrm>
            <a:off x="1981200" y="1600200"/>
            <a:ext cx="8229600" cy="4852988"/>
          </a:xfrm>
        </p:spPr>
        <p:txBody>
          <a:bodyPr/>
          <a:lstStyle/>
          <a:p>
            <a:pPr eaLnBrk="1" hangingPunct="1">
              <a:lnSpc>
                <a:spcPct val="90000"/>
              </a:lnSpc>
            </a:pPr>
            <a:r>
              <a:rPr lang="tr-TR" altLang="tr-TR" sz="2800"/>
              <a:t>Artırmayı bir yapmak zorunda değilsiniz.</a:t>
            </a:r>
          </a:p>
          <a:p>
            <a:pPr eaLnBrk="1" hangingPunct="1">
              <a:lnSpc>
                <a:spcPct val="90000"/>
              </a:lnSpc>
            </a:pPr>
            <a:endParaRPr lang="tr-TR" altLang="tr-TR" sz="2800"/>
          </a:p>
          <a:p>
            <a:pPr eaLnBrk="1" hangingPunct="1">
              <a:lnSpc>
                <a:spcPct val="90000"/>
              </a:lnSpc>
              <a:buFontTx/>
              <a:buNone/>
            </a:pPr>
            <a:r>
              <a:rPr lang="en-US" altLang="tr-TR" sz="2800" b="1">
                <a:solidFill>
                  <a:srgbClr val="FF0000"/>
                </a:solidFill>
              </a:rPr>
              <a:t>#include &lt;stdio.h&gt; </a:t>
            </a:r>
            <a:endParaRPr lang="tr-TR" altLang="tr-TR" sz="2800" b="1">
              <a:solidFill>
                <a:srgbClr val="FF0000"/>
              </a:solidFill>
            </a:endParaRPr>
          </a:p>
          <a:p>
            <a:pPr eaLnBrk="1" hangingPunct="1">
              <a:lnSpc>
                <a:spcPct val="90000"/>
              </a:lnSpc>
              <a:buFontTx/>
              <a:buNone/>
            </a:pPr>
            <a:r>
              <a:rPr lang="en-US" altLang="tr-TR" sz="2800" b="1">
                <a:solidFill>
                  <a:srgbClr val="FF0000"/>
                </a:solidFill>
              </a:rPr>
              <a:t>int main(void)</a:t>
            </a:r>
            <a:endParaRPr lang="tr-TR" altLang="tr-TR" sz="2800" b="1">
              <a:solidFill>
                <a:srgbClr val="FF0000"/>
              </a:solidFill>
            </a:endParaRPr>
          </a:p>
          <a:p>
            <a:pPr eaLnBrk="1" hangingPunct="1">
              <a:lnSpc>
                <a:spcPct val="90000"/>
              </a:lnSpc>
              <a:buFontTx/>
              <a:buNone/>
            </a:pPr>
            <a:r>
              <a:rPr lang="en-US" altLang="tr-TR" sz="2800" b="1">
                <a:solidFill>
                  <a:srgbClr val="FF0000"/>
                </a:solidFill>
              </a:rPr>
              <a:t> {</a:t>
            </a:r>
            <a:endParaRPr lang="tr-TR" altLang="tr-TR" sz="2800" b="1">
              <a:solidFill>
                <a:srgbClr val="FF0000"/>
              </a:solidFill>
            </a:endParaRPr>
          </a:p>
          <a:p>
            <a:pPr eaLnBrk="1" hangingPunct="1">
              <a:lnSpc>
                <a:spcPct val="90000"/>
              </a:lnSpc>
              <a:buFontTx/>
              <a:buNone/>
            </a:pPr>
            <a:r>
              <a:rPr lang="en-US" altLang="tr-TR" sz="2800" b="1">
                <a:solidFill>
                  <a:srgbClr val="FF0000"/>
                </a:solidFill>
              </a:rPr>
              <a:t> int n; </a:t>
            </a:r>
            <a:endParaRPr lang="tr-TR" altLang="tr-TR" sz="2800" b="1">
              <a:solidFill>
                <a:srgbClr val="FF0000"/>
              </a:solidFill>
            </a:endParaRPr>
          </a:p>
          <a:p>
            <a:pPr eaLnBrk="1" hangingPunct="1">
              <a:lnSpc>
                <a:spcPct val="90000"/>
              </a:lnSpc>
              <a:buFontTx/>
              <a:buNone/>
            </a:pPr>
            <a:r>
              <a:rPr lang="en-US" altLang="tr-TR" sz="2800" b="1">
                <a:solidFill>
                  <a:srgbClr val="FF0000"/>
                </a:solidFill>
              </a:rPr>
              <a:t> </a:t>
            </a:r>
            <a:r>
              <a:rPr lang="tr-TR" altLang="tr-TR" sz="2800" b="1">
                <a:solidFill>
                  <a:srgbClr val="FF0000"/>
                </a:solidFill>
              </a:rPr>
              <a:t>		</a:t>
            </a:r>
            <a:r>
              <a:rPr lang="en-US" altLang="tr-TR" sz="2800" b="1">
                <a:solidFill>
                  <a:srgbClr val="FF0000"/>
                </a:solidFill>
              </a:rPr>
              <a:t>for (n = 2; n &lt; 60; n = n + 13) </a:t>
            </a:r>
            <a:endParaRPr lang="tr-TR" altLang="tr-TR" sz="2800" b="1">
              <a:solidFill>
                <a:srgbClr val="FF0000"/>
              </a:solidFill>
            </a:endParaRPr>
          </a:p>
          <a:p>
            <a:pPr eaLnBrk="1" hangingPunct="1">
              <a:lnSpc>
                <a:spcPct val="90000"/>
              </a:lnSpc>
              <a:buFontTx/>
              <a:buNone/>
            </a:pPr>
            <a:r>
              <a:rPr lang="tr-TR" altLang="tr-TR" sz="2800" b="1">
                <a:solidFill>
                  <a:srgbClr val="FF0000"/>
                </a:solidFill>
              </a:rPr>
              <a:t>		</a:t>
            </a:r>
            <a:r>
              <a:rPr lang="en-US" altLang="tr-TR" sz="2800" b="1">
                <a:solidFill>
                  <a:srgbClr val="FF0000"/>
                </a:solidFill>
              </a:rPr>
              <a:t>printf("%d \n", n);</a:t>
            </a:r>
            <a:endParaRPr lang="tr-TR" altLang="tr-TR" sz="2800" b="1">
              <a:solidFill>
                <a:srgbClr val="FF0000"/>
              </a:solidFill>
            </a:endParaRPr>
          </a:p>
          <a:p>
            <a:pPr eaLnBrk="1" hangingPunct="1">
              <a:lnSpc>
                <a:spcPct val="90000"/>
              </a:lnSpc>
              <a:buFontTx/>
              <a:buNone/>
            </a:pPr>
            <a:r>
              <a:rPr lang="en-US" altLang="tr-TR" sz="2800" b="1">
                <a:solidFill>
                  <a:srgbClr val="FF0000"/>
                </a:solidFill>
              </a:rPr>
              <a:t> return 0;</a:t>
            </a:r>
            <a:endParaRPr lang="tr-TR" altLang="tr-TR" sz="2800" b="1">
              <a:solidFill>
                <a:srgbClr val="FF0000"/>
              </a:solidFill>
            </a:endParaRPr>
          </a:p>
          <a:p>
            <a:pPr eaLnBrk="1" hangingPunct="1">
              <a:lnSpc>
                <a:spcPct val="90000"/>
              </a:lnSpc>
              <a:buFontTx/>
              <a:buNone/>
            </a:pPr>
            <a:r>
              <a:rPr lang="en-US" altLang="tr-TR" sz="2800" b="1">
                <a:solidFill>
                  <a:srgbClr val="FF0000"/>
                </a:solidFill>
              </a:rPr>
              <a:t> } </a:t>
            </a:r>
          </a:p>
        </p:txBody>
      </p:sp>
    </p:spTree>
    <p:extLst>
      <p:ext uri="{BB962C8B-B14F-4D97-AF65-F5344CB8AC3E}">
        <p14:creationId xmlns:p14="http://schemas.microsoft.com/office/powerpoint/2010/main" val="98356333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eaLnBrk="1" hangingPunct="1"/>
            <a:r>
              <a:rPr lang="tr-TR" altLang="tr-TR" smtClean="0"/>
              <a:t>For() döngüsü</a:t>
            </a:r>
            <a:endParaRPr lang="en-US" altLang="tr-TR" smtClean="0"/>
          </a:p>
        </p:txBody>
      </p:sp>
      <p:sp>
        <p:nvSpPr>
          <p:cNvPr id="249859" name="Rectangle 3"/>
          <p:cNvSpPr>
            <a:spLocks noGrp="1" noChangeArrowheads="1"/>
          </p:cNvSpPr>
          <p:nvPr>
            <p:ph type="body" idx="1"/>
          </p:nvPr>
        </p:nvSpPr>
        <p:spPr>
          <a:xfrm>
            <a:off x="1981200" y="1600200"/>
            <a:ext cx="8229600" cy="4781550"/>
          </a:xfrm>
        </p:spPr>
        <p:txBody>
          <a:bodyPr/>
          <a:lstStyle/>
          <a:p>
            <a:pPr eaLnBrk="1" hangingPunct="1">
              <a:lnSpc>
                <a:spcPct val="90000"/>
              </a:lnSpc>
            </a:pPr>
            <a:r>
              <a:rPr lang="tr-TR" altLang="tr-TR" sz="2800"/>
              <a:t>Sayılar yerine karakterleri sayabilirsiniz</a:t>
            </a:r>
          </a:p>
          <a:p>
            <a:pPr eaLnBrk="1" hangingPunct="1">
              <a:lnSpc>
                <a:spcPct val="90000"/>
              </a:lnSpc>
            </a:pPr>
            <a:endParaRPr lang="tr-TR" altLang="tr-TR" sz="2800"/>
          </a:p>
          <a:p>
            <a:pPr eaLnBrk="1" hangingPunct="1">
              <a:lnSpc>
                <a:spcPct val="90000"/>
              </a:lnSpc>
              <a:buFontTx/>
              <a:buNone/>
            </a:pPr>
            <a:r>
              <a:rPr lang="en-US" altLang="tr-TR" sz="2800" b="1">
                <a:solidFill>
                  <a:srgbClr val="FF0000"/>
                </a:solidFill>
              </a:rPr>
              <a:t>#include &lt;stdio.h&gt;</a:t>
            </a:r>
            <a:endParaRPr lang="tr-TR" altLang="tr-TR" sz="2800" b="1">
              <a:solidFill>
                <a:srgbClr val="FF0000"/>
              </a:solidFill>
            </a:endParaRPr>
          </a:p>
          <a:p>
            <a:pPr eaLnBrk="1" hangingPunct="1">
              <a:lnSpc>
                <a:spcPct val="90000"/>
              </a:lnSpc>
              <a:buFontTx/>
              <a:buNone/>
            </a:pPr>
            <a:r>
              <a:rPr lang="en-US" altLang="tr-TR" sz="2800" b="1">
                <a:solidFill>
                  <a:srgbClr val="FF0000"/>
                </a:solidFill>
              </a:rPr>
              <a:t> int main(void)</a:t>
            </a:r>
            <a:endParaRPr lang="tr-TR" altLang="tr-TR" sz="2800" b="1">
              <a:solidFill>
                <a:srgbClr val="FF0000"/>
              </a:solidFill>
            </a:endParaRPr>
          </a:p>
          <a:p>
            <a:pPr eaLnBrk="1" hangingPunct="1">
              <a:lnSpc>
                <a:spcPct val="90000"/>
              </a:lnSpc>
              <a:buFontTx/>
              <a:buNone/>
            </a:pPr>
            <a:r>
              <a:rPr lang="en-US" altLang="tr-TR" sz="2800" b="1">
                <a:solidFill>
                  <a:srgbClr val="FF0000"/>
                </a:solidFill>
              </a:rPr>
              <a:t> {</a:t>
            </a:r>
            <a:endParaRPr lang="tr-TR" altLang="tr-TR" sz="2800" b="1">
              <a:solidFill>
                <a:srgbClr val="FF0000"/>
              </a:solidFill>
            </a:endParaRPr>
          </a:p>
          <a:p>
            <a:pPr eaLnBrk="1" hangingPunct="1">
              <a:lnSpc>
                <a:spcPct val="90000"/>
              </a:lnSpc>
              <a:buFontTx/>
              <a:buNone/>
            </a:pPr>
            <a:r>
              <a:rPr lang="en-US" altLang="tr-TR" sz="2800" b="1">
                <a:solidFill>
                  <a:srgbClr val="FF0000"/>
                </a:solidFill>
              </a:rPr>
              <a:t> char ch;</a:t>
            </a:r>
            <a:endParaRPr lang="tr-TR" altLang="tr-TR" sz="2800" b="1">
              <a:solidFill>
                <a:srgbClr val="FF0000"/>
              </a:solidFill>
            </a:endParaRPr>
          </a:p>
          <a:p>
            <a:pPr eaLnBrk="1" hangingPunct="1">
              <a:lnSpc>
                <a:spcPct val="90000"/>
              </a:lnSpc>
              <a:buFontTx/>
              <a:buNone/>
            </a:pPr>
            <a:r>
              <a:rPr lang="en-US" altLang="tr-TR" sz="2800" b="1">
                <a:solidFill>
                  <a:srgbClr val="FF0000"/>
                </a:solidFill>
              </a:rPr>
              <a:t> </a:t>
            </a:r>
            <a:r>
              <a:rPr lang="tr-TR" altLang="tr-TR" sz="2800" b="1">
                <a:solidFill>
                  <a:srgbClr val="FF0000"/>
                </a:solidFill>
              </a:rPr>
              <a:t>	</a:t>
            </a:r>
            <a:r>
              <a:rPr lang="en-US" altLang="tr-TR" sz="2800" b="1">
                <a:solidFill>
                  <a:srgbClr val="FF0000"/>
                </a:solidFill>
              </a:rPr>
              <a:t>for (ch = 'a'; ch &lt;= 'z'; ch++) </a:t>
            </a:r>
            <a:endParaRPr lang="tr-TR" altLang="tr-TR" sz="2800" b="1">
              <a:solidFill>
                <a:srgbClr val="FF0000"/>
              </a:solidFill>
            </a:endParaRPr>
          </a:p>
          <a:p>
            <a:pPr eaLnBrk="1" hangingPunct="1">
              <a:lnSpc>
                <a:spcPct val="90000"/>
              </a:lnSpc>
              <a:buFontTx/>
              <a:buNone/>
            </a:pPr>
            <a:r>
              <a:rPr lang="tr-TR" altLang="tr-TR" sz="2800" b="1">
                <a:solidFill>
                  <a:srgbClr val="FF0000"/>
                </a:solidFill>
              </a:rPr>
              <a:t>	</a:t>
            </a:r>
            <a:r>
              <a:rPr lang="en-US" altLang="tr-TR" sz="2800" b="1">
                <a:solidFill>
                  <a:srgbClr val="FF0000"/>
                </a:solidFill>
              </a:rPr>
              <a:t>printf(" %c </a:t>
            </a:r>
            <a:r>
              <a:rPr lang="tr-TR" altLang="tr-TR" sz="2800" b="1">
                <a:solidFill>
                  <a:srgbClr val="FF0000"/>
                </a:solidFill>
              </a:rPr>
              <a:t>nin </a:t>
            </a:r>
            <a:r>
              <a:rPr lang="en-US" altLang="tr-TR" sz="2800" b="1">
                <a:solidFill>
                  <a:srgbClr val="FF0000"/>
                </a:solidFill>
              </a:rPr>
              <a:t>ASCII </a:t>
            </a:r>
            <a:r>
              <a:rPr lang="tr-TR" altLang="tr-TR" sz="2800" b="1">
                <a:solidFill>
                  <a:srgbClr val="FF0000"/>
                </a:solidFill>
              </a:rPr>
              <a:t>değeri</a:t>
            </a:r>
            <a:r>
              <a:rPr lang="en-US" altLang="tr-TR" sz="2800" b="1">
                <a:solidFill>
                  <a:srgbClr val="FF0000"/>
                </a:solidFill>
              </a:rPr>
              <a:t> %d.\n", ch, ch); </a:t>
            </a:r>
            <a:endParaRPr lang="tr-TR" altLang="tr-TR" sz="2800" b="1">
              <a:solidFill>
                <a:srgbClr val="FF0000"/>
              </a:solidFill>
            </a:endParaRPr>
          </a:p>
          <a:p>
            <a:pPr eaLnBrk="1" hangingPunct="1">
              <a:lnSpc>
                <a:spcPct val="90000"/>
              </a:lnSpc>
              <a:buFontTx/>
              <a:buNone/>
            </a:pPr>
            <a:r>
              <a:rPr lang="en-US" altLang="tr-TR" sz="2800" b="1">
                <a:solidFill>
                  <a:srgbClr val="FF0000"/>
                </a:solidFill>
              </a:rPr>
              <a:t>return 0;</a:t>
            </a:r>
            <a:endParaRPr lang="tr-TR" altLang="tr-TR" sz="2800" b="1">
              <a:solidFill>
                <a:srgbClr val="FF0000"/>
              </a:solidFill>
            </a:endParaRPr>
          </a:p>
          <a:p>
            <a:pPr eaLnBrk="1" hangingPunct="1">
              <a:lnSpc>
                <a:spcPct val="90000"/>
              </a:lnSpc>
              <a:buFontTx/>
              <a:buNone/>
            </a:pPr>
            <a:r>
              <a:rPr lang="en-US" altLang="tr-TR" sz="2800" b="1">
                <a:solidFill>
                  <a:srgbClr val="FF0000"/>
                </a:solidFill>
              </a:rPr>
              <a:t> } </a:t>
            </a:r>
          </a:p>
        </p:txBody>
      </p:sp>
    </p:spTree>
    <p:extLst>
      <p:ext uri="{BB962C8B-B14F-4D97-AF65-F5344CB8AC3E}">
        <p14:creationId xmlns:p14="http://schemas.microsoft.com/office/powerpoint/2010/main" val="313105376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eaLnBrk="1" hangingPunct="1"/>
            <a:r>
              <a:rPr lang="tr-TR" altLang="tr-TR" smtClean="0"/>
              <a:t>For() döngüsü</a:t>
            </a:r>
            <a:endParaRPr lang="en-US" altLang="tr-TR" smtClean="0"/>
          </a:p>
        </p:txBody>
      </p:sp>
      <p:sp>
        <p:nvSpPr>
          <p:cNvPr id="251907" name="Rectangle 3"/>
          <p:cNvSpPr>
            <a:spLocks noGrp="1" noChangeArrowheads="1"/>
          </p:cNvSpPr>
          <p:nvPr>
            <p:ph type="body" idx="1"/>
          </p:nvPr>
        </p:nvSpPr>
        <p:spPr>
          <a:xfrm>
            <a:off x="1955800" y="1628776"/>
            <a:ext cx="8604250" cy="4824413"/>
          </a:xfrm>
        </p:spPr>
        <p:txBody>
          <a:bodyPr/>
          <a:lstStyle/>
          <a:p>
            <a:pPr eaLnBrk="1" hangingPunct="1">
              <a:lnSpc>
                <a:spcPct val="90000"/>
              </a:lnSpc>
            </a:pPr>
            <a:r>
              <a:rPr lang="tr-TR" altLang="tr-TR" sz="2400"/>
              <a:t>For() döngüsünü test için kullanabilirsiniz (sadece saymaları yapmıyor yani)</a:t>
            </a:r>
          </a:p>
          <a:p>
            <a:pPr eaLnBrk="1" hangingPunct="1">
              <a:lnSpc>
                <a:spcPct val="90000"/>
              </a:lnSpc>
            </a:pPr>
            <a:endParaRPr lang="tr-TR" altLang="tr-TR" sz="2400"/>
          </a:p>
          <a:p>
            <a:pPr eaLnBrk="1" hangingPunct="1">
              <a:lnSpc>
                <a:spcPct val="90000"/>
              </a:lnSpc>
              <a:buFontTx/>
              <a:buNone/>
            </a:pPr>
            <a:r>
              <a:rPr lang="en-US" altLang="tr-TR" sz="2400" b="1">
                <a:solidFill>
                  <a:srgbClr val="FF0000"/>
                </a:solidFill>
              </a:rPr>
              <a:t>#include &lt;stdio.h&gt; </a:t>
            </a:r>
            <a:endParaRPr lang="tr-TR" altLang="tr-TR" sz="2400" b="1">
              <a:solidFill>
                <a:srgbClr val="FF0000"/>
              </a:solidFill>
            </a:endParaRPr>
          </a:p>
          <a:p>
            <a:pPr eaLnBrk="1" hangingPunct="1">
              <a:lnSpc>
                <a:spcPct val="90000"/>
              </a:lnSpc>
              <a:buFontTx/>
              <a:buNone/>
            </a:pPr>
            <a:r>
              <a:rPr lang="en-US" altLang="tr-TR" sz="2400" b="1">
                <a:solidFill>
                  <a:srgbClr val="FF0000"/>
                </a:solidFill>
              </a:rPr>
              <a:t>int main(void)</a:t>
            </a:r>
            <a:endParaRPr lang="tr-TR" altLang="tr-TR" sz="2400" b="1">
              <a:solidFill>
                <a:srgbClr val="FF0000"/>
              </a:solidFill>
            </a:endParaRPr>
          </a:p>
          <a:p>
            <a:pPr eaLnBrk="1" hangingPunct="1">
              <a:lnSpc>
                <a:spcPct val="90000"/>
              </a:lnSpc>
              <a:buFontTx/>
              <a:buNone/>
            </a:pPr>
            <a:r>
              <a:rPr lang="en-US" altLang="tr-TR" sz="2400" b="1">
                <a:solidFill>
                  <a:srgbClr val="FF0000"/>
                </a:solidFill>
              </a:rPr>
              <a:t> {</a:t>
            </a:r>
            <a:endParaRPr lang="tr-TR" altLang="tr-TR" sz="2400" b="1">
              <a:solidFill>
                <a:srgbClr val="FF0000"/>
              </a:solidFill>
            </a:endParaRPr>
          </a:p>
          <a:p>
            <a:pPr eaLnBrk="1" hangingPunct="1">
              <a:lnSpc>
                <a:spcPct val="90000"/>
              </a:lnSpc>
              <a:buFontTx/>
              <a:buNone/>
            </a:pPr>
            <a:r>
              <a:rPr lang="en-US" altLang="tr-TR" sz="2400" b="1">
                <a:solidFill>
                  <a:srgbClr val="FF0000"/>
                </a:solidFill>
              </a:rPr>
              <a:t> int num; </a:t>
            </a:r>
            <a:endParaRPr lang="tr-TR" altLang="tr-TR" sz="2400" b="1">
              <a:solidFill>
                <a:srgbClr val="FF0000"/>
              </a:solidFill>
            </a:endParaRPr>
          </a:p>
          <a:p>
            <a:pPr eaLnBrk="1" hangingPunct="1">
              <a:lnSpc>
                <a:spcPct val="90000"/>
              </a:lnSpc>
              <a:buFontTx/>
              <a:buNone/>
            </a:pPr>
            <a:r>
              <a:rPr lang="en-US" altLang="tr-TR" sz="2400" b="1">
                <a:solidFill>
                  <a:srgbClr val="FF0000"/>
                </a:solidFill>
              </a:rPr>
              <a:t>printf(" </a:t>
            </a:r>
            <a:r>
              <a:rPr lang="tr-TR" altLang="tr-TR" sz="2400" b="1">
                <a:solidFill>
                  <a:srgbClr val="FF0000"/>
                </a:solidFill>
              </a:rPr>
              <a:t>      </a:t>
            </a:r>
            <a:r>
              <a:rPr lang="en-US" altLang="tr-TR" sz="2400" b="1">
                <a:solidFill>
                  <a:srgbClr val="FF0000"/>
                </a:solidFill>
              </a:rPr>
              <a:t>n </a:t>
            </a:r>
            <a:r>
              <a:rPr lang="tr-TR" altLang="tr-TR" sz="2400" b="1">
                <a:solidFill>
                  <a:srgbClr val="FF0000"/>
                </a:solidFill>
              </a:rPr>
              <a:t>      </a:t>
            </a:r>
            <a:r>
              <a:rPr lang="en-US" altLang="tr-TR" sz="2400" b="1">
                <a:solidFill>
                  <a:srgbClr val="FF0000"/>
                </a:solidFill>
              </a:rPr>
              <a:t>n </a:t>
            </a:r>
            <a:r>
              <a:rPr lang="tr-TR" altLang="tr-TR" sz="2400" b="1">
                <a:solidFill>
                  <a:srgbClr val="FF0000"/>
                </a:solidFill>
              </a:rPr>
              <a:t>kupu</a:t>
            </a:r>
            <a:r>
              <a:rPr lang="en-US" altLang="tr-TR" sz="2400" b="1">
                <a:solidFill>
                  <a:srgbClr val="FF0000"/>
                </a:solidFill>
              </a:rPr>
              <a:t>\n");</a:t>
            </a:r>
            <a:endParaRPr lang="tr-TR" altLang="tr-TR" sz="2400" b="1">
              <a:solidFill>
                <a:srgbClr val="FF0000"/>
              </a:solidFill>
            </a:endParaRPr>
          </a:p>
          <a:p>
            <a:pPr eaLnBrk="1" hangingPunct="1">
              <a:lnSpc>
                <a:spcPct val="90000"/>
              </a:lnSpc>
              <a:buFontTx/>
              <a:buNone/>
            </a:pPr>
            <a:r>
              <a:rPr lang="en-US" altLang="tr-TR" sz="2400" b="1">
                <a:solidFill>
                  <a:srgbClr val="FF0000"/>
                </a:solidFill>
              </a:rPr>
              <a:t> </a:t>
            </a:r>
            <a:r>
              <a:rPr lang="tr-TR" altLang="tr-TR" sz="2400" b="1">
                <a:solidFill>
                  <a:srgbClr val="FF0000"/>
                </a:solidFill>
              </a:rPr>
              <a:t>		</a:t>
            </a:r>
            <a:r>
              <a:rPr lang="en-US" altLang="tr-TR" sz="2400" b="1">
                <a:solidFill>
                  <a:srgbClr val="FF0000"/>
                </a:solidFill>
              </a:rPr>
              <a:t>for (num = 1; num*num*num &lt;= 216; num++) </a:t>
            </a:r>
            <a:endParaRPr lang="tr-TR" altLang="tr-TR" sz="2400" b="1">
              <a:solidFill>
                <a:srgbClr val="FF0000"/>
              </a:solidFill>
            </a:endParaRPr>
          </a:p>
          <a:p>
            <a:pPr eaLnBrk="1" hangingPunct="1">
              <a:lnSpc>
                <a:spcPct val="90000"/>
              </a:lnSpc>
              <a:buFontTx/>
              <a:buNone/>
            </a:pPr>
            <a:r>
              <a:rPr lang="tr-TR" altLang="tr-TR" sz="2400" b="1">
                <a:solidFill>
                  <a:srgbClr val="FF0000"/>
                </a:solidFill>
              </a:rPr>
              <a:t>		</a:t>
            </a:r>
            <a:r>
              <a:rPr lang="en-US" altLang="tr-TR" sz="2400" b="1">
                <a:solidFill>
                  <a:srgbClr val="FF0000"/>
                </a:solidFill>
              </a:rPr>
              <a:t>printf("%d %d\n", num, num*num*num);</a:t>
            </a:r>
            <a:endParaRPr lang="tr-TR" altLang="tr-TR" sz="2400" b="1">
              <a:solidFill>
                <a:srgbClr val="FF0000"/>
              </a:solidFill>
            </a:endParaRPr>
          </a:p>
          <a:p>
            <a:pPr eaLnBrk="1" hangingPunct="1">
              <a:lnSpc>
                <a:spcPct val="90000"/>
              </a:lnSpc>
              <a:buFontTx/>
              <a:buNone/>
            </a:pPr>
            <a:r>
              <a:rPr lang="en-US" altLang="tr-TR" sz="2400" b="1">
                <a:solidFill>
                  <a:srgbClr val="FF0000"/>
                </a:solidFill>
              </a:rPr>
              <a:t> return 0;</a:t>
            </a:r>
            <a:endParaRPr lang="tr-TR" altLang="tr-TR" sz="2400" b="1">
              <a:solidFill>
                <a:srgbClr val="FF0000"/>
              </a:solidFill>
            </a:endParaRPr>
          </a:p>
          <a:p>
            <a:pPr eaLnBrk="1" hangingPunct="1">
              <a:lnSpc>
                <a:spcPct val="90000"/>
              </a:lnSpc>
              <a:buFontTx/>
              <a:buNone/>
            </a:pPr>
            <a:r>
              <a:rPr lang="en-US" altLang="tr-TR" sz="2400" b="1">
                <a:solidFill>
                  <a:srgbClr val="FF0000"/>
                </a:solidFill>
              </a:rPr>
              <a:t> } </a:t>
            </a:r>
          </a:p>
          <a:p>
            <a:pPr eaLnBrk="1" hangingPunct="1">
              <a:lnSpc>
                <a:spcPct val="90000"/>
              </a:lnSpc>
            </a:pPr>
            <a:endParaRPr lang="tr-TR" altLang="tr-TR" sz="2400"/>
          </a:p>
          <a:p>
            <a:pPr eaLnBrk="1" hangingPunct="1">
              <a:lnSpc>
                <a:spcPct val="90000"/>
              </a:lnSpc>
            </a:pPr>
            <a:endParaRPr lang="en-US" altLang="tr-TR" sz="2400"/>
          </a:p>
        </p:txBody>
      </p:sp>
    </p:spTree>
    <p:extLst>
      <p:ext uri="{BB962C8B-B14F-4D97-AF65-F5344CB8AC3E}">
        <p14:creationId xmlns:p14="http://schemas.microsoft.com/office/powerpoint/2010/main" val="143296496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1981200" y="274638"/>
            <a:ext cx="8229600" cy="850900"/>
          </a:xfrm>
        </p:spPr>
        <p:txBody>
          <a:bodyPr/>
          <a:lstStyle/>
          <a:p>
            <a:pPr eaLnBrk="1" hangingPunct="1"/>
            <a:r>
              <a:rPr lang="tr-TR" altLang="tr-TR" smtClean="0"/>
              <a:t>For() döngüsü</a:t>
            </a:r>
            <a:endParaRPr lang="en-US" altLang="tr-TR" smtClean="0"/>
          </a:p>
        </p:txBody>
      </p:sp>
      <p:sp>
        <p:nvSpPr>
          <p:cNvPr id="253955" name="Rectangle 3"/>
          <p:cNvSpPr>
            <a:spLocks noGrp="1" noChangeArrowheads="1"/>
          </p:cNvSpPr>
          <p:nvPr>
            <p:ph type="body" idx="1"/>
          </p:nvPr>
        </p:nvSpPr>
        <p:spPr>
          <a:xfrm>
            <a:off x="2243139" y="1268413"/>
            <a:ext cx="7705725" cy="5141912"/>
          </a:xfrm>
        </p:spPr>
        <p:txBody>
          <a:bodyPr/>
          <a:lstStyle/>
          <a:p>
            <a:pPr eaLnBrk="1" hangingPunct="1"/>
            <a:r>
              <a:rPr lang="tr-TR" altLang="tr-TR" sz="2800"/>
              <a:t>Artırım aritmetik veya geometrik olarak seçilebilir:</a:t>
            </a:r>
          </a:p>
          <a:p>
            <a:pPr eaLnBrk="1" hangingPunct="1"/>
            <a:endParaRPr lang="tr-TR" altLang="tr-TR" sz="2800"/>
          </a:p>
          <a:p>
            <a:pPr eaLnBrk="1" hangingPunct="1">
              <a:buFontTx/>
              <a:buNone/>
            </a:pPr>
            <a:r>
              <a:rPr lang="en-US" altLang="tr-TR" sz="2800" b="1">
                <a:solidFill>
                  <a:srgbClr val="FF0000"/>
                </a:solidFill>
              </a:rPr>
              <a:t>#include &lt;stdio.h&gt; </a:t>
            </a:r>
            <a:endParaRPr lang="tr-TR" altLang="tr-TR" sz="2800" b="1">
              <a:solidFill>
                <a:srgbClr val="FF0000"/>
              </a:solidFill>
            </a:endParaRPr>
          </a:p>
          <a:p>
            <a:pPr eaLnBrk="1" hangingPunct="1">
              <a:buFontTx/>
              <a:buNone/>
            </a:pPr>
            <a:r>
              <a:rPr lang="en-US" altLang="tr-TR" sz="2800" b="1">
                <a:solidFill>
                  <a:srgbClr val="FF0000"/>
                </a:solidFill>
              </a:rPr>
              <a:t>int main(void)</a:t>
            </a:r>
            <a:endParaRPr lang="tr-TR" altLang="tr-TR" sz="2800" b="1">
              <a:solidFill>
                <a:srgbClr val="FF0000"/>
              </a:solidFill>
            </a:endParaRPr>
          </a:p>
          <a:p>
            <a:pPr eaLnBrk="1" hangingPunct="1">
              <a:buFontTx/>
              <a:buNone/>
            </a:pPr>
            <a:r>
              <a:rPr lang="en-US" altLang="tr-TR" sz="2800" b="1">
                <a:solidFill>
                  <a:srgbClr val="FF0000"/>
                </a:solidFill>
              </a:rPr>
              <a:t> {</a:t>
            </a:r>
            <a:endParaRPr lang="tr-TR" altLang="tr-TR" sz="2800" b="1">
              <a:solidFill>
                <a:srgbClr val="FF0000"/>
              </a:solidFill>
            </a:endParaRPr>
          </a:p>
          <a:p>
            <a:pPr eaLnBrk="1" hangingPunct="1">
              <a:buFontTx/>
              <a:buNone/>
            </a:pPr>
            <a:r>
              <a:rPr lang="en-US" altLang="tr-TR" sz="2800" b="1">
                <a:solidFill>
                  <a:srgbClr val="FF0000"/>
                </a:solidFill>
              </a:rPr>
              <a:t> double d;</a:t>
            </a:r>
            <a:endParaRPr lang="tr-TR" altLang="tr-TR" sz="2800" b="1">
              <a:solidFill>
                <a:srgbClr val="FF0000"/>
              </a:solidFill>
            </a:endParaRPr>
          </a:p>
          <a:p>
            <a:pPr eaLnBrk="1" hangingPunct="1">
              <a:buFontTx/>
              <a:buNone/>
            </a:pPr>
            <a:r>
              <a:rPr lang="en-US" altLang="tr-TR" sz="2800" b="1">
                <a:solidFill>
                  <a:srgbClr val="FF0000"/>
                </a:solidFill>
              </a:rPr>
              <a:t> </a:t>
            </a:r>
            <a:r>
              <a:rPr lang="tr-TR" altLang="tr-TR" sz="2800" b="1">
                <a:solidFill>
                  <a:srgbClr val="FF0000"/>
                </a:solidFill>
              </a:rPr>
              <a:t>	</a:t>
            </a:r>
            <a:r>
              <a:rPr lang="en-US" altLang="tr-TR" sz="2800" b="1">
                <a:solidFill>
                  <a:srgbClr val="FF0000"/>
                </a:solidFill>
              </a:rPr>
              <a:t>for (d = 100.0; d &lt; 150.0; d = d * 1.1)</a:t>
            </a:r>
            <a:endParaRPr lang="tr-TR" altLang="tr-TR" sz="2800" b="1">
              <a:solidFill>
                <a:srgbClr val="FF0000"/>
              </a:solidFill>
            </a:endParaRPr>
          </a:p>
          <a:p>
            <a:pPr eaLnBrk="1" hangingPunct="1">
              <a:buFontTx/>
              <a:buNone/>
            </a:pPr>
            <a:r>
              <a:rPr lang="en-US" altLang="tr-TR" sz="2800" b="1">
                <a:solidFill>
                  <a:srgbClr val="FF0000"/>
                </a:solidFill>
              </a:rPr>
              <a:t> printf(“</a:t>
            </a:r>
            <a:r>
              <a:rPr lang="tr-TR" altLang="tr-TR" sz="2800" b="1">
                <a:solidFill>
                  <a:srgbClr val="FF0000"/>
                </a:solidFill>
              </a:rPr>
              <a:t>d niz simdi</a:t>
            </a:r>
            <a:r>
              <a:rPr lang="en-US" altLang="tr-TR" sz="2800" b="1">
                <a:solidFill>
                  <a:srgbClr val="FF0000"/>
                </a:solidFill>
              </a:rPr>
              <a:t> %f\n", d);</a:t>
            </a:r>
            <a:endParaRPr lang="tr-TR" altLang="tr-TR" sz="2800" b="1">
              <a:solidFill>
                <a:srgbClr val="FF0000"/>
              </a:solidFill>
            </a:endParaRPr>
          </a:p>
          <a:p>
            <a:pPr eaLnBrk="1" hangingPunct="1">
              <a:buFontTx/>
              <a:buNone/>
            </a:pPr>
            <a:r>
              <a:rPr lang="en-US" altLang="tr-TR" sz="2800" b="1">
                <a:solidFill>
                  <a:srgbClr val="FF0000"/>
                </a:solidFill>
              </a:rPr>
              <a:t> return 0;</a:t>
            </a:r>
            <a:endParaRPr lang="tr-TR" altLang="tr-TR" sz="2800" b="1">
              <a:solidFill>
                <a:srgbClr val="FF0000"/>
              </a:solidFill>
            </a:endParaRPr>
          </a:p>
          <a:p>
            <a:pPr eaLnBrk="1" hangingPunct="1">
              <a:buFontTx/>
              <a:buNone/>
            </a:pPr>
            <a:r>
              <a:rPr lang="en-US" altLang="tr-TR" sz="2800" b="1">
                <a:solidFill>
                  <a:srgbClr val="FF0000"/>
                </a:solidFill>
              </a:rPr>
              <a:t> } </a:t>
            </a:r>
          </a:p>
        </p:txBody>
      </p:sp>
    </p:spTree>
    <p:extLst>
      <p:ext uri="{BB962C8B-B14F-4D97-AF65-F5344CB8AC3E}">
        <p14:creationId xmlns:p14="http://schemas.microsoft.com/office/powerpoint/2010/main" val="47755563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r>
              <a:rPr lang="tr-TR" altLang="tr-TR" smtClean="0"/>
              <a:t>For() döngüsü</a:t>
            </a:r>
            <a:endParaRPr lang="en-US" altLang="tr-TR" smtClean="0"/>
          </a:p>
        </p:txBody>
      </p:sp>
      <p:sp>
        <p:nvSpPr>
          <p:cNvPr id="256003" name="Rectangle 3"/>
          <p:cNvSpPr>
            <a:spLocks noGrp="1" noChangeArrowheads="1"/>
          </p:cNvSpPr>
          <p:nvPr>
            <p:ph type="body" idx="1"/>
          </p:nvPr>
        </p:nvSpPr>
        <p:spPr/>
        <p:txBody>
          <a:bodyPr/>
          <a:lstStyle/>
          <a:p>
            <a:pPr eaLnBrk="1" hangingPunct="1">
              <a:lnSpc>
                <a:spcPct val="90000"/>
              </a:lnSpc>
            </a:pPr>
            <a:r>
              <a:rPr lang="tr-TR" altLang="tr-TR" sz="2400"/>
              <a:t>Artırma yerine istediğiniz legal işlemi koyabilirsiniz:</a:t>
            </a:r>
          </a:p>
          <a:p>
            <a:pPr eaLnBrk="1" hangingPunct="1">
              <a:lnSpc>
                <a:spcPct val="90000"/>
              </a:lnSpc>
            </a:pPr>
            <a:endParaRPr lang="tr-TR" altLang="tr-TR" sz="2400"/>
          </a:p>
          <a:p>
            <a:pPr eaLnBrk="1" hangingPunct="1">
              <a:lnSpc>
                <a:spcPct val="90000"/>
              </a:lnSpc>
              <a:buFontTx/>
              <a:buNone/>
            </a:pPr>
            <a:r>
              <a:rPr lang="en-US" altLang="tr-TR" sz="2400" b="1">
                <a:solidFill>
                  <a:srgbClr val="FF0000"/>
                </a:solidFill>
              </a:rPr>
              <a:t>#include &lt;stdio.h&gt;</a:t>
            </a:r>
            <a:endParaRPr lang="tr-TR" altLang="tr-TR" sz="2400" b="1">
              <a:solidFill>
                <a:srgbClr val="FF0000"/>
              </a:solidFill>
            </a:endParaRPr>
          </a:p>
          <a:p>
            <a:pPr eaLnBrk="1" hangingPunct="1">
              <a:lnSpc>
                <a:spcPct val="90000"/>
              </a:lnSpc>
              <a:buFontTx/>
              <a:buNone/>
            </a:pPr>
            <a:r>
              <a:rPr lang="en-US" altLang="tr-TR" sz="2400" b="1">
                <a:solidFill>
                  <a:srgbClr val="FF0000"/>
                </a:solidFill>
              </a:rPr>
              <a:t> int main(void)</a:t>
            </a:r>
            <a:endParaRPr lang="tr-TR" altLang="tr-TR" sz="2400" b="1">
              <a:solidFill>
                <a:srgbClr val="FF0000"/>
              </a:solidFill>
            </a:endParaRPr>
          </a:p>
          <a:p>
            <a:pPr eaLnBrk="1" hangingPunct="1">
              <a:lnSpc>
                <a:spcPct val="90000"/>
              </a:lnSpc>
              <a:buFontTx/>
              <a:buNone/>
            </a:pPr>
            <a:r>
              <a:rPr lang="en-US" altLang="tr-TR" sz="2400" b="1">
                <a:solidFill>
                  <a:srgbClr val="FF0000"/>
                </a:solidFill>
              </a:rPr>
              <a:t> {</a:t>
            </a:r>
            <a:endParaRPr lang="tr-TR" altLang="tr-TR" sz="2400" b="1">
              <a:solidFill>
                <a:srgbClr val="FF0000"/>
              </a:solidFill>
            </a:endParaRPr>
          </a:p>
          <a:p>
            <a:pPr eaLnBrk="1" hangingPunct="1">
              <a:lnSpc>
                <a:spcPct val="90000"/>
              </a:lnSpc>
              <a:buFontTx/>
              <a:buNone/>
            </a:pPr>
            <a:r>
              <a:rPr lang="en-US" altLang="tr-TR" sz="2400" b="1">
                <a:solidFill>
                  <a:srgbClr val="FF0000"/>
                </a:solidFill>
              </a:rPr>
              <a:t> int x;</a:t>
            </a:r>
            <a:endParaRPr lang="tr-TR" altLang="tr-TR" sz="2400" b="1">
              <a:solidFill>
                <a:srgbClr val="FF0000"/>
              </a:solidFill>
            </a:endParaRPr>
          </a:p>
          <a:p>
            <a:pPr eaLnBrk="1" hangingPunct="1">
              <a:lnSpc>
                <a:spcPct val="90000"/>
              </a:lnSpc>
              <a:buFontTx/>
              <a:buNone/>
            </a:pPr>
            <a:r>
              <a:rPr lang="en-US" altLang="tr-TR" sz="2400" b="1">
                <a:solidFill>
                  <a:srgbClr val="FF0000"/>
                </a:solidFill>
              </a:rPr>
              <a:t> int y = 55;</a:t>
            </a:r>
            <a:endParaRPr lang="tr-TR" altLang="tr-TR" sz="2400" b="1">
              <a:solidFill>
                <a:srgbClr val="FF0000"/>
              </a:solidFill>
            </a:endParaRPr>
          </a:p>
          <a:p>
            <a:pPr eaLnBrk="1" hangingPunct="1">
              <a:lnSpc>
                <a:spcPct val="90000"/>
              </a:lnSpc>
              <a:buFontTx/>
              <a:buNone/>
            </a:pPr>
            <a:r>
              <a:rPr lang="en-US" altLang="tr-TR" sz="2400" b="1">
                <a:solidFill>
                  <a:srgbClr val="FF0000"/>
                </a:solidFill>
              </a:rPr>
              <a:t> </a:t>
            </a:r>
            <a:r>
              <a:rPr lang="tr-TR" altLang="tr-TR" sz="2400" b="1">
                <a:solidFill>
                  <a:srgbClr val="FF0000"/>
                </a:solidFill>
              </a:rPr>
              <a:t>		</a:t>
            </a:r>
            <a:r>
              <a:rPr lang="en-US" altLang="tr-TR" sz="2400" b="1">
                <a:solidFill>
                  <a:srgbClr val="FF0000"/>
                </a:solidFill>
              </a:rPr>
              <a:t>for (x = 1; y &lt;= 75; y = (++x * 5) + 50)</a:t>
            </a:r>
            <a:endParaRPr lang="tr-TR" altLang="tr-TR" sz="2400" b="1">
              <a:solidFill>
                <a:srgbClr val="FF0000"/>
              </a:solidFill>
            </a:endParaRPr>
          </a:p>
          <a:p>
            <a:pPr eaLnBrk="1" hangingPunct="1">
              <a:lnSpc>
                <a:spcPct val="90000"/>
              </a:lnSpc>
              <a:buFontTx/>
              <a:buNone/>
            </a:pPr>
            <a:r>
              <a:rPr lang="en-US" altLang="tr-TR" sz="2400" b="1">
                <a:solidFill>
                  <a:srgbClr val="FF0000"/>
                </a:solidFill>
              </a:rPr>
              <a:t> </a:t>
            </a:r>
            <a:r>
              <a:rPr lang="tr-TR" altLang="tr-TR" sz="2400" b="1">
                <a:solidFill>
                  <a:srgbClr val="FF0000"/>
                </a:solidFill>
              </a:rPr>
              <a:t>		</a:t>
            </a:r>
            <a:r>
              <a:rPr lang="en-US" altLang="tr-TR" sz="2400" b="1">
                <a:solidFill>
                  <a:srgbClr val="FF0000"/>
                </a:solidFill>
              </a:rPr>
              <a:t>printf("%d %d\n", x, y);</a:t>
            </a:r>
            <a:endParaRPr lang="tr-TR" altLang="tr-TR" sz="2400" b="1">
              <a:solidFill>
                <a:srgbClr val="FF0000"/>
              </a:solidFill>
            </a:endParaRPr>
          </a:p>
          <a:p>
            <a:pPr eaLnBrk="1" hangingPunct="1">
              <a:lnSpc>
                <a:spcPct val="90000"/>
              </a:lnSpc>
              <a:buFontTx/>
              <a:buNone/>
            </a:pPr>
            <a:r>
              <a:rPr lang="en-US" altLang="tr-TR" sz="2400" b="1">
                <a:solidFill>
                  <a:srgbClr val="FF0000"/>
                </a:solidFill>
              </a:rPr>
              <a:t> return 0; </a:t>
            </a:r>
            <a:endParaRPr lang="tr-TR" altLang="tr-TR" sz="2400" b="1">
              <a:solidFill>
                <a:srgbClr val="FF0000"/>
              </a:solidFill>
            </a:endParaRPr>
          </a:p>
          <a:p>
            <a:pPr eaLnBrk="1" hangingPunct="1">
              <a:lnSpc>
                <a:spcPct val="90000"/>
              </a:lnSpc>
              <a:buFontTx/>
              <a:buNone/>
            </a:pPr>
            <a:r>
              <a:rPr lang="en-US" altLang="tr-TR" sz="2400" b="1">
                <a:solidFill>
                  <a:srgbClr val="FF0000"/>
                </a:solidFill>
              </a:rPr>
              <a:t>} </a:t>
            </a:r>
          </a:p>
        </p:txBody>
      </p:sp>
    </p:spTree>
    <p:extLst>
      <p:ext uri="{BB962C8B-B14F-4D97-AF65-F5344CB8AC3E}">
        <p14:creationId xmlns:p14="http://schemas.microsoft.com/office/powerpoint/2010/main" val="282946103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r>
              <a:rPr lang="tr-TR" altLang="tr-TR" smtClean="0"/>
              <a:t>For() döngüsü</a:t>
            </a:r>
            <a:endParaRPr lang="en-US" altLang="tr-TR" smtClean="0"/>
          </a:p>
        </p:txBody>
      </p:sp>
      <p:sp>
        <p:nvSpPr>
          <p:cNvPr id="258051" name="Rectangle 3"/>
          <p:cNvSpPr>
            <a:spLocks noGrp="1" noChangeArrowheads="1"/>
          </p:cNvSpPr>
          <p:nvPr>
            <p:ph type="body" idx="1"/>
          </p:nvPr>
        </p:nvSpPr>
        <p:spPr>
          <a:xfrm>
            <a:off x="1981200" y="1600201"/>
            <a:ext cx="8229600" cy="3484563"/>
          </a:xfrm>
        </p:spPr>
        <p:txBody>
          <a:bodyPr/>
          <a:lstStyle/>
          <a:p>
            <a:pPr eaLnBrk="1" hangingPunct="1"/>
            <a:r>
              <a:rPr lang="tr-TR" altLang="tr-TR" smtClean="0"/>
              <a:t>Sonsuz döngü</a:t>
            </a:r>
          </a:p>
          <a:p>
            <a:pPr eaLnBrk="1" hangingPunct="1"/>
            <a:endParaRPr lang="tr-TR" altLang="tr-TR" smtClean="0"/>
          </a:p>
          <a:p>
            <a:pPr eaLnBrk="1" hangingPunct="1">
              <a:buFontTx/>
              <a:buNone/>
            </a:pPr>
            <a:r>
              <a:rPr lang="tr-TR" altLang="tr-TR" smtClean="0"/>
              <a:t>		</a:t>
            </a:r>
            <a:r>
              <a:rPr lang="en-US" altLang="tr-TR" b="1" smtClean="0">
                <a:solidFill>
                  <a:srgbClr val="FF0000"/>
                </a:solidFill>
              </a:rPr>
              <a:t>for (; ; ) </a:t>
            </a:r>
            <a:endParaRPr lang="tr-TR" altLang="tr-TR" b="1" smtClean="0">
              <a:solidFill>
                <a:srgbClr val="FF0000"/>
              </a:solidFill>
            </a:endParaRPr>
          </a:p>
          <a:p>
            <a:pPr eaLnBrk="1" hangingPunct="1">
              <a:buFontTx/>
              <a:buNone/>
            </a:pPr>
            <a:endParaRPr lang="tr-TR" altLang="tr-TR" b="1" smtClean="0">
              <a:solidFill>
                <a:srgbClr val="FF0000"/>
              </a:solidFill>
            </a:endParaRPr>
          </a:p>
          <a:p>
            <a:pPr eaLnBrk="1" hangingPunct="1">
              <a:buFontTx/>
              <a:buNone/>
            </a:pPr>
            <a:r>
              <a:rPr lang="tr-TR" altLang="tr-TR" smtClean="0"/>
              <a:t>	</a:t>
            </a:r>
            <a:r>
              <a:rPr lang="en-US" altLang="tr-TR" smtClean="0"/>
              <a:t>printf(“</a:t>
            </a:r>
            <a:r>
              <a:rPr lang="tr-TR" altLang="tr-TR" smtClean="0"/>
              <a:t>Biri beni durdursun</a:t>
            </a:r>
            <a:r>
              <a:rPr lang="en-US" altLang="tr-TR" smtClean="0"/>
              <a:t>\n"); </a:t>
            </a:r>
          </a:p>
        </p:txBody>
      </p:sp>
    </p:spTree>
    <p:extLst>
      <p:ext uri="{BB962C8B-B14F-4D97-AF65-F5344CB8AC3E}">
        <p14:creationId xmlns:p14="http://schemas.microsoft.com/office/powerpoint/2010/main" val="39315244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pPr eaLnBrk="1" hangingPunct="1"/>
            <a:r>
              <a:rPr lang="tr-TR" altLang="tr-TR" smtClean="0"/>
              <a:t>For() döngüsü</a:t>
            </a:r>
            <a:endParaRPr lang="en-US" altLang="tr-TR" smtClean="0"/>
          </a:p>
        </p:txBody>
      </p:sp>
      <p:sp>
        <p:nvSpPr>
          <p:cNvPr id="260099" name="Rectangle 3"/>
          <p:cNvSpPr>
            <a:spLocks noGrp="1" noChangeArrowheads="1"/>
          </p:cNvSpPr>
          <p:nvPr>
            <p:ph type="body" idx="1"/>
          </p:nvPr>
        </p:nvSpPr>
        <p:spPr>
          <a:xfrm>
            <a:off x="1981200" y="1600201"/>
            <a:ext cx="8362950" cy="5141913"/>
          </a:xfrm>
        </p:spPr>
        <p:txBody>
          <a:bodyPr/>
          <a:lstStyle/>
          <a:p>
            <a:pPr eaLnBrk="1" hangingPunct="1">
              <a:lnSpc>
                <a:spcPct val="80000"/>
              </a:lnSpc>
            </a:pPr>
            <a:r>
              <a:rPr lang="tr-TR" altLang="tr-TR" sz="2400"/>
              <a:t>İlk sayı değer ataması olmak zorunda değildir. </a:t>
            </a:r>
          </a:p>
          <a:p>
            <a:pPr eaLnBrk="1" hangingPunct="1">
              <a:lnSpc>
                <a:spcPct val="80000"/>
              </a:lnSpc>
            </a:pPr>
            <a:r>
              <a:rPr lang="tr-TR" altLang="tr-TR" sz="2400"/>
              <a:t>Bu kısım sadece bir defa işlem görür. </a:t>
            </a:r>
          </a:p>
          <a:p>
            <a:pPr eaLnBrk="1" hangingPunct="1">
              <a:lnSpc>
                <a:spcPct val="80000"/>
              </a:lnSpc>
            </a:pPr>
            <a:r>
              <a:rPr lang="tr-TR" altLang="tr-TR" sz="2400"/>
              <a:t>Buraya istediğiniz başka bir işlem koyabilirsiniz</a:t>
            </a:r>
          </a:p>
          <a:p>
            <a:pPr eaLnBrk="1" hangingPunct="1">
              <a:lnSpc>
                <a:spcPct val="80000"/>
              </a:lnSpc>
            </a:pPr>
            <a:endParaRPr lang="tr-TR" altLang="tr-TR" sz="2400"/>
          </a:p>
          <a:p>
            <a:pPr eaLnBrk="1" hangingPunct="1">
              <a:lnSpc>
                <a:spcPct val="80000"/>
              </a:lnSpc>
              <a:buFontTx/>
              <a:buNone/>
            </a:pPr>
            <a:r>
              <a:rPr lang="en-US" altLang="tr-TR" sz="2400" b="1">
                <a:solidFill>
                  <a:srgbClr val="FF0000"/>
                </a:solidFill>
              </a:rPr>
              <a:t>#include &lt;stdio.h&gt;</a:t>
            </a:r>
            <a:endParaRPr lang="tr-TR" altLang="tr-TR" sz="2400" b="1">
              <a:solidFill>
                <a:srgbClr val="FF0000"/>
              </a:solidFill>
            </a:endParaRPr>
          </a:p>
          <a:p>
            <a:pPr eaLnBrk="1" hangingPunct="1">
              <a:lnSpc>
                <a:spcPct val="80000"/>
              </a:lnSpc>
              <a:buFontTx/>
              <a:buNone/>
            </a:pPr>
            <a:r>
              <a:rPr lang="en-US" altLang="tr-TR" sz="2400" b="1">
                <a:solidFill>
                  <a:srgbClr val="FF0000"/>
                </a:solidFill>
              </a:rPr>
              <a:t> int main(void)</a:t>
            </a:r>
            <a:endParaRPr lang="tr-TR" altLang="tr-TR" sz="2400" b="1">
              <a:solidFill>
                <a:srgbClr val="FF0000"/>
              </a:solidFill>
            </a:endParaRPr>
          </a:p>
          <a:p>
            <a:pPr eaLnBrk="1" hangingPunct="1">
              <a:lnSpc>
                <a:spcPct val="80000"/>
              </a:lnSpc>
              <a:buFontTx/>
              <a:buNone/>
            </a:pPr>
            <a:r>
              <a:rPr lang="en-US" altLang="tr-TR" sz="2400" b="1">
                <a:solidFill>
                  <a:srgbClr val="FF0000"/>
                </a:solidFill>
              </a:rPr>
              <a:t> {</a:t>
            </a:r>
            <a:endParaRPr lang="tr-TR" altLang="tr-TR" sz="2400" b="1">
              <a:solidFill>
                <a:srgbClr val="FF0000"/>
              </a:solidFill>
            </a:endParaRPr>
          </a:p>
          <a:p>
            <a:pPr eaLnBrk="1" hangingPunct="1">
              <a:lnSpc>
                <a:spcPct val="80000"/>
              </a:lnSpc>
              <a:buFontTx/>
              <a:buNone/>
            </a:pPr>
            <a:r>
              <a:rPr lang="en-US" altLang="tr-TR" sz="2400" b="1">
                <a:solidFill>
                  <a:srgbClr val="FF0000"/>
                </a:solidFill>
              </a:rPr>
              <a:t> int num = 0;</a:t>
            </a:r>
            <a:endParaRPr lang="tr-TR" altLang="tr-TR" sz="2400" b="1">
              <a:solidFill>
                <a:srgbClr val="FF0000"/>
              </a:solidFill>
            </a:endParaRPr>
          </a:p>
          <a:p>
            <a:pPr eaLnBrk="1" hangingPunct="1">
              <a:lnSpc>
                <a:spcPct val="80000"/>
              </a:lnSpc>
              <a:buFontTx/>
              <a:buNone/>
            </a:pPr>
            <a:r>
              <a:rPr lang="en-US" altLang="tr-TR" sz="2400" b="1">
                <a:solidFill>
                  <a:srgbClr val="FF0000"/>
                </a:solidFill>
              </a:rPr>
              <a:t> for (printf(“</a:t>
            </a:r>
            <a:r>
              <a:rPr lang="tr-TR" altLang="tr-TR" sz="2400" b="1">
                <a:solidFill>
                  <a:srgbClr val="FF0000"/>
                </a:solidFill>
              </a:rPr>
              <a:t>benim istedigim sayiyi girin</a:t>
            </a:r>
            <a:r>
              <a:rPr lang="en-US" altLang="tr-TR" sz="2400" b="1">
                <a:solidFill>
                  <a:srgbClr val="FF0000"/>
                </a:solidFill>
              </a:rPr>
              <a:t>!\n"); num != 6; )</a:t>
            </a:r>
            <a:endParaRPr lang="tr-TR" altLang="tr-TR" sz="2400" b="1">
              <a:solidFill>
                <a:srgbClr val="FF0000"/>
              </a:solidFill>
            </a:endParaRPr>
          </a:p>
          <a:p>
            <a:pPr eaLnBrk="1" hangingPunct="1">
              <a:lnSpc>
                <a:spcPct val="80000"/>
              </a:lnSpc>
              <a:buFontTx/>
              <a:buNone/>
            </a:pPr>
            <a:r>
              <a:rPr lang="en-US" altLang="tr-TR" sz="2400" b="1">
                <a:solidFill>
                  <a:srgbClr val="FF0000"/>
                </a:solidFill>
              </a:rPr>
              <a:t> scanf("%d", &amp;num); </a:t>
            </a:r>
            <a:endParaRPr lang="tr-TR" altLang="tr-TR" sz="2400" b="1">
              <a:solidFill>
                <a:srgbClr val="FF0000"/>
              </a:solidFill>
            </a:endParaRPr>
          </a:p>
          <a:p>
            <a:pPr eaLnBrk="1" hangingPunct="1">
              <a:lnSpc>
                <a:spcPct val="80000"/>
              </a:lnSpc>
              <a:buFontTx/>
              <a:buNone/>
            </a:pPr>
            <a:r>
              <a:rPr lang="en-US" altLang="tr-TR" sz="2400" b="1">
                <a:solidFill>
                  <a:srgbClr val="FF0000"/>
                </a:solidFill>
              </a:rPr>
              <a:t>printf(“</a:t>
            </a:r>
            <a:r>
              <a:rPr lang="tr-TR" altLang="tr-TR" sz="2400" b="1">
                <a:solidFill>
                  <a:srgbClr val="FF0000"/>
                </a:solidFill>
              </a:rPr>
              <a:t>İste istedigim sayi bu</a:t>
            </a:r>
            <a:r>
              <a:rPr lang="en-US" altLang="tr-TR" sz="2400" b="1">
                <a:solidFill>
                  <a:srgbClr val="FF0000"/>
                </a:solidFill>
              </a:rPr>
              <a:t>!\n");</a:t>
            </a:r>
            <a:endParaRPr lang="tr-TR" altLang="tr-TR" sz="2400" b="1">
              <a:solidFill>
                <a:srgbClr val="FF0000"/>
              </a:solidFill>
            </a:endParaRPr>
          </a:p>
          <a:p>
            <a:pPr eaLnBrk="1" hangingPunct="1">
              <a:lnSpc>
                <a:spcPct val="80000"/>
              </a:lnSpc>
              <a:buFontTx/>
              <a:buNone/>
            </a:pPr>
            <a:r>
              <a:rPr lang="en-US" altLang="tr-TR" sz="2400" b="1">
                <a:solidFill>
                  <a:srgbClr val="FF0000"/>
                </a:solidFill>
              </a:rPr>
              <a:t> return 0;</a:t>
            </a:r>
            <a:endParaRPr lang="tr-TR" altLang="tr-TR" sz="2400" b="1">
              <a:solidFill>
                <a:srgbClr val="FF0000"/>
              </a:solidFill>
            </a:endParaRPr>
          </a:p>
          <a:p>
            <a:pPr eaLnBrk="1" hangingPunct="1">
              <a:lnSpc>
                <a:spcPct val="80000"/>
              </a:lnSpc>
              <a:buFontTx/>
              <a:buNone/>
            </a:pPr>
            <a:r>
              <a:rPr lang="en-US" altLang="tr-TR" sz="2400" b="1">
                <a:solidFill>
                  <a:srgbClr val="FF0000"/>
                </a:solidFill>
              </a:rPr>
              <a:t> } </a:t>
            </a:r>
          </a:p>
        </p:txBody>
      </p:sp>
    </p:spTree>
    <p:extLst>
      <p:ext uri="{BB962C8B-B14F-4D97-AF65-F5344CB8AC3E}">
        <p14:creationId xmlns:p14="http://schemas.microsoft.com/office/powerpoint/2010/main" val="414875109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eaLnBrk="1" hangingPunct="1"/>
            <a:r>
              <a:rPr lang="tr-TR" altLang="tr-TR" smtClean="0"/>
              <a:t>For() döngüsü</a:t>
            </a:r>
            <a:endParaRPr lang="en-US" altLang="tr-TR" smtClean="0"/>
          </a:p>
        </p:txBody>
      </p:sp>
      <p:sp>
        <p:nvSpPr>
          <p:cNvPr id="262147" name="Rectangle 3"/>
          <p:cNvSpPr>
            <a:spLocks noGrp="1" noChangeArrowheads="1"/>
          </p:cNvSpPr>
          <p:nvPr>
            <p:ph type="body" idx="1"/>
          </p:nvPr>
        </p:nvSpPr>
        <p:spPr>
          <a:xfrm>
            <a:off x="1847850" y="1628775"/>
            <a:ext cx="8229600" cy="5113338"/>
          </a:xfrm>
        </p:spPr>
        <p:txBody>
          <a:bodyPr/>
          <a:lstStyle/>
          <a:p>
            <a:pPr eaLnBrk="1" hangingPunct="1">
              <a:lnSpc>
                <a:spcPct val="90000"/>
              </a:lnSpc>
            </a:pPr>
            <a:r>
              <a:rPr lang="tr-TR" altLang="tr-TR" sz="2800"/>
              <a:t>Döngü parametreleri döngü içerisinde döngü çalışırken değiştirilebilirler:</a:t>
            </a:r>
          </a:p>
          <a:p>
            <a:pPr eaLnBrk="1" hangingPunct="1">
              <a:lnSpc>
                <a:spcPct val="90000"/>
              </a:lnSpc>
            </a:pPr>
            <a:endParaRPr lang="tr-TR" altLang="tr-TR" sz="2800"/>
          </a:p>
          <a:p>
            <a:pPr eaLnBrk="1" hangingPunct="1">
              <a:lnSpc>
                <a:spcPct val="90000"/>
              </a:lnSpc>
              <a:buFontTx/>
              <a:buNone/>
            </a:pPr>
            <a:r>
              <a:rPr lang="en-US" altLang="tr-TR" sz="2800" b="1">
                <a:solidFill>
                  <a:srgbClr val="FF0000"/>
                </a:solidFill>
              </a:rPr>
              <a:t>for (n = 1; n &lt; 10000; n = n + </a:t>
            </a:r>
            <a:r>
              <a:rPr lang="tr-TR" altLang="tr-TR" sz="2800" b="1">
                <a:solidFill>
                  <a:srgbClr val="FF0000"/>
                </a:solidFill>
              </a:rPr>
              <a:t>degisken</a:t>
            </a:r>
            <a:r>
              <a:rPr lang="en-US" altLang="tr-TR" sz="2800" b="1">
                <a:solidFill>
                  <a:srgbClr val="FF0000"/>
                </a:solidFill>
              </a:rPr>
              <a:t>) </a:t>
            </a:r>
            <a:endParaRPr lang="tr-TR" altLang="tr-TR" sz="2800" b="1">
              <a:solidFill>
                <a:srgbClr val="FF0000"/>
              </a:solidFill>
            </a:endParaRPr>
          </a:p>
          <a:p>
            <a:pPr eaLnBrk="1" hangingPunct="1">
              <a:lnSpc>
                <a:spcPct val="90000"/>
              </a:lnSpc>
              <a:buFontTx/>
              <a:buNone/>
            </a:pPr>
            <a:endParaRPr lang="tr-TR" altLang="tr-TR" sz="2800"/>
          </a:p>
          <a:p>
            <a:pPr eaLnBrk="1" hangingPunct="1">
              <a:lnSpc>
                <a:spcPct val="90000"/>
              </a:lnSpc>
              <a:buFontTx/>
              <a:buNone/>
            </a:pPr>
            <a:r>
              <a:rPr lang="tr-TR" altLang="tr-TR" sz="2800"/>
              <a:t>Değer atama operatörleri (ilaveler)</a:t>
            </a:r>
          </a:p>
          <a:p>
            <a:pPr eaLnBrk="1" hangingPunct="1">
              <a:lnSpc>
                <a:spcPct val="90000"/>
              </a:lnSpc>
              <a:buFontTx/>
              <a:buNone/>
            </a:pPr>
            <a:r>
              <a:rPr lang="tr-TR" altLang="tr-TR" sz="2800" b="1">
                <a:solidFill>
                  <a:srgbClr val="FF0000"/>
                </a:solidFill>
              </a:rPr>
              <a:t>+=</a:t>
            </a:r>
          </a:p>
          <a:p>
            <a:pPr eaLnBrk="1" hangingPunct="1">
              <a:lnSpc>
                <a:spcPct val="90000"/>
              </a:lnSpc>
              <a:buFontTx/>
              <a:buNone/>
            </a:pPr>
            <a:r>
              <a:rPr lang="tr-TR" altLang="tr-TR" sz="2800" b="1">
                <a:solidFill>
                  <a:srgbClr val="FF0000"/>
                </a:solidFill>
              </a:rPr>
              <a:t>-=</a:t>
            </a:r>
          </a:p>
          <a:p>
            <a:pPr eaLnBrk="1" hangingPunct="1">
              <a:lnSpc>
                <a:spcPct val="90000"/>
              </a:lnSpc>
              <a:buFontTx/>
              <a:buNone/>
            </a:pPr>
            <a:r>
              <a:rPr lang="tr-TR" altLang="tr-TR" sz="2800" b="1">
                <a:solidFill>
                  <a:srgbClr val="FF0000"/>
                </a:solidFill>
              </a:rPr>
              <a:t>*=</a:t>
            </a:r>
          </a:p>
          <a:p>
            <a:pPr eaLnBrk="1" hangingPunct="1">
              <a:lnSpc>
                <a:spcPct val="90000"/>
              </a:lnSpc>
              <a:buFontTx/>
              <a:buNone/>
            </a:pPr>
            <a:r>
              <a:rPr lang="tr-TR" altLang="tr-TR" sz="2800" b="1">
                <a:solidFill>
                  <a:srgbClr val="FF0000"/>
                </a:solidFill>
              </a:rPr>
              <a:t>/=</a:t>
            </a:r>
          </a:p>
          <a:p>
            <a:pPr eaLnBrk="1" hangingPunct="1">
              <a:lnSpc>
                <a:spcPct val="90000"/>
              </a:lnSpc>
              <a:buFontTx/>
              <a:buNone/>
            </a:pPr>
            <a:r>
              <a:rPr lang="tr-TR" altLang="tr-TR" sz="2800" b="1">
                <a:solidFill>
                  <a:srgbClr val="FF0000"/>
                </a:solidFill>
              </a:rPr>
              <a:t>%=</a:t>
            </a:r>
          </a:p>
          <a:p>
            <a:pPr eaLnBrk="1" hangingPunct="1">
              <a:lnSpc>
                <a:spcPct val="90000"/>
              </a:lnSpc>
              <a:buFontTx/>
              <a:buNone/>
            </a:pPr>
            <a:endParaRPr lang="en-US" altLang="tr-TR" sz="2800"/>
          </a:p>
        </p:txBody>
      </p:sp>
    </p:spTree>
    <p:extLst>
      <p:ext uri="{BB962C8B-B14F-4D97-AF65-F5344CB8AC3E}">
        <p14:creationId xmlns:p14="http://schemas.microsoft.com/office/powerpoint/2010/main" val="2937407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8597</Words>
  <Application>Microsoft Office PowerPoint</Application>
  <PresentationFormat>Geniş ekran</PresentationFormat>
  <Paragraphs>1275</Paragraphs>
  <Slides>114</Slides>
  <Notes>24</Notes>
  <HiddenSlides>0</HiddenSlides>
  <MMClips>0</MMClips>
  <ScaleCrop>false</ScaleCrop>
  <HeadingPairs>
    <vt:vector size="6" baseType="variant">
      <vt:variant>
        <vt:lpstr>Kullanılan Yazı Tipleri</vt:lpstr>
      </vt:variant>
      <vt:variant>
        <vt:i4>3</vt:i4>
      </vt:variant>
      <vt:variant>
        <vt:lpstr>Tema</vt:lpstr>
      </vt:variant>
      <vt:variant>
        <vt:i4>3</vt:i4>
      </vt:variant>
      <vt:variant>
        <vt:lpstr>Slayt Başlıkları</vt:lpstr>
      </vt:variant>
      <vt:variant>
        <vt:i4>114</vt:i4>
      </vt:variant>
    </vt:vector>
  </HeadingPairs>
  <TitlesOfParts>
    <vt:vector size="120" baseType="lpstr">
      <vt:lpstr>Arial</vt:lpstr>
      <vt:lpstr>Calibri</vt:lpstr>
      <vt:lpstr>Calibri Light</vt:lpstr>
      <vt:lpstr>Office Teması</vt:lpstr>
      <vt:lpstr>Default Design</vt:lpstr>
      <vt:lpstr>1_Default Design</vt:lpstr>
      <vt:lpstr>PowerPoint Sunusu</vt:lpstr>
      <vt:lpstr>C++</vt:lpstr>
      <vt:lpstr>Hello</vt:lpstr>
      <vt:lpstr>PowerPoint Sunusu</vt:lpstr>
      <vt:lpstr>Template</vt:lpstr>
      <vt:lpstr>Output via "cout &lt;&lt;"</vt:lpstr>
      <vt:lpstr> Input via "cin &gt;&gt;"</vt:lpstr>
      <vt:lpstr>PowerPoint Sunusu</vt:lpstr>
      <vt:lpstr>What is a Variable?</vt:lpstr>
      <vt:lpstr>Basic Arithmetic Operations</vt:lpstr>
      <vt:lpstr>Type double &amp; Floating-Point Numbers</vt:lpstr>
      <vt:lpstr>Mixing int and double, and Type Casting</vt:lpstr>
      <vt:lpstr>PowerPoint Sunusu</vt:lpstr>
      <vt:lpstr>PowerPoint Sunusu</vt:lpstr>
      <vt:lpstr>PowerPoint Sunusu</vt:lpstr>
      <vt:lpstr>PowerPoint Sunusu</vt:lpstr>
      <vt:lpstr>Fundamental Types</vt:lpstr>
      <vt:lpstr>PowerPoint Sunusu</vt:lpstr>
      <vt:lpstr>PowerPoint Sunusu</vt:lpstr>
      <vt:lpstr>PowerPoint Sunusu</vt:lpstr>
      <vt:lpstr>PowerPoint Sunusu</vt:lpstr>
      <vt:lpstr>PowerPoint Sunusu</vt:lpstr>
      <vt:lpstr>Compound Assignment Operators</vt:lpstr>
      <vt:lpstr>Relational and Logical Operators</vt:lpstr>
      <vt:lpstr>Conditional (Decision) Flow Control</vt:lpstr>
      <vt:lpstr>PowerPoint Sunusu</vt:lpstr>
      <vt:lpstr>PowerPoint Sunusu</vt:lpstr>
      <vt:lpstr>Conditional Operator:</vt:lpstr>
      <vt:lpstr>Loop Flow Control</vt:lpstr>
      <vt:lpstr>PowerPoint Sunusu</vt:lpstr>
      <vt:lpstr>PowerPoint Sunusu</vt:lpstr>
      <vt:lpstr> Interrupting Loop Flow - "break" and "continue"</vt:lpstr>
      <vt:lpstr>Terminating Program</vt:lpstr>
      <vt:lpstr>Nested Loops</vt:lpstr>
      <vt:lpstr>PowerPoint Sunusu</vt:lpstr>
      <vt:lpstr>PowerPoint Sunusu</vt:lpstr>
      <vt:lpstr>PowerPoint Sunusu</vt:lpstr>
      <vt:lpstr>PowerPoint Sunusu</vt:lpstr>
      <vt:lpstr>PowerPoint Sunusu</vt:lpstr>
      <vt:lpstr>String Operations</vt:lpstr>
      <vt:lpstr>PowerPoint Sunusu</vt:lpstr>
      <vt:lpstr>PowerPoint Sunusu</vt:lpstr>
      <vt:lpstr>PowerPoint Sunusu</vt:lpstr>
      <vt:lpstr>PowerPoint Sunusu</vt:lpstr>
      <vt:lpstr>Formatting Input/Output using IO Manipulators (Header &lt;iomanip&gt;)</vt:lpstr>
      <vt:lpstr>Output Formatting</vt:lpstr>
      <vt:lpstr> Input Formatting</vt:lpstr>
      <vt:lpstr> Arrays: Array Declaration and Usage</vt:lpstr>
      <vt:lpstr>PowerPoint Sunusu</vt:lpstr>
      <vt:lpstr>PowerPoint Sunusu</vt:lpstr>
      <vt:lpstr>Range-based for loop (C++11)</vt:lpstr>
      <vt:lpstr>Multi-Dimensional Array</vt:lpstr>
      <vt:lpstr>PowerPoint Sunusu</vt:lpstr>
      <vt:lpstr> Array of Characters - C-String</vt:lpstr>
      <vt:lpstr>Functions</vt:lpstr>
      <vt:lpstr>PowerPoint Sunusu</vt:lpstr>
      <vt:lpstr>PowerPoint Sunusu</vt:lpstr>
      <vt:lpstr>PowerPoint Sunusu</vt:lpstr>
      <vt:lpstr>PowerPoint Sunusu</vt:lpstr>
      <vt:lpstr>PowerPoint Sunusu</vt:lpstr>
      <vt:lpstr>Function Overloading</vt:lpstr>
      <vt:lpstr>PowerPoint Sunusu</vt:lpstr>
      <vt:lpstr>PowerPoint Sunusu</vt:lpstr>
      <vt:lpstr>Pass-by-Value vs. Pass-by-Reference</vt:lpstr>
      <vt:lpstr>PowerPoint Sunusu</vt:lpstr>
      <vt:lpstr>PowerPoint Sunusu</vt:lpstr>
      <vt:lpstr>const Function Parameters</vt:lpstr>
      <vt:lpstr>Pass-by-Reference via "Reference" Parameters</vt:lpstr>
      <vt:lpstr> File Input/Output (Header &lt;fstream&gt;)</vt:lpstr>
      <vt:lpstr>PowerPoint Sunusu</vt:lpstr>
      <vt:lpstr>PowerPoint Sunusu</vt:lpstr>
      <vt:lpstr> Namespace</vt:lpstr>
      <vt:lpstr>PowerPoint Sunusu</vt:lpstr>
      <vt:lpstr>PowerPoint Sunusu</vt:lpstr>
      <vt:lpstr>PowerPoint Sunusu</vt:lpstr>
      <vt:lpstr>Enumeration (enum)</vt:lpstr>
      <vt:lpstr>PowerPoint Sunusu</vt:lpstr>
      <vt:lpstr>PowerPoint Sunusu</vt:lpstr>
      <vt:lpstr>2021-EK</vt:lpstr>
      <vt:lpstr>Kontrol Yapıları</vt:lpstr>
      <vt:lpstr>Kontrol Yapıları</vt:lpstr>
      <vt:lpstr>Kontrol Yapıları</vt:lpstr>
      <vt:lpstr>Kontrol Yapıları</vt:lpstr>
      <vt:lpstr>Kontrol Yapıları</vt:lpstr>
      <vt:lpstr>PowerPoint Sunusu</vt:lpstr>
      <vt:lpstr>Biraz da Eğlenin</vt:lpstr>
      <vt:lpstr>While() ve Mantık</vt:lpstr>
      <vt:lpstr>While()</vt:lpstr>
      <vt:lpstr>For() döngüsü</vt:lpstr>
      <vt:lpstr>For() döngüsü</vt:lpstr>
      <vt:lpstr>For() döngüsü</vt:lpstr>
      <vt:lpstr>For() döngüsü</vt:lpstr>
      <vt:lpstr>For() döngüsü</vt:lpstr>
      <vt:lpstr>For() döngüsü</vt:lpstr>
      <vt:lpstr>For() döngüsü</vt:lpstr>
      <vt:lpstr>For() döngüsü</vt:lpstr>
      <vt:lpstr>For() döngüsü</vt:lpstr>
      <vt:lpstr>For() döngüsü</vt:lpstr>
      <vt:lpstr>For() döngüsü</vt:lpstr>
      <vt:lpstr>For() döngüsü</vt:lpstr>
      <vt:lpstr>Do while döngüsü</vt:lpstr>
      <vt:lpstr>Hangisi</vt:lpstr>
      <vt:lpstr>Hangisi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A.Duysak</dc:creator>
  <cp:lastModifiedBy>A.Duysak</cp:lastModifiedBy>
  <cp:revision>13</cp:revision>
  <dcterms:created xsi:type="dcterms:W3CDTF">2020-12-27T18:08:45Z</dcterms:created>
  <dcterms:modified xsi:type="dcterms:W3CDTF">2021-10-12T05:07:00Z</dcterms:modified>
</cp:coreProperties>
</file>