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15" r:id="rId18"/>
    <p:sldId id="272" r:id="rId19"/>
    <p:sldId id="273" r:id="rId20"/>
    <p:sldId id="274" r:id="rId21"/>
    <p:sldId id="275" r:id="rId22"/>
    <p:sldId id="276" r:id="rId23"/>
    <p:sldId id="303" r:id="rId24"/>
    <p:sldId id="304" r:id="rId25"/>
    <p:sldId id="277" r:id="rId26"/>
    <p:sldId id="279" r:id="rId27"/>
    <p:sldId id="305" r:id="rId28"/>
    <p:sldId id="306" r:id="rId29"/>
    <p:sldId id="307" r:id="rId30"/>
    <p:sldId id="280" r:id="rId31"/>
    <p:sldId id="281" r:id="rId32"/>
    <p:sldId id="282" r:id="rId33"/>
    <p:sldId id="283" r:id="rId34"/>
    <p:sldId id="308" r:id="rId35"/>
    <p:sldId id="284" r:id="rId36"/>
    <p:sldId id="285" r:id="rId37"/>
    <p:sldId id="286" r:id="rId38"/>
    <p:sldId id="309" r:id="rId39"/>
    <p:sldId id="310" r:id="rId40"/>
    <p:sldId id="287" r:id="rId41"/>
    <p:sldId id="316" r:id="rId42"/>
    <p:sldId id="288" r:id="rId43"/>
    <p:sldId id="289" r:id="rId44"/>
    <p:sldId id="311" r:id="rId45"/>
    <p:sldId id="312" r:id="rId46"/>
    <p:sldId id="290" r:id="rId47"/>
    <p:sldId id="313" r:id="rId48"/>
    <p:sldId id="291" r:id="rId49"/>
    <p:sldId id="292" r:id="rId50"/>
    <p:sldId id="293" r:id="rId51"/>
    <p:sldId id="294" r:id="rId52"/>
    <p:sldId id="295" r:id="rId53"/>
    <p:sldId id="318" r:id="rId54"/>
    <p:sldId id="317" r:id="rId55"/>
    <p:sldId id="296" r:id="rId56"/>
    <p:sldId id="297" r:id="rId57"/>
    <p:sldId id="314" r:id="rId58"/>
    <p:sldId id="298" r:id="rId59"/>
    <p:sldId id="299" r:id="rId60"/>
    <p:sldId id="300" r:id="rId61"/>
    <p:sldId id="301" r:id="rId62"/>
    <p:sldId id="302" r:id="rId6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D61E9-9652-43DB-A8AE-223CCBF4D114}" type="datetimeFigureOut">
              <a:rPr lang="tr-TR" smtClean="0"/>
              <a:t>23.10.2021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8DC8C-ADF1-49EA-B624-54A3069592A6}" type="slidenum">
              <a:rPr lang="tr-TR" smtClean="0"/>
              <a:t>‹#›</a:t>
            </a:fld>
            <a:endParaRPr lang="tr-TR"/>
          </a:p>
        </p:txBody>
      </p:sp>
    </p:spTree>
    <p:extLst>
      <p:ext uri="{BB962C8B-B14F-4D97-AF65-F5344CB8AC3E}">
        <p14:creationId xmlns:p14="http://schemas.microsoft.com/office/powerpoint/2010/main" val="330307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1</a:t>
            </a:fld>
            <a:endParaRPr lang="tr-TR"/>
          </a:p>
        </p:txBody>
      </p:sp>
    </p:spTree>
    <p:extLst>
      <p:ext uri="{BB962C8B-B14F-4D97-AF65-F5344CB8AC3E}">
        <p14:creationId xmlns:p14="http://schemas.microsoft.com/office/powerpoint/2010/main" val="270879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10</a:t>
            </a:fld>
            <a:endParaRPr lang="tr-TR"/>
          </a:p>
        </p:txBody>
      </p:sp>
    </p:spTree>
    <p:extLst>
      <p:ext uri="{BB962C8B-B14F-4D97-AF65-F5344CB8AC3E}">
        <p14:creationId xmlns:p14="http://schemas.microsoft.com/office/powerpoint/2010/main" val="3524043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11</a:t>
            </a:fld>
            <a:endParaRPr lang="tr-TR"/>
          </a:p>
        </p:txBody>
      </p:sp>
    </p:spTree>
    <p:extLst>
      <p:ext uri="{BB962C8B-B14F-4D97-AF65-F5344CB8AC3E}">
        <p14:creationId xmlns:p14="http://schemas.microsoft.com/office/powerpoint/2010/main" val="2007403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12</a:t>
            </a:fld>
            <a:endParaRPr lang="tr-TR"/>
          </a:p>
        </p:txBody>
      </p:sp>
    </p:spTree>
    <p:extLst>
      <p:ext uri="{BB962C8B-B14F-4D97-AF65-F5344CB8AC3E}">
        <p14:creationId xmlns:p14="http://schemas.microsoft.com/office/powerpoint/2010/main" val="3722891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13</a:t>
            </a:fld>
            <a:endParaRPr lang="tr-TR"/>
          </a:p>
        </p:txBody>
      </p:sp>
    </p:spTree>
    <p:extLst>
      <p:ext uri="{BB962C8B-B14F-4D97-AF65-F5344CB8AC3E}">
        <p14:creationId xmlns:p14="http://schemas.microsoft.com/office/powerpoint/2010/main" val="3121585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14</a:t>
            </a:fld>
            <a:endParaRPr lang="tr-TR"/>
          </a:p>
        </p:txBody>
      </p:sp>
    </p:spTree>
    <p:extLst>
      <p:ext uri="{BB962C8B-B14F-4D97-AF65-F5344CB8AC3E}">
        <p14:creationId xmlns:p14="http://schemas.microsoft.com/office/powerpoint/2010/main" val="4122902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15</a:t>
            </a:fld>
            <a:endParaRPr lang="tr-TR"/>
          </a:p>
        </p:txBody>
      </p:sp>
    </p:spTree>
    <p:extLst>
      <p:ext uri="{BB962C8B-B14F-4D97-AF65-F5344CB8AC3E}">
        <p14:creationId xmlns:p14="http://schemas.microsoft.com/office/powerpoint/2010/main" val="1129647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16</a:t>
            </a:fld>
            <a:endParaRPr lang="tr-TR"/>
          </a:p>
        </p:txBody>
      </p:sp>
    </p:spTree>
    <p:extLst>
      <p:ext uri="{BB962C8B-B14F-4D97-AF65-F5344CB8AC3E}">
        <p14:creationId xmlns:p14="http://schemas.microsoft.com/office/powerpoint/2010/main" val="1002497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17</a:t>
            </a:fld>
            <a:endParaRPr lang="tr-TR"/>
          </a:p>
        </p:txBody>
      </p:sp>
    </p:spTree>
    <p:extLst>
      <p:ext uri="{BB962C8B-B14F-4D97-AF65-F5344CB8AC3E}">
        <p14:creationId xmlns:p14="http://schemas.microsoft.com/office/powerpoint/2010/main" val="1044960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18</a:t>
            </a:fld>
            <a:endParaRPr lang="tr-TR"/>
          </a:p>
        </p:txBody>
      </p:sp>
    </p:spTree>
    <p:extLst>
      <p:ext uri="{BB962C8B-B14F-4D97-AF65-F5344CB8AC3E}">
        <p14:creationId xmlns:p14="http://schemas.microsoft.com/office/powerpoint/2010/main" val="2998024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19</a:t>
            </a:fld>
            <a:endParaRPr lang="tr-TR"/>
          </a:p>
        </p:txBody>
      </p:sp>
    </p:spTree>
    <p:extLst>
      <p:ext uri="{BB962C8B-B14F-4D97-AF65-F5344CB8AC3E}">
        <p14:creationId xmlns:p14="http://schemas.microsoft.com/office/powerpoint/2010/main" val="128006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2</a:t>
            </a:fld>
            <a:endParaRPr lang="tr-TR"/>
          </a:p>
        </p:txBody>
      </p:sp>
    </p:spTree>
    <p:extLst>
      <p:ext uri="{BB962C8B-B14F-4D97-AF65-F5344CB8AC3E}">
        <p14:creationId xmlns:p14="http://schemas.microsoft.com/office/powerpoint/2010/main" val="494659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20</a:t>
            </a:fld>
            <a:endParaRPr lang="tr-TR"/>
          </a:p>
        </p:txBody>
      </p:sp>
    </p:spTree>
    <p:extLst>
      <p:ext uri="{BB962C8B-B14F-4D97-AF65-F5344CB8AC3E}">
        <p14:creationId xmlns:p14="http://schemas.microsoft.com/office/powerpoint/2010/main" val="2285979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21</a:t>
            </a:fld>
            <a:endParaRPr lang="tr-TR"/>
          </a:p>
        </p:txBody>
      </p:sp>
    </p:spTree>
    <p:extLst>
      <p:ext uri="{BB962C8B-B14F-4D97-AF65-F5344CB8AC3E}">
        <p14:creationId xmlns:p14="http://schemas.microsoft.com/office/powerpoint/2010/main" val="4122141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22</a:t>
            </a:fld>
            <a:endParaRPr lang="tr-TR"/>
          </a:p>
        </p:txBody>
      </p:sp>
    </p:spTree>
    <p:extLst>
      <p:ext uri="{BB962C8B-B14F-4D97-AF65-F5344CB8AC3E}">
        <p14:creationId xmlns:p14="http://schemas.microsoft.com/office/powerpoint/2010/main" val="1009875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23</a:t>
            </a:fld>
            <a:endParaRPr lang="tr-TR"/>
          </a:p>
        </p:txBody>
      </p:sp>
    </p:spTree>
    <p:extLst>
      <p:ext uri="{BB962C8B-B14F-4D97-AF65-F5344CB8AC3E}">
        <p14:creationId xmlns:p14="http://schemas.microsoft.com/office/powerpoint/2010/main" val="1300651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24</a:t>
            </a:fld>
            <a:endParaRPr lang="tr-TR"/>
          </a:p>
        </p:txBody>
      </p:sp>
    </p:spTree>
    <p:extLst>
      <p:ext uri="{BB962C8B-B14F-4D97-AF65-F5344CB8AC3E}">
        <p14:creationId xmlns:p14="http://schemas.microsoft.com/office/powerpoint/2010/main" val="3580681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25</a:t>
            </a:fld>
            <a:endParaRPr lang="tr-TR"/>
          </a:p>
        </p:txBody>
      </p:sp>
    </p:spTree>
    <p:extLst>
      <p:ext uri="{BB962C8B-B14F-4D97-AF65-F5344CB8AC3E}">
        <p14:creationId xmlns:p14="http://schemas.microsoft.com/office/powerpoint/2010/main" val="1659892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26</a:t>
            </a:fld>
            <a:endParaRPr lang="tr-TR"/>
          </a:p>
        </p:txBody>
      </p:sp>
    </p:spTree>
    <p:extLst>
      <p:ext uri="{BB962C8B-B14F-4D97-AF65-F5344CB8AC3E}">
        <p14:creationId xmlns:p14="http://schemas.microsoft.com/office/powerpoint/2010/main" val="44513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27</a:t>
            </a:fld>
            <a:endParaRPr lang="tr-TR"/>
          </a:p>
        </p:txBody>
      </p:sp>
    </p:spTree>
    <p:extLst>
      <p:ext uri="{BB962C8B-B14F-4D97-AF65-F5344CB8AC3E}">
        <p14:creationId xmlns:p14="http://schemas.microsoft.com/office/powerpoint/2010/main" val="3218358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28</a:t>
            </a:fld>
            <a:endParaRPr lang="tr-TR"/>
          </a:p>
        </p:txBody>
      </p:sp>
    </p:spTree>
    <p:extLst>
      <p:ext uri="{BB962C8B-B14F-4D97-AF65-F5344CB8AC3E}">
        <p14:creationId xmlns:p14="http://schemas.microsoft.com/office/powerpoint/2010/main" val="576758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29</a:t>
            </a:fld>
            <a:endParaRPr lang="tr-TR"/>
          </a:p>
        </p:txBody>
      </p:sp>
    </p:spTree>
    <p:extLst>
      <p:ext uri="{BB962C8B-B14F-4D97-AF65-F5344CB8AC3E}">
        <p14:creationId xmlns:p14="http://schemas.microsoft.com/office/powerpoint/2010/main" val="10899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3</a:t>
            </a:fld>
            <a:endParaRPr lang="tr-TR"/>
          </a:p>
        </p:txBody>
      </p:sp>
    </p:spTree>
    <p:extLst>
      <p:ext uri="{BB962C8B-B14F-4D97-AF65-F5344CB8AC3E}">
        <p14:creationId xmlns:p14="http://schemas.microsoft.com/office/powerpoint/2010/main" val="28179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30</a:t>
            </a:fld>
            <a:endParaRPr lang="tr-TR"/>
          </a:p>
        </p:txBody>
      </p:sp>
    </p:spTree>
    <p:extLst>
      <p:ext uri="{BB962C8B-B14F-4D97-AF65-F5344CB8AC3E}">
        <p14:creationId xmlns:p14="http://schemas.microsoft.com/office/powerpoint/2010/main" val="2482653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31</a:t>
            </a:fld>
            <a:endParaRPr lang="tr-TR"/>
          </a:p>
        </p:txBody>
      </p:sp>
    </p:spTree>
    <p:extLst>
      <p:ext uri="{BB962C8B-B14F-4D97-AF65-F5344CB8AC3E}">
        <p14:creationId xmlns:p14="http://schemas.microsoft.com/office/powerpoint/2010/main" val="1463992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32</a:t>
            </a:fld>
            <a:endParaRPr lang="tr-TR"/>
          </a:p>
        </p:txBody>
      </p:sp>
    </p:spTree>
    <p:extLst>
      <p:ext uri="{BB962C8B-B14F-4D97-AF65-F5344CB8AC3E}">
        <p14:creationId xmlns:p14="http://schemas.microsoft.com/office/powerpoint/2010/main" val="1290993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33</a:t>
            </a:fld>
            <a:endParaRPr lang="tr-TR"/>
          </a:p>
        </p:txBody>
      </p:sp>
    </p:spTree>
    <p:extLst>
      <p:ext uri="{BB962C8B-B14F-4D97-AF65-F5344CB8AC3E}">
        <p14:creationId xmlns:p14="http://schemas.microsoft.com/office/powerpoint/2010/main" val="2128837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34</a:t>
            </a:fld>
            <a:endParaRPr lang="tr-TR"/>
          </a:p>
        </p:txBody>
      </p:sp>
    </p:spTree>
    <p:extLst>
      <p:ext uri="{BB962C8B-B14F-4D97-AF65-F5344CB8AC3E}">
        <p14:creationId xmlns:p14="http://schemas.microsoft.com/office/powerpoint/2010/main" val="741084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35</a:t>
            </a:fld>
            <a:endParaRPr lang="tr-TR"/>
          </a:p>
        </p:txBody>
      </p:sp>
    </p:spTree>
    <p:extLst>
      <p:ext uri="{BB962C8B-B14F-4D97-AF65-F5344CB8AC3E}">
        <p14:creationId xmlns:p14="http://schemas.microsoft.com/office/powerpoint/2010/main" val="41553654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36</a:t>
            </a:fld>
            <a:endParaRPr lang="tr-TR"/>
          </a:p>
        </p:txBody>
      </p:sp>
    </p:spTree>
    <p:extLst>
      <p:ext uri="{BB962C8B-B14F-4D97-AF65-F5344CB8AC3E}">
        <p14:creationId xmlns:p14="http://schemas.microsoft.com/office/powerpoint/2010/main" val="3162258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37</a:t>
            </a:fld>
            <a:endParaRPr lang="tr-TR"/>
          </a:p>
        </p:txBody>
      </p:sp>
    </p:spTree>
    <p:extLst>
      <p:ext uri="{BB962C8B-B14F-4D97-AF65-F5344CB8AC3E}">
        <p14:creationId xmlns:p14="http://schemas.microsoft.com/office/powerpoint/2010/main" val="745052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38</a:t>
            </a:fld>
            <a:endParaRPr lang="tr-TR"/>
          </a:p>
        </p:txBody>
      </p:sp>
    </p:spTree>
    <p:extLst>
      <p:ext uri="{BB962C8B-B14F-4D97-AF65-F5344CB8AC3E}">
        <p14:creationId xmlns:p14="http://schemas.microsoft.com/office/powerpoint/2010/main" val="12265442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39</a:t>
            </a:fld>
            <a:endParaRPr lang="tr-TR"/>
          </a:p>
        </p:txBody>
      </p:sp>
    </p:spTree>
    <p:extLst>
      <p:ext uri="{BB962C8B-B14F-4D97-AF65-F5344CB8AC3E}">
        <p14:creationId xmlns:p14="http://schemas.microsoft.com/office/powerpoint/2010/main" val="2624974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4</a:t>
            </a:fld>
            <a:endParaRPr lang="tr-TR"/>
          </a:p>
        </p:txBody>
      </p:sp>
    </p:spTree>
    <p:extLst>
      <p:ext uri="{BB962C8B-B14F-4D97-AF65-F5344CB8AC3E}">
        <p14:creationId xmlns:p14="http://schemas.microsoft.com/office/powerpoint/2010/main" val="8523970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40</a:t>
            </a:fld>
            <a:endParaRPr lang="tr-TR"/>
          </a:p>
        </p:txBody>
      </p:sp>
    </p:spTree>
    <p:extLst>
      <p:ext uri="{BB962C8B-B14F-4D97-AF65-F5344CB8AC3E}">
        <p14:creationId xmlns:p14="http://schemas.microsoft.com/office/powerpoint/2010/main" val="15818260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42</a:t>
            </a:fld>
            <a:endParaRPr lang="tr-TR"/>
          </a:p>
        </p:txBody>
      </p:sp>
    </p:spTree>
    <p:extLst>
      <p:ext uri="{BB962C8B-B14F-4D97-AF65-F5344CB8AC3E}">
        <p14:creationId xmlns:p14="http://schemas.microsoft.com/office/powerpoint/2010/main" val="36300201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43</a:t>
            </a:fld>
            <a:endParaRPr lang="tr-TR"/>
          </a:p>
        </p:txBody>
      </p:sp>
    </p:spTree>
    <p:extLst>
      <p:ext uri="{BB962C8B-B14F-4D97-AF65-F5344CB8AC3E}">
        <p14:creationId xmlns:p14="http://schemas.microsoft.com/office/powerpoint/2010/main" val="17626580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44</a:t>
            </a:fld>
            <a:endParaRPr lang="tr-TR"/>
          </a:p>
        </p:txBody>
      </p:sp>
    </p:spTree>
    <p:extLst>
      <p:ext uri="{BB962C8B-B14F-4D97-AF65-F5344CB8AC3E}">
        <p14:creationId xmlns:p14="http://schemas.microsoft.com/office/powerpoint/2010/main" val="8785596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45</a:t>
            </a:fld>
            <a:endParaRPr lang="tr-TR"/>
          </a:p>
        </p:txBody>
      </p:sp>
    </p:spTree>
    <p:extLst>
      <p:ext uri="{BB962C8B-B14F-4D97-AF65-F5344CB8AC3E}">
        <p14:creationId xmlns:p14="http://schemas.microsoft.com/office/powerpoint/2010/main" val="32106993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46</a:t>
            </a:fld>
            <a:endParaRPr lang="tr-TR"/>
          </a:p>
        </p:txBody>
      </p:sp>
    </p:spTree>
    <p:extLst>
      <p:ext uri="{BB962C8B-B14F-4D97-AF65-F5344CB8AC3E}">
        <p14:creationId xmlns:p14="http://schemas.microsoft.com/office/powerpoint/2010/main" val="22344094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47</a:t>
            </a:fld>
            <a:endParaRPr lang="tr-TR"/>
          </a:p>
        </p:txBody>
      </p:sp>
    </p:spTree>
    <p:extLst>
      <p:ext uri="{BB962C8B-B14F-4D97-AF65-F5344CB8AC3E}">
        <p14:creationId xmlns:p14="http://schemas.microsoft.com/office/powerpoint/2010/main" val="39976159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48</a:t>
            </a:fld>
            <a:endParaRPr lang="tr-TR"/>
          </a:p>
        </p:txBody>
      </p:sp>
    </p:spTree>
    <p:extLst>
      <p:ext uri="{BB962C8B-B14F-4D97-AF65-F5344CB8AC3E}">
        <p14:creationId xmlns:p14="http://schemas.microsoft.com/office/powerpoint/2010/main" val="23876264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49</a:t>
            </a:fld>
            <a:endParaRPr lang="tr-TR"/>
          </a:p>
        </p:txBody>
      </p:sp>
    </p:spTree>
    <p:extLst>
      <p:ext uri="{BB962C8B-B14F-4D97-AF65-F5344CB8AC3E}">
        <p14:creationId xmlns:p14="http://schemas.microsoft.com/office/powerpoint/2010/main" val="18287963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50</a:t>
            </a:fld>
            <a:endParaRPr lang="tr-TR"/>
          </a:p>
        </p:txBody>
      </p:sp>
    </p:spTree>
    <p:extLst>
      <p:ext uri="{BB962C8B-B14F-4D97-AF65-F5344CB8AC3E}">
        <p14:creationId xmlns:p14="http://schemas.microsoft.com/office/powerpoint/2010/main" val="288706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5</a:t>
            </a:fld>
            <a:endParaRPr lang="tr-TR"/>
          </a:p>
        </p:txBody>
      </p:sp>
    </p:spTree>
    <p:extLst>
      <p:ext uri="{BB962C8B-B14F-4D97-AF65-F5344CB8AC3E}">
        <p14:creationId xmlns:p14="http://schemas.microsoft.com/office/powerpoint/2010/main" val="4949445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51</a:t>
            </a:fld>
            <a:endParaRPr lang="tr-TR"/>
          </a:p>
        </p:txBody>
      </p:sp>
    </p:spTree>
    <p:extLst>
      <p:ext uri="{BB962C8B-B14F-4D97-AF65-F5344CB8AC3E}">
        <p14:creationId xmlns:p14="http://schemas.microsoft.com/office/powerpoint/2010/main" val="11234791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52</a:t>
            </a:fld>
            <a:endParaRPr lang="tr-TR"/>
          </a:p>
        </p:txBody>
      </p:sp>
    </p:spTree>
    <p:extLst>
      <p:ext uri="{BB962C8B-B14F-4D97-AF65-F5344CB8AC3E}">
        <p14:creationId xmlns:p14="http://schemas.microsoft.com/office/powerpoint/2010/main" val="8121464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53</a:t>
            </a:fld>
            <a:endParaRPr lang="tr-TR"/>
          </a:p>
        </p:txBody>
      </p:sp>
    </p:spTree>
    <p:extLst>
      <p:ext uri="{BB962C8B-B14F-4D97-AF65-F5344CB8AC3E}">
        <p14:creationId xmlns:p14="http://schemas.microsoft.com/office/powerpoint/2010/main" val="38286510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55</a:t>
            </a:fld>
            <a:endParaRPr lang="tr-TR"/>
          </a:p>
        </p:txBody>
      </p:sp>
    </p:spTree>
    <p:extLst>
      <p:ext uri="{BB962C8B-B14F-4D97-AF65-F5344CB8AC3E}">
        <p14:creationId xmlns:p14="http://schemas.microsoft.com/office/powerpoint/2010/main" val="21218296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56</a:t>
            </a:fld>
            <a:endParaRPr lang="tr-TR"/>
          </a:p>
        </p:txBody>
      </p:sp>
    </p:spTree>
    <p:extLst>
      <p:ext uri="{BB962C8B-B14F-4D97-AF65-F5344CB8AC3E}">
        <p14:creationId xmlns:p14="http://schemas.microsoft.com/office/powerpoint/2010/main" val="31563428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57</a:t>
            </a:fld>
            <a:endParaRPr lang="tr-TR"/>
          </a:p>
        </p:txBody>
      </p:sp>
    </p:spTree>
    <p:extLst>
      <p:ext uri="{BB962C8B-B14F-4D97-AF65-F5344CB8AC3E}">
        <p14:creationId xmlns:p14="http://schemas.microsoft.com/office/powerpoint/2010/main" val="26140146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58</a:t>
            </a:fld>
            <a:endParaRPr lang="tr-TR"/>
          </a:p>
        </p:txBody>
      </p:sp>
    </p:spTree>
    <p:extLst>
      <p:ext uri="{BB962C8B-B14F-4D97-AF65-F5344CB8AC3E}">
        <p14:creationId xmlns:p14="http://schemas.microsoft.com/office/powerpoint/2010/main" val="18166577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59</a:t>
            </a:fld>
            <a:endParaRPr lang="tr-TR"/>
          </a:p>
        </p:txBody>
      </p:sp>
    </p:spTree>
    <p:extLst>
      <p:ext uri="{BB962C8B-B14F-4D97-AF65-F5344CB8AC3E}">
        <p14:creationId xmlns:p14="http://schemas.microsoft.com/office/powerpoint/2010/main" val="12745626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60</a:t>
            </a:fld>
            <a:endParaRPr lang="tr-TR"/>
          </a:p>
        </p:txBody>
      </p:sp>
    </p:spTree>
    <p:extLst>
      <p:ext uri="{BB962C8B-B14F-4D97-AF65-F5344CB8AC3E}">
        <p14:creationId xmlns:p14="http://schemas.microsoft.com/office/powerpoint/2010/main" val="40941287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61</a:t>
            </a:fld>
            <a:endParaRPr lang="tr-TR"/>
          </a:p>
        </p:txBody>
      </p:sp>
    </p:spTree>
    <p:extLst>
      <p:ext uri="{BB962C8B-B14F-4D97-AF65-F5344CB8AC3E}">
        <p14:creationId xmlns:p14="http://schemas.microsoft.com/office/powerpoint/2010/main" val="1495825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6</a:t>
            </a:fld>
            <a:endParaRPr lang="tr-TR"/>
          </a:p>
        </p:txBody>
      </p:sp>
    </p:spTree>
    <p:extLst>
      <p:ext uri="{BB962C8B-B14F-4D97-AF65-F5344CB8AC3E}">
        <p14:creationId xmlns:p14="http://schemas.microsoft.com/office/powerpoint/2010/main" val="10255790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62</a:t>
            </a:fld>
            <a:endParaRPr lang="tr-TR"/>
          </a:p>
        </p:txBody>
      </p:sp>
    </p:spTree>
    <p:extLst>
      <p:ext uri="{BB962C8B-B14F-4D97-AF65-F5344CB8AC3E}">
        <p14:creationId xmlns:p14="http://schemas.microsoft.com/office/powerpoint/2010/main" val="266981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7</a:t>
            </a:fld>
            <a:endParaRPr lang="tr-TR"/>
          </a:p>
        </p:txBody>
      </p:sp>
    </p:spTree>
    <p:extLst>
      <p:ext uri="{BB962C8B-B14F-4D97-AF65-F5344CB8AC3E}">
        <p14:creationId xmlns:p14="http://schemas.microsoft.com/office/powerpoint/2010/main" val="273142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8</a:t>
            </a:fld>
            <a:endParaRPr lang="tr-TR"/>
          </a:p>
        </p:txBody>
      </p:sp>
    </p:spTree>
    <p:extLst>
      <p:ext uri="{BB962C8B-B14F-4D97-AF65-F5344CB8AC3E}">
        <p14:creationId xmlns:p14="http://schemas.microsoft.com/office/powerpoint/2010/main" val="4097727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C68DC8C-ADF1-49EA-B624-54A3069592A6}" type="slidenum">
              <a:rPr lang="tr-TR" smtClean="0"/>
              <a:t>9</a:t>
            </a:fld>
            <a:endParaRPr lang="tr-TR"/>
          </a:p>
        </p:txBody>
      </p:sp>
    </p:spTree>
    <p:extLst>
      <p:ext uri="{BB962C8B-B14F-4D97-AF65-F5344CB8AC3E}">
        <p14:creationId xmlns:p14="http://schemas.microsoft.com/office/powerpoint/2010/main" val="75137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DEB3479F-7C16-4BE7-8DCC-5ADCB5052131}" type="datetimeFigureOut">
              <a:rPr lang="tr-TR" smtClean="0"/>
              <a:t>23.10.2021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7830E14-865C-4DDA-B2F0-6BEB4E5650F7}" type="slidenum">
              <a:rPr lang="tr-TR" smtClean="0"/>
              <a:t>‹#›</a:t>
            </a:fld>
            <a:endParaRPr lang="tr-TR"/>
          </a:p>
        </p:txBody>
      </p:sp>
    </p:spTree>
    <p:extLst>
      <p:ext uri="{BB962C8B-B14F-4D97-AF65-F5344CB8AC3E}">
        <p14:creationId xmlns:p14="http://schemas.microsoft.com/office/powerpoint/2010/main" val="421919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EB3479F-7C16-4BE7-8DCC-5ADCB5052131}" type="datetimeFigureOut">
              <a:rPr lang="tr-TR" smtClean="0"/>
              <a:t>23.10.2021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7830E14-865C-4DDA-B2F0-6BEB4E5650F7}" type="slidenum">
              <a:rPr lang="tr-TR" smtClean="0"/>
              <a:t>‹#›</a:t>
            </a:fld>
            <a:endParaRPr lang="tr-TR"/>
          </a:p>
        </p:txBody>
      </p:sp>
    </p:spTree>
    <p:extLst>
      <p:ext uri="{BB962C8B-B14F-4D97-AF65-F5344CB8AC3E}">
        <p14:creationId xmlns:p14="http://schemas.microsoft.com/office/powerpoint/2010/main" val="3073419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EB3479F-7C16-4BE7-8DCC-5ADCB5052131}" type="datetimeFigureOut">
              <a:rPr lang="tr-TR" smtClean="0"/>
              <a:t>23.10.2021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7830E14-865C-4DDA-B2F0-6BEB4E5650F7}" type="slidenum">
              <a:rPr lang="tr-TR" smtClean="0"/>
              <a:t>‹#›</a:t>
            </a:fld>
            <a:endParaRPr lang="tr-TR"/>
          </a:p>
        </p:txBody>
      </p:sp>
    </p:spTree>
    <p:extLst>
      <p:ext uri="{BB962C8B-B14F-4D97-AF65-F5344CB8AC3E}">
        <p14:creationId xmlns:p14="http://schemas.microsoft.com/office/powerpoint/2010/main" val="289361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EB3479F-7C16-4BE7-8DCC-5ADCB5052131}" type="datetimeFigureOut">
              <a:rPr lang="tr-TR" smtClean="0"/>
              <a:t>23.10.2021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7830E14-865C-4DDA-B2F0-6BEB4E5650F7}" type="slidenum">
              <a:rPr lang="tr-TR" smtClean="0"/>
              <a:t>‹#›</a:t>
            </a:fld>
            <a:endParaRPr lang="tr-TR"/>
          </a:p>
        </p:txBody>
      </p:sp>
    </p:spTree>
    <p:extLst>
      <p:ext uri="{BB962C8B-B14F-4D97-AF65-F5344CB8AC3E}">
        <p14:creationId xmlns:p14="http://schemas.microsoft.com/office/powerpoint/2010/main" val="28418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DEB3479F-7C16-4BE7-8DCC-5ADCB5052131}" type="datetimeFigureOut">
              <a:rPr lang="tr-TR" smtClean="0"/>
              <a:t>23.10.2021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7830E14-865C-4DDA-B2F0-6BEB4E5650F7}" type="slidenum">
              <a:rPr lang="tr-TR" smtClean="0"/>
              <a:t>‹#›</a:t>
            </a:fld>
            <a:endParaRPr lang="tr-TR"/>
          </a:p>
        </p:txBody>
      </p:sp>
    </p:spTree>
    <p:extLst>
      <p:ext uri="{BB962C8B-B14F-4D97-AF65-F5344CB8AC3E}">
        <p14:creationId xmlns:p14="http://schemas.microsoft.com/office/powerpoint/2010/main" val="33001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DEB3479F-7C16-4BE7-8DCC-5ADCB5052131}" type="datetimeFigureOut">
              <a:rPr lang="tr-TR" smtClean="0"/>
              <a:t>23.10.2021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7830E14-865C-4DDA-B2F0-6BEB4E5650F7}" type="slidenum">
              <a:rPr lang="tr-TR" smtClean="0"/>
              <a:t>‹#›</a:t>
            </a:fld>
            <a:endParaRPr lang="tr-TR"/>
          </a:p>
        </p:txBody>
      </p:sp>
    </p:spTree>
    <p:extLst>
      <p:ext uri="{BB962C8B-B14F-4D97-AF65-F5344CB8AC3E}">
        <p14:creationId xmlns:p14="http://schemas.microsoft.com/office/powerpoint/2010/main" val="21755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DEB3479F-7C16-4BE7-8DCC-5ADCB5052131}" type="datetimeFigureOut">
              <a:rPr lang="tr-TR" smtClean="0"/>
              <a:t>23.10.2021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7830E14-865C-4DDA-B2F0-6BEB4E5650F7}" type="slidenum">
              <a:rPr lang="tr-TR" smtClean="0"/>
              <a:t>‹#›</a:t>
            </a:fld>
            <a:endParaRPr lang="tr-TR"/>
          </a:p>
        </p:txBody>
      </p:sp>
    </p:spTree>
    <p:extLst>
      <p:ext uri="{BB962C8B-B14F-4D97-AF65-F5344CB8AC3E}">
        <p14:creationId xmlns:p14="http://schemas.microsoft.com/office/powerpoint/2010/main" val="297522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DEB3479F-7C16-4BE7-8DCC-5ADCB5052131}" type="datetimeFigureOut">
              <a:rPr lang="tr-TR" smtClean="0"/>
              <a:t>23.10.2021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7830E14-865C-4DDA-B2F0-6BEB4E5650F7}" type="slidenum">
              <a:rPr lang="tr-TR" smtClean="0"/>
              <a:t>‹#›</a:t>
            </a:fld>
            <a:endParaRPr lang="tr-TR"/>
          </a:p>
        </p:txBody>
      </p:sp>
    </p:spTree>
    <p:extLst>
      <p:ext uri="{BB962C8B-B14F-4D97-AF65-F5344CB8AC3E}">
        <p14:creationId xmlns:p14="http://schemas.microsoft.com/office/powerpoint/2010/main" val="94345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EB3479F-7C16-4BE7-8DCC-5ADCB5052131}" type="datetimeFigureOut">
              <a:rPr lang="tr-TR" smtClean="0"/>
              <a:t>23.10.2021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7830E14-865C-4DDA-B2F0-6BEB4E5650F7}" type="slidenum">
              <a:rPr lang="tr-TR" smtClean="0"/>
              <a:t>‹#›</a:t>
            </a:fld>
            <a:endParaRPr lang="tr-TR"/>
          </a:p>
        </p:txBody>
      </p:sp>
    </p:spTree>
    <p:extLst>
      <p:ext uri="{BB962C8B-B14F-4D97-AF65-F5344CB8AC3E}">
        <p14:creationId xmlns:p14="http://schemas.microsoft.com/office/powerpoint/2010/main" val="3887112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DEB3479F-7C16-4BE7-8DCC-5ADCB5052131}" type="datetimeFigureOut">
              <a:rPr lang="tr-TR" smtClean="0"/>
              <a:t>23.10.2021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7830E14-865C-4DDA-B2F0-6BEB4E5650F7}" type="slidenum">
              <a:rPr lang="tr-TR" smtClean="0"/>
              <a:t>‹#›</a:t>
            </a:fld>
            <a:endParaRPr lang="tr-TR"/>
          </a:p>
        </p:txBody>
      </p:sp>
    </p:spTree>
    <p:extLst>
      <p:ext uri="{BB962C8B-B14F-4D97-AF65-F5344CB8AC3E}">
        <p14:creationId xmlns:p14="http://schemas.microsoft.com/office/powerpoint/2010/main" val="145260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DEB3479F-7C16-4BE7-8DCC-5ADCB5052131}" type="datetimeFigureOut">
              <a:rPr lang="tr-TR" smtClean="0"/>
              <a:t>23.10.2021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7830E14-865C-4DDA-B2F0-6BEB4E5650F7}" type="slidenum">
              <a:rPr lang="tr-TR" smtClean="0"/>
              <a:t>‹#›</a:t>
            </a:fld>
            <a:endParaRPr lang="tr-TR"/>
          </a:p>
        </p:txBody>
      </p:sp>
    </p:spTree>
    <p:extLst>
      <p:ext uri="{BB962C8B-B14F-4D97-AF65-F5344CB8AC3E}">
        <p14:creationId xmlns:p14="http://schemas.microsoft.com/office/powerpoint/2010/main" val="465998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3479F-7C16-4BE7-8DCC-5ADCB5052131}" type="datetimeFigureOut">
              <a:rPr lang="tr-TR" smtClean="0"/>
              <a:t>23.10.2021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830E14-865C-4DDA-B2F0-6BEB4E5650F7}" type="slidenum">
              <a:rPr lang="tr-TR" smtClean="0"/>
              <a:t>‹#›</a:t>
            </a:fld>
            <a:endParaRPr lang="tr-TR"/>
          </a:p>
        </p:txBody>
      </p:sp>
    </p:spTree>
    <p:extLst>
      <p:ext uri="{BB962C8B-B14F-4D97-AF65-F5344CB8AC3E}">
        <p14:creationId xmlns:p14="http://schemas.microsoft.com/office/powerpoint/2010/main" val="2712457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endParaRPr lang="tr-T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242177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50343" y="0"/>
            <a:ext cx="9677400" cy="549275"/>
          </a:xfrm>
        </p:spPr>
        <p:txBody>
          <a:bodyPr>
            <a:normAutofit/>
          </a:bodyPr>
          <a:lstStyle/>
          <a:p>
            <a:pPr algn="ctr"/>
            <a:r>
              <a:rPr lang="tr-TR" sz="2800" b="1" dirty="0" err="1" smtClean="0"/>
              <a:t>Traditional</a:t>
            </a:r>
            <a:r>
              <a:rPr lang="tr-TR" sz="2800" b="1" dirty="0" smtClean="0"/>
              <a:t> </a:t>
            </a:r>
            <a:r>
              <a:rPr lang="tr-TR" sz="2800" b="1" dirty="0" err="1" smtClean="0"/>
              <a:t>Procedural-Oriented</a:t>
            </a:r>
            <a:r>
              <a:rPr lang="tr-TR" sz="2800" b="1" dirty="0" smtClean="0"/>
              <a:t> </a:t>
            </a:r>
            <a:r>
              <a:rPr lang="tr-TR" sz="2800" b="1" dirty="0" err="1" smtClean="0"/>
              <a:t>languages</a:t>
            </a:r>
            <a:endParaRPr lang="tr-TR" sz="2800" b="1" dirty="0"/>
          </a:p>
        </p:txBody>
      </p:sp>
      <p:sp>
        <p:nvSpPr>
          <p:cNvPr id="3" name="İçerik Yer Tutucusu 2"/>
          <p:cNvSpPr>
            <a:spLocks noGrp="1"/>
          </p:cNvSpPr>
          <p:nvPr>
            <p:ph idx="1"/>
          </p:nvPr>
        </p:nvSpPr>
        <p:spPr>
          <a:xfrm>
            <a:off x="1" y="621102"/>
            <a:ext cx="12192000" cy="6236897"/>
          </a:xfrm>
        </p:spPr>
        <p:txBody>
          <a:bodyPr>
            <a:normAutofit lnSpcReduction="10000"/>
          </a:bodyPr>
          <a:lstStyle/>
          <a:p>
            <a:r>
              <a:rPr lang="en-US" dirty="0" smtClean="0"/>
              <a:t>Traditional procedural-oriented languages (such as C and Pascal) suffer some notable drawbacks </a:t>
            </a:r>
            <a:r>
              <a:rPr lang="en-US" b="1" dirty="0" smtClean="0"/>
              <a:t>in creating reusable software </a:t>
            </a:r>
            <a:r>
              <a:rPr lang="en-US" dirty="0" smtClean="0"/>
              <a:t>components:</a:t>
            </a:r>
          </a:p>
          <a:p>
            <a:r>
              <a:rPr lang="en-US" dirty="0" smtClean="0"/>
              <a:t> The programs are made up of functions. Functions are often not reusable. It is very difficult to copy a function from one program and reuse in another program because the function is likely to reference the headers, global variables and other functions. </a:t>
            </a:r>
            <a:endParaRPr lang="tr-TR" dirty="0" smtClean="0"/>
          </a:p>
          <a:p>
            <a:r>
              <a:rPr lang="en-US" dirty="0" smtClean="0"/>
              <a:t>In other words, </a:t>
            </a:r>
            <a:r>
              <a:rPr lang="en-US" b="1" dirty="0" smtClean="0"/>
              <a:t>functions are not well-encapsulated as a self-contained reusable unit</a:t>
            </a:r>
            <a:r>
              <a:rPr lang="en-US" dirty="0" smtClean="0"/>
              <a:t>.</a:t>
            </a:r>
          </a:p>
          <a:p>
            <a:r>
              <a:rPr lang="en-US" b="1" dirty="0" smtClean="0"/>
              <a:t>The procedural languages are not suitable of high-level abstraction </a:t>
            </a:r>
            <a:r>
              <a:rPr lang="en-US" dirty="0" smtClean="0"/>
              <a:t>for solving real life problems. For example, C programs uses constructs such as if-else, for-loop, array, function, pointer, which are low-level and hard to abstract real problems such as a Customer Relationship Management (CRM) system or a computer soccer game. </a:t>
            </a:r>
          </a:p>
          <a:p>
            <a:r>
              <a:rPr lang="en-US" dirty="0" smtClean="0"/>
              <a:t>In brief, </a:t>
            </a:r>
            <a:r>
              <a:rPr lang="en-US" b="1" dirty="0" smtClean="0"/>
              <a:t>the traditional procedural-languages separate the data structures and algorithms of the software entities.</a:t>
            </a:r>
            <a:endParaRPr lang="tr-TR" b="1" dirty="0"/>
          </a:p>
        </p:txBody>
      </p:sp>
    </p:spTree>
    <p:extLst>
      <p:ext uri="{BB962C8B-B14F-4D97-AF65-F5344CB8AC3E}">
        <p14:creationId xmlns:p14="http://schemas.microsoft.com/office/powerpoint/2010/main" val="3601140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5181" y="0"/>
            <a:ext cx="6304472" cy="523396"/>
          </a:xfrm>
        </p:spPr>
        <p:txBody>
          <a:bodyPr>
            <a:normAutofit fontScale="90000"/>
          </a:bodyPr>
          <a:lstStyle/>
          <a:p>
            <a:r>
              <a:rPr lang="tr-TR" sz="3200" b="1" dirty="0" smtClean="0"/>
              <a:t>Object-</a:t>
            </a:r>
            <a:r>
              <a:rPr lang="tr-TR" sz="3200" b="1" dirty="0" err="1" smtClean="0"/>
              <a:t>Oriented</a:t>
            </a:r>
            <a:r>
              <a:rPr lang="tr-TR" sz="3200" b="1" dirty="0" smtClean="0"/>
              <a:t> Programming </a:t>
            </a:r>
            <a:r>
              <a:rPr lang="tr-TR" sz="3200" b="1" dirty="0" err="1" smtClean="0"/>
              <a:t>Languages</a:t>
            </a:r>
            <a:endParaRPr lang="tr-TR" sz="3200" b="1" dirty="0"/>
          </a:p>
        </p:txBody>
      </p:sp>
      <p:sp>
        <p:nvSpPr>
          <p:cNvPr id="3" name="İçerik Yer Tutucusu 2"/>
          <p:cNvSpPr>
            <a:spLocks noGrp="1"/>
          </p:cNvSpPr>
          <p:nvPr>
            <p:ph idx="1"/>
          </p:nvPr>
        </p:nvSpPr>
        <p:spPr>
          <a:xfrm>
            <a:off x="60385" y="629729"/>
            <a:ext cx="12131615" cy="6228271"/>
          </a:xfrm>
        </p:spPr>
        <p:txBody>
          <a:bodyPr>
            <a:normAutofit lnSpcReduction="10000"/>
          </a:bodyPr>
          <a:lstStyle/>
          <a:p>
            <a:r>
              <a:rPr lang="en-US" dirty="0" smtClean="0"/>
              <a:t>The basic unit of OOP is a </a:t>
            </a:r>
            <a:r>
              <a:rPr lang="en-US" b="1" dirty="0" smtClean="0">
                <a:solidFill>
                  <a:srgbClr val="C00000"/>
                </a:solidFill>
              </a:rPr>
              <a:t>class</a:t>
            </a:r>
            <a:r>
              <a:rPr lang="en-US" dirty="0" smtClean="0"/>
              <a:t>, which encapsulates both the static attributes and dynamic behaviors within a "box", and specifies the public interface for using these boxes. </a:t>
            </a:r>
            <a:endParaRPr lang="tr-TR" dirty="0" smtClean="0"/>
          </a:p>
          <a:p>
            <a:r>
              <a:rPr lang="en-US" dirty="0" smtClean="0"/>
              <a:t>Since the class is well-encapsulated (compared with the function), it is easier to reuse these classes. </a:t>
            </a:r>
            <a:endParaRPr lang="tr-TR" dirty="0" smtClean="0"/>
          </a:p>
          <a:p>
            <a:r>
              <a:rPr lang="en-US" dirty="0" smtClean="0"/>
              <a:t>In other words, OOP combines the data structures and algorithms of a software entity inside the same box.</a:t>
            </a:r>
          </a:p>
          <a:p>
            <a:r>
              <a:rPr lang="en-US" dirty="0" smtClean="0"/>
              <a:t> OOP languages permit higher level of abstraction for solving real-life problems. </a:t>
            </a:r>
            <a:endParaRPr lang="tr-TR" dirty="0" smtClean="0"/>
          </a:p>
          <a:p>
            <a:r>
              <a:rPr lang="en-US" dirty="0" smtClean="0"/>
              <a:t>The traditional procedural language (such as C and Pascal) forces you to think in terms of the structure of the computer (e.g. memory bits and bytes, array, decision, loop) rather than thinking in terms of the problem you are trying to solve. </a:t>
            </a:r>
            <a:endParaRPr lang="tr-TR" dirty="0" smtClean="0"/>
          </a:p>
          <a:p>
            <a:r>
              <a:rPr lang="en-US" b="1" dirty="0" smtClean="0"/>
              <a:t>The OOP languages (such as Java, C++, C#) let you think in the problem space</a:t>
            </a:r>
            <a:r>
              <a:rPr lang="en-US" dirty="0" smtClean="0"/>
              <a:t>, and use software objects to represent and abstract entities of the problem space to solve the problem.</a:t>
            </a:r>
          </a:p>
          <a:p>
            <a:endParaRPr lang="tr-TR" dirty="0"/>
          </a:p>
        </p:txBody>
      </p:sp>
    </p:spTree>
    <p:extLst>
      <p:ext uri="{BB962C8B-B14F-4D97-AF65-F5344CB8AC3E}">
        <p14:creationId xmlns:p14="http://schemas.microsoft.com/office/powerpoint/2010/main" val="3563033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3"/>
          <a:stretch>
            <a:fillRect/>
          </a:stretch>
        </p:blipFill>
        <p:spPr>
          <a:xfrm>
            <a:off x="1489109" y="362309"/>
            <a:ext cx="8759663" cy="5771072"/>
          </a:xfrm>
          <a:prstGeom prst="rect">
            <a:avLst/>
          </a:prstGeom>
        </p:spPr>
      </p:pic>
    </p:spTree>
    <p:extLst>
      <p:ext uri="{BB962C8B-B14F-4D97-AF65-F5344CB8AC3E}">
        <p14:creationId xmlns:p14="http://schemas.microsoft.com/office/powerpoint/2010/main" val="1741435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633159" y="0"/>
            <a:ext cx="2707257" cy="609660"/>
          </a:xfrm>
        </p:spPr>
        <p:txBody>
          <a:bodyPr>
            <a:normAutofit fontScale="90000"/>
          </a:bodyPr>
          <a:lstStyle/>
          <a:p>
            <a:r>
              <a:rPr lang="tr-TR" b="1" dirty="0" err="1" smtClean="0"/>
              <a:t>Example</a:t>
            </a:r>
            <a:r>
              <a:rPr lang="tr-TR" b="1" dirty="0" smtClean="0"/>
              <a:t>:</a:t>
            </a:r>
            <a:endParaRPr lang="tr-TR" b="1" dirty="0"/>
          </a:p>
        </p:txBody>
      </p:sp>
      <p:sp>
        <p:nvSpPr>
          <p:cNvPr id="3" name="İçerik Yer Tutucusu 2"/>
          <p:cNvSpPr>
            <a:spLocks noGrp="1"/>
          </p:cNvSpPr>
          <p:nvPr>
            <p:ph idx="1"/>
          </p:nvPr>
        </p:nvSpPr>
        <p:spPr>
          <a:xfrm>
            <a:off x="0" y="609660"/>
            <a:ext cx="12192000" cy="6248340"/>
          </a:xfrm>
        </p:spPr>
        <p:txBody>
          <a:bodyPr>
            <a:normAutofit fontScale="92500"/>
          </a:bodyPr>
          <a:lstStyle/>
          <a:p>
            <a:r>
              <a:rPr lang="en-US" dirty="0" smtClean="0"/>
              <a:t>As an example, suppose you wish to write a computer soccer games. It is quite difficult to model the game in procedural-oriented languages. But using OOP languages, you can easily model the program accordingly to the "real things" appear in the soccer games.</a:t>
            </a:r>
          </a:p>
          <a:p>
            <a:endParaRPr lang="en-US" dirty="0" smtClean="0"/>
          </a:p>
          <a:p>
            <a:r>
              <a:rPr lang="en-US" dirty="0" smtClean="0"/>
              <a:t>    </a:t>
            </a:r>
            <a:r>
              <a:rPr lang="en-US" b="1" dirty="0" smtClean="0">
                <a:solidFill>
                  <a:srgbClr val="C00000"/>
                </a:solidFill>
              </a:rPr>
              <a:t>Player:</a:t>
            </a:r>
            <a:r>
              <a:rPr lang="en-US" dirty="0" smtClean="0"/>
              <a:t> attributes include name, number, location in the field, and </a:t>
            </a:r>
            <a:r>
              <a:rPr lang="en-US" dirty="0" err="1" smtClean="0"/>
              <a:t>etc</a:t>
            </a:r>
            <a:r>
              <a:rPr lang="en-US" dirty="0" smtClean="0"/>
              <a:t>; operations include run, jump, kick-the-ball, and etc.</a:t>
            </a:r>
          </a:p>
          <a:p>
            <a:r>
              <a:rPr lang="en-US" dirty="0" smtClean="0"/>
              <a:t>    </a:t>
            </a:r>
            <a:r>
              <a:rPr lang="en-US" b="1" dirty="0" smtClean="0">
                <a:solidFill>
                  <a:srgbClr val="C00000"/>
                </a:solidFill>
              </a:rPr>
              <a:t>Ball:</a:t>
            </a:r>
          </a:p>
          <a:p>
            <a:r>
              <a:rPr lang="en-US" b="1" dirty="0" smtClean="0">
                <a:solidFill>
                  <a:srgbClr val="C00000"/>
                </a:solidFill>
              </a:rPr>
              <a:t>    Reference:</a:t>
            </a:r>
          </a:p>
          <a:p>
            <a:r>
              <a:rPr lang="en-US" b="1" dirty="0" smtClean="0">
                <a:solidFill>
                  <a:srgbClr val="C00000"/>
                </a:solidFill>
              </a:rPr>
              <a:t>    Field:</a:t>
            </a:r>
          </a:p>
          <a:p>
            <a:r>
              <a:rPr lang="en-US" b="1" dirty="0" smtClean="0">
                <a:solidFill>
                  <a:srgbClr val="C00000"/>
                </a:solidFill>
              </a:rPr>
              <a:t>    Audience:</a:t>
            </a:r>
          </a:p>
          <a:p>
            <a:r>
              <a:rPr lang="en-US" b="1" dirty="0" smtClean="0">
                <a:solidFill>
                  <a:srgbClr val="C00000"/>
                </a:solidFill>
              </a:rPr>
              <a:t>    Weather:</a:t>
            </a:r>
          </a:p>
          <a:p>
            <a:endParaRPr lang="en-US" dirty="0" smtClean="0"/>
          </a:p>
          <a:p>
            <a:r>
              <a:rPr lang="en-US" dirty="0" smtClean="0"/>
              <a:t>Most importantly, some of these classes (such as Ball and Audience) can be reused in another application, e.g., computer basketball game, with little or no modification.</a:t>
            </a:r>
            <a:endParaRPr lang="tr-TR" dirty="0"/>
          </a:p>
        </p:txBody>
      </p:sp>
    </p:spTree>
    <p:extLst>
      <p:ext uri="{BB962C8B-B14F-4D97-AF65-F5344CB8AC3E}">
        <p14:creationId xmlns:p14="http://schemas.microsoft.com/office/powerpoint/2010/main" val="381040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3"/>
          <a:stretch>
            <a:fillRect/>
          </a:stretch>
        </p:blipFill>
        <p:spPr>
          <a:xfrm>
            <a:off x="1762887" y="1121435"/>
            <a:ext cx="8063705" cy="4226942"/>
          </a:xfrm>
          <a:prstGeom prst="rect">
            <a:avLst/>
          </a:prstGeom>
        </p:spPr>
      </p:pic>
    </p:spTree>
    <p:extLst>
      <p:ext uri="{BB962C8B-B14F-4D97-AF65-F5344CB8AC3E}">
        <p14:creationId xmlns:p14="http://schemas.microsoft.com/office/powerpoint/2010/main" val="2076385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93212" y="0"/>
            <a:ext cx="3561272" cy="532022"/>
          </a:xfrm>
        </p:spPr>
        <p:txBody>
          <a:bodyPr>
            <a:normAutofit fontScale="90000"/>
          </a:bodyPr>
          <a:lstStyle/>
          <a:p>
            <a:r>
              <a:rPr lang="tr-TR" b="1" dirty="0" err="1" smtClean="0"/>
              <a:t>Benefits</a:t>
            </a:r>
            <a:r>
              <a:rPr lang="tr-TR" b="1" dirty="0" smtClean="0"/>
              <a:t> of OOP</a:t>
            </a:r>
            <a:endParaRPr lang="tr-TR" b="1" dirty="0"/>
          </a:p>
        </p:txBody>
      </p:sp>
      <p:sp>
        <p:nvSpPr>
          <p:cNvPr id="3" name="İçerik Yer Tutucusu 2"/>
          <p:cNvSpPr>
            <a:spLocks noGrp="1"/>
          </p:cNvSpPr>
          <p:nvPr>
            <p:ph idx="1"/>
          </p:nvPr>
        </p:nvSpPr>
        <p:spPr>
          <a:xfrm>
            <a:off x="-1" y="603850"/>
            <a:ext cx="12192001" cy="6254149"/>
          </a:xfrm>
        </p:spPr>
        <p:txBody>
          <a:bodyPr>
            <a:normAutofit fontScale="92500" lnSpcReduction="20000"/>
          </a:bodyPr>
          <a:lstStyle/>
          <a:p>
            <a:r>
              <a:rPr lang="en-US" dirty="0" smtClean="0"/>
              <a:t>The procedural-oriented languages focus on procedures, with function as the basic unit. You need to first figure out all the functions and then think about how to represent data.</a:t>
            </a:r>
          </a:p>
          <a:p>
            <a:endParaRPr lang="en-US" dirty="0" smtClean="0"/>
          </a:p>
          <a:p>
            <a:r>
              <a:rPr lang="en-US" dirty="0" smtClean="0"/>
              <a:t>The object-oriented languages focus on components that the user perceives, with objects as the basic unit. </a:t>
            </a:r>
            <a:r>
              <a:rPr lang="en-US" b="1" dirty="0" smtClean="0"/>
              <a:t>You figure out all the objects by putting all the data and operations that describe the user's interaction with the data.</a:t>
            </a:r>
          </a:p>
          <a:p>
            <a:endParaRPr lang="en-US" dirty="0" smtClean="0"/>
          </a:p>
          <a:p>
            <a:pPr marL="0" indent="0" algn="ctr">
              <a:buNone/>
            </a:pPr>
            <a:r>
              <a:rPr lang="en-US" b="1" dirty="0" smtClean="0"/>
              <a:t>Object-Oriented technology has many benefits:</a:t>
            </a:r>
          </a:p>
          <a:p>
            <a:endParaRPr lang="en-US" dirty="0" smtClean="0"/>
          </a:p>
          <a:p>
            <a:r>
              <a:rPr lang="en-US" dirty="0" smtClean="0"/>
              <a:t>    </a:t>
            </a:r>
            <a:r>
              <a:rPr lang="en-US" b="1" dirty="0" smtClean="0"/>
              <a:t>Ease in software design </a:t>
            </a:r>
            <a:r>
              <a:rPr lang="en-US" dirty="0" smtClean="0"/>
              <a:t>as you could think in the problem space rather than the machine's bits and bytes. You are dealing with high-level concepts and abstractions. Ease in design leads to more productive software development.</a:t>
            </a:r>
          </a:p>
          <a:p>
            <a:r>
              <a:rPr lang="en-US" dirty="0" smtClean="0"/>
              <a:t>    </a:t>
            </a:r>
            <a:r>
              <a:rPr lang="en-US" b="1" dirty="0" smtClean="0"/>
              <a:t>Ease in software maintenance</a:t>
            </a:r>
            <a:r>
              <a:rPr lang="en-US" dirty="0" smtClean="0"/>
              <a:t>: object-oriented software are easier to understand, therefore easier to test, debug, and maintain.</a:t>
            </a:r>
          </a:p>
          <a:p>
            <a:r>
              <a:rPr lang="en-US" dirty="0" smtClean="0"/>
              <a:t>    </a:t>
            </a:r>
            <a:r>
              <a:rPr lang="en-US" b="1" dirty="0" smtClean="0"/>
              <a:t>Reusable software</a:t>
            </a:r>
            <a:r>
              <a:rPr lang="en-US" dirty="0" smtClean="0"/>
              <a:t>: you don't need to keep re-inventing the wheels and re-write the same functions for different situations. The fastest and safest way of developing a new application is to reuse existing codes - fully tested and proven codes.</a:t>
            </a:r>
          </a:p>
          <a:p>
            <a:endParaRPr lang="tr-TR" dirty="0"/>
          </a:p>
        </p:txBody>
      </p:sp>
    </p:spTree>
    <p:extLst>
      <p:ext uri="{BB962C8B-B14F-4D97-AF65-F5344CB8AC3E}">
        <p14:creationId xmlns:p14="http://schemas.microsoft.com/office/powerpoint/2010/main" val="2571356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01174" y="1"/>
            <a:ext cx="4674079" cy="543464"/>
          </a:xfrm>
        </p:spPr>
        <p:txBody>
          <a:bodyPr>
            <a:normAutofit/>
          </a:bodyPr>
          <a:lstStyle/>
          <a:p>
            <a:pPr algn="ctr"/>
            <a:r>
              <a:rPr lang="tr-TR" sz="3200" b="1" dirty="0" err="1" smtClean="0"/>
              <a:t>Classes</a:t>
            </a:r>
            <a:r>
              <a:rPr lang="tr-TR" sz="3200" b="1" dirty="0" smtClean="0"/>
              <a:t> &amp; </a:t>
            </a:r>
            <a:r>
              <a:rPr lang="tr-TR" sz="3200" b="1" dirty="0" err="1" smtClean="0"/>
              <a:t>Instances</a:t>
            </a:r>
            <a:endParaRPr lang="tr-TR" sz="3200" b="1" dirty="0"/>
          </a:p>
        </p:txBody>
      </p:sp>
      <p:sp>
        <p:nvSpPr>
          <p:cNvPr id="3" name="İçerik Yer Tutucusu 2"/>
          <p:cNvSpPr>
            <a:spLocks noGrp="1"/>
          </p:cNvSpPr>
          <p:nvPr>
            <p:ph idx="1"/>
          </p:nvPr>
        </p:nvSpPr>
        <p:spPr>
          <a:xfrm>
            <a:off x="1" y="543464"/>
            <a:ext cx="12192000" cy="6314535"/>
          </a:xfrm>
        </p:spPr>
        <p:txBody>
          <a:bodyPr>
            <a:normAutofit fontScale="92500" lnSpcReduction="10000"/>
          </a:bodyPr>
          <a:lstStyle/>
          <a:p>
            <a:r>
              <a:rPr lang="en-US" b="1" dirty="0" smtClean="0">
                <a:solidFill>
                  <a:srgbClr val="C00000"/>
                </a:solidFill>
              </a:rPr>
              <a:t>Class:</a:t>
            </a:r>
            <a:r>
              <a:rPr lang="en-US" dirty="0" smtClean="0"/>
              <a:t> A class is a definition of objects of the same kind. </a:t>
            </a:r>
            <a:endParaRPr lang="tr-TR" dirty="0" smtClean="0"/>
          </a:p>
          <a:p>
            <a:r>
              <a:rPr lang="en-US" dirty="0" smtClean="0"/>
              <a:t>In other words, a class is a blueprint, template, or prototype that defines and describes </a:t>
            </a:r>
            <a:r>
              <a:rPr lang="en-US" b="1" dirty="0" smtClean="0"/>
              <a:t>the static attributes and dynamic behaviors common </a:t>
            </a:r>
            <a:r>
              <a:rPr lang="en-US" dirty="0" smtClean="0"/>
              <a:t>to all objects of the same kind.</a:t>
            </a:r>
            <a:endParaRPr lang="tr-TR" dirty="0" smtClean="0"/>
          </a:p>
          <a:p>
            <a:r>
              <a:rPr lang="en-US" dirty="0" smtClean="0"/>
              <a:t>Classes </a:t>
            </a:r>
            <a:r>
              <a:rPr lang="en-US" dirty="0"/>
              <a:t>also determine the forms of objects. The data and methods contained in a class are known as class members. </a:t>
            </a:r>
            <a:r>
              <a:rPr lang="en-US" b="1" dirty="0"/>
              <a:t>A class is a user-defined data type</a:t>
            </a:r>
            <a:r>
              <a:rPr lang="en-US" dirty="0"/>
              <a:t>. To access the class members, we use an instance of the class. You can see a class as a blueprint for an object. </a:t>
            </a:r>
            <a:endParaRPr lang="en-US" dirty="0" smtClean="0"/>
          </a:p>
          <a:p>
            <a:endParaRPr lang="en-US" dirty="0" smtClean="0"/>
          </a:p>
          <a:p>
            <a:r>
              <a:rPr lang="en-US" b="1" dirty="0" smtClean="0">
                <a:solidFill>
                  <a:srgbClr val="C00000"/>
                </a:solidFill>
              </a:rPr>
              <a:t>Instance: </a:t>
            </a:r>
            <a:r>
              <a:rPr lang="en-US" dirty="0" smtClean="0"/>
              <a:t>An instance is a realization of a particular item of a class. </a:t>
            </a:r>
            <a:endParaRPr lang="tr-TR" dirty="0" smtClean="0"/>
          </a:p>
          <a:p>
            <a:r>
              <a:rPr lang="en-US" dirty="0" smtClean="0"/>
              <a:t>In other words, an instance is an instantiation of a class. All the instances of a class have similar properties, as described in the class definition. For example, you can define a class called "Student" and create three instances of the class "Student" for "Peter", "Paul" and "Pauline".</a:t>
            </a:r>
          </a:p>
          <a:p>
            <a:endParaRPr lang="en-US" dirty="0" smtClean="0"/>
          </a:p>
          <a:p>
            <a:r>
              <a:rPr lang="en-US" dirty="0" smtClean="0"/>
              <a:t>The term "</a:t>
            </a:r>
            <a:r>
              <a:rPr lang="en-US" b="1" dirty="0" smtClean="0"/>
              <a:t>object" usually refers to instance</a:t>
            </a:r>
            <a:r>
              <a:rPr lang="en-US" dirty="0" smtClean="0"/>
              <a:t>. But it is often used quite loosely, which may refer to a class or an instance.</a:t>
            </a:r>
            <a:endParaRPr lang="tr-TR" dirty="0"/>
          </a:p>
        </p:txBody>
      </p:sp>
    </p:spTree>
    <p:extLst>
      <p:ext uri="{BB962C8B-B14F-4D97-AF65-F5344CB8AC3E}">
        <p14:creationId xmlns:p14="http://schemas.microsoft.com/office/powerpoint/2010/main" val="1471365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3"/>
          <a:stretch>
            <a:fillRect/>
          </a:stretch>
        </p:blipFill>
        <p:spPr>
          <a:xfrm>
            <a:off x="1483744" y="426700"/>
            <a:ext cx="8295736" cy="4428713"/>
          </a:xfrm>
          <a:prstGeom prst="rect">
            <a:avLst/>
          </a:prstGeom>
        </p:spPr>
      </p:pic>
      <p:sp>
        <p:nvSpPr>
          <p:cNvPr id="5" name="Dikdörtgen 4"/>
          <p:cNvSpPr/>
          <p:nvPr/>
        </p:nvSpPr>
        <p:spPr>
          <a:xfrm>
            <a:off x="2677063" y="5279214"/>
            <a:ext cx="8097329" cy="769441"/>
          </a:xfrm>
          <a:prstGeom prst="rect">
            <a:avLst/>
          </a:prstGeom>
        </p:spPr>
        <p:txBody>
          <a:bodyPr wrap="square">
            <a:spAutoFit/>
          </a:bodyPr>
          <a:lstStyle/>
          <a:p>
            <a:r>
              <a:rPr lang="en-US" sz="2200" b="1" dirty="0"/>
              <a:t>In the above figure, we have a single house prototype. From this prototype, we have created two houses with different features. </a:t>
            </a:r>
            <a:endParaRPr lang="tr-TR" sz="2200" b="1" dirty="0"/>
          </a:p>
        </p:txBody>
      </p:sp>
    </p:spTree>
    <p:extLst>
      <p:ext uri="{BB962C8B-B14F-4D97-AF65-F5344CB8AC3E}">
        <p14:creationId xmlns:p14="http://schemas.microsoft.com/office/powerpoint/2010/main" val="3845032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4892" y="1"/>
            <a:ext cx="12286891" cy="621101"/>
          </a:xfrm>
        </p:spPr>
        <p:txBody>
          <a:bodyPr>
            <a:normAutofit fontScale="90000"/>
          </a:bodyPr>
          <a:lstStyle/>
          <a:p>
            <a:pPr algn="ctr"/>
            <a:r>
              <a:rPr lang="en-US" dirty="0" smtClean="0"/>
              <a:t> </a:t>
            </a:r>
            <a:r>
              <a:rPr lang="en-US" sz="3600" b="1" dirty="0" smtClean="0"/>
              <a:t>A Class is a 3-Compartment Box encapsulating Data and Functions</a:t>
            </a:r>
            <a:endParaRPr lang="tr-TR" sz="3600" b="1" dirty="0"/>
          </a:p>
        </p:txBody>
      </p:sp>
      <p:sp>
        <p:nvSpPr>
          <p:cNvPr id="3" name="İçerik Yer Tutucusu 2"/>
          <p:cNvSpPr>
            <a:spLocks noGrp="1"/>
          </p:cNvSpPr>
          <p:nvPr>
            <p:ph idx="1"/>
          </p:nvPr>
        </p:nvSpPr>
        <p:spPr>
          <a:xfrm>
            <a:off x="3341119" y="621103"/>
            <a:ext cx="8850882" cy="6236898"/>
          </a:xfrm>
        </p:spPr>
        <p:txBody>
          <a:bodyPr>
            <a:normAutofit fontScale="92500" lnSpcReduction="20000"/>
          </a:bodyPr>
          <a:lstStyle/>
          <a:p>
            <a:r>
              <a:rPr lang="en-US" dirty="0" smtClean="0"/>
              <a:t>A class can be visualized as a three-compartment box, as illustrated:</a:t>
            </a:r>
          </a:p>
          <a:p>
            <a:endParaRPr lang="en-US" dirty="0" smtClean="0"/>
          </a:p>
          <a:p>
            <a:r>
              <a:rPr lang="en-US" dirty="0" smtClean="0"/>
              <a:t>    </a:t>
            </a:r>
            <a:r>
              <a:rPr lang="en-US" b="1" dirty="0" err="1" smtClean="0"/>
              <a:t>Classname</a:t>
            </a:r>
            <a:r>
              <a:rPr lang="en-US" b="1" dirty="0" smtClean="0"/>
              <a:t> (or identifier): </a:t>
            </a:r>
            <a:endParaRPr lang="tr-TR" b="1" dirty="0" smtClean="0"/>
          </a:p>
          <a:p>
            <a:pPr marL="0" indent="0">
              <a:buNone/>
            </a:pPr>
            <a:r>
              <a:rPr lang="tr-TR" b="1" dirty="0"/>
              <a:t> </a:t>
            </a:r>
            <a:r>
              <a:rPr lang="tr-TR" b="1" dirty="0" smtClean="0"/>
              <a:t>        </a:t>
            </a:r>
            <a:r>
              <a:rPr lang="en-US" dirty="0" smtClean="0"/>
              <a:t>identifies the class.</a:t>
            </a:r>
          </a:p>
          <a:p>
            <a:r>
              <a:rPr lang="en-US" dirty="0" smtClean="0"/>
              <a:t>    </a:t>
            </a:r>
            <a:r>
              <a:rPr lang="en-US" b="1" dirty="0" smtClean="0"/>
              <a:t>Data Members or Variables (or attributes, states, fields): </a:t>
            </a:r>
            <a:endParaRPr lang="tr-TR" b="1" dirty="0" smtClean="0"/>
          </a:p>
          <a:p>
            <a:pPr marL="0" indent="0">
              <a:buNone/>
            </a:pPr>
            <a:r>
              <a:rPr lang="tr-TR" b="1" dirty="0"/>
              <a:t> </a:t>
            </a:r>
            <a:r>
              <a:rPr lang="tr-TR" b="1" dirty="0" smtClean="0"/>
              <a:t>        </a:t>
            </a:r>
            <a:r>
              <a:rPr lang="en-US" dirty="0" smtClean="0"/>
              <a:t>contains the static attributes of the class.</a:t>
            </a:r>
          </a:p>
          <a:p>
            <a:r>
              <a:rPr lang="en-US" dirty="0" smtClean="0"/>
              <a:t>    </a:t>
            </a:r>
            <a:r>
              <a:rPr lang="en-US" b="1" dirty="0" smtClean="0"/>
              <a:t>Member Functions (or methods, behaviors, operations): </a:t>
            </a:r>
            <a:endParaRPr lang="tr-TR" b="1" dirty="0" smtClean="0"/>
          </a:p>
          <a:p>
            <a:pPr marL="0" indent="0">
              <a:buNone/>
            </a:pPr>
            <a:r>
              <a:rPr lang="tr-TR" b="1" dirty="0" smtClean="0"/>
              <a:t>          </a:t>
            </a:r>
            <a:r>
              <a:rPr lang="en-US" dirty="0" smtClean="0"/>
              <a:t>contains the dynamic operations of the class.</a:t>
            </a:r>
          </a:p>
          <a:p>
            <a:endParaRPr lang="en-US" dirty="0" smtClean="0"/>
          </a:p>
          <a:p>
            <a:r>
              <a:rPr lang="en-US" dirty="0" smtClean="0"/>
              <a:t>In other words, </a:t>
            </a:r>
            <a:r>
              <a:rPr lang="en-US" b="1" dirty="0" smtClean="0"/>
              <a:t>a class encapsulates the static attributes (data) and dynamic behaviors (operations that operate on the data) in a box.</a:t>
            </a:r>
          </a:p>
          <a:p>
            <a:endParaRPr lang="en-US" dirty="0" smtClean="0"/>
          </a:p>
          <a:p>
            <a:r>
              <a:rPr lang="en-US" b="1" dirty="0" smtClean="0"/>
              <a:t>Class Members: </a:t>
            </a:r>
            <a:r>
              <a:rPr lang="en-US" dirty="0" smtClean="0"/>
              <a:t>The data members and member functions are collectively called class me</a:t>
            </a:r>
            <a:r>
              <a:rPr lang="tr-TR" dirty="0" smtClean="0"/>
              <a:t>m</a:t>
            </a:r>
            <a:r>
              <a:rPr lang="en-US" dirty="0" err="1" smtClean="0"/>
              <a:t>bers</a:t>
            </a:r>
            <a:r>
              <a:rPr lang="en-US" dirty="0" smtClean="0"/>
              <a:t>.</a:t>
            </a:r>
            <a:endParaRPr lang="tr-TR" dirty="0"/>
          </a:p>
        </p:txBody>
      </p:sp>
      <p:pic>
        <p:nvPicPr>
          <p:cNvPr id="4" name="Resim 3"/>
          <p:cNvPicPr>
            <a:picLocks noChangeAspect="1"/>
          </p:cNvPicPr>
          <p:nvPr/>
        </p:nvPicPr>
        <p:blipFill>
          <a:blip r:embed="rId3"/>
          <a:stretch>
            <a:fillRect/>
          </a:stretch>
        </p:blipFill>
        <p:spPr>
          <a:xfrm>
            <a:off x="0" y="2171341"/>
            <a:ext cx="3341119" cy="2910668"/>
          </a:xfrm>
          <a:prstGeom prst="rect">
            <a:avLst/>
          </a:prstGeom>
        </p:spPr>
      </p:pic>
    </p:spTree>
    <p:extLst>
      <p:ext uri="{BB962C8B-B14F-4D97-AF65-F5344CB8AC3E}">
        <p14:creationId xmlns:p14="http://schemas.microsoft.com/office/powerpoint/2010/main" val="3474121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3"/>
          <a:stretch>
            <a:fillRect/>
          </a:stretch>
        </p:blipFill>
        <p:spPr>
          <a:xfrm>
            <a:off x="0" y="172528"/>
            <a:ext cx="7359770" cy="5153025"/>
          </a:xfrm>
          <a:prstGeom prst="rect">
            <a:avLst/>
          </a:prstGeom>
        </p:spPr>
      </p:pic>
      <p:pic>
        <p:nvPicPr>
          <p:cNvPr id="5" name="Resim 4"/>
          <p:cNvPicPr>
            <a:picLocks noChangeAspect="1"/>
          </p:cNvPicPr>
          <p:nvPr/>
        </p:nvPicPr>
        <p:blipFill>
          <a:blip r:embed="rId4"/>
          <a:stretch>
            <a:fillRect/>
          </a:stretch>
        </p:blipFill>
        <p:spPr>
          <a:xfrm>
            <a:off x="6143625" y="4171231"/>
            <a:ext cx="6048375" cy="2552700"/>
          </a:xfrm>
          <a:prstGeom prst="rect">
            <a:avLst/>
          </a:prstGeom>
        </p:spPr>
      </p:pic>
      <p:sp>
        <p:nvSpPr>
          <p:cNvPr id="6" name="İçerik Yer Tutucusu 2"/>
          <p:cNvSpPr>
            <a:spLocks noGrp="1"/>
          </p:cNvSpPr>
          <p:nvPr>
            <p:ph idx="1"/>
          </p:nvPr>
        </p:nvSpPr>
        <p:spPr>
          <a:xfrm>
            <a:off x="5891842" y="0"/>
            <a:ext cx="6300158" cy="4080294"/>
          </a:xfrm>
        </p:spPr>
        <p:txBody>
          <a:bodyPr>
            <a:normAutofit fontScale="92500" lnSpcReduction="20000"/>
          </a:bodyPr>
          <a:lstStyle/>
          <a:p>
            <a:r>
              <a:rPr lang="en-US" b="1" dirty="0" smtClean="0"/>
              <a:t>Unified Modeling Language (UML) Class and Instance Diagrams</a:t>
            </a:r>
            <a:r>
              <a:rPr lang="en-US" dirty="0" smtClean="0"/>
              <a:t>: The class diagrams are drawn according to the UML notations. </a:t>
            </a:r>
            <a:endParaRPr lang="tr-TR" dirty="0" smtClean="0"/>
          </a:p>
          <a:p>
            <a:r>
              <a:rPr lang="en-US" dirty="0" smtClean="0"/>
              <a:t>A </a:t>
            </a:r>
            <a:r>
              <a:rPr lang="en-US" b="1" dirty="0" smtClean="0"/>
              <a:t>class</a:t>
            </a:r>
            <a:r>
              <a:rPr lang="en-US" dirty="0" smtClean="0"/>
              <a:t> is represented as a 3-compartment box, containing name, data members (variables), and member functions, respectively. </a:t>
            </a:r>
            <a:r>
              <a:rPr lang="en-US" dirty="0" err="1" smtClean="0"/>
              <a:t>classname</a:t>
            </a:r>
            <a:r>
              <a:rPr lang="en-US" dirty="0" smtClean="0"/>
              <a:t> is shown in bold and centralized. </a:t>
            </a:r>
            <a:endParaRPr lang="tr-TR" dirty="0" smtClean="0"/>
          </a:p>
          <a:p>
            <a:r>
              <a:rPr lang="en-US" dirty="0" smtClean="0"/>
              <a:t>An </a:t>
            </a:r>
            <a:r>
              <a:rPr lang="en-US" b="1" dirty="0" smtClean="0"/>
              <a:t>instance (object</a:t>
            </a:r>
            <a:r>
              <a:rPr lang="en-US" dirty="0" smtClean="0"/>
              <a:t>) is also represented as a 3-compartment box, with instance name shown as </a:t>
            </a:r>
            <a:r>
              <a:rPr lang="en-US" dirty="0" err="1" smtClean="0"/>
              <a:t>instanceName:Classname</a:t>
            </a:r>
            <a:r>
              <a:rPr lang="en-US" dirty="0" smtClean="0"/>
              <a:t> and underlined.</a:t>
            </a:r>
            <a:endParaRPr lang="tr-TR" dirty="0"/>
          </a:p>
        </p:txBody>
      </p:sp>
    </p:spTree>
    <p:extLst>
      <p:ext uri="{BB962C8B-B14F-4D97-AF65-F5344CB8AC3E}">
        <p14:creationId xmlns:p14="http://schemas.microsoft.com/office/powerpoint/2010/main" val="3422416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978215" y="0"/>
            <a:ext cx="2948796" cy="618286"/>
          </a:xfrm>
        </p:spPr>
        <p:txBody>
          <a:bodyPr>
            <a:normAutofit/>
          </a:bodyPr>
          <a:lstStyle/>
          <a:p>
            <a:r>
              <a:rPr lang="tr-TR" sz="3200" b="1" dirty="0" err="1" smtClean="0"/>
              <a:t>Structure</a:t>
            </a:r>
            <a:r>
              <a:rPr lang="tr-TR" sz="3200" b="1" dirty="0" smtClean="0"/>
              <a:t> (</a:t>
            </a:r>
            <a:r>
              <a:rPr lang="tr-TR" sz="3200" b="1" dirty="0" err="1" smtClean="0"/>
              <a:t>struct</a:t>
            </a:r>
            <a:r>
              <a:rPr lang="tr-TR" sz="3200" b="1" dirty="0" smtClean="0"/>
              <a:t>)</a:t>
            </a:r>
            <a:endParaRPr lang="tr-TR" sz="3200" b="1" dirty="0"/>
          </a:p>
        </p:txBody>
      </p:sp>
      <p:sp>
        <p:nvSpPr>
          <p:cNvPr id="3" name="İçerik Yer Tutucusu 2"/>
          <p:cNvSpPr>
            <a:spLocks noGrp="1"/>
          </p:cNvSpPr>
          <p:nvPr>
            <p:ph idx="1"/>
          </p:nvPr>
        </p:nvSpPr>
        <p:spPr>
          <a:xfrm>
            <a:off x="-1" y="698740"/>
            <a:ext cx="11783683" cy="5478223"/>
          </a:xfrm>
        </p:spPr>
        <p:txBody>
          <a:bodyPr/>
          <a:lstStyle/>
          <a:p>
            <a:pPr marL="0" indent="0">
              <a:buNone/>
            </a:pPr>
            <a:r>
              <a:rPr lang="en-US" b="1" dirty="0" err="1" smtClean="0">
                <a:solidFill>
                  <a:srgbClr val="C00000"/>
                </a:solidFill>
              </a:rPr>
              <a:t>struct</a:t>
            </a:r>
            <a:r>
              <a:rPr lang="en-US" b="1" dirty="0" smtClean="0">
                <a:solidFill>
                  <a:srgbClr val="C00000"/>
                </a:solidFill>
              </a:rPr>
              <a:t> </a:t>
            </a:r>
            <a:r>
              <a:rPr lang="en-US" b="1" dirty="0" err="1" smtClean="0">
                <a:solidFill>
                  <a:srgbClr val="C00000"/>
                </a:solidFill>
              </a:rPr>
              <a:t>StructName</a:t>
            </a:r>
            <a:r>
              <a:rPr lang="en-US" b="1" dirty="0" smtClean="0">
                <a:solidFill>
                  <a:srgbClr val="C00000"/>
                </a:solidFill>
              </a:rPr>
              <a:t> {</a:t>
            </a:r>
          </a:p>
          <a:p>
            <a:pPr marL="0" indent="0">
              <a:buNone/>
            </a:pPr>
            <a:r>
              <a:rPr lang="en-US" b="1" dirty="0" smtClean="0">
                <a:solidFill>
                  <a:srgbClr val="C00000"/>
                </a:solidFill>
              </a:rPr>
              <a:t>   type1 var1;</a:t>
            </a:r>
          </a:p>
          <a:p>
            <a:pPr marL="0" indent="0">
              <a:buNone/>
            </a:pPr>
            <a:r>
              <a:rPr lang="en-US" b="1" dirty="0" smtClean="0">
                <a:solidFill>
                  <a:srgbClr val="C00000"/>
                </a:solidFill>
              </a:rPr>
              <a:t>   type2 var2;</a:t>
            </a:r>
          </a:p>
          <a:p>
            <a:pPr marL="0" indent="0">
              <a:buNone/>
            </a:pPr>
            <a:r>
              <a:rPr lang="en-US" b="1" dirty="0" smtClean="0">
                <a:solidFill>
                  <a:srgbClr val="C00000"/>
                </a:solidFill>
              </a:rPr>
              <a:t>   .......</a:t>
            </a:r>
          </a:p>
          <a:p>
            <a:pPr marL="0" indent="0">
              <a:buNone/>
            </a:pPr>
            <a:r>
              <a:rPr lang="en-US" b="1" dirty="0" smtClean="0">
                <a:solidFill>
                  <a:srgbClr val="C00000"/>
                </a:solidFill>
              </a:rPr>
              <a:t>};  </a:t>
            </a:r>
            <a:r>
              <a:rPr lang="en-US" b="1" dirty="0" smtClean="0"/>
              <a:t>// need to terminate by a semi-colon</a:t>
            </a:r>
          </a:p>
          <a:p>
            <a:endParaRPr lang="en-US" dirty="0" smtClean="0"/>
          </a:p>
          <a:p>
            <a:r>
              <a:rPr lang="en-US" b="1" dirty="0" err="1" smtClean="0">
                <a:solidFill>
                  <a:srgbClr val="FF0000"/>
                </a:solidFill>
              </a:rPr>
              <a:t>struct</a:t>
            </a:r>
            <a:r>
              <a:rPr lang="en-US" b="1" dirty="0" smtClean="0">
                <a:solidFill>
                  <a:srgbClr val="FF0000"/>
                </a:solidFill>
              </a:rPr>
              <a:t> is an intermediate step towards Object-oriented Programming (OOP).</a:t>
            </a:r>
            <a:endParaRPr lang="tr-TR" b="1" dirty="0" smtClean="0">
              <a:solidFill>
                <a:srgbClr val="FF0000"/>
              </a:solidFill>
            </a:endParaRPr>
          </a:p>
          <a:p>
            <a:r>
              <a:rPr lang="en-US" dirty="0" smtClean="0"/>
              <a:t> In OOP, we use class that is an user-defined structure containing both data members and member functions.</a:t>
            </a:r>
            <a:endParaRPr lang="tr-TR" dirty="0"/>
          </a:p>
        </p:txBody>
      </p:sp>
    </p:spTree>
    <p:extLst>
      <p:ext uri="{BB962C8B-B14F-4D97-AF65-F5344CB8AC3E}">
        <p14:creationId xmlns:p14="http://schemas.microsoft.com/office/powerpoint/2010/main" val="236083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498455" y="3332613"/>
            <a:ext cx="3630283" cy="532022"/>
          </a:xfrm>
        </p:spPr>
        <p:txBody>
          <a:bodyPr>
            <a:normAutofit fontScale="90000"/>
          </a:bodyPr>
          <a:lstStyle/>
          <a:p>
            <a:r>
              <a:rPr lang="tr-TR" b="1" dirty="0" smtClean="0"/>
              <a:t>Class Definition</a:t>
            </a:r>
            <a:endParaRPr lang="tr-TR" b="1" dirty="0"/>
          </a:p>
        </p:txBody>
      </p:sp>
      <p:sp>
        <p:nvSpPr>
          <p:cNvPr id="3" name="İçerik Yer Tutucusu 2"/>
          <p:cNvSpPr>
            <a:spLocks noGrp="1"/>
          </p:cNvSpPr>
          <p:nvPr>
            <p:ph idx="1"/>
          </p:nvPr>
        </p:nvSpPr>
        <p:spPr>
          <a:xfrm>
            <a:off x="0" y="0"/>
            <a:ext cx="12192000" cy="6857999"/>
          </a:xfrm>
        </p:spPr>
        <p:txBody>
          <a:bodyPr>
            <a:normAutofit fontScale="70000" lnSpcReduction="20000"/>
          </a:bodyPr>
          <a:lstStyle/>
          <a:p>
            <a:r>
              <a:rPr lang="en-US" sz="3300" b="1" dirty="0" smtClean="0"/>
              <a:t>Class Naming Convention</a:t>
            </a:r>
            <a:r>
              <a:rPr lang="en-US" sz="3300" dirty="0" smtClean="0"/>
              <a:t>: A </a:t>
            </a:r>
            <a:r>
              <a:rPr lang="en-US" sz="3300" dirty="0" err="1" smtClean="0"/>
              <a:t>classname</a:t>
            </a:r>
            <a:r>
              <a:rPr lang="en-US" sz="3300" dirty="0" smtClean="0"/>
              <a:t> shall be a noun or a noun phrase made up of several words. All the words shall be initial-capitalized (camel-case).</a:t>
            </a:r>
            <a:endParaRPr lang="tr-TR" sz="3300" dirty="0" smtClean="0"/>
          </a:p>
          <a:p>
            <a:r>
              <a:rPr lang="en-US" sz="3300" dirty="0" smtClean="0"/>
              <a:t> Use a singular noun for </a:t>
            </a:r>
            <a:r>
              <a:rPr lang="en-US" sz="3300" dirty="0" err="1" smtClean="0"/>
              <a:t>classname</a:t>
            </a:r>
            <a:r>
              <a:rPr lang="en-US" sz="3300" dirty="0" smtClean="0"/>
              <a:t>. Choose a meaningful and self-descriptive </a:t>
            </a:r>
            <a:r>
              <a:rPr lang="en-US" sz="3300" dirty="0" err="1" smtClean="0"/>
              <a:t>classname</a:t>
            </a:r>
            <a:r>
              <a:rPr lang="en-US" sz="3300" dirty="0" smtClean="0"/>
              <a:t>. </a:t>
            </a:r>
            <a:endParaRPr lang="tr-TR" sz="3300" dirty="0" smtClean="0"/>
          </a:p>
          <a:p>
            <a:pPr marL="0" indent="0">
              <a:buNone/>
            </a:pPr>
            <a:r>
              <a:rPr lang="tr-TR" sz="2900" b="1" dirty="0" err="1" smtClean="0">
                <a:solidFill>
                  <a:srgbClr val="C00000"/>
                </a:solidFill>
              </a:rPr>
              <a:t>class</a:t>
            </a:r>
            <a:r>
              <a:rPr lang="tr-TR" sz="2900" b="1" dirty="0" smtClean="0">
                <a:solidFill>
                  <a:srgbClr val="C00000"/>
                </a:solidFill>
              </a:rPr>
              <a:t> </a:t>
            </a:r>
            <a:r>
              <a:rPr lang="tr-TR" sz="2900" b="1" dirty="0" err="1" smtClean="0">
                <a:solidFill>
                  <a:srgbClr val="C00000"/>
                </a:solidFill>
              </a:rPr>
              <a:t>Circle</a:t>
            </a:r>
            <a:r>
              <a:rPr lang="tr-TR" sz="2900" b="1" dirty="0" smtClean="0">
                <a:solidFill>
                  <a:srgbClr val="C00000"/>
                </a:solidFill>
              </a:rPr>
              <a:t> {                   </a:t>
            </a:r>
            <a:r>
              <a:rPr lang="tr-TR" sz="2900" b="1" dirty="0" smtClean="0"/>
              <a:t>// </a:t>
            </a:r>
            <a:r>
              <a:rPr lang="tr-TR" sz="2900" b="1" dirty="0" err="1" smtClean="0"/>
              <a:t>classname</a:t>
            </a:r>
            <a:endParaRPr lang="tr-TR" sz="2900" b="1" dirty="0" smtClean="0"/>
          </a:p>
          <a:p>
            <a:pPr marL="0" indent="0">
              <a:buNone/>
            </a:pPr>
            <a:r>
              <a:rPr lang="tr-TR" sz="2900" b="1" dirty="0" err="1" smtClean="0">
                <a:solidFill>
                  <a:srgbClr val="C00000"/>
                </a:solidFill>
              </a:rPr>
              <a:t>private</a:t>
            </a:r>
            <a:r>
              <a:rPr lang="tr-TR" sz="2900" b="1" dirty="0" smtClean="0">
                <a:solidFill>
                  <a:srgbClr val="C00000"/>
                </a:solidFill>
              </a:rPr>
              <a:t>:</a:t>
            </a:r>
          </a:p>
          <a:p>
            <a:pPr marL="0" indent="0">
              <a:buNone/>
            </a:pPr>
            <a:r>
              <a:rPr lang="tr-TR" sz="2900" b="1" dirty="0" smtClean="0">
                <a:solidFill>
                  <a:srgbClr val="C00000"/>
                </a:solidFill>
              </a:rPr>
              <a:t>   </a:t>
            </a:r>
            <a:r>
              <a:rPr lang="tr-TR" sz="2900" b="1" dirty="0" err="1" smtClean="0">
                <a:solidFill>
                  <a:srgbClr val="C00000"/>
                </a:solidFill>
              </a:rPr>
              <a:t>double</a:t>
            </a:r>
            <a:r>
              <a:rPr lang="tr-TR" sz="2900" b="1" dirty="0" smtClean="0">
                <a:solidFill>
                  <a:srgbClr val="C00000"/>
                </a:solidFill>
              </a:rPr>
              <a:t> </a:t>
            </a:r>
            <a:r>
              <a:rPr lang="tr-TR" sz="2900" b="1" dirty="0" err="1" smtClean="0">
                <a:solidFill>
                  <a:srgbClr val="C00000"/>
                </a:solidFill>
              </a:rPr>
              <a:t>radius</a:t>
            </a:r>
            <a:r>
              <a:rPr lang="tr-TR" sz="2900" b="1" dirty="0" smtClean="0">
                <a:solidFill>
                  <a:srgbClr val="C00000"/>
                </a:solidFill>
              </a:rPr>
              <a:t>;             </a:t>
            </a:r>
            <a:r>
              <a:rPr lang="tr-TR" sz="2900" b="1" dirty="0" smtClean="0"/>
              <a:t>// Data </a:t>
            </a:r>
            <a:r>
              <a:rPr lang="tr-TR" sz="2900" b="1" dirty="0" err="1" smtClean="0"/>
              <a:t>members</a:t>
            </a:r>
            <a:r>
              <a:rPr lang="tr-TR" sz="2900" b="1" dirty="0" smtClean="0"/>
              <a:t> (</a:t>
            </a:r>
            <a:r>
              <a:rPr lang="tr-TR" sz="2900" b="1" dirty="0" err="1" smtClean="0"/>
              <a:t>variables</a:t>
            </a:r>
            <a:r>
              <a:rPr lang="tr-TR" sz="2900" b="1" dirty="0" smtClean="0"/>
              <a:t>)</a:t>
            </a:r>
          </a:p>
          <a:p>
            <a:pPr marL="0" indent="0">
              <a:buNone/>
            </a:pPr>
            <a:r>
              <a:rPr lang="tr-TR" sz="2900" b="1" dirty="0" smtClean="0">
                <a:solidFill>
                  <a:srgbClr val="C00000"/>
                </a:solidFill>
              </a:rPr>
              <a:t>   </a:t>
            </a:r>
            <a:r>
              <a:rPr lang="tr-TR" sz="2900" b="1" dirty="0" err="1" smtClean="0">
                <a:solidFill>
                  <a:srgbClr val="C00000"/>
                </a:solidFill>
              </a:rPr>
              <a:t>string</a:t>
            </a:r>
            <a:r>
              <a:rPr lang="tr-TR" sz="2900" b="1" dirty="0" smtClean="0">
                <a:solidFill>
                  <a:srgbClr val="C00000"/>
                </a:solidFill>
              </a:rPr>
              <a:t> </a:t>
            </a:r>
            <a:r>
              <a:rPr lang="tr-TR" sz="2900" b="1" dirty="0" err="1" smtClean="0">
                <a:solidFill>
                  <a:srgbClr val="C00000"/>
                </a:solidFill>
              </a:rPr>
              <a:t>color</a:t>
            </a:r>
            <a:r>
              <a:rPr lang="tr-TR" sz="2900" b="1" dirty="0" smtClean="0">
                <a:solidFill>
                  <a:srgbClr val="C00000"/>
                </a:solidFill>
              </a:rPr>
              <a:t>;</a:t>
            </a:r>
          </a:p>
          <a:p>
            <a:pPr marL="0" indent="0">
              <a:buNone/>
            </a:pPr>
            <a:r>
              <a:rPr lang="tr-TR" sz="2900" b="1" dirty="0" err="1" smtClean="0">
                <a:solidFill>
                  <a:srgbClr val="C00000"/>
                </a:solidFill>
              </a:rPr>
              <a:t>public</a:t>
            </a:r>
            <a:r>
              <a:rPr lang="tr-TR" sz="2900" b="1" dirty="0" smtClean="0">
                <a:solidFill>
                  <a:srgbClr val="C00000"/>
                </a:solidFill>
              </a:rPr>
              <a:t>:   </a:t>
            </a:r>
          </a:p>
          <a:p>
            <a:pPr marL="0" indent="0">
              <a:buNone/>
            </a:pPr>
            <a:r>
              <a:rPr lang="tr-TR" sz="2900" b="1" dirty="0" smtClean="0">
                <a:solidFill>
                  <a:srgbClr val="C00000"/>
                </a:solidFill>
              </a:rPr>
              <a:t>   </a:t>
            </a:r>
            <a:r>
              <a:rPr lang="tr-TR" sz="2900" b="1" dirty="0" err="1" smtClean="0">
                <a:solidFill>
                  <a:srgbClr val="C00000"/>
                </a:solidFill>
              </a:rPr>
              <a:t>double</a:t>
            </a:r>
            <a:r>
              <a:rPr lang="tr-TR" sz="2900" b="1" dirty="0" smtClean="0">
                <a:solidFill>
                  <a:srgbClr val="C00000"/>
                </a:solidFill>
              </a:rPr>
              <a:t> </a:t>
            </a:r>
            <a:r>
              <a:rPr lang="tr-TR" sz="2900" b="1" dirty="0" err="1" smtClean="0">
                <a:solidFill>
                  <a:srgbClr val="C00000"/>
                </a:solidFill>
              </a:rPr>
              <a:t>getRadius</a:t>
            </a:r>
            <a:r>
              <a:rPr lang="tr-TR" sz="2900" b="1" dirty="0" smtClean="0">
                <a:solidFill>
                  <a:srgbClr val="C00000"/>
                </a:solidFill>
              </a:rPr>
              <a:t>();    </a:t>
            </a:r>
            <a:r>
              <a:rPr lang="tr-TR" sz="2900" b="1" dirty="0" smtClean="0"/>
              <a:t>// </a:t>
            </a:r>
            <a:r>
              <a:rPr lang="tr-TR" sz="2900" b="1" dirty="0" err="1" smtClean="0"/>
              <a:t>Member</a:t>
            </a:r>
            <a:r>
              <a:rPr lang="tr-TR" sz="2900" b="1" dirty="0" smtClean="0"/>
              <a:t> </a:t>
            </a:r>
            <a:r>
              <a:rPr lang="tr-TR" sz="2900" b="1" dirty="0" err="1" smtClean="0"/>
              <a:t>functions</a:t>
            </a:r>
            <a:endParaRPr lang="tr-TR" sz="2900" b="1" dirty="0" smtClean="0"/>
          </a:p>
          <a:p>
            <a:pPr marL="0" indent="0">
              <a:buNone/>
            </a:pPr>
            <a:r>
              <a:rPr lang="tr-TR" sz="2900" b="1" dirty="0" smtClean="0">
                <a:solidFill>
                  <a:srgbClr val="C00000"/>
                </a:solidFill>
              </a:rPr>
              <a:t>   </a:t>
            </a:r>
            <a:r>
              <a:rPr lang="tr-TR" sz="2900" b="1" dirty="0" err="1" smtClean="0">
                <a:solidFill>
                  <a:srgbClr val="C00000"/>
                </a:solidFill>
              </a:rPr>
              <a:t>double</a:t>
            </a:r>
            <a:r>
              <a:rPr lang="tr-TR" sz="2900" b="1" dirty="0" smtClean="0">
                <a:solidFill>
                  <a:srgbClr val="C00000"/>
                </a:solidFill>
              </a:rPr>
              <a:t> </a:t>
            </a:r>
            <a:r>
              <a:rPr lang="tr-TR" sz="2900" b="1" dirty="0" err="1" smtClean="0">
                <a:solidFill>
                  <a:srgbClr val="C00000"/>
                </a:solidFill>
              </a:rPr>
              <a:t>getArea</a:t>
            </a:r>
            <a:r>
              <a:rPr lang="tr-TR" sz="2900" b="1" dirty="0" smtClean="0">
                <a:solidFill>
                  <a:srgbClr val="C00000"/>
                </a:solidFill>
              </a:rPr>
              <a:t>();</a:t>
            </a:r>
          </a:p>
          <a:p>
            <a:pPr marL="0" indent="0">
              <a:buNone/>
            </a:pPr>
            <a:r>
              <a:rPr lang="tr-TR" sz="2900" b="1" dirty="0" smtClean="0">
                <a:solidFill>
                  <a:srgbClr val="C00000"/>
                </a:solidFill>
              </a:rPr>
              <a:t>}</a:t>
            </a:r>
          </a:p>
          <a:p>
            <a:pPr marL="0" indent="0">
              <a:buNone/>
            </a:pPr>
            <a:r>
              <a:rPr lang="tr-TR" sz="2900" b="1" dirty="0" smtClean="0">
                <a:solidFill>
                  <a:srgbClr val="C00000"/>
                </a:solidFill>
              </a:rPr>
              <a:t>	</a:t>
            </a:r>
            <a:r>
              <a:rPr lang="tr-TR" sz="2900" b="1" dirty="0" err="1" smtClean="0">
                <a:solidFill>
                  <a:srgbClr val="C00000"/>
                </a:solidFill>
              </a:rPr>
              <a:t>class</a:t>
            </a:r>
            <a:r>
              <a:rPr lang="tr-TR" sz="2900" b="1" dirty="0" smtClean="0">
                <a:solidFill>
                  <a:srgbClr val="C00000"/>
                </a:solidFill>
              </a:rPr>
              <a:t> </a:t>
            </a:r>
            <a:r>
              <a:rPr lang="tr-TR" sz="2900" b="1" dirty="0" err="1" smtClean="0">
                <a:solidFill>
                  <a:srgbClr val="C00000"/>
                </a:solidFill>
              </a:rPr>
              <a:t>SoccerPlayer</a:t>
            </a:r>
            <a:r>
              <a:rPr lang="tr-TR" sz="2900" b="1" dirty="0" smtClean="0">
                <a:solidFill>
                  <a:srgbClr val="C00000"/>
                </a:solidFill>
              </a:rPr>
              <a:t> {   </a:t>
            </a:r>
            <a:r>
              <a:rPr lang="tr-TR" sz="2900" b="1" dirty="0" smtClean="0"/>
              <a:t>// </a:t>
            </a:r>
            <a:r>
              <a:rPr lang="tr-TR" sz="2900" b="1" dirty="0" err="1" smtClean="0"/>
              <a:t>classname</a:t>
            </a:r>
            <a:endParaRPr lang="tr-TR" sz="2900" b="1" dirty="0" smtClean="0"/>
          </a:p>
          <a:p>
            <a:pPr marL="0" indent="0">
              <a:buNone/>
            </a:pPr>
            <a:r>
              <a:rPr lang="tr-TR" sz="2900" b="1" dirty="0" smtClean="0">
                <a:solidFill>
                  <a:srgbClr val="C00000"/>
                </a:solidFill>
              </a:rPr>
              <a:t>	</a:t>
            </a:r>
            <a:r>
              <a:rPr lang="tr-TR" sz="2900" b="1" dirty="0" err="1" smtClean="0">
                <a:solidFill>
                  <a:srgbClr val="C00000"/>
                </a:solidFill>
              </a:rPr>
              <a:t>private</a:t>
            </a:r>
            <a:r>
              <a:rPr lang="tr-TR" sz="2900" b="1" dirty="0" smtClean="0">
                <a:solidFill>
                  <a:srgbClr val="C00000"/>
                </a:solidFill>
              </a:rPr>
              <a:t>:</a:t>
            </a:r>
          </a:p>
          <a:p>
            <a:pPr marL="0" indent="0">
              <a:buNone/>
            </a:pPr>
            <a:r>
              <a:rPr lang="tr-TR" sz="2900" b="1" dirty="0" smtClean="0">
                <a:solidFill>
                  <a:srgbClr val="C00000"/>
                </a:solidFill>
              </a:rPr>
              <a:t> 	  </a:t>
            </a:r>
            <a:r>
              <a:rPr lang="tr-TR" sz="2900" b="1" dirty="0" err="1" smtClean="0">
                <a:solidFill>
                  <a:srgbClr val="C00000"/>
                </a:solidFill>
              </a:rPr>
              <a:t>int</a:t>
            </a:r>
            <a:r>
              <a:rPr lang="tr-TR" sz="2900" b="1" dirty="0" smtClean="0">
                <a:solidFill>
                  <a:srgbClr val="C00000"/>
                </a:solidFill>
              </a:rPr>
              <a:t> </a:t>
            </a:r>
            <a:r>
              <a:rPr lang="tr-TR" sz="2900" b="1" dirty="0" err="1" smtClean="0">
                <a:solidFill>
                  <a:srgbClr val="C00000"/>
                </a:solidFill>
              </a:rPr>
              <a:t>number</a:t>
            </a:r>
            <a:r>
              <a:rPr lang="tr-TR" sz="2900" b="1" dirty="0" smtClean="0">
                <a:solidFill>
                  <a:srgbClr val="C00000"/>
                </a:solidFill>
              </a:rPr>
              <a:t>;         </a:t>
            </a:r>
            <a:r>
              <a:rPr lang="tr-TR" sz="2900" b="1" dirty="0" smtClean="0"/>
              <a:t>// Data </a:t>
            </a:r>
            <a:r>
              <a:rPr lang="tr-TR" sz="2900" b="1" dirty="0" err="1" smtClean="0"/>
              <a:t>members</a:t>
            </a:r>
            <a:r>
              <a:rPr lang="tr-TR" sz="2900" b="1" dirty="0" smtClean="0"/>
              <a:t> (</a:t>
            </a:r>
            <a:r>
              <a:rPr lang="tr-TR" sz="2900" b="1" dirty="0" err="1" smtClean="0"/>
              <a:t>variables</a:t>
            </a:r>
            <a:r>
              <a:rPr lang="tr-TR" sz="2900" b="1" dirty="0" smtClean="0"/>
              <a:t>)</a:t>
            </a:r>
          </a:p>
          <a:p>
            <a:pPr marL="0" indent="0">
              <a:buNone/>
            </a:pPr>
            <a:r>
              <a:rPr lang="tr-TR" sz="2900" b="1" dirty="0" smtClean="0">
                <a:solidFill>
                  <a:srgbClr val="C00000"/>
                </a:solidFill>
              </a:rPr>
              <a:t>   	</a:t>
            </a:r>
            <a:r>
              <a:rPr lang="tr-TR" sz="2900" b="1" dirty="0" err="1" smtClean="0">
                <a:solidFill>
                  <a:srgbClr val="C00000"/>
                </a:solidFill>
              </a:rPr>
              <a:t>string</a:t>
            </a:r>
            <a:r>
              <a:rPr lang="tr-TR" sz="2900" b="1" dirty="0" smtClean="0">
                <a:solidFill>
                  <a:srgbClr val="C00000"/>
                </a:solidFill>
              </a:rPr>
              <a:t> name;</a:t>
            </a:r>
          </a:p>
          <a:p>
            <a:pPr marL="0" indent="0">
              <a:buNone/>
            </a:pPr>
            <a:r>
              <a:rPr lang="tr-TR" sz="2900" b="1" dirty="0" smtClean="0">
                <a:solidFill>
                  <a:srgbClr val="C00000"/>
                </a:solidFill>
              </a:rPr>
              <a:t>   	</a:t>
            </a:r>
            <a:r>
              <a:rPr lang="tr-TR" sz="2900" b="1" dirty="0" err="1" smtClean="0">
                <a:solidFill>
                  <a:srgbClr val="C00000"/>
                </a:solidFill>
              </a:rPr>
              <a:t>int</a:t>
            </a:r>
            <a:r>
              <a:rPr lang="tr-TR" sz="2900" b="1" dirty="0" smtClean="0">
                <a:solidFill>
                  <a:srgbClr val="C00000"/>
                </a:solidFill>
              </a:rPr>
              <a:t> x, y;</a:t>
            </a:r>
          </a:p>
          <a:p>
            <a:pPr marL="0" indent="0">
              <a:buNone/>
            </a:pPr>
            <a:r>
              <a:rPr lang="tr-TR" sz="2900" b="1" dirty="0" smtClean="0">
                <a:solidFill>
                  <a:srgbClr val="C00000"/>
                </a:solidFill>
              </a:rPr>
              <a:t>	</a:t>
            </a:r>
            <a:r>
              <a:rPr lang="tr-TR" sz="2900" b="1" dirty="0" err="1" smtClean="0">
                <a:solidFill>
                  <a:srgbClr val="C00000"/>
                </a:solidFill>
              </a:rPr>
              <a:t>public</a:t>
            </a:r>
            <a:r>
              <a:rPr lang="tr-TR" sz="2900" b="1" dirty="0" smtClean="0">
                <a:solidFill>
                  <a:srgbClr val="C00000"/>
                </a:solidFill>
              </a:rPr>
              <a:t>:   </a:t>
            </a:r>
          </a:p>
          <a:p>
            <a:pPr marL="0" indent="0">
              <a:buNone/>
            </a:pPr>
            <a:r>
              <a:rPr lang="tr-TR" sz="2900" b="1" dirty="0" smtClean="0">
                <a:solidFill>
                  <a:srgbClr val="C00000"/>
                </a:solidFill>
              </a:rPr>
              <a:t>  	 </a:t>
            </a:r>
            <a:r>
              <a:rPr lang="tr-TR" sz="2900" b="1" dirty="0" err="1" smtClean="0">
                <a:solidFill>
                  <a:srgbClr val="C00000"/>
                </a:solidFill>
              </a:rPr>
              <a:t>void</a:t>
            </a:r>
            <a:r>
              <a:rPr lang="tr-TR" sz="2900" b="1" dirty="0" smtClean="0">
                <a:solidFill>
                  <a:srgbClr val="C00000"/>
                </a:solidFill>
              </a:rPr>
              <a:t> </a:t>
            </a:r>
            <a:r>
              <a:rPr lang="tr-TR" sz="2900" b="1" dirty="0" err="1" smtClean="0">
                <a:solidFill>
                  <a:srgbClr val="C00000"/>
                </a:solidFill>
              </a:rPr>
              <a:t>run</a:t>
            </a:r>
            <a:r>
              <a:rPr lang="tr-TR" sz="2900" b="1" dirty="0" smtClean="0">
                <a:solidFill>
                  <a:srgbClr val="C00000"/>
                </a:solidFill>
              </a:rPr>
              <a:t>();         </a:t>
            </a:r>
            <a:r>
              <a:rPr lang="tr-TR" sz="2900" b="1" dirty="0" smtClean="0"/>
              <a:t>// </a:t>
            </a:r>
            <a:r>
              <a:rPr lang="tr-TR" sz="2900" b="1" dirty="0" err="1" smtClean="0"/>
              <a:t>Member</a:t>
            </a:r>
            <a:r>
              <a:rPr lang="tr-TR" sz="2900" b="1" dirty="0" smtClean="0"/>
              <a:t> </a:t>
            </a:r>
            <a:r>
              <a:rPr lang="tr-TR" sz="2900" b="1" dirty="0" err="1" smtClean="0"/>
              <a:t>functions</a:t>
            </a:r>
            <a:endParaRPr lang="tr-TR" sz="2900" b="1" dirty="0" smtClean="0"/>
          </a:p>
          <a:p>
            <a:pPr marL="0" indent="0">
              <a:buNone/>
            </a:pPr>
            <a:r>
              <a:rPr lang="tr-TR" sz="2900" b="1" dirty="0" smtClean="0">
                <a:solidFill>
                  <a:srgbClr val="C00000"/>
                </a:solidFill>
              </a:rPr>
              <a:t>  	 </a:t>
            </a:r>
            <a:r>
              <a:rPr lang="tr-TR" sz="2900" b="1" dirty="0" err="1" smtClean="0">
                <a:solidFill>
                  <a:srgbClr val="C00000"/>
                </a:solidFill>
              </a:rPr>
              <a:t>void</a:t>
            </a:r>
            <a:r>
              <a:rPr lang="tr-TR" sz="2900" b="1" dirty="0" smtClean="0">
                <a:solidFill>
                  <a:srgbClr val="C00000"/>
                </a:solidFill>
              </a:rPr>
              <a:t> </a:t>
            </a:r>
            <a:r>
              <a:rPr lang="tr-TR" sz="2900" b="1" dirty="0" err="1" smtClean="0">
                <a:solidFill>
                  <a:srgbClr val="C00000"/>
                </a:solidFill>
              </a:rPr>
              <a:t>kickBall</a:t>
            </a:r>
            <a:r>
              <a:rPr lang="tr-TR" sz="2900" b="1" dirty="0" smtClean="0">
                <a:solidFill>
                  <a:srgbClr val="C00000"/>
                </a:solidFill>
              </a:rPr>
              <a:t>();</a:t>
            </a:r>
          </a:p>
          <a:p>
            <a:pPr marL="0" indent="0">
              <a:buNone/>
            </a:pPr>
            <a:r>
              <a:rPr lang="tr-TR" sz="2900" b="1" dirty="0" smtClean="0">
                <a:solidFill>
                  <a:srgbClr val="C00000"/>
                </a:solidFill>
              </a:rPr>
              <a:t>	}</a:t>
            </a:r>
            <a:endParaRPr lang="tr-TR" sz="2900" b="1" dirty="0">
              <a:solidFill>
                <a:srgbClr val="C00000"/>
              </a:solidFill>
            </a:endParaRPr>
          </a:p>
        </p:txBody>
      </p:sp>
    </p:spTree>
    <p:extLst>
      <p:ext uri="{BB962C8B-B14F-4D97-AF65-F5344CB8AC3E}">
        <p14:creationId xmlns:p14="http://schemas.microsoft.com/office/powerpoint/2010/main" val="372428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92500" lnSpcReduction="20000"/>
          </a:bodyPr>
          <a:lstStyle/>
          <a:p>
            <a:pPr marL="0" indent="0" algn="ctr">
              <a:buNone/>
            </a:pPr>
            <a:r>
              <a:rPr lang="en-US" dirty="0" smtClean="0"/>
              <a:t> </a:t>
            </a:r>
            <a:r>
              <a:rPr lang="en-US" b="1" dirty="0" smtClean="0"/>
              <a:t>Creating Instances of a Class</a:t>
            </a:r>
            <a:endParaRPr lang="tr-TR" b="1" dirty="0" smtClean="0"/>
          </a:p>
          <a:p>
            <a:r>
              <a:rPr lang="en-US" dirty="0" smtClean="0"/>
              <a:t>To create an instance of a class, you have to:</a:t>
            </a:r>
          </a:p>
          <a:p>
            <a:r>
              <a:rPr lang="en-US" dirty="0" smtClean="0"/>
              <a:t> Declare an instance identifier (name) of a particular class.</a:t>
            </a:r>
          </a:p>
          <a:p>
            <a:r>
              <a:rPr lang="en-US" dirty="0" smtClean="0"/>
              <a:t>  </a:t>
            </a:r>
            <a:r>
              <a:rPr lang="en-US" b="1" dirty="0" smtClean="0"/>
              <a:t>Invoke a constructor </a:t>
            </a:r>
            <a:r>
              <a:rPr lang="en-US" dirty="0" smtClean="0"/>
              <a:t>to construct the instance (i.e., allocate storage for the instance and initialize the variables).</a:t>
            </a:r>
          </a:p>
          <a:p>
            <a:r>
              <a:rPr lang="en-US" dirty="0" smtClean="0"/>
              <a:t>For examples, suppose that we have a class called </a:t>
            </a:r>
            <a:r>
              <a:rPr lang="en-US" b="1" dirty="0" smtClean="0">
                <a:solidFill>
                  <a:srgbClr val="C00000"/>
                </a:solidFill>
              </a:rPr>
              <a:t>Circle</a:t>
            </a:r>
            <a:r>
              <a:rPr lang="en-US" dirty="0" smtClean="0"/>
              <a:t>, we can create instances of Circle as follows:</a:t>
            </a:r>
          </a:p>
          <a:p>
            <a:pPr marL="0" indent="0">
              <a:buNone/>
            </a:pPr>
            <a:r>
              <a:rPr lang="en-US" b="1" dirty="0" smtClean="0"/>
              <a:t>// Construct 3 instances of the class Circle: c1, c2, and c3</a:t>
            </a:r>
          </a:p>
          <a:p>
            <a:pPr marL="0" indent="0">
              <a:buNone/>
            </a:pPr>
            <a:r>
              <a:rPr lang="en-US" b="1" dirty="0" smtClean="0">
                <a:solidFill>
                  <a:srgbClr val="C00000"/>
                </a:solidFill>
              </a:rPr>
              <a:t>Circle c1(1.2, "red");  </a:t>
            </a:r>
            <a:r>
              <a:rPr lang="en-US" b="1" dirty="0" smtClean="0"/>
              <a:t>// radius, color</a:t>
            </a:r>
          </a:p>
          <a:p>
            <a:pPr marL="0" indent="0">
              <a:buNone/>
            </a:pPr>
            <a:r>
              <a:rPr lang="en-US" b="1" dirty="0" smtClean="0">
                <a:solidFill>
                  <a:srgbClr val="C00000"/>
                </a:solidFill>
              </a:rPr>
              <a:t>Circle c2(3.4);         </a:t>
            </a:r>
            <a:r>
              <a:rPr lang="en-US" b="1" dirty="0" smtClean="0"/>
              <a:t>// radius, default color</a:t>
            </a:r>
          </a:p>
          <a:p>
            <a:pPr marL="0" indent="0">
              <a:buNone/>
            </a:pPr>
            <a:r>
              <a:rPr lang="en-US" b="1" dirty="0" smtClean="0">
                <a:solidFill>
                  <a:srgbClr val="C00000"/>
                </a:solidFill>
              </a:rPr>
              <a:t>Circle c3;              </a:t>
            </a:r>
            <a:r>
              <a:rPr lang="en-US" b="1" dirty="0" smtClean="0"/>
              <a:t>// default radius and color</a:t>
            </a:r>
          </a:p>
          <a:p>
            <a:endParaRPr lang="en-US" dirty="0" smtClean="0"/>
          </a:p>
          <a:p>
            <a:r>
              <a:rPr lang="en-US" dirty="0" smtClean="0"/>
              <a:t>Alternatively, you can </a:t>
            </a:r>
            <a:r>
              <a:rPr lang="en-US" b="1" dirty="0" smtClean="0"/>
              <a:t>invoke the constructor explicitly </a:t>
            </a:r>
            <a:r>
              <a:rPr lang="en-US" dirty="0" smtClean="0"/>
              <a:t>using the following syntax:</a:t>
            </a:r>
          </a:p>
          <a:p>
            <a:endParaRPr lang="en-US" dirty="0" smtClean="0"/>
          </a:p>
          <a:p>
            <a:r>
              <a:rPr lang="en-US" b="1" dirty="0" smtClean="0">
                <a:solidFill>
                  <a:srgbClr val="C00000"/>
                </a:solidFill>
              </a:rPr>
              <a:t>Circle c1 = Circle(1.2, "red");  </a:t>
            </a:r>
            <a:r>
              <a:rPr lang="en-US" b="1" dirty="0" smtClean="0"/>
              <a:t>// radius, color</a:t>
            </a:r>
          </a:p>
          <a:p>
            <a:r>
              <a:rPr lang="en-US" b="1" dirty="0" smtClean="0">
                <a:solidFill>
                  <a:srgbClr val="C00000"/>
                </a:solidFill>
              </a:rPr>
              <a:t>Circle c2 = Circle(3.4);         </a:t>
            </a:r>
            <a:r>
              <a:rPr lang="en-US" b="1" dirty="0" smtClean="0"/>
              <a:t>// radius, default color</a:t>
            </a:r>
          </a:p>
          <a:p>
            <a:r>
              <a:rPr lang="en-US" b="1" dirty="0" smtClean="0">
                <a:solidFill>
                  <a:srgbClr val="C00000"/>
                </a:solidFill>
              </a:rPr>
              <a:t>Circle c3 = Circle();            </a:t>
            </a:r>
            <a:r>
              <a:rPr lang="en-US" b="1" dirty="0" smtClean="0"/>
              <a:t>// default radius and color</a:t>
            </a:r>
            <a:endParaRPr lang="tr-TR" b="1" dirty="0"/>
          </a:p>
        </p:txBody>
      </p:sp>
      <p:pic>
        <p:nvPicPr>
          <p:cNvPr id="2" name="Resim 1"/>
          <p:cNvPicPr>
            <a:picLocks noChangeAspect="1"/>
          </p:cNvPicPr>
          <p:nvPr/>
        </p:nvPicPr>
        <p:blipFill>
          <a:blip r:embed="rId3"/>
          <a:stretch>
            <a:fillRect/>
          </a:stretch>
        </p:blipFill>
        <p:spPr>
          <a:xfrm>
            <a:off x="10090438" y="2361436"/>
            <a:ext cx="1912859" cy="2135128"/>
          </a:xfrm>
          <a:prstGeom prst="rect">
            <a:avLst/>
          </a:prstGeom>
        </p:spPr>
      </p:pic>
    </p:spTree>
    <p:extLst>
      <p:ext uri="{BB962C8B-B14F-4D97-AF65-F5344CB8AC3E}">
        <p14:creationId xmlns:p14="http://schemas.microsoft.com/office/powerpoint/2010/main" val="2733762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92500" lnSpcReduction="10000"/>
          </a:bodyPr>
          <a:lstStyle/>
          <a:p>
            <a:pPr marL="0" indent="0" algn="ctr">
              <a:buNone/>
            </a:pPr>
            <a:r>
              <a:rPr lang="en-US" b="1" dirty="0" smtClean="0"/>
              <a:t>Dot (.) Operator</a:t>
            </a:r>
            <a:endParaRPr lang="en-US" dirty="0" smtClean="0"/>
          </a:p>
          <a:p>
            <a:r>
              <a:rPr lang="en-US" dirty="0" smtClean="0"/>
              <a:t>To reference a member of a object (data member or member function), you must:</a:t>
            </a:r>
          </a:p>
          <a:p>
            <a:r>
              <a:rPr lang="en-US" b="1" dirty="0" smtClean="0"/>
              <a:t>Use the dot operator (.) </a:t>
            </a:r>
            <a:r>
              <a:rPr lang="en-US" dirty="0" smtClean="0"/>
              <a:t>to reference the member, </a:t>
            </a:r>
            <a:r>
              <a:rPr lang="en-US" b="1" dirty="0" err="1" smtClean="0"/>
              <a:t>instanceName.memberName</a:t>
            </a:r>
            <a:r>
              <a:rPr lang="en-US" b="1" dirty="0" smtClean="0"/>
              <a:t>.</a:t>
            </a:r>
          </a:p>
          <a:p>
            <a:r>
              <a:rPr lang="en-US" dirty="0" smtClean="0"/>
              <a:t>For example, suppose that we have a class called Circle, with two data members (radius and color) and two functions (</a:t>
            </a:r>
            <a:r>
              <a:rPr lang="en-US" dirty="0" err="1" smtClean="0"/>
              <a:t>getRadius</a:t>
            </a:r>
            <a:r>
              <a:rPr lang="en-US" dirty="0" smtClean="0"/>
              <a:t>() and </a:t>
            </a:r>
            <a:r>
              <a:rPr lang="en-US" dirty="0" err="1" smtClean="0"/>
              <a:t>getArea</a:t>
            </a:r>
            <a:r>
              <a:rPr lang="en-US" dirty="0" smtClean="0"/>
              <a:t>()). </a:t>
            </a:r>
            <a:endParaRPr lang="tr-TR" dirty="0" smtClean="0"/>
          </a:p>
          <a:p>
            <a:r>
              <a:rPr lang="en-US" dirty="0" smtClean="0"/>
              <a:t>We have created three instances of the class Circle, namely, c1, c2 and c3. </a:t>
            </a:r>
            <a:endParaRPr lang="tr-TR" dirty="0" smtClean="0"/>
          </a:p>
          <a:p>
            <a:pPr marL="0" indent="0">
              <a:buNone/>
            </a:pPr>
            <a:r>
              <a:rPr lang="en-US" b="1" dirty="0" smtClean="0"/>
              <a:t>// Declare and construct instances c1 and c2 of the class Circle</a:t>
            </a:r>
          </a:p>
          <a:p>
            <a:pPr marL="0" indent="0">
              <a:buNone/>
            </a:pPr>
            <a:r>
              <a:rPr lang="en-US" b="1" dirty="0" smtClean="0">
                <a:solidFill>
                  <a:srgbClr val="C00000"/>
                </a:solidFill>
              </a:rPr>
              <a:t>Circle c1(1.2, "blue");</a:t>
            </a:r>
          </a:p>
          <a:p>
            <a:pPr marL="0" indent="0">
              <a:buNone/>
            </a:pPr>
            <a:r>
              <a:rPr lang="en-US" b="1" dirty="0" smtClean="0">
                <a:solidFill>
                  <a:srgbClr val="C00000"/>
                </a:solidFill>
              </a:rPr>
              <a:t>Circle c2(3.4, "green");</a:t>
            </a:r>
          </a:p>
          <a:p>
            <a:pPr marL="0" indent="0">
              <a:buNone/>
            </a:pPr>
            <a:r>
              <a:rPr lang="en-US" b="1" dirty="0" smtClean="0"/>
              <a:t>// Invoke member function via dot operator</a:t>
            </a:r>
          </a:p>
          <a:p>
            <a:pPr marL="0" indent="0">
              <a:buNone/>
            </a:pPr>
            <a:r>
              <a:rPr lang="en-US" b="1" dirty="0" err="1" smtClean="0">
                <a:solidFill>
                  <a:srgbClr val="C00000"/>
                </a:solidFill>
              </a:rPr>
              <a:t>cout</a:t>
            </a:r>
            <a:r>
              <a:rPr lang="en-US" b="1" dirty="0" smtClean="0">
                <a:solidFill>
                  <a:srgbClr val="C00000"/>
                </a:solidFill>
              </a:rPr>
              <a:t> &lt;&lt; c1.getArea() &lt;&lt; </a:t>
            </a:r>
            <a:r>
              <a:rPr lang="en-US" b="1" dirty="0" err="1" smtClean="0">
                <a:solidFill>
                  <a:srgbClr val="C00000"/>
                </a:solidFill>
              </a:rPr>
              <a:t>endl</a:t>
            </a:r>
            <a:r>
              <a:rPr lang="en-US" b="1" dirty="0" smtClean="0">
                <a:solidFill>
                  <a:srgbClr val="C00000"/>
                </a:solidFill>
              </a:rPr>
              <a:t>;</a:t>
            </a:r>
          </a:p>
          <a:p>
            <a:pPr marL="0" indent="0">
              <a:buNone/>
            </a:pPr>
            <a:r>
              <a:rPr lang="en-US" b="1" dirty="0" err="1" smtClean="0">
                <a:solidFill>
                  <a:srgbClr val="C00000"/>
                </a:solidFill>
              </a:rPr>
              <a:t>cout</a:t>
            </a:r>
            <a:r>
              <a:rPr lang="en-US" b="1" dirty="0" smtClean="0">
                <a:solidFill>
                  <a:srgbClr val="C00000"/>
                </a:solidFill>
              </a:rPr>
              <a:t> &lt;&lt; c2.getArea() &lt;&lt; </a:t>
            </a:r>
            <a:r>
              <a:rPr lang="en-US" b="1" dirty="0" err="1" smtClean="0">
                <a:solidFill>
                  <a:srgbClr val="C00000"/>
                </a:solidFill>
              </a:rPr>
              <a:t>endl</a:t>
            </a:r>
            <a:r>
              <a:rPr lang="en-US" b="1" dirty="0" smtClean="0">
                <a:solidFill>
                  <a:srgbClr val="C00000"/>
                </a:solidFill>
              </a:rPr>
              <a:t>;</a:t>
            </a:r>
          </a:p>
          <a:p>
            <a:pPr marL="0" indent="0">
              <a:buNone/>
            </a:pPr>
            <a:r>
              <a:rPr lang="en-US" b="1" dirty="0" smtClean="0"/>
              <a:t>// Reference data members via dot operator</a:t>
            </a:r>
          </a:p>
          <a:p>
            <a:pPr marL="0" indent="0">
              <a:buNone/>
            </a:pPr>
            <a:r>
              <a:rPr lang="en-US" b="1" dirty="0" smtClean="0">
                <a:solidFill>
                  <a:srgbClr val="C00000"/>
                </a:solidFill>
              </a:rPr>
              <a:t>c1.radius = 5.5;</a:t>
            </a:r>
          </a:p>
          <a:p>
            <a:pPr marL="0" indent="0">
              <a:buNone/>
            </a:pPr>
            <a:r>
              <a:rPr lang="en-US" b="1" dirty="0" smtClean="0">
                <a:solidFill>
                  <a:srgbClr val="C00000"/>
                </a:solidFill>
              </a:rPr>
              <a:t>c2.radius = 6.6;</a:t>
            </a:r>
            <a:endParaRPr lang="tr-TR" b="1" dirty="0">
              <a:solidFill>
                <a:srgbClr val="C00000"/>
              </a:solidFill>
            </a:endParaRPr>
          </a:p>
        </p:txBody>
      </p:sp>
      <p:pic>
        <p:nvPicPr>
          <p:cNvPr id="2" name="Resim 1"/>
          <p:cNvPicPr>
            <a:picLocks noChangeAspect="1"/>
          </p:cNvPicPr>
          <p:nvPr/>
        </p:nvPicPr>
        <p:blipFill>
          <a:blip r:embed="rId3"/>
          <a:stretch>
            <a:fillRect/>
          </a:stretch>
        </p:blipFill>
        <p:spPr>
          <a:xfrm>
            <a:off x="9306824" y="3739460"/>
            <a:ext cx="2705100" cy="3019425"/>
          </a:xfrm>
          <a:prstGeom prst="rect">
            <a:avLst/>
          </a:prstGeom>
        </p:spPr>
      </p:pic>
    </p:spTree>
    <p:extLst>
      <p:ext uri="{BB962C8B-B14F-4D97-AF65-F5344CB8AC3E}">
        <p14:creationId xmlns:p14="http://schemas.microsoft.com/office/powerpoint/2010/main" val="118047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79561" y="60385"/>
            <a:ext cx="11067691" cy="6737230"/>
          </a:xfrm>
        </p:spPr>
        <p:txBody>
          <a:bodyPr>
            <a:normAutofit fontScale="77500" lnSpcReduction="20000"/>
          </a:bodyPr>
          <a:lstStyle/>
          <a:p>
            <a:pPr marL="0" indent="0">
              <a:buNone/>
            </a:pPr>
            <a:r>
              <a:rPr lang="tr-TR" b="1" dirty="0" err="1">
                <a:solidFill>
                  <a:srgbClr val="FF0000"/>
                </a:solidFill>
              </a:rPr>
              <a:t>class</a:t>
            </a:r>
            <a:r>
              <a:rPr lang="tr-TR" b="1" dirty="0">
                <a:solidFill>
                  <a:srgbClr val="FF0000"/>
                </a:solidFill>
              </a:rPr>
              <a:t> </a:t>
            </a:r>
            <a:r>
              <a:rPr lang="tr-TR" b="1" dirty="0" err="1">
                <a:solidFill>
                  <a:srgbClr val="FF0000"/>
                </a:solidFill>
              </a:rPr>
              <a:t>MyClass</a:t>
            </a:r>
            <a:r>
              <a:rPr lang="tr-TR" b="1" dirty="0">
                <a:solidFill>
                  <a:srgbClr val="FF0000"/>
                </a:solidFill>
              </a:rPr>
              <a:t> {       </a:t>
            </a:r>
            <a:r>
              <a:rPr lang="tr-TR" b="1" dirty="0"/>
              <a:t>// </a:t>
            </a:r>
            <a:r>
              <a:rPr lang="tr-TR" b="1" dirty="0" err="1"/>
              <a:t>The</a:t>
            </a:r>
            <a:r>
              <a:rPr lang="tr-TR" b="1" dirty="0"/>
              <a:t> </a:t>
            </a:r>
            <a:r>
              <a:rPr lang="tr-TR" b="1" dirty="0" err="1"/>
              <a:t>class</a:t>
            </a:r>
            <a:endParaRPr lang="tr-TR" b="1" dirty="0"/>
          </a:p>
          <a:p>
            <a:pPr marL="0" indent="0">
              <a:buNone/>
            </a:pPr>
            <a:r>
              <a:rPr lang="tr-TR" b="1" dirty="0">
                <a:solidFill>
                  <a:srgbClr val="FF0000"/>
                </a:solidFill>
              </a:rPr>
              <a:t>  </a:t>
            </a:r>
            <a:r>
              <a:rPr lang="tr-TR" b="1" dirty="0" err="1">
                <a:solidFill>
                  <a:srgbClr val="FF0000"/>
                </a:solidFill>
              </a:rPr>
              <a:t>public</a:t>
            </a:r>
            <a:r>
              <a:rPr lang="tr-TR" b="1" dirty="0">
                <a:solidFill>
                  <a:srgbClr val="FF0000"/>
                </a:solidFill>
              </a:rPr>
              <a:t>:             </a:t>
            </a:r>
            <a:r>
              <a:rPr lang="tr-TR" b="1" dirty="0" smtClean="0">
                <a:solidFill>
                  <a:srgbClr val="FF0000"/>
                </a:solidFill>
              </a:rPr>
              <a:t>       </a:t>
            </a:r>
            <a:r>
              <a:rPr lang="tr-TR" b="1" dirty="0" smtClean="0"/>
              <a:t>// </a:t>
            </a:r>
            <a:r>
              <a:rPr lang="tr-TR" b="1" dirty="0"/>
              <a:t>Access </a:t>
            </a:r>
            <a:r>
              <a:rPr lang="tr-TR" b="1" dirty="0" err="1"/>
              <a:t>specifier</a:t>
            </a:r>
            <a:endParaRPr lang="tr-TR" b="1" dirty="0"/>
          </a:p>
          <a:p>
            <a:pPr marL="0" indent="0">
              <a:buNone/>
            </a:pPr>
            <a:r>
              <a:rPr lang="tr-TR" b="1" dirty="0">
                <a:solidFill>
                  <a:srgbClr val="FF0000"/>
                </a:solidFill>
              </a:rPr>
              <a:t>    </a:t>
            </a:r>
            <a:r>
              <a:rPr lang="tr-TR" b="1" dirty="0" err="1">
                <a:solidFill>
                  <a:srgbClr val="FF0000"/>
                </a:solidFill>
              </a:rPr>
              <a:t>int</a:t>
            </a:r>
            <a:r>
              <a:rPr lang="tr-TR" b="1" dirty="0">
                <a:solidFill>
                  <a:srgbClr val="FF0000"/>
                </a:solidFill>
              </a:rPr>
              <a:t> </a:t>
            </a:r>
            <a:r>
              <a:rPr lang="tr-TR" b="1" dirty="0" err="1">
                <a:solidFill>
                  <a:srgbClr val="FF0000"/>
                </a:solidFill>
              </a:rPr>
              <a:t>myNum</a:t>
            </a:r>
            <a:r>
              <a:rPr lang="tr-TR" b="1" dirty="0">
                <a:solidFill>
                  <a:srgbClr val="FF0000"/>
                </a:solidFill>
              </a:rPr>
              <a:t>;        </a:t>
            </a:r>
            <a:r>
              <a:rPr lang="tr-TR" b="1" dirty="0"/>
              <a:t>// </a:t>
            </a:r>
            <a:r>
              <a:rPr lang="tr-TR" b="1" dirty="0" err="1"/>
              <a:t>Attribute</a:t>
            </a:r>
            <a:r>
              <a:rPr lang="tr-TR" b="1" dirty="0"/>
              <a:t> (</a:t>
            </a:r>
            <a:r>
              <a:rPr lang="tr-TR" b="1" dirty="0" err="1"/>
              <a:t>int</a:t>
            </a:r>
            <a:r>
              <a:rPr lang="tr-TR" b="1" dirty="0"/>
              <a:t> </a:t>
            </a:r>
            <a:r>
              <a:rPr lang="tr-TR" b="1" dirty="0" err="1"/>
              <a:t>variable</a:t>
            </a:r>
            <a:r>
              <a:rPr lang="tr-TR" b="1" dirty="0"/>
              <a:t>)</a:t>
            </a:r>
          </a:p>
          <a:p>
            <a:pPr marL="0" indent="0">
              <a:buNone/>
            </a:pPr>
            <a:r>
              <a:rPr lang="tr-TR" b="1" dirty="0">
                <a:solidFill>
                  <a:srgbClr val="FF0000"/>
                </a:solidFill>
              </a:rPr>
              <a:t>    </a:t>
            </a:r>
            <a:r>
              <a:rPr lang="tr-TR" b="1" dirty="0" err="1">
                <a:solidFill>
                  <a:srgbClr val="FF0000"/>
                </a:solidFill>
              </a:rPr>
              <a:t>string</a:t>
            </a:r>
            <a:r>
              <a:rPr lang="tr-TR" b="1" dirty="0">
                <a:solidFill>
                  <a:srgbClr val="FF0000"/>
                </a:solidFill>
              </a:rPr>
              <a:t> </a:t>
            </a:r>
            <a:r>
              <a:rPr lang="tr-TR" b="1" dirty="0" err="1">
                <a:solidFill>
                  <a:srgbClr val="FF0000"/>
                </a:solidFill>
              </a:rPr>
              <a:t>myString</a:t>
            </a:r>
            <a:r>
              <a:rPr lang="tr-TR" b="1" dirty="0">
                <a:solidFill>
                  <a:srgbClr val="FF0000"/>
                </a:solidFill>
              </a:rPr>
              <a:t>;  </a:t>
            </a:r>
            <a:r>
              <a:rPr lang="tr-TR" b="1" dirty="0"/>
              <a:t>// </a:t>
            </a:r>
            <a:r>
              <a:rPr lang="tr-TR" b="1" dirty="0" err="1"/>
              <a:t>Attribute</a:t>
            </a:r>
            <a:r>
              <a:rPr lang="tr-TR" b="1" dirty="0"/>
              <a:t> (</a:t>
            </a:r>
            <a:r>
              <a:rPr lang="tr-TR" b="1" dirty="0" err="1"/>
              <a:t>string</a:t>
            </a:r>
            <a:r>
              <a:rPr lang="tr-TR" b="1" dirty="0"/>
              <a:t> </a:t>
            </a:r>
            <a:r>
              <a:rPr lang="tr-TR" b="1" dirty="0" err="1"/>
              <a:t>variable</a:t>
            </a:r>
            <a:r>
              <a:rPr lang="tr-TR" b="1" dirty="0"/>
              <a:t>)</a:t>
            </a:r>
          </a:p>
          <a:p>
            <a:pPr marL="0" indent="0">
              <a:buNone/>
            </a:pPr>
            <a:r>
              <a:rPr lang="tr-TR" b="1" dirty="0">
                <a:solidFill>
                  <a:srgbClr val="FF0000"/>
                </a:solidFill>
              </a:rPr>
              <a:t>};</a:t>
            </a:r>
          </a:p>
          <a:p>
            <a:pPr marL="0" indent="0">
              <a:buNone/>
            </a:pPr>
            <a:endParaRPr lang="tr-TR" b="1" dirty="0">
              <a:solidFill>
                <a:srgbClr val="FF0000"/>
              </a:solidFill>
            </a:endParaRPr>
          </a:p>
          <a:p>
            <a:pPr marL="0" indent="0">
              <a:buNone/>
            </a:pPr>
            <a:r>
              <a:rPr lang="tr-TR" b="1" dirty="0" err="1">
                <a:solidFill>
                  <a:srgbClr val="FF0000"/>
                </a:solidFill>
              </a:rPr>
              <a:t>int</a:t>
            </a:r>
            <a:r>
              <a:rPr lang="tr-TR" b="1" dirty="0">
                <a:solidFill>
                  <a:srgbClr val="FF0000"/>
                </a:solidFill>
              </a:rPr>
              <a:t> main() {</a:t>
            </a:r>
          </a:p>
          <a:p>
            <a:pPr marL="0" indent="0">
              <a:buNone/>
            </a:pPr>
            <a:r>
              <a:rPr lang="tr-TR" b="1" dirty="0">
                <a:solidFill>
                  <a:srgbClr val="FF0000"/>
                </a:solidFill>
              </a:rPr>
              <a:t>  </a:t>
            </a:r>
            <a:r>
              <a:rPr lang="tr-TR" b="1" dirty="0" err="1">
                <a:solidFill>
                  <a:srgbClr val="FF0000"/>
                </a:solidFill>
              </a:rPr>
              <a:t>MyClass</a:t>
            </a:r>
            <a:r>
              <a:rPr lang="tr-TR" b="1" dirty="0">
                <a:solidFill>
                  <a:srgbClr val="FF0000"/>
                </a:solidFill>
              </a:rPr>
              <a:t> </a:t>
            </a:r>
            <a:r>
              <a:rPr lang="tr-TR" b="1" dirty="0" err="1">
                <a:solidFill>
                  <a:srgbClr val="FF0000"/>
                </a:solidFill>
              </a:rPr>
              <a:t>myObj</a:t>
            </a:r>
            <a:r>
              <a:rPr lang="tr-TR" b="1" dirty="0">
                <a:solidFill>
                  <a:srgbClr val="FF0000"/>
                </a:solidFill>
              </a:rPr>
              <a:t>;  </a:t>
            </a:r>
            <a:r>
              <a:rPr lang="tr-TR" b="1" dirty="0" smtClean="0">
                <a:solidFill>
                  <a:srgbClr val="FF0000"/>
                </a:solidFill>
              </a:rPr>
              <a:t>   </a:t>
            </a:r>
            <a:r>
              <a:rPr lang="tr-TR" b="1" dirty="0" smtClean="0"/>
              <a:t>// </a:t>
            </a:r>
            <a:r>
              <a:rPr lang="tr-TR" b="1" dirty="0" err="1"/>
              <a:t>Create</a:t>
            </a:r>
            <a:r>
              <a:rPr lang="tr-TR" b="1" dirty="0"/>
              <a:t> an </a:t>
            </a:r>
            <a:r>
              <a:rPr lang="tr-TR" b="1" dirty="0" err="1"/>
              <a:t>object</a:t>
            </a:r>
            <a:r>
              <a:rPr lang="tr-TR" b="1" dirty="0"/>
              <a:t> of </a:t>
            </a:r>
            <a:r>
              <a:rPr lang="tr-TR" b="1" dirty="0" err="1"/>
              <a:t>MyClass</a:t>
            </a:r>
            <a:endParaRPr lang="tr-TR" b="1" dirty="0"/>
          </a:p>
          <a:p>
            <a:pPr marL="0" indent="0">
              <a:buNone/>
            </a:pPr>
            <a:endParaRPr lang="tr-TR" b="1" dirty="0">
              <a:solidFill>
                <a:srgbClr val="FF0000"/>
              </a:solidFill>
            </a:endParaRPr>
          </a:p>
          <a:p>
            <a:pPr marL="0" indent="0">
              <a:buNone/>
            </a:pPr>
            <a:r>
              <a:rPr lang="tr-TR" b="1" dirty="0">
                <a:solidFill>
                  <a:srgbClr val="FF0000"/>
                </a:solidFill>
              </a:rPr>
              <a:t>  </a:t>
            </a:r>
            <a:r>
              <a:rPr lang="tr-TR" b="1" dirty="0"/>
              <a:t>// Access </a:t>
            </a:r>
            <a:r>
              <a:rPr lang="tr-TR" b="1" dirty="0" err="1"/>
              <a:t>attributes</a:t>
            </a:r>
            <a:r>
              <a:rPr lang="tr-TR" b="1" dirty="0"/>
              <a:t> </a:t>
            </a:r>
            <a:r>
              <a:rPr lang="tr-TR" b="1" dirty="0" err="1"/>
              <a:t>and</a:t>
            </a:r>
            <a:r>
              <a:rPr lang="tr-TR" b="1" dirty="0"/>
              <a:t> set </a:t>
            </a:r>
            <a:r>
              <a:rPr lang="tr-TR" b="1" dirty="0" err="1"/>
              <a:t>values</a:t>
            </a:r>
            <a:endParaRPr lang="tr-TR" b="1" dirty="0"/>
          </a:p>
          <a:p>
            <a:pPr marL="0" indent="0">
              <a:buNone/>
            </a:pPr>
            <a:r>
              <a:rPr lang="tr-TR" b="1" dirty="0">
                <a:solidFill>
                  <a:srgbClr val="FF0000"/>
                </a:solidFill>
              </a:rPr>
              <a:t>  </a:t>
            </a:r>
            <a:r>
              <a:rPr lang="tr-TR" b="1" dirty="0" err="1">
                <a:solidFill>
                  <a:srgbClr val="FF0000"/>
                </a:solidFill>
              </a:rPr>
              <a:t>myObj.myNum</a:t>
            </a:r>
            <a:r>
              <a:rPr lang="tr-TR" b="1" dirty="0">
                <a:solidFill>
                  <a:srgbClr val="FF0000"/>
                </a:solidFill>
              </a:rPr>
              <a:t> = 15; </a:t>
            </a:r>
          </a:p>
          <a:p>
            <a:pPr marL="0" indent="0">
              <a:buNone/>
            </a:pPr>
            <a:r>
              <a:rPr lang="tr-TR" b="1" dirty="0">
                <a:solidFill>
                  <a:srgbClr val="FF0000"/>
                </a:solidFill>
              </a:rPr>
              <a:t>  </a:t>
            </a:r>
            <a:r>
              <a:rPr lang="tr-TR" b="1" dirty="0" err="1">
                <a:solidFill>
                  <a:srgbClr val="FF0000"/>
                </a:solidFill>
              </a:rPr>
              <a:t>myObj.myString</a:t>
            </a:r>
            <a:r>
              <a:rPr lang="tr-TR" b="1" dirty="0">
                <a:solidFill>
                  <a:srgbClr val="FF0000"/>
                </a:solidFill>
              </a:rPr>
              <a:t> = "</a:t>
            </a:r>
            <a:r>
              <a:rPr lang="tr-TR" b="1" dirty="0" err="1">
                <a:solidFill>
                  <a:srgbClr val="FF0000"/>
                </a:solidFill>
              </a:rPr>
              <a:t>Some</a:t>
            </a:r>
            <a:r>
              <a:rPr lang="tr-TR" b="1" dirty="0">
                <a:solidFill>
                  <a:srgbClr val="FF0000"/>
                </a:solidFill>
              </a:rPr>
              <a:t> </a:t>
            </a:r>
            <a:r>
              <a:rPr lang="tr-TR" b="1" dirty="0" err="1">
                <a:solidFill>
                  <a:srgbClr val="FF0000"/>
                </a:solidFill>
              </a:rPr>
              <a:t>text</a:t>
            </a:r>
            <a:r>
              <a:rPr lang="tr-TR" b="1" dirty="0">
                <a:solidFill>
                  <a:srgbClr val="FF0000"/>
                </a:solidFill>
              </a:rPr>
              <a:t>";</a:t>
            </a:r>
          </a:p>
          <a:p>
            <a:pPr marL="0" indent="0">
              <a:buNone/>
            </a:pPr>
            <a:endParaRPr lang="tr-TR" b="1" dirty="0">
              <a:solidFill>
                <a:srgbClr val="FF0000"/>
              </a:solidFill>
            </a:endParaRPr>
          </a:p>
          <a:p>
            <a:pPr marL="0" indent="0">
              <a:buNone/>
            </a:pPr>
            <a:r>
              <a:rPr lang="tr-TR" b="1" dirty="0">
                <a:solidFill>
                  <a:srgbClr val="FF0000"/>
                </a:solidFill>
              </a:rPr>
              <a:t>  </a:t>
            </a:r>
            <a:r>
              <a:rPr lang="tr-TR" b="1" dirty="0"/>
              <a:t>// </a:t>
            </a:r>
            <a:r>
              <a:rPr lang="tr-TR" b="1" dirty="0" err="1"/>
              <a:t>Print</a:t>
            </a:r>
            <a:r>
              <a:rPr lang="tr-TR" b="1" dirty="0"/>
              <a:t> </a:t>
            </a:r>
            <a:r>
              <a:rPr lang="tr-TR" b="1" dirty="0" err="1"/>
              <a:t>attribute</a:t>
            </a:r>
            <a:r>
              <a:rPr lang="tr-TR" b="1" dirty="0"/>
              <a:t> </a:t>
            </a:r>
            <a:r>
              <a:rPr lang="tr-TR" b="1" dirty="0" err="1"/>
              <a:t>values</a:t>
            </a:r>
            <a:endParaRPr lang="tr-TR" b="1" dirty="0"/>
          </a:p>
          <a:p>
            <a:pPr marL="0" indent="0">
              <a:buNone/>
            </a:pPr>
            <a:r>
              <a:rPr lang="tr-TR" b="1" dirty="0">
                <a:solidFill>
                  <a:srgbClr val="FF0000"/>
                </a:solidFill>
              </a:rPr>
              <a:t>  </a:t>
            </a:r>
            <a:r>
              <a:rPr lang="tr-TR" b="1" dirty="0" err="1">
                <a:solidFill>
                  <a:srgbClr val="FF0000"/>
                </a:solidFill>
              </a:rPr>
              <a:t>cout</a:t>
            </a:r>
            <a:r>
              <a:rPr lang="tr-TR" b="1" dirty="0">
                <a:solidFill>
                  <a:srgbClr val="FF0000"/>
                </a:solidFill>
              </a:rPr>
              <a:t> &lt;&lt; </a:t>
            </a:r>
            <a:r>
              <a:rPr lang="tr-TR" b="1" dirty="0" err="1">
                <a:solidFill>
                  <a:srgbClr val="FF0000"/>
                </a:solidFill>
              </a:rPr>
              <a:t>myObj.myNum</a:t>
            </a:r>
            <a:r>
              <a:rPr lang="tr-TR" b="1" dirty="0">
                <a:solidFill>
                  <a:srgbClr val="FF0000"/>
                </a:solidFill>
              </a:rPr>
              <a:t> &lt;&lt; "\n";</a:t>
            </a:r>
          </a:p>
          <a:p>
            <a:pPr marL="0" indent="0">
              <a:buNone/>
            </a:pPr>
            <a:r>
              <a:rPr lang="tr-TR" b="1" dirty="0">
                <a:solidFill>
                  <a:srgbClr val="FF0000"/>
                </a:solidFill>
              </a:rPr>
              <a:t>  </a:t>
            </a:r>
            <a:r>
              <a:rPr lang="tr-TR" b="1" dirty="0" err="1">
                <a:solidFill>
                  <a:srgbClr val="FF0000"/>
                </a:solidFill>
              </a:rPr>
              <a:t>cout</a:t>
            </a:r>
            <a:r>
              <a:rPr lang="tr-TR" b="1" dirty="0">
                <a:solidFill>
                  <a:srgbClr val="FF0000"/>
                </a:solidFill>
              </a:rPr>
              <a:t> &lt;&lt; </a:t>
            </a:r>
            <a:r>
              <a:rPr lang="tr-TR" b="1" dirty="0" err="1">
                <a:solidFill>
                  <a:srgbClr val="FF0000"/>
                </a:solidFill>
              </a:rPr>
              <a:t>myObj.myString</a:t>
            </a:r>
            <a:r>
              <a:rPr lang="tr-TR" b="1" dirty="0">
                <a:solidFill>
                  <a:srgbClr val="FF0000"/>
                </a:solidFill>
              </a:rPr>
              <a:t>;</a:t>
            </a:r>
          </a:p>
          <a:p>
            <a:pPr marL="0" indent="0">
              <a:buNone/>
            </a:pPr>
            <a:r>
              <a:rPr lang="tr-TR" b="1" dirty="0">
                <a:solidFill>
                  <a:srgbClr val="FF0000"/>
                </a:solidFill>
              </a:rPr>
              <a:t>  </a:t>
            </a:r>
            <a:r>
              <a:rPr lang="tr-TR" b="1" dirty="0" err="1">
                <a:solidFill>
                  <a:srgbClr val="FF0000"/>
                </a:solidFill>
              </a:rPr>
              <a:t>return</a:t>
            </a:r>
            <a:r>
              <a:rPr lang="tr-TR" b="1" dirty="0">
                <a:solidFill>
                  <a:srgbClr val="FF0000"/>
                </a:solidFill>
              </a:rPr>
              <a:t> 0;</a:t>
            </a:r>
          </a:p>
          <a:p>
            <a:pPr marL="0" indent="0">
              <a:buNone/>
            </a:pPr>
            <a:r>
              <a:rPr lang="tr-TR" b="1" dirty="0">
                <a:solidFill>
                  <a:srgbClr val="FF0000"/>
                </a:solidFill>
              </a:rPr>
              <a:t>}</a:t>
            </a:r>
          </a:p>
        </p:txBody>
      </p:sp>
    </p:spTree>
    <p:extLst>
      <p:ext uri="{BB962C8B-B14F-4D97-AF65-F5344CB8AC3E}">
        <p14:creationId xmlns:p14="http://schemas.microsoft.com/office/powerpoint/2010/main" val="2730921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5827" y="0"/>
            <a:ext cx="10834777" cy="6858000"/>
          </a:xfrm>
        </p:spPr>
        <p:txBody>
          <a:bodyPr>
            <a:normAutofit fontScale="70000" lnSpcReduction="20000"/>
          </a:bodyPr>
          <a:lstStyle/>
          <a:p>
            <a:pPr marL="0" indent="0">
              <a:buNone/>
            </a:pPr>
            <a:r>
              <a:rPr lang="tr-TR" b="1" dirty="0" err="1" smtClean="0">
                <a:solidFill>
                  <a:srgbClr val="C00000"/>
                </a:solidFill>
              </a:rPr>
              <a:t>class</a:t>
            </a:r>
            <a:r>
              <a:rPr lang="tr-TR" b="1" dirty="0" smtClean="0">
                <a:solidFill>
                  <a:srgbClr val="C00000"/>
                </a:solidFill>
              </a:rPr>
              <a:t> </a:t>
            </a:r>
            <a:r>
              <a:rPr lang="tr-TR" b="1" dirty="0">
                <a:solidFill>
                  <a:srgbClr val="C00000"/>
                </a:solidFill>
              </a:rPr>
              <a:t>Car </a:t>
            </a:r>
            <a:r>
              <a:rPr lang="tr-TR" b="1" dirty="0" smtClean="0">
                <a:solidFill>
                  <a:srgbClr val="C00000"/>
                </a:solidFill>
              </a:rPr>
              <a:t>{        </a:t>
            </a:r>
            <a:r>
              <a:rPr lang="tr-TR" b="1" dirty="0" smtClean="0"/>
              <a:t>// </a:t>
            </a:r>
            <a:r>
              <a:rPr lang="tr-TR" b="1" dirty="0" err="1"/>
              <a:t>Create</a:t>
            </a:r>
            <a:r>
              <a:rPr lang="tr-TR" b="1" dirty="0"/>
              <a:t> a Car </a:t>
            </a:r>
            <a:r>
              <a:rPr lang="tr-TR" b="1" dirty="0" err="1"/>
              <a:t>class</a:t>
            </a:r>
            <a:r>
              <a:rPr lang="tr-TR" b="1" dirty="0"/>
              <a:t> </a:t>
            </a:r>
            <a:r>
              <a:rPr lang="tr-TR" b="1" dirty="0" err="1"/>
              <a:t>with</a:t>
            </a:r>
            <a:r>
              <a:rPr lang="tr-TR" b="1" dirty="0"/>
              <a:t> </a:t>
            </a:r>
            <a:r>
              <a:rPr lang="tr-TR" b="1" dirty="0" err="1"/>
              <a:t>some</a:t>
            </a:r>
            <a:r>
              <a:rPr lang="tr-TR" b="1" dirty="0"/>
              <a:t> </a:t>
            </a:r>
            <a:r>
              <a:rPr lang="tr-TR" b="1" dirty="0" err="1"/>
              <a:t>attributes</a:t>
            </a:r>
            <a:endParaRPr lang="tr-TR" b="1" dirty="0"/>
          </a:p>
          <a:p>
            <a:pPr marL="0" indent="0">
              <a:buNone/>
            </a:pPr>
            <a:r>
              <a:rPr lang="tr-TR" b="1" dirty="0" smtClean="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string</a:t>
            </a:r>
            <a:r>
              <a:rPr lang="tr-TR" b="1" dirty="0">
                <a:solidFill>
                  <a:srgbClr val="C00000"/>
                </a:solidFill>
              </a:rPr>
              <a:t> </a:t>
            </a:r>
            <a:r>
              <a:rPr lang="tr-TR" b="1" dirty="0" err="1">
                <a:solidFill>
                  <a:srgbClr val="C00000"/>
                </a:solidFill>
              </a:rPr>
              <a:t>brand</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string</a:t>
            </a:r>
            <a:r>
              <a:rPr lang="tr-TR" b="1" dirty="0">
                <a:solidFill>
                  <a:srgbClr val="C00000"/>
                </a:solidFill>
              </a:rPr>
              <a:t> model;</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year</a:t>
            </a:r>
            <a:r>
              <a:rPr lang="tr-TR" b="1" dirty="0">
                <a:solidFill>
                  <a:srgbClr val="C00000"/>
                </a:solidFill>
              </a:rPr>
              <a:t>;</a:t>
            </a:r>
          </a:p>
          <a:p>
            <a:pPr marL="0" indent="0">
              <a:buNone/>
            </a:pPr>
            <a:r>
              <a:rPr lang="tr-TR" b="1" dirty="0">
                <a:solidFill>
                  <a:srgbClr val="C00000"/>
                </a:solidFill>
              </a:rPr>
              <a:t>};</a:t>
            </a:r>
          </a:p>
          <a:p>
            <a:pPr marL="0" indent="0">
              <a:buNone/>
            </a:pPr>
            <a:r>
              <a:rPr lang="tr-TR" b="1" dirty="0" err="1" smtClean="0">
                <a:solidFill>
                  <a:srgbClr val="C00000"/>
                </a:solidFill>
              </a:rPr>
              <a:t>int</a:t>
            </a:r>
            <a:r>
              <a:rPr lang="tr-TR" b="1" dirty="0" smtClean="0">
                <a:solidFill>
                  <a:srgbClr val="C00000"/>
                </a:solidFill>
              </a:rPr>
              <a:t> </a:t>
            </a:r>
            <a:r>
              <a:rPr lang="tr-TR" b="1" dirty="0">
                <a:solidFill>
                  <a:srgbClr val="C00000"/>
                </a:solidFill>
              </a:rPr>
              <a:t>main() {</a:t>
            </a:r>
          </a:p>
          <a:p>
            <a:pPr marL="0" indent="0">
              <a:buNone/>
            </a:pPr>
            <a:r>
              <a:rPr lang="tr-TR" b="1" dirty="0" smtClean="0">
                <a:solidFill>
                  <a:srgbClr val="C00000"/>
                </a:solidFill>
              </a:rPr>
              <a:t>Car </a:t>
            </a:r>
            <a:r>
              <a:rPr lang="tr-TR" b="1" dirty="0">
                <a:solidFill>
                  <a:srgbClr val="C00000"/>
                </a:solidFill>
              </a:rPr>
              <a:t>carObj1</a:t>
            </a:r>
            <a:r>
              <a:rPr lang="tr-TR" b="1" dirty="0" smtClean="0">
                <a:solidFill>
                  <a:srgbClr val="C00000"/>
                </a:solidFill>
              </a:rPr>
              <a:t>;</a:t>
            </a:r>
            <a:r>
              <a:rPr lang="tr-TR" b="1" dirty="0">
                <a:solidFill>
                  <a:srgbClr val="C00000"/>
                </a:solidFill>
              </a:rPr>
              <a:t> </a:t>
            </a:r>
            <a:r>
              <a:rPr lang="tr-TR" b="1" dirty="0" smtClean="0">
                <a:solidFill>
                  <a:srgbClr val="C00000"/>
                </a:solidFill>
              </a:rPr>
              <a:t>      </a:t>
            </a:r>
            <a:r>
              <a:rPr lang="tr-TR" b="1" dirty="0" smtClean="0"/>
              <a:t>// </a:t>
            </a:r>
            <a:r>
              <a:rPr lang="tr-TR" b="1" dirty="0" err="1"/>
              <a:t>Create</a:t>
            </a:r>
            <a:r>
              <a:rPr lang="tr-TR" b="1" dirty="0"/>
              <a:t> an </a:t>
            </a:r>
            <a:r>
              <a:rPr lang="tr-TR" b="1" dirty="0" err="1"/>
              <a:t>object</a:t>
            </a:r>
            <a:r>
              <a:rPr lang="tr-TR" b="1" dirty="0"/>
              <a:t> of Car</a:t>
            </a:r>
          </a:p>
          <a:p>
            <a:pPr marL="0" indent="0">
              <a:buNone/>
            </a:pPr>
            <a:r>
              <a:rPr lang="tr-TR" b="1" dirty="0" smtClean="0">
                <a:solidFill>
                  <a:srgbClr val="C00000"/>
                </a:solidFill>
              </a:rPr>
              <a:t>  </a:t>
            </a:r>
            <a:r>
              <a:rPr lang="tr-TR" b="1" dirty="0">
                <a:solidFill>
                  <a:srgbClr val="C00000"/>
                </a:solidFill>
              </a:rPr>
              <a:t>carObj1.brand = "BMW";</a:t>
            </a:r>
          </a:p>
          <a:p>
            <a:pPr marL="0" indent="0">
              <a:buNone/>
            </a:pPr>
            <a:r>
              <a:rPr lang="tr-TR" b="1" dirty="0">
                <a:solidFill>
                  <a:srgbClr val="C00000"/>
                </a:solidFill>
              </a:rPr>
              <a:t>  carObj1.model = "X5";</a:t>
            </a:r>
          </a:p>
          <a:p>
            <a:pPr marL="0" indent="0">
              <a:buNone/>
            </a:pPr>
            <a:r>
              <a:rPr lang="tr-TR" b="1" dirty="0">
                <a:solidFill>
                  <a:srgbClr val="C00000"/>
                </a:solidFill>
              </a:rPr>
              <a:t>  carObj1.year = 1999;</a:t>
            </a:r>
          </a:p>
          <a:p>
            <a:pPr marL="0" indent="0">
              <a:buNone/>
            </a:pPr>
            <a:r>
              <a:rPr lang="tr-TR" b="1" dirty="0" smtClean="0">
                <a:solidFill>
                  <a:srgbClr val="C00000"/>
                </a:solidFill>
              </a:rPr>
              <a:t>Car </a:t>
            </a:r>
            <a:r>
              <a:rPr lang="tr-TR" b="1" dirty="0">
                <a:solidFill>
                  <a:srgbClr val="C00000"/>
                </a:solidFill>
              </a:rPr>
              <a:t>carObj2</a:t>
            </a:r>
            <a:r>
              <a:rPr lang="tr-TR" b="1" dirty="0" smtClean="0">
                <a:solidFill>
                  <a:srgbClr val="C00000"/>
                </a:solidFill>
              </a:rPr>
              <a:t>;</a:t>
            </a:r>
            <a:r>
              <a:rPr lang="tr-TR" b="1" dirty="0">
                <a:solidFill>
                  <a:srgbClr val="C00000"/>
                </a:solidFill>
              </a:rPr>
              <a:t> </a:t>
            </a:r>
            <a:r>
              <a:rPr lang="tr-TR" b="1" dirty="0" smtClean="0">
                <a:solidFill>
                  <a:srgbClr val="C00000"/>
                </a:solidFill>
              </a:rPr>
              <a:t>     </a:t>
            </a:r>
            <a:r>
              <a:rPr lang="tr-TR" b="1" dirty="0" smtClean="0"/>
              <a:t>// </a:t>
            </a:r>
            <a:r>
              <a:rPr lang="tr-TR" b="1" dirty="0" err="1"/>
              <a:t>Create</a:t>
            </a:r>
            <a:r>
              <a:rPr lang="tr-TR" b="1" dirty="0"/>
              <a:t> </a:t>
            </a:r>
            <a:r>
              <a:rPr lang="tr-TR" b="1" dirty="0" err="1"/>
              <a:t>another</a:t>
            </a:r>
            <a:r>
              <a:rPr lang="tr-TR" b="1" dirty="0"/>
              <a:t> </a:t>
            </a:r>
            <a:r>
              <a:rPr lang="tr-TR" b="1" dirty="0" err="1"/>
              <a:t>object</a:t>
            </a:r>
            <a:r>
              <a:rPr lang="tr-TR" b="1" dirty="0"/>
              <a:t> of Car</a:t>
            </a:r>
          </a:p>
          <a:p>
            <a:pPr marL="0" indent="0">
              <a:buNone/>
            </a:pPr>
            <a:r>
              <a:rPr lang="tr-TR" b="1" dirty="0">
                <a:solidFill>
                  <a:srgbClr val="C00000"/>
                </a:solidFill>
              </a:rPr>
              <a:t>  carObj2.brand = "Ford";</a:t>
            </a:r>
          </a:p>
          <a:p>
            <a:pPr marL="0" indent="0">
              <a:buNone/>
            </a:pPr>
            <a:r>
              <a:rPr lang="tr-TR" b="1" dirty="0">
                <a:solidFill>
                  <a:srgbClr val="C00000"/>
                </a:solidFill>
              </a:rPr>
              <a:t>  carObj2.model = "</a:t>
            </a:r>
            <a:r>
              <a:rPr lang="tr-TR" b="1" dirty="0" err="1">
                <a:solidFill>
                  <a:srgbClr val="C00000"/>
                </a:solidFill>
              </a:rPr>
              <a:t>Mustang</a:t>
            </a:r>
            <a:r>
              <a:rPr lang="tr-TR" b="1" dirty="0">
                <a:solidFill>
                  <a:srgbClr val="C00000"/>
                </a:solidFill>
              </a:rPr>
              <a:t>";</a:t>
            </a:r>
          </a:p>
          <a:p>
            <a:pPr marL="0" indent="0">
              <a:buNone/>
            </a:pPr>
            <a:r>
              <a:rPr lang="tr-TR" b="1" dirty="0">
                <a:solidFill>
                  <a:srgbClr val="C00000"/>
                </a:solidFill>
              </a:rPr>
              <a:t>  carObj2.year = 1969;</a:t>
            </a:r>
          </a:p>
          <a:p>
            <a:pPr marL="0" indent="0">
              <a:buNone/>
            </a:pPr>
            <a:r>
              <a:rPr lang="tr-TR" b="1" dirty="0" smtClean="0"/>
              <a:t>  </a:t>
            </a:r>
            <a:r>
              <a:rPr lang="tr-TR" b="1" dirty="0"/>
              <a:t>// </a:t>
            </a:r>
            <a:r>
              <a:rPr lang="tr-TR" b="1" dirty="0" err="1"/>
              <a:t>Print</a:t>
            </a:r>
            <a:r>
              <a:rPr lang="tr-TR" b="1" dirty="0"/>
              <a:t> </a:t>
            </a:r>
            <a:r>
              <a:rPr lang="tr-TR" b="1" dirty="0" err="1"/>
              <a:t>attribute</a:t>
            </a:r>
            <a:r>
              <a:rPr lang="tr-TR" b="1" dirty="0"/>
              <a:t> </a:t>
            </a:r>
            <a:r>
              <a:rPr lang="tr-TR" b="1" dirty="0" err="1"/>
              <a:t>values</a:t>
            </a:r>
            <a:endParaRPr lang="tr-TR" b="1" dirty="0"/>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carObj1.brand &lt;&lt; " " &lt;&lt; carObj1.model &lt;&lt; " " &lt;&lt; carObj1.year &lt;&lt; "\n";</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carObj2.brand &lt;&lt; " " &lt;&lt; carObj2.model &lt;&lt; " " &lt;&lt; carObj2.year &lt;&lt; "\n";</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0;</a:t>
            </a:r>
          </a:p>
          <a:p>
            <a:pPr marL="0" indent="0">
              <a:buNone/>
            </a:pPr>
            <a:r>
              <a:rPr lang="tr-TR" b="1" dirty="0">
                <a:solidFill>
                  <a:srgbClr val="C00000"/>
                </a:solidFill>
              </a:rPr>
              <a:t>}</a:t>
            </a:r>
          </a:p>
        </p:txBody>
      </p:sp>
    </p:spTree>
    <p:extLst>
      <p:ext uri="{BB962C8B-B14F-4D97-AF65-F5344CB8AC3E}">
        <p14:creationId xmlns:p14="http://schemas.microsoft.com/office/powerpoint/2010/main" val="4185484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77500" lnSpcReduction="20000"/>
          </a:bodyPr>
          <a:lstStyle/>
          <a:p>
            <a:pPr marL="0" indent="0" algn="ctr">
              <a:buNone/>
            </a:pPr>
            <a:r>
              <a:rPr lang="en-US" b="1" dirty="0" smtClean="0"/>
              <a:t>Data Members (Variables)</a:t>
            </a:r>
          </a:p>
          <a:p>
            <a:r>
              <a:rPr lang="en-US" dirty="0" smtClean="0"/>
              <a:t>A </a:t>
            </a:r>
            <a:r>
              <a:rPr lang="en-US" b="1" dirty="0" smtClean="0"/>
              <a:t>data member (variable</a:t>
            </a:r>
            <a:r>
              <a:rPr lang="en-US" dirty="0" smtClean="0"/>
              <a:t>) has a name (or identifier) and a type; and holds a value of that particular type. A data member can also be an instance of a certain class .</a:t>
            </a:r>
          </a:p>
          <a:p>
            <a:r>
              <a:rPr lang="en-US" b="1" dirty="0" smtClean="0"/>
              <a:t>Data Member Naming Convention: </a:t>
            </a:r>
            <a:r>
              <a:rPr lang="en-US" dirty="0" smtClean="0"/>
              <a:t>A data member name shall be a noun or a noun phrase made up of several words. The first word is in lowercase and the rest of the words are initial-capitalized (camel-case), e.g</a:t>
            </a:r>
            <a:r>
              <a:rPr lang="en-US" b="1" dirty="0" smtClean="0">
                <a:solidFill>
                  <a:srgbClr val="C00000"/>
                </a:solidFill>
              </a:rPr>
              <a:t>., </a:t>
            </a:r>
            <a:r>
              <a:rPr lang="en-US" b="1" dirty="0" err="1" smtClean="0">
                <a:solidFill>
                  <a:srgbClr val="C00000"/>
                </a:solidFill>
              </a:rPr>
              <a:t>fontSize</a:t>
            </a:r>
            <a:r>
              <a:rPr lang="en-US" b="1" dirty="0" smtClean="0">
                <a:solidFill>
                  <a:srgbClr val="C00000"/>
                </a:solidFill>
              </a:rPr>
              <a:t>, </a:t>
            </a:r>
            <a:r>
              <a:rPr lang="en-US" b="1" dirty="0" err="1" smtClean="0">
                <a:solidFill>
                  <a:srgbClr val="C00000"/>
                </a:solidFill>
              </a:rPr>
              <a:t>roomNumber</a:t>
            </a:r>
            <a:r>
              <a:rPr lang="en-US" b="1" dirty="0" smtClean="0">
                <a:solidFill>
                  <a:srgbClr val="C00000"/>
                </a:solidFill>
              </a:rPr>
              <a:t>, </a:t>
            </a:r>
            <a:r>
              <a:rPr lang="en-US" b="1" dirty="0" err="1" smtClean="0">
                <a:solidFill>
                  <a:srgbClr val="C00000"/>
                </a:solidFill>
              </a:rPr>
              <a:t>xMax</a:t>
            </a:r>
            <a:r>
              <a:rPr lang="en-US" b="1" dirty="0" smtClean="0">
                <a:solidFill>
                  <a:srgbClr val="C00000"/>
                </a:solidFill>
              </a:rPr>
              <a:t>, </a:t>
            </a:r>
            <a:r>
              <a:rPr lang="en-US" b="1" dirty="0" err="1" smtClean="0">
                <a:solidFill>
                  <a:srgbClr val="C00000"/>
                </a:solidFill>
              </a:rPr>
              <a:t>yMin</a:t>
            </a:r>
            <a:r>
              <a:rPr lang="en-US" b="1" dirty="0" smtClean="0">
                <a:solidFill>
                  <a:srgbClr val="C00000"/>
                </a:solidFill>
              </a:rPr>
              <a:t> and </a:t>
            </a:r>
            <a:r>
              <a:rPr lang="en-US" b="1" dirty="0" err="1" smtClean="0">
                <a:solidFill>
                  <a:srgbClr val="C00000"/>
                </a:solidFill>
              </a:rPr>
              <a:t>xTopLeft</a:t>
            </a:r>
            <a:r>
              <a:rPr lang="en-US" dirty="0" smtClean="0"/>
              <a:t>. Take note that variable name begins with an lowercase, while </a:t>
            </a:r>
            <a:r>
              <a:rPr lang="en-US" dirty="0" err="1" smtClean="0"/>
              <a:t>classname</a:t>
            </a:r>
            <a:r>
              <a:rPr lang="en-US" dirty="0" smtClean="0"/>
              <a:t> begins with an uppercase.</a:t>
            </a:r>
          </a:p>
          <a:p>
            <a:pPr marL="0" indent="0" algn="ctr">
              <a:buNone/>
            </a:pPr>
            <a:r>
              <a:rPr lang="en-US" b="1" dirty="0" smtClean="0"/>
              <a:t>Member Functions</a:t>
            </a:r>
          </a:p>
          <a:p>
            <a:r>
              <a:rPr lang="en-US" dirty="0" smtClean="0"/>
              <a:t>A member function :</a:t>
            </a:r>
          </a:p>
          <a:p>
            <a:r>
              <a:rPr lang="en-US" dirty="0" smtClean="0"/>
              <a:t>    receives parameters from the caller,</a:t>
            </a:r>
          </a:p>
          <a:p>
            <a:r>
              <a:rPr lang="en-US" dirty="0" smtClean="0"/>
              <a:t>    performs the operations defined in the function body, and</a:t>
            </a:r>
          </a:p>
          <a:p>
            <a:r>
              <a:rPr lang="en-US" dirty="0" smtClean="0"/>
              <a:t>    returns a piece of result (or void) to the caller.</a:t>
            </a:r>
          </a:p>
          <a:p>
            <a:endParaRPr lang="en-US" dirty="0" smtClean="0"/>
          </a:p>
          <a:p>
            <a:r>
              <a:rPr lang="en-US" b="1" dirty="0" smtClean="0"/>
              <a:t>Member Function Naming Convention: </a:t>
            </a:r>
            <a:r>
              <a:rPr lang="en-US" dirty="0" smtClean="0"/>
              <a:t>A function name shall be a verb, or a verb phrase made up of several words. The first word is in lowercase and the rest of the words are initial-capitalized (camel-case). For example, </a:t>
            </a:r>
            <a:r>
              <a:rPr lang="en-US" b="1" dirty="0" err="1" smtClean="0">
                <a:solidFill>
                  <a:srgbClr val="C00000"/>
                </a:solidFill>
              </a:rPr>
              <a:t>getRadius</a:t>
            </a:r>
            <a:r>
              <a:rPr lang="en-US" b="1" dirty="0" smtClean="0">
                <a:solidFill>
                  <a:srgbClr val="C00000"/>
                </a:solidFill>
              </a:rPr>
              <a:t>(), </a:t>
            </a:r>
            <a:r>
              <a:rPr lang="en-US" b="1" dirty="0" err="1" smtClean="0">
                <a:solidFill>
                  <a:srgbClr val="C00000"/>
                </a:solidFill>
              </a:rPr>
              <a:t>getParameterValues</a:t>
            </a:r>
            <a:r>
              <a:rPr lang="en-US" b="1" dirty="0" smtClean="0">
                <a:solidFill>
                  <a:srgbClr val="C00000"/>
                </a:solidFill>
              </a:rPr>
              <a:t>().</a:t>
            </a:r>
          </a:p>
          <a:p>
            <a:endParaRPr lang="en-US" dirty="0" smtClean="0"/>
          </a:p>
          <a:p>
            <a:r>
              <a:rPr lang="en-US" dirty="0" smtClean="0"/>
              <a:t>Take note that data member name is a noun (</a:t>
            </a:r>
            <a:r>
              <a:rPr lang="en-US" dirty="0" smtClean="0">
                <a:solidFill>
                  <a:srgbClr val="C00000"/>
                </a:solidFill>
              </a:rPr>
              <a:t>denoting a static attribute</a:t>
            </a:r>
            <a:r>
              <a:rPr lang="en-US" dirty="0" smtClean="0"/>
              <a:t>), while function name is a verb (</a:t>
            </a:r>
            <a:r>
              <a:rPr lang="en-US" dirty="0" smtClean="0">
                <a:solidFill>
                  <a:srgbClr val="C00000"/>
                </a:solidFill>
              </a:rPr>
              <a:t>denoting an action</a:t>
            </a:r>
            <a:r>
              <a:rPr lang="en-US" dirty="0" smtClean="0"/>
              <a:t>). They have the same naming convention. Functions take arguments in parentheses (possibly zero argument with empty parentheses), but variables do not. </a:t>
            </a:r>
            <a:endParaRPr lang="tr-TR" dirty="0"/>
          </a:p>
        </p:txBody>
      </p:sp>
    </p:spTree>
    <p:extLst>
      <p:ext uri="{BB962C8B-B14F-4D97-AF65-F5344CB8AC3E}">
        <p14:creationId xmlns:p14="http://schemas.microsoft.com/office/powerpoint/2010/main" val="36198381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1"/>
            <a:ext cx="5702059" cy="6858001"/>
          </a:xfrm>
        </p:spPr>
        <p:txBody>
          <a:bodyPr>
            <a:noAutofit/>
          </a:bodyPr>
          <a:lstStyle/>
          <a:p>
            <a:pPr marL="0" indent="0">
              <a:buNone/>
            </a:pPr>
            <a:r>
              <a:rPr lang="tr-TR" sz="2000" b="1" dirty="0" smtClean="0">
                <a:solidFill>
                  <a:srgbClr val="C00000"/>
                </a:solidFill>
              </a:rPr>
              <a:t>#</a:t>
            </a:r>
            <a:r>
              <a:rPr lang="tr-TR" sz="2000" b="1" dirty="0" err="1" smtClean="0">
                <a:solidFill>
                  <a:srgbClr val="C00000"/>
                </a:solidFill>
              </a:rPr>
              <a:t>include</a:t>
            </a:r>
            <a:r>
              <a:rPr lang="tr-TR" sz="2000" b="1" dirty="0" smtClean="0">
                <a:solidFill>
                  <a:srgbClr val="C00000"/>
                </a:solidFill>
              </a:rPr>
              <a:t> &lt;</a:t>
            </a:r>
            <a:r>
              <a:rPr lang="tr-TR" sz="2000" b="1" dirty="0" err="1" smtClean="0">
                <a:solidFill>
                  <a:srgbClr val="C00000"/>
                </a:solidFill>
              </a:rPr>
              <a:t>iostream</a:t>
            </a:r>
            <a:r>
              <a:rPr lang="tr-TR" sz="2000" b="1" dirty="0" smtClean="0">
                <a:solidFill>
                  <a:srgbClr val="C00000"/>
                </a:solidFill>
              </a:rPr>
              <a:t>&gt;</a:t>
            </a:r>
          </a:p>
          <a:p>
            <a:pPr marL="0" indent="0">
              <a:buNone/>
            </a:pPr>
            <a:r>
              <a:rPr lang="tr-TR" sz="2000" b="1" dirty="0" err="1" smtClean="0">
                <a:solidFill>
                  <a:srgbClr val="C00000"/>
                </a:solidFill>
              </a:rPr>
              <a:t>using</a:t>
            </a:r>
            <a:r>
              <a:rPr lang="tr-TR" sz="2000" b="1" dirty="0" smtClean="0">
                <a:solidFill>
                  <a:srgbClr val="C00000"/>
                </a:solidFill>
              </a:rPr>
              <a:t> </a:t>
            </a:r>
            <a:r>
              <a:rPr lang="tr-TR" sz="2000" b="1" dirty="0" err="1" smtClean="0">
                <a:solidFill>
                  <a:srgbClr val="C00000"/>
                </a:solidFill>
              </a:rPr>
              <a:t>namespace</a:t>
            </a:r>
            <a:r>
              <a:rPr lang="tr-TR" sz="2000" b="1" dirty="0" smtClean="0">
                <a:solidFill>
                  <a:srgbClr val="C00000"/>
                </a:solidFill>
              </a:rPr>
              <a:t> </a:t>
            </a:r>
            <a:r>
              <a:rPr lang="tr-TR" sz="2000" b="1" dirty="0" err="1" smtClean="0">
                <a:solidFill>
                  <a:srgbClr val="C00000"/>
                </a:solidFill>
              </a:rPr>
              <a:t>std</a:t>
            </a:r>
            <a:r>
              <a:rPr lang="tr-TR" sz="2000" b="1" dirty="0" smtClean="0">
                <a:solidFill>
                  <a:srgbClr val="C00000"/>
                </a:solidFill>
              </a:rPr>
              <a:t>; </a:t>
            </a:r>
          </a:p>
          <a:p>
            <a:pPr marL="0" indent="0">
              <a:buNone/>
            </a:pPr>
            <a:r>
              <a:rPr lang="tr-TR" sz="2000" b="1" dirty="0" err="1" smtClean="0">
                <a:solidFill>
                  <a:srgbClr val="C00000"/>
                </a:solidFill>
              </a:rPr>
              <a:t>class</a:t>
            </a:r>
            <a:r>
              <a:rPr lang="tr-TR" sz="2000" b="1" dirty="0" smtClean="0">
                <a:solidFill>
                  <a:srgbClr val="C00000"/>
                </a:solidFill>
              </a:rPr>
              <a:t> </a:t>
            </a:r>
            <a:r>
              <a:rPr lang="tr-TR" sz="2000" b="1" dirty="0" err="1" smtClean="0">
                <a:solidFill>
                  <a:srgbClr val="C00000"/>
                </a:solidFill>
              </a:rPr>
              <a:t>Geeks</a:t>
            </a:r>
            <a:r>
              <a:rPr lang="tr-TR" sz="2000" b="1" dirty="0" smtClean="0">
                <a:solidFill>
                  <a:srgbClr val="C00000"/>
                </a:solidFill>
              </a:rPr>
              <a:t> { </a:t>
            </a:r>
          </a:p>
          <a:p>
            <a:pPr marL="0" indent="0">
              <a:buNone/>
            </a:pPr>
            <a:r>
              <a:rPr lang="tr-TR" sz="2000" b="1" dirty="0" smtClean="0">
                <a:solidFill>
                  <a:srgbClr val="C00000"/>
                </a:solidFill>
              </a:rPr>
              <a:t>    </a:t>
            </a:r>
            <a:r>
              <a:rPr lang="tr-TR" sz="2000" b="1" dirty="0" err="1" smtClean="0">
                <a:solidFill>
                  <a:srgbClr val="C00000"/>
                </a:solidFill>
              </a:rPr>
              <a:t>public</a:t>
            </a:r>
            <a:r>
              <a:rPr lang="tr-TR" sz="2000" b="1" dirty="0" smtClean="0">
                <a:solidFill>
                  <a:srgbClr val="C00000"/>
                </a:solidFill>
              </a:rPr>
              <a:t>: </a:t>
            </a:r>
          </a:p>
          <a:p>
            <a:pPr marL="0" indent="0">
              <a:buNone/>
            </a:pPr>
            <a:r>
              <a:rPr lang="tr-TR" sz="2000" b="1" dirty="0" smtClean="0">
                <a:solidFill>
                  <a:srgbClr val="C00000"/>
                </a:solidFill>
              </a:rPr>
              <a:t>    </a:t>
            </a:r>
            <a:r>
              <a:rPr lang="tr-TR" sz="2000" b="1" dirty="0" err="1" smtClean="0">
                <a:solidFill>
                  <a:srgbClr val="C00000"/>
                </a:solidFill>
              </a:rPr>
              <a:t>string</a:t>
            </a:r>
            <a:r>
              <a:rPr lang="tr-TR" sz="2000" b="1" dirty="0" smtClean="0">
                <a:solidFill>
                  <a:srgbClr val="C00000"/>
                </a:solidFill>
              </a:rPr>
              <a:t> </a:t>
            </a:r>
            <a:r>
              <a:rPr lang="tr-TR" sz="2000" b="1" dirty="0" err="1" smtClean="0">
                <a:solidFill>
                  <a:srgbClr val="C00000"/>
                </a:solidFill>
              </a:rPr>
              <a:t>geekname</a:t>
            </a:r>
            <a:r>
              <a:rPr lang="tr-TR" sz="2000" b="1" dirty="0" smtClean="0">
                <a:solidFill>
                  <a:srgbClr val="C00000"/>
                </a:solidFill>
              </a:rPr>
              <a:t>; </a:t>
            </a:r>
          </a:p>
          <a:p>
            <a:pPr marL="0" indent="0">
              <a:buNone/>
            </a:pPr>
            <a:r>
              <a:rPr lang="tr-TR" sz="2000" b="1" dirty="0" smtClean="0">
                <a:solidFill>
                  <a:srgbClr val="C00000"/>
                </a:solidFill>
              </a:rPr>
              <a:t>    </a:t>
            </a:r>
            <a:r>
              <a:rPr lang="tr-TR" sz="2000" b="1" dirty="0" err="1" smtClean="0">
                <a:solidFill>
                  <a:srgbClr val="C00000"/>
                </a:solidFill>
              </a:rPr>
              <a:t>int</a:t>
            </a:r>
            <a:r>
              <a:rPr lang="tr-TR" sz="2000" b="1" dirty="0" smtClean="0">
                <a:solidFill>
                  <a:srgbClr val="C00000"/>
                </a:solidFill>
              </a:rPr>
              <a:t> </a:t>
            </a:r>
            <a:r>
              <a:rPr lang="tr-TR" sz="2000" b="1" dirty="0" err="1" smtClean="0">
                <a:solidFill>
                  <a:srgbClr val="C00000"/>
                </a:solidFill>
              </a:rPr>
              <a:t>id</a:t>
            </a:r>
            <a:r>
              <a:rPr lang="tr-TR" sz="2000" b="1" dirty="0" smtClean="0">
                <a:solidFill>
                  <a:srgbClr val="C00000"/>
                </a:solidFill>
              </a:rPr>
              <a:t>; </a:t>
            </a:r>
          </a:p>
          <a:p>
            <a:pPr marL="0" indent="0">
              <a:buNone/>
            </a:pPr>
            <a:r>
              <a:rPr lang="tr-TR" sz="2000" b="1" dirty="0" err="1" smtClean="0">
                <a:solidFill>
                  <a:srgbClr val="C00000"/>
                </a:solidFill>
              </a:rPr>
              <a:t>void</a:t>
            </a:r>
            <a:r>
              <a:rPr lang="tr-TR" sz="2000" b="1" dirty="0" smtClean="0">
                <a:solidFill>
                  <a:srgbClr val="C00000"/>
                </a:solidFill>
              </a:rPr>
              <a:t> </a:t>
            </a:r>
            <a:r>
              <a:rPr lang="tr-TR" sz="2000" b="1" dirty="0" err="1" smtClean="0">
                <a:solidFill>
                  <a:srgbClr val="C00000"/>
                </a:solidFill>
              </a:rPr>
              <a:t>printname</a:t>
            </a:r>
            <a:r>
              <a:rPr lang="tr-TR" sz="2000" b="1" dirty="0" smtClean="0">
                <a:solidFill>
                  <a:srgbClr val="C00000"/>
                </a:solidFill>
              </a:rPr>
              <a:t>(); </a:t>
            </a:r>
            <a:r>
              <a:rPr lang="tr-TR" sz="2000" b="1" dirty="0" smtClean="0"/>
              <a:t>// </a:t>
            </a:r>
            <a:r>
              <a:rPr lang="tr-TR" sz="2000" b="1" dirty="0" err="1" smtClean="0"/>
              <a:t>printname</a:t>
            </a:r>
            <a:r>
              <a:rPr lang="tr-TR" sz="2000" b="1" dirty="0" smtClean="0"/>
              <a:t> is not </a:t>
            </a:r>
            <a:r>
              <a:rPr lang="tr-TR" sz="2000" b="1" dirty="0" err="1" smtClean="0"/>
              <a:t>defined</a:t>
            </a:r>
            <a:r>
              <a:rPr lang="tr-TR" sz="2000" b="1" dirty="0" smtClean="0"/>
              <a:t> inside </a:t>
            </a:r>
            <a:r>
              <a:rPr lang="tr-TR" sz="2000" b="1" dirty="0" err="1" smtClean="0"/>
              <a:t>class</a:t>
            </a:r>
            <a:r>
              <a:rPr lang="tr-TR" sz="2000" b="1" dirty="0" smtClean="0"/>
              <a:t> </a:t>
            </a:r>
            <a:r>
              <a:rPr lang="tr-TR" sz="2000" b="1" dirty="0" err="1" smtClean="0"/>
              <a:t>definition</a:t>
            </a:r>
            <a:r>
              <a:rPr lang="tr-TR" sz="2000" b="1" dirty="0" smtClean="0"/>
              <a:t> </a:t>
            </a:r>
          </a:p>
          <a:p>
            <a:pPr marL="0" indent="0">
              <a:buNone/>
            </a:pPr>
            <a:r>
              <a:rPr lang="tr-TR" sz="2000" b="1" dirty="0" smtClean="0"/>
              <a:t>// </a:t>
            </a:r>
            <a:r>
              <a:rPr lang="tr-TR" sz="2000" b="1" dirty="0" err="1" smtClean="0"/>
              <a:t>printid</a:t>
            </a:r>
            <a:r>
              <a:rPr lang="tr-TR" sz="2000" b="1" dirty="0" smtClean="0"/>
              <a:t> is </a:t>
            </a:r>
            <a:r>
              <a:rPr lang="tr-TR" sz="2000" b="1" dirty="0" err="1" smtClean="0"/>
              <a:t>defined</a:t>
            </a:r>
            <a:r>
              <a:rPr lang="tr-TR" sz="2000" b="1" dirty="0" smtClean="0"/>
              <a:t> inside </a:t>
            </a:r>
            <a:r>
              <a:rPr lang="tr-TR" sz="2000" b="1" dirty="0" err="1" smtClean="0"/>
              <a:t>class</a:t>
            </a:r>
            <a:r>
              <a:rPr lang="tr-TR" sz="2000" b="1" dirty="0" smtClean="0"/>
              <a:t> </a:t>
            </a:r>
            <a:r>
              <a:rPr lang="tr-TR" sz="2000" b="1" dirty="0" err="1" smtClean="0"/>
              <a:t>definition</a:t>
            </a:r>
            <a:r>
              <a:rPr lang="tr-TR" sz="2000" b="1" dirty="0" smtClean="0"/>
              <a:t> </a:t>
            </a:r>
          </a:p>
          <a:p>
            <a:pPr marL="0" indent="0">
              <a:buNone/>
            </a:pPr>
            <a:r>
              <a:rPr lang="tr-TR" sz="2000" b="1" dirty="0" err="1" smtClean="0">
                <a:solidFill>
                  <a:srgbClr val="C00000"/>
                </a:solidFill>
              </a:rPr>
              <a:t>void</a:t>
            </a:r>
            <a:r>
              <a:rPr lang="tr-TR" sz="2000" b="1" dirty="0" smtClean="0">
                <a:solidFill>
                  <a:srgbClr val="C00000"/>
                </a:solidFill>
              </a:rPr>
              <a:t> </a:t>
            </a:r>
            <a:r>
              <a:rPr lang="tr-TR" sz="2000" b="1" dirty="0" err="1" smtClean="0">
                <a:solidFill>
                  <a:srgbClr val="C00000"/>
                </a:solidFill>
              </a:rPr>
              <a:t>printid</a:t>
            </a:r>
            <a:r>
              <a:rPr lang="tr-TR" sz="2000" b="1" dirty="0" smtClean="0">
                <a:solidFill>
                  <a:srgbClr val="C00000"/>
                </a:solidFill>
              </a:rPr>
              <a:t>()   { </a:t>
            </a:r>
          </a:p>
          <a:p>
            <a:pPr marL="0" indent="0">
              <a:buNone/>
            </a:pPr>
            <a:r>
              <a:rPr lang="tr-TR" sz="2000" b="1" dirty="0" smtClean="0">
                <a:solidFill>
                  <a:srgbClr val="C00000"/>
                </a:solidFill>
              </a:rPr>
              <a:t>        </a:t>
            </a:r>
            <a:r>
              <a:rPr lang="tr-TR" sz="2000" b="1" dirty="0" err="1" smtClean="0">
                <a:solidFill>
                  <a:srgbClr val="C00000"/>
                </a:solidFill>
              </a:rPr>
              <a:t>cout</a:t>
            </a:r>
            <a:r>
              <a:rPr lang="tr-TR" sz="2000" b="1" dirty="0" smtClean="0">
                <a:solidFill>
                  <a:srgbClr val="C00000"/>
                </a:solidFill>
              </a:rPr>
              <a:t> &lt;&lt; "</a:t>
            </a:r>
            <a:r>
              <a:rPr lang="tr-TR" sz="2000" b="1" dirty="0" err="1" smtClean="0">
                <a:solidFill>
                  <a:srgbClr val="C00000"/>
                </a:solidFill>
              </a:rPr>
              <a:t>Geek</a:t>
            </a:r>
            <a:r>
              <a:rPr lang="tr-TR" sz="2000" b="1" dirty="0" smtClean="0">
                <a:solidFill>
                  <a:srgbClr val="C00000"/>
                </a:solidFill>
              </a:rPr>
              <a:t> </a:t>
            </a:r>
            <a:r>
              <a:rPr lang="tr-TR" sz="2000" b="1" dirty="0" err="1" smtClean="0">
                <a:solidFill>
                  <a:srgbClr val="C00000"/>
                </a:solidFill>
              </a:rPr>
              <a:t>id</a:t>
            </a:r>
            <a:r>
              <a:rPr lang="tr-TR" sz="2000" b="1" dirty="0" smtClean="0">
                <a:solidFill>
                  <a:srgbClr val="C00000"/>
                </a:solidFill>
              </a:rPr>
              <a:t> is: " &lt;&lt; </a:t>
            </a:r>
            <a:r>
              <a:rPr lang="tr-TR" sz="2000" b="1" dirty="0" err="1" smtClean="0">
                <a:solidFill>
                  <a:srgbClr val="C00000"/>
                </a:solidFill>
              </a:rPr>
              <a:t>id</a:t>
            </a:r>
            <a:r>
              <a:rPr lang="tr-TR" sz="2000" b="1" dirty="0" smtClean="0">
                <a:solidFill>
                  <a:srgbClr val="C00000"/>
                </a:solidFill>
              </a:rPr>
              <a:t>; </a:t>
            </a:r>
          </a:p>
          <a:p>
            <a:pPr marL="0" indent="0">
              <a:buNone/>
            </a:pPr>
            <a:r>
              <a:rPr lang="tr-TR" sz="2000" b="1" dirty="0" smtClean="0">
                <a:solidFill>
                  <a:srgbClr val="C00000"/>
                </a:solidFill>
              </a:rPr>
              <a:t>    } </a:t>
            </a:r>
          </a:p>
          <a:p>
            <a:pPr marL="0" indent="0">
              <a:buNone/>
            </a:pPr>
            <a:r>
              <a:rPr lang="tr-TR" sz="2000" b="1" dirty="0" smtClean="0">
                <a:solidFill>
                  <a:srgbClr val="C00000"/>
                </a:solidFill>
              </a:rPr>
              <a:t>}; </a:t>
            </a:r>
          </a:p>
          <a:p>
            <a:pPr marL="0" indent="0">
              <a:buNone/>
            </a:pPr>
            <a:r>
              <a:rPr lang="tr-TR" sz="2000" b="1" dirty="0" err="1" smtClean="0">
                <a:solidFill>
                  <a:srgbClr val="C00000"/>
                </a:solidFill>
              </a:rPr>
              <a:t>void</a:t>
            </a:r>
            <a:r>
              <a:rPr lang="tr-TR" sz="2000" b="1" dirty="0" smtClean="0">
                <a:solidFill>
                  <a:srgbClr val="C00000"/>
                </a:solidFill>
              </a:rPr>
              <a:t> </a:t>
            </a:r>
            <a:r>
              <a:rPr lang="tr-TR" sz="2000" b="1" dirty="0" err="1" smtClean="0">
                <a:solidFill>
                  <a:srgbClr val="C00000"/>
                </a:solidFill>
              </a:rPr>
              <a:t>Geeks</a:t>
            </a:r>
            <a:r>
              <a:rPr lang="tr-TR" sz="2000" b="1" dirty="0" smtClean="0">
                <a:solidFill>
                  <a:srgbClr val="C00000"/>
                </a:solidFill>
              </a:rPr>
              <a:t>::</a:t>
            </a:r>
            <a:r>
              <a:rPr lang="tr-TR" sz="2000" b="1" dirty="0" err="1" smtClean="0">
                <a:solidFill>
                  <a:srgbClr val="C00000"/>
                </a:solidFill>
              </a:rPr>
              <a:t>printname</a:t>
            </a:r>
            <a:r>
              <a:rPr lang="tr-TR" sz="2000" b="1" dirty="0" smtClean="0">
                <a:solidFill>
                  <a:srgbClr val="C00000"/>
                </a:solidFill>
              </a:rPr>
              <a:t>() {   </a:t>
            </a:r>
            <a:r>
              <a:rPr lang="tr-TR" sz="2000" b="1" dirty="0" smtClean="0"/>
              <a:t>// Definition of </a:t>
            </a:r>
            <a:r>
              <a:rPr lang="tr-TR" sz="2000" b="1" dirty="0" err="1" smtClean="0"/>
              <a:t>printname</a:t>
            </a:r>
            <a:r>
              <a:rPr lang="tr-TR" sz="2000" b="1" dirty="0" smtClean="0"/>
              <a:t> </a:t>
            </a:r>
            <a:r>
              <a:rPr lang="tr-TR" sz="2000" b="1" dirty="0" err="1" smtClean="0"/>
              <a:t>using</a:t>
            </a:r>
            <a:r>
              <a:rPr lang="tr-TR" sz="2000" b="1" dirty="0" smtClean="0"/>
              <a:t> </a:t>
            </a:r>
            <a:r>
              <a:rPr lang="tr-TR" sz="2000" b="1" dirty="0" err="1" smtClean="0"/>
              <a:t>scope</a:t>
            </a:r>
            <a:r>
              <a:rPr lang="tr-TR" sz="2000" b="1" dirty="0" smtClean="0"/>
              <a:t> </a:t>
            </a:r>
            <a:r>
              <a:rPr lang="tr-TR" sz="2000" b="1" dirty="0" err="1" smtClean="0"/>
              <a:t>resolution</a:t>
            </a:r>
            <a:r>
              <a:rPr lang="tr-TR" sz="2000" b="1" dirty="0" smtClean="0"/>
              <a:t> </a:t>
            </a:r>
            <a:r>
              <a:rPr lang="tr-TR" sz="2000" b="1" dirty="0" err="1" smtClean="0"/>
              <a:t>operator</a:t>
            </a:r>
            <a:r>
              <a:rPr lang="tr-TR" sz="2000" b="1" dirty="0" smtClean="0"/>
              <a:t> :: </a:t>
            </a:r>
          </a:p>
          <a:p>
            <a:pPr marL="0" indent="0">
              <a:buNone/>
            </a:pPr>
            <a:r>
              <a:rPr lang="tr-TR" sz="2000" b="1" dirty="0" smtClean="0">
                <a:solidFill>
                  <a:srgbClr val="C00000"/>
                </a:solidFill>
              </a:rPr>
              <a:t>    </a:t>
            </a:r>
            <a:r>
              <a:rPr lang="tr-TR" sz="2000" b="1" dirty="0" err="1" smtClean="0">
                <a:solidFill>
                  <a:srgbClr val="C00000"/>
                </a:solidFill>
              </a:rPr>
              <a:t>cout</a:t>
            </a:r>
            <a:r>
              <a:rPr lang="tr-TR" sz="2000" b="1" dirty="0" smtClean="0">
                <a:solidFill>
                  <a:srgbClr val="C00000"/>
                </a:solidFill>
              </a:rPr>
              <a:t> &lt;&lt; "</a:t>
            </a:r>
            <a:r>
              <a:rPr lang="tr-TR" sz="2000" b="1" dirty="0" err="1" smtClean="0">
                <a:solidFill>
                  <a:srgbClr val="C00000"/>
                </a:solidFill>
              </a:rPr>
              <a:t>Geekname</a:t>
            </a:r>
            <a:r>
              <a:rPr lang="tr-TR" sz="2000" b="1" dirty="0" smtClean="0">
                <a:solidFill>
                  <a:srgbClr val="C00000"/>
                </a:solidFill>
              </a:rPr>
              <a:t> is: " &lt;&lt; </a:t>
            </a:r>
            <a:r>
              <a:rPr lang="tr-TR" sz="2000" b="1" dirty="0" err="1" smtClean="0">
                <a:solidFill>
                  <a:srgbClr val="C00000"/>
                </a:solidFill>
              </a:rPr>
              <a:t>geekname</a:t>
            </a:r>
            <a:r>
              <a:rPr lang="tr-TR" sz="2000" b="1" dirty="0" smtClean="0">
                <a:solidFill>
                  <a:srgbClr val="C00000"/>
                </a:solidFill>
              </a:rPr>
              <a:t>;  </a:t>
            </a:r>
          </a:p>
          <a:p>
            <a:pPr marL="0" indent="0">
              <a:buNone/>
            </a:pPr>
            <a:r>
              <a:rPr lang="tr-TR" sz="2000" b="1" dirty="0" smtClean="0">
                <a:solidFill>
                  <a:srgbClr val="C00000"/>
                </a:solidFill>
              </a:rPr>
              <a:t>} </a:t>
            </a:r>
          </a:p>
        </p:txBody>
      </p:sp>
      <p:sp>
        <p:nvSpPr>
          <p:cNvPr id="4" name="İçerik Yer Tutucusu 2"/>
          <p:cNvSpPr txBox="1">
            <a:spLocks/>
          </p:cNvSpPr>
          <p:nvPr/>
        </p:nvSpPr>
        <p:spPr>
          <a:xfrm>
            <a:off x="7203056" y="-1"/>
            <a:ext cx="4988943" cy="67803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200" b="1" dirty="0" err="1" smtClean="0">
                <a:solidFill>
                  <a:srgbClr val="C00000"/>
                </a:solidFill>
              </a:rPr>
              <a:t>int</a:t>
            </a:r>
            <a:r>
              <a:rPr lang="tr-TR" sz="2200" b="1" dirty="0" smtClean="0">
                <a:solidFill>
                  <a:srgbClr val="C00000"/>
                </a:solidFill>
              </a:rPr>
              <a:t> main() { </a:t>
            </a:r>
          </a:p>
          <a:p>
            <a:pPr marL="0" indent="0">
              <a:buFont typeface="Arial" panose="020B0604020202020204" pitchFamily="34" charset="0"/>
              <a:buNone/>
            </a:pPr>
            <a:r>
              <a:rPr lang="tr-TR" sz="2200" b="1" dirty="0" smtClean="0">
                <a:solidFill>
                  <a:srgbClr val="C00000"/>
                </a:solidFill>
              </a:rPr>
              <a:t>          </a:t>
            </a:r>
            <a:r>
              <a:rPr lang="tr-TR" sz="2200" b="1" dirty="0" err="1" smtClean="0">
                <a:solidFill>
                  <a:srgbClr val="C00000"/>
                </a:solidFill>
              </a:rPr>
              <a:t>Geeks</a:t>
            </a:r>
            <a:r>
              <a:rPr lang="tr-TR" sz="2200" b="1" dirty="0" smtClean="0">
                <a:solidFill>
                  <a:srgbClr val="C00000"/>
                </a:solidFill>
              </a:rPr>
              <a:t> obj1; </a:t>
            </a:r>
          </a:p>
          <a:p>
            <a:pPr marL="0" indent="0">
              <a:buFont typeface="Arial" panose="020B0604020202020204" pitchFamily="34" charset="0"/>
              <a:buNone/>
            </a:pPr>
            <a:r>
              <a:rPr lang="tr-TR" sz="2200" b="1" dirty="0" smtClean="0">
                <a:solidFill>
                  <a:srgbClr val="C00000"/>
                </a:solidFill>
              </a:rPr>
              <a:t>    obj1.geekname = "</a:t>
            </a:r>
            <a:r>
              <a:rPr lang="tr-TR" sz="2200" b="1" dirty="0" err="1" smtClean="0">
                <a:solidFill>
                  <a:srgbClr val="C00000"/>
                </a:solidFill>
              </a:rPr>
              <a:t>xyz</a:t>
            </a:r>
            <a:r>
              <a:rPr lang="tr-TR" sz="2200" b="1" dirty="0" smtClean="0">
                <a:solidFill>
                  <a:srgbClr val="C00000"/>
                </a:solidFill>
              </a:rPr>
              <a:t>"; </a:t>
            </a:r>
          </a:p>
          <a:p>
            <a:pPr marL="0" indent="0">
              <a:buFont typeface="Arial" panose="020B0604020202020204" pitchFamily="34" charset="0"/>
              <a:buNone/>
            </a:pPr>
            <a:r>
              <a:rPr lang="tr-TR" sz="2200" b="1" dirty="0" smtClean="0">
                <a:solidFill>
                  <a:srgbClr val="C00000"/>
                </a:solidFill>
              </a:rPr>
              <a:t>    obj1.id=15; </a:t>
            </a:r>
          </a:p>
          <a:p>
            <a:pPr marL="0" indent="0">
              <a:buFont typeface="Arial" panose="020B0604020202020204" pitchFamily="34" charset="0"/>
              <a:buNone/>
            </a:pPr>
            <a:r>
              <a:rPr lang="tr-TR" sz="2200" b="1" dirty="0" smtClean="0">
                <a:solidFill>
                  <a:srgbClr val="C00000"/>
                </a:solidFill>
              </a:rPr>
              <a:t>obj1.printname(); </a:t>
            </a:r>
            <a:r>
              <a:rPr lang="tr-TR" sz="2200" b="1" dirty="0" smtClean="0"/>
              <a:t>// </a:t>
            </a:r>
            <a:r>
              <a:rPr lang="tr-TR" sz="2200" b="1" dirty="0" err="1" smtClean="0"/>
              <a:t>call</a:t>
            </a:r>
            <a:r>
              <a:rPr lang="tr-TR" sz="2200" b="1" dirty="0" smtClean="0"/>
              <a:t> </a:t>
            </a:r>
            <a:r>
              <a:rPr lang="tr-TR" sz="2200" b="1" dirty="0" err="1" smtClean="0"/>
              <a:t>printname</a:t>
            </a:r>
            <a:r>
              <a:rPr lang="tr-TR" sz="2200" b="1" dirty="0" smtClean="0"/>
              <a:t>() </a:t>
            </a:r>
          </a:p>
          <a:p>
            <a:pPr marL="0" indent="0">
              <a:buFont typeface="Arial" panose="020B0604020202020204" pitchFamily="34" charset="0"/>
              <a:buNone/>
            </a:pPr>
            <a:r>
              <a:rPr lang="tr-TR" sz="2200" b="1" dirty="0" smtClean="0">
                <a:solidFill>
                  <a:srgbClr val="C00000"/>
                </a:solidFill>
              </a:rPr>
              <a:t>    </a:t>
            </a:r>
            <a:r>
              <a:rPr lang="tr-TR" sz="2200" b="1" dirty="0" err="1" smtClean="0">
                <a:solidFill>
                  <a:srgbClr val="C00000"/>
                </a:solidFill>
              </a:rPr>
              <a:t>cout</a:t>
            </a:r>
            <a:r>
              <a:rPr lang="tr-TR" sz="2200" b="1" dirty="0" smtClean="0">
                <a:solidFill>
                  <a:srgbClr val="C00000"/>
                </a:solidFill>
              </a:rPr>
              <a:t> &lt;&lt; </a:t>
            </a:r>
            <a:r>
              <a:rPr lang="tr-TR" sz="2200" b="1" dirty="0" err="1" smtClean="0">
                <a:solidFill>
                  <a:srgbClr val="C00000"/>
                </a:solidFill>
              </a:rPr>
              <a:t>endl</a:t>
            </a:r>
            <a:r>
              <a:rPr lang="tr-TR" sz="2200" b="1" dirty="0" smtClean="0">
                <a:solidFill>
                  <a:srgbClr val="C00000"/>
                </a:solidFill>
              </a:rPr>
              <a:t>; </a:t>
            </a:r>
          </a:p>
          <a:p>
            <a:pPr marL="0" indent="0">
              <a:buFont typeface="Arial" panose="020B0604020202020204" pitchFamily="34" charset="0"/>
              <a:buNone/>
            </a:pPr>
            <a:r>
              <a:rPr lang="tr-TR" sz="2200" b="1" dirty="0" smtClean="0">
                <a:solidFill>
                  <a:srgbClr val="C00000"/>
                </a:solidFill>
              </a:rPr>
              <a:t>obj1.printid(); </a:t>
            </a:r>
            <a:r>
              <a:rPr lang="tr-TR" sz="2200" b="1" dirty="0" smtClean="0"/>
              <a:t>// </a:t>
            </a:r>
            <a:r>
              <a:rPr lang="tr-TR" sz="2200" b="1" dirty="0" err="1" smtClean="0"/>
              <a:t>call</a:t>
            </a:r>
            <a:r>
              <a:rPr lang="tr-TR" sz="2200" b="1" dirty="0" smtClean="0"/>
              <a:t> </a:t>
            </a:r>
            <a:r>
              <a:rPr lang="tr-TR" sz="2200" b="1" dirty="0" err="1" smtClean="0"/>
              <a:t>printid</a:t>
            </a:r>
            <a:r>
              <a:rPr lang="tr-TR" sz="2200" b="1" dirty="0" smtClean="0"/>
              <a:t>() </a:t>
            </a:r>
          </a:p>
          <a:p>
            <a:pPr marL="0" indent="0">
              <a:buFont typeface="Arial" panose="020B0604020202020204" pitchFamily="34" charset="0"/>
              <a:buNone/>
            </a:pPr>
            <a:r>
              <a:rPr lang="tr-TR" sz="2200" b="1" dirty="0" smtClean="0">
                <a:solidFill>
                  <a:srgbClr val="C00000"/>
                </a:solidFill>
              </a:rPr>
              <a:t>    </a:t>
            </a:r>
            <a:r>
              <a:rPr lang="tr-TR" sz="2200" b="1" dirty="0" err="1" smtClean="0">
                <a:solidFill>
                  <a:srgbClr val="C00000"/>
                </a:solidFill>
              </a:rPr>
              <a:t>return</a:t>
            </a:r>
            <a:r>
              <a:rPr lang="tr-TR" sz="2200" b="1" dirty="0" smtClean="0">
                <a:solidFill>
                  <a:srgbClr val="C00000"/>
                </a:solidFill>
              </a:rPr>
              <a:t> 0;</a:t>
            </a:r>
          </a:p>
          <a:p>
            <a:pPr marL="0" indent="0">
              <a:buFont typeface="Arial" panose="020B0604020202020204" pitchFamily="34" charset="0"/>
              <a:buNone/>
            </a:pPr>
            <a:r>
              <a:rPr lang="tr-TR" sz="2200" b="1" dirty="0" smtClean="0">
                <a:solidFill>
                  <a:srgbClr val="C00000"/>
                </a:solidFill>
              </a:rPr>
              <a:t> } </a:t>
            </a:r>
            <a:endParaRPr lang="tr-TR" sz="2200" b="1" dirty="0">
              <a:solidFill>
                <a:srgbClr val="C00000"/>
              </a:solidFill>
            </a:endParaRPr>
          </a:p>
        </p:txBody>
      </p:sp>
    </p:spTree>
    <p:extLst>
      <p:ext uri="{BB962C8B-B14F-4D97-AF65-F5344CB8AC3E}">
        <p14:creationId xmlns:p14="http://schemas.microsoft.com/office/powerpoint/2010/main" val="20061447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17586" y="198408"/>
            <a:ext cx="10757140" cy="6659592"/>
          </a:xfrm>
        </p:spPr>
        <p:txBody>
          <a:bodyPr>
            <a:normAutofit/>
          </a:bodyPr>
          <a:lstStyle/>
          <a:p>
            <a:pPr marL="0" indent="0">
              <a:buNone/>
            </a:pPr>
            <a:r>
              <a:rPr lang="en-US" b="1" dirty="0">
                <a:solidFill>
                  <a:srgbClr val="C00000"/>
                </a:solidFill>
              </a:rPr>
              <a:t>class </a:t>
            </a:r>
            <a:r>
              <a:rPr lang="en-US" b="1" dirty="0" err="1">
                <a:solidFill>
                  <a:srgbClr val="C00000"/>
                </a:solidFill>
              </a:rPr>
              <a:t>MyClass</a:t>
            </a:r>
            <a:r>
              <a:rPr lang="en-US" b="1" dirty="0">
                <a:solidFill>
                  <a:srgbClr val="C00000"/>
                </a:solidFill>
              </a:rPr>
              <a:t> {       </a:t>
            </a:r>
            <a:r>
              <a:rPr lang="tr-TR" b="1" dirty="0" smtClean="0">
                <a:solidFill>
                  <a:srgbClr val="C00000"/>
                </a:solidFill>
              </a:rPr>
              <a:t>  </a:t>
            </a:r>
            <a:r>
              <a:rPr lang="en-US" b="1" dirty="0" smtClean="0">
                <a:solidFill>
                  <a:srgbClr val="C00000"/>
                </a:solidFill>
              </a:rPr>
              <a:t> </a:t>
            </a:r>
            <a:r>
              <a:rPr lang="en-US" b="1" dirty="0"/>
              <a:t>// The class</a:t>
            </a:r>
          </a:p>
          <a:p>
            <a:pPr marL="0" indent="0">
              <a:buNone/>
            </a:pPr>
            <a:r>
              <a:rPr lang="en-US" b="1" dirty="0">
                <a:solidFill>
                  <a:srgbClr val="C00000"/>
                </a:solidFill>
              </a:rPr>
              <a:t>  public:              </a:t>
            </a:r>
            <a:r>
              <a:rPr lang="en-US" b="1" dirty="0"/>
              <a:t>// Access specifier</a:t>
            </a:r>
          </a:p>
          <a:p>
            <a:pPr marL="0" indent="0">
              <a:buNone/>
            </a:pPr>
            <a:r>
              <a:rPr lang="en-US" b="1" dirty="0">
                <a:solidFill>
                  <a:srgbClr val="C00000"/>
                </a:solidFill>
              </a:rPr>
              <a:t>    void </a:t>
            </a:r>
            <a:r>
              <a:rPr lang="en-US" b="1" dirty="0" err="1">
                <a:solidFill>
                  <a:srgbClr val="C00000"/>
                </a:solidFill>
              </a:rPr>
              <a:t>myMethod</a:t>
            </a:r>
            <a:r>
              <a:rPr lang="en-US" b="1" dirty="0">
                <a:solidFill>
                  <a:srgbClr val="C00000"/>
                </a:solidFill>
              </a:rPr>
              <a:t>() {  </a:t>
            </a:r>
            <a:r>
              <a:rPr lang="en-US" b="1" dirty="0"/>
              <a:t>// Method/function defined inside the class</a:t>
            </a:r>
          </a:p>
          <a:p>
            <a:pPr marL="0" indent="0">
              <a:buNone/>
            </a:pPr>
            <a:r>
              <a:rPr lang="en-US" b="1" dirty="0">
                <a:solidFill>
                  <a:srgbClr val="C00000"/>
                </a:solidFill>
              </a:rPr>
              <a:t>      </a:t>
            </a:r>
            <a:r>
              <a:rPr lang="en-US" b="1" dirty="0" err="1">
                <a:solidFill>
                  <a:srgbClr val="C00000"/>
                </a:solidFill>
              </a:rPr>
              <a:t>cout</a:t>
            </a:r>
            <a:r>
              <a:rPr lang="en-US" b="1" dirty="0">
                <a:solidFill>
                  <a:srgbClr val="C00000"/>
                </a:solidFill>
              </a:rPr>
              <a:t> &lt;&lt; "Hello World!";</a:t>
            </a:r>
          </a:p>
          <a:p>
            <a:pPr marL="0" indent="0">
              <a:buNone/>
            </a:pPr>
            <a:r>
              <a:rPr lang="en-US" b="1" dirty="0">
                <a:solidFill>
                  <a:srgbClr val="C00000"/>
                </a:solidFill>
              </a:rPr>
              <a:t>    }</a:t>
            </a:r>
          </a:p>
          <a:p>
            <a:pPr marL="0" indent="0">
              <a:buNone/>
            </a:pPr>
            <a:r>
              <a:rPr lang="en-US" b="1" dirty="0">
                <a:solidFill>
                  <a:srgbClr val="C00000"/>
                </a:solidFill>
              </a:rPr>
              <a:t>};</a:t>
            </a:r>
          </a:p>
          <a:p>
            <a:pPr marL="0" indent="0">
              <a:buNone/>
            </a:pPr>
            <a:endParaRPr lang="en-US" b="1" dirty="0">
              <a:solidFill>
                <a:srgbClr val="C00000"/>
              </a:solidFill>
            </a:endParaRPr>
          </a:p>
          <a:p>
            <a:pPr marL="0" indent="0">
              <a:buNone/>
            </a:pPr>
            <a:r>
              <a:rPr lang="en-US" b="1" dirty="0" err="1">
                <a:solidFill>
                  <a:srgbClr val="C00000"/>
                </a:solidFill>
              </a:rPr>
              <a:t>int</a:t>
            </a:r>
            <a:r>
              <a:rPr lang="en-US" b="1" dirty="0">
                <a:solidFill>
                  <a:srgbClr val="C00000"/>
                </a:solidFill>
              </a:rPr>
              <a:t> main() {</a:t>
            </a:r>
          </a:p>
          <a:p>
            <a:pPr marL="0" indent="0">
              <a:buNone/>
            </a:pPr>
            <a:r>
              <a:rPr lang="en-US" b="1" dirty="0">
                <a:solidFill>
                  <a:srgbClr val="C00000"/>
                </a:solidFill>
              </a:rPr>
              <a:t>  </a:t>
            </a:r>
            <a:r>
              <a:rPr lang="en-US" b="1" dirty="0" err="1">
                <a:solidFill>
                  <a:srgbClr val="C00000"/>
                </a:solidFill>
              </a:rPr>
              <a:t>MyClass</a:t>
            </a:r>
            <a:r>
              <a:rPr lang="en-US" b="1" dirty="0">
                <a:solidFill>
                  <a:srgbClr val="C00000"/>
                </a:solidFill>
              </a:rPr>
              <a:t> </a:t>
            </a:r>
            <a:r>
              <a:rPr lang="en-US" b="1" dirty="0" err="1">
                <a:solidFill>
                  <a:srgbClr val="C00000"/>
                </a:solidFill>
              </a:rPr>
              <a:t>myObj</a:t>
            </a:r>
            <a:r>
              <a:rPr lang="en-US" b="1" dirty="0">
                <a:solidFill>
                  <a:srgbClr val="C00000"/>
                </a:solidFill>
              </a:rPr>
              <a:t>;     </a:t>
            </a:r>
            <a:r>
              <a:rPr lang="en-US" b="1" dirty="0"/>
              <a:t>// Create an object of </a:t>
            </a:r>
            <a:r>
              <a:rPr lang="en-US" b="1" dirty="0" err="1"/>
              <a:t>MyClass</a:t>
            </a:r>
            <a:endParaRPr lang="en-US" b="1" dirty="0"/>
          </a:p>
          <a:p>
            <a:pPr marL="0" indent="0">
              <a:buNone/>
            </a:pPr>
            <a:r>
              <a:rPr lang="en-US" b="1" dirty="0">
                <a:solidFill>
                  <a:srgbClr val="C00000"/>
                </a:solidFill>
              </a:rPr>
              <a:t>  </a:t>
            </a:r>
            <a:r>
              <a:rPr lang="en-US" b="1" dirty="0" err="1">
                <a:solidFill>
                  <a:srgbClr val="C00000"/>
                </a:solidFill>
              </a:rPr>
              <a:t>myObj.myMethod</a:t>
            </a:r>
            <a:r>
              <a:rPr lang="en-US" b="1" dirty="0">
                <a:solidFill>
                  <a:srgbClr val="C00000"/>
                </a:solidFill>
              </a:rPr>
              <a:t>();  </a:t>
            </a:r>
            <a:r>
              <a:rPr lang="en-US" b="1" dirty="0"/>
              <a:t>// Call the method</a:t>
            </a:r>
          </a:p>
          <a:p>
            <a:pPr marL="0" indent="0">
              <a:buNone/>
            </a:pPr>
            <a:r>
              <a:rPr lang="en-US" b="1" dirty="0">
                <a:solidFill>
                  <a:srgbClr val="C00000"/>
                </a:solidFill>
              </a:rPr>
              <a:t>  return 0;</a:t>
            </a:r>
          </a:p>
          <a:p>
            <a:pPr marL="0" indent="0">
              <a:buNone/>
            </a:pPr>
            <a:r>
              <a:rPr lang="en-US" b="1" dirty="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3903300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91706" y="0"/>
            <a:ext cx="10783019" cy="6858000"/>
          </a:xfrm>
        </p:spPr>
        <p:txBody>
          <a:bodyPr>
            <a:normAutofit fontScale="92500" lnSpcReduction="10000"/>
          </a:bodyPr>
          <a:lstStyle/>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MyClass</a:t>
            </a:r>
            <a:r>
              <a:rPr lang="tr-TR" b="1" dirty="0">
                <a:solidFill>
                  <a:srgbClr val="C00000"/>
                </a:solidFill>
              </a:rPr>
              <a:t> {        </a:t>
            </a:r>
            <a:r>
              <a:rPr lang="tr-TR" b="1" dirty="0"/>
              <a:t>// </a:t>
            </a:r>
            <a:r>
              <a:rPr lang="tr-TR" b="1" dirty="0" err="1"/>
              <a:t>The</a:t>
            </a:r>
            <a:r>
              <a:rPr lang="tr-TR" b="1" dirty="0"/>
              <a:t> </a:t>
            </a:r>
            <a:r>
              <a:rPr lang="tr-TR" b="1" dirty="0" err="1"/>
              <a:t>class</a:t>
            </a:r>
            <a:endParaRPr lang="tr-TR" b="1" dirty="0"/>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              </a:t>
            </a:r>
            <a:r>
              <a:rPr lang="tr-TR" b="1" dirty="0"/>
              <a:t>// Access </a:t>
            </a:r>
            <a:r>
              <a:rPr lang="tr-TR" b="1" dirty="0" err="1"/>
              <a:t>specifier</a:t>
            </a:r>
            <a:endParaRPr lang="tr-TR" b="1" dirty="0"/>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myMethod</a:t>
            </a:r>
            <a:r>
              <a:rPr lang="tr-TR" b="1" dirty="0">
                <a:solidFill>
                  <a:srgbClr val="C00000"/>
                </a:solidFill>
              </a:rPr>
              <a:t>();   </a:t>
            </a:r>
            <a:r>
              <a:rPr lang="tr-TR" b="1" dirty="0"/>
              <a:t>// </a:t>
            </a:r>
            <a:r>
              <a:rPr lang="tr-TR" b="1" dirty="0" err="1"/>
              <a:t>Method</a:t>
            </a:r>
            <a:r>
              <a:rPr lang="tr-TR" b="1" dirty="0"/>
              <a:t>/</a:t>
            </a:r>
            <a:r>
              <a:rPr lang="tr-TR" b="1" dirty="0" err="1"/>
              <a:t>function</a:t>
            </a:r>
            <a:r>
              <a:rPr lang="tr-TR" b="1" dirty="0"/>
              <a:t> </a:t>
            </a:r>
            <a:r>
              <a:rPr lang="tr-TR" b="1" dirty="0" err="1"/>
              <a:t>declaration</a:t>
            </a:r>
            <a:endParaRPr lang="tr-TR" b="1" dirty="0"/>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a:t>// </a:t>
            </a:r>
            <a:r>
              <a:rPr lang="tr-TR" b="1" dirty="0" err="1"/>
              <a:t>Method</a:t>
            </a:r>
            <a:r>
              <a:rPr lang="tr-TR" b="1" dirty="0"/>
              <a:t>/</a:t>
            </a:r>
            <a:r>
              <a:rPr lang="tr-TR" b="1" dirty="0" err="1"/>
              <a:t>function</a:t>
            </a:r>
            <a:r>
              <a:rPr lang="tr-TR" b="1" dirty="0"/>
              <a:t> </a:t>
            </a:r>
            <a:r>
              <a:rPr lang="tr-TR" b="1" dirty="0" err="1"/>
              <a:t>definition</a:t>
            </a:r>
            <a:r>
              <a:rPr lang="tr-TR" b="1" dirty="0"/>
              <a:t> </a:t>
            </a:r>
            <a:r>
              <a:rPr lang="tr-TR" b="1" dirty="0" err="1"/>
              <a:t>outside</a:t>
            </a:r>
            <a:r>
              <a:rPr lang="tr-TR" b="1" dirty="0"/>
              <a:t> </a:t>
            </a:r>
            <a:r>
              <a:rPr lang="tr-TR" b="1" dirty="0" err="1"/>
              <a:t>the</a:t>
            </a:r>
            <a:r>
              <a:rPr lang="tr-TR" b="1" dirty="0"/>
              <a:t> </a:t>
            </a:r>
            <a:r>
              <a:rPr lang="tr-TR" b="1" dirty="0" err="1"/>
              <a:t>class</a:t>
            </a:r>
            <a:endParaRPr lang="tr-TR" b="1" dirty="0"/>
          </a:p>
          <a:p>
            <a:pPr marL="0" indent="0">
              <a:buNone/>
            </a:pPr>
            <a:r>
              <a:rPr lang="tr-TR" b="1" dirty="0" err="1">
                <a:solidFill>
                  <a:srgbClr val="C00000"/>
                </a:solidFill>
              </a:rPr>
              <a:t>void</a:t>
            </a:r>
            <a:r>
              <a:rPr lang="tr-TR" b="1" dirty="0">
                <a:solidFill>
                  <a:srgbClr val="C00000"/>
                </a:solidFill>
              </a:rPr>
              <a:t> </a:t>
            </a:r>
            <a:r>
              <a:rPr lang="tr-TR" b="1" dirty="0" err="1">
                <a:solidFill>
                  <a:srgbClr val="C00000"/>
                </a:solidFill>
              </a:rPr>
              <a:t>MyClass</a:t>
            </a:r>
            <a:r>
              <a:rPr lang="tr-TR" b="1" dirty="0">
                <a:solidFill>
                  <a:srgbClr val="C00000"/>
                </a:solidFill>
              </a:rPr>
              <a:t>::</a:t>
            </a:r>
            <a:r>
              <a:rPr lang="tr-TR" b="1" dirty="0" err="1">
                <a:solidFill>
                  <a:srgbClr val="C00000"/>
                </a:solidFill>
              </a:rPr>
              <a:t>myMethod</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Hello</a:t>
            </a:r>
            <a:r>
              <a:rPr lang="tr-TR" b="1" dirty="0">
                <a:solidFill>
                  <a:srgbClr val="C00000"/>
                </a:solidFill>
              </a:rPr>
              <a:t> World!";</a:t>
            </a:r>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int</a:t>
            </a:r>
            <a:r>
              <a:rPr lang="tr-TR" b="1" dirty="0">
                <a:solidFill>
                  <a:srgbClr val="C00000"/>
                </a:solidFill>
              </a:rPr>
              <a:t> main() {</a:t>
            </a:r>
          </a:p>
          <a:p>
            <a:pPr marL="0" indent="0">
              <a:buNone/>
            </a:pPr>
            <a:r>
              <a:rPr lang="tr-TR" b="1" dirty="0">
                <a:solidFill>
                  <a:srgbClr val="C00000"/>
                </a:solidFill>
              </a:rPr>
              <a:t>  </a:t>
            </a:r>
            <a:r>
              <a:rPr lang="tr-TR" b="1" dirty="0" err="1">
                <a:solidFill>
                  <a:srgbClr val="C00000"/>
                </a:solidFill>
              </a:rPr>
              <a:t>MyClass</a:t>
            </a:r>
            <a:r>
              <a:rPr lang="tr-TR" b="1" dirty="0">
                <a:solidFill>
                  <a:srgbClr val="C00000"/>
                </a:solidFill>
              </a:rPr>
              <a:t> </a:t>
            </a:r>
            <a:r>
              <a:rPr lang="tr-TR" b="1" dirty="0" err="1">
                <a:solidFill>
                  <a:srgbClr val="C00000"/>
                </a:solidFill>
              </a:rPr>
              <a:t>myObj</a:t>
            </a:r>
            <a:r>
              <a:rPr lang="tr-TR" b="1" dirty="0">
                <a:solidFill>
                  <a:srgbClr val="C00000"/>
                </a:solidFill>
              </a:rPr>
              <a:t>;     </a:t>
            </a:r>
            <a:r>
              <a:rPr lang="tr-TR" b="1" dirty="0"/>
              <a:t>// </a:t>
            </a:r>
            <a:r>
              <a:rPr lang="tr-TR" b="1" dirty="0" err="1"/>
              <a:t>Create</a:t>
            </a:r>
            <a:r>
              <a:rPr lang="tr-TR" b="1" dirty="0"/>
              <a:t> an </a:t>
            </a:r>
            <a:r>
              <a:rPr lang="tr-TR" b="1" dirty="0" err="1"/>
              <a:t>object</a:t>
            </a:r>
            <a:r>
              <a:rPr lang="tr-TR" b="1" dirty="0"/>
              <a:t> of </a:t>
            </a:r>
            <a:r>
              <a:rPr lang="tr-TR" b="1" dirty="0" err="1"/>
              <a:t>MyClass</a:t>
            </a:r>
            <a:endParaRPr lang="tr-TR" b="1" dirty="0"/>
          </a:p>
          <a:p>
            <a:pPr marL="0" indent="0">
              <a:buNone/>
            </a:pPr>
            <a:r>
              <a:rPr lang="tr-TR" b="1" dirty="0">
                <a:solidFill>
                  <a:srgbClr val="C00000"/>
                </a:solidFill>
              </a:rPr>
              <a:t>  </a:t>
            </a:r>
            <a:r>
              <a:rPr lang="tr-TR" b="1" dirty="0" err="1">
                <a:solidFill>
                  <a:srgbClr val="C00000"/>
                </a:solidFill>
              </a:rPr>
              <a:t>myObj.myMethod</a:t>
            </a:r>
            <a:r>
              <a:rPr lang="tr-TR" b="1" dirty="0">
                <a:solidFill>
                  <a:srgbClr val="C00000"/>
                </a:solidFill>
              </a:rPr>
              <a:t>();  </a:t>
            </a:r>
            <a:r>
              <a:rPr lang="tr-TR" b="1" dirty="0"/>
              <a:t>// Call </a:t>
            </a:r>
            <a:r>
              <a:rPr lang="tr-TR" b="1" dirty="0" err="1"/>
              <a:t>the</a:t>
            </a:r>
            <a:r>
              <a:rPr lang="tr-TR" b="1" dirty="0"/>
              <a:t> </a:t>
            </a:r>
            <a:r>
              <a:rPr lang="tr-TR" b="1" dirty="0" err="1"/>
              <a:t>method</a:t>
            </a:r>
            <a:endParaRPr lang="tr-TR" b="1" dirty="0"/>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0;</a:t>
            </a:r>
          </a:p>
          <a:p>
            <a:pPr marL="0" indent="0">
              <a:buNone/>
            </a:pPr>
            <a:r>
              <a:rPr lang="tr-TR" b="1" dirty="0">
                <a:solidFill>
                  <a:srgbClr val="C00000"/>
                </a:solidFill>
              </a:rPr>
              <a:t>}</a:t>
            </a:r>
          </a:p>
        </p:txBody>
      </p:sp>
    </p:spTree>
    <p:extLst>
      <p:ext uri="{BB962C8B-B14F-4D97-AF65-F5344CB8AC3E}">
        <p14:creationId xmlns:p14="http://schemas.microsoft.com/office/powerpoint/2010/main" val="10196176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55607" y="60384"/>
            <a:ext cx="10714007" cy="6797615"/>
          </a:xfrm>
        </p:spPr>
        <p:txBody>
          <a:bodyPr>
            <a:normAutofit fontScale="85000" lnSpcReduction="20000"/>
          </a:bodyPr>
          <a:lstStyle/>
          <a:p>
            <a:pPr marL="0" indent="0">
              <a:buNone/>
            </a:pPr>
            <a:r>
              <a:rPr lang="en-US" b="1" dirty="0">
                <a:solidFill>
                  <a:srgbClr val="C00000"/>
                </a:solidFill>
              </a:rPr>
              <a:t>#include &lt;</a:t>
            </a:r>
            <a:r>
              <a:rPr lang="en-US" b="1" dirty="0" err="1">
                <a:solidFill>
                  <a:srgbClr val="C00000"/>
                </a:solidFill>
              </a:rPr>
              <a:t>iostream</a:t>
            </a:r>
            <a:r>
              <a:rPr lang="en-US" b="1" dirty="0">
                <a:solidFill>
                  <a:srgbClr val="C00000"/>
                </a:solidFill>
              </a:rPr>
              <a:t>&gt;</a:t>
            </a:r>
          </a:p>
          <a:p>
            <a:pPr marL="0" indent="0">
              <a:buNone/>
            </a:pPr>
            <a:r>
              <a:rPr lang="en-US" b="1" dirty="0">
                <a:solidFill>
                  <a:srgbClr val="C00000"/>
                </a:solidFill>
              </a:rPr>
              <a:t>using namespace </a:t>
            </a:r>
            <a:r>
              <a:rPr lang="en-US" b="1" dirty="0" err="1">
                <a:solidFill>
                  <a:srgbClr val="C00000"/>
                </a:solidFill>
              </a:rPr>
              <a:t>std</a:t>
            </a:r>
            <a:r>
              <a:rPr lang="en-US" b="1" dirty="0">
                <a:solidFill>
                  <a:srgbClr val="C00000"/>
                </a:solidFill>
              </a:rPr>
              <a:t>;</a:t>
            </a:r>
          </a:p>
          <a:p>
            <a:pPr marL="0" indent="0">
              <a:buNone/>
            </a:pPr>
            <a:endParaRPr lang="en-US" b="1" dirty="0">
              <a:solidFill>
                <a:srgbClr val="C00000"/>
              </a:solidFill>
            </a:endParaRPr>
          </a:p>
          <a:p>
            <a:pPr marL="0" indent="0">
              <a:buNone/>
            </a:pPr>
            <a:r>
              <a:rPr lang="en-US" b="1" dirty="0">
                <a:solidFill>
                  <a:srgbClr val="C00000"/>
                </a:solidFill>
              </a:rPr>
              <a:t>class Car {</a:t>
            </a:r>
          </a:p>
          <a:p>
            <a:pPr marL="0" indent="0">
              <a:buNone/>
            </a:pPr>
            <a:r>
              <a:rPr lang="en-US" b="1" dirty="0">
                <a:solidFill>
                  <a:srgbClr val="C00000"/>
                </a:solidFill>
              </a:rPr>
              <a:t>  public:</a:t>
            </a:r>
          </a:p>
          <a:p>
            <a:pPr marL="0" indent="0">
              <a:buNone/>
            </a:pPr>
            <a:r>
              <a:rPr lang="en-US" b="1" dirty="0">
                <a:solidFill>
                  <a:srgbClr val="C00000"/>
                </a:solidFill>
              </a:rPr>
              <a:t>    </a:t>
            </a:r>
            <a:r>
              <a:rPr lang="en-US" b="1" dirty="0" err="1">
                <a:solidFill>
                  <a:srgbClr val="C00000"/>
                </a:solidFill>
              </a:rPr>
              <a:t>int</a:t>
            </a:r>
            <a:r>
              <a:rPr lang="en-US" b="1" dirty="0">
                <a:solidFill>
                  <a:srgbClr val="C00000"/>
                </a:solidFill>
              </a:rPr>
              <a:t> speed(</a:t>
            </a:r>
            <a:r>
              <a:rPr lang="en-US" b="1" dirty="0" err="1">
                <a:solidFill>
                  <a:srgbClr val="C00000"/>
                </a:solidFill>
              </a:rPr>
              <a:t>int</a:t>
            </a:r>
            <a:r>
              <a:rPr lang="en-US" b="1" dirty="0">
                <a:solidFill>
                  <a:srgbClr val="C00000"/>
                </a:solidFill>
              </a:rPr>
              <a:t> </a:t>
            </a:r>
            <a:r>
              <a:rPr lang="en-US" b="1" dirty="0" err="1">
                <a:solidFill>
                  <a:srgbClr val="C00000"/>
                </a:solidFill>
              </a:rPr>
              <a:t>maxSpeed</a:t>
            </a:r>
            <a:r>
              <a:rPr lang="en-US" b="1" dirty="0">
                <a:solidFill>
                  <a:srgbClr val="C00000"/>
                </a:solidFill>
              </a:rPr>
              <a:t>);</a:t>
            </a:r>
          </a:p>
          <a:p>
            <a:pPr marL="0" indent="0">
              <a:buNone/>
            </a:pPr>
            <a:r>
              <a:rPr lang="en-US" b="1" dirty="0">
                <a:solidFill>
                  <a:srgbClr val="C00000"/>
                </a:solidFill>
              </a:rPr>
              <a:t>};</a:t>
            </a:r>
          </a:p>
          <a:p>
            <a:pPr marL="0" indent="0">
              <a:buNone/>
            </a:pPr>
            <a:endParaRPr lang="en-US" b="1" dirty="0">
              <a:solidFill>
                <a:srgbClr val="C00000"/>
              </a:solidFill>
            </a:endParaRPr>
          </a:p>
          <a:p>
            <a:pPr marL="0" indent="0">
              <a:buNone/>
            </a:pPr>
            <a:r>
              <a:rPr lang="en-US" b="1" dirty="0" err="1">
                <a:solidFill>
                  <a:srgbClr val="C00000"/>
                </a:solidFill>
              </a:rPr>
              <a:t>int</a:t>
            </a:r>
            <a:r>
              <a:rPr lang="en-US" b="1" dirty="0">
                <a:solidFill>
                  <a:srgbClr val="C00000"/>
                </a:solidFill>
              </a:rPr>
              <a:t> Car::speed(</a:t>
            </a:r>
            <a:r>
              <a:rPr lang="en-US" b="1" dirty="0" err="1">
                <a:solidFill>
                  <a:srgbClr val="C00000"/>
                </a:solidFill>
              </a:rPr>
              <a:t>int</a:t>
            </a:r>
            <a:r>
              <a:rPr lang="en-US" b="1" dirty="0">
                <a:solidFill>
                  <a:srgbClr val="C00000"/>
                </a:solidFill>
              </a:rPr>
              <a:t> </a:t>
            </a:r>
            <a:r>
              <a:rPr lang="en-US" b="1" dirty="0" err="1">
                <a:solidFill>
                  <a:srgbClr val="C00000"/>
                </a:solidFill>
              </a:rPr>
              <a:t>maxSpeed</a:t>
            </a:r>
            <a:r>
              <a:rPr lang="en-US" b="1" dirty="0">
                <a:solidFill>
                  <a:srgbClr val="C00000"/>
                </a:solidFill>
              </a:rPr>
              <a:t>) {</a:t>
            </a:r>
          </a:p>
          <a:p>
            <a:pPr marL="0" indent="0">
              <a:buNone/>
            </a:pPr>
            <a:r>
              <a:rPr lang="en-US" b="1" dirty="0">
                <a:solidFill>
                  <a:srgbClr val="C00000"/>
                </a:solidFill>
              </a:rPr>
              <a:t>  return </a:t>
            </a:r>
            <a:r>
              <a:rPr lang="en-US" b="1" dirty="0" err="1">
                <a:solidFill>
                  <a:srgbClr val="C00000"/>
                </a:solidFill>
              </a:rPr>
              <a:t>maxSpeed</a:t>
            </a:r>
            <a:r>
              <a:rPr lang="en-US" b="1" dirty="0">
                <a:solidFill>
                  <a:srgbClr val="C00000"/>
                </a:solidFill>
              </a:rPr>
              <a:t>;</a:t>
            </a:r>
          </a:p>
          <a:p>
            <a:pPr marL="0" indent="0">
              <a:buNone/>
            </a:pPr>
            <a:r>
              <a:rPr lang="en-US" b="1" dirty="0">
                <a:solidFill>
                  <a:srgbClr val="C00000"/>
                </a:solidFill>
              </a:rPr>
              <a:t>}</a:t>
            </a:r>
          </a:p>
          <a:p>
            <a:pPr marL="0" indent="0">
              <a:buNone/>
            </a:pPr>
            <a:endParaRPr lang="en-US" b="1" dirty="0">
              <a:solidFill>
                <a:srgbClr val="C00000"/>
              </a:solidFill>
            </a:endParaRPr>
          </a:p>
          <a:p>
            <a:pPr marL="0" indent="0">
              <a:buNone/>
            </a:pPr>
            <a:r>
              <a:rPr lang="en-US" b="1" dirty="0" err="1">
                <a:solidFill>
                  <a:srgbClr val="C00000"/>
                </a:solidFill>
              </a:rPr>
              <a:t>int</a:t>
            </a:r>
            <a:r>
              <a:rPr lang="en-US" b="1" dirty="0">
                <a:solidFill>
                  <a:srgbClr val="C00000"/>
                </a:solidFill>
              </a:rPr>
              <a:t> main() {</a:t>
            </a:r>
          </a:p>
          <a:p>
            <a:pPr marL="0" indent="0">
              <a:buNone/>
            </a:pPr>
            <a:r>
              <a:rPr lang="en-US" b="1" dirty="0">
                <a:solidFill>
                  <a:srgbClr val="C00000"/>
                </a:solidFill>
              </a:rPr>
              <a:t>  Car </a:t>
            </a:r>
            <a:r>
              <a:rPr lang="en-US" b="1" dirty="0" err="1">
                <a:solidFill>
                  <a:srgbClr val="C00000"/>
                </a:solidFill>
              </a:rPr>
              <a:t>myObj</a:t>
            </a:r>
            <a:r>
              <a:rPr lang="en-US" b="1" dirty="0">
                <a:solidFill>
                  <a:srgbClr val="C00000"/>
                </a:solidFill>
              </a:rPr>
              <a:t>; </a:t>
            </a:r>
            <a:r>
              <a:rPr lang="en-US" b="1" dirty="0"/>
              <a:t>// Create an object of Car</a:t>
            </a:r>
          </a:p>
          <a:p>
            <a:pPr marL="0" indent="0">
              <a:buNone/>
            </a:pPr>
            <a:r>
              <a:rPr lang="en-US" b="1" dirty="0">
                <a:solidFill>
                  <a:srgbClr val="C00000"/>
                </a:solidFill>
              </a:rPr>
              <a:t>  </a:t>
            </a:r>
            <a:r>
              <a:rPr lang="en-US" b="1" dirty="0" err="1">
                <a:solidFill>
                  <a:srgbClr val="C00000"/>
                </a:solidFill>
              </a:rPr>
              <a:t>cout</a:t>
            </a:r>
            <a:r>
              <a:rPr lang="en-US" b="1" dirty="0">
                <a:solidFill>
                  <a:srgbClr val="C00000"/>
                </a:solidFill>
              </a:rPr>
              <a:t> &lt;&lt; </a:t>
            </a:r>
            <a:r>
              <a:rPr lang="en-US" b="1" dirty="0" err="1">
                <a:solidFill>
                  <a:srgbClr val="C00000"/>
                </a:solidFill>
              </a:rPr>
              <a:t>myObj.speed</a:t>
            </a:r>
            <a:r>
              <a:rPr lang="en-US" b="1" dirty="0">
                <a:solidFill>
                  <a:srgbClr val="C00000"/>
                </a:solidFill>
              </a:rPr>
              <a:t>(200); </a:t>
            </a:r>
            <a:r>
              <a:rPr lang="en-US" b="1" dirty="0"/>
              <a:t>// Call the method with an argument</a:t>
            </a:r>
          </a:p>
          <a:p>
            <a:pPr marL="0" indent="0">
              <a:buNone/>
            </a:pPr>
            <a:r>
              <a:rPr lang="en-US" b="1" dirty="0">
                <a:solidFill>
                  <a:srgbClr val="C00000"/>
                </a:solidFill>
              </a:rPr>
              <a:t>  return 0;</a:t>
            </a:r>
          </a:p>
          <a:p>
            <a:pPr marL="0" indent="0">
              <a:buNone/>
            </a:pPr>
            <a:r>
              <a:rPr lang="en-US" b="1" dirty="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552223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77638"/>
            <a:ext cx="11524891" cy="6780362"/>
          </a:xfrm>
        </p:spPr>
        <p:txBody>
          <a:bodyPr>
            <a:normAutofit fontScale="70000" lnSpcReduction="20000"/>
          </a:bodyPr>
          <a:lstStyle/>
          <a:p>
            <a:pPr marL="0" indent="0">
              <a:buNone/>
            </a:pPr>
            <a:r>
              <a:rPr lang="tr-TR" b="1" dirty="0" smtClean="0"/>
              <a:t>/* </a:t>
            </a:r>
            <a:r>
              <a:rPr lang="tr-TR" b="1" dirty="0" err="1" smtClean="0"/>
              <a:t>Testing</a:t>
            </a:r>
            <a:r>
              <a:rPr lang="tr-TR" b="1" dirty="0" smtClean="0"/>
              <a:t> </a:t>
            </a:r>
            <a:r>
              <a:rPr lang="tr-TR" b="1" dirty="0" err="1" smtClean="0"/>
              <a:t>struct</a:t>
            </a:r>
            <a:r>
              <a:rPr lang="tr-TR" b="1" dirty="0" smtClean="0"/>
              <a:t> */</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err="1" smtClean="0">
                <a:solidFill>
                  <a:srgbClr val="C00000"/>
                </a:solidFill>
              </a:rPr>
              <a:t>struct</a:t>
            </a:r>
            <a:r>
              <a:rPr lang="tr-TR" b="1" dirty="0" smtClean="0">
                <a:solidFill>
                  <a:srgbClr val="C00000"/>
                </a:solidFill>
              </a:rPr>
              <a:t> Point {</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x;</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y;</a:t>
            </a:r>
          </a:p>
          <a:p>
            <a:pPr marL="0" indent="0">
              <a:buNone/>
            </a:pP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Point p1 = {3, 4};  </a:t>
            </a:r>
            <a:r>
              <a:rPr lang="tr-TR" b="1" dirty="0" smtClean="0"/>
              <a:t>// </a:t>
            </a:r>
            <a:r>
              <a:rPr lang="tr-TR" b="1" dirty="0" err="1" smtClean="0"/>
              <a:t>declare</a:t>
            </a:r>
            <a:r>
              <a:rPr lang="tr-TR" b="1" dirty="0" smtClean="0"/>
              <a:t> </a:t>
            </a:r>
            <a:r>
              <a:rPr lang="tr-TR" b="1" dirty="0" err="1" smtClean="0"/>
              <a:t>and</a:t>
            </a:r>
            <a:r>
              <a:rPr lang="tr-TR" b="1" dirty="0" smtClean="0"/>
              <a:t> </a:t>
            </a:r>
            <a:r>
              <a:rPr lang="tr-TR" b="1" dirty="0" err="1" smtClean="0"/>
              <a:t>init</a:t>
            </a:r>
            <a:r>
              <a:rPr lang="tr-TR" b="1" dirty="0" smtClean="0"/>
              <a:t> </a:t>
            </a:r>
            <a:r>
              <a:rPr lang="tr-TR" b="1" dirty="0" err="1" smtClean="0"/>
              <a:t>members</a:t>
            </a:r>
            <a:endParaRPr lang="tr-TR" b="1" dirty="0" smtClean="0"/>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 &lt;&lt; p1.x &lt;&lt; "," &lt;&lt; p1.y &lt;&lt; ")" &lt;&lt; </a:t>
            </a:r>
            <a:r>
              <a:rPr lang="tr-TR" b="1" dirty="0" err="1" smtClean="0">
                <a:solidFill>
                  <a:srgbClr val="C00000"/>
                </a:solidFill>
              </a:rPr>
              <a:t>endl</a:t>
            </a:r>
            <a:r>
              <a:rPr lang="tr-TR" b="1" dirty="0" smtClean="0">
                <a:solidFill>
                  <a:srgbClr val="C00000"/>
                </a:solidFill>
              </a:rPr>
              <a:t>;  </a:t>
            </a:r>
            <a:r>
              <a:rPr lang="tr-TR" b="1" dirty="0" smtClean="0"/>
              <a:t>// (3,4)</a:t>
            </a:r>
          </a:p>
          <a:p>
            <a:pPr marL="0" indent="0">
              <a:buNone/>
            </a:pPr>
            <a:r>
              <a:rPr lang="tr-TR" b="1" dirty="0" smtClean="0">
                <a:solidFill>
                  <a:srgbClr val="C00000"/>
                </a:solidFill>
              </a:rPr>
              <a:t> </a:t>
            </a:r>
          </a:p>
          <a:p>
            <a:pPr marL="0" indent="0">
              <a:buNone/>
            </a:pPr>
            <a:r>
              <a:rPr lang="tr-TR" b="1" dirty="0" smtClean="0">
                <a:solidFill>
                  <a:srgbClr val="C00000"/>
                </a:solidFill>
              </a:rPr>
              <a:t>   Point p2 = {};      </a:t>
            </a:r>
            <a:r>
              <a:rPr lang="tr-TR" b="1" dirty="0" smtClean="0"/>
              <a:t>// </a:t>
            </a:r>
            <a:r>
              <a:rPr lang="tr-TR" b="1" dirty="0" err="1" smtClean="0"/>
              <a:t>declare</a:t>
            </a:r>
            <a:r>
              <a:rPr lang="tr-TR" b="1" dirty="0" smtClean="0"/>
              <a:t> </a:t>
            </a:r>
            <a:r>
              <a:rPr lang="tr-TR" b="1" dirty="0" err="1" smtClean="0"/>
              <a:t>and</a:t>
            </a:r>
            <a:r>
              <a:rPr lang="tr-TR" b="1" dirty="0" smtClean="0"/>
              <a:t> </a:t>
            </a:r>
            <a:r>
              <a:rPr lang="tr-TR" b="1" dirty="0" err="1" smtClean="0"/>
              <a:t>init</a:t>
            </a:r>
            <a:r>
              <a:rPr lang="tr-TR" b="1" dirty="0" smtClean="0"/>
              <a:t> </a:t>
            </a:r>
            <a:r>
              <a:rPr lang="tr-TR" b="1" dirty="0" err="1" smtClean="0"/>
              <a:t>numbers</a:t>
            </a:r>
            <a:r>
              <a:rPr lang="tr-TR" b="1" dirty="0" smtClean="0"/>
              <a:t> </a:t>
            </a:r>
            <a:r>
              <a:rPr lang="tr-TR" b="1" dirty="0" err="1" smtClean="0"/>
              <a:t>to</a:t>
            </a:r>
            <a:r>
              <a:rPr lang="tr-TR" b="1" dirty="0" smtClean="0"/>
              <a:t> </a:t>
            </a:r>
            <a:r>
              <a:rPr lang="tr-TR" b="1" dirty="0" err="1" smtClean="0"/>
              <a:t>defaults</a:t>
            </a:r>
            <a:endParaRPr lang="tr-TR" b="1" dirty="0" smtClean="0"/>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 &lt;&lt; p2.x &lt;&lt; "," &lt;&lt; p2.y &lt;&lt; ")" &lt;&lt; </a:t>
            </a:r>
            <a:r>
              <a:rPr lang="tr-TR" b="1" dirty="0" err="1" smtClean="0">
                <a:solidFill>
                  <a:srgbClr val="C00000"/>
                </a:solidFill>
              </a:rPr>
              <a:t>endl</a:t>
            </a:r>
            <a:r>
              <a:rPr lang="tr-TR" b="1" dirty="0" smtClean="0">
                <a:solidFill>
                  <a:srgbClr val="C00000"/>
                </a:solidFill>
              </a:rPr>
              <a:t>;  </a:t>
            </a:r>
            <a:r>
              <a:rPr lang="tr-TR" b="1" dirty="0" smtClean="0"/>
              <a:t>// (0,0)</a:t>
            </a:r>
          </a:p>
          <a:p>
            <a:pPr marL="0" indent="0">
              <a:buNone/>
            </a:pPr>
            <a:r>
              <a:rPr lang="tr-TR" b="1" dirty="0" smtClean="0">
                <a:solidFill>
                  <a:srgbClr val="C00000"/>
                </a:solidFill>
              </a:rPr>
              <a:t>   p2.x = 7;</a:t>
            </a:r>
          </a:p>
          <a:p>
            <a:pPr marL="0" indent="0">
              <a:buNone/>
            </a:pPr>
            <a:r>
              <a:rPr lang="tr-TR" b="1" dirty="0" smtClean="0">
                <a:solidFill>
                  <a:srgbClr val="C00000"/>
                </a:solidFill>
              </a:rPr>
              <a:t>   p2.y = 8;</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 &lt;&lt; p2.x &lt;&lt; "," &lt;&lt; p2.y &lt;&lt; ")" &lt;&lt; </a:t>
            </a:r>
            <a:r>
              <a:rPr lang="tr-TR" b="1" dirty="0" err="1" smtClean="0">
                <a:solidFill>
                  <a:srgbClr val="C00000"/>
                </a:solidFill>
              </a:rPr>
              <a:t>endl</a:t>
            </a:r>
            <a:r>
              <a:rPr lang="tr-TR" b="1" dirty="0" smtClean="0">
                <a:solidFill>
                  <a:srgbClr val="C00000"/>
                </a:solidFill>
              </a:rPr>
              <a:t>;  </a:t>
            </a:r>
            <a:r>
              <a:rPr lang="tr-TR" b="1" dirty="0" smtClean="0"/>
              <a:t>// (7,8)</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14136471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35348" y="80455"/>
            <a:ext cx="4984630" cy="445758"/>
          </a:xfrm>
        </p:spPr>
        <p:txBody>
          <a:bodyPr>
            <a:normAutofit fontScale="90000"/>
          </a:bodyPr>
          <a:lstStyle/>
          <a:p>
            <a:pPr algn="ctr"/>
            <a:r>
              <a:rPr lang="tr-TR" b="1" dirty="0" smtClean="0"/>
              <a:t>An OOP </a:t>
            </a:r>
            <a:r>
              <a:rPr lang="tr-TR" b="1" dirty="0" err="1" smtClean="0"/>
              <a:t>Example</a:t>
            </a:r>
            <a:endParaRPr lang="tr-TR" b="1" dirty="0"/>
          </a:p>
        </p:txBody>
      </p:sp>
      <p:sp>
        <p:nvSpPr>
          <p:cNvPr id="3" name="İçerik Yer Tutucusu 2"/>
          <p:cNvSpPr>
            <a:spLocks noGrp="1"/>
          </p:cNvSpPr>
          <p:nvPr>
            <p:ph idx="1"/>
          </p:nvPr>
        </p:nvSpPr>
        <p:spPr>
          <a:xfrm>
            <a:off x="6461184" y="526213"/>
            <a:ext cx="5730816" cy="5650750"/>
          </a:xfrm>
        </p:spPr>
        <p:txBody>
          <a:bodyPr>
            <a:normAutofit fontScale="92500" lnSpcReduction="10000"/>
          </a:bodyPr>
          <a:lstStyle/>
          <a:p>
            <a:r>
              <a:rPr lang="en-US" dirty="0" smtClean="0"/>
              <a:t>A class called Circle is to be defined as illustrated in the class diagram. </a:t>
            </a:r>
            <a:endParaRPr lang="tr-TR" dirty="0" smtClean="0"/>
          </a:p>
          <a:p>
            <a:r>
              <a:rPr lang="en-US" dirty="0" smtClean="0"/>
              <a:t>It contains two data members: </a:t>
            </a:r>
            <a:r>
              <a:rPr lang="en-US" dirty="0" smtClean="0">
                <a:solidFill>
                  <a:srgbClr val="C00000"/>
                </a:solidFill>
              </a:rPr>
              <a:t>radius</a:t>
            </a:r>
            <a:r>
              <a:rPr lang="en-US" dirty="0" smtClean="0"/>
              <a:t> (of type double) and </a:t>
            </a:r>
            <a:r>
              <a:rPr lang="en-US" dirty="0" smtClean="0">
                <a:solidFill>
                  <a:srgbClr val="C00000"/>
                </a:solidFill>
              </a:rPr>
              <a:t>color</a:t>
            </a:r>
            <a:r>
              <a:rPr lang="en-US" dirty="0" smtClean="0"/>
              <a:t> (of type String); and three member functions: </a:t>
            </a:r>
            <a:r>
              <a:rPr lang="en-US" dirty="0" err="1" smtClean="0">
                <a:solidFill>
                  <a:srgbClr val="C00000"/>
                </a:solidFill>
              </a:rPr>
              <a:t>getRadius</a:t>
            </a:r>
            <a:r>
              <a:rPr lang="en-US" dirty="0" smtClean="0">
                <a:solidFill>
                  <a:srgbClr val="C00000"/>
                </a:solidFill>
              </a:rPr>
              <a:t>(), </a:t>
            </a:r>
            <a:r>
              <a:rPr lang="en-US" dirty="0" err="1" smtClean="0">
                <a:solidFill>
                  <a:srgbClr val="C00000"/>
                </a:solidFill>
              </a:rPr>
              <a:t>getColor</a:t>
            </a:r>
            <a:r>
              <a:rPr lang="en-US" dirty="0" smtClean="0">
                <a:solidFill>
                  <a:srgbClr val="C00000"/>
                </a:solidFill>
              </a:rPr>
              <a:t>(), and </a:t>
            </a:r>
            <a:r>
              <a:rPr lang="en-US" dirty="0" err="1" smtClean="0">
                <a:solidFill>
                  <a:srgbClr val="C00000"/>
                </a:solidFill>
              </a:rPr>
              <a:t>getArea</a:t>
            </a:r>
            <a:r>
              <a:rPr lang="en-US" dirty="0" smtClean="0">
                <a:solidFill>
                  <a:srgbClr val="C00000"/>
                </a:solidFill>
              </a:rPr>
              <a:t>().</a:t>
            </a:r>
          </a:p>
          <a:p>
            <a:endParaRPr lang="en-US" dirty="0" smtClean="0"/>
          </a:p>
          <a:p>
            <a:r>
              <a:rPr lang="en-US" dirty="0" smtClean="0"/>
              <a:t>Three instances of Circles called </a:t>
            </a:r>
            <a:r>
              <a:rPr lang="en-US" dirty="0" smtClean="0">
                <a:solidFill>
                  <a:srgbClr val="C00000"/>
                </a:solidFill>
              </a:rPr>
              <a:t>c1, c2, and c3</a:t>
            </a:r>
            <a:r>
              <a:rPr lang="en-US" dirty="0" smtClean="0"/>
              <a:t> shall then be constructed with their respective data members, as shown in the instance diagrams.</a:t>
            </a:r>
          </a:p>
          <a:p>
            <a:endParaRPr lang="en-US" dirty="0" smtClean="0"/>
          </a:p>
          <a:p>
            <a:r>
              <a:rPr lang="en-US" dirty="0" smtClean="0"/>
              <a:t>In this example, we shall keep all the codes in a single source file called CircleAIO.cpp.</a:t>
            </a:r>
            <a:endParaRPr lang="tr-TR" dirty="0"/>
          </a:p>
        </p:txBody>
      </p:sp>
      <p:pic>
        <p:nvPicPr>
          <p:cNvPr id="4" name="Resim 3"/>
          <p:cNvPicPr>
            <a:picLocks noChangeAspect="1"/>
          </p:cNvPicPr>
          <p:nvPr/>
        </p:nvPicPr>
        <p:blipFill>
          <a:blip r:embed="rId3"/>
          <a:stretch>
            <a:fillRect/>
          </a:stretch>
        </p:blipFill>
        <p:spPr>
          <a:xfrm>
            <a:off x="29660" y="1026723"/>
            <a:ext cx="5162550" cy="4476750"/>
          </a:xfrm>
          <a:prstGeom prst="rect">
            <a:avLst/>
          </a:prstGeom>
        </p:spPr>
      </p:pic>
    </p:spTree>
    <p:extLst>
      <p:ext uri="{BB962C8B-B14F-4D97-AF65-F5344CB8AC3E}">
        <p14:creationId xmlns:p14="http://schemas.microsoft.com/office/powerpoint/2010/main" val="1506513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Autofit/>
          </a:bodyPr>
          <a:lstStyle/>
          <a:p>
            <a:pPr marL="0" indent="0">
              <a:buNone/>
            </a:pPr>
            <a:r>
              <a:rPr lang="tr-TR" sz="1400" b="1" dirty="0" smtClean="0">
                <a:solidFill>
                  <a:srgbClr val="C00000"/>
                </a:solidFill>
              </a:rPr>
              <a:t>#</a:t>
            </a:r>
            <a:r>
              <a:rPr lang="tr-TR" sz="1400" b="1" dirty="0" err="1" smtClean="0">
                <a:solidFill>
                  <a:srgbClr val="C00000"/>
                </a:solidFill>
              </a:rPr>
              <a:t>include</a:t>
            </a:r>
            <a:r>
              <a:rPr lang="tr-TR" sz="1400" b="1" dirty="0" smtClean="0">
                <a:solidFill>
                  <a:srgbClr val="C00000"/>
                </a:solidFill>
              </a:rPr>
              <a:t> &lt;</a:t>
            </a:r>
            <a:r>
              <a:rPr lang="tr-TR" sz="1400" b="1" dirty="0" err="1" smtClean="0">
                <a:solidFill>
                  <a:srgbClr val="C00000"/>
                </a:solidFill>
              </a:rPr>
              <a:t>iostream</a:t>
            </a:r>
            <a:r>
              <a:rPr lang="tr-TR" sz="1400" b="1" dirty="0" smtClean="0">
                <a:solidFill>
                  <a:srgbClr val="C00000"/>
                </a:solidFill>
              </a:rPr>
              <a:t>&gt;    #</a:t>
            </a:r>
            <a:r>
              <a:rPr lang="tr-TR" sz="1400" b="1" dirty="0" err="1" smtClean="0">
                <a:solidFill>
                  <a:srgbClr val="C00000"/>
                </a:solidFill>
              </a:rPr>
              <a:t>include</a:t>
            </a:r>
            <a:r>
              <a:rPr lang="tr-TR" sz="1400" b="1" dirty="0" smtClean="0">
                <a:solidFill>
                  <a:srgbClr val="C00000"/>
                </a:solidFill>
              </a:rPr>
              <a:t> &lt;</a:t>
            </a:r>
            <a:r>
              <a:rPr lang="tr-TR" sz="1400" b="1" dirty="0" err="1" smtClean="0">
                <a:solidFill>
                  <a:srgbClr val="C00000"/>
                </a:solidFill>
              </a:rPr>
              <a:t>string</a:t>
            </a:r>
            <a:r>
              <a:rPr lang="tr-TR" sz="1400" b="1" dirty="0" smtClean="0">
                <a:solidFill>
                  <a:srgbClr val="C00000"/>
                </a:solidFill>
              </a:rPr>
              <a:t>&gt;      </a:t>
            </a:r>
            <a:r>
              <a:rPr lang="tr-TR" sz="1400" b="1" dirty="0" err="1" smtClean="0">
                <a:solidFill>
                  <a:srgbClr val="C00000"/>
                </a:solidFill>
              </a:rPr>
              <a:t>using</a:t>
            </a:r>
            <a:r>
              <a:rPr lang="tr-TR" sz="1400" b="1" dirty="0" smtClean="0">
                <a:solidFill>
                  <a:srgbClr val="C00000"/>
                </a:solidFill>
              </a:rPr>
              <a:t> </a:t>
            </a:r>
            <a:r>
              <a:rPr lang="tr-TR" sz="1400" b="1" dirty="0" err="1" smtClean="0">
                <a:solidFill>
                  <a:srgbClr val="C00000"/>
                </a:solidFill>
              </a:rPr>
              <a:t>namespace</a:t>
            </a:r>
            <a:r>
              <a:rPr lang="tr-TR" sz="1400" b="1" dirty="0" smtClean="0">
                <a:solidFill>
                  <a:srgbClr val="C00000"/>
                </a:solidFill>
              </a:rPr>
              <a:t> </a:t>
            </a:r>
            <a:r>
              <a:rPr lang="tr-TR" sz="1400" b="1" dirty="0" err="1" smtClean="0">
                <a:solidFill>
                  <a:srgbClr val="C00000"/>
                </a:solidFill>
              </a:rPr>
              <a:t>std</a:t>
            </a:r>
            <a:r>
              <a:rPr lang="tr-TR" sz="1400" b="1" dirty="0" smtClean="0">
                <a:solidFill>
                  <a:srgbClr val="C00000"/>
                </a:solidFill>
              </a:rPr>
              <a:t>;</a:t>
            </a:r>
          </a:p>
          <a:p>
            <a:pPr marL="0" indent="0">
              <a:buNone/>
            </a:pPr>
            <a:r>
              <a:rPr lang="tr-TR" sz="1400" b="1" dirty="0" smtClean="0">
                <a:solidFill>
                  <a:srgbClr val="C00000"/>
                </a:solidFill>
              </a:rPr>
              <a:t>	</a:t>
            </a:r>
            <a:r>
              <a:rPr lang="tr-TR" sz="1600" b="1" dirty="0" err="1" smtClean="0">
                <a:solidFill>
                  <a:srgbClr val="C00000"/>
                </a:solidFill>
              </a:rPr>
              <a:t>class</a:t>
            </a:r>
            <a:r>
              <a:rPr lang="tr-TR" sz="1600" b="1" dirty="0" smtClean="0">
                <a:solidFill>
                  <a:srgbClr val="C00000"/>
                </a:solidFill>
              </a:rPr>
              <a:t> </a:t>
            </a:r>
            <a:r>
              <a:rPr lang="tr-TR" sz="1600" b="1" dirty="0" err="1" smtClean="0">
                <a:solidFill>
                  <a:srgbClr val="C00000"/>
                </a:solidFill>
              </a:rPr>
              <a:t>Circle</a:t>
            </a:r>
            <a:r>
              <a:rPr lang="tr-TR" sz="1600" b="1" dirty="0" smtClean="0">
                <a:solidFill>
                  <a:srgbClr val="C00000"/>
                </a:solidFill>
              </a:rPr>
              <a:t> {</a:t>
            </a:r>
          </a:p>
          <a:p>
            <a:pPr marL="0" indent="0">
              <a:buNone/>
            </a:pPr>
            <a:r>
              <a:rPr lang="tr-TR" sz="1600" b="1" dirty="0" smtClean="0">
                <a:solidFill>
                  <a:srgbClr val="C00000"/>
                </a:solidFill>
              </a:rPr>
              <a:t>	</a:t>
            </a:r>
            <a:r>
              <a:rPr lang="tr-TR" sz="1600" b="1" dirty="0" err="1" smtClean="0">
                <a:solidFill>
                  <a:srgbClr val="C00000"/>
                </a:solidFill>
              </a:rPr>
              <a:t>private</a:t>
            </a:r>
            <a:r>
              <a:rPr lang="tr-TR" sz="1600" b="1" dirty="0" smtClean="0">
                <a:solidFill>
                  <a:srgbClr val="C00000"/>
                </a:solidFill>
              </a:rPr>
              <a:t>:</a:t>
            </a:r>
          </a:p>
          <a:p>
            <a:pPr marL="0" indent="0">
              <a:buNone/>
            </a:pPr>
            <a:r>
              <a:rPr lang="tr-TR" sz="1600" b="1" dirty="0" smtClean="0">
                <a:solidFill>
                  <a:srgbClr val="C00000"/>
                </a:solidFill>
              </a:rPr>
              <a:t>  	</a:t>
            </a:r>
            <a:r>
              <a:rPr lang="tr-TR" sz="1600" b="1" dirty="0" err="1" smtClean="0">
                <a:solidFill>
                  <a:srgbClr val="C00000"/>
                </a:solidFill>
              </a:rPr>
              <a:t>double</a:t>
            </a:r>
            <a:r>
              <a:rPr lang="tr-TR" sz="1600" b="1" dirty="0" smtClean="0">
                <a:solidFill>
                  <a:srgbClr val="C00000"/>
                </a:solidFill>
              </a:rPr>
              <a:t> </a:t>
            </a:r>
            <a:r>
              <a:rPr lang="tr-TR" sz="1600" b="1" dirty="0" err="1" smtClean="0">
                <a:solidFill>
                  <a:srgbClr val="C00000"/>
                </a:solidFill>
              </a:rPr>
              <a:t>radius</a:t>
            </a:r>
            <a:r>
              <a:rPr lang="tr-TR" sz="1600" b="1" dirty="0" smtClean="0">
                <a:solidFill>
                  <a:srgbClr val="C00000"/>
                </a:solidFill>
              </a:rPr>
              <a:t>;      </a:t>
            </a:r>
            <a:r>
              <a:rPr lang="tr-TR" sz="1600" b="1" dirty="0" smtClean="0"/>
              <a:t>// Data </a:t>
            </a:r>
            <a:r>
              <a:rPr lang="tr-TR" sz="1600" b="1" dirty="0" err="1" smtClean="0"/>
              <a:t>member</a:t>
            </a:r>
            <a:r>
              <a:rPr lang="tr-TR" sz="1600" b="1" dirty="0" smtClean="0"/>
              <a:t> (</a:t>
            </a:r>
            <a:r>
              <a:rPr lang="tr-TR" sz="1600" b="1" dirty="0" err="1" smtClean="0"/>
              <a:t>Variable</a:t>
            </a:r>
            <a:r>
              <a:rPr lang="tr-TR" sz="1600" b="1" dirty="0" smtClean="0"/>
              <a:t>)</a:t>
            </a:r>
          </a:p>
          <a:p>
            <a:pPr marL="0" indent="0">
              <a:buNone/>
            </a:pPr>
            <a:r>
              <a:rPr lang="tr-TR" sz="1600" b="1" dirty="0" smtClean="0">
                <a:solidFill>
                  <a:srgbClr val="C00000"/>
                </a:solidFill>
              </a:rPr>
              <a:t>   	</a:t>
            </a:r>
            <a:r>
              <a:rPr lang="tr-TR" sz="1600" b="1" dirty="0" err="1" smtClean="0">
                <a:solidFill>
                  <a:srgbClr val="C00000"/>
                </a:solidFill>
              </a:rPr>
              <a:t>string</a:t>
            </a:r>
            <a:r>
              <a:rPr lang="tr-TR" sz="1600" b="1" dirty="0" smtClean="0">
                <a:solidFill>
                  <a:srgbClr val="C00000"/>
                </a:solidFill>
              </a:rPr>
              <a:t> </a:t>
            </a:r>
            <a:r>
              <a:rPr lang="tr-TR" sz="1600" b="1" dirty="0" err="1" smtClean="0">
                <a:solidFill>
                  <a:srgbClr val="C00000"/>
                </a:solidFill>
              </a:rPr>
              <a:t>color</a:t>
            </a:r>
            <a:r>
              <a:rPr lang="tr-TR" sz="1600" b="1" dirty="0" smtClean="0">
                <a:solidFill>
                  <a:srgbClr val="C00000"/>
                </a:solidFill>
              </a:rPr>
              <a:t>;       </a:t>
            </a:r>
            <a:r>
              <a:rPr lang="tr-TR" sz="1600" b="1" dirty="0" smtClean="0"/>
              <a:t>// Data </a:t>
            </a:r>
            <a:r>
              <a:rPr lang="tr-TR" sz="1600" b="1" dirty="0" err="1" smtClean="0"/>
              <a:t>member</a:t>
            </a:r>
            <a:r>
              <a:rPr lang="tr-TR" sz="1600" b="1" dirty="0" smtClean="0"/>
              <a:t> (</a:t>
            </a:r>
            <a:r>
              <a:rPr lang="tr-TR" sz="1600" b="1" dirty="0" err="1" smtClean="0"/>
              <a:t>Variable</a:t>
            </a:r>
            <a:r>
              <a:rPr lang="tr-TR" sz="1600" b="1" dirty="0" smtClean="0"/>
              <a:t>)</a:t>
            </a:r>
          </a:p>
          <a:p>
            <a:pPr marL="0" indent="0">
              <a:buNone/>
            </a:pPr>
            <a:r>
              <a:rPr lang="tr-TR" sz="1600" b="1" dirty="0" smtClean="0">
                <a:solidFill>
                  <a:srgbClr val="C00000"/>
                </a:solidFill>
              </a:rPr>
              <a:t> 	</a:t>
            </a:r>
            <a:r>
              <a:rPr lang="tr-TR" sz="1600" b="1" dirty="0" err="1" smtClean="0">
                <a:solidFill>
                  <a:srgbClr val="C00000"/>
                </a:solidFill>
              </a:rPr>
              <a:t>public</a:t>
            </a:r>
            <a:r>
              <a:rPr lang="tr-TR" sz="1600" b="1" dirty="0" smtClean="0">
                <a:solidFill>
                  <a:srgbClr val="C00000"/>
                </a:solidFill>
              </a:rPr>
              <a:t>:</a:t>
            </a:r>
          </a:p>
          <a:p>
            <a:pPr marL="0" indent="0">
              <a:buNone/>
            </a:pPr>
            <a:r>
              <a:rPr lang="tr-TR" sz="1600" b="1" dirty="0" smtClean="0">
                <a:solidFill>
                  <a:srgbClr val="C00000"/>
                </a:solidFill>
              </a:rPr>
              <a:t>		</a:t>
            </a:r>
            <a:r>
              <a:rPr lang="tr-TR" sz="1600" b="1" dirty="0" err="1" smtClean="0">
                <a:solidFill>
                  <a:srgbClr val="C00000"/>
                </a:solidFill>
              </a:rPr>
              <a:t>Circle</a:t>
            </a:r>
            <a:r>
              <a:rPr lang="tr-TR" sz="1600" b="1" dirty="0" smtClean="0">
                <a:solidFill>
                  <a:srgbClr val="C00000"/>
                </a:solidFill>
              </a:rPr>
              <a:t>(</a:t>
            </a:r>
            <a:r>
              <a:rPr lang="tr-TR" sz="1600" b="1" dirty="0" err="1" smtClean="0">
                <a:solidFill>
                  <a:srgbClr val="C00000"/>
                </a:solidFill>
              </a:rPr>
              <a:t>double</a:t>
            </a:r>
            <a:r>
              <a:rPr lang="tr-TR" sz="1600" b="1" dirty="0" smtClean="0">
                <a:solidFill>
                  <a:srgbClr val="C00000"/>
                </a:solidFill>
              </a:rPr>
              <a:t> r = 1.0, </a:t>
            </a:r>
            <a:r>
              <a:rPr lang="tr-TR" sz="1600" b="1" dirty="0" err="1" smtClean="0">
                <a:solidFill>
                  <a:srgbClr val="C00000"/>
                </a:solidFill>
              </a:rPr>
              <a:t>string</a:t>
            </a:r>
            <a:r>
              <a:rPr lang="tr-TR" sz="1600" b="1" dirty="0" smtClean="0">
                <a:solidFill>
                  <a:srgbClr val="C00000"/>
                </a:solidFill>
              </a:rPr>
              <a:t> c = "</a:t>
            </a:r>
            <a:r>
              <a:rPr lang="tr-TR" sz="1600" b="1" dirty="0" err="1" smtClean="0">
                <a:solidFill>
                  <a:srgbClr val="C00000"/>
                </a:solidFill>
              </a:rPr>
              <a:t>red</a:t>
            </a:r>
            <a:r>
              <a:rPr lang="tr-TR" sz="1600" b="1" dirty="0" smtClean="0">
                <a:solidFill>
                  <a:srgbClr val="C00000"/>
                </a:solidFill>
              </a:rPr>
              <a:t>") {     </a:t>
            </a:r>
            <a:r>
              <a:rPr lang="tr-TR" sz="1600" b="1" dirty="0" smtClean="0"/>
              <a:t>// </a:t>
            </a:r>
            <a:r>
              <a:rPr lang="tr-TR" sz="1600" b="1" dirty="0" err="1" smtClean="0"/>
              <a:t>Constructor</a:t>
            </a:r>
            <a:r>
              <a:rPr lang="tr-TR" sz="1600" b="1" dirty="0" smtClean="0"/>
              <a:t> </a:t>
            </a:r>
            <a:r>
              <a:rPr lang="tr-TR" sz="1600" b="1" dirty="0" err="1" smtClean="0"/>
              <a:t>with</a:t>
            </a:r>
            <a:r>
              <a:rPr lang="tr-TR" sz="1600" b="1" dirty="0" smtClean="0"/>
              <a:t> </a:t>
            </a:r>
            <a:r>
              <a:rPr lang="tr-TR" sz="1600" b="1" dirty="0" err="1" smtClean="0"/>
              <a:t>default</a:t>
            </a:r>
            <a:r>
              <a:rPr lang="tr-TR" sz="1600" b="1" dirty="0" smtClean="0"/>
              <a:t> </a:t>
            </a:r>
            <a:r>
              <a:rPr lang="tr-TR" sz="1600" b="1" dirty="0" err="1" smtClean="0"/>
              <a:t>values</a:t>
            </a:r>
            <a:r>
              <a:rPr lang="tr-TR" sz="1600" b="1" dirty="0" smtClean="0"/>
              <a:t> </a:t>
            </a:r>
            <a:r>
              <a:rPr lang="tr-TR" sz="1600" b="1" dirty="0" err="1" smtClean="0"/>
              <a:t>for</a:t>
            </a:r>
            <a:r>
              <a:rPr lang="tr-TR" sz="1600" b="1" dirty="0" smtClean="0"/>
              <a:t> data </a:t>
            </a:r>
            <a:r>
              <a:rPr lang="tr-TR" sz="1600" b="1" dirty="0" err="1" smtClean="0"/>
              <a:t>members</a:t>
            </a:r>
            <a:endParaRPr lang="tr-TR" sz="1600" b="1" dirty="0" smtClean="0"/>
          </a:p>
          <a:p>
            <a:pPr marL="0" indent="0">
              <a:buNone/>
            </a:pPr>
            <a:r>
              <a:rPr lang="tr-TR" sz="1600" b="1" dirty="0" smtClean="0">
                <a:solidFill>
                  <a:srgbClr val="C00000"/>
                </a:solidFill>
              </a:rPr>
              <a:t>      		</a:t>
            </a:r>
            <a:r>
              <a:rPr lang="tr-TR" sz="1600" b="1" dirty="0" err="1" smtClean="0">
                <a:solidFill>
                  <a:srgbClr val="C00000"/>
                </a:solidFill>
              </a:rPr>
              <a:t>radius</a:t>
            </a:r>
            <a:r>
              <a:rPr lang="tr-TR" sz="1600" b="1" dirty="0" smtClean="0">
                <a:solidFill>
                  <a:srgbClr val="C00000"/>
                </a:solidFill>
              </a:rPr>
              <a:t> = r;</a:t>
            </a:r>
          </a:p>
          <a:p>
            <a:pPr marL="0" indent="0">
              <a:buNone/>
            </a:pPr>
            <a:r>
              <a:rPr lang="tr-TR" sz="1600" b="1" dirty="0" smtClean="0">
                <a:solidFill>
                  <a:srgbClr val="C00000"/>
                </a:solidFill>
              </a:rPr>
              <a:t>    		  </a:t>
            </a:r>
            <a:r>
              <a:rPr lang="tr-TR" sz="1600" b="1" dirty="0" err="1" smtClean="0">
                <a:solidFill>
                  <a:srgbClr val="C00000"/>
                </a:solidFill>
              </a:rPr>
              <a:t>color</a:t>
            </a:r>
            <a:r>
              <a:rPr lang="tr-TR" sz="1600" b="1" dirty="0" smtClean="0">
                <a:solidFill>
                  <a:srgbClr val="C00000"/>
                </a:solidFill>
              </a:rPr>
              <a:t> = c;</a:t>
            </a:r>
          </a:p>
          <a:p>
            <a:pPr marL="0" indent="0">
              <a:buNone/>
            </a:pPr>
            <a:r>
              <a:rPr lang="tr-TR" sz="1600" b="1" dirty="0" smtClean="0">
                <a:solidFill>
                  <a:srgbClr val="C00000"/>
                </a:solidFill>
              </a:rPr>
              <a:t>  		 }</a:t>
            </a:r>
          </a:p>
          <a:p>
            <a:pPr marL="0" indent="0">
              <a:buNone/>
            </a:pPr>
            <a:r>
              <a:rPr lang="tr-TR" sz="1600" b="1" dirty="0" smtClean="0">
                <a:solidFill>
                  <a:srgbClr val="C00000"/>
                </a:solidFill>
              </a:rPr>
              <a:t>   		 </a:t>
            </a:r>
            <a:r>
              <a:rPr lang="tr-TR" sz="1600" b="1" dirty="0" err="1" smtClean="0">
                <a:solidFill>
                  <a:srgbClr val="C00000"/>
                </a:solidFill>
              </a:rPr>
              <a:t>double</a:t>
            </a:r>
            <a:r>
              <a:rPr lang="tr-TR" sz="1600" b="1" dirty="0" smtClean="0">
                <a:solidFill>
                  <a:srgbClr val="C00000"/>
                </a:solidFill>
              </a:rPr>
              <a:t> </a:t>
            </a:r>
            <a:r>
              <a:rPr lang="tr-TR" sz="1600" b="1" dirty="0" err="1" smtClean="0">
                <a:solidFill>
                  <a:srgbClr val="C00000"/>
                </a:solidFill>
              </a:rPr>
              <a:t>getRadius</a:t>
            </a:r>
            <a:r>
              <a:rPr lang="tr-TR" sz="1600" b="1" dirty="0" smtClean="0">
                <a:solidFill>
                  <a:srgbClr val="C00000"/>
                </a:solidFill>
              </a:rPr>
              <a:t>() {  </a:t>
            </a:r>
            <a:r>
              <a:rPr lang="tr-TR" sz="1600" b="1" dirty="0" smtClean="0"/>
              <a:t>// </a:t>
            </a:r>
            <a:r>
              <a:rPr lang="tr-TR" sz="1600" b="1" dirty="0" err="1" smtClean="0"/>
              <a:t>Member</a:t>
            </a:r>
            <a:r>
              <a:rPr lang="tr-TR" sz="1600" b="1" dirty="0" smtClean="0"/>
              <a:t> </a:t>
            </a:r>
            <a:r>
              <a:rPr lang="tr-TR" sz="1600" b="1" dirty="0" err="1" smtClean="0"/>
              <a:t>function</a:t>
            </a:r>
            <a:r>
              <a:rPr lang="tr-TR" sz="1600" b="1" dirty="0" smtClean="0"/>
              <a:t> (</a:t>
            </a:r>
            <a:r>
              <a:rPr lang="tr-TR" sz="1600" b="1" dirty="0" err="1" smtClean="0"/>
              <a:t>Getter</a:t>
            </a:r>
            <a:r>
              <a:rPr lang="tr-TR" sz="1600" b="1" dirty="0" smtClean="0"/>
              <a:t>)</a:t>
            </a:r>
          </a:p>
          <a:p>
            <a:pPr marL="0" indent="0">
              <a:buNone/>
            </a:pPr>
            <a:r>
              <a:rPr lang="tr-TR" sz="1600" b="1" dirty="0" smtClean="0">
                <a:solidFill>
                  <a:srgbClr val="C00000"/>
                </a:solidFill>
              </a:rPr>
              <a:t>    		  </a:t>
            </a:r>
            <a:r>
              <a:rPr lang="tr-TR" sz="1600" b="1" dirty="0" err="1" smtClean="0">
                <a:solidFill>
                  <a:srgbClr val="C00000"/>
                </a:solidFill>
              </a:rPr>
              <a:t>return</a:t>
            </a:r>
            <a:r>
              <a:rPr lang="tr-TR" sz="1600" b="1" dirty="0" smtClean="0">
                <a:solidFill>
                  <a:srgbClr val="C00000"/>
                </a:solidFill>
              </a:rPr>
              <a:t> </a:t>
            </a:r>
            <a:r>
              <a:rPr lang="tr-TR" sz="1600" b="1" dirty="0" err="1" smtClean="0">
                <a:solidFill>
                  <a:srgbClr val="C00000"/>
                </a:solidFill>
              </a:rPr>
              <a:t>radius</a:t>
            </a:r>
            <a:r>
              <a:rPr lang="tr-TR" sz="1600" b="1" dirty="0" smtClean="0">
                <a:solidFill>
                  <a:srgbClr val="C00000"/>
                </a:solidFill>
              </a:rPr>
              <a:t>;</a:t>
            </a:r>
          </a:p>
          <a:p>
            <a:pPr marL="0" indent="0">
              <a:buNone/>
            </a:pPr>
            <a:r>
              <a:rPr lang="tr-TR" sz="1600" b="1" dirty="0" smtClean="0">
                <a:solidFill>
                  <a:srgbClr val="C00000"/>
                </a:solidFill>
              </a:rPr>
              <a:t>  		 }</a:t>
            </a:r>
          </a:p>
          <a:p>
            <a:pPr marL="0" indent="0">
              <a:buNone/>
            </a:pPr>
            <a:r>
              <a:rPr lang="tr-TR" sz="1600" b="1" dirty="0" smtClean="0">
                <a:solidFill>
                  <a:srgbClr val="C00000"/>
                </a:solidFill>
              </a:rPr>
              <a:t>    		</a:t>
            </a:r>
            <a:r>
              <a:rPr lang="tr-TR" sz="1600" b="1" dirty="0" err="1" smtClean="0">
                <a:solidFill>
                  <a:srgbClr val="C00000"/>
                </a:solidFill>
              </a:rPr>
              <a:t>string</a:t>
            </a:r>
            <a:r>
              <a:rPr lang="tr-TR" sz="1600" b="1" dirty="0" smtClean="0">
                <a:solidFill>
                  <a:srgbClr val="C00000"/>
                </a:solidFill>
              </a:rPr>
              <a:t> </a:t>
            </a:r>
            <a:r>
              <a:rPr lang="tr-TR" sz="1600" b="1" dirty="0" err="1" smtClean="0">
                <a:solidFill>
                  <a:srgbClr val="C00000"/>
                </a:solidFill>
              </a:rPr>
              <a:t>getColor</a:t>
            </a:r>
            <a:r>
              <a:rPr lang="tr-TR" sz="1600" b="1" dirty="0" smtClean="0">
                <a:solidFill>
                  <a:srgbClr val="C00000"/>
                </a:solidFill>
              </a:rPr>
              <a:t>() {   </a:t>
            </a:r>
            <a:r>
              <a:rPr lang="tr-TR" sz="1600" b="1" dirty="0" smtClean="0"/>
              <a:t>// </a:t>
            </a:r>
            <a:r>
              <a:rPr lang="tr-TR" sz="1600" b="1" dirty="0" err="1" smtClean="0"/>
              <a:t>Member</a:t>
            </a:r>
            <a:r>
              <a:rPr lang="tr-TR" sz="1600" b="1" dirty="0" smtClean="0"/>
              <a:t> </a:t>
            </a:r>
            <a:r>
              <a:rPr lang="tr-TR" sz="1600" b="1" dirty="0" err="1" smtClean="0"/>
              <a:t>function</a:t>
            </a:r>
            <a:r>
              <a:rPr lang="tr-TR" sz="1600" b="1" dirty="0" smtClean="0"/>
              <a:t> (</a:t>
            </a:r>
            <a:r>
              <a:rPr lang="tr-TR" sz="1600" b="1" dirty="0" err="1" smtClean="0"/>
              <a:t>Getter</a:t>
            </a:r>
            <a:r>
              <a:rPr lang="tr-TR" sz="1600" b="1" dirty="0" smtClean="0"/>
              <a:t>)</a:t>
            </a:r>
          </a:p>
          <a:p>
            <a:pPr marL="0" indent="0">
              <a:buNone/>
            </a:pPr>
            <a:r>
              <a:rPr lang="tr-TR" sz="1600" b="1" dirty="0" smtClean="0">
                <a:solidFill>
                  <a:srgbClr val="C00000"/>
                </a:solidFill>
              </a:rPr>
              <a:t>      		</a:t>
            </a:r>
            <a:r>
              <a:rPr lang="tr-TR" sz="1600" b="1" dirty="0" err="1" smtClean="0">
                <a:solidFill>
                  <a:srgbClr val="C00000"/>
                </a:solidFill>
              </a:rPr>
              <a:t>return</a:t>
            </a:r>
            <a:r>
              <a:rPr lang="tr-TR" sz="1600" b="1" dirty="0" smtClean="0">
                <a:solidFill>
                  <a:srgbClr val="C00000"/>
                </a:solidFill>
              </a:rPr>
              <a:t> </a:t>
            </a:r>
            <a:r>
              <a:rPr lang="tr-TR" sz="1600" b="1" dirty="0" err="1" smtClean="0">
                <a:solidFill>
                  <a:srgbClr val="C00000"/>
                </a:solidFill>
              </a:rPr>
              <a:t>color</a:t>
            </a:r>
            <a:r>
              <a:rPr lang="tr-TR" sz="1600" b="1" dirty="0" smtClean="0">
                <a:solidFill>
                  <a:srgbClr val="C00000"/>
                </a:solidFill>
              </a:rPr>
              <a:t>;</a:t>
            </a:r>
          </a:p>
          <a:p>
            <a:pPr marL="0" indent="0">
              <a:buNone/>
            </a:pPr>
            <a:r>
              <a:rPr lang="tr-TR" sz="1600" b="1" dirty="0" smtClean="0">
                <a:solidFill>
                  <a:srgbClr val="C00000"/>
                </a:solidFill>
              </a:rPr>
              <a:t>   		}</a:t>
            </a:r>
          </a:p>
          <a:p>
            <a:pPr marL="0" indent="0">
              <a:buNone/>
            </a:pPr>
            <a:r>
              <a:rPr lang="tr-TR" sz="1600" b="1" dirty="0" smtClean="0">
                <a:solidFill>
                  <a:srgbClr val="C00000"/>
                </a:solidFill>
              </a:rPr>
              <a:t>    		</a:t>
            </a:r>
            <a:r>
              <a:rPr lang="tr-TR" sz="1600" b="1" dirty="0" err="1" smtClean="0">
                <a:solidFill>
                  <a:srgbClr val="C00000"/>
                </a:solidFill>
              </a:rPr>
              <a:t>double</a:t>
            </a:r>
            <a:r>
              <a:rPr lang="tr-TR" sz="1600" b="1" dirty="0" smtClean="0">
                <a:solidFill>
                  <a:srgbClr val="C00000"/>
                </a:solidFill>
              </a:rPr>
              <a:t> </a:t>
            </a:r>
            <a:r>
              <a:rPr lang="tr-TR" sz="1600" b="1" dirty="0" err="1" smtClean="0">
                <a:solidFill>
                  <a:srgbClr val="C00000"/>
                </a:solidFill>
              </a:rPr>
              <a:t>getArea</a:t>
            </a:r>
            <a:r>
              <a:rPr lang="tr-TR" sz="1600" b="1" dirty="0" smtClean="0">
                <a:solidFill>
                  <a:srgbClr val="C00000"/>
                </a:solidFill>
              </a:rPr>
              <a:t>() {    </a:t>
            </a:r>
            <a:r>
              <a:rPr lang="tr-TR" sz="1600" b="1" dirty="0" smtClean="0"/>
              <a:t>// </a:t>
            </a:r>
            <a:r>
              <a:rPr lang="tr-TR" sz="1600" b="1" dirty="0" err="1" smtClean="0"/>
              <a:t>Member</a:t>
            </a:r>
            <a:r>
              <a:rPr lang="tr-TR" sz="1600" b="1" dirty="0" smtClean="0"/>
              <a:t> </a:t>
            </a:r>
            <a:r>
              <a:rPr lang="tr-TR" sz="1600" b="1" dirty="0" err="1" smtClean="0"/>
              <a:t>function</a:t>
            </a:r>
            <a:endParaRPr lang="tr-TR" sz="1600" b="1" dirty="0" smtClean="0"/>
          </a:p>
          <a:p>
            <a:pPr marL="0" indent="0">
              <a:buNone/>
            </a:pPr>
            <a:r>
              <a:rPr lang="tr-TR" sz="1600" b="1" dirty="0" smtClean="0">
                <a:solidFill>
                  <a:srgbClr val="C00000"/>
                </a:solidFill>
              </a:rPr>
              <a:t>     		 </a:t>
            </a:r>
            <a:r>
              <a:rPr lang="tr-TR" sz="1600" b="1" dirty="0" err="1" smtClean="0">
                <a:solidFill>
                  <a:srgbClr val="C00000"/>
                </a:solidFill>
              </a:rPr>
              <a:t>return</a:t>
            </a:r>
            <a:r>
              <a:rPr lang="tr-TR" sz="1600" b="1" dirty="0" smtClean="0">
                <a:solidFill>
                  <a:srgbClr val="C00000"/>
                </a:solidFill>
              </a:rPr>
              <a:t> </a:t>
            </a:r>
            <a:r>
              <a:rPr lang="tr-TR" sz="1600" b="1" dirty="0" err="1" smtClean="0">
                <a:solidFill>
                  <a:srgbClr val="C00000"/>
                </a:solidFill>
              </a:rPr>
              <a:t>radius</a:t>
            </a:r>
            <a:r>
              <a:rPr lang="tr-TR" sz="1600" b="1" dirty="0" smtClean="0">
                <a:solidFill>
                  <a:srgbClr val="C00000"/>
                </a:solidFill>
              </a:rPr>
              <a:t>*</a:t>
            </a:r>
            <a:r>
              <a:rPr lang="tr-TR" sz="1600" b="1" dirty="0" err="1" smtClean="0">
                <a:solidFill>
                  <a:srgbClr val="C00000"/>
                </a:solidFill>
              </a:rPr>
              <a:t>radius</a:t>
            </a:r>
            <a:r>
              <a:rPr lang="tr-TR" sz="1600" b="1" dirty="0" smtClean="0">
                <a:solidFill>
                  <a:srgbClr val="C00000"/>
                </a:solidFill>
              </a:rPr>
              <a:t>*3.1416;}</a:t>
            </a:r>
          </a:p>
          <a:p>
            <a:pPr marL="0" indent="0">
              <a:buNone/>
            </a:pPr>
            <a:r>
              <a:rPr lang="tr-TR" sz="1600" b="1" dirty="0" smtClean="0">
                <a:solidFill>
                  <a:srgbClr val="C00000"/>
                </a:solidFill>
              </a:rPr>
              <a:t>	};   </a:t>
            </a:r>
            <a:r>
              <a:rPr lang="tr-TR" sz="1600" b="1" dirty="0" smtClean="0"/>
              <a:t>// </a:t>
            </a:r>
            <a:r>
              <a:rPr lang="tr-TR" sz="1600" b="1" dirty="0" err="1" smtClean="0"/>
              <a:t>need</a:t>
            </a:r>
            <a:r>
              <a:rPr lang="tr-TR" sz="1600" b="1" dirty="0" smtClean="0"/>
              <a:t> </a:t>
            </a:r>
            <a:r>
              <a:rPr lang="tr-TR" sz="1600" b="1" dirty="0" err="1" smtClean="0"/>
              <a:t>to</a:t>
            </a:r>
            <a:r>
              <a:rPr lang="tr-TR" sz="1600" b="1" dirty="0" smtClean="0"/>
              <a:t> </a:t>
            </a:r>
            <a:r>
              <a:rPr lang="tr-TR" sz="1600" b="1" dirty="0" err="1" smtClean="0"/>
              <a:t>end</a:t>
            </a:r>
            <a:r>
              <a:rPr lang="tr-TR" sz="1600" b="1" dirty="0" smtClean="0"/>
              <a:t> </a:t>
            </a:r>
            <a:r>
              <a:rPr lang="tr-TR" sz="1600" b="1" dirty="0" err="1" smtClean="0"/>
              <a:t>the</a:t>
            </a:r>
            <a:r>
              <a:rPr lang="tr-TR" sz="1600" b="1" dirty="0" smtClean="0"/>
              <a:t> </a:t>
            </a:r>
            <a:r>
              <a:rPr lang="tr-TR" sz="1600" b="1" dirty="0" err="1" smtClean="0"/>
              <a:t>class</a:t>
            </a:r>
            <a:r>
              <a:rPr lang="tr-TR" sz="1600" b="1" dirty="0" smtClean="0"/>
              <a:t> </a:t>
            </a:r>
            <a:r>
              <a:rPr lang="tr-TR" sz="1600" b="1" dirty="0" err="1" smtClean="0"/>
              <a:t>declaration</a:t>
            </a:r>
            <a:r>
              <a:rPr lang="tr-TR" sz="1600" b="1" dirty="0" smtClean="0"/>
              <a:t> </a:t>
            </a:r>
            <a:r>
              <a:rPr lang="tr-TR" sz="1600" b="1" dirty="0" err="1" smtClean="0"/>
              <a:t>with</a:t>
            </a:r>
            <a:r>
              <a:rPr lang="tr-TR" sz="1600" b="1" dirty="0" smtClean="0"/>
              <a:t> a semi-</a:t>
            </a:r>
            <a:r>
              <a:rPr lang="tr-TR" sz="1600" b="1" dirty="0" err="1" smtClean="0"/>
              <a:t>colon</a:t>
            </a:r>
            <a:endParaRPr lang="tr-TR" sz="1600" b="1" dirty="0"/>
          </a:p>
        </p:txBody>
      </p:sp>
    </p:spTree>
    <p:extLst>
      <p:ext uri="{BB962C8B-B14F-4D97-AF65-F5344CB8AC3E}">
        <p14:creationId xmlns:p14="http://schemas.microsoft.com/office/powerpoint/2010/main" val="31597125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a:bodyPr>
          <a:lstStyle/>
          <a:p>
            <a:pPr marL="0" indent="0">
              <a:buNone/>
            </a:pP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smtClean="0"/>
              <a:t>// </a:t>
            </a:r>
            <a:r>
              <a:rPr lang="tr-TR" b="1" dirty="0" err="1" smtClean="0"/>
              <a:t>Construct</a:t>
            </a:r>
            <a:r>
              <a:rPr lang="tr-TR" b="1" dirty="0" smtClean="0"/>
              <a:t> a </a:t>
            </a:r>
            <a:r>
              <a:rPr lang="tr-TR" b="1" dirty="0" err="1" smtClean="0"/>
              <a:t>Circle</a:t>
            </a:r>
            <a:r>
              <a:rPr lang="tr-TR" b="1" dirty="0" smtClean="0"/>
              <a:t> </a:t>
            </a:r>
            <a:r>
              <a:rPr lang="tr-TR" b="1" dirty="0" err="1" smtClean="0"/>
              <a:t>instance</a:t>
            </a:r>
            <a:r>
              <a:rPr lang="tr-TR" b="1" dirty="0" smtClean="0"/>
              <a:t>, </a:t>
            </a:r>
            <a:r>
              <a:rPr lang="tr-TR" b="1" dirty="0" err="1" smtClean="0"/>
              <a:t>object</a:t>
            </a:r>
            <a:endParaRPr lang="tr-TR" b="1" dirty="0" smtClean="0"/>
          </a:p>
          <a:p>
            <a:pPr marL="0" indent="0">
              <a:buNone/>
            </a:pPr>
            <a:r>
              <a:rPr lang="tr-TR" b="1" dirty="0" smtClean="0">
                <a:solidFill>
                  <a:srgbClr val="C00000"/>
                </a:solidFill>
              </a:rPr>
              <a:t>   </a:t>
            </a:r>
            <a:r>
              <a:rPr lang="tr-TR" b="1" dirty="0" err="1" smtClean="0">
                <a:solidFill>
                  <a:srgbClr val="C00000"/>
                </a:solidFill>
              </a:rPr>
              <a:t>Circle</a:t>
            </a:r>
            <a:r>
              <a:rPr lang="tr-TR" b="1" dirty="0" smtClean="0">
                <a:solidFill>
                  <a:srgbClr val="C00000"/>
                </a:solidFill>
              </a:rPr>
              <a:t> c1(1.2, "</a:t>
            </a:r>
            <a:r>
              <a:rPr lang="tr-TR" b="1" dirty="0" err="1" smtClean="0">
                <a:solidFill>
                  <a:srgbClr val="C00000"/>
                </a:solidFill>
              </a:rPr>
              <a:t>blue</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"Radius=" &lt;&lt; c1.getRadius() &lt;&lt; " </a:t>
            </a:r>
            <a:r>
              <a:rPr lang="tr-TR" b="1" dirty="0" err="1" smtClean="0">
                <a:solidFill>
                  <a:srgbClr val="C00000"/>
                </a:solidFill>
              </a:rPr>
              <a:t>Area</a:t>
            </a:r>
            <a:r>
              <a:rPr lang="tr-TR" b="1" dirty="0" smtClean="0">
                <a:solidFill>
                  <a:srgbClr val="C00000"/>
                </a:solidFill>
              </a:rPr>
              <a:t>=" &lt;&lt; c1.getArea()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smtClean="0"/>
              <a:t>// </a:t>
            </a:r>
            <a:r>
              <a:rPr lang="tr-TR" b="1" dirty="0" err="1" smtClean="0"/>
              <a:t>Construct</a:t>
            </a:r>
            <a:r>
              <a:rPr lang="tr-TR" b="1" dirty="0" smtClean="0"/>
              <a:t> </a:t>
            </a:r>
            <a:r>
              <a:rPr lang="tr-TR" b="1" dirty="0" err="1" smtClean="0"/>
              <a:t>another</a:t>
            </a:r>
            <a:r>
              <a:rPr lang="tr-TR" b="1" dirty="0" smtClean="0"/>
              <a:t> </a:t>
            </a:r>
            <a:r>
              <a:rPr lang="tr-TR" b="1" dirty="0" err="1" smtClean="0"/>
              <a:t>Circle</a:t>
            </a:r>
            <a:r>
              <a:rPr lang="tr-TR" b="1" dirty="0" smtClean="0"/>
              <a:t> </a:t>
            </a:r>
            <a:r>
              <a:rPr lang="tr-TR" b="1" dirty="0" err="1" smtClean="0"/>
              <a:t>instance</a:t>
            </a:r>
            <a:endParaRPr lang="tr-TR" b="1" dirty="0" smtClean="0"/>
          </a:p>
          <a:p>
            <a:pPr marL="0" indent="0">
              <a:buNone/>
            </a:pPr>
            <a:r>
              <a:rPr lang="tr-TR" b="1" dirty="0" smtClean="0">
                <a:solidFill>
                  <a:srgbClr val="C00000"/>
                </a:solidFill>
              </a:rPr>
              <a:t>   </a:t>
            </a:r>
            <a:r>
              <a:rPr lang="tr-TR" b="1" dirty="0" err="1" smtClean="0">
                <a:solidFill>
                  <a:srgbClr val="C00000"/>
                </a:solidFill>
              </a:rPr>
              <a:t>Circle</a:t>
            </a:r>
            <a:r>
              <a:rPr lang="tr-TR" b="1" dirty="0" smtClean="0">
                <a:solidFill>
                  <a:srgbClr val="C00000"/>
                </a:solidFill>
              </a:rPr>
              <a:t> c2(3.4); </a:t>
            </a:r>
            <a:r>
              <a:rPr lang="tr-TR" b="1" dirty="0" smtClean="0"/>
              <a:t>// </a:t>
            </a:r>
            <a:r>
              <a:rPr lang="tr-TR" b="1" dirty="0" err="1" smtClean="0"/>
              <a:t>default</a:t>
            </a:r>
            <a:r>
              <a:rPr lang="tr-TR" b="1" dirty="0" smtClean="0"/>
              <a:t> </a:t>
            </a:r>
            <a:r>
              <a:rPr lang="tr-TR" b="1" dirty="0" err="1" smtClean="0"/>
              <a:t>color</a:t>
            </a:r>
            <a:endParaRPr lang="tr-TR" b="1" dirty="0" smtClean="0"/>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"Radius=" &lt;&lt; c2.getRadius() &lt;&lt; " </a:t>
            </a:r>
            <a:r>
              <a:rPr lang="tr-TR" b="1" dirty="0" err="1" smtClean="0">
                <a:solidFill>
                  <a:srgbClr val="C00000"/>
                </a:solidFill>
              </a:rPr>
              <a:t>Area</a:t>
            </a:r>
            <a:r>
              <a:rPr lang="tr-TR" b="1" dirty="0" smtClean="0">
                <a:solidFill>
                  <a:srgbClr val="C00000"/>
                </a:solidFill>
              </a:rPr>
              <a:t>=" &lt;&lt; c2.getArea()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smtClean="0"/>
              <a:t>   // </a:t>
            </a:r>
            <a:r>
              <a:rPr lang="tr-TR" b="1" dirty="0" err="1" smtClean="0"/>
              <a:t>Construct</a:t>
            </a:r>
            <a:r>
              <a:rPr lang="tr-TR" b="1" dirty="0" smtClean="0"/>
              <a:t> a </a:t>
            </a:r>
            <a:r>
              <a:rPr lang="tr-TR" b="1" dirty="0" err="1" smtClean="0"/>
              <a:t>Circle</a:t>
            </a:r>
            <a:r>
              <a:rPr lang="tr-TR" b="1" dirty="0" smtClean="0"/>
              <a:t> </a:t>
            </a:r>
            <a:r>
              <a:rPr lang="tr-TR" b="1" dirty="0" err="1" smtClean="0"/>
              <a:t>instance</a:t>
            </a:r>
            <a:r>
              <a:rPr lang="tr-TR" b="1" dirty="0" smtClean="0"/>
              <a:t> </a:t>
            </a:r>
            <a:r>
              <a:rPr lang="tr-TR" b="1" dirty="0" err="1" smtClean="0"/>
              <a:t>using</a:t>
            </a:r>
            <a:r>
              <a:rPr lang="tr-TR" b="1" dirty="0" smtClean="0"/>
              <a:t> </a:t>
            </a:r>
            <a:r>
              <a:rPr lang="tr-TR" b="1" dirty="0" err="1" smtClean="0"/>
              <a:t>default</a:t>
            </a:r>
            <a:r>
              <a:rPr lang="tr-TR" b="1" dirty="0" smtClean="0"/>
              <a:t> </a:t>
            </a:r>
            <a:r>
              <a:rPr lang="tr-TR" b="1" dirty="0" err="1" smtClean="0"/>
              <a:t>no-arg</a:t>
            </a:r>
            <a:r>
              <a:rPr lang="tr-TR" b="1" dirty="0" smtClean="0"/>
              <a:t> </a:t>
            </a:r>
            <a:r>
              <a:rPr lang="tr-TR" b="1" dirty="0" err="1" smtClean="0"/>
              <a:t>constructor</a:t>
            </a:r>
            <a:endParaRPr lang="tr-TR" b="1" dirty="0" smtClean="0"/>
          </a:p>
          <a:p>
            <a:pPr marL="0" indent="0">
              <a:buNone/>
            </a:pPr>
            <a:r>
              <a:rPr lang="tr-TR" b="1" dirty="0" smtClean="0">
                <a:solidFill>
                  <a:srgbClr val="C00000"/>
                </a:solidFill>
              </a:rPr>
              <a:t>   </a:t>
            </a:r>
            <a:r>
              <a:rPr lang="tr-TR" b="1" dirty="0" err="1" smtClean="0">
                <a:solidFill>
                  <a:srgbClr val="C00000"/>
                </a:solidFill>
              </a:rPr>
              <a:t>Circle</a:t>
            </a:r>
            <a:r>
              <a:rPr lang="tr-TR" b="1" dirty="0" smtClean="0">
                <a:solidFill>
                  <a:srgbClr val="C00000"/>
                </a:solidFill>
              </a:rPr>
              <a:t> c3;      </a:t>
            </a:r>
            <a:r>
              <a:rPr lang="tr-TR" b="1" dirty="0" smtClean="0"/>
              <a:t>// </a:t>
            </a:r>
            <a:r>
              <a:rPr lang="tr-TR" b="1" dirty="0" err="1" smtClean="0"/>
              <a:t>default</a:t>
            </a:r>
            <a:r>
              <a:rPr lang="tr-TR" b="1" dirty="0" smtClean="0"/>
              <a:t> </a:t>
            </a:r>
            <a:r>
              <a:rPr lang="tr-TR" b="1" dirty="0" err="1" smtClean="0"/>
              <a:t>radius</a:t>
            </a:r>
            <a:r>
              <a:rPr lang="tr-TR" b="1" dirty="0" smtClean="0"/>
              <a:t> </a:t>
            </a:r>
            <a:r>
              <a:rPr lang="tr-TR" b="1" dirty="0" err="1" smtClean="0"/>
              <a:t>and</a:t>
            </a:r>
            <a:r>
              <a:rPr lang="tr-TR" b="1" dirty="0" smtClean="0"/>
              <a:t> </a:t>
            </a:r>
            <a:r>
              <a:rPr lang="tr-TR" b="1" dirty="0" err="1" smtClean="0"/>
              <a:t>color</a:t>
            </a:r>
            <a:endParaRPr lang="tr-TR" b="1" dirty="0" smtClean="0"/>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"Radius=" &lt;&lt; c3.getRadius() &lt;&lt; " </a:t>
            </a:r>
            <a:r>
              <a:rPr lang="tr-TR" b="1" dirty="0" err="1" smtClean="0">
                <a:solidFill>
                  <a:srgbClr val="C00000"/>
                </a:solidFill>
              </a:rPr>
              <a:t>Area</a:t>
            </a:r>
            <a:r>
              <a:rPr lang="tr-TR" b="1" dirty="0" smtClean="0">
                <a:solidFill>
                  <a:srgbClr val="C00000"/>
                </a:solidFill>
              </a:rPr>
              <a:t>=" &lt;&lt; c3.getArea()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22821960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830183" y="2810"/>
            <a:ext cx="4242758" cy="618286"/>
          </a:xfrm>
        </p:spPr>
        <p:txBody>
          <a:bodyPr>
            <a:normAutofit/>
          </a:bodyPr>
          <a:lstStyle/>
          <a:p>
            <a:pPr algn="ctr"/>
            <a:r>
              <a:rPr lang="tr-TR" sz="3200" b="1" dirty="0" err="1" smtClean="0"/>
              <a:t>Constructors</a:t>
            </a:r>
            <a:endParaRPr lang="tr-TR" sz="3200" b="1" dirty="0"/>
          </a:p>
        </p:txBody>
      </p:sp>
      <p:sp>
        <p:nvSpPr>
          <p:cNvPr id="3" name="İçerik Yer Tutucusu 2"/>
          <p:cNvSpPr>
            <a:spLocks noGrp="1"/>
          </p:cNvSpPr>
          <p:nvPr>
            <p:ph idx="1"/>
          </p:nvPr>
        </p:nvSpPr>
        <p:spPr>
          <a:xfrm>
            <a:off x="-1" y="621102"/>
            <a:ext cx="12120113" cy="6236897"/>
          </a:xfrm>
        </p:spPr>
        <p:txBody>
          <a:bodyPr>
            <a:normAutofit fontScale="92500" lnSpcReduction="20000"/>
          </a:bodyPr>
          <a:lstStyle/>
          <a:p>
            <a:r>
              <a:rPr lang="en-US" dirty="0" smtClean="0"/>
              <a:t>A constructor is a special function that has the function name same as the </a:t>
            </a:r>
            <a:r>
              <a:rPr lang="en-US" dirty="0" err="1" smtClean="0"/>
              <a:t>classname</a:t>
            </a:r>
            <a:r>
              <a:rPr lang="en-US" dirty="0" smtClean="0"/>
              <a:t>. In the above Circle class, we define a constructor as follows:</a:t>
            </a:r>
          </a:p>
          <a:p>
            <a:pPr marL="0" indent="0">
              <a:buNone/>
            </a:pPr>
            <a:r>
              <a:rPr lang="en-US" b="1" dirty="0" smtClean="0"/>
              <a:t>// Constructor has the same name as the class</a:t>
            </a:r>
          </a:p>
          <a:p>
            <a:pPr marL="0" indent="0">
              <a:buNone/>
            </a:pPr>
            <a:r>
              <a:rPr lang="en-US" b="1" dirty="0" smtClean="0">
                <a:solidFill>
                  <a:srgbClr val="C00000"/>
                </a:solidFill>
              </a:rPr>
              <a:t>Circle(double r = 1.0, string c = "red") {</a:t>
            </a:r>
          </a:p>
          <a:p>
            <a:pPr marL="0" indent="0">
              <a:buNone/>
            </a:pPr>
            <a:r>
              <a:rPr lang="en-US" b="1" dirty="0" smtClean="0">
                <a:solidFill>
                  <a:srgbClr val="C00000"/>
                </a:solidFill>
              </a:rPr>
              <a:t>   radius = r;</a:t>
            </a:r>
          </a:p>
          <a:p>
            <a:pPr marL="0" indent="0">
              <a:buNone/>
            </a:pPr>
            <a:r>
              <a:rPr lang="en-US" b="1" dirty="0" smtClean="0">
                <a:solidFill>
                  <a:srgbClr val="C00000"/>
                </a:solidFill>
              </a:rPr>
              <a:t>   color = c;</a:t>
            </a:r>
          </a:p>
          <a:p>
            <a:pPr marL="0" indent="0">
              <a:buNone/>
            </a:pPr>
            <a:r>
              <a:rPr lang="en-US" b="1" dirty="0" smtClean="0">
                <a:solidFill>
                  <a:srgbClr val="C00000"/>
                </a:solidFill>
              </a:rPr>
              <a:t>}</a:t>
            </a:r>
          </a:p>
          <a:p>
            <a:r>
              <a:rPr lang="en-US" b="1" dirty="0" smtClean="0"/>
              <a:t>A constructor is used to construct and initialize all the data members</a:t>
            </a:r>
            <a:r>
              <a:rPr lang="en-US" dirty="0" smtClean="0"/>
              <a:t>. </a:t>
            </a:r>
            <a:endParaRPr lang="tr-TR" dirty="0" smtClean="0"/>
          </a:p>
          <a:p>
            <a:r>
              <a:rPr lang="en-US" b="1" dirty="0"/>
              <a:t>A constructor in C++ is a special method that is automatically called when an object of a class is created</a:t>
            </a:r>
            <a:r>
              <a:rPr lang="en-US" dirty="0"/>
              <a:t>.</a:t>
            </a:r>
            <a:endParaRPr lang="tr-TR" dirty="0" smtClean="0"/>
          </a:p>
          <a:p>
            <a:r>
              <a:rPr lang="en-US" dirty="0" smtClean="0"/>
              <a:t>To create a new instance of a class, you need to declare the name of the instance and </a:t>
            </a:r>
            <a:r>
              <a:rPr lang="en-US" b="1" i="1" dirty="0" smtClean="0"/>
              <a:t>invoke the constructor</a:t>
            </a:r>
            <a:r>
              <a:rPr lang="en-US" dirty="0" smtClean="0"/>
              <a:t>. For example,</a:t>
            </a:r>
          </a:p>
          <a:p>
            <a:pPr marL="0" indent="0">
              <a:buNone/>
            </a:pPr>
            <a:r>
              <a:rPr lang="en-US" b="1" dirty="0" smtClean="0">
                <a:solidFill>
                  <a:srgbClr val="C00000"/>
                </a:solidFill>
              </a:rPr>
              <a:t>Circle c1(1.2, "blue");</a:t>
            </a:r>
          </a:p>
          <a:p>
            <a:pPr marL="0" indent="0">
              <a:buNone/>
            </a:pPr>
            <a:r>
              <a:rPr lang="en-US" b="1" dirty="0" smtClean="0">
                <a:solidFill>
                  <a:srgbClr val="C00000"/>
                </a:solidFill>
              </a:rPr>
              <a:t>Circle c2(3.4);      </a:t>
            </a:r>
            <a:r>
              <a:rPr lang="en-US" b="1" dirty="0" smtClean="0"/>
              <a:t>// default color</a:t>
            </a:r>
          </a:p>
          <a:p>
            <a:pPr marL="0" indent="0">
              <a:buNone/>
            </a:pPr>
            <a:r>
              <a:rPr lang="en-US" b="1" dirty="0" smtClean="0">
                <a:solidFill>
                  <a:srgbClr val="C00000"/>
                </a:solidFill>
              </a:rPr>
              <a:t>Circle c3;           </a:t>
            </a:r>
            <a:r>
              <a:rPr lang="en-US" b="1" dirty="0" smtClean="0"/>
              <a:t>// default radius and color</a:t>
            </a:r>
          </a:p>
          <a:p>
            <a:pPr marL="0" indent="0">
              <a:buNone/>
            </a:pPr>
            <a:r>
              <a:rPr lang="en-US" b="1" dirty="0" smtClean="0">
                <a:solidFill>
                  <a:srgbClr val="C00000"/>
                </a:solidFill>
              </a:rPr>
              <a:t>                     </a:t>
            </a:r>
            <a:r>
              <a:rPr lang="en-US" b="1" dirty="0" smtClean="0"/>
              <a:t>// Take note that there is no empty bracket ()</a:t>
            </a:r>
          </a:p>
          <a:p>
            <a:endParaRPr lang="tr-TR" dirty="0"/>
          </a:p>
        </p:txBody>
      </p:sp>
    </p:spTree>
    <p:extLst>
      <p:ext uri="{BB962C8B-B14F-4D97-AF65-F5344CB8AC3E}">
        <p14:creationId xmlns:p14="http://schemas.microsoft.com/office/powerpoint/2010/main" val="30127497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4891" y="508958"/>
            <a:ext cx="12097109" cy="5668005"/>
          </a:xfrm>
        </p:spPr>
        <p:txBody>
          <a:bodyPr>
            <a:normAutofit/>
          </a:bodyPr>
          <a:lstStyle/>
          <a:p>
            <a:pPr marL="0" indent="0">
              <a:buNone/>
            </a:pPr>
            <a:r>
              <a:rPr lang="en-US" b="1" dirty="0">
                <a:solidFill>
                  <a:srgbClr val="C00000"/>
                </a:solidFill>
              </a:rPr>
              <a:t>class </a:t>
            </a:r>
            <a:r>
              <a:rPr lang="en-US" b="1" dirty="0" err="1">
                <a:solidFill>
                  <a:srgbClr val="C00000"/>
                </a:solidFill>
              </a:rPr>
              <a:t>MyClass</a:t>
            </a:r>
            <a:r>
              <a:rPr lang="en-US" b="1" dirty="0">
                <a:solidFill>
                  <a:srgbClr val="C00000"/>
                </a:solidFill>
              </a:rPr>
              <a:t> {     </a:t>
            </a:r>
            <a:r>
              <a:rPr lang="en-US" b="1" dirty="0"/>
              <a:t>// The class</a:t>
            </a:r>
          </a:p>
          <a:p>
            <a:pPr marL="0" indent="0">
              <a:buNone/>
            </a:pPr>
            <a:r>
              <a:rPr lang="en-US" b="1" dirty="0">
                <a:solidFill>
                  <a:srgbClr val="C00000"/>
                </a:solidFill>
              </a:rPr>
              <a:t>  public:           </a:t>
            </a:r>
            <a:r>
              <a:rPr lang="en-US" b="1" dirty="0"/>
              <a:t>// Access specifier</a:t>
            </a:r>
          </a:p>
          <a:p>
            <a:pPr marL="0" indent="0">
              <a:buNone/>
            </a:pPr>
            <a:r>
              <a:rPr lang="en-US" b="1" dirty="0">
                <a:solidFill>
                  <a:srgbClr val="C00000"/>
                </a:solidFill>
              </a:rPr>
              <a:t>    </a:t>
            </a:r>
            <a:r>
              <a:rPr lang="en-US" b="1" dirty="0" err="1">
                <a:solidFill>
                  <a:srgbClr val="C00000"/>
                </a:solidFill>
              </a:rPr>
              <a:t>MyClass</a:t>
            </a:r>
            <a:r>
              <a:rPr lang="en-US" b="1" dirty="0">
                <a:solidFill>
                  <a:srgbClr val="C00000"/>
                </a:solidFill>
              </a:rPr>
              <a:t>() {     </a:t>
            </a:r>
            <a:r>
              <a:rPr lang="en-US" b="1" dirty="0"/>
              <a:t>// Constructor</a:t>
            </a:r>
          </a:p>
          <a:p>
            <a:pPr marL="0" indent="0">
              <a:buNone/>
            </a:pPr>
            <a:r>
              <a:rPr lang="en-US" b="1" dirty="0">
                <a:solidFill>
                  <a:srgbClr val="C00000"/>
                </a:solidFill>
              </a:rPr>
              <a:t>      </a:t>
            </a:r>
            <a:r>
              <a:rPr lang="en-US" b="1" dirty="0" err="1">
                <a:solidFill>
                  <a:srgbClr val="C00000"/>
                </a:solidFill>
              </a:rPr>
              <a:t>cout</a:t>
            </a:r>
            <a:r>
              <a:rPr lang="en-US" b="1" dirty="0">
                <a:solidFill>
                  <a:srgbClr val="C00000"/>
                </a:solidFill>
              </a:rPr>
              <a:t> &lt;&lt; "Hello World!";</a:t>
            </a:r>
          </a:p>
          <a:p>
            <a:pPr marL="0" indent="0">
              <a:buNone/>
            </a:pPr>
            <a:r>
              <a:rPr lang="en-US" b="1" dirty="0">
                <a:solidFill>
                  <a:srgbClr val="C00000"/>
                </a:solidFill>
              </a:rPr>
              <a:t>    }</a:t>
            </a:r>
          </a:p>
          <a:p>
            <a:pPr marL="0" indent="0">
              <a:buNone/>
            </a:pPr>
            <a:r>
              <a:rPr lang="en-US" b="1" dirty="0">
                <a:solidFill>
                  <a:srgbClr val="C00000"/>
                </a:solidFill>
              </a:rPr>
              <a:t>};</a:t>
            </a:r>
          </a:p>
          <a:p>
            <a:pPr marL="0" indent="0">
              <a:buNone/>
            </a:pPr>
            <a:endParaRPr lang="en-US" b="1" dirty="0">
              <a:solidFill>
                <a:srgbClr val="C00000"/>
              </a:solidFill>
            </a:endParaRPr>
          </a:p>
          <a:p>
            <a:pPr marL="0" indent="0">
              <a:buNone/>
            </a:pPr>
            <a:r>
              <a:rPr lang="en-US" b="1" dirty="0" err="1">
                <a:solidFill>
                  <a:srgbClr val="C00000"/>
                </a:solidFill>
              </a:rPr>
              <a:t>int</a:t>
            </a:r>
            <a:r>
              <a:rPr lang="en-US" b="1" dirty="0">
                <a:solidFill>
                  <a:srgbClr val="C00000"/>
                </a:solidFill>
              </a:rPr>
              <a:t> main() {</a:t>
            </a:r>
          </a:p>
          <a:p>
            <a:pPr marL="0" indent="0">
              <a:buNone/>
            </a:pPr>
            <a:r>
              <a:rPr lang="en-US" b="1" dirty="0">
                <a:solidFill>
                  <a:srgbClr val="C00000"/>
                </a:solidFill>
              </a:rPr>
              <a:t>  </a:t>
            </a:r>
            <a:r>
              <a:rPr lang="en-US" b="1" dirty="0" err="1">
                <a:solidFill>
                  <a:srgbClr val="C00000"/>
                </a:solidFill>
              </a:rPr>
              <a:t>MyClass</a:t>
            </a:r>
            <a:r>
              <a:rPr lang="en-US" b="1" dirty="0">
                <a:solidFill>
                  <a:srgbClr val="C00000"/>
                </a:solidFill>
              </a:rPr>
              <a:t> </a:t>
            </a:r>
            <a:r>
              <a:rPr lang="en-US" b="1" dirty="0" err="1">
                <a:solidFill>
                  <a:srgbClr val="C00000"/>
                </a:solidFill>
              </a:rPr>
              <a:t>myObj</a:t>
            </a:r>
            <a:r>
              <a:rPr lang="en-US" b="1" dirty="0">
                <a:solidFill>
                  <a:srgbClr val="C00000"/>
                </a:solidFill>
              </a:rPr>
              <a:t>;    </a:t>
            </a:r>
            <a:r>
              <a:rPr lang="en-US" b="1" dirty="0"/>
              <a:t>// Create an object of </a:t>
            </a:r>
            <a:r>
              <a:rPr lang="en-US" b="1" dirty="0" err="1"/>
              <a:t>MyClass</a:t>
            </a:r>
            <a:r>
              <a:rPr lang="en-US" b="1" dirty="0"/>
              <a:t> (this will call the constructor)</a:t>
            </a:r>
          </a:p>
          <a:p>
            <a:pPr marL="0" indent="0">
              <a:buNone/>
            </a:pPr>
            <a:r>
              <a:rPr lang="en-US" b="1" dirty="0">
                <a:solidFill>
                  <a:srgbClr val="C00000"/>
                </a:solidFill>
              </a:rPr>
              <a:t>  return 0;</a:t>
            </a:r>
          </a:p>
          <a:p>
            <a:pPr marL="0" indent="0">
              <a:buNone/>
            </a:pPr>
            <a:r>
              <a:rPr lang="en-US" b="1" dirty="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37297662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1"/>
            <a:ext cx="10990053" cy="6858001"/>
          </a:xfrm>
        </p:spPr>
        <p:txBody>
          <a:bodyPr>
            <a:normAutofit fontScale="77500" lnSpcReduction="20000"/>
          </a:bodyPr>
          <a:lstStyle/>
          <a:p>
            <a:pPr marL="0" indent="0">
              <a:buNone/>
            </a:pPr>
            <a:r>
              <a:rPr lang="en-US" b="1" dirty="0" smtClean="0"/>
              <a:t>// </a:t>
            </a:r>
            <a:r>
              <a:rPr lang="en-US" b="1" dirty="0" err="1" smtClean="0"/>
              <a:t>Cpp</a:t>
            </a:r>
            <a:r>
              <a:rPr lang="en-US" b="1" dirty="0" smtClean="0"/>
              <a:t> program to illustrate the  concept of Constructors </a:t>
            </a:r>
          </a:p>
          <a:p>
            <a:pPr marL="0" indent="0">
              <a:buNone/>
            </a:pPr>
            <a:r>
              <a:rPr lang="en-US" b="1" dirty="0" smtClean="0">
                <a:solidFill>
                  <a:srgbClr val="C00000"/>
                </a:solidFill>
              </a:rPr>
              <a:t>#include &lt;</a:t>
            </a:r>
            <a:r>
              <a:rPr lang="en-US" b="1" dirty="0" err="1" smtClean="0">
                <a:solidFill>
                  <a:srgbClr val="C00000"/>
                </a:solidFill>
              </a:rPr>
              <a:t>iostream</a:t>
            </a:r>
            <a:r>
              <a:rPr lang="en-US" b="1" dirty="0" smtClean="0">
                <a:solidFill>
                  <a:srgbClr val="C00000"/>
                </a:solidFill>
              </a:rPr>
              <a:t>&gt; </a:t>
            </a:r>
          </a:p>
          <a:p>
            <a:pPr marL="0" indent="0">
              <a:buNone/>
            </a:pPr>
            <a:r>
              <a:rPr lang="en-US" b="1" dirty="0" smtClean="0">
                <a:solidFill>
                  <a:srgbClr val="C00000"/>
                </a:solidFill>
              </a:rPr>
              <a:t>using namespace </a:t>
            </a:r>
            <a:r>
              <a:rPr lang="en-US" b="1" dirty="0" err="1" smtClean="0">
                <a:solidFill>
                  <a:srgbClr val="C00000"/>
                </a:solidFill>
              </a:rPr>
              <a:t>std</a:t>
            </a:r>
            <a:r>
              <a:rPr lang="en-US" b="1" dirty="0" smtClean="0">
                <a:solidFill>
                  <a:srgbClr val="C00000"/>
                </a:solidFill>
              </a:rPr>
              <a:t>; </a:t>
            </a:r>
          </a:p>
          <a:p>
            <a:pPr marL="0" indent="0">
              <a:buNone/>
            </a:pPr>
            <a:r>
              <a:rPr lang="en-US" b="1" dirty="0" smtClean="0">
                <a:solidFill>
                  <a:srgbClr val="C00000"/>
                </a:solidFill>
              </a:rPr>
              <a:t>  class construct { </a:t>
            </a:r>
          </a:p>
          <a:p>
            <a:pPr marL="0" indent="0">
              <a:buNone/>
            </a:pPr>
            <a:r>
              <a:rPr lang="en-US" b="1" dirty="0" smtClean="0">
                <a:solidFill>
                  <a:srgbClr val="C00000"/>
                </a:solidFill>
              </a:rPr>
              <a:t>public: </a:t>
            </a:r>
          </a:p>
          <a:p>
            <a:pPr marL="0" indent="0">
              <a:buNone/>
            </a:pPr>
            <a:r>
              <a:rPr lang="en-US" b="1" dirty="0" smtClean="0">
                <a:solidFill>
                  <a:srgbClr val="C00000"/>
                </a:solidFill>
              </a:rPr>
              <a:t>    </a:t>
            </a:r>
            <a:r>
              <a:rPr lang="en-US" b="1" dirty="0" err="1" smtClean="0">
                <a:solidFill>
                  <a:srgbClr val="C00000"/>
                </a:solidFill>
              </a:rPr>
              <a:t>int</a:t>
            </a:r>
            <a:r>
              <a:rPr lang="en-US" b="1" dirty="0" smtClean="0">
                <a:solidFill>
                  <a:srgbClr val="C00000"/>
                </a:solidFill>
              </a:rPr>
              <a:t> a, b; </a:t>
            </a:r>
          </a:p>
          <a:p>
            <a:pPr marL="0" indent="0">
              <a:buNone/>
            </a:pPr>
            <a:r>
              <a:rPr lang="en-US" b="1" dirty="0" smtClean="0">
                <a:solidFill>
                  <a:srgbClr val="C00000"/>
                </a:solidFill>
              </a:rPr>
              <a:t>construct()    {</a:t>
            </a:r>
            <a:r>
              <a:rPr lang="tr-TR" b="1" dirty="0" smtClean="0">
                <a:solidFill>
                  <a:srgbClr val="C00000"/>
                </a:solidFill>
              </a:rPr>
              <a:t>    </a:t>
            </a:r>
            <a:r>
              <a:rPr lang="en-US" b="1" dirty="0" smtClean="0"/>
              <a:t>// Default Constructor </a:t>
            </a:r>
          </a:p>
          <a:p>
            <a:pPr marL="0" indent="0">
              <a:buNone/>
            </a:pPr>
            <a:r>
              <a:rPr lang="en-US" b="1" dirty="0" smtClean="0">
                <a:solidFill>
                  <a:srgbClr val="C00000"/>
                </a:solidFill>
              </a:rPr>
              <a:t>        a = 10; </a:t>
            </a:r>
          </a:p>
          <a:p>
            <a:pPr marL="0" indent="0">
              <a:buNone/>
            </a:pPr>
            <a:r>
              <a:rPr lang="en-US" b="1" dirty="0" smtClean="0">
                <a:solidFill>
                  <a:srgbClr val="C00000"/>
                </a:solidFill>
              </a:rPr>
              <a:t>        b = 20; </a:t>
            </a:r>
          </a:p>
          <a:p>
            <a:pPr marL="0" indent="0">
              <a:buNone/>
            </a:pPr>
            <a:r>
              <a:rPr lang="en-US" b="1" dirty="0" smtClean="0">
                <a:solidFill>
                  <a:srgbClr val="C00000"/>
                </a:solidFill>
              </a:rPr>
              <a:t>    } </a:t>
            </a:r>
          </a:p>
          <a:p>
            <a:pPr marL="0" indent="0">
              <a:buNone/>
            </a:pPr>
            <a:r>
              <a:rPr lang="en-US" b="1" dirty="0" smtClean="0">
                <a:solidFill>
                  <a:srgbClr val="C00000"/>
                </a:solidFill>
              </a:rPr>
              <a:t>}; </a:t>
            </a:r>
          </a:p>
          <a:p>
            <a:pPr marL="0" indent="0">
              <a:buNone/>
            </a:pPr>
            <a:r>
              <a:rPr lang="en-US" b="1" dirty="0" smtClean="0">
                <a:solidFill>
                  <a:srgbClr val="C00000"/>
                </a:solidFill>
              </a:rPr>
              <a:t>  </a:t>
            </a:r>
            <a:endParaRPr lang="tr-TR" b="1" dirty="0" smtClean="0">
              <a:solidFill>
                <a:srgbClr val="C00000"/>
              </a:solidFill>
            </a:endParaRPr>
          </a:p>
          <a:p>
            <a:pPr marL="0" indent="0">
              <a:buNone/>
            </a:pPr>
            <a:r>
              <a:rPr lang="en-US" b="1" dirty="0" err="1" smtClean="0">
                <a:solidFill>
                  <a:srgbClr val="C00000"/>
                </a:solidFill>
              </a:rPr>
              <a:t>int</a:t>
            </a:r>
            <a:r>
              <a:rPr lang="en-US" b="1" dirty="0" smtClean="0">
                <a:solidFill>
                  <a:srgbClr val="C00000"/>
                </a:solidFill>
              </a:rPr>
              <a:t> main() { </a:t>
            </a:r>
          </a:p>
          <a:p>
            <a:pPr marL="0" indent="0">
              <a:buNone/>
            </a:pPr>
            <a:r>
              <a:rPr lang="en-US" b="1" dirty="0" smtClean="0">
                <a:solidFill>
                  <a:srgbClr val="C00000"/>
                </a:solidFill>
              </a:rPr>
              <a:t>    </a:t>
            </a:r>
            <a:r>
              <a:rPr lang="en-US" b="1" dirty="0" smtClean="0"/>
              <a:t>// Default constructor called automatically when the object is created </a:t>
            </a:r>
          </a:p>
          <a:p>
            <a:pPr marL="0" indent="0">
              <a:buNone/>
            </a:pPr>
            <a:r>
              <a:rPr lang="en-US" b="1" dirty="0" smtClean="0">
                <a:solidFill>
                  <a:srgbClr val="C00000"/>
                </a:solidFill>
              </a:rPr>
              <a:t>    construct c; </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 " &lt;&lt; </a:t>
            </a:r>
            <a:r>
              <a:rPr lang="en-US" b="1" dirty="0" err="1" smtClean="0">
                <a:solidFill>
                  <a:srgbClr val="C00000"/>
                </a:solidFill>
              </a:rPr>
              <a:t>c.a</a:t>
            </a:r>
            <a:r>
              <a:rPr lang="en-US" b="1" dirty="0" smtClean="0">
                <a:solidFill>
                  <a:srgbClr val="C00000"/>
                </a:solidFill>
              </a:rPr>
              <a:t> &lt;&lt; </a:t>
            </a:r>
            <a:r>
              <a:rPr lang="en-US" b="1" dirty="0" err="1" smtClean="0">
                <a:solidFill>
                  <a:srgbClr val="C00000"/>
                </a:solidFill>
              </a:rPr>
              <a:t>endl</a:t>
            </a:r>
            <a:r>
              <a:rPr lang="en-US" b="1" dirty="0" smtClean="0">
                <a:solidFill>
                  <a:srgbClr val="C00000"/>
                </a:solidFill>
              </a:rPr>
              <a:t> </a:t>
            </a:r>
          </a:p>
          <a:p>
            <a:pPr marL="0" indent="0">
              <a:buNone/>
            </a:pPr>
            <a:r>
              <a:rPr lang="en-US" b="1" dirty="0" smtClean="0">
                <a:solidFill>
                  <a:srgbClr val="C00000"/>
                </a:solidFill>
              </a:rPr>
              <a:t>         &lt;&lt; "b: " &lt;&lt; </a:t>
            </a:r>
            <a:r>
              <a:rPr lang="en-US" b="1" dirty="0" err="1" smtClean="0">
                <a:solidFill>
                  <a:srgbClr val="C00000"/>
                </a:solidFill>
              </a:rPr>
              <a:t>c.b</a:t>
            </a:r>
            <a:r>
              <a:rPr lang="en-US" b="1" dirty="0" smtClean="0">
                <a:solidFill>
                  <a:srgbClr val="C00000"/>
                </a:solidFill>
              </a:rPr>
              <a:t>; </a:t>
            </a:r>
          </a:p>
          <a:p>
            <a:pPr marL="0" indent="0">
              <a:buNone/>
            </a:pPr>
            <a:r>
              <a:rPr lang="en-US" b="1" dirty="0" smtClean="0">
                <a:solidFill>
                  <a:srgbClr val="C00000"/>
                </a:solidFill>
              </a:rPr>
              <a:t>    return 1; </a:t>
            </a:r>
          </a:p>
          <a:p>
            <a:pPr marL="0" indent="0">
              <a:buNone/>
            </a:pPr>
            <a:r>
              <a:rPr lang="en-US" b="1" dirty="0" smtClean="0">
                <a:solidFill>
                  <a:srgbClr val="C00000"/>
                </a:solidFill>
              </a:rPr>
              <a:t>} </a:t>
            </a:r>
          </a:p>
          <a:p>
            <a:endParaRPr lang="tr-TR" dirty="0"/>
          </a:p>
        </p:txBody>
      </p:sp>
      <p:pic>
        <p:nvPicPr>
          <p:cNvPr id="4" name="Resim 3"/>
          <p:cNvPicPr>
            <a:picLocks noChangeAspect="1"/>
          </p:cNvPicPr>
          <p:nvPr/>
        </p:nvPicPr>
        <p:blipFill>
          <a:blip r:embed="rId3"/>
          <a:stretch>
            <a:fillRect/>
          </a:stretch>
        </p:blipFill>
        <p:spPr>
          <a:xfrm>
            <a:off x="7943850" y="3018436"/>
            <a:ext cx="4248150" cy="1114425"/>
          </a:xfrm>
          <a:prstGeom prst="rect">
            <a:avLst/>
          </a:prstGeom>
        </p:spPr>
      </p:pic>
    </p:spTree>
    <p:extLst>
      <p:ext uri="{BB962C8B-B14F-4D97-AF65-F5344CB8AC3E}">
        <p14:creationId xmlns:p14="http://schemas.microsoft.com/office/powerpoint/2010/main" val="32534494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6297283" cy="6858000"/>
          </a:xfrm>
        </p:spPr>
        <p:txBody>
          <a:bodyPr>
            <a:normAutofit fontScale="55000" lnSpcReduction="20000"/>
          </a:bodyPr>
          <a:lstStyle/>
          <a:p>
            <a:pPr marL="0" indent="0">
              <a:buNone/>
            </a:pPr>
            <a:r>
              <a:rPr lang="tr-TR" sz="3600" b="1" dirty="0" smtClean="0"/>
              <a:t>// CPP program </a:t>
            </a:r>
            <a:r>
              <a:rPr lang="tr-TR" sz="3600" b="1" dirty="0" err="1" smtClean="0"/>
              <a:t>to</a:t>
            </a:r>
            <a:r>
              <a:rPr lang="tr-TR" sz="3600" b="1" dirty="0" smtClean="0"/>
              <a:t> </a:t>
            </a:r>
            <a:r>
              <a:rPr lang="tr-TR" sz="3600" b="1" dirty="0" err="1" smtClean="0"/>
              <a:t>illustrate</a:t>
            </a:r>
            <a:r>
              <a:rPr lang="tr-TR" sz="3600" b="1" dirty="0" smtClean="0"/>
              <a:t>  </a:t>
            </a:r>
            <a:r>
              <a:rPr lang="tr-TR" sz="3600" b="1" dirty="0" err="1" smtClean="0"/>
              <a:t>parameterized</a:t>
            </a:r>
            <a:r>
              <a:rPr lang="tr-TR" sz="3600" b="1" dirty="0" smtClean="0"/>
              <a:t> </a:t>
            </a:r>
            <a:r>
              <a:rPr lang="tr-TR" sz="3600" b="1" dirty="0" err="1" smtClean="0"/>
              <a:t>constructors</a:t>
            </a:r>
            <a:r>
              <a:rPr lang="tr-TR" sz="3600" b="1" dirty="0" smtClean="0"/>
              <a:t> </a:t>
            </a:r>
          </a:p>
          <a:p>
            <a:pPr marL="0" indent="0">
              <a:buNone/>
            </a:pPr>
            <a:r>
              <a:rPr lang="tr-TR" sz="3600" b="1" dirty="0" smtClean="0">
                <a:solidFill>
                  <a:srgbClr val="C00000"/>
                </a:solidFill>
              </a:rPr>
              <a:t>#</a:t>
            </a:r>
            <a:r>
              <a:rPr lang="tr-TR" sz="3600" b="1" dirty="0" err="1" smtClean="0">
                <a:solidFill>
                  <a:srgbClr val="C00000"/>
                </a:solidFill>
              </a:rPr>
              <a:t>include</a:t>
            </a:r>
            <a:r>
              <a:rPr lang="tr-TR" sz="3600" b="1" dirty="0" smtClean="0">
                <a:solidFill>
                  <a:srgbClr val="C00000"/>
                </a:solidFill>
              </a:rPr>
              <a:t> &lt;</a:t>
            </a:r>
            <a:r>
              <a:rPr lang="tr-TR" sz="3600" b="1" dirty="0" err="1" smtClean="0">
                <a:solidFill>
                  <a:srgbClr val="C00000"/>
                </a:solidFill>
              </a:rPr>
              <a:t>iostream</a:t>
            </a:r>
            <a:r>
              <a:rPr lang="tr-TR" sz="3600" b="1" dirty="0" smtClean="0">
                <a:solidFill>
                  <a:srgbClr val="C00000"/>
                </a:solidFill>
              </a:rPr>
              <a:t>&gt;            </a:t>
            </a:r>
            <a:r>
              <a:rPr lang="tr-TR" sz="3600" b="1" dirty="0" err="1" smtClean="0">
                <a:solidFill>
                  <a:srgbClr val="C00000"/>
                </a:solidFill>
              </a:rPr>
              <a:t>using</a:t>
            </a:r>
            <a:r>
              <a:rPr lang="tr-TR" sz="3600" b="1" dirty="0" smtClean="0">
                <a:solidFill>
                  <a:srgbClr val="C00000"/>
                </a:solidFill>
              </a:rPr>
              <a:t> </a:t>
            </a:r>
            <a:r>
              <a:rPr lang="tr-TR" sz="3600" b="1" dirty="0" err="1" smtClean="0">
                <a:solidFill>
                  <a:srgbClr val="C00000"/>
                </a:solidFill>
              </a:rPr>
              <a:t>namespace</a:t>
            </a:r>
            <a:r>
              <a:rPr lang="tr-TR" sz="3600" b="1" dirty="0" smtClean="0">
                <a:solidFill>
                  <a:srgbClr val="C00000"/>
                </a:solidFill>
              </a:rPr>
              <a:t> </a:t>
            </a:r>
            <a:r>
              <a:rPr lang="tr-TR" sz="3600" b="1" dirty="0" err="1" smtClean="0">
                <a:solidFill>
                  <a:srgbClr val="C00000"/>
                </a:solidFill>
              </a:rPr>
              <a:t>std</a:t>
            </a:r>
            <a:r>
              <a:rPr lang="tr-TR" sz="3600" b="1" dirty="0" smtClean="0">
                <a:solidFill>
                  <a:srgbClr val="C00000"/>
                </a:solidFill>
              </a:rPr>
              <a:t>; </a:t>
            </a:r>
          </a:p>
          <a:p>
            <a:pPr marL="0" indent="0">
              <a:buNone/>
            </a:pPr>
            <a:r>
              <a:rPr lang="tr-TR" sz="3600" b="1" dirty="0" smtClean="0">
                <a:solidFill>
                  <a:srgbClr val="C00000"/>
                </a:solidFill>
              </a:rPr>
              <a:t>  </a:t>
            </a:r>
            <a:r>
              <a:rPr lang="tr-TR" sz="3600" b="1" dirty="0" err="1" smtClean="0">
                <a:solidFill>
                  <a:srgbClr val="C00000"/>
                </a:solidFill>
              </a:rPr>
              <a:t>class</a:t>
            </a:r>
            <a:r>
              <a:rPr lang="tr-TR" sz="3600" b="1" dirty="0" smtClean="0">
                <a:solidFill>
                  <a:srgbClr val="C00000"/>
                </a:solidFill>
              </a:rPr>
              <a:t> Point { </a:t>
            </a:r>
          </a:p>
          <a:p>
            <a:pPr marL="0" indent="0">
              <a:buNone/>
            </a:pPr>
            <a:r>
              <a:rPr lang="tr-TR" sz="3600" b="1" dirty="0" err="1" smtClean="0">
                <a:solidFill>
                  <a:srgbClr val="C00000"/>
                </a:solidFill>
              </a:rPr>
              <a:t>private</a:t>
            </a:r>
            <a:r>
              <a:rPr lang="tr-TR" sz="3600" b="1" dirty="0" smtClean="0">
                <a:solidFill>
                  <a:srgbClr val="C00000"/>
                </a:solidFill>
              </a:rPr>
              <a:t>: </a:t>
            </a:r>
          </a:p>
          <a:p>
            <a:pPr marL="0" indent="0">
              <a:buNone/>
            </a:pPr>
            <a:r>
              <a:rPr lang="tr-TR" sz="3600" b="1" dirty="0" smtClean="0">
                <a:solidFill>
                  <a:srgbClr val="C00000"/>
                </a:solidFill>
              </a:rPr>
              <a:t>    </a:t>
            </a:r>
            <a:r>
              <a:rPr lang="tr-TR" sz="3600" b="1" dirty="0" err="1" smtClean="0">
                <a:solidFill>
                  <a:srgbClr val="C00000"/>
                </a:solidFill>
              </a:rPr>
              <a:t>int</a:t>
            </a:r>
            <a:r>
              <a:rPr lang="tr-TR" sz="3600" b="1" dirty="0" smtClean="0">
                <a:solidFill>
                  <a:srgbClr val="C00000"/>
                </a:solidFill>
              </a:rPr>
              <a:t> x, y; </a:t>
            </a:r>
          </a:p>
          <a:p>
            <a:pPr marL="0" indent="0">
              <a:buNone/>
            </a:pPr>
            <a:r>
              <a:rPr lang="tr-TR" sz="3600" b="1" dirty="0" smtClean="0">
                <a:solidFill>
                  <a:srgbClr val="C00000"/>
                </a:solidFill>
              </a:rPr>
              <a:t>  </a:t>
            </a:r>
            <a:r>
              <a:rPr lang="tr-TR" sz="3600" b="1" dirty="0" err="1" smtClean="0">
                <a:solidFill>
                  <a:srgbClr val="C00000"/>
                </a:solidFill>
              </a:rPr>
              <a:t>public</a:t>
            </a:r>
            <a:r>
              <a:rPr lang="tr-TR" sz="3600" b="1" dirty="0" smtClean="0">
                <a:solidFill>
                  <a:srgbClr val="C00000"/>
                </a:solidFill>
              </a:rPr>
              <a:t>: </a:t>
            </a:r>
          </a:p>
          <a:p>
            <a:pPr marL="0" indent="0">
              <a:buNone/>
            </a:pPr>
            <a:r>
              <a:rPr lang="tr-TR" sz="3600" b="1" dirty="0"/>
              <a:t>// </a:t>
            </a:r>
            <a:r>
              <a:rPr lang="tr-TR" sz="3600" b="1" dirty="0" err="1"/>
              <a:t>Parameterized</a:t>
            </a:r>
            <a:r>
              <a:rPr lang="tr-TR" sz="3600" b="1" dirty="0"/>
              <a:t> </a:t>
            </a:r>
            <a:r>
              <a:rPr lang="tr-TR" sz="3600" b="1" dirty="0" err="1"/>
              <a:t>Constructor</a:t>
            </a:r>
            <a:r>
              <a:rPr lang="tr-TR" sz="3600" b="1" dirty="0"/>
              <a:t> </a:t>
            </a:r>
          </a:p>
          <a:p>
            <a:pPr marL="0" indent="0">
              <a:buNone/>
            </a:pPr>
            <a:r>
              <a:rPr lang="tr-TR" sz="3600" b="1" dirty="0" smtClean="0">
                <a:solidFill>
                  <a:srgbClr val="C00000"/>
                </a:solidFill>
              </a:rPr>
              <a:t>Point(</a:t>
            </a:r>
            <a:r>
              <a:rPr lang="tr-TR" sz="3600" b="1" dirty="0" err="1" smtClean="0">
                <a:solidFill>
                  <a:srgbClr val="C00000"/>
                </a:solidFill>
              </a:rPr>
              <a:t>int</a:t>
            </a:r>
            <a:r>
              <a:rPr lang="tr-TR" sz="3600" b="1" dirty="0" smtClean="0">
                <a:solidFill>
                  <a:srgbClr val="C00000"/>
                </a:solidFill>
              </a:rPr>
              <a:t> x1, </a:t>
            </a:r>
            <a:r>
              <a:rPr lang="tr-TR" sz="3600" b="1" dirty="0" err="1" smtClean="0">
                <a:solidFill>
                  <a:srgbClr val="C00000"/>
                </a:solidFill>
              </a:rPr>
              <a:t>int</a:t>
            </a:r>
            <a:r>
              <a:rPr lang="tr-TR" sz="3600" b="1" dirty="0" smtClean="0">
                <a:solidFill>
                  <a:srgbClr val="C00000"/>
                </a:solidFill>
              </a:rPr>
              <a:t> y1)     {    </a:t>
            </a:r>
            <a:r>
              <a:rPr lang="tr-TR" sz="3600" b="1" dirty="0" smtClean="0"/>
              <a:t> </a:t>
            </a:r>
          </a:p>
          <a:p>
            <a:pPr marL="0" indent="0">
              <a:buNone/>
            </a:pPr>
            <a:r>
              <a:rPr lang="tr-TR" sz="3600" b="1" dirty="0" smtClean="0">
                <a:solidFill>
                  <a:srgbClr val="C00000"/>
                </a:solidFill>
              </a:rPr>
              <a:t>        x = x1; </a:t>
            </a:r>
          </a:p>
          <a:p>
            <a:pPr marL="0" indent="0">
              <a:buNone/>
            </a:pPr>
            <a:r>
              <a:rPr lang="tr-TR" sz="3600" b="1" dirty="0" smtClean="0">
                <a:solidFill>
                  <a:srgbClr val="C00000"/>
                </a:solidFill>
              </a:rPr>
              <a:t>        y = y1; </a:t>
            </a:r>
          </a:p>
          <a:p>
            <a:pPr marL="0" indent="0">
              <a:buNone/>
            </a:pPr>
            <a:r>
              <a:rPr lang="tr-TR" sz="3600" b="1" dirty="0" smtClean="0">
                <a:solidFill>
                  <a:srgbClr val="C00000"/>
                </a:solidFill>
              </a:rPr>
              <a:t>    } </a:t>
            </a:r>
          </a:p>
          <a:p>
            <a:pPr marL="0" indent="0">
              <a:buNone/>
            </a:pPr>
            <a:r>
              <a:rPr lang="tr-TR" sz="3600" b="1" dirty="0" smtClean="0">
                <a:solidFill>
                  <a:srgbClr val="C00000"/>
                </a:solidFill>
              </a:rPr>
              <a:t>      </a:t>
            </a:r>
            <a:r>
              <a:rPr lang="tr-TR" sz="3600" b="1" dirty="0" err="1" smtClean="0">
                <a:solidFill>
                  <a:srgbClr val="C00000"/>
                </a:solidFill>
              </a:rPr>
              <a:t>int</a:t>
            </a:r>
            <a:r>
              <a:rPr lang="tr-TR" sz="3600" b="1" dirty="0" smtClean="0">
                <a:solidFill>
                  <a:srgbClr val="C00000"/>
                </a:solidFill>
              </a:rPr>
              <a:t> </a:t>
            </a:r>
            <a:r>
              <a:rPr lang="tr-TR" sz="3600" b="1" dirty="0" err="1" smtClean="0">
                <a:solidFill>
                  <a:srgbClr val="C00000"/>
                </a:solidFill>
              </a:rPr>
              <a:t>getX</a:t>
            </a:r>
            <a:r>
              <a:rPr lang="tr-TR" sz="3600" b="1" dirty="0" smtClean="0">
                <a:solidFill>
                  <a:srgbClr val="C00000"/>
                </a:solidFill>
              </a:rPr>
              <a:t>()     { </a:t>
            </a:r>
          </a:p>
          <a:p>
            <a:pPr marL="0" indent="0">
              <a:buNone/>
            </a:pPr>
            <a:r>
              <a:rPr lang="tr-TR" sz="3600" b="1" dirty="0" smtClean="0">
                <a:solidFill>
                  <a:srgbClr val="C00000"/>
                </a:solidFill>
              </a:rPr>
              <a:t>        </a:t>
            </a:r>
            <a:r>
              <a:rPr lang="tr-TR" sz="3600" b="1" dirty="0" err="1" smtClean="0">
                <a:solidFill>
                  <a:srgbClr val="C00000"/>
                </a:solidFill>
              </a:rPr>
              <a:t>return</a:t>
            </a:r>
            <a:r>
              <a:rPr lang="tr-TR" sz="3600" b="1" dirty="0" smtClean="0">
                <a:solidFill>
                  <a:srgbClr val="C00000"/>
                </a:solidFill>
              </a:rPr>
              <a:t> x; </a:t>
            </a:r>
          </a:p>
          <a:p>
            <a:pPr marL="0" indent="0">
              <a:buNone/>
            </a:pPr>
            <a:r>
              <a:rPr lang="tr-TR" sz="3600" b="1" dirty="0" smtClean="0">
                <a:solidFill>
                  <a:srgbClr val="C00000"/>
                </a:solidFill>
              </a:rPr>
              <a:t>    } </a:t>
            </a:r>
          </a:p>
          <a:p>
            <a:pPr marL="0" indent="0">
              <a:buNone/>
            </a:pPr>
            <a:r>
              <a:rPr lang="tr-TR" sz="3600" b="1" dirty="0" smtClean="0">
                <a:solidFill>
                  <a:srgbClr val="C00000"/>
                </a:solidFill>
              </a:rPr>
              <a:t>    </a:t>
            </a:r>
            <a:r>
              <a:rPr lang="tr-TR" sz="3600" b="1" dirty="0" err="1" smtClean="0">
                <a:solidFill>
                  <a:srgbClr val="C00000"/>
                </a:solidFill>
              </a:rPr>
              <a:t>int</a:t>
            </a:r>
            <a:r>
              <a:rPr lang="tr-TR" sz="3600" b="1" dirty="0" smtClean="0">
                <a:solidFill>
                  <a:srgbClr val="C00000"/>
                </a:solidFill>
              </a:rPr>
              <a:t> </a:t>
            </a:r>
            <a:r>
              <a:rPr lang="tr-TR" sz="3600" b="1" dirty="0" err="1" smtClean="0">
                <a:solidFill>
                  <a:srgbClr val="C00000"/>
                </a:solidFill>
              </a:rPr>
              <a:t>getY</a:t>
            </a:r>
            <a:r>
              <a:rPr lang="tr-TR" sz="3600" b="1" dirty="0" smtClean="0">
                <a:solidFill>
                  <a:srgbClr val="C00000"/>
                </a:solidFill>
              </a:rPr>
              <a:t>()     { </a:t>
            </a:r>
          </a:p>
          <a:p>
            <a:pPr marL="0" indent="0">
              <a:buNone/>
            </a:pPr>
            <a:r>
              <a:rPr lang="tr-TR" sz="3600" b="1" dirty="0" smtClean="0">
                <a:solidFill>
                  <a:srgbClr val="C00000"/>
                </a:solidFill>
              </a:rPr>
              <a:t>        </a:t>
            </a:r>
            <a:r>
              <a:rPr lang="tr-TR" sz="3600" b="1" dirty="0" err="1" smtClean="0">
                <a:solidFill>
                  <a:srgbClr val="C00000"/>
                </a:solidFill>
              </a:rPr>
              <a:t>return</a:t>
            </a:r>
            <a:r>
              <a:rPr lang="tr-TR" sz="3600" b="1" dirty="0" smtClean="0">
                <a:solidFill>
                  <a:srgbClr val="C00000"/>
                </a:solidFill>
              </a:rPr>
              <a:t> y; </a:t>
            </a:r>
          </a:p>
          <a:p>
            <a:pPr marL="0" indent="0">
              <a:buNone/>
            </a:pPr>
            <a:r>
              <a:rPr lang="tr-TR" sz="3600" b="1" dirty="0" smtClean="0">
                <a:solidFill>
                  <a:srgbClr val="C00000"/>
                </a:solidFill>
              </a:rPr>
              <a:t>    } </a:t>
            </a:r>
          </a:p>
          <a:p>
            <a:pPr marL="0" indent="0">
              <a:buNone/>
            </a:pPr>
            <a:r>
              <a:rPr lang="tr-TR" sz="3600" b="1" dirty="0" smtClean="0">
                <a:solidFill>
                  <a:srgbClr val="C00000"/>
                </a:solidFill>
              </a:rPr>
              <a:t>}; </a:t>
            </a:r>
          </a:p>
          <a:p>
            <a:endParaRPr lang="tr-TR" dirty="0"/>
          </a:p>
        </p:txBody>
      </p:sp>
      <p:sp>
        <p:nvSpPr>
          <p:cNvPr id="4" name="İçerik Yer Tutucusu 2"/>
          <p:cNvSpPr txBox="1">
            <a:spLocks/>
          </p:cNvSpPr>
          <p:nvPr/>
        </p:nvSpPr>
        <p:spPr>
          <a:xfrm>
            <a:off x="6297283" y="92015"/>
            <a:ext cx="5894717" cy="685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dirty="0" err="1" smtClean="0">
                <a:solidFill>
                  <a:srgbClr val="C00000"/>
                </a:solidFill>
              </a:rPr>
              <a:t>int</a:t>
            </a:r>
            <a:r>
              <a:rPr lang="tr-TR" b="1" dirty="0" smtClean="0">
                <a:solidFill>
                  <a:srgbClr val="C00000"/>
                </a:solidFill>
              </a:rPr>
              <a:t> main() {</a:t>
            </a:r>
          </a:p>
          <a:p>
            <a:pPr marL="0" indent="0">
              <a:buNone/>
            </a:pPr>
            <a:r>
              <a:rPr lang="tr-TR" b="1" dirty="0" smtClean="0"/>
              <a:t>// </a:t>
            </a:r>
            <a:r>
              <a:rPr lang="tr-TR" b="1" dirty="0" err="1" smtClean="0"/>
              <a:t>Constructor</a:t>
            </a:r>
            <a:r>
              <a:rPr lang="tr-TR" b="1" dirty="0" smtClean="0"/>
              <a:t> </a:t>
            </a:r>
            <a:r>
              <a:rPr lang="tr-TR" b="1" dirty="0" err="1" smtClean="0"/>
              <a:t>called</a:t>
            </a:r>
            <a:r>
              <a:rPr lang="tr-TR" b="1" dirty="0" smtClean="0"/>
              <a:t> </a:t>
            </a:r>
            <a:endParaRPr lang="tr-TR" b="1" dirty="0" smtClean="0">
              <a:solidFill>
                <a:srgbClr val="C00000"/>
              </a:solidFill>
            </a:endParaRPr>
          </a:p>
          <a:p>
            <a:pPr marL="0" indent="0">
              <a:buNone/>
            </a:pPr>
            <a:r>
              <a:rPr lang="tr-TR" b="1" dirty="0" smtClean="0">
                <a:solidFill>
                  <a:srgbClr val="C00000"/>
                </a:solidFill>
              </a:rPr>
              <a:t>Point p1(10, 15); </a:t>
            </a:r>
          </a:p>
          <a:p>
            <a:pPr marL="0" indent="0">
              <a:buNone/>
            </a:pPr>
            <a:r>
              <a:rPr lang="tr-TR" sz="2500" b="1" dirty="0" smtClean="0"/>
              <a:t>// Access </a:t>
            </a:r>
            <a:r>
              <a:rPr lang="tr-TR" sz="2500" b="1" dirty="0" err="1" smtClean="0"/>
              <a:t>values</a:t>
            </a:r>
            <a:r>
              <a:rPr lang="tr-TR" sz="2500" b="1" dirty="0" smtClean="0"/>
              <a:t> </a:t>
            </a:r>
            <a:r>
              <a:rPr lang="tr-TR" sz="2500" b="1" dirty="0" err="1" smtClean="0"/>
              <a:t>assigned</a:t>
            </a:r>
            <a:r>
              <a:rPr lang="tr-TR" sz="2500" b="1" dirty="0" smtClean="0"/>
              <a:t> </a:t>
            </a:r>
            <a:r>
              <a:rPr lang="tr-TR" sz="2500" b="1" dirty="0" err="1" smtClean="0"/>
              <a:t>by</a:t>
            </a:r>
            <a:r>
              <a:rPr lang="tr-TR" sz="2500" b="1" dirty="0" smtClean="0"/>
              <a:t> </a:t>
            </a:r>
            <a:r>
              <a:rPr lang="tr-TR" sz="2500" b="1" dirty="0" err="1" smtClean="0"/>
              <a:t>constructor</a:t>
            </a:r>
            <a:r>
              <a:rPr lang="tr-TR" sz="2500" b="1" dirty="0" smtClean="0"/>
              <a:t> </a:t>
            </a:r>
          </a:p>
          <a:p>
            <a:pPr marL="0" indent="0">
              <a:buFont typeface="Arial" panose="020B0604020202020204" pitchFamily="34" charset="0"/>
              <a:buNone/>
            </a:pPr>
            <a:r>
              <a:rPr lang="tr-TR" b="1" dirty="0" err="1" smtClean="0">
                <a:solidFill>
                  <a:srgbClr val="C00000"/>
                </a:solidFill>
              </a:rPr>
              <a:t>cout</a:t>
            </a:r>
            <a:r>
              <a:rPr lang="tr-TR" b="1" dirty="0" smtClean="0">
                <a:solidFill>
                  <a:srgbClr val="C00000"/>
                </a:solidFill>
              </a:rPr>
              <a:t> &lt;&lt; "p1.x = " &lt;&lt; p1.getX() &lt;&lt; ", p1.y = " &lt;&lt; p1.getY(); </a:t>
            </a:r>
          </a:p>
          <a:p>
            <a:pPr marL="0" indent="0">
              <a:buFont typeface="Arial" panose="020B0604020202020204" pitchFamily="34" charset="0"/>
              <a:buNone/>
            </a:pPr>
            <a:endParaRPr lang="tr-TR" b="1" dirty="0" smtClean="0"/>
          </a:p>
          <a:p>
            <a:pPr marL="0" indent="0">
              <a:buFont typeface="Arial" panose="020B0604020202020204" pitchFamily="34" charse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 </a:t>
            </a:r>
          </a:p>
          <a:p>
            <a:pPr marL="0" indent="0">
              <a:buFont typeface="Arial" panose="020B0604020202020204" pitchFamily="34" charset="0"/>
              <a:buNone/>
            </a:pPr>
            <a:r>
              <a:rPr lang="tr-TR" b="1" dirty="0" smtClean="0">
                <a:solidFill>
                  <a:srgbClr val="C00000"/>
                </a:solidFill>
              </a:rPr>
              <a:t>} </a:t>
            </a:r>
          </a:p>
          <a:p>
            <a:endParaRPr lang="tr-TR" dirty="0"/>
          </a:p>
        </p:txBody>
      </p:sp>
      <p:pic>
        <p:nvPicPr>
          <p:cNvPr id="5" name="Resim 4"/>
          <p:cNvPicPr>
            <a:picLocks noChangeAspect="1"/>
          </p:cNvPicPr>
          <p:nvPr/>
        </p:nvPicPr>
        <p:blipFill>
          <a:blip r:embed="rId3"/>
          <a:stretch>
            <a:fillRect/>
          </a:stretch>
        </p:blipFill>
        <p:spPr>
          <a:xfrm>
            <a:off x="6858000" y="5463544"/>
            <a:ext cx="5334000" cy="790575"/>
          </a:xfrm>
          <a:prstGeom prst="rect">
            <a:avLst/>
          </a:prstGeom>
        </p:spPr>
      </p:pic>
    </p:spTree>
    <p:extLst>
      <p:ext uri="{BB962C8B-B14F-4D97-AF65-F5344CB8AC3E}">
        <p14:creationId xmlns:p14="http://schemas.microsoft.com/office/powerpoint/2010/main" val="29276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6357668" cy="6797615"/>
          </a:xfrm>
        </p:spPr>
        <p:txBody>
          <a:bodyPr>
            <a:normAutofit fontScale="77500" lnSpcReduction="20000"/>
          </a:bodyPr>
          <a:lstStyle/>
          <a:p>
            <a:pPr marL="0" indent="0">
              <a:buNone/>
            </a:pPr>
            <a:r>
              <a:rPr lang="tr-TR" b="1" dirty="0" smtClean="0"/>
              <a:t>// C++ program </a:t>
            </a:r>
            <a:r>
              <a:rPr lang="tr-TR" b="1" dirty="0" err="1" smtClean="0"/>
              <a:t>to</a:t>
            </a:r>
            <a:r>
              <a:rPr lang="tr-TR" b="1" dirty="0" smtClean="0"/>
              <a:t> </a:t>
            </a:r>
            <a:r>
              <a:rPr lang="tr-TR" b="1" dirty="0" err="1" smtClean="0"/>
              <a:t>demonstrate</a:t>
            </a:r>
            <a:r>
              <a:rPr lang="tr-TR" b="1" dirty="0" smtClean="0"/>
              <a:t> </a:t>
            </a:r>
            <a:r>
              <a:rPr lang="tr-TR" b="1" dirty="0" err="1" smtClean="0"/>
              <a:t>constructors</a:t>
            </a:r>
            <a:r>
              <a:rPr lang="tr-TR" b="1" dirty="0" smtClean="0"/>
              <a:t> </a:t>
            </a:r>
          </a:p>
          <a:p>
            <a:pPr marL="0" indent="0">
              <a:buNone/>
            </a:pPr>
            <a:r>
              <a:rPr lang="tr-TR" b="1" dirty="0" smtClean="0">
                <a:solidFill>
                  <a:srgbClr val="C00000"/>
                </a:solidFill>
              </a:rPr>
              <a:t>  #</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 </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 </a:t>
            </a:r>
          </a:p>
          <a:p>
            <a:pPr marL="0" indent="0">
              <a:buNone/>
            </a:pPr>
            <a:r>
              <a:rPr lang="tr-TR" b="1" dirty="0" err="1" smtClean="0">
                <a:solidFill>
                  <a:srgbClr val="C00000"/>
                </a:solidFill>
              </a:rPr>
              <a:t>class</a:t>
            </a:r>
            <a:r>
              <a:rPr lang="tr-TR" b="1" dirty="0" smtClean="0">
                <a:solidFill>
                  <a:srgbClr val="C00000"/>
                </a:solidFill>
              </a:rPr>
              <a:t> </a:t>
            </a:r>
            <a:r>
              <a:rPr lang="tr-TR" b="1" dirty="0" err="1" smtClean="0">
                <a:solidFill>
                  <a:srgbClr val="C00000"/>
                </a:solidFill>
              </a:rPr>
              <a:t>Geeks</a:t>
            </a:r>
            <a:r>
              <a:rPr lang="tr-TR" b="1" dirty="0" smtClean="0">
                <a:solidFill>
                  <a:srgbClr val="C00000"/>
                </a:solidFill>
              </a:rPr>
              <a:t> { </a:t>
            </a:r>
          </a:p>
          <a:p>
            <a:pPr marL="0" indent="0">
              <a:buNone/>
            </a:pPr>
            <a:r>
              <a:rPr lang="tr-TR" b="1" dirty="0" smtClean="0">
                <a:solidFill>
                  <a:srgbClr val="C00000"/>
                </a:solidFill>
              </a:rPr>
              <a:t>    </a:t>
            </a:r>
            <a:r>
              <a:rPr lang="tr-TR" b="1" dirty="0" err="1" smtClean="0">
                <a:solidFill>
                  <a:srgbClr val="C00000"/>
                </a:solidFill>
              </a:rPr>
              <a:t>public</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id</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Geeks</a:t>
            </a:r>
            <a:r>
              <a:rPr lang="tr-TR" b="1" dirty="0" smtClean="0">
                <a:solidFill>
                  <a:srgbClr val="C00000"/>
                </a:solidFill>
              </a:rPr>
              <a:t>() {   </a:t>
            </a:r>
            <a:r>
              <a:rPr lang="tr-TR" b="1" dirty="0" smtClean="0"/>
              <a:t>//</a:t>
            </a:r>
            <a:r>
              <a:rPr lang="tr-TR" b="1" dirty="0" err="1" smtClean="0"/>
              <a:t>Default</a:t>
            </a:r>
            <a:r>
              <a:rPr lang="tr-TR" b="1" dirty="0" smtClean="0"/>
              <a:t> </a:t>
            </a:r>
            <a:r>
              <a:rPr lang="tr-TR" b="1" dirty="0" err="1" smtClean="0"/>
              <a:t>Constructor</a:t>
            </a:r>
            <a:r>
              <a:rPr lang="tr-TR" b="1" dirty="0" smtClean="0"/>
              <a:t> </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Default</a:t>
            </a:r>
            <a:r>
              <a:rPr lang="tr-TR" b="1" dirty="0" smtClean="0">
                <a:solidFill>
                  <a:srgbClr val="C00000"/>
                </a:solidFill>
              </a:rPr>
              <a:t> </a:t>
            </a:r>
            <a:r>
              <a:rPr lang="tr-TR" b="1" dirty="0" err="1" smtClean="0">
                <a:solidFill>
                  <a:srgbClr val="C00000"/>
                </a:solidFill>
              </a:rPr>
              <a:t>Constructor</a:t>
            </a:r>
            <a:r>
              <a:rPr lang="tr-TR" b="1" dirty="0" smtClean="0">
                <a:solidFill>
                  <a:srgbClr val="C00000"/>
                </a:solidFill>
              </a:rPr>
              <a:t> </a:t>
            </a:r>
            <a:r>
              <a:rPr lang="tr-TR" b="1" dirty="0" err="1" smtClean="0">
                <a:solidFill>
                  <a:srgbClr val="C00000"/>
                </a:solidFill>
              </a:rPr>
              <a:t>called</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id</a:t>
            </a:r>
            <a:r>
              <a:rPr lang="tr-TR" b="1" dirty="0" smtClean="0">
                <a:solidFill>
                  <a:srgbClr val="C00000"/>
                </a:solidFill>
              </a:rPr>
              <a:t>=-1; </a:t>
            </a:r>
          </a:p>
          <a:p>
            <a:pPr marL="0" indent="0">
              <a:buNone/>
            </a:pPr>
            <a:r>
              <a:rPr lang="tr-TR" b="1" dirty="0" smtClean="0">
                <a:solidFill>
                  <a:srgbClr val="C00000"/>
                </a:solidFill>
              </a:rPr>
              <a:t>    }   </a:t>
            </a:r>
          </a:p>
          <a:p>
            <a:pPr marL="0" indent="0">
              <a:buNone/>
            </a:pPr>
            <a:r>
              <a:rPr lang="tr-TR" b="1" dirty="0" smtClean="0">
                <a:solidFill>
                  <a:srgbClr val="C00000"/>
                </a:solidFill>
              </a:rPr>
              <a:t>    </a:t>
            </a:r>
            <a:r>
              <a:rPr lang="tr-TR" b="1" dirty="0" smtClean="0"/>
              <a:t>//</a:t>
            </a:r>
            <a:r>
              <a:rPr lang="tr-TR" b="1" dirty="0" err="1" smtClean="0"/>
              <a:t>Parametrized</a:t>
            </a:r>
            <a:r>
              <a:rPr lang="tr-TR" b="1" dirty="0" smtClean="0"/>
              <a:t> </a:t>
            </a:r>
            <a:r>
              <a:rPr lang="tr-TR" b="1" dirty="0" err="1" smtClean="0"/>
              <a:t>Constructor</a:t>
            </a:r>
            <a:r>
              <a:rPr lang="tr-TR" b="1" dirty="0" smtClean="0"/>
              <a:t> </a:t>
            </a:r>
          </a:p>
          <a:p>
            <a:pPr marL="0" indent="0">
              <a:buNone/>
            </a:pPr>
            <a:r>
              <a:rPr lang="tr-TR" b="1" dirty="0" smtClean="0">
                <a:solidFill>
                  <a:srgbClr val="C00000"/>
                </a:solidFill>
              </a:rPr>
              <a:t>    </a:t>
            </a:r>
            <a:r>
              <a:rPr lang="tr-TR" b="1" dirty="0" err="1" smtClean="0">
                <a:solidFill>
                  <a:srgbClr val="C00000"/>
                </a:solidFill>
              </a:rPr>
              <a:t>Geeks</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x) </a:t>
            </a:r>
          </a:p>
          <a:p>
            <a:pPr marL="0" indent="0">
              <a:buNone/>
            </a:pPr>
            <a:r>
              <a:rPr lang="tr-TR" b="1" dirty="0" smtClean="0">
                <a:solidFill>
                  <a:srgbClr val="C00000"/>
                </a:solidFill>
              </a:rPr>
              <a:t>    { </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Parametrized</a:t>
            </a:r>
            <a:r>
              <a:rPr lang="tr-TR" b="1" dirty="0" smtClean="0">
                <a:solidFill>
                  <a:srgbClr val="C00000"/>
                </a:solidFill>
              </a:rPr>
              <a:t> </a:t>
            </a:r>
            <a:r>
              <a:rPr lang="tr-TR" b="1" dirty="0" err="1" smtClean="0">
                <a:solidFill>
                  <a:srgbClr val="C00000"/>
                </a:solidFill>
              </a:rPr>
              <a:t>Constructor</a:t>
            </a:r>
            <a:r>
              <a:rPr lang="tr-TR" b="1" dirty="0" smtClean="0">
                <a:solidFill>
                  <a:srgbClr val="C00000"/>
                </a:solidFill>
              </a:rPr>
              <a:t> </a:t>
            </a:r>
            <a:r>
              <a:rPr lang="tr-TR" b="1" dirty="0" err="1" smtClean="0">
                <a:solidFill>
                  <a:srgbClr val="C00000"/>
                </a:solidFill>
              </a:rPr>
              <a:t>called</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id</a:t>
            </a:r>
            <a:r>
              <a:rPr lang="tr-TR" b="1" dirty="0" smtClean="0">
                <a:solidFill>
                  <a:srgbClr val="C00000"/>
                </a:solidFill>
              </a:rPr>
              <a:t>=x; </a:t>
            </a:r>
          </a:p>
          <a:p>
            <a:pPr marL="0" indent="0">
              <a:buNone/>
            </a:pPr>
            <a:r>
              <a:rPr lang="tr-TR" b="1" dirty="0" smtClean="0">
                <a:solidFill>
                  <a:srgbClr val="C00000"/>
                </a:solidFill>
              </a:rPr>
              <a:t>    } </a:t>
            </a:r>
          </a:p>
          <a:p>
            <a:pPr marL="0" indent="0">
              <a:buNone/>
            </a:pPr>
            <a:r>
              <a:rPr lang="tr-TR" b="1" dirty="0" smtClean="0">
                <a:solidFill>
                  <a:srgbClr val="C00000"/>
                </a:solidFill>
              </a:rPr>
              <a:t>}; </a:t>
            </a:r>
          </a:p>
        </p:txBody>
      </p:sp>
      <p:sp>
        <p:nvSpPr>
          <p:cNvPr id="4" name="Dikdörtgen 3"/>
          <p:cNvSpPr/>
          <p:nvPr/>
        </p:nvSpPr>
        <p:spPr>
          <a:xfrm>
            <a:off x="6659592" y="1138688"/>
            <a:ext cx="5532407" cy="4430790"/>
          </a:xfrm>
          <a:prstGeom prst="rect">
            <a:avLst/>
          </a:prstGeom>
        </p:spPr>
        <p:txBody>
          <a:bodyPr wrap="square">
            <a:spAutoFit/>
          </a:bodyPr>
          <a:lstStyle/>
          <a:p>
            <a:r>
              <a:rPr lang="tr-TR" sz="2300" b="1" dirty="0" err="1" smtClean="0">
                <a:solidFill>
                  <a:srgbClr val="C00000"/>
                </a:solidFill>
              </a:rPr>
              <a:t>int</a:t>
            </a:r>
            <a:r>
              <a:rPr lang="tr-TR" sz="2300" b="1" dirty="0" smtClean="0">
                <a:solidFill>
                  <a:srgbClr val="C00000"/>
                </a:solidFill>
              </a:rPr>
              <a:t> main() { </a:t>
            </a:r>
          </a:p>
          <a:p>
            <a:r>
              <a:rPr lang="tr-TR" sz="2300" dirty="0" smtClean="0">
                <a:solidFill>
                  <a:srgbClr val="C00000"/>
                </a:solidFill>
              </a:rPr>
              <a:t>      </a:t>
            </a:r>
          </a:p>
          <a:p>
            <a:r>
              <a:rPr lang="tr-TR" sz="2300" dirty="0" smtClean="0">
                <a:solidFill>
                  <a:srgbClr val="C00000"/>
                </a:solidFill>
              </a:rPr>
              <a:t>    </a:t>
            </a:r>
            <a:r>
              <a:rPr lang="tr-TR" sz="2300" dirty="0" smtClean="0"/>
              <a:t>// obj1 </a:t>
            </a:r>
            <a:r>
              <a:rPr lang="tr-TR" sz="2300" dirty="0" err="1" smtClean="0"/>
              <a:t>will</a:t>
            </a:r>
            <a:r>
              <a:rPr lang="tr-TR" sz="2300" dirty="0" smtClean="0"/>
              <a:t> </a:t>
            </a:r>
            <a:r>
              <a:rPr lang="tr-TR" sz="2300" dirty="0" err="1" smtClean="0"/>
              <a:t>call</a:t>
            </a:r>
            <a:r>
              <a:rPr lang="tr-TR" sz="2300" dirty="0" smtClean="0"/>
              <a:t> </a:t>
            </a:r>
            <a:r>
              <a:rPr lang="tr-TR" sz="2300" dirty="0" err="1" smtClean="0"/>
              <a:t>Default</a:t>
            </a:r>
            <a:r>
              <a:rPr lang="tr-TR" sz="2300" dirty="0" smtClean="0"/>
              <a:t> </a:t>
            </a:r>
            <a:r>
              <a:rPr lang="tr-TR" sz="2300" dirty="0" err="1" smtClean="0"/>
              <a:t>Constructor</a:t>
            </a:r>
            <a:r>
              <a:rPr lang="tr-TR" sz="2300" dirty="0" smtClean="0"/>
              <a:t> </a:t>
            </a:r>
          </a:p>
          <a:p>
            <a:r>
              <a:rPr lang="tr-TR" sz="2300" b="1" dirty="0" smtClean="0">
                <a:solidFill>
                  <a:srgbClr val="C00000"/>
                </a:solidFill>
              </a:rPr>
              <a:t>    </a:t>
            </a:r>
            <a:r>
              <a:rPr lang="tr-TR" sz="2300" b="1" dirty="0" err="1" smtClean="0">
                <a:solidFill>
                  <a:srgbClr val="C00000"/>
                </a:solidFill>
              </a:rPr>
              <a:t>Geeks</a:t>
            </a:r>
            <a:r>
              <a:rPr lang="tr-TR" sz="2300" b="1" dirty="0" smtClean="0">
                <a:solidFill>
                  <a:srgbClr val="C00000"/>
                </a:solidFill>
              </a:rPr>
              <a:t> obj1; </a:t>
            </a:r>
          </a:p>
          <a:p>
            <a:r>
              <a:rPr lang="tr-TR" sz="2300" b="1" dirty="0" smtClean="0">
                <a:solidFill>
                  <a:srgbClr val="C00000"/>
                </a:solidFill>
              </a:rPr>
              <a:t>    </a:t>
            </a:r>
            <a:r>
              <a:rPr lang="tr-TR" sz="2300" b="1" dirty="0" err="1" smtClean="0">
                <a:solidFill>
                  <a:srgbClr val="C00000"/>
                </a:solidFill>
              </a:rPr>
              <a:t>cout</a:t>
            </a:r>
            <a:r>
              <a:rPr lang="tr-TR" sz="2300" b="1" dirty="0" smtClean="0">
                <a:solidFill>
                  <a:srgbClr val="C00000"/>
                </a:solidFill>
              </a:rPr>
              <a:t> &lt;&lt; "</a:t>
            </a:r>
            <a:r>
              <a:rPr lang="tr-TR" sz="2300" b="1" dirty="0" err="1" smtClean="0">
                <a:solidFill>
                  <a:srgbClr val="C00000"/>
                </a:solidFill>
              </a:rPr>
              <a:t>Geek</a:t>
            </a:r>
            <a:r>
              <a:rPr lang="tr-TR" sz="2300" b="1" dirty="0" smtClean="0">
                <a:solidFill>
                  <a:srgbClr val="C00000"/>
                </a:solidFill>
              </a:rPr>
              <a:t> </a:t>
            </a:r>
            <a:r>
              <a:rPr lang="tr-TR" sz="2300" b="1" dirty="0" err="1" smtClean="0">
                <a:solidFill>
                  <a:srgbClr val="C00000"/>
                </a:solidFill>
              </a:rPr>
              <a:t>id</a:t>
            </a:r>
            <a:r>
              <a:rPr lang="tr-TR" sz="2300" b="1" dirty="0" smtClean="0">
                <a:solidFill>
                  <a:srgbClr val="C00000"/>
                </a:solidFill>
              </a:rPr>
              <a:t> is: " &lt;&lt;obj1.id &lt;&lt; </a:t>
            </a:r>
            <a:r>
              <a:rPr lang="tr-TR" sz="2300" b="1" dirty="0" err="1" smtClean="0">
                <a:solidFill>
                  <a:srgbClr val="C00000"/>
                </a:solidFill>
              </a:rPr>
              <a:t>endl</a:t>
            </a:r>
            <a:r>
              <a:rPr lang="tr-TR" sz="2300" b="1" dirty="0" smtClean="0">
                <a:solidFill>
                  <a:srgbClr val="C00000"/>
                </a:solidFill>
              </a:rPr>
              <a:t>; </a:t>
            </a:r>
          </a:p>
          <a:p>
            <a:r>
              <a:rPr lang="tr-TR" sz="2300" dirty="0" smtClean="0">
                <a:solidFill>
                  <a:srgbClr val="C00000"/>
                </a:solidFill>
              </a:rPr>
              <a:t>      </a:t>
            </a:r>
          </a:p>
          <a:p>
            <a:r>
              <a:rPr lang="tr-TR" sz="2300" dirty="0" smtClean="0">
                <a:solidFill>
                  <a:srgbClr val="C00000"/>
                </a:solidFill>
              </a:rPr>
              <a:t>    </a:t>
            </a:r>
            <a:r>
              <a:rPr lang="tr-TR" sz="2300" dirty="0" smtClean="0"/>
              <a:t>// obj1 </a:t>
            </a:r>
            <a:r>
              <a:rPr lang="tr-TR" sz="2300" dirty="0" err="1" smtClean="0"/>
              <a:t>will</a:t>
            </a:r>
            <a:r>
              <a:rPr lang="tr-TR" sz="2300" dirty="0" smtClean="0"/>
              <a:t> </a:t>
            </a:r>
            <a:r>
              <a:rPr lang="tr-TR" sz="2300" dirty="0" err="1" smtClean="0"/>
              <a:t>call</a:t>
            </a:r>
            <a:r>
              <a:rPr lang="tr-TR" sz="2300" dirty="0" smtClean="0"/>
              <a:t> </a:t>
            </a:r>
            <a:r>
              <a:rPr lang="tr-TR" sz="2300" dirty="0" err="1" smtClean="0"/>
              <a:t>Parametrized</a:t>
            </a:r>
            <a:r>
              <a:rPr lang="tr-TR" sz="2300" dirty="0" smtClean="0"/>
              <a:t> </a:t>
            </a:r>
            <a:r>
              <a:rPr lang="tr-TR" sz="2300" dirty="0" err="1" smtClean="0"/>
              <a:t>Constructor</a:t>
            </a:r>
            <a:r>
              <a:rPr lang="tr-TR" sz="2300" dirty="0" smtClean="0"/>
              <a:t> </a:t>
            </a:r>
          </a:p>
          <a:p>
            <a:r>
              <a:rPr lang="tr-TR" sz="2300" b="1" dirty="0" smtClean="0">
                <a:solidFill>
                  <a:srgbClr val="C00000"/>
                </a:solidFill>
              </a:rPr>
              <a:t>    </a:t>
            </a:r>
            <a:r>
              <a:rPr lang="tr-TR" sz="2300" b="1" dirty="0" err="1" smtClean="0">
                <a:solidFill>
                  <a:srgbClr val="C00000"/>
                </a:solidFill>
              </a:rPr>
              <a:t>Geeks</a:t>
            </a:r>
            <a:r>
              <a:rPr lang="tr-TR" sz="2300" b="1" dirty="0" smtClean="0">
                <a:solidFill>
                  <a:srgbClr val="C00000"/>
                </a:solidFill>
              </a:rPr>
              <a:t> obj2(21); </a:t>
            </a:r>
          </a:p>
          <a:p>
            <a:r>
              <a:rPr lang="tr-TR" sz="2300" b="1" dirty="0" smtClean="0">
                <a:solidFill>
                  <a:srgbClr val="C00000"/>
                </a:solidFill>
              </a:rPr>
              <a:t>    </a:t>
            </a:r>
            <a:r>
              <a:rPr lang="tr-TR" sz="2300" b="1" dirty="0" err="1" smtClean="0">
                <a:solidFill>
                  <a:srgbClr val="C00000"/>
                </a:solidFill>
              </a:rPr>
              <a:t>cout</a:t>
            </a:r>
            <a:r>
              <a:rPr lang="tr-TR" sz="2300" b="1" dirty="0" smtClean="0">
                <a:solidFill>
                  <a:srgbClr val="C00000"/>
                </a:solidFill>
              </a:rPr>
              <a:t> &lt;&lt; "</a:t>
            </a:r>
            <a:r>
              <a:rPr lang="tr-TR" sz="2300" b="1" dirty="0" err="1" smtClean="0">
                <a:solidFill>
                  <a:srgbClr val="C00000"/>
                </a:solidFill>
              </a:rPr>
              <a:t>Geek</a:t>
            </a:r>
            <a:r>
              <a:rPr lang="tr-TR" sz="2300" b="1" dirty="0" smtClean="0">
                <a:solidFill>
                  <a:srgbClr val="C00000"/>
                </a:solidFill>
              </a:rPr>
              <a:t> </a:t>
            </a:r>
            <a:r>
              <a:rPr lang="tr-TR" sz="2300" b="1" dirty="0" err="1" smtClean="0">
                <a:solidFill>
                  <a:srgbClr val="C00000"/>
                </a:solidFill>
              </a:rPr>
              <a:t>id</a:t>
            </a:r>
            <a:r>
              <a:rPr lang="tr-TR" sz="2300" b="1" dirty="0" smtClean="0">
                <a:solidFill>
                  <a:srgbClr val="C00000"/>
                </a:solidFill>
              </a:rPr>
              <a:t> is: " &lt;&lt;obj2.id &lt;&lt; </a:t>
            </a:r>
            <a:r>
              <a:rPr lang="tr-TR" sz="2300" b="1" dirty="0" err="1" smtClean="0">
                <a:solidFill>
                  <a:srgbClr val="C00000"/>
                </a:solidFill>
              </a:rPr>
              <a:t>endl</a:t>
            </a:r>
            <a:r>
              <a:rPr lang="tr-TR" sz="2300" b="1" dirty="0" smtClean="0">
                <a:solidFill>
                  <a:srgbClr val="C00000"/>
                </a:solidFill>
              </a:rPr>
              <a:t>; </a:t>
            </a:r>
          </a:p>
          <a:p>
            <a:r>
              <a:rPr lang="tr-TR" sz="2300" b="1" dirty="0" smtClean="0">
                <a:solidFill>
                  <a:srgbClr val="C00000"/>
                </a:solidFill>
              </a:rPr>
              <a:t>    </a:t>
            </a:r>
            <a:r>
              <a:rPr lang="tr-TR" sz="2300" b="1" dirty="0" err="1" smtClean="0">
                <a:solidFill>
                  <a:srgbClr val="C00000"/>
                </a:solidFill>
              </a:rPr>
              <a:t>return</a:t>
            </a:r>
            <a:r>
              <a:rPr lang="tr-TR" sz="2300" b="1" dirty="0" smtClean="0">
                <a:solidFill>
                  <a:srgbClr val="C00000"/>
                </a:solidFill>
              </a:rPr>
              <a:t> 0; </a:t>
            </a:r>
          </a:p>
          <a:p>
            <a:r>
              <a:rPr lang="tr-TR" sz="2300" b="1" dirty="0" smtClean="0">
                <a:solidFill>
                  <a:srgbClr val="C00000"/>
                </a:solidFill>
              </a:rPr>
              <a:t>} </a:t>
            </a:r>
          </a:p>
          <a:p>
            <a:endParaRPr lang="tr-TR" dirty="0"/>
          </a:p>
        </p:txBody>
      </p:sp>
      <p:pic>
        <p:nvPicPr>
          <p:cNvPr id="5" name="Resim 4"/>
          <p:cNvPicPr>
            <a:picLocks noChangeAspect="1"/>
          </p:cNvPicPr>
          <p:nvPr/>
        </p:nvPicPr>
        <p:blipFill>
          <a:blip r:embed="rId3"/>
          <a:stretch>
            <a:fillRect/>
          </a:stretch>
        </p:blipFill>
        <p:spPr>
          <a:xfrm>
            <a:off x="7596995" y="5230842"/>
            <a:ext cx="3657600" cy="1485900"/>
          </a:xfrm>
          <a:prstGeom prst="rect">
            <a:avLst/>
          </a:prstGeom>
        </p:spPr>
      </p:pic>
    </p:spTree>
    <p:extLst>
      <p:ext uri="{BB962C8B-B14F-4D97-AF65-F5344CB8AC3E}">
        <p14:creationId xmlns:p14="http://schemas.microsoft.com/office/powerpoint/2010/main" val="26795041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33246" y="0"/>
            <a:ext cx="10584612" cy="6858000"/>
          </a:xfrm>
        </p:spPr>
        <p:txBody>
          <a:bodyPr>
            <a:normAutofit fontScale="70000" lnSpcReduction="20000"/>
          </a:bodyPr>
          <a:lstStyle/>
          <a:p>
            <a:pPr marL="0" indent="0">
              <a:buNone/>
            </a:pPr>
            <a:r>
              <a:rPr lang="tr-TR" b="1" dirty="0" err="1">
                <a:solidFill>
                  <a:srgbClr val="C00000"/>
                </a:solidFill>
              </a:rPr>
              <a:t>class</a:t>
            </a:r>
            <a:r>
              <a:rPr lang="tr-TR" b="1" dirty="0">
                <a:solidFill>
                  <a:srgbClr val="C00000"/>
                </a:solidFill>
              </a:rPr>
              <a:t> Car {        </a:t>
            </a:r>
            <a:r>
              <a:rPr lang="tr-TR" b="1" dirty="0"/>
              <a:t>// </a:t>
            </a:r>
            <a:r>
              <a:rPr lang="tr-TR" b="1" dirty="0" err="1"/>
              <a:t>The</a:t>
            </a:r>
            <a:r>
              <a:rPr lang="tr-TR" b="1" dirty="0"/>
              <a:t> </a:t>
            </a:r>
            <a:r>
              <a:rPr lang="tr-TR" b="1" dirty="0" err="1"/>
              <a:t>class</a:t>
            </a:r>
            <a:endParaRPr lang="tr-TR" b="1" dirty="0"/>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          </a:t>
            </a:r>
            <a:r>
              <a:rPr lang="tr-TR" b="1" dirty="0"/>
              <a:t>// Access </a:t>
            </a:r>
            <a:r>
              <a:rPr lang="tr-TR" b="1" dirty="0" err="1"/>
              <a:t>specifier</a:t>
            </a:r>
            <a:endParaRPr lang="tr-TR" b="1" dirty="0"/>
          </a:p>
          <a:p>
            <a:pPr marL="0" indent="0">
              <a:buNone/>
            </a:pPr>
            <a:r>
              <a:rPr lang="tr-TR" b="1" dirty="0">
                <a:solidFill>
                  <a:srgbClr val="C00000"/>
                </a:solidFill>
              </a:rPr>
              <a:t>    </a:t>
            </a:r>
            <a:r>
              <a:rPr lang="tr-TR" b="1" dirty="0" err="1">
                <a:solidFill>
                  <a:srgbClr val="C00000"/>
                </a:solidFill>
              </a:rPr>
              <a:t>string</a:t>
            </a:r>
            <a:r>
              <a:rPr lang="tr-TR" b="1" dirty="0">
                <a:solidFill>
                  <a:srgbClr val="C00000"/>
                </a:solidFill>
              </a:rPr>
              <a:t> </a:t>
            </a:r>
            <a:r>
              <a:rPr lang="tr-TR" b="1" dirty="0" err="1">
                <a:solidFill>
                  <a:srgbClr val="C00000"/>
                </a:solidFill>
              </a:rPr>
              <a:t>brand</a:t>
            </a:r>
            <a:r>
              <a:rPr lang="tr-TR" b="1" dirty="0">
                <a:solidFill>
                  <a:srgbClr val="C00000"/>
                </a:solidFill>
              </a:rPr>
              <a:t>;  </a:t>
            </a:r>
            <a:r>
              <a:rPr lang="tr-TR" b="1" dirty="0"/>
              <a:t>// </a:t>
            </a:r>
            <a:r>
              <a:rPr lang="tr-TR" b="1" dirty="0" err="1"/>
              <a:t>Attribute</a:t>
            </a:r>
            <a:endParaRPr lang="tr-TR" b="1" dirty="0"/>
          </a:p>
          <a:p>
            <a:pPr marL="0" indent="0">
              <a:buNone/>
            </a:pPr>
            <a:r>
              <a:rPr lang="tr-TR" b="1" dirty="0">
                <a:solidFill>
                  <a:srgbClr val="C00000"/>
                </a:solidFill>
              </a:rPr>
              <a:t>    </a:t>
            </a:r>
            <a:r>
              <a:rPr lang="tr-TR" b="1" dirty="0" err="1">
                <a:solidFill>
                  <a:srgbClr val="C00000"/>
                </a:solidFill>
              </a:rPr>
              <a:t>string</a:t>
            </a:r>
            <a:r>
              <a:rPr lang="tr-TR" b="1" dirty="0">
                <a:solidFill>
                  <a:srgbClr val="C00000"/>
                </a:solidFill>
              </a:rPr>
              <a:t> model;  </a:t>
            </a:r>
            <a:r>
              <a:rPr lang="tr-TR" b="1" dirty="0"/>
              <a:t>// </a:t>
            </a:r>
            <a:r>
              <a:rPr lang="tr-TR" b="1" dirty="0" err="1"/>
              <a:t>Attribute</a:t>
            </a:r>
            <a:endParaRPr lang="tr-TR" b="1" dirty="0"/>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year</a:t>
            </a:r>
            <a:r>
              <a:rPr lang="tr-TR" b="1" dirty="0">
                <a:solidFill>
                  <a:srgbClr val="C00000"/>
                </a:solidFill>
              </a:rPr>
              <a:t>;      </a:t>
            </a:r>
            <a:r>
              <a:rPr lang="tr-TR" b="1" dirty="0"/>
              <a:t>// </a:t>
            </a:r>
            <a:r>
              <a:rPr lang="tr-TR" b="1" dirty="0" err="1"/>
              <a:t>Attribute</a:t>
            </a:r>
            <a:endParaRPr lang="tr-TR" b="1" dirty="0"/>
          </a:p>
          <a:p>
            <a:pPr marL="0" indent="0">
              <a:buNone/>
            </a:pPr>
            <a:r>
              <a:rPr lang="tr-TR" b="1" dirty="0">
                <a:solidFill>
                  <a:srgbClr val="C00000"/>
                </a:solidFill>
              </a:rPr>
              <a:t>    Car(</a:t>
            </a:r>
            <a:r>
              <a:rPr lang="tr-TR" b="1" dirty="0" err="1">
                <a:solidFill>
                  <a:srgbClr val="C00000"/>
                </a:solidFill>
              </a:rPr>
              <a:t>string</a:t>
            </a:r>
            <a:r>
              <a:rPr lang="tr-TR" b="1" dirty="0">
                <a:solidFill>
                  <a:srgbClr val="C00000"/>
                </a:solidFill>
              </a:rPr>
              <a:t> x, </a:t>
            </a:r>
            <a:r>
              <a:rPr lang="tr-TR" b="1" dirty="0" err="1">
                <a:solidFill>
                  <a:srgbClr val="C00000"/>
                </a:solidFill>
              </a:rPr>
              <a:t>string</a:t>
            </a:r>
            <a:r>
              <a:rPr lang="tr-TR" b="1" dirty="0">
                <a:solidFill>
                  <a:srgbClr val="C00000"/>
                </a:solidFill>
              </a:rPr>
              <a:t> y, </a:t>
            </a:r>
            <a:r>
              <a:rPr lang="tr-TR" b="1" dirty="0" err="1">
                <a:solidFill>
                  <a:srgbClr val="C00000"/>
                </a:solidFill>
              </a:rPr>
              <a:t>int</a:t>
            </a:r>
            <a:r>
              <a:rPr lang="tr-TR" b="1" dirty="0">
                <a:solidFill>
                  <a:srgbClr val="C00000"/>
                </a:solidFill>
              </a:rPr>
              <a:t> z) { </a:t>
            </a:r>
            <a:r>
              <a:rPr lang="tr-TR" b="1" dirty="0" smtClean="0">
                <a:solidFill>
                  <a:srgbClr val="C00000"/>
                </a:solidFill>
              </a:rPr>
              <a:t>   </a:t>
            </a:r>
            <a:r>
              <a:rPr lang="tr-TR" b="1" dirty="0" smtClean="0"/>
              <a:t>// </a:t>
            </a:r>
            <a:r>
              <a:rPr lang="tr-TR" b="1" dirty="0" err="1"/>
              <a:t>Constructor</a:t>
            </a:r>
            <a:r>
              <a:rPr lang="tr-TR" b="1" dirty="0"/>
              <a:t> </a:t>
            </a:r>
            <a:r>
              <a:rPr lang="tr-TR" b="1" dirty="0" err="1"/>
              <a:t>with</a:t>
            </a:r>
            <a:r>
              <a:rPr lang="tr-TR" b="1" dirty="0"/>
              <a:t> </a:t>
            </a:r>
            <a:r>
              <a:rPr lang="tr-TR" b="1" dirty="0" err="1"/>
              <a:t>parameters</a:t>
            </a:r>
            <a:endParaRPr lang="tr-TR" b="1" dirty="0"/>
          </a:p>
          <a:p>
            <a:pPr marL="0" indent="0">
              <a:buNone/>
            </a:pPr>
            <a:r>
              <a:rPr lang="tr-TR" b="1" dirty="0">
                <a:solidFill>
                  <a:srgbClr val="C00000"/>
                </a:solidFill>
              </a:rPr>
              <a:t>      </a:t>
            </a:r>
            <a:r>
              <a:rPr lang="tr-TR" b="1" dirty="0" err="1">
                <a:solidFill>
                  <a:srgbClr val="C00000"/>
                </a:solidFill>
              </a:rPr>
              <a:t>brand</a:t>
            </a:r>
            <a:r>
              <a:rPr lang="tr-TR" b="1" dirty="0">
                <a:solidFill>
                  <a:srgbClr val="C00000"/>
                </a:solidFill>
              </a:rPr>
              <a:t> = x;</a:t>
            </a:r>
          </a:p>
          <a:p>
            <a:pPr marL="0" indent="0">
              <a:buNone/>
            </a:pPr>
            <a:r>
              <a:rPr lang="tr-TR" b="1" dirty="0">
                <a:solidFill>
                  <a:srgbClr val="C00000"/>
                </a:solidFill>
              </a:rPr>
              <a:t>      model = y;</a:t>
            </a:r>
          </a:p>
          <a:p>
            <a:pPr marL="0" indent="0">
              <a:buNone/>
            </a:pPr>
            <a:r>
              <a:rPr lang="tr-TR" b="1" dirty="0">
                <a:solidFill>
                  <a:srgbClr val="C00000"/>
                </a:solidFill>
              </a:rPr>
              <a:t>      </a:t>
            </a:r>
            <a:r>
              <a:rPr lang="tr-TR" b="1" dirty="0" err="1">
                <a:solidFill>
                  <a:srgbClr val="C00000"/>
                </a:solidFill>
              </a:rPr>
              <a:t>year</a:t>
            </a:r>
            <a:r>
              <a:rPr lang="tr-TR" b="1" dirty="0">
                <a:solidFill>
                  <a:srgbClr val="C00000"/>
                </a:solidFill>
              </a:rPr>
              <a:t> = z;</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r>
              <a:rPr lang="tr-TR" b="1" dirty="0" err="1" smtClean="0">
                <a:solidFill>
                  <a:srgbClr val="C00000"/>
                </a:solidFill>
              </a:rPr>
              <a:t>int</a:t>
            </a:r>
            <a:r>
              <a:rPr lang="tr-TR" b="1" dirty="0" smtClean="0">
                <a:solidFill>
                  <a:srgbClr val="C00000"/>
                </a:solidFill>
              </a:rPr>
              <a:t> </a:t>
            </a:r>
            <a:r>
              <a:rPr lang="tr-TR" b="1" dirty="0">
                <a:solidFill>
                  <a:srgbClr val="C00000"/>
                </a:solidFill>
              </a:rPr>
              <a:t>main() {</a:t>
            </a:r>
          </a:p>
          <a:p>
            <a:pPr marL="0" indent="0">
              <a:buNone/>
            </a:pPr>
            <a:r>
              <a:rPr lang="tr-TR" b="1" dirty="0">
                <a:solidFill>
                  <a:srgbClr val="C00000"/>
                </a:solidFill>
              </a:rPr>
              <a:t>  </a:t>
            </a:r>
            <a:r>
              <a:rPr lang="tr-TR" b="1" dirty="0" smtClean="0">
                <a:solidFill>
                  <a:srgbClr val="C00000"/>
                </a:solidFill>
              </a:rPr>
              <a:t>  </a:t>
            </a:r>
            <a:r>
              <a:rPr lang="tr-TR" b="1" dirty="0">
                <a:solidFill>
                  <a:srgbClr val="C00000"/>
                </a:solidFill>
              </a:rPr>
              <a:t>Car carObj1("BMW", "X5", 1999</a:t>
            </a:r>
            <a:r>
              <a:rPr lang="tr-TR" b="1" dirty="0" smtClean="0">
                <a:solidFill>
                  <a:srgbClr val="C00000"/>
                </a:solidFill>
              </a:rPr>
              <a:t>);</a:t>
            </a:r>
            <a:r>
              <a:rPr lang="tr-TR" b="1" dirty="0"/>
              <a:t> // </a:t>
            </a:r>
            <a:r>
              <a:rPr lang="tr-TR" b="1" dirty="0" err="1"/>
              <a:t>Create</a:t>
            </a:r>
            <a:r>
              <a:rPr lang="tr-TR" b="1" dirty="0"/>
              <a:t> Car </a:t>
            </a:r>
            <a:r>
              <a:rPr lang="tr-TR" b="1" dirty="0" err="1"/>
              <a:t>objects</a:t>
            </a:r>
            <a:r>
              <a:rPr lang="tr-TR" b="1" dirty="0"/>
              <a:t> </a:t>
            </a:r>
            <a:r>
              <a:rPr lang="tr-TR" b="1" dirty="0" err="1"/>
              <a:t>and</a:t>
            </a:r>
            <a:r>
              <a:rPr lang="tr-TR" b="1" dirty="0"/>
              <a:t> </a:t>
            </a:r>
            <a:r>
              <a:rPr lang="tr-TR" b="1" dirty="0" err="1"/>
              <a:t>call</a:t>
            </a:r>
            <a:r>
              <a:rPr lang="tr-TR" b="1" dirty="0"/>
              <a:t> </a:t>
            </a:r>
            <a:r>
              <a:rPr lang="tr-TR" b="1" dirty="0" err="1"/>
              <a:t>the</a:t>
            </a:r>
            <a:r>
              <a:rPr lang="tr-TR" b="1" dirty="0"/>
              <a:t> </a:t>
            </a:r>
            <a:r>
              <a:rPr lang="tr-TR" b="1" dirty="0" err="1"/>
              <a:t>constructor</a:t>
            </a:r>
            <a:r>
              <a:rPr lang="tr-TR" b="1" dirty="0"/>
              <a:t> </a:t>
            </a:r>
            <a:r>
              <a:rPr lang="tr-TR" b="1" dirty="0" err="1"/>
              <a:t>with</a:t>
            </a:r>
            <a:r>
              <a:rPr lang="tr-TR" b="1" dirty="0"/>
              <a:t> </a:t>
            </a:r>
            <a:r>
              <a:rPr lang="tr-TR" b="1" dirty="0" err="1"/>
              <a:t>different</a:t>
            </a:r>
            <a:r>
              <a:rPr lang="tr-TR" b="1" dirty="0"/>
              <a:t> </a:t>
            </a:r>
            <a:r>
              <a:rPr lang="tr-TR" b="1" dirty="0" err="1"/>
              <a:t>values</a:t>
            </a:r>
            <a:endParaRPr lang="tr-TR" b="1" dirty="0">
              <a:solidFill>
                <a:srgbClr val="C00000"/>
              </a:solidFill>
            </a:endParaRPr>
          </a:p>
          <a:p>
            <a:pPr marL="0" indent="0">
              <a:buNone/>
            </a:pPr>
            <a:r>
              <a:rPr lang="tr-TR" b="1" dirty="0">
                <a:solidFill>
                  <a:srgbClr val="C00000"/>
                </a:solidFill>
              </a:rPr>
              <a:t>  Car carObj2("Ford", "</a:t>
            </a:r>
            <a:r>
              <a:rPr lang="tr-TR" b="1" dirty="0" err="1">
                <a:solidFill>
                  <a:srgbClr val="C00000"/>
                </a:solidFill>
              </a:rPr>
              <a:t>Mustang</a:t>
            </a:r>
            <a:r>
              <a:rPr lang="tr-TR" b="1" dirty="0">
                <a:solidFill>
                  <a:srgbClr val="C00000"/>
                </a:solidFill>
              </a:rPr>
              <a:t>", 1969);</a:t>
            </a:r>
          </a:p>
          <a:p>
            <a:pPr marL="0" indent="0">
              <a:buNone/>
            </a:pPr>
            <a:r>
              <a:rPr lang="tr-TR" b="1" dirty="0" smtClean="0">
                <a:solidFill>
                  <a:srgbClr val="C00000"/>
                </a:solidFill>
              </a:rPr>
              <a:t>  </a:t>
            </a:r>
            <a:r>
              <a:rPr lang="tr-TR" b="1" dirty="0"/>
              <a:t>// </a:t>
            </a:r>
            <a:r>
              <a:rPr lang="tr-TR" b="1" dirty="0" err="1"/>
              <a:t>Print</a:t>
            </a:r>
            <a:r>
              <a:rPr lang="tr-TR" b="1" dirty="0"/>
              <a:t> </a:t>
            </a:r>
            <a:r>
              <a:rPr lang="tr-TR" b="1" dirty="0" err="1"/>
              <a:t>values</a:t>
            </a:r>
            <a:endParaRPr lang="tr-TR" b="1" dirty="0"/>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carObj1.brand &lt;&lt; " " &lt;&lt; carObj1.model &lt;&lt; " " &lt;&lt; carObj1.year &lt;&lt; "\n";</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carObj2.brand &lt;&lt; " " &lt;&lt; carObj2.model &lt;&lt; " " &lt;&lt; carObj2.year &lt;&lt; "\n";</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0;</a:t>
            </a:r>
          </a:p>
          <a:p>
            <a:pPr marL="0" indent="0">
              <a:buNone/>
            </a:pPr>
            <a:r>
              <a:rPr lang="tr-TR" b="1" dirty="0">
                <a:solidFill>
                  <a:srgbClr val="C00000"/>
                </a:solidFill>
              </a:rPr>
              <a:t>}</a:t>
            </a:r>
          </a:p>
        </p:txBody>
      </p:sp>
    </p:spTree>
    <p:extLst>
      <p:ext uri="{BB962C8B-B14F-4D97-AF65-F5344CB8AC3E}">
        <p14:creationId xmlns:p14="http://schemas.microsoft.com/office/powerpoint/2010/main" val="27172433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12476" y="0"/>
            <a:ext cx="10722634" cy="6858000"/>
          </a:xfrm>
        </p:spPr>
        <p:txBody>
          <a:bodyPr>
            <a:normAutofit fontScale="70000" lnSpcReduction="20000"/>
          </a:bodyPr>
          <a:lstStyle/>
          <a:p>
            <a:pPr marL="0" indent="0" algn="ctr">
              <a:buNone/>
            </a:pPr>
            <a:r>
              <a:rPr lang="en-US" b="1" dirty="0"/>
              <a:t>Just like functions, constructors can also be defined outside the class.</a:t>
            </a:r>
            <a:endParaRPr lang="tr-TR" b="1" dirty="0" smtClean="0"/>
          </a:p>
          <a:p>
            <a:pPr marL="0" indent="0">
              <a:buNone/>
            </a:pPr>
            <a:r>
              <a:rPr lang="tr-TR" b="1" dirty="0" err="1" smtClean="0">
                <a:solidFill>
                  <a:srgbClr val="C00000"/>
                </a:solidFill>
              </a:rPr>
              <a:t>class</a:t>
            </a:r>
            <a:r>
              <a:rPr lang="tr-TR" b="1" dirty="0" smtClean="0">
                <a:solidFill>
                  <a:srgbClr val="C00000"/>
                </a:solidFill>
              </a:rPr>
              <a:t> </a:t>
            </a:r>
            <a:r>
              <a:rPr lang="tr-TR" b="1" dirty="0">
                <a:solidFill>
                  <a:srgbClr val="C00000"/>
                </a:solidFill>
              </a:rPr>
              <a:t>Car {        </a:t>
            </a:r>
            <a:r>
              <a:rPr lang="tr-TR" b="1" dirty="0"/>
              <a:t>// </a:t>
            </a:r>
            <a:r>
              <a:rPr lang="tr-TR" b="1" dirty="0" err="1"/>
              <a:t>The</a:t>
            </a:r>
            <a:r>
              <a:rPr lang="tr-TR" b="1" dirty="0"/>
              <a:t> </a:t>
            </a:r>
            <a:r>
              <a:rPr lang="tr-TR" b="1" dirty="0" err="1"/>
              <a:t>class</a:t>
            </a:r>
            <a:endParaRPr lang="tr-TR" b="1" dirty="0"/>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          </a:t>
            </a:r>
            <a:r>
              <a:rPr lang="tr-TR" b="1" dirty="0"/>
              <a:t>// Access </a:t>
            </a:r>
            <a:r>
              <a:rPr lang="tr-TR" b="1" dirty="0" err="1"/>
              <a:t>specifier</a:t>
            </a:r>
            <a:endParaRPr lang="tr-TR" b="1" dirty="0"/>
          </a:p>
          <a:p>
            <a:pPr marL="0" indent="0">
              <a:buNone/>
            </a:pPr>
            <a:r>
              <a:rPr lang="tr-TR" b="1" dirty="0">
                <a:solidFill>
                  <a:srgbClr val="C00000"/>
                </a:solidFill>
              </a:rPr>
              <a:t>    </a:t>
            </a:r>
            <a:r>
              <a:rPr lang="tr-TR" b="1" dirty="0" err="1">
                <a:solidFill>
                  <a:srgbClr val="C00000"/>
                </a:solidFill>
              </a:rPr>
              <a:t>string</a:t>
            </a:r>
            <a:r>
              <a:rPr lang="tr-TR" b="1" dirty="0">
                <a:solidFill>
                  <a:srgbClr val="C00000"/>
                </a:solidFill>
              </a:rPr>
              <a:t> </a:t>
            </a:r>
            <a:r>
              <a:rPr lang="tr-TR" b="1" dirty="0" err="1">
                <a:solidFill>
                  <a:srgbClr val="C00000"/>
                </a:solidFill>
              </a:rPr>
              <a:t>brand</a:t>
            </a:r>
            <a:r>
              <a:rPr lang="tr-TR" b="1" dirty="0">
                <a:solidFill>
                  <a:srgbClr val="C00000"/>
                </a:solidFill>
              </a:rPr>
              <a:t>;  </a:t>
            </a:r>
            <a:r>
              <a:rPr lang="tr-TR" b="1" dirty="0"/>
              <a:t>// </a:t>
            </a:r>
            <a:r>
              <a:rPr lang="tr-TR" b="1" dirty="0" err="1" smtClean="0"/>
              <a:t>Attribute</a:t>
            </a:r>
            <a:r>
              <a:rPr lang="tr-TR" b="1" dirty="0" smtClean="0">
                <a:solidFill>
                  <a:srgbClr val="C00000"/>
                </a:solidFill>
              </a:rPr>
              <a:t>    </a:t>
            </a:r>
            <a:r>
              <a:rPr lang="tr-TR" b="1" dirty="0" err="1">
                <a:solidFill>
                  <a:srgbClr val="C00000"/>
                </a:solidFill>
              </a:rPr>
              <a:t>string</a:t>
            </a:r>
            <a:r>
              <a:rPr lang="tr-TR" b="1" dirty="0">
                <a:solidFill>
                  <a:srgbClr val="C00000"/>
                </a:solidFill>
              </a:rPr>
              <a:t> model;  </a:t>
            </a:r>
            <a:r>
              <a:rPr lang="tr-TR" b="1" dirty="0"/>
              <a:t>// </a:t>
            </a:r>
            <a:r>
              <a:rPr lang="tr-TR" b="1" dirty="0" err="1" smtClean="0"/>
              <a:t>Attribute</a:t>
            </a:r>
            <a:r>
              <a:rPr lang="tr-TR" b="1" dirty="0" smtClean="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year</a:t>
            </a:r>
            <a:r>
              <a:rPr lang="tr-TR" b="1" dirty="0">
                <a:solidFill>
                  <a:srgbClr val="C00000"/>
                </a:solidFill>
              </a:rPr>
              <a:t>;      </a:t>
            </a:r>
            <a:r>
              <a:rPr lang="tr-TR" b="1" dirty="0"/>
              <a:t>// </a:t>
            </a:r>
            <a:r>
              <a:rPr lang="tr-TR" b="1" dirty="0" err="1"/>
              <a:t>Attribute</a:t>
            </a:r>
            <a:endParaRPr lang="tr-TR" b="1" dirty="0"/>
          </a:p>
          <a:p>
            <a:pPr marL="0" indent="0">
              <a:buNone/>
            </a:pPr>
            <a:r>
              <a:rPr lang="tr-TR" b="1" dirty="0">
                <a:solidFill>
                  <a:srgbClr val="C00000"/>
                </a:solidFill>
              </a:rPr>
              <a:t>    Car(</a:t>
            </a:r>
            <a:r>
              <a:rPr lang="tr-TR" b="1" dirty="0" err="1">
                <a:solidFill>
                  <a:srgbClr val="C00000"/>
                </a:solidFill>
              </a:rPr>
              <a:t>string</a:t>
            </a:r>
            <a:r>
              <a:rPr lang="tr-TR" b="1" dirty="0">
                <a:solidFill>
                  <a:srgbClr val="C00000"/>
                </a:solidFill>
              </a:rPr>
              <a:t> x, </a:t>
            </a:r>
            <a:r>
              <a:rPr lang="tr-TR" b="1" dirty="0" err="1">
                <a:solidFill>
                  <a:srgbClr val="C00000"/>
                </a:solidFill>
              </a:rPr>
              <a:t>string</a:t>
            </a:r>
            <a:r>
              <a:rPr lang="tr-TR" b="1" dirty="0">
                <a:solidFill>
                  <a:srgbClr val="C00000"/>
                </a:solidFill>
              </a:rPr>
              <a:t> y, </a:t>
            </a:r>
            <a:r>
              <a:rPr lang="tr-TR" b="1" dirty="0" err="1">
                <a:solidFill>
                  <a:srgbClr val="C00000"/>
                </a:solidFill>
              </a:rPr>
              <a:t>int</a:t>
            </a:r>
            <a:r>
              <a:rPr lang="tr-TR" b="1" dirty="0">
                <a:solidFill>
                  <a:srgbClr val="C00000"/>
                </a:solidFill>
              </a:rPr>
              <a:t> z); </a:t>
            </a:r>
            <a:r>
              <a:rPr lang="tr-TR" b="1" dirty="0"/>
              <a:t>// </a:t>
            </a:r>
            <a:r>
              <a:rPr lang="tr-TR" b="1" dirty="0" err="1"/>
              <a:t>Constructor</a:t>
            </a:r>
            <a:r>
              <a:rPr lang="tr-TR" b="1" dirty="0"/>
              <a:t> </a:t>
            </a:r>
            <a:r>
              <a:rPr lang="tr-TR" b="1" dirty="0" err="1"/>
              <a:t>declaration</a:t>
            </a:r>
            <a:endParaRPr lang="tr-TR" b="1" dirty="0"/>
          </a:p>
          <a:p>
            <a:pPr marL="0" indent="0">
              <a:buNone/>
            </a:pPr>
            <a:r>
              <a:rPr lang="tr-TR" b="1" dirty="0">
                <a:solidFill>
                  <a:srgbClr val="C00000"/>
                </a:solidFill>
              </a:rPr>
              <a:t>};</a:t>
            </a:r>
          </a:p>
          <a:p>
            <a:pPr marL="0" indent="0">
              <a:buNone/>
            </a:pPr>
            <a:r>
              <a:rPr lang="tr-TR" b="1" dirty="0" smtClean="0">
                <a:solidFill>
                  <a:srgbClr val="C00000"/>
                </a:solidFill>
              </a:rPr>
              <a:t>Car</a:t>
            </a:r>
            <a:r>
              <a:rPr lang="tr-TR" b="1" dirty="0">
                <a:solidFill>
                  <a:srgbClr val="C00000"/>
                </a:solidFill>
              </a:rPr>
              <a:t>::Car(</a:t>
            </a:r>
            <a:r>
              <a:rPr lang="tr-TR" b="1" dirty="0" err="1">
                <a:solidFill>
                  <a:srgbClr val="C00000"/>
                </a:solidFill>
              </a:rPr>
              <a:t>string</a:t>
            </a:r>
            <a:r>
              <a:rPr lang="tr-TR" b="1" dirty="0">
                <a:solidFill>
                  <a:srgbClr val="C00000"/>
                </a:solidFill>
              </a:rPr>
              <a:t> x, </a:t>
            </a:r>
            <a:r>
              <a:rPr lang="tr-TR" b="1" dirty="0" err="1">
                <a:solidFill>
                  <a:srgbClr val="C00000"/>
                </a:solidFill>
              </a:rPr>
              <a:t>string</a:t>
            </a:r>
            <a:r>
              <a:rPr lang="tr-TR" b="1" dirty="0">
                <a:solidFill>
                  <a:srgbClr val="C00000"/>
                </a:solidFill>
              </a:rPr>
              <a:t> y, </a:t>
            </a:r>
            <a:r>
              <a:rPr lang="tr-TR" b="1" dirty="0" err="1">
                <a:solidFill>
                  <a:srgbClr val="C00000"/>
                </a:solidFill>
              </a:rPr>
              <a:t>int</a:t>
            </a:r>
            <a:r>
              <a:rPr lang="tr-TR" b="1" dirty="0">
                <a:solidFill>
                  <a:srgbClr val="C00000"/>
                </a:solidFill>
              </a:rPr>
              <a:t> z) </a:t>
            </a:r>
            <a:r>
              <a:rPr lang="tr-TR" b="1" dirty="0" smtClean="0">
                <a:solidFill>
                  <a:srgbClr val="C00000"/>
                </a:solidFill>
              </a:rPr>
              <a:t>{  </a:t>
            </a:r>
            <a:r>
              <a:rPr lang="tr-TR" b="1" dirty="0" smtClean="0"/>
              <a:t>// </a:t>
            </a:r>
            <a:r>
              <a:rPr lang="tr-TR" b="1" dirty="0" err="1"/>
              <a:t>Constructor</a:t>
            </a:r>
            <a:r>
              <a:rPr lang="tr-TR" b="1" dirty="0"/>
              <a:t> </a:t>
            </a:r>
            <a:r>
              <a:rPr lang="tr-TR" b="1" dirty="0" err="1"/>
              <a:t>definition</a:t>
            </a:r>
            <a:r>
              <a:rPr lang="tr-TR" b="1" dirty="0"/>
              <a:t> </a:t>
            </a:r>
            <a:r>
              <a:rPr lang="tr-TR" b="1" dirty="0" err="1"/>
              <a:t>outside</a:t>
            </a:r>
            <a:r>
              <a:rPr lang="tr-TR" b="1" dirty="0"/>
              <a:t> </a:t>
            </a:r>
            <a:r>
              <a:rPr lang="tr-TR" b="1" dirty="0" err="1"/>
              <a:t>the</a:t>
            </a:r>
            <a:r>
              <a:rPr lang="tr-TR" b="1" dirty="0"/>
              <a:t> </a:t>
            </a:r>
            <a:r>
              <a:rPr lang="tr-TR" b="1" dirty="0" err="1"/>
              <a:t>class</a:t>
            </a:r>
            <a:endParaRPr lang="tr-TR" b="1" dirty="0"/>
          </a:p>
          <a:p>
            <a:pPr marL="0" indent="0">
              <a:buNone/>
            </a:pPr>
            <a:r>
              <a:rPr lang="tr-TR" b="1" dirty="0" smtClean="0">
                <a:solidFill>
                  <a:srgbClr val="C00000"/>
                </a:solidFill>
              </a:rPr>
              <a:t>  </a:t>
            </a:r>
            <a:r>
              <a:rPr lang="tr-TR" b="1" dirty="0" err="1">
                <a:solidFill>
                  <a:srgbClr val="C00000"/>
                </a:solidFill>
              </a:rPr>
              <a:t>brand</a:t>
            </a:r>
            <a:r>
              <a:rPr lang="tr-TR" b="1" dirty="0">
                <a:solidFill>
                  <a:srgbClr val="C00000"/>
                </a:solidFill>
              </a:rPr>
              <a:t> = x;</a:t>
            </a:r>
          </a:p>
          <a:p>
            <a:pPr marL="0" indent="0">
              <a:buNone/>
            </a:pPr>
            <a:r>
              <a:rPr lang="tr-TR" b="1" dirty="0">
                <a:solidFill>
                  <a:srgbClr val="C00000"/>
                </a:solidFill>
              </a:rPr>
              <a:t>  model = y;</a:t>
            </a:r>
          </a:p>
          <a:p>
            <a:pPr marL="0" indent="0">
              <a:buNone/>
            </a:pPr>
            <a:r>
              <a:rPr lang="tr-TR" b="1" dirty="0">
                <a:solidFill>
                  <a:srgbClr val="C00000"/>
                </a:solidFill>
              </a:rPr>
              <a:t>  </a:t>
            </a:r>
            <a:r>
              <a:rPr lang="tr-TR" b="1" dirty="0" err="1">
                <a:solidFill>
                  <a:srgbClr val="C00000"/>
                </a:solidFill>
              </a:rPr>
              <a:t>year</a:t>
            </a:r>
            <a:r>
              <a:rPr lang="tr-TR" b="1" dirty="0">
                <a:solidFill>
                  <a:srgbClr val="C00000"/>
                </a:solidFill>
              </a:rPr>
              <a:t> = z;</a:t>
            </a:r>
          </a:p>
          <a:p>
            <a:pPr marL="0" indent="0">
              <a:buNone/>
            </a:pPr>
            <a:r>
              <a:rPr lang="tr-TR" b="1" dirty="0">
                <a:solidFill>
                  <a:srgbClr val="C00000"/>
                </a:solidFill>
              </a:rPr>
              <a:t>}</a:t>
            </a:r>
          </a:p>
          <a:p>
            <a:pPr marL="0" indent="0">
              <a:buNone/>
            </a:pPr>
            <a:r>
              <a:rPr lang="tr-TR" b="1" dirty="0" err="1" smtClean="0">
                <a:solidFill>
                  <a:srgbClr val="C00000"/>
                </a:solidFill>
              </a:rPr>
              <a:t>int</a:t>
            </a:r>
            <a:r>
              <a:rPr lang="tr-TR" b="1" dirty="0" smtClean="0">
                <a:solidFill>
                  <a:srgbClr val="C00000"/>
                </a:solidFill>
              </a:rPr>
              <a:t> </a:t>
            </a:r>
            <a:r>
              <a:rPr lang="tr-TR" b="1" dirty="0">
                <a:solidFill>
                  <a:srgbClr val="C00000"/>
                </a:solidFill>
              </a:rPr>
              <a:t>main() {</a:t>
            </a:r>
          </a:p>
          <a:p>
            <a:pPr marL="0" indent="0">
              <a:buNone/>
            </a:pPr>
            <a:r>
              <a:rPr lang="tr-TR" b="1" dirty="0">
                <a:solidFill>
                  <a:srgbClr val="C00000"/>
                </a:solidFill>
              </a:rPr>
              <a:t>  </a:t>
            </a:r>
            <a:r>
              <a:rPr lang="tr-TR" b="1" dirty="0" smtClean="0">
                <a:solidFill>
                  <a:srgbClr val="C00000"/>
                </a:solidFill>
              </a:rPr>
              <a:t>  </a:t>
            </a:r>
            <a:r>
              <a:rPr lang="tr-TR" b="1" dirty="0">
                <a:solidFill>
                  <a:srgbClr val="C00000"/>
                </a:solidFill>
              </a:rPr>
              <a:t>Car carObj1("BMW", "X5", 1999</a:t>
            </a:r>
            <a:r>
              <a:rPr lang="tr-TR" b="1" dirty="0" smtClean="0">
                <a:solidFill>
                  <a:srgbClr val="C00000"/>
                </a:solidFill>
              </a:rPr>
              <a:t>);</a:t>
            </a:r>
            <a:r>
              <a:rPr lang="tr-TR" b="1" dirty="0"/>
              <a:t> // </a:t>
            </a:r>
            <a:r>
              <a:rPr lang="tr-TR" b="1" dirty="0" err="1"/>
              <a:t>Create</a:t>
            </a:r>
            <a:r>
              <a:rPr lang="tr-TR" b="1" dirty="0"/>
              <a:t> Car </a:t>
            </a:r>
            <a:r>
              <a:rPr lang="tr-TR" b="1" dirty="0" err="1"/>
              <a:t>objects</a:t>
            </a:r>
            <a:r>
              <a:rPr lang="tr-TR" b="1" dirty="0"/>
              <a:t> </a:t>
            </a:r>
            <a:r>
              <a:rPr lang="tr-TR" b="1" dirty="0" err="1"/>
              <a:t>and</a:t>
            </a:r>
            <a:r>
              <a:rPr lang="tr-TR" b="1" dirty="0"/>
              <a:t> </a:t>
            </a:r>
            <a:r>
              <a:rPr lang="tr-TR" b="1" dirty="0" err="1"/>
              <a:t>call</a:t>
            </a:r>
            <a:r>
              <a:rPr lang="tr-TR" b="1" dirty="0"/>
              <a:t> </a:t>
            </a:r>
            <a:r>
              <a:rPr lang="tr-TR" b="1" dirty="0" err="1"/>
              <a:t>the</a:t>
            </a:r>
            <a:r>
              <a:rPr lang="tr-TR" b="1" dirty="0"/>
              <a:t> </a:t>
            </a:r>
            <a:r>
              <a:rPr lang="tr-TR" b="1" dirty="0" err="1"/>
              <a:t>constructor</a:t>
            </a:r>
            <a:r>
              <a:rPr lang="tr-TR" b="1" dirty="0"/>
              <a:t> </a:t>
            </a:r>
            <a:r>
              <a:rPr lang="tr-TR" b="1" dirty="0" err="1"/>
              <a:t>with</a:t>
            </a:r>
            <a:r>
              <a:rPr lang="tr-TR" b="1" dirty="0"/>
              <a:t> </a:t>
            </a:r>
            <a:r>
              <a:rPr lang="tr-TR" b="1" dirty="0" err="1"/>
              <a:t>different</a:t>
            </a:r>
            <a:r>
              <a:rPr lang="tr-TR" b="1" dirty="0"/>
              <a:t> </a:t>
            </a:r>
            <a:r>
              <a:rPr lang="tr-TR" b="1" dirty="0" err="1"/>
              <a:t>values</a:t>
            </a:r>
            <a:endParaRPr lang="tr-TR" b="1" dirty="0"/>
          </a:p>
          <a:p>
            <a:pPr marL="0" indent="0">
              <a:buNone/>
            </a:pPr>
            <a:r>
              <a:rPr lang="tr-TR" b="1" dirty="0">
                <a:solidFill>
                  <a:srgbClr val="C00000"/>
                </a:solidFill>
              </a:rPr>
              <a:t>  Car carObj2("Ford", "</a:t>
            </a:r>
            <a:r>
              <a:rPr lang="tr-TR" b="1" dirty="0" err="1">
                <a:solidFill>
                  <a:srgbClr val="C00000"/>
                </a:solidFill>
              </a:rPr>
              <a:t>Mustang</a:t>
            </a:r>
            <a:r>
              <a:rPr lang="tr-TR" b="1" dirty="0">
                <a:solidFill>
                  <a:srgbClr val="C00000"/>
                </a:solidFill>
              </a:rPr>
              <a:t>", 1969);</a:t>
            </a:r>
          </a:p>
          <a:p>
            <a:pPr marL="0" indent="0">
              <a:buNone/>
            </a:pPr>
            <a:r>
              <a:rPr lang="tr-TR" b="1" dirty="0" smtClean="0">
                <a:solidFill>
                  <a:srgbClr val="C00000"/>
                </a:solidFill>
              </a:rPr>
              <a:t>  </a:t>
            </a:r>
            <a:r>
              <a:rPr lang="tr-TR" b="1" dirty="0"/>
              <a:t>// </a:t>
            </a:r>
            <a:r>
              <a:rPr lang="tr-TR" b="1" dirty="0" err="1"/>
              <a:t>Print</a:t>
            </a:r>
            <a:r>
              <a:rPr lang="tr-TR" b="1" dirty="0"/>
              <a:t> </a:t>
            </a:r>
            <a:r>
              <a:rPr lang="tr-TR" b="1" dirty="0" err="1"/>
              <a:t>values</a:t>
            </a:r>
            <a:endParaRPr lang="tr-TR" b="1" dirty="0"/>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carObj1.brand &lt;&lt; " " &lt;&lt; carObj1.model &lt;&lt; " " &lt;&lt; carObj1.year &lt;&lt; "\n";</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carObj2.brand &lt;&lt; " " &lt;&lt; carObj2.model &lt;&lt; " " &lt;&lt; carObj2.year &lt;&lt; "\n";</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0;</a:t>
            </a:r>
          </a:p>
          <a:p>
            <a:pPr marL="0" indent="0">
              <a:buNone/>
            </a:pPr>
            <a:r>
              <a:rPr lang="tr-TR" b="1" dirty="0">
                <a:solidFill>
                  <a:srgbClr val="C00000"/>
                </a:solidFill>
              </a:rPr>
              <a:t>}</a:t>
            </a:r>
          </a:p>
        </p:txBody>
      </p:sp>
    </p:spTree>
    <p:extLst>
      <p:ext uri="{BB962C8B-B14F-4D97-AF65-F5344CB8AC3E}">
        <p14:creationId xmlns:p14="http://schemas.microsoft.com/office/powerpoint/2010/main" val="3447520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4546121" cy="6858000"/>
          </a:xfrm>
        </p:spPr>
        <p:txBody>
          <a:bodyPr>
            <a:noAutofit/>
          </a:bodyPr>
          <a:lstStyle/>
          <a:p>
            <a:pPr marL="0" indent="0">
              <a:buNone/>
            </a:pPr>
            <a:r>
              <a:rPr lang="tr-TR" sz="2000" b="1" dirty="0" smtClean="0">
                <a:solidFill>
                  <a:srgbClr val="C00000"/>
                </a:solidFill>
              </a:rPr>
              <a:t>#</a:t>
            </a:r>
            <a:r>
              <a:rPr lang="tr-TR" sz="2000" b="1" dirty="0" err="1" smtClean="0">
                <a:solidFill>
                  <a:srgbClr val="C00000"/>
                </a:solidFill>
              </a:rPr>
              <a:t>include</a:t>
            </a:r>
            <a:r>
              <a:rPr lang="tr-TR" sz="2000" b="1" dirty="0" smtClean="0">
                <a:solidFill>
                  <a:srgbClr val="C00000"/>
                </a:solidFill>
              </a:rPr>
              <a:t> &lt;</a:t>
            </a:r>
            <a:r>
              <a:rPr lang="tr-TR" sz="2000" b="1" dirty="0" err="1" smtClean="0">
                <a:solidFill>
                  <a:srgbClr val="C00000"/>
                </a:solidFill>
              </a:rPr>
              <a:t>iostream</a:t>
            </a:r>
            <a:r>
              <a:rPr lang="tr-TR" sz="2000" b="1" dirty="0" smtClean="0">
                <a:solidFill>
                  <a:srgbClr val="C00000"/>
                </a:solidFill>
              </a:rPr>
              <a:t>&gt;</a:t>
            </a:r>
            <a:r>
              <a:rPr lang="tr-TR" sz="2000" b="1" dirty="0" smtClean="0"/>
              <a:t>/* * </a:t>
            </a:r>
            <a:r>
              <a:rPr lang="tr-TR" sz="2000" b="1" dirty="0" err="1" smtClean="0"/>
              <a:t>Testing</a:t>
            </a:r>
            <a:r>
              <a:rPr lang="tr-TR" sz="2000" b="1" dirty="0" smtClean="0"/>
              <a:t> </a:t>
            </a:r>
            <a:r>
              <a:rPr lang="tr-TR" sz="2000" b="1" dirty="0" err="1" smtClean="0"/>
              <a:t>struct</a:t>
            </a:r>
            <a:r>
              <a:rPr lang="tr-TR" sz="2000" b="1" dirty="0" smtClean="0"/>
              <a:t> */</a:t>
            </a:r>
          </a:p>
          <a:p>
            <a:pPr marL="0" indent="0">
              <a:buNone/>
            </a:pPr>
            <a:r>
              <a:rPr lang="tr-TR" sz="2000" b="1" dirty="0" err="1" smtClean="0">
                <a:solidFill>
                  <a:srgbClr val="C00000"/>
                </a:solidFill>
              </a:rPr>
              <a:t>using</a:t>
            </a:r>
            <a:r>
              <a:rPr lang="tr-TR" sz="2000" b="1" dirty="0" smtClean="0">
                <a:solidFill>
                  <a:srgbClr val="C00000"/>
                </a:solidFill>
              </a:rPr>
              <a:t> </a:t>
            </a:r>
            <a:r>
              <a:rPr lang="tr-TR" sz="2000" b="1" dirty="0" err="1" smtClean="0">
                <a:solidFill>
                  <a:srgbClr val="C00000"/>
                </a:solidFill>
              </a:rPr>
              <a:t>namespace</a:t>
            </a:r>
            <a:r>
              <a:rPr lang="tr-TR" sz="2000" b="1" dirty="0" smtClean="0">
                <a:solidFill>
                  <a:srgbClr val="C00000"/>
                </a:solidFill>
              </a:rPr>
              <a:t> </a:t>
            </a:r>
            <a:r>
              <a:rPr lang="tr-TR" sz="2000" b="1" dirty="0" err="1" smtClean="0">
                <a:solidFill>
                  <a:srgbClr val="C00000"/>
                </a:solidFill>
              </a:rPr>
              <a:t>std</a:t>
            </a:r>
            <a:r>
              <a:rPr lang="tr-TR" sz="2000" b="1" dirty="0" smtClean="0">
                <a:solidFill>
                  <a:srgbClr val="C00000"/>
                </a:solidFill>
              </a:rPr>
              <a:t>;</a:t>
            </a:r>
          </a:p>
          <a:p>
            <a:pPr marL="0" indent="0">
              <a:buNone/>
            </a:pPr>
            <a:r>
              <a:rPr lang="tr-TR" sz="2000" b="1" dirty="0" smtClean="0">
                <a:solidFill>
                  <a:srgbClr val="C00000"/>
                </a:solidFill>
              </a:rPr>
              <a:t> </a:t>
            </a:r>
            <a:r>
              <a:rPr lang="tr-TR" sz="2000" b="1" dirty="0" err="1" smtClean="0">
                <a:solidFill>
                  <a:srgbClr val="C00000"/>
                </a:solidFill>
              </a:rPr>
              <a:t>struct</a:t>
            </a:r>
            <a:r>
              <a:rPr lang="tr-TR" sz="2000" b="1" dirty="0" smtClean="0">
                <a:solidFill>
                  <a:srgbClr val="C00000"/>
                </a:solidFill>
              </a:rPr>
              <a:t> Point {</a:t>
            </a:r>
          </a:p>
          <a:p>
            <a:pPr marL="0" indent="0">
              <a:buNone/>
            </a:pPr>
            <a:r>
              <a:rPr lang="tr-TR" sz="2000" b="1" dirty="0" smtClean="0">
                <a:solidFill>
                  <a:srgbClr val="C00000"/>
                </a:solidFill>
              </a:rPr>
              <a:t>  </a:t>
            </a:r>
            <a:r>
              <a:rPr lang="tr-TR" sz="2000" b="1" dirty="0" err="1" smtClean="0">
                <a:solidFill>
                  <a:srgbClr val="C00000"/>
                </a:solidFill>
              </a:rPr>
              <a:t>int</a:t>
            </a:r>
            <a:r>
              <a:rPr lang="tr-TR" sz="2000" b="1" dirty="0" smtClean="0">
                <a:solidFill>
                  <a:srgbClr val="C00000"/>
                </a:solidFill>
              </a:rPr>
              <a:t> x, y;</a:t>
            </a:r>
          </a:p>
          <a:p>
            <a:pPr marL="0" indent="0">
              <a:buNone/>
            </a:pPr>
            <a:r>
              <a:rPr lang="tr-TR" sz="2000" b="1" dirty="0" smtClean="0">
                <a:solidFill>
                  <a:srgbClr val="C00000"/>
                </a:solidFill>
              </a:rPr>
              <a:t>};</a:t>
            </a:r>
          </a:p>
          <a:p>
            <a:pPr marL="0" indent="0">
              <a:buNone/>
            </a:pPr>
            <a:r>
              <a:rPr lang="tr-TR" sz="2000" b="1" dirty="0" smtClean="0">
                <a:solidFill>
                  <a:srgbClr val="C00000"/>
                </a:solidFill>
              </a:rPr>
              <a:t> </a:t>
            </a:r>
            <a:r>
              <a:rPr lang="tr-TR" sz="2000" b="1" dirty="0" err="1" smtClean="0">
                <a:solidFill>
                  <a:srgbClr val="C00000"/>
                </a:solidFill>
              </a:rPr>
              <a:t>struct</a:t>
            </a:r>
            <a:r>
              <a:rPr lang="tr-TR" sz="2000" b="1" dirty="0" smtClean="0">
                <a:solidFill>
                  <a:srgbClr val="C00000"/>
                </a:solidFill>
              </a:rPr>
              <a:t> </a:t>
            </a:r>
            <a:r>
              <a:rPr lang="tr-TR" sz="2000" b="1" dirty="0" err="1" smtClean="0">
                <a:solidFill>
                  <a:srgbClr val="C00000"/>
                </a:solidFill>
              </a:rPr>
              <a:t>Rectangle</a:t>
            </a:r>
            <a:r>
              <a:rPr lang="tr-TR" sz="2000" b="1" dirty="0" smtClean="0">
                <a:solidFill>
                  <a:srgbClr val="C00000"/>
                </a:solidFill>
              </a:rPr>
              <a:t> {</a:t>
            </a:r>
          </a:p>
          <a:p>
            <a:pPr marL="0" indent="0">
              <a:buNone/>
            </a:pPr>
            <a:r>
              <a:rPr lang="tr-TR" sz="2000" b="1" dirty="0" smtClean="0">
                <a:solidFill>
                  <a:srgbClr val="C00000"/>
                </a:solidFill>
              </a:rPr>
              <a:t>  Point </a:t>
            </a:r>
            <a:r>
              <a:rPr lang="tr-TR" sz="2000" b="1" dirty="0" err="1" smtClean="0">
                <a:solidFill>
                  <a:srgbClr val="C00000"/>
                </a:solidFill>
              </a:rPr>
              <a:t>topLeft</a:t>
            </a:r>
            <a:r>
              <a:rPr lang="tr-TR" sz="2000" b="1" dirty="0" smtClean="0">
                <a:solidFill>
                  <a:srgbClr val="C00000"/>
                </a:solidFill>
              </a:rPr>
              <a:t>;</a:t>
            </a:r>
          </a:p>
          <a:p>
            <a:pPr marL="0" indent="0">
              <a:buNone/>
            </a:pPr>
            <a:r>
              <a:rPr lang="tr-TR" sz="2000" b="1" dirty="0" smtClean="0">
                <a:solidFill>
                  <a:srgbClr val="C00000"/>
                </a:solidFill>
              </a:rPr>
              <a:t>  Point </a:t>
            </a:r>
            <a:r>
              <a:rPr lang="tr-TR" sz="2000" b="1" dirty="0" err="1" smtClean="0">
                <a:solidFill>
                  <a:srgbClr val="C00000"/>
                </a:solidFill>
              </a:rPr>
              <a:t>bottomRight</a:t>
            </a:r>
            <a:r>
              <a:rPr lang="tr-TR" sz="2000" b="1" dirty="0" smtClean="0">
                <a:solidFill>
                  <a:srgbClr val="C00000"/>
                </a:solidFill>
              </a:rPr>
              <a:t>;</a:t>
            </a:r>
          </a:p>
          <a:p>
            <a:pPr marL="0" indent="0">
              <a:buNone/>
            </a:pPr>
            <a:r>
              <a:rPr lang="tr-TR" sz="2000" b="1" dirty="0" smtClean="0">
                <a:solidFill>
                  <a:srgbClr val="C00000"/>
                </a:solidFill>
              </a:rPr>
              <a:t>};</a:t>
            </a:r>
          </a:p>
          <a:p>
            <a:pPr marL="0" indent="0">
              <a:buNone/>
            </a:pPr>
            <a:r>
              <a:rPr lang="tr-TR" sz="2000" b="1" dirty="0" smtClean="0">
                <a:solidFill>
                  <a:srgbClr val="C00000"/>
                </a:solidFill>
              </a:rPr>
              <a:t> </a:t>
            </a:r>
            <a:r>
              <a:rPr lang="tr-TR" sz="2000" b="1" dirty="0" err="1" smtClean="0">
                <a:solidFill>
                  <a:srgbClr val="C00000"/>
                </a:solidFill>
              </a:rPr>
              <a:t>int</a:t>
            </a:r>
            <a:r>
              <a:rPr lang="tr-TR" sz="2000" b="1" dirty="0" smtClean="0">
                <a:solidFill>
                  <a:srgbClr val="C00000"/>
                </a:solidFill>
              </a:rPr>
              <a:t> main() {</a:t>
            </a:r>
          </a:p>
          <a:p>
            <a:pPr marL="0" indent="0">
              <a:buNone/>
            </a:pPr>
            <a:r>
              <a:rPr lang="tr-TR" sz="2000" b="1" dirty="0" smtClean="0">
                <a:solidFill>
                  <a:srgbClr val="C00000"/>
                </a:solidFill>
              </a:rPr>
              <a:t>   Point p1, p2;</a:t>
            </a:r>
          </a:p>
          <a:p>
            <a:pPr marL="0" indent="0">
              <a:buNone/>
            </a:pPr>
            <a:r>
              <a:rPr lang="tr-TR" sz="2000" b="1" dirty="0" smtClean="0">
                <a:solidFill>
                  <a:srgbClr val="C00000"/>
                </a:solidFill>
              </a:rPr>
              <a:t>   p1.x = 0;  </a:t>
            </a:r>
            <a:r>
              <a:rPr lang="tr-TR" sz="2000" b="1" dirty="0" smtClean="0"/>
              <a:t>// p1 at (0, 3)</a:t>
            </a:r>
          </a:p>
          <a:p>
            <a:pPr marL="0" indent="0">
              <a:buNone/>
            </a:pPr>
            <a:r>
              <a:rPr lang="tr-TR" sz="2000" b="1" dirty="0" smtClean="0">
                <a:solidFill>
                  <a:srgbClr val="C00000"/>
                </a:solidFill>
              </a:rPr>
              <a:t>   p1.y = 3;        </a:t>
            </a:r>
          </a:p>
          <a:p>
            <a:pPr marL="0" indent="0">
              <a:buNone/>
            </a:pPr>
            <a:r>
              <a:rPr lang="tr-TR" sz="2000" b="1" dirty="0">
                <a:solidFill>
                  <a:srgbClr val="C00000"/>
                </a:solidFill>
              </a:rPr>
              <a:t> </a:t>
            </a:r>
            <a:r>
              <a:rPr lang="tr-TR" sz="2000" b="1" dirty="0" smtClean="0">
                <a:solidFill>
                  <a:srgbClr val="C00000"/>
                </a:solidFill>
              </a:rPr>
              <a:t>   p2.x = 4;  </a:t>
            </a:r>
            <a:r>
              <a:rPr lang="tr-TR" sz="2000" b="1" dirty="0" smtClean="0"/>
              <a:t>// p2 at (4, 0)</a:t>
            </a:r>
          </a:p>
          <a:p>
            <a:pPr marL="0" indent="0">
              <a:buNone/>
            </a:pPr>
            <a:r>
              <a:rPr lang="tr-TR" sz="2000" b="1" dirty="0" smtClean="0">
                <a:solidFill>
                  <a:srgbClr val="C00000"/>
                </a:solidFill>
              </a:rPr>
              <a:t>   p2.y = 0;</a:t>
            </a:r>
          </a:p>
        </p:txBody>
      </p:sp>
      <p:sp>
        <p:nvSpPr>
          <p:cNvPr id="2" name="Dikdörtgen 1"/>
          <p:cNvSpPr/>
          <p:nvPr/>
        </p:nvSpPr>
        <p:spPr>
          <a:xfrm>
            <a:off x="5434642" y="3714495"/>
            <a:ext cx="6627962" cy="2862322"/>
          </a:xfrm>
          <a:prstGeom prst="rect">
            <a:avLst/>
          </a:prstGeom>
        </p:spPr>
        <p:txBody>
          <a:bodyPr wrap="square">
            <a:spAutoFit/>
          </a:bodyPr>
          <a:lstStyle/>
          <a:p>
            <a:r>
              <a:rPr lang="tr-TR" b="1" dirty="0">
                <a:solidFill>
                  <a:srgbClr val="C00000"/>
                </a:solidFill>
              </a:rPr>
              <a:t> </a:t>
            </a:r>
            <a:r>
              <a:rPr lang="tr-TR" b="1" dirty="0" err="1">
                <a:solidFill>
                  <a:srgbClr val="C00000"/>
                </a:solidFill>
              </a:rPr>
              <a:t>cout</a:t>
            </a:r>
            <a:r>
              <a:rPr lang="tr-TR" b="1" dirty="0">
                <a:solidFill>
                  <a:srgbClr val="C00000"/>
                </a:solidFill>
              </a:rPr>
              <a:t> &lt;&lt; "p1 at (" &lt;&lt; p1.x &lt;&lt; "," &lt;&lt; p1.y &lt;&lt; ")" &lt;&lt; </a:t>
            </a:r>
            <a:r>
              <a:rPr lang="tr-TR" b="1" dirty="0" err="1">
                <a:solidFill>
                  <a:srgbClr val="C00000"/>
                </a:solidFill>
              </a:rPr>
              <a:t>endl</a:t>
            </a:r>
            <a:r>
              <a:rPr lang="tr-TR" b="1" dirty="0">
                <a:solidFill>
                  <a:srgbClr val="C00000"/>
                </a:solidFill>
              </a:rPr>
              <a:t>;</a:t>
            </a:r>
          </a:p>
          <a:p>
            <a:r>
              <a:rPr lang="tr-TR" b="1" dirty="0">
                <a:solidFill>
                  <a:srgbClr val="C00000"/>
                </a:solidFill>
              </a:rPr>
              <a:t>   </a:t>
            </a:r>
            <a:r>
              <a:rPr lang="tr-TR" b="1" dirty="0" err="1">
                <a:solidFill>
                  <a:srgbClr val="C00000"/>
                </a:solidFill>
              </a:rPr>
              <a:t>cout</a:t>
            </a:r>
            <a:r>
              <a:rPr lang="tr-TR" b="1" dirty="0">
                <a:solidFill>
                  <a:srgbClr val="C00000"/>
                </a:solidFill>
              </a:rPr>
              <a:t> &lt;&lt; "p2 at (" &lt;&lt; p2.x &lt;&lt; "," &lt;&lt; p2.y &lt;&lt; ")" &lt;&lt; </a:t>
            </a:r>
            <a:r>
              <a:rPr lang="tr-TR" b="1" dirty="0" err="1">
                <a:solidFill>
                  <a:srgbClr val="C00000"/>
                </a:solidFill>
              </a:rPr>
              <a:t>endl</a:t>
            </a:r>
            <a:r>
              <a:rPr lang="tr-TR" b="1" dirty="0">
                <a:solidFill>
                  <a:srgbClr val="C00000"/>
                </a:solidFill>
              </a:rPr>
              <a:t>;</a:t>
            </a:r>
          </a:p>
          <a:p>
            <a:r>
              <a:rPr lang="tr-TR" b="1" dirty="0">
                <a:solidFill>
                  <a:srgbClr val="C00000"/>
                </a:solidFill>
              </a:rPr>
              <a:t>    </a:t>
            </a:r>
            <a:r>
              <a:rPr lang="tr-TR" b="1" dirty="0" err="1">
                <a:solidFill>
                  <a:srgbClr val="C00000"/>
                </a:solidFill>
              </a:rPr>
              <a:t>Rectangle</a:t>
            </a:r>
            <a:r>
              <a:rPr lang="tr-TR" b="1" dirty="0">
                <a:solidFill>
                  <a:srgbClr val="C00000"/>
                </a:solidFill>
              </a:rPr>
              <a:t> </a:t>
            </a:r>
            <a:r>
              <a:rPr lang="tr-TR" b="1" dirty="0" err="1">
                <a:solidFill>
                  <a:srgbClr val="C00000"/>
                </a:solidFill>
              </a:rPr>
              <a:t>rect</a:t>
            </a:r>
            <a:r>
              <a:rPr lang="tr-TR" b="1" dirty="0">
                <a:solidFill>
                  <a:srgbClr val="C00000"/>
                </a:solidFill>
              </a:rPr>
              <a:t>;</a:t>
            </a:r>
          </a:p>
          <a:p>
            <a:r>
              <a:rPr lang="tr-TR" b="1" dirty="0">
                <a:solidFill>
                  <a:srgbClr val="C00000"/>
                </a:solidFill>
              </a:rPr>
              <a:t>   </a:t>
            </a:r>
            <a:r>
              <a:rPr lang="tr-TR" b="1" dirty="0" err="1">
                <a:solidFill>
                  <a:srgbClr val="C00000"/>
                </a:solidFill>
              </a:rPr>
              <a:t>rect.topLeft</a:t>
            </a:r>
            <a:r>
              <a:rPr lang="tr-TR" b="1" dirty="0">
                <a:solidFill>
                  <a:srgbClr val="C00000"/>
                </a:solidFill>
              </a:rPr>
              <a:t> = p1;        </a:t>
            </a:r>
            <a:r>
              <a:rPr lang="tr-TR" b="1" dirty="0" err="1">
                <a:solidFill>
                  <a:srgbClr val="C00000"/>
                </a:solidFill>
              </a:rPr>
              <a:t>rect.bottomRight</a:t>
            </a:r>
            <a:r>
              <a:rPr lang="tr-TR" b="1" dirty="0">
                <a:solidFill>
                  <a:srgbClr val="C00000"/>
                </a:solidFill>
              </a:rPr>
              <a:t> = p2;</a:t>
            </a:r>
          </a:p>
          <a:p>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Rectangle</a:t>
            </a:r>
            <a:r>
              <a:rPr lang="tr-TR" b="1" dirty="0">
                <a:solidFill>
                  <a:srgbClr val="C00000"/>
                </a:solidFill>
              </a:rPr>
              <a:t> top-</a:t>
            </a:r>
            <a:r>
              <a:rPr lang="tr-TR" b="1" dirty="0" err="1">
                <a:solidFill>
                  <a:srgbClr val="C00000"/>
                </a:solidFill>
              </a:rPr>
              <a:t>left</a:t>
            </a:r>
            <a:r>
              <a:rPr lang="tr-TR" b="1" dirty="0">
                <a:solidFill>
                  <a:srgbClr val="C00000"/>
                </a:solidFill>
              </a:rPr>
              <a:t> at (" &lt;&lt; </a:t>
            </a:r>
            <a:r>
              <a:rPr lang="tr-TR" b="1" dirty="0" err="1">
                <a:solidFill>
                  <a:srgbClr val="C00000"/>
                </a:solidFill>
              </a:rPr>
              <a:t>rect.topLeft.x</a:t>
            </a:r>
            <a:r>
              <a:rPr lang="tr-TR" b="1" dirty="0">
                <a:solidFill>
                  <a:srgbClr val="C00000"/>
                </a:solidFill>
              </a:rPr>
              <a:t>      &lt;&lt; "," &lt;&lt; </a:t>
            </a:r>
            <a:r>
              <a:rPr lang="tr-TR" b="1" dirty="0" err="1">
                <a:solidFill>
                  <a:srgbClr val="C00000"/>
                </a:solidFill>
              </a:rPr>
              <a:t>rect.topLeft.y</a:t>
            </a:r>
            <a:r>
              <a:rPr lang="tr-TR" b="1" dirty="0">
                <a:solidFill>
                  <a:srgbClr val="C00000"/>
                </a:solidFill>
              </a:rPr>
              <a:t> &lt;&lt; ")" &lt;&lt; </a:t>
            </a:r>
            <a:r>
              <a:rPr lang="tr-TR" b="1" dirty="0" err="1">
                <a:solidFill>
                  <a:srgbClr val="C00000"/>
                </a:solidFill>
              </a:rPr>
              <a:t>endl</a:t>
            </a:r>
            <a:r>
              <a:rPr lang="tr-TR" b="1" dirty="0">
                <a:solidFill>
                  <a:srgbClr val="C00000"/>
                </a:solidFill>
              </a:rPr>
              <a:t>;</a:t>
            </a:r>
          </a:p>
          <a:p>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Rectangle</a:t>
            </a:r>
            <a:r>
              <a:rPr lang="tr-TR" b="1" dirty="0">
                <a:solidFill>
                  <a:srgbClr val="C00000"/>
                </a:solidFill>
              </a:rPr>
              <a:t> </a:t>
            </a:r>
            <a:r>
              <a:rPr lang="tr-TR" b="1" dirty="0" err="1">
                <a:solidFill>
                  <a:srgbClr val="C00000"/>
                </a:solidFill>
              </a:rPr>
              <a:t>bottom-right</a:t>
            </a:r>
            <a:r>
              <a:rPr lang="tr-TR" b="1" dirty="0">
                <a:solidFill>
                  <a:srgbClr val="C00000"/>
                </a:solidFill>
              </a:rPr>
              <a:t> at (" &lt;&lt; </a:t>
            </a:r>
            <a:r>
              <a:rPr lang="tr-TR" b="1" dirty="0" err="1">
                <a:solidFill>
                  <a:srgbClr val="C00000"/>
                </a:solidFill>
              </a:rPr>
              <a:t>rect.bottomRight.x</a:t>
            </a:r>
            <a:r>
              <a:rPr lang="tr-TR" b="1" dirty="0">
                <a:solidFill>
                  <a:srgbClr val="C00000"/>
                </a:solidFill>
              </a:rPr>
              <a:t>     &lt;&lt; "," &lt;&lt; </a:t>
            </a:r>
            <a:r>
              <a:rPr lang="tr-TR" b="1" dirty="0" err="1">
                <a:solidFill>
                  <a:srgbClr val="C00000"/>
                </a:solidFill>
              </a:rPr>
              <a:t>rect.bottomRight.y</a:t>
            </a:r>
            <a:r>
              <a:rPr lang="tr-TR" b="1" dirty="0">
                <a:solidFill>
                  <a:srgbClr val="C00000"/>
                </a:solidFill>
              </a:rPr>
              <a:t> &lt;&lt; ")" &lt;&lt; </a:t>
            </a:r>
            <a:r>
              <a:rPr lang="tr-TR" b="1" dirty="0" err="1">
                <a:solidFill>
                  <a:srgbClr val="C00000"/>
                </a:solidFill>
              </a:rPr>
              <a:t>endl</a:t>
            </a:r>
            <a:r>
              <a:rPr lang="tr-TR" b="1" dirty="0">
                <a:solidFill>
                  <a:srgbClr val="C00000"/>
                </a:solidFill>
              </a:rPr>
              <a:t>;</a:t>
            </a:r>
          </a:p>
          <a:p>
            <a:r>
              <a:rPr lang="tr-TR" b="1" dirty="0">
                <a:solidFill>
                  <a:srgbClr val="C00000"/>
                </a:solidFill>
              </a:rPr>
              <a:t>    </a:t>
            </a:r>
            <a:r>
              <a:rPr lang="tr-TR" b="1" dirty="0" err="1">
                <a:solidFill>
                  <a:srgbClr val="C00000"/>
                </a:solidFill>
              </a:rPr>
              <a:t>return</a:t>
            </a:r>
            <a:r>
              <a:rPr lang="tr-TR" b="1" dirty="0">
                <a:solidFill>
                  <a:srgbClr val="C00000"/>
                </a:solidFill>
              </a:rPr>
              <a:t> 0;</a:t>
            </a:r>
          </a:p>
          <a:p>
            <a:r>
              <a:rPr lang="tr-TR" b="1" dirty="0">
                <a:solidFill>
                  <a:srgbClr val="C00000"/>
                </a:solidFill>
              </a:rPr>
              <a:t>}</a:t>
            </a:r>
            <a:endParaRPr lang="tr-TR" dirty="0"/>
          </a:p>
        </p:txBody>
      </p:sp>
    </p:spTree>
    <p:extLst>
      <p:ext uri="{BB962C8B-B14F-4D97-AF65-F5344CB8AC3E}">
        <p14:creationId xmlns:p14="http://schemas.microsoft.com/office/powerpoint/2010/main" val="26411720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88189" y="534838"/>
            <a:ext cx="11803811" cy="5642125"/>
          </a:xfrm>
        </p:spPr>
        <p:txBody>
          <a:bodyPr/>
          <a:lstStyle/>
          <a:p>
            <a:r>
              <a:rPr lang="en-US" b="1" dirty="0" smtClean="0"/>
              <a:t>A constructor function is different from an ordinary function in the following aspects:</a:t>
            </a:r>
          </a:p>
          <a:p>
            <a:r>
              <a:rPr lang="en-US" b="1" dirty="0" smtClean="0"/>
              <a:t>The name of the constructor is the same as the </a:t>
            </a:r>
            <a:r>
              <a:rPr lang="en-US" b="1" dirty="0" err="1" smtClean="0"/>
              <a:t>classname</a:t>
            </a:r>
            <a:r>
              <a:rPr lang="en-US" b="1" dirty="0" smtClean="0"/>
              <a:t>.</a:t>
            </a:r>
          </a:p>
          <a:p>
            <a:r>
              <a:rPr lang="en-US" b="1" dirty="0" smtClean="0"/>
              <a:t> Constructor has no return type (or implicitly returns void). Hence, no return statement is allowed inside the constructor's body.</a:t>
            </a:r>
          </a:p>
          <a:p>
            <a:r>
              <a:rPr lang="en-US" b="1" dirty="0" smtClean="0"/>
              <a:t> Constructor can only be invoked once to initialize the instance constructed.</a:t>
            </a:r>
            <a:endParaRPr lang="tr-TR" b="1" dirty="0" smtClean="0"/>
          </a:p>
          <a:p>
            <a:r>
              <a:rPr lang="en-US" b="1" dirty="0" smtClean="0"/>
              <a:t> You cannot call the constructor afterwards in your program.</a:t>
            </a:r>
          </a:p>
          <a:p>
            <a:r>
              <a:rPr lang="en-US" b="1" dirty="0" smtClean="0"/>
              <a:t> Constructors are not inherited (to be explained later).</a:t>
            </a:r>
          </a:p>
          <a:p>
            <a:endParaRPr lang="tr-TR" b="1" dirty="0"/>
          </a:p>
        </p:txBody>
      </p:sp>
    </p:spTree>
    <p:extLst>
      <p:ext uri="{BB962C8B-B14F-4D97-AF65-F5344CB8AC3E}">
        <p14:creationId xmlns:p14="http://schemas.microsoft.com/office/powerpoint/2010/main" val="15058550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150635" y="86264"/>
            <a:ext cx="5960852" cy="6694097"/>
          </a:xfrm>
        </p:spPr>
        <p:txBody>
          <a:bodyPr>
            <a:noAutofit/>
          </a:bodyPr>
          <a:lstStyle/>
          <a:p>
            <a:pPr marL="457200" indent="-457200">
              <a:buFont typeface="Arial" panose="020B0604020202020204" pitchFamily="34" charset="0"/>
              <a:buChar char="•"/>
            </a:pPr>
            <a:r>
              <a:rPr lang="en-US" sz="2800" dirty="0"/>
              <a:t>A destructor is a special member function that works just opposite to </a:t>
            </a:r>
            <a:r>
              <a:rPr lang="en-US" sz="2800" dirty="0" smtClean="0"/>
              <a:t>constructor</a:t>
            </a:r>
            <a:r>
              <a:rPr lang="tr-TR" sz="2800" dirty="0" smtClean="0"/>
              <a:t>.</a:t>
            </a:r>
            <a:br>
              <a:rPr lang="tr-TR" sz="2800" dirty="0" smtClean="0"/>
            </a:br>
            <a:r>
              <a:rPr lang="tr-TR" sz="2800" dirty="0"/>
              <a:t/>
            </a:r>
            <a:br>
              <a:rPr lang="tr-TR" sz="2800" dirty="0"/>
            </a:br>
            <a:r>
              <a:rPr lang="tr-TR" sz="2800" dirty="0" smtClean="0"/>
              <a:t>U</a:t>
            </a:r>
            <a:r>
              <a:rPr lang="en-US" sz="2800" dirty="0" err="1" smtClean="0"/>
              <a:t>nlike</a:t>
            </a:r>
            <a:r>
              <a:rPr lang="en-US" sz="2800" dirty="0" smtClean="0"/>
              <a:t> </a:t>
            </a:r>
            <a:r>
              <a:rPr lang="en-US" sz="2800" dirty="0"/>
              <a:t>constructors that are used for initializing an object, destructors destroy (or delete) the object</a:t>
            </a:r>
            <a:r>
              <a:rPr lang="en-US" sz="2800" dirty="0" smtClean="0"/>
              <a:t>.</a:t>
            </a:r>
            <a:r>
              <a:rPr lang="tr-TR" sz="2800" dirty="0" smtClean="0"/>
              <a:t/>
            </a:r>
            <a:br>
              <a:rPr lang="tr-TR" sz="2800" dirty="0" smtClean="0"/>
            </a:br>
            <a:r>
              <a:rPr lang="tr-TR" sz="2800" dirty="0" smtClean="0"/>
              <a:t/>
            </a:r>
            <a:br>
              <a:rPr lang="tr-TR" sz="2800" dirty="0" smtClean="0"/>
            </a:br>
            <a:r>
              <a:rPr lang="en-US" sz="2800" b="1" dirty="0"/>
              <a:t>When does the destructor get called?</a:t>
            </a:r>
            <a:r>
              <a:rPr lang="en-US" sz="2800" dirty="0"/>
              <a:t/>
            </a:r>
            <a:br>
              <a:rPr lang="en-US" sz="2800" dirty="0"/>
            </a:br>
            <a:r>
              <a:rPr lang="en-US" sz="2800" dirty="0"/>
              <a:t/>
            </a:r>
            <a:br>
              <a:rPr lang="en-US" sz="2800" dirty="0"/>
            </a:br>
            <a:r>
              <a:rPr lang="en-US" sz="2800" dirty="0"/>
              <a:t>A destructor is automatically called when:</a:t>
            </a:r>
            <a:br>
              <a:rPr lang="en-US" sz="2800" dirty="0"/>
            </a:br>
            <a:r>
              <a:rPr lang="en-US" sz="2800" dirty="0"/>
              <a:t>1) The program finished execution.</a:t>
            </a:r>
            <a:br>
              <a:rPr lang="en-US" sz="2800" dirty="0"/>
            </a:br>
            <a:r>
              <a:rPr lang="en-US" sz="2800" dirty="0"/>
              <a:t>2) When a scope (the { } parenthesis) containing local variable ends.</a:t>
            </a:r>
            <a:br>
              <a:rPr lang="en-US" sz="2800" dirty="0"/>
            </a:br>
            <a:r>
              <a:rPr lang="en-US" sz="2800" dirty="0"/>
              <a:t>3) When you call the delete operator.</a:t>
            </a:r>
            <a:endParaRPr lang="tr-TR" sz="2800" dirty="0"/>
          </a:p>
        </p:txBody>
      </p:sp>
      <p:sp>
        <p:nvSpPr>
          <p:cNvPr id="3" name="İçerik Yer Tutucusu 2"/>
          <p:cNvSpPr>
            <a:spLocks noGrp="1"/>
          </p:cNvSpPr>
          <p:nvPr>
            <p:ph idx="1"/>
          </p:nvPr>
        </p:nvSpPr>
        <p:spPr>
          <a:xfrm>
            <a:off x="86264" y="86264"/>
            <a:ext cx="5745194" cy="6694097"/>
          </a:xfrm>
        </p:spPr>
        <p:txBody>
          <a:bodyPr>
            <a:normAutofit fontScale="70000" lnSpcReduction="20000"/>
          </a:bodyPr>
          <a:lstStyle/>
          <a:p>
            <a:pPr marL="0" indent="0">
              <a:buNone/>
            </a:pPr>
            <a:r>
              <a:rPr lang="tr-TR" b="1" dirty="0">
                <a:solidFill>
                  <a:srgbClr val="C00000"/>
                </a:solidFill>
              </a:rPr>
              <a:t>#</a:t>
            </a:r>
            <a:r>
              <a:rPr lang="tr-TR" b="1" dirty="0" err="1">
                <a:solidFill>
                  <a:srgbClr val="C00000"/>
                </a:solidFill>
              </a:rPr>
              <a:t>include</a:t>
            </a:r>
            <a:r>
              <a:rPr lang="tr-TR" b="1" dirty="0">
                <a:solidFill>
                  <a:srgbClr val="C00000"/>
                </a:solidFill>
              </a:rPr>
              <a:t> &lt;</a:t>
            </a:r>
            <a:r>
              <a:rPr lang="tr-TR" b="1" dirty="0" err="1">
                <a:solidFill>
                  <a:srgbClr val="C00000"/>
                </a:solidFill>
              </a:rPr>
              <a:t>iostream</a:t>
            </a:r>
            <a:r>
              <a:rPr lang="tr-TR" b="1" dirty="0">
                <a:solidFill>
                  <a:srgbClr val="C00000"/>
                </a:solidFill>
              </a:rPr>
              <a:t>&gt;</a:t>
            </a:r>
          </a:p>
          <a:p>
            <a:pPr marL="0" indent="0">
              <a:buNone/>
            </a:pPr>
            <a:r>
              <a:rPr lang="tr-TR" b="1" dirty="0" err="1">
                <a:solidFill>
                  <a:srgbClr val="C00000"/>
                </a:solidFill>
              </a:rPr>
              <a:t>using</a:t>
            </a:r>
            <a:r>
              <a:rPr lang="tr-TR" b="1" dirty="0">
                <a:solidFill>
                  <a:srgbClr val="C00000"/>
                </a:solidFill>
              </a:rPr>
              <a:t> </a:t>
            </a:r>
            <a:r>
              <a:rPr lang="tr-TR" b="1" dirty="0" err="1">
                <a:solidFill>
                  <a:srgbClr val="C00000"/>
                </a:solidFill>
              </a:rPr>
              <a:t>namespace</a:t>
            </a:r>
            <a:r>
              <a:rPr lang="tr-TR" b="1" dirty="0">
                <a:solidFill>
                  <a:srgbClr val="C00000"/>
                </a:solidFill>
              </a:rPr>
              <a:t> </a:t>
            </a:r>
            <a:r>
              <a:rPr lang="tr-TR" b="1" dirty="0" err="1">
                <a:solidFill>
                  <a:srgbClr val="C00000"/>
                </a:solidFill>
              </a:rPr>
              <a:t>std</a:t>
            </a:r>
            <a:r>
              <a:rPr lang="tr-TR" b="1" dirty="0">
                <a:solidFill>
                  <a:srgbClr val="C00000"/>
                </a:solidFill>
              </a:rPr>
              <a:t>;</a:t>
            </a: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HelloWorld</a:t>
            </a:r>
            <a:r>
              <a:rPr lang="tr-TR" b="1" dirty="0">
                <a:solidFill>
                  <a:srgbClr val="C00000"/>
                </a:solidFill>
              </a:rPr>
              <a:t>{</a:t>
            </a:r>
          </a:p>
          <a:p>
            <a:pPr marL="0" indent="0">
              <a:buNone/>
            </a:pPr>
            <a:r>
              <a:rPr lang="tr-TR" b="1" dirty="0" err="1">
                <a:solidFill>
                  <a:srgbClr val="C00000"/>
                </a:solidFill>
              </a:rPr>
              <a:t>public</a:t>
            </a:r>
            <a:r>
              <a:rPr lang="tr-TR" b="1" dirty="0">
                <a:solidFill>
                  <a:srgbClr val="C00000"/>
                </a:solidFill>
              </a:rPr>
              <a:t>:</a:t>
            </a:r>
          </a:p>
          <a:p>
            <a:pPr marL="0" indent="0">
              <a:buNone/>
            </a:pPr>
            <a:r>
              <a:rPr lang="tr-TR" b="1" dirty="0" err="1" smtClean="0">
                <a:solidFill>
                  <a:srgbClr val="C00000"/>
                </a:solidFill>
              </a:rPr>
              <a:t>HelloWorld</a:t>
            </a:r>
            <a:r>
              <a:rPr lang="tr-TR" b="1" dirty="0" smtClean="0">
                <a:solidFill>
                  <a:srgbClr val="C00000"/>
                </a:solidFill>
              </a:rPr>
              <a:t>(){   </a:t>
            </a:r>
            <a:r>
              <a:rPr lang="tr-TR" b="1" dirty="0" smtClean="0"/>
              <a:t>//</a:t>
            </a:r>
            <a:r>
              <a:rPr lang="tr-TR" b="1" dirty="0" err="1"/>
              <a:t>Constructor</a:t>
            </a:r>
            <a:endParaRPr lang="tr-TR" b="1" dirty="0"/>
          </a:p>
          <a:p>
            <a:pPr marL="0" indent="0">
              <a:buNone/>
            </a:pPr>
            <a:r>
              <a:rPr lang="tr-TR" b="1" dirty="0" smtClean="0">
                <a:solidFill>
                  <a:srgbClr val="C00000"/>
                </a:solidFill>
              </a:rPr>
              <a:t>    </a:t>
            </a:r>
            <a:r>
              <a:rPr lang="tr-TR" b="1" dirty="0" err="1">
                <a:solidFill>
                  <a:srgbClr val="C00000"/>
                </a:solidFill>
              </a:rPr>
              <a:t>cout</a:t>
            </a:r>
            <a:r>
              <a:rPr lang="tr-TR" b="1" dirty="0">
                <a:solidFill>
                  <a:srgbClr val="C00000"/>
                </a:solidFill>
              </a:rPr>
              <a:t>&lt;&lt;"</a:t>
            </a:r>
            <a:r>
              <a:rPr lang="tr-TR" b="1" dirty="0" err="1">
                <a:solidFill>
                  <a:srgbClr val="C00000"/>
                </a:solidFill>
              </a:rPr>
              <a:t>Constructor</a:t>
            </a:r>
            <a:r>
              <a:rPr lang="tr-TR" b="1" dirty="0">
                <a:solidFill>
                  <a:srgbClr val="C00000"/>
                </a:solidFill>
              </a:rPr>
              <a:t> is </a:t>
            </a:r>
            <a:r>
              <a:rPr lang="tr-TR" b="1" dirty="0" err="1">
                <a:solidFill>
                  <a:srgbClr val="C00000"/>
                </a:solidFill>
              </a:rPr>
              <a:t>called</a:t>
            </a:r>
            <a:r>
              <a:rPr lang="tr-TR" b="1" dirty="0">
                <a:solidFill>
                  <a:srgbClr val="C00000"/>
                </a:solidFill>
              </a:rPr>
              <a:t>"&lt;&lt;</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  }</a:t>
            </a:r>
          </a:p>
          <a:p>
            <a:pPr marL="0" indent="0">
              <a:buNone/>
            </a:pPr>
            <a:r>
              <a:rPr lang="tr-TR" b="1" dirty="0" smtClean="0">
                <a:solidFill>
                  <a:srgbClr val="C00000"/>
                </a:solidFill>
              </a:rPr>
              <a:t>~</a:t>
            </a:r>
            <a:r>
              <a:rPr lang="tr-TR" b="1" dirty="0" err="1">
                <a:solidFill>
                  <a:srgbClr val="C00000"/>
                </a:solidFill>
              </a:rPr>
              <a:t>HelloWorld</a:t>
            </a:r>
            <a:r>
              <a:rPr lang="tr-TR" b="1" dirty="0" smtClean="0">
                <a:solidFill>
                  <a:srgbClr val="C00000"/>
                </a:solidFill>
              </a:rPr>
              <a:t>(){  </a:t>
            </a:r>
            <a:r>
              <a:rPr lang="tr-TR" b="1" dirty="0" smtClean="0"/>
              <a:t>//</a:t>
            </a:r>
            <a:r>
              <a:rPr lang="tr-TR" b="1" dirty="0" err="1"/>
              <a:t>Destructor</a:t>
            </a:r>
            <a:endParaRPr lang="tr-TR" b="1" dirty="0"/>
          </a:p>
          <a:p>
            <a:pPr marL="0" indent="0">
              <a:buNone/>
            </a:pPr>
            <a:r>
              <a:rPr lang="tr-TR" b="1" dirty="0"/>
              <a:t>  </a:t>
            </a:r>
            <a:r>
              <a:rPr lang="tr-TR" b="1" dirty="0">
                <a:solidFill>
                  <a:srgbClr val="C00000"/>
                </a:solidFill>
              </a:rPr>
              <a:t>  </a:t>
            </a:r>
            <a:r>
              <a:rPr lang="tr-TR" b="1" dirty="0" err="1">
                <a:solidFill>
                  <a:srgbClr val="C00000"/>
                </a:solidFill>
              </a:rPr>
              <a:t>cout</a:t>
            </a:r>
            <a:r>
              <a:rPr lang="tr-TR" b="1" dirty="0">
                <a:solidFill>
                  <a:srgbClr val="C00000"/>
                </a:solidFill>
              </a:rPr>
              <a:t>&lt;&lt;"</a:t>
            </a:r>
            <a:r>
              <a:rPr lang="tr-TR" b="1" dirty="0" err="1">
                <a:solidFill>
                  <a:srgbClr val="C00000"/>
                </a:solidFill>
              </a:rPr>
              <a:t>Destructor</a:t>
            </a:r>
            <a:r>
              <a:rPr lang="tr-TR" b="1" dirty="0">
                <a:solidFill>
                  <a:srgbClr val="C00000"/>
                </a:solidFill>
              </a:rPr>
              <a:t> is </a:t>
            </a:r>
            <a:r>
              <a:rPr lang="tr-TR" b="1" dirty="0" err="1">
                <a:solidFill>
                  <a:srgbClr val="C00000"/>
                </a:solidFill>
              </a:rPr>
              <a:t>called</a:t>
            </a:r>
            <a:r>
              <a:rPr lang="tr-TR" b="1" dirty="0">
                <a:solidFill>
                  <a:srgbClr val="C00000"/>
                </a:solidFill>
              </a:rPr>
              <a:t>"&lt;&lt;</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   }</a:t>
            </a:r>
          </a:p>
          <a:p>
            <a:pPr marL="0" indent="0">
              <a:buNone/>
            </a:pPr>
            <a:r>
              <a:rPr lang="tr-TR" b="1" dirty="0" err="1" smtClean="0">
                <a:solidFill>
                  <a:srgbClr val="C00000"/>
                </a:solidFill>
              </a:rPr>
              <a:t>void</a:t>
            </a:r>
            <a:r>
              <a:rPr lang="tr-TR" b="1" dirty="0" smtClean="0">
                <a:solidFill>
                  <a:srgbClr val="C00000"/>
                </a:solidFill>
              </a:rPr>
              <a:t> </a:t>
            </a:r>
            <a:r>
              <a:rPr lang="tr-TR" b="1" dirty="0" err="1">
                <a:solidFill>
                  <a:srgbClr val="C00000"/>
                </a:solidFill>
              </a:rPr>
              <a:t>display</a:t>
            </a:r>
            <a:r>
              <a:rPr lang="tr-TR" b="1" dirty="0" smtClean="0">
                <a:solidFill>
                  <a:srgbClr val="C00000"/>
                </a:solidFill>
              </a:rPr>
              <a:t>(){</a:t>
            </a:r>
            <a:r>
              <a:rPr lang="tr-TR" b="1" dirty="0"/>
              <a:t>//</a:t>
            </a:r>
            <a:r>
              <a:rPr lang="tr-TR" b="1" dirty="0" err="1"/>
              <a:t>Member</a:t>
            </a:r>
            <a:r>
              <a:rPr lang="tr-TR" b="1" dirty="0"/>
              <a:t> </a:t>
            </a:r>
            <a:r>
              <a:rPr lang="tr-TR" b="1" dirty="0" err="1"/>
              <a:t>function</a:t>
            </a:r>
            <a:endParaRPr lang="tr-TR" b="1" dirty="0"/>
          </a:p>
          <a:p>
            <a:pPr marL="0" indent="0">
              <a:buNone/>
            </a:pPr>
            <a:r>
              <a:rPr lang="tr-TR" b="1" dirty="0" smtClean="0">
                <a:solidFill>
                  <a:srgbClr val="C00000"/>
                </a:solidFill>
              </a:rPr>
              <a:t>     </a:t>
            </a:r>
            <a:r>
              <a:rPr lang="tr-TR" b="1" dirty="0" err="1">
                <a:solidFill>
                  <a:srgbClr val="C00000"/>
                </a:solidFill>
              </a:rPr>
              <a:t>cout</a:t>
            </a:r>
            <a:r>
              <a:rPr lang="tr-TR" b="1" dirty="0">
                <a:solidFill>
                  <a:srgbClr val="C00000"/>
                </a:solidFill>
              </a:rPr>
              <a:t>&lt;&lt;"</a:t>
            </a:r>
            <a:r>
              <a:rPr lang="tr-TR" b="1" dirty="0" err="1">
                <a:solidFill>
                  <a:srgbClr val="C00000"/>
                </a:solidFill>
              </a:rPr>
              <a:t>Hello</a:t>
            </a:r>
            <a:r>
              <a:rPr lang="tr-TR" b="1" dirty="0">
                <a:solidFill>
                  <a:srgbClr val="C00000"/>
                </a:solidFill>
              </a:rPr>
              <a:t> World!"&lt;&lt;</a:t>
            </a:r>
            <a:r>
              <a:rPr lang="tr-TR" b="1" dirty="0" err="1">
                <a:solidFill>
                  <a:srgbClr val="C00000"/>
                </a:solidFill>
              </a:rPr>
              <a:t>endl</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r>
              <a:rPr lang="tr-TR" b="1" dirty="0" err="1">
                <a:solidFill>
                  <a:srgbClr val="C00000"/>
                </a:solidFill>
              </a:rPr>
              <a:t>int</a:t>
            </a:r>
            <a:r>
              <a:rPr lang="tr-TR" b="1" dirty="0">
                <a:solidFill>
                  <a:srgbClr val="C00000"/>
                </a:solidFill>
              </a:rPr>
              <a:t> main(){</a:t>
            </a:r>
          </a:p>
          <a:p>
            <a:pPr marL="0" indent="0">
              <a:buNone/>
            </a:pPr>
            <a:r>
              <a:rPr lang="tr-TR" b="1" dirty="0" err="1" smtClean="0">
                <a:solidFill>
                  <a:srgbClr val="C00000"/>
                </a:solidFill>
              </a:rPr>
              <a:t>HelloWorld</a:t>
            </a:r>
            <a:r>
              <a:rPr lang="tr-TR" b="1" dirty="0" smtClean="0">
                <a:solidFill>
                  <a:srgbClr val="C00000"/>
                </a:solidFill>
              </a:rPr>
              <a:t> </a:t>
            </a:r>
            <a:r>
              <a:rPr lang="tr-TR" b="1" dirty="0" err="1">
                <a:solidFill>
                  <a:srgbClr val="C00000"/>
                </a:solidFill>
              </a:rPr>
              <a:t>obj</a:t>
            </a:r>
            <a:r>
              <a:rPr lang="tr-TR" b="1" dirty="0" smtClean="0">
                <a:solidFill>
                  <a:srgbClr val="C00000"/>
                </a:solidFill>
              </a:rPr>
              <a:t>;</a:t>
            </a:r>
            <a:r>
              <a:rPr lang="tr-TR" b="1" dirty="0"/>
              <a:t> //Object </a:t>
            </a:r>
            <a:r>
              <a:rPr lang="tr-TR" b="1" dirty="0" err="1"/>
              <a:t>created</a:t>
            </a:r>
            <a:endParaRPr lang="tr-TR" b="1" dirty="0"/>
          </a:p>
          <a:p>
            <a:pPr marL="0" indent="0">
              <a:buNone/>
            </a:pPr>
            <a:r>
              <a:rPr lang="tr-TR" b="1" dirty="0" err="1" smtClean="0">
                <a:solidFill>
                  <a:srgbClr val="C00000"/>
                </a:solidFill>
              </a:rPr>
              <a:t>obj.display</a:t>
            </a:r>
            <a:r>
              <a:rPr lang="tr-TR" b="1" dirty="0" smtClean="0">
                <a:solidFill>
                  <a:srgbClr val="C00000"/>
                </a:solidFill>
              </a:rPr>
              <a:t>();</a:t>
            </a:r>
            <a:r>
              <a:rPr lang="tr-TR" b="1" dirty="0"/>
              <a:t> //</a:t>
            </a:r>
            <a:r>
              <a:rPr lang="tr-TR" b="1" dirty="0" err="1"/>
              <a:t>Member</a:t>
            </a:r>
            <a:r>
              <a:rPr lang="tr-TR" b="1" dirty="0"/>
              <a:t> </a:t>
            </a:r>
            <a:r>
              <a:rPr lang="tr-TR" b="1" dirty="0" err="1"/>
              <a:t>function</a:t>
            </a:r>
            <a:r>
              <a:rPr lang="tr-TR" b="1" dirty="0"/>
              <a:t> </a:t>
            </a:r>
            <a:r>
              <a:rPr lang="tr-TR" b="1" dirty="0" err="1"/>
              <a:t>called</a:t>
            </a:r>
            <a:endParaRPr lang="tr-TR" b="1" dirty="0"/>
          </a:p>
          <a:p>
            <a:pPr marL="0" indent="0">
              <a:buNone/>
            </a:pPr>
            <a:r>
              <a:rPr lang="tr-TR" b="1" dirty="0" smtClean="0">
                <a:solidFill>
                  <a:srgbClr val="C00000"/>
                </a:solidFill>
              </a:rPr>
              <a:t>   </a:t>
            </a:r>
            <a:r>
              <a:rPr lang="tr-TR" b="1" dirty="0" err="1">
                <a:solidFill>
                  <a:srgbClr val="C00000"/>
                </a:solidFill>
              </a:rPr>
              <a:t>return</a:t>
            </a:r>
            <a:r>
              <a:rPr lang="tr-TR" b="1" dirty="0">
                <a:solidFill>
                  <a:srgbClr val="C00000"/>
                </a:solidFill>
              </a:rPr>
              <a:t> 0;</a:t>
            </a:r>
          </a:p>
          <a:p>
            <a:pPr marL="0" indent="0">
              <a:buNone/>
            </a:pPr>
            <a:r>
              <a:rPr lang="tr-TR" b="1" dirty="0">
                <a:solidFill>
                  <a:srgbClr val="C00000"/>
                </a:solidFill>
              </a:rPr>
              <a:t>}</a:t>
            </a:r>
          </a:p>
        </p:txBody>
      </p:sp>
    </p:spTree>
    <p:extLst>
      <p:ext uri="{BB962C8B-B14F-4D97-AF65-F5344CB8AC3E}">
        <p14:creationId xmlns:p14="http://schemas.microsoft.com/office/powerpoint/2010/main" val="38113171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386868" cy="6858000"/>
          </a:xfrm>
        </p:spPr>
        <p:txBody>
          <a:bodyPr>
            <a:normAutofit fontScale="62500" lnSpcReduction="20000"/>
          </a:bodyPr>
          <a:lstStyle/>
          <a:p>
            <a:r>
              <a:rPr lang="en-US" b="1" dirty="0" smtClean="0"/>
              <a:t>Destructor is another special member function that is called by the compiler when the scope of the object ends.</a:t>
            </a:r>
            <a:r>
              <a:rPr lang="tr-TR" b="1" dirty="0" smtClean="0">
                <a:solidFill>
                  <a:srgbClr val="C00000"/>
                </a:solidFill>
              </a:rPr>
              <a:t>  </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      </a:t>
            </a: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 </a:t>
            </a:r>
          </a:p>
          <a:p>
            <a:pPr marL="0" indent="0">
              <a:buNone/>
            </a:pPr>
            <a:r>
              <a:rPr lang="tr-TR" b="1" dirty="0" err="1" smtClean="0">
                <a:solidFill>
                  <a:srgbClr val="C00000"/>
                </a:solidFill>
              </a:rPr>
              <a:t>class</a:t>
            </a:r>
            <a:r>
              <a:rPr lang="tr-TR" b="1" dirty="0" smtClean="0">
                <a:solidFill>
                  <a:srgbClr val="C00000"/>
                </a:solidFill>
              </a:rPr>
              <a:t> </a:t>
            </a:r>
            <a:r>
              <a:rPr lang="tr-TR" b="1" dirty="0" err="1" smtClean="0">
                <a:solidFill>
                  <a:srgbClr val="C00000"/>
                </a:solidFill>
              </a:rPr>
              <a:t>Geeks</a:t>
            </a:r>
            <a:r>
              <a:rPr lang="tr-TR" b="1" dirty="0" smtClean="0">
                <a:solidFill>
                  <a:srgbClr val="C00000"/>
                </a:solidFill>
              </a:rPr>
              <a:t> { </a:t>
            </a:r>
          </a:p>
          <a:p>
            <a:pPr marL="0" indent="0">
              <a:buNone/>
            </a:pPr>
            <a:r>
              <a:rPr lang="tr-TR" b="1" dirty="0" smtClean="0">
                <a:solidFill>
                  <a:srgbClr val="C00000"/>
                </a:solidFill>
              </a:rPr>
              <a:t>    </a:t>
            </a:r>
            <a:r>
              <a:rPr lang="tr-TR" b="1" dirty="0" err="1" smtClean="0">
                <a:solidFill>
                  <a:srgbClr val="C00000"/>
                </a:solidFill>
              </a:rPr>
              <a:t>public</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id</a:t>
            </a:r>
            <a:r>
              <a:rPr lang="tr-TR" b="1" dirty="0" smtClean="0">
                <a:solidFill>
                  <a:srgbClr val="C00000"/>
                </a:solidFill>
              </a:rPr>
              <a:t>; </a:t>
            </a:r>
          </a:p>
          <a:p>
            <a:pPr marL="0" indent="0">
              <a:buNone/>
            </a:pPr>
            <a:r>
              <a:rPr lang="tr-TR" b="1" dirty="0" smtClean="0">
                <a:solidFill>
                  <a:srgbClr val="C00000"/>
                </a:solidFill>
              </a:rPr>
              <a:t>~</a:t>
            </a:r>
            <a:r>
              <a:rPr lang="tr-TR" b="1" dirty="0" err="1" smtClean="0">
                <a:solidFill>
                  <a:srgbClr val="C00000"/>
                </a:solidFill>
              </a:rPr>
              <a:t>Geeks</a:t>
            </a:r>
            <a:r>
              <a:rPr lang="tr-TR" b="1" dirty="0" smtClean="0">
                <a:solidFill>
                  <a:srgbClr val="C00000"/>
                </a:solidFill>
              </a:rPr>
              <a:t>()     {   </a:t>
            </a:r>
            <a:r>
              <a:rPr lang="tr-TR" b="1" dirty="0" smtClean="0"/>
              <a:t>//Definition </a:t>
            </a:r>
            <a:r>
              <a:rPr lang="tr-TR" b="1" dirty="0" err="1" smtClean="0"/>
              <a:t>for</a:t>
            </a:r>
            <a:r>
              <a:rPr lang="tr-TR" b="1" dirty="0" smtClean="0"/>
              <a:t> </a:t>
            </a:r>
            <a:r>
              <a:rPr lang="tr-TR" b="1" dirty="0" err="1" smtClean="0"/>
              <a:t>Destructor</a:t>
            </a:r>
            <a:r>
              <a:rPr lang="tr-TR" b="1" dirty="0" smtClean="0"/>
              <a:t> </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Destructor</a:t>
            </a:r>
            <a:r>
              <a:rPr lang="tr-TR" b="1" dirty="0" smtClean="0">
                <a:solidFill>
                  <a:srgbClr val="C00000"/>
                </a:solidFill>
              </a:rPr>
              <a:t> </a:t>
            </a:r>
            <a:r>
              <a:rPr lang="tr-TR" b="1" dirty="0" err="1" smtClean="0">
                <a:solidFill>
                  <a:srgbClr val="C00000"/>
                </a:solidFill>
              </a:rPr>
              <a:t>called</a:t>
            </a:r>
            <a:r>
              <a:rPr lang="tr-TR" b="1" dirty="0" smtClean="0">
                <a:solidFill>
                  <a:srgbClr val="C00000"/>
                </a:solidFill>
              </a:rPr>
              <a:t> </a:t>
            </a:r>
            <a:r>
              <a:rPr lang="tr-TR" b="1" dirty="0" err="1" smtClean="0">
                <a:solidFill>
                  <a:srgbClr val="C00000"/>
                </a:solidFill>
              </a:rPr>
              <a:t>for</a:t>
            </a:r>
            <a:r>
              <a:rPr lang="tr-TR" b="1" dirty="0" smtClean="0">
                <a:solidFill>
                  <a:srgbClr val="C00000"/>
                </a:solidFill>
              </a:rPr>
              <a:t> </a:t>
            </a:r>
            <a:r>
              <a:rPr lang="tr-TR" b="1" dirty="0" err="1" smtClean="0">
                <a:solidFill>
                  <a:srgbClr val="C00000"/>
                </a:solidFill>
              </a:rPr>
              <a:t>id</a:t>
            </a:r>
            <a:r>
              <a:rPr lang="tr-TR" b="1" dirty="0" smtClean="0">
                <a:solidFill>
                  <a:srgbClr val="C00000"/>
                </a:solidFill>
              </a:rPr>
              <a:t>: " &lt;&lt; </a:t>
            </a:r>
            <a:r>
              <a:rPr lang="tr-TR" b="1" dirty="0" err="1" smtClean="0">
                <a:solidFill>
                  <a:srgbClr val="C00000"/>
                </a:solidFill>
              </a:rPr>
              <a:t>id</a:t>
            </a:r>
            <a:r>
              <a:rPr lang="tr-TR" b="1" dirty="0" smtClean="0">
                <a:solidFill>
                  <a:srgbClr val="C00000"/>
                </a:solidFill>
              </a:rPr>
              <a:t> &lt;&lt;</a:t>
            </a:r>
            <a:r>
              <a:rPr lang="tr-TR" b="1" dirty="0" err="1" smtClean="0">
                <a:solidFill>
                  <a:srgbClr val="C00000"/>
                </a:solidFill>
              </a:rPr>
              <a:t>endl</a:t>
            </a:r>
            <a:r>
              <a:rPr lang="tr-TR" b="1" dirty="0" smtClean="0">
                <a:solidFill>
                  <a:srgbClr val="C00000"/>
                </a:solidFill>
              </a:rPr>
              <a:t>;  </a:t>
            </a:r>
          </a:p>
          <a:p>
            <a:pPr marL="0" indent="0">
              <a:buNone/>
            </a:pPr>
            <a:r>
              <a:rPr lang="tr-TR" b="1" dirty="0" smtClean="0">
                <a:solidFill>
                  <a:srgbClr val="C00000"/>
                </a:solidFill>
              </a:rPr>
              <a:t>    } </a:t>
            </a:r>
          </a:p>
          <a:p>
            <a:pPr marL="0" indent="0">
              <a:buNone/>
            </a:pP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main()  { </a:t>
            </a:r>
          </a:p>
          <a:p>
            <a:pPr marL="0" indent="0">
              <a:buNone/>
            </a:pPr>
            <a:r>
              <a:rPr lang="tr-TR" b="1" dirty="0" smtClean="0">
                <a:solidFill>
                  <a:srgbClr val="C00000"/>
                </a:solidFill>
              </a:rPr>
              <a:t>    </a:t>
            </a:r>
            <a:r>
              <a:rPr lang="tr-TR" b="1" dirty="0" err="1" smtClean="0">
                <a:solidFill>
                  <a:srgbClr val="C00000"/>
                </a:solidFill>
              </a:rPr>
              <a:t>Geeks</a:t>
            </a:r>
            <a:r>
              <a:rPr lang="tr-TR" b="1" dirty="0" smtClean="0">
                <a:solidFill>
                  <a:srgbClr val="C00000"/>
                </a:solidFill>
              </a:rPr>
              <a:t> obj1; </a:t>
            </a:r>
          </a:p>
          <a:p>
            <a:pPr marL="0" indent="0">
              <a:buNone/>
            </a:pPr>
            <a:r>
              <a:rPr lang="tr-TR" b="1" dirty="0" smtClean="0">
                <a:solidFill>
                  <a:srgbClr val="C00000"/>
                </a:solidFill>
              </a:rPr>
              <a:t>    obj1.id=7; </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i = 0; </a:t>
            </a:r>
          </a:p>
          <a:p>
            <a:pPr marL="0" indent="0">
              <a:buNone/>
            </a:pPr>
            <a:r>
              <a:rPr lang="tr-TR" b="1" dirty="0" smtClean="0">
                <a:solidFill>
                  <a:srgbClr val="C00000"/>
                </a:solidFill>
              </a:rPr>
              <a:t>    </a:t>
            </a:r>
            <a:r>
              <a:rPr lang="tr-TR" b="1" dirty="0" err="1" smtClean="0">
                <a:solidFill>
                  <a:srgbClr val="C00000"/>
                </a:solidFill>
              </a:rPr>
              <a:t>while</a:t>
            </a:r>
            <a:r>
              <a:rPr lang="tr-TR" b="1" dirty="0" smtClean="0">
                <a:solidFill>
                  <a:srgbClr val="C00000"/>
                </a:solidFill>
              </a:rPr>
              <a:t> ( i &lt; 5 )  { </a:t>
            </a:r>
          </a:p>
          <a:p>
            <a:pPr marL="0" indent="0">
              <a:buNone/>
            </a:pPr>
            <a:r>
              <a:rPr lang="tr-TR" b="1" dirty="0" smtClean="0">
                <a:solidFill>
                  <a:srgbClr val="C00000"/>
                </a:solidFill>
              </a:rPr>
              <a:t>        </a:t>
            </a:r>
            <a:r>
              <a:rPr lang="tr-TR" b="1" dirty="0" err="1" smtClean="0">
                <a:solidFill>
                  <a:srgbClr val="C00000"/>
                </a:solidFill>
              </a:rPr>
              <a:t>Geeks</a:t>
            </a:r>
            <a:r>
              <a:rPr lang="tr-TR" b="1" dirty="0" smtClean="0">
                <a:solidFill>
                  <a:srgbClr val="C00000"/>
                </a:solidFill>
              </a:rPr>
              <a:t> obj2; </a:t>
            </a:r>
          </a:p>
          <a:p>
            <a:pPr marL="0" indent="0">
              <a:buNone/>
            </a:pPr>
            <a:r>
              <a:rPr lang="tr-TR" b="1" dirty="0" smtClean="0">
                <a:solidFill>
                  <a:srgbClr val="C00000"/>
                </a:solidFill>
              </a:rPr>
              <a:t>        obj2.id=i; </a:t>
            </a:r>
          </a:p>
          <a:p>
            <a:pPr marL="0" indent="0">
              <a:buNone/>
            </a:pPr>
            <a:r>
              <a:rPr lang="tr-TR" b="1" dirty="0" smtClean="0">
                <a:solidFill>
                  <a:srgbClr val="C00000"/>
                </a:solidFill>
              </a:rPr>
              <a:t>        i++;         </a:t>
            </a:r>
          </a:p>
          <a:p>
            <a:pPr marL="0" indent="0">
              <a:buNone/>
            </a:pPr>
            <a:r>
              <a:rPr lang="tr-TR" b="1" dirty="0" smtClean="0">
                <a:solidFill>
                  <a:srgbClr val="C00000"/>
                </a:solidFill>
              </a:rPr>
              <a:t>    } </a:t>
            </a:r>
            <a:r>
              <a:rPr lang="tr-TR" b="1" dirty="0" smtClean="0"/>
              <a:t>// </a:t>
            </a:r>
            <a:r>
              <a:rPr lang="tr-TR" b="1" dirty="0" err="1" smtClean="0"/>
              <a:t>Scope</a:t>
            </a:r>
            <a:r>
              <a:rPr lang="tr-TR" b="1" dirty="0" smtClean="0"/>
              <a:t> </a:t>
            </a:r>
            <a:r>
              <a:rPr lang="tr-TR" b="1" dirty="0" err="1" smtClean="0"/>
              <a:t>for</a:t>
            </a:r>
            <a:r>
              <a:rPr lang="tr-TR" b="1" dirty="0" smtClean="0"/>
              <a:t> obj2 </a:t>
            </a:r>
            <a:r>
              <a:rPr lang="tr-TR" b="1" dirty="0" err="1" smtClean="0"/>
              <a:t>ends</a:t>
            </a:r>
            <a:r>
              <a:rPr lang="tr-TR" b="1" dirty="0" smtClean="0"/>
              <a:t> here </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 </a:t>
            </a:r>
          </a:p>
          <a:p>
            <a:pPr marL="0" indent="0">
              <a:buNone/>
            </a:pPr>
            <a:r>
              <a:rPr lang="tr-TR" b="1" dirty="0" smtClean="0">
                <a:solidFill>
                  <a:srgbClr val="C00000"/>
                </a:solidFill>
              </a:rPr>
              <a:t>  } </a:t>
            </a:r>
            <a:r>
              <a:rPr lang="tr-TR" b="1" dirty="0" smtClean="0"/>
              <a:t>// </a:t>
            </a:r>
            <a:r>
              <a:rPr lang="tr-TR" b="1" dirty="0" err="1" smtClean="0"/>
              <a:t>Scope</a:t>
            </a:r>
            <a:r>
              <a:rPr lang="tr-TR" b="1" dirty="0" smtClean="0"/>
              <a:t> </a:t>
            </a:r>
            <a:r>
              <a:rPr lang="tr-TR" b="1" dirty="0" err="1" smtClean="0"/>
              <a:t>for</a:t>
            </a:r>
            <a:r>
              <a:rPr lang="tr-TR" b="1" dirty="0" smtClean="0"/>
              <a:t> obj1 </a:t>
            </a:r>
            <a:r>
              <a:rPr lang="tr-TR" b="1" dirty="0" err="1" smtClean="0"/>
              <a:t>ends</a:t>
            </a:r>
            <a:r>
              <a:rPr lang="tr-TR" b="1" dirty="0" smtClean="0"/>
              <a:t> here </a:t>
            </a:r>
          </a:p>
          <a:p>
            <a:endParaRPr lang="tr-TR" dirty="0"/>
          </a:p>
        </p:txBody>
      </p:sp>
      <p:pic>
        <p:nvPicPr>
          <p:cNvPr id="4" name="Resim 3"/>
          <p:cNvPicPr>
            <a:picLocks noChangeAspect="1"/>
          </p:cNvPicPr>
          <p:nvPr/>
        </p:nvPicPr>
        <p:blipFill>
          <a:blip r:embed="rId3"/>
          <a:stretch>
            <a:fillRect/>
          </a:stretch>
        </p:blipFill>
        <p:spPr>
          <a:xfrm>
            <a:off x="8067675" y="2969913"/>
            <a:ext cx="4124325" cy="2143125"/>
          </a:xfrm>
          <a:prstGeom prst="rect">
            <a:avLst/>
          </a:prstGeom>
        </p:spPr>
      </p:pic>
      <p:sp>
        <p:nvSpPr>
          <p:cNvPr id="5" name="Dikdörtgen 4"/>
          <p:cNvSpPr/>
          <p:nvPr/>
        </p:nvSpPr>
        <p:spPr>
          <a:xfrm>
            <a:off x="10039680" y="1224951"/>
            <a:ext cx="2152320" cy="535531"/>
          </a:xfrm>
          <a:prstGeom prst="rect">
            <a:avLst/>
          </a:prstGeom>
        </p:spPr>
        <p:txBody>
          <a:bodyPr wrap="none">
            <a:spAutoFit/>
          </a:bodyPr>
          <a:lstStyle/>
          <a:p>
            <a:pPr lvl="0" algn="ctr">
              <a:lnSpc>
                <a:spcPct val="90000"/>
              </a:lnSpc>
              <a:spcBef>
                <a:spcPts val="1000"/>
              </a:spcBef>
            </a:pPr>
            <a:r>
              <a:rPr lang="en-US" sz="3200" b="1" dirty="0">
                <a:solidFill>
                  <a:prstClr val="black"/>
                </a:solidFill>
              </a:rPr>
              <a:t>Destructors</a:t>
            </a:r>
          </a:p>
        </p:txBody>
      </p:sp>
    </p:spTree>
    <p:extLst>
      <p:ext uri="{BB962C8B-B14F-4D97-AF65-F5344CB8AC3E}">
        <p14:creationId xmlns:p14="http://schemas.microsoft.com/office/powerpoint/2010/main" val="9135996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098875" y="6377736"/>
            <a:ext cx="6093125" cy="480264"/>
          </a:xfrm>
        </p:spPr>
        <p:txBody>
          <a:bodyPr>
            <a:noAutofit/>
          </a:bodyPr>
          <a:lstStyle/>
          <a:p>
            <a:r>
              <a:rPr lang="tr-TR" sz="3600" b="1" dirty="0" err="1" smtClean="0"/>
              <a:t>Default</a:t>
            </a:r>
            <a:r>
              <a:rPr lang="tr-TR" sz="3600" b="1" dirty="0" smtClean="0"/>
              <a:t> </a:t>
            </a:r>
            <a:r>
              <a:rPr lang="tr-TR" sz="3600" b="1" dirty="0" err="1" smtClean="0"/>
              <a:t>Arguments</a:t>
            </a:r>
            <a:r>
              <a:rPr lang="tr-TR" sz="3600" b="1" dirty="0" smtClean="0"/>
              <a:t> </a:t>
            </a:r>
            <a:r>
              <a:rPr lang="tr-TR" sz="3600" b="1" dirty="0" err="1" smtClean="0"/>
              <a:t>for</a:t>
            </a:r>
            <a:r>
              <a:rPr lang="tr-TR" sz="3600" b="1" dirty="0" smtClean="0"/>
              <a:t> </a:t>
            </a:r>
            <a:r>
              <a:rPr lang="tr-TR" sz="3600" b="1" dirty="0" err="1" smtClean="0"/>
              <a:t>Functions</a:t>
            </a:r>
            <a:endParaRPr lang="tr-TR" sz="3600" b="1" dirty="0"/>
          </a:p>
        </p:txBody>
      </p:sp>
      <p:sp>
        <p:nvSpPr>
          <p:cNvPr id="3" name="İçerik Yer Tutucusu 2"/>
          <p:cNvSpPr>
            <a:spLocks noGrp="1"/>
          </p:cNvSpPr>
          <p:nvPr>
            <p:ph idx="1"/>
          </p:nvPr>
        </p:nvSpPr>
        <p:spPr>
          <a:xfrm>
            <a:off x="0" y="0"/>
            <a:ext cx="12192000" cy="6857999"/>
          </a:xfrm>
        </p:spPr>
        <p:txBody>
          <a:bodyPr>
            <a:normAutofit fontScale="85000" lnSpcReduction="20000"/>
          </a:bodyPr>
          <a:lstStyle/>
          <a:p>
            <a:r>
              <a:rPr lang="en-US" dirty="0" smtClean="0"/>
              <a:t>In C++, you can specify the default value for the trailing arguments of a function (including constructor) in the function header. For example,</a:t>
            </a:r>
            <a:endParaRPr lang="tr-TR" dirty="0" smtClean="0"/>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                      </a:t>
            </a:r>
            <a:r>
              <a:rPr lang="tr-TR" b="1" dirty="0" smtClean="0"/>
              <a:t>/* Test </a:t>
            </a:r>
            <a:r>
              <a:rPr lang="tr-TR" b="1" dirty="0" err="1" smtClean="0"/>
              <a:t>function</a:t>
            </a:r>
            <a:r>
              <a:rPr lang="tr-TR" b="1" dirty="0" smtClean="0"/>
              <a:t> </a:t>
            </a:r>
            <a:r>
              <a:rPr lang="tr-TR" b="1" dirty="0" err="1" smtClean="0"/>
              <a:t>default</a:t>
            </a:r>
            <a:r>
              <a:rPr lang="tr-TR" b="1" dirty="0" smtClean="0"/>
              <a:t> </a:t>
            </a:r>
            <a:r>
              <a:rPr lang="tr-TR" b="1" dirty="0" err="1" smtClean="0"/>
              <a:t>arguments</a:t>
            </a:r>
            <a:r>
              <a:rPr lang="tr-TR" b="1" dirty="0" smtClean="0"/>
              <a:t> */</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r>
              <a:rPr lang="tr-TR" b="1" dirty="0" smtClean="0"/>
              <a:t>// </a:t>
            </a:r>
            <a:r>
              <a:rPr lang="tr-TR" b="1" dirty="0" err="1" smtClean="0"/>
              <a:t>Function</a:t>
            </a:r>
            <a:r>
              <a:rPr lang="tr-TR" b="1" dirty="0" smtClean="0"/>
              <a:t> </a:t>
            </a:r>
            <a:r>
              <a:rPr lang="tr-TR" b="1" dirty="0" err="1" smtClean="0"/>
              <a:t>prototype</a:t>
            </a:r>
            <a:endParaRPr lang="tr-TR" b="1" dirty="0" smtClean="0"/>
          </a:p>
          <a:p>
            <a:pPr marL="0" indent="0">
              <a:buNone/>
            </a:pP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sum</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n1, </a:t>
            </a:r>
            <a:r>
              <a:rPr lang="tr-TR" b="1" dirty="0" err="1" smtClean="0">
                <a:solidFill>
                  <a:srgbClr val="C00000"/>
                </a:solidFill>
              </a:rPr>
              <a:t>int</a:t>
            </a:r>
            <a:r>
              <a:rPr lang="tr-TR" b="1" dirty="0" smtClean="0">
                <a:solidFill>
                  <a:srgbClr val="C00000"/>
                </a:solidFill>
              </a:rPr>
              <a:t> n2, </a:t>
            </a:r>
            <a:r>
              <a:rPr lang="tr-TR" b="1" dirty="0" err="1" smtClean="0">
                <a:solidFill>
                  <a:srgbClr val="C00000"/>
                </a:solidFill>
              </a:rPr>
              <a:t>int</a:t>
            </a:r>
            <a:r>
              <a:rPr lang="tr-TR" b="1" dirty="0" smtClean="0">
                <a:solidFill>
                  <a:srgbClr val="C00000"/>
                </a:solidFill>
              </a:rPr>
              <a:t> n3 = 0, </a:t>
            </a:r>
            <a:r>
              <a:rPr lang="tr-TR" b="1" dirty="0" err="1" smtClean="0">
                <a:solidFill>
                  <a:srgbClr val="C00000"/>
                </a:solidFill>
              </a:rPr>
              <a:t>int</a:t>
            </a:r>
            <a:r>
              <a:rPr lang="tr-TR" b="1" dirty="0" smtClean="0">
                <a:solidFill>
                  <a:srgbClr val="C00000"/>
                </a:solidFill>
              </a:rPr>
              <a:t> n4 = 0, </a:t>
            </a:r>
            <a:r>
              <a:rPr lang="tr-TR" b="1" dirty="0" err="1" smtClean="0">
                <a:solidFill>
                  <a:srgbClr val="C00000"/>
                </a:solidFill>
              </a:rPr>
              <a:t>int</a:t>
            </a:r>
            <a:r>
              <a:rPr lang="tr-TR" b="1" dirty="0" smtClean="0">
                <a:solidFill>
                  <a:srgbClr val="C00000"/>
                </a:solidFill>
              </a:rPr>
              <a:t> n5 = 0);</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sum</a:t>
            </a:r>
            <a:r>
              <a:rPr lang="tr-TR" b="1" dirty="0" smtClean="0">
                <a:solidFill>
                  <a:srgbClr val="C00000"/>
                </a:solidFill>
              </a:rPr>
              <a:t>(1, 1, 1, 1, 1) &lt;&lt; </a:t>
            </a:r>
            <a:r>
              <a:rPr lang="tr-TR" b="1" dirty="0" err="1" smtClean="0">
                <a:solidFill>
                  <a:srgbClr val="C00000"/>
                </a:solidFill>
              </a:rPr>
              <a:t>endl</a:t>
            </a:r>
            <a:r>
              <a:rPr lang="tr-TR" b="1" dirty="0" smtClean="0">
                <a:solidFill>
                  <a:srgbClr val="C00000"/>
                </a:solidFill>
              </a:rPr>
              <a:t>; </a:t>
            </a:r>
            <a:r>
              <a:rPr lang="tr-TR" b="1" dirty="0" smtClean="0"/>
              <a:t>// 5</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sum</a:t>
            </a:r>
            <a:r>
              <a:rPr lang="tr-TR" b="1" dirty="0" smtClean="0">
                <a:solidFill>
                  <a:srgbClr val="C00000"/>
                </a:solidFill>
              </a:rPr>
              <a:t>(1, 1, 1, 1) &lt;&lt; </a:t>
            </a:r>
            <a:r>
              <a:rPr lang="tr-TR" b="1" dirty="0" err="1" smtClean="0">
                <a:solidFill>
                  <a:srgbClr val="C00000"/>
                </a:solidFill>
              </a:rPr>
              <a:t>endl</a:t>
            </a:r>
            <a:r>
              <a:rPr lang="tr-TR" b="1" dirty="0" smtClean="0"/>
              <a:t>;    // 4</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sum</a:t>
            </a:r>
            <a:r>
              <a:rPr lang="tr-TR" b="1" dirty="0" smtClean="0">
                <a:solidFill>
                  <a:srgbClr val="C00000"/>
                </a:solidFill>
              </a:rPr>
              <a:t>(1, 1, 1) &lt;&lt; </a:t>
            </a:r>
            <a:r>
              <a:rPr lang="tr-TR" b="1" dirty="0" err="1" smtClean="0">
                <a:solidFill>
                  <a:srgbClr val="C00000"/>
                </a:solidFill>
              </a:rPr>
              <a:t>endl</a:t>
            </a:r>
            <a:r>
              <a:rPr lang="tr-TR" b="1" dirty="0" smtClean="0">
                <a:solidFill>
                  <a:srgbClr val="C00000"/>
                </a:solidFill>
              </a:rPr>
              <a:t>;       </a:t>
            </a:r>
            <a:r>
              <a:rPr lang="tr-TR" b="1" dirty="0" smtClean="0"/>
              <a:t>// 3</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sum</a:t>
            </a:r>
            <a:r>
              <a:rPr lang="tr-TR" b="1" dirty="0" smtClean="0">
                <a:solidFill>
                  <a:srgbClr val="C00000"/>
                </a:solidFill>
              </a:rPr>
              <a:t>(1, 1) &lt;&lt; </a:t>
            </a:r>
            <a:r>
              <a:rPr lang="tr-TR" b="1" dirty="0" err="1" smtClean="0">
                <a:solidFill>
                  <a:srgbClr val="C00000"/>
                </a:solidFill>
              </a:rPr>
              <a:t>endl</a:t>
            </a:r>
            <a:r>
              <a:rPr lang="tr-TR" b="1" dirty="0" smtClean="0">
                <a:solidFill>
                  <a:srgbClr val="C00000"/>
                </a:solidFill>
              </a:rPr>
              <a:t>;          </a:t>
            </a:r>
            <a:r>
              <a:rPr lang="tr-TR" b="1" dirty="0" smtClean="0"/>
              <a:t>// 2</a:t>
            </a:r>
          </a:p>
          <a:p>
            <a:pPr marL="0" indent="0">
              <a:buNone/>
            </a:pPr>
            <a:r>
              <a:rPr lang="tr-TR" b="1" dirty="0" smtClean="0"/>
              <a:t>// </a:t>
            </a:r>
            <a:r>
              <a:rPr lang="tr-TR" b="1" dirty="0" err="1" smtClean="0"/>
              <a:t>cout</a:t>
            </a:r>
            <a:r>
              <a:rPr lang="tr-TR" b="1" dirty="0" smtClean="0"/>
              <a:t> &lt;&lt; </a:t>
            </a:r>
            <a:r>
              <a:rPr lang="tr-TR" b="1" dirty="0" err="1" smtClean="0"/>
              <a:t>sum</a:t>
            </a:r>
            <a:r>
              <a:rPr lang="tr-TR" b="1" dirty="0" smtClean="0"/>
              <a:t>(1) &lt;&lt; </a:t>
            </a:r>
            <a:r>
              <a:rPr lang="tr-TR" b="1" dirty="0" err="1" smtClean="0"/>
              <a:t>endl</a:t>
            </a:r>
            <a:r>
              <a:rPr lang="tr-TR" b="1" dirty="0" smtClean="0"/>
              <a:t>;  // </a:t>
            </a:r>
            <a:r>
              <a:rPr lang="tr-TR" b="1" dirty="0" err="1" smtClean="0"/>
              <a:t>error</a:t>
            </a:r>
            <a:r>
              <a:rPr lang="tr-TR" b="1" dirty="0" smtClean="0"/>
              <a:t>: </a:t>
            </a:r>
            <a:r>
              <a:rPr lang="tr-TR" b="1" dirty="0" err="1" smtClean="0"/>
              <a:t>too</a:t>
            </a:r>
            <a:r>
              <a:rPr lang="tr-TR" b="1" dirty="0" smtClean="0"/>
              <a:t> </a:t>
            </a:r>
            <a:r>
              <a:rPr lang="tr-TR" b="1" dirty="0" err="1" smtClean="0"/>
              <a:t>few</a:t>
            </a:r>
            <a:r>
              <a:rPr lang="tr-TR" b="1" dirty="0" smtClean="0"/>
              <a:t> </a:t>
            </a:r>
            <a:r>
              <a:rPr lang="tr-TR" b="1" dirty="0" err="1" smtClean="0"/>
              <a:t>arguments</a:t>
            </a:r>
            <a:endParaRPr lang="tr-TR" b="1" dirty="0" smtClean="0"/>
          </a:p>
          <a:p>
            <a:pPr marL="0" indent="0">
              <a:buNone/>
            </a:pPr>
            <a:r>
              <a:rPr lang="tr-TR" b="1" dirty="0" smtClean="0">
                <a:solidFill>
                  <a:srgbClr val="C00000"/>
                </a:solidFill>
              </a:rPr>
              <a:t>}</a:t>
            </a:r>
          </a:p>
          <a:p>
            <a:pPr marL="0" indent="0">
              <a:buNone/>
            </a:pPr>
            <a:r>
              <a:rPr lang="tr-TR" b="1" dirty="0" smtClean="0">
                <a:solidFill>
                  <a:srgbClr val="C00000"/>
                </a:solidFill>
              </a:rPr>
              <a:t> </a:t>
            </a:r>
            <a:r>
              <a:rPr lang="tr-TR" b="1" dirty="0" smtClean="0"/>
              <a:t>// </a:t>
            </a:r>
            <a:r>
              <a:rPr lang="tr-TR" b="1" dirty="0" err="1" smtClean="0"/>
              <a:t>Function</a:t>
            </a:r>
            <a:r>
              <a:rPr lang="tr-TR" b="1" dirty="0" smtClean="0"/>
              <a:t> </a:t>
            </a:r>
            <a:r>
              <a:rPr lang="tr-TR" b="1" dirty="0" err="1" smtClean="0"/>
              <a:t>definition</a:t>
            </a:r>
            <a:r>
              <a:rPr lang="tr-TR" b="1" dirty="0" smtClean="0"/>
              <a:t>// </a:t>
            </a:r>
            <a:r>
              <a:rPr lang="tr-TR" b="1" dirty="0" err="1" smtClean="0"/>
              <a:t>The</a:t>
            </a:r>
            <a:r>
              <a:rPr lang="tr-TR" b="1" dirty="0" smtClean="0"/>
              <a:t> </a:t>
            </a:r>
            <a:r>
              <a:rPr lang="tr-TR" b="1" dirty="0" err="1" smtClean="0"/>
              <a:t>default</a:t>
            </a:r>
            <a:r>
              <a:rPr lang="tr-TR" b="1" dirty="0" smtClean="0"/>
              <a:t> </a:t>
            </a:r>
            <a:r>
              <a:rPr lang="tr-TR" b="1" dirty="0" err="1" smtClean="0"/>
              <a:t>values</a:t>
            </a:r>
            <a:r>
              <a:rPr lang="tr-TR" b="1" dirty="0" smtClean="0"/>
              <a:t> </a:t>
            </a:r>
            <a:r>
              <a:rPr lang="tr-TR" b="1" dirty="0" err="1" smtClean="0"/>
              <a:t>shall</a:t>
            </a:r>
            <a:r>
              <a:rPr lang="tr-TR" b="1" dirty="0" smtClean="0"/>
              <a:t> be </a:t>
            </a:r>
            <a:r>
              <a:rPr lang="tr-TR" b="1" dirty="0" err="1" smtClean="0"/>
              <a:t>specified</a:t>
            </a:r>
            <a:r>
              <a:rPr lang="tr-TR" b="1" dirty="0" smtClean="0"/>
              <a:t> in </a:t>
            </a:r>
            <a:r>
              <a:rPr lang="tr-TR" b="1" dirty="0" err="1" smtClean="0"/>
              <a:t>function</a:t>
            </a:r>
            <a:r>
              <a:rPr lang="tr-TR" b="1" dirty="0" smtClean="0"/>
              <a:t> </a:t>
            </a:r>
            <a:r>
              <a:rPr lang="tr-TR" b="1" dirty="0" err="1" smtClean="0"/>
              <a:t>prototype</a:t>
            </a:r>
            <a:r>
              <a:rPr lang="tr-TR" b="1" dirty="0" smtClean="0"/>
              <a:t>,</a:t>
            </a:r>
          </a:p>
          <a:p>
            <a:pPr marL="0" indent="0">
              <a:buNone/>
            </a:pPr>
            <a:r>
              <a:rPr lang="tr-TR" b="1" dirty="0" smtClean="0"/>
              <a:t>//   not </a:t>
            </a:r>
            <a:r>
              <a:rPr lang="tr-TR" b="1" dirty="0" err="1" smtClean="0"/>
              <a:t>the</a:t>
            </a:r>
            <a:r>
              <a:rPr lang="tr-TR" b="1" dirty="0" smtClean="0"/>
              <a:t> </a:t>
            </a:r>
            <a:r>
              <a:rPr lang="tr-TR" b="1" dirty="0" err="1" smtClean="0"/>
              <a:t>function</a:t>
            </a:r>
            <a:r>
              <a:rPr lang="tr-TR" b="1" dirty="0" smtClean="0"/>
              <a:t> </a:t>
            </a:r>
            <a:r>
              <a:rPr lang="tr-TR" b="1" dirty="0" err="1" smtClean="0"/>
              <a:t>implementation</a:t>
            </a:r>
            <a:endParaRPr lang="tr-TR" b="1" dirty="0" smtClean="0"/>
          </a:p>
          <a:p>
            <a:pPr marL="0" indent="0">
              <a:buNone/>
            </a:pP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sum</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n1, </a:t>
            </a:r>
            <a:r>
              <a:rPr lang="tr-TR" b="1" dirty="0" err="1" smtClean="0">
                <a:solidFill>
                  <a:srgbClr val="C00000"/>
                </a:solidFill>
              </a:rPr>
              <a:t>int</a:t>
            </a:r>
            <a:r>
              <a:rPr lang="tr-TR" b="1" dirty="0" smtClean="0">
                <a:solidFill>
                  <a:srgbClr val="C00000"/>
                </a:solidFill>
              </a:rPr>
              <a:t> n2, </a:t>
            </a:r>
            <a:r>
              <a:rPr lang="tr-TR" b="1" dirty="0" err="1" smtClean="0">
                <a:solidFill>
                  <a:srgbClr val="C00000"/>
                </a:solidFill>
              </a:rPr>
              <a:t>int</a:t>
            </a:r>
            <a:r>
              <a:rPr lang="tr-TR" b="1" dirty="0" smtClean="0">
                <a:solidFill>
                  <a:srgbClr val="C00000"/>
                </a:solidFill>
              </a:rPr>
              <a:t> n3, </a:t>
            </a:r>
            <a:r>
              <a:rPr lang="tr-TR" b="1" dirty="0" err="1" smtClean="0">
                <a:solidFill>
                  <a:srgbClr val="C00000"/>
                </a:solidFill>
              </a:rPr>
              <a:t>int</a:t>
            </a:r>
            <a:r>
              <a:rPr lang="tr-TR" b="1" dirty="0" smtClean="0">
                <a:solidFill>
                  <a:srgbClr val="C00000"/>
                </a:solidFill>
              </a:rPr>
              <a:t> n4, </a:t>
            </a:r>
            <a:r>
              <a:rPr lang="tr-TR" b="1" dirty="0" err="1" smtClean="0">
                <a:solidFill>
                  <a:srgbClr val="C00000"/>
                </a:solidFill>
              </a:rPr>
              <a:t>int</a:t>
            </a:r>
            <a:r>
              <a:rPr lang="tr-TR" b="1" dirty="0" smtClean="0">
                <a:solidFill>
                  <a:srgbClr val="C00000"/>
                </a:solidFill>
              </a:rPr>
              <a:t> n5) {</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n1 + n2 + n3 + n4 + n5;</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39218072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15574" y="123586"/>
            <a:ext cx="3509514" cy="859826"/>
          </a:xfrm>
        </p:spPr>
        <p:txBody>
          <a:bodyPr>
            <a:normAutofit/>
          </a:bodyPr>
          <a:lstStyle/>
          <a:p>
            <a:r>
              <a:rPr lang="tr-TR" sz="3600" dirty="0"/>
              <a:t>Access </a:t>
            </a:r>
            <a:r>
              <a:rPr lang="tr-TR" sz="3600" dirty="0" err="1"/>
              <a:t>Specifiers</a:t>
            </a:r>
            <a:endParaRPr lang="tr-TR" sz="3600" dirty="0"/>
          </a:p>
        </p:txBody>
      </p:sp>
      <p:sp>
        <p:nvSpPr>
          <p:cNvPr id="3" name="İçerik Yer Tutucusu 2"/>
          <p:cNvSpPr>
            <a:spLocks noGrp="1"/>
          </p:cNvSpPr>
          <p:nvPr>
            <p:ph idx="1"/>
          </p:nvPr>
        </p:nvSpPr>
        <p:spPr>
          <a:xfrm>
            <a:off x="439947" y="983412"/>
            <a:ext cx="11752053" cy="5193551"/>
          </a:xfrm>
        </p:spPr>
        <p:txBody>
          <a:bodyPr/>
          <a:lstStyle/>
          <a:p>
            <a:r>
              <a:rPr lang="en-US" dirty="0"/>
              <a:t>In C++, there are three access specifiers:</a:t>
            </a:r>
          </a:p>
          <a:p>
            <a:r>
              <a:rPr lang="en-US" dirty="0" smtClean="0"/>
              <a:t>    </a:t>
            </a:r>
            <a:r>
              <a:rPr lang="en-US" dirty="0">
                <a:solidFill>
                  <a:srgbClr val="C00000"/>
                </a:solidFill>
              </a:rPr>
              <a:t>public</a:t>
            </a:r>
            <a:r>
              <a:rPr lang="en-US" dirty="0"/>
              <a:t> - members are accessible from outside the class</a:t>
            </a:r>
          </a:p>
          <a:p>
            <a:r>
              <a:rPr lang="en-US" dirty="0"/>
              <a:t>    </a:t>
            </a:r>
            <a:r>
              <a:rPr lang="en-US" dirty="0">
                <a:solidFill>
                  <a:srgbClr val="C00000"/>
                </a:solidFill>
              </a:rPr>
              <a:t>private</a:t>
            </a:r>
            <a:r>
              <a:rPr lang="en-US" dirty="0"/>
              <a:t> - members cannot be accessed (or viewed) from outside the class</a:t>
            </a:r>
          </a:p>
          <a:p>
            <a:r>
              <a:rPr lang="en-US" dirty="0"/>
              <a:t>    </a:t>
            </a:r>
            <a:r>
              <a:rPr lang="en-US" dirty="0">
                <a:solidFill>
                  <a:srgbClr val="C00000"/>
                </a:solidFill>
              </a:rPr>
              <a:t>protected </a:t>
            </a:r>
            <a:r>
              <a:rPr lang="en-US" dirty="0"/>
              <a:t>- members cannot be accessed from outside the class, however, they can be accessed in inherited classes. You will learn more about Inheritance later.</a:t>
            </a:r>
          </a:p>
          <a:p>
            <a:pPr marL="0" indent="0">
              <a:buNone/>
            </a:pPr>
            <a:r>
              <a:rPr lang="en-US" b="1" dirty="0">
                <a:solidFill>
                  <a:srgbClr val="C00000"/>
                </a:solidFill>
              </a:rPr>
              <a:t>class </a:t>
            </a:r>
            <a:r>
              <a:rPr lang="en-US" b="1" dirty="0" err="1">
                <a:solidFill>
                  <a:srgbClr val="C00000"/>
                </a:solidFill>
              </a:rPr>
              <a:t>MyClass</a:t>
            </a:r>
            <a:r>
              <a:rPr lang="en-US" b="1" dirty="0">
                <a:solidFill>
                  <a:srgbClr val="C00000"/>
                </a:solidFill>
              </a:rPr>
              <a:t> {  </a:t>
            </a:r>
            <a:r>
              <a:rPr lang="en-US" b="1" dirty="0"/>
              <a:t>// The class</a:t>
            </a:r>
          </a:p>
          <a:p>
            <a:pPr marL="0" indent="0">
              <a:buNone/>
            </a:pPr>
            <a:r>
              <a:rPr lang="en-US" b="1" dirty="0">
                <a:solidFill>
                  <a:srgbClr val="C00000"/>
                </a:solidFill>
              </a:rPr>
              <a:t>  public:        </a:t>
            </a:r>
            <a:r>
              <a:rPr lang="en-US" b="1" dirty="0"/>
              <a:t>// Access specifier</a:t>
            </a:r>
          </a:p>
          <a:p>
            <a:pPr marL="0" indent="0">
              <a:buNone/>
            </a:pPr>
            <a:r>
              <a:rPr lang="en-US" b="1" dirty="0">
                <a:solidFill>
                  <a:srgbClr val="C00000"/>
                </a:solidFill>
              </a:rPr>
              <a:t>    </a:t>
            </a:r>
            <a:r>
              <a:rPr lang="en-US" b="1" dirty="0"/>
              <a:t>// class members goes here</a:t>
            </a:r>
          </a:p>
          <a:p>
            <a:pPr marL="0" indent="0">
              <a:buNone/>
            </a:pPr>
            <a:r>
              <a:rPr lang="en-US" b="1" dirty="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21804151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28136" y="345057"/>
            <a:ext cx="10525664" cy="5831906"/>
          </a:xfrm>
        </p:spPr>
        <p:txBody>
          <a:bodyPr>
            <a:normAutofit fontScale="92500" lnSpcReduction="10000"/>
          </a:bodyPr>
          <a:lstStyle/>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MyClass</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    </a:t>
            </a:r>
            <a:r>
              <a:rPr lang="tr-TR" b="1" dirty="0"/>
              <a:t>// </a:t>
            </a:r>
            <a:r>
              <a:rPr lang="tr-TR" b="1" dirty="0" err="1"/>
              <a:t>Public</a:t>
            </a:r>
            <a:r>
              <a:rPr lang="tr-TR" b="1" dirty="0"/>
              <a:t> </a:t>
            </a:r>
            <a:r>
              <a:rPr lang="tr-TR" b="1" dirty="0" err="1"/>
              <a:t>access</a:t>
            </a:r>
            <a:r>
              <a:rPr lang="tr-TR" b="1" dirty="0"/>
              <a:t> </a:t>
            </a:r>
            <a:r>
              <a:rPr lang="tr-TR" b="1" dirty="0" err="1"/>
              <a:t>specifier</a:t>
            </a:r>
            <a:endParaRPr lang="tr-TR" b="1" dirty="0"/>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x;   </a:t>
            </a:r>
            <a:r>
              <a:rPr lang="tr-TR" b="1" dirty="0"/>
              <a:t>// </a:t>
            </a:r>
            <a:r>
              <a:rPr lang="tr-TR" b="1" dirty="0" err="1"/>
              <a:t>Public</a:t>
            </a:r>
            <a:r>
              <a:rPr lang="tr-TR" b="1" dirty="0"/>
              <a:t> </a:t>
            </a:r>
            <a:r>
              <a:rPr lang="tr-TR" b="1" dirty="0" err="1"/>
              <a:t>attribute</a:t>
            </a:r>
            <a:endParaRPr lang="tr-TR" b="1" dirty="0"/>
          </a:p>
          <a:p>
            <a:pPr marL="0" indent="0">
              <a:buNone/>
            </a:pPr>
            <a:r>
              <a:rPr lang="tr-TR" b="1" dirty="0">
                <a:solidFill>
                  <a:srgbClr val="C00000"/>
                </a:solidFill>
              </a:rPr>
              <a:t>  </a:t>
            </a:r>
            <a:r>
              <a:rPr lang="tr-TR" b="1" dirty="0" err="1">
                <a:solidFill>
                  <a:srgbClr val="C00000"/>
                </a:solidFill>
              </a:rPr>
              <a:t>private</a:t>
            </a:r>
            <a:r>
              <a:rPr lang="tr-TR" b="1" dirty="0">
                <a:solidFill>
                  <a:srgbClr val="C00000"/>
                </a:solidFill>
              </a:rPr>
              <a:t>:   </a:t>
            </a:r>
            <a:r>
              <a:rPr lang="tr-TR" b="1" dirty="0"/>
              <a:t>// </a:t>
            </a:r>
            <a:r>
              <a:rPr lang="tr-TR" b="1" dirty="0" err="1"/>
              <a:t>Private</a:t>
            </a:r>
            <a:r>
              <a:rPr lang="tr-TR" b="1" dirty="0"/>
              <a:t> </a:t>
            </a:r>
            <a:r>
              <a:rPr lang="tr-TR" b="1" dirty="0" err="1"/>
              <a:t>access</a:t>
            </a:r>
            <a:r>
              <a:rPr lang="tr-TR" b="1" dirty="0"/>
              <a:t> </a:t>
            </a:r>
            <a:r>
              <a:rPr lang="tr-TR" b="1" dirty="0" err="1"/>
              <a:t>specifier</a:t>
            </a:r>
            <a:endParaRPr lang="tr-TR" b="1" dirty="0"/>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y;   </a:t>
            </a:r>
            <a:r>
              <a:rPr lang="tr-TR" b="1" dirty="0"/>
              <a:t>// </a:t>
            </a:r>
            <a:r>
              <a:rPr lang="tr-TR" b="1" dirty="0" err="1"/>
              <a:t>Private</a:t>
            </a:r>
            <a:r>
              <a:rPr lang="tr-TR" b="1" dirty="0"/>
              <a:t> </a:t>
            </a:r>
            <a:r>
              <a:rPr lang="tr-TR" b="1" dirty="0" err="1"/>
              <a:t>attribute</a:t>
            </a:r>
            <a:endParaRPr lang="tr-TR" b="1" dirty="0"/>
          </a:p>
          <a:p>
            <a:pPr marL="0" indent="0">
              <a:buNone/>
            </a:pPr>
            <a:r>
              <a:rPr lang="tr-TR" b="1" dirty="0">
                <a:solidFill>
                  <a:srgbClr val="C00000"/>
                </a:solidFill>
              </a:rPr>
              <a:t>};</a:t>
            </a:r>
          </a:p>
          <a:p>
            <a:pPr marL="0" indent="0">
              <a:buNone/>
            </a:pPr>
            <a:endParaRPr lang="tr-TR" b="1" dirty="0">
              <a:solidFill>
                <a:srgbClr val="C00000"/>
              </a:solidFill>
            </a:endParaRPr>
          </a:p>
          <a:p>
            <a:pPr marL="0" indent="0">
              <a:buNone/>
            </a:pPr>
            <a:r>
              <a:rPr lang="tr-TR" b="1" dirty="0" err="1">
                <a:solidFill>
                  <a:srgbClr val="C00000"/>
                </a:solidFill>
              </a:rPr>
              <a:t>int</a:t>
            </a:r>
            <a:r>
              <a:rPr lang="tr-TR" b="1" dirty="0">
                <a:solidFill>
                  <a:srgbClr val="C00000"/>
                </a:solidFill>
              </a:rPr>
              <a:t> main() {</a:t>
            </a:r>
          </a:p>
          <a:p>
            <a:pPr marL="0" indent="0">
              <a:buNone/>
            </a:pPr>
            <a:r>
              <a:rPr lang="tr-TR" b="1" dirty="0">
                <a:solidFill>
                  <a:srgbClr val="C00000"/>
                </a:solidFill>
              </a:rPr>
              <a:t>  </a:t>
            </a:r>
            <a:r>
              <a:rPr lang="tr-TR" b="1" dirty="0" err="1">
                <a:solidFill>
                  <a:srgbClr val="C00000"/>
                </a:solidFill>
              </a:rPr>
              <a:t>MyClass</a:t>
            </a:r>
            <a:r>
              <a:rPr lang="tr-TR" b="1" dirty="0">
                <a:solidFill>
                  <a:srgbClr val="C00000"/>
                </a:solidFill>
              </a:rPr>
              <a:t> </a:t>
            </a:r>
            <a:r>
              <a:rPr lang="tr-TR" b="1" dirty="0" err="1">
                <a:solidFill>
                  <a:srgbClr val="C00000"/>
                </a:solidFill>
              </a:rPr>
              <a:t>myObj</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myObj.x</a:t>
            </a:r>
            <a:r>
              <a:rPr lang="tr-TR" b="1" dirty="0">
                <a:solidFill>
                  <a:srgbClr val="C00000"/>
                </a:solidFill>
              </a:rPr>
              <a:t> = 25;  </a:t>
            </a:r>
            <a:r>
              <a:rPr lang="tr-TR" b="1" dirty="0"/>
              <a:t>// </a:t>
            </a:r>
            <a:r>
              <a:rPr lang="tr-TR" b="1" dirty="0" err="1"/>
              <a:t>Allowed</a:t>
            </a:r>
            <a:r>
              <a:rPr lang="tr-TR" b="1" dirty="0"/>
              <a:t> (</a:t>
            </a:r>
            <a:r>
              <a:rPr lang="tr-TR" b="1" dirty="0" err="1"/>
              <a:t>public</a:t>
            </a:r>
            <a:r>
              <a:rPr lang="tr-TR" b="1" dirty="0"/>
              <a:t>)</a:t>
            </a:r>
          </a:p>
          <a:p>
            <a:pPr marL="0" indent="0">
              <a:buNone/>
            </a:pPr>
            <a:r>
              <a:rPr lang="tr-TR" b="1" dirty="0">
                <a:solidFill>
                  <a:srgbClr val="C00000"/>
                </a:solidFill>
              </a:rPr>
              <a:t>  </a:t>
            </a:r>
            <a:r>
              <a:rPr lang="tr-TR" b="1" dirty="0" err="1">
                <a:solidFill>
                  <a:srgbClr val="C00000"/>
                </a:solidFill>
              </a:rPr>
              <a:t>myObj.y</a:t>
            </a:r>
            <a:r>
              <a:rPr lang="tr-TR" b="1" dirty="0">
                <a:solidFill>
                  <a:srgbClr val="C00000"/>
                </a:solidFill>
              </a:rPr>
              <a:t> = 50;  </a:t>
            </a:r>
            <a:r>
              <a:rPr lang="tr-TR" b="1" dirty="0"/>
              <a:t>// Not </a:t>
            </a:r>
            <a:r>
              <a:rPr lang="tr-TR" b="1" dirty="0" err="1"/>
              <a:t>allowed</a:t>
            </a:r>
            <a:r>
              <a:rPr lang="tr-TR" b="1" dirty="0"/>
              <a:t> (</a:t>
            </a:r>
            <a:r>
              <a:rPr lang="tr-TR" b="1" dirty="0" err="1"/>
              <a:t>private</a:t>
            </a:r>
            <a:r>
              <a:rPr lang="tr-TR" b="1" dirty="0"/>
              <a:t>)</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0;</a:t>
            </a:r>
          </a:p>
          <a:p>
            <a:pPr marL="0" indent="0">
              <a:buNone/>
            </a:pPr>
            <a:r>
              <a:rPr lang="tr-TR" b="1" dirty="0">
                <a:solidFill>
                  <a:srgbClr val="C00000"/>
                </a:solidFill>
              </a:rPr>
              <a:t>}</a:t>
            </a:r>
          </a:p>
        </p:txBody>
      </p:sp>
    </p:spTree>
    <p:extLst>
      <p:ext uri="{BB962C8B-B14F-4D97-AF65-F5344CB8AC3E}">
        <p14:creationId xmlns:p14="http://schemas.microsoft.com/office/powerpoint/2010/main" val="30405293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0069"/>
            <a:ext cx="11353800" cy="497517"/>
          </a:xfrm>
        </p:spPr>
        <p:txBody>
          <a:bodyPr>
            <a:noAutofit/>
          </a:bodyPr>
          <a:lstStyle/>
          <a:p>
            <a:pPr algn="ctr"/>
            <a:r>
              <a:rPr lang="tr-TR" sz="3200" b="1" dirty="0" smtClean="0"/>
              <a:t>"</a:t>
            </a:r>
            <a:r>
              <a:rPr lang="tr-TR" sz="3200" b="1" dirty="0" err="1" smtClean="0"/>
              <a:t>public</a:t>
            </a:r>
            <a:r>
              <a:rPr lang="tr-TR" sz="3200" b="1" dirty="0" smtClean="0"/>
              <a:t>" vs. "</a:t>
            </a:r>
            <a:r>
              <a:rPr lang="tr-TR" sz="3200" b="1" dirty="0" err="1" smtClean="0"/>
              <a:t>private</a:t>
            </a:r>
            <a:r>
              <a:rPr lang="tr-TR" sz="3200" b="1" dirty="0" smtClean="0"/>
              <a:t>" Access Control </a:t>
            </a:r>
            <a:r>
              <a:rPr lang="tr-TR" sz="3200" b="1" dirty="0" err="1" smtClean="0"/>
              <a:t>Modifiers</a:t>
            </a:r>
            <a:endParaRPr lang="tr-TR" sz="3200" b="1" dirty="0"/>
          </a:p>
        </p:txBody>
      </p:sp>
      <p:sp>
        <p:nvSpPr>
          <p:cNvPr id="3" name="İçerik Yer Tutucusu 2"/>
          <p:cNvSpPr>
            <a:spLocks noGrp="1"/>
          </p:cNvSpPr>
          <p:nvPr>
            <p:ph idx="1"/>
          </p:nvPr>
        </p:nvSpPr>
        <p:spPr>
          <a:xfrm>
            <a:off x="60385" y="517586"/>
            <a:ext cx="12131615" cy="6340414"/>
          </a:xfrm>
        </p:spPr>
        <p:txBody>
          <a:bodyPr>
            <a:normAutofit lnSpcReduction="10000"/>
          </a:bodyPr>
          <a:lstStyle/>
          <a:p>
            <a:r>
              <a:rPr lang="en-US" dirty="0" smtClean="0"/>
              <a:t>An access control modifier </a:t>
            </a:r>
            <a:r>
              <a:rPr lang="en-US" b="1" dirty="0" smtClean="0"/>
              <a:t>can be used to control the visibility of a data member </a:t>
            </a:r>
            <a:r>
              <a:rPr lang="en-US" dirty="0" smtClean="0"/>
              <a:t>or a member function within a class. We begin with the following two access control modifiers:</a:t>
            </a:r>
          </a:p>
          <a:p>
            <a:r>
              <a:rPr lang="en-US" dirty="0" smtClean="0"/>
              <a:t>    </a:t>
            </a:r>
            <a:r>
              <a:rPr lang="en-US" b="1" dirty="0" smtClean="0">
                <a:solidFill>
                  <a:srgbClr val="C00000"/>
                </a:solidFill>
              </a:rPr>
              <a:t>public:</a:t>
            </a:r>
            <a:r>
              <a:rPr lang="en-US" dirty="0" smtClean="0"/>
              <a:t> The member (data or function) is accessible and available to all in the system.</a:t>
            </a:r>
          </a:p>
          <a:p>
            <a:r>
              <a:rPr lang="en-US" b="1" dirty="0" smtClean="0">
                <a:solidFill>
                  <a:srgbClr val="C00000"/>
                </a:solidFill>
              </a:rPr>
              <a:t>    private: </a:t>
            </a:r>
            <a:r>
              <a:rPr lang="en-US" dirty="0" smtClean="0"/>
              <a:t>The member (data or function) is accessible and available within this class only.</a:t>
            </a:r>
          </a:p>
          <a:p>
            <a:r>
              <a:rPr lang="en-US" dirty="0" smtClean="0"/>
              <a:t>For example, in the above Circle definition, the data member </a:t>
            </a:r>
            <a:r>
              <a:rPr lang="en-US" dirty="0" smtClean="0">
                <a:solidFill>
                  <a:srgbClr val="C00000"/>
                </a:solidFill>
              </a:rPr>
              <a:t>radius is declared private</a:t>
            </a:r>
            <a:r>
              <a:rPr lang="en-US" dirty="0" smtClean="0"/>
              <a:t>. As the result, radius is accessible inside the Circle class, but NOT outside the class. </a:t>
            </a:r>
            <a:endParaRPr lang="tr-TR" dirty="0" smtClean="0"/>
          </a:p>
          <a:p>
            <a:r>
              <a:rPr lang="en-US" dirty="0" smtClean="0"/>
              <a:t>In other words, </a:t>
            </a:r>
            <a:r>
              <a:rPr lang="en-US" dirty="0" smtClean="0">
                <a:solidFill>
                  <a:srgbClr val="C00000"/>
                </a:solidFill>
              </a:rPr>
              <a:t>you cannot use "c1.radius" to refer to c1's radius in main(). </a:t>
            </a:r>
            <a:endParaRPr lang="tr-TR" dirty="0" smtClean="0">
              <a:solidFill>
                <a:srgbClr val="C00000"/>
              </a:solidFill>
            </a:endParaRPr>
          </a:p>
          <a:p>
            <a:r>
              <a:rPr lang="tr-TR" dirty="0"/>
              <a:t>T</a:t>
            </a:r>
            <a:r>
              <a:rPr lang="en-US" dirty="0" smtClean="0"/>
              <a:t>he function </a:t>
            </a:r>
            <a:r>
              <a:rPr lang="en-US" dirty="0" err="1" smtClean="0"/>
              <a:t>getRadius</a:t>
            </a:r>
            <a:r>
              <a:rPr lang="en-US" dirty="0" smtClean="0"/>
              <a:t>() is declared public in the Circle class. Hence, it can be invoked in the main().</a:t>
            </a:r>
          </a:p>
          <a:p>
            <a:r>
              <a:rPr lang="en-US" b="1" dirty="0" smtClean="0"/>
              <a:t>UML Notation: </a:t>
            </a:r>
            <a:r>
              <a:rPr lang="en-US" dirty="0" smtClean="0"/>
              <a:t>In UML notation, public members are denoted with a </a:t>
            </a:r>
            <a:r>
              <a:rPr lang="en-US" dirty="0" smtClean="0">
                <a:solidFill>
                  <a:srgbClr val="C00000"/>
                </a:solidFill>
              </a:rPr>
              <a:t>"+"</a:t>
            </a:r>
            <a:r>
              <a:rPr lang="en-US" dirty="0" smtClean="0"/>
              <a:t>, while private members with a </a:t>
            </a:r>
            <a:r>
              <a:rPr lang="en-US" dirty="0" smtClean="0">
                <a:solidFill>
                  <a:srgbClr val="C00000"/>
                </a:solidFill>
              </a:rPr>
              <a:t>"-"</a:t>
            </a:r>
            <a:r>
              <a:rPr lang="en-US" dirty="0" smtClean="0"/>
              <a:t> in the class diagram.</a:t>
            </a:r>
            <a:endParaRPr lang="tr-TR" dirty="0"/>
          </a:p>
        </p:txBody>
      </p:sp>
    </p:spTree>
    <p:extLst>
      <p:ext uri="{BB962C8B-B14F-4D97-AF65-F5344CB8AC3E}">
        <p14:creationId xmlns:p14="http://schemas.microsoft.com/office/powerpoint/2010/main" val="17038341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en-US" b="1" dirty="0"/>
              <a:t>By default, all members of a class are private if you don't specify an access specifier</a:t>
            </a:r>
            <a:r>
              <a:rPr lang="en-US" b="1" dirty="0" smtClean="0"/>
              <a:t>:</a:t>
            </a:r>
            <a:endParaRPr lang="tr-TR" b="1" dirty="0" smtClean="0"/>
          </a:p>
          <a:p>
            <a:endParaRPr lang="tr-TR" b="1" dirty="0"/>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MyClass</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x;   </a:t>
            </a:r>
            <a:r>
              <a:rPr lang="tr-TR" b="1" dirty="0"/>
              <a:t>// </a:t>
            </a:r>
            <a:r>
              <a:rPr lang="tr-TR" b="1" dirty="0" err="1"/>
              <a:t>Private</a:t>
            </a:r>
            <a:r>
              <a:rPr lang="tr-TR" b="1" dirty="0"/>
              <a:t> </a:t>
            </a:r>
            <a:r>
              <a:rPr lang="tr-TR" b="1" dirty="0" err="1"/>
              <a:t>attribute</a:t>
            </a:r>
            <a:endParaRPr lang="tr-TR" b="1" dirty="0"/>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y;   </a:t>
            </a:r>
            <a:r>
              <a:rPr lang="tr-TR" b="1" dirty="0"/>
              <a:t>// </a:t>
            </a:r>
            <a:r>
              <a:rPr lang="tr-TR" b="1" dirty="0" err="1"/>
              <a:t>Private</a:t>
            </a:r>
            <a:r>
              <a:rPr lang="tr-TR" b="1" dirty="0"/>
              <a:t> </a:t>
            </a:r>
            <a:r>
              <a:rPr lang="tr-TR" b="1" dirty="0" err="1"/>
              <a:t>attribute</a:t>
            </a:r>
            <a:endParaRPr lang="tr-TR" b="1" dirty="0"/>
          </a:p>
          <a:p>
            <a:pPr marL="0" indent="0">
              <a:buNone/>
            </a:pPr>
            <a:r>
              <a:rPr lang="tr-TR" b="1" dirty="0">
                <a:solidFill>
                  <a:srgbClr val="C00000"/>
                </a:solidFill>
              </a:rPr>
              <a:t>};</a:t>
            </a:r>
          </a:p>
        </p:txBody>
      </p:sp>
    </p:spTree>
    <p:extLst>
      <p:ext uri="{BB962C8B-B14F-4D97-AF65-F5344CB8AC3E}">
        <p14:creationId xmlns:p14="http://schemas.microsoft.com/office/powerpoint/2010/main" val="8383069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5633049" cy="6858000"/>
          </a:xfrm>
        </p:spPr>
        <p:txBody>
          <a:bodyPr>
            <a:normAutofit fontScale="77500" lnSpcReduction="20000"/>
          </a:bodyPr>
          <a:lstStyle/>
          <a:p>
            <a:pPr marL="0" indent="0">
              <a:buNone/>
            </a:pPr>
            <a:r>
              <a:rPr lang="tr-TR" b="1" dirty="0" smtClean="0"/>
              <a:t>// C++ program </a:t>
            </a:r>
            <a:r>
              <a:rPr lang="tr-TR" b="1" dirty="0" err="1" smtClean="0"/>
              <a:t>to</a:t>
            </a:r>
            <a:r>
              <a:rPr lang="tr-TR" b="1" dirty="0" smtClean="0"/>
              <a:t> </a:t>
            </a:r>
            <a:r>
              <a:rPr lang="tr-TR" b="1" dirty="0" err="1" smtClean="0"/>
              <a:t>demonstrate</a:t>
            </a:r>
            <a:r>
              <a:rPr lang="tr-TR" b="1" dirty="0" smtClean="0"/>
              <a:t> </a:t>
            </a:r>
            <a:r>
              <a:rPr lang="tr-TR" b="1" dirty="0" err="1" smtClean="0"/>
              <a:t>private</a:t>
            </a:r>
            <a:r>
              <a:rPr lang="tr-TR" b="1" dirty="0" smtClean="0"/>
              <a:t>  </a:t>
            </a:r>
            <a:r>
              <a:rPr lang="tr-TR" b="1" dirty="0" err="1" smtClean="0"/>
              <a:t>access</a:t>
            </a:r>
            <a:r>
              <a:rPr lang="tr-TR" b="1" dirty="0" smtClean="0"/>
              <a:t> </a:t>
            </a:r>
            <a:r>
              <a:rPr lang="tr-TR" b="1" dirty="0" err="1" smtClean="0"/>
              <a:t>modifier</a:t>
            </a:r>
            <a:r>
              <a:rPr lang="tr-TR" b="1" dirty="0" smtClean="0"/>
              <a:t> </a:t>
            </a:r>
          </a:p>
          <a:p>
            <a:pPr marL="0" indent="0">
              <a:buNone/>
            </a:pPr>
            <a:r>
              <a:rPr lang="tr-TR" b="1" dirty="0" smtClean="0">
                <a:solidFill>
                  <a:srgbClr val="C00000"/>
                </a:solidFill>
              </a:rPr>
              <a:t>  </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&lt;</a:t>
            </a:r>
            <a:r>
              <a:rPr lang="tr-TR" b="1" dirty="0" err="1" smtClean="0">
                <a:solidFill>
                  <a:srgbClr val="C00000"/>
                </a:solidFill>
              </a:rPr>
              <a:t>iostream</a:t>
            </a:r>
            <a:r>
              <a:rPr lang="tr-TR" b="1" dirty="0" smtClean="0">
                <a:solidFill>
                  <a:srgbClr val="C00000"/>
                </a:solidFill>
              </a:rPr>
              <a:t>&gt; </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class</a:t>
            </a:r>
            <a:r>
              <a:rPr lang="tr-TR" b="1" dirty="0" smtClean="0">
                <a:solidFill>
                  <a:srgbClr val="C00000"/>
                </a:solidFill>
              </a:rPr>
              <a:t> </a:t>
            </a:r>
            <a:r>
              <a:rPr lang="tr-TR" b="1" dirty="0" err="1" smtClean="0">
                <a:solidFill>
                  <a:srgbClr val="C00000"/>
                </a:solidFill>
              </a:rPr>
              <a:t>Circle</a:t>
            </a:r>
            <a:r>
              <a:rPr lang="tr-TR" b="1" dirty="0" smtClean="0">
                <a:solidFill>
                  <a:srgbClr val="C00000"/>
                </a:solidFill>
              </a:rPr>
              <a:t> {    </a:t>
            </a:r>
          </a:p>
          <a:p>
            <a:pPr marL="0" indent="0">
              <a:buNone/>
            </a:pPr>
            <a:r>
              <a:rPr lang="tr-TR" b="1" dirty="0" smtClean="0">
                <a:solidFill>
                  <a:srgbClr val="C00000"/>
                </a:solidFill>
              </a:rPr>
              <a:t>    </a:t>
            </a:r>
            <a:r>
              <a:rPr lang="tr-TR" b="1" dirty="0" smtClean="0"/>
              <a:t>// </a:t>
            </a:r>
            <a:r>
              <a:rPr lang="tr-TR" b="1" dirty="0" err="1" smtClean="0"/>
              <a:t>private</a:t>
            </a:r>
            <a:r>
              <a:rPr lang="tr-TR" b="1" dirty="0" smtClean="0"/>
              <a:t> data </a:t>
            </a:r>
            <a:r>
              <a:rPr lang="tr-TR" b="1" dirty="0" err="1" smtClean="0"/>
              <a:t>member</a:t>
            </a:r>
            <a:r>
              <a:rPr lang="tr-TR" b="1" dirty="0" smtClean="0"/>
              <a:t> </a:t>
            </a:r>
          </a:p>
          <a:p>
            <a:pPr marL="0" indent="0">
              <a:buNone/>
            </a:pPr>
            <a:r>
              <a:rPr lang="tr-TR" b="1" dirty="0" smtClean="0">
                <a:solidFill>
                  <a:srgbClr val="C00000"/>
                </a:solidFill>
              </a:rPr>
              <a:t>    </a:t>
            </a:r>
            <a:r>
              <a:rPr lang="tr-TR" b="1" dirty="0" err="1" smtClean="0">
                <a:solidFill>
                  <a:srgbClr val="C00000"/>
                </a:solidFill>
              </a:rPr>
              <a:t>private</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radius</a:t>
            </a:r>
            <a:r>
              <a:rPr lang="tr-TR" b="1" dirty="0" smtClean="0">
                <a:solidFill>
                  <a:srgbClr val="C00000"/>
                </a:solidFill>
              </a:rPr>
              <a:t>; </a:t>
            </a:r>
          </a:p>
          <a:p>
            <a:pPr marL="0" indent="0">
              <a:buNone/>
            </a:pPr>
            <a:r>
              <a:rPr lang="tr-TR" b="1" dirty="0" smtClean="0">
                <a:solidFill>
                  <a:srgbClr val="C00000"/>
                </a:solidFill>
              </a:rPr>
              <a:t>       </a:t>
            </a:r>
          </a:p>
          <a:p>
            <a:pPr marL="0" indent="0">
              <a:buNone/>
            </a:pPr>
            <a:r>
              <a:rPr lang="tr-TR" b="1" dirty="0" smtClean="0">
                <a:solidFill>
                  <a:srgbClr val="C00000"/>
                </a:solidFill>
              </a:rPr>
              <a:t>    </a:t>
            </a:r>
            <a:r>
              <a:rPr lang="tr-TR" b="1" dirty="0" smtClean="0"/>
              <a:t>// </a:t>
            </a:r>
            <a:r>
              <a:rPr lang="tr-TR" b="1" dirty="0" err="1" smtClean="0"/>
              <a:t>public</a:t>
            </a:r>
            <a:r>
              <a:rPr lang="tr-TR" b="1" dirty="0" smtClean="0"/>
              <a:t> </a:t>
            </a:r>
            <a:r>
              <a:rPr lang="tr-TR" b="1" dirty="0" err="1" smtClean="0"/>
              <a:t>member</a:t>
            </a:r>
            <a:r>
              <a:rPr lang="tr-TR" b="1" dirty="0" smtClean="0"/>
              <a:t> </a:t>
            </a:r>
            <a:r>
              <a:rPr lang="tr-TR" b="1" dirty="0" err="1" smtClean="0"/>
              <a:t>function</a:t>
            </a:r>
            <a:r>
              <a:rPr lang="tr-TR" b="1" dirty="0" smtClean="0"/>
              <a:t>     </a:t>
            </a:r>
          </a:p>
          <a:p>
            <a:pPr marL="0" indent="0">
              <a:buNone/>
            </a:pPr>
            <a:r>
              <a:rPr lang="tr-TR" b="1" dirty="0" smtClean="0">
                <a:solidFill>
                  <a:srgbClr val="C00000"/>
                </a:solidFill>
              </a:rPr>
              <a:t>    </a:t>
            </a:r>
            <a:r>
              <a:rPr lang="tr-TR" b="1" dirty="0" err="1" smtClean="0">
                <a:solidFill>
                  <a:srgbClr val="C00000"/>
                </a:solidFill>
              </a:rPr>
              <a:t>public</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compute_area</a:t>
            </a:r>
            <a:r>
              <a:rPr lang="tr-TR" b="1" dirty="0" smtClean="0">
                <a:solidFill>
                  <a:srgbClr val="C00000"/>
                </a:solidFill>
              </a:rPr>
              <a:t>() </a:t>
            </a:r>
          </a:p>
          <a:p>
            <a:pPr marL="0" indent="0">
              <a:buNone/>
            </a:pPr>
            <a:r>
              <a:rPr lang="tr-TR" b="1" dirty="0" smtClean="0">
                <a:solidFill>
                  <a:srgbClr val="C00000"/>
                </a:solidFill>
              </a:rPr>
              <a:t>        {   </a:t>
            </a:r>
            <a:r>
              <a:rPr lang="tr-TR" b="1" dirty="0" smtClean="0"/>
              <a:t>// </a:t>
            </a:r>
            <a:r>
              <a:rPr lang="tr-TR" b="1" dirty="0" err="1" smtClean="0"/>
              <a:t>member</a:t>
            </a:r>
            <a:r>
              <a:rPr lang="tr-TR" b="1" dirty="0" smtClean="0"/>
              <a:t> </a:t>
            </a:r>
            <a:r>
              <a:rPr lang="tr-TR" b="1" dirty="0" err="1" smtClean="0"/>
              <a:t>function</a:t>
            </a:r>
            <a:r>
              <a:rPr lang="tr-TR" b="1" dirty="0" smtClean="0"/>
              <a:t> can </a:t>
            </a:r>
            <a:r>
              <a:rPr lang="tr-TR" b="1" dirty="0" err="1" smtClean="0"/>
              <a:t>access</a:t>
            </a:r>
            <a:r>
              <a:rPr lang="tr-TR" b="1" dirty="0" smtClean="0"/>
              <a:t> </a:t>
            </a:r>
            <a:r>
              <a:rPr lang="tr-TR" b="1" dirty="0" err="1" smtClean="0"/>
              <a:t>private</a:t>
            </a:r>
            <a:r>
              <a:rPr lang="tr-TR" b="1" dirty="0" smtClean="0"/>
              <a:t>  </a:t>
            </a:r>
          </a:p>
          <a:p>
            <a:pPr marL="0" indent="0">
              <a:buNone/>
            </a:pPr>
            <a:r>
              <a:rPr lang="tr-TR" b="1" dirty="0" smtClean="0"/>
              <a:t>            // data </a:t>
            </a:r>
            <a:r>
              <a:rPr lang="tr-TR" b="1" dirty="0" err="1" smtClean="0"/>
              <a:t>member</a:t>
            </a:r>
            <a:r>
              <a:rPr lang="tr-TR" b="1" dirty="0" smtClean="0"/>
              <a:t> </a:t>
            </a:r>
            <a:r>
              <a:rPr lang="tr-TR" b="1" dirty="0" err="1" smtClean="0"/>
              <a:t>radius</a:t>
            </a:r>
            <a:r>
              <a:rPr lang="tr-TR" b="1" dirty="0" smtClean="0"/>
              <a:t> </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3.14*</a:t>
            </a:r>
            <a:r>
              <a:rPr lang="tr-TR" b="1" dirty="0" err="1" smtClean="0">
                <a:solidFill>
                  <a:srgbClr val="C00000"/>
                </a:solidFill>
              </a:rPr>
              <a:t>radius</a:t>
            </a:r>
            <a:r>
              <a:rPr lang="tr-TR" b="1" dirty="0" smtClean="0">
                <a:solidFill>
                  <a:srgbClr val="C00000"/>
                </a:solidFill>
              </a:rPr>
              <a:t>*</a:t>
            </a:r>
            <a:r>
              <a:rPr lang="tr-TR" b="1" dirty="0" err="1" smtClean="0">
                <a:solidFill>
                  <a:srgbClr val="C00000"/>
                </a:solidFill>
              </a:rPr>
              <a:t>radius</a:t>
            </a:r>
            <a:r>
              <a:rPr lang="tr-TR" b="1" dirty="0" smtClean="0">
                <a:solidFill>
                  <a:srgbClr val="C00000"/>
                </a:solidFill>
              </a:rPr>
              <a:t>; </a:t>
            </a:r>
          </a:p>
          <a:p>
            <a:pPr marL="0" indent="0">
              <a:buNone/>
            </a:pPr>
            <a:r>
              <a:rPr lang="tr-TR" b="1" dirty="0" smtClean="0">
                <a:solidFill>
                  <a:srgbClr val="C00000"/>
                </a:solidFill>
              </a:rPr>
              <a:t>        } </a:t>
            </a:r>
          </a:p>
          <a:p>
            <a:pPr marL="0" indent="0">
              <a:buNone/>
            </a:pPr>
            <a:r>
              <a:rPr lang="tr-TR" b="1" dirty="0" smtClean="0">
                <a:solidFill>
                  <a:srgbClr val="C00000"/>
                </a:solidFill>
              </a:rPr>
              <a:t>      </a:t>
            </a:r>
          </a:p>
          <a:p>
            <a:pPr marL="0" indent="0">
              <a:buNone/>
            </a:pPr>
            <a:r>
              <a:rPr lang="tr-TR" b="1" dirty="0" smtClean="0">
                <a:solidFill>
                  <a:srgbClr val="C00000"/>
                </a:solidFill>
              </a:rPr>
              <a:t>}; </a:t>
            </a:r>
          </a:p>
          <a:p>
            <a:endParaRPr lang="tr-TR" dirty="0"/>
          </a:p>
        </p:txBody>
      </p:sp>
      <p:sp>
        <p:nvSpPr>
          <p:cNvPr id="4" name="Dikdörtgen 3"/>
          <p:cNvSpPr/>
          <p:nvPr/>
        </p:nvSpPr>
        <p:spPr>
          <a:xfrm>
            <a:off x="6443933" y="275150"/>
            <a:ext cx="5748067" cy="4801314"/>
          </a:xfrm>
          <a:prstGeom prst="rect">
            <a:avLst/>
          </a:prstGeom>
        </p:spPr>
        <p:txBody>
          <a:bodyPr wrap="square">
            <a:spAutoFit/>
          </a:bodyPr>
          <a:lstStyle/>
          <a:p>
            <a:r>
              <a:rPr lang="tr-TR" sz="2400" b="1" dirty="0" err="1" smtClean="0">
                <a:solidFill>
                  <a:srgbClr val="C00000"/>
                </a:solidFill>
              </a:rPr>
              <a:t>int</a:t>
            </a:r>
            <a:r>
              <a:rPr lang="tr-TR" sz="2400" b="1" dirty="0" smtClean="0">
                <a:solidFill>
                  <a:srgbClr val="C00000"/>
                </a:solidFill>
              </a:rPr>
              <a:t> main() </a:t>
            </a:r>
          </a:p>
          <a:p>
            <a:r>
              <a:rPr lang="tr-TR" sz="2400" b="1" dirty="0" smtClean="0">
                <a:solidFill>
                  <a:srgbClr val="C00000"/>
                </a:solidFill>
              </a:rPr>
              <a:t>{    </a:t>
            </a:r>
          </a:p>
          <a:p>
            <a:r>
              <a:rPr lang="tr-TR" sz="2400" b="1" dirty="0" smtClean="0">
                <a:solidFill>
                  <a:srgbClr val="C00000"/>
                </a:solidFill>
              </a:rPr>
              <a:t>    </a:t>
            </a:r>
            <a:r>
              <a:rPr lang="tr-TR" sz="2400" b="1" dirty="0" smtClean="0"/>
              <a:t>// </a:t>
            </a:r>
            <a:r>
              <a:rPr lang="tr-TR" sz="2400" b="1" dirty="0" err="1" smtClean="0"/>
              <a:t>creating</a:t>
            </a:r>
            <a:r>
              <a:rPr lang="tr-TR" sz="2400" b="1" dirty="0" smtClean="0"/>
              <a:t> </a:t>
            </a:r>
            <a:r>
              <a:rPr lang="tr-TR" sz="2400" b="1" dirty="0" err="1" smtClean="0"/>
              <a:t>object</a:t>
            </a:r>
            <a:r>
              <a:rPr lang="tr-TR" sz="2400" b="1" dirty="0" smtClean="0"/>
              <a:t> of </a:t>
            </a:r>
            <a:r>
              <a:rPr lang="tr-TR" sz="2400" b="1" dirty="0" err="1" smtClean="0"/>
              <a:t>the</a:t>
            </a:r>
            <a:r>
              <a:rPr lang="tr-TR" sz="2400" b="1" dirty="0" smtClean="0"/>
              <a:t> </a:t>
            </a:r>
            <a:r>
              <a:rPr lang="tr-TR" sz="2400" b="1" dirty="0" err="1" smtClean="0"/>
              <a:t>class</a:t>
            </a:r>
            <a:r>
              <a:rPr lang="tr-TR" sz="2400" b="1" dirty="0" smtClean="0"/>
              <a:t> </a:t>
            </a:r>
          </a:p>
          <a:p>
            <a:r>
              <a:rPr lang="tr-TR" sz="2400" b="1" dirty="0" smtClean="0">
                <a:solidFill>
                  <a:srgbClr val="C00000"/>
                </a:solidFill>
              </a:rPr>
              <a:t>    </a:t>
            </a:r>
            <a:r>
              <a:rPr lang="tr-TR" sz="2400" b="1" dirty="0" err="1" smtClean="0">
                <a:solidFill>
                  <a:srgbClr val="C00000"/>
                </a:solidFill>
              </a:rPr>
              <a:t>Circle</a:t>
            </a:r>
            <a:r>
              <a:rPr lang="tr-TR" sz="2400" b="1" dirty="0" smtClean="0">
                <a:solidFill>
                  <a:srgbClr val="C00000"/>
                </a:solidFill>
              </a:rPr>
              <a:t> </a:t>
            </a:r>
            <a:r>
              <a:rPr lang="tr-TR" sz="2400" b="1" dirty="0" err="1" smtClean="0">
                <a:solidFill>
                  <a:srgbClr val="C00000"/>
                </a:solidFill>
              </a:rPr>
              <a:t>obj</a:t>
            </a:r>
            <a:r>
              <a:rPr lang="tr-TR" sz="2400" b="1" dirty="0" smtClean="0">
                <a:solidFill>
                  <a:srgbClr val="C00000"/>
                </a:solidFill>
              </a:rPr>
              <a:t>; </a:t>
            </a:r>
          </a:p>
          <a:p>
            <a:r>
              <a:rPr lang="tr-TR" sz="2400" b="1" dirty="0" smtClean="0">
                <a:solidFill>
                  <a:srgbClr val="C00000"/>
                </a:solidFill>
              </a:rPr>
              <a:t>      </a:t>
            </a:r>
          </a:p>
          <a:p>
            <a:r>
              <a:rPr lang="tr-TR" sz="2400" b="1" dirty="0" smtClean="0">
                <a:solidFill>
                  <a:srgbClr val="C00000"/>
                </a:solidFill>
              </a:rPr>
              <a:t>    </a:t>
            </a:r>
            <a:r>
              <a:rPr lang="tr-TR" sz="2000" b="1" dirty="0" smtClean="0"/>
              <a:t>// </a:t>
            </a:r>
            <a:r>
              <a:rPr lang="tr-TR" sz="2000" b="1" dirty="0" err="1" smtClean="0"/>
              <a:t>trying</a:t>
            </a:r>
            <a:r>
              <a:rPr lang="tr-TR" sz="2000" b="1" dirty="0" smtClean="0"/>
              <a:t> </a:t>
            </a:r>
            <a:r>
              <a:rPr lang="tr-TR" sz="2000" b="1" dirty="0" err="1" smtClean="0"/>
              <a:t>to</a:t>
            </a:r>
            <a:r>
              <a:rPr lang="tr-TR" sz="2000" b="1" dirty="0" smtClean="0"/>
              <a:t> </a:t>
            </a:r>
            <a:r>
              <a:rPr lang="tr-TR" sz="2000" b="1" dirty="0" err="1" smtClean="0"/>
              <a:t>access</a:t>
            </a:r>
            <a:r>
              <a:rPr lang="tr-TR" sz="2000" b="1" dirty="0" smtClean="0"/>
              <a:t> </a:t>
            </a:r>
            <a:r>
              <a:rPr lang="tr-TR" sz="2000" b="1" dirty="0" err="1" smtClean="0"/>
              <a:t>private</a:t>
            </a:r>
            <a:r>
              <a:rPr lang="tr-TR" sz="2000" b="1" dirty="0" smtClean="0"/>
              <a:t> data </a:t>
            </a:r>
            <a:r>
              <a:rPr lang="tr-TR" sz="2000" b="1" dirty="0" err="1" smtClean="0"/>
              <a:t>member</a:t>
            </a:r>
            <a:r>
              <a:rPr lang="tr-TR" sz="2000" b="1" dirty="0" smtClean="0"/>
              <a:t> </a:t>
            </a:r>
          </a:p>
          <a:p>
            <a:r>
              <a:rPr lang="tr-TR" sz="2400" b="1" dirty="0" smtClean="0">
                <a:solidFill>
                  <a:srgbClr val="C00000"/>
                </a:solidFill>
              </a:rPr>
              <a:t>    </a:t>
            </a:r>
            <a:r>
              <a:rPr lang="tr-TR" sz="2000" b="1" dirty="0" smtClean="0"/>
              <a:t>// </a:t>
            </a:r>
            <a:r>
              <a:rPr lang="tr-TR" sz="2000" b="1" dirty="0" err="1" smtClean="0"/>
              <a:t>directly</a:t>
            </a:r>
            <a:r>
              <a:rPr lang="tr-TR" sz="2000" b="1" dirty="0" smtClean="0"/>
              <a:t> </a:t>
            </a:r>
            <a:r>
              <a:rPr lang="tr-TR" sz="2000" b="1" dirty="0" err="1" smtClean="0"/>
              <a:t>outside</a:t>
            </a:r>
            <a:r>
              <a:rPr lang="tr-TR" sz="2000" b="1" dirty="0" smtClean="0"/>
              <a:t> </a:t>
            </a:r>
            <a:r>
              <a:rPr lang="tr-TR" sz="2000" b="1" dirty="0" err="1" smtClean="0"/>
              <a:t>the</a:t>
            </a:r>
            <a:r>
              <a:rPr lang="tr-TR" sz="2000" b="1" dirty="0" smtClean="0"/>
              <a:t> </a:t>
            </a:r>
            <a:r>
              <a:rPr lang="tr-TR" sz="2000" b="1" dirty="0" err="1" smtClean="0"/>
              <a:t>class</a:t>
            </a:r>
            <a:r>
              <a:rPr lang="tr-TR" sz="2000" b="1" dirty="0" smtClean="0"/>
              <a:t> </a:t>
            </a:r>
          </a:p>
          <a:p>
            <a:r>
              <a:rPr lang="tr-TR" sz="2400" b="1" dirty="0" smtClean="0">
                <a:solidFill>
                  <a:srgbClr val="C00000"/>
                </a:solidFill>
              </a:rPr>
              <a:t>    </a:t>
            </a:r>
            <a:r>
              <a:rPr lang="tr-TR" sz="2400" b="1" dirty="0" err="1" smtClean="0">
                <a:solidFill>
                  <a:srgbClr val="C00000"/>
                </a:solidFill>
              </a:rPr>
              <a:t>obj.radius</a:t>
            </a:r>
            <a:r>
              <a:rPr lang="tr-TR" sz="2400" b="1" dirty="0" smtClean="0">
                <a:solidFill>
                  <a:srgbClr val="C00000"/>
                </a:solidFill>
              </a:rPr>
              <a:t> = 1.5; </a:t>
            </a:r>
          </a:p>
          <a:p>
            <a:r>
              <a:rPr lang="tr-TR" sz="2400" b="1" dirty="0" smtClean="0">
                <a:solidFill>
                  <a:srgbClr val="C00000"/>
                </a:solidFill>
              </a:rPr>
              <a:t>      </a:t>
            </a:r>
          </a:p>
          <a:p>
            <a:r>
              <a:rPr lang="tr-TR" sz="2400" b="1" dirty="0" smtClean="0">
                <a:solidFill>
                  <a:srgbClr val="C00000"/>
                </a:solidFill>
              </a:rPr>
              <a:t>    </a:t>
            </a:r>
            <a:r>
              <a:rPr lang="tr-TR" sz="2400" b="1" dirty="0" err="1" smtClean="0">
                <a:solidFill>
                  <a:srgbClr val="C00000"/>
                </a:solidFill>
              </a:rPr>
              <a:t>cout</a:t>
            </a:r>
            <a:r>
              <a:rPr lang="tr-TR" sz="2400" b="1" dirty="0" smtClean="0">
                <a:solidFill>
                  <a:srgbClr val="C00000"/>
                </a:solidFill>
              </a:rPr>
              <a:t> &lt;&lt; "</a:t>
            </a:r>
            <a:r>
              <a:rPr lang="tr-TR" sz="2400" b="1" dirty="0" err="1" smtClean="0">
                <a:solidFill>
                  <a:srgbClr val="C00000"/>
                </a:solidFill>
              </a:rPr>
              <a:t>Area</a:t>
            </a:r>
            <a:r>
              <a:rPr lang="tr-TR" sz="2400" b="1" dirty="0" smtClean="0">
                <a:solidFill>
                  <a:srgbClr val="C00000"/>
                </a:solidFill>
              </a:rPr>
              <a:t> is:" &lt;&lt; </a:t>
            </a:r>
            <a:r>
              <a:rPr lang="tr-TR" sz="2400" b="1" dirty="0" err="1" smtClean="0">
                <a:solidFill>
                  <a:srgbClr val="C00000"/>
                </a:solidFill>
              </a:rPr>
              <a:t>obj.compute_area</a:t>
            </a:r>
            <a:r>
              <a:rPr lang="tr-TR" sz="2400" b="1" dirty="0" smtClean="0">
                <a:solidFill>
                  <a:srgbClr val="C00000"/>
                </a:solidFill>
              </a:rPr>
              <a:t>(); </a:t>
            </a:r>
          </a:p>
          <a:p>
            <a:r>
              <a:rPr lang="tr-TR" sz="2400" b="1" dirty="0" smtClean="0">
                <a:solidFill>
                  <a:srgbClr val="C00000"/>
                </a:solidFill>
              </a:rPr>
              <a:t>    </a:t>
            </a:r>
            <a:r>
              <a:rPr lang="tr-TR" sz="2400" b="1" dirty="0" err="1" smtClean="0">
                <a:solidFill>
                  <a:srgbClr val="C00000"/>
                </a:solidFill>
              </a:rPr>
              <a:t>return</a:t>
            </a:r>
            <a:r>
              <a:rPr lang="tr-TR" sz="2400" b="1" dirty="0" smtClean="0">
                <a:solidFill>
                  <a:srgbClr val="C00000"/>
                </a:solidFill>
              </a:rPr>
              <a:t> 0; </a:t>
            </a:r>
          </a:p>
          <a:p>
            <a:r>
              <a:rPr lang="tr-TR" sz="2400" b="1" dirty="0" smtClean="0">
                <a:solidFill>
                  <a:srgbClr val="C00000"/>
                </a:solidFill>
              </a:rPr>
              <a:t>} </a:t>
            </a:r>
          </a:p>
          <a:p>
            <a:endParaRPr lang="tr-TR" dirty="0"/>
          </a:p>
        </p:txBody>
      </p:sp>
      <p:pic>
        <p:nvPicPr>
          <p:cNvPr id="5" name="Resim 4"/>
          <p:cNvPicPr>
            <a:picLocks noChangeAspect="1"/>
          </p:cNvPicPr>
          <p:nvPr/>
        </p:nvPicPr>
        <p:blipFill>
          <a:blip r:embed="rId3"/>
          <a:stretch>
            <a:fillRect/>
          </a:stretch>
        </p:blipFill>
        <p:spPr>
          <a:xfrm>
            <a:off x="4321834" y="5351613"/>
            <a:ext cx="7870166" cy="1506387"/>
          </a:xfrm>
          <a:prstGeom prst="rect">
            <a:avLst/>
          </a:prstGeom>
        </p:spPr>
      </p:pic>
    </p:spTree>
    <p:extLst>
      <p:ext uri="{BB962C8B-B14F-4D97-AF65-F5344CB8AC3E}">
        <p14:creationId xmlns:p14="http://schemas.microsoft.com/office/powerpoint/2010/main" val="677818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6540759" cy="6858000"/>
          </a:xfrm>
        </p:spPr>
        <p:txBody>
          <a:bodyPr>
            <a:normAutofit/>
          </a:bodyPr>
          <a:lstStyle/>
          <a:p>
            <a:pPr marL="0" indent="0">
              <a:buNone/>
            </a:pPr>
            <a:r>
              <a:rPr lang="tr-TR" sz="2200" b="1" dirty="0" smtClean="0"/>
              <a:t>/ C++ program </a:t>
            </a:r>
            <a:r>
              <a:rPr lang="tr-TR" sz="2200" b="1" dirty="0" err="1" smtClean="0"/>
              <a:t>to</a:t>
            </a:r>
            <a:r>
              <a:rPr lang="tr-TR" sz="2200" b="1" dirty="0" smtClean="0"/>
              <a:t> </a:t>
            </a:r>
            <a:r>
              <a:rPr lang="tr-TR" sz="2200" b="1" dirty="0" err="1" smtClean="0"/>
              <a:t>demonstrate</a:t>
            </a:r>
            <a:r>
              <a:rPr lang="tr-TR" sz="2200" b="1" dirty="0" smtClean="0"/>
              <a:t> </a:t>
            </a:r>
            <a:r>
              <a:rPr lang="tr-TR" sz="2200" b="1" dirty="0" err="1" smtClean="0"/>
              <a:t>private</a:t>
            </a:r>
            <a:r>
              <a:rPr lang="tr-TR" sz="2200" b="1" dirty="0" smtClean="0"/>
              <a:t>  </a:t>
            </a:r>
            <a:r>
              <a:rPr lang="tr-TR" sz="2200" b="1" dirty="0" err="1" smtClean="0"/>
              <a:t>access</a:t>
            </a:r>
            <a:r>
              <a:rPr lang="tr-TR" sz="2200" b="1" dirty="0" smtClean="0"/>
              <a:t> </a:t>
            </a:r>
            <a:r>
              <a:rPr lang="tr-TR" sz="2200" b="1" dirty="0" err="1" smtClean="0"/>
              <a:t>modifier</a:t>
            </a:r>
            <a:r>
              <a:rPr lang="tr-TR" sz="2200" b="1" dirty="0" smtClean="0"/>
              <a:t> </a:t>
            </a:r>
          </a:p>
          <a:p>
            <a:pPr marL="0" indent="0">
              <a:buNone/>
            </a:pPr>
            <a:r>
              <a:rPr lang="tr-TR" sz="2200" b="1" dirty="0" smtClean="0">
                <a:solidFill>
                  <a:srgbClr val="C00000"/>
                </a:solidFill>
              </a:rPr>
              <a:t>  #</a:t>
            </a:r>
            <a:r>
              <a:rPr lang="tr-TR" sz="2200" b="1" dirty="0" err="1" smtClean="0">
                <a:solidFill>
                  <a:srgbClr val="C00000"/>
                </a:solidFill>
              </a:rPr>
              <a:t>include</a:t>
            </a:r>
            <a:r>
              <a:rPr lang="tr-TR" sz="2200" b="1" dirty="0" smtClean="0">
                <a:solidFill>
                  <a:srgbClr val="C00000"/>
                </a:solidFill>
              </a:rPr>
              <a:t>&lt;</a:t>
            </a:r>
            <a:r>
              <a:rPr lang="tr-TR" sz="2200" b="1" dirty="0" err="1" smtClean="0">
                <a:solidFill>
                  <a:srgbClr val="C00000"/>
                </a:solidFill>
              </a:rPr>
              <a:t>iostream</a:t>
            </a:r>
            <a:r>
              <a:rPr lang="tr-TR" sz="2200" b="1" dirty="0" smtClean="0">
                <a:solidFill>
                  <a:srgbClr val="C00000"/>
                </a:solidFill>
              </a:rPr>
              <a:t>&gt; </a:t>
            </a:r>
          </a:p>
          <a:p>
            <a:pPr marL="0" indent="0">
              <a:buNone/>
            </a:pPr>
            <a:r>
              <a:rPr lang="tr-TR" sz="2200" b="1" dirty="0" err="1" smtClean="0">
                <a:solidFill>
                  <a:srgbClr val="C00000"/>
                </a:solidFill>
              </a:rPr>
              <a:t>using</a:t>
            </a:r>
            <a:r>
              <a:rPr lang="tr-TR" sz="2200" b="1" dirty="0" smtClean="0">
                <a:solidFill>
                  <a:srgbClr val="C00000"/>
                </a:solidFill>
              </a:rPr>
              <a:t> </a:t>
            </a:r>
            <a:r>
              <a:rPr lang="tr-TR" sz="2200" b="1" dirty="0" err="1" smtClean="0">
                <a:solidFill>
                  <a:srgbClr val="C00000"/>
                </a:solidFill>
              </a:rPr>
              <a:t>namespace</a:t>
            </a:r>
            <a:r>
              <a:rPr lang="tr-TR" sz="2200" b="1" dirty="0" smtClean="0">
                <a:solidFill>
                  <a:srgbClr val="C00000"/>
                </a:solidFill>
              </a:rPr>
              <a:t> </a:t>
            </a:r>
            <a:r>
              <a:rPr lang="tr-TR" sz="2200" b="1" dirty="0" err="1" smtClean="0">
                <a:solidFill>
                  <a:srgbClr val="C00000"/>
                </a:solidFill>
              </a:rPr>
              <a:t>std</a:t>
            </a:r>
            <a:r>
              <a:rPr lang="tr-TR" sz="2200" b="1" dirty="0" smtClean="0">
                <a:solidFill>
                  <a:srgbClr val="C00000"/>
                </a:solidFill>
              </a:rPr>
              <a:t>; </a:t>
            </a:r>
          </a:p>
          <a:p>
            <a:pPr marL="0" indent="0">
              <a:buNone/>
            </a:pPr>
            <a:r>
              <a:rPr lang="tr-TR" sz="2200" b="1" dirty="0" smtClean="0">
                <a:solidFill>
                  <a:srgbClr val="C00000"/>
                </a:solidFill>
              </a:rPr>
              <a:t>  </a:t>
            </a:r>
            <a:r>
              <a:rPr lang="tr-TR" sz="2200" b="1" dirty="0" err="1" smtClean="0">
                <a:solidFill>
                  <a:srgbClr val="C00000"/>
                </a:solidFill>
              </a:rPr>
              <a:t>class</a:t>
            </a:r>
            <a:r>
              <a:rPr lang="tr-TR" sz="2200" b="1" dirty="0" smtClean="0">
                <a:solidFill>
                  <a:srgbClr val="C00000"/>
                </a:solidFill>
              </a:rPr>
              <a:t> </a:t>
            </a:r>
            <a:r>
              <a:rPr lang="tr-TR" sz="2200" b="1" dirty="0" err="1" smtClean="0">
                <a:solidFill>
                  <a:srgbClr val="C00000"/>
                </a:solidFill>
              </a:rPr>
              <a:t>Circle</a:t>
            </a:r>
            <a:r>
              <a:rPr lang="tr-TR" sz="2200" b="1" dirty="0" smtClean="0">
                <a:solidFill>
                  <a:srgbClr val="C00000"/>
                </a:solidFill>
              </a:rPr>
              <a:t> {    </a:t>
            </a:r>
          </a:p>
          <a:p>
            <a:pPr marL="0" indent="0">
              <a:buNone/>
            </a:pPr>
            <a:r>
              <a:rPr lang="tr-TR" sz="2200" b="1" dirty="0" err="1" smtClean="0">
                <a:solidFill>
                  <a:srgbClr val="C00000"/>
                </a:solidFill>
              </a:rPr>
              <a:t>private</a:t>
            </a:r>
            <a:r>
              <a:rPr lang="tr-TR" sz="2200" b="1" dirty="0" smtClean="0">
                <a:solidFill>
                  <a:srgbClr val="C00000"/>
                </a:solidFill>
              </a:rPr>
              <a:t>:  </a:t>
            </a:r>
            <a:r>
              <a:rPr lang="tr-TR" sz="2200" b="1" dirty="0" smtClean="0"/>
              <a:t>// </a:t>
            </a:r>
            <a:r>
              <a:rPr lang="tr-TR" sz="2200" b="1" dirty="0" err="1" smtClean="0"/>
              <a:t>private</a:t>
            </a:r>
            <a:r>
              <a:rPr lang="tr-TR" sz="2200" b="1" dirty="0" smtClean="0"/>
              <a:t> data </a:t>
            </a:r>
            <a:r>
              <a:rPr lang="tr-TR" sz="2200" b="1" dirty="0" err="1" smtClean="0"/>
              <a:t>member</a:t>
            </a:r>
            <a:r>
              <a:rPr lang="tr-TR" sz="2200" b="1" dirty="0" smtClean="0"/>
              <a:t> </a:t>
            </a:r>
            <a:endParaRPr lang="tr-TR" sz="2200" b="1" dirty="0" smtClean="0">
              <a:solidFill>
                <a:srgbClr val="C00000"/>
              </a:solidFill>
            </a:endParaRPr>
          </a:p>
          <a:p>
            <a:pPr marL="0" indent="0">
              <a:buNone/>
            </a:pPr>
            <a:r>
              <a:rPr lang="tr-TR" sz="2200" b="1" dirty="0" smtClean="0">
                <a:solidFill>
                  <a:srgbClr val="C00000"/>
                </a:solidFill>
              </a:rPr>
              <a:t>        </a:t>
            </a:r>
            <a:r>
              <a:rPr lang="tr-TR" sz="2200" b="1" dirty="0" err="1" smtClean="0">
                <a:solidFill>
                  <a:srgbClr val="C00000"/>
                </a:solidFill>
              </a:rPr>
              <a:t>double</a:t>
            </a:r>
            <a:r>
              <a:rPr lang="tr-TR" sz="2200" b="1" dirty="0" smtClean="0">
                <a:solidFill>
                  <a:srgbClr val="C00000"/>
                </a:solidFill>
              </a:rPr>
              <a:t> </a:t>
            </a:r>
            <a:r>
              <a:rPr lang="tr-TR" sz="2200" b="1" dirty="0" err="1" smtClean="0">
                <a:solidFill>
                  <a:srgbClr val="C00000"/>
                </a:solidFill>
              </a:rPr>
              <a:t>radius</a:t>
            </a:r>
            <a:r>
              <a:rPr lang="tr-TR" sz="2200" b="1" dirty="0" smtClean="0">
                <a:solidFill>
                  <a:srgbClr val="C00000"/>
                </a:solidFill>
              </a:rPr>
              <a:t>;   </a:t>
            </a:r>
          </a:p>
          <a:p>
            <a:pPr marL="0" indent="0">
              <a:buNone/>
            </a:pPr>
            <a:r>
              <a:rPr lang="tr-TR" sz="2200" b="1" dirty="0" err="1" smtClean="0">
                <a:solidFill>
                  <a:srgbClr val="C00000"/>
                </a:solidFill>
              </a:rPr>
              <a:t>public</a:t>
            </a:r>
            <a:r>
              <a:rPr lang="tr-TR" sz="2200" b="1" dirty="0" smtClean="0">
                <a:solidFill>
                  <a:srgbClr val="C00000"/>
                </a:solidFill>
              </a:rPr>
              <a:t>:      </a:t>
            </a:r>
            <a:r>
              <a:rPr lang="tr-TR" sz="2200" b="1" dirty="0" smtClean="0"/>
              <a:t>// </a:t>
            </a:r>
            <a:r>
              <a:rPr lang="tr-TR" sz="2200" b="1" dirty="0" err="1" smtClean="0"/>
              <a:t>public</a:t>
            </a:r>
            <a:r>
              <a:rPr lang="tr-TR" sz="2200" b="1" dirty="0" smtClean="0"/>
              <a:t> </a:t>
            </a:r>
            <a:r>
              <a:rPr lang="tr-TR" sz="2200" b="1" dirty="0" err="1" smtClean="0"/>
              <a:t>member</a:t>
            </a:r>
            <a:r>
              <a:rPr lang="tr-TR" sz="2200" b="1" dirty="0" smtClean="0"/>
              <a:t> </a:t>
            </a:r>
            <a:r>
              <a:rPr lang="tr-TR" sz="2200" b="1" dirty="0" err="1" smtClean="0"/>
              <a:t>function</a:t>
            </a:r>
            <a:r>
              <a:rPr lang="tr-TR" sz="2200" b="1" dirty="0" smtClean="0"/>
              <a:t>     </a:t>
            </a:r>
          </a:p>
          <a:p>
            <a:pPr marL="0" indent="0">
              <a:buNone/>
            </a:pPr>
            <a:r>
              <a:rPr lang="tr-TR" sz="2200" b="1" dirty="0" smtClean="0">
                <a:solidFill>
                  <a:srgbClr val="C00000"/>
                </a:solidFill>
              </a:rPr>
              <a:t>        </a:t>
            </a:r>
            <a:r>
              <a:rPr lang="tr-TR" sz="2200" b="1" dirty="0" err="1" smtClean="0">
                <a:solidFill>
                  <a:srgbClr val="C00000"/>
                </a:solidFill>
              </a:rPr>
              <a:t>void</a:t>
            </a:r>
            <a:r>
              <a:rPr lang="tr-TR" sz="2200" b="1" dirty="0" smtClean="0">
                <a:solidFill>
                  <a:srgbClr val="C00000"/>
                </a:solidFill>
              </a:rPr>
              <a:t> </a:t>
            </a:r>
            <a:r>
              <a:rPr lang="tr-TR" sz="2200" b="1" dirty="0" err="1" smtClean="0">
                <a:solidFill>
                  <a:srgbClr val="C00000"/>
                </a:solidFill>
              </a:rPr>
              <a:t>compute_area</a:t>
            </a:r>
            <a:r>
              <a:rPr lang="tr-TR" sz="2200" b="1" dirty="0" smtClean="0">
                <a:solidFill>
                  <a:srgbClr val="C00000"/>
                </a:solidFill>
              </a:rPr>
              <a:t>(</a:t>
            </a:r>
            <a:r>
              <a:rPr lang="tr-TR" sz="2200" b="1" dirty="0" err="1" smtClean="0">
                <a:solidFill>
                  <a:srgbClr val="C00000"/>
                </a:solidFill>
              </a:rPr>
              <a:t>double</a:t>
            </a:r>
            <a:r>
              <a:rPr lang="tr-TR" sz="2200" b="1" dirty="0" smtClean="0">
                <a:solidFill>
                  <a:srgbClr val="C00000"/>
                </a:solidFill>
              </a:rPr>
              <a:t> r) </a:t>
            </a:r>
          </a:p>
          <a:p>
            <a:pPr marL="0" indent="0">
              <a:buNone/>
            </a:pPr>
            <a:r>
              <a:rPr lang="tr-TR" sz="2200" b="1" dirty="0" smtClean="0">
                <a:solidFill>
                  <a:srgbClr val="C00000"/>
                </a:solidFill>
              </a:rPr>
              <a:t>        {   </a:t>
            </a:r>
            <a:r>
              <a:rPr lang="tr-TR" sz="2200" b="1" dirty="0" smtClean="0"/>
              <a:t>// </a:t>
            </a:r>
            <a:r>
              <a:rPr lang="tr-TR" sz="2200" b="1" dirty="0" err="1" smtClean="0"/>
              <a:t>member</a:t>
            </a:r>
            <a:r>
              <a:rPr lang="tr-TR" sz="2200" b="1" dirty="0" smtClean="0"/>
              <a:t> </a:t>
            </a:r>
            <a:r>
              <a:rPr lang="tr-TR" sz="2200" b="1" dirty="0" err="1" smtClean="0"/>
              <a:t>function</a:t>
            </a:r>
            <a:r>
              <a:rPr lang="tr-TR" sz="2200" b="1" dirty="0" smtClean="0"/>
              <a:t> can </a:t>
            </a:r>
            <a:r>
              <a:rPr lang="tr-TR" sz="2200" b="1" dirty="0" err="1" smtClean="0"/>
              <a:t>access</a:t>
            </a:r>
            <a:r>
              <a:rPr lang="tr-TR" sz="2200" b="1" dirty="0" smtClean="0"/>
              <a:t> </a:t>
            </a:r>
            <a:r>
              <a:rPr lang="tr-TR" sz="2200" b="1" dirty="0" err="1" smtClean="0"/>
              <a:t>private</a:t>
            </a:r>
            <a:r>
              <a:rPr lang="tr-TR" sz="2200" b="1" dirty="0" smtClean="0"/>
              <a:t>  </a:t>
            </a:r>
          </a:p>
          <a:p>
            <a:pPr marL="0" indent="0">
              <a:buNone/>
            </a:pPr>
            <a:r>
              <a:rPr lang="tr-TR" sz="2200" b="1" dirty="0" smtClean="0">
                <a:solidFill>
                  <a:srgbClr val="C00000"/>
                </a:solidFill>
              </a:rPr>
              <a:t>            </a:t>
            </a:r>
            <a:r>
              <a:rPr lang="tr-TR" sz="2200" b="1" dirty="0" smtClean="0"/>
              <a:t>// data </a:t>
            </a:r>
            <a:r>
              <a:rPr lang="tr-TR" sz="2200" b="1" dirty="0" err="1" smtClean="0"/>
              <a:t>member</a:t>
            </a:r>
            <a:r>
              <a:rPr lang="tr-TR" sz="2200" b="1" dirty="0" smtClean="0"/>
              <a:t> </a:t>
            </a:r>
            <a:r>
              <a:rPr lang="tr-TR" sz="2200" b="1" dirty="0" err="1" smtClean="0"/>
              <a:t>radius</a:t>
            </a:r>
            <a:r>
              <a:rPr lang="tr-TR" sz="2200" b="1" dirty="0" smtClean="0"/>
              <a:t> </a:t>
            </a:r>
          </a:p>
          <a:p>
            <a:pPr marL="0" indent="0">
              <a:buNone/>
            </a:pPr>
            <a:r>
              <a:rPr lang="tr-TR" sz="2200" b="1" dirty="0" smtClean="0">
                <a:solidFill>
                  <a:srgbClr val="C00000"/>
                </a:solidFill>
              </a:rPr>
              <a:t>            </a:t>
            </a:r>
            <a:r>
              <a:rPr lang="tr-TR" sz="2200" b="1" dirty="0" err="1" smtClean="0">
                <a:solidFill>
                  <a:srgbClr val="C00000"/>
                </a:solidFill>
              </a:rPr>
              <a:t>radius</a:t>
            </a:r>
            <a:r>
              <a:rPr lang="tr-TR" sz="2200" b="1" dirty="0" smtClean="0">
                <a:solidFill>
                  <a:srgbClr val="C00000"/>
                </a:solidFill>
              </a:rPr>
              <a:t> = r; </a:t>
            </a:r>
          </a:p>
          <a:p>
            <a:pPr marL="0" indent="0">
              <a:buNone/>
            </a:pPr>
            <a:r>
              <a:rPr lang="tr-TR" sz="2200" b="1" dirty="0" smtClean="0">
                <a:solidFill>
                  <a:srgbClr val="C00000"/>
                </a:solidFill>
              </a:rPr>
              <a:t>  </a:t>
            </a:r>
            <a:r>
              <a:rPr lang="tr-TR" sz="2200" b="1" dirty="0" err="1" smtClean="0">
                <a:solidFill>
                  <a:srgbClr val="C00000"/>
                </a:solidFill>
              </a:rPr>
              <a:t>double</a:t>
            </a:r>
            <a:r>
              <a:rPr lang="tr-TR" sz="2200" b="1" dirty="0" smtClean="0">
                <a:solidFill>
                  <a:srgbClr val="C00000"/>
                </a:solidFill>
              </a:rPr>
              <a:t> </a:t>
            </a:r>
            <a:r>
              <a:rPr lang="tr-TR" sz="2200" b="1" dirty="0" err="1" smtClean="0">
                <a:solidFill>
                  <a:srgbClr val="C00000"/>
                </a:solidFill>
              </a:rPr>
              <a:t>area</a:t>
            </a:r>
            <a:r>
              <a:rPr lang="tr-TR" sz="2200" b="1" dirty="0" smtClean="0">
                <a:solidFill>
                  <a:srgbClr val="C00000"/>
                </a:solidFill>
              </a:rPr>
              <a:t> = 3.14*</a:t>
            </a:r>
            <a:r>
              <a:rPr lang="tr-TR" sz="2200" b="1" dirty="0" err="1" smtClean="0">
                <a:solidFill>
                  <a:srgbClr val="C00000"/>
                </a:solidFill>
              </a:rPr>
              <a:t>radius</a:t>
            </a:r>
            <a:r>
              <a:rPr lang="tr-TR" sz="2200" b="1" dirty="0" smtClean="0">
                <a:solidFill>
                  <a:srgbClr val="C00000"/>
                </a:solidFill>
              </a:rPr>
              <a:t>*</a:t>
            </a:r>
            <a:r>
              <a:rPr lang="tr-TR" sz="2200" b="1" dirty="0" err="1" smtClean="0">
                <a:solidFill>
                  <a:srgbClr val="C00000"/>
                </a:solidFill>
              </a:rPr>
              <a:t>radius</a:t>
            </a:r>
            <a:r>
              <a:rPr lang="tr-TR" sz="2200" b="1" dirty="0" smtClean="0">
                <a:solidFill>
                  <a:srgbClr val="C00000"/>
                </a:solidFill>
              </a:rPr>
              <a:t>; </a:t>
            </a:r>
          </a:p>
          <a:p>
            <a:pPr marL="0" indent="0">
              <a:buNone/>
            </a:pPr>
            <a:r>
              <a:rPr lang="tr-TR" sz="2200" b="1" dirty="0" smtClean="0">
                <a:solidFill>
                  <a:srgbClr val="C00000"/>
                </a:solidFill>
              </a:rPr>
              <a:t>  </a:t>
            </a:r>
            <a:r>
              <a:rPr lang="tr-TR" sz="2200" b="1" dirty="0" err="1" smtClean="0">
                <a:solidFill>
                  <a:srgbClr val="C00000"/>
                </a:solidFill>
              </a:rPr>
              <a:t>cout</a:t>
            </a:r>
            <a:r>
              <a:rPr lang="tr-TR" sz="2200" b="1" dirty="0" smtClean="0">
                <a:solidFill>
                  <a:srgbClr val="C00000"/>
                </a:solidFill>
              </a:rPr>
              <a:t> &lt;&lt; "Radius is: " &lt;&lt; </a:t>
            </a:r>
            <a:r>
              <a:rPr lang="tr-TR" sz="2200" b="1" dirty="0" err="1" smtClean="0">
                <a:solidFill>
                  <a:srgbClr val="C00000"/>
                </a:solidFill>
              </a:rPr>
              <a:t>radius</a:t>
            </a:r>
            <a:r>
              <a:rPr lang="tr-TR" sz="2200" b="1" dirty="0" smtClean="0">
                <a:solidFill>
                  <a:srgbClr val="C00000"/>
                </a:solidFill>
              </a:rPr>
              <a:t> &lt;&lt; </a:t>
            </a:r>
            <a:r>
              <a:rPr lang="tr-TR" sz="2200" b="1" dirty="0" err="1" smtClean="0">
                <a:solidFill>
                  <a:srgbClr val="C00000"/>
                </a:solidFill>
              </a:rPr>
              <a:t>endl</a:t>
            </a:r>
            <a:r>
              <a:rPr lang="tr-TR" sz="2200" b="1" dirty="0" smtClean="0">
                <a:solidFill>
                  <a:srgbClr val="C00000"/>
                </a:solidFill>
              </a:rPr>
              <a:t>; </a:t>
            </a:r>
          </a:p>
          <a:p>
            <a:pPr marL="0" indent="0">
              <a:buNone/>
            </a:pPr>
            <a:r>
              <a:rPr lang="tr-TR" sz="2200" b="1" dirty="0" smtClean="0">
                <a:solidFill>
                  <a:srgbClr val="C00000"/>
                </a:solidFill>
              </a:rPr>
              <a:t>  </a:t>
            </a:r>
            <a:r>
              <a:rPr lang="tr-TR" sz="2200" b="1" dirty="0" err="1" smtClean="0">
                <a:solidFill>
                  <a:srgbClr val="C00000"/>
                </a:solidFill>
              </a:rPr>
              <a:t>cout</a:t>
            </a:r>
            <a:r>
              <a:rPr lang="tr-TR" sz="2200" b="1" dirty="0" smtClean="0">
                <a:solidFill>
                  <a:srgbClr val="C00000"/>
                </a:solidFill>
              </a:rPr>
              <a:t> &lt;&lt; "</a:t>
            </a:r>
            <a:r>
              <a:rPr lang="tr-TR" sz="2200" b="1" dirty="0" err="1" smtClean="0">
                <a:solidFill>
                  <a:srgbClr val="C00000"/>
                </a:solidFill>
              </a:rPr>
              <a:t>Area</a:t>
            </a:r>
            <a:r>
              <a:rPr lang="tr-TR" sz="2200" b="1" dirty="0" smtClean="0">
                <a:solidFill>
                  <a:srgbClr val="C00000"/>
                </a:solidFill>
              </a:rPr>
              <a:t> is: " &lt;&lt; </a:t>
            </a:r>
            <a:r>
              <a:rPr lang="tr-TR" sz="2200" b="1" dirty="0" err="1" smtClean="0">
                <a:solidFill>
                  <a:srgbClr val="C00000"/>
                </a:solidFill>
              </a:rPr>
              <a:t>area</a:t>
            </a:r>
            <a:r>
              <a:rPr lang="tr-TR" sz="2200" b="1" dirty="0" smtClean="0">
                <a:solidFill>
                  <a:srgbClr val="C00000"/>
                </a:solidFill>
              </a:rPr>
              <a:t>; </a:t>
            </a:r>
          </a:p>
          <a:p>
            <a:pPr marL="0" indent="0">
              <a:buNone/>
            </a:pPr>
            <a:r>
              <a:rPr lang="tr-TR" sz="2200" b="1" dirty="0" smtClean="0">
                <a:solidFill>
                  <a:srgbClr val="C00000"/>
                </a:solidFill>
              </a:rPr>
              <a:t>        } </a:t>
            </a:r>
          </a:p>
          <a:p>
            <a:pPr marL="0" indent="0">
              <a:buNone/>
            </a:pPr>
            <a:r>
              <a:rPr lang="tr-TR" sz="2200" b="1" dirty="0" smtClean="0">
                <a:solidFill>
                  <a:srgbClr val="C00000"/>
                </a:solidFill>
              </a:rPr>
              <a:t>}; </a:t>
            </a:r>
          </a:p>
          <a:p>
            <a:pPr marL="0" indent="0">
              <a:buNone/>
            </a:pPr>
            <a:endParaRPr lang="tr-TR" dirty="0" smtClean="0"/>
          </a:p>
        </p:txBody>
      </p:sp>
      <p:sp>
        <p:nvSpPr>
          <p:cNvPr id="4" name="İçerik Yer Tutucusu 2"/>
          <p:cNvSpPr txBox="1">
            <a:spLocks/>
          </p:cNvSpPr>
          <p:nvPr/>
        </p:nvSpPr>
        <p:spPr>
          <a:xfrm>
            <a:off x="6650966" y="90577"/>
            <a:ext cx="5541034" cy="6676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smtClean="0"/>
              <a:t>  </a:t>
            </a:r>
            <a:endParaRPr lang="tr-TR" sz="2400" b="1" dirty="0" smtClean="0">
              <a:solidFill>
                <a:srgbClr val="C00000"/>
              </a:solidFill>
            </a:endParaRPr>
          </a:p>
          <a:p>
            <a:pPr marL="0" indent="0">
              <a:buNone/>
            </a:pPr>
            <a:r>
              <a:rPr lang="tr-TR" sz="2400" b="1" dirty="0" err="1" smtClean="0">
                <a:solidFill>
                  <a:srgbClr val="C00000"/>
                </a:solidFill>
              </a:rPr>
              <a:t>int</a:t>
            </a:r>
            <a:r>
              <a:rPr lang="tr-TR" sz="2400" b="1" dirty="0" smtClean="0">
                <a:solidFill>
                  <a:srgbClr val="C00000"/>
                </a:solidFill>
              </a:rPr>
              <a:t> main() </a:t>
            </a:r>
          </a:p>
          <a:p>
            <a:pPr marL="0" indent="0">
              <a:buNone/>
            </a:pPr>
            <a:r>
              <a:rPr lang="tr-TR" sz="2400" b="1" dirty="0" smtClean="0">
                <a:solidFill>
                  <a:srgbClr val="C00000"/>
                </a:solidFill>
              </a:rPr>
              <a:t>{    </a:t>
            </a:r>
          </a:p>
          <a:p>
            <a:pPr marL="0" indent="0">
              <a:buNone/>
            </a:pPr>
            <a:r>
              <a:rPr lang="tr-TR" sz="2400" b="1" dirty="0" smtClean="0">
                <a:solidFill>
                  <a:srgbClr val="C00000"/>
                </a:solidFill>
              </a:rPr>
              <a:t>    </a:t>
            </a:r>
            <a:r>
              <a:rPr lang="tr-TR" sz="2400" b="1" dirty="0" smtClean="0"/>
              <a:t>// </a:t>
            </a:r>
            <a:r>
              <a:rPr lang="tr-TR" sz="2400" b="1" dirty="0" err="1" smtClean="0"/>
              <a:t>creating</a:t>
            </a:r>
            <a:r>
              <a:rPr lang="tr-TR" sz="2400" b="1" dirty="0" smtClean="0"/>
              <a:t> </a:t>
            </a:r>
            <a:r>
              <a:rPr lang="tr-TR" sz="2400" b="1" dirty="0" err="1" smtClean="0"/>
              <a:t>object</a:t>
            </a:r>
            <a:r>
              <a:rPr lang="tr-TR" sz="2400" b="1" dirty="0" smtClean="0"/>
              <a:t> of </a:t>
            </a:r>
            <a:r>
              <a:rPr lang="tr-TR" sz="2400" b="1" dirty="0" err="1" smtClean="0"/>
              <a:t>the</a:t>
            </a:r>
            <a:r>
              <a:rPr lang="tr-TR" sz="2400" b="1" dirty="0" smtClean="0"/>
              <a:t> </a:t>
            </a:r>
            <a:r>
              <a:rPr lang="tr-TR" sz="2400" b="1" dirty="0" err="1" smtClean="0"/>
              <a:t>class</a:t>
            </a:r>
            <a:r>
              <a:rPr lang="tr-TR" sz="2400" b="1" dirty="0" smtClean="0"/>
              <a:t> </a:t>
            </a:r>
          </a:p>
          <a:p>
            <a:pPr marL="0" indent="0">
              <a:buNone/>
            </a:pPr>
            <a:r>
              <a:rPr lang="tr-TR" sz="2400" b="1" dirty="0" smtClean="0">
                <a:solidFill>
                  <a:srgbClr val="C00000"/>
                </a:solidFill>
              </a:rPr>
              <a:t>    </a:t>
            </a:r>
            <a:r>
              <a:rPr lang="tr-TR" sz="2400" b="1" dirty="0" err="1" smtClean="0">
                <a:solidFill>
                  <a:srgbClr val="C00000"/>
                </a:solidFill>
              </a:rPr>
              <a:t>Circle</a:t>
            </a:r>
            <a:r>
              <a:rPr lang="tr-TR" sz="2400" b="1" dirty="0" smtClean="0">
                <a:solidFill>
                  <a:srgbClr val="C00000"/>
                </a:solidFill>
              </a:rPr>
              <a:t> </a:t>
            </a:r>
            <a:r>
              <a:rPr lang="tr-TR" sz="2400" b="1" dirty="0" err="1" smtClean="0">
                <a:solidFill>
                  <a:srgbClr val="C00000"/>
                </a:solidFill>
              </a:rPr>
              <a:t>obj</a:t>
            </a:r>
            <a:r>
              <a:rPr lang="tr-TR" sz="2400" b="1" dirty="0" smtClean="0">
                <a:solidFill>
                  <a:srgbClr val="C00000"/>
                </a:solidFill>
              </a:rPr>
              <a:t>; </a:t>
            </a:r>
          </a:p>
          <a:p>
            <a:pPr marL="0" indent="0">
              <a:buNone/>
            </a:pPr>
            <a:r>
              <a:rPr lang="tr-TR" sz="2400" b="1" dirty="0" smtClean="0">
                <a:solidFill>
                  <a:srgbClr val="C00000"/>
                </a:solidFill>
              </a:rPr>
              <a:t>      </a:t>
            </a:r>
          </a:p>
          <a:p>
            <a:pPr marL="0" indent="0">
              <a:buNone/>
            </a:pPr>
            <a:r>
              <a:rPr lang="tr-TR" sz="2400" b="1" dirty="0" smtClean="0">
                <a:solidFill>
                  <a:srgbClr val="C00000"/>
                </a:solidFill>
              </a:rPr>
              <a:t>    </a:t>
            </a:r>
            <a:r>
              <a:rPr lang="tr-TR" sz="2400" b="1" dirty="0" smtClean="0"/>
              <a:t>// </a:t>
            </a:r>
            <a:r>
              <a:rPr lang="tr-TR" sz="2400" b="1" dirty="0" err="1" smtClean="0"/>
              <a:t>trying</a:t>
            </a:r>
            <a:r>
              <a:rPr lang="tr-TR" sz="2400" b="1" dirty="0" smtClean="0"/>
              <a:t> </a:t>
            </a:r>
            <a:r>
              <a:rPr lang="tr-TR" sz="2400" b="1" dirty="0" err="1" smtClean="0"/>
              <a:t>to</a:t>
            </a:r>
            <a:r>
              <a:rPr lang="tr-TR" sz="2400" b="1" dirty="0" smtClean="0"/>
              <a:t> </a:t>
            </a:r>
            <a:r>
              <a:rPr lang="tr-TR" sz="2400" b="1" dirty="0" err="1" smtClean="0"/>
              <a:t>access</a:t>
            </a:r>
            <a:r>
              <a:rPr lang="tr-TR" sz="2400" b="1" dirty="0" smtClean="0"/>
              <a:t> </a:t>
            </a:r>
            <a:r>
              <a:rPr lang="tr-TR" sz="2400" b="1" dirty="0" err="1" smtClean="0"/>
              <a:t>private</a:t>
            </a:r>
            <a:r>
              <a:rPr lang="tr-TR" sz="2400" b="1" dirty="0" smtClean="0"/>
              <a:t> data </a:t>
            </a:r>
            <a:r>
              <a:rPr lang="tr-TR" sz="2400" b="1" dirty="0" err="1" smtClean="0"/>
              <a:t>member</a:t>
            </a:r>
            <a:r>
              <a:rPr lang="tr-TR" sz="2400" b="1" dirty="0" smtClean="0"/>
              <a:t> </a:t>
            </a:r>
          </a:p>
          <a:p>
            <a:pPr marL="0" indent="0">
              <a:buNone/>
            </a:pPr>
            <a:r>
              <a:rPr lang="tr-TR" sz="2400" b="1" dirty="0" smtClean="0">
                <a:solidFill>
                  <a:srgbClr val="C00000"/>
                </a:solidFill>
              </a:rPr>
              <a:t>    </a:t>
            </a:r>
            <a:r>
              <a:rPr lang="tr-TR" sz="2400" b="1" dirty="0" smtClean="0"/>
              <a:t>// </a:t>
            </a:r>
            <a:r>
              <a:rPr lang="tr-TR" sz="2400" b="1" dirty="0" err="1" smtClean="0"/>
              <a:t>directly</a:t>
            </a:r>
            <a:r>
              <a:rPr lang="tr-TR" sz="2400" b="1" dirty="0" smtClean="0"/>
              <a:t> </a:t>
            </a:r>
            <a:r>
              <a:rPr lang="tr-TR" sz="2400" b="1" dirty="0" err="1" smtClean="0"/>
              <a:t>outside</a:t>
            </a:r>
            <a:r>
              <a:rPr lang="tr-TR" sz="2400" b="1" dirty="0" smtClean="0"/>
              <a:t> </a:t>
            </a:r>
            <a:r>
              <a:rPr lang="tr-TR" sz="2400" b="1" dirty="0" err="1" smtClean="0"/>
              <a:t>the</a:t>
            </a:r>
            <a:r>
              <a:rPr lang="tr-TR" sz="2400" b="1" dirty="0" smtClean="0"/>
              <a:t> </a:t>
            </a:r>
            <a:r>
              <a:rPr lang="tr-TR" sz="2400" b="1" dirty="0" err="1" smtClean="0"/>
              <a:t>class</a:t>
            </a:r>
            <a:r>
              <a:rPr lang="tr-TR" sz="2400" b="1" dirty="0" smtClean="0"/>
              <a:t> </a:t>
            </a:r>
          </a:p>
          <a:p>
            <a:pPr marL="0" indent="0">
              <a:buNone/>
            </a:pPr>
            <a:r>
              <a:rPr lang="tr-TR" sz="2400" b="1" dirty="0" smtClean="0">
                <a:solidFill>
                  <a:srgbClr val="C00000"/>
                </a:solidFill>
              </a:rPr>
              <a:t>    </a:t>
            </a:r>
            <a:r>
              <a:rPr lang="tr-TR" sz="2400" b="1" dirty="0" err="1" smtClean="0">
                <a:solidFill>
                  <a:srgbClr val="C00000"/>
                </a:solidFill>
              </a:rPr>
              <a:t>obj.compute_area</a:t>
            </a:r>
            <a:r>
              <a:rPr lang="tr-TR" sz="2400" b="1" dirty="0" smtClean="0">
                <a:solidFill>
                  <a:srgbClr val="C00000"/>
                </a:solidFill>
              </a:rPr>
              <a:t>(1.5); </a:t>
            </a:r>
          </a:p>
          <a:p>
            <a:pPr marL="0" indent="0">
              <a:buNone/>
            </a:pPr>
            <a:r>
              <a:rPr lang="tr-TR" sz="2400" b="1" dirty="0" smtClean="0">
                <a:solidFill>
                  <a:srgbClr val="C00000"/>
                </a:solidFill>
              </a:rPr>
              <a:t>           </a:t>
            </a:r>
          </a:p>
          <a:p>
            <a:pPr marL="0" indent="0">
              <a:buNone/>
            </a:pPr>
            <a:r>
              <a:rPr lang="tr-TR" sz="2400" b="1" dirty="0" smtClean="0">
                <a:solidFill>
                  <a:srgbClr val="C00000"/>
                </a:solidFill>
              </a:rPr>
              <a:t>    </a:t>
            </a:r>
            <a:r>
              <a:rPr lang="tr-TR" sz="2400" b="1" dirty="0" err="1" smtClean="0">
                <a:solidFill>
                  <a:srgbClr val="C00000"/>
                </a:solidFill>
              </a:rPr>
              <a:t>return</a:t>
            </a:r>
            <a:r>
              <a:rPr lang="tr-TR" sz="2400" b="1" dirty="0" smtClean="0">
                <a:solidFill>
                  <a:srgbClr val="C00000"/>
                </a:solidFill>
              </a:rPr>
              <a:t> 0; </a:t>
            </a:r>
          </a:p>
          <a:p>
            <a:pPr marL="0" indent="0">
              <a:buNone/>
            </a:pPr>
            <a:r>
              <a:rPr lang="tr-TR" sz="2400" b="1" dirty="0" smtClean="0">
                <a:solidFill>
                  <a:srgbClr val="C00000"/>
                </a:solidFill>
              </a:rPr>
              <a:t>} </a:t>
            </a:r>
            <a:endParaRPr lang="tr-TR" sz="2400" b="1" dirty="0">
              <a:solidFill>
                <a:srgbClr val="C00000"/>
              </a:solidFill>
            </a:endParaRPr>
          </a:p>
        </p:txBody>
      </p:sp>
      <p:pic>
        <p:nvPicPr>
          <p:cNvPr id="5" name="Resim 4"/>
          <p:cNvPicPr>
            <a:picLocks noChangeAspect="1"/>
          </p:cNvPicPr>
          <p:nvPr/>
        </p:nvPicPr>
        <p:blipFill>
          <a:blip r:embed="rId3"/>
          <a:stretch>
            <a:fillRect/>
          </a:stretch>
        </p:blipFill>
        <p:spPr>
          <a:xfrm>
            <a:off x="7305570" y="5805413"/>
            <a:ext cx="4638675" cy="809625"/>
          </a:xfrm>
          <a:prstGeom prst="rect">
            <a:avLst/>
          </a:prstGeom>
        </p:spPr>
      </p:pic>
    </p:spTree>
    <p:extLst>
      <p:ext uri="{BB962C8B-B14F-4D97-AF65-F5344CB8AC3E}">
        <p14:creationId xmlns:p14="http://schemas.microsoft.com/office/powerpoint/2010/main" val="3350626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469256" y="80453"/>
            <a:ext cx="4544683" cy="514769"/>
          </a:xfrm>
        </p:spPr>
        <p:txBody>
          <a:bodyPr>
            <a:normAutofit fontScale="90000"/>
          </a:bodyPr>
          <a:lstStyle/>
          <a:p>
            <a:r>
              <a:rPr lang="tr-TR" b="1" dirty="0" err="1" smtClean="0"/>
              <a:t>Inline</a:t>
            </a:r>
            <a:r>
              <a:rPr lang="tr-TR" b="1" dirty="0" smtClean="0"/>
              <a:t> </a:t>
            </a:r>
            <a:r>
              <a:rPr lang="tr-TR" b="1" dirty="0" err="1" smtClean="0"/>
              <a:t>Functions</a:t>
            </a:r>
            <a:endParaRPr lang="tr-TR" b="1" dirty="0"/>
          </a:p>
        </p:txBody>
      </p:sp>
      <p:sp>
        <p:nvSpPr>
          <p:cNvPr id="3" name="İçerik Yer Tutucusu 2"/>
          <p:cNvSpPr>
            <a:spLocks noGrp="1"/>
          </p:cNvSpPr>
          <p:nvPr>
            <p:ph idx="1"/>
          </p:nvPr>
        </p:nvSpPr>
        <p:spPr>
          <a:xfrm>
            <a:off x="0" y="595222"/>
            <a:ext cx="12192000" cy="6262778"/>
          </a:xfrm>
        </p:spPr>
        <p:txBody>
          <a:bodyPr>
            <a:normAutofit fontScale="85000" lnSpcReduction="20000"/>
          </a:bodyPr>
          <a:lstStyle/>
          <a:p>
            <a:r>
              <a:rPr lang="en-US" dirty="0" smtClean="0"/>
              <a:t>Function call has its overhead (handling the argument, managing function stack, branch and return). For simple and short functions, you may use inline functions to remove the function call overhead. The keyword inline (before the function's return-type) suggest to the compiler to </a:t>
            </a:r>
            <a:r>
              <a:rPr lang="en-US" b="1" dirty="0" smtClean="0"/>
              <a:t>"expand" the function code in place, instead of performing a function call</a:t>
            </a:r>
            <a:r>
              <a:rPr lang="en-US" dirty="0" smtClean="0"/>
              <a:t>. For example,</a:t>
            </a:r>
            <a:endParaRPr lang="tr-TR" dirty="0" smtClean="0"/>
          </a:p>
          <a:p>
            <a:pPr marL="0" indent="0">
              <a:buNone/>
            </a:pPr>
            <a:endParaRPr lang="tr-TR" b="1" dirty="0" smtClean="0"/>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smtClean="0">
                <a:solidFill>
                  <a:srgbClr val="C00000"/>
                </a:solidFill>
              </a:rPr>
              <a:t>inline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max</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n1, </a:t>
            </a:r>
            <a:r>
              <a:rPr lang="tr-TR" b="1" dirty="0" err="1" smtClean="0">
                <a:solidFill>
                  <a:srgbClr val="C00000"/>
                </a:solidFill>
              </a:rPr>
              <a:t>int</a:t>
            </a:r>
            <a:r>
              <a:rPr lang="tr-TR" b="1" dirty="0" smtClean="0">
                <a:solidFill>
                  <a:srgbClr val="C00000"/>
                </a:solidFill>
              </a:rPr>
              <a:t> n2) {</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(n1 &gt; n2) ? n1 : n2;</a:t>
            </a:r>
          </a:p>
          <a:p>
            <a:pPr marL="0" indent="0">
              <a:buNone/>
            </a:pP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i1 = 5, i2 = 6;</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max</a:t>
            </a:r>
            <a:r>
              <a:rPr lang="tr-TR" b="1" dirty="0" smtClean="0">
                <a:solidFill>
                  <a:srgbClr val="C00000"/>
                </a:solidFill>
              </a:rPr>
              <a:t>(i1, i2) &lt;&lt; </a:t>
            </a:r>
            <a:r>
              <a:rPr lang="tr-TR" b="1" dirty="0" err="1" smtClean="0">
                <a:solidFill>
                  <a:srgbClr val="C00000"/>
                </a:solidFill>
              </a:rPr>
              <a:t>endl</a:t>
            </a:r>
            <a:r>
              <a:rPr lang="tr-TR" b="1" dirty="0" smtClean="0">
                <a:solidFill>
                  <a:srgbClr val="C00000"/>
                </a:solidFill>
              </a:rPr>
              <a:t>;  </a:t>
            </a:r>
            <a:r>
              <a:rPr lang="tr-TR" b="1" dirty="0" smtClean="0"/>
              <a:t>// inline </a:t>
            </a:r>
            <a:r>
              <a:rPr lang="tr-TR" b="1" dirty="0" err="1" smtClean="0"/>
              <a:t>request</a:t>
            </a:r>
            <a:r>
              <a:rPr lang="tr-TR" b="1" dirty="0" smtClean="0"/>
              <a:t> </a:t>
            </a:r>
            <a:r>
              <a:rPr lang="tr-TR" b="1" dirty="0" err="1" smtClean="0"/>
              <a:t>to</a:t>
            </a:r>
            <a:r>
              <a:rPr lang="tr-TR" b="1" dirty="0" smtClean="0"/>
              <a:t> </a:t>
            </a:r>
            <a:r>
              <a:rPr lang="tr-TR" b="1" dirty="0" err="1" smtClean="0"/>
              <a:t>expand</a:t>
            </a:r>
            <a:r>
              <a:rPr lang="tr-TR" b="1" dirty="0" smtClean="0"/>
              <a:t> </a:t>
            </a:r>
            <a:r>
              <a:rPr lang="tr-TR" b="1" dirty="0" err="1" smtClean="0"/>
              <a:t>to</a:t>
            </a:r>
            <a:r>
              <a:rPr lang="tr-TR" b="1" dirty="0" smtClean="0"/>
              <a:t> (i1 &gt; i2) ? i1 : i2</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3054221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1353800" cy="6797615"/>
          </a:xfrm>
        </p:spPr>
        <p:txBody>
          <a:bodyPr>
            <a:normAutofit fontScale="85000" lnSpcReduction="20000"/>
          </a:bodyPr>
          <a:lstStyle/>
          <a:p>
            <a:pPr marL="0" indent="0">
              <a:buNone/>
            </a:pPr>
            <a:r>
              <a:rPr lang="tr-TR" b="1" dirty="0" smtClean="0"/>
              <a:t>// C++ program </a:t>
            </a:r>
            <a:r>
              <a:rPr lang="tr-TR" b="1" dirty="0" err="1" smtClean="0"/>
              <a:t>to</a:t>
            </a:r>
            <a:r>
              <a:rPr lang="tr-TR" b="1" dirty="0" smtClean="0"/>
              <a:t> </a:t>
            </a:r>
            <a:r>
              <a:rPr lang="tr-TR" b="1" dirty="0" err="1" smtClean="0"/>
              <a:t>demonstrate</a:t>
            </a:r>
            <a:r>
              <a:rPr lang="tr-TR" b="1" dirty="0" smtClean="0"/>
              <a:t> </a:t>
            </a:r>
            <a:r>
              <a:rPr lang="tr-TR" b="1" dirty="0" err="1" smtClean="0"/>
              <a:t>public</a:t>
            </a:r>
            <a:r>
              <a:rPr lang="tr-TR" b="1" dirty="0" smtClean="0"/>
              <a:t>  </a:t>
            </a:r>
            <a:r>
              <a:rPr lang="tr-TR" b="1" dirty="0" err="1" smtClean="0"/>
              <a:t>access</a:t>
            </a:r>
            <a:r>
              <a:rPr lang="tr-TR" b="1" dirty="0" smtClean="0"/>
              <a:t> </a:t>
            </a:r>
            <a:r>
              <a:rPr lang="tr-TR" b="1" dirty="0" err="1" smtClean="0"/>
              <a:t>modifier</a:t>
            </a:r>
            <a:r>
              <a:rPr lang="tr-TR" b="1" dirty="0" smtClean="0"/>
              <a:t> </a:t>
            </a:r>
          </a:p>
          <a:p>
            <a:pPr marL="0" indent="0">
              <a:buNone/>
            </a:pPr>
            <a:r>
              <a:rPr lang="tr-TR" b="1" dirty="0" smtClean="0">
                <a:solidFill>
                  <a:srgbClr val="C00000"/>
                </a:solidFill>
              </a:rPr>
              <a:t>  #</a:t>
            </a:r>
            <a:r>
              <a:rPr lang="tr-TR" b="1" dirty="0" err="1" smtClean="0">
                <a:solidFill>
                  <a:srgbClr val="C00000"/>
                </a:solidFill>
              </a:rPr>
              <a:t>include</a:t>
            </a:r>
            <a:r>
              <a:rPr lang="tr-TR" b="1" dirty="0" smtClean="0">
                <a:solidFill>
                  <a:srgbClr val="C00000"/>
                </a:solidFill>
              </a:rPr>
              <a:t>&lt;</a:t>
            </a:r>
            <a:r>
              <a:rPr lang="tr-TR" b="1" dirty="0" err="1" smtClean="0">
                <a:solidFill>
                  <a:srgbClr val="C00000"/>
                </a:solidFill>
              </a:rPr>
              <a:t>iostream</a:t>
            </a:r>
            <a:r>
              <a:rPr lang="tr-TR" b="1" dirty="0" smtClean="0">
                <a:solidFill>
                  <a:srgbClr val="C00000"/>
                </a:solidFill>
              </a:rPr>
              <a:t>&gt; </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 </a:t>
            </a:r>
          </a:p>
          <a:p>
            <a:pPr marL="0" indent="0">
              <a:buNone/>
            </a:pPr>
            <a:r>
              <a:rPr lang="tr-TR" b="1" dirty="0" err="1" smtClean="0">
                <a:solidFill>
                  <a:srgbClr val="C00000"/>
                </a:solidFill>
              </a:rPr>
              <a:t>class</a:t>
            </a:r>
            <a:r>
              <a:rPr lang="tr-TR" b="1" dirty="0" smtClean="0">
                <a:solidFill>
                  <a:srgbClr val="C00000"/>
                </a:solidFill>
              </a:rPr>
              <a:t> </a:t>
            </a:r>
            <a:r>
              <a:rPr lang="tr-TR" b="1" dirty="0" err="1" smtClean="0">
                <a:solidFill>
                  <a:srgbClr val="C00000"/>
                </a:solidFill>
              </a:rPr>
              <a:t>Circle</a:t>
            </a:r>
            <a:r>
              <a:rPr lang="tr-TR" b="1" dirty="0" smtClean="0">
                <a:solidFill>
                  <a:srgbClr val="C00000"/>
                </a:solidFill>
              </a:rPr>
              <a:t> {    </a:t>
            </a:r>
            <a:r>
              <a:rPr lang="tr-TR" b="1" dirty="0" smtClean="0"/>
              <a:t>// </a:t>
            </a:r>
            <a:r>
              <a:rPr lang="tr-TR" b="1" dirty="0" err="1" smtClean="0"/>
              <a:t>class</a:t>
            </a:r>
            <a:r>
              <a:rPr lang="tr-TR" b="1" dirty="0" smtClean="0"/>
              <a:t> </a:t>
            </a:r>
            <a:r>
              <a:rPr lang="tr-TR" b="1" dirty="0" err="1" smtClean="0"/>
              <a:t>definition</a:t>
            </a:r>
            <a:r>
              <a:rPr lang="tr-TR" b="1" dirty="0" smtClean="0"/>
              <a:t> </a:t>
            </a:r>
          </a:p>
          <a:p>
            <a:pPr marL="0" indent="0">
              <a:buNone/>
            </a:pPr>
            <a:r>
              <a:rPr lang="tr-TR" b="1" dirty="0" smtClean="0">
                <a:solidFill>
                  <a:srgbClr val="C00000"/>
                </a:solidFill>
              </a:rPr>
              <a:t>    </a:t>
            </a:r>
            <a:r>
              <a:rPr lang="tr-TR" b="1" dirty="0" err="1" smtClean="0">
                <a:solidFill>
                  <a:srgbClr val="C00000"/>
                </a:solidFill>
              </a:rPr>
              <a:t>public</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radius</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compute_area</a:t>
            </a:r>
            <a:r>
              <a:rPr lang="tr-TR" b="1" dirty="0" smtClean="0">
                <a:solidFill>
                  <a:srgbClr val="C00000"/>
                </a:solidFill>
              </a:rPr>
              <a:t>()   { </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3.14*</a:t>
            </a:r>
            <a:r>
              <a:rPr lang="tr-TR" b="1" dirty="0" err="1" smtClean="0">
                <a:solidFill>
                  <a:srgbClr val="C00000"/>
                </a:solidFill>
              </a:rPr>
              <a:t>radius</a:t>
            </a:r>
            <a:r>
              <a:rPr lang="tr-TR" b="1" dirty="0" smtClean="0">
                <a:solidFill>
                  <a:srgbClr val="C00000"/>
                </a:solidFill>
              </a:rPr>
              <a:t>*</a:t>
            </a:r>
            <a:r>
              <a:rPr lang="tr-TR" b="1" dirty="0" err="1" smtClean="0">
                <a:solidFill>
                  <a:srgbClr val="C00000"/>
                </a:solidFill>
              </a:rPr>
              <a:t>radius</a:t>
            </a:r>
            <a:r>
              <a:rPr lang="tr-TR" b="1" dirty="0" smtClean="0">
                <a:solidFill>
                  <a:srgbClr val="C00000"/>
                </a:solidFill>
              </a:rPr>
              <a:t>; </a:t>
            </a:r>
          </a:p>
          <a:p>
            <a:pPr marL="0" indent="0">
              <a:buNone/>
            </a:pPr>
            <a:r>
              <a:rPr lang="tr-TR" b="1" dirty="0" smtClean="0">
                <a:solidFill>
                  <a:srgbClr val="C00000"/>
                </a:solidFill>
              </a:rPr>
              <a:t>        }     </a:t>
            </a:r>
          </a:p>
          <a:p>
            <a:pPr marL="0" indent="0">
              <a:buNone/>
            </a:pPr>
            <a:r>
              <a:rPr lang="tr-TR" b="1" dirty="0" smtClean="0">
                <a:solidFill>
                  <a:srgbClr val="C00000"/>
                </a:solidFill>
              </a:rPr>
              <a:t>}; </a:t>
            </a:r>
          </a:p>
          <a:p>
            <a:pPr marL="0" indent="0">
              <a:buNone/>
            </a:pPr>
            <a:r>
              <a:rPr lang="tr-TR" b="1" dirty="0" err="1" smtClean="0">
                <a:solidFill>
                  <a:srgbClr val="C00000"/>
                </a:solidFill>
              </a:rPr>
              <a:t>int</a:t>
            </a:r>
            <a:r>
              <a:rPr lang="tr-TR" b="1" dirty="0" smtClean="0">
                <a:solidFill>
                  <a:srgbClr val="C00000"/>
                </a:solidFill>
              </a:rPr>
              <a:t> main() { </a:t>
            </a:r>
          </a:p>
          <a:p>
            <a:pPr marL="0" indent="0">
              <a:buNone/>
            </a:pPr>
            <a:r>
              <a:rPr lang="tr-TR" b="1" dirty="0" smtClean="0">
                <a:solidFill>
                  <a:srgbClr val="C00000"/>
                </a:solidFill>
              </a:rPr>
              <a:t>    </a:t>
            </a:r>
            <a:r>
              <a:rPr lang="tr-TR" b="1" dirty="0" err="1" smtClean="0">
                <a:solidFill>
                  <a:srgbClr val="C00000"/>
                </a:solidFill>
              </a:rPr>
              <a:t>Circle</a:t>
            </a:r>
            <a:r>
              <a:rPr lang="tr-TR" b="1" dirty="0" smtClean="0">
                <a:solidFill>
                  <a:srgbClr val="C00000"/>
                </a:solidFill>
              </a:rPr>
              <a:t> </a:t>
            </a:r>
            <a:r>
              <a:rPr lang="tr-TR" b="1" dirty="0" err="1" smtClean="0">
                <a:solidFill>
                  <a:srgbClr val="C00000"/>
                </a:solidFill>
              </a:rPr>
              <a:t>obj</a:t>
            </a:r>
            <a:r>
              <a:rPr lang="tr-TR" b="1" dirty="0" smtClean="0">
                <a:solidFill>
                  <a:srgbClr val="C00000"/>
                </a:solidFill>
              </a:rPr>
              <a:t>; </a:t>
            </a:r>
          </a:p>
          <a:p>
            <a:pPr marL="0" indent="0">
              <a:buNone/>
            </a:pPr>
            <a:r>
              <a:rPr lang="tr-TR" b="1" dirty="0" err="1" smtClean="0">
                <a:solidFill>
                  <a:srgbClr val="C00000"/>
                </a:solidFill>
              </a:rPr>
              <a:t>obj.radius</a:t>
            </a:r>
            <a:r>
              <a:rPr lang="tr-TR" b="1" dirty="0" smtClean="0">
                <a:solidFill>
                  <a:srgbClr val="C00000"/>
                </a:solidFill>
              </a:rPr>
              <a:t> = 5.5; </a:t>
            </a:r>
            <a:r>
              <a:rPr lang="tr-TR" b="1" dirty="0" smtClean="0"/>
              <a:t>// </a:t>
            </a:r>
            <a:r>
              <a:rPr lang="tr-TR" b="1" dirty="0" err="1" smtClean="0"/>
              <a:t>accessing</a:t>
            </a:r>
            <a:r>
              <a:rPr lang="tr-TR" b="1" dirty="0" smtClean="0"/>
              <a:t> </a:t>
            </a:r>
            <a:r>
              <a:rPr lang="tr-TR" b="1" dirty="0" err="1" smtClean="0"/>
              <a:t>public</a:t>
            </a:r>
            <a:r>
              <a:rPr lang="tr-TR" b="1" dirty="0" smtClean="0"/>
              <a:t> </a:t>
            </a:r>
            <a:r>
              <a:rPr lang="tr-TR" b="1" dirty="0" err="1" smtClean="0"/>
              <a:t>datamember</a:t>
            </a:r>
            <a:r>
              <a:rPr lang="tr-TR" b="1" dirty="0" smtClean="0"/>
              <a:t> </a:t>
            </a:r>
            <a:r>
              <a:rPr lang="tr-TR" b="1" dirty="0" err="1" smtClean="0"/>
              <a:t>outside</a:t>
            </a:r>
            <a:r>
              <a:rPr lang="tr-TR" b="1" dirty="0" smtClean="0"/>
              <a:t> </a:t>
            </a:r>
            <a:r>
              <a:rPr lang="tr-TR" b="1" dirty="0" err="1" smtClean="0"/>
              <a:t>class</a:t>
            </a:r>
            <a:r>
              <a:rPr lang="tr-TR" b="1" dirty="0" smtClean="0"/>
              <a:t> </a:t>
            </a:r>
            <a:endParaRPr lang="tr-TR" b="1" dirty="0" smtClean="0">
              <a:solidFill>
                <a:srgbClr val="C00000"/>
              </a:solidFill>
            </a:endParaRP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"Radius is: " &lt;&lt; </a:t>
            </a:r>
            <a:r>
              <a:rPr lang="tr-TR" b="1" dirty="0" err="1" smtClean="0">
                <a:solidFill>
                  <a:srgbClr val="C00000"/>
                </a:solidFill>
              </a:rPr>
              <a:t>obj.radius</a:t>
            </a:r>
            <a:r>
              <a:rPr lang="tr-TR" b="1" dirty="0" smtClean="0">
                <a:solidFill>
                  <a:srgbClr val="C00000"/>
                </a:solidFill>
              </a:rPr>
              <a:t> &lt;&lt; "\n"; </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Area</a:t>
            </a:r>
            <a:r>
              <a:rPr lang="tr-TR" b="1" dirty="0" smtClean="0">
                <a:solidFill>
                  <a:srgbClr val="C00000"/>
                </a:solidFill>
              </a:rPr>
              <a:t> is: " &lt;&lt; </a:t>
            </a:r>
            <a:r>
              <a:rPr lang="tr-TR" b="1" dirty="0" err="1" smtClean="0">
                <a:solidFill>
                  <a:srgbClr val="C00000"/>
                </a:solidFill>
              </a:rPr>
              <a:t>obj.compute_area</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 </a:t>
            </a:r>
          </a:p>
          <a:p>
            <a:pPr marL="0" indent="0">
              <a:buNone/>
            </a:pPr>
            <a:r>
              <a:rPr lang="tr-TR" b="1" dirty="0" smtClean="0">
                <a:solidFill>
                  <a:srgbClr val="C00000"/>
                </a:solidFill>
              </a:rPr>
              <a:t>} </a:t>
            </a:r>
          </a:p>
          <a:p>
            <a:endParaRPr lang="tr-TR" dirty="0"/>
          </a:p>
        </p:txBody>
      </p:sp>
      <p:pic>
        <p:nvPicPr>
          <p:cNvPr id="4" name="Resim 3"/>
          <p:cNvPicPr>
            <a:picLocks noChangeAspect="1"/>
          </p:cNvPicPr>
          <p:nvPr/>
        </p:nvPicPr>
        <p:blipFill>
          <a:blip r:embed="rId3"/>
          <a:stretch>
            <a:fillRect/>
          </a:stretch>
        </p:blipFill>
        <p:spPr>
          <a:xfrm>
            <a:off x="6829425" y="2752546"/>
            <a:ext cx="5362575" cy="990600"/>
          </a:xfrm>
          <a:prstGeom prst="rect">
            <a:avLst/>
          </a:prstGeom>
        </p:spPr>
      </p:pic>
    </p:spTree>
    <p:extLst>
      <p:ext uri="{BB962C8B-B14F-4D97-AF65-F5344CB8AC3E}">
        <p14:creationId xmlns:p14="http://schemas.microsoft.com/office/powerpoint/2010/main" val="15185478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99250" y="11443"/>
            <a:ext cx="7356893" cy="532021"/>
          </a:xfrm>
        </p:spPr>
        <p:txBody>
          <a:bodyPr>
            <a:normAutofit fontScale="90000"/>
          </a:bodyPr>
          <a:lstStyle/>
          <a:p>
            <a:r>
              <a:rPr lang="tr-TR" dirty="0" smtClean="0"/>
              <a:t> </a:t>
            </a:r>
            <a:r>
              <a:rPr lang="tr-TR" sz="4000" b="1" dirty="0" smtClean="0"/>
              <a:t>Information </a:t>
            </a:r>
            <a:r>
              <a:rPr lang="tr-TR" sz="4000" b="1" dirty="0" err="1" smtClean="0"/>
              <a:t>Hiding</a:t>
            </a:r>
            <a:r>
              <a:rPr lang="tr-TR" sz="4000" b="1" dirty="0" smtClean="0"/>
              <a:t> </a:t>
            </a:r>
            <a:r>
              <a:rPr lang="tr-TR" sz="4000" b="1" dirty="0" err="1" smtClean="0"/>
              <a:t>and</a:t>
            </a:r>
            <a:r>
              <a:rPr lang="tr-TR" sz="4000" b="1" dirty="0" smtClean="0"/>
              <a:t> </a:t>
            </a:r>
            <a:r>
              <a:rPr lang="tr-TR" sz="4000" b="1" dirty="0" err="1" smtClean="0"/>
              <a:t>Encapsulation</a:t>
            </a:r>
            <a:endParaRPr lang="tr-TR" sz="4000" b="1" dirty="0"/>
          </a:p>
        </p:txBody>
      </p:sp>
      <p:sp>
        <p:nvSpPr>
          <p:cNvPr id="3" name="İçerik Yer Tutucusu 2"/>
          <p:cNvSpPr>
            <a:spLocks noGrp="1"/>
          </p:cNvSpPr>
          <p:nvPr>
            <p:ph idx="1"/>
          </p:nvPr>
        </p:nvSpPr>
        <p:spPr>
          <a:xfrm>
            <a:off x="0" y="707364"/>
            <a:ext cx="12192000" cy="6150635"/>
          </a:xfrm>
        </p:spPr>
        <p:txBody>
          <a:bodyPr>
            <a:normAutofit lnSpcReduction="10000"/>
          </a:bodyPr>
          <a:lstStyle/>
          <a:p>
            <a:r>
              <a:rPr lang="en-US" b="1" dirty="0" smtClean="0"/>
              <a:t>A class encapsulates the static attributes and the dynamic behaviors </a:t>
            </a:r>
            <a:r>
              <a:rPr lang="en-US" dirty="0" smtClean="0"/>
              <a:t>into a "3-compartment box".</a:t>
            </a:r>
            <a:endParaRPr lang="tr-TR" dirty="0" smtClean="0"/>
          </a:p>
          <a:p>
            <a:r>
              <a:rPr lang="en-US" dirty="0" smtClean="0"/>
              <a:t>Once a class is defined, you can seal up the "box" and put the "box" on the shelve for others to use and reuse. </a:t>
            </a:r>
            <a:endParaRPr lang="tr-TR" dirty="0" smtClean="0"/>
          </a:p>
          <a:p>
            <a:r>
              <a:rPr lang="en-US" dirty="0" smtClean="0"/>
              <a:t>Data member of a class are typically hidden from the outside word, with private access control modifier. </a:t>
            </a:r>
          </a:p>
          <a:p>
            <a:r>
              <a:rPr lang="en-US" dirty="0" smtClean="0"/>
              <a:t>This follows the </a:t>
            </a:r>
            <a:r>
              <a:rPr lang="en-US" b="1" dirty="0" smtClean="0"/>
              <a:t>principle of information hiding</a:t>
            </a:r>
            <a:r>
              <a:rPr lang="en-US" dirty="0" smtClean="0"/>
              <a:t>. </a:t>
            </a:r>
            <a:endParaRPr lang="tr-TR" dirty="0" smtClean="0"/>
          </a:p>
          <a:p>
            <a:r>
              <a:rPr lang="en-US" dirty="0" smtClean="0"/>
              <a:t>That is, </a:t>
            </a:r>
            <a:r>
              <a:rPr lang="en-US" b="1" dirty="0" smtClean="0"/>
              <a:t>objects communicate with each others using well-defined interfaces </a:t>
            </a:r>
            <a:r>
              <a:rPr lang="en-US" b="1" dirty="0" smtClean="0">
                <a:solidFill>
                  <a:srgbClr val="C00000"/>
                </a:solidFill>
              </a:rPr>
              <a:t>(public functions). </a:t>
            </a:r>
            <a:endParaRPr lang="tr-TR" b="1" dirty="0" smtClean="0">
              <a:solidFill>
                <a:srgbClr val="C00000"/>
              </a:solidFill>
            </a:endParaRPr>
          </a:p>
          <a:p>
            <a:r>
              <a:rPr lang="en-US" dirty="0" smtClean="0"/>
              <a:t>Objects are not allowed to know the implementation details of others. </a:t>
            </a:r>
            <a:r>
              <a:rPr lang="en-US" b="1" dirty="0" smtClean="0">
                <a:solidFill>
                  <a:srgbClr val="C00000"/>
                </a:solidFill>
              </a:rPr>
              <a:t>The implementation details are hidden or encapsulated within the class.</a:t>
            </a:r>
            <a:r>
              <a:rPr lang="en-US" dirty="0" smtClean="0">
                <a:solidFill>
                  <a:srgbClr val="C00000"/>
                </a:solidFill>
              </a:rPr>
              <a:t> </a:t>
            </a:r>
            <a:r>
              <a:rPr lang="en-US" b="1" dirty="0" smtClean="0"/>
              <a:t>Information hiding facilitates reuse of the class.</a:t>
            </a:r>
          </a:p>
          <a:p>
            <a:r>
              <a:rPr lang="en-US" b="1" dirty="0" smtClean="0"/>
              <a:t>Rule of Thumb: Do not make any data member public, unless you have a good reason.</a:t>
            </a:r>
            <a:endParaRPr lang="tr-TR" b="1" dirty="0"/>
          </a:p>
        </p:txBody>
      </p:sp>
    </p:spTree>
    <p:extLst>
      <p:ext uri="{BB962C8B-B14F-4D97-AF65-F5344CB8AC3E}">
        <p14:creationId xmlns:p14="http://schemas.microsoft.com/office/powerpoint/2010/main" val="4378824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822276" y="0"/>
            <a:ext cx="5510841" cy="506143"/>
          </a:xfrm>
        </p:spPr>
        <p:txBody>
          <a:bodyPr>
            <a:noAutofit/>
          </a:bodyPr>
          <a:lstStyle/>
          <a:p>
            <a:pPr algn="ctr"/>
            <a:r>
              <a:rPr lang="tr-TR" sz="3200" b="1" dirty="0" err="1" smtClean="0"/>
              <a:t>Getters</a:t>
            </a:r>
            <a:r>
              <a:rPr lang="tr-TR" sz="3200" b="1" dirty="0" smtClean="0"/>
              <a:t> </a:t>
            </a:r>
            <a:r>
              <a:rPr lang="tr-TR" sz="3200" b="1" dirty="0" err="1" smtClean="0"/>
              <a:t>and</a:t>
            </a:r>
            <a:r>
              <a:rPr lang="tr-TR" sz="3200" b="1" dirty="0" smtClean="0"/>
              <a:t> </a:t>
            </a:r>
            <a:r>
              <a:rPr lang="tr-TR" sz="3200" b="1" dirty="0" err="1" smtClean="0"/>
              <a:t>Setters</a:t>
            </a:r>
            <a:endParaRPr lang="tr-TR" sz="3200" b="1" dirty="0"/>
          </a:p>
        </p:txBody>
      </p:sp>
      <p:sp>
        <p:nvSpPr>
          <p:cNvPr id="3" name="İçerik Yer Tutucusu 2"/>
          <p:cNvSpPr>
            <a:spLocks noGrp="1"/>
          </p:cNvSpPr>
          <p:nvPr>
            <p:ph idx="1"/>
          </p:nvPr>
        </p:nvSpPr>
        <p:spPr>
          <a:xfrm>
            <a:off x="0" y="612474"/>
            <a:ext cx="12192000" cy="6245525"/>
          </a:xfrm>
        </p:spPr>
        <p:txBody>
          <a:bodyPr>
            <a:normAutofit/>
          </a:bodyPr>
          <a:lstStyle/>
          <a:p>
            <a:r>
              <a:rPr lang="en-US" dirty="0" smtClean="0"/>
              <a:t>To allow other</a:t>
            </a:r>
            <a:r>
              <a:rPr lang="tr-TR" dirty="0" smtClean="0"/>
              <a:t>s</a:t>
            </a:r>
            <a:r>
              <a:rPr lang="en-US" dirty="0" smtClean="0"/>
              <a:t> to read the value of a private data member says </a:t>
            </a:r>
            <a:r>
              <a:rPr lang="en-US" b="1" dirty="0" smtClean="0"/>
              <a:t>xxx</a:t>
            </a:r>
            <a:r>
              <a:rPr lang="en-US" dirty="0" smtClean="0"/>
              <a:t>, you shall provide </a:t>
            </a:r>
            <a:r>
              <a:rPr lang="en-US" b="1" dirty="0" smtClean="0">
                <a:solidFill>
                  <a:srgbClr val="C00000"/>
                </a:solidFill>
              </a:rPr>
              <a:t>a get </a:t>
            </a:r>
            <a:r>
              <a:rPr lang="en-US" dirty="0" smtClean="0"/>
              <a:t>function (or getter or accessor function) called </a:t>
            </a:r>
            <a:r>
              <a:rPr lang="en-US" b="1" dirty="0" err="1" smtClean="0"/>
              <a:t>getXxx</a:t>
            </a:r>
            <a:r>
              <a:rPr lang="en-US" b="1" dirty="0" smtClean="0"/>
              <a:t>().</a:t>
            </a:r>
            <a:r>
              <a:rPr lang="en-US" dirty="0" smtClean="0"/>
              <a:t> </a:t>
            </a:r>
            <a:endParaRPr lang="tr-TR" dirty="0" smtClean="0"/>
          </a:p>
          <a:p>
            <a:r>
              <a:rPr lang="en-US" dirty="0" smtClean="0"/>
              <a:t>It can process the data and limit the view of the data others will see. Getters shall not modify the data member.</a:t>
            </a:r>
            <a:endParaRPr lang="tr-TR" dirty="0" smtClean="0"/>
          </a:p>
          <a:p>
            <a:endParaRPr lang="en-US" dirty="0" smtClean="0"/>
          </a:p>
          <a:p>
            <a:r>
              <a:rPr lang="en-US" dirty="0" smtClean="0"/>
              <a:t>To allow other classes to modify the value of a private data member says </a:t>
            </a:r>
            <a:r>
              <a:rPr lang="en-US" b="1" dirty="0" smtClean="0"/>
              <a:t>xxx</a:t>
            </a:r>
            <a:r>
              <a:rPr lang="en-US" dirty="0" smtClean="0"/>
              <a:t>, you shall provide </a:t>
            </a:r>
            <a:r>
              <a:rPr lang="en-US" b="1" dirty="0" smtClean="0">
                <a:solidFill>
                  <a:srgbClr val="C00000"/>
                </a:solidFill>
              </a:rPr>
              <a:t>a set </a:t>
            </a:r>
            <a:r>
              <a:rPr lang="en-US" dirty="0" smtClean="0"/>
              <a:t>function (or setter or </a:t>
            </a:r>
            <a:r>
              <a:rPr lang="en-US" dirty="0" err="1" smtClean="0"/>
              <a:t>mutator</a:t>
            </a:r>
            <a:r>
              <a:rPr lang="en-US" dirty="0" smtClean="0"/>
              <a:t> function) called </a:t>
            </a:r>
            <a:r>
              <a:rPr lang="en-US" b="1" dirty="0" err="1" smtClean="0"/>
              <a:t>setXxx</a:t>
            </a:r>
            <a:r>
              <a:rPr lang="en-US" b="1" dirty="0" smtClean="0"/>
              <a:t>(). </a:t>
            </a:r>
            <a:endParaRPr lang="tr-TR" b="1" dirty="0" smtClean="0"/>
          </a:p>
          <a:p>
            <a:r>
              <a:rPr lang="en-US" dirty="0" smtClean="0"/>
              <a:t>A setter could provide data validation (such as range checking), and transform the raw data into the internal representation.</a:t>
            </a:r>
          </a:p>
          <a:p>
            <a:endParaRPr lang="en-US" dirty="0" smtClean="0"/>
          </a:p>
        </p:txBody>
      </p:sp>
    </p:spTree>
    <p:extLst>
      <p:ext uri="{BB962C8B-B14F-4D97-AF65-F5344CB8AC3E}">
        <p14:creationId xmlns:p14="http://schemas.microsoft.com/office/powerpoint/2010/main" val="38459975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Autofit/>
          </a:bodyPr>
          <a:lstStyle/>
          <a:p>
            <a:pPr marL="0" indent="0">
              <a:buNone/>
            </a:pPr>
            <a:r>
              <a:rPr lang="tr-TR" sz="1800" b="1" dirty="0" smtClean="0">
                <a:solidFill>
                  <a:srgbClr val="C00000"/>
                </a:solidFill>
              </a:rPr>
              <a:t>#</a:t>
            </a:r>
            <a:r>
              <a:rPr lang="tr-TR" sz="1800" b="1" dirty="0" err="1" smtClean="0">
                <a:solidFill>
                  <a:srgbClr val="C00000"/>
                </a:solidFill>
              </a:rPr>
              <a:t>include</a:t>
            </a:r>
            <a:r>
              <a:rPr lang="tr-TR" sz="1800" b="1" dirty="0" smtClean="0">
                <a:solidFill>
                  <a:srgbClr val="C00000"/>
                </a:solidFill>
              </a:rPr>
              <a:t> &lt;</a:t>
            </a:r>
            <a:r>
              <a:rPr lang="tr-TR" sz="1800" b="1" dirty="0" err="1" smtClean="0">
                <a:solidFill>
                  <a:srgbClr val="C00000"/>
                </a:solidFill>
              </a:rPr>
              <a:t>iostream</a:t>
            </a:r>
            <a:r>
              <a:rPr lang="tr-TR" sz="1800" b="1" dirty="0" smtClean="0">
                <a:solidFill>
                  <a:srgbClr val="C00000"/>
                </a:solidFill>
              </a:rPr>
              <a:t>&gt;    #</a:t>
            </a:r>
            <a:r>
              <a:rPr lang="tr-TR" sz="1800" b="1" dirty="0" err="1" smtClean="0">
                <a:solidFill>
                  <a:srgbClr val="C00000"/>
                </a:solidFill>
              </a:rPr>
              <a:t>include</a:t>
            </a:r>
            <a:r>
              <a:rPr lang="tr-TR" sz="1800" b="1" dirty="0" smtClean="0">
                <a:solidFill>
                  <a:srgbClr val="C00000"/>
                </a:solidFill>
              </a:rPr>
              <a:t> &lt;</a:t>
            </a:r>
            <a:r>
              <a:rPr lang="tr-TR" sz="1800" b="1" dirty="0" err="1" smtClean="0">
                <a:solidFill>
                  <a:srgbClr val="C00000"/>
                </a:solidFill>
              </a:rPr>
              <a:t>string</a:t>
            </a:r>
            <a:r>
              <a:rPr lang="tr-TR" sz="1800" b="1" dirty="0" smtClean="0">
                <a:solidFill>
                  <a:srgbClr val="C00000"/>
                </a:solidFill>
              </a:rPr>
              <a:t>&gt;      </a:t>
            </a:r>
            <a:r>
              <a:rPr lang="tr-TR" sz="1800" b="1" dirty="0" err="1" smtClean="0">
                <a:solidFill>
                  <a:srgbClr val="C00000"/>
                </a:solidFill>
              </a:rPr>
              <a:t>using</a:t>
            </a:r>
            <a:r>
              <a:rPr lang="tr-TR" sz="1800" b="1" dirty="0" smtClean="0">
                <a:solidFill>
                  <a:srgbClr val="C00000"/>
                </a:solidFill>
              </a:rPr>
              <a:t> </a:t>
            </a:r>
            <a:r>
              <a:rPr lang="tr-TR" sz="1800" b="1" dirty="0" err="1" smtClean="0">
                <a:solidFill>
                  <a:srgbClr val="C00000"/>
                </a:solidFill>
              </a:rPr>
              <a:t>namespace</a:t>
            </a:r>
            <a:r>
              <a:rPr lang="tr-TR" sz="1800" b="1" dirty="0" smtClean="0">
                <a:solidFill>
                  <a:srgbClr val="C00000"/>
                </a:solidFill>
              </a:rPr>
              <a:t> </a:t>
            </a:r>
            <a:r>
              <a:rPr lang="tr-TR" sz="1800" b="1" dirty="0" err="1" smtClean="0">
                <a:solidFill>
                  <a:srgbClr val="C00000"/>
                </a:solidFill>
              </a:rPr>
              <a:t>std</a:t>
            </a:r>
            <a:r>
              <a:rPr lang="tr-TR" sz="1800" b="1" dirty="0" smtClean="0">
                <a:solidFill>
                  <a:srgbClr val="C00000"/>
                </a:solidFill>
              </a:rPr>
              <a:t>;</a:t>
            </a:r>
          </a:p>
          <a:p>
            <a:pPr marL="0" indent="0">
              <a:buNone/>
            </a:pPr>
            <a:r>
              <a:rPr lang="tr-TR" sz="1800" b="1" dirty="0" smtClean="0">
                <a:solidFill>
                  <a:srgbClr val="C00000"/>
                </a:solidFill>
              </a:rPr>
              <a:t>	</a:t>
            </a:r>
            <a:r>
              <a:rPr lang="tr-TR" sz="1800" b="1" dirty="0" err="1" smtClean="0">
                <a:solidFill>
                  <a:srgbClr val="C00000"/>
                </a:solidFill>
              </a:rPr>
              <a:t>class</a:t>
            </a:r>
            <a:r>
              <a:rPr lang="tr-TR" sz="1800" b="1" dirty="0" smtClean="0">
                <a:solidFill>
                  <a:srgbClr val="C00000"/>
                </a:solidFill>
              </a:rPr>
              <a:t> </a:t>
            </a:r>
            <a:r>
              <a:rPr lang="tr-TR" sz="1800" b="1" dirty="0" err="1" smtClean="0">
                <a:solidFill>
                  <a:srgbClr val="C00000"/>
                </a:solidFill>
              </a:rPr>
              <a:t>Circle</a:t>
            </a:r>
            <a:r>
              <a:rPr lang="tr-TR" sz="1800" b="1" dirty="0" smtClean="0">
                <a:solidFill>
                  <a:srgbClr val="C00000"/>
                </a:solidFill>
              </a:rPr>
              <a:t> {</a:t>
            </a:r>
          </a:p>
          <a:p>
            <a:pPr marL="0" indent="0">
              <a:buNone/>
            </a:pPr>
            <a:r>
              <a:rPr lang="tr-TR" sz="1800" b="1" dirty="0" smtClean="0">
                <a:solidFill>
                  <a:srgbClr val="C00000"/>
                </a:solidFill>
              </a:rPr>
              <a:t>	</a:t>
            </a:r>
            <a:r>
              <a:rPr lang="tr-TR" sz="1800" b="1" dirty="0" err="1" smtClean="0">
                <a:solidFill>
                  <a:srgbClr val="C00000"/>
                </a:solidFill>
              </a:rPr>
              <a:t>private</a:t>
            </a:r>
            <a:r>
              <a:rPr lang="tr-TR" sz="1800" b="1" dirty="0" smtClean="0">
                <a:solidFill>
                  <a:srgbClr val="C00000"/>
                </a:solidFill>
              </a:rPr>
              <a:t>:  </a:t>
            </a:r>
            <a:r>
              <a:rPr lang="tr-TR" sz="1800" b="1" dirty="0" smtClean="0">
                <a:solidFill>
                  <a:srgbClr val="C00000"/>
                </a:solidFill>
              </a:rPr>
              <a:t>	</a:t>
            </a:r>
            <a:r>
              <a:rPr lang="tr-TR" sz="1800" b="1" dirty="0" err="1" smtClean="0">
                <a:solidFill>
                  <a:srgbClr val="C00000"/>
                </a:solidFill>
              </a:rPr>
              <a:t>double</a:t>
            </a:r>
            <a:r>
              <a:rPr lang="tr-TR" sz="1800" b="1" dirty="0" smtClean="0">
                <a:solidFill>
                  <a:srgbClr val="C00000"/>
                </a:solidFill>
              </a:rPr>
              <a:t> </a:t>
            </a:r>
            <a:r>
              <a:rPr lang="tr-TR" sz="1800" b="1" dirty="0" err="1" smtClean="0">
                <a:solidFill>
                  <a:srgbClr val="C00000"/>
                </a:solidFill>
              </a:rPr>
              <a:t>radius</a:t>
            </a:r>
            <a:r>
              <a:rPr lang="tr-TR" sz="1800" b="1" dirty="0" smtClean="0">
                <a:solidFill>
                  <a:srgbClr val="C00000"/>
                </a:solidFill>
              </a:rPr>
              <a:t>;      </a:t>
            </a:r>
            <a:r>
              <a:rPr lang="tr-TR" sz="1800" b="1" dirty="0" smtClean="0"/>
              <a:t>// Data </a:t>
            </a:r>
            <a:r>
              <a:rPr lang="tr-TR" sz="1800" b="1" dirty="0" err="1" smtClean="0"/>
              <a:t>member</a:t>
            </a:r>
            <a:r>
              <a:rPr lang="tr-TR" sz="1800" b="1" dirty="0" smtClean="0"/>
              <a:t> (</a:t>
            </a:r>
            <a:r>
              <a:rPr lang="tr-TR" sz="1800" b="1" dirty="0" err="1" smtClean="0"/>
              <a:t>Variable</a:t>
            </a:r>
            <a:r>
              <a:rPr lang="tr-TR" sz="1800" b="1" dirty="0" smtClean="0"/>
              <a:t>)</a:t>
            </a:r>
            <a:r>
              <a:rPr lang="tr-TR" sz="1800" b="1" dirty="0" smtClean="0">
                <a:solidFill>
                  <a:srgbClr val="C00000"/>
                </a:solidFill>
              </a:rPr>
              <a:t>   </a:t>
            </a:r>
            <a:r>
              <a:rPr lang="tr-TR" sz="1800" b="1" dirty="0" smtClean="0">
                <a:solidFill>
                  <a:srgbClr val="C00000"/>
                </a:solidFill>
              </a:rPr>
              <a:t>	</a:t>
            </a:r>
            <a:r>
              <a:rPr lang="tr-TR" sz="1800" b="1" dirty="0" err="1" smtClean="0">
                <a:solidFill>
                  <a:srgbClr val="C00000"/>
                </a:solidFill>
              </a:rPr>
              <a:t>string</a:t>
            </a:r>
            <a:r>
              <a:rPr lang="tr-TR" sz="1800" b="1" dirty="0" smtClean="0">
                <a:solidFill>
                  <a:srgbClr val="C00000"/>
                </a:solidFill>
              </a:rPr>
              <a:t> </a:t>
            </a:r>
            <a:r>
              <a:rPr lang="tr-TR" sz="1800" b="1" dirty="0" err="1" smtClean="0">
                <a:solidFill>
                  <a:srgbClr val="C00000"/>
                </a:solidFill>
              </a:rPr>
              <a:t>color</a:t>
            </a:r>
            <a:r>
              <a:rPr lang="tr-TR" sz="1800" b="1" dirty="0" smtClean="0">
                <a:solidFill>
                  <a:srgbClr val="C00000"/>
                </a:solidFill>
              </a:rPr>
              <a:t>;       </a:t>
            </a:r>
            <a:r>
              <a:rPr lang="tr-TR" sz="1800" b="1" dirty="0" smtClean="0"/>
              <a:t>// Data </a:t>
            </a:r>
            <a:r>
              <a:rPr lang="tr-TR" sz="1800" b="1" dirty="0" err="1" smtClean="0"/>
              <a:t>member</a:t>
            </a:r>
            <a:r>
              <a:rPr lang="tr-TR" sz="1800" b="1" dirty="0" smtClean="0"/>
              <a:t> (</a:t>
            </a:r>
            <a:r>
              <a:rPr lang="tr-TR" sz="1800" b="1" dirty="0" err="1" smtClean="0"/>
              <a:t>Variable</a:t>
            </a:r>
            <a:r>
              <a:rPr lang="tr-TR" sz="1800" b="1" dirty="0" smtClean="0"/>
              <a:t>)</a:t>
            </a:r>
          </a:p>
          <a:p>
            <a:pPr marL="0" indent="0">
              <a:buNone/>
            </a:pPr>
            <a:r>
              <a:rPr lang="tr-TR" sz="1800" b="1" dirty="0" smtClean="0">
                <a:solidFill>
                  <a:srgbClr val="C00000"/>
                </a:solidFill>
              </a:rPr>
              <a:t> 	</a:t>
            </a:r>
            <a:r>
              <a:rPr lang="tr-TR" sz="1800" b="1" dirty="0" err="1" smtClean="0">
                <a:solidFill>
                  <a:srgbClr val="C00000"/>
                </a:solidFill>
              </a:rPr>
              <a:t>public</a:t>
            </a:r>
            <a:r>
              <a:rPr lang="tr-TR" sz="1800" b="1" dirty="0" smtClean="0">
                <a:solidFill>
                  <a:srgbClr val="C00000"/>
                </a:solidFill>
              </a:rPr>
              <a:t>:</a:t>
            </a:r>
          </a:p>
          <a:p>
            <a:pPr marL="0" indent="0">
              <a:buNone/>
            </a:pPr>
            <a:r>
              <a:rPr lang="tr-TR" sz="1800" b="1" dirty="0" smtClean="0">
                <a:solidFill>
                  <a:srgbClr val="C00000"/>
                </a:solidFill>
              </a:rPr>
              <a:t>		</a:t>
            </a:r>
            <a:r>
              <a:rPr lang="tr-TR" sz="1800" b="1" dirty="0" err="1" smtClean="0">
                <a:solidFill>
                  <a:srgbClr val="C00000"/>
                </a:solidFill>
              </a:rPr>
              <a:t>Circle</a:t>
            </a:r>
            <a:r>
              <a:rPr lang="tr-TR" sz="1800" b="1" dirty="0" smtClean="0">
                <a:solidFill>
                  <a:srgbClr val="C00000"/>
                </a:solidFill>
              </a:rPr>
              <a:t>(</a:t>
            </a:r>
            <a:r>
              <a:rPr lang="tr-TR" sz="1800" b="1" dirty="0" err="1" smtClean="0">
                <a:solidFill>
                  <a:srgbClr val="C00000"/>
                </a:solidFill>
              </a:rPr>
              <a:t>double</a:t>
            </a:r>
            <a:r>
              <a:rPr lang="tr-TR" sz="1800" b="1" dirty="0" smtClean="0">
                <a:solidFill>
                  <a:srgbClr val="C00000"/>
                </a:solidFill>
              </a:rPr>
              <a:t> r = 1.0, </a:t>
            </a:r>
            <a:r>
              <a:rPr lang="tr-TR" sz="1800" b="1" dirty="0" err="1" smtClean="0">
                <a:solidFill>
                  <a:srgbClr val="C00000"/>
                </a:solidFill>
              </a:rPr>
              <a:t>string</a:t>
            </a:r>
            <a:r>
              <a:rPr lang="tr-TR" sz="1800" b="1" dirty="0" smtClean="0">
                <a:solidFill>
                  <a:srgbClr val="C00000"/>
                </a:solidFill>
              </a:rPr>
              <a:t> c = "</a:t>
            </a:r>
            <a:r>
              <a:rPr lang="tr-TR" sz="1800" b="1" dirty="0" err="1" smtClean="0">
                <a:solidFill>
                  <a:srgbClr val="C00000"/>
                </a:solidFill>
              </a:rPr>
              <a:t>red</a:t>
            </a:r>
            <a:r>
              <a:rPr lang="tr-TR" sz="1800" b="1" dirty="0" smtClean="0">
                <a:solidFill>
                  <a:srgbClr val="C00000"/>
                </a:solidFill>
              </a:rPr>
              <a:t>") {     </a:t>
            </a:r>
            <a:r>
              <a:rPr lang="tr-TR" sz="1800" b="1" dirty="0" smtClean="0"/>
              <a:t>// </a:t>
            </a:r>
            <a:r>
              <a:rPr lang="tr-TR" sz="1800" b="1" dirty="0" err="1" smtClean="0"/>
              <a:t>Constructor</a:t>
            </a:r>
            <a:r>
              <a:rPr lang="tr-TR" sz="1800" b="1" dirty="0" smtClean="0"/>
              <a:t> </a:t>
            </a:r>
            <a:r>
              <a:rPr lang="tr-TR" sz="1800" b="1" dirty="0" err="1" smtClean="0"/>
              <a:t>with</a:t>
            </a:r>
            <a:r>
              <a:rPr lang="tr-TR" sz="1800" b="1" dirty="0" smtClean="0"/>
              <a:t> </a:t>
            </a:r>
            <a:r>
              <a:rPr lang="tr-TR" sz="1800" b="1" dirty="0" err="1" smtClean="0"/>
              <a:t>default</a:t>
            </a:r>
            <a:r>
              <a:rPr lang="tr-TR" sz="1800" b="1" dirty="0" smtClean="0"/>
              <a:t> </a:t>
            </a:r>
            <a:r>
              <a:rPr lang="tr-TR" sz="1800" b="1" dirty="0" err="1" smtClean="0"/>
              <a:t>values</a:t>
            </a:r>
            <a:r>
              <a:rPr lang="tr-TR" sz="1800" b="1" dirty="0" smtClean="0"/>
              <a:t> </a:t>
            </a:r>
            <a:r>
              <a:rPr lang="tr-TR" sz="1800" b="1" dirty="0" err="1" smtClean="0"/>
              <a:t>for</a:t>
            </a:r>
            <a:r>
              <a:rPr lang="tr-TR" sz="1800" b="1" dirty="0" smtClean="0"/>
              <a:t> data </a:t>
            </a:r>
            <a:r>
              <a:rPr lang="tr-TR" sz="1800" b="1" dirty="0" err="1" smtClean="0"/>
              <a:t>members</a:t>
            </a:r>
            <a:endParaRPr lang="tr-TR" sz="1800" b="1" dirty="0" smtClean="0"/>
          </a:p>
          <a:p>
            <a:pPr marL="0" indent="0">
              <a:buNone/>
            </a:pPr>
            <a:r>
              <a:rPr lang="tr-TR" sz="1800" b="1" dirty="0" smtClean="0">
                <a:solidFill>
                  <a:srgbClr val="C00000"/>
                </a:solidFill>
              </a:rPr>
              <a:t>      		</a:t>
            </a:r>
            <a:r>
              <a:rPr lang="tr-TR" sz="1800" b="1" dirty="0" err="1" smtClean="0">
                <a:solidFill>
                  <a:srgbClr val="C00000"/>
                </a:solidFill>
              </a:rPr>
              <a:t>radius</a:t>
            </a:r>
            <a:r>
              <a:rPr lang="tr-TR" sz="1800" b="1" dirty="0" smtClean="0">
                <a:solidFill>
                  <a:srgbClr val="C00000"/>
                </a:solidFill>
              </a:rPr>
              <a:t> = r;</a:t>
            </a:r>
          </a:p>
          <a:p>
            <a:pPr marL="0" indent="0">
              <a:buNone/>
            </a:pPr>
            <a:r>
              <a:rPr lang="tr-TR" sz="1800" b="1" dirty="0" smtClean="0">
                <a:solidFill>
                  <a:srgbClr val="C00000"/>
                </a:solidFill>
              </a:rPr>
              <a:t>    		  </a:t>
            </a:r>
            <a:r>
              <a:rPr lang="tr-TR" sz="1800" b="1" dirty="0" err="1" smtClean="0">
                <a:solidFill>
                  <a:srgbClr val="C00000"/>
                </a:solidFill>
              </a:rPr>
              <a:t>color</a:t>
            </a:r>
            <a:r>
              <a:rPr lang="tr-TR" sz="1800" b="1" dirty="0" smtClean="0">
                <a:solidFill>
                  <a:srgbClr val="C00000"/>
                </a:solidFill>
              </a:rPr>
              <a:t> = c;</a:t>
            </a:r>
          </a:p>
          <a:p>
            <a:pPr marL="0" indent="0">
              <a:buNone/>
            </a:pPr>
            <a:r>
              <a:rPr lang="tr-TR" sz="1800" b="1" dirty="0" smtClean="0">
                <a:solidFill>
                  <a:srgbClr val="C00000"/>
                </a:solidFill>
              </a:rPr>
              <a:t>  		 }</a:t>
            </a:r>
          </a:p>
          <a:p>
            <a:pPr marL="0" indent="0">
              <a:buNone/>
            </a:pPr>
            <a:r>
              <a:rPr lang="tr-TR" sz="1800" b="1" dirty="0" smtClean="0">
                <a:solidFill>
                  <a:srgbClr val="C00000"/>
                </a:solidFill>
              </a:rPr>
              <a:t>   		 </a:t>
            </a:r>
            <a:r>
              <a:rPr lang="tr-TR" sz="1800" b="1" dirty="0" err="1" smtClean="0">
                <a:solidFill>
                  <a:srgbClr val="C00000"/>
                </a:solidFill>
              </a:rPr>
              <a:t>double</a:t>
            </a:r>
            <a:r>
              <a:rPr lang="tr-TR" sz="1800" b="1" dirty="0" smtClean="0">
                <a:solidFill>
                  <a:srgbClr val="C00000"/>
                </a:solidFill>
              </a:rPr>
              <a:t> </a:t>
            </a:r>
            <a:r>
              <a:rPr lang="tr-TR" sz="1800" b="1" dirty="0" err="1" smtClean="0">
                <a:solidFill>
                  <a:srgbClr val="C00000"/>
                </a:solidFill>
              </a:rPr>
              <a:t>getRadius</a:t>
            </a:r>
            <a:r>
              <a:rPr lang="tr-TR" sz="1800" b="1" dirty="0" smtClean="0">
                <a:solidFill>
                  <a:srgbClr val="C00000"/>
                </a:solidFill>
              </a:rPr>
              <a:t>() {  </a:t>
            </a:r>
            <a:r>
              <a:rPr lang="tr-TR" sz="1800" b="1" dirty="0" smtClean="0"/>
              <a:t>// </a:t>
            </a:r>
            <a:r>
              <a:rPr lang="tr-TR" sz="1800" b="1" dirty="0" err="1" smtClean="0"/>
              <a:t>Member</a:t>
            </a:r>
            <a:r>
              <a:rPr lang="tr-TR" sz="1800" b="1" dirty="0" smtClean="0"/>
              <a:t> </a:t>
            </a:r>
            <a:r>
              <a:rPr lang="tr-TR" sz="1800" b="1" dirty="0" err="1" smtClean="0"/>
              <a:t>function</a:t>
            </a:r>
            <a:r>
              <a:rPr lang="tr-TR" sz="1800" b="1" dirty="0" smtClean="0"/>
              <a:t> (</a:t>
            </a:r>
            <a:r>
              <a:rPr lang="tr-TR" sz="1800" b="1" dirty="0" err="1" smtClean="0"/>
              <a:t>Getter</a:t>
            </a:r>
            <a:r>
              <a:rPr lang="tr-TR" sz="1800" b="1" dirty="0" smtClean="0"/>
              <a:t>)</a:t>
            </a:r>
          </a:p>
          <a:p>
            <a:pPr marL="0" indent="0">
              <a:buNone/>
            </a:pPr>
            <a:r>
              <a:rPr lang="tr-TR" sz="1800" b="1" dirty="0" smtClean="0">
                <a:solidFill>
                  <a:srgbClr val="C00000"/>
                </a:solidFill>
              </a:rPr>
              <a:t>    		  </a:t>
            </a:r>
            <a:r>
              <a:rPr lang="tr-TR" sz="1800" b="1" dirty="0" err="1" smtClean="0">
                <a:solidFill>
                  <a:srgbClr val="C00000"/>
                </a:solidFill>
              </a:rPr>
              <a:t>return</a:t>
            </a:r>
            <a:r>
              <a:rPr lang="tr-TR" sz="1800" b="1" dirty="0" smtClean="0">
                <a:solidFill>
                  <a:srgbClr val="C00000"/>
                </a:solidFill>
              </a:rPr>
              <a:t> </a:t>
            </a:r>
            <a:r>
              <a:rPr lang="tr-TR" sz="1800" b="1" dirty="0" err="1" smtClean="0">
                <a:solidFill>
                  <a:srgbClr val="C00000"/>
                </a:solidFill>
              </a:rPr>
              <a:t>radius</a:t>
            </a:r>
            <a:r>
              <a:rPr lang="tr-TR" sz="1800" b="1" dirty="0" smtClean="0">
                <a:solidFill>
                  <a:srgbClr val="C00000"/>
                </a:solidFill>
              </a:rPr>
              <a:t>;</a:t>
            </a:r>
          </a:p>
          <a:p>
            <a:pPr marL="0" indent="0">
              <a:buNone/>
            </a:pPr>
            <a:r>
              <a:rPr lang="tr-TR" sz="1800" b="1" dirty="0" smtClean="0">
                <a:solidFill>
                  <a:srgbClr val="C00000"/>
                </a:solidFill>
              </a:rPr>
              <a:t>  		 }</a:t>
            </a:r>
          </a:p>
          <a:p>
            <a:pPr marL="0" indent="0">
              <a:buNone/>
            </a:pPr>
            <a:r>
              <a:rPr lang="tr-TR" sz="1800" b="1" dirty="0" smtClean="0">
                <a:solidFill>
                  <a:srgbClr val="C00000"/>
                </a:solidFill>
              </a:rPr>
              <a:t>    		</a:t>
            </a:r>
            <a:r>
              <a:rPr lang="tr-TR" sz="1800" b="1" dirty="0" err="1" smtClean="0">
                <a:solidFill>
                  <a:srgbClr val="C00000"/>
                </a:solidFill>
              </a:rPr>
              <a:t>string</a:t>
            </a:r>
            <a:r>
              <a:rPr lang="tr-TR" sz="1800" b="1" dirty="0" smtClean="0">
                <a:solidFill>
                  <a:srgbClr val="C00000"/>
                </a:solidFill>
              </a:rPr>
              <a:t> </a:t>
            </a:r>
            <a:r>
              <a:rPr lang="tr-TR" sz="1800" b="1" dirty="0" err="1" smtClean="0">
                <a:solidFill>
                  <a:srgbClr val="C00000"/>
                </a:solidFill>
              </a:rPr>
              <a:t>getColor</a:t>
            </a:r>
            <a:r>
              <a:rPr lang="tr-TR" sz="1800" b="1" dirty="0" smtClean="0">
                <a:solidFill>
                  <a:srgbClr val="C00000"/>
                </a:solidFill>
              </a:rPr>
              <a:t>() {   </a:t>
            </a:r>
            <a:r>
              <a:rPr lang="tr-TR" sz="1800" b="1" dirty="0" smtClean="0"/>
              <a:t>// </a:t>
            </a:r>
            <a:r>
              <a:rPr lang="tr-TR" sz="1800" b="1" dirty="0" err="1" smtClean="0"/>
              <a:t>Member</a:t>
            </a:r>
            <a:r>
              <a:rPr lang="tr-TR" sz="1800" b="1" dirty="0" smtClean="0"/>
              <a:t> </a:t>
            </a:r>
            <a:r>
              <a:rPr lang="tr-TR" sz="1800" b="1" dirty="0" err="1" smtClean="0"/>
              <a:t>function</a:t>
            </a:r>
            <a:r>
              <a:rPr lang="tr-TR" sz="1800" b="1" dirty="0" smtClean="0"/>
              <a:t> (</a:t>
            </a:r>
            <a:r>
              <a:rPr lang="tr-TR" sz="1800" b="1" dirty="0" err="1" smtClean="0"/>
              <a:t>Getter</a:t>
            </a:r>
            <a:r>
              <a:rPr lang="tr-TR" sz="1800" b="1" dirty="0" smtClean="0"/>
              <a:t>)</a:t>
            </a:r>
          </a:p>
          <a:p>
            <a:pPr marL="0" indent="0">
              <a:buNone/>
            </a:pPr>
            <a:r>
              <a:rPr lang="tr-TR" sz="1800" b="1" dirty="0" smtClean="0">
                <a:solidFill>
                  <a:srgbClr val="C00000"/>
                </a:solidFill>
              </a:rPr>
              <a:t>      		</a:t>
            </a:r>
            <a:r>
              <a:rPr lang="tr-TR" sz="1800" b="1" dirty="0" err="1" smtClean="0">
                <a:solidFill>
                  <a:srgbClr val="C00000"/>
                </a:solidFill>
              </a:rPr>
              <a:t>return</a:t>
            </a:r>
            <a:r>
              <a:rPr lang="tr-TR" sz="1800" b="1" dirty="0" smtClean="0">
                <a:solidFill>
                  <a:srgbClr val="C00000"/>
                </a:solidFill>
              </a:rPr>
              <a:t> </a:t>
            </a:r>
            <a:r>
              <a:rPr lang="tr-TR" sz="1800" b="1" dirty="0" err="1" smtClean="0">
                <a:solidFill>
                  <a:srgbClr val="C00000"/>
                </a:solidFill>
              </a:rPr>
              <a:t>color</a:t>
            </a:r>
            <a:r>
              <a:rPr lang="tr-TR" sz="1800" b="1" dirty="0" smtClean="0">
                <a:solidFill>
                  <a:srgbClr val="C00000"/>
                </a:solidFill>
              </a:rPr>
              <a:t>;</a:t>
            </a:r>
          </a:p>
          <a:p>
            <a:pPr marL="0" indent="0">
              <a:buNone/>
            </a:pPr>
            <a:r>
              <a:rPr lang="tr-TR" sz="1800" b="1" dirty="0" smtClean="0">
                <a:solidFill>
                  <a:srgbClr val="C00000"/>
                </a:solidFill>
              </a:rPr>
              <a:t>   		}</a:t>
            </a:r>
          </a:p>
          <a:p>
            <a:pPr marL="0" indent="0">
              <a:buNone/>
            </a:pPr>
            <a:r>
              <a:rPr lang="tr-TR" sz="1800" b="1" dirty="0" smtClean="0">
                <a:solidFill>
                  <a:srgbClr val="C00000"/>
                </a:solidFill>
              </a:rPr>
              <a:t>    		</a:t>
            </a:r>
            <a:r>
              <a:rPr lang="tr-TR" sz="1800" b="1" dirty="0" err="1" smtClean="0">
                <a:solidFill>
                  <a:srgbClr val="C00000"/>
                </a:solidFill>
              </a:rPr>
              <a:t>double</a:t>
            </a:r>
            <a:r>
              <a:rPr lang="tr-TR" sz="1800" b="1" dirty="0" smtClean="0">
                <a:solidFill>
                  <a:srgbClr val="C00000"/>
                </a:solidFill>
              </a:rPr>
              <a:t> </a:t>
            </a:r>
            <a:r>
              <a:rPr lang="tr-TR" sz="1800" b="1" dirty="0" err="1" smtClean="0">
                <a:solidFill>
                  <a:srgbClr val="C00000"/>
                </a:solidFill>
              </a:rPr>
              <a:t>getArea</a:t>
            </a:r>
            <a:r>
              <a:rPr lang="tr-TR" sz="1800" b="1" dirty="0" smtClean="0">
                <a:solidFill>
                  <a:srgbClr val="C00000"/>
                </a:solidFill>
              </a:rPr>
              <a:t>() {    </a:t>
            </a:r>
            <a:r>
              <a:rPr lang="tr-TR" sz="1800" b="1" dirty="0" smtClean="0"/>
              <a:t>// </a:t>
            </a:r>
            <a:r>
              <a:rPr lang="tr-TR" sz="1800" b="1" dirty="0" err="1" smtClean="0"/>
              <a:t>Member</a:t>
            </a:r>
            <a:r>
              <a:rPr lang="tr-TR" sz="1800" b="1" dirty="0" smtClean="0"/>
              <a:t> </a:t>
            </a:r>
            <a:r>
              <a:rPr lang="tr-TR" sz="1800" b="1" dirty="0" err="1" smtClean="0"/>
              <a:t>function</a:t>
            </a:r>
            <a:endParaRPr lang="tr-TR" sz="1800" b="1" dirty="0" smtClean="0"/>
          </a:p>
          <a:p>
            <a:pPr marL="0" indent="0">
              <a:buNone/>
            </a:pPr>
            <a:r>
              <a:rPr lang="tr-TR" sz="1800" b="1" dirty="0" smtClean="0">
                <a:solidFill>
                  <a:srgbClr val="C00000"/>
                </a:solidFill>
              </a:rPr>
              <a:t>     		 </a:t>
            </a:r>
            <a:r>
              <a:rPr lang="tr-TR" sz="1800" b="1" dirty="0" err="1" smtClean="0">
                <a:solidFill>
                  <a:srgbClr val="C00000"/>
                </a:solidFill>
              </a:rPr>
              <a:t>return</a:t>
            </a:r>
            <a:r>
              <a:rPr lang="tr-TR" sz="1800" b="1" dirty="0" smtClean="0">
                <a:solidFill>
                  <a:srgbClr val="C00000"/>
                </a:solidFill>
              </a:rPr>
              <a:t> </a:t>
            </a:r>
            <a:r>
              <a:rPr lang="tr-TR" sz="1800" b="1" dirty="0" err="1" smtClean="0">
                <a:solidFill>
                  <a:srgbClr val="C00000"/>
                </a:solidFill>
              </a:rPr>
              <a:t>radius</a:t>
            </a:r>
            <a:r>
              <a:rPr lang="tr-TR" sz="1800" b="1" dirty="0" smtClean="0">
                <a:solidFill>
                  <a:srgbClr val="C00000"/>
                </a:solidFill>
              </a:rPr>
              <a:t>*</a:t>
            </a:r>
            <a:r>
              <a:rPr lang="tr-TR" sz="1800" b="1" dirty="0" err="1" smtClean="0">
                <a:solidFill>
                  <a:srgbClr val="C00000"/>
                </a:solidFill>
              </a:rPr>
              <a:t>radius</a:t>
            </a:r>
            <a:r>
              <a:rPr lang="tr-TR" sz="1800" b="1" dirty="0" smtClean="0">
                <a:solidFill>
                  <a:srgbClr val="C00000"/>
                </a:solidFill>
              </a:rPr>
              <a:t>*3.1416;}</a:t>
            </a:r>
          </a:p>
          <a:p>
            <a:pPr marL="0" indent="0">
              <a:buNone/>
            </a:pPr>
            <a:r>
              <a:rPr lang="tr-TR" sz="1800" b="1" dirty="0" smtClean="0">
                <a:solidFill>
                  <a:srgbClr val="C00000"/>
                </a:solidFill>
              </a:rPr>
              <a:t>	};   </a:t>
            </a:r>
            <a:r>
              <a:rPr lang="tr-TR" sz="1800" b="1" dirty="0" smtClean="0"/>
              <a:t>// </a:t>
            </a:r>
            <a:r>
              <a:rPr lang="tr-TR" sz="1800" b="1" dirty="0" err="1" smtClean="0"/>
              <a:t>need</a:t>
            </a:r>
            <a:r>
              <a:rPr lang="tr-TR" sz="1800" b="1" dirty="0" smtClean="0"/>
              <a:t> </a:t>
            </a:r>
            <a:r>
              <a:rPr lang="tr-TR" sz="1800" b="1" dirty="0" err="1" smtClean="0"/>
              <a:t>to</a:t>
            </a:r>
            <a:r>
              <a:rPr lang="tr-TR" sz="1800" b="1" dirty="0" smtClean="0"/>
              <a:t> </a:t>
            </a:r>
            <a:r>
              <a:rPr lang="tr-TR" sz="1800" b="1" dirty="0" err="1" smtClean="0"/>
              <a:t>end</a:t>
            </a:r>
            <a:r>
              <a:rPr lang="tr-TR" sz="1800" b="1" dirty="0" smtClean="0"/>
              <a:t> </a:t>
            </a:r>
            <a:r>
              <a:rPr lang="tr-TR" sz="1800" b="1" dirty="0" err="1" smtClean="0"/>
              <a:t>the</a:t>
            </a:r>
            <a:r>
              <a:rPr lang="tr-TR" sz="1800" b="1" dirty="0" smtClean="0"/>
              <a:t> </a:t>
            </a:r>
            <a:r>
              <a:rPr lang="tr-TR" sz="1800" b="1" dirty="0" err="1" smtClean="0"/>
              <a:t>class</a:t>
            </a:r>
            <a:r>
              <a:rPr lang="tr-TR" sz="1800" b="1" dirty="0" smtClean="0"/>
              <a:t> </a:t>
            </a:r>
            <a:r>
              <a:rPr lang="tr-TR" sz="1800" b="1" dirty="0" err="1" smtClean="0"/>
              <a:t>declaration</a:t>
            </a:r>
            <a:r>
              <a:rPr lang="tr-TR" sz="1800" b="1" dirty="0" smtClean="0"/>
              <a:t> </a:t>
            </a:r>
            <a:r>
              <a:rPr lang="tr-TR" sz="1800" b="1" dirty="0" err="1" smtClean="0"/>
              <a:t>with</a:t>
            </a:r>
            <a:r>
              <a:rPr lang="tr-TR" sz="1800" b="1" dirty="0" smtClean="0"/>
              <a:t> a semi-</a:t>
            </a:r>
            <a:r>
              <a:rPr lang="tr-TR" sz="1800" b="1" dirty="0" err="1" smtClean="0"/>
              <a:t>colon</a:t>
            </a:r>
            <a:endParaRPr lang="tr-TR" sz="1800" b="1" dirty="0"/>
          </a:p>
        </p:txBody>
      </p:sp>
    </p:spTree>
    <p:extLst>
      <p:ext uri="{BB962C8B-B14F-4D97-AF65-F5344CB8AC3E}">
        <p14:creationId xmlns:p14="http://schemas.microsoft.com/office/powerpoint/2010/main" val="18031266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103516"/>
            <a:ext cx="12192000" cy="6754483"/>
          </a:xfrm>
        </p:spPr>
        <p:txBody>
          <a:bodyPr>
            <a:normAutofit fontScale="92500" lnSpcReduction="10000"/>
          </a:bodyPr>
          <a:lstStyle/>
          <a:p>
            <a:r>
              <a:rPr lang="en-US" dirty="0"/>
              <a:t>For example, in our Circle </a:t>
            </a:r>
            <a:r>
              <a:rPr lang="en-US" dirty="0" smtClean="0"/>
              <a:t>class</a:t>
            </a:r>
            <a:r>
              <a:rPr lang="tr-TR" dirty="0" smtClean="0"/>
              <a:t>:</a:t>
            </a:r>
          </a:p>
          <a:p>
            <a:r>
              <a:rPr lang="tr-TR" dirty="0" smtClean="0"/>
              <a:t>T</a:t>
            </a:r>
            <a:r>
              <a:rPr lang="en-US" dirty="0" smtClean="0"/>
              <a:t>he </a:t>
            </a:r>
            <a:r>
              <a:rPr lang="en-US" dirty="0"/>
              <a:t>data members radius and color are declared private. </a:t>
            </a:r>
            <a:endParaRPr lang="tr-TR" dirty="0" smtClean="0"/>
          </a:p>
          <a:p>
            <a:r>
              <a:rPr lang="en-US" dirty="0" smtClean="0"/>
              <a:t>That </a:t>
            </a:r>
            <a:r>
              <a:rPr lang="en-US" dirty="0"/>
              <a:t>is to say, they are only available within the Circle class and not visible outside the Circle class - including main(). </a:t>
            </a:r>
            <a:endParaRPr lang="tr-TR" dirty="0" smtClean="0"/>
          </a:p>
          <a:p>
            <a:r>
              <a:rPr lang="en-US" dirty="0" smtClean="0"/>
              <a:t>You </a:t>
            </a:r>
            <a:r>
              <a:rPr lang="en-US" dirty="0"/>
              <a:t>cannot access the private data members radius and color from the main() directly - via says </a:t>
            </a:r>
            <a:r>
              <a:rPr lang="en-US" b="1" dirty="0"/>
              <a:t>c1.radius or c1.color</a:t>
            </a:r>
            <a:r>
              <a:rPr lang="en-US" dirty="0"/>
              <a:t>. </a:t>
            </a:r>
            <a:endParaRPr lang="tr-TR" dirty="0" smtClean="0"/>
          </a:p>
          <a:p>
            <a:r>
              <a:rPr lang="en-US" dirty="0" smtClean="0"/>
              <a:t>The </a:t>
            </a:r>
            <a:r>
              <a:rPr lang="en-US" dirty="0"/>
              <a:t>Circle class provides two public accessor functions, namely, </a:t>
            </a:r>
            <a:r>
              <a:rPr lang="en-US" dirty="0" err="1"/>
              <a:t>getRadius</a:t>
            </a:r>
            <a:r>
              <a:rPr lang="en-US" dirty="0"/>
              <a:t>() and </a:t>
            </a:r>
            <a:r>
              <a:rPr lang="en-US" dirty="0" err="1"/>
              <a:t>getColor</a:t>
            </a:r>
            <a:r>
              <a:rPr lang="en-US" dirty="0"/>
              <a:t>(). These functions are declared public. </a:t>
            </a:r>
            <a:endParaRPr lang="tr-TR" dirty="0" smtClean="0"/>
          </a:p>
          <a:p>
            <a:r>
              <a:rPr lang="en-US" dirty="0" smtClean="0"/>
              <a:t>The </a:t>
            </a:r>
            <a:r>
              <a:rPr lang="en-US" dirty="0"/>
              <a:t>main() can invoke these public accessor functions to retrieve the radius and color of a Circle object, via says c1.getRadius() and c1.getColor().</a:t>
            </a:r>
          </a:p>
          <a:p>
            <a:r>
              <a:rPr lang="en-US" dirty="0" smtClean="0"/>
              <a:t>There </a:t>
            </a:r>
            <a:r>
              <a:rPr lang="en-US" dirty="0"/>
              <a:t>is no way you can change the radius or color of a Circle object, after it is constructed in main(). </a:t>
            </a:r>
            <a:endParaRPr lang="tr-TR" dirty="0" smtClean="0"/>
          </a:p>
          <a:p>
            <a:r>
              <a:rPr lang="en-US" dirty="0" smtClean="0"/>
              <a:t>You </a:t>
            </a:r>
            <a:r>
              <a:rPr lang="en-US" dirty="0"/>
              <a:t>cannot issue statements such as c1.radius = 5.0 to change the radius of instance c1, as radius is declared as private in the Circle class and is not visible to other including main().</a:t>
            </a:r>
          </a:p>
          <a:p>
            <a:r>
              <a:rPr lang="en-US" dirty="0" smtClean="0"/>
              <a:t>If </a:t>
            </a:r>
            <a:r>
              <a:rPr lang="en-US" dirty="0"/>
              <a:t>the designer of the Circle class permits the change the radius and color after a Circle object is constructed, he has to provide the appropriate setter, e.g.,</a:t>
            </a:r>
          </a:p>
          <a:p>
            <a:endParaRPr lang="tr-TR" dirty="0"/>
          </a:p>
        </p:txBody>
      </p:sp>
    </p:spTree>
    <p:extLst>
      <p:ext uri="{BB962C8B-B14F-4D97-AF65-F5344CB8AC3E}">
        <p14:creationId xmlns:p14="http://schemas.microsoft.com/office/powerpoint/2010/main" val="11952842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43464" y="819509"/>
            <a:ext cx="10810336" cy="5357454"/>
          </a:xfrm>
        </p:spPr>
        <p:txBody>
          <a:bodyPr>
            <a:normAutofit/>
          </a:bodyPr>
          <a:lstStyle/>
          <a:p>
            <a:pPr marL="0" indent="0">
              <a:buNone/>
            </a:pPr>
            <a:r>
              <a:rPr lang="en-US" b="1" dirty="0" smtClean="0"/>
              <a:t>// Setter for color</a:t>
            </a:r>
          </a:p>
          <a:p>
            <a:pPr marL="0" indent="0">
              <a:buNone/>
            </a:pPr>
            <a:r>
              <a:rPr lang="en-US" b="1" dirty="0" smtClean="0">
                <a:solidFill>
                  <a:srgbClr val="C00000"/>
                </a:solidFill>
              </a:rPr>
              <a:t>void </a:t>
            </a:r>
            <a:r>
              <a:rPr lang="en-US" b="1" dirty="0" err="1" smtClean="0">
                <a:solidFill>
                  <a:srgbClr val="C00000"/>
                </a:solidFill>
              </a:rPr>
              <a:t>setColor</a:t>
            </a:r>
            <a:r>
              <a:rPr lang="en-US" b="1" dirty="0" smtClean="0">
                <a:solidFill>
                  <a:srgbClr val="C00000"/>
                </a:solidFill>
              </a:rPr>
              <a:t>(string c) {</a:t>
            </a:r>
          </a:p>
          <a:p>
            <a:pPr marL="0" indent="0">
              <a:buNone/>
            </a:pPr>
            <a:r>
              <a:rPr lang="en-US" b="1" dirty="0" smtClean="0">
                <a:solidFill>
                  <a:srgbClr val="C00000"/>
                </a:solidFill>
              </a:rPr>
              <a:t>   color = c;</a:t>
            </a:r>
          </a:p>
          <a:p>
            <a:pPr marL="0" indent="0">
              <a:buNone/>
            </a:pPr>
            <a:r>
              <a:rPr lang="en-US" b="1" dirty="0" smtClean="0">
                <a:solidFill>
                  <a:srgbClr val="C00000"/>
                </a:solidFill>
              </a:rPr>
              <a:t>}</a:t>
            </a:r>
          </a:p>
          <a:p>
            <a:pPr marL="0" indent="0">
              <a:buNone/>
            </a:pPr>
            <a:r>
              <a:rPr lang="en-US" b="1" dirty="0" smtClean="0">
                <a:solidFill>
                  <a:srgbClr val="C00000"/>
                </a:solidFill>
              </a:rPr>
              <a:t>   </a:t>
            </a:r>
          </a:p>
          <a:p>
            <a:pPr marL="0" indent="0">
              <a:buNone/>
            </a:pPr>
            <a:r>
              <a:rPr lang="en-US" b="1" dirty="0" smtClean="0"/>
              <a:t>// Setter for radius</a:t>
            </a:r>
          </a:p>
          <a:p>
            <a:pPr marL="0" indent="0">
              <a:buNone/>
            </a:pPr>
            <a:r>
              <a:rPr lang="en-US" b="1" dirty="0" smtClean="0">
                <a:solidFill>
                  <a:srgbClr val="C00000"/>
                </a:solidFill>
              </a:rPr>
              <a:t>void </a:t>
            </a:r>
            <a:r>
              <a:rPr lang="en-US" b="1" dirty="0" err="1" smtClean="0">
                <a:solidFill>
                  <a:srgbClr val="C00000"/>
                </a:solidFill>
              </a:rPr>
              <a:t>setRadius</a:t>
            </a:r>
            <a:r>
              <a:rPr lang="en-US" b="1" dirty="0" smtClean="0">
                <a:solidFill>
                  <a:srgbClr val="C00000"/>
                </a:solidFill>
              </a:rPr>
              <a:t>(double r) {</a:t>
            </a:r>
          </a:p>
          <a:p>
            <a:pPr marL="0" indent="0">
              <a:buNone/>
            </a:pPr>
            <a:r>
              <a:rPr lang="en-US" b="1" dirty="0" smtClean="0">
                <a:solidFill>
                  <a:srgbClr val="C00000"/>
                </a:solidFill>
              </a:rPr>
              <a:t>   radius = r;</a:t>
            </a:r>
          </a:p>
          <a:p>
            <a:pPr marL="0" indent="0">
              <a:buNone/>
            </a:pPr>
            <a:r>
              <a:rPr lang="en-US"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24826741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8117457" cy="6858000"/>
          </a:xfrm>
        </p:spPr>
        <p:txBody>
          <a:bodyPr>
            <a:normAutofit lnSpcReduction="10000"/>
          </a:bodyPr>
          <a:lstStyle/>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&lt;</a:t>
            </a:r>
            <a:r>
              <a:rPr lang="tr-TR" b="1" dirty="0" err="1" smtClean="0">
                <a:solidFill>
                  <a:srgbClr val="C00000"/>
                </a:solidFill>
              </a:rPr>
              <a:t>iostream</a:t>
            </a:r>
            <a:r>
              <a:rPr lang="tr-TR" b="1" dirty="0" smtClean="0">
                <a:solidFill>
                  <a:srgbClr val="C00000"/>
                </a:solidFill>
              </a:rPr>
              <a:t>&gt; </a:t>
            </a:r>
            <a:r>
              <a:rPr lang="tr-TR" sz="2200" b="1" dirty="0" smtClean="0"/>
              <a:t>// c++ program </a:t>
            </a:r>
            <a:r>
              <a:rPr lang="tr-TR" sz="2200" b="1" dirty="0" err="1" smtClean="0"/>
              <a:t>to</a:t>
            </a:r>
            <a:r>
              <a:rPr lang="tr-TR" sz="2200" b="1" dirty="0" smtClean="0"/>
              <a:t> </a:t>
            </a:r>
            <a:r>
              <a:rPr lang="tr-TR" sz="2200" b="1" dirty="0" err="1" smtClean="0"/>
              <a:t>explain</a:t>
            </a:r>
            <a:r>
              <a:rPr lang="tr-TR" sz="2200" b="1" dirty="0" smtClean="0"/>
              <a:t>  </a:t>
            </a:r>
            <a:r>
              <a:rPr lang="tr-TR" sz="2200" b="1" dirty="0" err="1" smtClean="0"/>
              <a:t>Encapsulation</a:t>
            </a:r>
            <a:r>
              <a:rPr lang="tr-TR" sz="2200" b="1" dirty="0" smtClean="0"/>
              <a:t> </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class</a:t>
            </a:r>
            <a:r>
              <a:rPr lang="tr-TR" b="1" dirty="0" smtClean="0">
                <a:solidFill>
                  <a:srgbClr val="C00000"/>
                </a:solidFill>
              </a:rPr>
              <a:t> </a:t>
            </a:r>
            <a:r>
              <a:rPr lang="tr-TR" b="1" dirty="0" err="1" smtClean="0">
                <a:solidFill>
                  <a:srgbClr val="C00000"/>
                </a:solidFill>
              </a:rPr>
              <a:t>Encapsulation</a:t>
            </a:r>
            <a:r>
              <a:rPr lang="tr-TR" b="1" dirty="0" smtClean="0">
                <a:solidFill>
                  <a:srgbClr val="C00000"/>
                </a:solidFill>
              </a:rPr>
              <a:t> { </a:t>
            </a:r>
          </a:p>
          <a:p>
            <a:pPr marL="0" indent="0">
              <a:buNone/>
            </a:pPr>
            <a:r>
              <a:rPr lang="tr-TR" b="1" dirty="0" smtClean="0">
                <a:solidFill>
                  <a:srgbClr val="C00000"/>
                </a:solidFill>
              </a:rPr>
              <a:t>    </a:t>
            </a:r>
            <a:r>
              <a:rPr lang="tr-TR" b="1" dirty="0" err="1" smtClean="0">
                <a:solidFill>
                  <a:srgbClr val="C00000"/>
                </a:solidFill>
              </a:rPr>
              <a:t>private</a:t>
            </a:r>
            <a:r>
              <a:rPr lang="tr-TR" b="1" dirty="0" smtClean="0">
                <a:solidFill>
                  <a:srgbClr val="C00000"/>
                </a:solidFill>
              </a:rPr>
              <a:t>: </a:t>
            </a:r>
          </a:p>
          <a:p>
            <a:pPr marL="0" indent="0">
              <a:buNone/>
            </a:pP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x;     </a:t>
            </a:r>
            <a:r>
              <a:rPr lang="tr-TR" sz="2600" b="1" dirty="0" smtClean="0"/>
              <a:t>// data </a:t>
            </a:r>
            <a:r>
              <a:rPr lang="tr-TR" sz="2600" b="1" dirty="0" err="1" smtClean="0"/>
              <a:t>hidden</a:t>
            </a:r>
            <a:r>
              <a:rPr lang="tr-TR" sz="2600" b="1" dirty="0" smtClean="0"/>
              <a:t> </a:t>
            </a:r>
            <a:r>
              <a:rPr lang="tr-TR" sz="2600" b="1" dirty="0" err="1" smtClean="0"/>
              <a:t>from</a:t>
            </a:r>
            <a:r>
              <a:rPr lang="tr-TR" sz="2600" b="1" dirty="0" smtClean="0"/>
              <a:t> </a:t>
            </a:r>
            <a:r>
              <a:rPr lang="tr-TR" sz="2600" b="1" dirty="0" err="1" smtClean="0"/>
              <a:t>outside</a:t>
            </a:r>
            <a:r>
              <a:rPr lang="tr-TR" sz="2600" b="1" dirty="0" smtClean="0"/>
              <a:t> </a:t>
            </a:r>
            <a:r>
              <a:rPr lang="tr-TR" sz="2600" b="1" dirty="0" err="1" smtClean="0"/>
              <a:t>world</a:t>
            </a:r>
            <a:r>
              <a:rPr lang="tr-TR" sz="2600" b="1" dirty="0" smtClean="0"/>
              <a:t> </a:t>
            </a:r>
          </a:p>
          <a:p>
            <a:pPr marL="0" indent="0">
              <a:buNone/>
            </a:pPr>
            <a:r>
              <a:rPr lang="tr-TR" b="1" dirty="0" smtClean="0">
                <a:solidFill>
                  <a:srgbClr val="C00000"/>
                </a:solidFill>
              </a:rPr>
              <a:t>    </a:t>
            </a:r>
            <a:r>
              <a:rPr lang="tr-TR" b="1" dirty="0" err="1" smtClean="0">
                <a:solidFill>
                  <a:srgbClr val="C00000"/>
                </a:solidFill>
              </a:rPr>
              <a:t>public</a:t>
            </a:r>
            <a:r>
              <a:rPr lang="tr-TR" b="1" dirty="0" smtClean="0">
                <a:solidFill>
                  <a:srgbClr val="C00000"/>
                </a:solidFill>
              </a:rPr>
              <a:t>: </a:t>
            </a:r>
          </a:p>
          <a:p>
            <a:pPr marL="0" indent="0">
              <a:buNone/>
            </a:pPr>
            <a:r>
              <a:rPr lang="tr-TR" b="1" dirty="0" err="1" smtClean="0">
                <a:solidFill>
                  <a:srgbClr val="C00000"/>
                </a:solidFill>
              </a:rPr>
              <a:t>void</a:t>
            </a:r>
            <a:r>
              <a:rPr lang="tr-TR" b="1" dirty="0" smtClean="0">
                <a:solidFill>
                  <a:srgbClr val="C00000"/>
                </a:solidFill>
              </a:rPr>
              <a:t> set(</a:t>
            </a:r>
            <a:r>
              <a:rPr lang="tr-TR" b="1" dirty="0" err="1" smtClean="0">
                <a:solidFill>
                  <a:srgbClr val="C00000"/>
                </a:solidFill>
              </a:rPr>
              <a:t>int</a:t>
            </a:r>
            <a:r>
              <a:rPr lang="tr-TR" b="1" dirty="0" smtClean="0">
                <a:solidFill>
                  <a:srgbClr val="C00000"/>
                </a:solidFill>
              </a:rPr>
              <a:t> a)  {    </a:t>
            </a:r>
            <a:r>
              <a:rPr lang="tr-TR" sz="2200" b="1" dirty="0" smtClean="0"/>
              <a:t>// </a:t>
            </a:r>
            <a:r>
              <a:rPr lang="tr-TR" sz="2200" b="1" dirty="0" err="1" smtClean="0"/>
              <a:t>function</a:t>
            </a:r>
            <a:r>
              <a:rPr lang="tr-TR" sz="2200" b="1" dirty="0" smtClean="0"/>
              <a:t> </a:t>
            </a:r>
            <a:r>
              <a:rPr lang="tr-TR" sz="2200" b="1" dirty="0" err="1" smtClean="0"/>
              <a:t>to</a:t>
            </a:r>
            <a:r>
              <a:rPr lang="tr-TR" sz="2200" b="1" dirty="0" smtClean="0"/>
              <a:t> set </a:t>
            </a:r>
            <a:r>
              <a:rPr lang="tr-TR" sz="2200" b="1" dirty="0" err="1" smtClean="0"/>
              <a:t>value</a:t>
            </a:r>
            <a:r>
              <a:rPr lang="tr-TR" sz="2200" b="1" dirty="0" smtClean="0"/>
              <a:t> of     // </a:t>
            </a:r>
            <a:r>
              <a:rPr lang="tr-TR" sz="2200" b="1" dirty="0" err="1" smtClean="0"/>
              <a:t>variable</a:t>
            </a:r>
            <a:r>
              <a:rPr lang="tr-TR" sz="2200" b="1" dirty="0" smtClean="0"/>
              <a:t> x </a:t>
            </a:r>
          </a:p>
          <a:p>
            <a:pPr marL="0" indent="0">
              <a:buNone/>
            </a:pPr>
            <a:r>
              <a:rPr lang="tr-TR" b="1" dirty="0" smtClean="0">
                <a:solidFill>
                  <a:srgbClr val="C00000"/>
                </a:solidFill>
              </a:rPr>
              <a:t>            x =a; </a:t>
            </a:r>
          </a:p>
          <a:p>
            <a:pPr marL="0" indent="0">
              <a:buNone/>
            </a:pPr>
            <a:r>
              <a:rPr lang="tr-TR" b="1" dirty="0" smtClean="0">
                <a:solidFill>
                  <a:srgbClr val="C00000"/>
                </a:solidFill>
              </a:rPr>
              <a:t>        }   </a:t>
            </a:r>
          </a:p>
          <a:p>
            <a:pPr marL="0" indent="0">
              <a:buNone/>
            </a:pP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get</a:t>
            </a:r>
            <a:r>
              <a:rPr lang="tr-TR" b="1" dirty="0" smtClean="0">
                <a:solidFill>
                  <a:srgbClr val="C00000"/>
                </a:solidFill>
              </a:rPr>
              <a:t>()     {        </a:t>
            </a:r>
            <a:r>
              <a:rPr lang="tr-TR" sz="2200" b="1" dirty="0" smtClean="0"/>
              <a:t>// </a:t>
            </a:r>
            <a:r>
              <a:rPr lang="tr-TR" sz="2200" b="1" dirty="0" err="1" smtClean="0"/>
              <a:t>function</a:t>
            </a:r>
            <a:r>
              <a:rPr lang="tr-TR" sz="2200" b="1" dirty="0" smtClean="0"/>
              <a:t> </a:t>
            </a:r>
            <a:r>
              <a:rPr lang="tr-TR" sz="2200" b="1" dirty="0" err="1" smtClean="0"/>
              <a:t>to</a:t>
            </a:r>
            <a:r>
              <a:rPr lang="tr-TR" sz="2200" b="1" dirty="0" smtClean="0"/>
              <a:t> </a:t>
            </a:r>
            <a:r>
              <a:rPr lang="tr-TR" sz="2200" b="1" dirty="0" err="1" smtClean="0"/>
              <a:t>return</a:t>
            </a:r>
            <a:r>
              <a:rPr lang="tr-TR" sz="2200" b="1" dirty="0" smtClean="0"/>
              <a:t> </a:t>
            </a:r>
            <a:r>
              <a:rPr lang="tr-TR" sz="2200" b="1" dirty="0" err="1" smtClean="0"/>
              <a:t>value</a:t>
            </a:r>
            <a:r>
              <a:rPr lang="tr-TR" sz="2200" b="1" dirty="0" smtClean="0"/>
              <a:t> of      // </a:t>
            </a:r>
            <a:r>
              <a:rPr lang="tr-TR" sz="2200" b="1" dirty="0" err="1" smtClean="0"/>
              <a:t>variable</a:t>
            </a:r>
            <a:r>
              <a:rPr lang="tr-TR" sz="2200" b="1" dirty="0" smtClean="0"/>
              <a:t> x </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x; </a:t>
            </a:r>
          </a:p>
          <a:p>
            <a:pPr marL="0" indent="0">
              <a:buNone/>
            </a:pPr>
            <a:r>
              <a:rPr lang="tr-TR" b="1" dirty="0" smtClean="0">
                <a:solidFill>
                  <a:srgbClr val="C00000"/>
                </a:solidFill>
              </a:rPr>
              <a:t>        } </a:t>
            </a:r>
          </a:p>
          <a:p>
            <a:pPr marL="0" indent="0">
              <a:buNone/>
            </a:pPr>
            <a:r>
              <a:rPr lang="tr-TR" b="1" dirty="0" smtClean="0">
                <a:solidFill>
                  <a:srgbClr val="C00000"/>
                </a:solidFill>
              </a:rPr>
              <a:t>};  </a:t>
            </a:r>
          </a:p>
          <a:p>
            <a:endParaRPr lang="tr-TR" dirty="0"/>
          </a:p>
        </p:txBody>
      </p:sp>
      <p:sp>
        <p:nvSpPr>
          <p:cNvPr id="2" name="Dikdörtgen 1"/>
          <p:cNvSpPr/>
          <p:nvPr/>
        </p:nvSpPr>
        <p:spPr>
          <a:xfrm>
            <a:off x="8566030" y="2638101"/>
            <a:ext cx="3625970" cy="2677656"/>
          </a:xfrm>
          <a:prstGeom prst="rect">
            <a:avLst/>
          </a:prstGeom>
        </p:spPr>
        <p:txBody>
          <a:bodyPr wrap="square">
            <a:spAutoFit/>
          </a:bodyPr>
          <a:lstStyle/>
          <a:p>
            <a:r>
              <a:rPr lang="tr-TR" sz="2800" b="1" dirty="0" err="1">
                <a:solidFill>
                  <a:srgbClr val="C00000"/>
                </a:solidFill>
              </a:rPr>
              <a:t>int</a:t>
            </a:r>
            <a:r>
              <a:rPr lang="tr-TR" sz="2800" b="1" dirty="0">
                <a:solidFill>
                  <a:srgbClr val="C00000"/>
                </a:solidFill>
              </a:rPr>
              <a:t> main() { </a:t>
            </a:r>
          </a:p>
          <a:p>
            <a:r>
              <a:rPr lang="tr-TR" sz="2800" b="1" dirty="0">
                <a:solidFill>
                  <a:srgbClr val="C00000"/>
                </a:solidFill>
              </a:rPr>
              <a:t>    </a:t>
            </a:r>
            <a:r>
              <a:rPr lang="tr-TR" sz="2800" b="1" dirty="0" err="1">
                <a:solidFill>
                  <a:srgbClr val="C00000"/>
                </a:solidFill>
              </a:rPr>
              <a:t>Encapsulation</a:t>
            </a:r>
            <a:r>
              <a:rPr lang="tr-TR" sz="2800" b="1" dirty="0">
                <a:solidFill>
                  <a:srgbClr val="C00000"/>
                </a:solidFill>
              </a:rPr>
              <a:t> </a:t>
            </a:r>
            <a:r>
              <a:rPr lang="tr-TR" sz="2800" b="1" dirty="0" err="1">
                <a:solidFill>
                  <a:srgbClr val="C00000"/>
                </a:solidFill>
              </a:rPr>
              <a:t>obj</a:t>
            </a:r>
            <a:r>
              <a:rPr lang="tr-TR" sz="2800" b="1" dirty="0">
                <a:solidFill>
                  <a:srgbClr val="C00000"/>
                </a:solidFill>
              </a:rPr>
              <a:t>;   </a:t>
            </a:r>
          </a:p>
          <a:p>
            <a:r>
              <a:rPr lang="tr-TR" sz="2800" b="1" dirty="0">
                <a:solidFill>
                  <a:srgbClr val="C00000"/>
                </a:solidFill>
              </a:rPr>
              <a:t>    </a:t>
            </a:r>
            <a:r>
              <a:rPr lang="tr-TR" sz="2800" b="1" dirty="0" err="1">
                <a:solidFill>
                  <a:srgbClr val="C00000"/>
                </a:solidFill>
              </a:rPr>
              <a:t>obj.set</a:t>
            </a:r>
            <a:r>
              <a:rPr lang="tr-TR" sz="2800" b="1" dirty="0">
                <a:solidFill>
                  <a:srgbClr val="C00000"/>
                </a:solidFill>
              </a:rPr>
              <a:t>(5);  </a:t>
            </a:r>
          </a:p>
          <a:p>
            <a:r>
              <a:rPr lang="tr-TR" sz="2800" b="1" dirty="0">
                <a:solidFill>
                  <a:srgbClr val="C00000"/>
                </a:solidFill>
              </a:rPr>
              <a:t>    </a:t>
            </a:r>
            <a:r>
              <a:rPr lang="tr-TR" sz="2800" b="1" dirty="0" err="1">
                <a:solidFill>
                  <a:srgbClr val="C00000"/>
                </a:solidFill>
              </a:rPr>
              <a:t>cout</a:t>
            </a:r>
            <a:r>
              <a:rPr lang="tr-TR" sz="2800" b="1" dirty="0">
                <a:solidFill>
                  <a:srgbClr val="C00000"/>
                </a:solidFill>
              </a:rPr>
              <a:t>&lt;&lt;</a:t>
            </a:r>
            <a:r>
              <a:rPr lang="tr-TR" sz="2800" b="1" dirty="0" err="1">
                <a:solidFill>
                  <a:srgbClr val="C00000"/>
                </a:solidFill>
              </a:rPr>
              <a:t>obj.get</a:t>
            </a:r>
            <a:r>
              <a:rPr lang="tr-TR" sz="2800" b="1" dirty="0">
                <a:solidFill>
                  <a:srgbClr val="C00000"/>
                </a:solidFill>
              </a:rPr>
              <a:t>(); </a:t>
            </a:r>
          </a:p>
          <a:p>
            <a:r>
              <a:rPr lang="tr-TR" sz="2800" b="1" dirty="0">
                <a:solidFill>
                  <a:srgbClr val="C00000"/>
                </a:solidFill>
              </a:rPr>
              <a:t>    </a:t>
            </a:r>
            <a:r>
              <a:rPr lang="tr-TR" sz="2800" b="1" dirty="0" err="1">
                <a:solidFill>
                  <a:srgbClr val="C00000"/>
                </a:solidFill>
              </a:rPr>
              <a:t>return</a:t>
            </a:r>
            <a:r>
              <a:rPr lang="tr-TR" sz="2800" b="1" dirty="0">
                <a:solidFill>
                  <a:srgbClr val="C00000"/>
                </a:solidFill>
              </a:rPr>
              <a:t> 0; </a:t>
            </a:r>
          </a:p>
          <a:p>
            <a:r>
              <a:rPr lang="tr-TR" sz="2800" b="1" dirty="0">
                <a:solidFill>
                  <a:srgbClr val="C00000"/>
                </a:solidFill>
              </a:rPr>
              <a:t>} </a:t>
            </a:r>
          </a:p>
        </p:txBody>
      </p:sp>
    </p:spTree>
    <p:extLst>
      <p:ext uri="{BB962C8B-B14F-4D97-AF65-F5344CB8AC3E}">
        <p14:creationId xmlns:p14="http://schemas.microsoft.com/office/powerpoint/2010/main" val="35713606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74453" y="0"/>
            <a:ext cx="10895162" cy="6858000"/>
          </a:xfrm>
        </p:spPr>
        <p:txBody>
          <a:bodyPr>
            <a:normAutofit fontScale="77500" lnSpcReduction="20000"/>
          </a:bodyPr>
          <a:lstStyle/>
          <a:p>
            <a:pPr marL="0" indent="0">
              <a:buNone/>
            </a:pPr>
            <a:r>
              <a:rPr lang="tr-TR" b="1" dirty="0">
                <a:solidFill>
                  <a:srgbClr val="C00000"/>
                </a:solidFill>
              </a:rPr>
              <a:t>#</a:t>
            </a:r>
            <a:r>
              <a:rPr lang="tr-TR" b="1" dirty="0" err="1">
                <a:solidFill>
                  <a:srgbClr val="C00000"/>
                </a:solidFill>
              </a:rPr>
              <a:t>include</a:t>
            </a:r>
            <a:r>
              <a:rPr lang="tr-TR" b="1" dirty="0">
                <a:solidFill>
                  <a:srgbClr val="C00000"/>
                </a:solidFill>
              </a:rPr>
              <a:t> &lt;</a:t>
            </a:r>
            <a:r>
              <a:rPr lang="tr-TR" b="1" dirty="0" err="1">
                <a:solidFill>
                  <a:srgbClr val="C00000"/>
                </a:solidFill>
              </a:rPr>
              <a:t>iostream</a:t>
            </a:r>
            <a:r>
              <a:rPr lang="tr-TR" b="1" dirty="0">
                <a:solidFill>
                  <a:srgbClr val="C00000"/>
                </a:solidFill>
              </a:rPr>
              <a:t>&gt;</a:t>
            </a:r>
          </a:p>
          <a:p>
            <a:pPr marL="0" indent="0">
              <a:buNone/>
            </a:pPr>
            <a:r>
              <a:rPr lang="tr-TR" b="1" dirty="0" err="1">
                <a:solidFill>
                  <a:srgbClr val="C00000"/>
                </a:solidFill>
              </a:rPr>
              <a:t>using</a:t>
            </a:r>
            <a:r>
              <a:rPr lang="tr-TR" b="1" dirty="0">
                <a:solidFill>
                  <a:srgbClr val="C00000"/>
                </a:solidFill>
              </a:rPr>
              <a:t> </a:t>
            </a:r>
            <a:r>
              <a:rPr lang="tr-TR" b="1" dirty="0" err="1">
                <a:solidFill>
                  <a:srgbClr val="C00000"/>
                </a:solidFill>
              </a:rPr>
              <a:t>namespace</a:t>
            </a:r>
            <a:r>
              <a:rPr lang="tr-TR" b="1" dirty="0">
                <a:solidFill>
                  <a:srgbClr val="C00000"/>
                </a:solidFill>
              </a:rPr>
              <a:t> </a:t>
            </a:r>
            <a:r>
              <a:rPr lang="tr-TR" b="1" dirty="0" err="1">
                <a:solidFill>
                  <a:srgbClr val="C00000"/>
                </a:solidFill>
              </a:rPr>
              <a:t>std</a:t>
            </a:r>
            <a:r>
              <a:rPr lang="tr-TR" b="1" dirty="0">
                <a:solidFill>
                  <a:srgbClr val="C00000"/>
                </a:solidFill>
              </a:rPr>
              <a:t>;</a:t>
            </a:r>
          </a:p>
          <a:p>
            <a:pPr marL="0" indent="0">
              <a:buNone/>
            </a:pPr>
            <a:r>
              <a:rPr lang="tr-TR" b="1" dirty="0" err="1" smtClean="0">
                <a:solidFill>
                  <a:srgbClr val="C00000"/>
                </a:solidFill>
              </a:rPr>
              <a:t>class</a:t>
            </a:r>
            <a:r>
              <a:rPr lang="tr-TR" b="1" dirty="0" smtClean="0">
                <a:solidFill>
                  <a:srgbClr val="C00000"/>
                </a:solidFill>
              </a:rPr>
              <a:t> </a:t>
            </a:r>
            <a:r>
              <a:rPr lang="tr-TR" b="1" dirty="0" err="1">
                <a:solidFill>
                  <a:srgbClr val="C00000"/>
                </a:solidFill>
              </a:rPr>
              <a:t>Employee</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smtClean="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salary</a:t>
            </a:r>
            <a:r>
              <a:rPr lang="tr-TR" b="1" dirty="0" smtClean="0">
                <a:solidFill>
                  <a:srgbClr val="C00000"/>
                </a:solidFill>
              </a:rPr>
              <a:t>;</a:t>
            </a:r>
            <a:r>
              <a:rPr lang="tr-TR" b="1" dirty="0"/>
              <a:t> </a:t>
            </a:r>
            <a:r>
              <a:rPr lang="tr-TR" b="1" dirty="0" smtClean="0"/>
              <a:t>    // </a:t>
            </a:r>
            <a:r>
              <a:rPr lang="tr-TR" b="1" dirty="0" err="1"/>
              <a:t>Private</a:t>
            </a:r>
            <a:r>
              <a:rPr lang="tr-TR" b="1" dirty="0"/>
              <a:t> </a:t>
            </a:r>
            <a:r>
              <a:rPr lang="tr-TR" b="1" dirty="0" err="1"/>
              <a:t>attribute</a:t>
            </a:r>
            <a:endParaRPr lang="tr-TR" b="1" dirty="0"/>
          </a:p>
          <a:p>
            <a:pPr marL="0" indent="0">
              <a:buNone/>
            </a:pPr>
            <a:r>
              <a:rPr lang="tr-TR" b="1" dirty="0" smtClean="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err="1" smtClean="0">
                <a:solidFill>
                  <a:srgbClr val="C00000"/>
                </a:solidFill>
              </a:rPr>
              <a:t>void</a:t>
            </a:r>
            <a:r>
              <a:rPr lang="tr-TR" b="1" dirty="0" smtClean="0">
                <a:solidFill>
                  <a:srgbClr val="C00000"/>
                </a:solidFill>
              </a:rPr>
              <a:t> </a:t>
            </a:r>
            <a:r>
              <a:rPr lang="tr-TR" b="1" dirty="0" err="1">
                <a:solidFill>
                  <a:srgbClr val="C00000"/>
                </a:solidFill>
              </a:rPr>
              <a:t>setSalary</a:t>
            </a:r>
            <a:r>
              <a:rPr lang="tr-TR" b="1" dirty="0">
                <a:solidFill>
                  <a:srgbClr val="C00000"/>
                </a:solidFill>
              </a:rPr>
              <a:t>(</a:t>
            </a:r>
            <a:r>
              <a:rPr lang="tr-TR" b="1" dirty="0" err="1">
                <a:solidFill>
                  <a:srgbClr val="C00000"/>
                </a:solidFill>
              </a:rPr>
              <a:t>int</a:t>
            </a:r>
            <a:r>
              <a:rPr lang="tr-TR" b="1" dirty="0">
                <a:solidFill>
                  <a:srgbClr val="C00000"/>
                </a:solidFill>
              </a:rPr>
              <a:t> s) </a:t>
            </a:r>
            <a:r>
              <a:rPr lang="tr-TR" b="1" dirty="0" smtClean="0">
                <a:solidFill>
                  <a:srgbClr val="C00000"/>
                </a:solidFill>
              </a:rPr>
              <a:t>{   </a:t>
            </a:r>
            <a:r>
              <a:rPr lang="tr-TR" b="1" dirty="0" smtClean="0"/>
              <a:t>// </a:t>
            </a:r>
            <a:r>
              <a:rPr lang="tr-TR" b="1" dirty="0" err="1"/>
              <a:t>Setter</a:t>
            </a:r>
            <a:endParaRPr lang="tr-TR" b="1" dirty="0"/>
          </a:p>
          <a:p>
            <a:pPr marL="0" indent="0">
              <a:buNone/>
            </a:pPr>
            <a:r>
              <a:rPr lang="tr-TR" b="1" dirty="0" smtClean="0">
                <a:solidFill>
                  <a:srgbClr val="C00000"/>
                </a:solidFill>
              </a:rPr>
              <a:t>      </a:t>
            </a:r>
            <a:r>
              <a:rPr lang="tr-TR" b="1" dirty="0" err="1">
                <a:solidFill>
                  <a:srgbClr val="C00000"/>
                </a:solidFill>
              </a:rPr>
              <a:t>salary</a:t>
            </a:r>
            <a:r>
              <a:rPr lang="tr-TR" b="1" dirty="0">
                <a:solidFill>
                  <a:srgbClr val="C00000"/>
                </a:solidFill>
              </a:rPr>
              <a:t> = s;</a:t>
            </a:r>
          </a:p>
          <a:p>
            <a:pPr marL="0" indent="0">
              <a:buNone/>
            </a:pPr>
            <a:r>
              <a:rPr lang="tr-TR" b="1" dirty="0">
                <a:solidFill>
                  <a:srgbClr val="C00000"/>
                </a:solidFill>
              </a:rPr>
              <a:t>    }</a:t>
            </a:r>
          </a:p>
          <a:p>
            <a:pPr marL="0" indent="0">
              <a:buNone/>
            </a:pPr>
            <a:r>
              <a:rPr lang="tr-TR" b="1" dirty="0" err="1" smtClean="0">
                <a:solidFill>
                  <a:srgbClr val="C00000"/>
                </a:solidFill>
              </a:rPr>
              <a:t>int</a:t>
            </a:r>
            <a:r>
              <a:rPr lang="tr-TR" b="1" dirty="0" smtClean="0">
                <a:solidFill>
                  <a:srgbClr val="C00000"/>
                </a:solidFill>
              </a:rPr>
              <a:t> </a:t>
            </a:r>
            <a:r>
              <a:rPr lang="tr-TR" b="1" dirty="0" err="1">
                <a:solidFill>
                  <a:srgbClr val="C00000"/>
                </a:solidFill>
              </a:rPr>
              <a:t>getSalary</a:t>
            </a:r>
            <a:r>
              <a:rPr lang="tr-TR" b="1" dirty="0">
                <a:solidFill>
                  <a:srgbClr val="C00000"/>
                </a:solidFill>
              </a:rPr>
              <a:t>() </a:t>
            </a:r>
            <a:r>
              <a:rPr lang="tr-TR" b="1" dirty="0" smtClean="0">
                <a:solidFill>
                  <a:srgbClr val="C00000"/>
                </a:solidFill>
              </a:rPr>
              <a:t>{    </a:t>
            </a:r>
            <a:r>
              <a:rPr lang="tr-TR" b="1" dirty="0" smtClean="0"/>
              <a:t>// </a:t>
            </a:r>
            <a:r>
              <a:rPr lang="tr-TR" b="1" dirty="0" err="1"/>
              <a:t>Getter</a:t>
            </a:r>
            <a:endParaRPr lang="tr-TR" b="1" dirty="0"/>
          </a:p>
          <a:p>
            <a:pPr marL="0" indent="0">
              <a:buNone/>
            </a:pPr>
            <a:r>
              <a:rPr lang="tr-TR" b="1" dirty="0" smtClean="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salary</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a:t>
            </a:r>
          </a:p>
          <a:p>
            <a:pPr marL="0" indent="0">
              <a:buNone/>
            </a:pPr>
            <a:r>
              <a:rPr lang="tr-TR" b="1" dirty="0" err="1" smtClean="0">
                <a:solidFill>
                  <a:srgbClr val="C00000"/>
                </a:solidFill>
              </a:rPr>
              <a:t>int</a:t>
            </a:r>
            <a:r>
              <a:rPr lang="tr-TR" b="1" dirty="0" smtClean="0">
                <a:solidFill>
                  <a:srgbClr val="C00000"/>
                </a:solidFill>
              </a:rPr>
              <a:t> </a:t>
            </a:r>
            <a:r>
              <a:rPr lang="tr-TR" b="1" dirty="0">
                <a:solidFill>
                  <a:srgbClr val="C00000"/>
                </a:solidFill>
              </a:rPr>
              <a:t>main() {</a:t>
            </a:r>
          </a:p>
          <a:p>
            <a:pPr marL="0" indent="0">
              <a:buNone/>
            </a:pPr>
            <a:r>
              <a:rPr lang="tr-TR" b="1" dirty="0">
                <a:solidFill>
                  <a:srgbClr val="C00000"/>
                </a:solidFill>
              </a:rPr>
              <a:t>  </a:t>
            </a:r>
            <a:r>
              <a:rPr lang="tr-TR" b="1" dirty="0" err="1">
                <a:solidFill>
                  <a:srgbClr val="C00000"/>
                </a:solidFill>
              </a:rPr>
              <a:t>Employee</a:t>
            </a:r>
            <a:r>
              <a:rPr lang="tr-TR" b="1" dirty="0">
                <a:solidFill>
                  <a:srgbClr val="C00000"/>
                </a:solidFill>
              </a:rPr>
              <a:t> </a:t>
            </a:r>
            <a:r>
              <a:rPr lang="tr-TR" b="1" dirty="0" err="1">
                <a:solidFill>
                  <a:srgbClr val="C00000"/>
                </a:solidFill>
              </a:rPr>
              <a:t>myObj</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myObj.setSalary</a:t>
            </a:r>
            <a:r>
              <a:rPr lang="tr-TR" b="1" dirty="0">
                <a:solidFill>
                  <a:srgbClr val="C00000"/>
                </a:solidFill>
              </a:rPr>
              <a:t>(50000);</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a:t>
            </a:r>
            <a:r>
              <a:rPr lang="tr-TR" b="1" dirty="0" err="1">
                <a:solidFill>
                  <a:srgbClr val="C00000"/>
                </a:solidFill>
              </a:rPr>
              <a:t>myObj.getSalary</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0;</a:t>
            </a:r>
          </a:p>
          <a:p>
            <a:pPr marL="0" indent="0">
              <a:buNone/>
            </a:pPr>
            <a:r>
              <a:rPr lang="tr-TR" b="1" dirty="0">
                <a:solidFill>
                  <a:srgbClr val="C00000"/>
                </a:solidFill>
              </a:rPr>
              <a:t>} </a:t>
            </a:r>
          </a:p>
        </p:txBody>
      </p:sp>
    </p:spTree>
    <p:extLst>
      <p:ext uri="{BB962C8B-B14F-4D97-AF65-F5344CB8AC3E}">
        <p14:creationId xmlns:p14="http://schemas.microsoft.com/office/powerpoint/2010/main" val="22373033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269084" y="1846053"/>
            <a:ext cx="2922916" cy="488890"/>
          </a:xfrm>
        </p:spPr>
        <p:txBody>
          <a:bodyPr>
            <a:noAutofit/>
          </a:bodyPr>
          <a:lstStyle/>
          <a:p>
            <a:r>
              <a:rPr lang="tr-TR" sz="3600" b="1" dirty="0" err="1" smtClean="0"/>
              <a:t>Keyword</a:t>
            </a:r>
            <a:r>
              <a:rPr lang="tr-TR" sz="3600" b="1" dirty="0" smtClean="0"/>
              <a:t> "</a:t>
            </a:r>
            <a:r>
              <a:rPr lang="tr-TR" sz="3600" b="1" dirty="0" err="1" smtClean="0"/>
              <a:t>this</a:t>
            </a:r>
            <a:r>
              <a:rPr lang="tr-TR" sz="3600" b="1" dirty="0" smtClean="0"/>
              <a:t>"</a:t>
            </a:r>
            <a:endParaRPr lang="tr-TR" sz="3600" b="1" dirty="0"/>
          </a:p>
        </p:txBody>
      </p:sp>
      <p:sp>
        <p:nvSpPr>
          <p:cNvPr id="3" name="İçerik Yer Tutucusu 2"/>
          <p:cNvSpPr>
            <a:spLocks noGrp="1"/>
          </p:cNvSpPr>
          <p:nvPr>
            <p:ph idx="1"/>
          </p:nvPr>
        </p:nvSpPr>
        <p:spPr>
          <a:xfrm>
            <a:off x="0" y="0"/>
            <a:ext cx="12192000" cy="6858000"/>
          </a:xfrm>
        </p:spPr>
        <p:txBody>
          <a:bodyPr>
            <a:noAutofit/>
          </a:bodyPr>
          <a:lstStyle/>
          <a:p>
            <a:r>
              <a:rPr lang="en-US" sz="1800" dirty="0" smtClean="0"/>
              <a:t>One of the main usage of keyword this is to resolve ambiguity between the names of data member and function parameter. </a:t>
            </a:r>
          </a:p>
          <a:p>
            <a:pPr marL="0" indent="0">
              <a:buNone/>
            </a:pPr>
            <a:r>
              <a:rPr lang="en-US" sz="1800" b="1" dirty="0" smtClean="0">
                <a:solidFill>
                  <a:srgbClr val="C00000"/>
                </a:solidFill>
              </a:rPr>
              <a:t>class Circle {</a:t>
            </a:r>
          </a:p>
          <a:p>
            <a:pPr marL="0" indent="0">
              <a:buNone/>
            </a:pPr>
            <a:r>
              <a:rPr lang="en-US" sz="1800" b="1" dirty="0" smtClean="0">
                <a:solidFill>
                  <a:srgbClr val="C00000"/>
                </a:solidFill>
              </a:rPr>
              <a:t>private:</a:t>
            </a:r>
          </a:p>
          <a:p>
            <a:pPr marL="0" indent="0">
              <a:buNone/>
            </a:pPr>
            <a:r>
              <a:rPr lang="en-US" sz="1800" b="1" dirty="0" smtClean="0">
                <a:solidFill>
                  <a:srgbClr val="C00000"/>
                </a:solidFill>
              </a:rPr>
              <a:t>   double radius;                 </a:t>
            </a:r>
            <a:r>
              <a:rPr lang="en-US" sz="1800" b="1" dirty="0" smtClean="0"/>
              <a:t>// Member variable called "radius"</a:t>
            </a:r>
          </a:p>
          <a:p>
            <a:pPr marL="0" indent="0">
              <a:buNone/>
            </a:pPr>
            <a:r>
              <a:rPr lang="en-US" sz="1800" b="1" dirty="0" smtClean="0">
                <a:solidFill>
                  <a:srgbClr val="C00000"/>
                </a:solidFill>
              </a:rPr>
              <a:t>   ......</a:t>
            </a:r>
          </a:p>
          <a:p>
            <a:pPr marL="0" indent="0">
              <a:buNone/>
            </a:pPr>
            <a:r>
              <a:rPr lang="en-US" sz="1800" b="1" dirty="0" smtClean="0">
                <a:solidFill>
                  <a:srgbClr val="C00000"/>
                </a:solidFill>
              </a:rPr>
              <a:t>public:</a:t>
            </a:r>
          </a:p>
          <a:p>
            <a:pPr marL="0" indent="0">
              <a:buNone/>
            </a:pPr>
            <a:r>
              <a:rPr lang="en-US" sz="1800" b="1" dirty="0" smtClean="0">
                <a:solidFill>
                  <a:srgbClr val="C00000"/>
                </a:solidFill>
              </a:rPr>
              <a:t>   void </a:t>
            </a:r>
            <a:r>
              <a:rPr lang="en-US" sz="1800" b="1" dirty="0" err="1" smtClean="0">
                <a:solidFill>
                  <a:srgbClr val="C00000"/>
                </a:solidFill>
              </a:rPr>
              <a:t>setRadius</a:t>
            </a:r>
            <a:r>
              <a:rPr lang="en-US" sz="1800" b="1" dirty="0" smtClean="0">
                <a:solidFill>
                  <a:srgbClr val="C00000"/>
                </a:solidFill>
              </a:rPr>
              <a:t>(double radius) { </a:t>
            </a:r>
            <a:r>
              <a:rPr lang="en-US" sz="1800" b="1" dirty="0" smtClean="0"/>
              <a:t>// Function's argument also called "radius"</a:t>
            </a:r>
          </a:p>
          <a:p>
            <a:pPr marL="0" indent="0">
              <a:buNone/>
            </a:pPr>
            <a:r>
              <a:rPr lang="en-US" sz="1800" b="1" dirty="0" smtClean="0">
                <a:solidFill>
                  <a:srgbClr val="C00000"/>
                </a:solidFill>
              </a:rPr>
              <a:t>      this-&gt;radius = radius;</a:t>
            </a:r>
          </a:p>
          <a:p>
            <a:pPr marL="0" indent="0">
              <a:buNone/>
            </a:pPr>
            <a:r>
              <a:rPr lang="en-US" sz="1800" b="1" dirty="0" smtClean="0">
                <a:solidFill>
                  <a:srgbClr val="C00000"/>
                </a:solidFill>
              </a:rPr>
              <a:t>         </a:t>
            </a:r>
            <a:r>
              <a:rPr lang="en-US" sz="1800" b="1" dirty="0" smtClean="0"/>
              <a:t>// "</a:t>
            </a:r>
            <a:r>
              <a:rPr lang="en-US" sz="1800" b="1" dirty="0" err="1" smtClean="0"/>
              <a:t>this.radius</a:t>
            </a:r>
            <a:r>
              <a:rPr lang="en-US" sz="1800" b="1" dirty="0" smtClean="0"/>
              <a:t>" refers to this instance's member variable      // "radius" resolved to the function's argument.</a:t>
            </a:r>
          </a:p>
          <a:p>
            <a:pPr marL="0" indent="0">
              <a:buNone/>
            </a:pPr>
            <a:r>
              <a:rPr lang="en-US" sz="1800" b="1" dirty="0" smtClean="0">
                <a:solidFill>
                  <a:srgbClr val="C00000"/>
                </a:solidFill>
              </a:rPr>
              <a:t>   }</a:t>
            </a:r>
          </a:p>
          <a:p>
            <a:pPr marL="0" indent="0">
              <a:buNone/>
            </a:pPr>
            <a:r>
              <a:rPr lang="en-US" sz="1800" b="1" dirty="0" smtClean="0">
                <a:solidFill>
                  <a:srgbClr val="C00000"/>
                </a:solidFill>
              </a:rPr>
              <a:t>   ......</a:t>
            </a:r>
          </a:p>
          <a:p>
            <a:pPr marL="0" indent="0">
              <a:buNone/>
            </a:pPr>
            <a:r>
              <a:rPr lang="en-US" sz="1800" b="1" dirty="0" smtClean="0">
                <a:solidFill>
                  <a:srgbClr val="C00000"/>
                </a:solidFill>
              </a:rPr>
              <a:t>}</a:t>
            </a:r>
            <a:endParaRPr lang="tr-TR" sz="1800" b="1" dirty="0" smtClean="0">
              <a:solidFill>
                <a:srgbClr val="C00000"/>
              </a:solidFill>
            </a:endParaRPr>
          </a:p>
          <a:p>
            <a:r>
              <a:rPr lang="en-US" sz="1800" b="1" dirty="0" smtClean="0"/>
              <a:t>In the above codes, there are two identifiers called radius - a data member and the function parameter. </a:t>
            </a:r>
            <a:endParaRPr lang="tr-TR" sz="1800" b="1" dirty="0" smtClean="0"/>
          </a:p>
          <a:p>
            <a:r>
              <a:rPr lang="en-US" sz="1800" b="1" dirty="0" smtClean="0"/>
              <a:t>This causes naming conflict. To resolve the naming conflict, you could name the function parameter r instead of radius. </a:t>
            </a:r>
            <a:endParaRPr lang="tr-TR" sz="1800" b="1" dirty="0" smtClean="0"/>
          </a:p>
          <a:p>
            <a:r>
              <a:rPr lang="en-US" sz="1800" b="1" dirty="0" smtClean="0"/>
              <a:t>However, radius is more approximate and meaningful in this context. </a:t>
            </a:r>
            <a:endParaRPr lang="tr-TR" sz="1800" b="1" dirty="0" smtClean="0"/>
          </a:p>
          <a:p>
            <a:r>
              <a:rPr lang="en-US" sz="1800" b="1" dirty="0" smtClean="0"/>
              <a:t>You can use keyword this to resolve this naming conflict. </a:t>
            </a:r>
            <a:r>
              <a:rPr lang="en-US" sz="1800" b="1" dirty="0" smtClean="0">
                <a:solidFill>
                  <a:srgbClr val="C00000"/>
                </a:solidFill>
              </a:rPr>
              <a:t>"this-&gt;radius" refers to the data member; while "radius" resolves to the function parameter.</a:t>
            </a:r>
          </a:p>
          <a:p>
            <a:r>
              <a:rPr lang="en-US" sz="1800" b="1" dirty="0" smtClean="0"/>
              <a:t>"this" is actually a pointer to this object</a:t>
            </a:r>
            <a:r>
              <a:rPr lang="tr-TR" sz="1800" b="1" dirty="0" smtClean="0"/>
              <a:t>.</a:t>
            </a:r>
            <a:endParaRPr lang="tr-TR" sz="1800" b="1" dirty="0"/>
          </a:p>
        </p:txBody>
      </p:sp>
    </p:spTree>
    <p:extLst>
      <p:ext uri="{BB962C8B-B14F-4D97-AF65-F5344CB8AC3E}">
        <p14:creationId xmlns:p14="http://schemas.microsoft.com/office/powerpoint/2010/main" val="40427972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4891" y="276045"/>
            <a:ext cx="11404120" cy="6469812"/>
          </a:xfrm>
        </p:spPr>
        <p:txBody>
          <a:bodyPr>
            <a:normAutofit lnSpcReduction="10000"/>
          </a:bodyPr>
          <a:lstStyle/>
          <a:p>
            <a:r>
              <a:rPr lang="tr-TR" dirty="0" err="1" smtClean="0"/>
              <a:t>Alternatively</a:t>
            </a:r>
            <a:r>
              <a:rPr lang="tr-TR" dirty="0" smtClean="0"/>
              <a:t>, </a:t>
            </a:r>
            <a:r>
              <a:rPr lang="tr-TR" dirty="0" err="1" smtClean="0"/>
              <a:t>you</a:t>
            </a:r>
            <a:r>
              <a:rPr lang="tr-TR" dirty="0" smtClean="0"/>
              <a:t> </a:t>
            </a:r>
            <a:r>
              <a:rPr lang="tr-TR" dirty="0" err="1" smtClean="0"/>
              <a:t>could</a:t>
            </a:r>
            <a:r>
              <a:rPr lang="tr-TR" dirty="0" smtClean="0"/>
              <a:t> </a:t>
            </a:r>
            <a:r>
              <a:rPr lang="tr-TR" dirty="0" err="1" smtClean="0"/>
              <a:t>use</a:t>
            </a:r>
            <a:r>
              <a:rPr lang="tr-TR" dirty="0" smtClean="0"/>
              <a:t> a </a:t>
            </a:r>
            <a:r>
              <a:rPr lang="tr-TR" dirty="0" err="1" smtClean="0"/>
              <a:t>prefix</a:t>
            </a:r>
            <a:r>
              <a:rPr lang="tr-TR" dirty="0" smtClean="0"/>
              <a:t> (</a:t>
            </a:r>
            <a:r>
              <a:rPr lang="tr-TR" dirty="0" err="1" smtClean="0"/>
              <a:t>such</a:t>
            </a:r>
            <a:r>
              <a:rPr lang="tr-TR" dirty="0" smtClean="0"/>
              <a:t> as m_) </a:t>
            </a:r>
            <a:r>
              <a:rPr lang="tr-TR" dirty="0" err="1" smtClean="0"/>
              <a:t>or</a:t>
            </a:r>
            <a:r>
              <a:rPr lang="tr-TR" dirty="0" smtClean="0"/>
              <a:t> </a:t>
            </a:r>
            <a:r>
              <a:rPr lang="tr-TR" dirty="0" err="1" smtClean="0"/>
              <a:t>suffix</a:t>
            </a:r>
            <a:r>
              <a:rPr lang="tr-TR" dirty="0" smtClean="0"/>
              <a:t> (</a:t>
            </a:r>
            <a:r>
              <a:rPr lang="tr-TR" dirty="0" err="1" smtClean="0"/>
              <a:t>such</a:t>
            </a:r>
            <a:r>
              <a:rPr lang="tr-TR" dirty="0" smtClean="0"/>
              <a:t> as _) </a:t>
            </a:r>
            <a:r>
              <a:rPr lang="tr-TR" dirty="0" err="1" smtClean="0"/>
              <a:t>to</a:t>
            </a:r>
            <a:r>
              <a:rPr lang="tr-TR" dirty="0" smtClean="0"/>
              <a:t> name </a:t>
            </a:r>
            <a:r>
              <a:rPr lang="tr-TR" dirty="0" err="1" smtClean="0"/>
              <a:t>the</a:t>
            </a:r>
            <a:r>
              <a:rPr lang="tr-TR" dirty="0" smtClean="0"/>
              <a:t> data </a:t>
            </a:r>
            <a:r>
              <a:rPr lang="tr-TR" dirty="0" err="1" smtClean="0"/>
              <a:t>members</a:t>
            </a:r>
            <a:r>
              <a:rPr lang="tr-TR" dirty="0" smtClean="0"/>
              <a:t> </a:t>
            </a:r>
            <a:r>
              <a:rPr lang="tr-TR" dirty="0" err="1" smtClean="0"/>
              <a:t>to</a:t>
            </a:r>
            <a:r>
              <a:rPr lang="tr-TR" dirty="0" smtClean="0"/>
              <a:t> </a:t>
            </a:r>
            <a:r>
              <a:rPr lang="tr-TR" dirty="0" err="1" smtClean="0"/>
              <a:t>avoid</a:t>
            </a:r>
            <a:r>
              <a:rPr lang="tr-TR" dirty="0" smtClean="0"/>
              <a:t> name </a:t>
            </a:r>
            <a:r>
              <a:rPr lang="tr-TR" dirty="0" err="1" smtClean="0"/>
              <a:t>crashes</a:t>
            </a:r>
            <a:r>
              <a:rPr lang="tr-TR" dirty="0" smtClean="0"/>
              <a:t>. </a:t>
            </a:r>
            <a:r>
              <a:rPr lang="tr-TR" dirty="0" err="1" smtClean="0"/>
              <a:t>For</a:t>
            </a:r>
            <a:r>
              <a:rPr lang="tr-TR" dirty="0" smtClean="0"/>
              <a:t> </a:t>
            </a:r>
            <a:r>
              <a:rPr lang="tr-TR" dirty="0" err="1" smtClean="0"/>
              <a:t>example</a:t>
            </a:r>
            <a:r>
              <a:rPr lang="tr-TR" dirty="0" smtClean="0"/>
              <a:t>,</a:t>
            </a:r>
          </a:p>
          <a:p>
            <a:endParaRPr lang="tr-TR" dirty="0" smtClean="0"/>
          </a:p>
          <a:p>
            <a:pPr marL="0" indent="0">
              <a:buNone/>
            </a:pPr>
            <a:r>
              <a:rPr lang="tr-TR" b="1" dirty="0" err="1" smtClean="0">
                <a:solidFill>
                  <a:srgbClr val="C00000"/>
                </a:solidFill>
              </a:rPr>
              <a:t>class</a:t>
            </a:r>
            <a:r>
              <a:rPr lang="tr-TR" b="1" dirty="0" smtClean="0">
                <a:solidFill>
                  <a:srgbClr val="C00000"/>
                </a:solidFill>
              </a:rPr>
              <a:t> </a:t>
            </a:r>
            <a:r>
              <a:rPr lang="tr-TR" b="1" dirty="0" err="1" smtClean="0">
                <a:solidFill>
                  <a:srgbClr val="C00000"/>
                </a:solidFill>
              </a:rPr>
              <a:t>Circle</a:t>
            </a:r>
            <a:r>
              <a:rPr lang="tr-TR" b="1" dirty="0" smtClean="0">
                <a:solidFill>
                  <a:srgbClr val="C00000"/>
                </a:solidFill>
              </a:rPr>
              <a:t> {</a:t>
            </a:r>
          </a:p>
          <a:p>
            <a:pPr marL="0" indent="0">
              <a:buNone/>
            </a:pPr>
            <a:r>
              <a:rPr lang="tr-TR" b="1" dirty="0" err="1" smtClean="0">
                <a:solidFill>
                  <a:srgbClr val="C00000"/>
                </a:solidFill>
              </a:rPr>
              <a:t>private</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m_radius</a:t>
            </a:r>
            <a:r>
              <a:rPr lang="tr-TR" b="1" dirty="0" smtClean="0">
                <a:solidFill>
                  <a:srgbClr val="C00000"/>
                </a:solidFill>
              </a:rPr>
              <a:t>;  </a:t>
            </a:r>
            <a:r>
              <a:rPr lang="tr-TR" b="1" dirty="0" smtClean="0"/>
              <a:t>// </a:t>
            </a:r>
            <a:r>
              <a:rPr lang="tr-TR" b="1" dirty="0" err="1" smtClean="0"/>
              <a:t>or</a:t>
            </a:r>
            <a:r>
              <a:rPr lang="tr-TR" b="1" dirty="0" smtClean="0"/>
              <a:t> </a:t>
            </a:r>
            <a:r>
              <a:rPr lang="tr-TR" b="1" dirty="0" err="1" smtClean="0"/>
              <a:t>radius</a:t>
            </a:r>
            <a:r>
              <a:rPr lang="tr-TR" b="1" dirty="0" smtClean="0"/>
              <a:t>_</a:t>
            </a:r>
          </a:p>
          <a:p>
            <a:pPr marL="0" indent="0">
              <a:buNone/>
            </a:pPr>
            <a:r>
              <a:rPr lang="tr-TR" b="1" dirty="0" smtClean="0">
                <a:solidFill>
                  <a:srgbClr val="C00000"/>
                </a:solidFill>
              </a:rPr>
              <a:t>   ......</a:t>
            </a:r>
          </a:p>
          <a:p>
            <a:pPr marL="0" indent="0">
              <a:buNone/>
            </a:pPr>
            <a:r>
              <a:rPr lang="tr-TR" b="1" dirty="0" err="1" smtClean="0">
                <a:solidFill>
                  <a:srgbClr val="C00000"/>
                </a:solidFill>
              </a:rPr>
              <a:t>public</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setRadius</a:t>
            </a:r>
            <a:r>
              <a:rPr lang="tr-TR" b="1" dirty="0" smtClean="0">
                <a:solidFill>
                  <a:srgbClr val="C00000"/>
                </a:solidFill>
              </a:rPr>
              <a:t>(</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radius</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m_radius</a:t>
            </a:r>
            <a:r>
              <a:rPr lang="tr-TR" b="1" dirty="0" smtClean="0">
                <a:solidFill>
                  <a:srgbClr val="C00000"/>
                </a:solidFill>
              </a:rPr>
              <a:t> = </a:t>
            </a:r>
            <a:r>
              <a:rPr lang="tr-TR" b="1" dirty="0" err="1" smtClean="0">
                <a:solidFill>
                  <a:srgbClr val="C00000"/>
                </a:solidFill>
              </a:rPr>
              <a:t>radius</a:t>
            </a:r>
            <a:r>
              <a:rPr lang="tr-TR" b="1" dirty="0" smtClean="0">
                <a:solidFill>
                  <a:srgbClr val="C00000"/>
                </a:solidFill>
              </a:rPr>
              <a:t>;  </a:t>
            </a:r>
            <a:r>
              <a:rPr lang="tr-TR" b="1" dirty="0" smtClean="0"/>
              <a:t>// </a:t>
            </a:r>
            <a:r>
              <a:rPr lang="tr-TR" b="1" dirty="0" err="1" smtClean="0"/>
              <a:t>or</a:t>
            </a:r>
            <a:r>
              <a:rPr lang="tr-TR" b="1" dirty="0" smtClean="0"/>
              <a:t> </a:t>
            </a:r>
            <a:r>
              <a:rPr lang="tr-TR" b="1" dirty="0" err="1" smtClean="0"/>
              <a:t>radius</a:t>
            </a:r>
            <a:r>
              <a:rPr lang="tr-TR" b="1" dirty="0" smtClean="0"/>
              <a:t>_ = </a:t>
            </a:r>
            <a:r>
              <a:rPr lang="tr-TR" b="1" dirty="0" err="1" smtClean="0"/>
              <a:t>radius</a:t>
            </a:r>
            <a:endParaRPr lang="tr-TR" b="1" dirty="0" smtClean="0"/>
          </a:p>
          <a:p>
            <a:pPr marL="0" indent="0">
              <a:buNone/>
            </a:pPr>
            <a:r>
              <a:rPr lang="tr-TR" b="1" dirty="0" smtClean="0">
                <a:solidFill>
                  <a:srgbClr val="C00000"/>
                </a:solidFill>
              </a:rPr>
              <a:t>   }</a:t>
            </a:r>
          </a:p>
          <a:p>
            <a:pPr marL="0" indent="0">
              <a:buNone/>
            </a:pPr>
            <a:r>
              <a:rPr lang="tr-TR" b="1" dirty="0" smtClean="0">
                <a:solidFill>
                  <a:srgbClr val="C00000"/>
                </a:solidFill>
              </a:rPr>
              <a:t>   ......</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1545087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461848" y="836763"/>
            <a:ext cx="4730151" cy="1250830"/>
          </a:xfrm>
        </p:spPr>
        <p:txBody>
          <a:bodyPr>
            <a:noAutofit/>
          </a:bodyPr>
          <a:lstStyle/>
          <a:p>
            <a:r>
              <a:rPr lang="tr-TR" sz="3600" b="1" dirty="0" err="1" smtClean="0"/>
              <a:t>Inline</a:t>
            </a:r>
            <a:r>
              <a:rPr lang="tr-TR" sz="3600" b="1" dirty="0" smtClean="0"/>
              <a:t> </a:t>
            </a:r>
            <a:r>
              <a:rPr lang="tr-TR" sz="3600" b="1" dirty="0" err="1" smtClean="0"/>
              <a:t>Function</a:t>
            </a:r>
            <a:r>
              <a:rPr lang="tr-TR" sz="3600" b="1" dirty="0" smtClean="0"/>
              <a:t> vs. #define Macro</a:t>
            </a:r>
            <a:endParaRPr lang="tr-TR" sz="3600" b="1" dirty="0"/>
          </a:p>
        </p:txBody>
      </p:sp>
      <p:sp>
        <p:nvSpPr>
          <p:cNvPr id="3" name="İçerik Yer Tutucusu 2"/>
          <p:cNvSpPr>
            <a:spLocks noGrp="1"/>
          </p:cNvSpPr>
          <p:nvPr>
            <p:ph idx="1"/>
          </p:nvPr>
        </p:nvSpPr>
        <p:spPr>
          <a:xfrm>
            <a:off x="-1" y="0"/>
            <a:ext cx="12192000" cy="6797615"/>
          </a:xfrm>
        </p:spPr>
        <p:txBody>
          <a:bodyPr>
            <a:normAutofit fontScale="77500" lnSpcReduction="20000"/>
          </a:bodyPr>
          <a:lstStyle/>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endParaRPr lang="tr-TR" b="1" dirty="0" smtClean="0"/>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#define SQUARE(x) x*x     </a:t>
            </a:r>
            <a:r>
              <a:rPr lang="tr-TR" b="1" dirty="0" smtClean="0"/>
              <a:t>// Macro </a:t>
            </a:r>
            <a:r>
              <a:rPr lang="tr-TR" b="1" dirty="0" err="1" smtClean="0"/>
              <a:t>with</a:t>
            </a:r>
            <a:r>
              <a:rPr lang="tr-TR" b="1" dirty="0" smtClean="0"/>
              <a:t> </a:t>
            </a:r>
            <a:r>
              <a:rPr lang="tr-TR" b="1" dirty="0" err="1" smtClean="0"/>
              <a:t>argument</a:t>
            </a:r>
            <a:endParaRPr lang="tr-TR" b="1" dirty="0" smtClean="0"/>
          </a:p>
          <a:p>
            <a:pPr marL="0" indent="0">
              <a:buNone/>
            </a:pPr>
            <a:r>
              <a:rPr lang="tr-TR" b="1" dirty="0" smtClean="0">
                <a:solidFill>
                  <a:srgbClr val="C00000"/>
                </a:solidFill>
              </a:rPr>
              <a:t> inline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square</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x) { </a:t>
            </a:r>
            <a:r>
              <a:rPr lang="tr-TR" b="1" dirty="0" err="1" smtClean="0">
                <a:solidFill>
                  <a:srgbClr val="C00000"/>
                </a:solidFill>
              </a:rPr>
              <a:t>return</a:t>
            </a:r>
            <a:r>
              <a:rPr lang="tr-TR" b="1" dirty="0" smtClean="0">
                <a:solidFill>
                  <a:srgbClr val="C00000"/>
                </a:solidFill>
              </a:rPr>
              <a:t> x*x; }  </a:t>
            </a:r>
            <a:r>
              <a:rPr lang="tr-TR" b="1" dirty="0" smtClean="0"/>
              <a:t>// inline </a:t>
            </a:r>
            <a:r>
              <a:rPr lang="tr-TR" b="1" dirty="0" err="1" smtClean="0"/>
              <a:t>function</a:t>
            </a:r>
            <a:endParaRPr lang="tr-TR" b="1" dirty="0" smtClean="0"/>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SQUARE(5) &lt;&lt; </a:t>
            </a:r>
            <a:r>
              <a:rPr lang="tr-TR" b="1" dirty="0" err="1" smtClean="0">
                <a:solidFill>
                  <a:srgbClr val="C00000"/>
                </a:solidFill>
              </a:rPr>
              <a:t>endl</a:t>
            </a:r>
            <a:r>
              <a:rPr lang="tr-TR" b="1" dirty="0" smtClean="0">
                <a:solidFill>
                  <a:srgbClr val="C00000"/>
                </a:solidFill>
              </a:rPr>
              <a:t>;  </a:t>
            </a:r>
            <a:r>
              <a:rPr lang="tr-TR" b="1" dirty="0" smtClean="0"/>
              <a:t>// </a:t>
            </a:r>
            <a:r>
              <a:rPr lang="tr-TR" b="1" dirty="0" err="1" smtClean="0"/>
              <a:t>expand</a:t>
            </a:r>
            <a:r>
              <a:rPr lang="tr-TR" b="1" dirty="0" smtClean="0"/>
              <a:t> </a:t>
            </a:r>
            <a:r>
              <a:rPr lang="tr-TR" b="1" dirty="0" err="1" smtClean="0"/>
              <a:t>to</a:t>
            </a:r>
            <a:r>
              <a:rPr lang="tr-TR" b="1" dirty="0" smtClean="0"/>
              <a:t> 5*5 (25)</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x = 2, y = 3;</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SQUARE(x) &lt;&lt; </a:t>
            </a:r>
            <a:r>
              <a:rPr lang="tr-TR" b="1" dirty="0" err="1" smtClean="0">
                <a:solidFill>
                  <a:srgbClr val="C00000"/>
                </a:solidFill>
              </a:rPr>
              <a:t>endl</a:t>
            </a:r>
            <a:r>
              <a:rPr lang="tr-TR" b="1" dirty="0" smtClean="0">
                <a:solidFill>
                  <a:srgbClr val="C00000"/>
                </a:solidFill>
              </a:rPr>
              <a:t>;  </a:t>
            </a:r>
            <a:r>
              <a:rPr lang="tr-TR" b="1" dirty="0" smtClean="0"/>
              <a:t>// </a:t>
            </a:r>
            <a:r>
              <a:rPr lang="tr-TR" b="1" dirty="0" err="1" smtClean="0"/>
              <a:t>expand</a:t>
            </a:r>
            <a:r>
              <a:rPr lang="tr-TR" b="1" dirty="0" smtClean="0"/>
              <a:t> </a:t>
            </a:r>
            <a:r>
              <a:rPr lang="tr-TR" b="1" dirty="0" err="1" smtClean="0"/>
              <a:t>to</a:t>
            </a:r>
            <a:r>
              <a:rPr lang="tr-TR" b="1" dirty="0" smtClean="0"/>
              <a:t> x*x (4)</a:t>
            </a:r>
          </a:p>
          <a:p>
            <a:pPr marL="0" indent="0">
              <a:buNone/>
            </a:pPr>
            <a:r>
              <a:rPr lang="tr-TR" b="1" dirty="0" err="1" smtClean="0">
                <a:solidFill>
                  <a:srgbClr val="C00000"/>
                </a:solidFill>
              </a:rPr>
              <a:t>cout</a:t>
            </a:r>
            <a:r>
              <a:rPr lang="tr-TR" b="1" dirty="0" smtClean="0">
                <a:solidFill>
                  <a:srgbClr val="C00000"/>
                </a:solidFill>
              </a:rPr>
              <a:t> &lt;&lt; SQUARE(5+5) &lt;&lt; </a:t>
            </a:r>
            <a:r>
              <a:rPr lang="tr-TR" b="1" dirty="0" err="1" smtClean="0">
                <a:solidFill>
                  <a:srgbClr val="C00000"/>
                </a:solidFill>
              </a:rPr>
              <a:t>endl</a:t>
            </a:r>
            <a:r>
              <a:rPr lang="tr-TR" b="1" dirty="0" smtClean="0">
                <a:solidFill>
                  <a:srgbClr val="C00000"/>
                </a:solidFill>
              </a:rPr>
              <a:t>;   </a:t>
            </a:r>
            <a:r>
              <a:rPr lang="tr-TR" b="1" dirty="0" smtClean="0"/>
              <a:t>// </a:t>
            </a:r>
            <a:r>
              <a:rPr lang="tr-TR" b="1" dirty="0" err="1" smtClean="0"/>
              <a:t>expand</a:t>
            </a:r>
            <a:r>
              <a:rPr lang="tr-TR" b="1" dirty="0" smtClean="0"/>
              <a:t> </a:t>
            </a:r>
            <a:r>
              <a:rPr lang="tr-TR" b="1" dirty="0" err="1" smtClean="0"/>
              <a:t>to</a:t>
            </a:r>
            <a:r>
              <a:rPr lang="tr-TR" b="1" dirty="0" smtClean="0"/>
              <a:t> 5+5*5+5 - </a:t>
            </a:r>
            <a:r>
              <a:rPr lang="tr-TR" b="1" dirty="0" err="1" smtClean="0"/>
              <a:t>wrong</a:t>
            </a:r>
            <a:r>
              <a:rPr lang="tr-TR" b="1" dirty="0" smtClean="0"/>
              <a:t> </a:t>
            </a:r>
            <a:r>
              <a:rPr lang="tr-TR" b="1" dirty="0" err="1" smtClean="0"/>
              <a:t>answer</a:t>
            </a:r>
            <a:r>
              <a:rPr lang="tr-TR" b="1" dirty="0" smtClean="0"/>
              <a:t>// Problem </a:t>
            </a:r>
            <a:r>
              <a:rPr lang="tr-TR" b="1" dirty="0" err="1" smtClean="0"/>
              <a:t>with</a:t>
            </a:r>
            <a:r>
              <a:rPr lang="tr-TR" b="1" dirty="0" smtClean="0"/>
              <a:t> </a:t>
            </a:r>
            <a:r>
              <a:rPr lang="tr-TR" b="1" dirty="0" err="1" smtClean="0"/>
              <a:t>the</a:t>
            </a:r>
            <a:r>
              <a:rPr lang="tr-TR" b="1" dirty="0" smtClean="0"/>
              <a:t> </a:t>
            </a:r>
            <a:r>
              <a:rPr lang="tr-TR" b="1" dirty="0" err="1" smtClean="0"/>
              <a:t>expansions</a:t>
            </a:r>
            <a:endParaRPr lang="tr-TR" b="1" dirty="0" smtClean="0"/>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square</a:t>
            </a:r>
            <a:r>
              <a:rPr lang="tr-TR" b="1" dirty="0" smtClean="0">
                <a:solidFill>
                  <a:srgbClr val="C00000"/>
                </a:solidFill>
              </a:rPr>
              <a:t>(5+5) &lt;&lt; </a:t>
            </a:r>
            <a:r>
              <a:rPr lang="tr-TR" b="1" dirty="0" err="1" smtClean="0">
                <a:solidFill>
                  <a:srgbClr val="C00000"/>
                </a:solidFill>
              </a:rPr>
              <a:t>endl</a:t>
            </a:r>
            <a:r>
              <a:rPr lang="tr-TR" b="1" dirty="0" smtClean="0">
                <a:solidFill>
                  <a:srgbClr val="C00000"/>
                </a:solidFill>
              </a:rPr>
              <a:t>;   </a:t>
            </a:r>
            <a:r>
              <a:rPr lang="tr-TR" b="1" dirty="0" smtClean="0"/>
              <a:t>// Okay </a:t>
            </a:r>
            <a:r>
              <a:rPr lang="tr-TR" b="1" dirty="0" err="1" smtClean="0"/>
              <a:t>square</a:t>
            </a:r>
            <a:r>
              <a:rPr lang="tr-TR" b="1" dirty="0" smtClean="0"/>
              <a:t>(10)</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SQUARE(</a:t>
            </a:r>
            <a:r>
              <a:rPr lang="tr-TR" b="1" dirty="0" err="1" smtClean="0">
                <a:solidFill>
                  <a:srgbClr val="C00000"/>
                </a:solidFill>
              </a:rPr>
              <a:t>x+y</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   </a:t>
            </a:r>
            <a:r>
              <a:rPr lang="tr-TR" b="1" dirty="0" smtClean="0"/>
              <a:t>// </a:t>
            </a:r>
            <a:r>
              <a:rPr lang="tr-TR" b="1" dirty="0" err="1" smtClean="0"/>
              <a:t>expand</a:t>
            </a:r>
            <a:r>
              <a:rPr lang="tr-TR" b="1" dirty="0" smtClean="0"/>
              <a:t> </a:t>
            </a:r>
            <a:r>
              <a:rPr lang="tr-TR" b="1" dirty="0" err="1" smtClean="0"/>
              <a:t>to</a:t>
            </a:r>
            <a:r>
              <a:rPr lang="tr-TR" b="1" dirty="0" smtClean="0"/>
              <a:t> </a:t>
            </a:r>
            <a:r>
              <a:rPr lang="tr-TR" b="1" dirty="0" err="1" smtClean="0"/>
              <a:t>x+y</a:t>
            </a:r>
            <a:r>
              <a:rPr lang="tr-TR" b="1" dirty="0" smtClean="0"/>
              <a:t>*</a:t>
            </a:r>
            <a:r>
              <a:rPr lang="tr-TR" b="1" dirty="0" err="1" smtClean="0"/>
              <a:t>x+y</a:t>
            </a:r>
            <a:r>
              <a:rPr lang="tr-TR" b="1" dirty="0" smtClean="0"/>
              <a:t> - </a:t>
            </a:r>
            <a:r>
              <a:rPr lang="tr-TR" b="1" dirty="0" err="1" smtClean="0"/>
              <a:t>wrong</a:t>
            </a:r>
            <a:r>
              <a:rPr lang="tr-TR" b="1" dirty="0" smtClean="0"/>
              <a:t> </a:t>
            </a:r>
            <a:r>
              <a:rPr lang="tr-TR" b="1" dirty="0" err="1" smtClean="0"/>
              <a:t>answer</a:t>
            </a:r>
            <a:endParaRPr lang="tr-TR" b="1" dirty="0" smtClean="0"/>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square</a:t>
            </a:r>
            <a:r>
              <a:rPr lang="tr-TR" b="1" dirty="0" smtClean="0">
                <a:solidFill>
                  <a:srgbClr val="C00000"/>
                </a:solidFill>
              </a:rPr>
              <a:t>(</a:t>
            </a:r>
            <a:r>
              <a:rPr lang="tr-TR" b="1" dirty="0" err="1" smtClean="0">
                <a:solidFill>
                  <a:srgbClr val="C00000"/>
                </a:solidFill>
              </a:rPr>
              <a:t>x+y</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   </a:t>
            </a:r>
            <a:r>
              <a:rPr lang="tr-TR" b="1" dirty="0" smtClean="0"/>
              <a:t>// Okay</a:t>
            </a:r>
          </a:p>
          <a:p>
            <a:pPr marL="0" indent="0">
              <a:buNone/>
            </a:pPr>
            <a:r>
              <a:rPr lang="tr-TR" b="1" dirty="0" smtClean="0">
                <a:solidFill>
                  <a:srgbClr val="C00000"/>
                </a:solidFill>
              </a:rPr>
              <a:t>      </a:t>
            </a:r>
            <a:r>
              <a:rPr lang="tr-TR" b="1" dirty="0" smtClean="0"/>
              <a:t>// can be </a:t>
            </a:r>
            <a:r>
              <a:rPr lang="tr-TR" b="1" dirty="0" err="1" smtClean="0"/>
              <a:t>fixed</a:t>
            </a:r>
            <a:r>
              <a:rPr lang="tr-TR" b="1" dirty="0" smtClean="0"/>
              <a:t> </a:t>
            </a:r>
            <a:r>
              <a:rPr lang="tr-TR" b="1" dirty="0" err="1" smtClean="0"/>
              <a:t>using</a:t>
            </a:r>
            <a:r>
              <a:rPr lang="tr-TR" b="1" dirty="0" smtClean="0"/>
              <a:t> #define SQUARE(x) (x)*(x)</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SQUARE(++x) &lt;&lt; </a:t>
            </a:r>
            <a:r>
              <a:rPr lang="tr-TR" b="1" dirty="0" err="1" smtClean="0">
                <a:solidFill>
                  <a:srgbClr val="C00000"/>
                </a:solidFill>
              </a:rPr>
              <a:t>endl</a:t>
            </a:r>
            <a:r>
              <a:rPr lang="tr-TR" b="1" dirty="0" smtClean="0">
                <a:solidFill>
                  <a:srgbClr val="C00000"/>
                </a:solidFill>
              </a:rPr>
              <a:t>;   </a:t>
            </a:r>
            <a:r>
              <a:rPr lang="tr-TR" b="1" dirty="0" smtClean="0"/>
              <a:t>// </a:t>
            </a:r>
            <a:r>
              <a:rPr lang="tr-TR" b="1" dirty="0" err="1" smtClean="0"/>
              <a:t>expand</a:t>
            </a:r>
            <a:r>
              <a:rPr lang="tr-TR" b="1" dirty="0" smtClean="0"/>
              <a:t> </a:t>
            </a:r>
            <a:r>
              <a:rPr lang="tr-TR" b="1" dirty="0" err="1" smtClean="0"/>
              <a:t>to</a:t>
            </a:r>
            <a:r>
              <a:rPr lang="tr-TR" b="1" dirty="0" smtClean="0"/>
              <a:t> ++x*++x (16) - x </a:t>
            </a:r>
            <a:r>
              <a:rPr lang="tr-TR" b="1" dirty="0" err="1" smtClean="0"/>
              <a:t>increment</a:t>
            </a:r>
            <a:r>
              <a:rPr lang="tr-TR" b="1" dirty="0" smtClean="0"/>
              <a:t> </a:t>
            </a:r>
            <a:r>
              <a:rPr lang="tr-TR" b="1" dirty="0" err="1" smtClean="0"/>
              <a:t>twice</a:t>
            </a:r>
            <a:endParaRPr lang="tr-TR" b="1" dirty="0" smtClean="0"/>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x &lt;&lt; </a:t>
            </a:r>
            <a:r>
              <a:rPr lang="tr-TR" b="1" dirty="0" err="1" smtClean="0">
                <a:solidFill>
                  <a:srgbClr val="C00000"/>
                </a:solidFill>
              </a:rPr>
              <a:t>endl</a:t>
            </a:r>
            <a:r>
              <a:rPr lang="tr-TR" b="1" dirty="0" smtClean="0">
                <a:solidFill>
                  <a:srgbClr val="C00000"/>
                </a:solidFill>
              </a:rPr>
              <a:t>;             </a:t>
            </a:r>
            <a:r>
              <a:rPr lang="tr-TR" b="1" dirty="0" smtClean="0"/>
              <a:t>// x = 4</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square</a:t>
            </a:r>
            <a:r>
              <a:rPr lang="tr-TR" b="1" dirty="0" smtClean="0">
                <a:solidFill>
                  <a:srgbClr val="C00000"/>
                </a:solidFill>
              </a:rPr>
              <a:t>(++y) &lt;&lt; </a:t>
            </a:r>
            <a:r>
              <a:rPr lang="tr-TR" b="1" dirty="0" err="1" smtClean="0">
                <a:solidFill>
                  <a:srgbClr val="C00000"/>
                </a:solidFill>
              </a:rPr>
              <a:t>endl</a:t>
            </a:r>
            <a:r>
              <a:rPr lang="tr-TR" b="1" dirty="0" smtClean="0">
                <a:solidFill>
                  <a:srgbClr val="C00000"/>
                </a:solidFill>
              </a:rPr>
              <a:t>;   </a:t>
            </a:r>
            <a:r>
              <a:rPr lang="tr-TR" b="1" dirty="0" smtClean="0"/>
              <a:t>// Okay ++y, (y*y) (16)</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y &lt;&lt; </a:t>
            </a:r>
            <a:r>
              <a:rPr lang="tr-TR" b="1" dirty="0" err="1" smtClean="0">
                <a:solidFill>
                  <a:srgbClr val="C00000"/>
                </a:solidFill>
              </a:rPr>
              <a:t>endl</a:t>
            </a:r>
            <a:r>
              <a:rPr lang="tr-TR" b="1" dirty="0" smtClean="0">
                <a:solidFill>
                  <a:srgbClr val="C00000"/>
                </a:solidFill>
              </a:rPr>
              <a:t>;             </a:t>
            </a:r>
            <a:r>
              <a:rPr lang="tr-TR" b="1" dirty="0" smtClean="0"/>
              <a:t>// y = </a:t>
            </a:r>
          </a:p>
          <a:p>
            <a:pPr marL="0" indent="0">
              <a:buNone/>
            </a:pPr>
            <a:r>
              <a:rPr lang="tr-TR" b="1" dirty="0" smtClean="0">
                <a:solidFill>
                  <a:srgbClr val="C00000"/>
                </a:solidFill>
              </a:rPr>
              <a:t>}</a:t>
            </a:r>
            <a:endParaRPr lang="tr-TR" b="1" dirty="0">
              <a:solidFill>
                <a:srgbClr val="C00000"/>
              </a:solidFill>
            </a:endParaRPr>
          </a:p>
        </p:txBody>
      </p:sp>
      <p:sp>
        <p:nvSpPr>
          <p:cNvPr id="4" name="Dikdörtgen 3"/>
          <p:cNvSpPr/>
          <p:nvPr/>
        </p:nvSpPr>
        <p:spPr>
          <a:xfrm>
            <a:off x="5633049" y="6263094"/>
            <a:ext cx="6558951" cy="461665"/>
          </a:xfrm>
          <a:prstGeom prst="rect">
            <a:avLst/>
          </a:prstGeom>
        </p:spPr>
        <p:txBody>
          <a:bodyPr wrap="square">
            <a:spAutoFit/>
          </a:bodyPr>
          <a:lstStyle/>
          <a:p>
            <a:r>
              <a:rPr lang="en-US" sz="2400" b="1" dirty="0" smtClean="0"/>
              <a:t>Inline function is preferred over macro expansion </a:t>
            </a:r>
            <a:endParaRPr lang="tr-TR" sz="2400" b="1" dirty="0"/>
          </a:p>
        </p:txBody>
      </p:sp>
    </p:spTree>
    <p:extLst>
      <p:ext uri="{BB962C8B-B14F-4D97-AF65-F5344CB8AC3E}">
        <p14:creationId xmlns:p14="http://schemas.microsoft.com/office/powerpoint/2010/main" val="35565868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0" y="106513"/>
            <a:ext cx="7651630"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a:t>
            </a:r>
            <a:r>
              <a:rPr kumimoji="0" lang="tr-TR" altLang="tr-TR" sz="2400" b="1" i="0" u="none" strike="noStrike" cap="none" normalizeH="0" baseline="0" dirty="0" err="1" smtClean="0">
                <a:ln>
                  <a:noFill/>
                </a:ln>
                <a:solidFill>
                  <a:srgbClr val="C00000"/>
                </a:solidFill>
                <a:effectLst/>
                <a:latin typeface="Arial Unicode MS" panose="020B0604020202020204" pitchFamily="34" charset="-128"/>
              </a:rPr>
              <a:t>include</a:t>
            </a: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&lt;</a:t>
            </a:r>
            <a:r>
              <a:rPr kumimoji="0" lang="tr-TR" altLang="tr-TR" sz="2400" b="1" i="0" u="none" strike="noStrike" cap="none" normalizeH="0" baseline="0" dirty="0" err="1" smtClean="0">
                <a:ln>
                  <a:noFill/>
                </a:ln>
                <a:solidFill>
                  <a:srgbClr val="C00000"/>
                </a:solidFill>
                <a:effectLst/>
                <a:latin typeface="Arial Unicode MS" panose="020B0604020202020204" pitchFamily="34" charset="-128"/>
              </a:rPr>
              <a:t>iostream</a:t>
            </a: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&gt; </a:t>
            </a:r>
            <a:endParaRPr kumimoji="0" lang="tr-TR" altLang="tr-TR" sz="2400" b="1" i="0" u="none" strike="noStrike" cap="none" normalizeH="0" baseline="0" dirty="0" smtClean="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rgbClr val="C00000"/>
                </a:solidFill>
                <a:effectLst/>
                <a:latin typeface="Arial Unicode MS" panose="020B0604020202020204" pitchFamily="34" charset="-128"/>
              </a:rPr>
              <a:t>using</a:t>
            </a:r>
            <a:r>
              <a:rPr kumimoji="0" lang="tr-TR" altLang="tr-TR" sz="2400" b="1" i="0" u="none" strike="noStrike" cap="none" normalizeH="0" baseline="0" dirty="0" smtClean="0">
                <a:ln>
                  <a:noFill/>
                </a:ln>
                <a:solidFill>
                  <a:srgbClr val="C00000"/>
                </a:solidFill>
                <a:effectLst/>
              </a:rPr>
              <a:t> </a:t>
            </a:r>
            <a:r>
              <a:rPr kumimoji="0" lang="tr-TR" altLang="tr-TR" sz="2400" b="1" i="0" u="none" strike="noStrike" cap="none" normalizeH="0" baseline="0" dirty="0" err="1" smtClean="0">
                <a:ln>
                  <a:noFill/>
                </a:ln>
                <a:solidFill>
                  <a:srgbClr val="C00000"/>
                </a:solidFill>
                <a:effectLst/>
                <a:latin typeface="Arial Unicode MS" panose="020B0604020202020204" pitchFamily="34" charset="-128"/>
              </a:rPr>
              <a:t>namespace</a:t>
            </a:r>
            <a:r>
              <a:rPr kumimoji="0" lang="tr-TR" altLang="tr-TR" sz="2400" b="1" i="0" u="none" strike="noStrike" cap="none" normalizeH="0" baseline="0" dirty="0" smtClean="0">
                <a:ln>
                  <a:noFill/>
                </a:ln>
                <a:solidFill>
                  <a:srgbClr val="C00000"/>
                </a:solidFill>
                <a:effectLst/>
              </a:rPr>
              <a:t> </a:t>
            </a:r>
            <a:r>
              <a:rPr kumimoji="0" lang="tr-TR" altLang="tr-TR" sz="2400" b="1" i="0" u="none" strike="noStrike" cap="none" normalizeH="0" baseline="0" dirty="0" err="1" smtClean="0">
                <a:ln>
                  <a:noFill/>
                </a:ln>
                <a:solidFill>
                  <a:srgbClr val="C00000"/>
                </a:solidFill>
                <a:effectLst/>
                <a:latin typeface="Arial Unicode MS" panose="020B0604020202020204" pitchFamily="34" charset="-128"/>
              </a:rPr>
              <a:t>std</a:t>
            </a: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a:t>
            </a:r>
            <a:endParaRPr kumimoji="0" lang="tr-TR" altLang="tr-TR" sz="2400" b="1" i="0" u="none" strike="noStrike" cap="none" normalizeH="0" baseline="0" dirty="0" smtClean="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a:t>
            </a:r>
            <a:r>
              <a:rPr kumimoji="0" lang="tr-TR" altLang="tr-TR" sz="2400" b="1" i="0" u="none" strike="noStrike" cap="none" normalizeH="0" baseline="0" dirty="0" smtClean="0">
                <a:ln>
                  <a:noFill/>
                </a:ln>
                <a:solidFill>
                  <a:srgbClr val="C00000"/>
                </a:solidFill>
                <a:effectLst/>
              </a:rPr>
              <a:t> </a:t>
            </a:r>
            <a:endParaRPr kumimoji="0" lang="tr-TR" altLang="tr-TR" sz="2400" b="1" i="0" u="none" strike="noStrike" cap="none" normalizeH="0" baseline="0" dirty="0" smtClean="0">
              <a:ln>
                <a:noFill/>
              </a:ln>
              <a:solidFill>
                <a:srgbClr val="C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effectLst/>
                <a:latin typeface="Arial Unicode MS" panose="020B0604020202020204" pitchFamily="34" charset="-128"/>
              </a:rPr>
              <a:t>/* </a:t>
            </a:r>
            <a:r>
              <a:rPr kumimoji="0" lang="tr-TR" altLang="tr-TR" sz="2400" b="1" i="0" u="none" strike="noStrike" cap="none" normalizeH="0" baseline="0" dirty="0" err="1" smtClean="0">
                <a:ln>
                  <a:noFill/>
                </a:ln>
                <a:effectLst/>
                <a:latin typeface="Arial Unicode MS" panose="020B0604020202020204" pitchFamily="34" charset="-128"/>
              </a:rPr>
              <a:t>local</a:t>
            </a:r>
            <a:r>
              <a:rPr kumimoji="0" lang="tr-TR" altLang="tr-TR" sz="2400" b="1" i="0" u="none" strike="noStrike" cap="none" normalizeH="0" baseline="0" dirty="0" smtClean="0">
                <a:ln>
                  <a:noFill/>
                </a:ln>
                <a:effectLst/>
                <a:latin typeface="Arial Unicode MS" panose="020B0604020202020204" pitchFamily="34" charset="-128"/>
              </a:rPr>
              <a:t> </a:t>
            </a:r>
            <a:r>
              <a:rPr kumimoji="0" lang="tr-TR" altLang="tr-TR" sz="2400" b="1" i="0" u="none" strike="noStrike" cap="none" normalizeH="0" baseline="0" dirty="0" err="1" smtClean="0">
                <a:ln>
                  <a:noFill/>
                </a:ln>
                <a:effectLst/>
                <a:latin typeface="Arial Unicode MS" panose="020B0604020202020204" pitchFamily="34" charset="-128"/>
              </a:rPr>
              <a:t>variable</a:t>
            </a:r>
            <a:r>
              <a:rPr kumimoji="0" lang="tr-TR" altLang="tr-TR" sz="2400" b="1" i="0" u="none" strike="noStrike" cap="none" normalizeH="0" baseline="0" dirty="0" smtClean="0">
                <a:ln>
                  <a:noFill/>
                </a:ln>
                <a:effectLst/>
                <a:latin typeface="Arial Unicode MS" panose="020B0604020202020204" pitchFamily="34" charset="-128"/>
              </a:rPr>
              <a:t> is </a:t>
            </a:r>
            <a:r>
              <a:rPr kumimoji="0" lang="tr-TR" altLang="tr-TR" sz="2400" b="1" i="0" u="none" strike="noStrike" cap="none" normalizeH="0" baseline="0" dirty="0" err="1" smtClean="0">
                <a:ln>
                  <a:noFill/>
                </a:ln>
                <a:effectLst/>
                <a:latin typeface="Arial Unicode MS" panose="020B0604020202020204" pitchFamily="34" charset="-128"/>
              </a:rPr>
              <a:t>same</a:t>
            </a:r>
            <a:r>
              <a:rPr kumimoji="0" lang="tr-TR" altLang="tr-TR" sz="2400" b="1" i="0" u="none" strike="noStrike" cap="none" normalizeH="0" baseline="0" dirty="0" smtClean="0">
                <a:ln>
                  <a:noFill/>
                </a:ln>
                <a:effectLst/>
                <a:latin typeface="Arial Unicode MS" panose="020B0604020202020204" pitchFamily="34" charset="-128"/>
              </a:rPr>
              <a:t> as a </a:t>
            </a:r>
            <a:r>
              <a:rPr kumimoji="0" lang="tr-TR" altLang="tr-TR" sz="2400" b="1" i="0" u="none" strike="noStrike" cap="none" normalizeH="0" baseline="0" dirty="0" err="1" smtClean="0">
                <a:ln>
                  <a:noFill/>
                </a:ln>
                <a:effectLst/>
                <a:latin typeface="Arial Unicode MS" panose="020B0604020202020204" pitchFamily="34" charset="-128"/>
              </a:rPr>
              <a:t>member's</a:t>
            </a:r>
            <a:r>
              <a:rPr kumimoji="0" lang="tr-TR" altLang="tr-TR" sz="2400" b="1" i="0" u="none" strike="noStrike" cap="none" normalizeH="0" baseline="0" dirty="0" smtClean="0">
                <a:ln>
                  <a:noFill/>
                </a:ln>
                <a:effectLst/>
                <a:latin typeface="Arial Unicode MS" panose="020B0604020202020204" pitchFamily="34" charset="-128"/>
              </a:rPr>
              <a:t> name */</a:t>
            </a:r>
            <a:endParaRPr kumimoji="0" lang="tr-TR" altLang="tr-TR" sz="2400" b="1"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rgbClr val="C00000"/>
                </a:solidFill>
                <a:effectLst/>
                <a:latin typeface="Arial Unicode MS" panose="020B0604020202020204" pitchFamily="34" charset="-128"/>
              </a:rPr>
              <a:t>class</a:t>
            </a:r>
            <a:r>
              <a:rPr kumimoji="0" lang="tr-TR" altLang="tr-TR" sz="2400" b="1" i="0" u="none" strike="noStrike" cap="none" normalizeH="0" baseline="0" dirty="0" smtClean="0">
                <a:ln>
                  <a:noFill/>
                </a:ln>
                <a:solidFill>
                  <a:srgbClr val="C00000"/>
                </a:solidFill>
                <a:effectLst/>
              </a:rPr>
              <a:t> </a:t>
            </a: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Test </a:t>
            </a:r>
            <a:endParaRPr kumimoji="0" lang="tr-TR" altLang="tr-TR" sz="2400" b="1" i="0" u="none" strike="noStrike" cap="none" normalizeH="0" baseline="0" dirty="0" smtClean="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a:t>
            </a:r>
            <a:endParaRPr kumimoji="0" lang="tr-TR" altLang="tr-TR" sz="2400" b="1" i="0" u="none" strike="noStrike" cap="none" normalizeH="0" baseline="0" dirty="0" smtClean="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rgbClr val="C00000"/>
                </a:solidFill>
                <a:effectLst/>
                <a:latin typeface="Arial Unicode MS" panose="020B0604020202020204" pitchFamily="34" charset="-128"/>
              </a:rPr>
              <a:t>private</a:t>
            </a: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a:t>
            </a:r>
            <a:endParaRPr kumimoji="0" lang="tr-TR" altLang="tr-TR" sz="2400" b="1" i="0" u="none" strike="noStrike" cap="none" normalizeH="0" baseline="0" dirty="0" smtClean="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a:t>
            </a:r>
            <a:r>
              <a:rPr kumimoji="0" lang="tr-TR" altLang="tr-TR" sz="2400" b="1" i="0" u="none" strike="noStrike" cap="none" normalizeH="0" baseline="0" dirty="0" err="1" smtClean="0">
                <a:ln>
                  <a:noFill/>
                </a:ln>
                <a:solidFill>
                  <a:srgbClr val="C00000"/>
                </a:solidFill>
                <a:effectLst/>
                <a:latin typeface="Arial Unicode MS" panose="020B0604020202020204" pitchFamily="34" charset="-128"/>
              </a:rPr>
              <a:t>int</a:t>
            </a:r>
            <a:r>
              <a:rPr kumimoji="0" lang="tr-TR" altLang="tr-TR" sz="2400" b="1" i="0" u="none" strike="noStrike" cap="none" normalizeH="0" baseline="0" dirty="0" smtClean="0">
                <a:ln>
                  <a:noFill/>
                </a:ln>
                <a:solidFill>
                  <a:srgbClr val="C00000"/>
                </a:solidFill>
                <a:effectLst/>
              </a:rPr>
              <a:t> </a:t>
            </a: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x; </a:t>
            </a:r>
            <a:endParaRPr kumimoji="0" lang="tr-TR" altLang="tr-TR" sz="2400" b="1" i="0" u="none" strike="noStrike" cap="none" normalizeH="0" baseline="0" dirty="0" smtClean="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rgbClr val="C00000"/>
                </a:solidFill>
                <a:effectLst/>
                <a:latin typeface="Arial Unicode MS" panose="020B0604020202020204" pitchFamily="34" charset="-128"/>
              </a:rPr>
              <a:t>public</a:t>
            </a: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a:t>
            </a:r>
            <a:endParaRPr kumimoji="0" lang="tr-TR" altLang="tr-TR" sz="2400" b="1" i="0" u="none" strike="noStrike" cap="none" normalizeH="0" baseline="0" dirty="0" smtClean="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a:t>
            </a:r>
            <a:r>
              <a:rPr kumimoji="0" lang="tr-TR" altLang="tr-TR" sz="2400" b="1" i="0" u="none" strike="noStrike" cap="none" normalizeH="0" baseline="0" dirty="0" err="1" smtClean="0">
                <a:ln>
                  <a:noFill/>
                </a:ln>
                <a:solidFill>
                  <a:srgbClr val="C00000"/>
                </a:solidFill>
                <a:effectLst/>
                <a:latin typeface="Arial Unicode MS" panose="020B0604020202020204" pitchFamily="34" charset="-128"/>
              </a:rPr>
              <a:t>void</a:t>
            </a:r>
            <a:r>
              <a:rPr kumimoji="0" lang="tr-TR" altLang="tr-TR" sz="2400" b="1" i="0" u="none" strike="noStrike" cap="none" normalizeH="0" baseline="0" dirty="0" smtClean="0">
                <a:ln>
                  <a:noFill/>
                </a:ln>
                <a:solidFill>
                  <a:srgbClr val="C00000"/>
                </a:solidFill>
                <a:effectLst/>
              </a:rPr>
              <a:t> </a:t>
            </a:r>
            <a:r>
              <a:rPr kumimoji="0" lang="tr-TR" altLang="tr-TR" sz="2400" b="1" i="0" u="none" strike="noStrike" cap="none" normalizeH="0" baseline="0" dirty="0" err="1" smtClean="0">
                <a:ln>
                  <a:noFill/>
                </a:ln>
                <a:solidFill>
                  <a:srgbClr val="C00000"/>
                </a:solidFill>
                <a:effectLst/>
                <a:latin typeface="Arial Unicode MS" panose="020B0604020202020204" pitchFamily="34" charset="-128"/>
              </a:rPr>
              <a:t>setX</a:t>
            </a: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a:t>
            </a:r>
            <a:r>
              <a:rPr kumimoji="0" lang="tr-TR" altLang="tr-TR" sz="2400" b="1" i="0" u="none" strike="noStrike" cap="none" normalizeH="0" baseline="0" dirty="0" err="1" smtClean="0">
                <a:ln>
                  <a:noFill/>
                </a:ln>
                <a:solidFill>
                  <a:srgbClr val="C00000"/>
                </a:solidFill>
                <a:effectLst/>
                <a:latin typeface="Arial Unicode MS" panose="020B0604020202020204" pitchFamily="34" charset="-128"/>
              </a:rPr>
              <a:t>int</a:t>
            </a:r>
            <a:r>
              <a:rPr kumimoji="0" lang="tr-TR" altLang="tr-TR" sz="2400" b="1" i="0" u="none" strike="noStrike" cap="none" normalizeH="0" baseline="0" dirty="0" smtClean="0">
                <a:ln>
                  <a:noFill/>
                </a:ln>
                <a:solidFill>
                  <a:srgbClr val="C00000"/>
                </a:solidFill>
                <a:effectLst/>
              </a:rPr>
              <a:t> </a:t>
            </a: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x) </a:t>
            </a:r>
            <a:endParaRPr kumimoji="0" lang="tr-TR" altLang="tr-TR" sz="2400" b="1" i="0" u="none" strike="noStrike" cap="none" normalizeH="0" baseline="0" dirty="0" smtClean="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 </a:t>
            </a:r>
            <a:endParaRPr kumimoji="0" lang="tr-TR" altLang="tr-TR" sz="2400" b="1" i="0" u="none" strike="noStrike" cap="none" normalizeH="0" baseline="0" dirty="0" smtClean="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a:t>
            </a:r>
            <a:r>
              <a:rPr kumimoji="0" lang="tr-TR" altLang="tr-TR" sz="2400" b="1" i="0" u="none" strike="noStrike" cap="none" normalizeH="0" baseline="0" dirty="0" smtClean="0">
                <a:ln>
                  <a:noFill/>
                </a:ln>
                <a:effectLst/>
                <a:latin typeface="Arial Unicode MS" panose="020B0604020202020204" pitchFamily="34" charset="-128"/>
              </a:rPr>
              <a:t>// </a:t>
            </a:r>
            <a:r>
              <a:rPr kumimoji="0" lang="tr-TR" altLang="tr-TR" sz="2400" b="1" i="0" u="none" strike="noStrike" cap="none" normalizeH="0" baseline="0" dirty="0" err="1" smtClean="0">
                <a:ln>
                  <a:noFill/>
                </a:ln>
                <a:effectLst/>
                <a:latin typeface="Arial Unicode MS" panose="020B0604020202020204" pitchFamily="34" charset="-128"/>
              </a:rPr>
              <a:t>The</a:t>
            </a:r>
            <a:r>
              <a:rPr kumimoji="0" lang="tr-TR" altLang="tr-TR" sz="2400" b="1" i="0" u="none" strike="noStrike" cap="none" normalizeH="0" baseline="0" dirty="0" smtClean="0">
                <a:ln>
                  <a:noFill/>
                </a:ln>
                <a:effectLst/>
                <a:latin typeface="Arial Unicode MS" panose="020B0604020202020204" pitchFamily="34" charset="-128"/>
              </a:rPr>
              <a:t> '</a:t>
            </a:r>
            <a:r>
              <a:rPr kumimoji="0" lang="tr-TR" altLang="tr-TR" sz="2400" b="1" i="0" u="none" strike="noStrike" cap="none" normalizeH="0" baseline="0" dirty="0" err="1" smtClean="0">
                <a:ln>
                  <a:noFill/>
                </a:ln>
                <a:effectLst/>
                <a:latin typeface="Arial Unicode MS" panose="020B0604020202020204" pitchFamily="34" charset="-128"/>
              </a:rPr>
              <a:t>this</a:t>
            </a:r>
            <a:r>
              <a:rPr kumimoji="0" lang="tr-TR" altLang="tr-TR" sz="2400" b="1" i="0" u="none" strike="noStrike" cap="none" normalizeH="0" baseline="0" dirty="0" smtClean="0">
                <a:ln>
                  <a:noFill/>
                </a:ln>
                <a:effectLst/>
                <a:latin typeface="Arial Unicode MS" panose="020B0604020202020204" pitchFamily="34" charset="-128"/>
              </a:rPr>
              <a:t>' </a:t>
            </a:r>
            <a:r>
              <a:rPr kumimoji="0" lang="tr-TR" altLang="tr-TR" sz="2400" b="1" i="0" u="none" strike="noStrike" cap="none" normalizeH="0" baseline="0" dirty="0" err="1" smtClean="0">
                <a:ln>
                  <a:noFill/>
                </a:ln>
                <a:effectLst/>
                <a:latin typeface="Arial Unicode MS" panose="020B0604020202020204" pitchFamily="34" charset="-128"/>
              </a:rPr>
              <a:t>pointer</a:t>
            </a:r>
            <a:r>
              <a:rPr kumimoji="0" lang="tr-TR" altLang="tr-TR" sz="2400" b="1" i="0" u="none" strike="noStrike" cap="none" normalizeH="0" baseline="0" dirty="0" smtClean="0">
                <a:ln>
                  <a:noFill/>
                </a:ln>
                <a:effectLst/>
                <a:latin typeface="Arial Unicode MS" panose="020B0604020202020204" pitchFamily="34" charset="-128"/>
              </a:rPr>
              <a:t> is </a:t>
            </a:r>
            <a:r>
              <a:rPr kumimoji="0" lang="tr-TR" altLang="tr-TR" sz="2400" b="1" i="0" u="none" strike="noStrike" cap="none" normalizeH="0" baseline="0" dirty="0" err="1" smtClean="0">
                <a:ln>
                  <a:noFill/>
                </a:ln>
                <a:effectLst/>
                <a:latin typeface="Arial Unicode MS" panose="020B0604020202020204" pitchFamily="34" charset="-128"/>
              </a:rPr>
              <a:t>used</a:t>
            </a:r>
            <a:r>
              <a:rPr kumimoji="0" lang="tr-TR" altLang="tr-TR" sz="2400" b="1" i="0" u="none" strike="noStrike" cap="none" normalizeH="0" baseline="0" dirty="0" smtClean="0">
                <a:ln>
                  <a:noFill/>
                </a:ln>
                <a:effectLst/>
                <a:latin typeface="Arial Unicode MS" panose="020B0604020202020204" pitchFamily="34" charset="-128"/>
              </a:rPr>
              <a:t> </a:t>
            </a:r>
            <a:r>
              <a:rPr kumimoji="0" lang="tr-TR" altLang="tr-TR" sz="2400" b="1" i="0" u="none" strike="noStrike" cap="none" normalizeH="0" baseline="0" dirty="0" err="1" smtClean="0">
                <a:ln>
                  <a:noFill/>
                </a:ln>
                <a:effectLst/>
                <a:latin typeface="Arial Unicode MS" panose="020B0604020202020204" pitchFamily="34" charset="-128"/>
              </a:rPr>
              <a:t>to</a:t>
            </a:r>
            <a:r>
              <a:rPr kumimoji="0" lang="tr-TR" altLang="tr-TR" sz="2400" b="1" i="0" u="none" strike="noStrike" cap="none" normalizeH="0" baseline="0" dirty="0" smtClean="0">
                <a:ln>
                  <a:noFill/>
                </a:ln>
                <a:effectLst/>
                <a:latin typeface="Arial Unicode MS" panose="020B0604020202020204" pitchFamily="34" charset="-128"/>
              </a:rPr>
              <a:t> </a:t>
            </a:r>
            <a:r>
              <a:rPr kumimoji="0" lang="tr-TR" altLang="tr-TR" sz="2400" b="1" i="0" u="none" strike="noStrike" cap="none" normalizeH="0" baseline="0" dirty="0" err="1" smtClean="0">
                <a:ln>
                  <a:noFill/>
                </a:ln>
                <a:effectLst/>
                <a:latin typeface="Arial Unicode MS" panose="020B0604020202020204" pitchFamily="34" charset="-128"/>
              </a:rPr>
              <a:t>retrieve</a:t>
            </a:r>
            <a:r>
              <a:rPr kumimoji="0" lang="tr-TR" altLang="tr-TR" sz="2400" b="1" i="0" u="none" strike="noStrike" cap="none" normalizeH="0" baseline="0" dirty="0" smtClean="0">
                <a:ln>
                  <a:noFill/>
                </a:ln>
                <a:effectLst/>
                <a:latin typeface="Arial Unicode MS" panose="020B0604020202020204" pitchFamily="34" charset="-128"/>
              </a:rPr>
              <a:t> </a:t>
            </a:r>
            <a:r>
              <a:rPr kumimoji="0" lang="tr-TR" altLang="tr-TR" sz="2400" b="1" i="0" u="none" strike="noStrike" cap="none" normalizeH="0" baseline="0" dirty="0" err="1" smtClean="0">
                <a:ln>
                  <a:noFill/>
                </a:ln>
                <a:effectLst/>
                <a:latin typeface="Arial Unicode MS" panose="020B0604020202020204" pitchFamily="34" charset="-128"/>
              </a:rPr>
              <a:t>the</a:t>
            </a:r>
            <a:r>
              <a:rPr kumimoji="0" lang="tr-TR" altLang="tr-TR" sz="2400" b="1" i="0" u="none" strike="noStrike" cap="none" normalizeH="0" baseline="0" dirty="0" smtClean="0">
                <a:ln>
                  <a:noFill/>
                </a:ln>
                <a:effectLst/>
                <a:latin typeface="Arial Unicode MS" panose="020B0604020202020204" pitchFamily="34" charset="-128"/>
              </a:rPr>
              <a:t> </a:t>
            </a:r>
            <a:r>
              <a:rPr kumimoji="0" lang="tr-TR" altLang="tr-TR" sz="2400" b="1" i="0" u="none" strike="noStrike" cap="none" normalizeH="0" baseline="0" dirty="0" err="1" smtClean="0">
                <a:ln>
                  <a:noFill/>
                </a:ln>
                <a:effectLst/>
                <a:latin typeface="Arial Unicode MS" panose="020B0604020202020204" pitchFamily="34" charset="-128"/>
              </a:rPr>
              <a:t>object's</a:t>
            </a:r>
            <a:r>
              <a:rPr kumimoji="0" lang="tr-TR" altLang="tr-TR" sz="2400" b="1" i="0" u="none" strike="noStrike" cap="none" normalizeH="0" baseline="0" dirty="0" smtClean="0">
                <a:ln>
                  <a:noFill/>
                </a:ln>
                <a:effectLst/>
                <a:latin typeface="Arial Unicode MS" panose="020B0604020202020204" pitchFamily="34" charset="-128"/>
              </a:rPr>
              <a:t> x </a:t>
            </a:r>
            <a:endParaRPr kumimoji="0" lang="tr-TR" altLang="tr-TR" sz="2400" b="1"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effectLst/>
                <a:latin typeface="Arial Unicode MS" panose="020B0604020202020204" pitchFamily="34" charset="-128"/>
              </a:rPr>
              <a:t>       // </a:t>
            </a:r>
            <a:r>
              <a:rPr kumimoji="0" lang="tr-TR" altLang="tr-TR" sz="2400" b="1" i="0" u="none" strike="noStrike" cap="none" normalizeH="0" baseline="0" dirty="0" err="1" smtClean="0">
                <a:ln>
                  <a:noFill/>
                </a:ln>
                <a:effectLst/>
                <a:latin typeface="Arial Unicode MS" panose="020B0604020202020204" pitchFamily="34" charset="-128"/>
              </a:rPr>
              <a:t>hidden</a:t>
            </a:r>
            <a:r>
              <a:rPr kumimoji="0" lang="tr-TR" altLang="tr-TR" sz="2400" b="1" i="0" u="none" strike="noStrike" cap="none" normalizeH="0" baseline="0" dirty="0" smtClean="0">
                <a:ln>
                  <a:noFill/>
                </a:ln>
                <a:effectLst/>
                <a:latin typeface="Arial Unicode MS" panose="020B0604020202020204" pitchFamily="34" charset="-128"/>
              </a:rPr>
              <a:t> </a:t>
            </a:r>
            <a:r>
              <a:rPr kumimoji="0" lang="tr-TR" altLang="tr-TR" sz="2400" b="1" i="0" u="none" strike="noStrike" cap="none" normalizeH="0" baseline="0" dirty="0" err="1" smtClean="0">
                <a:ln>
                  <a:noFill/>
                </a:ln>
                <a:effectLst/>
                <a:latin typeface="Arial Unicode MS" panose="020B0604020202020204" pitchFamily="34" charset="-128"/>
              </a:rPr>
              <a:t>by</a:t>
            </a:r>
            <a:r>
              <a:rPr kumimoji="0" lang="tr-TR" altLang="tr-TR" sz="2400" b="1" i="0" u="none" strike="noStrike" cap="none" normalizeH="0" baseline="0" dirty="0" smtClean="0">
                <a:ln>
                  <a:noFill/>
                </a:ln>
                <a:effectLst/>
                <a:latin typeface="Arial Unicode MS" panose="020B0604020202020204" pitchFamily="34" charset="-128"/>
              </a:rPr>
              <a:t> </a:t>
            </a:r>
            <a:r>
              <a:rPr kumimoji="0" lang="tr-TR" altLang="tr-TR" sz="2400" b="1" i="0" u="none" strike="noStrike" cap="none" normalizeH="0" baseline="0" dirty="0" err="1" smtClean="0">
                <a:ln>
                  <a:noFill/>
                </a:ln>
                <a:effectLst/>
                <a:latin typeface="Arial Unicode MS" panose="020B0604020202020204" pitchFamily="34" charset="-128"/>
              </a:rPr>
              <a:t>the</a:t>
            </a:r>
            <a:r>
              <a:rPr kumimoji="0" lang="tr-TR" altLang="tr-TR" sz="2400" b="1" i="0" u="none" strike="noStrike" cap="none" normalizeH="0" baseline="0" dirty="0" smtClean="0">
                <a:ln>
                  <a:noFill/>
                </a:ln>
                <a:effectLst/>
                <a:latin typeface="Arial Unicode MS" panose="020B0604020202020204" pitchFamily="34" charset="-128"/>
              </a:rPr>
              <a:t> </a:t>
            </a:r>
            <a:r>
              <a:rPr kumimoji="0" lang="tr-TR" altLang="tr-TR" sz="2400" b="1" i="0" u="none" strike="noStrike" cap="none" normalizeH="0" baseline="0" dirty="0" err="1" smtClean="0">
                <a:ln>
                  <a:noFill/>
                </a:ln>
                <a:effectLst/>
                <a:latin typeface="Arial Unicode MS" panose="020B0604020202020204" pitchFamily="34" charset="-128"/>
              </a:rPr>
              <a:t>local</a:t>
            </a:r>
            <a:r>
              <a:rPr kumimoji="0" lang="tr-TR" altLang="tr-TR" sz="2400" b="1" i="0" u="none" strike="noStrike" cap="none" normalizeH="0" baseline="0" dirty="0" smtClean="0">
                <a:ln>
                  <a:noFill/>
                </a:ln>
                <a:effectLst/>
                <a:latin typeface="Arial Unicode MS" panose="020B0604020202020204" pitchFamily="34" charset="-128"/>
              </a:rPr>
              <a:t> </a:t>
            </a:r>
            <a:r>
              <a:rPr kumimoji="0" lang="tr-TR" altLang="tr-TR" sz="2400" b="1" i="0" u="none" strike="noStrike" cap="none" normalizeH="0" baseline="0" dirty="0" err="1" smtClean="0">
                <a:ln>
                  <a:noFill/>
                </a:ln>
                <a:effectLst/>
                <a:latin typeface="Arial Unicode MS" panose="020B0604020202020204" pitchFamily="34" charset="-128"/>
              </a:rPr>
              <a:t>variable</a:t>
            </a:r>
            <a:r>
              <a:rPr kumimoji="0" lang="tr-TR" altLang="tr-TR" sz="2400" b="1" i="0" u="none" strike="noStrike" cap="none" normalizeH="0" baseline="0" dirty="0" smtClean="0">
                <a:ln>
                  <a:noFill/>
                </a:ln>
                <a:effectLst/>
                <a:latin typeface="Arial Unicode MS" panose="020B0604020202020204" pitchFamily="34" charset="-128"/>
              </a:rPr>
              <a:t> 'x</a:t>
            </a: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a:t>
            </a:r>
            <a:endParaRPr kumimoji="0" lang="tr-TR" altLang="tr-TR" sz="2400" b="1" i="0" u="none" strike="noStrike" cap="none" normalizeH="0" baseline="0" dirty="0" smtClean="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a:t>
            </a:r>
            <a:r>
              <a:rPr kumimoji="0" lang="tr-TR" altLang="tr-TR" sz="2400" b="1" i="0" u="none" strike="noStrike" cap="none" normalizeH="0" baseline="0" dirty="0" err="1" smtClean="0">
                <a:ln>
                  <a:noFill/>
                </a:ln>
                <a:solidFill>
                  <a:srgbClr val="C00000"/>
                </a:solidFill>
                <a:effectLst/>
                <a:latin typeface="Arial Unicode MS" panose="020B0604020202020204" pitchFamily="34" charset="-128"/>
              </a:rPr>
              <a:t>this</a:t>
            </a: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-&gt;x = x; </a:t>
            </a:r>
            <a:endParaRPr kumimoji="0" lang="tr-TR" altLang="tr-TR" sz="2400" b="1" i="0" u="none" strike="noStrike" cap="none" normalizeH="0" baseline="0" dirty="0" smtClean="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 </a:t>
            </a:r>
            <a:endParaRPr kumimoji="0" lang="tr-TR" altLang="tr-TR" sz="2400" b="1" i="0" u="none" strike="noStrike" cap="none" normalizeH="0" baseline="0" dirty="0" smtClean="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a:t>
            </a:r>
            <a:r>
              <a:rPr kumimoji="0" lang="tr-TR" altLang="tr-TR" sz="2400" b="1" i="0" u="none" strike="noStrike" cap="none" normalizeH="0" baseline="0" dirty="0" err="1" smtClean="0">
                <a:ln>
                  <a:noFill/>
                </a:ln>
                <a:solidFill>
                  <a:srgbClr val="C00000"/>
                </a:solidFill>
                <a:effectLst/>
                <a:latin typeface="Arial Unicode MS" panose="020B0604020202020204" pitchFamily="34" charset="-128"/>
              </a:rPr>
              <a:t>void</a:t>
            </a:r>
            <a:r>
              <a:rPr kumimoji="0" lang="tr-TR" altLang="tr-TR" sz="2400" b="1" i="0" u="none" strike="noStrike" cap="none" normalizeH="0" baseline="0" dirty="0" smtClean="0">
                <a:ln>
                  <a:noFill/>
                </a:ln>
                <a:solidFill>
                  <a:srgbClr val="C00000"/>
                </a:solidFill>
                <a:effectLst/>
              </a:rPr>
              <a:t> </a:t>
            </a:r>
            <a:r>
              <a:rPr kumimoji="0" lang="tr-TR" altLang="tr-TR" sz="2400" b="1" i="0" u="none" strike="noStrike" cap="none" normalizeH="0" baseline="0" dirty="0" err="1" smtClean="0">
                <a:ln>
                  <a:noFill/>
                </a:ln>
                <a:solidFill>
                  <a:srgbClr val="C00000"/>
                </a:solidFill>
                <a:effectLst/>
                <a:latin typeface="Arial Unicode MS" panose="020B0604020202020204" pitchFamily="34" charset="-128"/>
              </a:rPr>
              <a:t>print</a:t>
            </a: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 </a:t>
            </a:r>
            <a:r>
              <a:rPr kumimoji="0" lang="tr-TR" altLang="tr-TR" sz="2400" b="1" i="0" u="none" strike="noStrike" cap="none" normalizeH="0" baseline="0" dirty="0" err="1" smtClean="0">
                <a:ln>
                  <a:noFill/>
                </a:ln>
                <a:solidFill>
                  <a:srgbClr val="C00000"/>
                </a:solidFill>
                <a:effectLst/>
                <a:latin typeface="Arial Unicode MS" panose="020B0604020202020204" pitchFamily="34" charset="-128"/>
              </a:rPr>
              <a:t>cout</a:t>
            </a: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&lt;&lt; "x = "</a:t>
            </a:r>
            <a:r>
              <a:rPr kumimoji="0" lang="tr-TR" altLang="tr-TR" sz="2400" b="1" i="0" u="none" strike="noStrike" cap="none" normalizeH="0" baseline="0" dirty="0" smtClean="0">
                <a:ln>
                  <a:noFill/>
                </a:ln>
                <a:solidFill>
                  <a:srgbClr val="C00000"/>
                </a:solidFill>
                <a:effectLst/>
              </a:rPr>
              <a:t> </a:t>
            </a: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&lt;&lt; x &lt;&lt; </a:t>
            </a:r>
            <a:r>
              <a:rPr kumimoji="0" lang="tr-TR" altLang="tr-TR" sz="2400" b="1" i="0" u="none" strike="noStrike" cap="none" normalizeH="0" baseline="0" dirty="0" err="1" smtClean="0">
                <a:ln>
                  <a:noFill/>
                </a:ln>
                <a:solidFill>
                  <a:srgbClr val="C00000"/>
                </a:solidFill>
                <a:effectLst/>
                <a:latin typeface="Arial Unicode MS" panose="020B0604020202020204" pitchFamily="34" charset="-128"/>
              </a:rPr>
              <a:t>endl</a:t>
            </a: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 </a:t>
            </a:r>
            <a:endParaRPr kumimoji="0" lang="tr-TR" altLang="tr-TR" sz="2400" b="1" i="0" u="none" strike="noStrike" cap="none" normalizeH="0" baseline="0" dirty="0" smtClean="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a:t>
            </a:r>
            <a:endParaRPr kumimoji="0" lang="tr-TR" altLang="tr-TR" sz="2400" b="1" i="0" u="none" strike="noStrike" cap="none" normalizeH="0" baseline="0" dirty="0" smtClean="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solidFill>
                  <a:srgbClr val="C00000"/>
                </a:solidFill>
                <a:effectLst/>
                <a:latin typeface="Arial Unicode MS" panose="020B0604020202020204" pitchFamily="34" charset="-128"/>
              </a:rPr>
              <a:t> </a:t>
            </a:r>
            <a:r>
              <a:rPr kumimoji="0" lang="tr-TR" altLang="tr-TR" sz="2400" b="1" i="0" u="none" strike="noStrike" cap="none" normalizeH="0" baseline="0" dirty="0" smtClean="0">
                <a:ln>
                  <a:noFill/>
                </a:ln>
                <a:solidFill>
                  <a:srgbClr val="C00000"/>
                </a:solidFill>
                <a:effectLst/>
              </a:rPr>
              <a:t> </a:t>
            </a:r>
            <a:endParaRPr kumimoji="0" lang="tr-TR" altLang="tr-TR" sz="2400" b="1" i="0" u="none" strike="noStrike" cap="none" normalizeH="0" baseline="0" dirty="0" smtClean="0">
              <a:ln>
                <a:noFill/>
              </a:ln>
              <a:solidFill>
                <a:srgbClr val="C00000"/>
              </a:solidFill>
              <a:effectLst/>
              <a:latin typeface="Arial" panose="020B0604020202020204" pitchFamily="34" charset="0"/>
            </a:endParaRPr>
          </a:p>
        </p:txBody>
      </p:sp>
      <p:sp>
        <p:nvSpPr>
          <p:cNvPr id="5" name="Dikdörtgen 4"/>
          <p:cNvSpPr/>
          <p:nvPr/>
        </p:nvSpPr>
        <p:spPr>
          <a:xfrm>
            <a:off x="8525774" y="1610604"/>
            <a:ext cx="3559833" cy="3046988"/>
          </a:xfrm>
          <a:prstGeom prst="rect">
            <a:avLst/>
          </a:prstGeom>
        </p:spPr>
        <p:txBody>
          <a:bodyPr wrap="square">
            <a:spAutoFit/>
          </a:bodyPr>
          <a:lstStyle/>
          <a:p>
            <a:pPr lvl="0" eaLnBrk="0" fontAlgn="base" hangingPunct="0">
              <a:spcBef>
                <a:spcPct val="0"/>
              </a:spcBef>
              <a:spcAft>
                <a:spcPct val="0"/>
              </a:spcAft>
            </a:pPr>
            <a:r>
              <a:rPr lang="tr-TR" altLang="tr-TR" sz="2400" b="1" dirty="0" err="1">
                <a:solidFill>
                  <a:srgbClr val="C00000"/>
                </a:solidFill>
                <a:latin typeface="Arial Unicode MS" panose="020B0604020202020204" pitchFamily="34" charset="-128"/>
              </a:rPr>
              <a:t>int</a:t>
            </a:r>
            <a:r>
              <a:rPr lang="tr-TR" altLang="tr-TR" sz="2400" b="1" dirty="0">
                <a:solidFill>
                  <a:srgbClr val="C00000"/>
                </a:solidFill>
              </a:rPr>
              <a:t> </a:t>
            </a:r>
            <a:r>
              <a:rPr lang="tr-TR" altLang="tr-TR" sz="2400" b="1" dirty="0">
                <a:solidFill>
                  <a:srgbClr val="C00000"/>
                </a:solidFill>
                <a:latin typeface="Arial Unicode MS" panose="020B0604020202020204" pitchFamily="34" charset="-128"/>
              </a:rPr>
              <a:t>main() </a:t>
            </a:r>
            <a:endParaRPr lang="tr-TR" altLang="tr-TR" sz="2400" b="1" dirty="0">
              <a:solidFill>
                <a:srgbClr val="C00000"/>
              </a:solidFill>
            </a:endParaRPr>
          </a:p>
          <a:p>
            <a:pPr lvl="0" eaLnBrk="0" fontAlgn="base" hangingPunct="0">
              <a:spcBef>
                <a:spcPct val="0"/>
              </a:spcBef>
              <a:spcAft>
                <a:spcPct val="0"/>
              </a:spcAft>
            </a:pPr>
            <a:r>
              <a:rPr lang="tr-TR" altLang="tr-TR" sz="2400" b="1" dirty="0">
                <a:solidFill>
                  <a:srgbClr val="C00000"/>
                </a:solidFill>
                <a:latin typeface="Arial Unicode MS" panose="020B0604020202020204" pitchFamily="34" charset="-128"/>
              </a:rPr>
              <a:t>{ </a:t>
            </a:r>
            <a:endParaRPr lang="tr-TR" altLang="tr-TR" sz="2400" b="1" dirty="0">
              <a:solidFill>
                <a:srgbClr val="C00000"/>
              </a:solidFill>
            </a:endParaRPr>
          </a:p>
          <a:p>
            <a:pPr lvl="0" eaLnBrk="0" fontAlgn="base" hangingPunct="0">
              <a:spcBef>
                <a:spcPct val="0"/>
              </a:spcBef>
              <a:spcAft>
                <a:spcPct val="0"/>
              </a:spcAft>
            </a:pPr>
            <a:r>
              <a:rPr lang="tr-TR" altLang="tr-TR" sz="2400" b="1" dirty="0">
                <a:solidFill>
                  <a:srgbClr val="C00000"/>
                </a:solidFill>
                <a:latin typeface="Arial Unicode MS" panose="020B0604020202020204" pitchFamily="34" charset="-128"/>
              </a:rPr>
              <a:t>   Test </a:t>
            </a:r>
            <a:r>
              <a:rPr lang="tr-TR" altLang="tr-TR" sz="2400" b="1" dirty="0" err="1">
                <a:solidFill>
                  <a:srgbClr val="C00000"/>
                </a:solidFill>
                <a:latin typeface="Arial Unicode MS" panose="020B0604020202020204" pitchFamily="34" charset="-128"/>
              </a:rPr>
              <a:t>obj</a:t>
            </a:r>
            <a:r>
              <a:rPr lang="tr-TR" altLang="tr-TR" sz="2400" b="1" dirty="0">
                <a:solidFill>
                  <a:srgbClr val="C00000"/>
                </a:solidFill>
                <a:latin typeface="Arial Unicode MS" panose="020B0604020202020204" pitchFamily="34" charset="-128"/>
              </a:rPr>
              <a:t>; </a:t>
            </a:r>
            <a:endParaRPr lang="tr-TR" altLang="tr-TR" sz="2400" b="1" dirty="0">
              <a:solidFill>
                <a:srgbClr val="C00000"/>
              </a:solidFill>
            </a:endParaRPr>
          </a:p>
          <a:p>
            <a:pPr lvl="0" eaLnBrk="0" fontAlgn="base" hangingPunct="0">
              <a:spcBef>
                <a:spcPct val="0"/>
              </a:spcBef>
              <a:spcAft>
                <a:spcPct val="0"/>
              </a:spcAft>
            </a:pPr>
            <a:r>
              <a:rPr lang="tr-TR" altLang="tr-TR" sz="2400" b="1" dirty="0">
                <a:solidFill>
                  <a:srgbClr val="C00000"/>
                </a:solidFill>
                <a:latin typeface="Arial Unicode MS" panose="020B0604020202020204" pitchFamily="34" charset="-128"/>
              </a:rPr>
              <a:t>   </a:t>
            </a:r>
            <a:r>
              <a:rPr lang="tr-TR" altLang="tr-TR" sz="2400" b="1" dirty="0" err="1">
                <a:solidFill>
                  <a:srgbClr val="C00000"/>
                </a:solidFill>
                <a:latin typeface="Arial Unicode MS" panose="020B0604020202020204" pitchFamily="34" charset="-128"/>
              </a:rPr>
              <a:t>int</a:t>
            </a:r>
            <a:r>
              <a:rPr lang="tr-TR" altLang="tr-TR" sz="2400" b="1" dirty="0">
                <a:solidFill>
                  <a:srgbClr val="C00000"/>
                </a:solidFill>
              </a:rPr>
              <a:t> </a:t>
            </a:r>
            <a:r>
              <a:rPr lang="tr-TR" altLang="tr-TR" sz="2400" b="1" dirty="0">
                <a:solidFill>
                  <a:srgbClr val="C00000"/>
                </a:solidFill>
                <a:latin typeface="Arial Unicode MS" panose="020B0604020202020204" pitchFamily="34" charset="-128"/>
              </a:rPr>
              <a:t>x = 20; </a:t>
            </a:r>
            <a:endParaRPr lang="tr-TR" altLang="tr-TR" sz="2400" b="1" dirty="0">
              <a:solidFill>
                <a:srgbClr val="C00000"/>
              </a:solidFill>
            </a:endParaRPr>
          </a:p>
          <a:p>
            <a:pPr lvl="0" eaLnBrk="0" fontAlgn="base" hangingPunct="0">
              <a:spcBef>
                <a:spcPct val="0"/>
              </a:spcBef>
              <a:spcAft>
                <a:spcPct val="0"/>
              </a:spcAft>
            </a:pPr>
            <a:r>
              <a:rPr lang="tr-TR" altLang="tr-TR" sz="2400" b="1" dirty="0">
                <a:solidFill>
                  <a:srgbClr val="C00000"/>
                </a:solidFill>
                <a:latin typeface="Arial Unicode MS" panose="020B0604020202020204" pitchFamily="34" charset="-128"/>
              </a:rPr>
              <a:t>   </a:t>
            </a:r>
            <a:r>
              <a:rPr lang="tr-TR" altLang="tr-TR" sz="2400" b="1" dirty="0" err="1">
                <a:solidFill>
                  <a:srgbClr val="C00000"/>
                </a:solidFill>
                <a:latin typeface="Arial Unicode MS" panose="020B0604020202020204" pitchFamily="34" charset="-128"/>
              </a:rPr>
              <a:t>obj.setX</a:t>
            </a:r>
            <a:r>
              <a:rPr lang="tr-TR" altLang="tr-TR" sz="2400" b="1" dirty="0">
                <a:solidFill>
                  <a:srgbClr val="C00000"/>
                </a:solidFill>
                <a:latin typeface="Arial Unicode MS" panose="020B0604020202020204" pitchFamily="34" charset="-128"/>
              </a:rPr>
              <a:t>(x); </a:t>
            </a:r>
            <a:endParaRPr lang="tr-TR" altLang="tr-TR" sz="2400" b="1" dirty="0">
              <a:solidFill>
                <a:srgbClr val="C00000"/>
              </a:solidFill>
            </a:endParaRPr>
          </a:p>
          <a:p>
            <a:pPr lvl="0" eaLnBrk="0" fontAlgn="base" hangingPunct="0">
              <a:spcBef>
                <a:spcPct val="0"/>
              </a:spcBef>
              <a:spcAft>
                <a:spcPct val="0"/>
              </a:spcAft>
            </a:pPr>
            <a:r>
              <a:rPr lang="tr-TR" altLang="tr-TR" sz="2400" b="1" dirty="0">
                <a:solidFill>
                  <a:srgbClr val="C00000"/>
                </a:solidFill>
                <a:latin typeface="Arial Unicode MS" panose="020B0604020202020204" pitchFamily="34" charset="-128"/>
              </a:rPr>
              <a:t>   </a:t>
            </a:r>
            <a:r>
              <a:rPr lang="tr-TR" altLang="tr-TR" sz="2400" b="1" dirty="0" err="1">
                <a:solidFill>
                  <a:srgbClr val="C00000"/>
                </a:solidFill>
                <a:latin typeface="Arial Unicode MS" panose="020B0604020202020204" pitchFamily="34" charset="-128"/>
              </a:rPr>
              <a:t>obj.print</a:t>
            </a:r>
            <a:r>
              <a:rPr lang="tr-TR" altLang="tr-TR" sz="2400" b="1" dirty="0">
                <a:solidFill>
                  <a:srgbClr val="C00000"/>
                </a:solidFill>
                <a:latin typeface="Arial Unicode MS" panose="020B0604020202020204" pitchFamily="34" charset="-128"/>
              </a:rPr>
              <a:t>(); </a:t>
            </a:r>
            <a:endParaRPr lang="tr-TR" altLang="tr-TR" sz="2400" b="1" dirty="0">
              <a:solidFill>
                <a:srgbClr val="C00000"/>
              </a:solidFill>
            </a:endParaRPr>
          </a:p>
          <a:p>
            <a:pPr lvl="0" eaLnBrk="0" fontAlgn="base" hangingPunct="0">
              <a:spcBef>
                <a:spcPct val="0"/>
              </a:spcBef>
              <a:spcAft>
                <a:spcPct val="0"/>
              </a:spcAft>
            </a:pPr>
            <a:r>
              <a:rPr lang="tr-TR" altLang="tr-TR" sz="2400" b="1" dirty="0">
                <a:solidFill>
                  <a:srgbClr val="C00000"/>
                </a:solidFill>
                <a:latin typeface="Arial Unicode MS" panose="020B0604020202020204" pitchFamily="34" charset="-128"/>
              </a:rPr>
              <a:t>   </a:t>
            </a:r>
            <a:r>
              <a:rPr lang="tr-TR" altLang="tr-TR" sz="2400" b="1" dirty="0" err="1">
                <a:solidFill>
                  <a:srgbClr val="C00000"/>
                </a:solidFill>
                <a:latin typeface="Arial Unicode MS" panose="020B0604020202020204" pitchFamily="34" charset="-128"/>
              </a:rPr>
              <a:t>return</a:t>
            </a:r>
            <a:r>
              <a:rPr lang="tr-TR" altLang="tr-TR" sz="2400" b="1" dirty="0">
                <a:solidFill>
                  <a:srgbClr val="C00000"/>
                </a:solidFill>
              </a:rPr>
              <a:t> </a:t>
            </a:r>
            <a:r>
              <a:rPr lang="tr-TR" altLang="tr-TR" sz="2400" b="1" dirty="0">
                <a:solidFill>
                  <a:srgbClr val="C00000"/>
                </a:solidFill>
                <a:latin typeface="Arial Unicode MS" panose="020B0604020202020204" pitchFamily="34" charset="-128"/>
              </a:rPr>
              <a:t>0; </a:t>
            </a:r>
            <a:endParaRPr lang="tr-TR" altLang="tr-TR" sz="2400" b="1" dirty="0">
              <a:solidFill>
                <a:srgbClr val="C00000"/>
              </a:solidFill>
            </a:endParaRPr>
          </a:p>
          <a:p>
            <a:pPr lvl="0" eaLnBrk="0" fontAlgn="base" hangingPunct="0">
              <a:spcBef>
                <a:spcPct val="0"/>
              </a:spcBef>
              <a:spcAft>
                <a:spcPct val="0"/>
              </a:spcAft>
            </a:pPr>
            <a:r>
              <a:rPr lang="tr-TR" altLang="tr-TR" sz="2400" b="1" dirty="0">
                <a:solidFill>
                  <a:srgbClr val="C00000"/>
                </a:solidFill>
                <a:latin typeface="Arial Unicode MS" panose="020B0604020202020204" pitchFamily="34" charset="-128"/>
              </a:rPr>
              <a:t>} </a:t>
            </a:r>
            <a:endParaRPr lang="tr-TR" altLang="tr-TR" sz="2400" b="1" dirty="0">
              <a:solidFill>
                <a:srgbClr val="C00000"/>
              </a:solidFill>
              <a:latin typeface="Arial" panose="020B0604020202020204" pitchFamily="34" charset="0"/>
            </a:endParaRPr>
          </a:p>
        </p:txBody>
      </p:sp>
      <p:pic>
        <p:nvPicPr>
          <p:cNvPr id="6" name="Resim 5"/>
          <p:cNvPicPr>
            <a:picLocks noChangeAspect="1"/>
          </p:cNvPicPr>
          <p:nvPr/>
        </p:nvPicPr>
        <p:blipFill>
          <a:blip r:embed="rId3"/>
          <a:stretch>
            <a:fillRect/>
          </a:stretch>
        </p:blipFill>
        <p:spPr>
          <a:xfrm>
            <a:off x="8581665" y="5548403"/>
            <a:ext cx="3448050" cy="971550"/>
          </a:xfrm>
          <a:prstGeom prst="rect">
            <a:avLst/>
          </a:prstGeom>
        </p:spPr>
      </p:pic>
    </p:spTree>
    <p:extLst>
      <p:ext uri="{BB962C8B-B14F-4D97-AF65-F5344CB8AC3E}">
        <p14:creationId xmlns:p14="http://schemas.microsoft.com/office/powerpoint/2010/main" val="23925408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7638" y="8629"/>
            <a:ext cx="6469810" cy="6858000"/>
          </a:xfrm>
        </p:spPr>
        <p:txBody>
          <a:bodyPr>
            <a:normAutofit fontScale="85000" lnSpcReduction="20000"/>
          </a:bodyPr>
          <a:lstStyle/>
          <a:p>
            <a:pPr marL="0" indent="0">
              <a:buNone/>
            </a:pPr>
            <a:r>
              <a:rPr lang="tr-TR" b="1" dirty="0">
                <a:solidFill>
                  <a:srgbClr val="C00000"/>
                </a:solidFill>
              </a:rPr>
              <a:t>#</a:t>
            </a:r>
            <a:r>
              <a:rPr lang="tr-TR" b="1" dirty="0" err="1">
                <a:solidFill>
                  <a:srgbClr val="C00000"/>
                </a:solidFill>
              </a:rPr>
              <a:t>include</a:t>
            </a:r>
            <a:r>
              <a:rPr lang="tr-TR" b="1" dirty="0">
                <a:solidFill>
                  <a:srgbClr val="C00000"/>
                </a:solidFill>
              </a:rPr>
              <a:t> &lt;</a:t>
            </a:r>
            <a:r>
              <a:rPr lang="tr-TR" b="1" dirty="0" err="1">
                <a:solidFill>
                  <a:srgbClr val="C00000"/>
                </a:solidFill>
              </a:rPr>
              <a:t>iostream</a:t>
            </a:r>
            <a:r>
              <a:rPr lang="tr-TR" b="1" dirty="0">
                <a:solidFill>
                  <a:srgbClr val="C00000"/>
                </a:solidFill>
              </a:rPr>
              <a:t>&gt;</a:t>
            </a:r>
          </a:p>
          <a:p>
            <a:pPr marL="0" indent="0">
              <a:buNone/>
            </a:pPr>
            <a:r>
              <a:rPr lang="tr-TR" b="1" dirty="0" err="1">
                <a:solidFill>
                  <a:srgbClr val="C00000"/>
                </a:solidFill>
              </a:rPr>
              <a:t>using</a:t>
            </a:r>
            <a:r>
              <a:rPr lang="tr-TR" b="1" dirty="0">
                <a:solidFill>
                  <a:srgbClr val="C00000"/>
                </a:solidFill>
              </a:rPr>
              <a:t> </a:t>
            </a:r>
            <a:r>
              <a:rPr lang="tr-TR" b="1" dirty="0" err="1">
                <a:solidFill>
                  <a:srgbClr val="C00000"/>
                </a:solidFill>
              </a:rPr>
              <a:t>namespace</a:t>
            </a:r>
            <a:r>
              <a:rPr lang="tr-TR" b="1" dirty="0">
                <a:solidFill>
                  <a:srgbClr val="C00000"/>
                </a:solidFill>
              </a:rPr>
              <a:t> </a:t>
            </a:r>
            <a:r>
              <a:rPr lang="tr-TR" b="1" dirty="0" err="1">
                <a:solidFill>
                  <a:srgbClr val="C00000"/>
                </a:solidFill>
              </a:rPr>
              <a:t>std</a:t>
            </a:r>
            <a:r>
              <a:rPr lang="tr-TR" b="1" dirty="0">
                <a:solidFill>
                  <a:srgbClr val="C00000"/>
                </a:solidFill>
              </a:rPr>
              <a:t>;</a:t>
            </a:r>
          </a:p>
          <a:p>
            <a:pPr marL="0" indent="0">
              <a:buNone/>
            </a:pPr>
            <a:r>
              <a:rPr lang="tr-TR" b="1" dirty="0" err="1" smtClean="0">
                <a:solidFill>
                  <a:srgbClr val="C00000"/>
                </a:solidFill>
              </a:rPr>
              <a:t>class</a:t>
            </a:r>
            <a:r>
              <a:rPr lang="tr-TR" b="1" dirty="0" smtClean="0">
                <a:solidFill>
                  <a:srgbClr val="C00000"/>
                </a:solidFill>
              </a:rPr>
              <a:t> </a:t>
            </a:r>
            <a:r>
              <a:rPr lang="tr-TR" b="1" dirty="0">
                <a:solidFill>
                  <a:srgbClr val="C00000"/>
                </a:solidFill>
              </a:rPr>
              <a:t>Box {</a:t>
            </a:r>
          </a:p>
          <a:p>
            <a:pPr marL="0" indent="0">
              <a:buNone/>
            </a:pPr>
            <a:r>
              <a:rPr lang="tr-TR" b="1" dirty="0" err="1">
                <a:solidFill>
                  <a:srgbClr val="C00000"/>
                </a:solidFill>
              </a:rPr>
              <a:t>public</a:t>
            </a:r>
            <a:r>
              <a:rPr lang="tr-TR" b="1" dirty="0" smtClean="0">
                <a:solidFill>
                  <a:srgbClr val="C00000"/>
                </a:solidFill>
              </a:rPr>
              <a:t>:   </a:t>
            </a:r>
            <a:r>
              <a:rPr lang="tr-TR" b="1" dirty="0" smtClean="0"/>
              <a:t>// </a:t>
            </a:r>
            <a:r>
              <a:rPr lang="tr-TR" b="1" dirty="0" err="1"/>
              <a:t>Constructor</a:t>
            </a:r>
            <a:r>
              <a:rPr lang="tr-TR" b="1" dirty="0"/>
              <a:t> </a:t>
            </a:r>
            <a:r>
              <a:rPr lang="tr-TR" b="1" dirty="0" err="1"/>
              <a:t>definition</a:t>
            </a:r>
            <a:endParaRPr lang="tr-TR" b="1" dirty="0"/>
          </a:p>
          <a:p>
            <a:pPr marL="0" indent="0">
              <a:buNone/>
            </a:pPr>
            <a:r>
              <a:rPr lang="fr-FR" b="1" dirty="0" smtClean="0">
                <a:solidFill>
                  <a:srgbClr val="C00000"/>
                </a:solidFill>
              </a:rPr>
              <a:t>Box(double </a:t>
            </a:r>
            <a:r>
              <a:rPr lang="fr-FR" b="1" dirty="0">
                <a:solidFill>
                  <a:srgbClr val="C00000"/>
                </a:solidFill>
              </a:rPr>
              <a:t>l = 2.0, double b = 2.0, double h = 2.0) {</a:t>
            </a:r>
          </a:p>
          <a:p>
            <a:pPr marL="0" indent="0">
              <a:buNone/>
            </a:pPr>
            <a:r>
              <a:rPr lang="tr-TR" b="1" dirty="0" err="1">
                <a:solidFill>
                  <a:srgbClr val="C00000"/>
                </a:solidFill>
              </a:rPr>
              <a:t>cout</a:t>
            </a:r>
            <a:r>
              <a:rPr lang="tr-TR" b="1" dirty="0">
                <a:solidFill>
                  <a:srgbClr val="C00000"/>
                </a:solidFill>
              </a:rPr>
              <a:t> &lt;&lt; "</a:t>
            </a:r>
            <a:r>
              <a:rPr lang="tr-TR" b="1" dirty="0" err="1">
                <a:solidFill>
                  <a:srgbClr val="C00000"/>
                </a:solidFill>
              </a:rPr>
              <a:t>Constructor</a:t>
            </a:r>
            <a:r>
              <a:rPr lang="tr-TR" b="1" dirty="0">
                <a:solidFill>
                  <a:srgbClr val="C00000"/>
                </a:solidFill>
              </a:rPr>
              <a:t> </a:t>
            </a:r>
            <a:r>
              <a:rPr lang="tr-TR" b="1" dirty="0" err="1">
                <a:solidFill>
                  <a:srgbClr val="C00000"/>
                </a:solidFill>
              </a:rPr>
              <a:t>called</a:t>
            </a:r>
            <a:r>
              <a:rPr lang="tr-TR" b="1" dirty="0">
                <a:solidFill>
                  <a:srgbClr val="C00000"/>
                </a:solidFill>
              </a:rPr>
              <a:t>." &lt;&lt; </a:t>
            </a:r>
            <a:r>
              <a:rPr lang="tr-TR" b="1" dirty="0" err="1">
                <a:solidFill>
                  <a:srgbClr val="C00000"/>
                </a:solidFill>
              </a:rPr>
              <a:t>endl</a:t>
            </a:r>
            <a:r>
              <a:rPr lang="tr-TR" b="1" dirty="0">
                <a:solidFill>
                  <a:srgbClr val="C00000"/>
                </a:solidFill>
              </a:rPr>
              <a:t>;</a:t>
            </a:r>
          </a:p>
          <a:p>
            <a:pPr marL="0" indent="0">
              <a:buNone/>
            </a:pPr>
            <a:r>
              <a:rPr lang="tr-TR" b="1" dirty="0" err="1">
                <a:solidFill>
                  <a:srgbClr val="C00000"/>
                </a:solidFill>
              </a:rPr>
              <a:t>length</a:t>
            </a:r>
            <a:r>
              <a:rPr lang="tr-TR" b="1" dirty="0">
                <a:solidFill>
                  <a:srgbClr val="C00000"/>
                </a:solidFill>
              </a:rPr>
              <a:t> = l;</a:t>
            </a:r>
          </a:p>
          <a:p>
            <a:pPr marL="0" indent="0">
              <a:buNone/>
            </a:pPr>
            <a:r>
              <a:rPr lang="tr-TR" b="1" dirty="0" err="1">
                <a:solidFill>
                  <a:srgbClr val="C00000"/>
                </a:solidFill>
              </a:rPr>
              <a:t>breadth</a:t>
            </a:r>
            <a:r>
              <a:rPr lang="tr-TR" b="1" dirty="0">
                <a:solidFill>
                  <a:srgbClr val="C00000"/>
                </a:solidFill>
              </a:rPr>
              <a:t> = b;</a:t>
            </a:r>
          </a:p>
          <a:p>
            <a:pPr marL="0" indent="0">
              <a:buNone/>
            </a:pPr>
            <a:r>
              <a:rPr lang="tr-TR" b="1" dirty="0" err="1">
                <a:solidFill>
                  <a:srgbClr val="C00000"/>
                </a:solidFill>
              </a:rPr>
              <a:t>height</a:t>
            </a:r>
            <a:r>
              <a:rPr lang="tr-TR" b="1" dirty="0">
                <a:solidFill>
                  <a:srgbClr val="C00000"/>
                </a:solidFill>
              </a:rPr>
              <a:t> = h;</a:t>
            </a:r>
          </a:p>
          <a:p>
            <a:pPr marL="0" indent="0">
              <a:buNone/>
            </a:pPr>
            <a:r>
              <a:rPr lang="tr-TR" b="1" dirty="0">
                <a:solidFill>
                  <a:srgbClr val="C00000"/>
                </a:solidFill>
              </a:rPr>
              <a:t>}</a:t>
            </a:r>
          </a:p>
          <a:p>
            <a:pPr marL="0" indent="0">
              <a:buNone/>
            </a:pPr>
            <a:r>
              <a:rPr lang="tr-TR" b="1" dirty="0" err="1">
                <a:solidFill>
                  <a:srgbClr val="C00000"/>
                </a:solidFill>
              </a:rPr>
              <a:t>double</a:t>
            </a:r>
            <a:r>
              <a:rPr lang="tr-TR" b="1" dirty="0">
                <a:solidFill>
                  <a:srgbClr val="C00000"/>
                </a:solidFill>
              </a:rPr>
              <a:t> Volume() {</a:t>
            </a:r>
          </a:p>
          <a:p>
            <a:pPr marL="0" indent="0">
              <a:buNone/>
            </a:pPr>
            <a:r>
              <a:rPr lang="tr-TR" b="1" dirty="0" err="1">
                <a:solidFill>
                  <a:srgbClr val="C00000"/>
                </a:solidFill>
              </a:rPr>
              <a:t>return</a:t>
            </a:r>
            <a:r>
              <a:rPr lang="tr-TR" b="1" dirty="0">
                <a:solidFill>
                  <a:srgbClr val="C00000"/>
                </a:solidFill>
              </a:rPr>
              <a:t> </a:t>
            </a:r>
            <a:r>
              <a:rPr lang="tr-TR" b="1" dirty="0" err="1">
                <a:solidFill>
                  <a:srgbClr val="C00000"/>
                </a:solidFill>
              </a:rPr>
              <a:t>length</a:t>
            </a:r>
            <a:r>
              <a:rPr lang="tr-TR" b="1" dirty="0">
                <a:solidFill>
                  <a:srgbClr val="C00000"/>
                </a:solidFill>
              </a:rPr>
              <a:t> * </a:t>
            </a:r>
            <a:r>
              <a:rPr lang="tr-TR" b="1" dirty="0" err="1">
                <a:solidFill>
                  <a:srgbClr val="C00000"/>
                </a:solidFill>
              </a:rPr>
              <a:t>breadth</a:t>
            </a:r>
            <a:r>
              <a:rPr lang="tr-TR" b="1" dirty="0">
                <a:solidFill>
                  <a:srgbClr val="C00000"/>
                </a:solidFill>
              </a:rPr>
              <a:t> * </a:t>
            </a:r>
            <a:r>
              <a:rPr lang="tr-TR" b="1" dirty="0" err="1">
                <a:solidFill>
                  <a:srgbClr val="C00000"/>
                </a:solidFill>
              </a:rPr>
              <a:t>height</a:t>
            </a:r>
            <a:r>
              <a:rPr lang="tr-TR" b="1" dirty="0">
                <a:solidFill>
                  <a:srgbClr val="C00000"/>
                </a:solidFill>
              </a:rPr>
              <a:t>;</a:t>
            </a:r>
          </a:p>
          <a:p>
            <a:pPr marL="0" indent="0">
              <a:buNone/>
            </a:pPr>
            <a:r>
              <a:rPr lang="tr-TR" b="1" dirty="0">
                <a:solidFill>
                  <a:srgbClr val="C00000"/>
                </a:solidFill>
              </a:rPr>
              <a:t>}</a:t>
            </a:r>
          </a:p>
          <a:p>
            <a:pPr marL="0" indent="0">
              <a:buNone/>
            </a:pPr>
            <a:r>
              <a:rPr lang="tr-TR" b="1" dirty="0" err="1">
                <a:solidFill>
                  <a:srgbClr val="C00000"/>
                </a:solidFill>
              </a:rPr>
              <a:t>int</a:t>
            </a:r>
            <a:r>
              <a:rPr lang="tr-TR" b="1" dirty="0">
                <a:solidFill>
                  <a:srgbClr val="C00000"/>
                </a:solidFill>
              </a:rPr>
              <a:t> </a:t>
            </a:r>
            <a:r>
              <a:rPr lang="tr-TR" b="1" dirty="0" err="1">
                <a:solidFill>
                  <a:srgbClr val="C00000"/>
                </a:solidFill>
              </a:rPr>
              <a:t>compare</a:t>
            </a:r>
            <a:r>
              <a:rPr lang="tr-TR" b="1" dirty="0">
                <a:solidFill>
                  <a:srgbClr val="C00000"/>
                </a:solidFill>
              </a:rPr>
              <a:t>(Box </a:t>
            </a:r>
            <a:r>
              <a:rPr lang="tr-TR" b="1" dirty="0" err="1">
                <a:solidFill>
                  <a:srgbClr val="C00000"/>
                </a:solidFill>
              </a:rPr>
              <a:t>box</a:t>
            </a:r>
            <a:r>
              <a:rPr lang="tr-TR" b="1" dirty="0">
                <a:solidFill>
                  <a:srgbClr val="C00000"/>
                </a:solidFill>
              </a:rPr>
              <a:t>) {</a:t>
            </a:r>
          </a:p>
          <a:p>
            <a:pPr marL="0" indent="0">
              <a:buNone/>
            </a:pPr>
            <a:r>
              <a:rPr lang="tr-TR" b="1" dirty="0" err="1">
                <a:solidFill>
                  <a:srgbClr val="C00000"/>
                </a:solidFill>
              </a:rPr>
              <a:t>return</a:t>
            </a:r>
            <a:r>
              <a:rPr lang="tr-TR" b="1" dirty="0">
                <a:solidFill>
                  <a:srgbClr val="C00000"/>
                </a:solidFill>
              </a:rPr>
              <a:t> </a:t>
            </a:r>
            <a:r>
              <a:rPr lang="tr-TR" b="1" dirty="0" err="1">
                <a:solidFill>
                  <a:srgbClr val="C00000"/>
                </a:solidFill>
              </a:rPr>
              <a:t>this</a:t>
            </a:r>
            <a:r>
              <a:rPr lang="tr-TR" b="1" dirty="0">
                <a:solidFill>
                  <a:srgbClr val="C00000"/>
                </a:solidFill>
              </a:rPr>
              <a:t>-&gt;Volume() &gt; </a:t>
            </a:r>
            <a:r>
              <a:rPr lang="tr-TR" b="1" dirty="0" err="1">
                <a:solidFill>
                  <a:srgbClr val="C00000"/>
                </a:solidFill>
              </a:rPr>
              <a:t>box.Volume</a:t>
            </a:r>
            <a:r>
              <a:rPr lang="tr-TR" b="1" dirty="0">
                <a:solidFill>
                  <a:srgbClr val="C00000"/>
                </a:solidFill>
              </a:rPr>
              <a:t>();</a:t>
            </a:r>
          </a:p>
          <a:p>
            <a:pPr marL="0" indent="0">
              <a:buNone/>
            </a:pPr>
            <a:r>
              <a:rPr lang="tr-TR" b="1" dirty="0" smtClean="0">
                <a:solidFill>
                  <a:srgbClr val="C00000"/>
                </a:solidFill>
              </a:rPr>
              <a:t>}</a:t>
            </a:r>
            <a:endParaRPr lang="tr-TR" b="1" dirty="0">
              <a:solidFill>
                <a:srgbClr val="C00000"/>
              </a:solidFill>
            </a:endParaRPr>
          </a:p>
        </p:txBody>
      </p:sp>
      <p:sp>
        <p:nvSpPr>
          <p:cNvPr id="5" name="Dikdörtgen 4"/>
          <p:cNvSpPr/>
          <p:nvPr/>
        </p:nvSpPr>
        <p:spPr>
          <a:xfrm>
            <a:off x="6547448" y="8629"/>
            <a:ext cx="5644551" cy="6232475"/>
          </a:xfrm>
          <a:prstGeom prst="rect">
            <a:avLst/>
          </a:prstGeom>
        </p:spPr>
        <p:txBody>
          <a:bodyPr wrap="square">
            <a:spAutoFit/>
          </a:bodyPr>
          <a:lstStyle/>
          <a:p>
            <a:r>
              <a:rPr lang="tr-TR" sz="2100" b="1" dirty="0" err="1">
                <a:solidFill>
                  <a:srgbClr val="C00000"/>
                </a:solidFill>
              </a:rPr>
              <a:t>private</a:t>
            </a:r>
            <a:r>
              <a:rPr lang="tr-TR" sz="2100" b="1" dirty="0">
                <a:solidFill>
                  <a:srgbClr val="C00000"/>
                </a:solidFill>
              </a:rPr>
              <a:t>:</a:t>
            </a:r>
          </a:p>
          <a:p>
            <a:r>
              <a:rPr lang="en-US" sz="2100" b="1" dirty="0">
                <a:solidFill>
                  <a:srgbClr val="C00000"/>
                </a:solidFill>
              </a:rPr>
              <a:t>double length;     </a:t>
            </a:r>
            <a:r>
              <a:rPr lang="en-US" sz="2100" b="1" dirty="0"/>
              <a:t>// Length of a box</a:t>
            </a:r>
          </a:p>
          <a:p>
            <a:r>
              <a:rPr lang="en-US" sz="2100" b="1" dirty="0">
                <a:solidFill>
                  <a:srgbClr val="C00000"/>
                </a:solidFill>
              </a:rPr>
              <a:t>double breadth;    </a:t>
            </a:r>
            <a:r>
              <a:rPr lang="en-US" sz="2100" b="1" dirty="0"/>
              <a:t>// Breadth of a box</a:t>
            </a:r>
          </a:p>
          <a:p>
            <a:r>
              <a:rPr lang="en-US" sz="2100" b="1" dirty="0">
                <a:solidFill>
                  <a:srgbClr val="C00000"/>
                </a:solidFill>
              </a:rPr>
              <a:t>double height;     </a:t>
            </a:r>
            <a:r>
              <a:rPr lang="en-US" sz="2100" b="1" dirty="0"/>
              <a:t>// Height of a box</a:t>
            </a:r>
          </a:p>
          <a:p>
            <a:r>
              <a:rPr lang="tr-TR" sz="2100" b="1" dirty="0">
                <a:solidFill>
                  <a:srgbClr val="C00000"/>
                </a:solidFill>
              </a:rPr>
              <a:t>};</a:t>
            </a:r>
          </a:p>
          <a:p>
            <a:r>
              <a:rPr lang="tr-TR" sz="2100" b="1" dirty="0" err="1" smtClean="0">
                <a:solidFill>
                  <a:srgbClr val="C00000"/>
                </a:solidFill>
                <a:highlight>
                  <a:srgbClr val="FFFFFF"/>
                </a:highlight>
                <a:latin typeface="Consolas" panose="020B0609020204030204" pitchFamily="49" charset="0"/>
              </a:rPr>
              <a:t>int</a:t>
            </a:r>
            <a:r>
              <a:rPr lang="tr-TR" sz="2100" b="1" dirty="0" smtClean="0">
                <a:solidFill>
                  <a:srgbClr val="C00000"/>
                </a:solidFill>
                <a:highlight>
                  <a:srgbClr val="FFFFFF"/>
                </a:highlight>
                <a:latin typeface="Consolas" panose="020B0609020204030204" pitchFamily="49" charset="0"/>
              </a:rPr>
              <a:t> </a:t>
            </a:r>
            <a:r>
              <a:rPr lang="tr-TR" sz="2100" b="1" dirty="0">
                <a:solidFill>
                  <a:srgbClr val="C00000"/>
                </a:solidFill>
                <a:highlight>
                  <a:srgbClr val="FFFFFF"/>
                </a:highlight>
                <a:latin typeface="Consolas" panose="020B0609020204030204" pitchFamily="49" charset="0"/>
              </a:rPr>
              <a:t>main(</a:t>
            </a:r>
            <a:r>
              <a:rPr lang="tr-TR" sz="2100" b="1" dirty="0" err="1">
                <a:solidFill>
                  <a:srgbClr val="C00000"/>
                </a:solidFill>
                <a:highlight>
                  <a:srgbClr val="FFFFFF"/>
                </a:highlight>
                <a:latin typeface="Consolas" panose="020B0609020204030204" pitchFamily="49" charset="0"/>
              </a:rPr>
              <a:t>void</a:t>
            </a:r>
            <a:r>
              <a:rPr lang="tr-TR" sz="2100" b="1" dirty="0">
                <a:solidFill>
                  <a:srgbClr val="C00000"/>
                </a:solidFill>
                <a:highlight>
                  <a:srgbClr val="FFFFFF"/>
                </a:highlight>
                <a:latin typeface="Consolas" panose="020B0609020204030204" pitchFamily="49" charset="0"/>
              </a:rPr>
              <a:t>) {</a:t>
            </a:r>
          </a:p>
          <a:p>
            <a:r>
              <a:rPr lang="tr-TR" sz="2100" b="1" dirty="0">
                <a:solidFill>
                  <a:srgbClr val="C00000"/>
                </a:solidFill>
                <a:highlight>
                  <a:srgbClr val="FFFFFF"/>
                </a:highlight>
                <a:latin typeface="Consolas" panose="020B0609020204030204" pitchFamily="49" charset="0"/>
              </a:rPr>
              <a:t>Box Box1(3.3, 1.2, 1.5</a:t>
            </a:r>
            <a:r>
              <a:rPr lang="tr-TR" sz="2100" b="1" dirty="0" smtClean="0">
                <a:solidFill>
                  <a:srgbClr val="C00000"/>
                </a:solidFill>
                <a:highlight>
                  <a:srgbClr val="FFFFFF"/>
                </a:highlight>
                <a:latin typeface="Consolas" panose="020B0609020204030204" pitchFamily="49" charset="0"/>
              </a:rPr>
              <a:t>);</a:t>
            </a:r>
            <a:r>
              <a:rPr lang="tr-TR" sz="2100" b="1" dirty="0" smtClean="0">
                <a:highlight>
                  <a:srgbClr val="FFFFFF"/>
                </a:highlight>
                <a:latin typeface="Consolas" panose="020B0609020204030204" pitchFamily="49" charset="0"/>
              </a:rPr>
              <a:t>//Declarebox1</a:t>
            </a:r>
            <a:endParaRPr lang="tr-TR" sz="2100" b="1" dirty="0">
              <a:highlight>
                <a:srgbClr val="FFFFFF"/>
              </a:highlight>
              <a:latin typeface="Consolas" panose="020B0609020204030204" pitchFamily="49" charset="0"/>
            </a:endParaRPr>
          </a:p>
          <a:p>
            <a:r>
              <a:rPr lang="tr-TR" sz="2100" b="1" dirty="0">
                <a:solidFill>
                  <a:srgbClr val="C00000"/>
                </a:solidFill>
                <a:highlight>
                  <a:srgbClr val="FFFFFF"/>
                </a:highlight>
                <a:latin typeface="Consolas" panose="020B0609020204030204" pitchFamily="49" charset="0"/>
              </a:rPr>
              <a:t>Box Box2(8.5, 6.0, 2.0</a:t>
            </a:r>
            <a:r>
              <a:rPr lang="tr-TR" sz="2100" b="1" dirty="0" smtClean="0">
                <a:solidFill>
                  <a:srgbClr val="C00000"/>
                </a:solidFill>
                <a:highlight>
                  <a:srgbClr val="FFFFFF"/>
                </a:highlight>
                <a:latin typeface="Consolas" panose="020B0609020204030204" pitchFamily="49" charset="0"/>
              </a:rPr>
              <a:t>);</a:t>
            </a:r>
            <a:r>
              <a:rPr lang="tr-TR" sz="2100" b="1" dirty="0" smtClean="0">
                <a:highlight>
                  <a:srgbClr val="FFFFFF"/>
                </a:highlight>
                <a:latin typeface="Consolas" panose="020B0609020204030204" pitchFamily="49" charset="0"/>
              </a:rPr>
              <a:t>//Declarebox2</a:t>
            </a:r>
            <a:endParaRPr lang="tr-TR" sz="2100" b="1" dirty="0">
              <a:highlight>
                <a:srgbClr val="FFFFFF"/>
              </a:highlight>
              <a:latin typeface="Consolas" panose="020B0609020204030204" pitchFamily="49" charset="0"/>
            </a:endParaRPr>
          </a:p>
          <a:p>
            <a:endParaRPr lang="tr-TR" sz="2100" b="1" dirty="0">
              <a:solidFill>
                <a:srgbClr val="C00000"/>
              </a:solidFill>
              <a:highlight>
                <a:srgbClr val="FFFFFF"/>
              </a:highlight>
              <a:latin typeface="Consolas" panose="020B0609020204030204" pitchFamily="49" charset="0"/>
            </a:endParaRPr>
          </a:p>
          <a:p>
            <a:r>
              <a:rPr lang="tr-TR" sz="2100" b="1" dirty="0" err="1">
                <a:solidFill>
                  <a:srgbClr val="C00000"/>
                </a:solidFill>
                <a:highlight>
                  <a:srgbClr val="FFFFFF"/>
                </a:highlight>
                <a:latin typeface="Consolas" panose="020B0609020204030204" pitchFamily="49" charset="0"/>
              </a:rPr>
              <a:t>if</a:t>
            </a:r>
            <a:r>
              <a:rPr lang="tr-TR" sz="2100" b="1" dirty="0">
                <a:solidFill>
                  <a:srgbClr val="C00000"/>
                </a:solidFill>
                <a:highlight>
                  <a:srgbClr val="FFFFFF"/>
                </a:highlight>
                <a:latin typeface="Consolas" panose="020B0609020204030204" pitchFamily="49" charset="0"/>
              </a:rPr>
              <a:t> (Box1.compare(Box2)) {</a:t>
            </a:r>
          </a:p>
          <a:p>
            <a:r>
              <a:rPr lang="en-US" sz="2100" b="1" dirty="0" err="1">
                <a:solidFill>
                  <a:srgbClr val="C00000"/>
                </a:solidFill>
                <a:highlight>
                  <a:srgbClr val="FFFFFF"/>
                </a:highlight>
                <a:latin typeface="Consolas" panose="020B0609020204030204" pitchFamily="49" charset="0"/>
              </a:rPr>
              <a:t>cout</a:t>
            </a:r>
            <a:r>
              <a:rPr lang="en-US" sz="2100" b="1" dirty="0">
                <a:solidFill>
                  <a:srgbClr val="C00000"/>
                </a:solidFill>
                <a:highlight>
                  <a:srgbClr val="FFFFFF"/>
                </a:highlight>
                <a:latin typeface="Consolas" panose="020B0609020204030204" pitchFamily="49" charset="0"/>
              </a:rPr>
              <a:t> &lt;&lt; "Box2 is smaller than Box1" &lt;&lt; </a:t>
            </a:r>
            <a:r>
              <a:rPr lang="en-US" sz="2100" b="1" dirty="0" err="1">
                <a:solidFill>
                  <a:srgbClr val="C00000"/>
                </a:solidFill>
                <a:highlight>
                  <a:srgbClr val="FFFFFF"/>
                </a:highlight>
                <a:latin typeface="Consolas" panose="020B0609020204030204" pitchFamily="49" charset="0"/>
              </a:rPr>
              <a:t>endl</a:t>
            </a:r>
            <a:r>
              <a:rPr lang="en-US" sz="2100" b="1" dirty="0">
                <a:solidFill>
                  <a:srgbClr val="C00000"/>
                </a:solidFill>
                <a:highlight>
                  <a:srgbClr val="FFFFFF"/>
                </a:highlight>
                <a:latin typeface="Consolas" panose="020B0609020204030204" pitchFamily="49" charset="0"/>
              </a:rPr>
              <a:t>;</a:t>
            </a:r>
          </a:p>
          <a:p>
            <a:r>
              <a:rPr lang="tr-TR" sz="2100" b="1" dirty="0">
                <a:solidFill>
                  <a:srgbClr val="C00000"/>
                </a:solidFill>
                <a:highlight>
                  <a:srgbClr val="FFFFFF"/>
                </a:highlight>
                <a:latin typeface="Consolas" panose="020B0609020204030204" pitchFamily="49" charset="0"/>
              </a:rPr>
              <a:t>}</a:t>
            </a:r>
          </a:p>
          <a:p>
            <a:r>
              <a:rPr lang="tr-TR" sz="2100" b="1" dirty="0">
                <a:solidFill>
                  <a:srgbClr val="C00000"/>
                </a:solidFill>
                <a:highlight>
                  <a:srgbClr val="FFFFFF"/>
                </a:highlight>
                <a:latin typeface="Consolas" panose="020B0609020204030204" pitchFamily="49" charset="0"/>
              </a:rPr>
              <a:t>else {</a:t>
            </a:r>
          </a:p>
          <a:p>
            <a:r>
              <a:rPr lang="en-US" sz="2100" b="1" dirty="0" err="1">
                <a:solidFill>
                  <a:srgbClr val="C00000"/>
                </a:solidFill>
                <a:highlight>
                  <a:srgbClr val="FFFFFF"/>
                </a:highlight>
                <a:latin typeface="Consolas" panose="020B0609020204030204" pitchFamily="49" charset="0"/>
              </a:rPr>
              <a:t>cout</a:t>
            </a:r>
            <a:r>
              <a:rPr lang="en-US" sz="2100" b="1" dirty="0">
                <a:solidFill>
                  <a:srgbClr val="C00000"/>
                </a:solidFill>
                <a:highlight>
                  <a:srgbClr val="FFFFFF"/>
                </a:highlight>
                <a:latin typeface="Consolas" panose="020B0609020204030204" pitchFamily="49" charset="0"/>
              </a:rPr>
              <a:t> &lt;&lt; "Box2 is equal to or larger than Box1" &lt;&lt; </a:t>
            </a:r>
            <a:r>
              <a:rPr lang="en-US" sz="2100" b="1" dirty="0" err="1">
                <a:solidFill>
                  <a:srgbClr val="C00000"/>
                </a:solidFill>
                <a:highlight>
                  <a:srgbClr val="FFFFFF"/>
                </a:highlight>
                <a:latin typeface="Consolas" panose="020B0609020204030204" pitchFamily="49" charset="0"/>
              </a:rPr>
              <a:t>endl</a:t>
            </a:r>
            <a:r>
              <a:rPr lang="en-US" sz="2100" b="1" dirty="0">
                <a:solidFill>
                  <a:srgbClr val="C00000"/>
                </a:solidFill>
                <a:highlight>
                  <a:srgbClr val="FFFFFF"/>
                </a:highlight>
                <a:latin typeface="Consolas" panose="020B0609020204030204" pitchFamily="49" charset="0"/>
              </a:rPr>
              <a:t>;</a:t>
            </a:r>
          </a:p>
          <a:p>
            <a:r>
              <a:rPr lang="tr-TR" sz="2100" b="1" dirty="0">
                <a:solidFill>
                  <a:srgbClr val="C00000"/>
                </a:solidFill>
                <a:highlight>
                  <a:srgbClr val="FFFFFF"/>
                </a:highlight>
                <a:latin typeface="Consolas" panose="020B0609020204030204" pitchFamily="49" charset="0"/>
              </a:rPr>
              <a:t>}</a:t>
            </a:r>
          </a:p>
          <a:p>
            <a:endParaRPr lang="tr-TR" sz="2100" b="1" dirty="0">
              <a:solidFill>
                <a:srgbClr val="C00000"/>
              </a:solidFill>
              <a:highlight>
                <a:srgbClr val="FFFFFF"/>
              </a:highlight>
              <a:latin typeface="Consolas" panose="020B0609020204030204" pitchFamily="49" charset="0"/>
            </a:endParaRPr>
          </a:p>
          <a:p>
            <a:r>
              <a:rPr lang="tr-TR" sz="2100" b="1" dirty="0" err="1">
                <a:solidFill>
                  <a:srgbClr val="C00000"/>
                </a:solidFill>
                <a:highlight>
                  <a:srgbClr val="FFFFFF"/>
                </a:highlight>
                <a:latin typeface="Consolas" panose="020B0609020204030204" pitchFamily="49" charset="0"/>
              </a:rPr>
              <a:t>return</a:t>
            </a:r>
            <a:r>
              <a:rPr lang="tr-TR" sz="2100" b="1" dirty="0">
                <a:solidFill>
                  <a:srgbClr val="C00000"/>
                </a:solidFill>
                <a:highlight>
                  <a:srgbClr val="FFFFFF"/>
                </a:highlight>
                <a:latin typeface="Consolas" panose="020B0609020204030204" pitchFamily="49" charset="0"/>
              </a:rPr>
              <a:t> 0</a:t>
            </a:r>
            <a:r>
              <a:rPr lang="tr-TR" sz="2100" b="1" dirty="0" smtClean="0">
                <a:solidFill>
                  <a:srgbClr val="C00000"/>
                </a:solidFill>
                <a:highlight>
                  <a:srgbClr val="FFFFFF"/>
                </a:highlight>
                <a:latin typeface="Consolas" panose="020B0609020204030204" pitchFamily="49" charset="0"/>
              </a:rPr>
              <a:t>;}</a:t>
            </a:r>
            <a:endParaRPr lang="tr-TR" sz="2100" b="1" dirty="0">
              <a:solidFill>
                <a:srgbClr val="C00000"/>
              </a:solidFill>
            </a:endParaRPr>
          </a:p>
        </p:txBody>
      </p:sp>
    </p:spTree>
    <p:extLst>
      <p:ext uri="{BB962C8B-B14F-4D97-AF65-F5344CB8AC3E}">
        <p14:creationId xmlns:p14="http://schemas.microsoft.com/office/powerpoint/2010/main" val="11735028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02860" cy="6858000"/>
          </a:xfrm>
        </p:spPr>
        <p:txBody>
          <a:bodyPr>
            <a:normAutofit/>
          </a:bodyPr>
          <a:lstStyle/>
          <a:p>
            <a:pPr marL="0" indent="0" algn="ctr">
              <a:buNone/>
            </a:pPr>
            <a:r>
              <a:rPr lang="en-US" b="1" dirty="0" smtClean="0"/>
              <a:t>"</a:t>
            </a:r>
            <a:r>
              <a:rPr lang="en-US" b="1" dirty="0" err="1" smtClean="0"/>
              <a:t>const</a:t>
            </a:r>
            <a:r>
              <a:rPr lang="en-US" b="1" dirty="0" smtClean="0"/>
              <a:t>" Member Functions</a:t>
            </a:r>
          </a:p>
          <a:p>
            <a:endParaRPr lang="en-US" dirty="0" smtClean="0"/>
          </a:p>
          <a:p>
            <a:r>
              <a:rPr lang="en-US" dirty="0" smtClean="0"/>
              <a:t>A </a:t>
            </a:r>
            <a:r>
              <a:rPr lang="en-US" dirty="0" err="1" smtClean="0"/>
              <a:t>const</a:t>
            </a:r>
            <a:r>
              <a:rPr lang="en-US" dirty="0" smtClean="0"/>
              <a:t> member function, identified by a </a:t>
            </a:r>
            <a:r>
              <a:rPr lang="en-US" b="1" dirty="0" err="1" smtClean="0">
                <a:solidFill>
                  <a:srgbClr val="C00000"/>
                </a:solidFill>
              </a:rPr>
              <a:t>const</a:t>
            </a:r>
            <a:r>
              <a:rPr lang="en-US" dirty="0" smtClean="0"/>
              <a:t> keyword at the end of the member function's header, cannot modifies any data member of this object. For example,</a:t>
            </a:r>
          </a:p>
          <a:p>
            <a:endParaRPr lang="en-US" dirty="0" smtClean="0"/>
          </a:p>
          <a:p>
            <a:pPr marL="0" indent="0">
              <a:buNone/>
            </a:pPr>
            <a:r>
              <a:rPr lang="en-US" b="1" dirty="0" smtClean="0">
                <a:solidFill>
                  <a:srgbClr val="C00000"/>
                </a:solidFill>
              </a:rPr>
              <a:t>double </a:t>
            </a:r>
            <a:r>
              <a:rPr lang="en-US" b="1" dirty="0" err="1" smtClean="0">
                <a:solidFill>
                  <a:srgbClr val="C00000"/>
                </a:solidFill>
              </a:rPr>
              <a:t>getRadius</a:t>
            </a:r>
            <a:r>
              <a:rPr lang="en-US" b="1" dirty="0" smtClean="0">
                <a:solidFill>
                  <a:srgbClr val="C00000"/>
                </a:solidFill>
              </a:rPr>
              <a:t>() </a:t>
            </a:r>
            <a:r>
              <a:rPr lang="en-US" b="1" dirty="0" err="1" smtClean="0">
                <a:solidFill>
                  <a:srgbClr val="C00000"/>
                </a:solidFill>
              </a:rPr>
              <a:t>const</a:t>
            </a:r>
            <a:r>
              <a:rPr lang="en-US" b="1" dirty="0" smtClean="0">
                <a:solidFill>
                  <a:srgbClr val="C00000"/>
                </a:solidFill>
              </a:rPr>
              <a:t> {  </a:t>
            </a:r>
            <a:r>
              <a:rPr lang="en-US" b="1" dirty="0" smtClean="0"/>
              <a:t>// </a:t>
            </a:r>
            <a:r>
              <a:rPr lang="en-US" b="1" dirty="0" err="1" smtClean="0"/>
              <a:t>const</a:t>
            </a:r>
            <a:r>
              <a:rPr lang="en-US" b="1" dirty="0" smtClean="0"/>
              <a:t> member function</a:t>
            </a:r>
          </a:p>
          <a:p>
            <a:pPr marL="0" indent="0">
              <a:buNone/>
            </a:pPr>
            <a:r>
              <a:rPr lang="en-US" b="1" dirty="0" smtClean="0">
                <a:solidFill>
                  <a:srgbClr val="C00000"/>
                </a:solidFill>
              </a:rPr>
              <a:t>   radius = 0;  </a:t>
            </a:r>
          </a:p>
          <a:p>
            <a:pPr marL="0" indent="0">
              <a:buNone/>
            </a:pPr>
            <a:r>
              <a:rPr lang="en-US" b="1" dirty="0" smtClean="0">
                <a:solidFill>
                  <a:srgbClr val="C00000"/>
                </a:solidFill>
              </a:rPr>
              <a:t>      </a:t>
            </a:r>
            <a:r>
              <a:rPr lang="en-US" b="1" dirty="0" smtClean="0"/>
              <a:t>// error: assignment of data-member 'Circle::radius' in read-only structure</a:t>
            </a:r>
          </a:p>
          <a:p>
            <a:pPr marL="0" indent="0">
              <a:buNone/>
            </a:pPr>
            <a:r>
              <a:rPr lang="en-US" b="1" dirty="0" smtClean="0">
                <a:solidFill>
                  <a:srgbClr val="C00000"/>
                </a:solidFill>
              </a:rPr>
              <a:t>   return radius;</a:t>
            </a:r>
          </a:p>
          <a:p>
            <a:pPr marL="0" indent="0">
              <a:buNone/>
            </a:pPr>
            <a:r>
              <a:rPr lang="en-US"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4176767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380453" y="2691441"/>
            <a:ext cx="1811547" cy="583781"/>
          </a:xfrm>
        </p:spPr>
        <p:txBody>
          <a:bodyPr>
            <a:normAutofit/>
          </a:bodyPr>
          <a:lstStyle/>
          <a:p>
            <a:r>
              <a:rPr lang="tr-TR" sz="2800" dirty="0" err="1" smtClean="0"/>
              <a:t>Ellipses</a:t>
            </a:r>
            <a:r>
              <a:rPr lang="tr-TR" sz="2800" dirty="0" smtClean="0"/>
              <a:t> (...)</a:t>
            </a:r>
            <a:endParaRPr lang="tr-TR" sz="2800" dirty="0"/>
          </a:p>
        </p:txBody>
      </p:sp>
      <p:sp>
        <p:nvSpPr>
          <p:cNvPr id="3" name="İçerik Yer Tutucusu 2"/>
          <p:cNvSpPr>
            <a:spLocks noGrp="1"/>
          </p:cNvSpPr>
          <p:nvPr>
            <p:ph idx="1"/>
          </p:nvPr>
        </p:nvSpPr>
        <p:spPr>
          <a:xfrm>
            <a:off x="113581" y="0"/>
            <a:ext cx="9763664" cy="6857999"/>
          </a:xfrm>
        </p:spPr>
        <p:txBody>
          <a:bodyPr>
            <a:normAutofit fontScale="62500" lnSpcReduction="20000"/>
          </a:bodyPr>
          <a:lstStyle/>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endParaRPr lang="tr-TR" b="1" dirty="0" smtClean="0"/>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cstdarg</a:t>
            </a:r>
            <a:r>
              <a:rPr lang="tr-TR" b="1" dirty="0" smtClean="0">
                <a:solidFill>
                  <a:srgbClr val="C00000"/>
                </a:solidFill>
              </a:rPr>
              <a:t>&gt;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sum</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sum</a:t>
            </a:r>
            <a:r>
              <a:rPr lang="tr-TR" b="1" dirty="0" smtClean="0">
                <a:solidFill>
                  <a:srgbClr val="C00000"/>
                </a:solidFill>
              </a:rPr>
              <a:t>(3, 1, 2, 3) &lt;&lt; </a:t>
            </a:r>
            <a:r>
              <a:rPr lang="tr-TR" b="1" dirty="0" err="1" smtClean="0">
                <a:solidFill>
                  <a:srgbClr val="C00000"/>
                </a:solidFill>
              </a:rPr>
              <a:t>endl</a:t>
            </a:r>
            <a:r>
              <a:rPr lang="tr-TR" b="1" dirty="0" smtClean="0">
                <a:solidFill>
                  <a:srgbClr val="C00000"/>
                </a:solidFill>
              </a:rPr>
              <a:t>;       </a:t>
            </a:r>
            <a:r>
              <a:rPr lang="tr-TR" b="1" dirty="0" smtClean="0"/>
              <a:t>// 6</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sum</a:t>
            </a:r>
            <a:r>
              <a:rPr lang="tr-TR" b="1" dirty="0" smtClean="0">
                <a:solidFill>
                  <a:srgbClr val="C00000"/>
                </a:solidFill>
              </a:rPr>
              <a:t>(5, 1, 2, 3, 4, 5) &lt;&lt; </a:t>
            </a:r>
            <a:r>
              <a:rPr lang="tr-TR" b="1" dirty="0" err="1" smtClean="0">
                <a:solidFill>
                  <a:srgbClr val="C00000"/>
                </a:solidFill>
              </a:rPr>
              <a:t>endl</a:t>
            </a:r>
            <a:r>
              <a:rPr lang="tr-TR" b="1" dirty="0" smtClean="0">
                <a:solidFill>
                  <a:srgbClr val="C00000"/>
                </a:solidFill>
              </a:rPr>
              <a:t>; </a:t>
            </a:r>
            <a:r>
              <a:rPr lang="tr-TR" b="1" dirty="0" smtClean="0"/>
              <a:t>// 15</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a:t>
            </a:r>
          </a:p>
          <a:p>
            <a:pPr marL="0" indent="0">
              <a:buNone/>
            </a:pP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sum</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count</a:t>
            </a:r>
            <a:r>
              <a:rPr lang="tr-TR" b="1" dirty="0" smtClean="0">
                <a:solidFill>
                  <a:srgbClr val="C00000"/>
                </a:solidFill>
              </a:rPr>
              <a:t>, ...) {</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sum</a:t>
            </a:r>
            <a:r>
              <a:rPr lang="tr-TR" b="1" dirty="0" smtClean="0">
                <a:solidFill>
                  <a:srgbClr val="C00000"/>
                </a:solidFill>
              </a:rPr>
              <a:t> = 0;</a:t>
            </a:r>
          </a:p>
          <a:p>
            <a:pPr marL="0" indent="0">
              <a:buNone/>
            </a:pPr>
            <a:r>
              <a:rPr lang="tr-TR" b="1" dirty="0" err="1" smtClean="0">
                <a:solidFill>
                  <a:srgbClr val="C00000"/>
                </a:solidFill>
              </a:rPr>
              <a:t>va_list</a:t>
            </a:r>
            <a:r>
              <a:rPr lang="tr-TR" b="1" dirty="0" smtClean="0">
                <a:solidFill>
                  <a:srgbClr val="C00000"/>
                </a:solidFill>
              </a:rPr>
              <a:t> </a:t>
            </a:r>
            <a:r>
              <a:rPr lang="tr-TR" b="1" dirty="0" err="1" smtClean="0">
                <a:solidFill>
                  <a:srgbClr val="C00000"/>
                </a:solidFill>
              </a:rPr>
              <a:t>lst</a:t>
            </a:r>
            <a:r>
              <a:rPr lang="tr-TR" b="1" dirty="0" smtClean="0">
                <a:solidFill>
                  <a:srgbClr val="C00000"/>
                </a:solidFill>
              </a:rPr>
              <a:t>;  </a:t>
            </a:r>
            <a:r>
              <a:rPr lang="tr-TR" b="1" dirty="0" smtClean="0"/>
              <a:t>// </a:t>
            </a:r>
            <a:r>
              <a:rPr lang="tr-TR" b="1" dirty="0" err="1" smtClean="0"/>
              <a:t>Declare</a:t>
            </a:r>
            <a:r>
              <a:rPr lang="tr-TR" b="1" dirty="0" smtClean="0"/>
              <a:t> a </a:t>
            </a:r>
            <a:r>
              <a:rPr lang="tr-TR" b="1" dirty="0" err="1" smtClean="0"/>
              <a:t>va_list</a:t>
            </a:r>
            <a:r>
              <a:rPr lang="tr-TR" b="1" dirty="0" smtClean="0"/>
              <a:t>// </a:t>
            </a:r>
            <a:r>
              <a:rPr lang="tr-TR" b="1" dirty="0" err="1" smtClean="0"/>
              <a:t>Ellipses</a:t>
            </a:r>
            <a:r>
              <a:rPr lang="tr-TR" b="1" dirty="0" smtClean="0"/>
              <a:t> </a:t>
            </a:r>
            <a:r>
              <a:rPr lang="tr-TR" b="1" dirty="0" err="1" smtClean="0"/>
              <a:t>are</a:t>
            </a:r>
            <a:r>
              <a:rPr lang="tr-TR" b="1" dirty="0" smtClean="0"/>
              <a:t> </a:t>
            </a:r>
            <a:r>
              <a:rPr lang="tr-TR" b="1" dirty="0" err="1" smtClean="0"/>
              <a:t>accessed</a:t>
            </a:r>
            <a:r>
              <a:rPr lang="tr-TR" b="1" dirty="0" smtClean="0"/>
              <a:t> </a:t>
            </a:r>
            <a:r>
              <a:rPr lang="tr-TR" b="1" dirty="0" err="1" smtClean="0"/>
              <a:t>thru</a:t>
            </a:r>
            <a:r>
              <a:rPr lang="tr-TR" b="1" dirty="0" smtClean="0"/>
              <a:t> a </a:t>
            </a:r>
            <a:r>
              <a:rPr lang="tr-TR" b="1" dirty="0" err="1" smtClean="0"/>
              <a:t>va_list</a:t>
            </a:r>
            <a:endParaRPr lang="tr-TR" b="1" dirty="0" smtClean="0"/>
          </a:p>
          <a:p>
            <a:pPr marL="0" indent="0">
              <a:buNone/>
            </a:pPr>
            <a:r>
              <a:rPr lang="tr-TR" b="1" dirty="0" smtClean="0">
                <a:solidFill>
                  <a:srgbClr val="C00000"/>
                </a:solidFill>
              </a:rPr>
              <a:t>   </a:t>
            </a:r>
            <a:r>
              <a:rPr lang="tr-TR" b="1" dirty="0" smtClean="0"/>
              <a:t>// </a:t>
            </a:r>
            <a:r>
              <a:rPr lang="tr-TR" b="1" dirty="0" err="1" smtClean="0"/>
              <a:t>Use</a:t>
            </a:r>
            <a:r>
              <a:rPr lang="tr-TR" b="1" dirty="0" smtClean="0"/>
              <a:t> </a:t>
            </a:r>
            <a:r>
              <a:rPr lang="tr-TR" b="1" dirty="0" err="1" smtClean="0"/>
              <a:t>function</a:t>
            </a:r>
            <a:r>
              <a:rPr lang="tr-TR" b="1" dirty="0" smtClean="0"/>
              <a:t> </a:t>
            </a:r>
            <a:r>
              <a:rPr lang="tr-TR" b="1" dirty="0" err="1" smtClean="0"/>
              <a:t>va_start</a:t>
            </a:r>
            <a:r>
              <a:rPr lang="tr-TR" b="1" dirty="0" smtClean="0"/>
              <a:t> </a:t>
            </a:r>
            <a:r>
              <a:rPr lang="tr-TR" b="1" dirty="0" err="1" smtClean="0"/>
              <a:t>to</a:t>
            </a:r>
            <a:r>
              <a:rPr lang="tr-TR" b="1" dirty="0" smtClean="0"/>
              <a:t> </a:t>
            </a:r>
            <a:r>
              <a:rPr lang="tr-TR" b="1" dirty="0" err="1" smtClean="0"/>
              <a:t>initialize</a:t>
            </a:r>
            <a:r>
              <a:rPr lang="tr-TR" b="1" dirty="0" smtClean="0"/>
              <a:t> </a:t>
            </a:r>
            <a:r>
              <a:rPr lang="tr-TR" b="1" dirty="0" err="1" smtClean="0"/>
              <a:t>the</a:t>
            </a:r>
            <a:r>
              <a:rPr lang="tr-TR" b="1" dirty="0" smtClean="0"/>
              <a:t> </a:t>
            </a:r>
            <a:r>
              <a:rPr lang="tr-TR" b="1" dirty="0" err="1" smtClean="0"/>
              <a:t>va_list</a:t>
            </a:r>
            <a:r>
              <a:rPr lang="tr-TR" b="1" dirty="0" smtClean="0"/>
              <a:t>,   // </a:t>
            </a:r>
            <a:r>
              <a:rPr lang="tr-TR" b="1" dirty="0" err="1" smtClean="0"/>
              <a:t>with</a:t>
            </a:r>
            <a:r>
              <a:rPr lang="tr-TR" b="1" dirty="0" smtClean="0"/>
              <a:t> </a:t>
            </a:r>
            <a:r>
              <a:rPr lang="tr-TR" b="1" dirty="0" err="1" smtClean="0"/>
              <a:t>the</a:t>
            </a:r>
            <a:r>
              <a:rPr lang="tr-TR" b="1" dirty="0" smtClean="0"/>
              <a:t> </a:t>
            </a:r>
            <a:r>
              <a:rPr lang="tr-TR" b="1" dirty="0" err="1" smtClean="0"/>
              <a:t>list</a:t>
            </a:r>
            <a:r>
              <a:rPr lang="tr-TR" b="1" dirty="0" smtClean="0"/>
              <a:t> name </a:t>
            </a:r>
            <a:r>
              <a:rPr lang="tr-TR" b="1" dirty="0" err="1" smtClean="0"/>
              <a:t>and</a:t>
            </a:r>
            <a:r>
              <a:rPr lang="tr-TR" b="1" dirty="0" smtClean="0"/>
              <a:t> </a:t>
            </a:r>
            <a:r>
              <a:rPr lang="tr-TR" b="1" dirty="0" err="1" smtClean="0"/>
              <a:t>the</a:t>
            </a:r>
            <a:r>
              <a:rPr lang="tr-TR" b="1" dirty="0" smtClean="0"/>
              <a:t> </a:t>
            </a:r>
            <a:r>
              <a:rPr lang="tr-TR" b="1" dirty="0" err="1" smtClean="0"/>
              <a:t>number</a:t>
            </a:r>
            <a:r>
              <a:rPr lang="tr-TR" b="1" dirty="0" smtClean="0"/>
              <a:t> of </a:t>
            </a:r>
            <a:r>
              <a:rPr lang="tr-TR" b="1" dirty="0" err="1" smtClean="0"/>
              <a:t>parameters</a:t>
            </a:r>
            <a:r>
              <a:rPr lang="tr-TR" b="1" dirty="0" smtClean="0"/>
              <a:t>.</a:t>
            </a:r>
          </a:p>
          <a:p>
            <a:pPr marL="0" indent="0">
              <a:buNone/>
            </a:pPr>
            <a:r>
              <a:rPr lang="tr-TR" b="1" dirty="0" smtClean="0">
                <a:solidFill>
                  <a:srgbClr val="C00000"/>
                </a:solidFill>
              </a:rPr>
              <a:t>   </a:t>
            </a:r>
            <a:r>
              <a:rPr lang="tr-TR" b="1" dirty="0" err="1" smtClean="0">
                <a:solidFill>
                  <a:srgbClr val="C00000"/>
                </a:solidFill>
              </a:rPr>
              <a:t>va_start</a:t>
            </a:r>
            <a:r>
              <a:rPr lang="tr-TR" b="1" dirty="0" smtClean="0">
                <a:solidFill>
                  <a:srgbClr val="C00000"/>
                </a:solidFill>
              </a:rPr>
              <a:t>(</a:t>
            </a:r>
            <a:r>
              <a:rPr lang="tr-TR" b="1" dirty="0" err="1" smtClean="0">
                <a:solidFill>
                  <a:srgbClr val="C00000"/>
                </a:solidFill>
              </a:rPr>
              <a:t>lst</a:t>
            </a:r>
            <a:r>
              <a:rPr lang="tr-TR" b="1" dirty="0" smtClean="0">
                <a:solidFill>
                  <a:srgbClr val="C00000"/>
                </a:solidFill>
              </a:rPr>
              <a:t>, </a:t>
            </a:r>
            <a:r>
              <a:rPr lang="tr-TR" b="1" dirty="0" err="1" smtClean="0">
                <a:solidFill>
                  <a:srgbClr val="C00000"/>
                </a:solidFill>
              </a:rPr>
              <a:t>count</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for</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 i = 0; i &lt; </a:t>
            </a:r>
            <a:r>
              <a:rPr lang="tr-TR" b="1" dirty="0" err="1" smtClean="0">
                <a:solidFill>
                  <a:srgbClr val="C00000"/>
                </a:solidFill>
              </a:rPr>
              <a:t>count</a:t>
            </a:r>
            <a:r>
              <a:rPr lang="tr-TR" b="1" dirty="0" smtClean="0">
                <a:solidFill>
                  <a:srgbClr val="C00000"/>
                </a:solidFill>
              </a:rPr>
              <a:t>; ++i) {</a:t>
            </a:r>
          </a:p>
          <a:p>
            <a:pPr marL="0" indent="0">
              <a:buNone/>
            </a:pPr>
            <a:r>
              <a:rPr lang="tr-TR" b="1" dirty="0" smtClean="0">
                <a:solidFill>
                  <a:srgbClr val="C00000"/>
                </a:solidFill>
              </a:rPr>
              <a:t>      </a:t>
            </a:r>
            <a:r>
              <a:rPr lang="tr-TR" b="1" dirty="0" smtClean="0"/>
              <a:t>// </a:t>
            </a:r>
            <a:r>
              <a:rPr lang="tr-TR" b="1" dirty="0" err="1" smtClean="0"/>
              <a:t>Use</a:t>
            </a:r>
            <a:r>
              <a:rPr lang="tr-TR" b="1" dirty="0" smtClean="0"/>
              <a:t> </a:t>
            </a:r>
            <a:r>
              <a:rPr lang="tr-TR" b="1" dirty="0" err="1" smtClean="0"/>
              <a:t>function</a:t>
            </a:r>
            <a:r>
              <a:rPr lang="tr-TR" b="1" dirty="0" smtClean="0"/>
              <a:t> </a:t>
            </a:r>
            <a:r>
              <a:rPr lang="tr-TR" b="1" dirty="0" err="1" smtClean="0"/>
              <a:t>va_arg</a:t>
            </a:r>
            <a:r>
              <a:rPr lang="tr-TR" b="1" dirty="0" smtClean="0"/>
              <a:t> </a:t>
            </a:r>
            <a:r>
              <a:rPr lang="tr-TR" b="1" dirty="0" err="1" smtClean="0"/>
              <a:t>to</a:t>
            </a:r>
            <a:r>
              <a:rPr lang="tr-TR" b="1" dirty="0" smtClean="0"/>
              <a:t> </a:t>
            </a:r>
            <a:r>
              <a:rPr lang="tr-TR" b="1" dirty="0" err="1" smtClean="0"/>
              <a:t>read</a:t>
            </a:r>
            <a:r>
              <a:rPr lang="tr-TR" b="1" dirty="0" smtClean="0"/>
              <a:t> </a:t>
            </a:r>
            <a:r>
              <a:rPr lang="tr-TR" b="1" dirty="0" err="1" smtClean="0"/>
              <a:t>each</a:t>
            </a:r>
            <a:r>
              <a:rPr lang="tr-TR" b="1" dirty="0" smtClean="0"/>
              <a:t> </a:t>
            </a:r>
            <a:r>
              <a:rPr lang="tr-TR" b="1" dirty="0" err="1" smtClean="0"/>
              <a:t>parameter</a:t>
            </a:r>
            <a:r>
              <a:rPr lang="tr-TR" b="1" dirty="0" smtClean="0"/>
              <a:t> </a:t>
            </a:r>
            <a:r>
              <a:rPr lang="tr-TR" b="1" dirty="0" err="1" smtClean="0"/>
              <a:t>from</a:t>
            </a:r>
            <a:r>
              <a:rPr lang="tr-TR" b="1" dirty="0" smtClean="0"/>
              <a:t> </a:t>
            </a:r>
            <a:r>
              <a:rPr lang="tr-TR" b="1" dirty="0" err="1" smtClean="0"/>
              <a:t>va_list</a:t>
            </a:r>
            <a:r>
              <a:rPr lang="tr-TR" b="1" dirty="0" smtClean="0"/>
              <a:t>,      // </a:t>
            </a:r>
            <a:r>
              <a:rPr lang="tr-TR" b="1" dirty="0" err="1" smtClean="0"/>
              <a:t>with</a:t>
            </a:r>
            <a:r>
              <a:rPr lang="tr-TR" b="1" dirty="0" smtClean="0"/>
              <a:t> </a:t>
            </a:r>
            <a:r>
              <a:rPr lang="tr-TR" b="1" dirty="0" err="1" smtClean="0"/>
              <a:t>the</a:t>
            </a:r>
            <a:r>
              <a:rPr lang="tr-TR" b="1" dirty="0" smtClean="0"/>
              <a:t> </a:t>
            </a:r>
            <a:r>
              <a:rPr lang="tr-TR" b="1" dirty="0" err="1" smtClean="0"/>
              <a:t>type</a:t>
            </a:r>
            <a:r>
              <a:rPr lang="tr-TR" b="1" dirty="0" smtClean="0"/>
              <a:t>.</a:t>
            </a:r>
          </a:p>
          <a:p>
            <a:pPr marL="0" indent="0">
              <a:buNone/>
            </a:pPr>
            <a:r>
              <a:rPr lang="tr-TR" b="1" dirty="0" smtClean="0">
                <a:solidFill>
                  <a:srgbClr val="C00000"/>
                </a:solidFill>
              </a:rPr>
              <a:t>      </a:t>
            </a:r>
            <a:r>
              <a:rPr lang="tr-TR" b="1" dirty="0" err="1" smtClean="0">
                <a:solidFill>
                  <a:srgbClr val="C00000"/>
                </a:solidFill>
              </a:rPr>
              <a:t>sum</a:t>
            </a:r>
            <a:r>
              <a:rPr lang="tr-TR" b="1" dirty="0" smtClean="0">
                <a:solidFill>
                  <a:srgbClr val="C00000"/>
                </a:solidFill>
              </a:rPr>
              <a:t> += </a:t>
            </a:r>
            <a:r>
              <a:rPr lang="tr-TR" b="1" dirty="0" err="1" smtClean="0">
                <a:solidFill>
                  <a:srgbClr val="C00000"/>
                </a:solidFill>
              </a:rPr>
              <a:t>va_arg</a:t>
            </a:r>
            <a:r>
              <a:rPr lang="tr-TR" b="1" dirty="0" smtClean="0">
                <a:solidFill>
                  <a:srgbClr val="C00000"/>
                </a:solidFill>
              </a:rPr>
              <a:t>(</a:t>
            </a:r>
            <a:r>
              <a:rPr lang="tr-TR" b="1" dirty="0" err="1" smtClean="0">
                <a:solidFill>
                  <a:srgbClr val="C00000"/>
                </a:solidFill>
              </a:rPr>
              <a:t>lst</a:t>
            </a:r>
            <a:r>
              <a:rPr lang="tr-TR" b="1" dirty="0" smtClean="0">
                <a:solidFill>
                  <a:srgbClr val="C00000"/>
                </a:solidFill>
              </a:rPr>
              <a:t>, </a:t>
            </a:r>
            <a:r>
              <a:rPr lang="tr-TR" b="1" dirty="0" err="1" smtClean="0">
                <a:solidFill>
                  <a:srgbClr val="C00000"/>
                </a:solidFill>
              </a:rPr>
              <a:t>int</a:t>
            </a: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err="1" smtClean="0">
                <a:solidFill>
                  <a:srgbClr val="C00000"/>
                </a:solidFill>
              </a:rPr>
              <a:t>va_end</a:t>
            </a:r>
            <a:r>
              <a:rPr lang="tr-TR" b="1" dirty="0" smtClean="0">
                <a:solidFill>
                  <a:srgbClr val="C00000"/>
                </a:solidFill>
              </a:rPr>
              <a:t>(</a:t>
            </a:r>
            <a:r>
              <a:rPr lang="tr-TR" b="1" dirty="0" err="1" smtClean="0">
                <a:solidFill>
                  <a:srgbClr val="C00000"/>
                </a:solidFill>
              </a:rPr>
              <a:t>lst</a:t>
            </a:r>
            <a:r>
              <a:rPr lang="tr-TR" b="1" dirty="0" smtClean="0">
                <a:solidFill>
                  <a:srgbClr val="C00000"/>
                </a:solidFill>
              </a:rPr>
              <a:t>);</a:t>
            </a:r>
            <a:r>
              <a:rPr lang="tr-TR" b="1" dirty="0" smtClean="0"/>
              <a:t> // </a:t>
            </a:r>
            <a:r>
              <a:rPr lang="tr-TR" b="1" dirty="0" err="1" smtClean="0"/>
              <a:t>Cleanup</a:t>
            </a:r>
            <a:r>
              <a:rPr lang="tr-TR" b="1" dirty="0" smtClean="0"/>
              <a:t> </a:t>
            </a:r>
            <a:r>
              <a:rPr lang="tr-TR" b="1" dirty="0" err="1" smtClean="0"/>
              <a:t>the</a:t>
            </a:r>
            <a:r>
              <a:rPr lang="tr-TR" b="1" dirty="0" smtClean="0"/>
              <a:t> </a:t>
            </a:r>
            <a:r>
              <a:rPr lang="tr-TR" b="1" dirty="0" err="1" smtClean="0"/>
              <a:t>va_list</a:t>
            </a:r>
            <a:r>
              <a:rPr lang="tr-TR" b="1" dirty="0" smtClean="0"/>
              <a:t>.</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a:t>
            </a:r>
            <a:r>
              <a:rPr lang="tr-TR" b="1" dirty="0" err="1" smtClean="0">
                <a:solidFill>
                  <a:srgbClr val="C00000"/>
                </a:solidFill>
              </a:rPr>
              <a:t>sum</a:t>
            </a:r>
            <a:r>
              <a:rPr lang="tr-TR" b="1" dirty="0" smtClean="0">
                <a:solidFill>
                  <a:srgbClr val="C00000"/>
                </a:solidFill>
              </a:rPr>
              <a:t>;</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695242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675626" y="80453"/>
            <a:ext cx="4674079" cy="480263"/>
          </a:xfrm>
        </p:spPr>
        <p:txBody>
          <a:bodyPr>
            <a:normAutofit fontScale="90000"/>
          </a:bodyPr>
          <a:lstStyle/>
          <a:p>
            <a:r>
              <a:rPr lang="tr-TR" sz="3200" b="1" dirty="0" err="1" smtClean="0"/>
              <a:t>Scope</a:t>
            </a:r>
            <a:r>
              <a:rPr lang="tr-TR" sz="3200" b="1" dirty="0" smtClean="0"/>
              <a:t> </a:t>
            </a:r>
            <a:r>
              <a:rPr lang="tr-TR" sz="3200" b="1" dirty="0" err="1" smtClean="0"/>
              <a:t>Resolution</a:t>
            </a:r>
            <a:r>
              <a:rPr lang="tr-TR" sz="3200" b="1" dirty="0" smtClean="0"/>
              <a:t> </a:t>
            </a:r>
            <a:r>
              <a:rPr lang="tr-TR" sz="3200" b="1" dirty="0" err="1" smtClean="0"/>
              <a:t>Operator</a:t>
            </a:r>
            <a:endParaRPr lang="tr-TR" sz="3200" b="1" dirty="0"/>
          </a:p>
        </p:txBody>
      </p:sp>
      <p:sp>
        <p:nvSpPr>
          <p:cNvPr id="3" name="İçerik Yer Tutucusu 2"/>
          <p:cNvSpPr>
            <a:spLocks noGrp="1"/>
          </p:cNvSpPr>
          <p:nvPr>
            <p:ph idx="1"/>
          </p:nvPr>
        </p:nvSpPr>
        <p:spPr>
          <a:xfrm>
            <a:off x="1" y="560716"/>
            <a:ext cx="12192000" cy="6297283"/>
          </a:xfrm>
        </p:spPr>
        <p:txBody>
          <a:bodyPr>
            <a:normAutofit fontScale="85000" lnSpcReduction="20000"/>
          </a:bodyPr>
          <a:lstStyle/>
          <a:p>
            <a:r>
              <a:rPr lang="en-US" dirty="0" smtClean="0"/>
              <a:t>The symbol </a:t>
            </a:r>
            <a:r>
              <a:rPr lang="en-US" b="1" dirty="0" smtClean="0"/>
              <a:t>::</a:t>
            </a:r>
            <a:r>
              <a:rPr lang="en-US" dirty="0" smtClean="0"/>
              <a:t> is known as scope resolution operator. If a global variable is hidden by a local variable of the same name, you could use the scope resolution operator to retrieve the hidden global variable. </a:t>
            </a:r>
            <a:endParaRPr lang="tr-TR" dirty="0" smtClean="0"/>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r>
              <a:rPr lang="tr-TR" b="1" dirty="0" smtClean="0"/>
              <a:t>//  TestScopeResolutionOperator.cpp</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err="1" smtClean="0">
                <a:solidFill>
                  <a:srgbClr val="C00000"/>
                </a:solidFill>
              </a:rPr>
              <a:t>int</a:t>
            </a:r>
            <a:r>
              <a:rPr lang="tr-TR" b="1" dirty="0" smtClean="0">
                <a:solidFill>
                  <a:srgbClr val="C00000"/>
                </a:solidFill>
              </a:rPr>
              <a:t> x = 5;</a:t>
            </a:r>
            <a:r>
              <a:rPr lang="tr-TR" b="1" dirty="0" smtClean="0"/>
              <a:t> // Global </a:t>
            </a:r>
            <a:r>
              <a:rPr lang="tr-TR" b="1" dirty="0" err="1" smtClean="0"/>
              <a:t>variable</a:t>
            </a:r>
            <a:endParaRPr lang="tr-TR" b="1" dirty="0" smtClean="0"/>
          </a:p>
          <a:p>
            <a:pPr marL="0" indent="0">
              <a:buNone/>
            </a:pPr>
            <a:r>
              <a:rPr lang="tr-TR" b="1" dirty="0" smtClean="0">
                <a:solidFill>
                  <a:srgbClr val="C00000"/>
                </a:solidFill>
              </a:rPr>
              <a:t> </a:t>
            </a:r>
          </a:p>
          <a:p>
            <a:pPr marL="0" indent="0">
              <a:buNone/>
            </a:pP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smtClean="0"/>
              <a:t>// A </a:t>
            </a:r>
            <a:r>
              <a:rPr lang="tr-TR" b="1" dirty="0" err="1" smtClean="0"/>
              <a:t>local</a:t>
            </a:r>
            <a:r>
              <a:rPr lang="tr-TR" b="1" dirty="0" smtClean="0"/>
              <a:t> </a:t>
            </a:r>
            <a:r>
              <a:rPr lang="tr-TR" b="1" dirty="0" err="1" smtClean="0"/>
              <a:t>variable</a:t>
            </a:r>
            <a:r>
              <a:rPr lang="tr-TR" b="1" dirty="0" smtClean="0"/>
              <a:t> </a:t>
            </a:r>
            <a:r>
              <a:rPr lang="tr-TR" b="1" dirty="0" err="1" smtClean="0"/>
              <a:t>having</a:t>
            </a:r>
            <a:r>
              <a:rPr lang="tr-TR" b="1" dirty="0" smtClean="0"/>
              <a:t> </a:t>
            </a:r>
            <a:r>
              <a:rPr lang="tr-TR" b="1" dirty="0" err="1" smtClean="0"/>
              <a:t>the</a:t>
            </a:r>
            <a:r>
              <a:rPr lang="tr-TR" b="1" dirty="0" smtClean="0"/>
              <a:t> </a:t>
            </a:r>
            <a:r>
              <a:rPr lang="tr-TR" b="1" dirty="0" err="1" smtClean="0"/>
              <a:t>Same</a:t>
            </a:r>
            <a:r>
              <a:rPr lang="tr-TR" b="1" dirty="0" smtClean="0"/>
              <a:t> name as a global </a:t>
            </a:r>
            <a:r>
              <a:rPr lang="tr-TR" b="1" dirty="0" err="1" smtClean="0"/>
              <a:t>variable</a:t>
            </a:r>
            <a:r>
              <a:rPr lang="tr-TR" b="1" dirty="0" smtClean="0"/>
              <a:t>,   // </a:t>
            </a:r>
            <a:r>
              <a:rPr lang="tr-TR" b="1" dirty="0" err="1" smtClean="0"/>
              <a:t>which</a:t>
            </a:r>
            <a:r>
              <a:rPr lang="tr-TR" b="1" dirty="0" smtClean="0"/>
              <a:t> </a:t>
            </a:r>
            <a:r>
              <a:rPr lang="tr-TR" b="1" dirty="0" err="1" smtClean="0"/>
              <a:t>hides</a:t>
            </a:r>
            <a:r>
              <a:rPr lang="tr-TR" b="1" dirty="0" smtClean="0"/>
              <a:t> </a:t>
            </a:r>
            <a:r>
              <a:rPr lang="tr-TR" b="1" dirty="0" err="1" smtClean="0"/>
              <a:t>the</a:t>
            </a:r>
            <a:r>
              <a:rPr lang="tr-TR" b="1" dirty="0" smtClean="0"/>
              <a:t> global </a:t>
            </a:r>
            <a:r>
              <a:rPr lang="tr-TR" b="1" dirty="0" err="1" smtClean="0"/>
              <a:t>variable</a:t>
            </a:r>
            <a:endParaRPr lang="tr-TR" b="1" dirty="0" smtClean="0"/>
          </a:p>
          <a:p>
            <a:pPr marL="0" indent="0">
              <a:buNone/>
            </a:pPr>
            <a:r>
              <a:rPr lang="tr-TR" b="1" dirty="0" smtClean="0">
                <a:solidFill>
                  <a:srgbClr val="C00000"/>
                </a:solidFill>
              </a:rPr>
              <a:t>   </a:t>
            </a:r>
            <a:r>
              <a:rPr lang="tr-TR" b="1" dirty="0" err="1" smtClean="0">
                <a:solidFill>
                  <a:srgbClr val="C00000"/>
                </a:solidFill>
              </a:rPr>
              <a:t>float</a:t>
            </a:r>
            <a:r>
              <a:rPr lang="tr-TR" b="1" dirty="0" smtClean="0">
                <a:solidFill>
                  <a:srgbClr val="C00000"/>
                </a:solidFill>
              </a:rPr>
              <a:t> x = 55.5f;</a:t>
            </a:r>
          </a:p>
          <a:p>
            <a:pPr marL="0" indent="0">
              <a:buNone/>
            </a:pPr>
            <a:r>
              <a:rPr lang="tr-TR" b="1" dirty="0" smtClean="0">
                <a:solidFill>
                  <a:srgbClr val="C00000"/>
                </a:solidFill>
              </a:rPr>
              <a:t>    </a:t>
            </a:r>
            <a:r>
              <a:rPr lang="tr-TR" b="1" dirty="0" smtClean="0"/>
              <a:t>// </a:t>
            </a:r>
            <a:r>
              <a:rPr lang="tr-TR" b="1" dirty="0" err="1" smtClean="0"/>
              <a:t>Local</a:t>
            </a:r>
            <a:endParaRPr lang="tr-TR" b="1" dirty="0" smtClean="0"/>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x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smtClean="0"/>
              <a:t>// </a:t>
            </a:r>
            <a:r>
              <a:rPr lang="tr-TR" b="1" dirty="0" err="1" smtClean="0"/>
              <a:t>Use</a:t>
            </a:r>
            <a:r>
              <a:rPr lang="tr-TR" b="1" dirty="0" smtClean="0"/>
              <a:t> </a:t>
            </a:r>
            <a:r>
              <a:rPr lang="tr-TR" b="1" dirty="0" err="1" smtClean="0"/>
              <a:t>unary</a:t>
            </a:r>
            <a:r>
              <a:rPr lang="tr-TR" b="1" dirty="0" smtClean="0"/>
              <a:t> </a:t>
            </a:r>
            <a:r>
              <a:rPr lang="tr-TR" b="1" dirty="0" err="1" smtClean="0"/>
              <a:t>scope</a:t>
            </a:r>
            <a:r>
              <a:rPr lang="tr-TR" b="1" dirty="0" smtClean="0"/>
              <a:t> </a:t>
            </a:r>
            <a:r>
              <a:rPr lang="tr-TR" b="1" dirty="0" err="1" smtClean="0"/>
              <a:t>resolution</a:t>
            </a:r>
            <a:r>
              <a:rPr lang="tr-TR" b="1" dirty="0" smtClean="0"/>
              <a:t> </a:t>
            </a:r>
            <a:r>
              <a:rPr lang="tr-TR" b="1" dirty="0" err="1" smtClean="0"/>
              <a:t>operator</a:t>
            </a:r>
            <a:r>
              <a:rPr lang="tr-TR" b="1" dirty="0" smtClean="0"/>
              <a:t> </a:t>
            </a:r>
            <a:r>
              <a:rPr lang="tr-TR" b="1" dirty="0" err="1" smtClean="0"/>
              <a:t>to</a:t>
            </a:r>
            <a:r>
              <a:rPr lang="tr-TR" b="1" dirty="0" smtClean="0"/>
              <a:t> </a:t>
            </a:r>
            <a:r>
              <a:rPr lang="tr-TR" b="1" dirty="0" err="1" smtClean="0"/>
              <a:t>retrieve</a:t>
            </a:r>
            <a:r>
              <a:rPr lang="tr-TR" b="1" dirty="0" smtClean="0"/>
              <a:t> </a:t>
            </a:r>
            <a:r>
              <a:rPr lang="tr-TR" b="1" dirty="0" err="1" smtClean="0"/>
              <a:t>the</a:t>
            </a:r>
            <a:r>
              <a:rPr lang="tr-TR" b="1" dirty="0" smtClean="0"/>
              <a:t> global </a:t>
            </a:r>
            <a:r>
              <a:rPr lang="tr-TR" b="1" dirty="0" err="1" smtClean="0"/>
              <a:t>variable</a:t>
            </a:r>
            <a:endParaRPr lang="tr-TR" b="1" dirty="0" smtClean="0"/>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::x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460069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51936" y="80454"/>
            <a:ext cx="10515600" cy="859826"/>
          </a:xfrm>
        </p:spPr>
        <p:txBody>
          <a:bodyPr/>
          <a:lstStyle/>
          <a:p>
            <a:r>
              <a:rPr lang="tr-TR" b="1" dirty="0" smtClean="0"/>
              <a:t>Object-</a:t>
            </a:r>
            <a:r>
              <a:rPr lang="tr-TR" b="1" dirty="0" err="1" smtClean="0"/>
              <a:t>Oriented</a:t>
            </a:r>
            <a:r>
              <a:rPr lang="tr-TR" b="1" dirty="0" smtClean="0"/>
              <a:t> Programming (OOP) in C++</a:t>
            </a:r>
            <a:endParaRPr lang="tr-TR" b="1" dirty="0"/>
          </a:p>
        </p:txBody>
      </p:sp>
      <p:sp>
        <p:nvSpPr>
          <p:cNvPr id="3" name="İçerik Yer Tutucusu 2"/>
          <p:cNvSpPr>
            <a:spLocks noGrp="1"/>
          </p:cNvSpPr>
          <p:nvPr>
            <p:ph idx="1"/>
          </p:nvPr>
        </p:nvSpPr>
        <p:spPr>
          <a:xfrm>
            <a:off x="69011" y="836762"/>
            <a:ext cx="12122989" cy="6021238"/>
          </a:xfrm>
        </p:spPr>
        <p:txBody>
          <a:bodyPr>
            <a:normAutofit fontScale="70000" lnSpcReduction="20000"/>
          </a:bodyPr>
          <a:lstStyle/>
          <a:p>
            <a:r>
              <a:rPr lang="en-US" dirty="0" smtClean="0"/>
              <a:t>Suppose that you want to assemble your own PC, you go to a hardware store and pick up a motherboard, a processor, some RAMs, a hard disk, a casing, a power supply, and put them together.  You turn on the power, and the PC runs.  You need not worry whether the motherboard is a 4-layer or 6-layer board, whether the hard disk has 4 or 6 plates; 3 inches or 5 inches in diameter, whether the RAM is made in Japan or Korea, and so on. You simply put the hardware components together and expect the machine to run.  Of course, you have to make sure that you have the correct interfaces, i.e., you pick an IDE hard disk rather than a SCSI hard disk, if your motherboard supports only IDE; you have to select RAMs with the correct speed rating, and so on.  Nevertheless, it is not difficult to set up a machine from hardware components.</a:t>
            </a:r>
          </a:p>
          <a:p>
            <a:endParaRPr lang="en-US" dirty="0" smtClean="0"/>
          </a:p>
          <a:p>
            <a:r>
              <a:rPr lang="en-US" dirty="0" smtClean="0"/>
              <a:t>Similarly, a car is assembled from parts and components, such as chassis, doors, engine, wheels, brake, and transmission. The components are reusable, e.g., a wheel can be used in many cars (of the same specifications).</a:t>
            </a:r>
          </a:p>
          <a:p>
            <a:endParaRPr lang="en-US" dirty="0" smtClean="0"/>
          </a:p>
          <a:p>
            <a:r>
              <a:rPr lang="en-US" dirty="0" smtClean="0"/>
              <a:t>Hardware, such as computers and cars, are assembled from parts, which are reusable components.</a:t>
            </a:r>
          </a:p>
          <a:p>
            <a:endParaRPr lang="en-US" dirty="0" smtClean="0"/>
          </a:p>
          <a:p>
            <a:r>
              <a:rPr lang="en-US" dirty="0" smtClean="0"/>
              <a:t>How about software?  Can you "assemble" a software application by picking a routine here, a routine there, and expect the program to run?  The answer is obviously no!  Unlike hardware, it is very difficult to "assemble" an application from software components.  Since the advent of computer 60 years ago, we have written tons and tons of programs.  However, for each new application, we have to re-invent the wheels and write the program from scratch.</a:t>
            </a:r>
          </a:p>
          <a:p>
            <a:endParaRPr lang="en-US" dirty="0" smtClean="0"/>
          </a:p>
          <a:p>
            <a:r>
              <a:rPr lang="en-US" b="1" dirty="0" smtClean="0"/>
              <a:t>Why re-invent the wheels?</a:t>
            </a:r>
            <a:endParaRPr lang="tr-TR" b="1" dirty="0"/>
          </a:p>
        </p:txBody>
      </p:sp>
    </p:spTree>
    <p:extLst>
      <p:ext uri="{BB962C8B-B14F-4D97-AF65-F5344CB8AC3E}">
        <p14:creationId xmlns:p14="http://schemas.microsoft.com/office/powerpoint/2010/main" val="2904399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8098</TotalTime>
  <Words>7195</Words>
  <Application>Microsoft Office PowerPoint</Application>
  <PresentationFormat>Geniş ekran</PresentationFormat>
  <Paragraphs>958</Paragraphs>
  <Slides>62</Slides>
  <Notes>60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62</vt:i4>
      </vt:variant>
    </vt:vector>
  </HeadingPairs>
  <TitlesOfParts>
    <vt:vector size="68" baseType="lpstr">
      <vt:lpstr>Arial Unicode MS</vt:lpstr>
      <vt:lpstr>Arial</vt:lpstr>
      <vt:lpstr>Calibri</vt:lpstr>
      <vt:lpstr>Calibri Light</vt:lpstr>
      <vt:lpstr>Consolas</vt:lpstr>
      <vt:lpstr>Office Teması</vt:lpstr>
      <vt:lpstr>PowerPoint Sunusu</vt:lpstr>
      <vt:lpstr>Structure (struct)</vt:lpstr>
      <vt:lpstr>PowerPoint Sunusu</vt:lpstr>
      <vt:lpstr>PowerPoint Sunusu</vt:lpstr>
      <vt:lpstr>Inline Functions</vt:lpstr>
      <vt:lpstr>Inline Function vs. #define Macro</vt:lpstr>
      <vt:lpstr>Ellipses (...)</vt:lpstr>
      <vt:lpstr>Scope Resolution Operator</vt:lpstr>
      <vt:lpstr>Object-Oriented Programming (OOP) in C++</vt:lpstr>
      <vt:lpstr>Traditional Procedural-Oriented languages</vt:lpstr>
      <vt:lpstr>Object-Oriented Programming Languages</vt:lpstr>
      <vt:lpstr>PowerPoint Sunusu</vt:lpstr>
      <vt:lpstr>Example:</vt:lpstr>
      <vt:lpstr>PowerPoint Sunusu</vt:lpstr>
      <vt:lpstr>Benefits of OOP</vt:lpstr>
      <vt:lpstr>Classes &amp; Instances</vt:lpstr>
      <vt:lpstr>PowerPoint Sunusu</vt:lpstr>
      <vt:lpstr> A Class is a 3-Compartment Box encapsulating Data and Functions</vt:lpstr>
      <vt:lpstr>PowerPoint Sunusu</vt:lpstr>
      <vt:lpstr>Class Definition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An OOP Example</vt:lpstr>
      <vt:lpstr>PowerPoint Sunusu</vt:lpstr>
      <vt:lpstr>PowerPoint Sunusu</vt:lpstr>
      <vt:lpstr>Constructors</vt:lpstr>
      <vt:lpstr>PowerPoint Sunusu</vt:lpstr>
      <vt:lpstr>PowerPoint Sunusu</vt:lpstr>
      <vt:lpstr>PowerPoint Sunusu</vt:lpstr>
      <vt:lpstr>PowerPoint Sunusu</vt:lpstr>
      <vt:lpstr>PowerPoint Sunusu</vt:lpstr>
      <vt:lpstr>PowerPoint Sunusu</vt:lpstr>
      <vt:lpstr>PowerPoint Sunusu</vt:lpstr>
      <vt:lpstr>A destructor is a special member function that works just opposite to constructor.  Unlike constructors that are used for initializing an object, destructors destroy (or delete) the object.  When does the destructor get called?  A destructor is automatically called when: 1) The program finished execution. 2) When a scope (the { } parenthesis) containing local variable ends. 3) When you call the delete operator.</vt:lpstr>
      <vt:lpstr>PowerPoint Sunusu</vt:lpstr>
      <vt:lpstr>Default Arguments for Functions</vt:lpstr>
      <vt:lpstr>Access Specifiers</vt:lpstr>
      <vt:lpstr>PowerPoint Sunusu</vt:lpstr>
      <vt:lpstr>"public" vs. "private" Access Control Modifiers</vt:lpstr>
      <vt:lpstr>PowerPoint Sunusu</vt:lpstr>
      <vt:lpstr>PowerPoint Sunusu</vt:lpstr>
      <vt:lpstr>PowerPoint Sunusu</vt:lpstr>
      <vt:lpstr>PowerPoint Sunusu</vt:lpstr>
      <vt:lpstr> Information Hiding and Encapsulation</vt:lpstr>
      <vt:lpstr>Getters and Setters</vt:lpstr>
      <vt:lpstr>PowerPoint Sunusu</vt:lpstr>
      <vt:lpstr>PowerPoint Sunusu</vt:lpstr>
      <vt:lpstr>PowerPoint Sunusu</vt:lpstr>
      <vt:lpstr>PowerPoint Sunusu</vt:lpstr>
      <vt:lpstr>PowerPoint Sunusu</vt:lpstr>
      <vt:lpstr>Keyword "this"</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A.Duysak</dc:creator>
  <cp:lastModifiedBy>A.Duysak</cp:lastModifiedBy>
  <cp:revision>23</cp:revision>
  <dcterms:created xsi:type="dcterms:W3CDTF">2020-12-27T18:10:07Z</dcterms:created>
  <dcterms:modified xsi:type="dcterms:W3CDTF">2021-10-23T19:30:50Z</dcterms:modified>
</cp:coreProperties>
</file>