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9" r:id="rId12"/>
    <p:sldId id="296" r:id="rId13"/>
    <p:sldId id="297" r:id="rId14"/>
    <p:sldId id="298" r:id="rId15"/>
    <p:sldId id="290" r:id="rId16"/>
    <p:sldId id="299" r:id="rId17"/>
    <p:sldId id="291" r:id="rId18"/>
    <p:sldId id="293" r:id="rId19"/>
    <p:sldId id="266" r:id="rId20"/>
    <p:sldId id="267" r:id="rId21"/>
    <p:sldId id="300" r:id="rId22"/>
    <p:sldId id="268" r:id="rId23"/>
    <p:sldId id="269" r:id="rId24"/>
    <p:sldId id="270" r:id="rId25"/>
    <p:sldId id="271" r:id="rId26"/>
    <p:sldId id="272" r:id="rId27"/>
    <p:sldId id="273" r:id="rId28"/>
    <p:sldId id="301" r:id="rId29"/>
    <p:sldId id="274" r:id="rId30"/>
    <p:sldId id="275" r:id="rId31"/>
    <p:sldId id="276" r:id="rId32"/>
    <p:sldId id="277" r:id="rId33"/>
    <p:sldId id="278" r:id="rId34"/>
    <p:sldId id="302" r:id="rId35"/>
    <p:sldId id="279" r:id="rId36"/>
    <p:sldId id="280" r:id="rId37"/>
    <p:sldId id="281" r:id="rId38"/>
    <p:sldId id="282" r:id="rId39"/>
    <p:sldId id="283" r:id="rId40"/>
    <p:sldId id="303" r:id="rId41"/>
    <p:sldId id="284" r:id="rId42"/>
    <p:sldId id="285" r:id="rId43"/>
    <p:sldId id="286" r:id="rId44"/>
    <p:sldId id="287" r:id="rId45"/>
    <p:sldId id="288" r:id="rId4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5A45FD6-B4B0-47C7-865A-287E1C805D04}"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30046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A45FD6-B4B0-47C7-865A-287E1C805D04}"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64610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A45FD6-B4B0-47C7-865A-287E1C805D04}"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242664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5A45FD6-B4B0-47C7-865A-287E1C805D04}"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315284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A5A45FD6-B4B0-47C7-865A-287E1C805D04}" type="datetimeFigureOut">
              <a:rPr lang="tr-TR" smtClean="0"/>
              <a:t>23.10.2021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215428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5A45FD6-B4B0-47C7-865A-287E1C805D04}" type="datetimeFigureOut">
              <a:rPr lang="tr-TR" smtClean="0"/>
              <a:t>23.10.2021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31639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5A45FD6-B4B0-47C7-865A-287E1C805D04}" type="datetimeFigureOut">
              <a:rPr lang="tr-TR" smtClean="0"/>
              <a:t>23.10.2021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388049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5A45FD6-B4B0-47C7-865A-287E1C805D04}" type="datetimeFigureOut">
              <a:rPr lang="tr-TR" smtClean="0"/>
              <a:t>23.10.2021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389216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A45FD6-B4B0-47C7-865A-287E1C805D04}" type="datetimeFigureOut">
              <a:rPr lang="tr-TR" smtClean="0"/>
              <a:t>23.10.2021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56873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5A45FD6-B4B0-47C7-865A-287E1C805D04}" type="datetimeFigureOut">
              <a:rPr lang="tr-TR" smtClean="0"/>
              <a:t>23.10.2021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120359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A5A45FD6-B4B0-47C7-865A-287E1C805D04}" type="datetimeFigureOut">
              <a:rPr lang="tr-TR" smtClean="0"/>
              <a:t>23.10.2021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96AB8EB-0B1B-47DC-AE19-4B11ACD1D9E5}" type="slidenum">
              <a:rPr lang="tr-TR" smtClean="0"/>
              <a:t>‹#›</a:t>
            </a:fld>
            <a:endParaRPr lang="tr-TR"/>
          </a:p>
        </p:txBody>
      </p:sp>
    </p:spTree>
    <p:extLst>
      <p:ext uri="{BB962C8B-B14F-4D97-AF65-F5344CB8AC3E}">
        <p14:creationId xmlns:p14="http://schemas.microsoft.com/office/powerpoint/2010/main" val="56144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45FD6-B4B0-47C7-865A-287E1C805D04}" type="datetimeFigureOut">
              <a:rPr lang="tr-TR" smtClean="0"/>
              <a:t>23.10.2021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AB8EB-0B1B-47DC-AE19-4B11ACD1D9E5}" type="slidenum">
              <a:rPr lang="tr-TR" smtClean="0"/>
              <a:t>‹#›</a:t>
            </a:fld>
            <a:endParaRPr lang="tr-TR"/>
          </a:p>
        </p:txBody>
      </p:sp>
    </p:spTree>
    <p:extLst>
      <p:ext uri="{BB962C8B-B14F-4D97-AF65-F5344CB8AC3E}">
        <p14:creationId xmlns:p14="http://schemas.microsoft.com/office/powerpoint/2010/main" val="3482884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9142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7500" lnSpcReduction="20000"/>
          </a:bodyPr>
          <a:lstStyle/>
          <a:p>
            <a:pPr marL="0" indent="0">
              <a:buNone/>
            </a:pPr>
            <a:r>
              <a:rPr lang="tr-TR" b="1" dirty="0" err="1">
                <a:solidFill>
                  <a:srgbClr val="C00000"/>
                </a:solidFill>
              </a:rPr>
              <a:t>class</a:t>
            </a:r>
            <a:r>
              <a:rPr lang="tr-TR" b="1" dirty="0">
                <a:solidFill>
                  <a:srgbClr val="C00000"/>
                </a:solidFill>
              </a:rPr>
              <a:t> </a:t>
            </a:r>
            <a:r>
              <a:rPr lang="tr-TR" b="1" dirty="0" smtClean="0">
                <a:solidFill>
                  <a:srgbClr val="C00000"/>
                </a:solidFill>
              </a:rPr>
              <a:t>Point{</a:t>
            </a:r>
            <a:endParaRPr lang="tr-TR" b="1" dirty="0">
              <a:solidFill>
                <a:srgbClr val="C00000"/>
              </a:solidFill>
            </a:endParaRPr>
          </a:p>
          <a:p>
            <a:pPr marL="0" indent="0">
              <a:buNone/>
            </a:pP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x, y;</a:t>
            </a:r>
          </a:p>
          <a:p>
            <a:pPr marL="0" indent="0">
              <a:buNone/>
            </a:pPr>
            <a:r>
              <a:rPr lang="tr-TR" b="1" dirty="0" err="1">
                <a:solidFill>
                  <a:srgbClr val="C00000"/>
                </a:solidFill>
              </a:rPr>
              <a:t>public</a:t>
            </a:r>
            <a:r>
              <a:rPr lang="tr-TR" b="1" dirty="0">
                <a:solidFill>
                  <a:srgbClr val="C00000"/>
                </a:solidFill>
              </a:rPr>
              <a:t>:</a:t>
            </a:r>
          </a:p>
          <a:p>
            <a:pPr marL="0" indent="0">
              <a:buNone/>
            </a:pPr>
            <a:r>
              <a:rPr lang="tr-TR" b="1" dirty="0">
                <a:solidFill>
                  <a:srgbClr val="C00000"/>
                </a:solidFill>
              </a:rPr>
              <a:t>    Point(</a:t>
            </a:r>
            <a:r>
              <a:rPr lang="tr-TR" b="1" dirty="0" err="1">
                <a:solidFill>
                  <a:srgbClr val="C00000"/>
                </a:solidFill>
              </a:rPr>
              <a:t>int</a:t>
            </a:r>
            <a:r>
              <a:rPr lang="tr-TR" b="1" dirty="0">
                <a:solidFill>
                  <a:srgbClr val="C00000"/>
                </a:solidFill>
              </a:rPr>
              <a:t> x1, </a:t>
            </a:r>
            <a:r>
              <a:rPr lang="tr-TR" b="1" dirty="0" err="1">
                <a:solidFill>
                  <a:srgbClr val="C00000"/>
                </a:solidFill>
              </a:rPr>
              <a:t>int</a:t>
            </a:r>
            <a:r>
              <a:rPr lang="tr-TR" b="1" dirty="0">
                <a:solidFill>
                  <a:srgbClr val="C00000"/>
                </a:solidFill>
              </a:rPr>
              <a:t> y1) { x = x1; y = y1; }</a:t>
            </a:r>
          </a:p>
          <a:p>
            <a:pPr marL="0" indent="0">
              <a:buNone/>
            </a:pPr>
            <a:r>
              <a:rPr lang="tr-TR" b="1" dirty="0">
                <a:solidFill>
                  <a:srgbClr val="C00000"/>
                </a:solidFill>
              </a:rPr>
              <a:t> </a:t>
            </a:r>
            <a:r>
              <a:rPr lang="tr-TR" b="1" dirty="0" smtClean="0">
                <a:solidFill>
                  <a:srgbClr val="C00000"/>
                </a:solidFill>
              </a:rPr>
              <a:t>    </a:t>
            </a:r>
            <a:r>
              <a:rPr lang="tr-TR" b="1" dirty="0"/>
              <a:t>// </a:t>
            </a:r>
            <a:r>
              <a:rPr lang="tr-TR" b="1" dirty="0" err="1"/>
              <a:t>Copy</a:t>
            </a:r>
            <a:r>
              <a:rPr lang="tr-TR" b="1" dirty="0"/>
              <a:t> </a:t>
            </a:r>
            <a:r>
              <a:rPr lang="tr-TR" b="1" dirty="0" err="1"/>
              <a:t>constructor</a:t>
            </a:r>
            <a:endParaRPr lang="tr-TR" b="1" dirty="0"/>
          </a:p>
          <a:p>
            <a:pPr marL="0" indent="0">
              <a:buNone/>
            </a:pPr>
            <a:r>
              <a:rPr lang="tr-TR" b="1" dirty="0">
                <a:solidFill>
                  <a:srgbClr val="C00000"/>
                </a:solidFill>
              </a:rPr>
              <a:t>    Point(</a:t>
            </a:r>
            <a:r>
              <a:rPr lang="tr-TR" b="1" dirty="0" err="1">
                <a:solidFill>
                  <a:srgbClr val="C00000"/>
                </a:solidFill>
              </a:rPr>
              <a:t>const</a:t>
            </a:r>
            <a:r>
              <a:rPr lang="tr-TR" b="1" dirty="0">
                <a:solidFill>
                  <a:srgbClr val="C00000"/>
                </a:solidFill>
              </a:rPr>
              <a:t> Point &amp;p1) {x = p1.x; y = p1.y; }</a:t>
            </a:r>
          </a:p>
          <a:p>
            <a:pPr marL="0" indent="0">
              <a:buNone/>
            </a:pPr>
            <a:r>
              <a:rPr lang="tr-TR" b="1" dirty="0">
                <a:solidFill>
                  <a:srgbClr val="C00000"/>
                </a:solidFill>
              </a:rPr>
              <a:t> </a:t>
            </a:r>
            <a:r>
              <a:rPr lang="tr-TR" b="1" dirty="0" smtClean="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getX</a:t>
            </a:r>
            <a:r>
              <a:rPr lang="tr-TR" b="1" dirty="0">
                <a:solidFill>
                  <a:srgbClr val="C00000"/>
                </a:solidFill>
              </a:rPr>
              <a:t>()            {  </a:t>
            </a:r>
            <a:r>
              <a:rPr lang="tr-TR" b="1" dirty="0" err="1">
                <a:solidFill>
                  <a:srgbClr val="C00000"/>
                </a:solidFill>
              </a:rPr>
              <a:t>return</a:t>
            </a:r>
            <a:r>
              <a:rPr lang="tr-TR" b="1" dirty="0">
                <a:solidFill>
                  <a:srgbClr val="C00000"/>
                </a:solidFill>
              </a:rPr>
              <a:t> x;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t>
            </a:r>
            <a:r>
              <a:rPr lang="tr-TR" b="1" dirty="0" err="1">
                <a:solidFill>
                  <a:srgbClr val="C00000"/>
                </a:solidFill>
              </a:rPr>
              <a:t>getY</a:t>
            </a:r>
            <a:r>
              <a:rPr lang="tr-TR" b="1" dirty="0">
                <a:solidFill>
                  <a:srgbClr val="C00000"/>
                </a:solidFill>
              </a:rPr>
              <a:t>()            {  </a:t>
            </a:r>
            <a:r>
              <a:rPr lang="tr-TR" b="1" dirty="0" err="1">
                <a:solidFill>
                  <a:srgbClr val="C00000"/>
                </a:solidFill>
              </a:rPr>
              <a:t>return</a:t>
            </a:r>
            <a:r>
              <a:rPr lang="tr-TR" b="1" dirty="0">
                <a:solidFill>
                  <a:srgbClr val="C00000"/>
                </a:solidFill>
              </a:rPr>
              <a:t> y; }</a:t>
            </a:r>
          </a:p>
          <a:p>
            <a:pPr marL="0" indent="0">
              <a:buNone/>
            </a:pPr>
            <a:r>
              <a:rPr lang="tr-TR" b="1" dirty="0">
                <a:solidFill>
                  <a:srgbClr val="C00000"/>
                </a:solidFill>
              </a:rPr>
              <a:t>};</a:t>
            </a:r>
          </a:p>
          <a:p>
            <a:pPr marL="0" indent="0">
              <a:buNone/>
            </a:pPr>
            <a:r>
              <a:rPr lang="tr-TR" b="1" dirty="0">
                <a:solidFill>
                  <a:srgbClr val="C00000"/>
                </a:solidFill>
              </a:rPr>
              <a:t> </a:t>
            </a:r>
            <a:r>
              <a:rPr lang="tr-TR" b="1" dirty="0" err="1" smtClean="0">
                <a:solidFill>
                  <a:srgbClr val="C00000"/>
                </a:solidFill>
              </a:rPr>
              <a:t>int</a:t>
            </a:r>
            <a:r>
              <a:rPr lang="tr-TR" b="1" dirty="0" smtClean="0">
                <a:solidFill>
                  <a:srgbClr val="C00000"/>
                </a:solidFill>
              </a:rPr>
              <a:t> </a:t>
            </a:r>
            <a:r>
              <a:rPr lang="tr-TR" b="1" dirty="0">
                <a:solidFill>
                  <a:srgbClr val="C00000"/>
                </a:solidFill>
              </a:rPr>
              <a:t>main</a:t>
            </a:r>
            <a:r>
              <a:rPr lang="tr-TR" b="1" dirty="0" smtClean="0">
                <a:solidFill>
                  <a:srgbClr val="C00000"/>
                </a:solidFill>
              </a:rPr>
              <a:t>(){</a:t>
            </a:r>
            <a:endParaRPr lang="tr-TR" b="1" dirty="0">
              <a:solidFill>
                <a:srgbClr val="C00000"/>
              </a:solidFill>
            </a:endParaRPr>
          </a:p>
          <a:p>
            <a:pPr marL="0" indent="0">
              <a:buNone/>
            </a:pPr>
            <a:r>
              <a:rPr lang="tr-TR" b="1" dirty="0">
                <a:solidFill>
                  <a:srgbClr val="C00000"/>
                </a:solidFill>
              </a:rPr>
              <a:t>    Point p1(10, 15); </a:t>
            </a:r>
            <a:r>
              <a:rPr lang="tr-TR" b="1" dirty="0"/>
              <a:t>// Normal </a:t>
            </a:r>
            <a:r>
              <a:rPr lang="tr-TR" b="1" dirty="0" err="1"/>
              <a:t>constructor</a:t>
            </a:r>
            <a:r>
              <a:rPr lang="tr-TR" b="1" dirty="0"/>
              <a:t> is </a:t>
            </a:r>
            <a:r>
              <a:rPr lang="tr-TR" b="1" dirty="0" err="1"/>
              <a:t>called</a:t>
            </a:r>
            <a:r>
              <a:rPr lang="tr-TR" b="1" dirty="0"/>
              <a:t> here</a:t>
            </a:r>
          </a:p>
          <a:p>
            <a:pPr marL="0" indent="0">
              <a:buNone/>
            </a:pPr>
            <a:r>
              <a:rPr lang="tr-TR" b="1" dirty="0">
                <a:solidFill>
                  <a:srgbClr val="C00000"/>
                </a:solidFill>
              </a:rPr>
              <a:t>    Point p2 = p1; </a:t>
            </a:r>
            <a:r>
              <a:rPr lang="tr-TR" b="1" dirty="0"/>
              <a:t>// </a:t>
            </a:r>
            <a:r>
              <a:rPr lang="tr-TR" b="1" dirty="0" err="1"/>
              <a:t>Copy</a:t>
            </a:r>
            <a:r>
              <a:rPr lang="tr-TR" b="1" dirty="0"/>
              <a:t> </a:t>
            </a:r>
            <a:r>
              <a:rPr lang="tr-TR" b="1" dirty="0" err="1"/>
              <a:t>constructor</a:t>
            </a:r>
            <a:r>
              <a:rPr lang="tr-TR" b="1" dirty="0"/>
              <a:t> is </a:t>
            </a:r>
            <a:r>
              <a:rPr lang="tr-TR" b="1" dirty="0" err="1"/>
              <a:t>called</a:t>
            </a:r>
            <a:r>
              <a:rPr lang="tr-TR" b="1" dirty="0"/>
              <a:t> here</a:t>
            </a:r>
          </a:p>
          <a:p>
            <a:pPr marL="0" indent="0">
              <a:buNone/>
            </a:pPr>
            <a:r>
              <a:rPr lang="tr-TR" b="1" dirty="0">
                <a:solidFill>
                  <a:srgbClr val="C00000"/>
                </a:solidFill>
              </a:rPr>
              <a:t> </a:t>
            </a:r>
            <a:r>
              <a:rPr lang="tr-TR" b="1" dirty="0" smtClean="0">
                <a:solidFill>
                  <a:srgbClr val="C00000"/>
                </a:solidFill>
              </a:rPr>
              <a:t>    </a:t>
            </a:r>
            <a:r>
              <a:rPr lang="tr-TR" b="1" dirty="0"/>
              <a:t>// </a:t>
            </a:r>
            <a:r>
              <a:rPr lang="tr-TR" b="1" dirty="0" err="1"/>
              <a:t>Let</a:t>
            </a:r>
            <a:r>
              <a:rPr lang="tr-TR" b="1" dirty="0"/>
              <a:t> us </a:t>
            </a:r>
            <a:r>
              <a:rPr lang="tr-TR" b="1" dirty="0" err="1"/>
              <a:t>access</a:t>
            </a:r>
            <a:r>
              <a:rPr lang="tr-TR" b="1" dirty="0"/>
              <a:t> </a:t>
            </a:r>
            <a:r>
              <a:rPr lang="tr-TR" b="1" dirty="0" err="1"/>
              <a:t>values</a:t>
            </a:r>
            <a:r>
              <a:rPr lang="tr-TR" b="1" dirty="0"/>
              <a:t> </a:t>
            </a:r>
            <a:r>
              <a:rPr lang="tr-TR" b="1" dirty="0" err="1"/>
              <a:t>assigned</a:t>
            </a:r>
            <a:r>
              <a:rPr lang="tr-TR" b="1" dirty="0"/>
              <a:t> </a:t>
            </a:r>
            <a:r>
              <a:rPr lang="tr-TR" b="1" dirty="0" err="1"/>
              <a:t>by</a:t>
            </a:r>
            <a:r>
              <a:rPr lang="tr-TR" b="1" dirty="0"/>
              <a:t> </a:t>
            </a:r>
            <a:r>
              <a:rPr lang="tr-TR" b="1" dirty="0" err="1"/>
              <a:t>constructors</a:t>
            </a:r>
            <a:endParaRPr lang="tr-TR" b="1" dirty="0"/>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"p1.x = " &lt;&lt; p1.getX() &lt;&lt; ", p1.y = " &lt;&lt; p1.getY();</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 &lt;&lt; "\np2.x = " &lt;&lt; p2.getX() &lt;&lt; ", p2.y = " &lt;&lt; p2.getY();</a:t>
            </a:r>
          </a:p>
          <a:p>
            <a:pPr marL="0" indent="0">
              <a:buNone/>
            </a:pPr>
            <a:r>
              <a:rPr lang="tr-TR" b="1" dirty="0">
                <a:solidFill>
                  <a:srgbClr val="C00000"/>
                </a:solidFill>
              </a:rPr>
              <a:t> </a:t>
            </a:r>
            <a:r>
              <a:rPr lang="tr-TR" b="1" dirty="0" smtClean="0">
                <a:solidFill>
                  <a:srgbClr val="C00000"/>
                </a:solidFill>
              </a:rPr>
              <a:t>    </a:t>
            </a:r>
            <a:r>
              <a:rPr lang="tr-TR" b="1" dirty="0" err="1">
                <a:solidFill>
                  <a:srgbClr val="C00000"/>
                </a:solidFill>
              </a:rPr>
              <a:t>return</a:t>
            </a:r>
            <a:r>
              <a:rPr lang="tr-TR" b="1" dirty="0">
                <a:solidFill>
                  <a:srgbClr val="C00000"/>
                </a:solidFill>
              </a:rPr>
              <a:t> 0;</a:t>
            </a:r>
          </a:p>
          <a:p>
            <a:pPr marL="0" indent="0">
              <a:buNone/>
            </a:pPr>
            <a:r>
              <a:rPr lang="tr-TR" b="1" dirty="0">
                <a:solidFill>
                  <a:srgbClr val="C00000"/>
                </a:solidFill>
              </a:rPr>
              <a:t>}</a:t>
            </a:r>
            <a:endParaRPr lang="tr-TR" dirty="0"/>
          </a:p>
        </p:txBody>
      </p:sp>
      <p:pic>
        <p:nvPicPr>
          <p:cNvPr id="4" name="Resim 3"/>
          <p:cNvPicPr>
            <a:picLocks noChangeAspect="1"/>
          </p:cNvPicPr>
          <p:nvPr/>
        </p:nvPicPr>
        <p:blipFill>
          <a:blip r:embed="rId2"/>
          <a:stretch>
            <a:fillRect/>
          </a:stretch>
        </p:blipFill>
        <p:spPr>
          <a:xfrm>
            <a:off x="8221602" y="4172938"/>
            <a:ext cx="2943225" cy="962025"/>
          </a:xfrm>
          <a:prstGeom prst="rect">
            <a:avLst/>
          </a:prstGeom>
        </p:spPr>
      </p:pic>
    </p:spTree>
    <p:extLst>
      <p:ext uri="{BB962C8B-B14F-4D97-AF65-F5344CB8AC3E}">
        <p14:creationId xmlns:p14="http://schemas.microsoft.com/office/powerpoint/2010/main" val="136278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8350370" cy="6858000"/>
          </a:xfrm>
        </p:spPr>
        <p:txBody>
          <a:bodyPr>
            <a:normAutofit fontScale="775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 </a:t>
            </a:r>
            <a:r>
              <a:rPr lang="tr-TR" b="1" dirty="0" smtClean="0">
                <a:solidFill>
                  <a:srgbClr val="C00000"/>
                </a:solidFill>
              </a:rPr>
              <a:t>       </a:t>
            </a:r>
            <a:r>
              <a:rPr lang="tr-TR" b="1" dirty="0" err="1" smtClean="0">
                <a:solidFill>
                  <a:srgbClr val="C00000"/>
                </a:solidFill>
              </a:rPr>
              <a:t>using</a:t>
            </a:r>
            <a:r>
              <a:rPr lang="tr-TR" b="1" dirty="0" smtClean="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 </a:t>
            </a:r>
          </a:p>
          <a:p>
            <a:pPr marL="0" indent="0">
              <a:buNone/>
            </a:pPr>
            <a:r>
              <a:rPr lang="tr-TR" b="1" dirty="0" err="1">
                <a:solidFill>
                  <a:srgbClr val="C00000"/>
                </a:solidFill>
              </a:rPr>
              <a:t>class</a:t>
            </a:r>
            <a:r>
              <a:rPr lang="tr-TR" b="1" dirty="0">
                <a:solidFill>
                  <a:srgbClr val="C00000"/>
                </a:solidFill>
              </a:rPr>
              <a:t> ABC  </a:t>
            </a:r>
          </a:p>
          <a:p>
            <a:pPr marL="0" indent="0">
              <a:buNone/>
            </a:pP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a:solidFill>
                  <a:srgbClr val="C00000"/>
                </a:solidFill>
              </a:rPr>
              <a:t>int</a:t>
            </a:r>
            <a:r>
              <a:rPr lang="tr-TR" b="1" dirty="0">
                <a:solidFill>
                  <a:srgbClr val="C00000"/>
                </a:solidFill>
              </a:rPr>
              <a:t> x;  </a:t>
            </a:r>
          </a:p>
          <a:p>
            <a:pPr marL="0" indent="0">
              <a:buNone/>
            </a:pPr>
            <a:r>
              <a:rPr lang="tr-TR" b="1" dirty="0">
                <a:solidFill>
                  <a:srgbClr val="C00000"/>
                </a:solidFill>
              </a:rPr>
              <a:t>    ABC (</a:t>
            </a:r>
            <a:r>
              <a:rPr lang="tr-TR" b="1" dirty="0" err="1">
                <a:solidFill>
                  <a:srgbClr val="C00000"/>
                </a:solidFill>
              </a:rPr>
              <a:t>int</a:t>
            </a:r>
            <a:r>
              <a:rPr lang="tr-TR" b="1" dirty="0">
                <a:solidFill>
                  <a:srgbClr val="C00000"/>
                </a:solidFill>
              </a:rPr>
              <a:t> a){ </a:t>
            </a:r>
            <a:r>
              <a:rPr lang="tr-TR" b="1" dirty="0"/>
              <a:t>// </a:t>
            </a:r>
            <a:r>
              <a:rPr lang="tr-TR" b="1" dirty="0" err="1"/>
              <a:t>this</a:t>
            </a:r>
            <a:r>
              <a:rPr lang="tr-TR" b="1" dirty="0"/>
              <a:t> is </a:t>
            </a:r>
            <a:r>
              <a:rPr lang="tr-TR" b="1" dirty="0" err="1"/>
              <a:t>parameterized</a:t>
            </a:r>
            <a:r>
              <a:rPr lang="tr-TR" b="1" dirty="0"/>
              <a:t> </a:t>
            </a:r>
            <a:r>
              <a:rPr lang="tr-TR" b="1" dirty="0" err="1"/>
              <a:t>constructor</a:t>
            </a:r>
            <a:r>
              <a:rPr lang="tr-TR" b="1" dirty="0"/>
              <a:t>  </a:t>
            </a:r>
          </a:p>
          <a:p>
            <a:pPr marL="0" indent="0">
              <a:buNone/>
            </a:pPr>
            <a:r>
              <a:rPr lang="tr-TR" b="1" dirty="0">
                <a:solidFill>
                  <a:srgbClr val="C00000"/>
                </a:solidFill>
              </a:rPr>
              <a:t>      x=a;</a:t>
            </a:r>
          </a:p>
          <a:p>
            <a:pPr marL="0" indent="0">
              <a:buNone/>
            </a:pPr>
            <a:r>
              <a:rPr lang="tr-TR" b="1" dirty="0">
                <a:solidFill>
                  <a:srgbClr val="C00000"/>
                </a:solidFill>
              </a:rPr>
              <a:t>    }  </a:t>
            </a:r>
          </a:p>
          <a:p>
            <a:pPr marL="0" indent="0">
              <a:buNone/>
            </a:pPr>
            <a:r>
              <a:rPr lang="tr-TR" b="1" dirty="0">
                <a:solidFill>
                  <a:srgbClr val="C00000"/>
                </a:solidFill>
              </a:rPr>
              <a:t>    ABC (ABC &amp;i){ </a:t>
            </a:r>
            <a:r>
              <a:rPr lang="tr-TR" b="1" dirty="0"/>
              <a:t>// </a:t>
            </a:r>
            <a:r>
              <a:rPr lang="tr-TR" b="1" dirty="0" err="1"/>
              <a:t>this</a:t>
            </a:r>
            <a:r>
              <a:rPr lang="tr-TR" b="1" dirty="0"/>
              <a:t> is </a:t>
            </a:r>
            <a:r>
              <a:rPr lang="tr-TR" b="1" dirty="0" err="1"/>
              <a:t>copy</a:t>
            </a:r>
            <a:r>
              <a:rPr lang="tr-TR" b="1" dirty="0"/>
              <a:t> </a:t>
            </a:r>
            <a:r>
              <a:rPr lang="tr-TR" b="1" dirty="0" err="1"/>
              <a:t>constructor</a:t>
            </a:r>
            <a:r>
              <a:rPr lang="tr-TR" b="1" dirty="0"/>
              <a:t>   </a:t>
            </a:r>
          </a:p>
          <a:p>
            <a:pPr marL="0" indent="0">
              <a:buNone/>
            </a:pPr>
            <a:r>
              <a:rPr lang="tr-TR" b="1" dirty="0">
                <a:solidFill>
                  <a:srgbClr val="C00000"/>
                </a:solidFill>
              </a:rPr>
              <a:t>      x = </a:t>
            </a:r>
            <a:r>
              <a:rPr lang="tr-TR" b="1" dirty="0" err="1">
                <a:solidFill>
                  <a:srgbClr val="C00000"/>
                </a:solidFill>
              </a:rPr>
              <a:t>i.x</a:t>
            </a:r>
            <a:r>
              <a:rPr lang="tr-TR" b="1" dirty="0">
                <a:solidFill>
                  <a:srgbClr val="C00000"/>
                </a:solidFill>
              </a:rPr>
              <a:t>;  </a:t>
            </a:r>
          </a:p>
          <a:p>
            <a:pPr marL="0" indent="0">
              <a:buNone/>
            </a:pPr>
            <a:r>
              <a:rPr lang="tr-TR" b="1" dirty="0">
                <a:solidFill>
                  <a:srgbClr val="C00000"/>
                </a:solidFill>
              </a:rPr>
              <a:t>    } </a:t>
            </a:r>
          </a:p>
          <a:p>
            <a:pPr marL="0" indent="0">
              <a:buNone/>
            </a:pPr>
            <a:r>
              <a:rPr lang="tr-TR" b="1" dirty="0">
                <a:solidFill>
                  <a:srgbClr val="C00000"/>
                </a:solidFill>
              </a:rPr>
              <a:t>}; </a:t>
            </a:r>
          </a:p>
          <a:p>
            <a:pPr marL="0" indent="0">
              <a:buNone/>
            </a:pPr>
            <a:r>
              <a:rPr lang="tr-TR" b="1" dirty="0">
                <a:solidFill>
                  <a:srgbClr val="C00000"/>
                </a:solidFill>
              </a:rPr>
              <a:t>  </a:t>
            </a:r>
          </a:p>
          <a:p>
            <a:pPr marL="0" indent="0">
              <a:buNone/>
            </a:pPr>
            <a:r>
              <a:rPr lang="tr-TR" b="1" dirty="0" err="1">
                <a:solidFill>
                  <a:srgbClr val="C00000"/>
                </a:solidFill>
              </a:rPr>
              <a:t>int</a:t>
            </a:r>
            <a:r>
              <a:rPr lang="tr-TR" b="1" dirty="0">
                <a:solidFill>
                  <a:srgbClr val="C00000"/>
                </a:solidFill>
              </a:rPr>
              <a:t> main ()  </a:t>
            </a:r>
          </a:p>
          <a:p>
            <a:pPr marL="0" indent="0">
              <a:buNone/>
            </a:pPr>
            <a:r>
              <a:rPr lang="tr-TR" b="1" dirty="0">
                <a:solidFill>
                  <a:srgbClr val="C00000"/>
                </a:solidFill>
              </a:rPr>
              <a:t>{  </a:t>
            </a:r>
          </a:p>
          <a:p>
            <a:pPr marL="0" indent="0">
              <a:buNone/>
            </a:pPr>
            <a:r>
              <a:rPr lang="tr-TR" b="1" dirty="0">
                <a:solidFill>
                  <a:srgbClr val="C00000"/>
                </a:solidFill>
              </a:rPr>
              <a:t>  ABC a1(40); </a:t>
            </a:r>
            <a:r>
              <a:rPr lang="tr-TR" b="1" dirty="0"/>
              <a:t>// </a:t>
            </a:r>
            <a:r>
              <a:rPr lang="tr-TR" b="1" dirty="0" err="1"/>
              <a:t>Calling</a:t>
            </a:r>
            <a:r>
              <a:rPr lang="tr-TR" b="1" dirty="0"/>
              <a:t> </a:t>
            </a:r>
            <a:r>
              <a:rPr lang="tr-TR" b="1" dirty="0" err="1"/>
              <a:t>the</a:t>
            </a:r>
            <a:r>
              <a:rPr lang="tr-TR" b="1" dirty="0"/>
              <a:t> </a:t>
            </a:r>
            <a:r>
              <a:rPr lang="tr-TR" b="1" dirty="0" err="1"/>
              <a:t>parameterized</a:t>
            </a:r>
            <a:r>
              <a:rPr lang="tr-TR" b="1" dirty="0"/>
              <a:t> </a:t>
            </a:r>
            <a:r>
              <a:rPr lang="tr-TR" b="1" dirty="0" err="1"/>
              <a:t>constructor</a:t>
            </a:r>
            <a:r>
              <a:rPr lang="tr-TR" b="1" dirty="0"/>
              <a:t>.  </a:t>
            </a:r>
          </a:p>
          <a:p>
            <a:pPr marL="0" indent="0">
              <a:buNone/>
            </a:pPr>
            <a:r>
              <a:rPr lang="tr-TR" b="1" dirty="0">
                <a:solidFill>
                  <a:srgbClr val="C00000"/>
                </a:solidFill>
              </a:rPr>
              <a:t>  ABC a2(a1); </a:t>
            </a:r>
            <a:r>
              <a:rPr lang="tr-TR" b="1" dirty="0"/>
              <a:t>// </a:t>
            </a:r>
            <a:r>
              <a:rPr lang="tr-TR" b="1" dirty="0" err="1"/>
              <a:t>Calling</a:t>
            </a:r>
            <a:r>
              <a:rPr lang="tr-TR" b="1" dirty="0"/>
              <a:t> </a:t>
            </a:r>
            <a:r>
              <a:rPr lang="tr-TR" b="1" dirty="0" err="1"/>
              <a:t>the</a:t>
            </a:r>
            <a:r>
              <a:rPr lang="tr-TR" b="1" dirty="0"/>
              <a:t> </a:t>
            </a:r>
            <a:r>
              <a:rPr lang="tr-TR" b="1" dirty="0" err="1"/>
              <a:t>copy</a:t>
            </a:r>
            <a:r>
              <a:rPr lang="tr-TR" b="1" dirty="0"/>
              <a:t> </a:t>
            </a:r>
            <a:r>
              <a:rPr lang="tr-TR" b="1" dirty="0" err="1"/>
              <a:t>constructor</a:t>
            </a:r>
            <a:r>
              <a:rPr lang="tr-TR" b="1" dirty="0"/>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&lt;&lt;a2.x;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0;  </a:t>
            </a:r>
          </a:p>
          <a:p>
            <a:pPr marL="0" indent="0">
              <a:buNone/>
            </a:pPr>
            <a:r>
              <a:rPr lang="tr-TR" b="1" dirty="0">
                <a:solidFill>
                  <a:srgbClr val="C00000"/>
                </a:solidFill>
              </a:rPr>
              <a:t>} </a:t>
            </a:r>
          </a:p>
        </p:txBody>
      </p:sp>
    </p:spTree>
    <p:extLst>
      <p:ext uri="{BB962C8B-B14F-4D97-AF65-F5344CB8AC3E}">
        <p14:creationId xmlns:p14="http://schemas.microsoft.com/office/powerpoint/2010/main" val="324208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Autofit/>
          </a:bodyPr>
          <a:lstStyle/>
          <a:p>
            <a:pPr marL="0" indent="0">
              <a:buNone/>
            </a:pPr>
            <a:r>
              <a:rPr lang="tr-TR" sz="2000" b="1" dirty="0">
                <a:solidFill>
                  <a:srgbClr val="C00000"/>
                </a:solidFill>
              </a:rPr>
              <a:t>#</a:t>
            </a:r>
            <a:r>
              <a:rPr lang="tr-TR" sz="2000" b="1" dirty="0" err="1">
                <a:solidFill>
                  <a:srgbClr val="C00000"/>
                </a:solidFill>
              </a:rPr>
              <a:t>include</a:t>
            </a:r>
            <a:r>
              <a:rPr lang="tr-TR" sz="2000" b="1" dirty="0">
                <a:solidFill>
                  <a:srgbClr val="C00000"/>
                </a:solidFill>
              </a:rPr>
              <a:t> &lt;</a:t>
            </a:r>
            <a:r>
              <a:rPr lang="tr-TR" sz="2000" b="1" dirty="0" err="1" smtClean="0">
                <a:solidFill>
                  <a:srgbClr val="C00000"/>
                </a:solidFill>
              </a:rPr>
              <a:t>iostream</a:t>
            </a:r>
            <a:r>
              <a:rPr lang="tr-TR" sz="2000" b="1" dirty="0" smtClean="0">
                <a:solidFill>
                  <a:srgbClr val="C00000"/>
                </a:solidFill>
              </a:rPr>
              <a:t>&gt;                  </a:t>
            </a:r>
            <a:r>
              <a:rPr lang="tr-TR" sz="2000" b="1" dirty="0" err="1" smtClean="0">
                <a:solidFill>
                  <a:srgbClr val="C00000"/>
                </a:solidFill>
              </a:rPr>
              <a:t>using</a:t>
            </a:r>
            <a:r>
              <a:rPr lang="tr-TR" sz="2000" b="1" dirty="0" smtClean="0">
                <a:solidFill>
                  <a:srgbClr val="C00000"/>
                </a:solidFill>
              </a:rPr>
              <a:t> </a:t>
            </a:r>
            <a:r>
              <a:rPr lang="tr-TR" sz="2000" b="1" dirty="0" err="1">
                <a:solidFill>
                  <a:srgbClr val="C00000"/>
                </a:solidFill>
              </a:rPr>
              <a:t>namespace</a:t>
            </a:r>
            <a:r>
              <a:rPr lang="tr-TR" sz="2000" b="1" dirty="0">
                <a:solidFill>
                  <a:srgbClr val="C00000"/>
                </a:solidFill>
              </a:rPr>
              <a:t> </a:t>
            </a:r>
            <a:r>
              <a:rPr lang="tr-TR" sz="2000" b="1" dirty="0" err="1">
                <a:solidFill>
                  <a:srgbClr val="C00000"/>
                </a:solidFill>
              </a:rPr>
              <a:t>std</a:t>
            </a:r>
            <a:r>
              <a:rPr lang="tr-TR" sz="2000" b="1" dirty="0">
                <a:solidFill>
                  <a:srgbClr val="C00000"/>
                </a:solidFill>
              </a:rPr>
              <a:t>;</a:t>
            </a:r>
          </a:p>
          <a:p>
            <a:pPr marL="0" indent="0">
              <a:buNone/>
            </a:pPr>
            <a:r>
              <a:rPr lang="tr-TR" sz="2000" b="1" dirty="0" err="1" smtClean="0">
                <a:solidFill>
                  <a:srgbClr val="C00000"/>
                </a:solidFill>
              </a:rPr>
              <a:t>class</a:t>
            </a:r>
            <a:r>
              <a:rPr lang="tr-TR" sz="2000" b="1" dirty="0" smtClean="0">
                <a:solidFill>
                  <a:srgbClr val="C00000"/>
                </a:solidFill>
              </a:rPr>
              <a:t> </a:t>
            </a:r>
            <a:r>
              <a:rPr lang="tr-TR" sz="2000" b="1" dirty="0">
                <a:solidFill>
                  <a:srgbClr val="C00000"/>
                </a:solidFill>
              </a:rPr>
              <a:t>Wall </a:t>
            </a:r>
            <a:r>
              <a:rPr lang="tr-TR" sz="2000" b="1" dirty="0" smtClean="0">
                <a:solidFill>
                  <a:srgbClr val="C00000"/>
                </a:solidFill>
              </a:rPr>
              <a:t>{</a:t>
            </a:r>
            <a:r>
              <a:rPr lang="tr-TR" sz="2000" b="1" dirty="0"/>
              <a:t>// </a:t>
            </a:r>
            <a:r>
              <a:rPr lang="tr-TR" sz="2000" b="1" dirty="0" err="1"/>
              <a:t>declare</a:t>
            </a:r>
            <a:r>
              <a:rPr lang="tr-TR" sz="2000" b="1" dirty="0"/>
              <a:t> a </a:t>
            </a:r>
            <a:r>
              <a:rPr lang="tr-TR" sz="2000" b="1" dirty="0" err="1"/>
              <a:t>class</a:t>
            </a:r>
            <a:endParaRPr lang="tr-TR" sz="2000" b="1" dirty="0"/>
          </a:p>
          <a:p>
            <a:pPr marL="0" indent="0">
              <a:buNone/>
            </a:pPr>
            <a:r>
              <a:rPr lang="tr-TR" sz="2000" b="1" dirty="0" smtClean="0">
                <a:solidFill>
                  <a:srgbClr val="C00000"/>
                </a:solidFill>
              </a:rPr>
              <a:t>  </a:t>
            </a:r>
            <a:r>
              <a:rPr lang="tr-TR" sz="2000" b="1" dirty="0" err="1">
                <a:solidFill>
                  <a:srgbClr val="C00000"/>
                </a:solidFill>
              </a:rPr>
              <a:t>private</a:t>
            </a:r>
            <a:r>
              <a:rPr lang="tr-TR" sz="2000" b="1" dirty="0">
                <a:solidFill>
                  <a:srgbClr val="C00000"/>
                </a:solidFill>
              </a:rPr>
              <a:t>:</a:t>
            </a:r>
          </a:p>
          <a:p>
            <a:pPr marL="0" indent="0">
              <a:buNone/>
            </a:pPr>
            <a:r>
              <a:rPr lang="tr-TR" sz="2000" b="1" dirty="0">
                <a:solidFill>
                  <a:srgbClr val="C00000"/>
                </a:solidFill>
              </a:rPr>
              <a:t>    </a:t>
            </a:r>
            <a:r>
              <a:rPr lang="tr-TR" sz="2000" b="1" dirty="0" err="1">
                <a:solidFill>
                  <a:srgbClr val="C00000"/>
                </a:solidFill>
              </a:rPr>
              <a:t>double</a:t>
            </a:r>
            <a:r>
              <a:rPr lang="tr-TR" sz="2000" b="1" dirty="0">
                <a:solidFill>
                  <a:srgbClr val="C00000"/>
                </a:solidFill>
              </a:rPr>
              <a:t> </a:t>
            </a:r>
            <a:r>
              <a:rPr lang="tr-TR" sz="2000" b="1" dirty="0" err="1">
                <a:solidFill>
                  <a:srgbClr val="C00000"/>
                </a:solidFill>
              </a:rPr>
              <a:t>length</a:t>
            </a:r>
            <a:r>
              <a:rPr lang="tr-TR" sz="2000" b="1" dirty="0" smtClean="0">
                <a:solidFill>
                  <a:srgbClr val="C00000"/>
                </a:solidFill>
              </a:rPr>
              <a:t>;     </a:t>
            </a:r>
            <a:r>
              <a:rPr lang="tr-TR" sz="2000" b="1" dirty="0" err="1">
                <a:solidFill>
                  <a:srgbClr val="C00000"/>
                </a:solidFill>
              </a:rPr>
              <a:t>double</a:t>
            </a:r>
            <a:r>
              <a:rPr lang="tr-TR" sz="2000" b="1" dirty="0">
                <a:solidFill>
                  <a:srgbClr val="C00000"/>
                </a:solidFill>
              </a:rPr>
              <a:t> </a:t>
            </a:r>
            <a:r>
              <a:rPr lang="tr-TR" sz="2000" b="1" dirty="0" err="1">
                <a:solidFill>
                  <a:srgbClr val="C00000"/>
                </a:solidFill>
              </a:rPr>
              <a:t>height</a:t>
            </a:r>
            <a:r>
              <a:rPr lang="tr-TR" sz="2000" b="1" dirty="0">
                <a:solidFill>
                  <a:srgbClr val="C00000"/>
                </a:solidFill>
              </a:rPr>
              <a:t>;</a:t>
            </a:r>
          </a:p>
          <a:p>
            <a:pPr marL="0" indent="0">
              <a:buNone/>
            </a:pPr>
            <a:r>
              <a:rPr lang="tr-TR" sz="2000" b="1" dirty="0" smtClean="0">
                <a:solidFill>
                  <a:srgbClr val="C00000"/>
                </a:solidFill>
              </a:rPr>
              <a:t>  </a:t>
            </a:r>
            <a:r>
              <a:rPr lang="tr-TR" sz="2000" b="1" dirty="0" err="1">
                <a:solidFill>
                  <a:srgbClr val="C00000"/>
                </a:solidFill>
              </a:rPr>
              <a:t>public</a:t>
            </a:r>
            <a:r>
              <a:rPr lang="tr-TR" sz="2000" b="1" dirty="0">
                <a:solidFill>
                  <a:srgbClr val="C00000"/>
                </a:solidFill>
              </a:rPr>
              <a:t>:</a:t>
            </a:r>
          </a:p>
          <a:p>
            <a:pPr marL="0" indent="0">
              <a:buNone/>
            </a:pPr>
            <a:r>
              <a:rPr lang="tr-TR" sz="2000" b="1" dirty="0" smtClean="0">
                <a:solidFill>
                  <a:srgbClr val="C00000"/>
                </a:solidFill>
              </a:rPr>
              <a:t>Wall(</a:t>
            </a:r>
            <a:r>
              <a:rPr lang="tr-TR" sz="2000" b="1" dirty="0" err="1" smtClean="0">
                <a:solidFill>
                  <a:srgbClr val="C00000"/>
                </a:solidFill>
              </a:rPr>
              <a:t>double</a:t>
            </a:r>
            <a:r>
              <a:rPr lang="tr-TR" sz="2000" b="1" dirty="0" smtClean="0">
                <a:solidFill>
                  <a:srgbClr val="C00000"/>
                </a:solidFill>
              </a:rPr>
              <a:t> </a:t>
            </a:r>
            <a:r>
              <a:rPr lang="tr-TR" sz="2000" b="1" dirty="0" err="1">
                <a:solidFill>
                  <a:srgbClr val="C00000"/>
                </a:solidFill>
              </a:rPr>
              <a:t>len</a:t>
            </a:r>
            <a:r>
              <a:rPr lang="tr-TR" sz="2000" b="1" dirty="0">
                <a:solidFill>
                  <a:srgbClr val="C00000"/>
                </a:solidFill>
              </a:rPr>
              <a:t>, </a:t>
            </a:r>
            <a:r>
              <a:rPr lang="tr-TR" sz="2000" b="1" dirty="0" err="1">
                <a:solidFill>
                  <a:srgbClr val="C00000"/>
                </a:solidFill>
              </a:rPr>
              <a:t>double</a:t>
            </a:r>
            <a:r>
              <a:rPr lang="tr-TR" sz="2000" b="1" dirty="0">
                <a:solidFill>
                  <a:srgbClr val="C00000"/>
                </a:solidFill>
              </a:rPr>
              <a:t> </a:t>
            </a:r>
            <a:r>
              <a:rPr lang="tr-TR" sz="2000" b="1" dirty="0" err="1">
                <a:solidFill>
                  <a:srgbClr val="C00000"/>
                </a:solidFill>
              </a:rPr>
              <a:t>hgt</a:t>
            </a:r>
            <a:r>
              <a:rPr lang="tr-TR" sz="2000" b="1" dirty="0">
                <a:solidFill>
                  <a:srgbClr val="C00000"/>
                </a:solidFill>
              </a:rPr>
              <a:t>) </a:t>
            </a:r>
            <a:r>
              <a:rPr lang="tr-TR" sz="2000" b="1" dirty="0" smtClean="0">
                <a:solidFill>
                  <a:srgbClr val="C00000"/>
                </a:solidFill>
              </a:rPr>
              <a:t>{</a:t>
            </a:r>
            <a:r>
              <a:rPr lang="tr-TR" sz="2000" b="1" dirty="0"/>
              <a:t>// </a:t>
            </a:r>
            <a:r>
              <a:rPr lang="tr-TR" sz="2000" b="1" dirty="0" err="1"/>
              <a:t>parameterized</a:t>
            </a:r>
            <a:r>
              <a:rPr lang="tr-TR" sz="2000" b="1" dirty="0"/>
              <a:t> </a:t>
            </a:r>
            <a:r>
              <a:rPr lang="tr-TR" sz="2000" b="1" dirty="0" err="1"/>
              <a:t>constructor</a:t>
            </a:r>
            <a:r>
              <a:rPr lang="tr-TR" sz="2000" b="1" dirty="0"/>
              <a:t> </a:t>
            </a:r>
            <a:r>
              <a:rPr lang="tr-TR" sz="2000" b="1" dirty="0" err="1"/>
              <a:t>to</a:t>
            </a:r>
            <a:r>
              <a:rPr lang="tr-TR" sz="2000" b="1" dirty="0"/>
              <a:t> </a:t>
            </a:r>
            <a:r>
              <a:rPr lang="tr-TR" sz="2000" b="1" dirty="0" err="1"/>
              <a:t>initialize</a:t>
            </a:r>
            <a:r>
              <a:rPr lang="tr-TR" sz="2000" b="1" dirty="0"/>
              <a:t> </a:t>
            </a:r>
            <a:r>
              <a:rPr lang="tr-TR" sz="2000" b="1" dirty="0" err="1"/>
              <a:t>variables</a:t>
            </a:r>
            <a:endParaRPr lang="tr-TR" sz="2000" b="1" dirty="0"/>
          </a:p>
          <a:p>
            <a:pPr marL="0" indent="0">
              <a:buNone/>
            </a:pPr>
            <a:r>
              <a:rPr lang="tr-TR" sz="2000" b="1" dirty="0"/>
              <a:t>    </a:t>
            </a:r>
            <a:r>
              <a:rPr lang="tr-TR" sz="2000" b="1" dirty="0">
                <a:solidFill>
                  <a:srgbClr val="C00000"/>
                </a:solidFill>
              </a:rPr>
              <a:t>  </a:t>
            </a:r>
            <a:r>
              <a:rPr lang="tr-TR" sz="2000" b="1" dirty="0" err="1">
                <a:solidFill>
                  <a:srgbClr val="C00000"/>
                </a:solidFill>
              </a:rPr>
              <a:t>length</a:t>
            </a:r>
            <a:r>
              <a:rPr lang="tr-TR" sz="2000" b="1" dirty="0">
                <a:solidFill>
                  <a:srgbClr val="C00000"/>
                </a:solidFill>
              </a:rPr>
              <a:t> = </a:t>
            </a:r>
            <a:r>
              <a:rPr lang="tr-TR" sz="2000" b="1" dirty="0" err="1">
                <a:solidFill>
                  <a:srgbClr val="C00000"/>
                </a:solidFill>
              </a:rPr>
              <a:t>len</a:t>
            </a:r>
            <a:r>
              <a:rPr lang="tr-TR" sz="2000" b="1" dirty="0" smtClean="0">
                <a:solidFill>
                  <a:srgbClr val="C00000"/>
                </a:solidFill>
              </a:rPr>
              <a:t>;      </a:t>
            </a:r>
            <a:r>
              <a:rPr lang="tr-TR" sz="2000" b="1" dirty="0" err="1">
                <a:solidFill>
                  <a:srgbClr val="C00000"/>
                </a:solidFill>
              </a:rPr>
              <a:t>height</a:t>
            </a:r>
            <a:r>
              <a:rPr lang="tr-TR" sz="2000" b="1" dirty="0">
                <a:solidFill>
                  <a:srgbClr val="C00000"/>
                </a:solidFill>
              </a:rPr>
              <a:t> = </a:t>
            </a:r>
            <a:r>
              <a:rPr lang="tr-TR" sz="2000" b="1" dirty="0" err="1">
                <a:solidFill>
                  <a:srgbClr val="C00000"/>
                </a:solidFill>
              </a:rPr>
              <a:t>hgt</a:t>
            </a:r>
            <a:r>
              <a:rPr lang="tr-TR" sz="2000" b="1" dirty="0">
                <a:solidFill>
                  <a:srgbClr val="C00000"/>
                </a:solidFill>
              </a:rPr>
              <a:t>;</a:t>
            </a:r>
          </a:p>
          <a:p>
            <a:pPr marL="0" indent="0">
              <a:buNone/>
            </a:pPr>
            <a:r>
              <a:rPr lang="tr-TR" sz="2000" b="1" dirty="0">
                <a:solidFill>
                  <a:srgbClr val="C00000"/>
                </a:solidFill>
              </a:rPr>
              <a:t>    }</a:t>
            </a:r>
          </a:p>
          <a:p>
            <a:pPr marL="0" indent="0">
              <a:buNone/>
            </a:pPr>
            <a:r>
              <a:rPr lang="tr-TR" sz="2000" b="1" dirty="0" smtClean="0">
                <a:solidFill>
                  <a:srgbClr val="C00000"/>
                </a:solidFill>
              </a:rPr>
              <a:t>    </a:t>
            </a:r>
            <a:r>
              <a:rPr lang="tr-TR" sz="2000" b="1" dirty="0" err="1">
                <a:solidFill>
                  <a:srgbClr val="C00000"/>
                </a:solidFill>
              </a:rPr>
              <a:t>double</a:t>
            </a:r>
            <a:r>
              <a:rPr lang="tr-TR" sz="2000" b="1" dirty="0">
                <a:solidFill>
                  <a:srgbClr val="C00000"/>
                </a:solidFill>
              </a:rPr>
              <a:t> </a:t>
            </a:r>
            <a:r>
              <a:rPr lang="tr-TR" sz="2000" b="1" dirty="0" err="1">
                <a:solidFill>
                  <a:srgbClr val="C00000"/>
                </a:solidFill>
              </a:rPr>
              <a:t>calculateArea</a:t>
            </a:r>
            <a:r>
              <a:rPr lang="tr-TR" sz="2000" b="1" dirty="0">
                <a:solidFill>
                  <a:srgbClr val="C00000"/>
                </a:solidFill>
              </a:rPr>
              <a:t>() {</a:t>
            </a:r>
          </a:p>
          <a:p>
            <a:pPr marL="0" indent="0">
              <a:buNone/>
            </a:pPr>
            <a:r>
              <a:rPr lang="tr-TR" sz="2000" b="1" dirty="0">
                <a:solidFill>
                  <a:srgbClr val="C00000"/>
                </a:solidFill>
              </a:rPr>
              <a:t>      </a:t>
            </a:r>
            <a:r>
              <a:rPr lang="tr-TR" sz="2000" b="1" dirty="0" err="1">
                <a:solidFill>
                  <a:srgbClr val="C00000"/>
                </a:solidFill>
              </a:rPr>
              <a:t>return</a:t>
            </a:r>
            <a:r>
              <a:rPr lang="tr-TR" sz="2000" b="1" dirty="0">
                <a:solidFill>
                  <a:srgbClr val="C00000"/>
                </a:solidFill>
              </a:rPr>
              <a:t> </a:t>
            </a:r>
            <a:r>
              <a:rPr lang="tr-TR" sz="2000" b="1" dirty="0" err="1">
                <a:solidFill>
                  <a:srgbClr val="C00000"/>
                </a:solidFill>
              </a:rPr>
              <a:t>length</a:t>
            </a:r>
            <a:r>
              <a:rPr lang="tr-TR" sz="2000" b="1" dirty="0">
                <a:solidFill>
                  <a:srgbClr val="C00000"/>
                </a:solidFill>
              </a:rPr>
              <a:t> * </a:t>
            </a:r>
            <a:r>
              <a:rPr lang="tr-TR" sz="2000" b="1" dirty="0" err="1">
                <a:solidFill>
                  <a:srgbClr val="C00000"/>
                </a:solidFill>
              </a:rPr>
              <a:t>height</a:t>
            </a:r>
            <a:r>
              <a:rPr lang="tr-TR" sz="2000" b="1" dirty="0">
                <a:solidFill>
                  <a:srgbClr val="C00000"/>
                </a:solidFill>
              </a:rPr>
              <a:t>;</a:t>
            </a:r>
          </a:p>
          <a:p>
            <a:pPr marL="0" indent="0">
              <a:buNone/>
            </a:pPr>
            <a:r>
              <a:rPr lang="tr-TR" sz="2000" b="1" dirty="0">
                <a:solidFill>
                  <a:srgbClr val="C00000"/>
                </a:solidFill>
              </a:rPr>
              <a:t>    }</a:t>
            </a:r>
          </a:p>
          <a:p>
            <a:pPr marL="0" indent="0">
              <a:buNone/>
            </a:pPr>
            <a:r>
              <a:rPr lang="tr-TR" sz="2000" b="1" dirty="0">
                <a:solidFill>
                  <a:srgbClr val="C00000"/>
                </a:solidFill>
              </a:rPr>
              <a:t>};</a:t>
            </a:r>
          </a:p>
          <a:p>
            <a:pPr marL="0" indent="0">
              <a:buNone/>
            </a:pPr>
            <a:r>
              <a:rPr lang="tr-TR" sz="2000" b="1" dirty="0" err="1" smtClean="0">
                <a:solidFill>
                  <a:srgbClr val="C00000"/>
                </a:solidFill>
              </a:rPr>
              <a:t>int</a:t>
            </a:r>
            <a:r>
              <a:rPr lang="tr-TR" sz="2000" b="1" dirty="0" smtClean="0">
                <a:solidFill>
                  <a:srgbClr val="C00000"/>
                </a:solidFill>
              </a:rPr>
              <a:t> </a:t>
            </a:r>
            <a:r>
              <a:rPr lang="tr-TR" sz="2000" b="1" dirty="0">
                <a:solidFill>
                  <a:srgbClr val="C00000"/>
                </a:solidFill>
              </a:rPr>
              <a:t>main() {</a:t>
            </a:r>
          </a:p>
          <a:p>
            <a:pPr marL="0" indent="0">
              <a:buNone/>
            </a:pPr>
            <a:r>
              <a:rPr lang="tr-TR" sz="2000" b="1" dirty="0">
                <a:solidFill>
                  <a:srgbClr val="C00000"/>
                </a:solidFill>
              </a:rPr>
              <a:t>  </a:t>
            </a:r>
            <a:r>
              <a:rPr lang="tr-TR" sz="2000" b="1" dirty="0" smtClean="0">
                <a:solidFill>
                  <a:srgbClr val="C00000"/>
                </a:solidFill>
              </a:rPr>
              <a:t>Wall </a:t>
            </a:r>
            <a:r>
              <a:rPr lang="tr-TR" sz="2000" b="1" dirty="0">
                <a:solidFill>
                  <a:srgbClr val="C00000"/>
                </a:solidFill>
              </a:rPr>
              <a:t>wall1(10.5, 8.6</a:t>
            </a:r>
            <a:r>
              <a:rPr lang="tr-TR" sz="2000" b="1" dirty="0" smtClean="0">
                <a:solidFill>
                  <a:srgbClr val="C00000"/>
                </a:solidFill>
              </a:rPr>
              <a:t>);</a:t>
            </a:r>
            <a:r>
              <a:rPr lang="tr-TR" sz="2000" b="1" dirty="0"/>
              <a:t> // </a:t>
            </a:r>
            <a:r>
              <a:rPr lang="tr-TR" sz="2000" b="1" dirty="0" err="1"/>
              <a:t>create</a:t>
            </a:r>
            <a:r>
              <a:rPr lang="tr-TR" sz="2000" b="1" dirty="0"/>
              <a:t> </a:t>
            </a:r>
            <a:r>
              <a:rPr lang="tr-TR" sz="2000" b="1" dirty="0" err="1"/>
              <a:t>object</a:t>
            </a:r>
            <a:r>
              <a:rPr lang="tr-TR" sz="2000" b="1" dirty="0"/>
              <a:t> </a:t>
            </a:r>
            <a:r>
              <a:rPr lang="tr-TR" sz="2000" b="1" dirty="0" err="1"/>
              <a:t>and</a:t>
            </a:r>
            <a:r>
              <a:rPr lang="tr-TR" sz="2000" b="1" dirty="0"/>
              <a:t> </a:t>
            </a:r>
            <a:r>
              <a:rPr lang="tr-TR" sz="2000" b="1" dirty="0" err="1"/>
              <a:t>initialize</a:t>
            </a:r>
            <a:r>
              <a:rPr lang="tr-TR" sz="2000" b="1" dirty="0"/>
              <a:t> data </a:t>
            </a:r>
            <a:r>
              <a:rPr lang="tr-TR" sz="2000" b="1" dirty="0" err="1"/>
              <a:t>member</a:t>
            </a:r>
            <a:r>
              <a:rPr lang="tr-TR" sz="2000" b="1" dirty="0" err="1">
                <a:solidFill>
                  <a:srgbClr val="C00000"/>
                </a:solidFill>
              </a:rPr>
              <a:t>s</a:t>
            </a:r>
            <a:endParaRPr lang="tr-TR" sz="2000" b="1" dirty="0">
              <a:solidFill>
                <a:srgbClr val="C00000"/>
              </a:solidFill>
            </a:endParaRPr>
          </a:p>
          <a:p>
            <a:pPr marL="0" indent="0">
              <a:buNone/>
            </a:pPr>
            <a:r>
              <a:rPr lang="tr-TR" sz="2000" b="1" dirty="0">
                <a:solidFill>
                  <a:srgbClr val="C00000"/>
                </a:solidFill>
              </a:rPr>
              <a:t>  Wall wall2(8.5, 6.3);</a:t>
            </a:r>
          </a:p>
          <a:p>
            <a:pPr marL="0" indent="0">
              <a:buNone/>
            </a:pPr>
            <a:r>
              <a:rPr lang="tr-TR" sz="2000" b="1" dirty="0" smtClean="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Area</a:t>
            </a:r>
            <a:r>
              <a:rPr lang="tr-TR" sz="2000" b="1" dirty="0">
                <a:solidFill>
                  <a:srgbClr val="C00000"/>
                </a:solidFill>
              </a:rPr>
              <a:t> of Wall 1: " &lt;&lt; wall1.calculateArea() &lt;&lt; </a:t>
            </a:r>
            <a:r>
              <a:rPr lang="tr-TR" sz="2000" b="1" dirty="0" err="1">
                <a:solidFill>
                  <a:srgbClr val="C00000"/>
                </a:solidFill>
              </a:rPr>
              <a:t>endl</a:t>
            </a:r>
            <a:r>
              <a:rPr lang="tr-TR" sz="2000" b="1" dirty="0" smtClean="0">
                <a:solidFill>
                  <a:srgbClr val="C00000"/>
                </a:solidFill>
              </a:rPr>
              <a:t>;   </a:t>
            </a:r>
            <a:r>
              <a:rPr lang="tr-TR" sz="2000" b="1" dirty="0" err="1">
                <a:solidFill>
                  <a:srgbClr val="C00000"/>
                </a:solidFill>
              </a:rPr>
              <a:t>cout</a:t>
            </a:r>
            <a:r>
              <a:rPr lang="tr-TR" sz="2000" b="1" dirty="0">
                <a:solidFill>
                  <a:srgbClr val="C00000"/>
                </a:solidFill>
              </a:rPr>
              <a:t> &lt;&lt; "</a:t>
            </a:r>
            <a:r>
              <a:rPr lang="tr-TR" sz="2000" b="1" dirty="0" err="1">
                <a:solidFill>
                  <a:srgbClr val="C00000"/>
                </a:solidFill>
              </a:rPr>
              <a:t>Area</a:t>
            </a:r>
            <a:r>
              <a:rPr lang="tr-TR" sz="2000" b="1" dirty="0">
                <a:solidFill>
                  <a:srgbClr val="C00000"/>
                </a:solidFill>
              </a:rPr>
              <a:t> of Wall 2: " &lt;&lt; wall2.calculateArea();</a:t>
            </a:r>
          </a:p>
          <a:p>
            <a:pPr marL="0" indent="0">
              <a:buNone/>
            </a:pPr>
            <a:r>
              <a:rPr lang="tr-TR" sz="2000" b="1" dirty="0" smtClean="0">
                <a:solidFill>
                  <a:srgbClr val="C00000"/>
                </a:solidFill>
              </a:rPr>
              <a:t>  </a:t>
            </a:r>
            <a:r>
              <a:rPr lang="tr-TR" sz="2000" b="1" dirty="0" err="1">
                <a:solidFill>
                  <a:srgbClr val="C00000"/>
                </a:solidFill>
              </a:rPr>
              <a:t>return</a:t>
            </a:r>
            <a:r>
              <a:rPr lang="tr-TR" sz="2000" b="1" dirty="0">
                <a:solidFill>
                  <a:srgbClr val="C00000"/>
                </a:solidFill>
              </a:rPr>
              <a:t> 0</a:t>
            </a:r>
            <a:r>
              <a:rPr lang="tr-TR" sz="2000" b="1" dirty="0" smtClean="0">
                <a:solidFill>
                  <a:srgbClr val="C00000"/>
                </a:solidFill>
              </a:rPr>
              <a:t>;  }</a:t>
            </a:r>
            <a:endParaRPr lang="tr-TR" sz="2000" b="1" dirty="0">
              <a:solidFill>
                <a:srgbClr val="C00000"/>
              </a:solidFill>
            </a:endParaRPr>
          </a:p>
        </p:txBody>
      </p:sp>
      <p:pic>
        <p:nvPicPr>
          <p:cNvPr id="4" name="Resim 3"/>
          <p:cNvPicPr>
            <a:picLocks noChangeAspect="1"/>
          </p:cNvPicPr>
          <p:nvPr/>
        </p:nvPicPr>
        <p:blipFill>
          <a:blip r:embed="rId2"/>
          <a:stretch>
            <a:fillRect/>
          </a:stretch>
        </p:blipFill>
        <p:spPr>
          <a:xfrm>
            <a:off x="9422742" y="3632799"/>
            <a:ext cx="2562225" cy="800100"/>
          </a:xfrm>
          <a:prstGeom prst="rect">
            <a:avLst/>
          </a:prstGeom>
        </p:spPr>
      </p:pic>
    </p:spTree>
    <p:extLst>
      <p:ext uri="{BB962C8B-B14F-4D97-AF65-F5344CB8AC3E}">
        <p14:creationId xmlns:p14="http://schemas.microsoft.com/office/powerpoint/2010/main" val="304998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9135374" cy="6858000"/>
          </a:xfrm>
        </p:spPr>
        <p:txBody>
          <a:bodyPr>
            <a:normAutofit fontScale="700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smtClean="0">
                <a:solidFill>
                  <a:srgbClr val="C00000"/>
                </a:solidFill>
              </a:rPr>
              <a:t>iostream</a:t>
            </a:r>
            <a:r>
              <a:rPr lang="tr-TR" b="1" dirty="0" smtClean="0">
                <a:solidFill>
                  <a:srgbClr val="C00000"/>
                </a:solidFill>
              </a:rPr>
              <a:t>&gt;        </a:t>
            </a:r>
            <a:r>
              <a:rPr lang="tr-TR" b="1" dirty="0" err="1" smtClean="0">
                <a:solidFill>
                  <a:srgbClr val="C00000"/>
                </a:solidFill>
              </a:rPr>
              <a:t>using</a:t>
            </a:r>
            <a:r>
              <a:rPr lang="tr-TR" b="1" dirty="0" smtClean="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a:t>
            </a:r>
          </a:p>
          <a:p>
            <a:pPr marL="0" indent="0">
              <a:buNone/>
            </a:pPr>
            <a:r>
              <a:rPr lang="tr-TR" b="1" dirty="0" err="1" smtClean="0">
                <a:solidFill>
                  <a:srgbClr val="C00000"/>
                </a:solidFill>
              </a:rPr>
              <a:t>class</a:t>
            </a:r>
            <a:r>
              <a:rPr lang="tr-TR" b="1" dirty="0" smtClean="0">
                <a:solidFill>
                  <a:srgbClr val="C00000"/>
                </a:solidFill>
              </a:rPr>
              <a:t> </a:t>
            </a:r>
            <a:r>
              <a:rPr lang="tr-TR" b="1" dirty="0">
                <a:solidFill>
                  <a:srgbClr val="C00000"/>
                </a:solidFill>
              </a:rPr>
              <a:t>Wall </a:t>
            </a:r>
            <a:r>
              <a:rPr lang="tr-TR" b="1" dirty="0" smtClean="0">
                <a:solidFill>
                  <a:srgbClr val="C00000"/>
                </a:solidFill>
              </a:rPr>
              <a:t>{</a:t>
            </a:r>
            <a:r>
              <a:rPr lang="tr-TR" b="1" dirty="0"/>
              <a:t>// </a:t>
            </a:r>
            <a:r>
              <a:rPr lang="tr-TR" b="1" dirty="0" err="1"/>
              <a:t>declare</a:t>
            </a:r>
            <a:r>
              <a:rPr lang="tr-TR" b="1" dirty="0"/>
              <a:t> a </a:t>
            </a:r>
            <a:r>
              <a:rPr lang="tr-TR" b="1" dirty="0" err="1"/>
              <a:t>class</a:t>
            </a:r>
            <a:endParaRPr lang="tr-TR" b="1" dirty="0"/>
          </a:p>
          <a:p>
            <a:pPr marL="0" indent="0">
              <a:buNone/>
            </a:pPr>
            <a:r>
              <a:rPr lang="tr-TR" b="1" dirty="0" smtClean="0">
                <a:solidFill>
                  <a:srgbClr val="C00000"/>
                </a:solidFill>
              </a:rPr>
              <a:t>  </a:t>
            </a:r>
            <a:r>
              <a:rPr lang="tr-TR" b="1" dirty="0" err="1">
                <a:solidFill>
                  <a:srgbClr val="C00000"/>
                </a:solidFill>
              </a:rPr>
              <a:t>private</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double</a:t>
            </a:r>
            <a:r>
              <a:rPr lang="tr-TR" b="1" dirty="0">
                <a:solidFill>
                  <a:srgbClr val="C00000"/>
                </a:solidFill>
              </a:rPr>
              <a:t> </a:t>
            </a:r>
            <a:r>
              <a:rPr lang="tr-TR" b="1" dirty="0" err="1">
                <a:solidFill>
                  <a:srgbClr val="C00000"/>
                </a:solidFill>
              </a:rPr>
              <a:t>length</a:t>
            </a:r>
            <a:r>
              <a:rPr lang="tr-TR" b="1" dirty="0" smtClean="0">
                <a:solidFill>
                  <a:srgbClr val="C00000"/>
                </a:solidFill>
              </a:rPr>
              <a:t>;         </a:t>
            </a:r>
            <a:r>
              <a:rPr lang="tr-TR" b="1" dirty="0" err="1">
                <a:solidFill>
                  <a:srgbClr val="C00000"/>
                </a:solidFill>
              </a:rPr>
              <a:t>double</a:t>
            </a:r>
            <a:r>
              <a:rPr lang="tr-TR" b="1" dirty="0">
                <a:solidFill>
                  <a:srgbClr val="C00000"/>
                </a:solidFill>
              </a:rPr>
              <a:t> </a:t>
            </a:r>
            <a:r>
              <a:rPr lang="tr-TR" b="1" dirty="0" err="1">
                <a:solidFill>
                  <a:srgbClr val="C00000"/>
                </a:solidFill>
              </a:rPr>
              <a:t>height</a:t>
            </a:r>
            <a:r>
              <a:rPr lang="tr-TR" b="1" dirty="0">
                <a:solidFill>
                  <a:srgbClr val="C00000"/>
                </a:solidFill>
              </a:rPr>
              <a:t>;</a:t>
            </a:r>
          </a:p>
          <a:p>
            <a:pPr marL="0" indent="0">
              <a:buNone/>
            </a:pPr>
            <a:r>
              <a:rPr lang="tr-TR" b="1" dirty="0" smtClean="0">
                <a:solidFill>
                  <a:srgbClr val="C00000"/>
                </a:solidFill>
              </a:rPr>
              <a:t>  </a:t>
            </a:r>
            <a:r>
              <a:rPr lang="tr-TR" b="1" dirty="0" err="1">
                <a:solidFill>
                  <a:srgbClr val="C00000"/>
                </a:solidFill>
              </a:rPr>
              <a:t>public</a:t>
            </a:r>
            <a:r>
              <a:rPr lang="tr-TR" b="1" dirty="0">
                <a:solidFill>
                  <a:srgbClr val="C00000"/>
                </a:solidFill>
              </a:rPr>
              <a:t>:</a:t>
            </a:r>
          </a:p>
          <a:p>
            <a:pPr marL="0" indent="0">
              <a:buNone/>
            </a:pPr>
            <a:r>
              <a:rPr lang="tr-TR" b="1" dirty="0" smtClean="0">
                <a:solidFill>
                  <a:srgbClr val="C00000"/>
                </a:solidFill>
              </a:rPr>
              <a:t>  Wall(</a:t>
            </a:r>
            <a:r>
              <a:rPr lang="tr-TR" b="1" dirty="0" err="1" smtClean="0">
                <a:solidFill>
                  <a:srgbClr val="C00000"/>
                </a:solidFill>
              </a:rPr>
              <a:t>double</a:t>
            </a:r>
            <a:r>
              <a:rPr lang="tr-TR" b="1" dirty="0" smtClean="0">
                <a:solidFill>
                  <a:srgbClr val="C00000"/>
                </a:solidFill>
              </a:rPr>
              <a:t> </a:t>
            </a:r>
            <a:r>
              <a:rPr lang="tr-TR" b="1" dirty="0" err="1">
                <a:solidFill>
                  <a:srgbClr val="C00000"/>
                </a:solidFill>
              </a:rPr>
              <a:t>len</a:t>
            </a:r>
            <a:r>
              <a:rPr lang="tr-TR" b="1" dirty="0">
                <a:solidFill>
                  <a:srgbClr val="C00000"/>
                </a:solidFill>
              </a:rPr>
              <a:t>, </a:t>
            </a:r>
            <a:r>
              <a:rPr lang="tr-TR" b="1" dirty="0" err="1">
                <a:solidFill>
                  <a:srgbClr val="C00000"/>
                </a:solidFill>
              </a:rPr>
              <a:t>double</a:t>
            </a:r>
            <a:r>
              <a:rPr lang="tr-TR" b="1" dirty="0">
                <a:solidFill>
                  <a:srgbClr val="C00000"/>
                </a:solidFill>
              </a:rPr>
              <a:t> </a:t>
            </a:r>
            <a:r>
              <a:rPr lang="tr-TR" b="1" dirty="0" err="1">
                <a:solidFill>
                  <a:srgbClr val="C00000"/>
                </a:solidFill>
              </a:rPr>
              <a:t>hgt</a:t>
            </a:r>
            <a:r>
              <a:rPr lang="tr-TR" b="1" dirty="0">
                <a:solidFill>
                  <a:srgbClr val="C00000"/>
                </a:solidFill>
              </a:rPr>
              <a:t>) </a:t>
            </a:r>
            <a:r>
              <a:rPr lang="tr-TR" b="1" dirty="0" smtClean="0">
                <a:solidFill>
                  <a:srgbClr val="C00000"/>
                </a:solidFill>
              </a:rPr>
              <a:t>{</a:t>
            </a:r>
            <a:r>
              <a:rPr lang="tr-TR" b="1" dirty="0"/>
              <a:t>// </a:t>
            </a:r>
            <a:r>
              <a:rPr lang="tr-TR" b="1" dirty="0" err="1"/>
              <a:t>initialize</a:t>
            </a:r>
            <a:r>
              <a:rPr lang="tr-TR" b="1" dirty="0"/>
              <a:t> </a:t>
            </a:r>
            <a:r>
              <a:rPr lang="tr-TR" b="1" dirty="0" err="1"/>
              <a:t>variables</a:t>
            </a:r>
            <a:r>
              <a:rPr lang="tr-TR" b="1" dirty="0"/>
              <a:t> </a:t>
            </a:r>
            <a:r>
              <a:rPr lang="tr-TR" b="1" dirty="0" err="1"/>
              <a:t>with</a:t>
            </a:r>
            <a:r>
              <a:rPr lang="tr-TR" b="1" dirty="0"/>
              <a:t> </a:t>
            </a:r>
            <a:r>
              <a:rPr lang="tr-TR" b="1" dirty="0" err="1"/>
              <a:t>parameterized</a:t>
            </a:r>
            <a:r>
              <a:rPr lang="tr-TR" b="1" dirty="0"/>
              <a:t> </a:t>
            </a:r>
            <a:r>
              <a:rPr lang="tr-TR" b="1" dirty="0" err="1"/>
              <a:t>constructor</a:t>
            </a:r>
            <a:endParaRPr lang="tr-TR" b="1" dirty="0"/>
          </a:p>
          <a:p>
            <a:pPr marL="0" indent="0">
              <a:buNone/>
            </a:pPr>
            <a:r>
              <a:rPr lang="tr-TR" b="1" dirty="0">
                <a:solidFill>
                  <a:srgbClr val="C00000"/>
                </a:solidFill>
              </a:rPr>
              <a:t>      </a:t>
            </a:r>
            <a:r>
              <a:rPr lang="tr-TR" b="1" dirty="0" err="1">
                <a:solidFill>
                  <a:srgbClr val="C00000"/>
                </a:solidFill>
              </a:rPr>
              <a:t>length</a:t>
            </a:r>
            <a:r>
              <a:rPr lang="tr-TR" b="1" dirty="0">
                <a:solidFill>
                  <a:srgbClr val="C00000"/>
                </a:solidFill>
              </a:rPr>
              <a:t> = </a:t>
            </a:r>
            <a:r>
              <a:rPr lang="tr-TR" b="1" dirty="0" err="1">
                <a:solidFill>
                  <a:srgbClr val="C00000"/>
                </a:solidFill>
              </a:rPr>
              <a:t>len</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height</a:t>
            </a:r>
            <a:r>
              <a:rPr lang="tr-TR" b="1" dirty="0">
                <a:solidFill>
                  <a:srgbClr val="C00000"/>
                </a:solidFill>
              </a:rPr>
              <a:t> = </a:t>
            </a:r>
            <a:r>
              <a:rPr lang="tr-TR" b="1" dirty="0" err="1">
                <a:solidFill>
                  <a:srgbClr val="C00000"/>
                </a:solidFill>
              </a:rPr>
              <a:t>hgt</a:t>
            </a:r>
            <a:r>
              <a:rPr lang="tr-TR" b="1" dirty="0">
                <a:solidFill>
                  <a:srgbClr val="C00000"/>
                </a:solidFill>
              </a:rPr>
              <a:t>;</a:t>
            </a:r>
          </a:p>
          <a:p>
            <a:pPr marL="0" indent="0">
              <a:buNone/>
            </a:pPr>
            <a:r>
              <a:rPr lang="tr-TR" b="1" dirty="0">
                <a:solidFill>
                  <a:srgbClr val="C00000"/>
                </a:solidFill>
              </a:rPr>
              <a:t>    }</a:t>
            </a:r>
          </a:p>
          <a:p>
            <a:pPr marL="0" indent="0">
              <a:buNone/>
            </a:pPr>
            <a:r>
              <a:rPr lang="tr-TR" sz="2900" b="1" dirty="0" smtClean="0"/>
              <a:t>// </a:t>
            </a:r>
            <a:r>
              <a:rPr lang="tr-TR" sz="2900" b="1" dirty="0" err="1"/>
              <a:t>copy</a:t>
            </a:r>
            <a:r>
              <a:rPr lang="tr-TR" sz="2900" b="1" dirty="0"/>
              <a:t> </a:t>
            </a:r>
            <a:r>
              <a:rPr lang="tr-TR" sz="2900" b="1" dirty="0" err="1"/>
              <a:t>constructor</a:t>
            </a:r>
            <a:r>
              <a:rPr lang="tr-TR" sz="2900" b="1" dirty="0"/>
              <a:t> </a:t>
            </a:r>
            <a:r>
              <a:rPr lang="tr-TR" sz="2900" b="1" dirty="0" err="1"/>
              <a:t>with</a:t>
            </a:r>
            <a:r>
              <a:rPr lang="tr-TR" sz="2900" b="1" dirty="0"/>
              <a:t> a Wall </a:t>
            </a:r>
            <a:r>
              <a:rPr lang="tr-TR" sz="2900" b="1" dirty="0" err="1"/>
              <a:t>object</a:t>
            </a:r>
            <a:r>
              <a:rPr lang="tr-TR" sz="2900" b="1" dirty="0"/>
              <a:t> as </a:t>
            </a:r>
            <a:r>
              <a:rPr lang="tr-TR" sz="2900" b="1" dirty="0" err="1" smtClean="0"/>
              <a:t>parameter</a:t>
            </a:r>
            <a:endParaRPr lang="tr-TR" sz="2900" b="1" dirty="0" smtClean="0"/>
          </a:p>
          <a:p>
            <a:pPr marL="0" indent="0">
              <a:buNone/>
            </a:pPr>
            <a:r>
              <a:rPr lang="tr-TR" sz="2900" b="1" dirty="0" smtClean="0"/>
              <a:t>// </a:t>
            </a:r>
            <a:r>
              <a:rPr lang="tr-TR" sz="2900" b="1" dirty="0" err="1"/>
              <a:t>copies</a:t>
            </a:r>
            <a:r>
              <a:rPr lang="tr-TR" sz="2900" b="1" dirty="0"/>
              <a:t> data of </a:t>
            </a:r>
            <a:r>
              <a:rPr lang="tr-TR" sz="2900" b="1" dirty="0" err="1"/>
              <a:t>the</a:t>
            </a:r>
            <a:r>
              <a:rPr lang="tr-TR" sz="2900" b="1" dirty="0"/>
              <a:t> </a:t>
            </a:r>
            <a:r>
              <a:rPr lang="tr-TR" sz="2900" b="1" dirty="0" err="1"/>
              <a:t>obj</a:t>
            </a:r>
            <a:r>
              <a:rPr lang="tr-TR" sz="2900" b="1" dirty="0"/>
              <a:t> </a:t>
            </a:r>
            <a:r>
              <a:rPr lang="tr-TR" sz="2900" b="1" dirty="0" err="1"/>
              <a:t>parameter</a:t>
            </a:r>
            <a:endParaRPr lang="tr-TR" sz="2900" b="1" dirty="0"/>
          </a:p>
          <a:p>
            <a:pPr marL="0" indent="0">
              <a:buNone/>
            </a:pPr>
            <a:r>
              <a:rPr lang="tr-TR" b="1" dirty="0" smtClean="0">
                <a:solidFill>
                  <a:srgbClr val="C00000"/>
                </a:solidFill>
              </a:rPr>
              <a:t>Wall(Wall </a:t>
            </a:r>
            <a:r>
              <a:rPr lang="tr-TR" b="1" dirty="0">
                <a:solidFill>
                  <a:srgbClr val="C00000"/>
                </a:solidFill>
              </a:rPr>
              <a:t>&amp;</a:t>
            </a:r>
            <a:r>
              <a:rPr lang="tr-TR" b="1" dirty="0" err="1">
                <a:solidFill>
                  <a:srgbClr val="C00000"/>
                </a:solidFill>
              </a:rPr>
              <a:t>obj</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length</a:t>
            </a:r>
            <a:r>
              <a:rPr lang="tr-TR" b="1" dirty="0">
                <a:solidFill>
                  <a:srgbClr val="C00000"/>
                </a:solidFill>
              </a:rPr>
              <a:t> = </a:t>
            </a:r>
            <a:r>
              <a:rPr lang="tr-TR" b="1" dirty="0" err="1">
                <a:solidFill>
                  <a:srgbClr val="C00000"/>
                </a:solidFill>
              </a:rPr>
              <a:t>obj.length</a:t>
            </a:r>
            <a:r>
              <a:rPr lang="tr-TR" b="1" dirty="0">
                <a:solidFill>
                  <a:srgbClr val="C00000"/>
                </a:solidFill>
              </a:rPr>
              <a:t>;</a:t>
            </a:r>
          </a:p>
          <a:p>
            <a:pPr marL="0" indent="0">
              <a:buNone/>
            </a:pPr>
            <a:r>
              <a:rPr lang="tr-TR" b="1" dirty="0">
                <a:solidFill>
                  <a:srgbClr val="C00000"/>
                </a:solidFill>
              </a:rPr>
              <a:t>      </a:t>
            </a:r>
            <a:r>
              <a:rPr lang="tr-TR" b="1" dirty="0" err="1">
                <a:solidFill>
                  <a:srgbClr val="C00000"/>
                </a:solidFill>
              </a:rPr>
              <a:t>height</a:t>
            </a:r>
            <a:r>
              <a:rPr lang="tr-TR" b="1" dirty="0">
                <a:solidFill>
                  <a:srgbClr val="C00000"/>
                </a:solidFill>
              </a:rPr>
              <a:t> = </a:t>
            </a:r>
            <a:r>
              <a:rPr lang="tr-TR" b="1" dirty="0" err="1">
                <a:solidFill>
                  <a:srgbClr val="C00000"/>
                </a:solidFill>
              </a:rPr>
              <a:t>obj.height</a:t>
            </a:r>
            <a:r>
              <a:rPr lang="tr-TR" b="1" dirty="0">
                <a:solidFill>
                  <a:srgbClr val="C00000"/>
                </a:solidFill>
              </a:rPr>
              <a:t>;</a:t>
            </a:r>
          </a:p>
          <a:p>
            <a:pPr marL="0" indent="0">
              <a:buNone/>
            </a:pPr>
            <a:r>
              <a:rPr lang="tr-TR" b="1" dirty="0">
                <a:solidFill>
                  <a:srgbClr val="C00000"/>
                </a:solidFill>
              </a:rPr>
              <a:t>    }</a:t>
            </a:r>
          </a:p>
          <a:p>
            <a:pPr marL="0" indent="0">
              <a:buNone/>
            </a:pPr>
            <a:r>
              <a:rPr lang="tr-TR" b="1" dirty="0" smtClean="0">
                <a:solidFill>
                  <a:srgbClr val="C00000"/>
                </a:solidFill>
              </a:rPr>
              <a:t>    </a:t>
            </a:r>
            <a:r>
              <a:rPr lang="tr-TR" b="1" dirty="0" err="1">
                <a:solidFill>
                  <a:srgbClr val="C00000"/>
                </a:solidFill>
              </a:rPr>
              <a:t>double</a:t>
            </a:r>
            <a:r>
              <a:rPr lang="tr-TR" b="1" dirty="0">
                <a:solidFill>
                  <a:srgbClr val="C00000"/>
                </a:solidFill>
              </a:rPr>
              <a:t> </a:t>
            </a:r>
            <a:r>
              <a:rPr lang="tr-TR" b="1" dirty="0" err="1">
                <a:solidFill>
                  <a:srgbClr val="C00000"/>
                </a:solidFill>
              </a:rPr>
              <a:t>calculateArea</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return</a:t>
            </a:r>
            <a:r>
              <a:rPr lang="tr-TR" b="1" dirty="0">
                <a:solidFill>
                  <a:srgbClr val="C00000"/>
                </a:solidFill>
              </a:rPr>
              <a:t> </a:t>
            </a:r>
            <a:r>
              <a:rPr lang="tr-TR" b="1" dirty="0" err="1">
                <a:solidFill>
                  <a:srgbClr val="C00000"/>
                </a:solidFill>
              </a:rPr>
              <a:t>length</a:t>
            </a:r>
            <a:r>
              <a:rPr lang="tr-TR" b="1" dirty="0">
                <a:solidFill>
                  <a:srgbClr val="C00000"/>
                </a:solidFill>
              </a:rPr>
              <a:t> * </a:t>
            </a:r>
            <a:r>
              <a:rPr lang="tr-TR" b="1" dirty="0" err="1">
                <a:solidFill>
                  <a:srgbClr val="C00000"/>
                </a:solidFill>
              </a:rPr>
              <a:t>height</a:t>
            </a:r>
            <a:r>
              <a:rPr lang="tr-TR" b="1" dirty="0">
                <a:solidFill>
                  <a:srgbClr val="C00000"/>
                </a:solidFill>
              </a:rPr>
              <a:t>;</a:t>
            </a:r>
          </a:p>
          <a:p>
            <a:pPr marL="0" indent="0">
              <a:buNone/>
            </a:pPr>
            <a:r>
              <a:rPr lang="tr-TR" b="1" dirty="0">
                <a:solidFill>
                  <a:srgbClr val="C00000"/>
                </a:solidFill>
              </a:rPr>
              <a:t>    }</a:t>
            </a:r>
          </a:p>
          <a:p>
            <a:pPr marL="0" indent="0">
              <a:buNone/>
            </a:pPr>
            <a:r>
              <a:rPr lang="tr-TR" b="1" dirty="0">
                <a:solidFill>
                  <a:srgbClr val="C00000"/>
                </a:solidFill>
              </a:rPr>
              <a:t>};</a:t>
            </a:r>
          </a:p>
          <a:p>
            <a:endParaRPr lang="tr-TR" dirty="0"/>
          </a:p>
        </p:txBody>
      </p:sp>
      <p:sp>
        <p:nvSpPr>
          <p:cNvPr id="5" name="Dikdörtgen 4"/>
          <p:cNvSpPr/>
          <p:nvPr/>
        </p:nvSpPr>
        <p:spPr>
          <a:xfrm>
            <a:off x="6058617" y="3135086"/>
            <a:ext cx="6096000" cy="3477875"/>
          </a:xfrm>
          <a:prstGeom prst="rect">
            <a:avLst/>
          </a:prstGeom>
        </p:spPr>
        <p:txBody>
          <a:bodyPr>
            <a:spAutoFit/>
          </a:bodyPr>
          <a:lstStyle/>
          <a:p>
            <a:r>
              <a:rPr lang="en-US" sz="2000" b="1" dirty="0" err="1">
                <a:solidFill>
                  <a:srgbClr val="C00000"/>
                </a:solidFill>
              </a:rPr>
              <a:t>int</a:t>
            </a:r>
            <a:r>
              <a:rPr lang="en-US" sz="2000" b="1" dirty="0">
                <a:solidFill>
                  <a:srgbClr val="C00000"/>
                </a:solidFill>
              </a:rPr>
              <a:t> main() {</a:t>
            </a:r>
          </a:p>
          <a:p>
            <a:r>
              <a:rPr lang="en-US" sz="2000" b="1" dirty="0">
                <a:solidFill>
                  <a:srgbClr val="C00000"/>
                </a:solidFill>
              </a:rPr>
              <a:t>  </a:t>
            </a:r>
            <a:r>
              <a:rPr lang="en-US" sz="2000" b="1" dirty="0"/>
              <a:t>// create an object of Wall class</a:t>
            </a:r>
          </a:p>
          <a:p>
            <a:r>
              <a:rPr lang="en-US" sz="2000" b="1" dirty="0">
                <a:solidFill>
                  <a:srgbClr val="C00000"/>
                </a:solidFill>
              </a:rPr>
              <a:t>  Wall wall1(10.5, 8.6);</a:t>
            </a:r>
          </a:p>
          <a:p>
            <a:r>
              <a:rPr lang="en-US" sz="2000" b="1" dirty="0" smtClean="0">
                <a:solidFill>
                  <a:srgbClr val="C00000"/>
                </a:solidFill>
              </a:rPr>
              <a:t>  </a:t>
            </a:r>
            <a:r>
              <a:rPr lang="en-US" sz="2000" b="1" dirty="0"/>
              <a:t>// copy contents of wall1 to wall2</a:t>
            </a:r>
          </a:p>
          <a:p>
            <a:r>
              <a:rPr lang="en-US" sz="2000" b="1" dirty="0">
                <a:solidFill>
                  <a:srgbClr val="C00000"/>
                </a:solidFill>
              </a:rPr>
              <a:t>  Wall wall2 = wall1;</a:t>
            </a:r>
          </a:p>
          <a:p>
            <a:r>
              <a:rPr lang="en-US" sz="2000" b="1" dirty="0" smtClean="0">
                <a:solidFill>
                  <a:srgbClr val="C00000"/>
                </a:solidFill>
              </a:rPr>
              <a:t>  </a:t>
            </a:r>
            <a:r>
              <a:rPr lang="en-US" sz="2000" b="1" dirty="0"/>
              <a:t>// print areas of wall1 and wall2</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"Area of Wall 1: " &lt;&lt; wall1.calculateArea() &lt;&lt; </a:t>
            </a:r>
            <a:r>
              <a:rPr lang="en-US" sz="2000" b="1" dirty="0" err="1">
                <a:solidFill>
                  <a:srgbClr val="C00000"/>
                </a:solidFill>
              </a:rPr>
              <a:t>endl</a:t>
            </a:r>
            <a:r>
              <a:rPr lang="en-US" sz="2000" b="1" dirty="0">
                <a:solidFill>
                  <a:srgbClr val="C00000"/>
                </a:solidFill>
              </a:rPr>
              <a:t>;</a:t>
            </a:r>
          </a:p>
          <a:p>
            <a:r>
              <a:rPr lang="en-US" sz="2000" b="1" dirty="0">
                <a:solidFill>
                  <a:srgbClr val="C00000"/>
                </a:solidFill>
              </a:rPr>
              <a:t>  </a:t>
            </a:r>
            <a:r>
              <a:rPr lang="en-US" sz="2000" b="1" dirty="0" err="1">
                <a:solidFill>
                  <a:srgbClr val="C00000"/>
                </a:solidFill>
              </a:rPr>
              <a:t>cout</a:t>
            </a:r>
            <a:r>
              <a:rPr lang="en-US" sz="2000" b="1" dirty="0">
                <a:solidFill>
                  <a:srgbClr val="C00000"/>
                </a:solidFill>
              </a:rPr>
              <a:t> &lt;&lt; "Area of Wall 2: " &lt;&lt; wall2.calculateArea();</a:t>
            </a:r>
          </a:p>
          <a:p>
            <a:r>
              <a:rPr lang="en-US" sz="2000" b="1" dirty="0" smtClean="0">
                <a:solidFill>
                  <a:srgbClr val="C00000"/>
                </a:solidFill>
              </a:rPr>
              <a:t>  </a:t>
            </a:r>
            <a:r>
              <a:rPr lang="en-US" sz="2000" b="1" dirty="0">
                <a:solidFill>
                  <a:srgbClr val="C00000"/>
                </a:solidFill>
              </a:rPr>
              <a:t>return 0;</a:t>
            </a:r>
          </a:p>
          <a:p>
            <a:r>
              <a:rPr lang="en-US" sz="2000" b="1" dirty="0">
                <a:solidFill>
                  <a:srgbClr val="C00000"/>
                </a:solidFill>
              </a:rPr>
              <a:t>}</a:t>
            </a:r>
            <a:endParaRPr lang="tr-TR" sz="2000" b="1" dirty="0">
              <a:solidFill>
                <a:srgbClr val="C00000"/>
              </a:solidFill>
            </a:endParaRPr>
          </a:p>
        </p:txBody>
      </p:sp>
      <p:pic>
        <p:nvPicPr>
          <p:cNvPr id="6" name="Resim 5"/>
          <p:cNvPicPr>
            <a:picLocks noChangeAspect="1"/>
          </p:cNvPicPr>
          <p:nvPr/>
        </p:nvPicPr>
        <p:blipFill>
          <a:blip r:embed="rId2"/>
          <a:stretch>
            <a:fillRect/>
          </a:stretch>
        </p:blipFill>
        <p:spPr>
          <a:xfrm>
            <a:off x="9744792" y="2638425"/>
            <a:ext cx="2409825" cy="790575"/>
          </a:xfrm>
          <a:prstGeom prst="rect">
            <a:avLst/>
          </a:prstGeom>
        </p:spPr>
      </p:pic>
      <p:pic>
        <p:nvPicPr>
          <p:cNvPr id="7" name="Resim 6"/>
          <p:cNvPicPr>
            <a:picLocks noChangeAspect="1"/>
          </p:cNvPicPr>
          <p:nvPr/>
        </p:nvPicPr>
        <p:blipFill>
          <a:blip r:embed="rId3"/>
          <a:stretch>
            <a:fillRect/>
          </a:stretch>
        </p:blipFill>
        <p:spPr>
          <a:xfrm>
            <a:off x="3657599" y="346982"/>
            <a:ext cx="8514269" cy="700308"/>
          </a:xfrm>
          <a:prstGeom prst="rect">
            <a:avLst/>
          </a:prstGeom>
        </p:spPr>
      </p:pic>
    </p:spTree>
    <p:extLst>
      <p:ext uri="{BB962C8B-B14F-4D97-AF65-F5344CB8AC3E}">
        <p14:creationId xmlns:p14="http://schemas.microsoft.com/office/powerpoint/2010/main" val="25998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80895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276045"/>
            <a:ext cx="12192000" cy="5900918"/>
          </a:xfrm>
        </p:spPr>
        <p:txBody>
          <a:bodyPr/>
          <a:lstStyle/>
          <a:p>
            <a:r>
              <a:rPr lang="en-US" dirty="0" smtClean="0"/>
              <a:t>There </a:t>
            </a:r>
            <a:r>
              <a:rPr lang="en-US" dirty="0"/>
              <a:t>are two ways in which copy constructor copies, and they are: </a:t>
            </a:r>
          </a:p>
          <a:p>
            <a:pPr algn="ctr"/>
            <a:r>
              <a:rPr lang="en-US" dirty="0" smtClean="0"/>
              <a:t>Shallow </a:t>
            </a:r>
            <a:r>
              <a:rPr lang="en-US" dirty="0"/>
              <a:t>copy. </a:t>
            </a:r>
            <a:endParaRPr lang="tr-TR" dirty="0" smtClean="0"/>
          </a:p>
          <a:p>
            <a:r>
              <a:rPr lang="en-US" dirty="0"/>
              <a:t>Two students are entering their details in excel sheet simultaneously from two different machines shared over a network. Changes made by both of them will be reflected in the excel sheet. Because same excel sheet is opened in both locations. This is what happens in shallow copy constructor. Both objects will point to same memory location.</a:t>
            </a:r>
            <a:endParaRPr lang="en-US" dirty="0"/>
          </a:p>
          <a:p>
            <a:endParaRPr lang="tr-TR" dirty="0" smtClean="0"/>
          </a:p>
          <a:p>
            <a:endParaRPr lang="tr-TR" dirty="0"/>
          </a:p>
        </p:txBody>
      </p:sp>
      <p:pic>
        <p:nvPicPr>
          <p:cNvPr id="4" name="Resim 3"/>
          <p:cNvPicPr>
            <a:picLocks noChangeAspect="1"/>
          </p:cNvPicPr>
          <p:nvPr/>
        </p:nvPicPr>
        <p:blipFill>
          <a:blip r:embed="rId2"/>
          <a:stretch>
            <a:fillRect/>
          </a:stretch>
        </p:blipFill>
        <p:spPr>
          <a:xfrm>
            <a:off x="7127126" y="3604224"/>
            <a:ext cx="4200525" cy="2686050"/>
          </a:xfrm>
          <a:prstGeom prst="rect">
            <a:avLst/>
          </a:prstGeom>
        </p:spPr>
      </p:pic>
    </p:spTree>
    <p:extLst>
      <p:ext uri="{BB962C8B-B14F-4D97-AF65-F5344CB8AC3E}">
        <p14:creationId xmlns:p14="http://schemas.microsoft.com/office/powerpoint/2010/main" val="379305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8643668" cy="6858000"/>
          </a:xfrm>
        </p:spPr>
        <p:txBody>
          <a:bodyPr>
            <a:normAutofit fontScale="70000" lnSpcReduction="20000"/>
          </a:bodyPr>
          <a:lstStyle/>
          <a:p>
            <a:pPr marL="0" indent="0">
              <a:buNone/>
            </a:pPr>
            <a:r>
              <a:rPr lang="tr-TR" b="1" dirty="0">
                <a:solidFill>
                  <a:srgbClr val="C00000"/>
                </a:solidFill>
              </a:rPr>
              <a:t>#</a:t>
            </a:r>
            <a:r>
              <a:rPr lang="tr-TR" b="1" dirty="0" err="1">
                <a:solidFill>
                  <a:srgbClr val="C00000"/>
                </a:solidFill>
              </a:rPr>
              <a:t>include</a:t>
            </a:r>
            <a:r>
              <a:rPr lang="tr-TR" b="1" dirty="0">
                <a:solidFill>
                  <a:srgbClr val="C00000"/>
                </a:solidFill>
              </a:rPr>
              <a:t> &lt;</a:t>
            </a:r>
            <a:r>
              <a:rPr lang="tr-TR" b="1" dirty="0" err="1">
                <a:solidFill>
                  <a:srgbClr val="C00000"/>
                </a:solidFill>
              </a:rPr>
              <a:t>iostream</a:t>
            </a:r>
            <a:r>
              <a:rPr lang="tr-TR" b="1" dirty="0">
                <a:solidFill>
                  <a:srgbClr val="C00000"/>
                </a:solidFill>
              </a:rPr>
              <a:t>&gt;  </a:t>
            </a:r>
            <a:r>
              <a:rPr lang="tr-TR" b="1" dirty="0" smtClean="0">
                <a:solidFill>
                  <a:srgbClr val="C00000"/>
                </a:solidFill>
              </a:rPr>
              <a:t>   </a:t>
            </a:r>
            <a:r>
              <a:rPr lang="tr-TR" b="1" dirty="0" err="1" smtClean="0">
                <a:solidFill>
                  <a:srgbClr val="C00000"/>
                </a:solidFill>
              </a:rPr>
              <a:t>using</a:t>
            </a:r>
            <a:r>
              <a:rPr lang="tr-TR" b="1" dirty="0" smtClean="0">
                <a:solidFill>
                  <a:srgbClr val="C00000"/>
                </a:solidFill>
              </a:rPr>
              <a:t> </a:t>
            </a:r>
            <a:r>
              <a:rPr lang="tr-TR" b="1" dirty="0" err="1">
                <a:solidFill>
                  <a:srgbClr val="C00000"/>
                </a:solidFill>
              </a:rPr>
              <a:t>namespace</a:t>
            </a:r>
            <a:r>
              <a:rPr lang="tr-TR" b="1" dirty="0">
                <a:solidFill>
                  <a:srgbClr val="C00000"/>
                </a:solidFill>
              </a:rPr>
              <a:t> </a:t>
            </a:r>
            <a:r>
              <a:rPr lang="tr-TR" b="1" dirty="0" err="1">
                <a:solidFill>
                  <a:srgbClr val="C00000"/>
                </a:solidFill>
              </a:rPr>
              <a:t>std</a:t>
            </a:r>
            <a:r>
              <a:rPr lang="tr-TR" b="1" dirty="0">
                <a:solidFill>
                  <a:srgbClr val="C00000"/>
                </a:solidFill>
              </a:rPr>
              <a:t>;  </a:t>
            </a:r>
          </a:p>
          <a:p>
            <a:pPr marL="0" indent="0">
              <a:buNone/>
            </a:pPr>
            <a:r>
              <a:rPr lang="tr-TR" b="1" dirty="0" err="1">
                <a:solidFill>
                  <a:srgbClr val="C00000"/>
                </a:solidFill>
              </a:rPr>
              <a:t>class</a:t>
            </a:r>
            <a:r>
              <a:rPr lang="tr-TR" b="1" dirty="0">
                <a:solidFill>
                  <a:srgbClr val="C00000"/>
                </a:solidFill>
              </a:rPr>
              <a:t> </a:t>
            </a:r>
            <a:r>
              <a:rPr lang="tr-TR" b="1" dirty="0" err="1">
                <a:solidFill>
                  <a:srgbClr val="C00000"/>
                </a:solidFill>
              </a:rPr>
              <a:t>Opp</a:t>
            </a:r>
            <a:r>
              <a:rPr lang="tr-TR" b="1" dirty="0">
                <a:solidFill>
                  <a:srgbClr val="C00000"/>
                </a:solidFill>
              </a:rPr>
              <a:t> {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a;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b; </a:t>
            </a:r>
          </a:p>
          <a:p>
            <a:pPr marL="0" indent="0">
              <a:buNone/>
            </a:pPr>
            <a:r>
              <a:rPr lang="tr-TR" b="1" dirty="0">
                <a:solidFill>
                  <a:srgbClr val="C00000"/>
                </a:solidFill>
              </a:rPr>
              <a:t> </a:t>
            </a:r>
            <a:r>
              <a:rPr lang="tr-TR" b="1" dirty="0" err="1">
                <a:solidFill>
                  <a:srgbClr val="C00000"/>
                </a:solidFill>
              </a:rPr>
              <a:t>int</a:t>
            </a:r>
            <a:r>
              <a:rPr lang="tr-TR" b="1" dirty="0">
                <a:solidFill>
                  <a:srgbClr val="C00000"/>
                </a:solidFill>
              </a:rPr>
              <a:t> *z;  </a:t>
            </a:r>
          </a:p>
          <a:p>
            <a:pPr marL="0" indent="0">
              <a:buNone/>
            </a:pPr>
            <a:r>
              <a:rPr lang="tr-TR" b="1" dirty="0">
                <a:solidFill>
                  <a:srgbClr val="C00000"/>
                </a:solidFill>
              </a:rPr>
              <a:t> </a:t>
            </a:r>
            <a:r>
              <a:rPr lang="tr-TR" b="1" dirty="0" err="1">
                <a:solidFill>
                  <a:srgbClr val="C00000"/>
                </a:solidFill>
              </a:rPr>
              <a:t>public</a:t>
            </a:r>
            <a:r>
              <a:rPr lang="tr-TR" b="1" dirty="0">
                <a:solidFill>
                  <a:srgbClr val="C00000"/>
                </a:solidFill>
              </a:rPr>
              <a:t>: </a:t>
            </a:r>
            <a:r>
              <a:rPr lang="tr-TR" b="1" dirty="0" err="1">
                <a:solidFill>
                  <a:srgbClr val="C00000"/>
                </a:solidFill>
              </a:rPr>
              <a:t>Opp</a:t>
            </a:r>
            <a:r>
              <a:rPr lang="tr-TR" b="1" dirty="0">
                <a:solidFill>
                  <a:srgbClr val="C00000"/>
                </a:solidFill>
              </a:rPr>
              <a:t>() { </a:t>
            </a:r>
          </a:p>
          <a:p>
            <a:pPr marL="0" indent="0">
              <a:buNone/>
            </a:pPr>
            <a:r>
              <a:rPr lang="tr-TR" b="1" dirty="0">
                <a:solidFill>
                  <a:srgbClr val="C00000"/>
                </a:solidFill>
              </a:rPr>
              <a:t>   z=</a:t>
            </a:r>
            <a:r>
              <a:rPr lang="tr-TR" b="1" dirty="0" err="1">
                <a:solidFill>
                  <a:srgbClr val="C00000"/>
                </a:solidFill>
              </a:rPr>
              <a:t>new</a:t>
            </a:r>
            <a:r>
              <a:rPr lang="tr-TR" b="1" dirty="0">
                <a:solidFill>
                  <a:srgbClr val="C00000"/>
                </a:solidFill>
              </a:rPr>
              <a:t> </a:t>
            </a:r>
            <a:r>
              <a:rPr lang="tr-TR" b="1" dirty="0" err="1">
                <a:solidFill>
                  <a:srgbClr val="C00000"/>
                </a:solidFill>
              </a:rPr>
              <a:t>int</a:t>
            </a:r>
            <a:r>
              <a:rPr lang="tr-TR" b="1" dirty="0">
                <a:solidFill>
                  <a:srgbClr val="C00000"/>
                </a:solidFill>
              </a:rPr>
              <a:t>; </a:t>
            </a:r>
          </a:p>
          <a:p>
            <a:pPr marL="0" indent="0">
              <a:buNone/>
            </a:pPr>
            <a:r>
              <a:rPr lang="tr-TR" b="1" dirty="0">
                <a:solidFill>
                  <a:srgbClr val="C00000"/>
                </a:solidFill>
              </a:rPr>
              <a:t> }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input</a:t>
            </a:r>
            <a:r>
              <a:rPr lang="tr-TR" b="1" dirty="0">
                <a:solidFill>
                  <a:srgbClr val="C00000"/>
                </a:solidFill>
              </a:rPr>
              <a:t>(</a:t>
            </a:r>
            <a:r>
              <a:rPr lang="tr-TR" b="1" dirty="0" err="1">
                <a:solidFill>
                  <a:srgbClr val="C00000"/>
                </a:solidFill>
              </a:rPr>
              <a:t>int</a:t>
            </a:r>
            <a:r>
              <a:rPr lang="tr-TR" b="1" dirty="0">
                <a:solidFill>
                  <a:srgbClr val="C00000"/>
                </a:solidFill>
              </a:rPr>
              <a:t> x, </a:t>
            </a:r>
            <a:r>
              <a:rPr lang="tr-TR" b="1" dirty="0" err="1">
                <a:solidFill>
                  <a:srgbClr val="C00000"/>
                </a:solidFill>
              </a:rPr>
              <a:t>int</a:t>
            </a:r>
            <a:r>
              <a:rPr lang="tr-TR" b="1" dirty="0">
                <a:solidFill>
                  <a:srgbClr val="C00000"/>
                </a:solidFill>
              </a:rPr>
              <a:t> y, </a:t>
            </a:r>
            <a:r>
              <a:rPr lang="tr-TR" b="1" dirty="0" err="1">
                <a:solidFill>
                  <a:srgbClr val="C00000"/>
                </a:solidFill>
              </a:rPr>
              <a:t>int</a:t>
            </a:r>
            <a:r>
              <a:rPr lang="tr-TR" b="1" dirty="0">
                <a:solidFill>
                  <a:srgbClr val="C00000"/>
                </a:solidFill>
              </a:rPr>
              <a:t> l) { </a:t>
            </a:r>
          </a:p>
          <a:p>
            <a:pPr marL="0" indent="0">
              <a:buNone/>
            </a:pPr>
            <a:r>
              <a:rPr lang="tr-TR" b="1" dirty="0">
                <a:solidFill>
                  <a:srgbClr val="C00000"/>
                </a:solidFill>
              </a:rPr>
              <a:t>    a=x;  </a:t>
            </a:r>
          </a:p>
          <a:p>
            <a:pPr marL="0" indent="0">
              <a:buNone/>
            </a:pPr>
            <a:r>
              <a:rPr lang="tr-TR" b="1" dirty="0">
                <a:solidFill>
                  <a:srgbClr val="C00000"/>
                </a:solidFill>
              </a:rPr>
              <a:t>    b=y;  </a:t>
            </a:r>
          </a:p>
          <a:p>
            <a:pPr marL="0" indent="0">
              <a:buNone/>
            </a:pPr>
            <a:r>
              <a:rPr lang="tr-TR" b="1" dirty="0">
                <a:solidFill>
                  <a:srgbClr val="C00000"/>
                </a:solidFill>
              </a:rPr>
              <a:t>    *z=l;  </a:t>
            </a:r>
          </a:p>
          <a:p>
            <a:pPr marL="0" indent="0">
              <a:buNone/>
            </a:pPr>
            <a:r>
              <a:rPr lang="tr-TR" b="1" dirty="0">
                <a:solidFill>
                  <a:srgbClr val="C00000"/>
                </a:solidFill>
              </a:rPr>
              <a:t> } </a:t>
            </a:r>
          </a:p>
          <a:p>
            <a:pPr marL="0" indent="0">
              <a:buNone/>
            </a:pPr>
            <a:r>
              <a:rPr lang="tr-TR" b="1" dirty="0">
                <a:solidFill>
                  <a:srgbClr val="C00000"/>
                </a:solidFill>
              </a:rPr>
              <a:t> </a:t>
            </a:r>
            <a:r>
              <a:rPr lang="tr-TR" b="1" dirty="0" err="1">
                <a:solidFill>
                  <a:srgbClr val="C00000"/>
                </a:solidFill>
              </a:rPr>
              <a:t>void</a:t>
            </a:r>
            <a:r>
              <a:rPr lang="tr-TR" b="1" dirty="0">
                <a:solidFill>
                  <a:srgbClr val="C00000"/>
                </a:solidFill>
              </a:rPr>
              <a:t> </a:t>
            </a:r>
            <a:r>
              <a:rPr lang="tr-TR" b="1" dirty="0" err="1">
                <a:solidFill>
                  <a:srgbClr val="C00000"/>
                </a:solidFill>
              </a:rPr>
              <a:t>display</a:t>
            </a:r>
            <a:r>
              <a:rPr lang="tr-TR" b="1" dirty="0">
                <a:solidFill>
                  <a:srgbClr val="C00000"/>
                </a:solidFill>
              </a:rPr>
              <a:t>() {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value</a:t>
            </a:r>
            <a:r>
              <a:rPr lang="tr-TR" b="1" dirty="0">
                <a:solidFill>
                  <a:srgbClr val="C00000"/>
                </a:solidFill>
              </a:rPr>
              <a:t> of a:" &lt;&lt;a&lt;&lt;</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value</a:t>
            </a:r>
            <a:r>
              <a:rPr lang="tr-TR" b="1" dirty="0">
                <a:solidFill>
                  <a:srgbClr val="C00000"/>
                </a:solidFill>
              </a:rPr>
              <a:t> of b:" &lt;&lt;b&lt;&lt;</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a:t>
            </a:r>
            <a:r>
              <a:rPr lang="tr-TR" b="1" dirty="0" err="1">
                <a:solidFill>
                  <a:srgbClr val="C00000"/>
                </a:solidFill>
              </a:rPr>
              <a:t>cout</a:t>
            </a:r>
            <a:r>
              <a:rPr lang="tr-TR" b="1" dirty="0">
                <a:solidFill>
                  <a:srgbClr val="C00000"/>
                </a:solidFill>
              </a:rPr>
              <a:t>&lt;&lt;"</a:t>
            </a:r>
            <a:r>
              <a:rPr lang="tr-TR" b="1" dirty="0" err="1">
                <a:solidFill>
                  <a:srgbClr val="C00000"/>
                </a:solidFill>
              </a:rPr>
              <a:t>value</a:t>
            </a:r>
            <a:r>
              <a:rPr lang="tr-TR" b="1" dirty="0">
                <a:solidFill>
                  <a:srgbClr val="C00000"/>
                </a:solidFill>
              </a:rPr>
              <a:t> of z:" &lt;&lt;*z&lt;&lt;</a:t>
            </a:r>
            <a:r>
              <a:rPr lang="tr-TR" b="1" dirty="0" err="1">
                <a:solidFill>
                  <a:srgbClr val="C00000"/>
                </a:solidFill>
              </a:rPr>
              <a:t>endl</a:t>
            </a:r>
            <a:r>
              <a:rPr lang="tr-TR" b="1" dirty="0">
                <a:solidFill>
                  <a:srgbClr val="C00000"/>
                </a:solidFill>
              </a:rPr>
              <a:t>;  </a:t>
            </a:r>
          </a:p>
          <a:p>
            <a:pPr marL="0" indent="0">
              <a:buNone/>
            </a:pPr>
            <a:r>
              <a:rPr lang="tr-TR" b="1" dirty="0">
                <a:solidFill>
                  <a:srgbClr val="C00000"/>
                </a:solidFill>
              </a:rPr>
              <a:t> } </a:t>
            </a:r>
          </a:p>
          <a:p>
            <a:pPr marL="0" indent="0">
              <a:buNone/>
            </a:pPr>
            <a:r>
              <a:rPr lang="tr-TR" b="1" dirty="0">
                <a:solidFill>
                  <a:srgbClr val="C00000"/>
                </a:solidFill>
              </a:rPr>
              <a:t>}; </a:t>
            </a:r>
          </a:p>
          <a:p>
            <a:pPr marL="0" indent="0">
              <a:buNone/>
            </a:pPr>
            <a:r>
              <a:rPr lang="tr-TR" b="1" dirty="0">
                <a:solidFill>
                  <a:srgbClr val="C00000"/>
                </a:solidFill>
              </a:rPr>
              <a:t> </a:t>
            </a:r>
          </a:p>
        </p:txBody>
      </p:sp>
      <p:sp>
        <p:nvSpPr>
          <p:cNvPr id="4" name="Dikdörtgen 3"/>
          <p:cNvSpPr/>
          <p:nvPr/>
        </p:nvSpPr>
        <p:spPr>
          <a:xfrm>
            <a:off x="8643668" y="4146770"/>
            <a:ext cx="2697192" cy="2554545"/>
          </a:xfrm>
          <a:prstGeom prst="rect">
            <a:avLst/>
          </a:prstGeom>
        </p:spPr>
        <p:txBody>
          <a:bodyPr wrap="square">
            <a:spAutoFit/>
          </a:bodyPr>
          <a:lstStyle/>
          <a:p>
            <a:endParaRPr lang="tr-TR" sz="2000" b="1" dirty="0">
              <a:solidFill>
                <a:srgbClr val="C00000"/>
              </a:solidFill>
            </a:endParaRPr>
          </a:p>
          <a:p>
            <a:r>
              <a:rPr lang="tr-TR" sz="2000" b="1" dirty="0" err="1">
                <a:solidFill>
                  <a:srgbClr val="C00000"/>
                </a:solidFill>
              </a:rPr>
              <a:t>int</a:t>
            </a:r>
            <a:r>
              <a:rPr lang="tr-TR" sz="2000" b="1" dirty="0">
                <a:solidFill>
                  <a:srgbClr val="C00000"/>
                </a:solidFill>
              </a:rPr>
              <a:t> main()  {  </a:t>
            </a:r>
          </a:p>
          <a:p>
            <a:r>
              <a:rPr lang="tr-TR" sz="2000" b="1" dirty="0">
                <a:solidFill>
                  <a:srgbClr val="C00000"/>
                </a:solidFill>
              </a:rPr>
              <a:t> </a:t>
            </a:r>
            <a:r>
              <a:rPr lang="tr-TR" sz="2000" b="1" dirty="0" err="1">
                <a:solidFill>
                  <a:srgbClr val="C00000"/>
                </a:solidFill>
              </a:rPr>
              <a:t>Opp</a:t>
            </a:r>
            <a:r>
              <a:rPr lang="tr-TR" sz="2000" b="1" dirty="0">
                <a:solidFill>
                  <a:srgbClr val="C00000"/>
                </a:solidFill>
              </a:rPr>
              <a:t> obj1;  </a:t>
            </a:r>
          </a:p>
          <a:p>
            <a:r>
              <a:rPr lang="tr-TR" sz="2000" b="1" dirty="0">
                <a:solidFill>
                  <a:srgbClr val="C00000"/>
                </a:solidFill>
              </a:rPr>
              <a:t> obj1.input(4,8,12);  </a:t>
            </a:r>
          </a:p>
          <a:p>
            <a:r>
              <a:rPr lang="tr-TR" sz="2000" b="1" dirty="0">
                <a:solidFill>
                  <a:srgbClr val="C00000"/>
                </a:solidFill>
              </a:rPr>
              <a:t> </a:t>
            </a:r>
            <a:r>
              <a:rPr lang="tr-TR" sz="2000" b="1" dirty="0" err="1">
                <a:solidFill>
                  <a:srgbClr val="C00000"/>
                </a:solidFill>
              </a:rPr>
              <a:t>Opp</a:t>
            </a:r>
            <a:r>
              <a:rPr lang="tr-TR" sz="2000" b="1" dirty="0">
                <a:solidFill>
                  <a:srgbClr val="C00000"/>
                </a:solidFill>
              </a:rPr>
              <a:t> obj2 = obj1;  </a:t>
            </a:r>
          </a:p>
          <a:p>
            <a:r>
              <a:rPr lang="tr-TR" sz="2000" b="1" dirty="0">
                <a:solidFill>
                  <a:srgbClr val="C00000"/>
                </a:solidFill>
              </a:rPr>
              <a:t> obj2.display();  </a:t>
            </a:r>
          </a:p>
          <a:p>
            <a:r>
              <a:rPr lang="tr-TR" sz="2000" b="1" dirty="0">
                <a:solidFill>
                  <a:srgbClr val="C00000"/>
                </a:solidFill>
              </a:rPr>
              <a:t> </a:t>
            </a:r>
            <a:r>
              <a:rPr lang="tr-TR" sz="2000" b="1" dirty="0" err="1">
                <a:solidFill>
                  <a:srgbClr val="C00000"/>
                </a:solidFill>
              </a:rPr>
              <a:t>return</a:t>
            </a:r>
            <a:r>
              <a:rPr lang="tr-TR" sz="2000" b="1" dirty="0">
                <a:solidFill>
                  <a:srgbClr val="C00000"/>
                </a:solidFill>
              </a:rPr>
              <a:t> 0;  </a:t>
            </a:r>
          </a:p>
          <a:p>
            <a:r>
              <a:rPr lang="tr-TR" sz="2000" b="1" dirty="0">
                <a:solidFill>
                  <a:srgbClr val="C00000"/>
                </a:solidFill>
              </a:rPr>
              <a:t>} </a:t>
            </a:r>
            <a:endParaRPr lang="tr-TR" sz="2000" b="1" dirty="0">
              <a:solidFill>
                <a:srgbClr val="C00000"/>
              </a:solidFill>
            </a:endParaRPr>
          </a:p>
        </p:txBody>
      </p:sp>
      <p:sp>
        <p:nvSpPr>
          <p:cNvPr id="5" name="Dikdörtgen 4"/>
          <p:cNvSpPr/>
          <p:nvPr/>
        </p:nvSpPr>
        <p:spPr>
          <a:xfrm>
            <a:off x="9164099" y="3684281"/>
            <a:ext cx="2800767" cy="369332"/>
          </a:xfrm>
          <a:prstGeom prst="rect">
            <a:avLst/>
          </a:prstGeom>
        </p:spPr>
        <p:txBody>
          <a:bodyPr wrap="none">
            <a:spAutoFit/>
          </a:bodyPr>
          <a:lstStyle/>
          <a:p>
            <a:r>
              <a:rPr lang="en-US" dirty="0">
                <a:solidFill>
                  <a:srgbClr val="000000"/>
                </a:solidFill>
                <a:latin typeface="Poppins"/>
              </a:rPr>
              <a:t> obj1 Shallow copy </a:t>
            </a:r>
            <a:r>
              <a:rPr lang="en-US" dirty="0" err="1">
                <a:solidFill>
                  <a:srgbClr val="000000"/>
                </a:solidFill>
                <a:latin typeface="Poppins"/>
              </a:rPr>
              <a:t>obj</a:t>
            </a:r>
            <a:r>
              <a:rPr lang="en-US" dirty="0">
                <a:solidFill>
                  <a:srgbClr val="000000"/>
                </a:solidFill>
                <a:latin typeface="Poppins"/>
              </a:rPr>
              <a:t> 2  </a:t>
            </a:r>
            <a:endParaRPr lang="tr-TR" dirty="0"/>
          </a:p>
        </p:txBody>
      </p:sp>
    </p:spTree>
    <p:extLst>
      <p:ext uri="{BB962C8B-B14F-4D97-AF65-F5344CB8AC3E}">
        <p14:creationId xmlns:p14="http://schemas.microsoft.com/office/powerpoint/2010/main" val="2931558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138023"/>
            <a:ext cx="12192000" cy="6038940"/>
          </a:xfrm>
        </p:spPr>
        <p:txBody>
          <a:bodyPr/>
          <a:lstStyle/>
          <a:p>
            <a:endParaRPr lang="tr-TR" dirty="0" smtClean="0"/>
          </a:p>
          <a:p>
            <a:pPr algn="ctr"/>
            <a:r>
              <a:rPr lang="en-US" dirty="0"/>
              <a:t>Deep copy. </a:t>
            </a:r>
            <a:endParaRPr lang="tr-TR" dirty="0"/>
          </a:p>
          <a:p>
            <a:endParaRPr lang="tr-TR" dirty="0"/>
          </a:p>
          <a:p>
            <a:r>
              <a:rPr lang="en-US" dirty="0" smtClean="0"/>
              <a:t>You </a:t>
            </a:r>
            <a:r>
              <a:rPr lang="en-US" dirty="0"/>
              <a:t>are supposed to submit an assignment tomorrow and you are running short of time, so you copied it from your friend. Now you and your friend have same assignment content, but separate copies. Therefore any modifications made in your copy of assignment will not be reflected in your friend's copy. This is what happens in deep copy constructor.</a:t>
            </a:r>
            <a:endParaRPr lang="tr-TR" dirty="0"/>
          </a:p>
        </p:txBody>
      </p:sp>
      <p:pic>
        <p:nvPicPr>
          <p:cNvPr id="4" name="Resim 3"/>
          <p:cNvPicPr>
            <a:picLocks noChangeAspect="1"/>
          </p:cNvPicPr>
          <p:nvPr/>
        </p:nvPicPr>
        <p:blipFill>
          <a:blip r:embed="rId2"/>
          <a:stretch>
            <a:fillRect/>
          </a:stretch>
        </p:blipFill>
        <p:spPr>
          <a:xfrm>
            <a:off x="2804303" y="3723556"/>
            <a:ext cx="6324600" cy="2533650"/>
          </a:xfrm>
          <a:prstGeom prst="rect">
            <a:avLst/>
          </a:prstGeom>
        </p:spPr>
      </p:pic>
    </p:spTree>
    <p:extLst>
      <p:ext uri="{BB962C8B-B14F-4D97-AF65-F5344CB8AC3E}">
        <p14:creationId xmlns:p14="http://schemas.microsoft.com/office/powerpoint/2010/main" val="427645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8410755" cy="6858000"/>
          </a:xfrm>
        </p:spPr>
        <p:txBody>
          <a:bodyPr>
            <a:normAutofit fontScale="92500" lnSpcReduction="10000"/>
          </a:bodyPr>
          <a:lstStyle/>
          <a:p>
            <a:pPr marL="0" indent="0">
              <a:buNone/>
            </a:pPr>
            <a:r>
              <a:rPr lang="tr-TR" sz="2600" b="1" dirty="0">
                <a:solidFill>
                  <a:srgbClr val="C00000"/>
                </a:solidFill>
              </a:rPr>
              <a:t>#</a:t>
            </a:r>
            <a:r>
              <a:rPr lang="tr-TR" sz="2600" b="1" dirty="0" err="1">
                <a:solidFill>
                  <a:srgbClr val="C00000"/>
                </a:solidFill>
              </a:rPr>
              <a:t>include</a:t>
            </a:r>
            <a:r>
              <a:rPr lang="tr-TR" sz="2600" b="1" dirty="0">
                <a:solidFill>
                  <a:srgbClr val="C00000"/>
                </a:solidFill>
              </a:rPr>
              <a:t>&lt;</a:t>
            </a:r>
            <a:r>
              <a:rPr lang="tr-TR" sz="2600" b="1" dirty="0" err="1">
                <a:solidFill>
                  <a:srgbClr val="C00000"/>
                </a:solidFill>
              </a:rPr>
              <a:t>iostream</a:t>
            </a:r>
            <a:r>
              <a:rPr lang="tr-TR" sz="2600" b="1" dirty="0">
                <a:solidFill>
                  <a:srgbClr val="C00000"/>
                </a:solidFill>
              </a:rPr>
              <a:t>&gt; </a:t>
            </a:r>
          </a:p>
          <a:p>
            <a:pPr marL="0" indent="0">
              <a:buNone/>
            </a:pPr>
            <a:r>
              <a:rPr lang="tr-TR" sz="2600" b="1" dirty="0" err="1">
                <a:solidFill>
                  <a:srgbClr val="C00000"/>
                </a:solidFill>
              </a:rPr>
              <a:t>using</a:t>
            </a:r>
            <a:r>
              <a:rPr lang="tr-TR" sz="2600" b="1" dirty="0">
                <a:solidFill>
                  <a:srgbClr val="C00000"/>
                </a:solidFill>
              </a:rPr>
              <a:t> </a:t>
            </a:r>
            <a:r>
              <a:rPr lang="tr-TR" sz="2600" b="1" dirty="0" err="1">
                <a:solidFill>
                  <a:srgbClr val="C00000"/>
                </a:solidFill>
              </a:rPr>
              <a:t>namespace</a:t>
            </a:r>
            <a:r>
              <a:rPr lang="tr-TR" sz="2600" b="1" dirty="0">
                <a:solidFill>
                  <a:srgbClr val="C00000"/>
                </a:solidFill>
              </a:rPr>
              <a:t> </a:t>
            </a:r>
            <a:r>
              <a:rPr lang="tr-TR" sz="2600" b="1" dirty="0" err="1">
                <a:solidFill>
                  <a:srgbClr val="C00000"/>
                </a:solidFill>
              </a:rPr>
              <a:t>std</a:t>
            </a:r>
            <a:r>
              <a:rPr lang="tr-TR" sz="2600" b="1" dirty="0">
                <a:solidFill>
                  <a:srgbClr val="C00000"/>
                </a:solidFill>
              </a:rPr>
              <a:t>; </a:t>
            </a:r>
          </a:p>
          <a:p>
            <a:pPr marL="0" indent="0">
              <a:buNone/>
            </a:pPr>
            <a:r>
              <a:rPr lang="tr-TR" sz="2600" b="1" dirty="0" err="1">
                <a:solidFill>
                  <a:srgbClr val="C00000"/>
                </a:solidFill>
              </a:rPr>
              <a:t>class</a:t>
            </a:r>
            <a:r>
              <a:rPr lang="tr-TR" sz="2600" b="1" dirty="0">
                <a:solidFill>
                  <a:srgbClr val="C00000"/>
                </a:solidFill>
              </a:rPr>
              <a:t> </a:t>
            </a:r>
            <a:r>
              <a:rPr lang="tr-TR" sz="2600" b="1" dirty="0" err="1">
                <a:solidFill>
                  <a:srgbClr val="C00000"/>
                </a:solidFill>
              </a:rPr>
              <a:t>Number</a:t>
            </a:r>
            <a:r>
              <a:rPr lang="tr-TR" sz="2600" b="1" dirty="0">
                <a:solidFill>
                  <a:srgbClr val="C00000"/>
                </a:solidFill>
              </a:rPr>
              <a:t> { </a:t>
            </a:r>
          </a:p>
          <a:p>
            <a:pPr marL="0" indent="0">
              <a:buNone/>
            </a:pPr>
            <a:r>
              <a:rPr lang="tr-TR" sz="2600" b="1" dirty="0">
                <a:solidFill>
                  <a:srgbClr val="C00000"/>
                </a:solidFill>
              </a:rPr>
              <a:t> </a:t>
            </a:r>
            <a:r>
              <a:rPr lang="tr-TR" sz="2600" b="1" dirty="0" err="1">
                <a:solidFill>
                  <a:srgbClr val="C00000"/>
                </a:solidFill>
              </a:rPr>
              <a:t>private</a:t>
            </a:r>
            <a:r>
              <a:rPr lang="tr-TR" sz="2600" b="1" dirty="0">
                <a:solidFill>
                  <a:srgbClr val="C00000"/>
                </a:solidFill>
              </a:rPr>
              <a:t>: </a:t>
            </a:r>
            <a:r>
              <a:rPr lang="tr-TR" sz="2600" b="1" dirty="0" err="1">
                <a:solidFill>
                  <a:srgbClr val="C00000"/>
                </a:solidFill>
              </a:rPr>
              <a:t>int</a:t>
            </a:r>
            <a:r>
              <a:rPr lang="tr-TR" sz="2600" b="1" dirty="0">
                <a:solidFill>
                  <a:srgbClr val="C00000"/>
                </a:solidFill>
              </a:rPr>
              <a:t> a; </a:t>
            </a:r>
          </a:p>
          <a:p>
            <a:pPr marL="0" indent="0">
              <a:buNone/>
            </a:pPr>
            <a:r>
              <a:rPr lang="tr-TR" sz="2600" b="1" dirty="0">
                <a:solidFill>
                  <a:srgbClr val="C00000"/>
                </a:solidFill>
              </a:rPr>
              <a:t> </a:t>
            </a:r>
            <a:r>
              <a:rPr lang="tr-TR" sz="2600" b="1" dirty="0" err="1">
                <a:solidFill>
                  <a:srgbClr val="C00000"/>
                </a:solidFill>
              </a:rPr>
              <a:t>public</a:t>
            </a:r>
            <a:r>
              <a:rPr lang="tr-TR" sz="2600" b="1" dirty="0">
                <a:solidFill>
                  <a:srgbClr val="C00000"/>
                </a:solidFill>
              </a:rPr>
              <a:t>: </a:t>
            </a:r>
            <a:r>
              <a:rPr lang="tr-TR" sz="2600" b="1" dirty="0" err="1">
                <a:solidFill>
                  <a:srgbClr val="C00000"/>
                </a:solidFill>
              </a:rPr>
              <a:t>Number</a:t>
            </a:r>
            <a:r>
              <a:rPr lang="tr-TR" sz="2600" b="1" dirty="0">
                <a:solidFill>
                  <a:srgbClr val="C00000"/>
                </a:solidFill>
              </a:rPr>
              <a:t>(){} </a:t>
            </a:r>
            <a:r>
              <a:rPr lang="tr-TR" sz="2600" b="1" dirty="0"/>
              <a:t>//</a:t>
            </a:r>
            <a:r>
              <a:rPr lang="tr-TR" sz="2600" b="1" dirty="0" err="1"/>
              <a:t>default</a:t>
            </a:r>
            <a:r>
              <a:rPr lang="tr-TR" sz="2600" b="1" dirty="0"/>
              <a:t> </a:t>
            </a:r>
            <a:r>
              <a:rPr lang="tr-TR" sz="2600" b="1" dirty="0" err="1"/>
              <a:t>constructor</a:t>
            </a:r>
            <a:r>
              <a:rPr lang="tr-TR" sz="2600" b="1" dirty="0"/>
              <a:t>  </a:t>
            </a:r>
            <a:endParaRPr lang="tr-TR" sz="2600" b="1" dirty="0" smtClean="0"/>
          </a:p>
          <a:p>
            <a:pPr marL="0" indent="0">
              <a:buNone/>
            </a:pPr>
            <a:r>
              <a:rPr lang="tr-TR" sz="2600" b="1" dirty="0" err="1" smtClean="0">
                <a:solidFill>
                  <a:srgbClr val="C00000"/>
                </a:solidFill>
              </a:rPr>
              <a:t>Number</a:t>
            </a:r>
            <a:r>
              <a:rPr lang="tr-TR" sz="2600" b="1" dirty="0" smtClean="0">
                <a:solidFill>
                  <a:srgbClr val="C00000"/>
                </a:solidFill>
              </a:rPr>
              <a:t>(</a:t>
            </a:r>
            <a:r>
              <a:rPr lang="tr-TR" sz="2600" b="1" dirty="0" err="1" smtClean="0">
                <a:solidFill>
                  <a:srgbClr val="C00000"/>
                </a:solidFill>
              </a:rPr>
              <a:t>int</a:t>
            </a:r>
            <a:r>
              <a:rPr lang="tr-TR" sz="2600" b="1" dirty="0" smtClean="0">
                <a:solidFill>
                  <a:srgbClr val="C00000"/>
                </a:solidFill>
              </a:rPr>
              <a:t> </a:t>
            </a:r>
            <a:r>
              <a:rPr lang="tr-TR" sz="2600" b="1" dirty="0">
                <a:solidFill>
                  <a:srgbClr val="C00000"/>
                </a:solidFill>
              </a:rPr>
              <a:t>n){</a:t>
            </a:r>
          </a:p>
          <a:p>
            <a:pPr marL="0" indent="0">
              <a:buNone/>
            </a:pPr>
            <a:r>
              <a:rPr lang="tr-TR" sz="2600" b="1" dirty="0">
                <a:solidFill>
                  <a:srgbClr val="C00000"/>
                </a:solidFill>
              </a:rPr>
              <a:t>    a=n; </a:t>
            </a:r>
          </a:p>
          <a:p>
            <a:pPr marL="0" indent="0">
              <a:buNone/>
            </a:pPr>
            <a:r>
              <a:rPr lang="tr-TR" sz="2600" b="1" dirty="0">
                <a:solidFill>
                  <a:srgbClr val="C00000"/>
                </a:solidFill>
              </a:rPr>
              <a:t> } </a:t>
            </a:r>
          </a:p>
          <a:p>
            <a:pPr marL="0" indent="0">
              <a:buNone/>
            </a:pPr>
            <a:r>
              <a:rPr lang="tr-TR" sz="2600" b="1" dirty="0">
                <a:solidFill>
                  <a:srgbClr val="C00000"/>
                </a:solidFill>
              </a:rPr>
              <a:t> </a:t>
            </a:r>
            <a:r>
              <a:rPr lang="tr-TR" sz="2600" b="1" dirty="0" err="1">
                <a:solidFill>
                  <a:srgbClr val="C00000"/>
                </a:solidFill>
              </a:rPr>
              <a:t>Number</a:t>
            </a:r>
            <a:r>
              <a:rPr lang="tr-TR" sz="2600" b="1" dirty="0">
                <a:solidFill>
                  <a:srgbClr val="C00000"/>
                </a:solidFill>
              </a:rPr>
              <a:t>(</a:t>
            </a:r>
            <a:r>
              <a:rPr lang="tr-TR" sz="2600" b="1" dirty="0" err="1">
                <a:solidFill>
                  <a:srgbClr val="C00000"/>
                </a:solidFill>
              </a:rPr>
              <a:t>Number</a:t>
            </a:r>
            <a:r>
              <a:rPr lang="tr-TR" sz="2600" b="1" dirty="0">
                <a:solidFill>
                  <a:srgbClr val="C00000"/>
                </a:solidFill>
              </a:rPr>
              <a:t> &amp;x) { </a:t>
            </a:r>
          </a:p>
          <a:p>
            <a:pPr marL="0" indent="0">
              <a:buNone/>
            </a:pPr>
            <a:r>
              <a:rPr lang="tr-TR" sz="2600" b="1" dirty="0">
                <a:solidFill>
                  <a:srgbClr val="C00000"/>
                </a:solidFill>
              </a:rPr>
              <a:t>    a=</a:t>
            </a:r>
            <a:r>
              <a:rPr lang="tr-TR" sz="2600" b="1" dirty="0" err="1">
                <a:solidFill>
                  <a:srgbClr val="C00000"/>
                </a:solidFill>
              </a:rPr>
              <a:t>x.a</a:t>
            </a:r>
            <a:r>
              <a:rPr lang="tr-TR" sz="2600" b="1" dirty="0">
                <a:solidFill>
                  <a:srgbClr val="C00000"/>
                </a:solidFill>
              </a:rPr>
              <a:t>; </a:t>
            </a:r>
          </a:p>
          <a:p>
            <a:pPr marL="0" indent="0">
              <a:buNone/>
            </a:pPr>
            <a:r>
              <a:rPr lang="tr-TR" sz="2600" b="1" dirty="0">
                <a:solidFill>
                  <a:srgbClr val="C00000"/>
                </a:solidFill>
              </a:rPr>
              <a:t>    </a:t>
            </a:r>
            <a:r>
              <a:rPr lang="tr-TR" sz="2600" b="1" dirty="0" err="1">
                <a:solidFill>
                  <a:srgbClr val="C00000"/>
                </a:solidFill>
              </a:rPr>
              <a:t>cout</a:t>
            </a:r>
            <a:r>
              <a:rPr lang="tr-TR" sz="2600" b="1" dirty="0">
                <a:solidFill>
                  <a:srgbClr val="C00000"/>
                </a:solidFill>
              </a:rPr>
              <a:t>&lt;&lt;"</a:t>
            </a:r>
            <a:r>
              <a:rPr lang="tr-TR" sz="2600" b="1" dirty="0" err="1">
                <a:solidFill>
                  <a:srgbClr val="C00000"/>
                </a:solidFill>
              </a:rPr>
              <a:t>copy</a:t>
            </a:r>
            <a:r>
              <a:rPr lang="tr-TR" sz="2600" b="1" dirty="0">
                <a:solidFill>
                  <a:srgbClr val="C00000"/>
                </a:solidFill>
              </a:rPr>
              <a:t> </a:t>
            </a:r>
            <a:r>
              <a:rPr lang="tr-TR" sz="2600" b="1" dirty="0" err="1">
                <a:solidFill>
                  <a:srgbClr val="C00000"/>
                </a:solidFill>
              </a:rPr>
              <a:t>constructor</a:t>
            </a:r>
            <a:r>
              <a:rPr lang="tr-TR" sz="2600" b="1" dirty="0">
                <a:solidFill>
                  <a:srgbClr val="C00000"/>
                </a:solidFill>
              </a:rPr>
              <a:t> is </a:t>
            </a:r>
            <a:r>
              <a:rPr lang="tr-TR" sz="2600" b="1" dirty="0" err="1">
                <a:solidFill>
                  <a:srgbClr val="C00000"/>
                </a:solidFill>
              </a:rPr>
              <a:t>invoked</a:t>
            </a:r>
            <a:r>
              <a:rPr lang="tr-TR" sz="2600" b="1" dirty="0">
                <a:solidFill>
                  <a:srgbClr val="C00000"/>
                </a:solidFill>
              </a:rPr>
              <a:t>";  </a:t>
            </a:r>
          </a:p>
          <a:p>
            <a:pPr marL="0" indent="0">
              <a:buNone/>
            </a:pPr>
            <a:r>
              <a:rPr lang="tr-TR" sz="2600" b="1" dirty="0">
                <a:solidFill>
                  <a:srgbClr val="C00000"/>
                </a:solidFill>
              </a:rPr>
              <a:t> } </a:t>
            </a:r>
          </a:p>
          <a:p>
            <a:pPr marL="0" indent="0">
              <a:buNone/>
            </a:pPr>
            <a:r>
              <a:rPr lang="tr-TR" sz="2600" b="1" dirty="0">
                <a:solidFill>
                  <a:srgbClr val="C00000"/>
                </a:solidFill>
              </a:rPr>
              <a:t> </a:t>
            </a:r>
            <a:r>
              <a:rPr lang="tr-TR" sz="2600" b="1" dirty="0" err="1">
                <a:solidFill>
                  <a:srgbClr val="C00000"/>
                </a:solidFill>
              </a:rPr>
              <a:t>void</a:t>
            </a:r>
            <a:r>
              <a:rPr lang="tr-TR" sz="2600" b="1" dirty="0">
                <a:solidFill>
                  <a:srgbClr val="C00000"/>
                </a:solidFill>
              </a:rPr>
              <a:t> </a:t>
            </a:r>
            <a:r>
              <a:rPr lang="tr-TR" sz="2600" b="1" dirty="0" err="1">
                <a:solidFill>
                  <a:srgbClr val="C00000"/>
                </a:solidFill>
              </a:rPr>
              <a:t>display</a:t>
            </a:r>
            <a:r>
              <a:rPr lang="tr-TR" sz="2600" b="1" dirty="0">
                <a:solidFill>
                  <a:srgbClr val="C00000"/>
                </a:solidFill>
              </a:rPr>
              <a:t>() { </a:t>
            </a:r>
          </a:p>
          <a:p>
            <a:pPr marL="0" indent="0">
              <a:buNone/>
            </a:pPr>
            <a:r>
              <a:rPr lang="tr-TR" sz="2600" b="1" dirty="0">
                <a:solidFill>
                  <a:srgbClr val="C00000"/>
                </a:solidFill>
              </a:rPr>
              <a:t>    </a:t>
            </a:r>
            <a:r>
              <a:rPr lang="tr-TR" sz="2600" b="1" dirty="0" err="1">
                <a:solidFill>
                  <a:srgbClr val="C00000"/>
                </a:solidFill>
              </a:rPr>
              <a:t>cout</a:t>
            </a:r>
            <a:r>
              <a:rPr lang="tr-TR" sz="2600" b="1" dirty="0">
                <a:solidFill>
                  <a:srgbClr val="C00000"/>
                </a:solidFill>
              </a:rPr>
              <a:t>&lt;&lt;"</a:t>
            </a:r>
            <a:r>
              <a:rPr lang="tr-TR" sz="2600" b="1" dirty="0" err="1">
                <a:solidFill>
                  <a:srgbClr val="C00000"/>
                </a:solidFill>
              </a:rPr>
              <a:t>value</a:t>
            </a:r>
            <a:r>
              <a:rPr lang="tr-TR" sz="2600" b="1" dirty="0">
                <a:solidFill>
                  <a:srgbClr val="C00000"/>
                </a:solidFill>
              </a:rPr>
              <a:t> of a:"&lt;&lt;a&lt;&lt;</a:t>
            </a:r>
            <a:r>
              <a:rPr lang="tr-TR" sz="2600" b="1" dirty="0" err="1">
                <a:solidFill>
                  <a:srgbClr val="C00000"/>
                </a:solidFill>
              </a:rPr>
              <a:t>endl</a:t>
            </a:r>
            <a:r>
              <a:rPr lang="tr-TR" sz="2600" b="1" dirty="0">
                <a:solidFill>
                  <a:srgbClr val="C00000"/>
                </a:solidFill>
              </a:rPr>
              <a:t>;  </a:t>
            </a:r>
          </a:p>
          <a:p>
            <a:pPr marL="0" indent="0">
              <a:buNone/>
            </a:pPr>
            <a:r>
              <a:rPr lang="tr-TR" sz="2600" b="1" dirty="0">
                <a:solidFill>
                  <a:srgbClr val="C00000"/>
                </a:solidFill>
              </a:rPr>
              <a:t> } </a:t>
            </a:r>
          </a:p>
          <a:p>
            <a:pPr marL="0" indent="0">
              <a:buNone/>
            </a:pPr>
            <a:r>
              <a:rPr lang="tr-TR" sz="2600" b="1" dirty="0">
                <a:solidFill>
                  <a:srgbClr val="C00000"/>
                </a:solidFill>
              </a:rPr>
              <a:t>}; </a:t>
            </a:r>
          </a:p>
          <a:p>
            <a:pPr marL="0" indent="0">
              <a:buNone/>
            </a:pPr>
            <a:endParaRPr lang="tr-TR" b="1" dirty="0">
              <a:solidFill>
                <a:srgbClr val="C00000"/>
              </a:solidFill>
            </a:endParaRPr>
          </a:p>
        </p:txBody>
      </p:sp>
      <p:sp>
        <p:nvSpPr>
          <p:cNvPr id="4" name="Dikdörtgen 3"/>
          <p:cNvSpPr/>
          <p:nvPr/>
        </p:nvSpPr>
        <p:spPr>
          <a:xfrm>
            <a:off x="5693434" y="4233035"/>
            <a:ext cx="6498566" cy="2554545"/>
          </a:xfrm>
          <a:prstGeom prst="rect">
            <a:avLst/>
          </a:prstGeom>
        </p:spPr>
        <p:txBody>
          <a:bodyPr wrap="square">
            <a:spAutoFit/>
          </a:bodyPr>
          <a:lstStyle/>
          <a:p>
            <a:r>
              <a:rPr lang="tr-TR" sz="2000" b="1" dirty="0" err="1">
                <a:solidFill>
                  <a:srgbClr val="C00000"/>
                </a:solidFill>
              </a:rPr>
              <a:t>int</a:t>
            </a:r>
            <a:r>
              <a:rPr lang="tr-TR" sz="2000" b="1" dirty="0">
                <a:solidFill>
                  <a:srgbClr val="C00000"/>
                </a:solidFill>
              </a:rPr>
              <a:t> main() { </a:t>
            </a:r>
            <a:endParaRPr lang="tr-TR" sz="2000" b="1" dirty="0" smtClean="0">
              <a:solidFill>
                <a:srgbClr val="C00000"/>
              </a:solidFill>
            </a:endParaRPr>
          </a:p>
          <a:p>
            <a:r>
              <a:rPr lang="tr-TR" sz="2000" b="1" dirty="0"/>
              <a:t>// </a:t>
            </a:r>
            <a:r>
              <a:rPr lang="tr-TR" sz="2000" b="1" dirty="0" err="1"/>
              <a:t>create</a:t>
            </a:r>
            <a:r>
              <a:rPr lang="tr-TR" sz="2000" b="1" dirty="0"/>
              <a:t> an </a:t>
            </a:r>
            <a:r>
              <a:rPr lang="tr-TR" sz="2000" b="1" dirty="0" err="1"/>
              <a:t>object</a:t>
            </a:r>
            <a:r>
              <a:rPr lang="tr-TR" sz="2000" b="1" dirty="0"/>
              <a:t> </a:t>
            </a:r>
            <a:r>
              <a:rPr lang="tr-TR" sz="2000" b="1" dirty="0" err="1"/>
              <a:t>and</a:t>
            </a:r>
            <a:r>
              <a:rPr lang="tr-TR" sz="2000" b="1" dirty="0"/>
              <a:t> </a:t>
            </a:r>
            <a:r>
              <a:rPr lang="tr-TR" sz="2000" b="1" dirty="0" err="1"/>
              <a:t>assign</a:t>
            </a:r>
            <a:r>
              <a:rPr lang="tr-TR" sz="2000" b="1" dirty="0"/>
              <a:t> </a:t>
            </a:r>
            <a:r>
              <a:rPr lang="tr-TR" sz="2000" b="1" dirty="0" err="1"/>
              <a:t>value</a:t>
            </a:r>
            <a:r>
              <a:rPr lang="tr-TR" sz="2000" b="1" dirty="0"/>
              <a:t> </a:t>
            </a:r>
            <a:r>
              <a:rPr lang="tr-TR" sz="2000" b="1" dirty="0" err="1"/>
              <a:t>to</a:t>
            </a:r>
            <a:r>
              <a:rPr lang="tr-TR" sz="2000" b="1" dirty="0"/>
              <a:t> </a:t>
            </a:r>
            <a:r>
              <a:rPr lang="tr-TR" sz="2000" b="1" dirty="0" err="1"/>
              <a:t>member</a:t>
            </a:r>
            <a:r>
              <a:rPr lang="tr-TR" sz="2000" b="1" dirty="0"/>
              <a:t> </a:t>
            </a:r>
            <a:r>
              <a:rPr lang="tr-TR" sz="2000" b="1" dirty="0" err="1"/>
              <a:t>variable</a:t>
            </a:r>
            <a:r>
              <a:rPr lang="tr-TR" sz="2000" b="1" dirty="0"/>
              <a:t>  </a:t>
            </a:r>
          </a:p>
          <a:p>
            <a:r>
              <a:rPr lang="tr-TR" sz="2000" b="1" dirty="0" smtClean="0">
                <a:solidFill>
                  <a:srgbClr val="C00000"/>
                </a:solidFill>
              </a:rPr>
              <a:t> </a:t>
            </a:r>
            <a:r>
              <a:rPr lang="tr-TR" sz="2000" b="1" dirty="0" err="1">
                <a:solidFill>
                  <a:srgbClr val="C00000"/>
                </a:solidFill>
              </a:rPr>
              <a:t>Number</a:t>
            </a:r>
            <a:r>
              <a:rPr lang="tr-TR" sz="2000" b="1" dirty="0">
                <a:solidFill>
                  <a:srgbClr val="C00000"/>
                </a:solidFill>
              </a:rPr>
              <a:t> N1(100); </a:t>
            </a:r>
            <a:endParaRPr lang="tr-TR" sz="2000" b="1" dirty="0" smtClean="0">
              <a:solidFill>
                <a:srgbClr val="C00000"/>
              </a:solidFill>
            </a:endParaRPr>
          </a:p>
          <a:p>
            <a:r>
              <a:rPr lang="tr-TR" sz="2000" b="1" dirty="0" err="1" smtClean="0">
                <a:solidFill>
                  <a:srgbClr val="C00000"/>
                </a:solidFill>
              </a:rPr>
              <a:t>Number</a:t>
            </a:r>
            <a:r>
              <a:rPr lang="tr-TR" sz="2000" b="1" dirty="0" smtClean="0">
                <a:solidFill>
                  <a:srgbClr val="C00000"/>
                </a:solidFill>
              </a:rPr>
              <a:t> </a:t>
            </a:r>
            <a:r>
              <a:rPr lang="tr-TR" sz="2000" b="1" dirty="0">
                <a:solidFill>
                  <a:srgbClr val="C00000"/>
                </a:solidFill>
              </a:rPr>
              <a:t>N2(N1); </a:t>
            </a:r>
            <a:r>
              <a:rPr lang="tr-TR" sz="2000" b="1" dirty="0"/>
              <a:t>// </a:t>
            </a:r>
            <a:r>
              <a:rPr lang="tr-TR" sz="2000" b="1" dirty="0" err="1"/>
              <a:t>invoke</a:t>
            </a:r>
            <a:r>
              <a:rPr lang="tr-TR" sz="2000" b="1" dirty="0"/>
              <a:t> </a:t>
            </a:r>
            <a:r>
              <a:rPr lang="tr-TR" sz="2000" b="1" dirty="0" err="1"/>
              <a:t>user</a:t>
            </a:r>
            <a:r>
              <a:rPr lang="tr-TR" sz="2000" b="1" dirty="0"/>
              <a:t> </a:t>
            </a:r>
            <a:r>
              <a:rPr lang="tr-TR" sz="2000" b="1" dirty="0" err="1"/>
              <a:t>defined</a:t>
            </a:r>
            <a:r>
              <a:rPr lang="tr-TR" sz="2000" b="1" dirty="0"/>
              <a:t> </a:t>
            </a:r>
            <a:r>
              <a:rPr lang="tr-TR" sz="2000" b="1" dirty="0" err="1"/>
              <a:t>copy</a:t>
            </a:r>
            <a:r>
              <a:rPr lang="tr-TR" sz="2000" b="1" dirty="0"/>
              <a:t> </a:t>
            </a:r>
            <a:r>
              <a:rPr lang="tr-TR" sz="2000" b="1" dirty="0" err="1"/>
              <a:t>constructor</a:t>
            </a:r>
            <a:r>
              <a:rPr lang="tr-TR" sz="2000" b="1" dirty="0"/>
              <a:t>  </a:t>
            </a:r>
          </a:p>
          <a:p>
            <a:r>
              <a:rPr lang="tr-TR" sz="2000" b="1" dirty="0">
                <a:solidFill>
                  <a:srgbClr val="C00000"/>
                </a:solidFill>
              </a:rPr>
              <a:t> N1.display (); </a:t>
            </a:r>
          </a:p>
          <a:p>
            <a:r>
              <a:rPr lang="tr-TR" sz="2000" b="1" dirty="0">
                <a:solidFill>
                  <a:srgbClr val="C00000"/>
                </a:solidFill>
              </a:rPr>
              <a:t> N2.display (); </a:t>
            </a:r>
          </a:p>
          <a:p>
            <a:r>
              <a:rPr lang="tr-TR" sz="2000" b="1" dirty="0">
                <a:solidFill>
                  <a:srgbClr val="C00000"/>
                </a:solidFill>
              </a:rPr>
              <a:t> </a:t>
            </a:r>
            <a:r>
              <a:rPr lang="tr-TR" sz="2000" b="1" dirty="0" err="1">
                <a:solidFill>
                  <a:srgbClr val="C00000"/>
                </a:solidFill>
              </a:rPr>
              <a:t>return</a:t>
            </a:r>
            <a:r>
              <a:rPr lang="tr-TR" sz="2000" b="1" dirty="0">
                <a:solidFill>
                  <a:srgbClr val="C00000"/>
                </a:solidFill>
              </a:rPr>
              <a:t> 0;  </a:t>
            </a:r>
          </a:p>
          <a:p>
            <a:r>
              <a:rPr lang="tr-TR" sz="2000" b="1" dirty="0">
                <a:solidFill>
                  <a:srgbClr val="C00000"/>
                </a:solidFill>
              </a:rPr>
              <a:t>} </a:t>
            </a:r>
            <a:endParaRPr lang="tr-TR" sz="2000" b="1" dirty="0">
              <a:solidFill>
                <a:srgbClr val="C00000"/>
              </a:solidFill>
            </a:endParaRPr>
          </a:p>
        </p:txBody>
      </p:sp>
      <p:sp>
        <p:nvSpPr>
          <p:cNvPr id="5" name="Dikdörtgen 4"/>
          <p:cNvSpPr/>
          <p:nvPr/>
        </p:nvSpPr>
        <p:spPr>
          <a:xfrm>
            <a:off x="6096000" y="2604549"/>
            <a:ext cx="6096000" cy="1200329"/>
          </a:xfrm>
          <a:prstGeom prst="rect">
            <a:avLst/>
          </a:prstGeom>
        </p:spPr>
        <p:txBody>
          <a:bodyPr>
            <a:spAutoFit/>
          </a:bodyPr>
          <a:lstStyle/>
          <a:p>
            <a:r>
              <a:rPr lang="en-US" dirty="0">
                <a:solidFill>
                  <a:srgbClr val="000000"/>
                </a:solidFill>
                <a:latin typeface="Poppins"/>
              </a:rPr>
              <a:t>N1 and N2 are the two objects. ‘N2’ is the object which stores the value of objec’N1’. ‘N1’ takes 100 as input and will </a:t>
            </a:r>
            <a:r>
              <a:rPr lang="en-US" dirty="0" err="1">
                <a:solidFill>
                  <a:srgbClr val="000000"/>
                </a:solidFill>
                <a:latin typeface="Poppins"/>
              </a:rPr>
              <a:t>initialise</a:t>
            </a:r>
            <a:r>
              <a:rPr lang="en-US" dirty="0">
                <a:solidFill>
                  <a:srgbClr val="000000"/>
                </a:solidFill>
                <a:latin typeface="Poppins"/>
              </a:rPr>
              <a:t> to ‘N2’.  ➢ Both N1 and N2 will have </a:t>
            </a:r>
            <a:r>
              <a:rPr lang="en-US" b="1" dirty="0">
                <a:solidFill>
                  <a:srgbClr val="000000"/>
                </a:solidFill>
                <a:latin typeface="Poppins"/>
              </a:rPr>
              <a:t>different locations. </a:t>
            </a:r>
            <a:endParaRPr lang="tr-TR" dirty="0"/>
          </a:p>
        </p:txBody>
      </p:sp>
    </p:spTree>
    <p:extLst>
      <p:ext uri="{BB962C8B-B14F-4D97-AF65-F5344CB8AC3E}">
        <p14:creationId xmlns:p14="http://schemas.microsoft.com/office/powerpoint/2010/main" val="3257826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85000" lnSpcReduction="20000"/>
          </a:bodyPr>
          <a:lstStyle/>
          <a:p>
            <a:pPr marL="0" indent="0" algn="ctr">
              <a:buNone/>
            </a:pPr>
            <a:r>
              <a:rPr lang="en-US" b="1" dirty="0" smtClean="0"/>
              <a:t>Advanced Notes</a:t>
            </a:r>
          </a:p>
          <a:p>
            <a:r>
              <a:rPr lang="en-US" dirty="0" smtClean="0"/>
              <a:t> Pass-by-value for object means calling the copy constructor. </a:t>
            </a:r>
            <a:endParaRPr lang="tr-TR" dirty="0" smtClean="0"/>
          </a:p>
          <a:p>
            <a:r>
              <a:rPr lang="en-US" dirty="0" smtClean="0"/>
              <a:t>To avoid the overhead of creating a clone copy, it is usually better to pass-by-reference-to-</a:t>
            </a:r>
            <a:r>
              <a:rPr lang="en-US" dirty="0" err="1" smtClean="0"/>
              <a:t>const</a:t>
            </a:r>
            <a:r>
              <a:rPr lang="en-US" dirty="0" smtClean="0"/>
              <a:t>, which will not have side effect on modifying the caller's object.</a:t>
            </a:r>
          </a:p>
          <a:p>
            <a:r>
              <a:rPr lang="en-US" dirty="0" smtClean="0"/>
              <a:t>    The copy constructor has the following signature:</a:t>
            </a:r>
          </a:p>
          <a:p>
            <a:endParaRPr lang="en-US" dirty="0" smtClean="0"/>
          </a:p>
          <a:p>
            <a:pPr marL="0" indent="0">
              <a:buNone/>
            </a:pPr>
            <a:r>
              <a:rPr lang="en-US" b="1" dirty="0" smtClean="0">
                <a:solidFill>
                  <a:srgbClr val="C00000"/>
                </a:solidFill>
              </a:rPr>
              <a:t>    class </a:t>
            </a:r>
            <a:r>
              <a:rPr lang="en-US" b="1" dirty="0" err="1" smtClean="0">
                <a:solidFill>
                  <a:srgbClr val="C00000"/>
                </a:solidFill>
              </a:rPr>
              <a:t>MyClass</a:t>
            </a:r>
            <a:r>
              <a:rPr lang="en-US" b="1" dirty="0" smtClean="0">
                <a:solidFill>
                  <a:srgbClr val="C00000"/>
                </a:solidFill>
              </a:rPr>
              <a:t> {</a:t>
            </a:r>
          </a:p>
          <a:p>
            <a:pPr marL="0" indent="0">
              <a:buNone/>
            </a:pPr>
            <a:r>
              <a:rPr lang="en-US" b="1" dirty="0" smtClean="0">
                <a:solidFill>
                  <a:srgbClr val="C00000"/>
                </a:solidFill>
              </a:rPr>
              <a:t>    private:</a:t>
            </a:r>
          </a:p>
          <a:p>
            <a:pPr marL="0" indent="0">
              <a:buNone/>
            </a:pPr>
            <a:r>
              <a:rPr lang="en-US" b="1" dirty="0" smtClean="0">
                <a:solidFill>
                  <a:srgbClr val="C00000"/>
                </a:solidFill>
              </a:rPr>
              <a:t>       T1 member1;</a:t>
            </a:r>
          </a:p>
          <a:p>
            <a:pPr marL="0" indent="0">
              <a:buNone/>
            </a:pPr>
            <a:r>
              <a:rPr lang="en-US" b="1" dirty="0" smtClean="0">
                <a:solidFill>
                  <a:srgbClr val="C00000"/>
                </a:solidFill>
              </a:rPr>
              <a:t>       T2 member2;</a:t>
            </a:r>
          </a:p>
          <a:p>
            <a:pPr marL="0" indent="0">
              <a:buNone/>
            </a:pPr>
            <a:r>
              <a:rPr lang="en-US" b="1" dirty="0" smtClean="0">
                <a:solidFill>
                  <a:srgbClr val="C00000"/>
                </a:solidFill>
              </a:rPr>
              <a:t>    public:</a:t>
            </a:r>
          </a:p>
          <a:p>
            <a:pPr marL="0" indent="0">
              <a:buNone/>
            </a:pPr>
            <a:r>
              <a:rPr lang="en-US" b="1" dirty="0" smtClean="0">
                <a:solidFill>
                  <a:srgbClr val="C00000"/>
                </a:solidFill>
              </a:rPr>
              <a:t>       </a:t>
            </a:r>
            <a:r>
              <a:rPr lang="en-US" b="1" dirty="0" smtClean="0"/>
              <a:t>// The default copy constructor which constructs an object via </a:t>
            </a:r>
            <a:r>
              <a:rPr lang="en-US" b="1" dirty="0" err="1" smtClean="0"/>
              <a:t>memberwise</a:t>
            </a:r>
            <a:r>
              <a:rPr lang="en-US" b="1" dirty="0" smtClean="0"/>
              <a:t> copy</a:t>
            </a:r>
          </a:p>
          <a:p>
            <a:pPr marL="0" indent="0">
              <a:buNone/>
            </a:pPr>
            <a:r>
              <a:rPr lang="en-US" b="1" dirty="0" smtClean="0">
                <a:solidFill>
                  <a:srgbClr val="C00000"/>
                </a:solidFill>
              </a:rPr>
              <a:t>       </a:t>
            </a:r>
            <a:r>
              <a:rPr lang="en-US" b="1" dirty="0" err="1" smtClean="0">
                <a:solidFill>
                  <a:srgbClr val="C00000"/>
                </a:solidFill>
              </a:rPr>
              <a:t>MyClass</a:t>
            </a:r>
            <a:r>
              <a:rPr lang="en-US" b="1" dirty="0" smtClean="0">
                <a:solidFill>
                  <a:srgbClr val="C00000"/>
                </a:solidFill>
              </a:rPr>
              <a:t>(</a:t>
            </a:r>
            <a:r>
              <a:rPr lang="en-US" b="1" dirty="0" err="1" smtClean="0">
                <a:solidFill>
                  <a:srgbClr val="C00000"/>
                </a:solidFill>
              </a:rPr>
              <a:t>const</a:t>
            </a:r>
            <a:r>
              <a:rPr lang="en-US" b="1" dirty="0" smtClean="0">
                <a:solidFill>
                  <a:srgbClr val="C00000"/>
                </a:solidFill>
              </a:rPr>
              <a:t> </a:t>
            </a:r>
            <a:r>
              <a:rPr lang="en-US" b="1" dirty="0" err="1" smtClean="0">
                <a:solidFill>
                  <a:srgbClr val="C00000"/>
                </a:solidFill>
              </a:rPr>
              <a:t>MyClass</a:t>
            </a:r>
            <a:r>
              <a:rPr lang="en-US" b="1" dirty="0" smtClean="0">
                <a:solidFill>
                  <a:srgbClr val="C00000"/>
                </a:solidFill>
              </a:rPr>
              <a:t> &amp; </a:t>
            </a:r>
            <a:r>
              <a:rPr lang="en-US" b="1" dirty="0" err="1" smtClean="0">
                <a:solidFill>
                  <a:srgbClr val="C00000"/>
                </a:solidFill>
              </a:rPr>
              <a:t>rhs</a:t>
            </a:r>
            <a:r>
              <a:rPr lang="en-US" b="1" dirty="0" smtClean="0">
                <a:solidFill>
                  <a:srgbClr val="C00000"/>
                </a:solidFill>
              </a:rPr>
              <a:t>) {</a:t>
            </a:r>
          </a:p>
          <a:p>
            <a:pPr marL="0" indent="0">
              <a:buNone/>
            </a:pPr>
            <a:r>
              <a:rPr lang="en-US" b="1" dirty="0" smtClean="0">
                <a:solidFill>
                  <a:srgbClr val="C00000"/>
                </a:solidFill>
              </a:rPr>
              <a:t>          member1 = rhs.member1;</a:t>
            </a:r>
          </a:p>
          <a:p>
            <a:pPr marL="0" indent="0">
              <a:buNone/>
            </a:pPr>
            <a:r>
              <a:rPr lang="en-US" b="1" dirty="0" smtClean="0">
                <a:solidFill>
                  <a:srgbClr val="C00000"/>
                </a:solidFill>
              </a:rPr>
              <a:t>          member2 = rhs.member2;</a:t>
            </a:r>
          </a:p>
          <a:p>
            <a:pPr marL="0" indent="0">
              <a:buNone/>
            </a:pPr>
            <a:r>
              <a:rPr lang="en-US" b="1" dirty="0" smtClean="0">
                <a:solidFill>
                  <a:srgbClr val="C00000"/>
                </a:solidFill>
              </a:rPr>
              <a:t>       }</a:t>
            </a:r>
          </a:p>
          <a:p>
            <a:pPr marL="0" indent="0">
              <a:buNone/>
            </a:pPr>
            <a:r>
              <a:rPr lang="en-US" b="1" dirty="0" smtClean="0">
                <a:solidFill>
                  <a:srgbClr val="C00000"/>
                </a:solidFill>
              </a:rPr>
              <a:t>    ......</a:t>
            </a:r>
          </a:p>
          <a:p>
            <a:pPr marL="0" indent="0">
              <a:buNone/>
            </a:pPr>
            <a:r>
              <a:rPr lang="en-US" b="1" dirty="0" smtClean="0">
                <a:solidFill>
                  <a:srgbClr val="C00000"/>
                </a:solidFill>
              </a:rPr>
              <a:t>    }</a:t>
            </a:r>
          </a:p>
          <a:p>
            <a:endParaRPr lang="en-US" dirty="0" smtClean="0"/>
          </a:p>
          <a:p>
            <a:endParaRPr lang="tr-TR" dirty="0"/>
          </a:p>
        </p:txBody>
      </p:sp>
    </p:spTree>
    <p:extLst>
      <p:ext uri="{BB962C8B-B14F-4D97-AF65-F5344CB8AC3E}">
        <p14:creationId xmlns:p14="http://schemas.microsoft.com/office/powerpoint/2010/main" val="220456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lgn="ctr">
              <a:buNone/>
            </a:pPr>
            <a:r>
              <a:rPr lang="en-US" b="1" dirty="0" smtClean="0"/>
              <a:t>Convention for Getters/Setters and Constructors</a:t>
            </a:r>
            <a:endParaRPr lang="tr-TR" b="1" dirty="0" smtClean="0"/>
          </a:p>
          <a:p>
            <a:r>
              <a:rPr lang="tr-TR" dirty="0" err="1" smtClean="0"/>
              <a:t>The</a:t>
            </a:r>
            <a:r>
              <a:rPr lang="tr-TR" dirty="0" smtClean="0"/>
              <a:t> </a:t>
            </a:r>
            <a:r>
              <a:rPr lang="tr-TR" dirty="0" err="1" smtClean="0"/>
              <a:t>constructor</a:t>
            </a:r>
            <a:r>
              <a:rPr lang="tr-TR" dirty="0" smtClean="0"/>
              <a:t>, </a:t>
            </a:r>
            <a:r>
              <a:rPr lang="tr-TR" dirty="0" err="1" smtClean="0"/>
              <a:t>getter</a:t>
            </a:r>
            <a:r>
              <a:rPr lang="tr-TR" dirty="0" smtClean="0"/>
              <a:t> </a:t>
            </a:r>
            <a:r>
              <a:rPr lang="tr-TR" dirty="0" err="1" smtClean="0"/>
              <a:t>and</a:t>
            </a:r>
            <a:r>
              <a:rPr lang="tr-TR" dirty="0" smtClean="0"/>
              <a:t> </a:t>
            </a:r>
            <a:r>
              <a:rPr lang="tr-TR" dirty="0" err="1" smtClean="0"/>
              <a:t>setter</a:t>
            </a:r>
            <a:r>
              <a:rPr lang="tr-TR" dirty="0" smtClean="0"/>
              <a:t> </a:t>
            </a:r>
            <a:r>
              <a:rPr lang="tr-TR" dirty="0" err="1" smtClean="0"/>
              <a:t>functions</a:t>
            </a:r>
            <a:r>
              <a:rPr lang="tr-TR" dirty="0" smtClean="0"/>
              <a:t> </a:t>
            </a:r>
            <a:r>
              <a:rPr lang="tr-TR" dirty="0" err="1" smtClean="0"/>
              <a:t>for</a:t>
            </a:r>
            <a:r>
              <a:rPr lang="tr-TR" dirty="0" smtClean="0"/>
              <a:t> a </a:t>
            </a:r>
            <a:r>
              <a:rPr lang="tr-TR" dirty="0" err="1" smtClean="0"/>
              <a:t>private</a:t>
            </a:r>
            <a:r>
              <a:rPr lang="tr-TR" dirty="0" smtClean="0"/>
              <a:t> data </a:t>
            </a:r>
            <a:r>
              <a:rPr lang="tr-TR" dirty="0" err="1" smtClean="0"/>
              <a:t>member</a:t>
            </a:r>
            <a:r>
              <a:rPr lang="tr-TR" dirty="0" smtClean="0"/>
              <a:t> </a:t>
            </a:r>
            <a:r>
              <a:rPr lang="tr-TR" dirty="0" err="1" smtClean="0"/>
              <a:t>called</a:t>
            </a:r>
            <a:r>
              <a:rPr lang="tr-TR" dirty="0" smtClean="0"/>
              <a:t> xxx of </a:t>
            </a:r>
            <a:r>
              <a:rPr lang="tr-TR" dirty="0" err="1" smtClean="0"/>
              <a:t>type</a:t>
            </a:r>
            <a:r>
              <a:rPr lang="tr-TR" dirty="0" smtClean="0"/>
              <a:t> T in a </a:t>
            </a:r>
            <a:r>
              <a:rPr lang="tr-TR" dirty="0" err="1" smtClean="0"/>
              <a:t>class</a:t>
            </a:r>
            <a:r>
              <a:rPr lang="tr-TR" dirty="0" smtClean="0"/>
              <a:t> </a:t>
            </a:r>
            <a:r>
              <a:rPr lang="tr-TR" dirty="0" err="1" smtClean="0"/>
              <a:t>Aaa</a:t>
            </a:r>
            <a:r>
              <a:rPr lang="tr-TR" dirty="0" smtClean="0"/>
              <a:t> </a:t>
            </a:r>
            <a:r>
              <a:rPr lang="tr-TR" dirty="0" err="1" smtClean="0"/>
              <a:t>have</a:t>
            </a:r>
            <a:r>
              <a:rPr lang="tr-TR" dirty="0" smtClean="0"/>
              <a:t> </a:t>
            </a:r>
            <a:r>
              <a:rPr lang="tr-TR" dirty="0" err="1" smtClean="0"/>
              <a:t>the</a:t>
            </a:r>
            <a:r>
              <a:rPr lang="tr-TR" dirty="0" smtClean="0"/>
              <a:t> </a:t>
            </a:r>
            <a:r>
              <a:rPr lang="tr-TR" dirty="0" err="1" smtClean="0"/>
              <a:t>following</a:t>
            </a:r>
            <a:r>
              <a:rPr lang="tr-TR" dirty="0" smtClean="0"/>
              <a:t> </a:t>
            </a:r>
            <a:r>
              <a:rPr lang="tr-TR" dirty="0" err="1" smtClean="0"/>
              <a:t>conventions</a:t>
            </a:r>
            <a:r>
              <a:rPr lang="tr-TR" dirty="0" smtClean="0"/>
              <a:t>:</a:t>
            </a:r>
          </a:p>
          <a:p>
            <a:pPr marL="0" indent="0">
              <a:buNone/>
            </a:pP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Aaa</a:t>
            </a:r>
            <a:r>
              <a:rPr lang="tr-TR" b="1" dirty="0" smtClean="0">
                <a:solidFill>
                  <a:srgbClr val="C00000"/>
                </a:solidFill>
              </a:rPr>
              <a:t> {</a:t>
            </a:r>
          </a:p>
          <a:p>
            <a:pPr marL="0" indent="0">
              <a:buNone/>
            </a:pPr>
            <a:r>
              <a:rPr lang="tr-TR" b="1" dirty="0" err="1" smtClean="0">
                <a:solidFill>
                  <a:srgbClr val="C00000"/>
                </a:solidFill>
              </a:rPr>
              <a:t>private</a:t>
            </a:r>
            <a:r>
              <a:rPr lang="tr-TR" b="1" dirty="0" smtClean="0">
                <a:solidFill>
                  <a:srgbClr val="C00000"/>
                </a:solidFill>
              </a:rPr>
              <a:t>:</a:t>
            </a:r>
          </a:p>
          <a:p>
            <a:pPr marL="0" indent="0">
              <a:buNone/>
            </a:pPr>
            <a:r>
              <a:rPr lang="tr-TR" b="1" dirty="0" smtClean="0">
                <a:solidFill>
                  <a:srgbClr val="C00000"/>
                </a:solidFill>
              </a:rPr>
              <a:t>T xxx; </a:t>
            </a:r>
            <a:r>
              <a:rPr lang="tr-TR" b="1" dirty="0" smtClean="0"/>
              <a:t>// A </a:t>
            </a:r>
            <a:r>
              <a:rPr lang="tr-TR" b="1" dirty="0" err="1" smtClean="0"/>
              <a:t>private</a:t>
            </a:r>
            <a:r>
              <a:rPr lang="tr-TR" b="1" dirty="0" smtClean="0"/>
              <a:t> </a:t>
            </a:r>
            <a:r>
              <a:rPr lang="tr-TR" b="1" dirty="0" err="1" smtClean="0"/>
              <a:t>variable</a:t>
            </a:r>
            <a:r>
              <a:rPr lang="tr-TR" b="1" dirty="0" smtClean="0"/>
              <a:t> </a:t>
            </a:r>
            <a:r>
              <a:rPr lang="tr-TR" b="1" dirty="0" err="1" smtClean="0"/>
              <a:t>named</a:t>
            </a:r>
            <a:r>
              <a:rPr lang="tr-TR" b="1" dirty="0" smtClean="0"/>
              <a:t> xxx of </a:t>
            </a:r>
            <a:r>
              <a:rPr lang="tr-TR" b="1" dirty="0" err="1" smtClean="0"/>
              <a:t>type</a:t>
            </a:r>
            <a:r>
              <a:rPr lang="tr-TR" b="1" dirty="0" smtClean="0"/>
              <a:t> T</a:t>
            </a:r>
          </a:p>
          <a:p>
            <a:pPr marL="0" indent="0">
              <a:buNone/>
            </a:pPr>
            <a:r>
              <a:rPr lang="tr-TR" b="1" dirty="0" err="1" smtClean="0">
                <a:solidFill>
                  <a:srgbClr val="C00000"/>
                </a:solidFill>
              </a:rPr>
              <a:t>public</a:t>
            </a:r>
            <a:r>
              <a:rPr lang="tr-TR" b="1" dirty="0" smtClean="0">
                <a:solidFill>
                  <a:srgbClr val="C00000"/>
                </a:solidFill>
              </a:rPr>
              <a:t>:</a:t>
            </a:r>
          </a:p>
          <a:p>
            <a:pPr marL="0" indent="0">
              <a:buNone/>
            </a:pPr>
            <a:r>
              <a:rPr lang="tr-TR" b="1" dirty="0" err="1" smtClean="0">
                <a:solidFill>
                  <a:srgbClr val="C00000"/>
                </a:solidFill>
              </a:rPr>
              <a:t>Aaa</a:t>
            </a:r>
            <a:r>
              <a:rPr lang="tr-TR" b="1" dirty="0" smtClean="0">
                <a:solidFill>
                  <a:srgbClr val="C00000"/>
                </a:solidFill>
              </a:rPr>
              <a:t>(T x) { xxx = x; }</a:t>
            </a:r>
            <a:r>
              <a:rPr lang="tr-TR" b="1" dirty="0" smtClean="0"/>
              <a:t> // </a:t>
            </a:r>
            <a:r>
              <a:rPr lang="tr-TR" b="1" dirty="0" err="1" smtClean="0"/>
              <a:t>Constructor</a:t>
            </a:r>
            <a:endParaRPr lang="tr-TR" b="1" dirty="0" smtClean="0">
              <a:solidFill>
                <a:srgbClr val="C00000"/>
              </a:solidFill>
            </a:endParaRPr>
          </a:p>
          <a:p>
            <a:pPr marL="0" indent="0">
              <a:buNone/>
            </a:pPr>
            <a:r>
              <a:rPr lang="tr-TR" b="1" dirty="0" err="1" smtClean="0">
                <a:solidFill>
                  <a:srgbClr val="C00000"/>
                </a:solidFill>
              </a:rPr>
              <a:t>Aaa</a:t>
            </a:r>
            <a:r>
              <a:rPr lang="tr-TR" b="1" dirty="0" smtClean="0">
                <a:solidFill>
                  <a:srgbClr val="C00000"/>
                </a:solidFill>
              </a:rPr>
              <a:t>(T xxx) { </a:t>
            </a:r>
            <a:r>
              <a:rPr lang="tr-TR" b="1" dirty="0" err="1" smtClean="0">
                <a:solidFill>
                  <a:srgbClr val="C00000"/>
                </a:solidFill>
              </a:rPr>
              <a:t>this</a:t>
            </a:r>
            <a:r>
              <a:rPr lang="tr-TR" b="1" dirty="0" smtClean="0">
                <a:solidFill>
                  <a:srgbClr val="C00000"/>
                </a:solidFill>
              </a:rPr>
              <a:t>-&gt;xxx = xxx; } </a:t>
            </a:r>
            <a:r>
              <a:rPr lang="tr-TR" b="1" dirty="0" smtClean="0"/>
              <a:t>// OR</a:t>
            </a:r>
          </a:p>
          <a:p>
            <a:pPr marL="0" indent="0">
              <a:buNone/>
            </a:pPr>
            <a:r>
              <a:rPr lang="tr-TR" b="1" dirty="0" err="1" smtClean="0">
                <a:solidFill>
                  <a:srgbClr val="C00000"/>
                </a:solidFill>
              </a:rPr>
              <a:t>Aaa</a:t>
            </a:r>
            <a:r>
              <a:rPr lang="tr-TR" b="1" dirty="0" smtClean="0">
                <a:solidFill>
                  <a:srgbClr val="C00000"/>
                </a:solidFill>
              </a:rPr>
              <a:t>(T xxx) : xxx(xxx) { }</a:t>
            </a:r>
            <a:r>
              <a:rPr lang="tr-TR" b="1" dirty="0" smtClean="0"/>
              <a:t> // OR </a:t>
            </a:r>
            <a:r>
              <a:rPr lang="tr-TR" b="1" dirty="0" err="1" smtClean="0"/>
              <a:t>using</a:t>
            </a:r>
            <a:r>
              <a:rPr lang="tr-TR" b="1" dirty="0" smtClean="0"/>
              <a:t> </a:t>
            </a:r>
            <a:r>
              <a:rPr lang="tr-TR" b="1" dirty="0" err="1" smtClean="0"/>
              <a:t>member</a:t>
            </a:r>
            <a:r>
              <a:rPr lang="tr-TR" b="1" dirty="0" smtClean="0"/>
              <a:t> </a:t>
            </a:r>
            <a:r>
              <a:rPr lang="tr-TR" b="1" dirty="0" err="1" smtClean="0"/>
              <a:t>initializer</a:t>
            </a:r>
            <a:r>
              <a:rPr lang="tr-TR" b="1" dirty="0" smtClean="0"/>
              <a:t> </a:t>
            </a:r>
            <a:r>
              <a:rPr lang="tr-TR" b="1" dirty="0" err="1" smtClean="0"/>
              <a:t>list</a:t>
            </a:r>
            <a:r>
              <a:rPr lang="tr-TR" b="1" dirty="0" smtClean="0"/>
              <a:t> </a:t>
            </a:r>
          </a:p>
          <a:p>
            <a:pPr marL="0" indent="0">
              <a:buNone/>
            </a:pPr>
            <a:endParaRPr lang="tr-TR" b="1" dirty="0" smtClean="0">
              <a:solidFill>
                <a:srgbClr val="C00000"/>
              </a:solidFill>
            </a:endParaRPr>
          </a:p>
          <a:p>
            <a:pPr marL="0" indent="0">
              <a:buNone/>
            </a:pPr>
            <a:r>
              <a:rPr lang="tr-TR" b="1" dirty="0" smtClean="0"/>
              <a:t>  // A </a:t>
            </a:r>
            <a:r>
              <a:rPr lang="tr-TR" b="1" dirty="0" err="1" smtClean="0"/>
              <a:t>getter</a:t>
            </a:r>
            <a:r>
              <a:rPr lang="tr-TR" b="1" dirty="0" smtClean="0"/>
              <a:t> </a:t>
            </a:r>
            <a:r>
              <a:rPr lang="tr-TR" b="1" dirty="0" err="1" smtClean="0"/>
              <a:t>for</a:t>
            </a:r>
            <a:r>
              <a:rPr lang="tr-TR" b="1" dirty="0" smtClean="0"/>
              <a:t> </a:t>
            </a:r>
            <a:r>
              <a:rPr lang="tr-TR" b="1" dirty="0" err="1" smtClean="0"/>
              <a:t>variable</a:t>
            </a:r>
            <a:r>
              <a:rPr lang="tr-TR" b="1" dirty="0" smtClean="0"/>
              <a:t> xxx of </a:t>
            </a:r>
            <a:r>
              <a:rPr lang="tr-TR" b="1" dirty="0" err="1" smtClean="0"/>
              <a:t>type</a:t>
            </a:r>
            <a:r>
              <a:rPr lang="tr-TR" b="1" dirty="0" smtClean="0"/>
              <a:t> T </a:t>
            </a:r>
            <a:r>
              <a:rPr lang="tr-TR" b="1" dirty="0" err="1" smtClean="0"/>
              <a:t>receives</a:t>
            </a:r>
            <a:r>
              <a:rPr lang="tr-TR" b="1" dirty="0" smtClean="0"/>
              <a:t> </a:t>
            </a:r>
            <a:r>
              <a:rPr lang="tr-TR" b="1" dirty="0" err="1" smtClean="0"/>
              <a:t>no</a:t>
            </a:r>
            <a:r>
              <a:rPr lang="tr-TR" b="1" dirty="0" smtClean="0"/>
              <a:t> </a:t>
            </a:r>
            <a:r>
              <a:rPr lang="tr-TR" b="1" dirty="0" err="1" smtClean="0"/>
              <a:t>argument</a:t>
            </a:r>
            <a:r>
              <a:rPr lang="tr-TR" b="1" dirty="0" smtClean="0"/>
              <a:t> </a:t>
            </a:r>
            <a:r>
              <a:rPr lang="tr-TR" b="1" dirty="0" err="1" smtClean="0"/>
              <a:t>and</a:t>
            </a:r>
            <a:r>
              <a:rPr lang="tr-TR" b="1" dirty="0" smtClean="0"/>
              <a:t> </a:t>
            </a:r>
            <a:r>
              <a:rPr lang="tr-TR" b="1" dirty="0" err="1" smtClean="0"/>
              <a:t>return</a:t>
            </a:r>
            <a:r>
              <a:rPr lang="tr-TR" b="1" dirty="0" smtClean="0"/>
              <a:t> a </a:t>
            </a:r>
            <a:r>
              <a:rPr lang="tr-TR" b="1" dirty="0" err="1" smtClean="0"/>
              <a:t>value</a:t>
            </a:r>
            <a:r>
              <a:rPr lang="tr-TR" b="1" dirty="0" smtClean="0"/>
              <a:t> of </a:t>
            </a:r>
            <a:r>
              <a:rPr lang="tr-TR" b="1" dirty="0" err="1" smtClean="0"/>
              <a:t>type</a:t>
            </a:r>
            <a:r>
              <a:rPr lang="tr-TR" b="1" dirty="0" smtClean="0"/>
              <a:t> T</a:t>
            </a:r>
          </a:p>
          <a:p>
            <a:pPr marL="0" indent="0">
              <a:buNone/>
            </a:pPr>
            <a:r>
              <a:rPr lang="tr-TR" b="1" dirty="0" smtClean="0">
                <a:solidFill>
                  <a:srgbClr val="C00000"/>
                </a:solidFill>
              </a:rPr>
              <a:t>   T </a:t>
            </a:r>
            <a:r>
              <a:rPr lang="tr-TR" b="1" dirty="0" err="1" smtClean="0">
                <a:solidFill>
                  <a:srgbClr val="C00000"/>
                </a:solidFill>
              </a:rPr>
              <a:t>getXxx</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 </a:t>
            </a:r>
            <a:r>
              <a:rPr lang="tr-TR" b="1" dirty="0" err="1" smtClean="0">
                <a:solidFill>
                  <a:srgbClr val="C00000"/>
                </a:solidFill>
              </a:rPr>
              <a:t>return</a:t>
            </a:r>
            <a:r>
              <a:rPr lang="tr-TR" b="1" dirty="0" smtClean="0">
                <a:solidFill>
                  <a:srgbClr val="C00000"/>
                </a:solidFill>
              </a:rPr>
              <a:t> xxx; }</a:t>
            </a:r>
          </a:p>
          <a:p>
            <a:pPr marL="0" indent="0">
              <a:buNone/>
            </a:pPr>
            <a:r>
              <a:rPr lang="tr-TR" b="1" dirty="0" smtClean="0">
                <a:solidFill>
                  <a:srgbClr val="C00000"/>
                </a:solidFill>
              </a:rPr>
              <a:t>    </a:t>
            </a:r>
            <a:r>
              <a:rPr lang="tr-TR" b="1" dirty="0" smtClean="0"/>
              <a:t>// A </a:t>
            </a:r>
            <a:r>
              <a:rPr lang="tr-TR" b="1" dirty="0" err="1" smtClean="0"/>
              <a:t>setter</a:t>
            </a:r>
            <a:r>
              <a:rPr lang="tr-TR" b="1" dirty="0" smtClean="0"/>
              <a:t> </a:t>
            </a:r>
            <a:r>
              <a:rPr lang="tr-TR" b="1" dirty="0" err="1" smtClean="0"/>
              <a:t>for</a:t>
            </a:r>
            <a:r>
              <a:rPr lang="tr-TR" b="1" dirty="0" smtClean="0"/>
              <a:t> </a:t>
            </a:r>
            <a:r>
              <a:rPr lang="tr-TR" b="1" dirty="0" err="1" smtClean="0"/>
              <a:t>variable</a:t>
            </a:r>
            <a:r>
              <a:rPr lang="tr-TR" b="1" dirty="0" smtClean="0"/>
              <a:t> xxx of </a:t>
            </a:r>
            <a:r>
              <a:rPr lang="tr-TR" b="1" dirty="0" err="1" smtClean="0"/>
              <a:t>type</a:t>
            </a:r>
            <a:r>
              <a:rPr lang="tr-TR" b="1" dirty="0" smtClean="0"/>
              <a:t> T </a:t>
            </a:r>
            <a:r>
              <a:rPr lang="tr-TR" b="1" dirty="0" err="1" smtClean="0"/>
              <a:t>receives</a:t>
            </a:r>
            <a:r>
              <a:rPr lang="tr-TR" b="1" dirty="0" smtClean="0"/>
              <a:t> a </a:t>
            </a:r>
            <a:r>
              <a:rPr lang="tr-TR" b="1" dirty="0" err="1" smtClean="0"/>
              <a:t>parameter</a:t>
            </a:r>
            <a:r>
              <a:rPr lang="tr-TR" b="1" dirty="0" smtClean="0"/>
              <a:t> of </a:t>
            </a:r>
            <a:r>
              <a:rPr lang="tr-TR" b="1" dirty="0" err="1" smtClean="0"/>
              <a:t>type</a:t>
            </a:r>
            <a:r>
              <a:rPr lang="tr-TR" b="1" dirty="0" smtClean="0"/>
              <a:t> T </a:t>
            </a:r>
            <a:r>
              <a:rPr lang="tr-TR" b="1" dirty="0" err="1" smtClean="0"/>
              <a:t>and</a:t>
            </a:r>
            <a:r>
              <a:rPr lang="tr-TR" b="1" dirty="0" smtClean="0"/>
              <a:t> </a:t>
            </a:r>
            <a:r>
              <a:rPr lang="tr-TR" b="1" dirty="0" err="1" smtClean="0"/>
              <a:t>return</a:t>
            </a:r>
            <a:r>
              <a:rPr lang="tr-TR" b="1" dirty="0" smtClean="0"/>
              <a:t> </a:t>
            </a:r>
            <a:r>
              <a:rPr lang="tr-TR" b="1" dirty="0" err="1" smtClean="0"/>
              <a:t>void</a:t>
            </a:r>
            <a:endParaRPr lang="tr-TR" b="1" dirty="0" smtClean="0"/>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setXxx</a:t>
            </a:r>
            <a:r>
              <a:rPr lang="tr-TR" b="1" dirty="0" smtClean="0">
                <a:solidFill>
                  <a:srgbClr val="C00000"/>
                </a:solidFill>
              </a:rPr>
              <a:t>(T x) { xxx = x; }</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setXxx</a:t>
            </a:r>
            <a:r>
              <a:rPr lang="tr-TR" b="1" dirty="0" smtClean="0">
                <a:solidFill>
                  <a:srgbClr val="C00000"/>
                </a:solidFill>
              </a:rPr>
              <a:t>(T xxx) { </a:t>
            </a:r>
            <a:r>
              <a:rPr lang="tr-TR" b="1" dirty="0" err="1" smtClean="0">
                <a:solidFill>
                  <a:srgbClr val="C00000"/>
                </a:solidFill>
              </a:rPr>
              <a:t>this</a:t>
            </a:r>
            <a:r>
              <a:rPr lang="tr-TR" b="1" dirty="0" smtClean="0">
                <a:solidFill>
                  <a:srgbClr val="C00000"/>
                </a:solidFill>
              </a:rPr>
              <a:t>-&gt;xxx = xxx; } </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701860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lgn="ctr">
              <a:buNone/>
            </a:pPr>
            <a:r>
              <a:rPr lang="tr-TR" b="1" dirty="0" err="1" smtClean="0"/>
              <a:t>Copy</a:t>
            </a:r>
            <a:r>
              <a:rPr lang="tr-TR" b="1" dirty="0" smtClean="0"/>
              <a:t> </a:t>
            </a:r>
            <a:r>
              <a:rPr lang="tr-TR" b="1" dirty="0" err="1" smtClean="0"/>
              <a:t>Assignment</a:t>
            </a:r>
            <a:r>
              <a:rPr lang="tr-TR" b="1" dirty="0" smtClean="0"/>
              <a:t> </a:t>
            </a:r>
            <a:r>
              <a:rPr lang="tr-TR" b="1" dirty="0" err="1" smtClean="0"/>
              <a:t>Operator</a:t>
            </a:r>
            <a:r>
              <a:rPr lang="tr-TR" b="1" dirty="0" smtClean="0"/>
              <a:t> (=)</a:t>
            </a:r>
          </a:p>
          <a:p>
            <a:r>
              <a:rPr lang="tr-TR" dirty="0" err="1" smtClean="0"/>
              <a:t>The</a:t>
            </a:r>
            <a:r>
              <a:rPr lang="tr-TR" dirty="0" smtClean="0"/>
              <a:t> </a:t>
            </a:r>
            <a:r>
              <a:rPr lang="tr-TR" dirty="0" err="1" smtClean="0"/>
              <a:t>compiler</a:t>
            </a:r>
            <a:r>
              <a:rPr lang="tr-TR" dirty="0" smtClean="0"/>
              <a:t> </a:t>
            </a:r>
            <a:r>
              <a:rPr lang="tr-TR" dirty="0" err="1" smtClean="0"/>
              <a:t>also</a:t>
            </a:r>
            <a:r>
              <a:rPr lang="tr-TR" dirty="0" smtClean="0"/>
              <a:t> </a:t>
            </a:r>
            <a:r>
              <a:rPr lang="tr-TR" dirty="0" err="1" smtClean="0"/>
              <a:t>provides</a:t>
            </a:r>
            <a:r>
              <a:rPr lang="tr-TR" dirty="0" smtClean="0"/>
              <a:t> a </a:t>
            </a:r>
            <a:r>
              <a:rPr lang="tr-TR" dirty="0" err="1" smtClean="0"/>
              <a:t>default</a:t>
            </a:r>
            <a:r>
              <a:rPr lang="tr-TR" dirty="0" smtClean="0"/>
              <a:t> </a:t>
            </a:r>
            <a:r>
              <a:rPr lang="tr-TR" dirty="0" err="1" smtClean="0"/>
              <a:t>assignment</a:t>
            </a:r>
            <a:r>
              <a:rPr lang="tr-TR" dirty="0" smtClean="0"/>
              <a:t> </a:t>
            </a:r>
            <a:r>
              <a:rPr lang="tr-TR" dirty="0" err="1" smtClean="0"/>
              <a:t>operator</a:t>
            </a:r>
            <a:r>
              <a:rPr lang="tr-TR" dirty="0" smtClean="0"/>
              <a:t> (=), </a:t>
            </a:r>
            <a:r>
              <a:rPr lang="tr-TR" dirty="0" err="1" smtClean="0"/>
              <a:t>which</a:t>
            </a:r>
            <a:r>
              <a:rPr lang="tr-TR" dirty="0" smtClean="0"/>
              <a:t> can be </a:t>
            </a:r>
            <a:r>
              <a:rPr lang="tr-TR" dirty="0" err="1" smtClean="0"/>
              <a:t>used</a:t>
            </a:r>
            <a:r>
              <a:rPr lang="tr-TR" dirty="0" smtClean="0"/>
              <a:t> </a:t>
            </a:r>
            <a:r>
              <a:rPr lang="tr-TR" dirty="0" err="1" smtClean="0"/>
              <a:t>to</a:t>
            </a:r>
            <a:r>
              <a:rPr lang="tr-TR" dirty="0" smtClean="0"/>
              <a:t> </a:t>
            </a:r>
            <a:r>
              <a:rPr lang="tr-TR" dirty="0" err="1" smtClean="0"/>
              <a:t>assign</a:t>
            </a:r>
            <a:r>
              <a:rPr lang="tr-TR" dirty="0" smtClean="0"/>
              <a:t> </a:t>
            </a:r>
            <a:r>
              <a:rPr lang="tr-TR" dirty="0" err="1" smtClean="0"/>
              <a:t>one</a:t>
            </a:r>
            <a:r>
              <a:rPr lang="tr-TR" dirty="0" smtClean="0"/>
              <a:t> </a:t>
            </a:r>
            <a:r>
              <a:rPr lang="tr-TR" dirty="0" err="1" smtClean="0"/>
              <a:t>object</a:t>
            </a:r>
            <a:r>
              <a:rPr lang="tr-TR" dirty="0" smtClean="0"/>
              <a:t> </a:t>
            </a:r>
            <a:r>
              <a:rPr lang="tr-TR" dirty="0" err="1" smtClean="0"/>
              <a:t>to</a:t>
            </a:r>
            <a:r>
              <a:rPr lang="tr-TR" dirty="0" smtClean="0"/>
              <a:t> </a:t>
            </a:r>
            <a:r>
              <a:rPr lang="tr-TR" dirty="0" err="1" smtClean="0"/>
              <a:t>another</a:t>
            </a:r>
            <a:r>
              <a:rPr lang="tr-TR" dirty="0" smtClean="0"/>
              <a:t> </a:t>
            </a:r>
            <a:r>
              <a:rPr lang="tr-TR" dirty="0" err="1" smtClean="0"/>
              <a:t>object</a:t>
            </a:r>
            <a:r>
              <a:rPr lang="tr-TR" dirty="0" smtClean="0"/>
              <a:t> of </a:t>
            </a:r>
            <a:r>
              <a:rPr lang="tr-TR" dirty="0" err="1" smtClean="0"/>
              <a:t>the</a:t>
            </a:r>
            <a:r>
              <a:rPr lang="tr-TR" dirty="0" smtClean="0"/>
              <a:t> </a:t>
            </a:r>
            <a:r>
              <a:rPr lang="tr-TR" dirty="0" err="1" smtClean="0"/>
              <a:t>same</a:t>
            </a:r>
            <a:r>
              <a:rPr lang="tr-TR" dirty="0" smtClean="0"/>
              <a:t> </a:t>
            </a:r>
            <a:r>
              <a:rPr lang="tr-TR" dirty="0" err="1" smtClean="0"/>
              <a:t>class</a:t>
            </a:r>
            <a:r>
              <a:rPr lang="tr-TR" dirty="0" smtClean="0"/>
              <a:t> </a:t>
            </a:r>
            <a:r>
              <a:rPr lang="tr-TR" dirty="0" err="1" smtClean="0"/>
              <a:t>via</a:t>
            </a:r>
            <a:r>
              <a:rPr lang="tr-TR" dirty="0" smtClean="0"/>
              <a:t> </a:t>
            </a:r>
            <a:r>
              <a:rPr lang="tr-TR" dirty="0" err="1" smtClean="0"/>
              <a:t>memberwise</a:t>
            </a:r>
            <a:r>
              <a:rPr lang="tr-TR" dirty="0" smtClean="0"/>
              <a:t> </a:t>
            </a:r>
            <a:r>
              <a:rPr lang="tr-TR" dirty="0" err="1" smtClean="0"/>
              <a:t>copy</a:t>
            </a:r>
            <a:r>
              <a:rPr lang="tr-TR" dirty="0" smtClean="0"/>
              <a:t>. </a:t>
            </a:r>
            <a:r>
              <a:rPr lang="tr-TR" dirty="0" err="1" smtClean="0"/>
              <a:t>For</a:t>
            </a:r>
            <a:r>
              <a:rPr lang="tr-TR" dirty="0" smtClean="0"/>
              <a:t> </a:t>
            </a:r>
            <a:r>
              <a:rPr lang="tr-TR" dirty="0" err="1" smtClean="0"/>
              <a:t>example</a:t>
            </a:r>
            <a:r>
              <a:rPr lang="tr-TR" dirty="0" smtClean="0"/>
              <a:t>, </a:t>
            </a:r>
            <a:r>
              <a:rPr lang="tr-TR" dirty="0" err="1" smtClean="0"/>
              <a:t>using</a:t>
            </a:r>
            <a:r>
              <a:rPr lang="tr-TR" dirty="0" smtClean="0"/>
              <a:t> </a:t>
            </a:r>
            <a:r>
              <a:rPr lang="tr-TR" dirty="0" err="1" smtClean="0"/>
              <a:t>the</a:t>
            </a:r>
            <a:r>
              <a:rPr lang="tr-TR" dirty="0" smtClean="0"/>
              <a:t> </a:t>
            </a:r>
            <a:r>
              <a:rPr lang="tr-TR" dirty="0" err="1" smtClean="0"/>
              <a:t>Circle</a:t>
            </a:r>
            <a:r>
              <a:rPr lang="tr-TR" dirty="0" smtClean="0"/>
              <a:t> </a:t>
            </a:r>
            <a:r>
              <a:rPr lang="tr-TR" dirty="0" err="1" smtClean="0"/>
              <a:t>class</a:t>
            </a:r>
            <a:r>
              <a:rPr lang="tr-TR" dirty="0" smtClean="0"/>
              <a:t> </a:t>
            </a:r>
            <a:r>
              <a:rPr lang="tr-TR" dirty="0" err="1" smtClean="0"/>
              <a:t>defined</a:t>
            </a:r>
            <a:r>
              <a:rPr lang="tr-TR" dirty="0" smtClean="0"/>
              <a:t> </a:t>
            </a:r>
            <a:r>
              <a:rPr lang="tr-TR" dirty="0" err="1" smtClean="0"/>
              <a:t>earlier</a:t>
            </a:r>
            <a:r>
              <a:rPr lang="tr-TR" dirty="0" smtClean="0"/>
              <a:t>,</a:t>
            </a:r>
          </a:p>
          <a:p>
            <a:endParaRPr lang="tr-TR" dirty="0" smtClean="0"/>
          </a:p>
          <a:p>
            <a:pPr marL="0" indent="0">
              <a:buNone/>
            </a:pPr>
            <a:r>
              <a:rPr lang="tr-TR" b="1" dirty="0" err="1" smtClean="0">
                <a:solidFill>
                  <a:srgbClr val="C00000"/>
                </a:solidFill>
              </a:rPr>
              <a:t>Circle</a:t>
            </a:r>
            <a:r>
              <a:rPr lang="tr-TR" b="1" dirty="0" smtClean="0">
                <a:solidFill>
                  <a:srgbClr val="C00000"/>
                </a:solidFill>
              </a:rPr>
              <a:t> c6(5.6, "</a:t>
            </a:r>
            <a:r>
              <a:rPr lang="tr-TR" b="1" dirty="0" err="1" smtClean="0">
                <a:solidFill>
                  <a:srgbClr val="C00000"/>
                </a:solidFill>
              </a:rPr>
              <a:t>orange</a:t>
            </a:r>
            <a:r>
              <a:rPr lang="tr-TR" b="1" dirty="0" smtClean="0">
                <a:solidFill>
                  <a:srgbClr val="C00000"/>
                </a:solidFill>
              </a:rPr>
              <a:t>"), c7;</a:t>
            </a:r>
          </a:p>
          <a:p>
            <a:pPr marL="0" indent="0">
              <a:buNone/>
            </a:pPr>
            <a:r>
              <a:rPr lang="tr-TR" b="1" dirty="0" err="1" smtClean="0">
                <a:solidFill>
                  <a:srgbClr val="C00000"/>
                </a:solidFill>
              </a:rPr>
              <a:t>cout</a:t>
            </a:r>
            <a:r>
              <a:rPr lang="tr-TR" b="1" dirty="0" smtClean="0">
                <a:solidFill>
                  <a:srgbClr val="C00000"/>
                </a:solidFill>
              </a:rPr>
              <a:t> &lt;&lt; "Radius=" &lt;&lt; c6.getRadius() &lt;&lt; " </a:t>
            </a:r>
            <a:r>
              <a:rPr lang="tr-TR" b="1" dirty="0" err="1" smtClean="0">
                <a:solidFill>
                  <a:srgbClr val="C00000"/>
                </a:solidFill>
              </a:rPr>
              <a:t>Area</a:t>
            </a:r>
            <a:r>
              <a:rPr lang="tr-TR" b="1" dirty="0" smtClean="0">
                <a:solidFill>
                  <a:srgbClr val="C00000"/>
                </a:solidFill>
              </a:rPr>
              <a:t>=" &lt;&lt; c6.getArea()</a:t>
            </a:r>
          </a:p>
          <a:p>
            <a:pPr marL="0" indent="0">
              <a:buNone/>
            </a:pPr>
            <a:r>
              <a:rPr lang="tr-TR" b="1" dirty="0" smtClean="0">
                <a:solidFill>
                  <a:srgbClr val="C00000"/>
                </a:solidFill>
              </a:rPr>
              <a:t>     &lt;&lt; " </a:t>
            </a:r>
            <a:r>
              <a:rPr lang="tr-TR" b="1" dirty="0" err="1" smtClean="0">
                <a:solidFill>
                  <a:srgbClr val="C00000"/>
                </a:solidFill>
              </a:rPr>
              <a:t>Color</a:t>
            </a:r>
            <a:r>
              <a:rPr lang="tr-TR" b="1" dirty="0" smtClean="0">
                <a:solidFill>
                  <a:srgbClr val="C00000"/>
                </a:solidFill>
              </a:rPr>
              <a:t>=" &lt;&lt; c6.getColor() &lt;&lt; </a:t>
            </a:r>
            <a:r>
              <a:rPr lang="tr-TR" b="1" dirty="0" err="1" smtClean="0">
                <a:solidFill>
                  <a:srgbClr val="C00000"/>
                </a:solidFill>
              </a:rPr>
              <a:t>endl</a:t>
            </a:r>
            <a:r>
              <a:rPr lang="tr-TR" b="1" dirty="0" smtClean="0">
                <a:solidFill>
                  <a:srgbClr val="C00000"/>
                </a:solidFill>
              </a:rPr>
              <a:t>;</a:t>
            </a:r>
          </a:p>
          <a:p>
            <a:pPr marL="0" indent="0">
              <a:buNone/>
            </a:pPr>
            <a:r>
              <a:rPr lang="tr-TR" b="1" dirty="0" smtClean="0"/>
              <a:t>                // Radius=5.6 </a:t>
            </a:r>
            <a:r>
              <a:rPr lang="tr-TR" b="1" dirty="0" err="1" smtClean="0"/>
              <a:t>Area</a:t>
            </a:r>
            <a:r>
              <a:rPr lang="tr-TR" b="1" dirty="0" smtClean="0"/>
              <a:t>=98.5206 </a:t>
            </a:r>
            <a:r>
              <a:rPr lang="tr-TR" b="1" dirty="0" err="1" smtClean="0"/>
              <a:t>Color</a:t>
            </a:r>
            <a:r>
              <a:rPr lang="tr-TR" b="1" dirty="0" smtClean="0"/>
              <a:t>=</a:t>
            </a:r>
            <a:r>
              <a:rPr lang="tr-TR" b="1" dirty="0" err="1" smtClean="0"/>
              <a:t>orange</a:t>
            </a:r>
            <a:endParaRPr lang="tr-TR" b="1" dirty="0" smtClean="0"/>
          </a:p>
          <a:p>
            <a:pPr marL="0" indent="0">
              <a:buNone/>
            </a:pPr>
            <a:r>
              <a:rPr lang="tr-TR" b="1" dirty="0" err="1" smtClean="0">
                <a:solidFill>
                  <a:srgbClr val="C00000"/>
                </a:solidFill>
              </a:rPr>
              <a:t>cout</a:t>
            </a:r>
            <a:r>
              <a:rPr lang="tr-TR" b="1" dirty="0" smtClean="0">
                <a:solidFill>
                  <a:srgbClr val="C00000"/>
                </a:solidFill>
              </a:rPr>
              <a:t> &lt;&lt; "Radius=" &lt;&lt; c7.getRadius() &lt;&lt; " </a:t>
            </a:r>
            <a:r>
              <a:rPr lang="tr-TR" b="1" dirty="0" err="1" smtClean="0">
                <a:solidFill>
                  <a:srgbClr val="C00000"/>
                </a:solidFill>
              </a:rPr>
              <a:t>Area</a:t>
            </a:r>
            <a:r>
              <a:rPr lang="tr-TR" b="1" dirty="0" smtClean="0">
                <a:solidFill>
                  <a:srgbClr val="C00000"/>
                </a:solidFill>
              </a:rPr>
              <a:t>=" &lt;&lt; c7.getArea()</a:t>
            </a:r>
          </a:p>
          <a:p>
            <a:pPr marL="0" indent="0">
              <a:buNone/>
            </a:pPr>
            <a:r>
              <a:rPr lang="tr-TR" b="1" dirty="0" smtClean="0">
                <a:solidFill>
                  <a:srgbClr val="C00000"/>
                </a:solidFill>
              </a:rPr>
              <a:t>     &lt;&lt; " </a:t>
            </a:r>
            <a:r>
              <a:rPr lang="tr-TR" b="1" dirty="0" err="1" smtClean="0">
                <a:solidFill>
                  <a:srgbClr val="C00000"/>
                </a:solidFill>
              </a:rPr>
              <a:t>Color</a:t>
            </a:r>
            <a:r>
              <a:rPr lang="tr-TR" b="1" dirty="0" smtClean="0">
                <a:solidFill>
                  <a:srgbClr val="C00000"/>
                </a:solidFill>
              </a:rPr>
              <a:t>=" &lt;&lt; c7.getColor()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smtClean="0"/>
              <a:t>// Radius=1 </a:t>
            </a:r>
            <a:r>
              <a:rPr lang="tr-TR" b="1" dirty="0" err="1" smtClean="0"/>
              <a:t>Area</a:t>
            </a:r>
            <a:r>
              <a:rPr lang="tr-TR" b="1" dirty="0" smtClean="0"/>
              <a:t>=3.1416 </a:t>
            </a:r>
            <a:r>
              <a:rPr lang="tr-TR" b="1" dirty="0" err="1" smtClean="0"/>
              <a:t>Color</a:t>
            </a:r>
            <a:r>
              <a:rPr lang="tr-TR" b="1" dirty="0" smtClean="0"/>
              <a:t>=</a:t>
            </a:r>
            <a:r>
              <a:rPr lang="tr-TR" b="1" dirty="0" err="1" smtClean="0"/>
              <a:t>red</a:t>
            </a:r>
            <a:r>
              <a:rPr lang="tr-TR" b="1" dirty="0" smtClean="0"/>
              <a:t> (</a:t>
            </a:r>
            <a:r>
              <a:rPr lang="tr-TR" b="1" dirty="0" err="1" smtClean="0"/>
              <a:t>default</a:t>
            </a:r>
            <a:r>
              <a:rPr lang="tr-TR" b="1" dirty="0" smtClean="0"/>
              <a:t> </a:t>
            </a:r>
            <a:r>
              <a:rPr lang="tr-TR" b="1" dirty="0" err="1" smtClean="0"/>
              <a:t>constructor</a:t>
            </a:r>
            <a:r>
              <a:rPr lang="tr-TR" b="1" dirty="0" smtClean="0"/>
              <a:t>)</a:t>
            </a:r>
          </a:p>
          <a:p>
            <a:pPr marL="0" indent="0">
              <a:buNone/>
            </a:pPr>
            <a:r>
              <a:rPr lang="tr-TR" b="1" dirty="0" smtClean="0">
                <a:solidFill>
                  <a:srgbClr val="C00000"/>
                </a:solidFill>
              </a:rPr>
              <a:t> </a:t>
            </a:r>
          </a:p>
          <a:p>
            <a:pPr marL="0" indent="0">
              <a:buNone/>
            </a:pPr>
            <a:r>
              <a:rPr lang="tr-TR" b="1" dirty="0" smtClean="0">
                <a:solidFill>
                  <a:srgbClr val="C00000"/>
                </a:solidFill>
              </a:rPr>
              <a:t>c7 = c6; </a:t>
            </a:r>
            <a:r>
              <a:rPr lang="tr-TR" b="1" dirty="0" smtClean="0"/>
              <a:t>// </a:t>
            </a:r>
            <a:r>
              <a:rPr lang="tr-TR" b="1" dirty="0" err="1" smtClean="0"/>
              <a:t>memberwise</a:t>
            </a:r>
            <a:r>
              <a:rPr lang="tr-TR" b="1" dirty="0" smtClean="0"/>
              <a:t> </a:t>
            </a:r>
            <a:r>
              <a:rPr lang="tr-TR" b="1" dirty="0" err="1" smtClean="0"/>
              <a:t>copy</a:t>
            </a:r>
            <a:r>
              <a:rPr lang="tr-TR" b="1" dirty="0" smtClean="0"/>
              <a:t> </a:t>
            </a:r>
            <a:r>
              <a:rPr lang="tr-TR" b="1" dirty="0" err="1" smtClean="0"/>
              <a:t>assignment</a:t>
            </a:r>
            <a:endParaRPr lang="tr-TR" b="1" dirty="0" smtClean="0"/>
          </a:p>
          <a:p>
            <a:pPr marL="0" indent="0">
              <a:buNone/>
            </a:pPr>
            <a:r>
              <a:rPr lang="tr-TR" b="1" dirty="0" err="1" smtClean="0">
                <a:solidFill>
                  <a:srgbClr val="C00000"/>
                </a:solidFill>
              </a:rPr>
              <a:t>cout</a:t>
            </a:r>
            <a:r>
              <a:rPr lang="tr-TR" b="1" dirty="0" smtClean="0">
                <a:solidFill>
                  <a:srgbClr val="C00000"/>
                </a:solidFill>
              </a:rPr>
              <a:t> &lt;&lt; "Radius=" &lt;&lt; c7.getRadius() &lt;&lt; " </a:t>
            </a:r>
            <a:r>
              <a:rPr lang="tr-TR" b="1" dirty="0" err="1" smtClean="0">
                <a:solidFill>
                  <a:srgbClr val="C00000"/>
                </a:solidFill>
              </a:rPr>
              <a:t>Area</a:t>
            </a:r>
            <a:r>
              <a:rPr lang="tr-TR" b="1" dirty="0" smtClean="0">
                <a:solidFill>
                  <a:srgbClr val="C00000"/>
                </a:solidFill>
              </a:rPr>
              <a:t>=" &lt;&lt; c7.getArea()</a:t>
            </a:r>
          </a:p>
          <a:p>
            <a:pPr marL="0" indent="0">
              <a:buNone/>
            </a:pPr>
            <a:r>
              <a:rPr lang="tr-TR" b="1" dirty="0" smtClean="0">
                <a:solidFill>
                  <a:srgbClr val="C00000"/>
                </a:solidFill>
              </a:rPr>
              <a:t>     &lt;&lt; " </a:t>
            </a:r>
            <a:r>
              <a:rPr lang="tr-TR" b="1" dirty="0" err="1" smtClean="0">
                <a:solidFill>
                  <a:srgbClr val="C00000"/>
                </a:solidFill>
              </a:rPr>
              <a:t>Color</a:t>
            </a:r>
            <a:r>
              <a:rPr lang="tr-TR" b="1" dirty="0" smtClean="0">
                <a:solidFill>
                  <a:srgbClr val="C00000"/>
                </a:solidFill>
              </a:rPr>
              <a:t>=" &lt;&lt; c7.getColor() &lt;&lt; </a:t>
            </a:r>
            <a:r>
              <a:rPr lang="tr-TR" b="1" dirty="0" err="1" smtClean="0">
                <a:solidFill>
                  <a:srgbClr val="C00000"/>
                </a:solidFill>
              </a:rPr>
              <a:t>endl</a:t>
            </a:r>
            <a:r>
              <a:rPr lang="tr-TR" b="1" dirty="0" smtClean="0">
                <a:solidFill>
                  <a:srgbClr val="C00000"/>
                </a:solidFill>
              </a:rPr>
              <a:t>;</a:t>
            </a:r>
          </a:p>
          <a:p>
            <a:pPr marL="0" indent="0">
              <a:buNone/>
            </a:pPr>
            <a:r>
              <a:rPr lang="tr-TR" b="1" dirty="0" smtClean="0"/>
              <a:t>                // Radius=5.6 </a:t>
            </a:r>
            <a:r>
              <a:rPr lang="tr-TR" b="1" dirty="0" err="1" smtClean="0"/>
              <a:t>Area</a:t>
            </a:r>
            <a:r>
              <a:rPr lang="tr-TR" b="1" dirty="0" smtClean="0"/>
              <a:t>=98.5206 </a:t>
            </a:r>
            <a:r>
              <a:rPr lang="tr-TR" b="1" dirty="0" err="1" smtClean="0"/>
              <a:t>Color</a:t>
            </a:r>
            <a:r>
              <a:rPr lang="tr-TR" b="1" dirty="0" smtClean="0"/>
              <a:t>=</a:t>
            </a:r>
            <a:r>
              <a:rPr lang="tr-TR" b="1" dirty="0" err="1" smtClean="0"/>
              <a:t>orange</a:t>
            </a:r>
            <a:endParaRPr lang="tr-TR" b="1" dirty="0" smtClean="0"/>
          </a:p>
          <a:p>
            <a:endParaRPr lang="tr-TR" dirty="0"/>
          </a:p>
        </p:txBody>
      </p:sp>
    </p:spTree>
    <p:extLst>
      <p:ext uri="{BB962C8B-B14F-4D97-AF65-F5344CB8AC3E}">
        <p14:creationId xmlns:p14="http://schemas.microsoft.com/office/powerpoint/2010/main" val="3622365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186522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10729" y="97706"/>
            <a:ext cx="9444487" cy="549275"/>
          </a:xfrm>
        </p:spPr>
        <p:txBody>
          <a:bodyPr>
            <a:normAutofit fontScale="90000"/>
          </a:bodyPr>
          <a:lstStyle/>
          <a:p>
            <a:r>
              <a:rPr lang="tr-TR" dirty="0" err="1" smtClean="0"/>
              <a:t>Separating</a:t>
            </a:r>
            <a:r>
              <a:rPr lang="tr-TR" dirty="0" smtClean="0"/>
              <a:t> </a:t>
            </a:r>
            <a:r>
              <a:rPr lang="tr-TR" dirty="0" err="1" smtClean="0"/>
              <a:t>Header</a:t>
            </a:r>
            <a:r>
              <a:rPr lang="tr-TR" dirty="0" smtClean="0"/>
              <a:t> </a:t>
            </a:r>
            <a:r>
              <a:rPr lang="tr-TR" dirty="0" err="1" smtClean="0"/>
              <a:t>and</a:t>
            </a:r>
            <a:r>
              <a:rPr lang="tr-TR" dirty="0" smtClean="0"/>
              <a:t> </a:t>
            </a:r>
            <a:r>
              <a:rPr lang="tr-TR" dirty="0" err="1" smtClean="0"/>
              <a:t>Implementation</a:t>
            </a:r>
            <a:endParaRPr lang="tr-TR" dirty="0"/>
          </a:p>
        </p:txBody>
      </p:sp>
      <p:sp>
        <p:nvSpPr>
          <p:cNvPr id="3" name="İçerik Yer Tutucusu 2"/>
          <p:cNvSpPr>
            <a:spLocks noGrp="1"/>
          </p:cNvSpPr>
          <p:nvPr>
            <p:ph idx="1"/>
          </p:nvPr>
        </p:nvSpPr>
        <p:spPr>
          <a:xfrm>
            <a:off x="-1" y="793102"/>
            <a:ext cx="12120113" cy="6064898"/>
          </a:xfrm>
        </p:spPr>
        <p:txBody>
          <a:bodyPr/>
          <a:lstStyle/>
          <a:p>
            <a:r>
              <a:rPr lang="en-US" dirty="0" smtClean="0"/>
              <a:t>For better software engineering, it is recommended that the class declaration and implementation be kept in 2 separate files: declaration is a header file ".h"; while implementation in a ".</a:t>
            </a:r>
            <a:r>
              <a:rPr lang="en-US" dirty="0" err="1" smtClean="0"/>
              <a:t>cpp</a:t>
            </a:r>
            <a:r>
              <a:rPr lang="en-US" dirty="0" smtClean="0"/>
              <a:t>". </a:t>
            </a:r>
            <a:endParaRPr lang="tr-TR" dirty="0" smtClean="0"/>
          </a:p>
          <a:p>
            <a:r>
              <a:rPr lang="en-US" dirty="0" smtClean="0"/>
              <a:t>This is known as separating the public interface (header declaration) and the implementation. </a:t>
            </a:r>
            <a:endParaRPr lang="tr-TR" dirty="0" smtClean="0"/>
          </a:p>
          <a:p>
            <a:r>
              <a:rPr lang="en-US" dirty="0" smtClean="0"/>
              <a:t>Interface is defined by the designer, implementation can be supplied by others.</a:t>
            </a:r>
            <a:endParaRPr lang="tr-TR" dirty="0" smtClean="0"/>
          </a:p>
          <a:p>
            <a:r>
              <a:rPr lang="en-US" dirty="0" smtClean="0"/>
              <a:t> While the interface is fixed, different vendors can provide different implementations. </a:t>
            </a:r>
            <a:endParaRPr lang="tr-TR" dirty="0" smtClean="0"/>
          </a:p>
          <a:p>
            <a:r>
              <a:rPr lang="en-US" dirty="0" smtClean="0"/>
              <a:t>Furthermore, only the header files are exposed to the users, the implementation can be provided in an object file ".o" (or in a library). </a:t>
            </a:r>
            <a:endParaRPr lang="tr-TR" dirty="0" smtClean="0"/>
          </a:p>
          <a:p>
            <a:r>
              <a:rPr lang="en-US" dirty="0" smtClean="0"/>
              <a:t>The source code needs not given to the users.</a:t>
            </a:r>
            <a:endParaRPr lang="tr-TR" dirty="0"/>
          </a:p>
        </p:txBody>
      </p:sp>
    </p:spTree>
    <p:extLst>
      <p:ext uri="{BB962C8B-B14F-4D97-AF65-F5344CB8AC3E}">
        <p14:creationId xmlns:p14="http://schemas.microsoft.com/office/powerpoint/2010/main" val="111048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3476" y="89080"/>
            <a:ext cx="9409981" cy="463011"/>
          </a:xfrm>
        </p:spPr>
        <p:txBody>
          <a:bodyPr>
            <a:normAutofit fontScale="90000"/>
          </a:bodyPr>
          <a:lstStyle/>
          <a:p>
            <a:r>
              <a:rPr lang="tr-TR" sz="3600" b="1" dirty="0" err="1" smtClean="0"/>
              <a:t>Example</a:t>
            </a:r>
            <a:r>
              <a:rPr lang="tr-TR" sz="3600" b="1" dirty="0" smtClean="0"/>
              <a:t>: </a:t>
            </a:r>
            <a:r>
              <a:rPr lang="tr-TR" sz="3600" b="1" dirty="0" err="1" smtClean="0"/>
              <a:t>The</a:t>
            </a:r>
            <a:r>
              <a:rPr lang="tr-TR" sz="3600" b="1" dirty="0" smtClean="0"/>
              <a:t> </a:t>
            </a:r>
            <a:r>
              <a:rPr lang="tr-TR" sz="3600" b="1" dirty="0" err="1" smtClean="0"/>
              <a:t>Circle</a:t>
            </a:r>
            <a:r>
              <a:rPr lang="tr-TR" sz="3600" b="1" dirty="0" smtClean="0"/>
              <a:t> Class</a:t>
            </a:r>
            <a:endParaRPr lang="tr-TR" sz="3600" b="1" dirty="0"/>
          </a:p>
        </p:txBody>
      </p:sp>
      <p:sp>
        <p:nvSpPr>
          <p:cNvPr id="3" name="İçerik Yer Tutucusu 2"/>
          <p:cNvSpPr>
            <a:spLocks noGrp="1"/>
          </p:cNvSpPr>
          <p:nvPr>
            <p:ph idx="1"/>
          </p:nvPr>
        </p:nvSpPr>
        <p:spPr>
          <a:xfrm>
            <a:off x="6262776" y="465826"/>
            <a:ext cx="5929224" cy="5711137"/>
          </a:xfrm>
        </p:spPr>
        <p:txBody>
          <a:bodyPr/>
          <a:lstStyle/>
          <a:p>
            <a:r>
              <a:rPr lang="en-US" dirty="0" smtClean="0"/>
              <a:t>Instead of putting all the codes in a single file. We shall "separate the interface and implementation" by placing the codes in 3 files.</a:t>
            </a:r>
          </a:p>
          <a:p>
            <a:endParaRPr lang="en-US" dirty="0" smtClean="0"/>
          </a:p>
          <a:p>
            <a:r>
              <a:rPr lang="en-US" dirty="0" smtClean="0"/>
              <a:t>    </a:t>
            </a:r>
            <a:r>
              <a:rPr lang="en-US" dirty="0" err="1" smtClean="0"/>
              <a:t>Circle.h</a:t>
            </a:r>
            <a:r>
              <a:rPr lang="en-US" dirty="0" smtClean="0"/>
              <a:t>: defines the public interface of the Circle class.</a:t>
            </a:r>
          </a:p>
          <a:p>
            <a:r>
              <a:rPr lang="en-US" dirty="0" smtClean="0"/>
              <a:t>    Circle.cpp: provides the implementation of the Circle class.</a:t>
            </a:r>
          </a:p>
          <a:p>
            <a:r>
              <a:rPr lang="en-US" dirty="0" smtClean="0"/>
              <a:t>    TestCircle.cpp: A test driver program for the Circle class.</a:t>
            </a:r>
          </a:p>
          <a:p>
            <a:endParaRPr lang="tr-TR" dirty="0"/>
          </a:p>
        </p:txBody>
      </p:sp>
      <p:pic>
        <p:nvPicPr>
          <p:cNvPr id="4" name="Resim 3"/>
          <p:cNvPicPr>
            <a:picLocks noChangeAspect="1"/>
          </p:cNvPicPr>
          <p:nvPr/>
        </p:nvPicPr>
        <p:blipFill>
          <a:blip r:embed="rId2"/>
          <a:stretch>
            <a:fillRect/>
          </a:stretch>
        </p:blipFill>
        <p:spPr>
          <a:xfrm>
            <a:off x="765864" y="1992792"/>
            <a:ext cx="4276725" cy="2924175"/>
          </a:xfrm>
          <a:prstGeom prst="rect">
            <a:avLst/>
          </a:prstGeom>
        </p:spPr>
      </p:pic>
    </p:spTree>
    <p:extLst>
      <p:ext uri="{BB962C8B-B14F-4D97-AF65-F5344CB8AC3E}">
        <p14:creationId xmlns:p14="http://schemas.microsoft.com/office/powerpoint/2010/main" val="1736438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7500" lnSpcReduction="20000"/>
          </a:bodyPr>
          <a:lstStyle/>
          <a:p>
            <a:r>
              <a:rPr lang="tr-TR" dirty="0" smtClean="0"/>
              <a:t>/* </a:t>
            </a:r>
            <a:r>
              <a:rPr lang="tr-TR" dirty="0" err="1" smtClean="0"/>
              <a:t>The</a:t>
            </a:r>
            <a:r>
              <a:rPr lang="tr-TR" dirty="0" smtClean="0"/>
              <a:t> </a:t>
            </a:r>
            <a:r>
              <a:rPr lang="tr-TR" dirty="0" err="1" smtClean="0"/>
              <a:t>Circle</a:t>
            </a:r>
            <a:r>
              <a:rPr lang="tr-TR" dirty="0" smtClean="0"/>
              <a:t> </a:t>
            </a:r>
            <a:r>
              <a:rPr lang="tr-TR" dirty="0" err="1" smtClean="0"/>
              <a:t>class</a:t>
            </a:r>
            <a:r>
              <a:rPr lang="tr-TR" dirty="0" smtClean="0"/>
              <a:t> </a:t>
            </a:r>
            <a:r>
              <a:rPr lang="tr-TR" dirty="0" err="1" smtClean="0"/>
              <a:t>Header</a:t>
            </a:r>
            <a:r>
              <a:rPr lang="tr-TR" dirty="0" smtClean="0"/>
              <a:t> (</a:t>
            </a:r>
            <a:r>
              <a:rPr lang="tr-TR" dirty="0" err="1" smtClean="0"/>
              <a:t>Circle.h</a:t>
            </a:r>
            <a:r>
              <a:rPr lang="tr-TR" dirty="0" smtClean="0"/>
              <a:t>)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string</a:t>
            </a:r>
            <a:r>
              <a:rPr lang="tr-TR" b="1" dirty="0" smtClean="0">
                <a:solidFill>
                  <a:srgbClr val="C00000"/>
                </a:solidFill>
              </a:rPr>
              <a:t>&gt;   </a:t>
            </a:r>
            <a:r>
              <a:rPr lang="tr-TR" b="1" dirty="0" smtClean="0"/>
              <a:t>// </a:t>
            </a:r>
            <a:r>
              <a:rPr lang="tr-TR" b="1" dirty="0" err="1" smtClean="0"/>
              <a:t>using</a:t>
            </a:r>
            <a:r>
              <a:rPr lang="tr-TR" b="1" dirty="0" smtClean="0"/>
              <a:t> </a:t>
            </a:r>
            <a:r>
              <a:rPr lang="tr-TR" b="1" dirty="0" err="1" smtClean="0"/>
              <a:t>string</a:t>
            </a:r>
            <a:endParaRPr lang="tr-TR" b="1" dirty="0" smtClean="0"/>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a:t>
            </a:r>
            <a:r>
              <a:rPr lang="tr-TR" b="1" dirty="0" smtClean="0"/>
              <a:t>// </a:t>
            </a:r>
            <a:r>
              <a:rPr lang="tr-TR" b="1" dirty="0" err="1" smtClean="0"/>
              <a:t>Circle</a:t>
            </a:r>
            <a:r>
              <a:rPr lang="tr-TR" b="1" dirty="0" smtClean="0"/>
              <a:t> </a:t>
            </a:r>
            <a:r>
              <a:rPr lang="tr-TR" b="1" dirty="0" err="1" smtClean="0"/>
              <a:t>class</a:t>
            </a:r>
            <a:r>
              <a:rPr lang="tr-TR" b="1" dirty="0" smtClean="0"/>
              <a:t> </a:t>
            </a:r>
            <a:r>
              <a:rPr lang="tr-TR" b="1" dirty="0" err="1" smtClean="0"/>
              <a:t>declaration</a:t>
            </a:r>
            <a:endParaRPr lang="tr-TR" b="1" dirty="0" smtClean="0"/>
          </a:p>
          <a:p>
            <a:pPr marL="0" indent="0">
              <a:buNone/>
            </a:pPr>
            <a:r>
              <a:rPr lang="tr-TR" b="1" dirty="0" err="1" smtClean="0">
                <a:solidFill>
                  <a:srgbClr val="C00000"/>
                </a:solidFill>
              </a:rPr>
              <a:t>private</a:t>
            </a:r>
            <a:r>
              <a:rPr lang="tr-TR" b="1" dirty="0" smtClean="0">
                <a:solidFill>
                  <a:srgbClr val="C00000"/>
                </a:solidFill>
              </a:rPr>
              <a:t>:   </a:t>
            </a:r>
            <a:r>
              <a:rPr lang="tr-TR" b="1" dirty="0" smtClean="0"/>
              <a:t>// </a:t>
            </a:r>
            <a:r>
              <a:rPr lang="tr-TR" b="1" dirty="0" err="1" smtClean="0"/>
              <a:t>Accessible</a:t>
            </a:r>
            <a:r>
              <a:rPr lang="tr-TR" b="1" dirty="0" smtClean="0"/>
              <a:t> </a:t>
            </a:r>
            <a:r>
              <a:rPr lang="tr-TR" b="1" dirty="0" err="1" smtClean="0"/>
              <a:t>by</a:t>
            </a:r>
            <a:r>
              <a:rPr lang="tr-TR" b="1" dirty="0" smtClean="0"/>
              <a:t> </a:t>
            </a:r>
            <a:r>
              <a:rPr lang="tr-TR" b="1" dirty="0" err="1" smtClean="0"/>
              <a:t>members</a:t>
            </a:r>
            <a:r>
              <a:rPr lang="tr-TR" b="1" dirty="0" smtClean="0"/>
              <a:t> of </a:t>
            </a:r>
            <a:r>
              <a:rPr lang="tr-TR" b="1" dirty="0" err="1" smtClean="0"/>
              <a:t>this</a:t>
            </a:r>
            <a:r>
              <a:rPr lang="tr-TR" b="1" dirty="0" smtClean="0"/>
              <a:t> </a:t>
            </a:r>
            <a:r>
              <a:rPr lang="tr-TR" b="1" dirty="0" err="1" smtClean="0"/>
              <a:t>class</a:t>
            </a:r>
            <a:r>
              <a:rPr lang="tr-TR" b="1" dirty="0" smtClean="0"/>
              <a:t> </a:t>
            </a:r>
            <a:r>
              <a:rPr lang="tr-TR" b="1" dirty="0" err="1" smtClean="0"/>
              <a:t>only</a:t>
            </a:r>
            <a:endParaRPr lang="tr-TR" b="1" dirty="0" smtClean="0"/>
          </a:p>
          <a:p>
            <a:pPr marL="0" indent="0">
              <a:buNone/>
            </a:pP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a:t>
            </a:r>
            <a:r>
              <a:rPr lang="tr-TR" b="1" dirty="0" smtClean="0"/>
              <a:t> // </a:t>
            </a:r>
            <a:r>
              <a:rPr lang="tr-TR" b="1" dirty="0" err="1" smtClean="0"/>
              <a:t>private</a:t>
            </a:r>
            <a:r>
              <a:rPr lang="tr-TR" b="1" dirty="0" smtClean="0"/>
              <a:t> data </a:t>
            </a:r>
            <a:r>
              <a:rPr lang="tr-TR" b="1" dirty="0" err="1" smtClean="0"/>
              <a:t>members</a:t>
            </a:r>
            <a:r>
              <a:rPr lang="tr-TR" b="1" dirty="0" smtClean="0"/>
              <a:t> (</a:t>
            </a:r>
            <a:r>
              <a:rPr lang="tr-TR" b="1" dirty="0" err="1" smtClean="0"/>
              <a:t>variables</a:t>
            </a:r>
            <a:r>
              <a:rPr lang="tr-TR" b="1" dirty="0" smtClean="0"/>
              <a:t>)</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color</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public</a:t>
            </a:r>
            <a:r>
              <a:rPr lang="tr-TR" b="1" dirty="0" smtClean="0">
                <a:solidFill>
                  <a:srgbClr val="C00000"/>
                </a:solidFill>
              </a:rPr>
              <a:t>:    </a:t>
            </a:r>
            <a:r>
              <a:rPr lang="tr-TR" b="1" dirty="0" smtClean="0"/>
              <a:t>// </a:t>
            </a:r>
            <a:r>
              <a:rPr lang="tr-TR" b="1" dirty="0" err="1" smtClean="0"/>
              <a:t>Accessible</a:t>
            </a:r>
            <a:r>
              <a:rPr lang="tr-TR" b="1" dirty="0" smtClean="0"/>
              <a:t> </a:t>
            </a:r>
            <a:r>
              <a:rPr lang="tr-TR" b="1" dirty="0" err="1" smtClean="0"/>
              <a:t>by</a:t>
            </a:r>
            <a:r>
              <a:rPr lang="tr-TR" b="1" dirty="0" smtClean="0"/>
              <a:t> ALL</a:t>
            </a:r>
          </a:p>
          <a:p>
            <a:pPr marL="0" indent="0">
              <a:buNone/>
            </a:pPr>
            <a:r>
              <a:rPr lang="tr-TR" b="1" dirty="0" smtClean="0">
                <a:solidFill>
                  <a:srgbClr val="C00000"/>
                </a:solidFill>
              </a:rPr>
              <a:t>   </a:t>
            </a:r>
            <a:r>
              <a:rPr lang="tr-TR" b="1" dirty="0" smtClean="0"/>
              <a:t>// </a:t>
            </a:r>
            <a:r>
              <a:rPr lang="tr-TR" b="1" dirty="0" err="1" smtClean="0"/>
              <a:t>Declare</a:t>
            </a:r>
            <a:r>
              <a:rPr lang="tr-TR" b="1" dirty="0" smtClean="0"/>
              <a:t> </a:t>
            </a:r>
            <a:r>
              <a:rPr lang="tr-TR" b="1" dirty="0" err="1" smtClean="0"/>
              <a:t>prototype</a:t>
            </a:r>
            <a:r>
              <a:rPr lang="tr-TR" b="1" dirty="0" smtClean="0"/>
              <a:t> of </a:t>
            </a:r>
            <a:r>
              <a:rPr lang="tr-TR" b="1" dirty="0" err="1" smtClean="0"/>
              <a:t>member</a:t>
            </a:r>
            <a:r>
              <a:rPr lang="tr-TR" b="1" dirty="0" smtClean="0"/>
              <a:t> </a:t>
            </a:r>
            <a:r>
              <a:rPr lang="tr-TR" b="1" dirty="0" err="1" smtClean="0"/>
              <a:t>functions</a:t>
            </a:r>
            <a:r>
              <a:rPr lang="tr-TR" b="1" dirty="0" smtClean="0"/>
              <a:t>   // </a:t>
            </a:r>
            <a:r>
              <a:rPr lang="tr-TR" b="1" dirty="0" err="1" smtClean="0"/>
              <a:t>Constructor</a:t>
            </a:r>
            <a:r>
              <a:rPr lang="tr-TR" b="1" dirty="0" smtClean="0"/>
              <a:t> </a:t>
            </a:r>
            <a:r>
              <a:rPr lang="tr-TR" b="1" dirty="0" err="1" smtClean="0"/>
              <a:t>with</a:t>
            </a:r>
            <a:r>
              <a:rPr lang="tr-TR" b="1" dirty="0" smtClean="0"/>
              <a:t> </a:t>
            </a:r>
            <a:r>
              <a:rPr lang="tr-TR" b="1" dirty="0" err="1" smtClean="0"/>
              <a:t>default</a:t>
            </a:r>
            <a:r>
              <a:rPr lang="tr-TR" b="1" dirty="0" smtClean="0"/>
              <a:t> </a:t>
            </a:r>
            <a:r>
              <a:rPr lang="tr-TR" b="1" dirty="0" err="1" smtClean="0"/>
              <a:t>values</a:t>
            </a:r>
            <a:endParaRPr lang="tr-TR" b="1" dirty="0" smtClean="0"/>
          </a:p>
          <a:p>
            <a:pPr marL="0" indent="0">
              <a:buNone/>
            </a:pP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 = 1.0,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color</a:t>
            </a:r>
            <a:r>
              <a:rPr lang="tr-TR" b="1" dirty="0" smtClean="0">
                <a:solidFill>
                  <a:srgbClr val="C00000"/>
                </a:solidFill>
              </a:rPr>
              <a:t> = "</a:t>
            </a:r>
            <a:r>
              <a:rPr lang="tr-TR" b="1" dirty="0" err="1" smtClean="0">
                <a:solidFill>
                  <a:srgbClr val="C00000"/>
                </a:solidFill>
              </a:rPr>
              <a:t>red</a:t>
            </a:r>
            <a:r>
              <a:rPr lang="tr-TR" b="1" dirty="0" smtClean="0">
                <a:solidFill>
                  <a:srgbClr val="C00000"/>
                </a:solidFill>
              </a:rPr>
              <a:t>");</a:t>
            </a:r>
          </a:p>
          <a:p>
            <a:pPr marL="0" indent="0">
              <a:buNone/>
            </a:pPr>
            <a:r>
              <a:rPr lang="tr-TR" b="1" dirty="0" smtClean="0"/>
              <a:t>    // </a:t>
            </a:r>
            <a:r>
              <a:rPr lang="tr-TR" b="1" dirty="0" err="1" smtClean="0"/>
              <a:t>Public</a:t>
            </a:r>
            <a:r>
              <a:rPr lang="tr-TR" b="1" dirty="0" smtClean="0"/>
              <a:t> </a:t>
            </a:r>
            <a:r>
              <a:rPr lang="tr-TR" b="1" dirty="0" err="1" smtClean="0"/>
              <a:t>getters</a:t>
            </a:r>
            <a:r>
              <a:rPr lang="tr-TR" b="1" dirty="0" smtClean="0"/>
              <a:t> &amp; </a:t>
            </a:r>
            <a:r>
              <a:rPr lang="tr-TR" b="1" dirty="0" err="1" smtClean="0"/>
              <a:t>setters</a:t>
            </a:r>
            <a:r>
              <a:rPr lang="tr-TR" b="1" dirty="0" smtClean="0"/>
              <a:t> </a:t>
            </a:r>
            <a:r>
              <a:rPr lang="tr-TR" b="1" dirty="0" err="1" smtClean="0"/>
              <a:t>for</a:t>
            </a:r>
            <a:r>
              <a:rPr lang="tr-TR" b="1" dirty="0" smtClean="0"/>
              <a:t> </a:t>
            </a:r>
            <a:r>
              <a:rPr lang="tr-TR" b="1" dirty="0" err="1" smtClean="0"/>
              <a:t>private</a:t>
            </a:r>
            <a:r>
              <a:rPr lang="tr-TR" b="1" dirty="0" smtClean="0"/>
              <a:t> data </a:t>
            </a:r>
            <a:r>
              <a:rPr lang="tr-TR" b="1" dirty="0" err="1" smtClean="0"/>
              <a:t>members</a:t>
            </a:r>
            <a:endParaRPr lang="tr-TR" b="1" dirty="0" smtClean="0"/>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getRadius</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setRadius</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radius</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getColor</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setColor</a:t>
            </a:r>
            <a:r>
              <a:rPr lang="tr-TR" b="1" dirty="0" smtClean="0">
                <a:solidFill>
                  <a:srgbClr val="C00000"/>
                </a:solidFill>
              </a:rPr>
              <a:t>(</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color</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Public</a:t>
            </a:r>
            <a:r>
              <a:rPr lang="tr-TR" b="1" dirty="0" smtClean="0"/>
              <a:t> </a:t>
            </a:r>
            <a:r>
              <a:rPr lang="tr-TR" b="1" dirty="0" err="1" smtClean="0"/>
              <a:t>member</a:t>
            </a:r>
            <a:r>
              <a:rPr lang="tr-TR" b="1" dirty="0" smtClean="0"/>
              <a:t> </a:t>
            </a:r>
            <a:r>
              <a:rPr lang="tr-TR" b="1" dirty="0" err="1" smtClean="0"/>
              <a:t>Function</a:t>
            </a:r>
            <a:endParaRPr lang="tr-TR" b="1" dirty="0" smtClean="0"/>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getArea</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64252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Autofit/>
          </a:bodyPr>
          <a:lstStyle/>
          <a:p>
            <a:pPr marL="0" indent="0">
              <a:buNone/>
            </a:pPr>
            <a:r>
              <a:rPr lang="tr-TR" sz="2000" b="1" dirty="0" smtClean="0">
                <a:solidFill>
                  <a:srgbClr val="C00000"/>
                </a:solidFill>
              </a:rPr>
              <a:t>#</a:t>
            </a:r>
            <a:r>
              <a:rPr lang="tr-TR" sz="2000" b="1" dirty="0" err="1" smtClean="0">
                <a:solidFill>
                  <a:srgbClr val="C00000"/>
                </a:solidFill>
              </a:rPr>
              <a:t>include</a:t>
            </a:r>
            <a:r>
              <a:rPr lang="tr-TR" sz="2000" b="1" dirty="0" smtClean="0">
                <a:solidFill>
                  <a:srgbClr val="C00000"/>
                </a:solidFill>
              </a:rPr>
              <a:t> "</a:t>
            </a:r>
            <a:r>
              <a:rPr lang="tr-TR" sz="2000" b="1" dirty="0" err="1" smtClean="0">
                <a:solidFill>
                  <a:srgbClr val="C00000"/>
                </a:solidFill>
              </a:rPr>
              <a:t>Circle.h</a:t>
            </a:r>
            <a:r>
              <a:rPr lang="tr-TR" sz="2000" b="1" dirty="0" smtClean="0">
                <a:solidFill>
                  <a:srgbClr val="C00000"/>
                </a:solidFill>
              </a:rPr>
              <a:t>" </a:t>
            </a:r>
            <a:r>
              <a:rPr lang="tr-TR" sz="2000" b="1" dirty="0" smtClean="0"/>
              <a:t>// </a:t>
            </a:r>
            <a:r>
              <a:rPr lang="tr-TR" sz="2000" b="1" dirty="0" err="1" smtClean="0"/>
              <a:t>user-defined</a:t>
            </a:r>
            <a:r>
              <a:rPr lang="tr-TR" sz="2000" b="1" dirty="0" smtClean="0"/>
              <a:t> </a:t>
            </a:r>
            <a:r>
              <a:rPr lang="tr-TR" sz="2000" b="1" dirty="0" err="1" smtClean="0"/>
              <a:t>header</a:t>
            </a:r>
            <a:r>
              <a:rPr lang="tr-TR" sz="2000" b="1" dirty="0" smtClean="0"/>
              <a:t> in </a:t>
            </a:r>
            <a:r>
              <a:rPr lang="tr-TR" sz="2000" b="1" dirty="0" err="1" smtClean="0"/>
              <a:t>the</a:t>
            </a:r>
            <a:r>
              <a:rPr lang="tr-TR" sz="2000" b="1" dirty="0" smtClean="0"/>
              <a:t> </a:t>
            </a:r>
            <a:r>
              <a:rPr lang="tr-TR" sz="2000" b="1" dirty="0" err="1" smtClean="0"/>
              <a:t>same</a:t>
            </a:r>
            <a:r>
              <a:rPr lang="tr-TR" sz="2000" b="1" dirty="0" smtClean="0"/>
              <a:t> </a:t>
            </a:r>
            <a:r>
              <a:rPr lang="tr-TR" sz="2000" b="1" dirty="0" err="1" smtClean="0"/>
              <a:t>directory</a:t>
            </a:r>
            <a:endParaRPr lang="tr-TR" sz="2000" b="1" dirty="0" smtClean="0"/>
          </a:p>
          <a:p>
            <a:pPr marL="0" indent="0">
              <a:buNone/>
            </a:pPr>
            <a:r>
              <a:rPr lang="tr-TR" sz="2000" b="1" dirty="0" err="1" smtClean="0">
                <a:solidFill>
                  <a:srgbClr val="C00000"/>
                </a:solidFill>
              </a:rPr>
              <a:t>Circle</a:t>
            </a:r>
            <a:r>
              <a:rPr lang="tr-TR" sz="2000" b="1" dirty="0" smtClean="0">
                <a:solidFill>
                  <a:srgbClr val="C00000"/>
                </a:solidFill>
              </a:rPr>
              <a:t>::</a:t>
            </a:r>
            <a:r>
              <a:rPr lang="tr-TR" sz="2000" b="1" dirty="0" err="1" smtClean="0">
                <a:solidFill>
                  <a:srgbClr val="C00000"/>
                </a:solidFill>
              </a:rPr>
              <a:t>Circle</a:t>
            </a:r>
            <a:r>
              <a:rPr lang="tr-TR" sz="2000" b="1" dirty="0" smtClean="0">
                <a:solidFill>
                  <a:srgbClr val="C00000"/>
                </a:solidFill>
              </a:rPr>
              <a:t>(</a:t>
            </a:r>
            <a:r>
              <a:rPr lang="tr-TR" sz="2000" b="1" dirty="0" err="1" smtClean="0">
                <a:solidFill>
                  <a:srgbClr val="C00000"/>
                </a:solidFill>
              </a:rPr>
              <a:t>double</a:t>
            </a:r>
            <a:r>
              <a:rPr lang="tr-TR" sz="2000" b="1" dirty="0" smtClean="0">
                <a:solidFill>
                  <a:srgbClr val="C00000"/>
                </a:solidFill>
              </a:rPr>
              <a:t> r, </a:t>
            </a:r>
            <a:r>
              <a:rPr lang="tr-TR" sz="2000" b="1" dirty="0" err="1" smtClean="0">
                <a:solidFill>
                  <a:srgbClr val="C00000"/>
                </a:solidFill>
              </a:rPr>
              <a:t>string</a:t>
            </a:r>
            <a:r>
              <a:rPr lang="tr-TR" sz="2000" b="1" dirty="0" smtClean="0">
                <a:solidFill>
                  <a:srgbClr val="C00000"/>
                </a:solidFill>
              </a:rPr>
              <a:t> c) {</a:t>
            </a:r>
            <a:r>
              <a:rPr lang="tr-TR" sz="2000" b="1" dirty="0"/>
              <a:t>// </a:t>
            </a:r>
            <a:r>
              <a:rPr lang="tr-TR" sz="2000" b="1" dirty="0" err="1" smtClean="0"/>
              <a:t>Constructortion</a:t>
            </a:r>
            <a:endParaRPr lang="tr-TR" sz="2000" b="1" dirty="0"/>
          </a:p>
          <a:p>
            <a:pPr marL="0" indent="0">
              <a:buNone/>
            </a:pPr>
            <a:r>
              <a:rPr lang="tr-TR" sz="2000" b="1" dirty="0" smtClean="0">
                <a:solidFill>
                  <a:srgbClr val="C00000"/>
                </a:solidFill>
              </a:rPr>
              <a:t>   </a:t>
            </a:r>
            <a:r>
              <a:rPr lang="tr-TR" sz="2000" b="1" dirty="0" err="1" smtClean="0">
                <a:solidFill>
                  <a:srgbClr val="C00000"/>
                </a:solidFill>
              </a:rPr>
              <a:t>radius</a:t>
            </a:r>
            <a:r>
              <a:rPr lang="tr-TR" sz="2000" b="1" dirty="0" smtClean="0">
                <a:solidFill>
                  <a:srgbClr val="C00000"/>
                </a:solidFill>
              </a:rPr>
              <a:t> = r;          </a:t>
            </a:r>
            <a:r>
              <a:rPr lang="tr-TR" sz="2000" b="1" dirty="0" err="1" smtClean="0">
                <a:solidFill>
                  <a:srgbClr val="C00000"/>
                </a:solidFill>
              </a:rPr>
              <a:t>color</a:t>
            </a:r>
            <a:r>
              <a:rPr lang="tr-TR" sz="2000" b="1" dirty="0" smtClean="0">
                <a:solidFill>
                  <a:srgbClr val="C00000"/>
                </a:solidFill>
              </a:rPr>
              <a:t> = c;</a:t>
            </a:r>
          </a:p>
          <a:p>
            <a:pPr marL="0" indent="0">
              <a:buNone/>
            </a:pPr>
            <a:r>
              <a:rPr lang="tr-TR" sz="2000" b="1" dirty="0" smtClean="0">
                <a:solidFill>
                  <a:srgbClr val="C00000"/>
                </a:solidFill>
              </a:rPr>
              <a:t>}</a:t>
            </a:r>
          </a:p>
          <a:p>
            <a:pPr marL="0" indent="0">
              <a:buNone/>
            </a:pPr>
            <a:r>
              <a:rPr lang="tr-TR" sz="2000" b="1" dirty="0" err="1" smtClean="0">
                <a:solidFill>
                  <a:srgbClr val="C00000"/>
                </a:solidFill>
              </a:rPr>
              <a:t>double</a:t>
            </a:r>
            <a:r>
              <a:rPr lang="tr-TR" sz="2000" b="1" dirty="0" smtClean="0">
                <a:solidFill>
                  <a:srgbClr val="C00000"/>
                </a:solidFill>
              </a:rPr>
              <a:t> </a:t>
            </a:r>
            <a:r>
              <a:rPr lang="tr-TR" sz="2000" b="1" dirty="0" err="1" smtClean="0">
                <a:solidFill>
                  <a:srgbClr val="C00000"/>
                </a:solidFill>
              </a:rPr>
              <a:t>Circle</a:t>
            </a:r>
            <a:r>
              <a:rPr lang="tr-TR" sz="2000" b="1" dirty="0" smtClean="0">
                <a:solidFill>
                  <a:srgbClr val="C00000"/>
                </a:solidFill>
              </a:rPr>
              <a:t>::</a:t>
            </a:r>
            <a:r>
              <a:rPr lang="tr-TR" sz="2000" b="1" dirty="0" err="1" smtClean="0">
                <a:solidFill>
                  <a:srgbClr val="C00000"/>
                </a:solidFill>
              </a:rPr>
              <a:t>getRadius</a:t>
            </a:r>
            <a:r>
              <a:rPr lang="tr-TR" sz="2000" b="1" dirty="0" smtClean="0">
                <a:solidFill>
                  <a:srgbClr val="C00000"/>
                </a:solidFill>
              </a:rPr>
              <a:t>() </a:t>
            </a:r>
            <a:r>
              <a:rPr lang="tr-TR" sz="2000" b="1" dirty="0" err="1" smtClean="0">
                <a:solidFill>
                  <a:srgbClr val="C00000"/>
                </a:solidFill>
              </a:rPr>
              <a:t>const</a:t>
            </a:r>
            <a:r>
              <a:rPr lang="tr-TR" sz="2000" b="1" dirty="0" smtClean="0">
                <a:solidFill>
                  <a:srgbClr val="C00000"/>
                </a:solidFill>
              </a:rPr>
              <a:t> {</a:t>
            </a:r>
            <a:r>
              <a:rPr lang="tr-TR" sz="2000" b="1" dirty="0" smtClean="0"/>
              <a:t>// </a:t>
            </a:r>
            <a:r>
              <a:rPr lang="tr-TR" sz="2000" b="1" dirty="0" err="1" smtClean="0"/>
              <a:t>Public</a:t>
            </a:r>
            <a:r>
              <a:rPr lang="tr-TR" sz="2000" b="1" dirty="0" smtClean="0"/>
              <a:t> </a:t>
            </a:r>
            <a:r>
              <a:rPr lang="tr-TR" sz="2000" b="1" dirty="0" err="1" smtClean="0"/>
              <a:t>getter</a:t>
            </a:r>
            <a:r>
              <a:rPr lang="tr-TR" sz="2000" b="1" dirty="0" smtClean="0"/>
              <a:t> </a:t>
            </a:r>
            <a:r>
              <a:rPr lang="tr-TR" sz="2000" b="1" dirty="0" err="1" smtClean="0"/>
              <a:t>for</a:t>
            </a:r>
            <a:r>
              <a:rPr lang="tr-TR" sz="2000" b="1" dirty="0" smtClean="0"/>
              <a:t> </a:t>
            </a:r>
            <a:r>
              <a:rPr lang="tr-TR" sz="2000" b="1" dirty="0" err="1" smtClean="0"/>
              <a:t>private</a:t>
            </a:r>
            <a:r>
              <a:rPr lang="tr-TR" sz="2000" b="1" dirty="0" smtClean="0"/>
              <a:t> data </a:t>
            </a:r>
            <a:r>
              <a:rPr lang="tr-TR" sz="2000" b="1" dirty="0" err="1" smtClean="0"/>
              <a:t>member</a:t>
            </a:r>
            <a:r>
              <a:rPr lang="tr-TR" sz="2000" b="1" dirty="0" smtClean="0"/>
              <a:t> </a:t>
            </a:r>
            <a:r>
              <a:rPr lang="tr-TR" sz="2000" b="1" dirty="0" err="1" smtClean="0"/>
              <a:t>radius</a:t>
            </a:r>
            <a:endParaRPr lang="tr-TR" sz="2000" b="1" dirty="0" smtClean="0"/>
          </a:p>
          <a:p>
            <a:pPr marL="0" indent="0">
              <a:buNone/>
            </a:pPr>
            <a:r>
              <a:rPr lang="tr-TR" sz="2000" b="1" dirty="0" smtClean="0">
                <a:solidFill>
                  <a:srgbClr val="C00000"/>
                </a:solidFill>
              </a:rPr>
              <a:t>   </a:t>
            </a:r>
            <a:r>
              <a:rPr lang="tr-TR" sz="2000" b="1" dirty="0" err="1" smtClean="0">
                <a:solidFill>
                  <a:srgbClr val="C00000"/>
                </a:solidFill>
              </a:rPr>
              <a:t>return</a:t>
            </a:r>
            <a:r>
              <a:rPr lang="tr-TR" sz="2000" b="1" dirty="0" smtClean="0">
                <a:solidFill>
                  <a:srgbClr val="C00000"/>
                </a:solidFill>
              </a:rPr>
              <a:t> </a:t>
            </a:r>
            <a:r>
              <a:rPr lang="tr-TR" sz="2000" b="1" dirty="0" err="1" smtClean="0">
                <a:solidFill>
                  <a:srgbClr val="C00000"/>
                </a:solidFill>
              </a:rPr>
              <a:t>radius</a:t>
            </a:r>
            <a:r>
              <a:rPr lang="tr-TR" sz="2000" b="1" dirty="0" smtClean="0">
                <a:solidFill>
                  <a:srgbClr val="C00000"/>
                </a:solidFill>
              </a:rPr>
              <a:t>;</a:t>
            </a:r>
          </a:p>
          <a:p>
            <a:pPr marL="0" indent="0">
              <a:buNone/>
            </a:pPr>
            <a:r>
              <a:rPr lang="tr-TR" sz="2000" b="1" dirty="0" smtClean="0">
                <a:solidFill>
                  <a:srgbClr val="C00000"/>
                </a:solidFill>
              </a:rPr>
              <a:t>}</a:t>
            </a:r>
          </a:p>
          <a:p>
            <a:pPr marL="0" indent="0">
              <a:buNone/>
            </a:pPr>
            <a:r>
              <a:rPr lang="tr-TR" sz="2000" b="1" dirty="0" err="1" smtClean="0">
                <a:solidFill>
                  <a:srgbClr val="C00000"/>
                </a:solidFill>
              </a:rPr>
              <a:t>void</a:t>
            </a:r>
            <a:r>
              <a:rPr lang="tr-TR" sz="2000" b="1" dirty="0" smtClean="0">
                <a:solidFill>
                  <a:srgbClr val="C00000"/>
                </a:solidFill>
              </a:rPr>
              <a:t> </a:t>
            </a:r>
            <a:r>
              <a:rPr lang="tr-TR" sz="2000" b="1" dirty="0" err="1" smtClean="0">
                <a:solidFill>
                  <a:srgbClr val="C00000"/>
                </a:solidFill>
              </a:rPr>
              <a:t>Circle</a:t>
            </a:r>
            <a:r>
              <a:rPr lang="tr-TR" sz="2000" b="1" dirty="0" smtClean="0">
                <a:solidFill>
                  <a:srgbClr val="C00000"/>
                </a:solidFill>
              </a:rPr>
              <a:t>::</a:t>
            </a:r>
            <a:r>
              <a:rPr lang="tr-TR" sz="2000" b="1" dirty="0" err="1" smtClean="0">
                <a:solidFill>
                  <a:srgbClr val="C00000"/>
                </a:solidFill>
              </a:rPr>
              <a:t>setRadius</a:t>
            </a:r>
            <a:r>
              <a:rPr lang="tr-TR" sz="2000" b="1" dirty="0" smtClean="0">
                <a:solidFill>
                  <a:srgbClr val="C00000"/>
                </a:solidFill>
              </a:rPr>
              <a:t>(</a:t>
            </a:r>
            <a:r>
              <a:rPr lang="tr-TR" sz="2000" b="1" dirty="0" err="1" smtClean="0">
                <a:solidFill>
                  <a:srgbClr val="C00000"/>
                </a:solidFill>
              </a:rPr>
              <a:t>double</a:t>
            </a:r>
            <a:r>
              <a:rPr lang="tr-TR" sz="2000" b="1" dirty="0" smtClean="0">
                <a:solidFill>
                  <a:srgbClr val="C00000"/>
                </a:solidFill>
              </a:rPr>
              <a:t> r) {</a:t>
            </a:r>
            <a:r>
              <a:rPr lang="tr-TR" sz="2000" b="1" dirty="0" smtClean="0"/>
              <a:t>// </a:t>
            </a:r>
            <a:r>
              <a:rPr lang="tr-TR" sz="2000" b="1" dirty="0" err="1" smtClean="0"/>
              <a:t>Public</a:t>
            </a:r>
            <a:r>
              <a:rPr lang="tr-TR" sz="2000" b="1" dirty="0" smtClean="0"/>
              <a:t> </a:t>
            </a:r>
            <a:r>
              <a:rPr lang="tr-TR" sz="2000" b="1" dirty="0" err="1" smtClean="0"/>
              <a:t>setter</a:t>
            </a:r>
            <a:r>
              <a:rPr lang="tr-TR" sz="2000" b="1" dirty="0" smtClean="0"/>
              <a:t> </a:t>
            </a:r>
            <a:r>
              <a:rPr lang="tr-TR" sz="2000" b="1" dirty="0" err="1" smtClean="0"/>
              <a:t>for</a:t>
            </a:r>
            <a:r>
              <a:rPr lang="tr-TR" sz="2000" b="1" dirty="0" smtClean="0"/>
              <a:t> </a:t>
            </a:r>
            <a:r>
              <a:rPr lang="tr-TR" sz="2000" b="1" dirty="0" err="1" smtClean="0"/>
              <a:t>private</a:t>
            </a:r>
            <a:r>
              <a:rPr lang="tr-TR" sz="2000" b="1" dirty="0" smtClean="0"/>
              <a:t> data </a:t>
            </a:r>
            <a:r>
              <a:rPr lang="tr-TR" sz="2000" b="1" dirty="0" err="1" smtClean="0"/>
              <a:t>member</a:t>
            </a:r>
            <a:r>
              <a:rPr lang="tr-TR" sz="2000" b="1" dirty="0" smtClean="0"/>
              <a:t> </a:t>
            </a:r>
            <a:r>
              <a:rPr lang="tr-TR" sz="2000" b="1" dirty="0" err="1" smtClean="0"/>
              <a:t>radius</a:t>
            </a:r>
            <a:endParaRPr lang="tr-TR" sz="2000" b="1" dirty="0" smtClean="0"/>
          </a:p>
          <a:p>
            <a:pPr marL="0" indent="0">
              <a:buNone/>
            </a:pPr>
            <a:r>
              <a:rPr lang="tr-TR" sz="2000" b="1" dirty="0" smtClean="0"/>
              <a:t> </a:t>
            </a:r>
            <a:r>
              <a:rPr lang="tr-TR" sz="2000" b="1" dirty="0" smtClean="0">
                <a:solidFill>
                  <a:srgbClr val="C00000"/>
                </a:solidFill>
              </a:rPr>
              <a:t>  </a:t>
            </a:r>
            <a:r>
              <a:rPr lang="tr-TR" sz="2000" b="1" dirty="0" err="1" smtClean="0">
                <a:solidFill>
                  <a:srgbClr val="C00000"/>
                </a:solidFill>
              </a:rPr>
              <a:t>radius</a:t>
            </a:r>
            <a:r>
              <a:rPr lang="tr-TR" sz="2000" b="1" dirty="0" smtClean="0">
                <a:solidFill>
                  <a:srgbClr val="C00000"/>
                </a:solidFill>
              </a:rPr>
              <a:t> = r;</a:t>
            </a:r>
          </a:p>
          <a:p>
            <a:pPr marL="0" indent="0">
              <a:buNone/>
            </a:pPr>
            <a:r>
              <a:rPr lang="tr-TR" sz="2000" b="1" dirty="0" smtClean="0">
                <a:solidFill>
                  <a:srgbClr val="C00000"/>
                </a:solidFill>
              </a:rPr>
              <a:t>}</a:t>
            </a:r>
          </a:p>
          <a:p>
            <a:pPr marL="0" indent="0">
              <a:buNone/>
            </a:pPr>
            <a:r>
              <a:rPr lang="tr-TR" sz="2000" b="1" dirty="0" err="1" smtClean="0">
                <a:solidFill>
                  <a:srgbClr val="C00000"/>
                </a:solidFill>
              </a:rPr>
              <a:t>string</a:t>
            </a:r>
            <a:r>
              <a:rPr lang="tr-TR" sz="2000" b="1" dirty="0" smtClean="0">
                <a:solidFill>
                  <a:srgbClr val="C00000"/>
                </a:solidFill>
              </a:rPr>
              <a:t> </a:t>
            </a:r>
            <a:r>
              <a:rPr lang="tr-TR" sz="2000" b="1" dirty="0" err="1" smtClean="0">
                <a:solidFill>
                  <a:srgbClr val="C00000"/>
                </a:solidFill>
              </a:rPr>
              <a:t>Circle</a:t>
            </a:r>
            <a:r>
              <a:rPr lang="tr-TR" sz="2000" b="1" dirty="0" smtClean="0">
                <a:solidFill>
                  <a:srgbClr val="C00000"/>
                </a:solidFill>
              </a:rPr>
              <a:t>::</a:t>
            </a:r>
            <a:r>
              <a:rPr lang="tr-TR" sz="2000" b="1" dirty="0" err="1" smtClean="0">
                <a:solidFill>
                  <a:srgbClr val="C00000"/>
                </a:solidFill>
              </a:rPr>
              <a:t>getColor</a:t>
            </a:r>
            <a:r>
              <a:rPr lang="tr-TR" sz="2000" b="1" dirty="0" smtClean="0">
                <a:solidFill>
                  <a:srgbClr val="C00000"/>
                </a:solidFill>
              </a:rPr>
              <a:t>() </a:t>
            </a:r>
            <a:r>
              <a:rPr lang="tr-TR" sz="2000" b="1" dirty="0" err="1" smtClean="0">
                <a:solidFill>
                  <a:srgbClr val="C00000"/>
                </a:solidFill>
              </a:rPr>
              <a:t>const</a:t>
            </a:r>
            <a:r>
              <a:rPr lang="tr-TR" sz="2000" b="1" dirty="0" smtClean="0">
                <a:solidFill>
                  <a:srgbClr val="C00000"/>
                </a:solidFill>
              </a:rPr>
              <a:t> {</a:t>
            </a:r>
            <a:r>
              <a:rPr lang="tr-TR" sz="2000" b="1" dirty="0" smtClean="0"/>
              <a:t>// </a:t>
            </a:r>
            <a:r>
              <a:rPr lang="tr-TR" sz="2000" b="1" dirty="0" err="1" smtClean="0"/>
              <a:t>Public</a:t>
            </a:r>
            <a:r>
              <a:rPr lang="tr-TR" sz="2000" b="1" dirty="0" smtClean="0"/>
              <a:t> </a:t>
            </a:r>
            <a:r>
              <a:rPr lang="tr-TR" sz="2000" b="1" dirty="0" err="1" smtClean="0"/>
              <a:t>getter</a:t>
            </a:r>
            <a:r>
              <a:rPr lang="tr-TR" sz="2000" b="1" dirty="0" smtClean="0"/>
              <a:t> </a:t>
            </a:r>
            <a:r>
              <a:rPr lang="tr-TR" sz="2000" b="1" dirty="0" err="1" smtClean="0"/>
              <a:t>for</a:t>
            </a:r>
            <a:r>
              <a:rPr lang="tr-TR" sz="2000" b="1" dirty="0" smtClean="0"/>
              <a:t> </a:t>
            </a:r>
            <a:r>
              <a:rPr lang="tr-TR" sz="2000" b="1" dirty="0" err="1" smtClean="0"/>
              <a:t>private</a:t>
            </a:r>
            <a:r>
              <a:rPr lang="tr-TR" sz="2000" b="1" dirty="0" smtClean="0"/>
              <a:t> data </a:t>
            </a:r>
            <a:r>
              <a:rPr lang="tr-TR" sz="2000" b="1" dirty="0" err="1" smtClean="0"/>
              <a:t>member</a:t>
            </a:r>
            <a:r>
              <a:rPr lang="tr-TR" sz="2000" b="1" dirty="0" smtClean="0"/>
              <a:t> </a:t>
            </a:r>
            <a:r>
              <a:rPr lang="tr-TR" sz="2000" b="1" dirty="0" err="1" smtClean="0"/>
              <a:t>color</a:t>
            </a:r>
            <a:endParaRPr lang="tr-TR" sz="2000" b="1" dirty="0" smtClean="0"/>
          </a:p>
          <a:p>
            <a:pPr marL="0" indent="0">
              <a:buNone/>
            </a:pPr>
            <a:r>
              <a:rPr lang="tr-TR" sz="2000" b="1" dirty="0" smtClean="0"/>
              <a:t> </a:t>
            </a:r>
            <a:r>
              <a:rPr lang="tr-TR" sz="2000" b="1" dirty="0" smtClean="0">
                <a:solidFill>
                  <a:srgbClr val="C00000"/>
                </a:solidFill>
              </a:rPr>
              <a:t>  </a:t>
            </a:r>
            <a:r>
              <a:rPr lang="tr-TR" sz="2000" b="1" dirty="0" err="1" smtClean="0">
                <a:solidFill>
                  <a:srgbClr val="C00000"/>
                </a:solidFill>
              </a:rPr>
              <a:t>return</a:t>
            </a:r>
            <a:r>
              <a:rPr lang="tr-TR" sz="2000" b="1" dirty="0" smtClean="0">
                <a:solidFill>
                  <a:srgbClr val="C00000"/>
                </a:solidFill>
              </a:rPr>
              <a:t> </a:t>
            </a:r>
            <a:r>
              <a:rPr lang="tr-TR" sz="2000" b="1" dirty="0" err="1" smtClean="0">
                <a:solidFill>
                  <a:srgbClr val="C00000"/>
                </a:solidFill>
              </a:rPr>
              <a:t>color</a:t>
            </a:r>
            <a:r>
              <a:rPr lang="tr-TR" sz="2000" b="1" dirty="0" smtClean="0">
                <a:solidFill>
                  <a:srgbClr val="C00000"/>
                </a:solidFill>
              </a:rPr>
              <a:t>;</a:t>
            </a:r>
          </a:p>
          <a:p>
            <a:pPr marL="0" indent="0">
              <a:buNone/>
            </a:pPr>
            <a:r>
              <a:rPr lang="tr-TR" sz="2000" b="1" dirty="0" smtClean="0">
                <a:solidFill>
                  <a:srgbClr val="C00000"/>
                </a:solidFill>
              </a:rPr>
              <a:t>}</a:t>
            </a:r>
            <a:endParaRPr lang="tr-TR" sz="2000" b="1" dirty="0" smtClean="0">
              <a:solidFill>
                <a:srgbClr val="C00000"/>
              </a:solidFill>
            </a:endParaRPr>
          </a:p>
        </p:txBody>
      </p:sp>
      <p:pic>
        <p:nvPicPr>
          <p:cNvPr id="2" name="Resim 1"/>
          <p:cNvPicPr>
            <a:picLocks noChangeAspect="1"/>
          </p:cNvPicPr>
          <p:nvPr/>
        </p:nvPicPr>
        <p:blipFill>
          <a:blip r:embed="rId2"/>
          <a:stretch>
            <a:fillRect/>
          </a:stretch>
        </p:blipFill>
        <p:spPr>
          <a:xfrm>
            <a:off x="6849308" y="659093"/>
            <a:ext cx="5342692" cy="536494"/>
          </a:xfrm>
          <a:prstGeom prst="rect">
            <a:avLst/>
          </a:prstGeom>
        </p:spPr>
      </p:pic>
      <p:sp>
        <p:nvSpPr>
          <p:cNvPr id="5" name="Dikdörtgen 4"/>
          <p:cNvSpPr/>
          <p:nvPr/>
        </p:nvSpPr>
        <p:spPr>
          <a:xfrm>
            <a:off x="5592792" y="4451231"/>
            <a:ext cx="6599208" cy="2246769"/>
          </a:xfrm>
          <a:prstGeom prst="rect">
            <a:avLst/>
          </a:prstGeom>
        </p:spPr>
        <p:txBody>
          <a:bodyPr wrap="square">
            <a:spAutoFit/>
          </a:bodyPr>
          <a:lstStyle/>
          <a:p>
            <a:r>
              <a:rPr lang="tr-TR" sz="2000" b="1" dirty="0" err="1">
                <a:solidFill>
                  <a:srgbClr val="C00000"/>
                </a:solidFill>
              </a:rPr>
              <a:t>void</a:t>
            </a:r>
            <a:r>
              <a:rPr lang="tr-TR" sz="2000" b="1" dirty="0">
                <a:solidFill>
                  <a:srgbClr val="C00000"/>
                </a:solidFill>
              </a:rPr>
              <a:t> </a:t>
            </a:r>
            <a:r>
              <a:rPr lang="tr-TR" sz="2000" b="1" dirty="0" err="1">
                <a:solidFill>
                  <a:srgbClr val="C00000"/>
                </a:solidFill>
              </a:rPr>
              <a:t>Circle</a:t>
            </a:r>
            <a:r>
              <a:rPr lang="tr-TR" sz="2000" b="1" dirty="0">
                <a:solidFill>
                  <a:srgbClr val="C00000"/>
                </a:solidFill>
              </a:rPr>
              <a:t>::</a:t>
            </a:r>
            <a:r>
              <a:rPr lang="tr-TR" sz="2000" b="1" dirty="0" err="1">
                <a:solidFill>
                  <a:srgbClr val="C00000"/>
                </a:solidFill>
              </a:rPr>
              <a:t>setColor</a:t>
            </a:r>
            <a:r>
              <a:rPr lang="tr-TR" sz="2000" b="1" dirty="0">
                <a:solidFill>
                  <a:srgbClr val="C00000"/>
                </a:solidFill>
              </a:rPr>
              <a:t>(</a:t>
            </a:r>
            <a:r>
              <a:rPr lang="tr-TR" sz="2000" b="1" dirty="0" err="1">
                <a:solidFill>
                  <a:srgbClr val="C00000"/>
                </a:solidFill>
              </a:rPr>
              <a:t>string</a:t>
            </a:r>
            <a:r>
              <a:rPr lang="tr-TR" sz="2000" b="1" dirty="0">
                <a:solidFill>
                  <a:srgbClr val="C00000"/>
                </a:solidFill>
              </a:rPr>
              <a:t> c) {</a:t>
            </a:r>
            <a:r>
              <a:rPr lang="tr-TR" sz="2000" b="1" dirty="0"/>
              <a:t>// </a:t>
            </a:r>
            <a:r>
              <a:rPr lang="tr-TR" sz="2000" b="1" dirty="0" err="1"/>
              <a:t>Public</a:t>
            </a:r>
            <a:r>
              <a:rPr lang="tr-TR" sz="2000" b="1" dirty="0"/>
              <a:t> </a:t>
            </a:r>
            <a:r>
              <a:rPr lang="tr-TR" sz="2000" b="1" dirty="0" err="1"/>
              <a:t>setter</a:t>
            </a:r>
            <a:r>
              <a:rPr lang="tr-TR" sz="2000" b="1" dirty="0"/>
              <a:t> </a:t>
            </a:r>
            <a:r>
              <a:rPr lang="tr-TR" sz="2000" b="1" dirty="0" err="1"/>
              <a:t>for</a:t>
            </a:r>
            <a:r>
              <a:rPr lang="tr-TR" sz="2000" b="1" dirty="0"/>
              <a:t> </a:t>
            </a:r>
            <a:r>
              <a:rPr lang="tr-TR" sz="2000" b="1" dirty="0" smtClean="0"/>
              <a:t>//</a:t>
            </a:r>
            <a:r>
              <a:rPr lang="tr-TR" sz="2000" b="1" dirty="0" err="1" smtClean="0"/>
              <a:t>private</a:t>
            </a:r>
            <a:r>
              <a:rPr lang="tr-TR" sz="2000" b="1" dirty="0" smtClean="0"/>
              <a:t> </a:t>
            </a:r>
            <a:r>
              <a:rPr lang="tr-TR" sz="2000" b="1" dirty="0"/>
              <a:t>data </a:t>
            </a:r>
            <a:r>
              <a:rPr lang="tr-TR" sz="2000" b="1" dirty="0" err="1"/>
              <a:t>member</a:t>
            </a:r>
            <a:r>
              <a:rPr lang="tr-TR" sz="2000" b="1" dirty="0"/>
              <a:t> </a:t>
            </a:r>
            <a:r>
              <a:rPr lang="tr-TR" sz="2000" b="1" dirty="0" err="1"/>
              <a:t>color</a:t>
            </a:r>
            <a:endParaRPr lang="tr-TR" sz="2000" b="1" dirty="0"/>
          </a:p>
          <a:p>
            <a:r>
              <a:rPr lang="tr-TR" sz="2000" b="1" dirty="0">
                <a:solidFill>
                  <a:srgbClr val="C00000"/>
                </a:solidFill>
              </a:rPr>
              <a:t>   </a:t>
            </a:r>
            <a:r>
              <a:rPr lang="tr-TR" sz="2000" b="1" dirty="0" err="1">
                <a:solidFill>
                  <a:srgbClr val="C00000"/>
                </a:solidFill>
              </a:rPr>
              <a:t>color</a:t>
            </a:r>
            <a:r>
              <a:rPr lang="tr-TR" sz="2000" b="1" dirty="0">
                <a:solidFill>
                  <a:srgbClr val="C00000"/>
                </a:solidFill>
              </a:rPr>
              <a:t> = c;</a:t>
            </a:r>
          </a:p>
          <a:p>
            <a:r>
              <a:rPr lang="tr-TR" sz="2000" b="1" dirty="0">
                <a:solidFill>
                  <a:srgbClr val="C00000"/>
                </a:solidFill>
              </a:rPr>
              <a:t>}</a:t>
            </a:r>
          </a:p>
          <a:p>
            <a:r>
              <a:rPr lang="tr-TR" sz="2000" b="1" dirty="0" err="1">
                <a:solidFill>
                  <a:srgbClr val="C00000"/>
                </a:solidFill>
              </a:rPr>
              <a:t>double</a:t>
            </a:r>
            <a:r>
              <a:rPr lang="tr-TR" sz="2000" b="1" dirty="0">
                <a:solidFill>
                  <a:srgbClr val="C00000"/>
                </a:solidFill>
              </a:rPr>
              <a:t> </a:t>
            </a:r>
            <a:r>
              <a:rPr lang="tr-TR" sz="2000" b="1" dirty="0" err="1">
                <a:solidFill>
                  <a:srgbClr val="C00000"/>
                </a:solidFill>
              </a:rPr>
              <a:t>Circle</a:t>
            </a:r>
            <a:r>
              <a:rPr lang="tr-TR" sz="2000" b="1" dirty="0">
                <a:solidFill>
                  <a:srgbClr val="C00000"/>
                </a:solidFill>
              </a:rPr>
              <a:t>::</a:t>
            </a:r>
            <a:r>
              <a:rPr lang="tr-TR" sz="2000" b="1" dirty="0" err="1">
                <a:solidFill>
                  <a:srgbClr val="C00000"/>
                </a:solidFill>
              </a:rPr>
              <a:t>getArea</a:t>
            </a:r>
            <a:r>
              <a:rPr lang="tr-TR" sz="2000" b="1" dirty="0">
                <a:solidFill>
                  <a:srgbClr val="C00000"/>
                </a:solidFill>
              </a:rPr>
              <a:t>() </a:t>
            </a:r>
            <a:r>
              <a:rPr lang="tr-TR" sz="2000" b="1" dirty="0" err="1">
                <a:solidFill>
                  <a:srgbClr val="C00000"/>
                </a:solidFill>
              </a:rPr>
              <a:t>const</a:t>
            </a:r>
            <a:r>
              <a:rPr lang="tr-TR" sz="2000" b="1" dirty="0">
                <a:solidFill>
                  <a:srgbClr val="C00000"/>
                </a:solidFill>
              </a:rPr>
              <a:t> {</a:t>
            </a:r>
            <a:r>
              <a:rPr lang="tr-TR" sz="2000" b="1" dirty="0"/>
              <a:t>// A </a:t>
            </a:r>
            <a:r>
              <a:rPr lang="tr-TR" sz="2000" b="1" dirty="0" err="1"/>
              <a:t>public</a:t>
            </a:r>
            <a:r>
              <a:rPr lang="tr-TR" sz="2000" b="1" dirty="0"/>
              <a:t> </a:t>
            </a:r>
            <a:r>
              <a:rPr lang="tr-TR" sz="2000" b="1" dirty="0" err="1"/>
              <a:t>member</a:t>
            </a:r>
            <a:r>
              <a:rPr lang="tr-TR" sz="2000" b="1" dirty="0"/>
              <a:t> </a:t>
            </a:r>
            <a:r>
              <a:rPr lang="tr-TR" sz="2000" b="1" dirty="0" err="1"/>
              <a:t>function</a:t>
            </a:r>
            <a:endParaRPr lang="tr-TR" sz="2000" b="1" dirty="0"/>
          </a:p>
          <a:p>
            <a:r>
              <a:rPr lang="tr-TR" sz="2000" b="1" dirty="0">
                <a:solidFill>
                  <a:srgbClr val="C00000"/>
                </a:solidFill>
              </a:rPr>
              <a:t>   </a:t>
            </a:r>
            <a:r>
              <a:rPr lang="tr-TR" sz="2000" b="1" dirty="0" err="1">
                <a:solidFill>
                  <a:srgbClr val="C00000"/>
                </a:solidFill>
              </a:rPr>
              <a:t>return</a:t>
            </a:r>
            <a:r>
              <a:rPr lang="tr-TR" sz="2000" b="1" dirty="0">
                <a:solidFill>
                  <a:srgbClr val="C00000"/>
                </a:solidFill>
              </a:rPr>
              <a:t> </a:t>
            </a:r>
            <a:r>
              <a:rPr lang="tr-TR" sz="2000" b="1" dirty="0" err="1">
                <a:solidFill>
                  <a:srgbClr val="C00000"/>
                </a:solidFill>
              </a:rPr>
              <a:t>radius</a:t>
            </a:r>
            <a:r>
              <a:rPr lang="tr-TR" sz="2000" b="1" dirty="0">
                <a:solidFill>
                  <a:srgbClr val="C00000"/>
                </a:solidFill>
              </a:rPr>
              <a:t>*</a:t>
            </a:r>
            <a:r>
              <a:rPr lang="tr-TR" sz="2000" b="1" dirty="0" err="1">
                <a:solidFill>
                  <a:srgbClr val="C00000"/>
                </a:solidFill>
              </a:rPr>
              <a:t>radius</a:t>
            </a:r>
            <a:r>
              <a:rPr lang="tr-TR" sz="2000" b="1" dirty="0">
                <a:solidFill>
                  <a:srgbClr val="C00000"/>
                </a:solidFill>
              </a:rPr>
              <a:t>*3.14159265;</a:t>
            </a:r>
          </a:p>
          <a:p>
            <a:r>
              <a:rPr lang="tr-TR" sz="2000" b="1" dirty="0">
                <a:solidFill>
                  <a:srgbClr val="C00000"/>
                </a:solidFill>
              </a:rPr>
              <a:t>}</a:t>
            </a:r>
            <a:endParaRPr lang="tr-TR" sz="2000" b="1" dirty="0">
              <a:solidFill>
                <a:srgbClr val="C00000"/>
              </a:solidFill>
            </a:endParaRPr>
          </a:p>
        </p:txBody>
      </p:sp>
    </p:spTree>
    <p:extLst>
      <p:ext uri="{BB962C8B-B14F-4D97-AF65-F5344CB8AC3E}">
        <p14:creationId xmlns:p14="http://schemas.microsoft.com/office/powerpoint/2010/main" val="2975030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7500" lnSpcReduction="20000"/>
          </a:bodyPr>
          <a:lstStyle/>
          <a:p>
            <a:pPr marL="0" indent="0">
              <a:buNone/>
            </a:pPr>
            <a:r>
              <a:rPr lang="tr-TR" b="1" dirty="0" smtClean="0"/>
              <a:t>                                             /* A test </a:t>
            </a:r>
            <a:r>
              <a:rPr lang="tr-TR" b="1" dirty="0" err="1" smtClean="0"/>
              <a:t>driver</a:t>
            </a:r>
            <a:r>
              <a:rPr lang="tr-TR" b="1" dirty="0" smtClean="0"/>
              <a:t> </a:t>
            </a:r>
            <a:r>
              <a:rPr lang="tr-TR" b="1" dirty="0" err="1" smtClean="0"/>
              <a:t>for</a:t>
            </a:r>
            <a:r>
              <a:rPr lang="tr-TR" b="1" dirty="0" smtClean="0"/>
              <a:t> </a:t>
            </a:r>
            <a:r>
              <a:rPr lang="tr-TR" b="1" dirty="0" err="1" smtClean="0"/>
              <a:t>the</a:t>
            </a:r>
            <a:r>
              <a:rPr lang="tr-TR" b="1" dirty="0" smtClean="0"/>
              <a:t> </a:t>
            </a:r>
            <a:r>
              <a:rPr lang="tr-TR" b="1" dirty="0" err="1" smtClean="0"/>
              <a:t>Circle</a:t>
            </a:r>
            <a:r>
              <a:rPr lang="tr-TR" b="1" dirty="0" smtClean="0"/>
              <a:t> </a:t>
            </a:r>
            <a:r>
              <a:rPr lang="tr-TR" b="1" dirty="0" err="1" smtClean="0"/>
              <a:t>class</a:t>
            </a:r>
            <a:r>
              <a:rPr lang="tr-TR" b="1" dirty="0" smtClean="0"/>
              <a:t> (TestCircle.cpp)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a:t>
            </a:r>
            <a:r>
              <a:rPr lang="tr-TR" b="1" dirty="0" err="1" smtClean="0">
                <a:solidFill>
                  <a:srgbClr val="C00000"/>
                </a:solidFill>
              </a:rPr>
              <a:t>Circle.h</a:t>
            </a:r>
            <a:r>
              <a:rPr lang="tr-TR" b="1" dirty="0" smtClean="0">
                <a:solidFill>
                  <a:srgbClr val="C00000"/>
                </a:solidFill>
              </a:rPr>
              <a:t>"   </a:t>
            </a:r>
            <a:r>
              <a:rPr lang="tr-TR" b="1" dirty="0" smtClean="0"/>
              <a:t>// </a:t>
            </a:r>
            <a:r>
              <a:rPr lang="tr-TR" b="1" dirty="0" err="1" smtClean="0"/>
              <a:t>using</a:t>
            </a:r>
            <a:r>
              <a:rPr lang="tr-TR" b="1" dirty="0" smtClean="0"/>
              <a:t> </a:t>
            </a:r>
            <a:r>
              <a:rPr lang="tr-TR" b="1" dirty="0" err="1" smtClean="0"/>
              <a:t>Circle</a:t>
            </a:r>
            <a:r>
              <a:rPr lang="tr-TR" b="1" dirty="0" smtClean="0"/>
              <a:t> </a:t>
            </a:r>
            <a:r>
              <a:rPr lang="tr-TR" b="1" dirty="0" err="1" smtClean="0"/>
              <a:t>class</a:t>
            </a:r>
            <a:endParaRPr lang="tr-TR" b="1" dirty="0" smtClean="0"/>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err="1" smtClean="0">
                <a:solidFill>
                  <a:srgbClr val="C00000"/>
                </a:solidFill>
              </a:rPr>
              <a:t>Circle</a:t>
            </a:r>
            <a:r>
              <a:rPr lang="tr-TR" b="1" dirty="0" smtClean="0">
                <a:solidFill>
                  <a:srgbClr val="C00000"/>
                </a:solidFill>
              </a:rPr>
              <a:t> c1(1.2, "</a:t>
            </a:r>
            <a:r>
              <a:rPr lang="tr-TR" b="1" dirty="0" err="1" smtClean="0">
                <a:solidFill>
                  <a:srgbClr val="C00000"/>
                </a:solidFill>
              </a:rPr>
              <a:t>red</a:t>
            </a:r>
            <a:r>
              <a:rPr lang="tr-TR" b="1" dirty="0" smtClean="0">
                <a:solidFill>
                  <a:srgbClr val="C00000"/>
                </a:solidFill>
              </a:rPr>
              <a:t>");</a:t>
            </a:r>
            <a:r>
              <a:rPr lang="tr-TR" b="1" dirty="0" smtClean="0"/>
              <a:t> // </a:t>
            </a:r>
            <a:r>
              <a:rPr lang="tr-TR" b="1" dirty="0" err="1" smtClean="0"/>
              <a:t>Construct</a:t>
            </a:r>
            <a:r>
              <a:rPr lang="tr-TR" b="1" dirty="0" smtClean="0"/>
              <a:t> an </a:t>
            </a:r>
            <a:r>
              <a:rPr lang="tr-TR" b="1" dirty="0" err="1" smtClean="0"/>
              <a:t>instance</a:t>
            </a:r>
            <a:r>
              <a:rPr lang="tr-TR" b="1" dirty="0" smtClean="0"/>
              <a:t> of </a:t>
            </a:r>
            <a:r>
              <a:rPr lang="tr-TR" b="1" dirty="0" err="1" smtClean="0"/>
              <a:t>Circle</a:t>
            </a:r>
            <a:r>
              <a:rPr lang="tr-TR" b="1" dirty="0" smtClean="0"/>
              <a:t> c1</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"Radius=" &lt;&lt; c1.getRadius() &lt;&lt; " </a:t>
            </a:r>
            <a:r>
              <a:rPr lang="tr-TR" b="1" dirty="0" err="1" smtClean="0">
                <a:solidFill>
                  <a:srgbClr val="C00000"/>
                </a:solidFill>
              </a:rPr>
              <a:t>Area</a:t>
            </a:r>
            <a:r>
              <a:rPr lang="tr-TR" b="1" dirty="0" smtClean="0">
                <a:solidFill>
                  <a:srgbClr val="C00000"/>
                </a:solidFill>
              </a:rPr>
              <a:t>=" &lt;&lt; c1.getArea()</a:t>
            </a:r>
          </a:p>
          <a:p>
            <a:pPr marL="0" indent="0">
              <a:buNone/>
            </a:pPr>
            <a:r>
              <a:rPr lang="tr-TR" b="1" dirty="0" smtClean="0">
                <a:solidFill>
                  <a:srgbClr val="C00000"/>
                </a:solidFill>
              </a:rPr>
              <a:t>            &lt;&lt; " </a:t>
            </a:r>
            <a:r>
              <a:rPr lang="tr-TR" b="1" dirty="0" err="1" smtClean="0">
                <a:solidFill>
                  <a:srgbClr val="C00000"/>
                </a:solidFill>
              </a:rPr>
              <a:t>Color</a:t>
            </a:r>
            <a:r>
              <a:rPr lang="tr-TR" b="1" dirty="0" smtClean="0">
                <a:solidFill>
                  <a:srgbClr val="C00000"/>
                </a:solidFill>
              </a:rPr>
              <a:t>=" &lt;&lt; c1.getColor()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c1.setRadius(2.1</a:t>
            </a:r>
            <a:r>
              <a:rPr lang="tr-TR" b="1" dirty="0" smtClean="0"/>
              <a:t>);   // </a:t>
            </a:r>
            <a:r>
              <a:rPr lang="tr-TR" b="1" dirty="0" err="1" smtClean="0"/>
              <a:t>Change</a:t>
            </a:r>
            <a:r>
              <a:rPr lang="tr-TR" b="1" dirty="0" smtClean="0"/>
              <a:t> </a:t>
            </a:r>
            <a:r>
              <a:rPr lang="tr-TR" b="1" dirty="0" err="1" smtClean="0"/>
              <a:t>radius</a:t>
            </a:r>
            <a:r>
              <a:rPr lang="tr-TR" b="1" dirty="0" smtClean="0"/>
              <a:t> </a:t>
            </a:r>
            <a:r>
              <a:rPr lang="tr-TR" b="1" dirty="0" err="1" smtClean="0"/>
              <a:t>and</a:t>
            </a:r>
            <a:r>
              <a:rPr lang="tr-TR" b="1" dirty="0" smtClean="0"/>
              <a:t> </a:t>
            </a:r>
            <a:r>
              <a:rPr lang="tr-TR" b="1" dirty="0" err="1" smtClean="0"/>
              <a:t>color</a:t>
            </a:r>
            <a:r>
              <a:rPr lang="tr-TR" b="1" dirty="0" smtClean="0"/>
              <a:t> of c1</a:t>
            </a:r>
          </a:p>
          <a:p>
            <a:pPr marL="0" indent="0">
              <a:buNone/>
            </a:pPr>
            <a:r>
              <a:rPr lang="tr-TR" b="1" dirty="0" smtClean="0">
                <a:solidFill>
                  <a:srgbClr val="C00000"/>
                </a:solidFill>
              </a:rPr>
              <a:t>   c1.setColor("</a:t>
            </a:r>
            <a:r>
              <a:rPr lang="tr-TR" b="1" dirty="0" err="1" smtClean="0">
                <a:solidFill>
                  <a:srgbClr val="C00000"/>
                </a:solidFill>
              </a:rPr>
              <a:t>blue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"Radius=" &lt;&lt; c1.getRadius() &lt;&lt; " </a:t>
            </a:r>
            <a:r>
              <a:rPr lang="tr-TR" b="1" dirty="0" err="1" smtClean="0">
                <a:solidFill>
                  <a:srgbClr val="C00000"/>
                </a:solidFill>
              </a:rPr>
              <a:t>Area</a:t>
            </a:r>
            <a:r>
              <a:rPr lang="tr-TR" b="1" dirty="0" smtClean="0">
                <a:solidFill>
                  <a:srgbClr val="C00000"/>
                </a:solidFill>
              </a:rPr>
              <a:t>=" &lt;&lt; c1.getArea()</a:t>
            </a:r>
          </a:p>
          <a:p>
            <a:pPr marL="0" indent="0">
              <a:buNone/>
            </a:pPr>
            <a:r>
              <a:rPr lang="tr-TR" b="1" dirty="0" smtClean="0">
                <a:solidFill>
                  <a:srgbClr val="C00000"/>
                </a:solidFill>
              </a:rPr>
              <a:t>            &lt;&lt; " </a:t>
            </a:r>
            <a:r>
              <a:rPr lang="tr-TR" b="1" dirty="0" err="1" smtClean="0">
                <a:solidFill>
                  <a:srgbClr val="C00000"/>
                </a:solidFill>
              </a:rPr>
              <a:t>Color</a:t>
            </a:r>
            <a:r>
              <a:rPr lang="tr-TR" b="1" dirty="0" smtClean="0">
                <a:solidFill>
                  <a:srgbClr val="C00000"/>
                </a:solidFill>
              </a:rPr>
              <a:t>=" &lt;&lt; c1.getColor() &lt;&lt; </a:t>
            </a:r>
            <a:r>
              <a:rPr lang="tr-TR" b="1" dirty="0" err="1" smtClean="0">
                <a:solidFill>
                  <a:srgbClr val="C00000"/>
                </a:solidFill>
              </a:rPr>
              <a:t>endl</a:t>
            </a:r>
            <a:r>
              <a:rPr lang="tr-TR" b="1" dirty="0" smtClean="0">
                <a:solidFill>
                  <a:srgbClr val="C00000"/>
                </a:solidFill>
              </a:rPr>
              <a:t>;</a:t>
            </a:r>
          </a:p>
          <a:p>
            <a:pPr marL="0" indent="0">
              <a:buNone/>
            </a:pPr>
            <a:r>
              <a:rPr lang="tr-TR" b="1" dirty="0" smtClean="0"/>
              <a:t>    // </a:t>
            </a:r>
            <a:r>
              <a:rPr lang="tr-TR" b="1" dirty="0" err="1" smtClean="0"/>
              <a:t>Construct</a:t>
            </a:r>
            <a:r>
              <a:rPr lang="tr-TR" b="1" dirty="0" smtClean="0"/>
              <a:t> </a:t>
            </a:r>
            <a:r>
              <a:rPr lang="tr-TR" b="1" dirty="0" err="1" smtClean="0"/>
              <a:t>another</a:t>
            </a:r>
            <a:r>
              <a:rPr lang="tr-TR" b="1" dirty="0" smtClean="0"/>
              <a:t> </a:t>
            </a:r>
            <a:r>
              <a:rPr lang="tr-TR" b="1" dirty="0" err="1" smtClean="0"/>
              <a:t>instance</a:t>
            </a:r>
            <a:r>
              <a:rPr lang="tr-TR" b="1" dirty="0" smtClean="0"/>
              <a:t> </a:t>
            </a:r>
            <a:r>
              <a:rPr lang="tr-TR" b="1" dirty="0" err="1" smtClean="0"/>
              <a:t>using</a:t>
            </a:r>
            <a:r>
              <a:rPr lang="tr-TR" b="1" dirty="0" smtClean="0"/>
              <a:t> </a:t>
            </a:r>
            <a:r>
              <a:rPr lang="tr-TR" b="1" dirty="0" err="1" smtClean="0"/>
              <a:t>the</a:t>
            </a:r>
            <a:r>
              <a:rPr lang="tr-TR" b="1" dirty="0" smtClean="0"/>
              <a:t> </a:t>
            </a:r>
            <a:r>
              <a:rPr lang="tr-TR" b="1" dirty="0" err="1" smtClean="0"/>
              <a:t>default</a:t>
            </a:r>
            <a:r>
              <a:rPr lang="tr-TR" b="1" dirty="0" smtClean="0"/>
              <a:t> </a:t>
            </a:r>
            <a:r>
              <a:rPr lang="tr-TR" b="1" dirty="0" err="1" smtClean="0"/>
              <a:t>constructor</a:t>
            </a:r>
            <a:endParaRPr lang="tr-TR" b="1" dirty="0" smtClean="0"/>
          </a:p>
          <a:p>
            <a:pPr marL="0" indent="0">
              <a:buNone/>
            </a:pPr>
            <a:r>
              <a:rPr lang="tr-TR" b="1" dirty="0" smtClean="0">
                <a:solidFill>
                  <a:srgbClr val="C00000"/>
                </a:solidFill>
              </a:rPr>
              <a:t>   </a:t>
            </a:r>
            <a:r>
              <a:rPr lang="tr-TR" b="1" dirty="0" err="1" smtClean="0">
                <a:solidFill>
                  <a:srgbClr val="C00000"/>
                </a:solidFill>
              </a:rPr>
              <a:t>Circle</a:t>
            </a:r>
            <a:r>
              <a:rPr lang="tr-TR" b="1" dirty="0" smtClean="0">
                <a:solidFill>
                  <a:srgbClr val="C00000"/>
                </a:solidFill>
              </a:rPr>
              <a:t> c2;</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"Radius=" &lt;&lt; c2.getRadius() &lt;&lt; " </a:t>
            </a:r>
            <a:r>
              <a:rPr lang="tr-TR" b="1" dirty="0" err="1" smtClean="0">
                <a:solidFill>
                  <a:srgbClr val="C00000"/>
                </a:solidFill>
              </a:rPr>
              <a:t>Area</a:t>
            </a:r>
            <a:r>
              <a:rPr lang="tr-TR" b="1" dirty="0" smtClean="0">
                <a:solidFill>
                  <a:srgbClr val="C00000"/>
                </a:solidFill>
              </a:rPr>
              <a:t>=" &lt;&lt; c2.getArea()</a:t>
            </a:r>
          </a:p>
          <a:p>
            <a:pPr marL="0" indent="0">
              <a:buNone/>
            </a:pPr>
            <a:r>
              <a:rPr lang="tr-TR" b="1" dirty="0" smtClean="0">
                <a:solidFill>
                  <a:srgbClr val="C00000"/>
                </a:solidFill>
              </a:rPr>
              <a:t>        &lt;&lt; " </a:t>
            </a:r>
            <a:r>
              <a:rPr lang="tr-TR" b="1" dirty="0" err="1" smtClean="0">
                <a:solidFill>
                  <a:srgbClr val="C00000"/>
                </a:solidFill>
              </a:rPr>
              <a:t>Color</a:t>
            </a:r>
            <a:r>
              <a:rPr lang="tr-TR" b="1" dirty="0" smtClean="0">
                <a:solidFill>
                  <a:srgbClr val="C00000"/>
                </a:solidFill>
              </a:rPr>
              <a:t>=" &lt;&lt; c2.getColor()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0;</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18750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lgn="ctr">
              <a:buNone/>
            </a:pPr>
            <a:r>
              <a:rPr lang="en-US" dirty="0" smtClean="0"/>
              <a:t>Program Notes:</a:t>
            </a:r>
          </a:p>
          <a:p>
            <a:r>
              <a:rPr lang="en-US" dirty="0" smtClean="0"/>
              <a:t>The implementation file provides the definition of the functions, which are omitted from the declaration in the header file.</a:t>
            </a:r>
          </a:p>
          <a:p>
            <a:pPr marL="0" indent="0">
              <a:buNone/>
            </a:pPr>
            <a:r>
              <a:rPr lang="en-US" dirty="0" smtClean="0"/>
              <a:t> </a:t>
            </a:r>
            <a:r>
              <a:rPr lang="en-US" b="1" dirty="0" smtClean="0">
                <a:solidFill>
                  <a:srgbClr val="C00000"/>
                </a:solidFill>
              </a:rPr>
              <a:t>#include "</a:t>
            </a:r>
            <a:r>
              <a:rPr lang="en-US" b="1" dirty="0" err="1" smtClean="0">
                <a:solidFill>
                  <a:srgbClr val="C00000"/>
                </a:solidFill>
              </a:rPr>
              <a:t>Circle.h</a:t>
            </a:r>
            <a:r>
              <a:rPr lang="en-US" b="1" dirty="0" smtClean="0">
                <a:solidFill>
                  <a:srgbClr val="C00000"/>
                </a:solidFill>
              </a:rPr>
              <a:t>"</a:t>
            </a:r>
          </a:p>
          <a:p>
            <a:r>
              <a:rPr lang="en-US" dirty="0" smtClean="0"/>
              <a:t>  The compiler searches the headers in double quotes (such as "</a:t>
            </a:r>
            <a:r>
              <a:rPr lang="en-US" dirty="0" err="1" smtClean="0"/>
              <a:t>Circle.h</a:t>
            </a:r>
            <a:r>
              <a:rPr lang="en-US" dirty="0" smtClean="0"/>
              <a:t>") in the current directory first, then the system's include directories. For header in angle bracket (such as &lt;</a:t>
            </a:r>
            <a:r>
              <a:rPr lang="en-US" dirty="0" err="1" smtClean="0"/>
              <a:t>iostream</a:t>
            </a:r>
            <a:r>
              <a:rPr lang="en-US" dirty="0" smtClean="0"/>
              <a:t>&gt;), the compiler does NOT searches the current directory, but only the system's include directories. Hence, use double quotes for user-defined headers.</a:t>
            </a:r>
          </a:p>
          <a:p>
            <a:pPr marL="0" indent="0">
              <a:buNone/>
            </a:pPr>
            <a:r>
              <a:rPr lang="en-US" b="1" dirty="0" smtClean="0">
                <a:solidFill>
                  <a:srgbClr val="C00000"/>
                </a:solidFill>
              </a:rPr>
              <a:t>Circle::Circle(double r, string c) {</a:t>
            </a:r>
          </a:p>
          <a:p>
            <a:r>
              <a:rPr lang="en-US" dirty="0" smtClean="0"/>
              <a:t>You need to include the </a:t>
            </a:r>
            <a:r>
              <a:rPr lang="en-US" dirty="0" err="1" smtClean="0">
                <a:solidFill>
                  <a:srgbClr val="C00000"/>
                </a:solidFill>
              </a:rPr>
              <a:t>className</a:t>
            </a:r>
            <a:r>
              <a:rPr lang="en-US" b="1" dirty="0" smtClean="0">
                <a:solidFill>
                  <a:srgbClr val="C00000"/>
                </a:solidFill>
              </a:rPr>
              <a:t>::</a:t>
            </a:r>
            <a:r>
              <a:rPr lang="en-US" dirty="0" smtClean="0">
                <a:solidFill>
                  <a:srgbClr val="C00000"/>
                </a:solidFill>
              </a:rPr>
              <a:t> </a:t>
            </a:r>
            <a:r>
              <a:rPr lang="en-US" dirty="0" smtClean="0"/>
              <a:t>(</a:t>
            </a:r>
            <a:r>
              <a:rPr lang="en-US" b="1" dirty="0" smtClean="0"/>
              <a:t>called class scope resolution operator</a:t>
            </a:r>
            <a:r>
              <a:rPr lang="en-US" dirty="0" smtClean="0"/>
              <a:t>) in front of all the members names, so as to inform the compiler this member belong to a particular class.</a:t>
            </a:r>
          </a:p>
          <a:p>
            <a:r>
              <a:rPr lang="en-US" dirty="0" smtClean="0"/>
              <a:t>(Class Scope: Names defined inside a class have so-called class scope. They are visible within the class only. Hence, you can use the same name in two different classes. To use these names outside the class, the class scope resolution operator </a:t>
            </a:r>
            <a:r>
              <a:rPr lang="en-US" dirty="0" err="1" smtClean="0">
                <a:solidFill>
                  <a:srgbClr val="C00000"/>
                </a:solidFill>
              </a:rPr>
              <a:t>className</a:t>
            </a:r>
            <a:r>
              <a:rPr lang="en-US" dirty="0" smtClean="0">
                <a:solidFill>
                  <a:srgbClr val="C00000"/>
                </a:solidFill>
              </a:rPr>
              <a:t>:: is </a:t>
            </a:r>
            <a:r>
              <a:rPr lang="en-US" dirty="0" smtClean="0"/>
              <a:t>needed.)</a:t>
            </a:r>
          </a:p>
          <a:p>
            <a:r>
              <a:rPr lang="en-US" dirty="0" smtClean="0"/>
              <a:t> You CANNOT place the default arguments in the implementation (they shall be placed in the header). For example,</a:t>
            </a:r>
          </a:p>
          <a:p>
            <a:pPr marL="0" indent="0">
              <a:buNone/>
            </a:pPr>
            <a:r>
              <a:rPr lang="en-US" b="1" dirty="0" smtClean="0">
                <a:solidFill>
                  <a:srgbClr val="C00000"/>
                </a:solidFill>
              </a:rPr>
              <a:t>Circle::Circle(double r = 1.0, string c = "red") {   </a:t>
            </a:r>
            <a:r>
              <a:rPr lang="en-US" dirty="0" smtClean="0"/>
              <a:t>// error!</a:t>
            </a:r>
          </a:p>
          <a:p>
            <a:endParaRPr lang="en-US" dirty="0" smtClean="0"/>
          </a:p>
          <a:p>
            <a:endParaRPr lang="tr-TR" dirty="0"/>
          </a:p>
        </p:txBody>
      </p:sp>
    </p:spTree>
    <p:extLst>
      <p:ext uri="{BB962C8B-B14F-4D97-AF65-F5344CB8AC3E}">
        <p14:creationId xmlns:p14="http://schemas.microsoft.com/office/powerpoint/2010/main" val="88037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523928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4608" y="114959"/>
            <a:ext cx="4416904" cy="713177"/>
          </a:xfrm>
        </p:spPr>
        <p:txBody>
          <a:bodyPr>
            <a:normAutofit fontScale="90000"/>
          </a:bodyPr>
          <a:lstStyle/>
          <a:p>
            <a:r>
              <a:rPr lang="tr-TR" sz="3600" b="1" dirty="0" err="1" smtClean="0"/>
              <a:t>Example</a:t>
            </a:r>
            <a:r>
              <a:rPr lang="tr-TR" sz="3600" b="1" dirty="0" smtClean="0"/>
              <a:t>: </a:t>
            </a:r>
            <a:r>
              <a:rPr lang="tr-TR" sz="3600" b="1" dirty="0" err="1" smtClean="0"/>
              <a:t>The</a:t>
            </a:r>
            <a:r>
              <a:rPr lang="tr-TR" sz="3600" b="1" dirty="0" smtClean="0"/>
              <a:t> Point Class</a:t>
            </a:r>
            <a:endParaRPr lang="tr-TR" sz="3600" b="1" dirty="0"/>
          </a:p>
        </p:txBody>
      </p:sp>
      <p:sp>
        <p:nvSpPr>
          <p:cNvPr id="3" name="İçerik Yer Tutucusu 2"/>
          <p:cNvSpPr>
            <a:spLocks noGrp="1"/>
          </p:cNvSpPr>
          <p:nvPr>
            <p:ph idx="1"/>
          </p:nvPr>
        </p:nvSpPr>
        <p:spPr>
          <a:xfrm>
            <a:off x="4287327" y="114959"/>
            <a:ext cx="7904673" cy="6743041"/>
          </a:xfrm>
        </p:spPr>
        <p:txBody>
          <a:bodyPr>
            <a:normAutofit fontScale="85000" lnSpcReduction="20000"/>
          </a:bodyPr>
          <a:lstStyle/>
          <a:p>
            <a:r>
              <a:rPr lang="en-US" dirty="0" smtClean="0"/>
              <a:t>The Point class, as shown in the class diagram, models 2D points with x and y co-ordinates.</a:t>
            </a:r>
          </a:p>
          <a:p>
            <a:endParaRPr lang="en-US" dirty="0" smtClean="0"/>
          </a:p>
          <a:p>
            <a:r>
              <a:rPr lang="en-US" dirty="0" smtClean="0"/>
              <a:t>In the class diagram, "-" denotes private member; "+" denotes public member. "= xxx" specifies the default value of a data member.</a:t>
            </a:r>
          </a:p>
          <a:p>
            <a:endParaRPr lang="en-US" dirty="0" smtClean="0"/>
          </a:p>
          <a:p>
            <a:r>
              <a:rPr lang="en-US" dirty="0" smtClean="0"/>
              <a:t>The Point class contains the followings:</a:t>
            </a:r>
          </a:p>
          <a:p>
            <a:endParaRPr lang="en-US" dirty="0" smtClean="0"/>
          </a:p>
          <a:p>
            <a:r>
              <a:rPr lang="en-US" dirty="0" smtClean="0"/>
              <a:t> Private data members x and y (of type </a:t>
            </a:r>
            <a:r>
              <a:rPr lang="en-US" dirty="0" err="1" smtClean="0"/>
              <a:t>int</a:t>
            </a:r>
            <a:r>
              <a:rPr lang="en-US" dirty="0" smtClean="0"/>
              <a:t>), with default values of 0.</a:t>
            </a:r>
            <a:endParaRPr lang="tr-TR" dirty="0" smtClean="0"/>
          </a:p>
          <a:p>
            <a:endParaRPr lang="en-US" dirty="0" smtClean="0"/>
          </a:p>
          <a:p>
            <a:r>
              <a:rPr lang="en-US" dirty="0" smtClean="0"/>
              <a:t> A constructor, getters and setters for private data member x and y.</a:t>
            </a:r>
            <a:endParaRPr lang="tr-TR" dirty="0" smtClean="0"/>
          </a:p>
          <a:p>
            <a:endParaRPr lang="en-US" dirty="0" smtClean="0"/>
          </a:p>
          <a:p>
            <a:r>
              <a:rPr lang="en-US" dirty="0" smtClean="0"/>
              <a:t> A function </a:t>
            </a:r>
            <a:r>
              <a:rPr lang="en-US" dirty="0" err="1" smtClean="0"/>
              <a:t>setXY</a:t>
            </a:r>
            <a:r>
              <a:rPr lang="en-US" dirty="0" smtClean="0"/>
              <a:t>() to set both x and y coordinates of a Point.</a:t>
            </a:r>
            <a:endParaRPr lang="tr-TR" dirty="0" smtClean="0"/>
          </a:p>
          <a:p>
            <a:endParaRPr lang="en-US" dirty="0" smtClean="0"/>
          </a:p>
          <a:p>
            <a:r>
              <a:rPr lang="en-US" dirty="0" smtClean="0"/>
              <a:t>A function print() which prints "(</a:t>
            </a:r>
            <a:r>
              <a:rPr lang="en-US" dirty="0" err="1" smtClean="0"/>
              <a:t>x,y</a:t>
            </a:r>
            <a:r>
              <a:rPr lang="en-US" dirty="0" smtClean="0"/>
              <a:t>)" of this instance.</a:t>
            </a:r>
          </a:p>
          <a:p>
            <a:endParaRPr lang="tr-TR" dirty="0"/>
          </a:p>
        </p:txBody>
      </p:sp>
      <p:pic>
        <p:nvPicPr>
          <p:cNvPr id="4" name="Resim 3"/>
          <p:cNvPicPr>
            <a:picLocks noChangeAspect="1"/>
          </p:cNvPicPr>
          <p:nvPr/>
        </p:nvPicPr>
        <p:blipFill>
          <a:blip r:embed="rId2"/>
          <a:stretch>
            <a:fillRect/>
          </a:stretch>
        </p:blipFill>
        <p:spPr>
          <a:xfrm>
            <a:off x="0" y="1578813"/>
            <a:ext cx="4002657" cy="3459013"/>
          </a:xfrm>
          <a:prstGeom prst="rect">
            <a:avLst/>
          </a:prstGeom>
        </p:spPr>
      </p:pic>
    </p:spTree>
    <p:extLst>
      <p:ext uri="{BB962C8B-B14F-4D97-AF65-F5344CB8AC3E}">
        <p14:creationId xmlns:p14="http://schemas.microsoft.com/office/powerpoint/2010/main" val="384262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lnSpcReduction="10000"/>
          </a:bodyPr>
          <a:lstStyle/>
          <a:p>
            <a:r>
              <a:rPr lang="tr-TR" dirty="0" err="1" smtClean="0"/>
              <a:t>For</a:t>
            </a:r>
            <a:r>
              <a:rPr lang="tr-TR" dirty="0" smtClean="0"/>
              <a:t> a </a:t>
            </a:r>
            <a:r>
              <a:rPr lang="tr-TR" dirty="0" err="1" smtClean="0"/>
              <a:t>bool</a:t>
            </a:r>
            <a:r>
              <a:rPr lang="tr-TR" dirty="0" smtClean="0"/>
              <a:t> </a:t>
            </a:r>
            <a:r>
              <a:rPr lang="tr-TR" dirty="0" err="1" smtClean="0"/>
              <a:t>variable</a:t>
            </a:r>
            <a:r>
              <a:rPr lang="tr-TR" dirty="0" smtClean="0"/>
              <a:t> xxx, </a:t>
            </a:r>
            <a:r>
              <a:rPr lang="tr-TR" dirty="0" err="1" smtClean="0"/>
              <a:t>the</a:t>
            </a:r>
            <a:r>
              <a:rPr lang="tr-TR" dirty="0" smtClean="0"/>
              <a:t> </a:t>
            </a:r>
            <a:r>
              <a:rPr lang="tr-TR" dirty="0" err="1" smtClean="0"/>
              <a:t>getter</a:t>
            </a:r>
            <a:r>
              <a:rPr lang="tr-TR" dirty="0" smtClean="0"/>
              <a:t> </a:t>
            </a:r>
            <a:r>
              <a:rPr lang="tr-TR" dirty="0" err="1" smtClean="0"/>
              <a:t>shall</a:t>
            </a:r>
            <a:r>
              <a:rPr lang="tr-TR" dirty="0" smtClean="0"/>
              <a:t> be </a:t>
            </a:r>
            <a:r>
              <a:rPr lang="tr-TR" dirty="0" err="1" smtClean="0"/>
              <a:t>named</a:t>
            </a:r>
            <a:r>
              <a:rPr lang="tr-TR" dirty="0" smtClean="0"/>
              <a:t> </a:t>
            </a:r>
            <a:r>
              <a:rPr lang="tr-TR" dirty="0" err="1" smtClean="0"/>
              <a:t>isXxx</a:t>
            </a:r>
            <a:r>
              <a:rPr lang="tr-TR" dirty="0" smtClean="0"/>
              <a:t>(), </a:t>
            </a:r>
            <a:r>
              <a:rPr lang="tr-TR" dirty="0" err="1" smtClean="0"/>
              <a:t>instead</a:t>
            </a:r>
            <a:r>
              <a:rPr lang="tr-TR" dirty="0" smtClean="0"/>
              <a:t> of </a:t>
            </a:r>
            <a:r>
              <a:rPr lang="tr-TR" dirty="0" err="1" smtClean="0"/>
              <a:t>getXxx</a:t>
            </a:r>
            <a:r>
              <a:rPr lang="tr-TR" dirty="0" smtClean="0"/>
              <a:t>(), as </a:t>
            </a:r>
            <a:r>
              <a:rPr lang="tr-TR" dirty="0" err="1" smtClean="0"/>
              <a:t>follows</a:t>
            </a:r>
            <a:r>
              <a:rPr lang="tr-TR" dirty="0" smtClean="0"/>
              <a:t>:</a:t>
            </a:r>
          </a:p>
          <a:p>
            <a:endParaRPr lang="tr-TR" dirty="0" smtClean="0"/>
          </a:p>
          <a:p>
            <a:pPr marL="0" indent="0">
              <a:buNone/>
            </a:pPr>
            <a:r>
              <a:rPr lang="tr-TR" b="1" dirty="0" err="1" smtClean="0">
                <a:solidFill>
                  <a:srgbClr val="C00000"/>
                </a:solidFill>
              </a:rPr>
              <a:t>private</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Private</a:t>
            </a:r>
            <a:r>
              <a:rPr lang="tr-TR" b="1" dirty="0" smtClean="0"/>
              <a:t> </a:t>
            </a:r>
            <a:r>
              <a:rPr lang="tr-TR" b="1" dirty="0" err="1" smtClean="0"/>
              <a:t>boolean</a:t>
            </a:r>
            <a:r>
              <a:rPr lang="tr-TR" b="1" dirty="0" smtClean="0"/>
              <a:t> </a:t>
            </a:r>
            <a:r>
              <a:rPr lang="tr-TR" b="1" dirty="0" err="1" smtClean="0"/>
              <a:t>variable</a:t>
            </a:r>
            <a:endParaRPr lang="tr-TR" b="1" dirty="0" smtClean="0"/>
          </a:p>
          <a:p>
            <a:pPr marL="0" indent="0">
              <a:buNone/>
            </a:pPr>
            <a:r>
              <a:rPr lang="tr-TR" b="1" dirty="0" smtClean="0">
                <a:solidFill>
                  <a:srgbClr val="C00000"/>
                </a:solidFill>
              </a:rPr>
              <a:t>   </a:t>
            </a:r>
            <a:r>
              <a:rPr lang="tr-TR" b="1" dirty="0" err="1" smtClean="0">
                <a:solidFill>
                  <a:srgbClr val="C00000"/>
                </a:solidFill>
              </a:rPr>
              <a:t>bool</a:t>
            </a:r>
            <a:r>
              <a:rPr lang="tr-TR" b="1" dirty="0" smtClean="0">
                <a:solidFill>
                  <a:srgbClr val="C00000"/>
                </a:solidFill>
              </a:rPr>
              <a:t> xxx;</a:t>
            </a:r>
          </a:p>
          <a:p>
            <a:pPr marL="0" indent="0">
              <a:buNone/>
            </a:pPr>
            <a:r>
              <a:rPr lang="tr-TR" b="1" dirty="0" err="1" smtClean="0">
                <a:solidFill>
                  <a:srgbClr val="C00000"/>
                </a:solidFill>
              </a:rPr>
              <a:t>public</a:t>
            </a:r>
            <a:r>
              <a:rPr lang="tr-TR" b="1" dirty="0" smtClean="0">
                <a:solidFill>
                  <a:srgbClr val="C00000"/>
                </a:solidFill>
              </a:rPr>
              <a:t>: </a:t>
            </a:r>
          </a:p>
          <a:p>
            <a:pPr marL="0" indent="0">
              <a:buNone/>
            </a:pPr>
            <a:r>
              <a:rPr lang="tr-TR" b="1" dirty="0" smtClean="0">
                <a:solidFill>
                  <a:srgbClr val="C00000"/>
                </a:solidFill>
              </a:rPr>
              <a:t>   </a:t>
            </a:r>
            <a:r>
              <a:rPr lang="tr-TR" b="1" dirty="0" smtClean="0"/>
              <a:t>// </a:t>
            </a:r>
            <a:r>
              <a:rPr lang="tr-TR" b="1" dirty="0" err="1" smtClean="0"/>
              <a:t>Getter</a:t>
            </a:r>
            <a:endParaRPr lang="tr-TR" b="1" dirty="0" smtClean="0"/>
          </a:p>
          <a:p>
            <a:pPr marL="0" indent="0">
              <a:buNone/>
            </a:pPr>
            <a:r>
              <a:rPr lang="tr-TR" b="1" dirty="0" smtClean="0">
                <a:solidFill>
                  <a:srgbClr val="C00000"/>
                </a:solidFill>
              </a:rPr>
              <a:t>   </a:t>
            </a:r>
            <a:r>
              <a:rPr lang="tr-TR" b="1" dirty="0" err="1" smtClean="0">
                <a:solidFill>
                  <a:srgbClr val="C00000"/>
                </a:solidFill>
              </a:rPr>
              <a:t>bool</a:t>
            </a:r>
            <a:r>
              <a:rPr lang="tr-TR" b="1" dirty="0" smtClean="0">
                <a:solidFill>
                  <a:srgbClr val="C00000"/>
                </a:solidFill>
              </a:rPr>
              <a:t> </a:t>
            </a:r>
            <a:r>
              <a:rPr lang="tr-TR" b="1" dirty="0" err="1" smtClean="0">
                <a:solidFill>
                  <a:srgbClr val="C00000"/>
                </a:solidFill>
              </a:rPr>
              <a:t>isXxx</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 </a:t>
            </a:r>
            <a:r>
              <a:rPr lang="tr-TR" b="1" dirty="0" err="1" smtClean="0">
                <a:solidFill>
                  <a:srgbClr val="C00000"/>
                </a:solidFill>
              </a:rPr>
              <a:t>return</a:t>
            </a:r>
            <a:r>
              <a:rPr lang="tr-TR" b="1" dirty="0" smtClean="0">
                <a:solidFill>
                  <a:srgbClr val="C00000"/>
                </a:solidFill>
              </a:rPr>
              <a:t> xxx; }</a:t>
            </a:r>
          </a:p>
          <a:p>
            <a:pPr marL="0" indent="0">
              <a:buNone/>
            </a:pPr>
            <a:r>
              <a:rPr lang="tr-TR" b="1" dirty="0" smtClean="0">
                <a:solidFill>
                  <a:srgbClr val="C00000"/>
                </a:solidFill>
              </a:rPr>
              <a:t> </a:t>
            </a:r>
          </a:p>
          <a:p>
            <a:pPr marL="0" indent="0">
              <a:buNone/>
            </a:pPr>
            <a:r>
              <a:rPr lang="tr-TR" b="1" dirty="0" smtClean="0">
                <a:solidFill>
                  <a:srgbClr val="C00000"/>
                </a:solidFill>
              </a:rPr>
              <a:t>   </a:t>
            </a:r>
            <a:r>
              <a:rPr lang="tr-TR" b="1" dirty="0" smtClean="0"/>
              <a:t>// </a:t>
            </a:r>
            <a:r>
              <a:rPr lang="tr-TR" b="1" dirty="0" err="1" smtClean="0"/>
              <a:t>Setter</a:t>
            </a:r>
            <a:endParaRPr lang="tr-TR" b="1" dirty="0" smtClean="0"/>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setXxx</a:t>
            </a:r>
            <a:r>
              <a:rPr lang="tr-TR" b="1" dirty="0" smtClean="0">
                <a:solidFill>
                  <a:srgbClr val="C00000"/>
                </a:solidFill>
              </a:rPr>
              <a:t>(</a:t>
            </a:r>
            <a:r>
              <a:rPr lang="tr-TR" b="1" dirty="0" err="1" smtClean="0">
                <a:solidFill>
                  <a:srgbClr val="C00000"/>
                </a:solidFill>
              </a:rPr>
              <a:t>bool</a:t>
            </a:r>
            <a:r>
              <a:rPr lang="tr-TR" b="1" dirty="0" smtClean="0">
                <a:solidFill>
                  <a:srgbClr val="C00000"/>
                </a:solidFill>
              </a:rPr>
              <a:t> x) { xxx = x; }</a:t>
            </a:r>
          </a:p>
          <a:p>
            <a:pPr marL="0" indent="0">
              <a:buNone/>
            </a:pPr>
            <a:r>
              <a:rPr lang="tr-TR" b="1" dirty="0" smtClean="0">
                <a:solidFill>
                  <a:srgbClr val="C00000"/>
                </a:solidFill>
              </a:rPr>
              <a:t>   </a:t>
            </a:r>
            <a:r>
              <a:rPr lang="tr-TR" b="1" dirty="0" smtClean="0"/>
              <a:t>// OR</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setXxx</a:t>
            </a:r>
            <a:r>
              <a:rPr lang="tr-TR" b="1" dirty="0" smtClean="0">
                <a:solidFill>
                  <a:srgbClr val="C00000"/>
                </a:solidFill>
              </a:rPr>
              <a:t>(</a:t>
            </a:r>
            <a:r>
              <a:rPr lang="tr-TR" b="1" dirty="0" err="1" smtClean="0">
                <a:solidFill>
                  <a:srgbClr val="C00000"/>
                </a:solidFill>
              </a:rPr>
              <a:t>bool</a:t>
            </a:r>
            <a:r>
              <a:rPr lang="tr-TR" b="1" dirty="0" smtClean="0">
                <a:solidFill>
                  <a:srgbClr val="C00000"/>
                </a:solidFill>
              </a:rPr>
              <a:t> xxx) { </a:t>
            </a:r>
            <a:r>
              <a:rPr lang="tr-TR" b="1" dirty="0" err="1" smtClean="0">
                <a:solidFill>
                  <a:srgbClr val="C00000"/>
                </a:solidFill>
              </a:rPr>
              <a:t>this</a:t>
            </a:r>
            <a:r>
              <a:rPr lang="tr-TR" b="1" dirty="0" smtClean="0">
                <a:solidFill>
                  <a:srgbClr val="C00000"/>
                </a:solidFill>
              </a:rPr>
              <a:t>-&gt;xxx = xxx; }</a:t>
            </a:r>
            <a:endParaRPr lang="tr-TR" b="1" dirty="0">
              <a:solidFill>
                <a:srgbClr val="C00000"/>
              </a:solidFill>
            </a:endParaRPr>
          </a:p>
        </p:txBody>
      </p:sp>
    </p:spTree>
    <p:extLst>
      <p:ext uri="{BB962C8B-B14F-4D97-AF65-F5344CB8AC3E}">
        <p14:creationId xmlns:p14="http://schemas.microsoft.com/office/powerpoint/2010/main" val="3598344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0000" lnSpcReduction="20000"/>
          </a:bodyPr>
          <a:lstStyle/>
          <a:p>
            <a:r>
              <a:rPr lang="tr-TR" b="1" dirty="0" smtClean="0"/>
              <a:t>/* </a:t>
            </a:r>
            <a:r>
              <a:rPr lang="tr-TR" b="1" dirty="0" err="1" smtClean="0"/>
              <a:t>The</a:t>
            </a:r>
            <a:r>
              <a:rPr lang="tr-TR" b="1" dirty="0" smtClean="0"/>
              <a:t> Point </a:t>
            </a:r>
            <a:r>
              <a:rPr lang="tr-TR" b="1" dirty="0" err="1" smtClean="0"/>
              <a:t>class</a:t>
            </a:r>
            <a:r>
              <a:rPr lang="tr-TR" b="1" dirty="0" smtClean="0"/>
              <a:t> </a:t>
            </a:r>
            <a:r>
              <a:rPr lang="tr-TR" b="1" dirty="0" err="1" smtClean="0"/>
              <a:t>Header</a:t>
            </a:r>
            <a:r>
              <a:rPr lang="tr-TR" b="1" dirty="0" smtClean="0"/>
              <a:t> (</a:t>
            </a:r>
            <a:r>
              <a:rPr lang="tr-TR" b="1" dirty="0" err="1" smtClean="0"/>
              <a:t>Point.h</a:t>
            </a:r>
            <a:r>
              <a:rPr lang="tr-TR" b="1" dirty="0" smtClean="0"/>
              <a:t>) */</a:t>
            </a:r>
          </a:p>
          <a:p>
            <a:pPr marL="0" indent="0">
              <a:buNone/>
            </a:pPr>
            <a:r>
              <a:rPr lang="tr-TR" b="1" dirty="0" smtClean="0">
                <a:solidFill>
                  <a:srgbClr val="C00000"/>
                </a:solidFill>
              </a:rPr>
              <a:t>#</a:t>
            </a:r>
            <a:r>
              <a:rPr lang="tr-TR" b="1" dirty="0" err="1" smtClean="0">
                <a:solidFill>
                  <a:srgbClr val="C00000"/>
                </a:solidFill>
              </a:rPr>
              <a:t>ifndef</a:t>
            </a:r>
            <a:r>
              <a:rPr lang="tr-TR" b="1" dirty="0" smtClean="0">
                <a:solidFill>
                  <a:srgbClr val="C00000"/>
                </a:solidFill>
              </a:rPr>
              <a:t> POINT_H</a:t>
            </a:r>
          </a:p>
          <a:p>
            <a:pPr marL="0" indent="0">
              <a:buNone/>
            </a:pPr>
            <a:r>
              <a:rPr lang="tr-TR" b="1" dirty="0" smtClean="0">
                <a:solidFill>
                  <a:srgbClr val="C00000"/>
                </a:solidFill>
              </a:rPr>
              <a:t>#define POINT_H</a:t>
            </a:r>
          </a:p>
          <a:p>
            <a:pPr marL="0" indent="0">
              <a:buNone/>
            </a:pPr>
            <a:r>
              <a:rPr lang="tr-TR" b="1" dirty="0" err="1" smtClean="0">
                <a:solidFill>
                  <a:srgbClr val="C00000"/>
                </a:solidFill>
              </a:rPr>
              <a:t>class</a:t>
            </a:r>
            <a:r>
              <a:rPr lang="tr-TR" b="1" dirty="0" smtClean="0">
                <a:solidFill>
                  <a:srgbClr val="C00000"/>
                </a:solidFill>
              </a:rPr>
              <a:t> Point {</a:t>
            </a:r>
            <a:r>
              <a:rPr lang="tr-TR" b="1" dirty="0" smtClean="0"/>
              <a:t>// Point </a:t>
            </a:r>
            <a:r>
              <a:rPr lang="tr-TR" b="1" dirty="0" err="1" smtClean="0"/>
              <a:t>class</a:t>
            </a:r>
            <a:r>
              <a:rPr lang="tr-TR" b="1" dirty="0" smtClean="0"/>
              <a:t> </a:t>
            </a:r>
            <a:r>
              <a:rPr lang="tr-TR" b="1" dirty="0" err="1" smtClean="0"/>
              <a:t>declaration</a:t>
            </a:r>
            <a:endParaRPr lang="tr-TR" b="1" dirty="0" smtClean="0"/>
          </a:p>
          <a:p>
            <a:pPr marL="0" indent="0">
              <a:buNone/>
            </a:pPr>
            <a:r>
              <a:rPr lang="tr-TR" b="1" dirty="0" err="1" smtClean="0">
                <a:solidFill>
                  <a:srgbClr val="C00000"/>
                </a:solidFill>
              </a:rPr>
              <a:t>private</a:t>
            </a:r>
            <a:r>
              <a:rPr lang="tr-TR" b="1" dirty="0" smtClean="0">
                <a:solidFill>
                  <a:srgbClr val="C00000"/>
                </a:solidFill>
              </a:rPr>
              <a:t>:</a:t>
            </a:r>
          </a:p>
          <a:p>
            <a:pPr marL="0" indent="0">
              <a:buNone/>
            </a:pPr>
            <a:r>
              <a:rPr lang="tr-TR" b="1" dirty="0" err="1" smtClean="0">
                <a:solidFill>
                  <a:srgbClr val="C00000"/>
                </a:solidFill>
              </a:rPr>
              <a:t>int</a:t>
            </a:r>
            <a:r>
              <a:rPr lang="tr-TR" b="1" dirty="0" smtClean="0">
                <a:solidFill>
                  <a:srgbClr val="C00000"/>
                </a:solidFill>
              </a:rPr>
              <a:t> x;</a:t>
            </a:r>
            <a:r>
              <a:rPr lang="tr-TR" b="1" dirty="0" smtClean="0"/>
              <a:t> // </a:t>
            </a:r>
            <a:r>
              <a:rPr lang="tr-TR" b="1" dirty="0" err="1" smtClean="0"/>
              <a:t>private</a:t>
            </a:r>
            <a:r>
              <a:rPr lang="tr-TR" b="1" dirty="0" smtClean="0"/>
              <a:t> data </a:t>
            </a:r>
            <a:r>
              <a:rPr lang="tr-TR" b="1" dirty="0" err="1" smtClean="0"/>
              <a:t>members</a:t>
            </a:r>
            <a:r>
              <a:rPr lang="tr-TR" b="1" dirty="0" smtClean="0"/>
              <a:t> (</a:t>
            </a:r>
            <a:r>
              <a:rPr lang="tr-TR" b="1" dirty="0" err="1" smtClean="0"/>
              <a:t>variables</a:t>
            </a:r>
            <a:r>
              <a:rPr lang="tr-TR" b="1" dirty="0" smtClean="0"/>
              <a:t>)</a:t>
            </a:r>
            <a:endParaRPr lang="tr-TR" b="1" dirty="0" smtClean="0">
              <a:solidFill>
                <a:srgbClr val="C00000"/>
              </a:solidFill>
            </a:endParaRP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y;</a:t>
            </a:r>
          </a:p>
          <a:p>
            <a:pPr marL="0" indent="0">
              <a:buNone/>
            </a:pPr>
            <a:r>
              <a:rPr lang="tr-TR" b="1" dirty="0" smtClean="0">
                <a:solidFill>
                  <a:srgbClr val="C00000"/>
                </a:solidFill>
              </a:rPr>
              <a:t> </a:t>
            </a:r>
            <a:r>
              <a:rPr lang="tr-TR" b="1" dirty="0" err="1" smtClean="0">
                <a:solidFill>
                  <a:srgbClr val="C00000"/>
                </a:solidFill>
              </a:rPr>
              <a:t>public</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Declare</a:t>
            </a:r>
            <a:r>
              <a:rPr lang="tr-TR" b="1" dirty="0" smtClean="0"/>
              <a:t> </a:t>
            </a:r>
            <a:r>
              <a:rPr lang="tr-TR" b="1" dirty="0" err="1" smtClean="0"/>
              <a:t>member</a:t>
            </a:r>
            <a:r>
              <a:rPr lang="tr-TR" b="1" dirty="0" smtClean="0"/>
              <a:t> </a:t>
            </a:r>
            <a:r>
              <a:rPr lang="tr-TR" b="1" dirty="0" err="1" smtClean="0"/>
              <a:t>function</a:t>
            </a:r>
            <a:r>
              <a:rPr lang="tr-TR" b="1" dirty="0" smtClean="0"/>
              <a:t> </a:t>
            </a:r>
            <a:r>
              <a:rPr lang="tr-TR" b="1" dirty="0" err="1" smtClean="0"/>
              <a:t>prototypes</a:t>
            </a:r>
            <a:endParaRPr lang="tr-TR" b="1" dirty="0" smtClean="0"/>
          </a:p>
          <a:p>
            <a:pPr marL="0" indent="0">
              <a:buNone/>
            </a:pPr>
            <a:r>
              <a:rPr lang="tr-TR" b="1" dirty="0" smtClean="0">
                <a:solidFill>
                  <a:srgbClr val="C00000"/>
                </a:solidFill>
              </a:rPr>
              <a:t>   Point(</a:t>
            </a:r>
            <a:r>
              <a:rPr lang="tr-TR" b="1" dirty="0" err="1" smtClean="0">
                <a:solidFill>
                  <a:srgbClr val="C00000"/>
                </a:solidFill>
              </a:rPr>
              <a:t>int</a:t>
            </a:r>
            <a:r>
              <a:rPr lang="tr-TR" b="1" dirty="0" smtClean="0">
                <a:solidFill>
                  <a:srgbClr val="C00000"/>
                </a:solidFill>
              </a:rPr>
              <a:t> x = 0, </a:t>
            </a:r>
            <a:r>
              <a:rPr lang="tr-TR" b="1" dirty="0" err="1" smtClean="0">
                <a:solidFill>
                  <a:srgbClr val="C00000"/>
                </a:solidFill>
              </a:rPr>
              <a:t>int</a:t>
            </a:r>
            <a:r>
              <a:rPr lang="tr-TR" b="1" dirty="0" smtClean="0">
                <a:solidFill>
                  <a:srgbClr val="C00000"/>
                </a:solidFill>
              </a:rPr>
              <a:t> y = 0);  </a:t>
            </a:r>
            <a:r>
              <a:rPr lang="tr-TR" b="1" dirty="0" smtClean="0"/>
              <a:t>// </a:t>
            </a:r>
            <a:r>
              <a:rPr lang="tr-TR" b="1" dirty="0" err="1" smtClean="0"/>
              <a:t>Constructor</a:t>
            </a:r>
            <a:r>
              <a:rPr lang="tr-TR" b="1" dirty="0" smtClean="0"/>
              <a:t> </a:t>
            </a:r>
            <a:r>
              <a:rPr lang="tr-TR" b="1" dirty="0" err="1" smtClean="0"/>
              <a:t>with</a:t>
            </a:r>
            <a:r>
              <a:rPr lang="tr-TR" b="1" dirty="0" smtClean="0"/>
              <a:t> </a:t>
            </a:r>
            <a:r>
              <a:rPr lang="tr-TR" b="1" dirty="0" err="1" smtClean="0"/>
              <a:t>default</a:t>
            </a:r>
            <a:r>
              <a:rPr lang="tr-TR" b="1" dirty="0" smtClean="0"/>
              <a:t> </a:t>
            </a:r>
            <a:r>
              <a:rPr lang="tr-TR" b="1" dirty="0" err="1" smtClean="0"/>
              <a:t>values</a:t>
            </a:r>
            <a:endParaRPr lang="tr-TR" b="1" dirty="0" smtClean="0"/>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getX</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setX</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x);</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getY</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setY</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y);</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setXY</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x, </a:t>
            </a:r>
            <a:r>
              <a:rPr lang="tr-TR" b="1" dirty="0" err="1" smtClean="0">
                <a:solidFill>
                  <a:srgbClr val="C00000"/>
                </a:solidFill>
              </a:rPr>
              <a:t>int</a:t>
            </a:r>
            <a:r>
              <a:rPr lang="tr-TR" b="1" dirty="0" smtClean="0">
                <a:solidFill>
                  <a:srgbClr val="C00000"/>
                </a:solidFill>
              </a:rPr>
              <a:t> y);</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getMagnitude</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getArgument</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print</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endif</a:t>
            </a:r>
            <a:endParaRPr lang="tr-TR" b="1" dirty="0">
              <a:solidFill>
                <a:srgbClr val="C00000"/>
              </a:solidFill>
            </a:endParaRPr>
          </a:p>
        </p:txBody>
      </p:sp>
    </p:spTree>
    <p:extLst>
      <p:ext uri="{BB962C8B-B14F-4D97-AF65-F5344CB8AC3E}">
        <p14:creationId xmlns:p14="http://schemas.microsoft.com/office/powerpoint/2010/main" val="391354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20000"/>
          </a:bodyPr>
          <a:lstStyle/>
          <a:p>
            <a:pPr marL="0" indent="0">
              <a:buNone/>
            </a:pPr>
            <a:r>
              <a:rPr lang="tr-TR" b="1" dirty="0" smtClean="0"/>
              <a:t>/* </a:t>
            </a:r>
            <a:r>
              <a:rPr lang="tr-TR" b="1" dirty="0" err="1" smtClean="0"/>
              <a:t>The</a:t>
            </a:r>
            <a:r>
              <a:rPr lang="tr-TR" b="1" dirty="0" smtClean="0"/>
              <a:t> Point </a:t>
            </a:r>
            <a:r>
              <a:rPr lang="tr-TR" b="1" dirty="0" err="1" smtClean="0"/>
              <a:t>class</a:t>
            </a:r>
            <a:r>
              <a:rPr lang="tr-TR" b="1" dirty="0" smtClean="0"/>
              <a:t> </a:t>
            </a:r>
            <a:r>
              <a:rPr lang="tr-TR" b="1" dirty="0" err="1" smtClean="0"/>
              <a:t>Implementation</a:t>
            </a:r>
            <a:r>
              <a:rPr lang="tr-TR" b="1" dirty="0" smtClean="0"/>
              <a:t> (Point.cpp)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a:t>
            </a:r>
            <a:r>
              <a:rPr lang="tr-TR" b="1" dirty="0" err="1" smtClean="0">
                <a:solidFill>
                  <a:srgbClr val="C00000"/>
                </a:solidFill>
              </a:rPr>
              <a:t>Point.h</a:t>
            </a:r>
            <a:r>
              <a:rPr lang="tr-TR" b="1" dirty="0" smtClean="0">
                <a:solidFill>
                  <a:srgbClr val="C00000"/>
                </a:solidFill>
              </a:rPr>
              <a:t>" </a:t>
            </a:r>
            <a:r>
              <a:rPr lang="tr-TR" b="1" dirty="0" smtClean="0"/>
              <a:t>// </a:t>
            </a:r>
            <a:r>
              <a:rPr lang="tr-TR" b="1" dirty="0" err="1" smtClean="0"/>
              <a:t>user-defined</a:t>
            </a:r>
            <a:r>
              <a:rPr lang="tr-TR" b="1" dirty="0" smtClean="0"/>
              <a:t> </a:t>
            </a:r>
            <a:r>
              <a:rPr lang="tr-TR" b="1" dirty="0" err="1" smtClean="0"/>
              <a:t>header</a:t>
            </a:r>
            <a:r>
              <a:rPr lang="tr-TR" b="1" dirty="0" smtClean="0"/>
              <a:t> in </a:t>
            </a:r>
            <a:r>
              <a:rPr lang="tr-TR" b="1" dirty="0" err="1" smtClean="0"/>
              <a:t>the</a:t>
            </a:r>
            <a:r>
              <a:rPr lang="tr-TR" b="1" dirty="0" smtClean="0"/>
              <a:t> </a:t>
            </a:r>
            <a:r>
              <a:rPr lang="tr-TR" b="1" dirty="0" err="1" smtClean="0"/>
              <a:t>same</a:t>
            </a:r>
            <a:r>
              <a:rPr lang="tr-TR" b="1" dirty="0" smtClean="0"/>
              <a:t> </a:t>
            </a:r>
            <a:r>
              <a:rPr lang="tr-TR" b="1" dirty="0" err="1" smtClean="0"/>
              <a:t>directory</a:t>
            </a:r>
            <a:endParaRPr lang="tr-TR" b="1" dirty="0" smtClean="0"/>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cmath</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r>
              <a:rPr lang="tr-TR" b="1" dirty="0" smtClean="0"/>
              <a:t> </a:t>
            </a:r>
          </a:p>
          <a:p>
            <a:pPr marL="0" indent="0">
              <a:buNone/>
            </a:pPr>
            <a:r>
              <a:rPr lang="tr-TR" b="1" dirty="0" smtClean="0"/>
              <a:t>// </a:t>
            </a:r>
            <a:r>
              <a:rPr lang="tr-TR" b="1" dirty="0" err="1" smtClean="0"/>
              <a:t>Constructor</a:t>
            </a:r>
            <a:r>
              <a:rPr lang="tr-TR" b="1" dirty="0" smtClean="0"/>
              <a:t> (</a:t>
            </a:r>
            <a:r>
              <a:rPr lang="tr-TR" b="1" dirty="0" err="1" smtClean="0"/>
              <a:t>default</a:t>
            </a:r>
            <a:r>
              <a:rPr lang="tr-TR" b="1" dirty="0" smtClean="0"/>
              <a:t> </a:t>
            </a:r>
            <a:r>
              <a:rPr lang="tr-TR" b="1" dirty="0" err="1" smtClean="0"/>
              <a:t>values</a:t>
            </a:r>
            <a:r>
              <a:rPr lang="tr-TR" b="1" dirty="0" smtClean="0"/>
              <a:t> can </a:t>
            </a:r>
            <a:r>
              <a:rPr lang="tr-TR" b="1" dirty="0" err="1" smtClean="0"/>
              <a:t>only</a:t>
            </a:r>
            <a:r>
              <a:rPr lang="tr-TR" b="1" dirty="0" smtClean="0"/>
              <a:t> be </a:t>
            </a:r>
            <a:r>
              <a:rPr lang="tr-TR" b="1" dirty="0" err="1" smtClean="0"/>
              <a:t>specified</a:t>
            </a:r>
            <a:r>
              <a:rPr lang="tr-TR" b="1" dirty="0" smtClean="0"/>
              <a:t> in </a:t>
            </a:r>
            <a:r>
              <a:rPr lang="tr-TR" b="1" dirty="0" err="1" smtClean="0"/>
              <a:t>the</a:t>
            </a:r>
            <a:r>
              <a:rPr lang="tr-TR" b="1" dirty="0" smtClean="0"/>
              <a:t> </a:t>
            </a:r>
            <a:r>
              <a:rPr lang="tr-TR" b="1" dirty="0" err="1" smtClean="0"/>
              <a:t>declaration</a:t>
            </a:r>
            <a:r>
              <a:rPr lang="tr-TR" b="1" dirty="0" smtClean="0"/>
              <a:t>)</a:t>
            </a:r>
          </a:p>
          <a:p>
            <a:pPr marL="0" indent="0">
              <a:buNone/>
            </a:pPr>
            <a:r>
              <a:rPr lang="tr-TR" b="1" dirty="0" smtClean="0">
                <a:solidFill>
                  <a:srgbClr val="C00000"/>
                </a:solidFill>
              </a:rPr>
              <a:t>Point::Point(</a:t>
            </a:r>
            <a:r>
              <a:rPr lang="tr-TR" b="1" dirty="0" err="1" smtClean="0">
                <a:solidFill>
                  <a:srgbClr val="C00000"/>
                </a:solidFill>
              </a:rPr>
              <a:t>int</a:t>
            </a:r>
            <a:r>
              <a:rPr lang="tr-TR" b="1" dirty="0" smtClean="0">
                <a:solidFill>
                  <a:srgbClr val="C00000"/>
                </a:solidFill>
              </a:rPr>
              <a:t> x, </a:t>
            </a:r>
            <a:r>
              <a:rPr lang="tr-TR" b="1" dirty="0" err="1" smtClean="0">
                <a:solidFill>
                  <a:srgbClr val="C00000"/>
                </a:solidFill>
              </a:rPr>
              <a:t>int</a:t>
            </a:r>
            <a:r>
              <a:rPr lang="tr-TR" b="1" dirty="0" smtClean="0">
                <a:solidFill>
                  <a:srgbClr val="C00000"/>
                </a:solidFill>
              </a:rPr>
              <a:t> y) : x(x), y(y) { }  </a:t>
            </a:r>
            <a:r>
              <a:rPr lang="tr-TR" b="1" dirty="0" smtClean="0"/>
              <a:t>// </a:t>
            </a:r>
            <a:r>
              <a:rPr lang="tr-TR" b="1" dirty="0" err="1" smtClean="0"/>
              <a:t>Use</a:t>
            </a:r>
            <a:r>
              <a:rPr lang="tr-TR" b="1" dirty="0" smtClean="0"/>
              <a:t> </a:t>
            </a:r>
            <a:r>
              <a:rPr lang="tr-TR" b="1" dirty="0" err="1" smtClean="0"/>
              <a:t>member</a:t>
            </a:r>
            <a:r>
              <a:rPr lang="tr-TR" b="1" dirty="0" smtClean="0"/>
              <a:t> </a:t>
            </a:r>
            <a:r>
              <a:rPr lang="tr-TR" b="1" dirty="0" err="1" smtClean="0"/>
              <a:t>initializer</a:t>
            </a:r>
            <a:r>
              <a:rPr lang="tr-TR" b="1" dirty="0" smtClean="0"/>
              <a:t> </a:t>
            </a:r>
            <a:r>
              <a:rPr lang="tr-TR" b="1" dirty="0" err="1" smtClean="0"/>
              <a:t>list</a:t>
            </a:r>
            <a:endParaRPr lang="tr-TR" b="1" dirty="0" smtClean="0"/>
          </a:p>
          <a:p>
            <a:pPr marL="0" indent="0">
              <a:buNone/>
            </a:pPr>
            <a:r>
              <a:rPr lang="tr-TR" b="1" dirty="0" err="1" smtClean="0">
                <a:solidFill>
                  <a:srgbClr val="C00000"/>
                </a:solidFill>
              </a:rPr>
              <a:t>int</a:t>
            </a:r>
            <a:r>
              <a:rPr lang="tr-TR" b="1" dirty="0" smtClean="0">
                <a:solidFill>
                  <a:srgbClr val="C00000"/>
                </a:solidFill>
              </a:rPr>
              <a:t> Point::</a:t>
            </a:r>
            <a:r>
              <a:rPr lang="tr-TR" b="1" dirty="0" err="1" smtClean="0">
                <a:solidFill>
                  <a:srgbClr val="C00000"/>
                </a:solidFill>
              </a:rPr>
              <a:t>getX</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r>
              <a:rPr lang="tr-TR" b="1" dirty="0" smtClean="0"/>
              <a:t>// </a:t>
            </a:r>
            <a:r>
              <a:rPr lang="tr-TR" b="1" dirty="0" err="1" smtClean="0"/>
              <a:t>Public</a:t>
            </a:r>
            <a:r>
              <a:rPr lang="tr-TR" b="1" dirty="0" smtClean="0"/>
              <a:t> </a:t>
            </a:r>
            <a:r>
              <a:rPr lang="tr-TR" b="1" dirty="0" err="1" smtClean="0"/>
              <a:t>getter</a:t>
            </a:r>
            <a:r>
              <a:rPr lang="tr-TR" b="1" dirty="0" smtClean="0"/>
              <a:t> </a:t>
            </a:r>
            <a:r>
              <a:rPr lang="tr-TR" b="1" dirty="0" err="1" smtClean="0"/>
              <a:t>for</a:t>
            </a:r>
            <a:r>
              <a:rPr lang="tr-TR" b="1" dirty="0" smtClean="0"/>
              <a:t> </a:t>
            </a:r>
            <a:r>
              <a:rPr lang="tr-TR" b="1" dirty="0" err="1" smtClean="0"/>
              <a:t>private</a:t>
            </a:r>
            <a:r>
              <a:rPr lang="tr-TR" b="1" dirty="0" smtClean="0"/>
              <a:t> data </a:t>
            </a:r>
            <a:r>
              <a:rPr lang="tr-TR" b="1" dirty="0" err="1" smtClean="0"/>
              <a:t>member</a:t>
            </a:r>
            <a:r>
              <a:rPr lang="tr-TR" b="1" dirty="0" smtClean="0"/>
              <a:t> x</a:t>
            </a:r>
          </a:p>
          <a:p>
            <a:pPr marL="0" indent="0">
              <a:buNone/>
            </a:pPr>
            <a:r>
              <a:rPr lang="tr-TR" b="1" dirty="0" smtClean="0"/>
              <a:t> </a:t>
            </a: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x;</a:t>
            </a:r>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Point::</a:t>
            </a:r>
            <a:r>
              <a:rPr lang="tr-TR" b="1" dirty="0" err="1" smtClean="0">
                <a:solidFill>
                  <a:srgbClr val="C00000"/>
                </a:solidFill>
              </a:rPr>
              <a:t>setX</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x) {</a:t>
            </a:r>
            <a:r>
              <a:rPr lang="tr-TR" b="1" dirty="0" smtClean="0"/>
              <a:t>// </a:t>
            </a:r>
            <a:r>
              <a:rPr lang="tr-TR" b="1" dirty="0" err="1" smtClean="0"/>
              <a:t>Public</a:t>
            </a:r>
            <a:r>
              <a:rPr lang="tr-TR" b="1" dirty="0" smtClean="0"/>
              <a:t> </a:t>
            </a:r>
            <a:r>
              <a:rPr lang="tr-TR" b="1" dirty="0" err="1" smtClean="0"/>
              <a:t>setter</a:t>
            </a:r>
            <a:r>
              <a:rPr lang="tr-TR" b="1" dirty="0" smtClean="0"/>
              <a:t> </a:t>
            </a:r>
            <a:r>
              <a:rPr lang="tr-TR" b="1" dirty="0" err="1" smtClean="0"/>
              <a:t>for</a:t>
            </a:r>
            <a:r>
              <a:rPr lang="tr-TR" b="1" dirty="0" smtClean="0"/>
              <a:t> </a:t>
            </a:r>
            <a:r>
              <a:rPr lang="tr-TR" b="1" dirty="0" err="1" smtClean="0"/>
              <a:t>private</a:t>
            </a:r>
            <a:r>
              <a:rPr lang="tr-TR" b="1" dirty="0" smtClean="0"/>
              <a:t> data </a:t>
            </a:r>
            <a:r>
              <a:rPr lang="tr-TR" b="1" dirty="0" err="1" smtClean="0"/>
              <a:t>member</a:t>
            </a:r>
            <a:r>
              <a:rPr lang="tr-TR" b="1" dirty="0" smtClean="0"/>
              <a:t> x</a:t>
            </a:r>
          </a:p>
          <a:p>
            <a:pPr marL="0" indent="0">
              <a:buNone/>
            </a:pPr>
            <a:r>
              <a:rPr lang="tr-TR" b="1" dirty="0" smtClean="0"/>
              <a:t> </a:t>
            </a: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-&gt;x = x;</a:t>
            </a:r>
          </a:p>
          <a:p>
            <a:pPr marL="0" indent="0">
              <a:buNone/>
            </a:pPr>
            <a:r>
              <a:rPr lang="tr-TR" b="1" dirty="0" smtClean="0">
                <a:solidFill>
                  <a:srgbClr val="C00000"/>
                </a:solidFill>
              </a:rPr>
              <a:t>}</a:t>
            </a:r>
          </a:p>
          <a:p>
            <a:pPr marL="0" indent="0">
              <a:buNone/>
            </a:pPr>
            <a:r>
              <a:rPr lang="tr-TR" b="1" dirty="0" err="1" smtClean="0">
                <a:solidFill>
                  <a:srgbClr val="C00000"/>
                </a:solidFill>
              </a:rPr>
              <a:t>int</a:t>
            </a:r>
            <a:r>
              <a:rPr lang="tr-TR" b="1" dirty="0" smtClean="0">
                <a:solidFill>
                  <a:srgbClr val="C00000"/>
                </a:solidFill>
              </a:rPr>
              <a:t> Point::</a:t>
            </a:r>
            <a:r>
              <a:rPr lang="tr-TR" b="1" dirty="0" err="1" smtClean="0">
                <a:solidFill>
                  <a:srgbClr val="C00000"/>
                </a:solidFill>
              </a:rPr>
              <a:t>getY</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r>
              <a:rPr lang="tr-TR" b="1" dirty="0" smtClean="0"/>
              <a:t>// </a:t>
            </a:r>
            <a:r>
              <a:rPr lang="tr-TR" b="1" dirty="0" err="1" smtClean="0"/>
              <a:t>Public</a:t>
            </a:r>
            <a:r>
              <a:rPr lang="tr-TR" b="1" dirty="0" smtClean="0"/>
              <a:t> </a:t>
            </a:r>
            <a:r>
              <a:rPr lang="tr-TR" b="1" dirty="0" err="1" smtClean="0"/>
              <a:t>getter</a:t>
            </a:r>
            <a:r>
              <a:rPr lang="tr-TR" b="1" dirty="0" smtClean="0"/>
              <a:t> </a:t>
            </a:r>
            <a:r>
              <a:rPr lang="tr-TR" b="1" dirty="0" err="1" smtClean="0"/>
              <a:t>for</a:t>
            </a:r>
            <a:r>
              <a:rPr lang="tr-TR" b="1" dirty="0" smtClean="0"/>
              <a:t> </a:t>
            </a:r>
            <a:r>
              <a:rPr lang="tr-TR" b="1" dirty="0" err="1" smtClean="0"/>
              <a:t>private</a:t>
            </a:r>
            <a:r>
              <a:rPr lang="tr-TR" b="1" dirty="0" smtClean="0"/>
              <a:t> data </a:t>
            </a:r>
            <a:r>
              <a:rPr lang="tr-TR" b="1" dirty="0" err="1" smtClean="0"/>
              <a:t>member</a:t>
            </a:r>
            <a:r>
              <a:rPr lang="tr-TR" b="1" dirty="0" smtClean="0"/>
              <a:t> y</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y;</a:t>
            </a:r>
          </a:p>
          <a:p>
            <a:pPr marL="0" indent="0">
              <a:buNone/>
            </a:pPr>
            <a:r>
              <a:rPr lang="tr-TR" b="1" dirty="0" smtClean="0">
                <a:solidFill>
                  <a:srgbClr val="C00000"/>
                </a:solidFill>
              </a:rPr>
              <a:t>}</a:t>
            </a:r>
          </a:p>
        </p:txBody>
      </p:sp>
    </p:spTree>
    <p:extLst>
      <p:ext uri="{BB962C8B-B14F-4D97-AF65-F5344CB8AC3E}">
        <p14:creationId xmlns:p14="http://schemas.microsoft.com/office/powerpoint/2010/main" val="318560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92500" lnSpcReduction="10000"/>
          </a:bodyPr>
          <a:lstStyle/>
          <a:p>
            <a:pPr marL="0" indent="0">
              <a:buNone/>
            </a:pPr>
            <a:r>
              <a:rPr lang="tr-TR" b="1" dirty="0" err="1" smtClean="0">
                <a:solidFill>
                  <a:srgbClr val="C00000"/>
                </a:solidFill>
              </a:rPr>
              <a:t>void</a:t>
            </a:r>
            <a:r>
              <a:rPr lang="tr-TR" b="1" dirty="0" smtClean="0">
                <a:solidFill>
                  <a:srgbClr val="C00000"/>
                </a:solidFill>
              </a:rPr>
              <a:t> Point::</a:t>
            </a:r>
            <a:r>
              <a:rPr lang="tr-TR" b="1" dirty="0" err="1" smtClean="0">
                <a:solidFill>
                  <a:srgbClr val="C00000"/>
                </a:solidFill>
              </a:rPr>
              <a:t>setY</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y) { </a:t>
            </a:r>
            <a:r>
              <a:rPr lang="tr-TR" b="1" dirty="0" smtClean="0"/>
              <a:t>// </a:t>
            </a:r>
            <a:r>
              <a:rPr lang="tr-TR" b="1" dirty="0" err="1" smtClean="0"/>
              <a:t>Public</a:t>
            </a:r>
            <a:r>
              <a:rPr lang="tr-TR" b="1" dirty="0" smtClean="0"/>
              <a:t> </a:t>
            </a:r>
            <a:r>
              <a:rPr lang="tr-TR" b="1" dirty="0" err="1" smtClean="0"/>
              <a:t>setter</a:t>
            </a:r>
            <a:r>
              <a:rPr lang="tr-TR" b="1" dirty="0" smtClean="0"/>
              <a:t> </a:t>
            </a:r>
            <a:r>
              <a:rPr lang="tr-TR" b="1" dirty="0" err="1" smtClean="0"/>
              <a:t>for</a:t>
            </a:r>
            <a:r>
              <a:rPr lang="tr-TR" b="1" dirty="0" smtClean="0"/>
              <a:t> </a:t>
            </a:r>
            <a:r>
              <a:rPr lang="tr-TR" b="1" dirty="0" err="1" smtClean="0"/>
              <a:t>private</a:t>
            </a:r>
            <a:r>
              <a:rPr lang="tr-TR" b="1" dirty="0" smtClean="0"/>
              <a:t> data </a:t>
            </a:r>
            <a:r>
              <a:rPr lang="tr-TR" b="1" dirty="0" err="1" smtClean="0"/>
              <a:t>member</a:t>
            </a:r>
            <a:r>
              <a:rPr lang="tr-TR" b="1" dirty="0" smtClean="0"/>
              <a:t> y</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-&gt;y = y;</a:t>
            </a:r>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Point::</a:t>
            </a:r>
            <a:r>
              <a:rPr lang="tr-TR" b="1" dirty="0" err="1" smtClean="0">
                <a:solidFill>
                  <a:srgbClr val="C00000"/>
                </a:solidFill>
              </a:rPr>
              <a:t>setXY</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x, </a:t>
            </a:r>
            <a:r>
              <a:rPr lang="tr-TR" b="1" dirty="0" err="1" smtClean="0">
                <a:solidFill>
                  <a:srgbClr val="C00000"/>
                </a:solidFill>
              </a:rPr>
              <a:t>int</a:t>
            </a:r>
            <a:r>
              <a:rPr lang="tr-TR" b="1" dirty="0" smtClean="0">
                <a:solidFill>
                  <a:srgbClr val="C00000"/>
                </a:solidFill>
              </a:rPr>
              <a:t> y) { </a:t>
            </a:r>
            <a:r>
              <a:rPr lang="tr-TR" b="1" dirty="0" smtClean="0"/>
              <a:t>// </a:t>
            </a:r>
            <a:r>
              <a:rPr lang="tr-TR" b="1" dirty="0" err="1" smtClean="0"/>
              <a:t>Public</a:t>
            </a:r>
            <a:r>
              <a:rPr lang="tr-TR" b="1" dirty="0" smtClean="0"/>
              <a:t> </a:t>
            </a:r>
            <a:r>
              <a:rPr lang="tr-TR" b="1" dirty="0" err="1" smtClean="0"/>
              <a:t>member</a:t>
            </a:r>
            <a:r>
              <a:rPr lang="tr-TR" b="1" dirty="0" smtClean="0"/>
              <a:t> </a:t>
            </a:r>
            <a:r>
              <a:rPr lang="tr-TR" b="1" dirty="0" err="1" smtClean="0"/>
              <a:t>function</a:t>
            </a:r>
            <a:r>
              <a:rPr lang="tr-TR" b="1" dirty="0" smtClean="0"/>
              <a:t> </a:t>
            </a:r>
            <a:r>
              <a:rPr lang="tr-TR" b="1" dirty="0" err="1" smtClean="0"/>
              <a:t>to</a:t>
            </a:r>
            <a:r>
              <a:rPr lang="tr-TR" b="1" dirty="0" smtClean="0"/>
              <a:t> set </a:t>
            </a:r>
            <a:r>
              <a:rPr lang="tr-TR" b="1" dirty="0" err="1" smtClean="0"/>
              <a:t>both</a:t>
            </a:r>
            <a:r>
              <a:rPr lang="tr-TR" b="1" dirty="0" smtClean="0"/>
              <a:t> x </a:t>
            </a:r>
            <a:r>
              <a:rPr lang="tr-TR" b="1" dirty="0" err="1" smtClean="0"/>
              <a:t>and</a:t>
            </a:r>
            <a:r>
              <a:rPr lang="tr-TR" b="1" dirty="0" smtClean="0"/>
              <a:t> y</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-&gt;x = x;</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-&gt;y = y;</a:t>
            </a:r>
          </a:p>
          <a:p>
            <a:pPr marL="0" indent="0">
              <a:buNone/>
            </a:pPr>
            <a:r>
              <a:rPr lang="tr-TR" b="1" dirty="0" smtClean="0">
                <a:solidFill>
                  <a:srgbClr val="C00000"/>
                </a:solidFill>
              </a:rPr>
              <a:t>}</a:t>
            </a:r>
          </a:p>
          <a:p>
            <a:pPr marL="0" indent="0">
              <a:buNone/>
            </a:pPr>
            <a:r>
              <a:rPr lang="tr-TR" b="1" dirty="0" err="1" smtClean="0">
                <a:solidFill>
                  <a:srgbClr val="C00000"/>
                </a:solidFill>
              </a:rPr>
              <a:t>double</a:t>
            </a:r>
            <a:r>
              <a:rPr lang="tr-TR" b="1" dirty="0" smtClean="0">
                <a:solidFill>
                  <a:srgbClr val="C00000"/>
                </a:solidFill>
              </a:rPr>
              <a:t> Point::</a:t>
            </a:r>
            <a:r>
              <a:rPr lang="tr-TR" b="1" dirty="0" err="1" smtClean="0">
                <a:solidFill>
                  <a:srgbClr val="C00000"/>
                </a:solidFill>
              </a:rPr>
              <a:t>getMagnitude</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 </a:t>
            </a:r>
            <a:r>
              <a:rPr lang="tr-TR" sz="2600" b="1" dirty="0" smtClean="0"/>
              <a:t>// </a:t>
            </a:r>
            <a:r>
              <a:rPr lang="tr-TR" sz="2600" b="1" dirty="0" err="1" smtClean="0"/>
              <a:t>Public</a:t>
            </a:r>
            <a:r>
              <a:rPr lang="tr-TR" sz="2600" b="1" dirty="0" smtClean="0"/>
              <a:t> </a:t>
            </a:r>
            <a:r>
              <a:rPr lang="tr-TR" sz="2600" b="1" dirty="0" err="1" smtClean="0"/>
              <a:t>member</a:t>
            </a:r>
            <a:r>
              <a:rPr lang="tr-TR" sz="2600" b="1" dirty="0" smtClean="0"/>
              <a:t> </a:t>
            </a:r>
            <a:r>
              <a:rPr lang="tr-TR" sz="2600" b="1" dirty="0" err="1" smtClean="0"/>
              <a:t>function</a:t>
            </a:r>
            <a:r>
              <a:rPr lang="tr-TR" sz="2600" b="1" dirty="0" smtClean="0"/>
              <a:t> </a:t>
            </a:r>
            <a:r>
              <a:rPr lang="tr-TR" sz="2600" b="1" dirty="0" err="1" smtClean="0"/>
              <a:t>to</a:t>
            </a:r>
            <a:r>
              <a:rPr lang="tr-TR" sz="2600" b="1" dirty="0" smtClean="0"/>
              <a:t> </a:t>
            </a:r>
            <a:r>
              <a:rPr lang="tr-TR" sz="2600" b="1" dirty="0" err="1" smtClean="0"/>
              <a:t>return</a:t>
            </a:r>
            <a:r>
              <a:rPr lang="tr-TR" sz="2600" b="1" dirty="0" smtClean="0"/>
              <a:t> </a:t>
            </a:r>
            <a:r>
              <a:rPr lang="tr-TR" sz="2600" b="1" dirty="0" err="1" smtClean="0"/>
              <a:t>the</a:t>
            </a:r>
            <a:r>
              <a:rPr lang="tr-TR" sz="2600" b="1" dirty="0" smtClean="0"/>
              <a:t> </a:t>
            </a:r>
            <a:r>
              <a:rPr lang="tr-TR" sz="2600" b="1" dirty="0" err="1" smtClean="0"/>
              <a:t>magitude</a:t>
            </a:r>
            <a:endParaRPr lang="tr-TR" sz="2600" b="1" dirty="0" smtClean="0"/>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sqrt</a:t>
            </a:r>
            <a:r>
              <a:rPr lang="tr-TR" b="1" dirty="0" smtClean="0">
                <a:solidFill>
                  <a:srgbClr val="C00000"/>
                </a:solidFill>
              </a:rPr>
              <a:t>(x*x + y*y} );    </a:t>
            </a:r>
            <a:r>
              <a:rPr lang="tr-TR" b="1" dirty="0" smtClean="0"/>
              <a:t>// </a:t>
            </a:r>
            <a:r>
              <a:rPr lang="tr-TR" b="1" dirty="0" err="1" smtClean="0"/>
              <a:t>sqrt</a:t>
            </a:r>
            <a:r>
              <a:rPr lang="tr-TR" b="1" dirty="0" smtClean="0"/>
              <a:t> in &lt;</a:t>
            </a:r>
            <a:r>
              <a:rPr lang="tr-TR" b="1" dirty="0" err="1" smtClean="0"/>
              <a:t>cmath</a:t>
            </a:r>
            <a:r>
              <a:rPr lang="tr-TR" b="1" dirty="0" smtClean="0"/>
              <a:t>&gt;</a:t>
            </a:r>
          </a:p>
          <a:p>
            <a:pPr marL="0" indent="0">
              <a:buNone/>
            </a:pPr>
            <a:r>
              <a:rPr lang="tr-TR" b="1" dirty="0" err="1" smtClean="0">
                <a:solidFill>
                  <a:srgbClr val="C00000"/>
                </a:solidFill>
              </a:rPr>
              <a:t>double</a:t>
            </a:r>
            <a:r>
              <a:rPr lang="tr-TR" b="1" dirty="0" smtClean="0">
                <a:solidFill>
                  <a:srgbClr val="C00000"/>
                </a:solidFill>
              </a:rPr>
              <a:t> Point::</a:t>
            </a:r>
            <a:r>
              <a:rPr lang="tr-TR" b="1" dirty="0" err="1" smtClean="0">
                <a:solidFill>
                  <a:srgbClr val="C00000"/>
                </a:solidFill>
              </a:rPr>
              <a:t>getArgument</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 </a:t>
            </a:r>
            <a:r>
              <a:rPr lang="tr-TR" b="1" dirty="0" smtClean="0"/>
              <a:t>// </a:t>
            </a:r>
            <a:r>
              <a:rPr lang="tr-TR" b="1" dirty="0" err="1" smtClean="0"/>
              <a:t>Public</a:t>
            </a:r>
            <a:r>
              <a:rPr lang="tr-TR" b="1" dirty="0" smtClean="0"/>
              <a:t> </a:t>
            </a:r>
            <a:r>
              <a:rPr lang="tr-TR" b="1" dirty="0" err="1" smtClean="0"/>
              <a:t>member</a:t>
            </a:r>
            <a:r>
              <a:rPr lang="tr-TR" b="1" dirty="0" smtClean="0"/>
              <a:t> </a:t>
            </a:r>
            <a:r>
              <a:rPr lang="tr-TR" b="1" dirty="0" err="1" smtClean="0"/>
              <a:t>function</a:t>
            </a:r>
            <a:r>
              <a:rPr lang="tr-TR" b="1" dirty="0" smtClean="0"/>
              <a:t> </a:t>
            </a:r>
            <a:r>
              <a:rPr lang="tr-TR" b="1" dirty="0" err="1" smtClean="0"/>
              <a:t>to</a:t>
            </a:r>
            <a:r>
              <a:rPr lang="tr-TR" b="1" dirty="0" smtClean="0"/>
              <a:t> </a:t>
            </a:r>
            <a:r>
              <a:rPr lang="tr-TR" b="1" dirty="0" err="1" smtClean="0"/>
              <a:t>return</a:t>
            </a:r>
            <a:r>
              <a:rPr lang="tr-TR" b="1" dirty="0" smtClean="0"/>
              <a:t> </a:t>
            </a:r>
            <a:r>
              <a:rPr lang="tr-TR" b="1" dirty="0" err="1" smtClean="0"/>
              <a:t>the</a:t>
            </a:r>
            <a:r>
              <a:rPr lang="tr-TR" b="1" dirty="0" smtClean="0"/>
              <a:t> </a:t>
            </a:r>
            <a:r>
              <a:rPr lang="tr-TR" b="1" dirty="0" err="1" smtClean="0"/>
              <a:t>argument</a:t>
            </a:r>
            <a:endParaRPr lang="tr-TR" b="1" dirty="0" smtClean="0"/>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atan2(y, x);    </a:t>
            </a:r>
            <a:r>
              <a:rPr lang="tr-TR" b="1" dirty="0" smtClean="0"/>
              <a:t>// atan2 in &lt;</a:t>
            </a:r>
            <a:r>
              <a:rPr lang="tr-TR" b="1" dirty="0" err="1" smtClean="0"/>
              <a:t>cmath</a:t>
            </a:r>
            <a:r>
              <a:rPr lang="tr-TR" b="1" dirty="0" smtClean="0"/>
              <a:t>&gt;</a:t>
            </a:r>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Point::</a:t>
            </a:r>
            <a:r>
              <a:rPr lang="tr-TR" b="1" dirty="0" err="1" smtClean="0">
                <a:solidFill>
                  <a:srgbClr val="C00000"/>
                </a:solidFill>
              </a:rPr>
              <a:t>print</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 </a:t>
            </a:r>
            <a:r>
              <a:rPr lang="tr-TR" sz="2600" b="1" dirty="0" smtClean="0"/>
              <a:t>// </a:t>
            </a:r>
            <a:r>
              <a:rPr lang="tr-TR" sz="2600" b="1" dirty="0" err="1" smtClean="0"/>
              <a:t>Public</a:t>
            </a:r>
            <a:r>
              <a:rPr lang="tr-TR" sz="2600" b="1" dirty="0" smtClean="0"/>
              <a:t> </a:t>
            </a:r>
            <a:r>
              <a:rPr lang="tr-TR" sz="2600" b="1" dirty="0" err="1" smtClean="0"/>
              <a:t>member</a:t>
            </a:r>
            <a:r>
              <a:rPr lang="tr-TR" sz="2600" b="1" dirty="0" smtClean="0"/>
              <a:t> </a:t>
            </a:r>
            <a:r>
              <a:rPr lang="tr-TR" sz="2600" b="1" dirty="0" err="1" smtClean="0"/>
              <a:t>function</a:t>
            </a:r>
            <a:r>
              <a:rPr lang="tr-TR" sz="2600" b="1" dirty="0" smtClean="0"/>
              <a:t> </a:t>
            </a:r>
            <a:r>
              <a:rPr lang="tr-TR" sz="2600" b="1" dirty="0" err="1" smtClean="0"/>
              <a:t>to</a:t>
            </a:r>
            <a:r>
              <a:rPr lang="tr-TR" sz="2600" b="1" dirty="0" smtClean="0"/>
              <a:t> </a:t>
            </a:r>
            <a:r>
              <a:rPr lang="tr-TR" sz="2600" b="1" dirty="0" err="1" smtClean="0"/>
              <a:t>print</a:t>
            </a:r>
            <a:r>
              <a:rPr lang="tr-TR" sz="2600" b="1" dirty="0" smtClean="0"/>
              <a:t> </a:t>
            </a:r>
            <a:r>
              <a:rPr lang="tr-TR" sz="2600" b="1" dirty="0" err="1" smtClean="0"/>
              <a:t>description</a:t>
            </a:r>
            <a:r>
              <a:rPr lang="tr-TR" sz="2600" b="1" dirty="0" smtClean="0"/>
              <a:t> </a:t>
            </a:r>
            <a:r>
              <a:rPr lang="tr-TR" sz="2600" b="1" dirty="0" err="1" smtClean="0"/>
              <a:t>about</a:t>
            </a:r>
            <a:r>
              <a:rPr lang="tr-TR" sz="2600" b="1" dirty="0" smtClean="0"/>
              <a:t> </a:t>
            </a:r>
            <a:r>
              <a:rPr lang="tr-TR" sz="2600" b="1" dirty="0" err="1" smtClean="0"/>
              <a:t>this</a:t>
            </a:r>
            <a:r>
              <a:rPr lang="tr-TR" sz="2600" b="1" dirty="0" smtClean="0"/>
              <a:t> </a:t>
            </a:r>
            <a:r>
              <a:rPr lang="tr-TR" sz="2600" b="1" dirty="0" err="1" smtClean="0"/>
              <a:t>point</a:t>
            </a:r>
            <a:endParaRPr lang="tr-TR" sz="2600" b="1" dirty="0" smtClean="0"/>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 &lt;&lt; x &lt;&lt; "," &lt;&lt; y &lt;&lt; ")"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t>
            </a:r>
          </a:p>
          <a:p>
            <a:endParaRPr lang="tr-TR" dirty="0"/>
          </a:p>
        </p:txBody>
      </p:sp>
    </p:spTree>
    <p:extLst>
      <p:ext uri="{BB962C8B-B14F-4D97-AF65-F5344CB8AC3E}">
        <p14:creationId xmlns:p14="http://schemas.microsoft.com/office/powerpoint/2010/main" val="295112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826815" cy="6858000"/>
          </a:xfrm>
        </p:spPr>
        <p:txBody>
          <a:bodyPr>
            <a:normAutofit fontScale="62500" lnSpcReduction="20000"/>
          </a:bodyPr>
          <a:lstStyle/>
          <a:p>
            <a:r>
              <a:rPr lang="tr-TR" b="1" dirty="0" smtClean="0"/>
              <a:t>/* A test </a:t>
            </a:r>
            <a:r>
              <a:rPr lang="tr-TR" b="1" dirty="0" err="1" smtClean="0"/>
              <a:t>driver</a:t>
            </a:r>
            <a:r>
              <a:rPr lang="tr-TR" b="1" dirty="0" smtClean="0"/>
              <a:t> </a:t>
            </a:r>
            <a:r>
              <a:rPr lang="tr-TR" b="1" dirty="0" err="1" smtClean="0"/>
              <a:t>for</a:t>
            </a:r>
            <a:r>
              <a:rPr lang="tr-TR" b="1" dirty="0" smtClean="0"/>
              <a:t> </a:t>
            </a:r>
            <a:r>
              <a:rPr lang="tr-TR" b="1" dirty="0" err="1" smtClean="0"/>
              <a:t>the</a:t>
            </a:r>
            <a:r>
              <a:rPr lang="tr-TR" b="1" dirty="0" smtClean="0"/>
              <a:t> Point </a:t>
            </a:r>
            <a:r>
              <a:rPr lang="tr-TR" b="1" dirty="0" err="1" smtClean="0"/>
              <a:t>class</a:t>
            </a:r>
            <a:r>
              <a:rPr lang="tr-TR" b="1" dirty="0" smtClean="0"/>
              <a:t> (TestPoint.cpp)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iomanip</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a:t>
            </a:r>
            <a:r>
              <a:rPr lang="tr-TR" b="1" dirty="0" err="1" smtClean="0">
                <a:solidFill>
                  <a:srgbClr val="C00000"/>
                </a:solidFill>
              </a:rPr>
              <a:t>Point.h</a:t>
            </a:r>
            <a:r>
              <a:rPr lang="tr-TR" b="1" dirty="0" smtClean="0">
                <a:solidFill>
                  <a:srgbClr val="C00000"/>
                </a:solidFill>
              </a:rPr>
              <a:t>"   </a:t>
            </a:r>
            <a:r>
              <a:rPr lang="tr-TR" b="1" dirty="0" smtClean="0"/>
              <a:t>// </a:t>
            </a:r>
            <a:r>
              <a:rPr lang="tr-TR" b="1" dirty="0" err="1" smtClean="0"/>
              <a:t>using</a:t>
            </a:r>
            <a:r>
              <a:rPr lang="tr-TR" b="1" dirty="0" smtClean="0"/>
              <a:t> Point </a:t>
            </a:r>
            <a:r>
              <a:rPr lang="tr-TR" b="1" dirty="0" err="1" smtClean="0"/>
              <a:t>class</a:t>
            </a:r>
            <a:endParaRPr lang="tr-TR" b="1" dirty="0" smtClean="0"/>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Point p1(3, 4);</a:t>
            </a:r>
            <a:r>
              <a:rPr lang="tr-TR" b="1" dirty="0" smtClean="0"/>
              <a:t> // </a:t>
            </a:r>
            <a:r>
              <a:rPr lang="tr-TR" b="1" dirty="0" err="1" smtClean="0"/>
              <a:t>Construct</a:t>
            </a:r>
            <a:r>
              <a:rPr lang="tr-TR" b="1" dirty="0" smtClean="0"/>
              <a:t> an </a:t>
            </a:r>
            <a:r>
              <a:rPr lang="tr-TR" b="1" dirty="0" err="1" smtClean="0"/>
              <a:t>instance</a:t>
            </a:r>
            <a:r>
              <a:rPr lang="tr-TR" b="1" dirty="0" smtClean="0"/>
              <a:t> of Point p1</a:t>
            </a:r>
          </a:p>
          <a:p>
            <a:pPr marL="0" indent="0">
              <a:buNone/>
            </a:pPr>
            <a:r>
              <a:rPr lang="tr-TR" b="1" dirty="0" smtClean="0">
                <a:solidFill>
                  <a:srgbClr val="C00000"/>
                </a:solidFill>
              </a:rPr>
              <a:t>   p1.print();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"x = " &lt;&lt; p1.getX()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"y = " &lt;&lt; p1.getY()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fixed</a:t>
            </a:r>
            <a:r>
              <a:rPr lang="tr-TR" b="1" dirty="0" smtClean="0">
                <a:solidFill>
                  <a:srgbClr val="C00000"/>
                </a:solidFill>
              </a:rPr>
              <a:t> &lt;&lt; </a:t>
            </a:r>
            <a:r>
              <a:rPr lang="tr-TR" b="1" dirty="0" err="1" smtClean="0">
                <a:solidFill>
                  <a:srgbClr val="C00000"/>
                </a:solidFill>
              </a:rPr>
              <a:t>setprecision</a:t>
            </a:r>
            <a:r>
              <a:rPr lang="tr-TR" b="1" dirty="0" smtClean="0">
                <a:solidFill>
                  <a:srgbClr val="C00000"/>
                </a:solidFill>
              </a:rPr>
              <a:t>(2);</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mag</a:t>
            </a:r>
            <a:r>
              <a:rPr lang="tr-TR" b="1" dirty="0" smtClean="0">
                <a:solidFill>
                  <a:srgbClr val="C00000"/>
                </a:solidFill>
              </a:rPr>
              <a:t> = " &lt;&lt; p1.getMagnitude()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arg</a:t>
            </a:r>
            <a:r>
              <a:rPr lang="tr-TR" b="1" dirty="0" smtClean="0">
                <a:solidFill>
                  <a:srgbClr val="C00000"/>
                </a:solidFill>
              </a:rPr>
              <a:t> = " &lt;&lt; p1.getArgument()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p1.setX(6);</a:t>
            </a:r>
          </a:p>
          <a:p>
            <a:pPr marL="0" indent="0">
              <a:buNone/>
            </a:pPr>
            <a:r>
              <a:rPr lang="tr-TR" b="1" dirty="0" smtClean="0">
                <a:solidFill>
                  <a:srgbClr val="C00000"/>
                </a:solidFill>
              </a:rPr>
              <a:t>   p1.setY(8);</a:t>
            </a:r>
          </a:p>
          <a:p>
            <a:pPr marL="0" indent="0">
              <a:buNone/>
            </a:pPr>
            <a:r>
              <a:rPr lang="tr-TR" b="1" dirty="0" smtClean="0">
                <a:solidFill>
                  <a:srgbClr val="C00000"/>
                </a:solidFill>
              </a:rPr>
              <a:t>   p1.print();</a:t>
            </a:r>
          </a:p>
          <a:p>
            <a:pPr marL="0" indent="0">
              <a:buNone/>
            </a:pPr>
            <a:r>
              <a:rPr lang="tr-TR" b="1" dirty="0" smtClean="0">
                <a:solidFill>
                  <a:srgbClr val="C00000"/>
                </a:solidFill>
              </a:rPr>
              <a:t>   p1.setXY(1, 2);</a:t>
            </a:r>
          </a:p>
          <a:p>
            <a:pPr marL="0" indent="0">
              <a:buNone/>
            </a:pPr>
            <a:r>
              <a:rPr lang="tr-TR" b="1" dirty="0" smtClean="0">
                <a:solidFill>
                  <a:srgbClr val="C00000"/>
                </a:solidFill>
              </a:rPr>
              <a:t>   p1.print();</a:t>
            </a:r>
          </a:p>
          <a:p>
            <a:pPr marL="0" indent="0">
              <a:buNone/>
            </a:pPr>
            <a:r>
              <a:rPr lang="tr-TR" b="1" dirty="0" smtClean="0">
                <a:solidFill>
                  <a:srgbClr val="C00000"/>
                </a:solidFill>
              </a:rPr>
              <a:t>Point p2;</a:t>
            </a:r>
            <a:r>
              <a:rPr lang="tr-TR" b="1" dirty="0" smtClean="0"/>
              <a:t> // </a:t>
            </a:r>
            <a:r>
              <a:rPr lang="tr-TR" b="1" dirty="0" err="1" smtClean="0"/>
              <a:t>Construct</a:t>
            </a:r>
            <a:r>
              <a:rPr lang="tr-TR" b="1" dirty="0" smtClean="0"/>
              <a:t> an </a:t>
            </a:r>
            <a:r>
              <a:rPr lang="tr-TR" b="1" dirty="0" err="1" smtClean="0"/>
              <a:t>instance</a:t>
            </a:r>
            <a:r>
              <a:rPr lang="tr-TR" b="1" dirty="0" smtClean="0"/>
              <a:t> of Point </a:t>
            </a:r>
            <a:r>
              <a:rPr lang="tr-TR" b="1" dirty="0" err="1" smtClean="0"/>
              <a:t>using</a:t>
            </a:r>
            <a:r>
              <a:rPr lang="tr-TR" b="1" dirty="0" smtClean="0"/>
              <a:t> </a:t>
            </a:r>
            <a:r>
              <a:rPr lang="tr-TR" b="1" dirty="0" err="1" smtClean="0"/>
              <a:t>default</a:t>
            </a:r>
            <a:r>
              <a:rPr lang="tr-TR" b="1" dirty="0" smtClean="0"/>
              <a:t> </a:t>
            </a:r>
            <a:r>
              <a:rPr lang="tr-TR" b="1" dirty="0" err="1" smtClean="0"/>
              <a:t>constructor</a:t>
            </a:r>
            <a:endParaRPr lang="tr-TR" b="1" dirty="0" smtClean="0"/>
          </a:p>
          <a:p>
            <a:pPr marL="0" indent="0">
              <a:buNone/>
            </a:pPr>
            <a:r>
              <a:rPr lang="tr-TR" b="1" dirty="0" smtClean="0">
                <a:solidFill>
                  <a:srgbClr val="C00000"/>
                </a:solidFill>
              </a:rPr>
              <a:t>   p2.print();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15457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373580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900468" y="319176"/>
            <a:ext cx="6291532" cy="6538823"/>
          </a:xfrm>
        </p:spPr>
        <p:txBody>
          <a:bodyPr>
            <a:normAutofit fontScale="92500" lnSpcReduction="20000"/>
          </a:bodyPr>
          <a:lstStyle/>
          <a:p>
            <a:pPr marL="0" indent="0" algn="ctr">
              <a:buNone/>
            </a:pPr>
            <a:r>
              <a:rPr lang="tr-TR" b="1" dirty="0" err="1" smtClean="0"/>
              <a:t>The</a:t>
            </a:r>
            <a:r>
              <a:rPr lang="tr-TR" b="1" dirty="0" smtClean="0"/>
              <a:t> </a:t>
            </a:r>
            <a:r>
              <a:rPr lang="tr-TR" b="1" dirty="0" err="1" smtClean="0"/>
              <a:t>Account</a:t>
            </a:r>
            <a:r>
              <a:rPr lang="tr-TR" b="1" dirty="0" smtClean="0"/>
              <a:t> Class</a:t>
            </a:r>
          </a:p>
          <a:p>
            <a:r>
              <a:rPr lang="en-US" dirty="0" smtClean="0"/>
              <a:t>A class called Account, which models a bank account, is designed as shown in the class diagram. It contains:</a:t>
            </a:r>
          </a:p>
          <a:p>
            <a:endParaRPr lang="en-US" dirty="0" smtClean="0"/>
          </a:p>
          <a:p>
            <a:r>
              <a:rPr lang="en-US" dirty="0" smtClean="0"/>
              <a:t>    Two private data members: </a:t>
            </a:r>
            <a:r>
              <a:rPr lang="en-US" b="1" dirty="0" err="1" smtClean="0">
                <a:solidFill>
                  <a:srgbClr val="C00000"/>
                </a:solidFill>
              </a:rPr>
              <a:t>accountNumber</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a:t>
            </a:r>
            <a:r>
              <a:rPr lang="en-US" dirty="0" smtClean="0"/>
              <a:t>and </a:t>
            </a:r>
            <a:r>
              <a:rPr lang="en-US" b="1" dirty="0" smtClean="0">
                <a:solidFill>
                  <a:srgbClr val="C00000"/>
                </a:solidFill>
              </a:rPr>
              <a:t>balance (double)</a:t>
            </a:r>
            <a:r>
              <a:rPr lang="en-US" dirty="0" smtClean="0"/>
              <a:t>, which maintains the current account balance.</a:t>
            </a:r>
          </a:p>
          <a:p>
            <a:r>
              <a:rPr lang="en-US" dirty="0" smtClean="0"/>
              <a:t>    Public functions </a:t>
            </a:r>
            <a:r>
              <a:rPr lang="en-US" b="1" dirty="0" smtClean="0">
                <a:solidFill>
                  <a:srgbClr val="C00000"/>
                </a:solidFill>
              </a:rPr>
              <a:t>credit() </a:t>
            </a:r>
            <a:r>
              <a:rPr lang="en-US" dirty="0" smtClean="0"/>
              <a:t>and </a:t>
            </a:r>
            <a:r>
              <a:rPr lang="en-US" b="1" dirty="0" smtClean="0">
                <a:solidFill>
                  <a:srgbClr val="C00000"/>
                </a:solidFill>
              </a:rPr>
              <a:t>debit(), </a:t>
            </a:r>
            <a:r>
              <a:rPr lang="en-US" dirty="0" smtClean="0"/>
              <a:t>which adds or subtracts the given amount from the balance, respectively. The </a:t>
            </a:r>
            <a:r>
              <a:rPr lang="en-US" b="1" dirty="0" smtClean="0">
                <a:solidFill>
                  <a:srgbClr val="C00000"/>
                </a:solidFill>
              </a:rPr>
              <a:t>debit(</a:t>
            </a:r>
            <a:r>
              <a:rPr lang="en-US" dirty="0" smtClean="0"/>
              <a:t>) function shall print "amount withdrawn exceeds the current balance!" if amount is more than balance.</a:t>
            </a:r>
          </a:p>
          <a:p>
            <a:r>
              <a:rPr lang="en-US" dirty="0" smtClean="0"/>
              <a:t>    A public function </a:t>
            </a:r>
            <a:r>
              <a:rPr lang="en-US" b="1" dirty="0" smtClean="0">
                <a:solidFill>
                  <a:srgbClr val="C00000"/>
                </a:solidFill>
              </a:rPr>
              <a:t>print(), </a:t>
            </a:r>
            <a:r>
              <a:rPr lang="en-US" dirty="0" smtClean="0"/>
              <a:t>which shall print "A/C no: xxx Balance=xxx" (e.g., A/C no: 991234 Balance=$88.88), with balance rounded to two decimal places.</a:t>
            </a:r>
          </a:p>
          <a:p>
            <a:endParaRPr lang="tr-TR" dirty="0"/>
          </a:p>
        </p:txBody>
      </p:sp>
      <p:pic>
        <p:nvPicPr>
          <p:cNvPr id="4" name="Resim 3"/>
          <p:cNvPicPr>
            <a:picLocks noChangeAspect="1"/>
          </p:cNvPicPr>
          <p:nvPr/>
        </p:nvPicPr>
        <p:blipFill>
          <a:blip r:embed="rId2"/>
          <a:stretch>
            <a:fillRect/>
          </a:stretch>
        </p:blipFill>
        <p:spPr>
          <a:xfrm>
            <a:off x="491077" y="1642613"/>
            <a:ext cx="4981575" cy="4038600"/>
          </a:xfrm>
          <a:prstGeom prst="rect">
            <a:avLst/>
          </a:prstGeom>
        </p:spPr>
      </p:pic>
    </p:spTree>
    <p:extLst>
      <p:ext uri="{BB962C8B-B14F-4D97-AF65-F5344CB8AC3E}">
        <p14:creationId xmlns:p14="http://schemas.microsoft.com/office/powerpoint/2010/main" val="1448635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7500" lnSpcReduction="20000"/>
          </a:bodyPr>
          <a:lstStyle/>
          <a:p>
            <a:r>
              <a:rPr lang="tr-TR" dirty="0" smtClean="0"/>
              <a:t>/* </a:t>
            </a:r>
            <a:r>
              <a:rPr lang="tr-TR" dirty="0" err="1" smtClean="0"/>
              <a:t>Header</a:t>
            </a:r>
            <a:r>
              <a:rPr lang="tr-TR" dirty="0" smtClean="0"/>
              <a:t> </a:t>
            </a:r>
            <a:r>
              <a:rPr lang="tr-TR" dirty="0" err="1" smtClean="0"/>
              <a:t>for</a:t>
            </a:r>
            <a:r>
              <a:rPr lang="tr-TR" dirty="0" smtClean="0"/>
              <a:t> </a:t>
            </a:r>
            <a:r>
              <a:rPr lang="tr-TR" dirty="0" err="1" smtClean="0"/>
              <a:t>Account</a:t>
            </a:r>
            <a:r>
              <a:rPr lang="tr-TR" dirty="0" smtClean="0"/>
              <a:t> </a:t>
            </a:r>
            <a:r>
              <a:rPr lang="tr-TR" dirty="0" err="1" smtClean="0"/>
              <a:t>class</a:t>
            </a:r>
            <a:r>
              <a:rPr lang="tr-TR" dirty="0" smtClean="0"/>
              <a:t> (</a:t>
            </a:r>
            <a:r>
              <a:rPr lang="tr-TR" dirty="0" err="1" smtClean="0"/>
              <a:t>Account.h</a:t>
            </a:r>
            <a:r>
              <a:rPr lang="tr-TR" dirty="0" smtClean="0"/>
              <a:t>) */</a:t>
            </a:r>
          </a:p>
          <a:p>
            <a:pPr marL="0" indent="0">
              <a:buNone/>
            </a:pPr>
            <a:r>
              <a:rPr lang="tr-TR" b="1" dirty="0" smtClean="0">
                <a:solidFill>
                  <a:srgbClr val="C00000"/>
                </a:solidFill>
              </a:rPr>
              <a:t>#</a:t>
            </a:r>
            <a:r>
              <a:rPr lang="tr-TR" b="1" dirty="0" err="1" smtClean="0">
                <a:solidFill>
                  <a:srgbClr val="C00000"/>
                </a:solidFill>
              </a:rPr>
              <a:t>ifndef</a:t>
            </a:r>
            <a:r>
              <a:rPr lang="tr-TR" b="1" dirty="0" smtClean="0">
                <a:solidFill>
                  <a:srgbClr val="C00000"/>
                </a:solidFill>
              </a:rPr>
              <a:t> ACCOUNT_H</a:t>
            </a:r>
          </a:p>
          <a:p>
            <a:pPr marL="0" indent="0">
              <a:buNone/>
            </a:pPr>
            <a:r>
              <a:rPr lang="tr-TR" b="1" dirty="0" smtClean="0">
                <a:solidFill>
                  <a:srgbClr val="C00000"/>
                </a:solidFill>
              </a:rPr>
              <a:t>#define ACCOUNT_H</a:t>
            </a:r>
          </a:p>
          <a:p>
            <a:pPr marL="0" indent="0">
              <a:buNone/>
            </a:pPr>
            <a:r>
              <a:rPr lang="tr-TR" b="1" dirty="0" smtClean="0">
                <a:solidFill>
                  <a:srgbClr val="C00000"/>
                </a:solidFill>
              </a:rPr>
              <a:t> </a:t>
            </a:r>
          </a:p>
          <a:p>
            <a:pPr marL="0" indent="0">
              <a:buNone/>
            </a:pPr>
            <a:r>
              <a:rPr lang="tr-TR" b="1" dirty="0" err="1" smtClean="0">
                <a:solidFill>
                  <a:srgbClr val="C00000"/>
                </a:solidFill>
              </a:rPr>
              <a:t>class</a:t>
            </a:r>
            <a:r>
              <a:rPr lang="tr-TR" b="1" dirty="0" smtClean="0">
                <a:solidFill>
                  <a:srgbClr val="C00000"/>
                </a:solidFill>
              </a:rPr>
              <a:t> </a:t>
            </a:r>
            <a:r>
              <a:rPr lang="tr-TR" b="1" dirty="0" err="1" smtClean="0">
                <a:solidFill>
                  <a:srgbClr val="C00000"/>
                </a:solidFill>
              </a:rPr>
              <a:t>Account</a:t>
            </a:r>
            <a:r>
              <a:rPr lang="tr-TR" b="1" dirty="0" smtClean="0">
                <a:solidFill>
                  <a:srgbClr val="C00000"/>
                </a:solidFill>
              </a:rPr>
              <a:t> {</a:t>
            </a:r>
          </a:p>
          <a:p>
            <a:pPr marL="0" indent="0">
              <a:buNone/>
            </a:pPr>
            <a:r>
              <a:rPr lang="tr-TR" b="1" dirty="0" err="1" smtClean="0">
                <a:solidFill>
                  <a:srgbClr val="C00000"/>
                </a:solidFill>
              </a:rPr>
              <a:t>private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accountNumber</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balance</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public</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Account</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accountNumber</a:t>
            </a: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balance</a:t>
            </a:r>
            <a:r>
              <a:rPr lang="tr-TR" b="1" dirty="0" smtClean="0">
                <a:solidFill>
                  <a:srgbClr val="C00000"/>
                </a:solidFill>
              </a:rPr>
              <a:t> = 0.0);</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getAccountNumber</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getBalance</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setBalance</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balance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credit</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amount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debit</a:t>
            </a:r>
            <a:r>
              <a:rPr lang="tr-TR" b="1" dirty="0" smtClean="0">
                <a:solidFill>
                  <a:srgbClr val="C00000"/>
                </a:solidFill>
              </a:rPr>
              <a:t>(</a:t>
            </a: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amount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print</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endif</a:t>
            </a:r>
            <a:endParaRPr lang="tr-TR" b="1" dirty="0">
              <a:solidFill>
                <a:srgbClr val="C00000"/>
              </a:solidFill>
            </a:endParaRPr>
          </a:p>
        </p:txBody>
      </p:sp>
    </p:spTree>
    <p:extLst>
      <p:ext uri="{BB962C8B-B14F-4D97-AF65-F5344CB8AC3E}">
        <p14:creationId xmlns:p14="http://schemas.microsoft.com/office/powerpoint/2010/main" val="2564521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085608" cy="6858000"/>
          </a:xfrm>
        </p:spPr>
        <p:txBody>
          <a:bodyPr>
            <a:normAutofit fontScale="77500" lnSpcReduction="20000"/>
          </a:bodyPr>
          <a:lstStyle/>
          <a:p>
            <a:r>
              <a:rPr lang="tr-TR" dirty="0" smtClean="0"/>
              <a:t>/* </a:t>
            </a:r>
            <a:r>
              <a:rPr lang="tr-TR" dirty="0" err="1" smtClean="0"/>
              <a:t>Implementation</a:t>
            </a:r>
            <a:r>
              <a:rPr lang="tr-TR" dirty="0" smtClean="0"/>
              <a:t> </a:t>
            </a:r>
            <a:r>
              <a:rPr lang="tr-TR" dirty="0" err="1" smtClean="0"/>
              <a:t>for</a:t>
            </a:r>
            <a:r>
              <a:rPr lang="tr-TR" dirty="0" smtClean="0"/>
              <a:t> </a:t>
            </a:r>
            <a:r>
              <a:rPr lang="tr-TR" dirty="0" err="1" smtClean="0"/>
              <a:t>the</a:t>
            </a:r>
            <a:r>
              <a:rPr lang="tr-TR" dirty="0" smtClean="0"/>
              <a:t> </a:t>
            </a:r>
            <a:r>
              <a:rPr lang="tr-TR" dirty="0" err="1" smtClean="0"/>
              <a:t>Account</a:t>
            </a:r>
            <a:r>
              <a:rPr lang="tr-TR" dirty="0" smtClean="0"/>
              <a:t> </a:t>
            </a:r>
            <a:r>
              <a:rPr lang="tr-TR" dirty="0" err="1" smtClean="0"/>
              <a:t>class</a:t>
            </a:r>
            <a:r>
              <a:rPr lang="tr-TR" dirty="0" smtClean="0"/>
              <a:t> (Account.cpp)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iomanip</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a:t>
            </a:r>
            <a:r>
              <a:rPr lang="tr-TR" b="1" dirty="0" err="1" smtClean="0">
                <a:solidFill>
                  <a:srgbClr val="C00000"/>
                </a:solidFill>
              </a:rPr>
              <a:t>Account.h</a:t>
            </a:r>
            <a:r>
              <a:rPr lang="tr-TR" b="1" dirty="0" smtClean="0">
                <a:solidFill>
                  <a:srgbClr val="C00000"/>
                </a:solidFill>
              </a:rPr>
              <a: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t>// </a:t>
            </a:r>
            <a:r>
              <a:rPr lang="tr-TR" b="1" dirty="0" err="1" smtClean="0"/>
              <a:t>Constructor</a:t>
            </a:r>
            <a:endParaRPr lang="tr-TR" b="1" dirty="0" smtClean="0"/>
          </a:p>
          <a:p>
            <a:pPr marL="0" indent="0">
              <a:buNone/>
            </a:pPr>
            <a:r>
              <a:rPr lang="tr-TR" b="1" dirty="0" err="1" smtClean="0">
                <a:solidFill>
                  <a:srgbClr val="C00000"/>
                </a:solidFill>
              </a:rPr>
              <a:t>Account</a:t>
            </a:r>
            <a:r>
              <a:rPr lang="tr-TR" b="1" dirty="0" smtClean="0">
                <a:solidFill>
                  <a:srgbClr val="C00000"/>
                </a:solidFill>
              </a:rPr>
              <a:t>::</a:t>
            </a:r>
            <a:r>
              <a:rPr lang="tr-TR" b="1" dirty="0" err="1" smtClean="0">
                <a:solidFill>
                  <a:srgbClr val="C00000"/>
                </a:solidFill>
              </a:rPr>
              <a:t>Account</a:t>
            </a:r>
            <a:r>
              <a:rPr lang="tr-TR" b="1" dirty="0" smtClean="0">
                <a:solidFill>
                  <a:srgbClr val="C00000"/>
                </a:solidFill>
              </a:rPr>
              <a:t>(</a:t>
            </a: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no</a:t>
            </a:r>
            <a:r>
              <a:rPr lang="tr-TR" b="1" dirty="0" smtClean="0">
                <a:solidFill>
                  <a:srgbClr val="C00000"/>
                </a:solidFill>
              </a:rPr>
              <a:t>, </a:t>
            </a:r>
            <a:r>
              <a:rPr lang="tr-TR" b="1" dirty="0" err="1" smtClean="0">
                <a:solidFill>
                  <a:srgbClr val="C00000"/>
                </a:solidFill>
              </a:rPr>
              <a:t>double</a:t>
            </a:r>
            <a:r>
              <a:rPr lang="tr-TR" b="1" dirty="0" smtClean="0">
                <a:solidFill>
                  <a:srgbClr val="C00000"/>
                </a:solidFill>
              </a:rPr>
              <a:t> b) : </a:t>
            </a:r>
            <a:r>
              <a:rPr lang="tr-TR" b="1" dirty="0" err="1" smtClean="0">
                <a:solidFill>
                  <a:srgbClr val="C00000"/>
                </a:solidFill>
              </a:rPr>
              <a:t>accountNumber</a:t>
            </a:r>
            <a:r>
              <a:rPr lang="tr-TR" b="1" dirty="0" smtClean="0">
                <a:solidFill>
                  <a:srgbClr val="C00000"/>
                </a:solidFill>
              </a:rPr>
              <a:t>(</a:t>
            </a:r>
            <a:r>
              <a:rPr lang="tr-TR" b="1" dirty="0" err="1" smtClean="0">
                <a:solidFill>
                  <a:srgbClr val="C00000"/>
                </a:solidFill>
              </a:rPr>
              <a:t>no</a:t>
            </a:r>
            <a:r>
              <a:rPr lang="tr-TR" b="1" dirty="0" smtClean="0">
                <a:solidFill>
                  <a:srgbClr val="C00000"/>
                </a:solidFill>
              </a:rPr>
              <a:t>), </a:t>
            </a:r>
            <a:r>
              <a:rPr lang="tr-TR" b="1" dirty="0" err="1" smtClean="0">
                <a:solidFill>
                  <a:srgbClr val="C00000"/>
                </a:solidFill>
              </a:rPr>
              <a:t>balance</a:t>
            </a:r>
            <a:r>
              <a:rPr lang="tr-TR" b="1" dirty="0" smtClean="0">
                <a:solidFill>
                  <a:srgbClr val="C00000"/>
                </a:solidFill>
              </a:rPr>
              <a:t>(b) { }</a:t>
            </a:r>
          </a:p>
          <a:p>
            <a:pPr marL="0" indent="0">
              <a:buNone/>
            </a:pPr>
            <a:r>
              <a:rPr lang="tr-TR" b="1" dirty="0" smtClean="0">
                <a:solidFill>
                  <a:srgbClr val="C00000"/>
                </a:solidFill>
              </a:rPr>
              <a:t> </a:t>
            </a:r>
          </a:p>
          <a:p>
            <a:pPr marL="0" indent="0">
              <a:buNone/>
            </a:pPr>
            <a:r>
              <a:rPr lang="tr-TR" b="1" dirty="0" smtClean="0"/>
              <a:t>// </a:t>
            </a:r>
            <a:r>
              <a:rPr lang="tr-TR" b="1" dirty="0" err="1" smtClean="0"/>
              <a:t>Public</a:t>
            </a:r>
            <a:r>
              <a:rPr lang="tr-TR" b="1" dirty="0" smtClean="0"/>
              <a:t> </a:t>
            </a:r>
            <a:r>
              <a:rPr lang="tr-TR" b="1" dirty="0" err="1" smtClean="0"/>
              <a:t>getter</a:t>
            </a:r>
            <a:r>
              <a:rPr lang="tr-TR" b="1" dirty="0" smtClean="0"/>
              <a:t> </a:t>
            </a:r>
            <a:r>
              <a:rPr lang="tr-TR" b="1" dirty="0" err="1" smtClean="0"/>
              <a:t>for</a:t>
            </a:r>
            <a:r>
              <a:rPr lang="tr-TR" b="1" dirty="0" smtClean="0"/>
              <a:t> </a:t>
            </a:r>
            <a:r>
              <a:rPr lang="tr-TR" b="1" dirty="0" err="1" smtClean="0"/>
              <a:t>private</a:t>
            </a:r>
            <a:r>
              <a:rPr lang="tr-TR" b="1" dirty="0" smtClean="0"/>
              <a:t> data </a:t>
            </a:r>
            <a:r>
              <a:rPr lang="tr-TR" b="1" dirty="0" err="1" smtClean="0"/>
              <a:t>member</a:t>
            </a:r>
            <a:r>
              <a:rPr lang="tr-TR" b="1" dirty="0" smtClean="0"/>
              <a:t> </a:t>
            </a:r>
            <a:r>
              <a:rPr lang="tr-TR" b="1" dirty="0" err="1" smtClean="0"/>
              <a:t>accountNumber</a:t>
            </a:r>
            <a:endParaRPr lang="tr-TR" b="1" dirty="0" smtClean="0"/>
          </a:p>
          <a:p>
            <a:pPr marL="0" indent="0">
              <a:buNone/>
            </a:pPr>
            <a:r>
              <a:rPr lang="tr-TR" b="1" dirty="0" err="1" smtClean="0">
                <a:solidFill>
                  <a:srgbClr val="C00000"/>
                </a:solidFill>
              </a:rPr>
              <a:t>int</a:t>
            </a:r>
            <a:r>
              <a:rPr lang="tr-TR" b="1" dirty="0" smtClean="0">
                <a:solidFill>
                  <a:srgbClr val="C00000"/>
                </a:solidFill>
              </a:rPr>
              <a:t> </a:t>
            </a:r>
            <a:r>
              <a:rPr lang="tr-TR" b="1" dirty="0" err="1" smtClean="0">
                <a:solidFill>
                  <a:srgbClr val="C00000"/>
                </a:solidFill>
              </a:rPr>
              <a:t>Account</a:t>
            </a:r>
            <a:r>
              <a:rPr lang="tr-TR" b="1" dirty="0" smtClean="0">
                <a:solidFill>
                  <a:srgbClr val="C00000"/>
                </a:solidFill>
              </a:rPr>
              <a:t>::</a:t>
            </a:r>
            <a:r>
              <a:rPr lang="tr-TR" b="1" dirty="0" err="1" smtClean="0">
                <a:solidFill>
                  <a:srgbClr val="C00000"/>
                </a:solidFill>
              </a:rPr>
              <a:t>getAccountNumber</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accountNumber</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t>// </a:t>
            </a:r>
            <a:r>
              <a:rPr lang="tr-TR" b="1" dirty="0" err="1" smtClean="0"/>
              <a:t>Public</a:t>
            </a:r>
            <a:r>
              <a:rPr lang="tr-TR" b="1" dirty="0" smtClean="0"/>
              <a:t> </a:t>
            </a:r>
            <a:r>
              <a:rPr lang="tr-TR" b="1" dirty="0" err="1" smtClean="0"/>
              <a:t>getter</a:t>
            </a:r>
            <a:r>
              <a:rPr lang="tr-TR" b="1" dirty="0" smtClean="0"/>
              <a:t> </a:t>
            </a:r>
            <a:r>
              <a:rPr lang="tr-TR" b="1" dirty="0" err="1" smtClean="0"/>
              <a:t>for</a:t>
            </a:r>
            <a:r>
              <a:rPr lang="tr-TR" b="1" dirty="0" smtClean="0"/>
              <a:t> </a:t>
            </a:r>
            <a:r>
              <a:rPr lang="tr-TR" b="1" dirty="0" err="1" smtClean="0"/>
              <a:t>private</a:t>
            </a:r>
            <a:r>
              <a:rPr lang="tr-TR" b="1" dirty="0" smtClean="0"/>
              <a:t> data </a:t>
            </a:r>
            <a:r>
              <a:rPr lang="tr-TR" b="1" dirty="0" err="1" smtClean="0"/>
              <a:t>member</a:t>
            </a:r>
            <a:r>
              <a:rPr lang="tr-TR" b="1" dirty="0" smtClean="0"/>
              <a:t> </a:t>
            </a:r>
            <a:r>
              <a:rPr lang="tr-TR" b="1" dirty="0" err="1" smtClean="0"/>
              <a:t>balance</a:t>
            </a:r>
            <a:endParaRPr lang="tr-TR" b="1" dirty="0" smtClean="0"/>
          </a:p>
          <a:p>
            <a:pPr marL="0" indent="0">
              <a:buNone/>
            </a:pPr>
            <a:r>
              <a:rPr lang="tr-TR" b="1" dirty="0" err="1" smtClean="0">
                <a:solidFill>
                  <a:srgbClr val="C00000"/>
                </a:solidFill>
              </a:rPr>
              <a:t>double</a:t>
            </a:r>
            <a:r>
              <a:rPr lang="tr-TR" b="1" dirty="0" smtClean="0">
                <a:solidFill>
                  <a:srgbClr val="C00000"/>
                </a:solidFill>
              </a:rPr>
              <a:t> </a:t>
            </a:r>
            <a:r>
              <a:rPr lang="tr-TR" b="1" dirty="0" err="1" smtClean="0">
                <a:solidFill>
                  <a:srgbClr val="C00000"/>
                </a:solidFill>
              </a:rPr>
              <a:t>Account</a:t>
            </a:r>
            <a:r>
              <a:rPr lang="tr-TR" b="1" dirty="0" smtClean="0">
                <a:solidFill>
                  <a:srgbClr val="C00000"/>
                </a:solidFill>
              </a:rPr>
              <a:t>::</a:t>
            </a:r>
            <a:r>
              <a:rPr lang="tr-TR" b="1" dirty="0" err="1" smtClean="0">
                <a:solidFill>
                  <a:srgbClr val="C00000"/>
                </a:solidFill>
              </a:rPr>
              <a:t>getBalance</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balance</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477749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62500" lnSpcReduction="20000"/>
          </a:bodyPr>
          <a:lstStyle/>
          <a:p>
            <a:pPr marL="0" indent="0">
              <a:buNone/>
            </a:pPr>
            <a:r>
              <a:rPr lang="en-US" b="1" dirty="0" smtClean="0"/>
              <a:t>// Public setter for private data member balance</a:t>
            </a:r>
          </a:p>
          <a:p>
            <a:pPr marL="0" indent="0">
              <a:buNone/>
            </a:pPr>
            <a:r>
              <a:rPr lang="en-US" b="1" dirty="0" smtClean="0">
                <a:solidFill>
                  <a:srgbClr val="C00000"/>
                </a:solidFill>
              </a:rPr>
              <a:t>void Account::</a:t>
            </a:r>
            <a:r>
              <a:rPr lang="en-US" b="1" dirty="0" err="1" smtClean="0">
                <a:solidFill>
                  <a:srgbClr val="C00000"/>
                </a:solidFill>
              </a:rPr>
              <a:t>setBalance</a:t>
            </a:r>
            <a:r>
              <a:rPr lang="en-US" b="1" dirty="0" smtClean="0">
                <a:solidFill>
                  <a:srgbClr val="C00000"/>
                </a:solidFill>
              </a:rPr>
              <a:t>(double b) {</a:t>
            </a:r>
          </a:p>
          <a:p>
            <a:pPr marL="0" indent="0">
              <a:buNone/>
            </a:pPr>
            <a:r>
              <a:rPr lang="en-US" b="1" dirty="0" smtClean="0">
                <a:solidFill>
                  <a:srgbClr val="C00000"/>
                </a:solidFill>
              </a:rPr>
              <a:t>   balance = b;</a:t>
            </a:r>
          </a:p>
          <a:p>
            <a:pPr marL="0" indent="0">
              <a:buNone/>
            </a:pPr>
            <a:r>
              <a:rPr lang="en-US" b="1" dirty="0" smtClean="0">
                <a:solidFill>
                  <a:srgbClr val="C00000"/>
                </a:solidFill>
              </a:rPr>
              <a:t>}</a:t>
            </a:r>
          </a:p>
          <a:p>
            <a:pPr marL="0" indent="0">
              <a:buNone/>
            </a:pPr>
            <a:r>
              <a:rPr lang="en-US" b="1" dirty="0" smtClean="0">
                <a:solidFill>
                  <a:srgbClr val="C00000"/>
                </a:solidFill>
              </a:rPr>
              <a:t> </a:t>
            </a:r>
            <a:r>
              <a:rPr lang="en-US" b="1" dirty="0" smtClean="0"/>
              <a:t>// Adds the given amount to the balance</a:t>
            </a:r>
          </a:p>
          <a:p>
            <a:pPr marL="0" indent="0">
              <a:buNone/>
            </a:pPr>
            <a:r>
              <a:rPr lang="en-US" b="1" dirty="0" smtClean="0">
                <a:solidFill>
                  <a:srgbClr val="C00000"/>
                </a:solidFill>
              </a:rPr>
              <a:t>void Account::credit(double amount) {</a:t>
            </a:r>
          </a:p>
          <a:p>
            <a:pPr marL="0" indent="0">
              <a:buNone/>
            </a:pPr>
            <a:r>
              <a:rPr lang="en-US" b="1" dirty="0" smtClean="0">
                <a:solidFill>
                  <a:srgbClr val="C00000"/>
                </a:solidFill>
              </a:rPr>
              <a:t>   balance += amount;</a:t>
            </a:r>
          </a:p>
          <a:p>
            <a:pPr marL="0" indent="0">
              <a:buNone/>
            </a:pPr>
            <a:r>
              <a:rPr lang="en-US" b="1" dirty="0" smtClean="0">
                <a:solidFill>
                  <a:srgbClr val="C00000"/>
                </a:solidFill>
              </a:rPr>
              <a:t>}</a:t>
            </a:r>
          </a:p>
          <a:p>
            <a:pPr marL="0" indent="0">
              <a:buNone/>
            </a:pPr>
            <a:r>
              <a:rPr lang="en-US" b="1" dirty="0" smtClean="0">
                <a:solidFill>
                  <a:srgbClr val="C00000"/>
                </a:solidFill>
              </a:rPr>
              <a:t> </a:t>
            </a:r>
            <a:r>
              <a:rPr lang="en-US" b="1" dirty="0" smtClean="0"/>
              <a:t>// Subtract the given amount from the balance</a:t>
            </a:r>
          </a:p>
          <a:p>
            <a:pPr marL="0" indent="0">
              <a:buNone/>
            </a:pPr>
            <a:r>
              <a:rPr lang="en-US" b="1" dirty="0" smtClean="0">
                <a:solidFill>
                  <a:srgbClr val="C00000"/>
                </a:solidFill>
              </a:rPr>
              <a:t>void Account::debit(double amount) {</a:t>
            </a:r>
          </a:p>
          <a:p>
            <a:pPr marL="0" indent="0">
              <a:buNone/>
            </a:pPr>
            <a:r>
              <a:rPr lang="en-US" b="1" dirty="0" smtClean="0">
                <a:solidFill>
                  <a:srgbClr val="C00000"/>
                </a:solidFill>
              </a:rPr>
              <a:t>   if (amount &lt;= balance) {</a:t>
            </a:r>
          </a:p>
          <a:p>
            <a:pPr marL="0" indent="0">
              <a:buNone/>
            </a:pPr>
            <a:r>
              <a:rPr lang="en-US" b="1" dirty="0" smtClean="0">
                <a:solidFill>
                  <a:srgbClr val="C00000"/>
                </a:solidFill>
              </a:rPr>
              <a:t>      balance -= amount;</a:t>
            </a:r>
          </a:p>
          <a:p>
            <a:pPr marL="0" indent="0">
              <a:buNone/>
            </a:pPr>
            <a:r>
              <a:rPr lang="en-US" b="1" dirty="0" smtClean="0">
                <a:solidFill>
                  <a:srgbClr val="C00000"/>
                </a:solidFill>
              </a:rPr>
              <a:t>   } else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"Amount withdrawn exceeds the current balance!"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smtClean="0">
                <a:solidFill>
                  <a:srgbClr val="C00000"/>
                </a:solidFill>
              </a:rPr>
              <a:t>}</a:t>
            </a:r>
          </a:p>
          <a:p>
            <a:pPr marL="0" indent="0">
              <a:buNone/>
            </a:pPr>
            <a:r>
              <a:rPr lang="en-US" b="1" dirty="0" smtClean="0">
                <a:solidFill>
                  <a:srgbClr val="C00000"/>
                </a:solidFill>
              </a:rPr>
              <a:t> </a:t>
            </a:r>
            <a:r>
              <a:rPr lang="en-US" b="1" dirty="0" smtClean="0"/>
              <a:t>// Print description for this Account instance</a:t>
            </a:r>
          </a:p>
          <a:p>
            <a:pPr marL="0" indent="0">
              <a:buNone/>
            </a:pPr>
            <a:r>
              <a:rPr lang="en-US" b="1" dirty="0" smtClean="0">
                <a:solidFill>
                  <a:srgbClr val="C00000"/>
                </a:solidFill>
              </a:rPr>
              <a:t>void Account::print() </a:t>
            </a:r>
            <a:r>
              <a:rPr lang="en-US" b="1" dirty="0" err="1" smtClean="0">
                <a:solidFill>
                  <a:srgbClr val="C00000"/>
                </a:solidFill>
              </a:rPr>
              <a:t>const</a:t>
            </a:r>
            <a:r>
              <a:rPr lang="en-US" b="1" dirty="0" smtClean="0">
                <a:solidFill>
                  <a:srgbClr val="C00000"/>
                </a:solidFill>
              </a:rPr>
              <a:t> {</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fixed &lt;&lt; </a:t>
            </a:r>
            <a:r>
              <a:rPr lang="en-US" b="1" dirty="0" err="1" smtClean="0">
                <a:solidFill>
                  <a:srgbClr val="C00000"/>
                </a:solidFill>
              </a:rPr>
              <a:t>setprecision</a:t>
            </a:r>
            <a:r>
              <a:rPr lang="en-US" b="1" dirty="0" smtClean="0">
                <a:solidFill>
                  <a:srgbClr val="C00000"/>
                </a:solidFill>
              </a:rPr>
              <a:t>(2);</a:t>
            </a:r>
          </a:p>
          <a:p>
            <a:pPr marL="0" indent="0">
              <a:buNone/>
            </a:pPr>
            <a:r>
              <a:rPr lang="en-US" b="1" dirty="0" smtClean="0">
                <a:solidFill>
                  <a:srgbClr val="C00000"/>
                </a:solidFill>
              </a:rPr>
              <a:t>   </a:t>
            </a:r>
            <a:r>
              <a:rPr lang="en-US" b="1" dirty="0" err="1" smtClean="0">
                <a:solidFill>
                  <a:srgbClr val="C00000"/>
                </a:solidFill>
              </a:rPr>
              <a:t>cout</a:t>
            </a:r>
            <a:r>
              <a:rPr lang="en-US" b="1" dirty="0" smtClean="0">
                <a:solidFill>
                  <a:srgbClr val="C00000"/>
                </a:solidFill>
              </a:rPr>
              <a:t> &lt;&lt; "A/C no: " &lt;&lt; </a:t>
            </a:r>
            <a:r>
              <a:rPr lang="en-US" b="1" dirty="0" err="1" smtClean="0">
                <a:solidFill>
                  <a:srgbClr val="C00000"/>
                </a:solidFill>
              </a:rPr>
              <a:t>accountNumber</a:t>
            </a:r>
            <a:r>
              <a:rPr lang="en-US" b="1" dirty="0" smtClean="0">
                <a:solidFill>
                  <a:srgbClr val="C00000"/>
                </a:solidFill>
              </a:rPr>
              <a:t> &lt;&lt; " Balance=$" &lt;&lt; balance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171207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0000" lnSpcReduction="20000"/>
          </a:bodyPr>
          <a:lstStyle/>
          <a:p>
            <a:r>
              <a:rPr lang="en-US" b="1" dirty="0" smtClean="0"/>
              <a:t>/* Test Driver for Account class (TestAccount.cpp) */</a:t>
            </a:r>
          </a:p>
          <a:p>
            <a:pPr marL="0" indent="0">
              <a:buNone/>
            </a:pPr>
            <a:r>
              <a:rPr lang="en-US" b="1" dirty="0" smtClean="0">
                <a:solidFill>
                  <a:srgbClr val="C00000"/>
                </a:solidFill>
              </a:rPr>
              <a:t>#include &lt;</a:t>
            </a:r>
            <a:r>
              <a:rPr lang="en-US" b="1" dirty="0" err="1" smtClean="0">
                <a:solidFill>
                  <a:srgbClr val="C00000"/>
                </a:solidFill>
              </a:rPr>
              <a:t>iostream</a:t>
            </a:r>
            <a:r>
              <a:rPr lang="en-US" b="1" dirty="0" smtClean="0">
                <a:solidFill>
                  <a:srgbClr val="C00000"/>
                </a:solidFill>
              </a:rPr>
              <a:t>&gt;</a:t>
            </a:r>
          </a:p>
          <a:p>
            <a:pPr marL="0" indent="0">
              <a:buNone/>
            </a:pPr>
            <a:r>
              <a:rPr lang="en-US" b="1" dirty="0" smtClean="0">
                <a:solidFill>
                  <a:srgbClr val="C00000"/>
                </a:solidFill>
              </a:rPr>
              <a:t>#include "</a:t>
            </a:r>
            <a:r>
              <a:rPr lang="en-US" b="1" dirty="0" err="1" smtClean="0">
                <a:solidFill>
                  <a:srgbClr val="C00000"/>
                </a:solidFill>
              </a:rPr>
              <a:t>Account.h</a:t>
            </a:r>
            <a:r>
              <a:rPr lang="en-US" b="1" dirty="0" smtClean="0">
                <a:solidFill>
                  <a:srgbClr val="C00000"/>
                </a:solidFill>
              </a:rPr>
              <a:t>"</a:t>
            </a:r>
          </a:p>
          <a:p>
            <a:pPr marL="0" indent="0">
              <a:buNone/>
            </a:pPr>
            <a:r>
              <a:rPr lang="en-US" b="1" dirty="0" smtClean="0">
                <a:solidFill>
                  <a:srgbClr val="C00000"/>
                </a:solidFill>
              </a:rPr>
              <a:t> using namespace </a:t>
            </a:r>
            <a:r>
              <a:rPr lang="en-US" b="1" dirty="0" err="1" smtClean="0">
                <a:solidFill>
                  <a:srgbClr val="C00000"/>
                </a:solidFill>
              </a:rPr>
              <a:t>std</a:t>
            </a:r>
            <a:r>
              <a:rPr lang="en-US" b="1" dirty="0" smtClean="0">
                <a:solidFill>
                  <a:srgbClr val="C00000"/>
                </a:solidFill>
              </a:rPr>
              <a:t>;</a:t>
            </a:r>
          </a:p>
          <a:p>
            <a:pPr marL="0" indent="0">
              <a:buNone/>
            </a:pPr>
            <a:r>
              <a:rPr lang="en-US" b="1" dirty="0" smtClean="0">
                <a:solidFill>
                  <a:srgbClr val="C00000"/>
                </a:solidFill>
              </a:rPr>
              <a:t> </a:t>
            </a:r>
          </a:p>
          <a:p>
            <a:pPr marL="0" indent="0">
              <a:buNone/>
            </a:pPr>
            <a:r>
              <a:rPr lang="en-US" b="1" dirty="0" err="1" smtClean="0">
                <a:solidFill>
                  <a:srgbClr val="C00000"/>
                </a:solidFill>
              </a:rPr>
              <a:t>int</a:t>
            </a:r>
            <a:r>
              <a:rPr lang="en-US" b="1" dirty="0" smtClean="0">
                <a:solidFill>
                  <a:srgbClr val="C00000"/>
                </a:solidFill>
              </a:rPr>
              <a:t> main() {</a:t>
            </a:r>
          </a:p>
          <a:p>
            <a:pPr marL="0" indent="0">
              <a:buNone/>
            </a:pPr>
            <a:r>
              <a:rPr lang="en-US" b="1" dirty="0" smtClean="0">
                <a:solidFill>
                  <a:srgbClr val="C00000"/>
                </a:solidFill>
              </a:rPr>
              <a:t>    Account a1(8111, 99.99);</a:t>
            </a:r>
          </a:p>
          <a:p>
            <a:pPr marL="0" indent="0">
              <a:buNone/>
            </a:pPr>
            <a:r>
              <a:rPr lang="en-US" b="1" dirty="0" smtClean="0">
                <a:solidFill>
                  <a:srgbClr val="C00000"/>
                </a:solidFill>
              </a:rPr>
              <a:t>    a1.print();     </a:t>
            </a:r>
            <a:r>
              <a:rPr lang="en-US" b="1" dirty="0" smtClean="0"/>
              <a:t>// A/C no: 8111 Balance=$99.99</a:t>
            </a:r>
          </a:p>
          <a:p>
            <a:pPr marL="0" indent="0">
              <a:buNone/>
            </a:pPr>
            <a:r>
              <a:rPr lang="en-US" b="1" dirty="0" smtClean="0">
                <a:solidFill>
                  <a:srgbClr val="C00000"/>
                </a:solidFill>
              </a:rPr>
              <a:t>    a1.credit(20);</a:t>
            </a:r>
          </a:p>
          <a:p>
            <a:pPr marL="0" indent="0">
              <a:buNone/>
            </a:pPr>
            <a:r>
              <a:rPr lang="en-US" b="1" dirty="0" smtClean="0">
                <a:solidFill>
                  <a:srgbClr val="C00000"/>
                </a:solidFill>
              </a:rPr>
              <a:t>    a1.debit(10);</a:t>
            </a:r>
          </a:p>
          <a:p>
            <a:pPr marL="0" indent="0">
              <a:buNone/>
            </a:pPr>
            <a:r>
              <a:rPr lang="en-US" b="1" dirty="0" smtClean="0">
                <a:solidFill>
                  <a:srgbClr val="C00000"/>
                </a:solidFill>
              </a:rPr>
              <a:t>    a1.print();     </a:t>
            </a:r>
            <a:r>
              <a:rPr lang="en-US" b="1" dirty="0" smtClean="0"/>
              <a:t>// A/C no: 8111 Balance=$109.99</a:t>
            </a:r>
          </a:p>
          <a:p>
            <a:pPr marL="0" indent="0">
              <a:buNone/>
            </a:pPr>
            <a:r>
              <a:rPr lang="en-US" b="1" dirty="0" smtClean="0">
                <a:solidFill>
                  <a:srgbClr val="C00000"/>
                </a:solidFill>
              </a:rPr>
              <a:t> </a:t>
            </a:r>
          </a:p>
          <a:p>
            <a:pPr marL="0" indent="0">
              <a:buNone/>
            </a:pPr>
            <a:r>
              <a:rPr lang="en-US" b="1" dirty="0" smtClean="0">
                <a:solidFill>
                  <a:srgbClr val="C00000"/>
                </a:solidFill>
              </a:rPr>
              <a:t>    Account a2(8222);  </a:t>
            </a:r>
            <a:r>
              <a:rPr lang="en-US" b="1" dirty="0" smtClean="0"/>
              <a:t>// default balance</a:t>
            </a:r>
          </a:p>
          <a:p>
            <a:pPr marL="0" indent="0">
              <a:buNone/>
            </a:pPr>
            <a:r>
              <a:rPr lang="en-US" b="1" dirty="0" smtClean="0">
                <a:solidFill>
                  <a:srgbClr val="C00000"/>
                </a:solidFill>
              </a:rPr>
              <a:t>    a2.print();        </a:t>
            </a:r>
            <a:r>
              <a:rPr lang="en-US" b="1" dirty="0" smtClean="0"/>
              <a:t>// A/C no: 8222 Balance=$0.00</a:t>
            </a:r>
          </a:p>
          <a:p>
            <a:pPr marL="0" indent="0">
              <a:buNone/>
            </a:pPr>
            <a:r>
              <a:rPr lang="en-US" b="1" dirty="0" smtClean="0">
                <a:solidFill>
                  <a:srgbClr val="C00000"/>
                </a:solidFill>
              </a:rPr>
              <a:t>    a2.setBalance(100);</a:t>
            </a:r>
          </a:p>
          <a:p>
            <a:pPr marL="0" indent="0">
              <a:buNone/>
            </a:pPr>
            <a:r>
              <a:rPr lang="en-US" b="1" dirty="0" smtClean="0">
                <a:solidFill>
                  <a:srgbClr val="C00000"/>
                </a:solidFill>
              </a:rPr>
              <a:t>    a2.credit(20);</a:t>
            </a:r>
          </a:p>
          <a:p>
            <a:pPr marL="0" indent="0">
              <a:buNone/>
            </a:pPr>
            <a:r>
              <a:rPr lang="en-US" b="1" dirty="0" smtClean="0">
                <a:solidFill>
                  <a:srgbClr val="C00000"/>
                </a:solidFill>
              </a:rPr>
              <a:t>    a2.debit(200);  </a:t>
            </a:r>
            <a:r>
              <a:rPr lang="en-US" b="1" dirty="0" smtClean="0"/>
              <a:t>// Amount withdrawn exceeds the current balance!</a:t>
            </a:r>
          </a:p>
          <a:p>
            <a:pPr marL="0" indent="0">
              <a:buNone/>
            </a:pPr>
            <a:r>
              <a:rPr lang="en-US" b="1" dirty="0" smtClean="0">
                <a:solidFill>
                  <a:srgbClr val="C00000"/>
                </a:solidFill>
              </a:rPr>
              <a:t>    a2.print();     </a:t>
            </a:r>
            <a:r>
              <a:rPr lang="en-US" b="1" dirty="0" smtClean="0"/>
              <a:t>// A/C no: 8222 Balance=$120.00</a:t>
            </a:r>
          </a:p>
          <a:p>
            <a:pPr marL="0" indent="0">
              <a:buNone/>
            </a:pPr>
            <a:r>
              <a:rPr lang="en-US" b="1" dirty="0" smtClean="0">
                <a:solidFill>
                  <a:srgbClr val="C00000"/>
                </a:solidFill>
              </a:rPr>
              <a:t>    return 0;</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50087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046563" y="0"/>
            <a:ext cx="4208253" cy="514769"/>
          </a:xfrm>
        </p:spPr>
        <p:txBody>
          <a:bodyPr>
            <a:normAutofit fontScale="90000"/>
          </a:bodyPr>
          <a:lstStyle/>
          <a:p>
            <a:r>
              <a:rPr lang="tr-TR" dirty="0" smtClean="0"/>
              <a:t> </a:t>
            </a:r>
            <a:r>
              <a:rPr lang="tr-TR" sz="3600" b="1" dirty="0" err="1" smtClean="0"/>
              <a:t>Default</a:t>
            </a:r>
            <a:r>
              <a:rPr lang="tr-TR" sz="3600" b="1" dirty="0" smtClean="0"/>
              <a:t> </a:t>
            </a:r>
            <a:r>
              <a:rPr lang="tr-TR" sz="3600" b="1" dirty="0" err="1" smtClean="0"/>
              <a:t>Constructor</a:t>
            </a:r>
            <a:endParaRPr lang="tr-TR" sz="3600" b="1" dirty="0"/>
          </a:p>
        </p:txBody>
      </p:sp>
      <p:sp>
        <p:nvSpPr>
          <p:cNvPr id="3" name="İçerik Yer Tutucusu 2"/>
          <p:cNvSpPr>
            <a:spLocks noGrp="1"/>
          </p:cNvSpPr>
          <p:nvPr>
            <p:ph idx="1"/>
          </p:nvPr>
        </p:nvSpPr>
        <p:spPr>
          <a:xfrm>
            <a:off x="0" y="514770"/>
            <a:ext cx="12192000" cy="6343230"/>
          </a:xfrm>
        </p:spPr>
        <p:txBody>
          <a:bodyPr>
            <a:normAutofit fontScale="85000" lnSpcReduction="20000"/>
          </a:bodyPr>
          <a:lstStyle/>
          <a:p>
            <a:r>
              <a:rPr lang="en-US" dirty="0" smtClean="0"/>
              <a:t>A default constructor is a constructor with no parameters, or having default values for all the parameters. For example, Circle's constructor can be served as default constructor with all the parameters default.</a:t>
            </a:r>
          </a:p>
          <a:p>
            <a:endParaRPr lang="en-US" dirty="0" smtClean="0"/>
          </a:p>
          <a:p>
            <a:pPr marL="0" indent="0">
              <a:buNone/>
            </a:pPr>
            <a:r>
              <a:rPr lang="en-US" b="1" dirty="0" smtClean="0">
                <a:solidFill>
                  <a:srgbClr val="C00000"/>
                </a:solidFill>
              </a:rPr>
              <a:t>Circle c1;   </a:t>
            </a:r>
            <a:r>
              <a:rPr lang="en-US" b="1" dirty="0" smtClean="0"/>
              <a:t>// Declare c1 as an instance of Circle, and invoke the default constructor</a:t>
            </a:r>
          </a:p>
          <a:p>
            <a:pPr marL="0" indent="0">
              <a:buNone/>
            </a:pPr>
            <a:r>
              <a:rPr lang="en-US" b="1" dirty="0" smtClean="0">
                <a:solidFill>
                  <a:srgbClr val="C00000"/>
                </a:solidFill>
              </a:rPr>
              <a:t>Circle c1(); </a:t>
            </a:r>
            <a:r>
              <a:rPr lang="en-US" b="1" dirty="0" smtClean="0"/>
              <a:t>// Error!</a:t>
            </a:r>
          </a:p>
          <a:p>
            <a:pPr marL="0" indent="0">
              <a:buNone/>
            </a:pPr>
            <a:r>
              <a:rPr lang="en-US" b="1" dirty="0" smtClean="0">
                <a:solidFill>
                  <a:srgbClr val="C00000"/>
                </a:solidFill>
              </a:rPr>
              <a:t>             </a:t>
            </a:r>
            <a:r>
              <a:rPr lang="en-US" b="1" dirty="0" smtClean="0"/>
              <a:t>// (This declares c1 as a function that takes no parameter and returns a Circle instance)</a:t>
            </a:r>
          </a:p>
          <a:p>
            <a:pPr marL="0" indent="0">
              <a:buNone/>
            </a:pPr>
            <a:endParaRPr lang="en-US" b="1" dirty="0" smtClean="0">
              <a:solidFill>
                <a:srgbClr val="C00000"/>
              </a:solidFill>
            </a:endParaRPr>
          </a:p>
          <a:p>
            <a:r>
              <a:rPr lang="en-US" dirty="0" smtClean="0"/>
              <a:t>If C++, if you did not provide ANY constructor, the compiler automatically provides a default constructor that does nothing. That is,</a:t>
            </a:r>
          </a:p>
          <a:p>
            <a:endParaRPr lang="en-US" dirty="0" smtClean="0"/>
          </a:p>
          <a:p>
            <a:pPr marL="0" indent="0">
              <a:buNone/>
            </a:pPr>
            <a:r>
              <a:rPr lang="en-US" b="1" dirty="0" err="1" smtClean="0">
                <a:solidFill>
                  <a:srgbClr val="C00000"/>
                </a:solidFill>
              </a:rPr>
              <a:t>ClassName</a:t>
            </a:r>
            <a:r>
              <a:rPr lang="en-US" b="1" dirty="0" smtClean="0">
                <a:solidFill>
                  <a:srgbClr val="C00000"/>
                </a:solidFill>
              </a:rPr>
              <a:t>::</a:t>
            </a:r>
            <a:r>
              <a:rPr lang="en-US" b="1" dirty="0" err="1" smtClean="0">
                <a:solidFill>
                  <a:srgbClr val="C00000"/>
                </a:solidFill>
              </a:rPr>
              <a:t>ClassName</a:t>
            </a:r>
            <a:r>
              <a:rPr lang="en-US" b="1" dirty="0" smtClean="0">
                <a:solidFill>
                  <a:srgbClr val="C00000"/>
                </a:solidFill>
              </a:rPr>
              <a:t>() { } </a:t>
            </a:r>
            <a:r>
              <a:rPr lang="en-US" dirty="0" smtClean="0"/>
              <a:t> </a:t>
            </a:r>
            <a:r>
              <a:rPr lang="en-US" b="1" dirty="0" smtClean="0"/>
              <a:t>// Take no argument and do nothing</a:t>
            </a:r>
          </a:p>
          <a:p>
            <a:endParaRPr lang="en-US" dirty="0" smtClean="0"/>
          </a:p>
          <a:p>
            <a:r>
              <a:rPr lang="en-US" dirty="0" smtClean="0"/>
              <a:t>Compiler will not provide a default constructor if you define any constructor(s). </a:t>
            </a:r>
            <a:endParaRPr lang="tr-TR" dirty="0" smtClean="0"/>
          </a:p>
          <a:p>
            <a:r>
              <a:rPr lang="en-US" dirty="0" smtClean="0"/>
              <a:t>If all the constructors you defined require arguments, invoking no-argument default constructor results in error. </a:t>
            </a:r>
            <a:endParaRPr lang="tr-TR" dirty="0" smtClean="0"/>
          </a:p>
          <a:p>
            <a:r>
              <a:rPr lang="en-US" dirty="0" smtClean="0"/>
              <a:t>This is to allow class designer to make it impossible to create an uninitialized instance, by NOT providing an explicit default constructor.</a:t>
            </a:r>
            <a:endParaRPr lang="tr-TR" dirty="0"/>
          </a:p>
        </p:txBody>
      </p:sp>
    </p:spTree>
    <p:extLst>
      <p:ext uri="{BB962C8B-B14F-4D97-AF65-F5344CB8AC3E}">
        <p14:creationId xmlns:p14="http://schemas.microsoft.com/office/powerpoint/2010/main" val="3564177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219414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2528" y="71827"/>
            <a:ext cx="9057736" cy="670045"/>
          </a:xfrm>
        </p:spPr>
        <p:txBody>
          <a:bodyPr>
            <a:normAutofit/>
          </a:bodyPr>
          <a:lstStyle/>
          <a:p>
            <a:r>
              <a:rPr lang="en-US" sz="3600" b="1" dirty="0" smtClean="0"/>
              <a:t>The Author and Book Classes (for a Bookstore)</a:t>
            </a:r>
            <a:endParaRPr lang="tr-TR" sz="3600" b="1" dirty="0"/>
          </a:p>
        </p:txBody>
      </p:sp>
      <p:sp>
        <p:nvSpPr>
          <p:cNvPr id="3" name="İçerik Yer Tutucusu 2"/>
          <p:cNvSpPr>
            <a:spLocks noGrp="1"/>
          </p:cNvSpPr>
          <p:nvPr>
            <p:ph idx="1"/>
          </p:nvPr>
        </p:nvSpPr>
        <p:spPr>
          <a:xfrm>
            <a:off x="7013274" y="741872"/>
            <a:ext cx="5178726" cy="6116128"/>
          </a:xfrm>
        </p:spPr>
        <p:txBody>
          <a:bodyPr>
            <a:normAutofit fontScale="85000" lnSpcReduction="20000"/>
          </a:bodyPr>
          <a:lstStyle/>
          <a:p>
            <a:r>
              <a:rPr lang="en-US" dirty="0" smtClean="0"/>
              <a:t>Let's begin with a class called Author, designed as shown in the class diagram. It contains:</a:t>
            </a:r>
          </a:p>
          <a:p>
            <a:endParaRPr lang="en-US" dirty="0" smtClean="0"/>
          </a:p>
          <a:p>
            <a:r>
              <a:rPr lang="en-US" dirty="0" smtClean="0"/>
              <a:t>    Three private data members: name (string), email (string), and gender (char of 'm', 'f' or 'u' for unknown).</a:t>
            </a:r>
          </a:p>
          <a:p>
            <a:r>
              <a:rPr lang="en-US" dirty="0" smtClean="0"/>
              <a:t>    A constructor to initialize the name, email and gender with the given values. There are no default values for data members.</a:t>
            </a:r>
          </a:p>
          <a:p>
            <a:r>
              <a:rPr lang="en-US" dirty="0" smtClean="0"/>
              <a:t>    Getters for name, email and gender, and setter for email. There is no setter for name and gender as we assume that these attributes cannot be changed.</a:t>
            </a:r>
          </a:p>
          <a:p>
            <a:r>
              <a:rPr lang="en-US" dirty="0" smtClean="0"/>
              <a:t>    A print() member function that prints "name (gender) at email", e.g., "Peter Jones (m) at peter@somewhere.com".</a:t>
            </a:r>
          </a:p>
          <a:p>
            <a:endParaRPr lang="tr-TR" dirty="0"/>
          </a:p>
        </p:txBody>
      </p:sp>
      <p:pic>
        <p:nvPicPr>
          <p:cNvPr id="4" name="Resim 3"/>
          <p:cNvPicPr>
            <a:picLocks noChangeAspect="1"/>
          </p:cNvPicPr>
          <p:nvPr/>
        </p:nvPicPr>
        <p:blipFill>
          <a:blip r:embed="rId2"/>
          <a:stretch>
            <a:fillRect/>
          </a:stretch>
        </p:blipFill>
        <p:spPr>
          <a:xfrm>
            <a:off x="298149" y="1744602"/>
            <a:ext cx="6715125" cy="3248025"/>
          </a:xfrm>
          <a:prstGeom prst="rect">
            <a:avLst/>
          </a:prstGeom>
        </p:spPr>
      </p:pic>
    </p:spTree>
    <p:extLst>
      <p:ext uri="{BB962C8B-B14F-4D97-AF65-F5344CB8AC3E}">
        <p14:creationId xmlns:p14="http://schemas.microsoft.com/office/powerpoint/2010/main" val="499071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62500" lnSpcReduction="20000"/>
          </a:bodyPr>
          <a:lstStyle/>
          <a:p>
            <a:pPr algn="ctr"/>
            <a:r>
              <a:rPr lang="tr-TR" b="1" dirty="0" smtClean="0"/>
              <a:t>/* </a:t>
            </a:r>
            <a:r>
              <a:rPr lang="tr-TR" b="1" dirty="0" err="1" smtClean="0"/>
              <a:t>Header</a:t>
            </a:r>
            <a:r>
              <a:rPr lang="tr-TR" b="1" dirty="0" smtClean="0"/>
              <a:t> </a:t>
            </a:r>
            <a:r>
              <a:rPr lang="tr-TR" b="1" dirty="0" err="1" smtClean="0"/>
              <a:t>for</a:t>
            </a:r>
            <a:r>
              <a:rPr lang="tr-TR" b="1" dirty="0" smtClean="0"/>
              <a:t> </a:t>
            </a:r>
            <a:r>
              <a:rPr lang="tr-TR" b="1" dirty="0" err="1" smtClean="0"/>
              <a:t>the</a:t>
            </a:r>
            <a:r>
              <a:rPr lang="tr-TR" b="1" dirty="0" smtClean="0"/>
              <a:t> Author </a:t>
            </a:r>
            <a:r>
              <a:rPr lang="tr-TR" b="1" dirty="0" err="1" smtClean="0"/>
              <a:t>class</a:t>
            </a:r>
            <a:r>
              <a:rPr lang="tr-TR" b="1" dirty="0" smtClean="0"/>
              <a:t> (</a:t>
            </a:r>
            <a:r>
              <a:rPr lang="tr-TR" b="1" dirty="0" err="1" smtClean="0"/>
              <a:t>Author.h</a:t>
            </a:r>
            <a:r>
              <a:rPr lang="tr-TR" b="1" dirty="0" smtClean="0"/>
              <a:t>) */</a:t>
            </a:r>
          </a:p>
          <a:p>
            <a:pPr marL="0" indent="0">
              <a:buNone/>
            </a:pPr>
            <a:r>
              <a:rPr lang="tr-TR" b="1" dirty="0" smtClean="0">
                <a:solidFill>
                  <a:srgbClr val="C00000"/>
                </a:solidFill>
              </a:rPr>
              <a:t>#</a:t>
            </a:r>
            <a:r>
              <a:rPr lang="tr-TR" b="1" dirty="0" err="1" smtClean="0">
                <a:solidFill>
                  <a:srgbClr val="C00000"/>
                </a:solidFill>
              </a:rPr>
              <a:t>ifndef</a:t>
            </a:r>
            <a:r>
              <a:rPr lang="tr-TR" b="1" dirty="0" smtClean="0">
                <a:solidFill>
                  <a:srgbClr val="C00000"/>
                </a:solidFill>
              </a:rPr>
              <a:t> AUTHOR_H</a:t>
            </a:r>
          </a:p>
          <a:p>
            <a:pPr marL="0" indent="0">
              <a:buNone/>
            </a:pPr>
            <a:r>
              <a:rPr lang="tr-TR" b="1" dirty="0" smtClean="0">
                <a:solidFill>
                  <a:srgbClr val="C00000"/>
                </a:solidFill>
              </a:rPr>
              <a:t>#define AUTHOR_H</a:t>
            </a:r>
          </a:p>
          <a:p>
            <a:pPr marL="0" indent="0">
              <a:buNone/>
            </a:pPr>
            <a:r>
              <a:rPr lang="tr-TR" b="1" dirty="0" smtClean="0">
                <a:solidFill>
                  <a:srgbClr val="C00000"/>
                </a:solidFill>
              </a:rPr>
              <a:t> #</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string</a:t>
            </a:r>
            <a:r>
              <a:rPr lang="tr-TR" b="1" dirty="0" smtClean="0">
                <a:solidFill>
                  <a:srgbClr val="C00000"/>
                </a:solidFill>
              </a:rPr>
              <a:t>&gt;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err="1" smtClean="0">
                <a:solidFill>
                  <a:srgbClr val="C00000"/>
                </a:solidFill>
              </a:rPr>
              <a:t>class</a:t>
            </a:r>
            <a:r>
              <a:rPr lang="tr-TR" b="1" dirty="0" smtClean="0">
                <a:solidFill>
                  <a:srgbClr val="C00000"/>
                </a:solidFill>
              </a:rPr>
              <a:t> Author {</a:t>
            </a:r>
          </a:p>
          <a:p>
            <a:pPr marL="0" indent="0">
              <a:buNone/>
            </a:pPr>
            <a:r>
              <a:rPr lang="tr-TR" b="1" dirty="0" err="1" smtClean="0">
                <a:solidFill>
                  <a:srgbClr val="C00000"/>
                </a:solidFill>
              </a:rPr>
              <a:t>private</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name;</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email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char</a:t>
            </a:r>
            <a:r>
              <a:rPr lang="tr-TR" b="1" dirty="0" smtClean="0">
                <a:solidFill>
                  <a:srgbClr val="C00000"/>
                </a:solidFill>
              </a:rPr>
              <a:t> </a:t>
            </a:r>
            <a:r>
              <a:rPr lang="tr-TR" b="1" dirty="0" err="1" smtClean="0">
                <a:solidFill>
                  <a:srgbClr val="C00000"/>
                </a:solidFill>
              </a:rPr>
              <a:t>gender</a:t>
            </a:r>
            <a:r>
              <a:rPr lang="tr-TR" b="1" dirty="0" smtClean="0">
                <a:solidFill>
                  <a:srgbClr val="C00000"/>
                </a:solidFill>
              </a:rPr>
              <a:t>;   </a:t>
            </a:r>
            <a:r>
              <a:rPr lang="tr-TR" b="1" dirty="0" smtClean="0"/>
              <a:t>// 'm', 'f', </a:t>
            </a:r>
            <a:r>
              <a:rPr lang="tr-TR" b="1" dirty="0" err="1" smtClean="0"/>
              <a:t>or</a:t>
            </a:r>
            <a:r>
              <a:rPr lang="tr-TR" b="1" dirty="0" smtClean="0"/>
              <a:t> 'u' </a:t>
            </a:r>
            <a:r>
              <a:rPr lang="tr-TR" b="1" dirty="0" err="1" smtClean="0"/>
              <a:t>for</a:t>
            </a:r>
            <a:r>
              <a:rPr lang="tr-TR" b="1" dirty="0" smtClean="0"/>
              <a:t> </a:t>
            </a:r>
            <a:r>
              <a:rPr lang="tr-TR" b="1" dirty="0" err="1" smtClean="0"/>
              <a:t>unknown</a:t>
            </a:r>
            <a:endParaRPr lang="tr-TR" b="1" dirty="0" smtClean="0"/>
          </a:p>
          <a:p>
            <a:pPr marL="0" indent="0">
              <a:buNone/>
            </a:pPr>
            <a:r>
              <a:rPr lang="tr-TR" b="1" dirty="0" smtClean="0">
                <a:solidFill>
                  <a:srgbClr val="C00000"/>
                </a:solidFill>
              </a:rPr>
              <a:t> </a:t>
            </a:r>
          </a:p>
          <a:p>
            <a:pPr marL="0" indent="0">
              <a:buNone/>
            </a:pPr>
            <a:r>
              <a:rPr lang="tr-TR" b="1" dirty="0" err="1" smtClean="0">
                <a:solidFill>
                  <a:srgbClr val="C00000"/>
                </a:solidFill>
              </a:rPr>
              <a:t>public</a:t>
            </a:r>
            <a:r>
              <a:rPr lang="tr-TR" b="1" dirty="0" smtClean="0">
                <a:solidFill>
                  <a:srgbClr val="C00000"/>
                </a:solidFill>
              </a:rPr>
              <a:t>:</a:t>
            </a:r>
          </a:p>
          <a:p>
            <a:pPr marL="0" indent="0">
              <a:buNone/>
            </a:pPr>
            <a:r>
              <a:rPr lang="tr-TR" b="1" dirty="0" smtClean="0">
                <a:solidFill>
                  <a:srgbClr val="C00000"/>
                </a:solidFill>
              </a:rPr>
              <a:t>   Author(</a:t>
            </a:r>
            <a:r>
              <a:rPr lang="tr-TR" b="1" dirty="0" err="1" smtClean="0">
                <a:solidFill>
                  <a:srgbClr val="C00000"/>
                </a:solidFill>
              </a:rPr>
              <a:t>string</a:t>
            </a:r>
            <a:r>
              <a:rPr lang="tr-TR" b="1" dirty="0" smtClean="0">
                <a:solidFill>
                  <a:srgbClr val="C00000"/>
                </a:solidFill>
              </a:rPr>
              <a:t> name,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email</a:t>
            </a:r>
            <a:r>
              <a:rPr lang="tr-TR" b="1" dirty="0" smtClean="0">
                <a:solidFill>
                  <a:srgbClr val="C00000"/>
                </a:solidFill>
              </a:rPr>
              <a:t>, </a:t>
            </a:r>
            <a:r>
              <a:rPr lang="tr-TR" b="1" dirty="0" err="1" smtClean="0">
                <a:solidFill>
                  <a:srgbClr val="C00000"/>
                </a:solidFill>
              </a:rPr>
              <a:t>char</a:t>
            </a:r>
            <a:r>
              <a:rPr lang="tr-TR" b="1" dirty="0" smtClean="0">
                <a:solidFill>
                  <a:srgbClr val="C00000"/>
                </a:solidFill>
              </a:rPr>
              <a:t> </a:t>
            </a:r>
            <a:r>
              <a:rPr lang="tr-TR" b="1" dirty="0" err="1" smtClean="0">
                <a:solidFill>
                  <a:srgbClr val="C00000"/>
                </a:solidFill>
              </a:rPr>
              <a:t>gender</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getName</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getEmail</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setEmail</a:t>
            </a:r>
            <a:r>
              <a:rPr lang="tr-TR" b="1" dirty="0" smtClean="0">
                <a:solidFill>
                  <a:srgbClr val="C00000"/>
                </a:solidFill>
              </a:rPr>
              <a:t>(</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email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char</a:t>
            </a:r>
            <a:r>
              <a:rPr lang="tr-TR" b="1" dirty="0" smtClean="0">
                <a:solidFill>
                  <a:srgbClr val="C00000"/>
                </a:solidFill>
              </a:rPr>
              <a:t> </a:t>
            </a:r>
            <a:r>
              <a:rPr lang="tr-TR" b="1" dirty="0" err="1" smtClean="0">
                <a:solidFill>
                  <a:srgbClr val="C00000"/>
                </a:solidFill>
              </a:rPr>
              <a:t>getGender</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t>
            </a:r>
            <a:r>
              <a:rPr lang="tr-TR" b="1" dirty="0" err="1" smtClean="0">
                <a:solidFill>
                  <a:srgbClr val="C00000"/>
                </a:solidFill>
              </a:rPr>
              <a:t>print</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endif</a:t>
            </a:r>
            <a:endParaRPr lang="tr-TR" b="1" dirty="0">
              <a:solidFill>
                <a:srgbClr val="C00000"/>
              </a:solidFill>
            </a:endParaRPr>
          </a:p>
        </p:txBody>
      </p:sp>
    </p:spTree>
    <p:extLst>
      <p:ext uri="{BB962C8B-B14F-4D97-AF65-F5344CB8AC3E}">
        <p14:creationId xmlns:p14="http://schemas.microsoft.com/office/powerpoint/2010/main" val="4115513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77500" lnSpcReduction="20000"/>
          </a:bodyPr>
          <a:lstStyle/>
          <a:p>
            <a:r>
              <a:rPr lang="tr-TR" dirty="0" smtClean="0"/>
              <a:t>/* </a:t>
            </a:r>
            <a:r>
              <a:rPr lang="tr-TR" dirty="0" err="1" smtClean="0"/>
              <a:t>Implementation</a:t>
            </a:r>
            <a:r>
              <a:rPr lang="tr-TR" dirty="0" smtClean="0"/>
              <a:t> </a:t>
            </a:r>
            <a:r>
              <a:rPr lang="tr-TR" dirty="0" err="1" smtClean="0"/>
              <a:t>for</a:t>
            </a:r>
            <a:r>
              <a:rPr lang="tr-TR" dirty="0" smtClean="0"/>
              <a:t> </a:t>
            </a:r>
            <a:r>
              <a:rPr lang="tr-TR" dirty="0" err="1" smtClean="0"/>
              <a:t>the</a:t>
            </a:r>
            <a:r>
              <a:rPr lang="tr-TR" dirty="0" smtClean="0"/>
              <a:t> Author </a:t>
            </a:r>
            <a:r>
              <a:rPr lang="tr-TR" dirty="0" err="1" smtClean="0"/>
              <a:t>class</a:t>
            </a:r>
            <a:r>
              <a:rPr lang="tr-TR" dirty="0" smtClean="0"/>
              <a:t> (Author.cpp)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&lt;</a:t>
            </a:r>
            <a:r>
              <a:rPr lang="tr-TR" b="1" dirty="0" err="1" smtClean="0">
                <a:solidFill>
                  <a:srgbClr val="C00000"/>
                </a:solidFill>
              </a:rPr>
              <a:t>iostream</a:t>
            </a:r>
            <a:r>
              <a:rPr lang="tr-TR" b="1" dirty="0" smtClean="0">
                <a:solidFill>
                  <a:srgbClr val="C00000"/>
                </a:solidFill>
              </a:rPr>
              <a:t>&gt;</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a:t>
            </a:r>
            <a:r>
              <a:rPr lang="tr-TR" b="1" dirty="0" err="1" smtClean="0">
                <a:solidFill>
                  <a:srgbClr val="C00000"/>
                </a:solidFill>
              </a:rPr>
              <a:t>Author.h</a:t>
            </a:r>
            <a:r>
              <a:rPr lang="tr-TR" b="1" dirty="0" smtClean="0">
                <a:solidFill>
                  <a:srgbClr val="C00000"/>
                </a:solidFill>
              </a:rPr>
              <a:t>"</a:t>
            </a:r>
          </a:p>
          <a:p>
            <a:pPr marL="0" indent="0">
              <a:buNone/>
            </a:pPr>
            <a:r>
              <a:rPr lang="tr-TR" b="1" dirty="0" err="1" smtClean="0">
                <a:solidFill>
                  <a:srgbClr val="C00000"/>
                </a:solidFill>
              </a:rPr>
              <a:t>using</a:t>
            </a:r>
            <a:r>
              <a:rPr lang="tr-TR" b="1" dirty="0" smtClean="0">
                <a:solidFill>
                  <a:srgbClr val="C00000"/>
                </a:solidFill>
              </a:rPr>
              <a:t> </a:t>
            </a:r>
            <a:r>
              <a:rPr lang="tr-TR" b="1" dirty="0" err="1" smtClean="0">
                <a:solidFill>
                  <a:srgbClr val="C00000"/>
                </a:solidFill>
              </a:rPr>
              <a:t>namespace</a:t>
            </a:r>
            <a:r>
              <a:rPr lang="tr-TR" b="1" dirty="0" smtClean="0">
                <a:solidFill>
                  <a:srgbClr val="C00000"/>
                </a:solidFill>
              </a:rPr>
              <a:t> </a:t>
            </a:r>
            <a:r>
              <a:rPr lang="tr-TR" b="1" dirty="0" err="1" smtClean="0">
                <a:solidFill>
                  <a:srgbClr val="C00000"/>
                </a:solidFill>
              </a:rPr>
              <a:t>std</a:t>
            </a:r>
            <a:r>
              <a:rPr lang="tr-TR" b="1" dirty="0" smtClean="0">
                <a:solidFill>
                  <a:srgbClr val="C00000"/>
                </a:solidFill>
              </a:rPr>
              <a:t>;</a:t>
            </a:r>
          </a:p>
          <a:p>
            <a:pPr marL="0" indent="0">
              <a:buNone/>
            </a:pPr>
            <a:r>
              <a:rPr lang="tr-TR" b="1" dirty="0" smtClean="0">
                <a:solidFill>
                  <a:srgbClr val="C00000"/>
                </a:solidFill>
              </a:rPr>
              <a:t> </a:t>
            </a:r>
          </a:p>
          <a:p>
            <a:pPr marL="0" indent="0">
              <a:buNone/>
            </a:pPr>
            <a:r>
              <a:rPr lang="tr-TR" b="1" dirty="0" smtClean="0"/>
              <a:t>// </a:t>
            </a:r>
            <a:r>
              <a:rPr lang="tr-TR" b="1" dirty="0" err="1" smtClean="0"/>
              <a:t>Constructor</a:t>
            </a:r>
            <a:r>
              <a:rPr lang="tr-TR" b="1" dirty="0" smtClean="0"/>
              <a:t>, </a:t>
            </a:r>
            <a:r>
              <a:rPr lang="tr-TR" b="1" dirty="0" err="1" smtClean="0"/>
              <a:t>with</a:t>
            </a:r>
            <a:r>
              <a:rPr lang="tr-TR" b="1" dirty="0" smtClean="0"/>
              <a:t> </a:t>
            </a:r>
            <a:r>
              <a:rPr lang="tr-TR" b="1" dirty="0" err="1" smtClean="0"/>
              <a:t>input</a:t>
            </a:r>
            <a:r>
              <a:rPr lang="tr-TR" b="1" dirty="0" smtClean="0"/>
              <a:t> </a:t>
            </a:r>
            <a:r>
              <a:rPr lang="tr-TR" b="1" dirty="0" err="1" smtClean="0"/>
              <a:t>validation</a:t>
            </a:r>
            <a:endParaRPr lang="tr-TR" b="1" dirty="0" smtClean="0"/>
          </a:p>
          <a:p>
            <a:pPr marL="0" indent="0">
              <a:buNone/>
            </a:pPr>
            <a:r>
              <a:rPr lang="tr-TR" b="1" dirty="0" smtClean="0">
                <a:solidFill>
                  <a:srgbClr val="C00000"/>
                </a:solidFill>
              </a:rPr>
              <a:t>Author::Author(</a:t>
            </a:r>
            <a:r>
              <a:rPr lang="tr-TR" b="1" dirty="0" err="1" smtClean="0">
                <a:solidFill>
                  <a:srgbClr val="C00000"/>
                </a:solidFill>
              </a:rPr>
              <a:t>string</a:t>
            </a:r>
            <a:r>
              <a:rPr lang="tr-TR" b="1" dirty="0" smtClean="0">
                <a:solidFill>
                  <a:srgbClr val="C00000"/>
                </a:solidFill>
              </a:rPr>
              <a:t> name, </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email</a:t>
            </a:r>
            <a:r>
              <a:rPr lang="tr-TR" b="1" dirty="0" smtClean="0">
                <a:solidFill>
                  <a:srgbClr val="C00000"/>
                </a:solidFill>
              </a:rPr>
              <a:t>, </a:t>
            </a:r>
            <a:r>
              <a:rPr lang="tr-TR" b="1" dirty="0" err="1" smtClean="0">
                <a:solidFill>
                  <a:srgbClr val="C00000"/>
                </a:solidFill>
              </a:rPr>
              <a:t>char</a:t>
            </a:r>
            <a:r>
              <a:rPr lang="tr-TR" b="1" dirty="0" smtClean="0">
                <a:solidFill>
                  <a:srgbClr val="C00000"/>
                </a:solidFill>
              </a:rPr>
              <a:t> </a:t>
            </a:r>
            <a:r>
              <a:rPr lang="tr-TR" b="1" dirty="0" err="1" smtClean="0">
                <a:solidFill>
                  <a:srgbClr val="C00000"/>
                </a:solidFill>
              </a:rPr>
              <a:t>gender</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-&gt;name = name;</a:t>
            </a:r>
          </a:p>
          <a:p>
            <a:pPr marL="0" indent="0">
              <a:buNone/>
            </a:pPr>
            <a:r>
              <a:rPr lang="tr-TR" b="1" dirty="0" smtClean="0">
                <a:solidFill>
                  <a:srgbClr val="C00000"/>
                </a:solidFill>
              </a:rPr>
              <a:t>   </a:t>
            </a:r>
            <a:r>
              <a:rPr lang="tr-TR" b="1" dirty="0" err="1" smtClean="0">
                <a:solidFill>
                  <a:srgbClr val="C00000"/>
                </a:solidFill>
              </a:rPr>
              <a:t>setEmail</a:t>
            </a:r>
            <a:r>
              <a:rPr lang="tr-TR" b="1" dirty="0" smtClean="0">
                <a:solidFill>
                  <a:srgbClr val="C00000"/>
                </a:solidFill>
              </a:rPr>
              <a:t>(</a:t>
            </a:r>
            <a:r>
              <a:rPr lang="tr-TR" b="1" dirty="0" err="1" smtClean="0">
                <a:solidFill>
                  <a:srgbClr val="C00000"/>
                </a:solidFill>
              </a:rPr>
              <a:t>email</a:t>
            </a:r>
            <a:r>
              <a:rPr lang="tr-TR" b="1" dirty="0" smtClean="0">
                <a:solidFill>
                  <a:srgbClr val="C00000"/>
                </a:solidFill>
              </a:rPr>
              <a:t>);  </a:t>
            </a:r>
            <a:r>
              <a:rPr lang="tr-TR" b="1" dirty="0" smtClean="0"/>
              <a:t>// Call </a:t>
            </a:r>
            <a:r>
              <a:rPr lang="tr-TR" b="1" dirty="0" err="1" smtClean="0"/>
              <a:t>setter</a:t>
            </a:r>
            <a:r>
              <a:rPr lang="tr-TR" b="1" dirty="0" smtClean="0"/>
              <a:t> </a:t>
            </a:r>
            <a:r>
              <a:rPr lang="tr-TR" b="1" dirty="0" err="1" smtClean="0"/>
              <a:t>to</a:t>
            </a:r>
            <a:r>
              <a:rPr lang="tr-TR" b="1" dirty="0" smtClean="0"/>
              <a:t> </a:t>
            </a:r>
            <a:r>
              <a:rPr lang="tr-TR" b="1" dirty="0" err="1" smtClean="0"/>
              <a:t>check</a:t>
            </a:r>
            <a:r>
              <a:rPr lang="tr-TR" b="1" dirty="0" smtClean="0"/>
              <a:t> </a:t>
            </a:r>
            <a:r>
              <a:rPr lang="tr-TR" b="1" dirty="0" err="1" smtClean="0"/>
              <a:t>for</a:t>
            </a:r>
            <a:r>
              <a:rPr lang="tr-TR" b="1" dirty="0" smtClean="0"/>
              <a:t> </a:t>
            </a:r>
            <a:r>
              <a:rPr lang="tr-TR" b="1" dirty="0" err="1" smtClean="0"/>
              <a:t>valid</a:t>
            </a:r>
            <a:r>
              <a:rPr lang="tr-TR" b="1" dirty="0" smtClean="0"/>
              <a:t> </a:t>
            </a:r>
            <a:r>
              <a:rPr lang="tr-TR" b="1" dirty="0" err="1" smtClean="0"/>
              <a:t>email</a:t>
            </a:r>
            <a:endParaRPr lang="tr-TR" b="1" dirty="0" smtClean="0"/>
          </a:p>
          <a:p>
            <a:pPr marL="0" indent="0">
              <a:buNone/>
            </a:pPr>
            <a:r>
              <a:rPr lang="tr-TR" b="1" dirty="0" smtClean="0">
                <a:solidFill>
                  <a:srgbClr val="C00000"/>
                </a:solidFill>
              </a:rPr>
              <a:t>   </a:t>
            </a:r>
            <a:r>
              <a:rPr lang="tr-TR" b="1" dirty="0" err="1" smtClean="0">
                <a:solidFill>
                  <a:srgbClr val="C00000"/>
                </a:solidFill>
              </a:rPr>
              <a:t>if</a:t>
            </a:r>
            <a:r>
              <a:rPr lang="tr-TR" b="1" dirty="0" smtClean="0">
                <a:solidFill>
                  <a:srgbClr val="C00000"/>
                </a:solidFill>
              </a:rPr>
              <a:t> (</a:t>
            </a:r>
            <a:r>
              <a:rPr lang="tr-TR" b="1" dirty="0" err="1" smtClean="0">
                <a:solidFill>
                  <a:srgbClr val="C00000"/>
                </a:solidFill>
              </a:rPr>
              <a:t>gender</a:t>
            </a:r>
            <a:r>
              <a:rPr lang="tr-TR" b="1" dirty="0" smtClean="0">
                <a:solidFill>
                  <a:srgbClr val="C00000"/>
                </a:solidFill>
              </a:rPr>
              <a:t> == 'm' || </a:t>
            </a:r>
            <a:r>
              <a:rPr lang="tr-TR" b="1" dirty="0" err="1" smtClean="0">
                <a:solidFill>
                  <a:srgbClr val="C00000"/>
                </a:solidFill>
              </a:rPr>
              <a:t>gender</a:t>
            </a:r>
            <a:r>
              <a:rPr lang="tr-TR" b="1" dirty="0" smtClean="0">
                <a:solidFill>
                  <a:srgbClr val="C00000"/>
                </a:solidFill>
              </a:rPr>
              <a:t> == 'f') {</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a:t>
            </a:r>
            <a:r>
              <a:rPr lang="tr-TR" b="1" dirty="0" err="1" smtClean="0">
                <a:solidFill>
                  <a:srgbClr val="C00000"/>
                </a:solidFill>
              </a:rPr>
              <a:t>gender</a:t>
            </a:r>
            <a:r>
              <a:rPr lang="tr-TR" b="1" dirty="0" smtClean="0">
                <a:solidFill>
                  <a:srgbClr val="C00000"/>
                </a:solidFill>
              </a:rPr>
              <a:t> = </a:t>
            </a:r>
            <a:r>
              <a:rPr lang="tr-TR" b="1" dirty="0" err="1" smtClean="0">
                <a:solidFill>
                  <a:srgbClr val="C00000"/>
                </a:solidFill>
              </a:rPr>
              <a:t>gender</a:t>
            </a:r>
            <a:r>
              <a:rPr lang="tr-TR" b="1" dirty="0" smtClean="0">
                <a:solidFill>
                  <a:srgbClr val="C00000"/>
                </a:solidFill>
              </a:rPr>
              <a:t>;</a:t>
            </a:r>
          </a:p>
          <a:p>
            <a:pPr marL="0" indent="0">
              <a:buNone/>
            </a:pPr>
            <a:r>
              <a:rPr lang="tr-TR" b="1" dirty="0" smtClean="0">
                <a:solidFill>
                  <a:srgbClr val="C00000"/>
                </a:solidFill>
              </a:rPr>
              <a:t>   } else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Invalid</a:t>
            </a:r>
            <a:r>
              <a:rPr lang="tr-TR" b="1" dirty="0" smtClean="0">
                <a:solidFill>
                  <a:srgbClr val="C00000"/>
                </a:solidFill>
              </a:rPr>
              <a:t> </a:t>
            </a:r>
            <a:r>
              <a:rPr lang="tr-TR" b="1" dirty="0" err="1" smtClean="0">
                <a:solidFill>
                  <a:srgbClr val="C00000"/>
                </a:solidFill>
              </a:rPr>
              <a:t>gender</a:t>
            </a:r>
            <a:r>
              <a:rPr lang="tr-TR" b="1" dirty="0" smtClean="0">
                <a:solidFill>
                  <a:srgbClr val="C00000"/>
                </a:solidFill>
              </a:rPr>
              <a:t>! Set </a:t>
            </a:r>
            <a:r>
              <a:rPr lang="tr-TR" b="1" dirty="0" err="1" smtClean="0">
                <a:solidFill>
                  <a:srgbClr val="C00000"/>
                </a:solidFill>
              </a:rPr>
              <a:t>to</a:t>
            </a:r>
            <a:r>
              <a:rPr lang="tr-TR" b="1" dirty="0" smtClean="0">
                <a:solidFill>
                  <a:srgbClr val="C00000"/>
                </a:solidFill>
              </a:rPr>
              <a:t> 'u' (</a:t>
            </a:r>
            <a:r>
              <a:rPr lang="tr-TR" b="1" dirty="0" err="1" smtClean="0">
                <a:solidFill>
                  <a:srgbClr val="C00000"/>
                </a:solidFill>
              </a:rPr>
              <a:t>unknown</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a:t>
            </a:r>
            <a:r>
              <a:rPr lang="tr-TR" b="1" dirty="0" err="1" smtClean="0">
                <a:solidFill>
                  <a:srgbClr val="C00000"/>
                </a:solidFill>
              </a:rPr>
              <a:t>gender</a:t>
            </a:r>
            <a:r>
              <a:rPr lang="tr-TR" b="1" dirty="0" smtClean="0">
                <a:solidFill>
                  <a:srgbClr val="C00000"/>
                </a:solidFill>
              </a:rPr>
              <a:t> = 'u';</a:t>
            </a:r>
          </a:p>
          <a:p>
            <a:pPr marL="0" indent="0">
              <a:buNone/>
            </a:pPr>
            <a:r>
              <a:rPr lang="tr-TR" b="1" dirty="0" smtClean="0">
                <a:solidFill>
                  <a:srgbClr val="C00000"/>
                </a:solidFill>
              </a:rPr>
              <a:t>   }</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Author::</a:t>
            </a:r>
            <a:r>
              <a:rPr lang="tr-TR" b="1" dirty="0" err="1" smtClean="0">
                <a:solidFill>
                  <a:srgbClr val="C00000"/>
                </a:solidFill>
              </a:rPr>
              <a:t>getName</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name;</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433461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085608" cy="6858000"/>
          </a:xfrm>
        </p:spPr>
        <p:txBody>
          <a:bodyPr>
            <a:normAutofit fontScale="70000" lnSpcReduction="20000"/>
          </a:bodyPr>
          <a:lstStyle/>
          <a:p>
            <a:pPr marL="0" indent="0">
              <a:buNone/>
            </a:pPr>
            <a:r>
              <a:rPr lang="tr-TR" b="1" dirty="0" err="1" smtClean="0">
                <a:solidFill>
                  <a:srgbClr val="C00000"/>
                </a:solidFill>
              </a:rPr>
              <a:t>string</a:t>
            </a:r>
            <a:r>
              <a:rPr lang="tr-TR" b="1" dirty="0" smtClean="0">
                <a:solidFill>
                  <a:srgbClr val="C00000"/>
                </a:solidFill>
              </a:rPr>
              <a:t> Author::</a:t>
            </a:r>
            <a:r>
              <a:rPr lang="tr-TR" b="1" dirty="0" err="1" smtClean="0">
                <a:solidFill>
                  <a:srgbClr val="C00000"/>
                </a:solidFill>
              </a:rPr>
              <a:t>getEmail</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email</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void</a:t>
            </a:r>
            <a:r>
              <a:rPr lang="tr-TR" b="1" dirty="0" smtClean="0">
                <a:solidFill>
                  <a:srgbClr val="C00000"/>
                </a:solidFill>
              </a:rPr>
              <a:t> Author::</a:t>
            </a:r>
            <a:r>
              <a:rPr lang="tr-TR" b="1" dirty="0" err="1" smtClean="0">
                <a:solidFill>
                  <a:srgbClr val="C00000"/>
                </a:solidFill>
              </a:rPr>
              <a:t>setEmail</a:t>
            </a:r>
            <a:r>
              <a:rPr lang="tr-TR" b="1" dirty="0" smtClean="0">
                <a:solidFill>
                  <a:srgbClr val="C00000"/>
                </a:solidFill>
              </a:rPr>
              <a:t>(</a:t>
            </a:r>
            <a:r>
              <a:rPr lang="tr-TR" b="1" dirty="0" err="1" smtClean="0">
                <a:solidFill>
                  <a:srgbClr val="C00000"/>
                </a:solidFill>
              </a:rPr>
              <a:t>string</a:t>
            </a:r>
            <a:r>
              <a:rPr lang="tr-TR" b="1" dirty="0" smtClean="0">
                <a:solidFill>
                  <a:srgbClr val="C00000"/>
                </a:solidFill>
              </a:rPr>
              <a:t> </a:t>
            </a:r>
            <a:r>
              <a:rPr lang="tr-TR" b="1" dirty="0" err="1" smtClean="0">
                <a:solidFill>
                  <a:srgbClr val="C00000"/>
                </a:solidFill>
              </a:rPr>
              <a:t>email</a:t>
            </a:r>
            <a:r>
              <a:rPr lang="tr-TR" b="1" dirty="0" smtClean="0">
                <a:solidFill>
                  <a:srgbClr val="C00000"/>
                </a:solidFill>
              </a:rPr>
              <a:t>) {</a:t>
            </a:r>
          </a:p>
          <a:p>
            <a:pPr marL="0" indent="0">
              <a:buNone/>
            </a:pPr>
            <a:r>
              <a:rPr lang="tr-TR" b="1" dirty="0" smtClean="0"/>
              <a:t>   // </a:t>
            </a:r>
            <a:r>
              <a:rPr lang="tr-TR" b="1" dirty="0" err="1" smtClean="0"/>
              <a:t>Check</a:t>
            </a:r>
            <a:r>
              <a:rPr lang="tr-TR" b="1" dirty="0" smtClean="0"/>
              <a:t> </a:t>
            </a:r>
            <a:r>
              <a:rPr lang="tr-TR" b="1" dirty="0" err="1" smtClean="0"/>
              <a:t>for</a:t>
            </a:r>
            <a:r>
              <a:rPr lang="tr-TR" b="1" dirty="0" smtClean="0"/>
              <a:t> </a:t>
            </a:r>
            <a:r>
              <a:rPr lang="tr-TR" b="1" dirty="0" err="1" smtClean="0"/>
              <a:t>valid</a:t>
            </a:r>
            <a:r>
              <a:rPr lang="tr-TR" b="1" dirty="0" smtClean="0"/>
              <a:t> </a:t>
            </a:r>
            <a:r>
              <a:rPr lang="tr-TR" b="1" dirty="0" err="1" smtClean="0"/>
              <a:t>email</a:t>
            </a:r>
            <a:r>
              <a:rPr lang="tr-TR" b="1" dirty="0" smtClean="0"/>
              <a:t>. </a:t>
            </a:r>
            <a:r>
              <a:rPr lang="tr-TR" b="1" dirty="0" err="1" smtClean="0"/>
              <a:t>Assume</a:t>
            </a:r>
            <a:r>
              <a:rPr lang="tr-TR" b="1" dirty="0" smtClean="0"/>
              <a:t> </a:t>
            </a:r>
            <a:r>
              <a:rPr lang="tr-TR" b="1" dirty="0" err="1" smtClean="0"/>
              <a:t>that</a:t>
            </a:r>
            <a:r>
              <a:rPr lang="tr-TR" b="1" dirty="0" smtClean="0"/>
              <a:t> a </a:t>
            </a:r>
            <a:r>
              <a:rPr lang="tr-TR" b="1" dirty="0" err="1" smtClean="0"/>
              <a:t>valid</a:t>
            </a:r>
            <a:r>
              <a:rPr lang="tr-TR" b="1" dirty="0" smtClean="0"/>
              <a:t> </a:t>
            </a:r>
            <a:r>
              <a:rPr lang="tr-TR" b="1" dirty="0" err="1" smtClean="0"/>
              <a:t>email</a:t>
            </a:r>
            <a:r>
              <a:rPr lang="tr-TR" b="1" dirty="0" smtClean="0"/>
              <a:t> </a:t>
            </a:r>
            <a:r>
              <a:rPr lang="tr-TR" b="1" dirty="0" err="1" smtClean="0"/>
              <a:t>contains</a:t>
            </a:r>
            <a:r>
              <a:rPr lang="tr-TR" b="1" dirty="0" smtClean="0"/>
              <a:t>   //  a '@' </a:t>
            </a:r>
            <a:r>
              <a:rPr lang="tr-TR" b="1" dirty="0" err="1" smtClean="0"/>
              <a:t>that</a:t>
            </a:r>
            <a:r>
              <a:rPr lang="tr-TR" b="1" dirty="0" smtClean="0"/>
              <a:t> is not </a:t>
            </a:r>
            <a:r>
              <a:rPr lang="tr-TR" b="1" dirty="0" err="1" smtClean="0"/>
              <a:t>the</a:t>
            </a:r>
            <a:r>
              <a:rPr lang="tr-TR" b="1" dirty="0" smtClean="0"/>
              <a:t> </a:t>
            </a:r>
            <a:r>
              <a:rPr lang="tr-TR" b="1" dirty="0" err="1" smtClean="0"/>
              <a:t>first</a:t>
            </a:r>
            <a:r>
              <a:rPr lang="tr-TR" b="1" dirty="0" smtClean="0"/>
              <a:t> </a:t>
            </a:r>
            <a:r>
              <a:rPr lang="tr-TR" b="1" dirty="0" err="1" smtClean="0"/>
              <a:t>nor</a:t>
            </a:r>
            <a:r>
              <a:rPr lang="tr-TR" b="1" dirty="0" smtClean="0"/>
              <a:t> </a:t>
            </a:r>
            <a:r>
              <a:rPr lang="tr-TR" b="1" dirty="0" err="1" smtClean="0"/>
              <a:t>last</a:t>
            </a:r>
            <a:r>
              <a:rPr lang="tr-TR" b="1" dirty="0" smtClean="0"/>
              <a:t> </a:t>
            </a:r>
            <a:r>
              <a:rPr lang="tr-TR" b="1" dirty="0" err="1" smtClean="0"/>
              <a:t>character</a:t>
            </a:r>
            <a:r>
              <a:rPr lang="tr-TR" b="1" dirty="0" smtClean="0"/>
              <a:t>.</a:t>
            </a:r>
          </a:p>
          <a:p>
            <a:pPr marL="0" indent="0">
              <a:buNone/>
            </a:pPr>
            <a:r>
              <a:rPr lang="tr-TR" b="1" dirty="0" smtClean="0">
                <a:solidFill>
                  <a:srgbClr val="C00000"/>
                </a:solidFill>
              </a:rPr>
              <a:t>   </a:t>
            </a:r>
            <a:r>
              <a:rPr lang="tr-TR" b="1" dirty="0" err="1" smtClean="0">
                <a:solidFill>
                  <a:srgbClr val="C00000"/>
                </a:solidFill>
              </a:rPr>
              <a:t>size_t</a:t>
            </a:r>
            <a:r>
              <a:rPr lang="tr-TR" b="1" dirty="0" smtClean="0">
                <a:solidFill>
                  <a:srgbClr val="C00000"/>
                </a:solidFill>
              </a:rPr>
              <a:t> </a:t>
            </a:r>
            <a:r>
              <a:rPr lang="tr-TR" b="1" dirty="0" err="1" smtClean="0">
                <a:solidFill>
                  <a:srgbClr val="C00000"/>
                </a:solidFill>
              </a:rPr>
              <a:t>atIndex</a:t>
            </a:r>
            <a:r>
              <a:rPr lang="tr-TR" b="1" dirty="0" smtClean="0">
                <a:solidFill>
                  <a:srgbClr val="C00000"/>
                </a:solidFill>
              </a:rPr>
              <a:t> = </a:t>
            </a:r>
            <a:r>
              <a:rPr lang="tr-TR" b="1" dirty="0" err="1" smtClean="0">
                <a:solidFill>
                  <a:srgbClr val="C00000"/>
                </a:solidFill>
              </a:rPr>
              <a:t>email.find</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if</a:t>
            </a:r>
            <a:r>
              <a:rPr lang="tr-TR" b="1" dirty="0" smtClean="0">
                <a:solidFill>
                  <a:srgbClr val="C00000"/>
                </a:solidFill>
              </a:rPr>
              <a:t> (</a:t>
            </a:r>
            <a:r>
              <a:rPr lang="tr-TR" b="1" dirty="0" err="1" smtClean="0">
                <a:solidFill>
                  <a:srgbClr val="C00000"/>
                </a:solidFill>
              </a:rPr>
              <a:t>atIndex</a:t>
            </a:r>
            <a:r>
              <a:rPr lang="tr-TR" b="1" dirty="0" smtClean="0">
                <a:solidFill>
                  <a:srgbClr val="C00000"/>
                </a:solidFill>
              </a:rPr>
              <a:t> != </a:t>
            </a:r>
            <a:r>
              <a:rPr lang="tr-TR" b="1" dirty="0" err="1" smtClean="0">
                <a:solidFill>
                  <a:srgbClr val="C00000"/>
                </a:solidFill>
              </a:rPr>
              <a:t>string</a:t>
            </a:r>
            <a:r>
              <a:rPr lang="tr-TR" b="1" dirty="0" smtClean="0">
                <a:solidFill>
                  <a:srgbClr val="C00000"/>
                </a:solidFill>
              </a:rPr>
              <a:t>::</a:t>
            </a:r>
            <a:r>
              <a:rPr lang="tr-TR" b="1" dirty="0" err="1" smtClean="0">
                <a:solidFill>
                  <a:srgbClr val="C00000"/>
                </a:solidFill>
              </a:rPr>
              <a:t>npos</a:t>
            </a:r>
            <a:r>
              <a:rPr lang="tr-TR" b="1" dirty="0" smtClean="0">
                <a:solidFill>
                  <a:srgbClr val="C00000"/>
                </a:solidFill>
              </a:rPr>
              <a:t> &amp;&amp; </a:t>
            </a:r>
            <a:r>
              <a:rPr lang="tr-TR" b="1" dirty="0" err="1" smtClean="0">
                <a:solidFill>
                  <a:srgbClr val="C00000"/>
                </a:solidFill>
              </a:rPr>
              <a:t>atIndex</a:t>
            </a:r>
            <a:r>
              <a:rPr lang="tr-TR" b="1" dirty="0" smtClean="0">
                <a:solidFill>
                  <a:srgbClr val="C00000"/>
                </a:solidFill>
              </a:rPr>
              <a:t> != 0 &amp;&amp; </a:t>
            </a:r>
            <a:r>
              <a:rPr lang="tr-TR" b="1" dirty="0" err="1" smtClean="0">
                <a:solidFill>
                  <a:srgbClr val="C00000"/>
                </a:solidFill>
              </a:rPr>
              <a:t>atIndex</a:t>
            </a:r>
            <a:r>
              <a:rPr lang="tr-TR" b="1" dirty="0" smtClean="0">
                <a:solidFill>
                  <a:srgbClr val="C00000"/>
                </a:solidFill>
              </a:rPr>
              <a:t> != </a:t>
            </a:r>
            <a:r>
              <a:rPr lang="tr-TR" b="1" dirty="0" err="1" smtClean="0">
                <a:solidFill>
                  <a:srgbClr val="C00000"/>
                </a:solidFill>
              </a:rPr>
              <a:t>email.length</a:t>
            </a:r>
            <a:r>
              <a:rPr lang="tr-TR" b="1" dirty="0" smtClean="0">
                <a:solidFill>
                  <a:srgbClr val="C00000"/>
                </a:solidFill>
              </a:rPr>
              <a:t>()-1) {</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a:t>
            </a:r>
            <a:r>
              <a:rPr lang="tr-TR" b="1" dirty="0" err="1" smtClean="0">
                <a:solidFill>
                  <a:srgbClr val="C00000"/>
                </a:solidFill>
              </a:rPr>
              <a:t>email</a:t>
            </a:r>
            <a:r>
              <a:rPr lang="tr-TR" b="1" dirty="0" smtClean="0">
                <a:solidFill>
                  <a:srgbClr val="C00000"/>
                </a:solidFill>
              </a:rPr>
              <a:t> = </a:t>
            </a:r>
            <a:r>
              <a:rPr lang="tr-TR" b="1" dirty="0" err="1" smtClean="0">
                <a:solidFill>
                  <a:srgbClr val="C00000"/>
                </a:solidFill>
              </a:rPr>
              <a:t>email</a:t>
            </a:r>
            <a:r>
              <a:rPr lang="tr-TR" b="1" dirty="0" smtClean="0">
                <a:solidFill>
                  <a:srgbClr val="C00000"/>
                </a:solidFill>
              </a:rPr>
              <a:t>;</a:t>
            </a:r>
          </a:p>
          <a:p>
            <a:pPr marL="0" indent="0">
              <a:buNone/>
            </a:pPr>
            <a:r>
              <a:rPr lang="tr-TR" b="1" dirty="0" smtClean="0">
                <a:solidFill>
                  <a:srgbClr val="C00000"/>
                </a:solidFill>
              </a:rPr>
              <a:t>   } else {</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a:t>
            </a:r>
            <a:r>
              <a:rPr lang="tr-TR" b="1" dirty="0" err="1" smtClean="0">
                <a:solidFill>
                  <a:srgbClr val="C00000"/>
                </a:solidFill>
              </a:rPr>
              <a:t>Invalid</a:t>
            </a:r>
            <a:r>
              <a:rPr lang="tr-TR" b="1" dirty="0" smtClean="0">
                <a:solidFill>
                  <a:srgbClr val="C00000"/>
                </a:solidFill>
              </a:rPr>
              <a:t> </a:t>
            </a:r>
            <a:r>
              <a:rPr lang="tr-TR" b="1" dirty="0" err="1" smtClean="0">
                <a:solidFill>
                  <a:srgbClr val="C00000"/>
                </a:solidFill>
              </a:rPr>
              <a:t>email</a:t>
            </a:r>
            <a:r>
              <a:rPr lang="tr-TR" b="1" dirty="0" smtClean="0">
                <a:solidFill>
                  <a:srgbClr val="C00000"/>
                </a:solidFill>
              </a:rPr>
              <a:t>! Set </a:t>
            </a:r>
            <a:r>
              <a:rPr lang="tr-TR" b="1" dirty="0" err="1" smtClean="0">
                <a:solidFill>
                  <a:srgbClr val="C00000"/>
                </a:solidFill>
              </a:rPr>
              <a:t>to</a:t>
            </a:r>
            <a:r>
              <a:rPr lang="tr-TR" b="1" dirty="0" smtClean="0">
                <a:solidFill>
                  <a:srgbClr val="C00000"/>
                </a:solidFill>
              </a:rPr>
              <a:t> </a:t>
            </a:r>
            <a:r>
              <a:rPr lang="tr-TR" b="1" dirty="0" err="1" smtClean="0">
                <a:solidFill>
                  <a:srgbClr val="C00000"/>
                </a:solidFill>
              </a:rPr>
              <a:t>empty</a:t>
            </a:r>
            <a:r>
              <a:rPr lang="tr-TR" b="1" dirty="0" smtClean="0">
                <a:solidFill>
                  <a:srgbClr val="C00000"/>
                </a:solidFill>
              </a:rPr>
              <a:t> </a:t>
            </a:r>
            <a:r>
              <a:rPr lang="tr-TR" b="1" dirty="0" err="1" smtClean="0">
                <a:solidFill>
                  <a:srgbClr val="C00000"/>
                </a:solidFill>
              </a:rPr>
              <a:t>string</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this</a:t>
            </a:r>
            <a:r>
              <a:rPr lang="tr-TR" b="1" dirty="0" smtClean="0">
                <a:solidFill>
                  <a:srgbClr val="C00000"/>
                </a:solidFill>
              </a:rPr>
              <a:t>-&gt;</a:t>
            </a:r>
            <a:r>
              <a:rPr lang="tr-TR" b="1" dirty="0" err="1" smtClean="0">
                <a:solidFill>
                  <a:srgbClr val="C00000"/>
                </a:solidFill>
              </a:rPr>
              <a:t>email</a:t>
            </a:r>
            <a:r>
              <a:rPr lang="tr-TR" b="1" dirty="0" smtClean="0">
                <a:solidFill>
                  <a:srgbClr val="C00000"/>
                </a:solidFill>
              </a:rPr>
              <a:t> = "";</a:t>
            </a:r>
          </a:p>
          <a:p>
            <a:pPr marL="0" indent="0">
              <a:buNone/>
            </a:pPr>
            <a:r>
              <a:rPr lang="tr-TR" b="1" dirty="0" smtClean="0">
                <a:solidFill>
                  <a:srgbClr val="C00000"/>
                </a:solidFill>
              </a:rPr>
              <a:t>   }</a:t>
            </a:r>
          </a:p>
          <a:p>
            <a:pPr marL="0" indent="0">
              <a:buNone/>
            </a:pP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char</a:t>
            </a:r>
            <a:r>
              <a:rPr lang="tr-TR" b="1" dirty="0" smtClean="0">
                <a:solidFill>
                  <a:srgbClr val="C00000"/>
                </a:solidFill>
              </a:rPr>
              <a:t> Author::</a:t>
            </a:r>
            <a:r>
              <a:rPr lang="tr-TR" b="1" dirty="0" err="1" smtClean="0">
                <a:solidFill>
                  <a:srgbClr val="C00000"/>
                </a:solidFill>
              </a:rPr>
              <a:t>getGender</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p>
          <a:p>
            <a:pPr marL="0" indent="0">
              <a:buNone/>
            </a:pPr>
            <a:r>
              <a:rPr lang="tr-TR" b="1" dirty="0" smtClean="0">
                <a:solidFill>
                  <a:srgbClr val="C00000"/>
                </a:solidFill>
              </a:rPr>
              <a:t>   </a:t>
            </a:r>
            <a:r>
              <a:rPr lang="tr-TR" b="1" dirty="0" err="1" smtClean="0">
                <a:solidFill>
                  <a:srgbClr val="C00000"/>
                </a:solidFill>
              </a:rPr>
              <a:t>return</a:t>
            </a:r>
            <a:r>
              <a:rPr lang="tr-TR" b="1" dirty="0" smtClean="0">
                <a:solidFill>
                  <a:srgbClr val="C00000"/>
                </a:solidFill>
              </a:rPr>
              <a:t> </a:t>
            </a:r>
            <a:r>
              <a:rPr lang="tr-TR" b="1" dirty="0" err="1" smtClean="0">
                <a:solidFill>
                  <a:srgbClr val="C00000"/>
                </a:solidFill>
              </a:rPr>
              <a:t>gender</a:t>
            </a:r>
            <a:r>
              <a:rPr lang="tr-TR" b="1" dirty="0" smtClean="0">
                <a:solidFill>
                  <a:srgbClr val="C00000"/>
                </a:solidFill>
              </a:rPr>
              <a:t>;</a:t>
            </a:r>
          </a:p>
          <a:p>
            <a:pPr marL="0" indent="0">
              <a:buNone/>
            </a:pPr>
            <a:r>
              <a:rPr lang="tr-TR" b="1" dirty="0" smtClean="0">
                <a:solidFill>
                  <a:srgbClr val="C00000"/>
                </a:solidFill>
              </a:rPr>
              <a:t>}</a:t>
            </a:r>
          </a:p>
          <a:p>
            <a:pPr marL="0" indent="0">
              <a:buNone/>
            </a:pPr>
            <a:r>
              <a:rPr lang="tr-TR" b="1" dirty="0" err="1" smtClean="0">
                <a:solidFill>
                  <a:srgbClr val="C00000"/>
                </a:solidFill>
              </a:rPr>
              <a:t>void</a:t>
            </a:r>
            <a:r>
              <a:rPr lang="tr-TR" b="1" dirty="0" smtClean="0">
                <a:solidFill>
                  <a:srgbClr val="C00000"/>
                </a:solidFill>
              </a:rPr>
              <a:t> Author::</a:t>
            </a:r>
            <a:r>
              <a:rPr lang="tr-TR" b="1" dirty="0" err="1" smtClean="0">
                <a:solidFill>
                  <a:srgbClr val="C00000"/>
                </a:solidFill>
              </a:rPr>
              <a:t>print</a:t>
            </a:r>
            <a:r>
              <a:rPr lang="tr-TR" b="1" dirty="0" smtClean="0">
                <a:solidFill>
                  <a:srgbClr val="C00000"/>
                </a:solidFill>
              </a:rPr>
              <a:t>() </a:t>
            </a:r>
            <a:r>
              <a:rPr lang="tr-TR" b="1" dirty="0" err="1" smtClean="0">
                <a:solidFill>
                  <a:srgbClr val="C00000"/>
                </a:solidFill>
              </a:rPr>
              <a:t>const</a:t>
            </a:r>
            <a:r>
              <a:rPr lang="tr-TR" b="1" dirty="0" smtClean="0">
                <a:solidFill>
                  <a:srgbClr val="C00000"/>
                </a:solidFill>
              </a:rPr>
              <a:t> {</a:t>
            </a:r>
            <a:r>
              <a:rPr lang="tr-TR" b="1" dirty="0" smtClean="0"/>
              <a:t>// </a:t>
            </a:r>
            <a:r>
              <a:rPr lang="tr-TR" b="1" dirty="0" err="1" smtClean="0"/>
              <a:t>print</a:t>
            </a:r>
            <a:r>
              <a:rPr lang="tr-TR" b="1" dirty="0" smtClean="0"/>
              <a:t> in </a:t>
            </a:r>
            <a:r>
              <a:rPr lang="tr-TR" b="1" dirty="0" err="1" smtClean="0"/>
              <a:t>the</a:t>
            </a:r>
            <a:r>
              <a:rPr lang="tr-TR" b="1" dirty="0" smtClean="0"/>
              <a:t> format "name (</a:t>
            </a:r>
            <a:r>
              <a:rPr lang="tr-TR" b="1" dirty="0" err="1" smtClean="0"/>
              <a:t>gender</a:t>
            </a:r>
            <a:r>
              <a:rPr lang="tr-TR" b="1" dirty="0" smtClean="0"/>
              <a:t>) at </a:t>
            </a:r>
            <a:r>
              <a:rPr lang="tr-TR" b="1" dirty="0" err="1" smtClean="0"/>
              <a:t>email</a:t>
            </a:r>
            <a:r>
              <a:rPr lang="tr-TR" b="1" dirty="0" smtClean="0"/>
              <a:t>"</a:t>
            </a:r>
          </a:p>
          <a:p>
            <a:pPr marL="0" indent="0">
              <a:buNone/>
            </a:pPr>
            <a:r>
              <a:rPr lang="tr-TR" b="1" dirty="0" smtClean="0">
                <a:solidFill>
                  <a:srgbClr val="C00000"/>
                </a:solidFill>
              </a:rPr>
              <a:t>   </a:t>
            </a:r>
            <a:r>
              <a:rPr lang="tr-TR" b="1" dirty="0" err="1" smtClean="0">
                <a:solidFill>
                  <a:srgbClr val="C00000"/>
                </a:solidFill>
              </a:rPr>
              <a:t>cout</a:t>
            </a:r>
            <a:r>
              <a:rPr lang="tr-TR" b="1" dirty="0" smtClean="0">
                <a:solidFill>
                  <a:srgbClr val="C00000"/>
                </a:solidFill>
              </a:rPr>
              <a:t> &lt;&lt; name &lt;&lt; " (" &lt;&lt; </a:t>
            </a:r>
            <a:r>
              <a:rPr lang="tr-TR" b="1" dirty="0" err="1" smtClean="0">
                <a:solidFill>
                  <a:srgbClr val="C00000"/>
                </a:solidFill>
              </a:rPr>
              <a:t>gender</a:t>
            </a:r>
            <a:r>
              <a:rPr lang="tr-TR" b="1" dirty="0" smtClean="0">
                <a:solidFill>
                  <a:srgbClr val="C00000"/>
                </a:solidFill>
              </a:rPr>
              <a:t> &lt;&lt; ") at " &lt;&lt; </a:t>
            </a:r>
            <a:r>
              <a:rPr lang="tr-TR" b="1" dirty="0" err="1" smtClean="0">
                <a:solidFill>
                  <a:srgbClr val="C00000"/>
                </a:solidFill>
              </a:rPr>
              <a:t>email</a:t>
            </a:r>
            <a:r>
              <a:rPr lang="tr-TR" b="1" dirty="0" smtClean="0">
                <a:solidFill>
                  <a:srgbClr val="C00000"/>
                </a:solidFill>
              </a:rPr>
              <a:t> &lt;&lt; </a:t>
            </a:r>
            <a:r>
              <a:rPr lang="tr-TR" b="1" dirty="0" err="1" smtClean="0">
                <a:solidFill>
                  <a:srgbClr val="C00000"/>
                </a:solidFill>
              </a:rPr>
              <a:t>endl</a:t>
            </a:r>
            <a:r>
              <a:rPr lang="tr-TR" b="1" dirty="0" smtClean="0">
                <a:solidFill>
                  <a:srgbClr val="C00000"/>
                </a:solidFill>
              </a:rPr>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744483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 y="0"/>
            <a:ext cx="11982091" cy="6858000"/>
          </a:xfrm>
        </p:spPr>
        <p:txBody>
          <a:bodyPr>
            <a:normAutofit fontScale="77500" lnSpcReduction="20000"/>
          </a:bodyPr>
          <a:lstStyle/>
          <a:p>
            <a:pPr algn="ctr"/>
            <a:r>
              <a:rPr lang="tr-TR" b="1" dirty="0" smtClean="0"/>
              <a:t>/* Test Driver </a:t>
            </a:r>
            <a:r>
              <a:rPr lang="tr-TR" b="1" dirty="0" err="1" smtClean="0"/>
              <a:t>for</a:t>
            </a:r>
            <a:r>
              <a:rPr lang="tr-TR" b="1" dirty="0" smtClean="0"/>
              <a:t> </a:t>
            </a:r>
            <a:r>
              <a:rPr lang="tr-TR" b="1" dirty="0" err="1" smtClean="0"/>
              <a:t>the</a:t>
            </a:r>
            <a:r>
              <a:rPr lang="tr-TR" b="1" dirty="0" smtClean="0"/>
              <a:t> Author </a:t>
            </a:r>
            <a:r>
              <a:rPr lang="tr-TR" b="1" dirty="0" err="1" smtClean="0"/>
              <a:t>class</a:t>
            </a:r>
            <a:r>
              <a:rPr lang="tr-TR" b="1" dirty="0" smtClean="0"/>
              <a:t> (TestAuthor.cpp) */</a:t>
            </a:r>
          </a:p>
          <a:p>
            <a:pPr marL="0" indent="0">
              <a:buNone/>
            </a:pPr>
            <a:r>
              <a:rPr lang="tr-TR" b="1" dirty="0" smtClean="0">
                <a:solidFill>
                  <a:srgbClr val="C00000"/>
                </a:solidFill>
              </a:rPr>
              <a:t>#</a:t>
            </a:r>
            <a:r>
              <a:rPr lang="tr-TR" b="1" dirty="0" err="1" smtClean="0">
                <a:solidFill>
                  <a:srgbClr val="C00000"/>
                </a:solidFill>
              </a:rPr>
              <a:t>include</a:t>
            </a:r>
            <a:r>
              <a:rPr lang="tr-TR" b="1" dirty="0" smtClean="0">
                <a:solidFill>
                  <a:srgbClr val="C00000"/>
                </a:solidFill>
              </a:rPr>
              <a:t> "</a:t>
            </a:r>
            <a:r>
              <a:rPr lang="tr-TR" b="1" dirty="0" err="1" smtClean="0">
                <a:solidFill>
                  <a:srgbClr val="C00000"/>
                </a:solidFill>
              </a:rPr>
              <a:t>Author.h</a:t>
            </a:r>
            <a:r>
              <a:rPr lang="tr-TR" b="1" dirty="0" smtClean="0">
                <a:solidFill>
                  <a:srgbClr val="C00000"/>
                </a:solidFill>
              </a:rPr>
              <a:t>"</a:t>
            </a:r>
          </a:p>
          <a:p>
            <a:pPr marL="0" indent="0">
              <a:buNone/>
            </a:pPr>
            <a:r>
              <a:rPr lang="tr-TR" b="1" dirty="0" smtClean="0">
                <a:solidFill>
                  <a:srgbClr val="C00000"/>
                </a:solidFill>
              </a:rPr>
              <a:t> </a:t>
            </a:r>
            <a:r>
              <a:rPr lang="tr-TR" b="1" dirty="0" err="1" smtClean="0">
                <a:solidFill>
                  <a:srgbClr val="C00000"/>
                </a:solidFill>
              </a:rPr>
              <a:t>int</a:t>
            </a:r>
            <a:r>
              <a:rPr lang="tr-TR" b="1" dirty="0" smtClean="0">
                <a:solidFill>
                  <a:srgbClr val="C00000"/>
                </a:solidFill>
              </a:rPr>
              <a:t> main() {</a:t>
            </a:r>
          </a:p>
          <a:p>
            <a:pPr marL="0" indent="0">
              <a:buNone/>
            </a:pPr>
            <a:r>
              <a:rPr lang="tr-TR" b="1" dirty="0" smtClean="0">
                <a:solidFill>
                  <a:srgbClr val="C00000"/>
                </a:solidFill>
              </a:rPr>
              <a:t>   </a:t>
            </a:r>
            <a:r>
              <a:rPr lang="tr-TR" b="1" dirty="0" smtClean="0"/>
              <a:t>// </a:t>
            </a:r>
            <a:r>
              <a:rPr lang="tr-TR" b="1" dirty="0" err="1" smtClean="0"/>
              <a:t>Declare</a:t>
            </a:r>
            <a:r>
              <a:rPr lang="tr-TR" b="1" dirty="0" smtClean="0"/>
              <a:t> </a:t>
            </a:r>
            <a:r>
              <a:rPr lang="tr-TR" b="1" dirty="0" err="1" smtClean="0"/>
              <a:t>and</a:t>
            </a:r>
            <a:r>
              <a:rPr lang="tr-TR" b="1" dirty="0" smtClean="0"/>
              <a:t> </a:t>
            </a:r>
            <a:r>
              <a:rPr lang="tr-TR" b="1" dirty="0" err="1" smtClean="0"/>
              <a:t>construct</a:t>
            </a:r>
            <a:r>
              <a:rPr lang="tr-TR" b="1" dirty="0" smtClean="0"/>
              <a:t> an </a:t>
            </a:r>
            <a:r>
              <a:rPr lang="tr-TR" b="1" dirty="0" err="1" smtClean="0"/>
              <a:t>instance</a:t>
            </a:r>
            <a:r>
              <a:rPr lang="tr-TR" b="1" dirty="0" smtClean="0"/>
              <a:t> of Author</a:t>
            </a:r>
          </a:p>
          <a:p>
            <a:pPr marL="0" indent="0">
              <a:buNone/>
            </a:pPr>
            <a:r>
              <a:rPr lang="tr-TR" b="1" dirty="0" smtClean="0">
                <a:solidFill>
                  <a:srgbClr val="C00000"/>
                </a:solidFill>
              </a:rPr>
              <a:t>   Author </a:t>
            </a:r>
            <a:r>
              <a:rPr lang="tr-TR" b="1" dirty="0" err="1" smtClean="0">
                <a:solidFill>
                  <a:srgbClr val="C00000"/>
                </a:solidFill>
              </a:rPr>
              <a:t>peter</a:t>
            </a:r>
            <a:r>
              <a:rPr lang="tr-TR" b="1" dirty="0" smtClean="0">
                <a:solidFill>
                  <a:srgbClr val="C00000"/>
                </a:solidFill>
              </a:rPr>
              <a:t>("Peter </a:t>
            </a:r>
            <a:r>
              <a:rPr lang="tr-TR" b="1" dirty="0" err="1" smtClean="0">
                <a:solidFill>
                  <a:srgbClr val="C00000"/>
                </a:solidFill>
              </a:rPr>
              <a:t>Jones</a:t>
            </a:r>
            <a:r>
              <a:rPr lang="tr-TR" b="1" dirty="0" smtClean="0">
                <a:solidFill>
                  <a:srgbClr val="C00000"/>
                </a:solidFill>
              </a:rPr>
              <a:t>", "peter@somewhere.com", 'm');</a:t>
            </a:r>
          </a:p>
          <a:p>
            <a:pPr marL="0" indent="0">
              <a:buNone/>
            </a:pPr>
            <a:r>
              <a:rPr lang="tr-TR" b="1" dirty="0" smtClean="0">
                <a:solidFill>
                  <a:srgbClr val="C00000"/>
                </a:solidFill>
              </a:rPr>
              <a:t>   </a:t>
            </a:r>
            <a:r>
              <a:rPr lang="tr-TR" b="1" dirty="0" err="1" smtClean="0">
                <a:solidFill>
                  <a:srgbClr val="C00000"/>
                </a:solidFill>
              </a:rPr>
              <a:t>peter.print</a:t>
            </a:r>
            <a:r>
              <a:rPr lang="tr-TR" b="1" dirty="0" smtClean="0">
                <a:solidFill>
                  <a:srgbClr val="C00000"/>
                </a:solidFill>
              </a:rPr>
              <a:t>();</a:t>
            </a:r>
          </a:p>
          <a:p>
            <a:pPr marL="0" indent="0">
              <a:buNone/>
            </a:pPr>
            <a:r>
              <a:rPr lang="tr-TR" b="1" dirty="0" smtClean="0">
                <a:solidFill>
                  <a:srgbClr val="C00000"/>
                </a:solidFill>
              </a:rPr>
              <a:t>      </a:t>
            </a:r>
            <a:r>
              <a:rPr lang="tr-TR" b="1" dirty="0" smtClean="0"/>
              <a:t>// Peter </a:t>
            </a:r>
            <a:r>
              <a:rPr lang="tr-TR" b="1" dirty="0" err="1" smtClean="0"/>
              <a:t>Jones</a:t>
            </a:r>
            <a:r>
              <a:rPr lang="tr-TR" b="1" dirty="0" smtClean="0"/>
              <a:t> (m) at peter@somewhere.com</a:t>
            </a:r>
          </a:p>
          <a:p>
            <a:pPr marL="0" indent="0">
              <a:buNone/>
            </a:pPr>
            <a:r>
              <a:rPr lang="tr-TR" b="1" dirty="0" smtClean="0">
                <a:solidFill>
                  <a:srgbClr val="C00000"/>
                </a:solidFill>
              </a:rPr>
              <a:t>   </a:t>
            </a:r>
            <a:r>
              <a:rPr lang="tr-TR" b="1" dirty="0" err="1" smtClean="0">
                <a:solidFill>
                  <a:srgbClr val="C00000"/>
                </a:solidFill>
              </a:rPr>
              <a:t>peter.setEmail</a:t>
            </a:r>
            <a:r>
              <a:rPr lang="tr-TR" b="1" dirty="0" smtClean="0">
                <a:solidFill>
                  <a:srgbClr val="C00000"/>
                </a:solidFill>
              </a:rPr>
              <a:t>("peter@xyz.com");</a:t>
            </a:r>
          </a:p>
          <a:p>
            <a:pPr marL="0" indent="0">
              <a:buNone/>
            </a:pPr>
            <a:r>
              <a:rPr lang="tr-TR" b="1" dirty="0" smtClean="0">
                <a:solidFill>
                  <a:srgbClr val="C00000"/>
                </a:solidFill>
              </a:rPr>
              <a:t>   </a:t>
            </a:r>
            <a:r>
              <a:rPr lang="tr-TR" b="1" dirty="0" err="1" smtClean="0">
                <a:solidFill>
                  <a:srgbClr val="C00000"/>
                </a:solidFill>
              </a:rPr>
              <a:t>peter.print</a:t>
            </a:r>
            <a:r>
              <a:rPr lang="tr-TR" b="1" dirty="0" smtClean="0">
                <a:solidFill>
                  <a:srgbClr val="C00000"/>
                </a:solidFill>
              </a:rPr>
              <a:t>();</a:t>
            </a:r>
          </a:p>
          <a:p>
            <a:pPr marL="0" indent="0">
              <a:buNone/>
            </a:pPr>
            <a:r>
              <a:rPr lang="tr-TR" b="1" dirty="0" smtClean="0"/>
              <a:t>      // Peter </a:t>
            </a:r>
            <a:r>
              <a:rPr lang="tr-TR" b="1" dirty="0" err="1" smtClean="0"/>
              <a:t>Jones</a:t>
            </a:r>
            <a:r>
              <a:rPr lang="tr-TR" b="1" dirty="0" smtClean="0"/>
              <a:t> (m) at peter@xyz.com</a:t>
            </a:r>
          </a:p>
          <a:p>
            <a:pPr marL="0" indent="0">
              <a:buNone/>
            </a:pPr>
            <a:r>
              <a:rPr lang="tr-TR" b="1" dirty="0" smtClean="0">
                <a:solidFill>
                  <a:srgbClr val="C00000"/>
                </a:solidFill>
              </a:rPr>
              <a:t>    Author </a:t>
            </a:r>
            <a:r>
              <a:rPr lang="tr-TR" b="1" dirty="0" err="1" smtClean="0">
                <a:solidFill>
                  <a:srgbClr val="C00000"/>
                </a:solidFill>
              </a:rPr>
              <a:t>paul</a:t>
            </a:r>
            <a:r>
              <a:rPr lang="tr-TR" b="1" dirty="0" smtClean="0">
                <a:solidFill>
                  <a:srgbClr val="C00000"/>
                </a:solidFill>
              </a:rPr>
              <a:t>("Paul </a:t>
            </a:r>
            <a:r>
              <a:rPr lang="tr-TR" b="1" dirty="0" err="1" smtClean="0">
                <a:solidFill>
                  <a:srgbClr val="C00000"/>
                </a:solidFill>
              </a:rPr>
              <a:t>Jones</a:t>
            </a:r>
            <a:r>
              <a:rPr lang="tr-TR" b="1" dirty="0" smtClean="0">
                <a:solidFill>
                  <a:srgbClr val="C00000"/>
                </a:solidFill>
              </a:rPr>
              <a:t>", "@somewhere.com", 'n');</a:t>
            </a:r>
          </a:p>
          <a:p>
            <a:pPr marL="0" indent="0">
              <a:buNone/>
            </a:pPr>
            <a:r>
              <a:rPr lang="tr-TR" b="1" dirty="0" smtClean="0"/>
              <a:t>      // </a:t>
            </a:r>
            <a:r>
              <a:rPr lang="tr-TR" b="1" dirty="0" err="1" smtClean="0"/>
              <a:t>Invalid</a:t>
            </a:r>
            <a:r>
              <a:rPr lang="tr-TR" b="1" dirty="0" smtClean="0"/>
              <a:t> </a:t>
            </a:r>
            <a:r>
              <a:rPr lang="tr-TR" b="1" dirty="0" err="1" smtClean="0"/>
              <a:t>email</a:t>
            </a:r>
            <a:r>
              <a:rPr lang="tr-TR" b="1" dirty="0" smtClean="0"/>
              <a:t>! Set </a:t>
            </a:r>
            <a:r>
              <a:rPr lang="tr-TR" b="1" dirty="0" err="1" smtClean="0"/>
              <a:t>to</a:t>
            </a:r>
            <a:r>
              <a:rPr lang="tr-TR" b="1" dirty="0" smtClean="0"/>
              <a:t> </a:t>
            </a:r>
            <a:r>
              <a:rPr lang="tr-TR" b="1" dirty="0" err="1" smtClean="0"/>
              <a:t>empty</a:t>
            </a:r>
            <a:r>
              <a:rPr lang="tr-TR" b="1" dirty="0" smtClean="0"/>
              <a:t> </a:t>
            </a:r>
            <a:r>
              <a:rPr lang="tr-TR" b="1" dirty="0" err="1" smtClean="0"/>
              <a:t>string</a:t>
            </a:r>
            <a:r>
              <a:rPr lang="tr-TR" b="1" dirty="0" smtClean="0"/>
              <a:t>.</a:t>
            </a:r>
          </a:p>
          <a:p>
            <a:pPr marL="0" indent="0">
              <a:buNone/>
            </a:pPr>
            <a:r>
              <a:rPr lang="tr-TR" b="1" dirty="0" smtClean="0"/>
              <a:t>      // </a:t>
            </a:r>
            <a:r>
              <a:rPr lang="tr-TR" b="1" dirty="0" err="1" smtClean="0"/>
              <a:t>Invalid</a:t>
            </a:r>
            <a:r>
              <a:rPr lang="tr-TR" b="1" dirty="0" smtClean="0"/>
              <a:t> </a:t>
            </a:r>
            <a:r>
              <a:rPr lang="tr-TR" b="1" dirty="0" err="1" smtClean="0"/>
              <a:t>gender</a:t>
            </a:r>
            <a:r>
              <a:rPr lang="tr-TR" b="1" dirty="0" smtClean="0"/>
              <a:t>! Set </a:t>
            </a:r>
            <a:r>
              <a:rPr lang="tr-TR" b="1" dirty="0" err="1" smtClean="0"/>
              <a:t>to</a:t>
            </a:r>
            <a:r>
              <a:rPr lang="tr-TR" b="1" dirty="0" smtClean="0"/>
              <a:t> 'u' (</a:t>
            </a:r>
            <a:r>
              <a:rPr lang="tr-TR" b="1" dirty="0" err="1" smtClean="0"/>
              <a:t>unknown</a:t>
            </a:r>
            <a:r>
              <a:rPr lang="tr-TR" b="1" dirty="0" smtClean="0"/>
              <a:t>).</a:t>
            </a:r>
          </a:p>
          <a:p>
            <a:pPr marL="0" indent="0">
              <a:buNone/>
            </a:pPr>
            <a:r>
              <a:rPr lang="tr-TR" b="1" dirty="0" smtClean="0">
                <a:solidFill>
                  <a:srgbClr val="C00000"/>
                </a:solidFill>
              </a:rPr>
              <a:t>   </a:t>
            </a:r>
            <a:r>
              <a:rPr lang="tr-TR" b="1" dirty="0" err="1" smtClean="0">
                <a:solidFill>
                  <a:srgbClr val="C00000"/>
                </a:solidFill>
              </a:rPr>
              <a:t>paul.setEmail</a:t>
            </a:r>
            <a:r>
              <a:rPr lang="tr-TR" b="1" dirty="0" smtClean="0">
                <a:solidFill>
                  <a:srgbClr val="C00000"/>
                </a:solidFill>
              </a:rPr>
              <a:t>("</a:t>
            </a:r>
            <a:r>
              <a:rPr lang="tr-TR" b="1" dirty="0" err="1" smtClean="0">
                <a:solidFill>
                  <a:srgbClr val="C00000"/>
                </a:solidFill>
              </a:rPr>
              <a:t>paul</a:t>
            </a:r>
            <a:r>
              <a:rPr lang="tr-TR" b="1" dirty="0" smtClean="0">
                <a:solidFill>
                  <a:srgbClr val="C00000"/>
                </a:solidFill>
              </a:rPr>
              <a:t>@");</a:t>
            </a:r>
          </a:p>
          <a:p>
            <a:pPr marL="0" indent="0">
              <a:buNone/>
            </a:pPr>
            <a:r>
              <a:rPr lang="tr-TR" b="1" dirty="0" smtClean="0">
                <a:solidFill>
                  <a:srgbClr val="C00000"/>
                </a:solidFill>
              </a:rPr>
              <a:t>      </a:t>
            </a:r>
            <a:r>
              <a:rPr lang="tr-TR" b="1" dirty="0" smtClean="0"/>
              <a:t>// </a:t>
            </a:r>
            <a:r>
              <a:rPr lang="tr-TR" b="1" dirty="0" err="1" smtClean="0"/>
              <a:t>Invalid</a:t>
            </a:r>
            <a:r>
              <a:rPr lang="tr-TR" b="1" dirty="0" smtClean="0"/>
              <a:t> </a:t>
            </a:r>
            <a:r>
              <a:rPr lang="tr-TR" b="1" dirty="0" err="1" smtClean="0"/>
              <a:t>email</a:t>
            </a:r>
            <a:r>
              <a:rPr lang="tr-TR" b="1" dirty="0" smtClean="0"/>
              <a:t>! Set </a:t>
            </a:r>
            <a:r>
              <a:rPr lang="tr-TR" b="1" dirty="0" err="1" smtClean="0"/>
              <a:t>to</a:t>
            </a:r>
            <a:r>
              <a:rPr lang="tr-TR" b="1" dirty="0" smtClean="0"/>
              <a:t> </a:t>
            </a:r>
            <a:r>
              <a:rPr lang="tr-TR" b="1" dirty="0" err="1" smtClean="0"/>
              <a:t>empty</a:t>
            </a:r>
            <a:r>
              <a:rPr lang="tr-TR" b="1" dirty="0" smtClean="0"/>
              <a:t> </a:t>
            </a:r>
            <a:r>
              <a:rPr lang="tr-TR" b="1" dirty="0" err="1" smtClean="0"/>
              <a:t>string</a:t>
            </a:r>
            <a:r>
              <a:rPr lang="tr-TR" b="1" dirty="0" smtClean="0"/>
              <a:t>.</a:t>
            </a:r>
          </a:p>
          <a:p>
            <a:pPr marL="0" indent="0">
              <a:buNone/>
            </a:pPr>
            <a:r>
              <a:rPr lang="tr-TR" b="1" dirty="0" smtClean="0">
                <a:solidFill>
                  <a:srgbClr val="C00000"/>
                </a:solidFill>
              </a:rPr>
              <a:t>   </a:t>
            </a:r>
            <a:r>
              <a:rPr lang="tr-TR" b="1" dirty="0" err="1" smtClean="0">
                <a:solidFill>
                  <a:srgbClr val="C00000"/>
                </a:solidFill>
              </a:rPr>
              <a:t>paul.print</a:t>
            </a:r>
            <a:r>
              <a:rPr lang="tr-TR" b="1" dirty="0" smtClean="0">
                <a:solidFill>
                  <a:srgbClr val="C00000"/>
                </a:solidFill>
              </a:rPr>
              <a:t>();</a:t>
            </a:r>
          </a:p>
          <a:p>
            <a:pPr marL="0" indent="0">
              <a:buNone/>
            </a:pPr>
            <a:r>
              <a:rPr lang="tr-TR" b="1" dirty="0" smtClean="0">
                <a:solidFill>
                  <a:srgbClr val="C00000"/>
                </a:solidFill>
              </a:rPr>
              <a:t>      </a:t>
            </a:r>
            <a:r>
              <a:rPr lang="tr-TR" b="1" dirty="0" smtClean="0"/>
              <a:t>// Paul </a:t>
            </a:r>
            <a:r>
              <a:rPr lang="tr-TR" b="1" dirty="0" err="1" smtClean="0"/>
              <a:t>Jones</a:t>
            </a:r>
            <a:r>
              <a:rPr lang="tr-TR" b="1" dirty="0" smtClean="0"/>
              <a:t> (u) at</a:t>
            </a:r>
          </a:p>
          <a:p>
            <a:pPr marL="0" indent="0">
              <a:buNone/>
            </a:pPr>
            <a:r>
              <a:rPr lang="tr-TR"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247821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58970" y="106334"/>
            <a:ext cx="6744419" cy="402626"/>
          </a:xfrm>
        </p:spPr>
        <p:txBody>
          <a:bodyPr>
            <a:normAutofit fontScale="90000"/>
          </a:bodyPr>
          <a:lstStyle/>
          <a:p>
            <a:r>
              <a:rPr lang="tr-TR" sz="3600" b="1" dirty="0" err="1" smtClean="0"/>
              <a:t>Constructor's</a:t>
            </a:r>
            <a:r>
              <a:rPr lang="tr-TR" sz="3600" b="1" dirty="0" smtClean="0"/>
              <a:t> </a:t>
            </a:r>
            <a:r>
              <a:rPr lang="tr-TR" sz="3600" b="1" dirty="0" err="1" smtClean="0"/>
              <a:t>Member</a:t>
            </a:r>
            <a:r>
              <a:rPr lang="tr-TR" sz="3600" b="1" dirty="0" smtClean="0"/>
              <a:t> </a:t>
            </a:r>
            <a:r>
              <a:rPr lang="tr-TR" sz="3600" b="1" dirty="0" err="1" smtClean="0"/>
              <a:t>Initializer</a:t>
            </a:r>
            <a:r>
              <a:rPr lang="tr-TR" sz="3600" b="1" dirty="0" smtClean="0"/>
              <a:t> </a:t>
            </a:r>
            <a:r>
              <a:rPr lang="tr-TR" sz="3600" b="1" dirty="0" err="1" smtClean="0"/>
              <a:t>List</a:t>
            </a:r>
            <a:endParaRPr lang="tr-TR" sz="3600" b="1" dirty="0"/>
          </a:p>
        </p:txBody>
      </p:sp>
      <p:sp>
        <p:nvSpPr>
          <p:cNvPr id="3" name="İçerik Yer Tutucusu 2"/>
          <p:cNvSpPr>
            <a:spLocks noGrp="1"/>
          </p:cNvSpPr>
          <p:nvPr>
            <p:ph idx="1"/>
          </p:nvPr>
        </p:nvSpPr>
        <p:spPr>
          <a:xfrm>
            <a:off x="1" y="621102"/>
            <a:ext cx="11585274" cy="6236898"/>
          </a:xfrm>
        </p:spPr>
        <p:txBody>
          <a:bodyPr>
            <a:normAutofit fontScale="85000" lnSpcReduction="20000"/>
          </a:bodyPr>
          <a:lstStyle/>
          <a:p>
            <a:r>
              <a:rPr lang="en-US" dirty="0" smtClean="0"/>
              <a:t>Instead of initializing the private data members inside the body of the constructor, as follows:</a:t>
            </a:r>
          </a:p>
          <a:p>
            <a:pPr marL="0" indent="0">
              <a:buNone/>
            </a:pPr>
            <a:r>
              <a:rPr lang="en-US" b="1" dirty="0" smtClean="0">
                <a:solidFill>
                  <a:srgbClr val="C00000"/>
                </a:solidFill>
              </a:rPr>
              <a:t>Circle(double r = 1.0, string c = "red") {</a:t>
            </a:r>
          </a:p>
          <a:p>
            <a:pPr marL="0" indent="0">
              <a:buNone/>
            </a:pPr>
            <a:r>
              <a:rPr lang="en-US" b="1" dirty="0" smtClean="0">
                <a:solidFill>
                  <a:srgbClr val="C00000"/>
                </a:solidFill>
              </a:rPr>
              <a:t>   radius = r;</a:t>
            </a:r>
          </a:p>
          <a:p>
            <a:pPr marL="0" indent="0">
              <a:buNone/>
            </a:pPr>
            <a:r>
              <a:rPr lang="en-US" b="1" dirty="0" smtClean="0">
                <a:solidFill>
                  <a:srgbClr val="C00000"/>
                </a:solidFill>
              </a:rPr>
              <a:t>   color = c;</a:t>
            </a:r>
          </a:p>
          <a:p>
            <a:pPr marL="0" indent="0">
              <a:buNone/>
            </a:pPr>
            <a:r>
              <a:rPr lang="en-US" b="1" dirty="0" smtClean="0">
                <a:solidFill>
                  <a:srgbClr val="C00000"/>
                </a:solidFill>
              </a:rPr>
              <a:t>}</a:t>
            </a:r>
          </a:p>
          <a:p>
            <a:r>
              <a:rPr lang="en-US" dirty="0" smtClean="0"/>
              <a:t>We can use an alternate syntax called member initializer list as follows:</a:t>
            </a:r>
          </a:p>
          <a:p>
            <a:endParaRPr lang="en-US" dirty="0" smtClean="0"/>
          </a:p>
          <a:p>
            <a:pPr marL="0" indent="0">
              <a:buNone/>
            </a:pPr>
            <a:r>
              <a:rPr lang="en-US" b="1" dirty="0" smtClean="0">
                <a:solidFill>
                  <a:srgbClr val="C00000"/>
                </a:solidFill>
              </a:rPr>
              <a:t>Circle(double r = 1.0, string c = "red") : radius(r), color(c) { }</a:t>
            </a:r>
          </a:p>
          <a:p>
            <a:endParaRPr lang="en-US" dirty="0" smtClean="0"/>
          </a:p>
          <a:p>
            <a:r>
              <a:rPr lang="en-US" dirty="0" smtClean="0"/>
              <a:t>Member initializer list is placed after the constructor's header, separated by a colon (:). </a:t>
            </a:r>
            <a:endParaRPr lang="tr-TR" dirty="0" smtClean="0"/>
          </a:p>
          <a:p>
            <a:r>
              <a:rPr lang="en-US" dirty="0" smtClean="0"/>
              <a:t>Each initializer is in the form of </a:t>
            </a:r>
            <a:r>
              <a:rPr lang="en-US" dirty="0" err="1" smtClean="0"/>
              <a:t>data_member_name</a:t>
            </a:r>
            <a:r>
              <a:rPr lang="en-US" dirty="0" smtClean="0"/>
              <a:t>(</a:t>
            </a:r>
            <a:r>
              <a:rPr lang="en-US" dirty="0" err="1" smtClean="0"/>
              <a:t>parameter_name</a:t>
            </a:r>
            <a:r>
              <a:rPr lang="en-US" dirty="0" smtClean="0"/>
              <a:t>). </a:t>
            </a:r>
            <a:endParaRPr lang="tr-TR" dirty="0" smtClean="0"/>
          </a:p>
          <a:p>
            <a:r>
              <a:rPr lang="en-US" dirty="0" smtClean="0"/>
              <a:t>For fundamental type, it is equivalent to </a:t>
            </a:r>
            <a:r>
              <a:rPr lang="en-US" dirty="0" err="1" smtClean="0"/>
              <a:t>data_member_name</a:t>
            </a:r>
            <a:r>
              <a:rPr lang="en-US" dirty="0" smtClean="0"/>
              <a:t> = </a:t>
            </a:r>
            <a:r>
              <a:rPr lang="en-US" dirty="0" err="1" smtClean="0"/>
              <a:t>parameter_name</a:t>
            </a:r>
            <a:r>
              <a:rPr lang="en-US" dirty="0" smtClean="0"/>
              <a:t>. </a:t>
            </a:r>
            <a:endParaRPr lang="tr-TR" dirty="0" smtClean="0"/>
          </a:p>
          <a:p>
            <a:r>
              <a:rPr lang="en-US" dirty="0" smtClean="0"/>
              <a:t>For object, the constructor will be invoked to construct the object. The constructor's body (empty in this case) will be run after the completion of member initializer list.</a:t>
            </a:r>
          </a:p>
          <a:p>
            <a:r>
              <a:rPr lang="en-US" dirty="0" smtClean="0"/>
              <a:t>It is recommended to use member initializer list to initialize all the data members, as it is often more efficient than doing assignment inside the constructor's body.</a:t>
            </a:r>
            <a:endParaRPr lang="tr-TR" dirty="0"/>
          </a:p>
        </p:txBody>
      </p:sp>
    </p:spTree>
    <p:extLst>
      <p:ext uri="{BB962C8B-B14F-4D97-AF65-F5344CB8AC3E}">
        <p14:creationId xmlns:p14="http://schemas.microsoft.com/office/powerpoint/2010/main" val="19050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12012"/>
            <a:ext cx="1219200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tr-TR" altLang="tr-TR" sz="2000" b="1" dirty="0" smtClean="0">
                <a:solidFill>
                  <a:srgbClr val="C00000"/>
                </a:solidFill>
                <a:latin typeface="Arial" panose="020B0604020202020204" pitchFamily="34" charset="0"/>
              </a:rPr>
              <a:t>#</a:t>
            </a:r>
            <a:r>
              <a:rPr lang="tr-TR" altLang="tr-TR" sz="2000" b="1" dirty="0" err="1">
                <a:solidFill>
                  <a:srgbClr val="C00000"/>
                </a:solidFill>
                <a:latin typeface="Arial" panose="020B0604020202020204" pitchFamily="34" charset="0"/>
              </a:rPr>
              <a:t>include</a:t>
            </a:r>
            <a:r>
              <a:rPr lang="tr-TR" altLang="tr-TR" sz="2000" b="1" dirty="0">
                <a:solidFill>
                  <a:srgbClr val="C00000"/>
                </a:solidFill>
                <a:latin typeface="Arial" panose="020B0604020202020204" pitchFamily="34" charset="0"/>
              </a:rPr>
              <a:t>&lt;</a:t>
            </a:r>
            <a:r>
              <a:rPr lang="tr-TR" altLang="tr-TR" sz="2000" b="1" dirty="0" err="1">
                <a:solidFill>
                  <a:srgbClr val="C00000"/>
                </a:solidFill>
                <a:latin typeface="Arial" panose="020B0604020202020204" pitchFamily="34" charset="0"/>
              </a:rPr>
              <a:t>iostream</a:t>
            </a:r>
            <a:r>
              <a:rPr lang="tr-TR" altLang="tr-TR" sz="2000" b="1" dirty="0">
                <a:solidFill>
                  <a:srgbClr val="C00000"/>
                </a:solidFill>
                <a:latin typeface="Arial" panose="020B0604020202020204" pitchFamily="34" charset="0"/>
              </a:rPr>
              <a:t>&gt; </a:t>
            </a:r>
            <a:r>
              <a:rPr lang="tr-TR" altLang="tr-TR" sz="2000" b="1" dirty="0" smtClean="0">
                <a:solidFill>
                  <a:srgbClr val="C00000"/>
                </a:solidFill>
                <a:latin typeface="Arial" panose="020B0604020202020204" pitchFamily="34" charset="0"/>
              </a:rPr>
              <a:t>          </a:t>
            </a:r>
            <a:r>
              <a:rPr lang="tr-TR" altLang="tr-TR" sz="2000" b="1" dirty="0" err="1" smtClean="0">
                <a:solidFill>
                  <a:srgbClr val="C00000"/>
                </a:solidFill>
                <a:latin typeface="Arial" panose="020B0604020202020204" pitchFamily="34" charset="0"/>
              </a:rPr>
              <a:t>using</a:t>
            </a:r>
            <a:r>
              <a:rPr lang="tr-TR" altLang="tr-TR" sz="2000" b="1" dirty="0" smtClean="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namespace</a:t>
            </a: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std</a:t>
            </a:r>
            <a:r>
              <a:rPr lang="tr-TR" altLang="tr-TR" sz="2000" b="1" dirty="0">
                <a:solidFill>
                  <a:srgbClr val="C00000"/>
                </a:solidFill>
                <a:latin typeface="Arial" panose="020B0604020202020204" pitchFamily="34" charset="0"/>
              </a:rPr>
              <a:t>;</a:t>
            </a:r>
          </a:p>
          <a:p>
            <a:pPr marL="0" lvl="0" indent="0" eaLnBrk="0" fontAlgn="base" hangingPunct="0">
              <a:lnSpc>
                <a:spcPct val="100000"/>
              </a:lnSpc>
              <a:spcBef>
                <a:spcPct val="0"/>
              </a:spcBef>
              <a:spcAft>
                <a:spcPct val="0"/>
              </a:spcAft>
              <a:buNone/>
            </a:pPr>
            <a:r>
              <a:rPr lang="tr-TR" altLang="tr-TR" sz="2000" b="1" dirty="0" err="1" smtClean="0">
                <a:solidFill>
                  <a:srgbClr val="C00000"/>
                </a:solidFill>
                <a:latin typeface="Arial" panose="020B0604020202020204" pitchFamily="34" charset="0"/>
              </a:rPr>
              <a:t>class</a:t>
            </a:r>
            <a:r>
              <a:rPr lang="tr-TR" altLang="tr-TR" sz="2000" b="1" dirty="0" smtClean="0">
                <a:solidFill>
                  <a:srgbClr val="C00000"/>
                </a:solidFill>
                <a:latin typeface="Arial" panose="020B0604020202020204" pitchFamily="34" charset="0"/>
              </a:rPr>
              <a:t> </a:t>
            </a:r>
            <a:r>
              <a:rPr lang="tr-TR" altLang="tr-TR" sz="2000" b="1" dirty="0">
                <a:solidFill>
                  <a:srgbClr val="C00000"/>
                </a:solidFill>
                <a:latin typeface="Arial" panose="020B0604020202020204" pitchFamily="34" charset="0"/>
              </a:rPr>
              <a:t>Point {</a:t>
            </a:r>
          </a:p>
          <a:p>
            <a:pPr marL="0" lvl="0" indent="0" eaLnBrk="0" fontAlgn="base" hangingPunct="0">
              <a:lnSpc>
                <a:spcPct val="100000"/>
              </a:lnSpc>
              <a:spcBef>
                <a:spcPct val="0"/>
              </a:spcBef>
              <a:spcAft>
                <a:spcPct val="0"/>
              </a:spcAft>
              <a:buNone/>
            </a:pPr>
            <a:r>
              <a:rPr lang="tr-TR" altLang="tr-TR" sz="2000" b="1" dirty="0" err="1">
                <a:solidFill>
                  <a:srgbClr val="C00000"/>
                </a:solidFill>
                <a:latin typeface="Arial" panose="020B0604020202020204" pitchFamily="34" charset="0"/>
              </a:rPr>
              <a:t>private</a:t>
            </a:r>
            <a:r>
              <a:rPr lang="tr-TR" altLang="tr-TR" sz="2000" b="1" dirty="0">
                <a:solidFill>
                  <a:srgbClr val="C00000"/>
                </a:solidFill>
                <a:latin typeface="Arial" panose="020B0604020202020204" pitchFamily="34" charset="0"/>
              </a:rPr>
              <a:t>:</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int</a:t>
            </a:r>
            <a:r>
              <a:rPr lang="tr-TR" altLang="tr-TR" sz="2000" b="1" dirty="0">
                <a:solidFill>
                  <a:srgbClr val="C00000"/>
                </a:solidFill>
                <a:latin typeface="Arial" panose="020B0604020202020204" pitchFamily="34" charset="0"/>
              </a:rPr>
              <a:t> x;</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int</a:t>
            </a:r>
            <a:r>
              <a:rPr lang="tr-TR" altLang="tr-TR" sz="2000" b="1" dirty="0">
                <a:solidFill>
                  <a:srgbClr val="C00000"/>
                </a:solidFill>
                <a:latin typeface="Arial" panose="020B0604020202020204" pitchFamily="34" charset="0"/>
              </a:rPr>
              <a:t> y;</a:t>
            </a:r>
          </a:p>
          <a:p>
            <a:pPr marL="0" lvl="0" indent="0" eaLnBrk="0" fontAlgn="base" hangingPunct="0">
              <a:lnSpc>
                <a:spcPct val="100000"/>
              </a:lnSpc>
              <a:spcBef>
                <a:spcPct val="0"/>
              </a:spcBef>
              <a:spcAft>
                <a:spcPct val="0"/>
              </a:spcAft>
              <a:buNone/>
            </a:pPr>
            <a:r>
              <a:rPr lang="tr-TR" altLang="tr-TR" sz="2000" b="1" dirty="0" err="1">
                <a:solidFill>
                  <a:srgbClr val="C00000"/>
                </a:solidFill>
                <a:latin typeface="Arial" panose="020B0604020202020204" pitchFamily="34" charset="0"/>
              </a:rPr>
              <a:t>public</a:t>
            </a:r>
            <a:r>
              <a:rPr lang="tr-TR" altLang="tr-TR" sz="2000" b="1" dirty="0">
                <a:solidFill>
                  <a:srgbClr val="C00000"/>
                </a:solidFill>
                <a:latin typeface="Arial" panose="020B0604020202020204" pitchFamily="34" charset="0"/>
              </a:rPr>
              <a:t>:</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Point(</a:t>
            </a:r>
            <a:r>
              <a:rPr lang="tr-TR" altLang="tr-TR" sz="2000" b="1" dirty="0" err="1">
                <a:solidFill>
                  <a:srgbClr val="C00000"/>
                </a:solidFill>
                <a:latin typeface="Arial" panose="020B0604020202020204" pitchFamily="34" charset="0"/>
              </a:rPr>
              <a:t>int</a:t>
            </a:r>
            <a:r>
              <a:rPr lang="tr-TR" altLang="tr-TR" sz="2000" b="1" dirty="0">
                <a:solidFill>
                  <a:srgbClr val="C00000"/>
                </a:solidFill>
                <a:latin typeface="Arial" panose="020B0604020202020204" pitchFamily="34" charset="0"/>
              </a:rPr>
              <a:t> i = 0, </a:t>
            </a:r>
            <a:r>
              <a:rPr lang="tr-TR" altLang="tr-TR" sz="2000" b="1" dirty="0" err="1">
                <a:solidFill>
                  <a:srgbClr val="C00000"/>
                </a:solidFill>
                <a:latin typeface="Arial" panose="020B0604020202020204" pitchFamily="34" charset="0"/>
              </a:rPr>
              <a:t>int</a:t>
            </a:r>
            <a:r>
              <a:rPr lang="tr-TR" altLang="tr-TR" sz="2000" b="1" dirty="0">
                <a:solidFill>
                  <a:srgbClr val="C00000"/>
                </a:solidFill>
                <a:latin typeface="Arial" panose="020B0604020202020204" pitchFamily="34" charset="0"/>
              </a:rPr>
              <a:t> j = 0) :x(i), y(j) {}</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a:latin typeface="Arial" panose="020B0604020202020204" pitchFamily="34" charset="0"/>
              </a:rPr>
              <a:t>/* </a:t>
            </a:r>
            <a:r>
              <a:rPr lang="tr-TR" altLang="tr-TR" sz="2000" b="1" dirty="0" err="1">
                <a:latin typeface="Arial" panose="020B0604020202020204" pitchFamily="34" charset="0"/>
              </a:rPr>
              <a:t>The</a:t>
            </a:r>
            <a:r>
              <a:rPr lang="tr-TR" altLang="tr-TR" sz="2000" b="1" dirty="0">
                <a:latin typeface="Arial" panose="020B0604020202020204" pitchFamily="34" charset="0"/>
              </a:rPr>
              <a:t> </a:t>
            </a:r>
            <a:r>
              <a:rPr lang="tr-TR" altLang="tr-TR" sz="2000" b="1" dirty="0" err="1">
                <a:latin typeface="Arial" panose="020B0604020202020204" pitchFamily="34" charset="0"/>
              </a:rPr>
              <a:t>above</a:t>
            </a:r>
            <a:r>
              <a:rPr lang="tr-TR" altLang="tr-TR" sz="2000" b="1" dirty="0">
                <a:latin typeface="Arial" panose="020B0604020202020204" pitchFamily="34" charset="0"/>
              </a:rPr>
              <a:t> </a:t>
            </a:r>
            <a:r>
              <a:rPr lang="tr-TR" altLang="tr-TR" sz="2000" b="1" dirty="0" err="1">
                <a:latin typeface="Arial" panose="020B0604020202020204" pitchFamily="34" charset="0"/>
              </a:rPr>
              <a:t>use</a:t>
            </a:r>
            <a:r>
              <a:rPr lang="tr-TR" altLang="tr-TR" sz="2000" b="1" dirty="0">
                <a:latin typeface="Arial" panose="020B0604020202020204" pitchFamily="34" charset="0"/>
              </a:rPr>
              <a:t> of </a:t>
            </a:r>
            <a:r>
              <a:rPr lang="tr-TR" altLang="tr-TR" sz="2000" b="1" dirty="0" err="1">
                <a:latin typeface="Arial" panose="020B0604020202020204" pitchFamily="34" charset="0"/>
              </a:rPr>
              <a:t>Initializer</a:t>
            </a:r>
            <a:r>
              <a:rPr lang="tr-TR" altLang="tr-TR" sz="2000" b="1" dirty="0">
                <a:latin typeface="Arial" panose="020B0604020202020204" pitchFamily="34" charset="0"/>
              </a:rPr>
              <a:t> </a:t>
            </a:r>
            <a:r>
              <a:rPr lang="tr-TR" altLang="tr-TR" sz="2000" b="1" dirty="0" err="1">
                <a:latin typeface="Arial" panose="020B0604020202020204" pitchFamily="34" charset="0"/>
              </a:rPr>
              <a:t>list</a:t>
            </a:r>
            <a:r>
              <a:rPr lang="tr-TR" altLang="tr-TR" sz="2000" b="1" dirty="0">
                <a:latin typeface="Arial" panose="020B0604020202020204" pitchFamily="34" charset="0"/>
              </a:rPr>
              <a:t> is </a:t>
            </a:r>
            <a:r>
              <a:rPr lang="tr-TR" altLang="tr-TR" sz="2000" b="1" dirty="0" err="1">
                <a:latin typeface="Arial" panose="020B0604020202020204" pitchFamily="34" charset="0"/>
              </a:rPr>
              <a:t>optional</a:t>
            </a:r>
            <a:r>
              <a:rPr lang="tr-TR" altLang="tr-TR" sz="2000" b="1" dirty="0">
                <a:latin typeface="Arial" panose="020B0604020202020204" pitchFamily="34" charset="0"/>
              </a:rPr>
              <a:t> as </a:t>
            </a:r>
            <a:r>
              <a:rPr lang="tr-TR" altLang="tr-TR" sz="2000" b="1" dirty="0" err="1" smtClean="0">
                <a:latin typeface="Arial" panose="020B0604020202020204" pitchFamily="34" charset="0"/>
              </a:rPr>
              <a:t>the</a:t>
            </a:r>
            <a:r>
              <a:rPr lang="tr-TR" altLang="tr-TR" sz="2000" b="1" dirty="0" smtClean="0">
                <a:latin typeface="Arial" panose="020B0604020202020204" pitchFamily="34" charset="0"/>
              </a:rPr>
              <a:t> </a:t>
            </a:r>
            <a:r>
              <a:rPr lang="tr-TR" altLang="tr-TR" sz="2000" b="1" dirty="0" err="1" smtClean="0">
                <a:latin typeface="Arial" panose="020B0604020202020204" pitchFamily="34" charset="0"/>
              </a:rPr>
              <a:t>constructor</a:t>
            </a:r>
            <a:r>
              <a:rPr lang="tr-TR" altLang="tr-TR" sz="2000" b="1" dirty="0" smtClean="0">
                <a:latin typeface="Arial" panose="020B0604020202020204" pitchFamily="34" charset="0"/>
              </a:rPr>
              <a:t> </a:t>
            </a:r>
            <a:r>
              <a:rPr lang="tr-TR" altLang="tr-TR" sz="2000" b="1" dirty="0">
                <a:latin typeface="Arial" panose="020B0604020202020204" pitchFamily="34" charset="0"/>
              </a:rPr>
              <a:t>can </a:t>
            </a:r>
            <a:r>
              <a:rPr lang="tr-TR" altLang="tr-TR" sz="2000" b="1" dirty="0" err="1">
                <a:latin typeface="Arial" panose="020B0604020202020204" pitchFamily="34" charset="0"/>
              </a:rPr>
              <a:t>also</a:t>
            </a:r>
            <a:r>
              <a:rPr lang="tr-TR" altLang="tr-TR" sz="2000" b="1" dirty="0">
                <a:latin typeface="Arial" panose="020B0604020202020204" pitchFamily="34" charset="0"/>
              </a:rPr>
              <a:t> be </a:t>
            </a:r>
            <a:r>
              <a:rPr lang="tr-TR" altLang="tr-TR" sz="2000" b="1" dirty="0" err="1">
                <a:latin typeface="Arial" panose="020B0604020202020204" pitchFamily="34" charset="0"/>
              </a:rPr>
              <a:t>written</a:t>
            </a:r>
            <a:r>
              <a:rPr lang="tr-TR" altLang="tr-TR" sz="2000" b="1" dirty="0">
                <a:latin typeface="Arial" panose="020B0604020202020204" pitchFamily="34" charset="0"/>
              </a:rPr>
              <a:t> as:</a:t>
            </a:r>
          </a:p>
          <a:p>
            <a:pPr marL="0" lvl="0" indent="0" eaLnBrk="0" fontAlgn="base" hangingPunct="0">
              <a:lnSpc>
                <a:spcPct val="100000"/>
              </a:lnSpc>
              <a:spcBef>
                <a:spcPct val="0"/>
              </a:spcBef>
              <a:spcAft>
                <a:spcPct val="0"/>
              </a:spcAft>
              <a:buNone/>
            </a:pPr>
            <a:r>
              <a:rPr lang="tr-TR" altLang="tr-TR" sz="2000" b="1" dirty="0">
                <a:latin typeface="Arial" panose="020B0604020202020204" pitchFamily="34" charset="0"/>
              </a:rPr>
              <a:t>	Point(</a:t>
            </a:r>
            <a:r>
              <a:rPr lang="tr-TR" altLang="tr-TR" sz="2000" b="1" dirty="0" err="1">
                <a:latin typeface="Arial" panose="020B0604020202020204" pitchFamily="34" charset="0"/>
              </a:rPr>
              <a:t>int</a:t>
            </a:r>
            <a:r>
              <a:rPr lang="tr-TR" altLang="tr-TR" sz="2000" b="1" dirty="0">
                <a:latin typeface="Arial" panose="020B0604020202020204" pitchFamily="34" charset="0"/>
              </a:rPr>
              <a:t> i = 0, </a:t>
            </a:r>
            <a:r>
              <a:rPr lang="tr-TR" altLang="tr-TR" sz="2000" b="1" dirty="0" err="1">
                <a:latin typeface="Arial" panose="020B0604020202020204" pitchFamily="34" charset="0"/>
              </a:rPr>
              <a:t>int</a:t>
            </a:r>
            <a:r>
              <a:rPr lang="tr-TR" altLang="tr-TR" sz="2000" b="1" dirty="0">
                <a:latin typeface="Arial" panose="020B0604020202020204" pitchFamily="34" charset="0"/>
              </a:rPr>
              <a:t> j = 0) {</a:t>
            </a:r>
          </a:p>
          <a:p>
            <a:pPr marL="0" lvl="0" indent="0" eaLnBrk="0" fontAlgn="base" hangingPunct="0">
              <a:lnSpc>
                <a:spcPct val="100000"/>
              </a:lnSpc>
              <a:spcBef>
                <a:spcPct val="0"/>
              </a:spcBef>
              <a:spcAft>
                <a:spcPct val="0"/>
              </a:spcAft>
              <a:buNone/>
            </a:pPr>
            <a:r>
              <a:rPr lang="tr-TR" altLang="tr-TR" sz="2000" b="1" dirty="0">
                <a:latin typeface="Arial" panose="020B0604020202020204" pitchFamily="34" charset="0"/>
              </a:rPr>
              <a:t>	x = i;</a:t>
            </a:r>
          </a:p>
          <a:p>
            <a:pPr marL="0" lvl="0" indent="0" eaLnBrk="0" fontAlgn="base" hangingPunct="0">
              <a:lnSpc>
                <a:spcPct val="100000"/>
              </a:lnSpc>
              <a:spcBef>
                <a:spcPct val="0"/>
              </a:spcBef>
              <a:spcAft>
                <a:spcPct val="0"/>
              </a:spcAft>
              <a:buNone/>
            </a:pPr>
            <a:r>
              <a:rPr lang="tr-TR" altLang="tr-TR" sz="2000" b="1" dirty="0">
                <a:latin typeface="Arial" panose="020B0604020202020204" pitchFamily="34" charset="0"/>
              </a:rPr>
              <a:t>	y = j;</a:t>
            </a:r>
          </a:p>
          <a:p>
            <a:pPr marL="0" lvl="0" indent="0" eaLnBrk="0" fontAlgn="base" hangingPunct="0">
              <a:lnSpc>
                <a:spcPct val="100000"/>
              </a:lnSpc>
              <a:spcBef>
                <a:spcPct val="0"/>
              </a:spcBef>
              <a:spcAft>
                <a:spcPct val="0"/>
              </a:spcAft>
              <a:buNone/>
            </a:pPr>
            <a:r>
              <a:rPr lang="tr-TR" altLang="tr-TR" sz="2000" b="1" dirty="0">
                <a:latin typeface="Arial" panose="020B0604020202020204" pitchFamily="34" charset="0"/>
              </a:rPr>
              <a:t>	</a:t>
            </a:r>
            <a:r>
              <a:rPr lang="tr-TR" altLang="tr-TR" sz="2000" b="1" dirty="0" smtClean="0">
                <a:latin typeface="Arial" panose="020B0604020202020204" pitchFamily="34" charset="0"/>
              </a:rPr>
              <a:t>}</a:t>
            </a:r>
            <a:r>
              <a:rPr lang="tr-TR" altLang="tr-TR" sz="2000" b="1" dirty="0">
                <a:latin typeface="Arial" panose="020B0604020202020204" pitchFamily="34" charset="0"/>
              </a:rPr>
              <a:t>	*/</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int</a:t>
            </a: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getX</a:t>
            </a: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const</a:t>
            </a:r>
            <a:r>
              <a:rPr lang="tr-TR" altLang="tr-TR" sz="2000" b="1" dirty="0">
                <a:solidFill>
                  <a:srgbClr val="C00000"/>
                </a:solidFill>
                <a:latin typeface="Arial" panose="020B0604020202020204" pitchFamily="34" charset="0"/>
              </a:rPr>
              <a:t> { </a:t>
            </a:r>
            <a:r>
              <a:rPr lang="tr-TR" altLang="tr-TR" sz="2000" b="1" dirty="0" err="1">
                <a:solidFill>
                  <a:srgbClr val="C00000"/>
                </a:solidFill>
                <a:latin typeface="Arial" panose="020B0604020202020204" pitchFamily="34" charset="0"/>
              </a:rPr>
              <a:t>return</a:t>
            </a:r>
            <a:r>
              <a:rPr lang="tr-TR" altLang="tr-TR" sz="2000" b="1" dirty="0">
                <a:solidFill>
                  <a:srgbClr val="C00000"/>
                </a:solidFill>
                <a:latin typeface="Arial" panose="020B0604020202020204" pitchFamily="34" charset="0"/>
              </a:rPr>
              <a:t> x; }</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int</a:t>
            </a: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getY</a:t>
            </a: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const</a:t>
            </a:r>
            <a:r>
              <a:rPr lang="tr-TR" altLang="tr-TR" sz="2000" b="1" dirty="0">
                <a:solidFill>
                  <a:srgbClr val="C00000"/>
                </a:solidFill>
                <a:latin typeface="Arial" panose="020B0604020202020204" pitchFamily="34" charset="0"/>
              </a:rPr>
              <a:t> { </a:t>
            </a:r>
            <a:r>
              <a:rPr lang="tr-TR" altLang="tr-TR" sz="2000" b="1" dirty="0" err="1">
                <a:solidFill>
                  <a:srgbClr val="C00000"/>
                </a:solidFill>
                <a:latin typeface="Arial" panose="020B0604020202020204" pitchFamily="34" charset="0"/>
              </a:rPr>
              <a:t>return</a:t>
            </a:r>
            <a:r>
              <a:rPr lang="tr-TR" altLang="tr-TR" sz="2000" b="1" dirty="0">
                <a:solidFill>
                  <a:srgbClr val="C00000"/>
                </a:solidFill>
                <a:latin typeface="Arial" panose="020B0604020202020204" pitchFamily="34" charset="0"/>
              </a:rPr>
              <a:t> y; }</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a:t>
            </a:r>
          </a:p>
          <a:p>
            <a:pPr marL="0" lvl="0" indent="0" eaLnBrk="0" fontAlgn="base" hangingPunct="0">
              <a:lnSpc>
                <a:spcPct val="100000"/>
              </a:lnSpc>
              <a:spcBef>
                <a:spcPct val="0"/>
              </a:spcBef>
              <a:spcAft>
                <a:spcPct val="0"/>
              </a:spcAft>
              <a:buNone/>
            </a:pPr>
            <a:r>
              <a:rPr lang="tr-TR" altLang="tr-TR" sz="2000" b="1" dirty="0" err="1" smtClean="0">
                <a:solidFill>
                  <a:srgbClr val="C00000"/>
                </a:solidFill>
                <a:latin typeface="Arial" panose="020B0604020202020204" pitchFamily="34" charset="0"/>
              </a:rPr>
              <a:t>int</a:t>
            </a:r>
            <a:r>
              <a:rPr lang="tr-TR" altLang="tr-TR" sz="2000" b="1" dirty="0" smtClean="0">
                <a:solidFill>
                  <a:srgbClr val="C00000"/>
                </a:solidFill>
                <a:latin typeface="Arial" panose="020B0604020202020204" pitchFamily="34" charset="0"/>
              </a:rPr>
              <a:t> </a:t>
            </a:r>
            <a:r>
              <a:rPr lang="tr-TR" altLang="tr-TR" sz="2000" b="1" dirty="0">
                <a:solidFill>
                  <a:srgbClr val="C00000"/>
                </a:solidFill>
                <a:latin typeface="Arial" panose="020B0604020202020204" pitchFamily="34" charset="0"/>
              </a:rPr>
              <a:t>main() {</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Point t1(10, 15);</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cout</a:t>
            </a:r>
            <a:r>
              <a:rPr lang="tr-TR" altLang="tr-TR" sz="2000" b="1" dirty="0">
                <a:solidFill>
                  <a:srgbClr val="C00000"/>
                </a:solidFill>
                <a:latin typeface="Arial" panose="020B0604020202020204" pitchFamily="34" charset="0"/>
              </a:rPr>
              <a:t> &lt;&lt; "x = " &lt;&lt; t1.getX() &lt;&lt; ", ";</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cout</a:t>
            </a:r>
            <a:r>
              <a:rPr lang="tr-TR" altLang="tr-TR" sz="2000" b="1" dirty="0">
                <a:solidFill>
                  <a:srgbClr val="C00000"/>
                </a:solidFill>
                <a:latin typeface="Arial" panose="020B0604020202020204" pitchFamily="34" charset="0"/>
              </a:rPr>
              <a:t> &lt;&lt; "y = " &lt;&lt; t1.getY();</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	</a:t>
            </a:r>
            <a:r>
              <a:rPr lang="tr-TR" altLang="tr-TR" sz="2000" b="1" dirty="0" err="1">
                <a:solidFill>
                  <a:srgbClr val="C00000"/>
                </a:solidFill>
                <a:latin typeface="Arial" panose="020B0604020202020204" pitchFamily="34" charset="0"/>
              </a:rPr>
              <a:t>return</a:t>
            </a:r>
            <a:r>
              <a:rPr lang="tr-TR" altLang="tr-TR" sz="2000" b="1" dirty="0">
                <a:solidFill>
                  <a:srgbClr val="C00000"/>
                </a:solidFill>
                <a:latin typeface="Arial" panose="020B0604020202020204" pitchFamily="34" charset="0"/>
              </a:rPr>
              <a:t> 0;</a:t>
            </a:r>
          </a:p>
          <a:p>
            <a:pPr marL="0" lvl="0" indent="0" eaLnBrk="0" fontAlgn="base" hangingPunct="0">
              <a:lnSpc>
                <a:spcPct val="100000"/>
              </a:lnSpc>
              <a:spcBef>
                <a:spcPct val="0"/>
              </a:spcBef>
              <a:spcAft>
                <a:spcPct val="0"/>
              </a:spcAft>
              <a:buNone/>
            </a:pPr>
            <a:r>
              <a:rPr lang="tr-TR" altLang="tr-TR" sz="2000" b="1" dirty="0">
                <a:solidFill>
                  <a:srgbClr val="C00000"/>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000" b="1" i="0" u="none" strike="noStrike" cap="none" normalizeH="0" baseline="0" dirty="0" smtClean="0">
              <a:ln>
                <a:noFill/>
              </a:ln>
              <a:solidFill>
                <a:srgbClr val="C00000"/>
              </a:solidFill>
              <a:effectLst/>
              <a:latin typeface="Arial" panose="020B0604020202020204" pitchFamily="34" charset="0"/>
            </a:endParaRPr>
          </a:p>
        </p:txBody>
      </p:sp>
      <p:pic>
        <p:nvPicPr>
          <p:cNvPr id="2" name="Resim 1"/>
          <p:cNvPicPr>
            <a:picLocks noChangeAspect="1"/>
          </p:cNvPicPr>
          <p:nvPr/>
        </p:nvPicPr>
        <p:blipFill>
          <a:blip r:embed="rId2"/>
          <a:stretch>
            <a:fillRect/>
          </a:stretch>
        </p:blipFill>
        <p:spPr>
          <a:xfrm>
            <a:off x="7281182" y="5301439"/>
            <a:ext cx="4552950" cy="752475"/>
          </a:xfrm>
          <a:prstGeom prst="rect">
            <a:avLst/>
          </a:prstGeom>
        </p:spPr>
      </p:pic>
    </p:spTree>
    <p:extLst>
      <p:ext uri="{BB962C8B-B14F-4D97-AF65-F5344CB8AC3E}">
        <p14:creationId xmlns:p14="http://schemas.microsoft.com/office/powerpoint/2010/main" val="345171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lnSpcReduction="10000"/>
          </a:bodyPr>
          <a:lstStyle/>
          <a:p>
            <a:pPr marL="0" indent="0" algn="ctr">
              <a:buNone/>
            </a:pPr>
            <a:r>
              <a:rPr lang="en-US" b="1" dirty="0" smtClean="0"/>
              <a:t>Destructor</a:t>
            </a:r>
          </a:p>
          <a:p>
            <a:r>
              <a:rPr lang="en-US" dirty="0" smtClean="0"/>
              <a:t>A destructor, similar to constructor, is a special function that has the same name as the </a:t>
            </a:r>
            <a:r>
              <a:rPr lang="en-US" dirty="0" err="1" smtClean="0"/>
              <a:t>classname</a:t>
            </a:r>
            <a:r>
              <a:rPr lang="en-US" dirty="0" smtClean="0"/>
              <a:t>, with a prefix ~, e.g., ~Circle(). </a:t>
            </a:r>
            <a:endParaRPr lang="tr-TR" dirty="0" smtClean="0"/>
          </a:p>
          <a:p>
            <a:r>
              <a:rPr lang="en-US" dirty="0" smtClean="0"/>
              <a:t>Destructor is called implicitly when an object is destroyed.</a:t>
            </a:r>
          </a:p>
          <a:p>
            <a:endParaRPr lang="en-US" dirty="0" smtClean="0"/>
          </a:p>
          <a:p>
            <a:r>
              <a:rPr lang="en-US" dirty="0" smtClean="0"/>
              <a:t>If you do not define a destructor, the compiler provides a default, which does nothing.</a:t>
            </a:r>
          </a:p>
          <a:p>
            <a:endParaRPr lang="en-US" dirty="0" smtClean="0"/>
          </a:p>
          <a:p>
            <a:pPr marL="0" indent="0">
              <a:buNone/>
            </a:pPr>
            <a:r>
              <a:rPr lang="en-US" b="1" dirty="0" smtClean="0">
                <a:solidFill>
                  <a:srgbClr val="C00000"/>
                </a:solidFill>
              </a:rPr>
              <a:t>class </a:t>
            </a:r>
            <a:r>
              <a:rPr lang="en-US" b="1" dirty="0" err="1" smtClean="0">
                <a:solidFill>
                  <a:srgbClr val="C00000"/>
                </a:solidFill>
              </a:rPr>
              <a:t>MyClass</a:t>
            </a:r>
            <a:r>
              <a:rPr lang="en-US" b="1" dirty="0" smtClean="0">
                <a:solidFill>
                  <a:srgbClr val="C00000"/>
                </a:solidFill>
              </a:rPr>
              <a:t> {</a:t>
            </a:r>
          </a:p>
          <a:p>
            <a:pPr marL="0" indent="0">
              <a:buNone/>
            </a:pPr>
            <a:r>
              <a:rPr lang="en-US" b="1" dirty="0" smtClean="0">
                <a:solidFill>
                  <a:srgbClr val="C00000"/>
                </a:solidFill>
              </a:rPr>
              <a:t>public:</a:t>
            </a:r>
          </a:p>
          <a:p>
            <a:pPr marL="0" indent="0">
              <a:buNone/>
            </a:pPr>
            <a:r>
              <a:rPr lang="en-US" b="1" dirty="0" smtClean="0">
                <a:solidFill>
                  <a:srgbClr val="C00000"/>
                </a:solidFill>
              </a:rPr>
              <a:t>   </a:t>
            </a:r>
            <a:r>
              <a:rPr lang="en-US" b="1" dirty="0" smtClean="0"/>
              <a:t>// The default destructor that does nothing</a:t>
            </a:r>
          </a:p>
          <a:p>
            <a:pPr marL="0" indent="0">
              <a:buNone/>
            </a:pPr>
            <a:r>
              <a:rPr lang="en-US" b="1" dirty="0" smtClean="0">
                <a:solidFill>
                  <a:srgbClr val="C00000"/>
                </a:solidFill>
              </a:rPr>
              <a:t>   ~</a:t>
            </a:r>
            <a:r>
              <a:rPr lang="en-US" b="1" dirty="0" err="1" smtClean="0">
                <a:solidFill>
                  <a:srgbClr val="C00000"/>
                </a:solidFill>
              </a:rPr>
              <a:t>MyClass</a:t>
            </a:r>
            <a:r>
              <a:rPr lang="en-US" b="1" dirty="0" smtClean="0">
                <a:solidFill>
                  <a:srgbClr val="C00000"/>
                </a:solidFill>
              </a:rPr>
              <a:t>() { }</a:t>
            </a:r>
          </a:p>
          <a:p>
            <a:pPr marL="0" indent="0">
              <a:buNone/>
            </a:pPr>
            <a:r>
              <a:rPr lang="en-US" b="1" dirty="0" smtClean="0">
                <a:solidFill>
                  <a:srgbClr val="C00000"/>
                </a:solidFill>
              </a:rPr>
              <a:t>......</a:t>
            </a:r>
          </a:p>
          <a:p>
            <a:pPr marL="0" indent="0">
              <a:buNone/>
            </a:pPr>
            <a:r>
              <a:rPr lang="en-US" b="1" dirty="0" smtClean="0">
                <a:solidFill>
                  <a:srgbClr val="C00000"/>
                </a:solidFill>
              </a:rPr>
              <a:t>}</a:t>
            </a:r>
            <a:endParaRPr lang="tr-TR" b="1" dirty="0">
              <a:solidFill>
                <a:srgbClr val="C00000"/>
              </a:solidFill>
            </a:endParaRPr>
          </a:p>
        </p:txBody>
      </p:sp>
    </p:spTree>
    <p:extLst>
      <p:ext uri="{BB962C8B-B14F-4D97-AF65-F5344CB8AC3E}">
        <p14:creationId xmlns:p14="http://schemas.microsoft.com/office/powerpoint/2010/main" val="386840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0"/>
            <a:ext cx="12192000" cy="6858000"/>
          </a:xfrm>
        </p:spPr>
        <p:txBody>
          <a:bodyPr>
            <a:normAutofit fontScale="85000" lnSpcReduction="20000"/>
          </a:bodyPr>
          <a:lstStyle/>
          <a:p>
            <a:pPr marL="0" indent="0" algn="ctr">
              <a:buNone/>
            </a:pPr>
            <a:r>
              <a:rPr lang="en-US" b="1" dirty="0" smtClean="0"/>
              <a:t>Copy Constructor</a:t>
            </a:r>
          </a:p>
          <a:p>
            <a:r>
              <a:rPr lang="en-US" dirty="0" smtClean="0"/>
              <a:t>A copy constructor constructs a new object by copying an existing object of the same type. In other words, a </a:t>
            </a:r>
            <a:r>
              <a:rPr lang="en-US" b="1" dirty="0" smtClean="0"/>
              <a:t>copy constructor takes an argument, which is an object of the same class</a:t>
            </a:r>
            <a:r>
              <a:rPr lang="en-US" dirty="0" smtClean="0"/>
              <a:t>.</a:t>
            </a:r>
          </a:p>
          <a:p>
            <a:r>
              <a:rPr lang="en-US" dirty="0" smtClean="0"/>
              <a:t>If you do not define a copy constructor, the compiler provides a default which copies all the data members of the given object. For example,</a:t>
            </a:r>
          </a:p>
          <a:p>
            <a:endParaRPr lang="en-US" dirty="0" smtClean="0"/>
          </a:p>
          <a:p>
            <a:pPr marL="0" indent="0">
              <a:buNone/>
            </a:pPr>
            <a:r>
              <a:rPr lang="en-US" b="1" dirty="0" smtClean="0">
                <a:solidFill>
                  <a:srgbClr val="C00000"/>
                </a:solidFill>
              </a:rPr>
              <a:t>Circle c4(7.8, "blue");</a:t>
            </a:r>
          </a:p>
          <a:p>
            <a:pPr marL="0" indent="0">
              <a:buNone/>
            </a:pPr>
            <a:r>
              <a:rPr lang="en-US" b="1" dirty="0" err="1" smtClean="0">
                <a:solidFill>
                  <a:srgbClr val="C00000"/>
                </a:solidFill>
              </a:rPr>
              <a:t>cout</a:t>
            </a:r>
            <a:r>
              <a:rPr lang="en-US" b="1" dirty="0" smtClean="0">
                <a:solidFill>
                  <a:srgbClr val="C00000"/>
                </a:solidFill>
              </a:rPr>
              <a:t> &lt;&lt; "Radius=" &lt;&lt; c4.getRadius() &lt;&lt; " Area=" &lt;&lt; c4.getArea()  &lt;&lt; " Color=" &lt;&lt; c4.getColor() &lt;&lt; </a:t>
            </a:r>
            <a:r>
              <a:rPr lang="en-US" b="1" dirty="0" err="1" smtClean="0">
                <a:solidFill>
                  <a:srgbClr val="C00000"/>
                </a:solidFill>
              </a:rPr>
              <a:t>endl</a:t>
            </a:r>
            <a:r>
              <a:rPr lang="en-US" b="1" dirty="0" smtClean="0">
                <a:solidFill>
                  <a:srgbClr val="C00000"/>
                </a:solidFill>
              </a:rPr>
              <a:t>;</a:t>
            </a:r>
          </a:p>
          <a:p>
            <a:pPr marL="0" indent="0">
              <a:buNone/>
            </a:pPr>
            <a:r>
              <a:rPr lang="en-US" b="1" dirty="0" smtClean="0"/>
              <a:t>                // Radius=7.8 Area=191.135 Color=blue</a:t>
            </a:r>
          </a:p>
          <a:p>
            <a:pPr marL="0" indent="0">
              <a:buNone/>
            </a:pPr>
            <a:r>
              <a:rPr lang="en-US" b="1" dirty="0" smtClean="0">
                <a:solidFill>
                  <a:srgbClr val="C00000"/>
                </a:solidFill>
              </a:rPr>
              <a:t> </a:t>
            </a:r>
            <a:r>
              <a:rPr lang="en-US" b="1" dirty="0" smtClean="0"/>
              <a:t>// Construct a new object by copying an existing object via the so-called default copy constructor</a:t>
            </a:r>
          </a:p>
          <a:p>
            <a:pPr marL="0" indent="0">
              <a:buNone/>
            </a:pPr>
            <a:r>
              <a:rPr lang="en-US" b="1" dirty="0" smtClean="0">
                <a:solidFill>
                  <a:srgbClr val="C00000"/>
                </a:solidFill>
              </a:rPr>
              <a:t>Circle c5(c4);</a:t>
            </a:r>
          </a:p>
          <a:p>
            <a:pPr marL="0" indent="0">
              <a:buNone/>
            </a:pPr>
            <a:r>
              <a:rPr lang="en-US" b="1" dirty="0" err="1" smtClean="0">
                <a:solidFill>
                  <a:srgbClr val="C00000"/>
                </a:solidFill>
              </a:rPr>
              <a:t>cout</a:t>
            </a:r>
            <a:r>
              <a:rPr lang="en-US" b="1" dirty="0" smtClean="0">
                <a:solidFill>
                  <a:srgbClr val="C00000"/>
                </a:solidFill>
              </a:rPr>
              <a:t> &lt;&lt; "Radius=" &lt;&lt; c5.getRadius() &lt;&lt; " Area=" &lt;&lt; c5.getArea() &lt;&lt; " Color=" &lt;&lt; c5.getColor() &lt;&lt; </a:t>
            </a:r>
            <a:r>
              <a:rPr lang="en-US" b="1" dirty="0" err="1" smtClean="0">
                <a:solidFill>
                  <a:srgbClr val="C00000"/>
                </a:solidFill>
              </a:rPr>
              <a:t>endl</a:t>
            </a:r>
            <a:r>
              <a:rPr lang="en-US" b="1" dirty="0" smtClean="0">
                <a:solidFill>
                  <a:srgbClr val="C00000"/>
                </a:solidFill>
              </a:rPr>
              <a:t>;</a:t>
            </a:r>
          </a:p>
          <a:p>
            <a:pPr marL="0" indent="0">
              <a:buNone/>
            </a:pPr>
            <a:r>
              <a:rPr lang="en-US" b="1" dirty="0" smtClean="0">
                <a:solidFill>
                  <a:srgbClr val="C00000"/>
                </a:solidFill>
              </a:rPr>
              <a:t>                </a:t>
            </a:r>
            <a:r>
              <a:rPr lang="en-US" b="1" dirty="0" smtClean="0"/>
              <a:t>// Radius=7.8 Area=191.135 Color=blue</a:t>
            </a:r>
          </a:p>
          <a:p>
            <a:endParaRPr lang="en-US" dirty="0" smtClean="0"/>
          </a:p>
          <a:p>
            <a:r>
              <a:rPr lang="en-US" dirty="0" smtClean="0"/>
              <a:t>The copy constructor is particularly important. When an object is passed into a function by value, the copy constructor will be used to make a clone copy of the argument.</a:t>
            </a:r>
            <a:endParaRPr lang="tr-TR" dirty="0"/>
          </a:p>
        </p:txBody>
      </p:sp>
    </p:spTree>
    <p:extLst>
      <p:ext uri="{BB962C8B-B14F-4D97-AF65-F5344CB8AC3E}">
        <p14:creationId xmlns:p14="http://schemas.microsoft.com/office/powerpoint/2010/main" val="112068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9167" y="129396"/>
            <a:ext cx="10784633" cy="4287329"/>
          </a:xfrm>
        </p:spPr>
        <p:txBody>
          <a:bodyPr>
            <a:normAutofit fontScale="92500" lnSpcReduction="10000"/>
          </a:bodyPr>
          <a:lstStyle/>
          <a:p>
            <a:pPr marL="0" indent="0" algn="ctr">
              <a:buNone/>
            </a:pPr>
            <a:r>
              <a:rPr lang="en-US" dirty="0"/>
              <a:t>What is a copy constructor?</a:t>
            </a:r>
          </a:p>
          <a:p>
            <a:r>
              <a:rPr lang="en-US" dirty="0"/>
              <a:t>A copy constructor is a member function which initializes an object using another object of the same class. A copy constructor has the following general function prototype:</a:t>
            </a:r>
          </a:p>
          <a:p>
            <a:pPr marL="0" indent="0">
              <a:buNone/>
            </a:pPr>
            <a:r>
              <a:rPr lang="en-US" dirty="0" smtClean="0"/>
              <a:t>   </a:t>
            </a:r>
            <a:r>
              <a:rPr lang="en-US" b="1" dirty="0" err="1">
                <a:solidFill>
                  <a:srgbClr val="C00000"/>
                </a:solidFill>
              </a:rPr>
              <a:t>ClassName</a:t>
            </a:r>
            <a:r>
              <a:rPr lang="en-US" b="1" dirty="0">
                <a:solidFill>
                  <a:srgbClr val="C00000"/>
                </a:solidFill>
              </a:rPr>
              <a:t> (</a:t>
            </a:r>
            <a:r>
              <a:rPr lang="en-US" b="1" dirty="0" err="1">
                <a:solidFill>
                  <a:srgbClr val="C00000"/>
                </a:solidFill>
              </a:rPr>
              <a:t>const</a:t>
            </a:r>
            <a:r>
              <a:rPr lang="en-US" b="1" dirty="0">
                <a:solidFill>
                  <a:srgbClr val="C00000"/>
                </a:solidFill>
              </a:rPr>
              <a:t> </a:t>
            </a:r>
            <a:r>
              <a:rPr lang="en-US" b="1" dirty="0" err="1">
                <a:solidFill>
                  <a:srgbClr val="C00000"/>
                </a:solidFill>
              </a:rPr>
              <a:t>ClassName</a:t>
            </a:r>
            <a:r>
              <a:rPr lang="en-US" b="1" dirty="0">
                <a:solidFill>
                  <a:srgbClr val="C00000"/>
                </a:solidFill>
              </a:rPr>
              <a:t> &amp;</a:t>
            </a:r>
            <a:r>
              <a:rPr lang="en-US" b="1" dirty="0" err="1">
                <a:solidFill>
                  <a:srgbClr val="C00000"/>
                </a:solidFill>
              </a:rPr>
              <a:t>old_obj</a:t>
            </a:r>
            <a:r>
              <a:rPr lang="en-US" b="1" dirty="0">
                <a:solidFill>
                  <a:srgbClr val="C00000"/>
                </a:solidFill>
              </a:rPr>
              <a:t>); </a:t>
            </a:r>
            <a:endParaRPr lang="tr-TR" b="1" dirty="0" smtClean="0">
              <a:solidFill>
                <a:srgbClr val="C00000"/>
              </a:solidFill>
            </a:endParaRPr>
          </a:p>
          <a:p>
            <a:pPr marL="0" indent="0">
              <a:buNone/>
            </a:pPr>
            <a:endParaRPr lang="tr-TR" b="1" dirty="0">
              <a:solidFill>
                <a:srgbClr val="C00000"/>
              </a:solidFill>
            </a:endParaRPr>
          </a:p>
          <a:p>
            <a:r>
              <a:rPr lang="en-US" dirty="0"/>
              <a:t>As it is used to create an object, hence it is called a constructor. And, it creates a new object, which is exact copy of the existing copy, hence it is called </a:t>
            </a:r>
            <a:r>
              <a:rPr lang="en-US" b="1" dirty="0"/>
              <a:t>copy constructor</a:t>
            </a:r>
            <a:r>
              <a:rPr lang="en-US" dirty="0"/>
              <a:t>.</a:t>
            </a:r>
          </a:p>
          <a:p>
            <a:r>
              <a:rPr lang="en-US" dirty="0"/>
              <a:t/>
            </a:r>
            <a:br>
              <a:rPr lang="en-US" dirty="0"/>
            </a:br>
            <a:endParaRPr lang="tr-TR" b="1" dirty="0">
              <a:solidFill>
                <a:srgbClr val="C00000"/>
              </a:solidFill>
            </a:endParaRPr>
          </a:p>
        </p:txBody>
      </p:sp>
      <p:pic>
        <p:nvPicPr>
          <p:cNvPr id="4" name="Resim 3"/>
          <p:cNvPicPr>
            <a:picLocks noChangeAspect="1"/>
          </p:cNvPicPr>
          <p:nvPr/>
        </p:nvPicPr>
        <p:blipFill>
          <a:blip r:embed="rId2"/>
          <a:stretch>
            <a:fillRect/>
          </a:stretch>
        </p:blipFill>
        <p:spPr>
          <a:xfrm>
            <a:off x="5417389" y="3742516"/>
            <a:ext cx="4284902" cy="2653211"/>
          </a:xfrm>
          <a:prstGeom prst="rect">
            <a:avLst/>
          </a:prstGeom>
        </p:spPr>
      </p:pic>
    </p:spTree>
    <p:extLst>
      <p:ext uri="{BB962C8B-B14F-4D97-AF65-F5344CB8AC3E}">
        <p14:creationId xmlns:p14="http://schemas.microsoft.com/office/powerpoint/2010/main" val="44469175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4848</Words>
  <Application>Microsoft Office PowerPoint</Application>
  <PresentationFormat>Geniş ekran</PresentationFormat>
  <Paragraphs>618</Paragraphs>
  <Slides>45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45</vt:i4>
      </vt:variant>
    </vt:vector>
  </HeadingPairs>
  <TitlesOfParts>
    <vt:vector size="50" baseType="lpstr">
      <vt:lpstr>Arial</vt:lpstr>
      <vt:lpstr>Calibri</vt:lpstr>
      <vt:lpstr>Calibri Light</vt:lpstr>
      <vt:lpstr>Poppins</vt:lpstr>
      <vt:lpstr>Office Teması</vt:lpstr>
      <vt:lpstr>PowerPoint Sunusu</vt:lpstr>
      <vt:lpstr>PowerPoint Sunusu</vt:lpstr>
      <vt:lpstr>PowerPoint Sunusu</vt:lpstr>
      <vt:lpstr> Default Constructor</vt:lpstr>
      <vt:lpstr>Constructor's Member Initializer List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Separating Header and Implementation</vt:lpstr>
      <vt:lpstr>Example: The Circle Class</vt:lpstr>
      <vt:lpstr>PowerPoint Sunusu</vt:lpstr>
      <vt:lpstr>PowerPoint Sunusu</vt:lpstr>
      <vt:lpstr>PowerPoint Sunusu</vt:lpstr>
      <vt:lpstr>PowerPoint Sunusu</vt:lpstr>
      <vt:lpstr>PowerPoint Sunusu</vt:lpstr>
      <vt:lpstr>Example: The Point Class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The Author and Book Classes (for a Bookstore)</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A.Duysak</dc:creator>
  <cp:lastModifiedBy>A.Duysak</cp:lastModifiedBy>
  <cp:revision>11</cp:revision>
  <dcterms:created xsi:type="dcterms:W3CDTF">2020-12-27T18:11:04Z</dcterms:created>
  <dcterms:modified xsi:type="dcterms:W3CDTF">2021-10-23T19:30:30Z</dcterms:modified>
</cp:coreProperties>
</file>