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42DDC73-C77A-44C9-87CA-EB55A01E3E79}" type="datetimeFigureOut">
              <a:rPr lang="tr-TR" smtClean="0"/>
              <a:t>02.11.2021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16161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42DDC73-C77A-44C9-87CA-EB55A01E3E79}" type="datetimeFigureOut">
              <a:rPr lang="tr-TR" smtClean="0"/>
              <a:t>02.11.2021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5550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42DDC73-C77A-44C9-87CA-EB55A01E3E79}" type="datetimeFigureOut">
              <a:rPr lang="tr-TR" smtClean="0"/>
              <a:t>02.11.2021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14154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42DDC73-C77A-44C9-87CA-EB55A01E3E79}" type="datetimeFigureOut">
              <a:rPr lang="tr-TR" smtClean="0"/>
              <a:t>02.11.2021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62627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42DDC73-C77A-44C9-87CA-EB55A01E3E79}" type="datetimeFigureOut">
              <a:rPr lang="tr-TR" smtClean="0"/>
              <a:t>02.11.2021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4225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42DDC73-C77A-44C9-87CA-EB55A01E3E79}" type="datetimeFigureOut">
              <a:rPr lang="tr-TR" smtClean="0"/>
              <a:t>02.11.2021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43919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42DDC73-C77A-44C9-87CA-EB55A01E3E79}" type="datetimeFigureOut">
              <a:rPr lang="tr-TR" smtClean="0"/>
              <a:t>02.11.2021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427504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42DDC73-C77A-44C9-87CA-EB55A01E3E79}" type="datetimeFigureOut">
              <a:rPr lang="tr-TR" smtClean="0"/>
              <a:t>02.11.2021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33252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42DDC73-C77A-44C9-87CA-EB55A01E3E79}" type="datetimeFigureOut">
              <a:rPr lang="tr-TR" smtClean="0"/>
              <a:t>02.11.2021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271741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42DDC73-C77A-44C9-87CA-EB55A01E3E79}" type="datetimeFigureOut">
              <a:rPr lang="tr-TR" smtClean="0"/>
              <a:t>02.11.2021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202736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42DDC73-C77A-44C9-87CA-EB55A01E3E79}" type="datetimeFigureOut">
              <a:rPr lang="tr-TR" smtClean="0"/>
              <a:t>02.11.2021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952F89-8432-44B0-9808-6B334414A8E5}" type="slidenum">
              <a:rPr lang="tr-TR" smtClean="0"/>
              <a:t>‹#›</a:t>
            </a:fld>
            <a:endParaRPr lang="tr-TR"/>
          </a:p>
        </p:txBody>
      </p:sp>
    </p:spTree>
    <p:extLst>
      <p:ext uri="{BB962C8B-B14F-4D97-AF65-F5344CB8AC3E}">
        <p14:creationId xmlns:p14="http://schemas.microsoft.com/office/powerpoint/2010/main" val="349854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DDC73-C77A-44C9-87CA-EB55A01E3E79}" type="datetimeFigureOut">
              <a:rPr lang="tr-TR" smtClean="0"/>
              <a:t>02.11.2021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52F89-8432-44B0-9808-6B334414A8E5}" type="slidenum">
              <a:rPr lang="tr-TR" smtClean="0"/>
              <a:t>‹#›</a:t>
            </a:fld>
            <a:endParaRPr lang="tr-TR"/>
          </a:p>
        </p:txBody>
      </p:sp>
    </p:spTree>
    <p:extLst>
      <p:ext uri="{BB962C8B-B14F-4D97-AF65-F5344CB8AC3E}">
        <p14:creationId xmlns:p14="http://schemas.microsoft.com/office/powerpoint/2010/main" val="15066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610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8023" y="2449437"/>
            <a:ext cx="12053977" cy="4408563"/>
          </a:xfrm>
        </p:spPr>
        <p:txBody>
          <a:bodyPr>
            <a:noAutofit/>
          </a:bodyPr>
          <a:lstStyle/>
          <a:p>
            <a:r>
              <a:rPr lang="en-US" sz="2000" b="1" dirty="0" smtClean="0"/>
              <a:t>Initializing Pointers via the Address-Of Operator (&amp;)</a:t>
            </a:r>
          </a:p>
          <a:p>
            <a:r>
              <a:rPr lang="en-US" sz="2000" dirty="0" smtClean="0"/>
              <a:t>When you declare a pointer variable, its content is not initialized. In other words, it contains an address of "somewhere", which is of course not a valid location. This is dangerous! You need to initialize a pointer by assigning it a valid address. </a:t>
            </a:r>
            <a:endParaRPr lang="tr-TR" sz="2000" dirty="0" smtClean="0"/>
          </a:p>
          <a:p>
            <a:r>
              <a:rPr lang="en-US" sz="2000" dirty="0" smtClean="0"/>
              <a:t>The address-of operator (&amp;) operates on a variable, and returns the address of the variable. </a:t>
            </a:r>
          </a:p>
          <a:p>
            <a:r>
              <a:rPr lang="en-US" sz="2000" dirty="0" smtClean="0"/>
              <a:t>You can use the address-of operator to get the address of a variable, and assign the address to a pointer variable.</a:t>
            </a:r>
            <a:r>
              <a:rPr lang="tr-TR" sz="2000" dirty="0"/>
              <a:t>:</a:t>
            </a:r>
            <a:endParaRPr lang="en-US" sz="2000" dirty="0" smtClean="0"/>
          </a:p>
          <a:p>
            <a:pPr marL="0" indent="0">
              <a:buNone/>
            </a:pPr>
            <a:r>
              <a:rPr lang="tr-TR"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number = 88;     </a:t>
            </a:r>
            <a:r>
              <a:rPr lang="en-US" sz="2000" b="1" dirty="0" smtClean="0"/>
              <a:t>// An </a:t>
            </a:r>
            <a:r>
              <a:rPr lang="en-US" sz="2000" b="1" dirty="0" err="1" smtClean="0"/>
              <a:t>int</a:t>
            </a:r>
            <a:r>
              <a:rPr lang="en-US" sz="2000" b="1" dirty="0" smtClean="0"/>
              <a:t> variable with a value</a:t>
            </a:r>
          </a:p>
          <a:p>
            <a:pPr marL="0" indent="0">
              <a:buNone/>
            </a:pPr>
            <a:r>
              <a:rPr lang="tr-TR"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 </a:t>
            </a:r>
            <a:r>
              <a:rPr lang="en-US" sz="2000" b="1" dirty="0" err="1" smtClean="0">
                <a:solidFill>
                  <a:srgbClr val="C00000"/>
                </a:solidFill>
              </a:rPr>
              <a:t>pNumber</a:t>
            </a:r>
            <a:r>
              <a:rPr lang="en-US" sz="2000" b="1" dirty="0" smtClean="0">
                <a:solidFill>
                  <a:srgbClr val="C00000"/>
                </a:solidFill>
              </a:rPr>
              <a:t>;       </a:t>
            </a:r>
            <a:r>
              <a:rPr lang="en-US" sz="1800" b="1" dirty="0" smtClean="0"/>
              <a:t>// Declare a pointer variable called </a:t>
            </a:r>
            <a:r>
              <a:rPr lang="en-US" sz="1800" b="1" dirty="0" err="1" smtClean="0"/>
              <a:t>pNumber</a:t>
            </a:r>
            <a:r>
              <a:rPr lang="en-US" sz="1800" b="1" dirty="0" smtClean="0"/>
              <a:t> pointing to an </a:t>
            </a:r>
            <a:r>
              <a:rPr lang="en-US" sz="1800" b="1" dirty="0" err="1" smtClean="0"/>
              <a:t>int</a:t>
            </a:r>
            <a:r>
              <a:rPr lang="en-US" sz="1800" b="1" dirty="0" smtClean="0"/>
              <a:t> (or </a:t>
            </a:r>
            <a:r>
              <a:rPr lang="en-US" sz="1800" b="1" dirty="0" err="1" smtClean="0"/>
              <a:t>int</a:t>
            </a:r>
            <a:r>
              <a:rPr lang="en-US" sz="1800" b="1" dirty="0" smtClean="0"/>
              <a:t> pointer)</a:t>
            </a:r>
          </a:p>
          <a:p>
            <a:pPr marL="0" indent="0">
              <a:buNone/>
            </a:pPr>
            <a:r>
              <a:rPr lang="tr-TR" sz="2000" b="1" dirty="0" smtClean="0">
                <a:solidFill>
                  <a:srgbClr val="C00000"/>
                </a:solidFill>
              </a:rPr>
              <a:t>		</a:t>
            </a:r>
            <a:r>
              <a:rPr lang="en-US" sz="2000" b="1" dirty="0" err="1" smtClean="0">
                <a:solidFill>
                  <a:srgbClr val="C00000"/>
                </a:solidFill>
              </a:rPr>
              <a:t>pNumber</a:t>
            </a:r>
            <a:r>
              <a:rPr lang="en-US" sz="2000" b="1" dirty="0" smtClean="0">
                <a:solidFill>
                  <a:srgbClr val="C00000"/>
                </a:solidFill>
              </a:rPr>
              <a:t> = &amp;number;   </a:t>
            </a:r>
            <a:r>
              <a:rPr lang="en-US" sz="2000" b="1" dirty="0" smtClean="0"/>
              <a:t>// Assign the address of the variable number to pointer </a:t>
            </a:r>
            <a:r>
              <a:rPr lang="en-US" sz="2000" b="1" dirty="0" err="1" smtClean="0"/>
              <a:t>pNumber</a:t>
            </a:r>
            <a:endParaRPr lang="en-US" sz="2000" b="1" dirty="0" smtClean="0"/>
          </a:p>
          <a:p>
            <a:pPr marL="0" indent="0">
              <a:buNone/>
            </a:pPr>
            <a:r>
              <a:rPr lang="tr-TR"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 </a:t>
            </a:r>
            <a:r>
              <a:rPr lang="en-US" sz="2000" b="1" dirty="0" err="1" smtClean="0">
                <a:solidFill>
                  <a:srgbClr val="C00000"/>
                </a:solidFill>
              </a:rPr>
              <a:t>pAnother</a:t>
            </a:r>
            <a:r>
              <a:rPr lang="en-US" sz="2000" b="1" dirty="0" smtClean="0">
                <a:solidFill>
                  <a:srgbClr val="C00000"/>
                </a:solidFill>
              </a:rPr>
              <a:t> = &amp;number; </a:t>
            </a:r>
            <a:r>
              <a:rPr lang="en-US" sz="1800" b="1" dirty="0" smtClean="0"/>
              <a:t>// Declare another </a:t>
            </a:r>
            <a:r>
              <a:rPr lang="en-US" sz="1800" b="1" dirty="0" err="1" smtClean="0"/>
              <a:t>int</a:t>
            </a:r>
            <a:r>
              <a:rPr lang="en-US" sz="1800" b="1" dirty="0" smtClean="0"/>
              <a:t> pointer and </a:t>
            </a:r>
            <a:r>
              <a:rPr lang="en-US" sz="1800" b="1" dirty="0" err="1" smtClean="0"/>
              <a:t>init</a:t>
            </a:r>
            <a:r>
              <a:rPr lang="en-US" sz="1800" b="1" dirty="0" smtClean="0"/>
              <a:t> to address of the variable number</a:t>
            </a:r>
            <a:endParaRPr lang="tr-TR" sz="1800" b="1" dirty="0"/>
          </a:p>
        </p:txBody>
      </p:sp>
      <p:pic>
        <p:nvPicPr>
          <p:cNvPr id="4" name="Resim 3"/>
          <p:cNvPicPr>
            <a:picLocks noChangeAspect="1"/>
          </p:cNvPicPr>
          <p:nvPr/>
        </p:nvPicPr>
        <p:blipFill>
          <a:blip r:embed="rId2"/>
          <a:stretch>
            <a:fillRect/>
          </a:stretch>
        </p:blipFill>
        <p:spPr>
          <a:xfrm>
            <a:off x="5606451" y="0"/>
            <a:ext cx="6349760" cy="2449437"/>
          </a:xfrm>
          <a:prstGeom prst="rect">
            <a:avLst/>
          </a:prstGeom>
        </p:spPr>
      </p:pic>
    </p:spTree>
    <p:extLst>
      <p:ext uri="{BB962C8B-B14F-4D97-AF65-F5344CB8AC3E}">
        <p14:creationId xmlns:p14="http://schemas.microsoft.com/office/powerpoint/2010/main" val="300284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lgn="ctr">
              <a:buNone/>
            </a:pPr>
            <a:r>
              <a:rPr lang="en-US" sz="2000" b="1" dirty="0" smtClean="0"/>
              <a:t>Indirection or Dereferencing Operator (*)</a:t>
            </a:r>
          </a:p>
          <a:p>
            <a:r>
              <a:rPr lang="en-US" sz="2000" dirty="0" smtClean="0"/>
              <a:t>The indirection operator (or dereferencing operator) (*) operates on a pointer, and returns the value stored in the address kept in the pointer variable. </a:t>
            </a:r>
          </a:p>
          <a:p>
            <a:pPr marL="0" indent="0">
              <a:buNone/>
            </a:pPr>
            <a:r>
              <a:rPr lang="tr-TR"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number = 88;</a:t>
            </a:r>
          </a:p>
          <a:p>
            <a:pPr marL="0" indent="0">
              <a:buNone/>
            </a:pPr>
            <a:r>
              <a:rPr lang="tr-TR"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 </a:t>
            </a:r>
            <a:r>
              <a:rPr lang="en-US" sz="2000" b="1" dirty="0" err="1" smtClean="0">
                <a:solidFill>
                  <a:srgbClr val="C00000"/>
                </a:solidFill>
              </a:rPr>
              <a:t>pNumber</a:t>
            </a:r>
            <a:r>
              <a:rPr lang="en-US" sz="2000" b="1" dirty="0" smtClean="0">
                <a:solidFill>
                  <a:srgbClr val="C00000"/>
                </a:solidFill>
              </a:rPr>
              <a:t> = &amp;number;  </a:t>
            </a:r>
            <a:r>
              <a:rPr lang="en-US" sz="1800" b="1" dirty="0" smtClean="0"/>
              <a:t>// Declare and assign the address of variable number to pointer </a:t>
            </a:r>
            <a:r>
              <a:rPr lang="en-US" sz="1800" b="1" dirty="0" err="1" smtClean="0"/>
              <a:t>pNumber</a:t>
            </a:r>
            <a:r>
              <a:rPr lang="en-US" sz="1800" b="1" dirty="0" smtClean="0"/>
              <a:t> (0x22ccec)</a:t>
            </a:r>
          </a:p>
          <a:p>
            <a:pPr marL="0" indent="0">
              <a:buNone/>
            </a:pPr>
            <a:r>
              <a:rPr lang="tr-TR"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a:t>
            </a:r>
            <a:r>
              <a:rPr lang="en-US" sz="2000" b="1" dirty="0" err="1" smtClean="0">
                <a:solidFill>
                  <a:srgbClr val="C00000"/>
                </a:solidFill>
              </a:rPr>
              <a:t>pNumber</a:t>
            </a:r>
            <a:r>
              <a:rPr lang="en-US" sz="2000" b="1" dirty="0" smtClean="0">
                <a:solidFill>
                  <a:srgbClr val="C00000"/>
                </a:solidFill>
              </a:rPr>
              <a:t>&lt;&lt; </a:t>
            </a:r>
            <a:r>
              <a:rPr lang="en-US" sz="2000" b="1" dirty="0" err="1" smtClean="0">
                <a:solidFill>
                  <a:srgbClr val="C00000"/>
                </a:solidFill>
              </a:rPr>
              <a:t>endl</a:t>
            </a:r>
            <a:r>
              <a:rPr lang="en-US" sz="2000" b="1" dirty="0" smtClean="0">
                <a:solidFill>
                  <a:srgbClr val="C00000"/>
                </a:solidFill>
              </a:rPr>
              <a:t>;   </a:t>
            </a:r>
            <a:r>
              <a:rPr lang="en-US" sz="1800" b="1" dirty="0" smtClean="0"/>
              <a:t>// Print the content of the pointer variable, which contain an address (0x22ccec)</a:t>
            </a:r>
          </a:p>
          <a:p>
            <a:pPr marL="0" indent="0">
              <a:buNone/>
            </a:pPr>
            <a:r>
              <a:rPr lang="tr-TR"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a:t>
            </a:r>
            <a:r>
              <a:rPr lang="en-US" sz="2000" b="1" dirty="0" err="1" smtClean="0">
                <a:solidFill>
                  <a:srgbClr val="C00000"/>
                </a:solidFill>
              </a:rPr>
              <a:t>pNumber</a:t>
            </a:r>
            <a:r>
              <a:rPr lang="en-US" sz="2000" b="1" dirty="0" smtClean="0">
                <a:solidFill>
                  <a:srgbClr val="C00000"/>
                </a:solidFill>
              </a:rPr>
              <a:t> &lt;&lt; </a:t>
            </a:r>
            <a:r>
              <a:rPr lang="en-US" sz="2000" b="1" dirty="0" err="1" smtClean="0">
                <a:solidFill>
                  <a:srgbClr val="C00000"/>
                </a:solidFill>
              </a:rPr>
              <a:t>endl</a:t>
            </a:r>
            <a:r>
              <a:rPr lang="en-US" sz="2000" b="1" dirty="0" smtClean="0">
                <a:solidFill>
                  <a:srgbClr val="C00000"/>
                </a:solidFill>
              </a:rPr>
              <a:t>; </a:t>
            </a:r>
            <a:r>
              <a:rPr lang="en-US" sz="2000" b="1" dirty="0" smtClean="0"/>
              <a:t>// Print the value "pointed to" by the pointer, which is an </a:t>
            </a:r>
            <a:r>
              <a:rPr lang="en-US" sz="2000" b="1" dirty="0" err="1" smtClean="0"/>
              <a:t>int</a:t>
            </a:r>
            <a:r>
              <a:rPr lang="en-US" sz="2000" b="1" dirty="0" smtClean="0"/>
              <a:t> (88)</a:t>
            </a:r>
          </a:p>
          <a:p>
            <a:pPr marL="0" indent="0">
              <a:buNone/>
            </a:pPr>
            <a:r>
              <a:rPr lang="tr-TR" sz="2000" b="1" dirty="0" smtClean="0">
                <a:solidFill>
                  <a:srgbClr val="C00000"/>
                </a:solidFill>
              </a:rPr>
              <a:t>	</a:t>
            </a:r>
            <a:r>
              <a:rPr lang="en-US" sz="2000" b="1" dirty="0" smtClean="0">
                <a:solidFill>
                  <a:srgbClr val="C00000"/>
                </a:solidFill>
              </a:rPr>
              <a:t>*</a:t>
            </a:r>
            <a:r>
              <a:rPr lang="en-US" sz="2000" b="1" dirty="0" err="1" smtClean="0">
                <a:solidFill>
                  <a:srgbClr val="C00000"/>
                </a:solidFill>
              </a:rPr>
              <a:t>pNumber</a:t>
            </a:r>
            <a:r>
              <a:rPr lang="en-US" sz="2000" b="1" dirty="0" smtClean="0">
                <a:solidFill>
                  <a:srgbClr val="C00000"/>
                </a:solidFill>
              </a:rPr>
              <a:t> = 99;            </a:t>
            </a:r>
            <a:r>
              <a:rPr lang="en-US" sz="2000" b="1" dirty="0" smtClean="0"/>
              <a:t>// Assign a value to where the pointer is pointed to, NOT to the pointer variable</a:t>
            </a:r>
          </a:p>
          <a:p>
            <a:pPr marL="0" indent="0">
              <a:buNone/>
            </a:pPr>
            <a:r>
              <a:rPr lang="tr-TR"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a:t>
            </a:r>
            <a:r>
              <a:rPr lang="en-US" sz="2000" b="1" dirty="0" err="1" smtClean="0">
                <a:solidFill>
                  <a:srgbClr val="C00000"/>
                </a:solidFill>
              </a:rPr>
              <a:t>pNumber</a:t>
            </a:r>
            <a:r>
              <a:rPr lang="en-US" sz="2000" b="1" dirty="0" smtClean="0">
                <a:solidFill>
                  <a:srgbClr val="C00000"/>
                </a:solidFill>
              </a:rPr>
              <a:t> &lt;&lt; </a:t>
            </a:r>
            <a:r>
              <a:rPr lang="en-US" sz="2000" b="1" dirty="0" err="1" smtClean="0">
                <a:solidFill>
                  <a:srgbClr val="C00000"/>
                </a:solidFill>
              </a:rPr>
              <a:t>endl</a:t>
            </a:r>
            <a:r>
              <a:rPr lang="en-US" sz="2000" b="1" dirty="0" smtClean="0">
                <a:solidFill>
                  <a:srgbClr val="C00000"/>
                </a:solidFill>
              </a:rPr>
              <a:t>; </a:t>
            </a:r>
            <a:r>
              <a:rPr lang="en-US" sz="2000" b="1" dirty="0" smtClean="0"/>
              <a:t>// Print the new value "pointed to" by the pointer (99)</a:t>
            </a:r>
          </a:p>
          <a:p>
            <a:pPr marL="0" indent="0">
              <a:buNone/>
            </a:pPr>
            <a:r>
              <a:rPr lang="tr-TR"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number &lt;&lt; </a:t>
            </a:r>
            <a:r>
              <a:rPr lang="en-US" sz="2000" b="1" dirty="0" err="1" smtClean="0">
                <a:solidFill>
                  <a:srgbClr val="C00000"/>
                </a:solidFill>
              </a:rPr>
              <a:t>endl</a:t>
            </a:r>
            <a:r>
              <a:rPr lang="en-US" sz="2000" b="1" dirty="0" smtClean="0">
                <a:solidFill>
                  <a:srgbClr val="C00000"/>
                </a:solidFill>
              </a:rPr>
              <a:t>;   </a:t>
            </a:r>
            <a:r>
              <a:rPr lang="en-US" sz="2000" b="1" dirty="0" smtClean="0"/>
              <a:t>// The value of variable number changes as well (99)</a:t>
            </a:r>
          </a:p>
          <a:p>
            <a:r>
              <a:rPr lang="en-US" sz="2000" dirty="0" smtClean="0"/>
              <a:t>Take note that </a:t>
            </a:r>
            <a:r>
              <a:rPr lang="en-US" sz="2000" dirty="0" err="1" smtClean="0"/>
              <a:t>pNumber</a:t>
            </a:r>
            <a:r>
              <a:rPr lang="en-US" sz="2000" dirty="0" smtClean="0"/>
              <a:t> stores a memory address location, whereas *</a:t>
            </a:r>
            <a:r>
              <a:rPr lang="en-US" sz="2000" dirty="0" err="1" smtClean="0"/>
              <a:t>pNumber</a:t>
            </a:r>
            <a:r>
              <a:rPr lang="en-US" sz="2000" dirty="0" smtClean="0"/>
              <a:t> refers to the value stored in the address kept in the pointer variable, or the value pointed to by the pointer.</a:t>
            </a:r>
          </a:p>
          <a:p>
            <a:r>
              <a:rPr lang="en-US" sz="2000" dirty="0" smtClean="0"/>
              <a:t>A variable (such as number) directly references a value, whereas a pointer indirectly references a value through the memory address it stores. </a:t>
            </a:r>
            <a:endParaRPr lang="tr-TR" sz="2000" dirty="0" smtClean="0"/>
          </a:p>
          <a:p>
            <a:r>
              <a:rPr lang="en-US" sz="2000" dirty="0" smtClean="0"/>
              <a:t>The indirection operator (*) can be used in both the RHS (temp = *</a:t>
            </a:r>
            <a:r>
              <a:rPr lang="en-US" sz="2000" dirty="0" err="1" smtClean="0"/>
              <a:t>pNumber</a:t>
            </a:r>
            <a:r>
              <a:rPr lang="en-US" sz="2000" dirty="0" smtClean="0"/>
              <a:t>) and the LHS (*</a:t>
            </a:r>
            <a:r>
              <a:rPr lang="en-US" sz="2000" dirty="0" err="1" smtClean="0"/>
              <a:t>pNumber</a:t>
            </a:r>
            <a:r>
              <a:rPr lang="en-US" sz="2000" dirty="0" smtClean="0"/>
              <a:t> = 99) of an assignment statement.</a:t>
            </a:r>
          </a:p>
        </p:txBody>
      </p:sp>
    </p:spTree>
    <p:extLst>
      <p:ext uri="{BB962C8B-B14F-4D97-AF65-F5344CB8AC3E}">
        <p14:creationId xmlns:p14="http://schemas.microsoft.com/office/powerpoint/2010/main" val="388520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60384"/>
            <a:ext cx="11576649" cy="6797615"/>
          </a:xfrm>
        </p:spPr>
        <p:txBody>
          <a:bodyPr>
            <a:normAutofit fontScale="85000" lnSpcReduction="20000"/>
          </a:bodyPr>
          <a:lstStyle/>
          <a:p>
            <a:pPr marL="0" indent="0" algn="ctr">
              <a:buNone/>
            </a:pPr>
            <a:r>
              <a:rPr lang="en-US" b="1" dirty="0" smtClean="0"/>
              <a:t>Pointer has a Type Too</a:t>
            </a:r>
          </a:p>
          <a:p>
            <a:endParaRPr lang="en-US" dirty="0" smtClean="0"/>
          </a:p>
          <a:p>
            <a:r>
              <a:rPr lang="en-US" dirty="0" smtClean="0"/>
              <a:t>A pointer is associated with a type (of the value it points to), which is specified during declaration. </a:t>
            </a:r>
            <a:endParaRPr lang="tr-TR" dirty="0" smtClean="0"/>
          </a:p>
          <a:p>
            <a:r>
              <a:rPr lang="en-US" dirty="0" smtClean="0"/>
              <a:t>A pointer can only hold an address of the declared type; it cannot hold an address of a different type.</a:t>
            </a:r>
          </a:p>
          <a:p>
            <a:endParaRPr lang="en-US" dirty="0" smtClean="0"/>
          </a:p>
          <a:p>
            <a:pPr marL="0" indent="0">
              <a:buNone/>
            </a:pP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 = 88;</a:t>
            </a:r>
          </a:p>
          <a:p>
            <a:pPr marL="0" indent="0">
              <a:buNone/>
            </a:pPr>
            <a:r>
              <a:rPr lang="en-US" b="1" dirty="0" smtClean="0">
                <a:solidFill>
                  <a:srgbClr val="C00000"/>
                </a:solidFill>
              </a:rPr>
              <a:t>double d = 55.66;</a:t>
            </a:r>
          </a:p>
          <a:p>
            <a:pPr marL="0" indent="0">
              <a:buNone/>
            </a:pP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iPtr</a:t>
            </a:r>
            <a:r>
              <a:rPr lang="en-US" b="1" dirty="0" smtClean="0">
                <a:solidFill>
                  <a:srgbClr val="C00000"/>
                </a:solidFill>
              </a:rPr>
              <a:t> = &amp;</a:t>
            </a:r>
            <a:r>
              <a:rPr lang="en-US" b="1" dirty="0" err="1" smtClean="0">
                <a:solidFill>
                  <a:srgbClr val="C00000"/>
                </a:solidFill>
              </a:rPr>
              <a:t>i</a:t>
            </a:r>
            <a:r>
              <a:rPr lang="en-US" b="1" dirty="0" smtClean="0">
                <a:solidFill>
                  <a:srgbClr val="C00000"/>
                </a:solidFill>
              </a:rPr>
              <a:t>;    </a:t>
            </a:r>
            <a:r>
              <a:rPr lang="en-US" b="1" dirty="0" smtClean="0"/>
              <a:t>// </a:t>
            </a:r>
            <a:r>
              <a:rPr lang="en-US" b="1" dirty="0" err="1" smtClean="0"/>
              <a:t>int</a:t>
            </a:r>
            <a:r>
              <a:rPr lang="en-US" b="1" dirty="0" smtClean="0"/>
              <a:t> pointer pointing to an </a:t>
            </a:r>
            <a:r>
              <a:rPr lang="en-US" b="1" dirty="0" err="1" smtClean="0"/>
              <a:t>int</a:t>
            </a:r>
            <a:r>
              <a:rPr lang="en-US" b="1" dirty="0" smtClean="0"/>
              <a:t> value</a:t>
            </a:r>
          </a:p>
          <a:p>
            <a:pPr marL="0" indent="0">
              <a:buNone/>
            </a:pPr>
            <a:r>
              <a:rPr lang="en-US" b="1" dirty="0" smtClean="0">
                <a:solidFill>
                  <a:srgbClr val="C00000"/>
                </a:solidFill>
              </a:rPr>
              <a:t>double * </a:t>
            </a:r>
            <a:r>
              <a:rPr lang="en-US" b="1" dirty="0" err="1" smtClean="0">
                <a:solidFill>
                  <a:srgbClr val="C00000"/>
                </a:solidFill>
              </a:rPr>
              <a:t>dPtr</a:t>
            </a:r>
            <a:r>
              <a:rPr lang="en-US" b="1" dirty="0" smtClean="0">
                <a:solidFill>
                  <a:srgbClr val="C00000"/>
                </a:solidFill>
              </a:rPr>
              <a:t> = &amp;d; </a:t>
            </a:r>
            <a:r>
              <a:rPr lang="en-US" b="1" dirty="0" smtClean="0"/>
              <a:t>// double pointer pointing to a double value</a:t>
            </a:r>
          </a:p>
          <a:p>
            <a:pPr marL="0" indent="0">
              <a:buNone/>
            </a:pPr>
            <a:r>
              <a:rPr lang="en-US" b="1" dirty="0" smtClean="0">
                <a:solidFill>
                  <a:srgbClr val="C00000"/>
                </a:solidFill>
              </a:rPr>
              <a:t> </a:t>
            </a:r>
          </a:p>
          <a:p>
            <a:pPr marL="0" indent="0">
              <a:buNone/>
            </a:pPr>
            <a:r>
              <a:rPr lang="en-US" b="1" dirty="0" err="1" smtClean="0">
                <a:solidFill>
                  <a:srgbClr val="C00000"/>
                </a:solidFill>
              </a:rPr>
              <a:t>iPtr</a:t>
            </a:r>
            <a:r>
              <a:rPr lang="en-US" b="1" dirty="0" smtClean="0">
                <a:solidFill>
                  <a:srgbClr val="C00000"/>
                </a:solidFill>
              </a:rPr>
              <a:t> = &amp;d;   </a:t>
            </a:r>
            <a:r>
              <a:rPr lang="en-US" b="1" dirty="0" smtClean="0"/>
              <a:t>// ERROR, cannot hold address of different type</a:t>
            </a:r>
          </a:p>
          <a:p>
            <a:pPr marL="0" indent="0">
              <a:buNone/>
            </a:pPr>
            <a:r>
              <a:rPr lang="en-US" b="1" dirty="0" err="1" smtClean="0">
                <a:solidFill>
                  <a:srgbClr val="C00000"/>
                </a:solidFill>
              </a:rPr>
              <a:t>dPtr</a:t>
            </a:r>
            <a:r>
              <a:rPr lang="en-US" b="1" dirty="0" smtClean="0">
                <a:solidFill>
                  <a:srgbClr val="C00000"/>
                </a:solidFill>
              </a:rPr>
              <a:t> = &amp;</a:t>
            </a:r>
            <a:r>
              <a:rPr lang="en-US" b="1" dirty="0" err="1" smtClean="0">
                <a:solidFill>
                  <a:srgbClr val="C00000"/>
                </a:solidFill>
              </a:rPr>
              <a:t>i</a:t>
            </a:r>
            <a:r>
              <a:rPr lang="en-US" b="1" dirty="0" smtClean="0">
                <a:solidFill>
                  <a:srgbClr val="C00000"/>
                </a:solidFill>
              </a:rPr>
              <a:t>;   </a:t>
            </a:r>
            <a:r>
              <a:rPr lang="en-US" b="1" dirty="0" smtClean="0"/>
              <a:t>// ERROR</a:t>
            </a:r>
          </a:p>
          <a:p>
            <a:pPr marL="0" indent="0">
              <a:buNone/>
            </a:pPr>
            <a:r>
              <a:rPr lang="en-US" b="1" dirty="0" err="1" smtClean="0">
                <a:solidFill>
                  <a:srgbClr val="C00000"/>
                </a:solidFill>
              </a:rPr>
              <a:t>iPtr</a:t>
            </a:r>
            <a:r>
              <a:rPr lang="en-US" b="1" dirty="0" smtClean="0">
                <a:solidFill>
                  <a:srgbClr val="C00000"/>
                </a:solidFill>
              </a:rPr>
              <a:t> = </a:t>
            </a:r>
            <a:r>
              <a:rPr lang="en-US" b="1" dirty="0" err="1" smtClean="0">
                <a:solidFill>
                  <a:srgbClr val="C00000"/>
                </a:solidFill>
              </a:rPr>
              <a:t>i</a:t>
            </a:r>
            <a:r>
              <a:rPr lang="en-US" b="1" dirty="0" smtClean="0">
                <a:solidFill>
                  <a:srgbClr val="C00000"/>
                </a:solidFill>
              </a:rPr>
              <a:t>;    </a:t>
            </a:r>
            <a:r>
              <a:rPr lang="en-US" b="1" dirty="0" smtClean="0"/>
              <a:t>// ERROR, pointer holds address of an </a:t>
            </a:r>
            <a:r>
              <a:rPr lang="en-US" b="1" dirty="0" err="1" smtClean="0"/>
              <a:t>int</a:t>
            </a:r>
            <a:r>
              <a:rPr lang="en-US" b="1" dirty="0" smtClean="0"/>
              <a:t>, NOT </a:t>
            </a:r>
            <a:r>
              <a:rPr lang="en-US" b="1" dirty="0" err="1" smtClean="0"/>
              <a:t>int</a:t>
            </a:r>
            <a:r>
              <a:rPr lang="en-US" b="1" dirty="0" smtClean="0"/>
              <a:t> value</a:t>
            </a:r>
          </a:p>
          <a:p>
            <a:pPr marL="0" indent="0">
              <a:buNone/>
            </a:pPr>
            <a:r>
              <a:rPr lang="en-US" b="1" dirty="0" smtClean="0">
                <a:solidFill>
                  <a:srgbClr val="C00000"/>
                </a:solidFill>
              </a:rPr>
              <a:t> </a:t>
            </a:r>
          </a:p>
          <a:p>
            <a:pPr marL="0" indent="0">
              <a:buNone/>
            </a:pPr>
            <a:r>
              <a:rPr lang="en-US" b="1" dirty="0" err="1" smtClean="0">
                <a:solidFill>
                  <a:srgbClr val="C00000"/>
                </a:solidFill>
              </a:rPr>
              <a:t>int</a:t>
            </a:r>
            <a:r>
              <a:rPr lang="en-US" b="1" dirty="0" smtClean="0">
                <a:solidFill>
                  <a:srgbClr val="C00000"/>
                </a:solidFill>
              </a:rPr>
              <a:t> j = 99;</a:t>
            </a:r>
          </a:p>
          <a:p>
            <a:pPr marL="0" indent="0">
              <a:buNone/>
            </a:pPr>
            <a:r>
              <a:rPr lang="en-US" b="1" dirty="0" err="1" smtClean="0">
                <a:solidFill>
                  <a:srgbClr val="C00000"/>
                </a:solidFill>
              </a:rPr>
              <a:t>iPtr</a:t>
            </a:r>
            <a:r>
              <a:rPr lang="en-US" b="1" dirty="0" smtClean="0">
                <a:solidFill>
                  <a:srgbClr val="C00000"/>
                </a:solidFill>
              </a:rPr>
              <a:t> = &amp;j;  </a:t>
            </a:r>
            <a:r>
              <a:rPr lang="en-US" b="1" dirty="0" smtClean="0"/>
              <a:t>// You can change the address stored in a pointer</a:t>
            </a:r>
            <a:endParaRPr lang="tr-TR" b="1" dirty="0"/>
          </a:p>
        </p:txBody>
      </p:sp>
    </p:spTree>
    <p:extLst>
      <p:ext uri="{BB962C8B-B14F-4D97-AF65-F5344CB8AC3E}">
        <p14:creationId xmlns:p14="http://schemas.microsoft.com/office/powerpoint/2010/main" val="8512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619781" cy="6858000"/>
          </a:xfrm>
        </p:spPr>
        <p:txBody>
          <a:bodyPr>
            <a:normAutofit fontScale="70000" lnSpcReduction="20000"/>
          </a:bodyPr>
          <a:lstStyle/>
          <a:p>
            <a:pPr marL="0" indent="0">
              <a:buNone/>
            </a:pPr>
            <a:r>
              <a:rPr lang="en-US" b="1" dirty="0" smtClean="0"/>
              <a:t>/* Test pointer declaration and initialization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number = 88;    </a:t>
            </a:r>
            <a:r>
              <a:rPr lang="en-US" b="1" dirty="0" smtClean="0"/>
              <a:t>// Declare an </a:t>
            </a:r>
            <a:r>
              <a:rPr lang="en-US" b="1" dirty="0" err="1" smtClean="0"/>
              <a:t>int</a:t>
            </a:r>
            <a:r>
              <a:rPr lang="en-US" b="1" dirty="0" smtClean="0"/>
              <a:t> variable and assign an initial value</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pNumber</a:t>
            </a:r>
            <a:r>
              <a:rPr lang="en-US" b="1" dirty="0" smtClean="0">
                <a:solidFill>
                  <a:srgbClr val="C00000"/>
                </a:solidFill>
              </a:rPr>
              <a:t>;      </a:t>
            </a:r>
            <a:r>
              <a:rPr lang="en-US" b="1" dirty="0" smtClean="0"/>
              <a:t>// Declare a pointer variable pointing to an </a:t>
            </a:r>
            <a:r>
              <a:rPr lang="en-US" b="1" dirty="0" err="1" smtClean="0"/>
              <a:t>int</a:t>
            </a:r>
            <a:r>
              <a:rPr lang="en-US" b="1" dirty="0" smtClean="0"/>
              <a:t> (or </a:t>
            </a:r>
            <a:r>
              <a:rPr lang="en-US" b="1" dirty="0" err="1" smtClean="0"/>
              <a:t>int</a:t>
            </a:r>
            <a:r>
              <a:rPr lang="en-US" b="1" dirty="0" smtClean="0"/>
              <a:t> pointer)</a:t>
            </a:r>
          </a:p>
          <a:p>
            <a:pPr marL="0" indent="0">
              <a:buNone/>
            </a:pPr>
            <a:r>
              <a:rPr lang="en-US" b="1" dirty="0" smtClean="0">
                <a:solidFill>
                  <a:srgbClr val="C00000"/>
                </a:solidFill>
              </a:rPr>
              <a:t>   </a:t>
            </a:r>
            <a:r>
              <a:rPr lang="en-US" b="1" dirty="0" err="1" smtClean="0">
                <a:solidFill>
                  <a:srgbClr val="C00000"/>
                </a:solidFill>
              </a:rPr>
              <a:t>pNumber</a:t>
            </a:r>
            <a:r>
              <a:rPr lang="en-US" b="1" dirty="0" smtClean="0">
                <a:solidFill>
                  <a:srgbClr val="C00000"/>
                </a:solidFill>
              </a:rPr>
              <a:t> = &amp;number;  </a:t>
            </a:r>
            <a:r>
              <a:rPr lang="en-US" b="1" dirty="0" smtClean="0"/>
              <a:t>// assign the address of the variable number to pointer </a:t>
            </a:r>
            <a:r>
              <a:rPr lang="en-US" b="1" dirty="0" err="1" smtClean="0"/>
              <a:t>pNumber</a:t>
            </a:r>
            <a:endParaRPr lang="en-US" b="1" dirty="0" smtClean="0"/>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content of </a:t>
            </a:r>
            <a:r>
              <a:rPr lang="en-US" b="1" dirty="0" err="1" smtClean="0"/>
              <a:t>pNumber</a:t>
            </a:r>
            <a:r>
              <a:rPr lang="en-US" b="1" dirty="0" smtClean="0"/>
              <a:t> (0x22ccf0)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&amp;number &lt;&lt; </a:t>
            </a:r>
            <a:r>
              <a:rPr lang="en-US" b="1" dirty="0" err="1" smtClean="0">
                <a:solidFill>
                  <a:srgbClr val="C00000"/>
                </a:solidFill>
              </a:rPr>
              <a:t>endl</a:t>
            </a:r>
            <a:r>
              <a:rPr lang="en-US" b="1" dirty="0" smtClean="0">
                <a:solidFill>
                  <a:srgbClr val="C00000"/>
                </a:solidFill>
              </a:rPr>
              <a:t>;  </a:t>
            </a:r>
            <a:r>
              <a:rPr lang="en-US" b="1" dirty="0" smtClean="0"/>
              <a:t>// Print address of number (0x22ccf0)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value pointed to by </a:t>
            </a:r>
            <a:r>
              <a:rPr lang="en-US" b="1" dirty="0" err="1" smtClean="0"/>
              <a:t>pNumber</a:t>
            </a:r>
            <a:r>
              <a:rPr lang="en-US" b="1" dirty="0" smtClean="0"/>
              <a:t> (88)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Print value of number (88)</a:t>
            </a:r>
          </a:p>
          <a:p>
            <a:pPr marL="0" indent="0">
              <a:buNone/>
            </a:pPr>
            <a:r>
              <a:rPr lang="en-US" b="1" dirty="0" smtClean="0">
                <a:solidFill>
                  <a:srgbClr val="C00000"/>
                </a:solidFill>
              </a:rPr>
              <a:t>    *</a:t>
            </a:r>
            <a:r>
              <a:rPr lang="en-US" b="1" dirty="0" err="1" smtClean="0">
                <a:solidFill>
                  <a:srgbClr val="C00000"/>
                </a:solidFill>
              </a:rPr>
              <a:t>pNumber</a:t>
            </a:r>
            <a:r>
              <a:rPr lang="en-US" b="1" dirty="0" smtClean="0">
                <a:solidFill>
                  <a:srgbClr val="C00000"/>
                </a:solidFill>
              </a:rPr>
              <a:t> = 99;            </a:t>
            </a:r>
            <a:r>
              <a:rPr lang="en-US" b="1" dirty="0" smtClean="0"/>
              <a:t>// Re-assign value pointed to by </a:t>
            </a:r>
            <a:r>
              <a:rPr lang="en-US" b="1" dirty="0" err="1" smtClean="0"/>
              <a:t>pNumber</a:t>
            </a:r>
            <a:endParaRPr lang="en-US" b="1" dirty="0" smtClean="0"/>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content of </a:t>
            </a:r>
            <a:r>
              <a:rPr lang="en-US" b="1" dirty="0" err="1" smtClean="0"/>
              <a:t>pNumber</a:t>
            </a:r>
            <a:r>
              <a:rPr lang="en-US" b="1" dirty="0" smtClean="0"/>
              <a:t> (0x22ccf0)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&amp;number &lt;&lt; </a:t>
            </a:r>
            <a:r>
              <a:rPr lang="en-US" b="1" dirty="0" err="1" smtClean="0">
                <a:solidFill>
                  <a:srgbClr val="C00000"/>
                </a:solidFill>
              </a:rPr>
              <a:t>endl</a:t>
            </a:r>
            <a:r>
              <a:rPr lang="en-US" b="1" dirty="0" smtClean="0">
                <a:solidFill>
                  <a:srgbClr val="C00000"/>
                </a:solidFill>
              </a:rPr>
              <a:t>;  </a:t>
            </a:r>
            <a:r>
              <a:rPr lang="en-US" b="1" dirty="0" smtClean="0"/>
              <a:t>// Print address of number (0x22ccf0)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value pointed to by </a:t>
            </a:r>
            <a:r>
              <a:rPr lang="en-US" b="1" dirty="0" err="1" smtClean="0"/>
              <a:t>pNumber</a:t>
            </a:r>
            <a:r>
              <a:rPr lang="en-US" b="1" dirty="0" smtClean="0"/>
              <a:t> (99)</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Print value of number (99)</a:t>
            </a:r>
          </a:p>
          <a:p>
            <a:pPr marL="0" indent="0">
              <a:buNone/>
            </a:pPr>
            <a:r>
              <a:rPr lang="en-US" b="1" dirty="0" smtClean="0"/>
              <a:t>                             // The value of number changes via pointer</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&amp;</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the address of pointer variable </a:t>
            </a:r>
            <a:r>
              <a:rPr lang="en-US" b="1" dirty="0" err="1" smtClean="0"/>
              <a:t>pNumber</a:t>
            </a:r>
            <a:r>
              <a:rPr lang="en-US" b="1" dirty="0" smtClean="0"/>
              <a:t> (0x22ccec)</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76165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007970" cy="6858000"/>
          </a:xfrm>
        </p:spPr>
        <p:txBody>
          <a:bodyPr>
            <a:normAutofit fontScale="85000" lnSpcReduction="20000"/>
          </a:bodyPr>
          <a:lstStyle/>
          <a:p>
            <a:pPr marL="0" indent="0" algn="ctr">
              <a:buNone/>
            </a:pPr>
            <a:r>
              <a:rPr lang="en-US" sz="3600" b="1" dirty="0" smtClean="0"/>
              <a:t>Uninitialized Pointers</a:t>
            </a:r>
          </a:p>
          <a:p>
            <a:r>
              <a:rPr lang="en-US" dirty="0" smtClean="0"/>
              <a:t>The following code fragment has a serious logical error!</a:t>
            </a:r>
          </a:p>
          <a:p>
            <a:pPr marL="0" indent="0">
              <a:buNone/>
            </a:pP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iPtr</a:t>
            </a:r>
            <a:r>
              <a:rPr lang="en-US" b="1" dirty="0" smtClean="0">
                <a:solidFill>
                  <a:srgbClr val="C00000"/>
                </a:solidFill>
              </a:rPr>
              <a:t>;</a:t>
            </a:r>
          </a:p>
          <a:p>
            <a:pPr marL="0" indent="0">
              <a:buNone/>
            </a:pPr>
            <a:r>
              <a:rPr lang="en-US" b="1" dirty="0" smtClean="0">
                <a:solidFill>
                  <a:srgbClr val="C00000"/>
                </a:solidFill>
              </a:rPr>
              <a:t>*</a:t>
            </a:r>
            <a:r>
              <a:rPr lang="en-US" b="1" dirty="0" err="1" smtClean="0">
                <a:solidFill>
                  <a:srgbClr val="C00000"/>
                </a:solidFill>
              </a:rPr>
              <a:t>iPtr</a:t>
            </a:r>
            <a:r>
              <a:rPr lang="en-US" b="1" dirty="0" smtClean="0">
                <a:solidFill>
                  <a:srgbClr val="C00000"/>
                </a:solidFill>
              </a:rPr>
              <a:t> = 55;</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a:t>
            </a:r>
          </a:p>
          <a:p>
            <a:r>
              <a:rPr lang="en-US" dirty="0" smtClean="0"/>
              <a:t>The pointer </a:t>
            </a:r>
            <a:r>
              <a:rPr lang="en-US" dirty="0" err="1" smtClean="0"/>
              <a:t>iPtr</a:t>
            </a:r>
            <a:r>
              <a:rPr lang="en-US" dirty="0" smtClean="0"/>
              <a:t> was declared without initialization, i.e., it is pointing to "somewhere" which is of course an invalid memory location. </a:t>
            </a:r>
            <a:endParaRPr lang="tr-TR" dirty="0" smtClean="0"/>
          </a:p>
          <a:p>
            <a:r>
              <a:rPr lang="en-US" dirty="0" smtClean="0"/>
              <a:t>The *</a:t>
            </a:r>
            <a:r>
              <a:rPr lang="en-US" dirty="0" err="1" smtClean="0"/>
              <a:t>iPtr</a:t>
            </a:r>
            <a:r>
              <a:rPr lang="en-US" dirty="0" smtClean="0"/>
              <a:t> = 55 corrupts the value of "somewhere"! You need to initialize a pointer by assigning it a valid address. Most of the compilers does not signal an error or a warning for uninitialized pointer?!</a:t>
            </a:r>
          </a:p>
          <a:p>
            <a:pPr marL="0" indent="0" algn="ctr">
              <a:buNone/>
            </a:pPr>
            <a:r>
              <a:rPr lang="en-US" sz="3600" b="1" dirty="0" smtClean="0"/>
              <a:t>Null Pointers</a:t>
            </a:r>
          </a:p>
          <a:p>
            <a:r>
              <a:rPr lang="en-US" dirty="0" smtClean="0"/>
              <a:t>You can initialize a pointer to 0 or NULL, i.e., it points to nothing. It is called a </a:t>
            </a:r>
            <a:r>
              <a:rPr lang="en-US" b="1" dirty="0" smtClean="0"/>
              <a:t>null pointer</a:t>
            </a:r>
            <a:r>
              <a:rPr lang="en-US" dirty="0" smtClean="0"/>
              <a:t>. Dereferencing a null pointer (*p) causes an </a:t>
            </a:r>
            <a:r>
              <a:rPr lang="en-US" b="1" dirty="0" smtClean="0"/>
              <a:t>STATUS_ACCESS_VIOLATION exception</a:t>
            </a:r>
            <a:r>
              <a:rPr lang="en-US" dirty="0" smtClean="0"/>
              <a:t>.</a:t>
            </a:r>
          </a:p>
          <a:p>
            <a:pPr marL="0" indent="0">
              <a:buNone/>
            </a:pP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iPtr</a:t>
            </a:r>
            <a:r>
              <a:rPr lang="en-US" b="1" dirty="0" smtClean="0">
                <a:solidFill>
                  <a:srgbClr val="C00000"/>
                </a:solidFill>
              </a:rPr>
              <a:t> = 0;         </a:t>
            </a:r>
            <a:r>
              <a:rPr lang="en-US" b="1" dirty="0" smtClean="0"/>
              <a:t>// Declare an </a:t>
            </a:r>
            <a:r>
              <a:rPr lang="en-US" b="1" dirty="0" err="1" smtClean="0"/>
              <a:t>int</a:t>
            </a:r>
            <a:r>
              <a:rPr lang="en-US" b="1" dirty="0" smtClean="0"/>
              <a:t> pointer, and initialize the pointer to point to nothing</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ERROR! STATUS_ACCESS_VIOLATION exception</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 p = NULL;         </a:t>
            </a:r>
            <a:r>
              <a:rPr lang="en-US" b="1" dirty="0" smtClean="0"/>
              <a:t>// Also declare a NULL pointer points to nothing</a:t>
            </a:r>
          </a:p>
          <a:p>
            <a:r>
              <a:rPr lang="en-US" dirty="0" smtClean="0"/>
              <a:t>Initialize a pointer to null during declaration is a good software engineering practice.</a:t>
            </a:r>
          </a:p>
          <a:p>
            <a:r>
              <a:rPr lang="en-US" dirty="0" smtClean="0"/>
              <a:t>C++11 introduces a new keyword called </a:t>
            </a:r>
            <a:r>
              <a:rPr lang="en-US" dirty="0" err="1" smtClean="0"/>
              <a:t>nullptr</a:t>
            </a:r>
            <a:r>
              <a:rPr lang="en-US" dirty="0" smtClean="0"/>
              <a:t> to represent null pointer.</a:t>
            </a:r>
            <a:endParaRPr lang="tr-TR" dirty="0"/>
          </a:p>
        </p:txBody>
      </p:sp>
    </p:spTree>
    <p:extLst>
      <p:ext uri="{BB962C8B-B14F-4D97-AF65-F5344CB8AC3E}">
        <p14:creationId xmlns:p14="http://schemas.microsoft.com/office/powerpoint/2010/main" val="271318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lgn="ctr">
              <a:buNone/>
            </a:pPr>
            <a:r>
              <a:rPr lang="en-US" sz="1700" b="1" dirty="0" smtClean="0"/>
              <a:t>Reference Variables</a:t>
            </a:r>
          </a:p>
          <a:p>
            <a:r>
              <a:rPr lang="en-US" sz="1700" dirty="0" smtClean="0"/>
              <a:t>C++ added the so-called reference variables (or references in short). A reference is an alias, or an alternate name to an existing variable. For example, suppose you make peter a reference (alias) to </a:t>
            </a:r>
            <a:r>
              <a:rPr lang="en-US" sz="1700" dirty="0" err="1" smtClean="0"/>
              <a:t>paul</a:t>
            </a:r>
            <a:r>
              <a:rPr lang="en-US" sz="1700" dirty="0" smtClean="0"/>
              <a:t>, you can refer to the person as either peter or </a:t>
            </a:r>
            <a:r>
              <a:rPr lang="en-US" sz="1700" dirty="0" err="1" smtClean="0"/>
              <a:t>paul</a:t>
            </a:r>
            <a:r>
              <a:rPr lang="en-US" sz="1700" dirty="0" smtClean="0"/>
              <a:t>.</a:t>
            </a:r>
          </a:p>
          <a:p>
            <a:r>
              <a:rPr lang="en-US" sz="1700" dirty="0" smtClean="0"/>
              <a:t>The main use of references is acting as function formal parameters to support pass-by-reference. In an reference variable is passed into a function</a:t>
            </a:r>
            <a:r>
              <a:rPr lang="en-US" sz="1700" b="1" dirty="0" smtClean="0">
                <a:solidFill>
                  <a:srgbClr val="FF0000"/>
                </a:solidFill>
              </a:rPr>
              <a:t>, the function works on the original copy (instead of a clone copy in pass-by-value</a:t>
            </a:r>
            <a:r>
              <a:rPr lang="en-US" sz="1700" dirty="0" smtClean="0">
                <a:solidFill>
                  <a:srgbClr val="FF0000"/>
                </a:solidFill>
              </a:rPr>
              <a:t>). </a:t>
            </a:r>
            <a:r>
              <a:rPr lang="en-US" sz="1700" dirty="0" smtClean="0"/>
              <a:t>Changes inside the function are reflected outside the function.</a:t>
            </a:r>
          </a:p>
          <a:p>
            <a:r>
              <a:rPr lang="en-US" sz="1700" dirty="0" smtClean="0"/>
              <a:t>A reference is similar to a pointer.  a reference can be used as an alternative to pointer, in particular, for the function parameter.</a:t>
            </a:r>
          </a:p>
          <a:p>
            <a:pPr marL="0" indent="0" algn="ctr">
              <a:buNone/>
            </a:pPr>
            <a:r>
              <a:rPr lang="en-US" sz="1700" b="1" dirty="0" smtClean="0"/>
              <a:t>References (or Aliases) (&amp;)</a:t>
            </a:r>
          </a:p>
          <a:p>
            <a:r>
              <a:rPr lang="en-US" sz="1700" dirty="0" smtClean="0"/>
              <a:t>Recall that C/C++ use &amp; to denote the address-of operator in an expression. C++ assigns an additional meaning to &amp; in declaration to declare a reference variable.</a:t>
            </a:r>
          </a:p>
          <a:p>
            <a:r>
              <a:rPr lang="en-US" sz="1700" dirty="0" smtClean="0"/>
              <a:t>The meaning of symbol &amp; is different in an expression and in a declaration. </a:t>
            </a:r>
            <a:r>
              <a:rPr lang="en-US" sz="1700" b="1" dirty="0" smtClean="0"/>
              <a:t>When it is used in an expression, &amp; denotes the address-of operator, which returns the address of a variable</a:t>
            </a:r>
            <a:r>
              <a:rPr lang="en-US" sz="1700" dirty="0" smtClean="0"/>
              <a:t>, e.g., if number is an </a:t>
            </a:r>
            <a:r>
              <a:rPr lang="en-US" sz="1700" dirty="0" err="1" smtClean="0"/>
              <a:t>int</a:t>
            </a:r>
            <a:r>
              <a:rPr lang="en-US" sz="1700" dirty="0" smtClean="0"/>
              <a:t> variable, &amp;number returns the address of the variable number (this has been described in the above section).</a:t>
            </a:r>
          </a:p>
          <a:p>
            <a:r>
              <a:rPr lang="en-US" sz="1700" dirty="0" err="1" smtClean="0"/>
              <a:t>Howeve</a:t>
            </a:r>
            <a:r>
              <a:rPr lang="tr-TR" sz="1700" dirty="0" smtClean="0"/>
              <a:t>r</a:t>
            </a:r>
            <a:r>
              <a:rPr lang="en-US" sz="1700" dirty="0" smtClean="0"/>
              <a:t>, when &amp; is used in a declaration (including function formal parameters), it is part of the type identifier and is used to declare a reference variable (or reference or alias or alternate name). It is used to provide another name, or another reference, or alias to an existing variable.</a:t>
            </a:r>
          </a:p>
          <a:p>
            <a:pPr marL="0" indent="0">
              <a:buNone/>
            </a:pPr>
            <a:r>
              <a:rPr lang="en-US" sz="1700" b="1" dirty="0" smtClean="0">
                <a:solidFill>
                  <a:srgbClr val="C00000"/>
                </a:solidFill>
              </a:rPr>
              <a:t>type &amp;</a:t>
            </a:r>
            <a:r>
              <a:rPr lang="en-US" sz="1700" b="1" dirty="0" err="1" smtClean="0">
                <a:solidFill>
                  <a:srgbClr val="C00000"/>
                </a:solidFill>
              </a:rPr>
              <a:t>newName</a:t>
            </a:r>
            <a:r>
              <a:rPr lang="en-US" sz="1700" b="1" dirty="0" smtClean="0">
                <a:solidFill>
                  <a:srgbClr val="C00000"/>
                </a:solidFill>
              </a:rPr>
              <a:t> = </a:t>
            </a:r>
            <a:r>
              <a:rPr lang="en-US" sz="1700" b="1" dirty="0" err="1" smtClean="0">
                <a:solidFill>
                  <a:srgbClr val="C00000"/>
                </a:solidFill>
              </a:rPr>
              <a:t>existingName</a:t>
            </a:r>
            <a:r>
              <a:rPr lang="en-US" sz="1700" b="1" dirty="0" smtClean="0">
                <a:solidFill>
                  <a:srgbClr val="C00000"/>
                </a:solidFill>
              </a:rPr>
              <a:t>;</a:t>
            </a:r>
            <a:r>
              <a:rPr lang="en-US" sz="1700" b="1" dirty="0"/>
              <a:t> </a:t>
            </a:r>
            <a:r>
              <a:rPr lang="tr-TR" sz="1700" b="1" dirty="0" smtClean="0"/>
              <a:t>   </a:t>
            </a:r>
            <a:r>
              <a:rPr lang="en-US" sz="1700" b="1" dirty="0" smtClean="0"/>
              <a:t>// </a:t>
            </a:r>
            <a:r>
              <a:rPr lang="en-US" sz="1700" b="1" dirty="0"/>
              <a:t>or</a:t>
            </a:r>
          </a:p>
          <a:p>
            <a:pPr marL="0" indent="0">
              <a:buNone/>
            </a:pPr>
            <a:r>
              <a:rPr lang="en-US" sz="1700" b="1" dirty="0" smtClean="0">
                <a:solidFill>
                  <a:srgbClr val="C00000"/>
                </a:solidFill>
              </a:rPr>
              <a:t>type&amp; </a:t>
            </a:r>
            <a:r>
              <a:rPr lang="en-US" sz="1700" b="1" dirty="0" err="1" smtClean="0">
                <a:solidFill>
                  <a:srgbClr val="C00000"/>
                </a:solidFill>
              </a:rPr>
              <a:t>newName</a:t>
            </a:r>
            <a:r>
              <a:rPr lang="en-US" sz="1700" b="1" dirty="0" smtClean="0">
                <a:solidFill>
                  <a:srgbClr val="C00000"/>
                </a:solidFill>
              </a:rPr>
              <a:t> = </a:t>
            </a:r>
            <a:r>
              <a:rPr lang="en-US" sz="1700" b="1" dirty="0" err="1" smtClean="0">
                <a:solidFill>
                  <a:srgbClr val="C00000"/>
                </a:solidFill>
              </a:rPr>
              <a:t>existingName</a:t>
            </a:r>
            <a:r>
              <a:rPr lang="en-US" sz="1700" b="1" dirty="0" smtClean="0">
                <a:solidFill>
                  <a:srgbClr val="C00000"/>
                </a:solidFill>
              </a:rPr>
              <a:t>;</a:t>
            </a:r>
            <a:r>
              <a:rPr lang="en-US" sz="1700" b="1" dirty="0"/>
              <a:t> </a:t>
            </a:r>
            <a:r>
              <a:rPr lang="tr-TR" sz="1700" b="1" dirty="0" smtClean="0"/>
              <a:t>  </a:t>
            </a:r>
            <a:r>
              <a:rPr lang="en-US" sz="1700" b="1" dirty="0" smtClean="0"/>
              <a:t>// </a:t>
            </a:r>
            <a:r>
              <a:rPr lang="en-US" sz="1700" b="1" dirty="0"/>
              <a:t>or</a:t>
            </a:r>
          </a:p>
          <a:p>
            <a:pPr marL="0" indent="0">
              <a:buNone/>
            </a:pPr>
            <a:r>
              <a:rPr lang="en-US" sz="1700" b="1" dirty="0" smtClean="0">
                <a:solidFill>
                  <a:srgbClr val="C00000"/>
                </a:solidFill>
              </a:rPr>
              <a:t>type &amp; </a:t>
            </a:r>
            <a:r>
              <a:rPr lang="en-US" sz="1700" b="1" dirty="0" err="1" smtClean="0">
                <a:solidFill>
                  <a:srgbClr val="C00000"/>
                </a:solidFill>
              </a:rPr>
              <a:t>newName</a:t>
            </a:r>
            <a:r>
              <a:rPr lang="en-US" sz="1700" b="1" dirty="0" smtClean="0">
                <a:solidFill>
                  <a:srgbClr val="C00000"/>
                </a:solidFill>
              </a:rPr>
              <a:t> = </a:t>
            </a:r>
            <a:r>
              <a:rPr lang="en-US" sz="1700" b="1" dirty="0" err="1" smtClean="0">
                <a:solidFill>
                  <a:srgbClr val="C00000"/>
                </a:solidFill>
              </a:rPr>
              <a:t>existingName</a:t>
            </a:r>
            <a:r>
              <a:rPr lang="en-US" sz="1700" b="1" dirty="0" smtClean="0">
                <a:solidFill>
                  <a:srgbClr val="C00000"/>
                </a:solidFill>
              </a:rPr>
              <a:t>;  </a:t>
            </a:r>
            <a:r>
              <a:rPr lang="en-US" sz="1700" b="1" dirty="0" smtClean="0"/>
              <a:t>// I shall adopt this convention</a:t>
            </a:r>
          </a:p>
          <a:p>
            <a:r>
              <a:rPr lang="en-US" sz="1700" dirty="0" smtClean="0"/>
              <a:t>It shall be read as "</a:t>
            </a:r>
            <a:r>
              <a:rPr lang="en-US" sz="1700" dirty="0" err="1" smtClean="0"/>
              <a:t>newName</a:t>
            </a:r>
            <a:r>
              <a:rPr lang="en-US" sz="1700" dirty="0" smtClean="0"/>
              <a:t> is a reference to </a:t>
            </a:r>
            <a:r>
              <a:rPr lang="en-US" sz="1700" dirty="0" err="1" smtClean="0"/>
              <a:t>exisitngName</a:t>
            </a:r>
            <a:r>
              <a:rPr lang="en-US" sz="1700" dirty="0" smtClean="0"/>
              <a:t>", or "</a:t>
            </a:r>
            <a:r>
              <a:rPr lang="en-US" sz="1700" dirty="0" err="1" smtClean="0"/>
              <a:t>newN</a:t>
            </a:r>
            <a:r>
              <a:rPr lang="tr-TR" sz="1700" dirty="0" err="1" smtClean="0"/>
              <a:t>ame</a:t>
            </a:r>
            <a:r>
              <a:rPr lang="en-US" sz="1700" dirty="0" smtClean="0"/>
              <a:t> is an alias of </a:t>
            </a:r>
            <a:r>
              <a:rPr lang="en-US" sz="1700" dirty="0" err="1" smtClean="0"/>
              <a:t>existingName</a:t>
            </a:r>
            <a:r>
              <a:rPr lang="en-US" sz="1700" dirty="0" smtClean="0"/>
              <a:t>". You can now refer to the variable as </a:t>
            </a:r>
            <a:r>
              <a:rPr lang="en-US" sz="1700" dirty="0" err="1" smtClean="0"/>
              <a:t>newName</a:t>
            </a:r>
            <a:r>
              <a:rPr lang="en-US" sz="1700" dirty="0" smtClean="0"/>
              <a:t> or </a:t>
            </a:r>
            <a:r>
              <a:rPr lang="en-US" sz="1700" dirty="0" err="1" smtClean="0"/>
              <a:t>existingName</a:t>
            </a:r>
            <a:r>
              <a:rPr lang="en-US" sz="1700" dirty="0" smtClean="0"/>
              <a:t>.</a:t>
            </a:r>
            <a:endParaRPr lang="tr-TR" sz="1700" dirty="0"/>
          </a:p>
        </p:txBody>
      </p:sp>
    </p:spTree>
    <p:extLst>
      <p:ext uri="{BB962C8B-B14F-4D97-AF65-F5344CB8AC3E}">
        <p14:creationId xmlns:p14="http://schemas.microsoft.com/office/powerpoint/2010/main" val="29036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438626" cy="6858000"/>
          </a:xfrm>
        </p:spPr>
        <p:txBody>
          <a:bodyPr>
            <a:normAutofit fontScale="77500" lnSpcReduction="20000"/>
          </a:bodyPr>
          <a:lstStyle/>
          <a:p>
            <a:r>
              <a:rPr lang="en-US" dirty="0" smtClean="0"/>
              <a:t>/* Test reference declaration and initialization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t>
            </a:r>
            <a:r>
              <a:rPr lang="en-US" b="1" dirty="0" smtClean="0">
                <a:solidFill>
                  <a:srgbClr val="C00000"/>
                </a:solidFill>
              </a:rPr>
              <a:t>main()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number = 88;          </a:t>
            </a:r>
            <a:r>
              <a:rPr lang="en-US" b="1" dirty="0" smtClean="0"/>
              <a:t>// Declare an </a:t>
            </a:r>
            <a:r>
              <a:rPr lang="en-US" b="1" dirty="0" err="1" smtClean="0"/>
              <a:t>int</a:t>
            </a:r>
            <a:r>
              <a:rPr lang="en-US" b="1" dirty="0" smtClean="0"/>
              <a:t> variable called number</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&amp; </a:t>
            </a:r>
            <a:r>
              <a:rPr lang="en-US" b="1" dirty="0" err="1" smtClean="0">
                <a:solidFill>
                  <a:srgbClr val="C00000"/>
                </a:solidFill>
              </a:rPr>
              <a:t>refNumber</a:t>
            </a:r>
            <a:r>
              <a:rPr lang="en-US" b="1" dirty="0" smtClean="0">
                <a:solidFill>
                  <a:srgbClr val="C00000"/>
                </a:solidFill>
              </a:rPr>
              <a:t> = number; </a:t>
            </a:r>
            <a:r>
              <a:rPr lang="en-US" b="1" dirty="0" smtClean="0"/>
              <a:t>// Declare a reference (alias) to the variable number</a:t>
            </a:r>
          </a:p>
          <a:p>
            <a:pPr marL="0" indent="0">
              <a:buNone/>
            </a:pPr>
            <a:r>
              <a:rPr lang="en-US" b="1" dirty="0" smtClean="0">
                <a:solidFill>
                  <a:srgbClr val="C00000"/>
                </a:solidFill>
              </a:rPr>
              <a:t>                             </a:t>
            </a:r>
            <a:r>
              <a:rPr lang="en-US" b="1" dirty="0" smtClean="0"/>
              <a:t>// Both </a:t>
            </a:r>
            <a:r>
              <a:rPr lang="en-US" b="1" dirty="0" err="1" smtClean="0"/>
              <a:t>refNumber</a:t>
            </a:r>
            <a:r>
              <a:rPr lang="en-US" b="1" dirty="0" smtClean="0"/>
              <a:t> and number refer to the same value</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Print value of variable number (88)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refNumber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Print value of reference (88)</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refNumber</a:t>
            </a:r>
            <a:r>
              <a:rPr lang="en-US" b="1" dirty="0" smtClean="0">
                <a:solidFill>
                  <a:srgbClr val="C00000"/>
                </a:solidFill>
              </a:rPr>
              <a:t> = 99;            </a:t>
            </a:r>
            <a:r>
              <a:rPr lang="en-US" b="1" dirty="0" smtClean="0"/>
              <a:t>// Re-assign a new value to </a:t>
            </a:r>
            <a:r>
              <a:rPr lang="en-US" b="1" dirty="0" err="1" smtClean="0"/>
              <a:t>refNumber</a:t>
            </a:r>
            <a:endParaRPr lang="en-US" b="1" dirty="0" smtClean="0"/>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refNumber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Value of number also changes (99)</a:t>
            </a:r>
          </a:p>
          <a:p>
            <a:pPr marL="0" indent="0">
              <a:buNone/>
            </a:pPr>
            <a:r>
              <a:rPr lang="en-US" b="1" dirty="0" smtClean="0">
                <a:solidFill>
                  <a:srgbClr val="C00000"/>
                </a:solidFill>
              </a:rPr>
              <a:t> </a:t>
            </a:r>
          </a:p>
          <a:p>
            <a:pPr marL="0" indent="0">
              <a:buNone/>
            </a:pPr>
            <a:r>
              <a:rPr lang="en-US" b="1" dirty="0" smtClean="0">
                <a:solidFill>
                  <a:srgbClr val="C00000"/>
                </a:solidFill>
              </a:rPr>
              <a:t>   number = 55;               </a:t>
            </a:r>
            <a:r>
              <a:rPr lang="en-US" b="1" dirty="0" smtClean="0"/>
              <a:t>// Re-assign a new value to number</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refNumber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Value of </a:t>
            </a:r>
            <a:r>
              <a:rPr lang="en-US" b="1" dirty="0" err="1" smtClean="0"/>
              <a:t>refNumber</a:t>
            </a:r>
            <a:r>
              <a:rPr lang="en-US" b="1" dirty="0" smtClean="0"/>
              <a:t> also changes (55)</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32441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602528" cy="6858000"/>
          </a:xfrm>
        </p:spPr>
        <p:txBody>
          <a:bodyPr>
            <a:normAutofit fontScale="92500" lnSpcReduction="10000"/>
          </a:bodyPr>
          <a:lstStyle/>
          <a:p>
            <a:pPr marL="0" indent="0" algn="ctr">
              <a:buNone/>
            </a:pPr>
            <a:r>
              <a:rPr lang="en-US" b="1" dirty="0" smtClean="0"/>
              <a:t>References vs. Pointers</a:t>
            </a:r>
          </a:p>
          <a:p>
            <a:r>
              <a:rPr lang="en-US" dirty="0" smtClean="0"/>
              <a:t>Pointers and references are equivalent, </a:t>
            </a:r>
            <a:r>
              <a:rPr lang="en-US" b="1" dirty="0" smtClean="0"/>
              <a:t>except</a:t>
            </a:r>
            <a:r>
              <a:rPr lang="en-US" dirty="0" smtClean="0"/>
              <a:t>:</a:t>
            </a:r>
          </a:p>
          <a:p>
            <a:r>
              <a:rPr lang="en-US" dirty="0" smtClean="0"/>
              <a:t>A reference is a name constant for an address. </a:t>
            </a:r>
            <a:r>
              <a:rPr lang="en-US" b="1" dirty="0" smtClean="0"/>
              <a:t>You need to initialize the reference during declaration.</a:t>
            </a:r>
          </a:p>
          <a:p>
            <a:r>
              <a:rPr lang="en-US" dirty="0" smtClean="0"/>
              <a:t>    </a:t>
            </a:r>
            <a:r>
              <a:rPr lang="en-US" b="1" dirty="0" err="1" smtClean="0">
                <a:solidFill>
                  <a:srgbClr val="C00000"/>
                </a:solidFill>
              </a:rPr>
              <a:t>int</a:t>
            </a:r>
            <a:r>
              <a:rPr lang="en-US" b="1" dirty="0" smtClean="0">
                <a:solidFill>
                  <a:srgbClr val="C00000"/>
                </a:solidFill>
              </a:rPr>
              <a:t> &amp; </a:t>
            </a:r>
            <a:r>
              <a:rPr lang="en-US" b="1" dirty="0" err="1" smtClean="0">
                <a:solidFill>
                  <a:srgbClr val="C00000"/>
                </a:solidFill>
              </a:rPr>
              <a:t>iRef</a:t>
            </a:r>
            <a:r>
              <a:rPr lang="en-US" b="1" dirty="0" smtClean="0">
                <a:solidFill>
                  <a:srgbClr val="C00000"/>
                </a:solidFill>
              </a:rPr>
              <a:t>;   </a:t>
            </a:r>
            <a:r>
              <a:rPr lang="en-US" dirty="0" smtClean="0"/>
              <a:t>// Error: '</a:t>
            </a:r>
            <a:r>
              <a:rPr lang="en-US" dirty="0" err="1" smtClean="0"/>
              <a:t>iRef</a:t>
            </a:r>
            <a:r>
              <a:rPr lang="en-US" dirty="0" smtClean="0"/>
              <a:t>' declared as reference but not initialized</a:t>
            </a:r>
          </a:p>
          <a:p>
            <a:r>
              <a:rPr lang="en-US" dirty="0" smtClean="0"/>
              <a:t>    Once a reference is established to a variable, </a:t>
            </a:r>
            <a:r>
              <a:rPr lang="en-US" b="1" dirty="0" smtClean="0"/>
              <a:t>you cannot change the reference to reference another variable.</a:t>
            </a:r>
          </a:p>
          <a:p>
            <a:r>
              <a:rPr lang="en-US" dirty="0" smtClean="0"/>
              <a:t>    To get the value pointed to by a pointer, you need to use the dereferencing operator * (e.g., if </a:t>
            </a:r>
            <a:r>
              <a:rPr lang="en-US" dirty="0" err="1" smtClean="0"/>
              <a:t>pNumber</a:t>
            </a:r>
            <a:r>
              <a:rPr lang="en-US" dirty="0" smtClean="0"/>
              <a:t> is a </a:t>
            </a:r>
            <a:r>
              <a:rPr lang="en-US" dirty="0" err="1" smtClean="0"/>
              <a:t>int</a:t>
            </a:r>
            <a:r>
              <a:rPr lang="en-US" dirty="0" smtClean="0"/>
              <a:t> pointer, *</a:t>
            </a:r>
            <a:r>
              <a:rPr lang="en-US" dirty="0" err="1" smtClean="0"/>
              <a:t>pNumber</a:t>
            </a:r>
            <a:r>
              <a:rPr lang="en-US" dirty="0" smtClean="0"/>
              <a:t> returns the value pointed to by </a:t>
            </a:r>
            <a:r>
              <a:rPr lang="en-US" dirty="0" err="1" smtClean="0"/>
              <a:t>pNumber</a:t>
            </a:r>
            <a:r>
              <a:rPr lang="en-US" dirty="0" smtClean="0"/>
              <a:t>. It is called dereferencing or indirection). </a:t>
            </a:r>
            <a:endParaRPr lang="tr-TR" dirty="0" smtClean="0"/>
          </a:p>
          <a:p>
            <a:r>
              <a:rPr lang="en-US" dirty="0" smtClean="0"/>
              <a:t>To assign an address of a variable into a pointer, you need to use the address-of operator &amp; (e.g., </a:t>
            </a:r>
            <a:r>
              <a:rPr lang="en-US" dirty="0" err="1" smtClean="0"/>
              <a:t>pNumber</a:t>
            </a:r>
            <a:r>
              <a:rPr lang="en-US" dirty="0" smtClean="0"/>
              <a:t> = &amp;number).</a:t>
            </a:r>
          </a:p>
          <a:p>
            <a:r>
              <a:rPr lang="en-US" dirty="0" smtClean="0"/>
              <a:t>    </a:t>
            </a:r>
            <a:r>
              <a:rPr lang="en-US" b="1" dirty="0" smtClean="0"/>
              <a:t>On the other hand, referencing and dereferencing are done on the references implicitly</a:t>
            </a:r>
            <a:r>
              <a:rPr lang="tr-TR" b="1" dirty="0" smtClean="0"/>
              <a:t>:</a:t>
            </a:r>
          </a:p>
          <a:p>
            <a:r>
              <a:rPr lang="en-US" dirty="0" smtClean="0"/>
              <a:t> For example, if </a:t>
            </a:r>
            <a:r>
              <a:rPr lang="en-US" dirty="0" err="1" smtClean="0"/>
              <a:t>refNumber</a:t>
            </a:r>
            <a:r>
              <a:rPr lang="en-US" dirty="0" smtClean="0"/>
              <a:t> is a reference (alias) to another </a:t>
            </a:r>
            <a:r>
              <a:rPr lang="en-US" dirty="0" err="1" smtClean="0"/>
              <a:t>int</a:t>
            </a:r>
            <a:r>
              <a:rPr lang="en-US" dirty="0" smtClean="0"/>
              <a:t> variable, </a:t>
            </a:r>
            <a:r>
              <a:rPr lang="en-US" dirty="0" err="1" smtClean="0"/>
              <a:t>refNumber</a:t>
            </a:r>
            <a:r>
              <a:rPr lang="en-US" dirty="0" smtClean="0"/>
              <a:t> returns the value of the variable. No explicit dereferencing operator * should be used. Furthermore, to assign an address of a variable to a reference variable, no address-of operator &amp; is needed.</a:t>
            </a:r>
          </a:p>
          <a:p>
            <a:endParaRPr lang="tr-TR" dirty="0"/>
          </a:p>
        </p:txBody>
      </p:sp>
    </p:spTree>
    <p:extLst>
      <p:ext uri="{BB962C8B-B14F-4D97-AF65-F5344CB8AC3E}">
        <p14:creationId xmlns:p14="http://schemas.microsoft.com/office/powerpoint/2010/main" val="335005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883215" cy="6858000"/>
          </a:xfrm>
        </p:spPr>
        <p:txBody>
          <a:bodyPr>
            <a:noAutofit/>
          </a:bodyPr>
          <a:lstStyle/>
          <a:p>
            <a:pPr marL="0" indent="0">
              <a:buNone/>
            </a:pPr>
            <a:r>
              <a:rPr lang="en-US" sz="2000" b="1" dirty="0" smtClean="0">
                <a:solidFill>
                  <a:srgbClr val="C00000"/>
                </a:solidFill>
              </a:rPr>
              <a:t>/* References vs. Pointers  */</a:t>
            </a:r>
          </a:p>
          <a:p>
            <a:pPr marL="0" indent="0">
              <a:buNone/>
            </a:pPr>
            <a:r>
              <a:rPr lang="en-US" sz="2000" b="1" dirty="0" smtClean="0">
                <a:solidFill>
                  <a:srgbClr val="C00000"/>
                </a:solidFill>
              </a:rPr>
              <a:t>#include &lt;</a:t>
            </a:r>
            <a:r>
              <a:rPr lang="en-US" sz="2000" b="1" dirty="0" err="1" smtClean="0">
                <a:solidFill>
                  <a:srgbClr val="C00000"/>
                </a:solidFill>
              </a:rPr>
              <a:t>iostream</a:t>
            </a:r>
            <a:r>
              <a:rPr lang="en-US" sz="2000" b="1" dirty="0" smtClean="0">
                <a:solidFill>
                  <a:srgbClr val="C00000"/>
                </a:solidFill>
              </a:rPr>
              <a:t>&gt;</a:t>
            </a:r>
          </a:p>
          <a:p>
            <a:pPr marL="0" indent="0">
              <a:buNone/>
            </a:pPr>
            <a:r>
              <a:rPr lang="en-US" sz="2000" b="1" dirty="0" smtClean="0">
                <a:solidFill>
                  <a:srgbClr val="C00000"/>
                </a:solidFill>
              </a:rPr>
              <a:t>using namespace </a:t>
            </a:r>
            <a:r>
              <a:rPr lang="en-US" sz="2000" b="1" dirty="0" err="1" smtClean="0">
                <a:solidFill>
                  <a:srgbClr val="C00000"/>
                </a:solidFill>
              </a:rPr>
              <a:t>std</a:t>
            </a:r>
            <a:r>
              <a:rPr lang="en-US" sz="2000" b="1" dirty="0" smtClean="0">
                <a:solidFill>
                  <a:srgbClr val="C00000"/>
                </a:solidFill>
              </a:rPr>
              <a:t>;</a:t>
            </a:r>
          </a:p>
          <a:p>
            <a:pPr marL="0" indent="0">
              <a:buNone/>
            </a:pP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main() {</a:t>
            </a:r>
          </a:p>
          <a:p>
            <a:pPr marL="0" indent="0">
              <a:buNone/>
            </a:pPr>
            <a:r>
              <a:rPr lang="en-US" sz="2000" b="1" dirty="0" smtClean="0">
                <a:solidFill>
                  <a:srgbClr val="C00000"/>
                </a:solidFill>
              </a:rPr>
              <a:t>   </a:t>
            </a:r>
            <a:r>
              <a:rPr lang="en-US" sz="2000" b="1" dirty="0" err="1" smtClean="0">
                <a:solidFill>
                  <a:srgbClr val="C00000"/>
                </a:solidFill>
              </a:rPr>
              <a:t>int</a:t>
            </a:r>
            <a:r>
              <a:rPr lang="en-US" sz="2000" b="1" dirty="0" smtClean="0">
                <a:solidFill>
                  <a:srgbClr val="C00000"/>
                </a:solidFill>
              </a:rPr>
              <a:t> number1 = 88, number2 = 22;</a:t>
            </a:r>
          </a:p>
          <a:p>
            <a:pPr marL="0" indent="0">
              <a:buNone/>
            </a:pPr>
            <a:r>
              <a:rPr lang="en-US" sz="2000" b="1" dirty="0" err="1" smtClean="0">
                <a:solidFill>
                  <a:srgbClr val="C00000"/>
                </a:solidFill>
              </a:rPr>
              <a:t>int</a:t>
            </a:r>
            <a:r>
              <a:rPr lang="en-US" sz="2000" b="1" dirty="0" smtClean="0">
                <a:solidFill>
                  <a:srgbClr val="C00000"/>
                </a:solidFill>
              </a:rPr>
              <a:t> * pNumber1 = &amp;number1; </a:t>
            </a:r>
            <a:r>
              <a:rPr lang="en-US" sz="2000" b="1" dirty="0"/>
              <a:t>// Create a pointer pointing to </a:t>
            </a:r>
            <a:r>
              <a:rPr lang="en-US" sz="2000" b="1" dirty="0" smtClean="0"/>
              <a:t>number1</a:t>
            </a:r>
            <a:r>
              <a:rPr lang="tr-TR" sz="2000" b="1" dirty="0" smtClean="0"/>
              <a:t>  </a:t>
            </a:r>
            <a:r>
              <a:rPr lang="en-US" sz="2000" b="1" dirty="0" smtClean="0"/>
              <a:t>// Explicit referencing</a:t>
            </a:r>
          </a:p>
          <a:p>
            <a:pPr marL="0" indent="0">
              <a:buNone/>
            </a:pPr>
            <a:r>
              <a:rPr lang="en-US" sz="2000" b="1" dirty="0" smtClean="0">
                <a:solidFill>
                  <a:srgbClr val="C00000"/>
                </a:solidFill>
              </a:rPr>
              <a:t>   *pNumber1 = 99;             </a:t>
            </a:r>
            <a:r>
              <a:rPr lang="en-US" sz="2000" b="1" dirty="0" smtClean="0"/>
              <a:t>// Explicit dereferencing</a:t>
            </a:r>
          </a:p>
          <a:p>
            <a:pPr marL="0" indent="0">
              <a:buNone/>
            </a:pP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*pNumber1 &lt;&lt; </a:t>
            </a:r>
            <a:r>
              <a:rPr lang="en-US" sz="2000" b="1" dirty="0" err="1" smtClean="0">
                <a:solidFill>
                  <a:srgbClr val="C00000"/>
                </a:solidFill>
              </a:rPr>
              <a:t>endl</a:t>
            </a:r>
            <a:r>
              <a:rPr lang="en-US" sz="2000" b="1" dirty="0" smtClean="0">
                <a:solidFill>
                  <a:srgbClr val="C00000"/>
                </a:solidFill>
              </a:rPr>
              <a:t>;  </a:t>
            </a:r>
            <a:r>
              <a:rPr lang="en-US" sz="2000" b="1" dirty="0" smtClean="0"/>
              <a:t>// 99</a:t>
            </a:r>
          </a:p>
          <a:p>
            <a:pPr marL="0" indent="0">
              <a:buNone/>
            </a:pP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&amp;number1 &lt;&lt; </a:t>
            </a:r>
            <a:r>
              <a:rPr lang="en-US" sz="2000" b="1" dirty="0" err="1" smtClean="0">
                <a:solidFill>
                  <a:srgbClr val="C00000"/>
                </a:solidFill>
              </a:rPr>
              <a:t>endl</a:t>
            </a:r>
            <a:r>
              <a:rPr lang="en-US" sz="2000" b="1" dirty="0" smtClean="0">
                <a:solidFill>
                  <a:srgbClr val="C00000"/>
                </a:solidFill>
              </a:rPr>
              <a:t>;   </a:t>
            </a:r>
            <a:r>
              <a:rPr lang="en-US" sz="2000" b="1" dirty="0" smtClean="0"/>
              <a:t>// 0x22ff18</a:t>
            </a:r>
          </a:p>
          <a:p>
            <a:pPr marL="0" indent="0">
              <a:buNone/>
            </a:pP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pNumber1 &lt;&lt; </a:t>
            </a:r>
            <a:r>
              <a:rPr lang="en-US" sz="2000" b="1" dirty="0" err="1" smtClean="0">
                <a:solidFill>
                  <a:srgbClr val="C00000"/>
                </a:solidFill>
              </a:rPr>
              <a:t>endl</a:t>
            </a:r>
            <a:r>
              <a:rPr lang="en-US" sz="2000" b="1" dirty="0" smtClean="0">
                <a:solidFill>
                  <a:srgbClr val="C00000"/>
                </a:solidFill>
              </a:rPr>
              <a:t>;   </a:t>
            </a:r>
            <a:r>
              <a:rPr lang="en-US" sz="2000" b="1" dirty="0" smtClean="0"/>
              <a:t>// 0x22ff18 (content of the pointer variable - same as above)</a:t>
            </a:r>
          </a:p>
          <a:p>
            <a:pPr marL="0" indent="0">
              <a:buNone/>
            </a:pP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 &amp;pNumber1 &lt;&lt; </a:t>
            </a:r>
            <a:r>
              <a:rPr lang="en-US" sz="2000" b="1" dirty="0" err="1" smtClean="0">
                <a:solidFill>
                  <a:srgbClr val="C00000"/>
                </a:solidFill>
              </a:rPr>
              <a:t>endl</a:t>
            </a:r>
            <a:r>
              <a:rPr lang="en-US" sz="2000" b="1" dirty="0" smtClean="0">
                <a:solidFill>
                  <a:srgbClr val="C00000"/>
                </a:solidFill>
              </a:rPr>
              <a:t>;  </a:t>
            </a:r>
            <a:r>
              <a:rPr lang="en-US" sz="2000" b="1" dirty="0" smtClean="0"/>
              <a:t>// 0x22ff10 (address of the pointer variable)</a:t>
            </a:r>
            <a:endParaRPr lang="tr-TR" sz="2000" b="1" dirty="0" smtClean="0"/>
          </a:p>
          <a:p>
            <a:pPr marL="0" indent="0">
              <a:buNone/>
            </a:pPr>
            <a:r>
              <a:rPr lang="en-US" sz="2000" b="1" dirty="0">
                <a:solidFill>
                  <a:srgbClr val="C00000"/>
                </a:solidFill>
              </a:rPr>
              <a:t> pNumber1 = &amp;number2;        </a:t>
            </a:r>
            <a:r>
              <a:rPr lang="en-US" sz="2000" b="1" dirty="0"/>
              <a:t>// Pointer can be reassigned to store another address</a:t>
            </a:r>
          </a:p>
          <a:p>
            <a:pPr marL="0" indent="0">
              <a:buNone/>
            </a:pPr>
            <a:endParaRPr lang="en-US" sz="2000" b="1" dirty="0" smtClean="0"/>
          </a:p>
        </p:txBody>
      </p:sp>
      <p:sp>
        <p:nvSpPr>
          <p:cNvPr id="2" name="Dikdörtgen 1"/>
          <p:cNvSpPr/>
          <p:nvPr/>
        </p:nvSpPr>
        <p:spPr>
          <a:xfrm>
            <a:off x="6096000" y="87110"/>
            <a:ext cx="6096000" cy="5940088"/>
          </a:xfrm>
          <a:prstGeom prst="rect">
            <a:avLst/>
          </a:prstGeom>
        </p:spPr>
        <p:txBody>
          <a:bodyPr>
            <a:spAutoFit/>
          </a:bodyPr>
          <a:lstStyle/>
          <a:p>
            <a:r>
              <a:rPr lang="en-US" sz="2000" b="1" dirty="0" err="1" smtClean="0">
                <a:solidFill>
                  <a:srgbClr val="C00000"/>
                </a:solidFill>
              </a:rPr>
              <a:t>int</a:t>
            </a:r>
            <a:r>
              <a:rPr lang="en-US" sz="2000" b="1" dirty="0" smtClean="0">
                <a:solidFill>
                  <a:srgbClr val="C00000"/>
                </a:solidFill>
              </a:rPr>
              <a:t> </a:t>
            </a:r>
            <a:r>
              <a:rPr lang="en-US" sz="2000" b="1" dirty="0">
                <a:solidFill>
                  <a:srgbClr val="C00000"/>
                </a:solidFill>
              </a:rPr>
              <a:t>&amp; refNumber1 = number1; </a:t>
            </a:r>
            <a:r>
              <a:rPr lang="en-US" sz="2000" b="1" dirty="0"/>
              <a:t>// Create a reference (alias) to number1</a:t>
            </a:r>
          </a:p>
          <a:p>
            <a:r>
              <a:rPr lang="en-US" sz="2000" b="1" dirty="0">
                <a:solidFill>
                  <a:srgbClr val="C00000"/>
                </a:solidFill>
              </a:rPr>
              <a:t>refNumber1 = 11; </a:t>
            </a:r>
            <a:r>
              <a:rPr lang="en-US" sz="2000" b="1" dirty="0"/>
              <a:t>// Implicit referencing (NOT &amp;number1)// Implicit dereferencing (NOT *refNumber1)</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refNumber1 &lt;&lt; </a:t>
            </a:r>
            <a:r>
              <a:rPr lang="en-US" sz="2000" b="1" dirty="0" err="1">
                <a:solidFill>
                  <a:srgbClr val="C00000"/>
                </a:solidFill>
              </a:rPr>
              <a:t>endl</a:t>
            </a:r>
            <a:r>
              <a:rPr lang="en-US" sz="2000" b="1" dirty="0">
                <a:solidFill>
                  <a:srgbClr val="C00000"/>
                </a:solidFill>
              </a:rPr>
              <a:t>;  </a:t>
            </a:r>
            <a:r>
              <a:rPr lang="en-US" sz="2000" b="1" dirty="0"/>
              <a:t>// 11</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&amp;number1 &lt;&lt; </a:t>
            </a:r>
            <a:r>
              <a:rPr lang="en-US" sz="2000" b="1" dirty="0" err="1">
                <a:solidFill>
                  <a:srgbClr val="C00000"/>
                </a:solidFill>
              </a:rPr>
              <a:t>endl</a:t>
            </a:r>
            <a:r>
              <a:rPr lang="en-US" sz="2000" b="1" dirty="0">
                <a:solidFill>
                  <a:srgbClr val="C00000"/>
                </a:solidFill>
              </a:rPr>
              <a:t>;    </a:t>
            </a:r>
            <a:r>
              <a:rPr lang="en-US" sz="2000" b="1" dirty="0"/>
              <a:t>// 0x22ff18</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&amp;refNumber1 &lt;&lt; </a:t>
            </a:r>
            <a:r>
              <a:rPr lang="en-US" sz="2000" b="1" dirty="0" err="1">
                <a:solidFill>
                  <a:srgbClr val="C00000"/>
                </a:solidFill>
              </a:rPr>
              <a:t>endl</a:t>
            </a:r>
            <a:r>
              <a:rPr lang="en-US" sz="2000" b="1" dirty="0">
                <a:solidFill>
                  <a:srgbClr val="C00000"/>
                </a:solidFill>
              </a:rPr>
              <a:t>; </a:t>
            </a:r>
            <a:r>
              <a:rPr lang="en-US" sz="2000" b="1" dirty="0"/>
              <a:t>// 0x22ff18</a:t>
            </a:r>
          </a:p>
          <a:p>
            <a:r>
              <a:rPr lang="en-US" sz="2000" b="1" dirty="0">
                <a:solidFill>
                  <a:srgbClr val="C00000"/>
                </a:solidFill>
              </a:rPr>
              <a:t>   //refNumber1 = &amp;number2</a:t>
            </a:r>
            <a:r>
              <a:rPr lang="en-US" sz="2000" b="1" dirty="0"/>
              <a:t>;     </a:t>
            </a:r>
            <a:r>
              <a:rPr lang="en-US" sz="2000" b="1" i="1" dirty="0"/>
              <a:t>// Error! Reference cannot be re-assigned</a:t>
            </a:r>
          </a:p>
          <a:p>
            <a:r>
              <a:rPr lang="en-US" sz="2000" b="1" dirty="0">
                <a:solidFill>
                  <a:srgbClr val="C00000"/>
                </a:solidFill>
              </a:rPr>
              <a:t>refNumber1 = number2; </a:t>
            </a:r>
            <a:r>
              <a:rPr lang="en-US" sz="2000" b="1" dirty="0"/>
              <a:t>// error: invalid conversion from '</a:t>
            </a:r>
            <a:r>
              <a:rPr lang="en-US" sz="2000" b="1" dirty="0" err="1"/>
              <a:t>int</a:t>
            </a:r>
            <a:r>
              <a:rPr lang="en-US" sz="2000" b="1" dirty="0"/>
              <a:t>*' to '</a:t>
            </a:r>
            <a:r>
              <a:rPr lang="en-US" sz="2000" b="1" dirty="0" err="1"/>
              <a:t>int</a:t>
            </a:r>
            <a:r>
              <a:rPr lang="en-US" sz="2000" b="1" dirty="0"/>
              <a:t>'// refNumber1 is still an alias to number1</a:t>
            </a:r>
            <a:r>
              <a:rPr lang="en-US" sz="2000" dirty="0"/>
              <a:t>.</a:t>
            </a:r>
            <a:r>
              <a:rPr lang="en-US" sz="2000" b="1" dirty="0"/>
              <a:t> // Assign value of number2 (22) to refNumber1 (and number1).</a:t>
            </a:r>
            <a:endParaRPr lang="en-US" sz="2000" dirty="0"/>
          </a:p>
          <a:p>
            <a:r>
              <a:rPr lang="en-US" sz="2000" b="1" dirty="0">
                <a:solidFill>
                  <a:srgbClr val="C00000"/>
                </a:solidFill>
              </a:rPr>
              <a:t>number2++;   </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refNumber1 &lt;&lt; </a:t>
            </a:r>
            <a:r>
              <a:rPr lang="en-US" sz="2000" b="1" dirty="0" err="1">
                <a:solidFill>
                  <a:srgbClr val="C00000"/>
                </a:solidFill>
              </a:rPr>
              <a:t>endl</a:t>
            </a:r>
            <a:r>
              <a:rPr lang="en-US" sz="2000" b="1" dirty="0">
                <a:solidFill>
                  <a:srgbClr val="C00000"/>
                </a:solidFill>
              </a:rPr>
              <a:t>;  // 22</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number1 &lt;&lt; </a:t>
            </a:r>
            <a:r>
              <a:rPr lang="en-US" sz="2000" b="1" dirty="0" err="1">
                <a:solidFill>
                  <a:srgbClr val="C00000"/>
                </a:solidFill>
              </a:rPr>
              <a:t>endl</a:t>
            </a:r>
            <a:r>
              <a:rPr lang="en-US" sz="2000" b="1" dirty="0">
                <a:solidFill>
                  <a:srgbClr val="C00000"/>
                </a:solidFill>
              </a:rPr>
              <a:t>;     // 22</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number2 &lt;&lt; </a:t>
            </a:r>
            <a:r>
              <a:rPr lang="en-US" sz="2000" b="1" dirty="0" err="1">
                <a:solidFill>
                  <a:srgbClr val="C00000"/>
                </a:solidFill>
              </a:rPr>
              <a:t>endl</a:t>
            </a:r>
            <a:r>
              <a:rPr lang="en-US" sz="2000" b="1" dirty="0">
                <a:solidFill>
                  <a:srgbClr val="C00000"/>
                </a:solidFill>
              </a:rPr>
              <a:t>;     // 23</a:t>
            </a:r>
          </a:p>
          <a:p>
            <a:r>
              <a:rPr lang="en-US" sz="2000" b="1" dirty="0">
                <a:solidFill>
                  <a:srgbClr val="C00000"/>
                </a:solidFill>
              </a:rPr>
              <a:t>}</a:t>
            </a:r>
            <a:endParaRPr lang="tr-TR" sz="2000" dirty="0"/>
          </a:p>
        </p:txBody>
      </p:sp>
    </p:spTree>
    <p:extLst>
      <p:ext uri="{BB962C8B-B14F-4D97-AF65-F5344CB8AC3E}">
        <p14:creationId xmlns:p14="http://schemas.microsoft.com/office/powerpoint/2010/main" val="198099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77638"/>
            <a:ext cx="12192000" cy="6694098"/>
          </a:xfrm>
        </p:spPr>
        <p:txBody>
          <a:bodyPr>
            <a:normAutofit/>
          </a:bodyPr>
          <a:lstStyle/>
          <a:p>
            <a:r>
              <a:rPr lang="en-US" dirty="0" smtClean="0"/>
              <a:t>A reference variable provides a new name to an existing variable. </a:t>
            </a:r>
            <a:endParaRPr lang="tr-TR" dirty="0" smtClean="0"/>
          </a:p>
          <a:p>
            <a:r>
              <a:rPr lang="en-US" dirty="0" smtClean="0"/>
              <a:t>It is dereferenced implicitly and does not need the dereferencing operator * to retrieve the value referenced. </a:t>
            </a:r>
            <a:endParaRPr lang="tr-TR" dirty="0" smtClean="0"/>
          </a:p>
          <a:p>
            <a:r>
              <a:rPr lang="en-US" dirty="0" smtClean="0"/>
              <a:t>On the other hand, a pointer variable stores an address. </a:t>
            </a:r>
            <a:endParaRPr lang="tr-TR" dirty="0" smtClean="0"/>
          </a:p>
          <a:p>
            <a:r>
              <a:rPr lang="en-US" dirty="0" smtClean="0"/>
              <a:t>You can change the address value stored in a pointer. </a:t>
            </a:r>
            <a:endParaRPr lang="tr-TR" dirty="0" smtClean="0"/>
          </a:p>
          <a:p>
            <a:r>
              <a:rPr lang="en-US" dirty="0" smtClean="0"/>
              <a:t>To retrieve the value pointed to by a pointer, you need to use the indirection operator *, which is known as explicit dereferencing. Reference can be treated as a </a:t>
            </a:r>
            <a:r>
              <a:rPr lang="en-US" dirty="0" err="1" smtClean="0"/>
              <a:t>const</a:t>
            </a:r>
            <a:r>
              <a:rPr lang="en-US" dirty="0" smtClean="0"/>
              <a:t> pointer. It has to be initialized during declaration, and its content cannot be changed.</a:t>
            </a:r>
          </a:p>
          <a:p>
            <a:endParaRPr lang="en-US" dirty="0" smtClean="0"/>
          </a:p>
          <a:p>
            <a:r>
              <a:rPr lang="en-US" dirty="0" smtClean="0"/>
              <a:t>Reference is closely related to pointer. In many cases, it can be used as an alternative to pointer. </a:t>
            </a:r>
            <a:endParaRPr lang="tr-TR" dirty="0" smtClean="0"/>
          </a:p>
          <a:p>
            <a:r>
              <a:rPr lang="en-US" b="1" i="1" dirty="0" smtClean="0"/>
              <a:t>A reference allows you to manipulate an object using pointer, but without the pointer syntax of referencing and dereferencing</a:t>
            </a:r>
            <a:r>
              <a:rPr lang="en-US" dirty="0" smtClean="0"/>
              <a:t>.</a:t>
            </a:r>
          </a:p>
        </p:txBody>
      </p:sp>
    </p:spTree>
    <p:extLst>
      <p:ext uri="{BB962C8B-B14F-4D97-AF65-F5344CB8AC3E}">
        <p14:creationId xmlns:p14="http://schemas.microsoft.com/office/powerpoint/2010/main" val="302451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01555"/>
            <a:ext cx="7056407" cy="1325563"/>
          </a:xfrm>
        </p:spPr>
        <p:txBody>
          <a:bodyPr>
            <a:normAutofit fontScale="90000"/>
          </a:bodyPr>
          <a:lstStyle/>
          <a:p>
            <a:pPr algn="ctr"/>
            <a:r>
              <a:rPr lang="en-US" b="1" dirty="0" smtClean="0"/>
              <a:t>A Book is written by an Author - Using an "Object" Data Member</a:t>
            </a:r>
            <a:endParaRPr lang="tr-TR" b="1" dirty="0"/>
          </a:p>
        </p:txBody>
      </p:sp>
      <p:sp>
        <p:nvSpPr>
          <p:cNvPr id="3" name="İçerik Yer Tutucusu 2"/>
          <p:cNvSpPr>
            <a:spLocks noGrp="1"/>
          </p:cNvSpPr>
          <p:nvPr>
            <p:ph idx="1"/>
          </p:nvPr>
        </p:nvSpPr>
        <p:spPr>
          <a:xfrm>
            <a:off x="6896100" y="101556"/>
            <a:ext cx="5068738" cy="6687434"/>
          </a:xfrm>
        </p:spPr>
        <p:txBody>
          <a:bodyPr>
            <a:normAutofit fontScale="62500" lnSpcReduction="20000"/>
          </a:bodyPr>
          <a:lstStyle/>
          <a:p>
            <a:r>
              <a:rPr lang="en-US" dirty="0" smtClean="0"/>
              <a:t>Let's design a Book class. Assume that a book is written by one and only one author. The Book class (as shown in the class diagram) contains the following members:</a:t>
            </a:r>
          </a:p>
          <a:p>
            <a:endParaRPr lang="en-US" dirty="0" smtClean="0"/>
          </a:p>
          <a:p>
            <a:r>
              <a:rPr lang="en-US" dirty="0" smtClean="0"/>
              <a:t>    Four private data members: name (string), author (an instance of the class Author that we have created earlier), price (double), and </a:t>
            </a:r>
            <a:r>
              <a:rPr lang="en-US" dirty="0" err="1" smtClean="0"/>
              <a:t>qtyInStock</a:t>
            </a:r>
            <a:r>
              <a:rPr lang="en-US" dirty="0" smtClean="0"/>
              <a:t> (</a:t>
            </a:r>
            <a:r>
              <a:rPr lang="en-US" dirty="0" err="1" smtClean="0"/>
              <a:t>int</a:t>
            </a:r>
            <a:r>
              <a:rPr lang="en-US" dirty="0" smtClean="0"/>
              <a:t>, with default value of 0). The price shall be positive and the </a:t>
            </a:r>
            <a:r>
              <a:rPr lang="en-US" dirty="0" err="1" smtClean="0"/>
              <a:t>qtyInStock</a:t>
            </a:r>
            <a:r>
              <a:rPr lang="en-US" dirty="0" smtClean="0"/>
              <a:t> shall be zero or positive.</a:t>
            </a:r>
          </a:p>
          <a:p>
            <a:r>
              <a:rPr lang="en-US" dirty="0" smtClean="0"/>
              <a:t>    Take note that data member author is an instance (object) of the class Author, instead of a fundamental types (such as </a:t>
            </a:r>
            <a:r>
              <a:rPr lang="en-US" dirty="0" err="1" smtClean="0"/>
              <a:t>int</a:t>
            </a:r>
            <a:r>
              <a:rPr lang="en-US" dirty="0" smtClean="0"/>
              <a:t>, double). In fact, name is an object of the class string too.</a:t>
            </a:r>
          </a:p>
          <a:p>
            <a:r>
              <a:rPr lang="en-US" dirty="0" smtClean="0"/>
              <a:t>    The public getters and setters for the private data members. Take note that </a:t>
            </a:r>
            <a:r>
              <a:rPr lang="en-US" dirty="0" err="1" smtClean="0"/>
              <a:t>getAuthor</a:t>
            </a:r>
            <a:r>
              <a:rPr lang="en-US" dirty="0" smtClean="0"/>
              <a:t>() returns an object (an instance of class Author).</a:t>
            </a:r>
          </a:p>
          <a:p>
            <a:r>
              <a:rPr lang="en-US" dirty="0" smtClean="0"/>
              <a:t>    A public member function print(), which prints "'book-name' by author-name (gender) @ email".</a:t>
            </a:r>
          </a:p>
          <a:p>
            <a:r>
              <a:rPr lang="en-US" dirty="0" smtClean="0"/>
              <a:t>    A public member function </a:t>
            </a:r>
            <a:r>
              <a:rPr lang="en-US" dirty="0" err="1" smtClean="0"/>
              <a:t>getAuthorName</a:t>
            </a:r>
            <a:r>
              <a:rPr lang="en-US" dirty="0" smtClean="0"/>
              <a:t>(), which returns the name of the author of this Book instance.</a:t>
            </a:r>
          </a:p>
          <a:p>
            <a:endParaRPr lang="en-US" dirty="0" smtClean="0"/>
          </a:p>
          <a:p>
            <a:r>
              <a:rPr lang="en-US" dirty="0" smtClean="0"/>
              <a:t>The hallow diamond shape in the class diagram denotes aggregation (or has-a) association relationship. That is, a Book instance has one (and only one) Author instance as its component.</a:t>
            </a:r>
            <a:endParaRPr lang="tr-TR" dirty="0"/>
          </a:p>
        </p:txBody>
      </p:sp>
      <p:pic>
        <p:nvPicPr>
          <p:cNvPr id="4" name="Resim 3"/>
          <p:cNvPicPr>
            <a:picLocks noChangeAspect="1"/>
          </p:cNvPicPr>
          <p:nvPr/>
        </p:nvPicPr>
        <p:blipFill>
          <a:blip r:embed="rId2"/>
          <a:stretch>
            <a:fillRect/>
          </a:stretch>
        </p:blipFill>
        <p:spPr>
          <a:xfrm>
            <a:off x="0" y="1690688"/>
            <a:ext cx="6896100" cy="4171950"/>
          </a:xfrm>
          <a:prstGeom prst="rect">
            <a:avLst/>
          </a:prstGeom>
        </p:spPr>
      </p:pic>
    </p:spTree>
    <p:extLst>
      <p:ext uri="{BB962C8B-B14F-4D97-AF65-F5344CB8AC3E}">
        <p14:creationId xmlns:p14="http://schemas.microsoft.com/office/powerpoint/2010/main" val="82427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6815" y="353683"/>
            <a:ext cx="10956985" cy="5823280"/>
          </a:xfrm>
        </p:spPr>
        <p:txBody>
          <a:bodyPr/>
          <a:lstStyle/>
          <a:p>
            <a:pPr marL="0" indent="0" algn="ctr">
              <a:buNone/>
            </a:pPr>
            <a:r>
              <a:rPr lang="en-US" b="1" dirty="0" smtClean="0"/>
              <a:t>Pass-By-Reference into Functions with Reference Arguments vs. Pointer Arguments</a:t>
            </a:r>
          </a:p>
          <a:p>
            <a:endParaRPr lang="tr-TR" b="1" dirty="0" smtClean="0"/>
          </a:p>
          <a:p>
            <a:r>
              <a:rPr lang="en-US" b="1" dirty="0" smtClean="0"/>
              <a:t>Pass-by-Value</a:t>
            </a:r>
          </a:p>
          <a:p>
            <a:endParaRPr lang="en-US" dirty="0" smtClean="0"/>
          </a:p>
          <a:p>
            <a:r>
              <a:rPr lang="en-US" dirty="0" smtClean="0"/>
              <a:t>In C/C++, by default, arguments are passed into functions by value (except arrays which is treated as pointers). </a:t>
            </a:r>
            <a:endParaRPr lang="tr-TR" dirty="0" smtClean="0"/>
          </a:p>
          <a:p>
            <a:r>
              <a:rPr lang="en-US" dirty="0" smtClean="0"/>
              <a:t>That is, a clone copy of the argument is made and passed into the function. </a:t>
            </a:r>
            <a:r>
              <a:rPr lang="en-US" dirty="0" smtClean="0">
                <a:solidFill>
                  <a:srgbClr val="FF0000"/>
                </a:solidFill>
              </a:rPr>
              <a:t>Changes to the clone copy inside the function has no effect to the original argument in the caller</a:t>
            </a:r>
            <a:r>
              <a:rPr lang="en-US" dirty="0" smtClean="0"/>
              <a:t>. </a:t>
            </a:r>
            <a:endParaRPr lang="tr-TR" dirty="0" smtClean="0"/>
          </a:p>
          <a:p>
            <a:r>
              <a:rPr lang="en-US" dirty="0" smtClean="0"/>
              <a:t>In other words, the called function has no access to the variables in the caller. For example,</a:t>
            </a:r>
            <a:endParaRPr lang="tr-TR" dirty="0"/>
          </a:p>
        </p:txBody>
      </p:sp>
    </p:spTree>
    <p:extLst>
      <p:ext uri="{BB962C8B-B14F-4D97-AF65-F5344CB8AC3E}">
        <p14:creationId xmlns:p14="http://schemas.microsoft.com/office/powerpoint/2010/main" val="254770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179834" cy="6858000"/>
          </a:xfrm>
        </p:spPr>
        <p:txBody>
          <a:bodyPr>
            <a:normAutofit fontScale="85000" lnSpcReduction="20000"/>
          </a:bodyPr>
          <a:lstStyle/>
          <a:p>
            <a:pPr marL="0" indent="0">
              <a:buNone/>
            </a:pPr>
            <a:r>
              <a:rPr lang="tr-TR" b="1" dirty="0" smtClean="0"/>
              <a:t>/* </a:t>
            </a:r>
            <a:r>
              <a:rPr lang="tr-TR" b="1" dirty="0" err="1" smtClean="0"/>
              <a:t>Pass-by-value</a:t>
            </a:r>
            <a:r>
              <a:rPr lang="tr-TR" b="1" dirty="0" smtClean="0"/>
              <a:t> </a:t>
            </a:r>
            <a:r>
              <a:rPr lang="tr-TR" b="1" dirty="0" err="1" smtClean="0"/>
              <a:t>into</a:t>
            </a:r>
            <a:r>
              <a:rPr lang="tr-TR" b="1" dirty="0" smtClean="0"/>
              <a:t> </a:t>
            </a:r>
            <a:r>
              <a:rPr lang="tr-TR" b="1" dirty="0" err="1" smtClean="0"/>
              <a:t>function</a:t>
            </a:r>
            <a:r>
              <a:rPr lang="tr-TR" b="1" dirty="0" smtClean="0"/>
              <a:t> (TestPassByValue.cpp)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square</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number</a:t>
            </a:r>
            <a:r>
              <a:rPr lang="tr-TR" b="1" dirty="0" smtClean="0">
                <a:solidFill>
                  <a:srgbClr val="C00000"/>
                </a:solidFill>
              </a:rPr>
              <a:t> = 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In</a:t>
            </a:r>
            <a:r>
              <a:rPr lang="tr-TR" b="1" dirty="0" smtClean="0">
                <a:solidFill>
                  <a:srgbClr val="C00000"/>
                </a:solidFill>
              </a:rPr>
              <a:t> main(): " &lt;&lt; &amp;</a:t>
            </a:r>
            <a:r>
              <a:rPr lang="tr-TR" b="1" dirty="0" err="1" smtClean="0">
                <a:solidFill>
                  <a:srgbClr val="C00000"/>
                </a:solidFill>
              </a:rPr>
              <a:t>number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0x22ff1c</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number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square</a:t>
            </a:r>
            <a:r>
              <a:rPr lang="tr-TR" b="1" dirty="0" smtClean="0">
                <a:solidFill>
                  <a:srgbClr val="C00000"/>
                </a:solidFill>
              </a:rPr>
              <a:t>(</a:t>
            </a:r>
            <a:r>
              <a:rPr lang="tr-TR" b="1" dirty="0" err="1" smtClean="0">
                <a:solidFill>
                  <a:srgbClr val="C00000"/>
                </a:solidFill>
              </a:rPr>
              <a:t>number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64</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number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8 - </a:t>
            </a:r>
            <a:r>
              <a:rPr lang="tr-TR" b="1" dirty="0" err="1" smtClean="0"/>
              <a:t>no</a:t>
            </a:r>
            <a:r>
              <a:rPr lang="tr-TR" b="1" dirty="0" smtClean="0"/>
              <a:t> </a:t>
            </a:r>
            <a:r>
              <a:rPr lang="tr-TR" b="1" dirty="0" err="1" smtClean="0"/>
              <a:t>change</a:t>
            </a:r>
            <a:endParaRPr lang="tr-TR" b="1" dirty="0" smtClean="0"/>
          </a:p>
          <a:p>
            <a:pPr marL="0" indent="0">
              <a:buNone/>
            </a:pP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square</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 {  </a:t>
            </a:r>
            <a:r>
              <a:rPr lang="tr-TR" b="1" dirty="0" smtClean="0"/>
              <a:t>// </a:t>
            </a:r>
            <a:r>
              <a:rPr lang="tr-TR" b="1" dirty="0" err="1" smtClean="0"/>
              <a:t>non-const</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In</a:t>
            </a:r>
            <a:r>
              <a:rPr lang="tr-TR" b="1" dirty="0" smtClean="0">
                <a:solidFill>
                  <a:srgbClr val="C00000"/>
                </a:solidFill>
              </a:rPr>
              <a:t> </a:t>
            </a:r>
            <a:r>
              <a:rPr lang="tr-TR" b="1" dirty="0" err="1" smtClean="0">
                <a:solidFill>
                  <a:srgbClr val="C00000"/>
                </a:solidFill>
              </a:rPr>
              <a:t>square</a:t>
            </a:r>
            <a:r>
              <a:rPr lang="tr-TR" b="1" dirty="0" smtClean="0">
                <a:solidFill>
                  <a:srgbClr val="C00000"/>
                </a:solidFill>
              </a:rPr>
              <a:t>(): " &lt;&lt; &amp;n &lt;&lt; </a:t>
            </a:r>
            <a:r>
              <a:rPr lang="tr-TR" b="1" dirty="0" err="1" smtClean="0">
                <a:solidFill>
                  <a:srgbClr val="C00000"/>
                </a:solidFill>
              </a:rPr>
              <a:t>endl</a:t>
            </a:r>
            <a:r>
              <a:rPr lang="tr-TR" b="1" dirty="0" smtClean="0">
                <a:solidFill>
                  <a:srgbClr val="C00000"/>
                </a:solidFill>
              </a:rPr>
              <a:t>;  // 0x22ff00</a:t>
            </a:r>
          </a:p>
          <a:p>
            <a:pPr marL="0" indent="0">
              <a:buNone/>
            </a:pPr>
            <a:r>
              <a:rPr lang="tr-TR" b="1" dirty="0" smtClean="0">
                <a:solidFill>
                  <a:srgbClr val="C00000"/>
                </a:solidFill>
              </a:rPr>
              <a:t>   n *= n;           </a:t>
            </a:r>
            <a:r>
              <a:rPr lang="tr-TR" b="1" dirty="0" smtClean="0"/>
              <a:t>// </a:t>
            </a:r>
            <a:r>
              <a:rPr lang="tr-TR" b="1" dirty="0" err="1" smtClean="0"/>
              <a:t>clone</a:t>
            </a:r>
            <a:r>
              <a:rPr lang="tr-TR" b="1" dirty="0" smtClean="0"/>
              <a:t> </a:t>
            </a:r>
            <a:r>
              <a:rPr lang="tr-TR" b="1" dirty="0" err="1" smtClean="0"/>
              <a:t>modified</a:t>
            </a:r>
            <a:r>
              <a:rPr lang="tr-TR" b="1" dirty="0" smtClean="0"/>
              <a:t> inside </a:t>
            </a:r>
            <a:r>
              <a:rPr lang="tr-TR" b="1" dirty="0" err="1" smtClean="0"/>
              <a:t>the</a:t>
            </a:r>
            <a:r>
              <a:rPr lang="tr-TR" b="1" dirty="0" smtClean="0"/>
              <a:t> </a:t>
            </a:r>
            <a:r>
              <a:rPr lang="tr-TR" b="1" dirty="0" err="1" smtClean="0"/>
              <a:t>function</a:t>
            </a:r>
            <a:endParaRPr lang="tr-TR"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n;</a:t>
            </a:r>
          </a:p>
          <a:p>
            <a:pPr marL="0" indent="0">
              <a:buNone/>
            </a:pPr>
            <a:r>
              <a:rPr lang="tr-TR" b="1" dirty="0" smtClean="0">
                <a:solidFill>
                  <a:srgbClr val="C00000"/>
                </a:solidFill>
              </a:rPr>
              <a:t>}</a:t>
            </a:r>
          </a:p>
          <a:p>
            <a:pPr marL="0" indent="0">
              <a:buNone/>
            </a:pPr>
            <a:endParaRPr lang="tr-TR" b="1" dirty="0" smtClean="0">
              <a:solidFill>
                <a:srgbClr val="C00000"/>
              </a:solidFill>
            </a:endParaRPr>
          </a:p>
        </p:txBody>
      </p:sp>
    </p:spTree>
    <p:extLst>
      <p:ext uri="{BB962C8B-B14F-4D97-AF65-F5344CB8AC3E}">
        <p14:creationId xmlns:p14="http://schemas.microsoft.com/office/powerpoint/2010/main" val="2174185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lgn="ctr">
              <a:buNone/>
            </a:pPr>
            <a:r>
              <a:rPr lang="en-US" b="1" dirty="0" smtClean="0"/>
              <a:t>Pass-by-Reference with Pointer Arguments</a:t>
            </a:r>
          </a:p>
          <a:p>
            <a:endParaRPr lang="en-US" dirty="0" smtClean="0"/>
          </a:p>
          <a:p>
            <a:r>
              <a:rPr lang="en-US" dirty="0" smtClean="0"/>
              <a:t>In many situations, we may wish to modify the original copy directly (especially in passing huge object or array) to avoid the overhead of cloning. </a:t>
            </a:r>
            <a:endParaRPr lang="tr-TR" dirty="0" smtClean="0"/>
          </a:p>
          <a:p>
            <a:r>
              <a:rPr lang="en-US" dirty="0" smtClean="0"/>
              <a:t>This can be done by passing a pointer of the object into the function, known as pass-by-reference. For example,</a:t>
            </a:r>
            <a:endParaRPr lang="tr-TR" dirty="0"/>
          </a:p>
        </p:txBody>
      </p:sp>
    </p:spTree>
    <p:extLst>
      <p:ext uri="{BB962C8B-B14F-4D97-AF65-F5344CB8AC3E}">
        <p14:creationId xmlns:p14="http://schemas.microsoft.com/office/powerpoint/2010/main" val="3298308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809562" cy="6858000"/>
          </a:xfrm>
        </p:spPr>
        <p:txBody>
          <a:bodyPr>
            <a:normAutofit fontScale="77500" lnSpcReduction="20000"/>
          </a:bodyPr>
          <a:lstStyle/>
          <a:p>
            <a:pPr marL="0" indent="0">
              <a:buNone/>
            </a:pPr>
            <a:r>
              <a:rPr lang="en-US" b="1" dirty="0" smtClean="0"/>
              <a:t>/* Pass-by-reference using pointer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void square(</a:t>
            </a:r>
            <a:r>
              <a:rPr lang="en-US" b="1" dirty="0" err="1" smtClean="0">
                <a:solidFill>
                  <a:srgbClr val="C00000"/>
                </a:solidFill>
              </a:rPr>
              <a:t>int</a:t>
            </a: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number = 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"In main(): " &lt;&lt; &amp;number &lt;&lt; </a:t>
            </a:r>
            <a:r>
              <a:rPr lang="en-US" b="1" dirty="0" err="1" smtClean="0">
                <a:solidFill>
                  <a:srgbClr val="C00000"/>
                </a:solidFill>
              </a:rPr>
              <a:t>endl</a:t>
            </a:r>
            <a:r>
              <a:rPr lang="en-US" b="1" dirty="0" smtClean="0">
                <a:solidFill>
                  <a:srgbClr val="C00000"/>
                </a:solidFill>
              </a:rPr>
              <a:t>;  </a:t>
            </a:r>
            <a:r>
              <a:rPr lang="en-US" b="1" dirty="0" smtClean="0"/>
              <a:t>// 0x22ff1c</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8</a:t>
            </a:r>
          </a:p>
          <a:p>
            <a:pPr marL="0" indent="0">
              <a:buNone/>
            </a:pPr>
            <a:r>
              <a:rPr lang="en-US" b="1" dirty="0" smtClean="0">
                <a:solidFill>
                  <a:srgbClr val="C00000"/>
                </a:solidFill>
              </a:rPr>
              <a:t>   square(&amp;number);          </a:t>
            </a:r>
            <a:r>
              <a:rPr lang="en-US" b="1" dirty="0" smtClean="0"/>
              <a:t>// Explicit referencing to pass an address</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 &lt;&lt; </a:t>
            </a:r>
            <a:r>
              <a:rPr lang="en-US" b="1" dirty="0" err="1" smtClean="0">
                <a:solidFill>
                  <a:srgbClr val="C00000"/>
                </a:solidFill>
              </a:rPr>
              <a:t>endl</a:t>
            </a:r>
            <a:r>
              <a:rPr lang="en-US" b="1" dirty="0" smtClean="0">
                <a:solidFill>
                  <a:srgbClr val="C00000"/>
                </a:solidFill>
              </a:rPr>
              <a:t>;   </a:t>
            </a:r>
            <a:r>
              <a:rPr lang="en-US" b="1" dirty="0" smtClean="0"/>
              <a:t>// 64</a:t>
            </a:r>
          </a:p>
          <a:p>
            <a:pPr marL="0" indent="0">
              <a:buNone/>
            </a:pP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void square(</a:t>
            </a: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pNumber</a:t>
            </a:r>
            <a:r>
              <a:rPr lang="en-US" b="1" dirty="0" smtClean="0">
                <a:solidFill>
                  <a:srgbClr val="C00000"/>
                </a:solidFill>
              </a:rPr>
              <a:t>) {  </a:t>
            </a:r>
            <a:r>
              <a:rPr lang="en-US" b="1" dirty="0" smtClean="0"/>
              <a:t>// Function takes an </a:t>
            </a:r>
            <a:r>
              <a:rPr lang="en-US" b="1" dirty="0" err="1" smtClean="0"/>
              <a:t>int</a:t>
            </a:r>
            <a:r>
              <a:rPr lang="en-US" b="1" dirty="0" smtClean="0"/>
              <a:t> pointer (non-</a:t>
            </a:r>
            <a:r>
              <a:rPr lang="en-US" b="1" dirty="0" err="1" smtClean="0"/>
              <a:t>const</a:t>
            </a:r>
            <a:r>
              <a:rPr lang="en-US" b="1" dirty="0" smtClean="0"/>
              <a:t>)</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"In square(): " &lt;&lt; </a:t>
            </a:r>
            <a:r>
              <a:rPr lang="en-US" b="1" dirty="0" err="1" smtClean="0">
                <a:solidFill>
                  <a:srgbClr val="C00000"/>
                </a:solidFill>
              </a:rPr>
              <a:t>pNumber</a:t>
            </a:r>
            <a:r>
              <a:rPr lang="en-US" b="1" dirty="0" smtClean="0">
                <a:solidFill>
                  <a:srgbClr val="C00000"/>
                </a:solidFill>
              </a:rPr>
              <a:t> &lt;&lt; </a:t>
            </a:r>
            <a:r>
              <a:rPr lang="en-US" b="1" dirty="0" err="1" smtClean="0">
                <a:solidFill>
                  <a:srgbClr val="C00000"/>
                </a:solidFill>
              </a:rPr>
              <a:t>endl</a:t>
            </a:r>
            <a:r>
              <a:rPr lang="en-US" b="1" dirty="0" smtClean="0"/>
              <a:t>;  // 0x22ff1c</a:t>
            </a:r>
          </a:p>
          <a:p>
            <a:pPr marL="0" indent="0">
              <a:buNone/>
            </a:pPr>
            <a:r>
              <a:rPr lang="en-US" b="1" dirty="0" smtClean="0">
                <a:solidFill>
                  <a:srgbClr val="C00000"/>
                </a:solidFill>
              </a:rPr>
              <a:t>   *</a:t>
            </a:r>
            <a:r>
              <a:rPr lang="en-US" b="1" dirty="0" err="1" smtClean="0">
                <a:solidFill>
                  <a:srgbClr val="C00000"/>
                </a:solidFill>
              </a:rPr>
              <a:t>pNumber</a:t>
            </a:r>
            <a:r>
              <a:rPr lang="en-US" b="1" dirty="0" smtClean="0">
                <a:solidFill>
                  <a:srgbClr val="C00000"/>
                </a:solidFill>
              </a:rPr>
              <a:t> *= *</a:t>
            </a:r>
            <a:r>
              <a:rPr lang="en-US" b="1" dirty="0" err="1" smtClean="0">
                <a:solidFill>
                  <a:srgbClr val="C00000"/>
                </a:solidFill>
              </a:rPr>
              <a:t>pNumber</a:t>
            </a:r>
            <a:r>
              <a:rPr lang="en-US" b="1" dirty="0" smtClean="0">
                <a:solidFill>
                  <a:srgbClr val="C00000"/>
                </a:solidFill>
              </a:rPr>
              <a:t>;      </a:t>
            </a:r>
            <a:r>
              <a:rPr lang="en-US" b="1" dirty="0" smtClean="0"/>
              <a:t>// Explicit de-referencing to get the value pointed-to</a:t>
            </a:r>
          </a:p>
          <a:p>
            <a:pPr marL="0" indent="0">
              <a:buNone/>
            </a:pPr>
            <a:r>
              <a:rPr lang="en-US" b="1" dirty="0" smtClean="0">
                <a:solidFill>
                  <a:srgbClr val="C00000"/>
                </a:solidFill>
              </a:rPr>
              <a:t>}</a:t>
            </a:r>
          </a:p>
          <a:p>
            <a:endParaRPr lang="en-US" dirty="0" smtClean="0"/>
          </a:p>
          <a:p>
            <a:r>
              <a:rPr lang="en-US" b="1" dirty="0" smtClean="0"/>
              <a:t>The called function operates on the same address, and can thus modify the variable in the caller.</a:t>
            </a:r>
            <a:endParaRPr lang="tr-TR" b="1" dirty="0"/>
          </a:p>
        </p:txBody>
      </p:sp>
    </p:spTree>
    <p:extLst>
      <p:ext uri="{BB962C8B-B14F-4D97-AF65-F5344CB8AC3E}">
        <p14:creationId xmlns:p14="http://schemas.microsoft.com/office/powerpoint/2010/main" val="114681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pPr marL="0" indent="0" algn="ctr">
              <a:buNone/>
            </a:pPr>
            <a:r>
              <a:rPr lang="en-US" sz="3000" b="1" dirty="0" smtClean="0"/>
              <a:t>Pass-by-Reference with Reference Arguments</a:t>
            </a:r>
          </a:p>
          <a:p>
            <a:r>
              <a:rPr lang="en-US" sz="3000" dirty="0" smtClean="0"/>
              <a:t>Instead of passing pointers into function, you could also pass references into function, to avoid the clumsy syntax of referencing and dereferencing. </a:t>
            </a:r>
            <a:endParaRPr lang="tr-TR" sz="3000" dirty="0" smtClean="0"/>
          </a:p>
          <a:p>
            <a:pPr marL="0" indent="0" algn="ctr">
              <a:buNone/>
            </a:pPr>
            <a:r>
              <a:rPr lang="tr-TR" sz="3300" b="1" dirty="0" smtClean="0"/>
              <a:t>/* </a:t>
            </a:r>
            <a:r>
              <a:rPr lang="tr-TR" sz="3300" b="1" dirty="0" err="1" smtClean="0"/>
              <a:t>Pass-by-reference</a:t>
            </a:r>
            <a:r>
              <a:rPr lang="tr-TR" sz="3300" b="1" dirty="0" smtClean="0"/>
              <a:t> </a:t>
            </a:r>
            <a:r>
              <a:rPr lang="tr-TR" sz="3300" b="1" dirty="0" err="1" smtClean="0"/>
              <a:t>using</a:t>
            </a:r>
            <a:r>
              <a:rPr lang="tr-TR" sz="3300" b="1" dirty="0" smtClean="0"/>
              <a:t> </a:t>
            </a:r>
            <a:r>
              <a:rPr lang="tr-TR" sz="3300" b="1" dirty="0" err="1" smtClean="0"/>
              <a:t>reference</a:t>
            </a:r>
            <a:r>
              <a:rPr lang="tr-TR" sz="3300" b="1" dirty="0" smtClean="0"/>
              <a:t>*/</a:t>
            </a:r>
          </a:p>
          <a:p>
            <a:pPr marL="0" indent="0">
              <a:buNone/>
            </a:pPr>
            <a:r>
              <a:rPr lang="tr-TR" sz="3300" b="1" dirty="0" smtClean="0">
                <a:solidFill>
                  <a:srgbClr val="FF0000"/>
                </a:solidFill>
              </a:rPr>
              <a:t>#</a:t>
            </a:r>
            <a:r>
              <a:rPr lang="tr-TR" sz="3300" b="1" dirty="0" err="1" smtClean="0">
                <a:solidFill>
                  <a:srgbClr val="FF0000"/>
                </a:solidFill>
              </a:rPr>
              <a:t>include</a:t>
            </a:r>
            <a:r>
              <a:rPr lang="tr-TR" sz="3300" b="1" dirty="0" smtClean="0">
                <a:solidFill>
                  <a:srgbClr val="FF0000"/>
                </a:solidFill>
              </a:rPr>
              <a:t> &lt;</a:t>
            </a:r>
            <a:r>
              <a:rPr lang="tr-TR" sz="3300" b="1" dirty="0" err="1" smtClean="0">
                <a:solidFill>
                  <a:srgbClr val="FF0000"/>
                </a:solidFill>
              </a:rPr>
              <a:t>iostream</a:t>
            </a:r>
            <a:r>
              <a:rPr lang="tr-TR" sz="3300" b="1" dirty="0" smtClean="0">
                <a:solidFill>
                  <a:srgbClr val="FF0000"/>
                </a:solidFill>
              </a:rPr>
              <a:t>&gt;</a:t>
            </a:r>
          </a:p>
          <a:p>
            <a:pPr marL="0" indent="0">
              <a:buNone/>
            </a:pPr>
            <a:r>
              <a:rPr lang="tr-TR" sz="3300" b="1" dirty="0" err="1" smtClean="0">
                <a:solidFill>
                  <a:srgbClr val="FF0000"/>
                </a:solidFill>
              </a:rPr>
              <a:t>using</a:t>
            </a:r>
            <a:r>
              <a:rPr lang="tr-TR" sz="3300" b="1" dirty="0" smtClean="0">
                <a:solidFill>
                  <a:srgbClr val="FF0000"/>
                </a:solidFill>
              </a:rPr>
              <a:t> </a:t>
            </a:r>
            <a:r>
              <a:rPr lang="tr-TR" sz="3300" b="1" dirty="0" err="1" smtClean="0">
                <a:solidFill>
                  <a:srgbClr val="FF0000"/>
                </a:solidFill>
              </a:rPr>
              <a:t>namespace</a:t>
            </a:r>
            <a:r>
              <a:rPr lang="tr-TR" sz="3300" b="1" dirty="0" smtClean="0">
                <a:solidFill>
                  <a:srgbClr val="FF0000"/>
                </a:solidFill>
              </a:rPr>
              <a:t> </a:t>
            </a:r>
            <a:r>
              <a:rPr lang="tr-TR" sz="3300" b="1" dirty="0" err="1" smtClean="0">
                <a:solidFill>
                  <a:srgbClr val="FF0000"/>
                </a:solidFill>
              </a:rPr>
              <a:t>std</a:t>
            </a:r>
            <a:r>
              <a:rPr lang="tr-TR" sz="3300" b="1" dirty="0" smtClean="0">
                <a:solidFill>
                  <a:srgbClr val="FF0000"/>
                </a:solidFill>
              </a:rPr>
              <a:t>;</a:t>
            </a:r>
          </a:p>
          <a:p>
            <a:pPr marL="0" indent="0">
              <a:buNone/>
            </a:pPr>
            <a:r>
              <a:rPr lang="tr-TR" sz="3300" b="1" dirty="0" smtClean="0">
                <a:solidFill>
                  <a:srgbClr val="FF0000"/>
                </a:solidFill>
              </a:rPr>
              <a:t> </a:t>
            </a:r>
            <a:r>
              <a:rPr lang="tr-TR" sz="3300" b="1" dirty="0" err="1" smtClean="0">
                <a:solidFill>
                  <a:srgbClr val="FF0000"/>
                </a:solidFill>
              </a:rPr>
              <a:t>void</a:t>
            </a:r>
            <a:r>
              <a:rPr lang="tr-TR" sz="3300" b="1" dirty="0" smtClean="0">
                <a:solidFill>
                  <a:srgbClr val="FF0000"/>
                </a:solidFill>
              </a:rPr>
              <a:t> </a:t>
            </a:r>
            <a:r>
              <a:rPr lang="tr-TR" sz="3300" b="1" dirty="0" err="1" smtClean="0">
                <a:solidFill>
                  <a:srgbClr val="FF0000"/>
                </a:solidFill>
              </a:rPr>
              <a:t>square</a:t>
            </a:r>
            <a:r>
              <a:rPr lang="tr-TR" sz="3300" b="1" dirty="0" smtClean="0">
                <a:solidFill>
                  <a:srgbClr val="FF0000"/>
                </a:solidFill>
              </a:rPr>
              <a:t>(</a:t>
            </a:r>
            <a:r>
              <a:rPr lang="tr-TR" sz="3300" b="1" dirty="0" err="1" smtClean="0">
                <a:solidFill>
                  <a:srgbClr val="FF0000"/>
                </a:solidFill>
              </a:rPr>
              <a:t>int</a:t>
            </a:r>
            <a:r>
              <a:rPr lang="tr-TR" sz="3300" b="1" dirty="0" smtClean="0">
                <a:solidFill>
                  <a:srgbClr val="FF0000"/>
                </a:solidFill>
              </a:rPr>
              <a:t> &amp;);</a:t>
            </a:r>
          </a:p>
          <a:p>
            <a:pPr marL="0" indent="0">
              <a:buNone/>
            </a:pPr>
            <a:r>
              <a:rPr lang="tr-TR" sz="3300" b="1" dirty="0" smtClean="0">
                <a:solidFill>
                  <a:srgbClr val="FF0000"/>
                </a:solidFill>
              </a:rPr>
              <a:t> </a:t>
            </a:r>
            <a:r>
              <a:rPr lang="tr-TR" sz="3300" b="1" dirty="0" err="1" smtClean="0">
                <a:solidFill>
                  <a:srgbClr val="FF0000"/>
                </a:solidFill>
              </a:rPr>
              <a:t>int</a:t>
            </a:r>
            <a:r>
              <a:rPr lang="tr-TR" sz="3300" b="1" dirty="0" smtClean="0">
                <a:solidFill>
                  <a:srgbClr val="FF0000"/>
                </a:solidFill>
              </a:rPr>
              <a:t> main() {</a:t>
            </a:r>
          </a:p>
          <a:p>
            <a:pPr marL="0" indent="0">
              <a:buNone/>
            </a:pPr>
            <a:r>
              <a:rPr lang="tr-TR" sz="3300" b="1" dirty="0" smtClean="0">
                <a:solidFill>
                  <a:srgbClr val="FF0000"/>
                </a:solidFill>
              </a:rPr>
              <a:t>   </a:t>
            </a:r>
            <a:r>
              <a:rPr lang="tr-TR" sz="3300" b="1" dirty="0" err="1" smtClean="0">
                <a:solidFill>
                  <a:srgbClr val="FF0000"/>
                </a:solidFill>
              </a:rPr>
              <a:t>int</a:t>
            </a:r>
            <a:r>
              <a:rPr lang="tr-TR" sz="3300" b="1" dirty="0" smtClean="0">
                <a:solidFill>
                  <a:srgbClr val="FF0000"/>
                </a:solidFill>
              </a:rPr>
              <a:t> </a:t>
            </a:r>
            <a:r>
              <a:rPr lang="tr-TR" sz="3300" b="1" dirty="0" err="1" smtClean="0">
                <a:solidFill>
                  <a:srgbClr val="FF0000"/>
                </a:solidFill>
              </a:rPr>
              <a:t>number</a:t>
            </a:r>
            <a:r>
              <a:rPr lang="tr-TR" sz="3300" b="1" dirty="0" smtClean="0">
                <a:solidFill>
                  <a:srgbClr val="FF0000"/>
                </a:solidFill>
              </a:rPr>
              <a:t> = 8;</a:t>
            </a:r>
          </a:p>
          <a:p>
            <a:pPr marL="0" indent="0">
              <a:buNone/>
            </a:pPr>
            <a:r>
              <a:rPr lang="tr-TR" sz="3300" b="1" dirty="0" smtClean="0">
                <a:solidFill>
                  <a:srgbClr val="FF0000"/>
                </a:solidFill>
              </a:rPr>
              <a:t>   </a:t>
            </a:r>
            <a:r>
              <a:rPr lang="tr-TR" sz="3300" b="1" dirty="0" err="1" smtClean="0">
                <a:solidFill>
                  <a:srgbClr val="FF0000"/>
                </a:solidFill>
              </a:rPr>
              <a:t>cout</a:t>
            </a:r>
            <a:r>
              <a:rPr lang="tr-TR" sz="3300" b="1" dirty="0" smtClean="0">
                <a:solidFill>
                  <a:srgbClr val="FF0000"/>
                </a:solidFill>
              </a:rPr>
              <a:t> &lt;&lt;  "</a:t>
            </a:r>
            <a:r>
              <a:rPr lang="tr-TR" sz="3300" b="1" dirty="0" err="1" smtClean="0">
                <a:solidFill>
                  <a:srgbClr val="FF0000"/>
                </a:solidFill>
              </a:rPr>
              <a:t>In</a:t>
            </a:r>
            <a:r>
              <a:rPr lang="tr-TR" sz="3300" b="1" dirty="0" smtClean="0">
                <a:solidFill>
                  <a:srgbClr val="FF0000"/>
                </a:solidFill>
              </a:rPr>
              <a:t> main(): " &lt;&lt; &amp;</a:t>
            </a:r>
            <a:r>
              <a:rPr lang="tr-TR" sz="3300" b="1" dirty="0" err="1" smtClean="0">
                <a:solidFill>
                  <a:srgbClr val="FF0000"/>
                </a:solidFill>
              </a:rPr>
              <a:t>number</a:t>
            </a:r>
            <a:r>
              <a:rPr lang="tr-TR" sz="3300" b="1" dirty="0" smtClean="0">
                <a:solidFill>
                  <a:srgbClr val="FF0000"/>
                </a:solidFill>
              </a:rPr>
              <a:t> &lt;&lt; </a:t>
            </a:r>
            <a:r>
              <a:rPr lang="tr-TR" sz="3300" b="1" dirty="0" err="1" smtClean="0">
                <a:solidFill>
                  <a:srgbClr val="FF0000"/>
                </a:solidFill>
              </a:rPr>
              <a:t>endl</a:t>
            </a:r>
            <a:r>
              <a:rPr lang="tr-TR" sz="3300" b="1" dirty="0" smtClean="0">
                <a:solidFill>
                  <a:srgbClr val="FF0000"/>
                </a:solidFill>
              </a:rPr>
              <a:t>;  </a:t>
            </a:r>
            <a:r>
              <a:rPr lang="tr-TR" sz="3300" b="1" dirty="0" smtClean="0"/>
              <a:t>// 0x22ff1c</a:t>
            </a:r>
          </a:p>
          <a:p>
            <a:pPr marL="0" indent="0">
              <a:buNone/>
            </a:pPr>
            <a:r>
              <a:rPr lang="tr-TR" sz="3300" b="1" dirty="0" smtClean="0">
                <a:solidFill>
                  <a:srgbClr val="FF0000"/>
                </a:solidFill>
              </a:rPr>
              <a:t>   </a:t>
            </a:r>
            <a:r>
              <a:rPr lang="tr-TR" sz="3300" b="1" dirty="0" err="1" smtClean="0">
                <a:solidFill>
                  <a:srgbClr val="FF0000"/>
                </a:solidFill>
              </a:rPr>
              <a:t>cout</a:t>
            </a:r>
            <a:r>
              <a:rPr lang="tr-TR" sz="3300" b="1" dirty="0" smtClean="0">
                <a:solidFill>
                  <a:srgbClr val="FF0000"/>
                </a:solidFill>
              </a:rPr>
              <a:t> &lt;&lt; </a:t>
            </a:r>
            <a:r>
              <a:rPr lang="tr-TR" sz="3300" b="1" dirty="0" err="1" smtClean="0">
                <a:solidFill>
                  <a:srgbClr val="FF0000"/>
                </a:solidFill>
              </a:rPr>
              <a:t>number</a:t>
            </a:r>
            <a:r>
              <a:rPr lang="tr-TR" sz="3300" b="1" dirty="0" smtClean="0">
                <a:solidFill>
                  <a:srgbClr val="FF0000"/>
                </a:solidFill>
              </a:rPr>
              <a:t> &lt;&lt; </a:t>
            </a:r>
            <a:r>
              <a:rPr lang="tr-TR" sz="3300" b="1" dirty="0" err="1" smtClean="0">
                <a:solidFill>
                  <a:srgbClr val="FF0000"/>
                </a:solidFill>
              </a:rPr>
              <a:t>endl</a:t>
            </a:r>
            <a:r>
              <a:rPr lang="tr-TR" sz="3300" b="1" dirty="0" smtClean="0">
                <a:solidFill>
                  <a:srgbClr val="FF0000"/>
                </a:solidFill>
              </a:rPr>
              <a:t>;  </a:t>
            </a:r>
            <a:r>
              <a:rPr lang="tr-TR" sz="3300" b="1" dirty="0" smtClean="0"/>
              <a:t>// 8</a:t>
            </a:r>
          </a:p>
          <a:p>
            <a:pPr marL="0" indent="0">
              <a:buNone/>
            </a:pPr>
            <a:r>
              <a:rPr lang="tr-TR" sz="3300" b="1" dirty="0" smtClean="0">
                <a:solidFill>
                  <a:srgbClr val="FF0000"/>
                </a:solidFill>
              </a:rPr>
              <a:t>   </a:t>
            </a:r>
            <a:r>
              <a:rPr lang="tr-TR" sz="3300" b="1" dirty="0" err="1" smtClean="0">
                <a:solidFill>
                  <a:srgbClr val="FF0000"/>
                </a:solidFill>
              </a:rPr>
              <a:t>square</a:t>
            </a:r>
            <a:r>
              <a:rPr lang="tr-TR" sz="3300" b="1" dirty="0" smtClean="0">
                <a:solidFill>
                  <a:srgbClr val="FF0000"/>
                </a:solidFill>
              </a:rPr>
              <a:t>(</a:t>
            </a:r>
            <a:r>
              <a:rPr lang="tr-TR" sz="3300" b="1" dirty="0" err="1" smtClean="0">
                <a:solidFill>
                  <a:srgbClr val="FF0000"/>
                </a:solidFill>
              </a:rPr>
              <a:t>number</a:t>
            </a:r>
            <a:r>
              <a:rPr lang="tr-TR" sz="3300" b="1" dirty="0" smtClean="0">
                <a:solidFill>
                  <a:srgbClr val="FF0000"/>
                </a:solidFill>
              </a:rPr>
              <a:t>);          </a:t>
            </a:r>
            <a:r>
              <a:rPr lang="tr-TR" sz="3300" b="1" dirty="0" smtClean="0"/>
              <a:t>// </a:t>
            </a:r>
            <a:r>
              <a:rPr lang="tr-TR" sz="3300" b="1" dirty="0" err="1" smtClean="0"/>
              <a:t>Implicit</a:t>
            </a:r>
            <a:r>
              <a:rPr lang="tr-TR" sz="3300" b="1" dirty="0" smtClean="0"/>
              <a:t> </a:t>
            </a:r>
            <a:r>
              <a:rPr lang="tr-TR" sz="3300" b="1" dirty="0" err="1" smtClean="0"/>
              <a:t>referencing</a:t>
            </a:r>
            <a:r>
              <a:rPr lang="tr-TR" sz="3300" b="1" dirty="0" smtClean="0"/>
              <a:t> (</a:t>
            </a:r>
            <a:r>
              <a:rPr lang="tr-TR" sz="3300" b="1" dirty="0" err="1" smtClean="0"/>
              <a:t>without</a:t>
            </a:r>
            <a:r>
              <a:rPr lang="tr-TR" sz="3300" b="1" dirty="0" smtClean="0"/>
              <a:t> '&amp;')</a:t>
            </a:r>
          </a:p>
          <a:p>
            <a:pPr marL="0" indent="0">
              <a:buNone/>
            </a:pPr>
            <a:r>
              <a:rPr lang="tr-TR" sz="3300" b="1" dirty="0" smtClean="0">
                <a:solidFill>
                  <a:srgbClr val="FF0000"/>
                </a:solidFill>
              </a:rPr>
              <a:t>   </a:t>
            </a:r>
            <a:r>
              <a:rPr lang="tr-TR" sz="3300" b="1" dirty="0" err="1" smtClean="0">
                <a:solidFill>
                  <a:srgbClr val="FF0000"/>
                </a:solidFill>
              </a:rPr>
              <a:t>cout</a:t>
            </a:r>
            <a:r>
              <a:rPr lang="tr-TR" sz="3300" b="1" dirty="0" smtClean="0">
                <a:solidFill>
                  <a:srgbClr val="FF0000"/>
                </a:solidFill>
              </a:rPr>
              <a:t> &lt;&lt; </a:t>
            </a:r>
            <a:r>
              <a:rPr lang="tr-TR" sz="3300" b="1" dirty="0" err="1" smtClean="0">
                <a:solidFill>
                  <a:srgbClr val="FF0000"/>
                </a:solidFill>
              </a:rPr>
              <a:t>number</a:t>
            </a:r>
            <a:r>
              <a:rPr lang="tr-TR" sz="3300" b="1" dirty="0" smtClean="0">
                <a:solidFill>
                  <a:srgbClr val="FF0000"/>
                </a:solidFill>
              </a:rPr>
              <a:t> &lt;&lt; </a:t>
            </a:r>
            <a:r>
              <a:rPr lang="tr-TR" sz="3300" b="1" dirty="0" err="1" smtClean="0">
                <a:solidFill>
                  <a:srgbClr val="FF0000"/>
                </a:solidFill>
              </a:rPr>
              <a:t>endl</a:t>
            </a:r>
            <a:r>
              <a:rPr lang="tr-TR" sz="3300" b="1" dirty="0" smtClean="0">
                <a:solidFill>
                  <a:srgbClr val="FF0000"/>
                </a:solidFill>
              </a:rPr>
              <a:t>;  </a:t>
            </a:r>
            <a:r>
              <a:rPr lang="tr-TR" sz="3300" b="1" dirty="0" smtClean="0"/>
              <a:t>// 64</a:t>
            </a:r>
          </a:p>
          <a:p>
            <a:pPr marL="0" indent="0">
              <a:buNone/>
            </a:pPr>
            <a:r>
              <a:rPr lang="tr-TR" sz="3300" b="1" dirty="0" smtClean="0">
                <a:solidFill>
                  <a:srgbClr val="FF0000"/>
                </a:solidFill>
              </a:rPr>
              <a:t>}</a:t>
            </a:r>
          </a:p>
          <a:p>
            <a:pPr marL="0" indent="0">
              <a:buNone/>
            </a:pPr>
            <a:r>
              <a:rPr lang="tr-TR" sz="3300" b="1" dirty="0" smtClean="0">
                <a:solidFill>
                  <a:srgbClr val="FF0000"/>
                </a:solidFill>
              </a:rPr>
              <a:t> </a:t>
            </a:r>
            <a:r>
              <a:rPr lang="tr-TR" sz="3300" b="1" dirty="0" err="1" smtClean="0">
                <a:solidFill>
                  <a:srgbClr val="FF0000"/>
                </a:solidFill>
              </a:rPr>
              <a:t>void</a:t>
            </a:r>
            <a:r>
              <a:rPr lang="tr-TR" sz="3300" b="1" dirty="0" smtClean="0">
                <a:solidFill>
                  <a:srgbClr val="FF0000"/>
                </a:solidFill>
              </a:rPr>
              <a:t> </a:t>
            </a:r>
            <a:r>
              <a:rPr lang="tr-TR" sz="3300" b="1" dirty="0" err="1" smtClean="0">
                <a:solidFill>
                  <a:srgbClr val="FF0000"/>
                </a:solidFill>
              </a:rPr>
              <a:t>square</a:t>
            </a:r>
            <a:r>
              <a:rPr lang="tr-TR" sz="3300" b="1" dirty="0" smtClean="0">
                <a:solidFill>
                  <a:srgbClr val="FF0000"/>
                </a:solidFill>
              </a:rPr>
              <a:t>(</a:t>
            </a:r>
            <a:r>
              <a:rPr lang="tr-TR" sz="3300" b="1" dirty="0" err="1" smtClean="0">
                <a:solidFill>
                  <a:srgbClr val="FF0000"/>
                </a:solidFill>
              </a:rPr>
              <a:t>int</a:t>
            </a:r>
            <a:r>
              <a:rPr lang="tr-TR" sz="3300" b="1" dirty="0" smtClean="0">
                <a:solidFill>
                  <a:srgbClr val="FF0000"/>
                </a:solidFill>
              </a:rPr>
              <a:t> &amp; </a:t>
            </a:r>
            <a:r>
              <a:rPr lang="tr-TR" sz="3300" b="1" dirty="0" err="1" smtClean="0">
                <a:solidFill>
                  <a:srgbClr val="FF0000"/>
                </a:solidFill>
              </a:rPr>
              <a:t>rNumber</a:t>
            </a:r>
            <a:r>
              <a:rPr lang="tr-TR" sz="3300" b="1" dirty="0" smtClean="0">
                <a:solidFill>
                  <a:srgbClr val="FF0000"/>
                </a:solidFill>
              </a:rPr>
              <a:t>) {  </a:t>
            </a:r>
            <a:r>
              <a:rPr lang="tr-TR" sz="3300" b="1" dirty="0" smtClean="0"/>
              <a:t>// </a:t>
            </a:r>
            <a:r>
              <a:rPr lang="tr-TR" sz="3300" b="1" dirty="0" err="1" smtClean="0"/>
              <a:t>Function</a:t>
            </a:r>
            <a:r>
              <a:rPr lang="tr-TR" sz="3300" b="1" dirty="0" smtClean="0"/>
              <a:t> </a:t>
            </a:r>
            <a:r>
              <a:rPr lang="tr-TR" sz="3300" b="1" dirty="0" err="1" smtClean="0"/>
              <a:t>takes</a:t>
            </a:r>
            <a:r>
              <a:rPr lang="tr-TR" sz="3300" b="1" dirty="0" smtClean="0"/>
              <a:t> an </a:t>
            </a:r>
            <a:r>
              <a:rPr lang="tr-TR" sz="3300" b="1" dirty="0" err="1" smtClean="0"/>
              <a:t>int</a:t>
            </a:r>
            <a:r>
              <a:rPr lang="tr-TR" sz="3300" b="1" dirty="0" smtClean="0"/>
              <a:t> </a:t>
            </a:r>
            <a:r>
              <a:rPr lang="tr-TR" sz="3300" b="1" dirty="0" err="1" smtClean="0"/>
              <a:t>reference</a:t>
            </a:r>
            <a:r>
              <a:rPr lang="tr-TR" sz="3300" b="1" dirty="0" smtClean="0"/>
              <a:t> (</a:t>
            </a:r>
            <a:r>
              <a:rPr lang="tr-TR" sz="3300" b="1" dirty="0" err="1" smtClean="0"/>
              <a:t>non-const</a:t>
            </a:r>
            <a:r>
              <a:rPr lang="tr-TR" sz="3300" b="1" dirty="0" smtClean="0"/>
              <a:t>)</a:t>
            </a:r>
          </a:p>
          <a:p>
            <a:pPr marL="0" indent="0">
              <a:buNone/>
            </a:pPr>
            <a:r>
              <a:rPr lang="tr-TR" sz="3300" b="1" dirty="0" smtClean="0">
                <a:solidFill>
                  <a:srgbClr val="FF0000"/>
                </a:solidFill>
              </a:rPr>
              <a:t>   </a:t>
            </a:r>
            <a:r>
              <a:rPr lang="tr-TR" sz="3300" b="1" dirty="0" err="1" smtClean="0">
                <a:solidFill>
                  <a:srgbClr val="FF0000"/>
                </a:solidFill>
              </a:rPr>
              <a:t>cout</a:t>
            </a:r>
            <a:r>
              <a:rPr lang="tr-TR" sz="3300" b="1" dirty="0" smtClean="0">
                <a:solidFill>
                  <a:srgbClr val="FF0000"/>
                </a:solidFill>
              </a:rPr>
              <a:t> &lt;&lt;  "</a:t>
            </a:r>
            <a:r>
              <a:rPr lang="tr-TR" sz="3300" b="1" dirty="0" err="1" smtClean="0">
                <a:solidFill>
                  <a:srgbClr val="FF0000"/>
                </a:solidFill>
              </a:rPr>
              <a:t>In</a:t>
            </a:r>
            <a:r>
              <a:rPr lang="tr-TR" sz="3300" b="1" dirty="0" smtClean="0">
                <a:solidFill>
                  <a:srgbClr val="FF0000"/>
                </a:solidFill>
              </a:rPr>
              <a:t> </a:t>
            </a:r>
            <a:r>
              <a:rPr lang="tr-TR" sz="3300" b="1" dirty="0" err="1" smtClean="0">
                <a:solidFill>
                  <a:srgbClr val="FF0000"/>
                </a:solidFill>
              </a:rPr>
              <a:t>square</a:t>
            </a:r>
            <a:r>
              <a:rPr lang="tr-TR" sz="3300" b="1" dirty="0" smtClean="0">
                <a:solidFill>
                  <a:srgbClr val="FF0000"/>
                </a:solidFill>
              </a:rPr>
              <a:t>(): " &lt;&lt; &amp;</a:t>
            </a:r>
            <a:r>
              <a:rPr lang="tr-TR" sz="3300" b="1" dirty="0" err="1" smtClean="0">
                <a:solidFill>
                  <a:srgbClr val="FF0000"/>
                </a:solidFill>
              </a:rPr>
              <a:t>rNumber</a:t>
            </a:r>
            <a:r>
              <a:rPr lang="tr-TR" sz="3300" b="1" dirty="0" smtClean="0">
                <a:solidFill>
                  <a:srgbClr val="FF0000"/>
                </a:solidFill>
              </a:rPr>
              <a:t> &lt;&lt; </a:t>
            </a:r>
            <a:r>
              <a:rPr lang="tr-TR" sz="3300" b="1" dirty="0" err="1" smtClean="0">
                <a:solidFill>
                  <a:srgbClr val="FF0000"/>
                </a:solidFill>
              </a:rPr>
              <a:t>endl</a:t>
            </a:r>
            <a:r>
              <a:rPr lang="tr-TR" sz="3300" b="1" dirty="0" smtClean="0">
                <a:solidFill>
                  <a:srgbClr val="FF0000"/>
                </a:solidFill>
              </a:rPr>
              <a:t>;  </a:t>
            </a:r>
            <a:r>
              <a:rPr lang="tr-TR" sz="3300" b="1" dirty="0" smtClean="0"/>
              <a:t>// 0x22ff1c</a:t>
            </a:r>
          </a:p>
          <a:p>
            <a:pPr marL="0" indent="0">
              <a:buNone/>
            </a:pPr>
            <a:r>
              <a:rPr lang="tr-TR" sz="3300" b="1" dirty="0" smtClean="0">
                <a:solidFill>
                  <a:srgbClr val="FF0000"/>
                </a:solidFill>
              </a:rPr>
              <a:t>   </a:t>
            </a:r>
            <a:r>
              <a:rPr lang="tr-TR" sz="3300" b="1" dirty="0" err="1" smtClean="0">
                <a:solidFill>
                  <a:srgbClr val="FF0000"/>
                </a:solidFill>
              </a:rPr>
              <a:t>rNumber</a:t>
            </a:r>
            <a:r>
              <a:rPr lang="tr-TR" sz="3300" b="1" dirty="0" smtClean="0">
                <a:solidFill>
                  <a:srgbClr val="FF0000"/>
                </a:solidFill>
              </a:rPr>
              <a:t> *= </a:t>
            </a:r>
            <a:r>
              <a:rPr lang="tr-TR" sz="3300" b="1" dirty="0" err="1" smtClean="0">
                <a:solidFill>
                  <a:srgbClr val="FF0000"/>
                </a:solidFill>
              </a:rPr>
              <a:t>rNumber</a:t>
            </a:r>
            <a:r>
              <a:rPr lang="tr-TR" sz="3300" b="1" dirty="0" smtClean="0">
                <a:solidFill>
                  <a:srgbClr val="FF0000"/>
                </a:solidFill>
              </a:rPr>
              <a:t>;        </a:t>
            </a:r>
            <a:r>
              <a:rPr lang="tr-TR" sz="3300" b="1" dirty="0" smtClean="0"/>
              <a:t>// </a:t>
            </a:r>
            <a:r>
              <a:rPr lang="tr-TR" sz="3300" b="1" dirty="0" err="1" smtClean="0"/>
              <a:t>Implicit</a:t>
            </a:r>
            <a:r>
              <a:rPr lang="tr-TR" sz="3300" b="1" dirty="0" smtClean="0"/>
              <a:t> de-</a:t>
            </a:r>
            <a:r>
              <a:rPr lang="tr-TR" sz="3300" b="1" dirty="0" err="1" smtClean="0"/>
              <a:t>referencing</a:t>
            </a:r>
            <a:r>
              <a:rPr lang="tr-TR" sz="3300" b="1" dirty="0" smtClean="0"/>
              <a:t> (</a:t>
            </a:r>
            <a:r>
              <a:rPr lang="tr-TR" sz="3300" b="1" dirty="0" err="1" smtClean="0"/>
              <a:t>without</a:t>
            </a:r>
            <a:r>
              <a:rPr lang="tr-TR" sz="3300" b="1" dirty="0" smtClean="0"/>
              <a:t> '*')</a:t>
            </a:r>
          </a:p>
          <a:p>
            <a:pPr marL="0" indent="0">
              <a:buNone/>
            </a:pPr>
            <a:r>
              <a:rPr lang="tr-TR" sz="3300" b="1" dirty="0" smtClean="0">
                <a:solidFill>
                  <a:srgbClr val="FF0000"/>
                </a:solidFill>
              </a:rPr>
              <a:t>}</a:t>
            </a:r>
            <a:endParaRPr lang="tr-TR" sz="3300" b="1" dirty="0">
              <a:solidFill>
                <a:srgbClr val="FF0000"/>
              </a:solidFill>
            </a:endParaRPr>
          </a:p>
        </p:txBody>
      </p:sp>
    </p:spTree>
    <p:extLst>
      <p:ext uri="{BB962C8B-B14F-4D97-AF65-F5344CB8AC3E}">
        <p14:creationId xmlns:p14="http://schemas.microsoft.com/office/powerpoint/2010/main" val="277773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789438"/>
          </a:xfrm>
        </p:spPr>
        <p:txBody>
          <a:bodyPr>
            <a:normAutofit fontScale="85000" lnSpcReduction="20000"/>
          </a:bodyPr>
          <a:lstStyle/>
          <a:p>
            <a:r>
              <a:rPr lang="en-US" dirty="0" smtClean="0"/>
              <a:t>Again, the output shows that the called function operates on the same address, and can thus modify the caller's variable.</a:t>
            </a:r>
          </a:p>
          <a:p>
            <a:endParaRPr lang="en-US" dirty="0" smtClean="0"/>
          </a:p>
          <a:p>
            <a:r>
              <a:rPr lang="en-US" dirty="0" smtClean="0"/>
              <a:t>Take note referencing (in the caller) and dereferencing (in the function) are done implicitly. The only coding difference with pass-by-value is in the function's parameter declaration.</a:t>
            </a:r>
          </a:p>
          <a:p>
            <a:endParaRPr lang="en-US" dirty="0" smtClean="0"/>
          </a:p>
          <a:p>
            <a:r>
              <a:rPr lang="en-US" dirty="0" smtClean="0"/>
              <a:t>Recall that references are to be initialized during declaration. In the case of function formal parameter, the references are initialized when the function is invoked, to the caller's arguments.</a:t>
            </a:r>
          </a:p>
          <a:p>
            <a:endParaRPr lang="en-US" dirty="0" smtClean="0"/>
          </a:p>
          <a:p>
            <a:r>
              <a:rPr lang="en-US" dirty="0" smtClean="0"/>
              <a:t>References are primarily used in passing reference in/out of functions to allow the called function accesses variables in the caller directly.</a:t>
            </a:r>
          </a:p>
          <a:p>
            <a:pPr marL="0" indent="0" algn="ctr">
              <a:buNone/>
            </a:pPr>
            <a:r>
              <a:rPr lang="en-US" b="1" dirty="0" smtClean="0"/>
              <a:t>"</a:t>
            </a:r>
            <a:r>
              <a:rPr lang="en-US" b="1" dirty="0" err="1" smtClean="0"/>
              <a:t>const</a:t>
            </a:r>
            <a:r>
              <a:rPr lang="en-US" b="1" dirty="0" smtClean="0"/>
              <a:t>" Function Reference/Pointer Parameters</a:t>
            </a:r>
          </a:p>
          <a:p>
            <a:endParaRPr lang="en-US" dirty="0" smtClean="0"/>
          </a:p>
          <a:p>
            <a:r>
              <a:rPr lang="en-US" dirty="0" smtClean="0"/>
              <a:t>A </a:t>
            </a:r>
            <a:r>
              <a:rPr lang="en-US" dirty="0" err="1" smtClean="0"/>
              <a:t>const</a:t>
            </a:r>
            <a:r>
              <a:rPr lang="en-US" dirty="0" smtClean="0"/>
              <a:t> function formal parameter cannot be modified inside the function. Use </a:t>
            </a:r>
            <a:r>
              <a:rPr lang="en-US" dirty="0" err="1" smtClean="0"/>
              <a:t>const</a:t>
            </a:r>
            <a:r>
              <a:rPr lang="en-US" dirty="0" smtClean="0"/>
              <a:t> whenever possible as it protects you from inadvertently modifying the parameter and protects you against many programming errors.</a:t>
            </a:r>
          </a:p>
          <a:p>
            <a:endParaRPr lang="en-US" dirty="0" smtClean="0"/>
          </a:p>
          <a:p>
            <a:r>
              <a:rPr lang="en-US" dirty="0" smtClean="0"/>
              <a:t>A </a:t>
            </a:r>
            <a:r>
              <a:rPr lang="en-US" dirty="0" err="1" smtClean="0"/>
              <a:t>const</a:t>
            </a:r>
            <a:r>
              <a:rPr lang="en-US" dirty="0" smtClean="0"/>
              <a:t> function parameter can receive both </a:t>
            </a:r>
            <a:r>
              <a:rPr lang="en-US" dirty="0" err="1" smtClean="0"/>
              <a:t>const</a:t>
            </a:r>
            <a:r>
              <a:rPr lang="en-US" dirty="0" smtClean="0"/>
              <a:t> and non-</a:t>
            </a:r>
            <a:r>
              <a:rPr lang="en-US" dirty="0" err="1" smtClean="0"/>
              <a:t>const</a:t>
            </a:r>
            <a:r>
              <a:rPr lang="en-US" dirty="0" smtClean="0"/>
              <a:t> argument. On the other hand, a non-</a:t>
            </a:r>
            <a:r>
              <a:rPr lang="en-US" dirty="0" err="1" smtClean="0"/>
              <a:t>const</a:t>
            </a:r>
            <a:r>
              <a:rPr lang="en-US" dirty="0" smtClean="0"/>
              <a:t> function reference/pointer parameter can only receive non-</a:t>
            </a:r>
            <a:r>
              <a:rPr lang="en-US" dirty="0" err="1" smtClean="0"/>
              <a:t>const</a:t>
            </a:r>
            <a:r>
              <a:rPr lang="en-US" dirty="0" smtClean="0"/>
              <a:t> argument.</a:t>
            </a:r>
            <a:endParaRPr lang="tr-TR" dirty="0"/>
          </a:p>
        </p:txBody>
      </p:sp>
    </p:spTree>
    <p:extLst>
      <p:ext uri="{BB962C8B-B14F-4D97-AF65-F5344CB8AC3E}">
        <p14:creationId xmlns:p14="http://schemas.microsoft.com/office/powerpoint/2010/main" val="4395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17166" y="0"/>
            <a:ext cx="4717212" cy="575154"/>
          </a:xfrm>
        </p:spPr>
        <p:txBody>
          <a:bodyPr>
            <a:normAutofit/>
          </a:bodyPr>
          <a:lstStyle/>
          <a:p>
            <a:r>
              <a:rPr lang="tr-TR" sz="2800" b="1" dirty="0" err="1" smtClean="0"/>
              <a:t>Dynamic</a:t>
            </a:r>
            <a:r>
              <a:rPr lang="tr-TR" sz="2800" b="1" dirty="0" smtClean="0"/>
              <a:t> Memory </a:t>
            </a:r>
            <a:r>
              <a:rPr lang="tr-TR" sz="2800" b="1" dirty="0" err="1" smtClean="0"/>
              <a:t>Allocation</a:t>
            </a:r>
            <a:endParaRPr lang="tr-TR" sz="2800" b="1" dirty="0"/>
          </a:p>
        </p:txBody>
      </p:sp>
      <p:sp>
        <p:nvSpPr>
          <p:cNvPr id="3" name="İçerik Yer Tutucusu 2"/>
          <p:cNvSpPr>
            <a:spLocks noGrp="1"/>
          </p:cNvSpPr>
          <p:nvPr>
            <p:ph idx="1"/>
          </p:nvPr>
        </p:nvSpPr>
        <p:spPr>
          <a:xfrm>
            <a:off x="103517" y="575154"/>
            <a:ext cx="11990717" cy="6282846"/>
          </a:xfrm>
        </p:spPr>
        <p:txBody>
          <a:bodyPr>
            <a:normAutofit fontScale="77500" lnSpcReduction="20000"/>
          </a:bodyPr>
          <a:lstStyle/>
          <a:p>
            <a:pPr marL="0" indent="0" algn="ctr">
              <a:buNone/>
            </a:pPr>
            <a:r>
              <a:rPr lang="en-US" sz="3800" b="1" dirty="0" smtClean="0"/>
              <a:t>new and delete Operators</a:t>
            </a:r>
          </a:p>
          <a:p>
            <a:r>
              <a:rPr lang="en-US" dirty="0" smtClean="0"/>
              <a:t>Instead of define an </a:t>
            </a:r>
            <a:r>
              <a:rPr lang="en-US" dirty="0" err="1" smtClean="0"/>
              <a:t>int</a:t>
            </a:r>
            <a:r>
              <a:rPr lang="en-US" dirty="0" smtClean="0"/>
              <a:t> variable (</a:t>
            </a:r>
            <a:r>
              <a:rPr lang="en-US" dirty="0" err="1" smtClean="0"/>
              <a:t>int</a:t>
            </a:r>
            <a:r>
              <a:rPr lang="en-US" dirty="0" smtClean="0"/>
              <a:t> number), and assign the address of the variable to the </a:t>
            </a:r>
            <a:r>
              <a:rPr lang="en-US" dirty="0" err="1" smtClean="0"/>
              <a:t>int</a:t>
            </a:r>
            <a:r>
              <a:rPr lang="en-US" dirty="0" smtClean="0"/>
              <a:t> pointer (</a:t>
            </a:r>
            <a:r>
              <a:rPr lang="en-US" dirty="0" err="1" smtClean="0"/>
              <a:t>int</a:t>
            </a:r>
            <a:r>
              <a:rPr lang="en-US" dirty="0" smtClean="0"/>
              <a:t> *</a:t>
            </a:r>
            <a:r>
              <a:rPr lang="en-US" dirty="0" err="1" smtClean="0"/>
              <a:t>pNumber</a:t>
            </a:r>
            <a:r>
              <a:rPr lang="en-US" dirty="0" smtClean="0"/>
              <a:t> = &amp;number), the storage can be dynamically allocated at runtime, via a new operator. </a:t>
            </a:r>
            <a:endParaRPr lang="tr-TR" dirty="0" smtClean="0"/>
          </a:p>
          <a:p>
            <a:r>
              <a:rPr lang="en-US" dirty="0" smtClean="0"/>
              <a:t>In C++, whenever you allocate a piece of memory dynamically via new, you need to use delete to remove the storage (i.e., to return the storage to the heap).</a:t>
            </a:r>
          </a:p>
          <a:p>
            <a:r>
              <a:rPr lang="en-US" dirty="0" smtClean="0"/>
              <a:t>The new operation returns a pointer to the memory allocated. The delete operator takes a pointer (pointing to the memory allocated via new) as its sole argument.</a:t>
            </a:r>
          </a:p>
          <a:p>
            <a:pPr marL="0" indent="0">
              <a:buNone/>
            </a:pPr>
            <a:r>
              <a:rPr lang="en-US" b="1" dirty="0" err="1" smtClean="0">
                <a:solidFill>
                  <a:srgbClr val="C00000"/>
                </a:solidFill>
              </a:rPr>
              <a:t>int</a:t>
            </a:r>
            <a:r>
              <a:rPr lang="en-US" b="1" dirty="0" smtClean="0">
                <a:solidFill>
                  <a:srgbClr val="C00000"/>
                </a:solidFill>
              </a:rPr>
              <a:t> number = 88;</a:t>
            </a:r>
            <a:r>
              <a:rPr lang="en-US" b="1" dirty="0"/>
              <a:t> // Static allocation</a:t>
            </a:r>
          </a:p>
          <a:p>
            <a:pPr marL="0" indent="0">
              <a:buNone/>
            </a:pPr>
            <a:r>
              <a:rPr lang="en-US" b="1" dirty="0" err="1" smtClean="0">
                <a:solidFill>
                  <a:srgbClr val="C00000"/>
                </a:solidFill>
              </a:rPr>
              <a:t>int</a:t>
            </a:r>
            <a:r>
              <a:rPr lang="en-US" b="1" dirty="0" smtClean="0">
                <a:solidFill>
                  <a:srgbClr val="C00000"/>
                </a:solidFill>
              </a:rPr>
              <a:t> * p1 = &amp;number;  </a:t>
            </a:r>
            <a:r>
              <a:rPr lang="en-US" b="1" dirty="0" smtClean="0"/>
              <a:t>// Assign a "valid" address into pointer</a:t>
            </a:r>
            <a:r>
              <a:rPr lang="tr-TR" b="1" dirty="0" smtClean="0"/>
              <a:t>  </a:t>
            </a:r>
            <a:r>
              <a:rPr lang="en-US" b="1" dirty="0" smtClean="0"/>
              <a:t>// Dynamic Allocation</a:t>
            </a:r>
          </a:p>
          <a:p>
            <a:pPr marL="0" indent="0">
              <a:buNone/>
            </a:pPr>
            <a:r>
              <a:rPr lang="en-US" b="1" dirty="0" err="1" smtClean="0">
                <a:solidFill>
                  <a:srgbClr val="C00000"/>
                </a:solidFill>
              </a:rPr>
              <a:t>int</a:t>
            </a:r>
            <a:r>
              <a:rPr lang="en-US" b="1" dirty="0" smtClean="0">
                <a:solidFill>
                  <a:srgbClr val="C00000"/>
                </a:solidFill>
              </a:rPr>
              <a:t> * p2;            </a:t>
            </a:r>
            <a:r>
              <a:rPr lang="en-US" b="1" dirty="0" smtClean="0"/>
              <a:t>// Not initialize, points to somewhere which is invalid</a:t>
            </a:r>
          </a:p>
          <a:p>
            <a:pPr marL="0" indent="0">
              <a:buNone/>
            </a:pPr>
            <a:r>
              <a:rPr lang="en-US" b="1" dirty="0" err="1" smtClean="0">
                <a:solidFill>
                  <a:srgbClr val="C00000"/>
                </a:solidFill>
              </a:rPr>
              <a:t>cout</a:t>
            </a:r>
            <a:r>
              <a:rPr lang="en-US" b="1" dirty="0" smtClean="0">
                <a:solidFill>
                  <a:srgbClr val="C00000"/>
                </a:solidFill>
              </a:rPr>
              <a:t> &lt;&lt; p2 &lt;&lt; </a:t>
            </a:r>
            <a:r>
              <a:rPr lang="en-US" b="1" dirty="0" err="1" smtClean="0">
                <a:solidFill>
                  <a:srgbClr val="C00000"/>
                </a:solidFill>
              </a:rPr>
              <a:t>endl</a:t>
            </a:r>
            <a:r>
              <a:rPr lang="en-US" b="1" dirty="0" smtClean="0">
                <a:solidFill>
                  <a:srgbClr val="C00000"/>
                </a:solidFill>
              </a:rPr>
              <a:t>; </a:t>
            </a:r>
            <a:r>
              <a:rPr lang="en-US" b="1" dirty="0" smtClean="0"/>
              <a:t>// Print address before allocation</a:t>
            </a:r>
          </a:p>
          <a:p>
            <a:pPr marL="0" indent="0">
              <a:buNone/>
            </a:pPr>
            <a:r>
              <a:rPr lang="en-US" b="1" dirty="0" smtClean="0">
                <a:solidFill>
                  <a:srgbClr val="C00000"/>
                </a:solidFill>
              </a:rPr>
              <a:t>p2 = new </a:t>
            </a:r>
            <a:r>
              <a:rPr lang="en-US" b="1" dirty="0" err="1" smtClean="0">
                <a:solidFill>
                  <a:srgbClr val="C00000"/>
                </a:solidFill>
              </a:rPr>
              <a:t>int</a:t>
            </a:r>
            <a:r>
              <a:rPr lang="en-US" b="1" dirty="0" smtClean="0"/>
              <a:t>;       // Dynamically allocate an </a:t>
            </a:r>
            <a:r>
              <a:rPr lang="en-US" b="1" dirty="0" err="1" smtClean="0"/>
              <a:t>int</a:t>
            </a:r>
            <a:r>
              <a:rPr lang="en-US" b="1" dirty="0" smtClean="0"/>
              <a:t> and assign its address to pointer</a:t>
            </a:r>
          </a:p>
          <a:p>
            <a:pPr marL="0" indent="0">
              <a:buNone/>
            </a:pPr>
            <a:r>
              <a:rPr lang="en-US" b="1" dirty="0" smtClean="0"/>
              <a:t>                    // The pointer gets a valid address with memory allocated</a:t>
            </a:r>
          </a:p>
          <a:p>
            <a:pPr marL="0" indent="0">
              <a:buNone/>
            </a:pPr>
            <a:r>
              <a:rPr lang="en-US" b="1" dirty="0" smtClean="0">
                <a:solidFill>
                  <a:srgbClr val="C00000"/>
                </a:solidFill>
              </a:rPr>
              <a:t>*p2 = 99;</a:t>
            </a:r>
          </a:p>
          <a:p>
            <a:pPr marL="0" indent="0">
              <a:buNone/>
            </a:pPr>
            <a:r>
              <a:rPr lang="en-US" b="1" dirty="0" err="1" smtClean="0">
                <a:solidFill>
                  <a:srgbClr val="C00000"/>
                </a:solidFill>
              </a:rPr>
              <a:t>cout</a:t>
            </a:r>
            <a:r>
              <a:rPr lang="en-US" b="1" dirty="0" smtClean="0">
                <a:solidFill>
                  <a:srgbClr val="C00000"/>
                </a:solidFill>
              </a:rPr>
              <a:t> &lt;&lt; p2 &lt;&lt; </a:t>
            </a:r>
            <a:r>
              <a:rPr lang="en-US" b="1" dirty="0" err="1" smtClean="0">
                <a:solidFill>
                  <a:srgbClr val="C00000"/>
                </a:solidFill>
              </a:rPr>
              <a:t>endl</a:t>
            </a:r>
            <a:r>
              <a:rPr lang="en-US" b="1" dirty="0" smtClean="0">
                <a:solidFill>
                  <a:srgbClr val="C00000"/>
                </a:solidFill>
              </a:rPr>
              <a:t>;  </a:t>
            </a:r>
            <a:r>
              <a:rPr lang="en-US" b="1" dirty="0" smtClean="0"/>
              <a:t>// Print address after allocation</a:t>
            </a:r>
          </a:p>
          <a:p>
            <a:pPr marL="0" indent="0">
              <a:buNone/>
            </a:pPr>
            <a:r>
              <a:rPr lang="en-US" b="1" dirty="0" err="1" smtClean="0">
                <a:solidFill>
                  <a:srgbClr val="C00000"/>
                </a:solidFill>
              </a:rPr>
              <a:t>cout</a:t>
            </a:r>
            <a:r>
              <a:rPr lang="en-US" b="1" dirty="0" smtClean="0">
                <a:solidFill>
                  <a:srgbClr val="C00000"/>
                </a:solidFill>
              </a:rPr>
              <a:t> &lt;&lt; *p2 &lt;&lt; </a:t>
            </a:r>
            <a:r>
              <a:rPr lang="en-US" b="1" dirty="0" err="1" smtClean="0">
                <a:solidFill>
                  <a:srgbClr val="C00000"/>
                </a:solidFill>
              </a:rPr>
              <a:t>endl</a:t>
            </a:r>
            <a:r>
              <a:rPr lang="en-US" b="1" dirty="0" smtClean="0">
                <a:solidFill>
                  <a:srgbClr val="C00000"/>
                </a:solidFill>
              </a:rPr>
              <a:t>; </a:t>
            </a:r>
            <a:r>
              <a:rPr lang="en-US" b="1" dirty="0" smtClean="0"/>
              <a:t>// Print value point-to</a:t>
            </a:r>
          </a:p>
          <a:p>
            <a:pPr marL="0" indent="0">
              <a:buNone/>
            </a:pPr>
            <a:r>
              <a:rPr lang="en-US" b="1" dirty="0" smtClean="0">
                <a:solidFill>
                  <a:srgbClr val="C00000"/>
                </a:solidFill>
              </a:rPr>
              <a:t>delete p2</a:t>
            </a:r>
            <a:r>
              <a:rPr lang="en-US" b="1" dirty="0" smtClean="0"/>
              <a:t>;           // Remove the dynamically allocated storage</a:t>
            </a:r>
          </a:p>
          <a:p>
            <a:r>
              <a:rPr lang="en-US" dirty="0" smtClean="0"/>
              <a:t>Observe that new and delete operators work on pointer.</a:t>
            </a:r>
            <a:endParaRPr lang="tr-TR" dirty="0"/>
          </a:p>
        </p:txBody>
      </p:sp>
    </p:spTree>
    <p:extLst>
      <p:ext uri="{BB962C8B-B14F-4D97-AF65-F5344CB8AC3E}">
        <p14:creationId xmlns:p14="http://schemas.microsoft.com/office/powerpoint/2010/main" val="573076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r>
              <a:rPr lang="en-US" dirty="0" smtClean="0"/>
              <a:t>To initialize the allocated memory, you can use an initializer for fundamental types, or invoke a constructor for an object. For example,</a:t>
            </a:r>
          </a:p>
          <a:p>
            <a:endParaRPr lang="en-US" dirty="0" smtClean="0"/>
          </a:p>
          <a:p>
            <a:pPr marL="0" indent="0">
              <a:buNone/>
            </a:pPr>
            <a:r>
              <a:rPr lang="en-US" b="1" dirty="0" smtClean="0"/>
              <a:t>// use an initializer to initialize a fundamental type (such as </a:t>
            </a:r>
            <a:r>
              <a:rPr lang="en-US" b="1" dirty="0" err="1" smtClean="0"/>
              <a:t>int</a:t>
            </a:r>
            <a:r>
              <a:rPr lang="en-US" b="1" dirty="0" smtClean="0"/>
              <a:t>, double)</a:t>
            </a:r>
          </a:p>
          <a:p>
            <a:pPr marL="0" indent="0">
              <a:buNone/>
            </a:pPr>
            <a:r>
              <a:rPr lang="en-US" b="1" dirty="0" err="1" smtClean="0">
                <a:solidFill>
                  <a:srgbClr val="C00000"/>
                </a:solidFill>
              </a:rPr>
              <a:t>int</a:t>
            </a:r>
            <a:r>
              <a:rPr lang="en-US" b="1" dirty="0" smtClean="0">
                <a:solidFill>
                  <a:srgbClr val="C00000"/>
                </a:solidFill>
              </a:rPr>
              <a:t> * p1 = new </a:t>
            </a:r>
            <a:r>
              <a:rPr lang="en-US" b="1" dirty="0" err="1" smtClean="0">
                <a:solidFill>
                  <a:srgbClr val="C00000"/>
                </a:solidFill>
              </a:rPr>
              <a:t>int</a:t>
            </a:r>
            <a:r>
              <a:rPr lang="en-US" b="1" dirty="0" smtClean="0">
                <a:solidFill>
                  <a:srgbClr val="C00000"/>
                </a:solidFill>
              </a:rPr>
              <a:t>(88);</a:t>
            </a:r>
          </a:p>
          <a:p>
            <a:pPr marL="0" indent="0">
              <a:buNone/>
            </a:pPr>
            <a:r>
              <a:rPr lang="en-US" b="1" dirty="0" smtClean="0">
                <a:solidFill>
                  <a:srgbClr val="C00000"/>
                </a:solidFill>
              </a:rPr>
              <a:t>double * p2 = new double(1.23);</a:t>
            </a:r>
          </a:p>
          <a:p>
            <a:pPr marL="0" indent="0">
              <a:buNone/>
            </a:pPr>
            <a:r>
              <a:rPr lang="en-US" b="1" dirty="0" smtClean="0">
                <a:solidFill>
                  <a:srgbClr val="C00000"/>
                </a:solidFill>
              </a:rPr>
              <a:t> </a:t>
            </a:r>
          </a:p>
          <a:p>
            <a:pPr marL="0" indent="0">
              <a:buNone/>
            </a:pPr>
            <a:r>
              <a:rPr lang="en-US" b="1" dirty="0" smtClean="0"/>
              <a:t>// C++11 brace initialization syntax</a:t>
            </a:r>
          </a:p>
          <a:p>
            <a:pPr marL="0" indent="0">
              <a:buNone/>
            </a:pPr>
            <a:r>
              <a:rPr lang="en-US" b="1" dirty="0" err="1" smtClean="0">
                <a:solidFill>
                  <a:srgbClr val="C00000"/>
                </a:solidFill>
              </a:rPr>
              <a:t>int</a:t>
            </a:r>
            <a:r>
              <a:rPr lang="en-US" b="1" dirty="0" smtClean="0">
                <a:solidFill>
                  <a:srgbClr val="C00000"/>
                </a:solidFill>
              </a:rPr>
              <a:t> * p1 = new </a:t>
            </a:r>
            <a:r>
              <a:rPr lang="en-US" b="1" dirty="0" err="1" smtClean="0">
                <a:solidFill>
                  <a:srgbClr val="C00000"/>
                </a:solidFill>
              </a:rPr>
              <a:t>int</a:t>
            </a:r>
            <a:r>
              <a:rPr lang="en-US" b="1" dirty="0" smtClean="0">
                <a:solidFill>
                  <a:srgbClr val="C00000"/>
                </a:solidFill>
              </a:rPr>
              <a:t> {88};</a:t>
            </a:r>
          </a:p>
          <a:p>
            <a:pPr marL="0" indent="0">
              <a:buNone/>
            </a:pPr>
            <a:r>
              <a:rPr lang="en-US" b="1" dirty="0" smtClean="0">
                <a:solidFill>
                  <a:srgbClr val="C00000"/>
                </a:solidFill>
              </a:rPr>
              <a:t>double * p2 = new double {1.23};</a:t>
            </a:r>
          </a:p>
          <a:p>
            <a:pPr marL="0" indent="0">
              <a:buNone/>
            </a:pPr>
            <a:r>
              <a:rPr lang="en-US" b="1" dirty="0" smtClean="0">
                <a:solidFill>
                  <a:srgbClr val="C00000"/>
                </a:solidFill>
              </a:rPr>
              <a:t> </a:t>
            </a:r>
          </a:p>
          <a:p>
            <a:pPr marL="0" indent="0">
              <a:buNone/>
            </a:pPr>
            <a:r>
              <a:rPr lang="en-US" b="1" dirty="0" smtClean="0"/>
              <a:t>// invoke a constructor to initialize an object (such as Date, Time)</a:t>
            </a:r>
          </a:p>
          <a:p>
            <a:pPr marL="0" indent="0">
              <a:buNone/>
            </a:pPr>
            <a:r>
              <a:rPr lang="en-US" b="1" dirty="0" smtClean="0">
                <a:solidFill>
                  <a:srgbClr val="C00000"/>
                </a:solidFill>
              </a:rPr>
              <a:t>Date * date1 = new Date(1999, 1, 1);  </a:t>
            </a:r>
          </a:p>
          <a:p>
            <a:pPr marL="0" indent="0">
              <a:buNone/>
            </a:pPr>
            <a:r>
              <a:rPr lang="en-US" b="1" dirty="0" smtClean="0">
                <a:solidFill>
                  <a:srgbClr val="C00000"/>
                </a:solidFill>
              </a:rPr>
              <a:t>Time * time1 = new Time(12, 34, 56);</a:t>
            </a:r>
          </a:p>
          <a:p>
            <a:endParaRPr lang="en-US" dirty="0" smtClean="0"/>
          </a:p>
          <a:p>
            <a:r>
              <a:rPr lang="en-US" dirty="0" smtClean="0"/>
              <a:t>You can dynamically allocate storage for global pointers inside a function. Dynamically allocated storage inside the function remains even after the function exits. For example,</a:t>
            </a:r>
            <a:endParaRPr lang="tr-TR" dirty="0"/>
          </a:p>
        </p:txBody>
      </p:sp>
    </p:spTree>
    <p:extLst>
      <p:ext uri="{BB962C8B-B14F-4D97-AF65-F5344CB8AC3E}">
        <p14:creationId xmlns:p14="http://schemas.microsoft.com/office/powerpoint/2010/main" val="407794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990717" cy="6858000"/>
          </a:xfrm>
        </p:spPr>
        <p:txBody>
          <a:bodyPr>
            <a:normAutofit fontScale="77500" lnSpcReduction="20000"/>
          </a:bodyPr>
          <a:lstStyle/>
          <a:p>
            <a:pPr marL="0" indent="0">
              <a:buNone/>
            </a:pPr>
            <a:r>
              <a:rPr lang="tr-TR" b="1" dirty="0" smtClean="0"/>
              <a:t>// </a:t>
            </a:r>
            <a:r>
              <a:rPr lang="tr-TR" b="1" dirty="0" err="1" smtClean="0"/>
              <a:t>Dynamically</a:t>
            </a:r>
            <a:r>
              <a:rPr lang="tr-TR" b="1" dirty="0" smtClean="0"/>
              <a:t> </a:t>
            </a:r>
            <a:r>
              <a:rPr lang="tr-TR" b="1" dirty="0" err="1" smtClean="0"/>
              <a:t>allocate</a:t>
            </a:r>
            <a:r>
              <a:rPr lang="tr-TR" b="1" dirty="0" smtClean="0"/>
              <a:t> global </a:t>
            </a:r>
            <a:r>
              <a:rPr lang="tr-TR" b="1" dirty="0" err="1" smtClean="0"/>
              <a:t>pointers</a:t>
            </a:r>
            <a:r>
              <a:rPr lang="tr-TR" b="1" dirty="0" smtClean="0"/>
              <a:t> (TestDynamicAllocation.cpp)</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 p1, * p2;  </a:t>
            </a:r>
            <a:r>
              <a:rPr lang="tr-TR" b="1" dirty="0" smtClean="0"/>
              <a:t>// Global </a:t>
            </a:r>
            <a:r>
              <a:rPr lang="tr-TR" b="1" dirty="0" err="1" smtClean="0"/>
              <a:t>int</a:t>
            </a:r>
            <a:r>
              <a:rPr lang="tr-TR" b="1" dirty="0" smtClean="0"/>
              <a:t> </a:t>
            </a:r>
            <a:r>
              <a:rPr lang="tr-TR" b="1" dirty="0" err="1" smtClean="0"/>
              <a:t>pointers</a:t>
            </a:r>
            <a:endParaRPr lang="tr-TR" b="1" dirty="0" smtClean="0"/>
          </a:p>
          <a:p>
            <a:pPr marL="0" indent="0">
              <a:buNone/>
            </a:pPr>
            <a:r>
              <a:rPr lang="tr-TR" b="1" dirty="0" smtClean="0">
                <a:solidFill>
                  <a:srgbClr val="C00000"/>
                </a:solidFill>
              </a:rPr>
              <a:t> </a:t>
            </a:r>
            <a:r>
              <a:rPr lang="tr-TR" b="1" dirty="0" smtClean="0"/>
              <a:t>// </a:t>
            </a:r>
            <a:r>
              <a:rPr lang="tr-TR" b="1" dirty="0" err="1" smtClean="0"/>
              <a:t>This</a:t>
            </a:r>
            <a:r>
              <a:rPr lang="tr-TR" b="1" dirty="0" smtClean="0"/>
              <a:t> </a:t>
            </a:r>
            <a:r>
              <a:rPr lang="tr-TR" b="1" dirty="0" err="1" smtClean="0"/>
              <a:t>function</a:t>
            </a:r>
            <a:r>
              <a:rPr lang="tr-TR" b="1" dirty="0" smtClean="0"/>
              <a:t> </a:t>
            </a:r>
            <a:r>
              <a:rPr lang="tr-TR" b="1" dirty="0" err="1" smtClean="0"/>
              <a:t>allocates</a:t>
            </a:r>
            <a:r>
              <a:rPr lang="tr-TR" b="1" dirty="0" smtClean="0"/>
              <a:t> </a:t>
            </a:r>
            <a:r>
              <a:rPr lang="tr-TR" b="1" dirty="0" err="1" smtClean="0"/>
              <a:t>storage</a:t>
            </a:r>
            <a:r>
              <a:rPr lang="tr-TR" b="1" dirty="0" smtClean="0"/>
              <a:t> </a:t>
            </a:r>
            <a:r>
              <a:rPr lang="tr-TR" b="1" dirty="0" err="1" smtClean="0"/>
              <a:t>for</a:t>
            </a:r>
            <a:r>
              <a:rPr lang="tr-TR" b="1" dirty="0" smtClean="0"/>
              <a:t> </a:t>
            </a:r>
            <a:r>
              <a:rPr lang="tr-TR" b="1" dirty="0" err="1" smtClean="0"/>
              <a:t>the</a:t>
            </a:r>
            <a:r>
              <a:rPr lang="tr-TR" b="1" dirty="0" smtClean="0"/>
              <a:t> </a:t>
            </a:r>
            <a:r>
              <a:rPr lang="tr-TR" b="1" dirty="0" err="1" smtClean="0"/>
              <a:t>int</a:t>
            </a:r>
            <a:r>
              <a:rPr lang="tr-TR" b="1" dirty="0" smtClean="0"/>
              <a:t>*// </a:t>
            </a:r>
            <a:r>
              <a:rPr lang="tr-TR" b="1" dirty="0" err="1" smtClean="0"/>
              <a:t>which</a:t>
            </a:r>
            <a:r>
              <a:rPr lang="tr-TR" b="1" dirty="0" smtClean="0"/>
              <a:t> is </a:t>
            </a:r>
            <a:r>
              <a:rPr lang="tr-TR" b="1" dirty="0" err="1" smtClean="0"/>
              <a:t>available</a:t>
            </a:r>
            <a:r>
              <a:rPr lang="tr-TR" b="1" dirty="0" smtClean="0"/>
              <a:t> </a:t>
            </a:r>
            <a:r>
              <a:rPr lang="tr-TR" b="1" dirty="0" err="1" smtClean="0"/>
              <a:t>outside</a:t>
            </a:r>
            <a:r>
              <a:rPr lang="tr-TR" b="1" dirty="0" smtClean="0"/>
              <a:t> </a:t>
            </a:r>
            <a:r>
              <a:rPr lang="tr-TR" b="1" dirty="0" err="1" smtClean="0"/>
              <a:t>the</a:t>
            </a:r>
            <a:r>
              <a:rPr lang="tr-TR" b="1" dirty="0" smtClean="0"/>
              <a:t> </a:t>
            </a:r>
            <a:r>
              <a:rPr lang="tr-TR" b="1" dirty="0" err="1" smtClean="0"/>
              <a:t>function</a:t>
            </a:r>
            <a:endParaRPr lang="tr-TR" b="1" dirty="0" smtClean="0"/>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allocate</a:t>
            </a:r>
            <a:r>
              <a:rPr lang="tr-TR" b="1" dirty="0" smtClean="0">
                <a:solidFill>
                  <a:srgbClr val="C00000"/>
                </a:solidFill>
              </a:rPr>
              <a:t>() {</a:t>
            </a:r>
          </a:p>
          <a:p>
            <a:pPr marL="0" indent="0">
              <a:buNone/>
            </a:pPr>
            <a:r>
              <a:rPr lang="tr-TR" b="1" dirty="0" smtClean="0">
                <a:solidFill>
                  <a:srgbClr val="C00000"/>
                </a:solidFill>
              </a:rPr>
              <a:t>   p1 = </a:t>
            </a:r>
            <a:r>
              <a:rPr lang="tr-TR" b="1" dirty="0" err="1" smtClean="0">
                <a:solidFill>
                  <a:srgbClr val="C00000"/>
                </a:solidFill>
              </a:rPr>
              <a:t>new</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smtClean="0"/>
              <a:t>// </a:t>
            </a:r>
            <a:r>
              <a:rPr lang="tr-TR" b="1" dirty="0" err="1" smtClean="0"/>
              <a:t>Allocate</a:t>
            </a:r>
            <a:r>
              <a:rPr lang="tr-TR" b="1" dirty="0" smtClean="0"/>
              <a:t> </a:t>
            </a:r>
            <a:r>
              <a:rPr lang="tr-TR" b="1" dirty="0" err="1" smtClean="0"/>
              <a:t>memory</a:t>
            </a:r>
            <a:r>
              <a:rPr lang="tr-TR" b="1" dirty="0" smtClean="0"/>
              <a:t>, </a:t>
            </a:r>
            <a:r>
              <a:rPr lang="tr-TR" b="1" dirty="0" err="1" smtClean="0"/>
              <a:t>initial</a:t>
            </a:r>
            <a:r>
              <a:rPr lang="tr-TR" b="1" dirty="0" smtClean="0"/>
              <a:t> </a:t>
            </a:r>
            <a:r>
              <a:rPr lang="tr-TR" b="1" dirty="0" err="1" smtClean="0"/>
              <a:t>content</a:t>
            </a:r>
            <a:r>
              <a:rPr lang="tr-TR" b="1" dirty="0" smtClean="0"/>
              <a:t> </a:t>
            </a:r>
            <a:r>
              <a:rPr lang="tr-TR" b="1" dirty="0" err="1" smtClean="0"/>
              <a:t>unknown</a:t>
            </a:r>
            <a:endParaRPr lang="tr-TR" b="1" dirty="0" smtClean="0"/>
          </a:p>
          <a:p>
            <a:pPr marL="0" indent="0">
              <a:buNone/>
            </a:pPr>
            <a:r>
              <a:rPr lang="tr-TR" b="1" dirty="0" smtClean="0">
                <a:solidFill>
                  <a:srgbClr val="C00000"/>
                </a:solidFill>
              </a:rPr>
              <a:t>   *p1 = 88;         </a:t>
            </a:r>
            <a:r>
              <a:rPr lang="tr-TR" b="1" dirty="0" smtClean="0"/>
              <a:t>// </a:t>
            </a:r>
            <a:r>
              <a:rPr lang="tr-TR" b="1" dirty="0" err="1" smtClean="0"/>
              <a:t>Assign</a:t>
            </a:r>
            <a:r>
              <a:rPr lang="tr-TR" b="1" dirty="0" smtClean="0"/>
              <a:t> </a:t>
            </a:r>
            <a:r>
              <a:rPr lang="tr-TR" b="1" dirty="0" err="1" smtClean="0"/>
              <a:t>value</a:t>
            </a:r>
            <a:r>
              <a:rPr lang="tr-TR" b="1" dirty="0" smtClean="0"/>
              <a:t> </a:t>
            </a:r>
            <a:r>
              <a:rPr lang="tr-TR" b="1" dirty="0" err="1" smtClean="0"/>
              <a:t>into</a:t>
            </a:r>
            <a:r>
              <a:rPr lang="tr-TR" b="1" dirty="0" smtClean="0"/>
              <a:t> </a:t>
            </a:r>
            <a:r>
              <a:rPr lang="tr-TR" b="1" dirty="0" err="1" smtClean="0"/>
              <a:t>location</a:t>
            </a:r>
            <a:r>
              <a:rPr lang="tr-TR" b="1" dirty="0" smtClean="0"/>
              <a:t> </a:t>
            </a:r>
            <a:r>
              <a:rPr lang="tr-TR" b="1" dirty="0" err="1" smtClean="0"/>
              <a:t>pointed</a:t>
            </a:r>
            <a:r>
              <a:rPr lang="tr-TR" b="1" dirty="0" smtClean="0"/>
              <a:t> </a:t>
            </a:r>
            <a:r>
              <a:rPr lang="tr-TR" b="1" dirty="0" err="1" smtClean="0"/>
              <a:t>to</a:t>
            </a:r>
            <a:r>
              <a:rPr lang="tr-TR" b="1" dirty="0" smtClean="0"/>
              <a:t> </a:t>
            </a:r>
            <a:r>
              <a:rPr lang="tr-TR" b="1" dirty="0" err="1" smtClean="0"/>
              <a:t>by</a:t>
            </a:r>
            <a:r>
              <a:rPr lang="tr-TR" b="1" dirty="0" smtClean="0"/>
              <a:t> </a:t>
            </a:r>
            <a:r>
              <a:rPr lang="tr-TR" b="1" dirty="0" err="1" smtClean="0"/>
              <a:t>pointer</a:t>
            </a:r>
            <a:endParaRPr lang="tr-TR" b="1" dirty="0" smtClean="0"/>
          </a:p>
          <a:p>
            <a:pPr marL="0" indent="0">
              <a:buNone/>
            </a:pPr>
            <a:r>
              <a:rPr lang="tr-TR" b="1" dirty="0" smtClean="0">
                <a:solidFill>
                  <a:srgbClr val="C00000"/>
                </a:solidFill>
              </a:rPr>
              <a:t>   p2 = </a:t>
            </a:r>
            <a:r>
              <a:rPr lang="tr-TR" b="1" dirty="0" err="1" smtClean="0">
                <a:solidFill>
                  <a:srgbClr val="C00000"/>
                </a:solidFill>
              </a:rPr>
              <a:t>new</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(99); </a:t>
            </a:r>
            <a:r>
              <a:rPr lang="tr-TR" b="1" dirty="0" smtClean="0"/>
              <a:t>// </a:t>
            </a:r>
            <a:r>
              <a:rPr lang="tr-TR" b="1" dirty="0" err="1" smtClean="0"/>
              <a:t>Allocate</a:t>
            </a:r>
            <a:r>
              <a:rPr lang="tr-TR" b="1" dirty="0" smtClean="0"/>
              <a:t> </a:t>
            </a:r>
            <a:r>
              <a:rPr lang="tr-TR" b="1" dirty="0" err="1" smtClean="0"/>
              <a:t>and</a:t>
            </a:r>
            <a:r>
              <a:rPr lang="tr-TR" b="1" dirty="0" smtClean="0"/>
              <a:t> </a:t>
            </a:r>
            <a:r>
              <a:rPr lang="tr-TR" b="1" dirty="0" err="1" smtClean="0"/>
              <a:t>initialize</a:t>
            </a:r>
            <a:endParaRPr lang="tr-TR" b="1" dirty="0" smtClean="0"/>
          </a:p>
          <a:p>
            <a:pPr marL="0" indent="0">
              <a:buNone/>
            </a:pP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allocate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*p1 &lt;&lt; </a:t>
            </a:r>
            <a:r>
              <a:rPr lang="tr-TR" b="1" dirty="0" err="1" smtClean="0">
                <a:solidFill>
                  <a:srgbClr val="C00000"/>
                </a:solidFill>
              </a:rPr>
              <a:t>endl</a:t>
            </a:r>
            <a:r>
              <a:rPr lang="tr-TR" b="1" dirty="0" smtClean="0">
                <a:solidFill>
                  <a:srgbClr val="C00000"/>
                </a:solidFill>
              </a:rPr>
              <a:t>;  </a:t>
            </a:r>
            <a:r>
              <a:rPr lang="tr-TR" b="1" dirty="0" smtClean="0"/>
              <a:t>// 88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*p2 &lt;&lt; </a:t>
            </a:r>
            <a:r>
              <a:rPr lang="tr-TR" b="1" dirty="0" err="1" smtClean="0">
                <a:solidFill>
                  <a:srgbClr val="C00000"/>
                </a:solidFill>
              </a:rPr>
              <a:t>endl</a:t>
            </a:r>
            <a:r>
              <a:rPr lang="tr-TR" b="1" dirty="0" smtClean="0">
                <a:solidFill>
                  <a:srgbClr val="C00000"/>
                </a:solidFill>
              </a:rPr>
              <a:t>;  </a:t>
            </a:r>
            <a:r>
              <a:rPr lang="tr-TR" b="1" dirty="0" smtClean="0"/>
              <a:t>// 99</a:t>
            </a:r>
          </a:p>
          <a:p>
            <a:pPr marL="0" indent="0">
              <a:buNone/>
            </a:pPr>
            <a:r>
              <a:rPr lang="tr-TR" b="1" dirty="0" smtClean="0">
                <a:solidFill>
                  <a:srgbClr val="C00000"/>
                </a:solidFill>
              </a:rPr>
              <a:t>   </a:t>
            </a:r>
            <a:r>
              <a:rPr lang="tr-TR" b="1" dirty="0" err="1" smtClean="0">
                <a:solidFill>
                  <a:srgbClr val="C00000"/>
                </a:solidFill>
              </a:rPr>
              <a:t>delete</a:t>
            </a:r>
            <a:r>
              <a:rPr lang="tr-TR" b="1" dirty="0" smtClean="0">
                <a:solidFill>
                  <a:srgbClr val="C00000"/>
                </a:solidFill>
              </a:rPr>
              <a:t> p1;  // </a:t>
            </a:r>
            <a:r>
              <a:rPr lang="tr-TR" b="1" dirty="0" err="1" smtClean="0">
                <a:solidFill>
                  <a:srgbClr val="C00000"/>
                </a:solidFill>
              </a:rPr>
              <a:t>Deallocate</a:t>
            </a:r>
            <a:endParaRPr lang="tr-TR" b="1" dirty="0" smtClean="0">
              <a:solidFill>
                <a:srgbClr val="C00000"/>
              </a:solidFill>
            </a:endParaRPr>
          </a:p>
          <a:p>
            <a:pPr marL="0" indent="0">
              <a:buNone/>
            </a:pPr>
            <a:r>
              <a:rPr lang="tr-TR" b="1" dirty="0" smtClean="0">
                <a:solidFill>
                  <a:srgbClr val="C00000"/>
                </a:solidFill>
              </a:rPr>
              <a:t>   </a:t>
            </a:r>
            <a:r>
              <a:rPr lang="tr-TR" b="1" dirty="0" err="1" smtClean="0">
                <a:solidFill>
                  <a:srgbClr val="C00000"/>
                </a:solidFill>
              </a:rPr>
              <a:t>delete</a:t>
            </a:r>
            <a:r>
              <a:rPr lang="tr-TR" b="1" dirty="0" smtClean="0">
                <a:solidFill>
                  <a:srgbClr val="C00000"/>
                </a:solidFill>
              </a:rPr>
              <a:t> p2;</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91914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500332"/>
            <a:ext cx="12191999" cy="5891842"/>
          </a:xfrm>
        </p:spPr>
        <p:txBody>
          <a:bodyPr>
            <a:normAutofit/>
          </a:bodyPr>
          <a:lstStyle/>
          <a:p>
            <a:r>
              <a:rPr lang="en-US" b="1" dirty="0" smtClean="0"/>
              <a:t>The main differences between static allocation and dynamic allocations are:</a:t>
            </a:r>
          </a:p>
          <a:p>
            <a:endParaRPr lang="en-US" dirty="0" smtClean="0"/>
          </a:p>
          <a:p>
            <a:r>
              <a:rPr lang="en-US" dirty="0" smtClean="0"/>
              <a:t>    In static allocation, the compiler allocates and deallocates the storage automatically, and handle memory management. </a:t>
            </a:r>
            <a:endParaRPr lang="tr-TR" dirty="0" smtClean="0"/>
          </a:p>
          <a:p>
            <a:r>
              <a:rPr lang="en-US" dirty="0" smtClean="0"/>
              <a:t>Whereas in dynamic allocation, you, as the programmer, handle the memory allocation and deallocation yourself (via new and delete operators). </a:t>
            </a:r>
            <a:endParaRPr lang="tr-TR" dirty="0" smtClean="0"/>
          </a:p>
          <a:p>
            <a:r>
              <a:rPr lang="en-US" dirty="0" smtClean="0"/>
              <a:t>You have full control on the pointer addresses and their contents, as well as memory management.</a:t>
            </a:r>
          </a:p>
          <a:p>
            <a:r>
              <a:rPr lang="en-US" dirty="0" smtClean="0"/>
              <a:t>    Static allocated entities are manipulated through named variables. Dynamic allocated entities are handled through pointers.</a:t>
            </a:r>
          </a:p>
          <a:p>
            <a:endParaRPr lang="tr-TR" dirty="0"/>
          </a:p>
        </p:txBody>
      </p:sp>
    </p:spTree>
    <p:extLst>
      <p:ext uri="{BB962C8B-B14F-4D97-AF65-F5344CB8AC3E}">
        <p14:creationId xmlns:p14="http://schemas.microsoft.com/office/powerpoint/2010/main" val="194879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645659" cy="6858000"/>
          </a:xfrm>
        </p:spPr>
        <p:txBody>
          <a:bodyPr>
            <a:normAutofit fontScale="55000" lnSpcReduction="20000"/>
          </a:bodyPr>
          <a:lstStyle/>
          <a:p>
            <a:pPr algn="ctr"/>
            <a:r>
              <a:rPr lang="en-US" b="1" dirty="0" smtClean="0"/>
              <a:t>/* Header for the class Book (</a:t>
            </a:r>
            <a:r>
              <a:rPr lang="en-US" b="1" dirty="0" err="1" smtClean="0"/>
              <a:t>Book.h</a:t>
            </a:r>
            <a:r>
              <a:rPr lang="en-US" b="1" dirty="0" smtClean="0"/>
              <a:t>) */</a:t>
            </a:r>
          </a:p>
          <a:p>
            <a:pPr marL="0" indent="0">
              <a:buNone/>
            </a:pPr>
            <a:r>
              <a:rPr lang="en-US" b="1" dirty="0" smtClean="0">
                <a:solidFill>
                  <a:srgbClr val="C00000"/>
                </a:solidFill>
              </a:rPr>
              <a:t>#</a:t>
            </a:r>
            <a:r>
              <a:rPr lang="en-US" b="1" dirty="0" err="1" smtClean="0">
                <a:solidFill>
                  <a:srgbClr val="C00000"/>
                </a:solidFill>
              </a:rPr>
              <a:t>ifndef</a:t>
            </a:r>
            <a:r>
              <a:rPr lang="en-US" b="1" dirty="0" smtClean="0">
                <a:solidFill>
                  <a:srgbClr val="C00000"/>
                </a:solidFill>
              </a:rPr>
              <a:t> BOOK_H</a:t>
            </a:r>
          </a:p>
          <a:p>
            <a:pPr marL="0" indent="0">
              <a:buNone/>
            </a:pPr>
            <a:r>
              <a:rPr lang="en-US" b="1" dirty="0" smtClean="0">
                <a:solidFill>
                  <a:srgbClr val="C00000"/>
                </a:solidFill>
              </a:rPr>
              <a:t>#define BOOK_H</a:t>
            </a:r>
          </a:p>
          <a:p>
            <a:pPr marL="0" indent="0">
              <a:buNone/>
            </a:pPr>
            <a:r>
              <a:rPr lang="en-US" b="1" dirty="0" smtClean="0">
                <a:solidFill>
                  <a:srgbClr val="C00000"/>
                </a:solidFill>
              </a:rPr>
              <a:t> #include &lt;string&gt;</a:t>
            </a:r>
          </a:p>
          <a:p>
            <a:pPr marL="0" indent="0">
              <a:buNone/>
            </a:pPr>
            <a:r>
              <a:rPr lang="en-US" b="1" dirty="0" smtClean="0">
                <a:solidFill>
                  <a:srgbClr val="C00000"/>
                </a:solidFill>
              </a:rPr>
              <a:t>#include "</a:t>
            </a:r>
            <a:r>
              <a:rPr lang="en-US" b="1" dirty="0" err="1" smtClean="0">
                <a:solidFill>
                  <a:srgbClr val="C00000"/>
                </a:solidFill>
              </a:rPr>
              <a:t>Author.h</a:t>
            </a:r>
            <a:r>
              <a:rPr lang="en-US" b="1" dirty="0" smtClean="0">
                <a:solidFill>
                  <a:srgbClr val="C00000"/>
                </a:solidFill>
              </a:rPr>
              <a:t>"   </a:t>
            </a:r>
            <a:r>
              <a:rPr lang="en-US" b="1" dirty="0" smtClean="0"/>
              <a:t>// Use the Author class</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class Book {</a:t>
            </a:r>
          </a:p>
          <a:p>
            <a:pPr marL="0" indent="0">
              <a:buNone/>
            </a:pPr>
            <a:r>
              <a:rPr lang="en-US" b="1" dirty="0" smtClean="0">
                <a:solidFill>
                  <a:srgbClr val="C00000"/>
                </a:solidFill>
              </a:rPr>
              <a:t>private:</a:t>
            </a:r>
          </a:p>
          <a:p>
            <a:pPr marL="0" indent="0">
              <a:buNone/>
            </a:pPr>
            <a:r>
              <a:rPr lang="en-US" b="1" dirty="0" smtClean="0">
                <a:solidFill>
                  <a:srgbClr val="C00000"/>
                </a:solidFill>
              </a:rPr>
              <a:t>   string name;</a:t>
            </a:r>
          </a:p>
          <a:p>
            <a:pPr marL="0" indent="0">
              <a:buNone/>
            </a:pPr>
            <a:r>
              <a:rPr lang="en-US" b="1" dirty="0" smtClean="0">
                <a:solidFill>
                  <a:srgbClr val="C00000"/>
                </a:solidFill>
              </a:rPr>
              <a:t>   Author </a:t>
            </a:r>
            <a:r>
              <a:rPr lang="en-US" b="1" dirty="0" err="1" smtClean="0">
                <a:solidFill>
                  <a:srgbClr val="C00000"/>
                </a:solidFill>
              </a:rPr>
              <a:t>author</a:t>
            </a:r>
            <a:r>
              <a:rPr lang="en-US" b="1" dirty="0" smtClean="0">
                <a:solidFill>
                  <a:srgbClr val="C00000"/>
                </a:solidFill>
              </a:rPr>
              <a:t>; </a:t>
            </a:r>
            <a:r>
              <a:rPr lang="en-US" b="1" dirty="0" smtClean="0"/>
              <a:t>// data member author is an instance of class Author</a:t>
            </a:r>
          </a:p>
          <a:p>
            <a:pPr marL="0" indent="0">
              <a:buNone/>
            </a:pPr>
            <a:r>
              <a:rPr lang="en-US" b="1" dirty="0" smtClean="0">
                <a:solidFill>
                  <a:srgbClr val="C00000"/>
                </a:solidFill>
              </a:rPr>
              <a:t>   double price;</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qtyInStock</a:t>
            </a:r>
            <a:r>
              <a:rPr lang="en-US" b="1" dirty="0" smtClean="0">
                <a:solidFill>
                  <a:srgbClr val="C00000"/>
                </a:solidFill>
              </a:rPr>
              <a:t>;</a:t>
            </a:r>
          </a:p>
          <a:p>
            <a:pPr marL="0" indent="0">
              <a:buNone/>
            </a:pPr>
            <a:r>
              <a:rPr lang="en-US" b="1" dirty="0" smtClean="0">
                <a:solidFill>
                  <a:srgbClr val="C00000"/>
                </a:solidFill>
              </a:rPr>
              <a:t> public:</a:t>
            </a:r>
          </a:p>
          <a:p>
            <a:pPr marL="0" indent="0">
              <a:buNone/>
            </a:pPr>
            <a:r>
              <a:rPr lang="en-US" b="1" dirty="0" smtClean="0">
                <a:solidFill>
                  <a:srgbClr val="C00000"/>
                </a:solidFill>
              </a:rPr>
              <a:t>   Book(string name, Author </a:t>
            </a:r>
            <a:r>
              <a:rPr lang="en-US" b="1" dirty="0" err="1" smtClean="0">
                <a:solidFill>
                  <a:srgbClr val="C00000"/>
                </a:solidFill>
              </a:rPr>
              <a:t>author</a:t>
            </a:r>
            <a:r>
              <a:rPr lang="en-US" b="1" dirty="0" smtClean="0">
                <a:solidFill>
                  <a:srgbClr val="C00000"/>
                </a:solidFill>
              </a:rPr>
              <a:t>, double price,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qtyInStock</a:t>
            </a:r>
            <a:r>
              <a:rPr lang="en-US" b="1" dirty="0" smtClean="0">
                <a:solidFill>
                  <a:srgbClr val="C00000"/>
                </a:solidFill>
              </a:rPr>
              <a:t> = 0);</a:t>
            </a:r>
          </a:p>
          <a:p>
            <a:pPr marL="0" indent="0">
              <a:buNone/>
            </a:pPr>
            <a:r>
              <a:rPr lang="en-US" b="1" dirty="0" smtClean="0">
                <a:solidFill>
                  <a:srgbClr val="C00000"/>
                </a:solidFill>
              </a:rPr>
              <a:t>string </a:t>
            </a:r>
            <a:r>
              <a:rPr lang="en-US" b="1" dirty="0" err="1" smtClean="0">
                <a:solidFill>
                  <a:srgbClr val="C00000"/>
                </a:solidFill>
              </a:rPr>
              <a:t>getName</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r>
              <a:rPr lang="en-US" b="1" dirty="0" smtClean="0"/>
              <a:t>// To </a:t>
            </a:r>
            <a:r>
              <a:rPr lang="en-US" b="1" dirty="0" err="1" smtClean="0"/>
              <a:t>recieve</a:t>
            </a:r>
            <a:r>
              <a:rPr lang="en-US" b="1" dirty="0" smtClean="0"/>
              <a:t> an instance of class Author as argument</a:t>
            </a:r>
          </a:p>
          <a:p>
            <a:pPr marL="0" indent="0">
              <a:buNone/>
            </a:pPr>
            <a:r>
              <a:rPr lang="en-US" b="1" dirty="0" smtClean="0">
                <a:solidFill>
                  <a:srgbClr val="C00000"/>
                </a:solidFill>
              </a:rPr>
              <a:t>   Author </a:t>
            </a:r>
            <a:r>
              <a:rPr lang="en-US" b="1" dirty="0" err="1" smtClean="0">
                <a:solidFill>
                  <a:srgbClr val="C00000"/>
                </a:solidFill>
              </a:rPr>
              <a:t>getAuthor</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r>
              <a:rPr lang="en-US" b="1" dirty="0" smtClean="0"/>
              <a:t>// Returns an instance of the class Author</a:t>
            </a:r>
          </a:p>
          <a:p>
            <a:pPr marL="0" indent="0">
              <a:buNone/>
            </a:pPr>
            <a:r>
              <a:rPr lang="en-US" b="1" dirty="0" smtClean="0">
                <a:solidFill>
                  <a:srgbClr val="C00000"/>
                </a:solidFill>
              </a:rPr>
              <a:t>   double </a:t>
            </a:r>
            <a:r>
              <a:rPr lang="en-US" b="1" dirty="0" err="1" smtClean="0">
                <a:solidFill>
                  <a:srgbClr val="C00000"/>
                </a:solidFill>
              </a:rPr>
              <a:t>getPrice</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a:t>
            </a:r>
          </a:p>
          <a:p>
            <a:pPr marL="0" indent="0">
              <a:buNone/>
            </a:pPr>
            <a:r>
              <a:rPr lang="en-US" b="1" dirty="0" smtClean="0">
                <a:solidFill>
                  <a:srgbClr val="C00000"/>
                </a:solidFill>
              </a:rPr>
              <a:t>   void </a:t>
            </a:r>
            <a:r>
              <a:rPr lang="en-US" b="1" dirty="0" err="1" smtClean="0">
                <a:solidFill>
                  <a:srgbClr val="C00000"/>
                </a:solidFill>
              </a:rPr>
              <a:t>setPrice</a:t>
            </a:r>
            <a:r>
              <a:rPr lang="en-US" b="1" dirty="0" smtClean="0">
                <a:solidFill>
                  <a:srgbClr val="C00000"/>
                </a:solidFill>
              </a:rPr>
              <a:t>(double price);</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getQtyInStock</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a:t>
            </a:r>
          </a:p>
          <a:p>
            <a:pPr marL="0" indent="0">
              <a:buNone/>
            </a:pPr>
            <a:r>
              <a:rPr lang="en-US" b="1" dirty="0" smtClean="0">
                <a:solidFill>
                  <a:srgbClr val="C00000"/>
                </a:solidFill>
              </a:rPr>
              <a:t>   void </a:t>
            </a:r>
            <a:r>
              <a:rPr lang="en-US" b="1" dirty="0" err="1" smtClean="0">
                <a:solidFill>
                  <a:srgbClr val="C00000"/>
                </a:solidFill>
              </a:rPr>
              <a:t>setQtyInStock</a:t>
            </a:r>
            <a:r>
              <a:rPr lang="en-US" b="1" dirty="0" smtClean="0">
                <a:solidFill>
                  <a:srgbClr val="C00000"/>
                </a:solidFill>
              </a:rPr>
              <a:t>(</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qtyInStock</a:t>
            </a:r>
            <a:r>
              <a:rPr lang="en-US" b="1" dirty="0" smtClean="0">
                <a:solidFill>
                  <a:srgbClr val="C00000"/>
                </a:solidFill>
              </a:rPr>
              <a:t>);</a:t>
            </a:r>
          </a:p>
          <a:p>
            <a:pPr marL="0" indent="0">
              <a:buNone/>
            </a:pPr>
            <a:r>
              <a:rPr lang="en-US" b="1" dirty="0" smtClean="0">
                <a:solidFill>
                  <a:srgbClr val="C00000"/>
                </a:solidFill>
              </a:rPr>
              <a:t>   void print() </a:t>
            </a:r>
            <a:r>
              <a:rPr lang="en-US" b="1" dirty="0" err="1" smtClean="0">
                <a:solidFill>
                  <a:srgbClr val="C00000"/>
                </a:solidFill>
              </a:rPr>
              <a:t>const</a:t>
            </a:r>
            <a:r>
              <a:rPr lang="en-US" b="1" dirty="0" smtClean="0">
                <a:solidFill>
                  <a:srgbClr val="C00000"/>
                </a:solidFill>
              </a:rPr>
              <a:t>;</a:t>
            </a:r>
          </a:p>
          <a:p>
            <a:pPr marL="0" indent="0">
              <a:buNone/>
            </a:pPr>
            <a:r>
              <a:rPr lang="en-US" b="1" dirty="0" smtClean="0">
                <a:solidFill>
                  <a:srgbClr val="C00000"/>
                </a:solidFill>
              </a:rPr>
              <a:t>   string </a:t>
            </a:r>
            <a:r>
              <a:rPr lang="en-US" b="1" dirty="0" err="1" smtClean="0">
                <a:solidFill>
                  <a:srgbClr val="C00000"/>
                </a:solidFill>
              </a:rPr>
              <a:t>getAuthorName</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a:t>
            </a:r>
          </a:p>
          <a:p>
            <a:pPr marL="0" indent="0">
              <a:buNone/>
            </a:pPr>
            <a:r>
              <a:rPr lang="en-US" b="1" dirty="0" smtClean="0">
                <a:solidFill>
                  <a:srgbClr val="C00000"/>
                </a:solidFill>
              </a:rPr>
              <a:t>};</a:t>
            </a:r>
          </a:p>
          <a:p>
            <a:pPr marL="0" indent="0">
              <a:buNone/>
            </a:pPr>
            <a:r>
              <a:rPr lang="en-US" b="1" dirty="0" smtClean="0">
                <a:solidFill>
                  <a:srgbClr val="C00000"/>
                </a:solidFill>
              </a:rPr>
              <a:t> #</a:t>
            </a:r>
            <a:r>
              <a:rPr lang="en-US" b="1" dirty="0" err="1" smtClean="0">
                <a:solidFill>
                  <a:srgbClr val="C00000"/>
                </a:solidFill>
              </a:rPr>
              <a:t>endif</a:t>
            </a:r>
            <a:endParaRPr lang="tr-TR" b="1" dirty="0">
              <a:solidFill>
                <a:srgbClr val="C00000"/>
              </a:solidFill>
            </a:endParaRPr>
          </a:p>
        </p:txBody>
      </p:sp>
    </p:spTree>
    <p:extLst>
      <p:ext uri="{BB962C8B-B14F-4D97-AF65-F5344CB8AC3E}">
        <p14:creationId xmlns:p14="http://schemas.microsoft.com/office/powerpoint/2010/main" val="42633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789763" y="6006801"/>
            <a:ext cx="6313098" cy="687298"/>
          </a:xfrm>
        </p:spPr>
        <p:txBody>
          <a:bodyPr>
            <a:normAutofit fontScale="90000"/>
          </a:bodyPr>
          <a:lstStyle/>
          <a:p>
            <a:r>
              <a:rPr lang="tr-TR" b="1" dirty="0" err="1" smtClean="0"/>
              <a:t>new</a:t>
            </a:r>
            <a:r>
              <a:rPr lang="tr-TR" b="1" dirty="0" smtClean="0"/>
              <a:t>[] </a:t>
            </a:r>
            <a:r>
              <a:rPr lang="tr-TR" b="1" dirty="0" err="1" smtClean="0"/>
              <a:t>and</a:t>
            </a:r>
            <a:r>
              <a:rPr lang="tr-TR" b="1" dirty="0" smtClean="0"/>
              <a:t> </a:t>
            </a:r>
            <a:r>
              <a:rPr lang="tr-TR" b="1" dirty="0" err="1" smtClean="0"/>
              <a:t>delete</a:t>
            </a:r>
            <a:r>
              <a:rPr lang="tr-TR" b="1" dirty="0" smtClean="0"/>
              <a:t>[] </a:t>
            </a:r>
            <a:r>
              <a:rPr lang="tr-TR" b="1" dirty="0" err="1" smtClean="0"/>
              <a:t>Operators</a:t>
            </a:r>
            <a:endParaRPr lang="tr-TR" b="1" dirty="0"/>
          </a:p>
        </p:txBody>
      </p:sp>
      <p:sp>
        <p:nvSpPr>
          <p:cNvPr id="3" name="İçerik Yer Tutucusu 2"/>
          <p:cNvSpPr>
            <a:spLocks noGrp="1"/>
          </p:cNvSpPr>
          <p:nvPr>
            <p:ph idx="1"/>
          </p:nvPr>
        </p:nvSpPr>
        <p:spPr>
          <a:xfrm>
            <a:off x="0" y="0"/>
            <a:ext cx="11353800" cy="6573327"/>
          </a:xfrm>
        </p:spPr>
        <p:txBody>
          <a:bodyPr>
            <a:normAutofit fontScale="70000" lnSpcReduction="20000"/>
          </a:bodyPr>
          <a:lstStyle/>
          <a:p>
            <a:pPr marL="0" indent="0">
              <a:buNone/>
            </a:pPr>
            <a:r>
              <a:rPr lang="tr-TR" b="1" dirty="0" smtClean="0"/>
              <a:t>/* Test </a:t>
            </a:r>
            <a:r>
              <a:rPr lang="tr-TR" b="1" dirty="0" err="1" smtClean="0"/>
              <a:t>dynamic</a:t>
            </a:r>
            <a:r>
              <a:rPr lang="tr-TR" b="1" dirty="0" smtClean="0"/>
              <a:t> </a:t>
            </a:r>
            <a:r>
              <a:rPr lang="tr-TR" b="1" dirty="0" err="1" smtClean="0"/>
              <a:t>allocation</a:t>
            </a:r>
            <a:r>
              <a:rPr lang="tr-TR" b="1" dirty="0" smtClean="0"/>
              <a:t> of </a:t>
            </a:r>
            <a:r>
              <a:rPr lang="tr-TR" b="1" dirty="0" err="1" smtClean="0"/>
              <a:t>array</a:t>
            </a:r>
            <a:r>
              <a:rPr lang="tr-TR" b="1" dirty="0" smtClean="0"/>
              <a:t>  (TestDynamicArray.cpp) */</a:t>
            </a:r>
            <a:r>
              <a:rPr lang="en-US" b="1" dirty="0" smtClean="0"/>
              <a:t>Dynamic array is allocated at runtime rather than compile-time, via the new[] operator. To remove the storage, you need to use the delete[] operator (instead of simply delete). For example,</a:t>
            </a:r>
            <a:endParaRPr lang="tr-TR" b="1"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cstdlib</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 5;</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 </a:t>
            </a:r>
            <a:r>
              <a:rPr lang="tr-TR" b="1" dirty="0" err="1" smtClean="0">
                <a:solidFill>
                  <a:srgbClr val="C00000"/>
                </a:solidFill>
              </a:rPr>
              <a:t>pArray</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pArray</a:t>
            </a:r>
            <a:r>
              <a:rPr lang="tr-TR" b="1" dirty="0" smtClean="0">
                <a:solidFill>
                  <a:srgbClr val="C00000"/>
                </a:solidFill>
              </a:rPr>
              <a:t> = </a:t>
            </a:r>
            <a:r>
              <a:rPr lang="tr-TR" b="1" dirty="0" err="1" smtClean="0">
                <a:solidFill>
                  <a:srgbClr val="C00000"/>
                </a:solidFill>
              </a:rPr>
              <a:t>new</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[SIZE];  </a:t>
            </a:r>
            <a:r>
              <a:rPr lang="tr-TR" b="1" dirty="0" smtClean="0"/>
              <a:t>// </a:t>
            </a:r>
            <a:r>
              <a:rPr lang="tr-TR" b="1" dirty="0" err="1" smtClean="0"/>
              <a:t>Allocate</a:t>
            </a:r>
            <a:r>
              <a:rPr lang="tr-TR" b="1" dirty="0" smtClean="0"/>
              <a:t> </a:t>
            </a:r>
            <a:r>
              <a:rPr lang="tr-TR" b="1" dirty="0" err="1" smtClean="0"/>
              <a:t>array</a:t>
            </a:r>
            <a:r>
              <a:rPr lang="tr-TR" b="1" dirty="0" smtClean="0"/>
              <a:t> </a:t>
            </a:r>
            <a:r>
              <a:rPr lang="tr-TR" b="1" dirty="0" err="1" smtClean="0"/>
              <a:t>via</a:t>
            </a:r>
            <a:r>
              <a:rPr lang="tr-TR" b="1" dirty="0" smtClean="0"/>
              <a:t> </a:t>
            </a:r>
            <a:r>
              <a:rPr lang="tr-TR" b="1" dirty="0" err="1" smtClean="0"/>
              <a:t>new</a:t>
            </a:r>
            <a:r>
              <a:rPr lang="tr-TR" b="1" dirty="0" smtClean="0"/>
              <a:t>[] </a:t>
            </a:r>
            <a:r>
              <a:rPr lang="tr-TR" b="1" dirty="0" err="1" smtClean="0"/>
              <a:t>operator</a:t>
            </a:r>
            <a:endParaRPr lang="tr-TR" b="1" dirty="0" smtClean="0"/>
          </a:p>
          <a:p>
            <a:pPr marL="0" indent="0">
              <a:buNone/>
            </a:pP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SIZE; ++i) </a:t>
            </a:r>
            <a:r>
              <a:rPr lang="tr-TR" b="1" dirty="0">
                <a:solidFill>
                  <a:srgbClr val="C00000"/>
                </a:solidFill>
              </a:rPr>
              <a:t>{</a:t>
            </a:r>
            <a:r>
              <a:rPr lang="tr-TR" b="1" dirty="0"/>
              <a:t>// </a:t>
            </a:r>
            <a:r>
              <a:rPr lang="tr-TR" b="1" dirty="0" err="1"/>
              <a:t>Assign</a:t>
            </a:r>
            <a:r>
              <a:rPr lang="tr-TR" b="1" dirty="0"/>
              <a:t> </a:t>
            </a:r>
            <a:r>
              <a:rPr lang="tr-TR" b="1" dirty="0" err="1"/>
              <a:t>random</a:t>
            </a:r>
            <a:r>
              <a:rPr lang="tr-TR" b="1" dirty="0"/>
              <a:t> </a:t>
            </a:r>
            <a:r>
              <a:rPr lang="tr-TR" b="1" dirty="0" err="1"/>
              <a:t>numbers</a:t>
            </a:r>
            <a:r>
              <a:rPr lang="tr-TR" b="1" dirty="0"/>
              <a:t> </a:t>
            </a:r>
            <a:r>
              <a:rPr lang="tr-TR" b="1" dirty="0" err="1"/>
              <a:t>between</a:t>
            </a:r>
            <a:r>
              <a:rPr lang="tr-TR" b="1" dirty="0"/>
              <a:t> 0 </a:t>
            </a:r>
            <a:r>
              <a:rPr lang="tr-TR" b="1" dirty="0" err="1"/>
              <a:t>and</a:t>
            </a:r>
            <a:r>
              <a:rPr lang="tr-TR" b="1" dirty="0"/>
              <a:t> 99</a:t>
            </a:r>
          </a:p>
          <a:p>
            <a:pPr marL="0" indent="0">
              <a:buNone/>
            </a:pPr>
            <a:r>
              <a:rPr lang="tr-TR" b="1" dirty="0" smtClean="0">
                <a:solidFill>
                  <a:srgbClr val="C00000"/>
                </a:solidFill>
              </a:rPr>
              <a:t>      *(</a:t>
            </a:r>
            <a:r>
              <a:rPr lang="tr-TR" b="1" dirty="0" err="1" smtClean="0">
                <a:solidFill>
                  <a:srgbClr val="C00000"/>
                </a:solidFill>
              </a:rPr>
              <a:t>pArray</a:t>
            </a:r>
            <a:r>
              <a:rPr lang="tr-TR" b="1" dirty="0" smtClean="0">
                <a:solidFill>
                  <a:srgbClr val="C00000"/>
                </a:solidFill>
              </a:rPr>
              <a:t> + i) = </a:t>
            </a:r>
            <a:r>
              <a:rPr lang="tr-TR" b="1" dirty="0" err="1" smtClean="0">
                <a:solidFill>
                  <a:srgbClr val="C00000"/>
                </a:solidFill>
              </a:rPr>
              <a:t>rand</a:t>
            </a:r>
            <a:r>
              <a:rPr lang="tr-TR" b="1" dirty="0" smtClean="0">
                <a:solidFill>
                  <a:srgbClr val="C00000"/>
                </a:solidFill>
              </a:rPr>
              <a:t>() % 100;</a:t>
            </a:r>
          </a:p>
          <a:p>
            <a:pPr marL="0" indent="0">
              <a:buNone/>
            </a:pPr>
            <a:r>
              <a:rPr lang="tr-TR" b="1" dirty="0" smtClean="0">
                <a:solidFill>
                  <a:srgbClr val="C00000"/>
                </a:solidFill>
              </a:rPr>
              <a:t>   }</a:t>
            </a:r>
          </a:p>
          <a:p>
            <a:pPr marL="0" indent="0">
              <a:buNone/>
            </a:pP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SIZE; ++i) </a:t>
            </a:r>
            <a:r>
              <a:rPr lang="tr-TR" b="1" dirty="0">
                <a:solidFill>
                  <a:srgbClr val="C00000"/>
                </a:solidFill>
              </a:rPr>
              <a:t>{</a:t>
            </a:r>
            <a:r>
              <a:rPr lang="tr-TR" b="1" dirty="0"/>
              <a:t>// </a:t>
            </a:r>
            <a:r>
              <a:rPr lang="tr-TR" b="1" dirty="0" err="1"/>
              <a:t>Print</a:t>
            </a:r>
            <a:r>
              <a:rPr lang="tr-TR" b="1" dirty="0"/>
              <a:t> </a:t>
            </a:r>
            <a:r>
              <a:rPr lang="tr-TR" b="1" dirty="0" err="1"/>
              <a:t>array</a:t>
            </a:r>
            <a:endParaRPr lang="tr-TR" b="1" dirty="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pArray</a:t>
            </a:r>
            <a:r>
              <a:rPr lang="tr-TR" b="1" dirty="0" smtClean="0">
                <a:solidFill>
                  <a:srgbClr val="C00000"/>
                </a:solidFill>
              </a:rPr>
              <a:t> + i) &lt;&lt; "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delete</a:t>
            </a:r>
            <a:r>
              <a:rPr lang="tr-TR" b="1" dirty="0" smtClean="0">
                <a:solidFill>
                  <a:srgbClr val="C00000"/>
                </a:solidFill>
              </a:rPr>
              <a:t>[] </a:t>
            </a:r>
            <a:r>
              <a:rPr lang="tr-TR" b="1" dirty="0" err="1" smtClean="0">
                <a:solidFill>
                  <a:srgbClr val="C00000"/>
                </a:solidFill>
              </a:rPr>
              <a:t>pArray</a:t>
            </a:r>
            <a:r>
              <a:rPr lang="tr-TR" b="1" dirty="0" smtClean="0">
                <a:solidFill>
                  <a:srgbClr val="C00000"/>
                </a:solidFill>
              </a:rPr>
              <a:t>;  </a:t>
            </a:r>
            <a:r>
              <a:rPr lang="tr-TR" b="1" dirty="0" smtClean="0"/>
              <a:t>// </a:t>
            </a:r>
            <a:r>
              <a:rPr lang="tr-TR" b="1" dirty="0" err="1" smtClean="0"/>
              <a:t>Deallocate</a:t>
            </a:r>
            <a:r>
              <a:rPr lang="tr-TR" b="1" dirty="0" smtClean="0"/>
              <a:t> </a:t>
            </a:r>
            <a:r>
              <a:rPr lang="tr-TR" b="1" dirty="0" err="1" smtClean="0"/>
              <a:t>array</a:t>
            </a:r>
            <a:r>
              <a:rPr lang="tr-TR" b="1" dirty="0" smtClean="0"/>
              <a:t> </a:t>
            </a:r>
            <a:r>
              <a:rPr lang="tr-TR" b="1" dirty="0" err="1" smtClean="0"/>
              <a:t>via</a:t>
            </a:r>
            <a:r>
              <a:rPr lang="tr-TR" b="1" dirty="0" smtClean="0"/>
              <a:t> </a:t>
            </a:r>
            <a:r>
              <a:rPr lang="tr-TR" b="1" dirty="0" err="1" smtClean="0"/>
              <a:t>delete</a:t>
            </a:r>
            <a:r>
              <a:rPr lang="tr-TR" b="1" dirty="0" smtClean="0"/>
              <a:t>[] </a:t>
            </a:r>
            <a:r>
              <a:rPr lang="tr-TR" b="1" dirty="0" err="1" smtClean="0"/>
              <a:t>operator</a:t>
            </a:r>
            <a:endParaRPr lang="tr-TR"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864675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046562" y="261608"/>
            <a:ext cx="6804804" cy="713177"/>
          </a:xfrm>
        </p:spPr>
        <p:txBody>
          <a:bodyPr/>
          <a:lstStyle/>
          <a:p>
            <a:r>
              <a:rPr lang="tr-TR" b="1" dirty="0" err="1" smtClean="0"/>
              <a:t>Pointer</a:t>
            </a:r>
            <a:r>
              <a:rPr lang="tr-TR" b="1" dirty="0" smtClean="0"/>
              <a:t>, </a:t>
            </a:r>
            <a:r>
              <a:rPr lang="tr-TR" b="1" dirty="0" err="1" smtClean="0"/>
              <a:t>Array</a:t>
            </a:r>
            <a:r>
              <a:rPr lang="tr-TR" b="1" dirty="0" smtClean="0"/>
              <a:t> </a:t>
            </a:r>
            <a:r>
              <a:rPr lang="tr-TR" b="1" dirty="0" err="1" smtClean="0"/>
              <a:t>and</a:t>
            </a:r>
            <a:r>
              <a:rPr lang="tr-TR" b="1" dirty="0" smtClean="0"/>
              <a:t> </a:t>
            </a:r>
            <a:r>
              <a:rPr lang="tr-TR" b="1" dirty="0" err="1" smtClean="0"/>
              <a:t>Function</a:t>
            </a:r>
            <a:endParaRPr lang="tr-TR" b="1" dirty="0"/>
          </a:p>
        </p:txBody>
      </p:sp>
      <p:sp>
        <p:nvSpPr>
          <p:cNvPr id="3" name="İçerik Yer Tutucusu 2"/>
          <p:cNvSpPr>
            <a:spLocks noGrp="1"/>
          </p:cNvSpPr>
          <p:nvPr>
            <p:ph idx="1"/>
          </p:nvPr>
        </p:nvSpPr>
        <p:spPr>
          <a:xfrm>
            <a:off x="241540" y="1526875"/>
            <a:ext cx="11112260" cy="4650088"/>
          </a:xfrm>
        </p:spPr>
        <p:txBody>
          <a:bodyPr>
            <a:normAutofit lnSpcReduction="10000"/>
          </a:bodyPr>
          <a:lstStyle/>
          <a:p>
            <a:r>
              <a:rPr lang="en-US" dirty="0" smtClean="0"/>
              <a:t>Array is Treated as Pointer</a:t>
            </a:r>
          </a:p>
          <a:p>
            <a:endParaRPr lang="en-US" dirty="0" smtClean="0"/>
          </a:p>
          <a:p>
            <a:r>
              <a:rPr lang="en-US" dirty="0" smtClean="0"/>
              <a:t>In C/C++, an array's name is a pointer, pointing to the first element (index 0) of the array. </a:t>
            </a:r>
            <a:endParaRPr lang="tr-TR" dirty="0" smtClean="0"/>
          </a:p>
          <a:p>
            <a:r>
              <a:rPr lang="en-US" dirty="0" smtClean="0"/>
              <a:t>For example, suppose that numbers is an </a:t>
            </a:r>
            <a:r>
              <a:rPr lang="en-US" dirty="0" err="1" smtClean="0"/>
              <a:t>int</a:t>
            </a:r>
            <a:r>
              <a:rPr lang="en-US" dirty="0" smtClean="0"/>
              <a:t> array, numbers is a also an </a:t>
            </a:r>
            <a:r>
              <a:rPr lang="en-US" dirty="0" err="1" smtClean="0"/>
              <a:t>int</a:t>
            </a:r>
            <a:r>
              <a:rPr lang="en-US" dirty="0" smtClean="0"/>
              <a:t> pointer, pointing at the first element of the array. </a:t>
            </a:r>
            <a:endParaRPr lang="tr-TR" dirty="0" smtClean="0"/>
          </a:p>
          <a:p>
            <a:r>
              <a:rPr lang="en-US" dirty="0" smtClean="0"/>
              <a:t>That is, numbers is the same as &amp;numbers[0]. Consequently, *numbers is number[0]; *(</a:t>
            </a:r>
            <a:r>
              <a:rPr lang="en-US" dirty="0" err="1" smtClean="0"/>
              <a:t>numbers+i</a:t>
            </a:r>
            <a:r>
              <a:rPr lang="en-US" dirty="0" smtClean="0"/>
              <a:t>) is numbers[</a:t>
            </a:r>
            <a:r>
              <a:rPr lang="en-US" dirty="0" err="1" smtClean="0"/>
              <a:t>i</a:t>
            </a:r>
            <a:r>
              <a:rPr lang="en-US" dirty="0" smtClean="0"/>
              <a:t>].</a:t>
            </a:r>
          </a:p>
          <a:p>
            <a:endParaRPr lang="en-US" dirty="0" smtClean="0"/>
          </a:p>
          <a:p>
            <a:r>
              <a:rPr lang="en-US" dirty="0" smtClean="0"/>
              <a:t>For example,</a:t>
            </a:r>
            <a:endParaRPr lang="tr-TR" dirty="0"/>
          </a:p>
        </p:txBody>
      </p:sp>
    </p:spTree>
    <p:extLst>
      <p:ext uri="{BB962C8B-B14F-4D97-AF65-F5344CB8AC3E}">
        <p14:creationId xmlns:p14="http://schemas.microsoft.com/office/powerpoint/2010/main" val="341560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buNone/>
            </a:pPr>
            <a:r>
              <a:rPr lang="en-US" b="1" dirty="0" smtClean="0"/>
              <a:t>/* Pointer and Array (TestPointerArray.cpp)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SIZE = 5;</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numbers[SIZE] = {11, 22, 44, 21, 41};  </a:t>
            </a:r>
            <a:r>
              <a:rPr lang="en-US" b="1" dirty="0" smtClean="0"/>
              <a:t>// An </a:t>
            </a:r>
            <a:r>
              <a:rPr lang="en-US" b="1" dirty="0" err="1" smtClean="0"/>
              <a:t>int</a:t>
            </a:r>
            <a:r>
              <a:rPr lang="en-US" b="1" dirty="0" smtClean="0"/>
              <a:t> array</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smtClean="0"/>
              <a:t>// The array name numbers is an </a:t>
            </a:r>
            <a:r>
              <a:rPr lang="en-US" b="1" dirty="0" err="1" smtClean="0"/>
              <a:t>int</a:t>
            </a:r>
            <a:r>
              <a:rPr lang="en-US" b="1" dirty="0" smtClean="0"/>
              <a:t> pointer, pointing at the</a:t>
            </a:r>
          </a:p>
          <a:p>
            <a:pPr marL="0" indent="0">
              <a:buNone/>
            </a:pPr>
            <a:r>
              <a:rPr lang="en-US" b="1" dirty="0" smtClean="0"/>
              <a:t>   // first item of the array, i.e., numbers = &amp;numbers[0]</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&amp;numbers[0] &lt;&lt; </a:t>
            </a:r>
            <a:r>
              <a:rPr lang="en-US" b="1" dirty="0" err="1" smtClean="0">
                <a:solidFill>
                  <a:srgbClr val="C00000"/>
                </a:solidFill>
              </a:rPr>
              <a:t>endl</a:t>
            </a:r>
            <a:r>
              <a:rPr lang="en-US" b="1" dirty="0" smtClean="0">
                <a:solidFill>
                  <a:srgbClr val="C00000"/>
                </a:solidFill>
              </a:rPr>
              <a:t>; </a:t>
            </a:r>
            <a:r>
              <a:rPr lang="en-US" b="1" dirty="0" smtClean="0"/>
              <a:t>// Print address of first element (0x22fef8)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numbers &lt;&lt; </a:t>
            </a:r>
            <a:r>
              <a:rPr lang="en-US" b="1" dirty="0" err="1" smtClean="0">
                <a:solidFill>
                  <a:srgbClr val="C00000"/>
                </a:solidFill>
              </a:rPr>
              <a:t>endl</a:t>
            </a:r>
            <a:r>
              <a:rPr lang="en-US" b="1" dirty="0" smtClean="0">
                <a:solidFill>
                  <a:srgbClr val="C00000"/>
                </a:solidFill>
              </a:rPr>
              <a:t>;     </a:t>
            </a:r>
            <a:r>
              <a:rPr lang="en-US" b="1" dirty="0" smtClean="0"/>
              <a:t>// Same as above (0x22fef8)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*numbers &lt;&lt; </a:t>
            </a:r>
            <a:r>
              <a:rPr lang="en-US" b="1" dirty="0" err="1" smtClean="0">
                <a:solidFill>
                  <a:srgbClr val="C00000"/>
                </a:solidFill>
              </a:rPr>
              <a:t>endl</a:t>
            </a:r>
            <a:r>
              <a:rPr lang="en-US" b="1" dirty="0" smtClean="0">
                <a:solidFill>
                  <a:srgbClr val="C00000"/>
                </a:solidFill>
              </a:rPr>
              <a:t>;         </a:t>
            </a:r>
            <a:r>
              <a:rPr lang="en-US" b="1" dirty="0" smtClean="0"/>
              <a:t>// Same as numbers[0] (11)</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*(numbers + 1) &lt;&lt; </a:t>
            </a:r>
            <a:r>
              <a:rPr lang="en-US" b="1" dirty="0" err="1" smtClean="0">
                <a:solidFill>
                  <a:srgbClr val="C00000"/>
                </a:solidFill>
              </a:rPr>
              <a:t>endl</a:t>
            </a:r>
            <a:r>
              <a:rPr lang="en-US" b="1" dirty="0" smtClean="0"/>
              <a:t>;   // Same as numbers[1] (22)</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*(numbers + 4) &lt;&lt; </a:t>
            </a:r>
            <a:r>
              <a:rPr lang="en-US" b="1" dirty="0" err="1" smtClean="0">
                <a:solidFill>
                  <a:srgbClr val="C00000"/>
                </a:solidFill>
              </a:rPr>
              <a:t>endl</a:t>
            </a:r>
            <a:r>
              <a:rPr lang="en-US" b="1" dirty="0" smtClean="0">
                <a:solidFill>
                  <a:srgbClr val="C00000"/>
                </a:solidFill>
              </a:rPr>
              <a:t>;   </a:t>
            </a:r>
            <a:r>
              <a:rPr lang="en-US" b="1" dirty="0" smtClean="0"/>
              <a:t>// Same as numbers[4] (41)</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507181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algn="ctr"/>
            <a:r>
              <a:rPr lang="en-US" b="1" dirty="0" smtClean="0"/>
              <a:t>Pointer Arithmetic</a:t>
            </a:r>
          </a:p>
          <a:p>
            <a:r>
              <a:rPr lang="en-US" dirty="0" smtClean="0"/>
              <a:t>As seen from the previous section, if numbers is an </a:t>
            </a:r>
            <a:r>
              <a:rPr lang="en-US" dirty="0" err="1" smtClean="0"/>
              <a:t>int</a:t>
            </a:r>
            <a:r>
              <a:rPr lang="en-US" dirty="0" smtClean="0"/>
              <a:t> array, it is treated as an </a:t>
            </a:r>
            <a:r>
              <a:rPr lang="en-US" dirty="0" err="1" smtClean="0"/>
              <a:t>int</a:t>
            </a:r>
            <a:r>
              <a:rPr lang="en-US" dirty="0" smtClean="0"/>
              <a:t> pointer pointing to the first element of the array. (numbers + 1) points to the next </a:t>
            </a:r>
            <a:r>
              <a:rPr lang="en-US" dirty="0" err="1" smtClean="0"/>
              <a:t>int</a:t>
            </a:r>
            <a:r>
              <a:rPr lang="en-US" dirty="0" smtClean="0"/>
              <a:t>, instead of having the next sequential address. Take note that an </a:t>
            </a:r>
            <a:r>
              <a:rPr lang="en-US" dirty="0" err="1" smtClean="0"/>
              <a:t>int</a:t>
            </a:r>
            <a:r>
              <a:rPr lang="en-US" dirty="0" smtClean="0"/>
              <a:t> typically has 4 bytes. That is (numbers + 1) increases the address by 4, or </a:t>
            </a:r>
            <a:r>
              <a:rPr lang="en-US" dirty="0" err="1" smtClean="0"/>
              <a:t>sizeof</a:t>
            </a:r>
            <a:r>
              <a:rPr lang="en-US" dirty="0" smtClean="0"/>
              <a:t>(</a:t>
            </a:r>
            <a:r>
              <a:rPr lang="en-US" dirty="0" err="1" smtClean="0"/>
              <a:t>int</a:t>
            </a:r>
            <a:r>
              <a:rPr lang="en-US" dirty="0" smtClean="0"/>
              <a:t>). For example,</a:t>
            </a:r>
          </a:p>
          <a:p>
            <a:pPr marL="0" indent="0">
              <a:buNone/>
            </a:pPr>
            <a:r>
              <a:rPr lang="en-US" b="1" dirty="0" err="1" smtClean="0">
                <a:solidFill>
                  <a:srgbClr val="C00000"/>
                </a:solidFill>
              </a:rPr>
              <a:t>int</a:t>
            </a:r>
            <a:r>
              <a:rPr lang="en-US" b="1" dirty="0" smtClean="0">
                <a:solidFill>
                  <a:srgbClr val="C00000"/>
                </a:solidFill>
              </a:rPr>
              <a:t> numbers[] = {11, 22, 33};</a:t>
            </a:r>
          </a:p>
          <a:p>
            <a:pPr marL="0" indent="0">
              <a:buNone/>
            </a:pPr>
            <a:r>
              <a:rPr lang="en-US" b="1" dirty="0" err="1" smtClean="0">
                <a:solidFill>
                  <a:srgbClr val="C00000"/>
                </a:solidFill>
              </a:rPr>
              <a:t>int</a:t>
            </a:r>
            <a:r>
              <a:rPr lang="en-US" b="1" dirty="0" smtClean="0">
                <a:solidFill>
                  <a:srgbClr val="C00000"/>
                </a:solidFill>
              </a:rPr>
              <a:t> * </a:t>
            </a:r>
            <a:r>
              <a:rPr lang="en-US" b="1" dirty="0" err="1" smtClean="0">
                <a:solidFill>
                  <a:srgbClr val="C00000"/>
                </a:solidFill>
              </a:rPr>
              <a:t>iPtr</a:t>
            </a:r>
            <a:r>
              <a:rPr lang="en-US" b="1" dirty="0" smtClean="0">
                <a:solidFill>
                  <a:srgbClr val="C00000"/>
                </a:solidFill>
              </a:rPr>
              <a:t> = numbers;</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0x22cd30</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+ 1 &lt;&lt; </a:t>
            </a:r>
            <a:r>
              <a:rPr lang="en-US" b="1" dirty="0" err="1" smtClean="0">
                <a:solidFill>
                  <a:srgbClr val="C00000"/>
                </a:solidFill>
              </a:rPr>
              <a:t>endl</a:t>
            </a:r>
            <a:r>
              <a:rPr lang="en-US" b="1" dirty="0" smtClean="0">
                <a:solidFill>
                  <a:srgbClr val="C00000"/>
                </a:solidFill>
              </a:rPr>
              <a:t>;    </a:t>
            </a:r>
            <a:r>
              <a:rPr lang="en-US" b="1" dirty="0" smtClean="0"/>
              <a:t>// 0x22cd34 (increase by 4 - </a:t>
            </a:r>
            <a:r>
              <a:rPr lang="en-US" b="1" dirty="0" err="1" smtClean="0"/>
              <a:t>sizeof</a:t>
            </a:r>
            <a:r>
              <a:rPr lang="en-US" b="1" dirty="0" smtClean="0"/>
              <a:t> </a:t>
            </a:r>
            <a:r>
              <a:rPr lang="en-US" b="1" dirty="0" err="1" smtClean="0"/>
              <a:t>int</a:t>
            </a:r>
            <a:r>
              <a:rPr lang="en-US" b="1" dirty="0" smtClean="0"/>
              <a:t>)</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r>
              <a:rPr lang="en-US" b="1" dirty="0" smtClean="0"/>
              <a:t>// 11</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+ 1) &lt;&lt; </a:t>
            </a:r>
            <a:r>
              <a:rPr lang="en-US" b="1" dirty="0" err="1" smtClean="0">
                <a:solidFill>
                  <a:srgbClr val="C00000"/>
                </a:solidFill>
              </a:rPr>
              <a:t>endl</a:t>
            </a:r>
            <a:r>
              <a:rPr lang="en-US" b="1" dirty="0" smtClean="0">
                <a:solidFill>
                  <a:srgbClr val="C00000"/>
                </a:solidFill>
              </a:rPr>
              <a:t>; </a:t>
            </a:r>
            <a:r>
              <a:rPr lang="en-US" b="1" dirty="0" smtClean="0"/>
              <a:t>// 22 </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iPtr</a:t>
            </a:r>
            <a:r>
              <a:rPr lang="en-US" b="1" dirty="0" smtClean="0">
                <a:solidFill>
                  <a:srgbClr val="C00000"/>
                </a:solidFill>
              </a:rPr>
              <a:t> + 1 &lt;&lt; </a:t>
            </a:r>
            <a:r>
              <a:rPr lang="en-US" b="1" dirty="0" err="1" smtClean="0">
                <a:solidFill>
                  <a:srgbClr val="C00000"/>
                </a:solidFill>
              </a:rPr>
              <a:t>endl</a:t>
            </a:r>
            <a:r>
              <a:rPr lang="en-US" b="1" dirty="0" smtClean="0">
                <a:solidFill>
                  <a:srgbClr val="C00000"/>
                </a:solidFill>
              </a:rPr>
              <a:t>;   </a:t>
            </a:r>
            <a:r>
              <a:rPr lang="en-US" b="1" dirty="0" smtClean="0"/>
              <a:t>// 12</a:t>
            </a:r>
          </a:p>
          <a:p>
            <a:pPr marL="0" indent="0" algn="ctr">
              <a:buNone/>
            </a:pPr>
            <a:r>
              <a:rPr lang="en-US" dirty="0" smtClean="0"/>
              <a:t> </a:t>
            </a:r>
            <a:r>
              <a:rPr lang="en-US" sz="3200" b="1" dirty="0" err="1" smtClean="0"/>
              <a:t>sizeof</a:t>
            </a:r>
            <a:r>
              <a:rPr lang="en-US" sz="3200" b="1" dirty="0" smtClean="0"/>
              <a:t> Array</a:t>
            </a:r>
          </a:p>
          <a:p>
            <a:r>
              <a:rPr lang="en-US" dirty="0" smtClean="0"/>
              <a:t>The operation </a:t>
            </a:r>
            <a:r>
              <a:rPr lang="en-US" dirty="0" err="1" smtClean="0"/>
              <a:t>sizeof</a:t>
            </a:r>
            <a:r>
              <a:rPr lang="en-US" dirty="0" smtClean="0"/>
              <a:t>(</a:t>
            </a:r>
            <a:r>
              <a:rPr lang="en-US" dirty="0" err="1" smtClean="0"/>
              <a:t>arrayName</a:t>
            </a:r>
            <a:r>
              <a:rPr lang="en-US" dirty="0" smtClean="0"/>
              <a:t>) returns the total bytes of the array. You can derive the length (size) of the array by dividing it with the size of an element (e.g. element 0). For example,</a:t>
            </a:r>
          </a:p>
          <a:p>
            <a:pPr marL="0" indent="0">
              <a:buNone/>
            </a:pPr>
            <a:r>
              <a:rPr lang="en-US" b="1" dirty="0" err="1" smtClean="0">
                <a:solidFill>
                  <a:srgbClr val="C00000"/>
                </a:solidFill>
              </a:rPr>
              <a:t>int</a:t>
            </a:r>
            <a:r>
              <a:rPr lang="en-US" b="1" dirty="0" smtClean="0">
                <a:solidFill>
                  <a:srgbClr val="C00000"/>
                </a:solidFill>
              </a:rPr>
              <a:t> numbers[100];</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sizeof</a:t>
            </a:r>
            <a:r>
              <a:rPr lang="en-US" b="1" dirty="0" smtClean="0">
                <a:solidFill>
                  <a:srgbClr val="C00000"/>
                </a:solidFill>
              </a:rPr>
              <a:t>(numbers) &lt;&lt; </a:t>
            </a:r>
            <a:r>
              <a:rPr lang="en-US" b="1" dirty="0" err="1" smtClean="0">
                <a:solidFill>
                  <a:srgbClr val="C00000"/>
                </a:solidFill>
              </a:rPr>
              <a:t>endl</a:t>
            </a:r>
            <a:r>
              <a:rPr lang="en-US" b="1" dirty="0" smtClean="0">
                <a:solidFill>
                  <a:srgbClr val="C00000"/>
                </a:solidFill>
              </a:rPr>
              <a:t>;     </a:t>
            </a:r>
            <a:r>
              <a:rPr lang="en-US" b="1" dirty="0" smtClean="0"/>
              <a:t>// Size of entire array in bytes (400)</a:t>
            </a:r>
          </a:p>
          <a:p>
            <a:pPr marL="0" indent="0">
              <a:buNone/>
            </a:pPr>
            <a:r>
              <a:rPr lang="en-US" b="1" dirty="0" err="1" smtClean="0">
                <a:solidFill>
                  <a:srgbClr val="C00000"/>
                </a:solidFill>
              </a:rPr>
              <a:t>cout</a:t>
            </a:r>
            <a:r>
              <a:rPr lang="en-US" b="1" dirty="0" smtClean="0">
                <a:solidFill>
                  <a:srgbClr val="C00000"/>
                </a:solidFill>
              </a:rPr>
              <a:t> &lt;&lt; </a:t>
            </a:r>
            <a:r>
              <a:rPr lang="en-US" b="1" dirty="0" err="1" smtClean="0">
                <a:solidFill>
                  <a:srgbClr val="C00000"/>
                </a:solidFill>
              </a:rPr>
              <a:t>sizeof</a:t>
            </a:r>
            <a:r>
              <a:rPr lang="en-US" b="1" dirty="0" smtClean="0">
                <a:solidFill>
                  <a:srgbClr val="C00000"/>
                </a:solidFill>
              </a:rPr>
              <a:t>(numbers[0]) &lt;&lt; </a:t>
            </a:r>
            <a:r>
              <a:rPr lang="en-US" b="1" dirty="0" err="1" smtClean="0">
                <a:solidFill>
                  <a:srgbClr val="C00000"/>
                </a:solidFill>
              </a:rPr>
              <a:t>endl</a:t>
            </a:r>
            <a:r>
              <a:rPr lang="en-US" b="1" dirty="0" smtClean="0">
                <a:solidFill>
                  <a:srgbClr val="C00000"/>
                </a:solidFill>
              </a:rPr>
              <a:t>;  </a:t>
            </a:r>
            <a:r>
              <a:rPr lang="en-US" b="1" dirty="0" smtClean="0"/>
              <a:t>// Size of first element of the array in bytes (4)</a:t>
            </a:r>
          </a:p>
          <a:p>
            <a:pPr marL="0" indent="0">
              <a:buNone/>
            </a:pPr>
            <a:r>
              <a:rPr lang="en-US" b="1" dirty="0" err="1" smtClean="0">
                <a:solidFill>
                  <a:srgbClr val="C00000"/>
                </a:solidFill>
              </a:rPr>
              <a:t>cout</a:t>
            </a:r>
            <a:r>
              <a:rPr lang="en-US" b="1" dirty="0" smtClean="0">
                <a:solidFill>
                  <a:srgbClr val="C00000"/>
                </a:solidFill>
              </a:rPr>
              <a:t> &lt;&lt; "Array size is " &lt;&lt; </a:t>
            </a:r>
            <a:r>
              <a:rPr lang="en-US" b="1" dirty="0" err="1" smtClean="0">
                <a:solidFill>
                  <a:srgbClr val="C00000"/>
                </a:solidFill>
              </a:rPr>
              <a:t>sizeof</a:t>
            </a:r>
            <a:r>
              <a:rPr lang="en-US" b="1" dirty="0" smtClean="0">
                <a:solidFill>
                  <a:srgbClr val="C00000"/>
                </a:solidFill>
              </a:rPr>
              <a:t>(numbers) / </a:t>
            </a:r>
            <a:r>
              <a:rPr lang="en-US" b="1" dirty="0" err="1" smtClean="0">
                <a:solidFill>
                  <a:srgbClr val="C00000"/>
                </a:solidFill>
              </a:rPr>
              <a:t>sizeof</a:t>
            </a:r>
            <a:r>
              <a:rPr lang="en-US" b="1" dirty="0" smtClean="0">
                <a:solidFill>
                  <a:srgbClr val="C00000"/>
                </a:solidFill>
              </a:rPr>
              <a:t>(numbers[0]) &lt;&lt; </a:t>
            </a:r>
            <a:r>
              <a:rPr lang="en-US" b="1" dirty="0" err="1" smtClean="0">
                <a:solidFill>
                  <a:srgbClr val="C00000"/>
                </a:solidFill>
              </a:rPr>
              <a:t>endl</a:t>
            </a:r>
            <a:r>
              <a:rPr lang="en-US" b="1" dirty="0" smtClean="0">
                <a:solidFill>
                  <a:srgbClr val="C00000"/>
                </a:solidFill>
              </a:rPr>
              <a:t>;  </a:t>
            </a:r>
            <a:r>
              <a:rPr lang="en-US" b="1" dirty="0" smtClean="0"/>
              <a:t>// (100)</a:t>
            </a:r>
            <a:endParaRPr lang="tr-TR" b="1" dirty="0"/>
          </a:p>
        </p:txBody>
      </p:sp>
    </p:spTree>
    <p:extLst>
      <p:ext uri="{BB962C8B-B14F-4D97-AF65-F5344CB8AC3E}">
        <p14:creationId xmlns:p14="http://schemas.microsoft.com/office/powerpoint/2010/main" val="717374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pPr marL="0" indent="0" algn="ctr">
              <a:buNone/>
            </a:pPr>
            <a:r>
              <a:rPr lang="en-US" b="1" dirty="0" smtClean="0"/>
              <a:t>Passing Array In/Out of a Function</a:t>
            </a:r>
          </a:p>
          <a:p>
            <a:r>
              <a:rPr lang="en-US" dirty="0" smtClean="0"/>
              <a:t>An array is passed into a function as a pointer to the first element of the array. You can use array notation (e.g., </a:t>
            </a:r>
            <a:r>
              <a:rPr lang="en-US" dirty="0" err="1" smtClean="0"/>
              <a:t>int</a:t>
            </a:r>
            <a:r>
              <a:rPr lang="en-US" dirty="0" smtClean="0"/>
              <a:t>[]) or pointer notation (e.g., </a:t>
            </a:r>
            <a:r>
              <a:rPr lang="en-US" dirty="0" err="1" smtClean="0"/>
              <a:t>int</a:t>
            </a:r>
            <a:r>
              <a:rPr lang="en-US" dirty="0" smtClean="0"/>
              <a:t>*) in the function declaration. </a:t>
            </a:r>
            <a:endParaRPr lang="tr-TR" dirty="0" smtClean="0"/>
          </a:p>
          <a:p>
            <a:r>
              <a:rPr lang="en-US" dirty="0" smtClean="0"/>
              <a:t>The compiler always treats it as pointer (e.g., </a:t>
            </a:r>
            <a:r>
              <a:rPr lang="en-US" dirty="0" err="1" smtClean="0"/>
              <a:t>int</a:t>
            </a:r>
            <a:r>
              <a:rPr lang="en-US" dirty="0" smtClean="0"/>
              <a:t>*). For example, the following declarations are equivalent:</a:t>
            </a:r>
          </a:p>
          <a:p>
            <a:pPr marL="0" indent="0">
              <a:buNone/>
            </a:pPr>
            <a:r>
              <a:rPr lang="en-US" b="1" dirty="0" err="1" smtClean="0">
                <a:solidFill>
                  <a:srgbClr val="C00000"/>
                </a:solidFill>
              </a:rPr>
              <a:t>int</a:t>
            </a:r>
            <a:r>
              <a:rPr lang="en-US" b="1" dirty="0" smtClean="0">
                <a:solidFill>
                  <a:srgbClr val="C00000"/>
                </a:solidFill>
              </a:rPr>
              <a:t> max(</a:t>
            </a:r>
            <a:r>
              <a:rPr lang="en-US" b="1" dirty="0" err="1" smtClean="0">
                <a:solidFill>
                  <a:srgbClr val="C00000"/>
                </a:solidFill>
              </a:rPr>
              <a:t>int</a:t>
            </a:r>
            <a:r>
              <a:rPr lang="en-US" b="1" dirty="0" smtClean="0">
                <a:solidFill>
                  <a:srgbClr val="C00000"/>
                </a:solidFill>
              </a:rPr>
              <a:t> numbers[], </a:t>
            </a:r>
            <a:r>
              <a:rPr lang="en-US" b="1" dirty="0" err="1" smtClean="0">
                <a:solidFill>
                  <a:srgbClr val="C00000"/>
                </a:solidFill>
              </a:rPr>
              <a:t>int</a:t>
            </a:r>
            <a:r>
              <a:rPr lang="en-US" b="1" dirty="0" smtClean="0">
                <a:solidFill>
                  <a:srgbClr val="C00000"/>
                </a:solidFill>
              </a:rPr>
              <a:t> size);</a:t>
            </a:r>
          </a:p>
          <a:p>
            <a:pPr marL="0" indent="0">
              <a:buNone/>
            </a:pPr>
            <a:r>
              <a:rPr lang="en-US" b="1" dirty="0" err="1" smtClean="0">
                <a:solidFill>
                  <a:srgbClr val="C00000"/>
                </a:solidFill>
              </a:rPr>
              <a:t>int</a:t>
            </a:r>
            <a:r>
              <a:rPr lang="en-US" b="1" dirty="0" smtClean="0">
                <a:solidFill>
                  <a:srgbClr val="C00000"/>
                </a:solidFill>
              </a:rPr>
              <a:t> max(</a:t>
            </a:r>
            <a:r>
              <a:rPr lang="en-US" b="1" dirty="0" err="1" smtClean="0">
                <a:solidFill>
                  <a:srgbClr val="C00000"/>
                </a:solidFill>
              </a:rPr>
              <a:t>int</a:t>
            </a:r>
            <a:r>
              <a:rPr lang="en-US" b="1" dirty="0" smtClean="0">
                <a:solidFill>
                  <a:srgbClr val="C00000"/>
                </a:solidFill>
              </a:rPr>
              <a:t> *numbers, </a:t>
            </a:r>
            <a:r>
              <a:rPr lang="en-US" b="1" dirty="0" err="1" smtClean="0">
                <a:solidFill>
                  <a:srgbClr val="C00000"/>
                </a:solidFill>
              </a:rPr>
              <a:t>int</a:t>
            </a:r>
            <a:r>
              <a:rPr lang="en-US" b="1" dirty="0" smtClean="0">
                <a:solidFill>
                  <a:srgbClr val="C00000"/>
                </a:solidFill>
              </a:rPr>
              <a:t> size);</a:t>
            </a:r>
          </a:p>
          <a:p>
            <a:pPr marL="0" indent="0">
              <a:buNone/>
            </a:pPr>
            <a:r>
              <a:rPr lang="en-US" b="1" dirty="0" err="1" smtClean="0">
                <a:solidFill>
                  <a:srgbClr val="C00000"/>
                </a:solidFill>
              </a:rPr>
              <a:t>int</a:t>
            </a:r>
            <a:r>
              <a:rPr lang="en-US" b="1" dirty="0" smtClean="0">
                <a:solidFill>
                  <a:srgbClr val="C00000"/>
                </a:solidFill>
              </a:rPr>
              <a:t> max(</a:t>
            </a:r>
            <a:r>
              <a:rPr lang="en-US" b="1" dirty="0" err="1" smtClean="0">
                <a:solidFill>
                  <a:srgbClr val="C00000"/>
                </a:solidFill>
              </a:rPr>
              <a:t>int</a:t>
            </a:r>
            <a:r>
              <a:rPr lang="en-US" b="1" dirty="0" smtClean="0">
                <a:solidFill>
                  <a:srgbClr val="C00000"/>
                </a:solidFill>
              </a:rPr>
              <a:t> number[50], </a:t>
            </a:r>
            <a:r>
              <a:rPr lang="en-US" b="1" dirty="0" err="1" smtClean="0">
                <a:solidFill>
                  <a:srgbClr val="C00000"/>
                </a:solidFill>
              </a:rPr>
              <a:t>int</a:t>
            </a:r>
            <a:r>
              <a:rPr lang="en-US" b="1" dirty="0" smtClean="0">
                <a:solidFill>
                  <a:srgbClr val="C00000"/>
                </a:solidFill>
              </a:rPr>
              <a:t> size);</a:t>
            </a:r>
          </a:p>
          <a:p>
            <a:r>
              <a:rPr lang="en-US" dirty="0" smtClean="0"/>
              <a:t>They will be treated as </a:t>
            </a:r>
            <a:r>
              <a:rPr lang="en-US" dirty="0" err="1" smtClean="0"/>
              <a:t>int</a:t>
            </a:r>
            <a:r>
              <a:rPr lang="en-US" dirty="0" smtClean="0"/>
              <a:t>* by the compiler, as follow. The size of the array given in [] is ignored.</a:t>
            </a:r>
          </a:p>
          <a:p>
            <a:r>
              <a:rPr lang="en-US" b="1" dirty="0" err="1" smtClean="0">
                <a:solidFill>
                  <a:srgbClr val="C00000"/>
                </a:solidFill>
              </a:rPr>
              <a:t>int</a:t>
            </a:r>
            <a:r>
              <a:rPr lang="en-US" b="1" dirty="0" smtClean="0">
                <a:solidFill>
                  <a:srgbClr val="C00000"/>
                </a:solidFill>
              </a:rPr>
              <a:t> max(</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a:t>
            </a:r>
          </a:p>
          <a:p>
            <a:r>
              <a:rPr lang="en-US" dirty="0" smtClean="0"/>
              <a:t>Array is passed by reference into the function, because a pointer is passed instead of a clone copy. </a:t>
            </a:r>
            <a:endParaRPr lang="tr-TR" dirty="0" smtClean="0"/>
          </a:p>
          <a:p>
            <a:r>
              <a:rPr lang="tr-TR" dirty="0" smtClean="0"/>
              <a:t>I</a:t>
            </a:r>
            <a:r>
              <a:rPr lang="en-US" dirty="0" smtClean="0"/>
              <a:t>f the array is modified inside the function, the modifications are applied to the caller's copy. </a:t>
            </a:r>
            <a:endParaRPr lang="tr-TR" dirty="0" smtClean="0"/>
          </a:p>
          <a:p>
            <a:r>
              <a:rPr lang="en-US" dirty="0" smtClean="0"/>
              <a:t>You could declare the array parameter as </a:t>
            </a:r>
            <a:r>
              <a:rPr lang="en-US" dirty="0" err="1" smtClean="0"/>
              <a:t>const</a:t>
            </a:r>
            <a:r>
              <a:rPr lang="en-US" dirty="0" smtClean="0"/>
              <a:t> to prevent the array from being modified inside the function.</a:t>
            </a:r>
          </a:p>
          <a:p>
            <a:r>
              <a:rPr lang="en-US" dirty="0" smtClean="0"/>
              <a:t>The size of the array is not part of the array parameter, and needs to be passed in another </a:t>
            </a:r>
            <a:r>
              <a:rPr lang="en-US" dirty="0" err="1" smtClean="0"/>
              <a:t>int</a:t>
            </a:r>
            <a:r>
              <a:rPr lang="en-US" dirty="0" smtClean="0"/>
              <a:t> parameter. Compiler is not able to deduce the array size from the array pointer, and does not perform array bound check.</a:t>
            </a:r>
          </a:p>
          <a:p>
            <a:endParaRPr lang="en-US" dirty="0" smtClean="0"/>
          </a:p>
          <a:p>
            <a:r>
              <a:rPr lang="en-US" dirty="0" smtClean="0"/>
              <a:t>Example: Using the usual array notation.</a:t>
            </a:r>
            <a:endParaRPr lang="tr-TR" dirty="0"/>
          </a:p>
        </p:txBody>
      </p:sp>
    </p:spTree>
    <p:extLst>
      <p:ext uri="{BB962C8B-B14F-4D97-AF65-F5344CB8AC3E}">
        <p14:creationId xmlns:p14="http://schemas.microsoft.com/office/powerpoint/2010/main" val="125025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Autofit/>
          </a:bodyPr>
          <a:lstStyle/>
          <a:p>
            <a:pPr marL="0" indent="0">
              <a:buNone/>
            </a:pPr>
            <a:r>
              <a:rPr lang="tr-TR" sz="500" b="1" dirty="0" smtClean="0"/>
              <a:t>/* </a:t>
            </a:r>
            <a:r>
              <a:rPr lang="tr-TR" sz="500" b="1" dirty="0" err="1" smtClean="0"/>
              <a:t>Passing</a:t>
            </a:r>
            <a:r>
              <a:rPr lang="tr-TR" sz="500" b="1" dirty="0" smtClean="0"/>
              <a:t> </a:t>
            </a:r>
            <a:r>
              <a:rPr lang="tr-TR" sz="500" b="1" dirty="0" err="1" smtClean="0"/>
              <a:t>array</a:t>
            </a:r>
            <a:r>
              <a:rPr lang="tr-TR" sz="500" b="1" dirty="0" smtClean="0"/>
              <a:t> in/</a:t>
            </a:r>
            <a:r>
              <a:rPr lang="tr-TR" sz="500" b="1" dirty="0" err="1" smtClean="0"/>
              <a:t>out</a:t>
            </a:r>
            <a:r>
              <a:rPr lang="tr-TR" sz="500" b="1" dirty="0" smtClean="0"/>
              <a:t> </a:t>
            </a:r>
            <a:r>
              <a:rPr lang="tr-TR" sz="500" b="1" dirty="0" err="1" smtClean="0"/>
              <a:t>function</a:t>
            </a:r>
            <a:r>
              <a:rPr lang="tr-TR" sz="500" b="1" dirty="0" smtClean="0"/>
              <a:t> (TestArrayPassing.cpp) */</a:t>
            </a:r>
          </a:p>
          <a:p>
            <a:pPr marL="0" indent="0">
              <a:buNone/>
            </a:pPr>
            <a:r>
              <a:rPr lang="tr-TR" sz="500" b="1" dirty="0" smtClean="0">
                <a:solidFill>
                  <a:srgbClr val="C00000"/>
                </a:solidFill>
              </a:rPr>
              <a:t>#</a:t>
            </a:r>
            <a:r>
              <a:rPr lang="tr-TR" sz="500" b="1" dirty="0" err="1" smtClean="0">
                <a:solidFill>
                  <a:srgbClr val="C00000"/>
                </a:solidFill>
              </a:rPr>
              <a:t>include</a:t>
            </a:r>
            <a:r>
              <a:rPr lang="tr-TR" sz="500" b="1" dirty="0" smtClean="0">
                <a:solidFill>
                  <a:srgbClr val="C00000"/>
                </a:solidFill>
              </a:rPr>
              <a:t> &lt;</a:t>
            </a:r>
            <a:r>
              <a:rPr lang="tr-TR" sz="500" b="1" dirty="0" err="1" smtClean="0">
                <a:solidFill>
                  <a:srgbClr val="C00000"/>
                </a:solidFill>
              </a:rPr>
              <a:t>iostream</a:t>
            </a:r>
            <a:r>
              <a:rPr lang="tr-TR" sz="500" b="1" dirty="0" smtClean="0">
                <a:solidFill>
                  <a:srgbClr val="C00000"/>
                </a:solidFill>
              </a:rPr>
              <a:t>&gt;</a:t>
            </a:r>
          </a:p>
          <a:p>
            <a:pPr marL="0" indent="0">
              <a:buNone/>
            </a:pPr>
            <a:r>
              <a:rPr lang="tr-TR" sz="500" b="1" dirty="0" err="1" smtClean="0">
                <a:solidFill>
                  <a:srgbClr val="C00000"/>
                </a:solidFill>
              </a:rPr>
              <a:t>using</a:t>
            </a:r>
            <a:r>
              <a:rPr lang="tr-TR" sz="500" b="1" dirty="0" smtClean="0">
                <a:solidFill>
                  <a:srgbClr val="C00000"/>
                </a:solidFill>
              </a:rPr>
              <a:t> </a:t>
            </a:r>
            <a:r>
              <a:rPr lang="tr-TR" sz="500" b="1" dirty="0" err="1" smtClean="0">
                <a:solidFill>
                  <a:srgbClr val="C00000"/>
                </a:solidFill>
              </a:rPr>
              <a:t>namespace</a:t>
            </a:r>
            <a:r>
              <a:rPr lang="tr-TR" sz="500" b="1" dirty="0" smtClean="0">
                <a:solidFill>
                  <a:srgbClr val="C00000"/>
                </a:solidFill>
              </a:rPr>
              <a:t> </a:t>
            </a:r>
            <a:r>
              <a:rPr lang="tr-TR" sz="500" b="1" dirty="0" err="1" smtClean="0">
                <a:solidFill>
                  <a:srgbClr val="C00000"/>
                </a:solidFill>
              </a:rPr>
              <a:t>std</a:t>
            </a:r>
            <a:r>
              <a:rPr lang="tr-TR" sz="500" b="1" dirty="0" smtClean="0">
                <a:solidFill>
                  <a:srgbClr val="C00000"/>
                </a:solidFill>
              </a:rPr>
              <a:t>;</a:t>
            </a:r>
          </a:p>
          <a:p>
            <a:pPr marL="0" indent="0">
              <a:buNone/>
            </a:pP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max</a:t>
            </a:r>
            <a:r>
              <a:rPr lang="tr-TR" sz="500" b="1" dirty="0" smtClean="0">
                <a:solidFill>
                  <a:srgbClr val="C00000"/>
                </a:solidFill>
              </a:rPr>
              <a:t>(</a:t>
            </a:r>
            <a:r>
              <a:rPr lang="tr-TR" sz="500" b="1" dirty="0" err="1" smtClean="0">
                <a:solidFill>
                  <a:srgbClr val="C00000"/>
                </a:solidFill>
              </a:rPr>
              <a:t>const</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a:t>
            </a:r>
            <a:r>
              <a:rPr lang="tr-TR" sz="500" b="1" dirty="0">
                <a:solidFill>
                  <a:srgbClr val="C00000"/>
                </a:solidFill>
              </a:rPr>
              <a:t>);</a:t>
            </a:r>
            <a:r>
              <a:rPr lang="tr-TR" sz="500" b="1" dirty="0"/>
              <a:t> // </a:t>
            </a:r>
            <a:r>
              <a:rPr lang="tr-TR" sz="500" b="1" dirty="0" err="1"/>
              <a:t>Function</a:t>
            </a:r>
            <a:r>
              <a:rPr lang="tr-TR" sz="500" b="1" dirty="0"/>
              <a:t> </a:t>
            </a:r>
            <a:r>
              <a:rPr lang="tr-TR" sz="500" b="1" dirty="0" err="1"/>
              <a:t>prototypes</a:t>
            </a:r>
            <a:endParaRPr lang="tr-TR" sz="500" b="1" dirty="0"/>
          </a:p>
          <a:p>
            <a:pPr marL="0" indent="0">
              <a:buNone/>
            </a:pPr>
            <a:r>
              <a:rPr lang="tr-TR" sz="500" b="1" dirty="0" err="1" smtClean="0">
                <a:solidFill>
                  <a:srgbClr val="C00000"/>
                </a:solidFill>
              </a:rPr>
              <a:t>void</a:t>
            </a:r>
            <a:r>
              <a:rPr lang="tr-TR" sz="500" b="1" dirty="0" smtClean="0">
                <a:solidFill>
                  <a:srgbClr val="C00000"/>
                </a:solidFill>
              </a:rPr>
              <a:t> </a:t>
            </a:r>
            <a:r>
              <a:rPr lang="tr-TR" sz="500" b="1" dirty="0" err="1" smtClean="0">
                <a:solidFill>
                  <a:srgbClr val="C00000"/>
                </a:solidFill>
              </a:rPr>
              <a:t>replaceByMax</a:t>
            </a:r>
            <a:r>
              <a:rPr lang="tr-TR" sz="500" b="1" dirty="0" smtClean="0">
                <a:solidFill>
                  <a:srgbClr val="C00000"/>
                </a:solidFill>
              </a:rPr>
              <a:t>(</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a:t>
            </a:r>
          </a:p>
          <a:p>
            <a:pPr marL="0" indent="0">
              <a:buNone/>
            </a:pPr>
            <a:r>
              <a:rPr lang="tr-TR" sz="500" b="1" dirty="0" err="1" smtClean="0">
                <a:solidFill>
                  <a:srgbClr val="C00000"/>
                </a:solidFill>
              </a:rPr>
              <a:t>void</a:t>
            </a:r>
            <a:r>
              <a:rPr lang="tr-TR" sz="500" b="1" dirty="0" smtClean="0">
                <a:solidFill>
                  <a:srgbClr val="C00000"/>
                </a:solidFill>
              </a:rPr>
              <a:t> </a:t>
            </a:r>
            <a:r>
              <a:rPr lang="tr-TR" sz="500" b="1" dirty="0" err="1" smtClean="0">
                <a:solidFill>
                  <a:srgbClr val="C00000"/>
                </a:solidFill>
              </a:rPr>
              <a:t>print</a:t>
            </a:r>
            <a:r>
              <a:rPr lang="tr-TR" sz="500" b="1" dirty="0" smtClean="0">
                <a:solidFill>
                  <a:srgbClr val="C00000"/>
                </a:solidFill>
              </a:rPr>
              <a:t>(</a:t>
            </a:r>
            <a:r>
              <a:rPr lang="tr-TR" sz="500" b="1" dirty="0" err="1" smtClean="0">
                <a:solidFill>
                  <a:srgbClr val="C00000"/>
                </a:solidFill>
              </a:rPr>
              <a:t>const</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a:t>
            </a:r>
          </a:p>
          <a:p>
            <a:pPr marL="0" indent="0">
              <a:buNone/>
            </a:pP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main() {</a:t>
            </a:r>
          </a:p>
          <a:p>
            <a:pPr marL="0" indent="0">
              <a:buNone/>
            </a:pPr>
            <a:r>
              <a:rPr lang="tr-TR" sz="500" b="1" dirty="0" smtClean="0">
                <a:solidFill>
                  <a:srgbClr val="C00000"/>
                </a:solidFill>
              </a:rPr>
              <a:t>   </a:t>
            </a:r>
            <a:r>
              <a:rPr lang="tr-TR" sz="500" b="1" dirty="0" err="1" smtClean="0">
                <a:solidFill>
                  <a:srgbClr val="C00000"/>
                </a:solidFill>
              </a:rPr>
              <a:t>const</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 = 4;</a:t>
            </a:r>
          </a:p>
          <a:p>
            <a:pPr marL="0" indent="0">
              <a:buNone/>
            </a:pP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numbers</a:t>
            </a:r>
            <a:r>
              <a:rPr lang="tr-TR" sz="500" b="1" dirty="0" smtClean="0">
                <a:solidFill>
                  <a:srgbClr val="C00000"/>
                </a:solidFill>
              </a:rPr>
              <a:t>[SIZE] = {11, 22, 33, 22};</a:t>
            </a:r>
          </a:p>
          <a:p>
            <a:pPr marL="0" indent="0">
              <a:buNone/>
            </a:pPr>
            <a:r>
              <a:rPr lang="tr-TR" sz="500" b="1" dirty="0" smtClean="0">
                <a:solidFill>
                  <a:srgbClr val="C00000"/>
                </a:solidFill>
              </a:rPr>
              <a:t>   </a:t>
            </a:r>
            <a:r>
              <a:rPr lang="tr-TR" sz="500" b="1" dirty="0" err="1" smtClean="0">
                <a:solidFill>
                  <a:srgbClr val="C00000"/>
                </a:solidFill>
              </a:rPr>
              <a:t>print</a:t>
            </a:r>
            <a:r>
              <a:rPr lang="tr-TR" sz="500" b="1" dirty="0" smtClean="0">
                <a:solidFill>
                  <a:srgbClr val="C00000"/>
                </a:solidFill>
              </a:rPr>
              <a:t>(</a:t>
            </a:r>
            <a:r>
              <a:rPr lang="tr-TR" sz="500" b="1" dirty="0" err="1" smtClean="0">
                <a:solidFill>
                  <a:srgbClr val="C00000"/>
                </a:solidFill>
              </a:rPr>
              <a:t>numbers</a:t>
            </a:r>
            <a:r>
              <a:rPr lang="tr-TR" sz="500" b="1" dirty="0" smtClean="0">
                <a:solidFill>
                  <a:srgbClr val="C00000"/>
                </a:solidFill>
              </a:rPr>
              <a:t>, SIZE);</a:t>
            </a:r>
          </a:p>
          <a:p>
            <a:pPr marL="0" indent="0">
              <a:buNone/>
            </a:pPr>
            <a:r>
              <a:rPr lang="tr-TR" sz="500" b="1" dirty="0" smtClean="0">
                <a:solidFill>
                  <a:srgbClr val="C00000"/>
                </a:solidFill>
              </a:rPr>
              <a:t>   </a:t>
            </a:r>
            <a:r>
              <a:rPr lang="tr-TR" sz="500" b="1" dirty="0" err="1" smtClean="0">
                <a:solidFill>
                  <a:srgbClr val="C00000"/>
                </a:solidFill>
              </a:rPr>
              <a:t>cout</a:t>
            </a:r>
            <a:r>
              <a:rPr lang="tr-TR" sz="500" b="1" dirty="0" smtClean="0">
                <a:solidFill>
                  <a:srgbClr val="C00000"/>
                </a:solidFill>
              </a:rPr>
              <a:t> &lt;&lt; </a:t>
            </a:r>
            <a:r>
              <a:rPr lang="tr-TR" sz="500" b="1" dirty="0" err="1" smtClean="0">
                <a:solidFill>
                  <a:srgbClr val="C00000"/>
                </a:solidFill>
              </a:rPr>
              <a:t>max</a:t>
            </a:r>
            <a:r>
              <a:rPr lang="tr-TR" sz="500" b="1" dirty="0" smtClean="0">
                <a:solidFill>
                  <a:srgbClr val="C00000"/>
                </a:solidFill>
              </a:rPr>
              <a:t>(</a:t>
            </a:r>
            <a:r>
              <a:rPr lang="tr-TR" sz="500" b="1" dirty="0" err="1" smtClean="0">
                <a:solidFill>
                  <a:srgbClr val="C00000"/>
                </a:solidFill>
              </a:rPr>
              <a:t>numbers</a:t>
            </a:r>
            <a:r>
              <a:rPr lang="tr-TR" sz="500" b="1" dirty="0" smtClean="0">
                <a:solidFill>
                  <a:srgbClr val="C00000"/>
                </a:solidFill>
              </a:rPr>
              <a:t>, SIZE) &lt;&lt; </a:t>
            </a:r>
            <a:r>
              <a:rPr lang="tr-TR" sz="500" b="1" dirty="0" err="1" smtClean="0">
                <a:solidFill>
                  <a:srgbClr val="C00000"/>
                </a:solidFill>
              </a:rPr>
              <a:t>endl</a:t>
            </a:r>
            <a:r>
              <a:rPr lang="tr-TR" sz="500" b="1" dirty="0" smtClean="0">
                <a:solidFill>
                  <a:srgbClr val="C00000"/>
                </a:solidFill>
              </a:rPr>
              <a:t>;</a:t>
            </a:r>
          </a:p>
          <a:p>
            <a:pPr marL="0" indent="0">
              <a:buNone/>
            </a:pPr>
            <a:r>
              <a:rPr lang="tr-TR" sz="500" b="1" dirty="0" smtClean="0">
                <a:solidFill>
                  <a:srgbClr val="C00000"/>
                </a:solidFill>
              </a:rPr>
              <a:t>   </a:t>
            </a:r>
            <a:r>
              <a:rPr lang="tr-TR" sz="500" b="1" dirty="0" err="1" smtClean="0">
                <a:solidFill>
                  <a:srgbClr val="C00000"/>
                </a:solidFill>
              </a:rPr>
              <a:t>replaceByMax</a:t>
            </a:r>
            <a:r>
              <a:rPr lang="tr-TR" sz="500" b="1" dirty="0" smtClean="0">
                <a:solidFill>
                  <a:srgbClr val="C00000"/>
                </a:solidFill>
              </a:rPr>
              <a:t>(</a:t>
            </a:r>
            <a:r>
              <a:rPr lang="tr-TR" sz="500" b="1" dirty="0" err="1" smtClean="0">
                <a:solidFill>
                  <a:srgbClr val="C00000"/>
                </a:solidFill>
              </a:rPr>
              <a:t>numbers</a:t>
            </a:r>
            <a:r>
              <a:rPr lang="tr-TR" sz="500" b="1" dirty="0" smtClean="0">
                <a:solidFill>
                  <a:srgbClr val="C00000"/>
                </a:solidFill>
              </a:rPr>
              <a:t>, SIZE);</a:t>
            </a:r>
          </a:p>
          <a:p>
            <a:pPr marL="0" indent="0">
              <a:buNone/>
            </a:pPr>
            <a:r>
              <a:rPr lang="tr-TR" sz="500" b="1" dirty="0" smtClean="0">
                <a:solidFill>
                  <a:srgbClr val="C00000"/>
                </a:solidFill>
              </a:rPr>
              <a:t>   </a:t>
            </a:r>
            <a:r>
              <a:rPr lang="tr-TR" sz="500" b="1" dirty="0" err="1" smtClean="0">
                <a:solidFill>
                  <a:srgbClr val="C00000"/>
                </a:solidFill>
              </a:rPr>
              <a:t>print</a:t>
            </a:r>
            <a:r>
              <a:rPr lang="tr-TR" sz="500" b="1" dirty="0" smtClean="0">
                <a:solidFill>
                  <a:srgbClr val="C00000"/>
                </a:solidFill>
              </a:rPr>
              <a:t>(</a:t>
            </a:r>
            <a:r>
              <a:rPr lang="tr-TR" sz="500" b="1" dirty="0" err="1" smtClean="0">
                <a:solidFill>
                  <a:srgbClr val="C00000"/>
                </a:solidFill>
              </a:rPr>
              <a:t>numbers</a:t>
            </a:r>
            <a:r>
              <a:rPr lang="tr-TR" sz="500" b="1" dirty="0" smtClean="0">
                <a:solidFill>
                  <a:srgbClr val="C00000"/>
                </a:solidFill>
              </a:rPr>
              <a:t>, SIZE);</a:t>
            </a:r>
          </a:p>
          <a:p>
            <a:pPr marL="0" indent="0">
              <a:buNone/>
            </a:pPr>
            <a:r>
              <a:rPr lang="tr-TR" sz="500" b="1" dirty="0" smtClean="0">
                <a:solidFill>
                  <a:srgbClr val="C00000"/>
                </a:solidFill>
              </a:rPr>
              <a:t>}</a:t>
            </a:r>
          </a:p>
          <a:p>
            <a:pPr marL="0" indent="0">
              <a:buNone/>
            </a:pP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max</a:t>
            </a:r>
            <a:r>
              <a:rPr lang="tr-TR" sz="500" b="1" dirty="0" smtClean="0">
                <a:solidFill>
                  <a:srgbClr val="C00000"/>
                </a:solidFill>
              </a:rPr>
              <a:t>(</a:t>
            </a:r>
            <a:r>
              <a:rPr lang="tr-TR" sz="500" b="1" dirty="0" err="1" smtClean="0">
                <a:solidFill>
                  <a:srgbClr val="C00000"/>
                </a:solidFill>
              </a:rPr>
              <a:t>const</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 {</a:t>
            </a:r>
            <a:r>
              <a:rPr lang="tr-TR" sz="500" b="1" dirty="0"/>
              <a:t>// Return </a:t>
            </a:r>
            <a:r>
              <a:rPr lang="tr-TR" sz="500" b="1" dirty="0" err="1"/>
              <a:t>the</a:t>
            </a:r>
            <a:r>
              <a:rPr lang="tr-TR" sz="500" b="1" dirty="0"/>
              <a:t> </a:t>
            </a:r>
            <a:r>
              <a:rPr lang="tr-TR" sz="500" b="1" dirty="0" err="1"/>
              <a:t>maximum</a:t>
            </a:r>
            <a:r>
              <a:rPr lang="tr-TR" sz="500" b="1" dirty="0"/>
              <a:t> </a:t>
            </a:r>
            <a:r>
              <a:rPr lang="tr-TR" sz="500" b="1" dirty="0" err="1"/>
              <a:t>value</a:t>
            </a:r>
            <a:r>
              <a:rPr lang="tr-TR" sz="500" b="1" dirty="0"/>
              <a:t> of </a:t>
            </a:r>
            <a:r>
              <a:rPr lang="tr-TR" sz="500" b="1" dirty="0" err="1"/>
              <a:t>the</a:t>
            </a:r>
            <a:r>
              <a:rPr lang="tr-TR" sz="500" b="1" dirty="0"/>
              <a:t> </a:t>
            </a:r>
            <a:r>
              <a:rPr lang="tr-TR" sz="500" b="1" dirty="0" err="1"/>
              <a:t>given</a:t>
            </a:r>
            <a:r>
              <a:rPr lang="tr-TR" sz="500" b="1" dirty="0"/>
              <a:t> </a:t>
            </a:r>
            <a:r>
              <a:rPr lang="tr-TR" sz="500" b="1" dirty="0" err="1"/>
              <a:t>array</a:t>
            </a:r>
            <a:r>
              <a:rPr lang="tr-TR" sz="500" b="1" dirty="0"/>
              <a:t>.// </a:t>
            </a:r>
            <a:r>
              <a:rPr lang="tr-TR" sz="500" b="1" dirty="0" err="1"/>
              <a:t>The</a:t>
            </a:r>
            <a:r>
              <a:rPr lang="tr-TR" sz="500" b="1" dirty="0"/>
              <a:t> </a:t>
            </a:r>
            <a:r>
              <a:rPr lang="tr-TR" sz="500" b="1" dirty="0" err="1"/>
              <a:t>array</a:t>
            </a:r>
            <a:r>
              <a:rPr lang="tr-TR" sz="500" b="1" dirty="0"/>
              <a:t> is </a:t>
            </a:r>
            <a:r>
              <a:rPr lang="tr-TR" sz="500" b="1" dirty="0" err="1"/>
              <a:t>declared</a:t>
            </a:r>
            <a:r>
              <a:rPr lang="tr-TR" sz="500" b="1" dirty="0"/>
              <a:t> </a:t>
            </a:r>
            <a:r>
              <a:rPr lang="tr-TR" sz="500" b="1" dirty="0" err="1"/>
              <a:t>const</a:t>
            </a:r>
            <a:r>
              <a:rPr lang="tr-TR" sz="500" b="1" dirty="0"/>
              <a:t>, </a:t>
            </a:r>
            <a:r>
              <a:rPr lang="tr-TR" sz="500" b="1" dirty="0" err="1"/>
              <a:t>and</a:t>
            </a:r>
            <a:r>
              <a:rPr lang="tr-TR" sz="500" b="1" dirty="0"/>
              <a:t> </a:t>
            </a:r>
            <a:r>
              <a:rPr lang="tr-TR" sz="500" b="1" dirty="0" err="1"/>
              <a:t>cannot</a:t>
            </a:r>
            <a:r>
              <a:rPr lang="tr-TR" sz="500" b="1" dirty="0"/>
              <a:t> be </a:t>
            </a:r>
            <a:r>
              <a:rPr lang="tr-TR" sz="500" b="1" dirty="0" err="1"/>
              <a:t>modified</a:t>
            </a:r>
            <a:r>
              <a:rPr lang="tr-TR" sz="500" b="1" dirty="0"/>
              <a:t> inside </a:t>
            </a:r>
            <a:r>
              <a:rPr lang="tr-TR" sz="500" b="1" dirty="0" err="1"/>
              <a:t>the</a:t>
            </a:r>
            <a:r>
              <a:rPr lang="tr-TR" sz="500" b="1" dirty="0"/>
              <a:t> </a:t>
            </a:r>
            <a:r>
              <a:rPr lang="tr-TR" sz="500" b="1" dirty="0" err="1"/>
              <a:t>function</a:t>
            </a:r>
            <a:r>
              <a:rPr lang="tr-TR" sz="500" b="1" dirty="0"/>
              <a:t>.</a:t>
            </a:r>
            <a:endParaRPr lang="tr-TR" sz="500" b="1" dirty="0" smtClean="0">
              <a:solidFill>
                <a:srgbClr val="C00000"/>
              </a:solidFill>
            </a:endParaRPr>
          </a:p>
          <a:p>
            <a:pPr marL="0" indent="0">
              <a:buNone/>
            </a:pP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max</a:t>
            </a:r>
            <a:r>
              <a:rPr lang="tr-TR" sz="500" b="1" dirty="0" smtClean="0">
                <a:solidFill>
                  <a:srgbClr val="C00000"/>
                </a:solidFill>
              </a:rPr>
              <a:t> = </a:t>
            </a:r>
            <a:r>
              <a:rPr lang="tr-TR" sz="500" b="1" dirty="0" err="1" smtClean="0">
                <a:solidFill>
                  <a:srgbClr val="C00000"/>
                </a:solidFill>
              </a:rPr>
              <a:t>arr</a:t>
            </a:r>
            <a:r>
              <a:rPr lang="tr-TR" sz="500" b="1" dirty="0" smtClean="0">
                <a:solidFill>
                  <a:srgbClr val="C00000"/>
                </a:solidFill>
              </a:rPr>
              <a:t>[0];</a:t>
            </a:r>
          </a:p>
          <a:p>
            <a:pPr marL="0" indent="0">
              <a:buNone/>
            </a:pPr>
            <a:r>
              <a:rPr lang="tr-TR" sz="500" b="1" dirty="0" smtClean="0">
                <a:solidFill>
                  <a:srgbClr val="C00000"/>
                </a:solidFill>
              </a:rPr>
              <a:t>   </a:t>
            </a:r>
            <a:r>
              <a:rPr lang="tr-TR" sz="500" b="1" dirty="0" err="1" smtClean="0">
                <a:solidFill>
                  <a:srgbClr val="C00000"/>
                </a:solidFill>
              </a:rPr>
              <a:t>for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i = 1; i &lt; size; ++i) {</a:t>
            </a:r>
          </a:p>
          <a:p>
            <a:pPr marL="0" indent="0">
              <a:buNone/>
            </a:pPr>
            <a:r>
              <a:rPr lang="tr-TR" sz="500" b="1" dirty="0" smtClean="0">
                <a:solidFill>
                  <a:srgbClr val="C00000"/>
                </a:solidFill>
              </a:rPr>
              <a:t>      </a:t>
            </a:r>
            <a:r>
              <a:rPr lang="tr-TR" sz="500" b="1" dirty="0" err="1" smtClean="0">
                <a:solidFill>
                  <a:srgbClr val="C00000"/>
                </a:solidFill>
              </a:rPr>
              <a:t>if</a:t>
            </a:r>
            <a:r>
              <a:rPr lang="tr-TR" sz="500" b="1" dirty="0" smtClean="0">
                <a:solidFill>
                  <a:srgbClr val="C00000"/>
                </a:solidFill>
              </a:rPr>
              <a:t> (</a:t>
            </a:r>
            <a:r>
              <a:rPr lang="tr-TR" sz="500" b="1" dirty="0" err="1" smtClean="0">
                <a:solidFill>
                  <a:srgbClr val="C00000"/>
                </a:solidFill>
              </a:rPr>
              <a:t>max</a:t>
            </a:r>
            <a:r>
              <a:rPr lang="tr-TR" sz="500" b="1" dirty="0" smtClean="0">
                <a:solidFill>
                  <a:srgbClr val="C00000"/>
                </a:solidFill>
              </a:rPr>
              <a:t> &lt; </a:t>
            </a:r>
            <a:r>
              <a:rPr lang="tr-TR" sz="500" b="1" dirty="0" err="1" smtClean="0">
                <a:solidFill>
                  <a:srgbClr val="C00000"/>
                </a:solidFill>
              </a:rPr>
              <a:t>arr</a:t>
            </a:r>
            <a:r>
              <a:rPr lang="tr-TR" sz="500" b="1" dirty="0" smtClean="0">
                <a:solidFill>
                  <a:srgbClr val="C00000"/>
                </a:solidFill>
              </a:rPr>
              <a:t>[i]) </a:t>
            </a:r>
            <a:r>
              <a:rPr lang="tr-TR" sz="500" b="1" dirty="0" err="1" smtClean="0">
                <a:solidFill>
                  <a:srgbClr val="C00000"/>
                </a:solidFill>
              </a:rPr>
              <a:t>max</a:t>
            </a:r>
            <a:r>
              <a:rPr lang="tr-TR" sz="500" b="1" dirty="0" smtClean="0">
                <a:solidFill>
                  <a:srgbClr val="C00000"/>
                </a:solidFill>
              </a:rPr>
              <a:t> = </a:t>
            </a:r>
            <a:r>
              <a:rPr lang="tr-TR" sz="500" b="1" dirty="0" err="1" smtClean="0">
                <a:solidFill>
                  <a:srgbClr val="C00000"/>
                </a:solidFill>
              </a:rPr>
              <a:t>arr</a:t>
            </a:r>
            <a:r>
              <a:rPr lang="tr-TR" sz="500" b="1" dirty="0" smtClean="0">
                <a:solidFill>
                  <a:srgbClr val="C00000"/>
                </a:solidFill>
              </a:rPr>
              <a:t>[i];</a:t>
            </a:r>
          </a:p>
          <a:p>
            <a:pPr marL="0" indent="0">
              <a:buNone/>
            </a:pPr>
            <a:r>
              <a:rPr lang="tr-TR" sz="500" b="1" dirty="0" smtClean="0">
                <a:solidFill>
                  <a:srgbClr val="C00000"/>
                </a:solidFill>
              </a:rPr>
              <a:t>   }</a:t>
            </a:r>
          </a:p>
          <a:p>
            <a:pPr marL="0" indent="0">
              <a:buNone/>
            </a:pPr>
            <a:r>
              <a:rPr lang="tr-TR" sz="500" b="1" dirty="0" smtClean="0">
                <a:solidFill>
                  <a:srgbClr val="C00000"/>
                </a:solidFill>
              </a:rPr>
              <a:t>   </a:t>
            </a:r>
            <a:r>
              <a:rPr lang="tr-TR" sz="500" b="1" dirty="0" err="1" smtClean="0">
                <a:solidFill>
                  <a:srgbClr val="C00000"/>
                </a:solidFill>
              </a:rPr>
              <a:t>return</a:t>
            </a:r>
            <a:r>
              <a:rPr lang="tr-TR" sz="500" b="1" dirty="0" smtClean="0">
                <a:solidFill>
                  <a:srgbClr val="C00000"/>
                </a:solidFill>
              </a:rPr>
              <a:t> </a:t>
            </a:r>
            <a:r>
              <a:rPr lang="tr-TR" sz="500" b="1" dirty="0" err="1" smtClean="0">
                <a:solidFill>
                  <a:srgbClr val="C00000"/>
                </a:solidFill>
              </a:rPr>
              <a:t>max</a:t>
            </a:r>
            <a:r>
              <a:rPr lang="tr-TR" sz="500" b="1" dirty="0" smtClean="0">
                <a:solidFill>
                  <a:srgbClr val="C00000"/>
                </a:solidFill>
              </a:rPr>
              <a:t>;</a:t>
            </a:r>
          </a:p>
          <a:p>
            <a:pPr marL="0" indent="0">
              <a:buNone/>
            </a:pPr>
            <a:r>
              <a:rPr lang="tr-TR" sz="500" b="1" dirty="0" smtClean="0">
                <a:solidFill>
                  <a:srgbClr val="C00000"/>
                </a:solidFill>
              </a:rPr>
              <a:t>}</a:t>
            </a:r>
          </a:p>
          <a:p>
            <a:pPr marL="0" indent="0">
              <a:buNone/>
            </a:pPr>
            <a:r>
              <a:rPr lang="tr-TR" sz="500" b="1" dirty="0" err="1" smtClean="0">
                <a:solidFill>
                  <a:srgbClr val="C00000"/>
                </a:solidFill>
              </a:rPr>
              <a:t>void</a:t>
            </a:r>
            <a:r>
              <a:rPr lang="tr-TR" sz="500" b="1" dirty="0" smtClean="0">
                <a:solidFill>
                  <a:srgbClr val="C00000"/>
                </a:solidFill>
              </a:rPr>
              <a:t> </a:t>
            </a:r>
            <a:r>
              <a:rPr lang="tr-TR" sz="500" b="1" dirty="0" err="1" smtClean="0">
                <a:solidFill>
                  <a:srgbClr val="C00000"/>
                </a:solidFill>
              </a:rPr>
              <a:t>replaceByMax</a:t>
            </a:r>
            <a:r>
              <a:rPr lang="tr-TR" sz="500" b="1" dirty="0" smtClean="0">
                <a:solidFill>
                  <a:srgbClr val="C00000"/>
                </a:solidFill>
              </a:rPr>
              <a:t>(</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 {</a:t>
            </a:r>
            <a:r>
              <a:rPr lang="tr-TR" sz="500" b="1" dirty="0"/>
              <a:t>// </a:t>
            </a:r>
            <a:r>
              <a:rPr lang="tr-TR" sz="500" b="1" dirty="0" err="1"/>
              <a:t>Replace</a:t>
            </a:r>
            <a:r>
              <a:rPr lang="tr-TR" sz="500" b="1" dirty="0"/>
              <a:t> </a:t>
            </a:r>
            <a:r>
              <a:rPr lang="tr-TR" sz="500" b="1" dirty="0" err="1"/>
              <a:t>all</a:t>
            </a:r>
            <a:r>
              <a:rPr lang="tr-TR" sz="500" b="1" dirty="0"/>
              <a:t> </a:t>
            </a:r>
            <a:r>
              <a:rPr lang="tr-TR" sz="500" b="1" dirty="0" err="1"/>
              <a:t>elements</a:t>
            </a:r>
            <a:r>
              <a:rPr lang="tr-TR" sz="500" b="1" dirty="0"/>
              <a:t> of </a:t>
            </a:r>
            <a:r>
              <a:rPr lang="tr-TR" sz="500" b="1" dirty="0" err="1"/>
              <a:t>the</a:t>
            </a:r>
            <a:r>
              <a:rPr lang="tr-TR" sz="500" b="1" dirty="0"/>
              <a:t> </a:t>
            </a:r>
            <a:r>
              <a:rPr lang="tr-TR" sz="500" b="1" dirty="0" err="1"/>
              <a:t>given</a:t>
            </a:r>
            <a:r>
              <a:rPr lang="tr-TR" sz="500" b="1" dirty="0"/>
              <a:t> </a:t>
            </a:r>
            <a:r>
              <a:rPr lang="tr-TR" sz="500" b="1" dirty="0" err="1"/>
              <a:t>array</a:t>
            </a:r>
            <a:r>
              <a:rPr lang="tr-TR" sz="500" b="1" dirty="0"/>
              <a:t> </a:t>
            </a:r>
            <a:r>
              <a:rPr lang="tr-TR" sz="500" b="1" dirty="0" err="1"/>
              <a:t>by</a:t>
            </a:r>
            <a:r>
              <a:rPr lang="tr-TR" sz="500" b="1" dirty="0"/>
              <a:t> </a:t>
            </a:r>
            <a:r>
              <a:rPr lang="tr-TR" sz="500" b="1" dirty="0" err="1"/>
              <a:t>its</a:t>
            </a:r>
            <a:r>
              <a:rPr lang="tr-TR" sz="500" b="1" dirty="0"/>
              <a:t> </a:t>
            </a:r>
            <a:r>
              <a:rPr lang="tr-TR" sz="500" b="1" dirty="0" err="1"/>
              <a:t>maximum</a:t>
            </a:r>
            <a:r>
              <a:rPr lang="tr-TR" sz="500" b="1" dirty="0"/>
              <a:t> </a:t>
            </a:r>
            <a:r>
              <a:rPr lang="tr-TR" sz="500" b="1" dirty="0" err="1"/>
              <a:t>value</a:t>
            </a:r>
            <a:r>
              <a:rPr lang="tr-TR" sz="500" b="1" dirty="0"/>
              <a:t>// </a:t>
            </a:r>
            <a:r>
              <a:rPr lang="tr-TR" sz="500" b="1" dirty="0" err="1"/>
              <a:t>Array</a:t>
            </a:r>
            <a:r>
              <a:rPr lang="tr-TR" sz="500" b="1" dirty="0"/>
              <a:t> is </a:t>
            </a:r>
            <a:r>
              <a:rPr lang="tr-TR" sz="500" b="1" dirty="0" err="1"/>
              <a:t>passed</a:t>
            </a:r>
            <a:r>
              <a:rPr lang="tr-TR" sz="500" b="1" dirty="0"/>
              <a:t> </a:t>
            </a:r>
            <a:r>
              <a:rPr lang="tr-TR" sz="500" b="1" dirty="0" err="1"/>
              <a:t>by</a:t>
            </a:r>
            <a:r>
              <a:rPr lang="tr-TR" sz="500" b="1" dirty="0"/>
              <a:t> </a:t>
            </a:r>
            <a:r>
              <a:rPr lang="tr-TR" sz="500" b="1" dirty="0" err="1"/>
              <a:t>reference</a:t>
            </a:r>
            <a:r>
              <a:rPr lang="tr-TR" sz="500" b="1" dirty="0"/>
              <a:t>. </a:t>
            </a:r>
            <a:r>
              <a:rPr lang="tr-TR" sz="500" b="1" dirty="0" err="1"/>
              <a:t>Modify</a:t>
            </a:r>
            <a:r>
              <a:rPr lang="tr-TR" sz="500" b="1" dirty="0"/>
              <a:t> </a:t>
            </a:r>
            <a:r>
              <a:rPr lang="tr-TR" sz="500" b="1" dirty="0" err="1"/>
              <a:t>the</a:t>
            </a:r>
            <a:r>
              <a:rPr lang="tr-TR" sz="500" b="1" dirty="0"/>
              <a:t> </a:t>
            </a:r>
            <a:r>
              <a:rPr lang="tr-TR" sz="500" b="1" dirty="0" err="1"/>
              <a:t>caller's</a:t>
            </a:r>
            <a:r>
              <a:rPr lang="tr-TR" sz="500" b="1" dirty="0"/>
              <a:t> </a:t>
            </a:r>
            <a:r>
              <a:rPr lang="tr-TR" sz="500" b="1" dirty="0" err="1"/>
              <a:t>copy</a:t>
            </a:r>
            <a:r>
              <a:rPr lang="tr-TR" sz="500" b="1" dirty="0"/>
              <a:t>.</a:t>
            </a:r>
            <a:endParaRPr lang="tr-TR" sz="500" b="1" dirty="0" smtClean="0">
              <a:solidFill>
                <a:srgbClr val="C00000"/>
              </a:solidFill>
            </a:endParaRPr>
          </a:p>
          <a:p>
            <a:pPr marL="0" indent="0">
              <a:buNone/>
            </a:pP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maxValue</a:t>
            </a:r>
            <a:r>
              <a:rPr lang="tr-TR" sz="500" b="1" dirty="0" smtClean="0">
                <a:solidFill>
                  <a:srgbClr val="C00000"/>
                </a:solidFill>
              </a:rPr>
              <a:t> = </a:t>
            </a:r>
            <a:r>
              <a:rPr lang="tr-TR" sz="500" b="1" dirty="0" err="1" smtClean="0">
                <a:solidFill>
                  <a:srgbClr val="C00000"/>
                </a:solidFill>
              </a:rPr>
              <a:t>max</a:t>
            </a:r>
            <a:r>
              <a:rPr lang="tr-TR" sz="500" b="1" dirty="0" smtClean="0">
                <a:solidFill>
                  <a:srgbClr val="C00000"/>
                </a:solidFill>
              </a:rPr>
              <a:t>(</a:t>
            </a:r>
            <a:r>
              <a:rPr lang="tr-TR" sz="500" b="1" dirty="0" err="1" smtClean="0">
                <a:solidFill>
                  <a:srgbClr val="C00000"/>
                </a:solidFill>
              </a:rPr>
              <a:t>arr</a:t>
            </a:r>
            <a:r>
              <a:rPr lang="tr-TR" sz="500" b="1" dirty="0" smtClean="0">
                <a:solidFill>
                  <a:srgbClr val="C00000"/>
                </a:solidFill>
              </a:rPr>
              <a:t>, size);</a:t>
            </a:r>
          </a:p>
          <a:p>
            <a:pPr marL="0" indent="0">
              <a:buNone/>
            </a:pPr>
            <a:r>
              <a:rPr lang="tr-TR" sz="500" b="1" dirty="0" smtClean="0">
                <a:solidFill>
                  <a:srgbClr val="C00000"/>
                </a:solidFill>
              </a:rPr>
              <a:t>   </a:t>
            </a:r>
            <a:r>
              <a:rPr lang="tr-TR" sz="500" b="1" dirty="0" err="1" smtClean="0">
                <a:solidFill>
                  <a:srgbClr val="C00000"/>
                </a:solidFill>
              </a:rPr>
              <a:t>for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i = 0; i &lt; size; ++i) {</a:t>
            </a:r>
          </a:p>
          <a:p>
            <a:pPr marL="0" indent="0">
              <a:buNone/>
            </a:pP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[i] = </a:t>
            </a:r>
            <a:r>
              <a:rPr lang="tr-TR" sz="500" b="1" dirty="0" err="1" smtClean="0">
                <a:solidFill>
                  <a:srgbClr val="C00000"/>
                </a:solidFill>
              </a:rPr>
              <a:t>maxValue</a:t>
            </a:r>
            <a:r>
              <a:rPr lang="tr-TR" sz="500" b="1" dirty="0" smtClean="0">
                <a:solidFill>
                  <a:srgbClr val="C00000"/>
                </a:solidFill>
              </a:rPr>
              <a:t>;</a:t>
            </a:r>
          </a:p>
          <a:p>
            <a:pPr marL="0" indent="0">
              <a:buNone/>
            </a:pPr>
            <a:r>
              <a:rPr lang="tr-TR" sz="500" b="1" dirty="0" smtClean="0">
                <a:solidFill>
                  <a:srgbClr val="C00000"/>
                </a:solidFill>
              </a:rPr>
              <a:t>   }</a:t>
            </a:r>
          </a:p>
          <a:p>
            <a:r>
              <a:rPr lang="tr-TR" sz="500" dirty="0" smtClean="0">
                <a:solidFill>
                  <a:srgbClr val="C00000"/>
                </a:solidFill>
              </a:rPr>
              <a:t>} </a:t>
            </a:r>
          </a:p>
          <a:p>
            <a:pPr marL="0" indent="0">
              <a:buNone/>
            </a:pPr>
            <a:r>
              <a:rPr lang="tr-TR" sz="500" b="1" dirty="0" smtClean="0">
                <a:solidFill>
                  <a:srgbClr val="C00000"/>
                </a:solidFill>
              </a:rPr>
              <a:t>// </a:t>
            </a:r>
            <a:r>
              <a:rPr lang="tr-TR" sz="500" b="1" dirty="0" err="1" smtClean="0">
                <a:solidFill>
                  <a:srgbClr val="C00000"/>
                </a:solidFill>
              </a:rPr>
              <a:t>Print</a:t>
            </a:r>
            <a:r>
              <a:rPr lang="tr-TR" sz="500" b="1" dirty="0" smtClean="0">
                <a:solidFill>
                  <a:srgbClr val="C00000"/>
                </a:solidFill>
              </a:rPr>
              <a:t> </a:t>
            </a:r>
            <a:r>
              <a:rPr lang="tr-TR" sz="500" b="1" dirty="0" err="1" smtClean="0">
                <a:solidFill>
                  <a:srgbClr val="C00000"/>
                </a:solidFill>
              </a:rPr>
              <a:t>the</a:t>
            </a:r>
            <a:r>
              <a:rPr lang="tr-TR" sz="500" b="1" dirty="0" smtClean="0">
                <a:solidFill>
                  <a:srgbClr val="C00000"/>
                </a:solidFill>
              </a:rPr>
              <a:t> </a:t>
            </a:r>
            <a:r>
              <a:rPr lang="tr-TR" sz="500" b="1" dirty="0" err="1" smtClean="0">
                <a:solidFill>
                  <a:srgbClr val="C00000"/>
                </a:solidFill>
              </a:rPr>
              <a:t>array's</a:t>
            </a:r>
            <a:r>
              <a:rPr lang="tr-TR" sz="500" b="1" dirty="0" smtClean="0">
                <a:solidFill>
                  <a:srgbClr val="C00000"/>
                </a:solidFill>
              </a:rPr>
              <a:t> </a:t>
            </a:r>
            <a:r>
              <a:rPr lang="tr-TR" sz="500" b="1" dirty="0" err="1" smtClean="0">
                <a:solidFill>
                  <a:srgbClr val="C00000"/>
                </a:solidFill>
              </a:rPr>
              <a:t>content</a:t>
            </a:r>
            <a:endParaRPr lang="tr-TR" sz="500" b="1" dirty="0" smtClean="0">
              <a:solidFill>
                <a:srgbClr val="C00000"/>
              </a:solidFill>
            </a:endParaRPr>
          </a:p>
          <a:p>
            <a:pPr marL="0" indent="0">
              <a:buNone/>
            </a:pPr>
            <a:r>
              <a:rPr lang="tr-TR" sz="500" b="1" dirty="0" err="1" smtClean="0">
                <a:solidFill>
                  <a:srgbClr val="C00000"/>
                </a:solidFill>
              </a:rPr>
              <a:t>void</a:t>
            </a:r>
            <a:r>
              <a:rPr lang="tr-TR" sz="500" b="1" dirty="0" smtClean="0">
                <a:solidFill>
                  <a:srgbClr val="C00000"/>
                </a:solidFill>
              </a:rPr>
              <a:t> </a:t>
            </a:r>
            <a:r>
              <a:rPr lang="tr-TR" sz="500" b="1" dirty="0" err="1" smtClean="0">
                <a:solidFill>
                  <a:srgbClr val="C00000"/>
                </a:solidFill>
              </a:rPr>
              <a:t>print</a:t>
            </a:r>
            <a:r>
              <a:rPr lang="tr-TR" sz="500" b="1" dirty="0" smtClean="0">
                <a:solidFill>
                  <a:srgbClr val="C00000"/>
                </a:solidFill>
              </a:rPr>
              <a:t>(</a:t>
            </a:r>
            <a:r>
              <a:rPr lang="tr-TR" sz="500" b="1" dirty="0" err="1" smtClean="0">
                <a:solidFill>
                  <a:srgbClr val="C00000"/>
                </a:solidFill>
              </a:rPr>
              <a:t>const</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a:t>
            </a:r>
            <a:r>
              <a:rPr lang="tr-TR" sz="500" b="1" dirty="0" err="1" smtClean="0">
                <a:solidFill>
                  <a:srgbClr val="C00000"/>
                </a:solidFill>
              </a:rPr>
              <a:t>arr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size) {</a:t>
            </a:r>
          </a:p>
          <a:p>
            <a:pPr marL="0" indent="0">
              <a:buNone/>
            </a:pPr>
            <a:r>
              <a:rPr lang="tr-TR" sz="500" b="1" dirty="0" smtClean="0">
                <a:solidFill>
                  <a:srgbClr val="C00000"/>
                </a:solidFill>
              </a:rPr>
              <a:t>   </a:t>
            </a:r>
            <a:r>
              <a:rPr lang="tr-TR" sz="500" b="1" dirty="0" err="1" smtClean="0">
                <a:solidFill>
                  <a:srgbClr val="C00000"/>
                </a:solidFill>
              </a:rPr>
              <a:t>cout</a:t>
            </a:r>
            <a:r>
              <a:rPr lang="tr-TR" sz="500" b="1" dirty="0" smtClean="0">
                <a:solidFill>
                  <a:srgbClr val="C00000"/>
                </a:solidFill>
              </a:rPr>
              <a:t> &lt;&lt; "{";</a:t>
            </a:r>
          </a:p>
          <a:p>
            <a:pPr marL="0" indent="0">
              <a:buNone/>
            </a:pPr>
            <a:r>
              <a:rPr lang="tr-TR" sz="500" b="1" dirty="0" smtClean="0">
                <a:solidFill>
                  <a:srgbClr val="C00000"/>
                </a:solidFill>
              </a:rPr>
              <a:t>   </a:t>
            </a:r>
            <a:r>
              <a:rPr lang="tr-TR" sz="500" b="1" dirty="0" err="1" smtClean="0">
                <a:solidFill>
                  <a:srgbClr val="C00000"/>
                </a:solidFill>
              </a:rPr>
              <a:t>for</a:t>
            </a:r>
            <a:r>
              <a:rPr lang="tr-TR" sz="500" b="1" dirty="0" smtClean="0">
                <a:solidFill>
                  <a:srgbClr val="C00000"/>
                </a:solidFill>
              </a:rPr>
              <a:t> (</a:t>
            </a:r>
            <a:r>
              <a:rPr lang="tr-TR" sz="500" b="1" dirty="0" err="1" smtClean="0">
                <a:solidFill>
                  <a:srgbClr val="C00000"/>
                </a:solidFill>
              </a:rPr>
              <a:t>int</a:t>
            </a:r>
            <a:r>
              <a:rPr lang="tr-TR" sz="500" b="1" dirty="0" smtClean="0">
                <a:solidFill>
                  <a:srgbClr val="C00000"/>
                </a:solidFill>
              </a:rPr>
              <a:t> i = 0; i &lt; size; ++i) {</a:t>
            </a:r>
          </a:p>
          <a:p>
            <a:pPr marL="0" indent="0">
              <a:buNone/>
            </a:pPr>
            <a:r>
              <a:rPr lang="tr-TR" sz="500" b="1" dirty="0" smtClean="0">
                <a:solidFill>
                  <a:srgbClr val="C00000"/>
                </a:solidFill>
              </a:rPr>
              <a:t>      </a:t>
            </a:r>
            <a:r>
              <a:rPr lang="tr-TR" sz="500" b="1" dirty="0" err="1" smtClean="0">
                <a:solidFill>
                  <a:srgbClr val="C00000"/>
                </a:solidFill>
              </a:rPr>
              <a:t>cout</a:t>
            </a:r>
            <a:r>
              <a:rPr lang="tr-TR" sz="500" b="1" dirty="0" smtClean="0">
                <a:solidFill>
                  <a:srgbClr val="C00000"/>
                </a:solidFill>
              </a:rPr>
              <a:t> &lt;&lt; </a:t>
            </a:r>
            <a:r>
              <a:rPr lang="tr-TR" sz="500" b="1" dirty="0" err="1" smtClean="0">
                <a:solidFill>
                  <a:srgbClr val="C00000"/>
                </a:solidFill>
              </a:rPr>
              <a:t>arr</a:t>
            </a:r>
            <a:r>
              <a:rPr lang="tr-TR" sz="500" b="1" dirty="0" smtClean="0">
                <a:solidFill>
                  <a:srgbClr val="C00000"/>
                </a:solidFill>
              </a:rPr>
              <a:t>[i];</a:t>
            </a:r>
          </a:p>
          <a:p>
            <a:pPr marL="0" indent="0">
              <a:buNone/>
            </a:pPr>
            <a:r>
              <a:rPr lang="tr-TR" sz="500" b="1" dirty="0" smtClean="0">
                <a:solidFill>
                  <a:srgbClr val="C00000"/>
                </a:solidFill>
              </a:rPr>
              <a:t>      </a:t>
            </a:r>
            <a:r>
              <a:rPr lang="tr-TR" sz="500" b="1" dirty="0" err="1" smtClean="0">
                <a:solidFill>
                  <a:srgbClr val="C00000"/>
                </a:solidFill>
              </a:rPr>
              <a:t>if</a:t>
            </a:r>
            <a:r>
              <a:rPr lang="tr-TR" sz="500" b="1" dirty="0" smtClean="0">
                <a:solidFill>
                  <a:srgbClr val="C00000"/>
                </a:solidFill>
              </a:rPr>
              <a:t> (i &lt; size - 1) </a:t>
            </a:r>
            <a:r>
              <a:rPr lang="tr-TR" sz="500" b="1" dirty="0" err="1" smtClean="0">
                <a:solidFill>
                  <a:srgbClr val="C00000"/>
                </a:solidFill>
              </a:rPr>
              <a:t>cout</a:t>
            </a:r>
            <a:r>
              <a:rPr lang="tr-TR" sz="500" b="1" dirty="0" smtClean="0">
                <a:solidFill>
                  <a:srgbClr val="C00000"/>
                </a:solidFill>
              </a:rPr>
              <a:t> &lt;&lt; ",";</a:t>
            </a:r>
          </a:p>
          <a:p>
            <a:pPr marL="0" indent="0">
              <a:buNone/>
            </a:pPr>
            <a:r>
              <a:rPr lang="tr-TR" sz="500" b="1" dirty="0" smtClean="0">
                <a:solidFill>
                  <a:srgbClr val="C00000"/>
                </a:solidFill>
              </a:rPr>
              <a:t>   }</a:t>
            </a:r>
          </a:p>
          <a:p>
            <a:pPr marL="0" indent="0">
              <a:buNone/>
            </a:pPr>
            <a:r>
              <a:rPr lang="tr-TR" sz="500" b="1" dirty="0" smtClean="0">
                <a:solidFill>
                  <a:srgbClr val="C00000"/>
                </a:solidFill>
              </a:rPr>
              <a:t>   </a:t>
            </a:r>
            <a:r>
              <a:rPr lang="tr-TR" sz="500" b="1" dirty="0" err="1" smtClean="0">
                <a:solidFill>
                  <a:srgbClr val="C00000"/>
                </a:solidFill>
              </a:rPr>
              <a:t>cout</a:t>
            </a:r>
            <a:r>
              <a:rPr lang="tr-TR" sz="500" b="1" dirty="0" smtClean="0">
                <a:solidFill>
                  <a:srgbClr val="C00000"/>
                </a:solidFill>
              </a:rPr>
              <a:t> &lt;&lt; "}" &lt;&lt; </a:t>
            </a:r>
            <a:r>
              <a:rPr lang="tr-TR" sz="500" b="1" dirty="0" err="1" smtClean="0">
                <a:solidFill>
                  <a:srgbClr val="C00000"/>
                </a:solidFill>
              </a:rPr>
              <a:t>endl</a:t>
            </a:r>
            <a:r>
              <a:rPr lang="tr-TR" sz="500" b="1" dirty="0" smtClean="0">
                <a:solidFill>
                  <a:srgbClr val="C00000"/>
                </a:solidFill>
              </a:rPr>
              <a:t>;</a:t>
            </a:r>
          </a:p>
          <a:p>
            <a:pPr marL="0" indent="0">
              <a:buNone/>
            </a:pPr>
            <a:r>
              <a:rPr lang="tr-TR" sz="500" b="1" dirty="0" smtClean="0">
                <a:solidFill>
                  <a:srgbClr val="C00000"/>
                </a:solidFill>
              </a:rPr>
              <a:t>}</a:t>
            </a:r>
            <a:endParaRPr lang="tr-TR" sz="500" b="1" dirty="0">
              <a:solidFill>
                <a:srgbClr val="C00000"/>
              </a:solidFill>
            </a:endParaRPr>
          </a:p>
        </p:txBody>
      </p:sp>
    </p:spTree>
    <p:extLst>
      <p:ext uri="{BB962C8B-B14F-4D97-AF65-F5344CB8AC3E}">
        <p14:creationId xmlns:p14="http://schemas.microsoft.com/office/powerpoint/2010/main" val="218762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1321" y="1250830"/>
            <a:ext cx="10922479" cy="4926133"/>
          </a:xfrm>
        </p:spPr>
        <p:txBody>
          <a:bodyPr>
            <a:normAutofit fontScale="92500" lnSpcReduction="20000"/>
          </a:bodyPr>
          <a:lstStyle/>
          <a:p>
            <a:r>
              <a:rPr lang="en-US" dirty="0" smtClean="0"/>
              <a:t>Take note that you can modify the contents of the caller's array inside the function, as array is passed by reference. </a:t>
            </a:r>
            <a:endParaRPr lang="tr-TR" dirty="0" smtClean="0"/>
          </a:p>
          <a:p>
            <a:r>
              <a:rPr lang="en-US" dirty="0" smtClean="0"/>
              <a:t>To prevent accidental modification, you could apply </a:t>
            </a:r>
            <a:r>
              <a:rPr lang="en-US" dirty="0" err="1" smtClean="0"/>
              <a:t>const</a:t>
            </a:r>
            <a:r>
              <a:rPr lang="en-US" dirty="0" smtClean="0"/>
              <a:t> qualifier to the function's parameter. </a:t>
            </a:r>
            <a:endParaRPr lang="tr-TR" dirty="0" smtClean="0"/>
          </a:p>
          <a:p>
            <a:r>
              <a:rPr lang="en-US" dirty="0" smtClean="0"/>
              <a:t>Recall that </a:t>
            </a:r>
            <a:r>
              <a:rPr lang="en-US" dirty="0" err="1" smtClean="0"/>
              <a:t>const</a:t>
            </a:r>
            <a:r>
              <a:rPr lang="en-US" dirty="0" smtClean="0"/>
              <a:t> inform the compiler that the value should not be changed.</a:t>
            </a:r>
            <a:endParaRPr lang="tr-TR" dirty="0" smtClean="0"/>
          </a:p>
          <a:p>
            <a:r>
              <a:rPr lang="en-US" dirty="0" smtClean="0"/>
              <a:t> For example, suppose that the function print() prints the contents of the given array and does not modify the array, you could apply </a:t>
            </a:r>
            <a:r>
              <a:rPr lang="en-US" dirty="0" err="1" smtClean="0"/>
              <a:t>const</a:t>
            </a:r>
            <a:r>
              <a:rPr lang="en-US" dirty="0" smtClean="0"/>
              <a:t> to both the array name and its size, as they are not expected to be changed inside the function.</a:t>
            </a:r>
          </a:p>
          <a:p>
            <a:endParaRPr lang="en-US" dirty="0" smtClean="0"/>
          </a:p>
          <a:p>
            <a:r>
              <a:rPr lang="en-US" dirty="0" smtClean="0"/>
              <a:t>void print(</a:t>
            </a:r>
            <a:r>
              <a:rPr lang="en-US" dirty="0" err="1" smtClean="0"/>
              <a:t>const</a:t>
            </a:r>
            <a:r>
              <a:rPr lang="en-US" dirty="0" smtClean="0"/>
              <a:t> </a:t>
            </a:r>
            <a:r>
              <a:rPr lang="en-US" dirty="0" err="1" smtClean="0"/>
              <a:t>int</a:t>
            </a:r>
            <a:r>
              <a:rPr lang="en-US" dirty="0" smtClean="0"/>
              <a:t> </a:t>
            </a:r>
            <a:r>
              <a:rPr lang="en-US" dirty="0" err="1" smtClean="0"/>
              <a:t>arr</a:t>
            </a:r>
            <a:r>
              <a:rPr lang="en-US" dirty="0" smtClean="0"/>
              <a:t>[], </a:t>
            </a:r>
            <a:r>
              <a:rPr lang="en-US" dirty="0" err="1" smtClean="0"/>
              <a:t>int</a:t>
            </a:r>
            <a:r>
              <a:rPr lang="en-US" dirty="0" smtClean="0"/>
              <a:t> size);</a:t>
            </a:r>
          </a:p>
          <a:p>
            <a:endParaRPr lang="en-US" dirty="0" smtClean="0"/>
          </a:p>
          <a:p>
            <a:r>
              <a:rPr lang="en-US" dirty="0" smtClean="0"/>
              <a:t>Compiler flags out an error "assignment of read-only location" if it detected a </a:t>
            </a:r>
            <a:r>
              <a:rPr lang="en-US" dirty="0" err="1" smtClean="0"/>
              <a:t>const</a:t>
            </a:r>
            <a:r>
              <a:rPr lang="en-US" dirty="0" smtClean="0"/>
              <a:t> value would be changed.</a:t>
            </a:r>
            <a:endParaRPr lang="tr-TR" dirty="0"/>
          </a:p>
        </p:txBody>
      </p:sp>
    </p:spTree>
    <p:extLst>
      <p:ext uri="{BB962C8B-B14F-4D97-AF65-F5344CB8AC3E}">
        <p14:creationId xmlns:p14="http://schemas.microsoft.com/office/powerpoint/2010/main" val="1220317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2076981" cy="6780362"/>
          </a:xfrm>
        </p:spPr>
        <p:txBody>
          <a:bodyPr>
            <a:normAutofit fontScale="85000" lnSpcReduction="20000"/>
          </a:bodyPr>
          <a:lstStyle/>
          <a:p>
            <a:pPr marL="0" indent="0" algn="ctr">
              <a:buNone/>
            </a:pPr>
            <a:r>
              <a:rPr lang="tr-TR" b="1" dirty="0" smtClean="0"/>
              <a:t>/* </a:t>
            </a:r>
            <a:r>
              <a:rPr lang="tr-TR" b="1" dirty="0" err="1" smtClean="0"/>
              <a:t>Passing</a:t>
            </a:r>
            <a:r>
              <a:rPr lang="tr-TR" b="1" dirty="0" smtClean="0"/>
              <a:t> </a:t>
            </a:r>
            <a:r>
              <a:rPr lang="tr-TR" b="1" dirty="0" err="1" smtClean="0"/>
              <a:t>array</a:t>
            </a:r>
            <a:r>
              <a:rPr lang="tr-TR" b="1" dirty="0" smtClean="0"/>
              <a:t> in/</a:t>
            </a:r>
            <a:r>
              <a:rPr lang="tr-TR" b="1" dirty="0" err="1" smtClean="0"/>
              <a:t>out</a:t>
            </a:r>
            <a:r>
              <a:rPr lang="tr-TR" b="1" dirty="0" smtClean="0"/>
              <a:t> </a:t>
            </a:r>
            <a:r>
              <a:rPr lang="tr-TR" b="1" dirty="0" err="1" smtClean="0"/>
              <a:t>function</a:t>
            </a:r>
            <a:r>
              <a:rPr lang="tr-TR" b="1" dirty="0" smtClean="0"/>
              <a:t> </a:t>
            </a:r>
            <a:r>
              <a:rPr lang="tr-TR" b="1" dirty="0" err="1" smtClean="0"/>
              <a:t>using</a:t>
            </a:r>
            <a:r>
              <a:rPr lang="tr-TR" b="1" dirty="0" smtClean="0"/>
              <a:t> </a:t>
            </a:r>
            <a:r>
              <a:rPr lang="tr-TR" b="1" dirty="0" err="1" smtClean="0"/>
              <a:t>pointer</a:t>
            </a:r>
            <a:r>
              <a:rPr lang="tr-TR" b="1" dirty="0" smtClean="0"/>
              <a:t> (TestArrayPassingPointer.cpp)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prototype</a:t>
            </a:r>
            <a:endParaRPr lang="tr-TR" b="1" dirty="0" smtClean="0"/>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 5;</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numbers</a:t>
            </a:r>
            <a:r>
              <a:rPr lang="tr-TR" b="1" dirty="0" smtClean="0">
                <a:solidFill>
                  <a:srgbClr val="C00000"/>
                </a:solidFill>
              </a:rPr>
              <a:t>[SIZE] = {10, 20, 90, 76, 22};</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max</a:t>
            </a:r>
            <a:r>
              <a:rPr lang="tr-TR" b="1" dirty="0" smtClean="0">
                <a:solidFill>
                  <a:srgbClr val="C00000"/>
                </a:solidFill>
              </a:rPr>
              <a:t>(</a:t>
            </a:r>
            <a:r>
              <a:rPr lang="tr-TR" b="1" dirty="0" err="1" smtClean="0">
                <a:solidFill>
                  <a:srgbClr val="C00000"/>
                </a:solidFill>
              </a:rPr>
              <a:t>numbers</a:t>
            </a:r>
            <a:r>
              <a:rPr lang="tr-TR" b="1" dirty="0" smtClean="0">
                <a:solidFill>
                  <a:srgbClr val="C00000"/>
                </a:solidFill>
              </a:rPr>
              <a:t>, SIZE)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a:t>
            </a:r>
            <a:r>
              <a:rPr lang="tr-TR" b="1" dirty="0"/>
              <a:t>// Return </a:t>
            </a:r>
            <a:r>
              <a:rPr lang="tr-TR" b="1" dirty="0" err="1"/>
              <a:t>the</a:t>
            </a:r>
            <a:r>
              <a:rPr lang="tr-TR" b="1" dirty="0"/>
              <a:t> </a:t>
            </a:r>
            <a:r>
              <a:rPr lang="tr-TR" b="1" dirty="0" err="1"/>
              <a:t>maximum</a:t>
            </a:r>
            <a:r>
              <a:rPr lang="tr-TR" b="1" dirty="0"/>
              <a:t> </a:t>
            </a:r>
            <a:r>
              <a:rPr lang="tr-TR" b="1" dirty="0" err="1"/>
              <a:t>value</a:t>
            </a:r>
            <a:r>
              <a:rPr lang="tr-TR" b="1" dirty="0"/>
              <a:t> of </a:t>
            </a:r>
            <a:r>
              <a:rPr lang="tr-TR" b="1" dirty="0" err="1"/>
              <a:t>the</a:t>
            </a:r>
            <a:r>
              <a:rPr lang="tr-TR" b="1" dirty="0"/>
              <a:t> </a:t>
            </a:r>
            <a:r>
              <a:rPr lang="tr-TR" b="1" dirty="0" err="1"/>
              <a:t>given</a:t>
            </a:r>
            <a:r>
              <a:rPr lang="tr-TR" b="1" dirty="0"/>
              <a:t> </a:t>
            </a:r>
            <a:r>
              <a:rPr lang="tr-TR" b="1" dirty="0" err="1"/>
              <a:t>array</a:t>
            </a:r>
            <a:endParaRPr lang="tr-TR" b="1" dirty="0"/>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 = *</a:t>
            </a:r>
            <a:r>
              <a:rPr lang="tr-TR" b="1" dirty="0" err="1" smtClean="0">
                <a:solidFill>
                  <a:srgbClr val="C00000"/>
                </a:solidFill>
              </a:rPr>
              <a:t>arr</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1; i &lt; size; ++i) {</a:t>
            </a:r>
          </a:p>
          <a:p>
            <a:pPr marL="0" indent="0">
              <a:buNone/>
            </a:pPr>
            <a:r>
              <a:rPr lang="tr-TR" b="1" dirty="0" smtClean="0">
                <a:solidFill>
                  <a:srgbClr val="C00000"/>
                </a:solidFill>
              </a:rPr>
              <a:t>      </a:t>
            </a:r>
            <a:r>
              <a:rPr lang="tr-TR" b="1" dirty="0" err="1" smtClean="0">
                <a:solidFill>
                  <a:srgbClr val="C00000"/>
                </a:solidFill>
              </a:rPr>
              <a:t>if</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 &lt; *(</a:t>
            </a:r>
            <a:r>
              <a:rPr lang="tr-TR" b="1" dirty="0" err="1" smtClean="0">
                <a:solidFill>
                  <a:srgbClr val="C00000"/>
                </a:solidFill>
              </a:rPr>
              <a:t>arr+i</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 = *(</a:t>
            </a:r>
            <a:r>
              <a:rPr lang="tr-TR" b="1" dirty="0" err="1" smtClean="0">
                <a:solidFill>
                  <a:srgbClr val="C00000"/>
                </a:solidFill>
              </a:rPr>
              <a:t>arr+i</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87855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385" y="0"/>
            <a:ext cx="11921706" cy="6788989"/>
          </a:xfrm>
        </p:spPr>
        <p:txBody>
          <a:bodyPr>
            <a:normAutofit fontScale="77500" lnSpcReduction="20000"/>
          </a:bodyPr>
          <a:lstStyle/>
          <a:p>
            <a:pPr marL="0" indent="0">
              <a:buNone/>
            </a:pPr>
            <a:r>
              <a:rPr lang="tr-TR" b="1" dirty="0" smtClean="0"/>
              <a:t>/* Test </a:t>
            </a:r>
            <a:r>
              <a:rPr lang="tr-TR" b="1" dirty="0" err="1" smtClean="0"/>
              <a:t>sizeof</a:t>
            </a:r>
            <a:r>
              <a:rPr lang="tr-TR" b="1" dirty="0" smtClean="0"/>
              <a:t> </a:t>
            </a:r>
            <a:r>
              <a:rPr lang="tr-TR" b="1" dirty="0" err="1" smtClean="0"/>
              <a:t>array</a:t>
            </a:r>
            <a:r>
              <a:rPr lang="tr-TR" b="1" dirty="0" smtClean="0"/>
              <a:t> (TestSizeofArray.cpp)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prototypes</a:t>
            </a:r>
            <a:endParaRPr lang="tr-TR" b="1" dirty="0" smtClean="0"/>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a:t>
            </a:r>
          </a:p>
          <a:p>
            <a:pPr marL="0" indent="0">
              <a:buNone/>
            </a:pPr>
            <a:r>
              <a:rPr lang="tr-TR" b="1" dirty="0" smtClean="0">
                <a:solidFill>
                  <a:srgbClr val="C00000"/>
                </a:solidFill>
              </a:rPr>
              <a:t> </a:t>
            </a:r>
            <a:r>
              <a:rPr lang="tr-TR" b="1" dirty="0" smtClean="0"/>
              <a:t>// Test Driver</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 5;</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a[SIZE] = {8, 4, 5, 3, 2};</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sizeof</a:t>
            </a:r>
            <a:r>
              <a:rPr lang="tr-TR" b="1" dirty="0" smtClean="0">
                <a:solidFill>
                  <a:srgbClr val="C00000"/>
                </a:solidFill>
              </a:rPr>
              <a:t> in main() is " &lt;&lt; </a:t>
            </a:r>
            <a:r>
              <a:rPr lang="tr-TR" b="1" dirty="0" err="1" smtClean="0">
                <a:solidFill>
                  <a:srgbClr val="C00000"/>
                </a:solidFill>
              </a:rPr>
              <a:t>sizeof</a:t>
            </a:r>
            <a:r>
              <a:rPr lang="tr-TR" b="1" dirty="0" smtClean="0">
                <a:solidFill>
                  <a:srgbClr val="C00000"/>
                </a:solidFill>
              </a:rPr>
              <a:t>(a)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address</a:t>
            </a:r>
            <a:r>
              <a:rPr lang="tr-TR" b="1" dirty="0" smtClean="0">
                <a:solidFill>
                  <a:srgbClr val="C00000"/>
                </a:solidFill>
              </a:rPr>
              <a:t> in main() is " &lt;&lt; a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fun</a:t>
            </a:r>
            <a:r>
              <a:rPr lang="tr-TR" b="1" dirty="0" smtClean="0">
                <a:solidFill>
                  <a:srgbClr val="C00000"/>
                </a:solidFill>
              </a:rPr>
              <a:t>(a, SIZE);</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definitions</a:t>
            </a:r>
            <a:endParaRPr lang="tr-TR" b="1" dirty="0" smtClean="0"/>
          </a:p>
          <a:p>
            <a:pPr marL="0" indent="0">
              <a:buNone/>
            </a:pP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fun</a:t>
            </a:r>
            <a:r>
              <a:rPr lang="tr-TR" b="1" dirty="0" smtClean="0">
                <a:solidFill>
                  <a:srgbClr val="C00000"/>
                </a:solidFill>
              </a:rPr>
              <a:t>(</a:t>
            </a:r>
            <a:r>
              <a:rPr lang="tr-TR" b="1" dirty="0" err="1" smtClean="0">
                <a:solidFill>
                  <a:srgbClr val="C00000"/>
                </a:solidFill>
              </a:rPr>
              <a:t>const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arr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size)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sizeof</a:t>
            </a:r>
            <a:r>
              <a:rPr lang="tr-TR" b="1" dirty="0" smtClean="0">
                <a:solidFill>
                  <a:srgbClr val="C00000"/>
                </a:solidFill>
              </a:rPr>
              <a:t> in </a:t>
            </a:r>
            <a:r>
              <a:rPr lang="tr-TR" b="1" dirty="0" err="1" smtClean="0">
                <a:solidFill>
                  <a:srgbClr val="C00000"/>
                </a:solidFill>
              </a:rPr>
              <a:t>function</a:t>
            </a:r>
            <a:r>
              <a:rPr lang="tr-TR" b="1" dirty="0" smtClean="0">
                <a:solidFill>
                  <a:srgbClr val="C00000"/>
                </a:solidFill>
              </a:rPr>
              <a:t> is " &lt;&lt; </a:t>
            </a:r>
            <a:r>
              <a:rPr lang="tr-TR" b="1" dirty="0" err="1" smtClean="0">
                <a:solidFill>
                  <a:srgbClr val="C00000"/>
                </a:solidFill>
              </a:rPr>
              <a:t>sizeof</a:t>
            </a:r>
            <a:r>
              <a:rPr lang="tr-TR" b="1" dirty="0" smtClean="0">
                <a:solidFill>
                  <a:srgbClr val="C00000"/>
                </a:solidFill>
              </a:rPr>
              <a:t>(</a:t>
            </a:r>
            <a:r>
              <a:rPr lang="tr-TR" b="1" dirty="0" err="1" smtClean="0">
                <a:solidFill>
                  <a:srgbClr val="C00000"/>
                </a:solidFill>
              </a:rPr>
              <a:t>arr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address</a:t>
            </a:r>
            <a:r>
              <a:rPr lang="tr-TR" b="1" dirty="0" smtClean="0">
                <a:solidFill>
                  <a:srgbClr val="C00000"/>
                </a:solidFill>
              </a:rPr>
              <a:t> in </a:t>
            </a:r>
            <a:r>
              <a:rPr lang="tr-TR" b="1" dirty="0" err="1" smtClean="0">
                <a:solidFill>
                  <a:srgbClr val="C00000"/>
                </a:solidFill>
              </a:rPr>
              <a:t>function</a:t>
            </a:r>
            <a:r>
              <a:rPr lang="tr-TR" b="1" dirty="0" smtClean="0">
                <a:solidFill>
                  <a:srgbClr val="C00000"/>
                </a:solidFill>
              </a:rPr>
              <a:t> is " &lt;&lt; </a:t>
            </a:r>
            <a:r>
              <a:rPr lang="tr-TR" b="1" dirty="0" err="1" smtClean="0">
                <a:solidFill>
                  <a:srgbClr val="C00000"/>
                </a:solidFill>
              </a:rPr>
              <a:t>arr</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907081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pPr marL="0" indent="0">
              <a:buNone/>
            </a:pPr>
            <a:r>
              <a:rPr lang="en-US" b="1" dirty="0" smtClean="0"/>
              <a:t>Operating on a Range of an Array/* Function to compute the sum of a range of an array (SumArrayRange.cpp)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err="1" smtClean="0">
                <a:solidFill>
                  <a:srgbClr val="C00000"/>
                </a:solidFill>
              </a:rPr>
              <a:t>int</a:t>
            </a:r>
            <a:r>
              <a:rPr lang="en-US" b="1" dirty="0" smtClean="0">
                <a:solidFill>
                  <a:srgbClr val="C00000"/>
                </a:solidFill>
              </a:rPr>
              <a:t> sum(</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*begin, </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*end);</a:t>
            </a:r>
            <a:r>
              <a:rPr lang="en-US" b="1" dirty="0"/>
              <a:t> // Function prototype</a:t>
            </a:r>
          </a:p>
          <a:p>
            <a:pPr marL="0" indent="0">
              <a:buNone/>
            </a:pPr>
            <a:r>
              <a:rPr lang="en-US" b="1" dirty="0" err="1" smtClean="0">
                <a:solidFill>
                  <a:srgbClr val="C00000"/>
                </a:solidFill>
              </a:rPr>
              <a:t>int</a:t>
            </a:r>
            <a:r>
              <a:rPr lang="en-US" b="1" dirty="0" smtClean="0">
                <a:solidFill>
                  <a:srgbClr val="C00000"/>
                </a:solidFill>
              </a:rPr>
              <a:t> main() </a:t>
            </a:r>
            <a:r>
              <a:rPr lang="en-US" b="1" dirty="0">
                <a:solidFill>
                  <a:srgbClr val="C00000"/>
                </a:solidFill>
              </a:rPr>
              <a:t>{</a:t>
            </a:r>
            <a:r>
              <a:rPr lang="en-US" b="1" dirty="0"/>
              <a:t>// Test Driver</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 = {8, 4, 5, 3, 2, 1, 4, 8};</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sum(a, a+8) &lt;&lt; </a:t>
            </a:r>
            <a:r>
              <a:rPr lang="en-US" b="1" dirty="0" err="1" smtClean="0">
                <a:solidFill>
                  <a:srgbClr val="C00000"/>
                </a:solidFill>
              </a:rPr>
              <a:t>endl</a:t>
            </a:r>
            <a:r>
              <a:rPr lang="en-US" b="1" dirty="0" smtClean="0">
                <a:solidFill>
                  <a:srgbClr val="C00000"/>
                </a:solidFill>
              </a:rPr>
              <a:t>;        </a:t>
            </a:r>
            <a:r>
              <a:rPr lang="en-US" b="1" dirty="0" smtClean="0"/>
              <a:t>// a[0] to a[7]</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sum(a+2, a+5) &lt;&lt; </a:t>
            </a:r>
            <a:r>
              <a:rPr lang="en-US" b="1" dirty="0" err="1" smtClean="0">
                <a:solidFill>
                  <a:srgbClr val="C00000"/>
                </a:solidFill>
              </a:rPr>
              <a:t>endl</a:t>
            </a:r>
            <a:r>
              <a:rPr lang="en-US" b="1" dirty="0" smtClean="0">
                <a:solidFill>
                  <a:srgbClr val="C00000"/>
                </a:solidFill>
              </a:rPr>
              <a:t>;      </a:t>
            </a:r>
            <a:r>
              <a:rPr lang="en-US" b="1" dirty="0" smtClean="0"/>
              <a:t>// a[2] to a[4]</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sum(&amp;a[2], &amp;a[5]) &lt;&lt; </a:t>
            </a:r>
            <a:r>
              <a:rPr lang="en-US" b="1" dirty="0" err="1" smtClean="0">
                <a:solidFill>
                  <a:srgbClr val="C00000"/>
                </a:solidFill>
              </a:rPr>
              <a:t>endl</a:t>
            </a:r>
            <a:r>
              <a:rPr lang="en-US" b="1" dirty="0" smtClean="0">
                <a:solidFill>
                  <a:srgbClr val="C00000"/>
                </a:solidFill>
              </a:rPr>
              <a:t>;  </a:t>
            </a:r>
            <a:r>
              <a:rPr lang="en-US" b="1" dirty="0" smtClean="0"/>
              <a:t>// a[2] to a[4]</a:t>
            </a:r>
          </a:p>
          <a:p>
            <a:pPr marL="0" indent="0">
              <a:buNone/>
            </a:pP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t>// Function definition// Return the sum of the given array of the range from// begin to end, exclude end.</a:t>
            </a:r>
          </a:p>
          <a:p>
            <a:pPr marL="0" indent="0">
              <a:buNone/>
            </a:pPr>
            <a:r>
              <a:rPr lang="en-US" b="1" dirty="0" err="1" smtClean="0">
                <a:solidFill>
                  <a:srgbClr val="C00000"/>
                </a:solidFill>
              </a:rPr>
              <a:t>int</a:t>
            </a:r>
            <a:r>
              <a:rPr lang="en-US" b="1" dirty="0" smtClean="0">
                <a:solidFill>
                  <a:srgbClr val="C00000"/>
                </a:solidFill>
              </a:rPr>
              <a:t> sum(</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*begin, </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*end)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sum = 0;</a:t>
            </a:r>
          </a:p>
          <a:p>
            <a:pPr marL="0" indent="0">
              <a:buNone/>
            </a:pPr>
            <a:r>
              <a:rPr lang="en-US" b="1" dirty="0" smtClean="0">
                <a:solidFill>
                  <a:srgbClr val="C00000"/>
                </a:solidFill>
              </a:rPr>
              <a:t>   for (</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*p = begin; p != end; ++p) {</a:t>
            </a:r>
          </a:p>
          <a:p>
            <a:pPr marL="0" indent="0">
              <a:buNone/>
            </a:pPr>
            <a:r>
              <a:rPr lang="en-US" b="1" dirty="0" smtClean="0">
                <a:solidFill>
                  <a:srgbClr val="C00000"/>
                </a:solidFill>
              </a:rPr>
              <a:t>      sum += *p;</a:t>
            </a:r>
          </a:p>
          <a:p>
            <a:pPr marL="0" indent="0">
              <a:buNone/>
            </a:pPr>
            <a:r>
              <a:rPr lang="en-US" b="1" dirty="0" smtClean="0">
                <a:solidFill>
                  <a:srgbClr val="C00000"/>
                </a:solidFill>
              </a:rPr>
              <a:t>   }</a:t>
            </a:r>
          </a:p>
          <a:p>
            <a:pPr marL="0" indent="0">
              <a:buNone/>
            </a:pPr>
            <a:r>
              <a:rPr lang="en-US" b="1" dirty="0" smtClean="0">
                <a:solidFill>
                  <a:srgbClr val="C00000"/>
                </a:solidFill>
              </a:rPr>
              <a:t>   return sum;</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54616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481758" cy="6858000"/>
          </a:xfrm>
        </p:spPr>
        <p:txBody>
          <a:bodyPr>
            <a:normAutofit fontScale="77500" lnSpcReduction="20000"/>
          </a:bodyPr>
          <a:lstStyle/>
          <a:p>
            <a:r>
              <a:rPr lang="en-US" dirty="0" smtClean="0"/>
              <a:t>/* Implementation for the class Book (Book.cpp)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#include "</a:t>
            </a:r>
            <a:r>
              <a:rPr lang="en-US" b="1" dirty="0" err="1" smtClean="0">
                <a:solidFill>
                  <a:srgbClr val="C00000"/>
                </a:solidFill>
              </a:rPr>
              <a:t>Book.h</a:t>
            </a:r>
            <a:r>
              <a:rPr lang="en-US" b="1" dirty="0" smtClean="0">
                <a:solidFill>
                  <a:srgbClr val="C00000"/>
                </a:solidFill>
              </a:rPr>
              <a:t>"</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r>
              <a:rPr lang="en-US" b="1" dirty="0" smtClean="0"/>
              <a:t>// Constructor, with member initializer list to initialize the//  component Author instance</a:t>
            </a:r>
          </a:p>
          <a:p>
            <a:pPr marL="0" indent="0">
              <a:buNone/>
            </a:pPr>
            <a:r>
              <a:rPr lang="en-US" b="1" dirty="0" smtClean="0">
                <a:solidFill>
                  <a:srgbClr val="C00000"/>
                </a:solidFill>
              </a:rPr>
              <a:t>Book::Book(string name, Author </a:t>
            </a:r>
            <a:r>
              <a:rPr lang="en-US" b="1" dirty="0" err="1" smtClean="0">
                <a:solidFill>
                  <a:srgbClr val="C00000"/>
                </a:solidFill>
              </a:rPr>
              <a:t>author</a:t>
            </a:r>
            <a:r>
              <a:rPr lang="en-US" b="1" dirty="0" smtClean="0">
                <a:solidFill>
                  <a:srgbClr val="C00000"/>
                </a:solidFill>
              </a:rPr>
              <a:t>, double price, </a:t>
            </a:r>
            <a:r>
              <a:rPr lang="en-US" b="1" dirty="0" err="1" smtClean="0">
                <a:solidFill>
                  <a:srgbClr val="C00000"/>
                </a:solidFill>
              </a:rPr>
              <a:t>int</a:t>
            </a:r>
            <a:r>
              <a:rPr lang="en-US" b="1" dirty="0" smtClean="0">
                <a:solidFill>
                  <a:srgbClr val="C00000"/>
                </a:solidFill>
              </a:rPr>
              <a:t> </a:t>
            </a:r>
            <a:r>
              <a:rPr lang="en-US" b="1" dirty="0" err="1" smtClean="0">
                <a:solidFill>
                  <a:srgbClr val="C00000"/>
                </a:solidFill>
              </a:rPr>
              <a:t>qtyInStock</a:t>
            </a:r>
            <a:r>
              <a:rPr lang="en-US" b="1" dirty="0" smtClean="0">
                <a:solidFill>
                  <a:srgbClr val="C00000"/>
                </a:solidFill>
              </a:rPr>
              <a:t>)</a:t>
            </a:r>
          </a:p>
          <a:p>
            <a:pPr marL="0" indent="0">
              <a:buNone/>
            </a:pPr>
            <a:r>
              <a:rPr lang="en-US" b="1" dirty="0" smtClean="0">
                <a:solidFill>
                  <a:srgbClr val="C00000"/>
                </a:solidFill>
              </a:rPr>
              <a:t>      : name(name), author(author) {   </a:t>
            </a:r>
            <a:r>
              <a:rPr lang="en-US" b="1" dirty="0" smtClean="0"/>
              <a:t>// Must use member initializer list to construct object</a:t>
            </a:r>
          </a:p>
          <a:p>
            <a:pPr marL="0" indent="0">
              <a:buNone/>
            </a:pPr>
            <a:r>
              <a:rPr lang="en-US" b="1" dirty="0" err="1" smtClean="0">
                <a:solidFill>
                  <a:srgbClr val="C00000"/>
                </a:solidFill>
              </a:rPr>
              <a:t>setPrice</a:t>
            </a:r>
            <a:r>
              <a:rPr lang="en-US" b="1" dirty="0" smtClean="0">
                <a:solidFill>
                  <a:srgbClr val="C00000"/>
                </a:solidFill>
              </a:rPr>
              <a:t>(price); </a:t>
            </a:r>
            <a:r>
              <a:rPr lang="en-US" b="1" dirty="0" smtClean="0"/>
              <a:t>// Call setters to validate price and </a:t>
            </a:r>
            <a:r>
              <a:rPr lang="en-US" b="1" dirty="0" err="1" smtClean="0"/>
              <a:t>qtyInStock</a:t>
            </a:r>
            <a:endParaRPr lang="en-US" b="1" dirty="0" smtClean="0"/>
          </a:p>
          <a:p>
            <a:pPr marL="0" indent="0">
              <a:buNone/>
            </a:pPr>
            <a:r>
              <a:rPr lang="en-US" b="1" dirty="0" smtClean="0">
                <a:solidFill>
                  <a:srgbClr val="C00000"/>
                </a:solidFill>
              </a:rPr>
              <a:t>   </a:t>
            </a:r>
            <a:r>
              <a:rPr lang="en-US" b="1" dirty="0" err="1" smtClean="0">
                <a:solidFill>
                  <a:srgbClr val="C00000"/>
                </a:solidFill>
              </a:rPr>
              <a:t>setQtyInStock</a:t>
            </a:r>
            <a:r>
              <a:rPr lang="en-US" b="1" dirty="0" smtClean="0">
                <a:solidFill>
                  <a:srgbClr val="C00000"/>
                </a:solidFill>
              </a:rPr>
              <a:t>(</a:t>
            </a:r>
            <a:r>
              <a:rPr lang="en-US" b="1" dirty="0" err="1" smtClean="0">
                <a:solidFill>
                  <a:srgbClr val="C00000"/>
                </a:solidFill>
              </a:rPr>
              <a:t>qtyInStock</a:t>
            </a:r>
            <a:r>
              <a:rPr lang="en-US" b="1" dirty="0" smtClean="0">
                <a:solidFill>
                  <a:srgbClr val="C00000"/>
                </a:solidFill>
              </a:rPr>
              <a:t>);</a:t>
            </a:r>
          </a:p>
          <a:p>
            <a:pPr marL="0" indent="0">
              <a:buNone/>
            </a:pPr>
            <a:r>
              <a:rPr lang="en-US" b="1" dirty="0" smtClean="0">
                <a:solidFill>
                  <a:srgbClr val="C00000"/>
                </a:solidFill>
              </a:rPr>
              <a:t>}</a:t>
            </a:r>
          </a:p>
          <a:p>
            <a:pPr marL="0" indent="0">
              <a:buNone/>
            </a:pPr>
            <a:r>
              <a:rPr lang="en-US" b="1" dirty="0" smtClean="0">
                <a:solidFill>
                  <a:srgbClr val="C00000"/>
                </a:solidFill>
              </a:rPr>
              <a:t> string Book::</a:t>
            </a:r>
            <a:r>
              <a:rPr lang="en-US" b="1" dirty="0" err="1" smtClean="0">
                <a:solidFill>
                  <a:srgbClr val="C00000"/>
                </a:solidFill>
              </a:rPr>
              <a:t>getName</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p>
          <a:p>
            <a:pPr marL="0" indent="0">
              <a:buNone/>
            </a:pPr>
            <a:r>
              <a:rPr lang="en-US" b="1" dirty="0" smtClean="0">
                <a:solidFill>
                  <a:srgbClr val="C00000"/>
                </a:solidFill>
              </a:rPr>
              <a:t>   return name;</a:t>
            </a:r>
          </a:p>
          <a:p>
            <a:pPr marL="0" indent="0">
              <a:buNone/>
            </a:pPr>
            <a:r>
              <a:rPr lang="en-US" b="1" dirty="0" smtClean="0">
                <a:solidFill>
                  <a:srgbClr val="C00000"/>
                </a:solidFill>
              </a:rPr>
              <a:t>}</a:t>
            </a:r>
          </a:p>
          <a:p>
            <a:pPr marL="0" indent="0">
              <a:buNone/>
            </a:pPr>
            <a:r>
              <a:rPr lang="en-US" b="1" dirty="0" smtClean="0">
                <a:solidFill>
                  <a:srgbClr val="C00000"/>
                </a:solidFill>
              </a:rPr>
              <a:t> Author Book::</a:t>
            </a:r>
            <a:r>
              <a:rPr lang="en-US" b="1" dirty="0" err="1" smtClean="0">
                <a:solidFill>
                  <a:srgbClr val="C00000"/>
                </a:solidFill>
              </a:rPr>
              <a:t>getAuthor</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p>
          <a:p>
            <a:pPr marL="0" indent="0">
              <a:buNone/>
            </a:pPr>
            <a:r>
              <a:rPr lang="en-US" b="1" dirty="0" smtClean="0">
                <a:solidFill>
                  <a:srgbClr val="C00000"/>
                </a:solidFill>
              </a:rPr>
              <a:t>   return author;</a:t>
            </a:r>
          </a:p>
          <a:p>
            <a:pPr marL="0" indent="0">
              <a:buNone/>
            </a:pPr>
            <a:r>
              <a:rPr lang="en-US" b="1" dirty="0" smtClean="0">
                <a:solidFill>
                  <a:srgbClr val="C00000"/>
                </a:solidFill>
              </a:rPr>
              <a:t>}</a:t>
            </a:r>
          </a:p>
          <a:p>
            <a:pPr marL="0" indent="0">
              <a:buNone/>
            </a:pPr>
            <a:r>
              <a:rPr lang="en-US" b="1" dirty="0" smtClean="0">
                <a:solidFill>
                  <a:srgbClr val="C00000"/>
                </a:solidFill>
              </a:rPr>
              <a:t> double Book::</a:t>
            </a:r>
            <a:r>
              <a:rPr lang="en-US" b="1" dirty="0" err="1" smtClean="0">
                <a:solidFill>
                  <a:srgbClr val="C00000"/>
                </a:solidFill>
              </a:rPr>
              <a:t>getPrice</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a:t>
            </a:r>
          </a:p>
          <a:p>
            <a:pPr marL="0" indent="0">
              <a:buNone/>
            </a:pPr>
            <a:r>
              <a:rPr lang="en-US" b="1" dirty="0" smtClean="0">
                <a:solidFill>
                  <a:srgbClr val="C00000"/>
                </a:solidFill>
              </a:rPr>
              <a:t>   return price;</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29920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542142" cy="6858000"/>
          </a:xfrm>
        </p:spPr>
        <p:txBody>
          <a:bodyPr>
            <a:noAutofit/>
          </a:bodyPr>
          <a:lstStyle/>
          <a:p>
            <a:pPr marL="0" indent="0">
              <a:buNone/>
            </a:pPr>
            <a:r>
              <a:rPr lang="en-US" sz="1200" b="1" dirty="0" smtClean="0">
                <a:solidFill>
                  <a:srgbClr val="C00000"/>
                </a:solidFill>
              </a:rPr>
              <a:t>void Book::</a:t>
            </a:r>
            <a:r>
              <a:rPr lang="en-US" sz="1200" b="1" dirty="0" err="1" smtClean="0">
                <a:solidFill>
                  <a:srgbClr val="C00000"/>
                </a:solidFill>
              </a:rPr>
              <a:t>setPrice</a:t>
            </a:r>
            <a:r>
              <a:rPr lang="en-US" sz="1200" b="1" dirty="0" smtClean="0">
                <a:solidFill>
                  <a:srgbClr val="C00000"/>
                </a:solidFill>
              </a:rPr>
              <a:t>(double price) {</a:t>
            </a:r>
            <a:r>
              <a:rPr lang="en-US" sz="1200" b="1" dirty="0" smtClean="0"/>
              <a:t>// Validate price, which shall be positive</a:t>
            </a:r>
          </a:p>
          <a:p>
            <a:pPr marL="0" indent="0">
              <a:buNone/>
            </a:pPr>
            <a:r>
              <a:rPr lang="en-US" sz="1200" b="1" dirty="0" smtClean="0">
                <a:solidFill>
                  <a:srgbClr val="C00000"/>
                </a:solidFill>
              </a:rPr>
              <a:t>   if (price &gt; 0) {</a:t>
            </a:r>
          </a:p>
          <a:p>
            <a:pPr marL="0" indent="0">
              <a:buNone/>
            </a:pPr>
            <a:r>
              <a:rPr lang="en-US" sz="1200" b="1" dirty="0" smtClean="0">
                <a:solidFill>
                  <a:srgbClr val="C00000"/>
                </a:solidFill>
              </a:rPr>
              <a:t>      this-&gt;price = price;</a:t>
            </a:r>
          </a:p>
          <a:p>
            <a:pPr marL="0" indent="0">
              <a:buNone/>
            </a:pPr>
            <a:r>
              <a:rPr lang="en-US" sz="1200" b="1" dirty="0" smtClean="0">
                <a:solidFill>
                  <a:srgbClr val="C00000"/>
                </a:solidFill>
              </a:rPr>
              <a:t>   } else {</a:t>
            </a:r>
          </a:p>
          <a:p>
            <a:pPr marL="0" indent="0">
              <a:buNone/>
            </a:pPr>
            <a:r>
              <a:rPr lang="en-US" sz="1200" b="1" dirty="0" smtClean="0">
                <a:solidFill>
                  <a:srgbClr val="C00000"/>
                </a:solidFill>
              </a:rPr>
              <a:t>      </a:t>
            </a:r>
            <a:r>
              <a:rPr lang="en-US" sz="1200" b="1" dirty="0" err="1" smtClean="0">
                <a:solidFill>
                  <a:srgbClr val="C00000"/>
                </a:solidFill>
              </a:rPr>
              <a:t>cout</a:t>
            </a:r>
            <a:r>
              <a:rPr lang="en-US" sz="1200" b="1" dirty="0" smtClean="0">
                <a:solidFill>
                  <a:srgbClr val="C00000"/>
                </a:solidFill>
              </a:rPr>
              <a:t> &lt;&lt; "price should be positive! Set to 0" &lt;&lt; </a:t>
            </a:r>
            <a:r>
              <a:rPr lang="en-US" sz="1200" b="1" dirty="0" err="1" smtClean="0">
                <a:solidFill>
                  <a:srgbClr val="C00000"/>
                </a:solidFill>
              </a:rPr>
              <a:t>endl</a:t>
            </a:r>
            <a:r>
              <a:rPr lang="en-US" sz="1200" b="1" dirty="0" smtClean="0">
                <a:solidFill>
                  <a:srgbClr val="C00000"/>
                </a:solidFill>
              </a:rPr>
              <a:t>;</a:t>
            </a:r>
          </a:p>
          <a:p>
            <a:pPr marL="0" indent="0">
              <a:buNone/>
            </a:pPr>
            <a:r>
              <a:rPr lang="en-US" sz="1200" b="1" dirty="0" smtClean="0">
                <a:solidFill>
                  <a:srgbClr val="C00000"/>
                </a:solidFill>
              </a:rPr>
              <a:t>      this-&gt;price = 0;</a:t>
            </a:r>
          </a:p>
          <a:p>
            <a:pPr marL="0" indent="0">
              <a:buNone/>
            </a:pPr>
            <a:r>
              <a:rPr lang="en-US" sz="1200" b="1" dirty="0" smtClean="0">
                <a:solidFill>
                  <a:srgbClr val="C00000"/>
                </a:solidFill>
              </a:rPr>
              <a:t>   }}</a:t>
            </a:r>
          </a:p>
          <a:p>
            <a:pPr marL="0" indent="0">
              <a:buNone/>
            </a:pPr>
            <a:r>
              <a:rPr lang="en-US" sz="1200" b="1" dirty="0" smtClean="0">
                <a:solidFill>
                  <a:srgbClr val="C00000"/>
                </a:solidFill>
              </a:rPr>
              <a:t> </a:t>
            </a:r>
            <a:r>
              <a:rPr lang="en-US" sz="1200" b="1" dirty="0" err="1" smtClean="0">
                <a:solidFill>
                  <a:srgbClr val="C00000"/>
                </a:solidFill>
              </a:rPr>
              <a:t>int</a:t>
            </a:r>
            <a:r>
              <a:rPr lang="en-US" sz="1200" b="1" dirty="0" smtClean="0">
                <a:solidFill>
                  <a:srgbClr val="C00000"/>
                </a:solidFill>
              </a:rPr>
              <a:t> Book::</a:t>
            </a:r>
            <a:r>
              <a:rPr lang="en-US" sz="1200" b="1" dirty="0" err="1" smtClean="0">
                <a:solidFill>
                  <a:srgbClr val="C00000"/>
                </a:solidFill>
              </a:rPr>
              <a:t>getQtyInStock</a:t>
            </a:r>
            <a:r>
              <a:rPr lang="en-US" sz="1200" b="1" dirty="0" smtClean="0">
                <a:solidFill>
                  <a:srgbClr val="C00000"/>
                </a:solidFill>
              </a:rPr>
              <a:t>() </a:t>
            </a:r>
            <a:r>
              <a:rPr lang="en-US" sz="1200" b="1" dirty="0" err="1" smtClean="0">
                <a:solidFill>
                  <a:srgbClr val="C00000"/>
                </a:solidFill>
              </a:rPr>
              <a:t>const</a:t>
            </a:r>
            <a:r>
              <a:rPr lang="en-US" sz="1200" b="1" dirty="0" smtClean="0">
                <a:solidFill>
                  <a:srgbClr val="C00000"/>
                </a:solidFill>
              </a:rPr>
              <a:t> {</a:t>
            </a:r>
          </a:p>
          <a:p>
            <a:pPr marL="0" indent="0">
              <a:buNone/>
            </a:pPr>
            <a:r>
              <a:rPr lang="en-US" sz="1200" b="1" dirty="0" smtClean="0">
                <a:solidFill>
                  <a:srgbClr val="C00000"/>
                </a:solidFill>
              </a:rPr>
              <a:t>   return </a:t>
            </a:r>
            <a:r>
              <a:rPr lang="en-US" sz="1200" b="1" dirty="0" err="1" smtClean="0">
                <a:solidFill>
                  <a:srgbClr val="C00000"/>
                </a:solidFill>
              </a:rPr>
              <a:t>qtyInStock</a:t>
            </a:r>
            <a:r>
              <a:rPr lang="en-US" sz="1200" b="1" dirty="0" smtClean="0">
                <a:solidFill>
                  <a:srgbClr val="C00000"/>
                </a:solidFill>
              </a:rPr>
              <a:t>;</a:t>
            </a:r>
          </a:p>
          <a:p>
            <a:pPr marL="0" indent="0">
              <a:buNone/>
            </a:pPr>
            <a:r>
              <a:rPr lang="en-US" sz="1200" b="1" dirty="0" smtClean="0">
                <a:solidFill>
                  <a:srgbClr val="C00000"/>
                </a:solidFill>
              </a:rPr>
              <a:t>}</a:t>
            </a:r>
          </a:p>
          <a:p>
            <a:pPr marL="0" indent="0">
              <a:buNone/>
            </a:pPr>
            <a:r>
              <a:rPr lang="en-US" sz="1200" b="1" dirty="0" smtClean="0">
                <a:solidFill>
                  <a:srgbClr val="C00000"/>
                </a:solidFill>
              </a:rPr>
              <a:t>void Book::</a:t>
            </a:r>
            <a:r>
              <a:rPr lang="en-US" sz="1200" b="1" dirty="0" err="1" smtClean="0">
                <a:solidFill>
                  <a:srgbClr val="C00000"/>
                </a:solidFill>
              </a:rPr>
              <a:t>setQtyInStock</a:t>
            </a:r>
            <a:r>
              <a:rPr lang="en-US" sz="1200" b="1" dirty="0" smtClean="0">
                <a:solidFill>
                  <a:srgbClr val="C00000"/>
                </a:solidFill>
              </a:rPr>
              <a:t>(</a:t>
            </a:r>
            <a:r>
              <a:rPr lang="en-US" sz="1200" b="1" dirty="0" err="1" smtClean="0">
                <a:solidFill>
                  <a:srgbClr val="C00000"/>
                </a:solidFill>
              </a:rPr>
              <a:t>int</a:t>
            </a:r>
            <a:r>
              <a:rPr lang="en-US" sz="1200" b="1" dirty="0" smtClean="0">
                <a:solidFill>
                  <a:srgbClr val="C00000"/>
                </a:solidFill>
              </a:rPr>
              <a:t> </a:t>
            </a:r>
            <a:r>
              <a:rPr lang="en-US" sz="1200" b="1" dirty="0" err="1" smtClean="0">
                <a:solidFill>
                  <a:srgbClr val="C00000"/>
                </a:solidFill>
              </a:rPr>
              <a:t>qtyInStock</a:t>
            </a:r>
            <a:r>
              <a:rPr lang="en-US" sz="1200" b="1" dirty="0" smtClean="0">
                <a:solidFill>
                  <a:srgbClr val="C00000"/>
                </a:solidFill>
              </a:rPr>
              <a:t>) {</a:t>
            </a:r>
            <a:r>
              <a:rPr lang="en-US" sz="1200" b="1" dirty="0" smtClean="0"/>
              <a:t>// Validate </a:t>
            </a:r>
            <a:r>
              <a:rPr lang="en-US" sz="1200" b="1" dirty="0" err="1" smtClean="0"/>
              <a:t>qtyInStock</a:t>
            </a:r>
            <a:r>
              <a:rPr lang="en-US" sz="1200" b="1" dirty="0" smtClean="0"/>
              <a:t>, which cannot be negative</a:t>
            </a:r>
          </a:p>
          <a:p>
            <a:pPr marL="0" indent="0">
              <a:buNone/>
            </a:pPr>
            <a:r>
              <a:rPr lang="en-US" sz="1200" b="1" dirty="0" smtClean="0">
                <a:solidFill>
                  <a:srgbClr val="C00000"/>
                </a:solidFill>
              </a:rPr>
              <a:t>   if (</a:t>
            </a:r>
            <a:r>
              <a:rPr lang="en-US" sz="1200" b="1" dirty="0" err="1" smtClean="0">
                <a:solidFill>
                  <a:srgbClr val="C00000"/>
                </a:solidFill>
              </a:rPr>
              <a:t>qtyInStock</a:t>
            </a:r>
            <a:r>
              <a:rPr lang="en-US" sz="1200" b="1" dirty="0" smtClean="0">
                <a:solidFill>
                  <a:srgbClr val="C00000"/>
                </a:solidFill>
              </a:rPr>
              <a:t> &gt;= 0) {</a:t>
            </a:r>
          </a:p>
          <a:p>
            <a:pPr marL="0" indent="0">
              <a:buNone/>
            </a:pPr>
            <a:r>
              <a:rPr lang="en-US" sz="1200" b="1" dirty="0" smtClean="0">
                <a:solidFill>
                  <a:srgbClr val="C00000"/>
                </a:solidFill>
              </a:rPr>
              <a:t>      this-&gt;</a:t>
            </a:r>
            <a:r>
              <a:rPr lang="en-US" sz="1200" b="1" dirty="0" err="1" smtClean="0">
                <a:solidFill>
                  <a:srgbClr val="C00000"/>
                </a:solidFill>
              </a:rPr>
              <a:t>qtyInStock</a:t>
            </a:r>
            <a:r>
              <a:rPr lang="en-US" sz="1200" b="1" dirty="0" smtClean="0">
                <a:solidFill>
                  <a:srgbClr val="C00000"/>
                </a:solidFill>
              </a:rPr>
              <a:t> = </a:t>
            </a:r>
            <a:r>
              <a:rPr lang="en-US" sz="1200" b="1" dirty="0" err="1" smtClean="0">
                <a:solidFill>
                  <a:srgbClr val="C00000"/>
                </a:solidFill>
              </a:rPr>
              <a:t>qtyInStock</a:t>
            </a:r>
            <a:r>
              <a:rPr lang="en-US" sz="1200" b="1" dirty="0" smtClean="0">
                <a:solidFill>
                  <a:srgbClr val="C00000"/>
                </a:solidFill>
              </a:rPr>
              <a:t>;</a:t>
            </a:r>
          </a:p>
          <a:p>
            <a:pPr marL="0" indent="0">
              <a:buNone/>
            </a:pPr>
            <a:r>
              <a:rPr lang="en-US" sz="1200" b="1" dirty="0" smtClean="0">
                <a:solidFill>
                  <a:srgbClr val="C00000"/>
                </a:solidFill>
              </a:rPr>
              <a:t>   } else {</a:t>
            </a:r>
          </a:p>
          <a:p>
            <a:pPr marL="0" indent="0">
              <a:buNone/>
            </a:pPr>
            <a:r>
              <a:rPr lang="en-US" sz="1200" b="1" dirty="0" smtClean="0">
                <a:solidFill>
                  <a:srgbClr val="C00000"/>
                </a:solidFill>
              </a:rPr>
              <a:t>      </a:t>
            </a:r>
            <a:r>
              <a:rPr lang="en-US" sz="1200" b="1" dirty="0" err="1" smtClean="0">
                <a:solidFill>
                  <a:srgbClr val="C00000"/>
                </a:solidFill>
              </a:rPr>
              <a:t>cout</a:t>
            </a:r>
            <a:r>
              <a:rPr lang="en-US" sz="1200" b="1" dirty="0" smtClean="0">
                <a:solidFill>
                  <a:srgbClr val="C00000"/>
                </a:solidFill>
              </a:rPr>
              <a:t> &lt;&lt; "</a:t>
            </a:r>
            <a:r>
              <a:rPr lang="en-US" sz="1200" b="1" dirty="0" err="1" smtClean="0">
                <a:solidFill>
                  <a:srgbClr val="C00000"/>
                </a:solidFill>
              </a:rPr>
              <a:t>qtyInStock</a:t>
            </a:r>
            <a:r>
              <a:rPr lang="en-US" sz="1200" b="1" dirty="0" smtClean="0">
                <a:solidFill>
                  <a:srgbClr val="C00000"/>
                </a:solidFill>
              </a:rPr>
              <a:t> cannot be negative! Set to 0" &lt;&lt; </a:t>
            </a:r>
            <a:r>
              <a:rPr lang="en-US" sz="1200" b="1" dirty="0" err="1" smtClean="0">
                <a:solidFill>
                  <a:srgbClr val="C00000"/>
                </a:solidFill>
              </a:rPr>
              <a:t>endl</a:t>
            </a:r>
            <a:r>
              <a:rPr lang="en-US" sz="1200" b="1" dirty="0" smtClean="0">
                <a:solidFill>
                  <a:srgbClr val="C00000"/>
                </a:solidFill>
              </a:rPr>
              <a:t>;</a:t>
            </a:r>
          </a:p>
          <a:p>
            <a:pPr marL="0" indent="0">
              <a:buNone/>
            </a:pPr>
            <a:r>
              <a:rPr lang="en-US" sz="1200" b="1" dirty="0" smtClean="0">
                <a:solidFill>
                  <a:srgbClr val="C00000"/>
                </a:solidFill>
              </a:rPr>
              <a:t>      this-&gt;</a:t>
            </a:r>
            <a:r>
              <a:rPr lang="en-US" sz="1200" b="1" dirty="0" err="1" smtClean="0">
                <a:solidFill>
                  <a:srgbClr val="C00000"/>
                </a:solidFill>
              </a:rPr>
              <a:t>qtyInStock</a:t>
            </a:r>
            <a:r>
              <a:rPr lang="en-US" sz="1200" b="1" dirty="0" smtClean="0">
                <a:solidFill>
                  <a:srgbClr val="C00000"/>
                </a:solidFill>
              </a:rPr>
              <a:t> = 0;</a:t>
            </a:r>
          </a:p>
          <a:p>
            <a:pPr marL="0" indent="0">
              <a:buNone/>
            </a:pPr>
            <a:r>
              <a:rPr lang="en-US" sz="1200" b="1" dirty="0" smtClean="0">
                <a:solidFill>
                  <a:srgbClr val="C00000"/>
                </a:solidFill>
              </a:rPr>
              <a:t>   }}</a:t>
            </a:r>
          </a:p>
          <a:p>
            <a:pPr marL="0" indent="0">
              <a:buNone/>
            </a:pPr>
            <a:r>
              <a:rPr lang="en-US" sz="1200" b="1" dirty="0" smtClean="0">
                <a:solidFill>
                  <a:srgbClr val="C00000"/>
                </a:solidFill>
              </a:rPr>
              <a:t>void Book::print() </a:t>
            </a:r>
            <a:r>
              <a:rPr lang="en-US" sz="1200" b="1" dirty="0" err="1" smtClean="0">
                <a:solidFill>
                  <a:srgbClr val="C00000"/>
                </a:solidFill>
              </a:rPr>
              <a:t>const</a:t>
            </a:r>
            <a:r>
              <a:rPr lang="en-US" sz="1200" b="1" dirty="0" smtClean="0">
                <a:solidFill>
                  <a:srgbClr val="C00000"/>
                </a:solidFill>
              </a:rPr>
              <a:t> {</a:t>
            </a:r>
            <a:r>
              <a:rPr lang="en-US" sz="1200" b="1" dirty="0" smtClean="0"/>
              <a:t>// print in the format ""Book-name" by author-name (gender) at email"</a:t>
            </a:r>
          </a:p>
          <a:p>
            <a:pPr marL="0" indent="0">
              <a:buNone/>
            </a:pPr>
            <a:r>
              <a:rPr lang="en-US" sz="1200" b="1" dirty="0" smtClean="0"/>
              <a:t> </a:t>
            </a:r>
            <a:r>
              <a:rPr lang="en-US" sz="1200" b="1" dirty="0" smtClean="0">
                <a:solidFill>
                  <a:srgbClr val="C00000"/>
                </a:solidFill>
              </a:rPr>
              <a:t>  </a:t>
            </a:r>
            <a:r>
              <a:rPr lang="en-US" sz="1200" b="1" dirty="0" err="1" smtClean="0">
                <a:solidFill>
                  <a:srgbClr val="C00000"/>
                </a:solidFill>
              </a:rPr>
              <a:t>cout</a:t>
            </a:r>
            <a:r>
              <a:rPr lang="en-US" sz="1200" b="1" dirty="0" smtClean="0">
                <a:solidFill>
                  <a:srgbClr val="C00000"/>
                </a:solidFill>
              </a:rPr>
              <a:t> &lt;&lt; "'" &lt;&lt; name &lt;&lt; "' by ";</a:t>
            </a:r>
          </a:p>
          <a:p>
            <a:pPr marL="0" indent="0">
              <a:buNone/>
            </a:pPr>
            <a:r>
              <a:rPr lang="en-US" sz="1200" b="1" dirty="0" smtClean="0">
                <a:solidFill>
                  <a:srgbClr val="C00000"/>
                </a:solidFill>
              </a:rPr>
              <a:t>   </a:t>
            </a:r>
            <a:r>
              <a:rPr lang="en-US" sz="1200" b="1" dirty="0" err="1" smtClean="0">
                <a:solidFill>
                  <a:srgbClr val="C00000"/>
                </a:solidFill>
              </a:rPr>
              <a:t>author.print</a:t>
            </a:r>
            <a:r>
              <a:rPr lang="en-US" sz="1200" b="1" dirty="0" smtClean="0">
                <a:solidFill>
                  <a:srgbClr val="C00000"/>
                </a:solidFill>
              </a:rPr>
              <a:t>();</a:t>
            </a:r>
          </a:p>
          <a:p>
            <a:pPr marL="0" indent="0">
              <a:buNone/>
            </a:pPr>
            <a:r>
              <a:rPr lang="en-US" sz="1200" b="1" dirty="0" smtClean="0">
                <a:solidFill>
                  <a:srgbClr val="C00000"/>
                </a:solidFill>
              </a:rPr>
              <a:t>}</a:t>
            </a:r>
          </a:p>
          <a:p>
            <a:pPr marL="0" indent="0">
              <a:buNone/>
            </a:pPr>
            <a:r>
              <a:rPr lang="en-US" sz="1200" b="1" dirty="0" smtClean="0">
                <a:solidFill>
                  <a:srgbClr val="C00000"/>
                </a:solidFill>
              </a:rPr>
              <a:t>string Book::</a:t>
            </a:r>
            <a:r>
              <a:rPr lang="en-US" sz="1200" b="1" dirty="0" err="1" smtClean="0">
                <a:solidFill>
                  <a:srgbClr val="C00000"/>
                </a:solidFill>
              </a:rPr>
              <a:t>getAuthorName</a:t>
            </a:r>
            <a:r>
              <a:rPr lang="en-US" sz="1200" b="1" dirty="0" smtClean="0">
                <a:solidFill>
                  <a:srgbClr val="C00000"/>
                </a:solidFill>
              </a:rPr>
              <a:t>() </a:t>
            </a:r>
            <a:r>
              <a:rPr lang="en-US" sz="1200" b="1" dirty="0" err="1" smtClean="0">
                <a:solidFill>
                  <a:srgbClr val="C00000"/>
                </a:solidFill>
              </a:rPr>
              <a:t>const</a:t>
            </a:r>
            <a:r>
              <a:rPr lang="en-US" sz="1200" b="1" dirty="0" smtClean="0">
                <a:solidFill>
                  <a:srgbClr val="C00000"/>
                </a:solidFill>
              </a:rPr>
              <a:t> {</a:t>
            </a:r>
            <a:r>
              <a:rPr lang="en-US" sz="1200" b="1" dirty="0" smtClean="0"/>
              <a:t>// Return the author' name for this Book</a:t>
            </a:r>
          </a:p>
          <a:p>
            <a:pPr marL="0" indent="0">
              <a:buNone/>
            </a:pPr>
            <a:r>
              <a:rPr lang="en-US" sz="1200" b="1" dirty="0" smtClean="0">
                <a:solidFill>
                  <a:srgbClr val="C00000"/>
                </a:solidFill>
              </a:rPr>
              <a:t>   return </a:t>
            </a:r>
            <a:r>
              <a:rPr lang="en-US" sz="1200" b="1" dirty="0" err="1" smtClean="0">
                <a:solidFill>
                  <a:srgbClr val="C00000"/>
                </a:solidFill>
              </a:rPr>
              <a:t>author.getName</a:t>
            </a:r>
            <a:r>
              <a:rPr lang="en-US" sz="1200" b="1" dirty="0" smtClean="0">
                <a:solidFill>
                  <a:srgbClr val="C00000"/>
                </a:solidFill>
              </a:rPr>
              <a:t>();   </a:t>
            </a:r>
            <a:r>
              <a:rPr lang="en-US" sz="1200" b="1" dirty="0" smtClean="0"/>
              <a:t>// invoke the </a:t>
            </a:r>
            <a:r>
              <a:rPr lang="en-US" sz="1200" b="1" dirty="0" err="1" smtClean="0"/>
              <a:t>getName</a:t>
            </a:r>
            <a:r>
              <a:rPr lang="en-US" sz="1200" b="1" dirty="0" smtClean="0"/>
              <a:t>() on instance author</a:t>
            </a:r>
          </a:p>
          <a:p>
            <a:pPr marL="0" indent="0">
              <a:buNone/>
            </a:pPr>
            <a:r>
              <a:rPr lang="en-US" sz="1200" b="1" dirty="0" smtClean="0">
                <a:solidFill>
                  <a:srgbClr val="C00000"/>
                </a:solidFill>
              </a:rPr>
              <a:t>}</a:t>
            </a:r>
            <a:endParaRPr lang="tr-TR" sz="1200" b="1" dirty="0">
              <a:solidFill>
                <a:srgbClr val="C00000"/>
              </a:solidFill>
            </a:endParaRPr>
          </a:p>
        </p:txBody>
      </p:sp>
    </p:spTree>
    <p:extLst>
      <p:ext uri="{BB962C8B-B14F-4D97-AF65-F5344CB8AC3E}">
        <p14:creationId xmlns:p14="http://schemas.microsoft.com/office/powerpoint/2010/main" val="360402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1"/>
            <a:ext cx="11369615" cy="6858001"/>
          </a:xfrm>
        </p:spPr>
        <p:txBody>
          <a:bodyPr>
            <a:normAutofit fontScale="62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r>
              <a:rPr lang="tr-TR" b="1" dirty="0" smtClean="0"/>
              <a:t>/* Test Driver </a:t>
            </a:r>
            <a:r>
              <a:rPr lang="tr-TR" b="1" dirty="0" err="1" smtClean="0"/>
              <a:t>for</a:t>
            </a:r>
            <a:r>
              <a:rPr lang="tr-TR" b="1" dirty="0" smtClean="0"/>
              <a:t> </a:t>
            </a:r>
            <a:r>
              <a:rPr lang="tr-TR" b="1" dirty="0" err="1" smtClean="0"/>
              <a:t>the</a:t>
            </a:r>
            <a:r>
              <a:rPr lang="tr-TR" b="1" dirty="0" smtClean="0"/>
              <a:t> </a:t>
            </a:r>
            <a:r>
              <a:rPr lang="tr-TR" b="1" dirty="0" err="1" smtClean="0"/>
              <a:t>Book</a:t>
            </a:r>
            <a:r>
              <a:rPr lang="tr-TR" b="1" dirty="0" smtClean="0"/>
              <a:t> </a:t>
            </a:r>
            <a:r>
              <a:rPr lang="tr-TR" b="1" dirty="0" err="1" smtClean="0"/>
              <a:t>class</a:t>
            </a:r>
            <a:r>
              <a:rPr lang="tr-TR" b="1" dirty="0" smtClean="0"/>
              <a:t> (TestBook.cpp)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Book.h</a:t>
            </a:r>
            <a:r>
              <a:rPr lang="tr-TR" b="1" dirty="0" smtClean="0">
                <a:solidFill>
                  <a:srgbClr val="C00000"/>
                </a:solidFill>
              </a:rPr>
              <a: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smtClean="0"/>
              <a:t>// </a:t>
            </a:r>
            <a:r>
              <a:rPr lang="tr-TR" b="1" dirty="0" err="1" smtClean="0"/>
              <a:t>Declare</a:t>
            </a:r>
            <a:r>
              <a:rPr lang="tr-TR" b="1" dirty="0" smtClean="0"/>
              <a:t> </a:t>
            </a:r>
            <a:r>
              <a:rPr lang="tr-TR" b="1" dirty="0" err="1" smtClean="0"/>
              <a:t>and</a:t>
            </a:r>
            <a:r>
              <a:rPr lang="tr-TR" b="1" dirty="0" smtClean="0"/>
              <a:t> </a:t>
            </a:r>
            <a:r>
              <a:rPr lang="tr-TR" b="1" dirty="0" err="1" smtClean="0"/>
              <a:t>construct</a:t>
            </a:r>
            <a:r>
              <a:rPr lang="tr-TR" b="1" dirty="0" smtClean="0"/>
              <a:t> an </a:t>
            </a:r>
            <a:r>
              <a:rPr lang="tr-TR" b="1" dirty="0" err="1" smtClean="0"/>
              <a:t>instance</a:t>
            </a:r>
            <a:r>
              <a:rPr lang="tr-TR" b="1" dirty="0" smtClean="0"/>
              <a:t> of Author</a:t>
            </a:r>
          </a:p>
          <a:p>
            <a:pPr marL="0" indent="0">
              <a:buNone/>
            </a:pPr>
            <a:r>
              <a:rPr lang="tr-TR" b="1" dirty="0" smtClean="0">
                <a:solidFill>
                  <a:srgbClr val="C00000"/>
                </a:solidFill>
              </a:rPr>
              <a:t>   Author </a:t>
            </a:r>
            <a:r>
              <a:rPr lang="tr-TR" b="1" dirty="0" err="1" smtClean="0">
                <a:solidFill>
                  <a:srgbClr val="C00000"/>
                </a:solidFill>
              </a:rPr>
              <a:t>peter</a:t>
            </a:r>
            <a:r>
              <a:rPr lang="tr-TR" b="1" dirty="0" smtClean="0">
                <a:solidFill>
                  <a:srgbClr val="C00000"/>
                </a:solidFill>
              </a:rPr>
              <a:t>("Peter </a:t>
            </a:r>
            <a:r>
              <a:rPr lang="tr-TR" b="1" dirty="0" err="1" smtClean="0">
                <a:solidFill>
                  <a:srgbClr val="C00000"/>
                </a:solidFill>
              </a:rPr>
              <a:t>Jones</a:t>
            </a:r>
            <a:r>
              <a:rPr lang="tr-TR" b="1" dirty="0" smtClean="0">
                <a:solidFill>
                  <a:srgbClr val="C00000"/>
                </a:solidFill>
              </a:rPr>
              <a:t>", "peter@somewhere.com", 'm');</a:t>
            </a:r>
          </a:p>
          <a:p>
            <a:pPr marL="0" indent="0">
              <a:buNone/>
            </a:pPr>
            <a:r>
              <a:rPr lang="tr-TR" b="1" dirty="0" smtClean="0">
                <a:solidFill>
                  <a:srgbClr val="C00000"/>
                </a:solidFill>
              </a:rPr>
              <a:t>   </a:t>
            </a:r>
            <a:r>
              <a:rPr lang="tr-TR" b="1" dirty="0" err="1" smtClean="0">
                <a:solidFill>
                  <a:srgbClr val="C00000"/>
                </a:solidFill>
              </a:rPr>
              <a:t>peter.print</a:t>
            </a:r>
            <a:r>
              <a:rPr lang="tr-TR" b="1" dirty="0" smtClean="0">
                <a:solidFill>
                  <a:srgbClr val="C00000"/>
                </a:solidFill>
              </a:rPr>
              <a:t>();  // Peter </a:t>
            </a:r>
            <a:r>
              <a:rPr lang="tr-TR" b="1" dirty="0" err="1" smtClean="0">
                <a:solidFill>
                  <a:srgbClr val="C00000"/>
                </a:solidFill>
              </a:rPr>
              <a:t>Jones</a:t>
            </a:r>
            <a:r>
              <a:rPr lang="tr-TR" b="1" dirty="0" smtClean="0">
                <a:solidFill>
                  <a:srgbClr val="C00000"/>
                </a:solidFill>
              </a:rPr>
              <a:t> (m) at peter@somewhere.com</a:t>
            </a:r>
          </a:p>
          <a:p>
            <a:pPr marL="0" indent="0">
              <a:buNone/>
            </a:pPr>
            <a:r>
              <a:rPr lang="tr-TR" b="1" dirty="0" smtClean="0">
                <a:solidFill>
                  <a:srgbClr val="C00000"/>
                </a:solidFill>
              </a:rPr>
              <a:t>    </a:t>
            </a:r>
            <a:r>
              <a:rPr lang="tr-TR" b="1" dirty="0" smtClean="0"/>
              <a:t>// </a:t>
            </a:r>
            <a:r>
              <a:rPr lang="tr-TR" b="1" dirty="0" err="1" smtClean="0"/>
              <a:t>Declare</a:t>
            </a:r>
            <a:r>
              <a:rPr lang="tr-TR" b="1" dirty="0" smtClean="0"/>
              <a:t> </a:t>
            </a:r>
            <a:r>
              <a:rPr lang="tr-TR" b="1" dirty="0" err="1" smtClean="0"/>
              <a:t>and</a:t>
            </a:r>
            <a:r>
              <a:rPr lang="tr-TR" b="1" dirty="0" smtClean="0"/>
              <a:t> </a:t>
            </a:r>
            <a:r>
              <a:rPr lang="tr-TR" b="1" dirty="0" err="1" smtClean="0"/>
              <a:t>construct</a:t>
            </a:r>
            <a:r>
              <a:rPr lang="tr-TR" b="1" dirty="0" smtClean="0"/>
              <a:t> an </a:t>
            </a:r>
            <a:r>
              <a:rPr lang="tr-TR" b="1" dirty="0" err="1" smtClean="0"/>
              <a:t>instance</a:t>
            </a:r>
            <a:r>
              <a:rPr lang="tr-TR" b="1" dirty="0" smtClean="0"/>
              <a:t> of </a:t>
            </a:r>
            <a:r>
              <a:rPr lang="tr-TR" b="1" dirty="0" err="1" smtClean="0"/>
              <a:t>Book</a:t>
            </a:r>
            <a:endParaRPr lang="tr-TR" b="1" dirty="0" smtClean="0"/>
          </a:p>
          <a:p>
            <a:pPr marL="0" indent="0">
              <a:buNone/>
            </a:pPr>
            <a:r>
              <a:rPr lang="tr-TR" b="1" dirty="0" smtClean="0">
                <a:solidFill>
                  <a:srgbClr val="C00000"/>
                </a:solidFill>
              </a:rPr>
              <a:t>   </a:t>
            </a:r>
            <a:r>
              <a:rPr lang="tr-TR" b="1" dirty="0" err="1" smtClean="0">
                <a:solidFill>
                  <a:srgbClr val="C00000"/>
                </a:solidFill>
              </a:rPr>
              <a:t>Book</a:t>
            </a:r>
            <a:r>
              <a:rPr lang="tr-TR" b="1" dirty="0" smtClean="0">
                <a:solidFill>
                  <a:srgbClr val="C00000"/>
                </a:solidFill>
              </a:rPr>
              <a:t> </a:t>
            </a:r>
            <a:r>
              <a:rPr lang="tr-TR" b="1" dirty="0" err="1" smtClean="0">
                <a:solidFill>
                  <a:srgbClr val="C00000"/>
                </a:solidFill>
              </a:rPr>
              <a:t>cppDummy</a:t>
            </a:r>
            <a:r>
              <a:rPr lang="tr-TR" b="1" dirty="0" smtClean="0">
                <a:solidFill>
                  <a:srgbClr val="C00000"/>
                </a:solidFill>
              </a:rPr>
              <a:t>("C++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Dummies</a:t>
            </a:r>
            <a:r>
              <a:rPr lang="tr-TR" b="1" dirty="0" smtClean="0">
                <a:solidFill>
                  <a:srgbClr val="C00000"/>
                </a:solidFill>
              </a:rPr>
              <a:t>", </a:t>
            </a:r>
            <a:r>
              <a:rPr lang="tr-TR" b="1" dirty="0" err="1" smtClean="0">
                <a:solidFill>
                  <a:srgbClr val="C00000"/>
                </a:solidFill>
              </a:rPr>
              <a:t>peter</a:t>
            </a:r>
            <a:r>
              <a:rPr lang="tr-TR" b="1" dirty="0" smtClean="0">
                <a:solidFill>
                  <a:srgbClr val="C00000"/>
                </a:solidFill>
              </a:rPr>
              <a:t>, 19.99);</a:t>
            </a:r>
          </a:p>
          <a:p>
            <a:pPr marL="0" indent="0">
              <a:buNone/>
            </a:pPr>
            <a:r>
              <a:rPr lang="tr-TR" b="1" dirty="0" smtClean="0">
                <a:solidFill>
                  <a:srgbClr val="C00000"/>
                </a:solidFill>
              </a:rPr>
              <a:t>   </a:t>
            </a:r>
            <a:r>
              <a:rPr lang="tr-TR" b="1" dirty="0" err="1" smtClean="0">
                <a:solidFill>
                  <a:srgbClr val="C00000"/>
                </a:solidFill>
              </a:rPr>
              <a:t>cppDummy.setQtyInStock</a:t>
            </a:r>
            <a:r>
              <a:rPr lang="tr-TR" b="1" dirty="0" smtClean="0">
                <a:solidFill>
                  <a:srgbClr val="C00000"/>
                </a:solidFill>
              </a:rPr>
              <a:t>(88);</a:t>
            </a:r>
          </a:p>
          <a:p>
            <a:pPr marL="0" indent="0">
              <a:buNone/>
            </a:pPr>
            <a:r>
              <a:rPr lang="tr-TR" b="1" dirty="0" smtClean="0">
                <a:solidFill>
                  <a:srgbClr val="C00000"/>
                </a:solidFill>
              </a:rPr>
              <a:t>   </a:t>
            </a:r>
            <a:r>
              <a:rPr lang="tr-TR" b="1" dirty="0" err="1" smtClean="0">
                <a:solidFill>
                  <a:srgbClr val="C00000"/>
                </a:solidFill>
              </a:rPr>
              <a:t>cppDummy.print</a:t>
            </a:r>
            <a:r>
              <a:rPr lang="tr-TR" b="1" dirty="0" smtClean="0">
                <a:solidFill>
                  <a:srgbClr val="C00000"/>
                </a:solidFill>
              </a:rPr>
              <a:t>();</a:t>
            </a:r>
          </a:p>
          <a:p>
            <a:pPr marL="0" indent="0">
              <a:buNone/>
            </a:pPr>
            <a:r>
              <a:rPr lang="tr-TR" b="1" dirty="0" smtClean="0">
                <a:solidFill>
                  <a:srgbClr val="C00000"/>
                </a:solidFill>
              </a:rPr>
              <a:t>      </a:t>
            </a:r>
            <a:r>
              <a:rPr lang="tr-TR" b="1" dirty="0" smtClean="0"/>
              <a:t>// 'C++ </a:t>
            </a:r>
            <a:r>
              <a:rPr lang="tr-TR" b="1" dirty="0" err="1" smtClean="0"/>
              <a:t>for</a:t>
            </a:r>
            <a:r>
              <a:rPr lang="tr-TR" b="1" dirty="0" smtClean="0"/>
              <a:t> </a:t>
            </a:r>
            <a:r>
              <a:rPr lang="tr-TR" b="1" dirty="0" err="1" smtClean="0"/>
              <a:t>Dummies</a:t>
            </a:r>
            <a:r>
              <a:rPr lang="tr-TR" b="1" dirty="0" smtClean="0"/>
              <a:t>' </a:t>
            </a:r>
            <a:r>
              <a:rPr lang="tr-TR" b="1" dirty="0" err="1" smtClean="0"/>
              <a:t>by</a:t>
            </a:r>
            <a:r>
              <a:rPr lang="tr-TR" b="1" dirty="0" smtClean="0"/>
              <a:t> Peter </a:t>
            </a:r>
            <a:r>
              <a:rPr lang="tr-TR" b="1" dirty="0" err="1" smtClean="0"/>
              <a:t>Jones</a:t>
            </a:r>
            <a:r>
              <a:rPr lang="tr-TR" b="1" dirty="0" smtClean="0"/>
              <a:t> (m) at peter@somewhere.com</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cppDummy.getQtyInStock</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 88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cppDummy.getPrice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 19.99</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cppDummy.getAuthor</a:t>
            </a:r>
            <a:r>
              <a:rPr lang="tr-TR" b="1" dirty="0" smtClean="0">
                <a:solidFill>
                  <a:srgbClr val="C00000"/>
                </a:solidFill>
              </a:rPr>
              <a:t>().</a:t>
            </a:r>
            <a:r>
              <a:rPr lang="tr-TR" b="1" dirty="0" err="1" smtClean="0">
                <a:solidFill>
                  <a:srgbClr val="C00000"/>
                </a:solidFill>
              </a:rPr>
              <a:t>getName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"Peter </a:t>
            </a:r>
            <a:r>
              <a:rPr lang="tr-TR" b="1" dirty="0" err="1" smtClean="0"/>
              <a:t>Jones</a:t>
            </a:r>
            <a:r>
              <a:rPr lang="tr-TR" b="1" dirty="0" smtClean="0"/>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cppDummy.getAuthor</a:t>
            </a:r>
            <a:r>
              <a:rPr lang="tr-TR" b="1" dirty="0" smtClean="0">
                <a:solidFill>
                  <a:srgbClr val="C00000"/>
                </a:solidFill>
              </a:rPr>
              <a:t>().</a:t>
            </a:r>
            <a:r>
              <a:rPr lang="tr-TR" b="1" dirty="0" err="1" smtClean="0">
                <a:solidFill>
                  <a:srgbClr val="C00000"/>
                </a:solidFill>
              </a:rPr>
              <a:t>getEmail</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"peter@somewhere.com"</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cppDummy.getAuthorName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"Peter </a:t>
            </a:r>
            <a:r>
              <a:rPr lang="tr-TR" b="1" dirty="0" err="1" smtClean="0"/>
              <a:t>Jones</a:t>
            </a:r>
            <a:r>
              <a:rPr lang="tr-TR" b="1" dirty="0" smtClean="0"/>
              <a:t>"</a:t>
            </a:r>
          </a:p>
          <a:p>
            <a:pPr marL="0" indent="0">
              <a:buNone/>
            </a:pPr>
            <a:r>
              <a:rPr lang="tr-TR" b="1" dirty="0" smtClean="0">
                <a:solidFill>
                  <a:srgbClr val="C00000"/>
                </a:solidFill>
              </a:rPr>
              <a:t>    </a:t>
            </a:r>
            <a:r>
              <a:rPr lang="tr-TR" b="1" dirty="0" err="1" smtClean="0">
                <a:solidFill>
                  <a:srgbClr val="C00000"/>
                </a:solidFill>
              </a:rPr>
              <a:t>Book</a:t>
            </a:r>
            <a:r>
              <a:rPr lang="tr-TR" b="1" dirty="0" smtClean="0">
                <a:solidFill>
                  <a:srgbClr val="C00000"/>
                </a:solidFill>
              </a:rPr>
              <a:t> </a:t>
            </a:r>
            <a:r>
              <a:rPr lang="tr-TR" b="1" dirty="0" err="1" smtClean="0">
                <a:solidFill>
                  <a:srgbClr val="C00000"/>
                </a:solidFill>
              </a:rPr>
              <a:t>moreCpp</a:t>
            </a:r>
            <a:r>
              <a:rPr lang="tr-TR" b="1" dirty="0" smtClean="0">
                <a:solidFill>
                  <a:srgbClr val="C00000"/>
                </a:solidFill>
              </a:rPr>
              <a:t>("</a:t>
            </a:r>
            <a:r>
              <a:rPr lang="tr-TR" b="1" dirty="0" err="1" smtClean="0">
                <a:solidFill>
                  <a:srgbClr val="C00000"/>
                </a:solidFill>
              </a:rPr>
              <a:t>More</a:t>
            </a:r>
            <a:r>
              <a:rPr lang="tr-TR" b="1" dirty="0" smtClean="0">
                <a:solidFill>
                  <a:srgbClr val="C00000"/>
                </a:solidFill>
              </a:rPr>
              <a:t> C++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Dummies</a:t>
            </a:r>
            <a:r>
              <a:rPr lang="tr-TR" b="1" dirty="0" smtClean="0">
                <a:solidFill>
                  <a:srgbClr val="C00000"/>
                </a:solidFill>
              </a:rPr>
              <a:t>", </a:t>
            </a:r>
            <a:r>
              <a:rPr lang="tr-TR" b="1" dirty="0" err="1" smtClean="0">
                <a:solidFill>
                  <a:srgbClr val="C00000"/>
                </a:solidFill>
              </a:rPr>
              <a:t>peter</a:t>
            </a:r>
            <a:r>
              <a:rPr lang="tr-TR" b="1" dirty="0" smtClean="0">
                <a:solidFill>
                  <a:srgbClr val="C00000"/>
                </a:solidFill>
              </a:rPr>
              <a:t>, -19.99);</a:t>
            </a:r>
          </a:p>
          <a:p>
            <a:pPr marL="0" indent="0">
              <a:buNone/>
            </a:pPr>
            <a:r>
              <a:rPr lang="tr-TR" b="1" dirty="0" smtClean="0">
                <a:solidFill>
                  <a:srgbClr val="C00000"/>
                </a:solidFill>
              </a:rPr>
              <a:t>      </a:t>
            </a:r>
            <a:r>
              <a:rPr lang="tr-TR" b="1" dirty="0" smtClean="0"/>
              <a:t>// </a:t>
            </a:r>
            <a:r>
              <a:rPr lang="tr-TR" b="1" dirty="0" err="1" smtClean="0"/>
              <a:t>price</a:t>
            </a:r>
            <a:r>
              <a:rPr lang="tr-TR" b="1" dirty="0" smtClean="0"/>
              <a:t> </a:t>
            </a:r>
            <a:r>
              <a:rPr lang="tr-TR" b="1" dirty="0" err="1" smtClean="0"/>
              <a:t>should</a:t>
            </a:r>
            <a:r>
              <a:rPr lang="tr-TR" b="1" dirty="0" smtClean="0"/>
              <a:t> be </a:t>
            </a:r>
            <a:r>
              <a:rPr lang="tr-TR" b="1" dirty="0" err="1" smtClean="0"/>
              <a:t>positive</a:t>
            </a:r>
            <a:r>
              <a:rPr lang="tr-TR" b="1" dirty="0" smtClean="0"/>
              <a:t>! Set </a:t>
            </a:r>
            <a:r>
              <a:rPr lang="tr-TR" b="1" dirty="0" err="1" smtClean="0"/>
              <a:t>to</a:t>
            </a:r>
            <a:r>
              <a:rPr lang="tr-TR" b="1" dirty="0" smtClean="0"/>
              <a:t> 0</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moreCpp.getPrice</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05090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3517" y="0"/>
            <a:ext cx="12088483" cy="808067"/>
          </a:xfrm>
        </p:spPr>
        <p:txBody>
          <a:bodyPr>
            <a:normAutofit/>
          </a:bodyPr>
          <a:lstStyle/>
          <a:p>
            <a:pPr algn="ctr"/>
            <a:r>
              <a:rPr lang="en-US" sz="3200" b="1" dirty="0" smtClean="0"/>
              <a:t>Pointers, References and Dynamic Memory Allocation</a:t>
            </a:r>
            <a:endParaRPr lang="tr-TR" sz="3200" b="1" dirty="0"/>
          </a:p>
        </p:txBody>
      </p:sp>
      <p:sp>
        <p:nvSpPr>
          <p:cNvPr id="3" name="İçerik Yer Tutucusu 2"/>
          <p:cNvSpPr>
            <a:spLocks noGrp="1"/>
          </p:cNvSpPr>
          <p:nvPr>
            <p:ph idx="1"/>
          </p:nvPr>
        </p:nvSpPr>
        <p:spPr>
          <a:xfrm>
            <a:off x="0" y="808068"/>
            <a:ext cx="12192000" cy="6049932"/>
          </a:xfrm>
        </p:spPr>
        <p:txBody>
          <a:bodyPr>
            <a:normAutofit fontScale="92500" lnSpcReduction="10000"/>
          </a:bodyPr>
          <a:lstStyle/>
          <a:p>
            <a:r>
              <a:rPr lang="en-US" dirty="0" smtClean="0"/>
              <a:t>Pointers, References and Dynamic Memory Allocation are the most powerful features in C/C++ language, which allows programmers to directly manipulate memory to efficiently manage the memory - the most critical and scarce resource in computer - for best performance. </a:t>
            </a:r>
            <a:endParaRPr lang="tr-TR" dirty="0" smtClean="0"/>
          </a:p>
          <a:p>
            <a:r>
              <a:rPr lang="en-US" dirty="0" smtClean="0"/>
              <a:t>However, "pointer" is also the most complex and difficult feature in C/C++ language.</a:t>
            </a:r>
          </a:p>
          <a:p>
            <a:r>
              <a:rPr lang="en-US" dirty="0" smtClean="0"/>
              <a:t>Pointers are extremely powerful because they allows you to access addresses and manipulate their contents. But they are also extremely complex to handle. Using them correctly, they could greatly improve the efficiency and performance. </a:t>
            </a:r>
            <a:endParaRPr lang="tr-TR" dirty="0" smtClean="0"/>
          </a:p>
          <a:p>
            <a:r>
              <a:rPr lang="en-US" dirty="0" smtClean="0"/>
              <a:t>On the other hand, using them incorrectly could lead to many problems, from un-readable and un-maintainable codes, to infamous bugs such as memory leaks and buffer overflow, which may expose your system to hacking. </a:t>
            </a:r>
            <a:endParaRPr lang="tr-TR" dirty="0" smtClean="0"/>
          </a:p>
          <a:p>
            <a:r>
              <a:rPr lang="en-US" dirty="0" smtClean="0"/>
              <a:t>Many new languages (such as Java and C#) remove pointer from their syntax to avoid the pitfalls of pointers, by providing automatic memory management.</a:t>
            </a:r>
          </a:p>
          <a:p>
            <a:r>
              <a:rPr lang="en-US" dirty="0" smtClean="0"/>
              <a:t>Although you can write C/C++ programs without using pointers, however, it is difficult not to mention pointer in teaching C/C++ language. </a:t>
            </a:r>
            <a:endParaRPr lang="tr-TR" dirty="0"/>
          </a:p>
        </p:txBody>
      </p:sp>
    </p:spTree>
    <p:extLst>
      <p:ext uri="{BB962C8B-B14F-4D97-AF65-F5344CB8AC3E}">
        <p14:creationId xmlns:p14="http://schemas.microsoft.com/office/powerpoint/2010/main" val="308676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51672" y="80454"/>
            <a:ext cx="4191000" cy="661418"/>
          </a:xfrm>
        </p:spPr>
        <p:txBody>
          <a:bodyPr>
            <a:normAutofit/>
          </a:bodyPr>
          <a:lstStyle/>
          <a:p>
            <a:r>
              <a:rPr lang="tr-TR" sz="3200" b="1" dirty="0" err="1" smtClean="0"/>
              <a:t>Pointer</a:t>
            </a:r>
            <a:r>
              <a:rPr lang="tr-TR" sz="3200" b="1" dirty="0" smtClean="0"/>
              <a:t> </a:t>
            </a:r>
            <a:r>
              <a:rPr lang="tr-TR" sz="3200" b="1" dirty="0" err="1" smtClean="0"/>
              <a:t>Variables</a:t>
            </a:r>
            <a:endParaRPr lang="tr-TR" sz="3200" b="1" dirty="0"/>
          </a:p>
        </p:txBody>
      </p:sp>
      <p:sp>
        <p:nvSpPr>
          <p:cNvPr id="3" name="İçerik Yer Tutucusu 2"/>
          <p:cNvSpPr>
            <a:spLocks noGrp="1"/>
          </p:cNvSpPr>
          <p:nvPr>
            <p:ph idx="1"/>
          </p:nvPr>
        </p:nvSpPr>
        <p:spPr>
          <a:xfrm>
            <a:off x="8005313" y="241540"/>
            <a:ext cx="4186687" cy="6616460"/>
          </a:xfrm>
        </p:spPr>
        <p:txBody>
          <a:bodyPr>
            <a:normAutofit fontScale="62500" lnSpcReduction="20000"/>
          </a:bodyPr>
          <a:lstStyle/>
          <a:p>
            <a:r>
              <a:rPr lang="en-US" dirty="0" smtClean="0"/>
              <a:t>A computer memory location has an address and holds a content. The address is a numerical number (often expressed in hexadecimal), which is hard for programmers to use directly. Typically, each address location holds 8-bit (i.e., 1-byte) of data. It is entirely up to the programmer to interpret the meaning of the data, such as integer, real number, characters or strings.</a:t>
            </a:r>
          </a:p>
          <a:p>
            <a:endParaRPr lang="en-US" dirty="0" smtClean="0"/>
          </a:p>
          <a:p>
            <a:r>
              <a:rPr lang="en-US" dirty="0" smtClean="0"/>
              <a:t>To ease the burden of programming using numerical address and programmer-interpreted data, early programming languages (such as C) introduce the concept of variables. A variable is a named location that can store a value of a particular type. Instead of numerical addresses, names (or identifiers) are attached to certain addresses. Also, types (such as </a:t>
            </a:r>
            <a:r>
              <a:rPr lang="en-US" dirty="0" err="1" smtClean="0"/>
              <a:t>int</a:t>
            </a:r>
            <a:r>
              <a:rPr lang="en-US" dirty="0" smtClean="0"/>
              <a:t>, double, char) are associated with the contents for ease of interpretation of data.</a:t>
            </a:r>
          </a:p>
          <a:p>
            <a:endParaRPr lang="en-US" dirty="0" smtClean="0"/>
          </a:p>
          <a:p>
            <a:r>
              <a:rPr lang="en-US" dirty="0" smtClean="0"/>
              <a:t>Each address location typically hold 8-bit (i.e., 1-byte) of data. A 4-byte </a:t>
            </a:r>
            <a:r>
              <a:rPr lang="en-US" dirty="0" err="1" smtClean="0"/>
              <a:t>int</a:t>
            </a:r>
            <a:r>
              <a:rPr lang="en-US" dirty="0" smtClean="0"/>
              <a:t> value occupies 4 memory locations. A 32-bit system typically uses 32-bit addresses. To store a 32-bit address, 4 memory locations are required.</a:t>
            </a:r>
          </a:p>
          <a:p>
            <a:endParaRPr lang="en-US" dirty="0" smtClean="0"/>
          </a:p>
        </p:txBody>
      </p:sp>
      <p:pic>
        <p:nvPicPr>
          <p:cNvPr id="4" name="Resim 3"/>
          <p:cNvPicPr>
            <a:picLocks noChangeAspect="1"/>
          </p:cNvPicPr>
          <p:nvPr/>
        </p:nvPicPr>
        <p:blipFill>
          <a:blip r:embed="rId2"/>
          <a:stretch>
            <a:fillRect/>
          </a:stretch>
        </p:blipFill>
        <p:spPr>
          <a:xfrm>
            <a:off x="14111" y="609600"/>
            <a:ext cx="8143875" cy="6248400"/>
          </a:xfrm>
          <a:prstGeom prst="rect">
            <a:avLst/>
          </a:prstGeom>
        </p:spPr>
      </p:pic>
    </p:spTree>
    <p:extLst>
      <p:ext uri="{BB962C8B-B14F-4D97-AF65-F5344CB8AC3E}">
        <p14:creationId xmlns:p14="http://schemas.microsoft.com/office/powerpoint/2010/main" val="70797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r>
              <a:rPr lang="en-US" sz="2100" dirty="0" smtClean="0"/>
              <a:t>Pointers must be declared before they can be used, just like a normal variable. The syntax of declaring a pointer is to place a * in front of the name. A pointer is associated with a type (such as </a:t>
            </a:r>
            <a:r>
              <a:rPr lang="en-US" sz="2100" dirty="0" err="1" smtClean="0"/>
              <a:t>int</a:t>
            </a:r>
            <a:r>
              <a:rPr lang="en-US" sz="2100" dirty="0" smtClean="0"/>
              <a:t> and double) too.</a:t>
            </a:r>
          </a:p>
          <a:p>
            <a:pPr marL="0" indent="0">
              <a:buNone/>
            </a:pPr>
            <a:r>
              <a:rPr lang="en-US" sz="2100" b="1" dirty="0" smtClean="0">
                <a:solidFill>
                  <a:srgbClr val="C00000"/>
                </a:solidFill>
              </a:rPr>
              <a:t>type *</a:t>
            </a:r>
            <a:r>
              <a:rPr lang="en-US" sz="2100" b="1" dirty="0" err="1" smtClean="0">
                <a:solidFill>
                  <a:srgbClr val="C00000"/>
                </a:solidFill>
              </a:rPr>
              <a:t>ptr</a:t>
            </a:r>
            <a:r>
              <a:rPr lang="en-US" sz="2100" b="1" dirty="0" smtClean="0">
                <a:solidFill>
                  <a:srgbClr val="C00000"/>
                </a:solidFill>
              </a:rPr>
              <a:t>;   </a:t>
            </a:r>
            <a:r>
              <a:rPr lang="en-US" sz="2100" b="1" dirty="0" smtClean="0"/>
              <a:t>// Declare a pointer variable called </a:t>
            </a:r>
            <a:r>
              <a:rPr lang="en-US" sz="2100" b="1" dirty="0" err="1" smtClean="0"/>
              <a:t>ptr</a:t>
            </a:r>
            <a:r>
              <a:rPr lang="en-US" sz="2100" b="1" dirty="0" smtClean="0"/>
              <a:t> as a pointer of type</a:t>
            </a:r>
          </a:p>
          <a:p>
            <a:pPr marL="0" indent="0">
              <a:buNone/>
            </a:pPr>
            <a:r>
              <a:rPr lang="en-US" sz="2100" b="1" dirty="0" smtClean="0"/>
              <a:t>// or</a:t>
            </a:r>
          </a:p>
          <a:p>
            <a:pPr marL="0" indent="0">
              <a:buNone/>
            </a:pPr>
            <a:r>
              <a:rPr lang="en-US" sz="2100" b="1" dirty="0" smtClean="0">
                <a:solidFill>
                  <a:srgbClr val="C00000"/>
                </a:solidFill>
              </a:rPr>
              <a:t>type* </a:t>
            </a:r>
            <a:r>
              <a:rPr lang="en-US" sz="2100" b="1" dirty="0" err="1" smtClean="0">
                <a:solidFill>
                  <a:srgbClr val="C00000"/>
                </a:solidFill>
              </a:rPr>
              <a:t>ptr</a:t>
            </a:r>
            <a:r>
              <a:rPr lang="en-US" sz="2100" b="1" dirty="0" smtClean="0">
                <a:solidFill>
                  <a:srgbClr val="C00000"/>
                </a:solidFill>
              </a:rPr>
              <a:t>;</a:t>
            </a:r>
          </a:p>
          <a:p>
            <a:pPr marL="0" indent="0">
              <a:buNone/>
            </a:pPr>
            <a:r>
              <a:rPr lang="en-US" sz="2100" b="1" dirty="0" smtClean="0"/>
              <a:t>// or</a:t>
            </a:r>
          </a:p>
          <a:p>
            <a:pPr marL="0" indent="0">
              <a:buNone/>
            </a:pPr>
            <a:r>
              <a:rPr lang="en-US" sz="2100" b="1" dirty="0" smtClean="0">
                <a:solidFill>
                  <a:srgbClr val="C00000"/>
                </a:solidFill>
              </a:rPr>
              <a:t>type * </a:t>
            </a:r>
            <a:r>
              <a:rPr lang="en-US" sz="2100" b="1" dirty="0" err="1" smtClean="0">
                <a:solidFill>
                  <a:srgbClr val="C00000"/>
                </a:solidFill>
              </a:rPr>
              <a:t>ptr</a:t>
            </a:r>
            <a:r>
              <a:rPr lang="en-US" sz="2100" b="1" dirty="0" smtClean="0">
                <a:solidFill>
                  <a:srgbClr val="C00000"/>
                </a:solidFill>
              </a:rPr>
              <a:t>;  </a:t>
            </a:r>
            <a:r>
              <a:rPr lang="en-US" sz="2100" b="1" dirty="0" smtClean="0"/>
              <a:t>// I shall adopt this convention</a:t>
            </a:r>
          </a:p>
          <a:p>
            <a:r>
              <a:rPr lang="en-US" sz="2100" dirty="0" smtClean="0"/>
              <a:t>For example,</a:t>
            </a:r>
          </a:p>
          <a:p>
            <a:r>
              <a:rPr lang="en-US" sz="2100" b="1" dirty="0" err="1" smtClean="0">
                <a:solidFill>
                  <a:srgbClr val="C00000"/>
                </a:solidFill>
              </a:rPr>
              <a:t>int</a:t>
            </a:r>
            <a:r>
              <a:rPr lang="en-US" sz="2100" b="1" dirty="0" smtClean="0">
                <a:solidFill>
                  <a:srgbClr val="C00000"/>
                </a:solidFill>
              </a:rPr>
              <a:t> * </a:t>
            </a:r>
            <a:r>
              <a:rPr lang="en-US" sz="2100" b="1" dirty="0" err="1" smtClean="0">
                <a:solidFill>
                  <a:srgbClr val="C00000"/>
                </a:solidFill>
              </a:rPr>
              <a:t>iPtr</a:t>
            </a:r>
            <a:r>
              <a:rPr lang="en-US" sz="2100" b="1" dirty="0" smtClean="0">
                <a:solidFill>
                  <a:srgbClr val="C00000"/>
                </a:solidFill>
              </a:rPr>
              <a:t>;     </a:t>
            </a:r>
            <a:r>
              <a:rPr lang="en-US" sz="2100" b="1" dirty="0" smtClean="0"/>
              <a:t>// Declare a pointer variable called </a:t>
            </a:r>
            <a:r>
              <a:rPr lang="en-US" sz="2100" b="1" dirty="0" err="1" smtClean="0"/>
              <a:t>iPtr</a:t>
            </a:r>
            <a:r>
              <a:rPr lang="en-US" sz="2100" b="1" dirty="0" smtClean="0"/>
              <a:t> pointing to an </a:t>
            </a:r>
            <a:r>
              <a:rPr lang="en-US" sz="2100" b="1" dirty="0" err="1" smtClean="0"/>
              <a:t>int</a:t>
            </a:r>
            <a:r>
              <a:rPr lang="en-US" sz="2100" b="1" dirty="0" smtClean="0"/>
              <a:t> (an </a:t>
            </a:r>
            <a:r>
              <a:rPr lang="en-US" sz="2100" b="1" dirty="0" err="1" smtClean="0"/>
              <a:t>int</a:t>
            </a:r>
            <a:r>
              <a:rPr lang="en-US" sz="2100" b="1" dirty="0" smtClean="0"/>
              <a:t> pointer)</a:t>
            </a:r>
          </a:p>
          <a:p>
            <a:r>
              <a:rPr lang="en-US" sz="2100" b="1" dirty="0" smtClean="0">
                <a:solidFill>
                  <a:srgbClr val="C00000"/>
                </a:solidFill>
              </a:rPr>
              <a:t>double * </a:t>
            </a:r>
            <a:r>
              <a:rPr lang="en-US" sz="2100" b="1" dirty="0" err="1" smtClean="0">
                <a:solidFill>
                  <a:srgbClr val="C00000"/>
                </a:solidFill>
              </a:rPr>
              <a:t>dPtr</a:t>
            </a:r>
            <a:r>
              <a:rPr lang="en-US" sz="2100" b="1" dirty="0" smtClean="0">
                <a:solidFill>
                  <a:srgbClr val="C00000"/>
                </a:solidFill>
              </a:rPr>
              <a:t>;  </a:t>
            </a:r>
            <a:r>
              <a:rPr lang="en-US" sz="2100" b="1" dirty="0" smtClean="0"/>
              <a:t>// Declare a double pointer</a:t>
            </a:r>
          </a:p>
          <a:p>
            <a:r>
              <a:rPr lang="en-US" sz="2100" dirty="0" smtClean="0"/>
              <a:t>Take note that you need to place a * in front of each pointer variable, in other words, * applies only to the name that followed. The * in the declaration statement is not an operator, but indicates that the name followed is a pointer variable. For example,</a:t>
            </a:r>
          </a:p>
          <a:p>
            <a:r>
              <a:rPr lang="en-US" sz="2100" b="1" dirty="0" err="1" smtClean="0">
                <a:solidFill>
                  <a:srgbClr val="C00000"/>
                </a:solidFill>
              </a:rPr>
              <a:t>int</a:t>
            </a:r>
            <a:r>
              <a:rPr lang="en-US" sz="2100" b="1" dirty="0" smtClean="0">
                <a:solidFill>
                  <a:srgbClr val="C00000"/>
                </a:solidFill>
              </a:rPr>
              <a:t> *p1, *p2, </a:t>
            </a:r>
            <a:r>
              <a:rPr lang="en-US" sz="2100" b="1" dirty="0" err="1" smtClean="0">
                <a:solidFill>
                  <a:srgbClr val="C00000"/>
                </a:solidFill>
              </a:rPr>
              <a:t>i</a:t>
            </a:r>
            <a:r>
              <a:rPr lang="en-US" sz="2100" b="1" dirty="0" smtClean="0">
                <a:solidFill>
                  <a:srgbClr val="C00000"/>
                </a:solidFill>
              </a:rPr>
              <a:t>;    </a:t>
            </a:r>
            <a:r>
              <a:rPr lang="en-US" sz="2100" b="1" dirty="0" smtClean="0"/>
              <a:t>// p1 and p2 are </a:t>
            </a:r>
            <a:r>
              <a:rPr lang="en-US" sz="2100" b="1" dirty="0" err="1" smtClean="0"/>
              <a:t>int</a:t>
            </a:r>
            <a:r>
              <a:rPr lang="en-US" sz="2100" b="1" dirty="0" smtClean="0"/>
              <a:t> pointers. </a:t>
            </a:r>
            <a:r>
              <a:rPr lang="en-US" sz="2100" b="1" dirty="0" err="1" smtClean="0"/>
              <a:t>i</a:t>
            </a:r>
            <a:r>
              <a:rPr lang="en-US" sz="2100" b="1" dirty="0" smtClean="0"/>
              <a:t> is an </a:t>
            </a:r>
            <a:r>
              <a:rPr lang="en-US" sz="2100" b="1" dirty="0" err="1" smtClean="0"/>
              <a:t>int</a:t>
            </a:r>
            <a:endParaRPr lang="en-US" sz="2100" b="1" dirty="0" smtClean="0"/>
          </a:p>
          <a:p>
            <a:r>
              <a:rPr lang="en-US" sz="2100" b="1" dirty="0" err="1" smtClean="0">
                <a:solidFill>
                  <a:srgbClr val="C00000"/>
                </a:solidFill>
              </a:rPr>
              <a:t>int</a:t>
            </a:r>
            <a:r>
              <a:rPr lang="en-US" sz="2100" b="1" dirty="0" smtClean="0">
                <a:solidFill>
                  <a:srgbClr val="C00000"/>
                </a:solidFill>
              </a:rPr>
              <a:t>* p1, p2, </a:t>
            </a:r>
            <a:r>
              <a:rPr lang="en-US" sz="2100" b="1" dirty="0" err="1" smtClean="0">
                <a:solidFill>
                  <a:srgbClr val="C00000"/>
                </a:solidFill>
              </a:rPr>
              <a:t>i</a:t>
            </a:r>
            <a:r>
              <a:rPr lang="en-US" sz="2100" b="1" dirty="0" smtClean="0">
                <a:solidFill>
                  <a:srgbClr val="C00000"/>
                </a:solidFill>
              </a:rPr>
              <a:t>;     </a:t>
            </a:r>
            <a:r>
              <a:rPr lang="en-US" sz="2100" b="1" dirty="0" smtClean="0"/>
              <a:t>// p1 is a </a:t>
            </a:r>
            <a:r>
              <a:rPr lang="en-US" sz="2100" b="1" dirty="0" err="1" smtClean="0"/>
              <a:t>int</a:t>
            </a:r>
            <a:r>
              <a:rPr lang="en-US" sz="2100" b="1" dirty="0" smtClean="0"/>
              <a:t> pointer, p2 and </a:t>
            </a:r>
            <a:r>
              <a:rPr lang="en-US" sz="2100" b="1" dirty="0" err="1" smtClean="0"/>
              <a:t>i</a:t>
            </a:r>
            <a:r>
              <a:rPr lang="en-US" sz="2100" b="1" dirty="0" smtClean="0"/>
              <a:t> are </a:t>
            </a:r>
            <a:r>
              <a:rPr lang="en-US" sz="2100" b="1" dirty="0" err="1" smtClean="0"/>
              <a:t>int</a:t>
            </a:r>
            <a:endParaRPr lang="en-US" sz="2100" b="1" dirty="0" smtClean="0"/>
          </a:p>
          <a:p>
            <a:r>
              <a:rPr lang="en-US" sz="2100" b="1" dirty="0" err="1" smtClean="0">
                <a:solidFill>
                  <a:srgbClr val="C00000"/>
                </a:solidFill>
              </a:rPr>
              <a:t>int</a:t>
            </a:r>
            <a:r>
              <a:rPr lang="en-US" sz="2100" b="1" dirty="0" smtClean="0">
                <a:solidFill>
                  <a:srgbClr val="C00000"/>
                </a:solidFill>
              </a:rPr>
              <a:t> * p1, * p2, </a:t>
            </a:r>
            <a:r>
              <a:rPr lang="en-US" sz="2100" b="1" dirty="0" err="1" smtClean="0">
                <a:solidFill>
                  <a:srgbClr val="C00000"/>
                </a:solidFill>
              </a:rPr>
              <a:t>i</a:t>
            </a:r>
            <a:r>
              <a:rPr lang="en-US" sz="2100" b="1" dirty="0" smtClean="0">
                <a:solidFill>
                  <a:srgbClr val="C00000"/>
                </a:solidFill>
              </a:rPr>
              <a:t>;  </a:t>
            </a:r>
            <a:r>
              <a:rPr lang="en-US" sz="2100" b="1" dirty="0" smtClean="0"/>
              <a:t>// p1 and p2 are </a:t>
            </a:r>
            <a:r>
              <a:rPr lang="en-US" sz="2100" b="1" dirty="0" err="1" smtClean="0"/>
              <a:t>int</a:t>
            </a:r>
            <a:r>
              <a:rPr lang="en-US" sz="2100" b="1" dirty="0" smtClean="0"/>
              <a:t> pointers, </a:t>
            </a:r>
            <a:r>
              <a:rPr lang="en-US" sz="2100" b="1" dirty="0" err="1" smtClean="0"/>
              <a:t>i</a:t>
            </a:r>
            <a:r>
              <a:rPr lang="en-US" sz="2100" b="1" dirty="0" smtClean="0"/>
              <a:t> is an </a:t>
            </a:r>
            <a:r>
              <a:rPr lang="en-US" sz="2100" b="1" dirty="0" err="1" smtClean="0"/>
              <a:t>int</a:t>
            </a:r>
            <a:endParaRPr lang="en-US" sz="2100" b="1" dirty="0" smtClean="0"/>
          </a:p>
          <a:p>
            <a:r>
              <a:rPr lang="en-US" sz="2100" dirty="0" smtClean="0"/>
              <a:t>Naming Convention of Pointers: Include a "p" or "</a:t>
            </a:r>
            <a:r>
              <a:rPr lang="en-US" sz="2100" dirty="0" err="1" smtClean="0"/>
              <a:t>ptr</a:t>
            </a:r>
            <a:r>
              <a:rPr lang="en-US" sz="2100" dirty="0" smtClean="0"/>
              <a:t>" as prefix or suffix, e.g., </a:t>
            </a:r>
            <a:r>
              <a:rPr lang="en-US" sz="2100" dirty="0" err="1" smtClean="0"/>
              <a:t>iPtr</a:t>
            </a:r>
            <a:r>
              <a:rPr lang="en-US" sz="2100" dirty="0" smtClean="0"/>
              <a:t>, </a:t>
            </a:r>
            <a:r>
              <a:rPr lang="en-US" sz="2100" dirty="0" err="1" smtClean="0"/>
              <a:t>numberPtr</a:t>
            </a:r>
            <a:r>
              <a:rPr lang="en-US" sz="2100" dirty="0" smtClean="0"/>
              <a:t>, </a:t>
            </a:r>
            <a:r>
              <a:rPr lang="en-US" sz="2100" dirty="0" err="1" smtClean="0"/>
              <a:t>pNumber</a:t>
            </a:r>
            <a:r>
              <a:rPr lang="en-US" sz="2100" dirty="0" smtClean="0"/>
              <a:t>, </a:t>
            </a:r>
            <a:r>
              <a:rPr lang="en-US" sz="2100" dirty="0" err="1" smtClean="0"/>
              <a:t>pStudent</a:t>
            </a:r>
            <a:r>
              <a:rPr lang="en-US" sz="2100" dirty="0" smtClean="0"/>
              <a:t>.</a:t>
            </a:r>
            <a:endParaRPr lang="tr-TR" sz="2100" dirty="0"/>
          </a:p>
        </p:txBody>
      </p:sp>
      <p:sp>
        <p:nvSpPr>
          <p:cNvPr id="2" name="Dikdörtgen 1"/>
          <p:cNvSpPr/>
          <p:nvPr/>
        </p:nvSpPr>
        <p:spPr>
          <a:xfrm>
            <a:off x="9026156" y="1820976"/>
            <a:ext cx="2878032" cy="523220"/>
          </a:xfrm>
          <a:prstGeom prst="rect">
            <a:avLst/>
          </a:prstGeom>
        </p:spPr>
        <p:txBody>
          <a:bodyPr wrap="none">
            <a:spAutoFit/>
          </a:bodyPr>
          <a:lstStyle/>
          <a:p>
            <a:r>
              <a:rPr lang="tr-TR" dirty="0"/>
              <a:t> </a:t>
            </a:r>
            <a:r>
              <a:rPr lang="tr-TR" sz="2800" dirty="0" err="1"/>
              <a:t>Declaring</a:t>
            </a:r>
            <a:r>
              <a:rPr lang="tr-TR" sz="2800" dirty="0"/>
              <a:t> </a:t>
            </a:r>
            <a:r>
              <a:rPr lang="tr-TR" sz="2800" dirty="0" err="1"/>
              <a:t>Pointers</a:t>
            </a:r>
            <a:endParaRPr lang="tr-TR" sz="2800" dirty="0"/>
          </a:p>
        </p:txBody>
      </p:sp>
    </p:spTree>
    <p:extLst>
      <p:ext uri="{BB962C8B-B14F-4D97-AF65-F5344CB8AC3E}">
        <p14:creationId xmlns:p14="http://schemas.microsoft.com/office/powerpoint/2010/main" val="209690821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6635</Words>
  <Application>Microsoft Office PowerPoint</Application>
  <PresentationFormat>Geniş ekran</PresentationFormat>
  <Paragraphs>570</Paragraphs>
  <Slides>39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39</vt:i4>
      </vt:variant>
    </vt:vector>
  </HeadingPairs>
  <TitlesOfParts>
    <vt:vector size="43" baseType="lpstr">
      <vt:lpstr>Arial</vt:lpstr>
      <vt:lpstr>Calibri</vt:lpstr>
      <vt:lpstr>Calibri Light</vt:lpstr>
      <vt:lpstr>Office Teması</vt:lpstr>
      <vt:lpstr>PowerPoint Sunusu</vt:lpstr>
      <vt:lpstr>A Book is written by an Author - Using an "Object" Data Member</vt:lpstr>
      <vt:lpstr>PowerPoint Sunusu</vt:lpstr>
      <vt:lpstr>PowerPoint Sunusu</vt:lpstr>
      <vt:lpstr>PowerPoint Sunusu</vt:lpstr>
      <vt:lpstr>PowerPoint Sunusu</vt:lpstr>
      <vt:lpstr>Pointers, References and Dynamic Memory Allocation</vt:lpstr>
      <vt:lpstr>Pointer Variables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Dynamic Memory Allocation</vt:lpstr>
      <vt:lpstr>PowerPoint Sunusu</vt:lpstr>
      <vt:lpstr>PowerPoint Sunusu</vt:lpstr>
      <vt:lpstr>PowerPoint Sunusu</vt:lpstr>
      <vt:lpstr>new[] and delete[] Operators</vt:lpstr>
      <vt:lpstr>Pointer, Array and Function</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13</cp:revision>
  <dcterms:created xsi:type="dcterms:W3CDTF">2020-12-27T18:12:33Z</dcterms:created>
  <dcterms:modified xsi:type="dcterms:W3CDTF">2021-11-02T06:33:25Z</dcterms:modified>
</cp:coreProperties>
</file>