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6.png" ContentType="image/png"/>
  <Override PartName="/ppt/media/image25.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wmf" ContentType="image/x-wmf"/>
  <Override PartName="/ppt/media/image29.png" ContentType="image/png"/>
  <Override PartName="/ppt/media/image3.wmf" ContentType="image/x-wmf"/>
  <Override PartName="/ppt/media/image27.png" ContentType="image/png"/>
  <Override PartName="/ppt/media/image4.png" ContentType="image/png"/>
  <Override PartName="/ppt/media/image34.png" ContentType="image/png"/>
  <Override PartName="/ppt/media/image28.png" ContentType="image/png"/>
  <Override PartName="/ppt/media/image40.png" ContentType="image/png"/>
  <Override PartName="/ppt/media/image41.png" ContentType="image/png"/>
  <Override PartName="/ppt/media/image30.png" ContentType="image/png"/>
  <Override PartName="/ppt/media/image42.png" ContentType="image/png"/>
  <Override PartName="/ppt/media/image43.png" ContentType="image/png"/>
  <Override PartName="/ppt/media/image32.png" ContentType="image/png"/>
  <Override PartName="/ppt/media/image44.png" ContentType="image/png"/>
  <Override PartName="/ppt/media/image33.png" ContentType="image/png"/>
  <Override PartName="/ppt/media/image38.png" ContentType="image/png"/>
  <Override PartName="/ppt/media/image8.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39.png" ContentType="image/png"/>
  <Override PartName="/ppt/media/image9.png" ContentType="image/png"/>
  <Override PartName="/ppt/media/image49.png" ContentType="image/png"/>
  <Override PartName="/ppt/media/image12.png" ContentType="image/png"/>
  <Override PartName="/ppt/media/image10.png" ContentType="image/png"/>
  <Override PartName="/ppt/media/image47.png" ContentType="image/png"/>
  <Override PartName="/ppt/media/image7.png" ContentType="image/png"/>
  <Override PartName="/ppt/media/image37.png" ContentType="image/png"/>
  <Override PartName="/ppt/media/image36.png" ContentType="image/png"/>
  <Override PartName="/ppt/media/image6.png" ContentType="image/png"/>
  <Override PartName="/ppt/media/image5.png" ContentType="image/png"/>
  <Override PartName="/ppt/media/image35.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27.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92.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88.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93.xml.rels" ContentType="application/vnd.openxmlformats-package.relationships+xml"/>
  <Override PartName="/ppt/slides/_rels/slide77.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2.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tr-TR"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tr-TR"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tr-TR"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tr-TR"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tr-TR" sz="6000" spc="-1" strike="noStrike">
                <a:solidFill>
                  <a:srgbClr val="000000"/>
                </a:solidFill>
                <a:latin typeface="Calibri Light"/>
              </a:rPr>
              <a:t>Asıl başlık stili </a:t>
            </a:r>
            <a:r>
              <a:rPr b="0" lang="tr-TR" sz="6000" spc="-1" strike="noStrike">
                <a:solidFill>
                  <a:srgbClr val="000000"/>
                </a:solidFill>
                <a:latin typeface="Calibri Light"/>
              </a:rPr>
              <a:t>için tıklatın</a:t>
            </a:r>
            <a:endParaRPr b="0" lang="tr-TR"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4A0CCFE6-7140-4B73-80F3-ED76D9655579}" type="datetime">
              <a:rPr b="0" lang="tr-TR" sz="1200" spc="-1" strike="noStrike">
                <a:solidFill>
                  <a:srgbClr val="8b8b8b"/>
                </a:solidFill>
                <a:latin typeface="Calibri"/>
              </a:rPr>
              <a:t>26.12.21</a:t>
            </a:fld>
            <a:endParaRPr b="0" lang="tr-TR"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tr-TR"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A5F94A5-8EFA-43E1-AA6B-439BCF76494D}" type="slidenum">
              <a:rPr b="0" lang="tr-TR" sz="1200" spc="-1" strike="noStrike">
                <a:solidFill>
                  <a:srgbClr val="8b8b8b"/>
                </a:solidFill>
                <a:latin typeface="Calibri"/>
              </a:rPr>
              <a:t>&lt;number&gt;</a:t>
            </a:fld>
            <a:endParaRPr b="0" lang="tr-TR"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2800" spc="-1" strike="noStrike">
                <a:solidFill>
                  <a:srgbClr val="000000"/>
                </a:solidFill>
                <a:latin typeface="Calibri"/>
              </a:rPr>
              <a:t>Click to edit the outline text format</a:t>
            </a:r>
            <a:endParaRPr b="0" lang="tr-TR"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tr-TR" sz="2000" spc="-1" strike="noStrike">
                <a:solidFill>
                  <a:srgbClr val="000000"/>
                </a:solidFill>
                <a:latin typeface="Calibri"/>
              </a:rPr>
              <a:t>Second Outline Level</a:t>
            </a:r>
            <a:endParaRPr b="0" lang="tr-TR"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Calibri"/>
              </a:rPr>
              <a:t>Third Outline Level</a:t>
            </a:r>
            <a:endParaRPr b="0" lang="tr-T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Calibri"/>
              </a:rPr>
              <a:t>Fourth Outline Level</a:t>
            </a:r>
            <a:endParaRPr b="0" lang="tr-T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Calibri"/>
              </a:rPr>
              <a:t>Fifth Outline Level</a:t>
            </a:r>
            <a:endParaRPr b="0" lang="tr-T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Calibri"/>
              </a:rPr>
              <a:t>Sixth Outline Level</a:t>
            </a:r>
            <a:endParaRPr b="0" lang="tr-T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Calibri"/>
              </a:rPr>
              <a:t>Seventh Outline Level</a:t>
            </a:r>
            <a:endParaRPr b="0" lang="tr-T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tr-TR" sz="4400" spc="-1" strike="noStrike">
                <a:solidFill>
                  <a:srgbClr val="000000"/>
                </a:solidFill>
                <a:latin typeface="Calibri Light"/>
              </a:rPr>
              <a:t>Asıl başlık stili için tıklatın</a:t>
            </a:r>
            <a:endParaRPr b="0" lang="tr-TR"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tr-TR" sz="2800" spc="-1" strike="noStrike">
                <a:solidFill>
                  <a:srgbClr val="000000"/>
                </a:solidFill>
                <a:latin typeface="Calibri"/>
              </a:rPr>
              <a:t>Asıl metin stillerini düzenlemek için tıklatın</a:t>
            </a:r>
            <a:endParaRPr b="0" lang="tr-T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tr-TR" sz="2400" spc="-1" strike="noStrike">
                <a:solidFill>
                  <a:srgbClr val="000000"/>
                </a:solidFill>
                <a:latin typeface="Calibri"/>
              </a:rPr>
              <a:t>İkinci düzey</a:t>
            </a:r>
            <a:endParaRPr b="0" lang="tr-T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tr-TR" sz="2000" spc="-1" strike="noStrike">
                <a:solidFill>
                  <a:srgbClr val="000000"/>
                </a:solidFill>
                <a:latin typeface="Calibri"/>
              </a:rPr>
              <a:t>Üçüncü düzey</a:t>
            </a:r>
            <a:endParaRPr b="0" lang="tr-T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tr-TR" sz="1800" spc="-1" strike="noStrike">
                <a:solidFill>
                  <a:srgbClr val="000000"/>
                </a:solidFill>
                <a:latin typeface="Calibri"/>
              </a:rPr>
              <a:t>Dördüncü düzey</a:t>
            </a:r>
            <a:endParaRPr b="0" lang="tr-T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tr-TR" sz="1800" spc="-1" strike="noStrike">
                <a:solidFill>
                  <a:srgbClr val="000000"/>
                </a:solidFill>
                <a:latin typeface="Calibri"/>
              </a:rPr>
              <a:t>Beşinci düzey</a:t>
            </a:r>
            <a:endParaRPr b="0" lang="tr-TR"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C1E0556D-EBD5-4EA7-B03A-F92D3A3C9523}" type="datetime">
              <a:rPr b="0" lang="tr-TR" sz="1200" spc="-1" strike="noStrike">
                <a:solidFill>
                  <a:srgbClr val="8b8b8b"/>
                </a:solidFill>
                <a:latin typeface="Calibri"/>
              </a:rPr>
              <a:t>26.12.21</a:t>
            </a:fld>
            <a:endParaRPr b="0" lang="tr-TR"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tr-TR"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9F92667-0645-4081-89B4-02BDBE1268CA}" type="slidenum">
              <a:rPr b="0" lang="tr-TR" sz="1200" spc="-1" strike="noStrike">
                <a:solidFill>
                  <a:srgbClr val="8b8b8b"/>
                </a:solidFill>
                <a:latin typeface="Calibri"/>
              </a:rPr>
              <a:t>&lt;number&gt;</a:t>
            </a:fld>
            <a:endParaRPr b="0" lang="tr-T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hyperlink" Target="https://www.geeksforgeeks.org/function-overloading-c/" TargetMode="External"/><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0" y="0"/>
            <a:ext cx="12191760" cy="6857640"/>
          </a:xfrm>
          <a:prstGeom prst="rect">
            <a:avLst/>
          </a:prstGeom>
          <a:noFill/>
          <a:ln>
            <a:noFill/>
          </a:ln>
        </p:spPr>
        <p:txBody>
          <a:bodyPr>
            <a:normAutofit fontScale="55000"/>
          </a:bodyPr>
          <a:p>
            <a:pPr algn="ctr">
              <a:lnSpc>
                <a:spcPct val="90000"/>
              </a:lnSpc>
              <a:spcBef>
                <a:spcPts val="1001"/>
              </a:spcBef>
              <a:tabLst>
                <a:tab algn="l" pos="0"/>
              </a:tabLst>
            </a:pPr>
            <a:r>
              <a:rPr b="1" lang="en-US" sz="2800" spc="-1" strike="noStrike">
                <a:solidFill>
                  <a:srgbClr val="000000"/>
                </a:solidFill>
                <a:latin typeface="Calibri"/>
              </a:rPr>
              <a:t>Function Pointer</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In C/C++, functions, like all data items, have an address.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name of a function is the starting address where the function resides in the memory, and therefore, can be treated as a pointer.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We can pass a function pointer into function as well. The syntax for declaring a function pointer is: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 Function-pointer declaration</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return-type (* function-ptr-name) (parameter-list)</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000000"/>
                </a:solidFill>
                <a:latin typeface="Calibri"/>
              </a:rPr>
              <a:t>// Examples</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double (*fp)(int, int)  </a:t>
            </a:r>
            <a:r>
              <a:rPr b="1" lang="en-US" sz="2800" spc="-1" strike="noStrike">
                <a:solidFill>
                  <a:srgbClr val="000000"/>
                </a:solidFill>
                <a:latin typeface="Calibri"/>
              </a:rPr>
              <a:t>// fp points to a function that takes two ints and returns a double (function-pointer)</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double *dp;             </a:t>
            </a:r>
            <a:r>
              <a:rPr b="1" lang="en-US" sz="2800" spc="-1" strike="noStrike">
                <a:solidFill>
                  <a:srgbClr val="000000"/>
                </a:solidFill>
                <a:latin typeface="Calibri"/>
              </a:rPr>
              <a:t>// dp points to a double (double-pointer)</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double *fun(int, int)   </a:t>
            </a:r>
            <a:r>
              <a:rPr b="1" lang="en-US" sz="2800" spc="-1" strike="noStrike">
                <a:solidFill>
                  <a:srgbClr val="000000"/>
                </a:solidFill>
                <a:latin typeface="Calibri"/>
              </a:rPr>
              <a:t>// fun is a function that takes two ints and returns a double-pointer</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double f(int, int);      </a:t>
            </a:r>
            <a:r>
              <a:rPr b="1" lang="en-US" sz="2800" spc="-1" strike="noStrike">
                <a:solidFill>
                  <a:srgbClr val="000000"/>
                </a:solidFill>
                <a:latin typeface="Calibri"/>
              </a:rPr>
              <a:t>// f is a function that takes two ints and returns a double</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fp = f;                 </a:t>
            </a:r>
            <a:r>
              <a:rPr b="1" lang="en-US" sz="2800" spc="-1" strike="noStrike">
                <a:solidFill>
                  <a:srgbClr val="000000"/>
                </a:solidFill>
                <a:latin typeface="Calibri"/>
              </a:rPr>
              <a:t>// Assign function f to fp function-pointer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Resim 3" descr=""/>
          <p:cNvPicPr/>
          <p:nvPr/>
        </p:nvPicPr>
        <p:blipFill>
          <a:blip r:embed="rId1"/>
          <a:stretch/>
        </p:blipFill>
        <p:spPr>
          <a:xfrm>
            <a:off x="2199600" y="494640"/>
            <a:ext cx="7789320" cy="58881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293400" y="431280"/>
            <a:ext cx="11602080" cy="6314040"/>
          </a:xfrm>
          <a:prstGeom prst="rect">
            <a:avLst/>
          </a:prstGeom>
          <a:noFill/>
          <a:ln>
            <a:noFill/>
          </a:ln>
        </p:spPr>
        <p:txBody>
          <a:bodyPr>
            <a:normAutofit/>
          </a:bodyPr>
          <a:p>
            <a:pPr marL="228600" indent="-228240">
              <a:lnSpc>
                <a:spcPct val="90000"/>
              </a:lnSpc>
              <a:spcBef>
                <a:spcPts val="1001"/>
              </a:spcBef>
              <a:buClr>
                <a:srgbClr val="ff0000"/>
              </a:buClr>
              <a:buFont typeface="Arial"/>
              <a:buChar char="•"/>
            </a:pPr>
            <a:r>
              <a:rPr b="1" lang="tr-TR" sz="2800" spc="-1" strike="noStrike">
                <a:solidFill>
                  <a:srgbClr val="ff0000"/>
                </a:solidFill>
                <a:latin typeface="Calibri"/>
              </a:rPr>
              <a:t>I</a:t>
            </a:r>
            <a:r>
              <a:rPr b="1" lang="en-US" sz="2800" spc="-1" strike="noStrike">
                <a:solidFill>
                  <a:srgbClr val="ff0000"/>
                </a:solidFill>
                <a:latin typeface="Calibri"/>
              </a:rPr>
              <a:t>t drastically reduces code redundancy </a:t>
            </a:r>
            <a:r>
              <a:rPr b="0" lang="en-US" sz="2800" spc="-1" strike="noStrike">
                <a:solidFill>
                  <a:srgbClr val="000000"/>
                </a:solidFill>
                <a:latin typeface="Calibri"/>
              </a:rPr>
              <a:t>as it allows the derived class to inherit all the properties of the base class, leaving no room for duplicate data to achieve the same task.</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Inheritance in C++ offers the feature of code reusability. </a:t>
            </a:r>
            <a:r>
              <a:rPr b="1" lang="en-US" sz="2800" spc="-1" strike="noStrike">
                <a:solidFill>
                  <a:srgbClr val="ff0000"/>
                </a:solidFill>
                <a:latin typeface="Calibri"/>
              </a:rPr>
              <a:t>We can use the same fragment of code multiple times.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sum it up, inheritance helps us </a:t>
            </a:r>
            <a:r>
              <a:rPr b="1" lang="en-US" sz="2800" spc="-1" strike="noStrike">
                <a:solidFill>
                  <a:srgbClr val="ff0000"/>
                </a:solidFill>
                <a:latin typeface="Calibri"/>
              </a:rPr>
              <a:t>save our development time</a:t>
            </a:r>
            <a:r>
              <a:rPr b="0" lang="en-US" sz="2800" spc="-1" strike="noStrike">
                <a:solidFill>
                  <a:srgbClr val="000000"/>
                </a:solidFill>
                <a:latin typeface="Calibri"/>
              </a:rPr>
              <a:t>, maintain data in a simplified manner and gives us the provision to make our code extensible.</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ff0000"/>
              </a:buClr>
              <a:buFont typeface="Arial"/>
              <a:buChar char="•"/>
            </a:pPr>
            <a:r>
              <a:rPr b="1" lang="en-US" sz="2800" spc="-1" strike="noStrike">
                <a:solidFill>
                  <a:srgbClr val="ff0000"/>
                </a:solidFill>
                <a:latin typeface="Calibri"/>
              </a:rPr>
              <a:t>It increases the code reliabil</a:t>
            </a:r>
            <a:r>
              <a:rPr b="0" lang="en-US" sz="2800" spc="-1" strike="noStrike">
                <a:solidFill>
                  <a:srgbClr val="000000"/>
                </a:solidFill>
                <a:latin typeface="Calibri"/>
              </a:rPr>
              <a:t>ity by providing a definite body to the program.</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95040" y="1164600"/>
            <a:ext cx="12096720" cy="47872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capability of a class to derive properties and characteristics from another class is called </a:t>
            </a:r>
            <a:r>
              <a:rPr b="1" lang="en-US" sz="2800" spc="-1" strike="noStrike">
                <a:solidFill>
                  <a:srgbClr val="000000"/>
                </a:solidFill>
                <a:latin typeface="Calibri"/>
              </a:rPr>
              <a:t>Inheritance</a:t>
            </a:r>
            <a:r>
              <a:rPr b="0" lang="en-US" sz="2800" spc="-1" strike="noStrike">
                <a:solidFill>
                  <a:srgbClr val="000000"/>
                </a:solidFill>
                <a:latin typeface="Calibri"/>
              </a:rPr>
              <a:t>.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gn="ctr">
              <a:lnSpc>
                <a:spcPct val="90000"/>
              </a:lnSpc>
              <a:spcBef>
                <a:spcPts val="1001"/>
              </a:spcBef>
              <a:buClr>
                <a:srgbClr val="000000"/>
              </a:buClr>
              <a:buFont typeface="Arial"/>
              <a:buChar char="•"/>
            </a:pPr>
            <a:r>
              <a:rPr b="1" lang="en-US" sz="2800" spc="-1" strike="noStrike">
                <a:solidFill>
                  <a:srgbClr val="000000"/>
                </a:solidFill>
                <a:latin typeface="Calibri"/>
              </a:rPr>
              <a:t>Sub Class</a:t>
            </a:r>
            <a:r>
              <a:rPr b="0" lang="en-US" sz="2800" spc="-1" strike="noStrike">
                <a:solidFill>
                  <a:srgbClr val="0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The class that inherits properties from another class is called Sub class or </a:t>
            </a:r>
            <a:r>
              <a:rPr b="1" lang="en-US" sz="2800" spc="-1" strike="noStrike">
                <a:solidFill>
                  <a:srgbClr val="000000"/>
                </a:solidFill>
                <a:latin typeface="Calibri"/>
              </a:rPr>
              <a:t>Derived Class.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gn="ctr">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Super Class</a:t>
            </a:r>
            <a:r>
              <a:rPr b="0" lang="en-US" sz="2800" spc="-1" strike="noStrike">
                <a:solidFill>
                  <a:srgbClr val="000000"/>
                </a:solidFill>
                <a:latin typeface="Calibri"/>
              </a:rPr>
              <a:t>:</a:t>
            </a:r>
            <a:r>
              <a:rPr b="0" lang="tr-TR" sz="2800" spc="-1" strike="noStrike">
                <a:solidFill>
                  <a:srgbClr val="000000"/>
                </a:solidFill>
                <a:latin typeface="Calibri"/>
              </a:rPr>
              <a:t>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class whose properties are inherited by sub class is called </a:t>
            </a:r>
            <a:r>
              <a:rPr b="1" lang="en-US" sz="2800" spc="-1" strike="noStrike">
                <a:solidFill>
                  <a:srgbClr val="000000"/>
                </a:solidFill>
                <a:latin typeface="Calibri"/>
              </a:rPr>
              <a:t>Base Class or Super class.</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Resim 3" descr=""/>
          <p:cNvPicPr/>
          <p:nvPr/>
        </p:nvPicPr>
        <p:blipFill>
          <a:blip r:embed="rId1"/>
          <a:stretch/>
        </p:blipFill>
        <p:spPr>
          <a:xfrm>
            <a:off x="1235520" y="1583640"/>
            <a:ext cx="9408960" cy="34801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Resim 3" descr=""/>
          <p:cNvPicPr/>
          <p:nvPr/>
        </p:nvPicPr>
        <p:blipFill>
          <a:blip r:embed="rId1"/>
          <a:stretch/>
        </p:blipFill>
        <p:spPr>
          <a:xfrm>
            <a:off x="1339560" y="905760"/>
            <a:ext cx="9408960" cy="4373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0" y="0"/>
            <a:ext cx="12128400" cy="6857640"/>
          </a:xfrm>
          <a:prstGeom prst="rect">
            <a:avLst/>
          </a:prstGeom>
          <a:noFill/>
          <a:ln>
            <a:noFill/>
          </a:ln>
        </p:spPr>
        <p:txBody>
          <a:bodyPr>
            <a:normAutofit fontScale="49000"/>
          </a:bodyPr>
          <a:p>
            <a:pPr marL="228600" indent="-228240" algn="ctr">
              <a:lnSpc>
                <a:spcPct val="90000"/>
              </a:lnSpc>
              <a:spcBef>
                <a:spcPts val="1001"/>
              </a:spcBef>
              <a:buClr>
                <a:srgbClr val="000000"/>
              </a:buClr>
              <a:buFont typeface="Arial"/>
              <a:buChar char="•"/>
            </a:pPr>
            <a:r>
              <a:rPr b="1" lang="en-US" sz="2800" spc="-1" strike="noStrike">
                <a:solidFill>
                  <a:srgbClr val="000000"/>
                </a:solidFill>
                <a:latin typeface="Calibri"/>
              </a:rPr>
              <a:t>Using inheritance</a:t>
            </a:r>
            <a:r>
              <a:rPr b="0" lang="en-US" sz="2800" spc="-1" strike="noStrike">
                <a:solidFill>
                  <a:srgbClr val="000000"/>
                </a:solidFill>
                <a:latin typeface="Calibri"/>
              </a:rPr>
              <a:t>,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have to write the functions only one time instead of three times as we have inherited rest of the three classes from base class(Vehicle).</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gn="ctr">
              <a:lnSpc>
                <a:spcPct val="90000"/>
              </a:lnSpc>
              <a:spcBef>
                <a:spcPts val="1001"/>
              </a:spcBef>
              <a:buClr>
                <a:srgbClr val="000000"/>
              </a:buClr>
              <a:buFont typeface="Arial"/>
              <a:buChar char="•"/>
            </a:pPr>
            <a:r>
              <a:rPr b="1" lang="en-US" sz="2800" spc="-1" strike="noStrike">
                <a:solidFill>
                  <a:srgbClr val="000000"/>
                </a:solidFill>
                <a:latin typeface="Calibri"/>
              </a:rPr>
              <a:t>Implementing inheritance in C++: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creating a sub-class which is inherited from the base class we have to follow the below syntax.</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en-US" sz="3300" spc="-1" strike="noStrike">
                <a:solidFill>
                  <a:srgbClr val="c00000"/>
                </a:solidFill>
                <a:latin typeface="Calibri"/>
              </a:rPr>
              <a:t>class subclass_name : access_mode </a:t>
            </a:r>
            <a:r>
              <a:rPr b="1" lang="tr-TR" sz="3300" spc="-1" strike="noStrike">
                <a:solidFill>
                  <a:srgbClr val="c00000"/>
                </a:solidFill>
                <a:latin typeface="Calibri"/>
              </a:rPr>
              <a:t>    </a:t>
            </a:r>
            <a:r>
              <a:rPr b="1" lang="en-US" sz="3300" spc="-1" strike="noStrike">
                <a:solidFill>
                  <a:srgbClr val="c00000"/>
                </a:solidFill>
                <a:latin typeface="Calibri"/>
              </a:rPr>
              <a:t>base_class_name</a:t>
            </a:r>
            <a:endParaRPr b="0" lang="tr-TR" sz="3300" spc="-1" strike="noStrike">
              <a:solidFill>
                <a:srgbClr val="000000"/>
              </a:solidFill>
              <a:latin typeface="Calibri"/>
            </a:endParaRPr>
          </a:p>
          <a:p>
            <a:pPr>
              <a:lnSpc>
                <a:spcPct val="90000"/>
              </a:lnSpc>
              <a:spcBef>
                <a:spcPts val="1001"/>
              </a:spcBef>
              <a:tabLst>
                <a:tab algn="l" pos="0"/>
              </a:tabLst>
            </a:pPr>
            <a:r>
              <a:rPr b="1" lang="tr-TR" sz="3300" spc="-1" strike="noStrike">
                <a:solidFill>
                  <a:srgbClr val="c00000"/>
                </a:solidFill>
                <a:latin typeface="Calibri"/>
              </a:rPr>
              <a:t>	</a:t>
            </a:r>
            <a:r>
              <a:rPr b="1" lang="en-US" sz="3300" spc="-1" strike="noStrike">
                <a:solidFill>
                  <a:srgbClr val="c00000"/>
                </a:solidFill>
                <a:latin typeface="Calibri"/>
              </a:rPr>
              <a:t>{</a:t>
            </a:r>
            <a:endParaRPr b="0" lang="tr-TR" sz="3300" spc="-1" strike="noStrike">
              <a:solidFill>
                <a:srgbClr val="000000"/>
              </a:solidFill>
              <a:latin typeface="Calibri"/>
            </a:endParaRPr>
          </a:p>
          <a:p>
            <a:pPr>
              <a:lnSpc>
                <a:spcPct val="90000"/>
              </a:lnSpc>
              <a:spcBef>
                <a:spcPts val="1001"/>
              </a:spcBef>
              <a:tabLst>
                <a:tab algn="l" pos="0"/>
              </a:tabLst>
            </a:pPr>
            <a:r>
              <a:rPr b="1" lang="en-US" sz="3300" spc="-1" strike="noStrike">
                <a:solidFill>
                  <a:srgbClr val="c00000"/>
                </a:solidFill>
                <a:latin typeface="Calibri"/>
              </a:rPr>
              <a:t> </a:t>
            </a:r>
            <a:r>
              <a:rPr b="1" lang="tr-TR" sz="3300" spc="-1" strike="noStrike">
                <a:solidFill>
                  <a:srgbClr val="c00000"/>
                </a:solidFill>
                <a:latin typeface="Calibri"/>
              </a:rPr>
              <a:t>	</a:t>
            </a:r>
            <a:r>
              <a:rPr b="1" lang="en-US" sz="3300" spc="-1" strike="noStrike">
                <a:solidFill>
                  <a:srgbClr val="c00000"/>
                </a:solidFill>
                <a:latin typeface="Calibri"/>
              </a:rPr>
              <a:t> </a:t>
            </a:r>
            <a:r>
              <a:rPr b="1" lang="en-US" sz="3300" spc="-1" strike="noStrike">
                <a:solidFill>
                  <a:srgbClr val="c00000"/>
                </a:solidFill>
                <a:latin typeface="Calibri"/>
              </a:rPr>
              <a:t>//body of subclass</a:t>
            </a:r>
            <a:endParaRPr b="0" lang="tr-TR" sz="3300" spc="-1" strike="noStrike">
              <a:solidFill>
                <a:srgbClr val="000000"/>
              </a:solidFill>
              <a:latin typeface="Calibri"/>
            </a:endParaRPr>
          </a:p>
          <a:p>
            <a:pPr>
              <a:lnSpc>
                <a:spcPct val="90000"/>
              </a:lnSpc>
              <a:spcBef>
                <a:spcPts val="1001"/>
              </a:spcBef>
              <a:tabLst>
                <a:tab algn="l" pos="0"/>
              </a:tabLst>
            </a:pPr>
            <a:r>
              <a:rPr b="1" lang="tr-TR" sz="3300" spc="-1" strike="noStrike">
                <a:solidFill>
                  <a:srgbClr val="c00000"/>
                </a:solidFill>
                <a:latin typeface="Calibri"/>
              </a:rPr>
              <a:t>	</a:t>
            </a:r>
            <a:r>
              <a:rPr b="1" lang="en-US" sz="3300" spc="-1" strike="noStrike">
                <a:solidFill>
                  <a:srgbClr val="c00000"/>
                </a:solidFill>
                <a:latin typeface="Calibri"/>
              </a:rPr>
              <a:t>};</a:t>
            </a:r>
            <a:endParaRPr b="0" lang="tr-TR" sz="3300" spc="-1" strike="noStrike">
              <a:solidFill>
                <a:srgbClr val="000000"/>
              </a:solidFill>
              <a:latin typeface="Calibri"/>
            </a:endParaRPr>
          </a:p>
          <a:p>
            <a:pPr>
              <a:lnSpc>
                <a:spcPct val="90000"/>
              </a:lnSpc>
              <a:spcBef>
                <a:spcPts val="1001"/>
              </a:spcBef>
              <a:tabLst>
                <a:tab algn="l" pos="0"/>
              </a:tabLst>
            </a:pPr>
            <a:endParaRPr b="0" lang="tr-TR" sz="33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subclass_name</a:t>
            </a:r>
            <a:r>
              <a:rPr b="0" lang="en-US" sz="2800" spc="-1" strike="noStrike">
                <a:solidFill>
                  <a:srgbClr val="000000"/>
                </a:solidFill>
                <a:latin typeface="Calibri"/>
              </a:rPr>
              <a:t> is the name of the sub class,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access_mode</a:t>
            </a:r>
            <a:r>
              <a:rPr b="0" lang="en-US" sz="2800" spc="-1" strike="noStrike">
                <a:solidFill>
                  <a:srgbClr val="000000"/>
                </a:solidFill>
                <a:latin typeface="Calibri"/>
              </a:rPr>
              <a:t> is the mode in which you want to inherit this sub class for example: public, private etc.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base_class_name</a:t>
            </a:r>
            <a:r>
              <a:rPr b="0" lang="en-US" sz="2800" spc="-1" strike="noStrike">
                <a:solidFill>
                  <a:srgbClr val="000000"/>
                </a:solidFill>
                <a:latin typeface="Calibri"/>
              </a:rPr>
              <a:t> is the name of the base class from which you want to inherit the sub class.</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A derived class doesn’t inherit access to private data members</a:t>
            </a:r>
            <a:r>
              <a:rPr b="0" lang="en-US" sz="2800" spc="-1" strike="noStrike">
                <a:solidFill>
                  <a:srgbClr val="000000"/>
                </a:solidFill>
                <a:latin typeface="Calibri"/>
              </a:rPr>
              <a:t>. However, it does inherit a full parent object, which contains any private members which that class declares</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0" y="0"/>
            <a:ext cx="6055560" cy="6857640"/>
          </a:xfrm>
          <a:prstGeom prst="rect">
            <a:avLst/>
          </a:prstGeom>
          <a:noFill/>
          <a:ln>
            <a:noFill/>
          </a:ln>
        </p:spPr>
        <p:txBody>
          <a:bodyPr>
            <a:normAutofit fontScale="15000"/>
          </a:bodyPr>
          <a:p>
            <a:pPr>
              <a:lnSpc>
                <a:spcPct val="90000"/>
              </a:lnSpc>
              <a:spcBef>
                <a:spcPts val="1001"/>
              </a:spcBef>
              <a:tabLst>
                <a:tab algn="l" pos="0"/>
              </a:tabLst>
            </a:pPr>
            <a:r>
              <a:rPr b="1" lang="en-US" sz="5500" spc="-1" strike="noStrike">
                <a:solidFill>
                  <a:srgbClr val="000000"/>
                </a:solidFill>
                <a:latin typeface="Calibri"/>
              </a:rPr>
              <a:t>// C++ program to demonstrate implementation // of Inheritance</a:t>
            </a:r>
            <a:r>
              <a:rPr b="0" lang="en-US" sz="5500" spc="-1" strike="noStrike">
                <a:solidFill>
                  <a:srgbClr val="000000"/>
                </a:solidFill>
                <a:latin typeface="Calibri"/>
              </a:rPr>
              <a:t>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#include &lt;iostream&gt;</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using namespace std;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000000"/>
                </a:solidFill>
                <a:latin typeface="Calibri"/>
              </a:rPr>
              <a:t>//Base class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class Parent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    </a:t>
            </a:r>
            <a:r>
              <a:rPr b="1" lang="en-US" sz="5500" spc="-1" strike="noStrike">
                <a:solidFill>
                  <a:srgbClr val="c00000"/>
                </a:solidFill>
                <a:latin typeface="Calibri"/>
              </a:rPr>
              <a:t>public: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      </a:t>
            </a:r>
            <a:r>
              <a:rPr b="1" lang="en-US" sz="5500" spc="-1" strike="noStrike">
                <a:solidFill>
                  <a:srgbClr val="c00000"/>
                </a:solidFill>
                <a:latin typeface="Calibri"/>
              </a:rPr>
              <a:t>int id_p;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000000"/>
                </a:solidFill>
                <a:latin typeface="Calibri"/>
              </a:rPr>
              <a:t>// Sub class inheriting from Base Class(Parent)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class Child : public Parent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    </a:t>
            </a:r>
            <a:r>
              <a:rPr b="1" lang="en-US" sz="5500" spc="-1" strike="noStrike">
                <a:solidFill>
                  <a:srgbClr val="c00000"/>
                </a:solidFill>
                <a:latin typeface="Calibri"/>
              </a:rPr>
              <a:t>public: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      </a:t>
            </a:r>
            <a:r>
              <a:rPr b="1" lang="en-US" sz="5500" spc="-1" strike="noStrike">
                <a:solidFill>
                  <a:srgbClr val="c00000"/>
                </a:solidFill>
                <a:latin typeface="Calibri"/>
              </a:rPr>
              <a:t>int id_c; </a:t>
            </a:r>
            <a:endParaRPr b="0" lang="tr-TR" sz="5500" spc="-1" strike="noStrike">
              <a:solidFill>
                <a:srgbClr val="000000"/>
              </a:solidFill>
              <a:latin typeface="Calibri"/>
            </a:endParaRPr>
          </a:p>
          <a:p>
            <a:pPr>
              <a:lnSpc>
                <a:spcPct val="90000"/>
              </a:lnSpc>
              <a:spcBef>
                <a:spcPts val="1001"/>
              </a:spcBef>
              <a:tabLst>
                <a:tab algn="l" pos="0"/>
              </a:tabLst>
            </a:pPr>
            <a:r>
              <a:rPr b="1" lang="en-US" sz="5500" spc="-1" strike="noStrike">
                <a:solidFill>
                  <a:srgbClr val="c00000"/>
                </a:solidFill>
                <a:latin typeface="Calibri"/>
              </a:rPr>
              <a:t>}; </a:t>
            </a:r>
            <a:endParaRPr b="0" lang="tr-TR" sz="5500" spc="-1" strike="noStrike">
              <a:solidFill>
                <a:srgbClr val="000000"/>
              </a:solidFill>
              <a:latin typeface="Calibri"/>
            </a:endParaRPr>
          </a:p>
          <a:p>
            <a:pPr>
              <a:lnSpc>
                <a:spcPct val="90000"/>
              </a:lnSpc>
              <a:spcBef>
                <a:spcPts val="1001"/>
              </a:spcBef>
              <a:tabLst>
                <a:tab algn="l" pos="0"/>
              </a:tabLst>
            </a:pPr>
            <a:r>
              <a:rPr b="1" lang="en-US" sz="4400" spc="-1" strike="noStrike">
                <a:solidFill>
                  <a:srgbClr val="c00000"/>
                </a:solidFill>
                <a:latin typeface="Calibri"/>
              </a:rPr>
              <a:t> </a:t>
            </a:r>
            <a:endParaRPr b="0" lang="tr-TR" sz="4400" spc="-1" strike="noStrike">
              <a:solidFill>
                <a:srgbClr val="000000"/>
              </a:solidFill>
              <a:latin typeface="Calibri"/>
            </a:endParaRPr>
          </a:p>
        </p:txBody>
      </p:sp>
      <p:sp>
        <p:nvSpPr>
          <p:cNvPr id="100" name="CustomShape 2"/>
          <p:cNvSpPr/>
          <p:nvPr/>
        </p:nvSpPr>
        <p:spPr>
          <a:xfrm>
            <a:off x="6055920" y="1231560"/>
            <a:ext cx="6003000" cy="60465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tr-TR" sz="1800" spc="-1" strike="noStrike">
              <a:latin typeface="Arial"/>
            </a:endParaRPr>
          </a:p>
          <a:p>
            <a:pPr>
              <a:lnSpc>
                <a:spcPct val="100000"/>
              </a:lnSpc>
            </a:pPr>
            <a:r>
              <a:rPr b="1" lang="en-US" sz="2200" spc="-1" strike="noStrike">
                <a:solidFill>
                  <a:srgbClr val="c00000"/>
                </a:solidFill>
                <a:latin typeface="Calibri"/>
              </a:rPr>
              <a:t>int main()  </a:t>
            </a:r>
            <a:endParaRPr b="0" lang="tr-TR" sz="2200" spc="-1" strike="noStrike">
              <a:latin typeface="Arial"/>
            </a:endParaRPr>
          </a:p>
          <a:p>
            <a:pPr>
              <a:lnSpc>
                <a:spcPct val="100000"/>
              </a:lnSpc>
            </a:pPr>
            <a:r>
              <a:rPr b="1" lang="en-US" sz="2200" spc="-1" strike="noStrike">
                <a:solidFill>
                  <a:srgbClr val="c00000"/>
                </a:solidFill>
                <a:latin typeface="Calibri"/>
              </a:rPr>
              <a:t>   </a:t>
            </a:r>
            <a:r>
              <a:rPr b="1" lang="en-US" sz="2200" spc="-1" strike="noStrike">
                <a:solidFill>
                  <a:srgbClr val="c00000"/>
                </a:solidFill>
                <a:latin typeface="Calibri"/>
              </a:rPr>
              <a:t>{ </a:t>
            </a:r>
            <a:endParaRPr b="0" lang="tr-TR" sz="2200" spc="-1" strike="noStrike">
              <a:latin typeface="Arial"/>
            </a:endParaRPr>
          </a:p>
          <a:p>
            <a:pPr>
              <a:lnSpc>
                <a:spcPct val="100000"/>
              </a:lnSpc>
            </a:pPr>
            <a:r>
              <a:rPr b="1" lang="en-US" sz="2200" spc="-1" strike="noStrike">
                <a:solidFill>
                  <a:srgbClr val="c00000"/>
                </a:solidFill>
                <a:latin typeface="Calibri"/>
              </a:rPr>
              <a:t>       </a:t>
            </a:r>
            <a:endParaRPr b="0" lang="tr-TR" sz="2200" spc="-1" strike="noStrike">
              <a:latin typeface="Arial"/>
            </a:endParaRPr>
          </a:p>
          <a:p>
            <a:pPr>
              <a:lnSpc>
                <a:spcPct val="100000"/>
              </a:lnSpc>
            </a:pPr>
            <a:r>
              <a:rPr b="1" lang="en-US" sz="2200" spc="-1" strike="noStrike">
                <a:solidFill>
                  <a:srgbClr val="c00000"/>
                </a:solidFill>
                <a:latin typeface="Calibri"/>
              </a:rPr>
              <a:t>        </a:t>
            </a:r>
            <a:r>
              <a:rPr b="1" lang="en-US" sz="2200" spc="-1" strike="noStrike">
                <a:solidFill>
                  <a:srgbClr val="c00000"/>
                </a:solidFill>
                <a:latin typeface="Calibri"/>
              </a:rPr>
              <a:t>Child obj1; </a:t>
            </a:r>
            <a:endParaRPr b="0" lang="tr-TR" sz="2200" spc="-1" strike="noStrike">
              <a:latin typeface="Arial"/>
            </a:endParaRPr>
          </a:p>
          <a:p>
            <a:pPr>
              <a:lnSpc>
                <a:spcPct val="100000"/>
              </a:lnSpc>
            </a:pPr>
            <a:r>
              <a:rPr b="1" lang="en-US" sz="2200" spc="-1" strike="noStrike">
                <a:solidFill>
                  <a:srgbClr val="c00000"/>
                </a:solidFill>
                <a:latin typeface="Calibri"/>
              </a:rPr>
              <a:t>           </a:t>
            </a:r>
            <a:endParaRPr b="0" lang="tr-TR" sz="2200" spc="-1" strike="noStrike">
              <a:latin typeface="Arial"/>
            </a:endParaRPr>
          </a:p>
          <a:p>
            <a:pPr>
              <a:lnSpc>
                <a:spcPct val="100000"/>
              </a:lnSpc>
            </a:pPr>
            <a:r>
              <a:rPr b="1" lang="en-US" sz="2200" spc="-1" strike="noStrike">
                <a:solidFill>
                  <a:srgbClr val="c00000"/>
                </a:solidFill>
                <a:latin typeface="Calibri"/>
              </a:rPr>
              <a:t>        </a:t>
            </a:r>
            <a:r>
              <a:rPr b="1" lang="en-US" sz="2100" spc="-1" strike="noStrike">
                <a:solidFill>
                  <a:srgbClr val="000000"/>
                </a:solidFill>
                <a:latin typeface="Calibri"/>
              </a:rPr>
              <a:t>// An object of class child has all data members </a:t>
            </a:r>
            <a:endParaRPr b="0" lang="tr-TR" sz="2100" spc="-1" strike="noStrike">
              <a:latin typeface="Arial"/>
            </a:endParaRPr>
          </a:p>
          <a:p>
            <a:pPr>
              <a:lnSpc>
                <a:spcPct val="100000"/>
              </a:lnSpc>
            </a:pPr>
            <a:r>
              <a:rPr b="1" lang="en-US" sz="2200" spc="-1" strike="noStrike">
                <a:solidFill>
                  <a:srgbClr val="c00000"/>
                </a:solidFill>
                <a:latin typeface="Calibri"/>
              </a:rPr>
              <a:t>        </a:t>
            </a:r>
            <a:r>
              <a:rPr b="1" lang="en-US" sz="2200" spc="-1" strike="noStrike">
                <a:solidFill>
                  <a:srgbClr val="000000"/>
                </a:solidFill>
                <a:latin typeface="Calibri"/>
              </a:rPr>
              <a:t>// and member functions of class parent </a:t>
            </a:r>
            <a:endParaRPr b="0" lang="tr-TR" sz="2200" spc="-1" strike="noStrike">
              <a:latin typeface="Arial"/>
            </a:endParaRPr>
          </a:p>
          <a:p>
            <a:pPr>
              <a:lnSpc>
                <a:spcPct val="100000"/>
              </a:lnSpc>
            </a:pPr>
            <a:r>
              <a:rPr b="1" lang="en-US" sz="2200" spc="-1" strike="noStrike">
                <a:solidFill>
                  <a:srgbClr val="c00000"/>
                </a:solidFill>
                <a:latin typeface="Calibri"/>
              </a:rPr>
              <a:t>        </a:t>
            </a:r>
            <a:r>
              <a:rPr b="1" lang="en-US" sz="2200" spc="-1" strike="noStrike">
                <a:solidFill>
                  <a:srgbClr val="c00000"/>
                </a:solidFill>
                <a:latin typeface="Calibri"/>
              </a:rPr>
              <a:t>obj1.id_c = 7; </a:t>
            </a:r>
            <a:endParaRPr b="0" lang="tr-TR" sz="2200" spc="-1" strike="noStrike">
              <a:latin typeface="Arial"/>
            </a:endParaRPr>
          </a:p>
          <a:p>
            <a:pPr>
              <a:lnSpc>
                <a:spcPct val="100000"/>
              </a:lnSpc>
            </a:pPr>
            <a:r>
              <a:rPr b="1" lang="en-US" sz="2200" spc="-1" strike="noStrike">
                <a:solidFill>
                  <a:srgbClr val="c00000"/>
                </a:solidFill>
                <a:latin typeface="Calibri"/>
              </a:rPr>
              <a:t>        </a:t>
            </a:r>
            <a:r>
              <a:rPr b="1" lang="en-US" sz="2200" spc="-1" strike="noStrike">
                <a:solidFill>
                  <a:srgbClr val="c00000"/>
                </a:solidFill>
                <a:latin typeface="Calibri"/>
              </a:rPr>
              <a:t>obj1.id_p = 91; </a:t>
            </a:r>
            <a:endParaRPr b="0" lang="tr-TR" sz="2200" spc="-1" strike="noStrike">
              <a:latin typeface="Arial"/>
            </a:endParaRPr>
          </a:p>
          <a:p>
            <a:pPr>
              <a:lnSpc>
                <a:spcPct val="100000"/>
              </a:lnSpc>
            </a:pPr>
            <a:r>
              <a:rPr b="1" lang="en-US" sz="2200" spc="-1" strike="noStrike">
                <a:solidFill>
                  <a:srgbClr val="c00000"/>
                </a:solidFill>
                <a:latin typeface="Calibri"/>
              </a:rPr>
              <a:t>        </a:t>
            </a:r>
            <a:r>
              <a:rPr b="1" lang="en-US" sz="2200" spc="-1" strike="noStrike">
                <a:solidFill>
                  <a:srgbClr val="c00000"/>
                </a:solidFill>
                <a:latin typeface="Calibri"/>
              </a:rPr>
              <a:t>cout &lt;&lt; "Child id is " &lt;&lt;  obj1.id_c &lt;&lt; endl; </a:t>
            </a:r>
            <a:endParaRPr b="0" lang="tr-TR" sz="2200" spc="-1" strike="noStrike">
              <a:latin typeface="Arial"/>
            </a:endParaRPr>
          </a:p>
          <a:p>
            <a:pPr>
              <a:lnSpc>
                <a:spcPct val="100000"/>
              </a:lnSpc>
            </a:pPr>
            <a:r>
              <a:rPr b="1" lang="en-US" sz="2200" spc="-1" strike="noStrike">
                <a:solidFill>
                  <a:srgbClr val="c00000"/>
                </a:solidFill>
                <a:latin typeface="Calibri"/>
              </a:rPr>
              <a:t>        </a:t>
            </a:r>
            <a:r>
              <a:rPr b="1" lang="en-US" sz="2200" spc="-1" strike="noStrike">
                <a:solidFill>
                  <a:srgbClr val="c00000"/>
                </a:solidFill>
                <a:latin typeface="Calibri"/>
              </a:rPr>
              <a:t>cout &lt;&lt; "Parent id is " &lt;&lt;  obj1.id_p &lt;&lt; endl; </a:t>
            </a:r>
            <a:endParaRPr b="0" lang="tr-TR" sz="2200" spc="-1" strike="noStrike">
              <a:latin typeface="Arial"/>
            </a:endParaRPr>
          </a:p>
          <a:p>
            <a:pPr>
              <a:lnSpc>
                <a:spcPct val="100000"/>
              </a:lnSpc>
            </a:pPr>
            <a:r>
              <a:rPr b="1" lang="en-US" sz="2200" spc="-1" strike="noStrike">
                <a:solidFill>
                  <a:srgbClr val="c00000"/>
                </a:solidFill>
                <a:latin typeface="Calibri"/>
              </a:rPr>
              <a:t>        </a:t>
            </a:r>
            <a:r>
              <a:rPr b="1" lang="en-US" sz="2200" spc="-1" strike="noStrike">
                <a:solidFill>
                  <a:srgbClr val="c00000"/>
                </a:solidFill>
                <a:latin typeface="Calibri"/>
              </a:rPr>
              <a:t>return 0; </a:t>
            </a:r>
            <a:endParaRPr b="0" lang="tr-TR" sz="2200" spc="-1" strike="noStrike">
              <a:latin typeface="Arial"/>
            </a:endParaRPr>
          </a:p>
          <a:p>
            <a:pPr>
              <a:lnSpc>
                <a:spcPct val="100000"/>
              </a:lnSpc>
            </a:pPr>
            <a:r>
              <a:rPr b="1" lang="en-US" sz="2200" spc="-1" strike="noStrike">
                <a:solidFill>
                  <a:srgbClr val="c00000"/>
                </a:solidFill>
                <a:latin typeface="Calibri"/>
              </a:rPr>
              <a:t>   </a:t>
            </a:r>
            <a:r>
              <a:rPr b="1" lang="en-US" sz="2200" spc="-1" strike="noStrike">
                <a:solidFill>
                  <a:srgbClr val="c00000"/>
                </a:solidFill>
                <a:latin typeface="Calibri"/>
              </a:rPr>
              <a:t>} </a:t>
            </a:r>
            <a:endParaRPr b="0" lang="tr-TR" sz="2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Resim 3" descr=""/>
          <p:cNvPicPr/>
          <p:nvPr/>
        </p:nvPicPr>
        <p:blipFill>
          <a:blip r:embed="rId1"/>
          <a:stretch/>
        </p:blipFill>
        <p:spPr>
          <a:xfrm>
            <a:off x="1980360" y="853920"/>
            <a:ext cx="8258760" cy="51670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Resim 3" descr=""/>
          <p:cNvPicPr/>
          <p:nvPr/>
        </p:nvPicPr>
        <p:blipFill>
          <a:blip r:embed="rId1"/>
          <a:stretch/>
        </p:blipFill>
        <p:spPr>
          <a:xfrm>
            <a:off x="673920" y="103680"/>
            <a:ext cx="10855800" cy="65728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Resim 3" descr=""/>
          <p:cNvPicPr/>
          <p:nvPr/>
        </p:nvPicPr>
        <p:blipFill>
          <a:blip r:embed="rId1"/>
          <a:stretch/>
        </p:blipFill>
        <p:spPr>
          <a:xfrm>
            <a:off x="6478560" y="1605600"/>
            <a:ext cx="5240160" cy="3569760"/>
          </a:xfrm>
          <a:prstGeom prst="rect">
            <a:avLst/>
          </a:prstGeom>
          <a:ln>
            <a:noFill/>
          </a:ln>
        </p:spPr>
      </p:pic>
      <p:pic>
        <p:nvPicPr>
          <p:cNvPr id="104" name="Resim 4" descr=""/>
          <p:cNvPicPr/>
          <p:nvPr/>
        </p:nvPicPr>
        <p:blipFill>
          <a:blip r:embed="rId2"/>
          <a:stretch/>
        </p:blipFill>
        <p:spPr>
          <a:xfrm>
            <a:off x="676080" y="1124640"/>
            <a:ext cx="5370840" cy="45140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0" y="0"/>
            <a:ext cx="11524680" cy="6857640"/>
          </a:xfrm>
          <a:prstGeom prst="rect">
            <a:avLst/>
          </a:prstGeom>
          <a:noFill/>
          <a:ln>
            <a:noFill/>
          </a:ln>
        </p:spPr>
        <p:txBody>
          <a:bodyPr>
            <a:normAutofit fontScale="56000"/>
          </a:bodyPr>
          <a:p>
            <a:pPr>
              <a:lnSpc>
                <a:spcPct val="90000"/>
              </a:lnSpc>
              <a:spcBef>
                <a:spcPts val="1001"/>
              </a:spcBef>
              <a:tabLst>
                <a:tab algn="l" pos="0"/>
              </a:tabLst>
            </a:pPr>
            <a:r>
              <a:rPr b="1" lang="tr-TR" sz="2800" spc="-1" strike="noStrike">
                <a:solidFill>
                  <a:srgbClr val="000000"/>
                </a:solidFill>
                <a:latin typeface="Calibri"/>
              </a:rPr>
              <a:t>/* Test Function Pointers (TestFunctionPointer.cpp)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#include &lt;iostream&gt;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arithmetic(int, int, int (*)(int, int));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000000"/>
                </a:solidFill>
                <a:latin typeface="Calibri"/>
              </a:rPr>
              <a:t>// Take 3 arguments, 2 int's and a function pointer    //   int (*)(int, int), which takes two int's and return an int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add(int, int);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sub(int, int);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add(int n1, int n2) { return n1 + n2;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sub(int n1, int n2) { return n1 - n2;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arithmetic(int n1, int n2, int (*operation) (int, int))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(*operation)(n1, n2);</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main()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number1 = 5, number2 = 6;</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000000"/>
                </a:solidFill>
                <a:latin typeface="Calibri"/>
              </a:rPr>
              <a:t>// add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arithmetic(number1, number2, add) &lt;&lt; 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000000"/>
                </a:solidFill>
                <a:latin typeface="Calibri"/>
              </a:rPr>
              <a:t>// subtract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arithmetic(number1, number2, sub) &lt;&lt; 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0" y="0"/>
            <a:ext cx="11446920" cy="6857640"/>
          </a:xfrm>
          <a:prstGeom prst="rect">
            <a:avLst/>
          </a:prstGeom>
          <a:noFill/>
          <a:ln>
            <a:noFill/>
          </a:ln>
        </p:spPr>
        <p:txBody>
          <a:bodyPr>
            <a:normAutofit fontScale="63000"/>
          </a:bodyPr>
          <a:p>
            <a:pPr>
              <a:lnSpc>
                <a:spcPct val="90000"/>
              </a:lnSpc>
              <a:spcBef>
                <a:spcPts val="1001"/>
              </a:spcBef>
              <a:tabLst>
                <a:tab algn="l" pos="0"/>
              </a:tabLst>
            </a:pPr>
            <a:r>
              <a:rPr b="1" lang="en-US" sz="2800" spc="-1" strike="noStrike">
                <a:solidFill>
                  <a:srgbClr val="000000"/>
                </a:solidFill>
                <a:latin typeface="Calibri"/>
              </a:rPr>
              <a:t>// C++ program to explain  // Single inheritance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#include &lt;iostream&gt;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using namespace std;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class Vehicle {</a:t>
            </a:r>
            <a:r>
              <a:rPr b="1" lang="tr-TR" sz="2800" spc="-1" strike="noStrike">
                <a:solidFill>
                  <a:srgbClr val="c00000"/>
                </a:solidFill>
                <a:latin typeface="Calibri"/>
              </a:rPr>
              <a:t>           </a:t>
            </a:r>
            <a:r>
              <a:rPr b="1" lang="en-US" sz="2800" spc="-1" strike="noStrike">
                <a:solidFill>
                  <a:srgbClr val="000000"/>
                </a:solidFill>
                <a:latin typeface="Calibri"/>
              </a:rPr>
              <a:t>// base class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Vehicle()  {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cout &lt;&lt; "This is a Vehicle" &lt;&lt; endl;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class Car: public Vehicle{</a:t>
            </a:r>
            <a:r>
              <a:rPr b="1" lang="tr-TR" sz="2800" spc="-1" strike="noStrike">
                <a:solidFill>
                  <a:srgbClr val="c00000"/>
                </a:solidFill>
                <a:latin typeface="Calibri"/>
              </a:rPr>
              <a:t>  </a:t>
            </a:r>
            <a:r>
              <a:rPr b="1" lang="en-US" sz="2800" spc="-1" strike="noStrike">
                <a:solidFill>
                  <a:srgbClr val="000000"/>
                </a:solidFill>
                <a:latin typeface="Calibri"/>
              </a:rPr>
              <a:t>// sub class derived from two base classes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int main() {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000000"/>
                </a:solidFill>
                <a:latin typeface="Calibri"/>
              </a:rPr>
              <a:t>// creating object of sub class will     // invoke the constructor of base classes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Car obj;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return 0;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pic>
        <p:nvPicPr>
          <p:cNvPr id="106" name="Resim 1" descr=""/>
          <p:cNvPicPr/>
          <p:nvPr/>
        </p:nvPicPr>
        <p:blipFill>
          <a:blip r:embed="rId1"/>
          <a:stretch/>
        </p:blipFill>
        <p:spPr>
          <a:xfrm>
            <a:off x="7538040" y="5666400"/>
            <a:ext cx="4058280" cy="10357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0" y="0"/>
            <a:ext cx="7841160" cy="6857640"/>
          </a:xfrm>
          <a:prstGeom prst="rect">
            <a:avLst/>
          </a:prstGeom>
          <a:noFill/>
          <a:ln>
            <a:noFill/>
          </a:ln>
        </p:spPr>
        <p:txBody>
          <a:bodyPr>
            <a:noAutofit/>
          </a:bodyPr>
          <a:p>
            <a:pPr>
              <a:lnSpc>
                <a:spcPct val="90000"/>
              </a:lnSpc>
              <a:spcBef>
                <a:spcPts val="1001"/>
              </a:spcBef>
              <a:tabLst>
                <a:tab algn="l" pos="0"/>
              </a:tabLst>
            </a:pPr>
            <a:r>
              <a:rPr b="1" lang="tr-TR" sz="2400" spc="-1" strike="noStrike">
                <a:solidFill>
                  <a:srgbClr val="c00000"/>
                </a:solidFill>
                <a:latin typeface="Calibri"/>
              </a:rPr>
              <a:t>#include &lt;iostream&gt;          </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#include &lt;string&gt;                </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using namespace std;</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class Animal{</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string name="";</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public:</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int tail=1;</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int legs=4;</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class Dog : public Animal{</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	</a:t>
            </a:r>
            <a:r>
              <a:rPr b="1" lang="tr-TR" sz="2400" spc="-1" strike="noStrike">
                <a:solidFill>
                  <a:srgbClr val="c00000"/>
                </a:solidFill>
                <a:latin typeface="Calibri"/>
              </a:rPr>
              <a:t> </a:t>
            </a:r>
            <a:r>
              <a:rPr b="1" lang="tr-TR" sz="2400" spc="-1" strike="noStrike">
                <a:solidFill>
                  <a:srgbClr val="c00000"/>
                </a:solidFill>
                <a:latin typeface="Calibri"/>
              </a:rPr>
              <a:t>public:</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	</a:t>
            </a:r>
            <a:r>
              <a:rPr b="1" lang="tr-TR" sz="2400" spc="-1" strike="noStrike">
                <a:solidFill>
                  <a:srgbClr val="c00000"/>
                </a:solidFill>
                <a:latin typeface="Calibri"/>
              </a:rPr>
              <a:t>  </a:t>
            </a:r>
            <a:r>
              <a:rPr b="1" lang="tr-TR" sz="2400" spc="-1" strike="noStrike">
                <a:solidFill>
                  <a:srgbClr val="c00000"/>
                </a:solidFill>
                <a:latin typeface="Calibri"/>
              </a:rPr>
              <a:t>void voiceAction()   {</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	</a:t>
            </a:r>
            <a:r>
              <a:rPr b="1" lang="tr-TR" sz="2400" spc="-1" strike="noStrike">
                <a:solidFill>
                  <a:srgbClr val="c00000"/>
                </a:solidFill>
                <a:latin typeface="Calibri"/>
              </a:rPr>
              <a:t>   </a:t>
            </a:r>
            <a:r>
              <a:rPr b="1" lang="tr-TR" sz="2400" spc="-1" strike="noStrike">
                <a:solidFill>
                  <a:srgbClr val="c00000"/>
                </a:solidFill>
                <a:latin typeface="Calibri"/>
              </a:rPr>
              <a:t>cout&lt;&lt;"Barks!!!";</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	</a:t>
            </a:r>
            <a:r>
              <a:rPr b="1" lang="tr-TR" sz="2400" spc="-1" strike="noStrike">
                <a:solidFill>
                  <a:srgbClr val="c00000"/>
                </a:solidFill>
                <a:latin typeface="Calibri"/>
              </a:rPr>
              <a:t> </a:t>
            </a:r>
            <a:r>
              <a:rPr b="1" lang="tr-TR" sz="2400" spc="-1" strike="noStrike">
                <a:solidFill>
                  <a:srgbClr val="c00000"/>
                </a:solidFill>
                <a:latin typeface="Calibri"/>
              </a:rPr>
              <a:t>}</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a:t>
            </a:r>
            <a:endParaRPr b="0" lang="tr-TR" sz="2400" spc="-1" strike="noStrike">
              <a:solidFill>
                <a:srgbClr val="000000"/>
              </a:solidFill>
              <a:latin typeface="Calibri"/>
            </a:endParaRPr>
          </a:p>
          <a:p>
            <a:pPr>
              <a:lnSpc>
                <a:spcPct val="90000"/>
              </a:lnSpc>
              <a:spcBef>
                <a:spcPts val="1001"/>
              </a:spcBef>
              <a:tabLst>
                <a:tab algn="l" pos="0"/>
              </a:tabLst>
            </a:pPr>
            <a:endParaRPr b="0" lang="tr-TR" sz="2400" spc="-1" strike="noStrike">
              <a:solidFill>
                <a:srgbClr val="000000"/>
              </a:solidFill>
              <a:latin typeface="Calibri"/>
            </a:endParaRPr>
          </a:p>
        </p:txBody>
      </p:sp>
      <p:pic>
        <p:nvPicPr>
          <p:cNvPr id="108" name="Resim 3" descr=""/>
          <p:cNvPicPr/>
          <p:nvPr/>
        </p:nvPicPr>
        <p:blipFill>
          <a:blip r:embed="rId1"/>
          <a:stretch/>
        </p:blipFill>
        <p:spPr>
          <a:xfrm>
            <a:off x="8928360" y="4869000"/>
            <a:ext cx="2158560" cy="1813320"/>
          </a:xfrm>
          <a:prstGeom prst="rect">
            <a:avLst/>
          </a:prstGeom>
          <a:ln>
            <a:noFill/>
          </a:ln>
        </p:spPr>
      </p:pic>
      <p:sp>
        <p:nvSpPr>
          <p:cNvPr id="109" name="CustomShape 2"/>
          <p:cNvSpPr/>
          <p:nvPr/>
        </p:nvSpPr>
        <p:spPr>
          <a:xfrm>
            <a:off x="6095880" y="2464920"/>
            <a:ext cx="6095520" cy="33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400" spc="-1" strike="noStrike">
                <a:solidFill>
                  <a:srgbClr val="c00000"/>
                </a:solidFill>
                <a:latin typeface="Calibri"/>
              </a:rPr>
              <a:t>int main(){</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Dog dog;</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cout&lt;&lt;"Dog has "&lt;&lt;dog.legs&lt;&lt;" legs"&lt;&lt;endl;</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cout&lt;&lt;"Dog has "&lt;&lt;dog.tail&lt;&lt;" tail"&lt;&lt;endl;</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cout&lt;&lt;"Dog ";</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dog.voiceAction();</a:t>
            </a:r>
            <a:endParaRPr b="0" lang="tr-TR" sz="2400" spc="-1" strike="noStrike">
              <a:latin typeface="Arial"/>
            </a:endParaRPr>
          </a:p>
          <a:p>
            <a:pPr>
              <a:lnSpc>
                <a:spcPct val="100000"/>
              </a:lnSpc>
            </a:pPr>
            <a:r>
              <a:rPr b="1" lang="tr-TR" sz="2400" spc="-1" strike="noStrike">
                <a:solidFill>
                  <a:srgbClr val="c00000"/>
                </a:solidFill>
                <a:latin typeface="Calibri"/>
              </a:rPr>
              <a:t>}</a:t>
            </a:r>
            <a:endParaRPr b="0" lang="tr-TR"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0" y="0"/>
            <a:ext cx="6391800" cy="6857640"/>
          </a:xfrm>
          <a:prstGeom prst="rect">
            <a:avLst/>
          </a:prstGeom>
          <a:noFill/>
          <a:ln>
            <a:noFill/>
          </a:ln>
        </p:spPr>
        <p:txBody>
          <a:bodyPr>
            <a:normAutofit fontScale="44000"/>
          </a:bodyPr>
          <a:p>
            <a:pPr>
              <a:lnSpc>
                <a:spcPct val="90000"/>
              </a:lnSpc>
              <a:spcBef>
                <a:spcPts val="1001"/>
              </a:spcBef>
              <a:tabLst>
                <a:tab algn="l" pos="0"/>
              </a:tabLst>
            </a:pPr>
            <a:r>
              <a:rPr b="1" lang="tr-TR" sz="2800" spc="-1" strike="noStrike">
                <a:solidFill>
                  <a:srgbClr val="c00000"/>
                </a:solidFill>
                <a:latin typeface="Calibri"/>
              </a:rPr>
              <a:t>class Base{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base_value;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base_input(){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cout&lt;&lt;"Enter the integer value of base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cin&gt;&gt;base_value;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Derived : public Base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derived_value;</a:t>
            </a:r>
            <a:r>
              <a:rPr b="1" lang="tr-TR" sz="2800" spc="-1" strike="noStrike">
                <a:solidFill>
                  <a:srgbClr val="000000"/>
                </a:solidFill>
                <a:latin typeface="Calibri"/>
              </a:rPr>
              <a:t> // private by default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derived_input(){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cout&lt;&lt;"Enter the integer value of derived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cin&gt;&gt;derived_value;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void sum(){</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cout &lt;&lt; "The sum of the two integer values is: " &lt;&lt; base_value + derived_value&lt;&lt;endl;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11" name="CustomShape 2"/>
          <p:cNvSpPr/>
          <p:nvPr/>
        </p:nvSpPr>
        <p:spPr>
          <a:xfrm>
            <a:off x="6515640" y="1635120"/>
            <a:ext cx="5675760" cy="3443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c00000"/>
                </a:solidFill>
                <a:latin typeface="Calibri"/>
              </a:rPr>
              <a:t>int main(){</a:t>
            </a:r>
            <a:endParaRPr b="0" lang="tr-TR" sz="2000" spc="-1" strike="noStrike">
              <a:latin typeface="Arial"/>
            </a:endParaRPr>
          </a:p>
          <a:p>
            <a:pPr>
              <a:lnSpc>
                <a:spcPct val="100000"/>
              </a:lnSpc>
            </a:pPr>
            <a:endParaRPr b="0" lang="tr-TR" sz="2000" spc="-1" strike="noStrike">
              <a:latin typeface="Arial"/>
            </a:endParaRPr>
          </a:p>
          <a:p>
            <a:pPr>
              <a:lnSpc>
                <a:spcPct val="100000"/>
              </a:lnSpc>
            </a:pPr>
            <a:r>
              <a:rPr b="1" lang="en-US" sz="2000" spc="-1" strike="noStrike">
                <a:solidFill>
                  <a:srgbClr val="c00000"/>
                </a:solidFill>
                <a:latin typeface="Calibri"/>
              </a:rPr>
              <a:t>cout&lt;&lt;"Welcome "&lt;&lt;endl&lt;&lt;endl;</a:t>
            </a:r>
            <a:endParaRPr b="0" lang="tr-TR" sz="2000" spc="-1" strike="noStrike">
              <a:latin typeface="Arial"/>
            </a:endParaRPr>
          </a:p>
          <a:p>
            <a:pPr>
              <a:lnSpc>
                <a:spcPct val="100000"/>
              </a:lnSpc>
            </a:pPr>
            <a:endParaRPr b="0" lang="tr-TR" sz="2000" spc="-1" strike="noStrike">
              <a:latin typeface="Arial"/>
            </a:endParaRPr>
          </a:p>
          <a:p>
            <a:pPr>
              <a:lnSpc>
                <a:spcPct val="100000"/>
              </a:lnSpc>
            </a:pPr>
            <a:r>
              <a:rPr b="1" lang="en-US" sz="2000" spc="-1" strike="noStrike">
                <a:solidFill>
                  <a:srgbClr val="c00000"/>
                </a:solidFill>
                <a:latin typeface="Calibri"/>
              </a:rPr>
              <a:t>Derived d; </a:t>
            </a:r>
            <a:r>
              <a:rPr b="1" lang="en-US" sz="2000" spc="-1" strike="noStrike">
                <a:solidFill>
                  <a:srgbClr val="000000"/>
                </a:solidFill>
                <a:latin typeface="Calibri"/>
              </a:rPr>
              <a:t>// Object of the derived class</a:t>
            </a:r>
            <a:endParaRPr b="0" lang="tr-TR" sz="2000" spc="-1" strike="noStrike">
              <a:latin typeface="Arial"/>
            </a:endParaRPr>
          </a:p>
          <a:p>
            <a:pPr>
              <a:lnSpc>
                <a:spcPct val="100000"/>
              </a:lnSpc>
            </a:pPr>
            <a:r>
              <a:rPr b="1" lang="en-US" sz="2000" spc="-1" strike="noStrike">
                <a:solidFill>
                  <a:srgbClr val="c00000"/>
                </a:solidFill>
                <a:latin typeface="Calibri"/>
              </a:rPr>
              <a:t>d.base_input();</a:t>
            </a:r>
            <a:endParaRPr b="0" lang="tr-TR" sz="2000" spc="-1" strike="noStrike">
              <a:latin typeface="Arial"/>
            </a:endParaRPr>
          </a:p>
          <a:p>
            <a:pPr>
              <a:lnSpc>
                <a:spcPct val="100000"/>
              </a:lnSpc>
            </a:pPr>
            <a:r>
              <a:rPr b="1" lang="en-US" sz="2000" spc="-1" strike="noStrike">
                <a:solidFill>
                  <a:srgbClr val="c00000"/>
                </a:solidFill>
                <a:latin typeface="Calibri"/>
              </a:rPr>
              <a:t>d.derived_input();</a:t>
            </a:r>
            <a:endParaRPr b="0" lang="tr-TR" sz="2000" spc="-1" strike="noStrike">
              <a:latin typeface="Arial"/>
            </a:endParaRPr>
          </a:p>
          <a:p>
            <a:pPr>
              <a:lnSpc>
                <a:spcPct val="100000"/>
              </a:lnSpc>
            </a:pPr>
            <a:r>
              <a:rPr b="1" lang="en-US" sz="2000" spc="-1" strike="noStrike">
                <a:solidFill>
                  <a:srgbClr val="c00000"/>
                </a:solidFill>
                <a:latin typeface="Calibri"/>
              </a:rPr>
              <a:t>d.sum();</a:t>
            </a:r>
            <a:endParaRPr b="0" lang="tr-TR" sz="2000" spc="-1" strike="noStrike">
              <a:latin typeface="Arial"/>
            </a:endParaRPr>
          </a:p>
          <a:p>
            <a:pPr>
              <a:lnSpc>
                <a:spcPct val="100000"/>
              </a:lnSpc>
            </a:pPr>
            <a:r>
              <a:rPr b="1" lang="en-US" sz="2000" spc="-1" strike="noStrike">
                <a:solidFill>
                  <a:srgbClr val="c00000"/>
                </a:solidFill>
                <a:latin typeface="Calibri"/>
              </a:rPr>
              <a:t>return 0;</a:t>
            </a:r>
            <a:endParaRPr b="0" lang="tr-TR" sz="2000" spc="-1" strike="noStrike">
              <a:latin typeface="Arial"/>
            </a:endParaRPr>
          </a:p>
          <a:p>
            <a:pPr>
              <a:lnSpc>
                <a:spcPct val="100000"/>
              </a:lnSpc>
            </a:pPr>
            <a:r>
              <a:rPr b="1" lang="en-US" sz="2000" spc="-1" strike="noStrike">
                <a:solidFill>
                  <a:srgbClr val="c00000"/>
                </a:solidFill>
                <a:latin typeface="Calibri"/>
              </a:rPr>
              <a:t>}</a:t>
            </a:r>
            <a:endParaRPr b="0" lang="tr-TR" sz="2000" spc="-1" strike="noStrike">
              <a:latin typeface="Arial"/>
            </a:endParaRPr>
          </a:p>
        </p:txBody>
      </p:sp>
      <p:pic>
        <p:nvPicPr>
          <p:cNvPr id="112" name="Resim 1" descr=""/>
          <p:cNvPicPr/>
          <p:nvPr/>
        </p:nvPicPr>
        <p:blipFill>
          <a:blip r:embed="rId1"/>
          <a:stretch/>
        </p:blipFill>
        <p:spPr>
          <a:xfrm>
            <a:off x="7643160" y="5000760"/>
            <a:ext cx="4467960" cy="18568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0" y="163800"/>
            <a:ext cx="4718160" cy="6693840"/>
          </a:xfrm>
          <a:prstGeom prst="rect">
            <a:avLst/>
          </a:prstGeom>
          <a:noFill/>
          <a:ln>
            <a:noFill/>
          </a:ln>
        </p:spPr>
        <p:txBody>
          <a:bodyPr>
            <a:normAutofit fontScale="61000"/>
          </a:bodyPr>
          <a:p>
            <a:pPr>
              <a:lnSpc>
                <a:spcPct val="90000"/>
              </a:lnSpc>
              <a:spcBef>
                <a:spcPts val="1001"/>
              </a:spcBef>
              <a:tabLst>
                <a:tab algn="l" pos="0"/>
              </a:tabLst>
            </a:pPr>
            <a:r>
              <a:rPr b="1" lang="tr-TR" sz="2800" spc="-1" strike="noStrike">
                <a:solidFill>
                  <a:srgbClr val="c00000"/>
                </a:solidFill>
                <a:latin typeface="Calibri"/>
              </a:rPr>
              <a:t>#include &lt;iostream&gt;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Base class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Shape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setWidth(int w)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width = w;</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setHeight(int h)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height = h;</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protected: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width;</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height;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14" name="CustomShape 2"/>
          <p:cNvSpPr/>
          <p:nvPr/>
        </p:nvSpPr>
        <p:spPr>
          <a:xfrm>
            <a:off x="5601240" y="163800"/>
            <a:ext cx="6452280" cy="7039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400" spc="-1" strike="noStrike">
                <a:solidFill>
                  <a:srgbClr val="000000"/>
                </a:solidFill>
                <a:latin typeface="Calibri"/>
              </a:rPr>
              <a:t>// Derived class</a:t>
            </a:r>
            <a:endParaRPr b="0" lang="tr-TR" sz="2400" spc="-1" strike="noStrike">
              <a:latin typeface="Arial"/>
            </a:endParaRPr>
          </a:p>
          <a:p>
            <a:pPr>
              <a:lnSpc>
                <a:spcPct val="100000"/>
              </a:lnSpc>
            </a:pPr>
            <a:r>
              <a:rPr b="1" lang="tr-TR" sz="2400" spc="-1" strike="noStrike">
                <a:solidFill>
                  <a:srgbClr val="c00000"/>
                </a:solidFill>
                <a:latin typeface="Calibri"/>
              </a:rPr>
              <a:t>class Rectangle: public Shape {</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public:</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int getArea() { </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return (width * height); </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a:t>
            </a:r>
            <a:endParaRPr b="0" lang="tr-TR" sz="2400" spc="-1" strike="noStrike">
              <a:latin typeface="Arial"/>
            </a:endParaRPr>
          </a:p>
          <a:p>
            <a:pPr>
              <a:lnSpc>
                <a:spcPct val="100000"/>
              </a:lnSpc>
            </a:pPr>
            <a:r>
              <a:rPr b="1" lang="tr-TR" sz="2400" spc="-1" strike="noStrike">
                <a:solidFill>
                  <a:srgbClr val="c00000"/>
                </a:solidFill>
                <a:latin typeface="Calibri"/>
              </a:rPr>
              <a:t>};</a:t>
            </a:r>
            <a:endParaRPr b="0" lang="tr-TR" sz="2400" spc="-1" strike="noStrike">
              <a:latin typeface="Arial"/>
            </a:endParaRPr>
          </a:p>
          <a:p>
            <a:pPr>
              <a:lnSpc>
                <a:spcPct val="100000"/>
              </a:lnSpc>
            </a:pPr>
            <a:r>
              <a:rPr b="1" lang="tr-TR" sz="2400" spc="-1" strike="noStrike">
                <a:solidFill>
                  <a:srgbClr val="c00000"/>
                </a:solidFill>
                <a:latin typeface="Calibri"/>
              </a:rPr>
              <a:t>int main(void) {</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Rectangle Rect;</a:t>
            </a:r>
            <a:endParaRPr b="0" lang="tr-TR" sz="2400" spc="-1" strike="noStrike">
              <a:latin typeface="Arial"/>
            </a:endParaRPr>
          </a:p>
          <a:p>
            <a:pPr>
              <a:lnSpc>
                <a:spcPct val="100000"/>
              </a:lnSpc>
            </a:pPr>
            <a:r>
              <a:rPr b="1" lang="tr-TR" sz="2400" spc="-1" strike="noStrike">
                <a:solidFill>
                  <a:srgbClr val="c00000"/>
                </a:solidFill>
                <a:latin typeface="Calibri"/>
              </a:rPr>
              <a:t> </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Rect.setWidth(5);</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Rect.setHeight(7);</a:t>
            </a:r>
            <a:endParaRPr b="0" lang="tr-TR" sz="2400" spc="-1" strike="noStrike">
              <a:latin typeface="Arial"/>
            </a:endParaRPr>
          </a:p>
          <a:p>
            <a:pPr>
              <a:lnSpc>
                <a:spcPct val="100000"/>
              </a:lnSpc>
            </a:pP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000000"/>
                </a:solidFill>
                <a:latin typeface="Calibri"/>
              </a:rPr>
              <a:t>// Print the area of the object.</a:t>
            </a: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cout &lt;&lt; "Total area: " &lt;&lt; Rect.getArea() &lt;&lt; endl;</a:t>
            </a:r>
            <a:endParaRPr b="0" lang="tr-TR" sz="2400" spc="-1" strike="noStrike">
              <a:latin typeface="Arial"/>
            </a:endParaRPr>
          </a:p>
          <a:p>
            <a:pPr>
              <a:lnSpc>
                <a:spcPct val="100000"/>
              </a:lnSpc>
            </a:pPr>
            <a:endParaRPr b="0" lang="tr-TR" sz="2400" spc="-1" strike="noStrike">
              <a:latin typeface="Arial"/>
            </a:endParaRPr>
          </a:p>
          <a:p>
            <a:pPr>
              <a:lnSpc>
                <a:spcPct val="100000"/>
              </a:lnSpc>
            </a:pPr>
            <a:r>
              <a:rPr b="1" lang="tr-TR" sz="2400" spc="-1" strike="noStrike">
                <a:solidFill>
                  <a:srgbClr val="c00000"/>
                </a:solidFill>
                <a:latin typeface="Calibri"/>
              </a:rPr>
              <a:t>   </a:t>
            </a:r>
            <a:r>
              <a:rPr b="1" lang="tr-TR" sz="2400" spc="-1" strike="noStrike">
                <a:solidFill>
                  <a:srgbClr val="c00000"/>
                </a:solidFill>
                <a:latin typeface="Calibri"/>
              </a:rPr>
              <a:t>return 0;</a:t>
            </a:r>
            <a:endParaRPr b="0" lang="tr-TR" sz="2400" spc="-1" strike="noStrike">
              <a:latin typeface="Arial"/>
            </a:endParaRPr>
          </a:p>
          <a:p>
            <a:pPr>
              <a:lnSpc>
                <a:spcPct val="100000"/>
              </a:lnSpc>
            </a:pPr>
            <a:r>
              <a:rPr b="1" lang="tr-TR" sz="2400" spc="-1" strike="noStrike">
                <a:solidFill>
                  <a:srgbClr val="c00000"/>
                </a:solidFill>
                <a:latin typeface="Calibri"/>
              </a:rPr>
              <a:t>}</a:t>
            </a:r>
            <a:endParaRPr b="0" lang="tr-TR" sz="2400" spc="-1" strike="noStrike">
              <a:latin typeface="Arial"/>
            </a:endParaRPr>
          </a:p>
        </p:txBody>
      </p:sp>
      <p:pic>
        <p:nvPicPr>
          <p:cNvPr id="115" name="Resim 6" descr=""/>
          <p:cNvPicPr/>
          <p:nvPr/>
        </p:nvPicPr>
        <p:blipFill>
          <a:blip r:embed="rId1"/>
          <a:stretch/>
        </p:blipFill>
        <p:spPr>
          <a:xfrm>
            <a:off x="9020520" y="6100560"/>
            <a:ext cx="2236680" cy="7570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Resim 3" descr=""/>
          <p:cNvPicPr/>
          <p:nvPr/>
        </p:nvPicPr>
        <p:blipFill>
          <a:blip r:embed="rId1"/>
          <a:stretch/>
        </p:blipFill>
        <p:spPr>
          <a:xfrm>
            <a:off x="1017720" y="0"/>
            <a:ext cx="10490400" cy="68576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0" y="0"/>
            <a:ext cx="9920160" cy="6857640"/>
          </a:xfrm>
          <a:prstGeom prst="rect">
            <a:avLst/>
          </a:prstGeom>
          <a:noFill/>
          <a:ln>
            <a:noFill/>
          </a:ln>
        </p:spPr>
        <p:txBody>
          <a:bodyPr>
            <a:normAutofit fontScale="47000"/>
          </a:bodyPr>
          <a:p>
            <a:pPr>
              <a:lnSpc>
                <a:spcPct val="90000"/>
              </a:lnSpc>
              <a:spcBef>
                <a:spcPts val="1001"/>
              </a:spcBef>
              <a:tabLst>
                <a:tab algn="l" pos="0"/>
              </a:tabLst>
            </a:pPr>
            <a:r>
              <a:rPr b="1" lang="tr-TR" sz="2800" spc="-1" strike="noStrike">
                <a:solidFill>
                  <a:srgbClr val="c00000"/>
                </a:solidFill>
                <a:latin typeface="Calibri"/>
              </a:rPr>
              <a:t>#include &lt;iostream&gt; using namespace std;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Vehicle {   </a:t>
            </a:r>
            <a:r>
              <a:rPr b="1" lang="tr-TR" sz="2800" spc="-1" strike="noStrike">
                <a:solidFill>
                  <a:srgbClr val="000000"/>
                </a:solidFill>
                <a:latin typeface="Calibri"/>
              </a:rPr>
              <a:t>// first base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Vehicle()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"This is a Vehicle"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FourWheeler {    </a:t>
            </a:r>
            <a:r>
              <a:rPr b="1" lang="tr-TR" sz="2800" spc="-1" strike="noStrike">
                <a:solidFill>
                  <a:srgbClr val="000000"/>
                </a:solidFill>
                <a:latin typeface="Calibri"/>
              </a:rPr>
              <a:t>// second base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FourWheeler()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"This is a 4 wheeler Vehicle"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Car: public Vehicle, public FourWheeler {   </a:t>
            </a:r>
            <a:r>
              <a:rPr b="1" lang="tr-TR" sz="2800" spc="-1" strike="noStrike">
                <a:solidFill>
                  <a:srgbClr val="000000"/>
                </a:solidFill>
                <a:latin typeface="Calibri"/>
              </a:rPr>
              <a:t>// sub class derived from two base classes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000000"/>
                </a:solidFill>
                <a:latin typeface="Calibri"/>
              </a:rPr>
              <a:t>// creating object of sub class will     // invoke the constructor of base classes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Car obj;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0;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18" name="CustomShape 2"/>
          <p:cNvSpPr/>
          <p:nvPr/>
        </p:nvSpPr>
        <p:spPr>
          <a:xfrm>
            <a:off x="5720400" y="0"/>
            <a:ext cx="735012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tr-TR" sz="2000" spc="-1" strike="noStrike">
                <a:solidFill>
                  <a:srgbClr val="000000"/>
                </a:solidFill>
                <a:latin typeface="Calibri"/>
              </a:rPr>
              <a:t>// C++ program to explain  // multiple inheritance </a:t>
            </a:r>
            <a:endParaRPr b="0" lang="tr-TR" sz="2000" spc="-1" strike="noStrike">
              <a:latin typeface="Arial"/>
            </a:endParaRPr>
          </a:p>
        </p:txBody>
      </p:sp>
      <p:pic>
        <p:nvPicPr>
          <p:cNvPr id="119" name="Resim 3" descr=""/>
          <p:cNvPicPr/>
          <p:nvPr/>
        </p:nvPicPr>
        <p:blipFill>
          <a:blip r:embed="rId1"/>
          <a:stretch/>
        </p:blipFill>
        <p:spPr>
          <a:xfrm>
            <a:off x="8239320" y="5772240"/>
            <a:ext cx="3752640" cy="10854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0" y="0"/>
            <a:ext cx="7099200" cy="6857640"/>
          </a:xfrm>
          <a:prstGeom prst="rect">
            <a:avLst/>
          </a:prstGeom>
          <a:noFill/>
          <a:ln>
            <a:noFill/>
          </a:ln>
        </p:spPr>
        <p:txBody>
          <a:bodyPr>
            <a:normAutofit fontScale="82000"/>
          </a:bodyPr>
          <a:p>
            <a:pPr>
              <a:lnSpc>
                <a:spcPct val="90000"/>
              </a:lnSpc>
              <a:spcBef>
                <a:spcPts val="1001"/>
              </a:spcBef>
              <a:tabLst>
                <a:tab algn="l" pos="0"/>
              </a:tabLst>
            </a:pPr>
            <a:r>
              <a:rPr b="1" lang="tr-TR" sz="2400" spc="-1" strike="noStrike">
                <a:solidFill>
                  <a:srgbClr val="c00000"/>
                </a:solidFill>
                <a:latin typeface="Calibri"/>
              </a:rPr>
              <a:t>class A{</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public:</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int A_value;</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void A_input(){</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cout&lt;&lt;"Enter the integer value of class A: ";</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cin&gt;&gt;A_value;</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class B{</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public:</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int B_value;</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void B_input(){</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cout&lt;&lt;"Enter the integer value of class B: ";</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cin&gt;&gt;B_value;</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	</a:t>
            </a:r>
            <a:r>
              <a:rPr b="1" lang="tr-TR" sz="2400" spc="-1" strike="noStrike">
                <a:solidFill>
                  <a:srgbClr val="c00000"/>
                </a:solidFill>
                <a:latin typeface="Calibri"/>
              </a:rPr>
              <a:t>}</a:t>
            </a:r>
            <a:endParaRPr b="0" lang="tr-TR" sz="2400" spc="-1" strike="noStrike">
              <a:solidFill>
                <a:srgbClr val="000000"/>
              </a:solidFill>
              <a:latin typeface="Calibri"/>
            </a:endParaRPr>
          </a:p>
          <a:p>
            <a:pPr>
              <a:lnSpc>
                <a:spcPct val="90000"/>
              </a:lnSpc>
              <a:spcBef>
                <a:spcPts val="1001"/>
              </a:spcBef>
              <a:tabLst>
                <a:tab algn="l" pos="0"/>
              </a:tabLst>
            </a:pPr>
            <a:r>
              <a:rPr b="1" lang="tr-TR" sz="2400" spc="-1" strike="noStrike">
                <a:solidFill>
                  <a:srgbClr val="c00000"/>
                </a:solidFill>
                <a:latin typeface="Calibri"/>
              </a:rPr>
              <a:t>};</a:t>
            </a:r>
            <a:endParaRPr b="0" lang="tr-TR" sz="2400" spc="-1" strike="noStrike">
              <a:solidFill>
                <a:srgbClr val="000000"/>
              </a:solidFill>
              <a:latin typeface="Calibri"/>
            </a:endParaRPr>
          </a:p>
          <a:p>
            <a:pPr>
              <a:lnSpc>
                <a:spcPct val="90000"/>
              </a:lnSpc>
              <a:spcBef>
                <a:spcPts val="1001"/>
              </a:spcBef>
              <a:tabLst>
                <a:tab algn="l" pos="0"/>
              </a:tabLst>
            </a:pPr>
            <a:endParaRPr b="0" lang="tr-TR" sz="2400" spc="-1" strike="noStrike">
              <a:solidFill>
                <a:srgbClr val="000000"/>
              </a:solidFill>
              <a:latin typeface="Calibri"/>
            </a:endParaRPr>
          </a:p>
        </p:txBody>
      </p:sp>
      <p:sp>
        <p:nvSpPr>
          <p:cNvPr id="121" name="CustomShape 2"/>
          <p:cNvSpPr/>
          <p:nvPr/>
        </p:nvSpPr>
        <p:spPr>
          <a:xfrm>
            <a:off x="7591320" y="0"/>
            <a:ext cx="4600440" cy="7407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000" spc="-1" strike="noStrike">
                <a:solidFill>
                  <a:srgbClr val="c00000"/>
                </a:solidFill>
                <a:latin typeface="Calibri"/>
              </a:rPr>
              <a:t>class C : public A, public B{ </a:t>
            </a:r>
            <a:endParaRPr b="0" lang="tr-TR" sz="2000" spc="-1" strike="noStrike">
              <a:latin typeface="Arial"/>
            </a:endParaRPr>
          </a:p>
          <a:p>
            <a:pPr>
              <a:lnSpc>
                <a:spcPct val="100000"/>
              </a:lnSpc>
            </a:pPr>
            <a:r>
              <a:rPr b="1" lang="tr-TR" sz="2000" spc="-1" strike="noStrike">
                <a:solidFill>
                  <a:srgbClr val="000000"/>
                </a:solidFill>
                <a:latin typeface="Calibri"/>
              </a:rPr>
              <a:t>//C is a derived class from classes A and B</a:t>
            </a:r>
            <a:endParaRPr b="0" lang="tr-TR" sz="2000" spc="-1" strike="noStrike">
              <a:latin typeface="Arial"/>
            </a:endParaRPr>
          </a:p>
          <a:p>
            <a:pPr>
              <a:lnSpc>
                <a:spcPct val="100000"/>
              </a:lnSpc>
            </a:pPr>
            <a:r>
              <a:rPr b="1" lang="tr-TR" sz="2000" spc="-1" strike="noStrike">
                <a:solidFill>
                  <a:srgbClr val="c00000"/>
                </a:solidFill>
                <a:latin typeface="Calibri"/>
              </a:rPr>
              <a:t>public:</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void difference(){</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cout&lt;&lt;"The difference between the two values is: " &lt;&lt; A_value - B_value&lt;&lt;endl;</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a:t>
            </a:r>
            <a:endParaRPr b="0" lang="tr-TR" sz="2000" spc="-1" strike="noStrike">
              <a:latin typeface="Arial"/>
            </a:endParaRPr>
          </a:p>
          <a:p>
            <a:pPr>
              <a:lnSpc>
                <a:spcPct val="100000"/>
              </a:lnSpc>
            </a:pPr>
            <a:r>
              <a:rPr b="1" lang="tr-TR" sz="2000" spc="-1" strike="noStrike">
                <a:solidFill>
                  <a:srgbClr val="c00000"/>
                </a:solidFill>
                <a:latin typeface="Calibri"/>
              </a:rPr>
              <a:t>};</a:t>
            </a:r>
            <a:endParaRPr b="0" lang="tr-TR" sz="2000" spc="-1" strike="noStrike">
              <a:latin typeface="Arial"/>
            </a:endParaRPr>
          </a:p>
          <a:p>
            <a:pPr>
              <a:lnSpc>
                <a:spcPct val="100000"/>
              </a:lnSpc>
            </a:pPr>
            <a:endParaRPr b="0" lang="tr-TR" sz="2000" spc="-1" strike="noStrike">
              <a:latin typeface="Arial"/>
            </a:endParaRPr>
          </a:p>
          <a:p>
            <a:pPr>
              <a:lnSpc>
                <a:spcPct val="100000"/>
              </a:lnSpc>
            </a:pPr>
            <a:r>
              <a:rPr b="1" lang="en-US" sz="2000" spc="-1" strike="noStrike">
                <a:solidFill>
                  <a:srgbClr val="c00000"/>
                </a:solidFill>
                <a:latin typeface="Calibri"/>
              </a:rPr>
              <a:t>int main()</a:t>
            </a:r>
            <a:endParaRPr b="0" lang="tr-TR" sz="2000" spc="-1" strike="noStrike">
              <a:latin typeface="Arial"/>
            </a:endParaRPr>
          </a:p>
          <a:p>
            <a:pPr>
              <a:lnSpc>
                <a:spcPct val="100000"/>
              </a:lnSpc>
            </a:pPr>
            <a:r>
              <a:rPr b="1" lang="en-US" sz="2000" spc="-1" strike="noStrike">
                <a:solidFill>
                  <a:srgbClr val="c00000"/>
                </a:solidFill>
                <a:latin typeface="Calibri"/>
              </a:rPr>
              <a:t>{</a:t>
            </a:r>
            <a:endParaRPr b="0" lang="tr-TR" sz="2000" spc="-1" strike="noStrike">
              <a:latin typeface="Arial"/>
            </a:endParaRPr>
          </a:p>
          <a:p>
            <a:pPr>
              <a:lnSpc>
                <a:spcPct val="100000"/>
              </a:lnSpc>
            </a:pPr>
            <a:endParaRPr b="0" lang="tr-TR" sz="2000" spc="-1" strike="noStrike">
              <a:latin typeface="Arial"/>
            </a:endParaRPr>
          </a:p>
          <a:p>
            <a:pPr>
              <a:lnSpc>
                <a:spcPct val="100000"/>
              </a:lnSpc>
            </a:pPr>
            <a:r>
              <a:rPr b="1" lang="en-US" sz="2000" spc="-1" strike="noStrike">
                <a:solidFill>
                  <a:srgbClr val="c00000"/>
                </a:solidFill>
                <a:latin typeface="Calibri"/>
              </a:rPr>
              <a:t>cout&lt;&lt;"Welcome"&lt;&lt;endl&lt;&lt;endl;</a:t>
            </a:r>
            <a:endParaRPr b="0" lang="tr-TR" sz="2000" spc="-1" strike="noStrike">
              <a:latin typeface="Arial"/>
            </a:endParaRPr>
          </a:p>
          <a:p>
            <a:pPr>
              <a:lnSpc>
                <a:spcPct val="100000"/>
              </a:lnSpc>
            </a:pPr>
            <a:endParaRPr b="0" lang="tr-TR" sz="2000" spc="-1" strike="noStrike">
              <a:latin typeface="Arial"/>
            </a:endParaRPr>
          </a:p>
          <a:p>
            <a:pPr>
              <a:lnSpc>
                <a:spcPct val="100000"/>
              </a:lnSpc>
            </a:pPr>
            <a:r>
              <a:rPr b="1" lang="en-US" sz="2000" spc="-1" strike="noStrike">
                <a:solidFill>
                  <a:srgbClr val="c00000"/>
                </a:solidFill>
                <a:latin typeface="Calibri"/>
              </a:rPr>
              <a:t>C c; </a:t>
            </a:r>
            <a:r>
              <a:rPr b="1" lang="en-US" sz="2000" spc="-1" strike="noStrike">
                <a:solidFill>
                  <a:srgbClr val="000000"/>
                </a:solidFill>
                <a:latin typeface="Calibri"/>
              </a:rPr>
              <a:t>// c is an Object of derived class C</a:t>
            </a:r>
            <a:endParaRPr b="0" lang="tr-TR" sz="2000" spc="-1" strike="noStrike">
              <a:latin typeface="Arial"/>
            </a:endParaRPr>
          </a:p>
          <a:p>
            <a:pPr>
              <a:lnSpc>
                <a:spcPct val="100000"/>
              </a:lnSpc>
            </a:pPr>
            <a:r>
              <a:rPr b="1" lang="en-US" sz="2000" spc="-1" strike="noStrike">
                <a:solidFill>
                  <a:srgbClr val="c00000"/>
                </a:solidFill>
                <a:latin typeface="Calibri"/>
              </a:rPr>
              <a:t>c.A_input();</a:t>
            </a:r>
            <a:endParaRPr b="0" lang="tr-TR" sz="2000" spc="-1" strike="noStrike">
              <a:latin typeface="Arial"/>
            </a:endParaRPr>
          </a:p>
          <a:p>
            <a:pPr>
              <a:lnSpc>
                <a:spcPct val="100000"/>
              </a:lnSpc>
            </a:pPr>
            <a:r>
              <a:rPr b="1" lang="en-US" sz="2000" spc="-1" strike="noStrike">
                <a:solidFill>
                  <a:srgbClr val="c00000"/>
                </a:solidFill>
                <a:latin typeface="Calibri"/>
              </a:rPr>
              <a:t>c.B_input();</a:t>
            </a:r>
            <a:endParaRPr b="0" lang="tr-TR" sz="2000" spc="-1" strike="noStrike">
              <a:latin typeface="Arial"/>
            </a:endParaRPr>
          </a:p>
          <a:p>
            <a:pPr>
              <a:lnSpc>
                <a:spcPct val="100000"/>
              </a:lnSpc>
            </a:pPr>
            <a:r>
              <a:rPr b="1" lang="en-US" sz="2000" spc="-1" strike="noStrike">
                <a:solidFill>
                  <a:srgbClr val="c00000"/>
                </a:solidFill>
                <a:latin typeface="Calibri"/>
              </a:rPr>
              <a:t>c.difference();</a:t>
            </a:r>
            <a:endParaRPr b="0" lang="tr-TR" sz="2000" spc="-1" strike="noStrike">
              <a:latin typeface="Arial"/>
            </a:endParaRPr>
          </a:p>
          <a:p>
            <a:pPr>
              <a:lnSpc>
                <a:spcPct val="100000"/>
              </a:lnSpc>
            </a:pPr>
            <a:r>
              <a:rPr b="1" lang="en-US" sz="2000" spc="-1" strike="noStrike">
                <a:solidFill>
                  <a:srgbClr val="c00000"/>
                </a:solidFill>
                <a:latin typeface="Calibri"/>
              </a:rPr>
              <a:t>return 0;</a:t>
            </a:r>
            <a:endParaRPr b="0" lang="tr-TR" sz="2000" spc="-1" strike="noStrike">
              <a:latin typeface="Arial"/>
            </a:endParaRPr>
          </a:p>
          <a:p>
            <a:pPr>
              <a:lnSpc>
                <a:spcPct val="100000"/>
              </a:lnSpc>
            </a:pPr>
            <a:r>
              <a:rPr b="1" lang="en-US" sz="2000" spc="-1" strike="noStrike">
                <a:solidFill>
                  <a:srgbClr val="c00000"/>
                </a:solidFill>
                <a:latin typeface="Calibri"/>
              </a:rPr>
              <a:t>}</a:t>
            </a:r>
            <a:endParaRPr b="0" lang="tr-TR" sz="2000" spc="-1" strike="noStrike">
              <a:latin typeface="Arial"/>
            </a:endParaRPr>
          </a:p>
        </p:txBody>
      </p:sp>
      <p:pic>
        <p:nvPicPr>
          <p:cNvPr id="122" name="Resim 1" descr=""/>
          <p:cNvPicPr/>
          <p:nvPr/>
        </p:nvPicPr>
        <p:blipFill>
          <a:blip r:embed="rId1"/>
          <a:stretch/>
        </p:blipFill>
        <p:spPr>
          <a:xfrm>
            <a:off x="4045680" y="5566680"/>
            <a:ext cx="3322080" cy="12909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0" y="0"/>
            <a:ext cx="5218560" cy="6857640"/>
          </a:xfrm>
          <a:prstGeom prst="rect">
            <a:avLst/>
          </a:prstGeom>
          <a:noFill/>
          <a:ln>
            <a:noFill/>
          </a:ln>
        </p:spPr>
        <p:txBody>
          <a:bodyPr>
            <a:normAutofit fontScale="43000"/>
          </a:bodyPr>
          <a:p>
            <a:pPr>
              <a:lnSpc>
                <a:spcPct val="90000"/>
              </a:lnSpc>
              <a:spcBef>
                <a:spcPts val="1001"/>
              </a:spcBef>
              <a:tabLst>
                <a:tab algn="l" pos="0"/>
              </a:tabLst>
            </a:pPr>
            <a:r>
              <a:rPr b="1" lang="tr-TR" sz="2800" spc="-1" strike="noStrike">
                <a:solidFill>
                  <a:srgbClr val="c00000"/>
                </a:solidFill>
                <a:latin typeface="Calibri"/>
              </a:rPr>
              <a:t>#include &lt;iostream&gt;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Shape {   </a:t>
            </a:r>
            <a:r>
              <a:rPr b="1" lang="tr-TR" sz="2800" spc="-1" strike="noStrike">
                <a:solidFill>
                  <a:srgbClr val="000000"/>
                </a:solidFill>
                <a:latin typeface="Calibri"/>
              </a:rPr>
              <a:t>// Base class Shape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setWidth(int w)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width = w;</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setHeight(int h)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height = h;</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protected: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width;</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height;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PaintCost {  </a:t>
            </a:r>
            <a:r>
              <a:rPr b="1" lang="tr-TR" sz="2800" spc="-1" strike="noStrike">
                <a:solidFill>
                  <a:srgbClr val="000000"/>
                </a:solidFill>
                <a:latin typeface="Calibri"/>
              </a:rPr>
              <a:t>// Base class PaintCost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getCost(int area)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area * 70;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
        <p:nvSpPr>
          <p:cNvPr id="124" name="CustomShape 2"/>
          <p:cNvSpPr/>
          <p:nvPr/>
        </p:nvSpPr>
        <p:spPr>
          <a:xfrm>
            <a:off x="5713560" y="-2160"/>
            <a:ext cx="6478200" cy="7102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000" spc="-1" strike="noStrike">
                <a:solidFill>
                  <a:srgbClr val="c00000"/>
                </a:solidFill>
                <a:latin typeface="Calibri"/>
              </a:rPr>
              <a:t>class Rectangle: public Shape, public PaintCost { </a:t>
            </a:r>
            <a:r>
              <a:rPr b="1" lang="tr-TR" sz="2000" spc="-1" strike="noStrike">
                <a:solidFill>
                  <a:srgbClr val="000000"/>
                </a:solidFill>
                <a:latin typeface="Calibri"/>
              </a:rPr>
              <a:t>// Derived class</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public:</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int getArea()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return (width * height);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a:t>
            </a:r>
            <a:endParaRPr b="0" lang="tr-TR" sz="2000" spc="-1" strike="noStrike">
              <a:latin typeface="Arial"/>
            </a:endParaRPr>
          </a:p>
          <a:p>
            <a:pPr>
              <a:lnSpc>
                <a:spcPct val="100000"/>
              </a:lnSpc>
            </a:pPr>
            <a:r>
              <a:rPr b="1" lang="tr-TR" sz="2000" spc="-1" strike="noStrike">
                <a:solidFill>
                  <a:srgbClr val="c00000"/>
                </a:solidFill>
                <a:latin typeface="Calibri"/>
              </a:rPr>
              <a:t>};</a:t>
            </a:r>
            <a:endParaRPr b="0" lang="tr-TR" sz="2000" spc="-1" strike="noStrike">
              <a:latin typeface="Arial"/>
            </a:endParaRPr>
          </a:p>
          <a:p>
            <a:pPr>
              <a:lnSpc>
                <a:spcPct val="100000"/>
              </a:lnSpc>
            </a:pPr>
            <a:endParaRPr b="0" lang="tr-TR" sz="2000" spc="-1" strike="noStrike">
              <a:latin typeface="Arial"/>
            </a:endParaRPr>
          </a:p>
          <a:p>
            <a:pPr>
              <a:lnSpc>
                <a:spcPct val="100000"/>
              </a:lnSpc>
            </a:pPr>
            <a:r>
              <a:rPr b="1" lang="tr-TR" sz="2000" spc="-1" strike="noStrike">
                <a:solidFill>
                  <a:srgbClr val="c00000"/>
                </a:solidFill>
                <a:latin typeface="Calibri"/>
              </a:rPr>
              <a:t>int main(void)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Rectangle Rect;</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int area;</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Rect.setWidth(5);</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Rect.setHeight(7);</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area = Rect.getArea();</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   </a:t>
            </a:r>
            <a:r>
              <a:rPr b="1" lang="tr-TR" sz="2000" spc="-1" strike="noStrike">
                <a:solidFill>
                  <a:srgbClr val="000000"/>
                </a:solidFill>
                <a:latin typeface="Calibri"/>
              </a:rPr>
              <a:t>// Print the area of the object</a:t>
            </a:r>
            <a:r>
              <a:rPr b="1" lang="tr-TR" sz="2000" spc="-1" strike="noStrike">
                <a:solidFill>
                  <a:srgbClr val="c00000"/>
                </a:solidFill>
                <a:latin typeface="Calibri"/>
              </a:rPr>
              <a:t>.</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cout &lt;&lt; "Total area: " &lt;&lt; Rect.getArea() &lt;&lt; endl;</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 Print the total cost of painting</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cout &lt;&lt; "Total paint cost: $" &lt;&lt; Rect.getCost(area) &lt;&lt; endl;</a:t>
            </a:r>
            <a:endParaRPr b="0" lang="tr-TR" sz="2000" spc="-1" strike="noStrike">
              <a:latin typeface="Arial"/>
            </a:endParaRPr>
          </a:p>
          <a:p>
            <a:pPr>
              <a:lnSpc>
                <a:spcPct val="100000"/>
              </a:lnSpc>
            </a:pP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return 0;</a:t>
            </a:r>
            <a:endParaRPr b="0" lang="tr-TR" sz="2000" spc="-1" strike="noStrike">
              <a:latin typeface="Arial"/>
            </a:endParaRPr>
          </a:p>
          <a:p>
            <a:pPr>
              <a:lnSpc>
                <a:spcPct val="100000"/>
              </a:lnSpc>
            </a:pPr>
            <a:r>
              <a:rPr b="1" lang="tr-TR" sz="2000" spc="-1" strike="noStrike">
                <a:solidFill>
                  <a:srgbClr val="c00000"/>
                </a:solidFill>
                <a:latin typeface="Calibri"/>
              </a:rPr>
              <a:t>}</a:t>
            </a:r>
            <a:endParaRPr b="0" lang="tr-TR" sz="2000" spc="-1" strike="noStrike">
              <a:latin typeface="Arial"/>
            </a:endParaRPr>
          </a:p>
        </p:txBody>
      </p:sp>
      <p:pic>
        <p:nvPicPr>
          <p:cNvPr id="125" name="Resim 5" descr=""/>
          <p:cNvPicPr/>
          <p:nvPr/>
        </p:nvPicPr>
        <p:blipFill>
          <a:blip r:embed="rId1"/>
          <a:stretch/>
        </p:blipFill>
        <p:spPr>
          <a:xfrm>
            <a:off x="8686800" y="5762520"/>
            <a:ext cx="3504960" cy="10951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Resim 3" descr=""/>
          <p:cNvPicPr/>
          <p:nvPr/>
        </p:nvPicPr>
        <p:blipFill>
          <a:blip r:embed="rId1"/>
          <a:stretch/>
        </p:blipFill>
        <p:spPr>
          <a:xfrm>
            <a:off x="377640" y="163800"/>
            <a:ext cx="11557080" cy="65988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0" y="0"/>
            <a:ext cx="6478200" cy="6857640"/>
          </a:xfrm>
          <a:prstGeom prst="rect">
            <a:avLst/>
          </a:prstGeom>
          <a:noFill/>
          <a:ln>
            <a:noFill/>
          </a:ln>
        </p:spPr>
        <p:txBody>
          <a:bodyPr>
            <a:normAutofit fontScale="40000"/>
          </a:bodyPr>
          <a:p>
            <a:pPr>
              <a:lnSpc>
                <a:spcPct val="90000"/>
              </a:lnSpc>
              <a:spcBef>
                <a:spcPts val="1001"/>
              </a:spcBef>
              <a:tabLst>
                <a:tab algn="l" pos="0"/>
              </a:tabLst>
            </a:pPr>
            <a:r>
              <a:rPr b="1" lang="tr-TR" sz="2800" spc="-1" strike="noStrike">
                <a:solidFill>
                  <a:srgbClr val="c00000"/>
                </a:solidFill>
                <a:latin typeface="Calibri"/>
              </a:rPr>
              <a:t>#include &lt;iostream&gt;          using namespace std;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Vehicle  {     </a:t>
            </a:r>
            <a:r>
              <a:rPr b="1" lang="tr-TR" sz="2800" spc="-1" strike="noStrike">
                <a:solidFill>
                  <a:srgbClr val="000000"/>
                </a:solidFill>
                <a:latin typeface="Calibri"/>
              </a:rPr>
              <a:t>// base class 1</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Vehicle()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"This is a Vehicle"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fourWheeler: public Vehicle {</a:t>
            </a:r>
            <a:r>
              <a:rPr b="1" lang="tr-TR" sz="2800" spc="-1" strike="noStrike">
                <a:solidFill>
                  <a:srgbClr val="000000"/>
                </a:solidFill>
                <a:latin typeface="Calibri"/>
              </a:rPr>
              <a:t>// base class 2</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fourWheeler()    {cout&lt;&lt;"Objects with 4 wheels are vehicles"&lt;&lt;endl;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Car: public fourWheeler{    </a:t>
            </a:r>
            <a:r>
              <a:rPr b="1" lang="tr-TR" sz="2800" spc="-1" strike="noStrike">
                <a:solidFill>
                  <a:srgbClr val="000000"/>
                </a:solidFill>
                <a:latin typeface="Calibri"/>
              </a:rPr>
              <a:t>// sub class derived from two base classes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Car()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cout&lt;&lt;"Car has 4 Wheels"&lt;&lt;endl;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28" name="CustomShape 2"/>
          <p:cNvSpPr/>
          <p:nvPr/>
        </p:nvSpPr>
        <p:spPr>
          <a:xfrm>
            <a:off x="7274880" y="2137680"/>
            <a:ext cx="4732560" cy="25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800" spc="-1" strike="noStrike">
                <a:solidFill>
                  <a:srgbClr val="c00000"/>
                </a:solidFill>
                <a:latin typeface="Calibri"/>
              </a:rPr>
              <a:t> </a:t>
            </a:r>
            <a:r>
              <a:rPr b="1" lang="tr-TR" sz="2000" spc="-1" strike="noStrike">
                <a:solidFill>
                  <a:srgbClr val="c00000"/>
                </a:solidFill>
                <a:latin typeface="Calibri"/>
              </a:rPr>
              <a:t>int main() {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//creating object of sub class will     </a:t>
            </a:r>
            <a:endParaRPr b="0" lang="tr-TR" sz="2000" spc="-1" strike="noStrike">
              <a:latin typeface="Arial"/>
            </a:endParaRPr>
          </a:p>
          <a:p>
            <a:pPr>
              <a:lnSpc>
                <a:spcPct val="100000"/>
              </a:lnSpc>
            </a:pPr>
            <a:r>
              <a:rPr b="1" lang="tr-TR" sz="2000" spc="-1" strike="noStrike">
                <a:solidFill>
                  <a:srgbClr val="000000"/>
                </a:solidFill>
                <a:latin typeface="Calibri"/>
              </a:rPr>
              <a:t>//invoke the constructor of base classes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Car obj;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return 0;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p:txBody>
      </p:sp>
      <p:sp>
        <p:nvSpPr>
          <p:cNvPr id="129" name="CustomShape 3"/>
          <p:cNvSpPr/>
          <p:nvPr/>
        </p:nvSpPr>
        <p:spPr>
          <a:xfrm>
            <a:off x="7885800" y="241560"/>
            <a:ext cx="4482000" cy="7002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tr-TR" sz="2000" spc="-1" strike="noStrike">
                <a:solidFill>
                  <a:srgbClr val="000000"/>
                </a:solidFill>
                <a:latin typeface="Calibri"/>
              </a:rPr>
              <a:t>// C++ program to implement </a:t>
            </a:r>
            <a:endParaRPr b="0" lang="tr-TR" sz="2000" spc="-1" strike="noStrike">
              <a:latin typeface="Arial"/>
            </a:endParaRPr>
          </a:p>
          <a:p>
            <a:pPr>
              <a:lnSpc>
                <a:spcPct val="100000"/>
              </a:lnSpc>
            </a:pPr>
            <a:r>
              <a:rPr b="1" lang="tr-TR" sz="2000" spc="-1" strike="noStrike">
                <a:solidFill>
                  <a:srgbClr val="000000"/>
                </a:solidFill>
                <a:latin typeface="Calibri"/>
              </a:rPr>
              <a:t> </a:t>
            </a:r>
            <a:r>
              <a:rPr b="1" lang="tr-TR" sz="2000" spc="-1" strike="noStrike">
                <a:solidFill>
                  <a:srgbClr val="000000"/>
                </a:solidFill>
                <a:latin typeface="Calibri"/>
              </a:rPr>
              <a:t>// Multilevel Inheritance </a:t>
            </a:r>
            <a:endParaRPr b="0" lang="tr-TR" sz="2000" spc="-1" strike="noStrike">
              <a:latin typeface="Arial"/>
            </a:endParaRPr>
          </a:p>
        </p:txBody>
      </p:sp>
      <p:pic>
        <p:nvPicPr>
          <p:cNvPr id="130" name="Resim 1" descr=""/>
          <p:cNvPicPr/>
          <p:nvPr/>
        </p:nvPicPr>
        <p:blipFill>
          <a:blip r:embed="rId1"/>
          <a:stretch/>
        </p:blipFill>
        <p:spPr>
          <a:xfrm>
            <a:off x="7688880" y="5265000"/>
            <a:ext cx="3628800" cy="12571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34960" y="1225080"/>
            <a:ext cx="10818720" cy="4951800"/>
          </a:xfrm>
          <a:prstGeom prst="rect">
            <a:avLst/>
          </a:prstGeom>
          <a:noFill/>
          <a:ln>
            <a:noFill/>
          </a:ln>
        </p:spPr>
        <p:txBody>
          <a:bodyPr>
            <a:noAutofit/>
          </a:bodyPr>
          <a:p>
            <a:pPr algn="ctr">
              <a:lnSpc>
                <a:spcPct val="90000"/>
              </a:lnSpc>
              <a:spcBef>
                <a:spcPts val="1001"/>
              </a:spcBef>
              <a:tabLst>
                <a:tab algn="l" pos="0"/>
              </a:tabLst>
            </a:pPr>
            <a:r>
              <a:rPr b="1" lang="en-US" sz="2800" spc="-1" strike="noStrike">
                <a:solidFill>
                  <a:srgbClr val="000000"/>
                </a:solidFill>
                <a:latin typeface="Calibri"/>
              </a:rPr>
              <a:t>Generic Pointer or void Pointer (void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 void pointer can hold address of any data type (except function pointer).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We cannot operate on the object pointed to by void pointer, as the type is unknown.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We can use a void pointer to compare with another address.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0" y="0"/>
            <a:ext cx="6365880" cy="6857640"/>
          </a:xfrm>
          <a:prstGeom prst="rect">
            <a:avLst/>
          </a:prstGeom>
          <a:noFill/>
          <a:ln>
            <a:noFill/>
          </a:ln>
        </p:spPr>
        <p:txBody>
          <a:bodyPr>
            <a:normAutofit fontScale="66000"/>
          </a:bodyPr>
          <a:p>
            <a:pPr>
              <a:lnSpc>
                <a:spcPct val="90000"/>
              </a:lnSpc>
              <a:spcBef>
                <a:spcPts val="1001"/>
              </a:spcBef>
              <a:tabLst>
                <a:tab algn="l" pos="0"/>
              </a:tabLst>
            </a:pPr>
            <a:r>
              <a:rPr b="1" lang="tr-TR" sz="2800" spc="-1" strike="noStrike">
                <a:solidFill>
                  <a:srgbClr val="c00000"/>
                </a:solidFill>
                <a:latin typeface="Calibri"/>
              </a:rPr>
              <a:t>class Base{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base_value;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Base_input(){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cout&lt;&lt;"Enter the integer value of base class: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cin&gt;&gt;base_value;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Derived1 : public Base{   </a:t>
            </a:r>
            <a:r>
              <a:rPr b="1" lang="tr-TR" sz="1600" spc="-1" strike="noStrike">
                <a:solidFill>
                  <a:srgbClr val="000000"/>
                </a:solidFill>
                <a:latin typeface="Calibri"/>
              </a:rPr>
              <a:t>// Derived class of //base class</a:t>
            </a:r>
            <a:endParaRPr b="0" lang="tr-TR" sz="16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derived1_value;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Derived1_input(){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cout&lt;&lt;"Enter the integer value of first derived class: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cin&gt;&gt;derived1_value;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
        <p:nvSpPr>
          <p:cNvPr id="132" name="CustomShape 2"/>
          <p:cNvSpPr/>
          <p:nvPr/>
        </p:nvSpPr>
        <p:spPr>
          <a:xfrm>
            <a:off x="6521400" y="0"/>
            <a:ext cx="5670000" cy="7130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800" spc="-1" strike="noStrike">
                <a:solidFill>
                  <a:srgbClr val="c00000"/>
                </a:solidFill>
                <a:latin typeface="Calibri"/>
              </a:rPr>
              <a:t>class Derived2 : public Derived1{  </a:t>
            </a:r>
            <a:r>
              <a:rPr b="1" lang="tr-TR" sz="1200" spc="-1" strike="noStrike">
                <a:solidFill>
                  <a:srgbClr val="000000"/>
                </a:solidFill>
                <a:latin typeface="Calibri"/>
              </a:rPr>
              <a:t>// Derived class of //Derived1 class</a:t>
            </a:r>
            <a:endParaRPr b="0" lang="tr-TR" sz="1200" spc="-1" strike="noStrike">
              <a:latin typeface="Arial"/>
            </a:endParaRPr>
          </a:p>
          <a:p>
            <a:pPr>
              <a:lnSpc>
                <a:spcPct val="100000"/>
              </a:lnSpc>
            </a:pPr>
            <a:r>
              <a:rPr b="1" lang="tr-TR" sz="1800" spc="-1" strike="noStrike">
                <a:solidFill>
                  <a:srgbClr val="c00000"/>
                </a:solidFill>
                <a:latin typeface="Calibri"/>
              </a:rPr>
              <a:t>int derived2_value;</a:t>
            </a:r>
            <a:endParaRPr b="0" lang="tr-TR" sz="1800" spc="-1" strike="noStrike">
              <a:latin typeface="Arial"/>
            </a:endParaRPr>
          </a:p>
          <a:p>
            <a:pPr>
              <a:lnSpc>
                <a:spcPct val="100000"/>
              </a:lnSpc>
            </a:pPr>
            <a:r>
              <a:rPr b="1" lang="tr-TR" sz="1800" spc="-1" strike="noStrike">
                <a:solidFill>
                  <a:srgbClr val="c00000"/>
                </a:solidFill>
                <a:latin typeface="Calibri"/>
              </a:rPr>
              <a:t>public:</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void Derived2_input(){</a:t>
            </a:r>
            <a:endParaRPr b="0" lang="tr-TR" sz="1800" spc="-1" strike="noStrike">
              <a:latin typeface="Arial"/>
            </a:endParaRPr>
          </a:p>
          <a:p>
            <a:pPr>
              <a:lnSpc>
                <a:spcPct val="100000"/>
              </a:lnSpc>
            </a:pPr>
            <a:r>
              <a:rPr b="1" lang="tr-TR" sz="1800" spc="-1" strike="noStrike">
                <a:solidFill>
                  <a:srgbClr val="c00000"/>
                </a:solidFill>
                <a:latin typeface="Calibri"/>
              </a:rPr>
              <a:t>cout&lt;&lt;"Enter the integer value of the second derived class: ";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cin&gt;&gt;derived2_value;</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tr-TR" sz="1800" spc="-1" strike="noStrike">
                <a:solidFill>
                  <a:srgbClr val="c00000"/>
                </a:solidFill>
                <a:latin typeface="Calibri"/>
              </a:rPr>
              <a:t>void sum(){</a:t>
            </a:r>
            <a:endParaRPr b="0" lang="tr-TR" sz="1800" spc="-1" strike="noStrike">
              <a:latin typeface="Arial"/>
            </a:endParaRPr>
          </a:p>
          <a:p>
            <a:pPr>
              <a:lnSpc>
                <a:spcPct val="100000"/>
              </a:lnSpc>
            </a:pPr>
            <a:r>
              <a:rPr b="1" lang="tr-TR" sz="1800" spc="-1" strike="noStrike">
                <a:solidFill>
                  <a:srgbClr val="c00000"/>
                </a:solidFill>
                <a:latin typeface="Calibri"/>
              </a:rPr>
              <a:t>cout &lt;&lt; "The sum of the three intger : " &lt;&lt; base_value + derived1_value + derived2_value&lt;&lt;endl;</a:t>
            </a:r>
            <a:endParaRPr b="0" lang="tr-TR" sz="1800" spc="-1" strike="noStrike">
              <a:latin typeface="Arial"/>
            </a:endParaRPr>
          </a:p>
          <a:p>
            <a:pPr>
              <a:lnSpc>
                <a:spcPct val="100000"/>
              </a:lnSpc>
            </a:pPr>
            <a:r>
              <a:rPr b="1" lang="tr-TR" sz="1800" spc="-1" strike="noStrike">
                <a:solidFill>
                  <a:srgbClr val="c00000"/>
                </a:solidFill>
                <a:latin typeface="Calibri"/>
              </a:rPr>
              <a:t>}</a:t>
            </a:r>
            <a:endParaRPr b="0" lang="tr-TR" sz="1800" spc="-1" strike="noStrike">
              <a:latin typeface="Arial"/>
            </a:endParaRPr>
          </a:p>
          <a:p>
            <a:pPr>
              <a:lnSpc>
                <a:spcPct val="100000"/>
              </a:lnSpc>
            </a:pPr>
            <a:r>
              <a:rPr b="1" lang="tr-TR" sz="1800" spc="-1" strike="noStrike">
                <a:solidFill>
                  <a:srgbClr val="c00000"/>
                </a:solidFill>
                <a:latin typeface="Calibri"/>
              </a:rPr>
              <a:t>};</a:t>
            </a:r>
            <a:endParaRPr b="0" lang="tr-TR" sz="1800" spc="-1" strike="noStrike">
              <a:latin typeface="Arial"/>
            </a:endParaRPr>
          </a:p>
          <a:p>
            <a:pPr>
              <a:lnSpc>
                <a:spcPct val="100000"/>
              </a:lnSpc>
            </a:pPr>
            <a:r>
              <a:rPr b="1" lang="en-US" sz="1800" spc="-1" strike="noStrike">
                <a:solidFill>
                  <a:srgbClr val="c00000"/>
                </a:solidFill>
                <a:latin typeface="Calibri"/>
              </a:rPr>
              <a:t>int main(){</a:t>
            </a:r>
            <a:endParaRPr b="0" lang="tr-TR" sz="1800" spc="-1" strike="noStrike">
              <a:latin typeface="Arial"/>
            </a:endParaRPr>
          </a:p>
          <a:p>
            <a:pPr>
              <a:lnSpc>
                <a:spcPct val="100000"/>
              </a:lnSpc>
            </a:pPr>
            <a:r>
              <a:rPr b="1" lang="en-US" sz="1800" spc="-1" strike="noStrike">
                <a:solidFill>
                  <a:srgbClr val="c00000"/>
                </a:solidFill>
                <a:latin typeface="Calibri"/>
              </a:rPr>
              <a:t>cout&lt;&lt;"Welcome "&lt;&lt;endl&lt;&lt;endl;</a:t>
            </a:r>
            <a:endParaRPr b="0" lang="tr-TR" sz="1800" spc="-1" strike="noStrike">
              <a:latin typeface="Arial"/>
            </a:endParaRPr>
          </a:p>
          <a:p>
            <a:pPr>
              <a:lnSpc>
                <a:spcPct val="100000"/>
              </a:lnSpc>
            </a:pPr>
            <a:r>
              <a:rPr b="1" lang="en-US" sz="1800" spc="-1" strike="noStrike">
                <a:solidFill>
                  <a:srgbClr val="c00000"/>
                </a:solidFill>
                <a:latin typeface="Calibri"/>
              </a:rPr>
              <a:t>Derived2 d2; </a:t>
            </a:r>
            <a:r>
              <a:rPr b="1" lang="en-US" sz="1800" spc="-1" strike="noStrike">
                <a:solidFill>
                  <a:srgbClr val="000000"/>
                </a:solidFill>
                <a:latin typeface="Calibri"/>
              </a:rPr>
              <a:t>// Object d2 of second derived class</a:t>
            </a:r>
            <a:endParaRPr b="0" lang="tr-TR" sz="1800" spc="-1" strike="noStrike">
              <a:latin typeface="Arial"/>
            </a:endParaRPr>
          </a:p>
          <a:p>
            <a:pPr>
              <a:lnSpc>
                <a:spcPct val="100000"/>
              </a:lnSpc>
            </a:pPr>
            <a:r>
              <a:rPr b="1" lang="en-US" sz="1800" spc="-1" strike="noStrike">
                <a:solidFill>
                  <a:srgbClr val="c00000"/>
                </a:solidFill>
                <a:latin typeface="Calibri"/>
              </a:rPr>
              <a:t>d2.Base_input();</a:t>
            </a:r>
            <a:endParaRPr b="0" lang="tr-TR" sz="1800" spc="-1" strike="noStrike">
              <a:latin typeface="Arial"/>
            </a:endParaRPr>
          </a:p>
          <a:p>
            <a:pPr>
              <a:lnSpc>
                <a:spcPct val="100000"/>
              </a:lnSpc>
            </a:pPr>
            <a:r>
              <a:rPr b="1" lang="en-US" sz="1800" spc="-1" strike="noStrike">
                <a:solidFill>
                  <a:srgbClr val="c00000"/>
                </a:solidFill>
                <a:latin typeface="Calibri"/>
              </a:rPr>
              <a:t>d2.Derived1_input();</a:t>
            </a:r>
            <a:endParaRPr b="0" lang="tr-TR" sz="1800" spc="-1" strike="noStrike">
              <a:latin typeface="Arial"/>
            </a:endParaRPr>
          </a:p>
          <a:p>
            <a:pPr>
              <a:lnSpc>
                <a:spcPct val="100000"/>
              </a:lnSpc>
            </a:pPr>
            <a:r>
              <a:rPr b="1" lang="en-US" sz="1800" spc="-1" strike="noStrike">
                <a:solidFill>
                  <a:srgbClr val="c00000"/>
                </a:solidFill>
                <a:latin typeface="Calibri"/>
              </a:rPr>
              <a:t>d2.Derived2_input();</a:t>
            </a:r>
            <a:endParaRPr b="0" lang="tr-TR" sz="1800" spc="-1" strike="noStrike">
              <a:latin typeface="Arial"/>
            </a:endParaRPr>
          </a:p>
          <a:p>
            <a:pPr>
              <a:lnSpc>
                <a:spcPct val="100000"/>
              </a:lnSpc>
            </a:pPr>
            <a:r>
              <a:rPr b="1" lang="en-US" sz="1800" spc="-1" strike="noStrike">
                <a:solidFill>
                  <a:srgbClr val="c00000"/>
                </a:solidFill>
                <a:latin typeface="Calibri"/>
              </a:rPr>
              <a:t>d2.sum();</a:t>
            </a:r>
            <a:endParaRPr b="0" lang="tr-TR" sz="1800" spc="-1" strike="noStrike">
              <a:latin typeface="Arial"/>
            </a:endParaRPr>
          </a:p>
          <a:p>
            <a:pPr>
              <a:lnSpc>
                <a:spcPct val="100000"/>
              </a:lnSpc>
            </a:pPr>
            <a:r>
              <a:rPr b="1" lang="en-US" sz="1800" spc="-1" strike="noStrike">
                <a:solidFill>
                  <a:srgbClr val="c00000"/>
                </a:solidFill>
                <a:latin typeface="Calibri"/>
              </a:rPr>
              <a:t>return 0;</a:t>
            </a:r>
            <a:endParaRPr b="0" lang="tr-TR" sz="1800" spc="-1" strike="noStrike">
              <a:latin typeface="Arial"/>
            </a:endParaRPr>
          </a:p>
          <a:p>
            <a:pPr>
              <a:lnSpc>
                <a:spcPct val="100000"/>
              </a:lnSpc>
            </a:pPr>
            <a:r>
              <a:rPr b="1" lang="en-US" sz="1800" spc="-1" strike="noStrike">
                <a:solidFill>
                  <a:srgbClr val="c00000"/>
                </a:solidFill>
                <a:latin typeface="Calibri"/>
              </a:rPr>
              <a:t>}</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Resim 3" descr=""/>
          <p:cNvPicPr/>
          <p:nvPr/>
        </p:nvPicPr>
        <p:blipFill>
          <a:blip r:embed="rId1"/>
          <a:stretch/>
        </p:blipFill>
        <p:spPr>
          <a:xfrm>
            <a:off x="288360" y="707400"/>
            <a:ext cx="11670120" cy="54687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0" y="0"/>
            <a:ext cx="11127600" cy="6857640"/>
          </a:xfrm>
          <a:prstGeom prst="rect">
            <a:avLst/>
          </a:prstGeom>
          <a:noFill/>
          <a:ln>
            <a:noFill/>
          </a:ln>
        </p:spPr>
        <p:txBody>
          <a:bodyPr>
            <a:normAutofit fontScale="52000"/>
          </a:bodyPr>
          <a:p>
            <a:pPr>
              <a:lnSpc>
                <a:spcPct val="90000"/>
              </a:lnSpc>
              <a:spcBef>
                <a:spcPts val="1001"/>
              </a:spcBef>
              <a:tabLst>
                <a:tab algn="l" pos="0"/>
              </a:tabLst>
            </a:pPr>
            <a:r>
              <a:rPr b="1" lang="en-US" sz="2800" spc="-1" strike="noStrike">
                <a:solidFill>
                  <a:srgbClr val="c00000"/>
                </a:solidFill>
                <a:latin typeface="Calibri"/>
              </a:rPr>
              <a:t>#include &lt;iostream&gt;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using namespace std;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class Vehicle  {</a:t>
            </a:r>
            <a:r>
              <a:rPr b="1" lang="tr-TR" sz="2800" spc="-1" strike="noStrike">
                <a:solidFill>
                  <a:srgbClr val="c00000"/>
                </a:solidFill>
                <a:latin typeface="Calibri"/>
              </a:rPr>
              <a:t>   </a:t>
            </a:r>
            <a:r>
              <a:rPr b="1" lang="en-US" sz="2800" spc="-1" strike="noStrike">
                <a:solidFill>
                  <a:srgbClr val="000000"/>
                </a:solidFill>
                <a:latin typeface="Calibri"/>
              </a:rPr>
              <a:t>// base class </a:t>
            </a:r>
            <a:r>
              <a:rPr b="1" lang="tr-TR" sz="2800" spc="-1" strike="noStrike">
                <a:solidFill>
                  <a:srgbClr val="0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Vehicle()     {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cout &lt;&lt; "This is a Vehicle" &lt;&lt; endl;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class Car: public Vehicle {</a:t>
            </a:r>
            <a:r>
              <a:rPr b="1" lang="tr-TR" sz="2800" spc="-1" strike="noStrike">
                <a:solidFill>
                  <a:srgbClr val="c00000"/>
                </a:solidFill>
                <a:latin typeface="Calibri"/>
              </a:rPr>
              <a:t>   </a:t>
            </a:r>
            <a:r>
              <a:rPr b="1" lang="en-US" sz="2800" spc="-1" strike="noStrike">
                <a:solidFill>
                  <a:srgbClr val="000000"/>
                </a:solidFill>
                <a:latin typeface="Calibri"/>
              </a:rPr>
              <a:t>// first sub class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class Bus: public Vehicle {</a:t>
            </a:r>
            <a:r>
              <a:rPr b="1" lang="tr-TR" sz="2800" spc="-1" strike="noStrike">
                <a:solidFill>
                  <a:srgbClr val="c00000"/>
                </a:solidFill>
                <a:latin typeface="Calibri"/>
              </a:rPr>
              <a:t>   </a:t>
            </a:r>
            <a:r>
              <a:rPr b="1" lang="en-US" sz="2800" spc="-1" strike="noStrike">
                <a:solidFill>
                  <a:srgbClr val="000000"/>
                </a:solidFill>
                <a:latin typeface="Calibri"/>
              </a:rPr>
              <a:t>// second sub class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int main() {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000000"/>
                </a:solidFill>
                <a:latin typeface="Calibri"/>
              </a:rPr>
              <a:t>// creating object of sub class will     // invoke the constructor of base class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Car obj1;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Bus obj2;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return 0;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35" name="CustomShape 2"/>
          <p:cNvSpPr/>
          <p:nvPr/>
        </p:nvSpPr>
        <p:spPr>
          <a:xfrm>
            <a:off x="5513760" y="0"/>
            <a:ext cx="7548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C++ program to implement  // Hierarchical Inheritance </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0" y="0"/>
            <a:ext cx="7323480" cy="6857640"/>
          </a:xfrm>
          <a:prstGeom prst="rect">
            <a:avLst/>
          </a:prstGeom>
          <a:noFill/>
          <a:ln>
            <a:noFill/>
          </a:ln>
        </p:spPr>
        <p:txBody>
          <a:bodyPr>
            <a:normAutofit fontScale="43000"/>
          </a:bodyPr>
          <a:p>
            <a:pPr>
              <a:lnSpc>
                <a:spcPct val="90000"/>
              </a:lnSpc>
              <a:spcBef>
                <a:spcPts val="1001"/>
              </a:spcBef>
              <a:tabLst>
                <a:tab algn="l" pos="0"/>
              </a:tabLst>
            </a:pPr>
            <a:r>
              <a:rPr b="1" lang="tr-TR" sz="2800" spc="-1" strike="noStrike">
                <a:solidFill>
                  <a:srgbClr val="c00000"/>
                </a:solidFill>
                <a:latin typeface="Calibri"/>
              </a:rPr>
              <a:t>class 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x, y;</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void A_input(){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cout&lt;&lt;"Enter two values of class A: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cin&gt;&gt;x&gt;&gt;y;</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B : public A {  </a:t>
            </a:r>
            <a:r>
              <a:rPr b="1" lang="tr-TR" sz="2800" spc="-1" strike="noStrike">
                <a:solidFill>
                  <a:srgbClr val="000000"/>
                </a:solidFill>
                <a:latin typeface="Calibri"/>
              </a:rPr>
              <a:t>// B is derived from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void product(){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cout&lt;&lt;"The Product of the two values is: "&lt;&lt; x * y&lt;&lt;endl;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C : public A{    </a:t>
            </a:r>
            <a:r>
              <a:rPr b="1" lang="tr-TR" sz="2800" spc="-1" strike="noStrike">
                <a:solidFill>
                  <a:srgbClr val="000000"/>
                </a:solidFill>
                <a:latin typeface="Calibri"/>
              </a:rPr>
              <a:t>//C is derived from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void division(){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cout&lt;&lt;"The Division of the two values is: "&lt;&lt; x / y&lt;&lt;endl;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
        <p:nvSpPr>
          <p:cNvPr id="137" name="CustomShape 2"/>
          <p:cNvSpPr/>
          <p:nvPr/>
        </p:nvSpPr>
        <p:spPr>
          <a:xfrm>
            <a:off x="7887600" y="1573560"/>
            <a:ext cx="4163400" cy="420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800" spc="-1" strike="noStrike">
                <a:solidFill>
                  <a:srgbClr val="c00000"/>
                </a:solidFill>
                <a:latin typeface="Calibri"/>
              </a:rPr>
              <a:t>int main(){</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tr-TR" sz="1800" spc="-1" strike="noStrike">
                <a:solidFill>
                  <a:srgbClr val="c00000"/>
                </a:solidFill>
                <a:latin typeface="Calibri"/>
              </a:rPr>
              <a:t>cout&lt;&lt;"Welcome"&lt;&lt;endl&lt;&lt;endl;</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tr-TR" sz="1800" spc="-1" strike="noStrike">
                <a:solidFill>
                  <a:srgbClr val="c00000"/>
                </a:solidFill>
                <a:latin typeface="Calibri"/>
              </a:rPr>
              <a:t>B b; </a:t>
            </a:r>
            <a:r>
              <a:rPr b="1" lang="tr-TR" sz="1800" spc="-1" strike="noStrike">
                <a:solidFill>
                  <a:srgbClr val="000000"/>
                </a:solidFill>
                <a:latin typeface="Calibri"/>
              </a:rPr>
              <a:t>// Object b of derived class B</a:t>
            </a:r>
            <a:endParaRPr b="0" lang="tr-TR" sz="1800" spc="-1" strike="noStrike">
              <a:latin typeface="Arial"/>
            </a:endParaRPr>
          </a:p>
          <a:p>
            <a:pPr>
              <a:lnSpc>
                <a:spcPct val="100000"/>
              </a:lnSpc>
            </a:pPr>
            <a:r>
              <a:rPr b="1" lang="tr-TR" sz="1800" spc="-1" strike="noStrike">
                <a:solidFill>
                  <a:srgbClr val="c00000"/>
                </a:solidFill>
                <a:latin typeface="Calibri"/>
              </a:rPr>
              <a:t>C c; </a:t>
            </a:r>
            <a:r>
              <a:rPr b="1" lang="tr-TR" sz="1800" spc="-1" strike="noStrike">
                <a:solidFill>
                  <a:srgbClr val="000000"/>
                </a:solidFill>
                <a:latin typeface="Calibri"/>
              </a:rPr>
              <a:t>// Object c of derived class C</a:t>
            </a:r>
            <a:endParaRPr b="0" lang="tr-TR" sz="1800" spc="-1" strike="noStrike">
              <a:latin typeface="Arial"/>
            </a:endParaRPr>
          </a:p>
          <a:p>
            <a:pPr>
              <a:lnSpc>
                <a:spcPct val="100000"/>
              </a:lnSpc>
            </a:pPr>
            <a:r>
              <a:rPr b="1" lang="tr-TR" sz="1800" spc="-1" strike="noStrike">
                <a:solidFill>
                  <a:srgbClr val="c00000"/>
                </a:solidFill>
                <a:latin typeface="Calibri"/>
              </a:rPr>
              <a:t>b.A_input();</a:t>
            </a:r>
            <a:endParaRPr b="0" lang="tr-TR" sz="1800" spc="-1" strike="noStrike">
              <a:latin typeface="Arial"/>
            </a:endParaRPr>
          </a:p>
          <a:p>
            <a:pPr>
              <a:lnSpc>
                <a:spcPct val="100000"/>
              </a:lnSpc>
            </a:pPr>
            <a:r>
              <a:rPr b="1" lang="tr-TR" sz="1800" spc="-1" strike="noStrike">
                <a:solidFill>
                  <a:srgbClr val="c00000"/>
                </a:solidFill>
                <a:latin typeface="Calibri"/>
              </a:rPr>
              <a:t>b.product();</a:t>
            </a:r>
            <a:endParaRPr b="0" lang="tr-TR" sz="1800" spc="-1" strike="noStrike">
              <a:latin typeface="Arial"/>
            </a:endParaRPr>
          </a:p>
          <a:p>
            <a:pPr>
              <a:lnSpc>
                <a:spcPct val="100000"/>
              </a:lnSpc>
            </a:pPr>
            <a:r>
              <a:rPr b="1" lang="tr-TR" sz="1800" spc="-1" strike="noStrike">
                <a:solidFill>
                  <a:srgbClr val="c00000"/>
                </a:solidFill>
                <a:latin typeface="Calibri"/>
              </a:rPr>
              <a:t>c.A_input();</a:t>
            </a:r>
            <a:endParaRPr b="0" lang="tr-TR" sz="1800" spc="-1" strike="noStrike">
              <a:latin typeface="Arial"/>
            </a:endParaRPr>
          </a:p>
          <a:p>
            <a:pPr>
              <a:lnSpc>
                <a:spcPct val="100000"/>
              </a:lnSpc>
            </a:pPr>
            <a:r>
              <a:rPr b="1" lang="tr-TR" sz="1800" spc="-1" strike="noStrike">
                <a:solidFill>
                  <a:srgbClr val="c00000"/>
                </a:solidFill>
                <a:latin typeface="Calibri"/>
              </a:rPr>
              <a:t>c.division();</a:t>
            </a:r>
            <a:endParaRPr b="0" lang="tr-TR" sz="1800" spc="-1" strike="noStrike">
              <a:latin typeface="Arial"/>
            </a:endParaRPr>
          </a:p>
          <a:p>
            <a:pPr>
              <a:lnSpc>
                <a:spcPct val="100000"/>
              </a:lnSpc>
            </a:pPr>
            <a:r>
              <a:rPr b="1" lang="tr-TR" sz="1800" spc="-1" strike="noStrike">
                <a:solidFill>
                  <a:srgbClr val="c00000"/>
                </a:solidFill>
                <a:latin typeface="Calibri"/>
              </a:rPr>
              <a:t>return 0;</a:t>
            </a:r>
            <a:endParaRPr b="0" lang="tr-TR" sz="1800" spc="-1" strike="noStrike">
              <a:latin typeface="Arial"/>
            </a:endParaRPr>
          </a:p>
          <a:p>
            <a:pPr>
              <a:lnSpc>
                <a:spcPct val="100000"/>
              </a:lnSpc>
            </a:pPr>
            <a:r>
              <a:rPr b="1" lang="tr-TR" sz="1800" spc="-1" strike="noStrike">
                <a:solidFill>
                  <a:srgbClr val="c00000"/>
                </a:solidFill>
                <a:latin typeface="Calibri"/>
              </a:rPr>
              <a:t>}</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Resim 3" descr=""/>
          <p:cNvPicPr/>
          <p:nvPr/>
        </p:nvPicPr>
        <p:blipFill>
          <a:blip r:embed="rId1"/>
          <a:stretch/>
        </p:blipFill>
        <p:spPr>
          <a:xfrm>
            <a:off x="957600" y="462960"/>
            <a:ext cx="9857880" cy="568980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0" y="0"/>
            <a:ext cx="6693840" cy="6857640"/>
          </a:xfrm>
          <a:prstGeom prst="rect">
            <a:avLst/>
          </a:prstGeom>
          <a:noFill/>
          <a:ln>
            <a:noFill/>
          </a:ln>
        </p:spPr>
        <p:txBody>
          <a:bodyPr>
            <a:normAutofit fontScale="49000"/>
          </a:bodyPr>
          <a:p>
            <a:pPr>
              <a:lnSpc>
                <a:spcPct val="90000"/>
              </a:lnSpc>
              <a:spcBef>
                <a:spcPts val="1001"/>
              </a:spcBef>
              <a:tabLst>
                <a:tab algn="l" pos="0"/>
              </a:tabLst>
            </a:pPr>
            <a:r>
              <a:rPr b="1" lang="tr-TR" sz="2800" spc="-1" strike="noStrike">
                <a:solidFill>
                  <a:srgbClr val="c00000"/>
                </a:solidFill>
                <a:latin typeface="Calibri"/>
              </a:rPr>
              <a:t>#include &lt;iostream&gt;        using namespace std;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Vehicle  {   </a:t>
            </a:r>
            <a:r>
              <a:rPr b="1" lang="tr-TR" sz="2800" spc="-1" strike="noStrike">
                <a:solidFill>
                  <a:srgbClr val="000000"/>
                </a:solidFill>
                <a:latin typeface="Calibri"/>
              </a:rPr>
              <a:t>// base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Vehicle()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"This is a Vehicle"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Fare {    </a:t>
            </a:r>
            <a:r>
              <a:rPr b="1" lang="tr-TR" sz="2800" spc="-1" strike="noStrike">
                <a:solidFill>
                  <a:srgbClr val="000000"/>
                </a:solidFill>
                <a:latin typeface="Calibri"/>
              </a:rPr>
              <a:t>//base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Fare()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cout&lt;&lt;"Fare of Vehicle\n";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Car: public Vehicle {     </a:t>
            </a:r>
            <a:r>
              <a:rPr b="1" lang="tr-TR" sz="2800" spc="-1" strike="noStrike">
                <a:solidFill>
                  <a:srgbClr val="000000"/>
                </a:solidFill>
                <a:latin typeface="Calibri"/>
              </a:rPr>
              <a:t>// first sub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Bus: public Vehicle, public Fare {   </a:t>
            </a:r>
            <a:r>
              <a:rPr b="1" lang="tr-TR" sz="2800" spc="-1" strike="noStrike">
                <a:solidFill>
                  <a:srgbClr val="000000"/>
                </a:solidFill>
                <a:latin typeface="Calibri"/>
              </a:rPr>
              <a:t>// second sub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40" name="CustomShape 2"/>
          <p:cNvSpPr/>
          <p:nvPr/>
        </p:nvSpPr>
        <p:spPr>
          <a:xfrm>
            <a:off x="7901280" y="2343240"/>
            <a:ext cx="4055040" cy="3108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000000"/>
                </a:solidFill>
                <a:latin typeface="Calibri"/>
              </a:rPr>
              <a:t> </a:t>
            </a:r>
            <a:endParaRPr b="0" lang="tr-TR" sz="1800" spc="-1" strike="noStrike">
              <a:latin typeface="Arial"/>
            </a:endParaRPr>
          </a:p>
          <a:p>
            <a:pPr>
              <a:lnSpc>
                <a:spcPct val="100000"/>
              </a:lnSpc>
            </a:pPr>
            <a:r>
              <a:rPr b="1" lang="tr-TR" sz="2000" spc="-1" strike="noStrike">
                <a:solidFill>
                  <a:srgbClr val="c00000"/>
                </a:solidFill>
                <a:latin typeface="Calibri"/>
              </a:rPr>
              <a:t>int main()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 creating object of sub class will </a:t>
            </a:r>
            <a:endParaRPr b="0" lang="tr-TR" sz="2000" spc="-1" strike="noStrike">
              <a:latin typeface="Arial"/>
            </a:endParaRPr>
          </a:p>
          <a:p>
            <a:pPr>
              <a:lnSpc>
                <a:spcPct val="100000"/>
              </a:lnSpc>
            </a:pPr>
            <a:r>
              <a:rPr b="1" lang="tr-TR" sz="2000" spc="-1" strike="noStrike">
                <a:solidFill>
                  <a:srgbClr val="000000"/>
                </a:solidFill>
                <a:latin typeface="Calibri"/>
              </a:rPr>
              <a:t>    </a:t>
            </a:r>
            <a:r>
              <a:rPr b="1" lang="tr-TR" sz="2000" spc="-1" strike="noStrike">
                <a:solidFill>
                  <a:srgbClr val="000000"/>
                </a:solidFill>
                <a:latin typeface="Calibri"/>
              </a:rPr>
              <a:t>// invoke the constructor of base </a:t>
            </a:r>
            <a:r>
              <a:rPr b="1" lang="tr-TR" sz="2000" spc="-1" strike="noStrike">
                <a:solidFill>
                  <a:srgbClr val="c00000"/>
                </a:solidFill>
                <a:latin typeface="Calibri"/>
              </a:rPr>
              <a:t>class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Bus obj2;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return 0;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p:txBody>
      </p:sp>
      <p:sp>
        <p:nvSpPr>
          <p:cNvPr id="141" name="CustomShape 3"/>
          <p:cNvSpPr/>
          <p:nvPr/>
        </p:nvSpPr>
        <p:spPr>
          <a:xfrm>
            <a:off x="7173360" y="320040"/>
            <a:ext cx="57466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tr-TR" sz="2000" spc="-1" strike="noStrike">
                <a:solidFill>
                  <a:srgbClr val="000000"/>
                </a:solidFill>
                <a:latin typeface="Calibri"/>
              </a:rPr>
              <a:t>// C++ program for Hybrid Inheritance </a:t>
            </a:r>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0" y="0"/>
            <a:ext cx="7772040" cy="6857640"/>
          </a:xfrm>
          <a:prstGeom prst="rect">
            <a:avLst/>
          </a:prstGeom>
          <a:noFill/>
          <a:ln>
            <a:noFill/>
          </a:ln>
        </p:spPr>
        <p:txBody>
          <a:bodyPr>
            <a:normAutofit fontScale="51000"/>
          </a:bodyPr>
          <a:p>
            <a:pPr>
              <a:lnSpc>
                <a:spcPct val="90000"/>
              </a:lnSpc>
              <a:spcBef>
                <a:spcPts val="1001"/>
              </a:spcBef>
              <a:tabLst>
                <a:tab algn="l" pos="0"/>
              </a:tabLst>
            </a:pPr>
            <a:r>
              <a:rPr b="1" lang="tr-TR" sz="2800" spc="-1" strike="noStrike">
                <a:solidFill>
                  <a:srgbClr val="c00000"/>
                </a:solidFill>
                <a:latin typeface="Calibri"/>
              </a:rPr>
              <a:t>#include&lt;iostream&gt;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A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  { cout &lt;&lt; "A's constructor called" &lt;&lt; endl;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B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B()  { cout &lt;&lt; "B's constructor called" &lt;&lt; endl;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C: public B, public A {  </a:t>
            </a:r>
            <a:r>
              <a:rPr b="1" lang="tr-TR" sz="2800" spc="-1" strike="noStrike">
                <a:solidFill>
                  <a:srgbClr val="000000"/>
                </a:solidFill>
                <a:latin typeface="Calibri"/>
              </a:rPr>
              <a:t>// Note the order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  { cout &lt;&lt; "C's constructor called" &lt;&lt; endl;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 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0;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p:txBody>
      </p:sp>
      <p:sp>
        <p:nvSpPr>
          <p:cNvPr id="143" name="CustomShape 2"/>
          <p:cNvSpPr/>
          <p:nvPr/>
        </p:nvSpPr>
        <p:spPr>
          <a:xfrm>
            <a:off x="8609040" y="2828880"/>
            <a:ext cx="33638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800" spc="-1" strike="noStrike">
                <a:solidFill>
                  <a:srgbClr val="000000"/>
                </a:solidFill>
                <a:latin typeface="Calibri"/>
              </a:rPr>
              <a:t>Output:</a:t>
            </a:r>
            <a:endParaRPr b="0" lang="tr-TR" sz="1800" spc="-1" strike="noStrike">
              <a:latin typeface="Arial"/>
            </a:endParaRPr>
          </a:p>
          <a:p>
            <a:pPr>
              <a:lnSpc>
                <a:spcPct val="100000"/>
              </a:lnSpc>
            </a:pPr>
            <a:r>
              <a:rPr b="1" lang="tr-TR" sz="1800" spc="-1" strike="noStrike">
                <a:solidFill>
                  <a:srgbClr val="000000"/>
                </a:solidFill>
                <a:latin typeface="Calibri"/>
              </a:rPr>
              <a:t>B's constructor called</a:t>
            </a:r>
            <a:endParaRPr b="0" lang="tr-TR" sz="1800" spc="-1" strike="noStrike">
              <a:latin typeface="Arial"/>
            </a:endParaRPr>
          </a:p>
          <a:p>
            <a:pPr>
              <a:lnSpc>
                <a:spcPct val="100000"/>
              </a:lnSpc>
            </a:pPr>
            <a:r>
              <a:rPr b="1" lang="tr-TR" sz="1800" spc="-1" strike="noStrike">
                <a:solidFill>
                  <a:srgbClr val="000000"/>
                </a:solidFill>
                <a:latin typeface="Calibri"/>
              </a:rPr>
              <a:t>A's constructor called</a:t>
            </a:r>
            <a:endParaRPr b="0" lang="tr-TR" sz="1800" spc="-1" strike="noStrike">
              <a:latin typeface="Arial"/>
            </a:endParaRPr>
          </a:p>
          <a:p>
            <a:pPr>
              <a:lnSpc>
                <a:spcPct val="100000"/>
              </a:lnSpc>
            </a:pPr>
            <a:r>
              <a:rPr b="1" lang="tr-TR" sz="1800" spc="-1" strike="noStrike">
                <a:solidFill>
                  <a:srgbClr val="000000"/>
                </a:solidFill>
                <a:latin typeface="Calibri"/>
              </a:rPr>
              <a:t>C's constructor called</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0" y="365040"/>
            <a:ext cx="3398400" cy="6121440"/>
          </a:xfrm>
          <a:prstGeom prst="rect">
            <a:avLst/>
          </a:prstGeom>
          <a:noFill/>
          <a:ln>
            <a:noFill/>
          </a:ln>
        </p:spPr>
        <p:txBody>
          <a:bodyPr anchor="ctr">
            <a:normAutofit fontScale="91000"/>
          </a:bodyPr>
          <a:p>
            <a:pPr>
              <a:lnSpc>
                <a:spcPct val="90000"/>
              </a:lnSpc>
            </a:pPr>
            <a:r>
              <a:rPr b="1" lang="en-US" sz="2400" spc="-1" strike="noStrike">
                <a:solidFill>
                  <a:srgbClr val="c00000"/>
                </a:solidFill>
                <a:latin typeface="Calibri Light"/>
              </a:rPr>
              <a:t>The diamond problem</a:t>
            </a:r>
            <a:br/>
            <a:br/>
            <a:r>
              <a:rPr b="1" lang="en-US" sz="2400" spc="-1" strike="noStrike">
                <a:solidFill>
                  <a:srgbClr val="000000"/>
                </a:solidFill>
                <a:latin typeface="Calibri Light"/>
              </a:rPr>
              <a:t>The diamond problem occurs when two superclasses of a class have a common base class.</a:t>
            </a:r>
            <a:br/>
            <a:br/>
            <a:r>
              <a:rPr b="1" lang="en-US" sz="2400" spc="-1" strike="noStrike">
                <a:solidFill>
                  <a:srgbClr val="000000"/>
                </a:solidFill>
                <a:latin typeface="Calibri Light"/>
              </a:rPr>
              <a:t>For example, in the following diagram, the TA class gets two copies of all attributes of Person class, this causes ambiguities.</a:t>
            </a:r>
            <a:endParaRPr b="0" lang="tr-TR" sz="2400" spc="-1" strike="noStrike">
              <a:solidFill>
                <a:srgbClr val="000000"/>
              </a:solidFill>
              <a:latin typeface="Calibri"/>
            </a:endParaRPr>
          </a:p>
        </p:txBody>
      </p:sp>
      <p:pic>
        <p:nvPicPr>
          <p:cNvPr id="145" name="Resim 3" descr=""/>
          <p:cNvPicPr/>
          <p:nvPr/>
        </p:nvPicPr>
        <p:blipFill>
          <a:blip r:embed="rId1"/>
          <a:stretch/>
        </p:blipFill>
        <p:spPr>
          <a:xfrm>
            <a:off x="3507480" y="49680"/>
            <a:ext cx="8684280" cy="678204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0" y="0"/>
            <a:ext cx="7668360" cy="6857640"/>
          </a:xfrm>
          <a:prstGeom prst="rect">
            <a:avLst/>
          </a:prstGeom>
          <a:noFill/>
          <a:ln>
            <a:noFill/>
          </a:ln>
        </p:spPr>
        <p:txBody>
          <a:bodyPr>
            <a:normAutofit fontScale="51000"/>
          </a:bodyPr>
          <a:p>
            <a:pPr>
              <a:lnSpc>
                <a:spcPct val="90000"/>
              </a:lnSpc>
              <a:spcBef>
                <a:spcPts val="1001"/>
              </a:spcBef>
              <a:tabLst>
                <a:tab algn="l" pos="0"/>
              </a:tabLst>
            </a:pPr>
            <a:r>
              <a:rPr b="1" lang="tr-TR" sz="2800" spc="-1" strike="noStrike">
                <a:solidFill>
                  <a:srgbClr val="c00000"/>
                </a:solidFill>
                <a:latin typeface="Calibri"/>
              </a:rPr>
              <a:t>#include&lt;iostream&gt;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Person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r>
              <a:rPr b="1" lang="tr-TR" sz="2800" spc="-1" strike="noStrike">
                <a:solidFill>
                  <a:srgbClr val="000000"/>
                </a:solidFill>
                <a:latin typeface="Calibri"/>
              </a:rPr>
              <a:t>// Data members of person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Person(int x)  { cout &lt;&lt; "Person::Person(int ) called" &lt;&lt; endl;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Faculty : public Person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r>
              <a:rPr b="1" lang="tr-TR" sz="2800" spc="-1" strike="noStrike">
                <a:solidFill>
                  <a:srgbClr val="000000"/>
                </a:solidFill>
                <a:latin typeface="Calibri"/>
              </a:rPr>
              <a:t>// data members of Faculty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Faculty(int x):Person(x)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cout&lt;&lt;"Faculty::Faculty(int ) called"&lt;&lt;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Student : public Person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r>
              <a:rPr b="1" lang="tr-TR" sz="2800" spc="-1" strike="noStrike">
                <a:solidFill>
                  <a:srgbClr val="000000"/>
                </a:solidFill>
                <a:latin typeface="Calibri"/>
              </a:rPr>
              <a:t>// data members of Student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Student(int x):Person(x)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cout&lt;&lt;"Student::Student(int ) called"&lt;&lt;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47" name="CustomShape 2"/>
          <p:cNvSpPr/>
          <p:nvPr/>
        </p:nvSpPr>
        <p:spPr>
          <a:xfrm>
            <a:off x="7479000" y="2087640"/>
            <a:ext cx="4686480" cy="4053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class TA : public Faculty, public Student  { </a:t>
            </a:r>
            <a:endParaRPr b="0" lang="tr-TR" sz="2000" spc="-1" strike="noStrike">
              <a:latin typeface="Arial"/>
            </a:endParaRPr>
          </a:p>
          <a:p>
            <a:pPr>
              <a:lnSpc>
                <a:spcPct val="100000"/>
              </a:lnSpc>
            </a:pPr>
            <a:r>
              <a:rPr b="1" lang="tr-TR" sz="2000" spc="-1" strike="noStrike">
                <a:solidFill>
                  <a:srgbClr val="c00000"/>
                </a:solidFill>
                <a:latin typeface="Calibri"/>
              </a:rPr>
              <a:t>public: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TA(int x):Student(x), Faculty(x)   {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cout&lt;&lt;"TA::TA(int ) called"&lt;&lt; endl;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int main()  {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TA ta1(30);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p:txBody>
      </p:sp>
      <p:pic>
        <p:nvPicPr>
          <p:cNvPr id="148" name="Resim 4" descr=""/>
          <p:cNvPicPr/>
          <p:nvPr/>
        </p:nvPicPr>
        <p:blipFill>
          <a:blip r:embed="rId1"/>
          <a:stretch/>
        </p:blipFill>
        <p:spPr>
          <a:xfrm>
            <a:off x="8634600" y="5257800"/>
            <a:ext cx="3238200" cy="159984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838080" y="810720"/>
            <a:ext cx="10515240" cy="5365800"/>
          </a:xfrm>
          <a:prstGeom prst="rect">
            <a:avLst/>
          </a:prstGeom>
          <a:noFill/>
          <a:ln>
            <a:noFill/>
          </a:ln>
        </p:spPr>
        <p:txBody>
          <a:bodyPr>
            <a:normAutofit fontScale="6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the above program, constructor of ‘Person’ is called two times.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Destructor of ‘Person’ will also be called two times when object ‘ta1’ is destructed.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 object ‘ta1’ has two copies of all members of ‘Person’, this causes ambiguities.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The solution to this problem is ‘virtual’ keyword</a:t>
            </a:r>
            <a:r>
              <a:rPr b="0" lang="en-US" sz="2800" spc="-1" strike="noStrike">
                <a:solidFill>
                  <a:srgbClr val="000000"/>
                </a:solidFill>
                <a:latin typeface="Calibri"/>
              </a:rPr>
              <a:t>.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make the classes ‘Faculty’ and ‘Student’ as virtual base classes to avoid two copies of ‘Person’ in ‘TA’ class.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consider the following program</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0" y="0"/>
            <a:ext cx="11938680" cy="6926760"/>
          </a:xfrm>
          <a:prstGeom prst="rect">
            <a:avLst/>
          </a:prstGeom>
          <a:noFill/>
          <a:ln>
            <a:noFill/>
          </a:ln>
        </p:spPr>
        <p:txBody>
          <a:bodyPr>
            <a:normAutofit fontScale="75000"/>
          </a:bodyPr>
          <a:p>
            <a:pPr algn="ctr">
              <a:lnSpc>
                <a:spcPct val="90000"/>
              </a:lnSpc>
              <a:spcBef>
                <a:spcPts val="1001"/>
              </a:spcBef>
              <a:tabLst>
                <a:tab algn="l" pos="0"/>
              </a:tabLst>
            </a:pPr>
            <a:r>
              <a:rPr b="1" lang="en-US" sz="2800" spc="-1" strike="noStrike">
                <a:solidFill>
                  <a:srgbClr val="000000"/>
                </a:solidFill>
                <a:latin typeface="Calibri"/>
              </a:rPr>
              <a:t>Constant Pointer vs. Constant Pointed-to Data</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i="1" lang="en-US" sz="2900" spc="-1" strike="noStrike">
                <a:solidFill>
                  <a:srgbClr val="ff0000"/>
                </a:solidFill>
                <a:latin typeface="Calibri"/>
              </a:rPr>
              <a:t>Non-constant pointer to non-constant data: </a:t>
            </a:r>
            <a:r>
              <a:rPr b="1" lang="en-US" sz="2900" spc="-1" strike="noStrike">
                <a:solidFill>
                  <a:srgbClr val="000000"/>
                </a:solidFill>
                <a:latin typeface="Calibri"/>
              </a:rPr>
              <a:t>Data pointed to CAN be changed; and pointer CAN be changed to point to another data. For example,</a:t>
            </a:r>
            <a:endParaRPr b="0" lang="tr-TR" sz="2900" spc="-1" strike="noStrike">
              <a:solidFill>
                <a:srgbClr val="000000"/>
              </a:solidFill>
              <a:latin typeface="Calibri"/>
            </a:endParaRPr>
          </a:p>
          <a:p>
            <a:pPr>
              <a:lnSpc>
                <a:spcPct val="90000"/>
              </a:lnSpc>
              <a:spcBef>
                <a:spcPts val="1001"/>
              </a:spcBef>
              <a:tabLst>
                <a:tab algn="l" pos="0"/>
              </a:tabLst>
            </a:pPr>
            <a:r>
              <a:rPr b="1" lang="en-US" sz="2900" spc="-1" strike="noStrike">
                <a:solidFill>
                  <a:srgbClr val="c00000"/>
                </a:solidFill>
                <a:latin typeface="Calibri"/>
              </a:rPr>
              <a:t>    </a:t>
            </a:r>
            <a:r>
              <a:rPr b="1" lang="en-US" sz="2900" spc="-1" strike="noStrike">
                <a:solidFill>
                  <a:srgbClr val="c00000"/>
                </a:solidFill>
                <a:latin typeface="Calibri"/>
              </a:rPr>
              <a:t>int i1 = 8, i2 = 9;</a:t>
            </a:r>
            <a:endParaRPr b="0" lang="tr-TR" sz="2900" spc="-1" strike="noStrike">
              <a:solidFill>
                <a:srgbClr val="000000"/>
              </a:solidFill>
              <a:latin typeface="Calibri"/>
            </a:endParaRPr>
          </a:p>
          <a:p>
            <a:pPr>
              <a:lnSpc>
                <a:spcPct val="90000"/>
              </a:lnSpc>
              <a:spcBef>
                <a:spcPts val="1001"/>
              </a:spcBef>
              <a:tabLst>
                <a:tab algn="l" pos="0"/>
              </a:tabLst>
            </a:pPr>
            <a:r>
              <a:rPr b="1" lang="en-US" sz="2900" spc="-1" strike="noStrike">
                <a:solidFill>
                  <a:srgbClr val="c00000"/>
                </a:solidFill>
                <a:latin typeface="Calibri"/>
              </a:rPr>
              <a:t>    </a:t>
            </a:r>
            <a:r>
              <a:rPr b="1" lang="en-US" sz="2900" spc="-1" strike="noStrike">
                <a:solidFill>
                  <a:srgbClr val="c00000"/>
                </a:solidFill>
                <a:latin typeface="Calibri"/>
              </a:rPr>
              <a:t>int * iptr = &amp;i1;  </a:t>
            </a:r>
            <a:r>
              <a:rPr b="1" lang="en-US" sz="2900" spc="-1" strike="noStrike">
                <a:solidFill>
                  <a:srgbClr val="000000"/>
                </a:solidFill>
                <a:latin typeface="Calibri"/>
              </a:rPr>
              <a:t>// non-constant pointer pointing to non-constant data</a:t>
            </a:r>
            <a:endParaRPr b="0" lang="tr-TR" sz="2900" spc="-1" strike="noStrike">
              <a:solidFill>
                <a:srgbClr val="000000"/>
              </a:solidFill>
              <a:latin typeface="Calibri"/>
            </a:endParaRPr>
          </a:p>
          <a:p>
            <a:pPr>
              <a:lnSpc>
                <a:spcPct val="90000"/>
              </a:lnSpc>
              <a:spcBef>
                <a:spcPts val="1001"/>
              </a:spcBef>
              <a:tabLst>
                <a:tab algn="l" pos="0"/>
              </a:tabLst>
            </a:pPr>
            <a:r>
              <a:rPr b="1" lang="en-US" sz="2900" spc="-1" strike="noStrike">
                <a:solidFill>
                  <a:srgbClr val="c00000"/>
                </a:solidFill>
                <a:latin typeface="Calibri"/>
              </a:rPr>
              <a:t>    </a:t>
            </a:r>
            <a:r>
              <a:rPr b="1" lang="en-US" sz="2900" spc="-1" strike="noStrike">
                <a:solidFill>
                  <a:srgbClr val="c00000"/>
                </a:solidFill>
                <a:latin typeface="Calibri"/>
              </a:rPr>
              <a:t>*iptr = 9;   </a:t>
            </a:r>
            <a:r>
              <a:rPr b="1" lang="en-US" sz="2900" spc="-1" strike="noStrike">
                <a:solidFill>
                  <a:srgbClr val="000000"/>
                </a:solidFill>
                <a:latin typeface="Calibri"/>
              </a:rPr>
              <a:t>// okay</a:t>
            </a:r>
            <a:r>
              <a:rPr b="1" lang="tr-TR" sz="2900" spc="-1" strike="noStrike">
                <a:solidFill>
                  <a:srgbClr val="000000"/>
                </a:solidFill>
                <a:latin typeface="Calibri"/>
              </a:rPr>
              <a:t>         </a:t>
            </a:r>
            <a:r>
              <a:rPr b="1" lang="en-US" sz="2900" spc="-1" strike="noStrike">
                <a:solidFill>
                  <a:srgbClr val="c00000"/>
                </a:solidFill>
                <a:latin typeface="Calibri"/>
              </a:rPr>
              <a:t>   </a:t>
            </a:r>
            <a:endParaRPr b="0" lang="tr-TR" sz="2900" spc="-1" strike="noStrike">
              <a:solidFill>
                <a:srgbClr val="000000"/>
              </a:solidFill>
              <a:latin typeface="Calibri"/>
            </a:endParaRPr>
          </a:p>
          <a:p>
            <a:pPr>
              <a:lnSpc>
                <a:spcPct val="90000"/>
              </a:lnSpc>
              <a:spcBef>
                <a:spcPts val="1001"/>
              </a:spcBef>
              <a:tabLst>
                <a:tab algn="l" pos="0"/>
              </a:tabLst>
            </a:pPr>
            <a:r>
              <a:rPr b="1" lang="tr-TR" sz="2900" spc="-1" strike="noStrike">
                <a:solidFill>
                  <a:srgbClr val="c00000"/>
                </a:solidFill>
                <a:latin typeface="Calibri"/>
              </a:rPr>
              <a:t>   </a:t>
            </a:r>
            <a:r>
              <a:rPr b="1" lang="en-US" sz="2900" spc="-1" strike="noStrike">
                <a:solidFill>
                  <a:srgbClr val="c00000"/>
                </a:solidFill>
                <a:latin typeface="Calibri"/>
              </a:rPr>
              <a:t> </a:t>
            </a:r>
            <a:r>
              <a:rPr b="1" lang="en-US" sz="2900" spc="-1" strike="noStrike">
                <a:solidFill>
                  <a:srgbClr val="c00000"/>
                </a:solidFill>
                <a:latin typeface="Calibri"/>
              </a:rPr>
              <a:t>iptr = &amp;i2;  </a:t>
            </a:r>
            <a:r>
              <a:rPr b="1" lang="en-US" sz="2900" spc="-1" strike="noStrike">
                <a:solidFill>
                  <a:srgbClr val="000000"/>
                </a:solidFill>
                <a:latin typeface="Calibri"/>
              </a:rPr>
              <a:t>// okay</a:t>
            </a:r>
            <a:r>
              <a:rPr b="1" lang="en-US" sz="2900" spc="-1" strike="noStrike">
                <a:solidFill>
                  <a:srgbClr val="c00000"/>
                </a:solidFill>
                <a:latin typeface="Calibri"/>
              </a:rPr>
              <a:t> </a:t>
            </a:r>
            <a:endParaRPr b="0" lang="tr-TR" sz="2900" spc="-1" strike="noStrike">
              <a:solidFill>
                <a:srgbClr val="000000"/>
              </a:solidFill>
              <a:latin typeface="Calibri"/>
            </a:endParaRPr>
          </a:p>
          <a:p>
            <a:pPr>
              <a:lnSpc>
                <a:spcPct val="90000"/>
              </a:lnSpc>
              <a:spcBef>
                <a:spcPts val="1001"/>
              </a:spcBef>
              <a:tabLst>
                <a:tab algn="l" pos="0"/>
              </a:tabLst>
            </a:pPr>
            <a:r>
              <a:rPr b="1" i="1" lang="en-US" sz="2900" spc="-1" strike="noStrike">
                <a:solidFill>
                  <a:srgbClr val="ff0000"/>
                </a:solidFill>
                <a:latin typeface="Calibri"/>
              </a:rPr>
              <a:t>Non-constant pointer to constant data: </a:t>
            </a:r>
            <a:r>
              <a:rPr b="1" lang="en-US" sz="2900" spc="-1" strike="noStrike">
                <a:solidFill>
                  <a:srgbClr val="000000"/>
                </a:solidFill>
                <a:latin typeface="Calibri"/>
              </a:rPr>
              <a:t>Data pointed to CANNOT be changed; but pointer CAN be changed to point to another data. For example,</a:t>
            </a:r>
            <a:endParaRPr b="0" lang="tr-TR" sz="2900" spc="-1" strike="noStrike">
              <a:solidFill>
                <a:srgbClr val="000000"/>
              </a:solidFill>
              <a:latin typeface="Calibri"/>
            </a:endParaRPr>
          </a:p>
          <a:p>
            <a:pPr>
              <a:lnSpc>
                <a:spcPct val="90000"/>
              </a:lnSpc>
              <a:spcBef>
                <a:spcPts val="1001"/>
              </a:spcBef>
              <a:tabLst>
                <a:tab algn="l" pos="0"/>
              </a:tabLst>
            </a:pPr>
            <a:r>
              <a:rPr b="1" lang="en-US" sz="2900" spc="-1" strike="noStrike">
                <a:solidFill>
                  <a:srgbClr val="c00000"/>
                </a:solidFill>
                <a:latin typeface="Calibri"/>
              </a:rPr>
              <a:t>   </a:t>
            </a:r>
            <a:r>
              <a:rPr b="1" lang="en-US" sz="2900" spc="-1" strike="noStrike">
                <a:solidFill>
                  <a:srgbClr val="c00000"/>
                </a:solidFill>
                <a:latin typeface="Calibri"/>
              </a:rPr>
              <a:t>int i1 = 8, i2 = 9;</a:t>
            </a:r>
            <a:endParaRPr b="0" lang="tr-TR" sz="2900" spc="-1" strike="noStrike">
              <a:solidFill>
                <a:srgbClr val="000000"/>
              </a:solidFill>
              <a:latin typeface="Calibri"/>
            </a:endParaRPr>
          </a:p>
          <a:p>
            <a:pPr>
              <a:lnSpc>
                <a:spcPct val="90000"/>
              </a:lnSpc>
              <a:spcBef>
                <a:spcPts val="1001"/>
              </a:spcBef>
              <a:tabLst>
                <a:tab algn="l" pos="0"/>
              </a:tabLst>
            </a:pPr>
            <a:r>
              <a:rPr b="1" lang="en-US" sz="2900" spc="-1" strike="noStrike">
                <a:solidFill>
                  <a:srgbClr val="c00000"/>
                </a:solidFill>
                <a:latin typeface="Calibri"/>
              </a:rPr>
              <a:t>    </a:t>
            </a:r>
            <a:r>
              <a:rPr b="1" lang="en-US" sz="2900" spc="-1" strike="noStrike">
                <a:solidFill>
                  <a:srgbClr val="c00000"/>
                </a:solidFill>
                <a:latin typeface="Calibri"/>
              </a:rPr>
              <a:t>const int * iptr = &amp;i1;  </a:t>
            </a:r>
            <a:r>
              <a:rPr b="1" lang="en-US" sz="2900" spc="-1" strike="noStrike">
                <a:solidFill>
                  <a:srgbClr val="000000"/>
                </a:solidFill>
                <a:latin typeface="Calibri"/>
              </a:rPr>
              <a:t>// non-constant pointer pointing to constant data</a:t>
            </a:r>
            <a:endParaRPr b="0" lang="tr-TR" sz="2900" spc="-1" strike="noStrike">
              <a:solidFill>
                <a:srgbClr val="000000"/>
              </a:solidFill>
              <a:latin typeface="Calibri"/>
            </a:endParaRPr>
          </a:p>
          <a:p>
            <a:pPr>
              <a:lnSpc>
                <a:spcPct val="90000"/>
              </a:lnSpc>
              <a:spcBef>
                <a:spcPts val="1001"/>
              </a:spcBef>
              <a:tabLst>
                <a:tab algn="l" pos="0"/>
              </a:tabLst>
            </a:pPr>
            <a:r>
              <a:rPr b="1" lang="en-US" sz="2900" spc="-1" strike="noStrike">
                <a:solidFill>
                  <a:srgbClr val="000000"/>
                </a:solidFill>
                <a:latin typeface="Calibri"/>
              </a:rPr>
              <a:t>    </a:t>
            </a:r>
            <a:r>
              <a:rPr b="1" lang="en-US" sz="2900" spc="-1" strike="noStrike">
                <a:solidFill>
                  <a:srgbClr val="000000"/>
                </a:solidFill>
                <a:latin typeface="Calibri"/>
              </a:rPr>
              <a:t>// *iptr = 9;   // error: assignment of read-only location</a:t>
            </a:r>
            <a:endParaRPr b="0" lang="tr-TR" sz="2900" spc="-1" strike="noStrike">
              <a:solidFill>
                <a:srgbClr val="000000"/>
              </a:solidFill>
              <a:latin typeface="Calibri"/>
            </a:endParaRPr>
          </a:p>
          <a:p>
            <a:pPr>
              <a:lnSpc>
                <a:spcPct val="90000"/>
              </a:lnSpc>
              <a:spcBef>
                <a:spcPts val="1001"/>
              </a:spcBef>
              <a:tabLst>
                <a:tab algn="l" pos="0"/>
              </a:tabLst>
            </a:pPr>
            <a:r>
              <a:rPr b="1" lang="en-US" sz="2900" spc="-1" strike="noStrike">
                <a:solidFill>
                  <a:srgbClr val="c00000"/>
                </a:solidFill>
                <a:latin typeface="Calibri"/>
              </a:rPr>
              <a:t>    </a:t>
            </a:r>
            <a:r>
              <a:rPr b="1" lang="en-US" sz="2900" spc="-1" strike="noStrike">
                <a:solidFill>
                  <a:srgbClr val="c00000"/>
                </a:solidFill>
                <a:latin typeface="Calibri"/>
              </a:rPr>
              <a:t>iptr = &amp;i2;  </a:t>
            </a:r>
            <a:r>
              <a:rPr b="1" lang="en-US" sz="2900" spc="-1" strike="noStrike">
                <a:solidFill>
                  <a:srgbClr val="000000"/>
                </a:solidFill>
                <a:latin typeface="Calibri"/>
              </a:rPr>
              <a:t>// okay</a:t>
            </a:r>
            <a:endParaRPr b="0" lang="tr-TR" sz="2900" spc="-1" strike="noStrike">
              <a:solidFill>
                <a:srgbClr val="000000"/>
              </a:solidFill>
              <a:latin typeface="Calibri"/>
            </a:endParaRPr>
          </a:p>
          <a:p>
            <a:pPr>
              <a:lnSpc>
                <a:spcPct val="90000"/>
              </a:lnSpc>
              <a:spcBef>
                <a:spcPts val="1001"/>
              </a:spcBef>
              <a:tabLst>
                <a:tab algn="l" pos="0"/>
              </a:tabLst>
            </a:pPr>
            <a:endParaRPr b="0" lang="tr-TR" sz="2900" spc="-1" strike="noStrike">
              <a:solidFill>
                <a:srgbClr val="000000"/>
              </a:solidFill>
              <a:latin typeface="Calibri"/>
            </a:endParaRPr>
          </a:p>
          <a:p>
            <a:pPr>
              <a:lnSpc>
                <a:spcPct val="90000"/>
              </a:lnSpc>
              <a:spcBef>
                <a:spcPts val="1001"/>
              </a:spcBef>
              <a:tabLst>
                <a:tab algn="l" pos="0"/>
              </a:tabLst>
            </a:pPr>
            <a:endParaRPr b="0" lang="tr-TR" sz="2900" spc="-1" strike="noStrike">
              <a:solidFill>
                <a:srgbClr val="000000"/>
              </a:solidFill>
              <a:latin typeface="Calibri"/>
            </a:endParaRPr>
          </a:p>
          <a:p>
            <a:pPr>
              <a:lnSpc>
                <a:spcPct val="90000"/>
              </a:lnSpc>
              <a:spcBef>
                <a:spcPts val="1001"/>
              </a:spcBef>
              <a:tabLst>
                <a:tab algn="l" pos="0"/>
              </a:tabLst>
            </a:pPr>
            <a:endParaRPr b="0" lang="tr-TR" sz="29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0" y="0"/>
            <a:ext cx="7961760" cy="6857640"/>
          </a:xfrm>
          <a:prstGeom prst="rect">
            <a:avLst/>
          </a:prstGeom>
          <a:noFill/>
          <a:ln>
            <a:noFill/>
          </a:ln>
        </p:spPr>
        <p:txBody>
          <a:bodyPr>
            <a:normAutofit fontScale="44000"/>
          </a:bodyPr>
          <a:p>
            <a:pPr>
              <a:lnSpc>
                <a:spcPct val="90000"/>
              </a:lnSpc>
              <a:spcBef>
                <a:spcPts val="1001"/>
              </a:spcBef>
              <a:tabLst>
                <a:tab algn="l" pos="0"/>
              </a:tabLst>
            </a:pPr>
            <a:r>
              <a:rPr b="1" lang="tr-TR" sz="2800" spc="-1" strike="noStrike">
                <a:solidFill>
                  <a:srgbClr val="c00000"/>
                </a:solidFill>
                <a:latin typeface="Calibri"/>
              </a:rPr>
              <a:t>#include&lt;iostream&gt;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Person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Person(int x)  { cout &lt;&lt; "Person::Person(int ) called" &lt;&lt; endl;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Person()     { cout &lt;&lt; "Person::Person() called" &lt;&lt; endl;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Faculty : virtual public Person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Faculty(int x):Person(x)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cout&lt;&lt;"Faculty::Faculty(int ) called"&lt;&lt;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Student : virtual public Person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Student(int x):Person(x)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cout&lt;&lt;"Student::Student(int ) called"&lt;&lt;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51" name="CustomShape 2"/>
          <p:cNvSpPr/>
          <p:nvPr/>
        </p:nvSpPr>
        <p:spPr>
          <a:xfrm>
            <a:off x="7041960" y="2179440"/>
            <a:ext cx="5149440" cy="4446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000" spc="-1" strike="noStrike">
                <a:solidFill>
                  <a:srgbClr val="c00000"/>
                </a:solidFill>
                <a:latin typeface="Calibri"/>
              </a:rPr>
              <a:t> </a:t>
            </a:r>
            <a:r>
              <a:rPr b="1" lang="tr-TR" sz="2200" spc="-1" strike="noStrike">
                <a:solidFill>
                  <a:srgbClr val="c00000"/>
                </a:solidFill>
                <a:latin typeface="Calibri"/>
              </a:rPr>
              <a:t>class TA : public Faculty, public Student  { </a:t>
            </a:r>
            <a:endParaRPr b="0" lang="tr-TR" sz="2200" spc="-1" strike="noStrike">
              <a:latin typeface="Arial"/>
            </a:endParaRPr>
          </a:p>
          <a:p>
            <a:pPr>
              <a:lnSpc>
                <a:spcPct val="100000"/>
              </a:lnSpc>
            </a:pPr>
            <a:r>
              <a:rPr b="1" lang="tr-TR" sz="2200" spc="-1" strike="noStrike">
                <a:solidFill>
                  <a:srgbClr val="c00000"/>
                </a:solidFill>
                <a:latin typeface="Calibri"/>
              </a:rPr>
              <a:t>public: </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TA(int x):Student(x), Faculty(x)   { </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cout&lt;&lt;"TA::TA(int ) called"&lt;&lt; endl; </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 </a:t>
            </a:r>
            <a:endParaRPr b="0" lang="tr-TR" sz="2200" spc="-1" strike="noStrike">
              <a:latin typeface="Arial"/>
            </a:endParaRPr>
          </a:p>
          <a:p>
            <a:pPr>
              <a:lnSpc>
                <a:spcPct val="100000"/>
              </a:lnSpc>
            </a:pPr>
            <a:r>
              <a:rPr b="1" lang="tr-TR" sz="2200" spc="-1" strike="noStrike">
                <a:solidFill>
                  <a:srgbClr val="c00000"/>
                </a:solidFill>
                <a:latin typeface="Calibri"/>
              </a:rPr>
              <a:t>}; </a:t>
            </a:r>
            <a:endParaRPr b="0" lang="tr-TR" sz="2200" spc="-1" strike="noStrike">
              <a:latin typeface="Arial"/>
            </a:endParaRPr>
          </a:p>
          <a:p>
            <a:pPr>
              <a:lnSpc>
                <a:spcPct val="100000"/>
              </a:lnSpc>
            </a:pP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int main()  { </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TA ta1(30); </a:t>
            </a:r>
            <a:endParaRPr b="0" lang="tr-TR" sz="2200" spc="-1" strike="noStrike">
              <a:latin typeface="Arial"/>
            </a:endParaRPr>
          </a:p>
          <a:p>
            <a:pPr>
              <a:lnSpc>
                <a:spcPct val="100000"/>
              </a:lnSpc>
            </a:pPr>
            <a:r>
              <a:rPr b="1" lang="tr-TR" sz="2200" spc="-1" strike="noStrike">
                <a:solidFill>
                  <a:srgbClr val="c00000"/>
                </a:solidFill>
                <a:latin typeface="Calibri"/>
              </a:rPr>
              <a:t>} </a:t>
            </a:r>
            <a:endParaRPr b="0" lang="tr-TR" sz="2200" spc="-1" strike="noStrike">
              <a:latin typeface="Arial"/>
            </a:endParaRPr>
          </a:p>
        </p:txBody>
      </p:sp>
      <p:pic>
        <p:nvPicPr>
          <p:cNvPr id="152" name="Resim 4" descr=""/>
          <p:cNvPicPr/>
          <p:nvPr/>
        </p:nvPicPr>
        <p:blipFill>
          <a:blip r:embed="rId1"/>
          <a:stretch/>
        </p:blipFill>
        <p:spPr>
          <a:xfrm>
            <a:off x="9020160" y="5505480"/>
            <a:ext cx="3171600" cy="13521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8080" y="1825560"/>
            <a:ext cx="10515240" cy="4350960"/>
          </a:xfrm>
          <a:prstGeom prst="rect">
            <a:avLst/>
          </a:prstGeom>
          <a:noFill/>
          <a:ln>
            <a:noFill/>
          </a:ln>
        </p:spPr>
        <p:txBody>
          <a:bodyPr>
            <a:normAutofit fontScale="65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the above program, constructor of ‘Person’ is called once.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important thing to note in the above output is, </a:t>
            </a:r>
            <a:r>
              <a:rPr b="0" i="1" lang="en-US" sz="2800" spc="-1" strike="noStrike">
                <a:solidFill>
                  <a:srgbClr val="000000"/>
                </a:solidFill>
                <a:latin typeface="Calibri"/>
              </a:rPr>
              <a:t>the default constructor of ‘Person’ is called</a:t>
            </a:r>
            <a:r>
              <a:rPr b="0" lang="en-US" sz="2800" spc="-1" strike="noStrike">
                <a:solidFill>
                  <a:srgbClr val="000000"/>
                </a:solidFill>
                <a:latin typeface="Calibri"/>
              </a:rPr>
              <a:t>.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we use ‘virtual’ keyword, the default constructor of grandparent class is called by default even if the parent classes explicitly call parameterized constructor.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How to call the parameterized constructor of the ‘Person’ class? </a:t>
            </a:r>
            <a:r>
              <a:rPr b="0" lang="en-US" sz="2800" spc="-1" strike="noStrike">
                <a:solidFill>
                  <a:srgbClr val="000000"/>
                </a:solidFill>
                <a:latin typeface="Calibri"/>
              </a:rPr>
              <a:t>The constructor has to be called in ‘TA’ class. For example, see the following program</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0" y="0"/>
            <a:ext cx="7401240" cy="6857640"/>
          </a:xfrm>
          <a:prstGeom prst="rect">
            <a:avLst/>
          </a:prstGeom>
          <a:noFill/>
          <a:ln>
            <a:noFill/>
          </a:ln>
        </p:spPr>
        <p:txBody>
          <a:bodyPr>
            <a:normAutofit fontScale="37000"/>
          </a:bodyPr>
          <a:p>
            <a:pPr>
              <a:lnSpc>
                <a:spcPct val="90000"/>
              </a:lnSpc>
              <a:spcBef>
                <a:spcPts val="1001"/>
              </a:spcBef>
              <a:tabLst>
                <a:tab algn="l" pos="0"/>
              </a:tabLst>
            </a:pPr>
            <a:r>
              <a:rPr b="1" lang="tr-TR" sz="2800" spc="-1" strike="noStrike">
                <a:solidFill>
                  <a:srgbClr val="c00000"/>
                </a:solidFill>
                <a:latin typeface="Calibri"/>
              </a:rPr>
              <a:t>#include&lt;iostream&gt;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Person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Person(int x)  { cout &lt;&lt; "Person::Person(int ) called" &lt;&lt; endl;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Person()     { cout &lt;&lt; "Person::Person() called" &lt;&lt; endl;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Faculty : virtual public Person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Faculty(int x):Person(x)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cout&lt;&lt;"Faculty::Faculty(int ) called"&lt;&lt;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Student : virtual public Person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Student(int x):Person(x)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cout&lt;&lt;"Student::Student(int ) called"&lt;&lt;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p:txBody>
      </p:sp>
      <p:sp>
        <p:nvSpPr>
          <p:cNvPr id="155" name="CustomShape 2"/>
          <p:cNvSpPr/>
          <p:nvPr/>
        </p:nvSpPr>
        <p:spPr>
          <a:xfrm>
            <a:off x="7352640" y="2489400"/>
            <a:ext cx="481032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800" spc="-1" strike="noStrike">
                <a:solidFill>
                  <a:srgbClr val="c00000"/>
                </a:solidFill>
                <a:latin typeface="Calibri"/>
              </a:rPr>
              <a:t>class TA : public Faculty, public Student  { </a:t>
            </a:r>
            <a:endParaRPr b="0" lang="tr-TR" sz="1800" spc="-1" strike="noStrike">
              <a:latin typeface="Arial"/>
            </a:endParaRPr>
          </a:p>
          <a:p>
            <a:pPr>
              <a:lnSpc>
                <a:spcPct val="100000"/>
              </a:lnSpc>
            </a:pPr>
            <a:r>
              <a:rPr b="1" lang="tr-TR" sz="1800" spc="-1" strike="noStrike">
                <a:solidFill>
                  <a:srgbClr val="c00000"/>
                </a:solidFill>
                <a:latin typeface="Calibri"/>
              </a:rPr>
              <a:t>public: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TA(int x):Student(x), Faculty(x), Person(x)   {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cout&lt;&lt;"TA::TA(int ) called"&lt;&lt; endl;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 </a:t>
            </a:r>
            <a:endParaRPr b="0" lang="tr-TR" sz="1800" spc="-1" strike="noStrike">
              <a:latin typeface="Arial"/>
            </a:endParaRPr>
          </a:p>
          <a:p>
            <a:pPr>
              <a:lnSpc>
                <a:spcPct val="100000"/>
              </a:lnSpc>
            </a:pPr>
            <a:r>
              <a:rPr b="1" lang="tr-TR" sz="1800" spc="-1" strike="noStrike">
                <a:solidFill>
                  <a:srgbClr val="c00000"/>
                </a:solidFill>
                <a:latin typeface="Calibri"/>
              </a:rPr>
              <a:t>}; </a:t>
            </a:r>
            <a:endParaRPr b="0" lang="tr-TR" sz="1800" spc="-1" strike="noStrike">
              <a:latin typeface="Arial"/>
            </a:endParaRPr>
          </a:p>
          <a:p>
            <a:pPr>
              <a:lnSpc>
                <a:spcPct val="100000"/>
              </a:lnSpc>
            </a:pPr>
            <a:r>
              <a:rPr b="1" lang="tr-TR" sz="1800" spc="-1" strike="noStrike">
                <a:solidFill>
                  <a:srgbClr val="c00000"/>
                </a:solidFill>
                <a:latin typeface="Calibri"/>
              </a:rPr>
              <a:t>  </a:t>
            </a:r>
            <a:endParaRPr b="0" lang="tr-TR" sz="1800" spc="-1" strike="noStrike">
              <a:latin typeface="Arial"/>
            </a:endParaRPr>
          </a:p>
          <a:p>
            <a:pPr>
              <a:lnSpc>
                <a:spcPct val="100000"/>
              </a:lnSpc>
            </a:pPr>
            <a:r>
              <a:rPr b="1" lang="tr-TR" sz="1800" spc="-1" strike="noStrike">
                <a:solidFill>
                  <a:srgbClr val="c00000"/>
                </a:solidFill>
                <a:latin typeface="Calibri"/>
              </a:rPr>
              <a:t>int main()  {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TA ta1(30); </a:t>
            </a:r>
            <a:endParaRPr b="0" lang="tr-TR" sz="1800" spc="-1" strike="noStrike">
              <a:latin typeface="Arial"/>
            </a:endParaRPr>
          </a:p>
          <a:p>
            <a:pPr>
              <a:lnSpc>
                <a:spcPct val="100000"/>
              </a:lnSpc>
            </a:pPr>
            <a:r>
              <a:rPr b="1" lang="tr-TR" sz="1800" spc="-1" strike="noStrike">
                <a:solidFill>
                  <a:srgbClr val="c00000"/>
                </a:solidFill>
                <a:latin typeface="Calibri"/>
              </a:rPr>
              <a:t>} </a:t>
            </a:r>
            <a:endParaRPr b="0" lang="tr-TR" sz="1800" spc="-1" strike="noStrike">
              <a:latin typeface="Arial"/>
            </a:endParaRPr>
          </a:p>
        </p:txBody>
      </p:sp>
      <p:pic>
        <p:nvPicPr>
          <p:cNvPr id="156" name="Resim 4" descr=""/>
          <p:cNvPicPr/>
          <p:nvPr/>
        </p:nvPicPr>
        <p:blipFill>
          <a:blip r:embed="rId1"/>
          <a:stretch/>
        </p:blipFill>
        <p:spPr>
          <a:xfrm>
            <a:off x="8992440" y="5351760"/>
            <a:ext cx="3161880" cy="1409400"/>
          </a:xfrm>
          <a:prstGeom prst="rect">
            <a:avLst/>
          </a:prstGeom>
          <a:ln>
            <a:noFill/>
          </a:ln>
        </p:spPr>
      </p:pic>
      <p:sp>
        <p:nvSpPr>
          <p:cNvPr id="157" name="CustomShape 3"/>
          <p:cNvSpPr/>
          <p:nvPr/>
        </p:nvSpPr>
        <p:spPr>
          <a:xfrm>
            <a:off x="5382720" y="9720"/>
            <a:ext cx="68086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In general, it is not allowed to call the grandparent’s constructor directly, it has to be called through parent class. </a:t>
            </a:r>
            <a:endParaRPr b="0" lang="tr-TR" sz="2000" spc="-1" strike="noStrike">
              <a:latin typeface="Arial"/>
            </a:endParaRPr>
          </a:p>
          <a:p>
            <a:pPr>
              <a:lnSpc>
                <a:spcPct val="100000"/>
              </a:lnSpc>
            </a:pPr>
            <a:r>
              <a:rPr b="1" lang="en-US" sz="2000" spc="-1" strike="noStrike">
                <a:solidFill>
                  <a:srgbClr val="000000"/>
                </a:solidFill>
                <a:latin typeface="Calibri"/>
              </a:rPr>
              <a:t>It is allowed only when ‘virtual’ keyword is used</a:t>
            </a:r>
            <a:r>
              <a:rPr b="0" lang="en-US" sz="2000" spc="-1" strike="noStrike">
                <a:solidFill>
                  <a:srgbClr val="000000"/>
                </a:solidFill>
                <a:latin typeface="Calibri"/>
              </a:rPr>
              <a:t>. </a:t>
            </a:r>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152240" y="113040"/>
            <a:ext cx="2697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Calibri"/>
              </a:rPr>
              <a:t>The diamond problem</a:t>
            </a:r>
            <a:endParaRPr b="0" lang="tr-TR" sz="1800" spc="-1" strike="noStrike">
              <a:latin typeface="Arial"/>
            </a:endParaRPr>
          </a:p>
        </p:txBody>
      </p:sp>
      <p:pic>
        <p:nvPicPr>
          <p:cNvPr id="159" name="Resim 4" descr=""/>
          <p:cNvPicPr/>
          <p:nvPr/>
        </p:nvPicPr>
        <p:blipFill>
          <a:blip r:embed="rId1"/>
          <a:stretch/>
        </p:blipFill>
        <p:spPr>
          <a:xfrm>
            <a:off x="1058040" y="1061640"/>
            <a:ext cx="9696240" cy="464796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0" y="0"/>
            <a:ext cx="5468760" cy="6857640"/>
          </a:xfrm>
          <a:prstGeom prst="rect">
            <a:avLst/>
          </a:prstGeom>
          <a:noFill/>
          <a:ln>
            <a:noFill/>
          </a:ln>
        </p:spPr>
        <p:txBody>
          <a:bodyPr>
            <a:normAutofit fontScale="46000"/>
          </a:bodyPr>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name(){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"This is class A \n";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B: public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B(){}</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C: public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D: public B, public 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p:txBody>
      </p:sp>
      <p:sp>
        <p:nvSpPr>
          <p:cNvPr id="161" name="CustomShape 2"/>
          <p:cNvSpPr/>
          <p:nvPr/>
        </p:nvSpPr>
        <p:spPr>
          <a:xfrm>
            <a:off x="7387200" y="628560"/>
            <a:ext cx="27572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c00000"/>
                </a:solidFill>
                <a:latin typeface="Calibri"/>
              </a:rPr>
              <a:t>int main(){</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D d;</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d.name();</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return 0;</a:t>
            </a:r>
            <a:endParaRPr b="0" lang="tr-TR" sz="1800" spc="-1" strike="noStrike">
              <a:latin typeface="Arial"/>
            </a:endParaRPr>
          </a:p>
          <a:p>
            <a:pPr>
              <a:lnSpc>
                <a:spcPct val="100000"/>
              </a:lnSpc>
            </a:pPr>
            <a:r>
              <a:rPr b="1" lang="en-US" sz="1800" spc="-1" strike="noStrike">
                <a:solidFill>
                  <a:srgbClr val="c00000"/>
                </a:solidFill>
                <a:latin typeface="Calibri"/>
              </a:rPr>
              <a:t>}</a:t>
            </a:r>
            <a:endParaRPr b="0" lang="tr-TR" sz="1800" spc="-1" strike="noStrike">
              <a:latin typeface="Arial"/>
            </a:endParaRPr>
          </a:p>
        </p:txBody>
      </p:sp>
      <p:sp>
        <p:nvSpPr>
          <p:cNvPr id="162" name="CustomShape 3"/>
          <p:cNvSpPr/>
          <p:nvPr/>
        </p:nvSpPr>
        <p:spPr>
          <a:xfrm>
            <a:off x="6090120" y="2785320"/>
            <a:ext cx="57362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4 inheritance are taking place in the above example:</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000000"/>
                </a:solidFill>
                <a:latin typeface="Calibri"/>
              </a:rPr>
              <a:t>Class B inherits Class A.</a:t>
            </a:r>
            <a:endParaRPr b="0" lang="tr-TR" sz="1800" spc="-1" strike="noStrike">
              <a:latin typeface="Arial"/>
            </a:endParaRPr>
          </a:p>
          <a:p>
            <a:pPr>
              <a:lnSpc>
                <a:spcPct val="100000"/>
              </a:lnSpc>
            </a:pPr>
            <a:r>
              <a:rPr b="1" lang="en-US" sz="1800" spc="-1" strike="noStrike">
                <a:solidFill>
                  <a:srgbClr val="000000"/>
                </a:solidFill>
                <a:latin typeface="Calibri"/>
              </a:rPr>
              <a:t>Class C inherits Class A.</a:t>
            </a:r>
            <a:endParaRPr b="0" lang="tr-TR" sz="1800" spc="-1" strike="noStrike">
              <a:latin typeface="Arial"/>
            </a:endParaRPr>
          </a:p>
          <a:p>
            <a:pPr>
              <a:lnSpc>
                <a:spcPct val="100000"/>
              </a:lnSpc>
            </a:pPr>
            <a:r>
              <a:rPr b="1" lang="en-US" sz="1800" spc="-1" strike="noStrike">
                <a:solidFill>
                  <a:srgbClr val="000000"/>
                </a:solidFill>
                <a:latin typeface="Calibri"/>
              </a:rPr>
              <a:t>Class D inherits Class B and Class C </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0" y="0"/>
            <a:ext cx="12191760" cy="6857640"/>
          </a:xfrm>
          <a:prstGeom prst="rect">
            <a:avLst/>
          </a:prstGeom>
          <a:noFill/>
          <a:ln>
            <a:noFill/>
          </a:ln>
        </p:spPr>
        <p:txBody>
          <a:bodyPr>
            <a:normAutofit fontScale="56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There is no syntactical error in the above program but still, if you try to compile then it will give the following compilation error:</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c00000"/>
                </a:solidFill>
                <a:latin typeface="Calibri"/>
              </a:rPr>
              <a:t>line 35|error: request for member ‘name’ is ambiguous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This is because there are two instances of name() method, one inherited by class B and the other one inherited by class C. </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So, the compiler gets confused and is not able to decide which name() method to call?</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This ambiguity arose because of the presence of multiple instances of ‘class A’.</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Virtual inheritance is a technique in C++ that ensures that only one copy or instance of base class’s member variables is inherited by grandchild derived class.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It means that there will be only one instance of class A i.e B::A and C::A are same, and the same would be inherited and called by D.</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To create a virtual inheritance </a:t>
            </a:r>
            <a:r>
              <a:rPr b="0" lang="en-US" sz="2800" spc="-1" strike="noStrike">
                <a:solidFill>
                  <a:srgbClr val="c00000"/>
                </a:solidFill>
                <a:latin typeface="Calibri"/>
              </a:rPr>
              <a:t>virtual </a:t>
            </a:r>
            <a:r>
              <a:rPr b="0" lang="en-US" sz="2800" spc="-1" strike="noStrike">
                <a:solidFill>
                  <a:srgbClr val="000000"/>
                </a:solidFill>
                <a:latin typeface="Calibri"/>
              </a:rPr>
              <a:t>keyword is used.</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0" y="0"/>
            <a:ext cx="7349400" cy="6857640"/>
          </a:xfrm>
          <a:prstGeom prst="rect">
            <a:avLst/>
          </a:prstGeom>
          <a:noFill/>
          <a:ln>
            <a:noFill/>
          </a:ln>
        </p:spPr>
        <p:txBody>
          <a:bodyPr>
            <a:normAutofit fontScale="55000"/>
          </a:bodyPr>
          <a:p>
            <a:pPr>
              <a:lnSpc>
                <a:spcPct val="90000"/>
              </a:lnSpc>
              <a:spcBef>
                <a:spcPts val="1001"/>
              </a:spcBef>
              <a:tabLst>
                <a:tab algn="l" pos="0"/>
              </a:tabLst>
            </a:pPr>
            <a:r>
              <a:rPr b="1" lang="tr-TR" sz="2800" spc="-1" strike="noStrike">
                <a:solidFill>
                  <a:srgbClr val="c00000"/>
                </a:solidFill>
                <a:latin typeface="Calibri"/>
              </a:rPr>
              <a:t>class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name(){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"This is class A \n";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B: virtual public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B(){}</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C: virtual public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D: public B, public 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p:txBody>
      </p:sp>
      <p:sp>
        <p:nvSpPr>
          <p:cNvPr id="165" name="CustomShape 2"/>
          <p:cNvSpPr/>
          <p:nvPr/>
        </p:nvSpPr>
        <p:spPr>
          <a:xfrm>
            <a:off x="8844840" y="455040"/>
            <a:ext cx="208440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c00000"/>
                </a:solidFill>
                <a:latin typeface="Calibri"/>
              </a:rPr>
              <a:t>int main()</a:t>
            </a:r>
            <a:endParaRPr b="0" lang="tr-TR" sz="1800" spc="-1" strike="noStrike">
              <a:latin typeface="Arial"/>
            </a:endParaRPr>
          </a:p>
          <a:p>
            <a:pPr>
              <a:lnSpc>
                <a:spcPct val="100000"/>
              </a:lnSpc>
            </a:pPr>
            <a:r>
              <a:rPr b="1" lang="en-US" sz="1800" spc="-1" strike="noStrike">
                <a:solidFill>
                  <a:srgbClr val="c00000"/>
                </a:solidFill>
                <a:latin typeface="Calibri"/>
              </a:rPr>
              <a:t>{</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D d;</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d.name();</a:t>
            </a:r>
            <a:endParaRPr b="0" lang="tr-TR" sz="1800" spc="-1" strike="noStrike">
              <a:latin typeface="Arial"/>
            </a:endParaRPr>
          </a:p>
          <a:p>
            <a:pPr>
              <a:lnSpc>
                <a:spcPct val="100000"/>
              </a:lnSpc>
            </a:pPr>
            <a:r>
              <a:rPr b="1" lang="en-US" sz="1800" spc="-1" strike="noStrike">
                <a:solidFill>
                  <a:srgbClr val="c00000"/>
                </a:solidFill>
                <a:latin typeface="Calibri"/>
              </a:rPr>
              <a:t> </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return 0;</a:t>
            </a:r>
            <a:endParaRPr b="0" lang="tr-TR" sz="1800" spc="-1" strike="noStrike">
              <a:latin typeface="Arial"/>
            </a:endParaRPr>
          </a:p>
          <a:p>
            <a:pPr>
              <a:lnSpc>
                <a:spcPct val="100000"/>
              </a:lnSpc>
            </a:pPr>
            <a:r>
              <a:rPr b="1" lang="en-US" sz="1800" spc="-1" strike="noStrike">
                <a:solidFill>
                  <a:srgbClr val="c00000"/>
                </a:solidFill>
                <a:latin typeface="Calibri"/>
              </a:rPr>
              <a:t>}</a:t>
            </a:r>
            <a:endParaRPr b="0" lang="tr-TR" sz="1800" spc="-1" strike="noStrike">
              <a:latin typeface="Arial"/>
            </a:endParaRPr>
          </a:p>
        </p:txBody>
      </p:sp>
      <p:pic>
        <p:nvPicPr>
          <p:cNvPr id="166" name="Resim 4" descr=""/>
          <p:cNvPicPr/>
          <p:nvPr/>
        </p:nvPicPr>
        <p:blipFill>
          <a:blip r:embed="rId1"/>
          <a:stretch/>
        </p:blipFill>
        <p:spPr>
          <a:xfrm>
            <a:off x="7695360" y="3226320"/>
            <a:ext cx="3303000" cy="77400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0" y="0"/>
            <a:ext cx="12191760" cy="6857640"/>
          </a:xfrm>
          <a:prstGeom prst="rect">
            <a:avLst/>
          </a:prstGeom>
          <a:noFill/>
          <a:ln>
            <a:noFill/>
          </a:ln>
        </p:spPr>
        <p:txBody>
          <a:bodyPr>
            <a:noAutofit/>
          </a:bodyPr>
          <a:p>
            <a:pPr algn="ctr">
              <a:lnSpc>
                <a:spcPct val="90000"/>
              </a:lnSpc>
              <a:spcBef>
                <a:spcPts val="1001"/>
              </a:spcBef>
              <a:tabLst>
                <a:tab algn="l" pos="0"/>
              </a:tabLst>
            </a:pPr>
            <a:r>
              <a:rPr b="1" lang="en-US" sz="2800" spc="-1" strike="noStrike">
                <a:solidFill>
                  <a:srgbClr val="000000"/>
                </a:solidFill>
                <a:latin typeface="Calibri"/>
              </a:rPr>
              <a:t>Modes of Inheritance</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    </a:t>
            </a:r>
            <a:r>
              <a:rPr b="1" lang="en-US" sz="2800" spc="-1" strike="noStrike">
                <a:solidFill>
                  <a:srgbClr val="000000"/>
                </a:solidFill>
                <a:latin typeface="Calibri"/>
              </a:rPr>
              <a:t>Public mode</a:t>
            </a:r>
            <a:r>
              <a:rPr b="0" lang="en-US" sz="2800" spc="-1" strike="noStrike">
                <a:solidFill>
                  <a:srgbClr val="000000"/>
                </a:solidFill>
                <a:latin typeface="Calibri"/>
              </a:rPr>
              <a:t>: If we derive a sub class from a public base class. Then the public member of the base class will become public in the derived class and protected members of the base class will become protected in derived class.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    </a:t>
            </a:r>
            <a:r>
              <a:rPr b="1" lang="en-US" sz="2800" spc="-1" strike="noStrike">
                <a:solidFill>
                  <a:srgbClr val="000000"/>
                </a:solidFill>
                <a:latin typeface="Calibri"/>
              </a:rPr>
              <a:t>Protected mode</a:t>
            </a:r>
            <a:r>
              <a:rPr b="0" lang="en-US" sz="2800" spc="-1" strike="noStrike">
                <a:solidFill>
                  <a:srgbClr val="000000"/>
                </a:solidFill>
                <a:latin typeface="Calibri"/>
              </a:rPr>
              <a:t>: If we derive a sub class from a Protected base class. Then both public member and protected members of the base class will become protected in derived class.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    </a:t>
            </a:r>
            <a:r>
              <a:rPr b="1" lang="en-US" sz="2800" spc="-1" strike="noStrike">
                <a:solidFill>
                  <a:srgbClr val="000000"/>
                </a:solidFill>
                <a:latin typeface="Calibri"/>
              </a:rPr>
              <a:t>Private mode</a:t>
            </a:r>
            <a:r>
              <a:rPr b="0" lang="en-US" sz="2800" spc="-1" strike="noStrike">
                <a:solidFill>
                  <a:srgbClr val="000000"/>
                </a:solidFill>
                <a:latin typeface="Calibri"/>
              </a:rPr>
              <a:t>: If we derive a sub class from a Private base class. Then both public member and protected members of the base class will become Private in derived class.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Note :</a:t>
            </a:r>
            <a:r>
              <a:rPr b="0" lang="en-US" sz="2800" spc="-1" strike="noStrike">
                <a:solidFill>
                  <a:srgbClr val="000000"/>
                </a:solidFill>
                <a:latin typeface="Calibri"/>
              </a:rPr>
              <a:t> The private members in the base class cannot be directly accessed in the derived class, while protected members can be directly accessed.</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Resim 3" descr=""/>
          <p:cNvPicPr/>
          <p:nvPr/>
        </p:nvPicPr>
        <p:blipFill>
          <a:blip r:embed="rId1"/>
          <a:stretch/>
        </p:blipFill>
        <p:spPr>
          <a:xfrm>
            <a:off x="1316880" y="1259280"/>
            <a:ext cx="10109160" cy="458892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0" y="0"/>
            <a:ext cx="12191760" cy="6857640"/>
          </a:xfrm>
          <a:prstGeom prst="rect">
            <a:avLst/>
          </a:prstGeom>
          <a:noFill/>
          <a:ln>
            <a:noFill/>
          </a:ln>
        </p:spPr>
        <p:txBody>
          <a:bodyPr>
            <a:normAutofit fontScale="49000"/>
          </a:bodyPr>
          <a:p>
            <a:pPr>
              <a:lnSpc>
                <a:spcPct val="90000"/>
              </a:lnSpc>
              <a:spcBef>
                <a:spcPts val="1001"/>
              </a:spcBef>
              <a:tabLst>
                <a:tab algn="l" pos="0"/>
              </a:tabLst>
            </a:pPr>
            <a:r>
              <a:rPr b="1" lang="en-US" sz="2800" spc="-1" strike="noStrike">
                <a:solidFill>
                  <a:srgbClr val="000000"/>
                </a:solidFill>
                <a:latin typeface="Calibri"/>
              </a:rPr>
              <a:t>// C++ Implementation to show that a derived class </a:t>
            </a:r>
            <a:r>
              <a:rPr b="1" lang="tr-TR" sz="2800" spc="-1" strike="noStrike">
                <a:solidFill>
                  <a:srgbClr val="000000"/>
                </a:solidFill>
                <a:latin typeface="Calibri"/>
              </a:rPr>
              <a:t>   </a:t>
            </a:r>
            <a:r>
              <a:rPr b="1" lang="en-US" sz="2800" spc="-1" strike="noStrike">
                <a:solidFill>
                  <a:srgbClr val="000000"/>
                </a:solidFill>
                <a:latin typeface="Calibri"/>
              </a:rPr>
              <a:t>// doesn’t inherit access to private data members.  </a:t>
            </a:r>
            <a:r>
              <a:rPr b="1" lang="tr-TR" sz="2800" spc="-1" strike="noStrike">
                <a:solidFill>
                  <a:srgbClr val="000000"/>
                </a:solidFill>
                <a:latin typeface="Calibri"/>
              </a:rPr>
              <a:t>  </a:t>
            </a:r>
            <a:r>
              <a:rPr b="1" lang="en-US" sz="2800" spc="-1" strike="noStrike">
                <a:solidFill>
                  <a:srgbClr val="000000"/>
                </a:solidFill>
                <a:latin typeface="Calibri"/>
              </a:rPr>
              <a:t>// However, it does inherit a full parent object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class A  {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int x;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protected: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int y;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private: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int z;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tr-TR" sz="2800" spc="-1" strike="noStrike">
                <a:solidFill>
                  <a:srgbClr val="c00000"/>
                </a:solidFill>
                <a:latin typeface="Calibri"/>
              </a:rPr>
              <a:t>	</a:t>
            </a:r>
            <a:r>
              <a:rPr b="1" lang="en-US" sz="2800" spc="-1" strike="noStrike">
                <a:solidFill>
                  <a:srgbClr val="c00000"/>
                </a:solidFill>
                <a:latin typeface="Calibri"/>
              </a:rPr>
              <a:t>class B : public A {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 </a:t>
            </a:r>
            <a:r>
              <a:rPr b="1" lang="tr-TR" sz="2800" spc="-1" strike="noStrike">
                <a:solidFill>
                  <a:srgbClr val="000000"/>
                </a:solidFill>
                <a:latin typeface="Calibri"/>
              </a:rPr>
              <a:t>	</a:t>
            </a:r>
            <a:r>
              <a:rPr b="1" lang="en-US" sz="2800" spc="-1" strike="noStrike">
                <a:solidFill>
                  <a:srgbClr val="000000"/>
                </a:solidFill>
                <a:latin typeface="Calibri"/>
              </a:rPr>
              <a:t>   </a:t>
            </a:r>
            <a:r>
              <a:rPr b="1" lang="en-US" sz="2800" spc="-1" strike="noStrike">
                <a:solidFill>
                  <a:srgbClr val="000000"/>
                </a:solidFill>
                <a:latin typeface="Calibri"/>
              </a:rPr>
              <a:t>// x is public     // y is protected     // z is not accessible from B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tr-TR" sz="2800" spc="-1" strike="noStrike">
                <a:solidFill>
                  <a:srgbClr val="c00000"/>
                </a:solidFill>
                <a:latin typeface="Calibri"/>
              </a:rPr>
              <a:t>	</a:t>
            </a:r>
            <a:r>
              <a:rPr b="1" lang="en-US" sz="2800" spc="-1" strike="noStrike">
                <a:solidFill>
                  <a:srgbClr val="c00000"/>
                </a:solidFill>
                <a:latin typeface="Calibri"/>
              </a:rPr>
              <a:t>class C : protected A {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tr-TR" sz="2800" spc="-1" strike="noStrike">
                <a:solidFill>
                  <a:srgbClr val="c00000"/>
                </a:solidFill>
                <a:latin typeface="Calibri"/>
              </a:rPr>
              <a:t>	</a:t>
            </a:r>
            <a:r>
              <a:rPr b="1" lang="en-US" sz="2800" spc="-1" strike="noStrike">
                <a:solidFill>
                  <a:srgbClr val="c00000"/>
                </a:solidFill>
                <a:latin typeface="Calibri"/>
              </a:rPr>
              <a:t>  </a:t>
            </a:r>
            <a:r>
              <a:rPr b="1" lang="en-US" sz="2800" spc="-1" strike="noStrike">
                <a:solidFill>
                  <a:srgbClr val="000000"/>
                </a:solidFill>
                <a:latin typeface="Calibri"/>
              </a:rPr>
              <a:t>// x is protected     // y is protected     // z is not accessible from 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tr-TR" sz="2800" spc="-1" strike="noStrike">
                <a:solidFill>
                  <a:srgbClr val="c00000"/>
                </a:solidFill>
                <a:latin typeface="Calibri"/>
              </a:rPr>
              <a:t>	</a:t>
            </a:r>
            <a:r>
              <a:rPr b="1" lang="en-US" sz="2800" spc="-1" strike="noStrike">
                <a:solidFill>
                  <a:srgbClr val="c00000"/>
                </a:solidFill>
                <a:latin typeface="Calibri"/>
              </a:rPr>
              <a:t> </a:t>
            </a:r>
            <a:r>
              <a:rPr b="1" lang="en-US" sz="2800" spc="-1" strike="noStrike">
                <a:solidFill>
                  <a:srgbClr val="c00000"/>
                </a:solidFill>
                <a:latin typeface="Calibri"/>
              </a:rPr>
              <a:t>class D : private A  </a:t>
            </a:r>
            <a:r>
              <a:rPr b="1" lang="tr-TR" sz="2800" spc="-1" strike="noStrike">
                <a:solidFill>
                  <a:srgbClr val="c00000"/>
                </a:solidFill>
                <a:latin typeface="Calibri"/>
              </a:rPr>
              <a:t>{</a:t>
            </a:r>
            <a:r>
              <a:rPr b="1" lang="en-US" sz="2800" spc="-1" strike="noStrike">
                <a:solidFill>
                  <a:srgbClr val="c00000"/>
                </a:solidFill>
                <a:latin typeface="Calibri"/>
              </a:rPr>
              <a:t>  </a:t>
            </a:r>
            <a:r>
              <a:rPr b="1" lang="en-US" sz="2800" spc="-1" strike="noStrike">
                <a:solidFill>
                  <a:srgbClr val="000000"/>
                </a:solidFill>
                <a:latin typeface="Calibri"/>
              </a:rPr>
              <a:t>// 'private' is default for classes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tr-TR" sz="2800" spc="-1" strike="noStrike">
                <a:solidFill>
                  <a:srgbClr val="c00000"/>
                </a:solidFill>
                <a:latin typeface="Calibri"/>
              </a:rPr>
              <a:t>	</a:t>
            </a:r>
            <a:r>
              <a:rPr b="1" lang="en-US" sz="2800" spc="-1" strike="noStrike">
                <a:solidFill>
                  <a:srgbClr val="000000"/>
                </a:solidFill>
                <a:latin typeface="Calibri"/>
              </a:rPr>
              <a:t>// x is private     // y is private     // z is not accessible from 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37880" y="465840"/>
            <a:ext cx="12053520" cy="6271200"/>
          </a:xfrm>
          <a:prstGeom prst="rect">
            <a:avLst/>
          </a:prstGeom>
          <a:noFill/>
          <a:ln>
            <a:noFill/>
          </a:ln>
        </p:spPr>
        <p:txBody>
          <a:bodyPr>
            <a:normAutofit fontScale="74000"/>
          </a:bodyPr>
          <a:p>
            <a:pPr>
              <a:lnSpc>
                <a:spcPct val="90000"/>
              </a:lnSpc>
              <a:spcBef>
                <a:spcPts val="1001"/>
              </a:spcBef>
              <a:tabLst>
                <a:tab algn="l" pos="0"/>
              </a:tabLst>
            </a:pPr>
            <a:r>
              <a:rPr b="1" lang="en-US" sz="2800" spc="-1" strike="noStrike">
                <a:solidFill>
                  <a:srgbClr val="c00000"/>
                </a:solidFill>
                <a:latin typeface="Calibri"/>
              </a:rPr>
              <a:t> </a:t>
            </a:r>
            <a:r>
              <a:rPr b="1" i="1" lang="en-US" sz="2800" spc="-1" strike="noStrike">
                <a:solidFill>
                  <a:srgbClr val="ff0000"/>
                </a:solidFill>
                <a:latin typeface="Calibri"/>
              </a:rPr>
              <a:t>Constant pointer to non-constant data: </a:t>
            </a:r>
            <a:r>
              <a:rPr b="1" lang="en-US" sz="2800" spc="-1" strike="noStrike">
                <a:solidFill>
                  <a:srgbClr val="000000"/>
                </a:solidFill>
                <a:latin typeface="Calibri"/>
              </a:rPr>
              <a:t>Data pointed to CAN be changed; but pointer CANNOT be changed to point to another data. For example,</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int i1 = 8, i2 = 9;</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int * const iptr = &amp;i1;  </a:t>
            </a:r>
            <a:r>
              <a:rPr b="1" lang="en-US" sz="2800" spc="-1" strike="noStrike">
                <a:solidFill>
                  <a:srgbClr val="000000"/>
                </a:solidFill>
                <a:latin typeface="Calibri"/>
              </a:rPr>
              <a:t>// constant pointer pointing to non-constant data</a:t>
            </a:r>
            <a:r>
              <a:rPr b="1" lang="en-US" sz="2800" spc="-1" strike="noStrike">
                <a:solidFill>
                  <a:srgbClr val="c00000"/>
                </a:solidFill>
                <a:latin typeface="Calibri"/>
              </a:rPr>
              <a:t>    </a:t>
            </a:r>
            <a:r>
              <a:rPr b="1" lang="en-US" sz="2800" spc="-1" strike="noStrike">
                <a:solidFill>
                  <a:srgbClr val="000000"/>
                </a:solidFill>
                <a:latin typeface="Calibri"/>
              </a:rPr>
              <a:t>// constant pointer must be initialized during declaration</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*iptr = 9;   </a:t>
            </a:r>
            <a:r>
              <a:rPr b="1" lang="en-US" sz="2800" spc="-1" strike="noStrike">
                <a:solidFill>
                  <a:srgbClr val="000000"/>
                </a:solidFill>
                <a:latin typeface="Calibri"/>
              </a:rPr>
              <a:t>// okay</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    </a:t>
            </a:r>
            <a:r>
              <a:rPr b="1" lang="en-US" sz="2800" spc="-1" strike="noStrike">
                <a:solidFill>
                  <a:srgbClr val="000000"/>
                </a:solidFill>
                <a:latin typeface="Calibri"/>
              </a:rPr>
              <a:t>// iptr = &amp;i2;  // error: assignment of read-only variable</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    </a:t>
            </a:r>
            <a:r>
              <a:rPr b="1" i="1" lang="en-US" sz="2800" spc="-1" strike="noStrike">
                <a:solidFill>
                  <a:srgbClr val="ff0000"/>
                </a:solidFill>
                <a:latin typeface="Calibri"/>
              </a:rPr>
              <a:t>Constant pointer to constant data: </a:t>
            </a:r>
            <a:r>
              <a:rPr b="1" lang="en-US" sz="2800" spc="-1" strike="noStrike">
                <a:solidFill>
                  <a:srgbClr val="000000"/>
                </a:solidFill>
                <a:latin typeface="Calibri"/>
              </a:rPr>
              <a:t>Data pointed to CANNOT be changed; and pointer CANNOT be changed to point to another data. For example</a:t>
            </a:r>
            <a:r>
              <a:rPr b="1" lang="en-US"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int i1 = 8, i2 = 9;</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const int * const iptr = &amp;i1;  // constant pointer pointing to constant data</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000000"/>
                </a:solidFill>
                <a:latin typeface="Calibri"/>
              </a:rPr>
              <a:t>// *iptr = 9;   // error: assignment of read-only variable</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    </a:t>
            </a:r>
            <a:r>
              <a:rPr b="1" lang="en-US" sz="2800" spc="-1" strike="noStrike">
                <a:solidFill>
                  <a:srgbClr val="000000"/>
                </a:solidFill>
                <a:latin typeface="Calibri"/>
              </a:rPr>
              <a:t>// iptr = &amp;i2;  // error: assignment of read-only variable</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0" y="0"/>
            <a:ext cx="5451480" cy="6857640"/>
          </a:xfrm>
          <a:prstGeom prst="rect">
            <a:avLst/>
          </a:prstGeom>
          <a:noFill/>
          <a:ln>
            <a:noFill/>
          </a:ln>
        </p:spPr>
        <p:txBody>
          <a:bodyPr>
            <a:normAutofit/>
          </a:bodyPr>
          <a:p>
            <a:pPr>
              <a:lnSpc>
                <a:spcPct val="90000"/>
              </a:lnSpc>
              <a:spcBef>
                <a:spcPts val="1001"/>
              </a:spcBef>
              <a:tabLst>
                <a:tab algn="l" pos="0"/>
              </a:tabLst>
            </a:pPr>
            <a:r>
              <a:rPr b="1" lang="en-US" sz="2800" spc="-1" strike="noStrike">
                <a:solidFill>
                  <a:srgbClr val="c00000"/>
                </a:solidFill>
                <a:latin typeface="Calibri"/>
              </a:rPr>
              <a:t>class Base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int a;</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protected:</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int b;</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private:</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int c;</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class Derived_Public : public Base{</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 a is public</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b is protected</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c is inaccessible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a:t>
            </a:r>
            <a:endParaRPr b="0" lang="tr-TR" sz="2800" spc="-1" strike="noStrike">
              <a:solidFill>
                <a:srgbClr val="000000"/>
              </a:solidFill>
              <a:latin typeface="Calibri"/>
            </a:endParaRPr>
          </a:p>
        </p:txBody>
      </p:sp>
      <p:sp>
        <p:nvSpPr>
          <p:cNvPr id="171" name="CustomShape 2"/>
          <p:cNvSpPr/>
          <p:nvPr/>
        </p:nvSpPr>
        <p:spPr>
          <a:xfrm>
            <a:off x="5946480" y="1998000"/>
            <a:ext cx="5621040" cy="4111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c00000"/>
                </a:solidFill>
                <a:latin typeface="Calibri"/>
              </a:rPr>
              <a:t>class Derived_Protected : protected Base{</a:t>
            </a:r>
            <a:endParaRPr b="0" lang="tr-TR" sz="2200" spc="-1" strike="noStrike">
              <a:latin typeface="Arial"/>
            </a:endParaRPr>
          </a:p>
          <a:p>
            <a:pPr>
              <a:lnSpc>
                <a:spcPct val="100000"/>
              </a:lnSpc>
            </a:pPr>
            <a:r>
              <a:rPr b="1" lang="en-US" sz="2200" spc="-1" strike="noStrike">
                <a:solidFill>
                  <a:srgbClr val="000000"/>
                </a:solidFill>
                <a:latin typeface="Calibri"/>
              </a:rPr>
              <a:t>/* a is protected</a:t>
            </a:r>
            <a:endParaRPr b="0" lang="tr-TR" sz="2200" spc="-1" strike="noStrike">
              <a:latin typeface="Arial"/>
            </a:endParaRPr>
          </a:p>
          <a:p>
            <a:pPr>
              <a:lnSpc>
                <a:spcPct val="100000"/>
              </a:lnSpc>
            </a:pPr>
            <a:r>
              <a:rPr b="1" lang="en-US" sz="2200" spc="-1" strike="noStrike">
                <a:solidFill>
                  <a:srgbClr val="000000"/>
                </a:solidFill>
                <a:latin typeface="Calibri"/>
              </a:rPr>
              <a:t>b is protected</a:t>
            </a:r>
            <a:endParaRPr b="0" lang="tr-TR" sz="2200" spc="-1" strike="noStrike">
              <a:latin typeface="Arial"/>
            </a:endParaRPr>
          </a:p>
          <a:p>
            <a:pPr>
              <a:lnSpc>
                <a:spcPct val="100000"/>
              </a:lnSpc>
            </a:pPr>
            <a:r>
              <a:rPr b="1" lang="en-US" sz="2200" spc="-1" strike="noStrike">
                <a:solidFill>
                  <a:srgbClr val="000000"/>
                </a:solidFill>
                <a:latin typeface="Calibri"/>
              </a:rPr>
              <a:t>c is inaccessible */</a:t>
            </a:r>
            <a:endParaRPr b="0" lang="tr-TR" sz="2200" spc="-1" strike="noStrike">
              <a:latin typeface="Arial"/>
            </a:endParaRPr>
          </a:p>
          <a:p>
            <a:pPr>
              <a:lnSpc>
                <a:spcPct val="100000"/>
              </a:lnSpc>
            </a:pPr>
            <a:r>
              <a:rPr b="1" lang="en-US" sz="2200" spc="-1" strike="noStrike">
                <a:solidFill>
                  <a:srgbClr val="c00000"/>
                </a:solidFill>
                <a:latin typeface="Calibri"/>
              </a:rPr>
              <a:t>};</a:t>
            </a:r>
            <a:endParaRPr b="0" lang="tr-TR" sz="2200" spc="-1" strike="noStrike">
              <a:latin typeface="Arial"/>
            </a:endParaRPr>
          </a:p>
          <a:p>
            <a:pPr>
              <a:lnSpc>
                <a:spcPct val="100000"/>
              </a:lnSpc>
            </a:pPr>
            <a:r>
              <a:rPr b="1" lang="en-US" sz="2200" spc="-1" strike="noStrike">
                <a:solidFill>
                  <a:srgbClr val="c00000"/>
                </a:solidFill>
                <a:latin typeface="Calibri"/>
              </a:rPr>
              <a:t>class Derived_private : private Base{</a:t>
            </a:r>
            <a:endParaRPr b="0" lang="tr-TR" sz="2200" spc="-1" strike="noStrike">
              <a:latin typeface="Arial"/>
            </a:endParaRPr>
          </a:p>
          <a:p>
            <a:pPr>
              <a:lnSpc>
                <a:spcPct val="100000"/>
              </a:lnSpc>
            </a:pPr>
            <a:r>
              <a:rPr b="1" lang="en-US" sz="2200" spc="-1" strike="noStrike">
                <a:solidFill>
                  <a:srgbClr val="000000"/>
                </a:solidFill>
                <a:latin typeface="Calibri"/>
              </a:rPr>
              <a:t>/* a is private</a:t>
            </a:r>
            <a:endParaRPr b="0" lang="tr-TR" sz="2200" spc="-1" strike="noStrike">
              <a:latin typeface="Arial"/>
            </a:endParaRPr>
          </a:p>
          <a:p>
            <a:pPr>
              <a:lnSpc>
                <a:spcPct val="100000"/>
              </a:lnSpc>
            </a:pPr>
            <a:r>
              <a:rPr b="1" lang="en-US" sz="2200" spc="-1" strike="noStrike">
                <a:solidFill>
                  <a:srgbClr val="000000"/>
                </a:solidFill>
                <a:latin typeface="Calibri"/>
              </a:rPr>
              <a:t>b is private</a:t>
            </a:r>
            <a:endParaRPr b="0" lang="tr-TR" sz="2200" spc="-1" strike="noStrike">
              <a:latin typeface="Arial"/>
            </a:endParaRPr>
          </a:p>
          <a:p>
            <a:pPr>
              <a:lnSpc>
                <a:spcPct val="100000"/>
              </a:lnSpc>
            </a:pPr>
            <a:r>
              <a:rPr b="1" lang="en-US" sz="2200" spc="-1" strike="noStrike">
                <a:solidFill>
                  <a:srgbClr val="000000"/>
                </a:solidFill>
                <a:latin typeface="Calibri"/>
              </a:rPr>
              <a:t>c is inaccessible */</a:t>
            </a:r>
            <a:endParaRPr b="0" lang="tr-TR" sz="2200" spc="-1" strike="noStrike">
              <a:latin typeface="Arial"/>
            </a:endParaRPr>
          </a:p>
          <a:p>
            <a:pPr>
              <a:lnSpc>
                <a:spcPct val="100000"/>
              </a:lnSpc>
            </a:pPr>
            <a:r>
              <a:rPr b="1" lang="en-US" sz="2200" spc="-1" strike="noStrike">
                <a:solidFill>
                  <a:srgbClr val="c00000"/>
                </a:solidFill>
                <a:latin typeface="Calibri"/>
              </a:rPr>
              <a:t>}</a:t>
            </a:r>
            <a:endParaRPr b="0" lang="tr-TR" sz="22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0603440" y="261720"/>
            <a:ext cx="1214640" cy="13251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ÖR:</a:t>
            </a:r>
            <a:endParaRPr b="0" lang="tr-TR" sz="4400" spc="-1" strike="noStrike">
              <a:solidFill>
                <a:srgbClr val="000000"/>
              </a:solidFill>
              <a:latin typeface="Calibri"/>
            </a:endParaRPr>
          </a:p>
        </p:txBody>
      </p:sp>
      <p:sp>
        <p:nvSpPr>
          <p:cNvPr id="173" name="TextShape 2"/>
          <p:cNvSpPr txBox="1"/>
          <p:nvPr/>
        </p:nvSpPr>
        <p:spPr>
          <a:xfrm>
            <a:off x="0" y="0"/>
            <a:ext cx="5606640" cy="6857640"/>
          </a:xfrm>
          <a:prstGeom prst="rect">
            <a:avLst/>
          </a:prstGeom>
          <a:noFill/>
          <a:ln>
            <a:noFill/>
          </a:ln>
        </p:spPr>
        <p:txBody>
          <a:bodyPr>
            <a:normAutofit fontScale="34000"/>
          </a:bodyPr>
          <a:p>
            <a:pPr>
              <a:lnSpc>
                <a:spcPct val="90000"/>
              </a:lnSpc>
              <a:spcBef>
                <a:spcPts val="1001"/>
              </a:spcBef>
              <a:tabLst>
                <a:tab algn="l" pos="0"/>
              </a:tabLst>
            </a:pPr>
            <a:r>
              <a:rPr b="1" lang="tr-TR" sz="2800" spc="-1" strike="noStrike">
                <a:solidFill>
                  <a:srgbClr val="c00000"/>
                </a:solidFill>
                <a:latin typeface="Calibri"/>
              </a:rPr>
              <a:t>class Shape {</a:t>
            </a:r>
            <a:r>
              <a:rPr b="1" lang="tr-TR" sz="2800" spc="-1" strike="noStrike">
                <a:solidFill>
                  <a:srgbClr val="000000"/>
                </a:solidFill>
                <a:latin typeface="Calibri"/>
              </a:rPr>
              <a:t>// Base class Shape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setWidth(int w)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width = w;</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setHeight(int h)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height = h;</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protected: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width;</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height;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PaintCost {</a:t>
            </a:r>
            <a:r>
              <a:rPr b="1" lang="tr-TR" sz="2800" spc="-1" strike="noStrike">
                <a:solidFill>
                  <a:srgbClr val="000000"/>
                </a:solidFill>
                <a:latin typeface="Calibri"/>
              </a:rPr>
              <a:t>// Base class PaintCost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getCost(int area)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area * 70;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Rectangle: public Shape, public PaintCost {</a:t>
            </a:r>
            <a:r>
              <a:rPr b="1" lang="tr-TR" sz="2800" spc="-1" strike="noStrike">
                <a:solidFill>
                  <a:srgbClr val="000000"/>
                </a:solidFill>
                <a:latin typeface="Calibri"/>
              </a:rPr>
              <a:t>// Derived class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getArea()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(width * height);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74" name="CustomShape 3"/>
          <p:cNvSpPr/>
          <p:nvPr/>
        </p:nvSpPr>
        <p:spPr>
          <a:xfrm>
            <a:off x="5607000" y="1839240"/>
            <a:ext cx="609552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c00000"/>
                </a:solidFill>
                <a:latin typeface="Calibri"/>
              </a:rPr>
              <a:t>int main(void) {</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Rectangle Rect;</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int area;</a:t>
            </a:r>
            <a:endParaRPr b="0" lang="tr-TR" sz="1800" spc="-1" strike="noStrike">
              <a:latin typeface="Arial"/>
            </a:endParaRPr>
          </a:p>
          <a:p>
            <a:pPr>
              <a:lnSpc>
                <a:spcPct val="100000"/>
              </a:lnSpc>
            </a:pPr>
            <a:r>
              <a:rPr b="1" lang="en-US" sz="1800" spc="-1" strike="noStrike">
                <a:solidFill>
                  <a:srgbClr val="c00000"/>
                </a:solidFill>
                <a:latin typeface="Calibri"/>
              </a:rPr>
              <a:t> </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Rect.setWidth(5);</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Rect.setHeight(7);</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area = Rect.getArea();</a:t>
            </a:r>
            <a:endParaRPr b="0" lang="tr-TR" sz="1800" spc="-1" strike="noStrike">
              <a:latin typeface="Arial"/>
            </a:endParaRPr>
          </a:p>
          <a:p>
            <a:pPr>
              <a:lnSpc>
                <a:spcPct val="100000"/>
              </a:lnSpc>
            </a:pPr>
            <a:r>
              <a:rPr b="1" lang="en-US" sz="1800" spc="-1" strike="noStrike">
                <a:solidFill>
                  <a:srgbClr val="c00000"/>
                </a:solidFill>
                <a:latin typeface="Calibri"/>
              </a:rPr>
              <a:t>   </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000000"/>
                </a:solidFill>
                <a:latin typeface="Calibri"/>
              </a:rPr>
              <a:t>// Print the area of the object.</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cout &lt;&lt; "Total area: " &lt;&lt; Rect.getArea() &lt;&lt; endl;</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000000"/>
                </a:solidFill>
                <a:latin typeface="Calibri"/>
              </a:rPr>
              <a:t>// Print the total cost of painting</a:t>
            </a: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cout &lt;&lt; "Total paint cost: $" &lt;&lt; Rect.getCost(area) &lt;&lt; endl;</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c00000"/>
                </a:solidFill>
                <a:latin typeface="Calibri"/>
              </a:rPr>
              <a:t>   </a:t>
            </a:r>
            <a:r>
              <a:rPr b="1" lang="en-US" sz="1800" spc="-1" strike="noStrike">
                <a:solidFill>
                  <a:srgbClr val="c00000"/>
                </a:solidFill>
                <a:latin typeface="Calibri"/>
              </a:rPr>
              <a:t>return 0;</a:t>
            </a:r>
            <a:endParaRPr b="0" lang="tr-TR" sz="1800" spc="-1" strike="noStrike">
              <a:latin typeface="Arial"/>
            </a:endParaRPr>
          </a:p>
          <a:p>
            <a:pPr>
              <a:lnSpc>
                <a:spcPct val="100000"/>
              </a:lnSpc>
            </a:pPr>
            <a:r>
              <a:rPr b="1" lang="en-US" sz="1800" spc="-1" strike="noStrike">
                <a:solidFill>
                  <a:srgbClr val="c00000"/>
                </a:solidFill>
                <a:latin typeface="Calibri"/>
              </a:rPr>
              <a:t>}</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38080" y="365040"/>
            <a:ext cx="11247120" cy="660960"/>
          </a:xfrm>
          <a:prstGeom prst="rect">
            <a:avLst/>
          </a:prstGeom>
          <a:noFill/>
          <a:ln>
            <a:noFill/>
          </a:ln>
        </p:spPr>
        <p:txBody>
          <a:bodyPr anchor="ctr">
            <a:normAutofit/>
          </a:bodyPr>
          <a:p>
            <a:pPr algn="ctr">
              <a:lnSpc>
                <a:spcPct val="90000"/>
              </a:lnSpc>
            </a:pPr>
            <a:r>
              <a:rPr b="1" lang="en-US" sz="2800" spc="-1" strike="noStrike">
                <a:solidFill>
                  <a:srgbClr val="000000"/>
                </a:solidFill>
                <a:latin typeface="Calibri Light"/>
              </a:rPr>
              <a:t>Order of Constructor Call with Inheritance in C++</a:t>
            </a:r>
            <a:endParaRPr b="0" lang="tr-TR" sz="2800" spc="-1" strike="noStrike">
              <a:solidFill>
                <a:srgbClr val="000000"/>
              </a:solidFill>
              <a:latin typeface="Calibri"/>
            </a:endParaRPr>
          </a:p>
        </p:txBody>
      </p:sp>
      <p:sp>
        <p:nvSpPr>
          <p:cNvPr id="176" name="TextShape 2"/>
          <p:cNvSpPr txBox="1"/>
          <p:nvPr/>
        </p:nvSpPr>
        <p:spPr>
          <a:xfrm>
            <a:off x="69120" y="1026720"/>
            <a:ext cx="12122640" cy="51501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Base class constructors are always called in the derived class constructors. Whenever you create derived class object, first the base class default constructor is executed and then the derived class's constructor finishes execution.</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Whether derived class's default constructor is called or parameterised is called, base class's default constructor is always called inside them.</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call base class's parameterised constructor inside derived class's parameterised constructo</a:t>
            </a:r>
            <a:r>
              <a:rPr b="0" lang="tr-TR" sz="2800" spc="-1" strike="noStrike">
                <a:solidFill>
                  <a:srgbClr val="000000"/>
                </a:solidFill>
                <a:latin typeface="Calibri"/>
              </a:rPr>
              <a:t>r</a:t>
            </a:r>
            <a:r>
              <a:rPr b="0" lang="en-US" sz="2800" spc="-1" strike="noStrike">
                <a:solidFill>
                  <a:srgbClr val="000000"/>
                </a:solidFill>
                <a:latin typeface="Calibri"/>
              </a:rPr>
              <a:t>, we must mention it explicitly while declaring derived class's parameterized constructor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0" y="0"/>
            <a:ext cx="6236640" cy="6857640"/>
          </a:xfrm>
          <a:prstGeom prst="rect">
            <a:avLst/>
          </a:prstGeom>
          <a:noFill/>
          <a:ln>
            <a:noFill/>
          </a:ln>
        </p:spPr>
        <p:txBody>
          <a:bodyPr>
            <a:noAutofit/>
          </a:bodyPr>
          <a:p>
            <a:pPr>
              <a:lnSpc>
                <a:spcPct val="90000"/>
              </a:lnSpc>
              <a:spcBef>
                <a:spcPts val="1001"/>
              </a:spcBef>
              <a:tabLst>
                <a:tab algn="l" pos="0"/>
              </a:tabLst>
            </a:pPr>
            <a:r>
              <a:rPr b="1" lang="tr-TR" sz="1800" spc="-1" strike="noStrike">
                <a:solidFill>
                  <a:srgbClr val="c00000"/>
                </a:solidFill>
                <a:latin typeface="Calibri"/>
              </a:rPr>
              <a:t>class Base{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int x;</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public:</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Base() {</a:t>
            </a:r>
            <a:r>
              <a:rPr b="1" lang="tr-TR" sz="1800" spc="-1" strike="noStrike">
                <a:solidFill>
                  <a:srgbClr val="000000"/>
                </a:solidFill>
                <a:latin typeface="Calibri"/>
              </a:rPr>
              <a:t>// default constructor</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 &lt;&lt; "Base default constructor\n";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class Derived : public Base{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int y;</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public:</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Derived()     {  </a:t>
            </a:r>
            <a:r>
              <a:rPr b="1" lang="tr-TR" sz="1800" spc="-1" strike="noStrike">
                <a:solidFill>
                  <a:srgbClr val="000000"/>
                </a:solidFill>
                <a:latin typeface="Calibri"/>
              </a:rPr>
              <a:t>// default constructor</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 &lt;&lt; "Derived default constructor\n";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Derived(int i)     {   </a:t>
            </a:r>
            <a:r>
              <a:rPr b="1" lang="tr-TR" sz="1800" spc="-1" strike="noStrike">
                <a:solidFill>
                  <a:srgbClr val="000000"/>
                </a:solidFill>
                <a:latin typeface="Calibri"/>
              </a:rPr>
              <a:t>// parameterized constructor</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 &lt;&lt; "Derived parameterized constructor\n";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a:t>
            </a:r>
            <a:endParaRPr b="0" lang="tr-TR" sz="1800" spc="-1" strike="noStrike">
              <a:solidFill>
                <a:srgbClr val="000000"/>
              </a:solidFill>
              <a:latin typeface="Calibri"/>
            </a:endParaRPr>
          </a:p>
        </p:txBody>
      </p:sp>
      <p:pic>
        <p:nvPicPr>
          <p:cNvPr id="178" name="Resim 3" descr=""/>
          <p:cNvPicPr/>
          <p:nvPr/>
        </p:nvPicPr>
        <p:blipFill>
          <a:blip r:embed="rId1"/>
          <a:stretch/>
        </p:blipFill>
        <p:spPr>
          <a:xfrm>
            <a:off x="6966720" y="3234960"/>
            <a:ext cx="3213720" cy="2390760"/>
          </a:xfrm>
          <a:prstGeom prst="rect">
            <a:avLst/>
          </a:prstGeom>
          <a:ln>
            <a:noFill/>
          </a:ln>
        </p:spPr>
      </p:pic>
      <p:sp>
        <p:nvSpPr>
          <p:cNvPr id="179" name="CustomShape 2"/>
          <p:cNvSpPr/>
          <p:nvPr/>
        </p:nvSpPr>
        <p:spPr>
          <a:xfrm>
            <a:off x="7387200" y="870120"/>
            <a:ext cx="255024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800" spc="-1" strike="noStrike">
                <a:solidFill>
                  <a:srgbClr val="c00000"/>
                </a:solidFill>
                <a:latin typeface="Calibri"/>
              </a:rPr>
              <a:t>int main(){</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Base b;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Derived d1;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Derived d2(10);</a:t>
            </a:r>
            <a:endParaRPr b="0" lang="tr-TR" sz="1800" spc="-1" strike="noStrike">
              <a:latin typeface="Arial"/>
            </a:endParaRPr>
          </a:p>
          <a:p>
            <a:pPr>
              <a:lnSpc>
                <a:spcPct val="100000"/>
              </a:lnSpc>
            </a:pPr>
            <a:r>
              <a:rPr b="1" lang="tr-TR" sz="1800" spc="-1" strike="noStrike">
                <a:solidFill>
                  <a:srgbClr val="c00000"/>
                </a:solidFill>
                <a:latin typeface="Calibri"/>
              </a:rPr>
              <a:t>}</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0" y="0"/>
            <a:ext cx="7867080" cy="6857640"/>
          </a:xfrm>
          <a:prstGeom prst="rect">
            <a:avLst/>
          </a:prstGeom>
          <a:noFill/>
          <a:ln>
            <a:noFill/>
          </a:ln>
        </p:spPr>
        <p:txBody>
          <a:bodyPr>
            <a:normAutofit fontScale="40000"/>
          </a:bodyPr>
          <a:p>
            <a:pPr>
              <a:lnSpc>
                <a:spcPct val="90000"/>
              </a:lnSpc>
              <a:spcBef>
                <a:spcPts val="1001"/>
              </a:spcBef>
              <a:tabLst>
                <a:tab algn="l" pos="0"/>
              </a:tabLst>
            </a:pPr>
            <a:r>
              <a:rPr b="1" lang="tr-TR" sz="2800" spc="-1" strike="noStrike">
                <a:solidFill>
                  <a:srgbClr val="c00000"/>
                </a:solidFill>
                <a:latin typeface="Calibri"/>
              </a:rPr>
              <a:t>class Parent1 {     </a:t>
            </a:r>
            <a:r>
              <a:rPr b="1" lang="tr-TR" sz="2800" spc="-1" strike="noStrike">
                <a:solidFill>
                  <a:srgbClr val="000000"/>
                </a:solidFill>
                <a:latin typeface="Calibri"/>
              </a:rPr>
              <a:t>// first base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Parent1()     {    </a:t>
            </a:r>
            <a:r>
              <a:rPr b="1" lang="tr-TR" sz="2800" spc="-1" strike="noStrike">
                <a:solidFill>
                  <a:srgbClr val="000000"/>
                </a:solidFill>
                <a:latin typeface="Calibri"/>
              </a:rPr>
              <a:t>// first base class's Constructor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"Inside first base class"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Parent2 {     </a:t>
            </a:r>
            <a:r>
              <a:rPr b="1" lang="tr-TR" sz="2800" spc="-1" strike="noStrike">
                <a:solidFill>
                  <a:srgbClr val="000000"/>
                </a:solidFill>
                <a:latin typeface="Calibri"/>
              </a:rPr>
              <a:t>// second base 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Parent2()     {     </a:t>
            </a:r>
            <a:r>
              <a:rPr b="1" lang="tr-TR" sz="2800" spc="-1" strike="noStrike">
                <a:solidFill>
                  <a:srgbClr val="000000"/>
                </a:solidFill>
                <a:latin typeface="Calibri"/>
              </a:rPr>
              <a:t>// second base class's Constructor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a:t>
            </a:r>
            <a:r>
              <a:rPr b="1" lang="tr-TR" sz="2800" spc="-1" strike="noStrike">
                <a:solidFill>
                  <a:srgbClr val="000000"/>
                </a:solidFill>
                <a:latin typeface="Calibri"/>
              </a:rPr>
              <a:t>cou</a:t>
            </a:r>
            <a:r>
              <a:rPr b="1" lang="tr-TR" sz="2800" spc="-1" strike="noStrike">
                <a:solidFill>
                  <a:srgbClr val="c00000"/>
                </a:solidFill>
                <a:latin typeface="Calibri"/>
              </a:rPr>
              <a:t>t &lt;&lt; "Inside second base class"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Child : public Parent1, public Parent2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child class inherits Parent1 and Parent2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Child()     {         </a:t>
            </a:r>
            <a:r>
              <a:rPr b="1" lang="tr-TR" sz="2800" spc="-1" strike="noStrike">
                <a:solidFill>
                  <a:srgbClr val="000000"/>
                </a:solidFill>
                <a:latin typeface="Calibri"/>
              </a:rPr>
              <a:t>// child class's Constructor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"Inside child class"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p:txBody>
      </p:sp>
      <p:pic>
        <p:nvPicPr>
          <p:cNvPr id="181" name="Resim 3" descr=""/>
          <p:cNvPicPr/>
          <p:nvPr/>
        </p:nvPicPr>
        <p:blipFill>
          <a:blip r:embed="rId1"/>
          <a:stretch/>
        </p:blipFill>
        <p:spPr>
          <a:xfrm>
            <a:off x="8834760" y="4916160"/>
            <a:ext cx="3200040" cy="1752120"/>
          </a:xfrm>
          <a:prstGeom prst="rect">
            <a:avLst/>
          </a:prstGeom>
          <a:ln>
            <a:noFill/>
          </a:ln>
        </p:spPr>
      </p:pic>
      <p:sp>
        <p:nvSpPr>
          <p:cNvPr id="182" name="CustomShape 2"/>
          <p:cNvSpPr/>
          <p:nvPr/>
        </p:nvSpPr>
        <p:spPr>
          <a:xfrm>
            <a:off x="6938640" y="2561400"/>
            <a:ext cx="5189760" cy="1919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000" spc="-1" strike="noStrike">
                <a:solidFill>
                  <a:srgbClr val="000000"/>
                </a:solidFill>
                <a:latin typeface="Calibri"/>
              </a:rPr>
              <a:t>// main function </a:t>
            </a:r>
            <a:endParaRPr b="0" lang="tr-TR" sz="2000" spc="-1" strike="noStrike">
              <a:latin typeface="Arial"/>
            </a:endParaRPr>
          </a:p>
          <a:p>
            <a:pPr>
              <a:lnSpc>
                <a:spcPct val="100000"/>
              </a:lnSpc>
            </a:pPr>
            <a:r>
              <a:rPr b="1" lang="tr-TR" sz="2000" spc="-1" strike="noStrike">
                <a:solidFill>
                  <a:srgbClr val="c00000"/>
                </a:solidFill>
                <a:latin typeface="Calibri"/>
              </a:rPr>
              <a:t>int main() {             </a:t>
            </a:r>
            <a:endParaRPr b="0" lang="tr-TR" sz="2000" spc="-1" strike="noStrike">
              <a:latin typeface="Arial"/>
            </a:endParaRPr>
          </a:p>
          <a:p>
            <a:pPr>
              <a:lnSpc>
                <a:spcPct val="100000"/>
              </a:lnSpc>
            </a:pPr>
            <a:r>
              <a:rPr b="1" lang="tr-TR" sz="2000" spc="-1" strike="noStrike">
                <a:solidFill>
                  <a:srgbClr val="c00000"/>
                </a:solidFill>
                <a:latin typeface="Calibri"/>
              </a:rPr>
              <a:t>Child obj1;   </a:t>
            </a:r>
            <a:r>
              <a:rPr b="1" lang="tr-TR" sz="2000" spc="-1" strike="noStrike">
                <a:solidFill>
                  <a:srgbClr val="000000"/>
                </a:solidFill>
                <a:latin typeface="Calibri"/>
              </a:rPr>
              <a:t>// creating object of class Child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return 0;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0" y="0"/>
            <a:ext cx="8160120" cy="6857640"/>
          </a:xfrm>
          <a:prstGeom prst="rect">
            <a:avLst/>
          </a:prstGeom>
          <a:noFill/>
          <a:ln>
            <a:noFill/>
          </a:ln>
        </p:spPr>
        <p:txBody>
          <a:bodyPr>
            <a:normAutofit fontScale="49000"/>
          </a:bodyPr>
          <a:p>
            <a:pPr>
              <a:lnSpc>
                <a:spcPct val="90000"/>
              </a:lnSpc>
              <a:spcBef>
                <a:spcPts val="1001"/>
              </a:spcBef>
              <a:tabLst>
                <a:tab algn="l" pos="0"/>
              </a:tabLst>
            </a:pPr>
            <a:r>
              <a:rPr b="1" lang="tr-TR" sz="2800" spc="-1" strike="noStrike">
                <a:solidFill>
                  <a:srgbClr val="c00000"/>
                </a:solidFill>
                <a:latin typeface="Calibri"/>
              </a:rPr>
              <a:t>class Base{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x;</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Base(int i)    {   </a:t>
            </a:r>
            <a:r>
              <a:rPr b="1" lang="tr-TR" sz="2800" spc="-1" strike="noStrike">
                <a:solidFill>
                  <a:srgbClr val="000000"/>
                </a:solidFill>
                <a:latin typeface="Calibri"/>
              </a:rPr>
              <a:t>// parameterized constructor</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x = i;</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"Base Parameterized Constructor\n";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Derived : public Base{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y;</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Derived(int j):Base(j) {   </a:t>
            </a:r>
            <a:r>
              <a:rPr b="1" lang="tr-TR" sz="2800" spc="-1" strike="noStrike">
                <a:solidFill>
                  <a:srgbClr val="000000"/>
                </a:solidFill>
                <a:latin typeface="Calibri"/>
              </a:rPr>
              <a:t>// parameterized constructor</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y = j;</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"Derived Parameterized Constructor\n";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Derived d(10)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184" name="CustomShape 2"/>
          <p:cNvSpPr/>
          <p:nvPr/>
        </p:nvSpPr>
        <p:spPr>
          <a:xfrm>
            <a:off x="6849360" y="326160"/>
            <a:ext cx="534240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Base class Parameterized Constructor in Derived class Constructor</a:t>
            </a:r>
            <a:r>
              <a:rPr b="1" lang="tr-TR" sz="1800" spc="-1" strike="noStrike">
                <a:solidFill>
                  <a:srgbClr val="000000"/>
                </a:solidFill>
                <a:latin typeface="Calibri"/>
              </a:rPr>
              <a:t>:</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000000"/>
                </a:solidFill>
                <a:latin typeface="Calibri"/>
              </a:rPr>
              <a:t>We can explicitly mention to call the Base class's parameterized constructor when Derived class's parameterized constructor is called.</a:t>
            </a:r>
            <a:endParaRPr b="0" lang="tr-TR" sz="1800" spc="-1" strike="noStrike">
              <a:latin typeface="Arial"/>
            </a:endParaRPr>
          </a:p>
        </p:txBody>
      </p:sp>
      <p:pic>
        <p:nvPicPr>
          <p:cNvPr id="185" name="Resim 1" descr=""/>
          <p:cNvPicPr/>
          <p:nvPr/>
        </p:nvPicPr>
        <p:blipFill>
          <a:blip r:embed="rId1"/>
          <a:stretch/>
        </p:blipFill>
        <p:spPr>
          <a:xfrm>
            <a:off x="3067200" y="5262120"/>
            <a:ext cx="3395520" cy="1391760"/>
          </a:xfrm>
          <a:prstGeom prst="rect">
            <a:avLst/>
          </a:prstGeom>
          <a:ln>
            <a:noFill/>
          </a:ln>
        </p:spPr>
      </p:pic>
      <p:sp>
        <p:nvSpPr>
          <p:cNvPr id="186" name="CustomShape 3"/>
          <p:cNvSpPr/>
          <p:nvPr/>
        </p:nvSpPr>
        <p:spPr>
          <a:xfrm>
            <a:off x="6849360" y="2619720"/>
            <a:ext cx="534240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Whenever the derived class’s default constructor is called, the base class’s default constructor is called automatically.</a:t>
            </a:r>
            <a:endParaRPr b="0" lang="tr-TR" sz="1800" spc="-1" strike="noStrike">
              <a:latin typeface="Arial"/>
            </a:endParaRPr>
          </a:p>
          <a:p>
            <a:pPr>
              <a:lnSpc>
                <a:spcPct val="100000"/>
              </a:lnSpc>
            </a:pPr>
            <a:endParaRPr b="0" lang="tr-TR" sz="1800" spc="-1" strike="noStrike">
              <a:latin typeface="Arial"/>
            </a:endParaRPr>
          </a:p>
          <a:p>
            <a:pPr>
              <a:lnSpc>
                <a:spcPct val="100000"/>
              </a:lnSpc>
            </a:pPr>
            <a:r>
              <a:rPr b="0" lang="en-US" sz="1800" spc="-1" strike="noStrike">
                <a:solidFill>
                  <a:srgbClr val="000000"/>
                </a:solidFill>
                <a:latin typeface="Calibri"/>
              </a:rPr>
              <a:t>To call the parameterised constructor of base class inside the parameterised consructor of sub class, we have to mention it explicitly.</a:t>
            </a:r>
            <a:endParaRPr b="0" lang="tr-TR" sz="1800" spc="-1" strike="noStrike">
              <a:latin typeface="Arial"/>
            </a:endParaRPr>
          </a:p>
          <a:p>
            <a:pPr>
              <a:lnSpc>
                <a:spcPct val="100000"/>
              </a:lnSpc>
            </a:pPr>
            <a:endParaRPr b="0" lang="tr-TR" sz="1800" spc="-1" strike="noStrike">
              <a:latin typeface="Arial"/>
            </a:endParaRPr>
          </a:p>
          <a:p>
            <a:pPr>
              <a:lnSpc>
                <a:spcPct val="100000"/>
              </a:lnSpc>
            </a:pPr>
            <a:r>
              <a:rPr b="0" lang="en-US" sz="1800" spc="-1" strike="noStrike">
                <a:solidFill>
                  <a:srgbClr val="000000"/>
                </a:solidFill>
                <a:latin typeface="Calibri"/>
              </a:rPr>
              <a:t>The parameterised constructor of base class cannot be called in default constructor of sub class, it should be called in the parameterised constructor of sub class.</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0" y="0"/>
            <a:ext cx="10644480" cy="6857640"/>
          </a:xfrm>
          <a:prstGeom prst="rect">
            <a:avLst/>
          </a:prstGeom>
          <a:noFill/>
          <a:ln>
            <a:noFill/>
          </a:ln>
        </p:spPr>
        <p:txBody>
          <a:bodyPr>
            <a:normAutofit fontScale="60000"/>
          </a:bodyPr>
          <a:p>
            <a:pPr>
              <a:lnSpc>
                <a:spcPct val="90000"/>
              </a:lnSpc>
              <a:spcBef>
                <a:spcPts val="1001"/>
              </a:spcBef>
              <a:tabLst>
                <a:tab algn="l" pos="0"/>
              </a:tabLst>
            </a:pPr>
            <a:r>
              <a:rPr b="1" lang="tr-TR" sz="2800" spc="-1" strike="noStrike">
                <a:solidFill>
                  <a:srgbClr val="c00000"/>
                </a:solidFill>
                <a:latin typeface="Calibri"/>
              </a:rPr>
              <a:t>#include &lt;iostream&gt;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MyBaseClass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MyBaseClass(int x)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"Constructor of base class: " &lt;&lt; x &lt;&lt; 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MyDerivedClass : public MyBaseClass { </a:t>
            </a:r>
            <a:r>
              <a:rPr b="1" lang="tr-TR" sz="2800" spc="-1" strike="noStrike">
                <a:solidFill>
                  <a:srgbClr val="000000"/>
                </a:solidFill>
                <a:latin typeface="Calibri"/>
              </a:rPr>
              <a:t>//base constructor as initializer list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MyDerivedClass(int y) : MyBaseClass(50)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"Constructor of derived class: " &lt;&lt; y &lt;&lt; 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MyDerivedClass derived(100);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pic>
        <p:nvPicPr>
          <p:cNvPr id="188" name="Resim 3" descr=""/>
          <p:cNvPicPr/>
          <p:nvPr/>
        </p:nvPicPr>
        <p:blipFill>
          <a:blip r:embed="rId1"/>
          <a:stretch/>
        </p:blipFill>
        <p:spPr>
          <a:xfrm>
            <a:off x="5050800" y="5352480"/>
            <a:ext cx="3781080" cy="110448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0" y="0"/>
            <a:ext cx="4299840" cy="6857640"/>
          </a:xfrm>
          <a:prstGeom prst="rect">
            <a:avLst/>
          </a:prstGeom>
          <a:noFill/>
          <a:ln>
            <a:noFill/>
          </a:ln>
        </p:spPr>
        <p:txBody>
          <a:bodyPr>
            <a:normAutofit fontScale="56000"/>
          </a:bodyPr>
          <a:p>
            <a:pPr>
              <a:lnSpc>
                <a:spcPct val="90000"/>
              </a:lnSpc>
              <a:spcBef>
                <a:spcPts val="1001"/>
              </a:spcBef>
              <a:tabLst>
                <a:tab algn="l" pos="0"/>
              </a:tabLst>
            </a:pPr>
            <a:r>
              <a:rPr b="1" lang="tr-TR" sz="2800" spc="-1" strike="noStrike">
                <a:solidFill>
                  <a:srgbClr val="c00000"/>
                </a:solidFill>
                <a:latin typeface="Calibri"/>
              </a:rPr>
              <a:t>class Rectangle{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private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float length;</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float width;</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Rectangle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length = 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width = 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Rectangle (float len, float wid)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length = len;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width = wid;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float area()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length * width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
        <p:nvSpPr>
          <p:cNvPr id="190" name="CustomShape 2"/>
          <p:cNvSpPr/>
          <p:nvPr/>
        </p:nvSpPr>
        <p:spPr>
          <a:xfrm>
            <a:off x="5014800" y="172440"/>
            <a:ext cx="6095520" cy="420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800" spc="-1" strike="noStrike">
                <a:solidFill>
                  <a:srgbClr val="c00000"/>
                </a:solidFill>
                <a:latin typeface="Calibri"/>
              </a:rPr>
              <a:t>class Box : public Rectangle{</a:t>
            </a:r>
            <a:endParaRPr b="0" lang="tr-TR" sz="1800" spc="-1" strike="noStrike">
              <a:latin typeface="Arial"/>
            </a:endParaRPr>
          </a:p>
          <a:p>
            <a:pPr>
              <a:lnSpc>
                <a:spcPct val="100000"/>
              </a:lnSpc>
            </a:pPr>
            <a:r>
              <a:rPr b="1" lang="tr-TR" sz="1800" spc="-1" strike="noStrike">
                <a:solidFill>
                  <a:srgbClr val="c00000"/>
                </a:solidFill>
                <a:latin typeface="Calibri"/>
              </a:rPr>
              <a:t>private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float height;    </a:t>
            </a:r>
            <a:endParaRPr b="0" lang="tr-TR" sz="1800" spc="-1" strike="noStrike">
              <a:latin typeface="Arial"/>
            </a:endParaRPr>
          </a:p>
          <a:p>
            <a:pPr>
              <a:lnSpc>
                <a:spcPct val="100000"/>
              </a:lnSpc>
            </a:pPr>
            <a:r>
              <a:rPr b="1" lang="tr-TR" sz="1800" spc="-1" strike="noStrike">
                <a:solidFill>
                  <a:srgbClr val="c00000"/>
                </a:solidFill>
                <a:latin typeface="Calibri"/>
              </a:rPr>
              <a:t>public:</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Box ()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height = 0;</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Box (float len, float wid, float ht) : Rectangle(len, wid)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height = ht;</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float volume()    {</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return area() * height;</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a:t>
            </a:r>
            <a:endParaRPr b="0" lang="tr-TR" sz="1800" spc="-1" strike="noStrike">
              <a:latin typeface="Arial"/>
            </a:endParaRPr>
          </a:p>
          <a:p>
            <a:pPr>
              <a:lnSpc>
                <a:spcPct val="100000"/>
              </a:lnSpc>
            </a:pPr>
            <a:r>
              <a:rPr b="1" lang="tr-TR" sz="1800" spc="-1" strike="noStrike">
                <a:solidFill>
                  <a:srgbClr val="c00000"/>
                </a:solidFill>
                <a:latin typeface="Calibri"/>
              </a:rPr>
              <a:t>};</a:t>
            </a:r>
            <a:endParaRPr b="0" lang="tr-TR" sz="1800" spc="-1" strike="noStrike">
              <a:latin typeface="Arial"/>
            </a:endParaRPr>
          </a:p>
        </p:txBody>
      </p:sp>
      <p:sp>
        <p:nvSpPr>
          <p:cNvPr id="191" name="CustomShape 3"/>
          <p:cNvSpPr/>
          <p:nvPr/>
        </p:nvSpPr>
        <p:spPr>
          <a:xfrm>
            <a:off x="5092560" y="4276080"/>
            <a:ext cx="6095520" cy="228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800" spc="-1" strike="noStrike">
                <a:solidFill>
                  <a:srgbClr val="c00000"/>
                </a:solidFill>
                <a:latin typeface="Calibri"/>
              </a:rPr>
              <a:t>int main ()</a:t>
            </a:r>
            <a:endParaRPr b="0" lang="tr-TR" sz="1800" spc="-1" strike="noStrike">
              <a:latin typeface="Arial"/>
            </a:endParaRPr>
          </a:p>
          <a:p>
            <a:pPr>
              <a:lnSpc>
                <a:spcPct val="100000"/>
              </a:lnSpc>
            </a:pPr>
            <a:r>
              <a:rPr b="1" lang="tr-TR" sz="1800" spc="-1" strike="noStrike">
                <a:solidFill>
                  <a:srgbClr val="c00000"/>
                </a:solidFill>
                <a:latin typeface="Calibri"/>
              </a:rPr>
              <a:t>{</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Box bx;</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Box cx(4,8,5);</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cout &lt;&lt; bx.volume() &lt;&lt; endl;</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cout &lt;&lt; cx.volume() &lt;&lt; endl;</a:t>
            </a:r>
            <a:endParaRPr b="0" lang="tr-TR" sz="1800" spc="-1" strike="noStrike">
              <a:latin typeface="Arial"/>
            </a:endParaRPr>
          </a:p>
          <a:p>
            <a:pPr>
              <a:lnSpc>
                <a:spcPct val="100000"/>
              </a:lnSpc>
            </a:pPr>
            <a:r>
              <a:rPr b="1" lang="tr-TR" sz="1800" spc="-1" strike="noStrike">
                <a:solidFill>
                  <a:srgbClr val="c00000"/>
                </a:solidFill>
                <a:latin typeface="Calibri"/>
              </a:rPr>
              <a:t>    </a:t>
            </a:r>
            <a:r>
              <a:rPr b="1" lang="tr-TR" sz="1800" spc="-1" strike="noStrike">
                <a:solidFill>
                  <a:srgbClr val="c00000"/>
                </a:solidFill>
                <a:latin typeface="Calibri"/>
              </a:rPr>
              <a:t>return 0;</a:t>
            </a:r>
            <a:endParaRPr b="0" lang="tr-TR" sz="1800" spc="-1" strike="noStrike">
              <a:latin typeface="Arial"/>
            </a:endParaRPr>
          </a:p>
          <a:p>
            <a:pPr>
              <a:lnSpc>
                <a:spcPct val="100000"/>
              </a:lnSpc>
            </a:pPr>
            <a:r>
              <a:rPr b="1" lang="tr-TR" sz="1800" spc="-1" strike="noStrike">
                <a:solidFill>
                  <a:srgbClr val="c00000"/>
                </a:solidFill>
                <a:latin typeface="Calibri"/>
              </a:rPr>
              <a:t>}</a:t>
            </a:r>
            <a:endParaRPr b="0" lang="tr-TR" sz="1800" spc="-1" strike="noStrike">
              <a:latin typeface="Arial"/>
            </a:endParaRPr>
          </a:p>
        </p:txBody>
      </p:sp>
      <p:pic>
        <p:nvPicPr>
          <p:cNvPr id="192" name="Resim 5" descr=""/>
          <p:cNvPicPr/>
          <p:nvPr/>
        </p:nvPicPr>
        <p:blipFill>
          <a:blip r:embed="rId1"/>
          <a:stretch/>
        </p:blipFill>
        <p:spPr>
          <a:xfrm>
            <a:off x="8740080" y="5337360"/>
            <a:ext cx="1733040" cy="133308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3" name="Resim 3" descr=""/>
          <p:cNvPicPr/>
          <p:nvPr/>
        </p:nvPicPr>
        <p:blipFill>
          <a:blip r:embed="rId1"/>
          <a:stretch/>
        </p:blipFill>
        <p:spPr>
          <a:xfrm>
            <a:off x="781200" y="629640"/>
            <a:ext cx="10269000" cy="540828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14000" y="629640"/>
            <a:ext cx="10939320" cy="5546880"/>
          </a:xfrm>
          <a:prstGeom prst="rect">
            <a:avLst/>
          </a:prstGeom>
          <a:noFill/>
          <a:ln>
            <a:noFill/>
          </a:ln>
        </p:spPr>
        <p:txBody>
          <a:bodyPr>
            <a:noAutofit/>
          </a:bodyPr>
          <a:p>
            <a:pPr algn="ctr">
              <a:lnSpc>
                <a:spcPct val="90000"/>
              </a:lnSpc>
              <a:spcBef>
                <a:spcPts val="1001"/>
              </a:spcBef>
              <a:tabLst>
                <a:tab algn="l" pos="0"/>
              </a:tabLst>
            </a:pPr>
            <a:r>
              <a:rPr b="0" lang="en-US" sz="2800" spc="-1" strike="noStrike">
                <a:solidFill>
                  <a:srgbClr val="000000"/>
                </a:solidFill>
                <a:latin typeface="Calibri"/>
              </a:rPr>
              <a:t>Functions that are never Inherited</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Constructors and Destructors are never inherited and hence never overrided.</a:t>
            </a:r>
            <a:r>
              <a:rPr b="0" lang="tr-TR" sz="2800" spc="-1" strike="noStrike">
                <a:solidFill>
                  <a:srgbClr val="0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Also, assignment operator = is never inherited. It can be overloaded but can't be inherited by sub class</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Resim 3" descr=""/>
          <p:cNvPicPr/>
          <p:nvPr/>
        </p:nvPicPr>
        <p:blipFill>
          <a:blip r:embed="rId1"/>
          <a:stretch/>
        </p:blipFill>
        <p:spPr>
          <a:xfrm>
            <a:off x="1220760" y="629640"/>
            <a:ext cx="9164160" cy="526176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0" y="0"/>
            <a:ext cx="10446120" cy="6857640"/>
          </a:xfrm>
          <a:prstGeom prst="rect">
            <a:avLst/>
          </a:prstGeom>
          <a:noFill/>
          <a:ln>
            <a:noFill/>
          </a:ln>
        </p:spPr>
        <p:txBody>
          <a:bodyPr>
            <a:noAutofit/>
          </a:bodyPr>
          <a:p>
            <a:pPr>
              <a:lnSpc>
                <a:spcPct val="90000"/>
              </a:lnSpc>
              <a:spcBef>
                <a:spcPts val="1001"/>
              </a:spcBef>
            </a:pPr>
            <a:endParaRPr b="0" lang="tr-TR" sz="2800" spc="-1" strike="noStrike">
              <a:solidFill>
                <a:srgbClr val="000000"/>
              </a:solidFill>
              <a:latin typeface="Calibri"/>
            </a:endParaRPr>
          </a:p>
          <a:p>
            <a:pPr algn="ctr">
              <a:lnSpc>
                <a:spcPct val="90000"/>
              </a:lnSpc>
              <a:spcBef>
                <a:spcPts val="1001"/>
              </a:spcBef>
            </a:pPr>
            <a:endParaRPr b="0" lang="tr-TR" sz="2800" spc="-1" strike="noStrike">
              <a:solidFill>
                <a:srgbClr val="000000"/>
              </a:solidFill>
              <a:latin typeface="Calibri"/>
            </a:endParaRPr>
          </a:p>
          <a:p>
            <a:pPr algn="ctr">
              <a:lnSpc>
                <a:spcPct val="90000"/>
              </a:lnSpc>
              <a:spcBef>
                <a:spcPts val="1001"/>
              </a:spcBef>
              <a:tabLst>
                <a:tab algn="l" pos="0"/>
              </a:tabLst>
            </a:pPr>
            <a:r>
              <a:rPr b="1" lang="en-US" sz="2800" spc="-1" strike="noStrike">
                <a:solidFill>
                  <a:srgbClr val="000000"/>
                </a:solidFill>
                <a:latin typeface="Calibri"/>
              </a:rPr>
              <a:t>Constructor call in Multiple Inheritance in C++</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Its almost the same, all the Base class's constructors are called inside derived class's constructor, in the same order in which they are inherited.</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gn="ctr">
              <a:lnSpc>
                <a:spcPct val="90000"/>
              </a:lnSpc>
              <a:spcBef>
                <a:spcPts val="1001"/>
              </a:spcBef>
              <a:tabLst>
                <a:tab algn="l" pos="0"/>
              </a:tabLst>
            </a:pPr>
            <a:r>
              <a:rPr b="0" lang="en-US" sz="2800" spc="-1" strike="noStrike">
                <a:solidFill>
                  <a:srgbClr val="000000"/>
                </a:solidFill>
                <a:latin typeface="Calibri"/>
              </a:rPr>
              <a:t>class A : public B, public C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In this case, first class B constructor will be executed, then class C constructor and then class A constructor.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0" y="0"/>
            <a:ext cx="12191760" cy="6857640"/>
          </a:xfrm>
          <a:prstGeom prst="rect">
            <a:avLst/>
          </a:prstGeom>
          <a:noFill/>
          <a:ln>
            <a:noFill/>
          </a:ln>
        </p:spPr>
        <p:txBody>
          <a:bodyPr>
            <a:normAutofit fontScale="69000"/>
          </a:bodyPr>
          <a:p>
            <a:pPr algn="ctr">
              <a:lnSpc>
                <a:spcPct val="90000"/>
              </a:lnSpc>
              <a:spcBef>
                <a:spcPts val="1001"/>
              </a:spcBef>
              <a:tabLst>
                <a:tab algn="l" pos="0"/>
              </a:tabLst>
            </a:pPr>
            <a:r>
              <a:rPr b="1" lang="en-US" sz="2800" spc="-1" strike="noStrike">
                <a:solidFill>
                  <a:srgbClr val="000000"/>
                </a:solidFill>
                <a:latin typeface="Calibri"/>
              </a:rPr>
              <a:t>Polymorphism in C++</a:t>
            </a: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word polymorphism means having many forms.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In simple words, we can define polymorphism as the ability of a message to be displayed in more than one form.</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Real life example of polymorphism, a person at the same time can have different characteristic. Like a man at the same time is a father, a husband, an employee. So the same person posses different behavior in different situations. This is called polymorphism.</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Polymorphism is considered as one of the important features of Object Oriented Programming.</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In C++ polymorphism is mainly divided into two types: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tr-TR" sz="2800" spc="-1" strike="noStrike">
                <a:solidFill>
                  <a:srgbClr val="000000"/>
                </a:solidFill>
                <a:latin typeface="Calibri"/>
              </a:rPr>
              <a:t>	</a:t>
            </a:r>
            <a:r>
              <a:rPr b="0" lang="tr-TR" sz="2800" spc="-1" strike="noStrike">
                <a:solidFill>
                  <a:srgbClr val="000000"/>
                </a:solidFill>
                <a:latin typeface="Calibri"/>
              </a:rPr>
              <a:t>	</a:t>
            </a:r>
            <a:r>
              <a:rPr b="1" lang="en-US" sz="2800" spc="-1" strike="noStrike">
                <a:solidFill>
                  <a:srgbClr val="c00000"/>
                </a:solidFill>
                <a:latin typeface="Calibri"/>
              </a:rPr>
              <a:t>Compile time Polymorphism</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en-US" sz="2800" spc="-1" strike="noStrike">
                <a:solidFill>
                  <a:srgbClr val="c00000"/>
                </a:solidFill>
                <a:latin typeface="Calibri"/>
              </a:rPr>
              <a:t> </a:t>
            </a:r>
            <a:r>
              <a:rPr b="1" lang="en-US" sz="2800" spc="-1" strike="noStrike">
                <a:solidFill>
                  <a:srgbClr val="c00000"/>
                </a:solidFill>
                <a:latin typeface="Calibri"/>
              </a:rPr>
              <a:t>Runtime Polymorphism</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 name="Resim 3" descr=""/>
          <p:cNvPicPr/>
          <p:nvPr/>
        </p:nvPicPr>
        <p:blipFill>
          <a:blip r:embed="rId1"/>
          <a:stretch/>
        </p:blipFill>
        <p:spPr>
          <a:xfrm>
            <a:off x="1017000" y="1095480"/>
            <a:ext cx="9541440" cy="4383360"/>
          </a:xfrm>
          <a:prstGeom prst="rect">
            <a:avLst/>
          </a:prstGeom>
          <a:ln>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0" y="344880"/>
            <a:ext cx="12191760" cy="65127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Compile time polymorphism</a:t>
            </a:r>
            <a:r>
              <a:rPr b="0" lang="en-US" sz="2800" spc="-1" strike="noStrike">
                <a:solidFill>
                  <a:srgbClr val="000000"/>
                </a:solidFill>
                <a:latin typeface="Calibri"/>
              </a:rPr>
              <a:t>: This type of polymorphism is achieved by function overloading or operator overloading.</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u="sng">
                <a:solidFill>
                  <a:srgbClr val="0563c1"/>
                </a:solidFill>
                <a:uFillTx/>
                <a:latin typeface="Calibri"/>
                <a:hlinkClick r:id="rId1"/>
              </a:rPr>
              <a:t>Function Overloading</a:t>
            </a:r>
            <a:r>
              <a:rPr b="0" lang="en-US" sz="2800" spc="-1" strike="noStrike">
                <a:solidFill>
                  <a:srgbClr val="000000"/>
                </a:solidFill>
                <a:latin typeface="Calibri"/>
              </a:rPr>
              <a:t>: When there are multiple functions with same name but different parameters then these functions are said to be </a:t>
            </a:r>
            <a:r>
              <a:rPr b="1" lang="en-US" sz="2800" spc="-1" strike="noStrike">
                <a:solidFill>
                  <a:srgbClr val="000000"/>
                </a:solidFill>
                <a:latin typeface="Calibri"/>
              </a:rPr>
              <a:t>overloaded</a:t>
            </a:r>
            <a:r>
              <a:rPr b="0" lang="en-US" sz="2800" spc="-1" strike="noStrike">
                <a:solidFill>
                  <a:srgbClr val="000000"/>
                </a:solidFill>
                <a:latin typeface="Calibri"/>
              </a:rPr>
              <a:t>. </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Functions can be overloaded by </a:t>
            </a:r>
            <a:r>
              <a:rPr b="1" lang="en-US" sz="2800" spc="-1" strike="noStrike">
                <a:solidFill>
                  <a:srgbClr val="000000"/>
                </a:solidFill>
                <a:latin typeface="Calibri"/>
              </a:rPr>
              <a:t>change in number of arguments</a:t>
            </a:r>
            <a:r>
              <a:rPr b="0" lang="en-US" sz="2800" spc="-1" strike="noStrike">
                <a:solidFill>
                  <a:srgbClr val="000000"/>
                </a:solidFill>
                <a:latin typeface="Calibri"/>
              </a:rPr>
              <a:t> or/and </a:t>
            </a:r>
            <a:r>
              <a:rPr b="1" lang="en-US" sz="2800" spc="-1" strike="noStrike">
                <a:solidFill>
                  <a:srgbClr val="000000"/>
                </a:solidFill>
                <a:latin typeface="Calibri"/>
              </a:rPr>
              <a:t>change in type of arguments</a:t>
            </a:r>
            <a:r>
              <a:rPr b="0" lang="en-US" sz="2800" spc="-1" strike="noStrike">
                <a:solidFill>
                  <a:srgbClr val="000000"/>
                </a:solidFill>
                <a:latin typeface="Calibri"/>
              </a:rPr>
              <a:t>.</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0" y="0"/>
            <a:ext cx="9126360" cy="6857640"/>
          </a:xfrm>
          <a:prstGeom prst="rect">
            <a:avLst/>
          </a:prstGeom>
          <a:noFill/>
          <a:ln>
            <a:noFill/>
          </a:ln>
        </p:spPr>
        <p:txBody>
          <a:bodyPr>
            <a:normAutofit fontScale="37000"/>
          </a:bodyPr>
          <a:p>
            <a:pPr>
              <a:lnSpc>
                <a:spcPct val="90000"/>
              </a:lnSpc>
              <a:spcBef>
                <a:spcPts val="1001"/>
              </a:spcBef>
              <a:tabLst>
                <a:tab algn="l" pos="0"/>
              </a:tabLst>
            </a:pPr>
            <a:r>
              <a:rPr b="1" lang="tr-TR" sz="2800" spc="-1" strike="noStrike">
                <a:solidFill>
                  <a:srgbClr val="c00000"/>
                </a:solidFill>
                <a:latin typeface="Calibri"/>
              </a:rPr>
              <a:t>#include&lt;iostream&gt;         using namespace std;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Geeks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void func(int x)     {     </a:t>
            </a:r>
            <a:r>
              <a:rPr b="1" lang="tr-TR" sz="2800" spc="-1" strike="noStrike">
                <a:solidFill>
                  <a:srgbClr val="000000"/>
                </a:solidFill>
                <a:latin typeface="Calibri"/>
              </a:rPr>
              <a:t>// function with 1 int parameter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"value of x is " &lt;&lt; x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void func(double x)     {            </a:t>
            </a:r>
            <a:r>
              <a:rPr b="1" lang="tr-TR" sz="2800" spc="-1" strike="noStrike">
                <a:solidFill>
                  <a:srgbClr val="000000"/>
                </a:solidFill>
                <a:latin typeface="Calibri"/>
              </a:rPr>
              <a:t>// function with same name but 1 double parameter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"value of x is " &lt;&lt; x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void func(int x, int y)     {      </a:t>
            </a:r>
            <a:r>
              <a:rPr b="1" lang="tr-TR" sz="2800" spc="-1" strike="noStrike">
                <a:solidFill>
                  <a:srgbClr val="000000"/>
                </a:solidFill>
                <a:latin typeface="Calibri"/>
              </a:rPr>
              <a:t>// function with same name and 2 int parameters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"value of x and y is " &lt;&lt; x &lt;&lt; ", " &lt;&lt; y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main()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Geeks obj1;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obj1.func(7);  </a:t>
            </a:r>
            <a:r>
              <a:rPr b="1" lang="tr-TR" sz="2800" spc="-1" strike="noStrike">
                <a:solidFill>
                  <a:srgbClr val="000000"/>
                </a:solidFill>
                <a:latin typeface="Calibri"/>
              </a:rPr>
              <a:t>// Which function is called will depend on the parameters passed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obj1.func(9.132);    </a:t>
            </a:r>
            <a:r>
              <a:rPr b="1" lang="tr-TR" sz="2800" spc="-1" strike="noStrike">
                <a:solidFill>
                  <a:srgbClr val="000000"/>
                </a:solidFill>
                <a:latin typeface="Calibri"/>
              </a:rPr>
              <a:t>// The second 'func' is called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obj1.func(85,64);    </a:t>
            </a:r>
            <a:r>
              <a:rPr b="1" lang="tr-TR" sz="2800" spc="-1" strike="noStrike">
                <a:solidFill>
                  <a:srgbClr val="000000"/>
                </a:solidFill>
                <a:latin typeface="Calibri"/>
              </a:rPr>
              <a:t>// The third 'func' is called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0;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p:txBody>
      </p:sp>
      <p:sp>
        <p:nvSpPr>
          <p:cNvPr id="200" name="CustomShape 2"/>
          <p:cNvSpPr/>
          <p:nvPr/>
        </p:nvSpPr>
        <p:spPr>
          <a:xfrm>
            <a:off x="6909480" y="138960"/>
            <a:ext cx="604692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tr-TR" sz="2000" spc="-1" strike="noStrike">
                <a:solidFill>
                  <a:srgbClr val="000000"/>
                </a:solidFill>
                <a:latin typeface="Calibri"/>
              </a:rPr>
              <a:t>// C++ program for function overloading </a:t>
            </a:r>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0" y="0"/>
            <a:ext cx="10567080" cy="6857640"/>
          </a:xfrm>
          <a:prstGeom prst="rect">
            <a:avLst/>
          </a:prstGeom>
          <a:noFill/>
          <a:ln>
            <a:noFill/>
          </a:ln>
        </p:spPr>
        <p:txBody>
          <a:bodyPr>
            <a:normAutofit fontScale="50000"/>
          </a:bodyPr>
          <a:p>
            <a:pPr>
              <a:lnSpc>
                <a:spcPct val="90000"/>
              </a:lnSpc>
              <a:spcBef>
                <a:spcPts val="1001"/>
              </a:spcBef>
              <a:tabLst>
                <a:tab algn="l" pos="0"/>
              </a:tabLst>
            </a:pPr>
            <a:r>
              <a:rPr b="1" lang="tr-TR" sz="2800" spc="-1" strike="noStrike">
                <a:solidFill>
                  <a:srgbClr val="c00000"/>
                </a:solidFill>
                <a:latin typeface="Calibri"/>
              </a:rPr>
              <a:t>#include &lt;iostream&gt;          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printData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print(int i)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"Printing int: " &lt;&lt; i &lt;&lt; 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void print(double  f)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"Printing float: " &lt;&lt; f &lt;&lt; 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void print(char* 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"Printing character: " &lt;&lt; c &lt;&lt; 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main(void)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printData pd;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pd.print(5);</a:t>
            </a:r>
            <a:r>
              <a:rPr b="1" lang="tr-TR" sz="2800" spc="-1" strike="noStrike">
                <a:solidFill>
                  <a:srgbClr val="000000"/>
                </a:solidFill>
                <a:latin typeface="Calibri"/>
              </a:rPr>
              <a:t>     // Call print to print intege</a:t>
            </a:r>
            <a:r>
              <a:rPr b="1" lang="tr-TR" sz="2800" spc="-1" strike="noStrike">
                <a:solidFill>
                  <a:srgbClr val="c00000"/>
                </a:solidFill>
                <a:latin typeface="Calibri"/>
              </a:rPr>
              <a:t>r</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pd.print(500.263);</a:t>
            </a:r>
            <a:r>
              <a:rPr b="1" lang="tr-TR" sz="2800" spc="-1" strike="noStrike">
                <a:solidFill>
                  <a:srgbClr val="000000"/>
                </a:solidFill>
                <a:latin typeface="Calibri"/>
              </a:rPr>
              <a:t>        // Call print to print float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pd.print("Hello C++");</a:t>
            </a:r>
            <a:r>
              <a:rPr b="1" lang="tr-TR" sz="2800" spc="-1" strike="noStrike">
                <a:solidFill>
                  <a:srgbClr val="000000"/>
                </a:solidFill>
                <a:latin typeface="Calibri"/>
              </a:rPr>
              <a:t> // Call print to print characte</a:t>
            </a:r>
            <a:r>
              <a:rPr b="1" lang="tr-TR" sz="2800" spc="-1" strike="noStrike">
                <a:solidFill>
                  <a:srgbClr val="c00000"/>
                </a:solidFill>
                <a:latin typeface="Calibri"/>
              </a:rPr>
              <a:t>r</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pic>
        <p:nvPicPr>
          <p:cNvPr id="202" name="Resim 3" descr=""/>
          <p:cNvPicPr/>
          <p:nvPr/>
        </p:nvPicPr>
        <p:blipFill>
          <a:blip r:embed="rId1"/>
          <a:stretch/>
        </p:blipFill>
        <p:spPr>
          <a:xfrm>
            <a:off x="6867000" y="4921560"/>
            <a:ext cx="3133440" cy="99972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0" y="0"/>
            <a:ext cx="6210720" cy="6857640"/>
          </a:xfrm>
          <a:prstGeom prst="rect">
            <a:avLst/>
          </a:prstGeom>
          <a:noFill/>
          <a:ln>
            <a:noFill/>
          </a:ln>
        </p:spPr>
        <p:txBody>
          <a:bodyPr>
            <a:normAutofit fontScale="44000"/>
          </a:bodyPr>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Sum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add(int num1,int num2){</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num1 + num2;</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add(int num1, int num2, int num3){</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num1 + num2 + num3;</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main(void)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000000"/>
                </a:solidFill>
                <a:latin typeface="Calibri"/>
              </a:rPr>
              <a:t>//Object of class Sum</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Sum obj;</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000000"/>
                </a:solidFill>
                <a:latin typeface="Calibri"/>
              </a:rPr>
              <a:t>//This will call the second add function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cout&lt;&lt;obj.add(10, 20, 30)&lt;&lt;endl;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000000"/>
                </a:solidFill>
                <a:latin typeface="Calibri"/>
              </a:rPr>
              <a:t>//This will call the first add function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cout&lt;&lt;obj.add(11, 22);</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
        <p:nvSpPr>
          <p:cNvPr id="204" name="CustomShape 2"/>
          <p:cNvSpPr/>
          <p:nvPr/>
        </p:nvSpPr>
        <p:spPr>
          <a:xfrm>
            <a:off x="7617240" y="2355480"/>
            <a:ext cx="415764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Derleyici program derlenmeden önce hangi işlevin yürütülür bildiği için derleme zamanı çok biçimliliğidir.</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20240" y="360000"/>
            <a:ext cx="12191760" cy="4350960"/>
          </a:xfrm>
          <a:prstGeom prst="rect">
            <a:avLst/>
          </a:prstGeom>
          <a:noFill/>
          <a:ln>
            <a:noFill/>
          </a:ln>
        </p:spPr>
        <p:txBody>
          <a:bodyPr>
            <a:noAutofit/>
          </a:bodyPr>
          <a:p>
            <a:pPr>
              <a:lnSpc>
                <a:spcPct val="90000"/>
              </a:lnSpc>
              <a:spcBef>
                <a:spcPts val="1001"/>
              </a:spcBef>
            </a:pPr>
            <a:r>
              <a:rPr b="0" lang="en-US" sz="2800" spc="-1" strike="noStrike">
                <a:solidFill>
                  <a:srgbClr val="000000"/>
                </a:solidFill>
                <a:latin typeface="Calibri"/>
              </a:rPr>
              <a:t>Operatör Aşırı Yükleme: C   ayrıca aşırı yük operatörleri için seçenek de sağlar.</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Örneğin, dize sınıfı için işleci (' ') iki dizeyi bir araya getirmek için yapabiliriz.</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Bunun, görevi iki işlenen eklemek olan ekleme işleci olduğunu biliyoruz.</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Bu nedenle, tamsayı işlenenleri arasına yerleştirildiğinde tek bir işleç ' ' ekler ve dize işlenenleri arasına yerleştirildiğinde bunları bir araya getirilir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267480" y="733320"/>
            <a:ext cx="11086200" cy="5443200"/>
          </a:xfrm>
          <a:prstGeom prst="rect">
            <a:avLst/>
          </a:prstGeom>
          <a:noFill/>
          <a:ln>
            <a:noFill/>
          </a:ln>
        </p:spPr>
        <p:txBody>
          <a:bodyPr>
            <a:normAutofit/>
          </a:bodyPr>
          <a:p>
            <a:pPr>
              <a:lnSpc>
                <a:spcPct val="90000"/>
              </a:lnSpc>
              <a:spcBef>
                <a:spcPts val="1001"/>
              </a:spcBef>
            </a:pPr>
            <a:r>
              <a:rPr b="0" lang="en-US" sz="2800" spc="-1" strike="noStrike">
                <a:solidFill>
                  <a:srgbClr val="000000"/>
                </a:solidFill>
                <a:latin typeface="Calibri"/>
              </a:rPr>
              <a:t>C  'ta, nesneler veya yapılar gibi kullanıcı tanımlı türler üzerinde çalıştığımız sürece bir işleci aşırı yükleyebiliriz.</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Int, double gibi temel türler için operatör aşırı yüklemesini kullanamayız.</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İşleç aşırı temelde işlev aşırı, burada farklı işleç işlevleri aynı sembole ancak farklı işlenenlere sahiptir.</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Ve işlenenlere bağlı olarak, farklı işleç işlevleri yürütülür.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77760" y="0"/>
            <a:ext cx="10722240" cy="6857640"/>
          </a:xfrm>
          <a:prstGeom prst="rect">
            <a:avLst/>
          </a:prstGeom>
          <a:noFill/>
          <a:ln>
            <a:noFill/>
          </a:ln>
        </p:spPr>
        <p:txBody>
          <a:bodyPr>
            <a:normAutofit fontScale="51000"/>
          </a:bodyPr>
          <a:p>
            <a:pPr>
              <a:lnSpc>
                <a:spcPct val="90000"/>
              </a:lnSpc>
              <a:spcBef>
                <a:spcPts val="1001"/>
              </a:spcBef>
              <a:tabLst>
                <a:tab algn="l" pos="0"/>
              </a:tabLst>
            </a:pPr>
            <a:r>
              <a:rPr b="1" lang="tr-TR" sz="2800" spc="-1" strike="noStrike">
                <a:solidFill>
                  <a:srgbClr val="c00000"/>
                </a:solidFill>
                <a:latin typeface="Calibri"/>
              </a:rPr>
              <a:t>#include &lt;iostream&gt;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OperatorOverload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private: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x;</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OperatorOverload() : x(10)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operator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x = x + 2;</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Print()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"The Count is: " &lt;&lt; x;</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OperatorOverload ov;</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++ov;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ov.Print();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pic>
        <p:nvPicPr>
          <p:cNvPr id="208" name="Resim 3" descr=""/>
          <p:cNvPicPr/>
          <p:nvPr/>
        </p:nvPicPr>
        <p:blipFill>
          <a:blip r:embed="rId1"/>
          <a:stretch/>
        </p:blipFill>
        <p:spPr>
          <a:xfrm>
            <a:off x="3789360" y="5529600"/>
            <a:ext cx="3460680" cy="5626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36400" y="195120"/>
            <a:ext cx="10515240" cy="27720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Suppose there are 3 sections in the 12th grade of your school: A, B, and C.</a:t>
            </a:r>
            <a:endParaRPr b="0" lang="tr-TR" sz="2800" spc="-1" strike="noStrike">
              <a:solidFill>
                <a:srgbClr val="000000"/>
              </a:solidFill>
              <a:latin typeface="Calibri"/>
            </a:endParaRPr>
          </a:p>
          <a:p>
            <a:pPr>
              <a:lnSpc>
                <a:spcPct val="90000"/>
              </a:lnSpc>
              <a:spcBef>
                <a:spcPts val="1001"/>
              </a:spcBef>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functions that we need to perform in each class are taking the attendance, distributing newspapers to students who subscribed for it, and giving them their final grades.</a:t>
            </a:r>
            <a:endParaRPr b="0" lang="tr-TR" sz="2800" spc="-1" strike="noStrike">
              <a:solidFill>
                <a:srgbClr val="000000"/>
              </a:solidFill>
              <a:latin typeface="Calibri"/>
            </a:endParaRPr>
          </a:p>
        </p:txBody>
      </p:sp>
      <p:pic>
        <p:nvPicPr>
          <p:cNvPr id="89" name="Resim 3" descr=""/>
          <p:cNvPicPr/>
          <p:nvPr/>
        </p:nvPicPr>
        <p:blipFill>
          <a:blip r:embed="rId1"/>
          <a:stretch/>
        </p:blipFill>
        <p:spPr>
          <a:xfrm>
            <a:off x="2792520" y="3466800"/>
            <a:ext cx="5709240" cy="3390840"/>
          </a:xfrm>
          <a:prstGeom prst="rect">
            <a:avLst/>
          </a:prstGeom>
          <a:ln>
            <a:noFill/>
          </a:ln>
        </p:spPr>
      </p:pic>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0" y="0"/>
            <a:ext cx="11999160" cy="6857640"/>
          </a:xfrm>
          <a:prstGeom prst="rect">
            <a:avLst/>
          </a:prstGeom>
          <a:noFill/>
          <a:ln>
            <a:noFill/>
          </a:ln>
        </p:spPr>
        <p:txBody>
          <a:bodyPr>
            <a:normAutofit fontScale="51000"/>
          </a:bodyPr>
          <a:p>
            <a:pPr>
              <a:lnSpc>
                <a:spcPct val="90000"/>
              </a:lnSpc>
              <a:spcBef>
                <a:spcPts val="1001"/>
              </a:spcBef>
              <a:tabLst>
                <a:tab algn="l" pos="0"/>
              </a:tabLst>
            </a:pPr>
            <a:r>
              <a:rPr b="1" lang="tr-TR" sz="2800" spc="-1" strike="noStrike">
                <a:solidFill>
                  <a:srgbClr val="c00000"/>
                </a:solidFill>
                <a:latin typeface="Calibri"/>
              </a:rPr>
              <a:t>#include&lt;iostream&gt;         using namespace std;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Complex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private: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real, imag;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Complex(int r = 0, int i =0)  {real = r;   imag = i;}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Complex operator + (Complex const &amp;obj) { </a:t>
            </a:r>
            <a:r>
              <a:rPr b="1" lang="tr-TR" sz="2800" spc="-1" strike="noStrike">
                <a:solidFill>
                  <a:srgbClr val="000000"/>
                </a:solidFill>
                <a:latin typeface="Calibri"/>
              </a:rPr>
              <a:t>// This is automatically called when '+' is used with  between two Complex objects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Complex res;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res.real = real + obj.real;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res.imag = imag + obj.imag;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res;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print() { cout &lt;&lt; real &lt;&lt; " + i" &lt;&lt; imag &lt;&lt; endl;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main()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Complex c1(10, 5), c2(2, 4);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Complex c3 = c1 + c2;    </a:t>
            </a:r>
            <a:r>
              <a:rPr b="1" lang="tr-TR" sz="2800" spc="-1" strike="noStrike">
                <a:solidFill>
                  <a:srgbClr val="000000"/>
                </a:solidFill>
                <a:latin typeface="Calibri"/>
              </a:rPr>
              <a:t>// An example call to "operator+"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c3.print();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
        <p:nvSpPr>
          <p:cNvPr id="210" name="CustomShape 2"/>
          <p:cNvSpPr/>
          <p:nvPr/>
        </p:nvSpPr>
        <p:spPr>
          <a:xfrm>
            <a:off x="5431680" y="0"/>
            <a:ext cx="768852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tr-TR" sz="2000" spc="-1" strike="noStrike">
                <a:solidFill>
                  <a:srgbClr val="000000"/>
                </a:solidFill>
                <a:latin typeface="Calibri"/>
              </a:rPr>
              <a:t>// CPP program to illustrate // Operator Overloading </a:t>
            </a:r>
            <a:endParaRPr b="0" lang="tr-TR" sz="2000" spc="-1" strike="noStrike">
              <a:latin typeface="Arial"/>
            </a:endParaRPr>
          </a:p>
        </p:txBody>
      </p:sp>
      <p:pic>
        <p:nvPicPr>
          <p:cNvPr id="211" name="Resim 1" descr=""/>
          <p:cNvPicPr/>
          <p:nvPr/>
        </p:nvPicPr>
        <p:blipFill>
          <a:blip r:embed="rId1"/>
          <a:stretch/>
        </p:blipFill>
        <p:spPr>
          <a:xfrm>
            <a:off x="8352360" y="4441320"/>
            <a:ext cx="3742920" cy="942480"/>
          </a:xfrm>
          <a:prstGeom prst="rect">
            <a:avLst/>
          </a:prstGeom>
          <a:ln>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276120" y="146520"/>
            <a:ext cx="11077560" cy="6711120"/>
          </a:xfrm>
          <a:prstGeom prst="rect">
            <a:avLst/>
          </a:prstGeom>
          <a:noFill/>
          <a:ln>
            <a:noFill/>
          </a:ln>
        </p:spPr>
        <p:txBody>
          <a:bodyPr>
            <a:normAutofit/>
          </a:bodyPr>
          <a:p>
            <a:pPr algn="ctr">
              <a:lnSpc>
                <a:spcPct val="90000"/>
              </a:lnSpc>
              <a:spcBef>
                <a:spcPts val="1001"/>
              </a:spcBef>
              <a:tabLst>
                <a:tab algn="l" pos="0"/>
              </a:tabLst>
            </a:pPr>
            <a:r>
              <a:rPr b="0" lang="en-US" sz="2800" spc="-1" strike="noStrike">
                <a:solidFill>
                  <a:srgbClr val="000000"/>
                </a:solidFill>
                <a:latin typeface="Calibri"/>
              </a:rPr>
              <a:t>Operatör işlevleri ile normal fonksiyonlar arasındaki fark nedir?</a:t>
            </a:r>
            <a:endParaRPr b="0" lang="tr-TR" sz="2800" spc="-1" strike="noStrike">
              <a:solidFill>
                <a:srgbClr val="000000"/>
              </a:solidFill>
              <a:latin typeface="Calibri"/>
            </a:endParaRPr>
          </a:p>
          <a:p>
            <a:pPr algn="ctr">
              <a:lnSpc>
                <a:spcPct val="90000"/>
              </a:lnSpc>
              <a:spcBef>
                <a:spcPts val="1001"/>
              </a:spcBef>
              <a:tabLst>
                <a:tab algn="l" pos="0"/>
              </a:tabLst>
            </a:pPr>
            <a:r>
              <a:rPr b="0" lang="en-US" sz="2800" spc="-1" strike="noStrike">
                <a:solidFill>
                  <a:srgbClr val="000000"/>
                </a:solidFill>
                <a:latin typeface="Calibri"/>
              </a:rPr>
              <a:t>İşleç işlevleri normal işlevler ile aynıdır.</a:t>
            </a:r>
            <a:endParaRPr b="0" lang="tr-TR" sz="2800" spc="-1" strike="noStrike">
              <a:solidFill>
                <a:srgbClr val="000000"/>
              </a:solidFill>
              <a:latin typeface="Calibri"/>
            </a:endParaRPr>
          </a:p>
          <a:p>
            <a:pPr algn="ct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Tek farklar, bir işleç işlevinin adı her zaman işleç anahtar sözcüğüdür ve karşılık gelen işleç kullanıldığında işleç işlevlerinin sembolü tarafından adlandırılır.</a:t>
            </a:r>
            <a:endParaRPr b="0" lang="tr-TR" sz="2800" spc="-1" strike="noStrike">
              <a:solidFill>
                <a:srgbClr val="000000"/>
              </a:solidFill>
              <a:latin typeface="Calibri"/>
            </a:endParaRPr>
          </a:p>
          <a:p>
            <a:pPr algn="ctr">
              <a:lnSpc>
                <a:spcPct val="90000"/>
              </a:lnSpc>
              <a:spcBef>
                <a:spcPts val="1001"/>
              </a:spcBef>
              <a:tabLst>
                <a:tab algn="l" pos="0"/>
              </a:tabLst>
            </a:pPr>
            <a:r>
              <a:rPr b="0" lang="en-US" sz="2800" spc="-1" strike="noStrike">
                <a:solidFill>
                  <a:srgbClr val="000000"/>
                </a:solidFill>
                <a:latin typeface="Calibri"/>
              </a:rPr>
              <a:t>Tüm operatörleri aşırı yükleyebilir miyiz?</a:t>
            </a:r>
            <a:endParaRPr b="0" lang="tr-TR" sz="2800" spc="-1" strike="noStrike">
              <a:solidFill>
                <a:srgbClr val="000000"/>
              </a:solidFill>
              <a:latin typeface="Calibri"/>
            </a:endParaRPr>
          </a:p>
          <a:p>
            <a:pPr algn="ct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Çok azı dışında hemen hemen tüm operatörler aşırı yüklenebilir.</a:t>
            </a:r>
            <a:endParaRPr b="0" lang="tr-TR" sz="2800" spc="-1" strike="noStrike">
              <a:solidFill>
                <a:srgbClr val="000000"/>
              </a:solidFill>
              <a:latin typeface="Calibri"/>
            </a:endParaRPr>
          </a:p>
          <a:p>
            <a:pPr algn="ctr">
              <a:lnSpc>
                <a:spcPct val="90000"/>
              </a:lnSpc>
              <a:spcBef>
                <a:spcPts val="1001"/>
              </a:spcBef>
              <a:tabLst>
                <a:tab algn="l" pos="0"/>
              </a:tabLst>
            </a:pPr>
            <a:r>
              <a:rPr b="0" lang="en-US" sz="2800" spc="-1" strike="noStrike">
                <a:solidFill>
                  <a:srgbClr val="000000"/>
                </a:solidFill>
                <a:latin typeface="Calibri"/>
              </a:rPr>
              <a:t>Aşağıda, aşırı yüklenemeyen işleçlerin listesi yer almaktadır.</a:t>
            </a:r>
            <a:endParaRPr b="0" lang="tr-TR"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1" lang="en-US" sz="2800" spc="-1" strike="noStrike">
                <a:solidFill>
                  <a:srgbClr val="c00000"/>
                </a:solidFill>
                <a:latin typeface="Calibri"/>
              </a:rPr>
              <a:t>. (dot)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sizeof  </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0" y="0"/>
            <a:ext cx="11628000" cy="6857640"/>
          </a:xfrm>
          <a:prstGeom prst="rect">
            <a:avLst/>
          </a:prstGeom>
          <a:noFill/>
          <a:ln>
            <a:noFill/>
          </a:ln>
        </p:spPr>
        <p:txBody>
          <a:bodyPr>
            <a:normAutofit fontScale="43000"/>
          </a:bodyPr>
          <a:p>
            <a:pPr>
              <a:lnSpc>
                <a:spcPct val="90000"/>
              </a:lnSpc>
              <a:spcBef>
                <a:spcPts val="1001"/>
              </a:spcBef>
              <a:tabLst>
                <a:tab algn="l" pos="0"/>
              </a:tabLst>
            </a:pPr>
            <a:r>
              <a:rPr b="1" lang="en-US" sz="2800" spc="-1" strike="noStrike">
                <a:solidFill>
                  <a:srgbClr val="c00000"/>
                </a:solidFill>
                <a:latin typeface="Calibri"/>
              </a:rPr>
              <a:t>#include&lt;iostream&gt; </a:t>
            </a:r>
            <a:r>
              <a:rPr b="1" lang="tr-TR" sz="2800" spc="-1" strike="noStrike">
                <a:solidFill>
                  <a:srgbClr val="c00000"/>
                </a:solidFill>
                <a:latin typeface="Calibri"/>
              </a:rPr>
              <a:t>   </a:t>
            </a:r>
            <a:r>
              <a:rPr b="1" lang="en-US" sz="2800" spc="-1" strike="noStrike">
                <a:solidFill>
                  <a:srgbClr val="c00000"/>
                </a:solidFill>
                <a:latin typeface="Calibri"/>
              </a:rPr>
              <a:t>using namespace std;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class Complex {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private: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int real, imag;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Complex(int r = 0, int i =0)  {real = r;   imag = i;}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void print() { cout &lt;&lt; real &lt;&lt; " + i" &lt;&lt; imag &lt;&lt; endl; }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000000"/>
                </a:solidFill>
                <a:latin typeface="Calibri"/>
              </a:rPr>
              <a:t>// The global operator function is made friend of this class so // that it can access private members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friend Complex operator + (Complex const &amp;, Complex const &amp;);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Complex operator + (Complex const &amp;c1, Complex const &amp;c2)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return Complex(c1.real + c2.real, c1.imag + c2.imag);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int main() </a:t>
            </a:r>
            <a:r>
              <a:rPr b="1" lang="tr-TR" sz="2800" spc="-1" strike="noStrike">
                <a:solidFill>
                  <a:srgbClr val="c00000"/>
                </a:solidFill>
                <a:latin typeface="Calibri"/>
              </a:rPr>
              <a:t> </a:t>
            </a: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Complex c1(10, 5), c2(2, 4);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Complex c3 = c1 + c2; </a:t>
            </a:r>
            <a:r>
              <a:rPr b="1" lang="tr-TR" sz="2800" spc="-1" strike="noStrike">
                <a:solidFill>
                  <a:srgbClr val="c00000"/>
                </a:solidFill>
                <a:latin typeface="Calibri"/>
              </a:rPr>
              <a:t>  </a:t>
            </a:r>
            <a:r>
              <a:rPr b="1" lang="en-US" sz="2800" spc="-1" strike="noStrike">
                <a:solidFill>
                  <a:srgbClr val="000000"/>
                </a:solidFill>
                <a:latin typeface="Calibri"/>
              </a:rPr>
              <a:t>// An example call to "operator+"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c3.print();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return 0;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0" y="422640"/>
            <a:ext cx="12191760" cy="5753880"/>
          </a:xfrm>
          <a:prstGeom prst="rect">
            <a:avLst/>
          </a:prstGeom>
          <a:noFill/>
          <a:ln>
            <a:noFill/>
          </a:ln>
        </p:spPr>
        <p:txBody>
          <a:bodyPr>
            <a:normAutofit/>
          </a:bodyPr>
          <a:p>
            <a:pPr>
              <a:lnSpc>
                <a:spcPct val="90000"/>
              </a:lnSpc>
              <a:spcBef>
                <a:spcPts val="1001"/>
              </a:spcBef>
            </a:pPr>
            <a:r>
              <a:rPr b="1" lang="en-US" sz="2800" spc="-1" strike="noStrike">
                <a:solidFill>
                  <a:srgbClr val="000000"/>
                </a:solidFill>
                <a:latin typeface="Calibri"/>
              </a:rPr>
              <a:t>Runtime polymorphism</a:t>
            </a:r>
            <a:r>
              <a:rPr b="0" lang="en-US" sz="2800" spc="-1" strike="noStrike">
                <a:solidFill>
                  <a:srgbClr val="000000"/>
                </a:solidFill>
                <a:latin typeface="Calibri"/>
              </a:rPr>
              <a:t>: Bu tür çok biçimlilik, function Overriding.</a:t>
            </a: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Function overriding tarafından elde edilir, diğer yandan türetilmiş bir sınıfın temel sınıfın üye işlevlerinden biri için bir tanımı olduğunda oluşur.</a:t>
            </a: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Bu temel işlevin geçersiz kılındıği söyleniyor.</a:t>
            </a: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C   devralmada, türetilmiş sınıflarının yanı sıra temel sınıfta da aynı işleve sahip olabiliriz.</a:t>
            </a: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Türetilmiş sınıfın bir nesnesini kullanarak işlevi çağırdığımızda, türetilmiş sınıfın işlevi temel sınıftaki yerine yürütülür.</a:t>
            </a:r>
            <a:endParaRPr b="0" lang="tr-TR"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Bu nedenle, işlevi çağıran nesneye bağlı olarak farklı işlevler yürütülür.Bu, C   içinde geçersiz kılma işlevi olarak bilinir</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0" y="0"/>
            <a:ext cx="8004960" cy="6857640"/>
          </a:xfrm>
          <a:prstGeom prst="rect">
            <a:avLst/>
          </a:prstGeom>
          <a:noFill/>
          <a:ln>
            <a:noFill/>
          </a:ln>
        </p:spPr>
        <p:txBody>
          <a:bodyPr>
            <a:normAutofit fontScale="61000"/>
          </a:bodyPr>
          <a:p>
            <a:pPr>
              <a:lnSpc>
                <a:spcPct val="90000"/>
              </a:lnSpc>
              <a:spcBef>
                <a:spcPts val="1001"/>
              </a:spcBef>
              <a:tabLst>
                <a:tab algn="l" pos="0"/>
              </a:tabLst>
            </a:pPr>
            <a:r>
              <a:rPr b="1" lang="tr-TR" sz="2800" spc="-1" strike="noStrike">
                <a:solidFill>
                  <a:srgbClr val="c00000"/>
                </a:solidFill>
                <a:latin typeface="Calibri"/>
              </a:rPr>
              <a:t>#include &lt;iostream&gt;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BaseClass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disp(){</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cout&lt;&lt;"Function of Parent Class";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DerivedClass: public BaseClass{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disp()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cout&lt;&lt;"Function of Child Class";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DerivedClass obj = DerivedClass();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obj.disp();</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
        <p:nvSpPr>
          <p:cNvPr id="216" name="CustomShape 2"/>
          <p:cNvSpPr/>
          <p:nvPr/>
        </p:nvSpPr>
        <p:spPr>
          <a:xfrm>
            <a:off x="5497920" y="1508040"/>
            <a:ext cx="60955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Calibri"/>
              </a:rPr>
              <a:t>Function Overriding </a:t>
            </a:r>
            <a:endParaRPr b="0" lang="tr-TR" sz="1800" spc="-1" strike="noStrike">
              <a:latin typeface="Arial"/>
            </a:endParaRPr>
          </a:p>
          <a:p>
            <a:pPr>
              <a:lnSpc>
                <a:spcPct val="100000"/>
              </a:lnSpc>
            </a:pPr>
            <a:r>
              <a:rPr b="0" lang="en-US" sz="1800" spc="-1" strike="noStrike">
                <a:solidFill>
                  <a:srgbClr val="000000"/>
                </a:solidFill>
                <a:latin typeface="Calibri"/>
              </a:rPr>
              <a:t>Bir işlevi geçersiz kılmak için alt sınıfta aynı imzaya sahip olmanız gerekir.</a:t>
            </a:r>
            <a:endParaRPr b="0" lang="tr-TR" sz="1800" spc="-1" strike="noStrike">
              <a:latin typeface="Arial"/>
            </a:endParaRPr>
          </a:p>
          <a:p>
            <a:pPr>
              <a:lnSpc>
                <a:spcPct val="100000"/>
              </a:lnSpc>
            </a:pPr>
            <a:endParaRPr b="0" lang="tr-TR" sz="1800" spc="-1" strike="noStrike">
              <a:latin typeface="Arial"/>
            </a:endParaRPr>
          </a:p>
          <a:p>
            <a:pPr>
              <a:lnSpc>
                <a:spcPct val="100000"/>
              </a:lnSpc>
            </a:pPr>
            <a:r>
              <a:rPr b="0" lang="en-US" sz="1800" spc="-1" strike="noStrike">
                <a:solidFill>
                  <a:srgbClr val="000000"/>
                </a:solidFill>
                <a:latin typeface="Calibri"/>
              </a:rPr>
              <a:t>İmzadan kastım veri türü ve parametre sırası.</a:t>
            </a:r>
            <a:endParaRPr b="0" lang="tr-TR" sz="1800" spc="-1" strike="noStrike">
              <a:latin typeface="Arial"/>
            </a:endParaRPr>
          </a:p>
          <a:p>
            <a:pPr>
              <a:lnSpc>
                <a:spcPct val="100000"/>
              </a:lnSpc>
            </a:pPr>
            <a:endParaRPr b="0" lang="tr-TR" sz="1800" spc="-1" strike="noStrike">
              <a:latin typeface="Arial"/>
            </a:endParaRPr>
          </a:p>
          <a:p>
            <a:pPr>
              <a:lnSpc>
                <a:spcPct val="100000"/>
              </a:lnSpc>
            </a:pPr>
            <a:r>
              <a:rPr b="0" lang="en-US" sz="1800" spc="-1" strike="noStrike">
                <a:solidFill>
                  <a:srgbClr val="000000"/>
                </a:solidFill>
                <a:latin typeface="Calibri"/>
              </a:rPr>
              <a:t>Burada üst işlevde herhangi bir parametremiz yok, bu nedenle alt işlevde herhangi bir parametre kullanmadık.</a:t>
            </a:r>
            <a:endParaRPr b="0" lang="tr-TR" sz="1800" spc="-1" strike="noStrike">
              <a:latin typeface="Arial"/>
            </a:endParaRPr>
          </a:p>
        </p:txBody>
      </p:sp>
      <p:pic>
        <p:nvPicPr>
          <p:cNvPr id="217" name="Resim 4" descr=""/>
          <p:cNvPicPr/>
          <p:nvPr/>
        </p:nvPicPr>
        <p:blipFill>
          <a:blip r:embed="rId1"/>
          <a:stretch/>
        </p:blipFill>
        <p:spPr>
          <a:xfrm>
            <a:off x="5903640" y="5830560"/>
            <a:ext cx="2247480" cy="990360"/>
          </a:xfrm>
          <a:prstGeom prst="rect">
            <a:avLst/>
          </a:prstGeom>
          <a:ln>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0" y="0"/>
            <a:ext cx="5529240" cy="6857640"/>
          </a:xfrm>
          <a:prstGeom prst="rect">
            <a:avLst/>
          </a:prstGeom>
          <a:noFill/>
          <a:ln>
            <a:noFill/>
          </a:ln>
        </p:spPr>
        <p:txBody>
          <a:bodyPr>
            <a:normAutofit fontScale="44000"/>
          </a:bodyPr>
          <a:p>
            <a:pPr>
              <a:lnSpc>
                <a:spcPct val="90000"/>
              </a:lnSpc>
              <a:spcBef>
                <a:spcPts val="1001"/>
              </a:spcBef>
              <a:tabLst>
                <a:tab algn="l" pos="0"/>
              </a:tabLst>
            </a:pPr>
            <a:r>
              <a:rPr b="1" lang="tr-TR" sz="2800" spc="-1" strike="noStrike">
                <a:solidFill>
                  <a:srgbClr val="c00000"/>
                </a:solidFill>
                <a:latin typeface="Calibri"/>
              </a:rPr>
              <a:t>#include &lt;iostream&gt;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Mammal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eat()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"Mammals eat...";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Cow: public Mammal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eat()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"Cows eat grass...";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main(void)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Cow c = Cow();</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c.eat();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pic>
        <p:nvPicPr>
          <p:cNvPr id="219" name="Resim 3" descr=""/>
          <p:cNvPicPr/>
          <p:nvPr/>
        </p:nvPicPr>
        <p:blipFill>
          <a:blip r:embed="rId1"/>
          <a:stretch/>
        </p:blipFill>
        <p:spPr>
          <a:xfrm>
            <a:off x="4695840" y="5814360"/>
            <a:ext cx="2438280" cy="472320"/>
          </a:xfrm>
          <a:prstGeom prst="rect">
            <a:avLst/>
          </a:prstGeom>
          <a:ln>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0" y="0"/>
            <a:ext cx="6141600" cy="6857640"/>
          </a:xfrm>
          <a:prstGeom prst="rect">
            <a:avLst/>
          </a:prstGeom>
          <a:noFill/>
          <a:ln>
            <a:noFill/>
          </a:ln>
        </p:spPr>
        <p:txBody>
          <a:bodyPr>
            <a:noAutofit/>
          </a:bodyPr>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class A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int a, b, c;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public: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void add(int x, int y)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a=x;b=y;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cout&lt;&lt;"addition of a+b is:"&lt;&lt;(a+b)&lt;&lt;endl;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void add(int x, int y, int z)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a=x;b=y;c=z;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cout&lt;&lt;"addition of a+b+c is:"&lt;&lt;(a+b+c)&lt;&lt;endl;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void print()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cout&lt;&lt;"Class A's method is running"&lt;&lt;endl;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class B : public A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public: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void print()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cout&lt;&lt;"Class B's method is running"&lt;&lt;endl;     } }; </a:t>
            </a:r>
            <a:endParaRPr b="0" lang="tr-TR" sz="1800" spc="-1" strike="noStrike">
              <a:solidFill>
                <a:srgbClr val="000000"/>
              </a:solidFill>
              <a:latin typeface="Calibri"/>
            </a:endParaRPr>
          </a:p>
        </p:txBody>
      </p:sp>
      <p:sp>
        <p:nvSpPr>
          <p:cNvPr id="221" name="CustomShape 2"/>
          <p:cNvSpPr/>
          <p:nvPr/>
        </p:nvSpPr>
        <p:spPr>
          <a:xfrm>
            <a:off x="6141960" y="1132920"/>
            <a:ext cx="6049800" cy="5242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000" spc="-1" strike="noStrike">
                <a:solidFill>
                  <a:srgbClr val="c00000"/>
                </a:solidFill>
                <a:latin typeface="Calibri"/>
              </a:rPr>
              <a:t>int main() {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A a1;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//method overloading (Compile-time polymorphism)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a1.add(6, 5);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//method overloading (Compile-time polymorphism)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a1.add(1, 2, 3);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B b1;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//Method overriding (Run-time polymorphism)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b1.print();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0" y="0"/>
            <a:ext cx="5529240" cy="6857640"/>
          </a:xfrm>
          <a:prstGeom prst="rect">
            <a:avLst/>
          </a:prstGeom>
          <a:noFill/>
          <a:ln>
            <a:noFill/>
          </a:ln>
        </p:spPr>
        <p:txBody>
          <a:bodyPr>
            <a:normAutofit fontScale="44000"/>
          </a:bodyPr>
          <a:p>
            <a:pPr>
              <a:lnSpc>
                <a:spcPct val="90000"/>
              </a:lnSpc>
              <a:spcBef>
                <a:spcPts val="1001"/>
              </a:spcBef>
              <a:tabLst>
                <a:tab algn="l" pos="0"/>
              </a:tabLst>
            </a:pPr>
            <a:r>
              <a:rPr b="1" lang="tr-TR" sz="2800" spc="-1" strike="noStrike">
                <a:solidFill>
                  <a:srgbClr val="c00000"/>
                </a:solidFill>
                <a:latin typeface="Calibri"/>
              </a:rPr>
              <a:t>#include &lt;iostream&gt;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Mammal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eat()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"Mammals eat...";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Cow: public Mammal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eat()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"Cows eat grass...";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main(void)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Cow c = Cow();</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c.eat();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pic>
        <p:nvPicPr>
          <p:cNvPr id="223" name="Resim 3" descr=""/>
          <p:cNvPicPr/>
          <p:nvPr/>
        </p:nvPicPr>
        <p:blipFill>
          <a:blip r:embed="rId1"/>
          <a:stretch/>
        </p:blipFill>
        <p:spPr>
          <a:xfrm>
            <a:off x="4695840" y="5650200"/>
            <a:ext cx="3283560" cy="636120"/>
          </a:xfrm>
          <a:prstGeom prst="rect">
            <a:avLst/>
          </a:prstGeom>
          <a:ln>
            <a:noFill/>
          </a:ln>
        </p:spPr>
      </p:pic>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0" y="0"/>
            <a:ext cx="6141600" cy="6857640"/>
          </a:xfrm>
          <a:prstGeom prst="rect">
            <a:avLst/>
          </a:prstGeom>
          <a:noFill/>
          <a:ln>
            <a:noFill/>
          </a:ln>
        </p:spPr>
        <p:txBody>
          <a:bodyPr>
            <a:noAutofit/>
          </a:bodyPr>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class A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int a, b, c;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public: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void add(int x, int y)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a=x;b=y;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cout&lt;&lt;"addition of a+b is:"&lt;&lt;(a+b)&lt;&lt;endl;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void add(int x, int y, int z)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a=x;b=y;c=z;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cout&lt;&lt;"addition of a+b+c is:"&lt;&lt;(a+b+c)&lt;&lt;endl;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void print()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cout&lt;&lt;"Class A's method is running"&lt;&lt;endl;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class B : public A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public: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void print()     { </a:t>
            </a:r>
            <a:endParaRPr b="0" lang="tr-TR" sz="1800" spc="-1" strike="noStrike">
              <a:solidFill>
                <a:srgbClr val="000000"/>
              </a:solidFill>
              <a:latin typeface="Calibri"/>
            </a:endParaRPr>
          </a:p>
          <a:p>
            <a:pPr>
              <a:lnSpc>
                <a:spcPct val="90000"/>
              </a:lnSpc>
              <a:spcBef>
                <a:spcPts val="1001"/>
              </a:spcBef>
              <a:tabLst>
                <a:tab algn="l" pos="0"/>
              </a:tabLst>
            </a:pPr>
            <a:r>
              <a:rPr b="1" lang="tr-TR" sz="1800" spc="-1" strike="noStrike">
                <a:solidFill>
                  <a:srgbClr val="c00000"/>
                </a:solidFill>
                <a:latin typeface="Calibri"/>
              </a:rPr>
              <a:t>        </a:t>
            </a:r>
            <a:r>
              <a:rPr b="1" lang="tr-TR" sz="1800" spc="-1" strike="noStrike">
                <a:solidFill>
                  <a:srgbClr val="c00000"/>
                </a:solidFill>
                <a:latin typeface="Calibri"/>
              </a:rPr>
              <a:t>cout&lt;&lt;"Class B's method is running"&lt;&lt;endl;     } }; </a:t>
            </a:r>
            <a:endParaRPr b="0" lang="tr-TR" sz="1800" spc="-1" strike="noStrike">
              <a:solidFill>
                <a:srgbClr val="000000"/>
              </a:solidFill>
              <a:latin typeface="Calibri"/>
            </a:endParaRPr>
          </a:p>
        </p:txBody>
      </p:sp>
      <p:sp>
        <p:nvSpPr>
          <p:cNvPr id="225" name="CustomShape 2"/>
          <p:cNvSpPr/>
          <p:nvPr/>
        </p:nvSpPr>
        <p:spPr>
          <a:xfrm>
            <a:off x="6141960" y="1132920"/>
            <a:ext cx="6049800" cy="5242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000" spc="-1" strike="noStrike">
                <a:solidFill>
                  <a:srgbClr val="c00000"/>
                </a:solidFill>
                <a:latin typeface="Calibri"/>
              </a:rPr>
              <a:t>int main() {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A a1;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//method overloading (Compile-time polymorphism)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a1.add(6, 5);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//method overloading (Compile-time polymorphism)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a1.add(1, 2, 3);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B b1;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000000"/>
                </a:solidFill>
                <a:latin typeface="Calibri"/>
              </a:rPr>
              <a:t>//Method overriding (Run-time polymorphism) </a:t>
            </a:r>
            <a:endParaRPr b="0" lang="tr-TR" sz="2000" spc="-1" strike="noStrike">
              <a:latin typeface="Arial"/>
            </a:endParaRPr>
          </a:p>
          <a:p>
            <a:pPr>
              <a:lnSpc>
                <a:spcPct val="100000"/>
              </a:lnSpc>
            </a:pPr>
            <a:r>
              <a:rPr b="1" lang="tr-TR" sz="2000" spc="-1" strike="noStrike">
                <a:solidFill>
                  <a:srgbClr val="c00000"/>
                </a:solidFill>
                <a:latin typeface="Calibri"/>
              </a:rPr>
              <a:t>   </a:t>
            </a:r>
            <a:r>
              <a:rPr b="1" lang="tr-TR" sz="2000" spc="-1" strike="noStrike">
                <a:solidFill>
                  <a:srgbClr val="c00000"/>
                </a:solidFill>
                <a:latin typeface="Calibri"/>
              </a:rPr>
              <a:t>b1.print();   </a:t>
            </a:r>
            <a:endParaRPr b="0" lang="tr-TR" sz="2000" spc="-1" strike="noStrike">
              <a:latin typeface="Arial"/>
            </a:endParaRPr>
          </a:p>
          <a:p>
            <a:pPr>
              <a:lnSpc>
                <a:spcPct val="100000"/>
              </a:lnSpc>
            </a:pPr>
            <a:r>
              <a:rPr b="1" lang="tr-TR" sz="2000" spc="-1" strike="noStrike">
                <a:solidFill>
                  <a:srgbClr val="c00000"/>
                </a:solidFill>
                <a:latin typeface="Calibri"/>
              </a:rPr>
              <a:t>} </a:t>
            </a:r>
            <a:endParaRPr b="0" lang="tr-TR" sz="2000" spc="-1" strike="noStrike">
              <a:latin typeface="Arial"/>
            </a:endParaRPr>
          </a:p>
          <a:p>
            <a:pPr>
              <a:lnSpc>
                <a:spcPct val="100000"/>
              </a:lnSpc>
            </a:pPr>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Resim 3" descr=""/>
          <p:cNvPicPr/>
          <p:nvPr/>
        </p:nvPicPr>
        <p:blipFill>
          <a:blip r:embed="rId1"/>
          <a:stretch/>
        </p:blipFill>
        <p:spPr>
          <a:xfrm>
            <a:off x="2037240" y="0"/>
            <a:ext cx="8117640" cy="6857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Resim 3" descr=""/>
          <p:cNvPicPr/>
          <p:nvPr/>
        </p:nvPicPr>
        <p:blipFill>
          <a:blip r:embed="rId1"/>
          <a:stretch/>
        </p:blipFill>
        <p:spPr>
          <a:xfrm>
            <a:off x="1831680" y="2489760"/>
            <a:ext cx="7293960" cy="4290480"/>
          </a:xfrm>
          <a:prstGeom prst="rect">
            <a:avLst/>
          </a:prstGeom>
          <a:ln>
            <a:noFill/>
          </a:ln>
        </p:spPr>
      </p:pic>
      <p:pic>
        <p:nvPicPr>
          <p:cNvPr id="91" name="Resim 1" descr=""/>
          <p:cNvPicPr/>
          <p:nvPr/>
        </p:nvPicPr>
        <p:blipFill>
          <a:blip r:embed="rId2"/>
          <a:stretch/>
        </p:blipFill>
        <p:spPr>
          <a:xfrm>
            <a:off x="4227840" y="0"/>
            <a:ext cx="3017880" cy="2288880"/>
          </a:xfrm>
          <a:prstGeom prst="rect">
            <a:avLst/>
          </a:prstGeom>
          <a:ln>
            <a:noFill/>
          </a:ln>
        </p:spPr>
      </p:pic>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7" name="Resim 3" descr=""/>
          <p:cNvPicPr/>
          <p:nvPr/>
        </p:nvPicPr>
        <p:blipFill>
          <a:blip r:embed="rId1"/>
          <a:stretch/>
        </p:blipFill>
        <p:spPr>
          <a:xfrm>
            <a:off x="480960" y="86400"/>
            <a:ext cx="11339640" cy="6711120"/>
          </a:xfrm>
          <a:prstGeom prst="rect">
            <a:avLst/>
          </a:prstGeom>
          <a:ln>
            <a:noFill/>
          </a:ln>
        </p:spPr>
      </p:pic>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1243800" y="140760"/>
            <a:ext cx="7753320" cy="89388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Defining a Pointer of Class type</a:t>
            </a:r>
            <a:endParaRPr b="0" lang="tr-TR" sz="4400" spc="-1" strike="noStrike">
              <a:solidFill>
                <a:srgbClr val="000000"/>
              </a:solidFill>
              <a:latin typeface="Calibri"/>
            </a:endParaRPr>
          </a:p>
        </p:txBody>
      </p:sp>
      <p:sp>
        <p:nvSpPr>
          <p:cNvPr id="229" name="TextShape 2"/>
          <p:cNvSpPr txBox="1"/>
          <p:nvPr/>
        </p:nvSpPr>
        <p:spPr>
          <a:xfrm>
            <a:off x="181080" y="1035000"/>
            <a:ext cx="10903320" cy="5822640"/>
          </a:xfrm>
          <a:prstGeom prst="rect">
            <a:avLst/>
          </a:prstGeom>
          <a:noFill/>
          <a:ln>
            <a:noFill/>
          </a:ln>
        </p:spPr>
        <p:txBody>
          <a:bodyPr>
            <a:normAutofit fontScale="84000"/>
          </a:bodyPr>
          <a:p>
            <a:pPr>
              <a:lnSpc>
                <a:spcPct val="90000"/>
              </a:lnSpc>
              <a:spcBef>
                <a:spcPts val="1001"/>
              </a:spcBef>
              <a:tabLst>
                <a:tab algn="l" pos="0"/>
              </a:tabLst>
            </a:pPr>
            <a:r>
              <a:rPr b="1" lang="tr-TR" sz="2800" spc="-1" strike="noStrike">
                <a:solidFill>
                  <a:srgbClr val="c00000"/>
                </a:solidFill>
                <a:latin typeface="Calibri"/>
              </a:rPr>
              <a:t>class Simple{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Simple obj;</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Simple* ptr;   </a:t>
            </a:r>
            <a:r>
              <a:rPr b="1" lang="tr-TR" sz="2800" spc="-1" strike="noStrike">
                <a:solidFill>
                  <a:srgbClr val="000000"/>
                </a:solidFill>
                <a:latin typeface="Calibri"/>
              </a:rPr>
              <a:t>// Pointer of class type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ptr = &amp;obj;</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obj.a;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ptr-&gt;a;  </a:t>
            </a:r>
            <a:r>
              <a:rPr b="1" lang="tr-TR" sz="2800" spc="-1" strike="noStrike">
                <a:solidFill>
                  <a:srgbClr val="000000"/>
                </a:solidFill>
                <a:latin typeface="Calibri"/>
              </a:rPr>
              <a:t>// Accessing member with pointer</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0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0" y="0"/>
            <a:ext cx="8281080" cy="6857640"/>
          </a:xfrm>
          <a:prstGeom prst="rect">
            <a:avLst/>
          </a:prstGeom>
          <a:noFill/>
          <a:ln>
            <a:noFill/>
          </a:ln>
        </p:spPr>
        <p:txBody>
          <a:bodyPr>
            <a:normAutofit fontScale="49000"/>
          </a:bodyPr>
          <a:p>
            <a:pPr>
              <a:lnSpc>
                <a:spcPct val="90000"/>
              </a:lnSpc>
              <a:spcBef>
                <a:spcPts val="1001"/>
              </a:spcBef>
              <a:tabLst>
                <a:tab algn="l" pos="0"/>
              </a:tabLst>
            </a:pPr>
            <a:r>
              <a:rPr b="1" lang="tr-TR" sz="2800" spc="-1" strike="noStrike">
                <a:solidFill>
                  <a:srgbClr val="c00000"/>
                </a:solidFill>
                <a:latin typeface="Calibri"/>
              </a:rPr>
              <a:t>class Data{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a;</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print()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"a is "&lt;&lt; 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Data d, *dp;</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dp = &amp;d;     </a:t>
            </a:r>
            <a:r>
              <a:rPr b="1" lang="tr-TR" sz="2800" spc="-1" strike="noStrike">
                <a:solidFill>
                  <a:srgbClr val="000000"/>
                </a:solidFill>
                <a:latin typeface="Calibri"/>
              </a:rPr>
              <a:t>// pointer to object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Data::*ptr=&amp;Data::a;   </a:t>
            </a:r>
            <a:r>
              <a:rPr b="1" lang="tr-TR" sz="2800" spc="-1" strike="noStrike">
                <a:solidFill>
                  <a:srgbClr val="000000"/>
                </a:solidFill>
                <a:latin typeface="Calibri"/>
              </a:rPr>
              <a:t>// pointer to data member 'a'</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d.*ptr=10;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d.print();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dp-&gt;*ptr=20;</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dp-&gt;print();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
        <p:nvSpPr>
          <p:cNvPr id="231" name="CustomShape 2"/>
          <p:cNvSpPr/>
          <p:nvPr/>
        </p:nvSpPr>
        <p:spPr>
          <a:xfrm>
            <a:off x="7717680" y="449280"/>
            <a:ext cx="4507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Pointer to Data Members of Class</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0" y="1060920"/>
            <a:ext cx="9488520" cy="5796720"/>
          </a:xfrm>
          <a:prstGeom prst="rect">
            <a:avLst/>
          </a:prstGeom>
          <a:noFill/>
          <a:ln>
            <a:noFill/>
          </a:ln>
        </p:spPr>
        <p:txBody>
          <a:bodyPr>
            <a:normAutofit fontScale="64000"/>
          </a:bodyPr>
          <a:p>
            <a:pPr>
              <a:lnSpc>
                <a:spcPct val="90000"/>
              </a:lnSpc>
              <a:spcBef>
                <a:spcPts val="1001"/>
              </a:spcBef>
              <a:tabLst>
                <a:tab algn="l" pos="0"/>
              </a:tabLst>
            </a:pPr>
            <a:r>
              <a:rPr b="1" lang="tr-TR" sz="2800" spc="-1" strike="noStrike">
                <a:solidFill>
                  <a:srgbClr val="c00000"/>
                </a:solidFill>
                <a:latin typeface="Calibri"/>
              </a:rPr>
              <a:t>class Data{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f(float)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1;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(Data::*fp1) (float) = &amp;Data::f;   </a:t>
            </a:r>
            <a:r>
              <a:rPr b="1" lang="tr-TR" sz="2800" spc="-1" strike="noStrike">
                <a:solidFill>
                  <a:srgbClr val="000000"/>
                </a:solidFill>
                <a:latin typeface="Calibri"/>
              </a:rPr>
              <a:t>// Declaration and assignment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(Data::*fp2) (float);        </a:t>
            </a:r>
            <a:r>
              <a:rPr b="1" lang="tr-TR" sz="2800" spc="-1" strike="noStrike">
                <a:solidFill>
                  <a:srgbClr val="000000"/>
                </a:solidFill>
                <a:latin typeface="Calibri"/>
              </a:rPr>
              <a:t>// Only Declaration</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fp2 = &amp;Data::f;   </a:t>
            </a:r>
            <a:r>
              <a:rPr b="1" lang="tr-TR" sz="2800" spc="-1" strike="noStrike">
                <a:solidFill>
                  <a:srgbClr val="000000"/>
                </a:solidFill>
                <a:latin typeface="Calibri"/>
              </a:rPr>
              <a:t>// Assignment inside main()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
        <p:nvSpPr>
          <p:cNvPr id="233" name="CustomShape 2"/>
          <p:cNvSpPr/>
          <p:nvPr/>
        </p:nvSpPr>
        <p:spPr>
          <a:xfrm>
            <a:off x="3120840" y="61200"/>
            <a:ext cx="5013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Pointer to Member Functions of Class</a:t>
            </a:r>
            <a:endParaRPr b="0" lang="tr-TR" sz="1800" spc="-1" strike="noStrike">
              <a:latin typeface="Arial"/>
            </a:endParaRPr>
          </a:p>
        </p:txBody>
      </p:sp>
      <p:sp>
        <p:nvSpPr>
          <p:cNvPr id="234" name="CustomShape 3"/>
          <p:cNvSpPr/>
          <p:nvPr/>
        </p:nvSpPr>
        <p:spPr>
          <a:xfrm>
            <a:off x="1742400" y="430560"/>
            <a:ext cx="89107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return_type (class_name::*ptr_name) (argument_type) = &amp;class_name::function_name;</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0" y="0"/>
            <a:ext cx="12067920" cy="6857640"/>
          </a:xfrm>
          <a:prstGeom prst="rect">
            <a:avLst/>
          </a:prstGeom>
          <a:noFill/>
          <a:ln>
            <a:noFill/>
          </a:ln>
        </p:spPr>
        <p:txBody>
          <a:bodyPr>
            <a:normAutofit fontScale="57000"/>
          </a:bodyPr>
          <a:p>
            <a:pPr algn="ctr">
              <a:lnSpc>
                <a:spcPct val="90000"/>
              </a:lnSpc>
              <a:spcBef>
                <a:spcPts val="1001"/>
              </a:spcBef>
              <a:tabLst>
                <a:tab algn="l" pos="0"/>
              </a:tabLst>
            </a:pPr>
            <a:r>
              <a:rPr b="1" lang="en-US" sz="2800" spc="-1" strike="noStrike">
                <a:solidFill>
                  <a:srgbClr val="000000"/>
                </a:solidFill>
                <a:latin typeface="Calibri"/>
              </a:rPr>
              <a:t>C++ Virtual Functions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 virtual function is another way of implementing run-time polymorphism in C++.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It is a special function defined in a base class and redefined in the derived class.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virtual functions allow derived classes to provide different versions of a base class function</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To declare a virtual function, you should use the virtual keyword.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Using virtual functions in the base class ensures that the function can be overridden in these cases.</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Thus, virtual functions actually fall under function overriding.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Virtual Function is a function in base class, which is overrided in the derived class, and which tells the compiler to perform Late Binding on this function.</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838080" y="365040"/>
            <a:ext cx="10515240" cy="1325160"/>
          </a:xfrm>
          <a:prstGeom prst="rect">
            <a:avLst/>
          </a:prstGeom>
          <a:noFill/>
          <a:ln>
            <a:noFill/>
          </a:ln>
        </p:spPr>
        <p:txBody>
          <a:bodyPr anchor="ctr">
            <a:noAutofit/>
          </a:bodyPr>
          <a:p>
            <a:endParaRPr b="0" lang="tr-TR" sz="1800" spc="-1" strike="noStrike">
              <a:solidFill>
                <a:srgbClr val="000000"/>
              </a:solidFill>
              <a:latin typeface="Calibri"/>
            </a:endParaRPr>
          </a:p>
        </p:txBody>
      </p:sp>
      <p:sp>
        <p:nvSpPr>
          <p:cNvPr id="23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other words, defining in a base class a virtual function that has another version in a derived class signals to the compiler, "We don't want static binding for this function. What we do want is the selection of the function to be called at any given point in the program based on the kind of object for which is called."</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60480" y="0"/>
            <a:ext cx="5753520" cy="6857640"/>
          </a:xfrm>
          <a:prstGeom prst="rect">
            <a:avLst/>
          </a:prstGeom>
          <a:noFill/>
          <a:ln>
            <a:noFill/>
          </a:ln>
        </p:spPr>
        <p:txBody>
          <a:bodyPr>
            <a:normAutofit fontScale="49000"/>
          </a:bodyPr>
          <a:p>
            <a:pPr>
              <a:lnSpc>
                <a:spcPct val="90000"/>
              </a:lnSpc>
              <a:spcBef>
                <a:spcPts val="1001"/>
              </a:spcBef>
              <a:tabLst>
                <a:tab algn="l" pos="0"/>
              </a:tabLst>
            </a:pPr>
            <a:r>
              <a:rPr b="1" lang="tr-TR" sz="2800" spc="-1" strike="noStrike">
                <a:solidFill>
                  <a:srgbClr val="c00000"/>
                </a:solidFill>
                <a:latin typeface="Calibri"/>
              </a:rPr>
              <a:t>class Base{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show()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"Base class";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Derived:public Base{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show()</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"Derived Class";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int main(){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Base* b;       </a:t>
            </a:r>
            <a:r>
              <a:rPr b="1" lang="tr-TR" sz="2800" spc="-1" strike="noStrike">
                <a:solidFill>
                  <a:srgbClr val="000000"/>
                </a:solidFill>
                <a:latin typeface="Calibri"/>
              </a:rPr>
              <a:t>//Base class pointer</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Derived d;     </a:t>
            </a:r>
            <a:r>
              <a:rPr b="1" lang="tr-TR" sz="2800" spc="-1" strike="noStrike">
                <a:solidFill>
                  <a:srgbClr val="000000"/>
                </a:solidFill>
                <a:latin typeface="Calibri"/>
              </a:rPr>
              <a:t>//Derived class object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b = &amp;d;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b-&gt;show();     </a:t>
            </a:r>
            <a:r>
              <a:rPr b="1" lang="tr-TR" sz="2800" spc="-1" strike="noStrike">
                <a:solidFill>
                  <a:srgbClr val="000000"/>
                </a:solidFill>
                <a:latin typeface="Calibri"/>
              </a:rPr>
              <a:t>//Early Binding Ocuurs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pic>
        <p:nvPicPr>
          <p:cNvPr id="239" name="Resim 3" descr=""/>
          <p:cNvPicPr/>
          <p:nvPr/>
        </p:nvPicPr>
        <p:blipFill>
          <a:blip r:embed="rId1"/>
          <a:stretch/>
        </p:blipFill>
        <p:spPr>
          <a:xfrm>
            <a:off x="4435920" y="5947200"/>
            <a:ext cx="1266480" cy="742680"/>
          </a:xfrm>
          <a:prstGeom prst="rect">
            <a:avLst/>
          </a:prstGeom>
          <a:ln>
            <a:noFill/>
          </a:ln>
        </p:spPr>
      </p:pic>
      <p:sp>
        <p:nvSpPr>
          <p:cNvPr id="240" name="CustomShape 2"/>
          <p:cNvSpPr/>
          <p:nvPr/>
        </p:nvSpPr>
        <p:spPr>
          <a:xfrm>
            <a:off x="5900400" y="80640"/>
            <a:ext cx="6095520" cy="712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200" spc="-1" strike="noStrike">
                <a:solidFill>
                  <a:srgbClr val="c00000"/>
                </a:solidFill>
                <a:latin typeface="Calibri"/>
              </a:rPr>
              <a:t>class Base{</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public:</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virtual void show()</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cout &lt;&lt; "Base class\n";</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a:t>
            </a:r>
            <a:endParaRPr b="0" lang="tr-TR" sz="2200" spc="-1" strike="noStrike">
              <a:latin typeface="Arial"/>
            </a:endParaRPr>
          </a:p>
          <a:p>
            <a:pPr>
              <a:lnSpc>
                <a:spcPct val="100000"/>
              </a:lnSpc>
            </a:pPr>
            <a:r>
              <a:rPr b="1" lang="tr-TR" sz="2200" spc="-1" strike="noStrike">
                <a:solidFill>
                  <a:srgbClr val="c00000"/>
                </a:solidFill>
                <a:latin typeface="Calibri"/>
              </a:rPr>
              <a:t>};</a:t>
            </a:r>
            <a:endParaRPr b="0" lang="tr-TR" sz="2200" spc="-1" strike="noStrike">
              <a:latin typeface="Arial"/>
            </a:endParaRPr>
          </a:p>
          <a:p>
            <a:pPr>
              <a:lnSpc>
                <a:spcPct val="100000"/>
              </a:lnSpc>
            </a:pPr>
            <a:r>
              <a:rPr b="1" lang="tr-TR" sz="2200" spc="-1" strike="noStrike">
                <a:solidFill>
                  <a:srgbClr val="c00000"/>
                </a:solidFill>
                <a:latin typeface="Calibri"/>
              </a:rPr>
              <a:t>class Derived:public Base{</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public:</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void show()</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cout &lt;&lt; "Derived Class";</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a:t>
            </a:r>
            <a:endParaRPr b="0" lang="tr-TR" sz="2200" spc="-1" strike="noStrike">
              <a:latin typeface="Arial"/>
            </a:endParaRPr>
          </a:p>
          <a:p>
            <a:pPr>
              <a:lnSpc>
                <a:spcPct val="100000"/>
              </a:lnSpc>
            </a:pPr>
            <a:r>
              <a:rPr b="1" lang="tr-TR" sz="2200" spc="-1" strike="noStrike">
                <a:solidFill>
                  <a:srgbClr val="c00000"/>
                </a:solidFill>
                <a:latin typeface="Calibri"/>
              </a:rPr>
              <a:t>}</a:t>
            </a:r>
            <a:endParaRPr b="0" lang="tr-TR" sz="2200" spc="-1" strike="noStrike">
              <a:latin typeface="Arial"/>
            </a:endParaRPr>
          </a:p>
          <a:p>
            <a:pPr>
              <a:lnSpc>
                <a:spcPct val="100000"/>
              </a:lnSpc>
            </a:pPr>
            <a:r>
              <a:rPr b="1" lang="tr-TR" sz="2200" spc="-1" strike="noStrike">
                <a:solidFill>
                  <a:srgbClr val="c00000"/>
                </a:solidFill>
                <a:latin typeface="Calibri"/>
              </a:rPr>
              <a:t>int main(){</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Base* b;       </a:t>
            </a:r>
            <a:r>
              <a:rPr b="1" lang="tr-TR" sz="2200" spc="-1" strike="noStrike">
                <a:solidFill>
                  <a:srgbClr val="000000"/>
                </a:solidFill>
                <a:latin typeface="Calibri"/>
              </a:rPr>
              <a:t>//Base class pointer</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Derived d;     </a:t>
            </a:r>
            <a:r>
              <a:rPr b="1" lang="tr-TR" sz="2200" spc="-1" strike="noStrike">
                <a:solidFill>
                  <a:srgbClr val="000000"/>
                </a:solidFill>
                <a:latin typeface="Calibri"/>
              </a:rPr>
              <a:t>//Derived class object</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b = &amp;d;</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b-&gt;show();     </a:t>
            </a:r>
            <a:r>
              <a:rPr b="1" lang="tr-TR" sz="2200" spc="-1" strike="noStrike">
                <a:solidFill>
                  <a:srgbClr val="000000"/>
                </a:solidFill>
                <a:latin typeface="Calibri"/>
              </a:rPr>
              <a:t>//Late Binding Ocuurs</a:t>
            </a:r>
            <a:endParaRPr b="0" lang="tr-TR" sz="2200" spc="-1" strike="noStrike">
              <a:latin typeface="Arial"/>
            </a:endParaRPr>
          </a:p>
          <a:p>
            <a:pPr>
              <a:lnSpc>
                <a:spcPct val="100000"/>
              </a:lnSpc>
            </a:pPr>
            <a:r>
              <a:rPr b="1" lang="tr-TR" sz="2200" spc="-1" strike="noStrike">
                <a:solidFill>
                  <a:srgbClr val="c00000"/>
                </a:solidFill>
                <a:latin typeface="Calibri"/>
              </a:rPr>
              <a:t>}</a:t>
            </a:r>
            <a:endParaRPr b="0" lang="tr-TR" sz="2200" spc="-1" strike="noStrike">
              <a:latin typeface="Arial"/>
            </a:endParaRPr>
          </a:p>
        </p:txBody>
      </p:sp>
      <p:pic>
        <p:nvPicPr>
          <p:cNvPr id="241" name="Resim 5" descr=""/>
          <p:cNvPicPr/>
          <p:nvPr/>
        </p:nvPicPr>
        <p:blipFill>
          <a:blip r:embed="rId2"/>
          <a:stretch/>
        </p:blipFill>
        <p:spPr>
          <a:xfrm>
            <a:off x="10605960" y="5733720"/>
            <a:ext cx="1390320" cy="818640"/>
          </a:xfrm>
          <a:prstGeom prst="rect">
            <a:avLst/>
          </a:prstGeom>
          <a:ln>
            <a:noFill/>
          </a:ln>
        </p:spPr>
      </p:pic>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Resim 3" descr=""/>
          <p:cNvPicPr/>
          <p:nvPr/>
        </p:nvPicPr>
        <p:blipFill>
          <a:blip r:embed="rId1"/>
          <a:stretch/>
        </p:blipFill>
        <p:spPr>
          <a:xfrm>
            <a:off x="2682720" y="45360"/>
            <a:ext cx="6741000" cy="6683040"/>
          </a:xfrm>
          <a:prstGeom prst="rect">
            <a:avLst/>
          </a:prstGeom>
          <a:ln>
            <a:noFill/>
          </a:ln>
        </p:spPr>
      </p:pic>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0" y="0"/>
            <a:ext cx="6495480" cy="6857640"/>
          </a:xfrm>
          <a:prstGeom prst="rect">
            <a:avLst/>
          </a:prstGeom>
          <a:noFill/>
          <a:ln>
            <a:noFill/>
          </a:ln>
        </p:spPr>
        <p:txBody>
          <a:bodyPr>
            <a:normAutofit fontScale="30000"/>
          </a:bodyPr>
          <a:p>
            <a:pPr>
              <a:lnSpc>
                <a:spcPct val="90000"/>
              </a:lnSpc>
              <a:spcBef>
                <a:spcPts val="1001"/>
              </a:spcBef>
              <a:tabLst>
                <a:tab algn="l" pos="0"/>
              </a:tabLst>
            </a:pPr>
            <a:r>
              <a:rPr b="1" lang="tr-TR" sz="2800" spc="-1" strike="noStrike">
                <a:solidFill>
                  <a:srgbClr val="c00000"/>
                </a:solidFill>
                <a:latin typeface="Calibri"/>
              </a:rPr>
              <a:t>class base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virtual void print()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"print base class"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show()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"show base class"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derived : public base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public: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print()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"print derived class"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void show()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cout &lt;&lt; "show derived class" &lt;&lt; endl;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main() {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base* bptr;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derived 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bptr = &amp;d;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bptr-&gt;print(); </a:t>
            </a:r>
            <a:r>
              <a:rPr b="1" lang="tr-TR" sz="2800" spc="-1" strike="noStrike">
                <a:solidFill>
                  <a:srgbClr val="000000"/>
                </a:solidFill>
                <a:latin typeface="Calibri"/>
              </a:rPr>
              <a:t>// virtual function, binded at runtime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bptr-&gt;show(); </a:t>
            </a:r>
            <a:r>
              <a:rPr b="1" lang="tr-TR" sz="2800" spc="-1" strike="noStrike">
                <a:solidFill>
                  <a:srgbClr val="000000"/>
                </a:solidFill>
                <a:latin typeface="Calibri"/>
              </a:rPr>
              <a:t>// Non-virtual function, binded at compile time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p:txBody>
      </p:sp>
      <p:sp>
        <p:nvSpPr>
          <p:cNvPr id="244" name="CustomShape 2"/>
          <p:cNvSpPr/>
          <p:nvPr/>
        </p:nvSpPr>
        <p:spPr>
          <a:xfrm>
            <a:off x="5748120" y="296640"/>
            <a:ext cx="6095520" cy="694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Explanation: </a:t>
            </a:r>
            <a:endParaRPr b="0" lang="tr-TR"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Runtime polymorphism is achieved only through a pointer (or reference) of base class type. </a:t>
            </a:r>
            <a:endParaRPr b="0" lang="tr-TR" sz="1800" spc="-1" strike="noStrike">
              <a:latin typeface="Arial"/>
            </a:endParaRPr>
          </a:p>
          <a:p>
            <a:pPr>
              <a:lnSpc>
                <a:spcPct val="100000"/>
              </a:lnSpc>
            </a:pPr>
            <a:endParaRPr b="0" lang="tr-TR"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Also, a base class pointer can point to the objects of base class as well as to the objects of derived class. </a:t>
            </a:r>
            <a:endParaRPr b="0" lang="tr-TR" sz="1800" spc="-1" strike="noStrike">
              <a:latin typeface="Arial"/>
            </a:endParaRPr>
          </a:p>
          <a:p>
            <a:pPr>
              <a:lnSpc>
                <a:spcPct val="100000"/>
              </a:lnSpc>
            </a:pPr>
            <a:endParaRPr b="0" lang="tr-TR"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In above code, base class pointer ‘bptr’ contains the address of object ‘d’ of derived class.</a:t>
            </a:r>
            <a:endParaRPr b="0" lang="tr-TR" sz="1800" spc="-1" strike="noStrike">
              <a:latin typeface="Arial"/>
            </a:endParaRPr>
          </a:p>
          <a:p>
            <a:pPr>
              <a:lnSpc>
                <a:spcPct val="100000"/>
              </a:lnSpc>
            </a:pPr>
            <a:endParaRPr b="0" lang="tr-TR"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Late binding(Runtime) is done in accordance with the content of pointer (i.e. location pointed to by pointer)</a:t>
            </a:r>
            <a:endParaRPr b="0" lang="tr-TR" sz="1800" spc="-1" strike="noStrike">
              <a:latin typeface="Arial"/>
            </a:endParaRPr>
          </a:p>
          <a:p>
            <a:pPr>
              <a:lnSpc>
                <a:spcPct val="100000"/>
              </a:lnSpc>
            </a:pPr>
            <a:endParaRPr b="0" lang="tr-TR"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Early binding(Compile time) is done according to the type of pointer, since print() function is declared with virtual keyword so it will be bound at run-time (output is print derived class as pointer is pointing to object of derived class ) and </a:t>
            </a:r>
            <a:endParaRPr b="0" lang="tr-TR" sz="1800" spc="-1" strike="noStrike">
              <a:latin typeface="Arial"/>
            </a:endParaRPr>
          </a:p>
          <a:p>
            <a:pPr>
              <a:lnSpc>
                <a:spcPct val="100000"/>
              </a:lnSpc>
            </a:pPr>
            <a:endParaRPr b="0" lang="tr-TR"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show() is non-virtual so it will be bound during compile time(output is show base class as pointer is of base type ).</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10931040" y="287640"/>
            <a:ext cx="1093680" cy="790560"/>
          </a:xfrm>
          <a:prstGeom prst="rect">
            <a:avLst/>
          </a:prstGeom>
          <a:noFill/>
          <a:ln>
            <a:noFill/>
          </a:ln>
        </p:spPr>
        <p:txBody>
          <a:bodyPr anchor="ctr">
            <a:noAutofit/>
          </a:bodyPr>
          <a:p>
            <a:pPr>
              <a:lnSpc>
                <a:spcPct val="90000"/>
              </a:lnSpc>
            </a:pPr>
            <a:r>
              <a:rPr b="0" lang="tr-TR" sz="4400" spc="-1" strike="noStrike">
                <a:solidFill>
                  <a:srgbClr val="000000"/>
                </a:solidFill>
                <a:latin typeface="Calibri Light"/>
              </a:rPr>
              <a:t>Ör:</a:t>
            </a:r>
            <a:endParaRPr b="0" lang="tr-TR" sz="4400" spc="-1" strike="noStrike">
              <a:solidFill>
                <a:srgbClr val="000000"/>
              </a:solidFill>
              <a:latin typeface="Calibri"/>
            </a:endParaRPr>
          </a:p>
        </p:txBody>
      </p:sp>
      <p:sp>
        <p:nvSpPr>
          <p:cNvPr id="246" name="TextShape 2"/>
          <p:cNvSpPr txBox="1"/>
          <p:nvPr/>
        </p:nvSpPr>
        <p:spPr>
          <a:xfrm>
            <a:off x="0" y="69120"/>
            <a:ext cx="4071240" cy="6788520"/>
          </a:xfrm>
          <a:prstGeom prst="rect">
            <a:avLst/>
          </a:prstGeom>
          <a:noFill/>
          <a:ln>
            <a:noFill/>
          </a:ln>
        </p:spPr>
        <p:txBody>
          <a:bodyPr>
            <a:normAutofit fontScale="45000"/>
          </a:bodyPr>
          <a:p>
            <a:pPr>
              <a:lnSpc>
                <a:spcPct val="90000"/>
              </a:lnSpc>
              <a:spcBef>
                <a:spcPts val="1001"/>
              </a:spcBef>
              <a:tabLst>
                <a:tab algn="l" pos="0"/>
              </a:tabLst>
            </a:pPr>
            <a:r>
              <a:rPr b="1" lang="tr-TR" sz="2800" spc="-1" strike="noStrike">
                <a:solidFill>
                  <a:srgbClr val="ff0000"/>
                </a:solidFill>
                <a:latin typeface="Calibri"/>
              </a:rPr>
              <a:t>#include &lt;iostream&gt;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class Animal{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virtual void my_features()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cout &lt;&lt; "I am an animal.";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class Mammal : public Animal{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void my_features()</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cout &lt;&lt; "\nI am a mammal.";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 </a:t>
            </a:r>
            <a:r>
              <a:rPr b="1" lang="tr-TR" sz="2800" spc="-1" strike="noStrike">
                <a:solidFill>
                  <a:srgbClr val="ff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ff0000"/>
                </a:solidFill>
                <a:latin typeface="Calibri"/>
              </a:rPr>
              <a:t>};</a:t>
            </a:r>
            <a:endParaRPr b="0" lang="tr-TR" sz="2800" spc="-1" strike="noStrike">
              <a:solidFill>
                <a:srgbClr val="000000"/>
              </a:solidFill>
              <a:latin typeface="Calibri"/>
            </a:endParaRPr>
          </a:p>
        </p:txBody>
      </p:sp>
      <p:sp>
        <p:nvSpPr>
          <p:cNvPr id="247" name="CustomShape 3"/>
          <p:cNvSpPr/>
          <p:nvPr/>
        </p:nvSpPr>
        <p:spPr>
          <a:xfrm>
            <a:off x="4427640" y="43560"/>
            <a:ext cx="4663800" cy="4446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ff0000"/>
                </a:solidFill>
                <a:latin typeface="Calibri"/>
              </a:rPr>
              <a:t>class Reptile : public Animal{</a:t>
            </a:r>
            <a:endParaRPr b="0" lang="tr-TR" sz="2200" spc="-1" strike="noStrike">
              <a:latin typeface="Arial"/>
            </a:endParaRPr>
          </a:p>
          <a:p>
            <a:pPr>
              <a:lnSpc>
                <a:spcPct val="100000"/>
              </a:lnSpc>
            </a:pPr>
            <a:r>
              <a:rPr b="1" lang="en-US" sz="2200" spc="-1" strike="noStrike">
                <a:solidFill>
                  <a:srgbClr val="ff0000"/>
                </a:solidFill>
                <a:latin typeface="Calibri"/>
              </a:rPr>
              <a:t> </a:t>
            </a:r>
            <a:r>
              <a:rPr b="1" lang="en-US" sz="2200" spc="-1" strike="noStrike">
                <a:solidFill>
                  <a:srgbClr val="ff0000"/>
                </a:solidFill>
                <a:latin typeface="Calibri"/>
              </a:rPr>
              <a:t>public:</a:t>
            </a:r>
            <a:endParaRPr b="0" lang="tr-TR" sz="2200" spc="-1" strike="noStrike">
              <a:latin typeface="Arial"/>
            </a:endParaRPr>
          </a:p>
          <a:p>
            <a:pPr>
              <a:lnSpc>
                <a:spcPct val="100000"/>
              </a:lnSpc>
            </a:pPr>
            <a:r>
              <a:rPr b="1" lang="en-US" sz="2200" spc="-1" strike="noStrike">
                <a:solidFill>
                  <a:srgbClr val="ff0000"/>
                </a:solidFill>
                <a:latin typeface="Calibri"/>
              </a:rPr>
              <a:t> </a:t>
            </a:r>
            <a:r>
              <a:rPr b="1" lang="en-US" sz="2200" spc="-1" strike="noStrike">
                <a:solidFill>
                  <a:srgbClr val="ff0000"/>
                </a:solidFill>
                <a:latin typeface="Calibri"/>
              </a:rPr>
              <a:t>void my_features() {</a:t>
            </a:r>
            <a:endParaRPr b="0" lang="tr-TR" sz="2200" spc="-1" strike="noStrike">
              <a:latin typeface="Arial"/>
            </a:endParaRPr>
          </a:p>
          <a:p>
            <a:pPr>
              <a:lnSpc>
                <a:spcPct val="100000"/>
              </a:lnSpc>
            </a:pPr>
            <a:r>
              <a:rPr b="1" lang="en-US" sz="2200" spc="-1" strike="noStrike">
                <a:solidFill>
                  <a:srgbClr val="ff0000"/>
                </a:solidFill>
                <a:latin typeface="Calibri"/>
              </a:rPr>
              <a:t> </a:t>
            </a:r>
            <a:r>
              <a:rPr b="1" lang="en-US" sz="2200" spc="-1" strike="noStrike">
                <a:solidFill>
                  <a:srgbClr val="ff0000"/>
                </a:solidFill>
                <a:latin typeface="Calibri"/>
              </a:rPr>
              <a:t>cout &lt;&lt; "\nI am a reptile.";</a:t>
            </a:r>
            <a:endParaRPr b="0" lang="tr-TR" sz="2200" spc="-1" strike="noStrike">
              <a:latin typeface="Arial"/>
            </a:endParaRPr>
          </a:p>
          <a:p>
            <a:pPr>
              <a:lnSpc>
                <a:spcPct val="100000"/>
              </a:lnSpc>
            </a:pPr>
            <a:r>
              <a:rPr b="1" lang="en-US" sz="2200" spc="-1" strike="noStrike">
                <a:solidFill>
                  <a:srgbClr val="ff0000"/>
                </a:solidFill>
                <a:latin typeface="Calibri"/>
              </a:rPr>
              <a:t> </a:t>
            </a:r>
            <a:r>
              <a:rPr b="1" lang="en-US" sz="2200" spc="-1" strike="noStrike">
                <a:solidFill>
                  <a:srgbClr val="ff0000"/>
                </a:solidFill>
                <a:latin typeface="Calibri"/>
              </a:rPr>
              <a:t>}</a:t>
            </a:r>
            <a:endParaRPr b="0" lang="tr-TR" sz="2200" spc="-1" strike="noStrike">
              <a:latin typeface="Arial"/>
            </a:endParaRPr>
          </a:p>
          <a:p>
            <a:pPr>
              <a:lnSpc>
                <a:spcPct val="100000"/>
              </a:lnSpc>
            </a:pPr>
            <a:r>
              <a:rPr b="1" lang="en-US" sz="2200" spc="-1" strike="noStrike">
                <a:solidFill>
                  <a:srgbClr val="ff0000"/>
                </a:solidFill>
                <a:latin typeface="Calibri"/>
              </a:rPr>
              <a:t>};</a:t>
            </a:r>
            <a:endParaRPr b="0" lang="tr-TR" sz="2200" spc="-1" strike="noStrike">
              <a:latin typeface="Arial"/>
            </a:endParaRPr>
          </a:p>
          <a:p>
            <a:pPr>
              <a:lnSpc>
                <a:spcPct val="100000"/>
              </a:lnSpc>
            </a:pPr>
            <a:r>
              <a:rPr b="1" lang="en-US" sz="2200" spc="-1" strike="noStrike">
                <a:solidFill>
                  <a:srgbClr val="000000"/>
                </a:solidFill>
                <a:latin typeface="Calibri"/>
              </a:rPr>
              <a:t>//intermediate function</a:t>
            </a:r>
            <a:endParaRPr b="0" lang="tr-TR" sz="2200" spc="-1" strike="noStrike">
              <a:latin typeface="Arial"/>
            </a:endParaRPr>
          </a:p>
          <a:p>
            <a:pPr>
              <a:lnSpc>
                <a:spcPct val="100000"/>
              </a:lnSpc>
            </a:pPr>
            <a:r>
              <a:rPr b="1" lang="en-US" sz="2200" spc="-1" strike="noStrike">
                <a:solidFill>
                  <a:srgbClr val="ff0000"/>
                </a:solidFill>
                <a:latin typeface="Calibri"/>
              </a:rPr>
              <a:t>void intermediate_func(Animal *a1){</a:t>
            </a:r>
            <a:endParaRPr b="0" lang="tr-TR" sz="2200" spc="-1" strike="noStrike">
              <a:latin typeface="Arial"/>
            </a:endParaRPr>
          </a:p>
          <a:p>
            <a:pPr>
              <a:lnSpc>
                <a:spcPct val="100000"/>
              </a:lnSpc>
            </a:pPr>
            <a:r>
              <a:rPr b="1" lang="en-US" sz="2200" spc="-1" strike="noStrike">
                <a:solidFill>
                  <a:srgbClr val="ff0000"/>
                </a:solidFill>
                <a:latin typeface="Calibri"/>
              </a:rPr>
              <a:t> </a:t>
            </a:r>
            <a:r>
              <a:rPr b="1" lang="en-US" sz="2200" spc="-1" strike="noStrike">
                <a:solidFill>
                  <a:srgbClr val="ff0000"/>
                </a:solidFill>
                <a:latin typeface="Calibri"/>
              </a:rPr>
              <a:t>a1-&gt;my_features();</a:t>
            </a:r>
            <a:endParaRPr b="0" lang="tr-TR" sz="2200" spc="-1" strike="noStrike">
              <a:latin typeface="Arial"/>
            </a:endParaRPr>
          </a:p>
          <a:p>
            <a:pPr>
              <a:lnSpc>
                <a:spcPct val="100000"/>
              </a:lnSpc>
            </a:pPr>
            <a:r>
              <a:rPr b="1" lang="en-US" sz="2200" spc="-1" strike="noStrike">
                <a:solidFill>
                  <a:srgbClr val="ff0000"/>
                </a:solidFill>
                <a:latin typeface="Calibri"/>
              </a:rPr>
              <a:t>}</a:t>
            </a:r>
            <a:endParaRPr b="0" lang="tr-TR" sz="2200" spc="-1" strike="noStrike">
              <a:latin typeface="Arial"/>
            </a:endParaRPr>
          </a:p>
        </p:txBody>
      </p:sp>
      <p:sp>
        <p:nvSpPr>
          <p:cNvPr id="248" name="CustomShape 4"/>
          <p:cNvSpPr/>
          <p:nvPr/>
        </p:nvSpPr>
        <p:spPr>
          <a:xfrm>
            <a:off x="8413560" y="2971800"/>
            <a:ext cx="3723480" cy="6457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2200" spc="-1" strike="noStrike">
                <a:solidFill>
                  <a:srgbClr val="c00000"/>
                </a:solidFill>
                <a:latin typeface="Calibri"/>
              </a:rPr>
              <a:t>int main(){</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Animal *obj1 = new Animal;</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Mammal *obj2 = new Mammal;</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Reptile *obj3 = new Reptile;</a:t>
            </a:r>
            <a:endParaRPr b="0" lang="tr-TR" sz="2200" spc="-1" strike="noStrike">
              <a:latin typeface="Arial"/>
            </a:endParaRPr>
          </a:p>
          <a:p>
            <a:pPr>
              <a:lnSpc>
                <a:spcPct val="100000"/>
              </a:lnSpc>
            </a:pP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intermediate_func(obj1);</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intermediate_func(obj2);</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intermediate_func(obj3);</a:t>
            </a:r>
            <a:endParaRPr b="0" lang="tr-TR" sz="2200" spc="-1" strike="noStrike">
              <a:latin typeface="Arial"/>
            </a:endParaRPr>
          </a:p>
          <a:p>
            <a:pPr>
              <a:lnSpc>
                <a:spcPct val="100000"/>
              </a:lnSpc>
            </a:pPr>
            <a:r>
              <a:rPr b="1" lang="tr-TR" sz="2200" spc="-1" strike="noStrike">
                <a:solidFill>
                  <a:srgbClr val="c00000"/>
                </a:solidFill>
                <a:latin typeface="Calibri"/>
              </a:rPr>
              <a:t> </a:t>
            </a:r>
            <a:r>
              <a:rPr b="1" lang="tr-TR" sz="2200" spc="-1" strike="noStrike">
                <a:solidFill>
                  <a:srgbClr val="c00000"/>
                </a:solidFill>
                <a:latin typeface="Calibri"/>
              </a:rPr>
              <a:t>return 0;</a:t>
            </a:r>
            <a:endParaRPr b="0" lang="tr-TR" sz="2200" spc="-1" strike="noStrike">
              <a:latin typeface="Arial"/>
            </a:endParaRPr>
          </a:p>
          <a:p>
            <a:pPr>
              <a:lnSpc>
                <a:spcPct val="100000"/>
              </a:lnSpc>
            </a:pPr>
            <a:r>
              <a:rPr b="1" lang="tr-TR" sz="2200" spc="-1" strike="noStrike">
                <a:solidFill>
                  <a:srgbClr val="c00000"/>
                </a:solidFill>
                <a:latin typeface="Calibri"/>
              </a:rPr>
              <a:t>}</a:t>
            </a:r>
            <a:endParaRPr b="0" lang="tr-TR" sz="2200" spc="-1" strike="noStrike">
              <a:latin typeface="Arial"/>
            </a:endParaRPr>
          </a:p>
        </p:txBody>
      </p:sp>
      <p:pic>
        <p:nvPicPr>
          <p:cNvPr id="249" name="Resim 5" descr=""/>
          <p:cNvPicPr/>
          <p:nvPr/>
        </p:nvPicPr>
        <p:blipFill>
          <a:blip r:embed="rId1"/>
          <a:stretch/>
        </p:blipFill>
        <p:spPr>
          <a:xfrm>
            <a:off x="5496480" y="5348520"/>
            <a:ext cx="1847520" cy="13712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Resim 3" descr=""/>
          <p:cNvPicPr/>
          <p:nvPr/>
        </p:nvPicPr>
        <p:blipFill>
          <a:blip r:embed="rId1"/>
          <a:stretch/>
        </p:blipFill>
        <p:spPr>
          <a:xfrm>
            <a:off x="2286000" y="522360"/>
            <a:ext cx="6719760" cy="5648400"/>
          </a:xfrm>
          <a:prstGeom prst="rect">
            <a:avLst/>
          </a:prstGeom>
          <a:ln>
            <a:noFill/>
          </a:ln>
        </p:spPr>
      </p:pic>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0" y="0"/>
            <a:ext cx="11162160" cy="6857640"/>
          </a:xfrm>
          <a:prstGeom prst="rect">
            <a:avLst/>
          </a:prstGeom>
          <a:noFill/>
          <a:ln>
            <a:noFill/>
          </a:ln>
        </p:spPr>
        <p:txBody>
          <a:bodyPr>
            <a:normAutofit fontScale="56000"/>
          </a:bodyPr>
          <a:p>
            <a:pPr>
              <a:lnSpc>
                <a:spcPct val="90000"/>
              </a:lnSpc>
              <a:spcBef>
                <a:spcPts val="1001"/>
              </a:spcBef>
              <a:tabLst>
                <a:tab algn="l" pos="0"/>
              </a:tabLst>
            </a:pPr>
            <a:r>
              <a:rPr b="1" lang="tr-TR" sz="2800" spc="-1" strike="noStrike">
                <a:solidFill>
                  <a:srgbClr val="000000"/>
                </a:solidFill>
                <a:latin typeface="Calibri"/>
              </a:rPr>
              <a:t>// C++ program to demonstrate the use of virtual function</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#include &lt;iostream&gt;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#include &lt;string&gt;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Animal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private: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string type;</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000000"/>
                </a:solidFill>
                <a:latin typeface="Calibri"/>
              </a:rPr>
              <a:t>// constructor to initialize type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Animal() : type("Animal") {}</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000000"/>
                </a:solidFill>
                <a:latin typeface="Calibri"/>
              </a:rPr>
              <a:t>// declare virtual function</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virtual string getType()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type;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0" y="0"/>
            <a:ext cx="9859680" cy="6857640"/>
          </a:xfrm>
          <a:prstGeom prst="rect">
            <a:avLst/>
          </a:prstGeom>
          <a:noFill/>
          <a:ln>
            <a:noFill/>
          </a:ln>
        </p:spPr>
        <p:txBody>
          <a:bodyPr>
            <a:normAutofit fontScale="50000"/>
          </a:bodyPr>
          <a:p>
            <a:pPr>
              <a:lnSpc>
                <a:spcPct val="90000"/>
              </a:lnSpc>
              <a:spcBef>
                <a:spcPts val="1001"/>
              </a:spcBef>
              <a:tabLst>
                <a:tab algn="l" pos="0"/>
              </a:tabLst>
            </a:pPr>
            <a:r>
              <a:rPr b="1" lang="tr-TR" sz="2800" spc="-1" strike="noStrike">
                <a:solidFill>
                  <a:srgbClr val="c00000"/>
                </a:solidFill>
                <a:latin typeface="Calibri"/>
              </a:rPr>
              <a:t>class Dog : public Animal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private: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string type;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Dog() : type("Dog") {} </a:t>
            </a:r>
            <a:r>
              <a:rPr b="1" lang="tr-TR" sz="2800" spc="-1" strike="noStrike">
                <a:solidFill>
                  <a:srgbClr val="000000"/>
                </a:solidFill>
                <a:latin typeface="Calibri"/>
              </a:rPr>
              <a:t>// constructor to initialize type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string getType() override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type;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Cat : public Animal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private: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string type;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Cat() : type("Cat") {}</a:t>
            </a:r>
            <a:r>
              <a:rPr b="1" lang="tr-TR" sz="2800" spc="-1" strike="noStrike">
                <a:solidFill>
                  <a:srgbClr val="000000"/>
                </a:solidFill>
                <a:latin typeface="Calibri"/>
              </a:rPr>
              <a:t> // constructor to initialize type</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string getType() override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return type;</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0" y="0"/>
            <a:ext cx="6642000" cy="6857640"/>
          </a:xfrm>
          <a:prstGeom prst="rect">
            <a:avLst/>
          </a:prstGeom>
          <a:noFill/>
          <a:ln>
            <a:noFill/>
          </a:ln>
        </p:spPr>
        <p:txBody>
          <a:bodyPr>
            <a:normAutofit fontScale="75000"/>
          </a:bodyPr>
          <a:p>
            <a:pPr>
              <a:lnSpc>
                <a:spcPct val="90000"/>
              </a:lnSpc>
              <a:spcBef>
                <a:spcPts val="1001"/>
              </a:spcBef>
              <a:tabLst>
                <a:tab algn="l" pos="0"/>
              </a:tabLst>
            </a:pPr>
            <a:r>
              <a:rPr b="1" lang="en-US" sz="2800" spc="-1" strike="noStrike">
                <a:solidFill>
                  <a:srgbClr val="c00000"/>
                </a:solidFill>
                <a:latin typeface="Calibri"/>
              </a:rPr>
              <a:t>void print(Animal* ani)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cout &lt;&lt; "Animal: " &lt;&lt; ani-&gt;getType() &lt;&lt; endl;</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int main() {</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Animal* animal1 = new Animal();</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Animal* dog1 = new Dog();</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Animal* cat1 = new Cat();</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print(animal1);</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print(dog1);</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print(cat1);</a:t>
            </a:r>
            <a:endParaRPr b="0" lang="tr-TR" sz="2800" spc="-1" strike="noStrike">
              <a:solidFill>
                <a:srgbClr val="000000"/>
              </a:solidFill>
              <a:latin typeface="Calibri"/>
            </a:endParaRPr>
          </a:p>
          <a:p>
            <a:pPr>
              <a:lnSpc>
                <a:spcPct val="90000"/>
              </a:lnSpc>
              <a:spcBef>
                <a:spcPts val="1001"/>
              </a:spcBef>
              <a:tabLst>
                <a:tab algn="l" pos="0"/>
              </a:tabLst>
            </a:pP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    </a:t>
            </a:r>
            <a:r>
              <a:rPr b="1" lang="en-US" sz="2800" spc="-1" strike="noStrike">
                <a:solidFill>
                  <a:srgbClr val="c00000"/>
                </a:solidFill>
                <a:latin typeface="Calibri"/>
              </a:rPr>
              <a:t>return 0;</a:t>
            </a:r>
            <a:endParaRPr b="0" lang="tr-TR"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c00000"/>
                </a:solidFill>
                <a:latin typeface="Calibri"/>
              </a:rPr>
              <a:t>}</a:t>
            </a:r>
            <a:endParaRPr b="0" lang="tr-TR" sz="2800" spc="-1" strike="noStrike">
              <a:solidFill>
                <a:srgbClr val="000000"/>
              </a:solidFill>
              <a:latin typeface="Calibri"/>
            </a:endParaRPr>
          </a:p>
        </p:txBody>
      </p:sp>
      <p:pic>
        <p:nvPicPr>
          <p:cNvPr id="253" name="Resim 3" descr=""/>
          <p:cNvPicPr/>
          <p:nvPr/>
        </p:nvPicPr>
        <p:blipFill>
          <a:blip r:embed="rId1"/>
          <a:stretch/>
        </p:blipFill>
        <p:spPr>
          <a:xfrm>
            <a:off x="3674160" y="5131080"/>
            <a:ext cx="1961640" cy="1495080"/>
          </a:xfrm>
          <a:prstGeom prst="rect">
            <a:avLst/>
          </a:prstGeom>
          <a:ln>
            <a:noFill/>
          </a:ln>
        </p:spPr>
      </p:pic>
      <p:sp>
        <p:nvSpPr>
          <p:cNvPr id="254" name="CustomShape 2"/>
          <p:cNvSpPr/>
          <p:nvPr/>
        </p:nvSpPr>
        <p:spPr>
          <a:xfrm>
            <a:off x="6096600" y="576000"/>
            <a:ext cx="6095520" cy="5576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Daha sonra şu işaretçileri kullanarak print() işlevini çağırırız: </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000000"/>
                </a:solidFill>
                <a:latin typeface="Calibri"/>
              </a:rPr>
              <a:t>print(animal1) çağrıldığında, işaretçi bir Animal nesnesine işaret eder.</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000000"/>
                </a:solidFill>
                <a:latin typeface="Calibri"/>
              </a:rPr>
              <a:t>Bu nedenle, Animal sınıfındaki sanal işlev print() içinde yürütülür.</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000000"/>
                </a:solidFill>
                <a:latin typeface="Calibri"/>
              </a:rPr>
              <a:t>Print(dog1) çağrıldığında, işaretçi bir Dog nesnesine işaret ediyor.</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000000"/>
                </a:solidFill>
                <a:latin typeface="Calibri"/>
              </a:rPr>
              <a:t>Bu nedenle, sanal işlev geçersiz kılınmıştır ve Dog işlevi print() içinde yürütülür.</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000000"/>
                </a:solidFill>
                <a:latin typeface="Calibri"/>
              </a:rPr>
              <a:t>print(cat1) çağrıldığında, işaretçi bir Cat nesnesine işaret ediyor.</a:t>
            </a:r>
            <a:endParaRPr b="0" lang="tr-TR" sz="1800" spc="-1" strike="noStrike">
              <a:latin typeface="Arial"/>
            </a:endParaRPr>
          </a:p>
          <a:p>
            <a:pPr>
              <a:lnSpc>
                <a:spcPct val="100000"/>
              </a:lnSpc>
            </a:pPr>
            <a:endParaRPr b="0" lang="tr-TR" sz="1800" spc="-1" strike="noStrike">
              <a:latin typeface="Arial"/>
            </a:endParaRPr>
          </a:p>
          <a:p>
            <a:pPr>
              <a:lnSpc>
                <a:spcPct val="100000"/>
              </a:lnSpc>
            </a:pPr>
            <a:r>
              <a:rPr b="1" lang="en-US" sz="1800" spc="-1" strike="noStrike">
                <a:solidFill>
                  <a:srgbClr val="000000"/>
                </a:solidFill>
                <a:latin typeface="Calibri"/>
              </a:rPr>
              <a:t>Bu nedenle, sanal işlev geçersiz kılınmıştır ve Cat işlevi print() içinde yürütülür.</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0" y="0"/>
            <a:ext cx="9695880" cy="6857640"/>
          </a:xfrm>
          <a:prstGeom prst="rect">
            <a:avLst/>
          </a:prstGeom>
          <a:noFill/>
          <a:ln>
            <a:noFill/>
          </a:ln>
        </p:spPr>
        <p:txBody>
          <a:bodyPr>
            <a:normAutofit fontScale="50000"/>
          </a:bodyPr>
          <a:p>
            <a:pPr>
              <a:lnSpc>
                <a:spcPct val="90000"/>
              </a:lnSpc>
              <a:spcBef>
                <a:spcPts val="1001"/>
              </a:spcBef>
              <a:tabLst>
                <a:tab algn="l" pos="0"/>
              </a:tabLst>
            </a:pPr>
            <a:r>
              <a:rPr b="1" lang="tr-TR" sz="2800" spc="-1" strike="noStrike">
                <a:solidFill>
                  <a:srgbClr val="c00000"/>
                </a:solidFill>
                <a:latin typeface="Calibri"/>
              </a:rPr>
              <a:t>#include &lt;iostream&gt;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using namespace std;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class ClassA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virtual void show()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"The show() function in base class invoked..." &lt;&lt; endl;</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class ClassB :public ClassA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public:</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void show() </a:t>
            </a: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cout &lt;&lt; "The show() function in derived class invoked...";</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int main()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ClassA* a;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ClassB b;</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a = &amp;b;</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	</a:t>
            </a:r>
            <a:r>
              <a:rPr b="1" lang="tr-TR" sz="2800" spc="-1" strike="noStrike">
                <a:solidFill>
                  <a:srgbClr val="c00000"/>
                </a:solidFill>
                <a:latin typeface="Calibri"/>
              </a:rPr>
              <a:t>a-&gt;show();      </a:t>
            </a:r>
            <a:endParaRPr b="0" lang="tr-TR" sz="2800" spc="-1" strike="noStrike">
              <a:solidFill>
                <a:srgbClr val="000000"/>
              </a:solidFill>
              <a:latin typeface="Calibri"/>
            </a:endParaRPr>
          </a:p>
          <a:p>
            <a:pPr>
              <a:lnSpc>
                <a:spcPct val="90000"/>
              </a:lnSpc>
              <a:spcBef>
                <a:spcPts val="1001"/>
              </a:spcBef>
              <a:tabLst>
                <a:tab algn="l" pos="0"/>
              </a:tabLst>
            </a:pPr>
            <a:r>
              <a:rPr b="1" lang="tr-TR" sz="2800" spc="-1" strike="noStrike">
                <a:solidFill>
                  <a:srgbClr val="c00000"/>
                </a:solidFill>
                <a:latin typeface="Calibri"/>
              </a:rPr>
              <a:t>	</a:t>
            </a:r>
            <a:r>
              <a:rPr b="1" lang="tr-TR" sz="2800" spc="-1" strike="noStrike">
                <a:solidFill>
                  <a:srgbClr val="c00000"/>
                </a:solidFill>
                <a:latin typeface="Calibri"/>
              </a:rPr>
              <a:t>}</a:t>
            </a:r>
            <a:endParaRPr b="0" lang="tr-T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11547</TotalTime>
  <Application>LibreOffice/6.4.7.2$Linux_X86_64 LibreOffice_project/40$Build-2</Application>
  <Words>7780</Words>
  <Paragraphs>1488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2020-12-27T18:13:26Z</dcterms:created>
  <dc:creator>A.Duysak</dc:creator>
  <dc:description/>
  <dc:language>tr-TR</dc:language>
  <cp:lastModifiedBy/>
  <dcterms:modified xsi:type="dcterms:W3CDTF">2021-12-26T18:33:01Z</dcterms:modified>
  <cp:revision>56</cp:revision>
  <dc:subject/>
  <dc:title>PowerPoint Sunusu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Geniş ekran</vt:lpwstr>
  </property>
  <property fmtid="{D5CDD505-2E9C-101B-9397-08002B2CF9AE}" pid="9" name="ScaleCrop">
    <vt:bool>0</vt:bool>
  </property>
  <property fmtid="{D5CDD505-2E9C-101B-9397-08002B2CF9AE}" pid="10" name="ShareDoc">
    <vt:bool>0</vt:bool>
  </property>
  <property fmtid="{D5CDD505-2E9C-101B-9397-08002B2CF9AE}" pid="11" name="Slides">
    <vt:i4>104</vt:i4>
  </property>
</Properties>
</file>