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8" r:id="rId4"/>
    <p:sldId id="294" r:id="rId5"/>
    <p:sldId id="295" r:id="rId6"/>
    <p:sldId id="296" r:id="rId7"/>
    <p:sldId id="297" r:id="rId8"/>
    <p:sldId id="298" r:id="rId9"/>
    <p:sldId id="259" r:id="rId10"/>
    <p:sldId id="260" r:id="rId11"/>
    <p:sldId id="261" r:id="rId12"/>
    <p:sldId id="262" r:id="rId13"/>
    <p:sldId id="264" r:id="rId14"/>
    <p:sldId id="265" r:id="rId15"/>
    <p:sldId id="266" r:id="rId16"/>
    <p:sldId id="267" r:id="rId17"/>
    <p:sldId id="268" r:id="rId18"/>
    <p:sldId id="269" r:id="rId19"/>
    <p:sldId id="271" r:id="rId20"/>
    <p:sldId id="299" r:id="rId21"/>
    <p:sldId id="301" r:id="rId22"/>
    <p:sldId id="272" r:id="rId23"/>
    <p:sldId id="273" r:id="rId24"/>
    <p:sldId id="274" r:id="rId25"/>
    <p:sldId id="275" r:id="rId26"/>
    <p:sldId id="276" r:id="rId27"/>
    <p:sldId id="317" r:id="rId28"/>
    <p:sldId id="277" r:id="rId29"/>
    <p:sldId id="278" r:id="rId30"/>
    <p:sldId id="279" r:id="rId31"/>
    <p:sldId id="280" r:id="rId32"/>
    <p:sldId id="284" r:id="rId33"/>
    <p:sldId id="281" r:id="rId34"/>
    <p:sldId id="318" r:id="rId35"/>
    <p:sldId id="282" r:id="rId36"/>
    <p:sldId id="283" r:id="rId37"/>
    <p:sldId id="302" r:id="rId38"/>
    <p:sldId id="303" r:id="rId39"/>
    <p:sldId id="304" r:id="rId40"/>
    <p:sldId id="310" r:id="rId41"/>
    <p:sldId id="313" r:id="rId42"/>
    <p:sldId id="285" r:id="rId43"/>
    <p:sldId id="305" r:id="rId44"/>
    <p:sldId id="292" r:id="rId45"/>
    <p:sldId id="306" r:id="rId46"/>
    <p:sldId id="311" r:id="rId47"/>
    <p:sldId id="312" r:id="rId48"/>
    <p:sldId id="316" r:id="rId49"/>
    <p:sldId id="286" r:id="rId50"/>
    <p:sldId id="287" r:id="rId51"/>
    <p:sldId id="307" r:id="rId52"/>
    <p:sldId id="293" r:id="rId53"/>
    <p:sldId id="290" r:id="rId54"/>
    <p:sldId id="319" r:id="rId55"/>
    <p:sldId id="308" r:id="rId56"/>
    <p:sldId id="314" r:id="rId57"/>
    <p:sldId id="315" r:id="rId58"/>
    <p:sldId id="320" r:id="rId59"/>
    <p:sldId id="321" r:id="rId60"/>
    <p:sldId id="322" r:id="rId61"/>
    <p:sldId id="323" r:id="rId6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6D0793D5-0409-4F5F-8C56-478445B114C2}" type="datetimeFigureOut">
              <a:rPr lang="tr-TR" smtClean="0"/>
              <a:t>20.12.2021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7FC302B0-9CDC-45B9-8435-9F7DC277CBDE}" type="slidenum">
              <a:rPr lang="tr-TR" smtClean="0"/>
              <a:t>‹#›</a:t>
            </a:fld>
            <a:endParaRPr lang="tr-TR"/>
          </a:p>
        </p:txBody>
      </p:sp>
    </p:spTree>
    <p:extLst>
      <p:ext uri="{BB962C8B-B14F-4D97-AF65-F5344CB8AC3E}">
        <p14:creationId xmlns:p14="http://schemas.microsoft.com/office/powerpoint/2010/main" val="3474412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6D0793D5-0409-4F5F-8C56-478445B114C2}" type="datetimeFigureOut">
              <a:rPr lang="tr-TR" smtClean="0"/>
              <a:t>20.12.2021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7FC302B0-9CDC-45B9-8435-9F7DC277CBDE}" type="slidenum">
              <a:rPr lang="tr-TR" smtClean="0"/>
              <a:t>‹#›</a:t>
            </a:fld>
            <a:endParaRPr lang="tr-TR"/>
          </a:p>
        </p:txBody>
      </p:sp>
    </p:spTree>
    <p:extLst>
      <p:ext uri="{BB962C8B-B14F-4D97-AF65-F5344CB8AC3E}">
        <p14:creationId xmlns:p14="http://schemas.microsoft.com/office/powerpoint/2010/main" val="3166086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6D0793D5-0409-4F5F-8C56-478445B114C2}" type="datetimeFigureOut">
              <a:rPr lang="tr-TR" smtClean="0"/>
              <a:t>20.12.2021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7FC302B0-9CDC-45B9-8435-9F7DC277CBDE}" type="slidenum">
              <a:rPr lang="tr-TR" smtClean="0"/>
              <a:t>‹#›</a:t>
            </a:fld>
            <a:endParaRPr lang="tr-TR"/>
          </a:p>
        </p:txBody>
      </p:sp>
    </p:spTree>
    <p:extLst>
      <p:ext uri="{BB962C8B-B14F-4D97-AF65-F5344CB8AC3E}">
        <p14:creationId xmlns:p14="http://schemas.microsoft.com/office/powerpoint/2010/main" val="636967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F49DB07F-7C61-485B-8E52-619F8707D577}" type="datetimeFigureOut">
              <a:rPr lang="tr-TR" smtClean="0">
                <a:solidFill>
                  <a:prstClr val="black">
                    <a:tint val="75000"/>
                  </a:prstClr>
                </a:solidFill>
              </a:rPr>
              <a:pPr/>
              <a:t>20.12.2021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D8C849E0-A066-4D7A-96DB-2AA5F3CEBE8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610288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49DB07F-7C61-485B-8E52-619F8707D577}" type="datetimeFigureOut">
              <a:rPr lang="tr-TR" smtClean="0">
                <a:solidFill>
                  <a:prstClr val="black">
                    <a:tint val="75000"/>
                  </a:prstClr>
                </a:solidFill>
              </a:rPr>
              <a:pPr/>
              <a:t>20.12.2021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D8C849E0-A066-4D7A-96DB-2AA5F3CEBE8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759812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F49DB07F-7C61-485B-8E52-619F8707D577}" type="datetimeFigureOut">
              <a:rPr lang="tr-TR" smtClean="0">
                <a:solidFill>
                  <a:prstClr val="black">
                    <a:tint val="75000"/>
                  </a:prstClr>
                </a:solidFill>
              </a:rPr>
              <a:pPr/>
              <a:t>20.12.2021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D8C849E0-A066-4D7A-96DB-2AA5F3CEBE8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6451084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F49DB07F-7C61-485B-8E52-619F8707D577}" type="datetimeFigureOut">
              <a:rPr lang="tr-TR" smtClean="0">
                <a:solidFill>
                  <a:prstClr val="black">
                    <a:tint val="75000"/>
                  </a:prstClr>
                </a:solidFill>
              </a:rPr>
              <a:pPr/>
              <a:t>20.12.2021</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D8C849E0-A066-4D7A-96DB-2AA5F3CEBE8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2676209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F49DB07F-7C61-485B-8E52-619F8707D577}" type="datetimeFigureOut">
              <a:rPr lang="tr-TR" smtClean="0">
                <a:solidFill>
                  <a:prstClr val="black">
                    <a:tint val="75000"/>
                  </a:prstClr>
                </a:solidFill>
              </a:rPr>
              <a:pPr/>
              <a:t>20.12.2021</a:t>
            </a:fld>
            <a:endParaRPr lang="tr-TR">
              <a:solidFill>
                <a:prstClr val="black">
                  <a:tint val="75000"/>
                </a:prstClr>
              </a:solidFill>
            </a:endParaRPr>
          </a:p>
        </p:txBody>
      </p:sp>
      <p:sp>
        <p:nvSpPr>
          <p:cNvPr id="8" name="Altbilgi Yer Tutucusu 7"/>
          <p:cNvSpPr>
            <a:spLocks noGrp="1"/>
          </p:cNvSpPr>
          <p:nvPr>
            <p:ph type="ftr" sz="quarter" idx="11"/>
          </p:nvPr>
        </p:nvSpPr>
        <p:spPr/>
        <p:txBody>
          <a:bodyPr/>
          <a:lstStyle/>
          <a:p>
            <a:endParaRPr lang="tr-TR">
              <a:solidFill>
                <a:prstClr val="black">
                  <a:tint val="75000"/>
                </a:prstClr>
              </a:solidFill>
            </a:endParaRPr>
          </a:p>
        </p:txBody>
      </p:sp>
      <p:sp>
        <p:nvSpPr>
          <p:cNvPr id="9" name="Slayt Numarası Yer Tutucusu 8"/>
          <p:cNvSpPr>
            <a:spLocks noGrp="1"/>
          </p:cNvSpPr>
          <p:nvPr>
            <p:ph type="sldNum" sz="quarter" idx="12"/>
          </p:nvPr>
        </p:nvSpPr>
        <p:spPr/>
        <p:txBody>
          <a:bodyPr/>
          <a:lstStyle/>
          <a:p>
            <a:fld id="{D8C849E0-A066-4D7A-96DB-2AA5F3CEBE8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2885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F49DB07F-7C61-485B-8E52-619F8707D577}" type="datetimeFigureOut">
              <a:rPr lang="tr-TR" smtClean="0">
                <a:solidFill>
                  <a:prstClr val="black">
                    <a:tint val="75000"/>
                  </a:prstClr>
                </a:solidFill>
              </a:rPr>
              <a:pPr/>
              <a:t>20.12.2021</a:t>
            </a:fld>
            <a:endParaRPr lang="tr-TR">
              <a:solidFill>
                <a:prstClr val="black">
                  <a:tint val="75000"/>
                </a:prstClr>
              </a:solidFill>
            </a:endParaRPr>
          </a:p>
        </p:txBody>
      </p:sp>
      <p:sp>
        <p:nvSpPr>
          <p:cNvPr id="4" name="Altbilgi Yer Tutucusu 3"/>
          <p:cNvSpPr>
            <a:spLocks noGrp="1"/>
          </p:cNvSpPr>
          <p:nvPr>
            <p:ph type="ftr" sz="quarter" idx="11"/>
          </p:nvPr>
        </p:nvSpPr>
        <p:spPr/>
        <p:txBody>
          <a:bodyPr/>
          <a:lstStyle/>
          <a:p>
            <a:endParaRPr lang="tr-TR">
              <a:solidFill>
                <a:prstClr val="black">
                  <a:tint val="75000"/>
                </a:prstClr>
              </a:solidFill>
            </a:endParaRPr>
          </a:p>
        </p:txBody>
      </p:sp>
      <p:sp>
        <p:nvSpPr>
          <p:cNvPr id="5" name="Slayt Numarası Yer Tutucusu 4"/>
          <p:cNvSpPr>
            <a:spLocks noGrp="1"/>
          </p:cNvSpPr>
          <p:nvPr>
            <p:ph type="sldNum" sz="quarter" idx="12"/>
          </p:nvPr>
        </p:nvSpPr>
        <p:spPr/>
        <p:txBody>
          <a:bodyPr/>
          <a:lstStyle/>
          <a:p>
            <a:fld id="{D8C849E0-A066-4D7A-96DB-2AA5F3CEBE8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3542685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F49DB07F-7C61-485B-8E52-619F8707D577}" type="datetimeFigureOut">
              <a:rPr lang="tr-TR" smtClean="0">
                <a:solidFill>
                  <a:prstClr val="black">
                    <a:tint val="75000"/>
                  </a:prstClr>
                </a:solidFill>
              </a:rPr>
              <a:pPr/>
              <a:t>20.12.2021</a:t>
            </a:fld>
            <a:endParaRPr lang="tr-TR">
              <a:solidFill>
                <a:prstClr val="black">
                  <a:tint val="75000"/>
                </a:prstClr>
              </a:solidFill>
            </a:endParaRPr>
          </a:p>
        </p:txBody>
      </p:sp>
      <p:sp>
        <p:nvSpPr>
          <p:cNvPr id="3" name="Altbilgi Yer Tutucusu 2"/>
          <p:cNvSpPr>
            <a:spLocks noGrp="1"/>
          </p:cNvSpPr>
          <p:nvPr>
            <p:ph type="ftr" sz="quarter" idx="11"/>
          </p:nvPr>
        </p:nvSpPr>
        <p:spPr/>
        <p:txBody>
          <a:bodyPr/>
          <a:lstStyle/>
          <a:p>
            <a:endParaRPr lang="tr-TR">
              <a:solidFill>
                <a:prstClr val="black">
                  <a:tint val="75000"/>
                </a:prstClr>
              </a:solidFill>
            </a:endParaRPr>
          </a:p>
        </p:txBody>
      </p:sp>
      <p:sp>
        <p:nvSpPr>
          <p:cNvPr id="4" name="Slayt Numarası Yer Tutucusu 3"/>
          <p:cNvSpPr>
            <a:spLocks noGrp="1"/>
          </p:cNvSpPr>
          <p:nvPr>
            <p:ph type="sldNum" sz="quarter" idx="12"/>
          </p:nvPr>
        </p:nvSpPr>
        <p:spPr/>
        <p:txBody>
          <a:bodyPr/>
          <a:lstStyle/>
          <a:p>
            <a:fld id="{D8C849E0-A066-4D7A-96DB-2AA5F3CEBE8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5000913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F49DB07F-7C61-485B-8E52-619F8707D577}" type="datetimeFigureOut">
              <a:rPr lang="tr-TR" smtClean="0">
                <a:solidFill>
                  <a:prstClr val="black">
                    <a:tint val="75000"/>
                  </a:prstClr>
                </a:solidFill>
              </a:rPr>
              <a:pPr/>
              <a:t>20.12.2021</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D8C849E0-A066-4D7A-96DB-2AA5F3CEBE8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672868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6D0793D5-0409-4F5F-8C56-478445B114C2}" type="datetimeFigureOut">
              <a:rPr lang="tr-TR" smtClean="0"/>
              <a:t>20.12.2021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7FC302B0-9CDC-45B9-8435-9F7DC277CBDE}" type="slidenum">
              <a:rPr lang="tr-TR" smtClean="0"/>
              <a:t>‹#›</a:t>
            </a:fld>
            <a:endParaRPr lang="tr-TR"/>
          </a:p>
        </p:txBody>
      </p:sp>
    </p:spTree>
    <p:extLst>
      <p:ext uri="{BB962C8B-B14F-4D97-AF65-F5344CB8AC3E}">
        <p14:creationId xmlns:p14="http://schemas.microsoft.com/office/powerpoint/2010/main" val="36316262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F49DB07F-7C61-485B-8E52-619F8707D577}" type="datetimeFigureOut">
              <a:rPr lang="tr-TR" smtClean="0">
                <a:solidFill>
                  <a:prstClr val="black">
                    <a:tint val="75000"/>
                  </a:prstClr>
                </a:solidFill>
              </a:rPr>
              <a:pPr/>
              <a:t>20.12.2021</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D8C849E0-A066-4D7A-96DB-2AA5F3CEBE8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3847313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49DB07F-7C61-485B-8E52-619F8707D577}" type="datetimeFigureOut">
              <a:rPr lang="tr-TR" smtClean="0">
                <a:solidFill>
                  <a:prstClr val="black">
                    <a:tint val="75000"/>
                  </a:prstClr>
                </a:solidFill>
              </a:rPr>
              <a:pPr/>
              <a:t>20.12.2021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D8C849E0-A066-4D7A-96DB-2AA5F3CEBE8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7180142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49DB07F-7C61-485B-8E52-619F8707D577}" type="datetimeFigureOut">
              <a:rPr lang="tr-TR" smtClean="0">
                <a:solidFill>
                  <a:prstClr val="black">
                    <a:tint val="75000"/>
                  </a:prstClr>
                </a:solidFill>
              </a:rPr>
              <a:pPr/>
              <a:t>20.12.2021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D8C849E0-A066-4D7A-96DB-2AA5F3CEBE8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56640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6D0793D5-0409-4F5F-8C56-478445B114C2}" type="datetimeFigureOut">
              <a:rPr lang="tr-TR" smtClean="0"/>
              <a:t>20.12.2021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7FC302B0-9CDC-45B9-8435-9F7DC277CBDE}" type="slidenum">
              <a:rPr lang="tr-TR" smtClean="0"/>
              <a:t>‹#›</a:t>
            </a:fld>
            <a:endParaRPr lang="tr-TR"/>
          </a:p>
        </p:txBody>
      </p:sp>
    </p:spTree>
    <p:extLst>
      <p:ext uri="{BB962C8B-B14F-4D97-AF65-F5344CB8AC3E}">
        <p14:creationId xmlns:p14="http://schemas.microsoft.com/office/powerpoint/2010/main" val="863225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6D0793D5-0409-4F5F-8C56-478445B114C2}" type="datetimeFigureOut">
              <a:rPr lang="tr-TR" smtClean="0"/>
              <a:t>20.12.2021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7FC302B0-9CDC-45B9-8435-9F7DC277CBDE}" type="slidenum">
              <a:rPr lang="tr-TR" smtClean="0"/>
              <a:t>‹#›</a:t>
            </a:fld>
            <a:endParaRPr lang="tr-TR"/>
          </a:p>
        </p:txBody>
      </p:sp>
    </p:spTree>
    <p:extLst>
      <p:ext uri="{BB962C8B-B14F-4D97-AF65-F5344CB8AC3E}">
        <p14:creationId xmlns:p14="http://schemas.microsoft.com/office/powerpoint/2010/main" val="3801881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6D0793D5-0409-4F5F-8C56-478445B114C2}" type="datetimeFigureOut">
              <a:rPr lang="tr-TR" smtClean="0"/>
              <a:t>20.12.2021</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7FC302B0-9CDC-45B9-8435-9F7DC277CBDE}" type="slidenum">
              <a:rPr lang="tr-TR" smtClean="0"/>
              <a:t>‹#›</a:t>
            </a:fld>
            <a:endParaRPr lang="tr-TR"/>
          </a:p>
        </p:txBody>
      </p:sp>
    </p:spTree>
    <p:extLst>
      <p:ext uri="{BB962C8B-B14F-4D97-AF65-F5344CB8AC3E}">
        <p14:creationId xmlns:p14="http://schemas.microsoft.com/office/powerpoint/2010/main" val="284487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6D0793D5-0409-4F5F-8C56-478445B114C2}" type="datetimeFigureOut">
              <a:rPr lang="tr-TR" smtClean="0"/>
              <a:t>20.12.2021</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7FC302B0-9CDC-45B9-8435-9F7DC277CBDE}" type="slidenum">
              <a:rPr lang="tr-TR" smtClean="0"/>
              <a:t>‹#›</a:t>
            </a:fld>
            <a:endParaRPr lang="tr-TR"/>
          </a:p>
        </p:txBody>
      </p:sp>
    </p:spTree>
    <p:extLst>
      <p:ext uri="{BB962C8B-B14F-4D97-AF65-F5344CB8AC3E}">
        <p14:creationId xmlns:p14="http://schemas.microsoft.com/office/powerpoint/2010/main" val="2069203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6D0793D5-0409-4F5F-8C56-478445B114C2}" type="datetimeFigureOut">
              <a:rPr lang="tr-TR" smtClean="0"/>
              <a:t>20.12.2021</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7FC302B0-9CDC-45B9-8435-9F7DC277CBDE}" type="slidenum">
              <a:rPr lang="tr-TR" smtClean="0"/>
              <a:t>‹#›</a:t>
            </a:fld>
            <a:endParaRPr lang="tr-TR"/>
          </a:p>
        </p:txBody>
      </p:sp>
    </p:spTree>
    <p:extLst>
      <p:ext uri="{BB962C8B-B14F-4D97-AF65-F5344CB8AC3E}">
        <p14:creationId xmlns:p14="http://schemas.microsoft.com/office/powerpoint/2010/main" val="2056714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6D0793D5-0409-4F5F-8C56-478445B114C2}" type="datetimeFigureOut">
              <a:rPr lang="tr-TR" smtClean="0"/>
              <a:t>20.12.2021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7FC302B0-9CDC-45B9-8435-9F7DC277CBDE}" type="slidenum">
              <a:rPr lang="tr-TR" smtClean="0"/>
              <a:t>‹#›</a:t>
            </a:fld>
            <a:endParaRPr lang="tr-TR"/>
          </a:p>
        </p:txBody>
      </p:sp>
    </p:spTree>
    <p:extLst>
      <p:ext uri="{BB962C8B-B14F-4D97-AF65-F5344CB8AC3E}">
        <p14:creationId xmlns:p14="http://schemas.microsoft.com/office/powerpoint/2010/main" val="4084620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6D0793D5-0409-4F5F-8C56-478445B114C2}" type="datetimeFigureOut">
              <a:rPr lang="tr-TR" smtClean="0"/>
              <a:t>20.12.2021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7FC302B0-9CDC-45B9-8435-9F7DC277CBDE}" type="slidenum">
              <a:rPr lang="tr-TR" smtClean="0"/>
              <a:t>‹#›</a:t>
            </a:fld>
            <a:endParaRPr lang="tr-TR"/>
          </a:p>
        </p:txBody>
      </p:sp>
    </p:spTree>
    <p:extLst>
      <p:ext uri="{BB962C8B-B14F-4D97-AF65-F5344CB8AC3E}">
        <p14:creationId xmlns:p14="http://schemas.microsoft.com/office/powerpoint/2010/main" val="2541315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0793D5-0409-4F5F-8C56-478445B114C2}" type="datetimeFigureOut">
              <a:rPr lang="tr-TR" smtClean="0"/>
              <a:t>20.12.2021</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C302B0-9CDC-45B9-8435-9F7DC277CBDE}" type="slidenum">
              <a:rPr lang="tr-TR" smtClean="0"/>
              <a:t>‹#›</a:t>
            </a:fld>
            <a:endParaRPr lang="tr-TR"/>
          </a:p>
        </p:txBody>
      </p:sp>
    </p:spTree>
    <p:extLst>
      <p:ext uri="{BB962C8B-B14F-4D97-AF65-F5344CB8AC3E}">
        <p14:creationId xmlns:p14="http://schemas.microsoft.com/office/powerpoint/2010/main" val="602954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9DB07F-7C61-485B-8E52-619F8707D577}" type="datetimeFigureOut">
              <a:rPr lang="tr-TR" smtClean="0">
                <a:solidFill>
                  <a:prstClr val="black">
                    <a:tint val="75000"/>
                  </a:prstClr>
                </a:solidFill>
              </a:rPr>
              <a:pPr/>
              <a:t>20.12.2021</a:t>
            </a:fld>
            <a:endParaRPr lang="tr-TR">
              <a:solidFill>
                <a:prstClr val="black">
                  <a:tint val="75000"/>
                </a:prstClr>
              </a:solidFill>
            </a:endParaRP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solidFill>
                <a:prstClr val="black">
                  <a:tint val="75000"/>
                </a:prstClr>
              </a:solidFill>
            </a:endParaRP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C849E0-A066-4D7A-96DB-2AA5F3CEBE8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2399949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endParaRPr lang="tr-TR"/>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139451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1587807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 y="0"/>
            <a:ext cx="12068355" cy="6858000"/>
          </a:xfrm>
        </p:spPr>
        <p:txBody>
          <a:bodyPr>
            <a:normAutofit fontScale="92500" lnSpcReduction="20000"/>
          </a:bodyPr>
          <a:lstStyle/>
          <a:p>
            <a:pPr marL="0" indent="0" algn="ctr">
              <a:buNone/>
            </a:pPr>
            <a:r>
              <a:rPr lang="en-US" b="1" dirty="0">
                <a:solidFill>
                  <a:srgbClr val="C00000"/>
                </a:solidFill>
              </a:rPr>
              <a:t>C++ Virtual Functions</a:t>
            </a:r>
          </a:p>
          <a:p>
            <a:r>
              <a:rPr lang="en-US" dirty="0" smtClean="0"/>
              <a:t>A </a:t>
            </a:r>
            <a:r>
              <a:rPr lang="en-US" dirty="0"/>
              <a:t>virtual function is another way of </a:t>
            </a:r>
            <a:r>
              <a:rPr lang="en-US" b="1" dirty="0"/>
              <a:t>implementing run-time polymorphism </a:t>
            </a:r>
            <a:r>
              <a:rPr lang="en-US" dirty="0"/>
              <a:t>in C++. </a:t>
            </a:r>
            <a:endParaRPr lang="tr-TR" dirty="0" smtClean="0"/>
          </a:p>
          <a:p>
            <a:endParaRPr lang="tr-TR" dirty="0" smtClean="0"/>
          </a:p>
          <a:p>
            <a:r>
              <a:rPr lang="en-US" dirty="0" smtClean="0"/>
              <a:t>It </a:t>
            </a:r>
            <a:r>
              <a:rPr lang="en-US" dirty="0"/>
              <a:t>is a special function </a:t>
            </a:r>
            <a:r>
              <a:rPr lang="en-US" b="1" dirty="0"/>
              <a:t>defined in a base class and redefined in the derived class</a:t>
            </a:r>
            <a:r>
              <a:rPr lang="en-US" dirty="0" smtClean="0"/>
              <a:t>.</a:t>
            </a:r>
            <a:endParaRPr lang="tr-TR" dirty="0" smtClean="0"/>
          </a:p>
          <a:p>
            <a:endParaRPr lang="tr-TR" dirty="0" smtClean="0"/>
          </a:p>
          <a:p>
            <a:r>
              <a:rPr lang="en-US" b="1" dirty="0"/>
              <a:t>virtual functions allow derived classes to provide different versions of a base class function</a:t>
            </a:r>
            <a:endParaRPr lang="tr-TR" b="1" dirty="0" smtClean="0"/>
          </a:p>
          <a:p>
            <a:endParaRPr lang="tr-TR" dirty="0"/>
          </a:p>
          <a:p>
            <a:r>
              <a:rPr lang="en-US" dirty="0" smtClean="0"/>
              <a:t> </a:t>
            </a:r>
            <a:r>
              <a:rPr lang="en-US" dirty="0"/>
              <a:t>To declare a virtual function, you should </a:t>
            </a:r>
            <a:r>
              <a:rPr lang="en-US" b="1" dirty="0"/>
              <a:t>use the virtual keyword</a:t>
            </a:r>
            <a:r>
              <a:rPr lang="en-US" dirty="0"/>
              <a:t>. </a:t>
            </a:r>
            <a:endParaRPr lang="tr-TR" dirty="0" smtClean="0"/>
          </a:p>
          <a:p>
            <a:endParaRPr lang="en-US" dirty="0"/>
          </a:p>
          <a:p>
            <a:r>
              <a:rPr lang="en-US" dirty="0"/>
              <a:t>Using virtual functions in the base class ensures that the function can be overridden in these cases.</a:t>
            </a:r>
          </a:p>
          <a:p>
            <a:endParaRPr lang="en-US" dirty="0"/>
          </a:p>
          <a:p>
            <a:r>
              <a:rPr lang="en-US" dirty="0"/>
              <a:t>Thus, virtual functions actually fall under </a:t>
            </a:r>
            <a:r>
              <a:rPr lang="en-US" b="1" dirty="0"/>
              <a:t>function overriding</a:t>
            </a:r>
            <a:r>
              <a:rPr lang="en-US" dirty="0"/>
              <a:t>. </a:t>
            </a:r>
            <a:endParaRPr lang="tr-TR" dirty="0" smtClean="0"/>
          </a:p>
          <a:p>
            <a:endParaRPr lang="tr-TR" dirty="0" smtClean="0"/>
          </a:p>
          <a:p>
            <a:r>
              <a:rPr lang="en-US" dirty="0"/>
              <a:t>Virtual Function is a function in base class, which is </a:t>
            </a:r>
            <a:r>
              <a:rPr lang="en-US" dirty="0" err="1"/>
              <a:t>overrided</a:t>
            </a:r>
            <a:r>
              <a:rPr lang="en-US" dirty="0"/>
              <a:t> in the derived class, and which tells the compiler to perform Late Binding on this function.</a:t>
            </a:r>
            <a:endParaRPr lang="tr-TR" dirty="0"/>
          </a:p>
        </p:txBody>
      </p:sp>
    </p:spTree>
    <p:extLst>
      <p:ext uri="{BB962C8B-B14F-4D97-AF65-F5344CB8AC3E}">
        <p14:creationId xmlns:p14="http://schemas.microsoft.com/office/powerpoint/2010/main" val="3400782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858000"/>
          </a:xfrm>
        </p:spPr>
        <p:txBody>
          <a:bodyPr>
            <a:normAutofit lnSpcReduction="10000"/>
          </a:bodyPr>
          <a:lstStyle/>
          <a:p>
            <a:r>
              <a:rPr lang="en-US" dirty="0"/>
              <a:t> Virtual functions cannot be static and also cannot be a friend function of another class</a:t>
            </a:r>
            <a:r>
              <a:rPr lang="en-US" dirty="0" smtClean="0"/>
              <a:t>.</a:t>
            </a:r>
            <a:endParaRPr lang="tr-TR" dirty="0" smtClean="0"/>
          </a:p>
          <a:p>
            <a:endParaRPr lang="en-US" dirty="0"/>
          </a:p>
          <a:p>
            <a:r>
              <a:rPr lang="en-US" dirty="0"/>
              <a:t>    Virtual functions should be accessed using pointer or reference of base class type to achieve run time polymorphism</a:t>
            </a:r>
            <a:r>
              <a:rPr lang="en-US" dirty="0" smtClean="0"/>
              <a:t>.</a:t>
            </a:r>
            <a:endParaRPr lang="tr-TR" dirty="0" smtClean="0"/>
          </a:p>
          <a:p>
            <a:endParaRPr lang="en-US" dirty="0"/>
          </a:p>
          <a:p>
            <a:r>
              <a:rPr lang="en-US" dirty="0"/>
              <a:t>    The prototype of virtual functions should be same in base as well as derived class</a:t>
            </a:r>
            <a:r>
              <a:rPr lang="en-US" dirty="0" smtClean="0"/>
              <a:t>.</a:t>
            </a:r>
            <a:endParaRPr lang="tr-TR" dirty="0" smtClean="0"/>
          </a:p>
          <a:p>
            <a:endParaRPr lang="en-US" dirty="0"/>
          </a:p>
          <a:p>
            <a:r>
              <a:rPr lang="en-US" dirty="0"/>
              <a:t>    They are always defined in base class and overridden in derived class. </a:t>
            </a:r>
            <a:endParaRPr lang="tr-TR" dirty="0" smtClean="0"/>
          </a:p>
          <a:p>
            <a:endParaRPr lang="en-US" dirty="0"/>
          </a:p>
          <a:p>
            <a:r>
              <a:rPr lang="en-US" dirty="0"/>
              <a:t>It is not mandatory for derived class to override (or re-define the virtual function), in that case base class version of function is used</a:t>
            </a:r>
            <a:r>
              <a:rPr lang="en-US" dirty="0" smtClean="0"/>
              <a:t>.</a:t>
            </a:r>
            <a:endParaRPr lang="tr-TR" dirty="0" smtClean="0"/>
          </a:p>
          <a:p>
            <a:endParaRPr lang="en-US" dirty="0"/>
          </a:p>
          <a:p>
            <a:r>
              <a:rPr lang="en-US" dirty="0"/>
              <a:t>    A class may have virtual destructor but it cannot have a virtual constructor</a:t>
            </a:r>
            <a:endParaRPr lang="tr-TR" dirty="0"/>
          </a:p>
        </p:txBody>
      </p:sp>
    </p:spTree>
    <p:extLst>
      <p:ext uri="{BB962C8B-B14F-4D97-AF65-F5344CB8AC3E}">
        <p14:creationId xmlns:p14="http://schemas.microsoft.com/office/powerpoint/2010/main" val="1753872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2139353" y="1273877"/>
            <a:ext cx="7913294" cy="4310246"/>
          </a:xfrm>
          <a:prstGeom prst="rect">
            <a:avLst/>
          </a:prstGeom>
        </p:spPr>
      </p:pic>
    </p:spTree>
    <p:extLst>
      <p:ext uri="{BB962C8B-B14F-4D97-AF65-F5344CB8AC3E}">
        <p14:creationId xmlns:p14="http://schemas.microsoft.com/office/powerpoint/2010/main" val="2197457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0385" y="0"/>
            <a:ext cx="5753819" cy="6858000"/>
          </a:xfrm>
        </p:spPr>
        <p:txBody>
          <a:bodyPr>
            <a:normAutofit fontScale="77500" lnSpcReduction="20000"/>
          </a:bodyPr>
          <a:lstStyle/>
          <a:p>
            <a:pPr marL="0" indent="0">
              <a:buNone/>
            </a:pPr>
            <a:r>
              <a:rPr lang="tr-TR" b="1" dirty="0" err="1">
                <a:solidFill>
                  <a:srgbClr val="C00000"/>
                </a:solidFill>
              </a:rPr>
              <a:t>class</a:t>
            </a:r>
            <a:r>
              <a:rPr lang="tr-TR" b="1" dirty="0">
                <a:solidFill>
                  <a:srgbClr val="C00000"/>
                </a:solidFill>
              </a:rPr>
              <a:t> </a:t>
            </a:r>
            <a:r>
              <a:rPr lang="tr-TR" b="1" dirty="0" smtClean="0">
                <a:solidFill>
                  <a:srgbClr val="C00000"/>
                </a:solidFill>
              </a:rPr>
              <a:t>Base{</a:t>
            </a:r>
            <a:endParaRPr lang="tr-TR" b="1" dirty="0">
              <a:solidFill>
                <a:srgbClr val="C00000"/>
              </a:solidFill>
            </a:endParaRPr>
          </a:p>
          <a:p>
            <a:pPr marL="0" indent="0">
              <a:buNone/>
            </a:pPr>
            <a:r>
              <a:rPr lang="tr-TR" b="1" dirty="0">
                <a:solidFill>
                  <a:srgbClr val="C00000"/>
                </a:solidFill>
              </a:rPr>
              <a:t>    </a:t>
            </a:r>
            <a:r>
              <a:rPr lang="tr-TR" b="1" dirty="0" err="1">
                <a:solidFill>
                  <a:srgbClr val="C00000"/>
                </a:solidFill>
              </a:rPr>
              <a:t>public</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show</a:t>
            </a:r>
            <a:r>
              <a:rPr lang="tr-TR" b="1" dirty="0" smtClean="0">
                <a:solidFill>
                  <a:srgbClr val="C00000"/>
                </a:solidFill>
              </a:rPr>
              <a:t>()    </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cout</a:t>
            </a:r>
            <a:r>
              <a:rPr lang="tr-TR" b="1" dirty="0">
                <a:solidFill>
                  <a:srgbClr val="C00000"/>
                </a:solidFill>
              </a:rPr>
              <a:t> &lt;&lt; "Base </a:t>
            </a:r>
            <a:r>
              <a:rPr lang="tr-TR" b="1" dirty="0" err="1">
                <a:solidFill>
                  <a:srgbClr val="C00000"/>
                </a:solidFill>
              </a:rPr>
              <a:t>class</a:t>
            </a:r>
            <a:r>
              <a:rPr lang="tr-TR" b="1" dirty="0">
                <a:solidFill>
                  <a:srgbClr val="C00000"/>
                </a:solidFill>
              </a:rPr>
              <a:t>";</a:t>
            </a:r>
          </a:p>
          <a:p>
            <a:pPr marL="0" indent="0">
              <a:buNone/>
            </a:pPr>
            <a:r>
              <a:rPr lang="tr-TR" b="1" dirty="0">
                <a:solidFill>
                  <a:srgbClr val="C00000"/>
                </a:solidFill>
              </a:rPr>
              <a:t>    }</a:t>
            </a:r>
          </a:p>
          <a:p>
            <a:pPr marL="0" indent="0">
              <a:buNone/>
            </a:pPr>
            <a:r>
              <a:rPr lang="tr-TR" b="1" dirty="0">
                <a:solidFill>
                  <a:srgbClr val="C00000"/>
                </a:solidFill>
              </a:rPr>
              <a:t>};</a:t>
            </a:r>
          </a:p>
          <a:p>
            <a:pPr marL="0" indent="0">
              <a:buNone/>
            </a:pPr>
            <a:r>
              <a:rPr lang="tr-TR" b="1" dirty="0" err="1" smtClean="0">
                <a:solidFill>
                  <a:srgbClr val="C00000"/>
                </a:solidFill>
              </a:rPr>
              <a:t>class</a:t>
            </a:r>
            <a:r>
              <a:rPr lang="tr-TR" b="1" dirty="0" smtClean="0">
                <a:solidFill>
                  <a:srgbClr val="C00000"/>
                </a:solidFill>
              </a:rPr>
              <a:t> </a:t>
            </a:r>
            <a:r>
              <a:rPr lang="tr-TR" b="1" dirty="0" err="1">
                <a:solidFill>
                  <a:srgbClr val="C00000"/>
                </a:solidFill>
              </a:rPr>
              <a:t>Derived:public</a:t>
            </a:r>
            <a:r>
              <a:rPr lang="tr-TR" b="1" dirty="0">
                <a:solidFill>
                  <a:srgbClr val="C00000"/>
                </a:solidFill>
              </a:rPr>
              <a:t> </a:t>
            </a:r>
            <a:r>
              <a:rPr lang="tr-TR" b="1" dirty="0" smtClean="0">
                <a:solidFill>
                  <a:srgbClr val="C00000"/>
                </a:solidFill>
              </a:rPr>
              <a:t>Base{</a:t>
            </a:r>
            <a:endParaRPr lang="tr-TR" b="1" dirty="0">
              <a:solidFill>
                <a:srgbClr val="C00000"/>
              </a:solidFill>
            </a:endParaRPr>
          </a:p>
          <a:p>
            <a:pPr marL="0" indent="0">
              <a:buNone/>
            </a:pPr>
            <a:r>
              <a:rPr lang="tr-TR" b="1" dirty="0">
                <a:solidFill>
                  <a:srgbClr val="C00000"/>
                </a:solidFill>
              </a:rPr>
              <a:t>    </a:t>
            </a:r>
            <a:r>
              <a:rPr lang="tr-TR" b="1" dirty="0" err="1">
                <a:solidFill>
                  <a:srgbClr val="C00000"/>
                </a:solidFill>
              </a:rPr>
              <a:t>public</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show</a:t>
            </a:r>
            <a:r>
              <a:rPr lang="tr-TR" b="1" dirty="0">
                <a:solidFill>
                  <a:srgbClr val="C00000"/>
                </a:solidFill>
              </a:rPr>
              <a:t>()</a:t>
            </a:r>
          </a:p>
          <a:p>
            <a:pPr marL="0" indent="0">
              <a:buNone/>
            </a:pP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cout</a:t>
            </a:r>
            <a:r>
              <a:rPr lang="tr-TR" b="1" dirty="0">
                <a:solidFill>
                  <a:srgbClr val="C00000"/>
                </a:solidFill>
              </a:rPr>
              <a:t> &lt;&lt; "</a:t>
            </a:r>
            <a:r>
              <a:rPr lang="tr-TR" b="1" dirty="0" err="1">
                <a:solidFill>
                  <a:srgbClr val="C00000"/>
                </a:solidFill>
              </a:rPr>
              <a:t>Derived</a:t>
            </a:r>
            <a:r>
              <a:rPr lang="tr-TR" b="1" dirty="0">
                <a:solidFill>
                  <a:srgbClr val="C00000"/>
                </a:solidFill>
              </a:rPr>
              <a:t> Class";</a:t>
            </a:r>
          </a:p>
          <a:p>
            <a:pPr marL="0" indent="0">
              <a:buNone/>
            </a:pPr>
            <a:r>
              <a:rPr lang="tr-TR" b="1" dirty="0">
                <a:solidFill>
                  <a:srgbClr val="C00000"/>
                </a:solidFill>
              </a:rPr>
              <a:t>    }</a:t>
            </a:r>
          </a:p>
          <a:p>
            <a:pPr marL="0" indent="0">
              <a:buNone/>
            </a:pPr>
            <a:r>
              <a:rPr lang="tr-TR" b="1" dirty="0">
                <a:solidFill>
                  <a:srgbClr val="C00000"/>
                </a:solidFill>
              </a:rPr>
              <a:t>}</a:t>
            </a:r>
          </a:p>
          <a:p>
            <a:pPr marL="0" indent="0">
              <a:buNone/>
            </a:pPr>
            <a:r>
              <a:rPr lang="tr-TR" b="1" dirty="0" err="1" smtClean="0">
                <a:solidFill>
                  <a:srgbClr val="C00000"/>
                </a:solidFill>
              </a:rPr>
              <a:t>int</a:t>
            </a:r>
            <a:r>
              <a:rPr lang="tr-TR" b="1" dirty="0" smtClean="0">
                <a:solidFill>
                  <a:srgbClr val="C00000"/>
                </a:solidFill>
              </a:rPr>
              <a:t> </a:t>
            </a:r>
            <a:r>
              <a:rPr lang="tr-TR" b="1" dirty="0">
                <a:solidFill>
                  <a:srgbClr val="C00000"/>
                </a:solidFill>
              </a:rPr>
              <a:t>main</a:t>
            </a:r>
            <a:r>
              <a:rPr lang="tr-TR" b="1" dirty="0" smtClean="0">
                <a:solidFill>
                  <a:srgbClr val="C00000"/>
                </a:solidFill>
              </a:rPr>
              <a:t>(){</a:t>
            </a:r>
            <a:endParaRPr lang="tr-TR" b="1" dirty="0">
              <a:solidFill>
                <a:srgbClr val="C00000"/>
              </a:solidFill>
            </a:endParaRPr>
          </a:p>
          <a:p>
            <a:pPr marL="0" indent="0">
              <a:buNone/>
            </a:pPr>
            <a:r>
              <a:rPr lang="tr-TR" b="1" dirty="0">
                <a:solidFill>
                  <a:srgbClr val="C00000"/>
                </a:solidFill>
              </a:rPr>
              <a:t>    Base* b;       </a:t>
            </a:r>
            <a:r>
              <a:rPr lang="tr-TR" b="1" dirty="0"/>
              <a:t>//Base </a:t>
            </a:r>
            <a:r>
              <a:rPr lang="tr-TR" b="1" dirty="0" err="1"/>
              <a:t>class</a:t>
            </a:r>
            <a:r>
              <a:rPr lang="tr-TR" b="1" dirty="0"/>
              <a:t> </a:t>
            </a:r>
            <a:r>
              <a:rPr lang="tr-TR" b="1" dirty="0" err="1"/>
              <a:t>pointer</a:t>
            </a:r>
            <a:endParaRPr lang="tr-TR" b="1" dirty="0"/>
          </a:p>
          <a:p>
            <a:pPr marL="0" indent="0">
              <a:buNone/>
            </a:pPr>
            <a:r>
              <a:rPr lang="tr-TR" b="1" dirty="0">
                <a:solidFill>
                  <a:srgbClr val="C00000"/>
                </a:solidFill>
              </a:rPr>
              <a:t>    </a:t>
            </a:r>
            <a:r>
              <a:rPr lang="tr-TR" b="1" dirty="0" err="1">
                <a:solidFill>
                  <a:srgbClr val="C00000"/>
                </a:solidFill>
              </a:rPr>
              <a:t>Derived</a:t>
            </a:r>
            <a:r>
              <a:rPr lang="tr-TR" b="1" dirty="0">
                <a:solidFill>
                  <a:srgbClr val="C00000"/>
                </a:solidFill>
              </a:rPr>
              <a:t> d;     </a:t>
            </a:r>
            <a:r>
              <a:rPr lang="tr-TR" b="1" dirty="0"/>
              <a:t>//</a:t>
            </a:r>
            <a:r>
              <a:rPr lang="tr-TR" b="1" dirty="0" err="1"/>
              <a:t>Derived</a:t>
            </a:r>
            <a:r>
              <a:rPr lang="tr-TR" b="1" dirty="0"/>
              <a:t> </a:t>
            </a:r>
            <a:r>
              <a:rPr lang="tr-TR" b="1" dirty="0" err="1"/>
              <a:t>class</a:t>
            </a:r>
            <a:r>
              <a:rPr lang="tr-TR" b="1" dirty="0"/>
              <a:t> </a:t>
            </a:r>
            <a:r>
              <a:rPr lang="tr-TR" b="1" dirty="0" err="1"/>
              <a:t>object</a:t>
            </a:r>
            <a:endParaRPr lang="tr-TR" b="1" dirty="0"/>
          </a:p>
          <a:p>
            <a:pPr marL="0" indent="0">
              <a:buNone/>
            </a:pPr>
            <a:r>
              <a:rPr lang="tr-TR" b="1" dirty="0">
                <a:solidFill>
                  <a:srgbClr val="C00000"/>
                </a:solidFill>
              </a:rPr>
              <a:t>    b = &amp;d;</a:t>
            </a:r>
          </a:p>
          <a:p>
            <a:pPr marL="0" indent="0">
              <a:buNone/>
            </a:pPr>
            <a:r>
              <a:rPr lang="tr-TR" b="1" dirty="0">
                <a:solidFill>
                  <a:srgbClr val="C00000"/>
                </a:solidFill>
              </a:rPr>
              <a:t>    b-&gt;</a:t>
            </a:r>
            <a:r>
              <a:rPr lang="tr-TR" b="1" dirty="0" err="1">
                <a:solidFill>
                  <a:srgbClr val="C00000"/>
                </a:solidFill>
              </a:rPr>
              <a:t>show</a:t>
            </a:r>
            <a:r>
              <a:rPr lang="tr-TR" b="1" dirty="0">
                <a:solidFill>
                  <a:srgbClr val="C00000"/>
                </a:solidFill>
              </a:rPr>
              <a:t>();     </a:t>
            </a:r>
            <a:r>
              <a:rPr lang="tr-TR" b="1" dirty="0"/>
              <a:t>//</a:t>
            </a:r>
            <a:r>
              <a:rPr lang="tr-TR" b="1" dirty="0" err="1"/>
              <a:t>Early</a:t>
            </a:r>
            <a:r>
              <a:rPr lang="tr-TR" b="1" dirty="0"/>
              <a:t> </a:t>
            </a:r>
            <a:r>
              <a:rPr lang="tr-TR" b="1" dirty="0" err="1"/>
              <a:t>Binding</a:t>
            </a:r>
            <a:r>
              <a:rPr lang="tr-TR" b="1" dirty="0"/>
              <a:t> </a:t>
            </a:r>
            <a:r>
              <a:rPr lang="tr-TR" b="1" dirty="0" err="1"/>
              <a:t>Ocuurs</a:t>
            </a:r>
            <a:endParaRPr lang="tr-TR" b="1" dirty="0"/>
          </a:p>
          <a:p>
            <a:pPr marL="0" indent="0">
              <a:buNone/>
            </a:pPr>
            <a:r>
              <a:rPr lang="tr-TR" b="1" dirty="0">
                <a:solidFill>
                  <a:srgbClr val="C00000"/>
                </a:solidFill>
              </a:rPr>
              <a:t>}</a:t>
            </a:r>
          </a:p>
        </p:txBody>
      </p:sp>
      <p:pic>
        <p:nvPicPr>
          <p:cNvPr id="4" name="Resim 3"/>
          <p:cNvPicPr>
            <a:picLocks noChangeAspect="1"/>
          </p:cNvPicPr>
          <p:nvPr/>
        </p:nvPicPr>
        <p:blipFill>
          <a:blip r:embed="rId2"/>
          <a:stretch>
            <a:fillRect/>
          </a:stretch>
        </p:blipFill>
        <p:spPr>
          <a:xfrm>
            <a:off x="4633644" y="5973254"/>
            <a:ext cx="1266825" cy="742950"/>
          </a:xfrm>
          <a:prstGeom prst="rect">
            <a:avLst/>
          </a:prstGeom>
        </p:spPr>
      </p:pic>
      <p:sp>
        <p:nvSpPr>
          <p:cNvPr id="5" name="Dikdörtgen 4"/>
          <p:cNvSpPr/>
          <p:nvPr/>
        </p:nvSpPr>
        <p:spPr>
          <a:xfrm>
            <a:off x="5900469" y="80781"/>
            <a:ext cx="6096000" cy="6863417"/>
          </a:xfrm>
          <a:prstGeom prst="rect">
            <a:avLst/>
          </a:prstGeom>
        </p:spPr>
        <p:txBody>
          <a:bodyPr>
            <a:spAutoFit/>
          </a:bodyPr>
          <a:lstStyle/>
          <a:p>
            <a:r>
              <a:rPr lang="tr-TR" sz="2200" b="1" dirty="0" err="1">
                <a:solidFill>
                  <a:srgbClr val="C00000"/>
                </a:solidFill>
              </a:rPr>
              <a:t>class</a:t>
            </a:r>
            <a:r>
              <a:rPr lang="tr-TR" sz="2200" b="1" dirty="0">
                <a:solidFill>
                  <a:srgbClr val="C00000"/>
                </a:solidFill>
              </a:rPr>
              <a:t> Base{</a:t>
            </a:r>
          </a:p>
          <a:p>
            <a:r>
              <a:rPr lang="tr-TR" sz="2200" b="1" dirty="0">
                <a:solidFill>
                  <a:srgbClr val="C00000"/>
                </a:solidFill>
              </a:rPr>
              <a:t>    </a:t>
            </a:r>
            <a:r>
              <a:rPr lang="tr-TR" sz="2200" b="1" dirty="0" err="1">
                <a:solidFill>
                  <a:srgbClr val="C00000"/>
                </a:solidFill>
              </a:rPr>
              <a:t>public</a:t>
            </a:r>
            <a:r>
              <a:rPr lang="tr-TR" sz="2200" b="1" dirty="0">
                <a:solidFill>
                  <a:srgbClr val="C00000"/>
                </a:solidFill>
              </a:rPr>
              <a:t>:</a:t>
            </a:r>
          </a:p>
          <a:p>
            <a:r>
              <a:rPr lang="tr-TR" sz="2200" b="1" dirty="0">
                <a:solidFill>
                  <a:srgbClr val="C00000"/>
                </a:solidFill>
              </a:rPr>
              <a:t>    </a:t>
            </a:r>
            <a:r>
              <a:rPr lang="tr-TR" sz="2200" b="1" dirty="0" err="1">
                <a:solidFill>
                  <a:srgbClr val="C00000"/>
                </a:solidFill>
              </a:rPr>
              <a:t>virtual</a:t>
            </a:r>
            <a:r>
              <a:rPr lang="tr-TR" sz="2200" b="1" dirty="0">
                <a:solidFill>
                  <a:srgbClr val="C00000"/>
                </a:solidFill>
              </a:rPr>
              <a:t> </a:t>
            </a:r>
            <a:r>
              <a:rPr lang="tr-TR" sz="2200" b="1" dirty="0" err="1">
                <a:solidFill>
                  <a:srgbClr val="C00000"/>
                </a:solidFill>
              </a:rPr>
              <a:t>void</a:t>
            </a:r>
            <a:r>
              <a:rPr lang="tr-TR" sz="2200" b="1" dirty="0">
                <a:solidFill>
                  <a:srgbClr val="C00000"/>
                </a:solidFill>
              </a:rPr>
              <a:t> </a:t>
            </a:r>
            <a:r>
              <a:rPr lang="tr-TR" sz="2200" b="1" dirty="0" err="1">
                <a:solidFill>
                  <a:srgbClr val="C00000"/>
                </a:solidFill>
              </a:rPr>
              <a:t>show</a:t>
            </a:r>
            <a:r>
              <a:rPr lang="tr-TR" sz="2200" b="1" dirty="0">
                <a:solidFill>
                  <a:srgbClr val="C00000"/>
                </a:solidFill>
              </a:rPr>
              <a:t>()</a:t>
            </a:r>
          </a:p>
          <a:p>
            <a:r>
              <a:rPr lang="tr-TR" sz="2200" b="1" dirty="0">
                <a:solidFill>
                  <a:srgbClr val="C00000"/>
                </a:solidFill>
              </a:rPr>
              <a:t>    {</a:t>
            </a:r>
          </a:p>
          <a:p>
            <a:r>
              <a:rPr lang="tr-TR" sz="2200" b="1" dirty="0">
                <a:solidFill>
                  <a:srgbClr val="C00000"/>
                </a:solidFill>
              </a:rPr>
              <a:t>        </a:t>
            </a:r>
            <a:r>
              <a:rPr lang="tr-TR" sz="2200" b="1" dirty="0" err="1">
                <a:solidFill>
                  <a:srgbClr val="C00000"/>
                </a:solidFill>
              </a:rPr>
              <a:t>cout</a:t>
            </a:r>
            <a:r>
              <a:rPr lang="tr-TR" sz="2200" b="1" dirty="0">
                <a:solidFill>
                  <a:srgbClr val="C00000"/>
                </a:solidFill>
              </a:rPr>
              <a:t> &lt;&lt; "Base </a:t>
            </a:r>
            <a:r>
              <a:rPr lang="tr-TR" sz="2200" b="1" dirty="0" err="1">
                <a:solidFill>
                  <a:srgbClr val="C00000"/>
                </a:solidFill>
              </a:rPr>
              <a:t>class</a:t>
            </a:r>
            <a:r>
              <a:rPr lang="tr-TR" sz="2200" b="1" dirty="0">
                <a:solidFill>
                  <a:srgbClr val="C00000"/>
                </a:solidFill>
              </a:rPr>
              <a:t>\n";</a:t>
            </a:r>
          </a:p>
          <a:p>
            <a:r>
              <a:rPr lang="tr-TR" sz="2200" b="1" dirty="0">
                <a:solidFill>
                  <a:srgbClr val="C00000"/>
                </a:solidFill>
              </a:rPr>
              <a:t>    }</a:t>
            </a:r>
          </a:p>
          <a:p>
            <a:r>
              <a:rPr lang="tr-TR" sz="2200" b="1" dirty="0">
                <a:solidFill>
                  <a:srgbClr val="C00000"/>
                </a:solidFill>
              </a:rPr>
              <a:t>};</a:t>
            </a:r>
          </a:p>
          <a:p>
            <a:r>
              <a:rPr lang="tr-TR" sz="2200" b="1" dirty="0" err="1">
                <a:solidFill>
                  <a:srgbClr val="C00000"/>
                </a:solidFill>
              </a:rPr>
              <a:t>class</a:t>
            </a:r>
            <a:r>
              <a:rPr lang="tr-TR" sz="2200" b="1" dirty="0">
                <a:solidFill>
                  <a:srgbClr val="C00000"/>
                </a:solidFill>
              </a:rPr>
              <a:t> </a:t>
            </a:r>
            <a:r>
              <a:rPr lang="tr-TR" sz="2200" b="1" dirty="0" err="1">
                <a:solidFill>
                  <a:srgbClr val="C00000"/>
                </a:solidFill>
              </a:rPr>
              <a:t>Derived:public</a:t>
            </a:r>
            <a:r>
              <a:rPr lang="tr-TR" sz="2200" b="1" dirty="0">
                <a:solidFill>
                  <a:srgbClr val="C00000"/>
                </a:solidFill>
              </a:rPr>
              <a:t> Base{</a:t>
            </a:r>
          </a:p>
          <a:p>
            <a:r>
              <a:rPr lang="tr-TR" sz="2200" b="1" dirty="0">
                <a:solidFill>
                  <a:srgbClr val="C00000"/>
                </a:solidFill>
              </a:rPr>
              <a:t>    </a:t>
            </a:r>
            <a:r>
              <a:rPr lang="tr-TR" sz="2200" b="1" dirty="0" err="1">
                <a:solidFill>
                  <a:srgbClr val="C00000"/>
                </a:solidFill>
              </a:rPr>
              <a:t>public</a:t>
            </a:r>
            <a:r>
              <a:rPr lang="tr-TR" sz="2200" b="1" dirty="0">
                <a:solidFill>
                  <a:srgbClr val="C00000"/>
                </a:solidFill>
              </a:rPr>
              <a:t>:</a:t>
            </a:r>
          </a:p>
          <a:p>
            <a:r>
              <a:rPr lang="tr-TR" sz="2200" b="1" dirty="0">
                <a:solidFill>
                  <a:srgbClr val="C00000"/>
                </a:solidFill>
              </a:rPr>
              <a:t>    </a:t>
            </a:r>
            <a:r>
              <a:rPr lang="tr-TR" sz="2200" b="1" dirty="0" err="1">
                <a:solidFill>
                  <a:srgbClr val="C00000"/>
                </a:solidFill>
              </a:rPr>
              <a:t>void</a:t>
            </a:r>
            <a:r>
              <a:rPr lang="tr-TR" sz="2200" b="1" dirty="0">
                <a:solidFill>
                  <a:srgbClr val="C00000"/>
                </a:solidFill>
              </a:rPr>
              <a:t> </a:t>
            </a:r>
            <a:r>
              <a:rPr lang="tr-TR" sz="2200" b="1" dirty="0" err="1">
                <a:solidFill>
                  <a:srgbClr val="C00000"/>
                </a:solidFill>
              </a:rPr>
              <a:t>show</a:t>
            </a:r>
            <a:r>
              <a:rPr lang="tr-TR" sz="2200" b="1" dirty="0">
                <a:solidFill>
                  <a:srgbClr val="C00000"/>
                </a:solidFill>
              </a:rPr>
              <a:t>()</a:t>
            </a:r>
          </a:p>
          <a:p>
            <a:r>
              <a:rPr lang="tr-TR" sz="2200" b="1" dirty="0">
                <a:solidFill>
                  <a:srgbClr val="C00000"/>
                </a:solidFill>
              </a:rPr>
              <a:t>    {</a:t>
            </a:r>
          </a:p>
          <a:p>
            <a:r>
              <a:rPr lang="tr-TR" sz="2200" b="1" dirty="0">
                <a:solidFill>
                  <a:srgbClr val="C00000"/>
                </a:solidFill>
              </a:rPr>
              <a:t>        </a:t>
            </a:r>
            <a:r>
              <a:rPr lang="tr-TR" sz="2200" b="1" dirty="0" err="1">
                <a:solidFill>
                  <a:srgbClr val="C00000"/>
                </a:solidFill>
              </a:rPr>
              <a:t>cout</a:t>
            </a:r>
            <a:r>
              <a:rPr lang="tr-TR" sz="2200" b="1" dirty="0">
                <a:solidFill>
                  <a:srgbClr val="C00000"/>
                </a:solidFill>
              </a:rPr>
              <a:t> &lt;&lt; "</a:t>
            </a:r>
            <a:r>
              <a:rPr lang="tr-TR" sz="2200" b="1" dirty="0" err="1">
                <a:solidFill>
                  <a:srgbClr val="C00000"/>
                </a:solidFill>
              </a:rPr>
              <a:t>Derived</a:t>
            </a:r>
            <a:r>
              <a:rPr lang="tr-TR" sz="2200" b="1" dirty="0">
                <a:solidFill>
                  <a:srgbClr val="C00000"/>
                </a:solidFill>
              </a:rPr>
              <a:t> Class";</a:t>
            </a:r>
          </a:p>
          <a:p>
            <a:r>
              <a:rPr lang="tr-TR" sz="2200" b="1" dirty="0">
                <a:solidFill>
                  <a:srgbClr val="C00000"/>
                </a:solidFill>
              </a:rPr>
              <a:t>    }</a:t>
            </a:r>
          </a:p>
          <a:p>
            <a:r>
              <a:rPr lang="tr-TR" sz="2200" b="1" dirty="0">
                <a:solidFill>
                  <a:srgbClr val="C00000"/>
                </a:solidFill>
              </a:rPr>
              <a:t>}</a:t>
            </a:r>
          </a:p>
          <a:p>
            <a:r>
              <a:rPr lang="tr-TR" sz="2200" b="1" dirty="0" err="1">
                <a:solidFill>
                  <a:srgbClr val="C00000"/>
                </a:solidFill>
              </a:rPr>
              <a:t>int</a:t>
            </a:r>
            <a:r>
              <a:rPr lang="tr-TR" sz="2200" b="1" dirty="0">
                <a:solidFill>
                  <a:srgbClr val="C00000"/>
                </a:solidFill>
              </a:rPr>
              <a:t> main(){</a:t>
            </a:r>
          </a:p>
          <a:p>
            <a:r>
              <a:rPr lang="tr-TR" sz="2200" b="1" dirty="0">
                <a:solidFill>
                  <a:srgbClr val="C00000"/>
                </a:solidFill>
              </a:rPr>
              <a:t>    Base* b;       </a:t>
            </a:r>
            <a:r>
              <a:rPr lang="tr-TR" sz="2200" b="1" dirty="0">
                <a:solidFill>
                  <a:prstClr val="black"/>
                </a:solidFill>
              </a:rPr>
              <a:t>//Base </a:t>
            </a:r>
            <a:r>
              <a:rPr lang="tr-TR" sz="2200" b="1" dirty="0" err="1">
                <a:solidFill>
                  <a:prstClr val="black"/>
                </a:solidFill>
              </a:rPr>
              <a:t>class</a:t>
            </a:r>
            <a:r>
              <a:rPr lang="tr-TR" sz="2200" b="1" dirty="0">
                <a:solidFill>
                  <a:prstClr val="black"/>
                </a:solidFill>
              </a:rPr>
              <a:t> </a:t>
            </a:r>
            <a:r>
              <a:rPr lang="tr-TR" sz="2200" b="1" dirty="0" err="1">
                <a:solidFill>
                  <a:prstClr val="black"/>
                </a:solidFill>
              </a:rPr>
              <a:t>pointer</a:t>
            </a:r>
            <a:endParaRPr lang="tr-TR" sz="2200" b="1" dirty="0">
              <a:solidFill>
                <a:prstClr val="black"/>
              </a:solidFill>
            </a:endParaRPr>
          </a:p>
          <a:p>
            <a:r>
              <a:rPr lang="tr-TR" sz="2200" b="1" dirty="0">
                <a:solidFill>
                  <a:srgbClr val="C00000"/>
                </a:solidFill>
              </a:rPr>
              <a:t>    </a:t>
            </a:r>
            <a:r>
              <a:rPr lang="tr-TR" sz="2200" b="1" dirty="0" err="1">
                <a:solidFill>
                  <a:srgbClr val="C00000"/>
                </a:solidFill>
              </a:rPr>
              <a:t>Derived</a:t>
            </a:r>
            <a:r>
              <a:rPr lang="tr-TR" sz="2200" b="1" dirty="0">
                <a:solidFill>
                  <a:srgbClr val="C00000"/>
                </a:solidFill>
              </a:rPr>
              <a:t> d;     </a:t>
            </a:r>
            <a:r>
              <a:rPr lang="tr-TR" sz="2200" b="1" dirty="0">
                <a:solidFill>
                  <a:prstClr val="black"/>
                </a:solidFill>
              </a:rPr>
              <a:t>//</a:t>
            </a:r>
            <a:r>
              <a:rPr lang="tr-TR" sz="2200" b="1" dirty="0" err="1">
                <a:solidFill>
                  <a:prstClr val="black"/>
                </a:solidFill>
              </a:rPr>
              <a:t>Derived</a:t>
            </a:r>
            <a:r>
              <a:rPr lang="tr-TR" sz="2200" b="1" dirty="0">
                <a:solidFill>
                  <a:prstClr val="black"/>
                </a:solidFill>
              </a:rPr>
              <a:t> </a:t>
            </a:r>
            <a:r>
              <a:rPr lang="tr-TR" sz="2200" b="1" dirty="0" err="1">
                <a:solidFill>
                  <a:prstClr val="black"/>
                </a:solidFill>
              </a:rPr>
              <a:t>class</a:t>
            </a:r>
            <a:r>
              <a:rPr lang="tr-TR" sz="2200" b="1" dirty="0">
                <a:solidFill>
                  <a:prstClr val="black"/>
                </a:solidFill>
              </a:rPr>
              <a:t> </a:t>
            </a:r>
            <a:r>
              <a:rPr lang="tr-TR" sz="2200" b="1" dirty="0" err="1">
                <a:solidFill>
                  <a:prstClr val="black"/>
                </a:solidFill>
              </a:rPr>
              <a:t>object</a:t>
            </a:r>
            <a:endParaRPr lang="tr-TR" sz="2200" b="1" dirty="0">
              <a:solidFill>
                <a:prstClr val="black"/>
              </a:solidFill>
            </a:endParaRPr>
          </a:p>
          <a:p>
            <a:r>
              <a:rPr lang="tr-TR" sz="2200" b="1" dirty="0">
                <a:solidFill>
                  <a:srgbClr val="C00000"/>
                </a:solidFill>
              </a:rPr>
              <a:t>    b = &amp;d;</a:t>
            </a:r>
          </a:p>
          <a:p>
            <a:r>
              <a:rPr lang="tr-TR" sz="2200" b="1" dirty="0">
                <a:solidFill>
                  <a:srgbClr val="C00000"/>
                </a:solidFill>
              </a:rPr>
              <a:t>    b-&gt;</a:t>
            </a:r>
            <a:r>
              <a:rPr lang="tr-TR" sz="2200" b="1" dirty="0" err="1">
                <a:solidFill>
                  <a:srgbClr val="C00000"/>
                </a:solidFill>
              </a:rPr>
              <a:t>show</a:t>
            </a:r>
            <a:r>
              <a:rPr lang="tr-TR" sz="2200" b="1" dirty="0">
                <a:solidFill>
                  <a:srgbClr val="C00000"/>
                </a:solidFill>
              </a:rPr>
              <a:t>();     </a:t>
            </a:r>
            <a:r>
              <a:rPr lang="tr-TR" sz="2200" b="1" dirty="0">
                <a:solidFill>
                  <a:prstClr val="black"/>
                </a:solidFill>
              </a:rPr>
              <a:t>//</a:t>
            </a:r>
            <a:r>
              <a:rPr lang="tr-TR" sz="2200" b="1" dirty="0" err="1">
                <a:solidFill>
                  <a:prstClr val="black"/>
                </a:solidFill>
              </a:rPr>
              <a:t>Late</a:t>
            </a:r>
            <a:r>
              <a:rPr lang="tr-TR" sz="2200" b="1" dirty="0">
                <a:solidFill>
                  <a:prstClr val="black"/>
                </a:solidFill>
              </a:rPr>
              <a:t> </a:t>
            </a:r>
            <a:r>
              <a:rPr lang="tr-TR" sz="2200" b="1" dirty="0" err="1">
                <a:solidFill>
                  <a:prstClr val="black"/>
                </a:solidFill>
              </a:rPr>
              <a:t>Binding</a:t>
            </a:r>
            <a:r>
              <a:rPr lang="tr-TR" sz="2200" b="1" dirty="0">
                <a:solidFill>
                  <a:prstClr val="black"/>
                </a:solidFill>
              </a:rPr>
              <a:t> </a:t>
            </a:r>
            <a:r>
              <a:rPr lang="tr-TR" sz="2200" b="1" dirty="0" err="1">
                <a:solidFill>
                  <a:prstClr val="black"/>
                </a:solidFill>
              </a:rPr>
              <a:t>Ocuurs</a:t>
            </a:r>
            <a:endParaRPr lang="tr-TR" sz="2200" b="1" dirty="0">
              <a:solidFill>
                <a:prstClr val="black"/>
              </a:solidFill>
            </a:endParaRPr>
          </a:p>
          <a:p>
            <a:r>
              <a:rPr lang="tr-TR" sz="2200" b="1" dirty="0">
                <a:solidFill>
                  <a:srgbClr val="C00000"/>
                </a:solidFill>
              </a:rPr>
              <a:t>}</a:t>
            </a:r>
          </a:p>
        </p:txBody>
      </p:sp>
      <p:pic>
        <p:nvPicPr>
          <p:cNvPr id="6" name="Resim 5"/>
          <p:cNvPicPr>
            <a:picLocks noChangeAspect="1"/>
          </p:cNvPicPr>
          <p:nvPr/>
        </p:nvPicPr>
        <p:blipFill>
          <a:blip r:embed="rId3"/>
          <a:stretch>
            <a:fillRect/>
          </a:stretch>
        </p:blipFill>
        <p:spPr>
          <a:xfrm>
            <a:off x="10605819" y="5733782"/>
            <a:ext cx="1390650" cy="819150"/>
          </a:xfrm>
          <a:prstGeom prst="rect">
            <a:avLst/>
          </a:prstGeom>
        </p:spPr>
      </p:pic>
    </p:spTree>
    <p:extLst>
      <p:ext uri="{BB962C8B-B14F-4D97-AF65-F5344CB8AC3E}">
        <p14:creationId xmlns:p14="http://schemas.microsoft.com/office/powerpoint/2010/main" val="2791168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 y="0"/>
            <a:ext cx="6314043" cy="6858000"/>
          </a:xfrm>
        </p:spPr>
        <p:txBody>
          <a:bodyPr>
            <a:normAutofit/>
          </a:bodyPr>
          <a:lstStyle/>
          <a:p>
            <a:pPr marL="0" indent="0">
              <a:buNone/>
            </a:pPr>
            <a:r>
              <a:rPr lang="tr-TR" sz="2400" b="1" dirty="0" err="1" smtClean="0">
                <a:solidFill>
                  <a:srgbClr val="C00000"/>
                </a:solidFill>
              </a:rPr>
              <a:t>class</a:t>
            </a:r>
            <a:r>
              <a:rPr lang="tr-TR" sz="2400" b="1" dirty="0" smtClean="0">
                <a:solidFill>
                  <a:srgbClr val="C00000"/>
                </a:solidFill>
              </a:rPr>
              <a:t> </a:t>
            </a:r>
            <a:r>
              <a:rPr lang="tr-TR" sz="2400" b="1" dirty="0" err="1">
                <a:solidFill>
                  <a:srgbClr val="C00000"/>
                </a:solidFill>
              </a:rPr>
              <a:t>base</a:t>
            </a:r>
            <a:r>
              <a:rPr lang="tr-TR" sz="2400" b="1" dirty="0">
                <a:solidFill>
                  <a:srgbClr val="C00000"/>
                </a:solidFill>
              </a:rPr>
              <a:t> { </a:t>
            </a:r>
          </a:p>
          <a:p>
            <a:pPr marL="0" indent="0">
              <a:buNone/>
            </a:pPr>
            <a:r>
              <a:rPr lang="tr-TR" sz="2400" b="1" dirty="0" err="1">
                <a:solidFill>
                  <a:srgbClr val="C00000"/>
                </a:solidFill>
              </a:rPr>
              <a:t>public</a:t>
            </a:r>
            <a:r>
              <a:rPr lang="tr-TR" sz="2400" b="1" dirty="0">
                <a:solidFill>
                  <a:srgbClr val="C00000"/>
                </a:solidFill>
              </a:rPr>
              <a:t>: </a:t>
            </a:r>
          </a:p>
          <a:p>
            <a:pPr marL="0" indent="0">
              <a:buNone/>
            </a:pPr>
            <a:r>
              <a:rPr lang="tr-TR" sz="2400" b="1" dirty="0">
                <a:solidFill>
                  <a:srgbClr val="C00000"/>
                </a:solidFill>
              </a:rPr>
              <a:t>    </a:t>
            </a:r>
            <a:r>
              <a:rPr lang="tr-TR" sz="2400" b="1" dirty="0" err="1">
                <a:solidFill>
                  <a:srgbClr val="C00000"/>
                </a:solidFill>
              </a:rPr>
              <a:t>void</a:t>
            </a:r>
            <a:r>
              <a:rPr lang="tr-TR" sz="2400" b="1" dirty="0">
                <a:solidFill>
                  <a:srgbClr val="C00000"/>
                </a:solidFill>
              </a:rPr>
              <a:t> fun_1() { </a:t>
            </a:r>
            <a:r>
              <a:rPr lang="tr-TR" sz="2400" b="1" dirty="0" err="1">
                <a:solidFill>
                  <a:srgbClr val="C00000"/>
                </a:solidFill>
              </a:rPr>
              <a:t>cout</a:t>
            </a:r>
            <a:r>
              <a:rPr lang="tr-TR" sz="2400" b="1" dirty="0">
                <a:solidFill>
                  <a:srgbClr val="C00000"/>
                </a:solidFill>
              </a:rPr>
              <a:t> &lt;&lt; "base-1\n"; } </a:t>
            </a:r>
          </a:p>
          <a:p>
            <a:pPr marL="0" indent="0">
              <a:buNone/>
            </a:pPr>
            <a:r>
              <a:rPr lang="tr-TR" sz="2400" b="1" dirty="0">
                <a:solidFill>
                  <a:srgbClr val="C00000"/>
                </a:solidFill>
              </a:rPr>
              <a:t>    </a:t>
            </a:r>
            <a:r>
              <a:rPr lang="tr-TR" sz="2400" b="1" dirty="0" err="1">
                <a:solidFill>
                  <a:srgbClr val="C00000"/>
                </a:solidFill>
              </a:rPr>
              <a:t>virtual</a:t>
            </a:r>
            <a:r>
              <a:rPr lang="tr-TR" sz="2400" b="1" dirty="0">
                <a:solidFill>
                  <a:srgbClr val="C00000"/>
                </a:solidFill>
              </a:rPr>
              <a:t> </a:t>
            </a:r>
            <a:r>
              <a:rPr lang="tr-TR" sz="2400" b="1" dirty="0" err="1">
                <a:solidFill>
                  <a:srgbClr val="C00000"/>
                </a:solidFill>
              </a:rPr>
              <a:t>void</a:t>
            </a:r>
            <a:r>
              <a:rPr lang="tr-TR" sz="2400" b="1" dirty="0">
                <a:solidFill>
                  <a:srgbClr val="C00000"/>
                </a:solidFill>
              </a:rPr>
              <a:t> fun_2() { </a:t>
            </a:r>
            <a:r>
              <a:rPr lang="tr-TR" sz="2400" b="1" dirty="0" err="1">
                <a:solidFill>
                  <a:srgbClr val="C00000"/>
                </a:solidFill>
              </a:rPr>
              <a:t>cout</a:t>
            </a:r>
            <a:r>
              <a:rPr lang="tr-TR" sz="2400" b="1" dirty="0">
                <a:solidFill>
                  <a:srgbClr val="C00000"/>
                </a:solidFill>
              </a:rPr>
              <a:t> &lt;&lt; "base-2\n"; } </a:t>
            </a:r>
          </a:p>
          <a:p>
            <a:pPr marL="0" indent="0">
              <a:buNone/>
            </a:pPr>
            <a:r>
              <a:rPr lang="tr-TR" sz="2400" b="1" dirty="0">
                <a:solidFill>
                  <a:srgbClr val="C00000"/>
                </a:solidFill>
              </a:rPr>
              <a:t>    </a:t>
            </a:r>
            <a:r>
              <a:rPr lang="tr-TR" sz="2400" b="1" dirty="0" err="1">
                <a:solidFill>
                  <a:srgbClr val="C00000"/>
                </a:solidFill>
              </a:rPr>
              <a:t>virtual</a:t>
            </a:r>
            <a:r>
              <a:rPr lang="tr-TR" sz="2400" b="1" dirty="0">
                <a:solidFill>
                  <a:srgbClr val="C00000"/>
                </a:solidFill>
              </a:rPr>
              <a:t> </a:t>
            </a:r>
            <a:r>
              <a:rPr lang="tr-TR" sz="2400" b="1" dirty="0" err="1">
                <a:solidFill>
                  <a:srgbClr val="C00000"/>
                </a:solidFill>
              </a:rPr>
              <a:t>void</a:t>
            </a:r>
            <a:r>
              <a:rPr lang="tr-TR" sz="2400" b="1" dirty="0">
                <a:solidFill>
                  <a:srgbClr val="C00000"/>
                </a:solidFill>
              </a:rPr>
              <a:t> fun_3() { </a:t>
            </a:r>
            <a:r>
              <a:rPr lang="tr-TR" sz="2400" b="1" dirty="0" err="1">
                <a:solidFill>
                  <a:srgbClr val="C00000"/>
                </a:solidFill>
              </a:rPr>
              <a:t>cout</a:t>
            </a:r>
            <a:r>
              <a:rPr lang="tr-TR" sz="2400" b="1" dirty="0">
                <a:solidFill>
                  <a:srgbClr val="C00000"/>
                </a:solidFill>
              </a:rPr>
              <a:t> &lt;&lt; "base-3\n"; } </a:t>
            </a:r>
          </a:p>
          <a:p>
            <a:pPr marL="0" indent="0">
              <a:buNone/>
            </a:pPr>
            <a:r>
              <a:rPr lang="tr-TR" sz="2400" b="1" dirty="0">
                <a:solidFill>
                  <a:srgbClr val="C00000"/>
                </a:solidFill>
              </a:rPr>
              <a:t>    </a:t>
            </a:r>
            <a:r>
              <a:rPr lang="tr-TR" sz="2400" b="1" dirty="0" err="1">
                <a:solidFill>
                  <a:srgbClr val="C00000"/>
                </a:solidFill>
              </a:rPr>
              <a:t>virtual</a:t>
            </a:r>
            <a:r>
              <a:rPr lang="tr-TR" sz="2400" b="1" dirty="0">
                <a:solidFill>
                  <a:srgbClr val="C00000"/>
                </a:solidFill>
              </a:rPr>
              <a:t> </a:t>
            </a:r>
            <a:r>
              <a:rPr lang="tr-TR" sz="2400" b="1" dirty="0" err="1">
                <a:solidFill>
                  <a:srgbClr val="C00000"/>
                </a:solidFill>
              </a:rPr>
              <a:t>void</a:t>
            </a:r>
            <a:r>
              <a:rPr lang="tr-TR" sz="2400" b="1" dirty="0">
                <a:solidFill>
                  <a:srgbClr val="C00000"/>
                </a:solidFill>
              </a:rPr>
              <a:t> fun_4() { </a:t>
            </a:r>
            <a:r>
              <a:rPr lang="tr-TR" sz="2400" b="1" dirty="0" err="1">
                <a:solidFill>
                  <a:srgbClr val="C00000"/>
                </a:solidFill>
              </a:rPr>
              <a:t>cout</a:t>
            </a:r>
            <a:r>
              <a:rPr lang="tr-TR" sz="2400" b="1" dirty="0">
                <a:solidFill>
                  <a:srgbClr val="C00000"/>
                </a:solidFill>
              </a:rPr>
              <a:t> &lt;&lt; "base-4\n"; } </a:t>
            </a:r>
          </a:p>
          <a:p>
            <a:pPr marL="0" indent="0">
              <a:buNone/>
            </a:pPr>
            <a:r>
              <a:rPr lang="tr-TR" sz="2400" b="1" dirty="0">
                <a:solidFill>
                  <a:srgbClr val="C00000"/>
                </a:solidFill>
              </a:rPr>
              <a:t>}; </a:t>
            </a:r>
          </a:p>
          <a:p>
            <a:pPr marL="0" indent="0">
              <a:buNone/>
            </a:pPr>
            <a:r>
              <a:rPr lang="tr-TR" sz="2400" b="1" dirty="0">
                <a:solidFill>
                  <a:srgbClr val="C00000"/>
                </a:solidFill>
              </a:rPr>
              <a:t>  </a:t>
            </a:r>
            <a:r>
              <a:rPr lang="tr-TR" sz="2400" b="1" dirty="0" err="1" smtClean="0">
                <a:solidFill>
                  <a:srgbClr val="C00000"/>
                </a:solidFill>
              </a:rPr>
              <a:t>class</a:t>
            </a:r>
            <a:r>
              <a:rPr lang="tr-TR" sz="2400" b="1" dirty="0" smtClean="0">
                <a:solidFill>
                  <a:srgbClr val="C00000"/>
                </a:solidFill>
              </a:rPr>
              <a:t> </a:t>
            </a:r>
            <a:r>
              <a:rPr lang="tr-TR" sz="2400" b="1" dirty="0" err="1">
                <a:solidFill>
                  <a:srgbClr val="C00000"/>
                </a:solidFill>
              </a:rPr>
              <a:t>derived</a:t>
            </a:r>
            <a:r>
              <a:rPr lang="tr-TR" sz="2400" b="1" dirty="0">
                <a:solidFill>
                  <a:srgbClr val="C00000"/>
                </a:solidFill>
              </a:rPr>
              <a:t> : </a:t>
            </a:r>
            <a:r>
              <a:rPr lang="tr-TR" sz="2400" b="1" dirty="0" err="1">
                <a:solidFill>
                  <a:srgbClr val="C00000"/>
                </a:solidFill>
              </a:rPr>
              <a:t>public</a:t>
            </a:r>
            <a:r>
              <a:rPr lang="tr-TR" sz="2400" b="1" dirty="0">
                <a:solidFill>
                  <a:srgbClr val="C00000"/>
                </a:solidFill>
              </a:rPr>
              <a:t> </a:t>
            </a:r>
            <a:r>
              <a:rPr lang="tr-TR" sz="2400" b="1" dirty="0" err="1">
                <a:solidFill>
                  <a:srgbClr val="C00000"/>
                </a:solidFill>
              </a:rPr>
              <a:t>base</a:t>
            </a:r>
            <a:r>
              <a:rPr lang="tr-TR" sz="2400" b="1" dirty="0">
                <a:solidFill>
                  <a:srgbClr val="C00000"/>
                </a:solidFill>
              </a:rPr>
              <a:t> { </a:t>
            </a:r>
          </a:p>
          <a:p>
            <a:pPr marL="0" indent="0">
              <a:buNone/>
            </a:pPr>
            <a:r>
              <a:rPr lang="tr-TR" sz="2400" b="1" dirty="0" err="1">
                <a:solidFill>
                  <a:srgbClr val="C00000"/>
                </a:solidFill>
              </a:rPr>
              <a:t>public</a:t>
            </a:r>
            <a:r>
              <a:rPr lang="tr-TR" sz="2400" b="1" dirty="0">
                <a:solidFill>
                  <a:srgbClr val="C00000"/>
                </a:solidFill>
              </a:rPr>
              <a:t>: </a:t>
            </a:r>
          </a:p>
          <a:p>
            <a:pPr marL="0" indent="0">
              <a:buNone/>
            </a:pPr>
            <a:r>
              <a:rPr lang="tr-TR" sz="2400" b="1" dirty="0">
                <a:solidFill>
                  <a:srgbClr val="C00000"/>
                </a:solidFill>
              </a:rPr>
              <a:t>    </a:t>
            </a:r>
            <a:r>
              <a:rPr lang="tr-TR" sz="2400" b="1" dirty="0" err="1">
                <a:solidFill>
                  <a:srgbClr val="C00000"/>
                </a:solidFill>
              </a:rPr>
              <a:t>void</a:t>
            </a:r>
            <a:r>
              <a:rPr lang="tr-TR" sz="2400" b="1" dirty="0">
                <a:solidFill>
                  <a:srgbClr val="C00000"/>
                </a:solidFill>
              </a:rPr>
              <a:t> fun_1() { </a:t>
            </a:r>
            <a:r>
              <a:rPr lang="tr-TR" sz="2400" b="1" dirty="0" err="1">
                <a:solidFill>
                  <a:srgbClr val="C00000"/>
                </a:solidFill>
              </a:rPr>
              <a:t>cout</a:t>
            </a:r>
            <a:r>
              <a:rPr lang="tr-TR" sz="2400" b="1" dirty="0">
                <a:solidFill>
                  <a:srgbClr val="C00000"/>
                </a:solidFill>
              </a:rPr>
              <a:t> &lt;&lt; "derived-1\n"; } </a:t>
            </a:r>
          </a:p>
          <a:p>
            <a:pPr marL="0" indent="0">
              <a:buNone/>
            </a:pPr>
            <a:r>
              <a:rPr lang="tr-TR" sz="2400" b="1" dirty="0">
                <a:solidFill>
                  <a:srgbClr val="C00000"/>
                </a:solidFill>
              </a:rPr>
              <a:t>    </a:t>
            </a:r>
            <a:r>
              <a:rPr lang="tr-TR" sz="2400" b="1" dirty="0" err="1">
                <a:solidFill>
                  <a:srgbClr val="C00000"/>
                </a:solidFill>
              </a:rPr>
              <a:t>void</a:t>
            </a:r>
            <a:r>
              <a:rPr lang="tr-TR" sz="2400" b="1" dirty="0">
                <a:solidFill>
                  <a:srgbClr val="C00000"/>
                </a:solidFill>
              </a:rPr>
              <a:t> fun_2() { </a:t>
            </a:r>
            <a:r>
              <a:rPr lang="tr-TR" sz="2400" b="1" dirty="0" err="1">
                <a:solidFill>
                  <a:srgbClr val="C00000"/>
                </a:solidFill>
              </a:rPr>
              <a:t>cout</a:t>
            </a:r>
            <a:r>
              <a:rPr lang="tr-TR" sz="2400" b="1" dirty="0">
                <a:solidFill>
                  <a:srgbClr val="C00000"/>
                </a:solidFill>
              </a:rPr>
              <a:t> &lt;&lt; "derived-2\n"; } </a:t>
            </a:r>
          </a:p>
          <a:p>
            <a:pPr marL="0" indent="0">
              <a:buNone/>
            </a:pPr>
            <a:r>
              <a:rPr lang="tr-TR" sz="2400" b="1" dirty="0">
                <a:solidFill>
                  <a:srgbClr val="C00000"/>
                </a:solidFill>
              </a:rPr>
              <a:t>    </a:t>
            </a:r>
            <a:r>
              <a:rPr lang="tr-TR" sz="2400" b="1" dirty="0" err="1">
                <a:solidFill>
                  <a:srgbClr val="C00000"/>
                </a:solidFill>
              </a:rPr>
              <a:t>void</a:t>
            </a:r>
            <a:r>
              <a:rPr lang="tr-TR" sz="2400" b="1" dirty="0">
                <a:solidFill>
                  <a:srgbClr val="C00000"/>
                </a:solidFill>
              </a:rPr>
              <a:t> fun_4(</a:t>
            </a:r>
            <a:r>
              <a:rPr lang="tr-TR" sz="2400" b="1" dirty="0" err="1">
                <a:solidFill>
                  <a:srgbClr val="C00000"/>
                </a:solidFill>
              </a:rPr>
              <a:t>int</a:t>
            </a:r>
            <a:r>
              <a:rPr lang="tr-TR" sz="2400" b="1" dirty="0">
                <a:solidFill>
                  <a:srgbClr val="C00000"/>
                </a:solidFill>
              </a:rPr>
              <a:t> x) { </a:t>
            </a:r>
            <a:r>
              <a:rPr lang="tr-TR" sz="2400" b="1" dirty="0" err="1">
                <a:solidFill>
                  <a:srgbClr val="C00000"/>
                </a:solidFill>
              </a:rPr>
              <a:t>cout</a:t>
            </a:r>
            <a:r>
              <a:rPr lang="tr-TR" sz="2400" b="1" dirty="0">
                <a:solidFill>
                  <a:srgbClr val="C00000"/>
                </a:solidFill>
              </a:rPr>
              <a:t> &lt;&lt; "derived-4\n"; } </a:t>
            </a:r>
          </a:p>
          <a:p>
            <a:pPr marL="0" indent="0">
              <a:buNone/>
            </a:pPr>
            <a:r>
              <a:rPr lang="tr-TR" sz="2400" b="1" dirty="0">
                <a:solidFill>
                  <a:srgbClr val="C00000"/>
                </a:solidFill>
              </a:rPr>
              <a:t>}; </a:t>
            </a:r>
          </a:p>
          <a:p>
            <a:endParaRPr lang="tr-TR" dirty="0"/>
          </a:p>
        </p:txBody>
      </p:sp>
      <p:sp>
        <p:nvSpPr>
          <p:cNvPr id="4" name="Dikdörtgen 3"/>
          <p:cNvSpPr/>
          <p:nvPr/>
        </p:nvSpPr>
        <p:spPr>
          <a:xfrm>
            <a:off x="1629901" y="0"/>
            <a:ext cx="5877956" cy="369332"/>
          </a:xfrm>
          <a:prstGeom prst="rect">
            <a:avLst/>
          </a:prstGeom>
        </p:spPr>
        <p:txBody>
          <a:bodyPr wrap="none">
            <a:spAutoFit/>
          </a:bodyPr>
          <a:lstStyle/>
          <a:p>
            <a:r>
              <a:rPr lang="tr-TR" b="1" dirty="0">
                <a:solidFill>
                  <a:prstClr val="black"/>
                </a:solidFill>
              </a:rPr>
              <a:t>// CPP program </a:t>
            </a:r>
            <a:r>
              <a:rPr lang="tr-TR" b="1" dirty="0" err="1">
                <a:solidFill>
                  <a:prstClr val="black"/>
                </a:solidFill>
              </a:rPr>
              <a:t>to</a:t>
            </a:r>
            <a:r>
              <a:rPr lang="tr-TR" b="1" dirty="0">
                <a:solidFill>
                  <a:prstClr val="black"/>
                </a:solidFill>
              </a:rPr>
              <a:t> </a:t>
            </a:r>
            <a:r>
              <a:rPr lang="tr-TR" b="1" dirty="0" err="1">
                <a:solidFill>
                  <a:prstClr val="black"/>
                </a:solidFill>
              </a:rPr>
              <a:t>illustrate</a:t>
            </a:r>
            <a:r>
              <a:rPr lang="tr-TR" b="1" dirty="0">
                <a:solidFill>
                  <a:prstClr val="black"/>
                </a:solidFill>
              </a:rPr>
              <a:t> // </a:t>
            </a:r>
            <a:r>
              <a:rPr lang="tr-TR" b="1" dirty="0" err="1">
                <a:solidFill>
                  <a:prstClr val="black"/>
                </a:solidFill>
              </a:rPr>
              <a:t>working</a:t>
            </a:r>
            <a:r>
              <a:rPr lang="tr-TR" b="1" dirty="0">
                <a:solidFill>
                  <a:prstClr val="black"/>
                </a:solidFill>
              </a:rPr>
              <a:t> of Virtual </a:t>
            </a:r>
            <a:r>
              <a:rPr lang="tr-TR" b="1" dirty="0" err="1">
                <a:solidFill>
                  <a:prstClr val="black"/>
                </a:solidFill>
              </a:rPr>
              <a:t>Functions</a:t>
            </a:r>
            <a:r>
              <a:rPr lang="tr-TR" b="1" dirty="0">
                <a:solidFill>
                  <a:prstClr val="black"/>
                </a:solidFill>
              </a:rPr>
              <a:t> </a:t>
            </a:r>
          </a:p>
        </p:txBody>
      </p:sp>
      <p:sp>
        <p:nvSpPr>
          <p:cNvPr id="5" name="Dikdörtgen 4"/>
          <p:cNvSpPr/>
          <p:nvPr/>
        </p:nvSpPr>
        <p:spPr>
          <a:xfrm>
            <a:off x="6780362" y="333137"/>
            <a:ext cx="5411638" cy="6524863"/>
          </a:xfrm>
          <a:prstGeom prst="rect">
            <a:avLst/>
          </a:prstGeom>
        </p:spPr>
        <p:txBody>
          <a:bodyPr wrap="square">
            <a:spAutoFit/>
          </a:bodyPr>
          <a:lstStyle/>
          <a:p>
            <a:r>
              <a:rPr lang="tr-TR" sz="2200" b="1" dirty="0">
                <a:solidFill>
                  <a:srgbClr val="C00000"/>
                </a:solidFill>
              </a:rPr>
              <a:t> </a:t>
            </a:r>
            <a:r>
              <a:rPr lang="tr-TR" sz="2200" b="1" dirty="0" err="1">
                <a:solidFill>
                  <a:srgbClr val="C00000"/>
                </a:solidFill>
              </a:rPr>
              <a:t>int</a:t>
            </a:r>
            <a:r>
              <a:rPr lang="tr-TR" sz="2200" b="1" dirty="0">
                <a:solidFill>
                  <a:srgbClr val="C00000"/>
                </a:solidFill>
              </a:rPr>
              <a:t> main() { </a:t>
            </a:r>
          </a:p>
          <a:p>
            <a:r>
              <a:rPr lang="tr-TR" sz="2200" b="1" dirty="0">
                <a:solidFill>
                  <a:srgbClr val="C00000"/>
                </a:solidFill>
              </a:rPr>
              <a:t>    </a:t>
            </a:r>
            <a:r>
              <a:rPr lang="tr-TR" sz="2200" b="1" dirty="0" err="1">
                <a:solidFill>
                  <a:srgbClr val="C00000"/>
                </a:solidFill>
              </a:rPr>
              <a:t>base</a:t>
            </a:r>
            <a:r>
              <a:rPr lang="tr-TR" sz="2200" b="1" dirty="0">
                <a:solidFill>
                  <a:srgbClr val="C00000"/>
                </a:solidFill>
              </a:rPr>
              <a:t>* p; </a:t>
            </a:r>
          </a:p>
          <a:p>
            <a:r>
              <a:rPr lang="tr-TR" sz="2200" b="1" dirty="0">
                <a:solidFill>
                  <a:srgbClr val="C00000"/>
                </a:solidFill>
              </a:rPr>
              <a:t>    </a:t>
            </a:r>
            <a:r>
              <a:rPr lang="tr-TR" sz="2200" b="1" dirty="0" err="1">
                <a:solidFill>
                  <a:srgbClr val="C00000"/>
                </a:solidFill>
              </a:rPr>
              <a:t>derived</a:t>
            </a:r>
            <a:r>
              <a:rPr lang="tr-TR" sz="2200" b="1" dirty="0">
                <a:solidFill>
                  <a:srgbClr val="C00000"/>
                </a:solidFill>
              </a:rPr>
              <a:t> obj1; </a:t>
            </a:r>
          </a:p>
          <a:p>
            <a:r>
              <a:rPr lang="tr-TR" sz="2200" b="1" dirty="0">
                <a:solidFill>
                  <a:srgbClr val="C00000"/>
                </a:solidFill>
              </a:rPr>
              <a:t>    p = &amp;obj1; </a:t>
            </a:r>
          </a:p>
          <a:p>
            <a:r>
              <a:rPr lang="tr-TR" sz="2200" b="1" dirty="0">
                <a:solidFill>
                  <a:srgbClr val="C00000"/>
                </a:solidFill>
              </a:rPr>
              <a:t>    </a:t>
            </a:r>
            <a:r>
              <a:rPr lang="tr-TR" sz="2200" b="1" dirty="0">
                <a:solidFill>
                  <a:prstClr val="black"/>
                </a:solidFill>
              </a:rPr>
              <a:t>// </a:t>
            </a:r>
            <a:r>
              <a:rPr lang="tr-TR" sz="2200" b="1" dirty="0" err="1">
                <a:solidFill>
                  <a:prstClr val="black"/>
                </a:solidFill>
              </a:rPr>
              <a:t>Early</a:t>
            </a:r>
            <a:r>
              <a:rPr lang="tr-TR" sz="2200" b="1" dirty="0">
                <a:solidFill>
                  <a:prstClr val="black"/>
                </a:solidFill>
              </a:rPr>
              <a:t> </a:t>
            </a:r>
            <a:r>
              <a:rPr lang="tr-TR" sz="2200" b="1" dirty="0" err="1">
                <a:solidFill>
                  <a:prstClr val="black"/>
                </a:solidFill>
              </a:rPr>
              <a:t>binding</a:t>
            </a:r>
            <a:r>
              <a:rPr lang="tr-TR" sz="2200" b="1" dirty="0">
                <a:solidFill>
                  <a:prstClr val="black"/>
                </a:solidFill>
              </a:rPr>
              <a:t> </a:t>
            </a:r>
            <a:r>
              <a:rPr lang="tr-TR" sz="2200" b="1" dirty="0" err="1">
                <a:solidFill>
                  <a:prstClr val="black"/>
                </a:solidFill>
              </a:rPr>
              <a:t>because</a:t>
            </a:r>
            <a:r>
              <a:rPr lang="tr-TR" sz="2200" b="1" dirty="0">
                <a:solidFill>
                  <a:prstClr val="black"/>
                </a:solidFill>
              </a:rPr>
              <a:t> fun1() is </a:t>
            </a:r>
            <a:r>
              <a:rPr lang="tr-TR" sz="2200" b="1" dirty="0" err="1" smtClean="0">
                <a:solidFill>
                  <a:prstClr val="black"/>
                </a:solidFill>
              </a:rPr>
              <a:t>non</a:t>
            </a:r>
            <a:r>
              <a:rPr lang="tr-TR" sz="2200" b="1" dirty="0" smtClean="0">
                <a:solidFill>
                  <a:prstClr val="black"/>
                </a:solidFill>
              </a:rPr>
              <a:t>-     </a:t>
            </a:r>
          </a:p>
          <a:p>
            <a:r>
              <a:rPr lang="tr-TR" sz="2200" b="1" dirty="0">
                <a:solidFill>
                  <a:prstClr val="black"/>
                </a:solidFill>
              </a:rPr>
              <a:t> </a:t>
            </a:r>
            <a:r>
              <a:rPr lang="tr-TR" sz="2200" b="1" dirty="0" smtClean="0">
                <a:solidFill>
                  <a:prstClr val="black"/>
                </a:solidFill>
              </a:rPr>
              <a:t>   </a:t>
            </a:r>
            <a:r>
              <a:rPr lang="tr-TR" sz="2200" b="1" dirty="0" smtClean="0">
                <a:solidFill>
                  <a:prstClr val="black"/>
                </a:solidFill>
              </a:rPr>
              <a:t>//</a:t>
            </a:r>
            <a:r>
              <a:rPr lang="tr-TR" sz="2200" b="1" dirty="0" err="1" smtClean="0">
                <a:solidFill>
                  <a:prstClr val="black"/>
                </a:solidFill>
              </a:rPr>
              <a:t>virtual</a:t>
            </a:r>
            <a:r>
              <a:rPr lang="tr-TR" sz="2200" b="1" dirty="0" smtClean="0">
                <a:solidFill>
                  <a:prstClr val="black"/>
                </a:solidFill>
              </a:rPr>
              <a:t>  </a:t>
            </a:r>
            <a:r>
              <a:rPr lang="tr-TR" sz="2200" b="1" dirty="0">
                <a:solidFill>
                  <a:prstClr val="black"/>
                </a:solidFill>
              </a:rPr>
              <a:t>in </a:t>
            </a:r>
            <a:r>
              <a:rPr lang="tr-TR" sz="2200" b="1" dirty="0" err="1">
                <a:solidFill>
                  <a:prstClr val="black"/>
                </a:solidFill>
              </a:rPr>
              <a:t>base</a:t>
            </a:r>
            <a:r>
              <a:rPr lang="tr-TR" sz="2200" b="1" dirty="0">
                <a:solidFill>
                  <a:prstClr val="black"/>
                </a:solidFill>
              </a:rPr>
              <a:t> </a:t>
            </a:r>
          </a:p>
          <a:p>
            <a:r>
              <a:rPr lang="tr-TR" sz="2200" b="1" dirty="0">
                <a:solidFill>
                  <a:srgbClr val="C00000"/>
                </a:solidFill>
              </a:rPr>
              <a:t>    p-&gt;fun_1(); </a:t>
            </a:r>
          </a:p>
          <a:p>
            <a:r>
              <a:rPr lang="tr-TR" sz="2200" b="1" dirty="0">
                <a:solidFill>
                  <a:srgbClr val="C00000"/>
                </a:solidFill>
              </a:rPr>
              <a:t>      </a:t>
            </a:r>
            <a:r>
              <a:rPr lang="tr-TR" sz="2200" b="1" dirty="0">
                <a:solidFill>
                  <a:prstClr val="black"/>
                </a:solidFill>
              </a:rPr>
              <a:t>// </a:t>
            </a:r>
            <a:r>
              <a:rPr lang="tr-TR" sz="2200" b="1" dirty="0" err="1">
                <a:solidFill>
                  <a:prstClr val="black"/>
                </a:solidFill>
              </a:rPr>
              <a:t>Late</a:t>
            </a:r>
            <a:r>
              <a:rPr lang="tr-TR" sz="2200" b="1" dirty="0">
                <a:solidFill>
                  <a:prstClr val="black"/>
                </a:solidFill>
              </a:rPr>
              <a:t> </a:t>
            </a:r>
            <a:r>
              <a:rPr lang="tr-TR" sz="2200" b="1" dirty="0" err="1">
                <a:solidFill>
                  <a:prstClr val="black"/>
                </a:solidFill>
              </a:rPr>
              <a:t>binding</a:t>
            </a:r>
            <a:r>
              <a:rPr lang="tr-TR" sz="2200" b="1" dirty="0">
                <a:solidFill>
                  <a:prstClr val="black"/>
                </a:solidFill>
              </a:rPr>
              <a:t> </a:t>
            </a:r>
            <a:r>
              <a:rPr lang="tr-TR" sz="2200" b="1" dirty="0" smtClean="0">
                <a:solidFill>
                  <a:prstClr val="black"/>
                </a:solidFill>
              </a:rPr>
              <a:t> </a:t>
            </a:r>
            <a:endParaRPr lang="tr-TR" sz="2200" b="1" dirty="0">
              <a:solidFill>
                <a:prstClr val="black"/>
              </a:solidFill>
            </a:endParaRPr>
          </a:p>
          <a:p>
            <a:r>
              <a:rPr lang="tr-TR" sz="2200" b="1" dirty="0">
                <a:solidFill>
                  <a:srgbClr val="C00000"/>
                </a:solidFill>
              </a:rPr>
              <a:t>    p-&gt;fun_2(); </a:t>
            </a:r>
          </a:p>
          <a:p>
            <a:r>
              <a:rPr lang="tr-TR" sz="2200" b="1" dirty="0">
                <a:solidFill>
                  <a:srgbClr val="C00000"/>
                </a:solidFill>
              </a:rPr>
              <a:t>      </a:t>
            </a:r>
            <a:r>
              <a:rPr lang="tr-TR" sz="2200" b="1" dirty="0">
                <a:solidFill>
                  <a:prstClr val="black"/>
                </a:solidFill>
              </a:rPr>
              <a:t>// </a:t>
            </a:r>
            <a:r>
              <a:rPr lang="tr-TR" sz="2200" b="1" dirty="0" err="1">
                <a:solidFill>
                  <a:prstClr val="black"/>
                </a:solidFill>
              </a:rPr>
              <a:t>Late</a:t>
            </a:r>
            <a:r>
              <a:rPr lang="tr-TR" sz="2200" b="1" dirty="0">
                <a:solidFill>
                  <a:prstClr val="black"/>
                </a:solidFill>
              </a:rPr>
              <a:t> </a:t>
            </a:r>
            <a:r>
              <a:rPr lang="tr-TR" sz="2200" b="1" dirty="0" err="1">
                <a:solidFill>
                  <a:prstClr val="black"/>
                </a:solidFill>
              </a:rPr>
              <a:t>binding</a:t>
            </a:r>
            <a:r>
              <a:rPr lang="tr-TR" sz="2200" b="1" dirty="0">
                <a:solidFill>
                  <a:prstClr val="black"/>
                </a:solidFill>
              </a:rPr>
              <a:t> </a:t>
            </a:r>
            <a:r>
              <a:rPr lang="tr-TR" sz="2200" b="1" dirty="0" smtClean="0">
                <a:solidFill>
                  <a:prstClr val="black"/>
                </a:solidFill>
              </a:rPr>
              <a:t> </a:t>
            </a:r>
            <a:endParaRPr lang="tr-TR" sz="2200" b="1" dirty="0">
              <a:solidFill>
                <a:prstClr val="black"/>
              </a:solidFill>
            </a:endParaRPr>
          </a:p>
          <a:p>
            <a:r>
              <a:rPr lang="tr-TR" sz="2200" b="1" dirty="0">
                <a:solidFill>
                  <a:srgbClr val="C00000"/>
                </a:solidFill>
              </a:rPr>
              <a:t>    p-&gt;fun_3(); </a:t>
            </a:r>
          </a:p>
          <a:p>
            <a:r>
              <a:rPr lang="tr-TR" sz="2200" b="1" dirty="0">
                <a:solidFill>
                  <a:srgbClr val="C00000"/>
                </a:solidFill>
              </a:rPr>
              <a:t>      </a:t>
            </a:r>
            <a:r>
              <a:rPr lang="tr-TR" sz="2200" b="1" dirty="0">
                <a:solidFill>
                  <a:prstClr val="black"/>
                </a:solidFill>
              </a:rPr>
              <a:t>// </a:t>
            </a:r>
            <a:r>
              <a:rPr lang="tr-TR" sz="2200" b="1" dirty="0" err="1">
                <a:solidFill>
                  <a:prstClr val="black"/>
                </a:solidFill>
              </a:rPr>
              <a:t>Late</a:t>
            </a:r>
            <a:r>
              <a:rPr lang="tr-TR" sz="2200" b="1" dirty="0">
                <a:solidFill>
                  <a:prstClr val="black"/>
                </a:solidFill>
              </a:rPr>
              <a:t> </a:t>
            </a:r>
            <a:r>
              <a:rPr lang="tr-TR" sz="2200" b="1" dirty="0" err="1">
                <a:solidFill>
                  <a:prstClr val="black"/>
                </a:solidFill>
              </a:rPr>
              <a:t>binding</a:t>
            </a:r>
            <a:r>
              <a:rPr lang="tr-TR" sz="2200" b="1" dirty="0">
                <a:solidFill>
                  <a:prstClr val="black"/>
                </a:solidFill>
              </a:rPr>
              <a:t> </a:t>
            </a:r>
            <a:r>
              <a:rPr lang="tr-TR" sz="2200" b="1" dirty="0" smtClean="0">
                <a:solidFill>
                  <a:prstClr val="black"/>
                </a:solidFill>
              </a:rPr>
              <a:t> </a:t>
            </a:r>
            <a:endParaRPr lang="tr-TR" sz="2200" b="1" dirty="0">
              <a:solidFill>
                <a:prstClr val="black"/>
              </a:solidFill>
            </a:endParaRPr>
          </a:p>
          <a:p>
            <a:r>
              <a:rPr lang="tr-TR" sz="2200" b="1" dirty="0">
                <a:solidFill>
                  <a:srgbClr val="C00000"/>
                </a:solidFill>
              </a:rPr>
              <a:t>    p-&gt;fun_4(); </a:t>
            </a:r>
          </a:p>
          <a:p>
            <a:r>
              <a:rPr lang="tr-TR" sz="2200" b="1" dirty="0">
                <a:solidFill>
                  <a:srgbClr val="C00000"/>
                </a:solidFill>
              </a:rPr>
              <a:t>      </a:t>
            </a:r>
            <a:r>
              <a:rPr lang="tr-TR" sz="2200" b="1" dirty="0">
                <a:solidFill>
                  <a:prstClr val="black"/>
                </a:solidFill>
              </a:rPr>
              <a:t>// </a:t>
            </a:r>
            <a:r>
              <a:rPr lang="tr-TR" sz="2200" b="1" dirty="0" err="1">
                <a:solidFill>
                  <a:prstClr val="black"/>
                </a:solidFill>
              </a:rPr>
              <a:t>Early</a:t>
            </a:r>
            <a:r>
              <a:rPr lang="tr-TR" sz="2200" b="1" dirty="0">
                <a:solidFill>
                  <a:prstClr val="black"/>
                </a:solidFill>
              </a:rPr>
              <a:t> </a:t>
            </a:r>
            <a:r>
              <a:rPr lang="tr-TR" sz="2200" b="1" dirty="0" err="1">
                <a:solidFill>
                  <a:prstClr val="black"/>
                </a:solidFill>
              </a:rPr>
              <a:t>binding</a:t>
            </a:r>
            <a:r>
              <a:rPr lang="tr-TR" sz="2200" b="1" dirty="0">
                <a:solidFill>
                  <a:prstClr val="black"/>
                </a:solidFill>
              </a:rPr>
              <a:t> but </a:t>
            </a:r>
            <a:r>
              <a:rPr lang="tr-TR" sz="2200" b="1" dirty="0" err="1">
                <a:solidFill>
                  <a:prstClr val="black"/>
                </a:solidFill>
              </a:rPr>
              <a:t>this</a:t>
            </a:r>
            <a:r>
              <a:rPr lang="tr-TR" sz="2200" b="1" dirty="0">
                <a:solidFill>
                  <a:prstClr val="black"/>
                </a:solidFill>
              </a:rPr>
              <a:t> </a:t>
            </a:r>
            <a:r>
              <a:rPr lang="tr-TR" sz="2200" b="1" dirty="0" err="1">
                <a:solidFill>
                  <a:prstClr val="black"/>
                </a:solidFill>
              </a:rPr>
              <a:t>function</a:t>
            </a:r>
            <a:r>
              <a:rPr lang="tr-TR" sz="2200" b="1" dirty="0">
                <a:solidFill>
                  <a:prstClr val="black"/>
                </a:solidFill>
              </a:rPr>
              <a:t> </a:t>
            </a:r>
            <a:r>
              <a:rPr lang="tr-TR" sz="2200" b="1" dirty="0" err="1">
                <a:solidFill>
                  <a:prstClr val="black"/>
                </a:solidFill>
              </a:rPr>
              <a:t>call</a:t>
            </a:r>
            <a:r>
              <a:rPr lang="tr-TR" sz="2200" b="1" dirty="0">
                <a:solidFill>
                  <a:prstClr val="black"/>
                </a:solidFill>
              </a:rPr>
              <a:t> is   illegal //(</a:t>
            </a:r>
            <a:r>
              <a:rPr lang="tr-TR" sz="2200" b="1" dirty="0" err="1">
                <a:solidFill>
                  <a:prstClr val="black"/>
                </a:solidFill>
              </a:rPr>
              <a:t>produces</a:t>
            </a:r>
            <a:r>
              <a:rPr lang="tr-TR" sz="2200" b="1" dirty="0">
                <a:solidFill>
                  <a:prstClr val="black"/>
                </a:solidFill>
              </a:rPr>
              <a:t> </a:t>
            </a:r>
            <a:r>
              <a:rPr lang="tr-TR" sz="2200" b="1" dirty="0" err="1">
                <a:solidFill>
                  <a:prstClr val="black"/>
                </a:solidFill>
              </a:rPr>
              <a:t>error</a:t>
            </a:r>
            <a:r>
              <a:rPr lang="tr-TR" sz="2200" b="1" dirty="0">
                <a:solidFill>
                  <a:prstClr val="black"/>
                </a:solidFill>
              </a:rPr>
              <a:t>) </a:t>
            </a:r>
            <a:r>
              <a:rPr lang="tr-TR" sz="2200" b="1" dirty="0" err="1">
                <a:solidFill>
                  <a:prstClr val="black"/>
                </a:solidFill>
              </a:rPr>
              <a:t>becasue</a:t>
            </a:r>
            <a:r>
              <a:rPr lang="tr-TR" sz="2200" b="1" dirty="0">
                <a:solidFill>
                  <a:prstClr val="black"/>
                </a:solidFill>
              </a:rPr>
              <a:t> </a:t>
            </a:r>
            <a:r>
              <a:rPr lang="tr-TR" sz="2200" b="1" dirty="0" err="1">
                <a:solidFill>
                  <a:prstClr val="black"/>
                </a:solidFill>
              </a:rPr>
              <a:t>pointer</a:t>
            </a:r>
            <a:r>
              <a:rPr lang="tr-TR" sz="2200" b="1" dirty="0">
                <a:solidFill>
                  <a:prstClr val="black"/>
                </a:solidFill>
              </a:rPr>
              <a:t> is of </a:t>
            </a:r>
            <a:r>
              <a:rPr lang="tr-TR" sz="2200" b="1" dirty="0" err="1">
                <a:solidFill>
                  <a:prstClr val="black"/>
                </a:solidFill>
              </a:rPr>
              <a:t>base</a:t>
            </a:r>
            <a:r>
              <a:rPr lang="tr-TR" sz="2200" b="1" dirty="0">
                <a:solidFill>
                  <a:prstClr val="black"/>
                </a:solidFill>
              </a:rPr>
              <a:t> </a:t>
            </a:r>
            <a:r>
              <a:rPr lang="tr-TR" sz="2200" b="1" dirty="0" err="1">
                <a:solidFill>
                  <a:prstClr val="black"/>
                </a:solidFill>
              </a:rPr>
              <a:t>type</a:t>
            </a:r>
            <a:r>
              <a:rPr lang="tr-TR" sz="2200" b="1" dirty="0">
                <a:solidFill>
                  <a:prstClr val="black"/>
                </a:solidFill>
              </a:rPr>
              <a:t> </a:t>
            </a:r>
            <a:r>
              <a:rPr lang="tr-TR" sz="2200" b="1" dirty="0" err="1">
                <a:solidFill>
                  <a:prstClr val="black"/>
                </a:solidFill>
              </a:rPr>
              <a:t>and</a:t>
            </a:r>
            <a:r>
              <a:rPr lang="tr-TR" sz="2200" b="1" dirty="0">
                <a:solidFill>
                  <a:prstClr val="black"/>
                </a:solidFill>
              </a:rPr>
              <a:t> //</a:t>
            </a:r>
            <a:r>
              <a:rPr lang="tr-TR" sz="2200" b="1" dirty="0" err="1">
                <a:solidFill>
                  <a:prstClr val="black"/>
                </a:solidFill>
              </a:rPr>
              <a:t>function</a:t>
            </a:r>
            <a:r>
              <a:rPr lang="tr-TR" sz="2200" b="1" dirty="0">
                <a:solidFill>
                  <a:prstClr val="black"/>
                </a:solidFill>
              </a:rPr>
              <a:t> is of   </a:t>
            </a:r>
            <a:r>
              <a:rPr lang="tr-TR" sz="2200" b="1" dirty="0" err="1">
                <a:solidFill>
                  <a:prstClr val="black"/>
                </a:solidFill>
              </a:rPr>
              <a:t>derived</a:t>
            </a:r>
            <a:r>
              <a:rPr lang="tr-TR" sz="2200" b="1" dirty="0">
                <a:solidFill>
                  <a:prstClr val="black"/>
                </a:solidFill>
              </a:rPr>
              <a:t> </a:t>
            </a:r>
            <a:r>
              <a:rPr lang="tr-TR" sz="2200" b="1" dirty="0" err="1">
                <a:solidFill>
                  <a:prstClr val="black"/>
                </a:solidFill>
              </a:rPr>
              <a:t>class</a:t>
            </a:r>
            <a:r>
              <a:rPr lang="tr-TR" sz="2200" b="1" dirty="0">
                <a:solidFill>
                  <a:prstClr val="black"/>
                </a:solidFill>
              </a:rPr>
              <a:t> </a:t>
            </a:r>
          </a:p>
          <a:p>
            <a:r>
              <a:rPr lang="tr-TR" sz="2200" b="1" dirty="0">
                <a:solidFill>
                  <a:prstClr val="black"/>
                </a:solidFill>
              </a:rPr>
              <a:t>    // p-&gt;fun_4(5); </a:t>
            </a:r>
          </a:p>
          <a:p>
            <a:r>
              <a:rPr lang="tr-TR" sz="2200" b="1" dirty="0">
                <a:solidFill>
                  <a:srgbClr val="C00000"/>
                </a:solidFill>
              </a:rPr>
              <a:t>} </a:t>
            </a:r>
            <a:endParaRPr lang="tr-TR" sz="2200" dirty="0">
              <a:solidFill>
                <a:prstClr val="black"/>
              </a:solidFill>
            </a:endParaRPr>
          </a:p>
        </p:txBody>
      </p:sp>
    </p:spTree>
    <p:extLst>
      <p:ext uri="{BB962C8B-B14F-4D97-AF65-F5344CB8AC3E}">
        <p14:creationId xmlns:p14="http://schemas.microsoft.com/office/powerpoint/2010/main" val="1386081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1012091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6495691" cy="6858000"/>
          </a:xfrm>
        </p:spPr>
        <p:txBody>
          <a:bodyPr>
            <a:normAutofit fontScale="47500" lnSpcReduction="20000"/>
          </a:bodyPr>
          <a:lstStyle/>
          <a:p>
            <a:pPr marL="0" indent="0">
              <a:buNone/>
            </a:pPr>
            <a:r>
              <a:rPr lang="tr-TR" b="1" dirty="0" err="1" smtClean="0">
                <a:solidFill>
                  <a:srgbClr val="C00000"/>
                </a:solidFill>
              </a:rPr>
              <a:t>class</a:t>
            </a:r>
            <a:r>
              <a:rPr lang="tr-TR" b="1" dirty="0" smtClean="0">
                <a:solidFill>
                  <a:srgbClr val="C00000"/>
                </a:solidFill>
              </a:rPr>
              <a:t> </a:t>
            </a:r>
            <a:r>
              <a:rPr lang="tr-TR" b="1" dirty="0" err="1">
                <a:solidFill>
                  <a:srgbClr val="C00000"/>
                </a:solidFill>
              </a:rPr>
              <a:t>base</a:t>
            </a:r>
            <a:r>
              <a:rPr lang="tr-TR" b="1" dirty="0">
                <a:solidFill>
                  <a:srgbClr val="C00000"/>
                </a:solidFill>
              </a:rPr>
              <a:t> { </a:t>
            </a:r>
          </a:p>
          <a:p>
            <a:pPr marL="0" indent="0">
              <a:buNone/>
            </a:pPr>
            <a:r>
              <a:rPr lang="tr-TR" b="1" dirty="0" err="1">
                <a:solidFill>
                  <a:srgbClr val="C00000"/>
                </a:solidFill>
              </a:rPr>
              <a:t>public</a:t>
            </a: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virtual</a:t>
            </a:r>
            <a:r>
              <a:rPr lang="tr-TR" b="1" dirty="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print</a:t>
            </a:r>
            <a:r>
              <a:rPr lang="tr-TR" b="1" dirty="0">
                <a:solidFill>
                  <a:srgbClr val="C00000"/>
                </a:solidFill>
              </a:rPr>
              <a:t>() </a:t>
            </a:r>
            <a:r>
              <a:rPr lang="tr-TR" b="1" dirty="0" smtClean="0">
                <a:solidFill>
                  <a:srgbClr val="C00000"/>
                </a:solidFill>
              </a:rPr>
              <a:t>    </a:t>
            </a: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cout</a:t>
            </a:r>
            <a:r>
              <a:rPr lang="tr-TR" b="1" dirty="0">
                <a:solidFill>
                  <a:srgbClr val="C00000"/>
                </a:solidFill>
              </a:rPr>
              <a:t> &lt;&lt; "</a:t>
            </a:r>
            <a:r>
              <a:rPr lang="tr-TR" b="1" dirty="0" err="1">
                <a:solidFill>
                  <a:srgbClr val="C00000"/>
                </a:solidFill>
              </a:rPr>
              <a:t>print</a:t>
            </a:r>
            <a:r>
              <a:rPr lang="tr-TR" b="1" dirty="0">
                <a:solidFill>
                  <a:srgbClr val="C00000"/>
                </a:solidFill>
              </a:rPr>
              <a:t> </a:t>
            </a:r>
            <a:r>
              <a:rPr lang="tr-TR" b="1" dirty="0" err="1">
                <a:solidFill>
                  <a:srgbClr val="C00000"/>
                </a:solidFill>
              </a:rPr>
              <a:t>base</a:t>
            </a:r>
            <a:r>
              <a:rPr lang="tr-TR" b="1" dirty="0">
                <a:solidFill>
                  <a:srgbClr val="C00000"/>
                </a:solidFill>
              </a:rPr>
              <a:t> </a:t>
            </a:r>
            <a:r>
              <a:rPr lang="tr-TR" b="1" dirty="0" err="1">
                <a:solidFill>
                  <a:srgbClr val="C00000"/>
                </a:solidFill>
              </a:rPr>
              <a:t>class</a:t>
            </a:r>
            <a:r>
              <a:rPr lang="tr-TR" b="1" dirty="0">
                <a:solidFill>
                  <a:srgbClr val="C00000"/>
                </a:solidFill>
              </a:rPr>
              <a:t>" &lt;&lt; </a:t>
            </a:r>
            <a:r>
              <a:rPr lang="tr-TR" b="1" dirty="0" err="1">
                <a:solidFill>
                  <a:srgbClr val="C00000"/>
                </a:solidFill>
              </a:rPr>
              <a:t>endl</a:t>
            </a:r>
            <a:r>
              <a:rPr lang="tr-TR" b="1" dirty="0">
                <a:solidFill>
                  <a:srgbClr val="C00000"/>
                </a:solidFill>
              </a:rPr>
              <a:t>; </a:t>
            </a:r>
          </a:p>
          <a:p>
            <a:pPr marL="0" indent="0">
              <a:buNone/>
            </a:pPr>
            <a:r>
              <a:rPr lang="tr-TR" b="1" dirty="0">
                <a:solidFill>
                  <a:srgbClr val="C00000"/>
                </a:solidFill>
              </a:rPr>
              <a:t>    } </a:t>
            </a:r>
          </a:p>
          <a:p>
            <a:pPr marL="0" indent="0">
              <a:buNone/>
            </a:pPr>
            <a:r>
              <a:rPr lang="tr-TR" b="1" dirty="0">
                <a:solidFill>
                  <a:srgbClr val="C00000"/>
                </a:solidFill>
              </a:rPr>
              <a:t>  </a:t>
            </a:r>
            <a:r>
              <a:rPr lang="tr-TR" b="1" dirty="0" smtClean="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show</a:t>
            </a:r>
            <a:r>
              <a:rPr lang="tr-TR" b="1" dirty="0">
                <a:solidFill>
                  <a:srgbClr val="C00000"/>
                </a:solidFill>
              </a:rPr>
              <a:t>() </a:t>
            </a:r>
            <a:r>
              <a:rPr lang="tr-TR" b="1" dirty="0" smtClean="0">
                <a:solidFill>
                  <a:srgbClr val="C00000"/>
                </a:solidFill>
              </a:rPr>
              <a:t>    </a:t>
            </a: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cout</a:t>
            </a:r>
            <a:r>
              <a:rPr lang="tr-TR" b="1" dirty="0">
                <a:solidFill>
                  <a:srgbClr val="C00000"/>
                </a:solidFill>
              </a:rPr>
              <a:t> &lt;&lt; "</a:t>
            </a:r>
            <a:r>
              <a:rPr lang="tr-TR" b="1" dirty="0" err="1">
                <a:solidFill>
                  <a:srgbClr val="C00000"/>
                </a:solidFill>
              </a:rPr>
              <a:t>show</a:t>
            </a:r>
            <a:r>
              <a:rPr lang="tr-TR" b="1" dirty="0">
                <a:solidFill>
                  <a:srgbClr val="C00000"/>
                </a:solidFill>
              </a:rPr>
              <a:t> </a:t>
            </a:r>
            <a:r>
              <a:rPr lang="tr-TR" b="1" dirty="0" err="1">
                <a:solidFill>
                  <a:srgbClr val="C00000"/>
                </a:solidFill>
              </a:rPr>
              <a:t>base</a:t>
            </a:r>
            <a:r>
              <a:rPr lang="tr-TR" b="1" dirty="0">
                <a:solidFill>
                  <a:srgbClr val="C00000"/>
                </a:solidFill>
              </a:rPr>
              <a:t> </a:t>
            </a:r>
            <a:r>
              <a:rPr lang="tr-TR" b="1" dirty="0" err="1">
                <a:solidFill>
                  <a:srgbClr val="C00000"/>
                </a:solidFill>
              </a:rPr>
              <a:t>class</a:t>
            </a:r>
            <a:r>
              <a:rPr lang="tr-TR" b="1" dirty="0">
                <a:solidFill>
                  <a:srgbClr val="C00000"/>
                </a:solidFill>
              </a:rPr>
              <a:t>" &lt;&lt; </a:t>
            </a:r>
            <a:r>
              <a:rPr lang="tr-TR" b="1" dirty="0" err="1">
                <a:solidFill>
                  <a:srgbClr val="C00000"/>
                </a:solidFill>
              </a:rPr>
              <a:t>endl</a:t>
            </a:r>
            <a:r>
              <a:rPr lang="tr-TR" b="1" dirty="0">
                <a:solidFill>
                  <a:srgbClr val="C00000"/>
                </a:solidFill>
              </a:rPr>
              <a:t>; </a:t>
            </a:r>
          </a:p>
          <a:p>
            <a:pPr marL="0" indent="0">
              <a:buNone/>
            </a:pPr>
            <a:r>
              <a:rPr lang="tr-TR" b="1" dirty="0">
                <a:solidFill>
                  <a:srgbClr val="C00000"/>
                </a:solidFill>
              </a:rPr>
              <a:t>    } </a:t>
            </a:r>
          </a:p>
          <a:p>
            <a:pPr marL="0" indent="0">
              <a:buNone/>
            </a:pPr>
            <a:r>
              <a:rPr lang="tr-TR" b="1" dirty="0">
                <a:solidFill>
                  <a:srgbClr val="C00000"/>
                </a:solidFill>
              </a:rPr>
              <a:t>}; </a:t>
            </a:r>
          </a:p>
          <a:p>
            <a:pPr marL="0" indent="0">
              <a:buNone/>
            </a:pPr>
            <a:r>
              <a:rPr lang="tr-TR" b="1" dirty="0">
                <a:solidFill>
                  <a:srgbClr val="C00000"/>
                </a:solidFill>
              </a:rPr>
              <a:t>  </a:t>
            </a:r>
            <a:r>
              <a:rPr lang="tr-TR" b="1" dirty="0" err="1" smtClean="0">
                <a:solidFill>
                  <a:srgbClr val="C00000"/>
                </a:solidFill>
              </a:rPr>
              <a:t>class</a:t>
            </a:r>
            <a:r>
              <a:rPr lang="tr-TR" b="1" dirty="0" smtClean="0">
                <a:solidFill>
                  <a:srgbClr val="C00000"/>
                </a:solidFill>
              </a:rPr>
              <a:t> </a:t>
            </a:r>
            <a:r>
              <a:rPr lang="tr-TR" b="1" dirty="0" err="1">
                <a:solidFill>
                  <a:srgbClr val="C00000"/>
                </a:solidFill>
              </a:rPr>
              <a:t>derived</a:t>
            </a:r>
            <a:r>
              <a:rPr lang="tr-TR" b="1" dirty="0">
                <a:solidFill>
                  <a:srgbClr val="C00000"/>
                </a:solidFill>
              </a:rPr>
              <a:t> : </a:t>
            </a:r>
            <a:r>
              <a:rPr lang="tr-TR" b="1" dirty="0" err="1">
                <a:solidFill>
                  <a:srgbClr val="C00000"/>
                </a:solidFill>
              </a:rPr>
              <a:t>public</a:t>
            </a:r>
            <a:r>
              <a:rPr lang="tr-TR" b="1" dirty="0">
                <a:solidFill>
                  <a:srgbClr val="C00000"/>
                </a:solidFill>
              </a:rPr>
              <a:t> </a:t>
            </a:r>
            <a:r>
              <a:rPr lang="tr-TR" b="1" dirty="0" err="1">
                <a:solidFill>
                  <a:srgbClr val="C00000"/>
                </a:solidFill>
              </a:rPr>
              <a:t>base</a:t>
            </a:r>
            <a:r>
              <a:rPr lang="tr-TR" b="1" dirty="0">
                <a:solidFill>
                  <a:srgbClr val="C00000"/>
                </a:solidFill>
              </a:rPr>
              <a:t> { </a:t>
            </a:r>
          </a:p>
          <a:p>
            <a:pPr marL="0" indent="0">
              <a:buNone/>
            </a:pPr>
            <a:r>
              <a:rPr lang="tr-TR" b="1" dirty="0" err="1">
                <a:solidFill>
                  <a:srgbClr val="C00000"/>
                </a:solidFill>
              </a:rPr>
              <a:t>public</a:t>
            </a: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print</a:t>
            </a:r>
            <a:r>
              <a:rPr lang="tr-TR" b="1" dirty="0">
                <a:solidFill>
                  <a:srgbClr val="C00000"/>
                </a:solidFill>
              </a:rPr>
              <a:t>() </a:t>
            </a:r>
            <a:r>
              <a:rPr lang="tr-TR" b="1" dirty="0" smtClean="0">
                <a:solidFill>
                  <a:srgbClr val="C00000"/>
                </a:solidFill>
              </a:rPr>
              <a:t>    </a:t>
            </a: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cout</a:t>
            </a:r>
            <a:r>
              <a:rPr lang="tr-TR" b="1" dirty="0">
                <a:solidFill>
                  <a:srgbClr val="C00000"/>
                </a:solidFill>
              </a:rPr>
              <a:t> &lt;&lt; "</a:t>
            </a:r>
            <a:r>
              <a:rPr lang="tr-TR" b="1" dirty="0" err="1">
                <a:solidFill>
                  <a:srgbClr val="C00000"/>
                </a:solidFill>
              </a:rPr>
              <a:t>print</a:t>
            </a:r>
            <a:r>
              <a:rPr lang="tr-TR" b="1" dirty="0">
                <a:solidFill>
                  <a:srgbClr val="C00000"/>
                </a:solidFill>
              </a:rPr>
              <a:t> </a:t>
            </a:r>
            <a:r>
              <a:rPr lang="tr-TR" b="1" dirty="0" err="1">
                <a:solidFill>
                  <a:srgbClr val="C00000"/>
                </a:solidFill>
              </a:rPr>
              <a:t>derived</a:t>
            </a:r>
            <a:r>
              <a:rPr lang="tr-TR" b="1" dirty="0">
                <a:solidFill>
                  <a:srgbClr val="C00000"/>
                </a:solidFill>
              </a:rPr>
              <a:t> </a:t>
            </a:r>
            <a:r>
              <a:rPr lang="tr-TR" b="1" dirty="0" err="1">
                <a:solidFill>
                  <a:srgbClr val="C00000"/>
                </a:solidFill>
              </a:rPr>
              <a:t>class</a:t>
            </a:r>
            <a:r>
              <a:rPr lang="tr-TR" b="1" dirty="0">
                <a:solidFill>
                  <a:srgbClr val="C00000"/>
                </a:solidFill>
              </a:rPr>
              <a:t>" &lt;&lt; </a:t>
            </a:r>
            <a:r>
              <a:rPr lang="tr-TR" b="1" dirty="0" err="1">
                <a:solidFill>
                  <a:srgbClr val="C00000"/>
                </a:solidFill>
              </a:rPr>
              <a:t>endl</a:t>
            </a:r>
            <a:r>
              <a:rPr lang="tr-TR" b="1" dirty="0">
                <a:solidFill>
                  <a:srgbClr val="C00000"/>
                </a:solidFill>
              </a:rPr>
              <a:t>; </a:t>
            </a:r>
          </a:p>
          <a:p>
            <a:pPr marL="0" indent="0">
              <a:buNone/>
            </a:pPr>
            <a:r>
              <a:rPr lang="tr-TR" b="1" dirty="0">
                <a:solidFill>
                  <a:srgbClr val="C00000"/>
                </a:solidFill>
              </a:rPr>
              <a:t>    } </a:t>
            </a:r>
          </a:p>
          <a:p>
            <a:pPr marL="0" indent="0">
              <a:buNone/>
            </a:pPr>
            <a:r>
              <a:rPr lang="tr-TR" b="1" dirty="0">
                <a:solidFill>
                  <a:srgbClr val="C00000"/>
                </a:solidFill>
              </a:rPr>
              <a:t>  </a:t>
            </a:r>
            <a:r>
              <a:rPr lang="tr-TR" b="1" dirty="0" smtClean="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show</a:t>
            </a:r>
            <a:r>
              <a:rPr lang="tr-TR" b="1" dirty="0">
                <a:solidFill>
                  <a:srgbClr val="C00000"/>
                </a:solidFill>
              </a:rPr>
              <a:t>() </a:t>
            </a:r>
            <a:r>
              <a:rPr lang="tr-TR" b="1" dirty="0" smtClean="0">
                <a:solidFill>
                  <a:srgbClr val="C00000"/>
                </a:solidFill>
              </a:rPr>
              <a:t>    </a:t>
            </a: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cout</a:t>
            </a:r>
            <a:r>
              <a:rPr lang="tr-TR" b="1" dirty="0">
                <a:solidFill>
                  <a:srgbClr val="C00000"/>
                </a:solidFill>
              </a:rPr>
              <a:t> &lt;&lt; "</a:t>
            </a:r>
            <a:r>
              <a:rPr lang="tr-TR" b="1" dirty="0" err="1">
                <a:solidFill>
                  <a:srgbClr val="C00000"/>
                </a:solidFill>
              </a:rPr>
              <a:t>show</a:t>
            </a:r>
            <a:r>
              <a:rPr lang="tr-TR" b="1" dirty="0">
                <a:solidFill>
                  <a:srgbClr val="C00000"/>
                </a:solidFill>
              </a:rPr>
              <a:t> </a:t>
            </a:r>
            <a:r>
              <a:rPr lang="tr-TR" b="1" dirty="0" err="1">
                <a:solidFill>
                  <a:srgbClr val="C00000"/>
                </a:solidFill>
              </a:rPr>
              <a:t>derived</a:t>
            </a:r>
            <a:r>
              <a:rPr lang="tr-TR" b="1" dirty="0">
                <a:solidFill>
                  <a:srgbClr val="C00000"/>
                </a:solidFill>
              </a:rPr>
              <a:t> </a:t>
            </a:r>
            <a:r>
              <a:rPr lang="tr-TR" b="1" dirty="0" err="1">
                <a:solidFill>
                  <a:srgbClr val="C00000"/>
                </a:solidFill>
              </a:rPr>
              <a:t>class</a:t>
            </a:r>
            <a:r>
              <a:rPr lang="tr-TR" b="1" dirty="0">
                <a:solidFill>
                  <a:srgbClr val="C00000"/>
                </a:solidFill>
              </a:rPr>
              <a:t>" &lt;&lt; </a:t>
            </a:r>
            <a:r>
              <a:rPr lang="tr-TR" b="1" dirty="0" err="1">
                <a:solidFill>
                  <a:srgbClr val="C00000"/>
                </a:solidFill>
              </a:rPr>
              <a:t>endl</a:t>
            </a:r>
            <a:r>
              <a:rPr lang="tr-TR" b="1" dirty="0">
                <a:solidFill>
                  <a:srgbClr val="C00000"/>
                </a:solidFill>
              </a:rPr>
              <a:t>; </a:t>
            </a:r>
          </a:p>
          <a:p>
            <a:pPr marL="0" indent="0">
              <a:buNone/>
            </a:pPr>
            <a:r>
              <a:rPr lang="tr-TR" b="1" dirty="0">
                <a:solidFill>
                  <a:srgbClr val="C00000"/>
                </a:solidFill>
              </a:rPr>
              <a:t>    } </a:t>
            </a:r>
          </a:p>
          <a:p>
            <a:pPr marL="0" indent="0">
              <a:buNone/>
            </a:pPr>
            <a:r>
              <a:rPr lang="tr-TR" b="1" dirty="0">
                <a:solidFill>
                  <a:srgbClr val="C00000"/>
                </a:solidFill>
              </a:rPr>
              <a:t>}; </a:t>
            </a:r>
          </a:p>
          <a:p>
            <a:pPr marL="0" indent="0">
              <a:buNone/>
            </a:pPr>
            <a:r>
              <a:rPr lang="tr-TR" b="1" dirty="0">
                <a:solidFill>
                  <a:srgbClr val="C00000"/>
                </a:solidFill>
              </a:rPr>
              <a:t>  </a:t>
            </a:r>
            <a:r>
              <a:rPr lang="tr-TR" b="1" dirty="0" err="1" smtClean="0">
                <a:solidFill>
                  <a:srgbClr val="C00000"/>
                </a:solidFill>
              </a:rPr>
              <a:t>int</a:t>
            </a:r>
            <a:r>
              <a:rPr lang="tr-TR" b="1" dirty="0" smtClean="0">
                <a:solidFill>
                  <a:srgbClr val="C00000"/>
                </a:solidFill>
              </a:rPr>
              <a:t> </a:t>
            </a:r>
            <a:r>
              <a:rPr lang="tr-TR" b="1" dirty="0">
                <a:solidFill>
                  <a:srgbClr val="C00000"/>
                </a:solidFill>
              </a:rPr>
              <a:t>main() </a:t>
            </a:r>
            <a:r>
              <a:rPr lang="tr-TR" b="1" dirty="0" smtClean="0">
                <a:solidFill>
                  <a:srgbClr val="C00000"/>
                </a:solidFill>
              </a:rPr>
              <a:t>{ </a:t>
            </a:r>
            <a:endParaRPr lang="tr-TR" b="1" dirty="0">
              <a:solidFill>
                <a:srgbClr val="C00000"/>
              </a:solidFill>
            </a:endParaRPr>
          </a:p>
          <a:p>
            <a:pPr marL="0" indent="0">
              <a:buNone/>
            </a:pPr>
            <a:r>
              <a:rPr lang="tr-TR" b="1" dirty="0">
                <a:solidFill>
                  <a:srgbClr val="C00000"/>
                </a:solidFill>
              </a:rPr>
              <a:t>    </a:t>
            </a:r>
            <a:r>
              <a:rPr lang="tr-TR" b="1" dirty="0" err="1">
                <a:solidFill>
                  <a:srgbClr val="C00000"/>
                </a:solidFill>
              </a:rPr>
              <a:t>base</a:t>
            </a:r>
            <a:r>
              <a:rPr lang="tr-TR" b="1" dirty="0">
                <a:solidFill>
                  <a:srgbClr val="C00000"/>
                </a:solidFill>
              </a:rPr>
              <a:t>* </a:t>
            </a:r>
            <a:r>
              <a:rPr lang="tr-TR" b="1" dirty="0" err="1">
                <a:solidFill>
                  <a:srgbClr val="C00000"/>
                </a:solidFill>
              </a:rPr>
              <a:t>bptr</a:t>
            </a: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derived</a:t>
            </a:r>
            <a:r>
              <a:rPr lang="tr-TR" b="1" dirty="0">
                <a:solidFill>
                  <a:srgbClr val="C00000"/>
                </a:solidFill>
              </a:rPr>
              <a:t> d; </a:t>
            </a:r>
          </a:p>
          <a:p>
            <a:pPr marL="0" indent="0">
              <a:buNone/>
            </a:pPr>
            <a:r>
              <a:rPr lang="tr-TR" b="1" dirty="0">
                <a:solidFill>
                  <a:srgbClr val="C00000"/>
                </a:solidFill>
              </a:rPr>
              <a:t>    </a:t>
            </a:r>
            <a:r>
              <a:rPr lang="tr-TR" b="1" dirty="0" err="1">
                <a:solidFill>
                  <a:srgbClr val="C00000"/>
                </a:solidFill>
              </a:rPr>
              <a:t>bptr</a:t>
            </a:r>
            <a:r>
              <a:rPr lang="tr-TR" b="1" dirty="0">
                <a:solidFill>
                  <a:srgbClr val="C00000"/>
                </a:solidFill>
              </a:rPr>
              <a:t> = &amp;d; </a:t>
            </a:r>
          </a:p>
          <a:p>
            <a:pPr marL="0" indent="0">
              <a:buNone/>
            </a:pPr>
            <a:r>
              <a:rPr lang="tr-TR" b="1" dirty="0" err="1" smtClean="0">
                <a:solidFill>
                  <a:srgbClr val="C00000"/>
                </a:solidFill>
              </a:rPr>
              <a:t>bptr</a:t>
            </a:r>
            <a:r>
              <a:rPr lang="tr-TR" b="1" dirty="0" smtClean="0">
                <a:solidFill>
                  <a:srgbClr val="C00000"/>
                </a:solidFill>
              </a:rPr>
              <a:t>-</a:t>
            </a:r>
            <a:r>
              <a:rPr lang="tr-TR" b="1" dirty="0">
                <a:solidFill>
                  <a:srgbClr val="C00000"/>
                </a:solidFill>
              </a:rPr>
              <a:t>&gt;</a:t>
            </a:r>
            <a:r>
              <a:rPr lang="tr-TR" b="1" dirty="0" err="1">
                <a:solidFill>
                  <a:srgbClr val="C00000"/>
                </a:solidFill>
              </a:rPr>
              <a:t>print</a:t>
            </a:r>
            <a:r>
              <a:rPr lang="tr-TR" b="1" dirty="0">
                <a:solidFill>
                  <a:srgbClr val="C00000"/>
                </a:solidFill>
              </a:rPr>
              <a:t>(); </a:t>
            </a:r>
            <a:r>
              <a:rPr lang="tr-TR" b="1" dirty="0"/>
              <a:t>// </a:t>
            </a:r>
            <a:r>
              <a:rPr lang="tr-TR" b="1" dirty="0" err="1"/>
              <a:t>virtual</a:t>
            </a:r>
            <a:r>
              <a:rPr lang="tr-TR" b="1" dirty="0"/>
              <a:t> </a:t>
            </a:r>
            <a:r>
              <a:rPr lang="tr-TR" b="1" dirty="0" err="1"/>
              <a:t>function</a:t>
            </a:r>
            <a:r>
              <a:rPr lang="tr-TR" b="1" dirty="0"/>
              <a:t>, </a:t>
            </a:r>
            <a:r>
              <a:rPr lang="tr-TR" b="1" dirty="0" err="1"/>
              <a:t>binded</a:t>
            </a:r>
            <a:r>
              <a:rPr lang="tr-TR" b="1" dirty="0"/>
              <a:t> at </a:t>
            </a:r>
            <a:r>
              <a:rPr lang="tr-TR" b="1" dirty="0" err="1"/>
              <a:t>runtime</a:t>
            </a:r>
            <a:r>
              <a:rPr lang="tr-TR" b="1" dirty="0"/>
              <a:t> </a:t>
            </a:r>
          </a:p>
          <a:p>
            <a:pPr marL="0" indent="0">
              <a:buNone/>
            </a:pPr>
            <a:r>
              <a:rPr lang="tr-TR" b="1" dirty="0" err="1" smtClean="0">
                <a:solidFill>
                  <a:srgbClr val="C00000"/>
                </a:solidFill>
              </a:rPr>
              <a:t>bptr</a:t>
            </a:r>
            <a:r>
              <a:rPr lang="tr-TR" b="1" dirty="0" smtClean="0">
                <a:solidFill>
                  <a:srgbClr val="C00000"/>
                </a:solidFill>
              </a:rPr>
              <a:t>-</a:t>
            </a:r>
            <a:r>
              <a:rPr lang="tr-TR" b="1" dirty="0">
                <a:solidFill>
                  <a:srgbClr val="C00000"/>
                </a:solidFill>
              </a:rPr>
              <a:t>&gt;</a:t>
            </a:r>
            <a:r>
              <a:rPr lang="tr-TR" b="1" dirty="0" err="1">
                <a:solidFill>
                  <a:srgbClr val="C00000"/>
                </a:solidFill>
              </a:rPr>
              <a:t>show</a:t>
            </a:r>
            <a:r>
              <a:rPr lang="tr-TR" b="1" dirty="0">
                <a:solidFill>
                  <a:srgbClr val="C00000"/>
                </a:solidFill>
              </a:rPr>
              <a:t>(); </a:t>
            </a:r>
            <a:r>
              <a:rPr lang="tr-TR" b="1" dirty="0"/>
              <a:t>// </a:t>
            </a:r>
            <a:r>
              <a:rPr lang="tr-TR" b="1" dirty="0" err="1"/>
              <a:t>Non-virtual</a:t>
            </a:r>
            <a:r>
              <a:rPr lang="tr-TR" b="1" dirty="0"/>
              <a:t> </a:t>
            </a:r>
            <a:r>
              <a:rPr lang="tr-TR" b="1" dirty="0" err="1"/>
              <a:t>function</a:t>
            </a:r>
            <a:r>
              <a:rPr lang="tr-TR" b="1" dirty="0"/>
              <a:t>, </a:t>
            </a:r>
            <a:r>
              <a:rPr lang="tr-TR" b="1" dirty="0" err="1"/>
              <a:t>binded</a:t>
            </a:r>
            <a:r>
              <a:rPr lang="tr-TR" b="1" dirty="0"/>
              <a:t> at </a:t>
            </a:r>
            <a:r>
              <a:rPr lang="tr-TR" b="1" dirty="0" err="1"/>
              <a:t>compile</a:t>
            </a:r>
            <a:r>
              <a:rPr lang="tr-TR" b="1" dirty="0"/>
              <a:t> time </a:t>
            </a:r>
          </a:p>
          <a:p>
            <a:pPr marL="0" indent="0">
              <a:buNone/>
            </a:pPr>
            <a:r>
              <a:rPr lang="tr-TR" b="1" dirty="0">
                <a:solidFill>
                  <a:srgbClr val="C00000"/>
                </a:solidFill>
              </a:rPr>
              <a:t>} </a:t>
            </a:r>
          </a:p>
        </p:txBody>
      </p:sp>
      <p:sp>
        <p:nvSpPr>
          <p:cNvPr id="4" name="Dikdörtgen 3"/>
          <p:cNvSpPr/>
          <p:nvPr/>
        </p:nvSpPr>
        <p:spPr>
          <a:xfrm>
            <a:off x="5748069" y="296528"/>
            <a:ext cx="6096000" cy="5909310"/>
          </a:xfrm>
          <a:prstGeom prst="rect">
            <a:avLst/>
          </a:prstGeom>
        </p:spPr>
        <p:txBody>
          <a:bodyPr>
            <a:spAutoFit/>
          </a:bodyPr>
          <a:lstStyle/>
          <a:p>
            <a:r>
              <a:rPr lang="en-US" dirty="0">
                <a:solidFill>
                  <a:prstClr val="black"/>
                </a:solidFill>
              </a:rPr>
              <a:t>Explanation: </a:t>
            </a:r>
            <a:endParaRPr lang="tr-TR" dirty="0">
              <a:solidFill>
                <a:prstClr val="black"/>
              </a:solidFill>
            </a:endParaRPr>
          </a:p>
          <a:p>
            <a:pPr marL="285750" indent="-285750">
              <a:buFont typeface="Arial" panose="020B0604020202020204" pitchFamily="34" charset="0"/>
              <a:buChar char="•"/>
            </a:pPr>
            <a:r>
              <a:rPr lang="en-US" dirty="0">
                <a:solidFill>
                  <a:prstClr val="black"/>
                </a:solidFill>
              </a:rPr>
              <a:t>Runtime polymorphism is achieved only through a pointer (or reference) of base class type. </a:t>
            </a:r>
            <a:endParaRPr lang="tr-TR" dirty="0">
              <a:solidFill>
                <a:prstClr val="black"/>
              </a:solidFill>
            </a:endParaRPr>
          </a:p>
          <a:p>
            <a:pPr marL="285750" indent="-285750">
              <a:buFont typeface="Arial" panose="020B0604020202020204" pitchFamily="34" charset="0"/>
              <a:buChar char="•"/>
            </a:pPr>
            <a:endParaRPr lang="tr-TR" dirty="0">
              <a:solidFill>
                <a:prstClr val="black"/>
              </a:solidFill>
            </a:endParaRPr>
          </a:p>
          <a:p>
            <a:pPr marL="285750" indent="-285750">
              <a:buFont typeface="Arial" panose="020B0604020202020204" pitchFamily="34" charset="0"/>
              <a:buChar char="•"/>
            </a:pPr>
            <a:r>
              <a:rPr lang="en-US" b="1" dirty="0">
                <a:solidFill>
                  <a:prstClr val="black"/>
                </a:solidFill>
              </a:rPr>
              <a:t>Also, a base class pointer can point to the objects of base class as well as to the objects of derived class</a:t>
            </a:r>
            <a:r>
              <a:rPr lang="en-US" dirty="0">
                <a:solidFill>
                  <a:prstClr val="black"/>
                </a:solidFill>
              </a:rPr>
              <a:t>. </a:t>
            </a:r>
            <a:endParaRPr lang="tr-TR" dirty="0">
              <a:solidFill>
                <a:prstClr val="black"/>
              </a:solidFill>
            </a:endParaRPr>
          </a:p>
          <a:p>
            <a:pPr marL="285750" indent="-285750">
              <a:buFont typeface="Arial" panose="020B0604020202020204" pitchFamily="34" charset="0"/>
              <a:buChar char="•"/>
            </a:pPr>
            <a:endParaRPr lang="tr-TR" dirty="0">
              <a:solidFill>
                <a:prstClr val="black"/>
              </a:solidFill>
            </a:endParaRPr>
          </a:p>
          <a:p>
            <a:pPr marL="285750" indent="-285750">
              <a:buFont typeface="Arial" panose="020B0604020202020204" pitchFamily="34" charset="0"/>
              <a:buChar char="•"/>
            </a:pPr>
            <a:r>
              <a:rPr lang="en-US" dirty="0">
                <a:solidFill>
                  <a:prstClr val="black"/>
                </a:solidFill>
              </a:rPr>
              <a:t>In above code, base class pointer ‘</a:t>
            </a:r>
            <a:r>
              <a:rPr lang="en-US" dirty="0" err="1">
                <a:solidFill>
                  <a:prstClr val="black"/>
                </a:solidFill>
              </a:rPr>
              <a:t>bptr</a:t>
            </a:r>
            <a:r>
              <a:rPr lang="en-US" dirty="0">
                <a:solidFill>
                  <a:prstClr val="black"/>
                </a:solidFill>
              </a:rPr>
              <a:t>’ contains the address of object ‘d’ of derived class.</a:t>
            </a:r>
          </a:p>
          <a:p>
            <a:endParaRPr lang="en-US" dirty="0">
              <a:solidFill>
                <a:prstClr val="black"/>
              </a:solidFill>
            </a:endParaRPr>
          </a:p>
          <a:p>
            <a:pPr marL="285750" indent="-285750">
              <a:buFont typeface="Arial" panose="020B0604020202020204" pitchFamily="34" charset="0"/>
              <a:buChar char="•"/>
            </a:pPr>
            <a:r>
              <a:rPr lang="en-US" dirty="0">
                <a:solidFill>
                  <a:prstClr val="black"/>
                </a:solidFill>
              </a:rPr>
              <a:t>Late binding(Runtime) is done in accordance with the content of pointer (i.e. location pointed to by pointer)</a:t>
            </a:r>
            <a:endParaRPr lang="tr-TR" dirty="0">
              <a:solidFill>
                <a:prstClr val="black"/>
              </a:solidFill>
            </a:endParaRPr>
          </a:p>
          <a:p>
            <a:pPr marL="285750" indent="-285750">
              <a:buFont typeface="Arial" panose="020B0604020202020204" pitchFamily="34" charset="0"/>
              <a:buChar char="•"/>
            </a:pPr>
            <a:endParaRPr lang="tr-TR" dirty="0">
              <a:solidFill>
                <a:prstClr val="black"/>
              </a:solidFill>
            </a:endParaRPr>
          </a:p>
          <a:p>
            <a:pPr marL="285750" indent="-285750">
              <a:buFont typeface="Arial" panose="020B0604020202020204" pitchFamily="34" charset="0"/>
              <a:buChar char="•"/>
            </a:pPr>
            <a:r>
              <a:rPr lang="en-US" dirty="0">
                <a:solidFill>
                  <a:prstClr val="black"/>
                </a:solidFill>
              </a:rPr>
              <a:t> </a:t>
            </a:r>
            <a:r>
              <a:rPr lang="en-US" b="1" dirty="0"/>
              <a:t>Early binding(Compile time) is done according to the type of pointer, </a:t>
            </a:r>
            <a:r>
              <a:rPr lang="en-US" dirty="0">
                <a:solidFill>
                  <a:prstClr val="black"/>
                </a:solidFill>
              </a:rPr>
              <a:t>since print() function is declared with virtual keyword so it will be bound at run-time (output is print derived class as pointer is pointing to object of derived class ) and </a:t>
            </a:r>
            <a:endParaRPr lang="tr-TR" dirty="0">
              <a:solidFill>
                <a:prstClr val="black"/>
              </a:solidFill>
            </a:endParaRPr>
          </a:p>
          <a:p>
            <a:pPr marL="285750" indent="-285750">
              <a:buFont typeface="Arial" panose="020B0604020202020204" pitchFamily="34" charset="0"/>
              <a:buChar char="•"/>
            </a:pPr>
            <a:endParaRPr lang="tr-TR" dirty="0">
              <a:solidFill>
                <a:prstClr val="black"/>
              </a:solidFill>
            </a:endParaRPr>
          </a:p>
          <a:p>
            <a:pPr marL="285750" indent="-285750">
              <a:buFont typeface="Arial" panose="020B0604020202020204" pitchFamily="34" charset="0"/>
              <a:buChar char="•"/>
            </a:pPr>
            <a:r>
              <a:rPr lang="en-US" dirty="0">
                <a:solidFill>
                  <a:prstClr val="black"/>
                </a:solidFill>
              </a:rPr>
              <a:t>show() is non-virtual so it will be bound during compile time(output is show base class as pointer is of base type ).</a:t>
            </a:r>
            <a:endParaRPr lang="tr-TR" dirty="0">
              <a:solidFill>
                <a:prstClr val="black"/>
              </a:solidFill>
            </a:endParaRPr>
          </a:p>
        </p:txBody>
      </p:sp>
    </p:spTree>
    <p:extLst>
      <p:ext uri="{BB962C8B-B14F-4D97-AF65-F5344CB8AC3E}">
        <p14:creationId xmlns:p14="http://schemas.microsoft.com/office/powerpoint/2010/main" val="809037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2828867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4891177" cy="6858000"/>
          </a:xfrm>
        </p:spPr>
        <p:txBody>
          <a:bodyPr>
            <a:normAutofit fontScale="62500" lnSpcReduction="20000"/>
          </a:bodyPr>
          <a:lstStyle/>
          <a:p>
            <a:pPr marL="0" indent="0">
              <a:buNone/>
            </a:pPr>
            <a:r>
              <a:rPr lang="tr-TR" b="1" dirty="0" err="1">
                <a:solidFill>
                  <a:srgbClr val="C00000"/>
                </a:solidFill>
              </a:rPr>
              <a:t>class</a:t>
            </a:r>
            <a:r>
              <a:rPr lang="tr-TR" b="1" dirty="0">
                <a:solidFill>
                  <a:srgbClr val="C00000"/>
                </a:solidFill>
              </a:rPr>
              <a:t> </a:t>
            </a:r>
            <a:r>
              <a:rPr lang="tr-TR" b="1" dirty="0" smtClean="0">
                <a:solidFill>
                  <a:srgbClr val="C00000"/>
                </a:solidFill>
              </a:rPr>
              <a:t>A{</a:t>
            </a:r>
            <a:endParaRPr lang="tr-TR" b="1" dirty="0">
              <a:solidFill>
                <a:srgbClr val="C00000"/>
              </a:solidFill>
            </a:endParaRPr>
          </a:p>
          <a:p>
            <a:pPr marL="0" indent="0">
              <a:buNone/>
            </a:pPr>
            <a:r>
              <a:rPr lang="tr-TR" b="1" dirty="0">
                <a:solidFill>
                  <a:srgbClr val="C00000"/>
                </a:solidFill>
              </a:rPr>
              <a:t>    </a:t>
            </a:r>
            <a:r>
              <a:rPr lang="tr-TR" b="1" dirty="0" err="1">
                <a:solidFill>
                  <a:srgbClr val="C00000"/>
                </a:solidFill>
              </a:rPr>
              <a:t>public</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virtual</a:t>
            </a:r>
            <a:r>
              <a:rPr lang="tr-TR" b="1" dirty="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show</a:t>
            </a:r>
            <a:r>
              <a:rPr lang="tr-TR" b="1" dirty="0">
                <a:solidFill>
                  <a:srgbClr val="C00000"/>
                </a:solidFill>
              </a:rPr>
              <a:t>()</a:t>
            </a:r>
          </a:p>
          <a:p>
            <a:pPr marL="0" indent="0">
              <a:buNone/>
            </a:pP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cout</a:t>
            </a:r>
            <a:r>
              <a:rPr lang="tr-TR" b="1" dirty="0">
                <a:solidFill>
                  <a:srgbClr val="C00000"/>
                </a:solidFill>
              </a:rPr>
              <a:t> &lt;&lt; "Base </a:t>
            </a:r>
            <a:r>
              <a:rPr lang="tr-TR" b="1" dirty="0" err="1">
                <a:solidFill>
                  <a:srgbClr val="C00000"/>
                </a:solidFill>
              </a:rPr>
              <a:t>class</a:t>
            </a:r>
            <a:r>
              <a:rPr lang="tr-TR" b="1" dirty="0">
                <a:solidFill>
                  <a:srgbClr val="C00000"/>
                </a:solidFill>
              </a:rPr>
              <a:t>\n";</a:t>
            </a:r>
          </a:p>
          <a:p>
            <a:pPr marL="0" indent="0">
              <a:buNone/>
            </a:pPr>
            <a:r>
              <a:rPr lang="tr-TR" b="1" dirty="0">
                <a:solidFill>
                  <a:srgbClr val="C00000"/>
                </a:solidFill>
              </a:rPr>
              <a:t>    }</a:t>
            </a:r>
          </a:p>
          <a:p>
            <a:pPr marL="0" indent="0">
              <a:buNone/>
            </a:pPr>
            <a:r>
              <a:rPr lang="tr-TR" b="1" dirty="0">
                <a:solidFill>
                  <a:srgbClr val="C00000"/>
                </a:solidFill>
              </a:rPr>
              <a:t>};</a:t>
            </a:r>
          </a:p>
          <a:p>
            <a:pPr marL="0" indent="0">
              <a:buNone/>
            </a:pPr>
            <a:endParaRPr lang="tr-TR" b="1" dirty="0">
              <a:solidFill>
                <a:srgbClr val="C00000"/>
              </a:solidFill>
            </a:endParaRPr>
          </a:p>
          <a:p>
            <a:pPr marL="0" indent="0">
              <a:buNone/>
            </a:pPr>
            <a:r>
              <a:rPr lang="tr-TR" b="1" dirty="0" err="1">
                <a:solidFill>
                  <a:srgbClr val="C00000"/>
                </a:solidFill>
              </a:rPr>
              <a:t>class</a:t>
            </a:r>
            <a:r>
              <a:rPr lang="tr-TR" b="1" dirty="0">
                <a:solidFill>
                  <a:srgbClr val="C00000"/>
                </a:solidFill>
              </a:rPr>
              <a:t> B: </a:t>
            </a:r>
            <a:r>
              <a:rPr lang="tr-TR" b="1" dirty="0" err="1">
                <a:solidFill>
                  <a:srgbClr val="C00000"/>
                </a:solidFill>
              </a:rPr>
              <a:t>public</a:t>
            </a:r>
            <a:r>
              <a:rPr lang="tr-TR" b="1" dirty="0">
                <a:solidFill>
                  <a:srgbClr val="C00000"/>
                </a:solidFill>
              </a:rPr>
              <a:t> </a:t>
            </a:r>
            <a:r>
              <a:rPr lang="tr-TR" b="1" dirty="0" smtClean="0">
                <a:solidFill>
                  <a:srgbClr val="C00000"/>
                </a:solidFill>
              </a:rPr>
              <a:t>A{</a:t>
            </a:r>
            <a:endParaRPr lang="tr-TR" b="1" dirty="0">
              <a:solidFill>
                <a:srgbClr val="C00000"/>
              </a:solidFill>
            </a:endParaRPr>
          </a:p>
          <a:p>
            <a:pPr marL="0" indent="0">
              <a:buNone/>
            </a:pPr>
            <a:r>
              <a:rPr lang="tr-TR" b="1" dirty="0">
                <a:solidFill>
                  <a:srgbClr val="C00000"/>
                </a:solidFill>
              </a:rPr>
              <a:t>    </a:t>
            </a:r>
            <a:r>
              <a:rPr lang="tr-TR" b="1" dirty="0" err="1">
                <a:solidFill>
                  <a:srgbClr val="C00000"/>
                </a:solidFill>
              </a:rPr>
              <a:t>private</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virtual</a:t>
            </a:r>
            <a:r>
              <a:rPr lang="tr-TR" b="1" dirty="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show</a:t>
            </a:r>
            <a:r>
              <a:rPr lang="tr-TR" b="1" dirty="0">
                <a:solidFill>
                  <a:srgbClr val="C00000"/>
                </a:solidFill>
              </a:rPr>
              <a:t>()</a:t>
            </a:r>
          </a:p>
          <a:p>
            <a:pPr marL="0" indent="0">
              <a:buNone/>
            </a:pP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cout</a:t>
            </a:r>
            <a:r>
              <a:rPr lang="tr-TR" b="1" dirty="0">
                <a:solidFill>
                  <a:srgbClr val="C00000"/>
                </a:solidFill>
              </a:rPr>
              <a:t> &lt;&lt; "</a:t>
            </a:r>
            <a:r>
              <a:rPr lang="tr-TR" b="1" dirty="0" err="1">
                <a:solidFill>
                  <a:srgbClr val="C00000"/>
                </a:solidFill>
              </a:rPr>
              <a:t>Derived</a:t>
            </a:r>
            <a:r>
              <a:rPr lang="tr-TR" b="1" dirty="0">
                <a:solidFill>
                  <a:srgbClr val="C00000"/>
                </a:solidFill>
              </a:rPr>
              <a:t> </a:t>
            </a:r>
            <a:r>
              <a:rPr lang="tr-TR" b="1" dirty="0" err="1">
                <a:solidFill>
                  <a:srgbClr val="C00000"/>
                </a:solidFill>
              </a:rPr>
              <a:t>class</a:t>
            </a:r>
            <a:r>
              <a:rPr lang="tr-TR" b="1" dirty="0">
                <a:solidFill>
                  <a:srgbClr val="C00000"/>
                </a:solidFill>
              </a:rPr>
              <a:t>\n";</a:t>
            </a:r>
          </a:p>
          <a:p>
            <a:pPr marL="0" indent="0">
              <a:buNone/>
            </a:pPr>
            <a:r>
              <a:rPr lang="tr-TR" b="1" dirty="0">
                <a:solidFill>
                  <a:srgbClr val="C00000"/>
                </a:solidFill>
              </a:rPr>
              <a:t>    }</a:t>
            </a:r>
          </a:p>
          <a:p>
            <a:pPr marL="0" indent="0">
              <a:buNone/>
            </a:pPr>
            <a:r>
              <a:rPr lang="tr-TR" b="1" dirty="0">
                <a:solidFill>
                  <a:srgbClr val="C00000"/>
                </a:solidFill>
              </a:rPr>
              <a:t>};</a:t>
            </a:r>
          </a:p>
          <a:p>
            <a:pPr marL="0" indent="0">
              <a:buNone/>
            </a:pPr>
            <a:r>
              <a:rPr lang="tr-TR" b="1" dirty="0" err="1" smtClean="0">
                <a:solidFill>
                  <a:srgbClr val="C00000"/>
                </a:solidFill>
              </a:rPr>
              <a:t>int</a:t>
            </a:r>
            <a:r>
              <a:rPr lang="tr-TR" b="1" dirty="0" smtClean="0">
                <a:solidFill>
                  <a:srgbClr val="C00000"/>
                </a:solidFill>
              </a:rPr>
              <a:t> </a:t>
            </a:r>
            <a:r>
              <a:rPr lang="tr-TR" b="1" dirty="0">
                <a:solidFill>
                  <a:srgbClr val="C00000"/>
                </a:solidFill>
              </a:rPr>
              <a:t>main</a:t>
            </a:r>
            <a:r>
              <a:rPr lang="tr-TR" b="1" dirty="0" smtClean="0">
                <a:solidFill>
                  <a:srgbClr val="C00000"/>
                </a:solidFill>
              </a:rPr>
              <a:t>(){</a:t>
            </a:r>
            <a:endParaRPr lang="tr-TR" b="1" dirty="0">
              <a:solidFill>
                <a:srgbClr val="C00000"/>
              </a:solidFill>
            </a:endParaRPr>
          </a:p>
          <a:p>
            <a:pPr marL="0" indent="0">
              <a:buNone/>
            </a:pPr>
            <a:r>
              <a:rPr lang="tr-TR" b="1" dirty="0">
                <a:solidFill>
                  <a:srgbClr val="C00000"/>
                </a:solidFill>
              </a:rPr>
              <a:t>    A *a;</a:t>
            </a:r>
          </a:p>
          <a:p>
            <a:pPr marL="0" indent="0">
              <a:buNone/>
            </a:pPr>
            <a:r>
              <a:rPr lang="tr-TR" b="1" dirty="0">
                <a:solidFill>
                  <a:srgbClr val="C00000"/>
                </a:solidFill>
              </a:rPr>
              <a:t>    B </a:t>
            </a:r>
            <a:r>
              <a:rPr lang="tr-TR" b="1" dirty="0" err="1">
                <a:solidFill>
                  <a:srgbClr val="C00000"/>
                </a:solidFill>
              </a:rPr>
              <a:t>b</a:t>
            </a:r>
            <a:r>
              <a:rPr lang="tr-TR" b="1" dirty="0">
                <a:solidFill>
                  <a:srgbClr val="C00000"/>
                </a:solidFill>
              </a:rPr>
              <a:t>;</a:t>
            </a:r>
          </a:p>
          <a:p>
            <a:pPr marL="0" indent="0">
              <a:buNone/>
            </a:pPr>
            <a:r>
              <a:rPr lang="tr-TR" b="1" dirty="0">
                <a:solidFill>
                  <a:srgbClr val="C00000"/>
                </a:solidFill>
              </a:rPr>
              <a:t>    a = &amp;b;</a:t>
            </a:r>
          </a:p>
          <a:p>
            <a:pPr marL="0" indent="0">
              <a:buNone/>
            </a:pPr>
            <a:r>
              <a:rPr lang="tr-TR" b="1" dirty="0">
                <a:solidFill>
                  <a:srgbClr val="C00000"/>
                </a:solidFill>
              </a:rPr>
              <a:t>    a-&gt;</a:t>
            </a:r>
            <a:r>
              <a:rPr lang="tr-TR" b="1" dirty="0" err="1">
                <a:solidFill>
                  <a:srgbClr val="C00000"/>
                </a:solidFill>
              </a:rPr>
              <a:t>show</a:t>
            </a:r>
            <a:r>
              <a:rPr lang="tr-TR" b="1" dirty="0">
                <a:solidFill>
                  <a:srgbClr val="C00000"/>
                </a:solidFill>
              </a:rPr>
              <a:t>(); </a:t>
            </a:r>
          </a:p>
          <a:p>
            <a:pPr marL="0" indent="0">
              <a:buNone/>
            </a:pPr>
            <a:r>
              <a:rPr lang="tr-TR" b="1" dirty="0">
                <a:solidFill>
                  <a:srgbClr val="C00000"/>
                </a:solidFill>
              </a:rPr>
              <a:t>}</a:t>
            </a:r>
          </a:p>
        </p:txBody>
      </p:sp>
      <p:sp>
        <p:nvSpPr>
          <p:cNvPr id="5" name="Dikdörtgen 4"/>
          <p:cNvSpPr/>
          <p:nvPr/>
        </p:nvSpPr>
        <p:spPr>
          <a:xfrm>
            <a:off x="5886091" y="2509182"/>
            <a:ext cx="6096000" cy="1938992"/>
          </a:xfrm>
          <a:prstGeom prst="rect">
            <a:avLst/>
          </a:prstGeom>
        </p:spPr>
        <p:txBody>
          <a:bodyPr>
            <a:spAutoFit/>
          </a:bodyPr>
          <a:lstStyle/>
          <a:p>
            <a:r>
              <a:rPr lang="en-US" sz="2000" dirty="0"/>
              <a:t>We can call private function of derived class from the base class pointer with the help of virtual keyword. Compiler checks for access specifier only at compile time. So at run time when late binding occurs it does not check whether we are calling the private function or public function.</a:t>
            </a:r>
            <a:endParaRPr lang="tr-TR" sz="2000" dirty="0"/>
          </a:p>
        </p:txBody>
      </p:sp>
      <p:pic>
        <p:nvPicPr>
          <p:cNvPr id="6" name="Resim 5"/>
          <p:cNvPicPr>
            <a:picLocks noChangeAspect="1"/>
          </p:cNvPicPr>
          <p:nvPr/>
        </p:nvPicPr>
        <p:blipFill>
          <a:blip r:embed="rId2"/>
          <a:stretch>
            <a:fillRect/>
          </a:stretch>
        </p:blipFill>
        <p:spPr>
          <a:xfrm>
            <a:off x="4082720" y="5628376"/>
            <a:ext cx="1990725" cy="1104900"/>
          </a:xfrm>
          <a:prstGeom prst="rect">
            <a:avLst/>
          </a:prstGeom>
        </p:spPr>
      </p:pic>
    </p:spTree>
    <p:extLst>
      <p:ext uri="{BB962C8B-B14F-4D97-AF65-F5344CB8AC3E}">
        <p14:creationId xmlns:p14="http://schemas.microsoft.com/office/powerpoint/2010/main" val="2057783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866071" y="140838"/>
            <a:ext cx="7753709" cy="894332"/>
          </a:xfrm>
        </p:spPr>
        <p:txBody>
          <a:bodyPr/>
          <a:lstStyle/>
          <a:p>
            <a:r>
              <a:rPr lang="en-US" dirty="0"/>
              <a:t>Defining a Pointer of Class type</a:t>
            </a:r>
            <a:endParaRPr lang="tr-TR" dirty="0"/>
          </a:p>
        </p:txBody>
      </p:sp>
      <p:sp>
        <p:nvSpPr>
          <p:cNvPr id="3" name="İçerik Yer Tutucusu 2"/>
          <p:cNvSpPr>
            <a:spLocks noGrp="1"/>
          </p:cNvSpPr>
          <p:nvPr>
            <p:ph idx="1"/>
          </p:nvPr>
        </p:nvSpPr>
        <p:spPr>
          <a:xfrm>
            <a:off x="181156" y="1035170"/>
            <a:ext cx="10903788" cy="5822829"/>
          </a:xfrm>
        </p:spPr>
        <p:txBody>
          <a:bodyPr>
            <a:normAutofit fontScale="92500" lnSpcReduction="10000"/>
          </a:bodyPr>
          <a:lstStyle/>
          <a:p>
            <a:pPr marL="0" indent="0">
              <a:buNone/>
            </a:pPr>
            <a:r>
              <a:rPr lang="tr-TR" b="1" dirty="0" err="1">
                <a:solidFill>
                  <a:srgbClr val="C00000"/>
                </a:solidFill>
              </a:rPr>
              <a:t>class</a:t>
            </a:r>
            <a:r>
              <a:rPr lang="tr-TR" b="1" dirty="0">
                <a:solidFill>
                  <a:srgbClr val="C00000"/>
                </a:solidFill>
              </a:rPr>
              <a:t> </a:t>
            </a:r>
            <a:r>
              <a:rPr lang="tr-TR" b="1" dirty="0" smtClean="0">
                <a:solidFill>
                  <a:srgbClr val="C00000"/>
                </a:solidFill>
              </a:rPr>
              <a:t>Simple{</a:t>
            </a:r>
            <a:endParaRPr lang="tr-TR" b="1" dirty="0">
              <a:solidFill>
                <a:srgbClr val="C00000"/>
              </a:solidFill>
            </a:endParaRPr>
          </a:p>
          <a:p>
            <a:pPr marL="0" indent="0">
              <a:buNone/>
            </a:pPr>
            <a:r>
              <a:rPr lang="tr-TR" b="1" dirty="0">
                <a:solidFill>
                  <a:srgbClr val="C00000"/>
                </a:solidFill>
              </a:rPr>
              <a:t>    </a:t>
            </a:r>
            <a:r>
              <a:rPr lang="tr-TR" b="1" dirty="0" err="1">
                <a:solidFill>
                  <a:srgbClr val="C00000"/>
                </a:solidFill>
              </a:rPr>
              <a:t>public</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int</a:t>
            </a:r>
            <a:r>
              <a:rPr lang="tr-TR" b="1" dirty="0">
                <a:solidFill>
                  <a:srgbClr val="C00000"/>
                </a:solidFill>
              </a:rPr>
              <a:t> a;</a:t>
            </a:r>
          </a:p>
          <a:p>
            <a:pPr marL="0" indent="0">
              <a:buNone/>
            </a:pPr>
            <a:r>
              <a:rPr lang="tr-TR" b="1" dirty="0">
                <a:solidFill>
                  <a:srgbClr val="C00000"/>
                </a:solidFill>
              </a:rPr>
              <a:t>};</a:t>
            </a:r>
          </a:p>
          <a:p>
            <a:pPr marL="0" indent="0">
              <a:buNone/>
            </a:pPr>
            <a:endParaRPr lang="tr-TR" b="1" dirty="0">
              <a:solidFill>
                <a:srgbClr val="C00000"/>
              </a:solidFill>
            </a:endParaRPr>
          </a:p>
          <a:p>
            <a:pPr marL="0" indent="0">
              <a:buNone/>
            </a:pPr>
            <a:r>
              <a:rPr lang="tr-TR" b="1" dirty="0" err="1">
                <a:solidFill>
                  <a:srgbClr val="C00000"/>
                </a:solidFill>
              </a:rPr>
              <a:t>int</a:t>
            </a:r>
            <a:r>
              <a:rPr lang="tr-TR" b="1" dirty="0">
                <a:solidFill>
                  <a:srgbClr val="C00000"/>
                </a:solidFill>
              </a:rPr>
              <a:t> main</a:t>
            </a:r>
            <a:r>
              <a:rPr lang="tr-TR" b="1" dirty="0" smtClean="0">
                <a:solidFill>
                  <a:srgbClr val="C00000"/>
                </a:solidFill>
              </a:rPr>
              <a:t>(){</a:t>
            </a:r>
            <a:endParaRPr lang="tr-TR" b="1" dirty="0">
              <a:solidFill>
                <a:srgbClr val="C00000"/>
              </a:solidFill>
            </a:endParaRPr>
          </a:p>
          <a:p>
            <a:pPr marL="0" indent="0">
              <a:buNone/>
            </a:pPr>
            <a:r>
              <a:rPr lang="tr-TR" b="1" dirty="0">
                <a:solidFill>
                  <a:srgbClr val="C00000"/>
                </a:solidFill>
              </a:rPr>
              <a:t>    Simple </a:t>
            </a:r>
            <a:r>
              <a:rPr lang="tr-TR" b="1" dirty="0" err="1">
                <a:solidFill>
                  <a:srgbClr val="C00000"/>
                </a:solidFill>
              </a:rPr>
              <a:t>obj</a:t>
            </a:r>
            <a:r>
              <a:rPr lang="tr-TR" b="1" dirty="0">
                <a:solidFill>
                  <a:srgbClr val="C00000"/>
                </a:solidFill>
              </a:rPr>
              <a:t>;</a:t>
            </a:r>
          </a:p>
          <a:p>
            <a:pPr marL="0" indent="0">
              <a:buNone/>
            </a:pPr>
            <a:r>
              <a:rPr lang="tr-TR" b="1" dirty="0">
                <a:solidFill>
                  <a:srgbClr val="C00000"/>
                </a:solidFill>
              </a:rPr>
              <a:t>    Simple* </a:t>
            </a:r>
            <a:r>
              <a:rPr lang="tr-TR" b="1" dirty="0" err="1">
                <a:solidFill>
                  <a:srgbClr val="C00000"/>
                </a:solidFill>
              </a:rPr>
              <a:t>ptr</a:t>
            </a:r>
            <a:r>
              <a:rPr lang="tr-TR" b="1" dirty="0">
                <a:solidFill>
                  <a:srgbClr val="C00000"/>
                </a:solidFill>
              </a:rPr>
              <a:t>;   </a:t>
            </a:r>
            <a:r>
              <a:rPr lang="tr-TR" b="1" dirty="0"/>
              <a:t>// </a:t>
            </a:r>
            <a:r>
              <a:rPr lang="tr-TR" b="1" dirty="0" err="1"/>
              <a:t>Pointer</a:t>
            </a:r>
            <a:r>
              <a:rPr lang="tr-TR" b="1" dirty="0"/>
              <a:t> of </a:t>
            </a:r>
            <a:r>
              <a:rPr lang="tr-TR" b="1" dirty="0" err="1"/>
              <a:t>class</a:t>
            </a:r>
            <a:r>
              <a:rPr lang="tr-TR" b="1" dirty="0"/>
              <a:t> </a:t>
            </a:r>
            <a:r>
              <a:rPr lang="tr-TR" b="1" dirty="0" err="1"/>
              <a:t>type</a:t>
            </a:r>
            <a:endParaRPr lang="tr-TR" b="1" dirty="0"/>
          </a:p>
          <a:p>
            <a:pPr marL="0" indent="0">
              <a:buNone/>
            </a:pPr>
            <a:r>
              <a:rPr lang="tr-TR" b="1" dirty="0">
                <a:solidFill>
                  <a:srgbClr val="C00000"/>
                </a:solidFill>
              </a:rPr>
              <a:t>    </a:t>
            </a:r>
            <a:r>
              <a:rPr lang="tr-TR" b="1" dirty="0" err="1">
                <a:solidFill>
                  <a:srgbClr val="C00000"/>
                </a:solidFill>
              </a:rPr>
              <a:t>ptr</a:t>
            </a:r>
            <a:r>
              <a:rPr lang="tr-TR" b="1" dirty="0">
                <a:solidFill>
                  <a:srgbClr val="C00000"/>
                </a:solidFill>
              </a:rPr>
              <a:t> = &amp;</a:t>
            </a:r>
            <a:r>
              <a:rPr lang="tr-TR" b="1" dirty="0" err="1">
                <a:solidFill>
                  <a:srgbClr val="C00000"/>
                </a:solidFill>
              </a:rPr>
              <a:t>obj</a:t>
            </a:r>
            <a:r>
              <a:rPr lang="tr-TR" b="1" dirty="0">
                <a:solidFill>
                  <a:srgbClr val="C00000"/>
                </a:solidFill>
              </a:rPr>
              <a:t>;</a:t>
            </a:r>
          </a:p>
          <a:p>
            <a:pPr marL="0" indent="0">
              <a:buNone/>
            </a:pP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cout</a:t>
            </a:r>
            <a:r>
              <a:rPr lang="tr-TR" b="1" dirty="0">
                <a:solidFill>
                  <a:srgbClr val="C00000"/>
                </a:solidFill>
              </a:rPr>
              <a:t> &lt;&lt; </a:t>
            </a:r>
            <a:r>
              <a:rPr lang="tr-TR" b="1" dirty="0" err="1">
                <a:solidFill>
                  <a:srgbClr val="C00000"/>
                </a:solidFill>
              </a:rPr>
              <a:t>obj.a</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cout</a:t>
            </a:r>
            <a:r>
              <a:rPr lang="tr-TR" b="1" dirty="0">
                <a:solidFill>
                  <a:srgbClr val="C00000"/>
                </a:solidFill>
              </a:rPr>
              <a:t> &lt;&lt; </a:t>
            </a:r>
            <a:r>
              <a:rPr lang="tr-TR" b="1" dirty="0" err="1">
                <a:solidFill>
                  <a:srgbClr val="C00000"/>
                </a:solidFill>
              </a:rPr>
              <a:t>ptr</a:t>
            </a:r>
            <a:r>
              <a:rPr lang="tr-TR" b="1" dirty="0">
                <a:solidFill>
                  <a:srgbClr val="C00000"/>
                </a:solidFill>
              </a:rPr>
              <a:t>-&gt;a;  </a:t>
            </a:r>
            <a:r>
              <a:rPr lang="tr-TR" b="1" dirty="0"/>
              <a:t>// </a:t>
            </a:r>
            <a:r>
              <a:rPr lang="tr-TR" b="1" dirty="0" err="1"/>
              <a:t>Accessing</a:t>
            </a:r>
            <a:r>
              <a:rPr lang="tr-TR" b="1" dirty="0"/>
              <a:t> </a:t>
            </a:r>
            <a:r>
              <a:rPr lang="tr-TR" b="1" dirty="0" err="1"/>
              <a:t>member</a:t>
            </a:r>
            <a:r>
              <a:rPr lang="tr-TR" b="1" dirty="0"/>
              <a:t> </a:t>
            </a:r>
            <a:r>
              <a:rPr lang="tr-TR" b="1" dirty="0" err="1"/>
              <a:t>with</a:t>
            </a:r>
            <a:r>
              <a:rPr lang="tr-TR" b="1" dirty="0"/>
              <a:t> </a:t>
            </a:r>
            <a:r>
              <a:rPr lang="tr-TR" b="1" dirty="0" err="1"/>
              <a:t>pointer</a:t>
            </a:r>
            <a:endParaRPr lang="tr-TR" b="1" dirty="0"/>
          </a:p>
          <a:p>
            <a:pPr marL="0" indent="0">
              <a:buNone/>
            </a:pPr>
            <a:r>
              <a:rPr lang="tr-TR" b="1" dirty="0"/>
              <a:t>}</a:t>
            </a:r>
          </a:p>
        </p:txBody>
      </p:sp>
    </p:spTree>
    <p:extLst>
      <p:ext uri="{BB962C8B-B14F-4D97-AF65-F5344CB8AC3E}">
        <p14:creationId xmlns:p14="http://schemas.microsoft.com/office/powerpoint/2010/main" val="2062361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2636949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931106" y="287487"/>
            <a:ext cx="1094117" cy="790815"/>
          </a:xfrm>
        </p:spPr>
        <p:txBody>
          <a:bodyPr/>
          <a:lstStyle/>
          <a:p>
            <a:r>
              <a:rPr lang="tr-TR" dirty="0" smtClean="0"/>
              <a:t>Ör:</a:t>
            </a:r>
            <a:endParaRPr lang="tr-TR" dirty="0"/>
          </a:p>
        </p:txBody>
      </p:sp>
      <p:sp>
        <p:nvSpPr>
          <p:cNvPr id="3" name="İçerik Yer Tutucusu 2"/>
          <p:cNvSpPr>
            <a:spLocks noGrp="1"/>
          </p:cNvSpPr>
          <p:nvPr>
            <p:ph idx="1"/>
          </p:nvPr>
        </p:nvSpPr>
        <p:spPr>
          <a:xfrm>
            <a:off x="0" y="69010"/>
            <a:ext cx="4071668" cy="6788989"/>
          </a:xfrm>
        </p:spPr>
        <p:txBody>
          <a:bodyPr>
            <a:normAutofit fontScale="77500" lnSpcReduction="20000"/>
          </a:bodyPr>
          <a:lstStyle/>
          <a:p>
            <a:pPr marL="0" indent="0">
              <a:buNone/>
            </a:pPr>
            <a:r>
              <a:rPr lang="tr-TR" b="1" dirty="0">
                <a:solidFill>
                  <a:srgbClr val="FF0000"/>
                </a:solidFill>
              </a:rPr>
              <a:t>#</a:t>
            </a:r>
            <a:r>
              <a:rPr lang="tr-TR" b="1" dirty="0" err="1">
                <a:solidFill>
                  <a:srgbClr val="FF0000"/>
                </a:solidFill>
              </a:rPr>
              <a:t>include</a:t>
            </a:r>
            <a:r>
              <a:rPr lang="tr-TR" b="1" dirty="0">
                <a:solidFill>
                  <a:srgbClr val="FF0000"/>
                </a:solidFill>
              </a:rPr>
              <a:t> &lt;</a:t>
            </a:r>
            <a:r>
              <a:rPr lang="tr-TR" b="1" dirty="0" err="1">
                <a:solidFill>
                  <a:srgbClr val="FF0000"/>
                </a:solidFill>
              </a:rPr>
              <a:t>iostream</a:t>
            </a:r>
            <a:r>
              <a:rPr lang="tr-TR" b="1" dirty="0">
                <a:solidFill>
                  <a:srgbClr val="FF0000"/>
                </a:solidFill>
              </a:rPr>
              <a:t>&gt;</a:t>
            </a:r>
          </a:p>
          <a:p>
            <a:pPr marL="0" indent="0">
              <a:buNone/>
            </a:pPr>
            <a:r>
              <a:rPr lang="tr-TR" b="1" dirty="0" err="1">
                <a:solidFill>
                  <a:srgbClr val="FF0000"/>
                </a:solidFill>
              </a:rPr>
              <a:t>using</a:t>
            </a:r>
            <a:r>
              <a:rPr lang="tr-TR" b="1" dirty="0">
                <a:solidFill>
                  <a:srgbClr val="FF0000"/>
                </a:solidFill>
              </a:rPr>
              <a:t> </a:t>
            </a:r>
            <a:r>
              <a:rPr lang="tr-TR" b="1" dirty="0" err="1">
                <a:solidFill>
                  <a:srgbClr val="FF0000"/>
                </a:solidFill>
              </a:rPr>
              <a:t>namespace</a:t>
            </a:r>
            <a:r>
              <a:rPr lang="tr-TR" b="1" dirty="0">
                <a:solidFill>
                  <a:srgbClr val="FF0000"/>
                </a:solidFill>
              </a:rPr>
              <a:t> </a:t>
            </a:r>
            <a:r>
              <a:rPr lang="tr-TR" b="1" dirty="0" err="1">
                <a:solidFill>
                  <a:srgbClr val="FF0000"/>
                </a:solidFill>
              </a:rPr>
              <a:t>std</a:t>
            </a:r>
            <a:r>
              <a:rPr lang="tr-TR" b="1" dirty="0">
                <a:solidFill>
                  <a:srgbClr val="FF0000"/>
                </a:solidFill>
              </a:rPr>
              <a:t>;</a:t>
            </a:r>
          </a:p>
          <a:p>
            <a:pPr marL="0" indent="0">
              <a:buNone/>
            </a:pPr>
            <a:endParaRPr lang="tr-TR" b="1" dirty="0">
              <a:solidFill>
                <a:srgbClr val="FF0000"/>
              </a:solidFill>
            </a:endParaRPr>
          </a:p>
          <a:p>
            <a:pPr marL="0" indent="0">
              <a:buNone/>
            </a:pPr>
            <a:r>
              <a:rPr lang="tr-TR" b="1" dirty="0" err="1">
                <a:solidFill>
                  <a:srgbClr val="FF0000"/>
                </a:solidFill>
              </a:rPr>
              <a:t>class</a:t>
            </a:r>
            <a:r>
              <a:rPr lang="tr-TR" b="1" dirty="0">
                <a:solidFill>
                  <a:srgbClr val="FF0000"/>
                </a:solidFill>
              </a:rPr>
              <a:t> </a:t>
            </a:r>
            <a:r>
              <a:rPr lang="tr-TR" b="1" dirty="0" err="1" smtClean="0">
                <a:solidFill>
                  <a:srgbClr val="FF0000"/>
                </a:solidFill>
              </a:rPr>
              <a:t>Animal</a:t>
            </a:r>
            <a:r>
              <a:rPr lang="tr-TR" b="1" dirty="0" smtClean="0">
                <a:solidFill>
                  <a:srgbClr val="FF0000"/>
                </a:solidFill>
              </a:rPr>
              <a:t>{</a:t>
            </a:r>
            <a:endParaRPr lang="tr-TR" b="1" dirty="0">
              <a:solidFill>
                <a:srgbClr val="FF0000"/>
              </a:solidFill>
            </a:endParaRPr>
          </a:p>
          <a:p>
            <a:pPr marL="0" indent="0">
              <a:buNone/>
            </a:pPr>
            <a:r>
              <a:rPr lang="tr-TR" b="1" dirty="0">
                <a:solidFill>
                  <a:srgbClr val="FF0000"/>
                </a:solidFill>
              </a:rPr>
              <a:t> </a:t>
            </a:r>
            <a:r>
              <a:rPr lang="tr-TR" b="1" dirty="0" err="1">
                <a:solidFill>
                  <a:srgbClr val="FF0000"/>
                </a:solidFill>
              </a:rPr>
              <a:t>public</a:t>
            </a:r>
            <a:r>
              <a:rPr lang="tr-TR" b="1" dirty="0">
                <a:solidFill>
                  <a:srgbClr val="FF0000"/>
                </a:solidFill>
              </a:rPr>
              <a:t>:</a:t>
            </a:r>
          </a:p>
          <a:p>
            <a:pPr marL="0" indent="0">
              <a:buNone/>
            </a:pPr>
            <a:r>
              <a:rPr lang="tr-TR" b="1" dirty="0">
                <a:solidFill>
                  <a:srgbClr val="FF0000"/>
                </a:solidFill>
              </a:rPr>
              <a:t> </a:t>
            </a:r>
            <a:r>
              <a:rPr lang="tr-TR" b="1" dirty="0" err="1">
                <a:solidFill>
                  <a:srgbClr val="FF0000"/>
                </a:solidFill>
              </a:rPr>
              <a:t>virtual</a:t>
            </a:r>
            <a:r>
              <a:rPr lang="tr-TR" b="1" dirty="0">
                <a:solidFill>
                  <a:srgbClr val="FF0000"/>
                </a:solidFill>
              </a:rPr>
              <a:t> </a:t>
            </a:r>
            <a:r>
              <a:rPr lang="tr-TR" b="1" dirty="0" err="1">
                <a:solidFill>
                  <a:srgbClr val="FF0000"/>
                </a:solidFill>
              </a:rPr>
              <a:t>void</a:t>
            </a:r>
            <a:r>
              <a:rPr lang="tr-TR" b="1" dirty="0">
                <a:solidFill>
                  <a:srgbClr val="FF0000"/>
                </a:solidFill>
              </a:rPr>
              <a:t> </a:t>
            </a:r>
            <a:r>
              <a:rPr lang="tr-TR" b="1" dirty="0" err="1">
                <a:solidFill>
                  <a:srgbClr val="FF0000"/>
                </a:solidFill>
              </a:rPr>
              <a:t>my_features</a:t>
            </a:r>
            <a:r>
              <a:rPr lang="tr-TR" b="1" dirty="0">
                <a:solidFill>
                  <a:srgbClr val="FF0000"/>
                </a:solidFill>
              </a:rPr>
              <a:t>()</a:t>
            </a:r>
          </a:p>
          <a:p>
            <a:pPr marL="0" indent="0">
              <a:buNone/>
            </a:pPr>
            <a:r>
              <a:rPr lang="tr-TR" b="1" dirty="0">
                <a:solidFill>
                  <a:srgbClr val="FF0000"/>
                </a:solidFill>
              </a:rPr>
              <a:t> {</a:t>
            </a:r>
          </a:p>
          <a:p>
            <a:pPr marL="0" indent="0">
              <a:buNone/>
            </a:pPr>
            <a:r>
              <a:rPr lang="tr-TR" b="1" dirty="0">
                <a:solidFill>
                  <a:srgbClr val="FF0000"/>
                </a:solidFill>
              </a:rPr>
              <a:t> </a:t>
            </a:r>
            <a:r>
              <a:rPr lang="tr-TR" b="1" dirty="0" err="1">
                <a:solidFill>
                  <a:srgbClr val="FF0000"/>
                </a:solidFill>
              </a:rPr>
              <a:t>cout</a:t>
            </a:r>
            <a:r>
              <a:rPr lang="tr-TR" b="1" dirty="0">
                <a:solidFill>
                  <a:srgbClr val="FF0000"/>
                </a:solidFill>
              </a:rPr>
              <a:t> &lt;&lt; "I am an </a:t>
            </a:r>
            <a:r>
              <a:rPr lang="tr-TR" b="1" dirty="0" err="1">
                <a:solidFill>
                  <a:srgbClr val="FF0000"/>
                </a:solidFill>
              </a:rPr>
              <a:t>animal</a:t>
            </a:r>
            <a:r>
              <a:rPr lang="tr-TR" b="1" dirty="0">
                <a:solidFill>
                  <a:srgbClr val="FF0000"/>
                </a:solidFill>
              </a:rPr>
              <a:t>.";</a:t>
            </a:r>
          </a:p>
          <a:p>
            <a:pPr marL="0" indent="0">
              <a:buNone/>
            </a:pPr>
            <a:r>
              <a:rPr lang="tr-TR" b="1" dirty="0">
                <a:solidFill>
                  <a:srgbClr val="FF0000"/>
                </a:solidFill>
              </a:rPr>
              <a:t> }</a:t>
            </a:r>
          </a:p>
          <a:p>
            <a:pPr marL="0" indent="0">
              <a:buNone/>
            </a:pPr>
            <a:r>
              <a:rPr lang="tr-TR" b="1" dirty="0">
                <a:solidFill>
                  <a:srgbClr val="FF0000"/>
                </a:solidFill>
              </a:rPr>
              <a:t>};</a:t>
            </a:r>
          </a:p>
          <a:p>
            <a:pPr marL="0" indent="0">
              <a:buNone/>
            </a:pPr>
            <a:endParaRPr lang="tr-TR" b="1" dirty="0">
              <a:solidFill>
                <a:srgbClr val="FF0000"/>
              </a:solidFill>
            </a:endParaRPr>
          </a:p>
          <a:p>
            <a:pPr marL="0" indent="0">
              <a:buNone/>
            </a:pPr>
            <a:r>
              <a:rPr lang="tr-TR" b="1" dirty="0" err="1">
                <a:solidFill>
                  <a:srgbClr val="FF0000"/>
                </a:solidFill>
              </a:rPr>
              <a:t>class</a:t>
            </a:r>
            <a:r>
              <a:rPr lang="tr-TR" b="1" dirty="0">
                <a:solidFill>
                  <a:srgbClr val="FF0000"/>
                </a:solidFill>
              </a:rPr>
              <a:t> </a:t>
            </a:r>
            <a:r>
              <a:rPr lang="tr-TR" b="1" dirty="0" err="1">
                <a:solidFill>
                  <a:srgbClr val="FF0000"/>
                </a:solidFill>
              </a:rPr>
              <a:t>Mammal</a:t>
            </a:r>
            <a:r>
              <a:rPr lang="tr-TR" b="1" dirty="0">
                <a:solidFill>
                  <a:srgbClr val="FF0000"/>
                </a:solidFill>
              </a:rPr>
              <a:t> : </a:t>
            </a:r>
            <a:r>
              <a:rPr lang="tr-TR" b="1" dirty="0" err="1">
                <a:solidFill>
                  <a:srgbClr val="FF0000"/>
                </a:solidFill>
              </a:rPr>
              <a:t>public</a:t>
            </a:r>
            <a:r>
              <a:rPr lang="tr-TR" b="1" dirty="0">
                <a:solidFill>
                  <a:srgbClr val="FF0000"/>
                </a:solidFill>
              </a:rPr>
              <a:t> </a:t>
            </a:r>
            <a:r>
              <a:rPr lang="tr-TR" b="1" dirty="0" err="1" smtClean="0">
                <a:solidFill>
                  <a:srgbClr val="FF0000"/>
                </a:solidFill>
              </a:rPr>
              <a:t>Animal</a:t>
            </a:r>
            <a:r>
              <a:rPr lang="tr-TR" b="1" dirty="0" smtClean="0">
                <a:solidFill>
                  <a:srgbClr val="FF0000"/>
                </a:solidFill>
              </a:rPr>
              <a:t>{</a:t>
            </a:r>
            <a:endParaRPr lang="tr-TR" b="1" dirty="0">
              <a:solidFill>
                <a:srgbClr val="FF0000"/>
              </a:solidFill>
            </a:endParaRPr>
          </a:p>
          <a:p>
            <a:pPr marL="0" indent="0">
              <a:buNone/>
            </a:pPr>
            <a:r>
              <a:rPr lang="tr-TR" b="1" dirty="0">
                <a:solidFill>
                  <a:srgbClr val="FF0000"/>
                </a:solidFill>
              </a:rPr>
              <a:t> </a:t>
            </a:r>
            <a:r>
              <a:rPr lang="tr-TR" b="1" dirty="0" err="1">
                <a:solidFill>
                  <a:srgbClr val="FF0000"/>
                </a:solidFill>
              </a:rPr>
              <a:t>public</a:t>
            </a:r>
            <a:r>
              <a:rPr lang="tr-TR" b="1" dirty="0">
                <a:solidFill>
                  <a:srgbClr val="FF0000"/>
                </a:solidFill>
              </a:rPr>
              <a:t>:</a:t>
            </a:r>
          </a:p>
          <a:p>
            <a:pPr marL="0" indent="0">
              <a:buNone/>
            </a:pPr>
            <a:r>
              <a:rPr lang="tr-TR" b="1" dirty="0">
                <a:solidFill>
                  <a:srgbClr val="FF0000"/>
                </a:solidFill>
              </a:rPr>
              <a:t> </a:t>
            </a:r>
            <a:r>
              <a:rPr lang="tr-TR" b="1" dirty="0" err="1">
                <a:solidFill>
                  <a:srgbClr val="FF0000"/>
                </a:solidFill>
              </a:rPr>
              <a:t>void</a:t>
            </a:r>
            <a:r>
              <a:rPr lang="tr-TR" b="1" dirty="0">
                <a:solidFill>
                  <a:srgbClr val="FF0000"/>
                </a:solidFill>
              </a:rPr>
              <a:t> </a:t>
            </a:r>
            <a:r>
              <a:rPr lang="tr-TR" b="1" dirty="0" err="1">
                <a:solidFill>
                  <a:srgbClr val="FF0000"/>
                </a:solidFill>
              </a:rPr>
              <a:t>my_features</a:t>
            </a:r>
            <a:r>
              <a:rPr lang="tr-TR" b="1" dirty="0">
                <a:solidFill>
                  <a:srgbClr val="FF0000"/>
                </a:solidFill>
              </a:rPr>
              <a:t>()</a:t>
            </a:r>
          </a:p>
          <a:p>
            <a:pPr marL="0" indent="0">
              <a:buNone/>
            </a:pPr>
            <a:r>
              <a:rPr lang="tr-TR" b="1" dirty="0">
                <a:solidFill>
                  <a:srgbClr val="FF0000"/>
                </a:solidFill>
              </a:rPr>
              <a:t> {</a:t>
            </a:r>
          </a:p>
          <a:p>
            <a:pPr marL="0" indent="0">
              <a:buNone/>
            </a:pPr>
            <a:r>
              <a:rPr lang="tr-TR" b="1" dirty="0">
                <a:solidFill>
                  <a:srgbClr val="FF0000"/>
                </a:solidFill>
              </a:rPr>
              <a:t> </a:t>
            </a:r>
            <a:r>
              <a:rPr lang="tr-TR" b="1" dirty="0" err="1">
                <a:solidFill>
                  <a:srgbClr val="FF0000"/>
                </a:solidFill>
              </a:rPr>
              <a:t>cout</a:t>
            </a:r>
            <a:r>
              <a:rPr lang="tr-TR" b="1" dirty="0">
                <a:solidFill>
                  <a:srgbClr val="FF0000"/>
                </a:solidFill>
              </a:rPr>
              <a:t> &lt;&lt; "\</a:t>
            </a:r>
            <a:r>
              <a:rPr lang="tr-TR" b="1" dirty="0" err="1">
                <a:solidFill>
                  <a:srgbClr val="FF0000"/>
                </a:solidFill>
              </a:rPr>
              <a:t>nI</a:t>
            </a:r>
            <a:r>
              <a:rPr lang="tr-TR" b="1" dirty="0">
                <a:solidFill>
                  <a:srgbClr val="FF0000"/>
                </a:solidFill>
              </a:rPr>
              <a:t> am a </a:t>
            </a:r>
            <a:r>
              <a:rPr lang="tr-TR" b="1" dirty="0" err="1">
                <a:solidFill>
                  <a:srgbClr val="FF0000"/>
                </a:solidFill>
              </a:rPr>
              <a:t>mammal</a:t>
            </a:r>
            <a:r>
              <a:rPr lang="tr-TR" b="1" dirty="0">
                <a:solidFill>
                  <a:srgbClr val="FF0000"/>
                </a:solidFill>
              </a:rPr>
              <a:t>.";</a:t>
            </a:r>
          </a:p>
          <a:p>
            <a:pPr marL="0" indent="0">
              <a:buNone/>
            </a:pPr>
            <a:r>
              <a:rPr lang="tr-TR" b="1" dirty="0">
                <a:solidFill>
                  <a:srgbClr val="FF0000"/>
                </a:solidFill>
              </a:rPr>
              <a:t> }</a:t>
            </a:r>
          </a:p>
          <a:p>
            <a:pPr marL="0" indent="0">
              <a:buNone/>
            </a:pPr>
            <a:r>
              <a:rPr lang="tr-TR" b="1" dirty="0">
                <a:solidFill>
                  <a:srgbClr val="FF0000"/>
                </a:solidFill>
              </a:rPr>
              <a:t>};</a:t>
            </a:r>
          </a:p>
        </p:txBody>
      </p:sp>
      <p:sp>
        <p:nvSpPr>
          <p:cNvPr id="4" name="Dikdörtgen 3"/>
          <p:cNvSpPr/>
          <p:nvPr/>
        </p:nvSpPr>
        <p:spPr>
          <a:xfrm>
            <a:off x="4427507" y="43446"/>
            <a:ext cx="4664015" cy="3477875"/>
          </a:xfrm>
          <a:prstGeom prst="rect">
            <a:avLst/>
          </a:prstGeom>
        </p:spPr>
        <p:txBody>
          <a:bodyPr wrap="square">
            <a:spAutoFit/>
          </a:bodyPr>
          <a:lstStyle/>
          <a:p>
            <a:r>
              <a:rPr lang="en-US" sz="2200" b="1" dirty="0">
                <a:solidFill>
                  <a:srgbClr val="FF0000"/>
                </a:solidFill>
              </a:rPr>
              <a:t>class Reptile : public Animal{</a:t>
            </a:r>
          </a:p>
          <a:p>
            <a:r>
              <a:rPr lang="en-US" sz="2200" b="1" dirty="0">
                <a:solidFill>
                  <a:srgbClr val="FF0000"/>
                </a:solidFill>
              </a:rPr>
              <a:t> public:</a:t>
            </a:r>
          </a:p>
          <a:p>
            <a:r>
              <a:rPr lang="en-US" sz="2200" b="1" dirty="0">
                <a:solidFill>
                  <a:srgbClr val="FF0000"/>
                </a:solidFill>
              </a:rPr>
              <a:t> void </a:t>
            </a:r>
            <a:r>
              <a:rPr lang="en-US" sz="2200" b="1" dirty="0" err="1">
                <a:solidFill>
                  <a:srgbClr val="FF0000"/>
                </a:solidFill>
              </a:rPr>
              <a:t>my_features</a:t>
            </a:r>
            <a:r>
              <a:rPr lang="en-US" sz="2200" b="1" dirty="0">
                <a:solidFill>
                  <a:srgbClr val="FF0000"/>
                </a:solidFill>
              </a:rPr>
              <a:t>() {</a:t>
            </a:r>
          </a:p>
          <a:p>
            <a:r>
              <a:rPr lang="en-US" sz="2200" b="1" dirty="0">
                <a:solidFill>
                  <a:srgbClr val="FF0000"/>
                </a:solidFill>
              </a:rPr>
              <a:t> </a:t>
            </a:r>
            <a:r>
              <a:rPr lang="en-US" sz="2200" b="1" dirty="0" err="1">
                <a:solidFill>
                  <a:srgbClr val="FF0000"/>
                </a:solidFill>
              </a:rPr>
              <a:t>cout</a:t>
            </a:r>
            <a:r>
              <a:rPr lang="en-US" sz="2200" b="1" dirty="0">
                <a:solidFill>
                  <a:srgbClr val="FF0000"/>
                </a:solidFill>
              </a:rPr>
              <a:t> &lt;&lt; "\</a:t>
            </a:r>
            <a:r>
              <a:rPr lang="en-US" sz="2200" b="1" dirty="0" err="1">
                <a:solidFill>
                  <a:srgbClr val="FF0000"/>
                </a:solidFill>
              </a:rPr>
              <a:t>nI</a:t>
            </a:r>
            <a:r>
              <a:rPr lang="en-US" sz="2200" b="1" dirty="0">
                <a:solidFill>
                  <a:srgbClr val="FF0000"/>
                </a:solidFill>
              </a:rPr>
              <a:t> am a reptile.";</a:t>
            </a:r>
          </a:p>
          <a:p>
            <a:r>
              <a:rPr lang="en-US" sz="2200" b="1" dirty="0">
                <a:solidFill>
                  <a:srgbClr val="FF0000"/>
                </a:solidFill>
              </a:rPr>
              <a:t> }</a:t>
            </a:r>
          </a:p>
          <a:p>
            <a:r>
              <a:rPr lang="en-US" sz="2200" b="1" dirty="0">
                <a:solidFill>
                  <a:srgbClr val="FF0000"/>
                </a:solidFill>
              </a:rPr>
              <a:t>};</a:t>
            </a:r>
          </a:p>
          <a:p>
            <a:r>
              <a:rPr lang="en-US" sz="2200" b="1" dirty="0">
                <a:solidFill>
                  <a:prstClr val="black"/>
                </a:solidFill>
              </a:rPr>
              <a:t>//intermediate function</a:t>
            </a:r>
          </a:p>
          <a:p>
            <a:r>
              <a:rPr lang="en-US" sz="2200" b="1" dirty="0">
                <a:solidFill>
                  <a:srgbClr val="FF0000"/>
                </a:solidFill>
              </a:rPr>
              <a:t>void </a:t>
            </a:r>
            <a:r>
              <a:rPr lang="en-US" sz="2200" b="1" dirty="0" err="1">
                <a:solidFill>
                  <a:srgbClr val="FF0000"/>
                </a:solidFill>
              </a:rPr>
              <a:t>intermediate_func</a:t>
            </a:r>
            <a:r>
              <a:rPr lang="en-US" sz="2200" b="1" dirty="0">
                <a:solidFill>
                  <a:srgbClr val="FF0000"/>
                </a:solidFill>
              </a:rPr>
              <a:t>(Animal *a1){</a:t>
            </a:r>
          </a:p>
          <a:p>
            <a:r>
              <a:rPr lang="en-US" sz="2200" b="1" dirty="0">
                <a:solidFill>
                  <a:srgbClr val="FF0000"/>
                </a:solidFill>
              </a:rPr>
              <a:t> a1-&gt;</a:t>
            </a:r>
            <a:r>
              <a:rPr lang="en-US" sz="2200" b="1" dirty="0" err="1">
                <a:solidFill>
                  <a:srgbClr val="FF0000"/>
                </a:solidFill>
              </a:rPr>
              <a:t>my_features</a:t>
            </a:r>
            <a:r>
              <a:rPr lang="en-US" sz="2200" b="1" dirty="0">
                <a:solidFill>
                  <a:srgbClr val="FF0000"/>
                </a:solidFill>
              </a:rPr>
              <a:t>();</a:t>
            </a:r>
          </a:p>
          <a:p>
            <a:r>
              <a:rPr lang="en-US" sz="2200" b="1" dirty="0">
                <a:solidFill>
                  <a:srgbClr val="FF0000"/>
                </a:solidFill>
              </a:rPr>
              <a:t>}</a:t>
            </a:r>
            <a:endParaRPr lang="tr-TR" sz="2200" b="1" dirty="0">
              <a:solidFill>
                <a:srgbClr val="FF0000"/>
              </a:solidFill>
            </a:endParaRPr>
          </a:p>
        </p:txBody>
      </p:sp>
      <p:sp>
        <p:nvSpPr>
          <p:cNvPr id="5" name="Dikdörtgen 4"/>
          <p:cNvSpPr/>
          <p:nvPr/>
        </p:nvSpPr>
        <p:spPr>
          <a:xfrm>
            <a:off x="7996687" y="2971669"/>
            <a:ext cx="4140670" cy="3477875"/>
          </a:xfrm>
          <a:prstGeom prst="rect">
            <a:avLst/>
          </a:prstGeom>
        </p:spPr>
        <p:txBody>
          <a:bodyPr wrap="square">
            <a:spAutoFit/>
          </a:bodyPr>
          <a:lstStyle/>
          <a:p>
            <a:r>
              <a:rPr lang="tr-TR" sz="2200" b="1" dirty="0" err="1">
                <a:solidFill>
                  <a:srgbClr val="C00000"/>
                </a:solidFill>
              </a:rPr>
              <a:t>int</a:t>
            </a:r>
            <a:r>
              <a:rPr lang="tr-TR" sz="2200" b="1" dirty="0">
                <a:solidFill>
                  <a:srgbClr val="C00000"/>
                </a:solidFill>
              </a:rPr>
              <a:t> main(){</a:t>
            </a:r>
          </a:p>
          <a:p>
            <a:r>
              <a:rPr lang="tr-TR" sz="2200" b="1" dirty="0">
                <a:solidFill>
                  <a:srgbClr val="C00000"/>
                </a:solidFill>
              </a:rPr>
              <a:t> </a:t>
            </a:r>
            <a:r>
              <a:rPr lang="tr-TR" sz="2200" b="1" dirty="0" err="1">
                <a:solidFill>
                  <a:srgbClr val="C00000"/>
                </a:solidFill>
              </a:rPr>
              <a:t>Animal</a:t>
            </a:r>
            <a:r>
              <a:rPr lang="tr-TR" sz="2200" b="1" dirty="0">
                <a:solidFill>
                  <a:srgbClr val="C00000"/>
                </a:solidFill>
              </a:rPr>
              <a:t> *obj1 = </a:t>
            </a:r>
            <a:r>
              <a:rPr lang="tr-TR" sz="2200" b="1" dirty="0" err="1">
                <a:solidFill>
                  <a:srgbClr val="C00000"/>
                </a:solidFill>
              </a:rPr>
              <a:t>new</a:t>
            </a:r>
            <a:r>
              <a:rPr lang="tr-TR" sz="2200" b="1" dirty="0">
                <a:solidFill>
                  <a:srgbClr val="C00000"/>
                </a:solidFill>
              </a:rPr>
              <a:t> </a:t>
            </a:r>
            <a:r>
              <a:rPr lang="tr-TR" sz="2200" b="1" dirty="0" err="1">
                <a:solidFill>
                  <a:srgbClr val="C00000"/>
                </a:solidFill>
              </a:rPr>
              <a:t>Animal</a:t>
            </a:r>
            <a:r>
              <a:rPr lang="tr-TR" sz="2200" b="1" dirty="0">
                <a:solidFill>
                  <a:srgbClr val="C00000"/>
                </a:solidFill>
              </a:rPr>
              <a:t>;</a:t>
            </a:r>
          </a:p>
          <a:p>
            <a:r>
              <a:rPr lang="tr-TR" sz="2200" b="1" dirty="0">
                <a:solidFill>
                  <a:srgbClr val="C00000"/>
                </a:solidFill>
              </a:rPr>
              <a:t> </a:t>
            </a:r>
            <a:r>
              <a:rPr lang="tr-TR" sz="2200" b="1" dirty="0" err="1">
                <a:solidFill>
                  <a:srgbClr val="C00000"/>
                </a:solidFill>
              </a:rPr>
              <a:t>Mammal</a:t>
            </a:r>
            <a:r>
              <a:rPr lang="tr-TR" sz="2200" b="1" dirty="0">
                <a:solidFill>
                  <a:srgbClr val="C00000"/>
                </a:solidFill>
              </a:rPr>
              <a:t> *obj2 = </a:t>
            </a:r>
            <a:r>
              <a:rPr lang="tr-TR" sz="2200" b="1" dirty="0" err="1">
                <a:solidFill>
                  <a:srgbClr val="C00000"/>
                </a:solidFill>
              </a:rPr>
              <a:t>new</a:t>
            </a:r>
            <a:r>
              <a:rPr lang="tr-TR" sz="2200" b="1" dirty="0">
                <a:solidFill>
                  <a:srgbClr val="C00000"/>
                </a:solidFill>
              </a:rPr>
              <a:t> </a:t>
            </a:r>
            <a:r>
              <a:rPr lang="tr-TR" sz="2200" b="1" dirty="0" err="1">
                <a:solidFill>
                  <a:srgbClr val="C00000"/>
                </a:solidFill>
              </a:rPr>
              <a:t>Mammal</a:t>
            </a:r>
            <a:r>
              <a:rPr lang="tr-TR" sz="2200" b="1" dirty="0">
                <a:solidFill>
                  <a:srgbClr val="C00000"/>
                </a:solidFill>
              </a:rPr>
              <a:t>;</a:t>
            </a:r>
          </a:p>
          <a:p>
            <a:r>
              <a:rPr lang="tr-TR" sz="2200" b="1" dirty="0">
                <a:solidFill>
                  <a:srgbClr val="C00000"/>
                </a:solidFill>
              </a:rPr>
              <a:t> </a:t>
            </a:r>
            <a:r>
              <a:rPr lang="tr-TR" sz="2200" b="1" dirty="0" err="1">
                <a:solidFill>
                  <a:srgbClr val="C00000"/>
                </a:solidFill>
              </a:rPr>
              <a:t>Reptile</a:t>
            </a:r>
            <a:r>
              <a:rPr lang="tr-TR" sz="2200" b="1" dirty="0">
                <a:solidFill>
                  <a:srgbClr val="C00000"/>
                </a:solidFill>
              </a:rPr>
              <a:t> *obj3 = </a:t>
            </a:r>
            <a:r>
              <a:rPr lang="tr-TR" sz="2200" b="1" dirty="0" err="1">
                <a:solidFill>
                  <a:srgbClr val="C00000"/>
                </a:solidFill>
              </a:rPr>
              <a:t>new</a:t>
            </a:r>
            <a:r>
              <a:rPr lang="tr-TR" sz="2200" b="1" dirty="0">
                <a:solidFill>
                  <a:srgbClr val="C00000"/>
                </a:solidFill>
              </a:rPr>
              <a:t> </a:t>
            </a:r>
            <a:r>
              <a:rPr lang="tr-TR" sz="2200" b="1" dirty="0" err="1">
                <a:solidFill>
                  <a:srgbClr val="C00000"/>
                </a:solidFill>
              </a:rPr>
              <a:t>Reptile</a:t>
            </a:r>
            <a:r>
              <a:rPr lang="tr-TR" sz="2200" b="1" dirty="0">
                <a:solidFill>
                  <a:srgbClr val="C00000"/>
                </a:solidFill>
              </a:rPr>
              <a:t>;</a:t>
            </a:r>
          </a:p>
          <a:p>
            <a:endParaRPr lang="tr-TR" sz="2200" b="1" dirty="0">
              <a:solidFill>
                <a:srgbClr val="C00000"/>
              </a:solidFill>
            </a:endParaRPr>
          </a:p>
          <a:p>
            <a:r>
              <a:rPr lang="tr-TR" sz="2200" b="1" dirty="0">
                <a:solidFill>
                  <a:srgbClr val="C00000"/>
                </a:solidFill>
              </a:rPr>
              <a:t> </a:t>
            </a:r>
            <a:r>
              <a:rPr lang="tr-TR" sz="2200" b="1" dirty="0" err="1">
                <a:solidFill>
                  <a:srgbClr val="C00000"/>
                </a:solidFill>
              </a:rPr>
              <a:t>intermediate_func</a:t>
            </a:r>
            <a:r>
              <a:rPr lang="tr-TR" sz="2200" b="1" dirty="0">
                <a:solidFill>
                  <a:srgbClr val="C00000"/>
                </a:solidFill>
              </a:rPr>
              <a:t>(obj1);</a:t>
            </a:r>
          </a:p>
          <a:p>
            <a:r>
              <a:rPr lang="tr-TR" sz="2200" b="1" dirty="0">
                <a:solidFill>
                  <a:srgbClr val="C00000"/>
                </a:solidFill>
              </a:rPr>
              <a:t> </a:t>
            </a:r>
            <a:r>
              <a:rPr lang="tr-TR" sz="2200" b="1" dirty="0" err="1">
                <a:solidFill>
                  <a:srgbClr val="C00000"/>
                </a:solidFill>
              </a:rPr>
              <a:t>intermediate_func</a:t>
            </a:r>
            <a:r>
              <a:rPr lang="tr-TR" sz="2200" b="1" dirty="0">
                <a:solidFill>
                  <a:srgbClr val="C00000"/>
                </a:solidFill>
              </a:rPr>
              <a:t>(obj2);</a:t>
            </a:r>
          </a:p>
          <a:p>
            <a:r>
              <a:rPr lang="tr-TR" sz="2200" b="1" dirty="0">
                <a:solidFill>
                  <a:srgbClr val="C00000"/>
                </a:solidFill>
              </a:rPr>
              <a:t> </a:t>
            </a:r>
            <a:r>
              <a:rPr lang="tr-TR" sz="2200" b="1" dirty="0" err="1">
                <a:solidFill>
                  <a:srgbClr val="C00000"/>
                </a:solidFill>
              </a:rPr>
              <a:t>intermediate_func</a:t>
            </a:r>
            <a:r>
              <a:rPr lang="tr-TR" sz="2200" b="1" dirty="0">
                <a:solidFill>
                  <a:srgbClr val="C00000"/>
                </a:solidFill>
              </a:rPr>
              <a:t>(obj3);</a:t>
            </a:r>
          </a:p>
          <a:p>
            <a:r>
              <a:rPr lang="tr-TR" sz="2200" b="1" dirty="0">
                <a:solidFill>
                  <a:srgbClr val="C00000"/>
                </a:solidFill>
              </a:rPr>
              <a:t> </a:t>
            </a:r>
            <a:r>
              <a:rPr lang="tr-TR" sz="2200" b="1" dirty="0" err="1">
                <a:solidFill>
                  <a:srgbClr val="C00000"/>
                </a:solidFill>
              </a:rPr>
              <a:t>return</a:t>
            </a:r>
            <a:r>
              <a:rPr lang="tr-TR" sz="2200" b="1" dirty="0">
                <a:solidFill>
                  <a:srgbClr val="C00000"/>
                </a:solidFill>
              </a:rPr>
              <a:t> 0;</a:t>
            </a:r>
          </a:p>
          <a:p>
            <a:r>
              <a:rPr lang="tr-TR" sz="2200" b="1" dirty="0">
                <a:solidFill>
                  <a:srgbClr val="C00000"/>
                </a:solidFill>
              </a:rPr>
              <a:t>}</a:t>
            </a:r>
          </a:p>
        </p:txBody>
      </p:sp>
      <p:pic>
        <p:nvPicPr>
          <p:cNvPr id="6" name="Resim 5"/>
          <p:cNvPicPr>
            <a:picLocks noChangeAspect="1"/>
          </p:cNvPicPr>
          <p:nvPr/>
        </p:nvPicPr>
        <p:blipFill>
          <a:blip r:embed="rId2"/>
          <a:stretch>
            <a:fillRect/>
          </a:stretch>
        </p:blipFill>
        <p:spPr>
          <a:xfrm>
            <a:off x="5496639" y="5348377"/>
            <a:ext cx="1847850" cy="1371600"/>
          </a:xfrm>
          <a:prstGeom prst="rect">
            <a:avLst/>
          </a:prstGeom>
        </p:spPr>
      </p:pic>
    </p:spTree>
    <p:extLst>
      <p:ext uri="{BB962C8B-B14F-4D97-AF65-F5344CB8AC3E}">
        <p14:creationId xmlns:p14="http://schemas.microsoft.com/office/powerpoint/2010/main" val="3370286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640554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1162581" cy="6858000"/>
          </a:xfrm>
        </p:spPr>
        <p:txBody>
          <a:bodyPr>
            <a:normAutofit fontScale="77500" lnSpcReduction="20000"/>
          </a:bodyPr>
          <a:lstStyle/>
          <a:p>
            <a:pPr marL="0" indent="0">
              <a:buNone/>
            </a:pPr>
            <a:r>
              <a:rPr lang="tr-TR" b="1" dirty="0"/>
              <a:t>// C++ program </a:t>
            </a:r>
            <a:r>
              <a:rPr lang="tr-TR" b="1" dirty="0" err="1"/>
              <a:t>to</a:t>
            </a:r>
            <a:r>
              <a:rPr lang="tr-TR" b="1" dirty="0"/>
              <a:t> </a:t>
            </a:r>
            <a:r>
              <a:rPr lang="tr-TR" b="1" dirty="0" err="1"/>
              <a:t>demonstrate</a:t>
            </a:r>
            <a:r>
              <a:rPr lang="tr-TR" b="1" dirty="0"/>
              <a:t> </a:t>
            </a:r>
            <a:r>
              <a:rPr lang="tr-TR" b="1" dirty="0" err="1"/>
              <a:t>the</a:t>
            </a:r>
            <a:r>
              <a:rPr lang="tr-TR" b="1" dirty="0"/>
              <a:t> </a:t>
            </a:r>
            <a:r>
              <a:rPr lang="tr-TR" b="1" dirty="0" err="1"/>
              <a:t>use</a:t>
            </a:r>
            <a:r>
              <a:rPr lang="tr-TR" b="1" dirty="0"/>
              <a:t> of </a:t>
            </a:r>
            <a:r>
              <a:rPr lang="tr-TR" b="1" dirty="0" err="1"/>
              <a:t>virtual</a:t>
            </a:r>
            <a:r>
              <a:rPr lang="tr-TR" b="1" dirty="0"/>
              <a:t> </a:t>
            </a:r>
            <a:r>
              <a:rPr lang="tr-TR" b="1" dirty="0" err="1"/>
              <a:t>function</a:t>
            </a:r>
            <a:endParaRPr lang="tr-TR" b="1" dirty="0"/>
          </a:p>
          <a:p>
            <a:pPr marL="0" indent="0">
              <a:buNone/>
            </a:pPr>
            <a:endParaRPr lang="tr-TR" b="1" dirty="0">
              <a:solidFill>
                <a:srgbClr val="C00000"/>
              </a:solidFill>
            </a:endParaRPr>
          </a:p>
          <a:p>
            <a:pPr marL="0" indent="0">
              <a:buNone/>
            </a:pPr>
            <a:r>
              <a:rPr lang="tr-TR" b="1" dirty="0">
                <a:solidFill>
                  <a:srgbClr val="C00000"/>
                </a:solidFill>
              </a:rPr>
              <a:t>#</a:t>
            </a:r>
            <a:r>
              <a:rPr lang="tr-TR" b="1" dirty="0" err="1">
                <a:solidFill>
                  <a:srgbClr val="C00000"/>
                </a:solidFill>
              </a:rPr>
              <a:t>include</a:t>
            </a:r>
            <a:r>
              <a:rPr lang="tr-TR" b="1" dirty="0">
                <a:solidFill>
                  <a:srgbClr val="C00000"/>
                </a:solidFill>
              </a:rPr>
              <a:t> &lt;</a:t>
            </a:r>
            <a:r>
              <a:rPr lang="tr-TR" b="1" dirty="0" err="1">
                <a:solidFill>
                  <a:srgbClr val="C00000"/>
                </a:solidFill>
              </a:rPr>
              <a:t>iostream</a:t>
            </a:r>
            <a:r>
              <a:rPr lang="tr-TR" b="1" dirty="0">
                <a:solidFill>
                  <a:srgbClr val="C00000"/>
                </a:solidFill>
              </a:rPr>
              <a:t>&gt;</a:t>
            </a:r>
          </a:p>
          <a:p>
            <a:pPr marL="0" indent="0">
              <a:buNone/>
            </a:pPr>
            <a:r>
              <a:rPr lang="tr-TR" b="1" dirty="0">
                <a:solidFill>
                  <a:srgbClr val="C00000"/>
                </a:solidFill>
              </a:rPr>
              <a:t>#</a:t>
            </a:r>
            <a:r>
              <a:rPr lang="tr-TR" b="1" dirty="0" err="1">
                <a:solidFill>
                  <a:srgbClr val="C00000"/>
                </a:solidFill>
              </a:rPr>
              <a:t>include</a:t>
            </a:r>
            <a:r>
              <a:rPr lang="tr-TR" b="1" dirty="0">
                <a:solidFill>
                  <a:srgbClr val="C00000"/>
                </a:solidFill>
              </a:rPr>
              <a:t> &lt;</a:t>
            </a:r>
            <a:r>
              <a:rPr lang="tr-TR" b="1" dirty="0" err="1">
                <a:solidFill>
                  <a:srgbClr val="C00000"/>
                </a:solidFill>
              </a:rPr>
              <a:t>string</a:t>
            </a:r>
            <a:r>
              <a:rPr lang="tr-TR" b="1" dirty="0">
                <a:solidFill>
                  <a:srgbClr val="C00000"/>
                </a:solidFill>
              </a:rPr>
              <a:t>&gt;</a:t>
            </a:r>
          </a:p>
          <a:p>
            <a:pPr marL="0" indent="0">
              <a:buNone/>
            </a:pPr>
            <a:r>
              <a:rPr lang="tr-TR" b="1" dirty="0" err="1">
                <a:solidFill>
                  <a:srgbClr val="C00000"/>
                </a:solidFill>
              </a:rPr>
              <a:t>using</a:t>
            </a:r>
            <a:r>
              <a:rPr lang="tr-TR" b="1" dirty="0">
                <a:solidFill>
                  <a:srgbClr val="C00000"/>
                </a:solidFill>
              </a:rPr>
              <a:t> </a:t>
            </a:r>
            <a:r>
              <a:rPr lang="tr-TR" b="1" dirty="0" err="1">
                <a:solidFill>
                  <a:srgbClr val="C00000"/>
                </a:solidFill>
              </a:rPr>
              <a:t>namespace</a:t>
            </a:r>
            <a:r>
              <a:rPr lang="tr-TR" b="1" dirty="0">
                <a:solidFill>
                  <a:srgbClr val="C00000"/>
                </a:solidFill>
              </a:rPr>
              <a:t> </a:t>
            </a:r>
            <a:r>
              <a:rPr lang="tr-TR" b="1" dirty="0" err="1">
                <a:solidFill>
                  <a:srgbClr val="C00000"/>
                </a:solidFill>
              </a:rPr>
              <a:t>std</a:t>
            </a:r>
            <a:r>
              <a:rPr lang="tr-TR" b="1" dirty="0">
                <a:solidFill>
                  <a:srgbClr val="C00000"/>
                </a:solidFill>
              </a:rPr>
              <a:t>;</a:t>
            </a:r>
          </a:p>
          <a:p>
            <a:pPr marL="0" indent="0">
              <a:buNone/>
            </a:pPr>
            <a:endParaRPr lang="tr-TR" b="1" dirty="0">
              <a:solidFill>
                <a:srgbClr val="C00000"/>
              </a:solidFill>
            </a:endParaRPr>
          </a:p>
          <a:p>
            <a:pPr marL="0" indent="0">
              <a:buNone/>
            </a:pPr>
            <a:r>
              <a:rPr lang="tr-TR" b="1" dirty="0" err="1">
                <a:solidFill>
                  <a:srgbClr val="C00000"/>
                </a:solidFill>
              </a:rPr>
              <a:t>class</a:t>
            </a:r>
            <a:r>
              <a:rPr lang="tr-TR" b="1" dirty="0">
                <a:solidFill>
                  <a:srgbClr val="C00000"/>
                </a:solidFill>
              </a:rPr>
              <a:t> </a:t>
            </a:r>
            <a:r>
              <a:rPr lang="tr-TR" b="1" dirty="0" err="1">
                <a:solidFill>
                  <a:srgbClr val="C00000"/>
                </a:solidFill>
              </a:rPr>
              <a:t>Animal</a:t>
            </a: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private</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string</a:t>
            </a:r>
            <a:r>
              <a:rPr lang="tr-TR" b="1" dirty="0">
                <a:solidFill>
                  <a:srgbClr val="C00000"/>
                </a:solidFill>
              </a:rPr>
              <a:t> </a:t>
            </a:r>
            <a:r>
              <a:rPr lang="tr-TR" b="1" dirty="0" err="1">
                <a:solidFill>
                  <a:srgbClr val="C00000"/>
                </a:solidFill>
              </a:rPr>
              <a:t>type</a:t>
            </a:r>
            <a:r>
              <a:rPr lang="tr-TR" b="1" dirty="0">
                <a:solidFill>
                  <a:srgbClr val="C00000"/>
                </a:solidFill>
              </a:rPr>
              <a:t>;</a:t>
            </a:r>
          </a:p>
          <a:p>
            <a:pPr marL="0" indent="0">
              <a:buNone/>
            </a:pPr>
            <a:endParaRPr lang="tr-TR" b="1" dirty="0">
              <a:solidFill>
                <a:srgbClr val="C00000"/>
              </a:solidFill>
            </a:endParaRPr>
          </a:p>
          <a:p>
            <a:pPr marL="0" indent="0">
              <a:buNone/>
            </a:pPr>
            <a:r>
              <a:rPr lang="tr-TR" b="1" dirty="0">
                <a:solidFill>
                  <a:srgbClr val="C00000"/>
                </a:solidFill>
              </a:rPr>
              <a:t>   </a:t>
            </a:r>
            <a:r>
              <a:rPr lang="tr-TR" b="1" dirty="0" err="1">
                <a:solidFill>
                  <a:srgbClr val="C00000"/>
                </a:solidFill>
              </a:rPr>
              <a:t>public</a:t>
            </a:r>
            <a:r>
              <a:rPr lang="tr-TR" b="1" dirty="0">
                <a:solidFill>
                  <a:srgbClr val="C00000"/>
                </a:solidFill>
              </a:rPr>
              <a:t>:</a:t>
            </a:r>
          </a:p>
          <a:p>
            <a:pPr marL="0" indent="0">
              <a:buNone/>
            </a:pPr>
            <a:r>
              <a:rPr lang="tr-TR" b="1" dirty="0">
                <a:solidFill>
                  <a:srgbClr val="C00000"/>
                </a:solidFill>
              </a:rPr>
              <a:t>    </a:t>
            </a:r>
            <a:r>
              <a:rPr lang="tr-TR" b="1" dirty="0"/>
              <a:t>// </a:t>
            </a:r>
            <a:r>
              <a:rPr lang="tr-TR" b="1" dirty="0" err="1"/>
              <a:t>constructor</a:t>
            </a:r>
            <a:r>
              <a:rPr lang="tr-TR" b="1" dirty="0"/>
              <a:t> </a:t>
            </a:r>
            <a:r>
              <a:rPr lang="tr-TR" b="1" dirty="0" err="1"/>
              <a:t>to</a:t>
            </a:r>
            <a:r>
              <a:rPr lang="tr-TR" b="1" dirty="0"/>
              <a:t> </a:t>
            </a:r>
            <a:r>
              <a:rPr lang="tr-TR" b="1" dirty="0" err="1"/>
              <a:t>initialize</a:t>
            </a:r>
            <a:r>
              <a:rPr lang="tr-TR" b="1" dirty="0"/>
              <a:t> </a:t>
            </a:r>
            <a:r>
              <a:rPr lang="tr-TR" b="1" dirty="0" err="1"/>
              <a:t>type</a:t>
            </a:r>
            <a:endParaRPr lang="tr-TR" b="1" dirty="0"/>
          </a:p>
          <a:p>
            <a:pPr marL="0" indent="0">
              <a:buNone/>
            </a:pPr>
            <a:r>
              <a:rPr lang="tr-TR" b="1" dirty="0">
                <a:solidFill>
                  <a:srgbClr val="C00000"/>
                </a:solidFill>
              </a:rPr>
              <a:t>    </a:t>
            </a:r>
            <a:r>
              <a:rPr lang="tr-TR" b="1" dirty="0" err="1">
                <a:solidFill>
                  <a:srgbClr val="C00000"/>
                </a:solidFill>
              </a:rPr>
              <a:t>Animal</a:t>
            </a:r>
            <a:r>
              <a:rPr lang="tr-TR" b="1" dirty="0">
                <a:solidFill>
                  <a:srgbClr val="C00000"/>
                </a:solidFill>
              </a:rPr>
              <a:t>() : </a:t>
            </a:r>
            <a:r>
              <a:rPr lang="tr-TR" b="1" dirty="0" err="1">
                <a:solidFill>
                  <a:srgbClr val="C00000"/>
                </a:solidFill>
              </a:rPr>
              <a:t>type</a:t>
            </a:r>
            <a:r>
              <a:rPr lang="tr-TR" b="1" dirty="0">
                <a:solidFill>
                  <a:srgbClr val="C00000"/>
                </a:solidFill>
              </a:rPr>
              <a:t>("</a:t>
            </a:r>
            <a:r>
              <a:rPr lang="tr-TR" b="1" dirty="0" err="1">
                <a:solidFill>
                  <a:srgbClr val="C00000"/>
                </a:solidFill>
              </a:rPr>
              <a:t>Animal</a:t>
            </a:r>
            <a:r>
              <a:rPr lang="tr-TR" b="1" dirty="0">
                <a:solidFill>
                  <a:srgbClr val="C00000"/>
                </a:solidFill>
              </a:rPr>
              <a:t>") {}</a:t>
            </a:r>
          </a:p>
          <a:p>
            <a:pPr marL="0" indent="0">
              <a:buNone/>
            </a:pPr>
            <a:endParaRPr lang="tr-TR" b="1" dirty="0">
              <a:solidFill>
                <a:srgbClr val="C00000"/>
              </a:solidFill>
            </a:endParaRPr>
          </a:p>
          <a:p>
            <a:pPr marL="0" indent="0">
              <a:buNone/>
            </a:pPr>
            <a:r>
              <a:rPr lang="tr-TR" b="1" dirty="0">
                <a:solidFill>
                  <a:srgbClr val="C00000"/>
                </a:solidFill>
              </a:rPr>
              <a:t>    </a:t>
            </a:r>
            <a:r>
              <a:rPr lang="tr-TR" b="1" dirty="0"/>
              <a:t>// </a:t>
            </a:r>
            <a:r>
              <a:rPr lang="tr-TR" b="1" dirty="0" err="1"/>
              <a:t>declare</a:t>
            </a:r>
            <a:r>
              <a:rPr lang="tr-TR" b="1" dirty="0"/>
              <a:t> </a:t>
            </a:r>
            <a:r>
              <a:rPr lang="tr-TR" b="1" dirty="0" err="1"/>
              <a:t>virtual</a:t>
            </a:r>
            <a:r>
              <a:rPr lang="tr-TR" b="1" dirty="0"/>
              <a:t> </a:t>
            </a:r>
            <a:r>
              <a:rPr lang="tr-TR" b="1" dirty="0" err="1"/>
              <a:t>function</a:t>
            </a:r>
            <a:endParaRPr lang="tr-TR" b="1" dirty="0"/>
          </a:p>
          <a:p>
            <a:pPr marL="0" indent="0">
              <a:buNone/>
            </a:pPr>
            <a:r>
              <a:rPr lang="tr-TR" b="1" dirty="0">
                <a:solidFill>
                  <a:srgbClr val="C00000"/>
                </a:solidFill>
              </a:rPr>
              <a:t>    </a:t>
            </a:r>
            <a:r>
              <a:rPr lang="tr-TR" b="1" dirty="0" err="1">
                <a:solidFill>
                  <a:srgbClr val="C00000"/>
                </a:solidFill>
              </a:rPr>
              <a:t>virtual</a:t>
            </a:r>
            <a:r>
              <a:rPr lang="tr-TR" b="1" dirty="0">
                <a:solidFill>
                  <a:srgbClr val="C00000"/>
                </a:solidFill>
              </a:rPr>
              <a:t> </a:t>
            </a:r>
            <a:r>
              <a:rPr lang="tr-TR" b="1" dirty="0" err="1">
                <a:solidFill>
                  <a:srgbClr val="C00000"/>
                </a:solidFill>
              </a:rPr>
              <a:t>string</a:t>
            </a:r>
            <a:r>
              <a:rPr lang="tr-TR" b="1" dirty="0">
                <a:solidFill>
                  <a:srgbClr val="C00000"/>
                </a:solidFill>
              </a:rPr>
              <a:t> </a:t>
            </a:r>
            <a:r>
              <a:rPr lang="tr-TR" b="1" dirty="0" err="1">
                <a:solidFill>
                  <a:srgbClr val="C00000"/>
                </a:solidFill>
              </a:rPr>
              <a:t>getType</a:t>
            </a: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return</a:t>
            </a:r>
            <a:r>
              <a:rPr lang="tr-TR" b="1" dirty="0">
                <a:solidFill>
                  <a:srgbClr val="C00000"/>
                </a:solidFill>
              </a:rPr>
              <a:t> </a:t>
            </a:r>
            <a:r>
              <a:rPr lang="tr-TR" b="1" dirty="0" err="1">
                <a:solidFill>
                  <a:srgbClr val="C00000"/>
                </a:solidFill>
              </a:rPr>
              <a:t>type</a:t>
            </a:r>
            <a:r>
              <a:rPr lang="tr-TR" b="1" dirty="0">
                <a:solidFill>
                  <a:srgbClr val="C00000"/>
                </a:solidFill>
              </a:rPr>
              <a:t>;</a:t>
            </a:r>
          </a:p>
          <a:p>
            <a:pPr marL="0" indent="0">
              <a:buNone/>
            </a:pPr>
            <a:r>
              <a:rPr lang="tr-TR" b="1" dirty="0">
                <a:solidFill>
                  <a:srgbClr val="C00000"/>
                </a:solidFill>
              </a:rPr>
              <a:t>    }</a:t>
            </a:r>
          </a:p>
          <a:p>
            <a:pPr marL="0" indent="0">
              <a:buNone/>
            </a:pPr>
            <a:r>
              <a:rPr lang="tr-TR" b="1" dirty="0">
                <a:solidFill>
                  <a:srgbClr val="C00000"/>
                </a:solidFill>
              </a:rPr>
              <a:t>};</a:t>
            </a:r>
          </a:p>
        </p:txBody>
      </p:sp>
    </p:spTree>
    <p:extLst>
      <p:ext uri="{BB962C8B-B14F-4D97-AF65-F5344CB8AC3E}">
        <p14:creationId xmlns:p14="http://schemas.microsoft.com/office/powerpoint/2010/main" val="32657252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9859992" cy="6858000"/>
          </a:xfrm>
        </p:spPr>
        <p:txBody>
          <a:bodyPr>
            <a:normAutofit fontScale="70000" lnSpcReduction="20000"/>
          </a:bodyPr>
          <a:lstStyle/>
          <a:p>
            <a:pPr marL="0" indent="0">
              <a:buNone/>
            </a:pPr>
            <a:r>
              <a:rPr lang="tr-TR" b="1" dirty="0" err="1">
                <a:solidFill>
                  <a:srgbClr val="C00000"/>
                </a:solidFill>
              </a:rPr>
              <a:t>class</a:t>
            </a:r>
            <a:r>
              <a:rPr lang="tr-TR" b="1" dirty="0">
                <a:solidFill>
                  <a:srgbClr val="C00000"/>
                </a:solidFill>
              </a:rPr>
              <a:t> </a:t>
            </a:r>
            <a:r>
              <a:rPr lang="tr-TR" b="1" dirty="0" err="1">
                <a:solidFill>
                  <a:srgbClr val="C00000"/>
                </a:solidFill>
              </a:rPr>
              <a:t>Dog</a:t>
            </a:r>
            <a:r>
              <a:rPr lang="tr-TR" b="1" dirty="0">
                <a:solidFill>
                  <a:srgbClr val="C00000"/>
                </a:solidFill>
              </a:rPr>
              <a:t> : </a:t>
            </a:r>
            <a:r>
              <a:rPr lang="tr-TR" b="1" dirty="0" err="1">
                <a:solidFill>
                  <a:srgbClr val="C00000"/>
                </a:solidFill>
              </a:rPr>
              <a:t>public</a:t>
            </a:r>
            <a:r>
              <a:rPr lang="tr-TR" b="1" dirty="0">
                <a:solidFill>
                  <a:srgbClr val="C00000"/>
                </a:solidFill>
              </a:rPr>
              <a:t> </a:t>
            </a:r>
            <a:r>
              <a:rPr lang="tr-TR" b="1" dirty="0" err="1">
                <a:solidFill>
                  <a:srgbClr val="C00000"/>
                </a:solidFill>
              </a:rPr>
              <a:t>Animal</a:t>
            </a: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private</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string</a:t>
            </a:r>
            <a:r>
              <a:rPr lang="tr-TR" b="1" dirty="0">
                <a:solidFill>
                  <a:srgbClr val="C00000"/>
                </a:solidFill>
              </a:rPr>
              <a:t> </a:t>
            </a:r>
            <a:r>
              <a:rPr lang="tr-TR" b="1" dirty="0" err="1">
                <a:solidFill>
                  <a:srgbClr val="C00000"/>
                </a:solidFill>
              </a:rPr>
              <a:t>type</a:t>
            </a:r>
            <a:r>
              <a:rPr lang="tr-TR" b="1" dirty="0">
                <a:solidFill>
                  <a:srgbClr val="C00000"/>
                </a:solidFill>
              </a:rPr>
              <a:t>;</a:t>
            </a:r>
          </a:p>
          <a:p>
            <a:pPr marL="0" indent="0">
              <a:buNone/>
            </a:pPr>
            <a:r>
              <a:rPr lang="tr-TR" b="1" dirty="0" smtClean="0">
                <a:solidFill>
                  <a:srgbClr val="C00000"/>
                </a:solidFill>
              </a:rPr>
              <a:t>   </a:t>
            </a:r>
            <a:r>
              <a:rPr lang="tr-TR" b="1" dirty="0" err="1">
                <a:solidFill>
                  <a:srgbClr val="C00000"/>
                </a:solidFill>
              </a:rPr>
              <a:t>public</a:t>
            </a:r>
            <a:r>
              <a:rPr lang="tr-TR" b="1" dirty="0">
                <a:solidFill>
                  <a:srgbClr val="C00000"/>
                </a:solidFill>
              </a:rPr>
              <a:t>:</a:t>
            </a:r>
          </a:p>
          <a:p>
            <a:pPr marL="0" indent="0">
              <a:buNone/>
            </a:pPr>
            <a:r>
              <a:rPr lang="tr-TR" b="1" dirty="0" err="1" smtClean="0">
                <a:solidFill>
                  <a:srgbClr val="C00000"/>
                </a:solidFill>
              </a:rPr>
              <a:t>Dog</a:t>
            </a:r>
            <a:r>
              <a:rPr lang="tr-TR" b="1" dirty="0">
                <a:solidFill>
                  <a:srgbClr val="C00000"/>
                </a:solidFill>
              </a:rPr>
              <a:t>() : </a:t>
            </a:r>
            <a:r>
              <a:rPr lang="tr-TR" b="1" dirty="0" err="1">
                <a:solidFill>
                  <a:srgbClr val="C00000"/>
                </a:solidFill>
              </a:rPr>
              <a:t>type</a:t>
            </a:r>
            <a:r>
              <a:rPr lang="tr-TR" b="1" dirty="0">
                <a:solidFill>
                  <a:srgbClr val="C00000"/>
                </a:solidFill>
              </a:rPr>
              <a:t>("</a:t>
            </a:r>
            <a:r>
              <a:rPr lang="tr-TR" b="1" dirty="0" err="1">
                <a:solidFill>
                  <a:srgbClr val="C00000"/>
                </a:solidFill>
              </a:rPr>
              <a:t>Dog</a:t>
            </a:r>
            <a:r>
              <a:rPr lang="tr-TR" b="1" dirty="0">
                <a:solidFill>
                  <a:srgbClr val="C00000"/>
                </a:solidFill>
              </a:rPr>
              <a:t>") </a:t>
            </a:r>
            <a:r>
              <a:rPr lang="tr-TR" b="1" dirty="0" smtClean="0">
                <a:solidFill>
                  <a:srgbClr val="C00000"/>
                </a:solidFill>
              </a:rPr>
              <a:t>{}</a:t>
            </a:r>
            <a:r>
              <a:rPr lang="tr-TR" b="1" dirty="0">
                <a:solidFill>
                  <a:srgbClr val="C00000"/>
                </a:solidFill>
              </a:rPr>
              <a:t> </a:t>
            </a:r>
            <a:r>
              <a:rPr lang="tr-TR" b="1" dirty="0"/>
              <a:t>// </a:t>
            </a:r>
            <a:r>
              <a:rPr lang="tr-TR" b="1" dirty="0" err="1"/>
              <a:t>constructor</a:t>
            </a:r>
            <a:r>
              <a:rPr lang="tr-TR" b="1" dirty="0"/>
              <a:t> </a:t>
            </a:r>
            <a:r>
              <a:rPr lang="tr-TR" b="1" dirty="0" err="1"/>
              <a:t>to</a:t>
            </a:r>
            <a:r>
              <a:rPr lang="tr-TR" b="1" dirty="0"/>
              <a:t> </a:t>
            </a:r>
            <a:r>
              <a:rPr lang="tr-TR" b="1" dirty="0" err="1"/>
              <a:t>initialize</a:t>
            </a:r>
            <a:r>
              <a:rPr lang="tr-TR" b="1" dirty="0"/>
              <a:t> </a:t>
            </a:r>
            <a:r>
              <a:rPr lang="tr-TR" b="1" dirty="0" err="1"/>
              <a:t>type</a:t>
            </a:r>
            <a:endParaRPr lang="tr-TR" b="1" dirty="0">
              <a:solidFill>
                <a:srgbClr val="C00000"/>
              </a:solidFill>
            </a:endParaRPr>
          </a:p>
          <a:p>
            <a:pPr marL="0" indent="0">
              <a:buNone/>
            </a:pPr>
            <a:r>
              <a:rPr lang="tr-TR" b="1" dirty="0" smtClean="0">
                <a:solidFill>
                  <a:srgbClr val="C00000"/>
                </a:solidFill>
              </a:rPr>
              <a:t>    </a:t>
            </a:r>
            <a:r>
              <a:rPr lang="tr-TR" b="1" dirty="0" err="1">
                <a:solidFill>
                  <a:srgbClr val="C00000"/>
                </a:solidFill>
              </a:rPr>
              <a:t>string</a:t>
            </a:r>
            <a:r>
              <a:rPr lang="tr-TR" b="1" dirty="0">
                <a:solidFill>
                  <a:srgbClr val="C00000"/>
                </a:solidFill>
              </a:rPr>
              <a:t> </a:t>
            </a:r>
            <a:r>
              <a:rPr lang="tr-TR" b="1" dirty="0" err="1">
                <a:solidFill>
                  <a:srgbClr val="C00000"/>
                </a:solidFill>
              </a:rPr>
              <a:t>getType</a:t>
            </a:r>
            <a:r>
              <a:rPr lang="tr-TR" b="1" dirty="0">
                <a:solidFill>
                  <a:srgbClr val="C00000"/>
                </a:solidFill>
              </a:rPr>
              <a:t>() </a:t>
            </a:r>
            <a:r>
              <a:rPr lang="tr-TR" b="1" dirty="0" err="1">
                <a:solidFill>
                  <a:srgbClr val="C00000"/>
                </a:solidFill>
              </a:rPr>
              <a:t>override</a:t>
            </a: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return</a:t>
            </a:r>
            <a:r>
              <a:rPr lang="tr-TR" b="1" dirty="0">
                <a:solidFill>
                  <a:srgbClr val="C00000"/>
                </a:solidFill>
              </a:rPr>
              <a:t> </a:t>
            </a:r>
            <a:r>
              <a:rPr lang="tr-TR" b="1" dirty="0" err="1">
                <a:solidFill>
                  <a:srgbClr val="C00000"/>
                </a:solidFill>
              </a:rPr>
              <a:t>type</a:t>
            </a:r>
            <a:r>
              <a:rPr lang="tr-TR" b="1" dirty="0">
                <a:solidFill>
                  <a:srgbClr val="C00000"/>
                </a:solidFill>
              </a:rPr>
              <a:t>;</a:t>
            </a:r>
          </a:p>
          <a:p>
            <a:pPr marL="0" indent="0">
              <a:buNone/>
            </a:pPr>
            <a:r>
              <a:rPr lang="tr-TR" b="1" dirty="0">
                <a:solidFill>
                  <a:srgbClr val="C00000"/>
                </a:solidFill>
              </a:rPr>
              <a:t>    }</a:t>
            </a:r>
          </a:p>
          <a:p>
            <a:pPr marL="0" indent="0">
              <a:buNone/>
            </a:pPr>
            <a:r>
              <a:rPr lang="tr-TR" b="1" dirty="0">
                <a:solidFill>
                  <a:srgbClr val="C00000"/>
                </a:solidFill>
              </a:rPr>
              <a:t>};</a:t>
            </a:r>
          </a:p>
          <a:p>
            <a:pPr marL="0" indent="0">
              <a:buNone/>
            </a:pPr>
            <a:r>
              <a:rPr lang="tr-TR" b="1" dirty="0" err="1" smtClean="0">
                <a:solidFill>
                  <a:srgbClr val="C00000"/>
                </a:solidFill>
              </a:rPr>
              <a:t>class</a:t>
            </a:r>
            <a:r>
              <a:rPr lang="tr-TR" b="1" dirty="0" smtClean="0">
                <a:solidFill>
                  <a:srgbClr val="C00000"/>
                </a:solidFill>
              </a:rPr>
              <a:t> </a:t>
            </a:r>
            <a:r>
              <a:rPr lang="tr-TR" b="1" dirty="0" err="1">
                <a:solidFill>
                  <a:srgbClr val="C00000"/>
                </a:solidFill>
              </a:rPr>
              <a:t>Cat</a:t>
            </a:r>
            <a:r>
              <a:rPr lang="tr-TR" b="1" dirty="0">
                <a:solidFill>
                  <a:srgbClr val="C00000"/>
                </a:solidFill>
              </a:rPr>
              <a:t> : </a:t>
            </a:r>
            <a:r>
              <a:rPr lang="tr-TR" b="1" dirty="0" err="1">
                <a:solidFill>
                  <a:srgbClr val="C00000"/>
                </a:solidFill>
              </a:rPr>
              <a:t>public</a:t>
            </a:r>
            <a:r>
              <a:rPr lang="tr-TR" b="1" dirty="0">
                <a:solidFill>
                  <a:srgbClr val="C00000"/>
                </a:solidFill>
              </a:rPr>
              <a:t> </a:t>
            </a:r>
            <a:r>
              <a:rPr lang="tr-TR" b="1" dirty="0" err="1">
                <a:solidFill>
                  <a:srgbClr val="C00000"/>
                </a:solidFill>
              </a:rPr>
              <a:t>Animal</a:t>
            </a: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private</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string</a:t>
            </a:r>
            <a:r>
              <a:rPr lang="tr-TR" b="1" dirty="0">
                <a:solidFill>
                  <a:srgbClr val="C00000"/>
                </a:solidFill>
              </a:rPr>
              <a:t> </a:t>
            </a:r>
            <a:r>
              <a:rPr lang="tr-TR" b="1" dirty="0" err="1">
                <a:solidFill>
                  <a:srgbClr val="C00000"/>
                </a:solidFill>
              </a:rPr>
              <a:t>type</a:t>
            </a:r>
            <a:r>
              <a:rPr lang="tr-TR" b="1" dirty="0">
                <a:solidFill>
                  <a:srgbClr val="C00000"/>
                </a:solidFill>
              </a:rPr>
              <a:t>;</a:t>
            </a:r>
          </a:p>
          <a:p>
            <a:pPr marL="0" indent="0">
              <a:buNone/>
            </a:pPr>
            <a:r>
              <a:rPr lang="tr-TR" b="1" dirty="0" smtClean="0">
                <a:solidFill>
                  <a:srgbClr val="C00000"/>
                </a:solidFill>
              </a:rPr>
              <a:t>   </a:t>
            </a:r>
            <a:r>
              <a:rPr lang="tr-TR" b="1" dirty="0" err="1" smtClean="0">
                <a:solidFill>
                  <a:srgbClr val="C00000"/>
                </a:solidFill>
              </a:rPr>
              <a:t>public</a:t>
            </a:r>
            <a:r>
              <a:rPr lang="tr-TR" b="1" dirty="0">
                <a:solidFill>
                  <a:srgbClr val="C00000"/>
                </a:solidFill>
              </a:rPr>
              <a:t>:</a:t>
            </a:r>
          </a:p>
          <a:p>
            <a:pPr marL="0" indent="0">
              <a:buNone/>
            </a:pPr>
            <a:r>
              <a:rPr lang="tr-TR" b="1" dirty="0">
                <a:solidFill>
                  <a:srgbClr val="C00000"/>
                </a:solidFill>
              </a:rPr>
              <a:t>    </a:t>
            </a:r>
            <a:endParaRPr lang="tr-TR" b="1" dirty="0"/>
          </a:p>
          <a:p>
            <a:pPr marL="0" indent="0">
              <a:buNone/>
            </a:pPr>
            <a:r>
              <a:rPr lang="tr-TR" b="1" dirty="0">
                <a:solidFill>
                  <a:srgbClr val="C00000"/>
                </a:solidFill>
              </a:rPr>
              <a:t>    </a:t>
            </a:r>
            <a:r>
              <a:rPr lang="tr-TR" b="1" dirty="0" err="1">
                <a:solidFill>
                  <a:srgbClr val="C00000"/>
                </a:solidFill>
              </a:rPr>
              <a:t>Cat</a:t>
            </a:r>
            <a:r>
              <a:rPr lang="tr-TR" b="1" dirty="0">
                <a:solidFill>
                  <a:srgbClr val="C00000"/>
                </a:solidFill>
              </a:rPr>
              <a:t>() : </a:t>
            </a:r>
            <a:r>
              <a:rPr lang="tr-TR" b="1" dirty="0" err="1">
                <a:solidFill>
                  <a:srgbClr val="C00000"/>
                </a:solidFill>
              </a:rPr>
              <a:t>type</a:t>
            </a:r>
            <a:r>
              <a:rPr lang="tr-TR" b="1" dirty="0">
                <a:solidFill>
                  <a:srgbClr val="C00000"/>
                </a:solidFill>
              </a:rPr>
              <a:t>("</a:t>
            </a:r>
            <a:r>
              <a:rPr lang="tr-TR" b="1" dirty="0" err="1">
                <a:solidFill>
                  <a:srgbClr val="C00000"/>
                </a:solidFill>
              </a:rPr>
              <a:t>Cat</a:t>
            </a:r>
            <a:r>
              <a:rPr lang="tr-TR" b="1" dirty="0">
                <a:solidFill>
                  <a:srgbClr val="C00000"/>
                </a:solidFill>
              </a:rPr>
              <a:t>") </a:t>
            </a:r>
            <a:r>
              <a:rPr lang="tr-TR" b="1" dirty="0" smtClean="0">
                <a:solidFill>
                  <a:srgbClr val="C00000"/>
                </a:solidFill>
              </a:rPr>
              <a:t>{}</a:t>
            </a:r>
            <a:r>
              <a:rPr lang="tr-TR" b="1" dirty="0"/>
              <a:t> // </a:t>
            </a:r>
            <a:r>
              <a:rPr lang="tr-TR" b="1" dirty="0" err="1"/>
              <a:t>constructor</a:t>
            </a:r>
            <a:r>
              <a:rPr lang="tr-TR" b="1" dirty="0"/>
              <a:t> </a:t>
            </a:r>
            <a:r>
              <a:rPr lang="tr-TR" b="1" dirty="0" err="1"/>
              <a:t>to</a:t>
            </a:r>
            <a:r>
              <a:rPr lang="tr-TR" b="1" dirty="0"/>
              <a:t> </a:t>
            </a:r>
            <a:r>
              <a:rPr lang="tr-TR" b="1" dirty="0" err="1"/>
              <a:t>initialize</a:t>
            </a:r>
            <a:r>
              <a:rPr lang="tr-TR" b="1" dirty="0"/>
              <a:t> </a:t>
            </a:r>
            <a:r>
              <a:rPr lang="tr-TR" b="1" dirty="0" err="1"/>
              <a:t>type</a:t>
            </a:r>
            <a:endParaRPr lang="tr-TR" b="1" dirty="0">
              <a:solidFill>
                <a:srgbClr val="C00000"/>
              </a:solidFill>
            </a:endParaRPr>
          </a:p>
          <a:p>
            <a:pPr marL="0" indent="0">
              <a:buNone/>
            </a:pPr>
            <a:endParaRPr lang="tr-TR" b="1" dirty="0">
              <a:solidFill>
                <a:srgbClr val="C00000"/>
              </a:solidFill>
            </a:endParaRPr>
          </a:p>
          <a:p>
            <a:pPr marL="0" indent="0">
              <a:buNone/>
            </a:pPr>
            <a:r>
              <a:rPr lang="tr-TR" b="1" dirty="0">
                <a:solidFill>
                  <a:srgbClr val="C00000"/>
                </a:solidFill>
              </a:rPr>
              <a:t>    </a:t>
            </a:r>
            <a:r>
              <a:rPr lang="tr-TR" b="1" dirty="0" err="1">
                <a:solidFill>
                  <a:srgbClr val="C00000"/>
                </a:solidFill>
              </a:rPr>
              <a:t>string</a:t>
            </a:r>
            <a:r>
              <a:rPr lang="tr-TR" b="1" dirty="0">
                <a:solidFill>
                  <a:srgbClr val="C00000"/>
                </a:solidFill>
              </a:rPr>
              <a:t> </a:t>
            </a:r>
            <a:r>
              <a:rPr lang="tr-TR" b="1" dirty="0" err="1">
                <a:solidFill>
                  <a:srgbClr val="C00000"/>
                </a:solidFill>
              </a:rPr>
              <a:t>getType</a:t>
            </a:r>
            <a:r>
              <a:rPr lang="tr-TR" b="1" dirty="0">
                <a:solidFill>
                  <a:srgbClr val="C00000"/>
                </a:solidFill>
              </a:rPr>
              <a:t>() </a:t>
            </a:r>
            <a:r>
              <a:rPr lang="tr-TR" b="1" dirty="0" err="1">
                <a:solidFill>
                  <a:srgbClr val="C00000"/>
                </a:solidFill>
              </a:rPr>
              <a:t>override</a:t>
            </a: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return</a:t>
            </a:r>
            <a:r>
              <a:rPr lang="tr-TR" b="1" dirty="0">
                <a:solidFill>
                  <a:srgbClr val="C00000"/>
                </a:solidFill>
              </a:rPr>
              <a:t> </a:t>
            </a:r>
            <a:r>
              <a:rPr lang="tr-TR" b="1" dirty="0" err="1">
                <a:solidFill>
                  <a:srgbClr val="C00000"/>
                </a:solidFill>
              </a:rPr>
              <a:t>type</a:t>
            </a:r>
            <a:r>
              <a:rPr lang="tr-TR" b="1" dirty="0">
                <a:solidFill>
                  <a:srgbClr val="C00000"/>
                </a:solidFill>
              </a:rPr>
              <a:t>;</a:t>
            </a:r>
          </a:p>
          <a:p>
            <a:pPr marL="0" indent="0">
              <a:buNone/>
            </a:pPr>
            <a:r>
              <a:rPr lang="tr-TR" b="1" dirty="0">
                <a:solidFill>
                  <a:srgbClr val="C00000"/>
                </a:solidFill>
              </a:rPr>
              <a:t>    }</a:t>
            </a:r>
          </a:p>
          <a:p>
            <a:pPr marL="0" indent="0">
              <a:buNone/>
            </a:pPr>
            <a:r>
              <a:rPr lang="tr-TR" b="1" dirty="0">
                <a:solidFill>
                  <a:srgbClr val="C00000"/>
                </a:solidFill>
              </a:rPr>
              <a:t>};</a:t>
            </a:r>
          </a:p>
        </p:txBody>
      </p:sp>
    </p:spTree>
    <p:extLst>
      <p:ext uri="{BB962C8B-B14F-4D97-AF65-F5344CB8AC3E}">
        <p14:creationId xmlns:p14="http://schemas.microsoft.com/office/powerpoint/2010/main" val="3283348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 y="0"/>
            <a:ext cx="6642340" cy="6858000"/>
          </a:xfrm>
        </p:spPr>
        <p:txBody>
          <a:bodyPr>
            <a:normAutofit fontScale="92500" lnSpcReduction="10000"/>
          </a:bodyPr>
          <a:lstStyle/>
          <a:p>
            <a:pPr marL="0" indent="0">
              <a:buNone/>
            </a:pPr>
            <a:r>
              <a:rPr lang="en-US" b="1" dirty="0">
                <a:solidFill>
                  <a:srgbClr val="C00000"/>
                </a:solidFill>
              </a:rPr>
              <a:t>void print(Animal* </a:t>
            </a:r>
            <a:r>
              <a:rPr lang="en-US" b="1" dirty="0" err="1">
                <a:solidFill>
                  <a:srgbClr val="C00000"/>
                </a:solidFill>
              </a:rPr>
              <a:t>ani</a:t>
            </a:r>
            <a:r>
              <a:rPr lang="en-US" b="1" dirty="0">
                <a:solidFill>
                  <a:srgbClr val="C00000"/>
                </a:solidFill>
              </a:rPr>
              <a:t>) {</a:t>
            </a:r>
          </a:p>
          <a:p>
            <a:pPr marL="0" indent="0">
              <a:buNone/>
            </a:pPr>
            <a:r>
              <a:rPr lang="en-US" b="1" dirty="0">
                <a:solidFill>
                  <a:srgbClr val="C00000"/>
                </a:solidFill>
              </a:rPr>
              <a:t>    </a:t>
            </a:r>
            <a:r>
              <a:rPr lang="en-US" b="1" dirty="0" err="1">
                <a:solidFill>
                  <a:srgbClr val="C00000"/>
                </a:solidFill>
              </a:rPr>
              <a:t>cout</a:t>
            </a:r>
            <a:r>
              <a:rPr lang="en-US" b="1" dirty="0">
                <a:solidFill>
                  <a:srgbClr val="C00000"/>
                </a:solidFill>
              </a:rPr>
              <a:t> &lt;&lt; "Animal: " &lt;&lt; </a:t>
            </a:r>
            <a:r>
              <a:rPr lang="en-US" b="1" dirty="0" err="1">
                <a:solidFill>
                  <a:srgbClr val="C00000"/>
                </a:solidFill>
              </a:rPr>
              <a:t>ani</a:t>
            </a:r>
            <a:r>
              <a:rPr lang="en-US" b="1" dirty="0">
                <a:solidFill>
                  <a:srgbClr val="C00000"/>
                </a:solidFill>
              </a:rPr>
              <a:t>-&gt;</a:t>
            </a:r>
            <a:r>
              <a:rPr lang="en-US" b="1" dirty="0" err="1">
                <a:solidFill>
                  <a:srgbClr val="C00000"/>
                </a:solidFill>
              </a:rPr>
              <a:t>getType</a:t>
            </a:r>
            <a:r>
              <a:rPr lang="en-US" b="1" dirty="0">
                <a:solidFill>
                  <a:srgbClr val="C00000"/>
                </a:solidFill>
              </a:rPr>
              <a:t>() &lt;&lt; </a:t>
            </a:r>
            <a:r>
              <a:rPr lang="en-US" b="1" dirty="0" err="1">
                <a:solidFill>
                  <a:srgbClr val="C00000"/>
                </a:solidFill>
              </a:rPr>
              <a:t>endl</a:t>
            </a:r>
            <a:r>
              <a:rPr lang="en-US" b="1" dirty="0">
                <a:solidFill>
                  <a:srgbClr val="C00000"/>
                </a:solidFill>
              </a:rPr>
              <a:t>;</a:t>
            </a:r>
          </a:p>
          <a:p>
            <a:pPr marL="0" indent="0">
              <a:buNone/>
            </a:pPr>
            <a:r>
              <a:rPr lang="en-US" b="1" dirty="0">
                <a:solidFill>
                  <a:srgbClr val="C00000"/>
                </a:solidFill>
              </a:rPr>
              <a:t>}</a:t>
            </a:r>
          </a:p>
          <a:p>
            <a:pPr marL="0" indent="0">
              <a:buNone/>
            </a:pPr>
            <a:endParaRPr lang="en-US" b="1" dirty="0">
              <a:solidFill>
                <a:srgbClr val="C00000"/>
              </a:solidFill>
            </a:endParaRPr>
          </a:p>
          <a:p>
            <a:pPr marL="0" indent="0">
              <a:buNone/>
            </a:pPr>
            <a:r>
              <a:rPr lang="en-US" b="1" dirty="0" err="1">
                <a:solidFill>
                  <a:srgbClr val="C00000"/>
                </a:solidFill>
              </a:rPr>
              <a:t>int</a:t>
            </a:r>
            <a:r>
              <a:rPr lang="en-US" b="1" dirty="0">
                <a:solidFill>
                  <a:srgbClr val="C00000"/>
                </a:solidFill>
              </a:rPr>
              <a:t> main() {</a:t>
            </a:r>
          </a:p>
          <a:p>
            <a:pPr marL="0" indent="0">
              <a:buNone/>
            </a:pPr>
            <a:r>
              <a:rPr lang="en-US" b="1" dirty="0">
                <a:solidFill>
                  <a:srgbClr val="C00000"/>
                </a:solidFill>
              </a:rPr>
              <a:t>    Animal* animal1 = new Animal();</a:t>
            </a:r>
          </a:p>
          <a:p>
            <a:pPr marL="0" indent="0">
              <a:buNone/>
            </a:pPr>
            <a:r>
              <a:rPr lang="en-US" b="1" dirty="0">
                <a:solidFill>
                  <a:srgbClr val="C00000"/>
                </a:solidFill>
              </a:rPr>
              <a:t>    Animal* dog1 = new Dog();</a:t>
            </a:r>
          </a:p>
          <a:p>
            <a:pPr marL="0" indent="0">
              <a:buNone/>
            </a:pPr>
            <a:r>
              <a:rPr lang="en-US" b="1" dirty="0">
                <a:solidFill>
                  <a:srgbClr val="C00000"/>
                </a:solidFill>
              </a:rPr>
              <a:t>    Animal* cat1 = new Cat();</a:t>
            </a:r>
          </a:p>
          <a:p>
            <a:pPr marL="0" indent="0">
              <a:buNone/>
            </a:pPr>
            <a:endParaRPr lang="en-US" b="1" dirty="0">
              <a:solidFill>
                <a:srgbClr val="C00000"/>
              </a:solidFill>
            </a:endParaRPr>
          </a:p>
          <a:p>
            <a:pPr marL="0" indent="0">
              <a:buNone/>
            </a:pPr>
            <a:r>
              <a:rPr lang="en-US" b="1" dirty="0">
                <a:solidFill>
                  <a:srgbClr val="C00000"/>
                </a:solidFill>
              </a:rPr>
              <a:t>    print(animal1);</a:t>
            </a:r>
          </a:p>
          <a:p>
            <a:pPr marL="0" indent="0">
              <a:buNone/>
            </a:pPr>
            <a:r>
              <a:rPr lang="en-US" b="1" dirty="0">
                <a:solidFill>
                  <a:srgbClr val="C00000"/>
                </a:solidFill>
              </a:rPr>
              <a:t>    print(dog1);</a:t>
            </a:r>
          </a:p>
          <a:p>
            <a:pPr marL="0" indent="0">
              <a:buNone/>
            </a:pPr>
            <a:r>
              <a:rPr lang="en-US" b="1" dirty="0">
                <a:solidFill>
                  <a:srgbClr val="C00000"/>
                </a:solidFill>
              </a:rPr>
              <a:t>    print(cat1);</a:t>
            </a:r>
          </a:p>
          <a:p>
            <a:pPr marL="0" indent="0">
              <a:buNone/>
            </a:pPr>
            <a:endParaRPr lang="en-US" b="1" dirty="0">
              <a:solidFill>
                <a:srgbClr val="C00000"/>
              </a:solidFill>
            </a:endParaRPr>
          </a:p>
          <a:p>
            <a:pPr marL="0" indent="0">
              <a:buNone/>
            </a:pPr>
            <a:r>
              <a:rPr lang="en-US" b="1" dirty="0">
                <a:solidFill>
                  <a:srgbClr val="C00000"/>
                </a:solidFill>
              </a:rPr>
              <a:t>    return 0;</a:t>
            </a:r>
          </a:p>
          <a:p>
            <a:pPr marL="0" indent="0">
              <a:buNone/>
            </a:pPr>
            <a:r>
              <a:rPr lang="en-US" b="1" dirty="0">
                <a:solidFill>
                  <a:srgbClr val="C00000"/>
                </a:solidFill>
              </a:rPr>
              <a:t>}</a:t>
            </a:r>
            <a:endParaRPr lang="tr-TR" b="1" dirty="0">
              <a:solidFill>
                <a:srgbClr val="C00000"/>
              </a:solidFill>
            </a:endParaRPr>
          </a:p>
        </p:txBody>
      </p:sp>
      <p:pic>
        <p:nvPicPr>
          <p:cNvPr id="4" name="Resim 3"/>
          <p:cNvPicPr>
            <a:picLocks noChangeAspect="1"/>
          </p:cNvPicPr>
          <p:nvPr/>
        </p:nvPicPr>
        <p:blipFill>
          <a:blip r:embed="rId2"/>
          <a:stretch>
            <a:fillRect/>
          </a:stretch>
        </p:blipFill>
        <p:spPr>
          <a:xfrm>
            <a:off x="3674314" y="5131189"/>
            <a:ext cx="1962150" cy="1495425"/>
          </a:xfrm>
          <a:prstGeom prst="rect">
            <a:avLst/>
          </a:prstGeom>
        </p:spPr>
      </p:pic>
      <p:sp>
        <p:nvSpPr>
          <p:cNvPr id="5" name="Dikdörtgen 4"/>
          <p:cNvSpPr/>
          <p:nvPr/>
        </p:nvSpPr>
        <p:spPr>
          <a:xfrm>
            <a:off x="6096000" y="1264117"/>
            <a:ext cx="6096000" cy="3693319"/>
          </a:xfrm>
          <a:prstGeom prst="rect">
            <a:avLst/>
          </a:prstGeom>
        </p:spPr>
        <p:txBody>
          <a:bodyPr>
            <a:spAutoFit/>
          </a:bodyPr>
          <a:lstStyle/>
          <a:p>
            <a:r>
              <a:rPr lang="en-US" b="1" dirty="0">
                <a:solidFill>
                  <a:prstClr val="black"/>
                </a:solidFill>
              </a:rPr>
              <a:t>We then call the print() function using these pointers:</a:t>
            </a:r>
          </a:p>
          <a:p>
            <a:endParaRPr lang="en-US" b="1" dirty="0">
              <a:solidFill>
                <a:prstClr val="black"/>
              </a:solidFill>
            </a:endParaRPr>
          </a:p>
          <a:p>
            <a:r>
              <a:rPr lang="en-US" b="1" dirty="0">
                <a:solidFill>
                  <a:prstClr val="black"/>
                </a:solidFill>
              </a:rPr>
              <a:t>    When print(animal1) is called, the pointer points to an Animal object. So, the virtual function in Animal class is executed inside of print().</a:t>
            </a:r>
            <a:endParaRPr lang="tr-TR" b="1" dirty="0">
              <a:solidFill>
                <a:prstClr val="black"/>
              </a:solidFill>
            </a:endParaRPr>
          </a:p>
          <a:p>
            <a:endParaRPr lang="en-US" b="1" dirty="0">
              <a:solidFill>
                <a:prstClr val="black"/>
              </a:solidFill>
            </a:endParaRPr>
          </a:p>
          <a:p>
            <a:r>
              <a:rPr lang="en-US" b="1" dirty="0">
                <a:solidFill>
                  <a:prstClr val="black"/>
                </a:solidFill>
              </a:rPr>
              <a:t>    When print(dog1) is called, the pointer points to a Dog object. So, the virtual function is overridden and the function of Dog is executed inside of print().</a:t>
            </a:r>
            <a:endParaRPr lang="tr-TR" b="1" dirty="0">
              <a:solidFill>
                <a:prstClr val="black"/>
              </a:solidFill>
            </a:endParaRPr>
          </a:p>
          <a:p>
            <a:endParaRPr lang="en-US" b="1" dirty="0">
              <a:solidFill>
                <a:prstClr val="black"/>
              </a:solidFill>
            </a:endParaRPr>
          </a:p>
          <a:p>
            <a:r>
              <a:rPr lang="en-US" b="1" dirty="0">
                <a:solidFill>
                  <a:prstClr val="black"/>
                </a:solidFill>
              </a:rPr>
              <a:t>    When print(cat1) is called, the pointer points to a Cat object. So, the virtual function is overridden and the function of Cat is executed inside of print().</a:t>
            </a:r>
          </a:p>
        </p:txBody>
      </p:sp>
    </p:spTree>
    <p:extLst>
      <p:ext uri="{BB962C8B-B14F-4D97-AF65-F5344CB8AC3E}">
        <p14:creationId xmlns:p14="http://schemas.microsoft.com/office/powerpoint/2010/main" val="5154097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2344602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9696091" cy="6858000"/>
          </a:xfrm>
        </p:spPr>
        <p:txBody>
          <a:bodyPr>
            <a:normAutofit fontScale="70000" lnSpcReduction="20000"/>
          </a:bodyPr>
          <a:lstStyle/>
          <a:p>
            <a:pPr marL="0" indent="0">
              <a:buNone/>
            </a:pPr>
            <a:r>
              <a:rPr lang="tr-TR" b="1" dirty="0">
                <a:solidFill>
                  <a:srgbClr val="C00000"/>
                </a:solidFill>
              </a:rPr>
              <a:t>#</a:t>
            </a:r>
            <a:r>
              <a:rPr lang="tr-TR" b="1" dirty="0" err="1">
                <a:solidFill>
                  <a:srgbClr val="C00000"/>
                </a:solidFill>
              </a:rPr>
              <a:t>include</a:t>
            </a:r>
            <a:r>
              <a:rPr lang="tr-TR" b="1" dirty="0">
                <a:solidFill>
                  <a:srgbClr val="C00000"/>
                </a:solidFill>
              </a:rPr>
              <a:t> &lt;</a:t>
            </a:r>
            <a:r>
              <a:rPr lang="tr-TR" b="1" dirty="0" err="1">
                <a:solidFill>
                  <a:srgbClr val="C00000"/>
                </a:solidFill>
              </a:rPr>
              <a:t>iostream</a:t>
            </a:r>
            <a:r>
              <a:rPr lang="tr-TR" b="1" dirty="0">
                <a:solidFill>
                  <a:srgbClr val="C00000"/>
                </a:solidFill>
              </a:rPr>
              <a:t>&gt;  </a:t>
            </a:r>
          </a:p>
          <a:p>
            <a:pPr marL="0" indent="0">
              <a:buNone/>
            </a:pPr>
            <a:r>
              <a:rPr lang="tr-TR" b="1" dirty="0" err="1">
                <a:solidFill>
                  <a:srgbClr val="C00000"/>
                </a:solidFill>
              </a:rPr>
              <a:t>using</a:t>
            </a:r>
            <a:r>
              <a:rPr lang="tr-TR" b="1" dirty="0">
                <a:solidFill>
                  <a:srgbClr val="C00000"/>
                </a:solidFill>
              </a:rPr>
              <a:t> </a:t>
            </a:r>
            <a:r>
              <a:rPr lang="tr-TR" b="1" dirty="0" err="1">
                <a:solidFill>
                  <a:srgbClr val="C00000"/>
                </a:solidFill>
              </a:rPr>
              <a:t>namespace</a:t>
            </a:r>
            <a:r>
              <a:rPr lang="tr-TR" b="1" dirty="0">
                <a:solidFill>
                  <a:srgbClr val="C00000"/>
                </a:solidFill>
              </a:rPr>
              <a:t> </a:t>
            </a:r>
            <a:r>
              <a:rPr lang="tr-TR" b="1" dirty="0" err="1">
                <a:solidFill>
                  <a:srgbClr val="C00000"/>
                </a:solidFill>
              </a:rPr>
              <a:t>std</a:t>
            </a:r>
            <a:r>
              <a:rPr lang="tr-TR" b="1" dirty="0">
                <a:solidFill>
                  <a:srgbClr val="C00000"/>
                </a:solidFill>
              </a:rPr>
              <a:t>;</a:t>
            </a:r>
          </a:p>
          <a:p>
            <a:pPr marL="0" indent="0">
              <a:buNone/>
            </a:pPr>
            <a:r>
              <a:rPr lang="tr-TR" b="1" dirty="0" err="1">
                <a:solidFill>
                  <a:srgbClr val="C00000"/>
                </a:solidFill>
              </a:rPr>
              <a:t>class</a:t>
            </a:r>
            <a:r>
              <a:rPr lang="tr-TR" b="1" dirty="0">
                <a:solidFill>
                  <a:srgbClr val="C00000"/>
                </a:solidFill>
              </a:rPr>
              <a:t> </a:t>
            </a:r>
            <a:r>
              <a:rPr lang="tr-TR" b="1" dirty="0" err="1">
                <a:solidFill>
                  <a:srgbClr val="C00000"/>
                </a:solidFill>
              </a:rPr>
              <a:t>ClassA</a:t>
            </a: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public</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virtual</a:t>
            </a:r>
            <a:r>
              <a:rPr lang="tr-TR" b="1" dirty="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show</a:t>
            </a: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cout</a:t>
            </a:r>
            <a:r>
              <a:rPr lang="tr-TR" b="1" dirty="0">
                <a:solidFill>
                  <a:srgbClr val="C00000"/>
                </a:solidFill>
              </a:rPr>
              <a:t> &lt;&lt; "</a:t>
            </a:r>
            <a:r>
              <a:rPr lang="tr-TR" b="1" dirty="0" err="1">
                <a:solidFill>
                  <a:srgbClr val="C00000"/>
                </a:solidFill>
              </a:rPr>
              <a:t>The</a:t>
            </a:r>
            <a:r>
              <a:rPr lang="tr-TR" b="1" dirty="0">
                <a:solidFill>
                  <a:srgbClr val="C00000"/>
                </a:solidFill>
              </a:rPr>
              <a:t> </a:t>
            </a:r>
            <a:r>
              <a:rPr lang="tr-TR" b="1" dirty="0" err="1">
                <a:solidFill>
                  <a:srgbClr val="C00000"/>
                </a:solidFill>
              </a:rPr>
              <a:t>show</a:t>
            </a:r>
            <a:r>
              <a:rPr lang="tr-TR" b="1" dirty="0">
                <a:solidFill>
                  <a:srgbClr val="C00000"/>
                </a:solidFill>
              </a:rPr>
              <a:t>() </a:t>
            </a:r>
            <a:r>
              <a:rPr lang="tr-TR" b="1" dirty="0" err="1">
                <a:solidFill>
                  <a:srgbClr val="C00000"/>
                </a:solidFill>
              </a:rPr>
              <a:t>function</a:t>
            </a:r>
            <a:r>
              <a:rPr lang="tr-TR" b="1" dirty="0">
                <a:solidFill>
                  <a:srgbClr val="C00000"/>
                </a:solidFill>
              </a:rPr>
              <a:t> in </a:t>
            </a:r>
            <a:r>
              <a:rPr lang="tr-TR" b="1" dirty="0" err="1">
                <a:solidFill>
                  <a:srgbClr val="C00000"/>
                </a:solidFill>
              </a:rPr>
              <a:t>base</a:t>
            </a:r>
            <a:r>
              <a:rPr lang="tr-TR" b="1" dirty="0">
                <a:solidFill>
                  <a:srgbClr val="C00000"/>
                </a:solidFill>
              </a:rPr>
              <a:t> </a:t>
            </a:r>
            <a:r>
              <a:rPr lang="tr-TR" b="1" dirty="0" err="1">
                <a:solidFill>
                  <a:srgbClr val="C00000"/>
                </a:solidFill>
              </a:rPr>
              <a:t>class</a:t>
            </a:r>
            <a:r>
              <a:rPr lang="tr-TR" b="1" dirty="0">
                <a:solidFill>
                  <a:srgbClr val="C00000"/>
                </a:solidFill>
              </a:rPr>
              <a:t> </a:t>
            </a:r>
            <a:r>
              <a:rPr lang="tr-TR" b="1" dirty="0" err="1">
                <a:solidFill>
                  <a:srgbClr val="C00000"/>
                </a:solidFill>
              </a:rPr>
              <a:t>invoked</a:t>
            </a:r>
            <a:r>
              <a:rPr lang="tr-TR" b="1" dirty="0">
                <a:solidFill>
                  <a:srgbClr val="C00000"/>
                </a:solidFill>
              </a:rPr>
              <a:t>..." &lt;&lt; </a:t>
            </a:r>
            <a:r>
              <a:rPr lang="tr-TR" b="1" dirty="0" err="1">
                <a:solidFill>
                  <a:srgbClr val="C00000"/>
                </a:solidFill>
              </a:rPr>
              <a:t>endl</a:t>
            </a:r>
            <a:r>
              <a:rPr lang="tr-TR" b="1" dirty="0">
                <a:solidFill>
                  <a:srgbClr val="C00000"/>
                </a:solidFill>
              </a:rPr>
              <a:t>;</a:t>
            </a:r>
          </a:p>
          <a:p>
            <a:pPr marL="0" indent="0">
              <a:buNone/>
            </a:pPr>
            <a:r>
              <a:rPr lang="tr-TR" b="1" dirty="0">
                <a:solidFill>
                  <a:srgbClr val="C00000"/>
                </a:solidFill>
              </a:rPr>
              <a:t>		}</a:t>
            </a:r>
          </a:p>
          <a:p>
            <a:pPr marL="0" indent="0">
              <a:buNone/>
            </a:pP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class</a:t>
            </a:r>
            <a:r>
              <a:rPr lang="tr-TR" b="1" dirty="0">
                <a:solidFill>
                  <a:srgbClr val="C00000"/>
                </a:solidFill>
              </a:rPr>
              <a:t> </a:t>
            </a:r>
            <a:r>
              <a:rPr lang="tr-TR" b="1" dirty="0" err="1">
                <a:solidFill>
                  <a:srgbClr val="C00000"/>
                </a:solidFill>
              </a:rPr>
              <a:t>ClassB</a:t>
            </a:r>
            <a:r>
              <a:rPr lang="tr-TR" b="1" dirty="0">
                <a:solidFill>
                  <a:srgbClr val="C00000"/>
                </a:solidFill>
              </a:rPr>
              <a:t> :</a:t>
            </a:r>
            <a:r>
              <a:rPr lang="tr-TR" b="1" dirty="0" err="1">
                <a:solidFill>
                  <a:srgbClr val="C00000"/>
                </a:solidFill>
              </a:rPr>
              <a:t>public</a:t>
            </a:r>
            <a:r>
              <a:rPr lang="tr-TR" b="1" dirty="0">
                <a:solidFill>
                  <a:srgbClr val="C00000"/>
                </a:solidFill>
              </a:rPr>
              <a:t> </a:t>
            </a:r>
            <a:r>
              <a:rPr lang="tr-TR" b="1" dirty="0" err="1">
                <a:solidFill>
                  <a:srgbClr val="C00000"/>
                </a:solidFill>
              </a:rPr>
              <a:t>ClassA</a:t>
            </a: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public</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show</a:t>
            </a: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cout</a:t>
            </a:r>
            <a:r>
              <a:rPr lang="tr-TR" b="1" dirty="0">
                <a:solidFill>
                  <a:srgbClr val="C00000"/>
                </a:solidFill>
              </a:rPr>
              <a:t> &lt;&lt; "</a:t>
            </a:r>
            <a:r>
              <a:rPr lang="tr-TR" b="1" dirty="0" err="1">
                <a:solidFill>
                  <a:srgbClr val="C00000"/>
                </a:solidFill>
              </a:rPr>
              <a:t>The</a:t>
            </a:r>
            <a:r>
              <a:rPr lang="tr-TR" b="1" dirty="0">
                <a:solidFill>
                  <a:srgbClr val="C00000"/>
                </a:solidFill>
              </a:rPr>
              <a:t> </a:t>
            </a:r>
            <a:r>
              <a:rPr lang="tr-TR" b="1" dirty="0" err="1">
                <a:solidFill>
                  <a:srgbClr val="C00000"/>
                </a:solidFill>
              </a:rPr>
              <a:t>show</a:t>
            </a:r>
            <a:r>
              <a:rPr lang="tr-TR" b="1" dirty="0">
                <a:solidFill>
                  <a:srgbClr val="C00000"/>
                </a:solidFill>
              </a:rPr>
              <a:t>() </a:t>
            </a:r>
            <a:r>
              <a:rPr lang="tr-TR" b="1" dirty="0" err="1">
                <a:solidFill>
                  <a:srgbClr val="C00000"/>
                </a:solidFill>
              </a:rPr>
              <a:t>function</a:t>
            </a:r>
            <a:r>
              <a:rPr lang="tr-TR" b="1" dirty="0">
                <a:solidFill>
                  <a:srgbClr val="C00000"/>
                </a:solidFill>
              </a:rPr>
              <a:t> in </a:t>
            </a:r>
            <a:r>
              <a:rPr lang="tr-TR" b="1" dirty="0" err="1">
                <a:solidFill>
                  <a:srgbClr val="C00000"/>
                </a:solidFill>
              </a:rPr>
              <a:t>derived</a:t>
            </a:r>
            <a:r>
              <a:rPr lang="tr-TR" b="1" dirty="0">
                <a:solidFill>
                  <a:srgbClr val="C00000"/>
                </a:solidFill>
              </a:rPr>
              <a:t> </a:t>
            </a:r>
            <a:r>
              <a:rPr lang="tr-TR" b="1" dirty="0" err="1">
                <a:solidFill>
                  <a:srgbClr val="C00000"/>
                </a:solidFill>
              </a:rPr>
              <a:t>class</a:t>
            </a:r>
            <a:r>
              <a:rPr lang="tr-TR" b="1" dirty="0">
                <a:solidFill>
                  <a:srgbClr val="C00000"/>
                </a:solidFill>
              </a:rPr>
              <a:t> </a:t>
            </a:r>
            <a:r>
              <a:rPr lang="tr-TR" b="1" dirty="0" err="1">
                <a:solidFill>
                  <a:srgbClr val="C00000"/>
                </a:solidFill>
              </a:rPr>
              <a:t>invoked</a:t>
            </a:r>
            <a:r>
              <a:rPr lang="tr-TR" b="1" dirty="0">
                <a:solidFill>
                  <a:srgbClr val="C00000"/>
                </a:solidFill>
              </a:rPr>
              <a:t>...";</a:t>
            </a:r>
          </a:p>
          <a:p>
            <a:pPr marL="0" indent="0">
              <a:buNone/>
            </a:pPr>
            <a:r>
              <a:rPr lang="tr-TR" b="1" dirty="0">
                <a:solidFill>
                  <a:srgbClr val="C00000"/>
                </a:solidFill>
              </a:rPr>
              <a:t>		}</a:t>
            </a:r>
          </a:p>
          <a:p>
            <a:pPr marL="0" indent="0">
              <a:buNone/>
            </a:pP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int</a:t>
            </a:r>
            <a:r>
              <a:rPr lang="tr-TR" b="1" dirty="0">
                <a:solidFill>
                  <a:srgbClr val="C00000"/>
                </a:solidFill>
              </a:rPr>
              <a:t> main() {</a:t>
            </a:r>
          </a:p>
          <a:p>
            <a:pPr marL="0" indent="0">
              <a:buNone/>
            </a:pPr>
            <a:r>
              <a:rPr lang="tr-TR" b="1" dirty="0">
                <a:solidFill>
                  <a:srgbClr val="C00000"/>
                </a:solidFill>
              </a:rPr>
              <a:t>		</a:t>
            </a:r>
            <a:r>
              <a:rPr lang="tr-TR" b="1" dirty="0" err="1">
                <a:solidFill>
                  <a:srgbClr val="C00000"/>
                </a:solidFill>
              </a:rPr>
              <a:t>ClassA</a:t>
            </a:r>
            <a:r>
              <a:rPr lang="tr-TR" b="1" dirty="0">
                <a:solidFill>
                  <a:srgbClr val="C00000"/>
                </a:solidFill>
              </a:rPr>
              <a:t>* a;   </a:t>
            </a:r>
          </a:p>
          <a:p>
            <a:pPr marL="0" indent="0">
              <a:buNone/>
            </a:pPr>
            <a:r>
              <a:rPr lang="tr-TR" b="1" dirty="0">
                <a:solidFill>
                  <a:srgbClr val="C00000"/>
                </a:solidFill>
              </a:rPr>
              <a:t>		</a:t>
            </a:r>
            <a:r>
              <a:rPr lang="tr-TR" b="1" dirty="0" err="1">
                <a:solidFill>
                  <a:srgbClr val="C00000"/>
                </a:solidFill>
              </a:rPr>
              <a:t>ClassB</a:t>
            </a:r>
            <a:r>
              <a:rPr lang="tr-TR" b="1" dirty="0">
                <a:solidFill>
                  <a:srgbClr val="C00000"/>
                </a:solidFill>
              </a:rPr>
              <a:t> b;</a:t>
            </a:r>
          </a:p>
          <a:p>
            <a:pPr marL="0" indent="0">
              <a:buNone/>
            </a:pPr>
            <a:r>
              <a:rPr lang="tr-TR" b="1" dirty="0">
                <a:solidFill>
                  <a:srgbClr val="C00000"/>
                </a:solidFill>
              </a:rPr>
              <a:t>		a = &amp;b;</a:t>
            </a:r>
          </a:p>
          <a:p>
            <a:pPr marL="0" indent="0">
              <a:buNone/>
            </a:pPr>
            <a:r>
              <a:rPr lang="tr-TR" b="1" dirty="0">
                <a:solidFill>
                  <a:srgbClr val="C00000"/>
                </a:solidFill>
              </a:rPr>
              <a:t>		a-&gt;</a:t>
            </a:r>
            <a:r>
              <a:rPr lang="tr-TR" b="1" dirty="0" err="1">
                <a:solidFill>
                  <a:srgbClr val="C00000"/>
                </a:solidFill>
              </a:rPr>
              <a:t>show</a:t>
            </a:r>
            <a:r>
              <a:rPr lang="tr-TR" b="1" dirty="0">
                <a:solidFill>
                  <a:srgbClr val="C00000"/>
                </a:solidFill>
              </a:rPr>
              <a:t>();      </a:t>
            </a:r>
          </a:p>
          <a:p>
            <a:pPr marL="0" indent="0">
              <a:buNone/>
            </a:pPr>
            <a:r>
              <a:rPr lang="tr-TR" b="1" dirty="0">
                <a:solidFill>
                  <a:srgbClr val="C00000"/>
                </a:solidFill>
              </a:rPr>
              <a:t>	}</a:t>
            </a:r>
          </a:p>
        </p:txBody>
      </p:sp>
    </p:spTree>
    <p:extLst>
      <p:ext uri="{BB962C8B-B14F-4D97-AF65-F5344CB8AC3E}">
        <p14:creationId xmlns:p14="http://schemas.microsoft.com/office/powerpoint/2010/main" val="31196246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2207858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1353800" cy="6858000"/>
          </a:xfrm>
        </p:spPr>
        <p:txBody>
          <a:bodyPr>
            <a:normAutofit fontScale="85000" lnSpcReduction="20000"/>
          </a:bodyPr>
          <a:lstStyle/>
          <a:p>
            <a:r>
              <a:rPr lang="en-US" b="1" dirty="0"/>
              <a:t>A pure virtual function </a:t>
            </a:r>
            <a:r>
              <a:rPr lang="en-US" dirty="0"/>
              <a:t>(or abstract function) in C++ is a virtual function for which we don’t have implementation, we only declare it. </a:t>
            </a:r>
            <a:endParaRPr lang="tr-TR" dirty="0" smtClean="0"/>
          </a:p>
          <a:p>
            <a:endParaRPr lang="tr-TR" dirty="0" smtClean="0"/>
          </a:p>
          <a:p>
            <a:r>
              <a:rPr lang="en-US" dirty="0" smtClean="0"/>
              <a:t>A </a:t>
            </a:r>
            <a:r>
              <a:rPr lang="en-US" dirty="0"/>
              <a:t>pure virtual function is declared by assigning 0 in declaration. </a:t>
            </a:r>
            <a:endParaRPr lang="tr-TR" dirty="0" smtClean="0"/>
          </a:p>
          <a:p>
            <a:endParaRPr lang="tr-TR" dirty="0" smtClean="0"/>
          </a:p>
          <a:p>
            <a:r>
              <a:rPr lang="en-US" dirty="0" smtClean="0"/>
              <a:t>See </a:t>
            </a:r>
            <a:r>
              <a:rPr lang="en-US" dirty="0"/>
              <a:t>the following example</a:t>
            </a:r>
            <a:r>
              <a:rPr lang="en-US" dirty="0" smtClean="0"/>
              <a:t>.</a:t>
            </a:r>
            <a:endParaRPr lang="tr-TR" dirty="0" smtClean="0"/>
          </a:p>
          <a:p>
            <a:endParaRPr lang="en-US" dirty="0"/>
          </a:p>
          <a:p>
            <a:pPr marL="0" indent="0">
              <a:buNone/>
            </a:pPr>
            <a:r>
              <a:rPr lang="en-US" b="1" dirty="0"/>
              <a:t>// An abstract class </a:t>
            </a:r>
          </a:p>
          <a:p>
            <a:pPr marL="0" indent="0">
              <a:buNone/>
            </a:pPr>
            <a:r>
              <a:rPr lang="en-US" b="1" dirty="0">
                <a:solidFill>
                  <a:srgbClr val="C00000"/>
                </a:solidFill>
              </a:rPr>
              <a:t>class Test </a:t>
            </a:r>
          </a:p>
          <a:p>
            <a:pPr marL="0" indent="0">
              <a:buNone/>
            </a:pPr>
            <a:r>
              <a:rPr lang="en-US" b="1" dirty="0" smtClean="0">
                <a:solidFill>
                  <a:srgbClr val="C00000"/>
                </a:solidFill>
              </a:rPr>
              <a:t>{    </a:t>
            </a:r>
            <a:endParaRPr lang="en-US" b="1" dirty="0">
              <a:solidFill>
                <a:srgbClr val="C00000"/>
              </a:solidFill>
            </a:endParaRPr>
          </a:p>
          <a:p>
            <a:pPr marL="0" indent="0">
              <a:buNone/>
            </a:pPr>
            <a:r>
              <a:rPr lang="en-US" b="1" dirty="0">
                <a:solidFill>
                  <a:srgbClr val="C00000"/>
                </a:solidFill>
              </a:rPr>
              <a:t>    </a:t>
            </a:r>
            <a:r>
              <a:rPr lang="en-US" b="1" dirty="0"/>
              <a:t>// Data members of class </a:t>
            </a:r>
          </a:p>
          <a:p>
            <a:pPr marL="0" indent="0">
              <a:buNone/>
            </a:pPr>
            <a:r>
              <a:rPr lang="en-US" b="1" dirty="0">
                <a:solidFill>
                  <a:srgbClr val="C00000"/>
                </a:solidFill>
              </a:rPr>
              <a:t>public: </a:t>
            </a:r>
          </a:p>
          <a:p>
            <a:pPr marL="0" indent="0">
              <a:buNone/>
            </a:pPr>
            <a:r>
              <a:rPr lang="en-US" b="1" dirty="0">
                <a:solidFill>
                  <a:srgbClr val="C00000"/>
                </a:solidFill>
              </a:rPr>
              <a:t>    </a:t>
            </a:r>
            <a:r>
              <a:rPr lang="en-US" b="1" dirty="0"/>
              <a:t>// Pure Virtual Function </a:t>
            </a:r>
          </a:p>
          <a:p>
            <a:pPr marL="0" indent="0">
              <a:buNone/>
            </a:pPr>
            <a:r>
              <a:rPr lang="en-US" b="1" dirty="0">
                <a:solidFill>
                  <a:srgbClr val="C00000"/>
                </a:solidFill>
              </a:rPr>
              <a:t>    virtual void show() = 0; </a:t>
            </a:r>
          </a:p>
          <a:p>
            <a:pPr marL="0" indent="0">
              <a:buNone/>
            </a:pPr>
            <a:r>
              <a:rPr lang="en-US" b="1" dirty="0">
                <a:solidFill>
                  <a:srgbClr val="C00000"/>
                </a:solidFill>
              </a:rPr>
              <a:t>    </a:t>
            </a:r>
          </a:p>
          <a:p>
            <a:pPr marL="0" indent="0">
              <a:buNone/>
            </a:pPr>
            <a:r>
              <a:rPr lang="en-US" b="1" dirty="0">
                <a:solidFill>
                  <a:srgbClr val="C00000"/>
                </a:solidFill>
              </a:rPr>
              <a:t>   </a:t>
            </a:r>
            <a:r>
              <a:rPr lang="en-US" b="1" dirty="0"/>
              <a:t>/* Other members */</a:t>
            </a:r>
          </a:p>
          <a:p>
            <a:pPr marL="0" indent="0">
              <a:buNone/>
            </a:pPr>
            <a:r>
              <a:rPr lang="en-US" b="1" dirty="0">
                <a:solidFill>
                  <a:srgbClr val="C00000"/>
                </a:solidFill>
              </a:rPr>
              <a:t>}; </a:t>
            </a:r>
          </a:p>
          <a:p>
            <a:endParaRPr lang="tr-TR" dirty="0"/>
          </a:p>
        </p:txBody>
      </p:sp>
      <p:sp>
        <p:nvSpPr>
          <p:cNvPr id="5" name="Dikdörtgen 4"/>
          <p:cNvSpPr/>
          <p:nvPr/>
        </p:nvSpPr>
        <p:spPr>
          <a:xfrm>
            <a:off x="5739442" y="3579334"/>
            <a:ext cx="6452558" cy="1631216"/>
          </a:xfrm>
          <a:prstGeom prst="rect">
            <a:avLst/>
          </a:prstGeom>
        </p:spPr>
        <p:txBody>
          <a:bodyPr wrap="square">
            <a:spAutoFit/>
          </a:bodyPr>
          <a:lstStyle/>
          <a:p>
            <a:r>
              <a:rPr lang="en-US" sz="2000" b="1" dirty="0">
                <a:solidFill>
                  <a:prstClr val="black"/>
                </a:solidFill>
              </a:rPr>
              <a:t>Pure virtual functions are used</a:t>
            </a:r>
          </a:p>
          <a:p>
            <a:endParaRPr lang="en-US" sz="2000" b="1" dirty="0">
              <a:solidFill>
                <a:prstClr val="black"/>
              </a:solidFill>
            </a:endParaRPr>
          </a:p>
          <a:p>
            <a:r>
              <a:rPr lang="en-US" sz="2000" b="1" dirty="0">
                <a:solidFill>
                  <a:prstClr val="black"/>
                </a:solidFill>
              </a:rPr>
              <a:t>if a function doesn't have any use in the base class</a:t>
            </a:r>
          </a:p>
          <a:p>
            <a:r>
              <a:rPr lang="en-US" sz="2000" b="1" dirty="0">
                <a:solidFill>
                  <a:prstClr val="black"/>
                </a:solidFill>
              </a:rPr>
              <a:t>but the function must be implemented by all its derived classes</a:t>
            </a:r>
            <a:endParaRPr lang="tr-TR" sz="2000" b="1" dirty="0">
              <a:solidFill>
                <a:prstClr val="black"/>
              </a:solidFill>
            </a:endParaRPr>
          </a:p>
        </p:txBody>
      </p:sp>
      <p:sp>
        <p:nvSpPr>
          <p:cNvPr id="2" name="Dikdörtgen 1"/>
          <p:cNvSpPr/>
          <p:nvPr/>
        </p:nvSpPr>
        <p:spPr>
          <a:xfrm>
            <a:off x="8926381" y="1701051"/>
            <a:ext cx="2817566" cy="461665"/>
          </a:xfrm>
          <a:prstGeom prst="rect">
            <a:avLst/>
          </a:prstGeom>
        </p:spPr>
        <p:txBody>
          <a:bodyPr wrap="none">
            <a:spAutoFit/>
          </a:bodyPr>
          <a:lstStyle/>
          <a:p>
            <a:r>
              <a:rPr lang="tr-TR" sz="2400" dirty="0" err="1">
                <a:solidFill>
                  <a:srgbClr val="C00000"/>
                </a:solidFill>
              </a:rPr>
              <a:t>pure</a:t>
            </a:r>
            <a:r>
              <a:rPr lang="tr-TR" sz="2400" dirty="0">
                <a:solidFill>
                  <a:srgbClr val="C00000"/>
                </a:solidFill>
              </a:rPr>
              <a:t> </a:t>
            </a:r>
            <a:r>
              <a:rPr lang="tr-TR" sz="2400" dirty="0" err="1">
                <a:solidFill>
                  <a:srgbClr val="C00000"/>
                </a:solidFill>
              </a:rPr>
              <a:t>virtual</a:t>
            </a:r>
            <a:r>
              <a:rPr lang="tr-TR" sz="2400" dirty="0">
                <a:solidFill>
                  <a:srgbClr val="C00000"/>
                </a:solidFill>
              </a:rPr>
              <a:t> </a:t>
            </a:r>
            <a:r>
              <a:rPr lang="tr-TR" sz="2400" dirty="0" err="1">
                <a:solidFill>
                  <a:srgbClr val="C00000"/>
                </a:solidFill>
              </a:rPr>
              <a:t>function</a:t>
            </a:r>
            <a:r>
              <a:rPr lang="tr-TR" sz="2400" dirty="0">
                <a:solidFill>
                  <a:srgbClr val="C00000"/>
                </a:solidFill>
              </a:rPr>
              <a:t> </a:t>
            </a:r>
          </a:p>
        </p:txBody>
      </p:sp>
    </p:spTree>
    <p:extLst>
      <p:ext uri="{BB962C8B-B14F-4D97-AF65-F5344CB8AC3E}">
        <p14:creationId xmlns:p14="http://schemas.microsoft.com/office/powerpoint/2010/main" val="4291463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p:cNvSpPr/>
          <p:nvPr/>
        </p:nvSpPr>
        <p:spPr>
          <a:xfrm>
            <a:off x="0" y="889629"/>
            <a:ext cx="6096000" cy="5078313"/>
          </a:xfrm>
          <a:prstGeom prst="rect">
            <a:avLst/>
          </a:prstGeom>
        </p:spPr>
        <p:txBody>
          <a:bodyPr>
            <a:spAutoFit/>
          </a:bodyPr>
          <a:lstStyle/>
          <a:p>
            <a:r>
              <a:rPr lang="tr-TR" b="1" dirty="0" err="1">
                <a:solidFill>
                  <a:srgbClr val="FF0000"/>
                </a:solidFill>
              </a:rPr>
              <a:t>class</a:t>
            </a:r>
            <a:r>
              <a:rPr lang="tr-TR" b="1" dirty="0">
                <a:solidFill>
                  <a:srgbClr val="FF0000"/>
                </a:solidFill>
              </a:rPr>
              <a:t> Box {</a:t>
            </a:r>
          </a:p>
          <a:p>
            <a:r>
              <a:rPr lang="tr-TR" b="1" dirty="0">
                <a:solidFill>
                  <a:srgbClr val="FF0000"/>
                </a:solidFill>
              </a:rPr>
              <a:t>   </a:t>
            </a:r>
            <a:r>
              <a:rPr lang="tr-TR" b="1" dirty="0" err="1">
                <a:solidFill>
                  <a:srgbClr val="FF0000"/>
                </a:solidFill>
              </a:rPr>
              <a:t>public</a:t>
            </a:r>
            <a:r>
              <a:rPr lang="tr-TR" b="1" dirty="0">
                <a:solidFill>
                  <a:srgbClr val="FF0000"/>
                </a:solidFill>
              </a:rPr>
              <a:t>:</a:t>
            </a:r>
          </a:p>
          <a:p>
            <a:r>
              <a:rPr lang="tr-TR" b="1" dirty="0">
                <a:solidFill>
                  <a:srgbClr val="FF0000"/>
                </a:solidFill>
              </a:rPr>
              <a:t>      </a:t>
            </a:r>
            <a:r>
              <a:rPr lang="tr-TR" b="1" dirty="0"/>
              <a:t>// </a:t>
            </a:r>
            <a:r>
              <a:rPr lang="tr-TR" b="1" dirty="0" err="1"/>
              <a:t>Constructor</a:t>
            </a:r>
            <a:r>
              <a:rPr lang="tr-TR" b="1" dirty="0"/>
              <a:t> </a:t>
            </a:r>
            <a:r>
              <a:rPr lang="tr-TR" b="1" dirty="0" err="1"/>
              <a:t>definition</a:t>
            </a:r>
            <a:endParaRPr lang="tr-TR" b="1" dirty="0"/>
          </a:p>
          <a:p>
            <a:r>
              <a:rPr lang="tr-TR" b="1" dirty="0">
                <a:solidFill>
                  <a:srgbClr val="FF0000"/>
                </a:solidFill>
              </a:rPr>
              <a:t>      Box(</a:t>
            </a:r>
            <a:r>
              <a:rPr lang="tr-TR" b="1" dirty="0" err="1">
                <a:solidFill>
                  <a:srgbClr val="FF0000"/>
                </a:solidFill>
              </a:rPr>
              <a:t>double</a:t>
            </a:r>
            <a:r>
              <a:rPr lang="tr-TR" b="1" dirty="0">
                <a:solidFill>
                  <a:srgbClr val="FF0000"/>
                </a:solidFill>
              </a:rPr>
              <a:t> l = 2.0, </a:t>
            </a:r>
            <a:r>
              <a:rPr lang="tr-TR" b="1" dirty="0" err="1">
                <a:solidFill>
                  <a:srgbClr val="FF0000"/>
                </a:solidFill>
              </a:rPr>
              <a:t>double</a:t>
            </a:r>
            <a:r>
              <a:rPr lang="tr-TR" b="1" dirty="0">
                <a:solidFill>
                  <a:srgbClr val="FF0000"/>
                </a:solidFill>
              </a:rPr>
              <a:t> b = 2.0, </a:t>
            </a:r>
            <a:r>
              <a:rPr lang="tr-TR" b="1" dirty="0" err="1">
                <a:solidFill>
                  <a:srgbClr val="FF0000"/>
                </a:solidFill>
              </a:rPr>
              <a:t>double</a:t>
            </a:r>
            <a:r>
              <a:rPr lang="tr-TR" b="1" dirty="0">
                <a:solidFill>
                  <a:srgbClr val="FF0000"/>
                </a:solidFill>
              </a:rPr>
              <a:t> h = 2.0) {</a:t>
            </a:r>
          </a:p>
          <a:p>
            <a:r>
              <a:rPr lang="tr-TR" b="1" dirty="0">
                <a:solidFill>
                  <a:srgbClr val="FF0000"/>
                </a:solidFill>
              </a:rPr>
              <a:t>         </a:t>
            </a:r>
            <a:r>
              <a:rPr lang="tr-TR" b="1" dirty="0" err="1">
                <a:solidFill>
                  <a:srgbClr val="FF0000"/>
                </a:solidFill>
              </a:rPr>
              <a:t>cout</a:t>
            </a:r>
            <a:r>
              <a:rPr lang="tr-TR" b="1" dirty="0">
                <a:solidFill>
                  <a:srgbClr val="FF0000"/>
                </a:solidFill>
              </a:rPr>
              <a:t> &lt;&lt;"</a:t>
            </a:r>
            <a:r>
              <a:rPr lang="tr-TR" b="1" dirty="0" err="1">
                <a:solidFill>
                  <a:srgbClr val="FF0000"/>
                </a:solidFill>
              </a:rPr>
              <a:t>Constructor</a:t>
            </a:r>
            <a:r>
              <a:rPr lang="tr-TR" b="1" dirty="0">
                <a:solidFill>
                  <a:srgbClr val="FF0000"/>
                </a:solidFill>
              </a:rPr>
              <a:t> </a:t>
            </a:r>
            <a:r>
              <a:rPr lang="tr-TR" b="1" dirty="0" err="1">
                <a:solidFill>
                  <a:srgbClr val="FF0000"/>
                </a:solidFill>
              </a:rPr>
              <a:t>called</a:t>
            </a:r>
            <a:r>
              <a:rPr lang="tr-TR" b="1" dirty="0">
                <a:solidFill>
                  <a:srgbClr val="FF0000"/>
                </a:solidFill>
              </a:rPr>
              <a:t>." &lt;&lt; </a:t>
            </a:r>
            <a:r>
              <a:rPr lang="tr-TR" b="1" dirty="0" err="1">
                <a:solidFill>
                  <a:srgbClr val="FF0000"/>
                </a:solidFill>
              </a:rPr>
              <a:t>endl</a:t>
            </a:r>
            <a:r>
              <a:rPr lang="tr-TR" b="1" dirty="0">
                <a:solidFill>
                  <a:srgbClr val="FF0000"/>
                </a:solidFill>
              </a:rPr>
              <a:t>;</a:t>
            </a:r>
          </a:p>
          <a:p>
            <a:r>
              <a:rPr lang="tr-TR" b="1" dirty="0">
                <a:solidFill>
                  <a:srgbClr val="FF0000"/>
                </a:solidFill>
              </a:rPr>
              <a:t>         </a:t>
            </a:r>
            <a:r>
              <a:rPr lang="tr-TR" b="1" dirty="0" err="1">
                <a:solidFill>
                  <a:srgbClr val="FF0000"/>
                </a:solidFill>
              </a:rPr>
              <a:t>length</a:t>
            </a:r>
            <a:r>
              <a:rPr lang="tr-TR" b="1" dirty="0">
                <a:solidFill>
                  <a:srgbClr val="FF0000"/>
                </a:solidFill>
              </a:rPr>
              <a:t> = l;</a:t>
            </a:r>
          </a:p>
          <a:p>
            <a:r>
              <a:rPr lang="tr-TR" b="1" dirty="0">
                <a:solidFill>
                  <a:srgbClr val="FF0000"/>
                </a:solidFill>
              </a:rPr>
              <a:t>         </a:t>
            </a:r>
            <a:r>
              <a:rPr lang="tr-TR" b="1" dirty="0" err="1">
                <a:solidFill>
                  <a:srgbClr val="FF0000"/>
                </a:solidFill>
              </a:rPr>
              <a:t>breadth</a:t>
            </a:r>
            <a:r>
              <a:rPr lang="tr-TR" b="1" dirty="0">
                <a:solidFill>
                  <a:srgbClr val="FF0000"/>
                </a:solidFill>
              </a:rPr>
              <a:t> = b;</a:t>
            </a:r>
          </a:p>
          <a:p>
            <a:r>
              <a:rPr lang="tr-TR" b="1" dirty="0">
                <a:solidFill>
                  <a:srgbClr val="FF0000"/>
                </a:solidFill>
              </a:rPr>
              <a:t>         </a:t>
            </a:r>
            <a:r>
              <a:rPr lang="tr-TR" b="1" dirty="0" err="1">
                <a:solidFill>
                  <a:srgbClr val="FF0000"/>
                </a:solidFill>
              </a:rPr>
              <a:t>height</a:t>
            </a:r>
            <a:r>
              <a:rPr lang="tr-TR" b="1" dirty="0">
                <a:solidFill>
                  <a:srgbClr val="FF0000"/>
                </a:solidFill>
              </a:rPr>
              <a:t> = h;</a:t>
            </a:r>
          </a:p>
          <a:p>
            <a:r>
              <a:rPr lang="tr-TR" b="1" dirty="0">
                <a:solidFill>
                  <a:srgbClr val="FF0000"/>
                </a:solidFill>
              </a:rPr>
              <a:t>      }</a:t>
            </a:r>
          </a:p>
          <a:p>
            <a:r>
              <a:rPr lang="tr-TR" b="1" dirty="0">
                <a:solidFill>
                  <a:srgbClr val="FF0000"/>
                </a:solidFill>
              </a:rPr>
              <a:t>      </a:t>
            </a:r>
            <a:r>
              <a:rPr lang="tr-TR" b="1" dirty="0" err="1">
                <a:solidFill>
                  <a:srgbClr val="FF0000"/>
                </a:solidFill>
              </a:rPr>
              <a:t>double</a:t>
            </a:r>
            <a:r>
              <a:rPr lang="tr-TR" b="1" dirty="0">
                <a:solidFill>
                  <a:srgbClr val="FF0000"/>
                </a:solidFill>
              </a:rPr>
              <a:t> Volume() {</a:t>
            </a:r>
          </a:p>
          <a:p>
            <a:r>
              <a:rPr lang="tr-TR" b="1" dirty="0">
                <a:solidFill>
                  <a:srgbClr val="FF0000"/>
                </a:solidFill>
              </a:rPr>
              <a:t>         </a:t>
            </a:r>
            <a:r>
              <a:rPr lang="tr-TR" b="1" dirty="0" err="1">
                <a:solidFill>
                  <a:srgbClr val="FF0000"/>
                </a:solidFill>
              </a:rPr>
              <a:t>return</a:t>
            </a:r>
            <a:r>
              <a:rPr lang="tr-TR" b="1" dirty="0">
                <a:solidFill>
                  <a:srgbClr val="FF0000"/>
                </a:solidFill>
              </a:rPr>
              <a:t> </a:t>
            </a:r>
            <a:r>
              <a:rPr lang="tr-TR" b="1" dirty="0" err="1">
                <a:solidFill>
                  <a:srgbClr val="FF0000"/>
                </a:solidFill>
              </a:rPr>
              <a:t>length</a:t>
            </a:r>
            <a:r>
              <a:rPr lang="tr-TR" b="1" dirty="0">
                <a:solidFill>
                  <a:srgbClr val="FF0000"/>
                </a:solidFill>
              </a:rPr>
              <a:t> * </a:t>
            </a:r>
            <a:r>
              <a:rPr lang="tr-TR" b="1" dirty="0" err="1">
                <a:solidFill>
                  <a:srgbClr val="FF0000"/>
                </a:solidFill>
              </a:rPr>
              <a:t>breadth</a:t>
            </a:r>
            <a:r>
              <a:rPr lang="tr-TR" b="1" dirty="0">
                <a:solidFill>
                  <a:srgbClr val="FF0000"/>
                </a:solidFill>
              </a:rPr>
              <a:t> * </a:t>
            </a:r>
            <a:r>
              <a:rPr lang="tr-TR" b="1" dirty="0" err="1">
                <a:solidFill>
                  <a:srgbClr val="FF0000"/>
                </a:solidFill>
              </a:rPr>
              <a:t>height</a:t>
            </a:r>
            <a:r>
              <a:rPr lang="tr-TR" b="1" dirty="0">
                <a:solidFill>
                  <a:srgbClr val="FF0000"/>
                </a:solidFill>
              </a:rPr>
              <a:t>;</a:t>
            </a:r>
          </a:p>
          <a:p>
            <a:r>
              <a:rPr lang="tr-TR" b="1" dirty="0">
                <a:solidFill>
                  <a:srgbClr val="FF0000"/>
                </a:solidFill>
              </a:rPr>
              <a:t>      }</a:t>
            </a:r>
          </a:p>
          <a:p>
            <a:r>
              <a:rPr lang="tr-TR" b="1" dirty="0">
                <a:solidFill>
                  <a:srgbClr val="FF0000"/>
                </a:solidFill>
              </a:rPr>
              <a:t>      </a:t>
            </a:r>
          </a:p>
          <a:p>
            <a:r>
              <a:rPr lang="tr-TR" b="1" dirty="0">
                <a:solidFill>
                  <a:srgbClr val="FF0000"/>
                </a:solidFill>
              </a:rPr>
              <a:t>   </a:t>
            </a:r>
            <a:r>
              <a:rPr lang="tr-TR" b="1" dirty="0" err="1">
                <a:solidFill>
                  <a:srgbClr val="FF0000"/>
                </a:solidFill>
              </a:rPr>
              <a:t>private</a:t>
            </a:r>
            <a:r>
              <a:rPr lang="tr-TR" b="1" dirty="0">
                <a:solidFill>
                  <a:srgbClr val="FF0000"/>
                </a:solidFill>
              </a:rPr>
              <a:t>:</a:t>
            </a:r>
          </a:p>
          <a:p>
            <a:r>
              <a:rPr lang="tr-TR" b="1" dirty="0">
                <a:solidFill>
                  <a:srgbClr val="FF0000"/>
                </a:solidFill>
              </a:rPr>
              <a:t>      </a:t>
            </a:r>
            <a:r>
              <a:rPr lang="tr-TR" b="1" dirty="0" err="1">
                <a:solidFill>
                  <a:srgbClr val="FF0000"/>
                </a:solidFill>
              </a:rPr>
              <a:t>double</a:t>
            </a:r>
            <a:r>
              <a:rPr lang="tr-TR" b="1" dirty="0">
                <a:solidFill>
                  <a:srgbClr val="FF0000"/>
                </a:solidFill>
              </a:rPr>
              <a:t> </a:t>
            </a:r>
            <a:r>
              <a:rPr lang="tr-TR" b="1" dirty="0" err="1">
                <a:solidFill>
                  <a:srgbClr val="FF0000"/>
                </a:solidFill>
              </a:rPr>
              <a:t>length</a:t>
            </a:r>
            <a:r>
              <a:rPr lang="tr-TR" b="1" dirty="0">
                <a:solidFill>
                  <a:srgbClr val="FF0000"/>
                </a:solidFill>
              </a:rPr>
              <a:t>;     </a:t>
            </a:r>
            <a:r>
              <a:rPr lang="tr-TR" b="1" dirty="0"/>
              <a:t>// </a:t>
            </a:r>
            <a:r>
              <a:rPr lang="tr-TR" b="1" dirty="0" err="1"/>
              <a:t>Length</a:t>
            </a:r>
            <a:r>
              <a:rPr lang="tr-TR" b="1" dirty="0"/>
              <a:t> of a </a:t>
            </a:r>
            <a:r>
              <a:rPr lang="tr-TR" b="1" dirty="0" err="1"/>
              <a:t>box</a:t>
            </a:r>
            <a:endParaRPr lang="tr-TR" b="1" dirty="0"/>
          </a:p>
          <a:p>
            <a:r>
              <a:rPr lang="tr-TR" b="1" dirty="0">
                <a:solidFill>
                  <a:srgbClr val="FF0000"/>
                </a:solidFill>
              </a:rPr>
              <a:t>      </a:t>
            </a:r>
            <a:r>
              <a:rPr lang="tr-TR" b="1" dirty="0" err="1">
                <a:solidFill>
                  <a:srgbClr val="FF0000"/>
                </a:solidFill>
              </a:rPr>
              <a:t>double</a:t>
            </a:r>
            <a:r>
              <a:rPr lang="tr-TR" b="1" dirty="0">
                <a:solidFill>
                  <a:srgbClr val="FF0000"/>
                </a:solidFill>
              </a:rPr>
              <a:t> </a:t>
            </a:r>
            <a:r>
              <a:rPr lang="tr-TR" b="1" dirty="0" err="1">
                <a:solidFill>
                  <a:srgbClr val="FF0000"/>
                </a:solidFill>
              </a:rPr>
              <a:t>breadth</a:t>
            </a:r>
            <a:r>
              <a:rPr lang="tr-TR" b="1" dirty="0">
                <a:solidFill>
                  <a:srgbClr val="FF0000"/>
                </a:solidFill>
              </a:rPr>
              <a:t>;    </a:t>
            </a:r>
            <a:r>
              <a:rPr lang="tr-TR" b="1" dirty="0"/>
              <a:t>// </a:t>
            </a:r>
            <a:r>
              <a:rPr lang="tr-TR" b="1" dirty="0" err="1"/>
              <a:t>Breadth</a:t>
            </a:r>
            <a:r>
              <a:rPr lang="tr-TR" b="1" dirty="0"/>
              <a:t> of a </a:t>
            </a:r>
            <a:r>
              <a:rPr lang="tr-TR" b="1" dirty="0" err="1"/>
              <a:t>box</a:t>
            </a:r>
            <a:endParaRPr lang="tr-TR" b="1" dirty="0"/>
          </a:p>
          <a:p>
            <a:r>
              <a:rPr lang="tr-TR" b="1" dirty="0">
                <a:solidFill>
                  <a:srgbClr val="FF0000"/>
                </a:solidFill>
              </a:rPr>
              <a:t>      </a:t>
            </a:r>
            <a:r>
              <a:rPr lang="tr-TR" b="1" dirty="0" err="1">
                <a:solidFill>
                  <a:srgbClr val="FF0000"/>
                </a:solidFill>
              </a:rPr>
              <a:t>double</a:t>
            </a:r>
            <a:r>
              <a:rPr lang="tr-TR" b="1" dirty="0">
                <a:solidFill>
                  <a:srgbClr val="FF0000"/>
                </a:solidFill>
              </a:rPr>
              <a:t> </a:t>
            </a:r>
            <a:r>
              <a:rPr lang="tr-TR" b="1" dirty="0" err="1">
                <a:solidFill>
                  <a:srgbClr val="FF0000"/>
                </a:solidFill>
              </a:rPr>
              <a:t>height</a:t>
            </a:r>
            <a:r>
              <a:rPr lang="tr-TR" b="1" dirty="0">
                <a:solidFill>
                  <a:srgbClr val="FF0000"/>
                </a:solidFill>
              </a:rPr>
              <a:t>;     </a:t>
            </a:r>
            <a:r>
              <a:rPr lang="tr-TR" b="1" dirty="0"/>
              <a:t>// </a:t>
            </a:r>
            <a:r>
              <a:rPr lang="tr-TR" b="1" dirty="0" err="1"/>
              <a:t>Height</a:t>
            </a:r>
            <a:r>
              <a:rPr lang="tr-TR" b="1" dirty="0"/>
              <a:t> of a </a:t>
            </a:r>
            <a:r>
              <a:rPr lang="tr-TR" b="1" dirty="0" err="1"/>
              <a:t>box</a:t>
            </a:r>
            <a:endParaRPr lang="tr-TR" b="1" dirty="0"/>
          </a:p>
          <a:p>
            <a:r>
              <a:rPr lang="tr-TR" b="1" dirty="0">
                <a:solidFill>
                  <a:srgbClr val="FF0000"/>
                </a:solidFill>
              </a:rPr>
              <a:t>};</a:t>
            </a:r>
          </a:p>
        </p:txBody>
      </p:sp>
      <p:sp>
        <p:nvSpPr>
          <p:cNvPr id="6" name="Dikdörtgen 5"/>
          <p:cNvSpPr/>
          <p:nvPr/>
        </p:nvSpPr>
        <p:spPr>
          <a:xfrm>
            <a:off x="5883215" y="111499"/>
            <a:ext cx="6308785" cy="5355312"/>
          </a:xfrm>
          <a:prstGeom prst="rect">
            <a:avLst/>
          </a:prstGeom>
        </p:spPr>
        <p:txBody>
          <a:bodyPr wrap="square">
            <a:spAutoFit/>
          </a:bodyPr>
          <a:lstStyle/>
          <a:p>
            <a:r>
              <a:rPr lang="en-US" b="1" dirty="0" err="1">
                <a:solidFill>
                  <a:srgbClr val="FF0000"/>
                </a:solidFill>
              </a:rPr>
              <a:t>int</a:t>
            </a:r>
            <a:r>
              <a:rPr lang="en-US" b="1" dirty="0">
                <a:solidFill>
                  <a:srgbClr val="FF0000"/>
                </a:solidFill>
              </a:rPr>
              <a:t> main(void) {</a:t>
            </a:r>
          </a:p>
          <a:p>
            <a:r>
              <a:rPr lang="en-US" b="1" dirty="0">
                <a:solidFill>
                  <a:srgbClr val="FF0000"/>
                </a:solidFill>
              </a:rPr>
              <a:t>   Box Box1(3.3, 1.2, 1.5);    </a:t>
            </a:r>
            <a:r>
              <a:rPr lang="en-US" b="1" dirty="0"/>
              <a:t>// Declare box1</a:t>
            </a:r>
          </a:p>
          <a:p>
            <a:r>
              <a:rPr lang="en-US" b="1" dirty="0">
                <a:solidFill>
                  <a:srgbClr val="FF0000"/>
                </a:solidFill>
              </a:rPr>
              <a:t>   Box Box2(8.5, 6.0, 2.0);    </a:t>
            </a:r>
            <a:r>
              <a:rPr lang="en-US" b="1" dirty="0"/>
              <a:t>// Declare box2</a:t>
            </a:r>
          </a:p>
          <a:p>
            <a:r>
              <a:rPr lang="en-US" b="1" dirty="0">
                <a:solidFill>
                  <a:srgbClr val="FF0000"/>
                </a:solidFill>
              </a:rPr>
              <a:t>   Box *</a:t>
            </a:r>
            <a:r>
              <a:rPr lang="en-US" b="1" dirty="0" err="1">
                <a:solidFill>
                  <a:srgbClr val="FF0000"/>
                </a:solidFill>
              </a:rPr>
              <a:t>ptrBox</a:t>
            </a:r>
            <a:r>
              <a:rPr lang="en-US" b="1" dirty="0">
                <a:solidFill>
                  <a:srgbClr val="FF0000"/>
                </a:solidFill>
              </a:rPr>
              <a:t>;                </a:t>
            </a:r>
            <a:r>
              <a:rPr lang="en-US" b="1" dirty="0"/>
              <a:t>// Declare pointer to a class.</a:t>
            </a:r>
          </a:p>
          <a:p>
            <a:endParaRPr lang="en-US" b="1" dirty="0">
              <a:solidFill>
                <a:srgbClr val="FF0000"/>
              </a:solidFill>
            </a:endParaRPr>
          </a:p>
          <a:p>
            <a:r>
              <a:rPr lang="en-US" b="1" dirty="0">
                <a:solidFill>
                  <a:srgbClr val="FF0000"/>
                </a:solidFill>
              </a:rPr>
              <a:t>   </a:t>
            </a:r>
            <a:r>
              <a:rPr lang="en-US" b="1" dirty="0"/>
              <a:t>// Save the address of first object</a:t>
            </a:r>
          </a:p>
          <a:p>
            <a:r>
              <a:rPr lang="en-US" b="1" dirty="0">
                <a:solidFill>
                  <a:srgbClr val="FF0000"/>
                </a:solidFill>
              </a:rPr>
              <a:t>   </a:t>
            </a:r>
            <a:r>
              <a:rPr lang="en-US" b="1" dirty="0" err="1">
                <a:solidFill>
                  <a:srgbClr val="FF0000"/>
                </a:solidFill>
              </a:rPr>
              <a:t>ptrBox</a:t>
            </a:r>
            <a:r>
              <a:rPr lang="en-US" b="1" dirty="0">
                <a:solidFill>
                  <a:srgbClr val="FF0000"/>
                </a:solidFill>
              </a:rPr>
              <a:t> = &amp;Box1;</a:t>
            </a:r>
          </a:p>
          <a:p>
            <a:endParaRPr lang="tr-TR" b="1" dirty="0" smtClean="0">
              <a:solidFill>
                <a:srgbClr val="FF0000"/>
              </a:solidFill>
            </a:endParaRPr>
          </a:p>
          <a:p>
            <a:r>
              <a:rPr lang="en-US" b="1" dirty="0" smtClean="0">
                <a:solidFill>
                  <a:srgbClr val="FF0000"/>
                </a:solidFill>
              </a:rPr>
              <a:t>   </a:t>
            </a:r>
            <a:r>
              <a:rPr lang="en-US" b="1" dirty="0"/>
              <a:t>// Now try to access a member using member access operator</a:t>
            </a:r>
          </a:p>
          <a:p>
            <a:r>
              <a:rPr lang="en-US" b="1" dirty="0">
                <a:solidFill>
                  <a:srgbClr val="FF0000"/>
                </a:solidFill>
              </a:rPr>
              <a:t>   </a:t>
            </a:r>
            <a:r>
              <a:rPr lang="en-US" b="1" dirty="0" err="1">
                <a:solidFill>
                  <a:srgbClr val="FF0000"/>
                </a:solidFill>
              </a:rPr>
              <a:t>cout</a:t>
            </a:r>
            <a:r>
              <a:rPr lang="en-US" b="1" dirty="0">
                <a:solidFill>
                  <a:srgbClr val="FF0000"/>
                </a:solidFill>
              </a:rPr>
              <a:t> &lt;&lt; "Volume of Box1: " &lt;&lt; </a:t>
            </a:r>
            <a:r>
              <a:rPr lang="en-US" b="1" dirty="0" err="1">
                <a:solidFill>
                  <a:srgbClr val="FF0000"/>
                </a:solidFill>
              </a:rPr>
              <a:t>ptrBox</a:t>
            </a:r>
            <a:r>
              <a:rPr lang="en-US" b="1" dirty="0">
                <a:solidFill>
                  <a:srgbClr val="FF0000"/>
                </a:solidFill>
              </a:rPr>
              <a:t>-&gt;Volume() &lt;&lt; </a:t>
            </a:r>
            <a:r>
              <a:rPr lang="en-US" b="1" dirty="0" err="1">
                <a:solidFill>
                  <a:srgbClr val="FF0000"/>
                </a:solidFill>
              </a:rPr>
              <a:t>endl</a:t>
            </a:r>
            <a:r>
              <a:rPr lang="en-US" b="1" dirty="0">
                <a:solidFill>
                  <a:srgbClr val="FF0000"/>
                </a:solidFill>
              </a:rPr>
              <a:t>;</a:t>
            </a:r>
          </a:p>
          <a:p>
            <a:endParaRPr lang="en-US" b="1" dirty="0">
              <a:solidFill>
                <a:srgbClr val="FF0000"/>
              </a:solidFill>
            </a:endParaRPr>
          </a:p>
          <a:p>
            <a:r>
              <a:rPr lang="en-US" b="1" dirty="0">
                <a:solidFill>
                  <a:srgbClr val="FF0000"/>
                </a:solidFill>
              </a:rPr>
              <a:t>   </a:t>
            </a:r>
            <a:r>
              <a:rPr lang="en-US" b="1" dirty="0"/>
              <a:t>// Save the address of second object</a:t>
            </a:r>
          </a:p>
          <a:p>
            <a:r>
              <a:rPr lang="en-US" b="1" dirty="0">
                <a:solidFill>
                  <a:srgbClr val="FF0000"/>
                </a:solidFill>
              </a:rPr>
              <a:t>   </a:t>
            </a:r>
            <a:r>
              <a:rPr lang="en-US" b="1" dirty="0" err="1">
                <a:solidFill>
                  <a:srgbClr val="FF0000"/>
                </a:solidFill>
              </a:rPr>
              <a:t>ptrBox</a:t>
            </a:r>
            <a:r>
              <a:rPr lang="en-US" b="1" dirty="0">
                <a:solidFill>
                  <a:srgbClr val="FF0000"/>
                </a:solidFill>
              </a:rPr>
              <a:t> = &amp;Box2;</a:t>
            </a:r>
          </a:p>
          <a:p>
            <a:endParaRPr lang="en-US" b="1" dirty="0">
              <a:solidFill>
                <a:srgbClr val="FF0000"/>
              </a:solidFill>
            </a:endParaRPr>
          </a:p>
          <a:p>
            <a:r>
              <a:rPr lang="en-US" b="1" dirty="0">
                <a:solidFill>
                  <a:srgbClr val="FF0000"/>
                </a:solidFill>
              </a:rPr>
              <a:t>   </a:t>
            </a:r>
            <a:r>
              <a:rPr lang="en-US" b="1" dirty="0"/>
              <a:t>// Now try to access a member using member access </a:t>
            </a:r>
            <a:r>
              <a:rPr lang="en-US" b="1" dirty="0">
                <a:solidFill>
                  <a:srgbClr val="FF0000"/>
                </a:solidFill>
              </a:rPr>
              <a:t>operator</a:t>
            </a:r>
          </a:p>
          <a:p>
            <a:r>
              <a:rPr lang="en-US" b="1" dirty="0">
                <a:solidFill>
                  <a:srgbClr val="FF0000"/>
                </a:solidFill>
              </a:rPr>
              <a:t>   </a:t>
            </a:r>
            <a:r>
              <a:rPr lang="en-US" b="1" dirty="0" err="1">
                <a:solidFill>
                  <a:srgbClr val="FF0000"/>
                </a:solidFill>
              </a:rPr>
              <a:t>cout</a:t>
            </a:r>
            <a:r>
              <a:rPr lang="en-US" b="1" dirty="0">
                <a:solidFill>
                  <a:srgbClr val="FF0000"/>
                </a:solidFill>
              </a:rPr>
              <a:t> &lt;&lt; "Volume of Box2: " &lt;&lt; </a:t>
            </a:r>
            <a:r>
              <a:rPr lang="en-US" b="1" dirty="0" err="1">
                <a:solidFill>
                  <a:srgbClr val="FF0000"/>
                </a:solidFill>
              </a:rPr>
              <a:t>ptrBox</a:t>
            </a:r>
            <a:r>
              <a:rPr lang="en-US" b="1" dirty="0">
                <a:solidFill>
                  <a:srgbClr val="FF0000"/>
                </a:solidFill>
              </a:rPr>
              <a:t>-&gt;Volume() &lt;&lt; </a:t>
            </a:r>
            <a:r>
              <a:rPr lang="en-US" b="1" dirty="0" err="1">
                <a:solidFill>
                  <a:srgbClr val="FF0000"/>
                </a:solidFill>
              </a:rPr>
              <a:t>endl</a:t>
            </a:r>
            <a:r>
              <a:rPr lang="en-US" b="1" dirty="0">
                <a:solidFill>
                  <a:srgbClr val="FF0000"/>
                </a:solidFill>
              </a:rPr>
              <a:t>;</a:t>
            </a:r>
          </a:p>
          <a:p>
            <a:r>
              <a:rPr lang="en-US" b="1" dirty="0">
                <a:solidFill>
                  <a:srgbClr val="FF0000"/>
                </a:solidFill>
              </a:rPr>
              <a:t>  </a:t>
            </a:r>
          </a:p>
          <a:p>
            <a:r>
              <a:rPr lang="en-US" b="1" dirty="0">
                <a:solidFill>
                  <a:srgbClr val="FF0000"/>
                </a:solidFill>
              </a:rPr>
              <a:t>   return 0;</a:t>
            </a:r>
          </a:p>
          <a:p>
            <a:r>
              <a:rPr lang="en-US" b="1" dirty="0">
                <a:solidFill>
                  <a:srgbClr val="FF0000"/>
                </a:solidFill>
              </a:rPr>
              <a:t>}</a:t>
            </a:r>
            <a:endParaRPr lang="tr-TR" b="1" dirty="0">
              <a:solidFill>
                <a:srgbClr val="FF0000"/>
              </a:solidFill>
            </a:endParaRPr>
          </a:p>
        </p:txBody>
      </p:sp>
      <p:pic>
        <p:nvPicPr>
          <p:cNvPr id="7" name="Resim 6"/>
          <p:cNvPicPr>
            <a:picLocks noChangeAspect="1"/>
          </p:cNvPicPr>
          <p:nvPr/>
        </p:nvPicPr>
        <p:blipFill>
          <a:blip r:embed="rId2"/>
          <a:stretch>
            <a:fillRect/>
          </a:stretch>
        </p:blipFill>
        <p:spPr>
          <a:xfrm>
            <a:off x="9400276" y="5369493"/>
            <a:ext cx="2552700" cy="1381125"/>
          </a:xfrm>
          <a:prstGeom prst="rect">
            <a:avLst/>
          </a:prstGeom>
        </p:spPr>
      </p:pic>
    </p:spTree>
    <p:extLst>
      <p:ext uri="{BB962C8B-B14F-4D97-AF65-F5344CB8AC3E}">
        <p14:creationId xmlns:p14="http://schemas.microsoft.com/office/powerpoint/2010/main" val="172498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1353800" cy="6858000"/>
          </a:xfrm>
        </p:spPr>
        <p:txBody>
          <a:bodyPr>
            <a:normAutofit fontScale="77500" lnSpcReduction="20000"/>
          </a:bodyPr>
          <a:lstStyle/>
          <a:p>
            <a:pPr marL="0" indent="0">
              <a:buNone/>
            </a:pPr>
            <a:r>
              <a:rPr lang="tr-TR" b="1" dirty="0" err="1" smtClean="0">
                <a:solidFill>
                  <a:srgbClr val="C00000"/>
                </a:solidFill>
              </a:rPr>
              <a:t>class</a:t>
            </a:r>
            <a:r>
              <a:rPr lang="tr-TR" b="1" dirty="0" smtClean="0">
                <a:solidFill>
                  <a:srgbClr val="C00000"/>
                </a:solidFill>
              </a:rPr>
              <a:t> </a:t>
            </a:r>
            <a:r>
              <a:rPr lang="tr-TR" b="1" dirty="0">
                <a:solidFill>
                  <a:srgbClr val="C00000"/>
                </a:solidFill>
              </a:rPr>
              <a:t>Base </a:t>
            </a:r>
            <a:r>
              <a:rPr lang="tr-TR" b="1" dirty="0" smtClean="0">
                <a:solidFill>
                  <a:srgbClr val="C00000"/>
                </a:solidFill>
              </a:rPr>
              <a:t>{ </a:t>
            </a:r>
            <a:endParaRPr lang="tr-TR" b="1" dirty="0">
              <a:solidFill>
                <a:srgbClr val="C00000"/>
              </a:solidFill>
            </a:endParaRPr>
          </a:p>
          <a:p>
            <a:pPr marL="0" indent="0">
              <a:buNone/>
            </a:pPr>
            <a:r>
              <a:rPr lang="tr-TR" b="1" dirty="0">
                <a:solidFill>
                  <a:srgbClr val="C00000"/>
                </a:solidFill>
              </a:rPr>
              <a:t>   </a:t>
            </a:r>
            <a:r>
              <a:rPr lang="tr-TR" b="1" dirty="0" err="1">
                <a:solidFill>
                  <a:srgbClr val="C00000"/>
                </a:solidFill>
              </a:rPr>
              <a:t>int</a:t>
            </a:r>
            <a:r>
              <a:rPr lang="tr-TR" b="1" dirty="0">
                <a:solidFill>
                  <a:srgbClr val="C00000"/>
                </a:solidFill>
              </a:rPr>
              <a:t> x; </a:t>
            </a:r>
          </a:p>
          <a:p>
            <a:pPr marL="0" indent="0">
              <a:buNone/>
            </a:pPr>
            <a:r>
              <a:rPr lang="tr-TR" b="1" dirty="0" err="1">
                <a:solidFill>
                  <a:srgbClr val="C00000"/>
                </a:solidFill>
              </a:rPr>
              <a:t>public</a:t>
            </a: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virtual</a:t>
            </a:r>
            <a:r>
              <a:rPr lang="tr-TR" b="1" dirty="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fun</a:t>
            </a:r>
            <a:r>
              <a:rPr lang="tr-TR" b="1" dirty="0">
                <a:solidFill>
                  <a:srgbClr val="C00000"/>
                </a:solidFill>
              </a:rPr>
              <a:t>() = 0; </a:t>
            </a:r>
          </a:p>
          <a:p>
            <a:pPr marL="0" indent="0">
              <a:buNone/>
            </a:pPr>
            <a:r>
              <a:rPr lang="tr-TR" b="1" dirty="0">
                <a:solidFill>
                  <a:srgbClr val="C00000"/>
                </a:solidFill>
              </a:rPr>
              <a:t>    </a:t>
            </a:r>
            <a:r>
              <a:rPr lang="tr-TR" b="1" dirty="0" err="1">
                <a:solidFill>
                  <a:srgbClr val="C00000"/>
                </a:solidFill>
              </a:rPr>
              <a:t>int</a:t>
            </a:r>
            <a:r>
              <a:rPr lang="tr-TR" b="1" dirty="0">
                <a:solidFill>
                  <a:srgbClr val="C00000"/>
                </a:solidFill>
              </a:rPr>
              <a:t> </a:t>
            </a:r>
            <a:r>
              <a:rPr lang="tr-TR" b="1" dirty="0" err="1">
                <a:solidFill>
                  <a:srgbClr val="C00000"/>
                </a:solidFill>
              </a:rPr>
              <a:t>getX</a:t>
            </a:r>
            <a:r>
              <a:rPr lang="tr-TR" b="1" dirty="0">
                <a:solidFill>
                  <a:srgbClr val="C00000"/>
                </a:solidFill>
              </a:rPr>
              <a:t>() { </a:t>
            </a:r>
            <a:r>
              <a:rPr lang="tr-TR" b="1" dirty="0" err="1">
                <a:solidFill>
                  <a:srgbClr val="C00000"/>
                </a:solidFill>
              </a:rPr>
              <a:t>return</a:t>
            </a:r>
            <a:r>
              <a:rPr lang="tr-TR" b="1" dirty="0">
                <a:solidFill>
                  <a:srgbClr val="C00000"/>
                </a:solidFill>
              </a:rPr>
              <a:t> x; } </a:t>
            </a:r>
          </a:p>
          <a:p>
            <a:pPr marL="0" indent="0">
              <a:buNone/>
            </a:pPr>
            <a:r>
              <a:rPr lang="tr-TR" b="1" dirty="0">
                <a:solidFill>
                  <a:srgbClr val="C00000"/>
                </a:solidFill>
              </a:rPr>
              <a:t>}; </a:t>
            </a:r>
          </a:p>
          <a:p>
            <a:pPr marL="0" indent="0">
              <a:buNone/>
            </a:pPr>
            <a:r>
              <a:rPr lang="tr-TR" b="1" dirty="0">
                <a:solidFill>
                  <a:srgbClr val="C00000"/>
                </a:solidFill>
              </a:rPr>
              <a:t>  </a:t>
            </a:r>
            <a:r>
              <a:rPr lang="tr-TR" b="1" dirty="0" smtClean="0"/>
              <a:t>// </a:t>
            </a:r>
            <a:r>
              <a:rPr lang="tr-TR" b="1" dirty="0" err="1"/>
              <a:t>This</a:t>
            </a:r>
            <a:r>
              <a:rPr lang="tr-TR" b="1" dirty="0"/>
              <a:t> </a:t>
            </a:r>
            <a:r>
              <a:rPr lang="tr-TR" b="1" dirty="0" err="1"/>
              <a:t>class</a:t>
            </a:r>
            <a:r>
              <a:rPr lang="tr-TR" b="1" dirty="0"/>
              <a:t> </a:t>
            </a:r>
            <a:r>
              <a:rPr lang="tr-TR" b="1" dirty="0" err="1"/>
              <a:t>inherits</a:t>
            </a:r>
            <a:r>
              <a:rPr lang="tr-TR" b="1" dirty="0"/>
              <a:t> </a:t>
            </a:r>
            <a:r>
              <a:rPr lang="tr-TR" b="1" dirty="0" err="1"/>
              <a:t>from</a:t>
            </a:r>
            <a:r>
              <a:rPr lang="tr-TR" b="1" dirty="0"/>
              <a:t> Base </a:t>
            </a:r>
            <a:r>
              <a:rPr lang="tr-TR" b="1" dirty="0" err="1"/>
              <a:t>and</a:t>
            </a:r>
            <a:r>
              <a:rPr lang="tr-TR" b="1" dirty="0"/>
              <a:t> </a:t>
            </a:r>
            <a:r>
              <a:rPr lang="tr-TR" b="1" dirty="0" err="1"/>
              <a:t>implements</a:t>
            </a:r>
            <a:r>
              <a:rPr lang="tr-TR" b="1" dirty="0"/>
              <a:t> </a:t>
            </a:r>
            <a:r>
              <a:rPr lang="tr-TR" b="1" dirty="0" err="1"/>
              <a:t>fun</a:t>
            </a:r>
            <a:r>
              <a:rPr lang="tr-TR" b="1" dirty="0"/>
              <a:t>() </a:t>
            </a:r>
          </a:p>
          <a:p>
            <a:pPr marL="0" indent="0">
              <a:buNone/>
            </a:pPr>
            <a:r>
              <a:rPr lang="tr-TR" b="1" dirty="0" err="1">
                <a:solidFill>
                  <a:srgbClr val="C00000"/>
                </a:solidFill>
              </a:rPr>
              <a:t>class</a:t>
            </a:r>
            <a:r>
              <a:rPr lang="tr-TR" b="1" dirty="0">
                <a:solidFill>
                  <a:srgbClr val="C00000"/>
                </a:solidFill>
              </a:rPr>
              <a:t> </a:t>
            </a:r>
            <a:r>
              <a:rPr lang="tr-TR" b="1" dirty="0" err="1">
                <a:solidFill>
                  <a:srgbClr val="C00000"/>
                </a:solidFill>
              </a:rPr>
              <a:t>Derived</a:t>
            </a:r>
            <a:r>
              <a:rPr lang="tr-TR" b="1" dirty="0">
                <a:solidFill>
                  <a:srgbClr val="C00000"/>
                </a:solidFill>
              </a:rPr>
              <a:t>: </a:t>
            </a:r>
            <a:r>
              <a:rPr lang="tr-TR" b="1" dirty="0" err="1">
                <a:solidFill>
                  <a:srgbClr val="C00000"/>
                </a:solidFill>
              </a:rPr>
              <a:t>public</a:t>
            </a:r>
            <a:r>
              <a:rPr lang="tr-TR" b="1" dirty="0">
                <a:solidFill>
                  <a:srgbClr val="C00000"/>
                </a:solidFill>
              </a:rPr>
              <a:t> Base </a:t>
            </a:r>
            <a:r>
              <a:rPr lang="tr-TR" b="1" dirty="0" smtClean="0">
                <a:solidFill>
                  <a:srgbClr val="C00000"/>
                </a:solidFill>
              </a:rPr>
              <a:t>{ </a:t>
            </a:r>
            <a:endParaRPr lang="tr-TR" b="1" dirty="0">
              <a:solidFill>
                <a:srgbClr val="C00000"/>
              </a:solidFill>
            </a:endParaRPr>
          </a:p>
          <a:p>
            <a:pPr marL="0" indent="0">
              <a:buNone/>
            </a:pPr>
            <a:r>
              <a:rPr lang="tr-TR" b="1" dirty="0">
                <a:solidFill>
                  <a:srgbClr val="C00000"/>
                </a:solidFill>
              </a:rPr>
              <a:t>    </a:t>
            </a:r>
            <a:r>
              <a:rPr lang="tr-TR" b="1" dirty="0" err="1">
                <a:solidFill>
                  <a:srgbClr val="C00000"/>
                </a:solidFill>
              </a:rPr>
              <a:t>int</a:t>
            </a:r>
            <a:r>
              <a:rPr lang="tr-TR" b="1" dirty="0">
                <a:solidFill>
                  <a:srgbClr val="C00000"/>
                </a:solidFill>
              </a:rPr>
              <a:t> y; </a:t>
            </a:r>
          </a:p>
          <a:p>
            <a:pPr marL="0" indent="0">
              <a:buNone/>
            </a:pPr>
            <a:r>
              <a:rPr lang="tr-TR" b="1" dirty="0" err="1">
                <a:solidFill>
                  <a:srgbClr val="C00000"/>
                </a:solidFill>
              </a:rPr>
              <a:t>public</a:t>
            </a: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fun</a:t>
            </a:r>
            <a:r>
              <a:rPr lang="tr-TR" b="1" dirty="0">
                <a:solidFill>
                  <a:srgbClr val="C00000"/>
                </a:solidFill>
              </a:rPr>
              <a:t>() { </a:t>
            </a:r>
            <a:r>
              <a:rPr lang="tr-TR" b="1" dirty="0" err="1">
                <a:solidFill>
                  <a:srgbClr val="C00000"/>
                </a:solidFill>
              </a:rPr>
              <a:t>cout</a:t>
            </a:r>
            <a:r>
              <a:rPr lang="tr-TR" b="1" dirty="0">
                <a:solidFill>
                  <a:srgbClr val="C00000"/>
                </a:solidFill>
              </a:rPr>
              <a:t> &lt;&lt; "</a:t>
            </a:r>
            <a:r>
              <a:rPr lang="tr-TR" b="1" dirty="0" err="1">
                <a:solidFill>
                  <a:srgbClr val="C00000"/>
                </a:solidFill>
              </a:rPr>
              <a:t>fun</a:t>
            </a:r>
            <a:r>
              <a:rPr lang="tr-TR" b="1" dirty="0">
                <a:solidFill>
                  <a:srgbClr val="C00000"/>
                </a:solidFill>
              </a:rPr>
              <a:t>() </a:t>
            </a:r>
            <a:r>
              <a:rPr lang="tr-TR" b="1" dirty="0" err="1">
                <a:solidFill>
                  <a:srgbClr val="C00000"/>
                </a:solidFill>
              </a:rPr>
              <a:t>called</a:t>
            </a:r>
            <a:r>
              <a:rPr lang="tr-TR" b="1" dirty="0">
                <a:solidFill>
                  <a:srgbClr val="C00000"/>
                </a:solidFill>
              </a:rPr>
              <a:t>"; } </a:t>
            </a:r>
          </a:p>
          <a:p>
            <a:pPr marL="0" indent="0">
              <a:buNone/>
            </a:pPr>
            <a:r>
              <a:rPr lang="tr-TR" b="1" dirty="0">
                <a:solidFill>
                  <a:srgbClr val="C00000"/>
                </a:solidFill>
              </a:rPr>
              <a:t>}; </a:t>
            </a:r>
          </a:p>
          <a:p>
            <a:pPr marL="0" indent="0">
              <a:buNone/>
            </a:pPr>
            <a:r>
              <a:rPr lang="tr-TR" b="1" dirty="0">
                <a:solidFill>
                  <a:srgbClr val="C00000"/>
                </a:solidFill>
              </a:rPr>
              <a:t>  </a:t>
            </a:r>
          </a:p>
          <a:p>
            <a:pPr marL="0" indent="0">
              <a:buNone/>
            </a:pPr>
            <a:r>
              <a:rPr lang="tr-TR" b="1" dirty="0" err="1">
                <a:solidFill>
                  <a:srgbClr val="C00000"/>
                </a:solidFill>
              </a:rPr>
              <a:t>int</a:t>
            </a:r>
            <a:r>
              <a:rPr lang="tr-TR" b="1" dirty="0">
                <a:solidFill>
                  <a:srgbClr val="C00000"/>
                </a:solidFill>
              </a:rPr>
              <a:t> main(</a:t>
            </a:r>
            <a:r>
              <a:rPr lang="tr-TR" b="1" dirty="0" err="1">
                <a:solidFill>
                  <a:srgbClr val="C00000"/>
                </a:solidFill>
              </a:rPr>
              <a:t>void</a:t>
            </a:r>
            <a:r>
              <a:rPr lang="tr-TR" b="1" dirty="0">
                <a:solidFill>
                  <a:srgbClr val="C00000"/>
                </a:solidFill>
              </a:rPr>
              <a:t>) </a:t>
            </a:r>
            <a:r>
              <a:rPr lang="tr-TR" b="1" dirty="0" smtClean="0">
                <a:solidFill>
                  <a:srgbClr val="C00000"/>
                </a:solidFill>
              </a:rPr>
              <a:t>{ </a:t>
            </a:r>
            <a:endParaRPr lang="tr-TR" b="1" dirty="0">
              <a:solidFill>
                <a:srgbClr val="C00000"/>
              </a:solidFill>
            </a:endParaRPr>
          </a:p>
          <a:p>
            <a:pPr marL="0" indent="0">
              <a:buNone/>
            </a:pPr>
            <a:r>
              <a:rPr lang="tr-TR" b="1" dirty="0">
                <a:solidFill>
                  <a:srgbClr val="C00000"/>
                </a:solidFill>
              </a:rPr>
              <a:t>    </a:t>
            </a:r>
            <a:r>
              <a:rPr lang="tr-TR" b="1" dirty="0" err="1">
                <a:solidFill>
                  <a:srgbClr val="C00000"/>
                </a:solidFill>
              </a:rPr>
              <a:t>Derived</a:t>
            </a:r>
            <a:r>
              <a:rPr lang="tr-TR" b="1" dirty="0">
                <a:solidFill>
                  <a:srgbClr val="C00000"/>
                </a:solidFill>
              </a:rPr>
              <a:t> d; </a:t>
            </a:r>
          </a:p>
          <a:p>
            <a:pPr marL="0" indent="0">
              <a:buNone/>
            </a:pPr>
            <a:r>
              <a:rPr lang="tr-TR" b="1" dirty="0">
                <a:solidFill>
                  <a:srgbClr val="C00000"/>
                </a:solidFill>
              </a:rPr>
              <a:t>    </a:t>
            </a:r>
            <a:r>
              <a:rPr lang="tr-TR" b="1" dirty="0" err="1">
                <a:solidFill>
                  <a:srgbClr val="C00000"/>
                </a:solidFill>
              </a:rPr>
              <a:t>d.fun</a:t>
            </a: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return</a:t>
            </a:r>
            <a:r>
              <a:rPr lang="tr-TR" b="1" dirty="0">
                <a:solidFill>
                  <a:srgbClr val="C00000"/>
                </a:solidFill>
              </a:rPr>
              <a:t> 0; </a:t>
            </a:r>
          </a:p>
          <a:p>
            <a:pPr marL="0" indent="0">
              <a:buNone/>
            </a:pPr>
            <a:r>
              <a:rPr lang="tr-TR" b="1" dirty="0">
                <a:solidFill>
                  <a:srgbClr val="C00000"/>
                </a:solidFill>
              </a:rPr>
              <a:t>} </a:t>
            </a:r>
          </a:p>
          <a:p>
            <a:endParaRPr lang="tr-TR" dirty="0"/>
          </a:p>
        </p:txBody>
      </p:sp>
    </p:spTree>
    <p:extLst>
      <p:ext uri="{BB962C8B-B14F-4D97-AF65-F5344CB8AC3E}">
        <p14:creationId xmlns:p14="http://schemas.microsoft.com/office/powerpoint/2010/main" val="25861714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7634377" cy="6858000"/>
          </a:xfrm>
        </p:spPr>
        <p:txBody>
          <a:bodyPr>
            <a:noAutofit/>
          </a:bodyPr>
          <a:lstStyle/>
          <a:p>
            <a:pPr marL="0" indent="0">
              <a:buNone/>
            </a:pPr>
            <a:r>
              <a:rPr lang="tr-TR" sz="2000" b="1" dirty="0" err="1">
                <a:solidFill>
                  <a:srgbClr val="C00000"/>
                </a:solidFill>
              </a:rPr>
              <a:t>class</a:t>
            </a:r>
            <a:r>
              <a:rPr lang="tr-TR" sz="2000" b="1" dirty="0">
                <a:solidFill>
                  <a:srgbClr val="C00000"/>
                </a:solidFill>
              </a:rPr>
              <a:t> Base   </a:t>
            </a:r>
            <a:r>
              <a:rPr lang="tr-TR" sz="2000" b="1" dirty="0" smtClean="0">
                <a:solidFill>
                  <a:srgbClr val="C00000"/>
                </a:solidFill>
              </a:rPr>
              <a:t>    {</a:t>
            </a:r>
          </a:p>
          <a:p>
            <a:pPr marL="0" indent="0">
              <a:buNone/>
            </a:pPr>
            <a:r>
              <a:rPr lang="tr-TR" sz="2000" b="1" dirty="0" smtClean="0">
                <a:solidFill>
                  <a:srgbClr val="C00000"/>
                </a:solidFill>
              </a:rPr>
              <a:t>    </a:t>
            </a:r>
            <a:r>
              <a:rPr lang="tr-TR" sz="2000" b="1" dirty="0" err="1" smtClean="0">
                <a:solidFill>
                  <a:srgbClr val="C00000"/>
                </a:solidFill>
              </a:rPr>
              <a:t>public</a:t>
            </a:r>
            <a:r>
              <a:rPr lang="tr-TR" sz="2000" b="1" dirty="0" smtClean="0">
                <a:solidFill>
                  <a:srgbClr val="C00000"/>
                </a:solidFill>
              </a:rPr>
              <a:t>:</a:t>
            </a:r>
          </a:p>
          <a:p>
            <a:pPr marL="0" indent="0">
              <a:buNone/>
            </a:pPr>
            <a:r>
              <a:rPr lang="tr-TR" sz="2000" b="1" dirty="0" smtClean="0">
                <a:solidFill>
                  <a:srgbClr val="C00000"/>
                </a:solidFill>
              </a:rPr>
              <a:t>    </a:t>
            </a:r>
            <a:r>
              <a:rPr lang="tr-TR" sz="2000" b="1" dirty="0" err="1">
                <a:solidFill>
                  <a:srgbClr val="C00000"/>
                </a:solidFill>
              </a:rPr>
              <a:t>virtual</a:t>
            </a:r>
            <a:r>
              <a:rPr lang="tr-TR" sz="2000" b="1" dirty="0">
                <a:solidFill>
                  <a:srgbClr val="C00000"/>
                </a:solidFill>
              </a:rPr>
              <a:t> </a:t>
            </a:r>
            <a:r>
              <a:rPr lang="tr-TR" sz="2000" b="1" dirty="0" err="1">
                <a:solidFill>
                  <a:srgbClr val="C00000"/>
                </a:solidFill>
              </a:rPr>
              <a:t>void</a:t>
            </a:r>
            <a:r>
              <a:rPr lang="tr-TR" sz="2000" b="1" dirty="0">
                <a:solidFill>
                  <a:srgbClr val="C00000"/>
                </a:solidFill>
              </a:rPr>
              <a:t> </a:t>
            </a:r>
            <a:r>
              <a:rPr lang="tr-TR" sz="2000" b="1" dirty="0" err="1">
                <a:solidFill>
                  <a:srgbClr val="C00000"/>
                </a:solidFill>
              </a:rPr>
              <a:t>show</a:t>
            </a:r>
            <a:r>
              <a:rPr lang="tr-TR" sz="2000" b="1" dirty="0">
                <a:solidFill>
                  <a:srgbClr val="C00000"/>
                </a:solidFill>
              </a:rPr>
              <a:t>() = 0;     </a:t>
            </a:r>
            <a:r>
              <a:rPr lang="tr-TR" sz="2000" b="1" dirty="0"/>
              <a:t>//</a:t>
            </a:r>
            <a:r>
              <a:rPr lang="tr-TR" sz="2000" b="1" dirty="0" err="1"/>
              <a:t>Pure</a:t>
            </a:r>
            <a:r>
              <a:rPr lang="tr-TR" sz="2000" b="1" dirty="0"/>
              <a:t> Virtual </a:t>
            </a:r>
            <a:r>
              <a:rPr lang="tr-TR" sz="2000" b="1" dirty="0" err="1"/>
              <a:t>Function</a:t>
            </a:r>
            <a:endParaRPr lang="tr-TR" sz="2000" b="1" dirty="0"/>
          </a:p>
          <a:p>
            <a:pPr marL="0" indent="0">
              <a:buNone/>
            </a:pPr>
            <a:r>
              <a:rPr lang="tr-TR" sz="2000" b="1" dirty="0">
                <a:solidFill>
                  <a:srgbClr val="C00000"/>
                </a:solidFill>
              </a:rPr>
              <a:t>};</a:t>
            </a:r>
          </a:p>
          <a:p>
            <a:pPr marL="0" indent="0">
              <a:buNone/>
            </a:pPr>
            <a:r>
              <a:rPr lang="tr-TR" sz="2000" b="1" dirty="0" err="1" smtClean="0">
                <a:solidFill>
                  <a:srgbClr val="C00000"/>
                </a:solidFill>
              </a:rPr>
              <a:t>void</a:t>
            </a:r>
            <a:r>
              <a:rPr lang="tr-TR" sz="2000" b="1" dirty="0" smtClean="0">
                <a:solidFill>
                  <a:srgbClr val="C00000"/>
                </a:solidFill>
              </a:rPr>
              <a:t> </a:t>
            </a:r>
            <a:r>
              <a:rPr lang="tr-TR" sz="2000" b="1" dirty="0">
                <a:solidFill>
                  <a:srgbClr val="C00000"/>
                </a:solidFill>
              </a:rPr>
              <a:t>Base :: </a:t>
            </a:r>
            <a:r>
              <a:rPr lang="tr-TR" sz="2000" b="1" dirty="0" err="1">
                <a:solidFill>
                  <a:srgbClr val="C00000"/>
                </a:solidFill>
              </a:rPr>
              <a:t>show</a:t>
            </a:r>
            <a:r>
              <a:rPr lang="tr-TR" sz="2000" b="1" dirty="0">
                <a:solidFill>
                  <a:srgbClr val="C00000"/>
                </a:solidFill>
              </a:rPr>
              <a:t>() </a:t>
            </a:r>
            <a:r>
              <a:rPr lang="tr-TR" sz="2000" b="1" dirty="0" smtClean="0">
                <a:solidFill>
                  <a:srgbClr val="C00000"/>
                </a:solidFill>
              </a:rPr>
              <a:t>{    </a:t>
            </a:r>
            <a:r>
              <a:rPr lang="tr-TR" sz="2000" b="1" dirty="0"/>
              <a:t>//</a:t>
            </a:r>
            <a:r>
              <a:rPr lang="tr-TR" sz="2000" b="1" dirty="0" err="1"/>
              <a:t>Pure</a:t>
            </a:r>
            <a:r>
              <a:rPr lang="tr-TR" sz="2000" b="1" dirty="0"/>
              <a:t> Virtual </a:t>
            </a:r>
            <a:r>
              <a:rPr lang="tr-TR" sz="2000" b="1" dirty="0" err="1"/>
              <a:t>definition</a:t>
            </a:r>
            <a:endParaRPr lang="tr-TR" sz="2000" b="1" dirty="0"/>
          </a:p>
          <a:p>
            <a:pPr marL="0" indent="0">
              <a:buNone/>
            </a:pPr>
            <a:r>
              <a:rPr lang="tr-TR" sz="2000" b="1" dirty="0" smtClean="0">
                <a:solidFill>
                  <a:srgbClr val="C00000"/>
                </a:solidFill>
              </a:rPr>
              <a:t>    </a:t>
            </a:r>
            <a:r>
              <a:rPr lang="tr-TR" sz="2000" b="1" dirty="0" err="1">
                <a:solidFill>
                  <a:srgbClr val="C00000"/>
                </a:solidFill>
              </a:rPr>
              <a:t>cout</a:t>
            </a:r>
            <a:r>
              <a:rPr lang="tr-TR" sz="2000" b="1" dirty="0">
                <a:solidFill>
                  <a:srgbClr val="C00000"/>
                </a:solidFill>
              </a:rPr>
              <a:t> &lt;&lt; "</a:t>
            </a:r>
            <a:r>
              <a:rPr lang="tr-TR" sz="2000" b="1" dirty="0" err="1">
                <a:solidFill>
                  <a:srgbClr val="C00000"/>
                </a:solidFill>
              </a:rPr>
              <a:t>Pure</a:t>
            </a:r>
            <a:r>
              <a:rPr lang="tr-TR" sz="2000" b="1" dirty="0">
                <a:solidFill>
                  <a:srgbClr val="C00000"/>
                </a:solidFill>
              </a:rPr>
              <a:t> Virtual </a:t>
            </a:r>
            <a:r>
              <a:rPr lang="tr-TR" sz="2000" b="1" dirty="0" err="1">
                <a:solidFill>
                  <a:srgbClr val="C00000"/>
                </a:solidFill>
              </a:rPr>
              <a:t>definition</a:t>
            </a:r>
            <a:r>
              <a:rPr lang="tr-TR" sz="2000" b="1" dirty="0">
                <a:solidFill>
                  <a:srgbClr val="C00000"/>
                </a:solidFill>
              </a:rPr>
              <a:t>\n";</a:t>
            </a:r>
          </a:p>
          <a:p>
            <a:pPr marL="0" indent="0">
              <a:buNone/>
            </a:pPr>
            <a:r>
              <a:rPr lang="tr-TR" sz="2000" b="1" dirty="0">
                <a:solidFill>
                  <a:srgbClr val="C00000"/>
                </a:solidFill>
              </a:rPr>
              <a:t>}</a:t>
            </a:r>
          </a:p>
          <a:p>
            <a:pPr marL="0" indent="0">
              <a:buNone/>
            </a:pPr>
            <a:r>
              <a:rPr lang="tr-TR" sz="2000" b="1" dirty="0" err="1" smtClean="0">
                <a:solidFill>
                  <a:srgbClr val="C00000"/>
                </a:solidFill>
              </a:rPr>
              <a:t>class</a:t>
            </a:r>
            <a:r>
              <a:rPr lang="tr-TR" sz="2000" b="1" dirty="0" smtClean="0">
                <a:solidFill>
                  <a:srgbClr val="C00000"/>
                </a:solidFill>
              </a:rPr>
              <a:t> </a:t>
            </a:r>
            <a:r>
              <a:rPr lang="tr-TR" sz="2000" b="1" dirty="0" err="1">
                <a:solidFill>
                  <a:srgbClr val="C00000"/>
                </a:solidFill>
              </a:rPr>
              <a:t>Derived:public</a:t>
            </a:r>
            <a:r>
              <a:rPr lang="tr-TR" sz="2000" b="1" dirty="0">
                <a:solidFill>
                  <a:srgbClr val="C00000"/>
                </a:solidFill>
              </a:rPr>
              <a:t> </a:t>
            </a:r>
            <a:r>
              <a:rPr lang="tr-TR" sz="2000" b="1" dirty="0" smtClean="0">
                <a:solidFill>
                  <a:srgbClr val="C00000"/>
                </a:solidFill>
              </a:rPr>
              <a:t>Base{</a:t>
            </a:r>
            <a:endParaRPr lang="tr-TR" sz="2000" b="1" dirty="0">
              <a:solidFill>
                <a:srgbClr val="C00000"/>
              </a:solidFill>
            </a:endParaRPr>
          </a:p>
          <a:p>
            <a:pPr marL="0" indent="0">
              <a:buNone/>
            </a:pPr>
            <a:r>
              <a:rPr lang="tr-TR" sz="2000" b="1" dirty="0">
                <a:solidFill>
                  <a:srgbClr val="C00000"/>
                </a:solidFill>
              </a:rPr>
              <a:t>    </a:t>
            </a:r>
            <a:r>
              <a:rPr lang="tr-TR" sz="2000" b="1" dirty="0" err="1">
                <a:solidFill>
                  <a:srgbClr val="C00000"/>
                </a:solidFill>
              </a:rPr>
              <a:t>public</a:t>
            </a:r>
            <a:r>
              <a:rPr lang="tr-TR" sz="2000" b="1" dirty="0">
                <a:solidFill>
                  <a:srgbClr val="C00000"/>
                </a:solidFill>
              </a:rPr>
              <a:t>:</a:t>
            </a:r>
          </a:p>
          <a:p>
            <a:pPr marL="0" indent="0">
              <a:buNone/>
            </a:pPr>
            <a:r>
              <a:rPr lang="tr-TR" sz="2000" b="1" dirty="0">
                <a:solidFill>
                  <a:srgbClr val="C00000"/>
                </a:solidFill>
              </a:rPr>
              <a:t>    </a:t>
            </a:r>
            <a:r>
              <a:rPr lang="tr-TR" sz="2000" b="1" dirty="0" err="1">
                <a:solidFill>
                  <a:srgbClr val="C00000"/>
                </a:solidFill>
              </a:rPr>
              <a:t>void</a:t>
            </a:r>
            <a:r>
              <a:rPr lang="tr-TR" sz="2000" b="1" dirty="0">
                <a:solidFill>
                  <a:srgbClr val="C00000"/>
                </a:solidFill>
              </a:rPr>
              <a:t> </a:t>
            </a:r>
            <a:r>
              <a:rPr lang="tr-TR" sz="2000" b="1" dirty="0" err="1">
                <a:solidFill>
                  <a:srgbClr val="C00000"/>
                </a:solidFill>
              </a:rPr>
              <a:t>show</a:t>
            </a:r>
            <a:r>
              <a:rPr lang="tr-TR" sz="2000" b="1" dirty="0" smtClean="0">
                <a:solidFill>
                  <a:srgbClr val="C00000"/>
                </a:solidFill>
              </a:rPr>
              <a:t>()    </a:t>
            </a:r>
            <a:r>
              <a:rPr lang="tr-TR" sz="2000" b="1" dirty="0">
                <a:solidFill>
                  <a:srgbClr val="C00000"/>
                </a:solidFill>
              </a:rPr>
              <a:t>{ </a:t>
            </a:r>
          </a:p>
          <a:p>
            <a:pPr marL="0" indent="0">
              <a:buNone/>
            </a:pPr>
            <a:r>
              <a:rPr lang="tr-TR" sz="2000" b="1" dirty="0">
                <a:solidFill>
                  <a:srgbClr val="C00000"/>
                </a:solidFill>
              </a:rPr>
              <a:t>        </a:t>
            </a:r>
            <a:r>
              <a:rPr lang="tr-TR" sz="2000" b="1" dirty="0" err="1">
                <a:solidFill>
                  <a:srgbClr val="C00000"/>
                </a:solidFill>
              </a:rPr>
              <a:t>cout</a:t>
            </a:r>
            <a:r>
              <a:rPr lang="tr-TR" sz="2000" b="1" dirty="0">
                <a:solidFill>
                  <a:srgbClr val="C00000"/>
                </a:solidFill>
              </a:rPr>
              <a:t> &lt;&lt; "</a:t>
            </a:r>
            <a:r>
              <a:rPr lang="tr-TR" sz="2000" b="1" dirty="0" err="1">
                <a:solidFill>
                  <a:srgbClr val="C00000"/>
                </a:solidFill>
              </a:rPr>
              <a:t>Implementation</a:t>
            </a:r>
            <a:r>
              <a:rPr lang="tr-TR" sz="2000" b="1" dirty="0">
                <a:solidFill>
                  <a:srgbClr val="C00000"/>
                </a:solidFill>
              </a:rPr>
              <a:t> of Virtual </a:t>
            </a:r>
            <a:r>
              <a:rPr lang="tr-TR" sz="2000" b="1" dirty="0" err="1">
                <a:solidFill>
                  <a:srgbClr val="C00000"/>
                </a:solidFill>
              </a:rPr>
              <a:t>Function</a:t>
            </a:r>
            <a:r>
              <a:rPr lang="tr-TR" sz="2000" b="1" dirty="0">
                <a:solidFill>
                  <a:srgbClr val="C00000"/>
                </a:solidFill>
              </a:rPr>
              <a:t> in </a:t>
            </a:r>
            <a:r>
              <a:rPr lang="tr-TR" sz="2000" b="1" dirty="0" err="1">
                <a:solidFill>
                  <a:srgbClr val="C00000"/>
                </a:solidFill>
              </a:rPr>
              <a:t>Derived</a:t>
            </a:r>
            <a:r>
              <a:rPr lang="tr-TR" sz="2000" b="1" dirty="0">
                <a:solidFill>
                  <a:srgbClr val="C00000"/>
                </a:solidFill>
              </a:rPr>
              <a:t> </a:t>
            </a:r>
            <a:r>
              <a:rPr lang="tr-TR" sz="2000" b="1" dirty="0" err="1">
                <a:solidFill>
                  <a:srgbClr val="C00000"/>
                </a:solidFill>
              </a:rPr>
              <a:t>class</a:t>
            </a:r>
            <a:r>
              <a:rPr lang="tr-TR" sz="2000" b="1" dirty="0">
                <a:solidFill>
                  <a:srgbClr val="C00000"/>
                </a:solidFill>
              </a:rPr>
              <a:t>\n"; </a:t>
            </a:r>
          </a:p>
          <a:p>
            <a:pPr marL="0" indent="0">
              <a:buNone/>
            </a:pPr>
            <a:r>
              <a:rPr lang="tr-TR" sz="2000" b="1" dirty="0">
                <a:solidFill>
                  <a:srgbClr val="C00000"/>
                </a:solidFill>
              </a:rPr>
              <a:t>    }</a:t>
            </a:r>
          </a:p>
          <a:p>
            <a:pPr marL="0" indent="0">
              <a:buNone/>
            </a:pPr>
            <a:r>
              <a:rPr lang="tr-TR" sz="2000" b="1" dirty="0" smtClean="0">
                <a:solidFill>
                  <a:srgbClr val="C00000"/>
                </a:solidFill>
              </a:rPr>
              <a:t>};</a:t>
            </a:r>
            <a:endParaRPr lang="tr-TR" sz="2000" b="1" dirty="0">
              <a:solidFill>
                <a:srgbClr val="C00000"/>
              </a:solidFill>
            </a:endParaRPr>
          </a:p>
        </p:txBody>
      </p:sp>
      <p:pic>
        <p:nvPicPr>
          <p:cNvPr id="4" name="Resim 3"/>
          <p:cNvPicPr>
            <a:picLocks noChangeAspect="1"/>
          </p:cNvPicPr>
          <p:nvPr/>
        </p:nvPicPr>
        <p:blipFill>
          <a:blip r:embed="rId2"/>
          <a:stretch>
            <a:fillRect/>
          </a:stretch>
        </p:blipFill>
        <p:spPr>
          <a:xfrm>
            <a:off x="6771466" y="5369045"/>
            <a:ext cx="4791075" cy="933450"/>
          </a:xfrm>
          <a:prstGeom prst="rect">
            <a:avLst/>
          </a:prstGeom>
        </p:spPr>
      </p:pic>
      <p:sp>
        <p:nvSpPr>
          <p:cNvPr id="5" name="Dikdörtgen 4"/>
          <p:cNvSpPr/>
          <p:nvPr/>
        </p:nvSpPr>
        <p:spPr>
          <a:xfrm>
            <a:off x="9034734" y="2318924"/>
            <a:ext cx="2395268" cy="1938992"/>
          </a:xfrm>
          <a:prstGeom prst="rect">
            <a:avLst/>
          </a:prstGeom>
        </p:spPr>
        <p:txBody>
          <a:bodyPr wrap="square">
            <a:spAutoFit/>
          </a:bodyPr>
          <a:lstStyle/>
          <a:p>
            <a:r>
              <a:rPr lang="en-US" sz="2000" b="1" dirty="0" err="1">
                <a:solidFill>
                  <a:srgbClr val="C00000"/>
                </a:solidFill>
              </a:rPr>
              <a:t>int</a:t>
            </a:r>
            <a:r>
              <a:rPr lang="en-US" sz="2000" b="1" dirty="0">
                <a:solidFill>
                  <a:srgbClr val="C00000"/>
                </a:solidFill>
              </a:rPr>
              <a:t> main(){</a:t>
            </a:r>
          </a:p>
          <a:p>
            <a:r>
              <a:rPr lang="en-US" sz="2000" b="1" dirty="0">
                <a:solidFill>
                  <a:srgbClr val="C00000"/>
                </a:solidFill>
              </a:rPr>
              <a:t>    Base *b;</a:t>
            </a:r>
          </a:p>
          <a:p>
            <a:r>
              <a:rPr lang="en-US" sz="2000" b="1" dirty="0">
                <a:solidFill>
                  <a:srgbClr val="C00000"/>
                </a:solidFill>
              </a:rPr>
              <a:t>    Derived d;</a:t>
            </a:r>
          </a:p>
          <a:p>
            <a:r>
              <a:rPr lang="en-US" sz="2000" b="1" dirty="0">
                <a:solidFill>
                  <a:srgbClr val="C00000"/>
                </a:solidFill>
              </a:rPr>
              <a:t>    b = &amp;d;</a:t>
            </a:r>
          </a:p>
          <a:p>
            <a:r>
              <a:rPr lang="en-US" sz="2000" b="1" dirty="0">
                <a:solidFill>
                  <a:srgbClr val="C00000"/>
                </a:solidFill>
              </a:rPr>
              <a:t>    b-&gt;show();</a:t>
            </a:r>
          </a:p>
          <a:p>
            <a:r>
              <a:rPr lang="en-US" sz="2000" b="1" dirty="0">
                <a:solidFill>
                  <a:srgbClr val="C00000"/>
                </a:solidFill>
              </a:rPr>
              <a:t>}</a:t>
            </a:r>
          </a:p>
        </p:txBody>
      </p:sp>
    </p:spTree>
    <p:extLst>
      <p:ext uri="{BB962C8B-B14F-4D97-AF65-F5344CB8AC3E}">
        <p14:creationId xmlns:p14="http://schemas.microsoft.com/office/powerpoint/2010/main" val="8774305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0179170" cy="6858000"/>
          </a:xfrm>
        </p:spPr>
        <p:txBody>
          <a:bodyPr>
            <a:normAutofit fontScale="70000" lnSpcReduction="20000"/>
          </a:bodyPr>
          <a:lstStyle/>
          <a:p>
            <a:pPr marL="0" indent="0">
              <a:buNone/>
            </a:pPr>
            <a:r>
              <a:rPr lang="tr-TR" b="1" dirty="0">
                <a:solidFill>
                  <a:srgbClr val="C00000"/>
                </a:solidFill>
              </a:rPr>
              <a:t>#</a:t>
            </a:r>
            <a:r>
              <a:rPr lang="tr-TR" b="1" dirty="0" err="1">
                <a:solidFill>
                  <a:srgbClr val="C00000"/>
                </a:solidFill>
              </a:rPr>
              <a:t>include</a:t>
            </a:r>
            <a:r>
              <a:rPr lang="tr-TR" b="1" dirty="0">
                <a:solidFill>
                  <a:srgbClr val="C00000"/>
                </a:solidFill>
              </a:rPr>
              <a:t>&lt;</a:t>
            </a:r>
            <a:r>
              <a:rPr lang="tr-TR" b="1" dirty="0" err="1">
                <a:solidFill>
                  <a:srgbClr val="C00000"/>
                </a:solidFill>
              </a:rPr>
              <a:t>iostream</a:t>
            </a:r>
            <a:r>
              <a:rPr lang="tr-TR" b="1" dirty="0">
                <a:solidFill>
                  <a:srgbClr val="C00000"/>
                </a:solidFill>
              </a:rPr>
              <a:t>&gt;</a:t>
            </a:r>
          </a:p>
          <a:p>
            <a:pPr marL="0" indent="0">
              <a:buNone/>
            </a:pPr>
            <a:r>
              <a:rPr lang="tr-TR" b="1" dirty="0" err="1">
                <a:solidFill>
                  <a:srgbClr val="C00000"/>
                </a:solidFill>
              </a:rPr>
              <a:t>using</a:t>
            </a:r>
            <a:r>
              <a:rPr lang="tr-TR" b="1" dirty="0">
                <a:solidFill>
                  <a:srgbClr val="C00000"/>
                </a:solidFill>
              </a:rPr>
              <a:t> </a:t>
            </a:r>
            <a:r>
              <a:rPr lang="tr-TR" b="1" dirty="0" err="1">
                <a:solidFill>
                  <a:srgbClr val="C00000"/>
                </a:solidFill>
              </a:rPr>
              <a:t>namespace</a:t>
            </a:r>
            <a:r>
              <a:rPr lang="tr-TR" b="1" dirty="0">
                <a:solidFill>
                  <a:srgbClr val="C00000"/>
                </a:solidFill>
              </a:rPr>
              <a:t> </a:t>
            </a:r>
            <a:r>
              <a:rPr lang="tr-TR" b="1" dirty="0" err="1">
                <a:solidFill>
                  <a:srgbClr val="C00000"/>
                </a:solidFill>
              </a:rPr>
              <a:t>std</a:t>
            </a:r>
            <a:r>
              <a:rPr lang="tr-TR" b="1" dirty="0">
                <a:solidFill>
                  <a:srgbClr val="C00000"/>
                </a:solidFill>
              </a:rPr>
              <a:t>;</a:t>
            </a:r>
          </a:p>
          <a:p>
            <a:pPr marL="0" indent="0">
              <a:buNone/>
            </a:pPr>
            <a:r>
              <a:rPr lang="tr-TR" b="1" dirty="0" err="1">
                <a:solidFill>
                  <a:srgbClr val="C00000"/>
                </a:solidFill>
              </a:rPr>
              <a:t>class</a:t>
            </a:r>
            <a:r>
              <a:rPr lang="tr-TR" b="1" dirty="0">
                <a:solidFill>
                  <a:srgbClr val="C00000"/>
                </a:solidFill>
              </a:rPr>
              <a:t> B {</a:t>
            </a:r>
          </a:p>
          <a:p>
            <a:pPr marL="0" indent="0">
              <a:buNone/>
            </a:pPr>
            <a:r>
              <a:rPr lang="tr-TR" b="1" dirty="0">
                <a:solidFill>
                  <a:srgbClr val="C00000"/>
                </a:solidFill>
              </a:rPr>
              <a:t>   </a:t>
            </a:r>
            <a:r>
              <a:rPr lang="tr-TR" b="1" dirty="0" err="1">
                <a:solidFill>
                  <a:srgbClr val="C00000"/>
                </a:solidFill>
              </a:rPr>
              <a:t>public</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virtual</a:t>
            </a:r>
            <a:r>
              <a:rPr lang="tr-TR" b="1" dirty="0">
                <a:solidFill>
                  <a:srgbClr val="C00000"/>
                </a:solidFill>
              </a:rPr>
              <a:t> </a:t>
            </a:r>
            <a:r>
              <a:rPr lang="tr-TR" b="1" dirty="0" err="1">
                <a:solidFill>
                  <a:srgbClr val="C00000"/>
                </a:solidFill>
              </a:rPr>
              <a:t>void</a:t>
            </a:r>
            <a:r>
              <a:rPr lang="tr-TR" b="1" dirty="0">
                <a:solidFill>
                  <a:srgbClr val="C00000"/>
                </a:solidFill>
              </a:rPr>
              <a:t> s() = 0; </a:t>
            </a:r>
            <a:r>
              <a:rPr lang="tr-TR" b="1" dirty="0"/>
              <a:t>// </a:t>
            </a:r>
            <a:r>
              <a:rPr lang="tr-TR" b="1" dirty="0" err="1"/>
              <a:t>Pure</a:t>
            </a:r>
            <a:r>
              <a:rPr lang="tr-TR" b="1" dirty="0"/>
              <a:t> Virtual </a:t>
            </a:r>
            <a:r>
              <a:rPr lang="tr-TR" b="1" dirty="0" err="1"/>
              <a:t>Function</a:t>
            </a:r>
            <a:endParaRPr lang="tr-TR" b="1" dirty="0"/>
          </a:p>
          <a:p>
            <a:pPr marL="0" indent="0">
              <a:buNone/>
            </a:pPr>
            <a:r>
              <a:rPr lang="tr-TR" b="1" dirty="0">
                <a:solidFill>
                  <a:srgbClr val="C00000"/>
                </a:solidFill>
              </a:rPr>
              <a:t>};</a:t>
            </a:r>
          </a:p>
          <a:p>
            <a:pPr marL="0" indent="0">
              <a:buNone/>
            </a:pPr>
            <a:endParaRPr lang="tr-TR" b="1" dirty="0">
              <a:solidFill>
                <a:srgbClr val="C00000"/>
              </a:solidFill>
            </a:endParaRPr>
          </a:p>
          <a:p>
            <a:pPr marL="0" indent="0">
              <a:buNone/>
            </a:pPr>
            <a:r>
              <a:rPr lang="tr-TR" b="1" dirty="0" err="1">
                <a:solidFill>
                  <a:srgbClr val="C00000"/>
                </a:solidFill>
              </a:rPr>
              <a:t>class</a:t>
            </a:r>
            <a:r>
              <a:rPr lang="tr-TR" b="1" dirty="0">
                <a:solidFill>
                  <a:srgbClr val="C00000"/>
                </a:solidFill>
              </a:rPr>
              <a:t> D:public B {</a:t>
            </a:r>
          </a:p>
          <a:p>
            <a:pPr marL="0" indent="0">
              <a:buNone/>
            </a:pPr>
            <a:r>
              <a:rPr lang="tr-TR" b="1" dirty="0">
                <a:solidFill>
                  <a:srgbClr val="C00000"/>
                </a:solidFill>
              </a:rPr>
              <a:t>   </a:t>
            </a:r>
            <a:r>
              <a:rPr lang="tr-TR" b="1" dirty="0" err="1">
                <a:solidFill>
                  <a:srgbClr val="C00000"/>
                </a:solidFill>
              </a:rPr>
              <a:t>public</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void</a:t>
            </a:r>
            <a:r>
              <a:rPr lang="tr-TR" b="1" dirty="0">
                <a:solidFill>
                  <a:srgbClr val="C00000"/>
                </a:solidFill>
              </a:rPr>
              <a:t> s() {</a:t>
            </a:r>
          </a:p>
          <a:p>
            <a:pPr marL="0" indent="0">
              <a:buNone/>
            </a:pPr>
            <a:r>
              <a:rPr lang="tr-TR" b="1" dirty="0">
                <a:solidFill>
                  <a:srgbClr val="C00000"/>
                </a:solidFill>
              </a:rPr>
              <a:t>         </a:t>
            </a:r>
            <a:r>
              <a:rPr lang="tr-TR" b="1" dirty="0" err="1">
                <a:solidFill>
                  <a:srgbClr val="C00000"/>
                </a:solidFill>
              </a:rPr>
              <a:t>cout</a:t>
            </a:r>
            <a:r>
              <a:rPr lang="tr-TR" b="1" dirty="0">
                <a:solidFill>
                  <a:srgbClr val="C00000"/>
                </a:solidFill>
              </a:rPr>
              <a:t> &lt;&lt; "Virtual </a:t>
            </a:r>
            <a:r>
              <a:rPr lang="tr-TR" b="1" dirty="0" err="1">
                <a:solidFill>
                  <a:srgbClr val="C00000"/>
                </a:solidFill>
              </a:rPr>
              <a:t>Function</a:t>
            </a:r>
            <a:r>
              <a:rPr lang="tr-TR" b="1" dirty="0">
                <a:solidFill>
                  <a:srgbClr val="C00000"/>
                </a:solidFill>
              </a:rPr>
              <a:t> in </a:t>
            </a:r>
            <a:r>
              <a:rPr lang="tr-TR" b="1" dirty="0" err="1">
                <a:solidFill>
                  <a:srgbClr val="C00000"/>
                </a:solidFill>
              </a:rPr>
              <a:t>Derived</a:t>
            </a:r>
            <a:r>
              <a:rPr lang="tr-TR" b="1" dirty="0">
                <a:solidFill>
                  <a:srgbClr val="C00000"/>
                </a:solidFill>
              </a:rPr>
              <a:t> </a:t>
            </a:r>
            <a:r>
              <a:rPr lang="tr-TR" b="1" dirty="0" err="1">
                <a:solidFill>
                  <a:srgbClr val="C00000"/>
                </a:solidFill>
              </a:rPr>
              <a:t>class</a:t>
            </a:r>
            <a:r>
              <a:rPr lang="tr-TR" b="1" dirty="0">
                <a:solidFill>
                  <a:srgbClr val="C00000"/>
                </a:solidFill>
              </a:rPr>
              <a:t>\n";</a:t>
            </a:r>
          </a:p>
          <a:p>
            <a:pPr marL="0" indent="0">
              <a:buNone/>
            </a:pPr>
            <a:r>
              <a:rPr lang="tr-TR" b="1" dirty="0">
                <a:solidFill>
                  <a:srgbClr val="C00000"/>
                </a:solidFill>
              </a:rPr>
              <a:t>      }</a:t>
            </a:r>
          </a:p>
          <a:p>
            <a:pPr marL="0" indent="0">
              <a:buNone/>
            </a:pPr>
            <a:r>
              <a:rPr lang="tr-TR" b="1" dirty="0">
                <a:solidFill>
                  <a:srgbClr val="C00000"/>
                </a:solidFill>
              </a:rPr>
              <a:t>};</a:t>
            </a:r>
          </a:p>
          <a:p>
            <a:pPr marL="0" indent="0">
              <a:buNone/>
            </a:pPr>
            <a:endParaRPr lang="tr-TR" b="1" dirty="0">
              <a:solidFill>
                <a:srgbClr val="C00000"/>
              </a:solidFill>
            </a:endParaRPr>
          </a:p>
          <a:p>
            <a:pPr marL="0" indent="0">
              <a:buNone/>
            </a:pPr>
            <a:r>
              <a:rPr lang="tr-TR" b="1" dirty="0" err="1">
                <a:solidFill>
                  <a:srgbClr val="C00000"/>
                </a:solidFill>
              </a:rPr>
              <a:t>int</a:t>
            </a:r>
            <a:r>
              <a:rPr lang="tr-TR" b="1" dirty="0">
                <a:solidFill>
                  <a:srgbClr val="C00000"/>
                </a:solidFill>
              </a:rPr>
              <a:t> main() {</a:t>
            </a:r>
          </a:p>
          <a:p>
            <a:pPr marL="0" indent="0">
              <a:buNone/>
            </a:pPr>
            <a:r>
              <a:rPr lang="tr-TR" b="1" dirty="0">
                <a:solidFill>
                  <a:srgbClr val="C00000"/>
                </a:solidFill>
              </a:rPr>
              <a:t>   B *b;</a:t>
            </a:r>
          </a:p>
          <a:p>
            <a:pPr marL="0" indent="0">
              <a:buNone/>
            </a:pPr>
            <a:r>
              <a:rPr lang="tr-TR" b="1" dirty="0">
                <a:solidFill>
                  <a:srgbClr val="C00000"/>
                </a:solidFill>
              </a:rPr>
              <a:t>   D </a:t>
            </a:r>
            <a:r>
              <a:rPr lang="tr-TR" b="1" dirty="0" err="1">
                <a:solidFill>
                  <a:srgbClr val="C00000"/>
                </a:solidFill>
              </a:rPr>
              <a:t>dobj</a:t>
            </a:r>
            <a:r>
              <a:rPr lang="tr-TR" b="1" dirty="0">
                <a:solidFill>
                  <a:srgbClr val="C00000"/>
                </a:solidFill>
              </a:rPr>
              <a:t>;</a:t>
            </a:r>
          </a:p>
          <a:p>
            <a:pPr marL="0" indent="0">
              <a:buNone/>
            </a:pPr>
            <a:r>
              <a:rPr lang="tr-TR" b="1" dirty="0">
                <a:solidFill>
                  <a:srgbClr val="C00000"/>
                </a:solidFill>
              </a:rPr>
              <a:t>   b = &amp;</a:t>
            </a:r>
            <a:r>
              <a:rPr lang="tr-TR" b="1" dirty="0" err="1">
                <a:solidFill>
                  <a:srgbClr val="C00000"/>
                </a:solidFill>
              </a:rPr>
              <a:t>dobj</a:t>
            </a:r>
            <a:r>
              <a:rPr lang="tr-TR" b="1" dirty="0">
                <a:solidFill>
                  <a:srgbClr val="C00000"/>
                </a:solidFill>
              </a:rPr>
              <a:t>;</a:t>
            </a:r>
          </a:p>
          <a:p>
            <a:pPr marL="0" indent="0">
              <a:buNone/>
            </a:pPr>
            <a:r>
              <a:rPr lang="tr-TR" b="1" dirty="0">
                <a:solidFill>
                  <a:srgbClr val="C00000"/>
                </a:solidFill>
              </a:rPr>
              <a:t>   b-&gt;s();</a:t>
            </a:r>
          </a:p>
          <a:p>
            <a:pPr marL="0" indent="0">
              <a:buNone/>
            </a:pPr>
            <a:r>
              <a:rPr lang="tr-TR" b="1" dirty="0">
                <a:solidFill>
                  <a:srgbClr val="C00000"/>
                </a:solidFill>
              </a:rPr>
              <a:t>}</a:t>
            </a:r>
          </a:p>
        </p:txBody>
      </p:sp>
      <p:pic>
        <p:nvPicPr>
          <p:cNvPr id="4" name="Resim 3"/>
          <p:cNvPicPr>
            <a:picLocks noChangeAspect="1"/>
          </p:cNvPicPr>
          <p:nvPr/>
        </p:nvPicPr>
        <p:blipFill>
          <a:blip r:embed="rId2"/>
          <a:stretch>
            <a:fillRect/>
          </a:stretch>
        </p:blipFill>
        <p:spPr>
          <a:xfrm>
            <a:off x="3572055" y="5189058"/>
            <a:ext cx="3581400" cy="1000125"/>
          </a:xfrm>
          <a:prstGeom prst="rect">
            <a:avLst/>
          </a:prstGeom>
        </p:spPr>
      </p:pic>
    </p:spTree>
    <p:extLst>
      <p:ext uri="{BB962C8B-B14F-4D97-AF65-F5344CB8AC3E}">
        <p14:creationId xmlns:p14="http://schemas.microsoft.com/office/powerpoint/2010/main" val="9934152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7653493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797615"/>
          </a:xfrm>
        </p:spPr>
        <p:txBody>
          <a:bodyPr>
            <a:normAutofit lnSpcReduction="10000"/>
          </a:bodyPr>
          <a:lstStyle/>
          <a:p>
            <a:r>
              <a:rPr lang="en-US" dirty="0"/>
              <a:t>Suppose, we have derived </a:t>
            </a:r>
            <a:r>
              <a:rPr lang="en-US" b="1" dirty="0"/>
              <a:t>Triangle</a:t>
            </a:r>
            <a:r>
              <a:rPr lang="en-US" dirty="0"/>
              <a:t>, </a:t>
            </a:r>
            <a:r>
              <a:rPr lang="en-US" b="1" dirty="0"/>
              <a:t>Square</a:t>
            </a:r>
            <a:r>
              <a:rPr lang="en-US" dirty="0"/>
              <a:t> and </a:t>
            </a:r>
            <a:r>
              <a:rPr lang="en-US" b="1" dirty="0"/>
              <a:t>Circle</a:t>
            </a:r>
            <a:r>
              <a:rPr lang="en-US" dirty="0"/>
              <a:t> classes from the </a:t>
            </a:r>
            <a:r>
              <a:rPr lang="en-US" b="1" dirty="0"/>
              <a:t>Shape</a:t>
            </a:r>
            <a:r>
              <a:rPr lang="en-US" dirty="0"/>
              <a:t> class, and we want to calculate the area of all these shapes.</a:t>
            </a:r>
          </a:p>
          <a:p>
            <a:endParaRPr lang="en-US" dirty="0"/>
          </a:p>
          <a:p>
            <a:r>
              <a:rPr lang="en-US" dirty="0"/>
              <a:t>In this case, we can create a pure virtual function named </a:t>
            </a:r>
            <a:r>
              <a:rPr lang="en-US" b="1" dirty="0" err="1"/>
              <a:t>calculateArea</a:t>
            </a:r>
            <a:r>
              <a:rPr lang="en-US" b="1" dirty="0"/>
              <a:t>() </a:t>
            </a:r>
            <a:r>
              <a:rPr lang="en-US" dirty="0"/>
              <a:t>in the Shape. </a:t>
            </a:r>
            <a:endParaRPr lang="tr-TR" dirty="0" smtClean="0"/>
          </a:p>
          <a:p>
            <a:endParaRPr lang="tr-TR" dirty="0" smtClean="0"/>
          </a:p>
          <a:p>
            <a:r>
              <a:rPr lang="en-US" dirty="0" smtClean="0"/>
              <a:t>Since </a:t>
            </a:r>
            <a:r>
              <a:rPr lang="en-US" dirty="0"/>
              <a:t>it's a pure virtual function, all derived classes Triangle, Square and Circle </a:t>
            </a:r>
            <a:r>
              <a:rPr lang="en-US" b="1" dirty="0">
                <a:solidFill>
                  <a:srgbClr val="C00000"/>
                </a:solidFill>
              </a:rPr>
              <a:t>must</a:t>
            </a:r>
            <a:r>
              <a:rPr lang="en-US" dirty="0"/>
              <a:t> include the </a:t>
            </a:r>
            <a:r>
              <a:rPr lang="en-US" b="1" dirty="0" err="1"/>
              <a:t>calculateArea</a:t>
            </a:r>
            <a:r>
              <a:rPr lang="en-US" b="1" dirty="0"/>
              <a:t>() </a:t>
            </a:r>
            <a:r>
              <a:rPr lang="en-US" dirty="0"/>
              <a:t>function with implementation.</a:t>
            </a:r>
          </a:p>
          <a:p>
            <a:endParaRPr lang="en-US" dirty="0"/>
          </a:p>
          <a:p>
            <a:r>
              <a:rPr lang="en-US" dirty="0"/>
              <a:t>A pure virtual function doesn't have the function body and it must end with = 0. </a:t>
            </a:r>
            <a:endParaRPr lang="tr-TR" dirty="0" smtClean="0"/>
          </a:p>
          <a:p>
            <a:pPr marL="0" indent="0">
              <a:buNone/>
            </a:pPr>
            <a:r>
              <a:rPr lang="en-US" b="1" dirty="0" smtClean="0">
                <a:solidFill>
                  <a:srgbClr val="C00000"/>
                </a:solidFill>
              </a:rPr>
              <a:t>class </a:t>
            </a:r>
            <a:r>
              <a:rPr lang="en-US" b="1" dirty="0">
                <a:solidFill>
                  <a:srgbClr val="C00000"/>
                </a:solidFill>
              </a:rPr>
              <a:t>Shape {</a:t>
            </a:r>
          </a:p>
          <a:p>
            <a:pPr marL="0" indent="0">
              <a:buNone/>
            </a:pPr>
            <a:r>
              <a:rPr lang="en-US" b="1" dirty="0">
                <a:solidFill>
                  <a:srgbClr val="C00000"/>
                </a:solidFill>
              </a:rPr>
              <a:t>    public:</a:t>
            </a:r>
          </a:p>
          <a:p>
            <a:pPr marL="0" indent="0">
              <a:buNone/>
            </a:pPr>
            <a:r>
              <a:rPr lang="en-US" b="1" dirty="0" smtClean="0">
                <a:solidFill>
                  <a:srgbClr val="C00000"/>
                </a:solidFill>
              </a:rPr>
              <a:t>      </a:t>
            </a:r>
            <a:r>
              <a:rPr lang="en-US" b="1" dirty="0"/>
              <a:t>// creating a pure virtual function</a:t>
            </a:r>
          </a:p>
          <a:p>
            <a:pPr marL="0" indent="0">
              <a:buNone/>
            </a:pPr>
            <a:r>
              <a:rPr lang="en-US" b="1" dirty="0">
                <a:solidFill>
                  <a:srgbClr val="C00000"/>
                </a:solidFill>
              </a:rPr>
              <a:t>      virtual void </a:t>
            </a:r>
            <a:r>
              <a:rPr lang="en-US" b="1" dirty="0" err="1">
                <a:solidFill>
                  <a:srgbClr val="C00000"/>
                </a:solidFill>
              </a:rPr>
              <a:t>calculateArea</a:t>
            </a:r>
            <a:r>
              <a:rPr lang="en-US" b="1" dirty="0">
                <a:solidFill>
                  <a:srgbClr val="C00000"/>
                </a:solidFill>
              </a:rPr>
              <a:t>() = 0;</a:t>
            </a:r>
          </a:p>
          <a:p>
            <a:pPr marL="0" indent="0">
              <a:buNone/>
            </a:pPr>
            <a:r>
              <a:rPr lang="en-US" b="1" dirty="0">
                <a:solidFill>
                  <a:srgbClr val="C00000"/>
                </a:solidFill>
              </a:rPr>
              <a:t>};</a:t>
            </a:r>
            <a:endParaRPr lang="tr-TR" b="1" dirty="0" smtClean="0">
              <a:solidFill>
                <a:srgbClr val="C00000"/>
              </a:solidFill>
            </a:endParaRPr>
          </a:p>
          <a:p>
            <a:endParaRPr lang="tr-TR" dirty="0"/>
          </a:p>
        </p:txBody>
      </p:sp>
    </p:spTree>
    <p:extLst>
      <p:ext uri="{BB962C8B-B14F-4D97-AF65-F5344CB8AC3E}">
        <p14:creationId xmlns:p14="http://schemas.microsoft.com/office/powerpoint/2010/main" val="33700747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7099540" cy="6858000"/>
          </a:xfrm>
        </p:spPr>
        <p:txBody>
          <a:bodyPr>
            <a:normAutofit fontScale="92500" lnSpcReduction="10000"/>
          </a:bodyPr>
          <a:lstStyle/>
          <a:p>
            <a:pPr marL="0" indent="0">
              <a:buNone/>
            </a:pPr>
            <a:r>
              <a:rPr lang="tr-TR" sz="2600" b="1" dirty="0" err="1">
                <a:solidFill>
                  <a:srgbClr val="C00000"/>
                </a:solidFill>
              </a:rPr>
              <a:t>class</a:t>
            </a:r>
            <a:r>
              <a:rPr lang="tr-TR" sz="2600" b="1" dirty="0">
                <a:solidFill>
                  <a:srgbClr val="C00000"/>
                </a:solidFill>
              </a:rPr>
              <a:t> </a:t>
            </a:r>
            <a:r>
              <a:rPr lang="tr-TR" sz="2600" b="1" dirty="0" err="1">
                <a:solidFill>
                  <a:srgbClr val="C00000"/>
                </a:solidFill>
              </a:rPr>
              <a:t>Polygon</a:t>
            </a:r>
            <a:r>
              <a:rPr lang="tr-TR" sz="2600" b="1" dirty="0">
                <a:solidFill>
                  <a:srgbClr val="C00000"/>
                </a:solidFill>
              </a:rPr>
              <a:t> {</a:t>
            </a:r>
          </a:p>
          <a:p>
            <a:pPr marL="0" indent="0">
              <a:buNone/>
            </a:pPr>
            <a:r>
              <a:rPr lang="tr-TR" sz="2600" b="1" dirty="0">
                <a:solidFill>
                  <a:srgbClr val="C00000"/>
                </a:solidFill>
              </a:rPr>
              <a:t>  </a:t>
            </a:r>
            <a:r>
              <a:rPr lang="tr-TR" sz="2600" b="1" dirty="0" err="1">
                <a:solidFill>
                  <a:srgbClr val="C00000"/>
                </a:solidFill>
              </a:rPr>
              <a:t>protected</a:t>
            </a:r>
            <a:r>
              <a:rPr lang="tr-TR" sz="2600" b="1" dirty="0">
                <a:solidFill>
                  <a:srgbClr val="C00000"/>
                </a:solidFill>
              </a:rPr>
              <a:t>:</a:t>
            </a:r>
          </a:p>
          <a:p>
            <a:pPr marL="0" indent="0">
              <a:buNone/>
            </a:pPr>
            <a:r>
              <a:rPr lang="tr-TR" sz="2600" b="1" dirty="0">
                <a:solidFill>
                  <a:srgbClr val="C00000"/>
                </a:solidFill>
              </a:rPr>
              <a:t>    </a:t>
            </a:r>
            <a:r>
              <a:rPr lang="tr-TR" sz="2600" b="1" dirty="0" err="1">
                <a:solidFill>
                  <a:srgbClr val="C00000"/>
                </a:solidFill>
              </a:rPr>
              <a:t>int</a:t>
            </a:r>
            <a:r>
              <a:rPr lang="tr-TR" sz="2600" b="1" dirty="0">
                <a:solidFill>
                  <a:srgbClr val="C00000"/>
                </a:solidFill>
              </a:rPr>
              <a:t> </a:t>
            </a:r>
            <a:r>
              <a:rPr lang="tr-TR" sz="2600" b="1" dirty="0" err="1">
                <a:solidFill>
                  <a:srgbClr val="C00000"/>
                </a:solidFill>
              </a:rPr>
              <a:t>width</a:t>
            </a:r>
            <a:r>
              <a:rPr lang="tr-TR" sz="2600" b="1" dirty="0">
                <a:solidFill>
                  <a:srgbClr val="C00000"/>
                </a:solidFill>
              </a:rPr>
              <a:t>, </a:t>
            </a:r>
            <a:r>
              <a:rPr lang="tr-TR" sz="2600" b="1" dirty="0" err="1">
                <a:solidFill>
                  <a:srgbClr val="C00000"/>
                </a:solidFill>
              </a:rPr>
              <a:t>height</a:t>
            </a:r>
            <a:r>
              <a:rPr lang="tr-TR" sz="2600" b="1" dirty="0">
                <a:solidFill>
                  <a:srgbClr val="C00000"/>
                </a:solidFill>
              </a:rPr>
              <a:t>;</a:t>
            </a:r>
          </a:p>
          <a:p>
            <a:pPr marL="0" indent="0">
              <a:buNone/>
            </a:pPr>
            <a:r>
              <a:rPr lang="tr-TR" sz="2600" b="1" dirty="0">
                <a:solidFill>
                  <a:srgbClr val="C00000"/>
                </a:solidFill>
              </a:rPr>
              <a:t>  </a:t>
            </a:r>
            <a:r>
              <a:rPr lang="tr-TR" sz="2600" b="1" dirty="0" err="1">
                <a:solidFill>
                  <a:srgbClr val="C00000"/>
                </a:solidFill>
              </a:rPr>
              <a:t>public</a:t>
            </a:r>
            <a:r>
              <a:rPr lang="tr-TR" sz="2600" b="1" dirty="0">
                <a:solidFill>
                  <a:srgbClr val="C00000"/>
                </a:solidFill>
              </a:rPr>
              <a:t>:</a:t>
            </a:r>
          </a:p>
          <a:p>
            <a:pPr marL="0" indent="0">
              <a:buNone/>
            </a:pPr>
            <a:r>
              <a:rPr lang="tr-TR" sz="2600" b="1" dirty="0">
                <a:solidFill>
                  <a:srgbClr val="C00000"/>
                </a:solidFill>
              </a:rPr>
              <a:t>    </a:t>
            </a:r>
            <a:r>
              <a:rPr lang="tr-TR" sz="2600" b="1" dirty="0" err="1">
                <a:solidFill>
                  <a:srgbClr val="C00000"/>
                </a:solidFill>
              </a:rPr>
              <a:t>Polygon</a:t>
            </a:r>
            <a:r>
              <a:rPr lang="tr-TR" sz="2600" b="1" dirty="0">
                <a:solidFill>
                  <a:srgbClr val="C00000"/>
                </a:solidFill>
              </a:rPr>
              <a:t> (</a:t>
            </a:r>
            <a:r>
              <a:rPr lang="tr-TR" sz="2600" b="1" dirty="0" err="1">
                <a:solidFill>
                  <a:srgbClr val="C00000"/>
                </a:solidFill>
              </a:rPr>
              <a:t>int</a:t>
            </a:r>
            <a:r>
              <a:rPr lang="tr-TR" sz="2600" b="1" dirty="0">
                <a:solidFill>
                  <a:srgbClr val="C00000"/>
                </a:solidFill>
              </a:rPr>
              <a:t> a, </a:t>
            </a:r>
            <a:r>
              <a:rPr lang="tr-TR" sz="2600" b="1" dirty="0" err="1">
                <a:solidFill>
                  <a:srgbClr val="C00000"/>
                </a:solidFill>
              </a:rPr>
              <a:t>int</a:t>
            </a:r>
            <a:r>
              <a:rPr lang="tr-TR" sz="2600" b="1" dirty="0">
                <a:solidFill>
                  <a:srgbClr val="C00000"/>
                </a:solidFill>
              </a:rPr>
              <a:t> b) : </a:t>
            </a:r>
            <a:r>
              <a:rPr lang="tr-TR" sz="2600" b="1" dirty="0" err="1">
                <a:solidFill>
                  <a:srgbClr val="C00000"/>
                </a:solidFill>
              </a:rPr>
              <a:t>width</a:t>
            </a:r>
            <a:r>
              <a:rPr lang="tr-TR" sz="2600" b="1" dirty="0">
                <a:solidFill>
                  <a:srgbClr val="C00000"/>
                </a:solidFill>
              </a:rPr>
              <a:t>(a), </a:t>
            </a:r>
            <a:r>
              <a:rPr lang="tr-TR" sz="2600" b="1" dirty="0" err="1">
                <a:solidFill>
                  <a:srgbClr val="C00000"/>
                </a:solidFill>
              </a:rPr>
              <a:t>height</a:t>
            </a:r>
            <a:r>
              <a:rPr lang="tr-TR" sz="2600" b="1" dirty="0">
                <a:solidFill>
                  <a:srgbClr val="C00000"/>
                </a:solidFill>
              </a:rPr>
              <a:t>(b) {}</a:t>
            </a:r>
          </a:p>
          <a:p>
            <a:pPr marL="0" indent="0">
              <a:buNone/>
            </a:pPr>
            <a:r>
              <a:rPr lang="tr-TR" sz="2600" b="1" dirty="0">
                <a:solidFill>
                  <a:srgbClr val="C00000"/>
                </a:solidFill>
              </a:rPr>
              <a:t>    </a:t>
            </a:r>
            <a:r>
              <a:rPr lang="tr-TR" sz="2600" b="1" dirty="0" err="1">
                <a:solidFill>
                  <a:srgbClr val="C00000"/>
                </a:solidFill>
              </a:rPr>
              <a:t>virtual</a:t>
            </a:r>
            <a:r>
              <a:rPr lang="tr-TR" sz="2600" b="1" dirty="0">
                <a:solidFill>
                  <a:srgbClr val="C00000"/>
                </a:solidFill>
              </a:rPr>
              <a:t> </a:t>
            </a:r>
            <a:r>
              <a:rPr lang="tr-TR" sz="2600" b="1" dirty="0" err="1">
                <a:solidFill>
                  <a:srgbClr val="C00000"/>
                </a:solidFill>
              </a:rPr>
              <a:t>int</a:t>
            </a:r>
            <a:r>
              <a:rPr lang="tr-TR" sz="2600" b="1" dirty="0">
                <a:solidFill>
                  <a:srgbClr val="C00000"/>
                </a:solidFill>
              </a:rPr>
              <a:t> </a:t>
            </a:r>
            <a:r>
              <a:rPr lang="tr-TR" sz="2600" b="1" dirty="0" err="1">
                <a:solidFill>
                  <a:srgbClr val="C00000"/>
                </a:solidFill>
              </a:rPr>
              <a:t>area</a:t>
            </a:r>
            <a:r>
              <a:rPr lang="tr-TR" sz="2600" b="1" dirty="0">
                <a:solidFill>
                  <a:srgbClr val="C00000"/>
                </a:solidFill>
              </a:rPr>
              <a:t> (</a:t>
            </a:r>
            <a:r>
              <a:rPr lang="tr-TR" sz="2600" b="1" dirty="0" err="1">
                <a:solidFill>
                  <a:srgbClr val="C00000"/>
                </a:solidFill>
              </a:rPr>
              <a:t>void</a:t>
            </a:r>
            <a:r>
              <a:rPr lang="tr-TR" sz="2600" b="1" dirty="0">
                <a:solidFill>
                  <a:srgbClr val="C00000"/>
                </a:solidFill>
              </a:rPr>
              <a:t>) =0;</a:t>
            </a:r>
          </a:p>
          <a:p>
            <a:pPr marL="0" indent="0">
              <a:buNone/>
            </a:pPr>
            <a:r>
              <a:rPr lang="tr-TR" sz="2600" b="1" dirty="0">
                <a:solidFill>
                  <a:srgbClr val="C00000"/>
                </a:solidFill>
              </a:rPr>
              <a:t>    </a:t>
            </a:r>
            <a:r>
              <a:rPr lang="tr-TR" sz="2600" b="1" dirty="0" err="1">
                <a:solidFill>
                  <a:srgbClr val="C00000"/>
                </a:solidFill>
              </a:rPr>
              <a:t>void</a:t>
            </a:r>
            <a:r>
              <a:rPr lang="tr-TR" sz="2600" b="1" dirty="0">
                <a:solidFill>
                  <a:srgbClr val="C00000"/>
                </a:solidFill>
              </a:rPr>
              <a:t> </a:t>
            </a:r>
            <a:r>
              <a:rPr lang="tr-TR" sz="2600" b="1" dirty="0" err="1">
                <a:solidFill>
                  <a:srgbClr val="C00000"/>
                </a:solidFill>
              </a:rPr>
              <a:t>printarea</a:t>
            </a:r>
            <a:r>
              <a:rPr lang="tr-TR" sz="2600" b="1" dirty="0">
                <a:solidFill>
                  <a:srgbClr val="C00000"/>
                </a:solidFill>
              </a:rPr>
              <a:t>()</a:t>
            </a:r>
          </a:p>
          <a:p>
            <a:pPr marL="0" indent="0">
              <a:buNone/>
            </a:pPr>
            <a:r>
              <a:rPr lang="tr-TR" sz="2600" b="1" dirty="0">
                <a:solidFill>
                  <a:srgbClr val="C00000"/>
                </a:solidFill>
              </a:rPr>
              <a:t>      { </a:t>
            </a:r>
            <a:r>
              <a:rPr lang="tr-TR" sz="2600" b="1" dirty="0" err="1">
                <a:solidFill>
                  <a:srgbClr val="C00000"/>
                </a:solidFill>
              </a:rPr>
              <a:t>cout</a:t>
            </a:r>
            <a:r>
              <a:rPr lang="tr-TR" sz="2600" b="1" dirty="0">
                <a:solidFill>
                  <a:srgbClr val="C00000"/>
                </a:solidFill>
              </a:rPr>
              <a:t> &lt;&lt; </a:t>
            </a:r>
            <a:r>
              <a:rPr lang="tr-TR" sz="2600" b="1" dirty="0" err="1">
                <a:solidFill>
                  <a:srgbClr val="C00000"/>
                </a:solidFill>
              </a:rPr>
              <a:t>this</a:t>
            </a:r>
            <a:r>
              <a:rPr lang="tr-TR" sz="2600" b="1" dirty="0">
                <a:solidFill>
                  <a:srgbClr val="C00000"/>
                </a:solidFill>
              </a:rPr>
              <a:t>-&gt;</a:t>
            </a:r>
            <a:r>
              <a:rPr lang="tr-TR" sz="2600" b="1" dirty="0" err="1">
                <a:solidFill>
                  <a:srgbClr val="C00000"/>
                </a:solidFill>
              </a:rPr>
              <a:t>area</a:t>
            </a:r>
            <a:r>
              <a:rPr lang="tr-TR" sz="2600" b="1" dirty="0">
                <a:solidFill>
                  <a:srgbClr val="C00000"/>
                </a:solidFill>
              </a:rPr>
              <a:t>() &lt;&lt; '\n'; }</a:t>
            </a:r>
          </a:p>
          <a:p>
            <a:pPr marL="0" indent="0">
              <a:buNone/>
            </a:pPr>
            <a:r>
              <a:rPr lang="tr-TR" sz="2600" b="1" dirty="0" smtClean="0">
                <a:solidFill>
                  <a:srgbClr val="C00000"/>
                </a:solidFill>
              </a:rPr>
              <a:t>};</a:t>
            </a:r>
          </a:p>
          <a:p>
            <a:pPr marL="0" indent="0">
              <a:buNone/>
            </a:pPr>
            <a:endParaRPr lang="tr-TR" sz="2600" b="1" dirty="0">
              <a:solidFill>
                <a:srgbClr val="C00000"/>
              </a:solidFill>
            </a:endParaRPr>
          </a:p>
          <a:p>
            <a:pPr marL="0" indent="0">
              <a:buNone/>
            </a:pPr>
            <a:r>
              <a:rPr lang="tr-TR" sz="2600" b="1" dirty="0" err="1" smtClean="0">
                <a:solidFill>
                  <a:srgbClr val="C00000"/>
                </a:solidFill>
              </a:rPr>
              <a:t>class</a:t>
            </a:r>
            <a:r>
              <a:rPr lang="tr-TR" sz="2600" b="1" dirty="0" smtClean="0">
                <a:solidFill>
                  <a:srgbClr val="C00000"/>
                </a:solidFill>
              </a:rPr>
              <a:t> </a:t>
            </a:r>
            <a:r>
              <a:rPr lang="tr-TR" sz="2600" b="1" dirty="0" err="1">
                <a:solidFill>
                  <a:srgbClr val="C00000"/>
                </a:solidFill>
              </a:rPr>
              <a:t>Rectangle</a:t>
            </a:r>
            <a:r>
              <a:rPr lang="tr-TR" sz="2600" b="1" dirty="0">
                <a:solidFill>
                  <a:srgbClr val="C00000"/>
                </a:solidFill>
              </a:rPr>
              <a:t>: </a:t>
            </a:r>
            <a:r>
              <a:rPr lang="tr-TR" sz="2600" b="1" dirty="0" err="1">
                <a:solidFill>
                  <a:srgbClr val="C00000"/>
                </a:solidFill>
              </a:rPr>
              <a:t>public</a:t>
            </a:r>
            <a:r>
              <a:rPr lang="tr-TR" sz="2600" b="1" dirty="0">
                <a:solidFill>
                  <a:srgbClr val="C00000"/>
                </a:solidFill>
              </a:rPr>
              <a:t> </a:t>
            </a:r>
            <a:r>
              <a:rPr lang="tr-TR" sz="2600" b="1" dirty="0" err="1">
                <a:solidFill>
                  <a:srgbClr val="C00000"/>
                </a:solidFill>
              </a:rPr>
              <a:t>Polygon</a:t>
            </a:r>
            <a:r>
              <a:rPr lang="tr-TR" sz="2600" b="1" dirty="0">
                <a:solidFill>
                  <a:srgbClr val="C00000"/>
                </a:solidFill>
              </a:rPr>
              <a:t> {</a:t>
            </a:r>
          </a:p>
          <a:p>
            <a:pPr marL="0" indent="0">
              <a:buNone/>
            </a:pPr>
            <a:r>
              <a:rPr lang="tr-TR" sz="2600" b="1" dirty="0">
                <a:solidFill>
                  <a:srgbClr val="C00000"/>
                </a:solidFill>
              </a:rPr>
              <a:t>  </a:t>
            </a:r>
            <a:r>
              <a:rPr lang="tr-TR" sz="2600" b="1" dirty="0" err="1">
                <a:solidFill>
                  <a:srgbClr val="C00000"/>
                </a:solidFill>
              </a:rPr>
              <a:t>public</a:t>
            </a:r>
            <a:r>
              <a:rPr lang="tr-TR" sz="2600" b="1" dirty="0">
                <a:solidFill>
                  <a:srgbClr val="C00000"/>
                </a:solidFill>
              </a:rPr>
              <a:t>:</a:t>
            </a:r>
          </a:p>
          <a:p>
            <a:pPr marL="0" indent="0">
              <a:buNone/>
            </a:pPr>
            <a:r>
              <a:rPr lang="tr-TR" sz="2600" b="1" dirty="0">
                <a:solidFill>
                  <a:srgbClr val="C00000"/>
                </a:solidFill>
              </a:rPr>
              <a:t>    </a:t>
            </a:r>
            <a:r>
              <a:rPr lang="tr-TR" sz="2600" b="1" dirty="0" err="1">
                <a:solidFill>
                  <a:srgbClr val="C00000"/>
                </a:solidFill>
              </a:rPr>
              <a:t>Rectangle</a:t>
            </a:r>
            <a:r>
              <a:rPr lang="tr-TR" sz="2600" b="1" dirty="0">
                <a:solidFill>
                  <a:srgbClr val="C00000"/>
                </a:solidFill>
              </a:rPr>
              <a:t>(</a:t>
            </a:r>
            <a:r>
              <a:rPr lang="tr-TR" sz="2600" b="1" dirty="0" err="1">
                <a:solidFill>
                  <a:srgbClr val="C00000"/>
                </a:solidFill>
              </a:rPr>
              <a:t>int</a:t>
            </a:r>
            <a:r>
              <a:rPr lang="tr-TR" sz="2600" b="1" dirty="0">
                <a:solidFill>
                  <a:srgbClr val="C00000"/>
                </a:solidFill>
              </a:rPr>
              <a:t> </a:t>
            </a:r>
            <a:r>
              <a:rPr lang="tr-TR" sz="2600" b="1" dirty="0" err="1">
                <a:solidFill>
                  <a:srgbClr val="C00000"/>
                </a:solidFill>
              </a:rPr>
              <a:t>a,int</a:t>
            </a:r>
            <a:r>
              <a:rPr lang="tr-TR" sz="2600" b="1" dirty="0">
                <a:solidFill>
                  <a:srgbClr val="C00000"/>
                </a:solidFill>
              </a:rPr>
              <a:t> b) : </a:t>
            </a:r>
            <a:r>
              <a:rPr lang="tr-TR" sz="2600" b="1" dirty="0" err="1">
                <a:solidFill>
                  <a:srgbClr val="C00000"/>
                </a:solidFill>
              </a:rPr>
              <a:t>Polygon</a:t>
            </a:r>
            <a:r>
              <a:rPr lang="tr-TR" sz="2600" b="1" dirty="0">
                <a:solidFill>
                  <a:srgbClr val="C00000"/>
                </a:solidFill>
              </a:rPr>
              <a:t>(</a:t>
            </a:r>
            <a:r>
              <a:rPr lang="tr-TR" sz="2600" b="1" dirty="0" err="1">
                <a:solidFill>
                  <a:srgbClr val="C00000"/>
                </a:solidFill>
              </a:rPr>
              <a:t>a,b</a:t>
            </a:r>
            <a:r>
              <a:rPr lang="tr-TR" sz="2600" b="1" dirty="0">
                <a:solidFill>
                  <a:srgbClr val="C00000"/>
                </a:solidFill>
              </a:rPr>
              <a:t>) {}</a:t>
            </a:r>
          </a:p>
          <a:p>
            <a:pPr marL="0" indent="0">
              <a:buNone/>
            </a:pPr>
            <a:r>
              <a:rPr lang="tr-TR" sz="2600" b="1" dirty="0">
                <a:solidFill>
                  <a:srgbClr val="C00000"/>
                </a:solidFill>
              </a:rPr>
              <a:t>    </a:t>
            </a:r>
            <a:r>
              <a:rPr lang="tr-TR" sz="2600" b="1" dirty="0" err="1">
                <a:solidFill>
                  <a:srgbClr val="C00000"/>
                </a:solidFill>
              </a:rPr>
              <a:t>int</a:t>
            </a:r>
            <a:r>
              <a:rPr lang="tr-TR" sz="2600" b="1" dirty="0">
                <a:solidFill>
                  <a:srgbClr val="C00000"/>
                </a:solidFill>
              </a:rPr>
              <a:t> </a:t>
            </a:r>
            <a:r>
              <a:rPr lang="tr-TR" sz="2600" b="1" dirty="0" err="1">
                <a:solidFill>
                  <a:srgbClr val="C00000"/>
                </a:solidFill>
              </a:rPr>
              <a:t>area</a:t>
            </a:r>
            <a:r>
              <a:rPr lang="tr-TR" sz="2600" b="1" dirty="0">
                <a:solidFill>
                  <a:srgbClr val="C00000"/>
                </a:solidFill>
              </a:rPr>
              <a:t>()</a:t>
            </a:r>
          </a:p>
          <a:p>
            <a:pPr marL="0" indent="0">
              <a:buNone/>
            </a:pPr>
            <a:r>
              <a:rPr lang="tr-TR" sz="2600" b="1" dirty="0">
                <a:solidFill>
                  <a:srgbClr val="C00000"/>
                </a:solidFill>
              </a:rPr>
              <a:t>      { </a:t>
            </a:r>
            <a:r>
              <a:rPr lang="tr-TR" sz="2600" b="1" dirty="0" err="1">
                <a:solidFill>
                  <a:srgbClr val="C00000"/>
                </a:solidFill>
              </a:rPr>
              <a:t>return</a:t>
            </a:r>
            <a:r>
              <a:rPr lang="tr-TR" sz="2600" b="1" dirty="0">
                <a:solidFill>
                  <a:srgbClr val="C00000"/>
                </a:solidFill>
              </a:rPr>
              <a:t> </a:t>
            </a:r>
            <a:r>
              <a:rPr lang="tr-TR" sz="2600" b="1" dirty="0" err="1">
                <a:solidFill>
                  <a:srgbClr val="C00000"/>
                </a:solidFill>
              </a:rPr>
              <a:t>width</a:t>
            </a:r>
            <a:r>
              <a:rPr lang="tr-TR" sz="2600" b="1" dirty="0">
                <a:solidFill>
                  <a:srgbClr val="C00000"/>
                </a:solidFill>
              </a:rPr>
              <a:t>*</a:t>
            </a:r>
            <a:r>
              <a:rPr lang="tr-TR" sz="2600" b="1" dirty="0" err="1">
                <a:solidFill>
                  <a:srgbClr val="C00000"/>
                </a:solidFill>
              </a:rPr>
              <a:t>height</a:t>
            </a:r>
            <a:r>
              <a:rPr lang="tr-TR" sz="2600" b="1" dirty="0">
                <a:solidFill>
                  <a:srgbClr val="C00000"/>
                </a:solidFill>
              </a:rPr>
              <a:t>; }</a:t>
            </a:r>
          </a:p>
          <a:p>
            <a:pPr marL="0" indent="0">
              <a:buNone/>
            </a:pPr>
            <a:r>
              <a:rPr lang="tr-TR" sz="2600" b="1" dirty="0">
                <a:solidFill>
                  <a:srgbClr val="C00000"/>
                </a:solidFill>
              </a:rPr>
              <a:t>};</a:t>
            </a:r>
          </a:p>
          <a:p>
            <a:endParaRPr lang="tr-TR" dirty="0"/>
          </a:p>
        </p:txBody>
      </p:sp>
      <p:sp>
        <p:nvSpPr>
          <p:cNvPr id="4" name="Dikdörtgen 3"/>
          <p:cNvSpPr/>
          <p:nvPr/>
        </p:nvSpPr>
        <p:spPr>
          <a:xfrm>
            <a:off x="6987397" y="261801"/>
            <a:ext cx="5204604" cy="5509200"/>
          </a:xfrm>
          <a:prstGeom prst="rect">
            <a:avLst/>
          </a:prstGeom>
        </p:spPr>
        <p:txBody>
          <a:bodyPr wrap="square">
            <a:spAutoFit/>
          </a:bodyPr>
          <a:lstStyle/>
          <a:p>
            <a:r>
              <a:rPr lang="tr-TR" sz="2200" b="1" dirty="0" err="1">
                <a:solidFill>
                  <a:srgbClr val="C00000"/>
                </a:solidFill>
              </a:rPr>
              <a:t>class</a:t>
            </a:r>
            <a:r>
              <a:rPr lang="tr-TR" sz="2200" b="1" dirty="0">
                <a:solidFill>
                  <a:srgbClr val="C00000"/>
                </a:solidFill>
              </a:rPr>
              <a:t> </a:t>
            </a:r>
            <a:r>
              <a:rPr lang="tr-TR" sz="2200" b="1" dirty="0" err="1">
                <a:solidFill>
                  <a:srgbClr val="C00000"/>
                </a:solidFill>
              </a:rPr>
              <a:t>Triangle</a:t>
            </a:r>
            <a:r>
              <a:rPr lang="tr-TR" sz="2200" b="1" dirty="0">
                <a:solidFill>
                  <a:srgbClr val="C00000"/>
                </a:solidFill>
              </a:rPr>
              <a:t>: </a:t>
            </a:r>
            <a:r>
              <a:rPr lang="tr-TR" sz="2200" b="1" dirty="0" err="1">
                <a:solidFill>
                  <a:srgbClr val="C00000"/>
                </a:solidFill>
              </a:rPr>
              <a:t>public</a:t>
            </a:r>
            <a:r>
              <a:rPr lang="tr-TR" sz="2200" b="1" dirty="0">
                <a:solidFill>
                  <a:srgbClr val="C00000"/>
                </a:solidFill>
              </a:rPr>
              <a:t> </a:t>
            </a:r>
            <a:r>
              <a:rPr lang="tr-TR" sz="2200" b="1" dirty="0" err="1">
                <a:solidFill>
                  <a:srgbClr val="C00000"/>
                </a:solidFill>
              </a:rPr>
              <a:t>Polygon</a:t>
            </a:r>
            <a:r>
              <a:rPr lang="tr-TR" sz="2200" b="1" dirty="0">
                <a:solidFill>
                  <a:srgbClr val="C00000"/>
                </a:solidFill>
              </a:rPr>
              <a:t> {</a:t>
            </a:r>
          </a:p>
          <a:p>
            <a:r>
              <a:rPr lang="tr-TR" sz="2200" b="1" dirty="0">
                <a:solidFill>
                  <a:srgbClr val="C00000"/>
                </a:solidFill>
              </a:rPr>
              <a:t>  </a:t>
            </a:r>
            <a:r>
              <a:rPr lang="tr-TR" sz="2200" b="1" dirty="0" err="1">
                <a:solidFill>
                  <a:srgbClr val="C00000"/>
                </a:solidFill>
              </a:rPr>
              <a:t>public</a:t>
            </a:r>
            <a:r>
              <a:rPr lang="tr-TR" sz="2200" b="1" dirty="0">
                <a:solidFill>
                  <a:srgbClr val="C00000"/>
                </a:solidFill>
              </a:rPr>
              <a:t>:</a:t>
            </a:r>
          </a:p>
          <a:p>
            <a:r>
              <a:rPr lang="tr-TR" sz="2200" b="1" dirty="0">
                <a:solidFill>
                  <a:srgbClr val="C00000"/>
                </a:solidFill>
              </a:rPr>
              <a:t>    </a:t>
            </a:r>
            <a:r>
              <a:rPr lang="tr-TR" sz="2200" b="1" dirty="0" err="1">
                <a:solidFill>
                  <a:srgbClr val="C00000"/>
                </a:solidFill>
              </a:rPr>
              <a:t>Triangle</a:t>
            </a:r>
            <a:r>
              <a:rPr lang="tr-TR" sz="2200" b="1" dirty="0">
                <a:solidFill>
                  <a:srgbClr val="C00000"/>
                </a:solidFill>
              </a:rPr>
              <a:t>(</a:t>
            </a:r>
            <a:r>
              <a:rPr lang="tr-TR" sz="2200" b="1" dirty="0" err="1">
                <a:solidFill>
                  <a:srgbClr val="C00000"/>
                </a:solidFill>
              </a:rPr>
              <a:t>int</a:t>
            </a:r>
            <a:r>
              <a:rPr lang="tr-TR" sz="2200" b="1" dirty="0">
                <a:solidFill>
                  <a:srgbClr val="C00000"/>
                </a:solidFill>
              </a:rPr>
              <a:t> </a:t>
            </a:r>
            <a:r>
              <a:rPr lang="tr-TR" sz="2200" b="1" dirty="0" err="1">
                <a:solidFill>
                  <a:srgbClr val="C00000"/>
                </a:solidFill>
              </a:rPr>
              <a:t>a,int</a:t>
            </a:r>
            <a:r>
              <a:rPr lang="tr-TR" sz="2200" b="1" dirty="0">
                <a:solidFill>
                  <a:srgbClr val="C00000"/>
                </a:solidFill>
              </a:rPr>
              <a:t> b) : </a:t>
            </a:r>
            <a:r>
              <a:rPr lang="tr-TR" sz="2200" b="1" dirty="0" err="1">
                <a:solidFill>
                  <a:srgbClr val="C00000"/>
                </a:solidFill>
              </a:rPr>
              <a:t>Polygon</a:t>
            </a:r>
            <a:r>
              <a:rPr lang="tr-TR" sz="2200" b="1" dirty="0">
                <a:solidFill>
                  <a:srgbClr val="C00000"/>
                </a:solidFill>
              </a:rPr>
              <a:t>(</a:t>
            </a:r>
            <a:r>
              <a:rPr lang="tr-TR" sz="2200" b="1" dirty="0" err="1">
                <a:solidFill>
                  <a:srgbClr val="C00000"/>
                </a:solidFill>
              </a:rPr>
              <a:t>a,b</a:t>
            </a:r>
            <a:r>
              <a:rPr lang="tr-TR" sz="2200" b="1" dirty="0">
                <a:solidFill>
                  <a:srgbClr val="C00000"/>
                </a:solidFill>
              </a:rPr>
              <a:t>) {}</a:t>
            </a:r>
          </a:p>
          <a:p>
            <a:r>
              <a:rPr lang="tr-TR" sz="2200" b="1" dirty="0">
                <a:solidFill>
                  <a:srgbClr val="C00000"/>
                </a:solidFill>
              </a:rPr>
              <a:t>    </a:t>
            </a:r>
            <a:r>
              <a:rPr lang="tr-TR" sz="2200" b="1" dirty="0" err="1">
                <a:solidFill>
                  <a:srgbClr val="C00000"/>
                </a:solidFill>
              </a:rPr>
              <a:t>int</a:t>
            </a:r>
            <a:r>
              <a:rPr lang="tr-TR" sz="2200" b="1" dirty="0">
                <a:solidFill>
                  <a:srgbClr val="C00000"/>
                </a:solidFill>
              </a:rPr>
              <a:t> </a:t>
            </a:r>
            <a:r>
              <a:rPr lang="tr-TR" sz="2200" b="1" dirty="0" err="1">
                <a:solidFill>
                  <a:srgbClr val="C00000"/>
                </a:solidFill>
              </a:rPr>
              <a:t>area</a:t>
            </a:r>
            <a:r>
              <a:rPr lang="tr-TR" sz="2200" b="1" dirty="0">
                <a:solidFill>
                  <a:srgbClr val="C00000"/>
                </a:solidFill>
              </a:rPr>
              <a:t>()</a:t>
            </a:r>
          </a:p>
          <a:p>
            <a:r>
              <a:rPr lang="tr-TR" sz="2200" b="1" dirty="0">
                <a:solidFill>
                  <a:srgbClr val="C00000"/>
                </a:solidFill>
              </a:rPr>
              <a:t>      { </a:t>
            </a:r>
            <a:r>
              <a:rPr lang="tr-TR" sz="2200" b="1" dirty="0" err="1">
                <a:solidFill>
                  <a:srgbClr val="C00000"/>
                </a:solidFill>
              </a:rPr>
              <a:t>return</a:t>
            </a:r>
            <a:r>
              <a:rPr lang="tr-TR" sz="2200" b="1" dirty="0">
                <a:solidFill>
                  <a:srgbClr val="C00000"/>
                </a:solidFill>
              </a:rPr>
              <a:t> </a:t>
            </a:r>
            <a:r>
              <a:rPr lang="tr-TR" sz="2200" b="1" dirty="0" err="1">
                <a:solidFill>
                  <a:srgbClr val="C00000"/>
                </a:solidFill>
              </a:rPr>
              <a:t>width</a:t>
            </a:r>
            <a:r>
              <a:rPr lang="tr-TR" sz="2200" b="1" dirty="0">
                <a:solidFill>
                  <a:srgbClr val="C00000"/>
                </a:solidFill>
              </a:rPr>
              <a:t>*</a:t>
            </a:r>
            <a:r>
              <a:rPr lang="tr-TR" sz="2200" b="1" dirty="0" err="1">
                <a:solidFill>
                  <a:srgbClr val="C00000"/>
                </a:solidFill>
              </a:rPr>
              <a:t>height</a:t>
            </a:r>
            <a:r>
              <a:rPr lang="tr-TR" sz="2200" b="1" dirty="0">
                <a:solidFill>
                  <a:srgbClr val="C00000"/>
                </a:solidFill>
              </a:rPr>
              <a:t>/2; }</a:t>
            </a:r>
          </a:p>
          <a:p>
            <a:r>
              <a:rPr lang="tr-TR" sz="2200" b="1" dirty="0">
                <a:solidFill>
                  <a:srgbClr val="C00000"/>
                </a:solidFill>
              </a:rPr>
              <a:t>};</a:t>
            </a:r>
          </a:p>
          <a:p>
            <a:endParaRPr lang="tr-TR" sz="2200" b="1" dirty="0" smtClean="0">
              <a:solidFill>
                <a:srgbClr val="C00000"/>
              </a:solidFill>
            </a:endParaRPr>
          </a:p>
          <a:p>
            <a:r>
              <a:rPr lang="tr-TR" sz="2200" b="1" dirty="0" err="1" smtClean="0">
                <a:solidFill>
                  <a:srgbClr val="C00000"/>
                </a:solidFill>
              </a:rPr>
              <a:t>int</a:t>
            </a:r>
            <a:r>
              <a:rPr lang="tr-TR" sz="2200" b="1" dirty="0" smtClean="0">
                <a:solidFill>
                  <a:srgbClr val="C00000"/>
                </a:solidFill>
              </a:rPr>
              <a:t> </a:t>
            </a:r>
            <a:r>
              <a:rPr lang="tr-TR" sz="2200" b="1" dirty="0">
                <a:solidFill>
                  <a:srgbClr val="C00000"/>
                </a:solidFill>
              </a:rPr>
              <a:t>main () {</a:t>
            </a:r>
          </a:p>
          <a:p>
            <a:r>
              <a:rPr lang="tr-TR" sz="2200" b="1" dirty="0">
                <a:solidFill>
                  <a:srgbClr val="C00000"/>
                </a:solidFill>
              </a:rPr>
              <a:t>  </a:t>
            </a:r>
            <a:r>
              <a:rPr lang="tr-TR" sz="2200" b="1" dirty="0" err="1">
                <a:solidFill>
                  <a:srgbClr val="C00000"/>
                </a:solidFill>
              </a:rPr>
              <a:t>Polygon</a:t>
            </a:r>
            <a:r>
              <a:rPr lang="tr-TR" sz="2200" b="1" dirty="0">
                <a:solidFill>
                  <a:srgbClr val="C00000"/>
                </a:solidFill>
              </a:rPr>
              <a:t> * ppoly1 = </a:t>
            </a:r>
            <a:r>
              <a:rPr lang="tr-TR" sz="2200" b="1" dirty="0" err="1">
                <a:solidFill>
                  <a:srgbClr val="C00000"/>
                </a:solidFill>
              </a:rPr>
              <a:t>new</a:t>
            </a:r>
            <a:r>
              <a:rPr lang="tr-TR" sz="2200" b="1" dirty="0">
                <a:solidFill>
                  <a:srgbClr val="C00000"/>
                </a:solidFill>
              </a:rPr>
              <a:t> </a:t>
            </a:r>
            <a:r>
              <a:rPr lang="tr-TR" sz="2200" b="1" dirty="0" err="1">
                <a:solidFill>
                  <a:srgbClr val="C00000"/>
                </a:solidFill>
              </a:rPr>
              <a:t>Rectangle</a:t>
            </a:r>
            <a:r>
              <a:rPr lang="tr-TR" sz="2200" b="1" dirty="0">
                <a:solidFill>
                  <a:srgbClr val="C00000"/>
                </a:solidFill>
              </a:rPr>
              <a:t> (4,5);</a:t>
            </a:r>
          </a:p>
          <a:p>
            <a:r>
              <a:rPr lang="tr-TR" sz="2200" b="1" dirty="0">
                <a:solidFill>
                  <a:srgbClr val="C00000"/>
                </a:solidFill>
              </a:rPr>
              <a:t>  </a:t>
            </a:r>
            <a:r>
              <a:rPr lang="tr-TR" sz="2200" b="1" dirty="0" err="1">
                <a:solidFill>
                  <a:srgbClr val="C00000"/>
                </a:solidFill>
              </a:rPr>
              <a:t>Polygon</a:t>
            </a:r>
            <a:r>
              <a:rPr lang="tr-TR" sz="2200" b="1" dirty="0">
                <a:solidFill>
                  <a:srgbClr val="C00000"/>
                </a:solidFill>
              </a:rPr>
              <a:t> * ppoly2 = </a:t>
            </a:r>
            <a:r>
              <a:rPr lang="tr-TR" sz="2200" b="1" dirty="0" err="1">
                <a:solidFill>
                  <a:srgbClr val="C00000"/>
                </a:solidFill>
              </a:rPr>
              <a:t>new</a:t>
            </a:r>
            <a:r>
              <a:rPr lang="tr-TR" sz="2200" b="1" dirty="0">
                <a:solidFill>
                  <a:srgbClr val="C00000"/>
                </a:solidFill>
              </a:rPr>
              <a:t> </a:t>
            </a:r>
            <a:r>
              <a:rPr lang="tr-TR" sz="2200" b="1" dirty="0" err="1">
                <a:solidFill>
                  <a:srgbClr val="C00000"/>
                </a:solidFill>
              </a:rPr>
              <a:t>Triangle</a:t>
            </a:r>
            <a:r>
              <a:rPr lang="tr-TR" sz="2200" b="1" dirty="0">
                <a:solidFill>
                  <a:srgbClr val="C00000"/>
                </a:solidFill>
              </a:rPr>
              <a:t> (4,5);</a:t>
            </a:r>
          </a:p>
          <a:p>
            <a:r>
              <a:rPr lang="tr-TR" sz="2200" b="1" dirty="0">
                <a:solidFill>
                  <a:srgbClr val="C00000"/>
                </a:solidFill>
              </a:rPr>
              <a:t>  ppoly1-&gt;</a:t>
            </a:r>
            <a:r>
              <a:rPr lang="tr-TR" sz="2200" b="1" dirty="0" err="1">
                <a:solidFill>
                  <a:srgbClr val="C00000"/>
                </a:solidFill>
              </a:rPr>
              <a:t>printarea</a:t>
            </a:r>
            <a:r>
              <a:rPr lang="tr-TR" sz="2200" b="1" dirty="0">
                <a:solidFill>
                  <a:srgbClr val="C00000"/>
                </a:solidFill>
              </a:rPr>
              <a:t>();</a:t>
            </a:r>
          </a:p>
          <a:p>
            <a:r>
              <a:rPr lang="tr-TR" sz="2200" b="1" dirty="0">
                <a:solidFill>
                  <a:srgbClr val="C00000"/>
                </a:solidFill>
              </a:rPr>
              <a:t>  ppoly2-&gt;</a:t>
            </a:r>
            <a:r>
              <a:rPr lang="tr-TR" sz="2200" b="1" dirty="0" err="1">
                <a:solidFill>
                  <a:srgbClr val="C00000"/>
                </a:solidFill>
              </a:rPr>
              <a:t>printarea</a:t>
            </a:r>
            <a:r>
              <a:rPr lang="tr-TR" sz="2200" b="1" dirty="0">
                <a:solidFill>
                  <a:srgbClr val="C00000"/>
                </a:solidFill>
              </a:rPr>
              <a:t>();</a:t>
            </a:r>
          </a:p>
          <a:p>
            <a:r>
              <a:rPr lang="tr-TR" sz="2200" b="1" dirty="0">
                <a:solidFill>
                  <a:srgbClr val="C00000"/>
                </a:solidFill>
              </a:rPr>
              <a:t>  </a:t>
            </a:r>
            <a:r>
              <a:rPr lang="tr-TR" sz="2200" b="1" dirty="0" err="1">
                <a:solidFill>
                  <a:srgbClr val="C00000"/>
                </a:solidFill>
              </a:rPr>
              <a:t>delete</a:t>
            </a:r>
            <a:r>
              <a:rPr lang="tr-TR" sz="2200" b="1" dirty="0">
                <a:solidFill>
                  <a:srgbClr val="C00000"/>
                </a:solidFill>
              </a:rPr>
              <a:t> ppoly1;</a:t>
            </a:r>
          </a:p>
          <a:p>
            <a:r>
              <a:rPr lang="tr-TR" sz="2200" b="1" dirty="0">
                <a:solidFill>
                  <a:srgbClr val="C00000"/>
                </a:solidFill>
              </a:rPr>
              <a:t>  </a:t>
            </a:r>
            <a:r>
              <a:rPr lang="tr-TR" sz="2200" b="1" dirty="0" err="1">
                <a:solidFill>
                  <a:srgbClr val="C00000"/>
                </a:solidFill>
              </a:rPr>
              <a:t>delete</a:t>
            </a:r>
            <a:r>
              <a:rPr lang="tr-TR" sz="2200" b="1" dirty="0">
                <a:solidFill>
                  <a:srgbClr val="C00000"/>
                </a:solidFill>
              </a:rPr>
              <a:t> ppoly2;</a:t>
            </a:r>
          </a:p>
          <a:p>
            <a:r>
              <a:rPr lang="tr-TR" sz="2200" b="1" dirty="0">
                <a:solidFill>
                  <a:srgbClr val="C00000"/>
                </a:solidFill>
              </a:rPr>
              <a:t>  </a:t>
            </a:r>
            <a:r>
              <a:rPr lang="tr-TR" sz="2200" b="1" dirty="0" err="1">
                <a:solidFill>
                  <a:srgbClr val="C00000"/>
                </a:solidFill>
              </a:rPr>
              <a:t>return</a:t>
            </a:r>
            <a:r>
              <a:rPr lang="tr-TR" sz="2200" b="1" dirty="0">
                <a:solidFill>
                  <a:srgbClr val="C00000"/>
                </a:solidFill>
              </a:rPr>
              <a:t> 0;</a:t>
            </a:r>
          </a:p>
          <a:p>
            <a:r>
              <a:rPr lang="tr-TR" sz="2200" b="1" dirty="0">
                <a:solidFill>
                  <a:srgbClr val="C00000"/>
                </a:solidFill>
              </a:rPr>
              <a:t>}</a:t>
            </a:r>
          </a:p>
        </p:txBody>
      </p:sp>
      <p:pic>
        <p:nvPicPr>
          <p:cNvPr id="5" name="Resim 4"/>
          <p:cNvPicPr>
            <a:picLocks noChangeAspect="1"/>
          </p:cNvPicPr>
          <p:nvPr/>
        </p:nvPicPr>
        <p:blipFill>
          <a:blip r:embed="rId2"/>
          <a:stretch>
            <a:fillRect/>
          </a:stretch>
        </p:blipFill>
        <p:spPr>
          <a:xfrm>
            <a:off x="5704418" y="5549204"/>
            <a:ext cx="2019099" cy="1051614"/>
          </a:xfrm>
          <a:prstGeom prst="rect">
            <a:avLst/>
          </a:prstGeom>
        </p:spPr>
      </p:pic>
    </p:spTree>
    <p:extLst>
      <p:ext uri="{BB962C8B-B14F-4D97-AF65-F5344CB8AC3E}">
        <p14:creationId xmlns:p14="http://schemas.microsoft.com/office/powerpoint/2010/main" val="8204453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33289176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6012611" cy="6858000"/>
          </a:xfrm>
        </p:spPr>
        <p:txBody>
          <a:bodyPr>
            <a:normAutofit fontScale="77500" lnSpcReduction="20000"/>
          </a:bodyPr>
          <a:lstStyle/>
          <a:p>
            <a:pPr marL="0" indent="0">
              <a:buNone/>
            </a:pPr>
            <a:r>
              <a:rPr lang="tr-TR" b="1" dirty="0" smtClean="0">
                <a:solidFill>
                  <a:srgbClr val="C00000"/>
                </a:solidFill>
              </a:rPr>
              <a:t>/* </a:t>
            </a:r>
            <a:r>
              <a:rPr lang="tr-TR" b="1" dirty="0" err="1">
                <a:solidFill>
                  <a:srgbClr val="C00000"/>
                </a:solidFill>
              </a:rPr>
              <a:t>Pure</a:t>
            </a:r>
            <a:r>
              <a:rPr lang="tr-TR" b="1" dirty="0">
                <a:solidFill>
                  <a:srgbClr val="C00000"/>
                </a:solidFill>
              </a:rPr>
              <a:t> Virtual </a:t>
            </a:r>
            <a:r>
              <a:rPr lang="tr-TR" b="1" dirty="0" err="1">
                <a:solidFill>
                  <a:srgbClr val="C00000"/>
                </a:solidFill>
              </a:rPr>
              <a:t>Function</a:t>
            </a:r>
            <a:r>
              <a:rPr lang="tr-TR" b="1" dirty="0">
                <a:solidFill>
                  <a:srgbClr val="C00000"/>
                </a:solidFill>
              </a:rPr>
              <a:t> </a:t>
            </a:r>
            <a:r>
              <a:rPr lang="tr-TR" b="1" dirty="0" err="1">
                <a:solidFill>
                  <a:srgbClr val="C00000"/>
                </a:solidFill>
              </a:rPr>
              <a:t>example</a:t>
            </a:r>
            <a:r>
              <a:rPr lang="tr-TR" b="1" dirty="0" smtClean="0">
                <a:solidFill>
                  <a:srgbClr val="C00000"/>
                </a:solidFill>
              </a:rPr>
              <a:t>:*/</a:t>
            </a:r>
            <a:endParaRPr lang="tr-TR" b="1" dirty="0">
              <a:solidFill>
                <a:srgbClr val="C00000"/>
              </a:solidFill>
            </a:endParaRPr>
          </a:p>
          <a:p>
            <a:pPr marL="0" indent="0">
              <a:buNone/>
            </a:pPr>
            <a:r>
              <a:rPr lang="tr-TR" b="1" dirty="0" err="1" smtClean="0">
                <a:solidFill>
                  <a:srgbClr val="C00000"/>
                </a:solidFill>
              </a:rPr>
              <a:t>class</a:t>
            </a:r>
            <a:r>
              <a:rPr lang="tr-TR" b="1" dirty="0" smtClean="0">
                <a:solidFill>
                  <a:srgbClr val="C00000"/>
                </a:solidFill>
              </a:rPr>
              <a:t> </a:t>
            </a:r>
            <a:r>
              <a:rPr lang="tr-TR" b="1" dirty="0" err="1">
                <a:solidFill>
                  <a:srgbClr val="C00000"/>
                </a:solidFill>
              </a:rPr>
              <a:t>Shape</a:t>
            </a:r>
            <a:r>
              <a:rPr lang="tr-TR" b="1" dirty="0">
                <a:solidFill>
                  <a:srgbClr val="C00000"/>
                </a:solidFill>
              </a:rPr>
              <a:t> </a:t>
            </a:r>
            <a:r>
              <a:rPr lang="tr-TR" b="1" dirty="0" smtClean="0">
                <a:solidFill>
                  <a:srgbClr val="C00000"/>
                </a:solidFill>
              </a:rPr>
              <a:t>{</a:t>
            </a:r>
            <a:endParaRPr lang="tr-TR" b="1" dirty="0">
              <a:solidFill>
                <a:srgbClr val="C00000"/>
              </a:solidFill>
            </a:endParaRPr>
          </a:p>
          <a:p>
            <a:pPr marL="0" indent="0">
              <a:buNone/>
            </a:pPr>
            <a:r>
              <a:rPr lang="tr-TR" b="1" dirty="0">
                <a:solidFill>
                  <a:srgbClr val="C00000"/>
                </a:solidFill>
              </a:rPr>
              <a:t>   </a:t>
            </a:r>
            <a:r>
              <a:rPr lang="tr-TR" b="1" dirty="0" err="1">
                <a:solidFill>
                  <a:srgbClr val="C00000"/>
                </a:solidFill>
              </a:rPr>
              <a:t>protected</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float</a:t>
            </a:r>
            <a:r>
              <a:rPr lang="tr-TR" b="1" dirty="0">
                <a:solidFill>
                  <a:srgbClr val="C00000"/>
                </a:solidFill>
              </a:rPr>
              <a:t> l</a:t>
            </a:r>
            <a:r>
              <a:rPr lang="tr-TR" b="1" dirty="0" smtClean="0">
                <a:solidFill>
                  <a:srgbClr val="C00000"/>
                </a:solidFill>
              </a:rPr>
              <a:t>; </a:t>
            </a:r>
            <a:endParaRPr lang="tr-TR" b="1" dirty="0">
              <a:solidFill>
                <a:srgbClr val="C00000"/>
              </a:solidFill>
            </a:endParaRPr>
          </a:p>
          <a:p>
            <a:pPr marL="0" indent="0">
              <a:buNone/>
            </a:pPr>
            <a:r>
              <a:rPr lang="tr-TR" b="1" dirty="0">
                <a:solidFill>
                  <a:srgbClr val="C00000"/>
                </a:solidFill>
              </a:rPr>
              <a:t>   </a:t>
            </a:r>
            <a:r>
              <a:rPr lang="tr-TR" b="1" dirty="0" err="1">
                <a:solidFill>
                  <a:srgbClr val="C00000"/>
                </a:solidFill>
              </a:rPr>
              <a:t>public</a:t>
            </a:r>
            <a:r>
              <a:rPr lang="tr-TR" b="1" dirty="0" smtClean="0">
                <a:solidFill>
                  <a:srgbClr val="C00000"/>
                </a:solidFill>
              </a:rPr>
              <a:t>:</a:t>
            </a:r>
          </a:p>
          <a:p>
            <a:pPr marL="0" indent="0">
              <a:buNone/>
            </a:pPr>
            <a:r>
              <a:rPr lang="tr-TR" b="1" dirty="0" smtClean="0"/>
              <a:t>/*</a:t>
            </a:r>
            <a:r>
              <a:rPr lang="tr-TR" b="1" dirty="0" err="1"/>
              <a:t>this</a:t>
            </a:r>
            <a:r>
              <a:rPr lang="tr-TR" b="1" dirty="0"/>
              <a:t> </a:t>
            </a:r>
            <a:r>
              <a:rPr lang="tr-TR" b="1" dirty="0" err="1"/>
              <a:t>function</a:t>
            </a:r>
            <a:r>
              <a:rPr lang="tr-TR" b="1" dirty="0"/>
              <a:t> is not </a:t>
            </a:r>
            <a:r>
              <a:rPr lang="tr-TR" b="1" dirty="0" err="1"/>
              <a:t>virtual</a:t>
            </a:r>
            <a:r>
              <a:rPr lang="tr-TR" b="1" dirty="0"/>
              <a:t>. */</a:t>
            </a:r>
            <a:endParaRPr lang="tr-TR" b="1" dirty="0">
              <a:solidFill>
                <a:srgbClr val="C00000"/>
              </a:solidFill>
            </a:endParaRPr>
          </a:p>
          <a:p>
            <a:pPr marL="0" indent="0">
              <a:buNone/>
            </a:pPr>
            <a:r>
              <a:rPr lang="tr-TR" b="1" dirty="0" smtClean="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get_data</a:t>
            </a:r>
            <a:r>
              <a:rPr lang="tr-TR" b="1" dirty="0">
                <a:solidFill>
                  <a:srgbClr val="C00000"/>
                </a:solidFill>
              </a:rPr>
              <a:t>() </a:t>
            </a:r>
            <a:r>
              <a:rPr lang="tr-TR" b="1" dirty="0" smtClean="0">
                <a:solidFill>
                  <a:srgbClr val="C00000"/>
                </a:solidFill>
              </a:rPr>
              <a:t>{cin</a:t>
            </a:r>
            <a:r>
              <a:rPr lang="tr-TR" b="1" dirty="0">
                <a:solidFill>
                  <a:srgbClr val="C00000"/>
                </a:solidFill>
              </a:rPr>
              <a:t>&gt;&gt;l;</a:t>
            </a:r>
          </a:p>
          <a:p>
            <a:pPr marL="0" indent="0">
              <a:buNone/>
            </a:pPr>
            <a:r>
              <a:rPr lang="tr-TR" b="1" dirty="0">
                <a:solidFill>
                  <a:srgbClr val="C00000"/>
                </a:solidFill>
              </a:rPr>
              <a:t>        </a:t>
            </a:r>
            <a:r>
              <a:rPr lang="tr-TR" b="1" dirty="0" smtClean="0">
                <a:solidFill>
                  <a:srgbClr val="C00000"/>
                </a:solidFill>
              </a:rPr>
              <a:t>} </a:t>
            </a:r>
          </a:p>
          <a:p>
            <a:pPr marL="0" indent="0">
              <a:buNone/>
            </a:pPr>
            <a:r>
              <a:rPr lang="tr-TR" b="1" dirty="0" smtClean="0"/>
              <a:t>/* </a:t>
            </a:r>
            <a:r>
              <a:rPr lang="tr-TR" b="1" dirty="0" err="1"/>
              <a:t>Pure</a:t>
            </a:r>
            <a:r>
              <a:rPr lang="tr-TR" b="1" dirty="0"/>
              <a:t> </a:t>
            </a:r>
            <a:r>
              <a:rPr lang="tr-TR" b="1" dirty="0" err="1"/>
              <a:t>virtual</a:t>
            </a:r>
            <a:r>
              <a:rPr lang="tr-TR" b="1" dirty="0"/>
              <a:t> </a:t>
            </a:r>
            <a:r>
              <a:rPr lang="tr-TR" b="1" dirty="0" err="1"/>
              <a:t>function</a:t>
            </a:r>
            <a:r>
              <a:rPr lang="tr-TR" b="1" dirty="0"/>
              <a:t> */</a:t>
            </a:r>
          </a:p>
          <a:p>
            <a:pPr marL="0" indent="0">
              <a:buNone/>
            </a:pPr>
            <a:r>
              <a:rPr lang="tr-TR" b="1" dirty="0" smtClean="0">
                <a:solidFill>
                  <a:srgbClr val="C00000"/>
                </a:solidFill>
              </a:rPr>
              <a:t>        </a:t>
            </a:r>
            <a:r>
              <a:rPr lang="tr-TR" b="1" dirty="0" err="1">
                <a:solidFill>
                  <a:srgbClr val="C00000"/>
                </a:solidFill>
              </a:rPr>
              <a:t>virtual</a:t>
            </a:r>
            <a:r>
              <a:rPr lang="tr-TR" b="1" dirty="0">
                <a:solidFill>
                  <a:srgbClr val="C00000"/>
                </a:solidFill>
              </a:rPr>
              <a:t> </a:t>
            </a:r>
            <a:r>
              <a:rPr lang="tr-TR" b="1" dirty="0" err="1">
                <a:solidFill>
                  <a:srgbClr val="C00000"/>
                </a:solidFill>
              </a:rPr>
              <a:t>float</a:t>
            </a:r>
            <a:r>
              <a:rPr lang="tr-TR" b="1" dirty="0">
                <a:solidFill>
                  <a:srgbClr val="C00000"/>
                </a:solidFill>
              </a:rPr>
              <a:t> </a:t>
            </a:r>
            <a:r>
              <a:rPr lang="tr-TR" b="1" dirty="0" err="1">
                <a:solidFill>
                  <a:srgbClr val="C00000"/>
                </a:solidFill>
              </a:rPr>
              <a:t>area</a:t>
            </a:r>
            <a:r>
              <a:rPr lang="tr-TR" b="1" dirty="0">
                <a:solidFill>
                  <a:srgbClr val="C00000"/>
                </a:solidFill>
              </a:rPr>
              <a:t>() = 0</a:t>
            </a:r>
            <a:r>
              <a:rPr lang="tr-TR" b="1" dirty="0" smtClean="0"/>
              <a:t>;</a:t>
            </a:r>
            <a:r>
              <a:rPr lang="tr-TR" b="1" dirty="0" smtClean="0">
                <a:solidFill>
                  <a:srgbClr val="C00000"/>
                </a:solidFill>
              </a:rPr>
              <a:t>};</a:t>
            </a:r>
          </a:p>
          <a:p>
            <a:pPr marL="0" indent="0">
              <a:buNone/>
            </a:pPr>
            <a:endParaRPr lang="tr-TR" b="1" dirty="0">
              <a:solidFill>
                <a:srgbClr val="C00000"/>
              </a:solidFill>
            </a:endParaRPr>
          </a:p>
          <a:p>
            <a:pPr marL="0" indent="0">
              <a:buNone/>
            </a:pPr>
            <a:r>
              <a:rPr lang="tr-TR" b="1" dirty="0" err="1">
                <a:solidFill>
                  <a:srgbClr val="C00000"/>
                </a:solidFill>
              </a:rPr>
              <a:t>class</a:t>
            </a:r>
            <a:r>
              <a:rPr lang="tr-TR" b="1" dirty="0">
                <a:solidFill>
                  <a:srgbClr val="C00000"/>
                </a:solidFill>
              </a:rPr>
              <a:t> </a:t>
            </a:r>
            <a:r>
              <a:rPr lang="tr-TR" b="1" dirty="0" err="1">
                <a:solidFill>
                  <a:srgbClr val="C00000"/>
                </a:solidFill>
              </a:rPr>
              <a:t>Square</a:t>
            </a:r>
            <a:r>
              <a:rPr lang="tr-TR" b="1" dirty="0">
                <a:solidFill>
                  <a:srgbClr val="C00000"/>
                </a:solidFill>
              </a:rPr>
              <a:t> : </a:t>
            </a:r>
            <a:r>
              <a:rPr lang="tr-TR" b="1" dirty="0" err="1">
                <a:solidFill>
                  <a:srgbClr val="C00000"/>
                </a:solidFill>
              </a:rPr>
              <a:t>public</a:t>
            </a:r>
            <a:r>
              <a:rPr lang="tr-TR" b="1" dirty="0">
                <a:solidFill>
                  <a:srgbClr val="C00000"/>
                </a:solidFill>
              </a:rPr>
              <a:t> </a:t>
            </a:r>
            <a:r>
              <a:rPr lang="tr-TR" b="1" dirty="0" err="1">
                <a:solidFill>
                  <a:srgbClr val="C00000"/>
                </a:solidFill>
              </a:rPr>
              <a:t>Shape</a:t>
            </a:r>
            <a:r>
              <a:rPr lang="tr-TR" b="1" dirty="0">
                <a:solidFill>
                  <a:srgbClr val="C00000"/>
                </a:solidFill>
              </a:rPr>
              <a:t> </a:t>
            </a:r>
            <a:r>
              <a:rPr lang="tr-TR" b="1" dirty="0" smtClean="0">
                <a:solidFill>
                  <a:srgbClr val="C00000"/>
                </a:solidFill>
              </a:rPr>
              <a:t>{   </a:t>
            </a:r>
            <a:r>
              <a:rPr lang="tr-TR" b="1" dirty="0" smtClean="0"/>
              <a:t>//</a:t>
            </a:r>
            <a:r>
              <a:rPr lang="tr-TR" b="1" dirty="0" err="1"/>
              <a:t>derived</a:t>
            </a:r>
            <a:r>
              <a:rPr lang="tr-TR" b="1" dirty="0"/>
              <a:t> </a:t>
            </a:r>
            <a:r>
              <a:rPr lang="tr-TR" b="1" dirty="0" err="1"/>
              <a:t>class</a:t>
            </a:r>
            <a:r>
              <a:rPr lang="tr-TR" b="1" dirty="0" smtClean="0"/>
              <a:t>.</a:t>
            </a:r>
            <a:endParaRPr lang="tr-TR" b="1" dirty="0">
              <a:solidFill>
                <a:srgbClr val="C00000"/>
              </a:solidFill>
            </a:endParaRPr>
          </a:p>
          <a:p>
            <a:pPr marL="0" indent="0">
              <a:buNone/>
            </a:pPr>
            <a:r>
              <a:rPr lang="tr-TR" b="1" dirty="0">
                <a:solidFill>
                  <a:srgbClr val="C00000"/>
                </a:solidFill>
              </a:rPr>
              <a:t>   </a:t>
            </a:r>
            <a:r>
              <a:rPr lang="tr-TR" b="1" dirty="0" err="1">
                <a:solidFill>
                  <a:srgbClr val="C00000"/>
                </a:solidFill>
              </a:rPr>
              <a:t>public</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float</a:t>
            </a:r>
            <a:r>
              <a:rPr lang="tr-TR" b="1" dirty="0">
                <a:solidFill>
                  <a:srgbClr val="C00000"/>
                </a:solidFill>
              </a:rPr>
              <a:t> </a:t>
            </a:r>
            <a:r>
              <a:rPr lang="tr-TR" b="1" dirty="0" err="1">
                <a:solidFill>
                  <a:srgbClr val="C00000"/>
                </a:solidFill>
              </a:rPr>
              <a:t>area</a:t>
            </a:r>
            <a:r>
              <a:rPr lang="tr-TR" b="1" dirty="0" smtClean="0">
                <a:solidFill>
                  <a:srgbClr val="C00000"/>
                </a:solidFill>
              </a:rPr>
              <a:t>()        </a:t>
            </a: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return</a:t>
            </a:r>
            <a:r>
              <a:rPr lang="tr-TR" b="1" dirty="0">
                <a:solidFill>
                  <a:srgbClr val="C00000"/>
                </a:solidFill>
              </a:rPr>
              <a:t> l*l; </a:t>
            </a:r>
          </a:p>
          <a:p>
            <a:pPr marL="0" indent="0">
              <a:buNone/>
            </a:pPr>
            <a:r>
              <a:rPr lang="tr-TR" b="1" dirty="0">
                <a:solidFill>
                  <a:srgbClr val="C00000"/>
                </a:solidFill>
              </a:rPr>
              <a:t>        }</a:t>
            </a:r>
          </a:p>
          <a:p>
            <a:pPr marL="0" indent="0">
              <a:buNone/>
            </a:pPr>
            <a:r>
              <a:rPr lang="tr-TR" b="1" dirty="0" smtClean="0">
                <a:solidFill>
                  <a:srgbClr val="C00000"/>
                </a:solidFill>
              </a:rPr>
              <a:t>};</a:t>
            </a:r>
            <a:endParaRPr lang="tr-TR" b="1" dirty="0">
              <a:solidFill>
                <a:srgbClr val="C00000"/>
              </a:solidFill>
            </a:endParaRPr>
          </a:p>
          <a:p>
            <a:pPr marL="0" indent="0">
              <a:buNone/>
            </a:pPr>
            <a:r>
              <a:rPr lang="tr-TR" b="1" dirty="0" smtClean="0">
                <a:solidFill>
                  <a:srgbClr val="C00000"/>
                </a:solidFill>
              </a:rPr>
              <a:t> </a:t>
            </a:r>
            <a:endParaRPr lang="tr-TR" b="1" dirty="0">
              <a:solidFill>
                <a:srgbClr val="C00000"/>
              </a:solidFill>
            </a:endParaRPr>
          </a:p>
        </p:txBody>
      </p:sp>
      <p:sp>
        <p:nvSpPr>
          <p:cNvPr id="4" name="Dikdörtgen 3"/>
          <p:cNvSpPr/>
          <p:nvPr/>
        </p:nvSpPr>
        <p:spPr>
          <a:xfrm>
            <a:off x="6096000" y="106270"/>
            <a:ext cx="6096000" cy="6555641"/>
          </a:xfrm>
          <a:prstGeom prst="rect">
            <a:avLst/>
          </a:prstGeom>
        </p:spPr>
        <p:txBody>
          <a:bodyPr>
            <a:spAutoFit/>
          </a:bodyPr>
          <a:lstStyle/>
          <a:p>
            <a:r>
              <a:rPr lang="tr-TR" sz="2000" b="1" dirty="0" err="1">
                <a:solidFill>
                  <a:srgbClr val="C00000"/>
                </a:solidFill>
              </a:rPr>
              <a:t>class</a:t>
            </a:r>
            <a:r>
              <a:rPr lang="tr-TR" sz="2000" b="1" dirty="0">
                <a:solidFill>
                  <a:srgbClr val="C00000"/>
                </a:solidFill>
              </a:rPr>
              <a:t> </a:t>
            </a:r>
            <a:r>
              <a:rPr lang="tr-TR" sz="2000" b="1" dirty="0" err="1">
                <a:solidFill>
                  <a:srgbClr val="C00000"/>
                </a:solidFill>
              </a:rPr>
              <a:t>Circle</a:t>
            </a:r>
            <a:r>
              <a:rPr lang="tr-TR" sz="2000" b="1" dirty="0">
                <a:solidFill>
                  <a:srgbClr val="C00000"/>
                </a:solidFill>
              </a:rPr>
              <a:t> : </a:t>
            </a:r>
            <a:r>
              <a:rPr lang="tr-TR" sz="2000" b="1" dirty="0" err="1">
                <a:solidFill>
                  <a:srgbClr val="C00000"/>
                </a:solidFill>
              </a:rPr>
              <a:t>public</a:t>
            </a:r>
            <a:r>
              <a:rPr lang="tr-TR" sz="2000" b="1" dirty="0">
                <a:solidFill>
                  <a:srgbClr val="C00000"/>
                </a:solidFill>
              </a:rPr>
              <a:t> </a:t>
            </a:r>
            <a:r>
              <a:rPr lang="tr-TR" sz="2000" b="1" dirty="0" err="1">
                <a:solidFill>
                  <a:srgbClr val="C00000"/>
                </a:solidFill>
              </a:rPr>
              <a:t>Shape</a:t>
            </a:r>
            <a:r>
              <a:rPr lang="tr-TR" sz="2000" b="1" dirty="0">
                <a:solidFill>
                  <a:srgbClr val="C00000"/>
                </a:solidFill>
              </a:rPr>
              <a:t> {     </a:t>
            </a:r>
            <a:r>
              <a:rPr lang="tr-TR" sz="2000" b="1" dirty="0" smtClean="0"/>
              <a:t>//</a:t>
            </a:r>
            <a:r>
              <a:rPr lang="tr-TR" sz="2000" b="1" dirty="0" err="1"/>
              <a:t>derived</a:t>
            </a:r>
            <a:r>
              <a:rPr lang="tr-TR" sz="2000" b="1" dirty="0"/>
              <a:t> </a:t>
            </a:r>
            <a:r>
              <a:rPr lang="tr-TR" sz="2000" b="1" dirty="0" err="1"/>
              <a:t>class</a:t>
            </a:r>
            <a:r>
              <a:rPr lang="tr-TR" sz="2000" b="1" dirty="0"/>
              <a:t>.</a:t>
            </a:r>
          </a:p>
          <a:p>
            <a:r>
              <a:rPr lang="tr-TR" sz="2000" b="1" dirty="0">
                <a:solidFill>
                  <a:srgbClr val="C00000"/>
                </a:solidFill>
              </a:rPr>
              <a:t>   </a:t>
            </a:r>
            <a:r>
              <a:rPr lang="tr-TR" sz="2000" b="1" dirty="0" err="1">
                <a:solidFill>
                  <a:srgbClr val="C00000"/>
                </a:solidFill>
              </a:rPr>
              <a:t>public</a:t>
            </a:r>
            <a:r>
              <a:rPr lang="tr-TR" sz="2000" b="1" dirty="0">
                <a:solidFill>
                  <a:srgbClr val="C00000"/>
                </a:solidFill>
              </a:rPr>
              <a:t>:</a:t>
            </a:r>
          </a:p>
          <a:p>
            <a:r>
              <a:rPr lang="tr-TR" sz="2000" b="1" dirty="0">
                <a:solidFill>
                  <a:srgbClr val="C00000"/>
                </a:solidFill>
              </a:rPr>
              <a:t>        </a:t>
            </a:r>
            <a:r>
              <a:rPr lang="tr-TR" sz="2000" b="1" dirty="0" err="1">
                <a:solidFill>
                  <a:srgbClr val="C00000"/>
                </a:solidFill>
              </a:rPr>
              <a:t>float</a:t>
            </a:r>
            <a:r>
              <a:rPr lang="tr-TR" sz="2000" b="1" dirty="0">
                <a:solidFill>
                  <a:srgbClr val="C00000"/>
                </a:solidFill>
              </a:rPr>
              <a:t> </a:t>
            </a:r>
            <a:r>
              <a:rPr lang="tr-TR" sz="2000" b="1" dirty="0" err="1">
                <a:solidFill>
                  <a:srgbClr val="C00000"/>
                </a:solidFill>
              </a:rPr>
              <a:t>area</a:t>
            </a:r>
            <a:r>
              <a:rPr lang="tr-TR" sz="2000" b="1" dirty="0">
                <a:solidFill>
                  <a:srgbClr val="C00000"/>
                </a:solidFill>
              </a:rPr>
              <a:t>()        { </a:t>
            </a:r>
          </a:p>
          <a:p>
            <a:r>
              <a:rPr lang="tr-TR" sz="2000" b="1" dirty="0">
                <a:solidFill>
                  <a:srgbClr val="C00000"/>
                </a:solidFill>
              </a:rPr>
              <a:t>            </a:t>
            </a:r>
            <a:r>
              <a:rPr lang="tr-TR" sz="2000" b="1" dirty="0" err="1">
                <a:solidFill>
                  <a:srgbClr val="C00000"/>
                </a:solidFill>
              </a:rPr>
              <a:t>return</a:t>
            </a:r>
            <a:r>
              <a:rPr lang="tr-TR" sz="2000" b="1" dirty="0">
                <a:solidFill>
                  <a:srgbClr val="C00000"/>
                </a:solidFill>
              </a:rPr>
              <a:t> 3.14*l*l; </a:t>
            </a:r>
          </a:p>
          <a:p>
            <a:r>
              <a:rPr lang="tr-TR" sz="2000" b="1" dirty="0">
                <a:solidFill>
                  <a:srgbClr val="C00000"/>
                </a:solidFill>
              </a:rPr>
              <a:t>        }</a:t>
            </a:r>
          </a:p>
          <a:p>
            <a:r>
              <a:rPr lang="tr-TR" sz="2000" b="1" dirty="0">
                <a:solidFill>
                  <a:srgbClr val="C00000"/>
                </a:solidFill>
              </a:rPr>
              <a:t>};</a:t>
            </a:r>
          </a:p>
          <a:p>
            <a:endParaRPr lang="tr-TR" sz="2000" b="1" dirty="0" smtClean="0">
              <a:solidFill>
                <a:srgbClr val="C00000"/>
              </a:solidFill>
            </a:endParaRPr>
          </a:p>
          <a:p>
            <a:r>
              <a:rPr lang="tr-TR" sz="2000" b="1" dirty="0" err="1" smtClean="0">
                <a:solidFill>
                  <a:srgbClr val="C00000"/>
                </a:solidFill>
              </a:rPr>
              <a:t>int</a:t>
            </a:r>
            <a:r>
              <a:rPr lang="tr-TR" sz="2000" b="1" dirty="0" smtClean="0">
                <a:solidFill>
                  <a:srgbClr val="C00000"/>
                </a:solidFill>
              </a:rPr>
              <a:t> </a:t>
            </a:r>
            <a:r>
              <a:rPr lang="tr-TR" sz="2000" b="1" dirty="0">
                <a:solidFill>
                  <a:srgbClr val="C00000"/>
                </a:solidFill>
              </a:rPr>
              <a:t>main</a:t>
            </a:r>
            <a:r>
              <a:rPr lang="tr-TR" sz="2000" b="1" dirty="0" smtClean="0">
                <a:solidFill>
                  <a:srgbClr val="C00000"/>
                </a:solidFill>
              </a:rPr>
              <a:t>(){</a:t>
            </a:r>
            <a:endParaRPr lang="tr-TR" sz="2000" b="1" dirty="0">
              <a:solidFill>
                <a:srgbClr val="C00000"/>
              </a:solidFill>
            </a:endParaRPr>
          </a:p>
          <a:p>
            <a:r>
              <a:rPr lang="tr-TR" sz="2000" b="1" dirty="0">
                <a:solidFill>
                  <a:srgbClr val="C00000"/>
                </a:solidFill>
              </a:rPr>
              <a:t>   </a:t>
            </a:r>
            <a:r>
              <a:rPr lang="tr-TR" sz="2000" b="1" dirty="0" err="1">
                <a:solidFill>
                  <a:srgbClr val="C00000"/>
                </a:solidFill>
              </a:rPr>
              <a:t>Square</a:t>
            </a:r>
            <a:r>
              <a:rPr lang="tr-TR" sz="2000" b="1" dirty="0">
                <a:solidFill>
                  <a:srgbClr val="C00000"/>
                </a:solidFill>
              </a:rPr>
              <a:t> </a:t>
            </a:r>
            <a:r>
              <a:rPr lang="tr-TR" sz="2000" b="1" dirty="0" err="1">
                <a:solidFill>
                  <a:srgbClr val="C00000"/>
                </a:solidFill>
              </a:rPr>
              <a:t>squ</a:t>
            </a:r>
            <a:r>
              <a:rPr lang="tr-TR" sz="2000" b="1" dirty="0">
                <a:solidFill>
                  <a:srgbClr val="C00000"/>
                </a:solidFill>
              </a:rPr>
              <a:t>; </a:t>
            </a:r>
            <a:r>
              <a:rPr lang="tr-TR" sz="2000" b="1" dirty="0"/>
              <a:t>//</a:t>
            </a:r>
            <a:r>
              <a:rPr lang="tr-TR" sz="2000" b="1" dirty="0" err="1"/>
              <a:t>object</a:t>
            </a:r>
            <a:r>
              <a:rPr lang="tr-TR" sz="2000" b="1" dirty="0"/>
              <a:t> of </a:t>
            </a:r>
            <a:r>
              <a:rPr lang="tr-TR" sz="2000" b="1" dirty="0" err="1"/>
              <a:t>type</a:t>
            </a:r>
            <a:r>
              <a:rPr lang="tr-TR" sz="2000" b="1" dirty="0"/>
              <a:t> </a:t>
            </a:r>
            <a:r>
              <a:rPr lang="tr-TR" sz="2000" b="1" dirty="0" err="1"/>
              <a:t>Square</a:t>
            </a:r>
            <a:r>
              <a:rPr lang="tr-TR" sz="2000" b="1" dirty="0"/>
              <a:t>:</a:t>
            </a:r>
          </a:p>
          <a:p>
            <a:r>
              <a:rPr lang="tr-TR" sz="2000" b="1" dirty="0">
                <a:solidFill>
                  <a:srgbClr val="C00000"/>
                </a:solidFill>
              </a:rPr>
              <a:t>   </a:t>
            </a:r>
            <a:r>
              <a:rPr lang="tr-TR" sz="2000" b="1" dirty="0" err="1">
                <a:solidFill>
                  <a:srgbClr val="C00000"/>
                </a:solidFill>
              </a:rPr>
              <a:t>Circle</a:t>
            </a:r>
            <a:r>
              <a:rPr lang="tr-TR" sz="2000" b="1" dirty="0">
                <a:solidFill>
                  <a:srgbClr val="C00000"/>
                </a:solidFill>
              </a:rPr>
              <a:t> </a:t>
            </a:r>
            <a:r>
              <a:rPr lang="tr-TR" sz="2000" b="1" dirty="0" err="1">
                <a:solidFill>
                  <a:srgbClr val="C00000"/>
                </a:solidFill>
              </a:rPr>
              <a:t>cir</a:t>
            </a:r>
            <a:r>
              <a:rPr lang="tr-TR" sz="2000" b="1" dirty="0">
                <a:solidFill>
                  <a:srgbClr val="C00000"/>
                </a:solidFill>
              </a:rPr>
              <a:t>; </a:t>
            </a:r>
            <a:r>
              <a:rPr lang="tr-TR" sz="2000" b="1" dirty="0"/>
              <a:t>//Object of </a:t>
            </a:r>
            <a:r>
              <a:rPr lang="tr-TR" sz="2000" b="1" dirty="0" err="1"/>
              <a:t>type</a:t>
            </a:r>
            <a:r>
              <a:rPr lang="tr-TR" sz="2000" b="1" dirty="0"/>
              <a:t> </a:t>
            </a:r>
            <a:r>
              <a:rPr lang="tr-TR" sz="2000" b="1" dirty="0" err="1"/>
              <a:t>Circle</a:t>
            </a:r>
            <a:r>
              <a:rPr lang="tr-TR" sz="2000" b="1" dirty="0"/>
              <a:t>:</a:t>
            </a:r>
          </a:p>
          <a:p>
            <a:r>
              <a:rPr lang="tr-TR" sz="2000" b="1" dirty="0">
                <a:solidFill>
                  <a:srgbClr val="C00000"/>
                </a:solidFill>
              </a:rPr>
              <a:t> </a:t>
            </a:r>
          </a:p>
          <a:p>
            <a:r>
              <a:rPr lang="tr-TR" sz="2000" b="1" dirty="0">
                <a:solidFill>
                  <a:srgbClr val="C00000"/>
                </a:solidFill>
              </a:rPr>
              <a:t>   </a:t>
            </a:r>
            <a:r>
              <a:rPr lang="tr-TR" sz="2000" b="1" dirty="0" err="1">
                <a:solidFill>
                  <a:srgbClr val="C00000"/>
                </a:solidFill>
              </a:rPr>
              <a:t>cout</a:t>
            </a:r>
            <a:r>
              <a:rPr lang="tr-TR" sz="2000" b="1" dirty="0">
                <a:solidFill>
                  <a:srgbClr val="C00000"/>
                </a:solidFill>
              </a:rPr>
              <a:t>&lt;&lt;"</a:t>
            </a:r>
            <a:r>
              <a:rPr lang="tr-TR" sz="2000" b="1" dirty="0" err="1">
                <a:solidFill>
                  <a:srgbClr val="C00000"/>
                </a:solidFill>
              </a:rPr>
              <a:t>Enter</a:t>
            </a:r>
            <a:r>
              <a:rPr lang="tr-TR" sz="2000" b="1" dirty="0">
                <a:solidFill>
                  <a:srgbClr val="C00000"/>
                </a:solidFill>
              </a:rPr>
              <a:t> </a:t>
            </a:r>
            <a:r>
              <a:rPr lang="tr-TR" sz="2000" b="1" dirty="0" err="1">
                <a:solidFill>
                  <a:srgbClr val="C00000"/>
                </a:solidFill>
              </a:rPr>
              <a:t>length</a:t>
            </a:r>
            <a:r>
              <a:rPr lang="tr-TR" sz="2000" b="1" dirty="0">
                <a:solidFill>
                  <a:srgbClr val="C00000"/>
                </a:solidFill>
              </a:rPr>
              <a:t> </a:t>
            </a:r>
            <a:r>
              <a:rPr lang="tr-TR" sz="2000" b="1" dirty="0" err="1">
                <a:solidFill>
                  <a:srgbClr val="C00000"/>
                </a:solidFill>
              </a:rPr>
              <a:t>to</a:t>
            </a:r>
            <a:r>
              <a:rPr lang="tr-TR" sz="2000" b="1" dirty="0">
                <a:solidFill>
                  <a:srgbClr val="C00000"/>
                </a:solidFill>
              </a:rPr>
              <a:t> </a:t>
            </a:r>
            <a:r>
              <a:rPr lang="tr-TR" sz="2000" b="1" dirty="0" err="1">
                <a:solidFill>
                  <a:srgbClr val="C00000"/>
                </a:solidFill>
              </a:rPr>
              <a:t>calculate</a:t>
            </a:r>
            <a:r>
              <a:rPr lang="tr-TR" sz="2000" b="1" dirty="0">
                <a:solidFill>
                  <a:srgbClr val="C00000"/>
                </a:solidFill>
              </a:rPr>
              <a:t> </a:t>
            </a:r>
            <a:r>
              <a:rPr lang="tr-TR" sz="2000" b="1" dirty="0" err="1">
                <a:solidFill>
                  <a:srgbClr val="C00000"/>
                </a:solidFill>
              </a:rPr>
              <a:t>area</a:t>
            </a:r>
            <a:r>
              <a:rPr lang="tr-TR" sz="2000" b="1" dirty="0">
                <a:solidFill>
                  <a:srgbClr val="C00000"/>
                </a:solidFill>
              </a:rPr>
              <a:t> of a </a:t>
            </a:r>
            <a:r>
              <a:rPr lang="tr-TR" sz="2000" b="1" dirty="0" err="1">
                <a:solidFill>
                  <a:srgbClr val="C00000"/>
                </a:solidFill>
              </a:rPr>
              <a:t>square</a:t>
            </a:r>
            <a:r>
              <a:rPr lang="tr-TR" sz="2000" b="1" dirty="0">
                <a:solidFill>
                  <a:srgbClr val="C00000"/>
                </a:solidFill>
              </a:rPr>
              <a:t>: ";</a:t>
            </a:r>
          </a:p>
          <a:p>
            <a:r>
              <a:rPr lang="tr-TR" sz="2000" b="1" dirty="0">
                <a:solidFill>
                  <a:srgbClr val="C00000"/>
                </a:solidFill>
              </a:rPr>
              <a:t>   </a:t>
            </a:r>
            <a:r>
              <a:rPr lang="tr-TR" sz="2000" b="1" dirty="0" err="1">
                <a:solidFill>
                  <a:srgbClr val="C00000"/>
                </a:solidFill>
              </a:rPr>
              <a:t>squ.get_data</a:t>
            </a:r>
            <a:r>
              <a:rPr lang="tr-TR" sz="2000" b="1" dirty="0">
                <a:solidFill>
                  <a:srgbClr val="C00000"/>
                </a:solidFill>
              </a:rPr>
              <a:t>();</a:t>
            </a:r>
          </a:p>
          <a:p>
            <a:r>
              <a:rPr lang="tr-TR" sz="2000" b="1" dirty="0">
                <a:solidFill>
                  <a:srgbClr val="C00000"/>
                </a:solidFill>
              </a:rPr>
              <a:t>   </a:t>
            </a:r>
            <a:r>
              <a:rPr lang="tr-TR" sz="2000" b="1" dirty="0" err="1">
                <a:solidFill>
                  <a:srgbClr val="C00000"/>
                </a:solidFill>
              </a:rPr>
              <a:t>cout</a:t>
            </a:r>
            <a:r>
              <a:rPr lang="tr-TR" sz="2000" b="1" dirty="0">
                <a:solidFill>
                  <a:srgbClr val="C00000"/>
                </a:solidFill>
              </a:rPr>
              <a:t>&lt;&lt;"</a:t>
            </a:r>
            <a:r>
              <a:rPr lang="tr-TR" sz="2000" b="1" dirty="0" err="1">
                <a:solidFill>
                  <a:srgbClr val="C00000"/>
                </a:solidFill>
              </a:rPr>
              <a:t>Area</a:t>
            </a:r>
            <a:r>
              <a:rPr lang="tr-TR" sz="2000" b="1" dirty="0">
                <a:solidFill>
                  <a:srgbClr val="C00000"/>
                </a:solidFill>
              </a:rPr>
              <a:t> of </a:t>
            </a:r>
            <a:r>
              <a:rPr lang="tr-TR" sz="2000" b="1" dirty="0" err="1">
                <a:solidFill>
                  <a:srgbClr val="C00000"/>
                </a:solidFill>
              </a:rPr>
              <a:t>square</a:t>
            </a:r>
            <a:r>
              <a:rPr lang="tr-TR" sz="2000" b="1" dirty="0">
                <a:solidFill>
                  <a:srgbClr val="C00000"/>
                </a:solidFill>
              </a:rPr>
              <a:t>: "&lt;&lt;</a:t>
            </a:r>
            <a:r>
              <a:rPr lang="tr-TR" sz="2000" b="1" dirty="0" err="1">
                <a:solidFill>
                  <a:srgbClr val="C00000"/>
                </a:solidFill>
              </a:rPr>
              <a:t>squ.area</a:t>
            </a:r>
            <a:r>
              <a:rPr lang="tr-TR" sz="2000" b="1" dirty="0">
                <a:solidFill>
                  <a:srgbClr val="C00000"/>
                </a:solidFill>
              </a:rPr>
              <a:t>();</a:t>
            </a:r>
          </a:p>
          <a:p>
            <a:r>
              <a:rPr lang="tr-TR" sz="2000" b="1" dirty="0">
                <a:solidFill>
                  <a:srgbClr val="C00000"/>
                </a:solidFill>
              </a:rPr>
              <a:t> </a:t>
            </a:r>
          </a:p>
          <a:p>
            <a:r>
              <a:rPr lang="tr-TR" sz="2000" b="1" dirty="0">
                <a:solidFill>
                  <a:srgbClr val="C00000"/>
                </a:solidFill>
              </a:rPr>
              <a:t>   </a:t>
            </a:r>
            <a:r>
              <a:rPr lang="tr-TR" sz="2000" b="1" dirty="0" err="1">
                <a:solidFill>
                  <a:srgbClr val="C00000"/>
                </a:solidFill>
              </a:rPr>
              <a:t>cout</a:t>
            </a:r>
            <a:r>
              <a:rPr lang="tr-TR" sz="2000" b="1" dirty="0">
                <a:solidFill>
                  <a:srgbClr val="C00000"/>
                </a:solidFill>
              </a:rPr>
              <a:t>&lt;&lt;"\n\</a:t>
            </a:r>
            <a:r>
              <a:rPr lang="tr-TR" sz="2000" b="1" dirty="0" err="1">
                <a:solidFill>
                  <a:srgbClr val="C00000"/>
                </a:solidFill>
              </a:rPr>
              <a:t>nEnter</a:t>
            </a:r>
            <a:r>
              <a:rPr lang="tr-TR" sz="2000" b="1" dirty="0">
                <a:solidFill>
                  <a:srgbClr val="C00000"/>
                </a:solidFill>
              </a:rPr>
              <a:t> </a:t>
            </a:r>
            <a:r>
              <a:rPr lang="tr-TR" sz="2000" b="1" dirty="0" err="1">
                <a:solidFill>
                  <a:srgbClr val="C00000"/>
                </a:solidFill>
              </a:rPr>
              <a:t>radius</a:t>
            </a:r>
            <a:r>
              <a:rPr lang="tr-TR" sz="2000" b="1" dirty="0">
                <a:solidFill>
                  <a:srgbClr val="C00000"/>
                </a:solidFill>
              </a:rPr>
              <a:t> </a:t>
            </a:r>
            <a:r>
              <a:rPr lang="tr-TR" sz="2000" b="1" dirty="0" err="1">
                <a:solidFill>
                  <a:srgbClr val="C00000"/>
                </a:solidFill>
              </a:rPr>
              <a:t>to</a:t>
            </a:r>
            <a:r>
              <a:rPr lang="tr-TR" sz="2000" b="1" dirty="0">
                <a:solidFill>
                  <a:srgbClr val="C00000"/>
                </a:solidFill>
              </a:rPr>
              <a:t> </a:t>
            </a:r>
            <a:r>
              <a:rPr lang="tr-TR" sz="2000" b="1" dirty="0" err="1">
                <a:solidFill>
                  <a:srgbClr val="C00000"/>
                </a:solidFill>
              </a:rPr>
              <a:t>calculate</a:t>
            </a:r>
            <a:r>
              <a:rPr lang="tr-TR" sz="2000" b="1" dirty="0">
                <a:solidFill>
                  <a:srgbClr val="C00000"/>
                </a:solidFill>
              </a:rPr>
              <a:t> </a:t>
            </a:r>
            <a:r>
              <a:rPr lang="tr-TR" sz="2000" b="1" dirty="0" err="1">
                <a:solidFill>
                  <a:srgbClr val="C00000"/>
                </a:solidFill>
              </a:rPr>
              <a:t>area</a:t>
            </a:r>
            <a:r>
              <a:rPr lang="tr-TR" sz="2000" b="1" dirty="0">
                <a:solidFill>
                  <a:srgbClr val="C00000"/>
                </a:solidFill>
              </a:rPr>
              <a:t> of a </a:t>
            </a:r>
            <a:r>
              <a:rPr lang="tr-TR" sz="2000" b="1" dirty="0" err="1">
                <a:solidFill>
                  <a:srgbClr val="C00000"/>
                </a:solidFill>
              </a:rPr>
              <a:t>circle</a:t>
            </a:r>
            <a:r>
              <a:rPr lang="tr-TR" sz="2000" b="1" dirty="0">
                <a:solidFill>
                  <a:srgbClr val="C00000"/>
                </a:solidFill>
              </a:rPr>
              <a:t>:";</a:t>
            </a:r>
          </a:p>
          <a:p>
            <a:r>
              <a:rPr lang="tr-TR" sz="2000" b="1" dirty="0">
                <a:solidFill>
                  <a:srgbClr val="C00000"/>
                </a:solidFill>
              </a:rPr>
              <a:t>   </a:t>
            </a:r>
            <a:r>
              <a:rPr lang="tr-TR" sz="2000" b="1" dirty="0" err="1">
                <a:solidFill>
                  <a:srgbClr val="C00000"/>
                </a:solidFill>
              </a:rPr>
              <a:t>cir.get_data</a:t>
            </a:r>
            <a:r>
              <a:rPr lang="tr-TR" sz="2000" b="1" dirty="0">
                <a:solidFill>
                  <a:srgbClr val="C00000"/>
                </a:solidFill>
              </a:rPr>
              <a:t>();</a:t>
            </a:r>
          </a:p>
          <a:p>
            <a:r>
              <a:rPr lang="tr-TR" sz="2000" b="1" dirty="0">
                <a:solidFill>
                  <a:srgbClr val="C00000"/>
                </a:solidFill>
              </a:rPr>
              <a:t>   </a:t>
            </a:r>
            <a:r>
              <a:rPr lang="tr-TR" sz="2000" b="1" dirty="0" err="1">
                <a:solidFill>
                  <a:srgbClr val="C00000"/>
                </a:solidFill>
              </a:rPr>
              <a:t>cout</a:t>
            </a:r>
            <a:r>
              <a:rPr lang="tr-TR" sz="2000" b="1" dirty="0">
                <a:solidFill>
                  <a:srgbClr val="C00000"/>
                </a:solidFill>
              </a:rPr>
              <a:t>&lt;&lt;"</a:t>
            </a:r>
            <a:r>
              <a:rPr lang="tr-TR" sz="2000" b="1" dirty="0" err="1">
                <a:solidFill>
                  <a:srgbClr val="C00000"/>
                </a:solidFill>
              </a:rPr>
              <a:t>Area</a:t>
            </a:r>
            <a:r>
              <a:rPr lang="tr-TR" sz="2000" b="1" dirty="0">
                <a:solidFill>
                  <a:srgbClr val="C00000"/>
                </a:solidFill>
              </a:rPr>
              <a:t> of </a:t>
            </a:r>
            <a:r>
              <a:rPr lang="tr-TR" sz="2000" b="1" dirty="0" err="1">
                <a:solidFill>
                  <a:srgbClr val="C00000"/>
                </a:solidFill>
              </a:rPr>
              <a:t>circle</a:t>
            </a:r>
            <a:r>
              <a:rPr lang="tr-TR" sz="2000" b="1" dirty="0">
                <a:solidFill>
                  <a:srgbClr val="C00000"/>
                </a:solidFill>
              </a:rPr>
              <a:t>: "&lt;&lt;</a:t>
            </a:r>
            <a:r>
              <a:rPr lang="tr-TR" sz="2000" b="1" dirty="0" err="1">
                <a:solidFill>
                  <a:srgbClr val="C00000"/>
                </a:solidFill>
              </a:rPr>
              <a:t>cir.area</a:t>
            </a:r>
            <a:r>
              <a:rPr lang="tr-TR" sz="2000" b="1" dirty="0">
                <a:solidFill>
                  <a:srgbClr val="C00000"/>
                </a:solidFill>
              </a:rPr>
              <a:t>();</a:t>
            </a:r>
          </a:p>
          <a:p>
            <a:r>
              <a:rPr lang="tr-TR" sz="2000" b="1" dirty="0">
                <a:solidFill>
                  <a:srgbClr val="C00000"/>
                </a:solidFill>
              </a:rPr>
              <a:t> </a:t>
            </a:r>
          </a:p>
          <a:p>
            <a:r>
              <a:rPr lang="tr-TR" sz="2000" b="1" dirty="0">
                <a:solidFill>
                  <a:srgbClr val="C00000"/>
                </a:solidFill>
              </a:rPr>
              <a:t>   </a:t>
            </a:r>
            <a:r>
              <a:rPr lang="tr-TR" sz="2000" b="1" dirty="0" err="1">
                <a:solidFill>
                  <a:srgbClr val="C00000"/>
                </a:solidFill>
              </a:rPr>
              <a:t>return</a:t>
            </a:r>
            <a:r>
              <a:rPr lang="tr-TR" sz="2000" b="1" dirty="0">
                <a:solidFill>
                  <a:srgbClr val="C00000"/>
                </a:solidFill>
              </a:rPr>
              <a:t> 0;</a:t>
            </a:r>
          </a:p>
          <a:p>
            <a:r>
              <a:rPr lang="tr-TR" sz="2000" b="1" dirty="0">
                <a:solidFill>
                  <a:srgbClr val="C00000"/>
                </a:solidFill>
              </a:rPr>
              <a:t>}</a:t>
            </a:r>
          </a:p>
        </p:txBody>
      </p:sp>
    </p:spTree>
    <p:extLst>
      <p:ext uri="{BB962C8B-B14F-4D97-AF65-F5344CB8AC3E}">
        <p14:creationId xmlns:p14="http://schemas.microsoft.com/office/powerpoint/2010/main" val="7370184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16507146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1293962"/>
            <a:ext cx="5788325" cy="4883001"/>
          </a:xfrm>
        </p:spPr>
        <p:txBody>
          <a:bodyPr>
            <a:normAutofit fontScale="92500" lnSpcReduction="10000"/>
          </a:bodyPr>
          <a:lstStyle/>
          <a:p>
            <a:pPr marL="0" indent="0" algn="ctr">
              <a:buNone/>
            </a:pPr>
            <a:r>
              <a:rPr lang="tr-TR" b="1" dirty="0" smtClean="0"/>
              <a:t>                                  </a:t>
            </a:r>
            <a:r>
              <a:rPr lang="en-US" b="1" dirty="0" smtClean="0"/>
              <a:t>Syntax </a:t>
            </a:r>
            <a:r>
              <a:rPr lang="en-US" b="1" dirty="0"/>
              <a:t>of friend class:</a:t>
            </a:r>
          </a:p>
          <a:p>
            <a:pPr marL="0" indent="0">
              <a:buNone/>
            </a:pPr>
            <a:r>
              <a:rPr lang="en-US" b="1" dirty="0">
                <a:solidFill>
                  <a:srgbClr val="C00000"/>
                </a:solidFill>
              </a:rPr>
              <a:t>class S; </a:t>
            </a:r>
            <a:r>
              <a:rPr lang="en-US" b="1" dirty="0"/>
              <a:t>//forward declaration</a:t>
            </a:r>
          </a:p>
          <a:p>
            <a:pPr marL="0" indent="0">
              <a:buNone/>
            </a:pPr>
            <a:endParaRPr lang="en-US" b="1" dirty="0">
              <a:solidFill>
                <a:srgbClr val="C00000"/>
              </a:solidFill>
            </a:endParaRPr>
          </a:p>
          <a:p>
            <a:pPr marL="0" indent="0">
              <a:buNone/>
            </a:pPr>
            <a:r>
              <a:rPr lang="en-US" b="1" dirty="0">
                <a:solidFill>
                  <a:srgbClr val="C00000"/>
                </a:solidFill>
              </a:rPr>
              <a:t>class P{</a:t>
            </a:r>
          </a:p>
          <a:p>
            <a:pPr marL="0" indent="0">
              <a:buNone/>
            </a:pPr>
            <a:r>
              <a:rPr lang="en-US" b="1" dirty="0">
                <a:solidFill>
                  <a:srgbClr val="C00000"/>
                </a:solidFill>
              </a:rPr>
              <a:t>  </a:t>
            </a:r>
            <a:r>
              <a:rPr lang="en-US" b="1" dirty="0"/>
              <a:t>// Other Declarations</a:t>
            </a:r>
          </a:p>
          <a:p>
            <a:pPr marL="0" indent="0">
              <a:buNone/>
            </a:pPr>
            <a:r>
              <a:rPr lang="en-US" b="1" dirty="0">
                <a:solidFill>
                  <a:srgbClr val="C00000"/>
                </a:solidFill>
              </a:rPr>
              <a:t>  friend class S;</a:t>
            </a:r>
          </a:p>
          <a:p>
            <a:pPr marL="0" indent="0">
              <a:buNone/>
            </a:pPr>
            <a:r>
              <a:rPr lang="en-US" b="1" dirty="0">
                <a:solidFill>
                  <a:srgbClr val="C00000"/>
                </a:solidFill>
              </a:rPr>
              <a:t>};</a:t>
            </a:r>
          </a:p>
          <a:p>
            <a:pPr marL="0" indent="0">
              <a:buNone/>
            </a:pPr>
            <a:endParaRPr lang="en-US" b="1" dirty="0">
              <a:solidFill>
                <a:srgbClr val="C00000"/>
              </a:solidFill>
            </a:endParaRPr>
          </a:p>
          <a:p>
            <a:pPr marL="0" indent="0">
              <a:buNone/>
            </a:pPr>
            <a:r>
              <a:rPr lang="en-US" b="1" dirty="0">
                <a:solidFill>
                  <a:srgbClr val="C00000"/>
                </a:solidFill>
              </a:rPr>
              <a:t>class S{</a:t>
            </a:r>
          </a:p>
          <a:p>
            <a:pPr marL="0" indent="0">
              <a:buNone/>
            </a:pPr>
            <a:r>
              <a:rPr lang="en-US" b="1" dirty="0">
                <a:solidFill>
                  <a:srgbClr val="C00000"/>
                </a:solidFill>
              </a:rPr>
              <a:t>  </a:t>
            </a:r>
            <a:r>
              <a:rPr lang="en-US" b="1" dirty="0"/>
              <a:t>// Declarations</a:t>
            </a:r>
          </a:p>
          <a:p>
            <a:pPr marL="0" indent="0">
              <a:buNone/>
            </a:pPr>
            <a:r>
              <a:rPr lang="en-US" b="1" dirty="0">
                <a:solidFill>
                  <a:srgbClr val="C00000"/>
                </a:solidFill>
              </a:rPr>
              <a:t>};</a:t>
            </a:r>
            <a:endParaRPr lang="tr-TR" b="1" dirty="0">
              <a:solidFill>
                <a:srgbClr val="C00000"/>
              </a:solidFill>
            </a:endParaRPr>
          </a:p>
        </p:txBody>
      </p:sp>
      <p:sp>
        <p:nvSpPr>
          <p:cNvPr id="5" name="Dikdörtgen 4"/>
          <p:cNvSpPr/>
          <p:nvPr/>
        </p:nvSpPr>
        <p:spPr>
          <a:xfrm>
            <a:off x="5417390" y="2465573"/>
            <a:ext cx="6774610" cy="2554545"/>
          </a:xfrm>
          <a:prstGeom prst="rect">
            <a:avLst/>
          </a:prstGeom>
        </p:spPr>
        <p:txBody>
          <a:bodyPr wrap="square">
            <a:spAutoFit/>
          </a:bodyPr>
          <a:lstStyle/>
          <a:p>
            <a:r>
              <a:rPr lang="en-US" sz="2000" b="1" dirty="0" smtClean="0"/>
              <a:t>class </a:t>
            </a:r>
            <a:r>
              <a:rPr lang="en-US" sz="2000" b="1" dirty="0"/>
              <a:t>S is a friend of class P. As a result class S can access the private data members of class P. </a:t>
            </a:r>
            <a:endParaRPr lang="tr-TR" sz="2000" b="1" dirty="0" smtClean="0"/>
          </a:p>
          <a:p>
            <a:endParaRPr lang="tr-TR" sz="2000" b="1" dirty="0"/>
          </a:p>
          <a:p>
            <a:r>
              <a:rPr lang="en-US" sz="2000" b="1" dirty="0" smtClean="0"/>
              <a:t>However</a:t>
            </a:r>
            <a:r>
              <a:rPr lang="en-US" sz="2000" b="1" dirty="0"/>
              <a:t>, this does not mean that class P can access private data members of class S. </a:t>
            </a:r>
            <a:endParaRPr lang="tr-TR" sz="2000" b="1" dirty="0" smtClean="0"/>
          </a:p>
          <a:p>
            <a:endParaRPr lang="tr-TR" sz="2000" b="1" dirty="0" smtClean="0"/>
          </a:p>
          <a:p>
            <a:r>
              <a:rPr lang="en-US" sz="2000" b="1" dirty="0" smtClean="0"/>
              <a:t>A </a:t>
            </a:r>
            <a:r>
              <a:rPr lang="en-US" sz="2000" b="1" dirty="0"/>
              <a:t>forward declaration informs the compiler about an entity’s existence before the entity is explicitly defined.</a:t>
            </a:r>
            <a:endParaRPr lang="tr-TR" sz="2000" b="1" dirty="0"/>
          </a:p>
        </p:txBody>
      </p:sp>
      <p:sp>
        <p:nvSpPr>
          <p:cNvPr id="6" name="Dikdörtgen 5"/>
          <p:cNvSpPr/>
          <p:nvPr/>
        </p:nvSpPr>
        <p:spPr>
          <a:xfrm>
            <a:off x="7225545" y="207836"/>
            <a:ext cx="4210383" cy="461665"/>
          </a:xfrm>
          <a:prstGeom prst="rect">
            <a:avLst/>
          </a:prstGeom>
        </p:spPr>
        <p:txBody>
          <a:bodyPr wrap="none">
            <a:spAutoFit/>
          </a:bodyPr>
          <a:lstStyle/>
          <a:p>
            <a:r>
              <a:rPr lang="en-US" sz="2400" b="1" dirty="0">
                <a:solidFill>
                  <a:srgbClr val="C00000"/>
                </a:solidFill>
              </a:rPr>
              <a:t>Friend class and function in C++</a:t>
            </a:r>
          </a:p>
        </p:txBody>
      </p:sp>
    </p:spTree>
    <p:extLst>
      <p:ext uri="{BB962C8B-B14F-4D97-AF65-F5344CB8AC3E}">
        <p14:creationId xmlns:p14="http://schemas.microsoft.com/office/powerpoint/2010/main" val="2514479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5495026" cy="6858000"/>
          </a:xfrm>
        </p:spPr>
        <p:txBody>
          <a:bodyPr>
            <a:normAutofit fontScale="92500" lnSpcReduction="20000"/>
          </a:bodyPr>
          <a:lstStyle/>
          <a:p>
            <a:pPr marL="0" indent="0">
              <a:buNone/>
            </a:pPr>
            <a:r>
              <a:rPr lang="en-US" b="1" dirty="0">
                <a:solidFill>
                  <a:srgbClr val="C00000"/>
                </a:solidFill>
              </a:rPr>
              <a:t>class Rectangle</a:t>
            </a:r>
          </a:p>
          <a:p>
            <a:pPr marL="0" indent="0">
              <a:buNone/>
            </a:pPr>
            <a:r>
              <a:rPr lang="en-US" b="1" dirty="0">
                <a:solidFill>
                  <a:srgbClr val="C00000"/>
                </a:solidFill>
              </a:rPr>
              <a:t>{</a:t>
            </a:r>
          </a:p>
          <a:p>
            <a:pPr marL="0" indent="0">
              <a:buNone/>
            </a:pPr>
            <a:r>
              <a:rPr lang="en-US" b="1" dirty="0">
                <a:solidFill>
                  <a:srgbClr val="C00000"/>
                </a:solidFill>
              </a:rPr>
              <a:t>	private:</a:t>
            </a:r>
          </a:p>
          <a:p>
            <a:pPr marL="0" indent="0">
              <a:buNone/>
            </a:pPr>
            <a:r>
              <a:rPr lang="en-US" b="1" dirty="0">
                <a:solidFill>
                  <a:srgbClr val="C00000"/>
                </a:solidFill>
              </a:rPr>
              <a:t> 		</a:t>
            </a:r>
            <a:r>
              <a:rPr lang="en-US" b="1" dirty="0" err="1">
                <a:solidFill>
                  <a:srgbClr val="C00000"/>
                </a:solidFill>
              </a:rPr>
              <a:t>int</a:t>
            </a:r>
            <a:r>
              <a:rPr lang="en-US" b="1" dirty="0">
                <a:solidFill>
                  <a:srgbClr val="C00000"/>
                </a:solidFill>
              </a:rPr>
              <a:t> length;</a:t>
            </a:r>
          </a:p>
          <a:p>
            <a:pPr marL="0" indent="0">
              <a:buNone/>
            </a:pPr>
            <a:r>
              <a:rPr lang="en-US" b="1" dirty="0">
                <a:solidFill>
                  <a:srgbClr val="C00000"/>
                </a:solidFill>
              </a:rPr>
              <a:t> 		</a:t>
            </a:r>
            <a:r>
              <a:rPr lang="en-US" b="1" dirty="0" err="1">
                <a:solidFill>
                  <a:srgbClr val="C00000"/>
                </a:solidFill>
              </a:rPr>
              <a:t>int</a:t>
            </a:r>
            <a:r>
              <a:rPr lang="en-US" b="1" dirty="0">
                <a:solidFill>
                  <a:srgbClr val="C00000"/>
                </a:solidFill>
              </a:rPr>
              <a:t> breadth;</a:t>
            </a:r>
          </a:p>
          <a:p>
            <a:pPr marL="0" indent="0">
              <a:buNone/>
            </a:pPr>
            <a:r>
              <a:rPr lang="en-US" b="1" dirty="0">
                <a:solidFill>
                  <a:srgbClr val="C00000"/>
                </a:solidFill>
              </a:rPr>
              <a:t> 	public:</a:t>
            </a:r>
          </a:p>
          <a:p>
            <a:pPr marL="0" indent="0">
              <a:buNone/>
            </a:pPr>
            <a:r>
              <a:rPr lang="en-US" b="1" dirty="0">
                <a:solidFill>
                  <a:srgbClr val="C00000"/>
                </a:solidFill>
              </a:rPr>
              <a:t> 		Rectangle(</a:t>
            </a:r>
            <a:r>
              <a:rPr lang="en-US" b="1" dirty="0" err="1">
                <a:solidFill>
                  <a:srgbClr val="C00000"/>
                </a:solidFill>
              </a:rPr>
              <a:t>int</a:t>
            </a:r>
            <a:r>
              <a:rPr lang="en-US" b="1" dirty="0">
                <a:solidFill>
                  <a:srgbClr val="C00000"/>
                </a:solidFill>
              </a:rPr>
              <a:t> l, </a:t>
            </a:r>
            <a:r>
              <a:rPr lang="en-US" b="1" dirty="0" err="1">
                <a:solidFill>
                  <a:srgbClr val="C00000"/>
                </a:solidFill>
              </a:rPr>
              <a:t>int</a:t>
            </a:r>
            <a:r>
              <a:rPr lang="en-US" b="1" dirty="0">
                <a:solidFill>
                  <a:srgbClr val="C00000"/>
                </a:solidFill>
              </a:rPr>
              <a:t> b)</a:t>
            </a:r>
          </a:p>
          <a:p>
            <a:pPr marL="0" indent="0">
              <a:buNone/>
            </a:pPr>
            <a:r>
              <a:rPr lang="en-US" b="1" dirty="0">
                <a:solidFill>
                  <a:srgbClr val="C00000"/>
                </a:solidFill>
              </a:rPr>
              <a:t> 		{</a:t>
            </a:r>
          </a:p>
          <a:p>
            <a:pPr marL="0" indent="0">
              <a:buNone/>
            </a:pPr>
            <a:r>
              <a:rPr lang="en-US" b="1" dirty="0">
                <a:solidFill>
                  <a:srgbClr val="C00000"/>
                </a:solidFill>
              </a:rPr>
              <a:t> 			length=l;</a:t>
            </a:r>
          </a:p>
          <a:p>
            <a:pPr marL="0" indent="0">
              <a:buNone/>
            </a:pPr>
            <a:r>
              <a:rPr lang="en-US" b="1" dirty="0">
                <a:solidFill>
                  <a:srgbClr val="C00000"/>
                </a:solidFill>
              </a:rPr>
              <a:t> 			breadth=b;</a:t>
            </a:r>
          </a:p>
          <a:p>
            <a:pPr marL="0" indent="0">
              <a:buNone/>
            </a:pPr>
            <a:r>
              <a:rPr lang="en-US" b="1" dirty="0">
                <a:solidFill>
                  <a:srgbClr val="C00000"/>
                </a:solidFill>
              </a:rPr>
              <a:t>		}</a:t>
            </a:r>
          </a:p>
          <a:p>
            <a:pPr marL="0" indent="0">
              <a:buNone/>
            </a:pPr>
            <a:r>
              <a:rPr lang="en-US" b="1" dirty="0">
                <a:solidFill>
                  <a:srgbClr val="C00000"/>
                </a:solidFill>
              </a:rPr>
              <a:t> 	</a:t>
            </a:r>
            <a:r>
              <a:rPr lang="en-US" b="1" dirty="0" err="1" smtClean="0">
                <a:solidFill>
                  <a:srgbClr val="C00000"/>
                </a:solidFill>
              </a:rPr>
              <a:t>int</a:t>
            </a:r>
            <a:r>
              <a:rPr lang="en-US" b="1" dirty="0" smtClean="0">
                <a:solidFill>
                  <a:srgbClr val="C00000"/>
                </a:solidFill>
              </a:rPr>
              <a:t> </a:t>
            </a:r>
            <a:r>
              <a:rPr lang="en-US" b="1" dirty="0" err="1">
                <a:solidFill>
                  <a:srgbClr val="C00000"/>
                </a:solidFill>
              </a:rPr>
              <a:t>getArea</a:t>
            </a:r>
            <a:r>
              <a:rPr lang="en-US" b="1" dirty="0">
                <a:solidFill>
                  <a:srgbClr val="C00000"/>
                </a:solidFill>
              </a:rPr>
              <a:t>()</a:t>
            </a:r>
          </a:p>
          <a:p>
            <a:pPr marL="0" indent="0">
              <a:buNone/>
            </a:pPr>
            <a:r>
              <a:rPr lang="en-US" b="1" dirty="0">
                <a:solidFill>
                  <a:srgbClr val="C00000"/>
                </a:solidFill>
              </a:rPr>
              <a:t> 	</a:t>
            </a:r>
            <a:r>
              <a:rPr lang="en-US" b="1" dirty="0" smtClean="0">
                <a:solidFill>
                  <a:srgbClr val="C00000"/>
                </a:solidFill>
              </a:rPr>
              <a:t>{</a:t>
            </a:r>
            <a:endParaRPr lang="en-US" b="1" dirty="0">
              <a:solidFill>
                <a:srgbClr val="C00000"/>
              </a:solidFill>
            </a:endParaRPr>
          </a:p>
          <a:p>
            <a:pPr marL="0" indent="0">
              <a:buNone/>
            </a:pPr>
            <a:r>
              <a:rPr lang="en-US" b="1" dirty="0">
                <a:solidFill>
                  <a:srgbClr val="C00000"/>
                </a:solidFill>
              </a:rPr>
              <a:t> 	</a:t>
            </a:r>
            <a:r>
              <a:rPr lang="en-US" b="1" dirty="0" smtClean="0">
                <a:solidFill>
                  <a:srgbClr val="C00000"/>
                </a:solidFill>
              </a:rPr>
              <a:t>return </a:t>
            </a:r>
            <a:r>
              <a:rPr lang="en-US" b="1" dirty="0">
                <a:solidFill>
                  <a:srgbClr val="C00000"/>
                </a:solidFill>
              </a:rPr>
              <a:t>2*length*breadth;</a:t>
            </a:r>
          </a:p>
          <a:p>
            <a:pPr marL="0" indent="0">
              <a:buNone/>
            </a:pPr>
            <a:r>
              <a:rPr lang="en-US" b="1" dirty="0">
                <a:solidFill>
                  <a:srgbClr val="C00000"/>
                </a:solidFill>
              </a:rPr>
              <a:t>	</a:t>
            </a:r>
            <a:r>
              <a:rPr lang="en-US" b="1" dirty="0" smtClean="0">
                <a:solidFill>
                  <a:srgbClr val="C00000"/>
                </a:solidFill>
              </a:rPr>
              <a:t>}</a:t>
            </a:r>
            <a:endParaRPr lang="en-US" b="1" dirty="0">
              <a:solidFill>
                <a:srgbClr val="C00000"/>
              </a:solidFill>
            </a:endParaRPr>
          </a:p>
          <a:p>
            <a:pPr marL="0" indent="0">
              <a:buNone/>
            </a:pPr>
            <a:r>
              <a:rPr lang="en-US" b="1" dirty="0">
                <a:solidFill>
                  <a:srgbClr val="C00000"/>
                </a:solidFill>
              </a:rPr>
              <a:t>};</a:t>
            </a:r>
          </a:p>
          <a:p>
            <a:endParaRPr lang="en-US" dirty="0"/>
          </a:p>
        </p:txBody>
      </p:sp>
      <p:sp>
        <p:nvSpPr>
          <p:cNvPr id="4" name="Dikdörtgen 3"/>
          <p:cNvSpPr/>
          <p:nvPr/>
        </p:nvSpPr>
        <p:spPr>
          <a:xfrm>
            <a:off x="6096000" y="709643"/>
            <a:ext cx="6096000" cy="5016758"/>
          </a:xfrm>
          <a:prstGeom prst="rect">
            <a:avLst/>
          </a:prstGeom>
        </p:spPr>
        <p:txBody>
          <a:bodyPr>
            <a:spAutoFit/>
          </a:bodyPr>
          <a:lstStyle/>
          <a:p>
            <a:r>
              <a:rPr lang="en-US" sz="2000" b="1" dirty="0" err="1">
                <a:solidFill>
                  <a:srgbClr val="C00000"/>
                </a:solidFill>
              </a:rPr>
              <a:t>int</a:t>
            </a:r>
            <a:r>
              <a:rPr lang="en-US" sz="2000" b="1" dirty="0">
                <a:solidFill>
                  <a:srgbClr val="C00000"/>
                </a:solidFill>
              </a:rPr>
              <a:t> main()</a:t>
            </a:r>
          </a:p>
          <a:p>
            <a:r>
              <a:rPr lang="en-US" sz="2000" b="1" dirty="0">
                <a:solidFill>
                  <a:srgbClr val="C00000"/>
                </a:solidFill>
              </a:rPr>
              <a:t>{</a:t>
            </a:r>
          </a:p>
          <a:p>
            <a:r>
              <a:rPr lang="en-US" sz="2000" b="1" dirty="0">
                <a:solidFill>
                  <a:srgbClr val="C00000"/>
                </a:solidFill>
              </a:rPr>
              <a:t>  </a:t>
            </a:r>
            <a:r>
              <a:rPr lang="en-US" sz="2000" b="1" dirty="0"/>
              <a:t>// creating an object of Rectangle</a:t>
            </a:r>
          </a:p>
          <a:p>
            <a:r>
              <a:rPr lang="en-US" sz="2000" b="1" dirty="0">
                <a:solidFill>
                  <a:srgbClr val="C00000"/>
                </a:solidFill>
              </a:rPr>
              <a:t>  Rectangle var1(5,2); </a:t>
            </a:r>
            <a:r>
              <a:rPr lang="en-US" sz="2000" b="1" dirty="0"/>
              <a:t>// parameterized </a:t>
            </a:r>
            <a:r>
              <a:rPr lang="en-US" sz="2000" b="1" dirty="0" err="1"/>
              <a:t>constrcutor</a:t>
            </a:r>
            <a:endParaRPr lang="en-US" sz="2000" b="1" dirty="0"/>
          </a:p>
          <a:p>
            <a:r>
              <a:rPr lang="en-US" sz="2000" b="1" dirty="0">
                <a:solidFill>
                  <a:srgbClr val="C00000"/>
                </a:solidFill>
              </a:rPr>
              <a:t> </a:t>
            </a:r>
          </a:p>
          <a:p>
            <a:r>
              <a:rPr lang="en-US" sz="2000" b="1" dirty="0">
                <a:solidFill>
                  <a:srgbClr val="C00000"/>
                </a:solidFill>
              </a:rPr>
              <a:t>  </a:t>
            </a:r>
            <a:r>
              <a:rPr lang="en-US" sz="2000" b="1" dirty="0"/>
              <a:t>/* creating a pointer of Rectangle type &amp; </a:t>
            </a:r>
          </a:p>
          <a:p>
            <a:r>
              <a:rPr lang="en-US" sz="2000" b="1" dirty="0"/>
              <a:t>    assigning address of var1 to this pointer */</a:t>
            </a:r>
          </a:p>
          <a:p>
            <a:r>
              <a:rPr lang="en-US" sz="2000" b="1" dirty="0"/>
              <a:t>  </a:t>
            </a:r>
            <a:r>
              <a:rPr lang="en-US" sz="2000" b="1" dirty="0">
                <a:solidFill>
                  <a:srgbClr val="C00000"/>
                </a:solidFill>
              </a:rPr>
              <a:t>Rectangle* </a:t>
            </a:r>
            <a:r>
              <a:rPr lang="en-US" sz="2000" b="1" dirty="0" err="1">
                <a:solidFill>
                  <a:srgbClr val="C00000"/>
                </a:solidFill>
              </a:rPr>
              <a:t>ptr</a:t>
            </a:r>
            <a:r>
              <a:rPr lang="en-US" sz="2000" b="1" dirty="0">
                <a:solidFill>
                  <a:srgbClr val="C00000"/>
                </a:solidFill>
              </a:rPr>
              <a:t> = &amp;var1;</a:t>
            </a:r>
          </a:p>
          <a:p>
            <a:r>
              <a:rPr lang="en-US" sz="2000" b="1" dirty="0">
                <a:solidFill>
                  <a:srgbClr val="C00000"/>
                </a:solidFill>
              </a:rPr>
              <a:t>  </a:t>
            </a:r>
          </a:p>
          <a:p>
            <a:r>
              <a:rPr lang="en-US" sz="2000" b="1" dirty="0"/>
              <a:t>  /* calculating area of rectangle by using pointer</a:t>
            </a:r>
          </a:p>
          <a:p>
            <a:r>
              <a:rPr lang="en-US" sz="2000" b="1" dirty="0"/>
              <a:t>  </a:t>
            </a:r>
            <a:r>
              <a:rPr lang="en-US" sz="2000" b="1" dirty="0" err="1"/>
              <a:t>ptr</a:t>
            </a:r>
            <a:r>
              <a:rPr lang="en-US" sz="2000" b="1" dirty="0"/>
              <a:t> to call the objects </a:t>
            </a:r>
            <a:r>
              <a:rPr lang="en-US" sz="2000" b="1" dirty="0" err="1"/>
              <a:t>getArea</a:t>
            </a:r>
            <a:r>
              <a:rPr lang="en-US" sz="2000" b="1" dirty="0"/>
              <a:t>() function</a:t>
            </a:r>
          </a:p>
          <a:p>
            <a:r>
              <a:rPr lang="en-US" sz="2000" b="1" dirty="0"/>
              <a:t>  */</a:t>
            </a:r>
          </a:p>
          <a:p>
            <a:r>
              <a:rPr lang="en-US" sz="2000" b="1" dirty="0">
                <a:solidFill>
                  <a:srgbClr val="C00000"/>
                </a:solidFill>
              </a:rPr>
              <a:t>  </a:t>
            </a:r>
            <a:r>
              <a:rPr lang="en-US" sz="2000" b="1" dirty="0" err="1">
                <a:solidFill>
                  <a:srgbClr val="C00000"/>
                </a:solidFill>
              </a:rPr>
              <a:t>int</a:t>
            </a:r>
            <a:r>
              <a:rPr lang="en-US" sz="2000" b="1" dirty="0">
                <a:solidFill>
                  <a:srgbClr val="C00000"/>
                </a:solidFill>
              </a:rPr>
              <a:t> area = </a:t>
            </a:r>
            <a:r>
              <a:rPr lang="en-US" sz="2000" b="1" dirty="0" err="1">
                <a:solidFill>
                  <a:srgbClr val="C00000"/>
                </a:solidFill>
              </a:rPr>
              <a:t>ptr</a:t>
            </a:r>
            <a:r>
              <a:rPr lang="en-US" sz="2000" b="1" dirty="0">
                <a:solidFill>
                  <a:srgbClr val="C00000"/>
                </a:solidFill>
              </a:rPr>
              <a:t>-&gt;</a:t>
            </a:r>
            <a:r>
              <a:rPr lang="en-US" sz="2000" b="1" dirty="0" err="1">
                <a:solidFill>
                  <a:srgbClr val="C00000"/>
                </a:solidFill>
              </a:rPr>
              <a:t>getArea</a:t>
            </a:r>
            <a:r>
              <a:rPr lang="en-US" sz="2000" b="1" dirty="0">
                <a:solidFill>
                  <a:srgbClr val="C00000"/>
                </a:solidFill>
              </a:rPr>
              <a:t>();</a:t>
            </a:r>
          </a:p>
          <a:p>
            <a:r>
              <a:rPr lang="en-US" sz="2000" b="1" dirty="0">
                <a:solidFill>
                  <a:srgbClr val="C00000"/>
                </a:solidFill>
              </a:rPr>
              <a:t>  </a:t>
            </a:r>
            <a:r>
              <a:rPr lang="en-US" sz="2000" b="1" dirty="0" err="1">
                <a:solidFill>
                  <a:srgbClr val="C00000"/>
                </a:solidFill>
              </a:rPr>
              <a:t>cout</a:t>
            </a:r>
            <a:r>
              <a:rPr lang="en-US" sz="2000" b="1" dirty="0">
                <a:solidFill>
                  <a:srgbClr val="C00000"/>
                </a:solidFill>
              </a:rPr>
              <a:t>&lt;&lt;"Area of rectangle is: "&lt;&lt;area;</a:t>
            </a:r>
          </a:p>
          <a:p>
            <a:r>
              <a:rPr lang="en-US" sz="2000" b="1" dirty="0">
                <a:solidFill>
                  <a:srgbClr val="C00000"/>
                </a:solidFill>
              </a:rPr>
              <a:t> return 0;</a:t>
            </a:r>
          </a:p>
          <a:p>
            <a:r>
              <a:rPr lang="en-US" sz="2000" b="1" dirty="0">
                <a:solidFill>
                  <a:srgbClr val="C00000"/>
                </a:solidFill>
              </a:rPr>
              <a:t>}</a:t>
            </a:r>
          </a:p>
        </p:txBody>
      </p:sp>
      <p:pic>
        <p:nvPicPr>
          <p:cNvPr id="5" name="Resim 4"/>
          <p:cNvPicPr>
            <a:picLocks noChangeAspect="1"/>
          </p:cNvPicPr>
          <p:nvPr/>
        </p:nvPicPr>
        <p:blipFill>
          <a:blip r:embed="rId2"/>
          <a:stretch>
            <a:fillRect/>
          </a:stretch>
        </p:blipFill>
        <p:spPr>
          <a:xfrm>
            <a:off x="7997944" y="5553075"/>
            <a:ext cx="2838450" cy="1304925"/>
          </a:xfrm>
          <a:prstGeom prst="rect">
            <a:avLst/>
          </a:prstGeom>
        </p:spPr>
      </p:pic>
    </p:spTree>
    <p:extLst>
      <p:ext uri="{BB962C8B-B14F-4D97-AF65-F5344CB8AC3E}">
        <p14:creationId xmlns:p14="http://schemas.microsoft.com/office/powerpoint/2010/main" val="3093111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65826" y="828136"/>
            <a:ext cx="10887974" cy="5348827"/>
          </a:xfrm>
        </p:spPr>
        <p:txBody>
          <a:bodyPr>
            <a:normAutofit/>
          </a:bodyPr>
          <a:lstStyle/>
          <a:p>
            <a:pPr marL="0" indent="0">
              <a:buNone/>
            </a:pPr>
            <a:r>
              <a:rPr lang="en-US" b="1" dirty="0">
                <a:solidFill>
                  <a:srgbClr val="C00000"/>
                </a:solidFill>
              </a:rPr>
              <a:t>class A{</a:t>
            </a:r>
          </a:p>
          <a:p>
            <a:pPr marL="0" indent="0">
              <a:buNone/>
            </a:pPr>
            <a:r>
              <a:rPr lang="en-US" b="1" dirty="0">
                <a:solidFill>
                  <a:srgbClr val="C00000"/>
                </a:solidFill>
              </a:rPr>
              <a:t>……</a:t>
            </a:r>
          </a:p>
          <a:p>
            <a:pPr marL="0" indent="0">
              <a:buNone/>
            </a:pPr>
            <a:r>
              <a:rPr lang="en-US" b="1" dirty="0">
                <a:solidFill>
                  <a:srgbClr val="C00000"/>
                </a:solidFill>
              </a:rPr>
              <a:t>friend class B;</a:t>
            </a:r>
          </a:p>
          <a:p>
            <a:pPr marL="0" indent="0">
              <a:buNone/>
            </a:pPr>
            <a:r>
              <a:rPr lang="en-US" b="1" dirty="0">
                <a:solidFill>
                  <a:srgbClr val="C00000"/>
                </a:solidFill>
              </a:rPr>
              <a:t>};</a:t>
            </a:r>
          </a:p>
          <a:p>
            <a:pPr marL="0" indent="0">
              <a:buNone/>
            </a:pPr>
            <a:r>
              <a:rPr lang="en-US" b="1" dirty="0">
                <a:solidFill>
                  <a:srgbClr val="C00000"/>
                </a:solidFill>
              </a:rPr>
              <a:t>class B{</a:t>
            </a:r>
          </a:p>
          <a:p>
            <a:pPr marL="0" indent="0">
              <a:buNone/>
            </a:pPr>
            <a:r>
              <a:rPr lang="en-US" b="1" dirty="0">
                <a:solidFill>
                  <a:srgbClr val="C00000"/>
                </a:solidFill>
              </a:rPr>
              <a:t>……..</a:t>
            </a:r>
          </a:p>
          <a:p>
            <a:pPr marL="0" indent="0">
              <a:buNone/>
            </a:pPr>
            <a:r>
              <a:rPr lang="en-US" b="1" dirty="0">
                <a:solidFill>
                  <a:srgbClr val="C00000"/>
                </a:solidFill>
              </a:rPr>
              <a:t>};</a:t>
            </a:r>
          </a:p>
          <a:p>
            <a:pPr marL="0" indent="0">
              <a:buNone/>
            </a:pPr>
            <a:endParaRPr lang="tr-TR" dirty="0"/>
          </a:p>
          <a:p>
            <a:pPr marL="0" indent="0">
              <a:buNone/>
            </a:pPr>
            <a:r>
              <a:rPr lang="en-US" dirty="0" smtClean="0"/>
              <a:t>class </a:t>
            </a:r>
            <a:r>
              <a:rPr lang="en-US" dirty="0"/>
              <a:t>B is a friend of class A. </a:t>
            </a:r>
            <a:endParaRPr lang="tr-TR" dirty="0" smtClean="0"/>
          </a:p>
          <a:p>
            <a:pPr marL="0" indent="0">
              <a:buNone/>
            </a:pPr>
            <a:r>
              <a:rPr lang="en-US" dirty="0" smtClean="0"/>
              <a:t>So </a:t>
            </a:r>
            <a:r>
              <a:rPr lang="en-US" dirty="0"/>
              <a:t>class B can access the private and protected members of class A.</a:t>
            </a:r>
            <a:endParaRPr lang="tr-TR" dirty="0"/>
          </a:p>
        </p:txBody>
      </p:sp>
    </p:spTree>
    <p:extLst>
      <p:ext uri="{BB962C8B-B14F-4D97-AF65-F5344CB8AC3E}">
        <p14:creationId xmlns:p14="http://schemas.microsoft.com/office/powerpoint/2010/main" val="5584267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276045"/>
            <a:ext cx="12192000" cy="6521570"/>
          </a:xfrm>
        </p:spPr>
        <p:txBody>
          <a:bodyPr>
            <a:normAutofit fontScale="77500" lnSpcReduction="20000"/>
          </a:bodyPr>
          <a:lstStyle/>
          <a:p>
            <a:pPr marL="0" indent="0" algn="ctr">
              <a:buNone/>
            </a:pPr>
            <a:r>
              <a:rPr lang="en-US" b="1" dirty="0" smtClean="0"/>
              <a:t>Friend </a:t>
            </a:r>
            <a:r>
              <a:rPr lang="en-US" b="1" dirty="0"/>
              <a:t>class and function in C++</a:t>
            </a:r>
          </a:p>
          <a:p>
            <a:pPr marL="0" indent="0" algn="ctr">
              <a:buNone/>
            </a:pPr>
            <a:r>
              <a:rPr lang="en-US" b="1" dirty="0" smtClean="0">
                <a:solidFill>
                  <a:srgbClr val="C00000"/>
                </a:solidFill>
              </a:rPr>
              <a:t>Friend </a:t>
            </a:r>
            <a:r>
              <a:rPr lang="en-US" b="1" dirty="0">
                <a:solidFill>
                  <a:srgbClr val="C00000"/>
                </a:solidFill>
              </a:rPr>
              <a:t>Class </a:t>
            </a:r>
            <a:endParaRPr lang="tr-TR" b="1" dirty="0" smtClean="0">
              <a:solidFill>
                <a:srgbClr val="C00000"/>
              </a:solidFill>
            </a:endParaRPr>
          </a:p>
          <a:p>
            <a:r>
              <a:rPr lang="en-US" dirty="0" smtClean="0"/>
              <a:t>A </a:t>
            </a:r>
            <a:r>
              <a:rPr lang="en-US" dirty="0"/>
              <a:t>friend class can access private and protected members of other class in which it is declared as friend. </a:t>
            </a:r>
            <a:endParaRPr lang="tr-TR" dirty="0" smtClean="0"/>
          </a:p>
          <a:p>
            <a:endParaRPr lang="tr-TR" dirty="0" smtClean="0"/>
          </a:p>
          <a:p>
            <a:r>
              <a:rPr lang="en-US" dirty="0" smtClean="0"/>
              <a:t>It </a:t>
            </a:r>
            <a:r>
              <a:rPr lang="en-US" dirty="0"/>
              <a:t>is sometimes useful to allow a particular class to access private members of other class. </a:t>
            </a:r>
            <a:endParaRPr lang="tr-TR" dirty="0" smtClean="0"/>
          </a:p>
          <a:p>
            <a:endParaRPr lang="tr-TR" dirty="0" smtClean="0"/>
          </a:p>
          <a:p>
            <a:r>
              <a:rPr lang="en-US" dirty="0" smtClean="0"/>
              <a:t>For </a:t>
            </a:r>
            <a:r>
              <a:rPr lang="en-US" dirty="0"/>
              <a:t>example a </a:t>
            </a:r>
            <a:r>
              <a:rPr lang="en-US" dirty="0" err="1"/>
              <a:t>LinkedList</a:t>
            </a:r>
            <a:r>
              <a:rPr lang="en-US" dirty="0"/>
              <a:t> class may be allowed to access private members of Node</a:t>
            </a:r>
            <a:r>
              <a:rPr lang="en-US" dirty="0" smtClean="0"/>
              <a:t>.</a:t>
            </a:r>
            <a:endParaRPr lang="tr-TR" dirty="0" smtClean="0"/>
          </a:p>
          <a:p>
            <a:endParaRPr lang="en-US" dirty="0"/>
          </a:p>
          <a:p>
            <a:pPr marL="0" indent="0">
              <a:buNone/>
            </a:pPr>
            <a:r>
              <a:rPr lang="en-US" b="1" dirty="0">
                <a:solidFill>
                  <a:srgbClr val="C00000"/>
                </a:solidFill>
              </a:rPr>
              <a:t>class Node { </a:t>
            </a:r>
          </a:p>
          <a:p>
            <a:pPr marL="0" indent="0">
              <a:buNone/>
            </a:pPr>
            <a:r>
              <a:rPr lang="en-US" b="1" dirty="0">
                <a:solidFill>
                  <a:srgbClr val="C00000"/>
                </a:solidFill>
              </a:rPr>
              <a:t>private: </a:t>
            </a:r>
          </a:p>
          <a:p>
            <a:pPr marL="0" indent="0">
              <a:buNone/>
            </a:pPr>
            <a:r>
              <a:rPr lang="en-US" b="1" dirty="0">
                <a:solidFill>
                  <a:srgbClr val="C00000"/>
                </a:solidFill>
              </a:rPr>
              <a:t>    </a:t>
            </a:r>
            <a:r>
              <a:rPr lang="en-US" b="1" dirty="0" err="1">
                <a:solidFill>
                  <a:srgbClr val="C00000"/>
                </a:solidFill>
              </a:rPr>
              <a:t>int</a:t>
            </a:r>
            <a:r>
              <a:rPr lang="en-US" b="1" dirty="0">
                <a:solidFill>
                  <a:srgbClr val="C00000"/>
                </a:solidFill>
              </a:rPr>
              <a:t> key; </a:t>
            </a:r>
          </a:p>
          <a:p>
            <a:pPr marL="0" indent="0">
              <a:buNone/>
            </a:pPr>
            <a:r>
              <a:rPr lang="en-US" b="1" dirty="0">
                <a:solidFill>
                  <a:srgbClr val="C00000"/>
                </a:solidFill>
              </a:rPr>
              <a:t>    Node* next; </a:t>
            </a:r>
          </a:p>
          <a:p>
            <a:pPr marL="0" indent="0">
              <a:buNone/>
            </a:pPr>
            <a:r>
              <a:rPr lang="en-US" b="1" dirty="0">
                <a:solidFill>
                  <a:srgbClr val="C00000"/>
                </a:solidFill>
              </a:rPr>
              <a:t>    </a:t>
            </a:r>
            <a:r>
              <a:rPr lang="en-US" b="1" dirty="0"/>
              <a:t>/* Other members of Node Class */</a:t>
            </a:r>
          </a:p>
          <a:p>
            <a:pPr marL="0" indent="0">
              <a:buNone/>
            </a:pPr>
            <a:r>
              <a:rPr lang="en-US" b="1" dirty="0">
                <a:solidFill>
                  <a:srgbClr val="C00000"/>
                </a:solidFill>
              </a:rPr>
              <a:t>  </a:t>
            </a:r>
            <a:r>
              <a:rPr lang="en-US" b="1" dirty="0" smtClean="0">
                <a:solidFill>
                  <a:srgbClr val="C00000"/>
                </a:solidFill>
              </a:rPr>
              <a:t>    </a:t>
            </a:r>
            <a:r>
              <a:rPr lang="en-US" b="1" dirty="0"/>
              <a:t>// Now class  </a:t>
            </a:r>
            <a:r>
              <a:rPr lang="en-US" b="1" dirty="0" err="1"/>
              <a:t>LinkedList</a:t>
            </a:r>
            <a:r>
              <a:rPr lang="en-US" b="1" dirty="0"/>
              <a:t> can </a:t>
            </a:r>
          </a:p>
          <a:p>
            <a:pPr marL="0" indent="0">
              <a:buNone/>
            </a:pPr>
            <a:r>
              <a:rPr lang="en-US" b="1" dirty="0"/>
              <a:t>    // access private members of Node </a:t>
            </a:r>
          </a:p>
          <a:p>
            <a:pPr marL="0" indent="0">
              <a:buNone/>
            </a:pPr>
            <a:r>
              <a:rPr lang="en-US" b="1" dirty="0">
                <a:solidFill>
                  <a:srgbClr val="C00000"/>
                </a:solidFill>
              </a:rPr>
              <a:t>    friend class </a:t>
            </a:r>
            <a:r>
              <a:rPr lang="en-US" b="1" dirty="0" err="1">
                <a:solidFill>
                  <a:srgbClr val="C00000"/>
                </a:solidFill>
              </a:rPr>
              <a:t>LinkedList</a:t>
            </a:r>
            <a:r>
              <a:rPr lang="en-US" b="1" dirty="0">
                <a:solidFill>
                  <a:srgbClr val="C00000"/>
                </a:solidFill>
              </a:rPr>
              <a:t>; </a:t>
            </a:r>
          </a:p>
          <a:p>
            <a:pPr marL="0" indent="0">
              <a:buNone/>
            </a:pPr>
            <a:r>
              <a:rPr lang="en-US" b="1" dirty="0">
                <a:solidFill>
                  <a:srgbClr val="C00000"/>
                </a:solidFill>
              </a:rPr>
              <a:t>}; </a:t>
            </a:r>
          </a:p>
          <a:p>
            <a:endParaRPr lang="tr-TR" dirty="0"/>
          </a:p>
        </p:txBody>
      </p:sp>
    </p:spTree>
    <p:extLst>
      <p:ext uri="{BB962C8B-B14F-4D97-AF65-F5344CB8AC3E}">
        <p14:creationId xmlns:p14="http://schemas.microsoft.com/office/powerpoint/2010/main" val="25485046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 y="0"/>
            <a:ext cx="5037826" cy="6858000"/>
          </a:xfrm>
        </p:spPr>
        <p:txBody>
          <a:bodyPr>
            <a:normAutofit fontScale="62500" lnSpcReduction="20000"/>
          </a:bodyPr>
          <a:lstStyle/>
          <a:p>
            <a:pPr marL="0" indent="0">
              <a:buNone/>
            </a:pPr>
            <a:r>
              <a:rPr lang="tr-TR" sz="3400" b="1" dirty="0" err="1">
                <a:solidFill>
                  <a:srgbClr val="C00000"/>
                </a:solidFill>
              </a:rPr>
              <a:t>class</a:t>
            </a:r>
            <a:r>
              <a:rPr lang="tr-TR" sz="3400" b="1" dirty="0">
                <a:solidFill>
                  <a:srgbClr val="C00000"/>
                </a:solidFill>
              </a:rPr>
              <a:t> </a:t>
            </a:r>
            <a:r>
              <a:rPr lang="tr-TR" sz="3400" b="1" dirty="0" err="1">
                <a:solidFill>
                  <a:srgbClr val="C00000"/>
                </a:solidFill>
              </a:rPr>
              <a:t>Square</a:t>
            </a:r>
            <a:r>
              <a:rPr lang="tr-TR" sz="3400" b="1" dirty="0">
                <a:solidFill>
                  <a:srgbClr val="C00000"/>
                </a:solidFill>
              </a:rPr>
              <a:t>;</a:t>
            </a:r>
          </a:p>
          <a:p>
            <a:pPr marL="0" indent="0">
              <a:buNone/>
            </a:pPr>
            <a:endParaRPr lang="tr-TR" sz="3400" b="1" dirty="0">
              <a:solidFill>
                <a:srgbClr val="C00000"/>
              </a:solidFill>
            </a:endParaRPr>
          </a:p>
          <a:p>
            <a:pPr marL="0" indent="0">
              <a:buNone/>
            </a:pPr>
            <a:r>
              <a:rPr lang="tr-TR" sz="3400" b="1" dirty="0" err="1">
                <a:solidFill>
                  <a:srgbClr val="C00000"/>
                </a:solidFill>
              </a:rPr>
              <a:t>class</a:t>
            </a:r>
            <a:r>
              <a:rPr lang="tr-TR" sz="3400" b="1" dirty="0">
                <a:solidFill>
                  <a:srgbClr val="C00000"/>
                </a:solidFill>
              </a:rPr>
              <a:t> </a:t>
            </a:r>
            <a:r>
              <a:rPr lang="tr-TR" sz="3400" b="1" dirty="0" err="1">
                <a:solidFill>
                  <a:srgbClr val="C00000"/>
                </a:solidFill>
              </a:rPr>
              <a:t>Rectangle</a:t>
            </a:r>
            <a:r>
              <a:rPr lang="tr-TR" sz="3400" b="1" dirty="0">
                <a:solidFill>
                  <a:srgbClr val="C00000"/>
                </a:solidFill>
              </a:rPr>
              <a:t> {</a:t>
            </a:r>
          </a:p>
          <a:p>
            <a:pPr marL="0" indent="0">
              <a:buNone/>
            </a:pPr>
            <a:r>
              <a:rPr lang="tr-TR" sz="3400" b="1" dirty="0">
                <a:solidFill>
                  <a:srgbClr val="C00000"/>
                </a:solidFill>
              </a:rPr>
              <a:t>    </a:t>
            </a:r>
            <a:r>
              <a:rPr lang="tr-TR" sz="3400" b="1" dirty="0" err="1">
                <a:solidFill>
                  <a:srgbClr val="C00000"/>
                </a:solidFill>
              </a:rPr>
              <a:t>int</a:t>
            </a:r>
            <a:r>
              <a:rPr lang="tr-TR" sz="3400" b="1" dirty="0">
                <a:solidFill>
                  <a:srgbClr val="C00000"/>
                </a:solidFill>
              </a:rPr>
              <a:t> </a:t>
            </a:r>
            <a:r>
              <a:rPr lang="tr-TR" sz="3400" b="1" dirty="0" err="1">
                <a:solidFill>
                  <a:srgbClr val="C00000"/>
                </a:solidFill>
              </a:rPr>
              <a:t>width</a:t>
            </a:r>
            <a:r>
              <a:rPr lang="tr-TR" sz="3400" b="1" dirty="0">
                <a:solidFill>
                  <a:srgbClr val="C00000"/>
                </a:solidFill>
              </a:rPr>
              <a:t>, </a:t>
            </a:r>
            <a:r>
              <a:rPr lang="tr-TR" sz="3400" b="1" dirty="0" err="1">
                <a:solidFill>
                  <a:srgbClr val="C00000"/>
                </a:solidFill>
              </a:rPr>
              <a:t>height</a:t>
            </a:r>
            <a:r>
              <a:rPr lang="tr-TR" sz="3400" b="1" dirty="0">
                <a:solidFill>
                  <a:srgbClr val="C00000"/>
                </a:solidFill>
              </a:rPr>
              <a:t>;</a:t>
            </a:r>
          </a:p>
          <a:p>
            <a:pPr marL="0" indent="0">
              <a:buNone/>
            </a:pPr>
            <a:r>
              <a:rPr lang="tr-TR" sz="3400" b="1" dirty="0">
                <a:solidFill>
                  <a:srgbClr val="C00000"/>
                </a:solidFill>
              </a:rPr>
              <a:t>  </a:t>
            </a:r>
            <a:r>
              <a:rPr lang="tr-TR" sz="3400" b="1" dirty="0" err="1">
                <a:solidFill>
                  <a:srgbClr val="C00000"/>
                </a:solidFill>
              </a:rPr>
              <a:t>public</a:t>
            </a:r>
            <a:r>
              <a:rPr lang="tr-TR" sz="3400" b="1" dirty="0">
                <a:solidFill>
                  <a:srgbClr val="C00000"/>
                </a:solidFill>
              </a:rPr>
              <a:t>:</a:t>
            </a:r>
          </a:p>
          <a:p>
            <a:pPr marL="0" indent="0">
              <a:buNone/>
            </a:pPr>
            <a:r>
              <a:rPr lang="tr-TR" sz="3400" b="1" dirty="0">
                <a:solidFill>
                  <a:srgbClr val="C00000"/>
                </a:solidFill>
              </a:rPr>
              <a:t>    </a:t>
            </a:r>
            <a:r>
              <a:rPr lang="tr-TR" sz="3400" b="1" dirty="0" err="1">
                <a:solidFill>
                  <a:srgbClr val="C00000"/>
                </a:solidFill>
              </a:rPr>
              <a:t>int</a:t>
            </a:r>
            <a:r>
              <a:rPr lang="tr-TR" sz="3400" b="1" dirty="0">
                <a:solidFill>
                  <a:srgbClr val="C00000"/>
                </a:solidFill>
              </a:rPr>
              <a:t> </a:t>
            </a:r>
            <a:r>
              <a:rPr lang="tr-TR" sz="3400" b="1" dirty="0" err="1">
                <a:solidFill>
                  <a:srgbClr val="C00000"/>
                </a:solidFill>
              </a:rPr>
              <a:t>area</a:t>
            </a:r>
            <a:r>
              <a:rPr lang="tr-TR" sz="3400" b="1" dirty="0">
                <a:solidFill>
                  <a:srgbClr val="C00000"/>
                </a:solidFill>
              </a:rPr>
              <a:t> ()</a:t>
            </a:r>
          </a:p>
          <a:p>
            <a:pPr marL="0" indent="0">
              <a:buNone/>
            </a:pPr>
            <a:r>
              <a:rPr lang="tr-TR" sz="3400" b="1" dirty="0">
                <a:solidFill>
                  <a:srgbClr val="C00000"/>
                </a:solidFill>
              </a:rPr>
              <a:t>      {</a:t>
            </a:r>
            <a:r>
              <a:rPr lang="tr-TR" sz="3400" b="1" dirty="0" err="1">
                <a:solidFill>
                  <a:srgbClr val="C00000"/>
                </a:solidFill>
              </a:rPr>
              <a:t>return</a:t>
            </a:r>
            <a:r>
              <a:rPr lang="tr-TR" sz="3400" b="1" dirty="0">
                <a:solidFill>
                  <a:srgbClr val="C00000"/>
                </a:solidFill>
              </a:rPr>
              <a:t> (</a:t>
            </a:r>
            <a:r>
              <a:rPr lang="tr-TR" sz="3400" b="1" dirty="0" err="1">
                <a:solidFill>
                  <a:srgbClr val="C00000"/>
                </a:solidFill>
              </a:rPr>
              <a:t>width</a:t>
            </a:r>
            <a:r>
              <a:rPr lang="tr-TR" sz="3400" b="1" dirty="0">
                <a:solidFill>
                  <a:srgbClr val="C00000"/>
                </a:solidFill>
              </a:rPr>
              <a:t> * </a:t>
            </a:r>
            <a:r>
              <a:rPr lang="tr-TR" sz="3400" b="1" dirty="0" err="1">
                <a:solidFill>
                  <a:srgbClr val="C00000"/>
                </a:solidFill>
              </a:rPr>
              <a:t>height</a:t>
            </a:r>
            <a:r>
              <a:rPr lang="tr-TR" sz="3400" b="1" dirty="0">
                <a:solidFill>
                  <a:srgbClr val="C00000"/>
                </a:solidFill>
              </a:rPr>
              <a:t>);}</a:t>
            </a:r>
          </a:p>
          <a:p>
            <a:pPr marL="0" indent="0">
              <a:buNone/>
            </a:pPr>
            <a:r>
              <a:rPr lang="tr-TR" sz="3400" b="1" dirty="0">
                <a:solidFill>
                  <a:srgbClr val="C00000"/>
                </a:solidFill>
              </a:rPr>
              <a:t>    </a:t>
            </a:r>
            <a:r>
              <a:rPr lang="tr-TR" sz="3400" b="1" dirty="0" err="1">
                <a:solidFill>
                  <a:srgbClr val="C00000"/>
                </a:solidFill>
              </a:rPr>
              <a:t>void</a:t>
            </a:r>
            <a:r>
              <a:rPr lang="tr-TR" sz="3400" b="1" dirty="0">
                <a:solidFill>
                  <a:srgbClr val="C00000"/>
                </a:solidFill>
              </a:rPr>
              <a:t> </a:t>
            </a:r>
            <a:r>
              <a:rPr lang="tr-TR" sz="3400" b="1" dirty="0" err="1">
                <a:solidFill>
                  <a:srgbClr val="C00000"/>
                </a:solidFill>
              </a:rPr>
              <a:t>convert</a:t>
            </a:r>
            <a:r>
              <a:rPr lang="tr-TR" sz="3400" b="1" dirty="0">
                <a:solidFill>
                  <a:srgbClr val="C00000"/>
                </a:solidFill>
              </a:rPr>
              <a:t> (</a:t>
            </a:r>
            <a:r>
              <a:rPr lang="tr-TR" sz="3400" b="1" dirty="0" err="1">
                <a:solidFill>
                  <a:srgbClr val="C00000"/>
                </a:solidFill>
              </a:rPr>
              <a:t>Square</a:t>
            </a:r>
            <a:r>
              <a:rPr lang="tr-TR" sz="3400" b="1" dirty="0">
                <a:solidFill>
                  <a:srgbClr val="C00000"/>
                </a:solidFill>
              </a:rPr>
              <a:t> a);</a:t>
            </a:r>
          </a:p>
          <a:p>
            <a:pPr marL="0" indent="0">
              <a:buNone/>
            </a:pPr>
            <a:r>
              <a:rPr lang="tr-TR" sz="3400" b="1" dirty="0">
                <a:solidFill>
                  <a:srgbClr val="C00000"/>
                </a:solidFill>
              </a:rPr>
              <a:t>};</a:t>
            </a:r>
          </a:p>
          <a:p>
            <a:pPr marL="0" indent="0">
              <a:buNone/>
            </a:pPr>
            <a:endParaRPr lang="tr-TR" sz="3400" b="1" dirty="0">
              <a:solidFill>
                <a:srgbClr val="C00000"/>
              </a:solidFill>
            </a:endParaRPr>
          </a:p>
          <a:p>
            <a:pPr marL="0" indent="0">
              <a:buNone/>
            </a:pPr>
            <a:r>
              <a:rPr lang="tr-TR" sz="3400" b="1" dirty="0" err="1">
                <a:solidFill>
                  <a:srgbClr val="C00000"/>
                </a:solidFill>
              </a:rPr>
              <a:t>class</a:t>
            </a:r>
            <a:r>
              <a:rPr lang="tr-TR" sz="3400" b="1" dirty="0">
                <a:solidFill>
                  <a:srgbClr val="C00000"/>
                </a:solidFill>
              </a:rPr>
              <a:t> </a:t>
            </a:r>
            <a:r>
              <a:rPr lang="tr-TR" sz="3400" b="1" dirty="0" err="1">
                <a:solidFill>
                  <a:srgbClr val="C00000"/>
                </a:solidFill>
              </a:rPr>
              <a:t>Square</a:t>
            </a:r>
            <a:r>
              <a:rPr lang="tr-TR" sz="3400" b="1" dirty="0">
                <a:solidFill>
                  <a:srgbClr val="C00000"/>
                </a:solidFill>
              </a:rPr>
              <a:t> {</a:t>
            </a:r>
          </a:p>
          <a:p>
            <a:pPr marL="0" indent="0">
              <a:buNone/>
            </a:pPr>
            <a:r>
              <a:rPr lang="tr-TR" sz="3400" b="1" dirty="0">
                <a:solidFill>
                  <a:srgbClr val="C00000"/>
                </a:solidFill>
              </a:rPr>
              <a:t>  </a:t>
            </a:r>
            <a:r>
              <a:rPr lang="tr-TR" sz="3400" b="1" dirty="0" err="1">
                <a:solidFill>
                  <a:srgbClr val="C00000"/>
                </a:solidFill>
              </a:rPr>
              <a:t>friend</a:t>
            </a:r>
            <a:r>
              <a:rPr lang="tr-TR" sz="3400" b="1" dirty="0">
                <a:solidFill>
                  <a:srgbClr val="C00000"/>
                </a:solidFill>
              </a:rPr>
              <a:t> </a:t>
            </a:r>
            <a:r>
              <a:rPr lang="tr-TR" sz="3400" b="1" dirty="0" err="1">
                <a:solidFill>
                  <a:srgbClr val="C00000"/>
                </a:solidFill>
              </a:rPr>
              <a:t>class</a:t>
            </a:r>
            <a:r>
              <a:rPr lang="tr-TR" sz="3400" b="1" dirty="0">
                <a:solidFill>
                  <a:srgbClr val="C00000"/>
                </a:solidFill>
              </a:rPr>
              <a:t> </a:t>
            </a:r>
            <a:r>
              <a:rPr lang="tr-TR" sz="3400" b="1" dirty="0" err="1">
                <a:solidFill>
                  <a:srgbClr val="C00000"/>
                </a:solidFill>
              </a:rPr>
              <a:t>Rectangle</a:t>
            </a:r>
            <a:r>
              <a:rPr lang="tr-TR" sz="3400" b="1" dirty="0">
                <a:solidFill>
                  <a:srgbClr val="C00000"/>
                </a:solidFill>
              </a:rPr>
              <a:t>;</a:t>
            </a:r>
          </a:p>
          <a:p>
            <a:pPr marL="0" indent="0">
              <a:buNone/>
            </a:pPr>
            <a:r>
              <a:rPr lang="tr-TR" sz="3400" b="1" dirty="0">
                <a:solidFill>
                  <a:srgbClr val="C00000"/>
                </a:solidFill>
              </a:rPr>
              <a:t>  </a:t>
            </a:r>
            <a:r>
              <a:rPr lang="tr-TR" sz="3400" b="1" dirty="0" err="1">
                <a:solidFill>
                  <a:srgbClr val="C00000"/>
                </a:solidFill>
              </a:rPr>
              <a:t>private</a:t>
            </a:r>
            <a:r>
              <a:rPr lang="tr-TR" sz="3400" b="1" dirty="0">
                <a:solidFill>
                  <a:srgbClr val="C00000"/>
                </a:solidFill>
              </a:rPr>
              <a:t>:</a:t>
            </a:r>
          </a:p>
          <a:p>
            <a:pPr marL="0" indent="0">
              <a:buNone/>
            </a:pPr>
            <a:r>
              <a:rPr lang="tr-TR" sz="3400" b="1" dirty="0">
                <a:solidFill>
                  <a:srgbClr val="C00000"/>
                </a:solidFill>
              </a:rPr>
              <a:t>    </a:t>
            </a:r>
            <a:r>
              <a:rPr lang="tr-TR" sz="3400" b="1" dirty="0" err="1">
                <a:solidFill>
                  <a:srgbClr val="C00000"/>
                </a:solidFill>
              </a:rPr>
              <a:t>int</a:t>
            </a:r>
            <a:r>
              <a:rPr lang="tr-TR" sz="3400" b="1" dirty="0">
                <a:solidFill>
                  <a:srgbClr val="C00000"/>
                </a:solidFill>
              </a:rPr>
              <a:t> </a:t>
            </a:r>
            <a:r>
              <a:rPr lang="tr-TR" sz="3400" b="1" dirty="0" err="1">
                <a:solidFill>
                  <a:srgbClr val="C00000"/>
                </a:solidFill>
              </a:rPr>
              <a:t>side</a:t>
            </a:r>
            <a:r>
              <a:rPr lang="tr-TR" sz="3400" b="1" dirty="0">
                <a:solidFill>
                  <a:srgbClr val="C00000"/>
                </a:solidFill>
              </a:rPr>
              <a:t>;</a:t>
            </a:r>
          </a:p>
          <a:p>
            <a:pPr marL="0" indent="0">
              <a:buNone/>
            </a:pPr>
            <a:r>
              <a:rPr lang="tr-TR" sz="3400" b="1" dirty="0">
                <a:solidFill>
                  <a:srgbClr val="C00000"/>
                </a:solidFill>
              </a:rPr>
              <a:t>  </a:t>
            </a:r>
            <a:r>
              <a:rPr lang="tr-TR" sz="3400" b="1" dirty="0" err="1">
                <a:solidFill>
                  <a:srgbClr val="C00000"/>
                </a:solidFill>
              </a:rPr>
              <a:t>public</a:t>
            </a:r>
            <a:r>
              <a:rPr lang="tr-TR" sz="3400" b="1" dirty="0">
                <a:solidFill>
                  <a:srgbClr val="C00000"/>
                </a:solidFill>
              </a:rPr>
              <a:t>:</a:t>
            </a:r>
          </a:p>
          <a:p>
            <a:pPr marL="0" indent="0">
              <a:buNone/>
            </a:pPr>
            <a:r>
              <a:rPr lang="tr-TR" sz="3400" b="1" dirty="0">
                <a:solidFill>
                  <a:srgbClr val="C00000"/>
                </a:solidFill>
              </a:rPr>
              <a:t>    </a:t>
            </a:r>
            <a:r>
              <a:rPr lang="tr-TR" sz="3400" b="1" dirty="0" err="1">
                <a:solidFill>
                  <a:srgbClr val="C00000"/>
                </a:solidFill>
              </a:rPr>
              <a:t>Square</a:t>
            </a:r>
            <a:r>
              <a:rPr lang="tr-TR" sz="3400" b="1" dirty="0">
                <a:solidFill>
                  <a:srgbClr val="C00000"/>
                </a:solidFill>
              </a:rPr>
              <a:t> (</a:t>
            </a:r>
            <a:r>
              <a:rPr lang="tr-TR" sz="3400" b="1" dirty="0" err="1">
                <a:solidFill>
                  <a:srgbClr val="C00000"/>
                </a:solidFill>
              </a:rPr>
              <a:t>int</a:t>
            </a:r>
            <a:r>
              <a:rPr lang="tr-TR" sz="3400" b="1" dirty="0">
                <a:solidFill>
                  <a:srgbClr val="C00000"/>
                </a:solidFill>
              </a:rPr>
              <a:t> a) : </a:t>
            </a:r>
            <a:r>
              <a:rPr lang="tr-TR" sz="3400" b="1" dirty="0" err="1">
                <a:solidFill>
                  <a:srgbClr val="C00000"/>
                </a:solidFill>
              </a:rPr>
              <a:t>side</a:t>
            </a:r>
            <a:r>
              <a:rPr lang="tr-TR" sz="3400" b="1" dirty="0">
                <a:solidFill>
                  <a:srgbClr val="C00000"/>
                </a:solidFill>
              </a:rPr>
              <a:t>(a) {}</a:t>
            </a:r>
          </a:p>
          <a:p>
            <a:pPr marL="0" indent="0">
              <a:buNone/>
            </a:pPr>
            <a:r>
              <a:rPr lang="tr-TR" sz="3400" b="1" dirty="0">
                <a:solidFill>
                  <a:srgbClr val="C00000"/>
                </a:solidFill>
              </a:rPr>
              <a:t>};</a:t>
            </a:r>
          </a:p>
          <a:p>
            <a:pPr marL="0" indent="0">
              <a:buNone/>
            </a:pPr>
            <a:endParaRPr lang="tr-TR" sz="3400" b="1" dirty="0">
              <a:solidFill>
                <a:srgbClr val="C00000"/>
              </a:solidFill>
            </a:endParaRPr>
          </a:p>
          <a:p>
            <a:pPr marL="0" indent="0">
              <a:buNone/>
            </a:pPr>
            <a:r>
              <a:rPr lang="tr-TR" sz="3400" b="1" dirty="0" smtClean="0">
                <a:solidFill>
                  <a:srgbClr val="C00000"/>
                </a:solidFill>
              </a:rPr>
              <a:t>  </a:t>
            </a:r>
            <a:endParaRPr lang="tr-TR" sz="3400" b="1" dirty="0">
              <a:solidFill>
                <a:srgbClr val="C00000"/>
              </a:solidFill>
            </a:endParaRPr>
          </a:p>
          <a:p>
            <a:pPr marL="0" indent="0">
              <a:buNone/>
            </a:pPr>
            <a:endParaRPr lang="tr-TR" b="1" dirty="0">
              <a:solidFill>
                <a:srgbClr val="C00000"/>
              </a:solidFill>
            </a:endParaRPr>
          </a:p>
        </p:txBody>
      </p:sp>
      <p:sp>
        <p:nvSpPr>
          <p:cNvPr id="4" name="Dikdörtgen 3"/>
          <p:cNvSpPr/>
          <p:nvPr/>
        </p:nvSpPr>
        <p:spPr>
          <a:xfrm>
            <a:off x="6144884" y="2335700"/>
            <a:ext cx="4172309" cy="4293483"/>
          </a:xfrm>
          <a:prstGeom prst="rect">
            <a:avLst/>
          </a:prstGeom>
        </p:spPr>
        <p:txBody>
          <a:bodyPr wrap="square">
            <a:spAutoFit/>
          </a:bodyPr>
          <a:lstStyle/>
          <a:p>
            <a:r>
              <a:rPr lang="tr-TR" sz="2100" b="1" dirty="0" err="1">
                <a:solidFill>
                  <a:srgbClr val="C00000"/>
                </a:solidFill>
              </a:rPr>
              <a:t>void</a:t>
            </a:r>
            <a:r>
              <a:rPr lang="tr-TR" sz="2100" b="1" dirty="0">
                <a:solidFill>
                  <a:srgbClr val="C00000"/>
                </a:solidFill>
              </a:rPr>
              <a:t> </a:t>
            </a:r>
            <a:r>
              <a:rPr lang="tr-TR" sz="2100" b="1" dirty="0" err="1">
                <a:solidFill>
                  <a:srgbClr val="C00000"/>
                </a:solidFill>
              </a:rPr>
              <a:t>Rectangle</a:t>
            </a:r>
            <a:r>
              <a:rPr lang="tr-TR" sz="2100" b="1" dirty="0">
                <a:solidFill>
                  <a:srgbClr val="C00000"/>
                </a:solidFill>
              </a:rPr>
              <a:t>::</a:t>
            </a:r>
            <a:r>
              <a:rPr lang="tr-TR" sz="2100" b="1" dirty="0" err="1">
                <a:solidFill>
                  <a:srgbClr val="C00000"/>
                </a:solidFill>
              </a:rPr>
              <a:t>convert</a:t>
            </a:r>
            <a:r>
              <a:rPr lang="tr-TR" sz="2100" b="1" dirty="0">
                <a:solidFill>
                  <a:srgbClr val="C00000"/>
                </a:solidFill>
              </a:rPr>
              <a:t> (</a:t>
            </a:r>
            <a:r>
              <a:rPr lang="tr-TR" sz="2100" b="1" dirty="0" err="1">
                <a:solidFill>
                  <a:srgbClr val="C00000"/>
                </a:solidFill>
              </a:rPr>
              <a:t>Square</a:t>
            </a:r>
            <a:r>
              <a:rPr lang="tr-TR" sz="2100" b="1" dirty="0">
                <a:solidFill>
                  <a:srgbClr val="C00000"/>
                </a:solidFill>
              </a:rPr>
              <a:t> a) {</a:t>
            </a:r>
          </a:p>
          <a:p>
            <a:r>
              <a:rPr lang="tr-TR" sz="2100" b="1" dirty="0">
                <a:solidFill>
                  <a:srgbClr val="C00000"/>
                </a:solidFill>
              </a:rPr>
              <a:t>  </a:t>
            </a:r>
            <a:r>
              <a:rPr lang="tr-TR" sz="2100" b="1" dirty="0" err="1">
                <a:solidFill>
                  <a:srgbClr val="C00000"/>
                </a:solidFill>
              </a:rPr>
              <a:t>width</a:t>
            </a:r>
            <a:r>
              <a:rPr lang="tr-TR" sz="2100" b="1" dirty="0">
                <a:solidFill>
                  <a:srgbClr val="C00000"/>
                </a:solidFill>
              </a:rPr>
              <a:t> = </a:t>
            </a:r>
            <a:r>
              <a:rPr lang="tr-TR" sz="2100" b="1" dirty="0" err="1">
                <a:solidFill>
                  <a:srgbClr val="C00000"/>
                </a:solidFill>
              </a:rPr>
              <a:t>a.side</a:t>
            </a:r>
            <a:r>
              <a:rPr lang="tr-TR" sz="2100" b="1" dirty="0">
                <a:solidFill>
                  <a:srgbClr val="C00000"/>
                </a:solidFill>
              </a:rPr>
              <a:t>;</a:t>
            </a:r>
          </a:p>
          <a:p>
            <a:r>
              <a:rPr lang="tr-TR" sz="2100" b="1" dirty="0">
                <a:solidFill>
                  <a:srgbClr val="C00000"/>
                </a:solidFill>
              </a:rPr>
              <a:t>  </a:t>
            </a:r>
            <a:r>
              <a:rPr lang="tr-TR" sz="2100" b="1" dirty="0" err="1">
                <a:solidFill>
                  <a:srgbClr val="C00000"/>
                </a:solidFill>
              </a:rPr>
              <a:t>height</a:t>
            </a:r>
            <a:r>
              <a:rPr lang="tr-TR" sz="2100" b="1" dirty="0">
                <a:solidFill>
                  <a:srgbClr val="C00000"/>
                </a:solidFill>
              </a:rPr>
              <a:t> = </a:t>
            </a:r>
            <a:r>
              <a:rPr lang="tr-TR" sz="2100" b="1" dirty="0" err="1">
                <a:solidFill>
                  <a:srgbClr val="C00000"/>
                </a:solidFill>
              </a:rPr>
              <a:t>a.side</a:t>
            </a:r>
            <a:r>
              <a:rPr lang="tr-TR" sz="2100" b="1" dirty="0">
                <a:solidFill>
                  <a:srgbClr val="C00000"/>
                </a:solidFill>
              </a:rPr>
              <a:t>;</a:t>
            </a:r>
          </a:p>
          <a:p>
            <a:r>
              <a:rPr lang="tr-TR" sz="2100" b="1" dirty="0">
                <a:solidFill>
                  <a:srgbClr val="C00000"/>
                </a:solidFill>
              </a:rPr>
              <a:t>}</a:t>
            </a:r>
          </a:p>
          <a:p>
            <a:endParaRPr lang="tr-TR" sz="2100" b="1" dirty="0" smtClean="0">
              <a:solidFill>
                <a:srgbClr val="C00000"/>
              </a:solidFill>
            </a:endParaRPr>
          </a:p>
          <a:p>
            <a:endParaRPr lang="tr-TR" sz="2100" b="1" dirty="0">
              <a:solidFill>
                <a:srgbClr val="C00000"/>
              </a:solidFill>
            </a:endParaRPr>
          </a:p>
          <a:p>
            <a:r>
              <a:rPr lang="en-US" sz="2100" b="1" dirty="0" err="1" smtClean="0">
                <a:solidFill>
                  <a:srgbClr val="C00000"/>
                </a:solidFill>
              </a:rPr>
              <a:t>int</a:t>
            </a:r>
            <a:r>
              <a:rPr lang="en-US" sz="2100" b="1" dirty="0" smtClean="0">
                <a:solidFill>
                  <a:srgbClr val="C00000"/>
                </a:solidFill>
              </a:rPr>
              <a:t> </a:t>
            </a:r>
            <a:r>
              <a:rPr lang="en-US" sz="2100" b="1" dirty="0">
                <a:solidFill>
                  <a:srgbClr val="C00000"/>
                </a:solidFill>
              </a:rPr>
              <a:t>main () {</a:t>
            </a:r>
          </a:p>
          <a:p>
            <a:r>
              <a:rPr lang="en-US" sz="2100" b="1" dirty="0">
                <a:solidFill>
                  <a:srgbClr val="C00000"/>
                </a:solidFill>
              </a:rPr>
              <a:t>  Rectangle </a:t>
            </a:r>
            <a:r>
              <a:rPr lang="en-US" sz="2100" b="1" dirty="0" err="1">
                <a:solidFill>
                  <a:srgbClr val="C00000"/>
                </a:solidFill>
              </a:rPr>
              <a:t>rect</a:t>
            </a:r>
            <a:r>
              <a:rPr lang="en-US" sz="2100" b="1" dirty="0">
                <a:solidFill>
                  <a:srgbClr val="C00000"/>
                </a:solidFill>
              </a:rPr>
              <a:t>;</a:t>
            </a:r>
          </a:p>
          <a:p>
            <a:r>
              <a:rPr lang="en-US" sz="2100" b="1" dirty="0">
                <a:solidFill>
                  <a:srgbClr val="C00000"/>
                </a:solidFill>
              </a:rPr>
              <a:t>  Square </a:t>
            </a:r>
            <a:r>
              <a:rPr lang="en-US" sz="2100" b="1" dirty="0" err="1">
                <a:solidFill>
                  <a:srgbClr val="C00000"/>
                </a:solidFill>
              </a:rPr>
              <a:t>sqr</a:t>
            </a:r>
            <a:r>
              <a:rPr lang="en-US" sz="2100" b="1" dirty="0">
                <a:solidFill>
                  <a:srgbClr val="C00000"/>
                </a:solidFill>
              </a:rPr>
              <a:t> (4);</a:t>
            </a:r>
          </a:p>
          <a:p>
            <a:r>
              <a:rPr lang="en-US" sz="2100" b="1" dirty="0">
                <a:solidFill>
                  <a:srgbClr val="C00000"/>
                </a:solidFill>
              </a:rPr>
              <a:t>  </a:t>
            </a:r>
            <a:r>
              <a:rPr lang="en-US" sz="2100" b="1" dirty="0" err="1">
                <a:solidFill>
                  <a:srgbClr val="C00000"/>
                </a:solidFill>
              </a:rPr>
              <a:t>rect.convert</a:t>
            </a:r>
            <a:r>
              <a:rPr lang="en-US" sz="2100" b="1" dirty="0">
                <a:solidFill>
                  <a:srgbClr val="C00000"/>
                </a:solidFill>
              </a:rPr>
              <a:t>(</a:t>
            </a:r>
            <a:r>
              <a:rPr lang="en-US" sz="2100" b="1" dirty="0" err="1">
                <a:solidFill>
                  <a:srgbClr val="C00000"/>
                </a:solidFill>
              </a:rPr>
              <a:t>sqr</a:t>
            </a:r>
            <a:r>
              <a:rPr lang="en-US" sz="2100" b="1" dirty="0">
                <a:solidFill>
                  <a:srgbClr val="C00000"/>
                </a:solidFill>
              </a:rPr>
              <a:t>);</a:t>
            </a:r>
          </a:p>
          <a:p>
            <a:r>
              <a:rPr lang="en-US" sz="2100" b="1" dirty="0">
                <a:solidFill>
                  <a:srgbClr val="C00000"/>
                </a:solidFill>
              </a:rPr>
              <a:t>  </a:t>
            </a:r>
            <a:r>
              <a:rPr lang="en-US" sz="2100" b="1" dirty="0" err="1">
                <a:solidFill>
                  <a:srgbClr val="C00000"/>
                </a:solidFill>
              </a:rPr>
              <a:t>cout</a:t>
            </a:r>
            <a:r>
              <a:rPr lang="en-US" sz="2100" b="1" dirty="0">
                <a:solidFill>
                  <a:srgbClr val="C00000"/>
                </a:solidFill>
              </a:rPr>
              <a:t> &lt;&lt; </a:t>
            </a:r>
            <a:r>
              <a:rPr lang="en-US" sz="2100" b="1" dirty="0" err="1">
                <a:solidFill>
                  <a:srgbClr val="C00000"/>
                </a:solidFill>
              </a:rPr>
              <a:t>rect.area</a:t>
            </a:r>
            <a:r>
              <a:rPr lang="en-US" sz="2100" b="1" dirty="0">
                <a:solidFill>
                  <a:srgbClr val="C00000"/>
                </a:solidFill>
              </a:rPr>
              <a:t>();</a:t>
            </a:r>
          </a:p>
          <a:p>
            <a:r>
              <a:rPr lang="en-US" sz="2100" b="1" dirty="0">
                <a:solidFill>
                  <a:srgbClr val="C00000"/>
                </a:solidFill>
              </a:rPr>
              <a:t>  return 0;</a:t>
            </a:r>
          </a:p>
          <a:p>
            <a:r>
              <a:rPr lang="en-US" sz="2100" b="1" dirty="0">
                <a:solidFill>
                  <a:srgbClr val="C00000"/>
                </a:solidFill>
              </a:rPr>
              <a:t>}</a:t>
            </a:r>
            <a:endParaRPr lang="tr-TR" sz="2100" b="1" dirty="0">
              <a:solidFill>
                <a:srgbClr val="C00000"/>
              </a:solidFill>
            </a:endParaRPr>
          </a:p>
        </p:txBody>
      </p:sp>
      <p:sp>
        <p:nvSpPr>
          <p:cNvPr id="5" name="Dikdörtgen 4"/>
          <p:cNvSpPr/>
          <p:nvPr/>
        </p:nvSpPr>
        <p:spPr>
          <a:xfrm>
            <a:off x="5037826" y="362158"/>
            <a:ext cx="7154173" cy="646331"/>
          </a:xfrm>
          <a:prstGeom prst="rect">
            <a:avLst/>
          </a:prstGeom>
        </p:spPr>
        <p:txBody>
          <a:bodyPr wrap="square">
            <a:spAutoFit/>
          </a:bodyPr>
          <a:lstStyle/>
          <a:p>
            <a:r>
              <a:rPr lang="en-US" b="1" dirty="0"/>
              <a:t>Similar to friend functions, a friend class is a class whose members have access to the private or protected members of another class:</a:t>
            </a:r>
            <a:endParaRPr lang="tr-TR" b="1" dirty="0"/>
          </a:p>
        </p:txBody>
      </p:sp>
      <p:sp>
        <p:nvSpPr>
          <p:cNvPr id="6" name="Dikdörtgen 5"/>
          <p:cNvSpPr/>
          <p:nvPr/>
        </p:nvSpPr>
        <p:spPr>
          <a:xfrm>
            <a:off x="5184475" y="1313946"/>
            <a:ext cx="7007524" cy="923330"/>
          </a:xfrm>
          <a:prstGeom prst="rect">
            <a:avLst/>
          </a:prstGeom>
        </p:spPr>
        <p:txBody>
          <a:bodyPr wrap="square">
            <a:spAutoFit/>
          </a:bodyPr>
          <a:lstStyle/>
          <a:p>
            <a:r>
              <a:rPr lang="en-US" b="1" dirty="0"/>
              <a:t>In this example, class Rectangle is a friend of class Square allowing Rectangle's member functions to access private and protected members of Square.</a:t>
            </a:r>
            <a:endParaRPr lang="tr-TR" b="1" dirty="0"/>
          </a:p>
        </p:txBody>
      </p:sp>
    </p:spTree>
    <p:extLst>
      <p:ext uri="{BB962C8B-B14F-4D97-AF65-F5344CB8AC3E}">
        <p14:creationId xmlns:p14="http://schemas.microsoft.com/office/powerpoint/2010/main" val="40902121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1084943" cy="6858000"/>
          </a:xfrm>
        </p:spPr>
        <p:txBody>
          <a:bodyPr>
            <a:normAutofit fontScale="92500" lnSpcReduction="20000"/>
          </a:bodyPr>
          <a:lstStyle/>
          <a:p>
            <a:pPr marL="0" indent="0">
              <a:buNone/>
            </a:pPr>
            <a:r>
              <a:rPr lang="tr-TR" b="1" dirty="0" err="1" smtClean="0">
                <a:solidFill>
                  <a:srgbClr val="C00000"/>
                </a:solidFill>
              </a:rPr>
              <a:t>class</a:t>
            </a:r>
            <a:r>
              <a:rPr lang="tr-TR" b="1" dirty="0" smtClean="0">
                <a:solidFill>
                  <a:srgbClr val="C00000"/>
                </a:solidFill>
              </a:rPr>
              <a:t> </a:t>
            </a:r>
            <a:r>
              <a:rPr lang="tr-TR" b="1" dirty="0">
                <a:solidFill>
                  <a:srgbClr val="C00000"/>
                </a:solidFill>
              </a:rPr>
              <a:t>XYZ {</a:t>
            </a:r>
          </a:p>
          <a:p>
            <a:pPr marL="0" indent="0">
              <a:buNone/>
            </a:pPr>
            <a:r>
              <a:rPr lang="tr-TR" b="1" dirty="0" err="1">
                <a:solidFill>
                  <a:srgbClr val="C00000"/>
                </a:solidFill>
              </a:rPr>
              <a:t>private</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char</a:t>
            </a:r>
            <a:r>
              <a:rPr lang="tr-TR" b="1" dirty="0">
                <a:solidFill>
                  <a:srgbClr val="C00000"/>
                </a:solidFill>
              </a:rPr>
              <a:t> </a:t>
            </a:r>
            <a:r>
              <a:rPr lang="tr-TR" b="1" dirty="0" err="1">
                <a:solidFill>
                  <a:srgbClr val="C00000"/>
                </a:solidFill>
              </a:rPr>
              <a:t>ch</a:t>
            </a:r>
            <a:r>
              <a:rPr lang="tr-TR" b="1" dirty="0">
                <a:solidFill>
                  <a:srgbClr val="C00000"/>
                </a:solidFill>
              </a:rPr>
              <a:t>='A';</a:t>
            </a:r>
          </a:p>
          <a:p>
            <a:pPr marL="0" indent="0">
              <a:buNone/>
            </a:pPr>
            <a:r>
              <a:rPr lang="tr-TR" b="1" dirty="0">
                <a:solidFill>
                  <a:srgbClr val="C00000"/>
                </a:solidFill>
              </a:rPr>
              <a:t>   </a:t>
            </a:r>
            <a:r>
              <a:rPr lang="tr-TR" b="1" dirty="0" err="1">
                <a:solidFill>
                  <a:srgbClr val="C00000"/>
                </a:solidFill>
              </a:rPr>
              <a:t>int</a:t>
            </a:r>
            <a:r>
              <a:rPr lang="tr-TR" b="1" dirty="0">
                <a:solidFill>
                  <a:srgbClr val="C00000"/>
                </a:solidFill>
              </a:rPr>
              <a:t> </a:t>
            </a:r>
            <a:r>
              <a:rPr lang="tr-TR" b="1" dirty="0" err="1">
                <a:solidFill>
                  <a:srgbClr val="C00000"/>
                </a:solidFill>
              </a:rPr>
              <a:t>num</a:t>
            </a:r>
            <a:r>
              <a:rPr lang="tr-TR" b="1" dirty="0">
                <a:solidFill>
                  <a:srgbClr val="C00000"/>
                </a:solidFill>
              </a:rPr>
              <a:t> = 11;</a:t>
            </a:r>
          </a:p>
          <a:p>
            <a:pPr marL="0" indent="0">
              <a:buNone/>
            </a:pPr>
            <a:r>
              <a:rPr lang="tr-TR" b="1" dirty="0" err="1">
                <a:solidFill>
                  <a:srgbClr val="C00000"/>
                </a:solidFill>
              </a:rPr>
              <a:t>public</a:t>
            </a:r>
            <a:r>
              <a:rPr lang="tr-TR" b="1" dirty="0">
                <a:solidFill>
                  <a:srgbClr val="C00000"/>
                </a:solidFill>
              </a:rPr>
              <a:t>:</a:t>
            </a:r>
          </a:p>
          <a:p>
            <a:pPr marL="0" indent="0">
              <a:buNone/>
            </a:pPr>
            <a:r>
              <a:rPr lang="tr-TR" b="1" dirty="0"/>
              <a:t>   /* </a:t>
            </a:r>
            <a:r>
              <a:rPr lang="tr-TR" b="1" dirty="0" err="1"/>
              <a:t>This</a:t>
            </a:r>
            <a:r>
              <a:rPr lang="tr-TR" b="1" dirty="0"/>
              <a:t> </a:t>
            </a:r>
            <a:r>
              <a:rPr lang="tr-TR" b="1" dirty="0" err="1"/>
              <a:t>statement</a:t>
            </a:r>
            <a:r>
              <a:rPr lang="tr-TR" b="1" dirty="0"/>
              <a:t> </a:t>
            </a:r>
            <a:r>
              <a:rPr lang="tr-TR" b="1" dirty="0" err="1"/>
              <a:t>would</a:t>
            </a:r>
            <a:r>
              <a:rPr lang="tr-TR" b="1" dirty="0"/>
              <a:t> </a:t>
            </a:r>
            <a:r>
              <a:rPr lang="tr-TR" b="1" dirty="0" err="1"/>
              <a:t>make</a:t>
            </a:r>
            <a:r>
              <a:rPr lang="tr-TR" b="1" dirty="0"/>
              <a:t> </a:t>
            </a:r>
            <a:r>
              <a:rPr lang="tr-TR" b="1" dirty="0" err="1"/>
              <a:t>class</a:t>
            </a:r>
            <a:r>
              <a:rPr lang="tr-TR" b="1" dirty="0"/>
              <a:t> </a:t>
            </a:r>
            <a:r>
              <a:rPr lang="tr-TR" b="1" dirty="0" smtClean="0"/>
              <a:t>ABC    </a:t>
            </a:r>
            <a:r>
              <a:rPr lang="tr-TR" b="1" dirty="0"/>
              <a:t>* a </a:t>
            </a:r>
            <a:r>
              <a:rPr lang="tr-TR" b="1" dirty="0" err="1"/>
              <a:t>friend</a:t>
            </a:r>
            <a:r>
              <a:rPr lang="tr-TR" b="1" dirty="0"/>
              <a:t> </a:t>
            </a:r>
            <a:r>
              <a:rPr lang="tr-TR" b="1" dirty="0" err="1"/>
              <a:t>class</a:t>
            </a:r>
            <a:r>
              <a:rPr lang="tr-TR" b="1" dirty="0"/>
              <a:t> of XYZ, </a:t>
            </a:r>
            <a:r>
              <a:rPr lang="tr-TR" b="1" dirty="0" err="1"/>
              <a:t>this</a:t>
            </a:r>
            <a:r>
              <a:rPr lang="tr-TR" b="1" dirty="0"/>
              <a:t> </a:t>
            </a:r>
            <a:r>
              <a:rPr lang="tr-TR" b="1" dirty="0" err="1"/>
              <a:t>means</a:t>
            </a:r>
            <a:r>
              <a:rPr lang="tr-TR" b="1" dirty="0"/>
              <a:t> </a:t>
            </a:r>
            <a:r>
              <a:rPr lang="tr-TR" b="1" dirty="0" err="1" smtClean="0"/>
              <a:t>that</a:t>
            </a:r>
            <a:r>
              <a:rPr lang="tr-TR" b="1" dirty="0" smtClean="0"/>
              <a:t>    </a:t>
            </a:r>
            <a:r>
              <a:rPr lang="tr-TR" b="1" dirty="0"/>
              <a:t>* ABC can </a:t>
            </a:r>
            <a:r>
              <a:rPr lang="tr-TR" b="1" dirty="0" err="1"/>
              <a:t>access</a:t>
            </a:r>
            <a:r>
              <a:rPr lang="tr-TR" b="1" dirty="0"/>
              <a:t> </a:t>
            </a:r>
            <a:r>
              <a:rPr lang="tr-TR" b="1" dirty="0" err="1"/>
              <a:t>the</a:t>
            </a:r>
            <a:r>
              <a:rPr lang="tr-TR" b="1" dirty="0"/>
              <a:t> </a:t>
            </a:r>
            <a:r>
              <a:rPr lang="tr-TR" b="1" dirty="0" err="1"/>
              <a:t>private</a:t>
            </a:r>
            <a:r>
              <a:rPr lang="tr-TR" b="1" dirty="0"/>
              <a:t> </a:t>
            </a:r>
            <a:r>
              <a:rPr lang="tr-TR" b="1" dirty="0" err="1"/>
              <a:t>and</a:t>
            </a:r>
            <a:r>
              <a:rPr lang="tr-TR" b="1" dirty="0"/>
              <a:t> </a:t>
            </a:r>
            <a:r>
              <a:rPr lang="tr-TR" b="1" dirty="0" err="1" smtClean="0"/>
              <a:t>protected</a:t>
            </a:r>
            <a:r>
              <a:rPr lang="tr-TR" b="1" dirty="0" smtClean="0"/>
              <a:t>    </a:t>
            </a:r>
            <a:r>
              <a:rPr lang="tr-TR" b="1" dirty="0"/>
              <a:t>* </a:t>
            </a:r>
            <a:r>
              <a:rPr lang="tr-TR" b="1" dirty="0" err="1"/>
              <a:t>members</a:t>
            </a:r>
            <a:r>
              <a:rPr lang="tr-TR" b="1" dirty="0"/>
              <a:t> of XYZ </a:t>
            </a:r>
            <a:r>
              <a:rPr lang="tr-TR" b="1" dirty="0" err="1"/>
              <a:t>class</a:t>
            </a:r>
            <a:r>
              <a:rPr lang="tr-TR" b="1" dirty="0"/>
              <a:t>. </a:t>
            </a:r>
            <a:r>
              <a:rPr lang="tr-TR" b="1" dirty="0" smtClean="0"/>
              <a:t> </a:t>
            </a:r>
            <a:r>
              <a:rPr lang="tr-TR" b="1" dirty="0"/>
              <a:t>*/</a:t>
            </a:r>
          </a:p>
          <a:p>
            <a:pPr marL="0" indent="0">
              <a:buNone/>
            </a:pPr>
            <a:r>
              <a:rPr lang="tr-TR" b="1" dirty="0">
                <a:solidFill>
                  <a:srgbClr val="C00000"/>
                </a:solidFill>
              </a:rPr>
              <a:t>   </a:t>
            </a:r>
            <a:r>
              <a:rPr lang="tr-TR" b="1" dirty="0" err="1">
                <a:solidFill>
                  <a:srgbClr val="C00000"/>
                </a:solidFill>
              </a:rPr>
              <a:t>friend</a:t>
            </a:r>
            <a:r>
              <a:rPr lang="tr-TR" b="1" dirty="0">
                <a:solidFill>
                  <a:srgbClr val="C00000"/>
                </a:solidFill>
              </a:rPr>
              <a:t> </a:t>
            </a:r>
            <a:r>
              <a:rPr lang="tr-TR" b="1" dirty="0" err="1">
                <a:solidFill>
                  <a:srgbClr val="C00000"/>
                </a:solidFill>
              </a:rPr>
              <a:t>class</a:t>
            </a:r>
            <a:r>
              <a:rPr lang="tr-TR" b="1" dirty="0">
                <a:solidFill>
                  <a:srgbClr val="C00000"/>
                </a:solidFill>
              </a:rPr>
              <a:t> ABC;</a:t>
            </a:r>
          </a:p>
          <a:p>
            <a:pPr marL="0" indent="0">
              <a:buNone/>
            </a:pPr>
            <a:r>
              <a:rPr lang="tr-TR" b="1" dirty="0">
                <a:solidFill>
                  <a:srgbClr val="C00000"/>
                </a:solidFill>
              </a:rPr>
              <a:t>};</a:t>
            </a:r>
          </a:p>
          <a:p>
            <a:pPr marL="0" indent="0">
              <a:buNone/>
            </a:pPr>
            <a:r>
              <a:rPr lang="tr-TR" b="1" dirty="0" err="1">
                <a:solidFill>
                  <a:srgbClr val="C00000"/>
                </a:solidFill>
              </a:rPr>
              <a:t>class</a:t>
            </a:r>
            <a:r>
              <a:rPr lang="tr-TR" b="1" dirty="0">
                <a:solidFill>
                  <a:srgbClr val="C00000"/>
                </a:solidFill>
              </a:rPr>
              <a:t> ABC </a:t>
            </a:r>
            <a:r>
              <a:rPr lang="tr-TR" b="1" dirty="0" smtClean="0">
                <a:solidFill>
                  <a:srgbClr val="C00000"/>
                </a:solidFill>
              </a:rPr>
              <a:t>{</a:t>
            </a:r>
            <a:endParaRPr lang="tr-TR" b="1" dirty="0">
              <a:solidFill>
                <a:srgbClr val="C00000"/>
              </a:solidFill>
            </a:endParaRPr>
          </a:p>
          <a:p>
            <a:pPr marL="0" indent="0">
              <a:buNone/>
            </a:pPr>
            <a:r>
              <a:rPr lang="tr-TR" b="1" dirty="0" err="1">
                <a:solidFill>
                  <a:srgbClr val="C00000"/>
                </a:solidFill>
              </a:rPr>
              <a:t>public</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disp</a:t>
            </a:r>
            <a:r>
              <a:rPr lang="tr-TR" b="1" dirty="0">
                <a:solidFill>
                  <a:srgbClr val="C00000"/>
                </a:solidFill>
              </a:rPr>
              <a:t>(XYZ </a:t>
            </a:r>
            <a:r>
              <a:rPr lang="tr-TR" b="1" dirty="0" err="1">
                <a:solidFill>
                  <a:srgbClr val="C00000"/>
                </a:solidFill>
              </a:rPr>
              <a:t>obj</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cout</a:t>
            </a:r>
            <a:r>
              <a:rPr lang="tr-TR" b="1" dirty="0">
                <a:solidFill>
                  <a:srgbClr val="C00000"/>
                </a:solidFill>
              </a:rPr>
              <a:t>&lt;&lt;obj.ch&lt;&lt;</a:t>
            </a:r>
            <a:r>
              <a:rPr lang="tr-TR" b="1" dirty="0" err="1">
                <a:solidFill>
                  <a:srgbClr val="C00000"/>
                </a:solidFill>
              </a:rPr>
              <a:t>endl</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cout</a:t>
            </a:r>
            <a:r>
              <a:rPr lang="tr-TR" b="1" dirty="0">
                <a:solidFill>
                  <a:srgbClr val="C00000"/>
                </a:solidFill>
              </a:rPr>
              <a:t>&lt;&lt;</a:t>
            </a:r>
            <a:r>
              <a:rPr lang="tr-TR" b="1" dirty="0" err="1">
                <a:solidFill>
                  <a:srgbClr val="C00000"/>
                </a:solidFill>
              </a:rPr>
              <a:t>obj.num</a:t>
            </a:r>
            <a:r>
              <a:rPr lang="tr-TR" b="1" dirty="0">
                <a:solidFill>
                  <a:srgbClr val="C00000"/>
                </a:solidFill>
              </a:rPr>
              <a:t>&lt;&lt;</a:t>
            </a:r>
            <a:r>
              <a:rPr lang="tr-TR" b="1" dirty="0" err="1">
                <a:solidFill>
                  <a:srgbClr val="C00000"/>
                </a:solidFill>
              </a:rPr>
              <a:t>endl</a:t>
            </a:r>
            <a:r>
              <a:rPr lang="tr-TR" b="1" dirty="0">
                <a:solidFill>
                  <a:srgbClr val="C00000"/>
                </a:solidFill>
              </a:rPr>
              <a:t>;</a:t>
            </a:r>
          </a:p>
          <a:p>
            <a:pPr marL="0" indent="0">
              <a:buNone/>
            </a:pPr>
            <a:r>
              <a:rPr lang="tr-TR" b="1" dirty="0">
                <a:solidFill>
                  <a:srgbClr val="C00000"/>
                </a:solidFill>
              </a:rPr>
              <a:t>   }</a:t>
            </a:r>
          </a:p>
          <a:p>
            <a:pPr marL="0" indent="0">
              <a:buNone/>
            </a:pPr>
            <a:r>
              <a:rPr lang="tr-TR" b="1" dirty="0" smtClean="0">
                <a:solidFill>
                  <a:srgbClr val="C00000"/>
                </a:solidFill>
              </a:rPr>
              <a:t>};</a:t>
            </a:r>
            <a:endParaRPr lang="tr-TR" b="1" dirty="0">
              <a:solidFill>
                <a:srgbClr val="C00000"/>
              </a:solidFill>
            </a:endParaRPr>
          </a:p>
        </p:txBody>
      </p:sp>
      <p:pic>
        <p:nvPicPr>
          <p:cNvPr id="4" name="Resim 3"/>
          <p:cNvPicPr>
            <a:picLocks noChangeAspect="1"/>
          </p:cNvPicPr>
          <p:nvPr/>
        </p:nvPicPr>
        <p:blipFill>
          <a:blip r:embed="rId2"/>
          <a:stretch>
            <a:fillRect/>
          </a:stretch>
        </p:blipFill>
        <p:spPr>
          <a:xfrm>
            <a:off x="5542471" y="5651739"/>
            <a:ext cx="1011807" cy="1011807"/>
          </a:xfrm>
          <a:prstGeom prst="rect">
            <a:avLst/>
          </a:prstGeom>
        </p:spPr>
      </p:pic>
      <p:sp>
        <p:nvSpPr>
          <p:cNvPr id="2" name="Dikdörtgen 1"/>
          <p:cNvSpPr/>
          <p:nvPr/>
        </p:nvSpPr>
        <p:spPr>
          <a:xfrm>
            <a:off x="9655833" y="3609057"/>
            <a:ext cx="2412521" cy="2308324"/>
          </a:xfrm>
          <a:prstGeom prst="rect">
            <a:avLst/>
          </a:prstGeom>
        </p:spPr>
        <p:txBody>
          <a:bodyPr wrap="square">
            <a:spAutoFit/>
          </a:bodyPr>
          <a:lstStyle/>
          <a:p>
            <a:r>
              <a:rPr lang="tr-TR" sz="2400" b="1" dirty="0" err="1">
                <a:solidFill>
                  <a:srgbClr val="C00000"/>
                </a:solidFill>
              </a:rPr>
              <a:t>int</a:t>
            </a:r>
            <a:r>
              <a:rPr lang="tr-TR" sz="2400" b="1" dirty="0">
                <a:solidFill>
                  <a:srgbClr val="C00000"/>
                </a:solidFill>
              </a:rPr>
              <a:t> main() {</a:t>
            </a:r>
          </a:p>
          <a:p>
            <a:r>
              <a:rPr lang="tr-TR" sz="2400" b="1" dirty="0">
                <a:solidFill>
                  <a:srgbClr val="C00000"/>
                </a:solidFill>
              </a:rPr>
              <a:t>   ABC </a:t>
            </a:r>
            <a:r>
              <a:rPr lang="tr-TR" sz="2400" b="1" dirty="0" err="1">
                <a:solidFill>
                  <a:srgbClr val="C00000"/>
                </a:solidFill>
              </a:rPr>
              <a:t>obj</a:t>
            </a:r>
            <a:r>
              <a:rPr lang="tr-TR" sz="2400" b="1" dirty="0">
                <a:solidFill>
                  <a:srgbClr val="C00000"/>
                </a:solidFill>
              </a:rPr>
              <a:t>;</a:t>
            </a:r>
          </a:p>
          <a:p>
            <a:r>
              <a:rPr lang="tr-TR" sz="2400" b="1" dirty="0">
                <a:solidFill>
                  <a:srgbClr val="C00000"/>
                </a:solidFill>
              </a:rPr>
              <a:t>   XYZ obj2;</a:t>
            </a:r>
          </a:p>
          <a:p>
            <a:r>
              <a:rPr lang="tr-TR" sz="2400" b="1" dirty="0">
                <a:solidFill>
                  <a:srgbClr val="C00000"/>
                </a:solidFill>
              </a:rPr>
              <a:t>   </a:t>
            </a:r>
            <a:r>
              <a:rPr lang="tr-TR" sz="2400" b="1" dirty="0" err="1">
                <a:solidFill>
                  <a:srgbClr val="C00000"/>
                </a:solidFill>
              </a:rPr>
              <a:t>obj.disp</a:t>
            </a:r>
            <a:r>
              <a:rPr lang="tr-TR" sz="2400" b="1" dirty="0">
                <a:solidFill>
                  <a:srgbClr val="C00000"/>
                </a:solidFill>
              </a:rPr>
              <a:t>(obj2);</a:t>
            </a:r>
          </a:p>
          <a:p>
            <a:r>
              <a:rPr lang="tr-TR" sz="2400" b="1" dirty="0">
                <a:solidFill>
                  <a:srgbClr val="C00000"/>
                </a:solidFill>
              </a:rPr>
              <a:t>   </a:t>
            </a:r>
            <a:r>
              <a:rPr lang="tr-TR" sz="2400" b="1" dirty="0" err="1">
                <a:solidFill>
                  <a:srgbClr val="C00000"/>
                </a:solidFill>
              </a:rPr>
              <a:t>return</a:t>
            </a:r>
            <a:r>
              <a:rPr lang="tr-TR" sz="2400" b="1" dirty="0">
                <a:solidFill>
                  <a:srgbClr val="C00000"/>
                </a:solidFill>
              </a:rPr>
              <a:t> 0;</a:t>
            </a:r>
          </a:p>
          <a:p>
            <a:r>
              <a:rPr lang="tr-TR" sz="2400" b="1" dirty="0">
                <a:solidFill>
                  <a:srgbClr val="C00000"/>
                </a:solidFill>
              </a:rPr>
              <a:t>}</a:t>
            </a:r>
          </a:p>
        </p:txBody>
      </p:sp>
    </p:spTree>
    <p:extLst>
      <p:ext uri="{BB962C8B-B14F-4D97-AF65-F5344CB8AC3E}">
        <p14:creationId xmlns:p14="http://schemas.microsoft.com/office/powerpoint/2010/main" val="22353157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7280694" cy="6858000"/>
          </a:xfrm>
        </p:spPr>
        <p:txBody>
          <a:bodyPr>
            <a:normAutofit fontScale="70000" lnSpcReduction="20000"/>
          </a:bodyPr>
          <a:lstStyle/>
          <a:p>
            <a:pPr marL="0" indent="0">
              <a:buNone/>
            </a:pPr>
            <a:r>
              <a:rPr lang="tr-TR" b="1" dirty="0" err="1">
                <a:solidFill>
                  <a:srgbClr val="C00000"/>
                </a:solidFill>
              </a:rPr>
              <a:t>class</a:t>
            </a:r>
            <a:r>
              <a:rPr lang="tr-TR" b="1" dirty="0">
                <a:solidFill>
                  <a:srgbClr val="C00000"/>
                </a:solidFill>
              </a:rPr>
              <a:t> </a:t>
            </a:r>
            <a:r>
              <a:rPr lang="tr-TR" b="1" dirty="0" err="1">
                <a:solidFill>
                  <a:srgbClr val="C00000"/>
                </a:solidFill>
              </a:rPr>
              <a:t>ClassY</a:t>
            </a:r>
            <a:r>
              <a:rPr lang="tr-TR" b="1" dirty="0">
                <a:solidFill>
                  <a:srgbClr val="C00000"/>
                </a:solidFill>
              </a:rPr>
              <a:t>;</a:t>
            </a:r>
          </a:p>
          <a:p>
            <a:pPr marL="0" indent="0">
              <a:buNone/>
            </a:pPr>
            <a:endParaRPr lang="tr-TR" b="1" dirty="0">
              <a:solidFill>
                <a:srgbClr val="C00000"/>
              </a:solidFill>
            </a:endParaRPr>
          </a:p>
          <a:p>
            <a:pPr marL="0" indent="0">
              <a:buNone/>
            </a:pPr>
            <a:r>
              <a:rPr lang="tr-TR" b="1" dirty="0" err="1">
                <a:solidFill>
                  <a:srgbClr val="C00000"/>
                </a:solidFill>
              </a:rPr>
              <a:t>class</a:t>
            </a:r>
            <a:r>
              <a:rPr lang="tr-TR" b="1" dirty="0">
                <a:solidFill>
                  <a:srgbClr val="C00000"/>
                </a:solidFill>
              </a:rPr>
              <a:t> </a:t>
            </a:r>
            <a:r>
              <a:rPr lang="tr-TR" b="1" dirty="0" err="1">
                <a:solidFill>
                  <a:srgbClr val="C00000"/>
                </a:solidFill>
              </a:rPr>
              <a:t>ClassX</a:t>
            </a: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int</a:t>
            </a:r>
            <a:r>
              <a:rPr lang="tr-TR" b="1" dirty="0">
                <a:solidFill>
                  <a:srgbClr val="C00000"/>
                </a:solidFill>
              </a:rPr>
              <a:t> digit1;</a:t>
            </a:r>
          </a:p>
          <a:p>
            <a:pPr marL="0" indent="0">
              <a:buNone/>
            </a:pPr>
            <a:r>
              <a:rPr lang="tr-TR" b="1" dirty="0" err="1" smtClean="0">
                <a:solidFill>
                  <a:srgbClr val="C00000"/>
                </a:solidFill>
              </a:rPr>
              <a:t>friend</a:t>
            </a:r>
            <a:r>
              <a:rPr lang="tr-TR" b="1" dirty="0" smtClean="0">
                <a:solidFill>
                  <a:srgbClr val="C00000"/>
                </a:solidFill>
              </a:rPr>
              <a:t> </a:t>
            </a:r>
            <a:r>
              <a:rPr lang="tr-TR" b="1" dirty="0" err="1">
                <a:solidFill>
                  <a:srgbClr val="C00000"/>
                </a:solidFill>
              </a:rPr>
              <a:t>class</a:t>
            </a:r>
            <a:r>
              <a:rPr lang="tr-TR" b="1" dirty="0">
                <a:solidFill>
                  <a:srgbClr val="C00000"/>
                </a:solidFill>
              </a:rPr>
              <a:t> </a:t>
            </a:r>
            <a:r>
              <a:rPr lang="tr-TR" b="1" dirty="0" err="1">
                <a:solidFill>
                  <a:srgbClr val="C00000"/>
                </a:solidFill>
              </a:rPr>
              <a:t>ClassY</a:t>
            </a:r>
            <a:r>
              <a:rPr lang="tr-TR" b="1" dirty="0" smtClean="0">
                <a:solidFill>
                  <a:srgbClr val="C00000"/>
                </a:solidFill>
              </a:rPr>
              <a:t>;</a:t>
            </a:r>
            <a:r>
              <a:rPr lang="tr-TR" b="1" dirty="0"/>
              <a:t> // </a:t>
            </a:r>
            <a:r>
              <a:rPr lang="tr-TR" b="1" dirty="0" err="1"/>
              <a:t>friend</a:t>
            </a:r>
            <a:r>
              <a:rPr lang="tr-TR" b="1" dirty="0"/>
              <a:t> </a:t>
            </a:r>
            <a:r>
              <a:rPr lang="tr-TR" b="1" dirty="0" err="1"/>
              <a:t>class</a:t>
            </a:r>
            <a:r>
              <a:rPr lang="tr-TR" b="1" dirty="0"/>
              <a:t> </a:t>
            </a:r>
            <a:r>
              <a:rPr lang="tr-TR" b="1" dirty="0" err="1"/>
              <a:t>declaration</a:t>
            </a:r>
            <a:endParaRPr lang="tr-TR" b="1" dirty="0"/>
          </a:p>
          <a:p>
            <a:pPr marL="0" indent="0">
              <a:buNone/>
            </a:pPr>
            <a:endParaRPr lang="tr-TR" b="1" dirty="0">
              <a:solidFill>
                <a:srgbClr val="C00000"/>
              </a:solidFill>
            </a:endParaRPr>
          </a:p>
          <a:p>
            <a:pPr marL="0" indent="0">
              <a:buNone/>
            </a:pPr>
            <a:r>
              <a:rPr lang="tr-TR" b="1" dirty="0" smtClean="0">
                <a:solidFill>
                  <a:srgbClr val="C00000"/>
                </a:solidFill>
              </a:rPr>
              <a:t>  </a:t>
            </a:r>
            <a:r>
              <a:rPr lang="tr-TR" b="1" dirty="0" err="1">
                <a:solidFill>
                  <a:srgbClr val="C00000"/>
                </a:solidFill>
              </a:rPr>
              <a:t>public</a:t>
            </a:r>
            <a:r>
              <a:rPr lang="tr-TR" b="1" dirty="0">
                <a:solidFill>
                  <a:srgbClr val="C00000"/>
                </a:solidFill>
              </a:rPr>
              <a:t>:</a:t>
            </a:r>
          </a:p>
          <a:p>
            <a:pPr marL="0" indent="0">
              <a:buNone/>
            </a:pPr>
            <a:r>
              <a:rPr lang="tr-TR" b="1" dirty="0" err="1" smtClean="0">
                <a:solidFill>
                  <a:srgbClr val="C00000"/>
                </a:solidFill>
              </a:rPr>
              <a:t>ClassX</a:t>
            </a:r>
            <a:r>
              <a:rPr lang="tr-TR" b="1" dirty="0">
                <a:solidFill>
                  <a:srgbClr val="C00000"/>
                </a:solidFill>
              </a:rPr>
              <a:t>() : digit1(10) </a:t>
            </a:r>
            <a:r>
              <a:rPr lang="tr-TR" b="1" dirty="0" smtClean="0">
                <a:solidFill>
                  <a:srgbClr val="C00000"/>
                </a:solidFill>
              </a:rPr>
              <a:t>{}</a:t>
            </a:r>
            <a:r>
              <a:rPr lang="tr-TR" b="1" dirty="0"/>
              <a:t> // </a:t>
            </a:r>
            <a:r>
              <a:rPr lang="tr-TR" b="1" dirty="0" err="1"/>
              <a:t>constructor</a:t>
            </a:r>
            <a:r>
              <a:rPr lang="tr-TR" b="1" dirty="0"/>
              <a:t> </a:t>
            </a:r>
            <a:r>
              <a:rPr lang="tr-TR" b="1" dirty="0" err="1"/>
              <a:t>to</a:t>
            </a:r>
            <a:r>
              <a:rPr lang="tr-TR" b="1" dirty="0"/>
              <a:t> </a:t>
            </a:r>
            <a:r>
              <a:rPr lang="tr-TR" b="1" dirty="0" err="1"/>
              <a:t>initialize</a:t>
            </a:r>
            <a:r>
              <a:rPr lang="tr-TR" b="1" dirty="0"/>
              <a:t> num1 </a:t>
            </a:r>
            <a:r>
              <a:rPr lang="tr-TR" b="1" dirty="0" err="1"/>
              <a:t>to</a:t>
            </a:r>
            <a:r>
              <a:rPr lang="tr-TR" b="1" dirty="0"/>
              <a:t> </a:t>
            </a:r>
            <a:r>
              <a:rPr lang="tr-TR" b="1" dirty="0" smtClean="0"/>
              <a:t>10</a:t>
            </a:r>
            <a:endParaRPr lang="tr-TR" b="1" dirty="0">
              <a:solidFill>
                <a:srgbClr val="C00000"/>
              </a:solidFill>
            </a:endParaRPr>
          </a:p>
          <a:p>
            <a:pPr marL="0" indent="0">
              <a:buNone/>
            </a:pPr>
            <a:r>
              <a:rPr lang="tr-TR" b="1" dirty="0">
                <a:solidFill>
                  <a:srgbClr val="C00000"/>
                </a:solidFill>
              </a:rPr>
              <a:t>};</a:t>
            </a:r>
          </a:p>
          <a:p>
            <a:pPr marL="0" indent="0">
              <a:buNone/>
            </a:pPr>
            <a:r>
              <a:rPr lang="tr-TR" b="1" dirty="0" err="1" smtClean="0">
                <a:solidFill>
                  <a:srgbClr val="C00000"/>
                </a:solidFill>
              </a:rPr>
              <a:t>class</a:t>
            </a:r>
            <a:r>
              <a:rPr lang="tr-TR" b="1" dirty="0" smtClean="0">
                <a:solidFill>
                  <a:srgbClr val="C00000"/>
                </a:solidFill>
              </a:rPr>
              <a:t> </a:t>
            </a:r>
            <a:r>
              <a:rPr lang="tr-TR" b="1" dirty="0" err="1">
                <a:solidFill>
                  <a:srgbClr val="C00000"/>
                </a:solidFill>
              </a:rPr>
              <a:t>ClassY</a:t>
            </a: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int</a:t>
            </a:r>
            <a:r>
              <a:rPr lang="tr-TR" b="1" dirty="0">
                <a:solidFill>
                  <a:srgbClr val="C00000"/>
                </a:solidFill>
              </a:rPr>
              <a:t> digit2;</a:t>
            </a:r>
          </a:p>
          <a:p>
            <a:pPr marL="0" indent="0">
              <a:buNone/>
            </a:pPr>
            <a:r>
              <a:rPr lang="tr-TR" b="1" dirty="0" smtClean="0">
                <a:solidFill>
                  <a:srgbClr val="C00000"/>
                </a:solidFill>
              </a:rPr>
              <a:t>    </a:t>
            </a:r>
            <a:r>
              <a:rPr lang="tr-TR" b="1" dirty="0" err="1">
                <a:solidFill>
                  <a:srgbClr val="C00000"/>
                </a:solidFill>
              </a:rPr>
              <a:t>public</a:t>
            </a:r>
            <a:r>
              <a:rPr lang="tr-TR" b="1" dirty="0">
                <a:solidFill>
                  <a:srgbClr val="C00000"/>
                </a:solidFill>
              </a:rPr>
              <a:t>:</a:t>
            </a:r>
          </a:p>
          <a:p>
            <a:pPr marL="0" indent="0">
              <a:buNone/>
            </a:pPr>
            <a:r>
              <a:rPr lang="tr-TR" b="1" dirty="0" err="1" smtClean="0">
                <a:solidFill>
                  <a:srgbClr val="C00000"/>
                </a:solidFill>
              </a:rPr>
              <a:t>ClassY</a:t>
            </a:r>
            <a:r>
              <a:rPr lang="tr-TR" b="1" dirty="0">
                <a:solidFill>
                  <a:srgbClr val="C00000"/>
                </a:solidFill>
              </a:rPr>
              <a:t>() : digit2(5) </a:t>
            </a:r>
            <a:r>
              <a:rPr lang="tr-TR" b="1" dirty="0" smtClean="0">
                <a:solidFill>
                  <a:srgbClr val="C00000"/>
                </a:solidFill>
              </a:rPr>
              <a:t>{}</a:t>
            </a:r>
            <a:r>
              <a:rPr lang="tr-TR" b="1" dirty="0"/>
              <a:t> // </a:t>
            </a:r>
            <a:r>
              <a:rPr lang="tr-TR" b="1" dirty="0" err="1"/>
              <a:t>constructor</a:t>
            </a:r>
            <a:r>
              <a:rPr lang="tr-TR" b="1" dirty="0"/>
              <a:t> </a:t>
            </a:r>
            <a:r>
              <a:rPr lang="tr-TR" b="1" dirty="0" err="1"/>
              <a:t>to</a:t>
            </a:r>
            <a:r>
              <a:rPr lang="tr-TR" b="1" dirty="0"/>
              <a:t> </a:t>
            </a:r>
            <a:r>
              <a:rPr lang="tr-TR" b="1" dirty="0" err="1"/>
              <a:t>initialize</a:t>
            </a:r>
            <a:r>
              <a:rPr lang="tr-TR" b="1" dirty="0"/>
              <a:t> num2 </a:t>
            </a:r>
            <a:r>
              <a:rPr lang="tr-TR" b="1" dirty="0" err="1"/>
              <a:t>to</a:t>
            </a:r>
            <a:r>
              <a:rPr lang="tr-TR" b="1" dirty="0"/>
              <a:t> 5</a:t>
            </a:r>
          </a:p>
          <a:p>
            <a:pPr marL="0" indent="0">
              <a:buNone/>
            </a:pPr>
            <a:r>
              <a:rPr lang="tr-TR" b="1" dirty="0" smtClean="0">
                <a:solidFill>
                  <a:srgbClr val="C00000"/>
                </a:solidFill>
              </a:rPr>
              <a:t>    </a:t>
            </a:r>
            <a:r>
              <a:rPr lang="tr-TR" b="1" dirty="0"/>
              <a:t>// </a:t>
            </a:r>
            <a:r>
              <a:rPr lang="tr-TR" b="1" dirty="0" err="1"/>
              <a:t>member</a:t>
            </a:r>
            <a:r>
              <a:rPr lang="tr-TR" b="1" dirty="0"/>
              <a:t> </a:t>
            </a:r>
            <a:r>
              <a:rPr lang="tr-TR" b="1" dirty="0" err="1"/>
              <a:t>function</a:t>
            </a:r>
            <a:r>
              <a:rPr lang="tr-TR" b="1" dirty="0"/>
              <a:t> </a:t>
            </a:r>
            <a:r>
              <a:rPr lang="tr-TR" b="1" dirty="0" err="1"/>
              <a:t>to</a:t>
            </a:r>
            <a:r>
              <a:rPr lang="tr-TR" b="1" dirty="0"/>
              <a:t> </a:t>
            </a:r>
            <a:r>
              <a:rPr lang="tr-TR" b="1" dirty="0" err="1"/>
              <a:t>multiply</a:t>
            </a:r>
            <a:r>
              <a:rPr lang="tr-TR" b="1" dirty="0"/>
              <a:t> </a:t>
            </a:r>
            <a:r>
              <a:rPr lang="tr-TR" b="1" dirty="0" smtClean="0"/>
              <a:t>num1</a:t>
            </a:r>
            <a:r>
              <a:rPr lang="tr-TR" b="1" dirty="0"/>
              <a:t> // </a:t>
            </a:r>
            <a:r>
              <a:rPr lang="tr-TR" b="1" dirty="0" err="1"/>
              <a:t>from</a:t>
            </a:r>
            <a:r>
              <a:rPr lang="tr-TR" b="1" dirty="0"/>
              <a:t> </a:t>
            </a:r>
            <a:r>
              <a:rPr lang="tr-TR" b="1" dirty="0" err="1"/>
              <a:t>ClassX</a:t>
            </a:r>
            <a:r>
              <a:rPr lang="tr-TR" b="1" dirty="0"/>
              <a:t> </a:t>
            </a:r>
            <a:r>
              <a:rPr lang="tr-TR" b="1" dirty="0" err="1"/>
              <a:t>with</a:t>
            </a:r>
            <a:r>
              <a:rPr lang="tr-TR" b="1" dirty="0"/>
              <a:t> num2 </a:t>
            </a:r>
            <a:r>
              <a:rPr lang="tr-TR" b="1" dirty="0" err="1"/>
              <a:t>from</a:t>
            </a:r>
            <a:r>
              <a:rPr lang="tr-TR" b="1" dirty="0"/>
              <a:t> </a:t>
            </a:r>
            <a:r>
              <a:rPr lang="tr-TR" b="1" dirty="0" err="1"/>
              <a:t>ClassY</a:t>
            </a:r>
            <a:endParaRPr lang="tr-TR" b="1" dirty="0"/>
          </a:p>
          <a:p>
            <a:pPr marL="0" indent="0">
              <a:buNone/>
            </a:pPr>
            <a:r>
              <a:rPr lang="tr-TR" b="1" dirty="0" err="1" smtClean="0">
                <a:solidFill>
                  <a:srgbClr val="C00000"/>
                </a:solidFill>
              </a:rPr>
              <a:t>int</a:t>
            </a:r>
            <a:r>
              <a:rPr lang="tr-TR" b="1" dirty="0" smtClean="0">
                <a:solidFill>
                  <a:srgbClr val="C00000"/>
                </a:solidFill>
              </a:rPr>
              <a:t> </a:t>
            </a:r>
            <a:r>
              <a:rPr lang="tr-TR" b="1" dirty="0" err="1">
                <a:solidFill>
                  <a:srgbClr val="C00000"/>
                </a:solidFill>
              </a:rPr>
              <a:t>multiply</a:t>
            </a: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ClassX</a:t>
            </a:r>
            <a:r>
              <a:rPr lang="tr-TR" b="1" dirty="0">
                <a:solidFill>
                  <a:srgbClr val="C00000"/>
                </a:solidFill>
              </a:rPr>
              <a:t> m;</a:t>
            </a:r>
          </a:p>
          <a:p>
            <a:pPr marL="0" indent="0">
              <a:buNone/>
            </a:pPr>
            <a:r>
              <a:rPr lang="tr-TR" b="1" dirty="0">
                <a:solidFill>
                  <a:srgbClr val="C00000"/>
                </a:solidFill>
              </a:rPr>
              <a:t>        </a:t>
            </a:r>
            <a:r>
              <a:rPr lang="tr-TR" b="1" dirty="0" err="1">
                <a:solidFill>
                  <a:srgbClr val="C00000"/>
                </a:solidFill>
              </a:rPr>
              <a:t>return</a:t>
            </a:r>
            <a:r>
              <a:rPr lang="tr-TR" b="1" dirty="0">
                <a:solidFill>
                  <a:srgbClr val="C00000"/>
                </a:solidFill>
              </a:rPr>
              <a:t> m.digit1 * digit2;</a:t>
            </a:r>
          </a:p>
          <a:p>
            <a:pPr marL="0" indent="0">
              <a:buNone/>
            </a:pPr>
            <a:r>
              <a:rPr lang="tr-TR" b="1" dirty="0">
                <a:solidFill>
                  <a:srgbClr val="C00000"/>
                </a:solidFill>
              </a:rPr>
              <a:t>    }</a:t>
            </a:r>
          </a:p>
          <a:p>
            <a:pPr marL="0" indent="0">
              <a:buNone/>
            </a:pPr>
            <a:r>
              <a:rPr lang="tr-TR" b="1" dirty="0" smtClean="0">
                <a:solidFill>
                  <a:srgbClr val="C00000"/>
                </a:solidFill>
              </a:rPr>
              <a:t>};</a:t>
            </a:r>
            <a:endParaRPr lang="tr-TR" b="1" dirty="0">
              <a:solidFill>
                <a:srgbClr val="C00000"/>
              </a:solidFill>
            </a:endParaRPr>
          </a:p>
        </p:txBody>
      </p:sp>
      <p:sp>
        <p:nvSpPr>
          <p:cNvPr id="4" name="Dikdörtgen 3"/>
          <p:cNvSpPr/>
          <p:nvPr/>
        </p:nvSpPr>
        <p:spPr>
          <a:xfrm>
            <a:off x="7835660" y="2966381"/>
            <a:ext cx="4120551" cy="1938992"/>
          </a:xfrm>
          <a:prstGeom prst="rect">
            <a:avLst/>
          </a:prstGeom>
        </p:spPr>
        <p:txBody>
          <a:bodyPr wrap="square">
            <a:spAutoFit/>
          </a:bodyPr>
          <a:lstStyle/>
          <a:p>
            <a:r>
              <a:rPr lang="tr-TR" sz="2000" b="1" dirty="0" err="1">
                <a:solidFill>
                  <a:srgbClr val="C00000"/>
                </a:solidFill>
              </a:rPr>
              <a:t>int</a:t>
            </a:r>
            <a:r>
              <a:rPr lang="tr-TR" sz="2000" b="1" dirty="0">
                <a:solidFill>
                  <a:srgbClr val="C00000"/>
                </a:solidFill>
              </a:rPr>
              <a:t> main() {</a:t>
            </a:r>
          </a:p>
          <a:p>
            <a:r>
              <a:rPr lang="tr-TR" sz="2000" b="1" dirty="0">
                <a:solidFill>
                  <a:srgbClr val="C00000"/>
                </a:solidFill>
              </a:rPr>
              <a:t>    </a:t>
            </a:r>
            <a:r>
              <a:rPr lang="tr-TR" sz="2000" b="1" dirty="0" err="1">
                <a:solidFill>
                  <a:srgbClr val="C00000"/>
                </a:solidFill>
              </a:rPr>
              <a:t>ClassY</a:t>
            </a:r>
            <a:r>
              <a:rPr lang="tr-TR" sz="2000" b="1" dirty="0">
                <a:solidFill>
                  <a:srgbClr val="C00000"/>
                </a:solidFill>
              </a:rPr>
              <a:t> n;</a:t>
            </a:r>
          </a:p>
          <a:p>
            <a:r>
              <a:rPr lang="tr-TR" sz="2000" b="1" dirty="0">
                <a:solidFill>
                  <a:srgbClr val="C00000"/>
                </a:solidFill>
              </a:rPr>
              <a:t>    </a:t>
            </a:r>
            <a:r>
              <a:rPr lang="tr-TR" sz="2000" b="1" dirty="0" err="1">
                <a:solidFill>
                  <a:srgbClr val="C00000"/>
                </a:solidFill>
              </a:rPr>
              <a:t>cout</a:t>
            </a:r>
            <a:r>
              <a:rPr lang="tr-TR" sz="2000" b="1" dirty="0">
                <a:solidFill>
                  <a:srgbClr val="C00000"/>
                </a:solidFill>
              </a:rPr>
              <a:t> &lt;&lt; "</a:t>
            </a:r>
            <a:r>
              <a:rPr lang="tr-TR" sz="2000" b="1" dirty="0" err="1">
                <a:solidFill>
                  <a:srgbClr val="C00000"/>
                </a:solidFill>
              </a:rPr>
              <a:t>Multiplication</a:t>
            </a:r>
            <a:r>
              <a:rPr lang="tr-TR" sz="2000" b="1" dirty="0">
                <a:solidFill>
                  <a:srgbClr val="C00000"/>
                </a:solidFill>
              </a:rPr>
              <a:t>: " &lt;&lt; </a:t>
            </a:r>
            <a:r>
              <a:rPr lang="tr-TR" sz="2000" b="1" dirty="0" err="1">
                <a:solidFill>
                  <a:srgbClr val="C00000"/>
                </a:solidFill>
              </a:rPr>
              <a:t>n.multiply</a:t>
            </a:r>
            <a:r>
              <a:rPr lang="tr-TR" sz="2000" b="1" dirty="0">
                <a:solidFill>
                  <a:srgbClr val="C00000"/>
                </a:solidFill>
              </a:rPr>
              <a:t>();</a:t>
            </a:r>
          </a:p>
          <a:p>
            <a:r>
              <a:rPr lang="tr-TR" sz="2000" b="1" dirty="0">
                <a:solidFill>
                  <a:srgbClr val="C00000"/>
                </a:solidFill>
              </a:rPr>
              <a:t>    </a:t>
            </a:r>
            <a:r>
              <a:rPr lang="tr-TR" sz="2000" b="1" dirty="0" err="1">
                <a:solidFill>
                  <a:srgbClr val="C00000"/>
                </a:solidFill>
              </a:rPr>
              <a:t>return</a:t>
            </a:r>
            <a:r>
              <a:rPr lang="tr-TR" sz="2000" b="1" dirty="0">
                <a:solidFill>
                  <a:srgbClr val="C00000"/>
                </a:solidFill>
              </a:rPr>
              <a:t> 0;</a:t>
            </a:r>
          </a:p>
          <a:p>
            <a:r>
              <a:rPr lang="tr-TR" sz="2000" b="1" dirty="0">
                <a:solidFill>
                  <a:srgbClr val="C00000"/>
                </a:solidFill>
              </a:rPr>
              <a:t>}</a:t>
            </a:r>
          </a:p>
        </p:txBody>
      </p:sp>
      <p:pic>
        <p:nvPicPr>
          <p:cNvPr id="5" name="Resim 4"/>
          <p:cNvPicPr>
            <a:picLocks noChangeAspect="1"/>
          </p:cNvPicPr>
          <p:nvPr/>
        </p:nvPicPr>
        <p:blipFill>
          <a:blip r:embed="rId2"/>
          <a:stretch>
            <a:fillRect/>
          </a:stretch>
        </p:blipFill>
        <p:spPr>
          <a:xfrm>
            <a:off x="7835660" y="5697477"/>
            <a:ext cx="2647950" cy="828675"/>
          </a:xfrm>
          <a:prstGeom prst="rect">
            <a:avLst/>
          </a:prstGeom>
        </p:spPr>
      </p:pic>
    </p:spTree>
    <p:extLst>
      <p:ext uri="{BB962C8B-B14F-4D97-AF65-F5344CB8AC3E}">
        <p14:creationId xmlns:p14="http://schemas.microsoft.com/office/powerpoint/2010/main" val="2051385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14070" y="0"/>
            <a:ext cx="9980762" cy="6858000"/>
          </a:xfrm>
        </p:spPr>
        <p:txBody>
          <a:bodyPr>
            <a:normAutofit fontScale="77500" lnSpcReduction="20000"/>
          </a:bodyPr>
          <a:lstStyle/>
          <a:p>
            <a:pPr marL="0" indent="0">
              <a:buNone/>
            </a:pPr>
            <a:r>
              <a:rPr lang="tr-TR" b="1" dirty="0" err="1">
                <a:solidFill>
                  <a:srgbClr val="C00000"/>
                </a:solidFill>
              </a:rPr>
              <a:t>class</a:t>
            </a:r>
            <a:r>
              <a:rPr lang="tr-TR" b="1" dirty="0">
                <a:solidFill>
                  <a:srgbClr val="C00000"/>
                </a:solidFill>
              </a:rPr>
              <a:t> Point {</a:t>
            </a:r>
          </a:p>
          <a:p>
            <a:pPr marL="0" indent="0">
              <a:buNone/>
            </a:pPr>
            <a:r>
              <a:rPr lang="tr-TR" b="1" dirty="0">
                <a:solidFill>
                  <a:srgbClr val="C00000"/>
                </a:solidFill>
              </a:rPr>
              <a:t>        </a:t>
            </a:r>
            <a:r>
              <a:rPr lang="tr-TR" b="1" dirty="0" err="1">
                <a:solidFill>
                  <a:srgbClr val="C00000"/>
                </a:solidFill>
              </a:rPr>
              <a:t>friend</a:t>
            </a:r>
            <a:r>
              <a:rPr lang="tr-TR" b="1" dirty="0">
                <a:solidFill>
                  <a:srgbClr val="C00000"/>
                </a:solidFill>
              </a:rPr>
              <a:t> </a:t>
            </a:r>
            <a:r>
              <a:rPr lang="tr-TR" b="1" dirty="0" err="1">
                <a:solidFill>
                  <a:srgbClr val="C00000"/>
                </a:solidFill>
              </a:rPr>
              <a:t>class</a:t>
            </a:r>
            <a:r>
              <a:rPr lang="tr-TR" b="1" dirty="0">
                <a:solidFill>
                  <a:srgbClr val="C00000"/>
                </a:solidFill>
              </a:rPr>
              <a:t> </a:t>
            </a:r>
            <a:r>
              <a:rPr lang="tr-TR" b="1" dirty="0" err="1">
                <a:solidFill>
                  <a:srgbClr val="C00000"/>
                </a:solidFill>
              </a:rPr>
              <a:t>Triangle</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private</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int</a:t>
            </a:r>
            <a:r>
              <a:rPr lang="tr-TR" b="1" dirty="0">
                <a:solidFill>
                  <a:srgbClr val="C00000"/>
                </a:solidFill>
              </a:rPr>
              <a:t> x, y;</a:t>
            </a:r>
          </a:p>
          <a:p>
            <a:pPr marL="0" indent="0">
              <a:buNone/>
            </a:pPr>
            <a:r>
              <a:rPr lang="tr-TR" b="1" dirty="0">
                <a:solidFill>
                  <a:srgbClr val="C00000"/>
                </a:solidFill>
              </a:rPr>
              <a:t>}</a:t>
            </a:r>
          </a:p>
          <a:p>
            <a:pPr marL="0" indent="0">
              <a:buNone/>
            </a:pPr>
            <a:endParaRPr lang="tr-TR" b="1" dirty="0">
              <a:solidFill>
                <a:srgbClr val="C00000"/>
              </a:solidFill>
            </a:endParaRPr>
          </a:p>
          <a:p>
            <a:pPr marL="0" indent="0">
              <a:buNone/>
            </a:pPr>
            <a:r>
              <a:rPr lang="tr-TR" b="1" dirty="0"/>
              <a:t>//</a:t>
            </a:r>
            <a:r>
              <a:rPr lang="tr-TR" b="1" dirty="0" err="1"/>
              <a:t>triangle</a:t>
            </a:r>
            <a:r>
              <a:rPr lang="tr-TR" b="1" dirty="0"/>
              <a:t> </a:t>
            </a:r>
            <a:r>
              <a:rPr lang="tr-TR" b="1" dirty="0" err="1"/>
              <a:t>created</a:t>
            </a:r>
            <a:r>
              <a:rPr lang="tr-TR" b="1" dirty="0"/>
              <a:t> </a:t>
            </a:r>
            <a:r>
              <a:rPr lang="tr-TR" b="1" dirty="0" err="1"/>
              <a:t>from</a:t>
            </a:r>
            <a:r>
              <a:rPr lang="tr-TR" b="1" dirty="0"/>
              <a:t> </a:t>
            </a:r>
            <a:r>
              <a:rPr lang="tr-TR" b="1" dirty="0" err="1"/>
              <a:t>point</a:t>
            </a:r>
            <a:r>
              <a:rPr lang="tr-TR" b="1" dirty="0"/>
              <a:t> </a:t>
            </a:r>
            <a:r>
              <a:rPr lang="tr-TR" b="1" dirty="0" err="1"/>
              <a:t>plotted</a:t>
            </a:r>
            <a:r>
              <a:rPr lang="tr-TR" b="1" dirty="0"/>
              <a:t> on x-y </a:t>
            </a:r>
            <a:r>
              <a:rPr lang="tr-TR" b="1" dirty="0" err="1"/>
              <a:t>plane</a:t>
            </a:r>
            <a:r>
              <a:rPr lang="tr-TR" b="1" dirty="0"/>
              <a:t>, </a:t>
            </a:r>
            <a:r>
              <a:rPr lang="tr-TR" b="1" dirty="0" err="1"/>
              <a:t>using</a:t>
            </a:r>
            <a:r>
              <a:rPr lang="tr-TR" b="1" dirty="0"/>
              <a:t> x, y, </a:t>
            </a:r>
            <a:r>
              <a:rPr lang="tr-TR" b="1" dirty="0" err="1"/>
              <a:t>and</a:t>
            </a:r>
            <a:r>
              <a:rPr lang="tr-TR" b="1" dirty="0"/>
              <a:t> </a:t>
            </a:r>
            <a:r>
              <a:rPr lang="tr-TR" b="1" dirty="0" err="1"/>
              <a:t>the</a:t>
            </a:r>
            <a:r>
              <a:rPr lang="tr-TR" b="1" dirty="0"/>
              <a:t> </a:t>
            </a:r>
            <a:r>
              <a:rPr lang="tr-TR" b="1" dirty="0" err="1"/>
              <a:t>origin</a:t>
            </a:r>
            <a:endParaRPr lang="tr-TR" b="1" dirty="0"/>
          </a:p>
          <a:p>
            <a:pPr marL="0" indent="0">
              <a:buNone/>
            </a:pPr>
            <a:r>
              <a:rPr lang="tr-TR" b="1" dirty="0" err="1">
                <a:solidFill>
                  <a:srgbClr val="C00000"/>
                </a:solidFill>
              </a:rPr>
              <a:t>class</a:t>
            </a:r>
            <a:r>
              <a:rPr lang="tr-TR" b="1" dirty="0">
                <a:solidFill>
                  <a:srgbClr val="C00000"/>
                </a:solidFill>
              </a:rPr>
              <a:t> </a:t>
            </a:r>
            <a:r>
              <a:rPr lang="tr-TR" b="1" dirty="0" err="1">
                <a:solidFill>
                  <a:srgbClr val="C00000"/>
                </a:solidFill>
              </a:rPr>
              <a:t>Triangle</a:t>
            </a: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public</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int</a:t>
            </a:r>
            <a:r>
              <a:rPr lang="tr-TR" b="1" dirty="0">
                <a:solidFill>
                  <a:srgbClr val="C00000"/>
                </a:solidFill>
              </a:rPr>
              <a:t> Base(Point p){</a:t>
            </a:r>
          </a:p>
          <a:p>
            <a:pPr marL="0" indent="0">
              <a:buNone/>
            </a:pPr>
            <a:r>
              <a:rPr lang="tr-TR" b="1" dirty="0">
                <a:solidFill>
                  <a:srgbClr val="C00000"/>
                </a:solidFill>
              </a:rPr>
              <a:t>            </a:t>
            </a:r>
            <a:r>
              <a:rPr lang="tr-TR" b="1" dirty="0" err="1">
                <a:solidFill>
                  <a:srgbClr val="C00000"/>
                </a:solidFill>
              </a:rPr>
              <a:t>return</a:t>
            </a:r>
            <a:r>
              <a:rPr lang="tr-TR" b="1" dirty="0">
                <a:solidFill>
                  <a:srgbClr val="C00000"/>
                </a:solidFill>
              </a:rPr>
              <a:t> </a:t>
            </a:r>
            <a:r>
              <a:rPr lang="tr-TR" b="1" dirty="0" err="1">
                <a:solidFill>
                  <a:srgbClr val="C00000"/>
                </a:solidFill>
              </a:rPr>
              <a:t>p.x</a:t>
            </a:r>
            <a:r>
              <a:rPr lang="tr-TR" b="1" dirty="0">
                <a:solidFill>
                  <a:srgbClr val="C00000"/>
                </a:solidFill>
              </a:rPr>
              <a:t>; </a:t>
            </a:r>
            <a:r>
              <a:rPr lang="tr-TR" b="1" dirty="0" smtClean="0">
                <a:solidFill>
                  <a:srgbClr val="C00000"/>
                </a:solidFill>
              </a:rPr>
              <a:t>  </a:t>
            </a:r>
            <a:r>
              <a:rPr lang="tr-TR" b="1" dirty="0" smtClean="0"/>
              <a:t>//</a:t>
            </a:r>
            <a:r>
              <a:rPr lang="tr-TR" b="1" dirty="0" err="1"/>
              <a:t>direct</a:t>
            </a:r>
            <a:r>
              <a:rPr lang="tr-TR" b="1" dirty="0"/>
              <a:t> </a:t>
            </a:r>
            <a:r>
              <a:rPr lang="tr-TR" b="1" dirty="0" err="1"/>
              <a:t>access</a:t>
            </a:r>
            <a:r>
              <a:rPr lang="tr-TR" b="1" dirty="0"/>
              <a:t> </a:t>
            </a:r>
            <a:r>
              <a:rPr lang="tr-TR" b="1" dirty="0" err="1"/>
              <a:t>to</a:t>
            </a:r>
            <a:r>
              <a:rPr lang="tr-TR" b="1" dirty="0"/>
              <a:t> x, </a:t>
            </a:r>
            <a:r>
              <a:rPr lang="tr-TR" b="1" dirty="0" err="1"/>
              <a:t>which</a:t>
            </a:r>
            <a:r>
              <a:rPr lang="tr-TR" b="1" dirty="0"/>
              <a:t> is </a:t>
            </a:r>
            <a:r>
              <a:rPr lang="tr-TR" b="1" dirty="0" err="1"/>
              <a:t>private</a:t>
            </a:r>
            <a:r>
              <a:rPr lang="tr-TR" b="1" dirty="0"/>
              <a:t> </a:t>
            </a:r>
            <a:r>
              <a:rPr lang="tr-TR" b="1" dirty="0" err="1"/>
              <a:t>member</a:t>
            </a:r>
            <a:r>
              <a:rPr lang="tr-TR" b="1" dirty="0"/>
              <a:t> of p </a:t>
            </a:r>
            <a:r>
              <a:rPr lang="tr-TR" b="1" dirty="0" err="1"/>
              <a:t>object</a:t>
            </a:r>
            <a:endParaRPr lang="tr-TR" b="1" dirty="0"/>
          </a:p>
          <a:p>
            <a:pPr marL="0" indent="0">
              <a:buNone/>
            </a:pP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int</a:t>
            </a:r>
            <a:r>
              <a:rPr lang="tr-TR" b="1" dirty="0">
                <a:solidFill>
                  <a:srgbClr val="C00000"/>
                </a:solidFill>
              </a:rPr>
              <a:t> </a:t>
            </a:r>
            <a:r>
              <a:rPr lang="tr-TR" b="1" dirty="0" err="1">
                <a:solidFill>
                  <a:srgbClr val="C00000"/>
                </a:solidFill>
              </a:rPr>
              <a:t>Height</a:t>
            </a:r>
            <a:r>
              <a:rPr lang="tr-TR" b="1" dirty="0">
                <a:solidFill>
                  <a:srgbClr val="C00000"/>
                </a:solidFill>
              </a:rPr>
              <a:t>(Point p){</a:t>
            </a:r>
          </a:p>
          <a:p>
            <a:pPr marL="0" indent="0">
              <a:buNone/>
            </a:pPr>
            <a:r>
              <a:rPr lang="tr-TR" b="1" dirty="0">
                <a:solidFill>
                  <a:srgbClr val="C00000"/>
                </a:solidFill>
              </a:rPr>
              <a:t>            </a:t>
            </a:r>
            <a:r>
              <a:rPr lang="tr-TR" b="1" dirty="0" err="1">
                <a:solidFill>
                  <a:srgbClr val="C00000"/>
                </a:solidFill>
              </a:rPr>
              <a:t>return</a:t>
            </a:r>
            <a:r>
              <a:rPr lang="tr-TR" b="1" dirty="0">
                <a:solidFill>
                  <a:srgbClr val="C00000"/>
                </a:solidFill>
              </a:rPr>
              <a:t> </a:t>
            </a:r>
            <a:r>
              <a:rPr lang="tr-TR" b="1" dirty="0" err="1">
                <a:solidFill>
                  <a:srgbClr val="C00000"/>
                </a:solidFill>
              </a:rPr>
              <a:t>p.y</a:t>
            </a:r>
            <a:r>
              <a:rPr lang="tr-TR" b="1" dirty="0">
                <a:solidFill>
                  <a:srgbClr val="C00000"/>
                </a:solidFill>
              </a:rPr>
              <a:t>;</a:t>
            </a:r>
          </a:p>
          <a:p>
            <a:pPr marL="0" indent="0">
              <a:buNone/>
            </a:pP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double</a:t>
            </a:r>
            <a:r>
              <a:rPr lang="tr-TR" b="1" dirty="0">
                <a:solidFill>
                  <a:srgbClr val="C00000"/>
                </a:solidFill>
              </a:rPr>
              <a:t> </a:t>
            </a:r>
            <a:r>
              <a:rPr lang="tr-TR" b="1" dirty="0" err="1">
                <a:solidFill>
                  <a:srgbClr val="C00000"/>
                </a:solidFill>
              </a:rPr>
              <a:t>Area</a:t>
            </a:r>
            <a:r>
              <a:rPr lang="tr-TR" b="1" dirty="0">
                <a:solidFill>
                  <a:srgbClr val="C00000"/>
                </a:solidFill>
              </a:rPr>
              <a:t>(Point p){</a:t>
            </a:r>
          </a:p>
          <a:p>
            <a:pPr marL="0" indent="0">
              <a:buNone/>
            </a:pPr>
            <a:r>
              <a:rPr lang="tr-TR" b="1" dirty="0">
                <a:solidFill>
                  <a:srgbClr val="C00000"/>
                </a:solidFill>
              </a:rPr>
              <a:t>            </a:t>
            </a:r>
            <a:r>
              <a:rPr lang="tr-TR" b="1" dirty="0" err="1">
                <a:solidFill>
                  <a:srgbClr val="C00000"/>
                </a:solidFill>
              </a:rPr>
              <a:t>return</a:t>
            </a:r>
            <a:r>
              <a:rPr lang="tr-TR" b="1" dirty="0">
                <a:solidFill>
                  <a:srgbClr val="C00000"/>
                </a:solidFill>
              </a:rPr>
              <a:t> </a:t>
            </a:r>
            <a:r>
              <a:rPr lang="tr-TR" b="1" dirty="0" err="1">
                <a:solidFill>
                  <a:srgbClr val="C00000"/>
                </a:solidFill>
              </a:rPr>
              <a:t>p.x</a:t>
            </a:r>
            <a:r>
              <a:rPr lang="tr-TR" b="1" dirty="0">
                <a:solidFill>
                  <a:srgbClr val="C00000"/>
                </a:solidFill>
              </a:rPr>
              <a:t> * </a:t>
            </a:r>
            <a:r>
              <a:rPr lang="tr-TR" b="1" dirty="0" err="1">
                <a:solidFill>
                  <a:srgbClr val="C00000"/>
                </a:solidFill>
              </a:rPr>
              <a:t>p.y</a:t>
            </a:r>
            <a:r>
              <a:rPr lang="tr-TR" b="1" dirty="0">
                <a:solidFill>
                  <a:srgbClr val="C00000"/>
                </a:solidFill>
              </a:rPr>
              <a:t> / 2;</a:t>
            </a:r>
          </a:p>
          <a:p>
            <a:pPr marL="0" indent="0">
              <a:buNone/>
            </a:pPr>
            <a:r>
              <a:rPr lang="tr-TR" b="1" dirty="0">
                <a:solidFill>
                  <a:srgbClr val="C00000"/>
                </a:solidFill>
              </a:rPr>
              <a:t>        }</a:t>
            </a:r>
          </a:p>
          <a:p>
            <a:pPr marL="0" indent="0">
              <a:buNone/>
            </a:pPr>
            <a:r>
              <a:rPr lang="tr-TR" b="1" dirty="0">
                <a:solidFill>
                  <a:srgbClr val="C00000"/>
                </a:solidFill>
              </a:rPr>
              <a:t>}</a:t>
            </a:r>
          </a:p>
        </p:txBody>
      </p:sp>
    </p:spTree>
    <p:extLst>
      <p:ext uri="{BB962C8B-B14F-4D97-AF65-F5344CB8AC3E}">
        <p14:creationId xmlns:p14="http://schemas.microsoft.com/office/powerpoint/2010/main" val="36643032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5391509" cy="6858000"/>
          </a:xfrm>
        </p:spPr>
        <p:txBody>
          <a:bodyPr>
            <a:normAutofit fontScale="70000" lnSpcReduction="20000"/>
          </a:bodyPr>
          <a:lstStyle/>
          <a:p>
            <a:pPr marL="0" indent="0">
              <a:buNone/>
            </a:pPr>
            <a:r>
              <a:rPr lang="tr-TR" b="1" dirty="0" err="1">
                <a:solidFill>
                  <a:srgbClr val="C00000"/>
                </a:solidFill>
              </a:rPr>
              <a:t>class</a:t>
            </a:r>
            <a:r>
              <a:rPr lang="tr-TR" b="1" dirty="0">
                <a:solidFill>
                  <a:srgbClr val="C00000"/>
                </a:solidFill>
              </a:rPr>
              <a:t> </a:t>
            </a:r>
            <a:r>
              <a:rPr lang="tr-TR" b="1" dirty="0" err="1">
                <a:solidFill>
                  <a:srgbClr val="C00000"/>
                </a:solidFill>
              </a:rPr>
              <a:t>Account</a:t>
            </a:r>
            <a:r>
              <a:rPr lang="tr-TR" b="1" dirty="0">
                <a:solidFill>
                  <a:srgbClr val="C00000"/>
                </a:solidFill>
              </a:rPr>
              <a:t>{</a:t>
            </a:r>
          </a:p>
          <a:p>
            <a:pPr marL="0" indent="0">
              <a:buNone/>
            </a:pPr>
            <a:r>
              <a:rPr lang="tr-TR" b="1" dirty="0" err="1">
                <a:solidFill>
                  <a:srgbClr val="C00000"/>
                </a:solidFill>
              </a:rPr>
              <a:t>public</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Account</a:t>
            </a:r>
            <a:r>
              <a:rPr lang="tr-TR" b="1" dirty="0">
                <a:solidFill>
                  <a:srgbClr val="C00000"/>
                </a:solidFill>
              </a:rPr>
              <a:t>(</a:t>
            </a:r>
            <a:r>
              <a:rPr lang="tr-TR" b="1" dirty="0" err="1">
                <a:solidFill>
                  <a:srgbClr val="C00000"/>
                </a:solidFill>
              </a:rPr>
              <a:t>double</a:t>
            </a:r>
            <a:r>
              <a:rPr lang="tr-TR" b="1" dirty="0">
                <a:solidFill>
                  <a:srgbClr val="C00000"/>
                </a:solidFill>
              </a:rPr>
              <a:t> </a:t>
            </a:r>
            <a:r>
              <a:rPr lang="tr-TR" b="1" dirty="0" err="1">
                <a:solidFill>
                  <a:srgbClr val="C00000"/>
                </a:solidFill>
              </a:rPr>
              <a:t>balance</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this</a:t>
            </a:r>
            <a:r>
              <a:rPr lang="tr-TR" b="1" dirty="0">
                <a:solidFill>
                  <a:srgbClr val="C00000"/>
                </a:solidFill>
              </a:rPr>
              <a:t>-&gt;</a:t>
            </a:r>
            <a:r>
              <a:rPr lang="tr-TR" b="1" dirty="0" err="1">
                <a:solidFill>
                  <a:srgbClr val="C00000"/>
                </a:solidFill>
              </a:rPr>
              <a:t>balance</a:t>
            </a:r>
            <a:r>
              <a:rPr lang="tr-TR" b="1" dirty="0">
                <a:solidFill>
                  <a:srgbClr val="C00000"/>
                </a:solidFill>
              </a:rPr>
              <a:t> = </a:t>
            </a:r>
            <a:r>
              <a:rPr lang="tr-TR" b="1" dirty="0" err="1">
                <a:solidFill>
                  <a:srgbClr val="C00000"/>
                </a:solidFill>
              </a:rPr>
              <a:t>balance</a:t>
            </a:r>
            <a:r>
              <a:rPr lang="tr-TR" b="1" dirty="0">
                <a:solidFill>
                  <a:srgbClr val="C00000"/>
                </a:solidFill>
              </a:rPr>
              <a:t>;</a:t>
            </a:r>
          </a:p>
          <a:p>
            <a:pPr marL="0" indent="0">
              <a:buNone/>
            </a:pPr>
            <a:r>
              <a:rPr lang="tr-TR" b="1" dirty="0">
                <a:solidFill>
                  <a:srgbClr val="C00000"/>
                </a:solidFill>
              </a:rPr>
              <a:t>    }</a:t>
            </a:r>
          </a:p>
          <a:p>
            <a:pPr marL="0" indent="0">
              <a:buNone/>
            </a:pPr>
            <a:r>
              <a:rPr lang="tr-TR" b="1" dirty="0" err="1">
                <a:solidFill>
                  <a:srgbClr val="C00000"/>
                </a:solidFill>
              </a:rPr>
              <a:t>private</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friend</a:t>
            </a:r>
            <a:r>
              <a:rPr lang="tr-TR" b="1" dirty="0">
                <a:solidFill>
                  <a:srgbClr val="C00000"/>
                </a:solidFill>
              </a:rPr>
              <a:t> </a:t>
            </a:r>
            <a:r>
              <a:rPr lang="tr-TR" b="1" dirty="0" err="1">
                <a:solidFill>
                  <a:srgbClr val="C00000"/>
                </a:solidFill>
              </a:rPr>
              <a:t>class</a:t>
            </a:r>
            <a:r>
              <a:rPr lang="tr-TR" b="1" dirty="0">
                <a:solidFill>
                  <a:srgbClr val="C00000"/>
                </a:solidFill>
              </a:rPr>
              <a:t> </a:t>
            </a:r>
            <a:r>
              <a:rPr lang="tr-TR" b="1" dirty="0" err="1">
                <a:solidFill>
                  <a:srgbClr val="C00000"/>
                </a:solidFill>
              </a:rPr>
              <a:t>DebitCard</a:t>
            </a:r>
            <a:r>
              <a:rPr lang="tr-TR" b="1" dirty="0">
                <a:solidFill>
                  <a:srgbClr val="C00000"/>
                </a:solidFill>
              </a:rPr>
              <a:t>;   </a:t>
            </a:r>
            <a:r>
              <a:rPr lang="tr-TR" b="1" dirty="0"/>
              <a:t>//</a:t>
            </a:r>
            <a:r>
              <a:rPr lang="tr-TR" b="1" dirty="0" err="1"/>
              <a:t>grant</a:t>
            </a:r>
            <a:r>
              <a:rPr lang="tr-TR" b="1" dirty="0"/>
              <a:t> </a:t>
            </a:r>
            <a:r>
              <a:rPr lang="tr-TR" b="1" dirty="0" err="1"/>
              <a:t>friendship</a:t>
            </a:r>
            <a:endParaRPr lang="tr-TR" b="1" dirty="0"/>
          </a:p>
          <a:p>
            <a:pPr marL="0" indent="0">
              <a:buNone/>
            </a:pPr>
            <a:r>
              <a:rPr lang="tr-TR" b="1" dirty="0">
                <a:solidFill>
                  <a:srgbClr val="C00000"/>
                </a:solidFill>
              </a:rPr>
              <a:t>    </a:t>
            </a:r>
            <a:r>
              <a:rPr lang="tr-TR" b="1" dirty="0" err="1">
                <a:solidFill>
                  <a:srgbClr val="C00000"/>
                </a:solidFill>
              </a:rPr>
              <a:t>double</a:t>
            </a:r>
            <a:r>
              <a:rPr lang="tr-TR" b="1" dirty="0">
                <a:solidFill>
                  <a:srgbClr val="C00000"/>
                </a:solidFill>
              </a:rPr>
              <a:t> </a:t>
            </a:r>
            <a:r>
              <a:rPr lang="tr-TR" b="1" dirty="0" err="1">
                <a:solidFill>
                  <a:srgbClr val="C00000"/>
                </a:solidFill>
              </a:rPr>
              <a:t>balance</a:t>
            </a:r>
            <a:r>
              <a:rPr lang="tr-TR" b="1" dirty="0">
                <a:solidFill>
                  <a:srgbClr val="C00000"/>
                </a:solidFill>
              </a:rPr>
              <a:t>;</a:t>
            </a:r>
          </a:p>
          <a:p>
            <a:pPr marL="0" indent="0">
              <a:buNone/>
            </a:pP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withdraw</a:t>
            </a:r>
            <a:r>
              <a:rPr lang="tr-TR" b="1" dirty="0">
                <a:solidFill>
                  <a:srgbClr val="C00000"/>
                </a:solidFill>
              </a:rPr>
              <a:t>(</a:t>
            </a:r>
            <a:r>
              <a:rPr lang="tr-TR" b="1" dirty="0" err="1">
                <a:solidFill>
                  <a:srgbClr val="C00000"/>
                </a:solidFill>
              </a:rPr>
              <a:t>double</a:t>
            </a:r>
            <a:r>
              <a:rPr lang="tr-TR" b="1" dirty="0">
                <a:solidFill>
                  <a:srgbClr val="C00000"/>
                </a:solidFill>
              </a:rPr>
              <a:t> </a:t>
            </a:r>
            <a:r>
              <a:rPr lang="tr-TR" b="1" dirty="0" err="1">
                <a:solidFill>
                  <a:srgbClr val="C00000"/>
                </a:solidFill>
              </a:rPr>
              <a:t>amt</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this</a:t>
            </a:r>
            <a:r>
              <a:rPr lang="tr-TR" b="1" dirty="0">
                <a:solidFill>
                  <a:srgbClr val="C00000"/>
                </a:solidFill>
              </a:rPr>
              <a:t>-&gt;</a:t>
            </a:r>
            <a:r>
              <a:rPr lang="tr-TR" b="1" dirty="0" err="1">
                <a:solidFill>
                  <a:srgbClr val="C00000"/>
                </a:solidFill>
              </a:rPr>
              <a:t>balance</a:t>
            </a:r>
            <a:r>
              <a:rPr lang="tr-TR" b="1" dirty="0">
                <a:solidFill>
                  <a:srgbClr val="C00000"/>
                </a:solidFill>
              </a:rPr>
              <a:t> -= </a:t>
            </a:r>
            <a:r>
              <a:rPr lang="tr-TR" b="1" dirty="0" err="1">
                <a:solidFill>
                  <a:srgbClr val="C00000"/>
                </a:solidFill>
              </a:rPr>
              <a:t>amt</a:t>
            </a: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cout</a:t>
            </a:r>
            <a:r>
              <a:rPr lang="tr-TR" b="1" dirty="0">
                <a:solidFill>
                  <a:srgbClr val="C00000"/>
                </a:solidFill>
              </a:rPr>
              <a:t> &lt;&lt; "</a:t>
            </a:r>
            <a:r>
              <a:rPr lang="tr-TR" b="1" dirty="0" err="1">
                <a:solidFill>
                  <a:srgbClr val="C00000"/>
                </a:solidFill>
              </a:rPr>
              <a:t>Withdraw</a:t>
            </a:r>
            <a:r>
              <a:rPr lang="tr-TR" b="1" dirty="0">
                <a:solidFill>
                  <a:srgbClr val="C00000"/>
                </a:solidFill>
              </a:rPr>
              <a:t> </a:t>
            </a:r>
            <a:r>
              <a:rPr lang="tr-TR" b="1" dirty="0" err="1">
                <a:solidFill>
                  <a:srgbClr val="C00000"/>
                </a:solidFill>
              </a:rPr>
              <a:t>Successful</a:t>
            </a:r>
            <a:r>
              <a:rPr lang="tr-TR" b="1" dirty="0">
                <a:solidFill>
                  <a:srgbClr val="C00000"/>
                </a:solidFill>
              </a:rPr>
              <a:t>" &lt;&lt; </a:t>
            </a:r>
            <a:r>
              <a:rPr lang="tr-TR" b="1" dirty="0" err="1">
                <a:solidFill>
                  <a:srgbClr val="C00000"/>
                </a:solidFill>
              </a:rPr>
              <a:t>endl</a:t>
            </a:r>
            <a:r>
              <a:rPr lang="tr-TR" b="1" dirty="0">
                <a:solidFill>
                  <a:srgbClr val="C00000"/>
                </a:solidFill>
              </a:rPr>
              <a:t>;</a:t>
            </a:r>
          </a:p>
          <a:p>
            <a:pPr marL="0" indent="0">
              <a:buNone/>
            </a:pPr>
            <a:r>
              <a:rPr lang="tr-TR" b="1" dirty="0">
                <a:solidFill>
                  <a:srgbClr val="C00000"/>
                </a:solidFill>
              </a:rPr>
              <a:t>    }</a:t>
            </a:r>
          </a:p>
          <a:p>
            <a:pPr marL="0" indent="0">
              <a:buNone/>
            </a:pP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deposit</a:t>
            </a:r>
            <a:r>
              <a:rPr lang="tr-TR" b="1" dirty="0">
                <a:solidFill>
                  <a:srgbClr val="C00000"/>
                </a:solidFill>
              </a:rPr>
              <a:t>(</a:t>
            </a:r>
            <a:r>
              <a:rPr lang="tr-TR" b="1" dirty="0" err="1">
                <a:solidFill>
                  <a:srgbClr val="C00000"/>
                </a:solidFill>
              </a:rPr>
              <a:t>double</a:t>
            </a:r>
            <a:r>
              <a:rPr lang="tr-TR" b="1" dirty="0">
                <a:solidFill>
                  <a:srgbClr val="C00000"/>
                </a:solidFill>
              </a:rPr>
              <a:t> </a:t>
            </a:r>
            <a:r>
              <a:rPr lang="tr-TR" b="1" dirty="0" err="1">
                <a:solidFill>
                  <a:srgbClr val="C00000"/>
                </a:solidFill>
              </a:rPr>
              <a:t>amt</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this</a:t>
            </a:r>
            <a:r>
              <a:rPr lang="tr-TR" b="1" dirty="0">
                <a:solidFill>
                  <a:srgbClr val="C00000"/>
                </a:solidFill>
              </a:rPr>
              <a:t>-&gt;</a:t>
            </a:r>
            <a:r>
              <a:rPr lang="tr-TR" b="1" dirty="0" err="1">
                <a:solidFill>
                  <a:srgbClr val="C00000"/>
                </a:solidFill>
              </a:rPr>
              <a:t>balance</a:t>
            </a:r>
            <a:r>
              <a:rPr lang="tr-TR" b="1" dirty="0">
                <a:solidFill>
                  <a:srgbClr val="C00000"/>
                </a:solidFill>
              </a:rPr>
              <a:t> += </a:t>
            </a:r>
            <a:r>
              <a:rPr lang="tr-TR" b="1" dirty="0" err="1">
                <a:solidFill>
                  <a:srgbClr val="C00000"/>
                </a:solidFill>
              </a:rPr>
              <a:t>amt</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cout</a:t>
            </a:r>
            <a:r>
              <a:rPr lang="tr-TR" b="1" dirty="0">
                <a:solidFill>
                  <a:srgbClr val="C00000"/>
                </a:solidFill>
              </a:rPr>
              <a:t> &lt;&lt; "</a:t>
            </a:r>
            <a:r>
              <a:rPr lang="tr-TR" b="1" dirty="0" err="1">
                <a:solidFill>
                  <a:srgbClr val="C00000"/>
                </a:solidFill>
              </a:rPr>
              <a:t>Deposit</a:t>
            </a:r>
            <a:r>
              <a:rPr lang="tr-TR" b="1" dirty="0">
                <a:solidFill>
                  <a:srgbClr val="C00000"/>
                </a:solidFill>
              </a:rPr>
              <a:t> </a:t>
            </a:r>
            <a:r>
              <a:rPr lang="tr-TR" b="1" dirty="0" err="1">
                <a:solidFill>
                  <a:srgbClr val="C00000"/>
                </a:solidFill>
              </a:rPr>
              <a:t>Successful</a:t>
            </a:r>
            <a:r>
              <a:rPr lang="tr-TR" b="1" dirty="0">
                <a:solidFill>
                  <a:srgbClr val="C00000"/>
                </a:solidFill>
              </a:rPr>
              <a:t>" &lt;&lt; </a:t>
            </a:r>
            <a:r>
              <a:rPr lang="tr-TR" b="1" dirty="0" err="1">
                <a:solidFill>
                  <a:srgbClr val="C00000"/>
                </a:solidFill>
              </a:rPr>
              <a:t>endl</a:t>
            </a:r>
            <a:r>
              <a:rPr lang="tr-TR" b="1" dirty="0">
                <a:solidFill>
                  <a:srgbClr val="C00000"/>
                </a:solidFill>
              </a:rPr>
              <a:t>;</a:t>
            </a:r>
          </a:p>
          <a:p>
            <a:pPr marL="0" indent="0">
              <a:buNone/>
            </a:pPr>
            <a:r>
              <a:rPr lang="tr-TR" b="1" dirty="0">
                <a:solidFill>
                  <a:srgbClr val="C00000"/>
                </a:solidFill>
              </a:rPr>
              <a:t>    }</a:t>
            </a:r>
          </a:p>
          <a:p>
            <a:pPr marL="0" indent="0">
              <a:buNone/>
            </a:pPr>
            <a:r>
              <a:rPr lang="tr-TR" b="1" dirty="0">
                <a:solidFill>
                  <a:srgbClr val="C00000"/>
                </a:solidFill>
              </a:rPr>
              <a:t>};</a:t>
            </a:r>
          </a:p>
          <a:p>
            <a:pPr marL="0" indent="0">
              <a:buNone/>
            </a:pPr>
            <a:r>
              <a:rPr lang="tr-TR" b="1" dirty="0">
                <a:solidFill>
                  <a:srgbClr val="C00000"/>
                </a:solidFill>
              </a:rPr>
              <a:t> </a:t>
            </a:r>
          </a:p>
        </p:txBody>
      </p:sp>
      <p:sp>
        <p:nvSpPr>
          <p:cNvPr id="4" name="Dikdörtgen 3"/>
          <p:cNvSpPr/>
          <p:nvPr/>
        </p:nvSpPr>
        <p:spPr>
          <a:xfrm>
            <a:off x="6791864" y="436936"/>
            <a:ext cx="5400136" cy="4801314"/>
          </a:xfrm>
          <a:prstGeom prst="rect">
            <a:avLst/>
          </a:prstGeom>
        </p:spPr>
        <p:txBody>
          <a:bodyPr wrap="square">
            <a:spAutoFit/>
          </a:bodyPr>
          <a:lstStyle/>
          <a:p>
            <a:r>
              <a:rPr lang="tr-TR" b="1" dirty="0" err="1">
                <a:solidFill>
                  <a:srgbClr val="C00000"/>
                </a:solidFill>
              </a:rPr>
              <a:t>class</a:t>
            </a:r>
            <a:r>
              <a:rPr lang="tr-TR" b="1" dirty="0">
                <a:solidFill>
                  <a:srgbClr val="C00000"/>
                </a:solidFill>
              </a:rPr>
              <a:t> </a:t>
            </a:r>
            <a:r>
              <a:rPr lang="tr-TR" b="1" dirty="0" err="1">
                <a:solidFill>
                  <a:srgbClr val="C00000"/>
                </a:solidFill>
              </a:rPr>
              <a:t>DebitCard</a:t>
            </a:r>
            <a:r>
              <a:rPr lang="tr-TR" b="1" dirty="0">
                <a:solidFill>
                  <a:srgbClr val="C00000"/>
                </a:solidFill>
              </a:rPr>
              <a:t>{</a:t>
            </a:r>
          </a:p>
          <a:p>
            <a:r>
              <a:rPr lang="tr-TR" b="1" dirty="0" err="1">
                <a:solidFill>
                  <a:srgbClr val="C00000"/>
                </a:solidFill>
              </a:rPr>
              <a:t>public</a:t>
            </a:r>
            <a:r>
              <a:rPr lang="tr-TR" b="1" dirty="0">
                <a:solidFill>
                  <a:srgbClr val="C00000"/>
                </a:solidFill>
              </a:rPr>
              <a:t>:</a:t>
            </a:r>
          </a:p>
          <a:p>
            <a:r>
              <a:rPr lang="tr-TR" b="1" dirty="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debit</a:t>
            </a:r>
            <a:r>
              <a:rPr lang="tr-TR" b="1" dirty="0">
                <a:solidFill>
                  <a:srgbClr val="C00000"/>
                </a:solidFill>
              </a:rPr>
              <a:t>(</a:t>
            </a:r>
            <a:r>
              <a:rPr lang="tr-TR" b="1" dirty="0" err="1">
                <a:solidFill>
                  <a:srgbClr val="C00000"/>
                </a:solidFill>
              </a:rPr>
              <a:t>Account</a:t>
            </a:r>
            <a:r>
              <a:rPr lang="tr-TR" b="1" dirty="0">
                <a:solidFill>
                  <a:srgbClr val="C00000"/>
                </a:solidFill>
              </a:rPr>
              <a:t> &amp;</a:t>
            </a:r>
            <a:r>
              <a:rPr lang="tr-TR" b="1" dirty="0" err="1">
                <a:solidFill>
                  <a:srgbClr val="C00000"/>
                </a:solidFill>
              </a:rPr>
              <a:t>acc</a:t>
            </a:r>
            <a:r>
              <a:rPr lang="tr-TR" b="1" dirty="0">
                <a:solidFill>
                  <a:srgbClr val="C00000"/>
                </a:solidFill>
              </a:rPr>
              <a:t>, </a:t>
            </a:r>
            <a:r>
              <a:rPr lang="tr-TR" b="1" dirty="0" err="1">
                <a:solidFill>
                  <a:srgbClr val="C00000"/>
                </a:solidFill>
              </a:rPr>
              <a:t>double</a:t>
            </a:r>
            <a:r>
              <a:rPr lang="tr-TR" b="1" dirty="0">
                <a:solidFill>
                  <a:srgbClr val="C00000"/>
                </a:solidFill>
              </a:rPr>
              <a:t> </a:t>
            </a:r>
            <a:r>
              <a:rPr lang="tr-TR" b="1" dirty="0" err="1">
                <a:solidFill>
                  <a:srgbClr val="C00000"/>
                </a:solidFill>
              </a:rPr>
              <a:t>amt</a:t>
            </a:r>
            <a:r>
              <a:rPr lang="tr-TR" b="1" dirty="0" smtClean="0">
                <a:solidFill>
                  <a:srgbClr val="C00000"/>
                </a:solidFill>
              </a:rPr>
              <a:t>){</a:t>
            </a:r>
          </a:p>
          <a:p>
            <a:r>
              <a:rPr lang="tr-TR" b="1" dirty="0"/>
              <a:t>//can </a:t>
            </a:r>
            <a:r>
              <a:rPr lang="tr-TR" b="1" dirty="0" err="1"/>
              <a:t>access</a:t>
            </a:r>
            <a:r>
              <a:rPr lang="tr-TR" b="1" dirty="0"/>
              <a:t> </a:t>
            </a:r>
            <a:r>
              <a:rPr lang="tr-TR" b="1" dirty="0" err="1"/>
              <a:t>withdraw</a:t>
            </a:r>
            <a:r>
              <a:rPr lang="tr-TR" b="1" dirty="0"/>
              <a:t>() of </a:t>
            </a:r>
            <a:r>
              <a:rPr lang="tr-TR" b="1" dirty="0" err="1"/>
              <a:t>Account</a:t>
            </a:r>
            <a:r>
              <a:rPr lang="tr-TR" b="1" dirty="0"/>
              <a:t> </a:t>
            </a:r>
            <a:r>
              <a:rPr lang="tr-TR" b="1" dirty="0" err="1"/>
              <a:t>using</a:t>
            </a:r>
            <a:r>
              <a:rPr lang="tr-TR" b="1" dirty="0"/>
              <a:t> </a:t>
            </a:r>
            <a:r>
              <a:rPr lang="tr-TR" b="1" dirty="0" err="1"/>
              <a:t>acc</a:t>
            </a:r>
            <a:endParaRPr lang="tr-TR" b="1" dirty="0"/>
          </a:p>
          <a:p>
            <a:r>
              <a:rPr lang="tr-TR" b="1" dirty="0" err="1" smtClean="0">
                <a:solidFill>
                  <a:srgbClr val="C00000"/>
                </a:solidFill>
              </a:rPr>
              <a:t>acc.withdraw</a:t>
            </a:r>
            <a:r>
              <a:rPr lang="tr-TR" b="1" dirty="0" smtClean="0">
                <a:solidFill>
                  <a:srgbClr val="C00000"/>
                </a:solidFill>
              </a:rPr>
              <a:t>(</a:t>
            </a:r>
            <a:r>
              <a:rPr lang="tr-TR" b="1" dirty="0" err="1" smtClean="0">
                <a:solidFill>
                  <a:srgbClr val="C00000"/>
                </a:solidFill>
              </a:rPr>
              <a:t>amt</a:t>
            </a:r>
            <a:r>
              <a:rPr lang="tr-TR" b="1" dirty="0">
                <a:solidFill>
                  <a:srgbClr val="C00000"/>
                </a:solidFill>
              </a:rPr>
              <a:t>);    </a:t>
            </a:r>
          </a:p>
          <a:p>
            <a:r>
              <a:rPr lang="tr-TR" b="1" dirty="0">
                <a:solidFill>
                  <a:srgbClr val="C00000"/>
                </a:solidFill>
              </a:rPr>
              <a:t>    }</a:t>
            </a:r>
          </a:p>
          <a:p>
            <a:r>
              <a:rPr lang="tr-TR" b="1" dirty="0">
                <a:solidFill>
                  <a:srgbClr val="C00000"/>
                </a:solidFill>
              </a:rPr>
              <a:t>};</a:t>
            </a:r>
          </a:p>
          <a:p>
            <a:endParaRPr lang="tr-TR" b="1" dirty="0" smtClean="0">
              <a:solidFill>
                <a:srgbClr val="C00000"/>
              </a:solidFill>
            </a:endParaRPr>
          </a:p>
          <a:p>
            <a:r>
              <a:rPr lang="en-US" b="1" dirty="0" err="1" smtClean="0">
                <a:solidFill>
                  <a:srgbClr val="C00000"/>
                </a:solidFill>
              </a:rPr>
              <a:t>int</a:t>
            </a:r>
            <a:r>
              <a:rPr lang="en-US" b="1" dirty="0" smtClean="0">
                <a:solidFill>
                  <a:srgbClr val="C00000"/>
                </a:solidFill>
              </a:rPr>
              <a:t> </a:t>
            </a:r>
            <a:r>
              <a:rPr lang="en-US" b="1" dirty="0">
                <a:solidFill>
                  <a:srgbClr val="C00000"/>
                </a:solidFill>
              </a:rPr>
              <a:t>main() {</a:t>
            </a:r>
          </a:p>
          <a:p>
            <a:r>
              <a:rPr lang="en-US" b="1" dirty="0">
                <a:solidFill>
                  <a:srgbClr val="C00000"/>
                </a:solidFill>
              </a:rPr>
              <a:t>  Account account(109643.00);</a:t>
            </a:r>
          </a:p>
          <a:p>
            <a:r>
              <a:rPr lang="en-US" b="1" dirty="0">
                <a:solidFill>
                  <a:srgbClr val="C00000"/>
                </a:solidFill>
              </a:rPr>
              <a:t>  </a:t>
            </a:r>
            <a:r>
              <a:rPr lang="en-US" b="1" dirty="0" err="1">
                <a:solidFill>
                  <a:srgbClr val="C00000"/>
                </a:solidFill>
              </a:rPr>
              <a:t>DebitCard</a:t>
            </a:r>
            <a:r>
              <a:rPr lang="en-US" b="1" dirty="0">
                <a:solidFill>
                  <a:srgbClr val="C00000"/>
                </a:solidFill>
              </a:rPr>
              <a:t> </a:t>
            </a:r>
            <a:r>
              <a:rPr lang="en-US" b="1" dirty="0" err="1">
                <a:solidFill>
                  <a:srgbClr val="C00000"/>
                </a:solidFill>
              </a:rPr>
              <a:t>debitcard</a:t>
            </a:r>
            <a:r>
              <a:rPr lang="en-US" b="1" dirty="0">
                <a:solidFill>
                  <a:srgbClr val="C00000"/>
                </a:solidFill>
              </a:rPr>
              <a:t>;</a:t>
            </a:r>
          </a:p>
          <a:p>
            <a:r>
              <a:rPr lang="en-US" b="1" dirty="0">
                <a:solidFill>
                  <a:srgbClr val="C00000"/>
                </a:solidFill>
              </a:rPr>
              <a:t>  </a:t>
            </a:r>
          </a:p>
          <a:p>
            <a:r>
              <a:rPr lang="en-US" b="1" dirty="0">
                <a:solidFill>
                  <a:srgbClr val="C00000"/>
                </a:solidFill>
              </a:rPr>
              <a:t>  </a:t>
            </a:r>
            <a:r>
              <a:rPr lang="en-US" b="1" dirty="0"/>
              <a:t>//calling debit() of </a:t>
            </a:r>
            <a:r>
              <a:rPr lang="en-US" b="1" dirty="0" err="1"/>
              <a:t>DebitCard</a:t>
            </a:r>
            <a:endParaRPr lang="en-US" b="1" dirty="0"/>
          </a:p>
          <a:p>
            <a:r>
              <a:rPr lang="en-US" b="1" dirty="0">
                <a:solidFill>
                  <a:srgbClr val="C00000"/>
                </a:solidFill>
              </a:rPr>
              <a:t>  </a:t>
            </a:r>
            <a:r>
              <a:rPr lang="en-US" b="1" dirty="0" err="1">
                <a:solidFill>
                  <a:srgbClr val="C00000"/>
                </a:solidFill>
              </a:rPr>
              <a:t>debitcard.debit</a:t>
            </a:r>
            <a:r>
              <a:rPr lang="en-US" b="1" dirty="0">
                <a:solidFill>
                  <a:srgbClr val="C00000"/>
                </a:solidFill>
              </a:rPr>
              <a:t>(account, 89452.00);</a:t>
            </a:r>
          </a:p>
          <a:p>
            <a:r>
              <a:rPr lang="en-US" b="1" dirty="0">
                <a:solidFill>
                  <a:srgbClr val="C00000"/>
                </a:solidFill>
              </a:rPr>
              <a:t>  </a:t>
            </a:r>
          </a:p>
          <a:p>
            <a:r>
              <a:rPr lang="en-US" b="1" dirty="0">
                <a:solidFill>
                  <a:srgbClr val="C00000"/>
                </a:solidFill>
              </a:rPr>
              <a:t>  return 0;</a:t>
            </a:r>
          </a:p>
          <a:p>
            <a:r>
              <a:rPr lang="en-US" b="1" dirty="0">
                <a:solidFill>
                  <a:srgbClr val="C00000"/>
                </a:solidFill>
              </a:rPr>
              <a:t>}</a:t>
            </a:r>
          </a:p>
        </p:txBody>
      </p:sp>
    </p:spTree>
    <p:extLst>
      <p:ext uri="{BB962C8B-B14F-4D97-AF65-F5344CB8AC3E}">
        <p14:creationId xmlns:p14="http://schemas.microsoft.com/office/powerpoint/2010/main" val="19984790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23007924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858000"/>
          </a:xfrm>
        </p:spPr>
        <p:txBody>
          <a:bodyPr>
            <a:normAutofit fontScale="85000" lnSpcReduction="20000"/>
          </a:bodyPr>
          <a:lstStyle/>
          <a:p>
            <a:pPr marL="0" indent="0" algn="ctr">
              <a:buNone/>
            </a:pPr>
            <a:r>
              <a:rPr lang="en-US" b="1" dirty="0"/>
              <a:t>Friend Function </a:t>
            </a:r>
            <a:endParaRPr lang="tr-TR" b="1" dirty="0" smtClean="0"/>
          </a:p>
          <a:p>
            <a:r>
              <a:rPr lang="en-US" dirty="0" smtClean="0"/>
              <a:t>Like </a:t>
            </a:r>
            <a:r>
              <a:rPr lang="en-US" dirty="0"/>
              <a:t>friend class, a friend function can be given special grant to access private and protected members. </a:t>
            </a:r>
            <a:endParaRPr lang="tr-TR" dirty="0" smtClean="0"/>
          </a:p>
          <a:p>
            <a:endParaRPr lang="tr-TR" dirty="0" smtClean="0"/>
          </a:p>
          <a:p>
            <a:pPr marL="0" indent="0">
              <a:buNone/>
            </a:pPr>
            <a:r>
              <a:rPr lang="en-US" b="1" dirty="0" smtClean="0"/>
              <a:t>A </a:t>
            </a:r>
            <a:r>
              <a:rPr lang="en-US" b="1" dirty="0"/>
              <a:t>friend function can be</a:t>
            </a:r>
            <a:r>
              <a:rPr lang="en-US" dirty="0"/>
              <a:t>:</a:t>
            </a:r>
          </a:p>
          <a:p>
            <a:pPr marL="0" indent="0">
              <a:buNone/>
            </a:pPr>
            <a:r>
              <a:rPr lang="en-US" dirty="0"/>
              <a:t>a) A method of another class</a:t>
            </a:r>
          </a:p>
          <a:p>
            <a:pPr marL="0" indent="0">
              <a:buNone/>
            </a:pPr>
            <a:r>
              <a:rPr lang="en-US" dirty="0"/>
              <a:t>b) A global </a:t>
            </a:r>
            <a:r>
              <a:rPr lang="en-US" dirty="0" smtClean="0"/>
              <a:t>function</a:t>
            </a:r>
            <a:endParaRPr lang="tr-TR" dirty="0" smtClean="0"/>
          </a:p>
          <a:p>
            <a:endParaRPr lang="en-US" dirty="0"/>
          </a:p>
          <a:p>
            <a:pPr marL="0" indent="0">
              <a:buNone/>
            </a:pPr>
            <a:r>
              <a:rPr lang="en-US" b="1" dirty="0">
                <a:solidFill>
                  <a:srgbClr val="C00000"/>
                </a:solidFill>
              </a:rPr>
              <a:t>class Node { </a:t>
            </a:r>
          </a:p>
          <a:p>
            <a:pPr marL="0" indent="0">
              <a:buNone/>
            </a:pPr>
            <a:r>
              <a:rPr lang="en-US" b="1" dirty="0">
                <a:solidFill>
                  <a:srgbClr val="C00000"/>
                </a:solidFill>
              </a:rPr>
              <a:t>private: </a:t>
            </a:r>
          </a:p>
          <a:p>
            <a:pPr marL="0" indent="0">
              <a:buNone/>
            </a:pPr>
            <a:r>
              <a:rPr lang="en-US" b="1" dirty="0">
                <a:solidFill>
                  <a:srgbClr val="C00000"/>
                </a:solidFill>
              </a:rPr>
              <a:t>    </a:t>
            </a:r>
            <a:r>
              <a:rPr lang="en-US" b="1" dirty="0" err="1">
                <a:solidFill>
                  <a:srgbClr val="C00000"/>
                </a:solidFill>
              </a:rPr>
              <a:t>int</a:t>
            </a:r>
            <a:r>
              <a:rPr lang="en-US" b="1" dirty="0">
                <a:solidFill>
                  <a:srgbClr val="C00000"/>
                </a:solidFill>
              </a:rPr>
              <a:t> key; </a:t>
            </a:r>
          </a:p>
          <a:p>
            <a:pPr marL="0" indent="0">
              <a:buNone/>
            </a:pPr>
            <a:r>
              <a:rPr lang="en-US" b="1" dirty="0">
                <a:solidFill>
                  <a:srgbClr val="C00000"/>
                </a:solidFill>
              </a:rPr>
              <a:t>    Node* next; </a:t>
            </a:r>
          </a:p>
          <a:p>
            <a:pPr marL="0" indent="0">
              <a:buNone/>
            </a:pPr>
            <a:r>
              <a:rPr lang="en-US" b="1" dirty="0">
                <a:solidFill>
                  <a:srgbClr val="C00000"/>
                </a:solidFill>
              </a:rPr>
              <a:t>  </a:t>
            </a:r>
          </a:p>
          <a:p>
            <a:pPr marL="0" indent="0">
              <a:buNone/>
            </a:pPr>
            <a:r>
              <a:rPr lang="en-US" b="1" dirty="0">
                <a:solidFill>
                  <a:srgbClr val="C00000"/>
                </a:solidFill>
              </a:rPr>
              <a:t>    </a:t>
            </a:r>
            <a:r>
              <a:rPr lang="en-US" b="1" dirty="0"/>
              <a:t>/* Other members of Node Class */</a:t>
            </a:r>
          </a:p>
          <a:p>
            <a:pPr marL="0" indent="0">
              <a:buNone/>
            </a:pPr>
            <a:r>
              <a:rPr lang="en-US" b="1" dirty="0">
                <a:solidFill>
                  <a:srgbClr val="C00000"/>
                </a:solidFill>
              </a:rPr>
              <a:t>    friend </a:t>
            </a:r>
            <a:r>
              <a:rPr lang="en-US" b="1" dirty="0" err="1">
                <a:solidFill>
                  <a:srgbClr val="C00000"/>
                </a:solidFill>
              </a:rPr>
              <a:t>int</a:t>
            </a:r>
            <a:r>
              <a:rPr lang="en-US" b="1" dirty="0">
                <a:solidFill>
                  <a:srgbClr val="C00000"/>
                </a:solidFill>
              </a:rPr>
              <a:t> </a:t>
            </a:r>
            <a:r>
              <a:rPr lang="en-US" b="1" dirty="0" err="1">
                <a:solidFill>
                  <a:srgbClr val="C00000"/>
                </a:solidFill>
              </a:rPr>
              <a:t>LinkedList</a:t>
            </a:r>
            <a:r>
              <a:rPr lang="en-US" b="1" dirty="0">
                <a:solidFill>
                  <a:srgbClr val="C00000"/>
                </a:solidFill>
              </a:rPr>
              <a:t>::search(); </a:t>
            </a:r>
          </a:p>
          <a:p>
            <a:pPr marL="0" indent="0">
              <a:buNone/>
            </a:pPr>
            <a:r>
              <a:rPr lang="en-US" b="1" dirty="0">
                <a:solidFill>
                  <a:srgbClr val="C00000"/>
                </a:solidFill>
              </a:rPr>
              <a:t>    </a:t>
            </a:r>
            <a:r>
              <a:rPr lang="en-US" b="1" dirty="0"/>
              <a:t>// Only search() of </a:t>
            </a:r>
            <a:r>
              <a:rPr lang="en-US" b="1" dirty="0" err="1"/>
              <a:t>linkedList</a:t>
            </a:r>
            <a:r>
              <a:rPr lang="en-US" b="1" dirty="0"/>
              <a:t> </a:t>
            </a:r>
          </a:p>
          <a:p>
            <a:pPr marL="0" indent="0">
              <a:buNone/>
            </a:pPr>
            <a:r>
              <a:rPr lang="en-US" b="1" dirty="0"/>
              <a:t>    // can access internal members </a:t>
            </a:r>
          </a:p>
          <a:p>
            <a:pPr marL="0" indent="0">
              <a:buNone/>
            </a:pPr>
            <a:r>
              <a:rPr lang="en-US" b="1" dirty="0">
                <a:solidFill>
                  <a:srgbClr val="C00000"/>
                </a:solidFill>
              </a:rPr>
              <a:t>}; </a:t>
            </a:r>
          </a:p>
          <a:p>
            <a:endParaRPr lang="tr-TR" dirty="0"/>
          </a:p>
        </p:txBody>
      </p:sp>
    </p:spTree>
    <p:extLst>
      <p:ext uri="{BB962C8B-B14F-4D97-AF65-F5344CB8AC3E}">
        <p14:creationId xmlns:p14="http://schemas.microsoft.com/office/powerpoint/2010/main" val="3714606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176963"/>
          </a:xfrm>
        </p:spPr>
        <p:txBody>
          <a:bodyPr/>
          <a:lstStyle/>
          <a:p>
            <a:pPr marL="0" indent="0" algn="ctr">
              <a:buNone/>
            </a:pPr>
            <a:r>
              <a:rPr lang="en-US" b="1" dirty="0"/>
              <a:t>Following are some important points about friend functions and classes</a:t>
            </a:r>
            <a:r>
              <a:rPr lang="en-US" b="1" dirty="0" smtClean="0"/>
              <a:t>:</a:t>
            </a:r>
            <a:endParaRPr lang="tr-TR" b="1" dirty="0" smtClean="0"/>
          </a:p>
          <a:p>
            <a:pPr marL="0" indent="0">
              <a:buNone/>
            </a:pPr>
            <a:endParaRPr lang="en-US" dirty="0"/>
          </a:p>
          <a:p>
            <a:pPr marL="0" indent="0">
              <a:buNone/>
            </a:pPr>
            <a:r>
              <a:rPr lang="en-US" dirty="0" smtClean="0"/>
              <a:t>1) Friends </a:t>
            </a:r>
            <a:r>
              <a:rPr lang="en-US" dirty="0"/>
              <a:t>should be used only for limited purpose</a:t>
            </a:r>
            <a:r>
              <a:rPr lang="en-US" dirty="0" smtClean="0"/>
              <a:t>.</a:t>
            </a:r>
            <a:endParaRPr lang="en-US" dirty="0"/>
          </a:p>
          <a:p>
            <a:endParaRPr lang="en-US" dirty="0"/>
          </a:p>
          <a:p>
            <a:pPr marL="0" indent="0">
              <a:buNone/>
            </a:pPr>
            <a:r>
              <a:rPr lang="en-US" dirty="0"/>
              <a:t>2) Friendship is not mutual. If class A is a friend of B, then B doesn’t become a friend of A automatically.</a:t>
            </a:r>
          </a:p>
          <a:p>
            <a:endParaRPr lang="en-US" dirty="0"/>
          </a:p>
          <a:p>
            <a:pPr marL="0" indent="0">
              <a:buNone/>
            </a:pPr>
            <a:r>
              <a:rPr lang="en-US" dirty="0"/>
              <a:t>3) Friendship is not inherited </a:t>
            </a:r>
            <a:endParaRPr lang="tr-TR" dirty="0"/>
          </a:p>
          <a:p>
            <a:pPr marL="0" indent="0">
              <a:buNone/>
            </a:pPr>
            <a:endParaRPr lang="en-US" dirty="0"/>
          </a:p>
          <a:p>
            <a:pPr marL="0" indent="0">
              <a:buNone/>
            </a:pPr>
            <a:r>
              <a:rPr lang="en-US" dirty="0"/>
              <a:t>4) The concept of friends is not there in Java. </a:t>
            </a:r>
            <a:endParaRPr lang="tr-TR" dirty="0"/>
          </a:p>
        </p:txBody>
      </p:sp>
    </p:spTree>
    <p:extLst>
      <p:ext uri="{BB962C8B-B14F-4D97-AF65-F5344CB8AC3E}">
        <p14:creationId xmlns:p14="http://schemas.microsoft.com/office/powerpoint/2010/main" val="2398895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 y="0"/>
            <a:ext cx="5529532" cy="6858000"/>
          </a:xfrm>
        </p:spPr>
        <p:txBody>
          <a:bodyPr>
            <a:normAutofit fontScale="92500" lnSpcReduction="10000"/>
          </a:bodyPr>
          <a:lstStyle/>
          <a:p>
            <a:pPr marL="0" indent="0">
              <a:buNone/>
            </a:pPr>
            <a:r>
              <a:rPr lang="tr-TR" sz="2600" b="1" dirty="0" err="1">
                <a:solidFill>
                  <a:srgbClr val="C00000"/>
                </a:solidFill>
              </a:rPr>
              <a:t>class</a:t>
            </a:r>
            <a:r>
              <a:rPr lang="tr-TR" sz="2600" b="1" dirty="0">
                <a:solidFill>
                  <a:srgbClr val="C00000"/>
                </a:solidFill>
              </a:rPr>
              <a:t> </a:t>
            </a:r>
            <a:r>
              <a:rPr lang="tr-TR" sz="2600" b="1" dirty="0" err="1">
                <a:solidFill>
                  <a:srgbClr val="C00000"/>
                </a:solidFill>
              </a:rPr>
              <a:t>Rectangle</a:t>
            </a:r>
            <a:endParaRPr lang="tr-TR" sz="2600" b="1" dirty="0">
              <a:solidFill>
                <a:srgbClr val="C00000"/>
              </a:solidFill>
            </a:endParaRPr>
          </a:p>
          <a:p>
            <a:pPr marL="0" indent="0">
              <a:buNone/>
            </a:pPr>
            <a:r>
              <a:rPr lang="tr-TR" sz="2600" b="1" dirty="0">
                <a:solidFill>
                  <a:srgbClr val="C00000"/>
                </a:solidFill>
              </a:rPr>
              <a:t>{</a:t>
            </a:r>
          </a:p>
          <a:p>
            <a:pPr marL="0" indent="0">
              <a:buNone/>
            </a:pPr>
            <a:r>
              <a:rPr lang="tr-TR" sz="2600" b="1" dirty="0">
                <a:solidFill>
                  <a:srgbClr val="C00000"/>
                </a:solidFill>
              </a:rPr>
              <a:t>	</a:t>
            </a:r>
            <a:r>
              <a:rPr lang="tr-TR" sz="2600" b="1" dirty="0" err="1">
                <a:solidFill>
                  <a:srgbClr val="C00000"/>
                </a:solidFill>
              </a:rPr>
              <a:t>private</a:t>
            </a:r>
            <a:r>
              <a:rPr lang="tr-TR" sz="2600" b="1" dirty="0">
                <a:solidFill>
                  <a:srgbClr val="C00000"/>
                </a:solidFill>
              </a:rPr>
              <a:t>:</a:t>
            </a:r>
          </a:p>
          <a:p>
            <a:pPr marL="0" indent="0">
              <a:buNone/>
            </a:pPr>
            <a:r>
              <a:rPr lang="tr-TR" sz="2600" b="1" dirty="0">
                <a:solidFill>
                  <a:srgbClr val="C00000"/>
                </a:solidFill>
              </a:rPr>
              <a:t> 		</a:t>
            </a:r>
            <a:r>
              <a:rPr lang="tr-TR" sz="2600" b="1" dirty="0" err="1">
                <a:solidFill>
                  <a:srgbClr val="C00000"/>
                </a:solidFill>
              </a:rPr>
              <a:t>int</a:t>
            </a:r>
            <a:r>
              <a:rPr lang="tr-TR" sz="2600" b="1" dirty="0">
                <a:solidFill>
                  <a:srgbClr val="C00000"/>
                </a:solidFill>
              </a:rPr>
              <a:t> </a:t>
            </a:r>
            <a:r>
              <a:rPr lang="tr-TR" sz="2600" b="1" dirty="0" err="1">
                <a:solidFill>
                  <a:srgbClr val="C00000"/>
                </a:solidFill>
              </a:rPr>
              <a:t>length</a:t>
            </a:r>
            <a:r>
              <a:rPr lang="tr-TR" sz="2600" b="1" dirty="0">
                <a:solidFill>
                  <a:srgbClr val="C00000"/>
                </a:solidFill>
              </a:rPr>
              <a:t>;</a:t>
            </a:r>
          </a:p>
          <a:p>
            <a:pPr marL="0" indent="0">
              <a:buNone/>
            </a:pPr>
            <a:r>
              <a:rPr lang="tr-TR" sz="2600" b="1" dirty="0">
                <a:solidFill>
                  <a:srgbClr val="C00000"/>
                </a:solidFill>
              </a:rPr>
              <a:t> 		</a:t>
            </a:r>
            <a:r>
              <a:rPr lang="tr-TR" sz="2600" b="1" dirty="0" err="1">
                <a:solidFill>
                  <a:srgbClr val="C00000"/>
                </a:solidFill>
              </a:rPr>
              <a:t>float</a:t>
            </a:r>
            <a:r>
              <a:rPr lang="tr-TR" sz="2600" b="1" dirty="0">
                <a:solidFill>
                  <a:srgbClr val="C00000"/>
                </a:solidFill>
              </a:rPr>
              <a:t> </a:t>
            </a:r>
            <a:r>
              <a:rPr lang="tr-TR" sz="2600" b="1" dirty="0" err="1">
                <a:solidFill>
                  <a:srgbClr val="C00000"/>
                </a:solidFill>
              </a:rPr>
              <a:t>breadth</a:t>
            </a:r>
            <a:r>
              <a:rPr lang="tr-TR" sz="2600" b="1" dirty="0">
                <a:solidFill>
                  <a:srgbClr val="C00000"/>
                </a:solidFill>
              </a:rPr>
              <a:t>;</a:t>
            </a:r>
          </a:p>
          <a:p>
            <a:pPr marL="0" indent="0">
              <a:buNone/>
            </a:pPr>
            <a:r>
              <a:rPr lang="tr-TR" sz="2600" b="1" dirty="0">
                <a:solidFill>
                  <a:srgbClr val="C00000"/>
                </a:solidFill>
              </a:rPr>
              <a:t> 	</a:t>
            </a:r>
            <a:r>
              <a:rPr lang="tr-TR" sz="2600" b="1" dirty="0" err="1">
                <a:solidFill>
                  <a:srgbClr val="C00000"/>
                </a:solidFill>
              </a:rPr>
              <a:t>public</a:t>
            </a:r>
            <a:r>
              <a:rPr lang="tr-TR" sz="2600" b="1" dirty="0">
                <a:solidFill>
                  <a:srgbClr val="C00000"/>
                </a:solidFill>
              </a:rPr>
              <a:t>:</a:t>
            </a:r>
          </a:p>
          <a:p>
            <a:pPr marL="0" indent="0">
              <a:buNone/>
            </a:pPr>
            <a:r>
              <a:rPr lang="tr-TR" sz="2600" b="1" dirty="0">
                <a:solidFill>
                  <a:srgbClr val="C00000"/>
                </a:solidFill>
              </a:rPr>
              <a:t> 		</a:t>
            </a:r>
            <a:r>
              <a:rPr lang="tr-TR" sz="2600" b="1" dirty="0" err="1">
                <a:solidFill>
                  <a:srgbClr val="C00000"/>
                </a:solidFill>
              </a:rPr>
              <a:t>void</a:t>
            </a:r>
            <a:r>
              <a:rPr lang="tr-TR" sz="2600" b="1" dirty="0">
                <a:solidFill>
                  <a:srgbClr val="C00000"/>
                </a:solidFill>
              </a:rPr>
              <a:t> </a:t>
            </a:r>
            <a:r>
              <a:rPr lang="tr-TR" sz="2600" b="1" dirty="0" err="1">
                <a:solidFill>
                  <a:srgbClr val="C00000"/>
                </a:solidFill>
              </a:rPr>
              <a:t>setData</a:t>
            </a:r>
            <a:r>
              <a:rPr lang="tr-TR" sz="2600" b="1" dirty="0">
                <a:solidFill>
                  <a:srgbClr val="C00000"/>
                </a:solidFill>
              </a:rPr>
              <a:t>(</a:t>
            </a:r>
            <a:r>
              <a:rPr lang="tr-TR" sz="2600" b="1" dirty="0" err="1">
                <a:solidFill>
                  <a:srgbClr val="C00000"/>
                </a:solidFill>
              </a:rPr>
              <a:t>int</a:t>
            </a:r>
            <a:r>
              <a:rPr lang="tr-TR" sz="2600" b="1" dirty="0">
                <a:solidFill>
                  <a:srgbClr val="C00000"/>
                </a:solidFill>
              </a:rPr>
              <a:t> l, </a:t>
            </a:r>
            <a:r>
              <a:rPr lang="tr-TR" sz="2600" b="1" dirty="0" err="1">
                <a:solidFill>
                  <a:srgbClr val="C00000"/>
                </a:solidFill>
              </a:rPr>
              <a:t>int</a:t>
            </a:r>
            <a:r>
              <a:rPr lang="tr-TR" sz="2600" b="1" dirty="0">
                <a:solidFill>
                  <a:srgbClr val="C00000"/>
                </a:solidFill>
              </a:rPr>
              <a:t> b)</a:t>
            </a:r>
          </a:p>
          <a:p>
            <a:pPr marL="0" indent="0">
              <a:buNone/>
            </a:pPr>
            <a:r>
              <a:rPr lang="tr-TR" sz="2600" b="1" dirty="0">
                <a:solidFill>
                  <a:srgbClr val="C00000"/>
                </a:solidFill>
              </a:rPr>
              <a:t> 		{</a:t>
            </a:r>
          </a:p>
          <a:p>
            <a:pPr marL="0" indent="0">
              <a:buNone/>
            </a:pPr>
            <a:r>
              <a:rPr lang="tr-TR" sz="2600" b="1" dirty="0">
                <a:solidFill>
                  <a:srgbClr val="C00000"/>
                </a:solidFill>
              </a:rPr>
              <a:t> 			</a:t>
            </a:r>
            <a:r>
              <a:rPr lang="tr-TR" sz="2600" b="1" dirty="0" err="1">
                <a:solidFill>
                  <a:srgbClr val="C00000"/>
                </a:solidFill>
              </a:rPr>
              <a:t>length</a:t>
            </a:r>
            <a:r>
              <a:rPr lang="tr-TR" sz="2600" b="1" dirty="0">
                <a:solidFill>
                  <a:srgbClr val="C00000"/>
                </a:solidFill>
              </a:rPr>
              <a:t>=l;</a:t>
            </a:r>
          </a:p>
          <a:p>
            <a:pPr marL="0" indent="0">
              <a:buNone/>
            </a:pPr>
            <a:r>
              <a:rPr lang="tr-TR" sz="2600" b="1" dirty="0">
                <a:solidFill>
                  <a:srgbClr val="C00000"/>
                </a:solidFill>
              </a:rPr>
              <a:t> 			</a:t>
            </a:r>
            <a:r>
              <a:rPr lang="tr-TR" sz="2600" b="1" dirty="0" err="1">
                <a:solidFill>
                  <a:srgbClr val="C00000"/>
                </a:solidFill>
              </a:rPr>
              <a:t>breadth</a:t>
            </a:r>
            <a:r>
              <a:rPr lang="tr-TR" sz="2600" b="1" dirty="0">
                <a:solidFill>
                  <a:srgbClr val="C00000"/>
                </a:solidFill>
              </a:rPr>
              <a:t>=b;</a:t>
            </a:r>
          </a:p>
          <a:p>
            <a:pPr marL="0" indent="0">
              <a:buNone/>
            </a:pPr>
            <a:r>
              <a:rPr lang="tr-TR" sz="2600" b="1" dirty="0">
                <a:solidFill>
                  <a:srgbClr val="C00000"/>
                </a:solidFill>
              </a:rPr>
              <a:t>		}</a:t>
            </a:r>
          </a:p>
          <a:p>
            <a:pPr marL="0" indent="0">
              <a:buNone/>
            </a:pPr>
            <a:r>
              <a:rPr lang="tr-TR" sz="2600" b="1" dirty="0">
                <a:solidFill>
                  <a:srgbClr val="C00000"/>
                </a:solidFill>
              </a:rPr>
              <a:t> 	</a:t>
            </a:r>
            <a:r>
              <a:rPr lang="tr-TR" sz="2600" b="1" dirty="0" err="1" smtClean="0">
                <a:solidFill>
                  <a:srgbClr val="C00000"/>
                </a:solidFill>
              </a:rPr>
              <a:t>int</a:t>
            </a:r>
            <a:r>
              <a:rPr lang="tr-TR" sz="2600" b="1" dirty="0" smtClean="0">
                <a:solidFill>
                  <a:srgbClr val="C00000"/>
                </a:solidFill>
              </a:rPr>
              <a:t> </a:t>
            </a:r>
            <a:r>
              <a:rPr lang="tr-TR" sz="2600" b="1" dirty="0" err="1">
                <a:solidFill>
                  <a:srgbClr val="C00000"/>
                </a:solidFill>
              </a:rPr>
              <a:t>getArea</a:t>
            </a:r>
            <a:r>
              <a:rPr lang="tr-TR" sz="2600" b="1" dirty="0">
                <a:solidFill>
                  <a:srgbClr val="C00000"/>
                </a:solidFill>
              </a:rPr>
              <a:t>()</a:t>
            </a:r>
          </a:p>
          <a:p>
            <a:pPr marL="0" indent="0">
              <a:buNone/>
            </a:pPr>
            <a:r>
              <a:rPr lang="tr-TR" sz="2600" b="1" dirty="0">
                <a:solidFill>
                  <a:srgbClr val="C00000"/>
                </a:solidFill>
              </a:rPr>
              <a:t> 	</a:t>
            </a:r>
            <a:r>
              <a:rPr lang="tr-TR" sz="2600" b="1" dirty="0" smtClean="0">
                <a:solidFill>
                  <a:srgbClr val="C00000"/>
                </a:solidFill>
              </a:rPr>
              <a:t>{</a:t>
            </a:r>
            <a:endParaRPr lang="tr-TR" sz="2600" b="1" dirty="0">
              <a:solidFill>
                <a:srgbClr val="C00000"/>
              </a:solidFill>
            </a:endParaRPr>
          </a:p>
          <a:p>
            <a:pPr marL="0" indent="0">
              <a:buNone/>
            </a:pPr>
            <a:r>
              <a:rPr lang="tr-TR" sz="2600" b="1" dirty="0">
                <a:solidFill>
                  <a:srgbClr val="C00000"/>
                </a:solidFill>
              </a:rPr>
              <a:t> 	</a:t>
            </a:r>
            <a:r>
              <a:rPr lang="tr-TR" sz="2600" b="1" dirty="0" err="1" smtClean="0">
                <a:solidFill>
                  <a:srgbClr val="C00000"/>
                </a:solidFill>
              </a:rPr>
              <a:t>return</a:t>
            </a:r>
            <a:r>
              <a:rPr lang="tr-TR" sz="2600" b="1" dirty="0" smtClean="0">
                <a:solidFill>
                  <a:srgbClr val="C00000"/>
                </a:solidFill>
              </a:rPr>
              <a:t> </a:t>
            </a:r>
            <a:r>
              <a:rPr lang="tr-TR" sz="2600" b="1" dirty="0">
                <a:solidFill>
                  <a:srgbClr val="C00000"/>
                </a:solidFill>
              </a:rPr>
              <a:t>2*</a:t>
            </a:r>
            <a:r>
              <a:rPr lang="tr-TR" sz="2600" b="1" dirty="0" err="1">
                <a:solidFill>
                  <a:srgbClr val="C00000"/>
                </a:solidFill>
              </a:rPr>
              <a:t>length</a:t>
            </a:r>
            <a:r>
              <a:rPr lang="tr-TR" sz="2600" b="1" dirty="0">
                <a:solidFill>
                  <a:srgbClr val="C00000"/>
                </a:solidFill>
              </a:rPr>
              <a:t>*</a:t>
            </a:r>
            <a:r>
              <a:rPr lang="tr-TR" sz="2600" b="1" dirty="0" err="1">
                <a:solidFill>
                  <a:srgbClr val="C00000"/>
                </a:solidFill>
              </a:rPr>
              <a:t>breadth</a:t>
            </a:r>
            <a:r>
              <a:rPr lang="tr-TR" sz="2600" b="1" dirty="0">
                <a:solidFill>
                  <a:srgbClr val="C00000"/>
                </a:solidFill>
              </a:rPr>
              <a:t>;</a:t>
            </a:r>
          </a:p>
          <a:p>
            <a:pPr marL="0" indent="0">
              <a:buNone/>
            </a:pPr>
            <a:r>
              <a:rPr lang="tr-TR" sz="2600" b="1" dirty="0">
                <a:solidFill>
                  <a:srgbClr val="C00000"/>
                </a:solidFill>
              </a:rPr>
              <a:t>	</a:t>
            </a:r>
            <a:r>
              <a:rPr lang="tr-TR" sz="2600" b="1" dirty="0" smtClean="0">
                <a:solidFill>
                  <a:srgbClr val="C00000"/>
                </a:solidFill>
              </a:rPr>
              <a:t>}</a:t>
            </a:r>
            <a:endParaRPr lang="tr-TR" sz="2600" b="1" dirty="0">
              <a:solidFill>
                <a:srgbClr val="C00000"/>
              </a:solidFill>
            </a:endParaRPr>
          </a:p>
          <a:p>
            <a:pPr marL="0" indent="0">
              <a:buNone/>
            </a:pPr>
            <a:r>
              <a:rPr lang="tr-TR" sz="2600" b="1" dirty="0">
                <a:solidFill>
                  <a:srgbClr val="C00000"/>
                </a:solidFill>
              </a:rPr>
              <a:t>};</a:t>
            </a:r>
          </a:p>
          <a:p>
            <a:endParaRPr lang="tr-TR" dirty="0"/>
          </a:p>
        </p:txBody>
      </p:sp>
      <p:sp>
        <p:nvSpPr>
          <p:cNvPr id="5" name="Dikdörtgen 4"/>
          <p:cNvSpPr/>
          <p:nvPr/>
        </p:nvSpPr>
        <p:spPr>
          <a:xfrm>
            <a:off x="6150634" y="120764"/>
            <a:ext cx="5986733" cy="6524863"/>
          </a:xfrm>
          <a:prstGeom prst="rect">
            <a:avLst/>
          </a:prstGeom>
        </p:spPr>
        <p:txBody>
          <a:bodyPr wrap="square">
            <a:spAutoFit/>
          </a:bodyPr>
          <a:lstStyle/>
          <a:p>
            <a:r>
              <a:rPr lang="tr-TR" sz="1900" b="1" dirty="0" err="1">
                <a:solidFill>
                  <a:srgbClr val="C00000"/>
                </a:solidFill>
              </a:rPr>
              <a:t>int</a:t>
            </a:r>
            <a:r>
              <a:rPr lang="tr-TR" sz="1900" b="1" dirty="0">
                <a:solidFill>
                  <a:srgbClr val="C00000"/>
                </a:solidFill>
              </a:rPr>
              <a:t> main()</a:t>
            </a:r>
          </a:p>
          <a:p>
            <a:r>
              <a:rPr lang="tr-TR" sz="1900" b="1" dirty="0">
                <a:solidFill>
                  <a:srgbClr val="C00000"/>
                </a:solidFill>
              </a:rPr>
              <a:t>{</a:t>
            </a:r>
          </a:p>
          <a:p>
            <a:r>
              <a:rPr lang="tr-TR" sz="1900" b="1" dirty="0">
                <a:solidFill>
                  <a:srgbClr val="C00000"/>
                </a:solidFill>
              </a:rPr>
              <a:t>  </a:t>
            </a:r>
            <a:r>
              <a:rPr lang="tr-TR" sz="1900" b="1" dirty="0"/>
              <a:t>// </a:t>
            </a:r>
            <a:r>
              <a:rPr lang="tr-TR" sz="1900" b="1" dirty="0" err="1"/>
              <a:t>creating</a:t>
            </a:r>
            <a:r>
              <a:rPr lang="tr-TR" sz="1900" b="1" dirty="0"/>
              <a:t> an </a:t>
            </a:r>
            <a:r>
              <a:rPr lang="tr-TR" sz="1900" b="1" dirty="0" err="1"/>
              <a:t>object</a:t>
            </a:r>
            <a:r>
              <a:rPr lang="tr-TR" sz="1900" b="1" dirty="0"/>
              <a:t> </a:t>
            </a:r>
            <a:r>
              <a:rPr lang="tr-TR" sz="1900" b="1" dirty="0" err="1"/>
              <a:t>array</a:t>
            </a:r>
            <a:r>
              <a:rPr lang="tr-TR" sz="1900" b="1" dirty="0"/>
              <a:t> of </a:t>
            </a:r>
            <a:r>
              <a:rPr lang="tr-TR" sz="1900" b="1" dirty="0" err="1"/>
              <a:t>Rectangle</a:t>
            </a:r>
            <a:endParaRPr lang="tr-TR" sz="1900" b="1" dirty="0"/>
          </a:p>
          <a:p>
            <a:r>
              <a:rPr lang="tr-TR" sz="1900" b="1" dirty="0">
                <a:solidFill>
                  <a:srgbClr val="C00000"/>
                </a:solidFill>
              </a:rPr>
              <a:t>  </a:t>
            </a:r>
            <a:r>
              <a:rPr lang="tr-TR" sz="1900" b="1" dirty="0" err="1">
                <a:solidFill>
                  <a:srgbClr val="C00000"/>
                </a:solidFill>
              </a:rPr>
              <a:t>Rectangle</a:t>
            </a:r>
            <a:r>
              <a:rPr lang="tr-TR" sz="1900" b="1" dirty="0">
                <a:solidFill>
                  <a:srgbClr val="C00000"/>
                </a:solidFill>
              </a:rPr>
              <a:t> var[2]; </a:t>
            </a:r>
          </a:p>
          <a:p>
            <a:r>
              <a:rPr lang="tr-TR" sz="1900" b="1" dirty="0"/>
              <a:t>   // </a:t>
            </a:r>
            <a:r>
              <a:rPr lang="tr-TR" sz="1900" b="1" dirty="0" err="1"/>
              <a:t>setting</a:t>
            </a:r>
            <a:r>
              <a:rPr lang="tr-TR" sz="1900" b="1" dirty="0"/>
              <a:t> </a:t>
            </a:r>
            <a:r>
              <a:rPr lang="tr-TR" sz="1900" b="1" dirty="0" err="1"/>
              <a:t>values</a:t>
            </a:r>
            <a:r>
              <a:rPr lang="tr-TR" sz="1900" b="1" dirty="0"/>
              <a:t> of </a:t>
            </a:r>
            <a:r>
              <a:rPr lang="tr-TR" sz="1900" b="1" dirty="0" err="1"/>
              <a:t>array</a:t>
            </a:r>
            <a:r>
              <a:rPr lang="tr-TR" sz="1900" b="1" dirty="0"/>
              <a:t> </a:t>
            </a:r>
            <a:r>
              <a:rPr lang="tr-TR" sz="1900" b="1" dirty="0" err="1"/>
              <a:t>elements</a:t>
            </a:r>
            <a:endParaRPr lang="tr-TR" sz="1900" b="1" dirty="0"/>
          </a:p>
          <a:p>
            <a:r>
              <a:rPr lang="tr-TR" sz="1900" b="1" dirty="0">
                <a:solidFill>
                  <a:srgbClr val="C00000"/>
                </a:solidFill>
              </a:rPr>
              <a:t>  var[0].</a:t>
            </a:r>
            <a:r>
              <a:rPr lang="tr-TR" sz="1900" b="1" dirty="0" err="1">
                <a:solidFill>
                  <a:srgbClr val="C00000"/>
                </a:solidFill>
              </a:rPr>
              <a:t>setData</a:t>
            </a:r>
            <a:r>
              <a:rPr lang="tr-TR" sz="1900" b="1" dirty="0">
                <a:solidFill>
                  <a:srgbClr val="C00000"/>
                </a:solidFill>
              </a:rPr>
              <a:t>(5,2);</a:t>
            </a:r>
          </a:p>
          <a:p>
            <a:r>
              <a:rPr lang="tr-TR" sz="1900" b="1" dirty="0">
                <a:solidFill>
                  <a:srgbClr val="C00000"/>
                </a:solidFill>
              </a:rPr>
              <a:t>  var[1].</a:t>
            </a:r>
            <a:r>
              <a:rPr lang="tr-TR" sz="1900" b="1" dirty="0" err="1">
                <a:solidFill>
                  <a:srgbClr val="C00000"/>
                </a:solidFill>
              </a:rPr>
              <a:t>setData</a:t>
            </a:r>
            <a:r>
              <a:rPr lang="tr-TR" sz="1900" b="1" dirty="0">
                <a:solidFill>
                  <a:srgbClr val="C00000"/>
                </a:solidFill>
              </a:rPr>
              <a:t>(3,2);</a:t>
            </a:r>
          </a:p>
          <a:p>
            <a:r>
              <a:rPr lang="tr-TR" sz="1900" b="1" dirty="0">
                <a:solidFill>
                  <a:srgbClr val="C00000"/>
                </a:solidFill>
              </a:rPr>
              <a:t> </a:t>
            </a:r>
            <a:r>
              <a:rPr lang="tr-TR" sz="1900" b="1" dirty="0" smtClean="0">
                <a:solidFill>
                  <a:srgbClr val="C00000"/>
                </a:solidFill>
              </a:rPr>
              <a:t>  </a:t>
            </a:r>
            <a:r>
              <a:rPr lang="tr-TR" sz="1900" b="1" dirty="0"/>
              <a:t>/* </a:t>
            </a:r>
            <a:r>
              <a:rPr lang="tr-TR" sz="1900" b="1" dirty="0" err="1"/>
              <a:t>creating</a:t>
            </a:r>
            <a:r>
              <a:rPr lang="tr-TR" sz="1900" b="1" dirty="0"/>
              <a:t> a </a:t>
            </a:r>
            <a:r>
              <a:rPr lang="tr-TR" sz="1900" b="1" dirty="0" err="1"/>
              <a:t>pointer</a:t>
            </a:r>
            <a:r>
              <a:rPr lang="tr-TR" sz="1900" b="1" dirty="0"/>
              <a:t> of </a:t>
            </a:r>
            <a:r>
              <a:rPr lang="tr-TR" sz="1900" b="1" dirty="0" err="1"/>
              <a:t>Rectangle</a:t>
            </a:r>
            <a:r>
              <a:rPr lang="tr-TR" sz="1900" b="1" dirty="0"/>
              <a:t> </a:t>
            </a:r>
            <a:r>
              <a:rPr lang="tr-TR" sz="1900" b="1" dirty="0" err="1"/>
              <a:t>type</a:t>
            </a:r>
            <a:r>
              <a:rPr lang="tr-TR" sz="1900" b="1" dirty="0"/>
              <a:t> &amp; </a:t>
            </a:r>
          </a:p>
          <a:p>
            <a:r>
              <a:rPr lang="tr-TR" sz="1900" b="1" dirty="0"/>
              <a:t>    </a:t>
            </a:r>
            <a:r>
              <a:rPr lang="tr-TR" sz="1900" b="1" dirty="0" err="1"/>
              <a:t>assigning</a:t>
            </a:r>
            <a:r>
              <a:rPr lang="tr-TR" sz="1900" b="1" dirty="0"/>
              <a:t> </a:t>
            </a:r>
            <a:r>
              <a:rPr lang="tr-TR" sz="1900" b="1" dirty="0" err="1"/>
              <a:t>address</a:t>
            </a:r>
            <a:r>
              <a:rPr lang="tr-TR" sz="1900" b="1" dirty="0"/>
              <a:t> of var </a:t>
            </a:r>
            <a:r>
              <a:rPr lang="tr-TR" sz="1900" b="1" dirty="0" err="1"/>
              <a:t>to</a:t>
            </a:r>
            <a:r>
              <a:rPr lang="tr-TR" sz="1900" b="1" dirty="0"/>
              <a:t> </a:t>
            </a:r>
            <a:r>
              <a:rPr lang="tr-TR" sz="1900" b="1" dirty="0" err="1"/>
              <a:t>this</a:t>
            </a:r>
            <a:r>
              <a:rPr lang="tr-TR" sz="1900" b="1" dirty="0"/>
              <a:t> </a:t>
            </a:r>
            <a:r>
              <a:rPr lang="tr-TR" sz="1900" b="1" dirty="0" err="1"/>
              <a:t>pointer</a:t>
            </a:r>
            <a:r>
              <a:rPr lang="tr-TR" sz="1900" b="1" dirty="0"/>
              <a:t> */</a:t>
            </a:r>
            <a:r>
              <a:rPr lang="tr-TR" sz="1900" b="1" dirty="0">
                <a:solidFill>
                  <a:srgbClr val="C00000"/>
                </a:solidFill>
              </a:rPr>
              <a:t> </a:t>
            </a:r>
          </a:p>
          <a:p>
            <a:r>
              <a:rPr lang="tr-TR" sz="1900" b="1" dirty="0">
                <a:solidFill>
                  <a:srgbClr val="C00000"/>
                </a:solidFill>
              </a:rPr>
              <a:t>  </a:t>
            </a:r>
            <a:r>
              <a:rPr lang="tr-TR" sz="1900" b="1" dirty="0" err="1">
                <a:solidFill>
                  <a:srgbClr val="C00000"/>
                </a:solidFill>
              </a:rPr>
              <a:t>Rectangle</a:t>
            </a:r>
            <a:r>
              <a:rPr lang="tr-TR" sz="1900" b="1" dirty="0">
                <a:solidFill>
                  <a:srgbClr val="C00000"/>
                </a:solidFill>
              </a:rPr>
              <a:t>* </a:t>
            </a:r>
            <a:r>
              <a:rPr lang="tr-TR" sz="1900" b="1" dirty="0" err="1">
                <a:solidFill>
                  <a:srgbClr val="C00000"/>
                </a:solidFill>
              </a:rPr>
              <a:t>ptr</a:t>
            </a:r>
            <a:r>
              <a:rPr lang="tr-TR" sz="1900" b="1" dirty="0">
                <a:solidFill>
                  <a:srgbClr val="C00000"/>
                </a:solidFill>
              </a:rPr>
              <a:t>;</a:t>
            </a:r>
          </a:p>
          <a:p>
            <a:r>
              <a:rPr lang="tr-TR" sz="1900" b="1" dirty="0">
                <a:solidFill>
                  <a:srgbClr val="C00000"/>
                </a:solidFill>
              </a:rPr>
              <a:t>  </a:t>
            </a:r>
            <a:r>
              <a:rPr lang="tr-TR" sz="1900" b="1" dirty="0" err="1">
                <a:solidFill>
                  <a:srgbClr val="C00000"/>
                </a:solidFill>
              </a:rPr>
              <a:t>ptr</a:t>
            </a:r>
            <a:r>
              <a:rPr lang="tr-TR" sz="1900" b="1" dirty="0">
                <a:solidFill>
                  <a:srgbClr val="C00000"/>
                </a:solidFill>
              </a:rPr>
              <a:t> = var;</a:t>
            </a:r>
          </a:p>
          <a:p>
            <a:endParaRPr lang="tr-TR" sz="1900" b="1" dirty="0">
              <a:solidFill>
                <a:srgbClr val="C00000"/>
              </a:solidFill>
            </a:endParaRPr>
          </a:p>
          <a:p>
            <a:r>
              <a:rPr lang="tr-TR" sz="1900" b="1" dirty="0">
                <a:solidFill>
                  <a:srgbClr val="C00000"/>
                </a:solidFill>
              </a:rPr>
              <a:t> </a:t>
            </a:r>
            <a:r>
              <a:rPr lang="tr-TR" sz="1900" b="1" dirty="0" smtClean="0">
                <a:solidFill>
                  <a:srgbClr val="C00000"/>
                </a:solidFill>
              </a:rPr>
              <a:t>  </a:t>
            </a:r>
            <a:r>
              <a:rPr lang="tr-TR" sz="1900" b="1" dirty="0"/>
              <a:t>/* </a:t>
            </a:r>
            <a:r>
              <a:rPr lang="tr-TR" sz="1900" b="1" dirty="0" err="1"/>
              <a:t>calculating</a:t>
            </a:r>
            <a:r>
              <a:rPr lang="tr-TR" sz="1900" b="1" dirty="0"/>
              <a:t> </a:t>
            </a:r>
            <a:r>
              <a:rPr lang="tr-TR" sz="1900" b="1" dirty="0" err="1"/>
              <a:t>area</a:t>
            </a:r>
            <a:r>
              <a:rPr lang="tr-TR" sz="1900" b="1" dirty="0"/>
              <a:t> of </a:t>
            </a:r>
            <a:r>
              <a:rPr lang="tr-TR" sz="1900" b="1" dirty="0" err="1"/>
              <a:t>rectangles</a:t>
            </a:r>
            <a:r>
              <a:rPr lang="tr-TR" sz="1900" b="1" dirty="0"/>
              <a:t> </a:t>
            </a:r>
            <a:r>
              <a:rPr lang="tr-TR" sz="1900" b="1" dirty="0" err="1"/>
              <a:t>by</a:t>
            </a:r>
            <a:r>
              <a:rPr lang="tr-TR" sz="1900" b="1" dirty="0"/>
              <a:t> </a:t>
            </a:r>
            <a:r>
              <a:rPr lang="tr-TR" sz="1900" b="1" dirty="0" err="1"/>
              <a:t>using</a:t>
            </a:r>
            <a:r>
              <a:rPr lang="tr-TR" sz="1900" b="1" dirty="0"/>
              <a:t> </a:t>
            </a:r>
            <a:r>
              <a:rPr lang="tr-TR" sz="1900" b="1" dirty="0" err="1"/>
              <a:t>pointer</a:t>
            </a:r>
            <a:endParaRPr lang="tr-TR" sz="1900" b="1" dirty="0"/>
          </a:p>
          <a:p>
            <a:r>
              <a:rPr lang="tr-TR" sz="1900" b="1" dirty="0"/>
              <a:t>  </a:t>
            </a:r>
            <a:r>
              <a:rPr lang="tr-TR" sz="1900" b="1" dirty="0" err="1"/>
              <a:t>ptr</a:t>
            </a:r>
            <a:r>
              <a:rPr lang="tr-TR" sz="1900" b="1" dirty="0"/>
              <a:t> </a:t>
            </a:r>
            <a:r>
              <a:rPr lang="tr-TR" sz="1900" b="1" dirty="0" err="1"/>
              <a:t>to</a:t>
            </a:r>
            <a:r>
              <a:rPr lang="tr-TR" sz="1900" b="1" dirty="0"/>
              <a:t> </a:t>
            </a:r>
            <a:r>
              <a:rPr lang="tr-TR" sz="1900" b="1" dirty="0" err="1"/>
              <a:t>call</a:t>
            </a:r>
            <a:r>
              <a:rPr lang="tr-TR" sz="1900" b="1" dirty="0"/>
              <a:t> </a:t>
            </a:r>
            <a:r>
              <a:rPr lang="tr-TR" sz="1900" b="1" dirty="0" err="1"/>
              <a:t>the</a:t>
            </a:r>
            <a:r>
              <a:rPr lang="tr-TR" sz="1900" b="1" dirty="0"/>
              <a:t> </a:t>
            </a:r>
            <a:r>
              <a:rPr lang="tr-TR" sz="1900" b="1" dirty="0" err="1"/>
              <a:t>objects</a:t>
            </a:r>
            <a:r>
              <a:rPr lang="tr-TR" sz="1900" b="1" dirty="0"/>
              <a:t> </a:t>
            </a:r>
            <a:r>
              <a:rPr lang="tr-TR" sz="1900" b="1" dirty="0" err="1"/>
              <a:t>getArea</a:t>
            </a:r>
            <a:r>
              <a:rPr lang="tr-TR" sz="1900" b="1" dirty="0"/>
              <a:t>() </a:t>
            </a:r>
            <a:r>
              <a:rPr lang="tr-TR" sz="1900" b="1" dirty="0" err="1"/>
              <a:t>function</a:t>
            </a:r>
            <a:endParaRPr lang="tr-TR" sz="1900" b="1" dirty="0"/>
          </a:p>
          <a:p>
            <a:r>
              <a:rPr lang="tr-TR" sz="1900" b="1" dirty="0"/>
              <a:t>  */</a:t>
            </a:r>
          </a:p>
          <a:p>
            <a:r>
              <a:rPr lang="tr-TR" sz="1900" b="1" dirty="0">
                <a:solidFill>
                  <a:srgbClr val="C00000"/>
                </a:solidFill>
              </a:rPr>
              <a:t>  </a:t>
            </a:r>
            <a:r>
              <a:rPr lang="tr-TR" sz="1900" b="1" dirty="0" err="1">
                <a:solidFill>
                  <a:srgbClr val="C00000"/>
                </a:solidFill>
              </a:rPr>
              <a:t>for</a:t>
            </a:r>
            <a:r>
              <a:rPr lang="tr-TR" sz="1900" b="1" dirty="0">
                <a:solidFill>
                  <a:srgbClr val="C00000"/>
                </a:solidFill>
              </a:rPr>
              <a:t>(</a:t>
            </a:r>
            <a:r>
              <a:rPr lang="tr-TR" sz="1900" b="1" dirty="0" err="1">
                <a:solidFill>
                  <a:srgbClr val="C00000"/>
                </a:solidFill>
              </a:rPr>
              <a:t>int</a:t>
            </a:r>
            <a:r>
              <a:rPr lang="tr-TR" sz="1900" b="1" dirty="0">
                <a:solidFill>
                  <a:srgbClr val="C00000"/>
                </a:solidFill>
              </a:rPr>
              <a:t> i=0;i&lt;2;i++)</a:t>
            </a:r>
          </a:p>
          <a:p>
            <a:r>
              <a:rPr lang="tr-TR" sz="1900" b="1" dirty="0">
                <a:solidFill>
                  <a:srgbClr val="C00000"/>
                </a:solidFill>
              </a:rPr>
              <a:t>  {</a:t>
            </a:r>
          </a:p>
          <a:p>
            <a:r>
              <a:rPr lang="tr-TR" sz="1900" b="1" dirty="0">
                <a:solidFill>
                  <a:srgbClr val="C00000"/>
                </a:solidFill>
              </a:rPr>
              <a:t> </a:t>
            </a:r>
            <a:r>
              <a:rPr lang="tr-TR" sz="1900" b="1" dirty="0" err="1" smtClean="0">
                <a:solidFill>
                  <a:srgbClr val="C00000"/>
                </a:solidFill>
              </a:rPr>
              <a:t>cout</a:t>
            </a:r>
            <a:r>
              <a:rPr lang="tr-TR" sz="1900" b="1" dirty="0">
                <a:solidFill>
                  <a:srgbClr val="C00000"/>
                </a:solidFill>
              </a:rPr>
              <a:t>&lt;&lt;"</a:t>
            </a:r>
            <a:r>
              <a:rPr lang="tr-TR" sz="1900" b="1" dirty="0" err="1">
                <a:solidFill>
                  <a:srgbClr val="C00000"/>
                </a:solidFill>
              </a:rPr>
              <a:t>Area</a:t>
            </a:r>
            <a:r>
              <a:rPr lang="tr-TR" sz="1900" b="1" dirty="0">
                <a:solidFill>
                  <a:srgbClr val="C00000"/>
                </a:solidFill>
              </a:rPr>
              <a:t> of </a:t>
            </a:r>
            <a:r>
              <a:rPr lang="tr-TR" sz="1900" b="1" dirty="0" err="1">
                <a:solidFill>
                  <a:srgbClr val="C00000"/>
                </a:solidFill>
              </a:rPr>
              <a:t>Rectangle</a:t>
            </a:r>
            <a:r>
              <a:rPr lang="tr-TR" sz="1900" b="1" dirty="0">
                <a:solidFill>
                  <a:srgbClr val="C00000"/>
                </a:solidFill>
              </a:rPr>
              <a:t>"&lt;&lt;(i+1)&lt;&lt;" : "&lt;&lt;(</a:t>
            </a:r>
            <a:r>
              <a:rPr lang="tr-TR" sz="1900" b="1" dirty="0" err="1">
                <a:solidFill>
                  <a:srgbClr val="C00000"/>
                </a:solidFill>
              </a:rPr>
              <a:t>ptr+i</a:t>
            </a:r>
            <a:r>
              <a:rPr lang="tr-TR" sz="1900" b="1" dirty="0">
                <a:solidFill>
                  <a:srgbClr val="C00000"/>
                </a:solidFill>
              </a:rPr>
              <a:t>)-&gt;</a:t>
            </a:r>
            <a:r>
              <a:rPr lang="tr-TR" sz="1900" b="1" dirty="0" err="1">
                <a:solidFill>
                  <a:srgbClr val="C00000"/>
                </a:solidFill>
              </a:rPr>
              <a:t>getArea</a:t>
            </a:r>
            <a:r>
              <a:rPr lang="tr-TR" sz="1900" b="1" dirty="0">
                <a:solidFill>
                  <a:srgbClr val="C00000"/>
                </a:solidFill>
              </a:rPr>
              <a:t>()&lt;&lt;</a:t>
            </a:r>
            <a:r>
              <a:rPr lang="tr-TR" sz="1900" b="1" dirty="0" err="1">
                <a:solidFill>
                  <a:srgbClr val="C00000"/>
                </a:solidFill>
              </a:rPr>
              <a:t>endl</a:t>
            </a:r>
            <a:r>
              <a:rPr lang="tr-TR" sz="1900" b="1" dirty="0">
                <a:solidFill>
                  <a:srgbClr val="C00000"/>
                </a:solidFill>
              </a:rPr>
              <a:t>;</a:t>
            </a:r>
          </a:p>
          <a:p>
            <a:r>
              <a:rPr lang="tr-TR" sz="1900" b="1" dirty="0">
                <a:solidFill>
                  <a:srgbClr val="C00000"/>
                </a:solidFill>
              </a:rPr>
              <a:t>  }</a:t>
            </a:r>
          </a:p>
          <a:p>
            <a:r>
              <a:rPr lang="tr-TR" sz="1900" b="1" dirty="0">
                <a:solidFill>
                  <a:srgbClr val="C00000"/>
                </a:solidFill>
              </a:rPr>
              <a:t> </a:t>
            </a:r>
            <a:r>
              <a:rPr lang="tr-TR" sz="1900" b="1" dirty="0" err="1">
                <a:solidFill>
                  <a:srgbClr val="C00000"/>
                </a:solidFill>
              </a:rPr>
              <a:t>return</a:t>
            </a:r>
            <a:r>
              <a:rPr lang="tr-TR" sz="1900" b="1" dirty="0">
                <a:solidFill>
                  <a:srgbClr val="C00000"/>
                </a:solidFill>
              </a:rPr>
              <a:t> 0;</a:t>
            </a:r>
          </a:p>
          <a:p>
            <a:r>
              <a:rPr lang="tr-TR" sz="1900" b="1" dirty="0">
                <a:solidFill>
                  <a:srgbClr val="C00000"/>
                </a:solidFill>
              </a:rPr>
              <a:t>}</a:t>
            </a:r>
          </a:p>
        </p:txBody>
      </p:sp>
    </p:spTree>
    <p:extLst>
      <p:ext uri="{BB962C8B-B14F-4D97-AF65-F5344CB8AC3E}">
        <p14:creationId xmlns:p14="http://schemas.microsoft.com/office/powerpoint/2010/main" val="23391468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9420045" cy="6858000"/>
          </a:xfrm>
        </p:spPr>
        <p:txBody>
          <a:bodyPr>
            <a:normAutofit fontScale="77500" lnSpcReduction="20000"/>
          </a:bodyPr>
          <a:lstStyle/>
          <a:p>
            <a:pPr marL="0" indent="0">
              <a:buNone/>
            </a:pPr>
            <a:r>
              <a:rPr lang="tr-TR" b="1" dirty="0" err="1">
                <a:solidFill>
                  <a:srgbClr val="C00000"/>
                </a:solidFill>
              </a:rPr>
              <a:t>class</a:t>
            </a:r>
            <a:r>
              <a:rPr lang="tr-TR" b="1" dirty="0">
                <a:solidFill>
                  <a:srgbClr val="C00000"/>
                </a:solidFill>
              </a:rPr>
              <a:t> </a:t>
            </a:r>
            <a:r>
              <a:rPr lang="tr-TR" b="1" dirty="0" err="1" smtClean="0">
                <a:solidFill>
                  <a:srgbClr val="C00000"/>
                </a:solidFill>
              </a:rPr>
              <a:t>integer</a:t>
            </a:r>
            <a:r>
              <a:rPr lang="tr-TR" b="1" dirty="0" smtClean="0">
                <a:solidFill>
                  <a:srgbClr val="C00000"/>
                </a:solidFill>
              </a:rPr>
              <a:t>{</a:t>
            </a:r>
            <a:endParaRPr lang="tr-TR" b="1" dirty="0">
              <a:solidFill>
                <a:srgbClr val="C00000"/>
              </a:solidFill>
            </a:endParaRPr>
          </a:p>
          <a:p>
            <a:pPr marL="0" indent="0">
              <a:buNone/>
            </a:pPr>
            <a:r>
              <a:rPr lang="tr-TR" b="1" dirty="0">
                <a:solidFill>
                  <a:srgbClr val="C00000"/>
                </a:solidFill>
              </a:rPr>
              <a:t>  </a:t>
            </a:r>
            <a:r>
              <a:rPr lang="tr-TR" b="1" dirty="0" err="1">
                <a:solidFill>
                  <a:srgbClr val="C00000"/>
                </a:solidFill>
              </a:rPr>
              <a:t>int</a:t>
            </a:r>
            <a:r>
              <a:rPr lang="tr-TR" b="1" dirty="0">
                <a:solidFill>
                  <a:srgbClr val="C00000"/>
                </a:solidFill>
              </a:rPr>
              <a:t> a, b;</a:t>
            </a:r>
          </a:p>
          <a:p>
            <a:pPr marL="0" indent="0">
              <a:buNone/>
            </a:pPr>
            <a:r>
              <a:rPr lang="tr-TR" b="1" dirty="0">
                <a:solidFill>
                  <a:srgbClr val="C00000"/>
                </a:solidFill>
              </a:rPr>
              <a:t>  </a:t>
            </a:r>
            <a:r>
              <a:rPr lang="tr-TR" b="1" dirty="0" err="1">
                <a:solidFill>
                  <a:srgbClr val="C00000"/>
                </a:solidFill>
              </a:rPr>
              <a:t>public</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set_value</a:t>
            </a:r>
            <a:r>
              <a:rPr lang="tr-TR" b="1" dirty="0" smtClean="0">
                <a:solidFill>
                  <a:srgbClr val="C00000"/>
                </a:solidFill>
              </a:rPr>
              <a:t>()    </a:t>
            </a:r>
            <a:r>
              <a:rPr lang="tr-TR" b="1" dirty="0">
                <a:solidFill>
                  <a:srgbClr val="C00000"/>
                </a:solidFill>
              </a:rPr>
              <a:t>{</a:t>
            </a:r>
          </a:p>
          <a:p>
            <a:pPr marL="0" indent="0">
              <a:buNone/>
            </a:pPr>
            <a:r>
              <a:rPr lang="tr-TR" b="1" dirty="0">
                <a:solidFill>
                  <a:srgbClr val="C00000"/>
                </a:solidFill>
              </a:rPr>
              <a:t>    a=50;</a:t>
            </a:r>
          </a:p>
          <a:p>
            <a:pPr marL="0" indent="0">
              <a:buNone/>
            </a:pPr>
            <a:r>
              <a:rPr lang="tr-TR" b="1" dirty="0">
                <a:solidFill>
                  <a:srgbClr val="C00000"/>
                </a:solidFill>
              </a:rPr>
              <a:t>    b=30;</a:t>
            </a:r>
          </a:p>
          <a:p>
            <a:pPr marL="0" indent="0">
              <a:buNone/>
            </a:pP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friend</a:t>
            </a:r>
            <a:r>
              <a:rPr lang="tr-TR" b="1" dirty="0">
                <a:solidFill>
                  <a:srgbClr val="C00000"/>
                </a:solidFill>
              </a:rPr>
              <a:t> </a:t>
            </a:r>
            <a:r>
              <a:rPr lang="tr-TR" b="1" dirty="0" err="1">
                <a:solidFill>
                  <a:srgbClr val="C00000"/>
                </a:solidFill>
              </a:rPr>
              <a:t>int</a:t>
            </a:r>
            <a:r>
              <a:rPr lang="tr-TR" b="1" dirty="0">
                <a:solidFill>
                  <a:srgbClr val="C00000"/>
                </a:solidFill>
              </a:rPr>
              <a:t> </a:t>
            </a:r>
            <a:r>
              <a:rPr lang="tr-TR" b="1" dirty="0" err="1">
                <a:solidFill>
                  <a:srgbClr val="C00000"/>
                </a:solidFill>
              </a:rPr>
              <a:t>mean</a:t>
            </a:r>
            <a:r>
              <a:rPr lang="tr-TR" b="1" dirty="0">
                <a:solidFill>
                  <a:srgbClr val="C00000"/>
                </a:solidFill>
              </a:rPr>
              <a:t>(</a:t>
            </a:r>
            <a:r>
              <a:rPr lang="tr-TR" b="1" dirty="0" err="1">
                <a:solidFill>
                  <a:srgbClr val="C00000"/>
                </a:solidFill>
              </a:rPr>
              <a:t>integer</a:t>
            </a:r>
            <a:r>
              <a:rPr lang="tr-TR" b="1" dirty="0">
                <a:solidFill>
                  <a:srgbClr val="C00000"/>
                </a:solidFill>
              </a:rPr>
              <a:t> s);  </a:t>
            </a:r>
            <a:r>
              <a:rPr lang="tr-TR" b="1" dirty="0"/>
              <a:t>//</a:t>
            </a:r>
            <a:r>
              <a:rPr lang="tr-TR" b="1" dirty="0" err="1"/>
              <a:t>declaration</a:t>
            </a:r>
            <a:r>
              <a:rPr lang="tr-TR" b="1" dirty="0"/>
              <a:t> of </a:t>
            </a:r>
            <a:r>
              <a:rPr lang="tr-TR" b="1" dirty="0" err="1"/>
              <a:t>friend</a:t>
            </a:r>
            <a:r>
              <a:rPr lang="tr-TR" b="1" dirty="0"/>
              <a:t> </a:t>
            </a:r>
            <a:r>
              <a:rPr lang="tr-TR" b="1" dirty="0" err="1"/>
              <a:t>function</a:t>
            </a:r>
            <a:endParaRPr lang="tr-TR" b="1" dirty="0"/>
          </a:p>
          <a:p>
            <a:pPr marL="0" indent="0">
              <a:buNone/>
            </a:pPr>
            <a:r>
              <a:rPr lang="tr-TR" b="1" dirty="0">
                <a:solidFill>
                  <a:srgbClr val="C00000"/>
                </a:solidFill>
              </a:rPr>
              <a:t>};</a:t>
            </a:r>
          </a:p>
          <a:p>
            <a:pPr marL="0" indent="0">
              <a:buNone/>
            </a:pPr>
            <a:endParaRPr lang="tr-TR" b="1" dirty="0">
              <a:solidFill>
                <a:srgbClr val="C00000"/>
              </a:solidFill>
            </a:endParaRPr>
          </a:p>
          <a:p>
            <a:pPr marL="0" indent="0">
              <a:buNone/>
            </a:pPr>
            <a:r>
              <a:rPr lang="tr-TR" b="1" dirty="0" err="1">
                <a:solidFill>
                  <a:srgbClr val="C00000"/>
                </a:solidFill>
              </a:rPr>
              <a:t>int</a:t>
            </a:r>
            <a:r>
              <a:rPr lang="tr-TR" b="1" dirty="0">
                <a:solidFill>
                  <a:srgbClr val="C00000"/>
                </a:solidFill>
              </a:rPr>
              <a:t> </a:t>
            </a:r>
            <a:r>
              <a:rPr lang="tr-TR" b="1" dirty="0" err="1">
                <a:solidFill>
                  <a:srgbClr val="C00000"/>
                </a:solidFill>
              </a:rPr>
              <a:t>mean</a:t>
            </a:r>
            <a:r>
              <a:rPr lang="tr-TR" b="1" dirty="0">
                <a:solidFill>
                  <a:srgbClr val="C00000"/>
                </a:solidFill>
              </a:rPr>
              <a:t>(</a:t>
            </a:r>
            <a:r>
              <a:rPr lang="tr-TR" b="1" dirty="0" err="1">
                <a:solidFill>
                  <a:srgbClr val="C00000"/>
                </a:solidFill>
              </a:rPr>
              <a:t>integer</a:t>
            </a:r>
            <a:r>
              <a:rPr lang="tr-TR" b="1" dirty="0">
                <a:solidFill>
                  <a:srgbClr val="C00000"/>
                </a:solidFill>
              </a:rPr>
              <a:t> s</a:t>
            </a:r>
            <a:r>
              <a:rPr lang="tr-TR" b="1" dirty="0" smtClean="0">
                <a:solidFill>
                  <a:srgbClr val="C00000"/>
                </a:solidFill>
              </a:rPr>
              <a:t>){</a:t>
            </a:r>
            <a:endParaRPr lang="tr-TR" b="1" dirty="0">
              <a:solidFill>
                <a:srgbClr val="C00000"/>
              </a:solidFill>
            </a:endParaRPr>
          </a:p>
          <a:p>
            <a:pPr marL="0" indent="0">
              <a:buNone/>
            </a:pPr>
            <a:r>
              <a:rPr lang="tr-TR" b="1" dirty="0">
                <a:solidFill>
                  <a:srgbClr val="C00000"/>
                </a:solidFill>
              </a:rPr>
              <a:t>  </a:t>
            </a:r>
            <a:r>
              <a:rPr lang="tr-TR" b="1" dirty="0" err="1">
                <a:solidFill>
                  <a:srgbClr val="C00000"/>
                </a:solidFill>
              </a:rPr>
              <a:t>return</a:t>
            </a:r>
            <a:r>
              <a:rPr lang="tr-TR" b="1" dirty="0">
                <a:solidFill>
                  <a:srgbClr val="C00000"/>
                </a:solidFill>
              </a:rPr>
              <a:t> </a:t>
            </a:r>
            <a:r>
              <a:rPr lang="tr-TR" b="1" dirty="0" err="1">
                <a:solidFill>
                  <a:srgbClr val="C00000"/>
                </a:solidFill>
              </a:rPr>
              <a:t>int</a:t>
            </a:r>
            <a:r>
              <a:rPr lang="tr-TR" b="1" dirty="0">
                <a:solidFill>
                  <a:srgbClr val="C00000"/>
                </a:solidFill>
              </a:rPr>
              <a:t>(</a:t>
            </a:r>
            <a:r>
              <a:rPr lang="tr-TR" b="1" dirty="0" err="1">
                <a:solidFill>
                  <a:srgbClr val="C00000"/>
                </a:solidFill>
              </a:rPr>
              <a:t>s.a+s.b</a:t>
            </a:r>
            <a:r>
              <a:rPr lang="tr-TR" b="1" dirty="0">
                <a:solidFill>
                  <a:srgbClr val="C00000"/>
                </a:solidFill>
              </a:rPr>
              <a:t>)/2.0; </a:t>
            </a:r>
            <a:r>
              <a:rPr lang="tr-TR" b="1" dirty="0"/>
              <a:t>//</a:t>
            </a:r>
            <a:r>
              <a:rPr lang="tr-TR" b="1" dirty="0" err="1"/>
              <a:t>friend</a:t>
            </a:r>
            <a:r>
              <a:rPr lang="tr-TR" b="1" dirty="0"/>
              <a:t> </a:t>
            </a:r>
            <a:r>
              <a:rPr lang="tr-TR" b="1" dirty="0" err="1"/>
              <a:t>function</a:t>
            </a:r>
            <a:r>
              <a:rPr lang="tr-TR" b="1" dirty="0"/>
              <a:t> </a:t>
            </a:r>
            <a:r>
              <a:rPr lang="tr-TR" b="1" dirty="0" err="1"/>
              <a:t>definition</a:t>
            </a:r>
            <a:endParaRPr lang="tr-TR" b="1" dirty="0"/>
          </a:p>
          <a:p>
            <a:pPr marL="0" indent="0">
              <a:buNone/>
            </a:pPr>
            <a:r>
              <a:rPr lang="tr-TR" b="1" dirty="0">
                <a:solidFill>
                  <a:srgbClr val="C00000"/>
                </a:solidFill>
              </a:rPr>
              <a:t>}</a:t>
            </a:r>
          </a:p>
          <a:p>
            <a:pPr marL="0" indent="0">
              <a:buNone/>
            </a:pPr>
            <a:r>
              <a:rPr lang="tr-TR" b="1" dirty="0" err="1">
                <a:solidFill>
                  <a:srgbClr val="C00000"/>
                </a:solidFill>
              </a:rPr>
              <a:t>int</a:t>
            </a:r>
            <a:r>
              <a:rPr lang="tr-TR" b="1" dirty="0">
                <a:solidFill>
                  <a:srgbClr val="C00000"/>
                </a:solidFill>
              </a:rPr>
              <a:t> main</a:t>
            </a:r>
            <a:r>
              <a:rPr lang="tr-TR" b="1" dirty="0" smtClean="0">
                <a:solidFill>
                  <a:srgbClr val="C00000"/>
                </a:solidFill>
              </a:rPr>
              <a:t>(){</a:t>
            </a:r>
            <a:endParaRPr lang="tr-TR" b="1" dirty="0">
              <a:solidFill>
                <a:srgbClr val="C00000"/>
              </a:solidFill>
            </a:endParaRPr>
          </a:p>
          <a:p>
            <a:pPr marL="0" indent="0">
              <a:buNone/>
            </a:pPr>
            <a:r>
              <a:rPr lang="tr-TR" b="1" dirty="0">
                <a:solidFill>
                  <a:srgbClr val="C00000"/>
                </a:solidFill>
              </a:rPr>
              <a:t>  </a:t>
            </a:r>
            <a:r>
              <a:rPr lang="tr-TR" b="1" dirty="0" err="1">
                <a:solidFill>
                  <a:srgbClr val="C00000"/>
                </a:solidFill>
              </a:rPr>
              <a:t>integer</a:t>
            </a:r>
            <a:r>
              <a:rPr lang="tr-TR" b="1" dirty="0">
                <a:solidFill>
                  <a:srgbClr val="C00000"/>
                </a:solidFill>
              </a:rPr>
              <a:t> c;</a:t>
            </a:r>
          </a:p>
          <a:p>
            <a:pPr marL="0" indent="0">
              <a:buNone/>
            </a:pPr>
            <a:r>
              <a:rPr lang="tr-TR" b="1" dirty="0">
                <a:solidFill>
                  <a:srgbClr val="C00000"/>
                </a:solidFill>
              </a:rPr>
              <a:t>  </a:t>
            </a:r>
            <a:r>
              <a:rPr lang="tr-TR" b="1" dirty="0" err="1">
                <a:solidFill>
                  <a:srgbClr val="C00000"/>
                </a:solidFill>
              </a:rPr>
              <a:t>c.set_value</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cout</a:t>
            </a:r>
            <a:r>
              <a:rPr lang="tr-TR" b="1" dirty="0">
                <a:solidFill>
                  <a:srgbClr val="C00000"/>
                </a:solidFill>
              </a:rPr>
              <a:t>&lt;&lt; "</a:t>
            </a:r>
            <a:r>
              <a:rPr lang="tr-TR" b="1" dirty="0" err="1">
                <a:solidFill>
                  <a:srgbClr val="C00000"/>
                </a:solidFill>
              </a:rPr>
              <a:t>Mean</a:t>
            </a:r>
            <a:r>
              <a:rPr lang="tr-TR" b="1" dirty="0">
                <a:solidFill>
                  <a:srgbClr val="C00000"/>
                </a:solidFill>
              </a:rPr>
              <a:t> </a:t>
            </a:r>
            <a:r>
              <a:rPr lang="tr-TR" b="1" dirty="0" err="1">
                <a:solidFill>
                  <a:srgbClr val="C00000"/>
                </a:solidFill>
              </a:rPr>
              <a:t>value</a:t>
            </a:r>
            <a:r>
              <a:rPr lang="tr-TR" b="1" dirty="0">
                <a:solidFill>
                  <a:srgbClr val="C00000"/>
                </a:solidFill>
              </a:rPr>
              <a:t>:" &lt;&lt;</a:t>
            </a:r>
            <a:r>
              <a:rPr lang="tr-TR" b="1" dirty="0" err="1">
                <a:solidFill>
                  <a:srgbClr val="C00000"/>
                </a:solidFill>
              </a:rPr>
              <a:t>mean</a:t>
            </a:r>
            <a:r>
              <a:rPr lang="tr-TR" b="1" dirty="0">
                <a:solidFill>
                  <a:srgbClr val="C00000"/>
                </a:solidFill>
              </a:rPr>
              <a:t>(c);</a:t>
            </a:r>
          </a:p>
          <a:p>
            <a:pPr marL="0" indent="0">
              <a:buNone/>
            </a:pPr>
            <a:r>
              <a:rPr lang="tr-TR" b="1" dirty="0">
                <a:solidFill>
                  <a:srgbClr val="C00000"/>
                </a:solidFill>
              </a:rPr>
              <a:t>  </a:t>
            </a:r>
            <a:r>
              <a:rPr lang="tr-TR" b="1" dirty="0" err="1">
                <a:solidFill>
                  <a:srgbClr val="C00000"/>
                </a:solidFill>
              </a:rPr>
              <a:t>return</a:t>
            </a:r>
            <a:r>
              <a:rPr lang="tr-TR" b="1" dirty="0">
                <a:solidFill>
                  <a:srgbClr val="C00000"/>
                </a:solidFill>
              </a:rPr>
              <a:t> 0;</a:t>
            </a:r>
          </a:p>
          <a:p>
            <a:pPr marL="0" indent="0">
              <a:buNone/>
            </a:pPr>
            <a:r>
              <a:rPr lang="tr-TR" b="1" dirty="0">
                <a:solidFill>
                  <a:srgbClr val="C00000"/>
                </a:solidFill>
              </a:rPr>
              <a:t>}</a:t>
            </a:r>
          </a:p>
        </p:txBody>
      </p:sp>
      <p:pic>
        <p:nvPicPr>
          <p:cNvPr id="4" name="Resim 3"/>
          <p:cNvPicPr>
            <a:picLocks noChangeAspect="1"/>
          </p:cNvPicPr>
          <p:nvPr/>
        </p:nvPicPr>
        <p:blipFill>
          <a:blip r:embed="rId2"/>
          <a:stretch>
            <a:fillRect/>
          </a:stretch>
        </p:blipFill>
        <p:spPr>
          <a:xfrm>
            <a:off x="8636839" y="5488107"/>
            <a:ext cx="2095500" cy="695325"/>
          </a:xfrm>
          <a:prstGeom prst="rect">
            <a:avLst/>
          </a:prstGeom>
        </p:spPr>
      </p:pic>
    </p:spTree>
    <p:extLst>
      <p:ext uri="{BB962C8B-B14F-4D97-AF65-F5344CB8AC3E}">
        <p14:creationId xmlns:p14="http://schemas.microsoft.com/office/powerpoint/2010/main" val="5629037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1438626" cy="6858000"/>
          </a:xfrm>
        </p:spPr>
        <p:txBody>
          <a:bodyPr>
            <a:normAutofit fontScale="85000" lnSpcReduction="20000"/>
          </a:bodyPr>
          <a:lstStyle/>
          <a:p>
            <a:pPr marL="0" indent="0">
              <a:buNone/>
            </a:pPr>
            <a:r>
              <a:rPr lang="tr-TR" b="1" dirty="0" err="1" smtClean="0">
                <a:solidFill>
                  <a:srgbClr val="C00000"/>
                </a:solidFill>
              </a:rPr>
              <a:t>class</a:t>
            </a:r>
            <a:r>
              <a:rPr lang="tr-TR" b="1" dirty="0" smtClean="0">
                <a:solidFill>
                  <a:srgbClr val="C00000"/>
                </a:solidFill>
              </a:rPr>
              <a:t> </a:t>
            </a:r>
            <a:r>
              <a:rPr lang="tr-TR" b="1" dirty="0">
                <a:solidFill>
                  <a:srgbClr val="C00000"/>
                </a:solidFill>
              </a:rPr>
              <a:t>XYZ {</a:t>
            </a:r>
          </a:p>
          <a:p>
            <a:pPr marL="0" indent="0">
              <a:buNone/>
            </a:pPr>
            <a:r>
              <a:rPr lang="tr-TR" b="1" dirty="0" err="1">
                <a:solidFill>
                  <a:srgbClr val="C00000"/>
                </a:solidFill>
              </a:rPr>
              <a:t>private</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int</a:t>
            </a:r>
            <a:r>
              <a:rPr lang="tr-TR" b="1" dirty="0">
                <a:solidFill>
                  <a:srgbClr val="C00000"/>
                </a:solidFill>
              </a:rPr>
              <a:t> </a:t>
            </a:r>
            <a:r>
              <a:rPr lang="tr-TR" b="1" dirty="0" err="1">
                <a:solidFill>
                  <a:srgbClr val="C00000"/>
                </a:solidFill>
              </a:rPr>
              <a:t>num</a:t>
            </a:r>
            <a:r>
              <a:rPr lang="tr-TR" b="1" dirty="0">
                <a:solidFill>
                  <a:srgbClr val="C00000"/>
                </a:solidFill>
              </a:rPr>
              <a:t>=100;</a:t>
            </a:r>
          </a:p>
          <a:p>
            <a:pPr marL="0" indent="0">
              <a:buNone/>
            </a:pPr>
            <a:r>
              <a:rPr lang="tr-TR" b="1" dirty="0">
                <a:solidFill>
                  <a:srgbClr val="C00000"/>
                </a:solidFill>
              </a:rPr>
              <a:t>   </a:t>
            </a:r>
            <a:r>
              <a:rPr lang="tr-TR" b="1" dirty="0" err="1">
                <a:solidFill>
                  <a:srgbClr val="C00000"/>
                </a:solidFill>
              </a:rPr>
              <a:t>char</a:t>
            </a:r>
            <a:r>
              <a:rPr lang="tr-TR" b="1" dirty="0">
                <a:solidFill>
                  <a:srgbClr val="C00000"/>
                </a:solidFill>
              </a:rPr>
              <a:t> </a:t>
            </a:r>
            <a:r>
              <a:rPr lang="tr-TR" b="1" dirty="0" err="1">
                <a:solidFill>
                  <a:srgbClr val="C00000"/>
                </a:solidFill>
              </a:rPr>
              <a:t>ch</a:t>
            </a:r>
            <a:r>
              <a:rPr lang="tr-TR" b="1" dirty="0">
                <a:solidFill>
                  <a:srgbClr val="C00000"/>
                </a:solidFill>
              </a:rPr>
              <a:t>='Z';</a:t>
            </a:r>
          </a:p>
          <a:p>
            <a:pPr marL="0" indent="0">
              <a:buNone/>
            </a:pPr>
            <a:r>
              <a:rPr lang="tr-TR" b="1" dirty="0" err="1">
                <a:solidFill>
                  <a:srgbClr val="C00000"/>
                </a:solidFill>
              </a:rPr>
              <a:t>public</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friend</a:t>
            </a:r>
            <a:r>
              <a:rPr lang="tr-TR" b="1" dirty="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disp</a:t>
            </a:r>
            <a:r>
              <a:rPr lang="tr-TR" b="1" dirty="0">
                <a:solidFill>
                  <a:srgbClr val="C00000"/>
                </a:solidFill>
              </a:rPr>
              <a:t>(XYZ </a:t>
            </a:r>
            <a:r>
              <a:rPr lang="tr-TR" b="1" dirty="0" err="1">
                <a:solidFill>
                  <a:srgbClr val="C00000"/>
                </a:solidFill>
              </a:rPr>
              <a:t>obj</a:t>
            </a:r>
            <a:r>
              <a:rPr lang="tr-TR" b="1" dirty="0">
                <a:solidFill>
                  <a:srgbClr val="C00000"/>
                </a:solidFill>
              </a:rPr>
              <a:t>);</a:t>
            </a:r>
          </a:p>
          <a:p>
            <a:pPr marL="0" indent="0">
              <a:buNone/>
            </a:pPr>
            <a:r>
              <a:rPr lang="tr-TR" b="1" dirty="0">
                <a:solidFill>
                  <a:srgbClr val="C00000"/>
                </a:solidFill>
              </a:rPr>
              <a:t>};</a:t>
            </a:r>
          </a:p>
          <a:p>
            <a:pPr marL="0" indent="0">
              <a:buNone/>
            </a:pPr>
            <a:r>
              <a:rPr lang="tr-TR" b="1" dirty="0"/>
              <a:t>//Global </a:t>
            </a:r>
            <a:r>
              <a:rPr lang="tr-TR" b="1" dirty="0" err="1"/>
              <a:t>Function</a:t>
            </a:r>
            <a:endParaRPr lang="tr-TR" b="1" dirty="0"/>
          </a:p>
          <a:p>
            <a:pPr marL="0" indent="0">
              <a:buNone/>
            </a:pPr>
            <a:r>
              <a:rPr lang="tr-TR" b="1" dirty="0" err="1">
                <a:solidFill>
                  <a:srgbClr val="C00000"/>
                </a:solidFill>
              </a:rPr>
              <a:t>void</a:t>
            </a:r>
            <a:r>
              <a:rPr lang="tr-TR" b="1" dirty="0">
                <a:solidFill>
                  <a:srgbClr val="C00000"/>
                </a:solidFill>
              </a:rPr>
              <a:t> </a:t>
            </a:r>
            <a:r>
              <a:rPr lang="tr-TR" b="1" dirty="0" err="1">
                <a:solidFill>
                  <a:srgbClr val="C00000"/>
                </a:solidFill>
              </a:rPr>
              <a:t>disp</a:t>
            </a:r>
            <a:r>
              <a:rPr lang="tr-TR" b="1" dirty="0">
                <a:solidFill>
                  <a:srgbClr val="C00000"/>
                </a:solidFill>
              </a:rPr>
              <a:t>(XYZ </a:t>
            </a:r>
            <a:r>
              <a:rPr lang="tr-TR" b="1" dirty="0" err="1">
                <a:solidFill>
                  <a:srgbClr val="C00000"/>
                </a:solidFill>
              </a:rPr>
              <a:t>obj</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cout</a:t>
            </a:r>
            <a:r>
              <a:rPr lang="tr-TR" b="1" dirty="0">
                <a:solidFill>
                  <a:srgbClr val="C00000"/>
                </a:solidFill>
              </a:rPr>
              <a:t>&lt;&lt;</a:t>
            </a:r>
            <a:r>
              <a:rPr lang="tr-TR" b="1" dirty="0" err="1">
                <a:solidFill>
                  <a:srgbClr val="C00000"/>
                </a:solidFill>
              </a:rPr>
              <a:t>obj.num</a:t>
            </a:r>
            <a:r>
              <a:rPr lang="tr-TR" b="1" dirty="0">
                <a:solidFill>
                  <a:srgbClr val="C00000"/>
                </a:solidFill>
              </a:rPr>
              <a:t>&lt;&lt;</a:t>
            </a:r>
            <a:r>
              <a:rPr lang="tr-TR" b="1" dirty="0" err="1">
                <a:solidFill>
                  <a:srgbClr val="C00000"/>
                </a:solidFill>
              </a:rPr>
              <a:t>endl</a:t>
            </a: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cout</a:t>
            </a:r>
            <a:r>
              <a:rPr lang="tr-TR" b="1" dirty="0">
                <a:solidFill>
                  <a:srgbClr val="C00000"/>
                </a:solidFill>
              </a:rPr>
              <a:t>&lt;&lt;obj.ch&lt;&lt;</a:t>
            </a:r>
            <a:r>
              <a:rPr lang="tr-TR" b="1" dirty="0" err="1">
                <a:solidFill>
                  <a:srgbClr val="C00000"/>
                </a:solidFill>
              </a:rPr>
              <a:t>endl</a:t>
            </a:r>
            <a:r>
              <a:rPr lang="tr-TR" b="1" dirty="0">
                <a:solidFill>
                  <a:srgbClr val="C00000"/>
                </a:solidFill>
              </a:rPr>
              <a:t>;</a:t>
            </a:r>
          </a:p>
          <a:p>
            <a:pPr marL="0" indent="0">
              <a:buNone/>
            </a:pPr>
            <a:r>
              <a:rPr lang="tr-TR" b="1" dirty="0">
                <a:solidFill>
                  <a:srgbClr val="C00000"/>
                </a:solidFill>
              </a:rPr>
              <a:t>}</a:t>
            </a:r>
          </a:p>
          <a:p>
            <a:pPr marL="0" indent="0">
              <a:buNone/>
            </a:pPr>
            <a:r>
              <a:rPr lang="tr-TR" b="1" dirty="0" err="1">
                <a:solidFill>
                  <a:srgbClr val="C00000"/>
                </a:solidFill>
              </a:rPr>
              <a:t>int</a:t>
            </a:r>
            <a:r>
              <a:rPr lang="tr-TR" b="1" dirty="0">
                <a:solidFill>
                  <a:srgbClr val="C00000"/>
                </a:solidFill>
              </a:rPr>
              <a:t> main() {</a:t>
            </a:r>
          </a:p>
          <a:p>
            <a:pPr marL="0" indent="0">
              <a:buNone/>
            </a:pPr>
            <a:r>
              <a:rPr lang="tr-TR" b="1" dirty="0">
                <a:solidFill>
                  <a:srgbClr val="C00000"/>
                </a:solidFill>
              </a:rPr>
              <a:t>   XYZ </a:t>
            </a:r>
            <a:r>
              <a:rPr lang="tr-TR" b="1" dirty="0" err="1">
                <a:solidFill>
                  <a:srgbClr val="C00000"/>
                </a:solidFill>
              </a:rPr>
              <a:t>obj</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disp</a:t>
            </a:r>
            <a:r>
              <a:rPr lang="tr-TR" b="1" dirty="0">
                <a:solidFill>
                  <a:srgbClr val="C00000"/>
                </a:solidFill>
              </a:rPr>
              <a:t>(</a:t>
            </a:r>
            <a:r>
              <a:rPr lang="tr-TR" b="1" dirty="0" err="1">
                <a:solidFill>
                  <a:srgbClr val="C00000"/>
                </a:solidFill>
              </a:rPr>
              <a:t>obj</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return</a:t>
            </a:r>
            <a:r>
              <a:rPr lang="tr-TR" b="1" dirty="0">
                <a:solidFill>
                  <a:srgbClr val="C00000"/>
                </a:solidFill>
              </a:rPr>
              <a:t> 0;</a:t>
            </a:r>
          </a:p>
          <a:p>
            <a:pPr marL="0" indent="0">
              <a:buNone/>
            </a:pPr>
            <a:r>
              <a:rPr lang="tr-TR" b="1" dirty="0">
                <a:solidFill>
                  <a:srgbClr val="C00000"/>
                </a:solidFill>
              </a:rPr>
              <a:t>}</a:t>
            </a:r>
          </a:p>
        </p:txBody>
      </p:sp>
      <p:pic>
        <p:nvPicPr>
          <p:cNvPr id="4" name="Resim 3"/>
          <p:cNvPicPr>
            <a:picLocks noChangeAspect="1"/>
          </p:cNvPicPr>
          <p:nvPr/>
        </p:nvPicPr>
        <p:blipFill>
          <a:blip r:embed="rId2"/>
          <a:stretch>
            <a:fillRect/>
          </a:stretch>
        </p:blipFill>
        <p:spPr>
          <a:xfrm>
            <a:off x="2949065" y="4940150"/>
            <a:ext cx="1450286" cy="994824"/>
          </a:xfrm>
          <a:prstGeom prst="rect">
            <a:avLst/>
          </a:prstGeom>
        </p:spPr>
      </p:pic>
    </p:spTree>
    <p:extLst>
      <p:ext uri="{BB962C8B-B14F-4D97-AF65-F5344CB8AC3E}">
        <p14:creationId xmlns:p14="http://schemas.microsoft.com/office/powerpoint/2010/main" val="30846802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 y="0"/>
            <a:ext cx="7565366" cy="6858000"/>
          </a:xfrm>
        </p:spPr>
        <p:txBody>
          <a:bodyPr>
            <a:normAutofit fontScale="92500" lnSpcReduction="10000"/>
          </a:bodyPr>
          <a:lstStyle/>
          <a:p>
            <a:pPr marL="0" indent="0">
              <a:buNone/>
            </a:pPr>
            <a:r>
              <a:rPr lang="tr-TR" sz="2600" b="1" dirty="0" err="1" smtClean="0">
                <a:solidFill>
                  <a:srgbClr val="C00000"/>
                </a:solidFill>
              </a:rPr>
              <a:t>class</a:t>
            </a:r>
            <a:r>
              <a:rPr lang="tr-TR" sz="2600" b="1" dirty="0" smtClean="0">
                <a:solidFill>
                  <a:srgbClr val="C00000"/>
                </a:solidFill>
              </a:rPr>
              <a:t> </a:t>
            </a:r>
            <a:r>
              <a:rPr lang="tr-TR" sz="2600" b="1" dirty="0" err="1">
                <a:solidFill>
                  <a:srgbClr val="C00000"/>
                </a:solidFill>
              </a:rPr>
              <a:t>Rectangle</a:t>
            </a:r>
            <a:r>
              <a:rPr lang="tr-TR" sz="2600" b="1" dirty="0">
                <a:solidFill>
                  <a:srgbClr val="C00000"/>
                </a:solidFill>
              </a:rPr>
              <a:t> {</a:t>
            </a:r>
          </a:p>
          <a:p>
            <a:pPr marL="0" indent="0">
              <a:buNone/>
            </a:pPr>
            <a:r>
              <a:rPr lang="tr-TR" sz="2600" b="1" dirty="0">
                <a:solidFill>
                  <a:srgbClr val="C00000"/>
                </a:solidFill>
              </a:rPr>
              <a:t>    </a:t>
            </a:r>
            <a:r>
              <a:rPr lang="tr-TR" sz="2600" b="1" dirty="0" err="1">
                <a:solidFill>
                  <a:srgbClr val="C00000"/>
                </a:solidFill>
              </a:rPr>
              <a:t>int</a:t>
            </a:r>
            <a:r>
              <a:rPr lang="tr-TR" sz="2600" b="1" dirty="0">
                <a:solidFill>
                  <a:srgbClr val="C00000"/>
                </a:solidFill>
              </a:rPr>
              <a:t> </a:t>
            </a:r>
            <a:r>
              <a:rPr lang="tr-TR" sz="2600" b="1" dirty="0" err="1">
                <a:solidFill>
                  <a:srgbClr val="C00000"/>
                </a:solidFill>
              </a:rPr>
              <a:t>width</a:t>
            </a:r>
            <a:r>
              <a:rPr lang="tr-TR" sz="2600" b="1" dirty="0">
                <a:solidFill>
                  <a:srgbClr val="C00000"/>
                </a:solidFill>
              </a:rPr>
              <a:t>, </a:t>
            </a:r>
            <a:r>
              <a:rPr lang="tr-TR" sz="2600" b="1" dirty="0" err="1">
                <a:solidFill>
                  <a:srgbClr val="C00000"/>
                </a:solidFill>
              </a:rPr>
              <a:t>height</a:t>
            </a:r>
            <a:r>
              <a:rPr lang="tr-TR" sz="2600" b="1" dirty="0">
                <a:solidFill>
                  <a:srgbClr val="C00000"/>
                </a:solidFill>
              </a:rPr>
              <a:t>;</a:t>
            </a:r>
          </a:p>
          <a:p>
            <a:pPr marL="0" indent="0">
              <a:buNone/>
            </a:pPr>
            <a:r>
              <a:rPr lang="tr-TR" sz="2600" b="1" dirty="0">
                <a:solidFill>
                  <a:srgbClr val="C00000"/>
                </a:solidFill>
              </a:rPr>
              <a:t>  </a:t>
            </a:r>
            <a:r>
              <a:rPr lang="tr-TR" sz="2600" b="1" dirty="0" err="1">
                <a:solidFill>
                  <a:srgbClr val="C00000"/>
                </a:solidFill>
              </a:rPr>
              <a:t>public</a:t>
            </a:r>
            <a:r>
              <a:rPr lang="tr-TR" sz="2600" b="1" dirty="0">
                <a:solidFill>
                  <a:srgbClr val="C00000"/>
                </a:solidFill>
              </a:rPr>
              <a:t>:</a:t>
            </a:r>
          </a:p>
          <a:p>
            <a:pPr marL="0" indent="0">
              <a:buNone/>
            </a:pPr>
            <a:r>
              <a:rPr lang="tr-TR" sz="2600" b="1" dirty="0">
                <a:solidFill>
                  <a:srgbClr val="C00000"/>
                </a:solidFill>
              </a:rPr>
              <a:t>    </a:t>
            </a:r>
            <a:r>
              <a:rPr lang="tr-TR" sz="2600" b="1" dirty="0" err="1">
                <a:solidFill>
                  <a:srgbClr val="C00000"/>
                </a:solidFill>
              </a:rPr>
              <a:t>Rectangle</a:t>
            </a:r>
            <a:r>
              <a:rPr lang="tr-TR" sz="2600" b="1" dirty="0">
                <a:solidFill>
                  <a:srgbClr val="C00000"/>
                </a:solidFill>
              </a:rPr>
              <a:t>() {}</a:t>
            </a:r>
          </a:p>
          <a:p>
            <a:pPr marL="0" indent="0">
              <a:buNone/>
            </a:pPr>
            <a:r>
              <a:rPr lang="tr-TR" sz="2600" b="1" dirty="0">
                <a:solidFill>
                  <a:srgbClr val="C00000"/>
                </a:solidFill>
              </a:rPr>
              <a:t>    </a:t>
            </a:r>
            <a:r>
              <a:rPr lang="tr-TR" sz="2600" b="1" dirty="0" err="1">
                <a:solidFill>
                  <a:srgbClr val="C00000"/>
                </a:solidFill>
              </a:rPr>
              <a:t>Rectangle</a:t>
            </a:r>
            <a:r>
              <a:rPr lang="tr-TR" sz="2600" b="1" dirty="0">
                <a:solidFill>
                  <a:srgbClr val="C00000"/>
                </a:solidFill>
              </a:rPr>
              <a:t> (</a:t>
            </a:r>
            <a:r>
              <a:rPr lang="tr-TR" sz="2600" b="1" dirty="0" err="1">
                <a:solidFill>
                  <a:srgbClr val="C00000"/>
                </a:solidFill>
              </a:rPr>
              <a:t>int</a:t>
            </a:r>
            <a:r>
              <a:rPr lang="tr-TR" sz="2600" b="1" dirty="0">
                <a:solidFill>
                  <a:srgbClr val="C00000"/>
                </a:solidFill>
              </a:rPr>
              <a:t> x, </a:t>
            </a:r>
            <a:r>
              <a:rPr lang="tr-TR" sz="2600" b="1" dirty="0" err="1">
                <a:solidFill>
                  <a:srgbClr val="C00000"/>
                </a:solidFill>
              </a:rPr>
              <a:t>int</a:t>
            </a:r>
            <a:r>
              <a:rPr lang="tr-TR" sz="2600" b="1" dirty="0">
                <a:solidFill>
                  <a:srgbClr val="C00000"/>
                </a:solidFill>
              </a:rPr>
              <a:t> y) : </a:t>
            </a:r>
            <a:r>
              <a:rPr lang="tr-TR" sz="2600" b="1" dirty="0" err="1">
                <a:solidFill>
                  <a:srgbClr val="C00000"/>
                </a:solidFill>
              </a:rPr>
              <a:t>width</a:t>
            </a:r>
            <a:r>
              <a:rPr lang="tr-TR" sz="2600" b="1" dirty="0">
                <a:solidFill>
                  <a:srgbClr val="C00000"/>
                </a:solidFill>
              </a:rPr>
              <a:t>(x), </a:t>
            </a:r>
            <a:r>
              <a:rPr lang="tr-TR" sz="2600" b="1" dirty="0" err="1">
                <a:solidFill>
                  <a:srgbClr val="C00000"/>
                </a:solidFill>
              </a:rPr>
              <a:t>height</a:t>
            </a:r>
            <a:r>
              <a:rPr lang="tr-TR" sz="2600" b="1" dirty="0">
                <a:solidFill>
                  <a:srgbClr val="C00000"/>
                </a:solidFill>
              </a:rPr>
              <a:t>(y) {}</a:t>
            </a:r>
          </a:p>
          <a:p>
            <a:pPr marL="0" indent="0">
              <a:buNone/>
            </a:pPr>
            <a:r>
              <a:rPr lang="tr-TR" sz="2600" b="1" dirty="0">
                <a:solidFill>
                  <a:srgbClr val="C00000"/>
                </a:solidFill>
              </a:rPr>
              <a:t>    </a:t>
            </a:r>
            <a:r>
              <a:rPr lang="tr-TR" sz="2600" b="1" dirty="0" err="1">
                <a:solidFill>
                  <a:srgbClr val="C00000"/>
                </a:solidFill>
              </a:rPr>
              <a:t>int</a:t>
            </a:r>
            <a:r>
              <a:rPr lang="tr-TR" sz="2600" b="1" dirty="0">
                <a:solidFill>
                  <a:srgbClr val="C00000"/>
                </a:solidFill>
              </a:rPr>
              <a:t> </a:t>
            </a:r>
            <a:r>
              <a:rPr lang="tr-TR" sz="2600" b="1" dirty="0" err="1">
                <a:solidFill>
                  <a:srgbClr val="C00000"/>
                </a:solidFill>
              </a:rPr>
              <a:t>area</a:t>
            </a:r>
            <a:r>
              <a:rPr lang="tr-TR" sz="2600" b="1" dirty="0">
                <a:solidFill>
                  <a:srgbClr val="C00000"/>
                </a:solidFill>
              </a:rPr>
              <a:t>() {</a:t>
            </a:r>
            <a:r>
              <a:rPr lang="tr-TR" sz="2600" b="1" dirty="0" err="1">
                <a:solidFill>
                  <a:srgbClr val="C00000"/>
                </a:solidFill>
              </a:rPr>
              <a:t>return</a:t>
            </a:r>
            <a:r>
              <a:rPr lang="tr-TR" sz="2600" b="1" dirty="0">
                <a:solidFill>
                  <a:srgbClr val="C00000"/>
                </a:solidFill>
              </a:rPr>
              <a:t> </a:t>
            </a:r>
            <a:r>
              <a:rPr lang="tr-TR" sz="2600" b="1" dirty="0" err="1">
                <a:solidFill>
                  <a:srgbClr val="C00000"/>
                </a:solidFill>
              </a:rPr>
              <a:t>width</a:t>
            </a:r>
            <a:r>
              <a:rPr lang="tr-TR" sz="2600" b="1" dirty="0">
                <a:solidFill>
                  <a:srgbClr val="C00000"/>
                </a:solidFill>
              </a:rPr>
              <a:t> * </a:t>
            </a:r>
            <a:r>
              <a:rPr lang="tr-TR" sz="2600" b="1" dirty="0" err="1">
                <a:solidFill>
                  <a:srgbClr val="C00000"/>
                </a:solidFill>
              </a:rPr>
              <a:t>height</a:t>
            </a:r>
            <a:r>
              <a:rPr lang="tr-TR" sz="2600" b="1" dirty="0">
                <a:solidFill>
                  <a:srgbClr val="C00000"/>
                </a:solidFill>
              </a:rPr>
              <a:t>;}</a:t>
            </a:r>
          </a:p>
          <a:p>
            <a:pPr marL="0" indent="0">
              <a:buNone/>
            </a:pPr>
            <a:r>
              <a:rPr lang="tr-TR" sz="2600" b="1" dirty="0">
                <a:solidFill>
                  <a:srgbClr val="C00000"/>
                </a:solidFill>
              </a:rPr>
              <a:t>    </a:t>
            </a:r>
            <a:r>
              <a:rPr lang="tr-TR" sz="2600" b="1" dirty="0" err="1">
                <a:solidFill>
                  <a:srgbClr val="C00000"/>
                </a:solidFill>
              </a:rPr>
              <a:t>friend</a:t>
            </a:r>
            <a:r>
              <a:rPr lang="tr-TR" sz="2600" b="1" dirty="0">
                <a:solidFill>
                  <a:srgbClr val="C00000"/>
                </a:solidFill>
              </a:rPr>
              <a:t> </a:t>
            </a:r>
            <a:r>
              <a:rPr lang="tr-TR" sz="2600" b="1" dirty="0" err="1">
                <a:solidFill>
                  <a:srgbClr val="C00000"/>
                </a:solidFill>
              </a:rPr>
              <a:t>Rectangle</a:t>
            </a:r>
            <a:r>
              <a:rPr lang="tr-TR" sz="2600" b="1" dirty="0">
                <a:solidFill>
                  <a:srgbClr val="C00000"/>
                </a:solidFill>
              </a:rPr>
              <a:t> </a:t>
            </a:r>
            <a:r>
              <a:rPr lang="tr-TR" sz="2600" b="1" dirty="0" err="1">
                <a:solidFill>
                  <a:srgbClr val="C00000"/>
                </a:solidFill>
              </a:rPr>
              <a:t>duplicate</a:t>
            </a:r>
            <a:r>
              <a:rPr lang="tr-TR" sz="2600" b="1" dirty="0">
                <a:solidFill>
                  <a:srgbClr val="C00000"/>
                </a:solidFill>
              </a:rPr>
              <a:t> (</a:t>
            </a:r>
            <a:r>
              <a:rPr lang="tr-TR" sz="2600" b="1" dirty="0" err="1">
                <a:solidFill>
                  <a:srgbClr val="C00000"/>
                </a:solidFill>
              </a:rPr>
              <a:t>const</a:t>
            </a:r>
            <a:r>
              <a:rPr lang="tr-TR" sz="2600" b="1" dirty="0">
                <a:solidFill>
                  <a:srgbClr val="C00000"/>
                </a:solidFill>
              </a:rPr>
              <a:t> </a:t>
            </a:r>
            <a:r>
              <a:rPr lang="tr-TR" sz="2600" b="1" dirty="0" err="1">
                <a:solidFill>
                  <a:srgbClr val="C00000"/>
                </a:solidFill>
              </a:rPr>
              <a:t>Rectangle</a:t>
            </a:r>
            <a:r>
              <a:rPr lang="tr-TR" sz="2600" b="1" dirty="0">
                <a:solidFill>
                  <a:srgbClr val="C00000"/>
                </a:solidFill>
              </a:rPr>
              <a:t>&amp;);</a:t>
            </a:r>
          </a:p>
          <a:p>
            <a:pPr marL="0" indent="0">
              <a:buNone/>
            </a:pPr>
            <a:r>
              <a:rPr lang="tr-TR" sz="2600" b="1" dirty="0">
                <a:solidFill>
                  <a:srgbClr val="C00000"/>
                </a:solidFill>
              </a:rPr>
              <a:t>};</a:t>
            </a:r>
          </a:p>
          <a:p>
            <a:pPr marL="0" indent="0">
              <a:buNone/>
            </a:pPr>
            <a:endParaRPr lang="tr-TR" sz="2600" b="1" dirty="0">
              <a:solidFill>
                <a:srgbClr val="C00000"/>
              </a:solidFill>
            </a:endParaRPr>
          </a:p>
          <a:p>
            <a:pPr marL="0" indent="0">
              <a:buNone/>
            </a:pPr>
            <a:r>
              <a:rPr lang="tr-TR" sz="2600" b="1" dirty="0" err="1">
                <a:solidFill>
                  <a:srgbClr val="C00000"/>
                </a:solidFill>
              </a:rPr>
              <a:t>Rectangle</a:t>
            </a:r>
            <a:r>
              <a:rPr lang="tr-TR" sz="2600" b="1" dirty="0">
                <a:solidFill>
                  <a:srgbClr val="C00000"/>
                </a:solidFill>
              </a:rPr>
              <a:t> </a:t>
            </a:r>
            <a:r>
              <a:rPr lang="tr-TR" sz="2600" b="1" dirty="0" err="1">
                <a:solidFill>
                  <a:srgbClr val="C00000"/>
                </a:solidFill>
              </a:rPr>
              <a:t>duplicate</a:t>
            </a:r>
            <a:r>
              <a:rPr lang="tr-TR" sz="2600" b="1" dirty="0">
                <a:solidFill>
                  <a:srgbClr val="C00000"/>
                </a:solidFill>
              </a:rPr>
              <a:t> (</a:t>
            </a:r>
            <a:r>
              <a:rPr lang="tr-TR" sz="2600" b="1" dirty="0" err="1">
                <a:solidFill>
                  <a:srgbClr val="C00000"/>
                </a:solidFill>
              </a:rPr>
              <a:t>const</a:t>
            </a:r>
            <a:r>
              <a:rPr lang="tr-TR" sz="2600" b="1" dirty="0">
                <a:solidFill>
                  <a:srgbClr val="C00000"/>
                </a:solidFill>
              </a:rPr>
              <a:t> </a:t>
            </a:r>
            <a:r>
              <a:rPr lang="tr-TR" sz="2600" b="1" dirty="0" err="1">
                <a:solidFill>
                  <a:srgbClr val="C00000"/>
                </a:solidFill>
              </a:rPr>
              <a:t>Rectangle</a:t>
            </a:r>
            <a:r>
              <a:rPr lang="tr-TR" sz="2600" b="1" dirty="0">
                <a:solidFill>
                  <a:srgbClr val="C00000"/>
                </a:solidFill>
              </a:rPr>
              <a:t>&amp; param)</a:t>
            </a:r>
          </a:p>
          <a:p>
            <a:pPr marL="0" indent="0">
              <a:buNone/>
            </a:pPr>
            <a:r>
              <a:rPr lang="tr-TR" sz="2600" b="1" dirty="0">
                <a:solidFill>
                  <a:srgbClr val="C00000"/>
                </a:solidFill>
              </a:rPr>
              <a:t>{</a:t>
            </a:r>
          </a:p>
          <a:p>
            <a:pPr marL="0" indent="0">
              <a:buNone/>
            </a:pPr>
            <a:r>
              <a:rPr lang="tr-TR" sz="2600" b="1" dirty="0">
                <a:solidFill>
                  <a:srgbClr val="C00000"/>
                </a:solidFill>
              </a:rPr>
              <a:t>  </a:t>
            </a:r>
            <a:r>
              <a:rPr lang="tr-TR" sz="2600" b="1" dirty="0" err="1">
                <a:solidFill>
                  <a:srgbClr val="C00000"/>
                </a:solidFill>
              </a:rPr>
              <a:t>Rectangle</a:t>
            </a:r>
            <a:r>
              <a:rPr lang="tr-TR" sz="2600" b="1" dirty="0">
                <a:solidFill>
                  <a:srgbClr val="C00000"/>
                </a:solidFill>
              </a:rPr>
              <a:t> </a:t>
            </a:r>
            <a:r>
              <a:rPr lang="tr-TR" sz="2600" b="1" dirty="0" err="1">
                <a:solidFill>
                  <a:srgbClr val="C00000"/>
                </a:solidFill>
              </a:rPr>
              <a:t>res</a:t>
            </a:r>
            <a:r>
              <a:rPr lang="tr-TR" sz="2600" b="1" dirty="0">
                <a:solidFill>
                  <a:srgbClr val="C00000"/>
                </a:solidFill>
              </a:rPr>
              <a:t>;</a:t>
            </a:r>
          </a:p>
          <a:p>
            <a:pPr marL="0" indent="0">
              <a:buNone/>
            </a:pPr>
            <a:r>
              <a:rPr lang="tr-TR" sz="2600" b="1" dirty="0">
                <a:solidFill>
                  <a:srgbClr val="C00000"/>
                </a:solidFill>
              </a:rPr>
              <a:t>  </a:t>
            </a:r>
            <a:r>
              <a:rPr lang="tr-TR" sz="2600" b="1" dirty="0" err="1">
                <a:solidFill>
                  <a:srgbClr val="C00000"/>
                </a:solidFill>
              </a:rPr>
              <a:t>res.width</a:t>
            </a:r>
            <a:r>
              <a:rPr lang="tr-TR" sz="2600" b="1" dirty="0">
                <a:solidFill>
                  <a:srgbClr val="C00000"/>
                </a:solidFill>
              </a:rPr>
              <a:t> = </a:t>
            </a:r>
            <a:r>
              <a:rPr lang="tr-TR" sz="2600" b="1" dirty="0" err="1">
                <a:solidFill>
                  <a:srgbClr val="C00000"/>
                </a:solidFill>
              </a:rPr>
              <a:t>param.width</a:t>
            </a:r>
            <a:r>
              <a:rPr lang="tr-TR" sz="2600" b="1" dirty="0">
                <a:solidFill>
                  <a:srgbClr val="C00000"/>
                </a:solidFill>
              </a:rPr>
              <a:t>*2;</a:t>
            </a:r>
          </a:p>
          <a:p>
            <a:pPr marL="0" indent="0">
              <a:buNone/>
            </a:pPr>
            <a:r>
              <a:rPr lang="tr-TR" sz="2600" b="1" dirty="0">
                <a:solidFill>
                  <a:srgbClr val="C00000"/>
                </a:solidFill>
              </a:rPr>
              <a:t>  </a:t>
            </a:r>
            <a:r>
              <a:rPr lang="tr-TR" sz="2600" b="1" dirty="0" err="1">
                <a:solidFill>
                  <a:srgbClr val="C00000"/>
                </a:solidFill>
              </a:rPr>
              <a:t>res.height</a:t>
            </a:r>
            <a:r>
              <a:rPr lang="tr-TR" sz="2600" b="1" dirty="0">
                <a:solidFill>
                  <a:srgbClr val="C00000"/>
                </a:solidFill>
              </a:rPr>
              <a:t> = </a:t>
            </a:r>
            <a:r>
              <a:rPr lang="tr-TR" sz="2600" b="1" dirty="0" err="1">
                <a:solidFill>
                  <a:srgbClr val="C00000"/>
                </a:solidFill>
              </a:rPr>
              <a:t>param.height</a:t>
            </a:r>
            <a:r>
              <a:rPr lang="tr-TR" sz="2600" b="1" dirty="0">
                <a:solidFill>
                  <a:srgbClr val="C00000"/>
                </a:solidFill>
              </a:rPr>
              <a:t>*2;</a:t>
            </a:r>
          </a:p>
          <a:p>
            <a:pPr marL="0" indent="0">
              <a:buNone/>
            </a:pPr>
            <a:r>
              <a:rPr lang="tr-TR" sz="2600" b="1" dirty="0">
                <a:solidFill>
                  <a:srgbClr val="C00000"/>
                </a:solidFill>
              </a:rPr>
              <a:t>  </a:t>
            </a:r>
            <a:r>
              <a:rPr lang="tr-TR" sz="2600" b="1" dirty="0" err="1">
                <a:solidFill>
                  <a:srgbClr val="C00000"/>
                </a:solidFill>
              </a:rPr>
              <a:t>return</a:t>
            </a:r>
            <a:r>
              <a:rPr lang="tr-TR" sz="2600" b="1" dirty="0">
                <a:solidFill>
                  <a:srgbClr val="C00000"/>
                </a:solidFill>
              </a:rPr>
              <a:t> </a:t>
            </a:r>
            <a:r>
              <a:rPr lang="tr-TR" sz="2600" b="1" dirty="0" err="1">
                <a:solidFill>
                  <a:srgbClr val="C00000"/>
                </a:solidFill>
              </a:rPr>
              <a:t>res</a:t>
            </a:r>
            <a:r>
              <a:rPr lang="tr-TR" sz="2600" b="1" dirty="0">
                <a:solidFill>
                  <a:srgbClr val="C00000"/>
                </a:solidFill>
              </a:rPr>
              <a:t>;</a:t>
            </a:r>
          </a:p>
          <a:p>
            <a:pPr marL="0" indent="0">
              <a:buNone/>
            </a:pPr>
            <a:r>
              <a:rPr lang="tr-TR" sz="2600" b="1" dirty="0">
                <a:solidFill>
                  <a:srgbClr val="C00000"/>
                </a:solidFill>
              </a:rPr>
              <a:t>}</a:t>
            </a:r>
          </a:p>
          <a:p>
            <a:pPr marL="0" indent="0">
              <a:buNone/>
            </a:pPr>
            <a:endParaRPr lang="tr-TR" b="1" dirty="0">
              <a:solidFill>
                <a:srgbClr val="C00000"/>
              </a:solidFill>
            </a:endParaRPr>
          </a:p>
        </p:txBody>
      </p:sp>
      <p:pic>
        <p:nvPicPr>
          <p:cNvPr id="4" name="Resim 3"/>
          <p:cNvPicPr>
            <a:picLocks noChangeAspect="1"/>
          </p:cNvPicPr>
          <p:nvPr/>
        </p:nvPicPr>
        <p:blipFill>
          <a:blip r:embed="rId2"/>
          <a:stretch>
            <a:fillRect/>
          </a:stretch>
        </p:blipFill>
        <p:spPr>
          <a:xfrm>
            <a:off x="4018560" y="5965345"/>
            <a:ext cx="1610591" cy="737379"/>
          </a:xfrm>
          <a:prstGeom prst="rect">
            <a:avLst/>
          </a:prstGeom>
        </p:spPr>
      </p:pic>
      <p:sp>
        <p:nvSpPr>
          <p:cNvPr id="5" name="Dikdörtgen 4"/>
          <p:cNvSpPr/>
          <p:nvPr/>
        </p:nvSpPr>
        <p:spPr>
          <a:xfrm>
            <a:off x="6096000" y="2619260"/>
            <a:ext cx="6096000" cy="1754326"/>
          </a:xfrm>
          <a:prstGeom prst="rect">
            <a:avLst/>
          </a:prstGeom>
        </p:spPr>
        <p:txBody>
          <a:bodyPr>
            <a:spAutoFit/>
          </a:bodyPr>
          <a:lstStyle/>
          <a:p>
            <a:r>
              <a:rPr lang="en-US" b="1" dirty="0">
                <a:solidFill>
                  <a:prstClr val="black"/>
                </a:solidFill>
              </a:rPr>
              <a:t>A non-member function can access the private and protected members of a class if it is declared a friend of that class. </a:t>
            </a:r>
            <a:endParaRPr lang="tr-TR" b="1" dirty="0" smtClean="0">
              <a:solidFill>
                <a:prstClr val="black"/>
              </a:solidFill>
            </a:endParaRPr>
          </a:p>
          <a:p>
            <a:endParaRPr lang="tr-TR" b="1" dirty="0">
              <a:solidFill>
                <a:prstClr val="black"/>
              </a:solidFill>
            </a:endParaRPr>
          </a:p>
          <a:p>
            <a:r>
              <a:rPr lang="en-US" b="1" dirty="0" smtClean="0">
                <a:solidFill>
                  <a:prstClr val="black"/>
                </a:solidFill>
              </a:rPr>
              <a:t>That </a:t>
            </a:r>
            <a:r>
              <a:rPr lang="en-US" b="1" dirty="0">
                <a:solidFill>
                  <a:prstClr val="black"/>
                </a:solidFill>
              </a:rPr>
              <a:t>is done by including a declaration of this external function within the class, and preceding it with the keyword friend:</a:t>
            </a:r>
            <a:endParaRPr lang="tr-TR" b="1" dirty="0">
              <a:solidFill>
                <a:prstClr val="black"/>
              </a:solidFill>
            </a:endParaRPr>
          </a:p>
        </p:txBody>
      </p:sp>
      <p:sp>
        <p:nvSpPr>
          <p:cNvPr id="6" name="Dikdörtgen 5"/>
          <p:cNvSpPr/>
          <p:nvPr/>
        </p:nvSpPr>
        <p:spPr>
          <a:xfrm>
            <a:off x="6070125" y="4532424"/>
            <a:ext cx="6096000" cy="2308324"/>
          </a:xfrm>
          <a:prstGeom prst="rect">
            <a:avLst/>
          </a:prstGeom>
        </p:spPr>
        <p:txBody>
          <a:bodyPr>
            <a:spAutoFit/>
          </a:bodyPr>
          <a:lstStyle/>
          <a:p>
            <a:r>
              <a:rPr lang="en-US" b="1" dirty="0">
                <a:solidFill>
                  <a:prstClr val="black"/>
                </a:solidFill>
              </a:rPr>
              <a:t>The duplicate function is a friend of class Rectangle. </a:t>
            </a:r>
            <a:endParaRPr lang="tr-TR" b="1" dirty="0" smtClean="0">
              <a:solidFill>
                <a:prstClr val="black"/>
              </a:solidFill>
            </a:endParaRPr>
          </a:p>
          <a:p>
            <a:endParaRPr lang="tr-TR" b="1" dirty="0" smtClean="0">
              <a:solidFill>
                <a:prstClr val="black"/>
              </a:solidFill>
            </a:endParaRPr>
          </a:p>
          <a:p>
            <a:r>
              <a:rPr lang="en-US" b="1" dirty="0" smtClean="0">
                <a:solidFill>
                  <a:prstClr val="black"/>
                </a:solidFill>
              </a:rPr>
              <a:t>Therefore</a:t>
            </a:r>
            <a:r>
              <a:rPr lang="en-US" b="1" dirty="0">
                <a:solidFill>
                  <a:prstClr val="black"/>
                </a:solidFill>
              </a:rPr>
              <a:t>, function duplicate is able to access the members width and height (which are private) of different objects of type Rectangle. </a:t>
            </a:r>
            <a:endParaRPr lang="tr-TR" b="1" dirty="0">
              <a:solidFill>
                <a:prstClr val="black"/>
              </a:solidFill>
            </a:endParaRPr>
          </a:p>
          <a:p>
            <a:endParaRPr lang="tr-TR" b="1" dirty="0">
              <a:solidFill>
                <a:prstClr val="black"/>
              </a:solidFill>
            </a:endParaRPr>
          </a:p>
          <a:p>
            <a:r>
              <a:rPr lang="en-US" b="1" dirty="0">
                <a:solidFill>
                  <a:prstClr val="black"/>
                </a:solidFill>
              </a:rPr>
              <a:t>It simply has access to its private and protected members without being a member.</a:t>
            </a:r>
            <a:endParaRPr lang="tr-TR" b="1" dirty="0">
              <a:solidFill>
                <a:prstClr val="black"/>
              </a:solidFill>
            </a:endParaRPr>
          </a:p>
        </p:txBody>
      </p:sp>
      <p:sp>
        <p:nvSpPr>
          <p:cNvPr id="2" name="Dikdörtgen 1"/>
          <p:cNvSpPr/>
          <p:nvPr/>
        </p:nvSpPr>
        <p:spPr>
          <a:xfrm>
            <a:off x="7913298" y="0"/>
            <a:ext cx="3085381" cy="2246769"/>
          </a:xfrm>
          <a:prstGeom prst="rect">
            <a:avLst/>
          </a:prstGeom>
        </p:spPr>
        <p:txBody>
          <a:bodyPr wrap="square">
            <a:spAutoFit/>
          </a:bodyPr>
          <a:lstStyle/>
          <a:p>
            <a:r>
              <a:rPr lang="en-US" sz="2000" b="1" dirty="0" err="1">
                <a:solidFill>
                  <a:srgbClr val="C00000"/>
                </a:solidFill>
              </a:rPr>
              <a:t>int</a:t>
            </a:r>
            <a:r>
              <a:rPr lang="en-US" sz="2000" b="1" dirty="0">
                <a:solidFill>
                  <a:srgbClr val="C00000"/>
                </a:solidFill>
              </a:rPr>
              <a:t> main () {</a:t>
            </a:r>
          </a:p>
          <a:p>
            <a:r>
              <a:rPr lang="en-US" sz="2000" b="1" dirty="0">
                <a:solidFill>
                  <a:srgbClr val="C00000"/>
                </a:solidFill>
              </a:rPr>
              <a:t>  Rectangle foo;</a:t>
            </a:r>
          </a:p>
          <a:p>
            <a:r>
              <a:rPr lang="en-US" sz="2000" b="1" dirty="0">
                <a:solidFill>
                  <a:srgbClr val="C00000"/>
                </a:solidFill>
              </a:rPr>
              <a:t>  Rectangle bar (2,3);</a:t>
            </a:r>
          </a:p>
          <a:p>
            <a:r>
              <a:rPr lang="en-US" sz="2000" b="1" dirty="0">
                <a:solidFill>
                  <a:srgbClr val="C00000"/>
                </a:solidFill>
              </a:rPr>
              <a:t>  foo = duplicate (bar);</a:t>
            </a:r>
          </a:p>
          <a:p>
            <a:r>
              <a:rPr lang="en-US" sz="2000" b="1" dirty="0">
                <a:solidFill>
                  <a:srgbClr val="C00000"/>
                </a:solidFill>
              </a:rPr>
              <a:t>  </a:t>
            </a:r>
            <a:r>
              <a:rPr lang="en-US" sz="2000" b="1" dirty="0" err="1">
                <a:solidFill>
                  <a:srgbClr val="C00000"/>
                </a:solidFill>
              </a:rPr>
              <a:t>cout</a:t>
            </a:r>
            <a:r>
              <a:rPr lang="en-US" sz="2000" b="1" dirty="0">
                <a:solidFill>
                  <a:srgbClr val="C00000"/>
                </a:solidFill>
              </a:rPr>
              <a:t> &lt;&lt; </a:t>
            </a:r>
            <a:r>
              <a:rPr lang="en-US" sz="2000" b="1" dirty="0" err="1">
                <a:solidFill>
                  <a:srgbClr val="C00000"/>
                </a:solidFill>
              </a:rPr>
              <a:t>foo.area</a:t>
            </a:r>
            <a:r>
              <a:rPr lang="en-US" sz="2000" b="1" dirty="0">
                <a:solidFill>
                  <a:srgbClr val="C00000"/>
                </a:solidFill>
              </a:rPr>
              <a:t>() &lt;&lt; '\n';</a:t>
            </a:r>
          </a:p>
          <a:p>
            <a:r>
              <a:rPr lang="en-US" sz="2000" b="1" dirty="0">
                <a:solidFill>
                  <a:srgbClr val="C00000"/>
                </a:solidFill>
              </a:rPr>
              <a:t>  return 0;</a:t>
            </a:r>
          </a:p>
          <a:p>
            <a:r>
              <a:rPr lang="en-US" sz="2000" b="1" dirty="0">
                <a:solidFill>
                  <a:srgbClr val="C00000"/>
                </a:solidFill>
              </a:rPr>
              <a:t>}</a:t>
            </a:r>
          </a:p>
        </p:txBody>
      </p:sp>
    </p:spTree>
    <p:extLst>
      <p:ext uri="{BB962C8B-B14F-4D97-AF65-F5344CB8AC3E}">
        <p14:creationId xmlns:p14="http://schemas.microsoft.com/office/powerpoint/2010/main" val="38947381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8880454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6264" y="1825625"/>
            <a:ext cx="12016596" cy="4351338"/>
          </a:xfrm>
        </p:spPr>
        <p:txBody>
          <a:bodyPr>
            <a:normAutofit fontScale="92500" lnSpcReduction="20000"/>
          </a:bodyPr>
          <a:lstStyle/>
          <a:p>
            <a:pPr marL="0" indent="0">
              <a:buNone/>
            </a:pPr>
            <a:r>
              <a:rPr lang="en-US" b="1" dirty="0">
                <a:solidFill>
                  <a:srgbClr val="C00000"/>
                </a:solidFill>
              </a:rPr>
              <a:t>class className1{</a:t>
            </a:r>
          </a:p>
          <a:p>
            <a:pPr marL="0" indent="0">
              <a:buNone/>
            </a:pPr>
            <a:r>
              <a:rPr lang="en-US" b="1" dirty="0">
                <a:solidFill>
                  <a:srgbClr val="C00000"/>
                </a:solidFill>
              </a:rPr>
              <a:t>  </a:t>
            </a:r>
            <a:r>
              <a:rPr lang="en-US" b="1" dirty="0"/>
              <a:t>// Other Declarations</a:t>
            </a:r>
          </a:p>
          <a:p>
            <a:pPr marL="0" indent="0">
              <a:buNone/>
            </a:pPr>
            <a:r>
              <a:rPr lang="en-US" b="1" dirty="0">
                <a:solidFill>
                  <a:srgbClr val="C00000"/>
                </a:solidFill>
              </a:rPr>
              <a:t>  </a:t>
            </a:r>
            <a:r>
              <a:rPr lang="en-US" b="1" dirty="0" err="1">
                <a:solidFill>
                  <a:srgbClr val="C00000"/>
                </a:solidFill>
              </a:rPr>
              <a:t>int</a:t>
            </a:r>
            <a:r>
              <a:rPr lang="en-US" b="1" dirty="0">
                <a:solidFill>
                  <a:srgbClr val="C00000"/>
                </a:solidFill>
              </a:rPr>
              <a:t> functionName1(); </a:t>
            </a:r>
            <a:r>
              <a:rPr lang="en-US" b="1" dirty="0"/>
              <a:t>// member function of className1</a:t>
            </a:r>
          </a:p>
          <a:p>
            <a:pPr marL="0" indent="0">
              <a:buNone/>
            </a:pPr>
            <a:r>
              <a:rPr lang="en-US" b="1" dirty="0">
                <a:solidFill>
                  <a:srgbClr val="C00000"/>
                </a:solidFill>
              </a:rPr>
              <a:t>};</a:t>
            </a:r>
          </a:p>
          <a:p>
            <a:pPr marL="0" indent="0">
              <a:buNone/>
            </a:pPr>
            <a:endParaRPr lang="en-US" b="1" dirty="0">
              <a:solidFill>
                <a:srgbClr val="C00000"/>
              </a:solidFill>
            </a:endParaRPr>
          </a:p>
          <a:p>
            <a:pPr marL="0" indent="0">
              <a:buNone/>
            </a:pPr>
            <a:r>
              <a:rPr lang="en-US" b="1" dirty="0">
                <a:solidFill>
                  <a:srgbClr val="C00000"/>
                </a:solidFill>
              </a:rPr>
              <a:t>class className2</a:t>
            </a:r>
          </a:p>
          <a:p>
            <a:pPr marL="0" indent="0">
              <a:buNone/>
            </a:pPr>
            <a:r>
              <a:rPr lang="en-US" b="1" dirty="0">
                <a:solidFill>
                  <a:srgbClr val="C00000"/>
                </a:solidFill>
              </a:rPr>
              <a:t>{</a:t>
            </a:r>
          </a:p>
          <a:p>
            <a:pPr marL="0" indent="0">
              <a:buNone/>
            </a:pPr>
            <a:r>
              <a:rPr lang="en-US" b="1" dirty="0">
                <a:solidFill>
                  <a:srgbClr val="C00000"/>
                </a:solidFill>
              </a:rPr>
              <a:t>  </a:t>
            </a:r>
            <a:r>
              <a:rPr lang="en-US" b="1" dirty="0"/>
              <a:t>// Other Declarations</a:t>
            </a:r>
          </a:p>
          <a:p>
            <a:pPr marL="0" indent="0">
              <a:buNone/>
            </a:pPr>
            <a:r>
              <a:rPr lang="en-US" b="1" dirty="0">
                <a:solidFill>
                  <a:srgbClr val="C00000"/>
                </a:solidFill>
              </a:rPr>
              <a:t>  friend </a:t>
            </a:r>
            <a:r>
              <a:rPr lang="en-US" b="1" dirty="0" err="1">
                <a:solidFill>
                  <a:srgbClr val="C00000"/>
                </a:solidFill>
              </a:rPr>
              <a:t>int</a:t>
            </a:r>
            <a:r>
              <a:rPr lang="en-US" b="1" dirty="0">
                <a:solidFill>
                  <a:srgbClr val="C00000"/>
                </a:solidFill>
              </a:rPr>
              <a:t> className1::</a:t>
            </a:r>
            <a:r>
              <a:rPr lang="en-US" b="1" dirty="0" err="1">
                <a:solidFill>
                  <a:srgbClr val="C00000"/>
                </a:solidFill>
              </a:rPr>
              <a:t>functionName</a:t>
            </a:r>
            <a:r>
              <a:rPr lang="en-US" b="1" dirty="0">
                <a:solidFill>
                  <a:srgbClr val="C00000"/>
                </a:solidFill>
              </a:rPr>
              <a:t>();	</a:t>
            </a:r>
            <a:r>
              <a:rPr lang="en-US" sz="2200" b="1" dirty="0"/>
              <a:t>//The functionName1() is a friend of className2</a:t>
            </a:r>
          </a:p>
          <a:p>
            <a:pPr marL="0" indent="0">
              <a:buNone/>
            </a:pPr>
            <a:r>
              <a:rPr lang="en-US" b="1" dirty="0">
                <a:solidFill>
                  <a:srgbClr val="C00000"/>
                </a:solidFill>
              </a:rPr>
              <a:t>};</a:t>
            </a:r>
            <a:endParaRPr lang="tr-TR" b="1" dirty="0">
              <a:solidFill>
                <a:srgbClr val="C00000"/>
              </a:solidFill>
            </a:endParaRPr>
          </a:p>
        </p:txBody>
      </p:sp>
    </p:spTree>
    <p:extLst>
      <p:ext uri="{BB962C8B-B14F-4D97-AF65-F5344CB8AC3E}">
        <p14:creationId xmlns:p14="http://schemas.microsoft.com/office/powerpoint/2010/main" val="26107882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5598543" cy="6858000"/>
          </a:xfrm>
        </p:spPr>
        <p:txBody>
          <a:bodyPr>
            <a:normAutofit fontScale="77500" lnSpcReduction="20000"/>
          </a:bodyPr>
          <a:lstStyle/>
          <a:p>
            <a:pPr marL="0" indent="0">
              <a:buNone/>
            </a:pPr>
            <a:r>
              <a:rPr lang="tr-TR" b="1" dirty="0" err="1" smtClean="0">
                <a:solidFill>
                  <a:srgbClr val="C00000"/>
                </a:solidFill>
              </a:rPr>
              <a:t>class</a:t>
            </a:r>
            <a:r>
              <a:rPr lang="tr-TR" b="1" dirty="0" smtClean="0">
                <a:solidFill>
                  <a:srgbClr val="C00000"/>
                </a:solidFill>
              </a:rPr>
              <a:t> </a:t>
            </a:r>
            <a:r>
              <a:rPr lang="tr-TR" b="1" dirty="0">
                <a:solidFill>
                  <a:srgbClr val="C00000"/>
                </a:solidFill>
              </a:rPr>
              <a:t>B</a:t>
            </a:r>
            <a:r>
              <a:rPr lang="tr-TR" b="1" dirty="0" smtClean="0">
                <a:solidFill>
                  <a:srgbClr val="C00000"/>
                </a:solidFill>
              </a:rPr>
              <a:t>;</a:t>
            </a:r>
            <a:r>
              <a:rPr lang="tr-TR" b="1" dirty="0"/>
              <a:t> // </a:t>
            </a:r>
            <a:r>
              <a:rPr lang="tr-TR" b="1" dirty="0" err="1"/>
              <a:t>forward</a:t>
            </a:r>
            <a:r>
              <a:rPr lang="tr-TR" b="1" dirty="0"/>
              <a:t> </a:t>
            </a:r>
            <a:r>
              <a:rPr lang="tr-TR" b="1" dirty="0" err="1"/>
              <a:t>declaration</a:t>
            </a:r>
            <a:endParaRPr lang="tr-TR" b="1" dirty="0"/>
          </a:p>
          <a:p>
            <a:pPr marL="0" indent="0">
              <a:buNone/>
            </a:pPr>
            <a:endParaRPr lang="tr-TR" b="1" dirty="0">
              <a:solidFill>
                <a:srgbClr val="C00000"/>
              </a:solidFill>
            </a:endParaRPr>
          </a:p>
          <a:p>
            <a:pPr marL="0" indent="0">
              <a:buNone/>
            </a:pPr>
            <a:r>
              <a:rPr lang="tr-TR" b="1" dirty="0" err="1">
                <a:solidFill>
                  <a:srgbClr val="C00000"/>
                </a:solidFill>
              </a:rPr>
              <a:t>class</a:t>
            </a:r>
            <a:r>
              <a:rPr lang="tr-TR" b="1" dirty="0">
                <a:solidFill>
                  <a:srgbClr val="C00000"/>
                </a:solidFill>
              </a:rPr>
              <a:t> A {</a:t>
            </a:r>
          </a:p>
          <a:p>
            <a:pPr marL="0" indent="0">
              <a:buNone/>
            </a:pPr>
            <a:r>
              <a:rPr lang="tr-TR" b="1" dirty="0">
                <a:solidFill>
                  <a:srgbClr val="C00000"/>
                </a:solidFill>
              </a:rPr>
              <a:t>    </a:t>
            </a:r>
            <a:r>
              <a:rPr lang="tr-TR" b="1" dirty="0" err="1">
                <a:solidFill>
                  <a:srgbClr val="C00000"/>
                </a:solidFill>
              </a:rPr>
              <a:t>private</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int</a:t>
            </a:r>
            <a:r>
              <a:rPr lang="tr-TR" b="1" dirty="0">
                <a:solidFill>
                  <a:srgbClr val="C00000"/>
                </a:solidFill>
              </a:rPr>
              <a:t> </a:t>
            </a:r>
            <a:r>
              <a:rPr lang="tr-TR" b="1" dirty="0" err="1">
                <a:solidFill>
                  <a:srgbClr val="C00000"/>
                </a:solidFill>
              </a:rPr>
              <a:t>numA</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public</a:t>
            </a:r>
            <a:r>
              <a:rPr lang="tr-TR" b="1" dirty="0">
                <a:solidFill>
                  <a:srgbClr val="C00000"/>
                </a:solidFill>
              </a:rPr>
              <a:t>:</a:t>
            </a:r>
          </a:p>
          <a:p>
            <a:pPr marL="0" indent="0">
              <a:buNone/>
            </a:pPr>
            <a:r>
              <a:rPr lang="tr-TR" b="1" dirty="0">
                <a:solidFill>
                  <a:srgbClr val="C00000"/>
                </a:solidFill>
              </a:rPr>
              <a:t>      A(): </a:t>
            </a:r>
            <a:r>
              <a:rPr lang="tr-TR" b="1" dirty="0" err="1">
                <a:solidFill>
                  <a:srgbClr val="C00000"/>
                </a:solidFill>
              </a:rPr>
              <a:t>numA</a:t>
            </a:r>
            <a:r>
              <a:rPr lang="tr-TR" b="1" dirty="0">
                <a:solidFill>
                  <a:srgbClr val="C00000"/>
                </a:solidFill>
              </a:rPr>
              <a:t>(12) { }</a:t>
            </a:r>
          </a:p>
          <a:p>
            <a:pPr marL="0" indent="0">
              <a:buNone/>
            </a:pPr>
            <a:r>
              <a:rPr lang="tr-TR" b="1" dirty="0" err="1" smtClean="0">
                <a:solidFill>
                  <a:srgbClr val="C00000"/>
                </a:solidFill>
              </a:rPr>
              <a:t>friend</a:t>
            </a:r>
            <a:r>
              <a:rPr lang="tr-TR" b="1" dirty="0" smtClean="0">
                <a:solidFill>
                  <a:srgbClr val="C00000"/>
                </a:solidFill>
              </a:rPr>
              <a:t> </a:t>
            </a:r>
            <a:r>
              <a:rPr lang="tr-TR" b="1" dirty="0" err="1">
                <a:solidFill>
                  <a:srgbClr val="C00000"/>
                </a:solidFill>
              </a:rPr>
              <a:t>int</a:t>
            </a:r>
            <a:r>
              <a:rPr lang="tr-TR" b="1" dirty="0">
                <a:solidFill>
                  <a:srgbClr val="C00000"/>
                </a:solidFill>
              </a:rPr>
              <a:t> </a:t>
            </a:r>
            <a:r>
              <a:rPr lang="tr-TR" b="1" dirty="0" err="1">
                <a:solidFill>
                  <a:srgbClr val="C00000"/>
                </a:solidFill>
              </a:rPr>
              <a:t>add</a:t>
            </a:r>
            <a:r>
              <a:rPr lang="tr-TR" b="1" dirty="0">
                <a:solidFill>
                  <a:srgbClr val="C00000"/>
                </a:solidFill>
              </a:rPr>
              <a:t>(A, B</a:t>
            </a:r>
            <a:r>
              <a:rPr lang="tr-TR" b="1" dirty="0" smtClean="0">
                <a:solidFill>
                  <a:srgbClr val="C00000"/>
                </a:solidFill>
              </a:rPr>
              <a:t>);</a:t>
            </a:r>
            <a:r>
              <a:rPr lang="tr-TR" b="1" dirty="0"/>
              <a:t> // </a:t>
            </a:r>
            <a:r>
              <a:rPr lang="tr-TR" b="1" dirty="0" err="1"/>
              <a:t>friend</a:t>
            </a:r>
            <a:r>
              <a:rPr lang="tr-TR" b="1" dirty="0"/>
              <a:t> </a:t>
            </a:r>
            <a:r>
              <a:rPr lang="tr-TR" b="1" dirty="0" err="1"/>
              <a:t>function</a:t>
            </a:r>
            <a:r>
              <a:rPr lang="tr-TR" b="1" dirty="0"/>
              <a:t> </a:t>
            </a:r>
            <a:r>
              <a:rPr lang="tr-TR" b="1" dirty="0" err="1"/>
              <a:t>declaration</a:t>
            </a:r>
            <a:endParaRPr lang="tr-TR" b="1" dirty="0"/>
          </a:p>
          <a:p>
            <a:pPr marL="0" indent="0">
              <a:buNone/>
            </a:pPr>
            <a:r>
              <a:rPr lang="tr-TR" b="1" dirty="0">
                <a:solidFill>
                  <a:srgbClr val="C00000"/>
                </a:solidFill>
              </a:rPr>
              <a:t>};</a:t>
            </a:r>
          </a:p>
          <a:p>
            <a:pPr marL="0" indent="0">
              <a:buNone/>
            </a:pPr>
            <a:endParaRPr lang="tr-TR" b="1" dirty="0"/>
          </a:p>
          <a:p>
            <a:pPr marL="0" indent="0">
              <a:buNone/>
            </a:pPr>
            <a:r>
              <a:rPr lang="tr-TR" b="1" dirty="0" err="1">
                <a:solidFill>
                  <a:srgbClr val="C00000"/>
                </a:solidFill>
              </a:rPr>
              <a:t>class</a:t>
            </a:r>
            <a:r>
              <a:rPr lang="tr-TR" b="1" dirty="0">
                <a:solidFill>
                  <a:srgbClr val="C00000"/>
                </a:solidFill>
              </a:rPr>
              <a:t> B {</a:t>
            </a:r>
          </a:p>
          <a:p>
            <a:pPr marL="0" indent="0">
              <a:buNone/>
            </a:pPr>
            <a:r>
              <a:rPr lang="tr-TR" b="1" dirty="0">
                <a:solidFill>
                  <a:srgbClr val="C00000"/>
                </a:solidFill>
              </a:rPr>
              <a:t>    </a:t>
            </a:r>
            <a:r>
              <a:rPr lang="tr-TR" b="1" dirty="0" err="1">
                <a:solidFill>
                  <a:srgbClr val="C00000"/>
                </a:solidFill>
              </a:rPr>
              <a:t>private</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int</a:t>
            </a:r>
            <a:r>
              <a:rPr lang="tr-TR" b="1" dirty="0">
                <a:solidFill>
                  <a:srgbClr val="C00000"/>
                </a:solidFill>
              </a:rPr>
              <a:t> </a:t>
            </a:r>
            <a:r>
              <a:rPr lang="tr-TR" b="1" dirty="0" err="1">
                <a:solidFill>
                  <a:srgbClr val="C00000"/>
                </a:solidFill>
              </a:rPr>
              <a:t>numB</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public</a:t>
            </a:r>
            <a:r>
              <a:rPr lang="tr-TR" b="1" dirty="0">
                <a:solidFill>
                  <a:srgbClr val="C00000"/>
                </a:solidFill>
              </a:rPr>
              <a:t>:</a:t>
            </a:r>
          </a:p>
          <a:p>
            <a:pPr marL="0" indent="0">
              <a:buNone/>
            </a:pPr>
            <a:r>
              <a:rPr lang="tr-TR" b="1" dirty="0">
                <a:solidFill>
                  <a:srgbClr val="C00000"/>
                </a:solidFill>
              </a:rPr>
              <a:t>       B(): </a:t>
            </a:r>
            <a:r>
              <a:rPr lang="tr-TR" b="1" dirty="0" err="1">
                <a:solidFill>
                  <a:srgbClr val="C00000"/>
                </a:solidFill>
              </a:rPr>
              <a:t>numB</a:t>
            </a:r>
            <a:r>
              <a:rPr lang="tr-TR" b="1" dirty="0">
                <a:solidFill>
                  <a:srgbClr val="C00000"/>
                </a:solidFill>
              </a:rPr>
              <a:t>(1) { }</a:t>
            </a:r>
          </a:p>
          <a:p>
            <a:pPr marL="0" indent="0">
              <a:buNone/>
            </a:pPr>
            <a:r>
              <a:rPr lang="tr-TR" b="1" dirty="0">
                <a:solidFill>
                  <a:srgbClr val="C00000"/>
                </a:solidFill>
              </a:rPr>
              <a:t>       </a:t>
            </a:r>
            <a:r>
              <a:rPr lang="tr-TR" b="1" dirty="0"/>
              <a:t>// </a:t>
            </a:r>
            <a:r>
              <a:rPr lang="tr-TR" b="1" dirty="0" err="1"/>
              <a:t>friend</a:t>
            </a:r>
            <a:r>
              <a:rPr lang="tr-TR" b="1" dirty="0"/>
              <a:t> </a:t>
            </a:r>
            <a:r>
              <a:rPr lang="tr-TR" b="1" dirty="0" err="1"/>
              <a:t>function</a:t>
            </a:r>
            <a:r>
              <a:rPr lang="tr-TR" b="1" dirty="0"/>
              <a:t> </a:t>
            </a:r>
            <a:r>
              <a:rPr lang="tr-TR" b="1" dirty="0" err="1"/>
              <a:t>declaratio</a:t>
            </a:r>
            <a:r>
              <a:rPr lang="tr-TR" b="1" dirty="0" err="1">
                <a:solidFill>
                  <a:srgbClr val="C00000"/>
                </a:solidFill>
              </a:rPr>
              <a:t>n</a:t>
            </a:r>
            <a:endParaRPr lang="tr-TR" b="1" dirty="0">
              <a:solidFill>
                <a:srgbClr val="C00000"/>
              </a:solidFill>
            </a:endParaRPr>
          </a:p>
          <a:p>
            <a:pPr marL="0" indent="0">
              <a:buNone/>
            </a:pPr>
            <a:r>
              <a:rPr lang="tr-TR" b="1" dirty="0" smtClean="0">
                <a:solidFill>
                  <a:srgbClr val="C00000"/>
                </a:solidFill>
              </a:rPr>
              <a:t>       </a:t>
            </a:r>
            <a:r>
              <a:rPr lang="tr-TR" b="1" dirty="0" err="1">
                <a:solidFill>
                  <a:srgbClr val="C00000"/>
                </a:solidFill>
              </a:rPr>
              <a:t>friend</a:t>
            </a:r>
            <a:r>
              <a:rPr lang="tr-TR" b="1" dirty="0">
                <a:solidFill>
                  <a:srgbClr val="C00000"/>
                </a:solidFill>
              </a:rPr>
              <a:t> </a:t>
            </a:r>
            <a:r>
              <a:rPr lang="tr-TR" b="1" dirty="0" err="1">
                <a:solidFill>
                  <a:srgbClr val="C00000"/>
                </a:solidFill>
              </a:rPr>
              <a:t>int</a:t>
            </a:r>
            <a:r>
              <a:rPr lang="tr-TR" b="1" dirty="0">
                <a:solidFill>
                  <a:srgbClr val="C00000"/>
                </a:solidFill>
              </a:rPr>
              <a:t> </a:t>
            </a:r>
            <a:r>
              <a:rPr lang="tr-TR" b="1" dirty="0" err="1">
                <a:solidFill>
                  <a:srgbClr val="C00000"/>
                </a:solidFill>
              </a:rPr>
              <a:t>add</a:t>
            </a:r>
            <a:r>
              <a:rPr lang="tr-TR" b="1" dirty="0">
                <a:solidFill>
                  <a:srgbClr val="C00000"/>
                </a:solidFill>
              </a:rPr>
              <a:t>(A , B</a:t>
            </a:r>
            <a:r>
              <a:rPr lang="tr-TR" b="1" dirty="0" smtClean="0">
                <a:solidFill>
                  <a:srgbClr val="C00000"/>
                </a:solidFill>
              </a:rPr>
              <a:t>);</a:t>
            </a:r>
          </a:p>
          <a:p>
            <a:pPr marL="0" indent="0">
              <a:buNone/>
            </a:pPr>
            <a:r>
              <a:rPr lang="tr-TR" b="1" dirty="0" smtClean="0">
                <a:solidFill>
                  <a:srgbClr val="C00000"/>
                </a:solidFill>
              </a:rPr>
              <a:t>};</a:t>
            </a:r>
            <a:endParaRPr lang="tr-TR" b="1" dirty="0">
              <a:solidFill>
                <a:srgbClr val="C00000"/>
              </a:solidFill>
            </a:endParaRPr>
          </a:p>
          <a:p>
            <a:pPr marL="0" indent="0">
              <a:buNone/>
            </a:pPr>
            <a:endParaRPr lang="tr-TR" b="1" dirty="0">
              <a:solidFill>
                <a:srgbClr val="C00000"/>
              </a:solidFill>
            </a:endParaRPr>
          </a:p>
        </p:txBody>
      </p:sp>
      <p:sp>
        <p:nvSpPr>
          <p:cNvPr id="4" name="Dikdörtgen 3"/>
          <p:cNvSpPr/>
          <p:nvPr/>
        </p:nvSpPr>
        <p:spPr>
          <a:xfrm>
            <a:off x="6435306" y="972727"/>
            <a:ext cx="5641676" cy="4247317"/>
          </a:xfrm>
          <a:prstGeom prst="rect">
            <a:avLst/>
          </a:prstGeom>
        </p:spPr>
        <p:txBody>
          <a:bodyPr wrap="square">
            <a:spAutoFit/>
          </a:bodyPr>
          <a:lstStyle/>
          <a:p>
            <a:r>
              <a:rPr lang="tr-TR" b="1" dirty="0"/>
              <a:t>// </a:t>
            </a:r>
            <a:r>
              <a:rPr lang="tr-TR" b="1" dirty="0" err="1"/>
              <a:t>Function</a:t>
            </a:r>
            <a:r>
              <a:rPr lang="tr-TR" b="1" dirty="0"/>
              <a:t> </a:t>
            </a:r>
            <a:r>
              <a:rPr lang="tr-TR" b="1" dirty="0" err="1"/>
              <a:t>add</a:t>
            </a:r>
            <a:r>
              <a:rPr lang="tr-TR" b="1" dirty="0"/>
              <a:t>() is </a:t>
            </a:r>
            <a:r>
              <a:rPr lang="tr-TR" b="1" dirty="0" err="1"/>
              <a:t>the</a:t>
            </a:r>
            <a:r>
              <a:rPr lang="tr-TR" b="1" dirty="0"/>
              <a:t> </a:t>
            </a:r>
            <a:r>
              <a:rPr lang="tr-TR" b="1" dirty="0" err="1"/>
              <a:t>friend</a:t>
            </a:r>
            <a:r>
              <a:rPr lang="tr-TR" b="1" dirty="0"/>
              <a:t> </a:t>
            </a:r>
            <a:r>
              <a:rPr lang="tr-TR" b="1" dirty="0" err="1"/>
              <a:t>function</a:t>
            </a:r>
            <a:r>
              <a:rPr lang="tr-TR" b="1" dirty="0"/>
              <a:t> of </a:t>
            </a:r>
            <a:r>
              <a:rPr lang="tr-TR" b="1" dirty="0" err="1"/>
              <a:t>classes</a:t>
            </a:r>
            <a:r>
              <a:rPr lang="tr-TR" b="1" dirty="0"/>
              <a:t> A </a:t>
            </a:r>
            <a:r>
              <a:rPr lang="tr-TR" b="1" dirty="0" err="1"/>
              <a:t>and</a:t>
            </a:r>
            <a:r>
              <a:rPr lang="tr-TR" b="1" dirty="0"/>
              <a:t> B</a:t>
            </a:r>
          </a:p>
          <a:p>
            <a:r>
              <a:rPr lang="tr-TR" b="1" dirty="0"/>
              <a:t>// </a:t>
            </a:r>
            <a:r>
              <a:rPr lang="tr-TR" b="1" dirty="0" err="1"/>
              <a:t>that</a:t>
            </a:r>
            <a:r>
              <a:rPr lang="tr-TR" b="1" dirty="0"/>
              <a:t> </a:t>
            </a:r>
            <a:r>
              <a:rPr lang="tr-TR" b="1" dirty="0" err="1"/>
              <a:t>accesses</a:t>
            </a:r>
            <a:r>
              <a:rPr lang="tr-TR" b="1" dirty="0"/>
              <a:t> </a:t>
            </a:r>
            <a:r>
              <a:rPr lang="tr-TR" b="1" dirty="0" err="1"/>
              <a:t>the</a:t>
            </a:r>
            <a:r>
              <a:rPr lang="tr-TR" b="1" dirty="0"/>
              <a:t> </a:t>
            </a:r>
            <a:r>
              <a:rPr lang="tr-TR" b="1" dirty="0" err="1"/>
              <a:t>member</a:t>
            </a:r>
            <a:r>
              <a:rPr lang="tr-TR" b="1" dirty="0"/>
              <a:t> </a:t>
            </a:r>
            <a:r>
              <a:rPr lang="tr-TR" b="1" dirty="0" err="1"/>
              <a:t>variables</a:t>
            </a:r>
            <a:r>
              <a:rPr lang="tr-TR" b="1" dirty="0"/>
              <a:t> </a:t>
            </a:r>
            <a:r>
              <a:rPr lang="tr-TR" b="1" dirty="0" err="1"/>
              <a:t>numA</a:t>
            </a:r>
            <a:r>
              <a:rPr lang="tr-TR" b="1" dirty="0"/>
              <a:t> </a:t>
            </a:r>
            <a:r>
              <a:rPr lang="tr-TR" b="1" dirty="0" err="1"/>
              <a:t>and</a:t>
            </a:r>
            <a:r>
              <a:rPr lang="tr-TR" b="1" dirty="0"/>
              <a:t> </a:t>
            </a:r>
            <a:r>
              <a:rPr lang="tr-TR" b="1" dirty="0" err="1"/>
              <a:t>numB</a:t>
            </a:r>
            <a:endParaRPr lang="tr-TR" b="1" dirty="0"/>
          </a:p>
          <a:p>
            <a:endParaRPr lang="tr-TR" b="1" dirty="0" smtClean="0">
              <a:solidFill>
                <a:srgbClr val="C00000"/>
              </a:solidFill>
            </a:endParaRPr>
          </a:p>
          <a:p>
            <a:r>
              <a:rPr lang="tr-TR" b="1" dirty="0" err="1" smtClean="0">
                <a:solidFill>
                  <a:srgbClr val="C00000"/>
                </a:solidFill>
              </a:rPr>
              <a:t>int</a:t>
            </a:r>
            <a:r>
              <a:rPr lang="tr-TR" b="1" dirty="0" smtClean="0">
                <a:solidFill>
                  <a:srgbClr val="C00000"/>
                </a:solidFill>
              </a:rPr>
              <a:t> </a:t>
            </a:r>
            <a:r>
              <a:rPr lang="tr-TR" b="1" dirty="0" err="1">
                <a:solidFill>
                  <a:srgbClr val="C00000"/>
                </a:solidFill>
              </a:rPr>
              <a:t>add</a:t>
            </a:r>
            <a:r>
              <a:rPr lang="tr-TR" b="1" dirty="0">
                <a:solidFill>
                  <a:srgbClr val="C00000"/>
                </a:solidFill>
              </a:rPr>
              <a:t>(A </a:t>
            </a:r>
            <a:r>
              <a:rPr lang="tr-TR" b="1" dirty="0" err="1">
                <a:solidFill>
                  <a:srgbClr val="C00000"/>
                </a:solidFill>
              </a:rPr>
              <a:t>objectA</a:t>
            </a:r>
            <a:r>
              <a:rPr lang="tr-TR" b="1" dirty="0">
                <a:solidFill>
                  <a:srgbClr val="C00000"/>
                </a:solidFill>
              </a:rPr>
              <a:t>, B </a:t>
            </a:r>
            <a:r>
              <a:rPr lang="tr-TR" b="1" dirty="0" err="1">
                <a:solidFill>
                  <a:srgbClr val="C00000"/>
                </a:solidFill>
              </a:rPr>
              <a:t>objectB</a:t>
            </a:r>
            <a:r>
              <a:rPr lang="tr-TR" b="1" dirty="0">
                <a:solidFill>
                  <a:srgbClr val="C00000"/>
                </a:solidFill>
              </a:rPr>
              <a:t>)</a:t>
            </a:r>
          </a:p>
          <a:p>
            <a:r>
              <a:rPr lang="tr-TR" b="1" dirty="0">
                <a:solidFill>
                  <a:srgbClr val="C00000"/>
                </a:solidFill>
              </a:rPr>
              <a:t>{</a:t>
            </a:r>
          </a:p>
          <a:p>
            <a:r>
              <a:rPr lang="tr-TR" b="1" dirty="0">
                <a:solidFill>
                  <a:srgbClr val="C00000"/>
                </a:solidFill>
              </a:rPr>
              <a:t>   </a:t>
            </a:r>
            <a:r>
              <a:rPr lang="tr-TR" b="1" dirty="0" err="1">
                <a:solidFill>
                  <a:srgbClr val="C00000"/>
                </a:solidFill>
              </a:rPr>
              <a:t>return</a:t>
            </a:r>
            <a:r>
              <a:rPr lang="tr-TR" b="1" dirty="0">
                <a:solidFill>
                  <a:srgbClr val="C00000"/>
                </a:solidFill>
              </a:rPr>
              <a:t> (</a:t>
            </a:r>
            <a:r>
              <a:rPr lang="tr-TR" b="1" dirty="0" err="1">
                <a:solidFill>
                  <a:srgbClr val="C00000"/>
                </a:solidFill>
              </a:rPr>
              <a:t>objectA.numA</a:t>
            </a:r>
            <a:r>
              <a:rPr lang="tr-TR" b="1" dirty="0">
                <a:solidFill>
                  <a:srgbClr val="C00000"/>
                </a:solidFill>
              </a:rPr>
              <a:t> + </a:t>
            </a:r>
            <a:r>
              <a:rPr lang="tr-TR" b="1" dirty="0" err="1">
                <a:solidFill>
                  <a:srgbClr val="C00000"/>
                </a:solidFill>
              </a:rPr>
              <a:t>objectB.numB</a:t>
            </a:r>
            <a:r>
              <a:rPr lang="tr-TR" b="1" dirty="0">
                <a:solidFill>
                  <a:srgbClr val="C00000"/>
                </a:solidFill>
              </a:rPr>
              <a:t>);</a:t>
            </a:r>
          </a:p>
          <a:p>
            <a:r>
              <a:rPr lang="tr-TR" b="1" dirty="0">
                <a:solidFill>
                  <a:srgbClr val="C00000"/>
                </a:solidFill>
              </a:rPr>
              <a:t>}</a:t>
            </a:r>
          </a:p>
          <a:p>
            <a:endParaRPr lang="tr-TR" b="1" dirty="0" smtClean="0">
              <a:solidFill>
                <a:srgbClr val="C00000"/>
              </a:solidFill>
            </a:endParaRPr>
          </a:p>
          <a:p>
            <a:r>
              <a:rPr lang="tr-TR" b="1" dirty="0" err="1" smtClean="0">
                <a:solidFill>
                  <a:srgbClr val="C00000"/>
                </a:solidFill>
              </a:rPr>
              <a:t>int</a:t>
            </a:r>
            <a:r>
              <a:rPr lang="tr-TR" b="1" dirty="0" smtClean="0">
                <a:solidFill>
                  <a:srgbClr val="C00000"/>
                </a:solidFill>
              </a:rPr>
              <a:t> </a:t>
            </a:r>
            <a:r>
              <a:rPr lang="tr-TR" b="1" dirty="0">
                <a:solidFill>
                  <a:srgbClr val="C00000"/>
                </a:solidFill>
              </a:rPr>
              <a:t>main()</a:t>
            </a:r>
          </a:p>
          <a:p>
            <a:r>
              <a:rPr lang="tr-TR" b="1" dirty="0">
                <a:solidFill>
                  <a:srgbClr val="C00000"/>
                </a:solidFill>
              </a:rPr>
              <a:t>{</a:t>
            </a:r>
          </a:p>
          <a:p>
            <a:r>
              <a:rPr lang="tr-TR" b="1" dirty="0">
                <a:solidFill>
                  <a:srgbClr val="C00000"/>
                </a:solidFill>
              </a:rPr>
              <a:t>    A </a:t>
            </a:r>
            <a:r>
              <a:rPr lang="tr-TR" b="1" dirty="0" err="1">
                <a:solidFill>
                  <a:srgbClr val="C00000"/>
                </a:solidFill>
              </a:rPr>
              <a:t>objectA</a:t>
            </a:r>
            <a:r>
              <a:rPr lang="tr-TR" b="1" dirty="0">
                <a:solidFill>
                  <a:srgbClr val="C00000"/>
                </a:solidFill>
              </a:rPr>
              <a:t>;</a:t>
            </a:r>
          </a:p>
          <a:p>
            <a:r>
              <a:rPr lang="tr-TR" b="1" dirty="0">
                <a:solidFill>
                  <a:srgbClr val="C00000"/>
                </a:solidFill>
              </a:rPr>
              <a:t>    B </a:t>
            </a:r>
            <a:r>
              <a:rPr lang="tr-TR" b="1" dirty="0" err="1">
                <a:solidFill>
                  <a:srgbClr val="C00000"/>
                </a:solidFill>
              </a:rPr>
              <a:t>objectB</a:t>
            </a:r>
            <a:r>
              <a:rPr lang="tr-TR" b="1" dirty="0">
                <a:solidFill>
                  <a:srgbClr val="C00000"/>
                </a:solidFill>
              </a:rPr>
              <a:t>;</a:t>
            </a:r>
          </a:p>
          <a:p>
            <a:r>
              <a:rPr lang="tr-TR" b="1" dirty="0">
                <a:solidFill>
                  <a:srgbClr val="C00000"/>
                </a:solidFill>
              </a:rPr>
              <a:t>    </a:t>
            </a:r>
            <a:r>
              <a:rPr lang="tr-TR" b="1" dirty="0" err="1">
                <a:solidFill>
                  <a:srgbClr val="C00000"/>
                </a:solidFill>
              </a:rPr>
              <a:t>cout</a:t>
            </a:r>
            <a:r>
              <a:rPr lang="tr-TR" b="1" dirty="0">
                <a:solidFill>
                  <a:srgbClr val="C00000"/>
                </a:solidFill>
              </a:rPr>
              <a:t>&lt;&lt;"</a:t>
            </a:r>
            <a:r>
              <a:rPr lang="tr-TR" b="1" dirty="0" err="1">
                <a:solidFill>
                  <a:srgbClr val="C00000"/>
                </a:solidFill>
              </a:rPr>
              <a:t>Sum</a:t>
            </a:r>
            <a:r>
              <a:rPr lang="tr-TR" b="1" dirty="0">
                <a:solidFill>
                  <a:srgbClr val="C00000"/>
                </a:solidFill>
              </a:rPr>
              <a:t>: "&lt;&lt; </a:t>
            </a:r>
            <a:r>
              <a:rPr lang="tr-TR" b="1" dirty="0" err="1">
                <a:solidFill>
                  <a:srgbClr val="C00000"/>
                </a:solidFill>
              </a:rPr>
              <a:t>add</a:t>
            </a:r>
            <a:r>
              <a:rPr lang="tr-TR" b="1" dirty="0">
                <a:solidFill>
                  <a:srgbClr val="C00000"/>
                </a:solidFill>
              </a:rPr>
              <a:t>(</a:t>
            </a:r>
            <a:r>
              <a:rPr lang="tr-TR" b="1" dirty="0" err="1">
                <a:solidFill>
                  <a:srgbClr val="C00000"/>
                </a:solidFill>
              </a:rPr>
              <a:t>objectA</a:t>
            </a:r>
            <a:r>
              <a:rPr lang="tr-TR" b="1" dirty="0">
                <a:solidFill>
                  <a:srgbClr val="C00000"/>
                </a:solidFill>
              </a:rPr>
              <a:t>, </a:t>
            </a:r>
            <a:r>
              <a:rPr lang="tr-TR" b="1" dirty="0" err="1">
                <a:solidFill>
                  <a:srgbClr val="C00000"/>
                </a:solidFill>
              </a:rPr>
              <a:t>objectB</a:t>
            </a:r>
            <a:r>
              <a:rPr lang="tr-TR" b="1" dirty="0">
                <a:solidFill>
                  <a:srgbClr val="C00000"/>
                </a:solidFill>
              </a:rPr>
              <a:t>);</a:t>
            </a:r>
          </a:p>
          <a:p>
            <a:r>
              <a:rPr lang="tr-TR" b="1" dirty="0">
                <a:solidFill>
                  <a:srgbClr val="C00000"/>
                </a:solidFill>
              </a:rPr>
              <a:t>    </a:t>
            </a:r>
            <a:r>
              <a:rPr lang="tr-TR" b="1" dirty="0" err="1">
                <a:solidFill>
                  <a:srgbClr val="C00000"/>
                </a:solidFill>
              </a:rPr>
              <a:t>return</a:t>
            </a:r>
            <a:r>
              <a:rPr lang="tr-TR" b="1" dirty="0">
                <a:solidFill>
                  <a:srgbClr val="C00000"/>
                </a:solidFill>
              </a:rPr>
              <a:t> 0;</a:t>
            </a:r>
          </a:p>
          <a:p>
            <a:r>
              <a:rPr lang="tr-TR" b="1" dirty="0">
                <a:solidFill>
                  <a:srgbClr val="C00000"/>
                </a:solidFill>
              </a:rPr>
              <a:t>}</a:t>
            </a:r>
          </a:p>
        </p:txBody>
      </p:sp>
    </p:spTree>
    <p:extLst>
      <p:ext uri="{BB962C8B-B14F-4D97-AF65-F5344CB8AC3E}">
        <p14:creationId xmlns:p14="http://schemas.microsoft.com/office/powerpoint/2010/main" val="8113666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5934974" cy="6858000"/>
          </a:xfrm>
        </p:spPr>
        <p:txBody>
          <a:bodyPr>
            <a:normAutofit fontScale="62500" lnSpcReduction="20000"/>
          </a:bodyPr>
          <a:lstStyle/>
          <a:p>
            <a:pPr marL="0" indent="0">
              <a:buNone/>
            </a:pPr>
            <a:r>
              <a:rPr lang="tr-TR" b="1" dirty="0" err="1">
                <a:solidFill>
                  <a:srgbClr val="C00000"/>
                </a:solidFill>
              </a:rPr>
              <a:t>class</a:t>
            </a:r>
            <a:r>
              <a:rPr lang="tr-TR" b="1" dirty="0">
                <a:solidFill>
                  <a:srgbClr val="C00000"/>
                </a:solidFill>
              </a:rPr>
              <a:t> B;</a:t>
            </a:r>
          </a:p>
          <a:p>
            <a:pPr marL="0" indent="0">
              <a:buNone/>
            </a:pPr>
            <a:r>
              <a:rPr lang="tr-TR" b="1" dirty="0">
                <a:solidFill>
                  <a:srgbClr val="C00000"/>
                </a:solidFill>
              </a:rPr>
              <a:t> </a:t>
            </a:r>
          </a:p>
          <a:p>
            <a:pPr marL="0" indent="0">
              <a:buNone/>
            </a:pPr>
            <a:r>
              <a:rPr lang="tr-TR" b="1" dirty="0" err="1">
                <a:solidFill>
                  <a:srgbClr val="C00000"/>
                </a:solidFill>
              </a:rPr>
              <a:t>class</a:t>
            </a:r>
            <a:r>
              <a:rPr lang="tr-TR" b="1" dirty="0">
                <a:solidFill>
                  <a:srgbClr val="C00000"/>
                </a:solidFill>
              </a:rPr>
              <a:t> A {</a:t>
            </a:r>
          </a:p>
          <a:p>
            <a:pPr marL="0" indent="0">
              <a:buNone/>
            </a:pPr>
            <a:r>
              <a:rPr lang="tr-TR" b="1" dirty="0" err="1">
                <a:solidFill>
                  <a:srgbClr val="C00000"/>
                </a:solidFill>
              </a:rPr>
              <a:t>public</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showB</a:t>
            </a:r>
            <a:r>
              <a:rPr lang="tr-TR" b="1" dirty="0">
                <a:solidFill>
                  <a:srgbClr val="C00000"/>
                </a:solidFill>
              </a:rPr>
              <a:t>(B&amp;);</a:t>
            </a:r>
          </a:p>
          <a:p>
            <a:pPr marL="0" indent="0">
              <a:buNone/>
            </a:pPr>
            <a:r>
              <a:rPr lang="tr-TR" b="1" dirty="0">
                <a:solidFill>
                  <a:srgbClr val="C00000"/>
                </a:solidFill>
              </a:rPr>
              <a:t>};</a:t>
            </a:r>
          </a:p>
          <a:p>
            <a:pPr marL="0" indent="0">
              <a:buNone/>
            </a:pPr>
            <a:r>
              <a:rPr lang="tr-TR" b="1" dirty="0">
                <a:solidFill>
                  <a:srgbClr val="C00000"/>
                </a:solidFill>
              </a:rPr>
              <a:t> </a:t>
            </a:r>
          </a:p>
          <a:p>
            <a:pPr marL="0" indent="0">
              <a:buNone/>
            </a:pPr>
            <a:r>
              <a:rPr lang="tr-TR" b="1" dirty="0" err="1">
                <a:solidFill>
                  <a:srgbClr val="C00000"/>
                </a:solidFill>
              </a:rPr>
              <a:t>class</a:t>
            </a:r>
            <a:r>
              <a:rPr lang="tr-TR" b="1" dirty="0">
                <a:solidFill>
                  <a:srgbClr val="C00000"/>
                </a:solidFill>
              </a:rPr>
              <a:t> B {</a:t>
            </a:r>
          </a:p>
          <a:p>
            <a:pPr marL="0" indent="0">
              <a:buNone/>
            </a:pPr>
            <a:r>
              <a:rPr lang="tr-TR" b="1" dirty="0" err="1">
                <a:solidFill>
                  <a:srgbClr val="C00000"/>
                </a:solidFill>
              </a:rPr>
              <a:t>private</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int</a:t>
            </a:r>
            <a:r>
              <a:rPr lang="tr-TR" b="1" dirty="0">
                <a:solidFill>
                  <a:srgbClr val="C00000"/>
                </a:solidFill>
              </a:rPr>
              <a:t> b;</a:t>
            </a:r>
          </a:p>
          <a:p>
            <a:pPr marL="0" indent="0">
              <a:buNone/>
            </a:pPr>
            <a:r>
              <a:rPr lang="tr-TR" b="1" dirty="0">
                <a:solidFill>
                  <a:srgbClr val="C00000"/>
                </a:solidFill>
              </a:rPr>
              <a:t> </a:t>
            </a:r>
          </a:p>
          <a:p>
            <a:pPr marL="0" indent="0">
              <a:buNone/>
            </a:pPr>
            <a:r>
              <a:rPr lang="tr-TR" b="1" dirty="0" err="1">
                <a:solidFill>
                  <a:srgbClr val="C00000"/>
                </a:solidFill>
              </a:rPr>
              <a:t>public</a:t>
            </a:r>
            <a:r>
              <a:rPr lang="tr-TR" b="1" dirty="0">
                <a:solidFill>
                  <a:srgbClr val="C00000"/>
                </a:solidFill>
              </a:rPr>
              <a:t>:</a:t>
            </a:r>
          </a:p>
          <a:p>
            <a:pPr marL="0" indent="0">
              <a:buNone/>
            </a:pPr>
            <a:r>
              <a:rPr lang="tr-TR" b="1" dirty="0">
                <a:solidFill>
                  <a:srgbClr val="C00000"/>
                </a:solidFill>
              </a:rPr>
              <a:t>    B() { b = 0; }</a:t>
            </a:r>
          </a:p>
          <a:p>
            <a:pPr marL="0" indent="0">
              <a:buNone/>
            </a:pPr>
            <a:r>
              <a:rPr lang="tr-TR" b="1" dirty="0">
                <a:solidFill>
                  <a:srgbClr val="C00000"/>
                </a:solidFill>
              </a:rPr>
              <a:t>    </a:t>
            </a:r>
            <a:r>
              <a:rPr lang="tr-TR" b="1" dirty="0" err="1">
                <a:solidFill>
                  <a:srgbClr val="C00000"/>
                </a:solidFill>
              </a:rPr>
              <a:t>friend</a:t>
            </a:r>
            <a:r>
              <a:rPr lang="tr-TR" b="1" dirty="0">
                <a:solidFill>
                  <a:srgbClr val="C00000"/>
                </a:solidFill>
              </a:rPr>
              <a:t> </a:t>
            </a:r>
            <a:r>
              <a:rPr lang="tr-TR" b="1" dirty="0" err="1">
                <a:solidFill>
                  <a:srgbClr val="C00000"/>
                </a:solidFill>
              </a:rPr>
              <a:t>void</a:t>
            </a:r>
            <a:r>
              <a:rPr lang="tr-TR" b="1" dirty="0">
                <a:solidFill>
                  <a:srgbClr val="C00000"/>
                </a:solidFill>
              </a:rPr>
              <a:t> A::showB(B&amp; x); </a:t>
            </a:r>
            <a:r>
              <a:rPr lang="tr-TR" b="1" dirty="0"/>
              <a:t>// </a:t>
            </a:r>
            <a:r>
              <a:rPr lang="tr-TR" b="1" dirty="0" err="1"/>
              <a:t>Friend</a:t>
            </a:r>
            <a:r>
              <a:rPr lang="tr-TR" b="1" dirty="0"/>
              <a:t> </a:t>
            </a:r>
            <a:r>
              <a:rPr lang="tr-TR" b="1" dirty="0" err="1"/>
              <a:t>function</a:t>
            </a:r>
            <a:endParaRPr lang="tr-TR" b="1" dirty="0"/>
          </a:p>
          <a:p>
            <a:pPr marL="0" indent="0">
              <a:buNone/>
            </a:pPr>
            <a:r>
              <a:rPr lang="tr-TR" b="1" dirty="0">
                <a:solidFill>
                  <a:srgbClr val="C00000"/>
                </a:solidFill>
              </a:rPr>
              <a:t>};</a:t>
            </a:r>
          </a:p>
          <a:p>
            <a:pPr marL="0" indent="0">
              <a:buNone/>
            </a:pPr>
            <a:r>
              <a:rPr lang="tr-TR" b="1" dirty="0">
                <a:solidFill>
                  <a:srgbClr val="C00000"/>
                </a:solidFill>
              </a:rPr>
              <a:t> </a:t>
            </a:r>
          </a:p>
          <a:p>
            <a:pPr marL="0" indent="0">
              <a:buNone/>
            </a:pPr>
            <a:r>
              <a:rPr lang="tr-TR" b="1" dirty="0" err="1">
                <a:solidFill>
                  <a:srgbClr val="C00000"/>
                </a:solidFill>
              </a:rPr>
              <a:t>void</a:t>
            </a:r>
            <a:r>
              <a:rPr lang="tr-TR" b="1" dirty="0">
                <a:solidFill>
                  <a:srgbClr val="C00000"/>
                </a:solidFill>
              </a:rPr>
              <a:t> A::showB(B&amp; x</a:t>
            </a:r>
            <a:r>
              <a:rPr lang="tr-TR" b="1" dirty="0" smtClean="0">
                <a:solidFill>
                  <a:srgbClr val="C00000"/>
                </a:solidFill>
              </a:rPr>
              <a:t>){</a:t>
            </a:r>
            <a:endParaRPr lang="tr-TR" b="1" dirty="0">
              <a:solidFill>
                <a:srgbClr val="C00000"/>
              </a:solidFill>
            </a:endParaRPr>
          </a:p>
          <a:p>
            <a:pPr marL="0" indent="0">
              <a:buNone/>
            </a:pPr>
            <a:r>
              <a:rPr lang="tr-TR" b="1" dirty="0" smtClean="0"/>
              <a:t>//  </a:t>
            </a:r>
            <a:r>
              <a:rPr lang="tr-TR" b="1" dirty="0" err="1"/>
              <a:t>showB</a:t>
            </a:r>
            <a:r>
              <a:rPr lang="tr-TR" b="1" dirty="0"/>
              <a:t>() is </a:t>
            </a:r>
            <a:r>
              <a:rPr lang="tr-TR" b="1" dirty="0" err="1"/>
              <a:t>friend</a:t>
            </a:r>
            <a:r>
              <a:rPr lang="tr-TR" b="1" dirty="0"/>
              <a:t> of B, it </a:t>
            </a:r>
            <a:r>
              <a:rPr lang="tr-TR" b="1" dirty="0" smtClean="0"/>
              <a:t>can </a:t>
            </a:r>
            <a:r>
              <a:rPr lang="tr-TR" b="1" dirty="0" err="1"/>
              <a:t>access</a:t>
            </a:r>
            <a:r>
              <a:rPr lang="tr-TR" b="1" dirty="0"/>
              <a:t> </a:t>
            </a:r>
            <a:r>
              <a:rPr lang="tr-TR" b="1" dirty="0" err="1"/>
              <a:t>private</a:t>
            </a:r>
            <a:r>
              <a:rPr lang="tr-TR" b="1" dirty="0"/>
              <a:t> </a:t>
            </a:r>
            <a:r>
              <a:rPr lang="tr-TR" b="1" dirty="0" err="1"/>
              <a:t>members</a:t>
            </a:r>
            <a:r>
              <a:rPr lang="tr-TR" b="1" dirty="0"/>
              <a:t> of B</a:t>
            </a:r>
          </a:p>
          <a:p>
            <a:pPr marL="0" indent="0">
              <a:buNone/>
            </a:pPr>
            <a:r>
              <a:rPr lang="tr-TR" b="1" dirty="0">
                <a:solidFill>
                  <a:srgbClr val="C00000"/>
                </a:solidFill>
              </a:rPr>
              <a:t>    </a:t>
            </a:r>
            <a:r>
              <a:rPr lang="tr-TR" b="1" dirty="0" err="1">
                <a:solidFill>
                  <a:srgbClr val="C00000"/>
                </a:solidFill>
              </a:rPr>
              <a:t>std</a:t>
            </a:r>
            <a:r>
              <a:rPr lang="tr-TR" b="1" dirty="0">
                <a:solidFill>
                  <a:srgbClr val="C00000"/>
                </a:solidFill>
              </a:rPr>
              <a:t>::</a:t>
            </a:r>
            <a:r>
              <a:rPr lang="tr-TR" b="1" dirty="0" err="1">
                <a:solidFill>
                  <a:srgbClr val="C00000"/>
                </a:solidFill>
              </a:rPr>
              <a:t>cout</a:t>
            </a:r>
            <a:r>
              <a:rPr lang="tr-TR" b="1" dirty="0">
                <a:solidFill>
                  <a:srgbClr val="C00000"/>
                </a:solidFill>
              </a:rPr>
              <a:t> &lt;&lt; "B::b = " &lt;&lt; </a:t>
            </a:r>
            <a:r>
              <a:rPr lang="tr-TR" b="1" dirty="0" err="1">
                <a:solidFill>
                  <a:srgbClr val="C00000"/>
                </a:solidFill>
              </a:rPr>
              <a:t>x.b</a:t>
            </a:r>
            <a:r>
              <a:rPr lang="tr-TR" b="1" dirty="0">
                <a:solidFill>
                  <a:srgbClr val="C00000"/>
                </a:solidFill>
              </a:rPr>
              <a:t>;</a:t>
            </a:r>
          </a:p>
          <a:p>
            <a:pPr marL="0" indent="0">
              <a:buNone/>
            </a:pPr>
            <a:r>
              <a:rPr lang="tr-TR" b="1" dirty="0">
                <a:solidFill>
                  <a:srgbClr val="C00000"/>
                </a:solidFill>
              </a:rPr>
              <a:t>}</a:t>
            </a:r>
          </a:p>
          <a:p>
            <a:pPr marL="0" indent="0">
              <a:buNone/>
            </a:pPr>
            <a:r>
              <a:rPr lang="tr-TR" b="1" dirty="0">
                <a:solidFill>
                  <a:srgbClr val="C00000"/>
                </a:solidFill>
              </a:rPr>
              <a:t> </a:t>
            </a:r>
          </a:p>
        </p:txBody>
      </p:sp>
      <p:sp>
        <p:nvSpPr>
          <p:cNvPr id="4" name="Dikdörtgen 3"/>
          <p:cNvSpPr/>
          <p:nvPr/>
        </p:nvSpPr>
        <p:spPr>
          <a:xfrm>
            <a:off x="7525108" y="2413337"/>
            <a:ext cx="3137140" cy="2246769"/>
          </a:xfrm>
          <a:prstGeom prst="rect">
            <a:avLst/>
          </a:prstGeom>
        </p:spPr>
        <p:txBody>
          <a:bodyPr wrap="square">
            <a:spAutoFit/>
          </a:bodyPr>
          <a:lstStyle/>
          <a:p>
            <a:r>
              <a:rPr lang="en-US" sz="2000" b="1" dirty="0" err="1">
                <a:solidFill>
                  <a:srgbClr val="C00000"/>
                </a:solidFill>
              </a:rPr>
              <a:t>int</a:t>
            </a:r>
            <a:r>
              <a:rPr lang="en-US" sz="2000" b="1" dirty="0">
                <a:solidFill>
                  <a:srgbClr val="C00000"/>
                </a:solidFill>
              </a:rPr>
              <a:t> main()</a:t>
            </a:r>
          </a:p>
          <a:p>
            <a:r>
              <a:rPr lang="en-US" sz="2000" b="1" dirty="0">
                <a:solidFill>
                  <a:srgbClr val="C00000"/>
                </a:solidFill>
              </a:rPr>
              <a:t>{</a:t>
            </a:r>
          </a:p>
          <a:p>
            <a:r>
              <a:rPr lang="en-US" sz="2000" b="1" dirty="0">
                <a:solidFill>
                  <a:srgbClr val="C00000"/>
                </a:solidFill>
              </a:rPr>
              <a:t>    A </a:t>
            </a:r>
            <a:r>
              <a:rPr lang="en-US" sz="2000" b="1" dirty="0" err="1">
                <a:solidFill>
                  <a:srgbClr val="C00000"/>
                </a:solidFill>
              </a:rPr>
              <a:t>a</a:t>
            </a:r>
            <a:r>
              <a:rPr lang="en-US" sz="2000" b="1" dirty="0">
                <a:solidFill>
                  <a:srgbClr val="C00000"/>
                </a:solidFill>
              </a:rPr>
              <a:t>;</a:t>
            </a:r>
          </a:p>
          <a:p>
            <a:r>
              <a:rPr lang="en-US" sz="2000" b="1" dirty="0">
                <a:solidFill>
                  <a:srgbClr val="C00000"/>
                </a:solidFill>
              </a:rPr>
              <a:t>    B x;</a:t>
            </a:r>
          </a:p>
          <a:p>
            <a:r>
              <a:rPr lang="en-US" sz="2000" b="1" dirty="0">
                <a:solidFill>
                  <a:srgbClr val="C00000"/>
                </a:solidFill>
              </a:rPr>
              <a:t>    </a:t>
            </a:r>
            <a:r>
              <a:rPr lang="en-US" sz="2000" b="1" dirty="0" err="1">
                <a:solidFill>
                  <a:srgbClr val="C00000"/>
                </a:solidFill>
              </a:rPr>
              <a:t>a.showB</a:t>
            </a:r>
            <a:r>
              <a:rPr lang="en-US" sz="2000" b="1" dirty="0">
                <a:solidFill>
                  <a:srgbClr val="C00000"/>
                </a:solidFill>
              </a:rPr>
              <a:t>(x);</a:t>
            </a:r>
          </a:p>
          <a:p>
            <a:r>
              <a:rPr lang="en-US" sz="2000" b="1" dirty="0">
                <a:solidFill>
                  <a:srgbClr val="C00000"/>
                </a:solidFill>
              </a:rPr>
              <a:t>    return 0;</a:t>
            </a:r>
          </a:p>
          <a:p>
            <a:r>
              <a:rPr lang="en-US" sz="2000" b="1" dirty="0">
                <a:solidFill>
                  <a:srgbClr val="C00000"/>
                </a:solidFill>
              </a:rPr>
              <a:t>}</a:t>
            </a:r>
          </a:p>
        </p:txBody>
      </p:sp>
    </p:spTree>
    <p:extLst>
      <p:ext uri="{BB962C8B-B14F-4D97-AF65-F5344CB8AC3E}">
        <p14:creationId xmlns:p14="http://schemas.microsoft.com/office/powerpoint/2010/main" val="40202691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9644332" cy="6780362"/>
          </a:xfrm>
        </p:spPr>
        <p:txBody>
          <a:bodyPr>
            <a:normAutofit fontScale="70000" lnSpcReduction="20000"/>
          </a:bodyPr>
          <a:lstStyle/>
          <a:p>
            <a:pPr marL="0" indent="0">
              <a:buNone/>
            </a:pPr>
            <a:r>
              <a:rPr lang="en-US" b="1" dirty="0" smtClean="0">
                <a:solidFill>
                  <a:srgbClr val="C00000"/>
                </a:solidFill>
              </a:rPr>
              <a:t>class </a:t>
            </a:r>
            <a:r>
              <a:rPr lang="en-US" b="1" dirty="0">
                <a:solidFill>
                  <a:srgbClr val="C00000"/>
                </a:solidFill>
              </a:rPr>
              <a:t>A {</a:t>
            </a:r>
          </a:p>
          <a:p>
            <a:pPr marL="0" indent="0">
              <a:buNone/>
            </a:pPr>
            <a:r>
              <a:rPr lang="en-US" b="1" dirty="0">
                <a:solidFill>
                  <a:srgbClr val="C00000"/>
                </a:solidFill>
              </a:rPr>
              <a:t>    </a:t>
            </a:r>
            <a:r>
              <a:rPr lang="en-US" b="1" dirty="0" err="1">
                <a:solidFill>
                  <a:srgbClr val="C00000"/>
                </a:solidFill>
              </a:rPr>
              <a:t>int</a:t>
            </a:r>
            <a:r>
              <a:rPr lang="en-US" b="1" dirty="0">
                <a:solidFill>
                  <a:srgbClr val="C00000"/>
                </a:solidFill>
              </a:rPr>
              <a:t> a;</a:t>
            </a:r>
          </a:p>
          <a:p>
            <a:pPr marL="0" indent="0">
              <a:buNone/>
            </a:pPr>
            <a:r>
              <a:rPr lang="en-US" b="1" dirty="0">
                <a:solidFill>
                  <a:srgbClr val="C00000"/>
                </a:solidFill>
              </a:rPr>
              <a:t> </a:t>
            </a:r>
            <a:r>
              <a:rPr lang="en-US" b="1" dirty="0" smtClean="0">
                <a:solidFill>
                  <a:srgbClr val="C00000"/>
                </a:solidFill>
              </a:rPr>
              <a:t>public</a:t>
            </a:r>
            <a:r>
              <a:rPr lang="en-US" b="1" dirty="0">
                <a:solidFill>
                  <a:srgbClr val="C00000"/>
                </a:solidFill>
              </a:rPr>
              <a:t>:</a:t>
            </a:r>
          </a:p>
          <a:p>
            <a:pPr marL="0" indent="0">
              <a:buNone/>
            </a:pPr>
            <a:r>
              <a:rPr lang="en-US" b="1" dirty="0">
                <a:solidFill>
                  <a:srgbClr val="C00000"/>
                </a:solidFill>
              </a:rPr>
              <a:t>    A() { a = 0; }</a:t>
            </a:r>
          </a:p>
          <a:p>
            <a:pPr marL="0" indent="0">
              <a:buNone/>
            </a:pPr>
            <a:r>
              <a:rPr lang="en-US" b="1" dirty="0">
                <a:solidFill>
                  <a:srgbClr val="C00000"/>
                </a:solidFill>
              </a:rPr>
              <a:t> </a:t>
            </a:r>
          </a:p>
          <a:p>
            <a:pPr marL="0" indent="0">
              <a:buNone/>
            </a:pPr>
            <a:r>
              <a:rPr lang="en-US" b="1" dirty="0">
                <a:solidFill>
                  <a:srgbClr val="C00000"/>
                </a:solidFill>
              </a:rPr>
              <a:t>    </a:t>
            </a:r>
            <a:r>
              <a:rPr lang="en-US" b="1" dirty="0"/>
              <a:t>// global friend function</a:t>
            </a:r>
          </a:p>
          <a:p>
            <a:pPr marL="0" indent="0">
              <a:buNone/>
            </a:pPr>
            <a:r>
              <a:rPr lang="en-US" b="1" dirty="0">
                <a:solidFill>
                  <a:srgbClr val="C00000"/>
                </a:solidFill>
              </a:rPr>
              <a:t>    friend void </a:t>
            </a:r>
            <a:r>
              <a:rPr lang="en-US" b="1" dirty="0" err="1">
                <a:solidFill>
                  <a:srgbClr val="C00000"/>
                </a:solidFill>
              </a:rPr>
              <a:t>showA</a:t>
            </a:r>
            <a:r>
              <a:rPr lang="en-US" b="1" dirty="0">
                <a:solidFill>
                  <a:srgbClr val="C00000"/>
                </a:solidFill>
              </a:rPr>
              <a:t>(A&amp;);</a:t>
            </a:r>
          </a:p>
          <a:p>
            <a:pPr marL="0" indent="0">
              <a:buNone/>
            </a:pPr>
            <a:r>
              <a:rPr lang="en-US" b="1" dirty="0">
                <a:solidFill>
                  <a:srgbClr val="C00000"/>
                </a:solidFill>
              </a:rPr>
              <a:t>};</a:t>
            </a:r>
          </a:p>
          <a:p>
            <a:pPr marL="0" indent="0">
              <a:buNone/>
            </a:pPr>
            <a:r>
              <a:rPr lang="en-US" b="1" dirty="0">
                <a:solidFill>
                  <a:srgbClr val="C00000"/>
                </a:solidFill>
              </a:rPr>
              <a:t> </a:t>
            </a:r>
          </a:p>
          <a:p>
            <a:pPr marL="0" indent="0">
              <a:buNone/>
            </a:pPr>
            <a:r>
              <a:rPr lang="en-US" b="1" dirty="0">
                <a:solidFill>
                  <a:srgbClr val="C00000"/>
                </a:solidFill>
              </a:rPr>
              <a:t>void </a:t>
            </a:r>
            <a:r>
              <a:rPr lang="en-US" b="1" dirty="0" err="1">
                <a:solidFill>
                  <a:srgbClr val="C00000"/>
                </a:solidFill>
              </a:rPr>
              <a:t>showA</a:t>
            </a:r>
            <a:r>
              <a:rPr lang="en-US" b="1" dirty="0">
                <a:solidFill>
                  <a:srgbClr val="C00000"/>
                </a:solidFill>
              </a:rPr>
              <a:t>(A&amp; x</a:t>
            </a:r>
            <a:r>
              <a:rPr lang="en-US" b="1" dirty="0" smtClean="0">
                <a:solidFill>
                  <a:srgbClr val="C00000"/>
                </a:solidFill>
              </a:rPr>
              <a:t>){</a:t>
            </a:r>
            <a:endParaRPr lang="en-US" b="1" dirty="0">
              <a:solidFill>
                <a:srgbClr val="C00000"/>
              </a:solidFill>
            </a:endParaRPr>
          </a:p>
          <a:p>
            <a:pPr marL="0" indent="0">
              <a:buNone/>
            </a:pPr>
            <a:r>
              <a:rPr lang="en-US" b="1" dirty="0">
                <a:solidFill>
                  <a:srgbClr val="C00000"/>
                </a:solidFill>
              </a:rPr>
              <a:t>    </a:t>
            </a:r>
            <a:r>
              <a:rPr lang="en-US" b="1" dirty="0"/>
              <a:t>// Since </a:t>
            </a:r>
            <a:r>
              <a:rPr lang="en-US" b="1" dirty="0" err="1"/>
              <a:t>showA</a:t>
            </a:r>
            <a:r>
              <a:rPr lang="en-US" b="1" dirty="0"/>
              <a:t>() is a friend, it can </a:t>
            </a:r>
            <a:r>
              <a:rPr lang="en-US" b="1" dirty="0" smtClean="0"/>
              <a:t>access    </a:t>
            </a:r>
            <a:r>
              <a:rPr lang="en-US" b="1" dirty="0"/>
              <a:t>// private members of A</a:t>
            </a:r>
          </a:p>
          <a:p>
            <a:pPr marL="0" indent="0">
              <a:buNone/>
            </a:pPr>
            <a:r>
              <a:rPr lang="en-US" b="1" dirty="0">
                <a:solidFill>
                  <a:srgbClr val="C00000"/>
                </a:solidFill>
              </a:rPr>
              <a:t>    </a:t>
            </a:r>
            <a:r>
              <a:rPr lang="en-US" b="1" dirty="0" err="1">
                <a:solidFill>
                  <a:srgbClr val="C00000"/>
                </a:solidFill>
              </a:rPr>
              <a:t>std</a:t>
            </a:r>
            <a:r>
              <a:rPr lang="en-US" b="1" dirty="0">
                <a:solidFill>
                  <a:srgbClr val="C00000"/>
                </a:solidFill>
              </a:rPr>
              <a:t>::</a:t>
            </a:r>
            <a:r>
              <a:rPr lang="en-US" b="1" dirty="0" err="1">
                <a:solidFill>
                  <a:srgbClr val="C00000"/>
                </a:solidFill>
              </a:rPr>
              <a:t>cout</a:t>
            </a:r>
            <a:r>
              <a:rPr lang="en-US" b="1" dirty="0">
                <a:solidFill>
                  <a:srgbClr val="C00000"/>
                </a:solidFill>
              </a:rPr>
              <a:t> &lt;&lt; "A::a=" &lt;&lt; </a:t>
            </a:r>
            <a:r>
              <a:rPr lang="en-US" b="1" dirty="0" err="1">
                <a:solidFill>
                  <a:srgbClr val="C00000"/>
                </a:solidFill>
              </a:rPr>
              <a:t>x.a</a:t>
            </a:r>
            <a:r>
              <a:rPr lang="en-US" b="1" dirty="0">
                <a:solidFill>
                  <a:srgbClr val="C00000"/>
                </a:solidFill>
              </a:rPr>
              <a:t>;</a:t>
            </a:r>
          </a:p>
          <a:p>
            <a:pPr marL="0" indent="0">
              <a:buNone/>
            </a:pPr>
            <a:r>
              <a:rPr lang="en-US" b="1" dirty="0">
                <a:solidFill>
                  <a:srgbClr val="C00000"/>
                </a:solidFill>
              </a:rPr>
              <a:t>}</a:t>
            </a:r>
          </a:p>
          <a:p>
            <a:pPr marL="0" indent="0">
              <a:buNone/>
            </a:pPr>
            <a:r>
              <a:rPr lang="en-US" b="1" dirty="0">
                <a:solidFill>
                  <a:srgbClr val="C00000"/>
                </a:solidFill>
              </a:rPr>
              <a:t> </a:t>
            </a:r>
          </a:p>
          <a:p>
            <a:pPr marL="0" indent="0">
              <a:buNone/>
            </a:pPr>
            <a:r>
              <a:rPr lang="en-US" b="1" dirty="0" err="1">
                <a:solidFill>
                  <a:srgbClr val="C00000"/>
                </a:solidFill>
              </a:rPr>
              <a:t>int</a:t>
            </a:r>
            <a:r>
              <a:rPr lang="en-US" b="1" dirty="0">
                <a:solidFill>
                  <a:srgbClr val="C00000"/>
                </a:solidFill>
              </a:rPr>
              <a:t> main</a:t>
            </a:r>
            <a:r>
              <a:rPr lang="en-US" b="1" dirty="0" smtClean="0">
                <a:solidFill>
                  <a:srgbClr val="C00000"/>
                </a:solidFill>
              </a:rPr>
              <a:t>(){</a:t>
            </a:r>
            <a:endParaRPr lang="en-US" b="1" dirty="0">
              <a:solidFill>
                <a:srgbClr val="C00000"/>
              </a:solidFill>
            </a:endParaRPr>
          </a:p>
          <a:p>
            <a:pPr marL="0" indent="0">
              <a:buNone/>
            </a:pPr>
            <a:r>
              <a:rPr lang="en-US" b="1" dirty="0">
                <a:solidFill>
                  <a:srgbClr val="C00000"/>
                </a:solidFill>
              </a:rPr>
              <a:t>    A </a:t>
            </a:r>
            <a:r>
              <a:rPr lang="en-US" b="1" dirty="0" err="1">
                <a:solidFill>
                  <a:srgbClr val="C00000"/>
                </a:solidFill>
              </a:rPr>
              <a:t>a</a:t>
            </a:r>
            <a:r>
              <a:rPr lang="en-US" b="1" dirty="0">
                <a:solidFill>
                  <a:srgbClr val="C00000"/>
                </a:solidFill>
              </a:rPr>
              <a:t>;</a:t>
            </a:r>
          </a:p>
          <a:p>
            <a:pPr marL="0" indent="0">
              <a:buNone/>
            </a:pPr>
            <a:r>
              <a:rPr lang="en-US" b="1" dirty="0">
                <a:solidFill>
                  <a:srgbClr val="C00000"/>
                </a:solidFill>
              </a:rPr>
              <a:t>    </a:t>
            </a:r>
            <a:r>
              <a:rPr lang="en-US" b="1" dirty="0" err="1">
                <a:solidFill>
                  <a:srgbClr val="C00000"/>
                </a:solidFill>
              </a:rPr>
              <a:t>showA</a:t>
            </a:r>
            <a:r>
              <a:rPr lang="en-US" b="1" dirty="0">
                <a:solidFill>
                  <a:srgbClr val="C00000"/>
                </a:solidFill>
              </a:rPr>
              <a:t>(a);</a:t>
            </a:r>
          </a:p>
          <a:p>
            <a:pPr marL="0" indent="0">
              <a:buNone/>
            </a:pPr>
            <a:r>
              <a:rPr lang="en-US" b="1" dirty="0">
                <a:solidFill>
                  <a:srgbClr val="C00000"/>
                </a:solidFill>
              </a:rPr>
              <a:t>    return 0;</a:t>
            </a:r>
          </a:p>
          <a:p>
            <a:pPr marL="0" indent="0">
              <a:buNone/>
            </a:pPr>
            <a:r>
              <a:rPr lang="en-US" b="1" dirty="0">
                <a:solidFill>
                  <a:srgbClr val="C00000"/>
                </a:solidFill>
              </a:rPr>
              <a:t>}</a:t>
            </a:r>
            <a:endParaRPr lang="tr-TR" b="1" dirty="0">
              <a:solidFill>
                <a:srgbClr val="C00000"/>
              </a:solidFill>
            </a:endParaRPr>
          </a:p>
        </p:txBody>
      </p:sp>
    </p:spTree>
    <p:extLst>
      <p:ext uri="{BB962C8B-B14F-4D97-AF65-F5344CB8AC3E}">
        <p14:creationId xmlns:p14="http://schemas.microsoft.com/office/powerpoint/2010/main" val="5611947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 y="0"/>
            <a:ext cx="7686136" cy="6858000"/>
          </a:xfrm>
        </p:spPr>
        <p:txBody>
          <a:bodyPr>
            <a:normAutofit fontScale="92500" lnSpcReduction="20000"/>
          </a:bodyPr>
          <a:lstStyle/>
          <a:p>
            <a:pPr marL="0" indent="0">
              <a:buNone/>
            </a:pPr>
            <a:r>
              <a:rPr lang="tr-TR" b="1" dirty="0" err="1">
                <a:solidFill>
                  <a:srgbClr val="C00000"/>
                </a:solidFill>
              </a:rPr>
              <a:t>class</a:t>
            </a:r>
            <a:r>
              <a:rPr lang="tr-TR" b="1" dirty="0">
                <a:solidFill>
                  <a:srgbClr val="C00000"/>
                </a:solidFill>
              </a:rPr>
              <a:t> beta; </a:t>
            </a:r>
            <a:r>
              <a:rPr lang="tr-TR" b="1" dirty="0"/>
              <a:t>//</a:t>
            </a:r>
            <a:r>
              <a:rPr lang="tr-TR" b="1" dirty="0" err="1"/>
              <a:t>needed</a:t>
            </a:r>
            <a:r>
              <a:rPr lang="tr-TR" b="1" dirty="0"/>
              <a:t> </a:t>
            </a:r>
            <a:r>
              <a:rPr lang="tr-TR" b="1" dirty="0" err="1"/>
              <a:t>for</a:t>
            </a:r>
            <a:r>
              <a:rPr lang="tr-TR" b="1" dirty="0"/>
              <a:t> </a:t>
            </a:r>
            <a:r>
              <a:rPr lang="tr-TR" b="1" dirty="0" err="1"/>
              <a:t>frifunc</a:t>
            </a:r>
            <a:r>
              <a:rPr lang="tr-TR" b="1" dirty="0"/>
              <a:t> </a:t>
            </a:r>
            <a:r>
              <a:rPr lang="tr-TR" b="1" dirty="0" err="1"/>
              <a:t>declaration</a:t>
            </a:r>
            <a:endParaRPr lang="tr-TR" b="1" dirty="0"/>
          </a:p>
          <a:p>
            <a:pPr marL="0" indent="0">
              <a:buNone/>
            </a:pPr>
            <a:r>
              <a:rPr lang="tr-TR" b="1" dirty="0" err="1">
                <a:solidFill>
                  <a:srgbClr val="C00000"/>
                </a:solidFill>
              </a:rPr>
              <a:t>class</a:t>
            </a:r>
            <a:r>
              <a:rPr lang="tr-TR" b="1" dirty="0">
                <a:solidFill>
                  <a:srgbClr val="C00000"/>
                </a:solidFill>
              </a:rPr>
              <a:t> </a:t>
            </a:r>
            <a:r>
              <a:rPr lang="tr-TR" b="1" dirty="0" err="1" smtClean="0">
                <a:solidFill>
                  <a:srgbClr val="C00000"/>
                </a:solidFill>
              </a:rPr>
              <a:t>alpha</a:t>
            </a:r>
            <a:r>
              <a:rPr lang="tr-TR" b="1" dirty="0" smtClean="0">
                <a:solidFill>
                  <a:srgbClr val="C00000"/>
                </a:solidFill>
              </a:rPr>
              <a:t> </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private</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int</a:t>
            </a:r>
            <a:r>
              <a:rPr lang="tr-TR" b="1" dirty="0">
                <a:solidFill>
                  <a:srgbClr val="C00000"/>
                </a:solidFill>
              </a:rPr>
              <a:t> data;</a:t>
            </a:r>
          </a:p>
          <a:p>
            <a:pPr marL="0" indent="0">
              <a:buNone/>
            </a:pPr>
            <a:r>
              <a:rPr lang="tr-TR" b="1" dirty="0">
                <a:solidFill>
                  <a:srgbClr val="C00000"/>
                </a:solidFill>
              </a:rPr>
              <a:t> </a:t>
            </a:r>
            <a:r>
              <a:rPr lang="tr-TR" b="1" dirty="0" err="1">
                <a:solidFill>
                  <a:srgbClr val="C00000"/>
                </a:solidFill>
              </a:rPr>
              <a:t>public</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alpha</a:t>
            </a:r>
            <a:r>
              <a:rPr lang="tr-TR" b="1" dirty="0">
                <a:solidFill>
                  <a:srgbClr val="C00000"/>
                </a:solidFill>
              </a:rPr>
              <a:t>() : data(3) { } </a:t>
            </a:r>
            <a:r>
              <a:rPr lang="tr-TR" b="1" dirty="0"/>
              <a:t>//</a:t>
            </a:r>
            <a:r>
              <a:rPr lang="tr-TR" b="1" dirty="0" err="1"/>
              <a:t>no-arg</a:t>
            </a:r>
            <a:r>
              <a:rPr lang="tr-TR" b="1" dirty="0"/>
              <a:t> </a:t>
            </a:r>
            <a:r>
              <a:rPr lang="tr-TR" b="1" dirty="0" err="1"/>
              <a:t>constructor</a:t>
            </a:r>
            <a:endParaRPr lang="tr-TR" b="1" dirty="0"/>
          </a:p>
          <a:p>
            <a:pPr marL="0" indent="0">
              <a:buNone/>
            </a:pPr>
            <a:r>
              <a:rPr lang="tr-TR" b="1" dirty="0">
                <a:solidFill>
                  <a:srgbClr val="C00000"/>
                </a:solidFill>
              </a:rPr>
              <a:t> </a:t>
            </a:r>
            <a:r>
              <a:rPr lang="tr-TR" b="1" dirty="0" err="1">
                <a:solidFill>
                  <a:srgbClr val="C00000"/>
                </a:solidFill>
              </a:rPr>
              <a:t>friend</a:t>
            </a:r>
            <a:r>
              <a:rPr lang="tr-TR" b="1" dirty="0">
                <a:solidFill>
                  <a:srgbClr val="C00000"/>
                </a:solidFill>
              </a:rPr>
              <a:t> </a:t>
            </a:r>
            <a:r>
              <a:rPr lang="tr-TR" b="1" dirty="0" err="1">
                <a:solidFill>
                  <a:srgbClr val="C00000"/>
                </a:solidFill>
              </a:rPr>
              <a:t>int</a:t>
            </a:r>
            <a:r>
              <a:rPr lang="tr-TR" b="1" dirty="0">
                <a:solidFill>
                  <a:srgbClr val="C00000"/>
                </a:solidFill>
              </a:rPr>
              <a:t> </a:t>
            </a:r>
            <a:r>
              <a:rPr lang="tr-TR" b="1" dirty="0" err="1">
                <a:solidFill>
                  <a:srgbClr val="C00000"/>
                </a:solidFill>
              </a:rPr>
              <a:t>frifunc</a:t>
            </a:r>
            <a:r>
              <a:rPr lang="tr-TR" b="1" dirty="0">
                <a:solidFill>
                  <a:srgbClr val="C00000"/>
                </a:solidFill>
              </a:rPr>
              <a:t>(</a:t>
            </a:r>
            <a:r>
              <a:rPr lang="tr-TR" b="1" dirty="0" err="1">
                <a:solidFill>
                  <a:srgbClr val="C00000"/>
                </a:solidFill>
              </a:rPr>
              <a:t>alpha</a:t>
            </a:r>
            <a:r>
              <a:rPr lang="tr-TR" b="1" dirty="0">
                <a:solidFill>
                  <a:srgbClr val="C00000"/>
                </a:solidFill>
              </a:rPr>
              <a:t>, beta); </a:t>
            </a:r>
            <a:r>
              <a:rPr lang="tr-TR" b="1" dirty="0"/>
              <a:t>//</a:t>
            </a:r>
            <a:r>
              <a:rPr lang="tr-TR" b="1" dirty="0" err="1"/>
              <a:t>friend</a:t>
            </a:r>
            <a:r>
              <a:rPr lang="tr-TR" b="1" dirty="0"/>
              <a:t> </a:t>
            </a:r>
            <a:r>
              <a:rPr lang="tr-TR" b="1" dirty="0" err="1"/>
              <a:t>function</a:t>
            </a:r>
            <a:endParaRPr lang="tr-TR" b="1" dirty="0"/>
          </a:p>
          <a:p>
            <a:pPr marL="0" indent="0">
              <a:buNone/>
            </a:pPr>
            <a:r>
              <a:rPr lang="tr-TR" b="1" dirty="0">
                <a:solidFill>
                  <a:srgbClr val="C00000"/>
                </a:solidFill>
              </a:rPr>
              <a:t> };</a:t>
            </a:r>
          </a:p>
          <a:p>
            <a:pPr marL="0" indent="0">
              <a:buNone/>
            </a:pPr>
            <a:r>
              <a:rPr lang="tr-TR" b="1" dirty="0" smtClean="0">
                <a:solidFill>
                  <a:srgbClr val="C00000"/>
                </a:solidFill>
              </a:rPr>
              <a:t>//////////////////////////////////</a:t>
            </a:r>
            <a:endParaRPr lang="tr-TR" b="1" dirty="0">
              <a:solidFill>
                <a:srgbClr val="C00000"/>
              </a:solidFill>
            </a:endParaRPr>
          </a:p>
          <a:p>
            <a:pPr marL="0" indent="0">
              <a:buNone/>
            </a:pPr>
            <a:r>
              <a:rPr lang="tr-TR" b="1" dirty="0" err="1">
                <a:solidFill>
                  <a:srgbClr val="C00000"/>
                </a:solidFill>
              </a:rPr>
              <a:t>class</a:t>
            </a:r>
            <a:r>
              <a:rPr lang="tr-TR" b="1" dirty="0">
                <a:solidFill>
                  <a:srgbClr val="C00000"/>
                </a:solidFill>
              </a:rPr>
              <a:t> </a:t>
            </a:r>
            <a:r>
              <a:rPr lang="tr-TR" b="1" dirty="0" smtClean="0">
                <a:solidFill>
                  <a:srgbClr val="C00000"/>
                </a:solidFill>
              </a:rPr>
              <a:t>beta </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private</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int</a:t>
            </a:r>
            <a:r>
              <a:rPr lang="tr-TR" b="1" dirty="0">
                <a:solidFill>
                  <a:srgbClr val="C00000"/>
                </a:solidFill>
              </a:rPr>
              <a:t> data;</a:t>
            </a:r>
          </a:p>
          <a:p>
            <a:pPr marL="0" indent="0">
              <a:buNone/>
            </a:pPr>
            <a:r>
              <a:rPr lang="tr-TR" b="1" dirty="0">
                <a:solidFill>
                  <a:srgbClr val="C00000"/>
                </a:solidFill>
              </a:rPr>
              <a:t> </a:t>
            </a:r>
            <a:r>
              <a:rPr lang="tr-TR" b="1" dirty="0" err="1">
                <a:solidFill>
                  <a:srgbClr val="C00000"/>
                </a:solidFill>
              </a:rPr>
              <a:t>public</a:t>
            </a:r>
            <a:r>
              <a:rPr lang="tr-TR" b="1" dirty="0">
                <a:solidFill>
                  <a:srgbClr val="C00000"/>
                </a:solidFill>
              </a:rPr>
              <a:t>:</a:t>
            </a:r>
          </a:p>
          <a:p>
            <a:pPr marL="0" indent="0">
              <a:buNone/>
            </a:pPr>
            <a:r>
              <a:rPr lang="tr-TR" b="1" dirty="0">
                <a:solidFill>
                  <a:srgbClr val="C00000"/>
                </a:solidFill>
              </a:rPr>
              <a:t> beta() : data(7) { } </a:t>
            </a:r>
            <a:r>
              <a:rPr lang="tr-TR" b="1" dirty="0"/>
              <a:t>//</a:t>
            </a:r>
            <a:r>
              <a:rPr lang="tr-TR" b="1" dirty="0" err="1"/>
              <a:t>no-arg</a:t>
            </a:r>
            <a:r>
              <a:rPr lang="tr-TR" b="1" dirty="0"/>
              <a:t> </a:t>
            </a:r>
            <a:r>
              <a:rPr lang="tr-TR" b="1" dirty="0" err="1"/>
              <a:t>constructor</a:t>
            </a:r>
            <a:endParaRPr lang="tr-TR" b="1" dirty="0"/>
          </a:p>
          <a:p>
            <a:pPr marL="0" indent="0">
              <a:buNone/>
            </a:pPr>
            <a:r>
              <a:rPr lang="tr-TR" b="1" dirty="0">
                <a:solidFill>
                  <a:srgbClr val="C00000"/>
                </a:solidFill>
              </a:rPr>
              <a:t> </a:t>
            </a:r>
            <a:r>
              <a:rPr lang="tr-TR" b="1" dirty="0" err="1">
                <a:solidFill>
                  <a:srgbClr val="C00000"/>
                </a:solidFill>
              </a:rPr>
              <a:t>friend</a:t>
            </a:r>
            <a:r>
              <a:rPr lang="tr-TR" b="1" dirty="0">
                <a:solidFill>
                  <a:srgbClr val="C00000"/>
                </a:solidFill>
              </a:rPr>
              <a:t> </a:t>
            </a:r>
            <a:r>
              <a:rPr lang="tr-TR" b="1" dirty="0" err="1">
                <a:solidFill>
                  <a:srgbClr val="C00000"/>
                </a:solidFill>
              </a:rPr>
              <a:t>int</a:t>
            </a:r>
            <a:r>
              <a:rPr lang="tr-TR" b="1" dirty="0">
                <a:solidFill>
                  <a:srgbClr val="C00000"/>
                </a:solidFill>
              </a:rPr>
              <a:t> </a:t>
            </a:r>
            <a:r>
              <a:rPr lang="tr-TR" b="1" dirty="0" err="1">
                <a:solidFill>
                  <a:srgbClr val="C00000"/>
                </a:solidFill>
              </a:rPr>
              <a:t>frifunc</a:t>
            </a:r>
            <a:r>
              <a:rPr lang="tr-TR" b="1" dirty="0">
                <a:solidFill>
                  <a:srgbClr val="C00000"/>
                </a:solidFill>
              </a:rPr>
              <a:t>(</a:t>
            </a:r>
            <a:r>
              <a:rPr lang="tr-TR" b="1" dirty="0" err="1">
                <a:solidFill>
                  <a:srgbClr val="C00000"/>
                </a:solidFill>
              </a:rPr>
              <a:t>alpha</a:t>
            </a:r>
            <a:r>
              <a:rPr lang="tr-TR" b="1" dirty="0">
                <a:solidFill>
                  <a:srgbClr val="C00000"/>
                </a:solidFill>
              </a:rPr>
              <a:t>, beta); </a:t>
            </a:r>
            <a:r>
              <a:rPr lang="tr-TR" b="1" dirty="0"/>
              <a:t>//</a:t>
            </a:r>
            <a:r>
              <a:rPr lang="tr-TR" b="1" dirty="0" err="1"/>
              <a:t>friend</a:t>
            </a:r>
            <a:r>
              <a:rPr lang="tr-TR" b="1" dirty="0"/>
              <a:t> </a:t>
            </a:r>
            <a:r>
              <a:rPr lang="tr-TR" b="1" dirty="0" err="1"/>
              <a:t>function</a:t>
            </a:r>
            <a:endParaRPr lang="tr-TR" b="1" dirty="0"/>
          </a:p>
          <a:p>
            <a:pPr marL="0" indent="0">
              <a:buNone/>
            </a:pPr>
            <a:r>
              <a:rPr lang="tr-TR" b="1" dirty="0">
                <a:solidFill>
                  <a:srgbClr val="C00000"/>
                </a:solidFill>
              </a:rPr>
              <a:t> };</a:t>
            </a:r>
          </a:p>
          <a:p>
            <a:endParaRPr lang="tr-TR" dirty="0"/>
          </a:p>
        </p:txBody>
      </p:sp>
      <p:sp>
        <p:nvSpPr>
          <p:cNvPr id="4" name="Dikdörtgen 3"/>
          <p:cNvSpPr/>
          <p:nvPr/>
        </p:nvSpPr>
        <p:spPr>
          <a:xfrm>
            <a:off x="6702724" y="2324213"/>
            <a:ext cx="5417389" cy="3416320"/>
          </a:xfrm>
          <a:prstGeom prst="rect">
            <a:avLst/>
          </a:prstGeom>
        </p:spPr>
        <p:txBody>
          <a:bodyPr wrap="square">
            <a:spAutoFit/>
          </a:bodyPr>
          <a:lstStyle/>
          <a:p>
            <a:r>
              <a:rPr lang="tr-TR" b="1" dirty="0" smtClean="0">
                <a:solidFill>
                  <a:srgbClr val="C00000"/>
                </a:solidFill>
              </a:rPr>
              <a:t>//////////////////////////////////////////////////</a:t>
            </a:r>
            <a:endParaRPr lang="tr-TR" b="1" dirty="0">
              <a:solidFill>
                <a:srgbClr val="C00000"/>
              </a:solidFill>
            </a:endParaRPr>
          </a:p>
          <a:p>
            <a:r>
              <a:rPr lang="tr-TR" b="1" dirty="0" err="1">
                <a:solidFill>
                  <a:srgbClr val="C00000"/>
                </a:solidFill>
              </a:rPr>
              <a:t>int</a:t>
            </a:r>
            <a:r>
              <a:rPr lang="tr-TR" b="1" dirty="0">
                <a:solidFill>
                  <a:srgbClr val="C00000"/>
                </a:solidFill>
              </a:rPr>
              <a:t> </a:t>
            </a:r>
            <a:r>
              <a:rPr lang="tr-TR" b="1" dirty="0" err="1">
                <a:solidFill>
                  <a:srgbClr val="C00000"/>
                </a:solidFill>
              </a:rPr>
              <a:t>frifunc</a:t>
            </a:r>
            <a:r>
              <a:rPr lang="tr-TR" b="1" dirty="0">
                <a:solidFill>
                  <a:srgbClr val="C00000"/>
                </a:solidFill>
              </a:rPr>
              <a:t>(</a:t>
            </a:r>
            <a:r>
              <a:rPr lang="tr-TR" b="1" dirty="0" err="1">
                <a:solidFill>
                  <a:srgbClr val="C00000"/>
                </a:solidFill>
              </a:rPr>
              <a:t>alpha</a:t>
            </a:r>
            <a:r>
              <a:rPr lang="tr-TR" b="1" dirty="0">
                <a:solidFill>
                  <a:srgbClr val="C00000"/>
                </a:solidFill>
              </a:rPr>
              <a:t> a, beta b) </a:t>
            </a:r>
            <a:r>
              <a:rPr lang="tr-TR" b="1" dirty="0"/>
              <a:t>//</a:t>
            </a:r>
            <a:r>
              <a:rPr lang="tr-TR" b="1" dirty="0" err="1"/>
              <a:t>function</a:t>
            </a:r>
            <a:r>
              <a:rPr lang="tr-TR" b="1" dirty="0"/>
              <a:t> </a:t>
            </a:r>
            <a:r>
              <a:rPr lang="tr-TR" b="1" dirty="0" err="1"/>
              <a:t>definition</a:t>
            </a:r>
            <a:endParaRPr lang="tr-TR" b="1" dirty="0"/>
          </a:p>
          <a:p>
            <a:r>
              <a:rPr lang="tr-TR" b="1" dirty="0">
                <a:solidFill>
                  <a:srgbClr val="C00000"/>
                </a:solidFill>
              </a:rPr>
              <a:t> {</a:t>
            </a:r>
          </a:p>
          <a:p>
            <a:r>
              <a:rPr lang="tr-TR" b="1" dirty="0">
                <a:solidFill>
                  <a:srgbClr val="C00000"/>
                </a:solidFill>
              </a:rPr>
              <a:t> </a:t>
            </a:r>
            <a:r>
              <a:rPr lang="tr-TR" b="1" dirty="0" err="1">
                <a:solidFill>
                  <a:srgbClr val="C00000"/>
                </a:solidFill>
              </a:rPr>
              <a:t>return</a:t>
            </a:r>
            <a:r>
              <a:rPr lang="tr-TR" b="1" dirty="0">
                <a:solidFill>
                  <a:srgbClr val="C00000"/>
                </a:solidFill>
              </a:rPr>
              <a:t>( </a:t>
            </a:r>
            <a:r>
              <a:rPr lang="tr-TR" b="1" dirty="0" err="1">
                <a:solidFill>
                  <a:srgbClr val="C00000"/>
                </a:solidFill>
              </a:rPr>
              <a:t>a.data</a:t>
            </a:r>
            <a:r>
              <a:rPr lang="tr-TR" b="1" dirty="0">
                <a:solidFill>
                  <a:srgbClr val="C00000"/>
                </a:solidFill>
              </a:rPr>
              <a:t> + </a:t>
            </a:r>
            <a:r>
              <a:rPr lang="tr-TR" b="1" dirty="0" err="1">
                <a:solidFill>
                  <a:srgbClr val="C00000"/>
                </a:solidFill>
              </a:rPr>
              <a:t>b.data</a:t>
            </a:r>
            <a:r>
              <a:rPr lang="tr-TR" b="1" dirty="0">
                <a:solidFill>
                  <a:srgbClr val="C00000"/>
                </a:solidFill>
              </a:rPr>
              <a:t> );</a:t>
            </a:r>
          </a:p>
          <a:p>
            <a:r>
              <a:rPr lang="tr-TR" b="1" dirty="0">
                <a:solidFill>
                  <a:srgbClr val="C00000"/>
                </a:solidFill>
              </a:rPr>
              <a:t> }</a:t>
            </a:r>
          </a:p>
          <a:p>
            <a:r>
              <a:rPr lang="tr-TR" b="1" dirty="0">
                <a:solidFill>
                  <a:srgbClr val="C00000"/>
                </a:solidFill>
              </a:rPr>
              <a:t>//--------------------------------------------------------------</a:t>
            </a:r>
          </a:p>
          <a:p>
            <a:r>
              <a:rPr lang="tr-TR" b="1" dirty="0" err="1">
                <a:solidFill>
                  <a:srgbClr val="C00000"/>
                </a:solidFill>
              </a:rPr>
              <a:t>int</a:t>
            </a:r>
            <a:r>
              <a:rPr lang="tr-TR" b="1" dirty="0">
                <a:solidFill>
                  <a:srgbClr val="C00000"/>
                </a:solidFill>
              </a:rPr>
              <a:t> main</a:t>
            </a:r>
            <a:r>
              <a:rPr lang="tr-TR" b="1" dirty="0" smtClean="0">
                <a:solidFill>
                  <a:srgbClr val="C00000"/>
                </a:solidFill>
              </a:rPr>
              <a:t>() </a:t>
            </a:r>
            <a:r>
              <a:rPr lang="tr-TR" b="1" dirty="0">
                <a:solidFill>
                  <a:srgbClr val="C00000"/>
                </a:solidFill>
              </a:rPr>
              <a:t>{</a:t>
            </a:r>
          </a:p>
          <a:p>
            <a:r>
              <a:rPr lang="tr-TR" b="1" dirty="0">
                <a:solidFill>
                  <a:srgbClr val="C00000"/>
                </a:solidFill>
              </a:rPr>
              <a:t> </a:t>
            </a:r>
            <a:r>
              <a:rPr lang="tr-TR" b="1" dirty="0" err="1">
                <a:solidFill>
                  <a:srgbClr val="C00000"/>
                </a:solidFill>
              </a:rPr>
              <a:t>alpha</a:t>
            </a:r>
            <a:r>
              <a:rPr lang="tr-TR" b="1" dirty="0">
                <a:solidFill>
                  <a:srgbClr val="C00000"/>
                </a:solidFill>
              </a:rPr>
              <a:t> </a:t>
            </a:r>
            <a:r>
              <a:rPr lang="tr-TR" b="1" dirty="0" err="1">
                <a:solidFill>
                  <a:srgbClr val="C00000"/>
                </a:solidFill>
              </a:rPr>
              <a:t>aa</a:t>
            </a:r>
            <a:r>
              <a:rPr lang="tr-TR" b="1" dirty="0">
                <a:solidFill>
                  <a:srgbClr val="C00000"/>
                </a:solidFill>
              </a:rPr>
              <a:t>;</a:t>
            </a:r>
          </a:p>
          <a:p>
            <a:r>
              <a:rPr lang="tr-TR" b="1" dirty="0">
                <a:solidFill>
                  <a:srgbClr val="C00000"/>
                </a:solidFill>
              </a:rPr>
              <a:t> beta </a:t>
            </a:r>
            <a:r>
              <a:rPr lang="tr-TR" b="1" dirty="0" err="1">
                <a:solidFill>
                  <a:srgbClr val="C00000"/>
                </a:solidFill>
              </a:rPr>
              <a:t>bb</a:t>
            </a:r>
            <a:r>
              <a:rPr lang="tr-TR" b="1" dirty="0">
                <a:solidFill>
                  <a:srgbClr val="C00000"/>
                </a:solidFill>
              </a:rPr>
              <a:t>;</a:t>
            </a:r>
          </a:p>
          <a:p>
            <a:r>
              <a:rPr lang="tr-TR" b="1" dirty="0">
                <a:solidFill>
                  <a:srgbClr val="C00000"/>
                </a:solidFill>
              </a:rPr>
              <a:t> </a:t>
            </a:r>
            <a:r>
              <a:rPr lang="tr-TR" b="1" dirty="0" err="1">
                <a:solidFill>
                  <a:srgbClr val="C00000"/>
                </a:solidFill>
              </a:rPr>
              <a:t>cout</a:t>
            </a:r>
            <a:r>
              <a:rPr lang="tr-TR" b="1" dirty="0">
                <a:solidFill>
                  <a:srgbClr val="C00000"/>
                </a:solidFill>
              </a:rPr>
              <a:t> &lt;&lt; </a:t>
            </a:r>
            <a:r>
              <a:rPr lang="tr-TR" b="1" dirty="0" err="1">
                <a:solidFill>
                  <a:srgbClr val="C00000"/>
                </a:solidFill>
              </a:rPr>
              <a:t>frifunc</a:t>
            </a:r>
            <a:r>
              <a:rPr lang="tr-TR" b="1" dirty="0">
                <a:solidFill>
                  <a:srgbClr val="C00000"/>
                </a:solidFill>
              </a:rPr>
              <a:t>(</a:t>
            </a:r>
            <a:r>
              <a:rPr lang="tr-TR" b="1" dirty="0" err="1">
                <a:solidFill>
                  <a:srgbClr val="C00000"/>
                </a:solidFill>
              </a:rPr>
              <a:t>aa</a:t>
            </a:r>
            <a:r>
              <a:rPr lang="tr-TR" b="1" dirty="0">
                <a:solidFill>
                  <a:srgbClr val="C00000"/>
                </a:solidFill>
              </a:rPr>
              <a:t>, </a:t>
            </a:r>
            <a:r>
              <a:rPr lang="tr-TR" b="1" dirty="0" err="1">
                <a:solidFill>
                  <a:srgbClr val="C00000"/>
                </a:solidFill>
              </a:rPr>
              <a:t>bb</a:t>
            </a:r>
            <a:r>
              <a:rPr lang="tr-TR" b="1" dirty="0">
                <a:solidFill>
                  <a:srgbClr val="C00000"/>
                </a:solidFill>
              </a:rPr>
              <a:t>) &lt;&lt; </a:t>
            </a:r>
            <a:r>
              <a:rPr lang="tr-TR" b="1" dirty="0" err="1">
                <a:solidFill>
                  <a:srgbClr val="C00000"/>
                </a:solidFill>
              </a:rPr>
              <a:t>endl</a:t>
            </a:r>
            <a:r>
              <a:rPr lang="tr-TR" b="1" dirty="0">
                <a:solidFill>
                  <a:srgbClr val="C00000"/>
                </a:solidFill>
              </a:rPr>
              <a:t>; </a:t>
            </a:r>
            <a:r>
              <a:rPr lang="tr-TR" b="1" dirty="0"/>
              <a:t>//</a:t>
            </a:r>
            <a:r>
              <a:rPr lang="tr-TR" b="1" dirty="0" err="1"/>
              <a:t>call</a:t>
            </a:r>
            <a:r>
              <a:rPr lang="tr-TR" b="1" dirty="0"/>
              <a:t> </a:t>
            </a:r>
            <a:r>
              <a:rPr lang="tr-TR" b="1" dirty="0" err="1"/>
              <a:t>the</a:t>
            </a:r>
            <a:r>
              <a:rPr lang="tr-TR" b="1" dirty="0"/>
              <a:t> </a:t>
            </a:r>
            <a:r>
              <a:rPr lang="tr-TR" b="1" dirty="0" err="1"/>
              <a:t>function</a:t>
            </a:r>
            <a:endParaRPr lang="tr-TR" b="1" dirty="0"/>
          </a:p>
          <a:p>
            <a:r>
              <a:rPr lang="tr-TR" b="1" dirty="0">
                <a:solidFill>
                  <a:srgbClr val="C00000"/>
                </a:solidFill>
              </a:rPr>
              <a:t> </a:t>
            </a:r>
            <a:r>
              <a:rPr lang="tr-TR" b="1" dirty="0" err="1">
                <a:solidFill>
                  <a:srgbClr val="C00000"/>
                </a:solidFill>
              </a:rPr>
              <a:t>return</a:t>
            </a:r>
            <a:r>
              <a:rPr lang="tr-TR" b="1" dirty="0">
                <a:solidFill>
                  <a:srgbClr val="C00000"/>
                </a:solidFill>
              </a:rPr>
              <a:t> 0;</a:t>
            </a:r>
          </a:p>
          <a:p>
            <a:r>
              <a:rPr lang="tr-TR" b="1" dirty="0">
                <a:solidFill>
                  <a:srgbClr val="C00000"/>
                </a:solidFill>
              </a:rPr>
              <a:t> }</a:t>
            </a:r>
          </a:p>
        </p:txBody>
      </p:sp>
    </p:spTree>
    <p:extLst>
      <p:ext uri="{BB962C8B-B14F-4D97-AF65-F5344CB8AC3E}">
        <p14:creationId xmlns:p14="http://schemas.microsoft.com/office/powerpoint/2010/main" val="11904918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6737230" cy="6858000"/>
          </a:xfrm>
        </p:spPr>
        <p:txBody>
          <a:bodyPr>
            <a:normAutofit fontScale="55000" lnSpcReduction="20000"/>
          </a:bodyPr>
          <a:lstStyle/>
          <a:p>
            <a:pPr marL="0" indent="0">
              <a:buNone/>
            </a:pPr>
            <a:r>
              <a:rPr lang="tr-TR" b="1" dirty="0" err="1">
                <a:solidFill>
                  <a:srgbClr val="C00000"/>
                </a:solidFill>
              </a:rPr>
              <a:t>class</a:t>
            </a:r>
            <a:r>
              <a:rPr lang="tr-TR" b="1" dirty="0">
                <a:solidFill>
                  <a:srgbClr val="C00000"/>
                </a:solidFill>
              </a:rPr>
              <a:t> A </a:t>
            </a:r>
            <a:r>
              <a:rPr lang="tr-TR" b="1" dirty="0" smtClean="0">
                <a:solidFill>
                  <a:srgbClr val="C00000"/>
                </a:solidFill>
              </a:rPr>
              <a:t>{ </a:t>
            </a:r>
            <a:endParaRPr lang="tr-TR" b="1" dirty="0">
              <a:solidFill>
                <a:srgbClr val="C00000"/>
              </a:solidFill>
            </a:endParaRPr>
          </a:p>
          <a:p>
            <a:pPr marL="0" indent="0">
              <a:buNone/>
            </a:pPr>
            <a:r>
              <a:rPr lang="tr-TR" b="1" dirty="0" err="1">
                <a:solidFill>
                  <a:srgbClr val="C00000"/>
                </a:solidFill>
              </a:rPr>
              <a:t>protected</a:t>
            </a: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int</a:t>
            </a:r>
            <a:r>
              <a:rPr lang="tr-TR" b="1" dirty="0">
                <a:solidFill>
                  <a:srgbClr val="C00000"/>
                </a:solidFill>
              </a:rPr>
              <a:t> x; </a:t>
            </a:r>
          </a:p>
          <a:p>
            <a:pPr marL="0" indent="0">
              <a:buNone/>
            </a:pPr>
            <a:r>
              <a:rPr lang="tr-TR" b="1" dirty="0" err="1">
                <a:solidFill>
                  <a:srgbClr val="C00000"/>
                </a:solidFill>
              </a:rPr>
              <a:t>public</a:t>
            </a:r>
            <a:r>
              <a:rPr lang="tr-TR" b="1" dirty="0">
                <a:solidFill>
                  <a:srgbClr val="C00000"/>
                </a:solidFill>
              </a:rPr>
              <a:t>: </a:t>
            </a:r>
          </a:p>
          <a:p>
            <a:pPr marL="0" indent="0">
              <a:buNone/>
            </a:pPr>
            <a:r>
              <a:rPr lang="tr-TR" b="1" dirty="0">
                <a:solidFill>
                  <a:srgbClr val="C00000"/>
                </a:solidFill>
              </a:rPr>
              <a:t>	A() { x = 0;} </a:t>
            </a:r>
          </a:p>
          <a:p>
            <a:pPr marL="0" indent="0">
              <a:buNone/>
            </a:pPr>
            <a:r>
              <a:rPr lang="tr-TR" b="1" dirty="0" err="1">
                <a:solidFill>
                  <a:srgbClr val="C00000"/>
                </a:solidFill>
              </a:rPr>
              <a:t>friend</a:t>
            </a:r>
            <a:r>
              <a:rPr lang="tr-TR" b="1" dirty="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show</a:t>
            </a:r>
            <a:r>
              <a:rPr lang="tr-TR" b="1" dirty="0">
                <a:solidFill>
                  <a:srgbClr val="C00000"/>
                </a:solidFill>
              </a:rPr>
              <a:t>(); </a:t>
            </a:r>
          </a:p>
          <a:p>
            <a:pPr marL="0" indent="0">
              <a:buNone/>
            </a:pPr>
            <a:r>
              <a:rPr lang="tr-TR" b="1" dirty="0">
                <a:solidFill>
                  <a:srgbClr val="C00000"/>
                </a:solidFill>
              </a:rPr>
              <a:t>}; </a:t>
            </a:r>
          </a:p>
          <a:p>
            <a:pPr marL="0" indent="0">
              <a:buNone/>
            </a:pPr>
            <a:endParaRPr lang="tr-TR" b="1" dirty="0">
              <a:solidFill>
                <a:srgbClr val="C00000"/>
              </a:solidFill>
            </a:endParaRPr>
          </a:p>
          <a:p>
            <a:pPr marL="0" indent="0">
              <a:buNone/>
            </a:pPr>
            <a:r>
              <a:rPr lang="tr-TR" b="1" dirty="0" err="1">
                <a:solidFill>
                  <a:srgbClr val="C00000"/>
                </a:solidFill>
              </a:rPr>
              <a:t>class</a:t>
            </a:r>
            <a:r>
              <a:rPr lang="tr-TR" b="1" dirty="0">
                <a:solidFill>
                  <a:srgbClr val="C00000"/>
                </a:solidFill>
              </a:rPr>
              <a:t> B: </a:t>
            </a:r>
            <a:r>
              <a:rPr lang="tr-TR" b="1" dirty="0" err="1">
                <a:solidFill>
                  <a:srgbClr val="C00000"/>
                </a:solidFill>
              </a:rPr>
              <a:t>public</a:t>
            </a:r>
            <a:r>
              <a:rPr lang="tr-TR" b="1" dirty="0">
                <a:solidFill>
                  <a:srgbClr val="C00000"/>
                </a:solidFill>
              </a:rPr>
              <a:t> A </a:t>
            </a:r>
            <a:r>
              <a:rPr lang="tr-TR" b="1" dirty="0" smtClean="0">
                <a:solidFill>
                  <a:srgbClr val="C00000"/>
                </a:solidFill>
              </a:rPr>
              <a:t>{ </a:t>
            </a:r>
            <a:endParaRPr lang="tr-TR" b="1" dirty="0">
              <a:solidFill>
                <a:srgbClr val="C00000"/>
              </a:solidFill>
            </a:endParaRPr>
          </a:p>
          <a:p>
            <a:pPr marL="0" indent="0">
              <a:buNone/>
            </a:pPr>
            <a:r>
              <a:rPr lang="tr-TR" b="1" dirty="0" err="1">
                <a:solidFill>
                  <a:srgbClr val="C00000"/>
                </a:solidFill>
              </a:rPr>
              <a:t>public</a:t>
            </a:r>
            <a:r>
              <a:rPr lang="tr-TR" b="1" dirty="0">
                <a:solidFill>
                  <a:srgbClr val="C00000"/>
                </a:solidFill>
              </a:rPr>
              <a:t>: </a:t>
            </a:r>
          </a:p>
          <a:p>
            <a:pPr marL="0" indent="0">
              <a:buNone/>
            </a:pPr>
            <a:r>
              <a:rPr lang="tr-TR" b="1" dirty="0" smtClean="0">
                <a:solidFill>
                  <a:srgbClr val="C00000"/>
                </a:solidFill>
              </a:rPr>
              <a:t>	B</a:t>
            </a:r>
            <a:r>
              <a:rPr lang="tr-TR" b="1" dirty="0">
                <a:solidFill>
                  <a:srgbClr val="C00000"/>
                </a:solidFill>
              </a:rPr>
              <a:t>() : y (0) {} </a:t>
            </a:r>
          </a:p>
          <a:p>
            <a:pPr marL="0" indent="0">
              <a:buNone/>
            </a:pPr>
            <a:r>
              <a:rPr lang="tr-TR" b="1" dirty="0" err="1">
                <a:solidFill>
                  <a:srgbClr val="C00000"/>
                </a:solidFill>
              </a:rPr>
              <a:t>private</a:t>
            </a: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int</a:t>
            </a:r>
            <a:r>
              <a:rPr lang="tr-TR" b="1" dirty="0">
                <a:solidFill>
                  <a:srgbClr val="C00000"/>
                </a:solidFill>
              </a:rPr>
              <a:t> y; </a:t>
            </a:r>
          </a:p>
          <a:p>
            <a:pPr marL="0" indent="0">
              <a:buNone/>
            </a:pPr>
            <a:endParaRPr lang="tr-TR" b="1" dirty="0">
              <a:solidFill>
                <a:srgbClr val="C00000"/>
              </a:solidFill>
            </a:endParaRPr>
          </a:p>
          <a:p>
            <a:pPr marL="0" indent="0">
              <a:buNone/>
            </a:pPr>
            <a:r>
              <a:rPr lang="tr-TR" b="1" dirty="0">
                <a:solidFill>
                  <a:srgbClr val="C00000"/>
                </a:solidFill>
              </a:rPr>
              <a:t>}; </a:t>
            </a:r>
          </a:p>
          <a:p>
            <a:pPr marL="0" indent="0">
              <a:buNone/>
            </a:pPr>
            <a:endParaRPr lang="tr-TR" b="1" dirty="0">
              <a:solidFill>
                <a:srgbClr val="C00000"/>
              </a:solidFill>
            </a:endParaRPr>
          </a:p>
          <a:p>
            <a:pPr marL="0" indent="0">
              <a:buNone/>
            </a:pPr>
            <a:r>
              <a:rPr lang="tr-TR" b="1" dirty="0" err="1">
                <a:solidFill>
                  <a:srgbClr val="C00000"/>
                </a:solidFill>
              </a:rPr>
              <a:t>void</a:t>
            </a:r>
            <a:r>
              <a:rPr lang="tr-TR" b="1" dirty="0">
                <a:solidFill>
                  <a:srgbClr val="C00000"/>
                </a:solidFill>
              </a:rPr>
              <a:t> </a:t>
            </a:r>
            <a:r>
              <a:rPr lang="tr-TR" b="1" dirty="0" err="1">
                <a:solidFill>
                  <a:srgbClr val="C00000"/>
                </a:solidFill>
              </a:rPr>
              <a:t>show</a:t>
            </a:r>
            <a:r>
              <a:rPr lang="tr-TR" b="1" dirty="0">
                <a:solidFill>
                  <a:srgbClr val="C00000"/>
                </a:solidFill>
              </a:rPr>
              <a:t>() </a:t>
            </a:r>
            <a:r>
              <a:rPr lang="tr-TR" b="1" dirty="0" smtClean="0">
                <a:solidFill>
                  <a:srgbClr val="C00000"/>
                </a:solidFill>
              </a:rPr>
              <a:t>{ </a:t>
            </a:r>
            <a:endParaRPr lang="tr-TR" b="1" dirty="0">
              <a:solidFill>
                <a:srgbClr val="C00000"/>
              </a:solidFill>
            </a:endParaRPr>
          </a:p>
          <a:p>
            <a:pPr marL="0" indent="0">
              <a:buNone/>
            </a:pPr>
            <a:r>
              <a:rPr lang="tr-TR" b="1" dirty="0">
                <a:solidFill>
                  <a:srgbClr val="C00000"/>
                </a:solidFill>
              </a:rPr>
              <a:t>B </a:t>
            </a:r>
            <a:r>
              <a:rPr lang="tr-TR" b="1" dirty="0" err="1">
                <a:solidFill>
                  <a:srgbClr val="C00000"/>
                </a:solidFill>
              </a:rPr>
              <a:t>b</a:t>
            </a:r>
            <a:r>
              <a:rPr lang="tr-TR" b="1" dirty="0">
                <a:solidFill>
                  <a:srgbClr val="C00000"/>
                </a:solidFill>
              </a:rPr>
              <a:t>; </a:t>
            </a:r>
          </a:p>
          <a:p>
            <a:pPr marL="0" indent="0">
              <a:buNone/>
            </a:pPr>
            <a:r>
              <a:rPr lang="tr-TR" b="1" dirty="0" err="1">
                <a:solidFill>
                  <a:srgbClr val="C00000"/>
                </a:solidFill>
              </a:rPr>
              <a:t>std</a:t>
            </a:r>
            <a:r>
              <a:rPr lang="tr-TR" b="1" dirty="0">
                <a:solidFill>
                  <a:srgbClr val="C00000"/>
                </a:solidFill>
              </a:rPr>
              <a:t>::</a:t>
            </a:r>
            <a:r>
              <a:rPr lang="tr-TR" b="1" dirty="0" err="1">
                <a:solidFill>
                  <a:srgbClr val="C00000"/>
                </a:solidFill>
              </a:rPr>
              <a:t>cout</a:t>
            </a:r>
            <a:r>
              <a:rPr lang="tr-TR" b="1" dirty="0">
                <a:solidFill>
                  <a:srgbClr val="C00000"/>
                </a:solidFill>
              </a:rPr>
              <a:t> &lt;&lt; "</a:t>
            </a:r>
            <a:r>
              <a:rPr lang="tr-TR" b="1" dirty="0" err="1">
                <a:solidFill>
                  <a:srgbClr val="C00000"/>
                </a:solidFill>
              </a:rPr>
              <a:t>The</a:t>
            </a:r>
            <a:r>
              <a:rPr lang="tr-TR" b="1" dirty="0">
                <a:solidFill>
                  <a:srgbClr val="C00000"/>
                </a:solidFill>
              </a:rPr>
              <a:t> </a:t>
            </a:r>
            <a:r>
              <a:rPr lang="tr-TR" b="1" dirty="0" err="1">
                <a:solidFill>
                  <a:srgbClr val="C00000"/>
                </a:solidFill>
              </a:rPr>
              <a:t>default</a:t>
            </a:r>
            <a:r>
              <a:rPr lang="tr-TR" b="1" dirty="0">
                <a:solidFill>
                  <a:srgbClr val="C00000"/>
                </a:solidFill>
              </a:rPr>
              <a:t> </a:t>
            </a:r>
            <a:r>
              <a:rPr lang="tr-TR" b="1" dirty="0" err="1">
                <a:solidFill>
                  <a:srgbClr val="C00000"/>
                </a:solidFill>
              </a:rPr>
              <a:t>value</a:t>
            </a:r>
            <a:r>
              <a:rPr lang="tr-TR" b="1" dirty="0">
                <a:solidFill>
                  <a:srgbClr val="C00000"/>
                </a:solidFill>
              </a:rPr>
              <a:t> of A::x = " &lt;&lt; </a:t>
            </a:r>
            <a:r>
              <a:rPr lang="tr-TR" b="1" dirty="0" err="1">
                <a:solidFill>
                  <a:srgbClr val="C00000"/>
                </a:solidFill>
              </a:rPr>
              <a:t>b.x</a:t>
            </a:r>
            <a:r>
              <a:rPr lang="tr-TR" b="1" dirty="0">
                <a:solidFill>
                  <a:srgbClr val="C00000"/>
                </a:solidFill>
              </a:rPr>
              <a:t>; </a:t>
            </a:r>
          </a:p>
          <a:p>
            <a:pPr marL="0" indent="0">
              <a:buNone/>
            </a:pPr>
            <a:endParaRPr lang="tr-TR" b="1" dirty="0">
              <a:solidFill>
                <a:srgbClr val="C00000"/>
              </a:solidFill>
            </a:endParaRPr>
          </a:p>
          <a:p>
            <a:pPr marL="0" indent="0">
              <a:buNone/>
            </a:pPr>
            <a:r>
              <a:rPr lang="tr-TR" b="1" dirty="0"/>
              <a:t>// </a:t>
            </a:r>
            <a:r>
              <a:rPr lang="tr-TR" b="1" dirty="0" err="1"/>
              <a:t>Can't</a:t>
            </a:r>
            <a:r>
              <a:rPr lang="tr-TR" b="1" dirty="0"/>
              <a:t> </a:t>
            </a:r>
            <a:r>
              <a:rPr lang="tr-TR" b="1" dirty="0" err="1"/>
              <a:t>access</a:t>
            </a:r>
            <a:r>
              <a:rPr lang="tr-TR" b="1" dirty="0"/>
              <a:t> </a:t>
            </a:r>
            <a:r>
              <a:rPr lang="tr-TR" b="1" dirty="0" err="1"/>
              <a:t>private</a:t>
            </a:r>
            <a:r>
              <a:rPr lang="tr-TR" b="1" dirty="0"/>
              <a:t> </a:t>
            </a:r>
            <a:r>
              <a:rPr lang="tr-TR" b="1" dirty="0" err="1"/>
              <a:t>member</a:t>
            </a:r>
            <a:r>
              <a:rPr lang="tr-TR" b="1" dirty="0"/>
              <a:t> </a:t>
            </a:r>
            <a:r>
              <a:rPr lang="tr-TR" b="1" dirty="0" err="1"/>
              <a:t>declared</a:t>
            </a:r>
            <a:r>
              <a:rPr lang="tr-TR" b="1" dirty="0"/>
              <a:t> in </a:t>
            </a:r>
            <a:r>
              <a:rPr lang="tr-TR" b="1" dirty="0" err="1"/>
              <a:t>class</a:t>
            </a:r>
            <a:r>
              <a:rPr lang="tr-TR" b="1" dirty="0"/>
              <a:t> 'B' </a:t>
            </a:r>
          </a:p>
          <a:p>
            <a:pPr marL="0" indent="0">
              <a:buNone/>
            </a:pPr>
            <a:r>
              <a:rPr lang="tr-TR" b="1" dirty="0" err="1">
                <a:solidFill>
                  <a:srgbClr val="C00000"/>
                </a:solidFill>
              </a:rPr>
              <a:t>std</a:t>
            </a:r>
            <a:r>
              <a:rPr lang="tr-TR" b="1" dirty="0">
                <a:solidFill>
                  <a:srgbClr val="C00000"/>
                </a:solidFill>
              </a:rPr>
              <a:t>::</a:t>
            </a:r>
            <a:r>
              <a:rPr lang="tr-TR" b="1" dirty="0" err="1">
                <a:solidFill>
                  <a:srgbClr val="C00000"/>
                </a:solidFill>
              </a:rPr>
              <a:t>cout</a:t>
            </a:r>
            <a:r>
              <a:rPr lang="tr-TR" b="1" dirty="0">
                <a:solidFill>
                  <a:srgbClr val="C00000"/>
                </a:solidFill>
              </a:rPr>
              <a:t> &lt;&lt; "</a:t>
            </a:r>
            <a:r>
              <a:rPr lang="tr-TR" b="1" dirty="0" err="1">
                <a:solidFill>
                  <a:srgbClr val="C00000"/>
                </a:solidFill>
              </a:rPr>
              <a:t>The</a:t>
            </a:r>
            <a:r>
              <a:rPr lang="tr-TR" b="1" dirty="0">
                <a:solidFill>
                  <a:srgbClr val="C00000"/>
                </a:solidFill>
              </a:rPr>
              <a:t> </a:t>
            </a:r>
            <a:r>
              <a:rPr lang="tr-TR" b="1" dirty="0" err="1">
                <a:solidFill>
                  <a:srgbClr val="C00000"/>
                </a:solidFill>
              </a:rPr>
              <a:t>default</a:t>
            </a:r>
            <a:r>
              <a:rPr lang="tr-TR" b="1" dirty="0">
                <a:solidFill>
                  <a:srgbClr val="C00000"/>
                </a:solidFill>
              </a:rPr>
              <a:t> </a:t>
            </a:r>
            <a:r>
              <a:rPr lang="tr-TR" b="1" dirty="0" err="1">
                <a:solidFill>
                  <a:srgbClr val="C00000"/>
                </a:solidFill>
              </a:rPr>
              <a:t>value</a:t>
            </a:r>
            <a:r>
              <a:rPr lang="tr-TR" b="1" dirty="0">
                <a:solidFill>
                  <a:srgbClr val="C00000"/>
                </a:solidFill>
              </a:rPr>
              <a:t> of B::y = " &lt;&lt; </a:t>
            </a:r>
            <a:r>
              <a:rPr lang="tr-TR" b="1" dirty="0" err="1">
                <a:solidFill>
                  <a:srgbClr val="C00000"/>
                </a:solidFill>
              </a:rPr>
              <a:t>b.y</a:t>
            </a:r>
            <a:r>
              <a:rPr lang="tr-TR" b="1" dirty="0">
                <a:solidFill>
                  <a:srgbClr val="C00000"/>
                </a:solidFill>
              </a:rPr>
              <a:t>; </a:t>
            </a:r>
          </a:p>
          <a:p>
            <a:pPr marL="0" indent="0">
              <a:buNone/>
            </a:pPr>
            <a:r>
              <a:rPr lang="tr-TR" b="1" dirty="0">
                <a:solidFill>
                  <a:srgbClr val="C00000"/>
                </a:solidFill>
              </a:rPr>
              <a:t>} </a:t>
            </a:r>
          </a:p>
          <a:p>
            <a:endParaRPr lang="tr-TR" dirty="0"/>
          </a:p>
        </p:txBody>
      </p:sp>
      <p:sp>
        <p:nvSpPr>
          <p:cNvPr id="4" name="Dikdörtgen 3"/>
          <p:cNvSpPr/>
          <p:nvPr/>
        </p:nvSpPr>
        <p:spPr>
          <a:xfrm>
            <a:off x="7283570" y="2767497"/>
            <a:ext cx="3835879" cy="1938992"/>
          </a:xfrm>
          <a:prstGeom prst="rect">
            <a:avLst/>
          </a:prstGeom>
        </p:spPr>
        <p:txBody>
          <a:bodyPr wrap="square">
            <a:spAutoFit/>
          </a:bodyPr>
          <a:lstStyle/>
          <a:p>
            <a:r>
              <a:rPr lang="en-US" sz="2000" b="1" dirty="0" err="1">
                <a:solidFill>
                  <a:srgbClr val="C00000"/>
                </a:solidFill>
              </a:rPr>
              <a:t>int</a:t>
            </a:r>
            <a:r>
              <a:rPr lang="en-US" sz="2000" b="1" dirty="0">
                <a:solidFill>
                  <a:srgbClr val="C00000"/>
                </a:solidFill>
              </a:rPr>
              <a:t> main() </a:t>
            </a:r>
          </a:p>
          <a:p>
            <a:r>
              <a:rPr lang="en-US" sz="2000" b="1" dirty="0">
                <a:solidFill>
                  <a:srgbClr val="C00000"/>
                </a:solidFill>
              </a:rPr>
              <a:t>{ </a:t>
            </a:r>
          </a:p>
          <a:p>
            <a:r>
              <a:rPr lang="en-US" sz="2000" b="1" dirty="0">
                <a:solidFill>
                  <a:srgbClr val="C00000"/>
                </a:solidFill>
              </a:rPr>
              <a:t>show(); </a:t>
            </a:r>
          </a:p>
          <a:p>
            <a:r>
              <a:rPr lang="en-US" sz="2000" b="1" dirty="0" err="1">
                <a:solidFill>
                  <a:srgbClr val="C00000"/>
                </a:solidFill>
              </a:rPr>
              <a:t>getchar</a:t>
            </a:r>
            <a:r>
              <a:rPr lang="en-US" sz="2000" b="1" dirty="0">
                <a:solidFill>
                  <a:srgbClr val="C00000"/>
                </a:solidFill>
              </a:rPr>
              <a:t>(); </a:t>
            </a:r>
          </a:p>
          <a:p>
            <a:r>
              <a:rPr lang="en-US" sz="2000" b="1" dirty="0">
                <a:solidFill>
                  <a:srgbClr val="C00000"/>
                </a:solidFill>
              </a:rPr>
              <a:t>return 0; </a:t>
            </a:r>
          </a:p>
          <a:p>
            <a:r>
              <a:rPr lang="en-US" sz="2000" b="1" dirty="0">
                <a:solidFill>
                  <a:srgbClr val="C00000"/>
                </a:solidFill>
              </a:rPr>
              <a:t>} </a:t>
            </a:r>
          </a:p>
        </p:txBody>
      </p:sp>
    </p:spTree>
    <p:extLst>
      <p:ext uri="{BB962C8B-B14F-4D97-AF65-F5344CB8AC3E}">
        <p14:creationId xmlns:p14="http://schemas.microsoft.com/office/powerpoint/2010/main" val="1678561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5348377" cy="6858000"/>
          </a:xfrm>
        </p:spPr>
        <p:txBody>
          <a:bodyPr>
            <a:normAutofit fontScale="62500" lnSpcReduction="20000"/>
          </a:bodyPr>
          <a:lstStyle/>
          <a:p>
            <a:pPr marL="0" indent="0">
              <a:buNone/>
            </a:pPr>
            <a:r>
              <a:rPr lang="tr-TR" sz="3000" b="1" dirty="0" err="1">
                <a:solidFill>
                  <a:srgbClr val="C00000"/>
                </a:solidFill>
              </a:rPr>
              <a:t>class</a:t>
            </a:r>
            <a:r>
              <a:rPr lang="tr-TR" sz="3000" b="1" dirty="0">
                <a:solidFill>
                  <a:srgbClr val="C00000"/>
                </a:solidFill>
              </a:rPr>
              <a:t> </a:t>
            </a:r>
            <a:r>
              <a:rPr lang="tr-TR" sz="3000" b="1" dirty="0" err="1" smtClean="0">
                <a:solidFill>
                  <a:srgbClr val="C00000"/>
                </a:solidFill>
              </a:rPr>
              <a:t>Date</a:t>
            </a:r>
            <a:r>
              <a:rPr lang="tr-TR" sz="3000" b="1" dirty="0" smtClean="0">
                <a:solidFill>
                  <a:srgbClr val="C00000"/>
                </a:solidFill>
              </a:rPr>
              <a:t>{</a:t>
            </a:r>
            <a:endParaRPr lang="tr-TR" sz="3000" b="1" dirty="0">
              <a:solidFill>
                <a:srgbClr val="C00000"/>
              </a:solidFill>
            </a:endParaRPr>
          </a:p>
          <a:p>
            <a:pPr marL="0" indent="0">
              <a:buNone/>
            </a:pPr>
            <a:r>
              <a:rPr lang="tr-TR" sz="3000" b="1" dirty="0">
                <a:solidFill>
                  <a:srgbClr val="C00000"/>
                </a:solidFill>
              </a:rPr>
              <a:t>    </a:t>
            </a:r>
            <a:r>
              <a:rPr lang="tr-TR" sz="3000" b="1" dirty="0" err="1">
                <a:solidFill>
                  <a:srgbClr val="C00000"/>
                </a:solidFill>
              </a:rPr>
              <a:t>private</a:t>
            </a:r>
            <a:r>
              <a:rPr lang="tr-TR" sz="3000" b="1" dirty="0">
                <a:solidFill>
                  <a:srgbClr val="C00000"/>
                </a:solidFill>
              </a:rPr>
              <a:t>:</a:t>
            </a:r>
          </a:p>
          <a:p>
            <a:pPr marL="0" indent="0">
              <a:buNone/>
            </a:pPr>
            <a:r>
              <a:rPr lang="tr-TR" sz="3000" b="1" dirty="0">
                <a:solidFill>
                  <a:srgbClr val="C00000"/>
                </a:solidFill>
              </a:rPr>
              <a:t>        </a:t>
            </a:r>
            <a:r>
              <a:rPr lang="tr-TR" sz="3000" b="1" dirty="0" err="1">
                <a:solidFill>
                  <a:srgbClr val="C00000"/>
                </a:solidFill>
              </a:rPr>
              <a:t>short</a:t>
            </a:r>
            <a:r>
              <a:rPr lang="tr-TR" sz="3000" b="1" dirty="0">
                <a:solidFill>
                  <a:srgbClr val="C00000"/>
                </a:solidFill>
              </a:rPr>
              <a:t> </a:t>
            </a:r>
            <a:r>
              <a:rPr lang="tr-TR" sz="3000" b="1" dirty="0" err="1">
                <a:solidFill>
                  <a:srgbClr val="C00000"/>
                </a:solidFill>
              </a:rPr>
              <a:t>int</a:t>
            </a:r>
            <a:r>
              <a:rPr lang="tr-TR" sz="3000" b="1" dirty="0">
                <a:solidFill>
                  <a:srgbClr val="C00000"/>
                </a:solidFill>
              </a:rPr>
              <a:t> </a:t>
            </a:r>
            <a:r>
              <a:rPr lang="tr-TR" sz="3000" b="1" dirty="0" err="1">
                <a:solidFill>
                  <a:srgbClr val="C00000"/>
                </a:solidFill>
              </a:rPr>
              <a:t>dd</a:t>
            </a:r>
            <a:r>
              <a:rPr lang="tr-TR" sz="3000" b="1" dirty="0">
                <a:solidFill>
                  <a:srgbClr val="C00000"/>
                </a:solidFill>
              </a:rPr>
              <a:t>, mm, yy;</a:t>
            </a:r>
          </a:p>
          <a:p>
            <a:pPr marL="0" indent="0">
              <a:buNone/>
            </a:pPr>
            <a:r>
              <a:rPr lang="tr-TR" sz="3000" b="1" dirty="0">
                <a:solidFill>
                  <a:srgbClr val="C00000"/>
                </a:solidFill>
              </a:rPr>
              <a:t> </a:t>
            </a:r>
            <a:r>
              <a:rPr lang="tr-TR" sz="3000" b="1" dirty="0" smtClean="0">
                <a:solidFill>
                  <a:srgbClr val="C00000"/>
                </a:solidFill>
              </a:rPr>
              <a:t>    </a:t>
            </a:r>
            <a:r>
              <a:rPr lang="tr-TR" sz="3000" b="1" dirty="0" err="1">
                <a:solidFill>
                  <a:srgbClr val="C00000"/>
                </a:solidFill>
              </a:rPr>
              <a:t>public</a:t>
            </a:r>
            <a:r>
              <a:rPr lang="tr-TR" sz="3000" b="1" dirty="0">
                <a:solidFill>
                  <a:srgbClr val="C00000"/>
                </a:solidFill>
              </a:rPr>
              <a:t>:</a:t>
            </a:r>
          </a:p>
          <a:p>
            <a:pPr marL="0" indent="0">
              <a:buNone/>
            </a:pPr>
            <a:r>
              <a:rPr lang="tr-TR" sz="3000" b="1" dirty="0">
                <a:solidFill>
                  <a:srgbClr val="C00000"/>
                </a:solidFill>
              </a:rPr>
              <a:t>        </a:t>
            </a:r>
            <a:r>
              <a:rPr lang="tr-TR" sz="3000" b="1" dirty="0" err="1">
                <a:solidFill>
                  <a:srgbClr val="C00000"/>
                </a:solidFill>
              </a:rPr>
              <a:t>Date</a:t>
            </a:r>
            <a:r>
              <a:rPr lang="tr-TR" sz="3000" b="1" dirty="0">
                <a:solidFill>
                  <a:srgbClr val="C00000"/>
                </a:solidFill>
              </a:rPr>
              <a:t>() </a:t>
            </a:r>
            <a:r>
              <a:rPr lang="tr-TR" sz="3000" b="1" dirty="0"/>
              <a:t>//</a:t>
            </a:r>
            <a:r>
              <a:rPr lang="tr-TR" sz="3000" b="1" dirty="0" err="1"/>
              <a:t>constrctor</a:t>
            </a:r>
            <a:r>
              <a:rPr lang="tr-TR" sz="3000" b="1" dirty="0"/>
              <a:t>:</a:t>
            </a:r>
          </a:p>
          <a:p>
            <a:pPr marL="0" indent="0">
              <a:buNone/>
            </a:pPr>
            <a:r>
              <a:rPr lang="tr-TR" sz="3000" b="1" dirty="0">
                <a:solidFill>
                  <a:srgbClr val="C00000"/>
                </a:solidFill>
              </a:rPr>
              <a:t>            {</a:t>
            </a:r>
          </a:p>
          <a:p>
            <a:pPr marL="0" indent="0">
              <a:buNone/>
            </a:pPr>
            <a:r>
              <a:rPr lang="tr-TR" sz="3000" b="1" dirty="0">
                <a:solidFill>
                  <a:srgbClr val="C00000"/>
                </a:solidFill>
              </a:rPr>
              <a:t>                </a:t>
            </a:r>
            <a:r>
              <a:rPr lang="tr-TR" sz="3000" b="1" dirty="0" err="1">
                <a:solidFill>
                  <a:srgbClr val="C00000"/>
                </a:solidFill>
              </a:rPr>
              <a:t>dd</a:t>
            </a:r>
            <a:r>
              <a:rPr lang="tr-TR" sz="3000" b="1" dirty="0">
                <a:solidFill>
                  <a:srgbClr val="C00000"/>
                </a:solidFill>
              </a:rPr>
              <a:t> = mm = yy = 0;</a:t>
            </a:r>
          </a:p>
          <a:p>
            <a:pPr marL="0" indent="0">
              <a:buNone/>
            </a:pPr>
            <a:r>
              <a:rPr lang="tr-TR" sz="3000" b="1" dirty="0">
                <a:solidFill>
                  <a:srgbClr val="C00000"/>
                </a:solidFill>
              </a:rPr>
              <a:t>            }</a:t>
            </a:r>
          </a:p>
          <a:p>
            <a:pPr marL="0" indent="0">
              <a:buNone/>
            </a:pPr>
            <a:r>
              <a:rPr lang="tr-TR" sz="3000" b="1" dirty="0">
                <a:solidFill>
                  <a:srgbClr val="C00000"/>
                </a:solidFill>
              </a:rPr>
              <a:t> </a:t>
            </a:r>
          </a:p>
          <a:p>
            <a:pPr marL="0" indent="0">
              <a:buNone/>
            </a:pPr>
            <a:r>
              <a:rPr lang="tr-TR" sz="3000" b="1" dirty="0">
                <a:solidFill>
                  <a:srgbClr val="C00000"/>
                </a:solidFill>
              </a:rPr>
              <a:t>        </a:t>
            </a:r>
            <a:r>
              <a:rPr lang="tr-TR" sz="3000" b="1" dirty="0" err="1">
                <a:solidFill>
                  <a:srgbClr val="C00000"/>
                </a:solidFill>
              </a:rPr>
              <a:t>void</a:t>
            </a:r>
            <a:r>
              <a:rPr lang="tr-TR" sz="3000" b="1" dirty="0">
                <a:solidFill>
                  <a:srgbClr val="C00000"/>
                </a:solidFill>
              </a:rPr>
              <a:t> </a:t>
            </a:r>
            <a:r>
              <a:rPr lang="tr-TR" sz="3000" b="1" dirty="0" err="1">
                <a:solidFill>
                  <a:srgbClr val="C00000"/>
                </a:solidFill>
              </a:rPr>
              <a:t>getdata</a:t>
            </a:r>
            <a:r>
              <a:rPr lang="tr-TR" sz="3000" b="1" dirty="0">
                <a:solidFill>
                  <a:srgbClr val="C00000"/>
                </a:solidFill>
              </a:rPr>
              <a:t>(</a:t>
            </a:r>
            <a:r>
              <a:rPr lang="tr-TR" sz="3000" b="1" dirty="0" err="1">
                <a:solidFill>
                  <a:srgbClr val="C00000"/>
                </a:solidFill>
              </a:rPr>
              <a:t>int</a:t>
            </a:r>
            <a:r>
              <a:rPr lang="tr-TR" sz="3000" b="1" dirty="0">
                <a:solidFill>
                  <a:srgbClr val="C00000"/>
                </a:solidFill>
              </a:rPr>
              <a:t> i, </a:t>
            </a:r>
            <a:r>
              <a:rPr lang="tr-TR" sz="3000" b="1" dirty="0" err="1">
                <a:solidFill>
                  <a:srgbClr val="C00000"/>
                </a:solidFill>
              </a:rPr>
              <a:t>int</a:t>
            </a:r>
            <a:r>
              <a:rPr lang="tr-TR" sz="3000" b="1" dirty="0">
                <a:solidFill>
                  <a:srgbClr val="C00000"/>
                </a:solidFill>
              </a:rPr>
              <a:t> j, </a:t>
            </a:r>
            <a:r>
              <a:rPr lang="tr-TR" sz="3000" b="1" dirty="0" err="1">
                <a:solidFill>
                  <a:srgbClr val="C00000"/>
                </a:solidFill>
              </a:rPr>
              <a:t>int</a:t>
            </a:r>
            <a:r>
              <a:rPr lang="tr-TR" sz="3000" b="1" dirty="0">
                <a:solidFill>
                  <a:srgbClr val="C00000"/>
                </a:solidFill>
              </a:rPr>
              <a:t> k) </a:t>
            </a:r>
            <a:r>
              <a:rPr lang="tr-TR" sz="3000" b="1" dirty="0" smtClean="0">
                <a:solidFill>
                  <a:srgbClr val="C00000"/>
                </a:solidFill>
              </a:rPr>
              <a:t>  </a:t>
            </a:r>
            <a:r>
              <a:rPr lang="tr-TR" sz="3000" b="1" dirty="0">
                <a:solidFill>
                  <a:srgbClr val="C00000"/>
                </a:solidFill>
              </a:rPr>
              <a:t>{</a:t>
            </a:r>
          </a:p>
          <a:p>
            <a:pPr marL="0" indent="0">
              <a:buNone/>
            </a:pPr>
            <a:r>
              <a:rPr lang="tr-TR" sz="3000" b="1" dirty="0">
                <a:solidFill>
                  <a:srgbClr val="C00000"/>
                </a:solidFill>
              </a:rPr>
              <a:t>                </a:t>
            </a:r>
            <a:r>
              <a:rPr lang="tr-TR" sz="3000" b="1" dirty="0" err="1">
                <a:solidFill>
                  <a:srgbClr val="C00000"/>
                </a:solidFill>
              </a:rPr>
              <a:t>dd</a:t>
            </a:r>
            <a:r>
              <a:rPr lang="tr-TR" sz="3000" b="1" dirty="0">
                <a:solidFill>
                  <a:srgbClr val="C00000"/>
                </a:solidFill>
              </a:rPr>
              <a:t> = i;</a:t>
            </a:r>
          </a:p>
          <a:p>
            <a:pPr marL="0" indent="0">
              <a:buNone/>
            </a:pPr>
            <a:r>
              <a:rPr lang="tr-TR" sz="3000" b="1" dirty="0">
                <a:solidFill>
                  <a:srgbClr val="C00000"/>
                </a:solidFill>
              </a:rPr>
              <a:t>                mm = j;</a:t>
            </a:r>
          </a:p>
          <a:p>
            <a:pPr marL="0" indent="0">
              <a:buNone/>
            </a:pPr>
            <a:r>
              <a:rPr lang="tr-TR" sz="3000" b="1" dirty="0">
                <a:solidFill>
                  <a:srgbClr val="C00000"/>
                </a:solidFill>
              </a:rPr>
              <a:t>                yy = k;</a:t>
            </a:r>
          </a:p>
          <a:p>
            <a:pPr marL="0" indent="0">
              <a:buNone/>
            </a:pPr>
            <a:r>
              <a:rPr lang="tr-TR" sz="3000" b="1" dirty="0">
                <a:solidFill>
                  <a:srgbClr val="C00000"/>
                </a:solidFill>
              </a:rPr>
              <a:t>            }</a:t>
            </a:r>
          </a:p>
          <a:p>
            <a:pPr marL="0" indent="0">
              <a:buNone/>
            </a:pPr>
            <a:r>
              <a:rPr lang="tr-TR" sz="3000" b="1" dirty="0">
                <a:solidFill>
                  <a:srgbClr val="C00000"/>
                </a:solidFill>
              </a:rPr>
              <a:t> </a:t>
            </a:r>
          </a:p>
          <a:p>
            <a:pPr marL="0" indent="0">
              <a:buNone/>
            </a:pPr>
            <a:r>
              <a:rPr lang="tr-TR" sz="3000" b="1" dirty="0">
                <a:solidFill>
                  <a:srgbClr val="C00000"/>
                </a:solidFill>
              </a:rPr>
              <a:t> </a:t>
            </a:r>
            <a:r>
              <a:rPr lang="tr-TR" sz="3000" b="1" dirty="0" smtClean="0">
                <a:solidFill>
                  <a:srgbClr val="C00000"/>
                </a:solidFill>
              </a:rPr>
              <a:t>        </a:t>
            </a:r>
            <a:r>
              <a:rPr lang="tr-TR" sz="3000" b="1" dirty="0" err="1">
                <a:solidFill>
                  <a:srgbClr val="C00000"/>
                </a:solidFill>
              </a:rPr>
              <a:t>void</a:t>
            </a:r>
            <a:r>
              <a:rPr lang="tr-TR" sz="3000" b="1" dirty="0">
                <a:solidFill>
                  <a:srgbClr val="C00000"/>
                </a:solidFill>
              </a:rPr>
              <a:t> </a:t>
            </a:r>
            <a:r>
              <a:rPr lang="tr-TR" sz="3000" b="1" dirty="0" err="1">
                <a:solidFill>
                  <a:srgbClr val="C00000"/>
                </a:solidFill>
              </a:rPr>
              <a:t>prndata</a:t>
            </a:r>
            <a:r>
              <a:rPr lang="tr-TR" sz="3000" b="1" dirty="0">
                <a:solidFill>
                  <a:srgbClr val="C00000"/>
                </a:solidFill>
              </a:rPr>
              <a:t>(</a:t>
            </a:r>
            <a:r>
              <a:rPr lang="tr-TR" sz="3000" b="1" dirty="0" err="1">
                <a:solidFill>
                  <a:srgbClr val="C00000"/>
                </a:solidFill>
              </a:rPr>
              <a:t>void</a:t>
            </a:r>
            <a:r>
              <a:rPr lang="tr-TR" sz="3000" b="1" dirty="0">
                <a:solidFill>
                  <a:srgbClr val="C00000"/>
                </a:solidFill>
              </a:rPr>
              <a:t>)</a:t>
            </a:r>
          </a:p>
          <a:p>
            <a:pPr marL="0" indent="0">
              <a:buNone/>
            </a:pPr>
            <a:r>
              <a:rPr lang="tr-TR" sz="3000" b="1" dirty="0">
                <a:solidFill>
                  <a:srgbClr val="C00000"/>
                </a:solidFill>
              </a:rPr>
              <a:t>            {</a:t>
            </a:r>
          </a:p>
          <a:p>
            <a:pPr marL="0" indent="0">
              <a:buNone/>
            </a:pPr>
            <a:r>
              <a:rPr lang="tr-TR" sz="3000" b="1" dirty="0">
                <a:solidFill>
                  <a:srgbClr val="C00000"/>
                </a:solidFill>
              </a:rPr>
              <a:t> </a:t>
            </a:r>
            <a:r>
              <a:rPr lang="tr-TR" sz="3000" b="1" dirty="0" err="1" smtClean="0">
                <a:solidFill>
                  <a:srgbClr val="C00000"/>
                </a:solidFill>
              </a:rPr>
              <a:t>cout</a:t>
            </a:r>
            <a:r>
              <a:rPr lang="tr-TR" sz="3000" b="1" dirty="0">
                <a:solidFill>
                  <a:srgbClr val="C00000"/>
                </a:solidFill>
              </a:rPr>
              <a:t>&lt;&lt;"\</a:t>
            </a:r>
            <a:r>
              <a:rPr lang="tr-TR" sz="3000" b="1" dirty="0" err="1">
                <a:solidFill>
                  <a:srgbClr val="C00000"/>
                </a:solidFill>
              </a:rPr>
              <a:t>nData</a:t>
            </a:r>
            <a:r>
              <a:rPr lang="tr-TR" sz="3000" b="1" dirty="0">
                <a:solidFill>
                  <a:srgbClr val="C00000"/>
                </a:solidFill>
              </a:rPr>
              <a:t> is "&lt;&lt;</a:t>
            </a:r>
            <a:r>
              <a:rPr lang="tr-TR" sz="3000" b="1" dirty="0" err="1">
                <a:solidFill>
                  <a:srgbClr val="C00000"/>
                </a:solidFill>
              </a:rPr>
              <a:t>dd</a:t>
            </a:r>
            <a:r>
              <a:rPr lang="tr-TR" sz="3000" b="1" dirty="0">
                <a:solidFill>
                  <a:srgbClr val="C00000"/>
                </a:solidFill>
              </a:rPr>
              <a:t>&lt;&lt;"/"&lt;&lt;mm&lt;&lt;"/"&lt;&lt;yy&lt;&lt;"\n";</a:t>
            </a:r>
          </a:p>
          <a:p>
            <a:pPr marL="0" indent="0">
              <a:buNone/>
            </a:pPr>
            <a:r>
              <a:rPr lang="tr-TR" sz="3000" b="1" dirty="0">
                <a:solidFill>
                  <a:srgbClr val="C00000"/>
                </a:solidFill>
              </a:rPr>
              <a:t>            }</a:t>
            </a:r>
          </a:p>
          <a:p>
            <a:pPr marL="0" indent="0">
              <a:buNone/>
            </a:pPr>
            <a:r>
              <a:rPr lang="tr-TR" sz="3000" b="1" dirty="0">
                <a:solidFill>
                  <a:srgbClr val="C00000"/>
                </a:solidFill>
              </a:rPr>
              <a:t>};</a:t>
            </a:r>
          </a:p>
          <a:p>
            <a:pPr marL="0" indent="0">
              <a:buNone/>
            </a:pPr>
            <a:endParaRPr lang="tr-TR" dirty="0"/>
          </a:p>
          <a:p>
            <a:endParaRPr lang="tr-TR" dirty="0"/>
          </a:p>
        </p:txBody>
      </p:sp>
      <p:sp>
        <p:nvSpPr>
          <p:cNvPr id="4" name="Dikdörtgen 3"/>
          <p:cNvSpPr/>
          <p:nvPr/>
        </p:nvSpPr>
        <p:spPr>
          <a:xfrm>
            <a:off x="5851585" y="91923"/>
            <a:ext cx="6096000" cy="6740307"/>
          </a:xfrm>
          <a:prstGeom prst="rect">
            <a:avLst/>
          </a:prstGeom>
        </p:spPr>
        <p:txBody>
          <a:bodyPr>
            <a:spAutoFit/>
          </a:bodyPr>
          <a:lstStyle/>
          <a:p>
            <a:r>
              <a:rPr lang="tr-TR" b="1" dirty="0">
                <a:solidFill>
                  <a:srgbClr val="C00000"/>
                </a:solidFill>
              </a:rPr>
              <a:t>main</a:t>
            </a:r>
            <a:r>
              <a:rPr lang="tr-TR" b="1" dirty="0" smtClean="0">
                <a:solidFill>
                  <a:srgbClr val="C00000"/>
                </a:solidFill>
              </a:rPr>
              <a:t>(){</a:t>
            </a:r>
            <a:endParaRPr lang="tr-TR" b="1" dirty="0">
              <a:solidFill>
                <a:srgbClr val="C00000"/>
              </a:solidFill>
            </a:endParaRPr>
          </a:p>
          <a:p>
            <a:r>
              <a:rPr lang="tr-TR" b="1" dirty="0">
                <a:solidFill>
                  <a:srgbClr val="C00000"/>
                </a:solidFill>
              </a:rPr>
              <a:t>    </a:t>
            </a:r>
            <a:r>
              <a:rPr lang="tr-TR" b="1" dirty="0" err="1">
                <a:solidFill>
                  <a:srgbClr val="C00000"/>
                </a:solidFill>
              </a:rPr>
              <a:t>Date</a:t>
            </a:r>
            <a:r>
              <a:rPr lang="tr-TR" b="1" dirty="0">
                <a:solidFill>
                  <a:srgbClr val="C00000"/>
                </a:solidFill>
              </a:rPr>
              <a:t> D1; </a:t>
            </a:r>
            <a:r>
              <a:rPr lang="tr-TR" b="1" dirty="0"/>
              <a:t>//</a:t>
            </a:r>
            <a:r>
              <a:rPr lang="tr-TR" b="1" dirty="0" err="1"/>
              <a:t>simple</a:t>
            </a:r>
            <a:r>
              <a:rPr lang="tr-TR" b="1" dirty="0"/>
              <a:t> </a:t>
            </a:r>
            <a:r>
              <a:rPr lang="tr-TR" b="1" dirty="0" err="1"/>
              <a:t>object</a:t>
            </a:r>
            <a:r>
              <a:rPr lang="tr-TR" b="1" dirty="0"/>
              <a:t> </a:t>
            </a:r>
            <a:r>
              <a:rPr lang="tr-TR" b="1" dirty="0" err="1"/>
              <a:t>having</a:t>
            </a:r>
            <a:r>
              <a:rPr lang="tr-TR" b="1" dirty="0"/>
              <a:t> </a:t>
            </a:r>
            <a:r>
              <a:rPr lang="tr-TR" b="1" dirty="0" err="1"/>
              <a:t>type</a:t>
            </a:r>
            <a:r>
              <a:rPr lang="tr-TR" b="1" dirty="0"/>
              <a:t> Data: </a:t>
            </a:r>
          </a:p>
          <a:p>
            <a:r>
              <a:rPr lang="tr-TR" b="1" dirty="0">
                <a:solidFill>
                  <a:srgbClr val="C00000"/>
                </a:solidFill>
              </a:rPr>
              <a:t>    </a:t>
            </a:r>
            <a:r>
              <a:rPr lang="tr-TR" b="1" dirty="0" err="1">
                <a:solidFill>
                  <a:srgbClr val="C00000"/>
                </a:solidFill>
              </a:rPr>
              <a:t>Date</a:t>
            </a:r>
            <a:r>
              <a:rPr lang="tr-TR" b="1" dirty="0">
                <a:solidFill>
                  <a:srgbClr val="C00000"/>
                </a:solidFill>
              </a:rPr>
              <a:t> *</a:t>
            </a:r>
            <a:r>
              <a:rPr lang="tr-TR" b="1" dirty="0" err="1">
                <a:solidFill>
                  <a:srgbClr val="C00000"/>
                </a:solidFill>
              </a:rPr>
              <a:t>dptr</a:t>
            </a:r>
            <a:r>
              <a:rPr lang="tr-TR" b="1" dirty="0">
                <a:solidFill>
                  <a:srgbClr val="C00000"/>
                </a:solidFill>
              </a:rPr>
              <a:t>; </a:t>
            </a:r>
            <a:r>
              <a:rPr lang="tr-TR" b="1" dirty="0"/>
              <a:t>//</a:t>
            </a:r>
            <a:r>
              <a:rPr lang="tr-TR" b="1" dirty="0" err="1"/>
              <a:t>Pointer</a:t>
            </a:r>
            <a:r>
              <a:rPr lang="tr-TR" b="1" dirty="0"/>
              <a:t> Object </a:t>
            </a:r>
            <a:r>
              <a:rPr lang="tr-TR" b="1" dirty="0" err="1"/>
              <a:t>having</a:t>
            </a:r>
            <a:r>
              <a:rPr lang="tr-TR" b="1" dirty="0"/>
              <a:t> </a:t>
            </a:r>
            <a:r>
              <a:rPr lang="tr-TR" b="1" dirty="0" err="1"/>
              <a:t>type</a:t>
            </a:r>
            <a:r>
              <a:rPr lang="tr-TR" b="1" dirty="0"/>
              <a:t> </a:t>
            </a:r>
            <a:r>
              <a:rPr lang="tr-TR" b="1" dirty="0" err="1"/>
              <a:t>Date</a:t>
            </a:r>
            <a:r>
              <a:rPr lang="tr-TR" b="1" dirty="0"/>
              <a:t>:</a:t>
            </a:r>
          </a:p>
          <a:p>
            <a:r>
              <a:rPr lang="tr-TR" b="1" dirty="0">
                <a:solidFill>
                  <a:srgbClr val="C00000"/>
                </a:solidFill>
              </a:rPr>
              <a:t> </a:t>
            </a:r>
            <a:r>
              <a:rPr lang="tr-TR" b="1" dirty="0" smtClean="0">
                <a:solidFill>
                  <a:srgbClr val="C00000"/>
                </a:solidFill>
              </a:rPr>
              <a:t>    </a:t>
            </a:r>
            <a:r>
              <a:rPr lang="tr-TR" b="1" dirty="0" err="1">
                <a:solidFill>
                  <a:srgbClr val="C00000"/>
                </a:solidFill>
              </a:rPr>
              <a:t>cout</a:t>
            </a:r>
            <a:r>
              <a:rPr lang="tr-TR" b="1" dirty="0">
                <a:solidFill>
                  <a:srgbClr val="C00000"/>
                </a:solidFill>
              </a:rPr>
              <a:t>&lt;&lt;"</a:t>
            </a:r>
            <a:r>
              <a:rPr lang="tr-TR" b="1" dirty="0" err="1">
                <a:solidFill>
                  <a:srgbClr val="C00000"/>
                </a:solidFill>
              </a:rPr>
              <a:t>Initializing</a:t>
            </a:r>
            <a:r>
              <a:rPr lang="tr-TR" b="1" dirty="0">
                <a:solidFill>
                  <a:srgbClr val="C00000"/>
                </a:solidFill>
              </a:rPr>
              <a:t> data </a:t>
            </a:r>
            <a:r>
              <a:rPr lang="tr-TR" b="1" dirty="0" err="1">
                <a:solidFill>
                  <a:srgbClr val="C00000"/>
                </a:solidFill>
              </a:rPr>
              <a:t>members</a:t>
            </a:r>
            <a:r>
              <a:rPr lang="tr-TR" b="1" dirty="0">
                <a:solidFill>
                  <a:srgbClr val="C00000"/>
                </a:solidFill>
              </a:rPr>
              <a:t> </a:t>
            </a:r>
            <a:r>
              <a:rPr lang="tr-TR" b="1" dirty="0" smtClean="0">
                <a:solidFill>
                  <a:srgbClr val="C00000"/>
                </a:solidFill>
              </a:rPr>
              <a:t>: </a:t>
            </a:r>
            <a:r>
              <a:rPr lang="tr-TR" b="1" dirty="0">
                <a:solidFill>
                  <a:srgbClr val="C00000"/>
                </a:solidFill>
              </a:rPr>
              <a:t>19, 10, 2016"&lt;&lt;</a:t>
            </a:r>
            <a:r>
              <a:rPr lang="tr-TR" b="1" dirty="0" err="1">
                <a:solidFill>
                  <a:srgbClr val="C00000"/>
                </a:solidFill>
              </a:rPr>
              <a:t>endl</a:t>
            </a:r>
            <a:r>
              <a:rPr lang="tr-TR" b="1" dirty="0">
                <a:solidFill>
                  <a:srgbClr val="C00000"/>
                </a:solidFill>
              </a:rPr>
              <a:t>;</a:t>
            </a:r>
          </a:p>
          <a:p>
            <a:r>
              <a:rPr lang="tr-TR" b="1" dirty="0">
                <a:solidFill>
                  <a:srgbClr val="C00000"/>
                </a:solidFill>
              </a:rPr>
              <a:t>    D1.getdata(19,10,2016</a:t>
            </a:r>
            <a:r>
              <a:rPr lang="tr-TR" b="1" dirty="0" smtClean="0">
                <a:solidFill>
                  <a:srgbClr val="C00000"/>
                </a:solidFill>
              </a:rPr>
              <a:t>);</a:t>
            </a:r>
          </a:p>
          <a:p>
            <a:endParaRPr lang="tr-TR" b="1" dirty="0">
              <a:solidFill>
                <a:srgbClr val="C00000"/>
              </a:solidFill>
            </a:endParaRPr>
          </a:p>
          <a:p>
            <a:r>
              <a:rPr lang="tr-TR" b="1" dirty="0">
                <a:solidFill>
                  <a:srgbClr val="C00000"/>
                </a:solidFill>
              </a:rPr>
              <a:t> </a:t>
            </a:r>
            <a:r>
              <a:rPr lang="tr-TR" b="1" dirty="0" smtClean="0">
                <a:solidFill>
                  <a:srgbClr val="C00000"/>
                </a:solidFill>
              </a:rPr>
              <a:t>    </a:t>
            </a:r>
            <a:r>
              <a:rPr lang="tr-TR" b="1" dirty="0" err="1">
                <a:solidFill>
                  <a:srgbClr val="C00000"/>
                </a:solidFill>
              </a:rPr>
              <a:t>cout</a:t>
            </a:r>
            <a:r>
              <a:rPr lang="tr-TR" b="1" dirty="0">
                <a:solidFill>
                  <a:srgbClr val="C00000"/>
                </a:solidFill>
              </a:rPr>
              <a:t>&lt;&lt;"Printing </a:t>
            </a:r>
            <a:r>
              <a:rPr lang="tr-TR" b="1" dirty="0" err="1">
                <a:solidFill>
                  <a:srgbClr val="C00000"/>
                </a:solidFill>
              </a:rPr>
              <a:t>members</a:t>
            </a:r>
            <a:r>
              <a:rPr lang="tr-TR" b="1" dirty="0">
                <a:solidFill>
                  <a:srgbClr val="C00000"/>
                </a:solidFill>
              </a:rPr>
              <a:t> </a:t>
            </a:r>
            <a:r>
              <a:rPr lang="tr-TR" b="1" dirty="0" err="1">
                <a:solidFill>
                  <a:srgbClr val="C00000"/>
                </a:solidFill>
              </a:rPr>
              <a:t>using</a:t>
            </a:r>
            <a:r>
              <a:rPr lang="tr-TR" b="1" dirty="0">
                <a:solidFill>
                  <a:srgbClr val="C00000"/>
                </a:solidFill>
              </a:rPr>
              <a:t> </a:t>
            </a:r>
            <a:r>
              <a:rPr lang="tr-TR" b="1" dirty="0" err="1">
                <a:solidFill>
                  <a:srgbClr val="C00000"/>
                </a:solidFill>
              </a:rPr>
              <a:t>the</a:t>
            </a:r>
            <a:r>
              <a:rPr lang="tr-TR" b="1" dirty="0">
                <a:solidFill>
                  <a:srgbClr val="C00000"/>
                </a:solidFill>
              </a:rPr>
              <a:t> </a:t>
            </a:r>
            <a:r>
              <a:rPr lang="tr-TR" b="1" dirty="0" err="1">
                <a:solidFill>
                  <a:srgbClr val="C00000"/>
                </a:solidFill>
              </a:rPr>
              <a:t>object</a:t>
            </a:r>
            <a:r>
              <a:rPr lang="tr-TR" b="1" dirty="0">
                <a:solidFill>
                  <a:srgbClr val="C00000"/>
                </a:solidFill>
              </a:rPr>
              <a:t> ";</a:t>
            </a:r>
          </a:p>
          <a:p>
            <a:r>
              <a:rPr lang="tr-TR" b="1" dirty="0">
                <a:solidFill>
                  <a:srgbClr val="C00000"/>
                </a:solidFill>
              </a:rPr>
              <a:t>    D1.prndata();</a:t>
            </a:r>
          </a:p>
          <a:p>
            <a:r>
              <a:rPr lang="tr-TR" b="1" dirty="0">
                <a:solidFill>
                  <a:srgbClr val="C00000"/>
                </a:solidFill>
              </a:rPr>
              <a:t> </a:t>
            </a:r>
            <a:r>
              <a:rPr lang="tr-TR" b="1" dirty="0" smtClean="0">
                <a:solidFill>
                  <a:srgbClr val="C00000"/>
                </a:solidFill>
              </a:rPr>
              <a:t>    </a:t>
            </a:r>
            <a:r>
              <a:rPr lang="tr-TR" b="1" dirty="0" err="1">
                <a:solidFill>
                  <a:srgbClr val="C00000"/>
                </a:solidFill>
              </a:rPr>
              <a:t>dptr</a:t>
            </a:r>
            <a:r>
              <a:rPr lang="tr-TR" b="1" dirty="0">
                <a:solidFill>
                  <a:srgbClr val="C00000"/>
                </a:solidFill>
              </a:rPr>
              <a:t> = &amp;D1</a:t>
            </a:r>
            <a:r>
              <a:rPr lang="tr-TR" b="1" dirty="0" smtClean="0">
                <a:solidFill>
                  <a:srgbClr val="C00000"/>
                </a:solidFill>
              </a:rPr>
              <a:t>;</a:t>
            </a:r>
          </a:p>
          <a:p>
            <a:endParaRPr lang="tr-TR" b="1" dirty="0">
              <a:solidFill>
                <a:srgbClr val="C00000"/>
              </a:solidFill>
            </a:endParaRPr>
          </a:p>
          <a:p>
            <a:r>
              <a:rPr lang="tr-TR" b="1" dirty="0">
                <a:solidFill>
                  <a:srgbClr val="C00000"/>
                </a:solidFill>
              </a:rPr>
              <a:t>    </a:t>
            </a:r>
            <a:r>
              <a:rPr lang="tr-TR" b="1" dirty="0" err="1">
                <a:solidFill>
                  <a:srgbClr val="C00000"/>
                </a:solidFill>
              </a:rPr>
              <a:t>cout</a:t>
            </a:r>
            <a:r>
              <a:rPr lang="tr-TR" b="1" dirty="0">
                <a:solidFill>
                  <a:srgbClr val="C00000"/>
                </a:solidFill>
              </a:rPr>
              <a:t>&lt;&lt;"Printing </a:t>
            </a:r>
            <a:r>
              <a:rPr lang="tr-TR" b="1" dirty="0" err="1">
                <a:solidFill>
                  <a:srgbClr val="C00000"/>
                </a:solidFill>
              </a:rPr>
              <a:t>members</a:t>
            </a:r>
            <a:r>
              <a:rPr lang="tr-TR" b="1" dirty="0">
                <a:solidFill>
                  <a:srgbClr val="C00000"/>
                </a:solidFill>
              </a:rPr>
              <a:t> </a:t>
            </a:r>
            <a:r>
              <a:rPr lang="tr-TR" b="1" dirty="0" err="1">
                <a:solidFill>
                  <a:srgbClr val="C00000"/>
                </a:solidFill>
              </a:rPr>
              <a:t>using</a:t>
            </a:r>
            <a:r>
              <a:rPr lang="tr-TR" b="1" dirty="0">
                <a:solidFill>
                  <a:srgbClr val="C00000"/>
                </a:solidFill>
              </a:rPr>
              <a:t> </a:t>
            </a:r>
            <a:r>
              <a:rPr lang="tr-TR" b="1" dirty="0" err="1">
                <a:solidFill>
                  <a:srgbClr val="C00000"/>
                </a:solidFill>
              </a:rPr>
              <a:t>the</a:t>
            </a:r>
            <a:r>
              <a:rPr lang="tr-TR" b="1" dirty="0">
                <a:solidFill>
                  <a:srgbClr val="C00000"/>
                </a:solidFill>
              </a:rPr>
              <a:t> </a:t>
            </a:r>
            <a:r>
              <a:rPr lang="tr-TR" b="1" dirty="0" err="1">
                <a:solidFill>
                  <a:srgbClr val="C00000"/>
                </a:solidFill>
              </a:rPr>
              <a:t>object</a:t>
            </a:r>
            <a:r>
              <a:rPr lang="tr-TR" b="1" dirty="0">
                <a:solidFill>
                  <a:srgbClr val="C00000"/>
                </a:solidFill>
              </a:rPr>
              <a:t> </a:t>
            </a:r>
            <a:r>
              <a:rPr lang="tr-TR" b="1" dirty="0" err="1">
                <a:solidFill>
                  <a:srgbClr val="C00000"/>
                </a:solidFill>
              </a:rPr>
              <a:t>pointer</a:t>
            </a:r>
            <a:r>
              <a:rPr lang="tr-TR" b="1" dirty="0">
                <a:solidFill>
                  <a:srgbClr val="C00000"/>
                </a:solidFill>
              </a:rPr>
              <a:t> ";</a:t>
            </a:r>
          </a:p>
          <a:p>
            <a:r>
              <a:rPr lang="tr-TR" b="1" dirty="0">
                <a:solidFill>
                  <a:srgbClr val="C00000"/>
                </a:solidFill>
              </a:rPr>
              <a:t>    </a:t>
            </a:r>
            <a:r>
              <a:rPr lang="tr-TR" b="1" dirty="0" err="1">
                <a:solidFill>
                  <a:srgbClr val="C00000"/>
                </a:solidFill>
              </a:rPr>
              <a:t>dptr</a:t>
            </a:r>
            <a:r>
              <a:rPr lang="tr-TR" b="1" dirty="0">
                <a:solidFill>
                  <a:srgbClr val="C00000"/>
                </a:solidFill>
              </a:rPr>
              <a:t>-&gt;</a:t>
            </a:r>
            <a:r>
              <a:rPr lang="tr-TR" b="1" dirty="0" err="1">
                <a:solidFill>
                  <a:srgbClr val="C00000"/>
                </a:solidFill>
              </a:rPr>
              <a:t>prndata</a:t>
            </a:r>
            <a:r>
              <a:rPr lang="tr-TR" b="1" dirty="0" smtClean="0">
                <a:solidFill>
                  <a:srgbClr val="C00000"/>
                </a:solidFill>
              </a:rPr>
              <a:t>();</a:t>
            </a:r>
          </a:p>
          <a:p>
            <a:endParaRPr lang="tr-TR" b="1" dirty="0">
              <a:solidFill>
                <a:srgbClr val="C00000"/>
              </a:solidFill>
            </a:endParaRPr>
          </a:p>
          <a:p>
            <a:r>
              <a:rPr lang="tr-TR" b="1" dirty="0">
                <a:solidFill>
                  <a:srgbClr val="C00000"/>
                </a:solidFill>
              </a:rPr>
              <a:t> </a:t>
            </a:r>
            <a:r>
              <a:rPr lang="tr-TR" b="1" dirty="0" smtClean="0">
                <a:solidFill>
                  <a:srgbClr val="C00000"/>
                </a:solidFill>
              </a:rPr>
              <a:t>    </a:t>
            </a:r>
            <a:r>
              <a:rPr lang="tr-TR" b="1" dirty="0" err="1">
                <a:solidFill>
                  <a:srgbClr val="C00000"/>
                </a:solidFill>
              </a:rPr>
              <a:t>cout</a:t>
            </a:r>
            <a:r>
              <a:rPr lang="tr-TR" b="1" dirty="0">
                <a:solidFill>
                  <a:srgbClr val="C00000"/>
                </a:solidFill>
              </a:rPr>
              <a:t>&lt;&lt;"\</a:t>
            </a:r>
            <a:r>
              <a:rPr lang="tr-TR" b="1" dirty="0" err="1">
                <a:solidFill>
                  <a:srgbClr val="C00000"/>
                </a:solidFill>
              </a:rPr>
              <a:t>nInitializing</a:t>
            </a:r>
            <a:r>
              <a:rPr lang="tr-TR" b="1" dirty="0">
                <a:solidFill>
                  <a:srgbClr val="C00000"/>
                </a:solidFill>
              </a:rPr>
              <a:t> </a:t>
            </a:r>
            <a:r>
              <a:rPr lang="tr-TR" b="1" dirty="0" smtClean="0">
                <a:solidFill>
                  <a:srgbClr val="C00000"/>
                </a:solidFill>
              </a:rPr>
              <a:t> </a:t>
            </a:r>
            <a:r>
              <a:rPr lang="tr-TR" b="1" dirty="0" err="1">
                <a:solidFill>
                  <a:srgbClr val="C00000"/>
                </a:solidFill>
              </a:rPr>
              <a:t>with</a:t>
            </a:r>
            <a:r>
              <a:rPr lang="tr-TR" b="1" dirty="0">
                <a:solidFill>
                  <a:srgbClr val="C00000"/>
                </a:solidFill>
              </a:rPr>
              <a:t> </a:t>
            </a:r>
            <a:r>
              <a:rPr lang="tr-TR" b="1" dirty="0" err="1">
                <a:solidFill>
                  <a:srgbClr val="C00000"/>
                </a:solidFill>
              </a:rPr>
              <a:t>values</a:t>
            </a:r>
            <a:r>
              <a:rPr lang="tr-TR" b="1" dirty="0">
                <a:solidFill>
                  <a:srgbClr val="C00000"/>
                </a:solidFill>
              </a:rPr>
              <a:t> 20, 10, 2016"&lt;&lt;</a:t>
            </a:r>
            <a:r>
              <a:rPr lang="tr-TR" b="1" dirty="0" err="1">
                <a:solidFill>
                  <a:srgbClr val="C00000"/>
                </a:solidFill>
              </a:rPr>
              <a:t>endl</a:t>
            </a:r>
            <a:r>
              <a:rPr lang="tr-TR" b="1" dirty="0">
                <a:solidFill>
                  <a:srgbClr val="C00000"/>
                </a:solidFill>
              </a:rPr>
              <a:t>;</a:t>
            </a:r>
          </a:p>
          <a:p>
            <a:r>
              <a:rPr lang="tr-TR" b="1" dirty="0">
                <a:solidFill>
                  <a:srgbClr val="C00000"/>
                </a:solidFill>
              </a:rPr>
              <a:t>    </a:t>
            </a:r>
            <a:r>
              <a:rPr lang="tr-TR" b="1" dirty="0" err="1">
                <a:solidFill>
                  <a:srgbClr val="C00000"/>
                </a:solidFill>
              </a:rPr>
              <a:t>dptr</a:t>
            </a:r>
            <a:r>
              <a:rPr lang="tr-TR" b="1" dirty="0">
                <a:solidFill>
                  <a:srgbClr val="C00000"/>
                </a:solidFill>
              </a:rPr>
              <a:t>-&gt;</a:t>
            </a:r>
            <a:r>
              <a:rPr lang="tr-TR" b="1" dirty="0" err="1">
                <a:solidFill>
                  <a:srgbClr val="C00000"/>
                </a:solidFill>
              </a:rPr>
              <a:t>getdata</a:t>
            </a:r>
            <a:r>
              <a:rPr lang="tr-TR" b="1" dirty="0">
                <a:solidFill>
                  <a:srgbClr val="C00000"/>
                </a:solidFill>
              </a:rPr>
              <a:t>(20, 10, 2016</a:t>
            </a:r>
            <a:r>
              <a:rPr lang="tr-TR" b="1" dirty="0" smtClean="0">
                <a:solidFill>
                  <a:srgbClr val="C00000"/>
                </a:solidFill>
              </a:rPr>
              <a:t>);</a:t>
            </a:r>
          </a:p>
          <a:p>
            <a:endParaRPr lang="tr-TR" b="1" dirty="0">
              <a:solidFill>
                <a:srgbClr val="C00000"/>
              </a:solidFill>
            </a:endParaRPr>
          </a:p>
          <a:p>
            <a:r>
              <a:rPr lang="tr-TR" b="1" dirty="0">
                <a:solidFill>
                  <a:srgbClr val="C00000"/>
                </a:solidFill>
              </a:rPr>
              <a:t>    </a:t>
            </a:r>
            <a:r>
              <a:rPr lang="tr-TR" b="1" dirty="0" err="1">
                <a:solidFill>
                  <a:srgbClr val="C00000"/>
                </a:solidFill>
              </a:rPr>
              <a:t>cout</a:t>
            </a:r>
            <a:r>
              <a:rPr lang="tr-TR" b="1" dirty="0">
                <a:solidFill>
                  <a:srgbClr val="C00000"/>
                </a:solidFill>
              </a:rPr>
              <a:t>&lt;&lt;"</a:t>
            </a:r>
            <a:r>
              <a:rPr lang="tr-TR" b="1" dirty="0" err="1">
                <a:solidFill>
                  <a:srgbClr val="C00000"/>
                </a:solidFill>
              </a:rPr>
              <a:t>printing</a:t>
            </a:r>
            <a:r>
              <a:rPr lang="tr-TR" b="1" dirty="0">
                <a:solidFill>
                  <a:srgbClr val="C00000"/>
                </a:solidFill>
              </a:rPr>
              <a:t> </a:t>
            </a:r>
            <a:r>
              <a:rPr lang="tr-TR" b="1" dirty="0" err="1">
                <a:solidFill>
                  <a:srgbClr val="C00000"/>
                </a:solidFill>
              </a:rPr>
              <a:t>members</a:t>
            </a:r>
            <a:r>
              <a:rPr lang="tr-TR" b="1" dirty="0">
                <a:solidFill>
                  <a:srgbClr val="C00000"/>
                </a:solidFill>
              </a:rPr>
              <a:t> </a:t>
            </a:r>
            <a:r>
              <a:rPr lang="tr-TR" b="1" dirty="0" err="1">
                <a:solidFill>
                  <a:srgbClr val="C00000"/>
                </a:solidFill>
              </a:rPr>
              <a:t>using</a:t>
            </a:r>
            <a:r>
              <a:rPr lang="tr-TR" b="1" dirty="0">
                <a:solidFill>
                  <a:srgbClr val="C00000"/>
                </a:solidFill>
              </a:rPr>
              <a:t> </a:t>
            </a:r>
            <a:r>
              <a:rPr lang="tr-TR" b="1" dirty="0" err="1">
                <a:solidFill>
                  <a:srgbClr val="C00000"/>
                </a:solidFill>
              </a:rPr>
              <a:t>the</a:t>
            </a:r>
            <a:r>
              <a:rPr lang="tr-TR" b="1" dirty="0">
                <a:solidFill>
                  <a:srgbClr val="C00000"/>
                </a:solidFill>
              </a:rPr>
              <a:t> </a:t>
            </a:r>
            <a:r>
              <a:rPr lang="tr-TR" b="1" dirty="0" err="1">
                <a:solidFill>
                  <a:srgbClr val="C00000"/>
                </a:solidFill>
              </a:rPr>
              <a:t>object</a:t>
            </a:r>
            <a:r>
              <a:rPr lang="tr-TR" b="1" dirty="0">
                <a:solidFill>
                  <a:srgbClr val="C00000"/>
                </a:solidFill>
              </a:rPr>
              <a:t> ";</a:t>
            </a:r>
          </a:p>
          <a:p>
            <a:r>
              <a:rPr lang="tr-TR" b="1" dirty="0">
                <a:solidFill>
                  <a:srgbClr val="C00000"/>
                </a:solidFill>
              </a:rPr>
              <a:t>    D1.prndata</a:t>
            </a:r>
            <a:r>
              <a:rPr lang="tr-TR" b="1" dirty="0" smtClean="0">
                <a:solidFill>
                  <a:srgbClr val="C00000"/>
                </a:solidFill>
              </a:rPr>
              <a:t>();</a:t>
            </a:r>
          </a:p>
          <a:p>
            <a:endParaRPr lang="tr-TR" b="1" dirty="0">
              <a:solidFill>
                <a:srgbClr val="C00000"/>
              </a:solidFill>
            </a:endParaRPr>
          </a:p>
          <a:p>
            <a:r>
              <a:rPr lang="tr-TR" b="1" dirty="0">
                <a:solidFill>
                  <a:srgbClr val="C00000"/>
                </a:solidFill>
              </a:rPr>
              <a:t> </a:t>
            </a:r>
            <a:r>
              <a:rPr lang="tr-TR" b="1" dirty="0" smtClean="0">
                <a:solidFill>
                  <a:srgbClr val="C00000"/>
                </a:solidFill>
              </a:rPr>
              <a:t>    </a:t>
            </a:r>
            <a:r>
              <a:rPr lang="tr-TR" b="1" dirty="0" err="1">
                <a:solidFill>
                  <a:srgbClr val="C00000"/>
                </a:solidFill>
              </a:rPr>
              <a:t>cout</a:t>
            </a:r>
            <a:r>
              <a:rPr lang="tr-TR" b="1" dirty="0">
                <a:solidFill>
                  <a:srgbClr val="C00000"/>
                </a:solidFill>
              </a:rPr>
              <a:t>&lt;&lt;"Printing </a:t>
            </a:r>
            <a:r>
              <a:rPr lang="tr-TR" b="1" dirty="0" err="1">
                <a:solidFill>
                  <a:srgbClr val="C00000"/>
                </a:solidFill>
              </a:rPr>
              <a:t>members</a:t>
            </a:r>
            <a:r>
              <a:rPr lang="tr-TR" b="1" dirty="0">
                <a:solidFill>
                  <a:srgbClr val="C00000"/>
                </a:solidFill>
              </a:rPr>
              <a:t> </a:t>
            </a:r>
            <a:r>
              <a:rPr lang="tr-TR" b="1" dirty="0" err="1">
                <a:solidFill>
                  <a:srgbClr val="C00000"/>
                </a:solidFill>
              </a:rPr>
              <a:t>using</a:t>
            </a:r>
            <a:r>
              <a:rPr lang="tr-TR" b="1" dirty="0">
                <a:solidFill>
                  <a:srgbClr val="C00000"/>
                </a:solidFill>
              </a:rPr>
              <a:t> </a:t>
            </a:r>
            <a:r>
              <a:rPr lang="tr-TR" b="1" dirty="0" err="1">
                <a:solidFill>
                  <a:srgbClr val="C00000"/>
                </a:solidFill>
              </a:rPr>
              <a:t>the</a:t>
            </a:r>
            <a:r>
              <a:rPr lang="tr-TR" b="1" dirty="0">
                <a:solidFill>
                  <a:srgbClr val="C00000"/>
                </a:solidFill>
              </a:rPr>
              <a:t> </a:t>
            </a:r>
            <a:r>
              <a:rPr lang="tr-TR" b="1" dirty="0" err="1">
                <a:solidFill>
                  <a:srgbClr val="C00000"/>
                </a:solidFill>
              </a:rPr>
              <a:t>object</a:t>
            </a:r>
            <a:r>
              <a:rPr lang="tr-TR" b="1" dirty="0">
                <a:solidFill>
                  <a:srgbClr val="C00000"/>
                </a:solidFill>
              </a:rPr>
              <a:t> </a:t>
            </a:r>
            <a:r>
              <a:rPr lang="tr-TR" b="1" dirty="0" err="1">
                <a:solidFill>
                  <a:srgbClr val="C00000"/>
                </a:solidFill>
              </a:rPr>
              <a:t>pointer</a:t>
            </a:r>
            <a:r>
              <a:rPr lang="tr-TR" b="1" dirty="0">
                <a:solidFill>
                  <a:srgbClr val="C00000"/>
                </a:solidFill>
              </a:rPr>
              <a:t> ";</a:t>
            </a:r>
          </a:p>
          <a:p>
            <a:r>
              <a:rPr lang="tr-TR" b="1" dirty="0">
                <a:solidFill>
                  <a:srgbClr val="C00000"/>
                </a:solidFill>
              </a:rPr>
              <a:t>    </a:t>
            </a:r>
            <a:r>
              <a:rPr lang="tr-TR" b="1" dirty="0" err="1">
                <a:solidFill>
                  <a:srgbClr val="C00000"/>
                </a:solidFill>
              </a:rPr>
              <a:t>dptr</a:t>
            </a:r>
            <a:r>
              <a:rPr lang="tr-TR" b="1" dirty="0">
                <a:solidFill>
                  <a:srgbClr val="C00000"/>
                </a:solidFill>
              </a:rPr>
              <a:t>-&gt;</a:t>
            </a:r>
            <a:r>
              <a:rPr lang="tr-TR" b="1" dirty="0" err="1">
                <a:solidFill>
                  <a:srgbClr val="C00000"/>
                </a:solidFill>
              </a:rPr>
              <a:t>prndata</a:t>
            </a:r>
            <a:r>
              <a:rPr lang="tr-TR" b="1" dirty="0">
                <a:solidFill>
                  <a:srgbClr val="C00000"/>
                </a:solidFill>
              </a:rPr>
              <a:t>();</a:t>
            </a:r>
          </a:p>
          <a:p>
            <a:r>
              <a:rPr lang="tr-TR" b="1" dirty="0">
                <a:solidFill>
                  <a:srgbClr val="C00000"/>
                </a:solidFill>
              </a:rPr>
              <a:t> </a:t>
            </a:r>
          </a:p>
          <a:p>
            <a:r>
              <a:rPr lang="tr-TR" b="1" dirty="0">
                <a:solidFill>
                  <a:srgbClr val="C00000"/>
                </a:solidFill>
              </a:rPr>
              <a:t>    </a:t>
            </a:r>
            <a:r>
              <a:rPr lang="tr-TR" b="1" dirty="0" err="1">
                <a:solidFill>
                  <a:srgbClr val="C00000"/>
                </a:solidFill>
              </a:rPr>
              <a:t>return</a:t>
            </a:r>
            <a:r>
              <a:rPr lang="tr-TR" b="1" dirty="0">
                <a:solidFill>
                  <a:srgbClr val="C00000"/>
                </a:solidFill>
              </a:rPr>
              <a:t> 0;</a:t>
            </a:r>
          </a:p>
          <a:p>
            <a:r>
              <a:rPr lang="tr-TR" b="1" dirty="0">
                <a:solidFill>
                  <a:srgbClr val="C00000"/>
                </a:solidFill>
              </a:rPr>
              <a:t>}</a:t>
            </a:r>
          </a:p>
        </p:txBody>
      </p:sp>
    </p:spTree>
    <p:extLst>
      <p:ext uri="{BB962C8B-B14F-4D97-AF65-F5344CB8AC3E}">
        <p14:creationId xmlns:p14="http://schemas.microsoft.com/office/powerpoint/2010/main" val="31475261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7297947" cy="6918385"/>
          </a:xfrm>
        </p:spPr>
        <p:txBody>
          <a:bodyPr>
            <a:normAutofit fontScale="70000" lnSpcReduction="20000"/>
          </a:bodyPr>
          <a:lstStyle/>
          <a:p>
            <a:pPr marL="0" indent="0">
              <a:buNone/>
            </a:pPr>
            <a:r>
              <a:rPr lang="tr-TR" b="1" dirty="0" err="1">
                <a:solidFill>
                  <a:srgbClr val="C00000"/>
                </a:solidFill>
              </a:rPr>
              <a:t>class</a:t>
            </a:r>
            <a:r>
              <a:rPr lang="tr-TR" b="1" dirty="0">
                <a:solidFill>
                  <a:srgbClr val="C00000"/>
                </a:solidFill>
              </a:rPr>
              <a:t> Test {</a:t>
            </a:r>
          </a:p>
          <a:p>
            <a:pPr marL="0" indent="0">
              <a:buNone/>
            </a:pPr>
            <a:r>
              <a:rPr lang="tr-TR" b="1" dirty="0" err="1">
                <a:solidFill>
                  <a:srgbClr val="C00000"/>
                </a:solidFill>
              </a:rPr>
              <a:t>private</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int</a:t>
            </a:r>
            <a:r>
              <a:rPr lang="tr-TR" b="1" dirty="0">
                <a:solidFill>
                  <a:srgbClr val="C00000"/>
                </a:solidFill>
              </a:rPr>
              <a:t> x, y, z;</a:t>
            </a:r>
          </a:p>
          <a:p>
            <a:pPr marL="0" indent="0">
              <a:buNone/>
            </a:pPr>
            <a:r>
              <a:rPr lang="tr-TR" b="1" dirty="0" err="1">
                <a:solidFill>
                  <a:srgbClr val="C00000"/>
                </a:solidFill>
              </a:rPr>
              <a:t>public</a:t>
            </a:r>
            <a:r>
              <a:rPr lang="tr-TR" b="1" dirty="0">
                <a:solidFill>
                  <a:srgbClr val="C00000"/>
                </a:solidFill>
              </a:rPr>
              <a:t>:</a:t>
            </a:r>
          </a:p>
          <a:p>
            <a:pPr marL="0" indent="0">
              <a:buNone/>
            </a:pPr>
            <a:endParaRPr lang="tr-TR" b="1" dirty="0">
              <a:solidFill>
                <a:srgbClr val="C00000"/>
              </a:solidFill>
            </a:endParaRPr>
          </a:p>
          <a:p>
            <a:pPr marL="0" indent="0">
              <a:buNone/>
            </a:pPr>
            <a:r>
              <a:rPr lang="tr-TR" b="1" dirty="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input</a:t>
            </a: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cout</a:t>
            </a:r>
            <a:r>
              <a:rPr lang="tr-TR" b="1" dirty="0">
                <a:solidFill>
                  <a:srgbClr val="C00000"/>
                </a:solidFill>
              </a:rPr>
              <a:t> &lt;&lt; "</a:t>
            </a:r>
            <a:r>
              <a:rPr lang="tr-TR" b="1" dirty="0" err="1">
                <a:solidFill>
                  <a:srgbClr val="C00000"/>
                </a:solidFill>
              </a:rPr>
              <a:t>Enter</a:t>
            </a:r>
            <a:r>
              <a:rPr lang="tr-TR" b="1" dirty="0">
                <a:solidFill>
                  <a:srgbClr val="C00000"/>
                </a:solidFill>
              </a:rPr>
              <a:t> </a:t>
            </a:r>
            <a:r>
              <a:rPr lang="tr-TR" b="1" dirty="0" err="1">
                <a:solidFill>
                  <a:srgbClr val="C00000"/>
                </a:solidFill>
              </a:rPr>
              <a:t>two</a:t>
            </a:r>
            <a:r>
              <a:rPr lang="tr-TR" b="1" dirty="0">
                <a:solidFill>
                  <a:srgbClr val="C00000"/>
                </a:solidFill>
              </a:rPr>
              <a:t> </a:t>
            </a:r>
            <a:r>
              <a:rPr lang="tr-TR" b="1" dirty="0" err="1">
                <a:solidFill>
                  <a:srgbClr val="C00000"/>
                </a:solidFill>
              </a:rPr>
              <a:t>numbers</a:t>
            </a:r>
            <a:r>
              <a:rPr lang="tr-TR" b="1" dirty="0">
                <a:solidFill>
                  <a:srgbClr val="C00000"/>
                </a:solidFill>
              </a:rPr>
              <a:t>:";</a:t>
            </a:r>
          </a:p>
          <a:p>
            <a:pPr marL="0" indent="0">
              <a:buNone/>
            </a:pPr>
            <a:r>
              <a:rPr lang="tr-TR" b="1" dirty="0">
                <a:solidFill>
                  <a:srgbClr val="C00000"/>
                </a:solidFill>
              </a:rPr>
              <a:t>        cin &gt;&gt; x&gt;&gt;y;</a:t>
            </a:r>
          </a:p>
          <a:p>
            <a:pPr marL="0" indent="0">
              <a:buNone/>
            </a:pPr>
            <a:r>
              <a:rPr lang="tr-TR" b="1" dirty="0">
                <a:solidFill>
                  <a:srgbClr val="C00000"/>
                </a:solidFill>
              </a:rPr>
              <a:t>    }</a:t>
            </a:r>
          </a:p>
          <a:p>
            <a:pPr marL="0" indent="0">
              <a:buNone/>
            </a:pPr>
            <a:endParaRPr lang="tr-TR" b="1" dirty="0">
              <a:solidFill>
                <a:srgbClr val="C00000"/>
              </a:solidFill>
            </a:endParaRPr>
          </a:p>
          <a:p>
            <a:pPr marL="0" indent="0">
              <a:buNone/>
            </a:pPr>
            <a:r>
              <a:rPr lang="tr-TR" b="1" dirty="0">
                <a:solidFill>
                  <a:srgbClr val="C00000"/>
                </a:solidFill>
              </a:rPr>
              <a:t>    </a:t>
            </a:r>
            <a:r>
              <a:rPr lang="tr-TR" b="1" dirty="0" err="1">
                <a:solidFill>
                  <a:srgbClr val="C00000"/>
                </a:solidFill>
              </a:rPr>
              <a:t>friend</a:t>
            </a:r>
            <a:r>
              <a:rPr lang="tr-TR" b="1" dirty="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add</a:t>
            </a:r>
            <a:r>
              <a:rPr lang="tr-TR" b="1" dirty="0">
                <a:solidFill>
                  <a:srgbClr val="C00000"/>
                </a:solidFill>
              </a:rPr>
              <a:t>(Test &amp;t);</a:t>
            </a:r>
          </a:p>
          <a:p>
            <a:pPr marL="0" indent="0">
              <a:buNone/>
            </a:pPr>
            <a:endParaRPr lang="tr-TR" b="1" dirty="0">
              <a:solidFill>
                <a:srgbClr val="C00000"/>
              </a:solidFill>
            </a:endParaRPr>
          </a:p>
          <a:p>
            <a:pPr marL="0" indent="0">
              <a:buNone/>
            </a:pPr>
            <a:r>
              <a:rPr lang="tr-TR" b="1" dirty="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display</a:t>
            </a: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cout</a:t>
            </a:r>
            <a:r>
              <a:rPr lang="tr-TR" b="1" dirty="0">
                <a:solidFill>
                  <a:srgbClr val="C00000"/>
                </a:solidFill>
              </a:rPr>
              <a:t> &lt;&lt; "</a:t>
            </a:r>
            <a:r>
              <a:rPr lang="tr-TR" b="1" dirty="0" err="1">
                <a:solidFill>
                  <a:srgbClr val="C00000"/>
                </a:solidFill>
              </a:rPr>
              <a:t>sum</a:t>
            </a:r>
            <a:r>
              <a:rPr lang="tr-TR" b="1" dirty="0">
                <a:solidFill>
                  <a:srgbClr val="C00000"/>
                </a:solidFill>
              </a:rPr>
              <a:t> is:" &lt;&lt; z;</a:t>
            </a:r>
          </a:p>
          <a:p>
            <a:pPr marL="0" indent="0">
              <a:buNone/>
            </a:pPr>
            <a:r>
              <a:rPr lang="tr-TR" b="1" dirty="0">
                <a:solidFill>
                  <a:srgbClr val="C00000"/>
                </a:solidFill>
              </a:rPr>
              <a:t>    }</a:t>
            </a:r>
          </a:p>
          <a:p>
            <a:pPr marL="0" indent="0">
              <a:buNone/>
            </a:pPr>
            <a:r>
              <a:rPr lang="tr-TR" b="1" dirty="0">
                <a:solidFill>
                  <a:srgbClr val="C00000"/>
                </a:solidFill>
              </a:rPr>
              <a:t>};</a:t>
            </a:r>
          </a:p>
          <a:p>
            <a:pPr marL="0" indent="0">
              <a:buNone/>
            </a:pPr>
            <a:endParaRPr lang="tr-TR" b="1" dirty="0">
              <a:solidFill>
                <a:srgbClr val="C00000"/>
              </a:solidFill>
            </a:endParaRPr>
          </a:p>
          <a:p>
            <a:pPr marL="0" indent="0">
              <a:buNone/>
            </a:pPr>
            <a:r>
              <a:rPr lang="tr-TR" b="1" dirty="0" err="1">
                <a:solidFill>
                  <a:srgbClr val="C00000"/>
                </a:solidFill>
              </a:rPr>
              <a:t>void</a:t>
            </a:r>
            <a:r>
              <a:rPr lang="tr-TR" b="1" dirty="0">
                <a:solidFill>
                  <a:srgbClr val="C00000"/>
                </a:solidFill>
              </a:rPr>
              <a:t> </a:t>
            </a:r>
            <a:r>
              <a:rPr lang="tr-TR" b="1" dirty="0" err="1">
                <a:solidFill>
                  <a:srgbClr val="C00000"/>
                </a:solidFill>
              </a:rPr>
              <a:t>add</a:t>
            </a:r>
            <a:r>
              <a:rPr lang="tr-TR" b="1" dirty="0">
                <a:solidFill>
                  <a:srgbClr val="C00000"/>
                </a:solidFill>
              </a:rPr>
              <a:t>(Test &amp;t) {</a:t>
            </a:r>
          </a:p>
          <a:p>
            <a:pPr marL="0" indent="0">
              <a:buNone/>
            </a:pPr>
            <a:r>
              <a:rPr lang="tr-TR" b="1" dirty="0">
                <a:solidFill>
                  <a:srgbClr val="C00000"/>
                </a:solidFill>
              </a:rPr>
              <a:t>    </a:t>
            </a:r>
            <a:r>
              <a:rPr lang="tr-TR" b="1" dirty="0" err="1">
                <a:solidFill>
                  <a:srgbClr val="C00000"/>
                </a:solidFill>
              </a:rPr>
              <a:t>t.z</a:t>
            </a:r>
            <a:r>
              <a:rPr lang="tr-TR" b="1" dirty="0">
                <a:solidFill>
                  <a:srgbClr val="C00000"/>
                </a:solidFill>
              </a:rPr>
              <a:t> = </a:t>
            </a:r>
            <a:r>
              <a:rPr lang="tr-TR" b="1" dirty="0" err="1">
                <a:solidFill>
                  <a:srgbClr val="C00000"/>
                </a:solidFill>
              </a:rPr>
              <a:t>t.x</a:t>
            </a:r>
            <a:r>
              <a:rPr lang="tr-TR" b="1" dirty="0">
                <a:solidFill>
                  <a:srgbClr val="C00000"/>
                </a:solidFill>
              </a:rPr>
              <a:t> + </a:t>
            </a:r>
            <a:r>
              <a:rPr lang="tr-TR" b="1" dirty="0" err="1">
                <a:solidFill>
                  <a:srgbClr val="C00000"/>
                </a:solidFill>
              </a:rPr>
              <a:t>t.y</a:t>
            </a:r>
            <a:r>
              <a:rPr lang="tr-TR" b="1" dirty="0">
                <a:solidFill>
                  <a:srgbClr val="C00000"/>
                </a:solidFill>
              </a:rPr>
              <a:t>;</a:t>
            </a:r>
          </a:p>
          <a:p>
            <a:pPr marL="0" indent="0">
              <a:buNone/>
            </a:pPr>
            <a:r>
              <a:rPr lang="tr-TR" b="1" dirty="0">
                <a:solidFill>
                  <a:srgbClr val="C00000"/>
                </a:solidFill>
              </a:rPr>
              <a:t>}</a:t>
            </a:r>
          </a:p>
          <a:p>
            <a:endParaRPr lang="tr-TR" dirty="0"/>
          </a:p>
        </p:txBody>
      </p:sp>
      <p:sp>
        <p:nvSpPr>
          <p:cNvPr id="4" name="Dikdörtgen 3"/>
          <p:cNvSpPr/>
          <p:nvPr/>
        </p:nvSpPr>
        <p:spPr>
          <a:xfrm>
            <a:off x="8189343" y="2256631"/>
            <a:ext cx="3404558" cy="3170099"/>
          </a:xfrm>
          <a:prstGeom prst="rect">
            <a:avLst/>
          </a:prstGeom>
        </p:spPr>
        <p:txBody>
          <a:bodyPr wrap="square">
            <a:spAutoFit/>
          </a:bodyPr>
          <a:lstStyle/>
          <a:p>
            <a:r>
              <a:rPr lang="en-US" sz="2000" b="1" dirty="0" err="1">
                <a:solidFill>
                  <a:srgbClr val="C00000"/>
                </a:solidFill>
              </a:rPr>
              <a:t>int</a:t>
            </a:r>
            <a:r>
              <a:rPr lang="en-US" sz="2000" b="1" dirty="0">
                <a:solidFill>
                  <a:srgbClr val="C00000"/>
                </a:solidFill>
              </a:rPr>
              <a:t> main() {</a:t>
            </a:r>
          </a:p>
          <a:p>
            <a:endParaRPr lang="en-US" sz="2000" b="1" dirty="0">
              <a:solidFill>
                <a:srgbClr val="C00000"/>
              </a:solidFill>
            </a:endParaRPr>
          </a:p>
          <a:p>
            <a:r>
              <a:rPr lang="en-US" sz="2000" b="1" dirty="0">
                <a:solidFill>
                  <a:srgbClr val="C00000"/>
                </a:solidFill>
              </a:rPr>
              <a:t>    Test t;</a:t>
            </a:r>
          </a:p>
          <a:p>
            <a:r>
              <a:rPr lang="en-US" sz="2000" b="1" dirty="0">
                <a:solidFill>
                  <a:srgbClr val="C00000"/>
                </a:solidFill>
              </a:rPr>
              <a:t>    </a:t>
            </a:r>
            <a:r>
              <a:rPr lang="en-US" sz="2000" b="1" dirty="0" err="1">
                <a:solidFill>
                  <a:srgbClr val="C00000"/>
                </a:solidFill>
              </a:rPr>
              <a:t>t.input</a:t>
            </a:r>
            <a:r>
              <a:rPr lang="en-US" sz="2000" b="1" dirty="0">
                <a:solidFill>
                  <a:srgbClr val="C00000"/>
                </a:solidFill>
              </a:rPr>
              <a:t>();</a:t>
            </a:r>
          </a:p>
          <a:p>
            <a:endParaRPr lang="en-US" sz="2000" b="1" dirty="0">
              <a:solidFill>
                <a:srgbClr val="C00000"/>
              </a:solidFill>
            </a:endParaRPr>
          </a:p>
          <a:p>
            <a:r>
              <a:rPr lang="en-US" sz="2000" b="1" dirty="0">
                <a:solidFill>
                  <a:srgbClr val="C00000"/>
                </a:solidFill>
              </a:rPr>
              <a:t>    add(t);</a:t>
            </a:r>
          </a:p>
          <a:p>
            <a:r>
              <a:rPr lang="en-US" sz="2000" b="1" dirty="0">
                <a:solidFill>
                  <a:srgbClr val="C00000"/>
                </a:solidFill>
              </a:rPr>
              <a:t>    </a:t>
            </a:r>
            <a:r>
              <a:rPr lang="en-US" sz="2000" b="1" dirty="0" err="1">
                <a:solidFill>
                  <a:srgbClr val="C00000"/>
                </a:solidFill>
              </a:rPr>
              <a:t>t.display</a:t>
            </a:r>
            <a:r>
              <a:rPr lang="en-US" sz="2000" b="1" dirty="0">
                <a:solidFill>
                  <a:srgbClr val="C00000"/>
                </a:solidFill>
              </a:rPr>
              <a:t>();</a:t>
            </a:r>
          </a:p>
          <a:p>
            <a:endParaRPr lang="en-US" sz="2000" b="1" dirty="0">
              <a:solidFill>
                <a:srgbClr val="C00000"/>
              </a:solidFill>
            </a:endParaRPr>
          </a:p>
          <a:p>
            <a:r>
              <a:rPr lang="en-US" sz="2000" b="1" dirty="0">
                <a:solidFill>
                  <a:srgbClr val="C00000"/>
                </a:solidFill>
              </a:rPr>
              <a:t>    return 0;</a:t>
            </a:r>
          </a:p>
          <a:p>
            <a:r>
              <a:rPr lang="en-US" sz="2000" b="1" dirty="0">
                <a:solidFill>
                  <a:srgbClr val="C00000"/>
                </a:solidFill>
              </a:rPr>
              <a:t>}</a:t>
            </a:r>
          </a:p>
        </p:txBody>
      </p:sp>
    </p:spTree>
    <p:extLst>
      <p:ext uri="{BB962C8B-B14F-4D97-AF65-F5344CB8AC3E}">
        <p14:creationId xmlns:p14="http://schemas.microsoft.com/office/powerpoint/2010/main" val="651268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2237665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8281358" cy="6858000"/>
          </a:xfrm>
        </p:spPr>
        <p:txBody>
          <a:bodyPr>
            <a:normAutofit fontScale="77500" lnSpcReduction="20000"/>
          </a:bodyPr>
          <a:lstStyle/>
          <a:p>
            <a:pPr marL="0" indent="0">
              <a:buNone/>
            </a:pPr>
            <a:r>
              <a:rPr lang="tr-TR" b="1" dirty="0" err="1">
                <a:solidFill>
                  <a:srgbClr val="C00000"/>
                </a:solidFill>
              </a:rPr>
              <a:t>class</a:t>
            </a:r>
            <a:r>
              <a:rPr lang="tr-TR" b="1" dirty="0">
                <a:solidFill>
                  <a:srgbClr val="C00000"/>
                </a:solidFill>
              </a:rPr>
              <a:t> </a:t>
            </a:r>
            <a:r>
              <a:rPr lang="tr-TR" b="1" dirty="0" smtClean="0">
                <a:solidFill>
                  <a:srgbClr val="C00000"/>
                </a:solidFill>
              </a:rPr>
              <a:t>Data{</a:t>
            </a:r>
            <a:endParaRPr lang="tr-TR" b="1" dirty="0">
              <a:solidFill>
                <a:srgbClr val="C00000"/>
              </a:solidFill>
            </a:endParaRPr>
          </a:p>
          <a:p>
            <a:pPr marL="0" indent="0">
              <a:buNone/>
            </a:pPr>
            <a:r>
              <a:rPr lang="tr-TR" b="1" dirty="0">
                <a:solidFill>
                  <a:srgbClr val="C00000"/>
                </a:solidFill>
              </a:rPr>
              <a:t>    </a:t>
            </a:r>
            <a:r>
              <a:rPr lang="tr-TR" b="1" dirty="0" err="1">
                <a:solidFill>
                  <a:srgbClr val="C00000"/>
                </a:solidFill>
              </a:rPr>
              <a:t>public</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int</a:t>
            </a:r>
            <a:r>
              <a:rPr lang="tr-TR" b="1" dirty="0">
                <a:solidFill>
                  <a:srgbClr val="C00000"/>
                </a:solidFill>
              </a:rPr>
              <a:t> a;</a:t>
            </a:r>
          </a:p>
          <a:p>
            <a:pPr marL="0" indent="0">
              <a:buNone/>
            </a:pPr>
            <a:r>
              <a:rPr lang="tr-TR" b="1" dirty="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print</a:t>
            </a:r>
            <a:r>
              <a:rPr lang="tr-TR" b="1" dirty="0">
                <a:solidFill>
                  <a:srgbClr val="C00000"/>
                </a:solidFill>
              </a:rPr>
              <a:t>() </a:t>
            </a:r>
            <a:r>
              <a:rPr lang="tr-TR" b="1" dirty="0" smtClean="0">
                <a:solidFill>
                  <a:srgbClr val="C00000"/>
                </a:solidFill>
              </a:rPr>
              <a:t>{ </a:t>
            </a:r>
            <a:endParaRPr lang="tr-TR" b="1" dirty="0">
              <a:solidFill>
                <a:srgbClr val="C00000"/>
              </a:solidFill>
            </a:endParaRPr>
          </a:p>
          <a:p>
            <a:pPr marL="0" indent="0">
              <a:buNone/>
            </a:pPr>
            <a:r>
              <a:rPr lang="tr-TR" b="1" dirty="0">
                <a:solidFill>
                  <a:srgbClr val="C00000"/>
                </a:solidFill>
              </a:rPr>
              <a:t>        </a:t>
            </a:r>
            <a:r>
              <a:rPr lang="tr-TR" b="1" dirty="0" err="1">
                <a:solidFill>
                  <a:srgbClr val="C00000"/>
                </a:solidFill>
              </a:rPr>
              <a:t>cout</a:t>
            </a:r>
            <a:r>
              <a:rPr lang="tr-TR" b="1" dirty="0">
                <a:solidFill>
                  <a:srgbClr val="C00000"/>
                </a:solidFill>
              </a:rPr>
              <a:t> &lt;&lt; "a is "&lt;&lt; a; </a:t>
            </a:r>
          </a:p>
          <a:p>
            <a:pPr marL="0" indent="0">
              <a:buNone/>
            </a:pPr>
            <a:r>
              <a:rPr lang="tr-TR" b="1" dirty="0">
                <a:solidFill>
                  <a:srgbClr val="C00000"/>
                </a:solidFill>
              </a:rPr>
              <a:t>    }</a:t>
            </a:r>
          </a:p>
          <a:p>
            <a:pPr marL="0" indent="0">
              <a:buNone/>
            </a:pPr>
            <a:r>
              <a:rPr lang="tr-TR" b="1" dirty="0">
                <a:solidFill>
                  <a:srgbClr val="C00000"/>
                </a:solidFill>
              </a:rPr>
              <a:t>};</a:t>
            </a:r>
          </a:p>
          <a:p>
            <a:pPr marL="0" indent="0">
              <a:buNone/>
            </a:pPr>
            <a:r>
              <a:rPr lang="tr-TR" b="1" dirty="0" err="1" smtClean="0">
                <a:solidFill>
                  <a:srgbClr val="C00000"/>
                </a:solidFill>
              </a:rPr>
              <a:t>int</a:t>
            </a:r>
            <a:r>
              <a:rPr lang="tr-TR" b="1" dirty="0" smtClean="0">
                <a:solidFill>
                  <a:srgbClr val="C00000"/>
                </a:solidFill>
              </a:rPr>
              <a:t> </a:t>
            </a:r>
            <a:r>
              <a:rPr lang="tr-TR" b="1" dirty="0">
                <a:solidFill>
                  <a:srgbClr val="C00000"/>
                </a:solidFill>
              </a:rPr>
              <a:t>main</a:t>
            </a:r>
            <a:r>
              <a:rPr lang="tr-TR" b="1" dirty="0" smtClean="0">
                <a:solidFill>
                  <a:srgbClr val="C00000"/>
                </a:solidFill>
              </a:rPr>
              <a:t>(){</a:t>
            </a:r>
            <a:endParaRPr lang="tr-TR" b="1" dirty="0">
              <a:solidFill>
                <a:srgbClr val="C00000"/>
              </a:solidFill>
            </a:endParaRPr>
          </a:p>
          <a:p>
            <a:pPr marL="0" indent="0">
              <a:buNone/>
            </a:pPr>
            <a:r>
              <a:rPr lang="tr-TR" b="1" dirty="0">
                <a:solidFill>
                  <a:srgbClr val="C00000"/>
                </a:solidFill>
              </a:rPr>
              <a:t>    Data d, *</a:t>
            </a:r>
            <a:r>
              <a:rPr lang="tr-TR" b="1" dirty="0" err="1">
                <a:solidFill>
                  <a:srgbClr val="C00000"/>
                </a:solidFill>
              </a:rPr>
              <a:t>dp</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dp</a:t>
            </a:r>
            <a:r>
              <a:rPr lang="tr-TR" b="1" dirty="0">
                <a:solidFill>
                  <a:srgbClr val="C00000"/>
                </a:solidFill>
              </a:rPr>
              <a:t> = &amp;d;     </a:t>
            </a:r>
            <a:r>
              <a:rPr lang="tr-TR" b="1" dirty="0"/>
              <a:t>// </a:t>
            </a:r>
            <a:r>
              <a:rPr lang="tr-TR" b="1" dirty="0" err="1"/>
              <a:t>pointer</a:t>
            </a:r>
            <a:r>
              <a:rPr lang="tr-TR" b="1" dirty="0"/>
              <a:t> </a:t>
            </a:r>
            <a:r>
              <a:rPr lang="tr-TR" b="1" dirty="0" err="1"/>
              <a:t>to</a:t>
            </a:r>
            <a:r>
              <a:rPr lang="tr-TR" b="1" dirty="0"/>
              <a:t> </a:t>
            </a:r>
            <a:r>
              <a:rPr lang="tr-TR" b="1" dirty="0" err="1"/>
              <a:t>object</a:t>
            </a:r>
            <a:endParaRPr lang="tr-TR" b="1" dirty="0"/>
          </a:p>
          <a:p>
            <a:pPr marL="0" indent="0">
              <a:buNone/>
            </a:pP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int</a:t>
            </a:r>
            <a:r>
              <a:rPr lang="tr-TR" b="1" dirty="0">
                <a:solidFill>
                  <a:srgbClr val="C00000"/>
                </a:solidFill>
              </a:rPr>
              <a:t> Data::*</a:t>
            </a:r>
            <a:r>
              <a:rPr lang="tr-TR" b="1" dirty="0" err="1">
                <a:solidFill>
                  <a:srgbClr val="C00000"/>
                </a:solidFill>
              </a:rPr>
              <a:t>ptr</a:t>
            </a:r>
            <a:r>
              <a:rPr lang="tr-TR" b="1" dirty="0">
                <a:solidFill>
                  <a:srgbClr val="C00000"/>
                </a:solidFill>
              </a:rPr>
              <a:t>=&amp;Data::a;   </a:t>
            </a:r>
            <a:r>
              <a:rPr lang="tr-TR" b="1" dirty="0"/>
              <a:t>// </a:t>
            </a:r>
            <a:r>
              <a:rPr lang="tr-TR" b="1" dirty="0" err="1"/>
              <a:t>pointer</a:t>
            </a:r>
            <a:r>
              <a:rPr lang="tr-TR" b="1" dirty="0"/>
              <a:t> </a:t>
            </a:r>
            <a:r>
              <a:rPr lang="tr-TR" b="1" dirty="0" err="1"/>
              <a:t>to</a:t>
            </a:r>
            <a:r>
              <a:rPr lang="tr-TR" b="1" dirty="0"/>
              <a:t> data </a:t>
            </a:r>
            <a:r>
              <a:rPr lang="tr-TR" b="1" dirty="0" err="1"/>
              <a:t>member</a:t>
            </a:r>
            <a:r>
              <a:rPr lang="tr-TR" b="1" dirty="0"/>
              <a:t> 'a'</a:t>
            </a:r>
          </a:p>
          <a:p>
            <a:pPr marL="0" indent="0">
              <a:buNone/>
            </a:pPr>
            <a:endParaRPr lang="tr-TR" b="1" dirty="0">
              <a:solidFill>
                <a:srgbClr val="C00000"/>
              </a:solidFill>
            </a:endParaRPr>
          </a:p>
          <a:p>
            <a:pPr marL="0" indent="0">
              <a:buNone/>
            </a:pPr>
            <a:r>
              <a:rPr lang="tr-TR" b="1" dirty="0">
                <a:solidFill>
                  <a:srgbClr val="C00000"/>
                </a:solidFill>
              </a:rPr>
              <a:t>    d.*</a:t>
            </a:r>
            <a:r>
              <a:rPr lang="tr-TR" b="1" dirty="0" err="1">
                <a:solidFill>
                  <a:srgbClr val="C00000"/>
                </a:solidFill>
              </a:rPr>
              <a:t>ptr</a:t>
            </a:r>
            <a:r>
              <a:rPr lang="tr-TR" b="1" dirty="0">
                <a:solidFill>
                  <a:srgbClr val="C00000"/>
                </a:solidFill>
              </a:rPr>
              <a:t>=10;</a:t>
            </a:r>
          </a:p>
          <a:p>
            <a:pPr marL="0" indent="0">
              <a:buNone/>
            </a:pPr>
            <a:r>
              <a:rPr lang="tr-TR" b="1" dirty="0">
                <a:solidFill>
                  <a:srgbClr val="C00000"/>
                </a:solidFill>
              </a:rPr>
              <a:t>    </a:t>
            </a:r>
            <a:r>
              <a:rPr lang="tr-TR" b="1" dirty="0" err="1">
                <a:solidFill>
                  <a:srgbClr val="C00000"/>
                </a:solidFill>
              </a:rPr>
              <a:t>d.print</a:t>
            </a:r>
            <a:r>
              <a:rPr lang="tr-TR" b="1" dirty="0">
                <a:solidFill>
                  <a:srgbClr val="C00000"/>
                </a:solidFill>
              </a:rPr>
              <a:t>();</a:t>
            </a:r>
          </a:p>
          <a:p>
            <a:pPr marL="0" indent="0">
              <a:buNone/>
            </a:pPr>
            <a:endParaRPr lang="tr-TR" b="1" dirty="0">
              <a:solidFill>
                <a:srgbClr val="C00000"/>
              </a:solidFill>
            </a:endParaRPr>
          </a:p>
          <a:p>
            <a:pPr marL="0" indent="0">
              <a:buNone/>
            </a:pPr>
            <a:r>
              <a:rPr lang="tr-TR" b="1" dirty="0">
                <a:solidFill>
                  <a:srgbClr val="C00000"/>
                </a:solidFill>
              </a:rPr>
              <a:t>    </a:t>
            </a:r>
            <a:r>
              <a:rPr lang="tr-TR" b="1" dirty="0" err="1">
                <a:solidFill>
                  <a:srgbClr val="C00000"/>
                </a:solidFill>
              </a:rPr>
              <a:t>dp</a:t>
            </a:r>
            <a:r>
              <a:rPr lang="tr-TR" b="1" dirty="0">
                <a:solidFill>
                  <a:srgbClr val="C00000"/>
                </a:solidFill>
              </a:rPr>
              <a:t>-&gt;*</a:t>
            </a:r>
            <a:r>
              <a:rPr lang="tr-TR" b="1" dirty="0" err="1">
                <a:solidFill>
                  <a:srgbClr val="C00000"/>
                </a:solidFill>
              </a:rPr>
              <a:t>ptr</a:t>
            </a:r>
            <a:r>
              <a:rPr lang="tr-TR" b="1" dirty="0">
                <a:solidFill>
                  <a:srgbClr val="C00000"/>
                </a:solidFill>
              </a:rPr>
              <a:t>=20;</a:t>
            </a:r>
          </a:p>
          <a:p>
            <a:pPr marL="0" indent="0">
              <a:buNone/>
            </a:pPr>
            <a:r>
              <a:rPr lang="tr-TR" b="1" dirty="0">
                <a:solidFill>
                  <a:srgbClr val="C00000"/>
                </a:solidFill>
              </a:rPr>
              <a:t>    </a:t>
            </a:r>
            <a:r>
              <a:rPr lang="tr-TR" b="1" dirty="0" err="1">
                <a:solidFill>
                  <a:srgbClr val="C00000"/>
                </a:solidFill>
              </a:rPr>
              <a:t>dp</a:t>
            </a:r>
            <a:r>
              <a:rPr lang="tr-TR" b="1" dirty="0">
                <a:solidFill>
                  <a:srgbClr val="C00000"/>
                </a:solidFill>
              </a:rPr>
              <a:t>-&gt;</a:t>
            </a:r>
            <a:r>
              <a:rPr lang="tr-TR" b="1" dirty="0" err="1">
                <a:solidFill>
                  <a:srgbClr val="C00000"/>
                </a:solidFill>
              </a:rPr>
              <a:t>print</a:t>
            </a:r>
            <a:r>
              <a:rPr lang="tr-TR" b="1" dirty="0">
                <a:solidFill>
                  <a:srgbClr val="C00000"/>
                </a:solidFill>
              </a:rPr>
              <a:t>();</a:t>
            </a:r>
          </a:p>
          <a:p>
            <a:pPr marL="0" indent="0">
              <a:buNone/>
            </a:pPr>
            <a:r>
              <a:rPr lang="tr-TR" b="1" dirty="0">
                <a:solidFill>
                  <a:srgbClr val="C00000"/>
                </a:solidFill>
              </a:rPr>
              <a:t>}</a:t>
            </a:r>
          </a:p>
        </p:txBody>
      </p:sp>
      <p:sp>
        <p:nvSpPr>
          <p:cNvPr id="4" name="Dikdörtgen 3"/>
          <p:cNvSpPr/>
          <p:nvPr/>
        </p:nvSpPr>
        <p:spPr>
          <a:xfrm>
            <a:off x="7479101" y="225088"/>
            <a:ext cx="3740832" cy="400110"/>
          </a:xfrm>
          <a:prstGeom prst="rect">
            <a:avLst/>
          </a:prstGeom>
        </p:spPr>
        <p:txBody>
          <a:bodyPr wrap="none">
            <a:spAutoFit/>
          </a:bodyPr>
          <a:lstStyle/>
          <a:p>
            <a:r>
              <a:rPr lang="en-US" sz="2000" b="1" dirty="0">
                <a:solidFill>
                  <a:prstClr val="black"/>
                </a:solidFill>
              </a:rPr>
              <a:t>Pointer to Data Members of Class</a:t>
            </a:r>
            <a:endParaRPr lang="tr-TR" sz="2000" b="1" dirty="0">
              <a:solidFill>
                <a:prstClr val="black"/>
              </a:solidFill>
            </a:endParaRPr>
          </a:p>
        </p:txBody>
      </p:sp>
    </p:spTree>
    <p:extLst>
      <p:ext uri="{BB962C8B-B14F-4D97-AF65-F5344CB8AC3E}">
        <p14:creationId xmlns:p14="http://schemas.microsoft.com/office/powerpoint/2010/main" val="4165335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 y="1061048"/>
            <a:ext cx="9489058" cy="5796951"/>
          </a:xfrm>
        </p:spPr>
        <p:txBody>
          <a:bodyPr>
            <a:normAutofit fontScale="92500" lnSpcReduction="10000"/>
          </a:bodyPr>
          <a:lstStyle/>
          <a:p>
            <a:pPr marL="0" indent="0">
              <a:buNone/>
            </a:pPr>
            <a:r>
              <a:rPr lang="tr-TR" b="1" dirty="0" err="1">
                <a:solidFill>
                  <a:srgbClr val="C00000"/>
                </a:solidFill>
              </a:rPr>
              <a:t>class</a:t>
            </a:r>
            <a:r>
              <a:rPr lang="tr-TR" b="1" dirty="0">
                <a:solidFill>
                  <a:srgbClr val="C00000"/>
                </a:solidFill>
              </a:rPr>
              <a:t> </a:t>
            </a:r>
            <a:r>
              <a:rPr lang="tr-TR" b="1" dirty="0" smtClean="0">
                <a:solidFill>
                  <a:srgbClr val="C00000"/>
                </a:solidFill>
              </a:rPr>
              <a:t>Data{ </a:t>
            </a:r>
            <a:endParaRPr lang="tr-TR" b="1" dirty="0">
              <a:solidFill>
                <a:srgbClr val="C00000"/>
              </a:solidFill>
            </a:endParaRPr>
          </a:p>
          <a:p>
            <a:pPr marL="0" indent="0">
              <a:buNone/>
            </a:pPr>
            <a:r>
              <a:rPr lang="tr-TR" b="1" dirty="0">
                <a:solidFill>
                  <a:srgbClr val="C00000"/>
                </a:solidFill>
              </a:rPr>
              <a:t>    </a:t>
            </a:r>
            <a:r>
              <a:rPr lang="tr-TR" b="1" dirty="0" err="1">
                <a:solidFill>
                  <a:srgbClr val="C00000"/>
                </a:solidFill>
              </a:rPr>
              <a:t>public</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int</a:t>
            </a:r>
            <a:r>
              <a:rPr lang="tr-TR" b="1" dirty="0">
                <a:solidFill>
                  <a:srgbClr val="C00000"/>
                </a:solidFill>
              </a:rPr>
              <a:t> f(</a:t>
            </a:r>
            <a:r>
              <a:rPr lang="tr-TR" b="1" dirty="0" err="1">
                <a:solidFill>
                  <a:srgbClr val="C00000"/>
                </a:solidFill>
              </a:rPr>
              <a:t>float</a:t>
            </a:r>
            <a:r>
              <a:rPr lang="tr-TR" b="1" dirty="0">
                <a:solidFill>
                  <a:srgbClr val="C00000"/>
                </a:solidFill>
              </a:rPr>
              <a:t>) </a:t>
            </a:r>
            <a:r>
              <a:rPr lang="tr-TR" b="1" dirty="0" smtClean="0">
                <a:solidFill>
                  <a:srgbClr val="C00000"/>
                </a:solidFill>
              </a:rPr>
              <a:t>{ </a:t>
            </a:r>
            <a:endParaRPr lang="tr-TR" b="1" dirty="0">
              <a:solidFill>
                <a:srgbClr val="C00000"/>
              </a:solidFill>
            </a:endParaRPr>
          </a:p>
          <a:p>
            <a:pPr marL="0" indent="0">
              <a:buNone/>
            </a:pPr>
            <a:r>
              <a:rPr lang="tr-TR" b="1" dirty="0">
                <a:solidFill>
                  <a:srgbClr val="C00000"/>
                </a:solidFill>
              </a:rPr>
              <a:t>        </a:t>
            </a:r>
            <a:r>
              <a:rPr lang="tr-TR" b="1" dirty="0" err="1">
                <a:solidFill>
                  <a:srgbClr val="C00000"/>
                </a:solidFill>
              </a:rPr>
              <a:t>return</a:t>
            </a:r>
            <a:r>
              <a:rPr lang="tr-TR" b="1" dirty="0">
                <a:solidFill>
                  <a:srgbClr val="C00000"/>
                </a:solidFill>
              </a:rPr>
              <a:t> 1; </a:t>
            </a:r>
          </a:p>
          <a:p>
            <a:pPr marL="0" indent="0">
              <a:buNone/>
            </a:pPr>
            <a:r>
              <a:rPr lang="tr-TR" b="1" dirty="0">
                <a:solidFill>
                  <a:srgbClr val="C00000"/>
                </a:solidFill>
              </a:rPr>
              <a:t>    }</a:t>
            </a:r>
          </a:p>
          <a:p>
            <a:pPr marL="0" indent="0">
              <a:buNone/>
            </a:pPr>
            <a:r>
              <a:rPr lang="tr-TR" b="1" dirty="0">
                <a:solidFill>
                  <a:srgbClr val="C00000"/>
                </a:solidFill>
              </a:rPr>
              <a:t>};</a:t>
            </a:r>
          </a:p>
          <a:p>
            <a:pPr marL="0" indent="0">
              <a:buNone/>
            </a:pPr>
            <a:endParaRPr lang="tr-TR" b="1" dirty="0">
              <a:solidFill>
                <a:srgbClr val="C00000"/>
              </a:solidFill>
            </a:endParaRPr>
          </a:p>
          <a:p>
            <a:pPr marL="0" indent="0">
              <a:buNone/>
            </a:pPr>
            <a:r>
              <a:rPr lang="tr-TR" b="1" dirty="0" err="1">
                <a:solidFill>
                  <a:srgbClr val="C00000"/>
                </a:solidFill>
              </a:rPr>
              <a:t>int</a:t>
            </a:r>
            <a:r>
              <a:rPr lang="tr-TR" b="1" dirty="0">
                <a:solidFill>
                  <a:srgbClr val="C00000"/>
                </a:solidFill>
              </a:rPr>
              <a:t> (Data::*fp1) (</a:t>
            </a:r>
            <a:r>
              <a:rPr lang="tr-TR" b="1" dirty="0" err="1">
                <a:solidFill>
                  <a:srgbClr val="C00000"/>
                </a:solidFill>
              </a:rPr>
              <a:t>float</a:t>
            </a:r>
            <a:r>
              <a:rPr lang="tr-TR" b="1" dirty="0">
                <a:solidFill>
                  <a:srgbClr val="C00000"/>
                </a:solidFill>
              </a:rPr>
              <a:t>) = &amp;Data::f;   </a:t>
            </a:r>
            <a:r>
              <a:rPr lang="tr-TR" b="1" dirty="0"/>
              <a:t>// </a:t>
            </a:r>
            <a:r>
              <a:rPr lang="tr-TR" b="1" dirty="0" err="1"/>
              <a:t>Declaration</a:t>
            </a:r>
            <a:r>
              <a:rPr lang="tr-TR" b="1" dirty="0"/>
              <a:t> </a:t>
            </a:r>
            <a:r>
              <a:rPr lang="tr-TR" b="1" dirty="0" err="1"/>
              <a:t>and</a:t>
            </a:r>
            <a:r>
              <a:rPr lang="tr-TR" b="1" dirty="0"/>
              <a:t> </a:t>
            </a:r>
            <a:r>
              <a:rPr lang="tr-TR" b="1" dirty="0" err="1"/>
              <a:t>assignment</a:t>
            </a:r>
            <a:endParaRPr lang="tr-TR" b="1" dirty="0"/>
          </a:p>
          <a:p>
            <a:pPr marL="0" indent="0">
              <a:buNone/>
            </a:pPr>
            <a:r>
              <a:rPr lang="tr-TR" b="1" dirty="0" err="1">
                <a:solidFill>
                  <a:srgbClr val="C00000"/>
                </a:solidFill>
              </a:rPr>
              <a:t>int</a:t>
            </a:r>
            <a:r>
              <a:rPr lang="tr-TR" b="1" dirty="0">
                <a:solidFill>
                  <a:srgbClr val="C00000"/>
                </a:solidFill>
              </a:rPr>
              <a:t> (Data::*fp2) (</a:t>
            </a:r>
            <a:r>
              <a:rPr lang="tr-TR" b="1" dirty="0" err="1">
                <a:solidFill>
                  <a:srgbClr val="C00000"/>
                </a:solidFill>
              </a:rPr>
              <a:t>float</a:t>
            </a:r>
            <a:r>
              <a:rPr lang="tr-TR" b="1" dirty="0">
                <a:solidFill>
                  <a:srgbClr val="C00000"/>
                </a:solidFill>
              </a:rPr>
              <a:t>);        </a:t>
            </a:r>
            <a:r>
              <a:rPr lang="tr-TR" b="1" dirty="0"/>
              <a:t>// </a:t>
            </a:r>
            <a:r>
              <a:rPr lang="tr-TR" b="1" dirty="0" err="1"/>
              <a:t>Only</a:t>
            </a:r>
            <a:r>
              <a:rPr lang="tr-TR" b="1" dirty="0"/>
              <a:t> </a:t>
            </a:r>
            <a:r>
              <a:rPr lang="tr-TR" b="1" dirty="0" err="1"/>
              <a:t>Declaration</a:t>
            </a:r>
            <a:endParaRPr lang="tr-TR" b="1" dirty="0"/>
          </a:p>
          <a:p>
            <a:pPr marL="0" indent="0">
              <a:buNone/>
            </a:pPr>
            <a:endParaRPr lang="tr-TR" b="1" dirty="0">
              <a:solidFill>
                <a:srgbClr val="C00000"/>
              </a:solidFill>
            </a:endParaRPr>
          </a:p>
          <a:p>
            <a:pPr marL="0" indent="0">
              <a:buNone/>
            </a:pPr>
            <a:r>
              <a:rPr lang="tr-TR" b="1" dirty="0" err="1">
                <a:solidFill>
                  <a:srgbClr val="C00000"/>
                </a:solidFill>
              </a:rPr>
              <a:t>int</a:t>
            </a:r>
            <a:r>
              <a:rPr lang="tr-TR" b="1" dirty="0">
                <a:solidFill>
                  <a:srgbClr val="C00000"/>
                </a:solidFill>
              </a:rPr>
              <a:t> main</a:t>
            </a:r>
            <a:r>
              <a:rPr lang="tr-TR" b="1" dirty="0" smtClean="0">
                <a:solidFill>
                  <a:srgbClr val="C00000"/>
                </a:solidFill>
              </a:rPr>
              <a:t>(){</a:t>
            </a:r>
            <a:endParaRPr lang="tr-TR" b="1" dirty="0">
              <a:solidFill>
                <a:srgbClr val="C00000"/>
              </a:solidFill>
            </a:endParaRPr>
          </a:p>
          <a:p>
            <a:pPr marL="0" indent="0">
              <a:buNone/>
            </a:pPr>
            <a:r>
              <a:rPr lang="tr-TR" b="1" dirty="0">
                <a:solidFill>
                  <a:srgbClr val="C00000"/>
                </a:solidFill>
              </a:rPr>
              <a:t>    fp2 = &amp;Data::f;   </a:t>
            </a:r>
            <a:r>
              <a:rPr lang="tr-TR" b="1" dirty="0"/>
              <a:t>// </a:t>
            </a:r>
            <a:r>
              <a:rPr lang="tr-TR" b="1" dirty="0" err="1"/>
              <a:t>Assignment</a:t>
            </a:r>
            <a:r>
              <a:rPr lang="tr-TR" b="1" dirty="0"/>
              <a:t> inside main()</a:t>
            </a:r>
          </a:p>
          <a:p>
            <a:pPr marL="0" indent="0">
              <a:buNone/>
            </a:pPr>
            <a:r>
              <a:rPr lang="tr-TR" b="1" dirty="0">
                <a:solidFill>
                  <a:srgbClr val="C00000"/>
                </a:solidFill>
              </a:rPr>
              <a:t>}</a:t>
            </a:r>
          </a:p>
        </p:txBody>
      </p:sp>
      <p:sp>
        <p:nvSpPr>
          <p:cNvPr id="4" name="Dikdörtgen 3"/>
          <p:cNvSpPr/>
          <p:nvPr/>
        </p:nvSpPr>
        <p:spPr>
          <a:xfrm>
            <a:off x="3744638" y="61187"/>
            <a:ext cx="4172040" cy="400110"/>
          </a:xfrm>
          <a:prstGeom prst="rect">
            <a:avLst/>
          </a:prstGeom>
        </p:spPr>
        <p:txBody>
          <a:bodyPr wrap="none">
            <a:spAutoFit/>
          </a:bodyPr>
          <a:lstStyle/>
          <a:p>
            <a:r>
              <a:rPr lang="en-US" sz="2000" b="1" dirty="0">
                <a:solidFill>
                  <a:prstClr val="black"/>
                </a:solidFill>
              </a:rPr>
              <a:t>Pointer to Member Functions of Class</a:t>
            </a:r>
            <a:endParaRPr lang="tr-TR" sz="2000" b="1" dirty="0">
              <a:solidFill>
                <a:prstClr val="black"/>
              </a:solidFill>
            </a:endParaRPr>
          </a:p>
        </p:txBody>
      </p:sp>
      <p:sp>
        <p:nvSpPr>
          <p:cNvPr id="5" name="Dikdörtgen 4"/>
          <p:cNvSpPr/>
          <p:nvPr/>
        </p:nvSpPr>
        <p:spPr>
          <a:xfrm>
            <a:off x="1742536" y="430519"/>
            <a:ext cx="9903124" cy="400110"/>
          </a:xfrm>
          <a:prstGeom prst="rect">
            <a:avLst/>
          </a:prstGeom>
        </p:spPr>
        <p:txBody>
          <a:bodyPr wrap="square">
            <a:spAutoFit/>
          </a:bodyPr>
          <a:lstStyle/>
          <a:p>
            <a:r>
              <a:rPr lang="en-US" sz="2000" b="1" dirty="0" err="1">
                <a:solidFill>
                  <a:prstClr val="black"/>
                </a:solidFill>
              </a:rPr>
              <a:t>return_type</a:t>
            </a:r>
            <a:r>
              <a:rPr lang="en-US" sz="2000" b="1" dirty="0">
                <a:solidFill>
                  <a:prstClr val="black"/>
                </a:solidFill>
              </a:rPr>
              <a:t> (</a:t>
            </a:r>
            <a:r>
              <a:rPr lang="en-US" sz="2000" b="1" dirty="0" err="1">
                <a:solidFill>
                  <a:prstClr val="black"/>
                </a:solidFill>
              </a:rPr>
              <a:t>class_name</a:t>
            </a:r>
            <a:r>
              <a:rPr lang="en-US" sz="2000" b="1" dirty="0">
                <a:solidFill>
                  <a:prstClr val="black"/>
                </a:solidFill>
              </a:rPr>
              <a:t>::*</a:t>
            </a:r>
            <a:r>
              <a:rPr lang="en-US" sz="2000" b="1" dirty="0" err="1">
                <a:solidFill>
                  <a:prstClr val="black"/>
                </a:solidFill>
              </a:rPr>
              <a:t>ptr_name</a:t>
            </a:r>
            <a:r>
              <a:rPr lang="en-US" sz="2000" b="1" dirty="0">
                <a:solidFill>
                  <a:prstClr val="black"/>
                </a:solidFill>
              </a:rPr>
              <a:t>) (</a:t>
            </a:r>
            <a:r>
              <a:rPr lang="en-US" sz="2000" b="1" dirty="0" err="1">
                <a:solidFill>
                  <a:prstClr val="black"/>
                </a:solidFill>
              </a:rPr>
              <a:t>argument_type</a:t>
            </a:r>
            <a:r>
              <a:rPr lang="en-US" sz="2000" b="1" dirty="0">
                <a:solidFill>
                  <a:prstClr val="black"/>
                </a:solidFill>
              </a:rPr>
              <a:t>) = &amp;</a:t>
            </a:r>
            <a:r>
              <a:rPr lang="en-US" sz="2000" b="1" dirty="0" err="1">
                <a:solidFill>
                  <a:prstClr val="black"/>
                </a:solidFill>
              </a:rPr>
              <a:t>class_name</a:t>
            </a:r>
            <a:r>
              <a:rPr lang="en-US" sz="2000" b="1" dirty="0">
                <a:solidFill>
                  <a:prstClr val="black"/>
                </a:solidFill>
              </a:rPr>
              <a:t>::</a:t>
            </a:r>
            <a:r>
              <a:rPr lang="en-US" sz="2000" b="1" dirty="0" err="1">
                <a:solidFill>
                  <a:prstClr val="black"/>
                </a:solidFill>
              </a:rPr>
              <a:t>function_name</a:t>
            </a:r>
            <a:r>
              <a:rPr lang="en-US" sz="2000" b="1" dirty="0">
                <a:solidFill>
                  <a:prstClr val="black"/>
                </a:solidFill>
              </a:rPr>
              <a:t>;</a:t>
            </a:r>
          </a:p>
        </p:txBody>
      </p:sp>
    </p:spTree>
    <p:extLst>
      <p:ext uri="{BB962C8B-B14F-4D97-AF65-F5344CB8AC3E}">
        <p14:creationId xmlns:p14="http://schemas.microsoft.com/office/powerpoint/2010/main" val="327160417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989</TotalTime>
  <Words>5162</Words>
  <Application>Microsoft Office PowerPoint</Application>
  <PresentationFormat>Geniş ekran</PresentationFormat>
  <Paragraphs>1082</Paragraphs>
  <Slides>60</Slides>
  <Notes>0</Notes>
  <HiddenSlides>0</HiddenSlides>
  <MMClips>0</MMClips>
  <ScaleCrop>false</ScaleCrop>
  <HeadingPairs>
    <vt:vector size="6" baseType="variant">
      <vt:variant>
        <vt:lpstr>Kullanılan Yazı Tipleri</vt:lpstr>
      </vt:variant>
      <vt:variant>
        <vt:i4>3</vt:i4>
      </vt:variant>
      <vt:variant>
        <vt:lpstr>Tema</vt:lpstr>
      </vt:variant>
      <vt:variant>
        <vt:i4>2</vt:i4>
      </vt:variant>
      <vt:variant>
        <vt:lpstr>Slayt Başlıkları</vt:lpstr>
      </vt:variant>
      <vt:variant>
        <vt:i4>60</vt:i4>
      </vt:variant>
    </vt:vector>
  </HeadingPairs>
  <TitlesOfParts>
    <vt:vector size="65" baseType="lpstr">
      <vt:lpstr>Arial</vt:lpstr>
      <vt:lpstr>Calibri</vt:lpstr>
      <vt:lpstr>Calibri Light</vt:lpstr>
      <vt:lpstr>Office Teması</vt:lpstr>
      <vt:lpstr>1_Office Teması</vt:lpstr>
      <vt:lpstr>PowerPoint Sunusu</vt:lpstr>
      <vt:lpstr>Defining a Pointer of Class type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Ör: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A.Duysak</dc:creator>
  <cp:lastModifiedBy>A.Duysak</cp:lastModifiedBy>
  <cp:revision>35</cp:revision>
  <dcterms:created xsi:type="dcterms:W3CDTF">2021-01-10T22:15:07Z</dcterms:created>
  <dcterms:modified xsi:type="dcterms:W3CDTF">2021-12-21T05:49:59Z</dcterms:modified>
</cp:coreProperties>
</file>