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82" r:id="rId6"/>
    <p:sldId id="270" r:id="rId7"/>
    <p:sldId id="284" r:id="rId8"/>
    <p:sldId id="259" r:id="rId9"/>
    <p:sldId id="286" r:id="rId10"/>
    <p:sldId id="287" r:id="rId11"/>
    <p:sldId id="288" r:id="rId12"/>
    <p:sldId id="260" r:id="rId13"/>
    <p:sldId id="285" r:id="rId14"/>
    <p:sldId id="296" r:id="rId15"/>
    <p:sldId id="297" r:id="rId16"/>
    <p:sldId id="261" r:id="rId17"/>
    <p:sldId id="292" r:id="rId18"/>
    <p:sldId id="289" r:id="rId19"/>
    <p:sldId id="293" r:id="rId20"/>
    <p:sldId id="295" r:id="rId21"/>
    <p:sldId id="290" r:id="rId22"/>
    <p:sldId id="262" r:id="rId23"/>
    <p:sldId id="291" r:id="rId24"/>
    <p:sldId id="263" r:id="rId25"/>
    <p:sldId id="264" r:id="rId26"/>
    <p:sldId id="267" r:id="rId27"/>
    <p:sldId id="268" r:id="rId28"/>
    <p:sldId id="269" r:id="rId29"/>
    <p:sldId id="298" r:id="rId30"/>
    <p:sldId id="275" r:id="rId31"/>
    <p:sldId id="276" r:id="rId32"/>
    <p:sldId id="271" r:id="rId33"/>
    <p:sldId id="272" r:id="rId34"/>
    <p:sldId id="273" r:id="rId35"/>
    <p:sldId id="280" r:id="rId36"/>
    <p:sldId id="274" r:id="rId37"/>
    <p:sldId id="277" r:id="rId38"/>
    <p:sldId id="278" r:id="rId39"/>
    <p:sldId id="279" r:id="rId40"/>
    <p:sldId id="299" r:id="rId41"/>
    <p:sldId id="281" r:id="rId42"/>
    <p:sldId id="300" r:id="rId43"/>
    <p:sldId id="301" r:id="rId44"/>
    <p:sldId id="302" r:id="rId45"/>
    <p:sldId id="303" r:id="rId46"/>
    <p:sldId id="304" r:id="rId47"/>
    <p:sldId id="305" r:id="rId48"/>
    <p:sldId id="306" r:id="rId4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E006644-1982-412B-84AD-9844FC25B685}" type="datetimeFigureOut">
              <a:rPr lang="tr-TR" smtClean="0"/>
              <a:t>27.12.2021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1183577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E006644-1982-412B-84AD-9844FC25B685}" type="datetimeFigureOut">
              <a:rPr lang="tr-TR" smtClean="0"/>
              <a:t>27.12.2021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112365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E006644-1982-412B-84AD-9844FC25B685}" type="datetimeFigureOut">
              <a:rPr lang="tr-TR" smtClean="0"/>
              <a:t>27.12.2021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264561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8252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107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78227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53716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41451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73076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85133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6888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E006644-1982-412B-84AD-9844FC25B685}" type="datetimeFigureOut">
              <a:rPr lang="tr-TR" smtClean="0"/>
              <a:t>27.12.2021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4202866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29292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49478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3210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E006644-1982-412B-84AD-9844FC25B685}" type="datetimeFigureOut">
              <a:rPr lang="tr-TR" smtClean="0"/>
              <a:t>27.12.2021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21229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E006644-1982-412B-84AD-9844FC25B685}" type="datetimeFigureOut">
              <a:rPr lang="tr-TR" smtClean="0"/>
              <a:t>27.12.2021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248577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E006644-1982-412B-84AD-9844FC25B685}" type="datetimeFigureOut">
              <a:rPr lang="tr-TR" smtClean="0"/>
              <a:t>27.12.2021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20568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E006644-1982-412B-84AD-9844FC25B685}" type="datetimeFigureOut">
              <a:rPr lang="tr-TR" smtClean="0"/>
              <a:t>27.12.2021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155906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E006644-1982-412B-84AD-9844FC25B685}" type="datetimeFigureOut">
              <a:rPr lang="tr-TR" smtClean="0"/>
              <a:t>27.12.2021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367206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E006644-1982-412B-84AD-9844FC25B685}" type="datetimeFigureOut">
              <a:rPr lang="tr-TR" smtClean="0"/>
              <a:t>27.12.2021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313291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E006644-1982-412B-84AD-9844FC25B685}" type="datetimeFigureOut">
              <a:rPr lang="tr-TR" smtClean="0"/>
              <a:t>27.12.2021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885E552-D05E-4186-B92D-340CB7C59324}" type="slidenum">
              <a:rPr lang="tr-TR" smtClean="0"/>
              <a:t>‹#›</a:t>
            </a:fld>
            <a:endParaRPr lang="tr-TR"/>
          </a:p>
        </p:txBody>
      </p:sp>
    </p:spTree>
    <p:extLst>
      <p:ext uri="{BB962C8B-B14F-4D97-AF65-F5344CB8AC3E}">
        <p14:creationId xmlns:p14="http://schemas.microsoft.com/office/powerpoint/2010/main" val="83916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06644-1982-412B-84AD-9844FC25B685}" type="datetimeFigureOut">
              <a:rPr lang="tr-TR" smtClean="0"/>
              <a:t>27.12.2021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5E552-D05E-4186-B92D-340CB7C59324}" type="slidenum">
              <a:rPr lang="tr-TR" smtClean="0"/>
              <a:t>‹#›</a:t>
            </a:fld>
            <a:endParaRPr lang="tr-TR"/>
          </a:p>
        </p:txBody>
      </p:sp>
    </p:spTree>
    <p:extLst>
      <p:ext uri="{BB962C8B-B14F-4D97-AF65-F5344CB8AC3E}">
        <p14:creationId xmlns:p14="http://schemas.microsoft.com/office/powerpoint/2010/main" val="84920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DB07F-7C61-485B-8E52-619F8707D577}" type="datetimeFigureOut">
              <a:rPr lang="tr-TR" smtClean="0">
                <a:solidFill>
                  <a:prstClr val="black">
                    <a:tint val="75000"/>
                  </a:prstClr>
                </a:solidFill>
              </a:rPr>
              <a:pPr/>
              <a:t>27.12.2021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849E0-A066-4D7A-96DB-2AA5F3CEBE8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75814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40450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9781" y="181154"/>
            <a:ext cx="12002219" cy="6676845"/>
          </a:xfrm>
        </p:spPr>
        <p:txBody>
          <a:bodyPr>
            <a:normAutofit fontScale="85000" lnSpcReduction="20000"/>
          </a:bodyPr>
          <a:lstStyle/>
          <a:p>
            <a:pPr marL="0" indent="0">
              <a:buNone/>
            </a:pPr>
            <a:r>
              <a:rPr lang="en-US" b="1" dirty="0">
                <a:solidFill>
                  <a:srgbClr val="C00000"/>
                </a:solidFill>
              </a:rPr>
              <a:t>template &lt;class T, class U&gt;</a:t>
            </a:r>
          </a:p>
          <a:p>
            <a:pPr marL="0" indent="0">
              <a:buNone/>
            </a:pPr>
            <a:r>
              <a:rPr lang="en-US" b="1" dirty="0">
                <a:solidFill>
                  <a:srgbClr val="C00000"/>
                </a:solidFill>
              </a:rPr>
              <a:t>T </a:t>
            </a:r>
            <a:r>
              <a:rPr lang="en-US" b="1" dirty="0" err="1">
                <a:solidFill>
                  <a:srgbClr val="C00000"/>
                </a:solidFill>
              </a:rPr>
              <a:t>GetMin</a:t>
            </a:r>
            <a:r>
              <a:rPr lang="en-US" b="1" dirty="0">
                <a:solidFill>
                  <a:srgbClr val="C00000"/>
                </a:solidFill>
              </a:rPr>
              <a:t> (T a, U b) {</a:t>
            </a:r>
          </a:p>
          <a:p>
            <a:pPr marL="0" indent="0">
              <a:buNone/>
            </a:pPr>
            <a:r>
              <a:rPr lang="en-US" b="1" dirty="0">
                <a:solidFill>
                  <a:srgbClr val="C00000"/>
                </a:solidFill>
              </a:rPr>
              <a:t>  return (a&lt;</a:t>
            </a:r>
            <a:r>
              <a:rPr lang="en-US" b="1" dirty="0" err="1">
                <a:solidFill>
                  <a:srgbClr val="C00000"/>
                </a:solidFill>
              </a:rPr>
              <a:t>b?a:b</a:t>
            </a:r>
            <a:r>
              <a:rPr lang="en-US" b="1" dirty="0">
                <a:solidFill>
                  <a:srgbClr val="C00000"/>
                </a:solidFill>
              </a:rPr>
              <a:t>);</a:t>
            </a:r>
          </a:p>
          <a:p>
            <a:pPr marL="0" indent="0">
              <a:buNone/>
            </a:pPr>
            <a:r>
              <a:rPr lang="en-US" b="1" dirty="0">
                <a:solidFill>
                  <a:srgbClr val="C00000"/>
                </a:solidFill>
              </a:rPr>
              <a:t>}</a:t>
            </a:r>
          </a:p>
          <a:p>
            <a:endParaRPr lang="en-US" dirty="0"/>
          </a:p>
          <a:p>
            <a:r>
              <a:rPr lang="en-US" dirty="0" smtClean="0"/>
              <a:t>In </a:t>
            </a:r>
            <a:r>
              <a:rPr lang="en-US" dirty="0"/>
              <a:t>this case, our function template </a:t>
            </a:r>
            <a:r>
              <a:rPr lang="en-US" dirty="0" err="1"/>
              <a:t>GetMin</a:t>
            </a:r>
            <a:r>
              <a:rPr lang="en-US" dirty="0"/>
              <a:t>() accepts two parameters of different types and returns an object of the same type as the first parameter (T) that is passed. For example, </a:t>
            </a:r>
          </a:p>
          <a:p>
            <a:endParaRPr lang="en-US" dirty="0"/>
          </a:p>
          <a:p>
            <a:pPr marL="0" indent="0">
              <a:buNone/>
            </a:pPr>
            <a:r>
              <a:rPr lang="en-US" b="1" dirty="0" err="1" smtClean="0">
                <a:solidFill>
                  <a:srgbClr val="C00000"/>
                </a:solidFill>
              </a:rPr>
              <a:t>int</a:t>
            </a:r>
            <a:r>
              <a:rPr lang="en-US" b="1" dirty="0" smtClean="0">
                <a:solidFill>
                  <a:srgbClr val="C00000"/>
                </a:solidFill>
              </a:rPr>
              <a:t> </a:t>
            </a:r>
            <a:r>
              <a:rPr lang="en-US" b="1" dirty="0" err="1">
                <a:solidFill>
                  <a:srgbClr val="C00000"/>
                </a:solidFill>
              </a:rPr>
              <a:t>i,j</a:t>
            </a:r>
            <a:r>
              <a:rPr lang="en-US" b="1" dirty="0">
                <a:solidFill>
                  <a:srgbClr val="C00000"/>
                </a:solidFill>
              </a:rPr>
              <a:t>;</a:t>
            </a:r>
          </a:p>
          <a:p>
            <a:pPr marL="0" indent="0">
              <a:buNone/>
            </a:pPr>
            <a:r>
              <a:rPr lang="en-US" b="1" dirty="0">
                <a:solidFill>
                  <a:srgbClr val="C00000"/>
                </a:solidFill>
              </a:rPr>
              <a:t>long l;</a:t>
            </a:r>
          </a:p>
          <a:p>
            <a:pPr marL="0" indent="0">
              <a:buNone/>
            </a:pPr>
            <a:r>
              <a:rPr lang="en-US" b="1" dirty="0" err="1">
                <a:solidFill>
                  <a:srgbClr val="C00000"/>
                </a:solidFill>
              </a:rPr>
              <a:t>i</a:t>
            </a:r>
            <a:r>
              <a:rPr lang="en-US" b="1" dirty="0">
                <a:solidFill>
                  <a:srgbClr val="C00000"/>
                </a:solidFill>
              </a:rPr>
              <a:t> = </a:t>
            </a:r>
            <a:r>
              <a:rPr lang="en-US" b="1" dirty="0" err="1">
                <a:solidFill>
                  <a:srgbClr val="C00000"/>
                </a:solidFill>
              </a:rPr>
              <a:t>GetMin</a:t>
            </a:r>
            <a:r>
              <a:rPr lang="en-US" b="1" dirty="0">
                <a:solidFill>
                  <a:srgbClr val="C00000"/>
                </a:solidFill>
              </a:rPr>
              <a:t>&lt;</a:t>
            </a:r>
            <a:r>
              <a:rPr lang="en-US" b="1" dirty="0" err="1">
                <a:solidFill>
                  <a:srgbClr val="C00000"/>
                </a:solidFill>
              </a:rPr>
              <a:t>int,long</a:t>
            </a:r>
            <a:r>
              <a:rPr lang="en-US" b="1" dirty="0">
                <a:solidFill>
                  <a:srgbClr val="C00000"/>
                </a:solidFill>
              </a:rPr>
              <a:t>&gt; (</a:t>
            </a:r>
            <a:r>
              <a:rPr lang="en-US" b="1" dirty="0" err="1">
                <a:solidFill>
                  <a:srgbClr val="C00000"/>
                </a:solidFill>
              </a:rPr>
              <a:t>j,l</a:t>
            </a:r>
            <a:r>
              <a:rPr lang="en-US" b="1" dirty="0">
                <a:solidFill>
                  <a:srgbClr val="C00000"/>
                </a:solidFill>
              </a:rPr>
              <a:t>);</a:t>
            </a:r>
          </a:p>
          <a:p>
            <a:pPr marL="0" indent="0">
              <a:buNone/>
            </a:pPr>
            <a:endParaRPr lang="en-US" dirty="0"/>
          </a:p>
          <a:p>
            <a:r>
              <a:rPr lang="en-US" dirty="0"/>
              <a:t>or simply:</a:t>
            </a:r>
          </a:p>
          <a:p>
            <a:pPr marL="0" indent="0">
              <a:buNone/>
            </a:pPr>
            <a:r>
              <a:rPr lang="en-US" dirty="0" smtClean="0"/>
              <a:t> </a:t>
            </a:r>
            <a:endParaRPr lang="en-US" dirty="0"/>
          </a:p>
          <a:p>
            <a:pPr marL="0" indent="0">
              <a:buNone/>
            </a:pPr>
            <a:r>
              <a:rPr lang="en-US" b="1" dirty="0" err="1">
                <a:solidFill>
                  <a:srgbClr val="C00000"/>
                </a:solidFill>
              </a:rPr>
              <a:t>i</a:t>
            </a:r>
            <a:r>
              <a:rPr lang="en-US" b="1" dirty="0">
                <a:solidFill>
                  <a:srgbClr val="C00000"/>
                </a:solidFill>
              </a:rPr>
              <a:t> = </a:t>
            </a:r>
            <a:r>
              <a:rPr lang="en-US" b="1" dirty="0" err="1">
                <a:solidFill>
                  <a:srgbClr val="C00000"/>
                </a:solidFill>
              </a:rPr>
              <a:t>GetMin</a:t>
            </a:r>
            <a:r>
              <a:rPr lang="en-US" b="1" dirty="0">
                <a:solidFill>
                  <a:srgbClr val="C00000"/>
                </a:solidFill>
              </a:rPr>
              <a:t> (</a:t>
            </a:r>
            <a:r>
              <a:rPr lang="en-US" b="1" dirty="0" err="1">
                <a:solidFill>
                  <a:srgbClr val="C00000"/>
                </a:solidFill>
              </a:rPr>
              <a:t>j,l</a:t>
            </a:r>
            <a:r>
              <a:rPr lang="en-US" b="1" dirty="0">
                <a:solidFill>
                  <a:srgbClr val="C00000"/>
                </a:solidFill>
              </a:rPr>
              <a:t>);</a:t>
            </a:r>
          </a:p>
          <a:p>
            <a:endParaRPr lang="en-US" dirty="0"/>
          </a:p>
          <a:p>
            <a:r>
              <a:rPr lang="en-US" dirty="0"/>
              <a:t>even though j and l have different types, since the compiler can determine the appropriate instantiation anyway.</a:t>
            </a:r>
            <a:endParaRPr lang="tr-TR" dirty="0"/>
          </a:p>
        </p:txBody>
      </p:sp>
    </p:spTree>
    <p:extLst>
      <p:ext uri="{BB962C8B-B14F-4D97-AF65-F5344CB8AC3E}">
        <p14:creationId xmlns:p14="http://schemas.microsoft.com/office/powerpoint/2010/main" val="133460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0000" lnSpcReduction="20000"/>
          </a:bodyPr>
          <a:lstStyle/>
          <a:p>
            <a:pPr marL="0" indent="0">
              <a:buNone/>
            </a:pPr>
            <a:r>
              <a:rPr lang="tr-TR" b="1" dirty="0" smtClean="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 </a:t>
            </a:r>
            <a:r>
              <a:rPr lang="tr-TR" b="1" dirty="0" smtClean="0">
                <a:solidFill>
                  <a:srgbClr val="C00000"/>
                </a:solidFill>
              </a:rPr>
              <a:t>      </a:t>
            </a:r>
            <a:r>
              <a:rPr lang="tr-TR" b="1" dirty="0" err="1" smtClean="0">
                <a:solidFill>
                  <a:srgbClr val="C00000"/>
                </a:solidFill>
              </a:rPr>
              <a:t>using</a:t>
            </a:r>
            <a:r>
              <a:rPr lang="tr-TR" b="1" dirty="0" smtClean="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 </a:t>
            </a:r>
          </a:p>
          <a:p>
            <a:pPr marL="0" indent="0">
              <a:buNone/>
            </a:pPr>
            <a:r>
              <a:rPr lang="tr-TR" b="1" dirty="0">
                <a:solidFill>
                  <a:srgbClr val="C00000"/>
                </a:solidFill>
              </a:rPr>
              <a:t> </a:t>
            </a:r>
            <a:r>
              <a:rPr lang="tr-TR" b="1" dirty="0" smtClean="0"/>
              <a:t>// </a:t>
            </a:r>
            <a:r>
              <a:rPr lang="tr-TR" b="1" dirty="0"/>
              <a:t>A </a:t>
            </a:r>
            <a:r>
              <a:rPr lang="tr-TR" b="1" dirty="0" err="1"/>
              <a:t>template</a:t>
            </a:r>
            <a:r>
              <a:rPr lang="tr-TR" b="1" dirty="0"/>
              <a:t> </a:t>
            </a:r>
            <a:r>
              <a:rPr lang="tr-TR" b="1" dirty="0" err="1"/>
              <a:t>function</a:t>
            </a:r>
            <a:r>
              <a:rPr lang="tr-TR" b="1" dirty="0"/>
              <a:t> </a:t>
            </a:r>
            <a:r>
              <a:rPr lang="tr-TR" b="1" dirty="0" err="1"/>
              <a:t>to</a:t>
            </a:r>
            <a:r>
              <a:rPr lang="tr-TR" b="1" dirty="0"/>
              <a:t> </a:t>
            </a:r>
            <a:r>
              <a:rPr lang="tr-TR" b="1" dirty="0" err="1"/>
              <a:t>implement</a:t>
            </a:r>
            <a:r>
              <a:rPr lang="tr-TR" b="1" dirty="0"/>
              <a:t> </a:t>
            </a:r>
            <a:r>
              <a:rPr lang="tr-TR" b="1" dirty="0" err="1"/>
              <a:t>bubble</a:t>
            </a:r>
            <a:r>
              <a:rPr lang="tr-TR" b="1" dirty="0"/>
              <a:t> </a:t>
            </a:r>
            <a:r>
              <a:rPr lang="tr-TR" b="1" dirty="0" err="1"/>
              <a:t>sort</a:t>
            </a:r>
            <a:r>
              <a:rPr lang="tr-TR" b="1" dirty="0"/>
              <a:t>. </a:t>
            </a:r>
            <a:r>
              <a:rPr lang="tr-TR" b="1" dirty="0" smtClean="0"/>
              <a:t>// </a:t>
            </a:r>
            <a:r>
              <a:rPr lang="tr-TR" b="1" dirty="0" err="1"/>
              <a:t>We</a:t>
            </a:r>
            <a:r>
              <a:rPr lang="tr-TR" b="1" dirty="0"/>
              <a:t> can </a:t>
            </a:r>
            <a:r>
              <a:rPr lang="tr-TR" b="1" dirty="0" err="1"/>
              <a:t>use</a:t>
            </a:r>
            <a:r>
              <a:rPr lang="tr-TR" b="1" dirty="0"/>
              <a:t> </a:t>
            </a:r>
            <a:r>
              <a:rPr lang="tr-TR" b="1" dirty="0" err="1"/>
              <a:t>this</a:t>
            </a:r>
            <a:r>
              <a:rPr lang="tr-TR" b="1" dirty="0"/>
              <a:t> </a:t>
            </a:r>
            <a:r>
              <a:rPr lang="tr-TR" b="1" dirty="0" err="1"/>
              <a:t>for</a:t>
            </a:r>
            <a:r>
              <a:rPr lang="tr-TR" b="1" dirty="0"/>
              <a:t> </a:t>
            </a:r>
            <a:r>
              <a:rPr lang="tr-TR" b="1" dirty="0" err="1"/>
              <a:t>any</a:t>
            </a:r>
            <a:r>
              <a:rPr lang="tr-TR" b="1" dirty="0"/>
              <a:t> data </a:t>
            </a:r>
            <a:r>
              <a:rPr lang="tr-TR" b="1" dirty="0" err="1"/>
              <a:t>type</a:t>
            </a:r>
            <a:r>
              <a:rPr lang="tr-TR" b="1" dirty="0"/>
              <a:t> </a:t>
            </a:r>
            <a:r>
              <a:rPr lang="tr-TR" b="1" dirty="0" err="1"/>
              <a:t>that</a:t>
            </a:r>
            <a:r>
              <a:rPr lang="tr-TR" b="1" dirty="0"/>
              <a:t> </a:t>
            </a:r>
            <a:r>
              <a:rPr lang="tr-TR" b="1" dirty="0" err="1"/>
              <a:t>supports</a:t>
            </a:r>
            <a:r>
              <a:rPr lang="tr-TR" b="1" dirty="0"/>
              <a:t> </a:t>
            </a:r>
            <a:endParaRPr lang="tr-TR" b="1" dirty="0" smtClean="0"/>
          </a:p>
          <a:p>
            <a:pPr marL="0" indent="0">
              <a:buNone/>
            </a:pPr>
            <a:r>
              <a:rPr lang="tr-TR" b="1" dirty="0" smtClean="0"/>
              <a:t>// </a:t>
            </a:r>
            <a:r>
              <a:rPr lang="tr-TR" b="1" dirty="0" err="1"/>
              <a:t>comparison</a:t>
            </a:r>
            <a:r>
              <a:rPr lang="tr-TR" b="1" dirty="0"/>
              <a:t> </a:t>
            </a:r>
            <a:r>
              <a:rPr lang="tr-TR" b="1" dirty="0" err="1"/>
              <a:t>operator</a:t>
            </a:r>
            <a:r>
              <a:rPr lang="tr-TR" b="1" dirty="0"/>
              <a:t> &lt; </a:t>
            </a:r>
            <a:r>
              <a:rPr lang="tr-TR" b="1" dirty="0" err="1"/>
              <a:t>and</a:t>
            </a:r>
            <a:r>
              <a:rPr lang="tr-TR" b="1" dirty="0"/>
              <a:t> swap </a:t>
            </a:r>
            <a:r>
              <a:rPr lang="tr-TR" b="1" dirty="0" err="1"/>
              <a:t>works</a:t>
            </a:r>
            <a:r>
              <a:rPr lang="tr-TR" b="1" dirty="0"/>
              <a:t> </a:t>
            </a:r>
            <a:r>
              <a:rPr lang="tr-TR" b="1" dirty="0" err="1"/>
              <a:t>for</a:t>
            </a:r>
            <a:r>
              <a:rPr lang="tr-TR" b="1" dirty="0"/>
              <a:t> it. </a:t>
            </a:r>
          </a:p>
          <a:p>
            <a:pPr marL="0" indent="0">
              <a:buNone/>
            </a:pPr>
            <a:r>
              <a:rPr lang="tr-TR" b="1" dirty="0" err="1">
                <a:solidFill>
                  <a:srgbClr val="C00000"/>
                </a:solidFill>
              </a:rPr>
              <a:t>template</a:t>
            </a:r>
            <a:r>
              <a:rPr lang="tr-TR" b="1" dirty="0">
                <a:solidFill>
                  <a:srgbClr val="C00000"/>
                </a:solidFill>
              </a:rPr>
              <a:t> &lt;</a:t>
            </a:r>
            <a:r>
              <a:rPr lang="tr-TR" b="1" dirty="0" err="1">
                <a:solidFill>
                  <a:srgbClr val="C00000"/>
                </a:solidFill>
              </a:rPr>
              <a:t>class</a:t>
            </a:r>
            <a:r>
              <a:rPr lang="tr-TR" b="1" dirty="0">
                <a:solidFill>
                  <a:srgbClr val="C00000"/>
                </a:solidFill>
              </a:rPr>
              <a:t> T&gt; </a:t>
            </a:r>
          </a:p>
          <a:p>
            <a:pPr marL="0" indent="0">
              <a:buNone/>
            </a:pPr>
            <a:r>
              <a:rPr lang="tr-TR" b="1" dirty="0" err="1">
                <a:solidFill>
                  <a:srgbClr val="C00000"/>
                </a:solidFill>
              </a:rPr>
              <a:t>void</a:t>
            </a:r>
            <a:r>
              <a:rPr lang="tr-TR" b="1" dirty="0">
                <a:solidFill>
                  <a:srgbClr val="C00000"/>
                </a:solidFill>
              </a:rPr>
              <a:t> </a:t>
            </a:r>
            <a:r>
              <a:rPr lang="tr-TR" b="1" dirty="0" err="1">
                <a:solidFill>
                  <a:srgbClr val="C00000"/>
                </a:solidFill>
              </a:rPr>
              <a:t>bubbleSort</a:t>
            </a:r>
            <a:r>
              <a:rPr lang="tr-TR" b="1" dirty="0">
                <a:solidFill>
                  <a:srgbClr val="C00000"/>
                </a:solidFill>
              </a:rPr>
              <a:t>(T a[], </a:t>
            </a:r>
            <a:r>
              <a:rPr lang="tr-TR" b="1" dirty="0" err="1">
                <a:solidFill>
                  <a:srgbClr val="C00000"/>
                </a:solidFill>
              </a:rPr>
              <a:t>int</a:t>
            </a:r>
            <a:r>
              <a:rPr lang="tr-TR" b="1" dirty="0">
                <a:solidFill>
                  <a:srgbClr val="C00000"/>
                </a:solidFill>
              </a:rPr>
              <a:t> n) { </a:t>
            </a:r>
          </a:p>
          <a:p>
            <a:pPr marL="0" indent="0">
              <a:buNone/>
            </a:pPr>
            <a:r>
              <a:rPr lang="tr-TR" b="1" dirty="0">
                <a:solidFill>
                  <a:srgbClr val="C00000"/>
                </a:solidFill>
              </a:rPr>
              <a:t>    </a:t>
            </a:r>
            <a:r>
              <a:rPr lang="tr-TR" b="1" dirty="0" err="1">
                <a:solidFill>
                  <a:srgbClr val="C00000"/>
                </a:solidFill>
              </a:rPr>
              <a:t>for</a:t>
            </a:r>
            <a:r>
              <a:rPr lang="tr-TR" b="1" dirty="0">
                <a:solidFill>
                  <a:srgbClr val="C00000"/>
                </a:solidFill>
              </a:rPr>
              <a:t> (</a:t>
            </a:r>
            <a:r>
              <a:rPr lang="tr-TR" b="1" dirty="0" err="1">
                <a:solidFill>
                  <a:srgbClr val="C00000"/>
                </a:solidFill>
              </a:rPr>
              <a:t>int</a:t>
            </a:r>
            <a:r>
              <a:rPr lang="tr-TR" b="1" dirty="0">
                <a:solidFill>
                  <a:srgbClr val="C00000"/>
                </a:solidFill>
              </a:rPr>
              <a:t> i = 0; i &lt; n - 1; i++) </a:t>
            </a:r>
          </a:p>
          <a:p>
            <a:pPr marL="0" indent="0">
              <a:buNone/>
            </a:pPr>
            <a:r>
              <a:rPr lang="tr-TR" b="1" dirty="0">
                <a:solidFill>
                  <a:srgbClr val="C00000"/>
                </a:solidFill>
              </a:rPr>
              <a:t>        </a:t>
            </a:r>
            <a:r>
              <a:rPr lang="tr-TR" b="1" dirty="0" err="1">
                <a:solidFill>
                  <a:srgbClr val="C00000"/>
                </a:solidFill>
              </a:rPr>
              <a:t>for</a:t>
            </a:r>
            <a:r>
              <a:rPr lang="tr-TR" b="1" dirty="0">
                <a:solidFill>
                  <a:srgbClr val="C00000"/>
                </a:solidFill>
              </a:rPr>
              <a:t> (</a:t>
            </a:r>
            <a:r>
              <a:rPr lang="tr-TR" b="1" dirty="0" err="1">
                <a:solidFill>
                  <a:srgbClr val="C00000"/>
                </a:solidFill>
              </a:rPr>
              <a:t>int</a:t>
            </a:r>
            <a:r>
              <a:rPr lang="tr-TR" b="1" dirty="0">
                <a:solidFill>
                  <a:srgbClr val="C00000"/>
                </a:solidFill>
              </a:rPr>
              <a:t> j = n - 1; i &lt; j; j--) </a:t>
            </a:r>
          </a:p>
          <a:p>
            <a:pPr marL="0" indent="0">
              <a:buNone/>
            </a:pPr>
            <a:r>
              <a:rPr lang="tr-TR" b="1" dirty="0">
                <a:solidFill>
                  <a:srgbClr val="C00000"/>
                </a:solidFill>
              </a:rPr>
              <a:t>            </a:t>
            </a:r>
            <a:r>
              <a:rPr lang="tr-TR" b="1" dirty="0" err="1">
                <a:solidFill>
                  <a:srgbClr val="C00000"/>
                </a:solidFill>
              </a:rPr>
              <a:t>if</a:t>
            </a:r>
            <a:r>
              <a:rPr lang="tr-TR" b="1" dirty="0">
                <a:solidFill>
                  <a:srgbClr val="C00000"/>
                </a:solidFill>
              </a:rPr>
              <a:t> (a[j] &lt; a[j - 1]) </a:t>
            </a:r>
          </a:p>
          <a:p>
            <a:pPr marL="0" indent="0">
              <a:buNone/>
            </a:pPr>
            <a:r>
              <a:rPr lang="tr-TR" b="1" dirty="0">
                <a:solidFill>
                  <a:srgbClr val="C00000"/>
                </a:solidFill>
              </a:rPr>
              <a:t>              swap(a[j], a[j - 1]); </a:t>
            </a:r>
          </a:p>
          <a:p>
            <a:pPr marL="0" indent="0">
              <a:buNone/>
            </a:pPr>
            <a:r>
              <a:rPr lang="tr-TR" b="1" dirty="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a:t>
            </a:r>
            <a:r>
              <a:rPr lang="tr-TR" b="1" dirty="0">
                <a:solidFill>
                  <a:srgbClr val="C00000"/>
                </a:solidFill>
              </a:rPr>
              <a:t>main() </a:t>
            </a:r>
            <a:r>
              <a:rPr lang="tr-TR" b="1" dirty="0" smtClean="0">
                <a:solidFill>
                  <a:srgbClr val="C00000"/>
                </a:solidFill>
              </a:rPr>
              <a:t>{   </a:t>
            </a:r>
            <a:r>
              <a:rPr lang="tr-TR" b="1" dirty="0" smtClean="0"/>
              <a:t>// </a:t>
            </a:r>
            <a:r>
              <a:rPr lang="tr-TR" b="1" dirty="0"/>
              <a:t>Driver </a:t>
            </a:r>
            <a:r>
              <a:rPr lang="tr-TR" b="1" dirty="0" err="1"/>
              <a:t>Code</a:t>
            </a:r>
            <a:r>
              <a:rPr lang="tr-TR" b="1" dirty="0"/>
              <a:t>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a[5] = {10, 50, 30, 40, 20};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n = </a:t>
            </a:r>
            <a:r>
              <a:rPr lang="tr-TR" b="1" dirty="0" err="1">
                <a:solidFill>
                  <a:srgbClr val="C00000"/>
                </a:solidFill>
              </a:rPr>
              <a:t>sizeof</a:t>
            </a:r>
            <a:r>
              <a:rPr lang="tr-TR" b="1" dirty="0">
                <a:solidFill>
                  <a:srgbClr val="C00000"/>
                </a:solidFill>
              </a:rPr>
              <a:t>(a) / </a:t>
            </a:r>
            <a:r>
              <a:rPr lang="tr-TR" b="1" dirty="0" err="1">
                <a:solidFill>
                  <a:srgbClr val="C00000"/>
                </a:solidFill>
              </a:rPr>
              <a:t>sizeof</a:t>
            </a:r>
            <a:r>
              <a:rPr lang="tr-TR" b="1" dirty="0">
                <a:solidFill>
                  <a:srgbClr val="C00000"/>
                </a:solidFill>
              </a:rPr>
              <a:t>(a[0]); </a:t>
            </a:r>
          </a:p>
          <a:p>
            <a:pPr marL="0" indent="0">
              <a:buNone/>
            </a:pPr>
            <a:r>
              <a:rPr lang="tr-TR" b="1" dirty="0" err="1" smtClean="0">
                <a:solidFill>
                  <a:srgbClr val="C00000"/>
                </a:solidFill>
              </a:rPr>
              <a:t>bubbleSort</a:t>
            </a:r>
            <a:r>
              <a:rPr lang="tr-TR" b="1" dirty="0" smtClean="0">
                <a:solidFill>
                  <a:srgbClr val="C00000"/>
                </a:solidFill>
              </a:rPr>
              <a:t>(a</a:t>
            </a:r>
            <a:r>
              <a:rPr lang="tr-TR" b="1" dirty="0">
                <a:solidFill>
                  <a:srgbClr val="C00000"/>
                </a:solidFill>
              </a:rPr>
              <a:t>, 5); </a:t>
            </a:r>
            <a:r>
              <a:rPr lang="tr-TR" b="1" dirty="0" smtClean="0">
                <a:solidFill>
                  <a:srgbClr val="C00000"/>
                </a:solidFill>
              </a:rPr>
              <a:t>  </a:t>
            </a:r>
            <a:r>
              <a:rPr lang="tr-TR" b="1" dirty="0" smtClean="0"/>
              <a:t>// </a:t>
            </a:r>
            <a:r>
              <a:rPr lang="tr-TR" b="1" dirty="0" err="1"/>
              <a:t>calls</a:t>
            </a:r>
            <a:r>
              <a:rPr lang="tr-TR" b="1" dirty="0"/>
              <a:t> </a:t>
            </a:r>
            <a:r>
              <a:rPr lang="tr-TR" b="1" dirty="0" err="1"/>
              <a:t>template</a:t>
            </a:r>
            <a:r>
              <a:rPr lang="tr-TR" b="1" dirty="0"/>
              <a:t> </a:t>
            </a:r>
            <a:r>
              <a:rPr lang="tr-TR" b="1" dirty="0" err="1"/>
              <a:t>function</a:t>
            </a:r>
            <a:r>
              <a:rPr lang="tr-TR" b="1" dirty="0"/>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 </a:t>
            </a:r>
            <a:r>
              <a:rPr lang="tr-TR" b="1" dirty="0" err="1">
                <a:solidFill>
                  <a:srgbClr val="C00000"/>
                </a:solidFill>
              </a:rPr>
              <a:t>Sorted</a:t>
            </a:r>
            <a:r>
              <a:rPr lang="tr-TR" b="1" dirty="0">
                <a:solidFill>
                  <a:srgbClr val="C00000"/>
                </a:solidFill>
              </a:rPr>
              <a:t> </a:t>
            </a:r>
            <a:r>
              <a:rPr lang="tr-TR" b="1" dirty="0" err="1">
                <a:solidFill>
                  <a:srgbClr val="C00000"/>
                </a:solidFill>
              </a:rPr>
              <a:t>array</a:t>
            </a:r>
            <a:r>
              <a:rPr lang="tr-TR" b="1" dirty="0">
                <a:solidFill>
                  <a:srgbClr val="C00000"/>
                </a:solidFill>
              </a:rPr>
              <a:t> : "; </a:t>
            </a:r>
          </a:p>
          <a:p>
            <a:pPr marL="0" indent="0">
              <a:buNone/>
            </a:pPr>
            <a:r>
              <a:rPr lang="tr-TR" b="1" dirty="0">
                <a:solidFill>
                  <a:srgbClr val="C00000"/>
                </a:solidFill>
              </a:rPr>
              <a:t>    </a:t>
            </a:r>
            <a:r>
              <a:rPr lang="tr-TR" b="1" dirty="0" err="1">
                <a:solidFill>
                  <a:srgbClr val="C00000"/>
                </a:solidFill>
              </a:rPr>
              <a:t>for</a:t>
            </a:r>
            <a:r>
              <a:rPr lang="tr-TR" b="1" dirty="0">
                <a:solidFill>
                  <a:srgbClr val="C00000"/>
                </a:solidFill>
              </a:rPr>
              <a:t> (</a:t>
            </a:r>
            <a:r>
              <a:rPr lang="tr-TR" b="1" dirty="0" err="1">
                <a:solidFill>
                  <a:srgbClr val="C00000"/>
                </a:solidFill>
              </a:rPr>
              <a:t>int</a:t>
            </a:r>
            <a:r>
              <a:rPr lang="tr-TR" b="1" dirty="0">
                <a:solidFill>
                  <a:srgbClr val="C00000"/>
                </a:solidFill>
              </a:rPr>
              <a:t> i = 0; i &lt; n; i++)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a[i] &lt;&lt; " ";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endl</a:t>
            </a:r>
            <a:r>
              <a:rPr lang="tr-TR" b="1" dirty="0">
                <a:solidFill>
                  <a:srgbClr val="C00000"/>
                </a:solidFill>
              </a:rPr>
              <a:t>; </a:t>
            </a:r>
          </a:p>
          <a:p>
            <a:pPr marL="0" indent="0">
              <a:buNone/>
            </a:pPr>
            <a:r>
              <a:rPr lang="tr-TR" b="1" dirty="0">
                <a:solidFill>
                  <a:srgbClr val="C00000"/>
                </a:solidFill>
              </a:rPr>
              <a:t>   </a:t>
            </a:r>
            <a:r>
              <a:rPr lang="tr-TR" b="1" dirty="0" smtClean="0">
                <a:solidFill>
                  <a:srgbClr val="C00000"/>
                </a:solidFill>
              </a:rPr>
              <a:t>  </a:t>
            </a:r>
            <a:r>
              <a:rPr lang="tr-TR" b="1" dirty="0" err="1">
                <a:solidFill>
                  <a:srgbClr val="C00000"/>
                </a:solidFill>
              </a:rPr>
              <a:t>return</a:t>
            </a:r>
            <a:r>
              <a:rPr lang="tr-TR" b="1" dirty="0">
                <a:solidFill>
                  <a:srgbClr val="C00000"/>
                </a:solidFill>
              </a:rPr>
              <a:t> 0; </a:t>
            </a:r>
          </a:p>
          <a:p>
            <a:pPr marL="0" indent="0">
              <a:buNone/>
            </a:pPr>
            <a:r>
              <a:rPr lang="tr-TR" b="1" dirty="0">
                <a:solidFill>
                  <a:srgbClr val="C00000"/>
                </a:solidFill>
              </a:rPr>
              <a:t>} </a:t>
            </a:r>
          </a:p>
        </p:txBody>
      </p:sp>
      <p:sp>
        <p:nvSpPr>
          <p:cNvPr id="4" name="Dikdörtgen 3"/>
          <p:cNvSpPr/>
          <p:nvPr/>
        </p:nvSpPr>
        <p:spPr>
          <a:xfrm>
            <a:off x="6179841" y="2735376"/>
            <a:ext cx="6012159" cy="400110"/>
          </a:xfrm>
          <a:prstGeom prst="rect">
            <a:avLst/>
          </a:prstGeom>
        </p:spPr>
        <p:txBody>
          <a:bodyPr wrap="none">
            <a:spAutoFit/>
          </a:bodyPr>
          <a:lstStyle/>
          <a:p>
            <a:r>
              <a:rPr lang="en-US" sz="2000" b="1" dirty="0">
                <a:solidFill>
                  <a:prstClr val="black"/>
                </a:solidFill>
              </a:rPr>
              <a:t>// CPP code for bubble sort // using template function </a:t>
            </a:r>
          </a:p>
        </p:txBody>
      </p:sp>
    </p:spTree>
    <p:extLst>
      <p:ext uri="{BB962C8B-B14F-4D97-AF65-F5344CB8AC3E}">
        <p14:creationId xmlns:p14="http://schemas.microsoft.com/office/powerpoint/2010/main" val="313433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70292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893279" y="149465"/>
            <a:ext cx="6131943" cy="575153"/>
          </a:xfrm>
        </p:spPr>
        <p:txBody>
          <a:bodyPr>
            <a:normAutofit fontScale="90000"/>
          </a:bodyPr>
          <a:lstStyle/>
          <a:p>
            <a:r>
              <a:rPr lang="tr-TR" dirty="0"/>
              <a:t>C++ </a:t>
            </a:r>
            <a:r>
              <a:rPr lang="tr-TR" dirty="0" err="1"/>
              <a:t>Variadic</a:t>
            </a:r>
            <a:r>
              <a:rPr lang="tr-TR" dirty="0"/>
              <a:t> Templates</a:t>
            </a:r>
          </a:p>
        </p:txBody>
      </p:sp>
      <p:sp>
        <p:nvSpPr>
          <p:cNvPr id="3" name="İçerik Yer Tutucusu 2"/>
          <p:cNvSpPr>
            <a:spLocks noGrp="1"/>
          </p:cNvSpPr>
          <p:nvPr>
            <p:ph idx="1"/>
          </p:nvPr>
        </p:nvSpPr>
        <p:spPr>
          <a:xfrm>
            <a:off x="77638" y="149466"/>
            <a:ext cx="8548777" cy="6708534"/>
          </a:xfrm>
        </p:spPr>
        <p:txBody>
          <a:bodyPr>
            <a:normAutofit fontScale="85000" lnSpcReduction="20000"/>
          </a:bodyPr>
          <a:lstStyle/>
          <a:p>
            <a:pPr marL="0" indent="0">
              <a:buNone/>
            </a:pPr>
            <a:r>
              <a:rPr lang="tr-TR" b="1" dirty="0" err="1">
                <a:solidFill>
                  <a:srgbClr val="C00000"/>
                </a:solidFill>
              </a:rPr>
              <a:t>using</a:t>
            </a:r>
            <a:r>
              <a:rPr lang="tr-TR" b="1" dirty="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r>
              <a:rPr lang="tr-TR" b="1" dirty="0" err="1">
                <a:solidFill>
                  <a:srgbClr val="C00000"/>
                </a:solidFill>
              </a:rPr>
              <a:t>template</a:t>
            </a:r>
            <a:r>
              <a:rPr lang="tr-TR" b="1" dirty="0">
                <a:solidFill>
                  <a:srgbClr val="C00000"/>
                </a:solidFill>
              </a:rPr>
              <a:t>&lt;</a:t>
            </a:r>
            <a:r>
              <a:rPr lang="tr-TR" b="1" dirty="0" err="1">
                <a:solidFill>
                  <a:srgbClr val="C00000"/>
                </a:solidFill>
              </a:rPr>
              <a:t>typename</a:t>
            </a:r>
            <a:r>
              <a:rPr lang="tr-TR" b="1" dirty="0">
                <a:solidFill>
                  <a:srgbClr val="C00000"/>
                </a:solidFill>
              </a:rPr>
              <a:t> T&gt;</a:t>
            </a:r>
          </a:p>
          <a:p>
            <a:pPr marL="0" indent="0">
              <a:buNone/>
            </a:pPr>
            <a:r>
              <a:rPr lang="tr-TR" b="1" dirty="0">
                <a:solidFill>
                  <a:srgbClr val="C00000"/>
                </a:solidFill>
              </a:rPr>
              <a:t>T </a:t>
            </a:r>
            <a:r>
              <a:rPr lang="tr-TR" b="1" dirty="0" err="1">
                <a:solidFill>
                  <a:srgbClr val="C00000"/>
                </a:solidFill>
              </a:rPr>
              <a:t>summation</a:t>
            </a:r>
            <a:r>
              <a:rPr lang="tr-TR" b="1" dirty="0">
                <a:solidFill>
                  <a:srgbClr val="C00000"/>
                </a:solidFill>
              </a:rPr>
              <a:t>(T </a:t>
            </a:r>
            <a:r>
              <a:rPr lang="tr-TR" b="1" dirty="0" err="1">
                <a:solidFill>
                  <a:srgbClr val="C00000"/>
                </a:solidFill>
              </a:rPr>
              <a:t>val</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val</a:t>
            </a:r>
            <a:r>
              <a:rPr lang="tr-TR" b="1" dirty="0">
                <a:solidFill>
                  <a:srgbClr val="C00000"/>
                </a:solidFill>
              </a:rPr>
              <a:t>;</a:t>
            </a:r>
          </a:p>
          <a:p>
            <a:pPr marL="0" indent="0">
              <a:buNone/>
            </a:pPr>
            <a:r>
              <a:rPr lang="tr-TR" b="1" dirty="0">
                <a:solidFill>
                  <a:srgbClr val="C00000"/>
                </a:solidFill>
              </a:rPr>
              <a:t>}</a:t>
            </a:r>
          </a:p>
          <a:p>
            <a:pPr marL="0" indent="0">
              <a:buNone/>
            </a:pPr>
            <a:r>
              <a:rPr lang="tr-TR" b="1" dirty="0" err="1">
                <a:solidFill>
                  <a:srgbClr val="C00000"/>
                </a:solidFill>
              </a:rPr>
              <a:t>template</a:t>
            </a:r>
            <a:r>
              <a:rPr lang="tr-TR" b="1" dirty="0">
                <a:solidFill>
                  <a:srgbClr val="C00000"/>
                </a:solidFill>
              </a:rPr>
              <a:t>&lt;</a:t>
            </a:r>
            <a:r>
              <a:rPr lang="tr-TR" b="1" dirty="0" err="1">
                <a:solidFill>
                  <a:srgbClr val="C00000"/>
                </a:solidFill>
              </a:rPr>
              <a:t>typename</a:t>
            </a:r>
            <a:r>
              <a:rPr lang="tr-TR" b="1" dirty="0">
                <a:solidFill>
                  <a:srgbClr val="C00000"/>
                </a:solidFill>
              </a:rPr>
              <a:t> T, </a:t>
            </a:r>
            <a:r>
              <a:rPr lang="tr-TR" b="1" dirty="0" err="1">
                <a:solidFill>
                  <a:srgbClr val="C00000"/>
                </a:solidFill>
              </a:rPr>
              <a:t>typename</a:t>
            </a:r>
            <a:r>
              <a:rPr lang="tr-TR" b="1" dirty="0">
                <a:solidFill>
                  <a:srgbClr val="C00000"/>
                </a:solidFill>
              </a:rPr>
              <a:t>... </a:t>
            </a:r>
            <a:r>
              <a:rPr lang="tr-TR" b="1" dirty="0" err="1">
                <a:solidFill>
                  <a:srgbClr val="C00000"/>
                </a:solidFill>
              </a:rPr>
              <a:t>Args</a:t>
            </a:r>
            <a:r>
              <a:rPr lang="tr-TR" b="1" dirty="0">
                <a:solidFill>
                  <a:srgbClr val="C00000"/>
                </a:solidFill>
              </a:rPr>
              <a:t>&gt;</a:t>
            </a:r>
          </a:p>
          <a:p>
            <a:pPr marL="0" indent="0">
              <a:buNone/>
            </a:pPr>
            <a:r>
              <a:rPr lang="tr-TR" b="1" dirty="0">
                <a:solidFill>
                  <a:srgbClr val="C00000"/>
                </a:solidFill>
              </a:rPr>
              <a:t>T </a:t>
            </a:r>
            <a:r>
              <a:rPr lang="tr-TR" b="1" dirty="0" err="1">
                <a:solidFill>
                  <a:srgbClr val="C00000"/>
                </a:solidFill>
              </a:rPr>
              <a:t>summation</a:t>
            </a:r>
            <a:r>
              <a:rPr lang="tr-TR" b="1" dirty="0">
                <a:solidFill>
                  <a:srgbClr val="C00000"/>
                </a:solidFill>
              </a:rPr>
              <a:t>(T </a:t>
            </a:r>
            <a:r>
              <a:rPr lang="tr-TR" b="1" dirty="0" err="1">
                <a:solidFill>
                  <a:srgbClr val="C00000"/>
                </a:solidFill>
              </a:rPr>
              <a:t>first</a:t>
            </a:r>
            <a:r>
              <a:rPr lang="tr-TR" b="1" dirty="0">
                <a:solidFill>
                  <a:srgbClr val="C00000"/>
                </a:solidFill>
              </a:rPr>
              <a:t>, </a:t>
            </a:r>
            <a:r>
              <a:rPr lang="tr-TR" b="1" dirty="0" err="1">
                <a:solidFill>
                  <a:srgbClr val="C00000"/>
                </a:solidFill>
              </a:rPr>
              <a:t>Args</a:t>
            </a:r>
            <a:r>
              <a:rPr lang="tr-TR" b="1" dirty="0">
                <a:solidFill>
                  <a:srgbClr val="C00000"/>
                </a:solidFill>
              </a:rPr>
              <a:t>... </a:t>
            </a:r>
            <a:r>
              <a:rPr lang="tr-TR" b="1" dirty="0" err="1">
                <a:solidFill>
                  <a:srgbClr val="C00000"/>
                </a:solidFill>
              </a:rPr>
              <a:t>args</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first</a:t>
            </a:r>
            <a:r>
              <a:rPr lang="tr-TR" b="1" dirty="0">
                <a:solidFill>
                  <a:srgbClr val="C00000"/>
                </a:solidFill>
              </a:rPr>
              <a:t> + </a:t>
            </a:r>
            <a:r>
              <a:rPr lang="tr-TR" b="1" dirty="0" err="1">
                <a:solidFill>
                  <a:srgbClr val="C00000"/>
                </a:solidFill>
              </a:rPr>
              <a:t>summation</a:t>
            </a:r>
            <a:r>
              <a:rPr lang="tr-TR" b="1" dirty="0">
                <a:solidFill>
                  <a:srgbClr val="C00000"/>
                </a:solidFill>
              </a:rPr>
              <a:t>(</a:t>
            </a:r>
            <a:r>
              <a:rPr lang="tr-TR" b="1" dirty="0" err="1">
                <a:solidFill>
                  <a:srgbClr val="C00000"/>
                </a:solidFill>
              </a:rPr>
              <a:t>args</a:t>
            </a:r>
            <a:r>
              <a:rPr lang="tr-TR" b="1" dirty="0">
                <a:solidFill>
                  <a:srgbClr val="C00000"/>
                </a:solidFill>
              </a:rPr>
              <a:t>...);</a:t>
            </a:r>
          </a:p>
          <a:p>
            <a:pPr marL="0" indent="0">
              <a:buNone/>
            </a:pPr>
            <a:r>
              <a:rPr lang="tr-TR" b="1" dirty="0">
                <a:solidFill>
                  <a:srgbClr val="C00000"/>
                </a:solidFill>
              </a:rPr>
              <a:t>}</a:t>
            </a:r>
          </a:p>
          <a:p>
            <a:pPr marL="0" indent="0">
              <a:buNone/>
            </a:pPr>
            <a:r>
              <a:rPr lang="tr-TR" b="1" dirty="0" err="1">
                <a:solidFill>
                  <a:srgbClr val="C00000"/>
                </a:solidFill>
              </a:rPr>
              <a:t>int</a:t>
            </a:r>
            <a:r>
              <a:rPr lang="tr-TR" b="1" dirty="0">
                <a:solidFill>
                  <a:srgbClr val="C00000"/>
                </a:solidFill>
              </a:rPr>
              <a:t> main()</a:t>
            </a:r>
          </a:p>
          <a:p>
            <a:pPr marL="0" indent="0">
              <a:buNone/>
            </a:pP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long</a:t>
            </a:r>
            <a:r>
              <a:rPr lang="tr-TR" b="1" dirty="0">
                <a:solidFill>
                  <a:srgbClr val="C00000"/>
                </a:solidFill>
              </a:rPr>
              <a:t> </a:t>
            </a:r>
            <a:r>
              <a:rPr lang="tr-TR" b="1" dirty="0" err="1">
                <a:solidFill>
                  <a:srgbClr val="C00000"/>
                </a:solidFill>
              </a:rPr>
              <a:t>sum</a:t>
            </a:r>
            <a:r>
              <a:rPr lang="tr-TR" b="1" dirty="0">
                <a:solidFill>
                  <a:srgbClr val="C00000"/>
                </a:solidFill>
              </a:rPr>
              <a:t> = </a:t>
            </a:r>
            <a:r>
              <a:rPr lang="tr-TR" b="1" dirty="0" err="1">
                <a:solidFill>
                  <a:srgbClr val="C00000"/>
                </a:solidFill>
              </a:rPr>
              <a:t>summation</a:t>
            </a:r>
            <a:r>
              <a:rPr lang="tr-TR" b="1" dirty="0">
                <a:solidFill>
                  <a:srgbClr val="C00000"/>
                </a:solidFill>
              </a:rPr>
              <a:t>(1, 2, 3, 8, 7);</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Sum</a:t>
            </a:r>
            <a:r>
              <a:rPr lang="tr-TR" b="1" dirty="0">
                <a:solidFill>
                  <a:srgbClr val="C00000"/>
                </a:solidFill>
              </a:rPr>
              <a:t> of </a:t>
            </a:r>
            <a:r>
              <a:rPr lang="tr-TR" b="1" dirty="0" err="1">
                <a:solidFill>
                  <a:srgbClr val="C00000"/>
                </a:solidFill>
              </a:rPr>
              <a:t>long</a:t>
            </a:r>
            <a:r>
              <a:rPr lang="tr-TR" b="1" dirty="0">
                <a:solidFill>
                  <a:srgbClr val="C00000"/>
                </a:solidFill>
              </a:rPr>
              <a:t> </a:t>
            </a:r>
            <a:r>
              <a:rPr lang="tr-TR" b="1" dirty="0" err="1">
                <a:solidFill>
                  <a:srgbClr val="C00000"/>
                </a:solidFill>
              </a:rPr>
              <a:t>numbers</a:t>
            </a:r>
            <a:r>
              <a:rPr lang="tr-TR" b="1" dirty="0">
                <a:solidFill>
                  <a:srgbClr val="C00000"/>
                </a:solidFill>
              </a:rPr>
              <a:t> = "&lt;&lt;</a:t>
            </a:r>
            <a:r>
              <a:rPr lang="tr-TR" b="1" dirty="0" err="1">
                <a:solidFill>
                  <a:srgbClr val="C00000"/>
                </a:solidFill>
              </a:rPr>
              <a:t>sum</a:t>
            </a:r>
            <a:r>
              <a:rPr lang="tr-TR" b="1" dirty="0">
                <a:solidFill>
                  <a:srgbClr val="C00000"/>
                </a:solidFill>
              </a:rPr>
              <a:t>&lt;&lt;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s1 = "H", s2 = "e", s3 = "</a:t>
            </a:r>
            <a:r>
              <a:rPr lang="tr-TR" b="1" dirty="0" err="1">
                <a:solidFill>
                  <a:srgbClr val="C00000"/>
                </a:solidFill>
              </a:rPr>
              <a:t>ll</a:t>
            </a:r>
            <a:r>
              <a:rPr lang="tr-TR" b="1" dirty="0">
                <a:solidFill>
                  <a:srgbClr val="C00000"/>
                </a:solidFill>
              </a:rPr>
              <a:t>", s4 = "o";</a:t>
            </a:r>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s_concat</a:t>
            </a:r>
            <a:r>
              <a:rPr lang="tr-TR" b="1" dirty="0">
                <a:solidFill>
                  <a:srgbClr val="C00000"/>
                </a:solidFill>
              </a:rPr>
              <a:t> = </a:t>
            </a:r>
            <a:r>
              <a:rPr lang="tr-TR" b="1" dirty="0" err="1">
                <a:solidFill>
                  <a:srgbClr val="C00000"/>
                </a:solidFill>
              </a:rPr>
              <a:t>summation</a:t>
            </a:r>
            <a:r>
              <a:rPr lang="tr-TR" b="1" dirty="0">
                <a:solidFill>
                  <a:srgbClr val="C00000"/>
                </a:solidFill>
              </a:rPr>
              <a:t>(s1, s2, s3, s4);</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Sum</a:t>
            </a:r>
            <a:r>
              <a:rPr lang="tr-TR" b="1" dirty="0">
                <a:solidFill>
                  <a:srgbClr val="C00000"/>
                </a:solidFill>
              </a:rPr>
              <a:t> of </a:t>
            </a:r>
            <a:r>
              <a:rPr lang="tr-TR" b="1" dirty="0" err="1">
                <a:solidFill>
                  <a:srgbClr val="C00000"/>
                </a:solidFill>
              </a:rPr>
              <a:t>strings</a:t>
            </a:r>
            <a:r>
              <a:rPr lang="tr-TR" b="1" dirty="0">
                <a:solidFill>
                  <a:srgbClr val="C00000"/>
                </a:solidFill>
              </a:rPr>
              <a:t> = "&lt;&lt;</a:t>
            </a:r>
            <a:r>
              <a:rPr lang="tr-TR" b="1" dirty="0" err="1">
                <a:solidFill>
                  <a:srgbClr val="C00000"/>
                </a:solidFill>
              </a:rPr>
              <a:t>s_concat</a:t>
            </a:r>
            <a:r>
              <a:rPr lang="tr-TR" b="1" dirty="0">
                <a:solidFill>
                  <a:srgbClr val="C00000"/>
                </a:solidFill>
              </a:rPr>
              <a:t>;</a:t>
            </a:r>
          </a:p>
          <a:p>
            <a:pPr marL="0" indent="0">
              <a:buNone/>
            </a:pPr>
            <a:r>
              <a:rPr lang="tr-TR" b="1" dirty="0">
                <a:solidFill>
                  <a:srgbClr val="C00000"/>
                </a:solidFill>
              </a:rPr>
              <a:t>}</a:t>
            </a:r>
          </a:p>
        </p:txBody>
      </p:sp>
      <p:sp>
        <p:nvSpPr>
          <p:cNvPr id="4" name="Dikdörtgen 3"/>
          <p:cNvSpPr/>
          <p:nvPr/>
        </p:nvSpPr>
        <p:spPr>
          <a:xfrm>
            <a:off x="6403675" y="2903568"/>
            <a:ext cx="5707812" cy="1631216"/>
          </a:xfrm>
          <a:prstGeom prst="rect">
            <a:avLst/>
          </a:prstGeom>
        </p:spPr>
        <p:txBody>
          <a:bodyPr wrap="square">
            <a:spAutoFit/>
          </a:bodyPr>
          <a:lstStyle/>
          <a:p>
            <a:r>
              <a:rPr lang="en-US" sz="2000" b="1" dirty="0"/>
              <a:t>So far we have seen function templates that take a fixed number of arguments. There are also templates that take a variable number of arguments. These function templates are called </a:t>
            </a:r>
            <a:r>
              <a:rPr lang="en-US" sz="2000" b="1" dirty="0" err="1"/>
              <a:t>variadic</a:t>
            </a:r>
            <a:r>
              <a:rPr lang="en-US" sz="2000" b="1" dirty="0"/>
              <a:t> templates.</a:t>
            </a:r>
            <a:endParaRPr lang="tr-TR" sz="2000" b="1" dirty="0"/>
          </a:p>
        </p:txBody>
      </p:sp>
    </p:spTree>
    <p:extLst>
      <p:ext uri="{BB962C8B-B14F-4D97-AF65-F5344CB8AC3E}">
        <p14:creationId xmlns:p14="http://schemas.microsoft.com/office/powerpoint/2010/main" val="3192160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89868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lstStyle/>
          <a:p>
            <a:pPr marL="0" indent="0" algn="ctr">
              <a:buNone/>
            </a:pPr>
            <a:r>
              <a:rPr lang="en-US" b="1" dirty="0"/>
              <a:t>Class Templates </a:t>
            </a:r>
            <a:endParaRPr lang="tr-TR" b="1" dirty="0" smtClean="0"/>
          </a:p>
          <a:p>
            <a:pPr marL="0" indent="0" algn="ctr">
              <a:buNone/>
            </a:pPr>
            <a:endParaRPr lang="tr-TR" b="1" dirty="0" smtClean="0"/>
          </a:p>
          <a:p>
            <a:r>
              <a:rPr lang="en-US" dirty="0" smtClean="0"/>
              <a:t>Like </a:t>
            </a:r>
            <a:r>
              <a:rPr lang="en-US" dirty="0"/>
              <a:t>function templates, class templates are useful when a class defines something that is independent of the data type. </a:t>
            </a:r>
            <a:endParaRPr lang="tr-TR" dirty="0" smtClean="0"/>
          </a:p>
          <a:p>
            <a:endParaRPr lang="tr-TR" dirty="0" smtClean="0"/>
          </a:p>
          <a:p>
            <a:r>
              <a:rPr lang="en-US" dirty="0" smtClean="0"/>
              <a:t>Can </a:t>
            </a:r>
            <a:r>
              <a:rPr lang="en-US" dirty="0"/>
              <a:t>be useful for classes like </a:t>
            </a:r>
            <a:r>
              <a:rPr lang="en-US" dirty="0" err="1"/>
              <a:t>LinkedList</a:t>
            </a:r>
            <a:r>
              <a:rPr lang="en-US" dirty="0"/>
              <a:t>, </a:t>
            </a:r>
            <a:r>
              <a:rPr lang="en-US" dirty="0" err="1"/>
              <a:t>BinaryTree</a:t>
            </a:r>
            <a:r>
              <a:rPr lang="en-US" dirty="0"/>
              <a:t>, Stack, Queue, Array, etc.</a:t>
            </a:r>
          </a:p>
          <a:p>
            <a:endParaRPr lang="en-US" dirty="0"/>
          </a:p>
          <a:p>
            <a:r>
              <a:rPr lang="en-US" dirty="0"/>
              <a:t>Following is a simple example of template Array class</a:t>
            </a:r>
            <a:endParaRPr lang="tr-TR" dirty="0"/>
          </a:p>
        </p:txBody>
      </p:sp>
    </p:spTree>
    <p:extLst>
      <p:ext uri="{BB962C8B-B14F-4D97-AF65-F5344CB8AC3E}">
        <p14:creationId xmlns:p14="http://schemas.microsoft.com/office/powerpoint/2010/main" val="337741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22694" y="750498"/>
            <a:ext cx="7134046" cy="5426465"/>
          </a:xfrm>
        </p:spPr>
        <p:txBody>
          <a:bodyPr>
            <a:normAutofit/>
          </a:bodyPr>
          <a:lstStyle/>
          <a:p>
            <a:pPr marL="0" indent="0">
              <a:buNone/>
            </a:pPr>
            <a:r>
              <a:rPr lang="tr-TR" b="1" dirty="0" err="1">
                <a:solidFill>
                  <a:srgbClr val="C00000"/>
                </a:solidFill>
              </a:rPr>
              <a:t>template</a:t>
            </a:r>
            <a:r>
              <a:rPr lang="tr-TR" b="1" dirty="0">
                <a:solidFill>
                  <a:srgbClr val="C00000"/>
                </a:solidFill>
              </a:rPr>
              <a:t> &lt;</a:t>
            </a:r>
            <a:r>
              <a:rPr lang="tr-TR" b="1" dirty="0" err="1">
                <a:solidFill>
                  <a:srgbClr val="C00000"/>
                </a:solidFill>
              </a:rPr>
              <a:t>class</a:t>
            </a:r>
            <a:r>
              <a:rPr lang="tr-TR" b="1" dirty="0">
                <a:solidFill>
                  <a:srgbClr val="C00000"/>
                </a:solidFill>
              </a:rPr>
              <a:t> T&gt;</a:t>
            </a:r>
          </a:p>
          <a:p>
            <a:pPr marL="0" indent="0">
              <a:buNone/>
            </a:pPr>
            <a:r>
              <a:rPr lang="tr-TR" b="1" dirty="0">
                <a:solidFill>
                  <a:srgbClr val="C00000"/>
                </a:solidFill>
              </a:rPr>
              <a:t> </a:t>
            </a:r>
            <a:r>
              <a:rPr lang="tr-TR" b="1" dirty="0" err="1">
                <a:solidFill>
                  <a:srgbClr val="C00000"/>
                </a:solidFill>
              </a:rPr>
              <a:t>class</a:t>
            </a:r>
            <a:r>
              <a:rPr lang="tr-TR" b="1" dirty="0">
                <a:solidFill>
                  <a:srgbClr val="C00000"/>
                </a:solidFill>
              </a:rPr>
              <a:t> </a:t>
            </a:r>
            <a:r>
              <a:rPr lang="tr-TR" b="1" dirty="0" err="1">
                <a:solidFill>
                  <a:srgbClr val="C00000"/>
                </a:solidFill>
              </a:rPr>
              <a:t>className</a:t>
            </a:r>
            <a:r>
              <a:rPr lang="tr-TR" b="1" dirty="0">
                <a:solidFill>
                  <a:srgbClr val="C00000"/>
                </a:solidFill>
              </a:rPr>
              <a:t>{</a:t>
            </a:r>
          </a:p>
          <a:p>
            <a:pPr marL="0" indent="0">
              <a:buNone/>
            </a:pPr>
            <a:endParaRPr lang="tr-TR" b="1" dirty="0">
              <a:solidFill>
                <a:srgbClr val="C00000"/>
              </a:solidFill>
            </a:endParaRPr>
          </a:p>
          <a:p>
            <a:pPr marL="0" indent="0">
              <a:buNone/>
            </a:pPr>
            <a:r>
              <a:rPr lang="tr-TR" b="1" dirty="0">
                <a:solidFill>
                  <a:srgbClr val="C00000"/>
                </a:solidFill>
              </a:rPr>
              <a:t> …..</a:t>
            </a:r>
          </a:p>
          <a:p>
            <a:pPr marL="0" indent="0">
              <a:buNone/>
            </a:pP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T </a:t>
            </a:r>
            <a:r>
              <a:rPr lang="tr-TR" b="1" dirty="0" err="1">
                <a:solidFill>
                  <a:srgbClr val="C00000"/>
                </a:solidFill>
              </a:rPr>
              <a:t>memVar</a:t>
            </a:r>
            <a:r>
              <a:rPr lang="tr-TR" b="1" dirty="0">
                <a:solidFill>
                  <a:srgbClr val="C00000"/>
                </a:solidFill>
              </a:rPr>
              <a:t>;</a:t>
            </a:r>
          </a:p>
          <a:p>
            <a:pPr marL="0" indent="0">
              <a:buNone/>
            </a:pPr>
            <a:r>
              <a:rPr lang="tr-TR" b="1" dirty="0">
                <a:solidFill>
                  <a:srgbClr val="C00000"/>
                </a:solidFill>
              </a:rPr>
              <a:t>                             T </a:t>
            </a:r>
            <a:r>
              <a:rPr lang="tr-TR" b="1" dirty="0" err="1">
                <a:solidFill>
                  <a:srgbClr val="C00000"/>
                </a:solidFill>
              </a:rPr>
              <a:t>memFunction</a:t>
            </a:r>
            <a:r>
              <a:rPr lang="tr-TR" b="1" dirty="0">
                <a:solidFill>
                  <a:srgbClr val="C00000"/>
                </a:solidFill>
              </a:rPr>
              <a:t>(T </a:t>
            </a:r>
            <a:r>
              <a:rPr lang="tr-TR" b="1" dirty="0" err="1">
                <a:solidFill>
                  <a:srgbClr val="C00000"/>
                </a:solidFill>
              </a:rPr>
              <a:t>args</a:t>
            </a:r>
            <a:r>
              <a:rPr lang="tr-TR" b="1" dirty="0">
                <a:solidFill>
                  <a:srgbClr val="C00000"/>
                </a:solidFill>
              </a:rPr>
              <a:t>);</a:t>
            </a:r>
          </a:p>
          <a:p>
            <a:pPr marL="0" indent="0">
              <a:buNone/>
            </a:pPr>
            <a:r>
              <a:rPr lang="tr-TR" b="1" dirty="0">
                <a:solidFill>
                  <a:srgbClr val="C00000"/>
                </a:solidFill>
              </a:rPr>
              <a:t> };</a:t>
            </a:r>
          </a:p>
        </p:txBody>
      </p:sp>
      <p:sp>
        <p:nvSpPr>
          <p:cNvPr id="4" name="Dikdörtgen 3"/>
          <p:cNvSpPr/>
          <p:nvPr/>
        </p:nvSpPr>
        <p:spPr>
          <a:xfrm>
            <a:off x="7404339" y="4976634"/>
            <a:ext cx="4508740" cy="1200329"/>
          </a:xfrm>
          <a:prstGeom prst="rect">
            <a:avLst/>
          </a:prstGeom>
        </p:spPr>
        <p:txBody>
          <a:bodyPr wrap="square">
            <a:spAutoFit/>
          </a:bodyPr>
          <a:lstStyle/>
          <a:p>
            <a:r>
              <a:rPr lang="tr-TR" sz="2400" b="1" dirty="0" err="1">
                <a:solidFill>
                  <a:srgbClr val="C00000"/>
                </a:solidFill>
              </a:rPr>
              <a:t>className</a:t>
            </a:r>
            <a:r>
              <a:rPr lang="tr-TR" sz="2400" b="1" dirty="0">
                <a:solidFill>
                  <a:srgbClr val="C00000"/>
                </a:solidFill>
              </a:rPr>
              <a:t>&lt;</a:t>
            </a:r>
            <a:r>
              <a:rPr lang="tr-TR" sz="2400" b="1" dirty="0" err="1">
                <a:solidFill>
                  <a:srgbClr val="C00000"/>
                </a:solidFill>
              </a:rPr>
              <a:t>int</a:t>
            </a:r>
            <a:r>
              <a:rPr lang="tr-TR" sz="2400" b="1" dirty="0">
                <a:solidFill>
                  <a:srgbClr val="C00000"/>
                </a:solidFill>
              </a:rPr>
              <a:t>&gt; classObejct1;</a:t>
            </a:r>
          </a:p>
          <a:p>
            <a:r>
              <a:rPr lang="tr-TR" sz="2400" b="1" dirty="0" err="1">
                <a:solidFill>
                  <a:srgbClr val="C00000"/>
                </a:solidFill>
              </a:rPr>
              <a:t>className</a:t>
            </a:r>
            <a:r>
              <a:rPr lang="tr-TR" sz="2400" b="1" dirty="0">
                <a:solidFill>
                  <a:srgbClr val="C00000"/>
                </a:solidFill>
              </a:rPr>
              <a:t>&lt;</a:t>
            </a:r>
            <a:r>
              <a:rPr lang="tr-TR" sz="2400" b="1" dirty="0" err="1">
                <a:solidFill>
                  <a:srgbClr val="C00000"/>
                </a:solidFill>
              </a:rPr>
              <a:t>float</a:t>
            </a:r>
            <a:r>
              <a:rPr lang="tr-TR" sz="2400" b="1" dirty="0">
                <a:solidFill>
                  <a:srgbClr val="C00000"/>
                </a:solidFill>
              </a:rPr>
              <a:t>&gt; classObject2;</a:t>
            </a:r>
          </a:p>
          <a:p>
            <a:r>
              <a:rPr lang="tr-TR" sz="2400" b="1" dirty="0" err="1">
                <a:solidFill>
                  <a:srgbClr val="C00000"/>
                </a:solidFill>
              </a:rPr>
              <a:t>className</a:t>
            </a:r>
            <a:r>
              <a:rPr lang="tr-TR" sz="2400" b="1" dirty="0">
                <a:solidFill>
                  <a:srgbClr val="C00000"/>
                </a:solidFill>
              </a:rPr>
              <a:t>&lt;</a:t>
            </a:r>
            <a:r>
              <a:rPr lang="tr-TR" sz="2400" b="1" dirty="0" err="1">
                <a:solidFill>
                  <a:srgbClr val="C00000"/>
                </a:solidFill>
              </a:rPr>
              <a:t>char</a:t>
            </a:r>
            <a:r>
              <a:rPr lang="tr-TR" sz="2400" b="1" dirty="0">
                <a:solidFill>
                  <a:srgbClr val="C00000"/>
                </a:solidFill>
              </a:rPr>
              <a:t>&gt; classObject3;</a:t>
            </a:r>
          </a:p>
        </p:txBody>
      </p:sp>
    </p:spTree>
    <p:extLst>
      <p:ext uri="{BB962C8B-B14F-4D97-AF65-F5344CB8AC3E}">
        <p14:creationId xmlns:p14="http://schemas.microsoft.com/office/powerpoint/2010/main" val="127407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560718"/>
            <a:ext cx="7211683" cy="5865962"/>
          </a:xfrm>
        </p:spPr>
        <p:txBody>
          <a:bodyPr>
            <a:normAutofit/>
          </a:bodyPr>
          <a:lstStyle/>
          <a:p>
            <a:pPr marL="0" indent="0">
              <a:buNone/>
            </a:pPr>
            <a:r>
              <a:rPr lang="tr-TR" b="1" dirty="0" err="1">
                <a:solidFill>
                  <a:srgbClr val="C00000"/>
                </a:solidFill>
              </a:rPr>
              <a:t>template</a:t>
            </a:r>
            <a:r>
              <a:rPr lang="tr-TR" b="1" dirty="0">
                <a:solidFill>
                  <a:srgbClr val="C00000"/>
                </a:solidFill>
              </a:rPr>
              <a:t> &lt;</a:t>
            </a:r>
            <a:r>
              <a:rPr lang="tr-TR" b="1" dirty="0" err="1">
                <a:solidFill>
                  <a:srgbClr val="C00000"/>
                </a:solidFill>
              </a:rPr>
              <a:t>class</a:t>
            </a:r>
            <a:r>
              <a:rPr lang="tr-TR" b="1" dirty="0">
                <a:solidFill>
                  <a:srgbClr val="C00000"/>
                </a:solidFill>
              </a:rPr>
              <a:t> T&gt;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mypair</a:t>
            </a:r>
            <a:r>
              <a:rPr lang="tr-TR" b="1" dirty="0">
                <a:solidFill>
                  <a:srgbClr val="C00000"/>
                </a:solidFill>
              </a:rPr>
              <a:t> {</a:t>
            </a:r>
          </a:p>
          <a:p>
            <a:pPr marL="0" indent="0">
              <a:buNone/>
            </a:pPr>
            <a:r>
              <a:rPr lang="tr-TR" b="1" dirty="0">
                <a:solidFill>
                  <a:srgbClr val="C00000"/>
                </a:solidFill>
              </a:rPr>
              <a:t>    T </a:t>
            </a:r>
            <a:r>
              <a:rPr lang="tr-TR" b="1" dirty="0" err="1">
                <a:solidFill>
                  <a:srgbClr val="C00000"/>
                </a:solidFill>
              </a:rPr>
              <a:t>values</a:t>
            </a:r>
            <a:r>
              <a:rPr lang="tr-TR" b="1" dirty="0">
                <a:solidFill>
                  <a:srgbClr val="C00000"/>
                </a:solidFill>
              </a:rPr>
              <a:t> [2];</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mypair</a:t>
            </a:r>
            <a:r>
              <a:rPr lang="tr-TR" b="1" dirty="0">
                <a:solidFill>
                  <a:srgbClr val="C00000"/>
                </a:solidFill>
              </a:rPr>
              <a:t> (T </a:t>
            </a:r>
            <a:r>
              <a:rPr lang="tr-TR" b="1" dirty="0" err="1">
                <a:solidFill>
                  <a:srgbClr val="C00000"/>
                </a:solidFill>
              </a:rPr>
              <a:t>first</a:t>
            </a:r>
            <a:r>
              <a:rPr lang="tr-TR" b="1" dirty="0">
                <a:solidFill>
                  <a:srgbClr val="C00000"/>
                </a:solidFill>
              </a:rPr>
              <a:t>, T </a:t>
            </a:r>
            <a:r>
              <a:rPr lang="tr-TR" b="1" dirty="0" err="1">
                <a:solidFill>
                  <a:srgbClr val="C00000"/>
                </a:solidFill>
              </a:rPr>
              <a:t>second</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values</a:t>
            </a:r>
            <a:r>
              <a:rPr lang="tr-TR" b="1" dirty="0">
                <a:solidFill>
                  <a:srgbClr val="C00000"/>
                </a:solidFill>
              </a:rPr>
              <a:t>[0]=</a:t>
            </a:r>
            <a:r>
              <a:rPr lang="tr-TR" b="1" dirty="0" err="1">
                <a:solidFill>
                  <a:srgbClr val="C00000"/>
                </a:solidFill>
              </a:rPr>
              <a:t>first</a:t>
            </a:r>
            <a:r>
              <a:rPr lang="tr-TR" b="1" dirty="0">
                <a:solidFill>
                  <a:srgbClr val="C00000"/>
                </a:solidFill>
              </a:rPr>
              <a:t>; </a:t>
            </a:r>
            <a:r>
              <a:rPr lang="tr-TR" b="1" dirty="0" err="1">
                <a:solidFill>
                  <a:srgbClr val="C00000"/>
                </a:solidFill>
              </a:rPr>
              <a:t>values</a:t>
            </a:r>
            <a:r>
              <a:rPr lang="tr-TR" b="1" dirty="0">
                <a:solidFill>
                  <a:srgbClr val="C00000"/>
                </a:solidFill>
              </a:rPr>
              <a:t>[1]=</a:t>
            </a:r>
            <a:r>
              <a:rPr lang="tr-TR" b="1" dirty="0" err="1">
                <a:solidFill>
                  <a:srgbClr val="C00000"/>
                </a:solidFill>
              </a:rPr>
              <a:t>second</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p:txBody>
      </p:sp>
      <p:sp>
        <p:nvSpPr>
          <p:cNvPr id="4" name="Dikdörtgen 3"/>
          <p:cNvSpPr/>
          <p:nvPr/>
        </p:nvSpPr>
        <p:spPr>
          <a:xfrm>
            <a:off x="5946476" y="348286"/>
            <a:ext cx="6245524" cy="6001643"/>
          </a:xfrm>
          <a:prstGeom prst="rect">
            <a:avLst/>
          </a:prstGeom>
        </p:spPr>
        <p:txBody>
          <a:bodyPr wrap="square">
            <a:spAutoFit/>
          </a:bodyPr>
          <a:lstStyle/>
          <a:p>
            <a:r>
              <a:rPr lang="en-US" sz="2400" dirty="0"/>
              <a:t>The class that we have just defined serves to store two elements of any valid type. </a:t>
            </a:r>
            <a:endParaRPr lang="tr-TR" sz="2400" dirty="0" smtClean="0"/>
          </a:p>
          <a:p>
            <a:endParaRPr lang="tr-TR" sz="2400" dirty="0"/>
          </a:p>
          <a:p>
            <a:r>
              <a:rPr lang="en-US" sz="2400" dirty="0" smtClean="0"/>
              <a:t>For </a:t>
            </a:r>
            <a:r>
              <a:rPr lang="en-US" sz="2400" dirty="0"/>
              <a:t>example, if we wanted to declare an object of this class to store two integer values of type </a:t>
            </a:r>
            <a:r>
              <a:rPr lang="en-US" sz="2400" dirty="0" err="1"/>
              <a:t>int</a:t>
            </a:r>
            <a:r>
              <a:rPr lang="en-US" sz="2400" dirty="0"/>
              <a:t> with the values 115 and 36 we would write:</a:t>
            </a:r>
          </a:p>
          <a:p>
            <a:endParaRPr lang="en-US" sz="2400" dirty="0"/>
          </a:p>
          <a:p>
            <a:r>
              <a:rPr lang="en-US" sz="2400" dirty="0"/>
              <a:t> </a:t>
            </a:r>
          </a:p>
          <a:p>
            <a:r>
              <a:rPr lang="en-US" sz="2400" b="1" dirty="0" err="1">
                <a:solidFill>
                  <a:srgbClr val="C00000"/>
                </a:solidFill>
              </a:rPr>
              <a:t>mypair</a:t>
            </a:r>
            <a:r>
              <a:rPr lang="en-US" sz="2400" b="1" dirty="0">
                <a:solidFill>
                  <a:srgbClr val="C00000"/>
                </a:solidFill>
              </a:rPr>
              <a:t>&lt;</a:t>
            </a:r>
            <a:r>
              <a:rPr lang="en-US" sz="2400" b="1" dirty="0" err="1">
                <a:solidFill>
                  <a:srgbClr val="C00000"/>
                </a:solidFill>
              </a:rPr>
              <a:t>int</a:t>
            </a:r>
            <a:r>
              <a:rPr lang="en-US" sz="2400" b="1" dirty="0">
                <a:solidFill>
                  <a:srgbClr val="C00000"/>
                </a:solidFill>
              </a:rPr>
              <a:t>&gt; </a:t>
            </a:r>
            <a:r>
              <a:rPr lang="en-US" sz="2400" b="1" dirty="0" err="1">
                <a:solidFill>
                  <a:srgbClr val="C00000"/>
                </a:solidFill>
              </a:rPr>
              <a:t>myobject</a:t>
            </a:r>
            <a:r>
              <a:rPr lang="en-US" sz="2400" b="1" dirty="0">
                <a:solidFill>
                  <a:srgbClr val="C00000"/>
                </a:solidFill>
              </a:rPr>
              <a:t> (115, 36); </a:t>
            </a:r>
          </a:p>
          <a:p>
            <a:endParaRPr lang="en-US" sz="2400" dirty="0"/>
          </a:p>
          <a:p>
            <a:endParaRPr lang="en-US" sz="2400" dirty="0"/>
          </a:p>
          <a:p>
            <a:r>
              <a:rPr lang="en-US" sz="2400" dirty="0"/>
              <a:t>this same class would also be used to create an object to store any other type:</a:t>
            </a:r>
          </a:p>
          <a:p>
            <a:endParaRPr lang="en-US" sz="2400" dirty="0"/>
          </a:p>
          <a:p>
            <a:r>
              <a:rPr lang="en-US" sz="2400" dirty="0"/>
              <a:t> </a:t>
            </a:r>
          </a:p>
          <a:p>
            <a:r>
              <a:rPr lang="en-US" sz="2400" b="1" dirty="0" err="1">
                <a:solidFill>
                  <a:srgbClr val="C00000"/>
                </a:solidFill>
              </a:rPr>
              <a:t>mypair</a:t>
            </a:r>
            <a:r>
              <a:rPr lang="en-US" sz="2400" b="1" dirty="0">
                <a:solidFill>
                  <a:srgbClr val="C00000"/>
                </a:solidFill>
              </a:rPr>
              <a:t>&lt;double&gt; </a:t>
            </a:r>
            <a:r>
              <a:rPr lang="en-US" sz="2400" b="1" dirty="0" err="1">
                <a:solidFill>
                  <a:srgbClr val="C00000"/>
                </a:solidFill>
              </a:rPr>
              <a:t>myfloats</a:t>
            </a:r>
            <a:r>
              <a:rPr lang="en-US" sz="2400" b="1" dirty="0">
                <a:solidFill>
                  <a:srgbClr val="C00000"/>
                </a:solidFill>
              </a:rPr>
              <a:t> (3.0, 2.18); </a:t>
            </a:r>
          </a:p>
        </p:txBody>
      </p:sp>
    </p:spTree>
    <p:extLst>
      <p:ext uri="{BB962C8B-B14F-4D97-AF65-F5344CB8AC3E}">
        <p14:creationId xmlns:p14="http://schemas.microsoft.com/office/powerpoint/2010/main" val="127686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69010"/>
            <a:ext cx="5236234" cy="6788989"/>
          </a:xfrm>
        </p:spPr>
        <p:txBody>
          <a:bodyPr>
            <a:normAutofit/>
          </a:bodyPr>
          <a:lstStyle/>
          <a:p>
            <a:pPr marL="0" indent="0">
              <a:buNone/>
            </a:pPr>
            <a:r>
              <a:rPr lang="tr-TR" b="1" dirty="0" err="1" smtClean="0">
                <a:solidFill>
                  <a:srgbClr val="C00000"/>
                </a:solidFill>
              </a:rPr>
              <a:t>template</a:t>
            </a:r>
            <a:r>
              <a:rPr lang="tr-TR" b="1" dirty="0" smtClean="0">
                <a:solidFill>
                  <a:srgbClr val="C00000"/>
                </a:solidFill>
              </a:rPr>
              <a:t> </a:t>
            </a:r>
            <a:r>
              <a:rPr lang="tr-TR" b="1" dirty="0">
                <a:solidFill>
                  <a:srgbClr val="C00000"/>
                </a:solidFill>
              </a:rPr>
              <a:t>&lt;</a:t>
            </a:r>
            <a:r>
              <a:rPr lang="tr-TR" b="1" dirty="0" err="1">
                <a:solidFill>
                  <a:srgbClr val="C00000"/>
                </a:solidFill>
              </a:rPr>
              <a:t>class</a:t>
            </a:r>
            <a:r>
              <a:rPr lang="tr-TR" b="1" dirty="0">
                <a:solidFill>
                  <a:srgbClr val="C00000"/>
                </a:solidFill>
              </a:rPr>
              <a:t> T&gt;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myclass</a:t>
            </a:r>
            <a:r>
              <a:rPr lang="tr-TR" b="1" dirty="0">
                <a:solidFill>
                  <a:srgbClr val="C00000"/>
                </a:solidFill>
              </a:rPr>
              <a:t> {</a:t>
            </a:r>
          </a:p>
          <a:p>
            <a:pPr marL="0" indent="0">
              <a:buNone/>
            </a:pPr>
            <a:r>
              <a:rPr lang="tr-TR" b="1" dirty="0">
                <a:solidFill>
                  <a:srgbClr val="C00000"/>
                </a:solidFill>
              </a:rPr>
              <a:t>  T a, b;</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myclass</a:t>
            </a:r>
            <a:r>
              <a:rPr lang="tr-TR" b="1" dirty="0">
                <a:solidFill>
                  <a:srgbClr val="C00000"/>
                </a:solidFill>
              </a:rPr>
              <a:t> (T </a:t>
            </a:r>
            <a:r>
              <a:rPr lang="tr-TR" b="1" dirty="0" err="1">
                <a:solidFill>
                  <a:srgbClr val="C00000"/>
                </a:solidFill>
              </a:rPr>
              <a:t>first</a:t>
            </a:r>
            <a:r>
              <a:rPr lang="tr-TR" b="1" dirty="0">
                <a:solidFill>
                  <a:srgbClr val="C00000"/>
                </a:solidFill>
              </a:rPr>
              <a:t>, T </a:t>
            </a:r>
            <a:r>
              <a:rPr lang="tr-TR" b="1" dirty="0" err="1">
                <a:solidFill>
                  <a:srgbClr val="C00000"/>
                </a:solidFill>
              </a:rPr>
              <a:t>second</a:t>
            </a:r>
            <a:r>
              <a:rPr lang="tr-TR" b="1" dirty="0">
                <a:solidFill>
                  <a:srgbClr val="C00000"/>
                </a:solidFill>
              </a:rPr>
              <a:t>)</a:t>
            </a:r>
          </a:p>
          <a:p>
            <a:pPr marL="0" indent="0">
              <a:buNone/>
            </a:pPr>
            <a:r>
              <a:rPr lang="tr-TR" b="1" dirty="0">
                <a:solidFill>
                  <a:srgbClr val="C00000"/>
                </a:solidFill>
              </a:rPr>
              <a:t>     {a=</a:t>
            </a:r>
            <a:r>
              <a:rPr lang="tr-TR" b="1" dirty="0" err="1">
                <a:solidFill>
                  <a:srgbClr val="C00000"/>
                </a:solidFill>
              </a:rPr>
              <a:t>first</a:t>
            </a:r>
            <a:r>
              <a:rPr lang="tr-TR" b="1" dirty="0">
                <a:solidFill>
                  <a:srgbClr val="C00000"/>
                </a:solidFill>
              </a:rPr>
              <a:t>; b=</a:t>
            </a:r>
            <a:r>
              <a:rPr lang="tr-TR" b="1" dirty="0" err="1">
                <a:solidFill>
                  <a:srgbClr val="C00000"/>
                </a:solidFill>
              </a:rPr>
              <a:t>second</a:t>
            </a:r>
            <a:r>
              <a:rPr lang="tr-TR" b="1" dirty="0">
                <a:solidFill>
                  <a:srgbClr val="C00000"/>
                </a:solidFill>
              </a:rPr>
              <a:t>;}</a:t>
            </a:r>
          </a:p>
          <a:p>
            <a:pPr marL="0" indent="0">
              <a:buNone/>
            </a:pPr>
            <a:r>
              <a:rPr lang="tr-TR" b="1" dirty="0">
                <a:solidFill>
                  <a:srgbClr val="C00000"/>
                </a:solidFill>
              </a:rPr>
              <a:t>  T </a:t>
            </a:r>
            <a:r>
              <a:rPr lang="tr-TR" b="1" dirty="0" err="1">
                <a:solidFill>
                  <a:srgbClr val="C00000"/>
                </a:solidFill>
              </a:rPr>
              <a:t>getMaxval</a:t>
            </a:r>
            <a:r>
              <a:rPr lang="tr-TR" b="1" dirty="0">
                <a:solidFill>
                  <a:srgbClr val="C00000"/>
                </a:solidFill>
              </a:rPr>
              <a:t> ();</a:t>
            </a:r>
          </a:p>
          <a:p>
            <a:pPr marL="0" indent="0">
              <a:buNone/>
            </a:pPr>
            <a:r>
              <a:rPr lang="tr-TR" b="1" dirty="0">
                <a:solidFill>
                  <a:srgbClr val="C00000"/>
                </a:solidFill>
              </a:rPr>
              <a:t>};</a:t>
            </a:r>
          </a:p>
          <a:p>
            <a:pPr marL="0" indent="0">
              <a:buNone/>
            </a:pPr>
            <a:r>
              <a:rPr lang="tr-TR" b="1" dirty="0" err="1">
                <a:solidFill>
                  <a:srgbClr val="C00000"/>
                </a:solidFill>
              </a:rPr>
              <a:t>template</a:t>
            </a:r>
            <a:r>
              <a:rPr lang="tr-TR" b="1" dirty="0">
                <a:solidFill>
                  <a:srgbClr val="C00000"/>
                </a:solidFill>
              </a:rPr>
              <a:t> &lt;</a:t>
            </a:r>
            <a:r>
              <a:rPr lang="tr-TR" b="1" dirty="0" err="1">
                <a:solidFill>
                  <a:srgbClr val="C00000"/>
                </a:solidFill>
              </a:rPr>
              <a:t>class</a:t>
            </a:r>
            <a:r>
              <a:rPr lang="tr-TR" b="1" dirty="0">
                <a:solidFill>
                  <a:srgbClr val="C00000"/>
                </a:solidFill>
              </a:rPr>
              <a:t> T&gt;</a:t>
            </a:r>
          </a:p>
          <a:p>
            <a:pPr marL="0" indent="0">
              <a:buNone/>
            </a:pPr>
            <a:r>
              <a:rPr lang="tr-TR" b="1" dirty="0">
                <a:solidFill>
                  <a:srgbClr val="C00000"/>
                </a:solidFill>
              </a:rPr>
              <a:t>T </a:t>
            </a:r>
            <a:r>
              <a:rPr lang="tr-TR" b="1" dirty="0" err="1">
                <a:solidFill>
                  <a:srgbClr val="C00000"/>
                </a:solidFill>
              </a:rPr>
              <a:t>myclass</a:t>
            </a:r>
            <a:r>
              <a:rPr lang="tr-TR" b="1" dirty="0">
                <a:solidFill>
                  <a:srgbClr val="C00000"/>
                </a:solidFill>
              </a:rPr>
              <a:t>&lt;T&gt;::</a:t>
            </a:r>
            <a:r>
              <a:rPr lang="tr-TR" b="1" dirty="0" err="1">
                <a:solidFill>
                  <a:srgbClr val="C00000"/>
                </a:solidFill>
              </a:rPr>
              <a:t>getMaxval</a:t>
            </a:r>
            <a:r>
              <a:rPr lang="tr-TR" b="1" dirty="0">
                <a:solidFill>
                  <a:srgbClr val="C00000"/>
                </a:solidFill>
              </a:rPr>
              <a:t> ()</a:t>
            </a:r>
          </a:p>
          <a:p>
            <a:pPr marL="0" indent="0">
              <a:buNone/>
            </a:pP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(a&gt;b? a : b);</a:t>
            </a:r>
          </a:p>
          <a:p>
            <a:pPr marL="0" indent="0">
              <a:buNone/>
            </a:pPr>
            <a:r>
              <a:rPr lang="tr-TR" b="1" dirty="0" smtClean="0">
                <a:solidFill>
                  <a:srgbClr val="C00000"/>
                </a:solidFill>
              </a:rPr>
              <a:t>}</a:t>
            </a:r>
            <a:endParaRPr lang="tr-TR" b="1" dirty="0">
              <a:solidFill>
                <a:srgbClr val="C00000"/>
              </a:solidFill>
            </a:endParaRPr>
          </a:p>
        </p:txBody>
      </p:sp>
      <p:sp>
        <p:nvSpPr>
          <p:cNvPr id="4" name="Dikdörtgen 3"/>
          <p:cNvSpPr/>
          <p:nvPr/>
        </p:nvSpPr>
        <p:spPr>
          <a:xfrm>
            <a:off x="6659593" y="1825959"/>
            <a:ext cx="5305245" cy="4154984"/>
          </a:xfrm>
          <a:prstGeom prst="rect">
            <a:avLst/>
          </a:prstGeom>
        </p:spPr>
        <p:txBody>
          <a:bodyPr wrap="square">
            <a:spAutoFit/>
          </a:bodyPr>
          <a:lstStyle/>
          <a:p>
            <a:r>
              <a:rPr lang="tr-TR" sz="2400" b="1" dirty="0" err="1">
                <a:solidFill>
                  <a:srgbClr val="C00000"/>
                </a:solidFill>
              </a:rPr>
              <a:t>int</a:t>
            </a:r>
            <a:r>
              <a:rPr lang="tr-TR" sz="2400" b="1" dirty="0">
                <a:solidFill>
                  <a:srgbClr val="C00000"/>
                </a:solidFill>
              </a:rPr>
              <a:t> main () {</a:t>
            </a:r>
          </a:p>
          <a:p>
            <a:r>
              <a:rPr lang="tr-TR" sz="2400" b="1" dirty="0">
                <a:solidFill>
                  <a:srgbClr val="C00000"/>
                </a:solidFill>
              </a:rPr>
              <a:t>  </a:t>
            </a:r>
            <a:r>
              <a:rPr lang="tr-TR" sz="2400" b="1" dirty="0" err="1">
                <a:solidFill>
                  <a:srgbClr val="C00000"/>
                </a:solidFill>
              </a:rPr>
              <a:t>myclass</a:t>
            </a:r>
            <a:r>
              <a:rPr lang="tr-TR" sz="2400" b="1" dirty="0">
                <a:solidFill>
                  <a:srgbClr val="C00000"/>
                </a:solidFill>
              </a:rPr>
              <a:t> &lt;</a:t>
            </a:r>
            <a:r>
              <a:rPr lang="tr-TR" sz="2400" b="1" dirty="0" err="1">
                <a:solidFill>
                  <a:srgbClr val="C00000"/>
                </a:solidFill>
              </a:rPr>
              <a:t>int</a:t>
            </a:r>
            <a:r>
              <a:rPr lang="tr-TR" sz="2400" b="1" dirty="0">
                <a:solidFill>
                  <a:srgbClr val="C00000"/>
                </a:solidFill>
              </a:rPr>
              <a:t>&gt; </a:t>
            </a:r>
            <a:r>
              <a:rPr lang="tr-TR" sz="2400" b="1" dirty="0" err="1">
                <a:solidFill>
                  <a:srgbClr val="C00000"/>
                </a:solidFill>
              </a:rPr>
              <a:t>myobject</a:t>
            </a:r>
            <a:r>
              <a:rPr lang="tr-TR" sz="2400" b="1" dirty="0">
                <a:solidFill>
                  <a:srgbClr val="C00000"/>
                </a:solidFill>
              </a:rPr>
              <a:t> (100, 75);</a:t>
            </a:r>
          </a:p>
          <a:p>
            <a:r>
              <a:rPr lang="tr-TR" sz="2400" b="1" dirty="0">
                <a:solidFill>
                  <a:srgbClr val="C00000"/>
                </a:solidFill>
              </a:rPr>
              <a:t>  </a:t>
            </a:r>
            <a:r>
              <a:rPr lang="tr-TR" sz="2400" b="1" dirty="0" err="1">
                <a:solidFill>
                  <a:srgbClr val="C00000"/>
                </a:solidFill>
              </a:rPr>
              <a:t>cout</a:t>
            </a:r>
            <a:r>
              <a:rPr lang="tr-TR" sz="2400" b="1" dirty="0">
                <a:solidFill>
                  <a:srgbClr val="C00000"/>
                </a:solidFill>
              </a:rPr>
              <a:t>&lt;&lt;"Maximum of 100 </a:t>
            </a:r>
            <a:r>
              <a:rPr lang="tr-TR" sz="2400" b="1" dirty="0" err="1">
                <a:solidFill>
                  <a:srgbClr val="C00000"/>
                </a:solidFill>
              </a:rPr>
              <a:t>and</a:t>
            </a:r>
            <a:r>
              <a:rPr lang="tr-TR" sz="2400" b="1" dirty="0">
                <a:solidFill>
                  <a:srgbClr val="C00000"/>
                </a:solidFill>
              </a:rPr>
              <a:t> 75 = "&lt;&lt;</a:t>
            </a:r>
            <a:r>
              <a:rPr lang="tr-TR" sz="2400" b="1" dirty="0" err="1">
                <a:solidFill>
                  <a:srgbClr val="C00000"/>
                </a:solidFill>
              </a:rPr>
              <a:t>myobject.getMaxval</a:t>
            </a:r>
            <a:r>
              <a:rPr lang="tr-TR" sz="2400" b="1" dirty="0">
                <a:solidFill>
                  <a:srgbClr val="C00000"/>
                </a:solidFill>
              </a:rPr>
              <a:t>()&lt;&lt;</a:t>
            </a:r>
            <a:r>
              <a:rPr lang="tr-TR" sz="2400" b="1" dirty="0" err="1">
                <a:solidFill>
                  <a:srgbClr val="C00000"/>
                </a:solidFill>
              </a:rPr>
              <a:t>endl</a:t>
            </a:r>
            <a:r>
              <a:rPr lang="tr-TR" sz="2400" b="1" dirty="0">
                <a:solidFill>
                  <a:srgbClr val="C00000"/>
                </a:solidFill>
              </a:rPr>
              <a:t>;</a:t>
            </a:r>
          </a:p>
          <a:p>
            <a:r>
              <a:rPr lang="tr-TR" sz="2400" b="1" dirty="0">
                <a:solidFill>
                  <a:srgbClr val="C00000"/>
                </a:solidFill>
              </a:rPr>
              <a:t>    </a:t>
            </a:r>
          </a:p>
          <a:p>
            <a:r>
              <a:rPr lang="tr-TR" sz="2400" b="1" dirty="0">
                <a:solidFill>
                  <a:srgbClr val="C00000"/>
                </a:solidFill>
              </a:rPr>
              <a:t>  </a:t>
            </a:r>
            <a:r>
              <a:rPr lang="tr-TR" sz="2400" b="1" dirty="0" err="1">
                <a:solidFill>
                  <a:srgbClr val="C00000"/>
                </a:solidFill>
              </a:rPr>
              <a:t>myclass</a:t>
            </a:r>
            <a:r>
              <a:rPr lang="tr-TR" sz="2400" b="1" dirty="0">
                <a:solidFill>
                  <a:srgbClr val="C00000"/>
                </a:solidFill>
              </a:rPr>
              <a:t>&lt;</a:t>
            </a:r>
            <a:r>
              <a:rPr lang="tr-TR" sz="2400" b="1" dirty="0" err="1">
                <a:solidFill>
                  <a:srgbClr val="C00000"/>
                </a:solidFill>
              </a:rPr>
              <a:t>char</a:t>
            </a:r>
            <a:r>
              <a:rPr lang="tr-TR" sz="2400" b="1" dirty="0">
                <a:solidFill>
                  <a:srgbClr val="C00000"/>
                </a:solidFill>
              </a:rPr>
              <a:t>&gt; </a:t>
            </a:r>
            <a:r>
              <a:rPr lang="tr-TR" sz="2400" b="1" dirty="0" err="1">
                <a:solidFill>
                  <a:srgbClr val="C00000"/>
                </a:solidFill>
              </a:rPr>
              <a:t>mychobject</a:t>
            </a:r>
            <a:r>
              <a:rPr lang="tr-TR" sz="2400" b="1" dirty="0">
                <a:solidFill>
                  <a:srgbClr val="C00000"/>
                </a:solidFill>
              </a:rPr>
              <a:t>('</a:t>
            </a:r>
            <a:r>
              <a:rPr lang="tr-TR" sz="2400" b="1" dirty="0" err="1">
                <a:solidFill>
                  <a:srgbClr val="C00000"/>
                </a:solidFill>
              </a:rPr>
              <a:t>A','a</a:t>
            </a:r>
            <a:r>
              <a:rPr lang="tr-TR" sz="2400" b="1" dirty="0">
                <a:solidFill>
                  <a:srgbClr val="C00000"/>
                </a:solidFill>
              </a:rPr>
              <a:t>');</a:t>
            </a:r>
          </a:p>
          <a:p>
            <a:r>
              <a:rPr lang="tr-TR" sz="2400" b="1" dirty="0">
                <a:solidFill>
                  <a:srgbClr val="C00000"/>
                </a:solidFill>
              </a:rPr>
              <a:t>  </a:t>
            </a:r>
            <a:r>
              <a:rPr lang="tr-TR" sz="2400" b="1" dirty="0" err="1">
                <a:solidFill>
                  <a:srgbClr val="C00000"/>
                </a:solidFill>
              </a:rPr>
              <a:t>cout</a:t>
            </a:r>
            <a:r>
              <a:rPr lang="tr-TR" sz="2400" b="1" dirty="0">
                <a:solidFill>
                  <a:srgbClr val="C00000"/>
                </a:solidFill>
              </a:rPr>
              <a:t>&lt;&lt;"Maximum of 'A' </a:t>
            </a:r>
            <a:r>
              <a:rPr lang="tr-TR" sz="2400" b="1" dirty="0" err="1">
                <a:solidFill>
                  <a:srgbClr val="C00000"/>
                </a:solidFill>
              </a:rPr>
              <a:t>and</a:t>
            </a:r>
            <a:r>
              <a:rPr lang="tr-TR" sz="2400" b="1" dirty="0">
                <a:solidFill>
                  <a:srgbClr val="C00000"/>
                </a:solidFill>
              </a:rPr>
              <a:t> 'a' = "&lt;&lt;</a:t>
            </a:r>
            <a:r>
              <a:rPr lang="tr-TR" sz="2400" b="1" dirty="0" err="1">
                <a:solidFill>
                  <a:srgbClr val="C00000"/>
                </a:solidFill>
              </a:rPr>
              <a:t>mychobject.getMaxval</a:t>
            </a:r>
            <a:r>
              <a:rPr lang="tr-TR" sz="2400" b="1" dirty="0">
                <a:solidFill>
                  <a:srgbClr val="C00000"/>
                </a:solidFill>
              </a:rPr>
              <a:t>()&lt;&lt;</a:t>
            </a:r>
            <a:r>
              <a:rPr lang="tr-TR" sz="2400" b="1" dirty="0" err="1">
                <a:solidFill>
                  <a:srgbClr val="C00000"/>
                </a:solidFill>
              </a:rPr>
              <a:t>endl</a:t>
            </a:r>
            <a:r>
              <a:rPr lang="tr-TR" sz="2400" b="1" dirty="0">
                <a:solidFill>
                  <a:srgbClr val="C00000"/>
                </a:solidFill>
              </a:rPr>
              <a:t>;</a:t>
            </a:r>
          </a:p>
          <a:p>
            <a:r>
              <a:rPr lang="tr-TR" sz="2400" b="1" dirty="0">
                <a:solidFill>
                  <a:srgbClr val="C00000"/>
                </a:solidFill>
              </a:rPr>
              <a:t>  </a:t>
            </a:r>
          </a:p>
          <a:p>
            <a:r>
              <a:rPr lang="tr-TR" sz="2400" b="1" dirty="0">
                <a:solidFill>
                  <a:srgbClr val="C00000"/>
                </a:solidFill>
              </a:rPr>
              <a:t>  </a:t>
            </a:r>
            <a:r>
              <a:rPr lang="tr-TR" sz="2400" b="1" dirty="0" err="1">
                <a:solidFill>
                  <a:srgbClr val="C00000"/>
                </a:solidFill>
              </a:rPr>
              <a:t>return</a:t>
            </a:r>
            <a:r>
              <a:rPr lang="tr-TR" sz="2400" b="1" dirty="0">
                <a:solidFill>
                  <a:srgbClr val="C00000"/>
                </a:solidFill>
              </a:rPr>
              <a:t> 0;</a:t>
            </a:r>
          </a:p>
          <a:p>
            <a:r>
              <a:rPr lang="tr-TR" sz="2400" b="1" dirty="0">
                <a:solidFill>
                  <a:srgbClr val="C00000"/>
                </a:solidFill>
              </a:rPr>
              <a:t>}</a:t>
            </a:r>
          </a:p>
        </p:txBody>
      </p:sp>
    </p:spTree>
    <p:extLst>
      <p:ext uri="{BB962C8B-B14F-4D97-AF65-F5344CB8AC3E}">
        <p14:creationId xmlns:p14="http://schemas.microsoft.com/office/powerpoint/2010/main" val="307204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06482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53800" cy="6858000"/>
          </a:xfrm>
        </p:spPr>
        <p:txBody>
          <a:bodyPr>
            <a:normAutofit fontScale="92500" lnSpcReduction="10000"/>
          </a:bodyPr>
          <a:lstStyle/>
          <a:p>
            <a:endParaRPr lang="en-US" dirty="0"/>
          </a:p>
          <a:p>
            <a:pPr marL="0" indent="0" algn="ctr">
              <a:buNone/>
            </a:pPr>
            <a:r>
              <a:rPr lang="en-US" b="1" dirty="0"/>
              <a:t>Templates in C++</a:t>
            </a:r>
          </a:p>
          <a:p>
            <a:endParaRPr lang="en-US" dirty="0"/>
          </a:p>
          <a:p>
            <a:r>
              <a:rPr lang="en-US" dirty="0"/>
              <a:t>A template is a simple and yet very powerful tool in C++. </a:t>
            </a:r>
            <a:endParaRPr lang="tr-TR" dirty="0" smtClean="0"/>
          </a:p>
          <a:p>
            <a:endParaRPr lang="tr-TR" dirty="0" smtClean="0"/>
          </a:p>
          <a:p>
            <a:r>
              <a:rPr lang="en-US" dirty="0" smtClean="0"/>
              <a:t>The </a:t>
            </a:r>
            <a:r>
              <a:rPr lang="en-US" dirty="0"/>
              <a:t>simple idea is to pass data type as a parameter so that we don’t need to write the same code for different data types. </a:t>
            </a:r>
            <a:endParaRPr lang="tr-TR" dirty="0" smtClean="0"/>
          </a:p>
          <a:p>
            <a:endParaRPr lang="tr-TR" dirty="0" smtClean="0"/>
          </a:p>
          <a:p>
            <a:r>
              <a:rPr lang="en-US" dirty="0" smtClean="0"/>
              <a:t>For </a:t>
            </a:r>
            <a:r>
              <a:rPr lang="en-US" dirty="0"/>
              <a:t>example, a software company may need </a:t>
            </a:r>
            <a:r>
              <a:rPr lang="en-US" b="1" dirty="0">
                <a:solidFill>
                  <a:srgbClr val="C00000"/>
                </a:solidFill>
              </a:rPr>
              <a:t>sort() </a:t>
            </a:r>
            <a:r>
              <a:rPr lang="en-US" dirty="0"/>
              <a:t>for different data types. </a:t>
            </a:r>
            <a:endParaRPr lang="tr-TR" dirty="0" smtClean="0"/>
          </a:p>
          <a:p>
            <a:endParaRPr lang="tr-TR" dirty="0"/>
          </a:p>
          <a:p>
            <a:r>
              <a:rPr lang="en-US" dirty="0" smtClean="0"/>
              <a:t>Rather </a:t>
            </a:r>
            <a:r>
              <a:rPr lang="en-US" dirty="0"/>
              <a:t>than writing and maintaining the multiple codes, we can write one </a:t>
            </a:r>
            <a:r>
              <a:rPr lang="en-US" b="1" dirty="0"/>
              <a:t>sort() </a:t>
            </a:r>
            <a:r>
              <a:rPr lang="en-US" dirty="0"/>
              <a:t>and pass data type as a parameter.</a:t>
            </a:r>
          </a:p>
          <a:p>
            <a:endParaRPr lang="en-US" dirty="0"/>
          </a:p>
          <a:p>
            <a:r>
              <a:rPr lang="en-US" dirty="0"/>
              <a:t>C++ adds two new keywords to support templates: ‘</a:t>
            </a:r>
            <a:r>
              <a:rPr lang="en-US" b="1" dirty="0">
                <a:solidFill>
                  <a:srgbClr val="C00000"/>
                </a:solidFill>
              </a:rPr>
              <a:t>template’ and ‘</a:t>
            </a:r>
            <a:r>
              <a:rPr lang="en-US" b="1" dirty="0" err="1">
                <a:solidFill>
                  <a:srgbClr val="C00000"/>
                </a:solidFill>
              </a:rPr>
              <a:t>typename</a:t>
            </a:r>
            <a:r>
              <a:rPr lang="en-US" b="1" dirty="0" smtClean="0">
                <a:solidFill>
                  <a:srgbClr val="C00000"/>
                </a:solidFill>
              </a:rPr>
              <a:t>’.</a:t>
            </a:r>
            <a:endParaRPr lang="tr-TR" b="1" dirty="0" smtClean="0">
              <a:solidFill>
                <a:srgbClr val="C00000"/>
              </a:solidFill>
            </a:endParaRPr>
          </a:p>
          <a:p>
            <a:pPr marL="0" indent="0">
              <a:buNone/>
            </a:pPr>
            <a:endParaRPr lang="tr-TR" b="1" dirty="0" smtClean="0">
              <a:solidFill>
                <a:srgbClr val="C00000"/>
              </a:solidFill>
            </a:endParaRPr>
          </a:p>
          <a:p>
            <a:r>
              <a:rPr lang="en-US" dirty="0" smtClean="0"/>
              <a:t>The </a:t>
            </a:r>
            <a:r>
              <a:rPr lang="en-US" dirty="0"/>
              <a:t>second keyword can always be replaced by keyword ‘class’.</a:t>
            </a:r>
            <a:endParaRPr lang="tr-TR" dirty="0"/>
          </a:p>
        </p:txBody>
      </p:sp>
    </p:spTree>
    <p:extLst>
      <p:ext uri="{BB962C8B-B14F-4D97-AF65-F5344CB8AC3E}">
        <p14:creationId xmlns:p14="http://schemas.microsoft.com/office/powerpoint/2010/main" val="170399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5141343" cy="6858000"/>
          </a:xfrm>
        </p:spPr>
        <p:txBody>
          <a:bodyPr>
            <a:normAutofit fontScale="62500" lnSpcReduction="20000"/>
          </a:bodyPr>
          <a:lstStyle/>
          <a:p>
            <a:pPr marL="0" indent="0">
              <a:buNone/>
            </a:pPr>
            <a:r>
              <a:rPr lang="tr-TR" b="1" dirty="0" err="1">
                <a:solidFill>
                  <a:srgbClr val="C00000"/>
                </a:solidFill>
              </a:rPr>
              <a:t>template</a:t>
            </a:r>
            <a:r>
              <a:rPr lang="tr-TR" b="1" dirty="0">
                <a:solidFill>
                  <a:srgbClr val="C00000"/>
                </a:solidFill>
              </a:rPr>
              <a:t> &lt;</a:t>
            </a:r>
            <a:r>
              <a:rPr lang="tr-TR" b="1" dirty="0" err="1">
                <a:solidFill>
                  <a:srgbClr val="C00000"/>
                </a:solidFill>
              </a:rPr>
              <a:t>class</a:t>
            </a:r>
            <a:r>
              <a:rPr lang="tr-TR" b="1" dirty="0">
                <a:solidFill>
                  <a:srgbClr val="C00000"/>
                </a:solidFill>
              </a:rPr>
              <a:t> T&gt;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mypair</a:t>
            </a:r>
            <a:r>
              <a:rPr lang="tr-TR" b="1" dirty="0">
                <a:solidFill>
                  <a:srgbClr val="C00000"/>
                </a:solidFill>
              </a:rPr>
              <a:t> {</a:t>
            </a:r>
          </a:p>
          <a:p>
            <a:pPr marL="0" indent="0">
              <a:buNone/>
            </a:pPr>
            <a:r>
              <a:rPr lang="tr-TR" b="1" dirty="0">
                <a:solidFill>
                  <a:srgbClr val="C00000"/>
                </a:solidFill>
              </a:rPr>
              <a:t>    T a, b;</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mypair</a:t>
            </a:r>
            <a:r>
              <a:rPr lang="tr-TR" b="1" dirty="0">
                <a:solidFill>
                  <a:srgbClr val="C00000"/>
                </a:solidFill>
              </a:rPr>
              <a:t> (T </a:t>
            </a:r>
            <a:r>
              <a:rPr lang="tr-TR" b="1" dirty="0" err="1">
                <a:solidFill>
                  <a:srgbClr val="C00000"/>
                </a:solidFill>
              </a:rPr>
              <a:t>first</a:t>
            </a:r>
            <a:r>
              <a:rPr lang="tr-TR" b="1" dirty="0">
                <a:solidFill>
                  <a:srgbClr val="C00000"/>
                </a:solidFill>
              </a:rPr>
              <a:t>, T </a:t>
            </a:r>
            <a:r>
              <a:rPr lang="tr-TR" b="1" dirty="0" err="1">
                <a:solidFill>
                  <a:srgbClr val="C00000"/>
                </a:solidFill>
              </a:rPr>
              <a:t>second</a:t>
            </a:r>
            <a:r>
              <a:rPr lang="tr-TR" b="1" dirty="0">
                <a:solidFill>
                  <a:srgbClr val="C00000"/>
                </a:solidFill>
              </a:rPr>
              <a:t>)</a:t>
            </a:r>
          </a:p>
          <a:p>
            <a:pPr marL="0" indent="0">
              <a:buNone/>
            </a:pPr>
            <a:r>
              <a:rPr lang="tr-TR" b="1" dirty="0">
                <a:solidFill>
                  <a:srgbClr val="C00000"/>
                </a:solidFill>
              </a:rPr>
              <a:t>      {a=</a:t>
            </a:r>
            <a:r>
              <a:rPr lang="tr-TR" b="1" dirty="0" err="1">
                <a:solidFill>
                  <a:srgbClr val="C00000"/>
                </a:solidFill>
              </a:rPr>
              <a:t>first</a:t>
            </a:r>
            <a:r>
              <a:rPr lang="tr-TR" b="1" dirty="0">
                <a:solidFill>
                  <a:srgbClr val="C00000"/>
                </a:solidFill>
              </a:rPr>
              <a:t>; b=</a:t>
            </a:r>
            <a:r>
              <a:rPr lang="tr-TR" b="1" dirty="0" err="1">
                <a:solidFill>
                  <a:srgbClr val="C00000"/>
                </a:solidFill>
              </a:rPr>
              <a:t>second</a:t>
            </a:r>
            <a:r>
              <a:rPr lang="tr-TR" b="1" dirty="0">
                <a:solidFill>
                  <a:srgbClr val="C00000"/>
                </a:solidFill>
              </a:rPr>
              <a:t>;}</a:t>
            </a:r>
          </a:p>
          <a:p>
            <a:pPr marL="0" indent="0">
              <a:buNone/>
            </a:pPr>
            <a:r>
              <a:rPr lang="tr-TR" b="1" dirty="0">
                <a:solidFill>
                  <a:srgbClr val="C00000"/>
                </a:solidFill>
              </a:rPr>
              <a:t>    T </a:t>
            </a:r>
            <a:r>
              <a:rPr lang="tr-TR" b="1" dirty="0" err="1">
                <a:solidFill>
                  <a:srgbClr val="C00000"/>
                </a:solidFill>
              </a:rPr>
              <a:t>getmax</a:t>
            </a:r>
            <a:r>
              <a:rPr lang="tr-TR" b="1" dirty="0">
                <a:solidFill>
                  <a:srgbClr val="C00000"/>
                </a:solidFill>
              </a:rPr>
              <a:t> ();</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template</a:t>
            </a:r>
            <a:r>
              <a:rPr lang="tr-TR" b="1" dirty="0">
                <a:solidFill>
                  <a:srgbClr val="C00000"/>
                </a:solidFill>
              </a:rPr>
              <a:t> &lt;</a:t>
            </a:r>
            <a:r>
              <a:rPr lang="tr-TR" b="1" dirty="0" err="1">
                <a:solidFill>
                  <a:srgbClr val="C00000"/>
                </a:solidFill>
              </a:rPr>
              <a:t>class</a:t>
            </a:r>
            <a:r>
              <a:rPr lang="tr-TR" b="1" dirty="0">
                <a:solidFill>
                  <a:srgbClr val="C00000"/>
                </a:solidFill>
              </a:rPr>
              <a:t> T&gt;</a:t>
            </a:r>
          </a:p>
          <a:p>
            <a:pPr marL="0" indent="0">
              <a:buNone/>
            </a:pPr>
            <a:r>
              <a:rPr lang="tr-TR" b="1" dirty="0">
                <a:solidFill>
                  <a:srgbClr val="C00000"/>
                </a:solidFill>
              </a:rPr>
              <a:t>T </a:t>
            </a:r>
            <a:r>
              <a:rPr lang="tr-TR" b="1" dirty="0" err="1">
                <a:solidFill>
                  <a:srgbClr val="C00000"/>
                </a:solidFill>
              </a:rPr>
              <a:t>mypair</a:t>
            </a:r>
            <a:r>
              <a:rPr lang="tr-TR" b="1" dirty="0">
                <a:solidFill>
                  <a:srgbClr val="C00000"/>
                </a:solidFill>
              </a:rPr>
              <a:t>&lt;T&gt;::</a:t>
            </a:r>
            <a:r>
              <a:rPr lang="tr-TR" b="1" dirty="0" err="1">
                <a:solidFill>
                  <a:srgbClr val="C00000"/>
                </a:solidFill>
              </a:rPr>
              <a:t>getmax</a:t>
            </a:r>
            <a:r>
              <a:rPr lang="tr-TR" b="1" dirty="0">
                <a:solidFill>
                  <a:srgbClr val="C00000"/>
                </a:solidFill>
              </a:rPr>
              <a:t> ()</a:t>
            </a:r>
          </a:p>
          <a:p>
            <a:pPr marL="0" indent="0">
              <a:buNone/>
            </a:pPr>
            <a:r>
              <a:rPr lang="tr-TR" b="1" dirty="0">
                <a:solidFill>
                  <a:srgbClr val="C00000"/>
                </a:solidFill>
              </a:rPr>
              <a:t>{</a:t>
            </a:r>
          </a:p>
          <a:p>
            <a:pPr marL="0" indent="0">
              <a:buNone/>
            </a:pPr>
            <a:r>
              <a:rPr lang="tr-TR" b="1" dirty="0">
                <a:solidFill>
                  <a:srgbClr val="C00000"/>
                </a:solidFill>
              </a:rPr>
              <a:t>  T </a:t>
            </a:r>
            <a:r>
              <a:rPr lang="tr-TR" b="1" dirty="0" err="1">
                <a:solidFill>
                  <a:srgbClr val="C00000"/>
                </a:solidFill>
              </a:rPr>
              <a:t>retval</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retval</a:t>
            </a:r>
            <a:r>
              <a:rPr lang="tr-TR" b="1" dirty="0">
                <a:solidFill>
                  <a:srgbClr val="C00000"/>
                </a:solidFill>
              </a:rPr>
              <a:t> = a&gt;b? a : b;</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retval</a:t>
            </a:r>
            <a:r>
              <a:rPr lang="tr-TR" b="1" dirty="0">
                <a:solidFill>
                  <a:srgbClr val="C00000"/>
                </a:solidFill>
              </a:rPr>
              <a:t>;</a:t>
            </a:r>
          </a:p>
          <a:p>
            <a:pPr marL="0" indent="0">
              <a:buNone/>
            </a:pPr>
            <a:r>
              <a:rPr lang="tr-TR" b="1" dirty="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a:solidFill>
                  <a:srgbClr val="C00000"/>
                </a:solidFill>
              </a:rPr>
              <a:t>main () {</a:t>
            </a:r>
          </a:p>
          <a:p>
            <a:pPr marL="0" indent="0">
              <a:buNone/>
            </a:pPr>
            <a:r>
              <a:rPr lang="tr-TR" b="1" dirty="0">
                <a:solidFill>
                  <a:srgbClr val="C00000"/>
                </a:solidFill>
              </a:rPr>
              <a:t>  </a:t>
            </a:r>
            <a:r>
              <a:rPr lang="tr-TR" b="1" dirty="0" err="1">
                <a:solidFill>
                  <a:srgbClr val="C00000"/>
                </a:solidFill>
              </a:rPr>
              <a:t>mypair</a:t>
            </a:r>
            <a:r>
              <a:rPr lang="tr-TR" b="1" dirty="0">
                <a:solidFill>
                  <a:srgbClr val="C00000"/>
                </a:solidFill>
              </a:rPr>
              <a:t> &lt;</a:t>
            </a:r>
            <a:r>
              <a:rPr lang="tr-TR" b="1" dirty="0" err="1">
                <a:solidFill>
                  <a:srgbClr val="C00000"/>
                </a:solidFill>
              </a:rPr>
              <a:t>int</a:t>
            </a:r>
            <a:r>
              <a:rPr lang="tr-TR" b="1" dirty="0">
                <a:solidFill>
                  <a:srgbClr val="C00000"/>
                </a:solidFill>
              </a:rPr>
              <a:t>&gt; </a:t>
            </a:r>
            <a:r>
              <a:rPr lang="tr-TR" b="1" dirty="0" err="1">
                <a:solidFill>
                  <a:srgbClr val="C00000"/>
                </a:solidFill>
              </a:rPr>
              <a:t>myobject</a:t>
            </a:r>
            <a:r>
              <a:rPr lang="tr-TR" b="1" dirty="0">
                <a:solidFill>
                  <a:srgbClr val="C00000"/>
                </a:solidFill>
              </a:rPr>
              <a:t> (100, 75);</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myobject.getmax</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
        <p:nvSpPr>
          <p:cNvPr id="4" name="Dikdörtgen 3"/>
          <p:cNvSpPr/>
          <p:nvPr/>
        </p:nvSpPr>
        <p:spPr>
          <a:xfrm>
            <a:off x="5730815" y="8046"/>
            <a:ext cx="6096000" cy="6832640"/>
          </a:xfrm>
          <a:prstGeom prst="rect">
            <a:avLst/>
          </a:prstGeom>
        </p:spPr>
        <p:txBody>
          <a:bodyPr>
            <a:spAutoFit/>
          </a:bodyPr>
          <a:lstStyle/>
          <a:p>
            <a:r>
              <a:rPr lang="en-US" sz="2000" dirty="0"/>
              <a:t>The only member function in the previous class template has been defined inline within the class declaration itself. In case that we define a function member outside the declaration of the class template, we must always precede that definition with the </a:t>
            </a:r>
            <a:r>
              <a:rPr lang="en-US" sz="2000" b="1" dirty="0">
                <a:solidFill>
                  <a:srgbClr val="C00000"/>
                </a:solidFill>
              </a:rPr>
              <a:t>template &lt;...&gt; </a:t>
            </a:r>
            <a:r>
              <a:rPr lang="en-US" sz="2000" dirty="0"/>
              <a:t>prefix</a:t>
            </a:r>
            <a:r>
              <a:rPr lang="en-US" sz="2000" dirty="0" smtClean="0"/>
              <a:t>:</a:t>
            </a:r>
            <a:endParaRPr lang="tr-TR" sz="2000" dirty="0" smtClean="0"/>
          </a:p>
          <a:p>
            <a:endParaRPr lang="tr-TR" sz="2000" dirty="0"/>
          </a:p>
          <a:p>
            <a:endParaRPr lang="tr-TR" sz="2000" dirty="0" smtClean="0"/>
          </a:p>
          <a:p>
            <a:r>
              <a:rPr lang="en-US" sz="2000" dirty="0"/>
              <a:t>Notice the syntax of the definition of member function </a:t>
            </a:r>
            <a:r>
              <a:rPr lang="en-US" sz="2000" dirty="0" err="1"/>
              <a:t>getmax</a:t>
            </a:r>
            <a:r>
              <a:rPr lang="en-US" sz="2000" dirty="0"/>
              <a:t>:</a:t>
            </a:r>
          </a:p>
          <a:p>
            <a:endParaRPr lang="en-US" sz="2000" dirty="0"/>
          </a:p>
          <a:p>
            <a:r>
              <a:rPr lang="en-US" sz="2000" b="1" dirty="0" smtClean="0">
                <a:solidFill>
                  <a:srgbClr val="C00000"/>
                </a:solidFill>
              </a:rPr>
              <a:t>template </a:t>
            </a:r>
            <a:r>
              <a:rPr lang="en-US" sz="2000" b="1" dirty="0">
                <a:solidFill>
                  <a:srgbClr val="C00000"/>
                </a:solidFill>
              </a:rPr>
              <a:t>&lt;class T&gt;</a:t>
            </a:r>
          </a:p>
          <a:p>
            <a:r>
              <a:rPr lang="en-US" sz="2000" b="1" dirty="0">
                <a:solidFill>
                  <a:srgbClr val="C00000"/>
                </a:solidFill>
              </a:rPr>
              <a:t>T </a:t>
            </a:r>
            <a:r>
              <a:rPr lang="en-US" sz="2000" b="1" dirty="0" err="1">
                <a:solidFill>
                  <a:srgbClr val="C00000"/>
                </a:solidFill>
              </a:rPr>
              <a:t>mypair</a:t>
            </a:r>
            <a:r>
              <a:rPr lang="en-US" sz="2000" b="1" dirty="0">
                <a:solidFill>
                  <a:srgbClr val="C00000"/>
                </a:solidFill>
              </a:rPr>
              <a:t>&lt;T&gt;::</a:t>
            </a:r>
            <a:r>
              <a:rPr lang="en-US" sz="2000" b="1" dirty="0" err="1">
                <a:solidFill>
                  <a:srgbClr val="C00000"/>
                </a:solidFill>
              </a:rPr>
              <a:t>getmax</a:t>
            </a:r>
            <a:r>
              <a:rPr lang="en-US" sz="2000" b="1" dirty="0">
                <a:solidFill>
                  <a:srgbClr val="C00000"/>
                </a:solidFill>
              </a:rPr>
              <a:t> () </a:t>
            </a:r>
          </a:p>
          <a:p>
            <a:endParaRPr lang="en-US" sz="2000" dirty="0"/>
          </a:p>
          <a:p>
            <a:endParaRPr lang="en-US" sz="2000" dirty="0"/>
          </a:p>
          <a:p>
            <a:r>
              <a:rPr lang="en-US" sz="2000" dirty="0"/>
              <a:t>Confused by so many T's? There are three T's in this declaration: </a:t>
            </a:r>
            <a:endParaRPr lang="tr-TR" sz="2000" dirty="0" smtClean="0"/>
          </a:p>
          <a:p>
            <a:r>
              <a:rPr lang="en-US" sz="2000" dirty="0" smtClean="0"/>
              <a:t>The </a:t>
            </a:r>
            <a:r>
              <a:rPr lang="en-US" sz="2000" dirty="0"/>
              <a:t>first one is the template parameter. </a:t>
            </a:r>
            <a:endParaRPr lang="tr-TR" sz="2000" dirty="0" smtClean="0"/>
          </a:p>
          <a:p>
            <a:r>
              <a:rPr lang="en-US" sz="2000" dirty="0" smtClean="0"/>
              <a:t>The </a:t>
            </a:r>
            <a:r>
              <a:rPr lang="en-US" sz="2000" dirty="0"/>
              <a:t>second T refers to the type returned by the function. </a:t>
            </a:r>
            <a:endParaRPr lang="tr-TR" sz="2000" dirty="0" smtClean="0"/>
          </a:p>
          <a:p>
            <a:r>
              <a:rPr lang="en-US" sz="2000" dirty="0" smtClean="0"/>
              <a:t>And </a:t>
            </a:r>
            <a:r>
              <a:rPr lang="en-US" sz="2000" dirty="0"/>
              <a:t>the third T (the one between angle brackets) is also a requirement: It specifies that this function's template parameter is also the class template parameter.</a:t>
            </a:r>
            <a:endParaRPr lang="tr-TR" sz="2000" dirty="0"/>
          </a:p>
          <a:p>
            <a:endParaRPr lang="tr-TR" dirty="0"/>
          </a:p>
        </p:txBody>
      </p:sp>
    </p:spTree>
    <p:extLst>
      <p:ext uri="{BB962C8B-B14F-4D97-AF65-F5344CB8AC3E}">
        <p14:creationId xmlns:p14="http://schemas.microsoft.com/office/powerpoint/2010/main" val="32798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4597879" cy="6858000"/>
          </a:xfrm>
        </p:spPr>
        <p:txBody>
          <a:bodyPr>
            <a:noAutofit/>
          </a:bodyPr>
          <a:lstStyle/>
          <a:p>
            <a:pPr marL="0" indent="0">
              <a:buNone/>
            </a:pPr>
            <a:r>
              <a:rPr lang="tr-TR" sz="1900" b="1" dirty="0" err="1" smtClean="0">
                <a:solidFill>
                  <a:srgbClr val="C00000"/>
                </a:solidFill>
              </a:rPr>
              <a:t>template</a:t>
            </a:r>
            <a:r>
              <a:rPr lang="tr-TR" sz="1900" b="1" dirty="0" smtClean="0">
                <a:solidFill>
                  <a:srgbClr val="C00000"/>
                </a:solidFill>
              </a:rPr>
              <a:t> </a:t>
            </a:r>
            <a:r>
              <a:rPr lang="tr-TR" sz="1900" b="1" dirty="0">
                <a:solidFill>
                  <a:srgbClr val="C00000"/>
                </a:solidFill>
              </a:rPr>
              <a:t>&lt;</a:t>
            </a:r>
            <a:r>
              <a:rPr lang="tr-TR" sz="1900" b="1" dirty="0" err="1">
                <a:solidFill>
                  <a:srgbClr val="C00000"/>
                </a:solidFill>
              </a:rPr>
              <a:t>typename</a:t>
            </a:r>
            <a:r>
              <a:rPr lang="tr-TR" sz="1900" b="1" dirty="0">
                <a:solidFill>
                  <a:srgbClr val="C00000"/>
                </a:solidFill>
              </a:rPr>
              <a:t> T&gt; </a:t>
            </a:r>
          </a:p>
          <a:p>
            <a:pPr marL="0" indent="0">
              <a:buNone/>
            </a:pPr>
            <a:r>
              <a:rPr lang="tr-TR" sz="1900" b="1" dirty="0" err="1">
                <a:solidFill>
                  <a:srgbClr val="C00000"/>
                </a:solidFill>
              </a:rPr>
              <a:t>class</a:t>
            </a:r>
            <a:r>
              <a:rPr lang="tr-TR" sz="1900" b="1" dirty="0">
                <a:solidFill>
                  <a:srgbClr val="C00000"/>
                </a:solidFill>
              </a:rPr>
              <a:t> </a:t>
            </a:r>
            <a:r>
              <a:rPr lang="tr-TR" sz="1900" b="1" dirty="0" err="1">
                <a:solidFill>
                  <a:srgbClr val="C00000"/>
                </a:solidFill>
              </a:rPr>
              <a:t>Array</a:t>
            </a:r>
            <a:r>
              <a:rPr lang="tr-TR" sz="1900" b="1" dirty="0">
                <a:solidFill>
                  <a:srgbClr val="C00000"/>
                </a:solidFill>
              </a:rPr>
              <a:t> { </a:t>
            </a:r>
          </a:p>
          <a:p>
            <a:pPr marL="0" indent="0">
              <a:buNone/>
            </a:pPr>
            <a:r>
              <a:rPr lang="tr-TR" sz="1900" b="1" dirty="0" err="1">
                <a:solidFill>
                  <a:srgbClr val="C00000"/>
                </a:solidFill>
              </a:rPr>
              <a:t>private</a:t>
            </a:r>
            <a:r>
              <a:rPr lang="tr-TR" sz="1900" b="1" dirty="0">
                <a:solidFill>
                  <a:srgbClr val="C00000"/>
                </a:solidFill>
              </a:rPr>
              <a:t>: </a:t>
            </a:r>
          </a:p>
          <a:p>
            <a:pPr marL="0" indent="0">
              <a:buNone/>
            </a:pPr>
            <a:r>
              <a:rPr lang="tr-TR" sz="1900" b="1" dirty="0">
                <a:solidFill>
                  <a:srgbClr val="C00000"/>
                </a:solidFill>
              </a:rPr>
              <a:t>    T *</a:t>
            </a:r>
            <a:r>
              <a:rPr lang="tr-TR" sz="1900" b="1" dirty="0" err="1">
                <a:solidFill>
                  <a:srgbClr val="C00000"/>
                </a:solidFill>
              </a:rPr>
              <a:t>ptr</a:t>
            </a:r>
            <a:r>
              <a:rPr lang="tr-TR" sz="1900" b="1" dirty="0">
                <a:solidFill>
                  <a:srgbClr val="C00000"/>
                </a:solidFill>
              </a:rPr>
              <a:t>; </a:t>
            </a:r>
          </a:p>
          <a:p>
            <a:pPr marL="0" indent="0">
              <a:buNone/>
            </a:pPr>
            <a:r>
              <a:rPr lang="tr-TR" sz="1900" b="1" dirty="0">
                <a:solidFill>
                  <a:srgbClr val="C00000"/>
                </a:solidFill>
              </a:rPr>
              <a:t>    </a:t>
            </a:r>
            <a:r>
              <a:rPr lang="tr-TR" sz="1900" b="1" dirty="0" err="1">
                <a:solidFill>
                  <a:srgbClr val="C00000"/>
                </a:solidFill>
              </a:rPr>
              <a:t>int</a:t>
            </a:r>
            <a:r>
              <a:rPr lang="tr-TR" sz="1900" b="1" dirty="0">
                <a:solidFill>
                  <a:srgbClr val="C00000"/>
                </a:solidFill>
              </a:rPr>
              <a:t> size; </a:t>
            </a:r>
          </a:p>
          <a:p>
            <a:pPr marL="0" indent="0">
              <a:buNone/>
            </a:pPr>
            <a:r>
              <a:rPr lang="tr-TR" sz="1900" b="1" dirty="0" err="1">
                <a:solidFill>
                  <a:srgbClr val="C00000"/>
                </a:solidFill>
              </a:rPr>
              <a:t>public</a:t>
            </a:r>
            <a:r>
              <a:rPr lang="tr-TR" sz="1900" b="1" dirty="0">
                <a:solidFill>
                  <a:srgbClr val="C00000"/>
                </a:solidFill>
              </a:rPr>
              <a:t>: </a:t>
            </a:r>
          </a:p>
          <a:p>
            <a:pPr marL="0" indent="0">
              <a:buNone/>
            </a:pPr>
            <a:r>
              <a:rPr lang="tr-TR" sz="1900" b="1" dirty="0">
                <a:solidFill>
                  <a:srgbClr val="C00000"/>
                </a:solidFill>
              </a:rPr>
              <a:t>    </a:t>
            </a:r>
            <a:r>
              <a:rPr lang="tr-TR" sz="1900" b="1" dirty="0" err="1">
                <a:solidFill>
                  <a:srgbClr val="C00000"/>
                </a:solidFill>
              </a:rPr>
              <a:t>Array</a:t>
            </a:r>
            <a:r>
              <a:rPr lang="tr-TR" sz="1900" b="1" dirty="0">
                <a:solidFill>
                  <a:srgbClr val="C00000"/>
                </a:solidFill>
              </a:rPr>
              <a:t>(T </a:t>
            </a:r>
            <a:r>
              <a:rPr lang="tr-TR" sz="1900" b="1" dirty="0" err="1">
                <a:solidFill>
                  <a:srgbClr val="C00000"/>
                </a:solidFill>
              </a:rPr>
              <a:t>arr</a:t>
            </a:r>
            <a:r>
              <a:rPr lang="tr-TR" sz="1900" b="1" dirty="0">
                <a:solidFill>
                  <a:srgbClr val="C00000"/>
                </a:solidFill>
              </a:rPr>
              <a:t>[], </a:t>
            </a:r>
            <a:r>
              <a:rPr lang="tr-TR" sz="1900" b="1" dirty="0" err="1">
                <a:solidFill>
                  <a:srgbClr val="C00000"/>
                </a:solidFill>
              </a:rPr>
              <a:t>int</a:t>
            </a:r>
            <a:r>
              <a:rPr lang="tr-TR" sz="1900" b="1" dirty="0">
                <a:solidFill>
                  <a:srgbClr val="C00000"/>
                </a:solidFill>
              </a:rPr>
              <a:t> s); </a:t>
            </a:r>
          </a:p>
          <a:p>
            <a:pPr marL="0" indent="0">
              <a:buNone/>
            </a:pPr>
            <a:r>
              <a:rPr lang="tr-TR" sz="1900" b="1" dirty="0">
                <a:solidFill>
                  <a:srgbClr val="C00000"/>
                </a:solidFill>
              </a:rPr>
              <a:t>    </a:t>
            </a:r>
            <a:r>
              <a:rPr lang="tr-TR" sz="1900" b="1" dirty="0" err="1">
                <a:solidFill>
                  <a:srgbClr val="C00000"/>
                </a:solidFill>
              </a:rPr>
              <a:t>void</a:t>
            </a:r>
            <a:r>
              <a:rPr lang="tr-TR" sz="1900" b="1" dirty="0">
                <a:solidFill>
                  <a:srgbClr val="C00000"/>
                </a:solidFill>
              </a:rPr>
              <a:t> </a:t>
            </a:r>
            <a:r>
              <a:rPr lang="tr-TR" sz="1900" b="1" dirty="0" err="1">
                <a:solidFill>
                  <a:srgbClr val="C00000"/>
                </a:solidFill>
              </a:rPr>
              <a:t>print</a:t>
            </a:r>
            <a:r>
              <a:rPr lang="tr-TR" sz="1900" b="1" dirty="0">
                <a:solidFill>
                  <a:srgbClr val="C00000"/>
                </a:solidFill>
              </a:rPr>
              <a:t>(); </a:t>
            </a:r>
          </a:p>
          <a:p>
            <a:pPr marL="0" indent="0">
              <a:buNone/>
            </a:pPr>
            <a:r>
              <a:rPr lang="tr-TR" sz="1900" b="1" dirty="0">
                <a:solidFill>
                  <a:srgbClr val="C00000"/>
                </a:solidFill>
              </a:rPr>
              <a:t>}; </a:t>
            </a:r>
          </a:p>
          <a:p>
            <a:pPr marL="0" indent="0">
              <a:buNone/>
            </a:pPr>
            <a:r>
              <a:rPr lang="tr-TR" sz="1900" b="1" dirty="0">
                <a:solidFill>
                  <a:srgbClr val="C00000"/>
                </a:solidFill>
              </a:rPr>
              <a:t>  </a:t>
            </a:r>
            <a:r>
              <a:rPr lang="tr-TR" sz="1900" b="1" dirty="0" err="1" smtClean="0">
                <a:solidFill>
                  <a:srgbClr val="C00000"/>
                </a:solidFill>
              </a:rPr>
              <a:t>template</a:t>
            </a:r>
            <a:r>
              <a:rPr lang="tr-TR" sz="1900" b="1" dirty="0" smtClean="0">
                <a:solidFill>
                  <a:srgbClr val="C00000"/>
                </a:solidFill>
              </a:rPr>
              <a:t> </a:t>
            </a:r>
            <a:r>
              <a:rPr lang="tr-TR" sz="1900" b="1" dirty="0">
                <a:solidFill>
                  <a:srgbClr val="C00000"/>
                </a:solidFill>
              </a:rPr>
              <a:t>&lt;</a:t>
            </a:r>
            <a:r>
              <a:rPr lang="tr-TR" sz="1900" b="1" dirty="0" err="1">
                <a:solidFill>
                  <a:srgbClr val="C00000"/>
                </a:solidFill>
              </a:rPr>
              <a:t>typename</a:t>
            </a:r>
            <a:r>
              <a:rPr lang="tr-TR" sz="1900" b="1" dirty="0">
                <a:solidFill>
                  <a:srgbClr val="C00000"/>
                </a:solidFill>
              </a:rPr>
              <a:t> T&gt; </a:t>
            </a:r>
          </a:p>
          <a:p>
            <a:pPr marL="0" indent="0">
              <a:buNone/>
            </a:pPr>
            <a:r>
              <a:rPr lang="tr-TR" sz="1900" b="1" dirty="0" err="1">
                <a:solidFill>
                  <a:srgbClr val="C00000"/>
                </a:solidFill>
              </a:rPr>
              <a:t>Array</a:t>
            </a:r>
            <a:r>
              <a:rPr lang="tr-TR" sz="1900" b="1" dirty="0">
                <a:solidFill>
                  <a:srgbClr val="C00000"/>
                </a:solidFill>
              </a:rPr>
              <a:t>&lt;T&gt;::</a:t>
            </a:r>
            <a:r>
              <a:rPr lang="tr-TR" sz="1900" b="1" dirty="0" err="1">
                <a:solidFill>
                  <a:srgbClr val="C00000"/>
                </a:solidFill>
              </a:rPr>
              <a:t>Array</a:t>
            </a:r>
            <a:r>
              <a:rPr lang="tr-TR" sz="1900" b="1" dirty="0">
                <a:solidFill>
                  <a:srgbClr val="C00000"/>
                </a:solidFill>
              </a:rPr>
              <a:t>(T </a:t>
            </a:r>
            <a:r>
              <a:rPr lang="tr-TR" sz="1900" b="1" dirty="0" err="1">
                <a:solidFill>
                  <a:srgbClr val="C00000"/>
                </a:solidFill>
              </a:rPr>
              <a:t>arr</a:t>
            </a:r>
            <a:r>
              <a:rPr lang="tr-TR" sz="1900" b="1" dirty="0">
                <a:solidFill>
                  <a:srgbClr val="C00000"/>
                </a:solidFill>
              </a:rPr>
              <a:t>[], </a:t>
            </a:r>
            <a:r>
              <a:rPr lang="tr-TR" sz="1900" b="1" dirty="0" err="1">
                <a:solidFill>
                  <a:srgbClr val="C00000"/>
                </a:solidFill>
              </a:rPr>
              <a:t>int</a:t>
            </a:r>
            <a:r>
              <a:rPr lang="tr-TR" sz="1900" b="1" dirty="0">
                <a:solidFill>
                  <a:srgbClr val="C00000"/>
                </a:solidFill>
              </a:rPr>
              <a:t> s) { </a:t>
            </a:r>
          </a:p>
          <a:p>
            <a:pPr marL="0" indent="0">
              <a:buNone/>
            </a:pPr>
            <a:r>
              <a:rPr lang="tr-TR" sz="1900" b="1" dirty="0">
                <a:solidFill>
                  <a:srgbClr val="C00000"/>
                </a:solidFill>
              </a:rPr>
              <a:t>    </a:t>
            </a:r>
            <a:r>
              <a:rPr lang="tr-TR" sz="1900" b="1" dirty="0" err="1">
                <a:solidFill>
                  <a:srgbClr val="C00000"/>
                </a:solidFill>
              </a:rPr>
              <a:t>ptr</a:t>
            </a:r>
            <a:r>
              <a:rPr lang="tr-TR" sz="1900" b="1" dirty="0">
                <a:solidFill>
                  <a:srgbClr val="C00000"/>
                </a:solidFill>
              </a:rPr>
              <a:t> = </a:t>
            </a:r>
            <a:r>
              <a:rPr lang="tr-TR" sz="1900" b="1" dirty="0" err="1">
                <a:solidFill>
                  <a:srgbClr val="C00000"/>
                </a:solidFill>
              </a:rPr>
              <a:t>new</a:t>
            </a:r>
            <a:r>
              <a:rPr lang="tr-TR" sz="1900" b="1" dirty="0">
                <a:solidFill>
                  <a:srgbClr val="C00000"/>
                </a:solidFill>
              </a:rPr>
              <a:t> T[s]; </a:t>
            </a:r>
          </a:p>
          <a:p>
            <a:pPr marL="0" indent="0">
              <a:buNone/>
            </a:pPr>
            <a:r>
              <a:rPr lang="tr-TR" sz="1900" b="1" dirty="0">
                <a:solidFill>
                  <a:srgbClr val="C00000"/>
                </a:solidFill>
              </a:rPr>
              <a:t>    size = s; </a:t>
            </a:r>
          </a:p>
          <a:p>
            <a:pPr marL="0" indent="0">
              <a:buNone/>
            </a:pPr>
            <a:r>
              <a:rPr lang="tr-TR" sz="1900" b="1" dirty="0">
                <a:solidFill>
                  <a:srgbClr val="C00000"/>
                </a:solidFill>
              </a:rPr>
              <a:t>    </a:t>
            </a:r>
            <a:r>
              <a:rPr lang="tr-TR" sz="1900" b="1" dirty="0" err="1">
                <a:solidFill>
                  <a:srgbClr val="C00000"/>
                </a:solidFill>
              </a:rPr>
              <a:t>for</a:t>
            </a:r>
            <a:r>
              <a:rPr lang="tr-TR" sz="1900" b="1" dirty="0">
                <a:solidFill>
                  <a:srgbClr val="C00000"/>
                </a:solidFill>
              </a:rPr>
              <a:t>(</a:t>
            </a:r>
            <a:r>
              <a:rPr lang="tr-TR" sz="1900" b="1" dirty="0" err="1">
                <a:solidFill>
                  <a:srgbClr val="C00000"/>
                </a:solidFill>
              </a:rPr>
              <a:t>int</a:t>
            </a:r>
            <a:r>
              <a:rPr lang="tr-TR" sz="1900" b="1" dirty="0">
                <a:solidFill>
                  <a:srgbClr val="C00000"/>
                </a:solidFill>
              </a:rPr>
              <a:t> i = 0; i &lt; size; i++) </a:t>
            </a:r>
          </a:p>
          <a:p>
            <a:pPr marL="0" indent="0">
              <a:buNone/>
            </a:pPr>
            <a:r>
              <a:rPr lang="tr-TR" sz="1900" b="1" dirty="0">
                <a:solidFill>
                  <a:srgbClr val="C00000"/>
                </a:solidFill>
              </a:rPr>
              <a:t>        </a:t>
            </a:r>
            <a:r>
              <a:rPr lang="tr-TR" sz="1900" b="1" dirty="0" err="1">
                <a:solidFill>
                  <a:srgbClr val="C00000"/>
                </a:solidFill>
              </a:rPr>
              <a:t>ptr</a:t>
            </a:r>
            <a:r>
              <a:rPr lang="tr-TR" sz="1900" b="1" dirty="0">
                <a:solidFill>
                  <a:srgbClr val="C00000"/>
                </a:solidFill>
              </a:rPr>
              <a:t>[i] = </a:t>
            </a:r>
            <a:r>
              <a:rPr lang="tr-TR" sz="1900" b="1" dirty="0" err="1">
                <a:solidFill>
                  <a:srgbClr val="C00000"/>
                </a:solidFill>
              </a:rPr>
              <a:t>arr</a:t>
            </a:r>
            <a:r>
              <a:rPr lang="tr-TR" sz="1900" b="1" dirty="0">
                <a:solidFill>
                  <a:srgbClr val="C00000"/>
                </a:solidFill>
              </a:rPr>
              <a:t>[i]; </a:t>
            </a:r>
          </a:p>
          <a:p>
            <a:pPr marL="0" indent="0">
              <a:buNone/>
            </a:pPr>
            <a:r>
              <a:rPr lang="tr-TR" sz="1900" b="1" dirty="0">
                <a:solidFill>
                  <a:srgbClr val="C00000"/>
                </a:solidFill>
              </a:rPr>
              <a:t>} </a:t>
            </a:r>
          </a:p>
          <a:p>
            <a:pPr marL="0" indent="0">
              <a:buNone/>
            </a:pPr>
            <a:r>
              <a:rPr lang="tr-TR" sz="1800" b="1" dirty="0" smtClean="0">
                <a:solidFill>
                  <a:srgbClr val="C00000"/>
                </a:solidFill>
              </a:rPr>
              <a:t>  </a:t>
            </a:r>
            <a:endParaRPr lang="tr-TR" sz="1800" dirty="0"/>
          </a:p>
        </p:txBody>
      </p:sp>
      <p:sp>
        <p:nvSpPr>
          <p:cNvPr id="4" name="Dikdörtgen 3"/>
          <p:cNvSpPr/>
          <p:nvPr/>
        </p:nvSpPr>
        <p:spPr>
          <a:xfrm>
            <a:off x="7556740" y="1897812"/>
            <a:ext cx="3881887" cy="4093428"/>
          </a:xfrm>
          <a:prstGeom prst="rect">
            <a:avLst/>
          </a:prstGeom>
        </p:spPr>
        <p:txBody>
          <a:bodyPr wrap="square">
            <a:spAutoFit/>
          </a:bodyPr>
          <a:lstStyle/>
          <a:p>
            <a:r>
              <a:rPr lang="en-US" sz="2000" b="1" dirty="0">
                <a:solidFill>
                  <a:srgbClr val="C00000"/>
                </a:solidFill>
              </a:rPr>
              <a:t> </a:t>
            </a:r>
            <a:r>
              <a:rPr lang="en-US" sz="2000" b="1" dirty="0" smtClean="0">
                <a:solidFill>
                  <a:srgbClr val="C00000"/>
                </a:solidFill>
              </a:rPr>
              <a:t> template &lt;</a:t>
            </a:r>
            <a:r>
              <a:rPr lang="en-US" sz="2000" b="1" dirty="0" err="1" smtClean="0">
                <a:solidFill>
                  <a:srgbClr val="C00000"/>
                </a:solidFill>
              </a:rPr>
              <a:t>typename</a:t>
            </a:r>
            <a:r>
              <a:rPr lang="en-US" sz="2000" b="1" dirty="0" smtClean="0">
                <a:solidFill>
                  <a:srgbClr val="C00000"/>
                </a:solidFill>
              </a:rPr>
              <a:t> T&gt; </a:t>
            </a:r>
          </a:p>
          <a:p>
            <a:r>
              <a:rPr lang="en-US" sz="2000" b="1" dirty="0" smtClean="0">
                <a:solidFill>
                  <a:srgbClr val="C00000"/>
                </a:solidFill>
              </a:rPr>
              <a:t>void Array&lt;T&gt;::print() { </a:t>
            </a:r>
          </a:p>
          <a:p>
            <a:r>
              <a:rPr lang="en-US" sz="2000" b="1" dirty="0" smtClean="0">
                <a:solidFill>
                  <a:srgbClr val="C00000"/>
                </a:solidFill>
              </a:rPr>
              <a:t>    for (</a:t>
            </a:r>
            <a:r>
              <a:rPr lang="en-US" sz="2000" b="1" dirty="0" err="1" smtClean="0">
                <a:solidFill>
                  <a:srgbClr val="C00000"/>
                </a:solidFill>
              </a:rPr>
              <a:t>int</a:t>
            </a:r>
            <a:r>
              <a:rPr lang="en-US" sz="2000" b="1" dirty="0" smtClean="0">
                <a:solidFill>
                  <a:srgbClr val="C00000"/>
                </a:solidFill>
              </a:rPr>
              <a:t> </a:t>
            </a:r>
            <a:r>
              <a:rPr lang="en-US" sz="2000" b="1" dirty="0" err="1" smtClean="0">
                <a:solidFill>
                  <a:srgbClr val="C00000"/>
                </a:solidFill>
              </a:rPr>
              <a:t>i</a:t>
            </a:r>
            <a:r>
              <a:rPr lang="en-US" sz="2000" b="1" dirty="0" smtClean="0">
                <a:solidFill>
                  <a:srgbClr val="C00000"/>
                </a:solidFill>
              </a:rPr>
              <a:t> = 0; </a:t>
            </a:r>
            <a:r>
              <a:rPr lang="en-US" sz="2000" b="1" dirty="0" err="1" smtClean="0">
                <a:solidFill>
                  <a:srgbClr val="C00000"/>
                </a:solidFill>
              </a:rPr>
              <a:t>i</a:t>
            </a:r>
            <a:r>
              <a:rPr lang="en-US" sz="2000" b="1" dirty="0" smtClean="0">
                <a:solidFill>
                  <a:srgbClr val="C00000"/>
                </a:solidFill>
              </a:rPr>
              <a:t> &lt; size; </a:t>
            </a:r>
            <a:r>
              <a:rPr lang="en-US" sz="2000" b="1" dirty="0" err="1" smtClean="0">
                <a:solidFill>
                  <a:srgbClr val="C00000"/>
                </a:solidFill>
              </a:rPr>
              <a:t>i</a:t>
            </a:r>
            <a:r>
              <a:rPr lang="en-US" sz="2000" b="1" dirty="0" smtClean="0">
                <a:solidFill>
                  <a:srgbClr val="C00000"/>
                </a:solidFill>
              </a:rPr>
              <a:t>++) </a:t>
            </a:r>
          </a:p>
          <a:p>
            <a:r>
              <a:rPr lang="en-US"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&lt;&lt;" "&lt;&lt;*(</a:t>
            </a:r>
            <a:r>
              <a:rPr lang="en-US" sz="2000" b="1" dirty="0" err="1" smtClean="0">
                <a:solidFill>
                  <a:srgbClr val="C00000"/>
                </a:solidFill>
              </a:rPr>
              <a:t>ptr</a:t>
            </a:r>
            <a:r>
              <a:rPr lang="en-US" sz="2000" b="1" dirty="0" smtClean="0">
                <a:solidFill>
                  <a:srgbClr val="C00000"/>
                </a:solidFill>
              </a:rPr>
              <a:t> + </a:t>
            </a:r>
            <a:r>
              <a:rPr lang="en-US" sz="2000" b="1" dirty="0" err="1" smtClean="0">
                <a:solidFill>
                  <a:srgbClr val="C00000"/>
                </a:solidFill>
              </a:rPr>
              <a:t>i</a:t>
            </a:r>
            <a:r>
              <a:rPr lang="en-US"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&lt;&lt;</a:t>
            </a:r>
            <a:r>
              <a:rPr lang="en-US" sz="2000" b="1" dirty="0" err="1" smtClean="0">
                <a:solidFill>
                  <a:srgbClr val="C00000"/>
                </a:solidFill>
              </a:rPr>
              <a:t>endl</a:t>
            </a:r>
            <a:r>
              <a:rPr lang="en-US" sz="2000" b="1" dirty="0" smtClean="0">
                <a:solidFill>
                  <a:srgbClr val="C00000"/>
                </a:solidFill>
              </a:rPr>
              <a:t>; </a:t>
            </a:r>
            <a:endParaRPr lang="tr-TR" sz="2000" b="1" dirty="0" smtClean="0">
              <a:solidFill>
                <a:srgbClr val="C00000"/>
              </a:solidFill>
            </a:endParaRPr>
          </a:p>
          <a:p>
            <a:r>
              <a:rPr lang="en-US" sz="2000" b="1" dirty="0" smtClean="0">
                <a:solidFill>
                  <a:srgbClr val="C00000"/>
                </a:solidFill>
              </a:rPr>
              <a:t>} </a:t>
            </a:r>
            <a:endParaRPr lang="tr-TR" sz="2000" b="1" dirty="0" smtClean="0">
              <a:solidFill>
                <a:srgbClr val="C00000"/>
              </a:solidFill>
            </a:endParaRPr>
          </a:p>
          <a:p>
            <a:endParaRPr lang="tr-TR" sz="2000" b="1" dirty="0" smtClean="0">
              <a:solidFill>
                <a:srgbClr val="C00000"/>
              </a:solidFill>
            </a:endParaRPr>
          </a:p>
          <a:p>
            <a:r>
              <a:rPr lang="en-US" sz="2000" b="1" dirty="0" err="1" smtClean="0">
                <a:solidFill>
                  <a:srgbClr val="C00000"/>
                </a:solidFill>
              </a:rPr>
              <a:t>int</a:t>
            </a:r>
            <a:r>
              <a:rPr lang="en-US" sz="2000" b="1" dirty="0" smtClean="0">
                <a:solidFill>
                  <a:srgbClr val="C00000"/>
                </a:solidFill>
              </a:rPr>
              <a:t> </a:t>
            </a:r>
            <a:r>
              <a:rPr lang="en-US" sz="2000" b="1" dirty="0">
                <a:solidFill>
                  <a:srgbClr val="C00000"/>
                </a:solidFill>
              </a:rPr>
              <a:t>main() { </a:t>
            </a:r>
          </a:p>
          <a:p>
            <a:r>
              <a:rPr lang="en-US" sz="2000" b="1" dirty="0">
                <a:solidFill>
                  <a:srgbClr val="C00000"/>
                </a:solidFill>
              </a:rPr>
              <a:t>    </a:t>
            </a:r>
            <a:r>
              <a:rPr lang="en-US" sz="2000" b="1" dirty="0" err="1">
                <a:solidFill>
                  <a:srgbClr val="C00000"/>
                </a:solidFill>
              </a:rPr>
              <a:t>int</a:t>
            </a:r>
            <a:r>
              <a:rPr lang="en-US" sz="2000" b="1" dirty="0">
                <a:solidFill>
                  <a:srgbClr val="C00000"/>
                </a:solidFill>
              </a:rPr>
              <a:t> </a:t>
            </a:r>
            <a:r>
              <a:rPr lang="en-US" sz="2000" b="1" dirty="0" err="1">
                <a:solidFill>
                  <a:srgbClr val="C00000"/>
                </a:solidFill>
              </a:rPr>
              <a:t>arr</a:t>
            </a:r>
            <a:r>
              <a:rPr lang="en-US" sz="2000" b="1" dirty="0">
                <a:solidFill>
                  <a:srgbClr val="C00000"/>
                </a:solidFill>
              </a:rPr>
              <a:t>[5] = {1, 2, 3, 4, 5}; </a:t>
            </a:r>
          </a:p>
          <a:p>
            <a:r>
              <a:rPr lang="en-US" sz="2000" b="1" dirty="0">
                <a:solidFill>
                  <a:srgbClr val="C00000"/>
                </a:solidFill>
              </a:rPr>
              <a:t>    Array&lt;</a:t>
            </a:r>
            <a:r>
              <a:rPr lang="en-US" sz="2000" b="1" dirty="0" err="1">
                <a:solidFill>
                  <a:srgbClr val="C00000"/>
                </a:solidFill>
              </a:rPr>
              <a:t>int</a:t>
            </a:r>
            <a:r>
              <a:rPr lang="en-US" sz="2000" b="1" dirty="0">
                <a:solidFill>
                  <a:srgbClr val="C00000"/>
                </a:solidFill>
              </a:rPr>
              <a:t>&gt; a(</a:t>
            </a:r>
            <a:r>
              <a:rPr lang="en-US" sz="2000" b="1" dirty="0" err="1">
                <a:solidFill>
                  <a:srgbClr val="C00000"/>
                </a:solidFill>
              </a:rPr>
              <a:t>arr</a:t>
            </a:r>
            <a:r>
              <a:rPr lang="en-US" sz="2000" b="1" dirty="0">
                <a:solidFill>
                  <a:srgbClr val="C00000"/>
                </a:solidFill>
              </a:rPr>
              <a:t>, 5); </a:t>
            </a:r>
          </a:p>
          <a:p>
            <a:r>
              <a:rPr lang="en-US" sz="2000" b="1" dirty="0">
                <a:solidFill>
                  <a:srgbClr val="C00000"/>
                </a:solidFill>
              </a:rPr>
              <a:t>    </a:t>
            </a:r>
            <a:r>
              <a:rPr lang="en-US" sz="2000" b="1" dirty="0" err="1">
                <a:solidFill>
                  <a:srgbClr val="C00000"/>
                </a:solidFill>
              </a:rPr>
              <a:t>a.print</a:t>
            </a:r>
            <a:r>
              <a:rPr lang="en-US" sz="2000" b="1" dirty="0">
                <a:solidFill>
                  <a:srgbClr val="C00000"/>
                </a:solidFill>
              </a:rPr>
              <a:t>(); </a:t>
            </a:r>
          </a:p>
          <a:p>
            <a:r>
              <a:rPr lang="en-US" sz="2000" b="1" dirty="0">
                <a:solidFill>
                  <a:srgbClr val="C00000"/>
                </a:solidFill>
              </a:rPr>
              <a:t>    return 0; </a:t>
            </a:r>
          </a:p>
          <a:p>
            <a:r>
              <a:rPr lang="en-US" sz="2000" b="1" dirty="0">
                <a:solidFill>
                  <a:srgbClr val="C00000"/>
                </a:solidFill>
              </a:rPr>
              <a:t>} </a:t>
            </a:r>
            <a:endParaRPr lang="tr-TR" sz="2000" b="1" dirty="0">
              <a:solidFill>
                <a:srgbClr val="C00000"/>
              </a:solidFill>
            </a:endParaRPr>
          </a:p>
        </p:txBody>
      </p:sp>
    </p:spTree>
    <p:extLst>
      <p:ext uri="{BB962C8B-B14F-4D97-AF65-F5344CB8AC3E}">
        <p14:creationId xmlns:p14="http://schemas.microsoft.com/office/powerpoint/2010/main" val="539545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54359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53800" cy="6858000"/>
          </a:xfrm>
        </p:spPr>
        <p:txBody>
          <a:bodyPr>
            <a:normAutofit fontScale="70000" lnSpcReduction="20000"/>
          </a:bodyPr>
          <a:lstStyle/>
          <a:p>
            <a:r>
              <a:rPr lang="en-US" b="1" i="1" dirty="0">
                <a:solidFill>
                  <a:srgbClr val="C00000"/>
                </a:solidFill>
              </a:rPr>
              <a:t>Can there be more than one arguments to templates</a:t>
            </a:r>
            <a:r>
              <a:rPr lang="en-US" b="1" i="1" dirty="0" smtClean="0">
                <a:solidFill>
                  <a:srgbClr val="C00000"/>
                </a:solidFill>
              </a:rPr>
              <a:t>?</a:t>
            </a:r>
            <a:endParaRPr lang="tr-TR" b="1" i="1" dirty="0" smtClean="0">
              <a:solidFill>
                <a:srgbClr val="C00000"/>
              </a:solidFill>
            </a:endParaRPr>
          </a:p>
          <a:p>
            <a:endParaRPr lang="en-US" dirty="0"/>
          </a:p>
          <a:p>
            <a:r>
              <a:rPr lang="en-US" dirty="0"/>
              <a:t>Yes, like normal parameters, we can pass more than one data types as arguments to templates. The following example demonstrates the same.</a:t>
            </a:r>
          </a:p>
          <a:p>
            <a:pPr marL="0" indent="0">
              <a:buNone/>
            </a:pPr>
            <a:r>
              <a:rPr lang="en-US" b="1" dirty="0" smtClean="0">
                <a:solidFill>
                  <a:srgbClr val="C00000"/>
                </a:solidFill>
              </a:rPr>
              <a:t>#</a:t>
            </a:r>
            <a:r>
              <a:rPr lang="en-US" b="1" dirty="0">
                <a:solidFill>
                  <a:srgbClr val="C00000"/>
                </a:solidFill>
              </a:rPr>
              <a:t>include&lt;</a:t>
            </a:r>
            <a:r>
              <a:rPr lang="en-US" b="1" dirty="0" err="1">
                <a:solidFill>
                  <a:srgbClr val="C00000"/>
                </a:solidFill>
              </a:rPr>
              <a:t>iostream</a:t>
            </a:r>
            <a:r>
              <a:rPr lang="en-US" b="1" dirty="0">
                <a:solidFill>
                  <a:srgbClr val="C00000"/>
                </a:solidFill>
              </a:rPr>
              <a:t>&gt; </a:t>
            </a:r>
          </a:p>
          <a:p>
            <a:pPr marL="0" indent="0">
              <a:buNone/>
            </a:pPr>
            <a:r>
              <a:rPr lang="en-US" b="1" dirty="0">
                <a:solidFill>
                  <a:srgbClr val="C00000"/>
                </a:solidFill>
              </a:rPr>
              <a:t>using namespace </a:t>
            </a:r>
            <a:r>
              <a:rPr lang="en-US" b="1" dirty="0" err="1">
                <a:solidFill>
                  <a:srgbClr val="C00000"/>
                </a:solidFill>
              </a:rPr>
              <a:t>std</a:t>
            </a:r>
            <a:r>
              <a:rPr lang="en-US" b="1" dirty="0">
                <a:solidFill>
                  <a:srgbClr val="C00000"/>
                </a:solidFill>
              </a:rPr>
              <a:t>; </a:t>
            </a:r>
          </a:p>
          <a:p>
            <a:pPr marL="0" indent="0">
              <a:buNone/>
            </a:pPr>
            <a:r>
              <a:rPr lang="en-US" b="1" dirty="0">
                <a:solidFill>
                  <a:srgbClr val="C00000"/>
                </a:solidFill>
              </a:rPr>
              <a:t>  </a:t>
            </a:r>
          </a:p>
          <a:p>
            <a:pPr marL="0" indent="0">
              <a:buNone/>
            </a:pPr>
            <a:r>
              <a:rPr lang="en-US" b="1" dirty="0">
                <a:solidFill>
                  <a:srgbClr val="C00000"/>
                </a:solidFill>
              </a:rPr>
              <a:t>template&lt;class T, class U&gt; </a:t>
            </a:r>
          </a:p>
          <a:p>
            <a:pPr marL="0" indent="0">
              <a:buNone/>
            </a:pPr>
            <a:r>
              <a:rPr lang="en-US" b="1" dirty="0">
                <a:solidFill>
                  <a:srgbClr val="C00000"/>
                </a:solidFill>
              </a:rPr>
              <a:t>class A  { </a:t>
            </a:r>
          </a:p>
          <a:p>
            <a:pPr marL="0" indent="0">
              <a:buNone/>
            </a:pPr>
            <a:r>
              <a:rPr lang="en-US" b="1" dirty="0">
                <a:solidFill>
                  <a:srgbClr val="C00000"/>
                </a:solidFill>
              </a:rPr>
              <a:t>    T x; </a:t>
            </a:r>
          </a:p>
          <a:p>
            <a:pPr marL="0" indent="0">
              <a:buNone/>
            </a:pPr>
            <a:r>
              <a:rPr lang="en-US" b="1" dirty="0">
                <a:solidFill>
                  <a:srgbClr val="C00000"/>
                </a:solidFill>
              </a:rPr>
              <a:t>    U y; </a:t>
            </a:r>
          </a:p>
          <a:p>
            <a:pPr marL="0" indent="0">
              <a:buNone/>
            </a:pPr>
            <a:r>
              <a:rPr lang="en-US" b="1" dirty="0">
                <a:solidFill>
                  <a:srgbClr val="C00000"/>
                </a:solidFill>
              </a:rPr>
              <a:t>public: </a:t>
            </a:r>
          </a:p>
          <a:p>
            <a:pPr marL="0" indent="0">
              <a:buNone/>
            </a:pPr>
            <a:r>
              <a:rPr lang="en-US" b="1" dirty="0">
                <a:solidFill>
                  <a:srgbClr val="C00000"/>
                </a:solidFill>
              </a:rPr>
              <a:t>    A() {    </a:t>
            </a:r>
            <a:r>
              <a:rPr lang="en-US" b="1" dirty="0" err="1">
                <a:solidFill>
                  <a:srgbClr val="C00000"/>
                </a:solidFill>
              </a:rPr>
              <a:t>cout</a:t>
            </a:r>
            <a:r>
              <a:rPr lang="en-US" b="1" dirty="0">
                <a:solidFill>
                  <a:srgbClr val="C00000"/>
                </a:solidFill>
              </a:rPr>
              <a:t>&lt;&lt;"Constructor Called"&lt;&lt;</a:t>
            </a:r>
            <a:r>
              <a:rPr lang="en-US" b="1" dirty="0" err="1">
                <a:solidFill>
                  <a:srgbClr val="C00000"/>
                </a:solidFill>
              </a:rPr>
              <a:t>endl</a:t>
            </a:r>
            <a:r>
              <a:rPr lang="en-US" b="1" dirty="0">
                <a:solidFill>
                  <a:srgbClr val="C00000"/>
                </a:solidFill>
              </a:rPr>
              <a:t>;   } </a:t>
            </a:r>
          </a:p>
          <a:p>
            <a:pPr marL="0" indent="0">
              <a:buNone/>
            </a:pPr>
            <a:r>
              <a:rPr lang="en-US" b="1" dirty="0">
                <a:solidFill>
                  <a:srgbClr val="C00000"/>
                </a:solidFill>
              </a:rPr>
              <a:t>}; </a:t>
            </a:r>
          </a:p>
          <a:p>
            <a:pPr marL="0" indent="0">
              <a:buNone/>
            </a:pPr>
            <a:r>
              <a:rPr lang="en-US" b="1" dirty="0">
                <a:solidFill>
                  <a:srgbClr val="C00000"/>
                </a:solidFill>
              </a:rPr>
              <a:t>  </a:t>
            </a:r>
          </a:p>
          <a:p>
            <a:pPr marL="0" indent="0">
              <a:buNone/>
            </a:pPr>
            <a:r>
              <a:rPr lang="en-US" b="1" dirty="0" err="1">
                <a:solidFill>
                  <a:srgbClr val="C00000"/>
                </a:solidFill>
              </a:rPr>
              <a:t>int</a:t>
            </a:r>
            <a:r>
              <a:rPr lang="en-US" b="1" dirty="0">
                <a:solidFill>
                  <a:srgbClr val="C00000"/>
                </a:solidFill>
              </a:rPr>
              <a:t> main()  { </a:t>
            </a:r>
          </a:p>
          <a:p>
            <a:pPr marL="0" indent="0">
              <a:buNone/>
            </a:pPr>
            <a:r>
              <a:rPr lang="en-US" b="1" dirty="0">
                <a:solidFill>
                  <a:srgbClr val="C00000"/>
                </a:solidFill>
              </a:rPr>
              <a:t>   A&lt;char, char&gt; a; </a:t>
            </a:r>
          </a:p>
          <a:p>
            <a:pPr marL="0" indent="0">
              <a:buNone/>
            </a:pPr>
            <a:r>
              <a:rPr lang="en-US" b="1" dirty="0">
                <a:solidFill>
                  <a:srgbClr val="C00000"/>
                </a:solidFill>
              </a:rPr>
              <a:t>   A&lt;</a:t>
            </a:r>
            <a:r>
              <a:rPr lang="en-US" b="1" dirty="0" err="1">
                <a:solidFill>
                  <a:srgbClr val="C00000"/>
                </a:solidFill>
              </a:rPr>
              <a:t>int</a:t>
            </a:r>
            <a:r>
              <a:rPr lang="en-US" b="1" dirty="0">
                <a:solidFill>
                  <a:srgbClr val="C00000"/>
                </a:solidFill>
              </a:rPr>
              <a:t>, double&gt; b; </a:t>
            </a:r>
          </a:p>
          <a:p>
            <a:pPr marL="0" indent="0">
              <a:buNone/>
            </a:pPr>
            <a:r>
              <a:rPr lang="en-US" b="1" dirty="0">
                <a:solidFill>
                  <a:srgbClr val="C00000"/>
                </a:solidFill>
              </a:rPr>
              <a:t>   return 0; </a:t>
            </a:r>
          </a:p>
          <a:p>
            <a:pPr marL="0" indent="0">
              <a:buNone/>
            </a:pPr>
            <a:r>
              <a:rPr lang="en-US" b="1" dirty="0">
                <a:solidFill>
                  <a:srgbClr val="C00000"/>
                </a:solidFill>
              </a:rPr>
              <a:t>} </a:t>
            </a:r>
          </a:p>
          <a:p>
            <a:endParaRPr lang="tr-TR" dirty="0"/>
          </a:p>
        </p:txBody>
      </p:sp>
    </p:spTree>
    <p:extLst>
      <p:ext uri="{BB962C8B-B14F-4D97-AF65-F5344CB8AC3E}">
        <p14:creationId xmlns:p14="http://schemas.microsoft.com/office/powerpoint/2010/main" val="2029206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1490385" cy="6858000"/>
          </a:xfrm>
        </p:spPr>
        <p:txBody>
          <a:bodyPr>
            <a:normAutofit fontScale="77500" lnSpcReduction="20000"/>
          </a:bodyPr>
          <a:lstStyle/>
          <a:p>
            <a:pPr marL="0" indent="0" algn="ctr">
              <a:buNone/>
            </a:pPr>
            <a:r>
              <a:rPr lang="en-US" b="1" i="1" dirty="0">
                <a:solidFill>
                  <a:srgbClr val="C00000"/>
                </a:solidFill>
              </a:rPr>
              <a:t>Can we specify default value for template arguments?</a:t>
            </a:r>
          </a:p>
          <a:p>
            <a:r>
              <a:rPr lang="en-US" dirty="0"/>
              <a:t>Yes, like normal parameters, we can specify default arguments to templates. </a:t>
            </a:r>
            <a:endParaRPr lang="tr-TR" dirty="0" smtClean="0"/>
          </a:p>
          <a:p>
            <a:endParaRPr lang="tr-TR" dirty="0"/>
          </a:p>
          <a:p>
            <a:r>
              <a:rPr lang="en-US" dirty="0" smtClean="0"/>
              <a:t>The </a:t>
            </a:r>
            <a:r>
              <a:rPr lang="en-US" dirty="0"/>
              <a:t>following example demonstrates the same.</a:t>
            </a:r>
          </a:p>
          <a:p>
            <a:pPr marL="0" indent="0">
              <a:buNone/>
            </a:pPr>
            <a:r>
              <a:rPr lang="en-US" b="1" dirty="0" smtClean="0">
                <a:solidFill>
                  <a:srgbClr val="C00000"/>
                </a:solidFill>
              </a:rPr>
              <a:t>#</a:t>
            </a:r>
            <a:r>
              <a:rPr lang="en-US" b="1" dirty="0">
                <a:solidFill>
                  <a:srgbClr val="C00000"/>
                </a:solidFill>
              </a:rPr>
              <a:t>include&lt;</a:t>
            </a:r>
            <a:r>
              <a:rPr lang="en-US" b="1" dirty="0" err="1">
                <a:solidFill>
                  <a:srgbClr val="C00000"/>
                </a:solidFill>
              </a:rPr>
              <a:t>iostream</a:t>
            </a:r>
            <a:r>
              <a:rPr lang="en-US" b="1" dirty="0">
                <a:solidFill>
                  <a:srgbClr val="C00000"/>
                </a:solidFill>
              </a:rPr>
              <a:t>&gt; </a:t>
            </a:r>
          </a:p>
          <a:p>
            <a:pPr marL="0" indent="0">
              <a:buNone/>
            </a:pPr>
            <a:r>
              <a:rPr lang="en-US" b="1" dirty="0">
                <a:solidFill>
                  <a:srgbClr val="C00000"/>
                </a:solidFill>
              </a:rPr>
              <a:t>using namespace </a:t>
            </a:r>
            <a:r>
              <a:rPr lang="en-US" b="1" dirty="0" err="1">
                <a:solidFill>
                  <a:srgbClr val="C00000"/>
                </a:solidFill>
              </a:rPr>
              <a:t>std</a:t>
            </a:r>
            <a:r>
              <a:rPr lang="en-US" b="1" dirty="0">
                <a:solidFill>
                  <a:srgbClr val="C00000"/>
                </a:solidFill>
              </a:rPr>
              <a:t>; </a:t>
            </a:r>
          </a:p>
          <a:p>
            <a:pPr marL="0" indent="0">
              <a:buNone/>
            </a:pPr>
            <a:r>
              <a:rPr lang="en-US" b="1" dirty="0">
                <a:solidFill>
                  <a:srgbClr val="C00000"/>
                </a:solidFill>
              </a:rPr>
              <a:t>  </a:t>
            </a:r>
          </a:p>
          <a:p>
            <a:pPr marL="0" indent="0">
              <a:buNone/>
            </a:pPr>
            <a:r>
              <a:rPr lang="en-US" b="1" dirty="0">
                <a:solidFill>
                  <a:srgbClr val="C00000"/>
                </a:solidFill>
              </a:rPr>
              <a:t>template&lt;class T, class U = char&gt; </a:t>
            </a:r>
          </a:p>
          <a:p>
            <a:pPr marL="0" indent="0">
              <a:buNone/>
            </a:pPr>
            <a:r>
              <a:rPr lang="en-US" b="1" dirty="0">
                <a:solidFill>
                  <a:srgbClr val="C00000"/>
                </a:solidFill>
              </a:rPr>
              <a:t>class A  { </a:t>
            </a:r>
          </a:p>
          <a:p>
            <a:pPr marL="0" indent="0">
              <a:buNone/>
            </a:pPr>
            <a:r>
              <a:rPr lang="en-US" b="1" dirty="0">
                <a:solidFill>
                  <a:srgbClr val="C00000"/>
                </a:solidFill>
              </a:rPr>
              <a:t>public: </a:t>
            </a:r>
          </a:p>
          <a:p>
            <a:pPr marL="0" indent="0">
              <a:buNone/>
            </a:pPr>
            <a:r>
              <a:rPr lang="en-US" b="1" dirty="0">
                <a:solidFill>
                  <a:srgbClr val="C00000"/>
                </a:solidFill>
              </a:rPr>
              <a:t>    T x; </a:t>
            </a:r>
          </a:p>
          <a:p>
            <a:pPr marL="0" indent="0">
              <a:buNone/>
            </a:pPr>
            <a:r>
              <a:rPr lang="en-US" b="1" dirty="0">
                <a:solidFill>
                  <a:srgbClr val="C00000"/>
                </a:solidFill>
              </a:rPr>
              <a:t>    U y; </a:t>
            </a:r>
          </a:p>
          <a:p>
            <a:pPr marL="0" indent="0">
              <a:buNone/>
            </a:pPr>
            <a:r>
              <a:rPr lang="en-US" b="1" dirty="0">
                <a:solidFill>
                  <a:srgbClr val="C00000"/>
                </a:solidFill>
              </a:rPr>
              <a:t>    A() {   </a:t>
            </a:r>
            <a:r>
              <a:rPr lang="en-US" b="1" dirty="0" err="1">
                <a:solidFill>
                  <a:srgbClr val="C00000"/>
                </a:solidFill>
              </a:rPr>
              <a:t>cout</a:t>
            </a:r>
            <a:r>
              <a:rPr lang="en-US" b="1" dirty="0">
                <a:solidFill>
                  <a:srgbClr val="C00000"/>
                </a:solidFill>
              </a:rPr>
              <a:t>&lt;&lt;"Constructor Called"&lt;&lt;</a:t>
            </a:r>
            <a:r>
              <a:rPr lang="en-US" b="1" dirty="0" err="1">
                <a:solidFill>
                  <a:srgbClr val="C00000"/>
                </a:solidFill>
              </a:rPr>
              <a:t>endl</a:t>
            </a:r>
            <a:r>
              <a:rPr lang="en-US" b="1" dirty="0">
                <a:solidFill>
                  <a:srgbClr val="C00000"/>
                </a:solidFill>
              </a:rPr>
              <a:t>;   } </a:t>
            </a:r>
          </a:p>
          <a:p>
            <a:pPr marL="0" indent="0">
              <a:buNone/>
            </a:pPr>
            <a:r>
              <a:rPr lang="en-US" b="1" dirty="0">
                <a:solidFill>
                  <a:srgbClr val="C00000"/>
                </a:solidFill>
              </a:rPr>
              <a:t>}; </a:t>
            </a:r>
          </a:p>
          <a:p>
            <a:pPr marL="0" indent="0">
              <a:buNone/>
            </a:pPr>
            <a:r>
              <a:rPr lang="en-US" b="1" dirty="0">
                <a:solidFill>
                  <a:srgbClr val="C00000"/>
                </a:solidFill>
              </a:rPr>
              <a:t>  </a:t>
            </a:r>
          </a:p>
          <a:p>
            <a:pPr marL="0" indent="0">
              <a:buNone/>
            </a:pPr>
            <a:r>
              <a:rPr lang="en-US" b="1" dirty="0" err="1">
                <a:solidFill>
                  <a:srgbClr val="C00000"/>
                </a:solidFill>
              </a:rPr>
              <a:t>int</a:t>
            </a:r>
            <a:r>
              <a:rPr lang="en-US" b="1" dirty="0">
                <a:solidFill>
                  <a:srgbClr val="C00000"/>
                </a:solidFill>
              </a:rPr>
              <a:t> main()  { </a:t>
            </a:r>
          </a:p>
          <a:p>
            <a:pPr marL="0" indent="0">
              <a:buNone/>
            </a:pPr>
            <a:r>
              <a:rPr lang="en-US" b="1" dirty="0">
                <a:solidFill>
                  <a:srgbClr val="C00000"/>
                </a:solidFill>
              </a:rPr>
              <a:t>   A&lt;char&gt; a;  </a:t>
            </a:r>
            <a:r>
              <a:rPr lang="en-US" b="1" dirty="0"/>
              <a:t>// This will call A&lt;char, char&gt;    </a:t>
            </a:r>
          </a:p>
          <a:p>
            <a:pPr marL="0" indent="0">
              <a:buNone/>
            </a:pPr>
            <a:r>
              <a:rPr lang="en-US" b="1" dirty="0">
                <a:solidFill>
                  <a:srgbClr val="C00000"/>
                </a:solidFill>
              </a:rPr>
              <a:t>   return 0; </a:t>
            </a:r>
          </a:p>
          <a:p>
            <a:pPr marL="0" indent="0">
              <a:buNone/>
            </a:pPr>
            <a:r>
              <a:rPr lang="en-US" b="1" dirty="0">
                <a:solidFill>
                  <a:srgbClr val="C00000"/>
                </a:solidFill>
              </a:rPr>
              <a:t>} </a:t>
            </a:r>
          </a:p>
          <a:p>
            <a:endParaRPr lang="tr-TR" dirty="0"/>
          </a:p>
        </p:txBody>
      </p:sp>
    </p:spTree>
    <p:extLst>
      <p:ext uri="{BB962C8B-B14F-4D97-AF65-F5344CB8AC3E}">
        <p14:creationId xmlns:p14="http://schemas.microsoft.com/office/powerpoint/2010/main" val="948622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674482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0894" y="123587"/>
            <a:ext cx="8124645" cy="609660"/>
          </a:xfrm>
        </p:spPr>
        <p:txBody>
          <a:bodyPr>
            <a:normAutofit fontScale="90000"/>
          </a:bodyPr>
          <a:lstStyle/>
          <a:p>
            <a:r>
              <a:rPr lang="tr-TR" dirty="0" err="1"/>
              <a:t>Interfaces</a:t>
            </a:r>
            <a:r>
              <a:rPr lang="tr-TR" dirty="0"/>
              <a:t> </a:t>
            </a:r>
            <a:r>
              <a:rPr lang="tr-TR" dirty="0" err="1" smtClean="0"/>
              <a:t>and</a:t>
            </a:r>
            <a:r>
              <a:rPr lang="tr-TR" dirty="0" smtClean="0"/>
              <a:t> </a:t>
            </a:r>
            <a:r>
              <a:rPr lang="tr-TR" dirty="0" err="1" smtClean="0"/>
              <a:t>Abstract</a:t>
            </a:r>
            <a:r>
              <a:rPr lang="tr-TR" dirty="0" smtClean="0"/>
              <a:t> </a:t>
            </a:r>
            <a:r>
              <a:rPr lang="tr-TR" dirty="0" err="1" smtClean="0"/>
              <a:t>Classes</a:t>
            </a:r>
            <a:r>
              <a:rPr lang="tr-TR" dirty="0" smtClean="0"/>
              <a:t> </a:t>
            </a:r>
            <a:r>
              <a:rPr lang="tr-TR" dirty="0"/>
              <a:t>in C++ </a:t>
            </a:r>
          </a:p>
        </p:txBody>
      </p:sp>
      <p:sp>
        <p:nvSpPr>
          <p:cNvPr id="3" name="İçerik Yer Tutucusu 2"/>
          <p:cNvSpPr>
            <a:spLocks noGrp="1"/>
          </p:cNvSpPr>
          <p:nvPr>
            <p:ph idx="1"/>
          </p:nvPr>
        </p:nvSpPr>
        <p:spPr>
          <a:xfrm>
            <a:off x="0" y="733247"/>
            <a:ext cx="12192000" cy="6124753"/>
          </a:xfrm>
        </p:spPr>
        <p:txBody>
          <a:bodyPr>
            <a:normAutofit fontScale="92500" lnSpcReduction="20000"/>
          </a:bodyPr>
          <a:lstStyle/>
          <a:p>
            <a:pPr marL="0" indent="0" algn="ctr">
              <a:buNone/>
            </a:pPr>
            <a:r>
              <a:rPr lang="en-US" b="1" dirty="0"/>
              <a:t>Abstract Classes</a:t>
            </a:r>
          </a:p>
          <a:p>
            <a:r>
              <a:rPr lang="en-US" dirty="0"/>
              <a:t>Classes that have one or more pure virtual functions are said to be abstract. </a:t>
            </a:r>
            <a:endParaRPr lang="tr-TR" dirty="0" smtClean="0"/>
          </a:p>
          <a:p>
            <a:endParaRPr lang="tr-TR" dirty="0"/>
          </a:p>
          <a:p>
            <a:r>
              <a:rPr lang="en-US" dirty="0" smtClean="0"/>
              <a:t>Up </a:t>
            </a:r>
            <a:r>
              <a:rPr lang="en-US" dirty="0"/>
              <a:t>to this point, all the classes that we have create or used have been concrete. The difference between concrete and abstract classes is that you may make an instance of a concrete class but you may not make an instance of an abstract class. </a:t>
            </a:r>
            <a:endParaRPr lang="tr-TR" dirty="0" smtClean="0"/>
          </a:p>
          <a:p>
            <a:endParaRPr lang="en-US" dirty="0"/>
          </a:p>
          <a:p>
            <a:r>
              <a:rPr lang="en-US" dirty="0"/>
              <a:t>Although you can't have an instance of an abstract class, there are some things that an abstract class can still do. An abstract class can:</a:t>
            </a:r>
          </a:p>
          <a:p>
            <a:endParaRPr lang="en-US" dirty="0"/>
          </a:p>
          <a:p>
            <a:r>
              <a:rPr lang="en-US" dirty="0"/>
              <a:t>be a base (parent or super) </a:t>
            </a:r>
            <a:r>
              <a:rPr lang="en-US" dirty="0" smtClean="0"/>
              <a:t>class</a:t>
            </a:r>
            <a:endParaRPr lang="tr-TR" dirty="0" smtClean="0"/>
          </a:p>
          <a:p>
            <a:endParaRPr lang="en-US" dirty="0"/>
          </a:p>
          <a:p>
            <a:r>
              <a:rPr lang="en-US" dirty="0"/>
              <a:t>have concrete features (both variables and functions) that can be inherited by derived (child or sub) classes</a:t>
            </a:r>
          </a:p>
          <a:p>
            <a:endParaRPr lang="en-US" dirty="0"/>
          </a:p>
          <a:p>
            <a:r>
              <a:rPr lang="en-US" dirty="0"/>
              <a:t>participate in polymorphism</a:t>
            </a:r>
            <a:endParaRPr lang="tr-TR" dirty="0"/>
          </a:p>
        </p:txBody>
      </p:sp>
    </p:spTree>
    <p:extLst>
      <p:ext uri="{BB962C8B-B14F-4D97-AF65-F5344CB8AC3E}">
        <p14:creationId xmlns:p14="http://schemas.microsoft.com/office/powerpoint/2010/main" val="1455358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797615"/>
          </a:xfrm>
        </p:spPr>
        <p:txBody>
          <a:bodyPr>
            <a:normAutofit lnSpcReduction="10000"/>
          </a:bodyPr>
          <a:lstStyle/>
          <a:p>
            <a:pPr marL="0" indent="0" algn="ctr">
              <a:buNone/>
            </a:pPr>
            <a:r>
              <a:rPr lang="en-US" b="1" dirty="0"/>
              <a:t>Designing Strategy</a:t>
            </a:r>
          </a:p>
          <a:p>
            <a:r>
              <a:rPr lang="en-US" dirty="0"/>
              <a:t>An object-oriented system might use an abstract base class to provide a common and standardized interface appropriate for all the external applications. </a:t>
            </a:r>
            <a:endParaRPr lang="tr-TR" dirty="0" smtClean="0"/>
          </a:p>
          <a:p>
            <a:endParaRPr lang="tr-TR" dirty="0"/>
          </a:p>
          <a:p>
            <a:r>
              <a:rPr lang="en-US" dirty="0" smtClean="0"/>
              <a:t>Then</a:t>
            </a:r>
            <a:r>
              <a:rPr lang="en-US" dirty="0"/>
              <a:t>, through inheritance from that abstract base class, derived classes are formed that operate similarly.</a:t>
            </a:r>
          </a:p>
          <a:p>
            <a:endParaRPr lang="en-US" dirty="0"/>
          </a:p>
          <a:p>
            <a:r>
              <a:rPr lang="en-US" dirty="0"/>
              <a:t>The capabilities (i.e., the public functions) offered by the external applications are provided as pure virtual functions in the abstract base class. </a:t>
            </a:r>
            <a:endParaRPr lang="tr-TR" dirty="0" smtClean="0"/>
          </a:p>
          <a:p>
            <a:endParaRPr lang="tr-TR" dirty="0"/>
          </a:p>
          <a:p>
            <a:r>
              <a:rPr lang="en-US" dirty="0" smtClean="0"/>
              <a:t>The </a:t>
            </a:r>
            <a:r>
              <a:rPr lang="en-US" dirty="0"/>
              <a:t>implementations of these pure virtual functions are provided in the derived classes that correspond to the specific types of the application.</a:t>
            </a:r>
          </a:p>
          <a:p>
            <a:endParaRPr lang="en-US" dirty="0"/>
          </a:p>
          <a:p>
            <a:r>
              <a:rPr lang="en-US" dirty="0"/>
              <a:t>This architecture also allows new applications to be added to a system easily, even after the system has been defined.</a:t>
            </a:r>
            <a:endParaRPr lang="tr-TR" dirty="0"/>
          </a:p>
        </p:txBody>
      </p:sp>
    </p:spTree>
    <p:extLst>
      <p:ext uri="{BB962C8B-B14F-4D97-AF65-F5344CB8AC3E}">
        <p14:creationId xmlns:p14="http://schemas.microsoft.com/office/powerpoint/2010/main" val="3174757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4287" y="284672"/>
            <a:ext cx="11967713" cy="6573328"/>
          </a:xfrm>
        </p:spPr>
        <p:txBody>
          <a:bodyPr>
            <a:normAutofit/>
          </a:bodyPr>
          <a:lstStyle/>
          <a:p>
            <a:pPr marL="0" indent="0" algn="ctr">
              <a:buNone/>
            </a:pPr>
            <a:r>
              <a:rPr lang="en-US" dirty="0"/>
              <a:t>Why we need a abstract class?</a:t>
            </a:r>
          </a:p>
          <a:p>
            <a:r>
              <a:rPr lang="en-US" dirty="0"/>
              <a:t>Let’s understand this with the help of a real life example. </a:t>
            </a:r>
            <a:endParaRPr lang="tr-TR" dirty="0" smtClean="0"/>
          </a:p>
          <a:p>
            <a:r>
              <a:rPr lang="en-US" dirty="0" smtClean="0"/>
              <a:t>Lets </a:t>
            </a:r>
            <a:r>
              <a:rPr lang="en-US" dirty="0"/>
              <a:t>say we have a class Animal, animal sleeps, animal make sound, etc. </a:t>
            </a:r>
            <a:endParaRPr lang="tr-TR" dirty="0" smtClean="0"/>
          </a:p>
          <a:p>
            <a:r>
              <a:rPr lang="en-US" dirty="0" smtClean="0"/>
              <a:t>For </a:t>
            </a:r>
            <a:r>
              <a:rPr lang="en-US" dirty="0"/>
              <a:t>now I am considering only these two </a:t>
            </a:r>
            <a:r>
              <a:rPr lang="en-US" dirty="0" err="1"/>
              <a:t>behaviours</a:t>
            </a:r>
            <a:r>
              <a:rPr lang="en-US" dirty="0"/>
              <a:t> and creating a class Animal with two functions </a:t>
            </a:r>
            <a:r>
              <a:rPr lang="en-US" dirty="0">
                <a:solidFill>
                  <a:srgbClr val="C00000"/>
                </a:solidFill>
              </a:rPr>
              <a:t>sound() and sleeping().</a:t>
            </a:r>
          </a:p>
          <a:p>
            <a:endParaRPr lang="en-US" dirty="0"/>
          </a:p>
          <a:p>
            <a:r>
              <a:rPr lang="en-US" dirty="0"/>
              <a:t>Now, we know that animal sounds are different cat says “meow”, dog says “woof”. </a:t>
            </a:r>
            <a:endParaRPr lang="tr-TR" dirty="0" smtClean="0"/>
          </a:p>
          <a:p>
            <a:r>
              <a:rPr lang="en-US" dirty="0" smtClean="0"/>
              <a:t>So </a:t>
            </a:r>
            <a:r>
              <a:rPr lang="en-US" dirty="0"/>
              <a:t>what implementation do I give in Animal class for the function sound(), the only and correct way of doing this would be making this function pure abstract so that I need not give implementation in Animal class but all the classes that inherits Animal class must give implementation to this function. </a:t>
            </a:r>
            <a:endParaRPr lang="tr-TR" dirty="0" smtClean="0"/>
          </a:p>
          <a:p>
            <a:r>
              <a:rPr lang="en-US" dirty="0" smtClean="0"/>
              <a:t>This </a:t>
            </a:r>
            <a:r>
              <a:rPr lang="en-US" dirty="0"/>
              <a:t>way I am ensuring that all the Animals have sound but they have their unique sound.</a:t>
            </a:r>
            <a:endParaRPr lang="tr-TR" dirty="0"/>
          </a:p>
        </p:txBody>
      </p:sp>
    </p:spTree>
    <p:extLst>
      <p:ext uri="{BB962C8B-B14F-4D97-AF65-F5344CB8AC3E}">
        <p14:creationId xmlns:p14="http://schemas.microsoft.com/office/powerpoint/2010/main" val="413915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7427344" cy="6858000"/>
          </a:xfrm>
        </p:spPr>
        <p:txBody>
          <a:bodyPr>
            <a:normAutofit fontScale="925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&lt;</a:t>
            </a:r>
            <a:r>
              <a:rPr lang="tr-TR" b="1" dirty="0" err="1">
                <a:solidFill>
                  <a:srgbClr val="C00000"/>
                </a:solidFill>
              </a:rPr>
              <a:t>iostream</a:t>
            </a:r>
            <a:r>
              <a:rPr lang="tr-TR" b="1" dirty="0">
                <a:solidFill>
                  <a:srgbClr val="C00000"/>
                </a:solidFill>
              </a:rPr>
              <a:t>&gt;</a:t>
            </a:r>
          </a:p>
          <a:p>
            <a:pPr marL="0" indent="0">
              <a:buNone/>
            </a:pPr>
            <a:r>
              <a:rPr lang="tr-TR" b="1" dirty="0" err="1">
                <a:solidFill>
                  <a:srgbClr val="C00000"/>
                </a:solidFill>
              </a:rPr>
              <a:t>using</a:t>
            </a:r>
            <a:r>
              <a:rPr lang="tr-TR" b="1" dirty="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Animal</a:t>
            </a:r>
            <a:r>
              <a:rPr lang="tr-TR" b="1" dirty="0">
                <a:solidFill>
                  <a:srgbClr val="C00000"/>
                </a:solidFill>
              </a:rPr>
              <a:t>{</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err="1" smtClean="0">
                <a:solidFill>
                  <a:srgbClr val="C00000"/>
                </a:solidFill>
              </a:rPr>
              <a:t>virtual</a:t>
            </a:r>
            <a:r>
              <a:rPr lang="tr-TR" b="1" dirty="0" smtClean="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sound</a:t>
            </a:r>
            <a:r>
              <a:rPr lang="tr-TR" b="1" dirty="0">
                <a:solidFill>
                  <a:srgbClr val="C00000"/>
                </a:solidFill>
              </a:rPr>
              <a:t>() = 0</a:t>
            </a:r>
            <a:r>
              <a:rPr lang="tr-TR" b="1" dirty="0" smtClean="0">
                <a:solidFill>
                  <a:srgbClr val="C00000"/>
                </a:solidFill>
              </a:rPr>
              <a:t>;</a:t>
            </a:r>
            <a:r>
              <a:rPr lang="tr-TR" b="1" dirty="0"/>
              <a:t> //</a:t>
            </a:r>
            <a:r>
              <a:rPr lang="tr-TR" b="1" dirty="0" err="1"/>
              <a:t>Pure</a:t>
            </a:r>
            <a:r>
              <a:rPr lang="tr-TR" b="1" dirty="0"/>
              <a:t> Virtual </a:t>
            </a:r>
            <a:r>
              <a:rPr lang="tr-TR" b="1" dirty="0" err="1"/>
              <a:t>Function</a:t>
            </a:r>
            <a:endParaRPr lang="tr-TR" b="1" dirty="0"/>
          </a:p>
          <a:p>
            <a:pPr marL="0" indent="0">
              <a:buNone/>
            </a:pP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sleeping</a:t>
            </a:r>
            <a:r>
              <a:rPr lang="tr-TR" b="1" dirty="0">
                <a:solidFill>
                  <a:srgbClr val="C00000"/>
                </a:solidFill>
              </a:rPr>
              <a:t>() </a:t>
            </a:r>
            <a:r>
              <a:rPr lang="tr-TR" b="1" dirty="0" smtClean="0">
                <a:solidFill>
                  <a:srgbClr val="C00000"/>
                </a:solidFill>
              </a:rPr>
              <a:t>{</a:t>
            </a:r>
            <a:r>
              <a:rPr lang="tr-TR" b="1" dirty="0"/>
              <a:t>//Normal </a:t>
            </a:r>
            <a:r>
              <a:rPr lang="tr-TR" b="1" dirty="0" err="1"/>
              <a:t>member</a:t>
            </a:r>
            <a:r>
              <a:rPr lang="tr-TR" b="1" dirty="0"/>
              <a:t> </a:t>
            </a:r>
            <a:r>
              <a:rPr lang="tr-TR" b="1" dirty="0" err="1"/>
              <a:t>Function</a:t>
            </a:r>
            <a:endParaRPr lang="tr-TR" b="1" dirty="0"/>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Sleeping</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Dog</a:t>
            </a: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a:solidFill>
                  <a:srgbClr val="C00000"/>
                </a:solidFill>
              </a:rPr>
              <a:t>Animal</a:t>
            </a:r>
            <a:r>
              <a:rPr lang="tr-TR" b="1" dirty="0">
                <a:solidFill>
                  <a:srgbClr val="C00000"/>
                </a:solidFill>
              </a:rPr>
              <a:t>{</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sound</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Woof</a:t>
            </a:r>
            <a:r>
              <a:rPr lang="tr-TR" b="1" dirty="0">
                <a:solidFill>
                  <a:srgbClr val="C00000"/>
                </a:solidFill>
              </a:rPr>
              <a:t>"&lt;&lt;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p>
          <a:p>
            <a:pPr marL="0" indent="0">
              <a:buNone/>
            </a:pPr>
            <a:r>
              <a:rPr lang="tr-TR" b="1" dirty="0" smtClean="0">
                <a:solidFill>
                  <a:srgbClr val="C00000"/>
                </a:solidFill>
              </a:rPr>
              <a:t>};</a:t>
            </a:r>
            <a:endParaRPr lang="tr-TR" b="1" dirty="0">
              <a:solidFill>
                <a:srgbClr val="C00000"/>
              </a:solidFill>
            </a:endParaRPr>
          </a:p>
        </p:txBody>
      </p:sp>
      <p:sp>
        <p:nvSpPr>
          <p:cNvPr id="2" name="Dikdörtgen 1"/>
          <p:cNvSpPr/>
          <p:nvPr/>
        </p:nvSpPr>
        <p:spPr>
          <a:xfrm>
            <a:off x="7335328" y="4346132"/>
            <a:ext cx="3654725" cy="2308324"/>
          </a:xfrm>
          <a:prstGeom prst="rect">
            <a:avLst/>
          </a:prstGeom>
        </p:spPr>
        <p:txBody>
          <a:bodyPr wrap="square">
            <a:spAutoFit/>
          </a:bodyPr>
          <a:lstStyle/>
          <a:p>
            <a:r>
              <a:rPr lang="en-US" sz="2400" b="1" dirty="0" err="1">
                <a:solidFill>
                  <a:srgbClr val="C00000"/>
                </a:solidFill>
              </a:rPr>
              <a:t>int</a:t>
            </a:r>
            <a:r>
              <a:rPr lang="en-US" sz="2400" b="1" dirty="0">
                <a:solidFill>
                  <a:srgbClr val="C00000"/>
                </a:solidFill>
              </a:rPr>
              <a:t> main(){</a:t>
            </a:r>
          </a:p>
          <a:p>
            <a:r>
              <a:rPr lang="en-US" sz="2400" b="1" dirty="0">
                <a:solidFill>
                  <a:srgbClr val="C00000"/>
                </a:solidFill>
              </a:rPr>
              <a:t>   Dog </a:t>
            </a:r>
            <a:r>
              <a:rPr lang="en-US" sz="2400" b="1" dirty="0" err="1">
                <a:solidFill>
                  <a:srgbClr val="C00000"/>
                </a:solidFill>
              </a:rPr>
              <a:t>obj</a:t>
            </a:r>
            <a:r>
              <a:rPr lang="en-US" sz="2400" b="1" dirty="0">
                <a:solidFill>
                  <a:srgbClr val="C00000"/>
                </a:solidFill>
              </a:rPr>
              <a:t>;</a:t>
            </a:r>
          </a:p>
          <a:p>
            <a:r>
              <a:rPr lang="en-US" sz="2400" b="1" dirty="0">
                <a:solidFill>
                  <a:srgbClr val="C00000"/>
                </a:solidFill>
              </a:rPr>
              <a:t>   </a:t>
            </a:r>
            <a:r>
              <a:rPr lang="en-US" sz="2400" b="1" dirty="0" err="1">
                <a:solidFill>
                  <a:srgbClr val="C00000"/>
                </a:solidFill>
              </a:rPr>
              <a:t>obj.sound</a:t>
            </a:r>
            <a:r>
              <a:rPr lang="en-US" sz="2400" b="1" dirty="0">
                <a:solidFill>
                  <a:srgbClr val="C00000"/>
                </a:solidFill>
              </a:rPr>
              <a:t>();</a:t>
            </a:r>
          </a:p>
          <a:p>
            <a:r>
              <a:rPr lang="en-US" sz="2400" b="1" dirty="0">
                <a:solidFill>
                  <a:srgbClr val="C00000"/>
                </a:solidFill>
              </a:rPr>
              <a:t>   </a:t>
            </a:r>
            <a:r>
              <a:rPr lang="en-US" sz="2400" b="1" dirty="0" err="1">
                <a:solidFill>
                  <a:srgbClr val="C00000"/>
                </a:solidFill>
              </a:rPr>
              <a:t>obj.sleeping</a:t>
            </a:r>
            <a:r>
              <a:rPr lang="en-US" sz="2400" b="1" dirty="0">
                <a:solidFill>
                  <a:srgbClr val="C00000"/>
                </a:solidFill>
              </a:rPr>
              <a:t>();</a:t>
            </a:r>
          </a:p>
          <a:p>
            <a:r>
              <a:rPr lang="en-US" sz="2400" b="1" dirty="0">
                <a:solidFill>
                  <a:srgbClr val="C00000"/>
                </a:solidFill>
              </a:rPr>
              <a:t>   return 0;</a:t>
            </a:r>
          </a:p>
          <a:p>
            <a:r>
              <a:rPr lang="en-US" sz="2400" b="1" dirty="0">
                <a:solidFill>
                  <a:srgbClr val="C00000"/>
                </a:solidFill>
              </a:rPr>
              <a:t>}</a:t>
            </a:r>
          </a:p>
        </p:txBody>
      </p:sp>
    </p:spTree>
    <p:extLst>
      <p:ext uri="{BB962C8B-B14F-4D97-AF65-F5344CB8AC3E}">
        <p14:creationId xmlns:p14="http://schemas.microsoft.com/office/powerpoint/2010/main" val="3873623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74462"/>
            <a:ext cx="12191999" cy="5912270"/>
          </a:xfrm>
        </p:spPr>
        <p:txBody>
          <a:bodyPr>
            <a:normAutofit fontScale="92500" lnSpcReduction="20000"/>
          </a:bodyPr>
          <a:lstStyle/>
          <a:p>
            <a:pPr marL="0" indent="0" algn="ctr">
              <a:buNone/>
            </a:pPr>
            <a:r>
              <a:rPr lang="en-US" b="1" dirty="0"/>
              <a:t>How templates work</a:t>
            </a:r>
            <a:r>
              <a:rPr lang="en-US" b="1" dirty="0" smtClean="0"/>
              <a:t>?</a:t>
            </a:r>
            <a:endParaRPr lang="tr-TR" b="1" dirty="0" smtClean="0"/>
          </a:p>
          <a:p>
            <a:pPr marL="0" indent="0" algn="ctr">
              <a:buNone/>
            </a:pPr>
            <a:endParaRPr lang="tr-TR" b="1" dirty="0"/>
          </a:p>
          <a:p>
            <a:pPr marL="0" indent="0" algn="ctr">
              <a:buNone/>
            </a:pPr>
            <a:endParaRPr lang="en-US" b="1" dirty="0"/>
          </a:p>
          <a:p>
            <a:r>
              <a:rPr lang="en-US" dirty="0"/>
              <a:t>Templates are expanded at compiler time. This is like macros. </a:t>
            </a:r>
            <a:endParaRPr lang="tr-TR" dirty="0" smtClean="0"/>
          </a:p>
          <a:p>
            <a:endParaRPr lang="tr-TR" dirty="0"/>
          </a:p>
          <a:p>
            <a:r>
              <a:rPr lang="en-US" dirty="0" smtClean="0"/>
              <a:t>The </a:t>
            </a:r>
            <a:r>
              <a:rPr lang="en-US" dirty="0"/>
              <a:t>difference is, compiler does type checking before template </a:t>
            </a:r>
            <a:r>
              <a:rPr lang="en-US" dirty="0" smtClean="0"/>
              <a:t>expansion. </a:t>
            </a:r>
            <a:endParaRPr lang="tr-TR" dirty="0" smtClean="0"/>
          </a:p>
          <a:p>
            <a:endParaRPr lang="tr-TR" dirty="0" smtClean="0"/>
          </a:p>
          <a:p>
            <a:r>
              <a:rPr lang="en-US" b="1" dirty="0" smtClean="0">
                <a:solidFill>
                  <a:srgbClr val="C00000"/>
                </a:solidFill>
              </a:rPr>
              <a:t>The </a:t>
            </a:r>
            <a:r>
              <a:rPr lang="en-US" b="1" dirty="0">
                <a:solidFill>
                  <a:srgbClr val="C00000"/>
                </a:solidFill>
              </a:rPr>
              <a:t>idea is simple, source code contains only function/class, but compiled code may contain multiple copies of same </a:t>
            </a:r>
            <a:r>
              <a:rPr lang="en-US" b="1" dirty="0" smtClean="0">
                <a:solidFill>
                  <a:srgbClr val="C00000"/>
                </a:solidFill>
              </a:rPr>
              <a:t>function/class</a:t>
            </a:r>
            <a:endParaRPr lang="tr-TR" b="1" dirty="0" smtClean="0">
              <a:solidFill>
                <a:srgbClr val="C00000"/>
              </a:solidFill>
            </a:endParaRPr>
          </a:p>
          <a:p>
            <a:endParaRPr lang="tr-TR" dirty="0" smtClean="0"/>
          </a:p>
          <a:p>
            <a:r>
              <a:rPr lang="en-US" dirty="0"/>
              <a:t>Templates can be implemented in two ways:</a:t>
            </a:r>
          </a:p>
          <a:p>
            <a:endParaRPr lang="en-US" dirty="0"/>
          </a:p>
          <a:p>
            <a:r>
              <a:rPr lang="en-US" dirty="0"/>
              <a:t>As a function template</a:t>
            </a:r>
          </a:p>
          <a:p>
            <a:r>
              <a:rPr lang="en-US" dirty="0"/>
              <a:t>As a class template</a:t>
            </a:r>
            <a:endParaRPr lang="tr-TR" dirty="0" smtClean="0"/>
          </a:p>
          <a:p>
            <a:endParaRPr lang="tr-TR" dirty="0"/>
          </a:p>
        </p:txBody>
      </p:sp>
    </p:spTree>
    <p:extLst>
      <p:ext uri="{BB962C8B-B14F-4D97-AF65-F5344CB8AC3E}">
        <p14:creationId xmlns:p14="http://schemas.microsoft.com/office/powerpoint/2010/main" val="2679537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1412747" cy="6858000"/>
          </a:xfrm>
        </p:spPr>
        <p:txBody>
          <a:bodyPr/>
          <a:lstStyle/>
          <a:p>
            <a:pPr marL="0" indent="0" algn="ctr">
              <a:buNone/>
            </a:pPr>
            <a:r>
              <a:rPr lang="en-US" b="1" dirty="0"/>
              <a:t>Rules of Abstract Class</a:t>
            </a:r>
          </a:p>
          <a:p>
            <a:pPr marL="0" indent="0">
              <a:buNone/>
            </a:pPr>
            <a:r>
              <a:rPr lang="en-US" dirty="0"/>
              <a:t>1) As we have seen that any class that has a pure virtual function is an abstract class.</a:t>
            </a:r>
          </a:p>
          <a:p>
            <a:pPr marL="0" indent="0">
              <a:buNone/>
            </a:pPr>
            <a:r>
              <a:rPr lang="en-US" dirty="0"/>
              <a:t>2) We cannot create the instance of abstract class. For example: If I have written this line </a:t>
            </a:r>
            <a:r>
              <a:rPr lang="en-US" b="1" dirty="0">
                <a:solidFill>
                  <a:srgbClr val="C00000"/>
                </a:solidFill>
              </a:rPr>
              <a:t>Animal </a:t>
            </a:r>
            <a:r>
              <a:rPr lang="en-US" b="1" dirty="0" err="1">
                <a:solidFill>
                  <a:srgbClr val="C00000"/>
                </a:solidFill>
              </a:rPr>
              <a:t>obj</a:t>
            </a:r>
            <a:r>
              <a:rPr lang="en-US" b="1" dirty="0">
                <a:solidFill>
                  <a:srgbClr val="C00000"/>
                </a:solidFill>
              </a:rPr>
              <a:t>; </a:t>
            </a:r>
            <a:r>
              <a:rPr lang="en-US" dirty="0"/>
              <a:t>in the above program, it would have caused compilation error.</a:t>
            </a:r>
          </a:p>
          <a:p>
            <a:pPr marL="0" indent="0">
              <a:buNone/>
            </a:pPr>
            <a:r>
              <a:rPr lang="en-US" dirty="0"/>
              <a:t>3) We can create pointer and reference of base abstract class points to the instance of child class. For example, this is valid:</a:t>
            </a:r>
          </a:p>
          <a:p>
            <a:pPr marL="0" indent="0">
              <a:buNone/>
            </a:pPr>
            <a:endParaRPr lang="en-US" dirty="0"/>
          </a:p>
          <a:p>
            <a:pPr marL="0" indent="0">
              <a:buNone/>
            </a:pPr>
            <a:r>
              <a:rPr lang="en-US" b="1" dirty="0">
                <a:solidFill>
                  <a:srgbClr val="C00000"/>
                </a:solidFill>
              </a:rPr>
              <a:t>Animal *</a:t>
            </a:r>
            <a:r>
              <a:rPr lang="en-US" b="1" dirty="0" err="1">
                <a:solidFill>
                  <a:srgbClr val="C00000"/>
                </a:solidFill>
              </a:rPr>
              <a:t>obj</a:t>
            </a:r>
            <a:r>
              <a:rPr lang="en-US" b="1" dirty="0">
                <a:solidFill>
                  <a:srgbClr val="C00000"/>
                </a:solidFill>
              </a:rPr>
              <a:t> = new Dog();</a:t>
            </a:r>
          </a:p>
          <a:p>
            <a:pPr marL="0" indent="0">
              <a:buNone/>
            </a:pPr>
            <a:r>
              <a:rPr lang="en-US" b="1" dirty="0" err="1">
                <a:solidFill>
                  <a:srgbClr val="C00000"/>
                </a:solidFill>
              </a:rPr>
              <a:t>obj</a:t>
            </a:r>
            <a:r>
              <a:rPr lang="en-US" b="1" dirty="0">
                <a:solidFill>
                  <a:srgbClr val="C00000"/>
                </a:solidFill>
              </a:rPr>
              <a:t>-&gt;sound();</a:t>
            </a:r>
          </a:p>
          <a:p>
            <a:pPr marL="0" indent="0">
              <a:buNone/>
            </a:pPr>
            <a:r>
              <a:rPr lang="en-US" dirty="0"/>
              <a:t>4) Abstract class can have constructors.</a:t>
            </a:r>
          </a:p>
          <a:p>
            <a:pPr marL="0" indent="0">
              <a:buNone/>
            </a:pPr>
            <a:r>
              <a:rPr lang="en-US" dirty="0"/>
              <a:t>5) If the derived class does not implement the pure virtual function of parent class then the derived class becomes abstract.</a:t>
            </a:r>
            <a:endParaRPr lang="tr-TR" dirty="0"/>
          </a:p>
        </p:txBody>
      </p:sp>
    </p:spTree>
    <p:extLst>
      <p:ext uri="{BB962C8B-B14F-4D97-AF65-F5344CB8AC3E}">
        <p14:creationId xmlns:p14="http://schemas.microsoft.com/office/powerpoint/2010/main" val="644195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1490385" cy="6858000"/>
          </a:xfrm>
        </p:spPr>
        <p:txBody>
          <a:bodyPr>
            <a:normAutofit fontScale="775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a:t>
            </a:r>
          </a:p>
          <a:p>
            <a:pPr marL="0" indent="0">
              <a:buNone/>
            </a:pPr>
            <a:r>
              <a:rPr lang="tr-TR" b="1" dirty="0">
                <a:solidFill>
                  <a:srgbClr val="C00000"/>
                </a:solidFill>
              </a:rPr>
              <a:t> </a:t>
            </a:r>
            <a:r>
              <a:rPr lang="tr-TR" b="1" dirty="0" err="1" smtClean="0">
                <a:solidFill>
                  <a:srgbClr val="C00000"/>
                </a:solidFill>
              </a:rPr>
              <a:t>using</a:t>
            </a:r>
            <a:r>
              <a:rPr lang="tr-TR" b="1" dirty="0" smtClean="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r>
              <a:rPr lang="tr-TR" b="1" dirty="0">
                <a:solidFill>
                  <a:srgbClr val="C00000"/>
                </a:solidFill>
              </a:rPr>
              <a:t> </a:t>
            </a:r>
            <a:r>
              <a:rPr lang="tr-TR" b="1" dirty="0" smtClean="0"/>
              <a:t>// </a:t>
            </a:r>
            <a:r>
              <a:rPr lang="tr-TR" b="1" dirty="0"/>
              <a:t>Base </a:t>
            </a:r>
            <a:r>
              <a:rPr lang="tr-TR" b="1" dirty="0" err="1"/>
              <a:t>class</a:t>
            </a:r>
            <a:endParaRPr lang="tr-TR" b="1" dirty="0"/>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Shape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t>      // </a:t>
            </a:r>
            <a:r>
              <a:rPr lang="tr-TR" b="1" dirty="0" err="1"/>
              <a:t>pure</a:t>
            </a:r>
            <a:r>
              <a:rPr lang="tr-TR" b="1" dirty="0"/>
              <a:t> </a:t>
            </a:r>
            <a:r>
              <a:rPr lang="tr-TR" b="1" dirty="0" err="1"/>
              <a:t>virtual</a:t>
            </a:r>
            <a:r>
              <a:rPr lang="tr-TR" b="1" dirty="0"/>
              <a:t> </a:t>
            </a:r>
            <a:r>
              <a:rPr lang="tr-TR" b="1" dirty="0" err="1"/>
              <a:t>function</a:t>
            </a:r>
            <a:r>
              <a:rPr lang="tr-TR" b="1" dirty="0"/>
              <a:t> </a:t>
            </a:r>
            <a:r>
              <a:rPr lang="tr-TR" b="1" dirty="0" err="1"/>
              <a:t>providing</a:t>
            </a:r>
            <a:r>
              <a:rPr lang="tr-TR" b="1" dirty="0"/>
              <a:t> </a:t>
            </a:r>
            <a:r>
              <a:rPr lang="tr-TR" b="1" dirty="0" err="1"/>
              <a:t>interface</a:t>
            </a:r>
            <a:r>
              <a:rPr lang="tr-TR" b="1" dirty="0"/>
              <a:t> </a:t>
            </a:r>
            <a:r>
              <a:rPr lang="tr-TR" b="1" dirty="0" err="1"/>
              <a:t>framework</a:t>
            </a:r>
            <a:r>
              <a:rPr lang="tr-TR" b="1" dirty="0"/>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getArea</a:t>
            </a:r>
            <a:r>
              <a:rPr lang="tr-TR" b="1" dirty="0">
                <a:solidFill>
                  <a:srgbClr val="C00000"/>
                </a:solidFill>
              </a:rPr>
              <a:t>() = 0;</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setWidth</a:t>
            </a:r>
            <a:r>
              <a:rPr lang="tr-TR" b="1" dirty="0">
                <a:solidFill>
                  <a:srgbClr val="C00000"/>
                </a:solidFill>
              </a:rPr>
              <a:t>(</a:t>
            </a:r>
            <a:r>
              <a:rPr lang="tr-TR" b="1" dirty="0" err="1">
                <a:solidFill>
                  <a:srgbClr val="C00000"/>
                </a:solidFill>
              </a:rPr>
              <a:t>int</a:t>
            </a:r>
            <a:r>
              <a:rPr lang="tr-TR" b="1" dirty="0">
                <a:solidFill>
                  <a:srgbClr val="C00000"/>
                </a:solidFill>
              </a:rPr>
              <a:t> w) {</a:t>
            </a:r>
          </a:p>
          <a:p>
            <a:pPr marL="0" indent="0">
              <a:buNone/>
            </a:pPr>
            <a:r>
              <a:rPr lang="tr-TR" b="1" dirty="0">
                <a:solidFill>
                  <a:srgbClr val="C00000"/>
                </a:solidFill>
              </a:rPr>
              <a:t>         </a:t>
            </a:r>
            <a:r>
              <a:rPr lang="tr-TR" b="1" dirty="0" err="1">
                <a:solidFill>
                  <a:srgbClr val="C00000"/>
                </a:solidFill>
              </a:rPr>
              <a:t>width</a:t>
            </a:r>
            <a:r>
              <a:rPr lang="tr-TR" b="1" dirty="0">
                <a:solidFill>
                  <a:srgbClr val="C00000"/>
                </a:solidFill>
              </a:rPr>
              <a:t> = w;</a:t>
            </a:r>
          </a:p>
          <a:p>
            <a:pPr marL="0" indent="0">
              <a:buNone/>
            </a:pPr>
            <a:r>
              <a:rPr lang="tr-TR" b="1" dirty="0">
                <a:solidFill>
                  <a:srgbClr val="C00000"/>
                </a:solidFill>
              </a:rPr>
              <a:t>      }</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setHeight</a:t>
            </a:r>
            <a:r>
              <a:rPr lang="tr-TR" b="1" dirty="0">
                <a:solidFill>
                  <a:srgbClr val="C00000"/>
                </a:solidFill>
              </a:rPr>
              <a:t>(</a:t>
            </a:r>
            <a:r>
              <a:rPr lang="tr-TR" b="1" dirty="0" err="1">
                <a:solidFill>
                  <a:srgbClr val="C00000"/>
                </a:solidFill>
              </a:rPr>
              <a:t>int</a:t>
            </a:r>
            <a:r>
              <a:rPr lang="tr-TR" b="1" dirty="0">
                <a:solidFill>
                  <a:srgbClr val="C00000"/>
                </a:solidFill>
              </a:rPr>
              <a:t> h) {</a:t>
            </a:r>
          </a:p>
          <a:p>
            <a:pPr marL="0" indent="0">
              <a:buNone/>
            </a:pPr>
            <a:r>
              <a:rPr lang="tr-TR" b="1" dirty="0">
                <a:solidFill>
                  <a:srgbClr val="C00000"/>
                </a:solidFill>
              </a:rPr>
              <a:t>         </a:t>
            </a:r>
            <a:r>
              <a:rPr lang="tr-TR" b="1" dirty="0" err="1">
                <a:solidFill>
                  <a:srgbClr val="C00000"/>
                </a:solidFill>
              </a:rPr>
              <a:t>height</a:t>
            </a:r>
            <a:r>
              <a:rPr lang="tr-TR" b="1" dirty="0">
                <a:solidFill>
                  <a:srgbClr val="C00000"/>
                </a:solidFill>
              </a:rPr>
              <a:t> = h;</a:t>
            </a:r>
          </a:p>
          <a:p>
            <a:pPr marL="0" indent="0">
              <a:buNone/>
            </a:pPr>
            <a:r>
              <a:rPr lang="tr-TR" b="1" dirty="0">
                <a:solidFill>
                  <a:srgbClr val="C00000"/>
                </a:solidFill>
              </a:rPr>
              <a:t>      }</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protected</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width</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height</a:t>
            </a:r>
            <a:r>
              <a:rPr lang="tr-TR" b="1" dirty="0">
                <a:solidFill>
                  <a:srgbClr val="C00000"/>
                </a:solidFill>
              </a:rPr>
              <a:t>;</a:t>
            </a:r>
          </a:p>
          <a:p>
            <a:pPr marL="0" indent="0">
              <a:buNone/>
            </a:pPr>
            <a:r>
              <a:rPr lang="tr-TR" b="1" dirty="0">
                <a:solidFill>
                  <a:srgbClr val="C00000"/>
                </a:solidFill>
              </a:rPr>
              <a:t>};</a:t>
            </a:r>
          </a:p>
        </p:txBody>
      </p:sp>
    </p:spTree>
    <p:extLst>
      <p:ext uri="{BB962C8B-B14F-4D97-AF65-F5344CB8AC3E}">
        <p14:creationId xmlns:p14="http://schemas.microsoft.com/office/powerpoint/2010/main" val="3101424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5296619" cy="6858000"/>
          </a:xfrm>
        </p:spPr>
        <p:txBody>
          <a:bodyPr>
            <a:normAutofit fontScale="92500" lnSpcReduction="10000"/>
          </a:bodyPr>
          <a:lstStyle/>
          <a:p>
            <a:pPr marL="0" indent="0">
              <a:buNone/>
            </a:pPr>
            <a:r>
              <a:rPr lang="tr-TR" b="1" dirty="0"/>
              <a:t>// </a:t>
            </a:r>
            <a:r>
              <a:rPr lang="tr-TR" b="1" dirty="0" err="1"/>
              <a:t>Derived</a:t>
            </a:r>
            <a:r>
              <a:rPr lang="tr-TR" b="1" dirty="0"/>
              <a:t> </a:t>
            </a:r>
            <a:r>
              <a:rPr lang="tr-TR" b="1" dirty="0" err="1"/>
              <a:t>classes</a:t>
            </a:r>
            <a:endParaRPr lang="tr-TR" b="1" dirty="0"/>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Rectangle</a:t>
            </a: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a:solidFill>
                  <a:srgbClr val="C00000"/>
                </a:solidFill>
              </a:rPr>
              <a:t>Shape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getArea</a:t>
            </a:r>
            <a:r>
              <a:rPr lang="tr-TR" b="1" dirty="0">
                <a:solidFill>
                  <a:srgbClr val="C00000"/>
                </a:solidFill>
              </a:rPr>
              <a:t>() {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width</a:t>
            </a:r>
            <a:r>
              <a:rPr lang="tr-TR" b="1" dirty="0">
                <a:solidFill>
                  <a:srgbClr val="C00000"/>
                </a:solidFill>
              </a:rPr>
              <a:t> * </a:t>
            </a:r>
            <a:r>
              <a:rPr lang="tr-TR" b="1" dirty="0" err="1">
                <a:solidFill>
                  <a:srgbClr val="C00000"/>
                </a:solidFill>
              </a:rPr>
              <a:t>height</a:t>
            </a:r>
            <a:r>
              <a:rPr lang="tr-TR" b="1" dirty="0">
                <a:solidFill>
                  <a:srgbClr val="C00000"/>
                </a:solidFill>
              </a:rPr>
              <a:t>); </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Triangle</a:t>
            </a: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a:solidFill>
                  <a:srgbClr val="C00000"/>
                </a:solidFill>
              </a:rPr>
              <a:t>Shape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getArea</a:t>
            </a:r>
            <a:r>
              <a:rPr lang="tr-TR" b="1" dirty="0">
                <a:solidFill>
                  <a:srgbClr val="C00000"/>
                </a:solidFill>
              </a:rPr>
              <a:t>() {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width</a:t>
            </a:r>
            <a:r>
              <a:rPr lang="tr-TR" b="1" dirty="0">
                <a:solidFill>
                  <a:srgbClr val="C00000"/>
                </a:solidFill>
              </a:rPr>
              <a:t> * </a:t>
            </a:r>
            <a:r>
              <a:rPr lang="tr-TR" b="1" dirty="0" err="1">
                <a:solidFill>
                  <a:srgbClr val="C00000"/>
                </a:solidFill>
              </a:rPr>
              <a:t>height</a:t>
            </a:r>
            <a:r>
              <a:rPr lang="tr-TR" b="1" dirty="0">
                <a:solidFill>
                  <a:srgbClr val="C00000"/>
                </a:solidFill>
              </a:rPr>
              <a:t>)/2; </a:t>
            </a:r>
          </a:p>
          <a:p>
            <a:pPr marL="0" indent="0">
              <a:buNone/>
            </a:pPr>
            <a:r>
              <a:rPr lang="tr-TR" b="1" dirty="0">
                <a:solidFill>
                  <a:srgbClr val="C00000"/>
                </a:solidFill>
              </a:rPr>
              <a:t>      }</a:t>
            </a:r>
          </a:p>
          <a:p>
            <a:pPr marL="0" indent="0">
              <a:buNone/>
            </a:pPr>
            <a:r>
              <a:rPr lang="tr-TR" b="1" dirty="0">
                <a:solidFill>
                  <a:srgbClr val="C00000"/>
                </a:solidFill>
              </a:rPr>
              <a:t>};</a:t>
            </a:r>
          </a:p>
          <a:p>
            <a:r>
              <a:rPr lang="tr-TR" dirty="0"/>
              <a:t> </a:t>
            </a:r>
          </a:p>
        </p:txBody>
      </p:sp>
      <p:sp>
        <p:nvSpPr>
          <p:cNvPr id="4" name="Dikdörtgen 3"/>
          <p:cNvSpPr/>
          <p:nvPr/>
        </p:nvSpPr>
        <p:spPr>
          <a:xfrm>
            <a:off x="5894717" y="337754"/>
            <a:ext cx="6096000" cy="5078313"/>
          </a:xfrm>
          <a:prstGeom prst="rect">
            <a:avLst/>
          </a:prstGeom>
        </p:spPr>
        <p:txBody>
          <a:bodyPr>
            <a:spAutoFit/>
          </a:bodyPr>
          <a:lstStyle/>
          <a:p>
            <a:r>
              <a:rPr lang="tr-TR" b="1" dirty="0" err="1" smtClean="0">
                <a:solidFill>
                  <a:srgbClr val="C00000"/>
                </a:solidFill>
              </a:rPr>
              <a:t>int</a:t>
            </a:r>
            <a:r>
              <a:rPr lang="tr-TR" b="1" dirty="0" smtClean="0">
                <a:solidFill>
                  <a:srgbClr val="C00000"/>
                </a:solidFill>
              </a:rPr>
              <a:t> main(</a:t>
            </a:r>
            <a:r>
              <a:rPr lang="tr-TR" b="1" dirty="0" err="1" smtClean="0">
                <a:solidFill>
                  <a:srgbClr val="C00000"/>
                </a:solidFill>
              </a:rPr>
              <a:t>void</a:t>
            </a:r>
            <a:r>
              <a:rPr lang="tr-TR" b="1" dirty="0" smtClean="0">
                <a:solidFill>
                  <a:srgbClr val="C00000"/>
                </a:solidFill>
              </a:rPr>
              <a:t>) {</a:t>
            </a:r>
          </a:p>
          <a:p>
            <a:r>
              <a:rPr lang="tr-TR" b="1" dirty="0" smtClean="0">
                <a:solidFill>
                  <a:srgbClr val="C00000"/>
                </a:solidFill>
              </a:rPr>
              <a:t>   </a:t>
            </a:r>
            <a:r>
              <a:rPr lang="tr-TR" b="1" dirty="0" err="1" smtClean="0">
                <a:solidFill>
                  <a:srgbClr val="C00000"/>
                </a:solidFill>
              </a:rPr>
              <a:t>Rectangle</a:t>
            </a:r>
            <a:r>
              <a:rPr lang="tr-TR" b="1" dirty="0" smtClean="0">
                <a:solidFill>
                  <a:srgbClr val="C00000"/>
                </a:solidFill>
              </a:rPr>
              <a:t> </a:t>
            </a:r>
            <a:r>
              <a:rPr lang="tr-TR" b="1" dirty="0" err="1" smtClean="0">
                <a:solidFill>
                  <a:srgbClr val="C00000"/>
                </a:solidFill>
              </a:rPr>
              <a:t>Rect</a:t>
            </a:r>
            <a:r>
              <a:rPr lang="tr-TR" b="1" dirty="0" smtClean="0">
                <a:solidFill>
                  <a:srgbClr val="C00000"/>
                </a:solidFill>
              </a:rPr>
              <a:t>;</a:t>
            </a:r>
          </a:p>
          <a:p>
            <a:r>
              <a:rPr lang="tr-TR" b="1" dirty="0" smtClean="0">
                <a:solidFill>
                  <a:srgbClr val="C00000"/>
                </a:solidFill>
              </a:rPr>
              <a:t>   </a:t>
            </a:r>
            <a:r>
              <a:rPr lang="tr-TR" b="1" dirty="0" err="1" smtClean="0">
                <a:solidFill>
                  <a:srgbClr val="C00000"/>
                </a:solidFill>
              </a:rPr>
              <a:t>Triangle</a:t>
            </a:r>
            <a:r>
              <a:rPr lang="tr-TR" b="1" dirty="0" smtClean="0">
                <a:solidFill>
                  <a:srgbClr val="C00000"/>
                </a:solidFill>
              </a:rPr>
              <a:t>  </a:t>
            </a:r>
            <a:r>
              <a:rPr lang="tr-TR" b="1" dirty="0" err="1" smtClean="0">
                <a:solidFill>
                  <a:srgbClr val="C00000"/>
                </a:solidFill>
              </a:rPr>
              <a:t>Tri</a:t>
            </a:r>
            <a:r>
              <a:rPr lang="tr-TR" b="1" dirty="0" smtClean="0">
                <a:solidFill>
                  <a:srgbClr val="C00000"/>
                </a:solidFill>
              </a:rPr>
              <a:t>;</a:t>
            </a:r>
          </a:p>
          <a:p>
            <a:r>
              <a:rPr lang="tr-TR" b="1" dirty="0" smtClean="0">
                <a:solidFill>
                  <a:srgbClr val="C00000"/>
                </a:solidFill>
              </a:rPr>
              <a:t> </a:t>
            </a:r>
          </a:p>
          <a:p>
            <a:r>
              <a:rPr lang="tr-TR" b="1" dirty="0" smtClean="0">
                <a:solidFill>
                  <a:srgbClr val="C00000"/>
                </a:solidFill>
              </a:rPr>
              <a:t>   </a:t>
            </a:r>
            <a:r>
              <a:rPr lang="tr-TR" b="1" dirty="0" err="1" smtClean="0">
                <a:solidFill>
                  <a:srgbClr val="C00000"/>
                </a:solidFill>
              </a:rPr>
              <a:t>Rect.setWidth</a:t>
            </a:r>
            <a:r>
              <a:rPr lang="tr-TR" b="1" dirty="0" smtClean="0">
                <a:solidFill>
                  <a:srgbClr val="C00000"/>
                </a:solidFill>
              </a:rPr>
              <a:t>(5);</a:t>
            </a:r>
          </a:p>
          <a:p>
            <a:r>
              <a:rPr lang="tr-TR" b="1" dirty="0" smtClean="0">
                <a:solidFill>
                  <a:srgbClr val="C00000"/>
                </a:solidFill>
              </a:rPr>
              <a:t>   </a:t>
            </a:r>
            <a:r>
              <a:rPr lang="tr-TR" b="1" dirty="0" err="1" smtClean="0">
                <a:solidFill>
                  <a:srgbClr val="C00000"/>
                </a:solidFill>
              </a:rPr>
              <a:t>Rect.setHeight</a:t>
            </a:r>
            <a:r>
              <a:rPr lang="tr-TR" b="1" dirty="0" smtClean="0">
                <a:solidFill>
                  <a:srgbClr val="C00000"/>
                </a:solidFill>
              </a:rPr>
              <a:t>(7);</a:t>
            </a:r>
          </a:p>
          <a:p>
            <a:r>
              <a:rPr lang="tr-TR" b="1" dirty="0" smtClean="0">
                <a:solidFill>
                  <a:srgbClr val="C00000"/>
                </a:solidFill>
              </a:rPr>
              <a:t>   </a:t>
            </a:r>
          </a:p>
          <a:p>
            <a:r>
              <a:rPr lang="tr-TR" b="1" dirty="0" smtClean="0">
                <a:solidFill>
                  <a:srgbClr val="C00000"/>
                </a:solidFill>
              </a:rPr>
              <a:t>   </a:t>
            </a:r>
            <a:r>
              <a:rPr lang="tr-TR" b="1" dirty="0" smtClean="0"/>
              <a:t>// </a:t>
            </a:r>
            <a:r>
              <a:rPr lang="tr-TR" b="1" dirty="0" err="1" smtClean="0"/>
              <a:t>Print</a:t>
            </a:r>
            <a:r>
              <a:rPr lang="tr-TR" b="1" dirty="0" smtClean="0"/>
              <a:t> </a:t>
            </a:r>
            <a:r>
              <a:rPr lang="tr-TR" b="1" dirty="0" err="1" smtClean="0"/>
              <a:t>the</a:t>
            </a:r>
            <a:r>
              <a:rPr lang="tr-TR" b="1" dirty="0" smtClean="0"/>
              <a:t> </a:t>
            </a:r>
            <a:r>
              <a:rPr lang="tr-TR" b="1" dirty="0" err="1" smtClean="0"/>
              <a:t>area</a:t>
            </a:r>
            <a:r>
              <a:rPr lang="tr-TR" b="1" dirty="0" smtClean="0"/>
              <a:t> of </a:t>
            </a:r>
            <a:r>
              <a:rPr lang="tr-TR" b="1" dirty="0" err="1" smtClean="0"/>
              <a:t>the</a:t>
            </a:r>
            <a:r>
              <a:rPr lang="tr-TR" b="1" dirty="0" smtClean="0"/>
              <a:t> </a:t>
            </a:r>
            <a:r>
              <a:rPr lang="tr-TR" b="1" dirty="0" err="1" smtClean="0"/>
              <a:t>object</a:t>
            </a:r>
            <a:r>
              <a:rPr lang="tr-TR" b="1" dirty="0" smtClean="0"/>
              <a:t>.</a:t>
            </a:r>
          </a:p>
          <a:p>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"Total </a:t>
            </a:r>
            <a:r>
              <a:rPr lang="tr-TR" b="1" dirty="0" err="1" smtClean="0">
                <a:solidFill>
                  <a:srgbClr val="C00000"/>
                </a:solidFill>
              </a:rPr>
              <a:t>Rectangle</a:t>
            </a:r>
            <a:r>
              <a:rPr lang="tr-TR" b="1" dirty="0" smtClean="0">
                <a:solidFill>
                  <a:srgbClr val="C00000"/>
                </a:solidFill>
              </a:rPr>
              <a:t> </a:t>
            </a:r>
            <a:r>
              <a:rPr lang="tr-TR" b="1" dirty="0" err="1" smtClean="0">
                <a:solidFill>
                  <a:srgbClr val="C00000"/>
                </a:solidFill>
              </a:rPr>
              <a:t>area</a:t>
            </a:r>
            <a:r>
              <a:rPr lang="tr-TR" b="1" dirty="0" smtClean="0">
                <a:solidFill>
                  <a:srgbClr val="C00000"/>
                </a:solidFill>
              </a:rPr>
              <a:t>: " &lt;&lt; </a:t>
            </a:r>
            <a:r>
              <a:rPr lang="tr-TR" b="1" dirty="0" err="1" smtClean="0">
                <a:solidFill>
                  <a:srgbClr val="C00000"/>
                </a:solidFill>
              </a:rPr>
              <a:t>Rect.getArea</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endParaRPr lang="tr-TR" b="1" dirty="0" smtClean="0">
              <a:solidFill>
                <a:srgbClr val="C00000"/>
              </a:solidFill>
            </a:endParaRPr>
          </a:p>
          <a:p>
            <a:r>
              <a:rPr lang="tr-TR" b="1" dirty="0" smtClean="0">
                <a:solidFill>
                  <a:srgbClr val="C00000"/>
                </a:solidFill>
              </a:rPr>
              <a:t>   </a:t>
            </a:r>
            <a:r>
              <a:rPr lang="tr-TR" b="1" dirty="0" err="1" smtClean="0">
                <a:solidFill>
                  <a:srgbClr val="C00000"/>
                </a:solidFill>
              </a:rPr>
              <a:t>Tri.setWidth</a:t>
            </a:r>
            <a:r>
              <a:rPr lang="tr-TR" b="1" dirty="0" smtClean="0">
                <a:solidFill>
                  <a:srgbClr val="C00000"/>
                </a:solidFill>
              </a:rPr>
              <a:t>(5);</a:t>
            </a:r>
          </a:p>
          <a:p>
            <a:r>
              <a:rPr lang="tr-TR" b="1" dirty="0" smtClean="0">
                <a:solidFill>
                  <a:srgbClr val="C00000"/>
                </a:solidFill>
              </a:rPr>
              <a:t>   </a:t>
            </a:r>
            <a:r>
              <a:rPr lang="tr-TR" b="1" dirty="0" err="1" smtClean="0">
                <a:solidFill>
                  <a:srgbClr val="C00000"/>
                </a:solidFill>
              </a:rPr>
              <a:t>Tri.setHeight</a:t>
            </a:r>
            <a:r>
              <a:rPr lang="tr-TR" b="1" dirty="0" smtClean="0">
                <a:solidFill>
                  <a:srgbClr val="C00000"/>
                </a:solidFill>
              </a:rPr>
              <a:t>(7);</a:t>
            </a:r>
          </a:p>
          <a:p>
            <a:r>
              <a:rPr lang="tr-TR" b="1" dirty="0" smtClean="0">
                <a:solidFill>
                  <a:srgbClr val="C00000"/>
                </a:solidFill>
              </a:rPr>
              <a:t>   </a:t>
            </a:r>
          </a:p>
          <a:p>
            <a:r>
              <a:rPr lang="tr-TR" b="1" dirty="0" smtClean="0">
                <a:solidFill>
                  <a:srgbClr val="C00000"/>
                </a:solidFill>
              </a:rPr>
              <a:t>   </a:t>
            </a:r>
            <a:r>
              <a:rPr lang="tr-TR" b="1" dirty="0" smtClean="0"/>
              <a:t>// </a:t>
            </a:r>
            <a:r>
              <a:rPr lang="tr-TR" b="1" dirty="0" err="1" smtClean="0"/>
              <a:t>Print</a:t>
            </a:r>
            <a:r>
              <a:rPr lang="tr-TR" b="1" dirty="0" smtClean="0"/>
              <a:t> </a:t>
            </a:r>
            <a:r>
              <a:rPr lang="tr-TR" b="1" dirty="0" err="1" smtClean="0"/>
              <a:t>the</a:t>
            </a:r>
            <a:r>
              <a:rPr lang="tr-TR" b="1" dirty="0" smtClean="0"/>
              <a:t> </a:t>
            </a:r>
            <a:r>
              <a:rPr lang="tr-TR" b="1" dirty="0" err="1" smtClean="0"/>
              <a:t>area</a:t>
            </a:r>
            <a:r>
              <a:rPr lang="tr-TR" b="1" dirty="0" smtClean="0"/>
              <a:t> of </a:t>
            </a:r>
            <a:r>
              <a:rPr lang="tr-TR" b="1" dirty="0" err="1" smtClean="0"/>
              <a:t>the</a:t>
            </a:r>
            <a:r>
              <a:rPr lang="tr-TR" b="1" dirty="0" smtClean="0"/>
              <a:t> </a:t>
            </a:r>
            <a:r>
              <a:rPr lang="tr-TR" b="1" dirty="0" err="1" smtClean="0"/>
              <a:t>object</a:t>
            </a:r>
            <a:r>
              <a:rPr lang="tr-TR" b="1" dirty="0" smtClean="0"/>
              <a:t>.</a:t>
            </a:r>
          </a:p>
          <a:p>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"Total </a:t>
            </a:r>
            <a:r>
              <a:rPr lang="tr-TR" b="1" dirty="0" err="1" smtClean="0">
                <a:solidFill>
                  <a:srgbClr val="C00000"/>
                </a:solidFill>
              </a:rPr>
              <a:t>Triangle</a:t>
            </a:r>
            <a:r>
              <a:rPr lang="tr-TR" b="1" dirty="0" smtClean="0">
                <a:solidFill>
                  <a:srgbClr val="C00000"/>
                </a:solidFill>
              </a:rPr>
              <a:t> </a:t>
            </a:r>
            <a:r>
              <a:rPr lang="tr-TR" b="1" dirty="0" err="1" smtClean="0">
                <a:solidFill>
                  <a:srgbClr val="C00000"/>
                </a:solidFill>
              </a:rPr>
              <a:t>area</a:t>
            </a:r>
            <a:r>
              <a:rPr lang="tr-TR" b="1" dirty="0" smtClean="0">
                <a:solidFill>
                  <a:srgbClr val="C00000"/>
                </a:solidFill>
              </a:rPr>
              <a:t>: " &lt;&lt; </a:t>
            </a:r>
            <a:r>
              <a:rPr lang="tr-TR" b="1" dirty="0" err="1" smtClean="0">
                <a:solidFill>
                  <a:srgbClr val="C00000"/>
                </a:solidFill>
              </a:rPr>
              <a:t>Tri.getArea</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p>
          <a:p>
            <a:endParaRPr lang="tr-TR" b="1" dirty="0" smtClean="0">
              <a:solidFill>
                <a:srgbClr val="C00000"/>
              </a:solidFill>
            </a:endParaRPr>
          </a:p>
          <a:p>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r>
              <a:rPr lang="tr-TR" b="1" dirty="0" smtClean="0">
                <a:solidFill>
                  <a:srgbClr val="C00000"/>
                </a:solidFill>
              </a:rPr>
              <a:t>}</a:t>
            </a:r>
            <a:endParaRPr lang="tr-TR" b="1" dirty="0">
              <a:solidFill>
                <a:srgbClr val="C00000"/>
              </a:solidFill>
            </a:endParaRPr>
          </a:p>
        </p:txBody>
      </p:sp>
      <p:pic>
        <p:nvPicPr>
          <p:cNvPr id="5" name="Resim 4"/>
          <p:cNvPicPr>
            <a:picLocks noChangeAspect="1"/>
          </p:cNvPicPr>
          <p:nvPr/>
        </p:nvPicPr>
        <p:blipFill>
          <a:blip r:embed="rId2"/>
          <a:stretch>
            <a:fillRect/>
          </a:stretch>
        </p:blipFill>
        <p:spPr>
          <a:xfrm>
            <a:off x="6922069" y="5607170"/>
            <a:ext cx="3527498" cy="872526"/>
          </a:xfrm>
          <a:prstGeom prst="rect">
            <a:avLst/>
          </a:prstGeom>
        </p:spPr>
      </p:pic>
    </p:spTree>
    <p:extLst>
      <p:ext uri="{BB962C8B-B14F-4D97-AF65-F5344CB8AC3E}">
        <p14:creationId xmlns:p14="http://schemas.microsoft.com/office/powerpoint/2010/main" val="920079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6271404" cy="6858000"/>
          </a:xfrm>
        </p:spPr>
        <p:txBody>
          <a:bodyPr>
            <a:normAutofit lnSpcReduction="10000"/>
          </a:bodyPr>
          <a:lstStyle/>
          <a:p>
            <a:pPr marL="0" indent="0">
              <a:buNone/>
            </a:pPr>
            <a:r>
              <a:rPr lang="tr-TR" b="1" dirty="0" err="1" smtClean="0">
                <a:solidFill>
                  <a:srgbClr val="C00000"/>
                </a:solidFill>
              </a:rPr>
              <a:t>class</a:t>
            </a:r>
            <a:r>
              <a:rPr lang="tr-TR" b="1" dirty="0" smtClean="0">
                <a:solidFill>
                  <a:srgbClr val="C00000"/>
                </a:solidFill>
              </a:rPr>
              <a:t> Apple{</a:t>
            </a:r>
            <a:endParaRPr lang="tr-TR" b="1" dirty="0">
              <a:solidFill>
                <a:srgbClr val="C00000"/>
              </a:solidFill>
            </a:endParaRPr>
          </a:p>
          <a:p>
            <a:pPr marL="0" indent="0">
              <a:buNone/>
            </a:pPr>
            <a:r>
              <a:rPr lang="tr-TR" b="1" dirty="0" err="1">
                <a:solidFill>
                  <a:srgbClr val="C00000"/>
                </a:solidFill>
              </a:rPr>
              <a:t>public</a:t>
            </a:r>
            <a:r>
              <a:rPr lang="tr-TR" b="1" dirty="0">
                <a:solidFill>
                  <a:srgbClr val="C00000"/>
                </a:solidFill>
              </a:rPr>
              <a:t>:</a:t>
            </a:r>
          </a:p>
          <a:p>
            <a:pPr marL="0" indent="0">
              <a:buNone/>
            </a:pPr>
            <a:r>
              <a:rPr lang="tr-TR" b="1" dirty="0" err="1" smtClean="0">
                <a:solidFill>
                  <a:srgbClr val="C00000"/>
                </a:solidFill>
              </a:rPr>
              <a:t>virtual</a:t>
            </a:r>
            <a:r>
              <a:rPr lang="tr-TR" b="1" dirty="0" smtClean="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price</a:t>
            </a:r>
            <a:r>
              <a:rPr lang="tr-TR" b="1" dirty="0">
                <a:solidFill>
                  <a:srgbClr val="C00000"/>
                </a:solidFill>
              </a:rPr>
              <a:t>() = 0</a:t>
            </a:r>
            <a:r>
              <a:rPr lang="tr-TR" b="1" dirty="0" smtClean="0">
                <a:solidFill>
                  <a:srgbClr val="C00000"/>
                </a:solidFill>
              </a:rPr>
              <a:t>;</a:t>
            </a:r>
            <a:r>
              <a:rPr lang="tr-TR" b="1" dirty="0"/>
              <a:t> // </a:t>
            </a:r>
            <a:r>
              <a:rPr lang="tr-TR" b="1" dirty="0" err="1"/>
              <a:t>Pure</a:t>
            </a:r>
            <a:r>
              <a:rPr lang="tr-TR" b="1" dirty="0"/>
              <a:t> Virtual </a:t>
            </a:r>
            <a:r>
              <a:rPr lang="tr-TR" b="1" dirty="0" err="1"/>
              <a:t>Function</a:t>
            </a:r>
            <a:r>
              <a:rPr lang="tr-TR" b="1" dirty="0"/>
              <a:t> </a:t>
            </a:r>
            <a:r>
              <a:rPr lang="tr-TR" b="1" dirty="0" err="1"/>
              <a:t>declaration</a:t>
            </a:r>
            <a:endParaRPr lang="tr-TR" b="1" dirty="0"/>
          </a:p>
          <a:p>
            <a:pPr marL="0" indent="0">
              <a:buNone/>
            </a:pPr>
            <a:r>
              <a:rPr lang="tr-TR" b="1" dirty="0" err="1" smtClean="0">
                <a:solidFill>
                  <a:srgbClr val="C00000"/>
                </a:solidFill>
              </a:rPr>
              <a:t>void</a:t>
            </a:r>
            <a:r>
              <a:rPr lang="tr-TR" b="1" dirty="0" smtClean="0">
                <a:solidFill>
                  <a:srgbClr val="C00000"/>
                </a:solidFill>
              </a:rPr>
              <a:t> </a:t>
            </a:r>
            <a:r>
              <a:rPr lang="tr-TR" b="1" dirty="0" err="1">
                <a:solidFill>
                  <a:srgbClr val="C00000"/>
                </a:solidFill>
              </a:rPr>
              <a:t>ringtone</a:t>
            </a:r>
            <a:r>
              <a:rPr lang="tr-TR" b="1" dirty="0" smtClean="0">
                <a:solidFill>
                  <a:srgbClr val="C00000"/>
                </a:solidFill>
              </a:rPr>
              <a:t>(){ </a:t>
            </a:r>
            <a:r>
              <a:rPr lang="tr-TR" b="1" dirty="0"/>
              <a:t>// </a:t>
            </a:r>
            <a:r>
              <a:rPr lang="tr-TR" b="1" dirty="0" err="1"/>
              <a:t>Member</a:t>
            </a:r>
            <a:r>
              <a:rPr lang="tr-TR" b="1" dirty="0"/>
              <a:t> </a:t>
            </a:r>
            <a:r>
              <a:rPr lang="tr-TR" b="1" dirty="0" err="1" smtClean="0"/>
              <a:t>functions</a:t>
            </a:r>
            <a:endParaRPr lang="tr-TR" b="1" dirty="0">
              <a:solidFill>
                <a:srgbClr val="C00000"/>
              </a:solidFill>
            </a:endParaRPr>
          </a:p>
          <a:p>
            <a:pPr marL="0" indent="0">
              <a:buNone/>
            </a:pPr>
            <a:r>
              <a:rPr lang="tr-TR" b="1" dirty="0" err="1">
                <a:solidFill>
                  <a:srgbClr val="C00000"/>
                </a:solidFill>
              </a:rPr>
              <a:t>cout</a:t>
            </a:r>
            <a:r>
              <a:rPr lang="tr-TR" b="1" dirty="0">
                <a:solidFill>
                  <a:srgbClr val="C00000"/>
                </a:solidFill>
              </a:rPr>
              <a:t>&lt;&lt;"</a:t>
            </a:r>
            <a:r>
              <a:rPr lang="tr-TR" b="1" dirty="0" err="1">
                <a:solidFill>
                  <a:srgbClr val="C00000"/>
                </a:solidFill>
              </a:rPr>
              <a:t>The</a:t>
            </a:r>
            <a:r>
              <a:rPr lang="tr-TR" b="1" dirty="0">
                <a:solidFill>
                  <a:srgbClr val="C00000"/>
                </a:solidFill>
              </a:rPr>
              <a:t> </a:t>
            </a:r>
            <a:r>
              <a:rPr lang="tr-TR" b="1" dirty="0" err="1">
                <a:solidFill>
                  <a:srgbClr val="C00000"/>
                </a:solidFill>
              </a:rPr>
              <a:t>ringtone</a:t>
            </a:r>
            <a:r>
              <a:rPr lang="tr-TR" b="1" dirty="0">
                <a:solidFill>
                  <a:srgbClr val="C00000"/>
                </a:solidFill>
              </a:rPr>
              <a:t> is: </a:t>
            </a:r>
            <a:r>
              <a:rPr lang="tr-TR" b="1" dirty="0" err="1">
                <a:solidFill>
                  <a:srgbClr val="C00000"/>
                </a:solidFill>
              </a:rPr>
              <a:t>Reflection</a:t>
            </a:r>
            <a:r>
              <a:rPr lang="tr-TR" b="1" dirty="0">
                <a:solidFill>
                  <a:srgbClr val="C00000"/>
                </a:solidFill>
              </a:rPr>
              <a:t>"&lt;&lt;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a:t>
            </a:r>
          </a:p>
          <a:p>
            <a:pPr marL="0" indent="0">
              <a:buNone/>
            </a:pPr>
            <a:r>
              <a:rPr lang="tr-TR" b="1" dirty="0">
                <a:solidFill>
                  <a:srgbClr val="C00000"/>
                </a:solidFill>
              </a:rPr>
              <a: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iPhoneX</a:t>
            </a: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smtClean="0">
                <a:solidFill>
                  <a:srgbClr val="C00000"/>
                </a:solidFill>
              </a:rPr>
              <a:t>Apple{</a:t>
            </a:r>
            <a:endParaRPr lang="tr-TR" b="1" dirty="0">
              <a:solidFill>
                <a:srgbClr val="C00000"/>
              </a:solidFill>
            </a:endParaRPr>
          </a:p>
          <a:p>
            <a:pPr marL="0" indent="0">
              <a:buNone/>
            </a:pPr>
            <a:r>
              <a:rPr lang="tr-TR" b="1" dirty="0" err="1">
                <a:solidFill>
                  <a:srgbClr val="C00000"/>
                </a:solidFill>
              </a:rPr>
              <a:t>public</a:t>
            </a:r>
            <a:r>
              <a:rPr lang="tr-TR" b="1" dirty="0">
                <a:solidFill>
                  <a:srgbClr val="C00000"/>
                </a:solidFill>
              </a:rPr>
              <a:t>:</a:t>
            </a:r>
          </a:p>
          <a:p>
            <a:pPr marL="0" indent="0">
              <a:buNone/>
            </a:pPr>
            <a:r>
              <a:rPr lang="tr-TR" b="1" dirty="0" err="1">
                <a:solidFill>
                  <a:srgbClr val="C00000"/>
                </a:solidFill>
              </a:rPr>
              <a:t>void</a:t>
            </a:r>
            <a:r>
              <a:rPr lang="tr-TR" b="1" dirty="0">
                <a:solidFill>
                  <a:srgbClr val="C00000"/>
                </a:solidFill>
              </a:rPr>
              <a:t> </a:t>
            </a:r>
            <a:r>
              <a:rPr lang="tr-TR" b="1" dirty="0" err="1">
                <a:solidFill>
                  <a:srgbClr val="C00000"/>
                </a:solidFill>
              </a:rPr>
              <a:t>price</a:t>
            </a:r>
            <a:r>
              <a:rPr lang="tr-TR" b="1" dirty="0">
                <a:solidFill>
                  <a:srgbClr val="C00000"/>
                </a:solidFill>
              </a:rPr>
              <a:t>() </a:t>
            </a:r>
            <a:r>
              <a:rPr lang="tr-TR" b="1" dirty="0" smtClean="0">
                <a:solidFill>
                  <a:srgbClr val="C00000"/>
                </a:solidFill>
              </a:rPr>
              <a:t>{</a:t>
            </a:r>
            <a:endParaRPr lang="tr-TR" b="1" dirty="0">
              <a:solidFill>
                <a:srgbClr val="C00000"/>
              </a:solidFill>
            </a:endParaRPr>
          </a:p>
          <a:p>
            <a:pPr marL="0" indent="0">
              <a:buNone/>
            </a:pPr>
            <a:r>
              <a:rPr lang="tr-TR" b="1" dirty="0" err="1">
                <a:solidFill>
                  <a:srgbClr val="C00000"/>
                </a:solidFill>
              </a:rPr>
              <a:t>cout</a:t>
            </a:r>
            <a:r>
              <a:rPr lang="tr-TR" b="1" dirty="0">
                <a:solidFill>
                  <a:srgbClr val="C00000"/>
                </a:solidFill>
              </a:rPr>
              <a:t>&lt;&lt;"</a:t>
            </a:r>
            <a:r>
              <a:rPr lang="tr-TR" b="1" dirty="0" err="1">
                <a:solidFill>
                  <a:srgbClr val="C00000"/>
                </a:solidFill>
              </a:rPr>
              <a:t>The</a:t>
            </a:r>
            <a:r>
              <a:rPr lang="tr-TR" b="1" dirty="0">
                <a:solidFill>
                  <a:srgbClr val="C00000"/>
                </a:solidFill>
              </a:rPr>
              <a:t> </a:t>
            </a:r>
            <a:r>
              <a:rPr lang="tr-TR" b="1" dirty="0" err="1">
                <a:solidFill>
                  <a:srgbClr val="C00000"/>
                </a:solidFill>
              </a:rPr>
              <a:t>price</a:t>
            </a:r>
            <a:r>
              <a:rPr lang="tr-TR" b="1" dirty="0">
                <a:solidFill>
                  <a:srgbClr val="C00000"/>
                </a:solidFill>
              </a:rPr>
              <a:t> is: 65,500"&lt;&lt;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a:t>
            </a:r>
          </a:p>
          <a:p>
            <a:pPr marL="0" indent="0">
              <a:buNone/>
            </a:pPr>
            <a:r>
              <a:rPr lang="tr-TR" b="1" dirty="0">
                <a:solidFill>
                  <a:srgbClr val="C00000"/>
                </a:solidFill>
              </a:rPr>
              <a:t>};</a:t>
            </a:r>
          </a:p>
          <a:p>
            <a:pPr marL="0" indent="0">
              <a:buNone/>
            </a:pPr>
            <a:endParaRPr lang="tr-TR" b="1" dirty="0">
              <a:solidFill>
                <a:srgbClr val="C00000"/>
              </a:solidFill>
            </a:endParaRPr>
          </a:p>
        </p:txBody>
      </p:sp>
      <p:sp>
        <p:nvSpPr>
          <p:cNvPr id="2" name="Dikdörtgen 1"/>
          <p:cNvSpPr/>
          <p:nvPr/>
        </p:nvSpPr>
        <p:spPr>
          <a:xfrm>
            <a:off x="5868838" y="4431919"/>
            <a:ext cx="6259902" cy="2246769"/>
          </a:xfrm>
          <a:prstGeom prst="rect">
            <a:avLst/>
          </a:prstGeom>
        </p:spPr>
        <p:txBody>
          <a:bodyPr wrap="square">
            <a:spAutoFit/>
          </a:bodyPr>
          <a:lstStyle/>
          <a:p>
            <a:r>
              <a:rPr lang="tr-TR" sz="2000" b="1" dirty="0" err="1">
                <a:solidFill>
                  <a:srgbClr val="C00000"/>
                </a:solidFill>
              </a:rPr>
              <a:t>int</a:t>
            </a:r>
            <a:r>
              <a:rPr lang="tr-TR" sz="2000" b="1" dirty="0">
                <a:solidFill>
                  <a:srgbClr val="C00000"/>
                </a:solidFill>
              </a:rPr>
              <a:t> main(){</a:t>
            </a:r>
          </a:p>
          <a:p>
            <a:r>
              <a:rPr lang="tr-TR" sz="2000" b="1" dirty="0" err="1">
                <a:solidFill>
                  <a:srgbClr val="C00000"/>
                </a:solidFill>
              </a:rPr>
              <a:t>cout</a:t>
            </a:r>
            <a:r>
              <a:rPr lang="tr-TR" sz="2000" b="1" dirty="0">
                <a:solidFill>
                  <a:srgbClr val="C00000"/>
                </a:solidFill>
              </a:rPr>
              <a:t>&lt;&lt;"</a:t>
            </a:r>
            <a:r>
              <a:rPr lang="tr-TR" sz="2000" b="1" dirty="0" err="1">
                <a:solidFill>
                  <a:srgbClr val="C00000"/>
                </a:solidFill>
              </a:rPr>
              <a:t>Welcome</a:t>
            </a:r>
            <a:r>
              <a:rPr lang="tr-TR" sz="2000" b="1" dirty="0">
                <a:solidFill>
                  <a:srgbClr val="C00000"/>
                </a:solidFill>
              </a:rPr>
              <a:t> </a:t>
            </a:r>
            <a:r>
              <a:rPr lang="tr-TR" sz="2000" b="1" dirty="0" err="1">
                <a:solidFill>
                  <a:srgbClr val="C00000"/>
                </a:solidFill>
              </a:rPr>
              <a:t>to</a:t>
            </a:r>
            <a:r>
              <a:rPr lang="tr-TR" sz="2000" b="1" dirty="0">
                <a:solidFill>
                  <a:srgbClr val="C00000"/>
                </a:solidFill>
              </a:rPr>
              <a:t> </a:t>
            </a:r>
            <a:r>
              <a:rPr lang="tr-TR" sz="2000" b="1" dirty="0" err="1">
                <a:solidFill>
                  <a:srgbClr val="C00000"/>
                </a:solidFill>
              </a:rPr>
              <a:t>DataFlair</a:t>
            </a:r>
            <a:r>
              <a:rPr lang="tr-TR" sz="2000" b="1" dirty="0">
                <a:solidFill>
                  <a:srgbClr val="C00000"/>
                </a:solidFill>
              </a:rPr>
              <a:t> </a:t>
            </a:r>
            <a:r>
              <a:rPr lang="tr-TR" sz="2000" b="1" dirty="0" err="1">
                <a:solidFill>
                  <a:srgbClr val="C00000"/>
                </a:solidFill>
              </a:rPr>
              <a:t>tutorials</a:t>
            </a:r>
            <a:r>
              <a:rPr lang="tr-TR" sz="2000" b="1" dirty="0">
                <a:solidFill>
                  <a:srgbClr val="C00000"/>
                </a:solidFill>
              </a:rPr>
              <a:t>"&lt;&lt;</a:t>
            </a:r>
            <a:r>
              <a:rPr lang="tr-TR" sz="2000" b="1" dirty="0" err="1">
                <a:solidFill>
                  <a:srgbClr val="C00000"/>
                </a:solidFill>
              </a:rPr>
              <a:t>endl</a:t>
            </a:r>
            <a:r>
              <a:rPr lang="tr-TR" sz="2000" b="1" dirty="0">
                <a:solidFill>
                  <a:srgbClr val="C00000"/>
                </a:solidFill>
              </a:rPr>
              <a:t>&lt;&lt;</a:t>
            </a:r>
            <a:r>
              <a:rPr lang="tr-TR" sz="2000" b="1" dirty="0" err="1">
                <a:solidFill>
                  <a:srgbClr val="C00000"/>
                </a:solidFill>
              </a:rPr>
              <a:t>endl</a:t>
            </a:r>
            <a:r>
              <a:rPr lang="tr-TR" sz="2000" b="1" dirty="0">
                <a:solidFill>
                  <a:srgbClr val="C00000"/>
                </a:solidFill>
              </a:rPr>
              <a:t>;</a:t>
            </a:r>
          </a:p>
          <a:p>
            <a:r>
              <a:rPr lang="tr-TR" sz="2000" b="1" dirty="0" err="1">
                <a:solidFill>
                  <a:srgbClr val="C00000"/>
                </a:solidFill>
              </a:rPr>
              <a:t>iPhoneX</a:t>
            </a:r>
            <a:r>
              <a:rPr lang="tr-TR" sz="2000" b="1" dirty="0">
                <a:solidFill>
                  <a:srgbClr val="C00000"/>
                </a:solidFill>
              </a:rPr>
              <a:t> i;</a:t>
            </a:r>
          </a:p>
          <a:p>
            <a:r>
              <a:rPr lang="tr-TR" sz="2000" b="1" dirty="0" err="1">
                <a:solidFill>
                  <a:srgbClr val="C00000"/>
                </a:solidFill>
              </a:rPr>
              <a:t>i.price</a:t>
            </a:r>
            <a:r>
              <a:rPr lang="tr-TR" sz="2000" b="1" dirty="0">
                <a:solidFill>
                  <a:srgbClr val="C00000"/>
                </a:solidFill>
              </a:rPr>
              <a:t>();</a:t>
            </a:r>
          </a:p>
          <a:p>
            <a:r>
              <a:rPr lang="tr-TR" sz="2000" b="1" dirty="0" err="1">
                <a:solidFill>
                  <a:srgbClr val="C00000"/>
                </a:solidFill>
              </a:rPr>
              <a:t>i.ringtone</a:t>
            </a:r>
            <a:r>
              <a:rPr lang="tr-TR" sz="2000" b="1" dirty="0">
                <a:solidFill>
                  <a:srgbClr val="C00000"/>
                </a:solidFill>
              </a:rPr>
              <a:t>();</a:t>
            </a:r>
          </a:p>
          <a:p>
            <a:r>
              <a:rPr lang="tr-TR" sz="2000" b="1" dirty="0" err="1">
                <a:solidFill>
                  <a:srgbClr val="C00000"/>
                </a:solidFill>
              </a:rPr>
              <a:t>return</a:t>
            </a:r>
            <a:r>
              <a:rPr lang="tr-TR" sz="2000" b="1" dirty="0">
                <a:solidFill>
                  <a:srgbClr val="C00000"/>
                </a:solidFill>
              </a:rPr>
              <a:t> 0;</a:t>
            </a:r>
          </a:p>
          <a:p>
            <a:r>
              <a:rPr lang="tr-TR" sz="2000" b="1" dirty="0">
                <a:solidFill>
                  <a:srgbClr val="C00000"/>
                </a:solidFill>
              </a:rPr>
              <a:t>}</a:t>
            </a:r>
          </a:p>
        </p:txBody>
      </p:sp>
    </p:spTree>
    <p:extLst>
      <p:ext uri="{BB962C8B-B14F-4D97-AF65-F5344CB8AC3E}">
        <p14:creationId xmlns:p14="http://schemas.microsoft.com/office/powerpoint/2010/main" val="1711850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5158596" cy="6858000"/>
          </a:xfrm>
        </p:spPr>
        <p:txBody>
          <a:bodyPr>
            <a:normAutofit/>
          </a:bodyPr>
          <a:lstStyle/>
          <a:p>
            <a:pPr marL="0" indent="0">
              <a:buNone/>
            </a:pPr>
            <a:r>
              <a:rPr lang="tr-TR" b="1" dirty="0"/>
              <a:t>// </a:t>
            </a:r>
            <a:r>
              <a:rPr lang="tr-TR" b="1" dirty="0" err="1"/>
              <a:t>abstract</a:t>
            </a:r>
            <a:r>
              <a:rPr lang="tr-TR" b="1" dirty="0"/>
              <a:t> </a:t>
            </a:r>
            <a:r>
              <a:rPr lang="tr-TR" b="1" dirty="0" err="1"/>
              <a:t>base</a:t>
            </a:r>
            <a:r>
              <a:rPr lang="tr-TR" b="1" dirty="0"/>
              <a:t> </a:t>
            </a:r>
            <a:r>
              <a:rPr lang="tr-TR" b="1" dirty="0" err="1"/>
              <a:t>class</a:t>
            </a:r>
            <a:endParaRPr lang="tr-TR" b="1" dirty="0"/>
          </a:p>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a:t>
            </a:r>
          </a:p>
          <a:p>
            <a:pPr marL="0" indent="0">
              <a:buNone/>
            </a:pPr>
            <a:r>
              <a:rPr lang="tr-TR" b="1" dirty="0" err="1">
                <a:solidFill>
                  <a:srgbClr val="C00000"/>
                </a:solidFill>
              </a:rPr>
              <a:t>using</a:t>
            </a:r>
            <a:r>
              <a:rPr lang="tr-TR" b="1" dirty="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Polygon</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protected</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width</a:t>
            </a:r>
            <a:r>
              <a:rPr lang="tr-TR" b="1" dirty="0">
                <a:solidFill>
                  <a:srgbClr val="C00000"/>
                </a:solidFill>
              </a:rPr>
              <a:t>, </a:t>
            </a:r>
            <a:r>
              <a:rPr lang="tr-TR" b="1" dirty="0" err="1">
                <a:solidFill>
                  <a:srgbClr val="C00000"/>
                </a:solidFill>
              </a:rPr>
              <a:t>height</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set_values</a:t>
            </a:r>
            <a:r>
              <a:rPr lang="tr-TR" b="1" dirty="0">
                <a:solidFill>
                  <a:srgbClr val="C00000"/>
                </a:solidFill>
              </a:rPr>
              <a:t> (</a:t>
            </a:r>
            <a:r>
              <a:rPr lang="tr-TR" b="1" dirty="0" err="1">
                <a:solidFill>
                  <a:srgbClr val="C00000"/>
                </a:solidFill>
              </a:rPr>
              <a:t>int</a:t>
            </a:r>
            <a:r>
              <a:rPr lang="tr-TR" b="1" dirty="0">
                <a:solidFill>
                  <a:srgbClr val="C00000"/>
                </a:solidFill>
              </a:rPr>
              <a:t> a, </a:t>
            </a:r>
            <a:r>
              <a:rPr lang="tr-TR" b="1" dirty="0" err="1">
                <a:solidFill>
                  <a:srgbClr val="C00000"/>
                </a:solidFill>
              </a:rPr>
              <a:t>int</a:t>
            </a:r>
            <a:r>
              <a:rPr lang="tr-TR" b="1" dirty="0">
                <a:solidFill>
                  <a:srgbClr val="C00000"/>
                </a:solidFill>
              </a:rPr>
              <a:t> b)</a:t>
            </a:r>
          </a:p>
          <a:p>
            <a:pPr marL="0" indent="0">
              <a:buNone/>
            </a:pPr>
            <a:r>
              <a:rPr lang="tr-TR" b="1" dirty="0">
                <a:solidFill>
                  <a:srgbClr val="C00000"/>
                </a:solidFill>
              </a:rPr>
              <a:t>      { </a:t>
            </a:r>
            <a:r>
              <a:rPr lang="tr-TR" b="1" dirty="0" err="1">
                <a:solidFill>
                  <a:srgbClr val="C00000"/>
                </a:solidFill>
              </a:rPr>
              <a:t>width</a:t>
            </a:r>
            <a:r>
              <a:rPr lang="tr-TR" b="1" dirty="0">
                <a:solidFill>
                  <a:srgbClr val="C00000"/>
                </a:solidFill>
              </a:rPr>
              <a:t>=a; </a:t>
            </a:r>
            <a:r>
              <a:rPr lang="tr-TR" b="1" dirty="0" err="1">
                <a:solidFill>
                  <a:srgbClr val="C00000"/>
                </a:solidFill>
              </a:rPr>
              <a:t>height</a:t>
            </a:r>
            <a:r>
              <a:rPr lang="tr-TR" b="1" dirty="0">
                <a:solidFill>
                  <a:srgbClr val="C00000"/>
                </a:solidFill>
              </a:rPr>
              <a:t>=b; }</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area</a:t>
            </a:r>
            <a:r>
              <a:rPr lang="tr-TR" b="1" dirty="0">
                <a:solidFill>
                  <a:srgbClr val="C00000"/>
                </a:solidFill>
              </a:rPr>
              <a:t> (</a:t>
            </a:r>
            <a:r>
              <a:rPr lang="tr-TR" b="1" dirty="0" err="1">
                <a:solidFill>
                  <a:srgbClr val="C00000"/>
                </a:solidFill>
              </a:rPr>
              <a:t>void</a:t>
            </a:r>
            <a:r>
              <a:rPr lang="tr-TR" b="1" dirty="0">
                <a:solidFill>
                  <a:srgbClr val="C00000"/>
                </a:solidFill>
              </a:rPr>
              <a:t>) =0;</a:t>
            </a:r>
          </a:p>
          <a:p>
            <a:pPr marL="0" indent="0">
              <a:buNone/>
            </a:pPr>
            <a:r>
              <a:rPr lang="tr-TR" b="1" dirty="0">
                <a:solidFill>
                  <a:srgbClr val="C00000"/>
                </a:solidFill>
              </a:rPr>
              <a:t>};</a:t>
            </a:r>
          </a:p>
        </p:txBody>
      </p:sp>
      <p:sp>
        <p:nvSpPr>
          <p:cNvPr id="4" name="Dikdörtgen 3"/>
          <p:cNvSpPr/>
          <p:nvPr/>
        </p:nvSpPr>
        <p:spPr>
          <a:xfrm>
            <a:off x="6998898" y="120402"/>
            <a:ext cx="3533955" cy="3308598"/>
          </a:xfrm>
          <a:prstGeom prst="rect">
            <a:avLst/>
          </a:prstGeom>
        </p:spPr>
        <p:txBody>
          <a:bodyPr wrap="square">
            <a:spAutoFit/>
          </a:bodyPr>
          <a:lstStyle/>
          <a:p>
            <a:r>
              <a:rPr lang="tr-TR" sz="1900" b="1" dirty="0" err="1" smtClean="0">
                <a:solidFill>
                  <a:srgbClr val="C00000"/>
                </a:solidFill>
              </a:rPr>
              <a:t>class</a:t>
            </a:r>
            <a:r>
              <a:rPr lang="tr-TR" sz="1900" b="1" dirty="0" smtClean="0">
                <a:solidFill>
                  <a:srgbClr val="C00000"/>
                </a:solidFill>
              </a:rPr>
              <a:t> </a:t>
            </a:r>
            <a:r>
              <a:rPr lang="tr-TR" sz="1900" b="1" dirty="0" err="1" smtClean="0">
                <a:solidFill>
                  <a:srgbClr val="C00000"/>
                </a:solidFill>
              </a:rPr>
              <a:t>Rectangle</a:t>
            </a:r>
            <a:r>
              <a:rPr lang="tr-TR" sz="1900" b="1" dirty="0" smtClean="0">
                <a:solidFill>
                  <a:srgbClr val="C00000"/>
                </a:solidFill>
              </a:rPr>
              <a:t>: </a:t>
            </a:r>
            <a:r>
              <a:rPr lang="tr-TR" sz="1900" b="1" dirty="0" err="1" smtClean="0">
                <a:solidFill>
                  <a:srgbClr val="C00000"/>
                </a:solidFill>
              </a:rPr>
              <a:t>public</a:t>
            </a:r>
            <a:r>
              <a:rPr lang="tr-TR" sz="1900" b="1" dirty="0" smtClean="0">
                <a:solidFill>
                  <a:srgbClr val="C00000"/>
                </a:solidFill>
              </a:rPr>
              <a:t> </a:t>
            </a:r>
            <a:r>
              <a:rPr lang="tr-TR" sz="1900" b="1" dirty="0" err="1" smtClean="0">
                <a:solidFill>
                  <a:srgbClr val="C00000"/>
                </a:solidFill>
              </a:rPr>
              <a:t>Polygon</a:t>
            </a:r>
            <a:r>
              <a:rPr lang="tr-TR" sz="1900" b="1" dirty="0" smtClean="0">
                <a:solidFill>
                  <a:srgbClr val="C00000"/>
                </a:solidFill>
              </a:rPr>
              <a:t> {</a:t>
            </a:r>
          </a:p>
          <a:p>
            <a:r>
              <a:rPr lang="tr-TR" sz="1900" b="1" dirty="0" smtClean="0">
                <a:solidFill>
                  <a:srgbClr val="C00000"/>
                </a:solidFill>
              </a:rPr>
              <a:t>  </a:t>
            </a:r>
            <a:r>
              <a:rPr lang="tr-TR" sz="1900" b="1" dirty="0" err="1" smtClean="0">
                <a:solidFill>
                  <a:srgbClr val="C00000"/>
                </a:solidFill>
              </a:rPr>
              <a:t>public</a:t>
            </a:r>
            <a:r>
              <a:rPr lang="tr-TR" sz="1900" b="1" dirty="0" smtClean="0">
                <a:solidFill>
                  <a:srgbClr val="C00000"/>
                </a:solidFill>
              </a:rPr>
              <a:t>:</a:t>
            </a:r>
          </a:p>
          <a:p>
            <a:r>
              <a:rPr lang="tr-TR" sz="1900" b="1" dirty="0" smtClean="0">
                <a:solidFill>
                  <a:srgbClr val="C00000"/>
                </a:solidFill>
              </a:rPr>
              <a:t>    </a:t>
            </a:r>
            <a:r>
              <a:rPr lang="tr-TR" sz="1900" b="1" dirty="0" err="1" smtClean="0">
                <a:solidFill>
                  <a:srgbClr val="C00000"/>
                </a:solidFill>
              </a:rPr>
              <a:t>int</a:t>
            </a:r>
            <a:r>
              <a:rPr lang="tr-TR" sz="1900" b="1" dirty="0" smtClean="0">
                <a:solidFill>
                  <a:srgbClr val="C00000"/>
                </a:solidFill>
              </a:rPr>
              <a:t> </a:t>
            </a:r>
            <a:r>
              <a:rPr lang="tr-TR" sz="1900" b="1" dirty="0" err="1" smtClean="0">
                <a:solidFill>
                  <a:srgbClr val="C00000"/>
                </a:solidFill>
              </a:rPr>
              <a:t>area</a:t>
            </a:r>
            <a:r>
              <a:rPr lang="tr-TR" sz="1900" b="1" dirty="0" smtClean="0">
                <a:solidFill>
                  <a:srgbClr val="C00000"/>
                </a:solidFill>
              </a:rPr>
              <a:t> (</a:t>
            </a:r>
            <a:r>
              <a:rPr lang="tr-TR" sz="1900" b="1" dirty="0" err="1" smtClean="0">
                <a:solidFill>
                  <a:srgbClr val="C00000"/>
                </a:solidFill>
              </a:rPr>
              <a:t>void</a:t>
            </a:r>
            <a:r>
              <a:rPr lang="tr-TR" sz="1900" b="1" dirty="0" smtClean="0">
                <a:solidFill>
                  <a:srgbClr val="C00000"/>
                </a:solidFill>
              </a:rPr>
              <a:t>)</a:t>
            </a:r>
          </a:p>
          <a:p>
            <a:r>
              <a:rPr lang="tr-TR" sz="1900" b="1" dirty="0" smtClean="0">
                <a:solidFill>
                  <a:srgbClr val="C00000"/>
                </a:solidFill>
              </a:rPr>
              <a:t>      { </a:t>
            </a:r>
            <a:r>
              <a:rPr lang="tr-TR" sz="1900" b="1" dirty="0" err="1" smtClean="0">
                <a:solidFill>
                  <a:srgbClr val="C00000"/>
                </a:solidFill>
              </a:rPr>
              <a:t>return</a:t>
            </a:r>
            <a:r>
              <a:rPr lang="tr-TR" sz="1900" b="1" dirty="0" smtClean="0">
                <a:solidFill>
                  <a:srgbClr val="C00000"/>
                </a:solidFill>
              </a:rPr>
              <a:t> (</a:t>
            </a:r>
            <a:r>
              <a:rPr lang="tr-TR" sz="1900" b="1" dirty="0" err="1" smtClean="0">
                <a:solidFill>
                  <a:srgbClr val="C00000"/>
                </a:solidFill>
              </a:rPr>
              <a:t>width</a:t>
            </a:r>
            <a:r>
              <a:rPr lang="tr-TR" sz="1900" b="1" dirty="0" smtClean="0">
                <a:solidFill>
                  <a:srgbClr val="C00000"/>
                </a:solidFill>
              </a:rPr>
              <a:t> * </a:t>
            </a:r>
            <a:r>
              <a:rPr lang="tr-TR" sz="1900" b="1" dirty="0" err="1" smtClean="0">
                <a:solidFill>
                  <a:srgbClr val="C00000"/>
                </a:solidFill>
              </a:rPr>
              <a:t>height</a:t>
            </a:r>
            <a:r>
              <a:rPr lang="tr-TR" sz="1900" b="1" dirty="0" smtClean="0">
                <a:solidFill>
                  <a:srgbClr val="C00000"/>
                </a:solidFill>
              </a:rPr>
              <a:t>); }</a:t>
            </a:r>
          </a:p>
          <a:p>
            <a:r>
              <a:rPr lang="tr-TR" sz="1900" b="1" dirty="0" smtClean="0">
                <a:solidFill>
                  <a:srgbClr val="C00000"/>
                </a:solidFill>
              </a:rPr>
              <a:t>};</a:t>
            </a:r>
          </a:p>
          <a:p>
            <a:endParaRPr lang="tr-TR" sz="1900" b="1" dirty="0" smtClean="0">
              <a:solidFill>
                <a:srgbClr val="C00000"/>
              </a:solidFill>
            </a:endParaRPr>
          </a:p>
          <a:p>
            <a:r>
              <a:rPr lang="tr-TR" sz="1900" b="1" dirty="0" err="1" smtClean="0">
                <a:solidFill>
                  <a:srgbClr val="C00000"/>
                </a:solidFill>
              </a:rPr>
              <a:t>class</a:t>
            </a:r>
            <a:r>
              <a:rPr lang="tr-TR" sz="1900" b="1" dirty="0" smtClean="0">
                <a:solidFill>
                  <a:srgbClr val="C00000"/>
                </a:solidFill>
              </a:rPr>
              <a:t> </a:t>
            </a:r>
            <a:r>
              <a:rPr lang="tr-TR" sz="1900" b="1" dirty="0" err="1" smtClean="0">
                <a:solidFill>
                  <a:srgbClr val="C00000"/>
                </a:solidFill>
              </a:rPr>
              <a:t>Triangle</a:t>
            </a:r>
            <a:r>
              <a:rPr lang="tr-TR" sz="1900" b="1" dirty="0" smtClean="0">
                <a:solidFill>
                  <a:srgbClr val="C00000"/>
                </a:solidFill>
              </a:rPr>
              <a:t>: </a:t>
            </a:r>
            <a:r>
              <a:rPr lang="tr-TR" sz="1900" b="1" dirty="0" err="1" smtClean="0">
                <a:solidFill>
                  <a:srgbClr val="C00000"/>
                </a:solidFill>
              </a:rPr>
              <a:t>public</a:t>
            </a:r>
            <a:r>
              <a:rPr lang="tr-TR" sz="1900" b="1" dirty="0" smtClean="0">
                <a:solidFill>
                  <a:srgbClr val="C00000"/>
                </a:solidFill>
              </a:rPr>
              <a:t> </a:t>
            </a:r>
            <a:r>
              <a:rPr lang="tr-TR" sz="1900" b="1" dirty="0" err="1" smtClean="0">
                <a:solidFill>
                  <a:srgbClr val="C00000"/>
                </a:solidFill>
              </a:rPr>
              <a:t>Polygon</a:t>
            </a:r>
            <a:r>
              <a:rPr lang="tr-TR" sz="1900" b="1" dirty="0" smtClean="0">
                <a:solidFill>
                  <a:srgbClr val="C00000"/>
                </a:solidFill>
              </a:rPr>
              <a:t> {</a:t>
            </a:r>
          </a:p>
          <a:p>
            <a:r>
              <a:rPr lang="tr-TR" sz="1900" b="1" dirty="0" smtClean="0">
                <a:solidFill>
                  <a:srgbClr val="C00000"/>
                </a:solidFill>
              </a:rPr>
              <a:t>  </a:t>
            </a:r>
            <a:r>
              <a:rPr lang="tr-TR" sz="1900" b="1" dirty="0" err="1" smtClean="0">
                <a:solidFill>
                  <a:srgbClr val="C00000"/>
                </a:solidFill>
              </a:rPr>
              <a:t>public</a:t>
            </a:r>
            <a:r>
              <a:rPr lang="tr-TR" sz="1900" b="1" dirty="0" smtClean="0">
                <a:solidFill>
                  <a:srgbClr val="C00000"/>
                </a:solidFill>
              </a:rPr>
              <a:t>:</a:t>
            </a:r>
          </a:p>
          <a:p>
            <a:r>
              <a:rPr lang="tr-TR" sz="1900" b="1" dirty="0" smtClean="0">
                <a:solidFill>
                  <a:srgbClr val="C00000"/>
                </a:solidFill>
              </a:rPr>
              <a:t>    </a:t>
            </a:r>
            <a:r>
              <a:rPr lang="tr-TR" sz="1900" b="1" dirty="0" err="1" smtClean="0">
                <a:solidFill>
                  <a:srgbClr val="C00000"/>
                </a:solidFill>
              </a:rPr>
              <a:t>int</a:t>
            </a:r>
            <a:r>
              <a:rPr lang="tr-TR" sz="1900" b="1" dirty="0" smtClean="0">
                <a:solidFill>
                  <a:srgbClr val="C00000"/>
                </a:solidFill>
              </a:rPr>
              <a:t> </a:t>
            </a:r>
            <a:r>
              <a:rPr lang="tr-TR" sz="1900" b="1" dirty="0" err="1" smtClean="0">
                <a:solidFill>
                  <a:srgbClr val="C00000"/>
                </a:solidFill>
              </a:rPr>
              <a:t>area</a:t>
            </a:r>
            <a:r>
              <a:rPr lang="tr-TR" sz="1900" b="1" dirty="0" smtClean="0">
                <a:solidFill>
                  <a:srgbClr val="C00000"/>
                </a:solidFill>
              </a:rPr>
              <a:t> (</a:t>
            </a:r>
            <a:r>
              <a:rPr lang="tr-TR" sz="1900" b="1" dirty="0" err="1" smtClean="0">
                <a:solidFill>
                  <a:srgbClr val="C00000"/>
                </a:solidFill>
              </a:rPr>
              <a:t>void</a:t>
            </a:r>
            <a:r>
              <a:rPr lang="tr-TR" sz="1900" b="1" dirty="0" smtClean="0">
                <a:solidFill>
                  <a:srgbClr val="C00000"/>
                </a:solidFill>
              </a:rPr>
              <a:t>)</a:t>
            </a:r>
          </a:p>
          <a:p>
            <a:r>
              <a:rPr lang="tr-TR" sz="1900" b="1" dirty="0" smtClean="0">
                <a:solidFill>
                  <a:srgbClr val="C00000"/>
                </a:solidFill>
              </a:rPr>
              <a:t>      { </a:t>
            </a:r>
            <a:r>
              <a:rPr lang="tr-TR" sz="1900" b="1" dirty="0" err="1" smtClean="0">
                <a:solidFill>
                  <a:srgbClr val="C00000"/>
                </a:solidFill>
              </a:rPr>
              <a:t>return</a:t>
            </a:r>
            <a:r>
              <a:rPr lang="tr-TR" sz="1900" b="1" dirty="0" smtClean="0">
                <a:solidFill>
                  <a:srgbClr val="C00000"/>
                </a:solidFill>
              </a:rPr>
              <a:t> (</a:t>
            </a:r>
            <a:r>
              <a:rPr lang="tr-TR" sz="1900" b="1" dirty="0" err="1" smtClean="0">
                <a:solidFill>
                  <a:srgbClr val="C00000"/>
                </a:solidFill>
              </a:rPr>
              <a:t>width</a:t>
            </a:r>
            <a:r>
              <a:rPr lang="tr-TR" sz="1900" b="1" dirty="0" smtClean="0">
                <a:solidFill>
                  <a:srgbClr val="C00000"/>
                </a:solidFill>
              </a:rPr>
              <a:t> * </a:t>
            </a:r>
            <a:r>
              <a:rPr lang="tr-TR" sz="1900" b="1" dirty="0" err="1" smtClean="0">
                <a:solidFill>
                  <a:srgbClr val="C00000"/>
                </a:solidFill>
              </a:rPr>
              <a:t>height</a:t>
            </a:r>
            <a:r>
              <a:rPr lang="tr-TR" sz="1900" b="1" dirty="0" smtClean="0">
                <a:solidFill>
                  <a:srgbClr val="C00000"/>
                </a:solidFill>
              </a:rPr>
              <a:t> / 2); }</a:t>
            </a:r>
          </a:p>
          <a:p>
            <a:r>
              <a:rPr lang="tr-TR" sz="1900" b="1" dirty="0" smtClean="0">
                <a:solidFill>
                  <a:srgbClr val="C00000"/>
                </a:solidFill>
              </a:rPr>
              <a:t>};</a:t>
            </a:r>
            <a:endParaRPr lang="tr-TR" sz="1900" b="1" dirty="0">
              <a:solidFill>
                <a:srgbClr val="C00000"/>
              </a:solidFill>
            </a:endParaRPr>
          </a:p>
        </p:txBody>
      </p:sp>
      <p:sp>
        <p:nvSpPr>
          <p:cNvPr id="5" name="Dikdörtgen 4"/>
          <p:cNvSpPr/>
          <p:nvPr/>
        </p:nvSpPr>
        <p:spPr>
          <a:xfrm>
            <a:off x="7050657" y="3549402"/>
            <a:ext cx="3482196" cy="3308598"/>
          </a:xfrm>
          <a:prstGeom prst="rect">
            <a:avLst/>
          </a:prstGeom>
        </p:spPr>
        <p:txBody>
          <a:bodyPr wrap="square">
            <a:spAutoFit/>
          </a:bodyPr>
          <a:lstStyle/>
          <a:p>
            <a:r>
              <a:rPr lang="tr-TR" sz="1900" b="1" dirty="0" err="1" smtClean="0">
                <a:solidFill>
                  <a:srgbClr val="C00000"/>
                </a:solidFill>
              </a:rPr>
              <a:t>int</a:t>
            </a:r>
            <a:r>
              <a:rPr lang="tr-TR" sz="1900" b="1" dirty="0" smtClean="0">
                <a:solidFill>
                  <a:srgbClr val="C00000"/>
                </a:solidFill>
              </a:rPr>
              <a:t> main () {</a:t>
            </a:r>
          </a:p>
          <a:p>
            <a:r>
              <a:rPr lang="tr-TR" sz="1900" b="1" dirty="0" smtClean="0">
                <a:solidFill>
                  <a:srgbClr val="C00000"/>
                </a:solidFill>
              </a:rPr>
              <a:t>  </a:t>
            </a:r>
            <a:r>
              <a:rPr lang="tr-TR" sz="1900" b="1" dirty="0" err="1" smtClean="0">
                <a:solidFill>
                  <a:srgbClr val="C00000"/>
                </a:solidFill>
              </a:rPr>
              <a:t>Rectangle</a:t>
            </a:r>
            <a:r>
              <a:rPr lang="tr-TR" sz="1900" b="1" dirty="0" smtClean="0">
                <a:solidFill>
                  <a:srgbClr val="C00000"/>
                </a:solidFill>
              </a:rPr>
              <a:t> </a:t>
            </a:r>
            <a:r>
              <a:rPr lang="tr-TR" sz="1900" b="1" dirty="0" err="1" smtClean="0">
                <a:solidFill>
                  <a:srgbClr val="C00000"/>
                </a:solidFill>
              </a:rPr>
              <a:t>rect</a:t>
            </a:r>
            <a:r>
              <a:rPr lang="tr-TR" sz="1900" b="1" dirty="0" smtClean="0">
                <a:solidFill>
                  <a:srgbClr val="C00000"/>
                </a:solidFill>
              </a:rPr>
              <a:t>;</a:t>
            </a:r>
          </a:p>
          <a:p>
            <a:r>
              <a:rPr lang="tr-TR" sz="1900" b="1" dirty="0" smtClean="0">
                <a:solidFill>
                  <a:srgbClr val="C00000"/>
                </a:solidFill>
              </a:rPr>
              <a:t>  </a:t>
            </a:r>
            <a:r>
              <a:rPr lang="tr-TR" sz="1900" b="1" dirty="0" err="1" smtClean="0">
                <a:solidFill>
                  <a:srgbClr val="C00000"/>
                </a:solidFill>
              </a:rPr>
              <a:t>Triangle</a:t>
            </a:r>
            <a:r>
              <a:rPr lang="tr-TR" sz="1900" b="1" dirty="0" smtClean="0">
                <a:solidFill>
                  <a:srgbClr val="C00000"/>
                </a:solidFill>
              </a:rPr>
              <a:t> </a:t>
            </a:r>
            <a:r>
              <a:rPr lang="tr-TR" sz="1900" b="1" dirty="0" err="1" smtClean="0">
                <a:solidFill>
                  <a:srgbClr val="C00000"/>
                </a:solidFill>
              </a:rPr>
              <a:t>trgl</a:t>
            </a:r>
            <a:r>
              <a:rPr lang="tr-TR" sz="1900" b="1" dirty="0" smtClean="0">
                <a:solidFill>
                  <a:srgbClr val="C00000"/>
                </a:solidFill>
              </a:rPr>
              <a:t>;</a:t>
            </a:r>
          </a:p>
          <a:p>
            <a:r>
              <a:rPr lang="tr-TR" sz="1900" b="1" dirty="0" smtClean="0">
                <a:solidFill>
                  <a:srgbClr val="C00000"/>
                </a:solidFill>
              </a:rPr>
              <a:t>  </a:t>
            </a:r>
            <a:r>
              <a:rPr lang="tr-TR" sz="1900" b="1" dirty="0" err="1" smtClean="0">
                <a:solidFill>
                  <a:srgbClr val="C00000"/>
                </a:solidFill>
              </a:rPr>
              <a:t>Polygon</a:t>
            </a:r>
            <a:r>
              <a:rPr lang="tr-TR" sz="1900" b="1" dirty="0" smtClean="0">
                <a:solidFill>
                  <a:srgbClr val="C00000"/>
                </a:solidFill>
              </a:rPr>
              <a:t> * ppoly1 = &amp;</a:t>
            </a:r>
            <a:r>
              <a:rPr lang="tr-TR" sz="1900" b="1" dirty="0" err="1" smtClean="0">
                <a:solidFill>
                  <a:srgbClr val="C00000"/>
                </a:solidFill>
              </a:rPr>
              <a:t>rect</a:t>
            </a:r>
            <a:r>
              <a:rPr lang="tr-TR" sz="1900" b="1" dirty="0" smtClean="0">
                <a:solidFill>
                  <a:srgbClr val="C00000"/>
                </a:solidFill>
              </a:rPr>
              <a:t>;</a:t>
            </a:r>
          </a:p>
          <a:p>
            <a:r>
              <a:rPr lang="tr-TR" sz="1900" b="1" dirty="0" smtClean="0">
                <a:solidFill>
                  <a:srgbClr val="C00000"/>
                </a:solidFill>
              </a:rPr>
              <a:t>  </a:t>
            </a:r>
            <a:r>
              <a:rPr lang="tr-TR" sz="1900" b="1" dirty="0" err="1" smtClean="0">
                <a:solidFill>
                  <a:srgbClr val="C00000"/>
                </a:solidFill>
              </a:rPr>
              <a:t>Polygon</a:t>
            </a:r>
            <a:r>
              <a:rPr lang="tr-TR" sz="1900" b="1" dirty="0" smtClean="0">
                <a:solidFill>
                  <a:srgbClr val="C00000"/>
                </a:solidFill>
              </a:rPr>
              <a:t> * ppoly2 = &amp;</a:t>
            </a:r>
            <a:r>
              <a:rPr lang="tr-TR" sz="1900" b="1" dirty="0" err="1" smtClean="0">
                <a:solidFill>
                  <a:srgbClr val="C00000"/>
                </a:solidFill>
              </a:rPr>
              <a:t>trgl</a:t>
            </a:r>
            <a:r>
              <a:rPr lang="tr-TR" sz="1900" b="1" dirty="0" smtClean="0">
                <a:solidFill>
                  <a:srgbClr val="C00000"/>
                </a:solidFill>
              </a:rPr>
              <a:t>;</a:t>
            </a:r>
          </a:p>
          <a:p>
            <a:r>
              <a:rPr lang="tr-TR" sz="1900" b="1" dirty="0" smtClean="0">
                <a:solidFill>
                  <a:srgbClr val="C00000"/>
                </a:solidFill>
              </a:rPr>
              <a:t>  ppoly1-&gt;</a:t>
            </a:r>
            <a:r>
              <a:rPr lang="tr-TR" sz="1900" b="1" dirty="0" err="1" smtClean="0">
                <a:solidFill>
                  <a:srgbClr val="C00000"/>
                </a:solidFill>
              </a:rPr>
              <a:t>set_values</a:t>
            </a:r>
            <a:r>
              <a:rPr lang="tr-TR" sz="1900" b="1" dirty="0" smtClean="0">
                <a:solidFill>
                  <a:srgbClr val="C00000"/>
                </a:solidFill>
              </a:rPr>
              <a:t> (4,5);</a:t>
            </a:r>
          </a:p>
          <a:p>
            <a:r>
              <a:rPr lang="tr-TR" sz="1900" b="1" dirty="0" smtClean="0">
                <a:solidFill>
                  <a:srgbClr val="C00000"/>
                </a:solidFill>
              </a:rPr>
              <a:t>  ppoly2-&gt;</a:t>
            </a:r>
            <a:r>
              <a:rPr lang="tr-TR" sz="1900" b="1" dirty="0" err="1" smtClean="0">
                <a:solidFill>
                  <a:srgbClr val="C00000"/>
                </a:solidFill>
              </a:rPr>
              <a:t>set_values</a:t>
            </a:r>
            <a:r>
              <a:rPr lang="tr-TR" sz="1900" b="1" dirty="0" smtClean="0">
                <a:solidFill>
                  <a:srgbClr val="C00000"/>
                </a:solidFill>
              </a:rPr>
              <a:t> (4,5);</a:t>
            </a:r>
          </a:p>
          <a:p>
            <a:r>
              <a:rPr lang="tr-TR" sz="1900" b="1" dirty="0" smtClean="0">
                <a:solidFill>
                  <a:srgbClr val="C00000"/>
                </a:solidFill>
              </a:rPr>
              <a:t>  </a:t>
            </a:r>
            <a:r>
              <a:rPr lang="tr-TR" sz="1900" b="1" dirty="0" err="1" smtClean="0">
                <a:solidFill>
                  <a:srgbClr val="C00000"/>
                </a:solidFill>
              </a:rPr>
              <a:t>cout</a:t>
            </a:r>
            <a:r>
              <a:rPr lang="tr-TR" sz="1900" b="1" dirty="0" smtClean="0">
                <a:solidFill>
                  <a:srgbClr val="C00000"/>
                </a:solidFill>
              </a:rPr>
              <a:t> &lt;&lt; ppoly1-&gt;</a:t>
            </a:r>
            <a:r>
              <a:rPr lang="tr-TR" sz="1900" b="1" dirty="0" err="1" smtClean="0">
                <a:solidFill>
                  <a:srgbClr val="C00000"/>
                </a:solidFill>
              </a:rPr>
              <a:t>area</a:t>
            </a:r>
            <a:r>
              <a:rPr lang="tr-TR" sz="1900" b="1" dirty="0" smtClean="0">
                <a:solidFill>
                  <a:srgbClr val="C00000"/>
                </a:solidFill>
              </a:rPr>
              <a:t>() &lt;&lt; '\n';</a:t>
            </a:r>
          </a:p>
          <a:p>
            <a:r>
              <a:rPr lang="tr-TR" sz="1900" b="1" dirty="0" smtClean="0">
                <a:solidFill>
                  <a:srgbClr val="C00000"/>
                </a:solidFill>
              </a:rPr>
              <a:t>  </a:t>
            </a:r>
            <a:r>
              <a:rPr lang="tr-TR" sz="1900" b="1" dirty="0" err="1" smtClean="0">
                <a:solidFill>
                  <a:srgbClr val="C00000"/>
                </a:solidFill>
              </a:rPr>
              <a:t>cout</a:t>
            </a:r>
            <a:r>
              <a:rPr lang="tr-TR" sz="1900" b="1" dirty="0" smtClean="0">
                <a:solidFill>
                  <a:srgbClr val="C00000"/>
                </a:solidFill>
              </a:rPr>
              <a:t> &lt;&lt; ppoly2-&gt;</a:t>
            </a:r>
            <a:r>
              <a:rPr lang="tr-TR" sz="1900" b="1" dirty="0" err="1" smtClean="0">
                <a:solidFill>
                  <a:srgbClr val="C00000"/>
                </a:solidFill>
              </a:rPr>
              <a:t>area</a:t>
            </a:r>
            <a:r>
              <a:rPr lang="tr-TR" sz="1900" b="1" dirty="0" smtClean="0">
                <a:solidFill>
                  <a:srgbClr val="C00000"/>
                </a:solidFill>
              </a:rPr>
              <a:t>() &lt;&lt; '\n';</a:t>
            </a:r>
          </a:p>
          <a:p>
            <a:r>
              <a:rPr lang="tr-TR" sz="1900" b="1" dirty="0" smtClean="0">
                <a:solidFill>
                  <a:srgbClr val="C00000"/>
                </a:solidFill>
              </a:rPr>
              <a:t>  </a:t>
            </a:r>
            <a:r>
              <a:rPr lang="tr-TR" sz="1900" b="1" dirty="0" err="1" smtClean="0">
                <a:solidFill>
                  <a:srgbClr val="C00000"/>
                </a:solidFill>
              </a:rPr>
              <a:t>return</a:t>
            </a:r>
            <a:r>
              <a:rPr lang="tr-TR" sz="1900" b="1" dirty="0" smtClean="0">
                <a:solidFill>
                  <a:srgbClr val="C00000"/>
                </a:solidFill>
              </a:rPr>
              <a:t> 0;</a:t>
            </a:r>
          </a:p>
          <a:p>
            <a:r>
              <a:rPr lang="tr-TR" sz="1900" b="1" dirty="0" smtClean="0">
                <a:solidFill>
                  <a:srgbClr val="C00000"/>
                </a:solidFill>
              </a:rPr>
              <a:t>}</a:t>
            </a:r>
            <a:endParaRPr lang="tr-TR" sz="1900" b="1" dirty="0">
              <a:solidFill>
                <a:srgbClr val="C00000"/>
              </a:solidFill>
            </a:endParaRPr>
          </a:p>
        </p:txBody>
      </p:sp>
    </p:spTree>
    <p:extLst>
      <p:ext uri="{BB962C8B-B14F-4D97-AF65-F5344CB8AC3E}">
        <p14:creationId xmlns:p14="http://schemas.microsoft.com/office/powerpoint/2010/main" val="1252904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28503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69010"/>
            <a:ext cx="12192000" cy="6616461"/>
          </a:xfrm>
        </p:spPr>
        <p:txBody>
          <a:bodyPr>
            <a:normAutofit lnSpcReduction="10000"/>
          </a:bodyPr>
          <a:lstStyle/>
          <a:p>
            <a:pPr marL="0" indent="0" algn="ctr">
              <a:buNone/>
            </a:pPr>
            <a:r>
              <a:rPr lang="en-US" b="1" dirty="0"/>
              <a:t>Interface</a:t>
            </a:r>
          </a:p>
          <a:p>
            <a:r>
              <a:rPr lang="en-US" dirty="0"/>
              <a:t>An interface has no implementation</a:t>
            </a:r>
            <a:r>
              <a:rPr lang="en-US" dirty="0" smtClean="0"/>
              <a:t>.</a:t>
            </a:r>
            <a:endParaRPr lang="tr-TR" dirty="0" smtClean="0"/>
          </a:p>
          <a:p>
            <a:endParaRPr lang="en-US" dirty="0"/>
          </a:p>
          <a:p>
            <a:r>
              <a:rPr lang="en-US" dirty="0"/>
              <a:t>An interface class contains only a virtual destructor and pure virtual functions</a:t>
            </a:r>
            <a:r>
              <a:rPr lang="en-US" dirty="0" smtClean="0"/>
              <a:t>.</a:t>
            </a:r>
            <a:endParaRPr lang="tr-TR" dirty="0" smtClean="0"/>
          </a:p>
          <a:p>
            <a:endParaRPr lang="en-US" dirty="0"/>
          </a:p>
          <a:p>
            <a:r>
              <a:rPr lang="en-US" dirty="0"/>
              <a:t>An interface class is a class that specifies the polymorphic interface i.e. pure virtual function declarations into a base class. </a:t>
            </a:r>
            <a:endParaRPr lang="tr-TR" dirty="0" smtClean="0"/>
          </a:p>
          <a:p>
            <a:endParaRPr lang="tr-TR" dirty="0"/>
          </a:p>
          <a:p>
            <a:r>
              <a:rPr lang="en-US" dirty="0" smtClean="0"/>
              <a:t>The </a:t>
            </a:r>
            <a:r>
              <a:rPr lang="en-US" dirty="0"/>
              <a:t>programmer using a class hierarchy can then do so via a base class that communicates only the interface of classes in the hierarchy</a:t>
            </a:r>
            <a:r>
              <a:rPr lang="en-US" dirty="0" smtClean="0"/>
              <a:t>.</a:t>
            </a:r>
            <a:endParaRPr lang="tr-TR" dirty="0" smtClean="0"/>
          </a:p>
          <a:p>
            <a:endParaRPr lang="tr-TR" dirty="0" smtClean="0"/>
          </a:p>
          <a:p>
            <a:r>
              <a:rPr lang="en-US" dirty="0"/>
              <a:t>Every interface class should have a virtual destructor. </a:t>
            </a:r>
            <a:endParaRPr lang="tr-TR" dirty="0" smtClean="0"/>
          </a:p>
          <a:p>
            <a:endParaRPr lang="tr-TR" dirty="0" smtClean="0"/>
          </a:p>
          <a:p>
            <a:r>
              <a:rPr lang="en-US" dirty="0" smtClean="0"/>
              <a:t>Virtual </a:t>
            </a:r>
            <a:r>
              <a:rPr lang="en-US" dirty="0"/>
              <a:t>destructor makes sure that when a shape is deleted </a:t>
            </a:r>
            <a:r>
              <a:rPr lang="en-US" dirty="0" err="1"/>
              <a:t>polymorphically</a:t>
            </a:r>
            <a:r>
              <a:rPr lang="en-US" dirty="0"/>
              <a:t>, correct destructor of the derived class is invoked.</a:t>
            </a:r>
          </a:p>
          <a:p>
            <a:endParaRPr lang="tr-TR" dirty="0"/>
          </a:p>
        </p:txBody>
      </p:sp>
    </p:spTree>
    <p:extLst>
      <p:ext uri="{BB962C8B-B14F-4D97-AF65-F5344CB8AC3E}">
        <p14:creationId xmlns:p14="http://schemas.microsoft.com/office/powerpoint/2010/main" val="2831923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20000"/>
          </a:bodyPr>
          <a:lstStyle/>
          <a:p>
            <a:pPr marL="0" indent="0" algn="ctr">
              <a:buNone/>
            </a:pPr>
            <a:r>
              <a:rPr lang="en-US" b="1" dirty="0"/>
              <a:t>Differences</a:t>
            </a:r>
          </a:p>
          <a:p>
            <a:pPr marL="0" indent="0">
              <a:buNone/>
            </a:pPr>
            <a:r>
              <a:rPr lang="en-US" dirty="0"/>
              <a:t>1 - interfaces can have no state or implementation</a:t>
            </a:r>
          </a:p>
          <a:p>
            <a:pPr marL="0" indent="0">
              <a:buNone/>
            </a:pPr>
            <a:r>
              <a:rPr lang="en-US" dirty="0"/>
              <a:t>2 - a class that implements an interface must provide an implementation of all the method of that interface</a:t>
            </a:r>
          </a:p>
          <a:p>
            <a:pPr marL="0" indent="0">
              <a:buNone/>
            </a:pPr>
            <a:r>
              <a:rPr lang="en-US" dirty="0"/>
              <a:t>3 - abstract classes may contain state (data members) and/or implementation (methods)</a:t>
            </a:r>
          </a:p>
          <a:p>
            <a:pPr marL="0" indent="0">
              <a:buNone/>
            </a:pPr>
            <a:r>
              <a:rPr lang="en-US" dirty="0"/>
              <a:t>4 - abstract classes can be inherited without implementing the abstract methods (though such a derived class is abstract itself)</a:t>
            </a:r>
          </a:p>
          <a:p>
            <a:pPr marL="0" indent="0">
              <a:buNone/>
            </a:pPr>
            <a:r>
              <a:rPr lang="en-US" dirty="0"/>
              <a:t>5 -interfaces may be multiple-inherited, abstract classes may not (this is probably the key concrete reason for interfaces to exist separately from </a:t>
            </a:r>
            <a:r>
              <a:rPr lang="en-US" dirty="0" err="1"/>
              <a:t>abtract</a:t>
            </a:r>
            <a:r>
              <a:rPr lang="en-US" dirty="0"/>
              <a:t> classes - they permit an implementation of multiple inheritance that removes many of the problems of general MI).</a:t>
            </a:r>
          </a:p>
          <a:p>
            <a:pPr marL="0" indent="0">
              <a:buNone/>
            </a:pPr>
            <a:r>
              <a:rPr lang="en-US" dirty="0"/>
              <a:t>6- If you anticipate creating multiple versions of your component, create an abstract class. Abstract classes provide a simple and easy way to version your components. By updating the base class, all inheriting classes are automatically updated with the change. </a:t>
            </a:r>
            <a:endParaRPr lang="tr-TR" dirty="0" smtClean="0"/>
          </a:p>
          <a:p>
            <a:pPr marL="0" indent="0">
              <a:buNone/>
            </a:pPr>
            <a:r>
              <a:rPr lang="en-US" dirty="0" smtClean="0"/>
              <a:t>Interfaces</a:t>
            </a:r>
            <a:r>
              <a:rPr lang="en-US" dirty="0"/>
              <a:t>, on the other hand, cannot be changed once created. If a new version of an interface is required, you must create a whole new interface.</a:t>
            </a:r>
          </a:p>
          <a:p>
            <a:pPr marL="0" indent="0">
              <a:buNone/>
            </a:pPr>
            <a:r>
              <a:rPr lang="en-US" dirty="0"/>
              <a:t>7-If the functionality you are creating will be useful across a wide range of disparate objects, use an interface. Abstract classes should be used primarily for objects that are closely related, whereas interfaces are best suited for providing common functionality to unrelated classes.</a:t>
            </a:r>
            <a:endParaRPr lang="tr-TR" dirty="0"/>
          </a:p>
        </p:txBody>
      </p:sp>
    </p:spTree>
    <p:extLst>
      <p:ext uri="{BB962C8B-B14F-4D97-AF65-F5344CB8AC3E}">
        <p14:creationId xmlns:p14="http://schemas.microsoft.com/office/powerpoint/2010/main" val="3323275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587925" y="1464898"/>
            <a:ext cx="5098750" cy="2854689"/>
          </a:xfrm>
          <a:prstGeom prst="rect">
            <a:avLst/>
          </a:prstGeom>
        </p:spPr>
      </p:pic>
    </p:spTree>
    <p:extLst>
      <p:ext uri="{BB962C8B-B14F-4D97-AF65-F5344CB8AC3E}">
        <p14:creationId xmlns:p14="http://schemas.microsoft.com/office/powerpoint/2010/main" val="4214360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7220309" cy="6858000"/>
          </a:xfrm>
        </p:spPr>
        <p:txBody>
          <a:bodyPr>
            <a:normAutofit fontScale="77500" lnSpcReduction="20000"/>
          </a:bodyPr>
          <a:lstStyle/>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shape</a:t>
            </a:r>
            <a:r>
              <a:rPr lang="tr-TR" b="1" dirty="0">
                <a:solidFill>
                  <a:srgbClr val="C00000"/>
                </a:solidFill>
              </a:rPr>
              <a:t> {</a:t>
            </a:r>
            <a:r>
              <a:rPr lang="tr-TR" b="1" dirty="0" smtClean="0">
                <a:solidFill>
                  <a:srgbClr val="C00000"/>
                </a:solidFill>
              </a:rPr>
              <a:t>  </a:t>
            </a:r>
            <a:r>
              <a:rPr lang="tr-TR" b="1" dirty="0"/>
              <a:t>// An </a:t>
            </a:r>
            <a:r>
              <a:rPr lang="tr-TR" b="1" dirty="0" err="1"/>
              <a:t>interface</a:t>
            </a:r>
            <a:r>
              <a:rPr lang="tr-TR" b="1" dirty="0"/>
              <a:t> </a:t>
            </a:r>
            <a:r>
              <a:rPr lang="tr-TR" b="1" dirty="0" err="1" smtClean="0"/>
              <a:t>class</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shape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move_x</a:t>
            </a:r>
            <a:r>
              <a:rPr lang="tr-TR" b="1" dirty="0">
                <a:solidFill>
                  <a:srgbClr val="C00000"/>
                </a:solidFill>
              </a:rPr>
              <a:t>(</a:t>
            </a:r>
            <a:r>
              <a:rPr lang="tr-TR" b="1" dirty="0" err="1">
                <a:solidFill>
                  <a:srgbClr val="C00000"/>
                </a:solidFill>
              </a:rPr>
              <a:t>int</a:t>
            </a:r>
            <a:r>
              <a:rPr lang="tr-TR" b="1" dirty="0">
                <a:solidFill>
                  <a:srgbClr val="C00000"/>
                </a:solidFill>
              </a:rPr>
              <a:t> x) = 0;</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move_y</a:t>
            </a:r>
            <a:r>
              <a:rPr lang="tr-TR" b="1" dirty="0">
                <a:solidFill>
                  <a:srgbClr val="C00000"/>
                </a:solidFill>
              </a:rPr>
              <a:t>(</a:t>
            </a:r>
            <a:r>
              <a:rPr lang="tr-TR" b="1" dirty="0" err="1">
                <a:solidFill>
                  <a:srgbClr val="C00000"/>
                </a:solidFill>
              </a:rPr>
              <a:t>int</a:t>
            </a:r>
            <a:r>
              <a:rPr lang="tr-TR" b="1" dirty="0">
                <a:solidFill>
                  <a:srgbClr val="C00000"/>
                </a:solidFill>
              </a:rPr>
              <a:t> y) = 0;</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draw</a:t>
            </a:r>
            <a:r>
              <a:rPr lang="tr-TR" b="1" dirty="0">
                <a:solidFill>
                  <a:srgbClr val="C00000"/>
                </a:solidFill>
              </a:rPr>
              <a:t>() = 0;</a:t>
            </a:r>
          </a:p>
          <a:p>
            <a:pPr marL="0" indent="0">
              <a:buNone/>
            </a:pPr>
            <a:r>
              <a:rPr lang="tr-TR" b="1" dirty="0"/>
              <a:t>//...</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line</a:t>
            </a:r>
            <a:r>
              <a:rPr lang="tr-TR" b="1" dirty="0">
                <a:solidFill>
                  <a:srgbClr val="C00000"/>
                </a:solidFill>
              </a:rPr>
              <a:t> : </a:t>
            </a:r>
            <a:r>
              <a:rPr lang="tr-TR" b="1" dirty="0" err="1">
                <a:solidFill>
                  <a:srgbClr val="C00000"/>
                </a:solidFill>
              </a:rPr>
              <a:t>public</a:t>
            </a:r>
            <a:r>
              <a:rPr lang="tr-TR" b="1" dirty="0">
                <a:solidFill>
                  <a:srgbClr val="C00000"/>
                </a:solidFill>
              </a:rPr>
              <a:t> </a:t>
            </a:r>
            <a:r>
              <a:rPr lang="tr-TR" b="1" dirty="0" err="1" smtClean="0">
                <a:solidFill>
                  <a:srgbClr val="C00000"/>
                </a:solidFill>
              </a:rPr>
              <a:t>shape</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line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move_x</a:t>
            </a:r>
            <a:r>
              <a:rPr lang="tr-TR" b="1" dirty="0">
                <a:solidFill>
                  <a:srgbClr val="C00000"/>
                </a:solidFill>
              </a:rPr>
              <a:t>(</a:t>
            </a:r>
            <a:r>
              <a:rPr lang="tr-TR" b="1" dirty="0" err="1">
                <a:solidFill>
                  <a:srgbClr val="C00000"/>
                </a:solidFill>
              </a:rPr>
              <a:t>int</a:t>
            </a:r>
            <a:r>
              <a:rPr lang="tr-TR" b="1" dirty="0">
                <a:solidFill>
                  <a:srgbClr val="C00000"/>
                </a:solidFill>
              </a:rPr>
              <a:t> x); </a:t>
            </a:r>
            <a:r>
              <a:rPr lang="tr-TR" b="1" dirty="0" smtClean="0">
                <a:solidFill>
                  <a:srgbClr val="C00000"/>
                </a:solidFill>
              </a:rPr>
              <a:t>  </a:t>
            </a:r>
            <a:r>
              <a:rPr lang="tr-TR" b="1" dirty="0" smtClean="0"/>
              <a:t>// </a:t>
            </a:r>
            <a:r>
              <a:rPr lang="tr-TR" b="1" dirty="0" err="1"/>
              <a:t>implements</a:t>
            </a:r>
            <a:r>
              <a:rPr lang="tr-TR" b="1" dirty="0"/>
              <a:t> </a:t>
            </a:r>
            <a:r>
              <a:rPr lang="tr-TR" b="1" dirty="0" err="1"/>
              <a:t>move_x</a:t>
            </a:r>
            <a:endParaRPr lang="tr-TR" b="1" dirty="0"/>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move_y</a:t>
            </a:r>
            <a:r>
              <a:rPr lang="tr-TR" b="1" dirty="0">
                <a:solidFill>
                  <a:srgbClr val="C00000"/>
                </a:solidFill>
              </a:rPr>
              <a:t>(</a:t>
            </a:r>
            <a:r>
              <a:rPr lang="tr-TR" b="1" dirty="0" err="1">
                <a:solidFill>
                  <a:srgbClr val="C00000"/>
                </a:solidFill>
              </a:rPr>
              <a:t>int</a:t>
            </a:r>
            <a:r>
              <a:rPr lang="tr-TR" b="1" dirty="0">
                <a:solidFill>
                  <a:srgbClr val="C00000"/>
                </a:solidFill>
              </a:rPr>
              <a:t> y); </a:t>
            </a:r>
            <a:r>
              <a:rPr lang="tr-TR" b="1" dirty="0" smtClean="0">
                <a:solidFill>
                  <a:srgbClr val="C00000"/>
                </a:solidFill>
              </a:rPr>
              <a:t>  </a:t>
            </a:r>
            <a:r>
              <a:rPr lang="tr-TR" b="1" dirty="0" smtClean="0"/>
              <a:t>// </a:t>
            </a:r>
            <a:r>
              <a:rPr lang="tr-TR" b="1" dirty="0" err="1"/>
              <a:t>implements</a:t>
            </a:r>
            <a:r>
              <a:rPr lang="tr-TR" b="1" dirty="0"/>
              <a:t> </a:t>
            </a:r>
            <a:r>
              <a:rPr lang="tr-TR" b="1" dirty="0" err="1"/>
              <a:t>move_y</a:t>
            </a:r>
            <a:endParaRPr lang="tr-TR" b="1" dirty="0"/>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draw</a:t>
            </a:r>
            <a:r>
              <a:rPr lang="tr-TR" b="1" dirty="0">
                <a:solidFill>
                  <a:srgbClr val="C00000"/>
                </a:solidFill>
              </a:rPr>
              <a:t>(); </a:t>
            </a:r>
            <a:r>
              <a:rPr lang="tr-TR" b="1" dirty="0" smtClean="0">
                <a:solidFill>
                  <a:srgbClr val="C00000"/>
                </a:solidFill>
              </a:rPr>
              <a:t>             </a:t>
            </a:r>
            <a:r>
              <a:rPr lang="tr-TR" b="1" dirty="0" smtClean="0"/>
              <a:t>// </a:t>
            </a:r>
            <a:r>
              <a:rPr lang="tr-TR" b="1" dirty="0" err="1"/>
              <a:t>implements</a:t>
            </a:r>
            <a:r>
              <a:rPr lang="tr-TR" b="1" dirty="0"/>
              <a:t> </a:t>
            </a:r>
            <a:r>
              <a:rPr lang="tr-TR" b="1" dirty="0" err="1"/>
              <a:t>draw</a:t>
            </a:r>
            <a:endParaRPr lang="tr-TR" b="1" dirty="0"/>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point</a:t>
            </a:r>
            <a:r>
              <a:rPr lang="tr-TR" b="1" dirty="0">
                <a:solidFill>
                  <a:srgbClr val="C00000"/>
                </a:solidFill>
              </a:rPr>
              <a:t> end_point_1, end_point_2;</a:t>
            </a:r>
          </a:p>
          <a:p>
            <a:pPr marL="0" indent="0">
              <a:buNone/>
            </a:pPr>
            <a:r>
              <a:rPr lang="tr-TR" b="1" dirty="0"/>
              <a:t>//...</a:t>
            </a:r>
          </a:p>
          <a:p>
            <a:pPr marL="0" indent="0">
              <a:buNone/>
            </a:pPr>
            <a:r>
              <a:rPr lang="tr-TR" b="1" dirty="0">
                <a:solidFill>
                  <a:srgbClr val="C00000"/>
                </a:solidFill>
              </a:rPr>
              <a:t>};</a:t>
            </a:r>
          </a:p>
        </p:txBody>
      </p:sp>
      <p:sp>
        <p:nvSpPr>
          <p:cNvPr id="4" name="Dikdörtgen 3"/>
          <p:cNvSpPr/>
          <p:nvPr/>
        </p:nvSpPr>
        <p:spPr>
          <a:xfrm>
            <a:off x="6058614" y="72250"/>
            <a:ext cx="6096000" cy="3416320"/>
          </a:xfrm>
          <a:prstGeom prst="rect">
            <a:avLst/>
          </a:prstGeom>
        </p:spPr>
        <p:txBody>
          <a:bodyPr>
            <a:spAutoFit/>
          </a:bodyPr>
          <a:lstStyle/>
          <a:p>
            <a:r>
              <a:rPr lang="tr-TR" b="1" dirty="0" err="1">
                <a:solidFill>
                  <a:srgbClr val="C00000"/>
                </a:solidFill>
              </a:rPr>
              <a:t>int</a:t>
            </a:r>
            <a:r>
              <a:rPr lang="tr-TR" b="1" dirty="0">
                <a:solidFill>
                  <a:srgbClr val="C00000"/>
                </a:solidFill>
              </a:rPr>
              <a:t> main (</a:t>
            </a:r>
            <a:r>
              <a:rPr lang="tr-TR" b="1" dirty="0" err="1">
                <a:solidFill>
                  <a:srgbClr val="C00000"/>
                </a:solidFill>
              </a:rPr>
              <a:t>void</a:t>
            </a:r>
            <a:r>
              <a:rPr lang="tr-TR" b="1" dirty="0">
                <a:solidFill>
                  <a:srgbClr val="C00000"/>
                </a:solidFill>
              </a:rPr>
              <a:t>)</a:t>
            </a:r>
          </a:p>
          <a:p>
            <a:r>
              <a:rPr lang="tr-TR" b="1" dirty="0">
                <a:solidFill>
                  <a:srgbClr val="C00000"/>
                </a:solidFill>
              </a:rPr>
              <a:t>{</a:t>
            </a:r>
          </a:p>
          <a:p>
            <a:r>
              <a:rPr lang="tr-TR" b="1" dirty="0">
                <a:solidFill>
                  <a:srgbClr val="C00000"/>
                </a:solidFill>
              </a:rPr>
              <a:t>  </a:t>
            </a:r>
            <a:r>
              <a:rPr lang="tr-TR" b="1" dirty="0" err="1">
                <a:solidFill>
                  <a:srgbClr val="C00000"/>
                </a:solidFill>
              </a:rPr>
              <a:t>std</a:t>
            </a:r>
            <a:r>
              <a:rPr lang="tr-TR" b="1" dirty="0">
                <a:solidFill>
                  <a:srgbClr val="C00000"/>
                </a:solidFill>
              </a:rPr>
              <a:t>::</a:t>
            </a:r>
            <a:r>
              <a:rPr lang="tr-TR" b="1" dirty="0" err="1">
                <a:solidFill>
                  <a:srgbClr val="C00000"/>
                </a:solidFill>
              </a:rPr>
              <a:t>vector</a:t>
            </a:r>
            <a:r>
              <a:rPr lang="tr-TR" b="1" dirty="0">
                <a:solidFill>
                  <a:srgbClr val="C00000"/>
                </a:solidFill>
              </a:rPr>
              <a:t>&lt;</a:t>
            </a:r>
            <a:r>
              <a:rPr lang="tr-TR" b="1" dirty="0" err="1">
                <a:solidFill>
                  <a:srgbClr val="C00000"/>
                </a:solidFill>
              </a:rPr>
              <a:t>shape</a:t>
            </a:r>
            <a:r>
              <a:rPr lang="tr-TR" b="1" dirty="0">
                <a:solidFill>
                  <a:srgbClr val="C00000"/>
                </a:solidFill>
              </a:rPr>
              <a:t> *&gt; </a:t>
            </a:r>
            <a:r>
              <a:rPr lang="tr-TR" b="1" dirty="0" err="1">
                <a:solidFill>
                  <a:srgbClr val="C00000"/>
                </a:solidFill>
              </a:rPr>
              <a:t>shapes</a:t>
            </a:r>
            <a:r>
              <a:rPr lang="tr-TR" b="1" dirty="0">
                <a:solidFill>
                  <a:srgbClr val="C00000"/>
                </a:solidFill>
              </a:rPr>
              <a:t>;</a:t>
            </a:r>
          </a:p>
          <a:p>
            <a:r>
              <a:rPr lang="tr-TR" b="1" dirty="0">
                <a:solidFill>
                  <a:srgbClr val="C00000"/>
                </a:solidFill>
              </a:rPr>
              <a:t>  </a:t>
            </a:r>
            <a:r>
              <a:rPr lang="tr-TR" b="1" dirty="0"/>
              <a:t>//  </a:t>
            </a:r>
            <a:r>
              <a:rPr lang="tr-TR" b="1" dirty="0" err="1"/>
              <a:t>Fill</a:t>
            </a:r>
            <a:r>
              <a:rPr lang="tr-TR" b="1" dirty="0"/>
              <a:t> </a:t>
            </a:r>
            <a:r>
              <a:rPr lang="tr-TR" b="1" dirty="0" err="1"/>
              <a:t>up</a:t>
            </a:r>
            <a:r>
              <a:rPr lang="tr-TR" b="1" dirty="0"/>
              <a:t> </a:t>
            </a:r>
            <a:r>
              <a:rPr lang="tr-TR" b="1" dirty="0" err="1"/>
              <a:t>shapes</a:t>
            </a:r>
            <a:r>
              <a:rPr lang="tr-TR" b="1" dirty="0"/>
              <a:t> </a:t>
            </a:r>
            <a:r>
              <a:rPr lang="tr-TR" b="1" dirty="0" err="1"/>
              <a:t>vector</a:t>
            </a:r>
            <a:r>
              <a:rPr lang="tr-TR" b="1" dirty="0"/>
              <a:t> </a:t>
            </a:r>
            <a:r>
              <a:rPr lang="tr-TR" b="1" dirty="0" err="1"/>
              <a:t>somehow</a:t>
            </a:r>
            <a:r>
              <a:rPr lang="tr-TR" b="1" dirty="0"/>
              <a:t>.</a:t>
            </a:r>
          </a:p>
          <a:p>
            <a:r>
              <a:rPr lang="tr-TR" b="1" dirty="0">
                <a:solidFill>
                  <a:srgbClr val="C00000"/>
                </a:solidFill>
              </a:rPr>
              <a:t>  </a:t>
            </a:r>
            <a:r>
              <a:rPr lang="tr-TR" b="1" dirty="0" err="1">
                <a:solidFill>
                  <a:srgbClr val="C00000"/>
                </a:solidFill>
              </a:rPr>
              <a:t>for</a:t>
            </a:r>
            <a:r>
              <a:rPr lang="tr-TR" b="1" dirty="0">
                <a:solidFill>
                  <a:srgbClr val="C00000"/>
                </a:solidFill>
              </a:rPr>
              <a:t> (</a:t>
            </a:r>
            <a:r>
              <a:rPr lang="tr-TR" b="1" dirty="0" err="1">
                <a:solidFill>
                  <a:srgbClr val="C00000"/>
                </a:solidFill>
              </a:rPr>
              <a:t>std</a:t>
            </a:r>
            <a:r>
              <a:rPr lang="tr-TR" b="1" dirty="0">
                <a:solidFill>
                  <a:srgbClr val="C00000"/>
                </a:solidFill>
              </a:rPr>
              <a:t>::</a:t>
            </a:r>
            <a:r>
              <a:rPr lang="tr-TR" b="1" dirty="0" err="1">
                <a:solidFill>
                  <a:srgbClr val="C00000"/>
                </a:solidFill>
              </a:rPr>
              <a:t>vector</a:t>
            </a:r>
            <a:r>
              <a:rPr lang="tr-TR" b="1" dirty="0">
                <a:solidFill>
                  <a:srgbClr val="C00000"/>
                </a:solidFill>
              </a:rPr>
              <a:t>&lt;</a:t>
            </a:r>
            <a:r>
              <a:rPr lang="tr-TR" b="1" dirty="0" err="1">
                <a:solidFill>
                  <a:srgbClr val="C00000"/>
                </a:solidFill>
              </a:rPr>
              <a:t>shape</a:t>
            </a:r>
            <a:r>
              <a:rPr lang="tr-TR" b="1" dirty="0">
                <a:solidFill>
                  <a:srgbClr val="C00000"/>
                </a:solidFill>
              </a:rPr>
              <a:t> *&gt;::</a:t>
            </a:r>
            <a:r>
              <a:rPr lang="tr-TR" b="1" dirty="0" err="1">
                <a:solidFill>
                  <a:srgbClr val="C00000"/>
                </a:solidFill>
              </a:rPr>
              <a:t>iterator</a:t>
            </a:r>
            <a:r>
              <a:rPr lang="tr-TR" b="1" dirty="0">
                <a:solidFill>
                  <a:srgbClr val="C00000"/>
                </a:solidFill>
              </a:rPr>
              <a:t> iter (</a:t>
            </a:r>
            <a:r>
              <a:rPr lang="tr-TR" b="1" dirty="0" err="1">
                <a:solidFill>
                  <a:srgbClr val="C00000"/>
                </a:solidFill>
              </a:rPr>
              <a:t>shapes.begin</a:t>
            </a:r>
            <a:r>
              <a:rPr lang="tr-TR" b="1" dirty="0">
                <a:solidFill>
                  <a:srgbClr val="C00000"/>
                </a:solidFill>
              </a:rPr>
              <a:t>());</a:t>
            </a:r>
          </a:p>
          <a:p>
            <a:r>
              <a:rPr lang="tr-TR" b="1" dirty="0">
                <a:solidFill>
                  <a:srgbClr val="C00000"/>
                </a:solidFill>
              </a:rPr>
              <a:t>       iter != </a:t>
            </a:r>
            <a:r>
              <a:rPr lang="tr-TR" b="1" dirty="0" err="1">
                <a:solidFill>
                  <a:srgbClr val="C00000"/>
                </a:solidFill>
              </a:rPr>
              <a:t>shapes.end</a:t>
            </a:r>
            <a:r>
              <a:rPr lang="tr-TR" b="1" dirty="0">
                <a:solidFill>
                  <a:srgbClr val="C00000"/>
                </a:solidFill>
              </a:rPr>
              <a:t>();</a:t>
            </a:r>
          </a:p>
          <a:p>
            <a:r>
              <a:rPr lang="tr-TR" b="1" dirty="0">
                <a:solidFill>
                  <a:srgbClr val="C00000"/>
                </a:solidFill>
              </a:rPr>
              <a:t>       ++iter)</a:t>
            </a:r>
          </a:p>
          <a:p>
            <a:r>
              <a:rPr lang="tr-TR" b="1" dirty="0">
                <a:solidFill>
                  <a:srgbClr val="C00000"/>
                </a:solidFill>
              </a:rPr>
              <a:t>  {</a:t>
            </a:r>
          </a:p>
          <a:p>
            <a:r>
              <a:rPr lang="tr-TR" b="1" dirty="0">
                <a:solidFill>
                  <a:srgbClr val="C00000"/>
                </a:solidFill>
              </a:rPr>
              <a:t>    (*iter)-&gt;</a:t>
            </a:r>
            <a:r>
              <a:rPr lang="tr-TR" b="1" dirty="0" err="1">
                <a:solidFill>
                  <a:srgbClr val="C00000"/>
                </a:solidFill>
              </a:rPr>
              <a:t>draw</a:t>
            </a:r>
            <a:r>
              <a:rPr lang="tr-TR" b="1" dirty="0">
                <a:solidFill>
                  <a:srgbClr val="C00000"/>
                </a:solidFill>
              </a:rPr>
              <a:t>();</a:t>
            </a:r>
          </a:p>
          <a:p>
            <a:r>
              <a:rPr lang="tr-TR" b="1" dirty="0">
                <a:solidFill>
                  <a:srgbClr val="C00000"/>
                </a:solidFill>
              </a:rPr>
              <a:t>  }</a:t>
            </a:r>
          </a:p>
          <a:p>
            <a:r>
              <a:rPr lang="tr-TR" b="1" dirty="0">
                <a:solidFill>
                  <a:srgbClr val="C00000"/>
                </a:solidFill>
              </a:rPr>
              <a:t>  //  </a:t>
            </a:r>
            <a:r>
              <a:rPr lang="tr-TR" b="1" dirty="0" err="1">
                <a:solidFill>
                  <a:srgbClr val="C00000"/>
                </a:solidFill>
              </a:rPr>
              <a:t>Clean</a:t>
            </a:r>
            <a:r>
              <a:rPr lang="tr-TR" b="1" dirty="0">
                <a:solidFill>
                  <a:srgbClr val="C00000"/>
                </a:solidFill>
              </a:rPr>
              <a:t> </a:t>
            </a:r>
            <a:r>
              <a:rPr lang="tr-TR" b="1" dirty="0" err="1">
                <a:solidFill>
                  <a:srgbClr val="C00000"/>
                </a:solidFill>
              </a:rPr>
              <a:t>up</a:t>
            </a:r>
            <a:r>
              <a:rPr lang="tr-TR" b="1" dirty="0">
                <a:solidFill>
                  <a:srgbClr val="C00000"/>
                </a:solidFill>
              </a:rPr>
              <a:t> </a:t>
            </a:r>
            <a:r>
              <a:rPr lang="tr-TR" b="1" dirty="0" err="1">
                <a:solidFill>
                  <a:srgbClr val="C00000"/>
                </a:solidFill>
              </a:rPr>
              <a:t>shapes</a:t>
            </a:r>
            <a:r>
              <a:rPr lang="tr-TR" b="1" dirty="0">
                <a:solidFill>
                  <a:srgbClr val="C00000"/>
                </a:solidFill>
              </a:rPr>
              <a:t> </a:t>
            </a:r>
            <a:r>
              <a:rPr lang="tr-TR" b="1" dirty="0" err="1">
                <a:solidFill>
                  <a:srgbClr val="C00000"/>
                </a:solidFill>
              </a:rPr>
              <a:t>vector</a:t>
            </a:r>
            <a:r>
              <a:rPr lang="tr-TR" b="1" dirty="0" smtClean="0">
                <a:solidFill>
                  <a:srgbClr val="C00000"/>
                </a:solidFill>
              </a:rPr>
              <a:t>.</a:t>
            </a:r>
            <a:endParaRPr lang="tr-TR" b="1" dirty="0">
              <a:solidFill>
                <a:srgbClr val="C00000"/>
              </a:solidFill>
            </a:endParaRPr>
          </a:p>
          <a:p>
            <a:r>
              <a:rPr lang="tr-TR" b="1" dirty="0">
                <a:solidFill>
                  <a:srgbClr val="C00000"/>
                </a:solidFill>
              </a:rPr>
              <a:t>}</a:t>
            </a:r>
          </a:p>
        </p:txBody>
      </p:sp>
      <p:sp>
        <p:nvSpPr>
          <p:cNvPr id="5" name="Dikdörtgen 4"/>
          <p:cNvSpPr/>
          <p:nvPr/>
        </p:nvSpPr>
        <p:spPr>
          <a:xfrm>
            <a:off x="5989607" y="5425387"/>
            <a:ext cx="6096000" cy="1200329"/>
          </a:xfrm>
          <a:prstGeom prst="rect">
            <a:avLst/>
          </a:prstGeom>
        </p:spPr>
        <p:txBody>
          <a:bodyPr>
            <a:spAutoFit/>
          </a:bodyPr>
          <a:lstStyle/>
          <a:p>
            <a:r>
              <a:rPr lang="en-US" dirty="0"/>
              <a:t>Every interface class should have a virtual destructor. Virtual destructor makes sure that when a shape is deleted </a:t>
            </a:r>
            <a:r>
              <a:rPr lang="en-US" dirty="0" err="1"/>
              <a:t>polymorphically</a:t>
            </a:r>
            <a:r>
              <a:rPr lang="en-US" dirty="0"/>
              <a:t>, correct destructor of the derived class is invoked. Otherwise there is a good chance of resource leak.</a:t>
            </a:r>
            <a:endParaRPr lang="tr-TR" dirty="0"/>
          </a:p>
        </p:txBody>
      </p:sp>
    </p:spTree>
    <p:extLst>
      <p:ext uri="{BB962C8B-B14F-4D97-AF65-F5344CB8AC3E}">
        <p14:creationId xmlns:p14="http://schemas.microsoft.com/office/powerpoint/2010/main" val="142659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74453" y="534838"/>
            <a:ext cx="10879347" cy="5642125"/>
          </a:xfrm>
        </p:spPr>
        <p:txBody>
          <a:bodyPr>
            <a:normAutofit lnSpcReduction="10000"/>
          </a:bodyPr>
          <a:lstStyle/>
          <a:p>
            <a:r>
              <a:rPr lang="en-US" dirty="0"/>
              <a:t>The general syntax of the function template is:</a:t>
            </a:r>
          </a:p>
          <a:p>
            <a:endParaRPr lang="en-US" dirty="0"/>
          </a:p>
          <a:p>
            <a:pPr marL="0" indent="0">
              <a:buNone/>
            </a:pPr>
            <a:r>
              <a:rPr lang="en-US" b="1" dirty="0">
                <a:solidFill>
                  <a:srgbClr val="FF0000"/>
                </a:solidFill>
              </a:rPr>
              <a:t>template&lt;class T&gt;</a:t>
            </a:r>
          </a:p>
          <a:p>
            <a:pPr marL="0" indent="0">
              <a:buNone/>
            </a:pPr>
            <a:r>
              <a:rPr lang="en-US" b="1" dirty="0">
                <a:solidFill>
                  <a:srgbClr val="FF0000"/>
                </a:solidFill>
              </a:rPr>
              <a:t> T </a:t>
            </a:r>
            <a:r>
              <a:rPr lang="en-US" b="1" dirty="0" err="1">
                <a:solidFill>
                  <a:srgbClr val="FF0000"/>
                </a:solidFill>
              </a:rPr>
              <a:t>function_name</a:t>
            </a:r>
            <a:r>
              <a:rPr lang="en-US" b="1" dirty="0">
                <a:solidFill>
                  <a:srgbClr val="FF0000"/>
                </a:solidFill>
              </a:rPr>
              <a:t>(T </a:t>
            </a:r>
            <a:r>
              <a:rPr lang="en-US" b="1" dirty="0" err="1">
                <a:solidFill>
                  <a:srgbClr val="FF0000"/>
                </a:solidFill>
              </a:rPr>
              <a:t>args</a:t>
            </a:r>
            <a:r>
              <a:rPr lang="en-US" b="1" dirty="0">
                <a:solidFill>
                  <a:srgbClr val="FF0000"/>
                </a:solidFill>
              </a:rPr>
              <a:t>){</a:t>
            </a:r>
          </a:p>
          <a:p>
            <a:pPr marL="0" indent="0">
              <a:buNone/>
            </a:pPr>
            <a:endParaRPr lang="en-US" b="1" dirty="0">
              <a:solidFill>
                <a:srgbClr val="FF0000"/>
              </a:solidFill>
            </a:endParaRPr>
          </a:p>
          <a:p>
            <a:pPr marL="0" indent="0">
              <a:buNone/>
            </a:pPr>
            <a:r>
              <a:rPr lang="en-US" b="1" dirty="0">
                <a:solidFill>
                  <a:srgbClr val="FF0000"/>
                </a:solidFill>
              </a:rPr>
              <a:t> ……</a:t>
            </a:r>
          </a:p>
          <a:p>
            <a:pPr marL="0" indent="0">
              <a:buNone/>
            </a:pPr>
            <a:endParaRPr lang="en-US" b="1" dirty="0">
              <a:solidFill>
                <a:srgbClr val="FF0000"/>
              </a:solidFill>
            </a:endParaRPr>
          </a:p>
          <a:p>
            <a:pPr marL="0" indent="0">
              <a:buNone/>
            </a:pPr>
            <a:r>
              <a:rPr lang="en-US" b="1" dirty="0">
                <a:solidFill>
                  <a:srgbClr val="FF0000"/>
                </a:solidFill>
              </a:rPr>
              <a:t> //function body</a:t>
            </a:r>
          </a:p>
          <a:p>
            <a:pPr marL="0" indent="0">
              <a:buNone/>
            </a:pPr>
            <a:r>
              <a:rPr lang="en-US" b="1" dirty="0">
                <a:solidFill>
                  <a:srgbClr val="FF0000"/>
                </a:solidFill>
              </a:rPr>
              <a:t> </a:t>
            </a:r>
            <a:r>
              <a:rPr lang="en-US" b="1" dirty="0" smtClean="0">
                <a:solidFill>
                  <a:srgbClr val="FF0000"/>
                </a:solidFill>
              </a:rPr>
              <a:t>}</a:t>
            </a:r>
            <a:endParaRPr lang="tr-TR" b="1" dirty="0" smtClean="0">
              <a:solidFill>
                <a:srgbClr val="FF0000"/>
              </a:solidFill>
            </a:endParaRPr>
          </a:p>
          <a:p>
            <a:pPr marL="0" indent="0">
              <a:buNone/>
            </a:pPr>
            <a:r>
              <a:rPr lang="en-US" b="1" dirty="0"/>
              <a:t>Here, T is the template argument that accepts different data types and class is a keyword. </a:t>
            </a:r>
            <a:endParaRPr lang="tr-TR" b="1" dirty="0" smtClean="0"/>
          </a:p>
          <a:p>
            <a:pPr marL="0" indent="0">
              <a:buNone/>
            </a:pPr>
            <a:r>
              <a:rPr lang="en-US" b="1" dirty="0" smtClean="0"/>
              <a:t>Instead </a:t>
            </a:r>
            <a:r>
              <a:rPr lang="en-US" b="1" dirty="0"/>
              <a:t>of the keyword class, we can also write ‘</a:t>
            </a:r>
            <a:r>
              <a:rPr lang="en-US" b="1" dirty="0" err="1"/>
              <a:t>typename</a:t>
            </a:r>
            <a:r>
              <a:rPr lang="en-US" b="1" dirty="0"/>
              <a:t>’.</a:t>
            </a:r>
            <a:endParaRPr lang="tr-TR" b="1" dirty="0"/>
          </a:p>
        </p:txBody>
      </p:sp>
    </p:spTree>
    <p:extLst>
      <p:ext uri="{BB962C8B-B14F-4D97-AF65-F5344CB8AC3E}">
        <p14:creationId xmlns:p14="http://schemas.microsoft.com/office/powerpoint/2010/main" val="1686353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8408" y="94890"/>
            <a:ext cx="5684807" cy="6763109"/>
          </a:xfrm>
        </p:spPr>
        <p:txBody>
          <a:bodyPr>
            <a:normAutofit fontScale="62500" lnSpcReduction="20000"/>
          </a:bodyPr>
          <a:lstStyle/>
          <a:p>
            <a:pPr marL="0" indent="0">
              <a:buNone/>
            </a:pPr>
            <a:r>
              <a:rPr lang="tr-TR" b="1" dirty="0" err="1">
                <a:solidFill>
                  <a:srgbClr val="C00000"/>
                </a:solidFill>
              </a:rPr>
              <a:t>class</a:t>
            </a:r>
            <a:r>
              <a:rPr lang="tr-TR" b="1" dirty="0">
                <a:solidFill>
                  <a:srgbClr val="C00000"/>
                </a:solidFill>
              </a:rPr>
              <a:t> Player {</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play</a:t>
            </a:r>
            <a:r>
              <a:rPr lang="tr-TR" b="1" dirty="0">
                <a:solidFill>
                  <a:srgbClr val="C00000"/>
                </a:solidFill>
              </a:rPr>
              <a:t>() = 0;</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stop() = 0;</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pause</a:t>
            </a:r>
            <a:r>
              <a:rPr lang="tr-TR" b="1" dirty="0">
                <a:solidFill>
                  <a:srgbClr val="C00000"/>
                </a:solidFill>
              </a:rPr>
              <a:t>() = 0;</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reverse</a:t>
            </a:r>
            <a:r>
              <a:rPr lang="tr-TR" b="1" dirty="0">
                <a:solidFill>
                  <a:srgbClr val="C00000"/>
                </a:solidFill>
              </a:rPr>
              <a:t>() = 0;</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Recorder: </a:t>
            </a:r>
            <a:r>
              <a:rPr lang="tr-TR" b="1" dirty="0" err="1">
                <a:solidFill>
                  <a:srgbClr val="C00000"/>
                </a:solidFill>
              </a:rPr>
              <a:t>public</a:t>
            </a:r>
            <a:r>
              <a:rPr lang="tr-TR" b="1" dirty="0">
                <a:solidFill>
                  <a:srgbClr val="C00000"/>
                </a:solidFill>
              </a:rPr>
              <a:t> Player {</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record</a:t>
            </a:r>
            <a:r>
              <a:rPr lang="tr-TR" b="1" dirty="0">
                <a:solidFill>
                  <a:srgbClr val="C00000"/>
                </a:solidFill>
              </a:rPr>
              <a:t>() = 0;</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TapePlayer</a:t>
            </a:r>
            <a:r>
              <a:rPr lang="tr-TR" b="1" dirty="0">
                <a:solidFill>
                  <a:srgbClr val="C00000"/>
                </a:solidFill>
              </a:rPr>
              <a:t>: </a:t>
            </a:r>
            <a:r>
              <a:rPr lang="tr-TR" b="1" dirty="0" err="1">
                <a:solidFill>
                  <a:srgbClr val="C00000"/>
                </a:solidFill>
              </a:rPr>
              <a:t>public</a:t>
            </a:r>
            <a:r>
              <a:rPr lang="tr-TR" b="1" dirty="0">
                <a:solidFill>
                  <a:srgbClr val="C00000"/>
                </a:solidFill>
              </a:rPr>
              <a:t> Recorder {</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play</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stop();</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pause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reverse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record</a:t>
            </a:r>
            <a:r>
              <a:rPr lang="tr-TR" b="1" dirty="0">
                <a:solidFill>
                  <a:srgbClr val="C00000"/>
                </a:solidFill>
              </a:rPr>
              <a:t>();</a:t>
            </a:r>
          </a:p>
          <a:p>
            <a:pPr marL="0" indent="0">
              <a:buNone/>
            </a:pPr>
            <a:r>
              <a:rPr lang="tr-TR" b="1" dirty="0">
                <a:solidFill>
                  <a:srgbClr val="C00000"/>
                </a:solidFill>
              </a:rPr>
              <a:t>};</a:t>
            </a:r>
          </a:p>
        </p:txBody>
      </p:sp>
      <p:sp>
        <p:nvSpPr>
          <p:cNvPr id="4" name="Dikdörtgen 3"/>
          <p:cNvSpPr/>
          <p:nvPr/>
        </p:nvSpPr>
        <p:spPr>
          <a:xfrm>
            <a:off x="8175062" y="2166033"/>
            <a:ext cx="2243884" cy="369332"/>
          </a:xfrm>
          <a:prstGeom prst="rect">
            <a:avLst/>
          </a:prstGeom>
        </p:spPr>
        <p:txBody>
          <a:bodyPr wrap="none">
            <a:spAutoFit/>
          </a:bodyPr>
          <a:lstStyle/>
          <a:p>
            <a:r>
              <a:rPr lang="en-US" dirty="0" smtClean="0"/>
              <a:t> </a:t>
            </a:r>
            <a:r>
              <a:rPr lang="en-US" b="1" dirty="0" smtClean="0"/>
              <a:t>an interface is a class</a:t>
            </a:r>
            <a:endParaRPr lang="tr-TR" b="1" dirty="0"/>
          </a:p>
        </p:txBody>
      </p:sp>
    </p:spTree>
    <p:extLst>
      <p:ext uri="{BB962C8B-B14F-4D97-AF65-F5344CB8AC3E}">
        <p14:creationId xmlns:p14="http://schemas.microsoft.com/office/powerpoint/2010/main" val="1575693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419258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9540815" cy="6858000"/>
          </a:xfrm>
        </p:spPr>
        <p:txBody>
          <a:bodyPr>
            <a:normAutofit fontScale="55000" lnSpcReduction="20000"/>
          </a:bodyPr>
          <a:lstStyle/>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Shape</a:t>
            </a:r>
            <a:r>
              <a:rPr lang="tr-TR" b="1" dirty="0">
                <a:solidFill>
                  <a:srgbClr val="C00000"/>
                </a:solidFill>
              </a:rPr>
              <a:t> </a:t>
            </a:r>
            <a:r>
              <a:rPr lang="tr-TR" b="1" dirty="0" smtClean="0">
                <a:solidFill>
                  <a:srgbClr val="C00000"/>
                </a:solidFill>
              </a:rPr>
              <a:t>{   </a:t>
            </a:r>
            <a:r>
              <a:rPr lang="tr-TR" b="1" dirty="0"/>
              <a:t>// Base </a:t>
            </a:r>
            <a:r>
              <a:rPr lang="tr-TR" b="1" dirty="0" err="1" smtClean="0"/>
              <a:t>class</a:t>
            </a:r>
            <a:endParaRPr lang="tr-TR" b="1" dirty="0"/>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area</a:t>
            </a:r>
            <a:r>
              <a:rPr lang="tr-TR" b="1" dirty="0">
                <a:solidFill>
                  <a:srgbClr val="C00000"/>
                </a:solidFill>
              </a:rPr>
              <a:t>() = 0;    </a:t>
            </a:r>
            <a:r>
              <a:rPr lang="tr-TR" b="1" dirty="0"/>
              <a:t>// </a:t>
            </a:r>
            <a:r>
              <a:rPr lang="tr-TR" b="1" dirty="0" err="1"/>
              <a:t>Pure</a:t>
            </a:r>
            <a:r>
              <a:rPr lang="tr-TR" b="1" dirty="0"/>
              <a:t> Virtual </a:t>
            </a:r>
            <a:r>
              <a:rPr lang="tr-TR" b="1" dirty="0" err="1"/>
              <a:t>Function</a:t>
            </a:r>
            <a:endParaRPr lang="tr-TR" b="1" dirty="0"/>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radious</a:t>
            </a:r>
            <a:r>
              <a:rPr lang="tr-TR" b="1" dirty="0">
                <a:solidFill>
                  <a:srgbClr val="C00000"/>
                </a:solidFill>
              </a:rPr>
              <a:t>(</a:t>
            </a:r>
            <a:r>
              <a:rPr lang="tr-TR" b="1" dirty="0" err="1">
                <a:solidFill>
                  <a:srgbClr val="C00000"/>
                </a:solidFill>
              </a:rPr>
              <a:t>float</a:t>
            </a:r>
            <a:r>
              <a:rPr lang="tr-TR" b="1" dirty="0">
                <a:solidFill>
                  <a:srgbClr val="C00000"/>
                </a:solidFill>
              </a:rPr>
              <a:t> r)</a:t>
            </a:r>
          </a:p>
          <a:p>
            <a:pPr marL="0" indent="0">
              <a:buNone/>
            </a:pPr>
            <a:r>
              <a:rPr lang="tr-TR" b="1" dirty="0">
                <a:solidFill>
                  <a:srgbClr val="C00000"/>
                </a:solidFill>
              </a:rPr>
              <a:t>          {</a:t>
            </a:r>
          </a:p>
          <a:p>
            <a:pPr marL="0" indent="0">
              <a:buNone/>
            </a:pPr>
            <a:r>
              <a:rPr lang="tr-TR" b="1" dirty="0">
                <a:solidFill>
                  <a:srgbClr val="C00000"/>
                </a:solidFill>
              </a:rPr>
              <a:t>               ar = r;</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SetLength</a:t>
            </a:r>
            <a:r>
              <a:rPr lang="tr-TR" b="1" dirty="0">
                <a:solidFill>
                  <a:srgbClr val="C00000"/>
                </a:solidFill>
              </a:rPr>
              <a:t>(</a:t>
            </a:r>
            <a:r>
              <a:rPr lang="tr-TR" b="1" dirty="0" err="1">
                <a:solidFill>
                  <a:srgbClr val="C00000"/>
                </a:solidFill>
              </a:rPr>
              <a:t>float</a:t>
            </a:r>
            <a:r>
              <a:rPr lang="tr-TR" b="1" dirty="0">
                <a:solidFill>
                  <a:srgbClr val="C00000"/>
                </a:solidFill>
              </a:rPr>
              <a:t> l</a:t>
            </a:r>
            <a:r>
              <a:rPr lang="tr-TR" b="1" dirty="0" smtClean="0">
                <a:solidFill>
                  <a:srgbClr val="C00000"/>
                </a:solidFill>
              </a:rPr>
              <a:t>)          </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length</a:t>
            </a:r>
            <a:r>
              <a:rPr lang="tr-TR" b="1" dirty="0">
                <a:solidFill>
                  <a:srgbClr val="C00000"/>
                </a:solidFill>
              </a:rPr>
              <a:t> = l;</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SetBreadth</a:t>
            </a:r>
            <a:r>
              <a:rPr lang="tr-TR" b="1" dirty="0">
                <a:solidFill>
                  <a:srgbClr val="C00000"/>
                </a:solidFill>
              </a:rPr>
              <a:t>(</a:t>
            </a:r>
            <a:r>
              <a:rPr lang="tr-TR" b="1" dirty="0" err="1">
                <a:solidFill>
                  <a:srgbClr val="C00000"/>
                </a:solidFill>
              </a:rPr>
              <a:t>float</a:t>
            </a:r>
            <a:r>
              <a:rPr lang="tr-TR" b="1" dirty="0">
                <a:solidFill>
                  <a:srgbClr val="C00000"/>
                </a:solidFill>
              </a:rPr>
              <a:t> b</a:t>
            </a:r>
            <a:r>
              <a:rPr lang="tr-TR" b="1" dirty="0" smtClean="0">
                <a:solidFill>
                  <a:srgbClr val="C00000"/>
                </a:solidFill>
              </a:rPr>
              <a:t>)          </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breadth</a:t>
            </a:r>
            <a:r>
              <a:rPr lang="tr-TR" b="1" dirty="0">
                <a:solidFill>
                  <a:srgbClr val="C00000"/>
                </a:solidFill>
              </a:rPr>
              <a:t>=b;</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SetSideSquare</a:t>
            </a:r>
            <a:r>
              <a:rPr lang="tr-TR" b="1" dirty="0">
                <a:solidFill>
                  <a:srgbClr val="C00000"/>
                </a:solidFill>
              </a:rPr>
              <a:t>(</a:t>
            </a:r>
            <a:r>
              <a:rPr lang="tr-TR" b="1" dirty="0" err="1">
                <a:solidFill>
                  <a:srgbClr val="C00000"/>
                </a:solidFill>
              </a:rPr>
              <a:t>float</a:t>
            </a:r>
            <a:r>
              <a:rPr lang="tr-TR" b="1" dirty="0">
                <a:solidFill>
                  <a:srgbClr val="C00000"/>
                </a:solidFill>
              </a:rPr>
              <a:t> s</a:t>
            </a:r>
            <a:r>
              <a:rPr lang="tr-TR" b="1" dirty="0" smtClean="0">
                <a:solidFill>
                  <a:srgbClr val="C00000"/>
                </a:solidFill>
              </a:rPr>
              <a:t>)          </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side</a:t>
            </a:r>
            <a:r>
              <a:rPr lang="tr-TR" b="1" dirty="0">
                <a:solidFill>
                  <a:srgbClr val="C00000"/>
                </a:solidFill>
              </a:rPr>
              <a:t>=s;</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protected</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ar;</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length</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breadth</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side</a:t>
            </a:r>
            <a:r>
              <a:rPr lang="tr-TR" b="1" dirty="0">
                <a:solidFill>
                  <a:srgbClr val="C00000"/>
                </a:solidFill>
              </a:rPr>
              <a:t>;</a:t>
            </a:r>
          </a:p>
          <a:p>
            <a:pPr marL="0" indent="0">
              <a:buNone/>
            </a:pPr>
            <a:r>
              <a:rPr lang="tr-TR" b="1" dirty="0">
                <a:solidFill>
                  <a:srgbClr val="C00000"/>
                </a:solidFill>
              </a:rPr>
              <a:t>};</a:t>
            </a:r>
          </a:p>
        </p:txBody>
      </p:sp>
    </p:spTree>
    <p:extLst>
      <p:ext uri="{BB962C8B-B14F-4D97-AF65-F5344CB8AC3E}">
        <p14:creationId xmlns:p14="http://schemas.microsoft.com/office/powerpoint/2010/main" val="3571820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6012611" cy="6858000"/>
          </a:xfrm>
        </p:spPr>
        <p:txBody>
          <a:bodyPr>
            <a:normAutofit fontScale="62500" lnSpcReduction="20000"/>
          </a:bodyPr>
          <a:lstStyle/>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Circle</a:t>
            </a: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smtClean="0">
                <a:solidFill>
                  <a:srgbClr val="C00000"/>
                </a:solidFill>
              </a:rPr>
              <a:t>Shape</a:t>
            </a:r>
            <a:r>
              <a:rPr lang="tr-TR" b="1" dirty="0" smtClean="0">
                <a:solidFill>
                  <a:srgbClr val="C00000"/>
                </a:solidFill>
              </a:rPr>
              <a:t>{   </a:t>
            </a:r>
            <a:r>
              <a:rPr lang="tr-TR" b="1" dirty="0"/>
              <a:t>// </a:t>
            </a:r>
            <a:r>
              <a:rPr lang="tr-TR" b="1" dirty="0" err="1"/>
              <a:t>Derived</a:t>
            </a:r>
            <a:r>
              <a:rPr lang="tr-TR" b="1" dirty="0"/>
              <a:t> </a:t>
            </a:r>
            <a:r>
              <a:rPr lang="tr-TR" b="1" dirty="0" err="1" smtClean="0"/>
              <a:t>class</a:t>
            </a:r>
            <a:endParaRPr lang="tr-TR" b="1" dirty="0"/>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area</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(3.14*ar*ar);</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Rectangle</a:t>
            </a: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a:solidFill>
                  <a:srgbClr val="C00000"/>
                </a:solidFill>
              </a:rPr>
              <a:t>Shape</a:t>
            </a:r>
            <a:r>
              <a:rPr lang="tr-TR" b="1" dirty="0">
                <a:solidFill>
                  <a:srgbClr val="C00000"/>
                </a:solidFill>
              </a:rPr>
              <a:t> {</a:t>
            </a:r>
            <a:r>
              <a:rPr lang="tr-TR" b="1" dirty="0" smtClean="0">
                <a:solidFill>
                  <a:srgbClr val="C00000"/>
                </a:solidFill>
              </a:rPr>
              <a:t>  </a:t>
            </a:r>
            <a:r>
              <a:rPr lang="tr-TR" b="1" dirty="0"/>
              <a:t>//</a:t>
            </a:r>
            <a:r>
              <a:rPr lang="tr-TR" b="1" dirty="0" err="1"/>
              <a:t>Derived</a:t>
            </a:r>
            <a:r>
              <a:rPr lang="tr-TR" b="1" dirty="0"/>
              <a:t> </a:t>
            </a:r>
            <a:r>
              <a:rPr lang="tr-TR" b="1" dirty="0" err="1" smtClean="0"/>
              <a:t>class</a:t>
            </a:r>
            <a:endParaRPr lang="tr-TR" b="1" dirty="0"/>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area</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length</a:t>
            </a:r>
            <a:r>
              <a:rPr lang="tr-TR" b="1" dirty="0">
                <a:solidFill>
                  <a:srgbClr val="C00000"/>
                </a:solidFill>
              </a:rPr>
              <a:t>*</a:t>
            </a:r>
            <a:r>
              <a:rPr lang="tr-TR" b="1" dirty="0" err="1">
                <a:solidFill>
                  <a:srgbClr val="C00000"/>
                </a:solidFill>
              </a:rPr>
              <a:t>breadth</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SideSquare</a:t>
            </a: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smtClean="0">
                <a:solidFill>
                  <a:srgbClr val="C00000"/>
                </a:solidFill>
              </a:rPr>
              <a:t>Shape</a:t>
            </a:r>
            <a:r>
              <a:rPr lang="tr-TR" b="1" dirty="0" smtClean="0">
                <a:solidFill>
                  <a:srgbClr val="C00000"/>
                </a:solidFill>
              </a:rPr>
              <a:t>{ </a:t>
            </a:r>
            <a:r>
              <a:rPr lang="tr-TR" b="1" dirty="0"/>
              <a:t>//</a:t>
            </a:r>
            <a:r>
              <a:rPr lang="tr-TR" b="1" dirty="0" err="1"/>
              <a:t>Derived</a:t>
            </a:r>
            <a:r>
              <a:rPr lang="tr-TR" b="1" dirty="0"/>
              <a:t> </a:t>
            </a:r>
            <a:r>
              <a:rPr lang="tr-TR" b="1" dirty="0" err="1" smtClean="0"/>
              <a:t>class</a:t>
            </a:r>
            <a:endParaRPr lang="tr-TR" b="1" dirty="0"/>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float</a:t>
            </a:r>
            <a:r>
              <a:rPr lang="tr-TR" b="1" dirty="0">
                <a:solidFill>
                  <a:srgbClr val="C00000"/>
                </a:solidFill>
              </a:rPr>
              <a:t> </a:t>
            </a:r>
            <a:r>
              <a:rPr lang="tr-TR" b="1" dirty="0" err="1">
                <a:solidFill>
                  <a:srgbClr val="C00000"/>
                </a:solidFill>
              </a:rPr>
              <a:t>area</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side</a:t>
            </a:r>
            <a:r>
              <a:rPr lang="tr-TR" b="1" dirty="0">
                <a:solidFill>
                  <a:srgbClr val="C00000"/>
                </a:solidFill>
              </a:rPr>
              <a:t>*</a:t>
            </a:r>
            <a:r>
              <a:rPr lang="tr-TR" b="1" dirty="0" err="1">
                <a:solidFill>
                  <a:srgbClr val="C00000"/>
                </a:solidFill>
              </a:rPr>
              <a:t>side</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p:txBody>
      </p:sp>
      <p:sp>
        <p:nvSpPr>
          <p:cNvPr id="4" name="Dikdörtgen 3"/>
          <p:cNvSpPr/>
          <p:nvPr/>
        </p:nvSpPr>
        <p:spPr>
          <a:xfrm>
            <a:off x="5480650" y="1028343"/>
            <a:ext cx="6711350" cy="5324535"/>
          </a:xfrm>
          <a:prstGeom prst="rect">
            <a:avLst/>
          </a:prstGeom>
        </p:spPr>
        <p:txBody>
          <a:bodyPr wrap="square">
            <a:spAutoFit/>
          </a:bodyPr>
          <a:lstStyle/>
          <a:p>
            <a:r>
              <a:rPr lang="tr-TR" sz="2000" b="1" dirty="0" err="1">
                <a:solidFill>
                  <a:srgbClr val="C00000"/>
                </a:solidFill>
              </a:rPr>
              <a:t>int</a:t>
            </a:r>
            <a:r>
              <a:rPr lang="tr-TR" sz="2000" b="1" dirty="0">
                <a:solidFill>
                  <a:srgbClr val="C00000"/>
                </a:solidFill>
              </a:rPr>
              <a:t> main()</a:t>
            </a:r>
          </a:p>
          <a:p>
            <a:r>
              <a:rPr lang="tr-TR" sz="2000" b="1" dirty="0">
                <a:solidFill>
                  <a:srgbClr val="C00000"/>
                </a:solidFill>
              </a:rPr>
              <a:t>{</a:t>
            </a:r>
          </a:p>
          <a:p>
            <a:r>
              <a:rPr lang="tr-TR" sz="2000" b="1" dirty="0">
                <a:solidFill>
                  <a:srgbClr val="C00000"/>
                </a:solidFill>
              </a:rPr>
              <a:t>    </a:t>
            </a:r>
            <a:r>
              <a:rPr lang="tr-TR" sz="2000" b="1" dirty="0" err="1">
                <a:solidFill>
                  <a:srgbClr val="C00000"/>
                </a:solidFill>
              </a:rPr>
              <a:t>Circle</a:t>
            </a:r>
            <a:r>
              <a:rPr lang="tr-TR" sz="2000" b="1" dirty="0">
                <a:solidFill>
                  <a:srgbClr val="C00000"/>
                </a:solidFill>
              </a:rPr>
              <a:t> </a:t>
            </a:r>
            <a:r>
              <a:rPr lang="tr-TR" sz="2000" b="1" dirty="0" err="1">
                <a:solidFill>
                  <a:srgbClr val="C00000"/>
                </a:solidFill>
              </a:rPr>
              <a:t>cr</a:t>
            </a:r>
            <a:r>
              <a:rPr lang="tr-TR" sz="2000" b="1" dirty="0">
                <a:solidFill>
                  <a:srgbClr val="C00000"/>
                </a:solidFill>
              </a:rPr>
              <a:t>;</a:t>
            </a:r>
          </a:p>
          <a:p>
            <a:r>
              <a:rPr lang="tr-TR" sz="2000" b="1" dirty="0">
                <a:solidFill>
                  <a:srgbClr val="C00000"/>
                </a:solidFill>
              </a:rPr>
              <a:t>    </a:t>
            </a:r>
            <a:r>
              <a:rPr lang="tr-TR" sz="2000" b="1" dirty="0" err="1">
                <a:solidFill>
                  <a:srgbClr val="C00000"/>
                </a:solidFill>
              </a:rPr>
              <a:t>cr.radious</a:t>
            </a:r>
            <a:r>
              <a:rPr lang="tr-TR" sz="2000" b="1" dirty="0">
                <a:solidFill>
                  <a:srgbClr val="C00000"/>
                </a:solidFill>
              </a:rPr>
              <a:t>(3);</a:t>
            </a:r>
          </a:p>
          <a:p>
            <a:r>
              <a:rPr lang="tr-TR" sz="2000" b="1" dirty="0">
                <a:solidFill>
                  <a:srgbClr val="C00000"/>
                </a:solidFill>
              </a:rPr>
              <a:t>    </a:t>
            </a:r>
            <a:r>
              <a:rPr lang="tr-TR" sz="2000" b="1" dirty="0" err="1">
                <a:solidFill>
                  <a:srgbClr val="C00000"/>
                </a:solidFill>
              </a:rPr>
              <a:t>cout</a:t>
            </a:r>
            <a:r>
              <a:rPr lang="tr-TR" sz="2000" b="1" dirty="0">
                <a:solidFill>
                  <a:srgbClr val="C00000"/>
                </a:solidFill>
              </a:rPr>
              <a:t> &lt;&lt; "</a:t>
            </a:r>
            <a:r>
              <a:rPr lang="tr-TR" sz="2000" b="1" dirty="0" err="1">
                <a:solidFill>
                  <a:srgbClr val="C00000"/>
                </a:solidFill>
              </a:rPr>
              <a:t>Area</a:t>
            </a:r>
            <a:r>
              <a:rPr lang="tr-TR" sz="2000" b="1" dirty="0">
                <a:solidFill>
                  <a:srgbClr val="C00000"/>
                </a:solidFill>
              </a:rPr>
              <a:t> of </a:t>
            </a:r>
            <a:r>
              <a:rPr lang="tr-TR" sz="2000" b="1" dirty="0" err="1">
                <a:solidFill>
                  <a:srgbClr val="C00000"/>
                </a:solidFill>
              </a:rPr>
              <a:t>Circle</a:t>
            </a:r>
            <a:r>
              <a:rPr lang="tr-TR" sz="2000" b="1" dirty="0">
                <a:solidFill>
                  <a:srgbClr val="C00000"/>
                </a:solidFill>
              </a:rPr>
              <a:t> : " &lt;&lt; </a:t>
            </a:r>
            <a:r>
              <a:rPr lang="tr-TR" sz="2000" b="1" dirty="0" err="1">
                <a:solidFill>
                  <a:srgbClr val="C00000"/>
                </a:solidFill>
              </a:rPr>
              <a:t>cr.area</a:t>
            </a:r>
            <a:r>
              <a:rPr lang="tr-TR" sz="2000" b="1" dirty="0">
                <a:solidFill>
                  <a:srgbClr val="C00000"/>
                </a:solidFill>
              </a:rPr>
              <a:t>() &lt;&lt; </a:t>
            </a:r>
            <a:r>
              <a:rPr lang="tr-TR" sz="2000" b="1" dirty="0" err="1">
                <a:solidFill>
                  <a:srgbClr val="C00000"/>
                </a:solidFill>
              </a:rPr>
              <a:t>endl</a:t>
            </a:r>
            <a:r>
              <a:rPr lang="tr-TR" sz="2000" b="1" dirty="0">
                <a:solidFill>
                  <a:srgbClr val="C00000"/>
                </a:solidFill>
              </a:rPr>
              <a:t>; </a:t>
            </a:r>
            <a:endParaRPr lang="tr-TR" sz="2000" b="1" dirty="0" smtClean="0">
              <a:solidFill>
                <a:srgbClr val="C00000"/>
              </a:solidFill>
            </a:endParaRPr>
          </a:p>
          <a:p>
            <a:r>
              <a:rPr lang="tr-TR" sz="2000" b="1" dirty="0" smtClean="0"/>
              <a:t>// </a:t>
            </a:r>
            <a:r>
              <a:rPr lang="tr-TR" sz="2000" b="1" dirty="0" err="1"/>
              <a:t>Print</a:t>
            </a:r>
            <a:r>
              <a:rPr lang="tr-TR" sz="2000" b="1" dirty="0"/>
              <a:t> </a:t>
            </a:r>
            <a:r>
              <a:rPr lang="tr-TR" sz="2000" b="1" dirty="0" err="1"/>
              <a:t>the</a:t>
            </a:r>
            <a:r>
              <a:rPr lang="tr-TR" sz="2000" b="1" dirty="0"/>
              <a:t> </a:t>
            </a:r>
            <a:r>
              <a:rPr lang="tr-TR" sz="2000" b="1" dirty="0" err="1"/>
              <a:t>area</a:t>
            </a:r>
            <a:r>
              <a:rPr lang="tr-TR" sz="2000" b="1" dirty="0"/>
              <a:t> of </a:t>
            </a:r>
            <a:r>
              <a:rPr lang="tr-TR" sz="2000" b="1" dirty="0" err="1"/>
              <a:t>circle</a:t>
            </a:r>
            <a:r>
              <a:rPr lang="tr-TR" sz="2000" b="1" dirty="0"/>
              <a:t>.</a:t>
            </a:r>
          </a:p>
          <a:p>
            <a:r>
              <a:rPr lang="tr-TR" sz="2000" b="1" dirty="0">
                <a:solidFill>
                  <a:srgbClr val="C00000"/>
                </a:solidFill>
              </a:rPr>
              <a:t>    </a:t>
            </a:r>
            <a:r>
              <a:rPr lang="tr-TR" sz="2000" b="1" dirty="0" err="1">
                <a:solidFill>
                  <a:srgbClr val="C00000"/>
                </a:solidFill>
              </a:rPr>
              <a:t>Rectangle</a:t>
            </a:r>
            <a:r>
              <a:rPr lang="tr-TR" sz="2000" b="1" dirty="0">
                <a:solidFill>
                  <a:srgbClr val="C00000"/>
                </a:solidFill>
              </a:rPr>
              <a:t> </a:t>
            </a:r>
            <a:r>
              <a:rPr lang="tr-TR" sz="2000" b="1" dirty="0" err="1">
                <a:solidFill>
                  <a:srgbClr val="C00000"/>
                </a:solidFill>
              </a:rPr>
              <a:t>rect</a:t>
            </a:r>
            <a:r>
              <a:rPr lang="tr-TR" sz="2000" b="1" dirty="0">
                <a:solidFill>
                  <a:srgbClr val="C00000"/>
                </a:solidFill>
              </a:rPr>
              <a:t>;</a:t>
            </a:r>
          </a:p>
          <a:p>
            <a:r>
              <a:rPr lang="tr-TR" sz="2000" b="1" dirty="0">
                <a:solidFill>
                  <a:srgbClr val="C00000"/>
                </a:solidFill>
              </a:rPr>
              <a:t>    </a:t>
            </a:r>
            <a:r>
              <a:rPr lang="tr-TR" sz="2000" b="1" dirty="0" err="1">
                <a:solidFill>
                  <a:srgbClr val="C00000"/>
                </a:solidFill>
              </a:rPr>
              <a:t>rect.SetLength</a:t>
            </a:r>
            <a:r>
              <a:rPr lang="tr-TR" sz="2000" b="1" dirty="0">
                <a:solidFill>
                  <a:srgbClr val="C00000"/>
                </a:solidFill>
              </a:rPr>
              <a:t>(3);</a:t>
            </a:r>
          </a:p>
          <a:p>
            <a:r>
              <a:rPr lang="tr-TR" sz="2000" b="1" dirty="0">
                <a:solidFill>
                  <a:srgbClr val="C00000"/>
                </a:solidFill>
              </a:rPr>
              <a:t>     </a:t>
            </a:r>
            <a:r>
              <a:rPr lang="tr-TR" sz="2000" b="1" dirty="0" err="1">
                <a:solidFill>
                  <a:srgbClr val="C00000"/>
                </a:solidFill>
              </a:rPr>
              <a:t>rect.SetBreadth</a:t>
            </a:r>
            <a:r>
              <a:rPr lang="tr-TR" sz="2000" b="1" dirty="0">
                <a:solidFill>
                  <a:srgbClr val="C00000"/>
                </a:solidFill>
              </a:rPr>
              <a:t>(6);</a:t>
            </a:r>
          </a:p>
          <a:p>
            <a:r>
              <a:rPr lang="tr-TR" sz="2000" b="1" dirty="0">
                <a:solidFill>
                  <a:srgbClr val="C00000"/>
                </a:solidFill>
              </a:rPr>
              <a:t>    </a:t>
            </a:r>
            <a:r>
              <a:rPr lang="tr-TR" sz="2000" b="1" dirty="0" err="1">
                <a:solidFill>
                  <a:srgbClr val="C00000"/>
                </a:solidFill>
              </a:rPr>
              <a:t>cout</a:t>
            </a:r>
            <a:r>
              <a:rPr lang="tr-TR" sz="2000" b="1" dirty="0">
                <a:solidFill>
                  <a:srgbClr val="C00000"/>
                </a:solidFill>
              </a:rPr>
              <a:t> &lt;&lt; "</a:t>
            </a:r>
            <a:r>
              <a:rPr lang="tr-TR" sz="2000" b="1" dirty="0" err="1">
                <a:solidFill>
                  <a:srgbClr val="C00000"/>
                </a:solidFill>
              </a:rPr>
              <a:t>Area</a:t>
            </a:r>
            <a:r>
              <a:rPr lang="tr-TR" sz="2000" b="1" dirty="0">
                <a:solidFill>
                  <a:srgbClr val="C00000"/>
                </a:solidFill>
              </a:rPr>
              <a:t> of </a:t>
            </a:r>
            <a:r>
              <a:rPr lang="tr-TR" sz="2000" b="1" dirty="0" err="1">
                <a:solidFill>
                  <a:srgbClr val="C00000"/>
                </a:solidFill>
              </a:rPr>
              <a:t>Rectangle</a:t>
            </a:r>
            <a:r>
              <a:rPr lang="tr-TR" sz="2000" b="1" dirty="0">
                <a:solidFill>
                  <a:srgbClr val="C00000"/>
                </a:solidFill>
              </a:rPr>
              <a:t> : " &lt;&lt; </a:t>
            </a:r>
            <a:r>
              <a:rPr lang="tr-TR" sz="2000" b="1" dirty="0" err="1">
                <a:solidFill>
                  <a:srgbClr val="C00000"/>
                </a:solidFill>
              </a:rPr>
              <a:t>rect.area</a:t>
            </a:r>
            <a:r>
              <a:rPr lang="tr-TR" sz="2000" b="1" dirty="0">
                <a:solidFill>
                  <a:srgbClr val="C00000"/>
                </a:solidFill>
              </a:rPr>
              <a:t>() &lt;&lt; </a:t>
            </a:r>
            <a:r>
              <a:rPr lang="tr-TR" sz="2000" b="1" dirty="0" err="1">
                <a:solidFill>
                  <a:srgbClr val="C00000"/>
                </a:solidFill>
              </a:rPr>
              <a:t>endl</a:t>
            </a:r>
            <a:r>
              <a:rPr lang="tr-TR" sz="2000" b="1" dirty="0">
                <a:solidFill>
                  <a:srgbClr val="C00000"/>
                </a:solidFill>
              </a:rPr>
              <a:t>;   </a:t>
            </a:r>
            <a:endParaRPr lang="tr-TR" sz="2000" b="1" dirty="0" smtClean="0">
              <a:solidFill>
                <a:srgbClr val="C00000"/>
              </a:solidFill>
            </a:endParaRPr>
          </a:p>
          <a:p>
            <a:r>
              <a:rPr lang="tr-TR" sz="2000" b="1" dirty="0" smtClean="0"/>
              <a:t>// </a:t>
            </a:r>
            <a:r>
              <a:rPr lang="tr-TR" sz="2000" b="1" dirty="0" err="1"/>
              <a:t>Print</a:t>
            </a:r>
            <a:r>
              <a:rPr lang="tr-TR" sz="2000" b="1" dirty="0"/>
              <a:t> </a:t>
            </a:r>
            <a:r>
              <a:rPr lang="tr-TR" sz="2000" b="1" dirty="0" err="1"/>
              <a:t>the</a:t>
            </a:r>
            <a:r>
              <a:rPr lang="tr-TR" sz="2000" b="1" dirty="0"/>
              <a:t> </a:t>
            </a:r>
            <a:r>
              <a:rPr lang="tr-TR" sz="2000" b="1" dirty="0" err="1"/>
              <a:t>area</a:t>
            </a:r>
            <a:r>
              <a:rPr lang="tr-TR" sz="2000" b="1" dirty="0"/>
              <a:t> of </a:t>
            </a:r>
            <a:r>
              <a:rPr lang="tr-TR" sz="2000" b="1" dirty="0" err="1"/>
              <a:t>rectangle</a:t>
            </a:r>
            <a:r>
              <a:rPr lang="tr-TR" sz="2000" b="1" dirty="0"/>
              <a:t>.</a:t>
            </a:r>
          </a:p>
          <a:p>
            <a:r>
              <a:rPr lang="tr-TR" sz="2000" b="1" dirty="0">
                <a:solidFill>
                  <a:srgbClr val="C00000"/>
                </a:solidFill>
              </a:rPr>
              <a:t>    </a:t>
            </a:r>
            <a:r>
              <a:rPr lang="tr-TR" sz="2000" b="1" dirty="0" err="1">
                <a:solidFill>
                  <a:srgbClr val="C00000"/>
                </a:solidFill>
              </a:rPr>
              <a:t>SideSquare</a:t>
            </a:r>
            <a:r>
              <a:rPr lang="tr-TR" sz="2000" b="1" dirty="0">
                <a:solidFill>
                  <a:srgbClr val="C00000"/>
                </a:solidFill>
              </a:rPr>
              <a:t> </a:t>
            </a:r>
            <a:r>
              <a:rPr lang="tr-TR" sz="2000" b="1" dirty="0" err="1">
                <a:solidFill>
                  <a:srgbClr val="C00000"/>
                </a:solidFill>
              </a:rPr>
              <a:t>sq</a:t>
            </a:r>
            <a:r>
              <a:rPr lang="tr-TR" sz="2000" b="1" dirty="0">
                <a:solidFill>
                  <a:srgbClr val="C00000"/>
                </a:solidFill>
              </a:rPr>
              <a:t>;</a:t>
            </a:r>
          </a:p>
          <a:p>
            <a:r>
              <a:rPr lang="tr-TR" sz="2000" b="1" dirty="0">
                <a:solidFill>
                  <a:srgbClr val="C00000"/>
                </a:solidFill>
              </a:rPr>
              <a:t>    </a:t>
            </a:r>
            <a:r>
              <a:rPr lang="tr-TR" sz="2000" b="1" dirty="0" err="1">
                <a:solidFill>
                  <a:srgbClr val="C00000"/>
                </a:solidFill>
              </a:rPr>
              <a:t>sq.SetSideSquare</a:t>
            </a:r>
            <a:r>
              <a:rPr lang="tr-TR" sz="2000" b="1" dirty="0">
                <a:solidFill>
                  <a:srgbClr val="C00000"/>
                </a:solidFill>
              </a:rPr>
              <a:t>(2);</a:t>
            </a:r>
          </a:p>
          <a:p>
            <a:r>
              <a:rPr lang="tr-TR" sz="2000" b="1" dirty="0">
                <a:solidFill>
                  <a:srgbClr val="C00000"/>
                </a:solidFill>
              </a:rPr>
              <a:t>    </a:t>
            </a:r>
            <a:r>
              <a:rPr lang="tr-TR" sz="2000" b="1" dirty="0" err="1">
                <a:solidFill>
                  <a:srgbClr val="C00000"/>
                </a:solidFill>
              </a:rPr>
              <a:t>cout</a:t>
            </a:r>
            <a:r>
              <a:rPr lang="tr-TR" sz="2000" b="1" dirty="0">
                <a:solidFill>
                  <a:srgbClr val="C00000"/>
                </a:solidFill>
              </a:rPr>
              <a:t> &lt;&lt; "</a:t>
            </a:r>
            <a:r>
              <a:rPr lang="tr-TR" sz="2000" b="1" dirty="0" err="1">
                <a:solidFill>
                  <a:srgbClr val="C00000"/>
                </a:solidFill>
              </a:rPr>
              <a:t>Area</a:t>
            </a:r>
            <a:r>
              <a:rPr lang="tr-TR" sz="2000" b="1" dirty="0">
                <a:solidFill>
                  <a:srgbClr val="C00000"/>
                </a:solidFill>
              </a:rPr>
              <a:t> of </a:t>
            </a:r>
            <a:r>
              <a:rPr lang="tr-TR" sz="2000" b="1" dirty="0" err="1">
                <a:solidFill>
                  <a:srgbClr val="C00000"/>
                </a:solidFill>
              </a:rPr>
              <a:t>Square</a:t>
            </a:r>
            <a:r>
              <a:rPr lang="tr-TR" sz="2000" b="1" dirty="0">
                <a:solidFill>
                  <a:srgbClr val="C00000"/>
                </a:solidFill>
              </a:rPr>
              <a:t> : " &lt;&lt; </a:t>
            </a:r>
            <a:r>
              <a:rPr lang="tr-TR" sz="2000" b="1" dirty="0" err="1">
                <a:solidFill>
                  <a:srgbClr val="C00000"/>
                </a:solidFill>
              </a:rPr>
              <a:t>sq.area</a:t>
            </a:r>
            <a:r>
              <a:rPr lang="tr-TR" sz="2000" b="1" dirty="0">
                <a:solidFill>
                  <a:srgbClr val="C00000"/>
                </a:solidFill>
              </a:rPr>
              <a:t>() &lt;&lt; </a:t>
            </a:r>
            <a:r>
              <a:rPr lang="tr-TR" sz="2000" b="1" dirty="0" err="1">
                <a:solidFill>
                  <a:srgbClr val="C00000"/>
                </a:solidFill>
              </a:rPr>
              <a:t>endl</a:t>
            </a:r>
            <a:r>
              <a:rPr lang="tr-TR" sz="2000" b="1" dirty="0">
                <a:solidFill>
                  <a:srgbClr val="C00000"/>
                </a:solidFill>
              </a:rPr>
              <a:t>;    </a:t>
            </a:r>
            <a:endParaRPr lang="tr-TR" sz="2000" b="1" dirty="0" smtClean="0">
              <a:solidFill>
                <a:srgbClr val="C00000"/>
              </a:solidFill>
            </a:endParaRPr>
          </a:p>
          <a:p>
            <a:r>
              <a:rPr lang="tr-TR" sz="2000" b="1" dirty="0" smtClean="0"/>
              <a:t>// </a:t>
            </a:r>
            <a:r>
              <a:rPr lang="tr-TR" sz="2000" b="1" dirty="0" err="1"/>
              <a:t>Print</a:t>
            </a:r>
            <a:r>
              <a:rPr lang="tr-TR" sz="2000" b="1" dirty="0"/>
              <a:t> </a:t>
            </a:r>
            <a:r>
              <a:rPr lang="tr-TR" sz="2000" b="1" dirty="0" err="1"/>
              <a:t>the</a:t>
            </a:r>
            <a:r>
              <a:rPr lang="tr-TR" sz="2000" b="1" dirty="0"/>
              <a:t> </a:t>
            </a:r>
            <a:r>
              <a:rPr lang="tr-TR" sz="2000" b="1" dirty="0" err="1"/>
              <a:t>area</a:t>
            </a:r>
            <a:r>
              <a:rPr lang="tr-TR" sz="2000" b="1" dirty="0"/>
              <a:t> of </a:t>
            </a:r>
            <a:r>
              <a:rPr lang="tr-TR" sz="2000" b="1" dirty="0" err="1"/>
              <a:t>Square</a:t>
            </a:r>
            <a:r>
              <a:rPr lang="tr-TR" sz="2000" b="1" dirty="0"/>
              <a:t>.</a:t>
            </a:r>
          </a:p>
          <a:p>
            <a:r>
              <a:rPr lang="tr-TR" sz="2000" b="1" dirty="0">
                <a:solidFill>
                  <a:srgbClr val="C00000"/>
                </a:solidFill>
              </a:rPr>
              <a:t>    </a:t>
            </a:r>
            <a:r>
              <a:rPr lang="tr-TR" sz="2000" b="1" dirty="0" err="1">
                <a:solidFill>
                  <a:srgbClr val="C00000"/>
                </a:solidFill>
              </a:rPr>
              <a:t>return</a:t>
            </a:r>
            <a:r>
              <a:rPr lang="tr-TR" sz="2000" b="1" dirty="0">
                <a:solidFill>
                  <a:srgbClr val="C00000"/>
                </a:solidFill>
              </a:rPr>
              <a:t> 0;</a:t>
            </a:r>
          </a:p>
          <a:p>
            <a:r>
              <a:rPr lang="tr-TR" sz="2000" b="1" dirty="0">
                <a:solidFill>
                  <a:srgbClr val="C00000"/>
                </a:solidFill>
              </a:rPr>
              <a:t>}</a:t>
            </a:r>
          </a:p>
        </p:txBody>
      </p:sp>
    </p:spTree>
    <p:extLst>
      <p:ext uri="{BB962C8B-B14F-4D97-AF65-F5344CB8AC3E}">
        <p14:creationId xmlns:p14="http://schemas.microsoft.com/office/powerpoint/2010/main" val="1929358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617485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91706" y="690113"/>
            <a:ext cx="10862094" cy="5486850"/>
          </a:xfrm>
        </p:spPr>
        <p:txBody>
          <a:bodyPr>
            <a:normAutofit lnSpcReduction="10000"/>
          </a:bodyPr>
          <a:lstStyle/>
          <a:p>
            <a:pPr marL="0" indent="0" algn="ctr">
              <a:buNone/>
            </a:pPr>
            <a:r>
              <a:rPr lang="tr-TR" b="1" dirty="0" err="1">
                <a:solidFill>
                  <a:srgbClr val="C00000"/>
                </a:solidFill>
              </a:rPr>
              <a:t>Abstract</a:t>
            </a:r>
            <a:r>
              <a:rPr lang="tr-TR" b="1" dirty="0">
                <a:solidFill>
                  <a:srgbClr val="C00000"/>
                </a:solidFill>
              </a:rPr>
              <a:t> </a:t>
            </a:r>
            <a:r>
              <a:rPr lang="tr-TR" b="1" dirty="0" err="1">
                <a:solidFill>
                  <a:srgbClr val="C00000"/>
                </a:solidFill>
              </a:rPr>
              <a:t>class</a:t>
            </a: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class_Abstarct</a:t>
            </a:r>
            <a:endParaRPr lang="tr-TR" b="1" dirty="0">
              <a:solidFill>
                <a:srgbClr val="C00000"/>
              </a:solidFill>
            </a:endParaRPr>
          </a:p>
          <a:p>
            <a:pPr marL="0" indent="0">
              <a:buNone/>
            </a:pP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pure_virtual_function</a:t>
            </a:r>
            <a:r>
              <a:rPr lang="tr-TR" b="1" dirty="0">
                <a:solidFill>
                  <a:srgbClr val="C00000"/>
                </a:solidFill>
              </a:rPr>
              <a:t>() = 0;</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virtual_function</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user</a:t>
            </a:r>
            <a:r>
              <a:rPr lang="tr-TR" b="1" dirty="0">
                <a:solidFill>
                  <a:srgbClr val="C00000"/>
                </a:solidFill>
              </a:rPr>
              <a:t> in </a:t>
            </a:r>
            <a:r>
              <a:rPr lang="tr-TR" b="1" dirty="0" err="1">
                <a:solidFill>
                  <a:srgbClr val="C00000"/>
                </a:solidFill>
              </a:rPr>
              <a:t>virtual</a:t>
            </a:r>
            <a:r>
              <a:rPr lang="tr-TR" b="1" dirty="0">
                <a:solidFill>
                  <a:srgbClr val="C00000"/>
                </a:solidFill>
              </a:rPr>
              <a:t> </a:t>
            </a:r>
            <a:r>
              <a:rPr lang="tr-TR" b="1" dirty="0" err="1">
                <a:solidFill>
                  <a:srgbClr val="C00000"/>
                </a:solidFill>
              </a:rPr>
              <a:t>function</a:t>
            </a:r>
            <a:r>
              <a:rPr lang="tr-TR" b="1" dirty="0">
                <a:solidFill>
                  <a:srgbClr val="C00000"/>
                </a:solidFill>
              </a:rPr>
              <a:t>" &lt;&lt; </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p:txBody>
      </p:sp>
    </p:spTree>
    <p:extLst>
      <p:ext uri="{BB962C8B-B14F-4D97-AF65-F5344CB8AC3E}">
        <p14:creationId xmlns:p14="http://schemas.microsoft.com/office/powerpoint/2010/main" val="1801381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77970" y="1112808"/>
            <a:ext cx="10775830" cy="5064155"/>
          </a:xfrm>
        </p:spPr>
        <p:txBody>
          <a:bodyPr/>
          <a:lstStyle/>
          <a:p>
            <a:pPr marL="0" indent="0">
              <a:buNone/>
            </a:pPr>
            <a:r>
              <a:rPr lang="en-US" dirty="0"/>
              <a:t>Interface: Class with all pure virtual functions</a:t>
            </a:r>
          </a:p>
          <a:p>
            <a:endParaRPr lang="en-US" dirty="0"/>
          </a:p>
          <a:p>
            <a:pPr marL="0" indent="0">
              <a:buNone/>
            </a:pPr>
            <a:r>
              <a:rPr lang="en-US" b="1" dirty="0">
                <a:solidFill>
                  <a:srgbClr val="C00000"/>
                </a:solidFill>
              </a:rPr>
              <a:t>class </a:t>
            </a:r>
            <a:r>
              <a:rPr lang="en-US" b="1" dirty="0" err="1">
                <a:solidFill>
                  <a:srgbClr val="C00000"/>
                </a:solidFill>
              </a:rPr>
              <a:t>class_Interface</a:t>
            </a:r>
            <a:endParaRPr lang="en-US" b="1" dirty="0">
              <a:solidFill>
                <a:srgbClr val="C00000"/>
              </a:solidFill>
            </a:endParaRPr>
          </a:p>
          <a:p>
            <a:pPr marL="0" indent="0">
              <a:buNone/>
            </a:pPr>
            <a:r>
              <a:rPr lang="en-US" b="1" dirty="0">
                <a:solidFill>
                  <a:srgbClr val="C00000"/>
                </a:solidFill>
              </a:rPr>
              <a:t>{</a:t>
            </a:r>
          </a:p>
          <a:p>
            <a:pPr marL="0" indent="0">
              <a:buNone/>
            </a:pPr>
            <a:r>
              <a:rPr lang="en-US" b="1" dirty="0">
                <a:solidFill>
                  <a:srgbClr val="C00000"/>
                </a:solidFill>
              </a:rPr>
              <a:t>	public:</a:t>
            </a:r>
          </a:p>
          <a:p>
            <a:pPr marL="0" indent="0">
              <a:buNone/>
            </a:pPr>
            <a:r>
              <a:rPr lang="en-US" b="1" dirty="0">
                <a:solidFill>
                  <a:srgbClr val="C00000"/>
                </a:solidFill>
              </a:rPr>
              <a:t>	virtual void pure_virtual_function_1() = 0;</a:t>
            </a:r>
          </a:p>
          <a:p>
            <a:pPr marL="0" indent="0">
              <a:buNone/>
            </a:pPr>
            <a:r>
              <a:rPr lang="en-US" b="1" dirty="0">
                <a:solidFill>
                  <a:srgbClr val="C00000"/>
                </a:solidFill>
              </a:rPr>
              <a:t>	virtual void pure_virtual_function_2() = 0;</a:t>
            </a:r>
          </a:p>
          <a:p>
            <a:pPr marL="0" indent="0">
              <a:buNone/>
            </a:pPr>
            <a:r>
              <a:rPr lang="en-US" b="1" dirty="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3398563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9420045" cy="6858000"/>
          </a:xfrm>
        </p:spPr>
        <p:txBody>
          <a:bodyPr>
            <a:normAutofit fontScale="62500" lnSpcReduction="20000"/>
          </a:bodyPr>
          <a:lstStyle/>
          <a:p>
            <a:pPr marL="0" indent="0">
              <a:buNone/>
            </a:pPr>
            <a:r>
              <a:rPr lang="tr-TR" b="1" dirty="0" err="1">
                <a:solidFill>
                  <a:srgbClr val="C00000"/>
                </a:solidFill>
              </a:rPr>
              <a:t>class</a:t>
            </a:r>
            <a:r>
              <a:rPr lang="tr-TR" b="1" dirty="0">
                <a:solidFill>
                  <a:srgbClr val="C00000"/>
                </a:solidFill>
              </a:rPr>
              <a:t> </a:t>
            </a:r>
            <a:r>
              <a:rPr lang="tr-TR" b="1" dirty="0" err="1" smtClean="0">
                <a:solidFill>
                  <a:srgbClr val="C00000"/>
                </a:solidFill>
              </a:rPr>
              <a:t>class_Interface</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show_class_name</a:t>
            </a:r>
            <a:r>
              <a:rPr lang="tr-TR" b="1" dirty="0">
                <a:solidFill>
                  <a:srgbClr val="C00000"/>
                </a:solidFill>
              </a:rPr>
              <a:t>() = 0;</a:t>
            </a:r>
          </a:p>
          <a:p>
            <a:pPr marL="0" indent="0">
              <a:buNone/>
            </a:pPr>
            <a:r>
              <a:rPr lang="tr-TR" b="1" dirty="0">
                <a:solidFill>
                  <a:srgbClr val="C00000"/>
                </a:solidFill>
              </a:rPr>
              <a:t>	</a:t>
            </a:r>
            <a:r>
              <a:rPr lang="tr-TR" b="1" dirty="0" err="1">
                <a:solidFill>
                  <a:srgbClr val="C00000"/>
                </a:solidFill>
              </a:rPr>
              <a:t>virtual</a:t>
            </a: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show_developer_name</a:t>
            </a:r>
            <a:r>
              <a:rPr lang="tr-TR" b="1" dirty="0">
                <a:solidFill>
                  <a:srgbClr val="C00000"/>
                </a:solidFill>
              </a:rPr>
              <a:t>(</a:t>
            </a:r>
            <a:r>
              <a:rPr lang="tr-TR" b="1" dirty="0" err="1">
                <a:solidFill>
                  <a:srgbClr val="C00000"/>
                </a:solidFill>
              </a:rPr>
              <a:t>string</a:t>
            </a:r>
            <a:r>
              <a:rPr lang="tr-TR" b="1" dirty="0">
                <a:solidFill>
                  <a:srgbClr val="C00000"/>
                </a:solidFill>
              </a:rPr>
              <a:t> data) =0;</a:t>
            </a:r>
          </a:p>
          <a:p>
            <a:pPr marL="0" indent="0">
              <a:buNone/>
            </a:pPr>
            <a:r>
              <a:rPr lang="tr-TR" b="1" dirty="0">
                <a:solidFill>
                  <a:srgbClr val="C00000"/>
                </a:solidFill>
              </a:rPr>
              <a:t>};</a:t>
            </a:r>
          </a:p>
          <a:p>
            <a:pPr marL="0" indent="0">
              <a:buNone/>
            </a:pPr>
            <a:r>
              <a:rPr lang="tr-TR" b="1" dirty="0" err="1" smtClean="0">
                <a:solidFill>
                  <a:srgbClr val="C00000"/>
                </a:solidFill>
              </a:rPr>
              <a:t>class</a:t>
            </a:r>
            <a:r>
              <a:rPr lang="tr-TR" b="1" dirty="0" smtClean="0">
                <a:solidFill>
                  <a:srgbClr val="C00000"/>
                </a:solidFill>
              </a:rPr>
              <a:t> </a:t>
            </a:r>
            <a:r>
              <a:rPr lang="tr-TR" b="1" dirty="0" err="1">
                <a:solidFill>
                  <a:srgbClr val="C00000"/>
                </a:solidFill>
              </a:rPr>
              <a:t>object_data</a:t>
            </a: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smtClean="0">
                <a:solidFill>
                  <a:srgbClr val="C00000"/>
                </a:solidFill>
              </a:rPr>
              <a:t>class_Interface</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show_class_name</a:t>
            </a:r>
            <a:r>
              <a:rPr lang="tr-TR" b="1" dirty="0" smtClean="0">
                <a:solidFill>
                  <a:srgbClr val="C00000"/>
                </a:solidFill>
              </a:rPr>
              <a:t>()</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cout&amp;lt</a:t>
            </a:r>
            <a:r>
              <a:rPr lang="tr-TR" b="1" dirty="0">
                <a:solidFill>
                  <a:srgbClr val="C00000"/>
                </a:solidFill>
              </a:rPr>
              <a:t>;&amp;</a:t>
            </a:r>
            <a:r>
              <a:rPr lang="tr-TR" b="1" dirty="0" err="1">
                <a:solidFill>
                  <a:srgbClr val="C00000"/>
                </a:solidFill>
              </a:rPr>
              <a:t>lt</a:t>
            </a:r>
            <a:r>
              <a:rPr lang="tr-TR" b="1" dirty="0">
                <a:solidFill>
                  <a:srgbClr val="C00000"/>
                </a:solidFill>
              </a:rPr>
              <a:t>;"</a:t>
            </a:r>
            <a:r>
              <a:rPr lang="tr-TR" b="1" dirty="0" err="1">
                <a:solidFill>
                  <a:srgbClr val="C00000"/>
                </a:solidFill>
              </a:rPr>
              <a:t>class</a:t>
            </a:r>
            <a:r>
              <a:rPr lang="tr-TR" b="1" dirty="0">
                <a:solidFill>
                  <a:srgbClr val="C00000"/>
                </a:solidFill>
              </a:rPr>
              <a:t> name : object_data"&amp;</a:t>
            </a:r>
            <a:r>
              <a:rPr lang="tr-TR" b="1" dirty="0" err="1">
                <a:solidFill>
                  <a:srgbClr val="C00000"/>
                </a:solidFill>
              </a:rPr>
              <a:t>lt</a:t>
            </a:r>
            <a:r>
              <a:rPr lang="tr-TR" b="1" dirty="0">
                <a:solidFill>
                  <a:srgbClr val="C00000"/>
                </a:solidFill>
              </a:rPr>
              <a:t>;&amp;</a:t>
            </a:r>
            <a:r>
              <a:rPr lang="tr-TR" b="1" dirty="0" err="1">
                <a:solidFill>
                  <a:srgbClr val="C00000"/>
                </a:solidFill>
              </a:rPr>
              <a:t>lt;endl</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show_developer_name</a:t>
            </a:r>
            <a:r>
              <a:rPr lang="tr-TR" b="1" dirty="0">
                <a:solidFill>
                  <a:srgbClr val="C00000"/>
                </a:solidFill>
              </a:rPr>
              <a:t>(</a:t>
            </a:r>
            <a:r>
              <a:rPr lang="tr-TR" b="1" dirty="0" err="1">
                <a:solidFill>
                  <a:srgbClr val="C00000"/>
                </a:solidFill>
              </a:rPr>
              <a:t>string</a:t>
            </a:r>
            <a:r>
              <a:rPr lang="tr-TR" b="1" dirty="0">
                <a:solidFill>
                  <a:srgbClr val="C00000"/>
                </a:solidFill>
              </a:rPr>
              <a:t> data</a:t>
            </a:r>
            <a:r>
              <a:rPr lang="tr-TR" b="1" dirty="0" smtClean="0">
                <a:solidFill>
                  <a:srgbClr val="C00000"/>
                </a:solidFill>
              </a:rPr>
              <a:t>)</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cout&amp;lt</a:t>
            </a:r>
            <a:r>
              <a:rPr lang="tr-TR" b="1" dirty="0">
                <a:solidFill>
                  <a:srgbClr val="C00000"/>
                </a:solidFill>
              </a:rPr>
              <a:t>;&amp;</a:t>
            </a:r>
            <a:r>
              <a:rPr lang="tr-TR" b="1" dirty="0" err="1">
                <a:solidFill>
                  <a:srgbClr val="C00000"/>
                </a:solidFill>
              </a:rPr>
              <a:t>lt</a:t>
            </a:r>
            <a:r>
              <a:rPr lang="tr-TR" b="1" dirty="0">
                <a:solidFill>
                  <a:srgbClr val="C00000"/>
                </a:solidFill>
              </a:rPr>
              <a:t>;"</a:t>
            </a:r>
            <a:r>
              <a:rPr lang="tr-TR" b="1" dirty="0" err="1">
                <a:solidFill>
                  <a:srgbClr val="C00000"/>
                </a:solidFill>
              </a:rPr>
              <a:t>developer</a:t>
            </a:r>
            <a:r>
              <a:rPr lang="tr-TR" b="1" dirty="0">
                <a:solidFill>
                  <a:srgbClr val="C00000"/>
                </a:solidFill>
              </a:rPr>
              <a:t> name :"&amp;</a:t>
            </a:r>
            <a:r>
              <a:rPr lang="tr-TR" b="1" dirty="0" err="1">
                <a:solidFill>
                  <a:srgbClr val="C00000"/>
                </a:solidFill>
              </a:rPr>
              <a:t>lt</a:t>
            </a:r>
            <a:r>
              <a:rPr lang="tr-TR" b="1" dirty="0">
                <a:solidFill>
                  <a:srgbClr val="C00000"/>
                </a:solidFill>
              </a:rPr>
              <a:t>;&amp;</a:t>
            </a:r>
            <a:r>
              <a:rPr lang="tr-TR" b="1" dirty="0" err="1">
                <a:solidFill>
                  <a:srgbClr val="C00000"/>
                </a:solidFill>
              </a:rPr>
              <a:t>lt;data&amp;lt</a:t>
            </a:r>
            <a:r>
              <a:rPr lang="tr-TR" b="1" dirty="0">
                <a:solidFill>
                  <a:srgbClr val="C00000"/>
                </a:solidFill>
              </a:rPr>
              <a:t>;&amp;</a:t>
            </a:r>
            <a:r>
              <a:rPr lang="tr-TR" b="1" dirty="0" err="1">
                <a:solidFill>
                  <a:srgbClr val="C00000"/>
                </a:solidFill>
              </a:rPr>
              <a:t>lt;endl</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main</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class_Interface</a:t>
            </a:r>
            <a:r>
              <a:rPr lang="tr-TR" b="1" dirty="0">
                <a:solidFill>
                  <a:srgbClr val="C00000"/>
                </a:solidFill>
              </a:rPr>
              <a:t> * data = </a:t>
            </a:r>
            <a:r>
              <a:rPr lang="tr-TR" b="1" dirty="0" err="1">
                <a:solidFill>
                  <a:srgbClr val="C00000"/>
                </a:solidFill>
              </a:rPr>
              <a:t>new</a:t>
            </a:r>
            <a:r>
              <a:rPr lang="tr-TR" b="1" dirty="0">
                <a:solidFill>
                  <a:srgbClr val="C00000"/>
                </a:solidFill>
              </a:rPr>
              <a:t> </a:t>
            </a:r>
            <a:r>
              <a:rPr lang="tr-TR" b="1" dirty="0" err="1">
                <a:solidFill>
                  <a:srgbClr val="C00000"/>
                </a:solidFill>
              </a:rPr>
              <a:t>object_data</a:t>
            </a:r>
            <a:r>
              <a:rPr lang="tr-TR" b="1" dirty="0">
                <a:solidFill>
                  <a:srgbClr val="C00000"/>
                </a:solidFill>
              </a:rPr>
              <a:t>;</a:t>
            </a:r>
          </a:p>
          <a:p>
            <a:pPr marL="0" indent="0">
              <a:buNone/>
            </a:pPr>
            <a:r>
              <a:rPr lang="tr-TR" b="1" dirty="0">
                <a:solidFill>
                  <a:srgbClr val="C00000"/>
                </a:solidFill>
              </a:rPr>
              <a:t>	data-&amp;</a:t>
            </a:r>
            <a:r>
              <a:rPr lang="tr-TR" b="1" dirty="0" err="1">
                <a:solidFill>
                  <a:srgbClr val="C00000"/>
                </a:solidFill>
              </a:rPr>
              <a:t>gt;show_class_name</a:t>
            </a:r>
            <a:r>
              <a:rPr lang="tr-TR" b="1" dirty="0">
                <a:solidFill>
                  <a:srgbClr val="C00000"/>
                </a:solidFill>
              </a:rPr>
              <a:t>();</a:t>
            </a:r>
          </a:p>
          <a:p>
            <a:pPr marL="0" indent="0">
              <a:buNone/>
            </a:pPr>
            <a:r>
              <a:rPr lang="tr-TR" b="1" dirty="0">
                <a:solidFill>
                  <a:srgbClr val="C00000"/>
                </a:solidFill>
              </a:rPr>
              <a:t>	data-&amp;</a:t>
            </a:r>
            <a:r>
              <a:rPr lang="tr-TR" b="1" dirty="0" err="1">
                <a:solidFill>
                  <a:srgbClr val="C00000"/>
                </a:solidFill>
              </a:rPr>
              <a:t>gt;show_developer_name</a:t>
            </a:r>
            <a:r>
              <a:rPr lang="tr-TR" b="1" dirty="0">
                <a:solidFill>
                  <a:srgbClr val="C00000"/>
                </a:solidFill>
              </a:rPr>
              <a:t>("XYZ");</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Tree>
    <p:extLst>
      <p:ext uri="{BB962C8B-B14F-4D97-AF65-F5344CB8AC3E}">
        <p14:creationId xmlns:p14="http://schemas.microsoft.com/office/powerpoint/2010/main" val="220260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543402" y="198408"/>
            <a:ext cx="9470160" cy="6245523"/>
          </a:xfrm>
          <a:prstGeom prst="rect">
            <a:avLst/>
          </a:prstGeom>
        </p:spPr>
      </p:pic>
    </p:spTree>
    <p:extLst>
      <p:ext uri="{BB962C8B-B14F-4D97-AF65-F5344CB8AC3E}">
        <p14:creationId xmlns:p14="http://schemas.microsoft.com/office/powerpoint/2010/main" val="420069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0769" y="129396"/>
            <a:ext cx="11947585" cy="6487064"/>
          </a:xfrm>
        </p:spPr>
        <p:txBody>
          <a:bodyPr/>
          <a:lstStyle/>
          <a:p>
            <a:pPr marL="0" indent="0">
              <a:buNone/>
            </a:pPr>
            <a:r>
              <a:rPr lang="tr-TR" b="1" dirty="0" err="1">
                <a:solidFill>
                  <a:srgbClr val="C00000"/>
                </a:solidFill>
              </a:rPr>
              <a:t>template</a:t>
            </a:r>
            <a:r>
              <a:rPr lang="tr-TR" b="1" dirty="0">
                <a:solidFill>
                  <a:srgbClr val="C00000"/>
                </a:solidFill>
              </a:rPr>
              <a:t>&lt;</a:t>
            </a:r>
            <a:r>
              <a:rPr lang="tr-TR" b="1" dirty="0" err="1">
                <a:solidFill>
                  <a:srgbClr val="C00000"/>
                </a:solidFill>
              </a:rPr>
              <a:t>classX</a:t>
            </a:r>
            <a:r>
              <a:rPr lang="tr-TR" b="1" dirty="0" smtClean="0">
                <a:solidFill>
                  <a:srgbClr val="C00000"/>
                </a:solidFill>
              </a:rPr>
              <a:t>&gt;  </a:t>
            </a:r>
            <a:r>
              <a:rPr lang="tr-TR" b="1" dirty="0" smtClean="0"/>
              <a:t>//</a:t>
            </a:r>
            <a:r>
              <a:rPr lang="tr-TR" b="1" dirty="0"/>
              <a:t>can </a:t>
            </a:r>
            <a:r>
              <a:rPr lang="tr-TR" b="1" dirty="0" err="1"/>
              <a:t>replace</a:t>
            </a:r>
            <a:r>
              <a:rPr lang="tr-TR" b="1" dirty="0"/>
              <a:t> '</a:t>
            </a:r>
            <a:r>
              <a:rPr lang="tr-TR" b="1" dirty="0" err="1"/>
              <a:t>class</a:t>
            </a:r>
            <a:r>
              <a:rPr lang="tr-TR" b="1" dirty="0"/>
              <a:t>" </a:t>
            </a:r>
            <a:r>
              <a:rPr lang="tr-TR" b="1" dirty="0" err="1"/>
              <a:t>keyword</a:t>
            </a:r>
            <a:r>
              <a:rPr lang="tr-TR" b="1" dirty="0"/>
              <a:t> </a:t>
            </a:r>
            <a:r>
              <a:rPr lang="tr-TR" b="1" dirty="0" err="1"/>
              <a:t>by</a:t>
            </a:r>
            <a:r>
              <a:rPr lang="tr-TR" b="1" dirty="0"/>
              <a:t> "</a:t>
            </a:r>
            <a:r>
              <a:rPr lang="tr-TR" b="1" dirty="0" err="1"/>
              <a:t>typename</a:t>
            </a:r>
            <a:r>
              <a:rPr lang="tr-TR" b="1" dirty="0"/>
              <a:t>" </a:t>
            </a:r>
            <a:r>
              <a:rPr lang="tr-TR" b="1" dirty="0" err="1"/>
              <a:t>keyword</a:t>
            </a:r>
            <a:endParaRPr lang="tr-TR" b="1" dirty="0"/>
          </a:p>
          <a:p>
            <a:pPr marL="0" indent="0">
              <a:buNone/>
            </a:pPr>
            <a:r>
              <a:rPr lang="tr-TR" b="1" dirty="0">
                <a:solidFill>
                  <a:srgbClr val="C00000"/>
                </a:solidFill>
              </a:rPr>
              <a:t>X </a:t>
            </a:r>
            <a:r>
              <a:rPr lang="tr-TR" b="1" dirty="0" err="1">
                <a:solidFill>
                  <a:srgbClr val="C00000"/>
                </a:solidFill>
              </a:rPr>
              <a:t>func</a:t>
            </a:r>
            <a:r>
              <a:rPr lang="tr-TR" b="1" dirty="0">
                <a:solidFill>
                  <a:srgbClr val="C00000"/>
                </a:solidFill>
              </a:rPr>
              <a:t>( </a:t>
            </a:r>
            <a:r>
              <a:rPr lang="tr-TR" b="1" dirty="0" err="1">
                <a:solidFill>
                  <a:srgbClr val="C00000"/>
                </a:solidFill>
              </a:rPr>
              <a:t>Xa,Xb</a:t>
            </a:r>
            <a:r>
              <a:rPr lang="tr-TR" b="1" dirty="0">
                <a:solidFill>
                  <a:srgbClr val="C00000"/>
                </a:solidFill>
              </a:rPr>
              <a:t>)</a:t>
            </a:r>
          </a:p>
          <a:p>
            <a:pPr marL="0" indent="0">
              <a:buNone/>
            </a:pPr>
            <a:r>
              <a:rPr lang="tr-TR" b="1" dirty="0">
                <a:solidFill>
                  <a:srgbClr val="C00000"/>
                </a:solidFill>
              </a:rPr>
              <a:t>{</a:t>
            </a:r>
          </a:p>
          <a:p>
            <a:pPr marL="0" indent="0">
              <a:buNone/>
            </a:pPr>
            <a:r>
              <a:rPr lang="tr-TR" b="1" dirty="0" err="1">
                <a:solidFill>
                  <a:srgbClr val="C00000"/>
                </a:solidFill>
              </a:rPr>
              <a:t>return</a:t>
            </a:r>
            <a:r>
              <a:rPr lang="tr-TR" b="1" dirty="0">
                <a:solidFill>
                  <a:srgbClr val="C00000"/>
                </a:solidFill>
              </a:rPr>
              <a:t> a;</a:t>
            </a:r>
          </a:p>
          <a:p>
            <a:pPr marL="0" indent="0">
              <a:buNone/>
            </a:pPr>
            <a:r>
              <a:rPr lang="tr-TR" b="1" dirty="0" smtClean="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main()</a:t>
            </a:r>
          </a:p>
          <a:p>
            <a:pPr marL="0" indent="0">
              <a:buNone/>
            </a:pPr>
            <a:r>
              <a:rPr lang="tr-TR" b="1" dirty="0" err="1">
                <a:solidFill>
                  <a:srgbClr val="C00000"/>
                </a:solidFill>
              </a:rPr>
              <a:t>count</a:t>
            </a:r>
            <a:r>
              <a:rPr lang="tr-TR" b="1" dirty="0">
                <a:solidFill>
                  <a:srgbClr val="C00000"/>
                </a:solidFill>
              </a:rPr>
              <a:t>&lt;&lt;</a:t>
            </a:r>
            <a:r>
              <a:rPr lang="tr-TR" b="1" dirty="0" err="1">
                <a:solidFill>
                  <a:srgbClr val="C00000"/>
                </a:solidFill>
              </a:rPr>
              <a:t>func</a:t>
            </a:r>
            <a:r>
              <a:rPr lang="tr-TR" b="1" dirty="0">
                <a:solidFill>
                  <a:srgbClr val="C00000"/>
                </a:solidFill>
              </a:rPr>
              <a:t>(15,8),,</a:t>
            </a:r>
            <a:r>
              <a:rPr lang="tr-TR" b="1" dirty="0" err="1">
                <a:solidFill>
                  <a:srgbClr val="C00000"/>
                </a:solidFill>
              </a:rPr>
              <a:t>endl</a:t>
            </a:r>
            <a:r>
              <a:rPr lang="tr-TR" b="1" dirty="0" smtClean="0">
                <a:solidFill>
                  <a:srgbClr val="C00000"/>
                </a:solidFill>
              </a:rPr>
              <a:t>;   </a:t>
            </a:r>
            <a:r>
              <a:rPr lang="tr-TR" b="1" dirty="0" smtClean="0"/>
              <a:t>//</a:t>
            </a:r>
            <a:r>
              <a:rPr lang="tr-TR" b="1" dirty="0" err="1"/>
              <a:t>func</a:t>
            </a:r>
            <a:r>
              <a:rPr lang="tr-TR" b="1" dirty="0"/>
              <a:t>(</a:t>
            </a:r>
            <a:r>
              <a:rPr lang="tr-TR" b="1" dirty="0" err="1"/>
              <a:t>int,int</a:t>
            </a:r>
            <a:r>
              <a:rPr lang="tr-TR" b="1" dirty="0"/>
              <a:t>);</a:t>
            </a:r>
          </a:p>
          <a:p>
            <a:pPr marL="0" indent="0">
              <a:buNone/>
            </a:pPr>
            <a:r>
              <a:rPr lang="tr-TR" b="1" dirty="0" err="1">
                <a:solidFill>
                  <a:srgbClr val="C00000"/>
                </a:solidFill>
              </a:rPr>
              <a:t>count</a:t>
            </a:r>
            <a:r>
              <a:rPr lang="tr-TR" b="1" dirty="0">
                <a:solidFill>
                  <a:srgbClr val="C00000"/>
                </a:solidFill>
              </a:rPr>
              <a:t>,,</a:t>
            </a:r>
            <a:r>
              <a:rPr lang="tr-TR" b="1" dirty="0" err="1">
                <a:solidFill>
                  <a:srgbClr val="C00000"/>
                </a:solidFill>
              </a:rPr>
              <a:t>func</a:t>
            </a:r>
            <a:r>
              <a:rPr lang="tr-TR" b="1" dirty="0">
                <a:solidFill>
                  <a:srgbClr val="C00000"/>
                </a:solidFill>
              </a:rPr>
              <a:t>('</a:t>
            </a:r>
            <a:r>
              <a:rPr lang="tr-TR" b="1" dirty="0" err="1">
                <a:solidFill>
                  <a:srgbClr val="C00000"/>
                </a:solidFill>
              </a:rPr>
              <a:t>p','q</a:t>
            </a:r>
            <a:r>
              <a:rPr lang="tr-TR" b="1" dirty="0">
                <a:solidFill>
                  <a:srgbClr val="C00000"/>
                </a:solidFill>
              </a:rPr>
              <a:t>'),,</a:t>
            </a:r>
            <a:r>
              <a:rPr lang="tr-TR" b="1" dirty="0" err="1">
                <a:solidFill>
                  <a:srgbClr val="C00000"/>
                </a:solidFill>
              </a:rPr>
              <a:t>endl</a:t>
            </a:r>
            <a:r>
              <a:rPr lang="tr-TR" b="1" dirty="0" smtClean="0">
                <a:solidFill>
                  <a:srgbClr val="C00000"/>
                </a:solidFill>
              </a:rPr>
              <a:t>;   </a:t>
            </a:r>
            <a:r>
              <a:rPr lang="tr-TR" b="1" dirty="0" smtClean="0"/>
              <a:t>//</a:t>
            </a:r>
            <a:r>
              <a:rPr lang="tr-TR" b="1" dirty="0" err="1"/>
              <a:t>func</a:t>
            </a:r>
            <a:r>
              <a:rPr lang="tr-TR" b="1" dirty="0"/>
              <a:t>(</a:t>
            </a:r>
            <a:r>
              <a:rPr lang="tr-TR" b="1" dirty="0" err="1"/>
              <a:t>char,char</a:t>
            </a:r>
            <a:r>
              <a:rPr lang="tr-TR" b="1" dirty="0"/>
              <a:t>);</a:t>
            </a:r>
          </a:p>
          <a:p>
            <a:pPr marL="0" indent="0">
              <a:buNone/>
            </a:pPr>
            <a:r>
              <a:rPr lang="tr-TR" b="1" dirty="0" err="1">
                <a:solidFill>
                  <a:srgbClr val="C00000"/>
                </a:solidFill>
              </a:rPr>
              <a:t>count</a:t>
            </a:r>
            <a:r>
              <a:rPr lang="tr-TR" b="1" dirty="0">
                <a:solidFill>
                  <a:srgbClr val="C00000"/>
                </a:solidFill>
              </a:rPr>
              <a:t>&lt;&lt;</a:t>
            </a:r>
            <a:r>
              <a:rPr lang="tr-TR" b="1" dirty="0" err="1">
                <a:solidFill>
                  <a:srgbClr val="C00000"/>
                </a:solidFill>
              </a:rPr>
              <a:t>func</a:t>
            </a:r>
            <a:r>
              <a:rPr lang="tr-TR" b="1" dirty="0">
                <a:solidFill>
                  <a:srgbClr val="C00000"/>
                </a:solidFill>
              </a:rPr>
              <a:t>(7.5,9.2),,</a:t>
            </a:r>
            <a:r>
              <a:rPr lang="tr-TR" b="1" dirty="0" err="1">
                <a:solidFill>
                  <a:srgbClr val="C00000"/>
                </a:solidFill>
              </a:rPr>
              <a:t>endl</a:t>
            </a:r>
            <a:r>
              <a:rPr lang="tr-TR" b="1" dirty="0" smtClean="0">
                <a:solidFill>
                  <a:srgbClr val="C00000"/>
                </a:solidFill>
              </a:rPr>
              <a:t>;  </a:t>
            </a:r>
            <a:r>
              <a:rPr lang="tr-TR" b="1" dirty="0" smtClean="0"/>
              <a:t>//</a:t>
            </a:r>
            <a:r>
              <a:rPr lang="tr-TR" b="1" dirty="0" err="1"/>
              <a:t>func</a:t>
            </a:r>
            <a:r>
              <a:rPr lang="tr-TR" b="1" dirty="0"/>
              <a:t>(</a:t>
            </a:r>
            <a:r>
              <a:rPr lang="tr-TR" b="1" dirty="0" err="1"/>
              <a:t>double,double</a:t>
            </a:r>
            <a:r>
              <a:rPr lang="tr-TR" b="1" dirty="0"/>
              <a:t>)</a:t>
            </a:r>
          </a:p>
          <a:p>
            <a:pPr marL="0" indent="0">
              <a:buNone/>
            </a:pPr>
            <a:r>
              <a:rPr lang="tr-TR" b="1" dirty="0" err="1">
                <a:solidFill>
                  <a:srgbClr val="C00000"/>
                </a:solidFill>
              </a:rPr>
              <a:t>return</a:t>
            </a:r>
            <a:r>
              <a:rPr lang="tr-TR" b="1" dirty="0">
                <a:solidFill>
                  <a:srgbClr val="C00000"/>
                </a:solidFill>
              </a:rPr>
              <a:t>();</a:t>
            </a:r>
          </a:p>
          <a:p>
            <a:pPr marL="0" indent="0">
              <a:buNone/>
            </a:pPr>
            <a:r>
              <a:rPr lang="tr-TR" b="1" dirty="0">
                <a:solidFill>
                  <a:srgbClr val="C00000"/>
                </a:solidFill>
              </a:rPr>
              <a:t>}</a:t>
            </a:r>
          </a:p>
        </p:txBody>
      </p:sp>
    </p:spTree>
    <p:extLst>
      <p:ext uri="{BB962C8B-B14F-4D97-AF65-F5344CB8AC3E}">
        <p14:creationId xmlns:p14="http://schemas.microsoft.com/office/powerpoint/2010/main" val="10294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53800" cy="6858000"/>
          </a:xfrm>
        </p:spPr>
        <p:txBody>
          <a:bodyPr>
            <a:normAutofit fontScale="77500" lnSpcReduction="20000"/>
          </a:bodyPr>
          <a:lstStyle/>
          <a:p>
            <a:pPr marL="0" indent="0" algn="ctr">
              <a:buNone/>
            </a:pPr>
            <a:r>
              <a:rPr lang="en-US" b="1" dirty="0"/>
              <a:t>Function Templates </a:t>
            </a:r>
            <a:endParaRPr lang="tr-TR" b="1" dirty="0" smtClean="0"/>
          </a:p>
          <a:p>
            <a:r>
              <a:rPr lang="en-US" dirty="0" smtClean="0"/>
              <a:t>We </a:t>
            </a:r>
            <a:r>
              <a:rPr lang="en-US" dirty="0"/>
              <a:t>write a generic function that can be used for different data types. </a:t>
            </a:r>
            <a:endParaRPr lang="tr-TR" dirty="0" smtClean="0"/>
          </a:p>
          <a:p>
            <a:r>
              <a:rPr lang="en-US" dirty="0" smtClean="0"/>
              <a:t>Examples </a:t>
            </a:r>
            <a:r>
              <a:rPr lang="en-US" dirty="0"/>
              <a:t>of function templates are </a:t>
            </a:r>
            <a:r>
              <a:rPr lang="en-US" b="1" dirty="0">
                <a:solidFill>
                  <a:srgbClr val="C00000"/>
                </a:solidFill>
              </a:rPr>
              <a:t>sort(), max(), min(), </a:t>
            </a:r>
            <a:r>
              <a:rPr lang="en-US" b="1" dirty="0" err="1">
                <a:solidFill>
                  <a:srgbClr val="C00000"/>
                </a:solidFill>
              </a:rPr>
              <a:t>printArray</a:t>
            </a:r>
            <a:r>
              <a:rPr lang="en-US" b="1" dirty="0" smtClean="0">
                <a:solidFill>
                  <a:srgbClr val="C00000"/>
                </a:solidFill>
              </a:rPr>
              <a:t>().</a:t>
            </a:r>
            <a:endParaRPr lang="tr-TR" b="1" dirty="0" smtClean="0">
              <a:solidFill>
                <a:srgbClr val="C00000"/>
              </a:solidFill>
            </a:endParaRPr>
          </a:p>
          <a:p>
            <a:endParaRPr lang="tr-TR" dirty="0" smtClean="0"/>
          </a:p>
          <a:p>
            <a:pPr marL="0" indent="0">
              <a:buNone/>
            </a:pPr>
            <a:r>
              <a:rPr lang="tr-TR" b="1" dirty="0"/>
              <a:t>// </a:t>
            </a:r>
            <a:r>
              <a:rPr lang="tr-TR" b="1" dirty="0" err="1"/>
              <a:t>One</a:t>
            </a:r>
            <a:r>
              <a:rPr lang="tr-TR" b="1" dirty="0"/>
              <a:t> </a:t>
            </a:r>
            <a:r>
              <a:rPr lang="tr-TR" b="1" dirty="0" err="1"/>
              <a:t>function</a:t>
            </a:r>
            <a:r>
              <a:rPr lang="tr-TR" b="1" dirty="0"/>
              <a:t> </a:t>
            </a:r>
            <a:r>
              <a:rPr lang="tr-TR" b="1" dirty="0" err="1"/>
              <a:t>works</a:t>
            </a:r>
            <a:r>
              <a:rPr lang="tr-TR" b="1" dirty="0"/>
              <a:t> </a:t>
            </a:r>
            <a:r>
              <a:rPr lang="tr-TR" b="1" dirty="0" err="1"/>
              <a:t>for</a:t>
            </a:r>
            <a:r>
              <a:rPr lang="tr-TR" b="1" dirty="0"/>
              <a:t> </a:t>
            </a:r>
            <a:r>
              <a:rPr lang="tr-TR" b="1" dirty="0" err="1"/>
              <a:t>all</a:t>
            </a:r>
            <a:r>
              <a:rPr lang="tr-TR" b="1" dirty="0"/>
              <a:t> data </a:t>
            </a:r>
            <a:r>
              <a:rPr lang="tr-TR" b="1" dirty="0" err="1"/>
              <a:t>types</a:t>
            </a:r>
            <a:r>
              <a:rPr lang="tr-TR" b="1" dirty="0"/>
              <a:t>.  </a:t>
            </a:r>
            <a:r>
              <a:rPr lang="tr-TR" b="1" dirty="0" err="1"/>
              <a:t>This</a:t>
            </a:r>
            <a:r>
              <a:rPr lang="tr-TR" b="1" dirty="0"/>
              <a:t> </a:t>
            </a:r>
            <a:r>
              <a:rPr lang="tr-TR" b="1" dirty="0" err="1"/>
              <a:t>would</a:t>
            </a:r>
            <a:r>
              <a:rPr lang="tr-TR" b="1" dirty="0"/>
              <a:t> </a:t>
            </a:r>
            <a:r>
              <a:rPr lang="tr-TR" b="1" dirty="0" err="1"/>
              <a:t>work</a:t>
            </a:r>
            <a:r>
              <a:rPr lang="tr-TR" b="1" dirty="0"/>
              <a:t> </a:t>
            </a:r>
            <a:r>
              <a:rPr lang="tr-TR" b="1" dirty="0" smtClean="0"/>
              <a:t>// </a:t>
            </a:r>
            <a:r>
              <a:rPr lang="tr-TR" b="1" dirty="0" err="1"/>
              <a:t>even</a:t>
            </a:r>
            <a:r>
              <a:rPr lang="tr-TR" b="1" dirty="0"/>
              <a:t> </a:t>
            </a:r>
            <a:r>
              <a:rPr lang="tr-TR" b="1" dirty="0" err="1"/>
              <a:t>for</a:t>
            </a:r>
            <a:r>
              <a:rPr lang="tr-TR" b="1" dirty="0"/>
              <a:t> </a:t>
            </a:r>
            <a:r>
              <a:rPr lang="tr-TR" b="1" dirty="0" err="1"/>
              <a:t>user</a:t>
            </a:r>
            <a:r>
              <a:rPr lang="tr-TR" b="1" dirty="0"/>
              <a:t> </a:t>
            </a:r>
            <a:r>
              <a:rPr lang="tr-TR" b="1" dirty="0" err="1"/>
              <a:t>defined</a:t>
            </a:r>
            <a:r>
              <a:rPr lang="tr-TR" b="1" dirty="0"/>
              <a:t> </a:t>
            </a:r>
            <a:r>
              <a:rPr lang="tr-TR" b="1" dirty="0" err="1"/>
              <a:t>types</a:t>
            </a:r>
            <a:r>
              <a:rPr lang="tr-TR" b="1" dirty="0"/>
              <a:t> </a:t>
            </a:r>
            <a:r>
              <a:rPr lang="tr-TR" b="1" dirty="0" err="1"/>
              <a:t>if</a:t>
            </a:r>
            <a:r>
              <a:rPr lang="tr-TR" b="1" dirty="0"/>
              <a:t> </a:t>
            </a:r>
            <a:r>
              <a:rPr lang="tr-TR" b="1" dirty="0" err="1"/>
              <a:t>operator</a:t>
            </a:r>
            <a:r>
              <a:rPr lang="tr-TR" b="1" dirty="0"/>
              <a:t> '&gt;' is </a:t>
            </a:r>
            <a:r>
              <a:rPr lang="tr-TR" b="1" dirty="0" err="1"/>
              <a:t>overloaded</a:t>
            </a:r>
            <a:r>
              <a:rPr lang="tr-TR" b="1" dirty="0"/>
              <a:t> </a:t>
            </a:r>
            <a:endParaRPr lang="tr-TR" b="1" dirty="0" smtClean="0"/>
          </a:p>
          <a:p>
            <a:pPr marL="0" indent="0">
              <a:buNone/>
            </a:pPr>
            <a:endParaRPr lang="tr-TR" b="1" dirty="0" smtClean="0"/>
          </a:p>
          <a:p>
            <a:pPr marL="0" indent="0">
              <a:buNone/>
            </a:pPr>
            <a:r>
              <a:rPr lang="tr-TR" b="1" dirty="0" err="1" smtClean="0">
                <a:solidFill>
                  <a:srgbClr val="C00000"/>
                </a:solidFill>
              </a:rPr>
              <a:t>template</a:t>
            </a:r>
            <a:r>
              <a:rPr lang="tr-TR" b="1" dirty="0" smtClean="0">
                <a:solidFill>
                  <a:srgbClr val="C00000"/>
                </a:solidFill>
              </a:rPr>
              <a:t> </a:t>
            </a:r>
            <a:r>
              <a:rPr lang="tr-TR" b="1" dirty="0">
                <a:solidFill>
                  <a:srgbClr val="C00000"/>
                </a:solidFill>
              </a:rPr>
              <a:t>&lt;</a:t>
            </a:r>
            <a:r>
              <a:rPr lang="tr-TR" b="1" dirty="0" err="1">
                <a:solidFill>
                  <a:srgbClr val="C00000"/>
                </a:solidFill>
              </a:rPr>
              <a:t>typename</a:t>
            </a:r>
            <a:r>
              <a:rPr lang="tr-TR" b="1" dirty="0">
                <a:solidFill>
                  <a:srgbClr val="C00000"/>
                </a:solidFill>
              </a:rPr>
              <a:t> T&gt; </a:t>
            </a:r>
          </a:p>
          <a:p>
            <a:pPr marL="0" indent="0">
              <a:buNone/>
            </a:pPr>
            <a:r>
              <a:rPr lang="tr-TR" b="1" dirty="0">
                <a:solidFill>
                  <a:srgbClr val="C00000"/>
                </a:solidFill>
              </a:rPr>
              <a:t>T </a:t>
            </a:r>
            <a:r>
              <a:rPr lang="tr-TR" b="1" dirty="0" err="1">
                <a:solidFill>
                  <a:srgbClr val="C00000"/>
                </a:solidFill>
              </a:rPr>
              <a:t>myMax</a:t>
            </a:r>
            <a:r>
              <a:rPr lang="tr-TR" b="1" dirty="0">
                <a:solidFill>
                  <a:srgbClr val="C00000"/>
                </a:solidFill>
              </a:rPr>
              <a:t>(T x, T y) </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(x &gt; y)? x: y; </a:t>
            </a:r>
          </a:p>
          <a:p>
            <a:pPr marL="0" indent="0">
              <a:buNone/>
            </a:pPr>
            <a:r>
              <a:rPr lang="tr-TR" b="1" dirty="0">
                <a:solidFill>
                  <a:srgbClr val="C00000"/>
                </a:solidFill>
              </a:rPr>
              <a:t>} </a:t>
            </a:r>
          </a:p>
          <a:p>
            <a:pPr marL="0" indent="0">
              <a:buNone/>
            </a:pPr>
            <a:r>
              <a:rPr lang="tr-TR" b="1" dirty="0">
                <a:solidFill>
                  <a:srgbClr val="C00000"/>
                </a:solidFill>
              </a:rPr>
              <a:t>  </a:t>
            </a:r>
          </a:p>
          <a:p>
            <a:pPr marL="0" indent="0">
              <a:buNone/>
            </a:pPr>
            <a:r>
              <a:rPr lang="tr-TR" b="1" dirty="0" err="1">
                <a:solidFill>
                  <a:srgbClr val="C00000"/>
                </a:solidFill>
              </a:rPr>
              <a:t>int</a:t>
            </a:r>
            <a:r>
              <a:rPr lang="tr-TR" b="1" dirty="0">
                <a:solidFill>
                  <a:srgbClr val="C00000"/>
                </a:solidFill>
              </a:rPr>
              <a:t> main() </a:t>
            </a:r>
            <a:r>
              <a:rPr lang="tr-TR" b="1" dirty="0" smtClean="0">
                <a:solidFill>
                  <a:srgbClr val="C00000"/>
                </a:solidFill>
              </a:rPr>
              <a:t>{ </a:t>
            </a:r>
            <a:endParaRPr lang="tr-TR" b="1" dirty="0">
              <a:solidFill>
                <a:srgbClr val="C00000"/>
              </a:solidFill>
            </a:endParaRP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myMax</a:t>
            </a:r>
            <a:r>
              <a:rPr lang="tr-TR" b="1" dirty="0">
                <a:solidFill>
                  <a:srgbClr val="C00000"/>
                </a:solidFill>
              </a:rPr>
              <a:t>&lt;</a:t>
            </a:r>
            <a:r>
              <a:rPr lang="tr-TR" b="1" dirty="0" err="1">
                <a:solidFill>
                  <a:srgbClr val="C00000"/>
                </a:solidFill>
              </a:rPr>
              <a:t>int</a:t>
            </a:r>
            <a:r>
              <a:rPr lang="tr-TR" b="1" dirty="0">
                <a:solidFill>
                  <a:srgbClr val="C00000"/>
                </a:solidFill>
              </a:rPr>
              <a:t>&gt;(3, 7) &lt;&lt; </a:t>
            </a:r>
            <a:r>
              <a:rPr lang="tr-TR" b="1" dirty="0" err="1">
                <a:solidFill>
                  <a:srgbClr val="C00000"/>
                </a:solidFill>
              </a:rPr>
              <a:t>endl</a:t>
            </a:r>
            <a:r>
              <a:rPr lang="tr-TR" b="1" dirty="0">
                <a:solidFill>
                  <a:srgbClr val="C00000"/>
                </a:solidFill>
              </a:rPr>
              <a:t>;  </a:t>
            </a:r>
            <a:r>
              <a:rPr lang="tr-TR" b="1" dirty="0"/>
              <a:t>// Call </a:t>
            </a:r>
            <a:r>
              <a:rPr lang="tr-TR" b="1" dirty="0" err="1"/>
              <a:t>myMax</a:t>
            </a:r>
            <a:r>
              <a:rPr lang="tr-TR" b="1" dirty="0"/>
              <a:t> </a:t>
            </a:r>
            <a:r>
              <a:rPr lang="tr-TR" b="1" dirty="0" err="1"/>
              <a:t>for</a:t>
            </a:r>
            <a:r>
              <a:rPr lang="tr-TR" b="1" dirty="0"/>
              <a:t> </a:t>
            </a:r>
            <a:r>
              <a:rPr lang="tr-TR" b="1" dirty="0" err="1"/>
              <a:t>int</a:t>
            </a:r>
            <a:r>
              <a:rPr lang="tr-TR" b="1" dirty="0"/>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myMax</a:t>
            </a:r>
            <a:r>
              <a:rPr lang="tr-TR" b="1" dirty="0">
                <a:solidFill>
                  <a:srgbClr val="C00000"/>
                </a:solidFill>
              </a:rPr>
              <a:t>&lt;</a:t>
            </a:r>
            <a:r>
              <a:rPr lang="tr-TR" b="1" dirty="0" err="1">
                <a:solidFill>
                  <a:srgbClr val="C00000"/>
                </a:solidFill>
              </a:rPr>
              <a:t>double</a:t>
            </a:r>
            <a:r>
              <a:rPr lang="tr-TR" b="1" dirty="0">
                <a:solidFill>
                  <a:srgbClr val="C00000"/>
                </a:solidFill>
              </a:rPr>
              <a:t>&gt;(3.0, 7.0) &lt;&lt; </a:t>
            </a:r>
            <a:r>
              <a:rPr lang="tr-TR" b="1" dirty="0" err="1">
                <a:solidFill>
                  <a:srgbClr val="C00000"/>
                </a:solidFill>
              </a:rPr>
              <a:t>endl</a:t>
            </a:r>
            <a:r>
              <a:rPr lang="tr-TR" b="1" dirty="0">
                <a:solidFill>
                  <a:srgbClr val="C00000"/>
                </a:solidFill>
              </a:rPr>
              <a:t>; </a:t>
            </a:r>
            <a:r>
              <a:rPr lang="tr-TR" b="1" dirty="0"/>
              <a:t>// </a:t>
            </a:r>
            <a:r>
              <a:rPr lang="tr-TR" b="1" dirty="0" err="1"/>
              <a:t>call</a:t>
            </a:r>
            <a:r>
              <a:rPr lang="tr-TR" b="1" dirty="0"/>
              <a:t> </a:t>
            </a:r>
            <a:r>
              <a:rPr lang="tr-TR" b="1" dirty="0" err="1"/>
              <a:t>myMax</a:t>
            </a:r>
            <a:r>
              <a:rPr lang="tr-TR" b="1" dirty="0"/>
              <a:t> </a:t>
            </a:r>
            <a:r>
              <a:rPr lang="tr-TR" b="1" dirty="0" err="1"/>
              <a:t>for</a:t>
            </a:r>
            <a:r>
              <a:rPr lang="tr-TR" b="1" dirty="0"/>
              <a:t> </a:t>
            </a:r>
            <a:r>
              <a:rPr lang="tr-TR" b="1" dirty="0" err="1"/>
              <a:t>double</a:t>
            </a:r>
            <a:r>
              <a:rPr lang="tr-TR" b="1" dirty="0"/>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myMax</a:t>
            </a:r>
            <a:r>
              <a:rPr lang="tr-TR" b="1" dirty="0">
                <a:solidFill>
                  <a:srgbClr val="C00000"/>
                </a:solidFill>
              </a:rPr>
              <a:t>&lt;</a:t>
            </a:r>
            <a:r>
              <a:rPr lang="tr-TR" b="1" dirty="0" err="1">
                <a:solidFill>
                  <a:srgbClr val="C00000"/>
                </a:solidFill>
              </a:rPr>
              <a:t>char</a:t>
            </a:r>
            <a:r>
              <a:rPr lang="tr-TR" b="1" dirty="0">
                <a:solidFill>
                  <a:srgbClr val="C00000"/>
                </a:solidFill>
              </a:rPr>
              <a:t>&gt;('g', 'e') &lt;&lt; </a:t>
            </a:r>
            <a:r>
              <a:rPr lang="tr-TR" b="1" dirty="0" err="1">
                <a:solidFill>
                  <a:srgbClr val="C00000"/>
                </a:solidFill>
              </a:rPr>
              <a:t>endl</a:t>
            </a:r>
            <a:r>
              <a:rPr lang="tr-TR" b="1" dirty="0">
                <a:solidFill>
                  <a:srgbClr val="C00000"/>
                </a:solidFill>
              </a:rPr>
              <a:t>;   </a:t>
            </a:r>
            <a:r>
              <a:rPr lang="tr-TR" b="1" dirty="0"/>
              <a:t>// </a:t>
            </a:r>
            <a:r>
              <a:rPr lang="tr-TR" b="1" dirty="0" err="1"/>
              <a:t>call</a:t>
            </a:r>
            <a:r>
              <a:rPr lang="tr-TR" b="1" dirty="0"/>
              <a:t> </a:t>
            </a:r>
            <a:r>
              <a:rPr lang="tr-TR" b="1" dirty="0" err="1"/>
              <a:t>myMax</a:t>
            </a:r>
            <a:r>
              <a:rPr lang="tr-TR" b="1" dirty="0"/>
              <a:t> </a:t>
            </a:r>
            <a:r>
              <a:rPr lang="tr-TR" b="1" dirty="0" err="1"/>
              <a:t>for</a:t>
            </a:r>
            <a:r>
              <a:rPr lang="tr-TR" b="1" dirty="0"/>
              <a:t> </a:t>
            </a:r>
            <a:r>
              <a:rPr lang="tr-TR" b="1" dirty="0" err="1"/>
              <a:t>char</a:t>
            </a:r>
            <a:r>
              <a:rPr lang="tr-TR" b="1" dirty="0"/>
              <a:t> </a:t>
            </a:r>
          </a:p>
          <a:p>
            <a:pPr marL="0" indent="0">
              <a:buNone/>
            </a:pPr>
            <a:r>
              <a:rPr lang="tr-TR" b="1" dirty="0">
                <a:solidFill>
                  <a:srgbClr val="C00000"/>
                </a:solidFill>
              </a:rPr>
              <a:t>  </a:t>
            </a:r>
            <a:r>
              <a:rPr lang="tr-TR" b="1" dirty="0" smtClean="0">
                <a:solidFill>
                  <a:srgbClr val="C00000"/>
                </a:solidFill>
              </a:rPr>
              <a:t>  </a:t>
            </a:r>
            <a:r>
              <a:rPr lang="tr-TR" b="1" dirty="0" err="1">
                <a:solidFill>
                  <a:srgbClr val="C00000"/>
                </a:solidFill>
              </a:rPr>
              <a:t>return</a:t>
            </a:r>
            <a:r>
              <a:rPr lang="tr-TR" b="1" dirty="0">
                <a:solidFill>
                  <a:srgbClr val="C00000"/>
                </a:solidFill>
              </a:rPr>
              <a:t> 0; </a:t>
            </a:r>
          </a:p>
          <a:p>
            <a:pPr marL="0" indent="0">
              <a:buNone/>
            </a:pPr>
            <a:r>
              <a:rPr lang="tr-TR" b="1" dirty="0">
                <a:solidFill>
                  <a:srgbClr val="C00000"/>
                </a:solidFill>
              </a:rPr>
              <a:t>}</a:t>
            </a:r>
          </a:p>
        </p:txBody>
      </p:sp>
    </p:spTree>
    <p:extLst>
      <p:ext uri="{BB962C8B-B14F-4D97-AF65-F5344CB8AC3E}">
        <p14:creationId xmlns:p14="http://schemas.microsoft.com/office/powerpoint/2010/main" val="48371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9012" y="0"/>
            <a:ext cx="5098211" cy="6858000"/>
          </a:xfrm>
        </p:spPr>
        <p:txBody>
          <a:bodyPr>
            <a:normAutofit fontScale="92500" lnSpcReduction="20000"/>
          </a:bodyPr>
          <a:lstStyle/>
          <a:p>
            <a:pPr marL="0" indent="0">
              <a:buNone/>
            </a:pPr>
            <a:r>
              <a:rPr lang="tr-TR" b="1" dirty="0" err="1">
                <a:solidFill>
                  <a:srgbClr val="C00000"/>
                </a:solidFill>
              </a:rPr>
              <a:t>template</a:t>
            </a:r>
            <a:r>
              <a:rPr lang="tr-TR" b="1" dirty="0">
                <a:solidFill>
                  <a:srgbClr val="C00000"/>
                </a:solidFill>
              </a:rPr>
              <a:t> &lt;</a:t>
            </a:r>
            <a:r>
              <a:rPr lang="tr-TR" b="1" dirty="0" err="1">
                <a:solidFill>
                  <a:srgbClr val="C00000"/>
                </a:solidFill>
              </a:rPr>
              <a:t>class</a:t>
            </a:r>
            <a:r>
              <a:rPr lang="tr-TR" b="1" dirty="0">
                <a:solidFill>
                  <a:srgbClr val="C00000"/>
                </a:solidFill>
              </a:rPr>
              <a:t> T&gt;</a:t>
            </a:r>
          </a:p>
          <a:p>
            <a:pPr marL="0" indent="0">
              <a:buNone/>
            </a:pPr>
            <a:r>
              <a:rPr lang="tr-TR" b="1" dirty="0">
                <a:solidFill>
                  <a:srgbClr val="C00000"/>
                </a:solidFill>
              </a:rPr>
              <a:t>T </a:t>
            </a:r>
            <a:r>
              <a:rPr lang="tr-TR" b="1" dirty="0" err="1">
                <a:solidFill>
                  <a:srgbClr val="C00000"/>
                </a:solidFill>
              </a:rPr>
              <a:t>GetMax</a:t>
            </a:r>
            <a:r>
              <a:rPr lang="tr-TR" b="1" dirty="0">
                <a:solidFill>
                  <a:srgbClr val="C00000"/>
                </a:solidFill>
              </a:rPr>
              <a:t> (T a, T b) {</a:t>
            </a:r>
          </a:p>
          <a:p>
            <a:pPr marL="0" indent="0">
              <a:buNone/>
            </a:pPr>
            <a:r>
              <a:rPr lang="tr-TR" b="1" dirty="0">
                <a:solidFill>
                  <a:srgbClr val="C00000"/>
                </a:solidFill>
              </a:rPr>
              <a:t>  T </a:t>
            </a:r>
            <a:r>
              <a:rPr lang="tr-TR" b="1" dirty="0" err="1">
                <a:solidFill>
                  <a:srgbClr val="C00000"/>
                </a:solidFill>
              </a:rPr>
              <a:t>result</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result</a:t>
            </a:r>
            <a:r>
              <a:rPr lang="tr-TR" b="1" dirty="0">
                <a:solidFill>
                  <a:srgbClr val="C00000"/>
                </a:solidFill>
              </a:rPr>
              <a:t> = (a&gt;b)? a : b;</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result</a:t>
            </a:r>
            <a:r>
              <a:rPr lang="tr-TR" b="1" dirty="0">
                <a:solidFill>
                  <a:srgbClr val="C00000"/>
                </a:solidFill>
              </a:rPr>
              <a:t>);</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main ()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i=5, j=6, k;</a:t>
            </a:r>
          </a:p>
          <a:p>
            <a:pPr marL="0" indent="0">
              <a:buNone/>
            </a:pPr>
            <a:r>
              <a:rPr lang="tr-TR" b="1" dirty="0">
                <a:solidFill>
                  <a:srgbClr val="C00000"/>
                </a:solidFill>
              </a:rPr>
              <a:t>  </a:t>
            </a:r>
            <a:r>
              <a:rPr lang="tr-TR" b="1" dirty="0" err="1">
                <a:solidFill>
                  <a:srgbClr val="C00000"/>
                </a:solidFill>
              </a:rPr>
              <a:t>long</a:t>
            </a:r>
            <a:r>
              <a:rPr lang="tr-TR" b="1" dirty="0">
                <a:solidFill>
                  <a:srgbClr val="C00000"/>
                </a:solidFill>
              </a:rPr>
              <a:t> l=10, m=5, n;</a:t>
            </a:r>
          </a:p>
          <a:p>
            <a:pPr marL="0" indent="0">
              <a:buNone/>
            </a:pPr>
            <a:r>
              <a:rPr lang="tr-TR" b="1" dirty="0">
                <a:solidFill>
                  <a:srgbClr val="C00000"/>
                </a:solidFill>
              </a:rPr>
              <a:t>  k=</a:t>
            </a:r>
            <a:r>
              <a:rPr lang="tr-TR" b="1" dirty="0" err="1">
                <a:solidFill>
                  <a:srgbClr val="C00000"/>
                </a:solidFill>
              </a:rPr>
              <a:t>GetMax</a:t>
            </a:r>
            <a:r>
              <a:rPr lang="tr-TR" b="1" dirty="0">
                <a:solidFill>
                  <a:srgbClr val="C00000"/>
                </a:solidFill>
              </a:rPr>
              <a:t>&lt;</a:t>
            </a:r>
            <a:r>
              <a:rPr lang="tr-TR" b="1" dirty="0" err="1">
                <a:solidFill>
                  <a:srgbClr val="C00000"/>
                </a:solidFill>
              </a:rPr>
              <a:t>int</a:t>
            </a:r>
            <a:r>
              <a:rPr lang="tr-TR" b="1" dirty="0">
                <a:solidFill>
                  <a:srgbClr val="C00000"/>
                </a:solidFill>
              </a:rPr>
              <a:t>&gt;(</a:t>
            </a:r>
            <a:r>
              <a:rPr lang="tr-TR" b="1" dirty="0" err="1">
                <a:solidFill>
                  <a:srgbClr val="C00000"/>
                </a:solidFill>
              </a:rPr>
              <a:t>i,j</a:t>
            </a:r>
            <a:r>
              <a:rPr lang="tr-TR" b="1" dirty="0">
                <a:solidFill>
                  <a:srgbClr val="C00000"/>
                </a:solidFill>
              </a:rPr>
              <a:t>);</a:t>
            </a:r>
          </a:p>
          <a:p>
            <a:pPr marL="0" indent="0">
              <a:buNone/>
            </a:pPr>
            <a:r>
              <a:rPr lang="tr-TR" b="1" dirty="0">
                <a:solidFill>
                  <a:srgbClr val="C00000"/>
                </a:solidFill>
              </a:rPr>
              <a:t>  n=</a:t>
            </a:r>
            <a:r>
              <a:rPr lang="tr-TR" b="1" dirty="0" err="1">
                <a:solidFill>
                  <a:srgbClr val="C00000"/>
                </a:solidFill>
              </a:rPr>
              <a:t>GetMax</a:t>
            </a:r>
            <a:r>
              <a:rPr lang="tr-TR" b="1" dirty="0">
                <a:solidFill>
                  <a:srgbClr val="C00000"/>
                </a:solidFill>
              </a:rPr>
              <a:t>&lt;</a:t>
            </a:r>
            <a:r>
              <a:rPr lang="tr-TR" b="1" dirty="0" err="1">
                <a:solidFill>
                  <a:srgbClr val="C00000"/>
                </a:solidFill>
              </a:rPr>
              <a:t>long</a:t>
            </a:r>
            <a:r>
              <a:rPr lang="tr-TR" b="1" dirty="0">
                <a:solidFill>
                  <a:srgbClr val="C00000"/>
                </a:solidFill>
              </a:rPr>
              <a:t>&gt;(</a:t>
            </a:r>
            <a:r>
              <a:rPr lang="tr-TR" b="1" dirty="0" err="1">
                <a:solidFill>
                  <a:srgbClr val="C00000"/>
                </a:solidFill>
              </a:rPr>
              <a:t>l,m</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k &lt;&lt; </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n &lt;&lt; </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
        <p:nvSpPr>
          <p:cNvPr id="4" name="Dikdörtgen 3"/>
          <p:cNvSpPr/>
          <p:nvPr/>
        </p:nvSpPr>
        <p:spPr>
          <a:xfrm>
            <a:off x="5661804" y="117693"/>
            <a:ext cx="6530196" cy="6370975"/>
          </a:xfrm>
          <a:prstGeom prst="rect">
            <a:avLst/>
          </a:prstGeom>
        </p:spPr>
        <p:txBody>
          <a:bodyPr wrap="square">
            <a:spAutoFit/>
          </a:bodyPr>
          <a:lstStyle/>
          <a:p>
            <a:r>
              <a:rPr lang="en-US" sz="2400" dirty="0"/>
              <a:t>As you can see, the type T is used within the </a:t>
            </a:r>
            <a:r>
              <a:rPr lang="en-US" sz="2400" dirty="0" err="1"/>
              <a:t>GetMax</a:t>
            </a:r>
            <a:r>
              <a:rPr lang="en-US" sz="2400" dirty="0"/>
              <a:t>() template function even to declare new objects of that type:</a:t>
            </a:r>
          </a:p>
          <a:p>
            <a:endParaRPr lang="en-US" sz="2400" dirty="0"/>
          </a:p>
          <a:p>
            <a:r>
              <a:rPr lang="en-US" sz="2400" dirty="0"/>
              <a:t> </a:t>
            </a:r>
          </a:p>
          <a:p>
            <a:r>
              <a:rPr lang="en-US" sz="2400" b="1" dirty="0">
                <a:solidFill>
                  <a:srgbClr val="C00000"/>
                </a:solidFill>
              </a:rPr>
              <a:t>T result;</a:t>
            </a:r>
          </a:p>
          <a:p>
            <a:endParaRPr lang="en-US" sz="2400" dirty="0"/>
          </a:p>
          <a:p>
            <a:endParaRPr lang="en-US" sz="2400" dirty="0"/>
          </a:p>
          <a:p>
            <a:r>
              <a:rPr lang="en-US" sz="2400" dirty="0"/>
              <a:t>Therefore, </a:t>
            </a:r>
            <a:r>
              <a:rPr lang="en-US" sz="2400" dirty="0">
                <a:solidFill>
                  <a:srgbClr val="C00000"/>
                </a:solidFill>
              </a:rPr>
              <a:t>result </a:t>
            </a:r>
            <a:r>
              <a:rPr lang="en-US" sz="2400" dirty="0"/>
              <a:t>will be an object of the same type as the parameters a and b when the function template is instantiated with a specific type.</a:t>
            </a:r>
          </a:p>
          <a:p>
            <a:endParaRPr lang="en-US" sz="2400" dirty="0"/>
          </a:p>
          <a:p>
            <a:r>
              <a:rPr lang="en-US" sz="2400" dirty="0"/>
              <a:t>In this specific case where the generic type T is used as a parameter for </a:t>
            </a:r>
            <a:r>
              <a:rPr lang="en-US" sz="2400" dirty="0" err="1"/>
              <a:t>GetMax</a:t>
            </a:r>
            <a:r>
              <a:rPr lang="en-US" sz="2400" dirty="0"/>
              <a:t> the compiler can find out automatically which data type has to instantiate without having to explicitly specify it within angle brackets</a:t>
            </a:r>
            <a:endParaRPr lang="tr-TR" sz="2400" dirty="0"/>
          </a:p>
        </p:txBody>
      </p:sp>
    </p:spTree>
    <p:extLst>
      <p:ext uri="{BB962C8B-B14F-4D97-AF65-F5344CB8AC3E}">
        <p14:creationId xmlns:p14="http://schemas.microsoft.com/office/powerpoint/2010/main" val="9592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3518" y="60384"/>
            <a:ext cx="6314536" cy="6797615"/>
          </a:xfrm>
        </p:spPr>
        <p:txBody>
          <a:bodyPr>
            <a:normAutofit lnSpcReduction="10000"/>
          </a:bodyPr>
          <a:lstStyle/>
          <a:p>
            <a:pPr marL="0" indent="0">
              <a:buNone/>
            </a:pPr>
            <a:r>
              <a:rPr lang="tr-TR" b="1" dirty="0" err="1">
                <a:solidFill>
                  <a:srgbClr val="C00000"/>
                </a:solidFill>
              </a:rPr>
              <a:t>template</a:t>
            </a:r>
            <a:r>
              <a:rPr lang="tr-TR" b="1" dirty="0">
                <a:solidFill>
                  <a:srgbClr val="C00000"/>
                </a:solidFill>
              </a:rPr>
              <a:t> &lt;</a:t>
            </a:r>
            <a:r>
              <a:rPr lang="tr-TR" b="1" dirty="0" err="1">
                <a:solidFill>
                  <a:srgbClr val="C00000"/>
                </a:solidFill>
              </a:rPr>
              <a:t>class</a:t>
            </a:r>
            <a:r>
              <a:rPr lang="tr-TR" b="1" dirty="0">
                <a:solidFill>
                  <a:srgbClr val="C00000"/>
                </a:solidFill>
              </a:rPr>
              <a:t> T&gt;</a:t>
            </a:r>
          </a:p>
          <a:p>
            <a:pPr marL="0" indent="0">
              <a:buNone/>
            </a:pPr>
            <a:r>
              <a:rPr lang="tr-TR" b="1" dirty="0">
                <a:solidFill>
                  <a:srgbClr val="C00000"/>
                </a:solidFill>
              </a:rPr>
              <a:t>T </a:t>
            </a:r>
            <a:r>
              <a:rPr lang="tr-TR" b="1" dirty="0" err="1">
                <a:solidFill>
                  <a:srgbClr val="C00000"/>
                </a:solidFill>
              </a:rPr>
              <a:t>GetMax</a:t>
            </a:r>
            <a:r>
              <a:rPr lang="tr-TR" b="1" dirty="0">
                <a:solidFill>
                  <a:srgbClr val="C00000"/>
                </a:solidFill>
              </a:rPr>
              <a:t> (T a, T b)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(a&gt;</a:t>
            </a:r>
            <a:r>
              <a:rPr lang="tr-TR" b="1" dirty="0" err="1">
                <a:solidFill>
                  <a:srgbClr val="C00000"/>
                </a:solidFill>
              </a:rPr>
              <a:t>b?a:b</a:t>
            </a:r>
            <a:r>
              <a:rPr lang="tr-TR" b="1" dirty="0">
                <a:solidFill>
                  <a:srgbClr val="C00000"/>
                </a:solidFill>
              </a:rPr>
              <a:t>);</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main ()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i=5, j=6, k;</a:t>
            </a:r>
          </a:p>
          <a:p>
            <a:pPr marL="0" indent="0">
              <a:buNone/>
            </a:pPr>
            <a:r>
              <a:rPr lang="tr-TR" b="1" dirty="0">
                <a:solidFill>
                  <a:srgbClr val="C00000"/>
                </a:solidFill>
              </a:rPr>
              <a:t>  </a:t>
            </a:r>
            <a:r>
              <a:rPr lang="tr-TR" b="1" dirty="0" err="1">
                <a:solidFill>
                  <a:srgbClr val="C00000"/>
                </a:solidFill>
              </a:rPr>
              <a:t>long</a:t>
            </a:r>
            <a:r>
              <a:rPr lang="tr-TR" b="1" dirty="0">
                <a:solidFill>
                  <a:srgbClr val="C00000"/>
                </a:solidFill>
              </a:rPr>
              <a:t> l=10, m=5, n;</a:t>
            </a:r>
          </a:p>
          <a:p>
            <a:pPr marL="0" indent="0">
              <a:buNone/>
            </a:pPr>
            <a:r>
              <a:rPr lang="tr-TR" b="1" dirty="0">
                <a:solidFill>
                  <a:srgbClr val="C00000"/>
                </a:solidFill>
              </a:rPr>
              <a:t>  k=</a:t>
            </a:r>
            <a:r>
              <a:rPr lang="tr-TR" b="1" dirty="0" err="1">
                <a:solidFill>
                  <a:srgbClr val="C00000"/>
                </a:solidFill>
              </a:rPr>
              <a:t>GetMax</a:t>
            </a:r>
            <a:r>
              <a:rPr lang="tr-TR" b="1" dirty="0">
                <a:solidFill>
                  <a:srgbClr val="C00000"/>
                </a:solidFill>
              </a:rPr>
              <a:t>(</a:t>
            </a:r>
            <a:r>
              <a:rPr lang="tr-TR" b="1" dirty="0" err="1">
                <a:solidFill>
                  <a:srgbClr val="C00000"/>
                </a:solidFill>
              </a:rPr>
              <a:t>i,j</a:t>
            </a:r>
            <a:r>
              <a:rPr lang="tr-TR" b="1" dirty="0">
                <a:solidFill>
                  <a:srgbClr val="C00000"/>
                </a:solidFill>
              </a:rPr>
              <a:t>);</a:t>
            </a:r>
          </a:p>
          <a:p>
            <a:pPr marL="0" indent="0">
              <a:buNone/>
            </a:pPr>
            <a:r>
              <a:rPr lang="tr-TR" b="1" dirty="0">
                <a:solidFill>
                  <a:srgbClr val="C00000"/>
                </a:solidFill>
              </a:rPr>
              <a:t>  n=</a:t>
            </a:r>
            <a:r>
              <a:rPr lang="tr-TR" b="1" dirty="0" err="1">
                <a:solidFill>
                  <a:srgbClr val="C00000"/>
                </a:solidFill>
              </a:rPr>
              <a:t>GetMax</a:t>
            </a:r>
            <a:r>
              <a:rPr lang="tr-TR" b="1" dirty="0">
                <a:solidFill>
                  <a:srgbClr val="C00000"/>
                </a:solidFill>
              </a:rPr>
              <a:t>(</a:t>
            </a:r>
            <a:r>
              <a:rPr lang="tr-TR" b="1" dirty="0" err="1">
                <a:solidFill>
                  <a:srgbClr val="C00000"/>
                </a:solidFill>
              </a:rPr>
              <a:t>l,m</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k &lt;&lt; </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n &lt;&lt; </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
        <p:nvSpPr>
          <p:cNvPr id="4" name="Dikdörtgen 3"/>
          <p:cNvSpPr/>
          <p:nvPr/>
        </p:nvSpPr>
        <p:spPr>
          <a:xfrm>
            <a:off x="5555412" y="193985"/>
            <a:ext cx="6556075" cy="2954655"/>
          </a:xfrm>
          <a:prstGeom prst="rect">
            <a:avLst/>
          </a:prstGeom>
        </p:spPr>
        <p:txBody>
          <a:bodyPr wrap="square">
            <a:spAutoFit/>
          </a:bodyPr>
          <a:lstStyle/>
          <a:p>
            <a:endParaRPr lang="en-US" dirty="0"/>
          </a:p>
          <a:p>
            <a:r>
              <a:rPr lang="en-US" sz="2400" b="1" dirty="0" err="1" smtClean="0">
                <a:solidFill>
                  <a:srgbClr val="C00000"/>
                </a:solidFill>
              </a:rPr>
              <a:t>int</a:t>
            </a:r>
            <a:r>
              <a:rPr lang="en-US" sz="2400" b="1" dirty="0" smtClean="0">
                <a:solidFill>
                  <a:srgbClr val="C00000"/>
                </a:solidFill>
              </a:rPr>
              <a:t> </a:t>
            </a:r>
            <a:r>
              <a:rPr lang="en-US" sz="2400" b="1" dirty="0" err="1">
                <a:solidFill>
                  <a:srgbClr val="C00000"/>
                </a:solidFill>
              </a:rPr>
              <a:t>i,j</a:t>
            </a:r>
            <a:r>
              <a:rPr lang="en-US" sz="2400" b="1" dirty="0">
                <a:solidFill>
                  <a:srgbClr val="C00000"/>
                </a:solidFill>
              </a:rPr>
              <a:t>;</a:t>
            </a:r>
          </a:p>
          <a:p>
            <a:r>
              <a:rPr lang="en-US" sz="2400" b="1" dirty="0" err="1">
                <a:solidFill>
                  <a:srgbClr val="C00000"/>
                </a:solidFill>
              </a:rPr>
              <a:t>GetMax</a:t>
            </a:r>
            <a:r>
              <a:rPr lang="en-US" sz="2400" b="1" dirty="0">
                <a:solidFill>
                  <a:srgbClr val="C00000"/>
                </a:solidFill>
              </a:rPr>
              <a:t> (</a:t>
            </a:r>
            <a:r>
              <a:rPr lang="en-US" sz="2400" b="1" dirty="0" err="1">
                <a:solidFill>
                  <a:srgbClr val="C00000"/>
                </a:solidFill>
              </a:rPr>
              <a:t>i,j</a:t>
            </a:r>
            <a:r>
              <a:rPr lang="en-US" sz="2400" b="1" dirty="0">
                <a:solidFill>
                  <a:srgbClr val="C00000"/>
                </a:solidFill>
              </a:rPr>
              <a:t>);</a:t>
            </a:r>
          </a:p>
          <a:p>
            <a:endParaRPr lang="en-US" sz="2400" dirty="0"/>
          </a:p>
          <a:p>
            <a:endParaRPr lang="en-US" sz="2400" dirty="0"/>
          </a:p>
          <a:p>
            <a:r>
              <a:rPr lang="en-US" sz="2400" dirty="0"/>
              <a:t>Since both </a:t>
            </a:r>
            <a:r>
              <a:rPr lang="en-US" sz="2400" dirty="0" err="1"/>
              <a:t>i</a:t>
            </a:r>
            <a:r>
              <a:rPr lang="en-US" sz="2400" dirty="0"/>
              <a:t> and j are of type </a:t>
            </a:r>
            <a:r>
              <a:rPr lang="en-US" sz="2400" dirty="0" err="1"/>
              <a:t>int</a:t>
            </a:r>
            <a:r>
              <a:rPr lang="en-US" sz="2400" dirty="0"/>
              <a:t>, and the compiler can automatically find out that the template parameter can only be int. </a:t>
            </a:r>
            <a:endParaRPr lang="tr-TR" sz="2400" dirty="0"/>
          </a:p>
        </p:txBody>
      </p:sp>
      <p:sp>
        <p:nvSpPr>
          <p:cNvPr id="5" name="Dikdörtgen 4"/>
          <p:cNvSpPr/>
          <p:nvPr/>
        </p:nvSpPr>
        <p:spPr>
          <a:xfrm>
            <a:off x="5549653" y="3411631"/>
            <a:ext cx="6096000" cy="3416320"/>
          </a:xfrm>
          <a:prstGeom prst="rect">
            <a:avLst/>
          </a:prstGeom>
        </p:spPr>
        <p:txBody>
          <a:bodyPr>
            <a:spAutoFit/>
          </a:bodyPr>
          <a:lstStyle/>
          <a:p>
            <a:r>
              <a:rPr lang="en-US" sz="2400" b="1" dirty="0" err="1">
                <a:solidFill>
                  <a:srgbClr val="C00000"/>
                </a:solidFill>
              </a:rPr>
              <a:t>int</a:t>
            </a:r>
            <a:r>
              <a:rPr lang="en-US" sz="2400" b="1" dirty="0">
                <a:solidFill>
                  <a:srgbClr val="C00000"/>
                </a:solidFill>
              </a:rPr>
              <a:t> </a:t>
            </a:r>
            <a:r>
              <a:rPr lang="en-US" sz="2400" b="1" dirty="0" err="1">
                <a:solidFill>
                  <a:srgbClr val="C00000"/>
                </a:solidFill>
              </a:rPr>
              <a:t>i</a:t>
            </a:r>
            <a:r>
              <a:rPr lang="en-US" sz="2400" b="1" dirty="0">
                <a:solidFill>
                  <a:srgbClr val="C00000"/>
                </a:solidFill>
              </a:rPr>
              <a:t>;</a:t>
            </a:r>
          </a:p>
          <a:p>
            <a:r>
              <a:rPr lang="en-US" sz="2400" b="1" dirty="0">
                <a:solidFill>
                  <a:srgbClr val="C00000"/>
                </a:solidFill>
              </a:rPr>
              <a:t>long l;</a:t>
            </a:r>
          </a:p>
          <a:p>
            <a:r>
              <a:rPr lang="en-US" sz="2400" b="1" dirty="0">
                <a:solidFill>
                  <a:srgbClr val="C00000"/>
                </a:solidFill>
              </a:rPr>
              <a:t>k = </a:t>
            </a:r>
            <a:r>
              <a:rPr lang="en-US" sz="2400" b="1" dirty="0" err="1">
                <a:solidFill>
                  <a:srgbClr val="C00000"/>
                </a:solidFill>
              </a:rPr>
              <a:t>GetMax</a:t>
            </a:r>
            <a:r>
              <a:rPr lang="en-US" sz="2400" b="1" dirty="0">
                <a:solidFill>
                  <a:srgbClr val="C00000"/>
                </a:solidFill>
              </a:rPr>
              <a:t> (</a:t>
            </a:r>
            <a:r>
              <a:rPr lang="en-US" sz="2400" b="1" dirty="0" err="1">
                <a:solidFill>
                  <a:srgbClr val="C00000"/>
                </a:solidFill>
              </a:rPr>
              <a:t>i,l</a:t>
            </a:r>
            <a:r>
              <a:rPr lang="en-US" sz="2400" b="1" dirty="0">
                <a:solidFill>
                  <a:srgbClr val="C00000"/>
                </a:solidFill>
              </a:rPr>
              <a:t>); </a:t>
            </a:r>
          </a:p>
          <a:p>
            <a:endParaRPr lang="en-US" sz="2400" dirty="0"/>
          </a:p>
          <a:p>
            <a:endParaRPr lang="en-US" sz="2400" dirty="0"/>
          </a:p>
          <a:p>
            <a:r>
              <a:rPr lang="en-US" sz="2400" b="1" dirty="0"/>
              <a:t>This would not be correct</a:t>
            </a:r>
            <a:r>
              <a:rPr lang="en-US" sz="2400" dirty="0"/>
              <a:t>, since our </a:t>
            </a:r>
            <a:r>
              <a:rPr lang="en-US" sz="2400" dirty="0" err="1"/>
              <a:t>GetMax</a:t>
            </a:r>
            <a:r>
              <a:rPr lang="en-US" sz="2400" dirty="0"/>
              <a:t> function template expects two arguments of the same type, and in this call to it we use objects of two different types.</a:t>
            </a:r>
            <a:endParaRPr lang="tr-TR" sz="2400" dirty="0"/>
          </a:p>
        </p:txBody>
      </p:sp>
    </p:spTree>
    <p:extLst>
      <p:ext uri="{BB962C8B-B14F-4D97-AF65-F5344CB8AC3E}">
        <p14:creationId xmlns:p14="http://schemas.microsoft.com/office/powerpoint/2010/main" val="186685588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4083</Words>
  <Application>Microsoft Office PowerPoint</Application>
  <PresentationFormat>Geniş ekran</PresentationFormat>
  <Paragraphs>681</Paragraphs>
  <Slides>47</Slides>
  <Notes>0</Notes>
  <HiddenSlides>0</HiddenSlides>
  <MMClips>0</MMClips>
  <ScaleCrop>false</ScaleCrop>
  <HeadingPairs>
    <vt:vector size="6" baseType="variant">
      <vt:variant>
        <vt:lpstr>Kullanılan Yazı Tipleri</vt:lpstr>
      </vt:variant>
      <vt:variant>
        <vt:i4>3</vt:i4>
      </vt:variant>
      <vt:variant>
        <vt:lpstr>Tema</vt:lpstr>
      </vt:variant>
      <vt:variant>
        <vt:i4>2</vt:i4>
      </vt:variant>
      <vt:variant>
        <vt:lpstr>Slayt Başlıkları</vt:lpstr>
      </vt:variant>
      <vt:variant>
        <vt:i4>47</vt:i4>
      </vt:variant>
    </vt:vector>
  </HeadingPairs>
  <TitlesOfParts>
    <vt:vector size="52" baseType="lpstr">
      <vt:lpstr>Arial</vt:lpstr>
      <vt:lpstr>Calibri</vt:lpstr>
      <vt:lpstr>Calibri Light</vt:lpstr>
      <vt:lpstr>Office Teması</vt:lpstr>
      <vt:lpstr>1_Office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C++ Variadic Templates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Interfaces and Abstract Classes in C++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A.Duysak</dc:creator>
  <cp:lastModifiedBy>A.Duysak</cp:lastModifiedBy>
  <cp:revision>26</cp:revision>
  <dcterms:created xsi:type="dcterms:W3CDTF">2021-01-10T23:51:07Z</dcterms:created>
  <dcterms:modified xsi:type="dcterms:W3CDTF">2021-12-28T05:28:05Z</dcterms:modified>
</cp:coreProperties>
</file>