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68" r:id="rId20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27-03-2012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27-03-2012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27-03-2012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27-03-2012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27-03-2012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27-03-2012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27-03-2012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27-03-2012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27-03-2012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27-03-2012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27-03-2012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27-03-2012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7664" y="476672"/>
            <a:ext cx="5544616" cy="576063"/>
          </a:xfrm>
        </p:spPr>
        <p:txBody>
          <a:bodyPr>
            <a:normAutofit fontScale="90000"/>
          </a:bodyPr>
          <a:lstStyle/>
          <a:p>
            <a:r>
              <a:rPr lang="da-DK" u="sng" smtClean="0"/>
              <a:t>TINONS1</a:t>
            </a:r>
            <a:br>
              <a:rPr lang="da-DK" u="sng" smtClean="0"/>
            </a:br>
            <a:r>
              <a:rPr lang="da-DK" sz="2700" smtClean="0"/>
              <a:t>Nonlinear SP and Pattern </a:t>
            </a:r>
            <a:r>
              <a:rPr lang="da-DK" sz="2700" err="1" smtClean="0"/>
              <a:t>recognition</a:t>
            </a:r>
            <a:endParaRPr lang="da-DK" sz="27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1844824"/>
            <a:ext cx="6296744" cy="4154016"/>
          </a:xfrm>
        </p:spPr>
        <p:txBody>
          <a:bodyPr>
            <a:normAutofit/>
          </a:bodyPr>
          <a:lstStyle/>
          <a:p>
            <a:pPr algn="l"/>
            <a:r>
              <a:rPr lang="da-DK" sz="2000" err="1" smtClean="0">
                <a:solidFill>
                  <a:schemeClr val="tx1"/>
                </a:solidFill>
              </a:rPr>
              <a:t>Wednesday</a:t>
            </a:r>
            <a:r>
              <a:rPr lang="da-DK" sz="2000" smtClean="0">
                <a:solidFill>
                  <a:schemeClr val="tx1"/>
                </a:solidFill>
              </a:rPr>
              <a:t> 12.15-14.00, Friday 10.15-12.00 + Friday 8.15-10.00 (</a:t>
            </a:r>
            <a:r>
              <a:rPr lang="da-DK" sz="2000" err="1" smtClean="0">
                <a:solidFill>
                  <a:schemeClr val="tx1"/>
                </a:solidFill>
              </a:rPr>
              <a:t>without</a:t>
            </a:r>
            <a:r>
              <a:rPr lang="da-DK" sz="2000" smtClean="0">
                <a:solidFill>
                  <a:schemeClr val="tx1"/>
                </a:solidFill>
              </a:rPr>
              <a:t> </a:t>
            </a:r>
            <a:r>
              <a:rPr lang="da-DK" sz="2000" err="1" smtClean="0">
                <a:solidFill>
                  <a:schemeClr val="tx1"/>
                </a:solidFill>
              </a:rPr>
              <a:t>teacher</a:t>
            </a:r>
            <a:r>
              <a:rPr lang="da-DK" sz="2000" smtClean="0">
                <a:solidFill>
                  <a:schemeClr val="tx1"/>
                </a:solidFill>
              </a:rPr>
              <a:t>)</a:t>
            </a:r>
          </a:p>
          <a:p>
            <a:pPr algn="l"/>
            <a:endParaRPr lang="da-DK" sz="2000">
              <a:solidFill>
                <a:schemeClr val="tx1"/>
              </a:solidFill>
            </a:endParaRPr>
          </a:p>
          <a:p>
            <a:pPr algn="l"/>
            <a:r>
              <a:rPr lang="da-DK" sz="2000" err="1" smtClean="0">
                <a:solidFill>
                  <a:schemeClr val="tx1"/>
                </a:solidFill>
              </a:rPr>
              <a:t>Literature</a:t>
            </a:r>
            <a:r>
              <a:rPr lang="da-DK" sz="2000" smtClean="0">
                <a:solidFill>
                  <a:schemeClr val="tx1"/>
                </a:solidFill>
              </a:rPr>
              <a:t> – Duda, Hart and Stork, </a:t>
            </a:r>
            <a:r>
              <a:rPr lang="da-DK" sz="2000" i="1" smtClean="0">
                <a:solidFill>
                  <a:schemeClr val="tx1"/>
                </a:solidFill>
              </a:rPr>
              <a:t>Pattern Classification</a:t>
            </a:r>
            <a:r>
              <a:rPr lang="da-DK" sz="2000" smtClean="0">
                <a:solidFill>
                  <a:schemeClr val="tx1"/>
                </a:solidFill>
              </a:rPr>
              <a:t>, 2nd edition, 2001</a:t>
            </a:r>
          </a:p>
          <a:p>
            <a:pPr algn="l"/>
            <a:endParaRPr lang="da-DK" sz="2000">
              <a:solidFill>
                <a:schemeClr val="tx1"/>
              </a:solidFill>
            </a:endParaRPr>
          </a:p>
          <a:p>
            <a:pPr algn="l"/>
            <a:r>
              <a:rPr lang="da-DK" sz="2000" smtClean="0">
                <a:solidFill>
                  <a:schemeClr val="tx1"/>
                </a:solidFill>
              </a:rPr>
              <a:t>Cases – One </a:t>
            </a:r>
            <a:r>
              <a:rPr lang="da-DK" sz="2000" err="1" smtClean="0">
                <a:solidFill>
                  <a:schemeClr val="tx1"/>
                </a:solidFill>
              </a:rPr>
              <a:t>extensive</a:t>
            </a:r>
            <a:r>
              <a:rPr lang="da-DK" sz="2000" smtClean="0">
                <a:solidFill>
                  <a:schemeClr val="tx1"/>
                </a:solidFill>
              </a:rPr>
              <a:t> case, </a:t>
            </a:r>
            <a:r>
              <a:rPr lang="da-DK" sz="2000" err="1" smtClean="0">
                <a:solidFill>
                  <a:schemeClr val="tx1"/>
                </a:solidFill>
              </a:rPr>
              <a:t>results</a:t>
            </a:r>
            <a:r>
              <a:rPr lang="da-DK" sz="2000" smtClean="0">
                <a:solidFill>
                  <a:schemeClr val="tx1"/>
                </a:solidFill>
              </a:rPr>
              <a:t> in mandatory </a:t>
            </a:r>
            <a:r>
              <a:rPr lang="da-DK" sz="2000" err="1" smtClean="0">
                <a:solidFill>
                  <a:schemeClr val="tx1"/>
                </a:solidFill>
              </a:rPr>
              <a:t>report</a:t>
            </a:r>
            <a:endParaRPr lang="da-DK" sz="2000" smtClean="0">
              <a:solidFill>
                <a:schemeClr val="tx1"/>
              </a:solidFill>
            </a:endParaRPr>
          </a:p>
          <a:p>
            <a:pPr algn="l"/>
            <a:endParaRPr lang="da-DK" sz="2000" smtClean="0">
              <a:solidFill>
                <a:schemeClr val="tx1"/>
              </a:solidFill>
            </a:endParaRPr>
          </a:p>
          <a:p>
            <a:pPr algn="l"/>
            <a:r>
              <a:rPr lang="da-DK" sz="2000" err="1" smtClean="0">
                <a:solidFill>
                  <a:schemeClr val="tx1"/>
                </a:solidFill>
              </a:rPr>
              <a:t>Exam</a:t>
            </a:r>
            <a:r>
              <a:rPr lang="da-DK" sz="2000" smtClean="0">
                <a:solidFill>
                  <a:schemeClr val="tx1"/>
                </a:solidFill>
              </a:rPr>
              <a:t> – </a:t>
            </a:r>
            <a:r>
              <a:rPr lang="da-DK" sz="2000" smtClean="0">
                <a:solidFill>
                  <a:schemeClr val="tx1"/>
                </a:solidFill>
              </a:rPr>
              <a:t>2/3 </a:t>
            </a:r>
            <a:r>
              <a:rPr lang="da-DK" sz="2000">
                <a:solidFill>
                  <a:schemeClr val="tx1"/>
                </a:solidFill>
              </a:rPr>
              <a:t>o</a:t>
            </a:r>
            <a:r>
              <a:rPr lang="da-DK" sz="2000" smtClean="0">
                <a:solidFill>
                  <a:schemeClr val="tx1"/>
                </a:solidFill>
              </a:rPr>
              <a:t>ral </a:t>
            </a:r>
            <a:r>
              <a:rPr lang="da-DK" sz="2000" smtClean="0">
                <a:solidFill>
                  <a:schemeClr val="tx1"/>
                </a:solidFill>
              </a:rPr>
              <a:t>exam </a:t>
            </a:r>
            <a:r>
              <a:rPr lang="da-DK" sz="2000">
                <a:solidFill>
                  <a:schemeClr val="tx1"/>
                </a:solidFill>
              </a:rPr>
              <a:t>(</a:t>
            </a:r>
            <a:r>
              <a:rPr lang="da-DK" sz="1800">
                <a:solidFill>
                  <a:schemeClr val="tx1"/>
                </a:solidFill>
              </a:rPr>
              <a:t>20 </a:t>
            </a:r>
            <a:r>
              <a:rPr lang="da-DK" sz="1800">
                <a:solidFill>
                  <a:schemeClr val="tx1"/>
                </a:solidFill>
              </a:rPr>
              <a:t>min</a:t>
            </a:r>
            <a:r>
              <a:rPr lang="da-DK" sz="1800" smtClean="0">
                <a:solidFill>
                  <a:schemeClr val="tx1"/>
                </a:solidFill>
              </a:rPr>
              <a:t>.</a:t>
            </a:r>
            <a:r>
              <a:rPr lang="da-DK" sz="2000" smtClean="0">
                <a:solidFill>
                  <a:schemeClr val="tx1"/>
                </a:solidFill>
              </a:rPr>
              <a:t>) </a:t>
            </a:r>
          </a:p>
          <a:p>
            <a:pPr algn="l"/>
            <a:r>
              <a:rPr lang="da-DK" sz="2000" smtClean="0">
                <a:solidFill>
                  <a:schemeClr val="tx1"/>
                </a:solidFill>
              </a:rPr>
              <a:t>	1/3 report</a:t>
            </a:r>
            <a:endParaRPr lang="da-DK" sz="2000"/>
          </a:p>
          <a:p>
            <a:pPr algn="l"/>
            <a:endParaRPr lang="da-DK" sz="2000"/>
          </a:p>
        </p:txBody>
      </p:sp>
    </p:spTree>
    <p:extLst>
      <p:ext uri="{BB962C8B-B14F-4D97-AF65-F5344CB8AC3E}">
        <p14:creationId xmlns:p14="http://schemas.microsoft.com/office/powerpoint/2010/main" val="208112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Other..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Speaker recognition / verification</a:t>
            </a:r>
          </a:p>
          <a:p>
            <a:r>
              <a:rPr lang="da-DK" smtClean="0"/>
              <a:t>Bird sound classification</a:t>
            </a:r>
          </a:p>
          <a:p>
            <a:r>
              <a:rPr lang="da-DK" smtClean="0"/>
              <a:t>Video tracking (eg. Kinect)</a:t>
            </a:r>
            <a:endParaRPr lang="da-DK" smtClean="0"/>
          </a:p>
          <a:p>
            <a:r>
              <a:rPr lang="da-DK" smtClean="0"/>
              <a:t>Document classification / clustering</a:t>
            </a:r>
          </a:p>
          <a:p>
            <a:r>
              <a:rPr lang="da-DK" smtClean="0"/>
              <a:t>Kickstarting the MSc. project</a:t>
            </a:r>
          </a:p>
          <a:p>
            <a:r>
              <a:rPr lang="da-DK" smtClean="0"/>
              <a:t>...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282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Introduction – linear regression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-&gt; MATLAB DEMO.. intro.m</a:t>
            </a:r>
          </a:p>
          <a:p>
            <a:r>
              <a:rPr lang="da-DK" smtClean="0"/>
              <a:t>simple case - </a:t>
            </a:r>
            <a:r>
              <a:rPr lang="da-DK" smtClean="0"/>
              <a:t>y : R </a:t>
            </a:r>
            <a:r>
              <a:rPr lang="da-DK"/>
              <a:t>→</a:t>
            </a:r>
            <a:r>
              <a:rPr lang="da-DK" smtClean="0"/>
              <a:t> R, </a:t>
            </a:r>
            <a:r>
              <a:rPr lang="da-DK" smtClean="0"/>
              <a:t>y(x,w</a:t>
            </a:r>
            <a:r>
              <a:rPr lang="da-DK" smtClean="0"/>
              <a:t>) = w x</a:t>
            </a:r>
          </a:p>
          <a:p>
            <a:r>
              <a:rPr lang="da-DK" smtClean="0"/>
              <a:t>Learn the parameters w from training set</a:t>
            </a:r>
          </a:p>
          <a:p>
            <a:r>
              <a:rPr lang="da-DK" smtClean="0"/>
              <a:t>Model selection -&gt; choosing a linear model</a:t>
            </a:r>
          </a:p>
          <a:p>
            <a:r>
              <a:rPr lang="da-DK" smtClean="0"/>
              <a:t>Should really test on another set..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927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Linear regression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Training – minimizing a cost (or error) function</a:t>
            </a:r>
          </a:p>
          <a:p>
            <a:r>
              <a:rPr lang="da-DK" smtClean="0"/>
              <a:t>eg. E(w) = ∑</a:t>
            </a:r>
            <a:r>
              <a:rPr lang="da-DK" baseline="-25000" smtClean="0"/>
              <a:t>n</a:t>
            </a:r>
            <a:r>
              <a:rPr lang="da-DK" smtClean="0"/>
              <a:t> (y(w,x</a:t>
            </a:r>
            <a:r>
              <a:rPr lang="da-DK" baseline="-25000" smtClean="0"/>
              <a:t>n</a:t>
            </a:r>
            <a:r>
              <a:rPr lang="da-DK"/>
              <a:t>) - t</a:t>
            </a:r>
            <a:r>
              <a:rPr lang="da-DK" baseline="-25000"/>
              <a:t>n</a:t>
            </a:r>
            <a:r>
              <a:rPr lang="da-DK" smtClean="0"/>
              <a:t>)</a:t>
            </a:r>
            <a:r>
              <a:rPr lang="da-DK" baseline="30000" smtClean="0"/>
              <a:t>2</a:t>
            </a:r>
            <a:r>
              <a:rPr lang="da-DK" smtClean="0"/>
              <a:t> </a:t>
            </a:r>
          </a:p>
          <a:p>
            <a:pPr lvl="1"/>
            <a:r>
              <a:rPr lang="da-DK"/>
              <a:t>t</a:t>
            </a:r>
            <a:r>
              <a:rPr lang="da-DK" baseline="-25000"/>
              <a:t>n</a:t>
            </a:r>
            <a:r>
              <a:rPr lang="da-DK" smtClean="0"/>
              <a:t> is ”target” ie. known output for x</a:t>
            </a:r>
            <a:r>
              <a:rPr lang="da-DK" baseline="-25000" smtClean="0"/>
              <a:t>n</a:t>
            </a:r>
            <a:r>
              <a:rPr lang="da-DK" baseline="30000" smtClean="0"/>
              <a:t> </a:t>
            </a:r>
            <a:r>
              <a:rPr lang="da-DK"/>
              <a:t> </a:t>
            </a:r>
            <a:endParaRPr lang="da-DK" smtClean="0"/>
          </a:p>
          <a:p>
            <a:r>
              <a:rPr lang="da-DK" smtClean="0"/>
              <a:t>E(w*) is a measure that tells how well the model corresponds to the observed data..</a:t>
            </a:r>
          </a:p>
          <a:p>
            <a:pPr lvl="1"/>
            <a:r>
              <a:rPr lang="da-DK" smtClean="0"/>
              <a:t>w* is here the found minima that minimizes E(w)</a:t>
            </a:r>
          </a:p>
        </p:txBody>
      </p:sp>
    </p:spTree>
    <p:extLst>
      <p:ext uri="{BB962C8B-B14F-4D97-AF65-F5344CB8AC3E}">
        <p14:creationId xmlns:p14="http://schemas.microsoft.com/office/powerpoint/2010/main" val="173194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Sum-of-squares error</a:t>
            </a:r>
            <a:endParaRPr lang="da-DK"/>
          </a:p>
        </p:txBody>
      </p:sp>
      <p:pic>
        <p:nvPicPr>
          <p:cNvPr id="4" name="Content Placeholder 3" descr="Figure1.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7784" y="2060848"/>
            <a:ext cx="3703859" cy="2792933"/>
          </a:xfrm>
          <a:prstGeom prst="rect">
            <a:avLst/>
          </a:prstGeom>
        </p:spPr>
      </p:pic>
      <p:pic>
        <p:nvPicPr>
          <p:cNvPr id="5" name="Picture 4" descr="TP_tmp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9036" y="5085184"/>
            <a:ext cx="3445928" cy="765762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59116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Polynomial regression - 0th order</a:t>
            </a:r>
            <a:endParaRPr lang="da-DK"/>
          </a:p>
        </p:txBody>
      </p:sp>
      <p:pic>
        <p:nvPicPr>
          <p:cNvPr id="4" name="Content Placeholder 3" descr="Figure1.4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20" y="1772816"/>
            <a:ext cx="5334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0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1</a:t>
            </a:r>
            <a:r>
              <a:rPr lang="da-DK" smtClean="0"/>
              <a:t>th order</a:t>
            </a:r>
            <a:endParaRPr lang="da-DK"/>
          </a:p>
        </p:txBody>
      </p:sp>
      <p:pic>
        <p:nvPicPr>
          <p:cNvPr id="5" name="Content Placeholder 3" descr="Figure1.4b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772816"/>
            <a:ext cx="5334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1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3th order</a:t>
            </a:r>
            <a:endParaRPr lang="da-DK"/>
          </a:p>
        </p:txBody>
      </p:sp>
      <p:pic>
        <p:nvPicPr>
          <p:cNvPr id="5" name="Content Placeholder 3" descr="Figure1.4c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775892"/>
            <a:ext cx="5334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9th order</a:t>
            </a:r>
            <a:endParaRPr lang="da-DK"/>
          </a:p>
        </p:txBody>
      </p:sp>
      <p:pic>
        <p:nvPicPr>
          <p:cNvPr id="5" name="Content Placeholder 3" descr="Figure1.4d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772816"/>
            <a:ext cx="5330769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4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Over-fitting</a:t>
            </a:r>
            <a:endParaRPr lang="da-DK"/>
          </a:p>
        </p:txBody>
      </p:sp>
      <p:pic>
        <p:nvPicPr>
          <p:cNvPr id="4" name="Content Placeholder 3" descr="Figure1.5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728" y="1700808"/>
            <a:ext cx="5254752" cy="383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Introduction - Linear classifier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-&gt; MATLAB DEMO</a:t>
            </a:r>
            <a:r>
              <a:rPr lang="da-DK" smtClean="0"/>
              <a:t>.. </a:t>
            </a:r>
            <a:r>
              <a:rPr lang="da-DK"/>
              <a:t>intro.m</a:t>
            </a:r>
          </a:p>
          <a:p>
            <a:r>
              <a:rPr lang="da-DK" smtClean="0"/>
              <a:t>Topics</a:t>
            </a:r>
          </a:p>
          <a:p>
            <a:pPr lvl="1"/>
            <a:r>
              <a:rPr lang="da-DK" smtClean="0"/>
              <a:t>discriminant functions, 1-of-K coding, decision boundary, classification error/accuracy, confusion matrix, outliers ..</a:t>
            </a:r>
          </a:p>
          <a:p>
            <a:r>
              <a:rPr lang="da-DK" smtClean="0"/>
              <a:t>Limitations </a:t>
            </a:r>
          </a:p>
          <a:p>
            <a:pPr lvl="1"/>
            <a:r>
              <a:rPr lang="da-DK" smtClean="0"/>
              <a:t>linear decision boundary</a:t>
            </a:r>
            <a:endParaRPr lang="da-DK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683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 smtClean="0"/>
              <a:t>Examples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Speech recognition / Speaker recognition</a:t>
            </a:r>
          </a:p>
          <a:p>
            <a:r>
              <a:rPr lang="da-DK" smtClean="0"/>
              <a:t>Face/image </a:t>
            </a:r>
            <a:r>
              <a:rPr lang="da-DK" err="1" smtClean="0"/>
              <a:t>recognition</a:t>
            </a:r>
            <a:endParaRPr lang="da-DK" smtClean="0"/>
          </a:p>
          <a:p>
            <a:r>
              <a:rPr lang="da-DK" smtClean="0"/>
              <a:t>Signal </a:t>
            </a:r>
            <a:r>
              <a:rPr lang="da-DK" err="1" smtClean="0"/>
              <a:t>detection</a:t>
            </a:r>
            <a:r>
              <a:rPr lang="da-DK" smtClean="0"/>
              <a:t> – </a:t>
            </a:r>
            <a:r>
              <a:rPr lang="da-DK" err="1" smtClean="0"/>
              <a:t>e.g</a:t>
            </a:r>
            <a:r>
              <a:rPr lang="da-DK" smtClean="0"/>
              <a:t>. in radar images</a:t>
            </a:r>
          </a:p>
          <a:p>
            <a:r>
              <a:rPr lang="da-DK" err="1" smtClean="0"/>
              <a:t>Text</a:t>
            </a:r>
            <a:r>
              <a:rPr lang="da-DK" smtClean="0"/>
              <a:t> </a:t>
            </a:r>
            <a:r>
              <a:rPr lang="da-DK" err="1" smtClean="0"/>
              <a:t>modelling</a:t>
            </a:r>
            <a:r>
              <a:rPr lang="da-DK" smtClean="0"/>
              <a:t> – </a:t>
            </a:r>
            <a:r>
              <a:rPr lang="da-DK" err="1" smtClean="0"/>
              <a:t>e.g</a:t>
            </a:r>
            <a:r>
              <a:rPr lang="da-DK" smtClean="0"/>
              <a:t>. </a:t>
            </a:r>
            <a:r>
              <a:rPr lang="da-DK" err="1" smtClean="0"/>
              <a:t>document</a:t>
            </a:r>
            <a:r>
              <a:rPr lang="da-DK" smtClean="0"/>
              <a:t> </a:t>
            </a:r>
            <a:r>
              <a:rPr lang="da-DK" err="1" smtClean="0"/>
              <a:t>similarity</a:t>
            </a:r>
            <a:endParaRPr lang="da-DK" smtClean="0"/>
          </a:p>
          <a:p>
            <a:r>
              <a:rPr lang="da-DK" smtClean="0"/>
              <a:t>Google</a:t>
            </a:r>
          </a:p>
          <a:p>
            <a:r>
              <a:rPr lang="da-DK" smtClean="0"/>
              <a:t>…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88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 smtClean="0"/>
              <a:t>Example</a:t>
            </a:r>
            <a:r>
              <a:rPr lang="da-DK" smtClean="0"/>
              <a:t> : </a:t>
            </a:r>
            <a:r>
              <a:rPr lang="da-DK" err="1" smtClean="0"/>
              <a:t>digit</a:t>
            </a:r>
            <a:r>
              <a:rPr lang="da-DK" smtClean="0"/>
              <a:t> </a:t>
            </a:r>
            <a:r>
              <a:rPr lang="da-DK" err="1" smtClean="0"/>
              <a:t>recognition</a:t>
            </a:r>
            <a:endParaRPr lang="da-DK"/>
          </a:p>
        </p:txBody>
      </p:sp>
      <p:pic>
        <p:nvPicPr>
          <p:cNvPr id="4" name="Content Placeholder 3" descr="Figure1.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728" y="1340768"/>
            <a:ext cx="5177982" cy="22020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7624" y="3789040"/>
            <a:ext cx="66247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mtClean="0"/>
              <a:t>- Feature </a:t>
            </a:r>
            <a:r>
              <a:rPr lang="da-DK" err="1" smtClean="0"/>
              <a:t>vector</a:t>
            </a:r>
            <a:r>
              <a:rPr lang="da-DK" smtClean="0"/>
              <a:t>/matrix x = [0 0 0 … ; 0 0 120 0 .. ; 0 0 255 ..], </a:t>
            </a:r>
            <a:r>
              <a:rPr lang="da-DK" err="1" smtClean="0"/>
              <a:t>that</a:t>
            </a:r>
            <a:r>
              <a:rPr lang="da-DK" smtClean="0"/>
              <a:t> is, </a:t>
            </a:r>
            <a:r>
              <a:rPr lang="da-DK" err="1" smtClean="0"/>
              <a:t>often</a:t>
            </a:r>
            <a:r>
              <a:rPr lang="da-DK" smtClean="0"/>
              <a:t> high-dimensional –&gt; problems</a:t>
            </a:r>
            <a:endParaRPr lang="da-DK"/>
          </a:p>
          <a:p>
            <a:pPr marL="285750" indent="-285750">
              <a:buFontTx/>
              <a:buChar char="-"/>
            </a:pPr>
            <a:r>
              <a:rPr lang="da-DK" err="1" smtClean="0"/>
              <a:t>Classification</a:t>
            </a:r>
            <a:r>
              <a:rPr lang="da-DK" smtClean="0"/>
              <a:t> problem</a:t>
            </a:r>
          </a:p>
          <a:p>
            <a:pPr marL="285750" indent="-285750">
              <a:buFontTx/>
              <a:buChar char="-"/>
            </a:pPr>
            <a:r>
              <a:rPr lang="da-DK" err="1" smtClean="0"/>
              <a:t>Requires</a:t>
            </a:r>
            <a:r>
              <a:rPr lang="da-DK" smtClean="0"/>
              <a:t>  a </a:t>
            </a:r>
            <a:r>
              <a:rPr lang="da-DK" err="1" smtClean="0"/>
              <a:t>training</a:t>
            </a:r>
            <a:r>
              <a:rPr lang="da-DK" smtClean="0"/>
              <a:t> and (</a:t>
            </a:r>
            <a:r>
              <a:rPr lang="da-DK" err="1" smtClean="0"/>
              <a:t>preferably</a:t>
            </a:r>
            <a:r>
              <a:rPr lang="da-DK" smtClean="0"/>
              <a:t>) test set</a:t>
            </a:r>
          </a:p>
          <a:p>
            <a:pPr marL="285750" indent="-285750">
              <a:buFontTx/>
              <a:buChar char="-"/>
            </a:pPr>
            <a:r>
              <a:rPr lang="da-DK" err="1" smtClean="0"/>
              <a:t>Generalizability</a:t>
            </a:r>
            <a:r>
              <a:rPr lang="da-DK" smtClean="0"/>
              <a:t> is </a:t>
            </a:r>
            <a:r>
              <a:rPr lang="da-DK" err="1" smtClean="0"/>
              <a:t>important</a:t>
            </a:r>
            <a:endParaRPr lang="da-DK" smtClean="0"/>
          </a:p>
          <a:p>
            <a:pPr marL="285750" indent="-285750">
              <a:buFontTx/>
              <a:buChar char="-"/>
            </a:pPr>
            <a:r>
              <a:rPr lang="da-DK" err="1" smtClean="0"/>
              <a:t>Distinguishes</a:t>
            </a:r>
            <a:r>
              <a:rPr lang="da-DK" smtClean="0"/>
              <a:t> </a:t>
            </a:r>
            <a:r>
              <a:rPr lang="da-DK" err="1" smtClean="0"/>
              <a:t>between</a:t>
            </a:r>
            <a:r>
              <a:rPr lang="da-DK" smtClean="0"/>
              <a:t> </a:t>
            </a:r>
            <a:r>
              <a:rPr lang="da-DK" err="1" smtClean="0"/>
              <a:t>supervised</a:t>
            </a:r>
            <a:r>
              <a:rPr lang="da-DK" smtClean="0"/>
              <a:t> and </a:t>
            </a:r>
            <a:r>
              <a:rPr lang="da-DK" err="1" smtClean="0"/>
              <a:t>unsupervised</a:t>
            </a:r>
            <a:r>
              <a:rPr lang="da-DK" smtClean="0"/>
              <a:t> learning (and semi-supervised..)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946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Typical pattern </a:t>
            </a:r>
            <a:r>
              <a:rPr lang="da-DK" err="1" smtClean="0"/>
              <a:t>recognition</a:t>
            </a:r>
            <a:r>
              <a:rPr lang="da-DK" smtClean="0"/>
              <a:t> system</a:t>
            </a:r>
            <a:endParaRPr lang="da-DK"/>
          </a:p>
        </p:txBody>
      </p:sp>
      <p:sp>
        <p:nvSpPr>
          <p:cNvPr id="4" name="Rectangle 3"/>
          <p:cNvSpPr/>
          <p:nvPr/>
        </p:nvSpPr>
        <p:spPr>
          <a:xfrm>
            <a:off x="1175093" y="3068960"/>
            <a:ext cx="158417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err="1" smtClean="0"/>
              <a:t>Preprocessing</a:t>
            </a:r>
            <a:r>
              <a:rPr lang="da-DK" smtClean="0"/>
              <a:t>/Feature </a:t>
            </a:r>
            <a:r>
              <a:rPr lang="da-DK" err="1" smtClean="0"/>
              <a:t>extraction</a:t>
            </a:r>
            <a:endParaRPr lang="da-DK"/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755576" y="3645024"/>
            <a:ext cx="4195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779912" y="3068960"/>
            <a:ext cx="151216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err="1" smtClean="0"/>
              <a:t>Classification</a:t>
            </a:r>
            <a:r>
              <a:rPr lang="da-DK" smtClean="0"/>
              <a:t>/regression</a:t>
            </a:r>
            <a:endParaRPr lang="da-DK"/>
          </a:p>
        </p:txBody>
      </p:sp>
      <p:sp>
        <p:nvSpPr>
          <p:cNvPr id="8" name="Rectangle 7"/>
          <p:cNvSpPr/>
          <p:nvPr/>
        </p:nvSpPr>
        <p:spPr>
          <a:xfrm>
            <a:off x="6684290" y="3068960"/>
            <a:ext cx="1267099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Post-</a:t>
            </a:r>
            <a:r>
              <a:rPr lang="da-DK" err="1" smtClean="0"/>
              <a:t>processing</a:t>
            </a:r>
            <a:endParaRPr lang="da-DK"/>
          </a:p>
        </p:txBody>
      </p:sp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>
            <a:off x="2759269" y="3645024"/>
            <a:ext cx="10206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>
            <a:off x="5292080" y="3645024"/>
            <a:ext cx="13922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</p:cNvCxnSpPr>
          <p:nvPr/>
        </p:nvCxnSpPr>
        <p:spPr>
          <a:xfrm>
            <a:off x="7951389" y="3645024"/>
            <a:ext cx="6771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6725" y="320528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Signal</a:t>
            </a:r>
            <a:endParaRPr lang="da-DK"/>
          </a:p>
        </p:txBody>
      </p:sp>
      <p:sp>
        <p:nvSpPr>
          <p:cNvPr id="26" name="TextBox 25"/>
          <p:cNvSpPr txBox="1"/>
          <p:nvPr/>
        </p:nvSpPr>
        <p:spPr>
          <a:xfrm>
            <a:off x="2818441" y="2949750"/>
            <a:ext cx="902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Feature</a:t>
            </a:r>
          </a:p>
          <a:p>
            <a:r>
              <a:rPr lang="da-DK" err="1"/>
              <a:t>v</a:t>
            </a:r>
            <a:r>
              <a:rPr lang="da-DK" err="1" smtClean="0"/>
              <a:t>ector</a:t>
            </a:r>
            <a:endParaRPr lang="da-DK"/>
          </a:p>
        </p:txBody>
      </p:sp>
      <p:sp>
        <p:nvSpPr>
          <p:cNvPr id="28" name="TextBox 27"/>
          <p:cNvSpPr txBox="1"/>
          <p:nvPr/>
        </p:nvSpPr>
        <p:spPr>
          <a:xfrm>
            <a:off x="5363911" y="2928286"/>
            <a:ext cx="1248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err="1" smtClean="0"/>
              <a:t>Probability</a:t>
            </a:r>
            <a:r>
              <a:rPr lang="da-DK" smtClean="0"/>
              <a:t> </a:t>
            </a:r>
          </a:p>
          <a:p>
            <a:r>
              <a:rPr lang="da-DK" err="1" smtClean="0"/>
              <a:t>estimates</a:t>
            </a:r>
            <a:endParaRPr lang="da-DK"/>
          </a:p>
        </p:txBody>
      </p:sp>
      <p:sp>
        <p:nvSpPr>
          <p:cNvPr id="30" name="TextBox 29"/>
          <p:cNvSpPr txBox="1"/>
          <p:nvPr/>
        </p:nvSpPr>
        <p:spPr>
          <a:xfrm>
            <a:off x="8011736" y="320528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Decision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828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 smtClean="0"/>
              <a:t>Developing</a:t>
            </a:r>
            <a:r>
              <a:rPr lang="da-DK" smtClean="0"/>
              <a:t> a system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a-DK" err="1" smtClean="0"/>
              <a:t>Creating</a:t>
            </a:r>
            <a:r>
              <a:rPr lang="da-DK" smtClean="0"/>
              <a:t> a </a:t>
            </a:r>
            <a:r>
              <a:rPr lang="da-DK" err="1" smtClean="0"/>
              <a:t>training</a:t>
            </a:r>
            <a:r>
              <a:rPr lang="da-DK" smtClean="0"/>
              <a:t>/test dataset</a:t>
            </a:r>
          </a:p>
          <a:p>
            <a:r>
              <a:rPr lang="da-DK" err="1" smtClean="0"/>
              <a:t>Finding</a:t>
            </a:r>
            <a:r>
              <a:rPr lang="da-DK" smtClean="0"/>
              <a:t> </a:t>
            </a:r>
            <a:r>
              <a:rPr lang="da-DK" err="1" smtClean="0"/>
              <a:t>good</a:t>
            </a:r>
            <a:r>
              <a:rPr lang="da-DK" smtClean="0"/>
              <a:t> features</a:t>
            </a:r>
          </a:p>
          <a:p>
            <a:r>
              <a:rPr lang="da-DK" err="1" smtClean="0"/>
              <a:t>Choosing</a:t>
            </a:r>
            <a:r>
              <a:rPr lang="da-DK" smtClean="0"/>
              <a:t> the model for </a:t>
            </a:r>
            <a:r>
              <a:rPr lang="da-DK" err="1" smtClean="0"/>
              <a:t>classification</a:t>
            </a:r>
            <a:r>
              <a:rPr lang="da-DK" smtClean="0"/>
              <a:t> (or regression)</a:t>
            </a:r>
          </a:p>
          <a:p>
            <a:r>
              <a:rPr lang="da-DK" smtClean="0"/>
              <a:t>Train/learn the parameters of the model from training set</a:t>
            </a:r>
          </a:p>
          <a:p>
            <a:r>
              <a:rPr lang="da-DK" smtClean="0"/>
              <a:t>Test/evaluate on the test set</a:t>
            </a:r>
          </a:p>
          <a:p>
            <a:r>
              <a:rPr lang="da-DK" err="1" smtClean="0"/>
              <a:t>Apply</a:t>
            </a:r>
            <a:r>
              <a:rPr lang="da-DK" smtClean="0"/>
              <a:t> </a:t>
            </a:r>
            <a:r>
              <a:rPr lang="da-DK" err="1" smtClean="0"/>
              <a:t>suitable</a:t>
            </a:r>
            <a:r>
              <a:rPr lang="da-DK" smtClean="0"/>
              <a:t> </a:t>
            </a:r>
            <a:r>
              <a:rPr lang="da-DK" err="1" smtClean="0"/>
              <a:t>postprocessing</a:t>
            </a:r>
            <a:r>
              <a:rPr lang="da-DK" smtClean="0"/>
              <a:t> (</a:t>
            </a:r>
            <a:r>
              <a:rPr lang="da-DK" err="1" smtClean="0"/>
              <a:t>e.g</a:t>
            </a:r>
            <a:r>
              <a:rPr lang="da-DK" smtClean="0"/>
              <a:t>. </a:t>
            </a:r>
            <a:r>
              <a:rPr lang="da-DK" err="1" smtClean="0"/>
              <a:t>loss</a:t>
            </a:r>
            <a:r>
              <a:rPr lang="da-DK" smtClean="0"/>
              <a:t> </a:t>
            </a:r>
            <a:r>
              <a:rPr lang="da-DK" err="1" smtClean="0"/>
              <a:t>function</a:t>
            </a:r>
            <a:r>
              <a:rPr lang="da-DK" smtClean="0"/>
              <a:t>)</a:t>
            </a:r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484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Case - Music Genre </a:t>
            </a:r>
            <a:r>
              <a:rPr lang="da-DK" err="1" smtClean="0"/>
              <a:t>recognition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Input signal – </a:t>
            </a:r>
            <a:r>
              <a:rPr lang="da-DK" err="1" smtClean="0"/>
              <a:t>e.g</a:t>
            </a:r>
            <a:r>
              <a:rPr lang="da-DK" smtClean="0"/>
              <a:t>. sound file</a:t>
            </a:r>
          </a:p>
          <a:p>
            <a:r>
              <a:rPr lang="da-DK" smtClean="0"/>
              <a:t>Features </a:t>
            </a:r>
            <a:r>
              <a:rPr lang="da-DK" err="1" smtClean="0"/>
              <a:t>could</a:t>
            </a:r>
            <a:r>
              <a:rPr lang="da-DK" smtClean="0"/>
              <a:t> </a:t>
            </a:r>
            <a:r>
              <a:rPr lang="da-DK" err="1" smtClean="0"/>
              <a:t>be</a:t>
            </a:r>
            <a:r>
              <a:rPr lang="da-DK" smtClean="0"/>
              <a:t> </a:t>
            </a:r>
            <a:r>
              <a:rPr lang="da-DK" err="1" smtClean="0"/>
              <a:t>rhythm</a:t>
            </a:r>
            <a:r>
              <a:rPr lang="da-DK" smtClean="0"/>
              <a:t>, </a:t>
            </a:r>
            <a:r>
              <a:rPr lang="da-DK" err="1" smtClean="0"/>
              <a:t>vocal</a:t>
            </a:r>
            <a:r>
              <a:rPr lang="da-DK" smtClean="0"/>
              <a:t>, etc..  Or </a:t>
            </a:r>
            <a:r>
              <a:rPr lang="da-DK" err="1" smtClean="0"/>
              <a:t>simply</a:t>
            </a:r>
            <a:r>
              <a:rPr lang="da-DK" smtClean="0"/>
              <a:t> </a:t>
            </a:r>
            <a:r>
              <a:rPr lang="da-DK" err="1" smtClean="0"/>
              <a:t>frequency</a:t>
            </a:r>
            <a:r>
              <a:rPr lang="da-DK" smtClean="0"/>
              <a:t> </a:t>
            </a:r>
            <a:r>
              <a:rPr lang="da-DK" err="1" smtClean="0"/>
              <a:t>content</a:t>
            </a:r>
            <a:r>
              <a:rPr lang="da-DK" smtClean="0"/>
              <a:t> in </a:t>
            </a:r>
            <a:r>
              <a:rPr lang="da-DK" err="1" smtClean="0"/>
              <a:t>different</a:t>
            </a:r>
            <a:r>
              <a:rPr lang="da-DK" smtClean="0"/>
              <a:t> bands</a:t>
            </a:r>
          </a:p>
          <a:p>
            <a:r>
              <a:rPr lang="da-DK" smtClean="0"/>
              <a:t>System </a:t>
            </a:r>
            <a:r>
              <a:rPr lang="da-DK" err="1" smtClean="0"/>
              <a:t>could</a:t>
            </a:r>
            <a:r>
              <a:rPr lang="da-DK" smtClean="0"/>
              <a:t> output </a:t>
            </a:r>
            <a:r>
              <a:rPr lang="da-DK" err="1" smtClean="0"/>
              <a:t>classes</a:t>
            </a:r>
            <a:r>
              <a:rPr lang="da-DK" smtClean="0"/>
              <a:t> </a:t>
            </a:r>
            <a:r>
              <a:rPr lang="da-DK" err="1" smtClean="0"/>
              <a:t>such</a:t>
            </a:r>
            <a:r>
              <a:rPr lang="da-DK" smtClean="0"/>
              <a:t> as jazz, pop, rock..</a:t>
            </a:r>
          </a:p>
          <a:p>
            <a:r>
              <a:rPr lang="da-DK" err="1" smtClean="0"/>
              <a:t>Task</a:t>
            </a:r>
            <a:r>
              <a:rPr lang="da-DK" smtClean="0"/>
              <a:t> is </a:t>
            </a:r>
            <a:r>
              <a:rPr lang="da-DK" err="1" smtClean="0"/>
              <a:t>classification</a:t>
            </a:r>
            <a:r>
              <a:rPr lang="da-DK" smtClean="0"/>
              <a:t>, </a:t>
            </a:r>
            <a:r>
              <a:rPr lang="da-DK" err="1" smtClean="0"/>
              <a:t>ie</a:t>
            </a:r>
            <a:r>
              <a:rPr lang="da-DK" smtClean="0"/>
              <a:t>. to find </a:t>
            </a:r>
            <a:r>
              <a:rPr lang="da-DK" err="1" smtClean="0"/>
              <a:t>function</a:t>
            </a:r>
            <a:r>
              <a:rPr lang="da-DK" smtClean="0"/>
              <a:t> f </a:t>
            </a:r>
          </a:p>
          <a:p>
            <a:pPr marL="0" indent="0">
              <a:buNone/>
            </a:pPr>
            <a:r>
              <a:rPr lang="da-DK"/>
              <a:t>	</a:t>
            </a:r>
            <a:r>
              <a:rPr lang="da-DK" smtClean="0"/>
              <a:t>f : R</a:t>
            </a:r>
            <a:r>
              <a:rPr lang="da-DK" baseline="30000" smtClean="0"/>
              <a:t>M</a:t>
            </a:r>
            <a:r>
              <a:rPr lang="da-DK"/>
              <a:t> →</a:t>
            </a:r>
            <a:r>
              <a:rPr lang="da-DK" smtClean="0"/>
              <a:t> {1, 2, …, </a:t>
            </a:r>
            <a:r>
              <a:rPr lang="da-DK" err="1" smtClean="0"/>
              <a:t>number</a:t>
            </a:r>
            <a:r>
              <a:rPr lang="da-DK" smtClean="0"/>
              <a:t> of </a:t>
            </a:r>
            <a:r>
              <a:rPr lang="da-DK" err="1" smtClean="0"/>
              <a:t>classes</a:t>
            </a:r>
            <a:r>
              <a:rPr lang="da-DK" smtClean="0"/>
              <a:t>}</a:t>
            </a:r>
          </a:p>
          <a:p>
            <a:pPr marL="0" indent="0">
              <a:buNone/>
            </a:pPr>
            <a:r>
              <a:rPr lang="da-DK" smtClean="0"/>
              <a:t>(R – real </a:t>
            </a:r>
            <a:r>
              <a:rPr lang="da-DK" err="1" smtClean="0"/>
              <a:t>numbers</a:t>
            </a:r>
            <a:r>
              <a:rPr lang="da-DK" smtClean="0"/>
              <a:t>, M – dimensions)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483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Case – Face </a:t>
            </a:r>
            <a:r>
              <a:rPr lang="da-DK" err="1" smtClean="0"/>
              <a:t>recognition</a:t>
            </a:r>
            <a:r>
              <a:rPr lang="da-DK" smtClean="0"/>
              <a:t> 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Input – eg. RGB image</a:t>
            </a:r>
          </a:p>
          <a:p>
            <a:r>
              <a:rPr lang="da-DK" smtClean="0"/>
              <a:t>Features – eg. </a:t>
            </a:r>
            <a:r>
              <a:rPr lang="da-DK" err="1" smtClean="0"/>
              <a:t>Area</a:t>
            </a:r>
            <a:r>
              <a:rPr lang="da-DK"/>
              <a:t> </a:t>
            </a:r>
            <a:r>
              <a:rPr lang="da-DK" smtClean="0"/>
              <a:t>of face, </a:t>
            </a:r>
            <a:r>
              <a:rPr lang="da-DK" err="1" smtClean="0"/>
              <a:t>width</a:t>
            </a:r>
            <a:r>
              <a:rPr lang="da-DK" smtClean="0"/>
              <a:t>, </a:t>
            </a:r>
            <a:r>
              <a:rPr lang="da-DK" err="1" smtClean="0"/>
              <a:t>height</a:t>
            </a:r>
            <a:r>
              <a:rPr lang="da-DK" smtClean="0"/>
              <a:t>, </a:t>
            </a:r>
            <a:r>
              <a:rPr lang="da-DK" err="1" smtClean="0"/>
              <a:t>color</a:t>
            </a:r>
            <a:r>
              <a:rPr lang="da-DK" smtClean="0"/>
              <a:t>, or </a:t>
            </a:r>
            <a:r>
              <a:rPr lang="da-DK" err="1" smtClean="0"/>
              <a:t>simply</a:t>
            </a:r>
            <a:r>
              <a:rPr lang="da-DK" smtClean="0"/>
              <a:t> image matrix as column </a:t>
            </a:r>
            <a:r>
              <a:rPr lang="da-DK" err="1" smtClean="0"/>
              <a:t>vector</a:t>
            </a:r>
            <a:endParaRPr lang="da-DK" smtClean="0"/>
          </a:p>
          <a:p>
            <a:r>
              <a:rPr lang="da-DK" smtClean="0"/>
              <a:t>Output : Identity (”Frank vs. Bill”), </a:t>
            </a:r>
            <a:r>
              <a:rPr lang="da-DK" err="1" smtClean="0"/>
              <a:t>gender</a:t>
            </a:r>
            <a:r>
              <a:rPr lang="da-DK" smtClean="0"/>
              <a:t> (”</a:t>
            </a:r>
            <a:r>
              <a:rPr lang="da-DK" err="1" smtClean="0"/>
              <a:t>boy</a:t>
            </a:r>
            <a:r>
              <a:rPr lang="da-DK" smtClean="0"/>
              <a:t> vs. girl”), obesity score?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642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Case – Gesture recognition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Input – eg. accelerometry/gyro data sequence (eg. from wiimote/android)</a:t>
            </a:r>
          </a:p>
          <a:p>
            <a:r>
              <a:rPr lang="da-DK" smtClean="0"/>
              <a:t>Features – perhaps just raw data sequence in single movement</a:t>
            </a:r>
          </a:p>
          <a:p>
            <a:r>
              <a:rPr lang="da-DK" smtClean="0"/>
              <a:t>Output – recognize gesture (supervised/unsupervised)</a:t>
            </a:r>
          </a:p>
          <a:p>
            <a:r>
              <a:rPr lang="da-DK" smtClean="0"/>
              <a:t>Control system based on gestures</a:t>
            </a:r>
          </a:p>
          <a:p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111239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Case – EEG/EKG signals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Input – EEG/EKG signals</a:t>
            </a:r>
          </a:p>
          <a:p>
            <a:r>
              <a:rPr lang="da-DK" smtClean="0"/>
              <a:t>Output </a:t>
            </a:r>
          </a:p>
          <a:p>
            <a:pPr lvl="1"/>
            <a:r>
              <a:rPr lang="da-DK" smtClean="0"/>
              <a:t>EEG: Degree of mental activity (regression problem)</a:t>
            </a:r>
          </a:p>
          <a:p>
            <a:pPr lvl="1"/>
            <a:r>
              <a:rPr lang="da-DK" smtClean="0"/>
              <a:t>EKG: Detection of irregular heart beat pattern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442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528</Words>
  <Application>Microsoft Office PowerPoint</Application>
  <PresentationFormat>On-screen Show (4:3)</PresentationFormat>
  <Paragraphs>93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Kontortema</vt:lpstr>
      <vt:lpstr>TINONS1 Nonlinear SP and Pattern recognition</vt:lpstr>
      <vt:lpstr>Examples</vt:lpstr>
      <vt:lpstr>Example : digit recognition</vt:lpstr>
      <vt:lpstr>Typical pattern recognition system</vt:lpstr>
      <vt:lpstr>Developing a system</vt:lpstr>
      <vt:lpstr>Case - Music Genre recognition</vt:lpstr>
      <vt:lpstr>Case – Face recognition </vt:lpstr>
      <vt:lpstr>Case – Gesture recognition</vt:lpstr>
      <vt:lpstr>Case – EEG/EKG signals</vt:lpstr>
      <vt:lpstr>Other..</vt:lpstr>
      <vt:lpstr>Introduction – linear regression</vt:lpstr>
      <vt:lpstr>Linear regression</vt:lpstr>
      <vt:lpstr>Sum-of-squares error</vt:lpstr>
      <vt:lpstr>Polynomial regression - 0th order</vt:lpstr>
      <vt:lpstr>1th order</vt:lpstr>
      <vt:lpstr>3th order</vt:lpstr>
      <vt:lpstr>9th order</vt:lpstr>
      <vt:lpstr>Over-fitting</vt:lpstr>
      <vt:lpstr>Introduction - Linear classifier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TINONS1</dc:title>
  <dc:creator>Peter Ahrendt</dc:creator>
  <cp:lastModifiedBy>Peter Ahrendt</cp:lastModifiedBy>
  <cp:revision>73</cp:revision>
  <dcterms:created xsi:type="dcterms:W3CDTF">2011-01-24T12:09:28Z</dcterms:created>
  <dcterms:modified xsi:type="dcterms:W3CDTF">2012-03-27T13:12:50Z</dcterms:modified>
</cp:coreProperties>
</file>