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74799"/>
            <a:ext cx="7772400" cy="1470025"/>
          </a:xfrm>
        </p:spPr>
        <p:txBody>
          <a:bodyPr/>
          <a:lstStyle/>
          <a:p>
            <a:r>
              <a:rPr lang="da-DK" smtClean="0"/>
              <a:t>Probabilistic models	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4550712" cy="45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3200" smtClean="0"/>
              <a:t>Multivariate Gaussian </a:t>
            </a:r>
            <a:br>
              <a:rPr lang="da-DK" sz="3200" smtClean="0"/>
            </a:br>
            <a:r>
              <a:rPr lang="da-DK" sz="3200" smtClean="0"/>
              <a:t>(ie. more than one dimension..)</a:t>
            </a:r>
            <a:endParaRPr lang="da-DK" sz="3200"/>
          </a:p>
        </p:txBody>
      </p:sp>
      <p:pic>
        <p:nvPicPr>
          <p:cNvPr id="4" name="Content Placeholder 3" descr="Figure2.8a.jpg"/>
          <p:cNvPicPr>
            <a:picLocks noGrp="1" noChangeAspect="1"/>
          </p:cNvPicPr>
          <p:nvPr/>
        </p:nvPicPr>
        <p:blipFill>
          <a:blip r:embed="rId2"/>
          <a:srcRect b="13871"/>
          <a:stretch>
            <a:fillRect/>
          </a:stretch>
        </p:blipFill>
        <p:spPr>
          <a:xfrm>
            <a:off x="3018689" y="2846551"/>
            <a:ext cx="3077305" cy="2384098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194" y="1627351"/>
            <a:ext cx="6705613" cy="633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36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Gaussian parameter estimation</a:t>
            </a:r>
            <a:endParaRPr lang="da-DK"/>
          </a:p>
        </p:txBody>
      </p:sp>
      <p:pic>
        <p:nvPicPr>
          <p:cNvPr id="4" name="Content Placeholder 3" descr="Figure1.1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4925568" cy="3151632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4993329"/>
            <a:ext cx="3200406" cy="762002"/>
          </a:xfrm>
          <a:prstGeom prst="rect">
            <a:avLst/>
          </a:prstGeom>
          <a:noFill/>
        </p:spPr>
      </p:pic>
      <p:sp>
        <p:nvSpPr>
          <p:cNvPr id="6" name="TextBox 4"/>
          <p:cNvSpPr txBox="1"/>
          <p:nvPr/>
        </p:nvSpPr>
        <p:spPr>
          <a:xfrm>
            <a:off x="1619672" y="5143498"/>
            <a:ext cx="379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smtClean="0"/>
              <a:t>Likelihood function =</a:t>
            </a:r>
            <a:endParaRPr lang="en-GB" sz="2400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920688" y="5805264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smtClean="0"/>
              <a:t>Important assumption – Independent and identically distributed data (i.i.d)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1901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Maximum (log-) likelihood</a:t>
            </a:r>
            <a:endParaRPr lang="da-DK" sz="3600"/>
          </a:p>
        </p:txBody>
      </p:sp>
      <p:sp>
        <p:nvSpPr>
          <p:cNvPr id="4" name="Rectangle 3"/>
          <p:cNvSpPr/>
          <p:nvPr/>
        </p:nvSpPr>
        <p:spPr>
          <a:xfrm>
            <a:off x="613275" y="2137253"/>
            <a:ext cx="243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Log-Likelihood </a:t>
            </a:r>
            <a:r>
              <a:rPr lang="en-GB"/>
              <a:t>function </a:t>
            </a:r>
            <a:endParaRPr lang="en-GB" smtClean="0"/>
          </a:p>
          <a:p>
            <a:r>
              <a:rPr lang="en-GB"/>
              <a:t>	</a:t>
            </a:r>
            <a:r>
              <a:rPr lang="en-GB" smtClean="0"/>
              <a:t>L(µ,</a:t>
            </a:r>
            <a:r>
              <a:rPr lang="el-GR" smtClean="0"/>
              <a:t>σ</a:t>
            </a:r>
            <a:r>
              <a:rPr lang="da-DK" smtClean="0"/>
              <a:t>|</a:t>
            </a:r>
            <a:r>
              <a:rPr lang="da-DK" b="1" smtClean="0"/>
              <a:t>x</a:t>
            </a:r>
            <a:r>
              <a:rPr lang="en-GB" smtClean="0"/>
              <a:t>) </a:t>
            </a:r>
            <a:r>
              <a:rPr lang="en-GB"/>
              <a:t>=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776" y="2283681"/>
            <a:ext cx="6036252" cy="727260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3157" y="4941168"/>
            <a:ext cx="1853188" cy="7620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056" y="4941168"/>
            <a:ext cx="2871222" cy="76200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60969" y="3356992"/>
            <a:ext cx="5217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µ</a:t>
            </a:r>
            <a:r>
              <a:rPr lang="en-GB" baseline="-25000" smtClean="0"/>
              <a:t>ML</a:t>
            </a:r>
            <a:r>
              <a:rPr lang="en-GB" smtClean="0"/>
              <a:t> og </a:t>
            </a:r>
            <a:r>
              <a:rPr lang="el-GR" smtClean="0"/>
              <a:t>σ</a:t>
            </a:r>
            <a:r>
              <a:rPr lang="en-GB" baseline="-25000" smtClean="0"/>
              <a:t>ML</a:t>
            </a:r>
            <a:r>
              <a:rPr lang="en-GB" smtClean="0"/>
              <a:t> are found by maximizing </a:t>
            </a:r>
            <a:r>
              <a:rPr lang="en-GB"/>
              <a:t>L(µ,</a:t>
            </a:r>
            <a:r>
              <a:rPr lang="el-GR" smtClean="0"/>
              <a:t>σ</a:t>
            </a:r>
            <a:r>
              <a:rPr lang="da-DK"/>
              <a:t> |</a:t>
            </a:r>
            <a:r>
              <a:rPr lang="da-DK" b="1"/>
              <a:t>x</a:t>
            </a:r>
            <a:r>
              <a:rPr lang="en-GB" smtClean="0"/>
              <a:t>). That is :</a:t>
            </a:r>
          </a:p>
          <a:p>
            <a:pPr algn="ctr"/>
            <a:r>
              <a:rPr lang="en-GB" smtClean="0"/>
              <a:t>µ</a:t>
            </a:r>
            <a:r>
              <a:rPr lang="en-GB" baseline="-25000" smtClean="0"/>
              <a:t>ML </a:t>
            </a:r>
            <a:r>
              <a:rPr lang="en-GB" smtClean="0"/>
              <a:t> = arg max</a:t>
            </a:r>
            <a:r>
              <a:rPr lang="en-GB" baseline="-25000"/>
              <a:t>µ</a:t>
            </a:r>
            <a:r>
              <a:rPr lang="en-GB" smtClean="0"/>
              <a:t> </a:t>
            </a:r>
            <a:r>
              <a:rPr lang="en-GB"/>
              <a:t>L(µ,</a:t>
            </a:r>
            <a:r>
              <a:rPr lang="el-GR" smtClean="0"/>
              <a:t>σ</a:t>
            </a:r>
            <a:r>
              <a:rPr lang="da-DK"/>
              <a:t> |</a:t>
            </a:r>
            <a:r>
              <a:rPr lang="da-DK" b="1"/>
              <a:t>x</a:t>
            </a:r>
            <a:r>
              <a:rPr lang="en-GB" smtClean="0"/>
              <a:t>)</a:t>
            </a:r>
          </a:p>
          <a:p>
            <a:pPr algn="ctr"/>
            <a:r>
              <a:rPr lang="el-GR" smtClean="0"/>
              <a:t>σ</a:t>
            </a:r>
            <a:r>
              <a:rPr lang="en-GB" baseline="-25000" smtClean="0"/>
              <a:t>ML </a:t>
            </a:r>
            <a:r>
              <a:rPr lang="en-GB" smtClean="0"/>
              <a:t> </a:t>
            </a:r>
            <a:r>
              <a:rPr lang="en-GB"/>
              <a:t>= arg </a:t>
            </a:r>
            <a:r>
              <a:rPr lang="en-GB" smtClean="0"/>
              <a:t>max</a:t>
            </a:r>
            <a:r>
              <a:rPr lang="el-GR" baseline="-25000" smtClean="0"/>
              <a:t>σ</a:t>
            </a:r>
            <a:r>
              <a:rPr lang="en-GB" smtClean="0"/>
              <a:t> </a:t>
            </a:r>
            <a:r>
              <a:rPr lang="en-GB"/>
              <a:t>L(µ,</a:t>
            </a:r>
            <a:r>
              <a:rPr lang="el-GR" smtClean="0"/>
              <a:t>σ</a:t>
            </a:r>
            <a:r>
              <a:rPr lang="da-DK"/>
              <a:t> |</a:t>
            </a:r>
            <a:r>
              <a:rPr lang="da-DK" b="1"/>
              <a:t>x</a:t>
            </a:r>
            <a:r>
              <a:rPr lang="en-GB" smtClean="0"/>
              <a:t>)</a:t>
            </a:r>
            <a:endParaRPr lang="da-DK"/>
          </a:p>
          <a:p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37533" y="5154469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Gaussian distribution: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40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2800" smtClean="0"/>
              <a:t>How about the ”blue” distribution -</a:t>
            </a:r>
            <a:br>
              <a:rPr lang="da-DK" sz="2800" smtClean="0"/>
            </a:br>
            <a:r>
              <a:rPr lang="da-DK" sz="2400" smtClean="0"/>
              <a:t>What is the mean ? the most probable value ? the median ?</a:t>
            </a:r>
            <a:endParaRPr lang="da-DK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4550712" cy="45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8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Classification using probabilistic models </a:t>
            </a:r>
            <a:br>
              <a:rPr lang="da-DK" sz="3600" smtClean="0"/>
            </a:br>
            <a:r>
              <a:rPr lang="da-DK" sz="2700" smtClean="0"/>
              <a:t>(in the max-likelihood approach using generative models)</a:t>
            </a:r>
            <a:endParaRPr lang="da-DK" sz="27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93" y="2080171"/>
            <a:ext cx="2369582" cy="2380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208017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smtClean="0"/>
              <a:t>Choose probabilistic model/distribution for p(x|C)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mtClean="0"/>
              <a:t>e.g. Gaussian distribution</a:t>
            </a:r>
          </a:p>
          <a:p>
            <a:pPr marL="342900" indent="-342900">
              <a:buAutoNum type="arabicPeriod"/>
            </a:pPr>
            <a:r>
              <a:rPr lang="da-DK" smtClean="0"/>
              <a:t> (Sometimes) choose initial model parameters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mtClean="0"/>
              <a:t>Number of mixtures, hyperparameters,..</a:t>
            </a:r>
            <a:endParaRPr lang="da-DK"/>
          </a:p>
          <a:p>
            <a:pPr marL="342900" indent="-342900">
              <a:buAutoNum type="arabicPeriod"/>
            </a:pPr>
            <a:r>
              <a:rPr lang="da-DK" smtClean="0"/>
              <a:t>Infer/learn parameters of the model by maximizing the Log-likelihood function for each class separately – using a training data set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mtClean="0"/>
              <a:t>e.g. </a:t>
            </a:r>
            <a:r>
              <a:rPr lang="en-GB" smtClean="0"/>
              <a:t>µ and </a:t>
            </a:r>
            <a:r>
              <a:rPr lang="el-GR" smtClean="0"/>
              <a:t>σ</a:t>
            </a:r>
            <a:r>
              <a:rPr lang="da-DK" smtClean="0"/>
              <a:t> for the Gaussian for each class</a:t>
            </a:r>
          </a:p>
          <a:p>
            <a:pPr marL="342900" indent="-342900">
              <a:buFont typeface="+mj-lt"/>
              <a:buAutoNum type="arabicPeriod"/>
            </a:pPr>
            <a:r>
              <a:rPr lang="da-DK" smtClean="0"/>
              <a:t>Find </a:t>
            </a:r>
            <a:r>
              <a:rPr lang="da-DK"/>
              <a:t>the posterior class probabilities P(C | x) </a:t>
            </a:r>
            <a:r>
              <a:rPr lang="da-DK" smtClean="0"/>
              <a:t>using Bayes’ theorem </a:t>
            </a:r>
            <a:r>
              <a:rPr lang="da-DK"/>
              <a:t>(see next slide for details</a:t>
            </a:r>
            <a:r>
              <a:rPr lang="da-DK" smtClean="0"/>
              <a:t>..)</a:t>
            </a:r>
          </a:p>
          <a:p>
            <a:pPr marL="342900" indent="-342900">
              <a:buAutoNum type="arabicPeriod"/>
            </a:pPr>
            <a:r>
              <a:rPr lang="da-DK" smtClean="0"/>
              <a:t>Now, we’re ready to use P(C | x) on a new (test) set. </a:t>
            </a:r>
          </a:p>
        </p:txBody>
      </p:sp>
    </p:spTree>
    <p:extLst>
      <p:ext uri="{BB962C8B-B14F-4D97-AF65-F5344CB8AC3E}">
        <p14:creationId xmlns:p14="http://schemas.microsoft.com/office/powerpoint/2010/main" val="320301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Bayes’ theorem for classification</a:t>
            </a:r>
            <a:endParaRPr lang="da-DK"/>
          </a:p>
        </p:txBody>
      </p:sp>
      <p:sp>
        <p:nvSpPr>
          <p:cNvPr id="4" name="TextBox 3"/>
          <p:cNvSpPr txBox="1"/>
          <p:nvPr/>
        </p:nvSpPr>
        <p:spPr>
          <a:xfrm>
            <a:off x="2699792" y="3068960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P(C|x) – Posterior class probability</a:t>
            </a:r>
          </a:p>
          <a:p>
            <a:r>
              <a:rPr lang="da-DK" smtClean="0"/>
              <a:t>P(C) – probability of (some) class C</a:t>
            </a:r>
          </a:p>
          <a:p>
            <a:r>
              <a:rPr lang="da-DK" smtClean="0"/>
              <a:t>P(x) – probability density of random variable x at value x ! (sloppy notation, but that’s normal..) </a:t>
            </a:r>
          </a:p>
          <a:p>
            <a:r>
              <a:rPr lang="da-DK" smtClean="0"/>
              <a:t>N</a:t>
            </a:r>
            <a:r>
              <a:rPr lang="da-DK" baseline="-25000" smtClean="0"/>
              <a:t>c</a:t>
            </a:r>
            <a:r>
              <a:rPr lang="da-DK" smtClean="0"/>
              <a:t> – Number of classes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1061" y="2060848"/>
                <a:ext cx="4525854" cy="752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𝐶</m:t>
                          </m:r>
                        </m:e>
                        <m:e>
                          <m:r>
                            <a:rPr lang="da-DK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a-DK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da-DK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a-D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da-DK" i="1">
                              <a:latin typeface="Cambria Math"/>
                            </a:rPr>
                            <m:t>𝑃</m:t>
                          </m:r>
                          <m:r>
                            <a:rPr lang="da-DK" i="1">
                              <a:latin typeface="Cambria Math"/>
                            </a:rPr>
                            <m:t>(</m:t>
                          </m:r>
                          <m:r>
                            <a:rPr lang="da-DK" i="1">
                              <a:latin typeface="Cambria Math"/>
                            </a:rPr>
                            <m:t>𝐶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da-DK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da-DK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a-DK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da-DK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da-DK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i="1">
                                  <a:latin typeface="Cambria Math"/>
                                </a:rPr>
                                <m:t>𝐶</m:t>
                              </m:r>
                            </m:e>
                          </m:nary>
                          <m:r>
                            <a:rPr lang="da-DK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a-DK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61" y="2060848"/>
                <a:ext cx="4525854" cy="7528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91680" y="5085184"/>
            <a:ext cx="6027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NOTE: Arg max</a:t>
            </a:r>
            <a:r>
              <a:rPr lang="da-DK" baseline="-25000" smtClean="0"/>
              <a:t>C</a:t>
            </a:r>
            <a:r>
              <a:rPr lang="da-DK" smtClean="0"/>
              <a:t> P(C|x) = </a:t>
            </a:r>
            <a:r>
              <a:rPr lang="da-DK"/>
              <a:t>Arg max</a:t>
            </a:r>
            <a:r>
              <a:rPr lang="da-DK" baseline="-25000"/>
              <a:t>C</a:t>
            </a:r>
            <a:r>
              <a:rPr lang="da-DK"/>
              <a:t> </a:t>
            </a:r>
            <a:r>
              <a:rPr lang="da-DK" smtClean="0"/>
              <a:t>P(x|C)P(C)</a:t>
            </a:r>
          </a:p>
          <a:p>
            <a:r>
              <a:rPr lang="da-DK" smtClean="0"/>
              <a:t> - and if all class have same prior probability (ie. P(C) uniformly</a:t>
            </a:r>
          </a:p>
          <a:p>
            <a:r>
              <a:rPr lang="da-DK" smtClean="0"/>
              <a:t>distributed), then Arg </a:t>
            </a:r>
            <a:r>
              <a:rPr lang="da-DK"/>
              <a:t>max</a:t>
            </a:r>
            <a:r>
              <a:rPr lang="da-DK" baseline="-25000"/>
              <a:t>C</a:t>
            </a:r>
            <a:r>
              <a:rPr lang="da-DK"/>
              <a:t> P(C|x) = Arg max</a:t>
            </a:r>
            <a:r>
              <a:rPr lang="da-DK" baseline="-25000"/>
              <a:t>C</a:t>
            </a:r>
            <a:r>
              <a:rPr lang="da-DK"/>
              <a:t> </a:t>
            </a:r>
            <a:r>
              <a:rPr lang="da-DK" smtClean="0"/>
              <a:t>P(x|C)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44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Probability theory</a:t>
            </a:r>
          </a:p>
        </p:txBody>
      </p:sp>
      <p:pic>
        <p:nvPicPr>
          <p:cNvPr id="4" name="Content Placeholder 8" descr="Figure1.10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1574165"/>
            <a:ext cx="3834384" cy="251155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/>
        </p:nvSpPr>
        <p:spPr>
          <a:xfrm>
            <a:off x="4992699" y="1772816"/>
            <a:ext cx="4038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400" b="0" dirty="0" smtClean="0"/>
              <a:t>Marginal Probability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sz="2400" b="0" dirty="0" smtClean="0"/>
          </a:p>
          <a:p>
            <a:pPr>
              <a:buNone/>
            </a:pPr>
            <a:r>
              <a:rPr lang="en-GB" sz="2400" b="0" dirty="0" smtClean="0"/>
              <a:t>Conditional Probability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886968" y="4356365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Joint Probability</a:t>
            </a:r>
          </a:p>
          <a:p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83650" y="5003165"/>
            <a:ext cx="2751318" cy="483008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em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08104" y="2869565"/>
            <a:ext cx="1834216" cy="48300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199705" y="4951395"/>
            <a:ext cx="2698331" cy="53477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6943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Probability theory</a:t>
            </a:r>
          </a:p>
        </p:txBody>
      </p:sp>
      <p:pic>
        <p:nvPicPr>
          <p:cNvPr id="4" name="Content Placeholder 8" descr="Figure1.10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16" y="1700808"/>
            <a:ext cx="3834384" cy="251155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/>
        </p:nvSpPr>
        <p:spPr>
          <a:xfrm>
            <a:off x="5153100" y="2310409"/>
            <a:ext cx="3505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b="0" dirty="0" smtClean="0"/>
              <a:t>Sum Rule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7"/>
          <p:cNvSpPr txBox="1"/>
          <p:nvPr/>
        </p:nvSpPr>
        <p:spPr>
          <a:xfrm>
            <a:off x="1038300" y="4444008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Product Rule</a:t>
            </a:r>
          </a:p>
          <a:p>
            <a:endParaRPr lang="en-GB" dirty="0"/>
          </a:p>
        </p:txBody>
      </p:sp>
      <p:pic>
        <p:nvPicPr>
          <p:cNvPr id="7" name="Picture 6" descr="TP_tmp.em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77717" y="5020339"/>
            <a:ext cx="5808339" cy="89265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em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01222" y="2785121"/>
            <a:ext cx="3161101" cy="173508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8034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Probability theory</a:t>
            </a:r>
          </a:p>
        </p:txBody>
      </p:sp>
      <p:sp>
        <p:nvSpPr>
          <p:cNvPr id="4" name="Content Placeholder 6"/>
          <p:cNvSpPr>
            <a:spLocks noGrp="1"/>
          </p:cNvSpPr>
          <p:nvPr/>
        </p:nvSpPr>
        <p:spPr>
          <a:xfrm>
            <a:off x="1295400" y="1828800"/>
            <a:ext cx="6629400" cy="3200400"/>
          </a:xfrm>
          <a:prstGeom prst="rect">
            <a:avLst/>
          </a:prstGeom>
          <a:ln w="25400">
            <a:noFill/>
          </a:ln>
          <a:effectLst/>
        </p:spPr>
        <p:txBody>
          <a:bodyPr vert="horz" lIns="216000" tIns="14400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Sum Rule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400" dirty="0" smtClean="0"/>
              <a:t>Product Rule</a:t>
            </a:r>
          </a:p>
        </p:txBody>
      </p:sp>
      <p:pic>
        <p:nvPicPr>
          <p:cNvPr id="5" name="Picture 4" descr="TP_tmp.em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12695" y="2438399"/>
            <a:ext cx="2192905" cy="559696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em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95452" y="3514724"/>
            <a:ext cx="2598468" cy="281245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>
          <a:xfrm>
            <a:off x="1524000" y="1904999"/>
            <a:ext cx="6172200" cy="2438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Bayes’ theorem</a:t>
            </a:r>
            <a:endParaRPr lang="da-DK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0375" y="2133600"/>
            <a:ext cx="2590806" cy="633986"/>
          </a:xfrm>
          <a:prstGeom prst="rect">
            <a:avLst/>
          </a:prstGeom>
          <a:gradFill flip="none" rotWithShape="1">
            <a:gsLst>
              <a:gs pos="0">
                <a:srgbClr val="0064C8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86125" y="3175798"/>
            <a:ext cx="2643644" cy="558002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2667000" y="42627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posterior </a:t>
            </a:r>
            <a:r>
              <a:rPr lang="en-GB" sz="2400" dirty="0" smtClean="0">
                <a:sym typeface="Symbol"/>
              </a:rPr>
              <a:t> likelihood × prior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15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Probability densities</a:t>
            </a:r>
            <a:endParaRPr lang="da-DK"/>
          </a:p>
        </p:txBody>
      </p:sp>
      <p:pic>
        <p:nvPicPr>
          <p:cNvPr id="4" name="Picture 3" descr="Figure1.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4" y="1556792"/>
            <a:ext cx="5097475" cy="362011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62" y="2419374"/>
            <a:ext cx="2871222" cy="661418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458" y="3437406"/>
            <a:ext cx="2209804" cy="633986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555" y="5649264"/>
            <a:ext cx="844907" cy="25237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7884" y="5482005"/>
            <a:ext cx="1623978" cy="570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Expectations</a:t>
            </a:r>
            <a:endParaRPr lang="da-DK"/>
          </a:p>
        </p:txBody>
      </p:sp>
      <p:pic>
        <p:nvPicPr>
          <p:cNvPr id="4" name="Picture 3" descr="TP_tm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1749064"/>
            <a:ext cx="2157988" cy="557786"/>
          </a:xfrm>
          <a:prstGeom prst="rect">
            <a:avLst/>
          </a:prstGeom>
          <a:noFill/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2423818"/>
            <a:ext cx="2414020" cy="609602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859216"/>
            <a:ext cx="2185420" cy="7620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005064"/>
            <a:ext cx="2691389" cy="557786"/>
          </a:xfrm>
          <a:prstGeom prst="rect">
            <a:avLst/>
          </a:prstGeom>
          <a:noFill/>
        </p:spPr>
      </p:pic>
      <p:sp>
        <p:nvSpPr>
          <p:cNvPr id="8" name="TextBox 11"/>
          <p:cNvSpPr txBox="1"/>
          <p:nvPr/>
        </p:nvSpPr>
        <p:spPr>
          <a:xfrm>
            <a:off x="5292080" y="391651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Conditional Expectation</a:t>
            </a:r>
          </a:p>
          <a:p>
            <a:r>
              <a:rPr lang="en-GB" dirty="0" smtClean="0"/>
              <a:t>(discrete)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5148064" y="491705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Approximate Expectation</a:t>
            </a:r>
          </a:p>
          <a:p>
            <a:r>
              <a:rPr lang="en-GB" dirty="0" smtClean="0"/>
              <a:t>(discrete and continuous)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5148064" y="1632223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Expectation of f(x) </a:t>
            </a:r>
            <a:endParaRPr lang="en-GB" dirty="0"/>
          </a:p>
          <a:p>
            <a:r>
              <a:rPr lang="en-GB"/>
              <a:t>S</a:t>
            </a:r>
            <a:r>
              <a:rPr lang="en-GB" smtClean="0"/>
              <a:t>pecial cases: </a:t>
            </a:r>
          </a:p>
          <a:p>
            <a:r>
              <a:rPr lang="en-GB"/>
              <a:t> </a:t>
            </a:r>
            <a:r>
              <a:rPr lang="en-GB" smtClean="0"/>
              <a:t>f(x) = x gives the mean value of x</a:t>
            </a:r>
          </a:p>
          <a:p>
            <a:r>
              <a:rPr lang="en-GB" smtClean="0"/>
              <a:t> f(x) = (x - µ)</a:t>
            </a:r>
            <a:r>
              <a:rPr lang="en-GB" baseline="30000" smtClean="0"/>
              <a:t>2</a:t>
            </a:r>
            <a:r>
              <a:rPr lang="en-GB" smtClean="0"/>
              <a:t> gives the variance of x</a:t>
            </a:r>
          </a:p>
          <a:p>
            <a:r>
              <a:rPr lang="en-GB" smtClean="0"/>
              <a:t> (</a:t>
            </a:r>
            <a:r>
              <a:rPr lang="en-GB"/>
              <a:t>µ is the mean </a:t>
            </a:r>
            <a:r>
              <a:rPr lang="en-GB" smtClean="0"/>
              <a:t>value of x)</a:t>
            </a:r>
          </a:p>
        </p:txBody>
      </p:sp>
    </p:spTree>
    <p:extLst>
      <p:ext uri="{BB962C8B-B14F-4D97-AF65-F5344CB8AC3E}">
        <p14:creationId xmlns:p14="http://schemas.microsoft.com/office/powerpoint/2010/main" val="150497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Gaussian (=normal) distribution</a:t>
            </a:r>
            <a:endParaRPr lang="da-DK"/>
          </a:p>
        </p:txBody>
      </p:sp>
      <p:pic>
        <p:nvPicPr>
          <p:cNvPr id="4" name="Content Placeholder 3" descr="Figure1.13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4724400" cy="3417873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970839"/>
            <a:ext cx="5129793" cy="633986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1836" y="3366825"/>
            <a:ext cx="1676404" cy="30480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1230" y="3875839"/>
            <a:ext cx="2667006" cy="633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78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Gaussian mean and variance</a:t>
            </a:r>
            <a:endParaRPr lang="da-DK"/>
          </a:p>
        </p:txBody>
      </p:sp>
      <p:pic>
        <p:nvPicPr>
          <p:cNvPr id="4" name="Picture 3" descr="TP_tm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3161" y="2173794"/>
            <a:ext cx="3633223" cy="633986"/>
          </a:xfrm>
          <a:prstGeom prst="rect">
            <a:avLst/>
          </a:prstGeom>
          <a:noFill/>
        </p:spPr>
      </p:pic>
      <p:pic>
        <p:nvPicPr>
          <p:cNvPr id="5" name="Picture 4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8861" y="3221544"/>
            <a:ext cx="4547625" cy="633986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7514" y="4379405"/>
            <a:ext cx="3023622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6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401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Probabilistic models </vt:lpstr>
      <vt:lpstr>Probability theory</vt:lpstr>
      <vt:lpstr>Probability theory</vt:lpstr>
      <vt:lpstr>Probability theory</vt:lpstr>
      <vt:lpstr>Bayes’ theorem</vt:lpstr>
      <vt:lpstr>Probability densities</vt:lpstr>
      <vt:lpstr>Expectations</vt:lpstr>
      <vt:lpstr>Gaussian (=normal) distribution</vt:lpstr>
      <vt:lpstr>Gaussian mean and variance</vt:lpstr>
      <vt:lpstr>Multivariate Gaussian  (ie. more than one dimension..)</vt:lpstr>
      <vt:lpstr>Gaussian parameter estimation</vt:lpstr>
      <vt:lpstr>Maximum (log-) likelihood</vt:lpstr>
      <vt:lpstr>How about the ”blue” distribution - What is the mean ? the most probable value ? the median ?</vt:lpstr>
      <vt:lpstr>Classification using probabilistic models  (in the max-likelihood approach using generative models)</vt:lpstr>
      <vt:lpstr>Bayes’ theorem for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models </dc:title>
  <dc:creator>Peter Ahrendt</dc:creator>
  <cp:lastModifiedBy>Peter Ahrendt</cp:lastModifiedBy>
  <cp:revision>32</cp:revision>
  <dcterms:created xsi:type="dcterms:W3CDTF">2011-01-26T10:34:36Z</dcterms:created>
  <dcterms:modified xsi:type="dcterms:W3CDTF">2011-04-19T08:49:17Z</dcterms:modified>
</cp:coreProperties>
</file>