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15"/>
  </p:notesMasterIdLst>
  <p:sldIdLst>
    <p:sldId id="256" r:id="rId3"/>
    <p:sldId id="257" r:id="rId4"/>
    <p:sldId id="259" r:id="rId5"/>
    <p:sldId id="263" r:id="rId6"/>
    <p:sldId id="264" r:id="rId7"/>
    <p:sldId id="260" r:id="rId8"/>
    <p:sldId id="265" r:id="rId9"/>
    <p:sldId id="261" r:id="rId10"/>
    <p:sldId id="268" r:id="rId11"/>
    <p:sldId id="269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</a:rPr>
              <a:t>Baseline vs.</a:t>
            </a:r>
            <a:r>
              <a:rPr lang="en-US" baseline="0" dirty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</a:rPr>
              <a:t> Strategy 1</a:t>
            </a:r>
            <a:endParaRPr lang="en-US" dirty="0">
              <a:solidFill>
                <a:schemeClr val="tx2">
                  <a:lumMod val="10000"/>
                </a:schemeClr>
              </a:solidFill>
              <a:latin typeface="Bahnschrift SemiBold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39783331296764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254-4F52-868C-79BCB7876DB1}"/>
                </c:ext>
              </c:extLst>
            </c:dLbl>
            <c:dLbl>
              <c:idx val="1"/>
              <c:layout>
                <c:manualLayout>
                  <c:x val="-2.7539783331296764E-3"/>
                  <c:y val="-2.895752895752901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254-4F52-868C-79BCB7876DB1}"/>
                </c:ext>
              </c:extLst>
            </c:dLbl>
            <c:dLbl>
              <c:idx val="2"/>
              <c:layout>
                <c:manualLayout>
                  <c:x val="-2.753978333129777E-3"/>
                  <c:y val="-2.25225225225225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254-4F52-868C-79BCB7876D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2">
                        <a:lumMod val="25000"/>
                      </a:schemeClr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Sheet1!$B$2:$B$4</c:f>
              <c:numCache>
                <c:formatCode>_("$"* #,##0_);_("$"* \(#,##0\);_("$"* "-"_);_(@_)</c:formatCode>
                <c:ptCount val="3"/>
                <c:pt idx="0">
                  <c:v>52830207</c:v>
                </c:pt>
                <c:pt idx="1">
                  <c:v>26004777.579999965</c:v>
                </c:pt>
                <c:pt idx="2">
                  <c:v>26825429.420000035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54-4F52-868C-79BCB7876D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7539783331296764E-3"/>
                  <c:y val="-1.287001287001286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54-4F52-868C-79BCB7876DB1}"/>
                </c:ext>
              </c:extLst>
            </c:dLbl>
            <c:dLbl>
              <c:idx val="1"/>
              <c:layout>
                <c:manualLayout>
                  <c:x val="9.6389241659538671E-3"/>
                  <c:y val="-2.895752895752901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54-4F52-868C-79BCB7876DB1}"/>
                </c:ext>
              </c:extLst>
            </c:dLbl>
            <c:dLbl>
              <c:idx val="2"/>
              <c:layout>
                <c:manualLayout>
                  <c:x val="-2.0195607808232866E-16"/>
                  <c:y val="-1.930501930501930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54-4F52-868C-79BCB7876D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2">
                        <a:lumMod val="25000"/>
                      </a:schemeClr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Sheet1!$C$2:$C$4</c:f>
              <c:numCache>
                <c:formatCode>_("$"* #,##0_);_("$"* \(#,##0\);_("$"* "-"_);_(@_)</c:formatCode>
                <c:ptCount val="3"/>
                <c:pt idx="0">
                  <c:v>58113227.699999988</c:v>
                </c:pt>
                <c:pt idx="1">
                  <c:v>26004777.579999965</c:v>
                </c:pt>
                <c:pt idx="2">
                  <c:v>32108450.120000023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54-4F52-868C-79BCB7876D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8954288"/>
        <c:axId val="762959592"/>
      </c:barChart>
      <c:catAx>
        <c:axId val="69895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0678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62959592"/>
        <c:crosses val="autoZero"/>
        <c:auto val="1"/>
        <c:lblAlgn val="ctr"/>
        <c:lblOffset val="100"/>
        <c:noMultiLvlLbl val="0"/>
      </c:catAx>
      <c:valAx>
        <c:axId val="76295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06786"/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69895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</a:rPr>
              <a:t>Baseline vs.</a:t>
            </a:r>
            <a:r>
              <a:rPr lang="en-US" baseline="0" dirty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</a:rPr>
              <a:t> Strategy 2</a:t>
            </a:r>
            <a:endParaRPr lang="en-US" dirty="0">
              <a:solidFill>
                <a:schemeClr val="tx2">
                  <a:lumMod val="10000"/>
                </a:schemeClr>
              </a:solidFill>
              <a:latin typeface="Bahnschrift SemiBold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0097803904116433E-16"/>
                  <c:y val="6.435006435006316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1F4-47D2-A9AA-83D951F91972}"/>
                </c:ext>
              </c:extLst>
            </c:dLbl>
            <c:dLbl>
              <c:idx val="2"/>
              <c:layout>
                <c:manualLayout>
                  <c:x val="0"/>
                  <c:y val="-2.574002574002579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1F4-47D2-A9AA-83D951F919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2">
                        <a:lumMod val="25000"/>
                      </a:schemeClr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Sheet1!$B$2:$B$4</c:f>
              <c:numCache>
                <c:formatCode>_("$"* #,##0_);_("$"* \(#,##0\);_("$"* "-"_);_(@_)</c:formatCode>
                <c:ptCount val="3"/>
                <c:pt idx="0">
                  <c:v>52830207</c:v>
                </c:pt>
                <c:pt idx="1">
                  <c:v>26004777.579999965</c:v>
                </c:pt>
                <c:pt idx="2">
                  <c:v>26825429.420000035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F4-47D2-A9AA-83D951F919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3.217503217503217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F4-47D2-A9AA-83D951F91972}"/>
                </c:ext>
              </c:extLst>
            </c:dLbl>
            <c:dLbl>
              <c:idx val="1"/>
              <c:layout>
                <c:manualLayout>
                  <c:x val="0"/>
                  <c:y val="6.435006435006434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1F4-47D2-A9AA-83D951F91972}"/>
                </c:ext>
              </c:extLst>
            </c:dLbl>
            <c:dLbl>
              <c:idx val="2"/>
              <c:layout>
                <c:manualLayout>
                  <c:x val="6.88494583282409E-3"/>
                  <c:y val="-2.895752895752901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1F4-47D2-A9AA-83D951F919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2">
                        <a:lumMod val="25000"/>
                      </a:schemeClr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Sheet1!$C$2:$C$4</c:f>
              <c:numCache>
                <c:formatCode>_("$"* #,##0_);_("$"* \(#,##0\);_("$"* "-"_);_(@_)</c:formatCode>
                <c:ptCount val="3"/>
                <c:pt idx="0">
                  <c:v>52736199</c:v>
                </c:pt>
                <c:pt idx="1">
                  <c:v>25891805.349999964</c:v>
                </c:pt>
                <c:pt idx="2">
                  <c:v>26844393.650000036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F4-47D2-A9AA-83D951F919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8954288"/>
        <c:axId val="762959592"/>
      </c:barChart>
      <c:catAx>
        <c:axId val="69895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0678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62959592"/>
        <c:crosses val="autoZero"/>
        <c:auto val="1"/>
        <c:lblAlgn val="ctr"/>
        <c:lblOffset val="100"/>
        <c:noMultiLvlLbl val="0"/>
      </c:catAx>
      <c:valAx>
        <c:axId val="76295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06786"/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69895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</a:rPr>
              <a:t>Baseline vs.</a:t>
            </a:r>
            <a:r>
              <a:rPr lang="en-US" baseline="0" dirty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</a:rPr>
              <a:t> Strategy 3</a:t>
            </a:r>
            <a:endParaRPr lang="en-US" dirty="0">
              <a:solidFill>
                <a:schemeClr val="tx2">
                  <a:lumMod val="10000"/>
                </a:schemeClr>
              </a:solidFill>
              <a:latin typeface="Bahnschrift SemiBold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0097803904116433E-16"/>
                  <c:y val="6.435006435006316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A2E-42C5-9E6F-84E2C1FAA5FE}"/>
                </c:ext>
              </c:extLst>
            </c:dLbl>
            <c:dLbl>
              <c:idx val="2"/>
              <c:layout>
                <c:manualLayout>
                  <c:x val="0"/>
                  <c:y val="-2.574002574002579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A2E-42C5-9E6F-84E2C1FAA5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2">
                        <a:lumMod val="25000"/>
                      </a:schemeClr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Sheet1!$B$2:$B$4</c:f>
              <c:numCache>
                <c:formatCode>_("$"* #,##0_);_("$"* \(#,##0\);_("$"* "-"_);_(@_)</c:formatCode>
                <c:ptCount val="3"/>
                <c:pt idx="0">
                  <c:v>52830207</c:v>
                </c:pt>
                <c:pt idx="1">
                  <c:v>26004777.579999965</c:v>
                </c:pt>
                <c:pt idx="2">
                  <c:v>26825429.420000035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2E-42C5-9E6F-84E2C1FAA5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0489019520582166E-17"/>
                  <c:y val="-3.217503217503217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A2E-42C5-9E6F-84E2C1FAA5FE}"/>
                </c:ext>
              </c:extLst>
            </c:dLbl>
            <c:dLbl>
              <c:idx val="1"/>
              <c:layout>
                <c:manualLayout>
                  <c:x val="0"/>
                  <c:y val="6.435006435006434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A2E-42C5-9E6F-84E2C1FAA5FE}"/>
                </c:ext>
              </c:extLst>
            </c:dLbl>
            <c:dLbl>
              <c:idx val="2"/>
              <c:layout>
                <c:manualLayout>
                  <c:x val="6.88494583282409E-3"/>
                  <c:y val="-3.21750321750321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A2E-42C5-9E6F-84E2C1FAA5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2">
                        <a:lumMod val="25000"/>
                      </a:schemeClr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Sheet1!$C$2:$C$4</c:f>
              <c:numCache>
                <c:formatCode>_("$"* #,##0_);_("$"* \(#,##0\);_("$"* "-"_);_(@_)</c:formatCode>
                <c:ptCount val="3"/>
                <c:pt idx="0">
                  <c:v>53036677</c:v>
                </c:pt>
                <c:pt idx="1">
                  <c:v>25964680.819999963</c:v>
                </c:pt>
                <c:pt idx="2">
                  <c:v>27071996.180000037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2E-42C5-9E6F-84E2C1FAA5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8954288"/>
        <c:axId val="762959592"/>
      </c:barChart>
      <c:catAx>
        <c:axId val="69895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0678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62959592"/>
        <c:crosses val="autoZero"/>
        <c:auto val="1"/>
        <c:lblAlgn val="ctr"/>
        <c:lblOffset val="100"/>
        <c:noMultiLvlLbl val="0"/>
      </c:catAx>
      <c:valAx>
        <c:axId val="76295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06786"/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69895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4AF47-A612-4FEA-94DB-57002441E34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020C-CE49-49A3-9927-6AFE135C6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5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40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the metrics of all three strategies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85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risks, as the business cannot be too sure the promotion will be successful on its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impressive this data is and emphasize profit margin as a positive metric since value.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percentages are based on the three strategies that will be covered later in the presentation. Explain how I got the percentages (from combining all the strategies and calculations).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5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I got these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chart of Baseline vs. Strategy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9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get the lowest performing vehicles through profit margins – using a pivot table to rank the 15 worst cars by profit margin.</a:t>
            </a:r>
          </a:p>
          <a:p>
            <a:r>
              <a:rPr lang="en-US" dirty="0"/>
              <a:t>Two cars in picture that were in the 15 lowest performing vehicles list - 2017 Mercury Grand Marquis and 2018 Jaguar XJ Series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40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Comparison chart of Baseline vs. Strategy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get the highest performing vehicles through profit margins – using a pivot table to rank the 15 best cars by profit margin.</a:t>
            </a:r>
          </a:p>
          <a:p>
            <a:r>
              <a:rPr lang="en-US" dirty="0"/>
              <a:t>Two cars in picture that were in the 15 lowest performing vehicles list - 2016 Toyota </a:t>
            </a:r>
            <a:r>
              <a:rPr lang="en-US" dirty="0" err="1"/>
              <a:t>Xtra</a:t>
            </a:r>
            <a:r>
              <a:rPr lang="en-US" dirty="0"/>
              <a:t> and 2018 GMC Savana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Comparison chart of Baseline vs. Strategy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9020C-CE49-49A3-9927-6AFE135C6C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6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9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37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84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5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2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5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75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6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08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8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2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3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54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7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4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2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07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9BAC5FD-3CD6-480C-9253-CDD56DD4BF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9DCAE3D-93BE-4130-9606-19142AF0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69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4E1A-D4B2-4238-A7CF-040CBACB9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Lariat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1C656-9AC7-4CEA-B481-A0F2D52B8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Bahnschrift" panose="020B0502040204020203" pitchFamily="34" charset="0"/>
              </a:rPr>
              <a:t>By Kim Le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0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DA36-1564-4782-9D6D-0D8FA288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Combining All Three Strategies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6F755E-C978-45EC-965A-0623D446C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05609"/>
            <a:ext cx="8688853" cy="32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5EBD-4DD4-4F4F-9B34-83DD65A1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Bahnschrift SemiBold" panose="020B0502040204020203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3ACD-832D-4AF1-93B8-7087FE97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55054"/>
            <a:ext cx="6091989" cy="409334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In order to reach the business goals for 2019</a:t>
            </a:r>
          </a:p>
          <a:p>
            <a:pPr lvl="1"/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Increase the number of rentals by 15% and use a promotion as an incentive</a:t>
            </a:r>
          </a:p>
          <a:p>
            <a:pPr lvl="1"/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Remove the 15 worst performing vehicles</a:t>
            </a:r>
          </a:p>
          <a:p>
            <a:pPr lvl="1"/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Add 15 new 2019 car models based on vehicles with the highest profit margin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Strategy 1 can also be used solely to reach goals, but there are risks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Cannot go into the assumption promotion will work fully 100%, requires potential A/B testing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84AF9D7-2C05-4848-9EA3-2400C671E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007" y="1960006"/>
            <a:ext cx="2915993" cy="29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6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FDF6-E944-46D5-B0D3-5A91F282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0933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DCFB-6664-4D57-A297-F437E73B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</a:rPr>
              <a:t>Lariat in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8072-E365-4C0D-9655-E7314F93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942221" cy="40386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Total Revenue: $52,830,207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Total Costs: $26,004,778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Total Profit: $26,825,429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Profit Margin: 51%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81,318 Rentals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4,000 Vehicle Fleets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50 Branches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A9B905-BDD1-4B54-8599-B9693436C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60" y="2294295"/>
            <a:ext cx="45720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24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BB13-5534-41CF-A355-618B6FBE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</a:rPr>
              <a:t>Business Goals for 2019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E7BB1E-DB35-4205-A159-FA9820AA1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161" y="2285999"/>
            <a:ext cx="2750537" cy="275053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66643C-38C8-4DB2-8FCC-7DA0B6687D3F}"/>
              </a:ext>
            </a:extLst>
          </p:cNvPr>
          <p:cNvSpPr txBox="1">
            <a:spLocks/>
          </p:cNvSpPr>
          <p:nvPr/>
        </p:nvSpPr>
        <p:spPr>
          <a:xfrm>
            <a:off x="1143000" y="2057400"/>
            <a:ext cx="694222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Increase Revenue by 10%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Increase Profits by 20%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51% to 55% Profit margin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Reduce Costs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3 Possible Strategies to increase revenue and profits, while decreasing costs.</a:t>
            </a:r>
          </a:p>
        </p:txBody>
      </p:sp>
    </p:spTree>
    <p:extLst>
      <p:ext uri="{BB962C8B-B14F-4D97-AF65-F5344CB8AC3E}">
        <p14:creationId xmlns:p14="http://schemas.microsoft.com/office/powerpoint/2010/main" val="401998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D888-B141-4A06-A451-2206EAEB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 SemiBold" panose="020B0502040204020203" pitchFamily="34" charset="0"/>
              </a:rPr>
              <a:t>Strategy 1: Increasing Rentals by Including a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D8CE-828E-4AFA-BAFC-F55FA88F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057400"/>
            <a:ext cx="7795727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Increase the number of rentals by 15%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81,318 rentals ➜ 93,516 rentals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Example promotion - Applying a 5% discount on rentals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Revenue: $58,113,228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Costs: $26,004,778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Profit: $32,108,450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Profit Margin: 55%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Bahnschrift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Bahnschrift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Bahnschrift" panose="020B0502040204020203" pitchFamily="34" charset="0"/>
            </a:endParaRPr>
          </a:p>
          <a:p>
            <a:pPr lvl="1"/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67E92DC-8860-4C4C-B656-BBD1B34F3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686" y="3317027"/>
            <a:ext cx="2190834" cy="21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2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0148130-6F74-48AE-8120-C0EFD0C742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2177407"/>
              </p:ext>
            </p:extLst>
          </p:nvPr>
        </p:nvGraphicFramePr>
        <p:xfrm>
          <a:off x="1484489" y="1455420"/>
          <a:ext cx="9223021" cy="3947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104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8046-61D7-4F8C-B199-1B1142D3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Strategy 2: Remove the 15 Lowest Performing 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6AC1-0E5D-43B7-ABFA-5733D5E4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81988"/>
            <a:ext cx="6525126" cy="40386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Based on profit margin data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Low performing vehicle = Negative profit margin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Revenue: $52,736,199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Cost: $25,891,805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Profit: $26,844,394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3CF1CE4-78AD-4619-84A2-8BD73B482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61163"/>
              </p:ext>
            </p:extLst>
          </p:nvPr>
        </p:nvGraphicFramePr>
        <p:xfrm>
          <a:off x="1752846" y="5122991"/>
          <a:ext cx="8686308" cy="1128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1577">
                  <a:extLst>
                    <a:ext uri="{9D8B030D-6E8A-4147-A177-3AD203B41FA5}">
                      <a16:colId xmlns:a16="http://schemas.microsoft.com/office/drawing/2014/main" val="2876178276"/>
                    </a:ext>
                  </a:extLst>
                </a:gridCol>
                <a:gridCol w="2171577">
                  <a:extLst>
                    <a:ext uri="{9D8B030D-6E8A-4147-A177-3AD203B41FA5}">
                      <a16:colId xmlns:a16="http://schemas.microsoft.com/office/drawing/2014/main" val="459186935"/>
                    </a:ext>
                  </a:extLst>
                </a:gridCol>
                <a:gridCol w="2171577">
                  <a:extLst>
                    <a:ext uri="{9D8B030D-6E8A-4147-A177-3AD203B41FA5}">
                      <a16:colId xmlns:a16="http://schemas.microsoft.com/office/drawing/2014/main" val="3185026381"/>
                    </a:ext>
                  </a:extLst>
                </a:gridCol>
                <a:gridCol w="2171577">
                  <a:extLst>
                    <a:ext uri="{9D8B030D-6E8A-4147-A177-3AD203B41FA5}">
                      <a16:colId xmlns:a16="http://schemas.microsoft.com/office/drawing/2014/main" val="2525228974"/>
                    </a:ext>
                  </a:extLst>
                </a:gridCol>
              </a:tblGrid>
              <a:tr h="487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Bahnschrift" panose="020B0502040204020203" pitchFamily="34" charset="0"/>
                        </a:rPr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Bahnschrift" panose="020B0502040204020203" pitchFamily="34" charset="0"/>
                        </a:rPr>
                        <a:t>Cost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Bahnschrift" panose="020B0502040204020203" pitchFamily="34" charset="0"/>
                        </a:rPr>
                        <a:t>Profit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65512"/>
                  </a:ext>
                </a:extLst>
              </a:tr>
              <a:tr h="48798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Bahnschrift" panose="020B0502040204020203" pitchFamily="34" charset="0"/>
                        </a:rPr>
                        <a:t>Lowest 15 Performing Cars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 $94,008 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 $112,972 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 -$ 18,964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9805491"/>
                  </a:ext>
                </a:extLst>
              </a:tr>
            </a:tbl>
          </a:graphicData>
        </a:graphic>
      </p:graphicFrame>
      <p:pic>
        <p:nvPicPr>
          <p:cNvPr id="3074" name="Picture 2" descr="Grand Marquis Archives - The Truth About Cars">
            <a:extLst>
              <a:ext uri="{FF2B5EF4-FFF2-40B4-BE49-F238E27FC236}">
                <a16:creationId xmlns:a16="http://schemas.microsoft.com/office/drawing/2014/main" id="{337F0C54-71B7-4CE0-9A9A-E965034DA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31" y="1534033"/>
            <a:ext cx="3306178" cy="149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2018 Jaguar XJ Specs and Prices">
            <a:extLst>
              <a:ext uri="{FF2B5EF4-FFF2-40B4-BE49-F238E27FC236}">
                <a16:creationId xmlns:a16="http://schemas.microsoft.com/office/drawing/2014/main" id="{D0702DF0-88C4-4CA5-ACA4-07F690785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994" y="3250897"/>
            <a:ext cx="2448651" cy="16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76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3A31CE-235A-4178-8286-EC58ED31B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860344"/>
              </p:ext>
            </p:extLst>
          </p:nvPr>
        </p:nvGraphicFramePr>
        <p:xfrm>
          <a:off x="1484489" y="1455420"/>
          <a:ext cx="9223021" cy="3947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286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8859-47E9-4165-BE02-AB226249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Strategy 3: Add 15 New 2019 Car Models Based on the 15 Best Performing Vehicles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3002-DE02-4429-A0F0-15254EC07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33862"/>
            <a:ext cx="6733674" cy="314024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Based on profit margin data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Still removing the 15 worst performing vehicles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High performing vehicle = Positive profit margin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Revenue: $53,036,677.00 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Cost: $25,964,680.82 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Bahnschrift" panose="020B0502040204020203" pitchFamily="34" charset="0"/>
              </a:rPr>
              <a:t>Profit: $27,071,996.18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  <a:latin typeface="Bahnschrift" panose="020B0502040204020203" pitchFamily="34" charset="0"/>
            </a:endParaRP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0286AD-CDCF-4956-A3CE-7BB7355D5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77432"/>
              </p:ext>
            </p:extLst>
          </p:nvPr>
        </p:nvGraphicFramePr>
        <p:xfrm>
          <a:off x="1752846" y="5122991"/>
          <a:ext cx="8686308" cy="1128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1577">
                  <a:extLst>
                    <a:ext uri="{9D8B030D-6E8A-4147-A177-3AD203B41FA5}">
                      <a16:colId xmlns:a16="http://schemas.microsoft.com/office/drawing/2014/main" val="2876178276"/>
                    </a:ext>
                  </a:extLst>
                </a:gridCol>
                <a:gridCol w="2171577">
                  <a:extLst>
                    <a:ext uri="{9D8B030D-6E8A-4147-A177-3AD203B41FA5}">
                      <a16:colId xmlns:a16="http://schemas.microsoft.com/office/drawing/2014/main" val="459186935"/>
                    </a:ext>
                  </a:extLst>
                </a:gridCol>
                <a:gridCol w="2171577">
                  <a:extLst>
                    <a:ext uri="{9D8B030D-6E8A-4147-A177-3AD203B41FA5}">
                      <a16:colId xmlns:a16="http://schemas.microsoft.com/office/drawing/2014/main" val="3185026381"/>
                    </a:ext>
                  </a:extLst>
                </a:gridCol>
                <a:gridCol w="2171577">
                  <a:extLst>
                    <a:ext uri="{9D8B030D-6E8A-4147-A177-3AD203B41FA5}">
                      <a16:colId xmlns:a16="http://schemas.microsoft.com/office/drawing/2014/main" val="2525228974"/>
                    </a:ext>
                  </a:extLst>
                </a:gridCol>
              </a:tblGrid>
              <a:tr h="487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Bahnschrift" panose="020B0502040204020203" pitchFamily="34" charset="0"/>
                        </a:rPr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Bahnschrift" panose="020B0502040204020203" pitchFamily="34" charset="0"/>
                        </a:rPr>
                        <a:t>Cost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Bahnschrift" panose="020B0502040204020203" pitchFamily="34" charset="0"/>
                        </a:rPr>
                        <a:t>Profit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65512"/>
                  </a:ext>
                </a:extLst>
              </a:tr>
              <a:tr h="48798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Bahnschrift" panose="020B0502040204020203" pitchFamily="34" charset="0"/>
                        </a:rPr>
                        <a:t>Highest 15 Performing Cars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 $300,478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 $72,875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 $ 227,602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9805491"/>
                  </a:ext>
                </a:extLst>
              </a:tr>
            </a:tbl>
          </a:graphicData>
        </a:graphic>
      </p:graphicFrame>
      <p:pic>
        <p:nvPicPr>
          <p:cNvPr id="5122" name="Picture 2" descr="TOYOTA Hilux Extra Cab specs &amp; photos - 2015, 2016, 2017, 2018, 2019, 2020,  2021 - autoevolution">
            <a:extLst>
              <a:ext uri="{FF2B5EF4-FFF2-40B4-BE49-F238E27FC236}">
                <a16:creationId xmlns:a16="http://schemas.microsoft.com/office/drawing/2014/main" id="{562994EB-F377-400D-9E97-50C17C1E2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440" y="1965960"/>
            <a:ext cx="1787371" cy="134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2018 GMC Savana Values &amp; Cars for Sale | Kelley Blue Book">
            <a:extLst>
              <a:ext uri="{FF2B5EF4-FFF2-40B4-BE49-F238E27FC236}">
                <a16:creationId xmlns:a16="http://schemas.microsoft.com/office/drawing/2014/main" id="{1177FAD4-6CC9-46A0-B486-6235F839E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628" y="3453857"/>
            <a:ext cx="1917578" cy="143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6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0516E62-745E-4D8C-BD84-5A40B47E1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563351"/>
              </p:ext>
            </p:extLst>
          </p:nvPr>
        </p:nvGraphicFramePr>
        <p:xfrm>
          <a:off x="1484489" y="1455420"/>
          <a:ext cx="9223021" cy="3947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424574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2">
      <a:dk1>
        <a:srgbClr val="306786"/>
      </a:dk1>
      <a:lt1>
        <a:srgbClr val="FFFFFF"/>
      </a:lt1>
      <a:dk2>
        <a:srgbClr val="306786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1_Basis">
  <a:themeElements>
    <a:clrScheme name="Custom 4">
      <a:dk1>
        <a:srgbClr val="FFFFFF"/>
      </a:dk1>
      <a:lt1>
        <a:srgbClr val="306786"/>
      </a:lt1>
      <a:dk2>
        <a:srgbClr val="306786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3167</TotalTime>
  <Words>560</Words>
  <Application>Microsoft Office PowerPoint</Application>
  <PresentationFormat>Widescreen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Bahnschrift</vt:lpstr>
      <vt:lpstr>Bahnschrift SemiBold</vt:lpstr>
      <vt:lpstr>Calibri</vt:lpstr>
      <vt:lpstr>Corbel</vt:lpstr>
      <vt:lpstr>Basis</vt:lpstr>
      <vt:lpstr>1_Basis</vt:lpstr>
      <vt:lpstr>Lariat CAPSTONE</vt:lpstr>
      <vt:lpstr>Lariat in 2018</vt:lpstr>
      <vt:lpstr>Business Goals for 2019</vt:lpstr>
      <vt:lpstr>Strategy 1: Increasing Rentals by Including a Promotion</vt:lpstr>
      <vt:lpstr>PowerPoint Presentation</vt:lpstr>
      <vt:lpstr>Strategy 2: Remove the 15 Lowest Performing Vehicles</vt:lpstr>
      <vt:lpstr>PowerPoint Presentation</vt:lpstr>
      <vt:lpstr>Strategy 3: Add 15 New 2019 Car Models Based on the 15 Best Performing Vehicles</vt:lpstr>
      <vt:lpstr>PowerPoint Presentation</vt:lpstr>
      <vt:lpstr>Combining All Three Strategies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Case Study</dc:title>
  <dc:creator>Kim Le</dc:creator>
  <cp:lastModifiedBy>Kim Le</cp:lastModifiedBy>
  <cp:revision>41</cp:revision>
  <dcterms:created xsi:type="dcterms:W3CDTF">2021-01-11T02:18:30Z</dcterms:created>
  <dcterms:modified xsi:type="dcterms:W3CDTF">2021-01-14T00:02:34Z</dcterms:modified>
</cp:coreProperties>
</file>