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0" r:id="rId3"/>
    <p:sldId id="282" r:id="rId4"/>
    <p:sldId id="283" r:id="rId5"/>
    <p:sldId id="288" r:id="rId6"/>
    <p:sldId id="284" r:id="rId7"/>
    <p:sldId id="286" r:id="rId8"/>
    <p:sldId id="287" r:id="rId9"/>
    <p:sldId id="279" r:id="rId10"/>
    <p:sldId id="278" r:id="rId11"/>
    <p:sldId id="277" r:id="rId12"/>
    <p:sldId id="276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F"/>
    <a:srgbClr val="1C5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3738" autoAdjust="0"/>
  </p:normalViewPr>
  <p:slideViewPr>
    <p:cSldViewPr>
      <p:cViewPr varScale="1">
        <p:scale>
          <a:sx n="107" d="100"/>
          <a:sy n="107" d="100"/>
        </p:scale>
        <p:origin x="768" y="91"/>
      </p:cViewPr>
      <p:guideLst>
        <p:guide orient="horz" pos="17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2C261-8445-4A78-BA9C-25B40549C079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B2D0-ADC7-4A00-B7F7-11168F6C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B2D0-ADC7-4A00-B7F7-11168F6C8D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7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B2D0-ADC7-4A00-B7F7-11168F6C8D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42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525" y="0"/>
            <a:ext cx="9153525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案例\212\london-skyline\Ballo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82052" y="480951"/>
            <a:ext cx="5715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-9525" y="4886325"/>
            <a:ext cx="9144001" cy="257175"/>
            <a:chOff x="762000" y="5634038"/>
            <a:chExt cx="15207283" cy="257175"/>
          </a:xfrm>
        </p:grpSpPr>
        <p:pic>
          <p:nvPicPr>
            <p:cNvPr id="1031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2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7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95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57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2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5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7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32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57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92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55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17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80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42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05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67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30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92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55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17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880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642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405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67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930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F:\案例\212\london-skyline\trees_and_lamp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3" y="4277082"/>
            <a:ext cx="9144000" cy="70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F:\案例\212\london-skyline\building-1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2974" y="3748332"/>
            <a:ext cx="714375" cy="139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1380818" y="1645964"/>
            <a:ext cx="6268063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Sniglet" panose="04070505030100020000" pitchFamily="82" charset="0"/>
                <a:ea typeface="微软雅黑" pitchFamily="34" charset="-122"/>
              </a:rPr>
              <a:t>Final Project Rules</a:t>
            </a:r>
            <a:endParaRPr lang="zh-CN" altLang="en-US" sz="6000" dirty="0">
              <a:solidFill>
                <a:schemeClr val="bg1"/>
              </a:solidFill>
              <a:latin typeface="Sniglet" panose="04070505030100020000" pitchFamily="82" charset="0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397340" y="3185738"/>
            <a:ext cx="2119946" cy="276999"/>
            <a:chOff x="3512027" y="2433250"/>
            <a:chExt cx="2119946" cy="276999"/>
          </a:xfrm>
        </p:grpSpPr>
        <p:grpSp>
          <p:nvGrpSpPr>
            <p:cNvPr id="6" name="组合 5"/>
            <p:cNvGrpSpPr/>
            <p:nvPr/>
          </p:nvGrpSpPr>
          <p:grpSpPr>
            <a:xfrm>
              <a:off x="3512027" y="2461970"/>
              <a:ext cx="2119946" cy="219557"/>
              <a:chOff x="3512027" y="2461970"/>
              <a:chExt cx="2119946" cy="219557"/>
            </a:xfrm>
          </p:grpSpPr>
          <p:sp>
            <p:nvSpPr>
              <p:cNvPr id="53" name="六边形 52"/>
              <p:cNvSpPr/>
              <p:nvPr/>
            </p:nvSpPr>
            <p:spPr>
              <a:xfrm>
                <a:off x="3512027" y="2461970"/>
                <a:ext cx="2119946" cy="219557"/>
              </a:xfrm>
              <a:prstGeom prst="hexagon">
                <a:avLst>
                  <a:gd name="adj" fmla="val 59791"/>
                  <a:gd name="vf" fmla="val 11547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88A84"/>
                  </a:solidFill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3626225" y="2544748"/>
                <a:ext cx="54000" cy="54000"/>
              </a:xfrm>
              <a:prstGeom prst="ellipse">
                <a:avLst/>
              </a:prstGeom>
              <a:solidFill>
                <a:srgbClr val="3A9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388A84"/>
                    </a:solidFill>
                  </a:rPr>
                  <a:t> </a:t>
                </a:r>
                <a:endParaRPr lang="zh-CN" altLang="en-US" dirty="0">
                  <a:solidFill>
                    <a:srgbClr val="388A84"/>
                  </a:solidFill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456151" y="2544748"/>
                <a:ext cx="54000" cy="54000"/>
              </a:xfrm>
              <a:prstGeom prst="ellipse">
                <a:avLst/>
              </a:prstGeom>
              <a:solidFill>
                <a:srgbClr val="3081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88A84"/>
                  </a:solidFill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681341" y="2433250"/>
              <a:ext cx="1856354" cy="27699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388A84"/>
                  </a:solidFill>
                </a:rPr>
                <a:t>CSI2P Chen</a:t>
              </a:r>
              <a:endParaRPr lang="zh-CN" altLang="en-US" sz="1200" b="1" dirty="0">
                <a:solidFill>
                  <a:srgbClr val="388A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69817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60EEB2E3-E640-4B58-8B78-C4737EE7C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內容</a:t>
            </a:r>
            <a:endParaRPr lang="en-US" altLang="zh-TW" sz="28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1"/>
            <a:r>
              <a:rPr lang="zh-TW" altLang="en-US" sz="24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遊戲名稱</a:t>
            </a:r>
            <a:endParaRPr lang="en-US" altLang="zh-TW" sz="24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2"/>
            <a:r>
              <a:rPr lang="zh-TW" altLang="en-US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取個酷炫的名稱吧</a:t>
            </a:r>
            <a:r>
              <a: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e.g.</a:t>
            </a:r>
            <a:r>
              <a:rPr lang="zh-TW" altLang="en-US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斬卍阿修羅卍佛</a:t>
            </a:r>
            <a:endParaRPr lang="en-US" altLang="zh-TW" sz="20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1"/>
            <a:r>
              <a:rPr lang="zh-TW" altLang="en-US" sz="24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遊戲內容</a:t>
            </a:r>
            <a:endParaRPr lang="en-US" altLang="zh-TW" sz="24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2"/>
            <a:r>
              <a: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150</a:t>
            </a:r>
            <a:r>
              <a:rPr lang="zh-TW" altLang="en-US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字內說明遊戲整體設計概念</a:t>
            </a:r>
            <a:endParaRPr lang="en-US" altLang="zh-TW" sz="20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1"/>
            <a:r>
              <a:rPr lang="zh-TW" altLang="en-US" sz="24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遊戲功能</a:t>
            </a:r>
            <a:endParaRPr lang="en-US" altLang="zh-TW" sz="24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2"/>
            <a:r>
              <a:rPr lang="zh-TW" altLang="en-US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條列式說明欲完成功能</a:t>
            </a:r>
            <a:endParaRPr lang="en-US" altLang="zh-TW" sz="20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2"/>
            <a:r>
              <a:rPr lang="zh-TW" altLang="en-US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每項功能可以加些描述</a:t>
            </a:r>
            <a:endParaRPr lang="en-US" altLang="zh-TW" sz="20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2"/>
            <a:endParaRPr lang="en-US" altLang="zh-TW" sz="20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1"/>
            <a:endParaRPr lang="en-US" altLang="zh-TW" sz="24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endParaRPr lang="en-US" altLang="zh-TW" sz="28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1"/>
            <a:endParaRPr lang="zh-TW" altLang="en-US" sz="24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A11391A-98AB-426F-98DD-2F19035A5E3E}"/>
              </a:ext>
            </a:extLst>
          </p:cNvPr>
          <p:cNvSpPr txBox="1"/>
          <p:nvPr/>
        </p:nvSpPr>
        <p:spPr>
          <a:xfrm>
            <a:off x="-2" y="16127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Proposal</a:t>
            </a:r>
            <a:endParaRPr lang="zh-TW" altLang="en-US" sz="6600" b="1" dirty="0">
              <a:latin typeface="billy" pitchFamily="2" charset="-120"/>
              <a:ea typeface="billy" pitchFamily="2" charset="-120"/>
              <a:cs typeface="billy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772525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DC74FA-1418-46E4-BE16-05B33DAB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28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期限</a:t>
            </a:r>
            <a:r>
              <a:rPr lang="en-US" altLang="zh-TW" sz="28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:</a:t>
            </a:r>
            <a:r>
              <a:rPr lang="zh-TW" altLang="en-US" sz="28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sz="28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6/3(</a:t>
            </a:r>
            <a:r>
              <a:rPr lang="zh-TW" altLang="en-US" sz="28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日</a:t>
            </a:r>
            <a:r>
              <a:rPr lang="en-US" altLang="zh-TW" sz="28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)</a:t>
            </a:r>
            <a:r>
              <a:rPr lang="zh-TW" altLang="en-US" sz="28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sz="28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18:00</a:t>
            </a:r>
            <a:r>
              <a:rPr lang="zh-TW" altLang="en-US" sz="28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前</a:t>
            </a:r>
            <a:endParaRPr lang="en-US" altLang="zh-TW" sz="28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r>
              <a:rPr lang="zh-TW" altLang="en-US" sz="28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繳交至</a:t>
            </a:r>
            <a:r>
              <a:rPr lang="en-US" altLang="zh-TW" sz="28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iLMS</a:t>
            </a:r>
          </a:p>
          <a:p>
            <a:pPr lvl="1"/>
            <a:r>
              <a:rPr lang="zh-TW" altLang="en-US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檔名</a:t>
            </a:r>
            <a:r>
              <a: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:</a:t>
            </a:r>
            <a:r>
              <a:rPr lang="zh-TW" altLang="en-US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{</a:t>
            </a:r>
            <a:r>
              <a:rPr lang="zh-TW" altLang="en-US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學號</a:t>
            </a:r>
            <a:r>
              <a: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}_{</a:t>
            </a:r>
            <a:r>
              <a:rPr lang="zh-TW" altLang="en-US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姓名</a:t>
            </a:r>
            <a:r>
              <a: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}_proposal.pdf</a:t>
            </a:r>
          </a:p>
          <a:p>
            <a:pPr lvl="1"/>
            <a:r>
              <a: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E.g. 103000001_</a:t>
            </a:r>
            <a:r>
              <a:rPr lang="zh-TW" altLang="en-US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王大明</a:t>
            </a:r>
            <a:r>
              <a: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_proposal.pdf</a:t>
            </a:r>
          </a:p>
          <a:p>
            <a:pPr lvl="1"/>
            <a:r>
              <a:rPr lang="zh-TW" altLang="en-US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未依格式扣</a:t>
            </a:r>
            <a:r>
              <a: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10</a:t>
            </a:r>
            <a:r>
              <a:rPr lang="zh-TW" altLang="en-US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分</a:t>
            </a:r>
            <a:endParaRPr lang="en-US" altLang="zh-TW" sz="20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1"/>
            <a:r>
              <a:rPr lang="zh-TW" altLang="en-US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未通過需要補交，通過就為滿分</a:t>
            </a:r>
            <a:endParaRPr lang="en-US" altLang="zh-TW" sz="20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r>
              <a:rPr lang="en-US" altLang="zh-TW" sz="28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1-2</a:t>
            </a:r>
            <a:r>
              <a:rPr lang="zh-TW" altLang="en-US" sz="28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頁即可</a:t>
            </a:r>
            <a:endParaRPr lang="en-US" altLang="zh-TW" sz="28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r>
              <a:rPr lang="en-US" altLang="zh-TW" sz="28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In </a:t>
            </a:r>
            <a:r>
              <a:rPr lang="en-US" altLang="zh-TW" sz="2800" dirty="0" err="1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Hackthon</a:t>
            </a:r>
            <a:endParaRPr lang="en-US" altLang="zh-TW" sz="28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1"/>
            <a:r>
              <a:rPr lang="zh-TW" altLang="en-US" sz="21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寫好直接給</a:t>
            </a:r>
            <a:r>
              <a:rPr lang="en-US" altLang="zh-TW" sz="21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TA</a:t>
            </a:r>
            <a:r>
              <a:rPr lang="zh-TW" altLang="en-US" sz="21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看 </a:t>
            </a:r>
            <a:r>
              <a:rPr lang="en-US" altLang="zh-TW" sz="21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(at </a:t>
            </a:r>
            <a:r>
              <a:rPr lang="zh-TW" altLang="en-US" sz="21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資電</a:t>
            </a:r>
            <a:r>
              <a:rPr lang="en-US" altLang="zh-TW" sz="21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326)</a:t>
            </a:r>
          </a:p>
          <a:p>
            <a:pPr lvl="1"/>
            <a:endParaRPr lang="zh-TW" altLang="en-US" sz="24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4C2ED1-C2E4-434A-A728-1422EA31C277}"/>
              </a:ext>
            </a:extLst>
          </p:cNvPr>
          <p:cNvSpPr txBox="1"/>
          <p:nvPr/>
        </p:nvSpPr>
        <p:spPr>
          <a:xfrm>
            <a:off x="-2" y="16127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Proposal</a:t>
            </a:r>
            <a:endParaRPr lang="zh-TW" altLang="en-US" sz="6600" b="1" dirty="0">
              <a:latin typeface="billy" pitchFamily="2" charset="-120"/>
              <a:ea typeface="billy" pitchFamily="2" charset="-120"/>
              <a:cs typeface="billy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016399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91439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案例\212\london-skyline\brid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62350" y="1255651"/>
            <a:ext cx="20193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2097450" y="2119781"/>
            <a:ext cx="4959865" cy="513678"/>
            <a:chOff x="3512027" y="2461970"/>
            <a:chExt cx="2119946" cy="219557"/>
          </a:xfrm>
        </p:grpSpPr>
        <p:sp>
          <p:nvSpPr>
            <p:cNvPr id="53" name="六边形 52"/>
            <p:cNvSpPr/>
            <p:nvPr/>
          </p:nvSpPr>
          <p:spPr>
            <a:xfrm>
              <a:off x="3512027" y="2461970"/>
              <a:ext cx="2119946" cy="219557"/>
            </a:xfrm>
            <a:prstGeom prst="hexagon">
              <a:avLst>
                <a:gd name="adj" fmla="val 59791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88A84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626225" y="2544748"/>
              <a:ext cx="54000" cy="54000"/>
            </a:xfrm>
            <a:prstGeom prst="ellipse">
              <a:avLst/>
            </a:prstGeom>
            <a:solidFill>
              <a:srgbClr val="3A9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388A84"/>
                  </a:solidFill>
                </a:rPr>
                <a:t> </a:t>
              </a:r>
              <a:endParaRPr lang="zh-CN" altLang="en-US" dirty="0">
                <a:solidFill>
                  <a:srgbClr val="388A84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456151" y="2544748"/>
              <a:ext cx="54000" cy="54000"/>
            </a:xfrm>
            <a:prstGeom prst="ellipse">
              <a:avLst/>
            </a:prstGeom>
            <a:solidFill>
              <a:srgbClr val="3081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88A84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024187" y="2086936"/>
            <a:ext cx="309562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88A84"/>
                </a:solidFill>
                <a:latin typeface="Sniglet" panose="04070505030100020000" pitchFamily="82" charset="0"/>
                <a:ea typeface="微软雅黑" pitchFamily="34" charset="-122"/>
              </a:rPr>
              <a:t>Good   Luck</a:t>
            </a:r>
            <a:endParaRPr lang="zh-CN" altLang="en-US" sz="3600" b="1" dirty="0">
              <a:solidFill>
                <a:srgbClr val="388A84"/>
              </a:solidFill>
              <a:latin typeface="Sniglet" panose="04070505030100020000" pitchFamily="82" charset="0"/>
              <a:ea typeface="微软雅黑" pitchFamily="34" charset="-122"/>
            </a:endParaRPr>
          </a:p>
        </p:txBody>
      </p:sp>
      <p:pic>
        <p:nvPicPr>
          <p:cNvPr id="5122" name="Picture 2" descr="F:\案例\212\macbook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2298" y="2235047"/>
            <a:ext cx="2386633" cy="310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F:\案例\212\london-skyline\pinnacle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584" y="1984476"/>
            <a:ext cx="966366" cy="313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:\案例\212\london-skyline\small-plant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400" y="1814981"/>
            <a:ext cx="142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F:\案例\212\london-skyline\pop_up_commut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5272" y="1587341"/>
            <a:ext cx="505594" cy="54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14858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5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5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5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5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5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 tmFilter="0,0; .5, 1; 1, 1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 tmFilter="0,0; .5, 1; 1, 1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8EF1518-E865-41EA-ACAB-3B8E1A5A4A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00" y="-28277"/>
            <a:ext cx="8812400" cy="516403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DFA7989-BFFA-4E72-A6D4-72AE2159B192}"/>
              </a:ext>
            </a:extLst>
          </p:cNvPr>
          <p:cNvSpPr txBox="1"/>
          <p:nvPr/>
        </p:nvSpPr>
        <p:spPr>
          <a:xfrm>
            <a:off x="6469600" y="1769209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0070C0"/>
                </a:solidFill>
              </a:rPr>
              <a:t>Mini2 Demo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93C528E-C91B-4869-9514-DC4AD1EB689E}"/>
              </a:ext>
            </a:extLst>
          </p:cNvPr>
          <p:cNvSpPr txBox="1"/>
          <p:nvPr/>
        </p:nvSpPr>
        <p:spPr>
          <a:xfrm>
            <a:off x="6512367" y="3579862"/>
            <a:ext cx="1149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rgbClr val="FF0000"/>
                </a:solidFill>
              </a:rPr>
              <a:t>Final Project </a:t>
            </a:r>
          </a:p>
          <a:p>
            <a:pPr algn="ctr"/>
            <a:r>
              <a:rPr lang="en-US" altLang="zh-TW" sz="1400" b="1" dirty="0">
                <a:solidFill>
                  <a:srgbClr val="FF0000"/>
                </a:solidFill>
              </a:rPr>
              <a:t>Demo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EA7C950-7E43-434D-9940-1C4B2E148292}"/>
              </a:ext>
            </a:extLst>
          </p:cNvPr>
          <p:cNvSpPr txBox="1"/>
          <p:nvPr/>
        </p:nvSpPr>
        <p:spPr>
          <a:xfrm>
            <a:off x="1363029" y="4587974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7030A0"/>
                </a:solidFill>
              </a:rPr>
              <a:t>Final Exam</a:t>
            </a:r>
            <a:endParaRPr lang="zh-TW" altLang="en-US" sz="1600" b="1" dirty="0">
              <a:solidFill>
                <a:srgbClr val="7030A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7BB22C-005A-44DF-BD76-00EFD873C97F}"/>
              </a:ext>
            </a:extLst>
          </p:cNvPr>
          <p:cNvSpPr/>
          <p:nvPr/>
        </p:nvSpPr>
        <p:spPr>
          <a:xfrm>
            <a:off x="6444208" y="1441489"/>
            <a:ext cx="1296144" cy="964378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A7084C0-C8F9-4735-AFFB-7149FE66B05D}"/>
              </a:ext>
            </a:extLst>
          </p:cNvPr>
          <p:cNvSpPr/>
          <p:nvPr/>
        </p:nvSpPr>
        <p:spPr>
          <a:xfrm>
            <a:off x="6444208" y="3313695"/>
            <a:ext cx="1296144" cy="914238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55804CC-A28C-4124-A87E-E934AD265120}"/>
              </a:ext>
            </a:extLst>
          </p:cNvPr>
          <p:cNvSpPr/>
          <p:nvPr/>
        </p:nvSpPr>
        <p:spPr>
          <a:xfrm>
            <a:off x="1262543" y="4227933"/>
            <a:ext cx="1296144" cy="907827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1C9F4F-27C0-41E3-BF92-BE51B409076D}"/>
              </a:ext>
            </a:extLst>
          </p:cNvPr>
          <p:cNvSpPr/>
          <p:nvPr/>
        </p:nvSpPr>
        <p:spPr>
          <a:xfrm>
            <a:off x="165800" y="1801148"/>
            <a:ext cx="11792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FP Proposal</a:t>
            </a:r>
            <a:endParaRPr lang="zh-TW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0DE59C-CE7D-481A-B830-32E3E917916C}"/>
              </a:ext>
            </a:extLst>
          </p:cNvPr>
          <p:cNvSpPr/>
          <p:nvPr/>
        </p:nvSpPr>
        <p:spPr>
          <a:xfrm>
            <a:off x="131763" y="1434345"/>
            <a:ext cx="1296144" cy="964378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90752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:\案例\212\29398439_1386402044341.jpg">
            <a:extLst>
              <a:ext uri="{FF2B5EF4-FFF2-40B4-BE49-F238E27FC236}">
                <a16:creationId xmlns:a16="http://schemas.microsoft.com/office/drawing/2014/main" id="{72A68978-7A4B-479F-9945-362ABD08C1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3">
            <a:extLst>
              <a:ext uri="{FF2B5EF4-FFF2-40B4-BE49-F238E27FC236}">
                <a16:creationId xmlns:a16="http://schemas.microsoft.com/office/drawing/2014/main" id="{F5D722CE-1448-40B5-86F3-62473A6BFB0A}"/>
              </a:ext>
            </a:extLst>
          </p:cNvPr>
          <p:cNvSpPr txBox="1">
            <a:spLocks/>
          </p:cNvSpPr>
          <p:nvPr/>
        </p:nvSpPr>
        <p:spPr>
          <a:xfrm>
            <a:off x="685800" y="118836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600" dirty="0">
                <a:solidFill>
                  <a:schemeClr val="bg1"/>
                </a:solidFill>
                <a:latin typeface="billy" pitchFamily="2" charset="-120"/>
                <a:ea typeface="billy" pitchFamily="2" charset="-120"/>
                <a:cs typeface="billy" pitchFamily="2" charset="-120"/>
              </a:rPr>
              <a:t>In your final project</a:t>
            </a:r>
            <a:endParaRPr lang="zh-TW" altLang="en-US" sz="6600" dirty="0">
              <a:solidFill>
                <a:schemeClr val="bg1"/>
              </a:solidFill>
              <a:latin typeface="billy" pitchFamily="2" charset="-120"/>
              <a:ea typeface="billy" pitchFamily="2" charset="-120"/>
              <a:cs typeface="billy" pitchFamily="2" charset="-120"/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E4C70C0-983A-4076-84DA-092344613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11710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zh-TW" sz="6600" dirty="0">
                <a:solidFill>
                  <a:schemeClr val="bg1"/>
                </a:solidFill>
                <a:latin typeface="billy" pitchFamily="2" charset="-120"/>
                <a:ea typeface="billy" pitchFamily="2" charset="-120"/>
                <a:cs typeface="billy" pitchFamily="2" charset="-120"/>
              </a:rPr>
              <a:t>You need to design a game, too</a:t>
            </a:r>
            <a:endParaRPr lang="zh-TW" altLang="en-US" sz="6600" dirty="0">
              <a:solidFill>
                <a:schemeClr val="bg1"/>
              </a:solidFill>
              <a:latin typeface="billy" pitchFamily="2" charset="-120"/>
              <a:ea typeface="billy" pitchFamily="2" charset="-120"/>
              <a:cs typeface="billy" pitchFamily="2" charset="-120"/>
            </a:endParaRPr>
          </a:p>
        </p:txBody>
      </p:sp>
      <p:pic>
        <p:nvPicPr>
          <p:cNvPr id="2050" name="Picture 2" descr="ãgameãçåçæå°çµæ">
            <a:extLst>
              <a:ext uri="{FF2B5EF4-FFF2-40B4-BE49-F238E27FC236}">
                <a16:creationId xmlns:a16="http://schemas.microsoft.com/office/drawing/2014/main" id="{EC0FDCAC-FCE0-4A48-A6DB-F32F67166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507854"/>
            <a:ext cx="1908254" cy="163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ç¸éåç">
            <a:extLst>
              <a:ext uri="{FF2B5EF4-FFF2-40B4-BE49-F238E27FC236}">
                <a16:creationId xmlns:a16="http://schemas.microsoft.com/office/drawing/2014/main" id="{0F14116B-052E-4D09-A582-AEC94F41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60413">
            <a:off x="7357553" y="160982"/>
            <a:ext cx="1532636" cy="167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87114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ãimaginationãçåçæå°çµæ">
            <a:extLst>
              <a:ext uri="{FF2B5EF4-FFF2-40B4-BE49-F238E27FC236}">
                <a16:creationId xmlns:a16="http://schemas.microsoft.com/office/drawing/2014/main" id="{546D8167-F705-42B0-8BD9-E885F78A0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0868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ç¸å½è¶äººãçåçæå°çµæ">
            <a:extLst>
              <a:ext uri="{FF2B5EF4-FFF2-40B4-BE49-F238E27FC236}">
                <a16:creationId xmlns:a16="http://schemas.microsoft.com/office/drawing/2014/main" id="{FF2D0699-AAC1-4166-902D-AD0B7922B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619" y="195486"/>
            <a:ext cx="3798422" cy="253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ãè·è·å¡ä¸è»ãçåçæå°çµæ">
            <a:extLst>
              <a:ext uri="{FF2B5EF4-FFF2-40B4-BE49-F238E27FC236}">
                <a16:creationId xmlns:a16="http://schemas.microsoft.com/office/drawing/2014/main" id="{B1C86AB0-D77E-4A7A-8BC2-4628D1AC0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4008" y="195486"/>
            <a:ext cx="3643469" cy="273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ç¸éåç">
            <a:extLst>
              <a:ext uri="{FF2B5EF4-FFF2-40B4-BE49-F238E27FC236}">
                <a16:creationId xmlns:a16="http://schemas.microsoft.com/office/drawing/2014/main" id="{6A93344B-F5B6-4E56-8B38-ACDB9E44FA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5619" y="2775807"/>
            <a:ext cx="3786890" cy="219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è·è·èé¤äººãçåçæå°çµæ">
            <a:extLst>
              <a:ext uri="{FF2B5EF4-FFF2-40B4-BE49-F238E27FC236}">
                <a16:creationId xmlns:a16="http://schemas.microsoft.com/office/drawing/2014/main" id="{4E23CF0E-55E8-47F5-A9CD-3C0A570FC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03" y="2957627"/>
            <a:ext cx="3636174" cy="200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60697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ç¸éåç">
            <a:extLst>
              <a:ext uri="{FF2B5EF4-FFF2-40B4-BE49-F238E27FC236}">
                <a16:creationId xmlns:a16="http://schemas.microsoft.com/office/drawing/2014/main" id="{D226CFDD-2F68-4A70-A0C3-BA164541C2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7"/>
          <a:stretch/>
        </p:blipFill>
        <p:spPr bwMode="auto">
          <a:xfrm>
            <a:off x="683568" y="27607"/>
            <a:ext cx="4320480" cy="256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ãcytusãçåçæå°çµæ">
            <a:extLst>
              <a:ext uri="{FF2B5EF4-FFF2-40B4-BE49-F238E27FC236}">
                <a16:creationId xmlns:a16="http://schemas.microsoft.com/office/drawing/2014/main" id="{FC2840A8-56A2-4EA9-A045-A8DD3876F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8" y="2643758"/>
            <a:ext cx="4320480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ãwalkrãçåçæå°çµæ">
            <a:extLst>
              <a:ext uri="{FF2B5EF4-FFF2-40B4-BE49-F238E27FC236}">
                <a16:creationId xmlns:a16="http://schemas.microsoft.com/office/drawing/2014/main" id="{7548C40F-6844-4548-AC0E-681CDED74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467" t="3496" r="8534" b="3049"/>
          <a:stretch/>
        </p:blipFill>
        <p:spPr bwMode="auto">
          <a:xfrm>
            <a:off x="5076056" y="45501"/>
            <a:ext cx="3384376" cy="504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1156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CF53194-2202-4E69-9C35-2037CDB71B83}"/>
              </a:ext>
            </a:extLst>
          </p:cNvPr>
          <p:cNvSpPr txBox="1"/>
          <p:nvPr/>
        </p:nvSpPr>
        <p:spPr>
          <a:xfrm>
            <a:off x="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As your wish…… : )</a:t>
            </a:r>
            <a:endParaRPr lang="zh-TW" altLang="en-US" sz="6600" b="1" dirty="0">
              <a:latin typeface="billy" pitchFamily="2" charset="-120"/>
              <a:ea typeface="billy" pitchFamily="2" charset="-120"/>
              <a:cs typeface="billy" pitchFamily="2" charset="-120"/>
            </a:endParaRPr>
          </a:p>
        </p:txBody>
      </p:sp>
      <p:pic>
        <p:nvPicPr>
          <p:cNvPr id="5124" name="Picture 4" descr="ãæ ¼é¬¥éæ²ãçåçæå°çµæ">
            <a:extLst>
              <a:ext uri="{FF2B5EF4-FFF2-40B4-BE49-F238E27FC236}">
                <a16:creationId xmlns:a16="http://schemas.microsoft.com/office/drawing/2014/main" id="{962429CB-78F5-45C1-88A4-6CFF61BA5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2492" y="1125679"/>
            <a:ext cx="6059016" cy="378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86011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503E3F4-92FE-48A1-9F79-59ABAF988163}"/>
              </a:ext>
            </a:extLst>
          </p:cNvPr>
          <p:cNvSpPr txBox="1"/>
          <p:nvPr/>
        </p:nvSpPr>
        <p:spPr>
          <a:xfrm>
            <a:off x="-2" y="16127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You need  to use</a:t>
            </a:r>
            <a:endParaRPr lang="zh-TW" altLang="en-US" sz="6600" b="1" dirty="0">
              <a:latin typeface="billy" pitchFamily="2" charset="-120"/>
              <a:ea typeface="billy" pitchFamily="2" charset="-120"/>
              <a:cs typeface="billy" pitchFamily="2" charset="-120"/>
            </a:endParaRPr>
          </a:p>
        </p:txBody>
      </p:sp>
      <p:pic>
        <p:nvPicPr>
          <p:cNvPr id="6146" name="Picture 2" descr="ãOOPãçåçæå°çµæ">
            <a:extLst>
              <a:ext uri="{FF2B5EF4-FFF2-40B4-BE49-F238E27FC236}">
                <a16:creationId xmlns:a16="http://schemas.microsoft.com/office/drawing/2014/main" id="{62AD2BBE-9059-430C-9B74-0018377F3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6999" y="1124123"/>
            <a:ext cx="5749999" cy="38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4648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517A253-81C9-4F04-A36A-C865B95C48DA}"/>
              </a:ext>
            </a:extLst>
          </p:cNvPr>
          <p:cNvSpPr txBox="1"/>
          <p:nvPr/>
        </p:nvSpPr>
        <p:spPr>
          <a:xfrm>
            <a:off x="-2" y="16127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Grading – </a:t>
            </a:r>
            <a:r>
              <a:rPr lang="en-US" altLang="zh-TW" sz="6600" b="1" dirty="0">
                <a:solidFill>
                  <a:srgbClr val="FF0000"/>
                </a:solidFill>
                <a:latin typeface="billy" pitchFamily="2" charset="-120"/>
                <a:ea typeface="billy" pitchFamily="2" charset="-120"/>
                <a:cs typeface="billy" pitchFamily="2" charset="-120"/>
              </a:rPr>
              <a:t>18</a:t>
            </a:r>
            <a:r>
              <a:rPr lang="en-US" altLang="zh-TW" sz="3200" b="1" dirty="0">
                <a:solidFill>
                  <a:srgbClr val="FF0000"/>
                </a:solidFill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%</a:t>
            </a:r>
            <a:endParaRPr lang="zh-TW" altLang="en-US" sz="6600" b="1" dirty="0">
              <a:solidFill>
                <a:srgbClr val="FF0000"/>
              </a:solidFill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EFE9BC-D958-4477-A229-487445546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122"/>
            <a:ext cx="8229600" cy="397088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600" b="1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Demo (10%)</a:t>
            </a:r>
          </a:p>
          <a:p>
            <a:pPr lvl="1"/>
            <a:r>
              <a:rPr lang="zh-TW" altLang="en-US" sz="19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遊戲性 </a:t>
            </a:r>
            <a:r>
              <a:rPr lang="en-US" altLang="zh-TW" sz="19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(7%)</a:t>
            </a:r>
          </a:p>
          <a:p>
            <a:pPr lvl="2"/>
            <a:r>
              <a:rPr lang="zh-TW" altLang="en-US" sz="15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鍵盤滑鼠流暢操作</a:t>
            </a:r>
            <a:endParaRPr lang="en-US" altLang="zh-TW" sz="15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2"/>
            <a:r>
              <a:rPr lang="zh-TW" altLang="en-US" sz="15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開頭結尾選單</a:t>
            </a:r>
            <a:endParaRPr lang="en-US" altLang="zh-TW" sz="15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2"/>
            <a:r>
              <a:rPr lang="zh-TW" altLang="en-US" sz="15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關卡與難度設計</a:t>
            </a:r>
            <a:endParaRPr lang="en-US" altLang="zh-TW" sz="15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2"/>
            <a:r>
              <a:rPr lang="zh-TW" altLang="en-US" sz="15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單人</a:t>
            </a:r>
            <a:r>
              <a:rPr lang="en-US" altLang="zh-TW" sz="15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/</a:t>
            </a:r>
            <a:r>
              <a:rPr lang="zh-TW" altLang="en-US" sz="15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多人模式</a:t>
            </a:r>
            <a:endParaRPr lang="en-US" altLang="zh-TW" sz="15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2"/>
            <a:r>
              <a:rPr lang="zh-TW" altLang="en-US" sz="15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創意性</a:t>
            </a:r>
            <a:endParaRPr lang="en-US" altLang="zh-TW" sz="15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1"/>
            <a:r>
              <a:rPr lang="zh-TW" altLang="en-US" sz="19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原則</a:t>
            </a:r>
            <a:r>
              <a:rPr lang="en-US" altLang="zh-TW" sz="19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:</a:t>
            </a:r>
            <a:r>
              <a:rPr lang="zh-TW" altLang="en-US" sz="19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一項代表</a:t>
            </a:r>
            <a:r>
              <a:rPr lang="en-US" altLang="zh-TW" sz="19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1%</a:t>
            </a:r>
            <a:r>
              <a:rPr lang="zh-TW" altLang="en-US" sz="19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，上面只是列舉幾項算分的</a:t>
            </a:r>
            <a:endParaRPr lang="en-US" altLang="zh-TW" sz="19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1"/>
            <a:r>
              <a:rPr lang="zh-TW" altLang="en-US" sz="19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判斷依據</a:t>
            </a:r>
            <a:r>
              <a:rPr lang="en-US" altLang="zh-TW" sz="19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:</a:t>
            </a:r>
            <a:r>
              <a:rPr lang="zh-TW" altLang="en-US" sz="19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繳交</a:t>
            </a:r>
            <a:r>
              <a:rPr lang="en-US" altLang="zh-TW" sz="19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Proposal</a:t>
            </a:r>
            <a:r>
              <a:rPr lang="zh-TW" altLang="en-US" sz="19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時與助教討論確定算分</a:t>
            </a:r>
            <a:endParaRPr lang="en-US" altLang="zh-TW" sz="19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r>
              <a:rPr lang="en-US" altLang="zh-TW" sz="2600" b="1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Proposal (5%)</a:t>
            </a:r>
          </a:p>
          <a:p>
            <a:pPr lvl="1"/>
            <a:r>
              <a:rPr lang="zh-TW" altLang="en-US" sz="19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繳交完成 </a:t>
            </a:r>
            <a:r>
              <a:rPr lang="en-US" altLang="zh-TW" sz="19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(3%)</a:t>
            </a:r>
          </a:p>
          <a:p>
            <a:pPr lvl="1"/>
            <a:r>
              <a:rPr lang="zh-TW" altLang="en-US" sz="19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完成度</a:t>
            </a:r>
            <a:r>
              <a:rPr lang="en-US" altLang="zh-TW" sz="19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(2%)</a:t>
            </a:r>
            <a:r>
              <a:rPr lang="zh-TW" altLang="en-US" sz="19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sz="19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:</a:t>
            </a:r>
            <a:r>
              <a:rPr lang="zh-TW" altLang="en-US" sz="19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sz="19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Demo</a:t>
            </a:r>
            <a:r>
              <a:rPr lang="zh-TW" altLang="en-US" sz="19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時比對</a:t>
            </a:r>
            <a:r>
              <a:rPr lang="en-US" altLang="zh-TW" sz="19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Proposal</a:t>
            </a:r>
            <a:r>
              <a:rPr lang="zh-TW" altLang="en-US" sz="19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開出的要求</a:t>
            </a:r>
            <a:endParaRPr lang="en-US" altLang="zh-TW" sz="2600" b="1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r>
              <a:rPr lang="en-US" altLang="zh-TW" sz="2600" b="1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Bonus (3%)</a:t>
            </a:r>
          </a:p>
        </p:txBody>
      </p:sp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id="{605A986D-489F-4629-83B9-852E019DE417}"/>
              </a:ext>
            </a:extLst>
          </p:cNvPr>
          <p:cNvSpPr txBox="1">
            <a:spLocks/>
          </p:cNvSpPr>
          <p:nvPr/>
        </p:nvSpPr>
        <p:spPr>
          <a:xfrm>
            <a:off x="3276365" y="1481534"/>
            <a:ext cx="374390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TW" altLang="en-US" sz="18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音樂美術 </a:t>
            </a:r>
            <a:r>
              <a:rPr lang="en-US" altLang="zh-TW" sz="18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(3%)</a:t>
            </a:r>
          </a:p>
          <a:p>
            <a:pPr lvl="2"/>
            <a:r>
              <a:rPr lang="zh-TW" altLang="en-US" sz="14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開頭</a:t>
            </a:r>
            <a:r>
              <a:rPr lang="en-US" altLang="zh-TW" sz="14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</a:t>
            </a:r>
            <a:r>
              <a:rPr lang="zh-TW" altLang="en-US" sz="14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結尾</a:t>
            </a:r>
            <a:r>
              <a:rPr lang="en-US" altLang="zh-TW" sz="14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)</a:t>
            </a:r>
            <a:r>
              <a:rPr lang="zh-TW" altLang="en-US" sz="14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動畫</a:t>
            </a:r>
            <a:endParaRPr lang="en-US" altLang="zh-TW" sz="14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2"/>
            <a:r>
              <a:rPr lang="zh-TW" altLang="en-US" sz="14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角色場景設計</a:t>
            </a:r>
            <a:endParaRPr lang="en-US" altLang="zh-TW" sz="14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2"/>
            <a:r>
              <a:rPr lang="zh-TW" altLang="en-US" sz="14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遊戲特效</a:t>
            </a:r>
            <a:endParaRPr lang="en-US" altLang="zh-TW" sz="14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2"/>
            <a:r>
              <a:rPr lang="zh-TW" altLang="en-US" sz="14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音樂隨情境轉換</a:t>
            </a:r>
            <a:endParaRPr lang="en-US" altLang="zh-TW" sz="14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1"/>
            <a:endParaRPr lang="zh-TW" altLang="en-US" sz="24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074887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263</Words>
  <Application>Microsoft Office PowerPoint</Application>
  <PresentationFormat>如螢幕大小 (16:9)</PresentationFormat>
  <Paragraphs>56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billy</vt:lpstr>
      <vt:lpstr>微软雅黑</vt:lpstr>
      <vt:lpstr>Noto Sans CJK TC Medium</vt:lpstr>
      <vt:lpstr>SetoFont</vt:lpstr>
      <vt:lpstr>宋体</vt:lpstr>
      <vt:lpstr>新細明體</vt:lpstr>
      <vt:lpstr>Arial</vt:lpstr>
      <vt:lpstr>Calibri</vt:lpstr>
      <vt:lpstr>Sniglet</vt:lpstr>
      <vt:lpstr>第一PPT，www.1ppt.com</vt:lpstr>
      <vt:lpstr>PowerPoint 簡報</vt:lpstr>
      <vt:lpstr>PowerPoint 簡報</vt:lpstr>
      <vt:lpstr>You need to design a game, too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绿色卡通</dc:title>
  <dc:creator>第一PPT</dc:creator>
  <cp:keywords>www.1ppt.com</cp:keywords>
  <cp:lastModifiedBy>克齊 張</cp:lastModifiedBy>
  <cp:revision>72</cp:revision>
  <dcterms:created xsi:type="dcterms:W3CDTF">2015-07-19T10:44:10Z</dcterms:created>
  <dcterms:modified xsi:type="dcterms:W3CDTF">2018-06-02T12:53:31Z</dcterms:modified>
</cp:coreProperties>
</file>