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25" r:id="rId3"/>
  </p:sldMasterIdLst>
  <p:notesMasterIdLst>
    <p:notesMasterId r:id="rId42"/>
  </p:notesMasterIdLst>
  <p:sldIdLst>
    <p:sldId id="256" r:id="rId4"/>
    <p:sldId id="312" r:id="rId5"/>
    <p:sldId id="313" r:id="rId6"/>
    <p:sldId id="282" r:id="rId7"/>
    <p:sldId id="278" r:id="rId8"/>
    <p:sldId id="314" r:id="rId9"/>
    <p:sldId id="260" r:id="rId10"/>
    <p:sldId id="276" r:id="rId11"/>
    <p:sldId id="283" r:id="rId12"/>
    <p:sldId id="311" r:id="rId13"/>
    <p:sldId id="287" r:id="rId14"/>
    <p:sldId id="315" r:id="rId15"/>
    <p:sldId id="267" r:id="rId16"/>
    <p:sldId id="289" r:id="rId17"/>
    <p:sldId id="295" r:id="rId18"/>
    <p:sldId id="298" r:id="rId19"/>
    <p:sldId id="268" r:id="rId20"/>
    <p:sldId id="269" r:id="rId21"/>
    <p:sldId id="290" r:id="rId22"/>
    <p:sldId id="299" r:id="rId23"/>
    <p:sldId id="270" r:id="rId24"/>
    <p:sldId id="300" r:id="rId25"/>
    <p:sldId id="271" r:id="rId26"/>
    <p:sldId id="307" r:id="rId27"/>
    <p:sldId id="308" r:id="rId28"/>
    <p:sldId id="291" r:id="rId29"/>
    <p:sldId id="272" r:id="rId30"/>
    <p:sldId id="292" r:id="rId31"/>
    <p:sldId id="273" r:id="rId32"/>
    <p:sldId id="293" r:id="rId33"/>
    <p:sldId id="274" r:id="rId34"/>
    <p:sldId id="294" r:id="rId35"/>
    <p:sldId id="275" r:id="rId36"/>
    <p:sldId id="316" r:id="rId37"/>
    <p:sldId id="317" r:id="rId38"/>
    <p:sldId id="310" r:id="rId39"/>
    <p:sldId id="319" r:id="rId40"/>
    <p:sldId id="318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8"/>
    <a:srgbClr val="FF4444"/>
    <a:srgbClr val="A6F2E5"/>
    <a:srgbClr val="F76F6F"/>
    <a:srgbClr val="00005C"/>
    <a:srgbClr val="99FFB1"/>
    <a:srgbClr val="FF9999"/>
    <a:srgbClr val="B0DBE8"/>
    <a:srgbClr val="C63118"/>
    <a:srgbClr val="C2D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3445" autoAdjust="0"/>
  </p:normalViewPr>
  <p:slideViewPr>
    <p:cSldViewPr snapToGrid="0">
      <p:cViewPr varScale="1">
        <p:scale>
          <a:sx n="81" d="100"/>
          <a:sy n="81" d="100"/>
        </p:scale>
        <p:origin x="6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A2A01-B319-41DA-97D8-41CA971E7AA8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D79E1-FF60-45C2-9A8E-D0C3E94A9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9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2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6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0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8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D79E1-FF60-45C2-9A8E-D0C3E94A970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9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27400" y="2655750"/>
            <a:ext cx="8737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76482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15600" y="1600200"/>
            <a:ext cx="9760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12271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73064" y="1600200"/>
            <a:ext cx="487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42936" y="1600200"/>
            <a:ext cx="487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798893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52379" y="1600200"/>
            <a:ext cx="35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341400" y="1600200"/>
            <a:ext cx="35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8030421" y="1600200"/>
            <a:ext cx="35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3191958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10027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5009071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57404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98022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4419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 preserve="1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27400" y="2655750"/>
            <a:ext cx="8737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4968696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preserve="1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727400" y="2655750"/>
            <a:ext cx="8737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193288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27400" y="2655750"/>
            <a:ext cx="8737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948384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preserve="1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727400" y="2655750"/>
            <a:ext cx="8737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72203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 preserve="1">
  <p:cSld name="Sub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076400" y="2187325"/>
            <a:ext cx="8039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076400" y="3558146"/>
            <a:ext cx="80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32859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 preserve="1">
  <p:cSld name="Sub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076400" y="2187325"/>
            <a:ext cx="8039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076400" y="3558146"/>
            <a:ext cx="80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9634783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 preserve="1">
  <p:cSld name="Sub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076400" y="2187325"/>
            <a:ext cx="8039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076400" y="3558146"/>
            <a:ext cx="80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1617692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yellow" preserve="1">
  <p:cSld name="Quot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472400" y="3034800"/>
            <a:ext cx="9247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791200" y="1711768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249734331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 preserve="1">
  <p:cSld name="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472400" y="3034800"/>
            <a:ext cx="9247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791200" y="1322831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195948650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 preserve="1">
  <p:cSld name="Quot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472400" y="3034800"/>
            <a:ext cx="9247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791200" y="1711768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1340791907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215600" y="1600200"/>
            <a:ext cx="9760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3327114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73064" y="1600200"/>
            <a:ext cx="487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6242936" y="1600200"/>
            <a:ext cx="487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94866726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52379" y="1600200"/>
            <a:ext cx="35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341400" y="1600200"/>
            <a:ext cx="35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8030421" y="1600200"/>
            <a:ext cx="35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251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727400" y="2655750"/>
            <a:ext cx="8737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4310563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4646584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7326774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21950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19828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38003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E37-0D85-4154-BFAC-1615B051D277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2F9-7686-4E68-8604-F37FE35A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42445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9025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864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9484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034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>
  <p:cSld name="Sub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076400" y="2187325"/>
            <a:ext cx="8039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076400" y="3558146"/>
            <a:ext cx="80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55637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092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018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07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646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7235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43058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92912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356664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50187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206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Sub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2076400" y="2187325"/>
            <a:ext cx="8039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076400" y="3558146"/>
            <a:ext cx="80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011466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736F-CC38-492B-9BD6-405FF2C25F43}" type="datetimeFigureOut">
              <a:rPr lang="zh-TW" altLang="en-US" smtClean="0"/>
              <a:t>2018/6/2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8A1-E4AE-48F9-BFE1-FCA05C80F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204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Sub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6400" y="2187325"/>
            <a:ext cx="8039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076400" y="3558146"/>
            <a:ext cx="80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5709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yellow">
  <p:cSld name="Quot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472400" y="3034800"/>
            <a:ext cx="9247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791200" y="1711768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5641620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472400" y="3034800"/>
            <a:ext cx="9247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4791200" y="1322831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37553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Quot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72400" y="3034800"/>
            <a:ext cx="9247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4791200" y="1711768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22303586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15600" y="1600200"/>
            <a:ext cx="9760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8206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-3016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215600" y="1600200"/>
            <a:ext cx="9760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6751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15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b="1" dirty="0"/>
              <a:t>Mini Project 2</a:t>
            </a:r>
            <a:endParaRPr lang="zh-TW" altLang="en-US" sz="8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CSI2P(II) Chen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4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39023" y="1011229"/>
            <a:ext cx="8564075" cy="522214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01645" y="1506548"/>
            <a:ext cx="37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C00000"/>
                </a:solidFill>
                <a:latin typeface="+mn-lt"/>
              </a:rPr>
              <a:t>Game Play</a:t>
            </a:r>
            <a:endParaRPr lang="zh-TW" alt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698124" y="3252019"/>
            <a:ext cx="2524259" cy="15712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Begin</a:t>
            </a:r>
            <a:endParaRPr lang="zh-TW" altLang="en-US" sz="3000" dirty="0"/>
          </a:p>
        </p:txBody>
      </p:sp>
      <p:sp>
        <p:nvSpPr>
          <p:cNvPr id="7" name="圓角矩形 6"/>
          <p:cNvSpPr/>
          <p:nvPr/>
        </p:nvSpPr>
        <p:spPr>
          <a:xfrm>
            <a:off x="6915579" y="3252019"/>
            <a:ext cx="2524259" cy="15712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Run</a:t>
            </a:r>
            <a:endParaRPr lang="zh-TW" altLang="en-US" sz="3600" dirty="0"/>
          </a:p>
        </p:txBody>
      </p:sp>
      <p:cxnSp>
        <p:nvCxnSpPr>
          <p:cNvPr id="9" name="直線單箭頭接點 8"/>
          <p:cNvCxnSpPr>
            <a:cxnSpLocks/>
            <a:endCxn id="7" idx="1"/>
          </p:cNvCxnSpPr>
          <p:nvPr/>
        </p:nvCxnSpPr>
        <p:spPr>
          <a:xfrm>
            <a:off x="5297557" y="4037630"/>
            <a:ext cx="1618022" cy="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476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897998" y="207643"/>
            <a:ext cx="6396003" cy="6489123"/>
            <a:chOff x="6443451" y="807056"/>
            <a:chExt cx="5026233" cy="5219275"/>
          </a:xfrm>
        </p:grpSpPr>
        <p:sp>
          <p:nvSpPr>
            <p:cNvPr id="9" name="文字方塊 8"/>
            <p:cNvSpPr txBox="1"/>
            <p:nvPr/>
          </p:nvSpPr>
          <p:spPr>
            <a:xfrm>
              <a:off x="7034792" y="1500772"/>
              <a:ext cx="3843549" cy="3218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+mn-lt"/>
                </a:rPr>
                <a:t>Void </a:t>
              </a:r>
              <a:r>
                <a:rPr lang="en-US" altLang="zh-TW" sz="2000" b="1" dirty="0" err="1">
                  <a:solidFill>
                    <a:schemeClr val="bg1"/>
                  </a:solidFill>
                  <a:latin typeface="+mn-lt"/>
                </a:rPr>
                <a:t>GameWindow</a:t>
              </a:r>
              <a:r>
                <a:rPr lang="en-US" altLang="zh-TW" sz="2000" b="1" dirty="0">
                  <a:solidFill>
                    <a:schemeClr val="bg1"/>
                  </a:solidFill>
                  <a:latin typeface="+mn-lt"/>
                </a:rPr>
                <a:t>::</a:t>
              </a:r>
              <a:r>
                <a:rPr lang="en-US" altLang="zh-TW" sz="2000" b="1" dirty="0" err="1">
                  <a:solidFill>
                    <a:schemeClr val="bg1"/>
                  </a:solidFill>
                  <a:latin typeface="+mn-lt"/>
                </a:rPr>
                <a:t>game_run</a:t>
              </a:r>
              <a:r>
                <a:rPr lang="en-US" altLang="zh-TW" sz="2000" b="1" dirty="0">
                  <a:solidFill>
                    <a:schemeClr val="bg1"/>
                  </a:solidFill>
                  <a:latin typeface="+mn-lt"/>
                </a:rPr>
                <a:t>()</a:t>
              </a:r>
              <a:endParaRPr lang="zh-TW" altLang="en-US" sz="2000" b="1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3451" y="2061890"/>
              <a:ext cx="5026233" cy="3964441"/>
            </a:xfrm>
            <a:prstGeom prst="rect">
              <a:avLst/>
            </a:prstGeom>
          </p:spPr>
        </p:pic>
        <p:sp>
          <p:nvSpPr>
            <p:cNvPr id="10" name="圓角矩形 9"/>
            <p:cNvSpPr/>
            <p:nvPr/>
          </p:nvSpPr>
          <p:spPr>
            <a:xfrm>
              <a:off x="7846040" y="807056"/>
              <a:ext cx="2221052" cy="45441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RUNNING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7181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Tower Game Tutorial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Flow chart of Tower Game</a:t>
            </a:r>
          </a:p>
          <a:p>
            <a:r>
              <a:rPr lang="en-US" altLang="zh-TW" sz="2800" dirty="0"/>
              <a:t>Classes and methods introduction </a:t>
            </a:r>
          </a:p>
        </p:txBody>
      </p:sp>
    </p:spTree>
    <p:extLst>
      <p:ext uri="{BB962C8B-B14F-4D97-AF65-F5344CB8AC3E}">
        <p14:creationId xmlns:p14="http://schemas.microsoft.com/office/powerpoint/2010/main" val="33729294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/>
              <a:t>GameWindow.h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Define entire structure of tower game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series of functions control the procedure of the game, ex: </a:t>
            </a:r>
            <a:r>
              <a:rPr lang="en-US" altLang="zh-TW" sz="2400" dirty="0" err="1"/>
              <a:t>game_play</a:t>
            </a:r>
            <a:r>
              <a:rPr lang="en-US" altLang="zh-TW" sz="2400" dirty="0"/>
              <a:t>(), </a:t>
            </a:r>
            <a:r>
              <a:rPr lang="en-US" altLang="zh-TW" sz="2400" dirty="0" err="1"/>
              <a:t>game_destroy</a:t>
            </a:r>
            <a:r>
              <a:rPr lang="en-US" altLang="zh-TW" sz="2400" dirty="0"/>
              <a:t>()…etc.</a:t>
            </a:r>
          </a:p>
          <a:p>
            <a:endParaRPr lang="en-US" altLang="zh-TW" sz="2400" dirty="0"/>
          </a:p>
          <a:p>
            <a:r>
              <a:rPr lang="en-US" altLang="zh-TW" sz="2400" dirty="0"/>
              <a:t>You can first trace </a:t>
            </a:r>
            <a:r>
              <a:rPr lang="en-US" altLang="zh-TW" sz="2400" dirty="0" err="1"/>
              <a:t>game_play</a:t>
            </a:r>
            <a:r>
              <a:rPr lang="en-US" altLang="zh-TW" sz="2400" dirty="0"/>
              <a:t>() to know how the process of this game is and add your code.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761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989587" y="348982"/>
            <a:ext cx="24250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+mn-lt"/>
              </a:rPr>
              <a:t>Game Functions</a:t>
            </a:r>
            <a:endParaRPr lang="zh-TW" altLang="en-US" sz="1800" b="1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3353" y="1192453"/>
            <a:ext cx="17525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+mn-lt"/>
              </a:rPr>
              <a:t>Variables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848691"/>
            <a:ext cx="5601708" cy="36321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95" y="1005221"/>
            <a:ext cx="4168462" cy="53191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7307025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sz="3200" b="1" dirty="0"/>
              <a:t>Description</a:t>
            </a:r>
            <a:r>
              <a:rPr lang="en-US" altLang="zh-TW" sz="3200" dirty="0"/>
              <a:t>: </a:t>
            </a:r>
          </a:p>
          <a:p>
            <a:pPr marL="457200" lvl="1" indent="0">
              <a:buNone/>
            </a:pPr>
            <a:r>
              <a:rPr lang="en-US" altLang="zh-TW" sz="2400" dirty="0"/>
              <a:t>Initialize all needed elements (bitmaps, sounds, ……)</a:t>
            </a:r>
          </a:p>
          <a:p>
            <a:pPr marL="457200" lvl="1" indent="0">
              <a:buNone/>
            </a:pPr>
            <a:r>
              <a:rPr lang="en-US" altLang="zh-TW" sz="2400" dirty="0"/>
              <a:t>Besides, after sound samples are built, you also need to attach them to mixer(current use default mixer).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6925777-4159-45D1-94AF-A7A4F40D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zh-TW" sz="4800" b="1" dirty="0"/>
              <a:t>void </a:t>
            </a:r>
            <a:r>
              <a:rPr lang="en-US" altLang="zh-TW" sz="4800" b="1" dirty="0" err="1"/>
              <a:t>game_init</a:t>
            </a:r>
            <a:r>
              <a:rPr lang="en-US" altLang="zh-TW" sz="4800" b="1" dirty="0"/>
              <a:t>()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82581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735023" cy="4541838"/>
          </a:xfrm>
        </p:spPr>
        <p:txBody>
          <a:bodyPr>
            <a:normAutofit/>
          </a:bodyPr>
          <a:lstStyle/>
          <a:p>
            <a:r>
              <a:rPr lang="en-US" altLang="zh-TW" sz="3500" b="1" dirty="0"/>
              <a:t>Description</a:t>
            </a:r>
            <a:r>
              <a:rPr lang="en-US" altLang="zh-TW" sz="35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000" dirty="0"/>
              <a:t> </a:t>
            </a:r>
            <a:r>
              <a:rPr lang="en-US" altLang="zh-TW" sz="2600" dirty="0"/>
              <a:t>The most important core for whole game routine</a:t>
            </a:r>
          </a:p>
          <a:p>
            <a:pPr marL="457200" lvl="1" indent="0">
              <a:buNone/>
            </a:pPr>
            <a:endParaRPr lang="en-US" altLang="zh-TW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600" dirty="0"/>
              <a:t> Return the next game status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600" dirty="0"/>
              <a:t> Control the actions of each objects in game, including tower attack trigger, monster moving action, updating attack set…etc.</a:t>
            </a:r>
            <a:endParaRPr lang="zh-TW" altLang="en-US" sz="26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97F36C3-36FA-4A51-8CF5-ECF13148A90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/>
              <a:t>int </a:t>
            </a:r>
            <a:r>
              <a:rPr lang="en-US" altLang="zh-TW" sz="4800" b="1" dirty="0" err="1"/>
              <a:t>game_update</a:t>
            </a:r>
            <a:r>
              <a:rPr lang="en-US" altLang="zh-TW" sz="4800" b="1" dirty="0"/>
              <a:t>()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037260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Define some global variable for some function to use.</a:t>
            </a:r>
          </a:p>
          <a:p>
            <a:endParaRPr lang="en-US" altLang="zh-TW" sz="2400" dirty="0"/>
          </a:p>
          <a:p>
            <a:r>
              <a:rPr lang="en-US" altLang="zh-TW" sz="2400" dirty="0"/>
              <a:t>Don’t change the value of any variable in other files if you don’t understand whether the changes will cause any error or not.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D8DC5FA-1978-40C4-90DB-A659BAA6D27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global.h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081884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Define a class named “Circle”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This class is used to set the valid range of tower, monster and attack.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86" y="4100975"/>
            <a:ext cx="3409950" cy="2495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52" y="4100975"/>
            <a:ext cx="3052326" cy="249555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0BF5E98-08E9-44BB-B898-4BB6D12D7E9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Circle.h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3277577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2" y="1085850"/>
            <a:ext cx="7081838" cy="49559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7" name="直線接點 6"/>
          <p:cNvCxnSpPr/>
          <p:nvPr/>
        </p:nvCxnSpPr>
        <p:spPr>
          <a:xfrm>
            <a:off x="3276600" y="4762500"/>
            <a:ext cx="60325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9700" y="446836"/>
            <a:ext cx="17525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+mn-lt"/>
              </a:rPr>
              <a:t>Class View</a:t>
            </a:r>
            <a:endParaRPr lang="zh-TW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63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CDBD-2B4C-4C8E-A9E4-8057032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Contents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4AD1-03B1-48FD-9F6C-9636C5FA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</a:p>
          <a:p>
            <a:r>
              <a:rPr lang="en-US" altLang="zh-TW" sz="2800" dirty="0"/>
              <a:t>Tower Game Tutorial</a:t>
            </a:r>
          </a:p>
          <a:p>
            <a:r>
              <a:rPr lang="en-US" altLang="zh-TW" sz="2800" dirty="0"/>
              <a:t>Mini Project 2 Requirement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795718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149061" y="1930400"/>
            <a:ext cx="2870200" cy="2870200"/>
            <a:chOff x="838200" y="3327400"/>
            <a:chExt cx="2870200" cy="2870200"/>
          </a:xfrm>
        </p:grpSpPr>
        <p:sp>
          <p:nvSpPr>
            <p:cNvPr id="7" name="橢圓 6"/>
            <p:cNvSpPr/>
            <p:nvPr/>
          </p:nvSpPr>
          <p:spPr>
            <a:xfrm>
              <a:off x="838200" y="3327400"/>
              <a:ext cx="2870200" cy="287020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橢圓 9"/>
            <p:cNvSpPr/>
            <p:nvPr/>
          </p:nvSpPr>
          <p:spPr>
            <a:xfrm flipH="1">
              <a:off x="2197100" y="4686300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96461" y="1930400"/>
            <a:ext cx="4622800" cy="4381500"/>
            <a:chOff x="406400" y="2171700"/>
            <a:chExt cx="4622800" cy="4381500"/>
          </a:xfrm>
        </p:grpSpPr>
        <p:grpSp>
          <p:nvGrpSpPr>
            <p:cNvPr id="12" name="群組 11"/>
            <p:cNvGrpSpPr/>
            <p:nvPr/>
          </p:nvGrpSpPr>
          <p:grpSpPr>
            <a:xfrm>
              <a:off x="406400" y="3683000"/>
              <a:ext cx="2870200" cy="2870200"/>
              <a:chOff x="2641600" y="2057400"/>
              <a:chExt cx="2870200" cy="2870200"/>
            </a:xfrm>
          </p:grpSpPr>
          <p:sp>
            <p:nvSpPr>
              <p:cNvPr id="8" name="橢圓 7"/>
              <p:cNvSpPr/>
              <p:nvPr/>
            </p:nvSpPr>
            <p:spPr>
              <a:xfrm>
                <a:off x="2641600" y="2057400"/>
                <a:ext cx="2870200" cy="2870200"/>
              </a:xfrm>
              <a:prstGeom prst="ellipse">
                <a:avLst/>
              </a:prstGeom>
              <a:solidFill>
                <a:srgbClr val="A6F2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 flipH="1">
                <a:off x="4000500" y="34163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2159000" y="2171700"/>
              <a:ext cx="2870200" cy="2870200"/>
              <a:chOff x="838200" y="3327400"/>
              <a:chExt cx="2870200" cy="2870200"/>
            </a:xfrm>
            <a:noFill/>
          </p:grpSpPr>
          <p:sp>
            <p:nvSpPr>
              <p:cNvPr id="14" name="橢圓 13"/>
              <p:cNvSpPr/>
              <p:nvPr/>
            </p:nvSpPr>
            <p:spPr>
              <a:xfrm>
                <a:off x="838200" y="3327400"/>
                <a:ext cx="2870200" cy="2870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 flipH="1">
                <a:off x="2197100" y="4686300"/>
                <a:ext cx="152400" cy="152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7" name="直線接點 26"/>
          <p:cNvCxnSpPr>
            <a:stCxn id="10" idx="5"/>
            <a:endCxn id="9" idx="1"/>
          </p:cNvCxnSpPr>
          <p:nvPr/>
        </p:nvCxnSpPr>
        <p:spPr>
          <a:xfrm flipH="1">
            <a:off x="1885443" y="3419382"/>
            <a:ext cx="1644836" cy="14035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0" idx="0"/>
            <a:endCxn id="7" idx="0"/>
          </p:cNvCxnSpPr>
          <p:nvPr/>
        </p:nvCxnSpPr>
        <p:spPr>
          <a:xfrm flipV="1">
            <a:off x="3584161" y="1930400"/>
            <a:ext cx="0" cy="1358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584161" y="2476153"/>
            <a:ext cx="63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r1</a:t>
            </a:r>
            <a:endParaRPr lang="zh-TW" altLang="en-US" sz="2400" b="1" dirty="0"/>
          </a:p>
        </p:txBody>
      </p:sp>
      <p:cxnSp>
        <p:nvCxnSpPr>
          <p:cNvPr id="39" name="直線接點 38"/>
          <p:cNvCxnSpPr>
            <a:stCxn id="8" idx="4"/>
            <a:endCxn id="9" idx="4"/>
          </p:cNvCxnSpPr>
          <p:nvPr/>
        </p:nvCxnSpPr>
        <p:spPr>
          <a:xfrm flipV="1">
            <a:off x="1831561" y="4953000"/>
            <a:ext cx="0" cy="1358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831561" y="5336576"/>
            <a:ext cx="61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r2</a:t>
            </a:r>
            <a:endParaRPr lang="zh-TW" altLang="en-US" sz="2400" b="1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E85318F3-C8A8-4ED3-814D-178BE2D7047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b="1" dirty="0"/>
              <a:t>static bool </a:t>
            </a:r>
            <a:r>
              <a:rPr lang="en-US" altLang="zh-TW" b="1" dirty="0" err="1"/>
              <a:t>isOverlap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76F6F"/>
                </a:solidFill>
              </a:rPr>
              <a:t>Circle</a:t>
            </a:r>
            <a:r>
              <a:rPr lang="en-US" altLang="zh-TW" dirty="0"/>
              <a:t>*, </a:t>
            </a:r>
            <a:r>
              <a:rPr lang="en-US" altLang="zh-TW" dirty="0">
                <a:solidFill>
                  <a:srgbClr val="F76F6F"/>
                </a:solidFill>
              </a:rPr>
              <a:t>Circle</a:t>
            </a:r>
            <a:r>
              <a:rPr lang="en-US" altLang="zh-TW" dirty="0"/>
              <a:t>*)</a:t>
            </a:r>
            <a:endParaRPr lang="zh-TW" altLang="en-US" b="1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DFDF5C08-7802-4A7D-9B2B-1B0E6624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461" y="2609850"/>
            <a:ext cx="5059891" cy="2494377"/>
          </a:xfrm>
        </p:spPr>
        <p:txBody>
          <a:bodyPr>
            <a:normAutofit/>
          </a:bodyPr>
          <a:lstStyle/>
          <a:p>
            <a:r>
              <a:rPr lang="en-US" altLang="zh-TW" sz="3500" b="1" dirty="0"/>
              <a:t>Description</a:t>
            </a:r>
            <a:r>
              <a:rPr lang="en-US" altLang="zh-TW" sz="35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chemeClr val="tx1"/>
                </a:solidFill>
              </a:rPr>
              <a:t>Check if is the distance between centers of both circles less than r1 + r2 or not.  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8805515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334691" cy="388077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Define LEVEL class to store the information of a level.</a:t>
            </a:r>
          </a:p>
          <a:p>
            <a:endParaRPr lang="en-US" altLang="zh-TW" sz="2400" dirty="0"/>
          </a:p>
          <a:p>
            <a:r>
              <a:rPr lang="en-US" altLang="zh-TW" sz="2400" dirty="0"/>
              <a:t>One container to record the path that monster follows. The path arguments all are stored in a text file</a:t>
            </a:r>
          </a:p>
          <a:p>
            <a:pPr lvl="1"/>
            <a:r>
              <a:rPr lang="en-US" altLang="zh-TW" sz="2200" dirty="0"/>
              <a:t>you can find in main folder</a:t>
            </a:r>
          </a:p>
          <a:p>
            <a:endParaRPr lang="en-US" altLang="zh-TW" sz="2400" dirty="0"/>
          </a:p>
          <a:p>
            <a:r>
              <a:rPr lang="en-US" altLang="zh-TW" sz="2400" dirty="0"/>
              <a:t>You can also see that it already define the speed of producing a monster and the maximum number of monsters in a level.</a:t>
            </a:r>
            <a:endParaRPr lang="zh-TW" altLang="en-US" sz="24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E0BEBD5-9440-4B81-A048-4F10F35A16D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Level.h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890016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500" b="1" dirty="0"/>
              <a:t>Description</a:t>
            </a:r>
            <a:r>
              <a:rPr lang="en-US" altLang="zh-TW" sz="35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set up level content read from .txt in game folder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including total number of monsters, the path for monsters to follow</a:t>
            </a:r>
          </a:p>
          <a:p>
            <a:pPr marL="0" indent="0">
              <a:buNone/>
            </a:pPr>
            <a:r>
              <a:rPr lang="en-US" altLang="zh-TW" sz="3500" dirty="0"/>
              <a:t>	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1183A7E-EBF0-495B-91C6-78504402670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b="1" dirty="0"/>
              <a:t>void LEVEL::</a:t>
            </a:r>
            <a:r>
              <a:rPr lang="en-US" altLang="zh-TW" b="1" dirty="0" err="1"/>
              <a:t>setLevel</a:t>
            </a:r>
            <a:r>
              <a:rPr lang="en-US" altLang="zh-TW" b="1" dirty="0"/>
              <a:t>(const int level)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40729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Define a class to record and show information of current level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important methods:</a:t>
            </a:r>
          </a:p>
          <a:p>
            <a:pPr lvl="1"/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MouseIn</a:t>
            </a:r>
            <a:endParaRPr lang="en-US" altLang="zh-TW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zh-TW" sz="2400" b="1" dirty="0">
                <a:solidFill>
                  <a:srgbClr val="000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  <a:cs typeface="Arial" panose="020B0604020202020204" pitchFamily="34" charset="0"/>
              </a:rPr>
              <a:t>bool </a:t>
            </a:r>
            <a:r>
              <a:rPr lang="en-US" altLang="zh-TW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isInRange</a:t>
            </a:r>
            <a:endParaRPr lang="en-US" altLang="zh-TW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8EBD5D5-4BB9-4E0B-A66C-05DCD424F2E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Menu.h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913419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8425"/>
            <a:ext cx="8843738" cy="3643086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endParaRPr lang="en-US" altLang="zh-TW" sz="3500" dirty="0"/>
          </a:p>
          <a:p>
            <a:pPr>
              <a:lnSpc>
                <a:spcPts val="2000"/>
              </a:lnSpc>
            </a:pPr>
            <a:r>
              <a:rPr lang="en-US" altLang="zh-TW" sz="3500" dirty="0"/>
              <a:t>Description: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 Detect if mouse hovers over any tower image on menu.</a:t>
            </a:r>
          </a:p>
          <a:p>
            <a:pPr marL="457200" lvl="1" indent="0">
              <a:lnSpc>
                <a:spcPts val="2000"/>
              </a:lnSpc>
              <a:spcBef>
                <a:spcPts val="100"/>
              </a:spcBef>
              <a:buNone/>
            </a:pPr>
            <a:endParaRPr lang="en-US" altLang="zh-TW" sz="2400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 Return the image index if coin is enough to pay</a:t>
            </a:r>
          </a:p>
          <a:p>
            <a:pPr lvl="2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otherwise return -1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782F9B-6804-4ACC-9D45-E4A6126B8C6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/>
              <a:t>int </a:t>
            </a:r>
            <a:r>
              <a:rPr lang="en-US" altLang="zh-TW" sz="4800" b="1" dirty="0" err="1"/>
              <a:t>MouseIn</a:t>
            </a:r>
            <a:r>
              <a:rPr lang="en-US" altLang="zh-TW" sz="4800" b="1" dirty="0"/>
              <a:t>(int, int)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3628106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7788" y="341783"/>
            <a:ext cx="9283242" cy="132556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92D050"/>
                </a:solidFill>
              </a:rPr>
              <a:t>static</a:t>
            </a:r>
            <a:r>
              <a:rPr lang="en-US" altLang="zh-TW" sz="3200" b="1" dirty="0"/>
              <a:t> bool Menu::</a:t>
            </a:r>
            <a:r>
              <a:rPr lang="en-US" altLang="zh-TW" sz="3200" b="1" dirty="0" err="1"/>
              <a:t>isInRange</a:t>
            </a:r>
            <a:br>
              <a:rPr lang="en-US" altLang="zh-TW" sz="3200" b="1" dirty="0"/>
            </a:br>
            <a:r>
              <a:rPr lang="en-US" altLang="zh-TW" sz="3200" b="1" dirty="0"/>
              <a:t>					(int </a:t>
            </a:r>
            <a:r>
              <a:rPr lang="en-US" altLang="zh-TW" sz="3200" b="1" dirty="0">
                <a:solidFill>
                  <a:srgbClr val="FF4444"/>
                </a:solidFill>
              </a:rPr>
              <a:t>point</a:t>
            </a:r>
            <a:r>
              <a:rPr lang="en-US" altLang="zh-TW" sz="3200" b="1" dirty="0"/>
              <a:t>, int </a:t>
            </a:r>
            <a:r>
              <a:rPr lang="en-US" altLang="zh-TW" sz="3200" b="1" dirty="0" err="1">
                <a:solidFill>
                  <a:srgbClr val="FF4444"/>
                </a:solidFill>
              </a:rPr>
              <a:t>startPos</a:t>
            </a:r>
            <a:r>
              <a:rPr lang="en-US" altLang="zh-TW" sz="3200" b="1" dirty="0"/>
              <a:t>, int </a:t>
            </a:r>
            <a:r>
              <a:rPr lang="en-US" altLang="zh-TW" sz="3200" b="1" dirty="0">
                <a:solidFill>
                  <a:srgbClr val="FF4444"/>
                </a:solidFill>
              </a:rPr>
              <a:t>length</a:t>
            </a:r>
            <a:r>
              <a:rPr lang="en-US" altLang="zh-TW" sz="3200" b="1" dirty="0"/>
              <a:t>)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7788" y="1753053"/>
            <a:ext cx="88729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500" dirty="0"/>
              <a:t>Description: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/>
              <a:t>Input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900" dirty="0"/>
              <a:t> point: the testing point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900" dirty="0"/>
              <a:t> </a:t>
            </a:r>
            <a:r>
              <a:rPr lang="en-US" altLang="zh-TW" sz="2900" dirty="0" err="1"/>
              <a:t>startPos</a:t>
            </a:r>
            <a:r>
              <a:rPr lang="en-US" altLang="zh-TW" sz="2900" dirty="0"/>
              <a:t>: the start position of a 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900" dirty="0"/>
              <a:t> length: the length of the line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/>
              <a:t> If the testing point is on the line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100" dirty="0"/>
              <a:t> For </a:t>
            </a:r>
            <a:r>
              <a:rPr lang="en-US" altLang="zh-TW" sz="3100" dirty="0" err="1"/>
              <a:t>MouseIn</a:t>
            </a:r>
            <a:r>
              <a:rPr lang="en-US" altLang="zh-TW" sz="3100" dirty="0"/>
              <a:t>, it can simplify the statement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43444837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" y="658812"/>
            <a:ext cx="6880225" cy="56756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6" name="直線接點 5"/>
          <p:cNvCxnSpPr/>
          <p:nvPr/>
        </p:nvCxnSpPr>
        <p:spPr>
          <a:xfrm>
            <a:off x="1079500" y="3937000"/>
            <a:ext cx="389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79500" y="3060700"/>
            <a:ext cx="236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790399"/>
            <a:ext cx="7050087" cy="3399013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1" name="直線接點 10"/>
          <p:cNvCxnSpPr/>
          <p:nvPr/>
        </p:nvCxnSpPr>
        <p:spPr>
          <a:xfrm flipV="1">
            <a:off x="3483429" y="790399"/>
            <a:ext cx="1472179" cy="2270302"/>
          </a:xfrm>
          <a:prstGeom prst="line">
            <a:avLst/>
          </a:prstGeom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Define the functional class of slider.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In this game, it is used to create two sliders to adjust the volume of background and effect sound.</a:t>
            </a:r>
          </a:p>
          <a:p>
            <a:endParaRPr lang="en-US" altLang="zh-TW" sz="2400" dirty="0"/>
          </a:p>
          <a:p>
            <a:r>
              <a:rPr lang="en-US" altLang="zh-TW" sz="2400" dirty="0"/>
              <a:t>For mini-project2, you should use it to control volume.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E9062DD-7962-4F99-8DBF-00DFA0E56CE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Slider.h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0703706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649287"/>
            <a:ext cx="4651375" cy="59883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2119469"/>
            <a:ext cx="3419475" cy="304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61500" y="2806700"/>
            <a:ext cx="33020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626600" y="286995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target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700" y="2895342"/>
            <a:ext cx="2159000" cy="267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70850" y="316255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track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5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90905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Define class for monster and this will be inherited by four subclasses.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Move(): determine animation image and direction of each step on map.</a:t>
            </a:r>
          </a:p>
          <a:p>
            <a:r>
              <a:rPr lang="en-US" altLang="zh-TW" sz="2400" dirty="0" err="1"/>
              <a:t>Load_Move</a:t>
            </a:r>
            <a:r>
              <a:rPr lang="en-US" altLang="zh-TW" sz="2400" dirty="0"/>
              <a:t>(): according to class name of a monster, it will load its </a:t>
            </a:r>
            <a:r>
              <a:rPr lang="en-US" altLang="zh-TW" sz="2400" dirty="0" err="1"/>
              <a:t>animatio</a:t>
            </a:r>
            <a:r>
              <a:rPr lang="en-US" altLang="zh-TW" sz="2400" dirty="0"/>
              <a:t> images of four directions.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42" y="4927601"/>
            <a:ext cx="1247366" cy="17535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02" y="5326214"/>
            <a:ext cx="1428750" cy="1295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46" y="5669113"/>
            <a:ext cx="1219200" cy="6096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40" y="5266682"/>
            <a:ext cx="841032" cy="1414463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E6FAC61-EF20-4D2C-9AC0-B8B5D490249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Monster.h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834472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CDBD-2B4C-4C8E-A9E4-8057032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Contents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4AD1-03B1-48FD-9F6C-9636C5FA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</a:p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Tower Game Tutorial</a:t>
            </a:r>
          </a:p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Mini Project 2 Requirement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897893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084262"/>
            <a:ext cx="7168482" cy="51895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94" y="512761"/>
            <a:ext cx="6219825" cy="2962275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7" name="直線接點 6"/>
          <p:cNvCxnSpPr>
            <a:cxnSpLocks/>
          </p:cNvCxnSpPr>
          <p:nvPr/>
        </p:nvCxnSpPr>
        <p:spPr>
          <a:xfrm flipH="1">
            <a:off x="3149602" y="512761"/>
            <a:ext cx="1601507" cy="2687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145396" cy="3880773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Define the class for tower and this will be inherited by other five subclasses.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UpdateAttack</a:t>
            </a:r>
            <a:r>
              <a:rPr lang="en-US" altLang="zh-TW" sz="2400" dirty="0"/>
              <a:t>(): update attack set of the tower.</a:t>
            </a:r>
          </a:p>
          <a:p>
            <a:r>
              <a:rPr lang="en-US" altLang="zh-TW" sz="2400" dirty="0" err="1"/>
              <a:t>DetectAttack</a:t>
            </a:r>
            <a:r>
              <a:rPr lang="en-US" altLang="zh-TW" sz="2400" dirty="0"/>
              <a:t>(): make sure if the tower needs to trigger attack</a:t>
            </a:r>
          </a:p>
          <a:p>
            <a:r>
              <a:rPr lang="en-US" altLang="zh-TW" sz="2400" dirty="0" err="1"/>
              <a:t>TriggerAttack</a:t>
            </a:r>
            <a:r>
              <a:rPr lang="en-US" altLang="zh-TW" sz="2400" dirty="0"/>
              <a:t>(): Go through whole attack set to test if a monster will be destroyed by the attack of tower.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695C21A-3D67-444A-BB88-45612F589AF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Tower.h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8393219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183635" y="1220456"/>
            <a:ext cx="3824729" cy="630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TW" sz="3500" b="1" dirty="0">
                <a:solidFill>
                  <a:srgbClr val="00B050"/>
                </a:solidFill>
                <a:latin typeface="+mn-lt"/>
              </a:rPr>
              <a:t>Each Time Frame</a:t>
            </a:r>
            <a:endParaRPr lang="zh-TW" altLang="en-US" sz="35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850899" y="2375031"/>
            <a:ext cx="2489200" cy="2489200"/>
          </a:xfrm>
          <a:prstGeom prst="ellipse">
            <a:avLst/>
          </a:prstGeom>
          <a:solidFill>
            <a:srgbClr val="FF99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sz="3600" b="1" dirty="0">
                <a:solidFill>
                  <a:schemeClr val="tx1"/>
                </a:solidFill>
              </a:rPr>
              <a:t>Attack</a:t>
            </a:r>
            <a:endParaRPr lang="zh-TW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851399" y="2375031"/>
            <a:ext cx="2489200" cy="2489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Trigger Attack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851899" y="2375031"/>
            <a:ext cx="2489200" cy="24892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Update Attack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555999" y="3371981"/>
            <a:ext cx="1079500" cy="4953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556499" y="3371981"/>
            <a:ext cx="1079500" cy="4953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29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Define the class for describing the form of an attack.</a:t>
            </a:r>
          </a:p>
          <a:p>
            <a:endParaRPr lang="en-US" altLang="zh-TW" sz="2400" dirty="0"/>
          </a:p>
          <a:p>
            <a:r>
              <a:rPr lang="en-US" altLang="zh-TW" sz="2400" dirty="0"/>
              <a:t>You can see that attack only follows original straight line from the tower’s pivot toward the position where monster collided with the tower.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82" y="4100975"/>
            <a:ext cx="2695575" cy="249555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17EF67E7-C386-4B09-8AE7-CD80556E180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4800" b="1" dirty="0" err="1"/>
              <a:t>Attack.h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44614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CDBD-2B4C-4C8E-A9E4-8057032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Contents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4AD1-03B1-48FD-9F6C-9636C5FA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Tower Game Tutorial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Mini Project 2 Requirement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892485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CDBD-2B4C-4C8E-A9E4-8057032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Mini Project 2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4AD1-03B1-48FD-9F6C-9636C5FA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Deadline: 6/8(</a:t>
            </a:r>
            <a:r>
              <a:rPr lang="zh-TW" altLang="en-US" sz="2800" dirty="0">
                <a:solidFill>
                  <a:schemeClr val="tx1"/>
                </a:solidFill>
              </a:rPr>
              <a:t>五</a:t>
            </a:r>
            <a:r>
              <a:rPr lang="en-US" altLang="zh-TW" sz="2800" dirty="0">
                <a:solidFill>
                  <a:schemeClr val="tx1"/>
                </a:solidFill>
              </a:rPr>
              <a:t>)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Demo</a:t>
            </a:r>
          </a:p>
          <a:p>
            <a:pPr lvl="1"/>
            <a:r>
              <a:rPr lang="en-US" altLang="zh-TW" sz="2600" dirty="0">
                <a:solidFill>
                  <a:schemeClr val="tx1"/>
                </a:solidFill>
              </a:rPr>
              <a:t>Demo </a:t>
            </a:r>
            <a:r>
              <a:rPr lang="zh-TW" altLang="en-US" sz="2600" dirty="0">
                <a:solidFill>
                  <a:schemeClr val="tx1"/>
                </a:solidFill>
              </a:rPr>
              <a:t>請攜帶自己電腦</a:t>
            </a:r>
            <a:r>
              <a:rPr lang="en-US" altLang="zh-TW" sz="2600" dirty="0">
                <a:solidFill>
                  <a:schemeClr val="tx1"/>
                </a:solidFill>
              </a:rPr>
              <a:t>, </a:t>
            </a:r>
            <a:r>
              <a:rPr lang="zh-TW" altLang="en-US" sz="2600" dirty="0">
                <a:solidFill>
                  <a:schemeClr val="tx1"/>
                </a:solidFill>
              </a:rPr>
              <a:t>若為桌電請先跟同學借好</a:t>
            </a:r>
            <a:endParaRPr lang="en-US" altLang="zh-TW" sz="2600" dirty="0">
              <a:solidFill>
                <a:schemeClr val="tx1"/>
              </a:solidFill>
            </a:endParaRPr>
          </a:p>
          <a:p>
            <a:pPr lvl="1"/>
            <a:r>
              <a:rPr lang="zh-TW" altLang="en-US" sz="2600" dirty="0">
                <a:solidFill>
                  <a:schemeClr val="tx1"/>
                </a:solidFill>
              </a:rPr>
              <a:t>與</a:t>
            </a:r>
            <a:r>
              <a:rPr lang="en-US" altLang="zh-TW" sz="2600" dirty="0">
                <a:solidFill>
                  <a:schemeClr val="tx1"/>
                </a:solidFill>
              </a:rPr>
              <a:t>Mini1</a:t>
            </a:r>
            <a:r>
              <a:rPr lang="zh-TW" altLang="en-US" sz="2600" dirty="0">
                <a:solidFill>
                  <a:schemeClr val="tx1"/>
                </a:solidFill>
              </a:rPr>
              <a:t>一樣會分成四組同時</a:t>
            </a:r>
            <a:r>
              <a:rPr lang="en-US" altLang="zh-TW" sz="2600" dirty="0">
                <a:solidFill>
                  <a:schemeClr val="tx1"/>
                </a:solidFill>
              </a:rPr>
              <a:t>Demo</a:t>
            </a:r>
            <a:r>
              <a:rPr lang="zh-TW" altLang="en-US" sz="2600" dirty="0">
                <a:solidFill>
                  <a:schemeClr val="tx1"/>
                </a:solidFill>
              </a:rPr>
              <a:t>，請準時來課堂</a:t>
            </a:r>
            <a:endParaRPr lang="en-US" altLang="zh-TW" sz="2600" dirty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297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Grading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 </a:t>
            </a:r>
            <a:r>
              <a:rPr lang="zh-TW" altLang="en-US" sz="2800" dirty="0"/>
              <a:t>加入開頭畫面 （</a:t>
            </a:r>
            <a:r>
              <a:rPr lang="en-US" altLang="zh-TW" sz="2800" dirty="0"/>
              <a:t>20%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zh-TW" altLang="en-US" sz="2200" dirty="0">
                <a:sym typeface="Wingdings" panose="05000000000000000000" pitchFamily="2" charset="2"/>
              </a:rPr>
              <a:t>一個背景</a:t>
            </a:r>
            <a:r>
              <a:rPr lang="en-US" altLang="zh-TW" sz="2200" dirty="0">
                <a:sym typeface="Wingdings" panose="05000000000000000000" pitchFamily="2" charset="2"/>
              </a:rPr>
              <a:t>(</a:t>
            </a:r>
            <a:r>
              <a:rPr lang="zh-TW" altLang="en-US" sz="2200" dirty="0">
                <a:sym typeface="Wingdings" panose="05000000000000000000" pitchFamily="2" charset="2"/>
              </a:rPr>
              <a:t>開頭畫面</a:t>
            </a:r>
            <a:r>
              <a:rPr lang="en-US" altLang="zh-TW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sz="2200" dirty="0">
                <a:sym typeface="Wingdings" panose="05000000000000000000" pitchFamily="2" charset="2"/>
              </a:rPr>
              <a:t>一個可以從開頭畫面切換到遊戲主體的按鍵</a:t>
            </a:r>
            <a:r>
              <a:rPr lang="en-US" altLang="zh-TW" sz="2200" dirty="0">
                <a:sym typeface="Wingdings" panose="05000000000000000000" pitchFamily="2" charset="2"/>
              </a:rPr>
              <a:t>(</a:t>
            </a:r>
            <a:r>
              <a:rPr lang="zh-TW" altLang="en-US" sz="2200" dirty="0">
                <a:sym typeface="Wingdings" panose="05000000000000000000" pitchFamily="2" charset="2"/>
              </a:rPr>
              <a:t>按鈕</a:t>
            </a:r>
            <a:r>
              <a:rPr lang="en-US" altLang="zh-TW" sz="2200" dirty="0">
                <a:sym typeface="Wingdings" panose="05000000000000000000" pitchFamily="2" charset="2"/>
              </a:rPr>
              <a:t>or</a:t>
            </a:r>
            <a:r>
              <a:rPr lang="zh-TW" altLang="en-US" sz="2200" dirty="0">
                <a:sym typeface="Wingdings" panose="05000000000000000000" pitchFamily="2" charset="2"/>
              </a:rPr>
              <a:t>鍵盤</a:t>
            </a:r>
            <a:r>
              <a:rPr lang="en-US" altLang="zh-TW" sz="22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zh-TW" sz="2200" dirty="0"/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 加入 鍵盤、滑鼠 事件（至少各一個） （</a:t>
            </a:r>
            <a:r>
              <a:rPr lang="en-US" altLang="zh-TW" sz="2800" dirty="0"/>
              <a:t>20%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en-US" altLang="zh-TW" sz="2200" dirty="0">
                <a:sym typeface="Wingdings" panose="05000000000000000000" pitchFamily="2" charset="2"/>
              </a:rPr>
              <a:t>e.g. </a:t>
            </a:r>
            <a:r>
              <a:rPr lang="zh-TW" altLang="en-US" sz="2200" dirty="0">
                <a:sym typeface="Wingdings" panose="05000000000000000000" pitchFamily="2" charset="2"/>
              </a:rPr>
              <a:t>按鍵</a:t>
            </a:r>
            <a:r>
              <a:rPr lang="en-US" altLang="zh-TW" sz="2200" dirty="0">
                <a:sym typeface="Wingdings" panose="05000000000000000000" pitchFamily="2" charset="2"/>
              </a:rPr>
              <a:t>p</a:t>
            </a:r>
            <a:r>
              <a:rPr lang="zh-TW" altLang="en-US" sz="2200" dirty="0">
                <a:sym typeface="Wingdings" panose="05000000000000000000" pitchFamily="2" charset="2"/>
              </a:rPr>
              <a:t> </a:t>
            </a:r>
            <a:r>
              <a:rPr lang="en-US" altLang="zh-TW" sz="2200" dirty="0">
                <a:sym typeface="Wingdings" panose="05000000000000000000" pitchFamily="2" charset="2"/>
              </a:rPr>
              <a:t>:</a:t>
            </a:r>
            <a:r>
              <a:rPr lang="zh-TW" altLang="en-US" sz="2200" dirty="0">
                <a:sym typeface="Wingdings" panose="05000000000000000000" pitchFamily="2" charset="2"/>
              </a:rPr>
              <a:t> 暫停、滑鼠右鍵 </a:t>
            </a:r>
            <a:r>
              <a:rPr lang="en-US" altLang="zh-TW" sz="2200" dirty="0">
                <a:sym typeface="Wingdings" panose="05000000000000000000" pitchFamily="2" charset="2"/>
              </a:rPr>
              <a:t>:</a:t>
            </a:r>
            <a:r>
              <a:rPr lang="zh-TW" altLang="en-US" sz="2200" dirty="0">
                <a:sym typeface="Wingdings" panose="05000000000000000000" pitchFamily="2" charset="2"/>
              </a:rPr>
              <a:t> 加錢</a:t>
            </a:r>
            <a:r>
              <a:rPr lang="en-US" altLang="zh-TW" sz="2200" dirty="0">
                <a:sym typeface="Wingdings" panose="05000000000000000000" pitchFamily="2" charset="2"/>
              </a:rPr>
              <a:t>…</a:t>
            </a:r>
          </a:p>
          <a:p>
            <a:pPr lvl="1"/>
            <a:endParaRPr lang="en-US" altLang="zh-TW" sz="2200" dirty="0"/>
          </a:p>
          <a:p>
            <a:r>
              <a:rPr lang="zh-TW" altLang="en-US" sz="2800" dirty="0"/>
              <a:t> </a:t>
            </a:r>
            <a:r>
              <a:rPr lang="en-US" altLang="zh-TW" sz="2800" dirty="0"/>
              <a:t>3. </a:t>
            </a:r>
            <a:r>
              <a:rPr lang="zh-TW" altLang="en-US" sz="2800" dirty="0"/>
              <a:t>用</a:t>
            </a:r>
            <a:r>
              <a:rPr lang="en-US" altLang="zh-TW" sz="2800" dirty="0"/>
              <a:t>Slider</a:t>
            </a:r>
            <a:r>
              <a:rPr lang="zh-TW" altLang="en-US" sz="2800" dirty="0"/>
              <a:t>調整聲音大小（</a:t>
            </a:r>
            <a:r>
              <a:rPr lang="en-US" altLang="zh-TW" sz="2800" dirty="0"/>
              <a:t>20%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3983002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Grading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4.</a:t>
            </a:r>
            <a:r>
              <a:rPr lang="zh-TW" altLang="en-US" sz="2800" dirty="0"/>
              <a:t> 塔能夠正確攻擊 （</a:t>
            </a:r>
            <a:r>
              <a:rPr lang="en-US" altLang="zh-TW" sz="2800" dirty="0"/>
              <a:t>20%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zh-TW" altLang="en-US" sz="2200" dirty="0">
                <a:sym typeface="Wingdings" panose="05000000000000000000" pitchFamily="2" charset="2"/>
              </a:rPr>
              <a:t>以正常頻率發射攻擊</a:t>
            </a:r>
            <a:r>
              <a:rPr lang="en-US" altLang="zh-TW" sz="2200" dirty="0">
                <a:sym typeface="Wingdings" panose="05000000000000000000" pitchFamily="2" charset="2"/>
              </a:rPr>
              <a:t>(</a:t>
            </a:r>
            <a:r>
              <a:rPr lang="zh-TW" altLang="en-US" sz="2200" dirty="0">
                <a:sym typeface="Wingdings" panose="05000000000000000000" pitchFamily="2" charset="2"/>
              </a:rPr>
              <a:t>不要一秒</a:t>
            </a:r>
            <a:r>
              <a:rPr lang="en-US" altLang="zh-TW" sz="2200" dirty="0">
                <a:sym typeface="Wingdings" panose="05000000000000000000" pitchFamily="2" charset="2"/>
              </a:rPr>
              <a:t>50</a:t>
            </a:r>
            <a:r>
              <a:rPr lang="zh-TW" altLang="en-US" sz="2200" dirty="0">
                <a:sym typeface="Wingdings" panose="05000000000000000000" pitchFamily="2" charset="2"/>
              </a:rPr>
              <a:t>發</a:t>
            </a:r>
            <a:r>
              <a:rPr lang="en-US" altLang="zh-TW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sz="2200" dirty="0">
                <a:sym typeface="Wingdings" panose="05000000000000000000" pitchFamily="2" charset="2"/>
              </a:rPr>
              <a:t>在塔的範圍內必須要觸發攻擊</a:t>
            </a:r>
            <a:endParaRPr lang="en-US" altLang="zh-TW" sz="2200" dirty="0"/>
          </a:p>
          <a:p>
            <a:endParaRPr lang="en-US" altLang="zh-TW" sz="2200" dirty="0"/>
          </a:p>
          <a:p>
            <a:r>
              <a:rPr lang="en-US" altLang="zh-TW" sz="2800" dirty="0"/>
              <a:t>5.</a:t>
            </a:r>
            <a:r>
              <a:rPr lang="zh-TW" altLang="en-US" sz="2800" dirty="0"/>
              <a:t> 新增一個塔，且有實際的作用（</a:t>
            </a:r>
            <a:r>
              <a:rPr lang="en-US" altLang="zh-TW" sz="2800" dirty="0"/>
              <a:t>20%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zh-TW" altLang="en-US" sz="2200" dirty="0">
                <a:sym typeface="Wingdings" panose="05000000000000000000" pitchFamily="2" charset="2"/>
              </a:rPr>
              <a:t>新增獨立的</a:t>
            </a:r>
            <a:r>
              <a:rPr lang="en-US" altLang="zh-TW" sz="2200" dirty="0">
                <a:sym typeface="Wingdings" panose="05000000000000000000" pitchFamily="2" charset="2"/>
              </a:rPr>
              <a:t>header</a:t>
            </a:r>
            <a:r>
              <a:rPr lang="zh-TW" altLang="en-US" sz="2200" dirty="0">
                <a:sym typeface="Wingdings" panose="05000000000000000000" pitchFamily="2" charset="2"/>
              </a:rPr>
              <a:t> </a:t>
            </a:r>
            <a:r>
              <a:rPr lang="en-US" altLang="zh-TW" sz="2200" dirty="0">
                <a:sym typeface="Wingdings" panose="05000000000000000000" pitchFamily="2" charset="2"/>
              </a:rPr>
              <a:t>file</a:t>
            </a:r>
            <a:r>
              <a:rPr lang="en-US" altLang="zh-TW" sz="2200" dirty="0"/>
              <a:t>(</a:t>
            </a:r>
            <a:r>
              <a:rPr lang="zh-TW" altLang="en-US" sz="2200" dirty="0"/>
              <a:t>可以參考</a:t>
            </a:r>
            <a:r>
              <a:rPr lang="en-US" altLang="zh-TW" sz="2200" dirty="0" err="1"/>
              <a:t>Arcane.h</a:t>
            </a:r>
            <a:r>
              <a:rPr lang="zh-TW" altLang="en-US" sz="2200" dirty="0"/>
              <a:t>、</a:t>
            </a:r>
            <a:r>
              <a:rPr lang="en-US" altLang="zh-TW" sz="2200" dirty="0" err="1"/>
              <a:t>Archer.h</a:t>
            </a:r>
            <a:r>
              <a:rPr lang="en-US" altLang="zh-TW" sz="2200" dirty="0"/>
              <a:t>…)</a:t>
            </a:r>
          </a:p>
          <a:p>
            <a:pPr lvl="1"/>
            <a:r>
              <a:rPr lang="zh-TW" altLang="en-US" sz="2200" dirty="0">
                <a:sym typeface="Wingdings" panose="05000000000000000000" pitchFamily="2" charset="2"/>
              </a:rPr>
              <a:t>能夠從選單</a:t>
            </a:r>
            <a:r>
              <a:rPr lang="en-US" altLang="zh-TW" sz="2200" dirty="0">
                <a:sym typeface="Wingdings" panose="05000000000000000000" pitchFamily="2" charset="2"/>
              </a:rPr>
              <a:t>(menu</a:t>
            </a:r>
            <a:r>
              <a:rPr lang="zh-TW" altLang="en-US" sz="2200" dirty="0">
                <a:sym typeface="Wingdings" panose="05000000000000000000" pitchFamily="2" charset="2"/>
              </a:rPr>
              <a:t>，主畫面右邊</a:t>
            </a:r>
            <a:r>
              <a:rPr lang="en-US" altLang="zh-TW" sz="2200" dirty="0">
                <a:sym typeface="Wingdings" panose="05000000000000000000" pitchFamily="2" charset="2"/>
              </a:rPr>
              <a:t>)</a:t>
            </a:r>
            <a:r>
              <a:rPr lang="zh-TW" altLang="en-US" sz="2200" dirty="0">
                <a:sym typeface="Wingdings" panose="05000000000000000000" pitchFamily="2" charset="2"/>
              </a:rPr>
              <a:t>選取放到場上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23674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845929-C6F0-4520-A31D-6048168F0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154" y="1782698"/>
            <a:ext cx="7766936" cy="1646302"/>
          </a:xfrm>
        </p:spPr>
        <p:txBody>
          <a:bodyPr/>
          <a:lstStyle/>
          <a:p>
            <a:pPr algn="l"/>
            <a:r>
              <a:rPr lang="en-US" altLang="zh-TW" sz="138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However,</a:t>
            </a:r>
            <a:endParaRPr lang="zh-TW" altLang="en-US" sz="138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2B28959C-F39D-4200-8CC7-1364F61F9E21}"/>
              </a:ext>
            </a:extLst>
          </p:cNvPr>
          <p:cNvSpPr txBox="1">
            <a:spLocks/>
          </p:cNvSpPr>
          <p:nvPr/>
        </p:nvSpPr>
        <p:spPr>
          <a:xfrm>
            <a:off x="1461155" y="3429000"/>
            <a:ext cx="8056400" cy="946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altLang="zh-TW" sz="7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This is not</a:t>
            </a:r>
            <a:r>
              <a:rPr lang="en-US" altLang="zh-TW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 </a:t>
            </a:r>
            <a:r>
              <a:rPr lang="en-US" altLang="zh-TW" sz="7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our</a:t>
            </a:r>
            <a:r>
              <a:rPr lang="en-US" altLang="zh-TW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 </a:t>
            </a:r>
            <a:r>
              <a:rPr lang="en-US" altLang="zh-TW" sz="7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end</a:t>
            </a:r>
            <a:r>
              <a:rPr lang="en-US" altLang="zh-TW" sz="80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 </a:t>
            </a:r>
            <a:r>
              <a:rPr lang="en-US" altLang="zh-TW" sz="7200" b="1" dirty="0">
                <a:latin typeface="billy" pitchFamily="2" charset="-120"/>
                <a:ea typeface="billy" pitchFamily="2" charset="-120"/>
                <a:cs typeface="billy" pitchFamily="2" charset="-120"/>
              </a:rPr>
              <a:t>today : ) </a:t>
            </a:r>
            <a:endParaRPr lang="zh-TW" altLang="en-US" sz="7200" b="1" dirty="0">
              <a:latin typeface="billy" pitchFamily="2" charset="-120"/>
              <a:ea typeface="billy" pitchFamily="2" charset="-120"/>
              <a:cs typeface="billy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8120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57" y="1814922"/>
            <a:ext cx="5009221" cy="431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C66735-F28B-4126-82FE-3B18D95F2370}"/>
              </a:ext>
            </a:extLst>
          </p:cNvPr>
          <p:cNvSpPr/>
          <p:nvPr/>
        </p:nvSpPr>
        <p:spPr>
          <a:xfrm>
            <a:off x="5670278" y="6248400"/>
            <a:ext cx="2991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Copyright © TAs of CSI2P(II)Yang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28EEBF1F-2F81-4E65-87F7-53FA164D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Tower Games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201129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Project Goal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Complete and implement functions of “Tower Game” by using OOP concept and C++ programming skills learned from class</a:t>
            </a:r>
          </a:p>
          <a:p>
            <a:endParaRPr lang="en-US" altLang="zh-TW" sz="2000" dirty="0"/>
          </a:p>
          <a:p>
            <a:r>
              <a:rPr lang="en-US" altLang="zh-TW" sz="2000" dirty="0"/>
              <a:t>Get more familiar with Allegro, and develop your own final project</a:t>
            </a:r>
          </a:p>
          <a:p>
            <a:endParaRPr lang="en-US" altLang="zh-TW" sz="2000" dirty="0"/>
          </a:p>
          <a:p>
            <a:r>
              <a:rPr lang="en-US" altLang="zh-TW" sz="2000" dirty="0"/>
              <a:t>Mini project II will teach you how to use concept of class to construct a strategy game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74395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CDBD-2B4C-4C8E-A9E4-8057032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Contents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4AD1-03B1-48FD-9F6C-9636C5FA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Tower Game Tutorial</a:t>
            </a:r>
          </a:p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Mini Project 2 Requirement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34847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Tower Game Tutorial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Flow chart of Tower Game</a:t>
            </a:r>
          </a:p>
          <a:p>
            <a:r>
              <a:rPr lang="en-US" altLang="zh-TW" sz="2800" dirty="0"/>
              <a:t>Classes and methods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4517527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Tower Game Tutorial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Flow chart of Tower Game</a:t>
            </a:r>
          </a:p>
          <a:p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</a:rPr>
              <a:t>Classes and methods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422554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105356" y="1500628"/>
            <a:ext cx="7683500" cy="4362450"/>
            <a:chOff x="1517650" y="1822450"/>
            <a:chExt cx="7683500" cy="4362450"/>
          </a:xfrm>
        </p:grpSpPr>
        <p:sp>
          <p:nvSpPr>
            <p:cNvPr id="5" name="圓角矩形 4"/>
            <p:cNvSpPr/>
            <p:nvPr/>
          </p:nvSpPr>
          <p:spPr>
            <a:xfrm>
              <a:off x="1517650" y="1822450"/>
              <a:ext cx="2705100" cy="169545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>
                  <a:solidFill>
                    <a:schemeClr val="tx1"/>
                  </a:solidFill>
                </a:rPr>
                <a:t>Game Initializer</a:t>
              </a:r>
              <a:endParaRPr lang="zh-TW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6496050" y="1822450"/>
              <a:ext cx="2705100" cy="1695450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>
                  <a:solidFill>
                    <a:schemeClr val="tx1"/>
                  </a:solidFill>
                </a:rPr>
                <a:t>Game Play</a:t>
              </a:r>
              <a:endParaRPr lang="zh-TW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133850" y="5016500"/>
              <a:ext cx="1815264" cy="1168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Game Destroy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4419600" y="2422525"/>
              <a:ext cx="1879600" cy="49530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5781257" y="3722596"/>
              <a:ext cx="1429586" cy="1089208"/>
            </a:xfrm>
            <a:prstGeom prst="straightConnector1">
              <a:avLst/>
            </a:prstGeom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5281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Timon</Template>
  <TotalTime>1449</TotalTime>
  <Words>1018</Words>
  <Application>Microsoft Office PowerPoint</Application>
  <PresentationFormat>寬螢幕</PresentationFormat>
  <Paragraphs>168</Paragraphs>
  <Slides>38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38</vt:i4>
      </vt:variant>
    </vt:vector>
  </HeadingPairs>
  <TitlesOfParts>
    <vt:vector size="52" baseType="lpstr">
      <vt:lpstr>billy</vt:lpstr>
      <vt:lpstr>Permanent Marker</vt:lpstr>
      <vt:lpstr>Source Sans Pro</vt:lpstr>
      <vt:lpstr>Microsoft JhengHei</vt:lpstr>
      <vt:lpstr>Microsoft JhengHei</vt:lpstr>
      <vt:lpstr>新細明體</vt:lpstr>
      <vt:lpstr>Arial</vt:lpstr>
      <vt:lpstr>Calibri</vt:lpstr>
      <vt:lpstr>Trebuchet MS</vt:lpstr>
      <vt:lpstr>Wingdings</vt:lpstr>
      <vt:lpstr>Wingdings 3</vt:lpstr>
      <vt:lpstr>Timon template</vt:lpstr>
      <vt:lpstr>1_Timon template</vt:lpstr>
      <vt:lpstr>多面向</vt:lpstr>
      <vt:lpstr>Mini Project 2</vt:lpstr>
      <vt:lpstr>Contents</vt:lpstr>
      <vt:lpstr>Contents</vt:lpstr>
      <vt:lpstr>Tower Games</vt:lpstr>
      <vt:lpstr>Project Goal</vt:lpstr>
      <vt:lpstr>Contents</vt:lpstr>
      <vt:lpstr>Tower Game Tutorial</vt:lpstr>
      <vt:lpstr>Tower Game Tutorial</vt:lpstr>
      <vt:lpstr>PowerPoint 簡報</vt:lpstr>
      <vt:lpstr>PowerPoint 簡報</vt:lpstr>
      <vt:lpstr>PowerPoint 簡報</vt:lpstr>
      <vt:lpstr>Tower Game Tutorial</vt:lpstr>
      <vt:lpstr>GameWindow.h</vt:lpstr>
      <vt:lpstr>PowerPoint 簡報</vt:lpstr>
      <vt:lpstr>void game_init()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static bool Menu::isInRange      (int point, int startPos, int length)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Contents</vt:lpstr>
      <vt:lpstr>Mini Project 2</vt:lpstr>
      <vt:lpstr>Grading</vt:lpstr>
      <vt:lpstr>Grading</vt:lpstr>
      <vt:lpstr>However,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TowerGame Tutorial</dc:title>
  <dc:creator>User</dc:creator>
  <cp:lastModifiedBy>克齊 張</cp:lastModifiedBy>
  <cp:revision>170</cp:revision>
  <dcterms:created xsi:type="dcterms:W3CDTF">2018-02-18T13:08:41Z</dcterms:created>
  <dcterms:modified xsi:type="dcterms:W3CDTF">2018-06-02T16:02:52Z</dcterms:modified>
</cp:coreProperties>
</file>