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79" r:id="rId3"/>
    <p:sldId id="281" r:id="rId4"/>
    <p:sldId id="280" r:id="rId5"/>
    <p:sldId id="282" r:id="rId6"/>
    <p:sldId id="278" r:id="rId7"/>
    <p:sldId id="260" r:id="rId8"/>
    <p:sldId id="276" r:id="rId9"/>
    <p:sldId id="311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77" r:id="rId19"/>
    <p:sldId id="322" r:id="rId20"/>
    <p:sldId id="324" r:id="rId21"/>
    <p:sldId id="267" r:id="rId22"/>
    <p:sldId id="295" r:id="rId23"/>
    <p:sldId id="325" r:id="rId24"/>
    <p:sldId id="298" r:id="rId25"/>
    <p:sldId id="326" r:id="rId26"/>
    <p:sldId id="268" r:id="rId27"/>
    <p:sldId id="327" r:id="rId28"/>
    <p:sldId id="269" r:id="rId29"/>
    <p:sldId id="290" r:id="rId30"/>
    <p:sldId id="299" r:id="rId31"/>
    <p:sldId id="328" r:id="rId32"/>
    <p:sldId id="270" r:id="rId33"/>
    <p:sldId id="300" r:id="rId34"/>
    <p:sldId id="289" r:id="rId35"/>
    <p:sldId id="329" r:id="rId36"/>
    <p:sldId id="271" r:id="rId37"/>
    <p:sldId id="307" r:id="rId38"/>
    <p:sldId id="308" r:id="rId39"/>
    <p:sldId id="291" r:id="rId40"/>
    <p:sldId id="330" r:id="rId41"/>
    <p:sldId id="272" r:id="rId42"/>
    <p:sldId id="292" r:id="rId43"/>
    <p:sldId id="331" r:id="rId44"/>
    <p:sldId id="332" r:id="rId45"/>
    <p:sldId id="273" r:id="rId46"/>
    <p:sldId id="293" r:id="rId47"/>
    <p:sldId id="333" r:id="rId48"/>
    <p:sldId id="274" r:id="rId49"/>
    <p:sldId id="275" r:id="rId50"/>
    <p:sldId id="294" r:id="rId51"/>
    <p:sldId id="309" r:id="rId52"/>
    <p:sldId id="312" r:id="rId53"/>
    <p:sldId id="313" r:id="rId54"/>
    <p:sldId id="323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444"/>
    <a:srgbClr val="F15D3F"/>
    <a:srgbClr val="FF9999"/>
    <a:srgbClr val="49E7B6"/>
    <a:srgbClr val="0000C8"/>
    <a:srgbClr val="A6F2E5"/>
    <a:srgbClr val="F76F6F"/>
    <a:srgbClr val="00005C"/>
    <a:srgbClr val="99FFB1"/>
    <a:srgbClr val="B0D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2437" autoAdjust="0"/>
  </p:normalViewPr>
  <p:slideViewPr>
    <p:cSldViewPr snapToGrid="0">
      <p:cViewPr>
        <p:scale>
          <a:sx n="66" d="100"/>
          <a:sy n="66" d="100"/>
        </p:scale>
        <p:origin x="64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BC62F-9241-4DFD-B5BD-B61E1B54B1C8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D6F9FE12-7FB5-4FF9-B379-6B0AED29CCE8}">
      <dgm:prSet phldrT="[文字]"/>
      <dgm:spPr/>
      <dgm:t>
        <a:bodyPr/>
        <a:lstStyle/>
        <a:p>
          <a:r>
            <a:rPr lang="en-US" altLang="zh-TW" dirty="0" smtClean="0"/>
            <a:t>Game</a:t>
          </a:r>
        </a:p>
        <a:p>
          <a:r>
            <a:rPr lang="en-US" altLang="zh-TW" dirty="0" smtClean="0"/>
            <a:t>Initial</a:t>
          </a:r>
          <a:endParaRPr lang="zh-TW" altLang="en-US" dirty="0"/>
        </a:p>
      </dgm:t>
    </dgm:pt>
    <dgm:pt modelId="{75AEB1E8-41E7-4724-9FA3-22E1C02A9413}" type="parTrans" cxnId="{71CCC289-7F31-4506-99F9-D1E6F245E772}">
      <dgm:prSet/>
      <dgm:spPr/>
      <dgm:t>
        <a:bodyPr/>
        <a:lstStyle/>
        <a:p>
          <a:endParaRPr lang="zh-TW" altLang="en-US"/>
        </a:p>
      </dgm:t>
    </dgm:pt>
    <dgm:pt modelId="{CF229F53-5119-4D94-98D3-6E7550B54E10}" type="sibTrans" cxnId="{71CCC289-7F31-4506-99F9-D1E6F245E772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FF214098-266D-41CB-A97B-27754F731586}">
      <dgm:prSet phldrT="[文字]"/>
      <dgm:spPr/>
      <dgm:t>
        <a:bodyPr/>
        <a:lstStyle/>
        <a:p>
          <a:r>
            <a:rPr lang="en-US" altLang="zh-TW" dirty="0" smtClean="0"/>
            <a:t>Game</a:t>
          </a:r>
        </a:p>
        <a:p>
          <a:r>
            <a:rPr lang="en-US" altLang="zh-TW" dirty="0" smtClean="0"/>
            <a:t>Begin</a:t>
          </a:r>
        </a:p>
      </dgm:t>
    </dgm:pt>
    <dgm:pt modelId="{95DAF1F0-B78E-447A-81CC-E2621B8B4A49}" type="parTrans" cxnId="{EB828C2D-37A6-46BB-81B5-5DB720F56AB7}">
      <dgm:prSet/>
      <dgm:spPr/>
      <dgm:t>
        <a:bodyPr/>
        <a:lstStyle/>
        <a:p>
          <a:endParaRPr lang="zh-TW" altLang="en-US"/>
        </a:p>
      </dgm:t>
    </dgm:pt>
    <dgm:pt modelId="{ECA95A77-78B4-4865-AEBE-1E3484E8D4DC}" type="sibTrans" cxnId="{EB828C2D-37A6-46BB-81B5-5DB720F56AB7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70A3335A-C2E7-4B6B-9049-3E4A0A156FAD}">
      <dgm:prSet phldrT="[文字]"/>
      <dgm:spPr/>
      <dgm:t>
        <a:bodyPr/>
        <a:lstStyle/>
        <a:p>
          <a:r>
            <a:rPr lang="en-US" altLang="zh-TW" dirty="0" smtClean="0"/>
            <a:t>Game</a:t>
          </a:r>
        </a:p>
        <a:p>
          <a:r>
            <a:rPr lang="en-US" altLang="zh-TW" dirty="0" smtClean="0"/>
            <a:t>Running</a:t>
          </a:r>
          <a:endParaRPr lang="zh-TW" altLang="en-US" dirty="0"/>
        </a:p>
      </dgm:t>
    </dgm:pt>
    <dgm:pt modelId="{98DCABCB-93E6-42AD-920B-E1B59E0103D1}" type="parTrans" cxnId="{B5954275-BDEB-4493-8433-F6C29E2A19B1}">
      <dgm:prSet/>
      <dgm:spPr/>
      <dgm:t>
        <a:bodyPr/>
        <a:lstStyle/>
        <a:p>
          <a:endParaRPr lang="zh-TW" altLang="en-US"/>
        </a:p>
      </dgm:t>
    </dgm:pt>
    <dgm:pt modelId="{3868198F-94C2-4F6E-B5E2-B5659486EFBF}" type="sibTrans" cxnId="{B5954275-BDEB-4493-8433-F6C29E2A19B1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6E11131C-F364-4152-8515-174F0DFAE499}">
      <dgm:prSet phldrT="[文字]"/>
      <dgm:spPr/>
      <dgm:t>
        <a:bodyPr/>
        <a:lstStyle/>
        <a:p>
          <a:r>
            <a:rPr lang="en-US" altLang="zh-TW" dirty="0" smtClean="0"/>
            <a:t>Game</a:t>
          </a:r>
        </a:p>
        <a:p>
          <a:r>
            <a:rPr lang="en-US" altLang="zh-TW" dirty="0" smtClean="0"/>
            <a:t>Destroy</a:t>
          </a:r>
          <a:endParaRPr lang="zh-TW" altLang="en-US" dirty="0"/>
        </a:p>
      </dgm:t>
    </dgm:pt>
    <dgm:pt modelId="{AF6F4642-836E-48EF-8ABF-120D00F32B9F}" type="parTrans" cxnId="{B5FF86D9-8BF2-4CA8-8B91-165C1F5C54A3}">
      <dgm:prSet/>
      <dgm:spPr/>
      <dgm:t>
        <a:bodyPr/>
        <a:lstStyle/>
        <a:p>
          <a:endParaRPr lang="zh-TW" altLang="en-US"/>
        </a:p>
      </dgm:t>
    </dgm:pt>
    <dgm:pt modelId="{BA97772B-0A01-475E-A122-04BC8384C29B}" type="sibTrans" cxnId="{B5FF86D9-8BF2-4CA8-8B91-165C1F5C54A3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E232FAFA-3E8A-4173-B5CF-12EC3614D87F}" type="pres">
      <dgm:prSet presAssocID="{06BBC62F-9241-4DFD-B5BD-B61E1B54B1C8}" presName="cycle" presStyleCnt="0">
        <dgm:presLayoutVars>
          <dgm:dir/>
          <dgm:resizeHandles val="exact"/>
        </dgm:presLayoutVars>
      </dgm:prSet>
      <dgm:spPr/>
    </dgm:pt>
    <dgm:pt modelId="{DB573139-F119-43B0-B136-1DC9B87A0E24}" type="pres">
      <dgm:prSet presAssocID="{D6F9FE12-7FB5-4FF9-B379-6B0AED29CCE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E68610-8A5B-40C7-BF8F-642C946A23B0}" type="pres">
      <dgm:prSet presAssocID="{CF229F53-5119-4D94-98D3-6E7550B54E10}" presName="sibTrans" presStyleLbl="sibTrans2D1" presStyleIdx="0" presStyleCnt="4"/>
      <dgm:spPr/>
    </dgm:pt>
    <dgm:pt modelId="{EB3FC72D-3FA4-4496-94BF-3807803117CC}" type="pres">
      <dgm:prSet presAssocID="{CF229F53-5119-4D94-98D3-6E7550B54E10}" presName="connectorText" presStyleLbl="sibTrans2D1" presStyleIdx="0" presStyleCnt="4"/>
      <dgm:spPr/>
    </dgm:pt>
    <dgm:pt modelId="{E280481A-4535-49DC-B6A3-44AA30A9086A}" type="pres">
      <dgm:prSet presAssocID="{FF214098-266D-41CB-A97B-27754F73158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516093-1E01-4446-96C5-D58A2AD7E6E7}" type="pres">
      <dgm:prSet presAssocID="{ECA95A77-78B4-4865-AEBE-1E3484E8D4DC}" presName="sibTrans" presStyleLbl="sibTrans2D1" presStyleIdx="1" presStyleCnt="4"/>
      <dgm:spPr/>
    </dgm:pt>
    <dgm:pt modelId="{3A3A6ACF-A6A9-47F2-903C-7697AD79A028}" type="pres">
      <dgm:prSet presAssocID="{ECA95A77-78B4-4865-AEBE-1E3484E8D4DC}" presName="connectorText" presStyleLbl="sibTrans2D1" presStyleIdx="1" presStyleCnt="4"/>
      <dgm:spPr/>
    </dgm:pt>
    <dgm:pt modelId="{DB0F5727-A698-437C-9748-69F4ABC2CEA2}" type="pres">
      <dgm:prSet presAssocID="{70A3335A-C2E7-4B6B-9049-3E4A0A156FAD}" presName="node" presStyleLbl="node1" presStyleIdx="2" presStyleCnt="4">
        <dgm:presLayoutVars>
          <dgm:bulletEnabled val="1"/>
        </dgm:presLayoutVars>
      </dgm:prSet>
      <dgm:spPr/>
    </dgm:pt>
    <dgm:pt modelId="{A3E9060F-2A4B-4025-A458-CE6E3AB83EC5}" type="pres">
      <dgm:prSet presAssocID="{3868198F-94C2-4F6E-B5E2-B5659486EFBF}" presName="sibTrans" presStyleLbl="sibTrans2D1" presStyleIdx="2" presStyleCnt="4"/>
      <dgm:spPr/>
    </dgm:pt>
    <dgm:pt modelId="{59D220B0-BCF3-4F20-90D1-0FA9629A2F59}" type="pres">
      <dgm:prSet presAssocID="{3868198F-94C2-4F6E-B5E2-B5659486EFBF}" presName="connectorText" presStyleLbl="sibTrans2D1" presStyleIdx="2" presStyleCnt="4"/>
      <dgm:spPr/>
    </dgm:pt>
    <dgm:pt modelId="{552642EE-097E-493B-A8DC-A484A3702C9E}" type="pres">
      <dgm:prSet presAssocID="{6E11131C-F364-4152-8515-174F0DFAE49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5D2B97-9AEF-436B-9C78-815267FCDD03}" type="pres">
      <dgm:prSet presAssocID="{BA97772B-0A01-475E-A122-04BC8384C29B}" presName="sibTrans" presStyleLbl="sibTrans2D1" presStyleIdx="3" presStyleCnt="4"/>
      <dgm:spPr/>
    </dgm:pt>
    <dgm:pt modelId="{35A1FC29-190C-43AE-9908-B76F5E8C12BD}" type="pres">
      <dgm:prSet presAssocID="{BA97772B-0A01-475E-A122-04BC8384C29B}" presName="connectorText" presStyleLbl="sibTrans2D1" presStyleIdx="3" presStyleCnt="4"/>
      <dgm:spPr/>
    </dgm:pt>
  </dgm:ptLst>
  <dgm:cxnLst>
    <dgm:cxn modelId="{DB2BA515-FEEE-43B9-85C1-6133C1F4EB3F}" type="presOf" srcId="{ECA95A77-78B4-4865-AEBE-1E3484E8D4DC}" destId="{D6516093-1E01-4446-96C5-D58A2AD7E6E7}" srcOrd="0" destOrd="0" presId="urn:microsoft.com/office/officeart/2005/8/layout/cycle2"/>
    <dgm:cxn modelId="{92A189F3-7482-48ED-868D-BE87CB22EA66}" type="presOf" srcId="{CF229F53-5119-4D94-98D3-6E7550B54E10}" destId="{7DE68610-8A5B-40C7-BF8F-642C946A23B0}" srcOrd="0" destOrd="0" presId="urn:microsoft.com/office/officeart/2005/8/layout/cycle2"/>
    <dgm:cxn modelId="{71CCC289-7F31-4506-99F9-D1E6F245E772}" srcId="{06BBC62F-9241-4DFD-B5BD-B61E1B54B1C8}" destId="{D6F9FE12-7FB5-4FF9-B379-6B0AED29CCE8}" srcOrd="0" destOrd="0" parTransId="{75AEB1E8-41E7-4724-9FA3-22E1C02A9413}" sibTransId="{CF229F53-5119-4D94-98D3-6E7550B54E10}"/>
    <dgm:cxn modelId="{88C9DB29-352B-491D-B66D-6EA8707FE96C}" type="presOf" srcId="{3868198F-94C2-4F6E-B5E2-B5659486EFBF}" destId="{A3E9060F-2A4B-4025-A458-CE6E3AB83EC5}" srcOrd="0" destOrd="0" presId="urn:microsoft.com/office/officeart/2005/8/layout/cycle2"/>
    <dgm:cxn modelId="{22F5E593-7D0E-4984-92DC-C6CE9A3463B5}" type="presOf" srcId="{3868198F-94C2-4F6E-B5E2-B5659486EFBF}" destId="{59D220B0-BCF3-4F20-90D1-0FA9629A2F59}" srcOrd="1" destOrd="0" presId="urn:microsoft.com/office/officeart/2005/8/layout/cycle2"/>
    <dgm:cxn modelId="{5210E4F3-D258-4AA1-8213-2DA870C5D859}" type="presOf" srcId="{BA97772B-0A01-475E-A122-04BC8384C29B}" destId="{AE5D2B97-9AEF-436B-9C78-815267FCDD03}" srcOrd="0" destOrd="0" presId="urn:microsoft.com/office/officeart/2005/8/layout/cycle2"/>
    <dgm:cxn modelId="{E3C8A723-9EF2-4CC0-84AF-DD09AC43CE0D}" type="presOf" srcId="{D6F9FE12-7FB5-4FF9-B379-6B0AED29CCE8}" destId="{DB573139-F119-43B0-B136-1DC9B87A0E24}" srcOrd="0" destOrd="0" presId="urn:microsoft.com/office/officeart/2005/8/layout/cycle2"/>
    <dgm:cxn modelId="{3D33BFD9-82C0-4188-B0F2-F5E0CF5190CD}" type="presOf" srcId="{ECA95A77-78B4-4865-AEBE-1E3484E8D4DC}" destId="{3A3A6ACF-A6A9-47F2-903C-7697AD79A028}" srcOrd="1" destOrd="0" presId="urn:microsoft.com/office/officeart/2005/8/layout/cycle2"/>
    <dgm:cxn modelId="{E991ED3F-B7D9-418E-877A-8CE4B8962382}" type="presOf" srcId="{BA97772B-0A01-475E-A122-04BC8384C29B}" destId="{35A1FC29-190C-43AE-9908-B76F5E8C12BD}" srcOrd="1" destOrd="0" presId="urn:microsoft.com/office/officeart/2005/8/layout/cycle2"/>
    <dgm:cxn modelId="{38882F9A-35F4-4D76-87CB-545949D4A6E3}" type="presOf" srcId="{6E11131C-F364-4152-8515-174F0DFAE499}" destId="{552642EE-097E-493B-A8DC-A484A3702C9E}" srcOrd="0" destOrd="0" presId="urn:microsoft.com/office/officeart/2005/8/layout/cycle2"/>
    <dgm:cxn modelId="{5834E6AF-9286-4458-BFAB-E59A70EDD1A6}" type="presOf" srcId="{70A3335A-C2E7-4B6B-9049-3E4A0A156FAD}" destId="{DB0F5727-A698-437C-9748-69F4ABC2CEA2}" srcOrd="0" destOrd="0" presId="urn:microsoft.com/office/officeart/2005/8/layout/cycle2"/>
    <dgm:cxn modelId="{B5954275-BDEB-4493-8433-F6C29E2A19B1}" srcId="{06BBC62F-9241-4DFD-B5BD-B61E1B54B1C8}" destId="{70A3335A-C2E7-4B6B-9049-3E4A0A156FAD}" srcOrd="2" destOrd="0" parTransId="{98DCABCB-93E6-42AD-920B-E1B59E0103D1}" sibTransId="{3868198F-94C2-4F6E-B5E2-B5659486EFBF}"/>
    <dgm:cxn modelId="{8997E859-5B51-4781-B710-C6B7FDA34719}" type="presOf" srcId="{CF229F53-5119-4D94-98D3-6E7550B54E10}" destId="{EB3FC72D-3FA4-4496-94BF-3807803117CC}" srcOrd="1" destOrd="0" presId="urn:microsoft.com/office/officeart/2005/8/layout/cycle2"/>
    <dgm:cxn modelId="{B5FF86D9-8BF2-4CA8-8B91-165C1F5C54A3}" srcId="{06BBC62F-9241-4DFD-B5BD-B61E1B54B1C8}" destId="{6E11131C-F364-4152-8515-174F0DFAE499}" srcOrd="3" destOrd="0" parTransId="{AF6F4642-836E-48EF-8ABF-120D00F32B9F}" sibTransId="{BA97772B-0A01-475E-A122-04BC8384C29B}"/>
    <dgm:cxn modelId="{1C697E07-19CC-4C6E-A70C-1373F76C2B15}" type="presOf" srcId="{FF214098-266D-41CB-A97B-27754F731586}" destId="{E280481A-4535-49DC-B6A3-44AA30A9086A}" srcOrd="0" destOrd="0" presId="urn:microsoft.com/office/officeart/2005/8/layout/cycle2"/>
    <dgm:cxn modelId="{EB828C2D-37A6-46BB-81B5-5DB720F56AB7}" srcId="{06BBC62F-9241-4DFD-B5BD-B61E1B54B1C8}" destId="{FF214098-266D-41CB-A97B-27754F731586}" srcOrd="1" destOrd="0" parTransId="{95DAF1F0-B78E-447A-81CC-E2621B8B4A49}" sibTransId="{ECA95A77-78B4-4865-AEBE-1E3484E8D4DC}"/>
    <dgm:cxn modelId="{B506AE31-A079-46FF-9F6A-913CAB3D49EE}" type="presOf" srcId="{06BBC62F-9241-4DFD-B5BD-B61E1B54B1C8}" destId="{E232FAFA-3E8A-4173-B5CF-12EC3614D87F}" srcOrd="0" destOrd="0" presId="urn:microsoft.com/office/officeart/2005/8/layout/cycle2"/>
    <dgm:cxn modelId="{A4F95FEC-6B5E-4305-9DF3-FDB19FEC0F83}" type="presParOf" srcId="{E232FAFA-3E8A-4173-B5CF-12EC3614D87F}" destId="{DB573139-F119-43B0-B136-1DC9B87A0E24}" srcOrd="0" destOrd="0" presId="urn:microsoft.com/office/officeart/2005/8/layout/cycle2"/>
    <dgm:cxn modelId="{ED570C73-FBA9-40CC-8ED9-C0D9F071AD83}" type="presParOf" srcId="{E232FAFA-3E8A-4173-B5CF-12EC3614D87F}" destId="{7DE68610-8A5B-40C7-BF8F-642C946A23B0}" srcOrd="1" destOrd="0" presId="urn:microsoft.com/office/officeart/2005/8/layout/cycle2"/>
    <dgm:cxn modelId="{95B9EFD9-FD10-4829-A88D-C25291300CA6}" type="presParOf" srcId="{7DE68610-8A5B-40C7-BF8F-642C946A23B0}" destId="{EB3FC72D-3FA4-4496-94BF-3807803117CC}" srcOrd="0" destOrd="0" presId="urn:microsoft.com/office/officeart/2005/8/layout/cycle2"/>
    <dgm:cxn modelId="{3C41759B-ECA1-4130-9899-B71E8C791443}" type="presParOf" srcId="{E232FAFA-3E8A-4173-B5CF-12EC3614D87F}" destId="{E280481A-4535-49DC-B6A3-44AA30A9086A}" srcOrd="2" destOrd="0" presId="urn:microsoft.com/office/officeart/2005/8/layout/cycle2"/>
    <dgm:cxn modelId="{50646BE1-5B0A-48AC-81CC-CA4E0C7CB0C3}" type="presParOf" srcId="{E232FAFA-3E8A-4173-B5CF-12EC3614D87F}" destId="{D6516093-1E01-4446-96C5-D58A2AD7E6E7}" srcOrd="3" destOrd="0" presId="urn:microsoft.com/office/officeart/2005/8/layout/cycle2"/>
    <dgm:cxn modelId="{3BCF05E8-7CFF-427E-8C20-79F0C517068C}" type="presParOf" srcId="{D6516093-1E01-4446-96C5-D58A2AD7E6E7}" destId="{3A3A6ACF-A6A9-47F2-903C-7697AD79A028}" srcOrd="0" destOrd="0" presId="urn:microsoft.com/office/officeart/2005/8/layout/cycle2"/>
    <dgm:cxn modelId="{02B8593E-1AF2-4471-9B53-5DB3D02E0DF2}" type="presParOf" srcId="{E232FAFA-3E8A-4173-B5CF-12EC3614D87F}" destId="{DB0F5727-A698-437C-9748-69F4ABC2CEA2}" srcOrd="4" destOrd="0" presId="urn:microsoft.com/office/officeart/2005/8/layout/cycle2"/>
    <dgm:cxn modelId="{1F315593-DDCC-4C57-83E8-63548CCC6290}" type="presParOf" srcId="{E232FAFA-3E8A-4173-B5CF-12EC3614D87F}" destId="{A3E9060F-2A4B-4025-A458-CE6E3AB83EC5}" srcOrd="5" destOrd="0" presId="urn:microsoft.com/office/officeart/2005/8/layout/cycle2"/>
    <dgm:cxn modelId="{34AF0B3B-5D76-4643-9A62-E0C3A24437A4}" type="presParOf" srcId="{A3E9060F-2A4B-4025-A458-CE6E3AB83EC5}" destId="{59D220B0-BCF3-4F20-90D1-0FA9629A2F59}" srcOrd="0" destOrd="0" presId="urn:microsoft.com/office/officeart/2005/8/layout/cycle2"/>
    <dgm:cxn modelId="{64536863-C097-4971-888A-F8D7BF30A5D8}" type="presParOf" srcId="{E232FAFA-3E8A-4173-B5CF-12EC3614D87F}" destId="{552642EE-097E-493B-A8DC-A484A3702C9E}" srcOrd="6" destOrd="0" presId="urn:microsoft.com/office/officeart/2005/8/layout/cycle2"/>
    <dgm:cxn modelId="{E0C74546-73BC-46BD-B434-0740BD144DB6}" type="presParOf" srcId="{E232FAFA-3E8A-4173-B5CF-12EC3614D87F}" destId="{AE5D2B97-9AEF-436B-9C78-815267FCDD03}" srcOrd="7" destOrd="0" presId="urn:microsoft.com/office/officeart/2005/8/layout/cycle2"/>
    <dgm:cxn modelId="{F1C72F27-3733-40E5-A071-29A212A6F979}" type="presParOf" srcId="{AE5D2B97-9AEF-436B-9C78-815267FCDD03}" destId="{35A1FC29-190C-43AE-9908-B76F5E8C12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73139-F119-43B0-B136-1DC9B87A0E24}">
      <dsp:nvSpPr>
        <dsp:cNvPr id="0" name=""/>
        <dsp:cNvSpPr/>
      </dsp:nvSpPr>
      <dsp:spPr>
        <a:xfrm>
          <a:off x="2466496" y="1112"/>
          <a:ext cx="1338123" cy="1338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Game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Initial</a:t>
          </a:r>
          <a:endParaRPr lang="zh-TW" altLang="en-US" sz="2100" kern="1200" dirty="0"/>
        </a:p>
      </dsp:txBody>
      <dsp:txXfrm>
        <a:off x="2662460" y="197076"/>
        <a:ext cx="946195" cy="946195"/>
      </dsp:txXfrm>
    </dsp:sp>
    <dsp:sp modelId="{7DE68610-8A5B-40C7-BF8F-642C946A23B0}">
      <dsp:nvSpPr>
        <dsp:cNvPr id="0" name=""/>
        <dsp:cNvSpPr/>
      </dsp:nvSpPr>
      <dsp:spPr>
        <a:xfrm rot="2700000">
          <a:off x="3660906" y="1147354"/>
          <a:ext cx="355279" cy="45161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3676515" y="1199994"/>
        <a:ext cx="248695" cy="270970"/>
      </dsp:txXfrm>
    </dsp:sp>
    <dsp:sp modelId="{E280481A-4535-49DC-B6A3-44AA30A9086A}">
      <dsp:nvSpPr>
        <dsp:cNvPr id="0" name=""/>
        <dsp:cNvSpPr/>
      </dsp:nvSpPr>
      <dsp:spPr>
        <a:xfrm>
          <a:off x="3886693" y="1421310"/>
          <a:ext cx="1338123" cy="1338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Game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Begin</a:t>
          </a:r>
        </a:p>
      </dsp:txBody>
      <dsp:txXfrm>
        <a:off x="4082657" y="1617274"/>
        <a:ext cx="946195" cy="946195"/>
      </dsp:txXfrm>
    </dsp:sp>
    <dsp:sp modelId="{D6516093-1E01-4446-96C5-D58A2AD7E6E7}">
      <dsp:nvSpPr>
        <dsp:cNvPr id="0" name=""/>
        <dsp:cNvSpPr/>
      </dsp:nvSpPr>
      <dsp:spPr>
        <a:xfrm rot="8100000">
          <a:off x="3675126" y="2567552"/>
          <a:ext cx="355279" cy="45161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 rot="10800000">
        <a:off x="3766101" y="2620192"/>
        <a:ext cx="248695" cy="270970"/>
      </dsp:txXfrm>
    </dsp:sp>
    <dsp:sp modelId="{DB0F5727-A698-437C-9748-69F4ABC2CEA2}">
      <dsp:nvSpPr>
        <dsp:cNvPr id="0" name=""/>
        <dsp:cNvSpPr/>
      </dsp:nvSpPr>
      <dsp:spPr>
        <a:xfrm>
          <a:off x="2466496" y="2841507"/>
          <a:ext cx="1338123" cy="1338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Game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Running</a:t>
          </a:r>
          <a:endParaRPr lang="zh-TW" altLang="en-US" sz="2100" kern="1200" dirty="0"/>
        </a:p>
      </dsp:txBody>
      <dsp:txXfrm>
        <a:off x="2662460" y="3037471"/>
        <a:ext cx="946195" cy="946195"/>
      </dsp:txXfrm>
    </dsp:sp>
    <dsp:sp modelId="{A3E9060F-2A4B-4025-A458-CE6E3AB83EC5}">
      <dsp:nvSpPr>
        <dsp:cNvPr id="0" name=""/>
        <dsp:cNvSpPr/>
      </dsp:nvSpPr>
      <dsp:spPr>
        <a:xfrm rot="13500000">
          <a:off x="2254929" y="2581772"/>
          <a:ext cx="355279" cy="45161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 rot="10800000">
        <a:off x="2345904" y="2709778"/>
        <a:ext cx="248695" cy="270970"/>
      </dsp:txXfrm>
    </dsp:sp>
    <dsp:sp modelId="{552642EE-097E-493B-A8DC-A484A3702C9E}">
      <dsp:nvSpPr>
        <dsp:cNvPr id="0" name=""/>
        <dsp:cNvSpPr/>
      </dsp:nvSpPr>
      <dsp:spPr>
        <a:xfrm>
          <a:off x="1046298" y="1421310"/>
          <a:ext cx="1338123" cy="1338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Game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Destroy</a:t>
          </a:r>
          <a:endParaRPr lang="zh-TW" altLang="en-US" sz="2100" kern="1200" dirty="0"/>
        </a:p>
      </dsp:txBody>
      <dsp:txXfrm>
        <a:off x="1242262" y="1617274"/>
        <a:ext cx="946195" cy="946195"/>
      </dsp:txXfrm>
    </dsp:sp>
    <dsp:sp modelId="{AE5D2B97-9AEF-436B-9C78-815267FCDD03}">
      <dsp:nvSpPr>
        <dsp:cNvPr id="0" name=""/>
        <dsp:cNvSpPr/>
      </dsp:nvSpPr>
      <dsp:spPr>
        <a:xfrm rot="18900000">
          <a:off x="2240709" y="1161574"/>
          <a:ext cx="355279" cy="45161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2256318" y="1289580"/>
        <a:ext cx="248695" cy="270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A2A01-B319-41DA-97D8-41CA971E7AA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D79E1-FF60-45C2-9A8E-D0C3E94A9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9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9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TODO:</a:t>
            </a:r>
            <a:r>
              <a:rPr lang="zh-TW" altLang="en-US" dirty="0" smtClean="0"/>
              <a:t> 把</a:t>
            </a:r>
            <a:r>
              <a:rPr lang="en-US" altLang="zh-TW" dirty="0" smtClean="0"/>
              <a:t>.h  code</a:t>
            </a:r>
            <a:r>
              <a:rPr lang="zh-TW" altLang="en-US" dirty="0" smtClean="0"/>
              <a:t>貼上  連結一下程式設計一 講過的 動畫怎麼貼</a:t>
            </a:r>
            <a:r>
              <a:rPr lang="en-US" altLang="zh-TW" dirty="0" smtClean="0"/>
              <a:t>….(</a:t>
            </a:r>
            <a:r>
              <a:rPr lang="zh-TW" altLang="en-US" dirty="0" smtClean="0"/>
              <a:t>如何對應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procedure</a:t>
            </a:r>
            <a:r>
              <a:rPr lang="zh-TW" altLang="en-US" dirty="0" smtClean="0"/>
              <a:t> 的概念 最後被 包裝到哪個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TODO:</a:t>
            </a:r>
            <a:r>
              <a:rPr lang="zh-TW" altLang="en-US" smtClean="0"/>
              <a:t> 多型的概念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8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32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6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03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1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42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84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30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1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0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70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5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72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2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66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EE37-0D85-4154-BFAC-1615B051D277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1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TowerGame</a:t>
            </a:r>
            <a:r>
              <a:rPr lang="en-US" altLang="zh-TW" dirty="0" smtClean="0"/>
              <a:t>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4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815" y="332001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Game Initialize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197568" y="365003"/>
            <a:ext cx="5689632" cy="2867821"/>
            <a:chOff x="1279302" y="1470379"/>
            <a:chExt cx="9556124" cy="4816698"/>
          </a:xfrm>
        </p:grpSpPr>
        <p:sp>
          <p:nvSpPr>
            <p:cNvPr id="5" name="圓角矩形 4"/>
            <p:cNvSpPr/>
            <p:nvPr/>
          </p:nvSpPr>
          <p:spPr>
            <a:xfrm>
              <a:off x="1279302" y="1470379"/>
              <a:ext cx="9556124" cy="481669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2756079" y="1727406"/>
              <a:ext cx="6289288" cy="4302646"/>
              <a:chOff x="2192934" y="2007164"/>
              <a:chExt cx="5898732" cy="4035458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2192934" y="2007164"/>
                <a:ext cx="1746979" cy="1747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 Initial</a:t>
                </a:r>
                <a:endParaRPr lang="zh-TW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6344687" y="2007164"/>
                <a:ext cx="1746979" cy="1747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Begin</a:t>
                </a: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6344687" y="4295472"/>
                <a:ext cx="1746979" cy="1747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Running</a:t>
                </a: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2192934" y="4295472"/>
                <a:ext cx="1746979" cy="1747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Destroy</a:t>
                </a:r>
              </a:p>
            </p:txBody>
          </p:sp>
          <p:cxnSp>
            <p:nvCxnSpPr>
              <p:cNvPr id="11" name="直線單箭頭接點 10"/>
              <p:cNvCxnSpPr>
                <a:stCxn id="7" idx="6"/>
                <a:endCxn id="8" idx="2"/>
              </p:cNvCxnSpPr>
              <p:nvPr/>
            </p:nvCxnSpPr>
            <p:spPr>
              <a:xfrm>
                <a:off x="3939914" y="2880739"/>
                <a:ext cx="24047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>
                <a:stCxn id="8" idx="4"/>
                <a:endCxn id="9" idx="0"/>
              </p:cNvCxnSpPr>
              <p:nvPr/>
            </p:nvCxnSpPr>
            <p:spPr>
              <a:xfrm>
                <a:off x="7218176" y="3754314"/>
                <a:ext cx="0" cy="54115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9" idx="2"/>
                <a:endCxn id="10" idx="6"/>
              </p:cNvCxnSpPr>
              <p:nvPr/>
            </p:nvCxnSpPr>
            <p:spPr>
              <a:xfrm flipH="1">
                <a:off x="3939914" y="5169047"/>
                <a:ext cx="24047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文字方塊 20"/>
          <p:cNvSpPr txBox="1"/>
          <p:nvPr/>
        </p:nvSpPr>
        <p:spPr>
          <a:xfrm>
            <a:off x="189082" y="2159521"/>
            <a:ext cx="58219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state is responsible for registering event, initializing the resources that game needs, and creating Level, Menu object. That is, when game is in this state, you can prepare to </a:t>
            </a:r>
            <a:r>
              <a:rPr lang="en-US" altLang="zh-TW" sz="2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some data for your starting scene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81" y="3787380"/>
            <a:ext cx="2983822" cy="25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197568" y="365003"/>
            <a:ext cx="5689632" cy="2867821"/>
            <a:chOff x="1279302" y="1470379"/>
            <a:chExt cx="9556124" cy="4816698"/>
          </a:xfrm>
        </p:grpSpPr>
        <p:sp>
          <p:nvSpPr>
            <p:cNvPr id="5" name="圓角矩形 4"/>
            <p:cNvSpPr/>
            <p:nvPr/>
          </p:nvSpPr>
          <p:spPr>
            <a:xfrm>
              <a:off x="1279302" y="1470379"/>
              <a:ext cx="9556124" cy="481669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2756079" y="1727406"/>
              <a:ext cx="6289288" cy="4302646"/>
              <a:chOff x="2192934" y="2007164"/>
              <a:chExt cx="5898732" cy="4035458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2192934" y="2007164"/>
                <a:ext cx="1746979" cy="1747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 Initial</a:t>
                </a:r>
                <a:endParaRPr lang="zh-TW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6344687" y="2007164"/>
                <a:ext cx="1746979" cy="1747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Begin</a:t>
                </a: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6344687" y="4295472"/>
                <a:ext cx="1746979" cy="1747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Running</a:t>
                </a: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2192934" y="4295472"/>
                <a:ext cx="1746979" cy="1747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Destroy</a:t>
                </a:r>
              </a:p>
            </p:txBody>
          </p:sp>
          <p:cxnSp>
            <p:nvCxnSpPr>
              <p:cNvPr id="11" name="直線單箭頭接點 10"/>
              <p:cNvCxnSpPr>
                <a:stCxn id="7" idx="6"/>
                <a:endCxn id="8" idx="2"/>
              </p:cNvCxnSpPr>
              <p:nvPr/>
            </p:nvCxnSpPr>
            <p:spPr>
              <a:xfrm>
                <a:off x="3939914" y="2880739"/>
                <a:ext cx="24047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>
                <a:stCxn id="8" idx="4"/>
                <a:endCxn id="9" idx="0"/>
              </p:cNvCxnSpPr>
              <p:nvPr/>
            </p:nvCxnSpPr>
            <p:spPr>
              <a:xfrm>
                <a:off x="7218176" y="3754314"/>
                <a:ext cx="0" cy="54115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9" idx="2"/>
                <a:endCxn id="10" idx="6"/>
              </p:cNvCxnSpPr>
              <p:nvPr/>
            </p:nvCxnSpPr>
            <p:spPr>
              <a:xfrm flipH="1">
                <a:off x="3939914" y="5169047"/>
                <a:ext cx="24047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字方塊 15"/>
          <p:cNvSpPr txBox="1"/>
          <p:nvPr/>
        </p:nvSpPr>
        <p:spPr>
          <a:xfrm>
            <a:off x="189082" y="2159521"/>
            <a:ext cx="582196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    This state is used to change the status of game from loading to running. In addition, in this state (function), it also triggers “timer” and “</a:t>
            </a:r>
            <a:r>
              <a:rPr lang="en-US" altLang="zh-TW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monster_pro</a:t>
            </a: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”. Therefore, you may </a:t>
            </a:r>
            <a:r>
              <a:rPr lang="en-US" altLang="zh-TW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your starting scene before changing to this state</a:t>
            </a: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305815" y="332001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Game Begin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7357337" y="4494661"/>
            <a:ext cx="3370093" cy="1989121"/>
            <a:chOff x="6503831" y="4443211"/>
            <a:chExt cx="3370093" cy="1989121"/>
          </a:xfrm>
        </p:grpSpPr>
        <p:sp>
          <p:nvSpPr>
            <p:cNvPr id="19" name="圓角矩形 18"/>
            <p:cNvSpPr/>
            <p:nvPr/>
          </p:nvSpPr>
          <p:spPr>
            <a:xfrm>
              <a:off x="6503831" y="4443211"/>
              <a:ext cx="2987899" cy="1558344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032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000" b="1" dirty="0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98109">
              <a:off x="8718476" y="5276884"/>
              <a:ext cx="1155448" cy="1155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1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197568" y="365003"/>
            <a:ext cx="5689632" cy="2867821"/>
            <a:chOff x="1279302" y="1470379"/>
            <a:chExt cx="9556124" cy="4816698"/>
          </a:xfrm>
        </p:grpSpPr>
        <p:sp>
          <p:nvSpPr>
            <p:cNvPr id="5" name="圓角矩形 4"/>
            <p:cNvSpPr/>
            <p:nvPr/>
          </p:nvSpPr>
          <p:spPr>
            <a:xfrm>
              <a:off x="1279302" y="1470379"/>
              <a:ext cx="9556124" cy="481669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2756079" y="1727406"/>
              <a:ext cx="6289288" cy="4302646"/>
              <a:chOff x="2192934" y="2007164"/>
              <a:chExt cx="5898732" cy="4035458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2192934" y="2007164"/>
                <a:ext cx="1746979" cy="1747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 Initial</a:t>
                </a:r>
                <a:endParaRPr lang="zh-TW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6344687" y="2007164"/>
                <a:ext cx="1746979" cy="1747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Begin</a:t>
                </a: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6344687" y="4295472"/>
                <a:ext cx="1746979" cy="1747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Running</a:t>
                </a: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2192934" y="4295472"/>
                <a:ext cx="1746979" cy="1747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Destroy</a:t>
                </a:r>
              </a:p>
            </p:txBody>
          </p:sp>
          <p:cxnSp>
            <p:nvCxnSpPr>
              <p:cNvPr id="11" name="直線單箭頭接點 10"/>
              <p:cNvCxnSpPr>
                <a:stCxn id="7" idx="6"/>
                <a:endCxn id="8" idx="2"/>
              </p:cNvCxnSpPr>
              <p:nvPr/>
            </p:nvCxnSpPr>
            <p:spPr>
              <a:xfrm>
                <a:off x="3939914" y="2880739"/>
                <a:ext cx="24047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>
                <a:stCxn id="8" idx="4"/>
                <a:endCxn id="9" idx="0"/>
              </p:cNvCxnSpPr>
              <p:nvPr/>
            </p:nvCxnSpPr>
            <p:spPr>
              <a:xfrm>
                <a:off x="7218176" y="3754314"/>
                <a:ext cx="0" cy="54115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9" idx="2"/>
                <a:endCxn id="10" idx="6"/>
              </p:cNvCxnSpPr>
              <p:nvPr/>
            </p:nvCxnSpPr>
            <p:spPr>
              <a:xfrm flipH="1">
                <a:off x="3939914" y="5169047"/>
                <a:ext cx="24047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文字方塊 13"/>
          <p:cNvSpPr txBox="1"/>
          <p:nvPr/>
        </p:nvSpPr>
        <p:spPr>
          <a:xfrm>
            <a:off x="189082" y="2159521"/>
            <a:ext cx="6008486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TW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    This state plays a very important role in tower game. It controls not only </a:t>
            </a:r>
            <a:r>
              <a:rPr lang="en-US" altLang="zh-TW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mov-ing</a:t>
            </a: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object, like monsters and towers, but also the update of entire inner </a:t>
            </a:r>
            <a:r>
              <a:rPr lang="en-US" altLang="zh-TW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infor-mation</a:t>
            </a: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, like menu and level.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05815" y="332001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Game Running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73" y="3545941"/>
            <a:ext cx="3823243" cy="29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05815" y="332001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Game Running (cont’d)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10614" y="1777285"/>
            <a:ext cx="10097037" cy="49068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73" y="1932032"/>
            <a:ext cx="6400933" cy="45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023870" y="1481070"/>
            <a:ext cx="10470524" cy="51386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87" y="2245681"/>
            <a:ext cx="7699890" cy="3970058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05815" y="332001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Event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05815" y="332001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Game Update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3606083" y="1657564"/>
            <a:ext cx="4958367" cy="4958367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0" dirty="0" smtClean="0"/>
              <a:t>Core</a:t>
            </a:r>
            <a:endParaRPr lang="zh-TW" altLang="en-US" sz="100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557">
            <a:off x="6972521" y="1278489"/>
            <a:ext cx="2393377" cy="1950159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572497" y="3712379"/>
            <a:ext cx="2766904" cy="2736689"/>
            <a:chOff x="-382141" y="3366736"/>
            <a:chExt cx="2766904" cy="2736689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88" y="3366736"/>
              <a:ext cx="1251962" cy="210399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2141" y="3679778"/>
              <a:ext cx="832876" cy="2072935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991" y="3866291"/>
              <a:ext cx="1285772" cy="2103992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15" y="4418732"/>
              <a:ext cx="1014254" cy="1684693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8661499" y="3934208"/>
            <a:ext cx="3141986" cy="2255359"/>
            <a:chOff x="8445857" y="4218741"/>
            <a:chExt cx="3141986" cy="2255359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1554" y="4326366"/>
              <a:ext cx="996289" cy="1675578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1132" y="4218741"/>
              <a:ext cx="1375147" cy="1890828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705" y="4847780"/>
              <a:ext cx="1701740" cy="1545001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5857" y="5745038"/>
              <a:ext cx="1458124" cy="729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4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05815" y="332001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Game Update (cont’d)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996225" y="3013657"/>
            <a:ext cx="2640169" cy="20348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Tower Set</a:t>
            </a:r>
            <a:endParaRPr lang="zh-TW" altLang="en-US" sz="250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815330" y="3013657"/>
            <a:ext cx="2640169" cy="20348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Monster Set</a:t>
            </a:r>
            <a:endParaRPr lang="zh-TW" altLang="en-US" sz="250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829577" y="3374266"/>
            <a:ext cx="2794716" cy="4507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50" y="2167943"/>
            <a:ext cx="1418823" cy="1418823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 flipH="1">
            <a:off x="4829577" y="4227489"/>
            <a:ext cx="2794716" cy="45076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6" y="4371897"/>
            <a:ext cx="1169831" cy="11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05815" y="332001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Game Update (cont’d)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571222" y="2240924"/>
            <a:ext cx="2936383" cy="12878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Tower</a:t>
            </a:r>
            <a:endParaRPr lang="zh-TW" altLang="en-US" sz="250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向下箭號 6"/>
          <p:cNvSpPr/>
          <p:nvPr/>
        </p:nvSpPr>
        <p:spPr>
          <a:xfrm flipV="1">
            <a:off x="2826909" y="3753118"/>
            <a:ext cx="425003" cy="1352282"/>
          </a:xfrm>
          <a:prstGeom prst="downArrow">
            <a:avLst>
              <a:gd name="adj1" fmla="val 56061"/>
              <a:gd name="adj2" fmla="val 8939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571218" y="5313542"/>
            <a:ext cx="2936383" cy="12878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Monster</a:t>
            </a:r>
            <a:endParaRPr lang="zh-TW" altLang="en-US" sz="2500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51912" y="4190732"/>
            <a:ext cx="32132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coordinate</a:t>
            </a:r>
            <a:endParaRPr lang="zh-TW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813863" y="1375424"/>
            <a:ext cx="1749752" cy="1439508"/>
            <a:chOff x="4659347" y="1581284"/>
            <a:chExt cx="1749752" cy="1439508"/>
          </a:xfrm>
        </p:grpSpPr>
        <p:grpSp>
          <p:nvGrpSpPr>
            <p:cNvPr id="13" name="群組 12"/>
            <p:cNvGrpSpPr/>
            <p:nvPr/>
          </p:nvGrpSpPr>
          <p:grpSpPr>
            <a:xfrm>
              <a:off x="4858553" y="1581284"/>
              <a:ext cx="1550546" cy="1439508"/>
              <a:chOff x="4858553" y="1581284"/>
              <a:chExt cx="1550546" cy="1439508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8553" y="1581284"/>
                <a:ext cx="1319279" cy="1319279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10404">
                <a:off x="5498993" y="2110686"/>
                <a:ext cx="910106" cy="910106"/>
              </a:xfrm>
              <a:prstGeom prst="rect">
                <a:avLst/>
              </a:prstGeom>
            </p:spPr>
          </p:pic>
        </p:grp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95972">
              <a:off x="4659347" y="2095801"/>
              <a:ext cx="639142" cy="639142"/>
            </a:xfrm>
            <a:prstGeom prst="rect">
              <a:avLst/>
            </a:prstGeom>
          </p:spPr>
        </p:pic>
      </p:grpSp>
      <p:sp>
        <p:nvSpPr>
          <p:cNvPr id="16" name="橢圓 15"/>
          <p:cNvSpPr/>
          <p:nvPr/>
        </p:nvSpPr>
        <p:spPr>
          <a:xfrm>
            <a:off x="3039410" y="1652610"/>
            <a:ext cx="1390918" cy="1390918"/>
          </a:xfrm>
          <a:prstGeom prst="ellipse">
            <a:avLst/>
          </a:prstGeom>
          <a:solidFill>
            <a:srgbClr val="F15D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流程圖: 磁碟 14"/>
          <p:cNvSpPr/>
          <p:nvPr/>
        </p:nvSpPr>
        <p:spPr>
          <a:xfrm>
            <a:off x="6890197" y="4135077"/>
            <a:ext cx="2859110" cy="1774951"/>
          </a:xfrm>
          <a:prstGeom prst="flowChartMagneticDisk">
            <a:avLst/>
          </a:prstGeom>
          <a:solidFill>
            <a:srgbClr val="F15D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Attack Set</a:t>
            </a:r>
            <a:endParaRPr lang="zh-TW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347200" y="5158042"/>
            <a:ext cx="1915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 smtClean="0">
                <a:solidFill>
                  <a:srgbClr val="F15D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+N</a:t>
            </a:r>
            <a:endParaRPr lang="zh-TW" altLang="en-US" sz="10000" dirty="0">
              <a:solidFill>
                <a:srgbClr val="F15D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向左箭號 19"/>
          <p:cNvSpPr/>
          <p:nvPr/>
        </p:nvSpPr>
        <p:spPr>
          <a:xfrm rot="20202002">
            <a:off x="4573073" y="5461031"/>
            <a:ext cx="2106480" cy="52253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507603" y="5991628"/>
            <a:ext cx="32132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 Attack</a:t>
            </a:r>
            <a:endParaRPr lang="zh-TW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390743" y="3103678"/>
            <a:ext cx="1915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 smtClean="0">
                <a:solidFill>
                  <a:srgbClr val="F15D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10000" dirty="0">
                <a:solidFill>
                  <a:srgbClr val="F15D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TW" altLang="en-US" sz="10000" dirty="0">
              <a:solidFill>
                <a:srgbClr val="F15D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316747" y="4667786"/>
            <a:ext cx="1157873" cy="1361106"/>
            <a:chOff x="305815" y="4869049"/>
            <a:chExt cx="1157873" cy="1361106"/>
          </a:xfrm>
        </p:grpSpPr>
        <p:sp>
          <p:nvSpPr>
            <p:cNvPr id="23" name="向下箭號 22"/>
            <p:cNvSpPr/>
            <p:nvPr/>
          </p:nvSpPr>
          <p:spPr>
            <a:xfrm>
              <a:off x="937499" y="4869049"/>
              <a:ext cx="526189" cy="1361106"/>
            </a:xfrm>
            <a:prstGeom prst="downArrow">
              <a:avLst/>
            </a:prstGeom>
            <a:solidFill>
              <a:srgbClr val="F15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05815" y="5313542"/>
              <a:ext cx="63168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 smtClean="0">
                  <a:solidFill>
                    <a:srgbClr val="F15D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HP</a:t>
              </a:r>
              <a:endParaRPr lang="zh-TW" altLang="en-US" sz="2500" dirty="0">
                <a:solidFill>
                  <a:srgbClr val="F15D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617572" y="5175531"/>
            <a:ext cx="14486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err="1" smtClean="0">
                <a:solidFill>
                  <a:srgbClr val="F15D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Weeeee</a:t>
            </a:r>
            <a:endParaRPr lang="zh-TW" altLang="en-US" sz="2500" dirty="0">
              <a:solidFill>
                <a:srgbClr val="F15D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59390" y="6102689"/>
            <a:ext cx="38892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Attack</a:t>
            </a:r>
            <a:endParaRPr lang="zh-TW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852749" y="1496139"/>
            <a:ext cx="32132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Detect Attack</a:t>
            </a:r>
            <a:endParaRPr lang="zh-TW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動作按鈕: 上一項 1">
            <a:hlinkClick r:id="rId3" action="ppaction://hlinksldjump" highlightClick="1"/>
          </p:cNvPr>
          <p:cNvSpPr/>
          <p:nvPr/>
        </p:nvSpPr>
        <p:spPr>
          <a:xfrm>
            <a:off x="117903" y="6156902"/>
            <a:ext cx="875211" cy="522515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3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00347 L 0.12292 -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2 -1.11111E-6 L 0.24857 -1.11111E-6 C 0.30495 -1.11111E-6 0.37448 0.10162 0.37448 0.18472 L 0.37448 0.36991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0069 C -0.01836 0.00069 -0.03138 -0.0007 -0.03138 -0.00116 C -0.03138 -0.00139 -0.01836 -0.00185 -0.00117 -0.00185 C 0.01614 -0.00185 0.03138 -0.00139 0.03138 -0.00116 C 0.03138 -0.0007 0.01562 0.00023 -0.00169 -0.0007 C -0.01888 -0.00116 -0.03138 -0.00185 -0.03138 -0.00232 C -0.03138 -0.00278 -0.01836 -0.00347 -0.00117 -0.00347 C 0.01614 -0.00347 0.03138 -0.00278 0.03138 -0.00232 C 0.03138 -0.00185 0.01562 -0.00185 -0.00169 -0.00232 C -0.01888 -0.00278 -0.03138 -0.00278 -0.03138 -0.00347 C -0.03138 -0.0044 -0.01836 -0.00463 -0.00117 -0.00463 C 0.01614 -0.00463 0.03138 -0.0044 0.03138 -0.00347 C 0.03138 -0.00394 0.01562 -0.00278 -0.00169 -0.00347 C -0.01836 -0.00394 -0.03138 -0.00463 -0.03138 -0.00509 C -0.03138 -0.00556 -0.01797 -0.00556 -0.00117 -0.00556 C 0.01667 -0.00556 0.03138 -0.00556 0.03138 -0.00509 C 0.03138 -0.00463 0.01614 -0.0044 -0.00117 -0.00463 C -0.01836 -0.00509 -0.03138 -0.00556 -0.03138 -0.00625 C -0.03138 -0.00718 -0.01797 -0.00764 -0.00065 -0.00764 C 0.01667 -0.00764 0.03138 -0.00671 0.03138 -0.00625 C 0.03138 -0.00556 0.01614 -0.00556 -0.00117 -0.00556 C -0.01836 -0.00625 -0.03138 -0.00718 -0.03138 -0.00787 C -0.03138 -0.00833 -0.01797 -0.00833 -0.00065 -0.00833 C 0.01667 -0.00833 0.03138 -0.00833 0.03138 -0.00787 C 0.03138 -0.00718 0.01614 -0.00718 -0.00117 -0.00764 C -0.01836 -0.00787 -0.03138 -0.00833 -0.03138 -0.00926 C -0.03138 -0.00949 -0.01797 -0.00996 1.25E-6 -0.00996 C 0.01719 -0.00996 0.03138 -0.00949 0.03138 -0.00926 C 0.03138 -0.00833 0.01614 -0.00833 -0.00117 -0.00833 C -0.01797 -0.00926 -0.0319 -0.00996 -0.03138 -0.01042 C -0.03138 -0.01088 -0.01797 -0.01111 1.25E-6 -0.01111 C 0.01719 -0.01111 0.03138 -0.01088 0.03138 -0.01042 C 0.03138 -0.00996 0.01667 -0.00949 1.25E-6 -0.01042 " pathEditMode="relative" rAng="0" ptsTypes="AAAAAAAAAAAAAAAAAAAAAAAAAAAAAAA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48 0.36991 L 0.87096 -0.20532 " pathEditMode="relative" rAng="0" ptsTypes="AA">
                                      <p:cBhvr>
                                        <p:cTn id="92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-2877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22 -0.21227 L 0.39154 -0.78935 " pathEditMode="relative" rAng="0" ptsTypes="AA">
                                      <p:cBhvr>
                                        <p:cTn id="94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88" y="-2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9" grpId="1"/>
      <p:bldP spid="16" grpId="0" animBg="1"/>
      <p:bldP spid="16" grpId="1" animBg="1"/>
      <p:bldP spid="16" grpId="2" animBg="1"/>
      <p:bldP spid="16" grpId="3" animBg="1"/>
      <p:bldP spid="18" grpId="0"/>
      <p:bldP spid="18" grpId="1"/>
      <p:bldP spid="20" grpId="0" animBg="1"/>
      <p:bldP spid="20" grpId="1" animBg="1"/>
      <p:bldP spid="21" grpId="1"/>
      <p:bldP spid="21" grpId="2"/>
      <p:bldP spid="22" grpId="0"/>
      <p:bldP spid="22" grpId="1"/>
      <p:bldP spid="26" grpId="0"/>
      <p:bldP spid="28" grpId="0"/>
      <p:bldP spid="27" grpId="0"/>
      <p:bldP spid="2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chemeClr val="bg2"/>
                </a:solidFill>
              </a:rPr>
              <a:t>Flow chart of </a:t>
            </a:r>
            <a:r>
              <a:rPr lang="en-US" altLang="zh-TW" sz="3600" dirty="0" err="1" smtClean="0">
                <a:solidFill>
                  <a:schemeClr val="bg2"/>
                </a:solidFill>
              </a:rPr>
              <a:t>TowerGame</a:t>
            </a:r>
            <a:endParaRPr lang="en-US" altLang="zh-TW" sz="3600" dirty="0" smtClean="0">
              <a:solidFill>
                <a:schemeClr val="bg2"/>
              </a:solidFill>
            </a:endParaRPr>
          </a:p>
          <a:p>
            <a:r>
              <a:rPr lang="en-US" altLang="zh-TW" sz="3600" dirty="0" smtClean="0"/>
              <a:t>Classes and member functions </a:t>
            </a:r>
            <a:r>
              <a:rPr lang="en-US" altLang="zh-TW" sz="3600" dirty="0"/>
              <a:t>introduction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47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9901" y="12920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29898" y="1244591"/>
            <a:ext cx="11230377" cy="54606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091414" y="4844300"/>
            <a:ext cx="2310357" cy="14304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322749" y="3671179"/>
            <a:ext cx="360608" cy="9054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flipV="1">
            <a:off x="2337515" y="3671179"/>
            <a:ext cx="360608" cy="9054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53469" y="3889481"/>
            <a:ext cx="13651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endParaRPr lang="zh-TW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7554" y="3885375"/>
            <a:ext cx="1925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Coordinate</a:t>
            </a:r>
            <a:endParaRPr lang="zh-TW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417454" y="2570154"/>
            <a:ext cx="1662948" cy="3109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573618" y="1862268"/>
            <a:ext cx="136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Update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向右箭號 14"/>
          <p:cNvSpPr/>
          <p:nvPr/>
        </p:nvSpPr>
        <p:spPr>
          <a:xfrm flipH="1">
            <a:off x="4402294" y="5404073"/>
            <a:ext cx="1662948" cy="3109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73618" y="5004388"/>
            <a:ext cx="1365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Level Map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584099" y="4576626"/>
            <a:ext cx="2833355" cy="1965842"/>
            <a:chOff x="1584099" y="4576626"/>
            <a:chExt cx="2833355" cy="1965842"/>
          </a:xfrm>
        </p:grpSpPr>
        <p:sp>
          <p:nvSpPr>
            <p:cNvPr id="7" name="圓角矩形 6"/>
            <p:cNvSpPr/>
            <p:nvPr/>
          </p:nvSpPr>
          <p:spPr>
            <a:xfrm>
              <a:off x="1584099" y="4576626"/>
              <a:ext cx="2833355" cy="19658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Monster</a:t>
              </a:r>
            </a:p>
            <a:p>
              <a:pPr algn="ctr"/>
              <a:endPara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2367403" y="5477811"/>
              <a:ext cx="1315954" cy="9852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Circle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1584099" y="1752751"/>
            <a:ext cx="2833355" cy="1918428"/>
            <a:chOff x="1584099" y="1752751"/>
            <a:chExt cx="2833355" cy="1918428"/>
          </a:xfrm>
        </p:grpSpPr>
        <p:sp>
          <p:nvSpPr>
            <p:cNvPr id="5" name="圓角矩形 4"/>
            <p:cNvSpPr/>
            <p:nvPr/>
          </p:nvSpPr>
          <p:spPr>
            <a:xfrm>
              <a:off x="1584099" y="1752751"/>
              <a:ext cx="2833355" cy="19184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Tower</a:t>
              </a:r>
            </a:p>
            <a:p>
              <a:pPr algn="ctr"/>
              <a:endPara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1745046" y="2687379"/>
              <a:ext cx="1046082" cy="7831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tx1"/>
                  </a:solidFill>
                </a:rPr>
                <a:t>Attack</a:t>
              </a:r>
            </a:p>
            <a:p>
              <a:pPr algn="ctr"/>
              <a:r>
                <a:rPr lang="en-US" altLang="zh-TW" sz="1500" dirty="0" smtClean="0">
                  <a:solidFill>
                    <a:schemeClr val="tx1"/>
                  </a:solidFill>
                </a:rPr>
                <a:t>set</a:t>
              </a:r>
              <a:endParaRPr lang="zh-TW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3207929" y="2682524"/>
              <a:ext cx="1046082" cy="7831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tx1"/>
                  </a:solidFill>
                </a:rPr>
                <a:t>Circle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120523" y="1967277"/>
            <a:ext cx="2310357" cy="1430494"/>
            <a:chOff x="6120523" y="1967277"/>
            <a:chExt cx="2310357" cy="1430494"/>
          </a:xfrm>
        </p:grpSpPr>
        <p:sp>
          <p:nvSpPr>
            <p:cNvPr id="8" name="圓角矩形 7"/>
            <p:cNvSpPr/>
            <p:nvPr/>
          </p:nvSpPr>
          <p:spPr>
            <a:xfrm>
              <a:off x="6120523" y="1967277"/>
              <a:ext cx="2310357" cy="14304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7370227" y="2628697"/>
              <a:ext cx="861636" cy="6561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tx1"/>
                  </a:solidFill>
                </a:rPr>
                <a:t>Coin</a:t>
              </a:r>
            </a:p>
          </p:txBody>
        </p:sp>
        <p:sp>
          <p:nvSpPr>
            <p:cNvPr id="25" name="橢圓 24"/>
            <p:cNvSpPr/>
            <p:nvPr/>
          </p:nvSpPr>
          <p:spPr>
            <a:xfrm>
              <a:off x="6314557" y="2628697"/>
              <a:ext cx="861636" cy="6561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dirty="0" smtClean="0">
                  <a:solidFill>
                    <a:schemeClr val="tx1"/>
                  </a:solidFill>
                </a:rPr>
                <a:t>HP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9107903" y="2582016"/>
            <a:ext cx="2310357" cy="1631509"/>
            <a:chOff x="8735144" y="2432490"/>
            <a:chExt cx="2310357" cy="1631509"/>
          </a:xfrm>
        </p:grpSpPr>
        <p:sp>
          <p:nvSpPr>
            <p:cNvPr id="10" name="圓角矩形 9"/>
            <p:cNvSpPr/>
            <p:nvPr/>
          </p:nvSpPr>
          <p:spPr>
            <a:xfrm>
              <a:off x="8735144" y="2432490"/>
              <a:ext cx="2310357" cy="1631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Slider</a:t>
              </a:r>
            </a:p>
            <a:p>
              <a:pPr algn="ctr"/>
              <a:endPara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69241" y="3142054"/>
              <a:ext cx="928914" cy="323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BGM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469241" y="3577750"/>
              <a:ext cx="928914" cy="323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</a:t>
              </a:r>
              <a:r>
                <a:rPr lang="en-US" altLang="zh-TW" dirty="0" smtClean="0"/>
                <a:t>M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0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085" y="2766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Before we begin…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31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47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GameWindow</a:t>
            </a:r>
            <a:endParaRPr lang="zh-TW" alt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86" y="2492588"/>
            <a:ext cx="5336427" cy="4164534"/>
          </a:xfr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812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GameWindow.h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9702" y="1595021"/>
            <a:ext cx="55636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the entire game model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different member functions to control each state in game status.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 of many objects, like Level, Menu, Monster and Tower.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93042186"/>
              </p:ext>
            </p:extLst>
          </p:nvPr>
        </p:nvGraphicFramePr>
        <p:xfrm>
          <a:off x="5920884" y="1906073"/>
          <a:ext cx="6271116" cy="418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85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void game_init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500" b="1" dirty="0" smtClean="0"/>
              <a:t>Description</a:t>
            </a:r>
            <a:r>
              <a:rPr lang="en-US" altLang="zh-TW" dirty="0" smtClean="0"/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000" dirty="0" smtClean="0"/>
              <a:t> Initialize </a:t>
            </a:r>
            <a:r>
              <a:rPr lang="en-US" altLang="zh-TW" sz="3000" dirty="0" smtClean="0"/>
              <a:t>all needed </a:t>
            </a:r>
            <a:r>
              <a:rPr lang="en-US" altLang="zh-TW" sz="3000" dirty="0" smtClean="0"/>
              <a:t>bitmaps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000" dirty="0" smtClean="0"/>
              <a:t> Set </a:t>
            </a:r>
            <a:r>
              <a:rPr lang="en-US" altLang="zh-TW" sz="3000" dirty="0" smtClean="0"/>
              <a:t>up sound sample instance for background and </a:t>
            </a:r>
            <a:r>
              <a:rPr lang="en-US" altLang="zh-TW" sz="3000" dirty="0" smtClean="0"/>
              <a:t>effect.</a:t>
            </a:r>
            <a:endParaRPr lang="en-US" altLang="zh-TW" sz="3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3000" dirty="0" smtClean="0"/>
              <a:t>	After </a:t>
            </a:r>
            <a:r>
              <a:rPr lang="en-US" altLang="zh-TW" sz="3000" dirty="0" smtClean="0"/>
              <a:t>sound samples are built, also attaching them </a:t>
            </a:r>
            <a:r>
              <a:rPr lang="en-US" altLang="zh-TW" sz="3000" dirty="0" smtClean="0"/>
              <a:t>to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3000" dirty="0"/>
              <a:t>	</a:t>
            </a:r>
            <a:r>
              <a:rPr lang="en-US" altLang="zh-TW" sz="3000" dirty="0" smtClean="0"/>
              <a:t>mixer(current </a:t>
            </a:r>
            <a:r>
              <a:rPr lang="en-US" altLang="zh-TW" sz="3000" dirty="0" smtClean="0"/>
              <a:t>use default mixer</a:t>
            </a:r>
            <a:r>
              <a:rPr lang="en-US" altLang="zh-TW" sz="3000" dirty="0" smtClean="0"/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Create level and menu object that controls inner information.</a:t>
            </a:r>
            <a:endParaRPr lang="en-US" altLang="zh-TW" sz="3000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2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void </a:t>
            </a:r>
            <a:r>
              <a:rPr lang="en-US" altLang="zh-TW" b="1" dirty="0" err="1" smtClean="0"/>
              <a:t>game_begin</a:t>
            </a:r>
            <a:r>
              <a:rPr lang="en-US" altLang="zh-TW" b="1" dirty="0" smtClean="0"/>
              <a:t> ()</a:t>
            </a:r>
            <a:endParaRPr lang="zh-TW" altLang="en-US" b="1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sz="3500" b="1" dirty="0" smtClean="0"/>
              <a:t>Description</a:t>
            </a:r>
            <a:r>
              <a:rPr lang="en-US" altLang="zh-TW" dirty="0" smtClean="0"/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000" dirty="0" smtClean="0"/>
              <a:t> Draw </a:t>
            </a:r>
            <a:r>
              <a:rPr lang="en-US" altLang="zh-TW" sz="3000" dirty="0" smtClean="0"/>
              <a:t>initialized game scene onto display</a:t>
            </a:r>
            <a:endParaRPr lang="en-US" altLang="zh-TW" sz="3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000" dirty="0" smtClean="0"/>
              <a:t> Start the timer, including “timer” and “</a:t>
            </a:r>
            <a:r>
              <a:rPr lang="en-US" altLang="zh-TW" sz="3000" dirty="0" err="1" smtClean="0"/>
              <a:t>monster_pro</a:t>
            </a:r>
            <a:r>
              <a:rPr lang="en-US" altLang="zh-TW" sz="3000" dirty="0" smtClean="0"/>
              <a:t>”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000" dirty="0" smtClean="0"/>
              <a:t> For this function, it also can be regarded as the entry point of starting scene. Therefore, you may add some draw-command in it to dra</a:t>
            </a:r>
            <a:r>
              <a:rPr lang="en-US" altLang="zh-TW" sz="3000" dirty="0" smtClean="0"/>
              <a:t>w starting scene.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6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game_update()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704850" y="1690687"/>
            <a:ext cx="10782300" cy="4619961"/>
          </a:xfrm>
        </p:spPr>
        <p:txBody>
          <a:bodyPr>
            <a:normAutofit/>
          </a:bodyPr>
          <a:lstStyle/>
          <a:p>
            <a:r>
              <a:rPr lang="en-US" altLang="zh-TW" sz="3500" b="1" dirty="0" smtClean="0"/>
              <a:t>Description</a:t>
            </a:r>
            <a:r>
              <a:rPr lang="en-US" altLang="zh-TW" dirty="0" smtClean="0"/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000" dirty="0" smtClean="0"/>
              <a:t> </a:t>
            </a:r>
            <a:r>
              <a:rPr lang="en-US" altLang="zh-TW" sz="3200" dirty="0" smtClean="0"/>
              <a:t>The most important core for whole game </a:t>
            </a:r>
            <a:r>
              <a:rPr lang="en-US" altLang="zh-TW" sz="3200" dirty="0" smtClean="0"/>
              <a:t>routine</a:t>
            </a:r>
            <a:endParaRPr lang="en-US" altLang="zh-TW" sz="32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 smtClean="0"/>
              <a:t> Return the next game </a:t>
            </a:r>
            <a:r>
              <a:rPr lang="en-US" altLang="zh-TW" sz="3200" dirty="0" smtClean="0"/>
              <a:t>status</a:t>
            </a:r>
            <a:endParaRPr lang="en-US" altLang="zh-TW" sz="32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Control the actions of each objects in game, including </a:t>
            </a:r>
            <a:r>
              <a:rPr lang="en-US" altLang="zh-TW" sz="3200" dirty="0" smtClean="0"/>
              <a:t>	tower’s attack </a:t>
            </a:r>
            <a:r>
              <a:rPr lang="en-US" altLang="zh-TW" sz="3200" dirty="0" smtClean="0"/>
              <a:t>trigger, </a:t>
            </a:r>
            <a:r>
              <a:rPr lang="en-US" altLang="zh-TW" sz="3200" dirty="0" smtClean="0"/>
              <a:t>monster’s moving </a:t>
            </a:r>
            <a:r>
              <a:rPr lang="en-US" altLang="zh-TW" sz="3200" dirty="0" smtClean="0"/>
              <a:t>action, updating 	attack set…etc.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37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847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lang="zh-TW" alt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02" y="2588654"/>
            <a:ext cx="3454596" cy="37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global.h</a:t>
            </a:r>
            <a:r>
              <a:rPr lang="en-US" altLang="zh-TW" dirty="0" smtClean="0"/>
              <a:t> &amp;&amp; global.cpp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Description: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 Define a lot of global variables that are commonly used in different classes, like </a:t>
            </a:r>
            <a:r>
              <a:rPr lang="en-US" altLang="zh-TW" dirty="0" err="1" smtClean="0"/>
              <a:t>TowerRadius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TowerWidth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TowerHeight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grid_width</a:t>
            </a:r>
            <a:r>
              <a:rPr lang="en-US" altLang="zh-TW" dirty="0" smtClean="0"/>
              <a:t>…etc.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Maybe, you will need to modify this file for some convenience. Then you have to initialize any new global variable somewhere (take global.cpp as reference)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Otherwise, </a:t>
            </a:r>
            <a:r>
              <a:rPr lang="en-US" altLang="zh-TW" dirty="0" smtClean="0">
                <a:solidFill>
                  <a:srgbClr val="FF0000"/>
                </a:solidFill>
              </a:rPr>
              <a:t>please don’t modify this file for any reason.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847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endParaRPr lang="zh-TW" alt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86" y="2710432"/>
            <a:ext cx="4833827" cy="35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Circle.h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a class named “Circle”</a:t>
            </a:r>
          </a:p>
          <a:p>
            <a:endParaRPr lang="en-US" altLang="zh-TW" dirty="0"/>
          </a:p>
          <a:p>
            <a:r>
              <a:rPr lang="en-US" altLang="zh-TW" dirty="0" smtClean="0"/>
              <a:t>This class is used to set the valid range of tower, monster and attack.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25" y="3681413"/>
            <a:ext cx="3409950" cy="2495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" t="35610" r="38015" b="3427"/>
          <a:stretch/>
        </p:blipFill>
        <p:spPr>
          <a:xfrm>
            <a:off x="7161012" y="3681413"/>
            <a:ext cx="3183118" cy="24955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93183" y="4752304"/>
            <a:ext cx="36189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Collide</a:t>
            </a:r>
            <a:endParaRPr lang="zh-TW" altLang="en-US" sz="3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61384" y="4752304"/>
            <a:ext cx="36189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collide</a:t>
            </a:r>
            <a:endParaRPr lang="zh-TW" altLang="en-US" sz="3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7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50" y="1320711"/>
            <a:ext cx="7331797" cy="5227752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3276598" y="5213261"/>
            <a:ext cx="63696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416550" y="500618"/>
            <a:ext cx="17525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Class 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6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Maybe your dream is…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7" y="2334532"/>
            <a:ext cx="4423228" cy="36860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1027"/>
            <a:ext cx="5777204" cy="30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159000" y="2171700"/>
            <a:ext cx="2870200" cy="2870200"/>
            <a:chOff x="838200" y="3327400"/>
            <a:chExt cx="2870200" cy="2870200"/>
          </a:xfrm>
        </p:grpSpPr>
        <p:sp>
          <p:nvSpPr>
            <p:cNvPr id="7" name="橢圓 6"/>
            <p:cNvSpPr/>
            <p:nvPr/>
          </p:nvSpPr>
          <p:spPr>
            <a:xfrm>
              <a:off x="838200" y="3327400"/>
              <a:ext cx="2870200" cy="287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 flipH="1">
              <a:off x="2197100" y="46863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rgbClr val="0000C8"/>
                </a:solidFill>
              </a:rPr>
              <a:t>static</a:t>
            </a:r>
            <a:r>
              <a:rPr lang="en-US" altLang="zh-TW" dirty="0">
                <a:solidFill>
                  <a:srgbClr val="00005C"/>
                </a:solidFill>
              </a:rPr>
              <a:t> </a:t>
            </a:r>
            <a:r>
              <a:rPr lang="en-US" altLang="zh-TW" dirty="0" err="1"/>
              <a:t>bool</a:t>
            </a:r>
            <a:r>
              <a:rPr lang="en-US" altLang="zh-TW" dirty="0"/>
              <a:t> </a:t>
            </a:r>
            <a:r>
              <a:rPr lang="en-US" altLang="zh-TW" dirty="0" err="1"/>
              <a:t>isOverlap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76F6F"/>
                </a:solidFill>
              </a:rPr>
              <a:t>Circle</a:t>
            </a:r>
            <a:r>
              <a:rPr lang="en-US" altLang="zh-TW" dirty="0"/>
              <a:t>*, </a:t>
            </a:r>
            <a:r>
              <a:rPr lang="en-US" altLang="zh-TW" dirty="0">
                <a:solidFill>
                  <a:srgbClr val="F76F6F"/>
                </a:solidFill>
              </a:rPr>
              <a:t>Circle</a:t>
            </a:r>
            <a:r>
              <a:rPr lang="en-US" altLang="zh-TW" dirty="0"/>
              <a:t>*)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406400" y="2171700"/>
            <a:ext cx="4622800" cy="4381500"/>
            <a:chOff x="406400" y="2171700"/>
            <a:chExt cx="4622800" cy="4381500"/>
          </a:xfrm>
        </p:grpSpPr>
        <p:grpSp>
          <p:nvGrpSpPr>
            <p:cNvPr id="12" name="群組 11"/>
            <p:cNvGrpSpPr/>
            <p:nvPr/>
          </p:nvGrpSpPr>
          <p:grpSpPr>
            <a:xfrm>
              <a:off x="406400" y="3683000"/>
              <a:ext cx="2870200" cy="2870200"/>
              <a:chOff x="2641600" y="2057400"/>
              <a:chExt cx="2870200" cy="2870200"/>
            </a:xfrm>
          </p:grpSpPr>
          <p:sp>
            <p:nvSpPr>
              <p:cNvPr id="8" name="橢圓 7"/>
              <p:cNvSpPr/>
              <p:nvPr/>
            </p:nvSpPr>
            <p:spPr>
              <a:xfrm>
                <a:off x="2641600" y="2057400"/>
                <a:ext cx="2870200" cy="2870200"/>
              </a:xfrm>
              <a:prstGeom prst="ellipse">
                <a:avLst/>
              </a:prstGeom>
              <a:solidFill>
                <a:srgbClr val="A6F2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 flipH="1">
                <a:off x="4000500" y="34163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2159000" y="2171700"/>
              <a:ext cx="2870200" cy="2870200"/>
              <a:chOff x="838200" y="3327400"/>
              <a:chExt cx="2870200" cy="2870200"/>
            </a:xfrm>
            <a:noFill/>
          </p:grpSpPr>
          <p:sp>
            <p:nvSpPr>
              <p:cNvPr id="14" name="橢圓 13"/>
              <p:cNvSpPr/>
              <p:nvPr/>
            </p:nvSpPr>
            <p:spPr>
              <a:xfrm>
                <a:off x="838200" y="3327400"/>
                <a:ext cx="2870200" cy="28702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 flipH="1">
                <a:off x="2197100" y="4686300"/>
                <a:ext cx="152400" cy="1524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7" name="直線接點 26"/>
          <p:cNvCxnSpPr>
            <a:stCxn id="10" idx="5"/>
            <a:endCxn id="9" idx="1"/>
          </p:cNvCxnSpPr>
          <p:nvPr/>
        </p:nvCxnSpPr>
        <p:spPr>
          <a:xfrm flipH="1">
            <a:off x="1895382" y="3660682"/>
            <a:ext cx="1644836" cy="14035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0" idx="0"/>
            <a:endCxn id="7" idx="0"/>
          </p:cNvCxnSpPr>
          <p:nvPr/>
        </p:nvCxnSpPr>
        <p:spPr>
          <a:xfrm flipV="1">
            <a:off x="3594100" y="2171700"/>
            <a:ext cx="0" cy="1358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594100" y="2680256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r1</a:t>
            </a:r>
            <a:endParaRPr lang="zh-TW" altLang="en-US" dirty="0"/>
          </a:p>
        </p:txBody>
      </p:sp>
      <p:cxnSp>
        <p:nvCxnSpPr>
          <p:cNvPr id="39" name="直線接點 38"/>
          <p:cNvCxnSpPr>
            <a:stCxn id="8" idx="4"/>
            <a:endCxn id="9" idx="4"/>
          </p:cNvCxnSpPr>
          <p:nvPr/>
        </p:nvCxnSpPr>
        <p:spPr>
          <a:xfrm flipV="1">
            <a:off x="1841500" y="5194300"/>
            <a:ext cx="0" cy="1358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879600" y="5624043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r2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511800" y="3204945"/>
            <a:ext cx="61722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/>
              <a:t>Description: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sz="2500" dirty="0" smtClean="0"/>
              <a:t>Check if is the distance between centers of both circles less than </a:t>
            </a:r>
            <a:r>
              <a:rPr lang="en-US" altLang="zh-TW" sz="2500" dirty="0"/>
              <a:t>r1 plus </a:t>
            </a:r>
            <a:r>
              <a:rPr lang="en-US" altLang="zh-TW" sz="2500" dirty="0" smtClean="0"/>
              <a:t>r2 or not.  </a:t>
            </a: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39880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847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zh-TW" alt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3" y="2172830"/>
            <a:ext cx="5529073" cy="43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Level.h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LEVEL class to store the information of a level.</a:t>
            </a:r>
          </a:p>
          <a:p>
            <a:endParaRPr lang="en-US" altLang="zh-TW" dirty="0"/>
          </a:p>
          <a:p>
            <a:r>
              <a:rPr lang="en-US" altLang="zh-TW" dirty="0" smtClean="0"/>
              <a:t>One container to record the path that monster follows. The path arguments all are stored in a text file (you can find in main folder).</a:t>
            </a:r>
          </a:p>
          <a:p>
            <a:endParaRPr lang="en-US" altLang="zh-TW" dirty="0"/>
          </a:p>
          <a:p>
            <a:r>
              <a:rPr lang="en-US" altLang="zh-TW" dirty="0" smtClean="0"/>
              <a:t>You can also see that it already define the speed of producing a monster and the maximum number of monsters in a level.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0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v</a:t>
            </a:r>
            <a:r>
              <a:rPr lang="en-US" altLang="zh-TW" b="1" dirty="0" smtClean="0"/>
              <a:t>oid LEVEL</a:t>
            </a:r>
            <a:r>
              <a:rPr lang="en-US" altLang="zh-TW" b="1" dirty="0"/>
              <a:t>::</a:t>
            </a:r>
            <a:r>
              <a:rPr lang="en-US" altLang="zh-TW" b="1" dirty="0" err="1"/>
              <a:t>setLevel</a:t>
            </a:r>
            <a:r>
              <a:rPr lang="en-US" altLang="zh-TW" b="1" dirty="0"/>
              <a:t>(</a:t>
            </a:r>
            <a:r>
              <a:rPr lang="en-US" altLang="zh-TW" b="1" dirty="0" err="1"/>
              <a:t>const</a:t>
            </a:r>
            <a:r>
              <a:rPr lang="en-US" altLang="zh-TW" b="1" dirty="0"/>
              <a:t> </a:t>
            </a:r>
            <a:r>
              <a:rPr lang="en-US" altLang="zh-TW" b="1" dirty="0" err="1"/>
              <a:t>int</a:t>
            </a:r>
            <a:r>
              <a:rPr lang="en-US" altLang="zh-TW" b="1" dirty="0"/>
              <a:t> level)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500" b="1" dirty="0" smtClean="0"/>
              <a:t>Description</a:t>
            </a:r>
            <a:r>
              <a:rPr lang="en-US" altLang="zh-TW" sz="3500" dirty="0" smtClean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 set up level content read from .txt in game folder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 Including total number of monsters, the path for </a:t>
            </a:r>
            <a:endParaRPr lang="en-US" altLang="zh-TW" sz="3100" dirty="0"/>
          </a:p>
          <a:p>
            <a:pPr marL="457200" lvl="1" indent="0">
              <a:buNone/>
            </a:pPr>
            <a:r>
              <a:rPr lang="en-US" altLang="zh-TW" sz="3100" dirty="0" smtClean="0"/>
              <a:t>    monsters to follow.</a:t>
            </a:r>
          </a:p>
          <a:p>
            <a:pPr marL="0" indent="0">
              <a:buNone/>
            </a:pPr>
            <a:r>
              <a:rPr lang="en-US" altLang="zh-TW" sz="35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54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9" y="761513"/>
            <a:ext cx="7045531" cy="549831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812" y="742463"/>
            <a:ext cx="1211345" cy="556322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0341735" y="1481070"/>
            <a:ext cx="1558344" cy="4597758"/>
            <a:chOff x="10290219" y="1365160"/>
            <a:chExt cx="1558344" cy="4597758"/>
          </a:xfrm>
        </p:grpSpPr>
        <p:sp>
          <p:nvSpPr>
            <p:cNvPr id="6" name="向下箭號 5"/>
            <p:cNvSpPr/>
            <p:nvPr/>
          </p:nvSpPr>
          <p:spPr>
            <a:xfrm>
              <a:off x="10290219" y="1365160"/>
              <a:ext cx="437882" cy="4597758"/>
            </a:xfrm>
            <a:prstGeom prst="downArrow">
              <a:avLst/>
            </a:prstGeom>
            <a:solidFill>
              <a:srgbClr val="FF4444"/>
            </a:solidFill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728101" y="3524077"/>
              <a:ext cx="1120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Monster</a:t>
              </a:r>
            </a:p>
            <a:p>
              <a:pPr algn="ctr"/>
              <a:r>
                <a:rPr lang="en-US" altLang="zh-TW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zh-TW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右中括弧 8"/>
          <p:cNvSpPr/>
          <p:nvPr/>
        </p:nvSpPr>
        <p:spPr>
          <a:xfrm>
            <a:off x="9375820" y="1300766"/>
            <a:ext cx="206062" cy="4765183"/>
          </a:xfrm>
          <a:prstGeom prst="rightBracket">
            <a:avLst/>
          </a:prstGeom>
          <a:ln w="38100">
            <a:solidFill>
              <a:srgbClr val="FF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872812" y="742464"/>
            <a:ext cx="1069678" cy="476736"/>
          </a:xfrm>
          <a:prstGeom prst="rect">
            <a:avLst/>
          </a:prstGeom>
          <a:noFill/>
          <a:ln w="38100">
            <a:solidFill>
              <a:srgbClr val="FF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873714" y="907890"/>
            <a:ext cx="167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Monster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847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zh-TW" alt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86" y="2492588"/>
            <a:ext cx="5336427" cy="4164534"/>
          </a:xfrm>
          <a:ln w="57150">
            <a:noFill/>
          </a:ln>
        </p:spPr>
      </p:pic>
      <p:sp>
        <p:nvSpPr>
          <p:cNvPr id="6" name="矩形 5"/>
          <p:cNvSpPr/>
          <p:nvPr/>
        </p:nvSpPr>
        <p:spPr>
          <a:xfrm>
            <a:off x="7424738" y="2662238"/>
            <a:ext cx="1319212" cy="39719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5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Menu.h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Define a class to record and show information of current level.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two important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member functions: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&gt; i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nt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MouseIn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(int, int)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zh-TW" b="1" dirty="0" smtClean="0">
                <a:solidFill>
                  <a:srgbClr val="000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zh-TW" dirty="0" smtClean="0">
                <a:solidFill>
                  <a:srgbClr val="000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isInRange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(int , int , int)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MouseIn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4171" y="2783569"/>
            <a:ext cx="11843657" cy="2789917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altLang="zh-TW" sz="3500" dirty="0" smtClean="0"/>
              <a:t>Description</a:t>
            </a:r>
            <a:r>
              <a:rPr lang="en-US" altLang="zh-TW" sz="3500" dirty="0" smtClean="0"/>
              <a:t>:</a:t>
            </a:r>
            <a:endParaRPr lang="en-US" altLang="zh-TW" sz="35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 Detect if mouse hovers over any tower image on menu</a:t>
            </a:r>
            <a:r>
              <a:rPr lang="en-US" altLang="zh-TW" sz="3100" dirty="0" smtClean="0"/>
              <a:t>.</a:t>
            </a:r>
            <a:endParaRPr lang="en-US" altLang="zh-TW" sz="31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 Return the image index if coin is enough to pay, otherwise return -1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en-US" altLang="zh-TW" sz="3100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en-US" altLang="zh-TW" sz="3100" dirty="0" smtClean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en-US" altLang="zh-TW" sz="3100" dirty="0" smtClean="0"/>
          </a:p>
        </p:txBody>
      </p:sp>
    </p:spTree>
    <p:extLst>
      <p:ext uri="{BB962C8B-B14F-4D97-AF65-F5344CB8AC3E}">
        <p14:creationId xmlns:p14="http://schemas.microsoft.com/office/powerpoint/2010/main" val="30362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50" y="190954"/>
            <a:ext cx="11805557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500" b="1" dirty="0" smtClean="0">
                <a:solidFill>
                  <a:srgbClr val="0000C8"/>
                </a:solidFill>
              </a:rPr>
              <a:t>static</a:t>
            </a:r>
            <a:r>
              <a:rPr lang="en-US" altLang="zh-TW" sz="3500" b="1" dirty="0" smtClean="0"/>
              <a:t> </a:t>
            </a:r>
            <a:r>
              <a:rPr lang="en-US" altLang="zh-TW" sz="3500" b="1" dirty="0" err="1" smtClean="0"/>
              <a:t>bool</a:t>
            </a:r>
            <a:r>
              <a:rPr lang="en-US" altLang="zh-TW" sz="3500" b="1" dirty="0" smtClean="0"/>
              <a:t> Menu</a:t>
            </a:r>
            <a:r>
              <a:rPr lang="en-US" altLang="zh-TW" sz="3500" b="1" dirty="0"/>
              <a:t>::</a:t>
            </a:r>
            <a:r>
              <a:rPr lang="en-US" altLang="zh-TW" sz="3500" b="1" dirty="0" err="1"/>
              <a:t>isInRange</a:t>
            </a:r>
            <a:r>
              <a:rPr lang="en-US" altLang="zh-TW" sz="3500" b="1" dirty="0"/>
              <a:t>(</a:t>
            </a:r>
            <a:r>
              <a:rPr lang="en-US" altLang="zh-TW" sz="3500" b="1" dirty="0" err="1"/>
              <a:t>int</a:t>
            </a:r>
            <a:r>
              <a:rPr lang="en-US" altLang="zh-TW" sz="3500" b="1" dirty="0"/>
              <a:t> </a:t>
            </a:r>
            <a:r>
              <a:rPr lang="en-US" altLang="zh-TW" sz="3500" b="1" dirty="0">
                <a:solidFill>
                  <a:srgbClr val="FF4444"/>
                </a:solidFill>
              </a:rPr>
              <a:t>point</a:t>
            </a:r>
            <a:r>
              <a:rPr lang="en-US" altLang="zh-TW" sz="3500" b="1" dirty="0"/>
              <a:t>, </a:t>
            </a:r>
            <a:r>
              <a:rPr lang="en-US" altLang="zh-TW" sz="3500" b="1" dirty="0" err="1"/>
              <a:t>int</a:t>
            </a:r>
            <a:r>
              <a:rPr lang="en-US" altLang="zh-TW" sz="3500" b="1" dirty="0"/>
              <a:t> </a:t>
            </a:r>
            <a:r>
              <a:rPr lang="en-US" altLang="zh-TW" sz="3500" b="1" dirty="0" err="1">
                <a:solidFill>
                  <a:srgbClr val="FF4444"/>
                </a:solidFill>
              </a:rPr>
              <a:t>startPos</a:t>
            </a:r>
            <a:r>
              <a:rPr lang="en-US" altLang="zh-TW" sz="3500" b="1" dirty="0"/>
              <a:t>, </a:t>
            </a:r>
            <a:r>
              <a:rPr lang="en-US" altLang="zh-TW" sz="3500" b="1" dirty="0" err="1"/>
              <a:t>int</a:t>
            </a:r>
            <a:r>
              <a:rPr lang="en-US" altLang="zh-TW" sz="3500" b="1" dirty="0"/>
              <a:t> </a:t>
            </a:r>
            <a:r>
              <a:rPr lang="en-US" altLang="zh-TW" sz="3500" b="1" dirty="0">
                <a:solidFill>
                  <a:srgbClr val="FF4444"/>
                </a:solidFill>
              </a:rPr>
              <a:t>length</a:t>
            </a:r>
            <a:r>
              <a:rPr lang="en-US" altLang="zh-TW" sz="3500" b="1" dirty="0"/>
              <a:t>)</a:t>
            </a:r>
            <a:endParaRPr lang="zh-TW" altLang="en-US" sz="35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7788" y="1753053"/>
            <a:ext cx="10589079" cy="4351338"/>
          </a:xfrm>
        </p:spPr>
        <p:txBody>
          <a:bodyPr>
            <a:normAutofit/>
          </a:bodyPr>
          <a:lstStyle/>
          <a:p>
            <a:r>
              <a:rPr lang="en-US" altLang="zh-TW" sz="3500" dirty="0" smtClean="0"/>
              <a:t>Description: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 point: the testing 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 </a:t>
            </a:r>
            <a:r>
              <a:rPr lang="en-US" altLang="zh-TW" sz="3100" dirty="0" err="1" smtClean="0"/>
              <a:t>startPos</a:t>
            </a:r>
            <a:r>
              <a:rPr lang="en-US" altLang="zh-TW" sz="3100" dirty="0" smtClean="0"/>
              <a:t>: the start position of a 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 length: the length of the line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35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 Used to know if the testing point is on the line or not.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 For </a:t>
            </a:r>
            <a:r>
              <a:rPr lang="en-US" altLang="zh-TW" sz="3100" dirty="0" err="1" smtClean="0"/>
              <a:t>MouseIn</a:t>
            </a:r>
            <a:r>
              <a:rPr lang="en-US" altLang="zh-TW" sz="3100" dirty="0" smtClean="0"/>
              <a:t>, it can make the </a:t>
            </a:r>
            <a:r>
              <a:rPr lang="en-US" altLang="zh-TW" sz="3100" dirty="0" smtClean="0"/>
              <a:t>statement </a:t>
            </a:r>
            <a:r>
              <a:rPr lang="en-US" altLang="zh-TW" sz="3100" dirty="0" smtClean="0"/>
              <a:t>more </a:t>
            </a:r>
            <a:r>
              <a:rPr lang="en-US" altLang="zh-TW" sz="3100" dirty="0" smtClean="0"/>
              <a:t>simplifying.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4344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4" y="658812"/>
            <a:ext cx="6880225" cy="5675643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079500" y="3937000"/>
            <a:ext cx="389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79500" y="3060700"/>
            <a:ext cx="2362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790399"/>
            <a:ext cx="7050087" cy="33990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1" name="直線接點 10"/>
          <p:cNvCxnSpPr/>
          <p:nvPr/>
        </p:nvCxnSpPr>
        <p:spPr>
          <a:xfrm flipV="1">
            <a:off x="3483429" y="790399"/>
            <a:ext cx="1472179" cy="22703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 you think of…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7968"/>
            <a:ext cx="4667250" cy="352425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495755" y="2728684"/>
            <a:ext cx="4858045" cy="2730047"/>
            <a:chOff x="6495755" y="2728684"/>
            <a:chExt cx="4858045" cy="273004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755" y="2728684"/>
              <a:ext cx="4858045" cy="2730047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2834184"/>
              <a:ext cx="1092200" cy="502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1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847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endParaRPr lang="zh-TW" alt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 t="19883" r="26471" b="19656"/>
          <a:stretch/>
        </p:blipFill>
        <p:spPr>
          <a:xfrm>
            <a:off x="4024858" y="2355710"/>
            <a:ext cx="4142284" cy="43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Slider.h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the functional class of slider.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In this game, it is used to create two sliders to adjust the volume of background and effect sound.</a:t>
            </a:r>
          </a:p>
          <a:p>
            <a:endParaRPr lang="en-US" altLang="zh-TW" dirty="0"/>
          </a:p>
          <a:p>
            <a:r>
              <a:rPr lang="en-US" altLang="zh-TW" dirty="0" smtClean="0"/>
              <a:t>For mini-project2, you should use it to control volume.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0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649287"/>
            <a:ext cx="4651375" cy="59883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2119469"/>
            <a:ext cx="3419475" cy="304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61500" y="2806700"/>
            <a:ext cx="33020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791700" y="279931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target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2700" y="2895342"/>
            <a:ext cx="2159000" cy="267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70850" y="316255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track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5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14" y="1690688"/>
            <a:ext cx="3648675" cy="43810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0743" y="2782388"/>
            <a:ext cx="169817" cy="404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89" y="2816089"/>
            <a:ext cx="927100" cy="9271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10743" y="4776288"/>
            <a:ext cx="169817" cy="404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4480560" y="2333538"/>
            <a:ext cx="455315" cy="432000"/>
            <a:chOff x="7457259" y="2356932"/>
            <a:chExt cx="455315" cy="432000"/>
          </a:xfrm>
        </p:grpSpPr>
        <p:sp>
          <p:nvSpPr>
            <p:cNvPr id="14" name="矩形 13"/>
            <p:cNvSpPr/>
            <p:nvPr/>
          </p:nvSpPr>
          <p:spPr>
            <a:xfrm>
              <a:off x="7457259" y="2409426"/>
              <a:ext cx="18000" cy="36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1621876">
              <a:off x="7633455" y="2356932"/>
              <a:ext cx="18000" cy="43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 rot="3401680" flipH="1">
              <a:off x="7739639" y="2571919"/>
              <a:ext cx="18000" cy="3278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3998193" y="1788785"/>
            <a:ext cx="214039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toggleDrag</a:t>
            </a:r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761" y="3187337"/>
            <a:ext cx="2140392" cy="4770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Drag()</a:t>
            </a:r>
            <a:endParaRPr lang="zh-TW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204382" y="5433130"/>
            <a:ext cx="2140392" cy="4462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Toggle Again!!</a:t>
            </a:r>
            <a:endParaRPr lang="zh-TW" alt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右中括弧 20"/>
          <p:cNvSpPr/>
          <p:nvPr/>
        </p:nvSpPr>
        <p:spPr>
          <a:xfrm>
            <a:off x="10697030" y="1716215"/>
            <a:ext cx="217714" cy="3175101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中括弧 21"/>
          <p:cNvSpPr/>
          <p:nvPr/>
        </p:nvSpPr>
        <p:spPr>
          <a:xfrm flipH="1">
            <a:off x="7669885" y="1716215"/>
            <a:ext cx="217714" cy="3175101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2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9856 -7.40741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09896 4.81481E-6 " pathEditMode="relative" rAng="0" ptsTypes="AA">
                                      <p:cBhvr>
                                        <p:cTn id="25" dur="2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4622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56 -7.40741E-7 L 0.06758 0.2182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10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6681 -0.00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98" y="-13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00117 -0.145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8" grpId="1" animBg="1"/>
      <p:bldP spid="19" grpId="0" animBg="1"/>
      <p:bldP spid="19" grpId="1" animBg="1"/>
      <p:bldP spid="20" grpId="1" animBg="1"/>
      <p:bldP spid="20" grpId="2" animBg="1"/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847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Monster</a:t>
            </a:r>
            <a:endParaRPr lang="zh-TW" alt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3155383"/>
            <a:ext cx="1973944" cy="27749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7" y="3838009"/>
            <a:ext cx="2145591" cy="19453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68" y="4542865"/>
            <a:ext cx="1830905" cy="9154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513" y="3659208"/>
            <a:ext cx="1263000" cy="21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Monster.h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0600" cy="4351338"/>
          </a:xfrm>
        </p:spPr>
        <p:txBody>
          <a:bodyPr/>
          <a:lstStyle/>
          <a:p>
            <a:r>
              <a:rPr lang="en-US" altLang="zh-TW" dirty="0" smtClean="0"/>
              <a:t>Define class for monster and this will be inherited by four subclasses.</a:t>
            </a:r>
          </a:p>
          <a:p>
            <a:endParaRPr lang="en-US" altLang="zh-TW" dirty="0"/>
          </a:p>
          <a:p>
            <a:r>
              <a:rPr lang="en-US" altLang="zh-TW" dirty="0" smtClean="0"/>
              <a:t>Move(): determine animation image and direction of each step on map.</a:t>
            </a:r>
          </a:p>
          <a:p>
            <a:endParaRPr lang="en-US" altLang="zh-TW" dirty="0"/>
          </a:p>
          <a:p>
            <a:r>
              <a:rPr lang="en-US" altLang="zh-TW" dirty="0" err="1" smtClean="0"/>
              <a:t>Load_Move</a:t>
            </a:r>
            <a:r>
              <a:rPr lang="en-US" altLang="zh-TW" dirty="0" smtClean="0"/>
              <a:t>(): according to class name of a monster, it will load its </a:t>
            </a:r>
            <a:r>
              <a:rPr lang="en-US" altLang="zh-TW" dirty="0" err="1" smtClean="0"/>
              <a:t>animatio</a:t>
            </a:r>
            <a:r>
              <a:rPr lang="en-US" altLang="zh-TW" dirty="0" smtClean="0"/>
              <a:t> images of four directions.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4868069"/>
            <a:ext cx="1314450" cy="1847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25" y="5144294"/>
            <a:ext cx="1428750" cy="1295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567363"/>
            <a:ext cx="1219200" cy="6096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25" y="5025231"/>
            <a:ext cx="841032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1084262"/>
            <a:ext cx="7168482" cy="51895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94" y="512761"/>
            <a:ext cx="6219825" cy="29622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線接點 6"/>
          <p:cNvCxnSpPr/>
          <p:nvPr/>
        </p:nvCxnSpPr>
        <p:spPr>
          <a:xfrm flipH="1">
            <a:off x="3149602" y="512761"/>
            <a:ext cx="1667792" cy="26876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847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Tower</a:t>
            </a:r>
            <a:endParaRPr lang="zh-TW" alt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17828" y="4220379"/>
            <a:ext cx="8556345" cy="2228689"/>
            <a:chOff x="2112770" y="4220379"/>
            <a:chExt cx="8556345" cy="2228689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397" y="4345076"/>
              <a:ext cx="1251962" cy="2103992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656" y="4220379"/>
              <a:ext cx="832876" cy="207293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3343" y="4345076"/>
              <a:ext cx="1285772" cy="2103992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2224" y="4644983"/>
              <a:ext cx="1014254" cy="1684693"/>
            </a:xfrm>
            <a:prstGeom prst="rect">
              <a:avLst/>
            </a:prstGeom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770" y="5156657"/>
              <a:ext cx="1224021" cy="1173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2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Tower.h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Define the class for tower and this will be inherited by other five subclasses.</a:t>
            </a:r>
          </a:p>
          <a:p>
            <a:endParaRPr lang="en-US" altLang="zh-TW" dirty="0" smtClean="0"/>
          </a:p>
          <a:p>
            <a:r>
              <a:rPr lang="en-US" altLang="zh-TW" dirty="0" err="1"/>
              <a:t>DetectAttack</a:t>
            </a:r>
            <a:r>
              <a:rPr lang="en-US" altLang="zh-TW" dirty="0"/>
              <a:t>(…): Make sure if the tower needs to trigger attack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 smtClean="0"/>
              <a:t>TriggerAttack</a:t>
            </a:r>
            <a:r>
              <a:rPr lang="en-US" altLang="zh-TW" dirty="0" smtClean="0"/>
              <a:t>(…): </a:t>
            </a:r>
            <a:r>
              <a:rPr lang="en-US" altLang="zh-TW" dirty="0" smtClean="0"/>
              <a:t>Go through whole attack set to test if a monster will be destroyed by the attack of tower.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/>
              <a:t>UpdateAttack</a:t>
            </a:r>
            <a:r>
              <a:rPr lang="en-US" altLang="zh-TW" dirty="0"/>
              <a:t>(): This method will update attack set of the tower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39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Attack.h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the class for describing the form of an attack.</a:t>
            </a:r>
          </a:p>
          <a:p>
            <a:endParaRPr lang="en-US" altLang="zh-TW" dirty="0"/>
          </a:p>
          <a:p>
            <a:r>
              <a:rPr lang="en-US" altLang="zh-TW" dirty="0" smtClean="0"/>
              <a:t>You can see that attack only follows original straight line from the tower’s pivot toward the position where monster collided with the tower.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2" y="4001294"/>
            <a:ext cx="26955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Actually…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1589088"/>
            <a:ext cx="55911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05250" y="457199"/>
            <a:ext cx="4381500" cy="630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b="1" dirty="0" smtClean="0"/>
              <a:t>Each Time Frame</a:t>
            </a:r>
            <a:endParaRPr lang="zh-TW" altLang="en-US" sz="3500" b="1" dirty="0"/>
          </a:p>
        </p:txBody>
      </p:sp>
      <p:sp>
        <p:nvSpPr>
          <p:cNvPr id="5" name="橢圓 4"/>
          <p:cNvSpPr/>
          <p:nvPr/>
        </p:nvSpPr>
        <p:spPr>
          <a:xfrm>
            <a:off x="850900" y="2997200"/>
            <a:ext cx="2489200" cy="2489200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Detect </a:t>
            </a:r>
          </a:p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Attack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851400" y="2997200"/>
            <a:ext cx="2489200" cy="2489200"/>
          </a:xfrm>
          <a:prstGeom prst="ellipse">
            <a:avLst/>
          </a:prstGeom>
          <a:solidFill>
            <a:srgbClr val="99F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Trigger Attack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851900" y="2997200"/>
            <a:ext cx="2489200" cy="2489200"/>
          </a:xfrm>
          <a:prstGeom prst="ellipse">
            <a:avLst/>
          </a:prstGeom>
          <a:solidFill>
            <a:srgbClr val="A6F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Update Attack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556000" y="3994150"/>
            <a:ext cx="10795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556500" y="3994150"/>
            <a:ext cx="10795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Mini Project 2 Requirements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8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911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Basic Functionalities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en-US" altLang="zh-TW" dirty="0"/>
              <a:t>1. </a:t>
            </a:r>
            <a:r>
              <a:rPr lang="zh-TW" altLang="en-US" dirty="0"/>
              <a:t>加入</a:t>
            </a:r>
            <a:r>
              <a:rPr lang="zh-TW" altLang="en-US" dirty="0" smtClean="0"/>
              <a:t>開頭畫面 （</a:t>
            </a:r>
            <a:r>
              <a:rPr lang="en-US" altLang="zh-TW" dirty="0" smtClean="0"/>
              <a:t>20%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一個背景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開頭畫面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一個可以從開頭畫面切換到遊戲主體的按鍵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按鈕</a:t>
            </a:r>
            <a:r>
              <a:rPr lang="en-US" altLang="zh-TW" dirty="0" smtClean="0">
                <a:sym typeface="Wingdings" panose="05000000000000000000" pitchFamily="2" charset="2"/>
              </a:rPr>
              <a:t>or</a:t>
            </a:r>
            <a:r>
              <a:rPr lang="zh-TW" altLang="en-US" dirty="0" smtClean="0">
                <a:sym typeface="Wingdings" panose="05000000000000000000" pitchFamily="2" charset="2"/>
              </a:rPr>
              <a:t>鍵盤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zh-TW" altLang="en-US" dirty="0"/>
              <a:t>加入 鍵盤、滑鼠 事件（至少各一個</a:t>
            </a:r>
            <a:r>
              <a:rPr lang="zh-TW" altLang="en-US" dirty="0" smtClean="0"/>
              <a:t>）</a:t>
            </a:r>
            <a:r>
              <a:rPr lang="zh-TW" altLang="en-US" dirty="0"/>
              <a:t> （</a:t>
            </a:r>
            <a:r>
              <a:rPr lang="en-US" altLang="zh-TW" dirty="0"/>
              <a:t>20%</a:t>
            </a:r>
            <a:r>
              <a:rPr lang="zh-TW" altLang="en-US" dirty="0"/>
              <a:t>）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e.g. </a:t>
            </a:r>
            <a:r>
              <a:rPr lang="zh-TW" altLang="en-US" dirty="0" smtClean="0">
                <a:sym typeface="Wingdings" panose="05000000000000000000" pitchFamily="2" charset="2"/>
              </a:rPr>
              <a:t>按鍵</a:t>
            </a:r>
            <a:r>
              <a:rPr lang="en-US" altLang="zh-TW" dirty="0" smtClean="0">
                <a:sym typeface="Wingdings" panose="05000000000000000000" pitchFamily="2" charset="2"/>
              </a:rPr>
              <a:t>p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暫停、滑鼠右鍵 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加錢</a:t>
            </a:r>
            <a:r>
              <a:rPr lang="en-US" altLang="zh-TW" dirty="0" smtClean="0">
                <a:sym typeface="Wingdings" panose="05000000000000000000" pitchFamily="2" charset="2"/>
              </a:rPr>
              <a:t>…</a:t>
            </a:r>
          </a:p>
          <a:p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en-US" altLang="zh-TW" dirty="0" smtClean="0"/>
              <a:t>3. </a:t>
            </a:r>
            <a:r>
              <a:rPr lang="zh-TW" altLang="en-US" dirty="0"/>
              <a:t>用</a:t>
            </a:r>
            <a:r>
              <a:rPr lang="en-US" altLang="zh-TW" dirty="0"/>
              <a:t>Slider</a:t>
            </a:r>
            <a:r>
              <a:rPr lang="zh-TW" altLang="en-US" dirty="0"/>
              <a:t>調整聲音大小（</a:t>
            </a:r>
            <a:r>
              <a:rPr lang="en-US" altLang="zh-TW" dirty="0"/>
              <a:t>20%</a:t>
            </a:r>
            <a:r>
              <a:rPr lang="zh-TW" altLang="en-US" dirty="0"/>
              <a:t>）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55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21194"/>
            <a:ext cx="10515600" cy="5736806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Basic Functionalities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dirty="0"/>
              <a:t>塔能夠正確攻擊 （</a:t>
            </a:r>
            <a:r>
              <a:rPr lang="en-US" altLang="zh-TW" dirty="0"/>
              <a:t>20%</a:t>
            </a:r>
            <a:r>
              <a:rPr lang="zh-TW" altLang="en-US" dirty="0"/>
              <a:t>）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以正常頻率發射攻擊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不要一秒</a:t>
            </a:r>
            <a:r>
              <a:rPr lang="en-US" altLang="zh-TW" dirty="0">
                <a:sym typeface="Wingdings" panose="05000000000000000000" pitchFamily="2" charset="2"/>
              </a:rPr>
              <a:t>50</a:t>
            </a:r>
            <a:r>
              <a:rPr lang="zh-TW" altLang="en-US" dirty="0">
                <a:sym typeface="Wingdings" panose="05000000000000000000" pitchFamily="2" charset="2"/>
              </a:rPr>
              <a:t>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</a:t>
            </a:r>
            <a:r>
              <a:rPr lang="zh-TW" altLang="en-US" dirty="0">
                <a:sym typeface="Wingdings" panose="05000000000000000000" pitchFamily="2" charset="2"/>
              </a:rPr>
              <a:t>在塔的範圍內必須要觸發攻擊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en-US" altLang="zh-TW" dirty="0"/>
              <a:t>5.</a:t>
            </a:r>
            <a:r>
              <a:rPr lang="zh-TW" altLang="en-US" dirty="0"/>
              <a:t> </a:t>
            </a:r>
            <a:r>
              <a:rPr lang="zh-TW" altLang="en-US" dirty="0" smtClean="0"/>
              <a:t>新增一個</a:t>
            </a:r>
            <a:r>
              <a:rPr lang="zh-TW" altLang="en-US" dirty="0"/>
              <a:t>塔，且有實際的</a:t>
            </a:r>
            <a:r>
              <a:rPr lang="zh-TW" altLang="en-US" dirty="0" smtClean="0"/>
              <a:t>作用</a:t>
            </a:r>
            <a:r>
              <a:rPr lang="zh-TW" altLang="en-US" dirty="0"/>
              <a:t>（</a:t>
            </a:r>
            <a:r>
              <a:rPr lang="en-US" altLang="zh-TW" dirty="0"/>
              <a:t>20%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新增獨立的</a:t>
            </a:r>
            <a:r>
              <a:rPr lang="en-US" altLang="zh-TW" dirty="0" smtClean="0">
                <a:sym typeface="Wingdings" panose="05000000000000000000" pitchFamily="2" charset="2"/>
              </a:rPr>
              <a:t>header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file</a:t>
            </a:r>
            <a:r>
              <a:rPr lang="en-US" altLang="zh-TW" dirty="0"/>
              <a:t>(</a:t>
            </a:r>
            <a:r>
              <a:rPr lang="zh-TW" altLang="en-US" dirty="0"/>
              <a:t>可以參考</a:t>
            </a:r>
            <a:r>
              <a:rPr lang="en-US" altLang="zh-TW" dirty="0" err="1"/>
              <a:t>Arcane.h</a:t>
            </a:r>
            <a:r>
              <a:rPr lang="zh-TW" altLang="en-US" dirty="0"/>
              <a:t>、</a:t>
            </a:r>
            <a:r>
              <a:rPr lang="en-US" altLang="zh-TW" dirty="0" err="1"/>
              <a:t>Archer.h</a:t>
            </a:r>
            <a:r>
              <a:rPr lang="en-US" altLang="zh-TW" dirty="0" smtClean="0"/>
              <a:t>…)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能夠</a:t>
            </a:r>
            <a:r>
              <a:rPr lang="zh-TW" altLang="en-US" dirty="0">
                <a:sym typeface="Wingdings" panose="05000000000000000000" pitchFamily="2" charset="2"/>
              </a:rPr>
              <a:t>從選單</a:t>
            </a:r>
            <a:r>
              <a:rPr lang="en-US" altLang="zh-TW" dirty="0">
                <a:sym typeface="Wingdings" panose="05000000000000000000" pitchFamily="2" charset="2"/>
              </a:rPr>
              <a:t>(menu</a:t>
            </a:r>
            <a:r>
              <a:rPr lang="zh-TW" altLang="en-US" dirty="0">
                <a:sym typeface="Wingdings" panose="05000000000000000000" pitchFamily="2" charset="2"/>
              </a:rPr>
              <a:t>，主畫面右邊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選取放到場</a:t>
            </a:r>
            <a:r>
              <a:rPr lang="zh-TW" altLang="en-US" dirty="0" smtClean="0">
                <a:sym typeface="Wingdings" panose="05000000000000000000" pitchFamily="2" charset="2"/>
              </a:rPr>
              <a:t>上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所需圖片可從助教提供的素材包做使用或是上網找自己喜歡的圖片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sz="2400" dirty="0"/>
              <a:t>Bonus (</a:t>
            </a:r>
            <a:r>
              <a:rPr lang="zh-TW" altLang="en-US" sz="2400" dirty="0"/>
              <a:t>最多至學期成績</a:t>
            </a:r>
            <a:r>
              <a:rPr lang="en-US" altLang="zh-TW" sz="2400" dirty="0"/>
              <a:t>2%)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1. </a:t>
            </a:r>
            <a:r>
              <a:rPr lang="zh-TW" altLang="en-US" dirty="0"/>
              <a:t>多個關卡且可自動接續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en-US" altLang="zh-TW" dirty="0"/>
              <a:t>2.</a:t>
            </a:r>
            <a:r>
              <a:rPr lang="zh-TW" altLang="en-US" dirty="0"/>
              <a:t> 畫面美術性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en-US" altLang="zh-TW" dirty="0"/>
              <a:t>3.</a:t>
            </a:r>
            <a:r>
              <a:rPr lang="zh-TW" altLang="en-US" dirty="0"/>
              <a:t> 加入創意</a:t>
            </a:r>
            <a:r>
              <a:rPr lang="zh-TW" altLang="en-US" dirty="0" smtClean="0"/>
              <a:t>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1091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Grading Policy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日期： </a:t>
            </a:r>
            <a:r>
              <a:rPr lang="en-US" altLang="zh-TW" dirty="0" smtClean="0"/>
              <a:t>6/08</a:t>
            </a:r>
            <a:r>
              <a:rPr lang="zh-TW" altLang="en-US" dirty="0" smtClean="0"/>
              <a:t> （二）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時間： </a:t>
            </a:r>
            <a:r>
              <a:rPr lang="en-US" altLang="zh-TW" dirty="0" smtClean="0"/>
              <a:t>13</a:t>
            </a:r>
            <a:r>
              <a:rPr lang="zh-TW" altLang="en-US" dirty="0" smtClean="0"/>
              <a:t>：</a:t>
            </a:r>
            <a:r>
              <a:rPr lang="en-US" altLang="zh-TW" dirty="0"/>
              <a:t>3</a:t>
            </a:r>
            <a:r>
              <a:rPr lang="en-US" altLang="zh-TW" dirty="0" smtClean="0"/>
              <a:t>0</a:t>
            </a:r>
            <a:r>
              <a:rPr lang="zh-TW" altLang="en-US" dirty="0" smtClean="0"/>
              <a:t> ～ </a:t>
            </a:r>
            <a:r>
              <a:rPr lang="en-US" altLang="zh-TW" dirty="0" smtClean="0"/>
              <a:t>15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10</a:t>
            </a:r>
          </a:p>
          <a:p>
            <a:endParaRPr lang="en-US" altLang="zh-TW" dirty="0"/>
          </a:p>
          <a:p>
            <a:r>
              <a:rPr lang="zh-TW" altLang="en-US" dirty="0" smtClean="0"/>
              <a:t>地點： 台達</a:t>
            </a:r>
            <a:r>
              <a:rPr lang="en-US" altLang="zh-TW" dirty="0" smtClean="0"/>
              <a:t>105</a:t>
            </a:r>
          </a:p>
          <a:p>
            <a:endParaRPr lang="en-US" altLang="zh-TW" dirty="0"/>
          </a:p>
          <a:p>
            <a:r>
              <a:rPr lang="zh-TW" altLang="en-US" dirty="0" smtClean="0"/>
              <a:t>佔總成績： </a:t>
            </a:r>
            <a:r>
              <a:rPr lang="en-US" altLang="zh-TW" dirty="0" smtClean="0"/>
              <a:t>5%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30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Complete and implement functions of “Tower Game” by using OOP concept and C++ programming skills learned from class.</a:t>
            </a:r>
          </a:p>
          <a:p>
            <a:endParaRPr lang="en-US" altLang="zh-TW" dirty="0"/>
          </a:p>
          <a:p>
            <a:r>
              <a:rPr lang="en-US" altLang="zh-TW" dirty="0" smtClean="0"/>
              <a:t>Get more familiar with Allegro, and develop your own final project.</a:t>
            </a:r>
          </a:p>
          <a:p>
            <a:endParaRPr lang="en-US" altLang="zh-TW" dirty="0"/>
          </a:p>
          <a:p>
            <a:r>
              <a:rPr lang="en-US" altLang="zh-TW" dirty="0" smtClean="0"/>
              <a:t>Mini project II will teach you how to use concept of class to construct a strategy game.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4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Flow chart of </a:t>
            </a:r>
            <a:r>
              <a:rPr lang="en-US" altLang="zh-TW" sz="3600" dirty="0" err="1" smtClean="0"/>
              <a:t>TowerGame</a:t>
            </a:r>
            <a:endParaRPr lang="en-US" altLang="zh-TW" sz="3600" dirty="0" smtClean="0"/>
          </a:p>
          <a:p>
            <a:r>
              <a:rPr lang="en-US" altLang="zh-TW" sz="3600" dirty="0" smtClean="0"/>
              <a:t>Classes and member functions introduction </a:t>
            </a:r>
          </a:p>
        </p:txBody>
      </p:sp>
    </p:spTree>
    <p:extLst>
      <p:ext uri="{BB962C8B-B14F-4D97-AF65-F5344CB8AC3E}">
        <p14:creationId xmlns:p14="http://schemas.microsoft.com/office/powerpoint/2010/main" val="24517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Flow chart of </a:t>
            </a:r>
            <a:r>
              <a:rPr lang="en-US" altLang="zh-TW" sz="3600" dirty="0" err="1" smtClean="0"/>
              <a:t>TowerGame</a:t>
            </a:r>
            <a:endParaRPr lang="en-US" altLang="zh-TW" sz="3600" dirty="0" smtClean="0"/>
          </a:p>
          <a:p>
            <a:r>
              <a:rPr lang="en-US" altLang="zh-TW" sz="3600" dirty="0" smtClean="0">
                <a:solidFill>
                  <a:schemeClr val="bg2"/>
                </a:solidFill>
              </a:rPr>
              <a:t>Classes and member functions </a:t>
            </a:r>
            <a:r>
              <a:rPr lang="en-US" altLang="zh-TW" sz="3600" dirty="0">
                <a:solidFill>
                  <a:schemeClr val="bg2"/>
                </a:solidFill>
              </a:rPr>
              <a:t>introduction</a:t>
            </a:r>
            <a:endParaRPr lang="zh-TW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50761" y="437882"/>
            <a:ext cx="6697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Main Framework</a:t>
            </a:r>
            <a:endParaRPr lang="zh-TW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1279302" y="1470380"/>
            <a:ext cx="9556124" cy="4816699"/>
            <a:chOff x="1279302" y="1470380"/>
            <a:chExt cx="9556124" cy="4816699"/>
          </a:xfrm>
        </p:grpSpPr>
        <p:sp>
          <p:nvSpPr>
            <p:cNvPr id="3" name="圓角矩形 2"/>
            <p:cNvSpPr/>
            <p:nvPr/>
          </p:nvSpPr>
          <p:spPr>
            <a:xfrm>
              <a:off x="1279302" y="1470380"/>
              <a:ext cx="9556124" cy="481669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756079" y="1727406"/>
              <a:ext cx="6289288" cy="4302646"/>
              <a:chOff x="2192934" y="2007164"/>
              <a:chExt cx="5898732" cy="4035458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2192934" y="2007164"/>
                <a:ext cx="1746980" cy="1747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 Initial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6344686" y="2007164"/>
                <a:ext cx="1746980" cy="1747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Begin</a:t>
                </a: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6344686" y="4295472"/>
                <a:ext cx="1746980" cy="1747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Running</a:t>
                </a: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2192934" y="4295472"/>
                <a:ext cx="1746980" cy="1747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</a:p>
              <a:p>
                <a:pPr algn="ctr"/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Destroy</a:t>
                </a:r>
              </a:p>
            </p:txBody>
          </p:sp>
          <p:cxnSp>
            <p:nvCxnSpPr>
              <p:cNvPr id="11" name="直線單箭頭接點 10"/>
              <p:cNvCxnSpPr>
                <a:stCxn id="4" idx="6"/>
                <a:endCxn id="7" idx="2"/>
              </p:cNvCxnSpPr>
              <p:nvPr/>
            </p:nvCxnSpPr>
            <p:spPr>
              <a:xfrm>
                <a:off x="3939914" y="2880739"/>
                <a:ext cx="24047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7" idx="4"/>
                <a:endCxn id="8" idx="0"/>
              </p:cNvCxnSpPr>
              <p:nvPr/>
            </p:nvCxnSpPr>
            <p:spPr>
              <a:xfrm>
                <a:off x="7218176" y="3754314"/>
                <a:ext cx="0" cy="54115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8" idx="2"/>
                <a:endCxn id="9" idx="6"/>
              </p:cNvCxnSpPr>
              <p:nvPr/>
            </p:nvCxnSpPr>
            <p:spPr>
              <a:xfrm flipH="1">
                <a:off x="3939914" y="5169047"/>
                <a:ext cx="24047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76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1186</Words>
  <Application>Microsoft Office PowerPoint</Application>
  <PresentationFormat>寬螢幕</PresentationFormat>
  <Paragraphs>279</Paragraphs>
  <Slides>54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1" baseType="lpstr">
      <vt:lpstr>Arial Unicode MS</vt:lpstr>
      <vt:lpstr>新細明體</vt:lpstr>
      <vt:lpstr>Arial</vt:lpstr>
      <vt:lpstr>Calibri</vt:lpstr>
      <vt:lpstr>Calibri Light</vt:lpstr>
      <vt:lpstr>Wingdings</vt:lpstr>
      <vt:lpstr>Office 佈景主題</vt:lpstr>
      <vt:lpstr>TowerGame Tutorial</vt:lpstr>
      <vt:lpstr>Before we begin…</vt:lpstr>
      <vt:lpstr>Maybe your dream is…</vt:lpstr>
      <vt:lpstr>Or you think of…</vt:lpstr>
      <vt:lpstr>Actually…</vt:lpstr>
      <vt:lpstr>Project Goal</vt:lpstr>
      <vt:lpstr>Outline</vt:lpstr>
      <vt:lpstr>Outline</vt:lpstr>
      <vt:lpstr>PowerPoint 簡報</vt:lpstr>
      <vt:lpstr>Game Initialize</vt:lpstr>
      <vt:lpstr>Game Begin</vt:lpstr>
      <vt:lpstr>Game Running</vt:lpstr>
      <vt:lpstr>Game Running (cont’d)</vt:lpstr>
      <vt:lpstr>Processing Event</vt:lpstr>
      <vt:lpstr>Game Update</vt:lpstr>
      <vt:lpstr>Game Update (cont’d)</vt:lpstr>
      <vt:lpstr>Game Update (cont’d)</vt:lpstr>
      <vt:lpstr>Outline</vt:lpstr>
      <vt:lpstr>Overview</vt:lpstr>
      <vt:lpstr>GameWindow</vt:lpstr>
      <vt:lpstr>GameWindow.h</vt:lpstr>
      <vt:lpstr>void game_init()</vt:lpstr>
      <vt:lpstr>void game_begin ()</vt:lpstr>
      <vt:lpstr>int game_update()</vt:lpstr>
      <vt:lpstr>global</vt:lpstr>
      <vt:lpstr>global.h &amp;&amp; global.cpp</vt:lpstr>
      <vt:lpstr>Circle</vt:lpstr>
      <vt:lpstr>Circle.h</vt:lpstr>
      <vt:lpstr>PowerPoint 簡報</vt:lpstr>
      <vt:lpstr>static bool isOverlap(Circle*, Circle*)</vt:lpstr>
      <vt:lpstr>Level</vt:lpstr>
      <vt:lpstr>Level.h</vt:lpstr>
      <vt:lpstr>void LEVEL::setLevel(const int level)</vt:lpstr>
      <vt:lpstr>PowerPoint 簡報</vt:lpstr>
      <vt:lpstr>Menu</vt:lpstr>
      <vt:lpstr>Menu.h</vt:lpstr>
      <vt:lpstr>int MouseIn(int, int)</vt:lpstr>
      <vt:lpstr>static bool Menu::isInRange(int point, int startPos, int length)</vt:lpstr>
      <vt:lpstr>PowerPoint 簡報</vt:lpstr>
      <vt:lpstr>Slider</vt:lpstr>
      <vt:lpstr>Slider.h</vt:lpstr>
      <vt:lpstr>PowerPoint 簡報</vt:lpstr>
      <vt:lpstr>How to use it?</vt:lpstr>
      <vt:lpstr>Monster</vt:lpstr>
      <vt:lpstr>Monster.h</vt:lpstr>
      <vt:lpstr>PowerPoint 簡報</vt:lpstr>
      <vt:lpstr>Tower</vt:lpstr>
      <vt:lpstr>Tower.h</vt:lpstr>
      <vt:lpstr>Attack.h</vt:lpstr>
      <vt:lpstr>PowerPoint 簡報</vt:lpstr>
      <vt:lpstr>Mini Project 2 Requirements</vt:lpstr>
      <vt:lpstr>Grading Policy</vt:lpstr>
      <vt:lpstr>PowerPoint 簡報</vt:lpstr>
      <vt:lpstr>DEMO Date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TowerGame Tutorial</dc:title>
  <dc:creator>User</dc:creator>
  <cp:lastModifiedBy>志祥 陳</cp:lastModifiedBy>
  <cp:revision>291</cp:revision>
  <dcterms:created xsi:type="dcterms:W3CDTF">2018-02-18T13:08:41Z</dcterms:created>
  <dcterms:modified xsi:type="dcterms:W3CDTF">2018-05-26T07:28:12Z</dcterms:modified>
</cp:coreProperties>
</file>