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07" r:id="rId2"/>
    <p:sldId id="606" r:id="rId3"/>
    <p:sldId id="608" r:id="rId4"/>
    <p:sldId id="609" r:id="rId5"/>
    <p:sldId id="610" r:id="rId6"/>
    <p:sldId id="611" r:id="rId7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067">
          <p15:clr>
            <a:srgbClr val="A4A3A4"/>
          </p15:clr>
        </p15:guide>
        <p15:guide id="4" orient="horz" pos="119">
          <p15:clr>
            <a:srgbClr val="A4A3A4"/>
          </p15:clr>
        </p15:guide>
        <p15:guide id="5" orient="horz" pos="1661">
          <p15:clr>
            <a:srgbClr val="A4A3A4"/>
          </p15:clr>
        </p15:guide>
        <p15:guide id="6" orient="horz" pos="981">
          <p15:clr>
            <a:srgbClr val="A4A3A4"/>
          </p15:clr>
        </p15:guide>
        <p15:guide id="7" pos="5738">
          <p15:clr>
            <a:srgbClr val="A4A3A4"/>
          </p15:clr>
        </p15:guide>
        <p15:guide id="8" pos="3651">
          <p15:clr>
            <a:srgbClr val="A4A3A4"/>
          </p15:clr>
        </p15:guide>
        <p15:guide id="9" pos="4059">
          <p15:clr>
            <a:srgbClr val="A4A3A4"/>
          </p15:clr>
        </p15:guide>
        <p15:guide id="10" pos="295">
          <p15:clr>
            <a:srgbClr val="A4A3A4"/>
          </p15:clr>
        </p15:guide>
        <p15:guide id="11" pos="2064">
          <p15:clr>
            <a:srgbClr val="A4A3A4"/>
          </p15:clr>
        </p15:guide>
        <p15:guide id="12" pos="2336">
          <p15:clr>
            <a:srgbClr val="A4A3A4"/>
          </p15:clr>
        </p15:guide>
        <p15:guide id="13" pos="4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cheng" initials="w" lastIdx="1" clrIdx="0">
    <p:extLst>
      <p:ext uri="{19B8F6BF-5375-455C-9EA6-DF929625EA0E}">
        <p15:presenceInfo xmlns:p15="http://schemas.microsoft.com/office/powerpoint/2012/main" userId="whc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FFFF99"/>
    <a:srgbClr val="006600"/>
    <a:srgbClr val="ED035C"/>
    <a:srgbClr val="0000CC"/>
    <a:srgbClr val="6699FF"/>
    <a:srgbClr val="3399FF"/>
    <a:srgbClr val="00FFCC"/>
    <a:srgbClr val="F99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93481" autoAdjust="0"/>
  </p:normalViewPr>
  <p:slideViewPr>
    <p:cSldViewPr>
      <p:cViewPr varScale="1">
        <p:scale>
          <a:sx n="68" d="100"/>
          <a:sy n="68" d="100"/>
        </p:scale>
        <p:origin x="600" y="66"/>
      </p:cViewPr>
      <p:guideLst>
        <p:guide orient="horz" pos="2069"/>
        <p:guide orient="horz" pos="709"/>
        <p:guide orient="horz" pos="3067"/>
        <p:guide orient="horz" pos="119"/>
        <p:guide orient="horz" pos="1661"/>
        <p:guide orient="horz" pos="981"/>
        <p:guide pos="5738"/>
        <p:guide pos="3651"/>
        <p:guide pos="4059"/>
        <p:guide pos="295"/>
        <p:guide pos="2064"/>
        <p:guide pos="2336"/>
        <p:guide pos="44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142" cy="511650"/>
          </a:xfrm>
          <a:prstGeom prst="rect">
            <a:avLst/>
          </a:prstGeom>
        </p:spPr>
        <p:txBody>
          <a:bodyPr vert="horz" lIns="94643" tIns="47322" rIns="94643" bIns="473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504" y="0"/>
            <a:ext cx="3076142" cy="511650"/>
          </a:xfrm>
          <a:prstGeom prst="rect">
            <a:avLst/>
          </a:prstGeom>
        </p:spPr>
        <p:txBody>
          <a:bodyPr vert="horz" lIns="94643" tIns="47322" rIns="94643" bIns="473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575D737-95C7-40BA-8521-EE1A82BB61DB}" type="datetimeFigureOut">
              <a:rPr lang="zh-TW" altLang="en-US"/>
              <a:pPr>
                <a:defRPr/>
              </a:pPr>
              <a:t>2019/11/7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330"/>
            <a:ext cx="3076142" cy="511649"/>
          </a:xfrm>
          <a:prstGeom prst="rect">
            <a:avLst/>
          </a:prstGeom>
        </p:spPr>
        <p:txBody>
          <a:bodyPr vert="horz" lIns="94643" tIns="47322" rIns="94643" bIns="473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504" y="9721330"/>
            <a:ext cx="3076142" cy="511649"/>
          </a:xfrm>
          <a:prstGeom prst="rect">
            <a:avLst/>
          </a:prstGeom>
        </p:spPr>
        <p:txBody>
          <a:bodyPr vert="horz" lIns="94643" tIns="47322" rIns="94643" bIns="473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D0DDFC-C641-4411-AD9B-958DA9924B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471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142" cy="511650"/>
          </a:xfrm>
          <a:prstGeom prst="rect">
            <a:avLst/>
          </a:prstGeom>
        </p:spPr>
        <p:txBody>
          <a:bodyPr vert="horz" lIns="94643" tIns="47322" rIns="94643" bIns="4732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504" y="0"/>
            <a:ext cx="3076142" cy="511650"/>
          </a:xfrm>
          <a:prstGeom prst="rect">
            <a:avLst/>
          </a:prstGeom>
        </p:spPr>
        <p:txBody>
          <a:bodyPr vert="horz" lIns="94643" tIns="47322" rIns="94643" bIns="4732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1EB390E-60C1-4446-954D-ECA55189A037}" type="datetimeFigureOut">
              <a:rPr lang="zh-TW" altLang="en-US"/>
              <a:pPr>
                <a:defRPr/>
              </a:pPr>
              <a:t>2019/11/7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3" tIns="47322" rIns="94643" bIns="4732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62" y="4861482"/>
            <a:ext cx="5678778" cy="4604840"/>
          </a:xfrm>
          <a:prstGeom prst="rect">
            <a:avLst/>
          </a:prstGeom>
        </p:spPr>
        <p:txBody>
          <a:bodyPr vert="horz" lIns="94643" tIns="47322" rIns="94643" bIns="47322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330"/>
            <a:ext cx="3076142" cy="511649"/>
          </a:xfrm>
          <a:prstGeom prst="rect">
            <a:avLst/>
          </a:prstGeom>
        </p:spPr>
        <p:txBody>
          <a:bodyPr vert="horz" lIns="94643" tIns="47322" rIns="94643" bIns="4732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504" y="9721330"/>
            <a:ext cx="3076142" cy="511649"/>
          </a:xfrm>
          <a:prstGeom prst="rect">
            <a:avLst/>
          </a:prstGeom>
        </p:spPr>
        <p:txBody>
          <a:bodyPr vert="horz" lIns="94643" tIns="47322" rIns="94643" bIns="4732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D2ADA94-5553-45B7-90DB-1868A4710E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9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948488" y="63087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4545D-ED4C-49A9-850F-91EB88F3839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F80BD-35C6-4D5D-B6BA-666CD3B282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01FD-F1D6-4098-917F-C3CD69D9D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68313" y="1340768"/>
            <a:ext cx="8229600" cy="4824536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</a:t>
            </a:r>
            <a:r>
              <a:rPr lang="zh-CN" altLang="en-US" dirty="0"/>
              <a:t>三</a:t>
            </a:r>
            <a:r>
              <a:rPr lang="zh-TW" altLang="en-US" dirty="0"/>
              <a:t>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900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8CB8F-62F2-485D-9840-339395F33A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41277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</a:t>
            </a:r>
            <a:r>
              <a:rPr lang="zh-CN" altLang="en-US" dirty="0"/>
              <a:t>三</a:t>
            </a:r>
            <a:r>
              <a:rPr lang="zh-TW" altLang="en-US" dirty="0"/>
              <a:t>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</a:t>
            </a:r>
            <a:r>
              <a:rPr lang="zh-CN" altLang="en-US" dirty="0"/>
              <a:t>三</a:t>
            </a:r>
            <a:r>
              <a:rPr lang="zh-TW" altLang="en-US" dirty="0"/>
              <a:t>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41DC2-EBFF-4D2B-8D40-2435785F17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</a:t>
            </a:r>
            <a:r>
              <a:rPr lang="zh-CN" altLang="en-US" dirty="0"/>
              <a:t>三</a:t>
            </a:r>
            <a:r>
              <a:rPr lang="zh-TW" altLang="en-US" dirty="0"/>
              <a:t>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</a:t>
            </a:r>
            <a:r>
              <a:rPr lang="zh-CN" altLang="en-US" dirty="0"/>
              <a:t>三</a:t>
            </a:r>
            <a:r>
              <a:rPr lang="zh-TW" altLang="en-US" dirty="0"/>
              <a:t>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657C5-2652-4890-91A1-EF8C6E015A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358A0-154C-4D96-BCFB-B18E857788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A6A16-16F4-4AAA-8F82-BEFF73BFA2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425E9-A79D-44AD-AC13-BD3A291691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BC95C-5B4C-4768-984A-184A888744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文件 12"/>
          <p:cNvSpPr/>
          <p:nvPr/>
        </p:nvSpPr>
        <p:spPr>
          <a:xfrm rot="10800000">
            <a:off x="0" y="6165850"/>
            <a:ext cx="9144000" cy="701675"/>
          </a:xfrm>
          <a:prstGeom prst="flowChartDocumen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68313" y="1268413"/>
            <a:ext cx="8229600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</a:t>
            </a:r>
            <a:r>
              <a:rPr lang="zh-CN" altLang="en-US" dirty="0"/>
              <a:t>三</a:t>
            </a:r>
            <a:r>
              <a:rPr lang="zh-TW" altLang="en-US" dirty="0"/>
              <a:t>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chemeClr val="bg1"/>
                </a:solidFill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fld id="{5F4D3BC0-6AB9-47E9-9E22-ED9E520087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29" name="Picture 11" descr="C:\Users\crabwei\Desktop\NCTU_LOGO\NCTU-LOGO_10.gif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11188" y="6383338"/>
            <a:ext cx="143986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2413" cy="112553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b="0" dirty="0"/>
          </a:p>
        </p:txBody>
      </p:sp>
      <p:sp>
        <p:nvSpPr>
          <p:cNvPr id="103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68313" y="222250"/>
            <a:ext cx="8229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華康中黑體"/>
          <a:ea typeface="華康中黑體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華康中黑體"/>
          <a:ea typeface="華康中黑體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華康中黑體"/>
          <a:ea typeface="華康中黑體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華康中黑體"/>
          <a:ea typeface="華康中黑體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華康中黑體"/>
          <a:ea typeface="華康中黑體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華康中黑體"/>
          <a:ea typeface="華康中黑體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華康中黑體"/>
          <a:ea typeface="華康中黑體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華康中黑體"/>
          <a:ea typeface="華康中黑體"/>
          <a:cs typeface="Arial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n"/>
        <a:defRPr sz="2800" kern="1200">
          <a:solidFill>
            <a:srgbClr val="10253F"/>
          </a:solidFill>
          <a:latin typeface="Arial" panose="020B0604020202020204" pitchFamily="34" charset="0"/>
          <a:ea typeface="Arial" panose="020B0604020202020204" pitchFamily="34" charset="0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400" kern="1200">
          <a:solidFill>
            <a:srgbClr val="10253F"/>
          </a:solidFill>
          <a:latin typeface="Arial" panose="020B0604020202020204" pitchFamily="34" charset="0"/>
          <a:ea typeface="Arial" panose="020B0604020202020204" pitchFamily="34" charset="0"/>
          <a:cs typeface="Arial" pitchFamily="34" charset="0"/>
        </a:defRPr>
      </a:lvl2pPr>
      <a:lvl3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10253F"/>
          </a:solidFill>
          <a:latin typeface="Arial" panose="020B0604020202020204" pitchFamily="34" charset="0"/>
          <a:ea typeface="Arial" panose="020B0604020202020204" pitchFamily="34" charset="0"/>
          <a:cs typeface="Arial" pitchFamily="34" charset="0"/>
        </a:defRPr>
      </a:lvl3pPr>
      <a:lvl4pPr marL="1144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zh-TW" altLang="en-US" sz="2000" kern="1200" dirty="0" smtClean="0">
          <a:solidFill>
            <a:srgbClr val="10253F"/>
          </a:solidFill>
          <a:latin typeface="Arial" panose="020B0604020202020204" pitchFamily="34" charset="0"/>
          <a:ea typeface="Arial" panose="020B0604020202020204" pitchFamily="34" charset="0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0253F"/>
          </a:solidFill>
          <a:latin typeface="Arial" panose="020B0604020202020204" pitchFamily="34" charset="0"/>
          <a:ea typeface="Arial" panose="020B0604020202020204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nAfOj6pT6C5C-_sJkVF40IG6ykp77iNs5VktfpnogSs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412155"/>
          </a:xfrm>
        </p:spPr>
        <p:txBody>
          <a:bodyPr/>
          <a:lstStyle/>
          <a:p>
            <a:pPr>
              <a:defRPr/>
            </a:pPr>
            <a:fld id="{CA78CB8F-62F2-485D-9840-339395F33AB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 bwMode="auto">
          <a:xfrm>
            <a:off x="2555776" y="3140968"/>
            <a:ext cx="45719" cy="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44500" marR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華康中黑體" pitchFamily="49" charset="-120"/>
              <a:ea typeface="華康中黑體" pitchFamily="49" charset="-12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 bwMode="auto">
          <a:xfrm>
            <a:off x="1187624" y="335699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44500" marR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華康中黑體" pitchFamily="49" charset="-120"/>
              <a:ea typeface="華康中黑體" pitchFamily="49" charset="-120"/>
              <a:cs typeface="Aria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 bwMode="auto">
          <a:xfrm>
            <a:off x="2411760" y="306896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44500" marR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華康中黑體" pitchFamily="49" charset="-120"/>
              <a:ea typeface="華康中黑體" pitchFamily="49" charset="-120"/>
              <a:cs typeface="Arial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 bwMode="auto">
          <a:xfrm>
            <a:off x="4139952" y="299695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44500" marR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華康中黑體" pitchFamily="49" charset="-120"/>
              <a:ea typeface="華康中黑體" pitchFamily="49" charset="-120"/>
              <a:cs typeface="Arial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 bwMode="auto">
          <a:xfrm>
            <a:off x="922451" y="2996952"/>
            <a:ext cx="64350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TW" sz="6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華康中黑體" pitchFamily="49" charset="-120"/>
                <a:cs typeface="Arial" panose="020B0604020202020204" pitchFamily="34" charset="0"/>
              </a:rPr>
              <a:t>Detail </a:t>
            </a:r>
            <a:r>
              <a:rPr kumimoji="0" lang="en-US" altLang="zh-TW" sz="60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華康中黑體" pitchFamily="49" charset="-120"/>
                <a:cs typeface="Arial" panose="020B0604020202020204" pitchFamily="34" charset="0"/>
              </a:rPr>
              <a:t>of Final Project</a:t>
            </a:r>
            <a:endParaRPr kumimoji="0" lang="zh-TW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華康中黑體" pitchFamily="49" charset="-12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 bwMode="auto">
          <a:xfrm>
            <a:off x="971600" y="414908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44500" marR="0" indent="-444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華康中黑體" pitchFamily="49" charset="-120"/>
              <a:ea typeface="華康中黑體" pitchFamily="49" charset="-120"/>
              <a:cs typeface="Arial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 bwMode="auto">
          <a:xfrm>
            <a:off x="1828516" y="3932602"/>
            <a:ext cx="676348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TW" sz="24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華康中黑體" pitchFamily="49" charset="-120"/>
                <a:cs typeface="Arial" panose="020B0604020202020204" pitchFamily="34" charset="0"/>
              </a:rPr>
              <a:t>Machine </a:t>
            </a:r>
            <a:r>
              <a:rPr kumimoji="0" lang="en-US" altLang="zh-TW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華康中黑體" pitchFamily="49" charset="-120"/>
                <a:cs typeface="Arial" panose="020B0604020202020204" pitchFamily="34" charset="0"/>
              </a:rPr>
              <a:t>L</a:t>
            </a:r>
            <a:r>
              <a:rPr kumimoji="0" lang="en-US" altLang="zh-TW" sz="24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華康中黑體" pitchFamily="49" charset="-120"/>
                <a:cs typeface="Arial" panose="020B0604020202020204" pitchFamily="34" charset="0"/>
              </a:rPr>
              <a:t>earning for Signal Processing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華康中黑體" pitchFamily="49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89654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sz="2400" b="0" dirty="0" smtClean="0"/>
              <a:t>Title</a:t>
            </a:r>
          </a:p>
          <a:p>
            <a:pPr>
              <a:buFont typeface="+mj-lt"/>
              <a:buAutoNum type="arabicPeriod"/>
            </a:pPr>
            <a:r>
              <a:rPr lang="en-US" altLang="zh-TW" sz="2400" b="0" dirty="0" smtClean="0"/>
              <a:t>Deadline</a:t>
            </a:r>
          </a:p>
          <a:p>
            <a:pPr>
              <a:buFont typeface="+mj-lt"/>
              <a:buAutoNum type="arabicPeriod"/>
            </a:pPr>
            <a:r>
              <a:rPr lang="en-US" altLang="zh-TW" sz="2400" b="0" dirty="0" smtClean="0"/>
              <a:t>Grading</a:t>
            </a:r>
          </a:p>
          <a:p>
            <a:pPr>
              <a:buFont typeface="+mj-lt"/>
              <a:buAutoNum type="arabicPeriod"/>
            </a:pPr>
            <a:r>
              <a:rPr lang="en-US" altLang="zh-TW" sz="2400" b="0" dirty="0"/>
              <a:t>Team and Presentation</a:t>
            </a:r>
            <a:endParaRPr lang="en-US" altLang="zh-TW" sz="2400" b="0" dirty="0" smtClean="0"/>
          </a:p>
          <a:p>
            <a:pPr>
              <a:buFont typeface="+mj-lt"/>
              <a:buAutoNum type="arabicPeriod"/>
            </a:pPr>
            <a:endParaRPr lang="zh-TW" altLang="en-US" sz="2400" b="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24553" y="116632"/>
            <a:ext cx="8229600" cy="850900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412155"/>
          </a:xfrm>
        </p:spPr>
        <p:txBody>
          <a:bodyPr/>
          <a:lstStyle/>
          <a:p>
            <a:pPr>
              <a:defRPr/>
            </a:pPr>
            <a:fld id="{CA78CB8F-62F2-485D-9840-339395F33AB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6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896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0" dirty="0" smtClean="0"/>
              <a:t>There will be a paper list provided by TA (</a:t>
            </a:r>
            <a:r>
              <a:rPr lang="en-US" altLang="zh-TW" sz="2400" b="0" dirty="0" smtClean="0">
                <a:solidFill>
                  <a:srgbClr val="FF0000"/>
                </a:solidFill>
              </a:rPr>
              <a:t>2019.11.13</a:t>
            </a:r>
            <a:r>
              <a:rPr lang="en-US" altLang="zh-TW" sz="2400" b="0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0" dirty="0" smtClean="0"/>
              <a:t>Each team can choose one of them but shall not be repeated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0" dirty="0" smtClean="0"/>
              <a:t>You can also select a paper about signal processing and machine learning  by yourself </a:t>
            </a:r>
            <a:endParaRPr lang="en-US" altLang="zh-TW" sz="2400" b="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0" dirty="0" smtClean="0"/>
              <a:t>The paper should be published from 2017 to 2019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0" dirty="0" smtClean="0"/>
              <a:t>You must submit the title of your final project before </a:t>
            </a:r>
            <a:r>
              <a:rPr lang="en-US" altLang="zh-TW" sz="2400" b="0" dirty="0" smtClean="0">
                <a:solidFill>
                  <a:srgbClr val="FF0000"/>
                </a:solidFill>
              </a:rPr>
              <a:t>2019.11.22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b="0" dirty="0" smtClean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b="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412155"/>
          </a:xfrm>
        </p:spPr>
        <p:txBody>
          <a:bodyPr/>
          <a:lstStyle/>
          <a:p>
            <a:pPr>
              <a:defRPr/>
            </a:pPr>
            <a:fld id="{CA78CB8F-62F2-485D-9840-339395F33AB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896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Proposal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2019.12.02</a:t>
            </a:r>
            <a:endParaRPr lang="en-US" altLang="zh-TW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Proposed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inal 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en-US" altLang="zh-TW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2019.12.27</a:t>
            </a:r>
            <a:r>
              <a:rPr lang="zh-TW" altLang="en-US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Peer review and suggestion : </a:t>
            </a:r>
            <a:r>
              <a:rPr lang="en-US" altLang="zh-TW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2020.01.03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 code, experiment report, final report 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(Oral/Poster)(</a:t>
            </a:r>
            <a:r>
              <a:rPr lang="en-US" altLang="zh-TW" b="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2020.01.17</a:t>
            </a:r>
            <a:endParaRPr lang="en-US" altLang="zh-TW" b="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b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1400" b="0" dirty="0" smtClean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1400" b="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412155"/>
          </a:xfrm>
        </p:spPr>
        <p:txBody>
          <a:bodyPr/>
          <a:lstStyle/>
          <a:p>
            <a:pPr>
              <a:defRPr/>
            </a:pPr>
            <a:fld id="{CA78CB8F-62F2-485D-9840-339395F33AB8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896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work 20%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Extra experiment related to our course 30%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Explain the connection between your paper and our course 50%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Peer review follow the ratio above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 will not get score , if you miss anything below  (Proposal , Peer </a:t>
            </a:r>
            <a:r>
              <a:rPr lang="en-US" altLang="zh-TW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review and suggestion </a:t>
            </a:r>
            <a:r>
              <a:rPr lang="en-US" altLang="zh-TW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Code, experiment report, final report </a:t>
            </a:r>
            <a:r>
              <a:rPr lang="en-US" altLang="zh-TW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b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1400" b="0" dirty="0" smtClean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1400" b="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412155"/>
          </a:xfrm>
        </p:spPr>
        <p:txBody>
          <a:bodyPr/>
          <a:lstStyle/>
          <a:p>
            <a:pPr>
              <a:defRPr/>
            </a:pPr>
            <a:fld id="{CA78CB8F-62F2-485D-9840-339395F33AB8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896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Each group has 4 members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Link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://docs.google.com/spreadsheets/d/1nAfOj6pT6C5C-_sJkVF40IG6ykp77iNs5VktfpnogSs/edit?usp=sharing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2020.01.06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Oral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 a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presentation about 15 minutes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 your report ( A4 ) ( 50 minutes)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b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b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1400" b="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and Presentation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412155"/>
          </a:xfrm>
        </p:spPr>
        <p:txBody>
          <a:bodyPr/>
          <a:lstStyle/>
          <a:p>
            <a:pPr>
              <a:defRPr/>
            </a:pPr>
            <a:fld id="{CA78CB8F-62F2-485D-9840-339395F33AB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7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eaVert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444500" marR="0" indent="-4445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Wingdings" pitchFamily="2" charset="2"/>
          <a:buChar char="v"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uLnTx/>
            <a:uFillTx/>
            <a:latin typeface="華康中黑體" pitchFamily="49" charset="-120"/>
            <a:ea typeface="華康中黑體" pitchFamily="49" charset="-12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41850</TotalTime>
  <Words>212</Words>
  <Application>Microsoft Office PowerPoint</Application>
  <PresentationFormat>如螢幕大小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華康中黑體</vt:lpstr>
      <vt:lpstr>微軟正黑體</vt:lpstr>
      <vt:lpstr>新細明體</vt:lpstr>
      <vt:lpstr>標楷體</vt:lpstr>
      <vt:lpstr>Arial</vt:lpstr>
      <vt:lpstr>Arial Narrow</vt:lpstr>
      <vt:lpstr>Calibri</vt:lpstr>
      <vt:lpstr>Wingdings</vt:lpstr>
      <vt:lpstr>Office 佈景主題</vt:lpstr>
      <vt:lpstr>PowerPoint 簡報</vt:lpstr>
      <vt:lpstr>Outline</vt:lpstr>
      <vt:lpstr>Title</vt:lpstr>
      <vt:lpstr>Deadline</vt:lpstr>
      <vt:lpstr>Grading</vt:lpstr>
      <vt:lpstr>Team and Presentation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</dc:creator>
  <cp:lastModifiedBy>John</cp:lastModifiedBy>
  <cp:revision>1963</cp:revision>
  <cp:lastPrinted>2018-09-30T11:55:14Z</cp:lastPrinted>
  <dcterms:created xsi:type="dcterms:W3CDTF">2012-12-13T14:51:53Z</dcterms:created>
  <dcterms:modified xsi:type="dcterms:W3CDTF">2019-11-07T02:29:35Z</dcterms:modified>
</cp:coreProperties>
</file>