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89" r:id="rId7"/>
    <p:sldId id="284" r:id="rId8"/>
    <p:sldId id="285" r:id="rId9"/>
    <p:sldId id="286" r:id="rId10"/>
    <p:sldId id="287" r:id="rId11"/>
    <p:sldId id="288" r:id="rId12"/>
    <p:sldId id="290" r:id="rId13"/>
    <p:sldId id="283" r:id="rId14"/>
    <p:sldId id="279" r:id="rId15"/>
    <p:sldId id="280" r:id="rId16"/>
    <p:sldId id="257" r:id="rId17"/>
    <p:sldId id="275" r:id="rId18"/>
    <p:sldId id="276" r:id="rId19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9"/>
            <p14:sldId id="284"/>
            <p14:sldId id="285"/>
            <p14:sldId id="286"/>
            <p14:sldId id="287"/>
            <p14:sldId id="288"/>
            <p14:sldId id="290"/>
            <p14:sldId id="283"/>
            <p14:sldId id="279"/>
            <p14:sldId id="280"/>
            <p14:sldId id="257"/>
            <p14:sldId id="275"/>
            <p14:sldId id="276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99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2019/12/25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2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9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9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9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7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4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35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‹Nr.›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naturalist-2019-fgvc6/noteboo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inaturalist-2019-fgvc6/discus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B1821B1-4224-4B04-B62D-4ECED5C3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633966" y="2732574"/>
            <a:ext cx="5510034" cy="853345"/>
          </a:xfrm>
        </p:spPr>
        <p:txBody>
          <a:bodyPr rtlCol="0"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Final Project – iNaturalist competition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EA788-872E-4785-9B5E-A561C92FE031}"/>
              </a:ext>
            </a:extLst>
          </p:cNvPr>
          <p:cNvSpPr txBox="1"/>
          <p:nvPr/>
        </p:nvSpPr>
        <p:spPr>
          <a:xfrm>
            <a:off x="3633966" y="3435878"/>
            <a:ext cx="70905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350" dirty="0"/>
              <a:t>林彦岑 </a:t>
            </a:r>
            <a:r>
              <a:rPr lang="en-US" altLang="ja-JP" sz="1350" dirty="0"/>
              <a:t>(0856125)</a:t>
            </a:r>
            <a:endParaRPr lang="en-US" altLang="zh-CN" sz="1350" dirty="0"/>
          </a:p>
          <a:p>
            <a:r>
              <a:rPr lang="ja-JP" altLang="de-DE" sz="1350" dirty="0"/>
              <a:t>許可 </a:t>
            </a:r>
            <a:r>
              <a:rPr lang="en-US" altLang="ja-JP" sz="1350" dirty="0"/>
              <a:t>(0840033)</a:t>
            </a:r>
            <a:endParaRPr lang="en-US" altLang="zh-CN" sz="1350" dirty="0"/>
          </a:p>
          <a:p>
            <a:r>
              <a:rPr lang="ja-JP" altLang="de-DE" sz="1350" dirty="0"/>
              <a:t>唐甫頌 </a:t>
            </a:r>
            <a:r>
              <a:rPr lang="en-US" altLang="ja-JP" sz="1350" dirty="0"/>
              <a:t>Kim-Benjamin </a:t>
            </a:r>
            <a:r>
              <a:rPr lang="en-US" altLang="zh-CN" sz="1350" dirty="0"/>
              <a:t>(0845058)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1624086" y="2621603"/>
            <a:ext cx="659293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/>
              <a:t>Thank You for Your Attention!</a:t>
            </a:r>
            <a:r>
              <a:rPr lang="en-US" altLang="zh-CN" sz="4950" dirty="0"/>
              <a:t> </a:t>
            </a:r>
            <a:endParaRPr lang="zh-CN" altLang="en-US" sz="4950" dirty="0"/>
          </a:p>
        </p:txBody>
      </p:sp>
    </p:spTree>
    <p:extLst>
      <p:ext uri="{BB962C8B-B14F-4D97-AF65-F5344CB8AC3E}">
        <p14:creationId xmlns:p14="http://schemas.microsoft.com/office/powerpoint/2010/main" val="16776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如何使用 </a:t>
            </a:r>
            <a:r>
              <a:rPr lang="en-US" altLang="zh-CN" dirty="0" err="1">
                <a:cs typeface="Segoe UI Light" panose="020B0502040204020203" pitchFamily="34" charset="0"/>
              </a:rPr>
              <a:t>PwerPoint</a:t>
            </a:r>
            <a:r>
              <a:rPr lang="en-US" altLang="zh-CN" dirty="0">
                <a:cs typeface="Segoe UI Light" panose="020B0502040204020203" pitchFamily="34" charset="0"/>
              </a:rPr>
              <a:t> </a:t>
            </a:r>
            <a:r>
              <a:rPr lang="zh-CN" altLang="en-US" dirty="0">
                <a:cs typeface="Segoe UI Light" panose="020B0502040204020203" pitchFamily="34" charset="0"/>
              </a:rPr>
              <a:t>设计器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406207" y="1948869"/>
            <a:ext cx="3832621" cy="3533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工作方式如下：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398665" y="2295749"/>
            <a:ext cx="418634" cy="312301"/>
            <a:chOff x="6953426" y="711274"/>
            <a:chExt cx="558179" cy="416400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792385" y="2325892"/>
            <a:ext cx="3439298" cy="4474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转到“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文件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新建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空白演示文稿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”，新建一个演示文稿。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398665" y="2960444"/>
            <a:ext cx="418634" cy="312301"/>
            <a:chOff x="6953426" y="711274"/>
            <a:chExt cx="558179" cy="416400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792385" y="2990588"/>
            <a:ext cx="3378189" cy="799363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  <a:defRPr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在第一张幻灯片中添加一张图片：转到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图片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”或“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插入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en-US" altLang="zh-CN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联机图片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，然后选择图片。</a:t>
            </a:r>
            <a:b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</a:b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添加图片时需要处于联机状态。</a:t>
            </a:r>
          </a:p>
        </p:txBody>
      </p:sp>
      <p:pic>
        <p:nvPicPr>
          <p:cNvPr id="29" name="图片 28" descr="包含插入图片选项的“插入”选项卡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0645" y="1949093"/>
            <a:ext cx="2055322" cy="1194546"/>
          </a:xfrm>
          <a:prstGeom prst="rect">
            <a:avLst/>
          </a:prstGeom>
        </p:spPr>
      </p:pic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398665" y="4013475"/>
            <a:ext cx="418634" cy="312301"/>
            <a:chOff x="6953426" y="711274"/>
            <a:chExt cx="558179" cy="416400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792385" y="4034595"/>
            <a:ext cx="3378189" cy="5708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询问是否获取设计灵感时，选择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开始吧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”。</a:t>
            </a:r>
          </a:p>
        </p:txBody>
      </p:sp>
      <p:pic>
        <p:nvPicPr>
          <p:cNvPr id="23" name="图 22" descr="询问用户是否要获取设计灵感的“设计灵感”对话框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9775" y="3157683"/>
            <a:ext cx="2175665" cy="2630011"/>
          </a:xfrm>
          <a:prstGeom prst="rect">
            <a:avLst/>
          </a:prstGeom>
        </p:spPr>
      </p:pic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398665" y="4710285"/>
            <a:ext cx="418634" cy="312301"/>
            <a:chOff x="6953426" y="711274"/>
            <a:chExt cx="558179" cy="416400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792385" y="4740429"/>
            <a:ext cx="3378189" cy="4226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  <a:defRPr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从“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设计灵感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”任务窗格中选择喜欢的设计。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设置“</a:t>
            </a:r>
            <a:r>
              <a:rPr lang="zh-CN" altLang="en-US">
                <a:cs typeface="Segoe UI Light" panose="020B0502040204020203" pitchFamily="34" charset="0"/>
              </a:rPr>
              <a:t>平滑</a:t>
            </a:r>
            <a:r>
              <a:rPr lang="zh-CN" altLang="en-US"/>
              <a:t>”</a:t>
            </a:r>
          </a:p>
        </p:txBody>
      </p:sp>
      <p:sp>
        <p:nvSpPr>
          <p:cNvPr id="30" name="内容占位符 17"/>
          <p:cNvSpPr txBox="1">
            <a:spLocks/>
          </p:cNvSpPr>
          <p:nvPr/>
        </p:nvSpPr>
        <p:spPr>
          <a:xfrm>
            <a:off x="406207" y="1948869"/>
            <a:ext cx="3832621" cy="3533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利用这些两个简单的“行星”自行尝试</a:t>
            </a:r>
          </a:p>
        </p:txBody>
      </p:sp>
      <p:grpSp>
        <p:nvGrpSpPr>
          <p:cNvPr id="13" name="组 12" descr="带有编号 1（表示第 1 步）的小圆圈"/>
          <p:cNvGrpSpPr/>
          <p:nvPr/>
        </p:nvGrpSpPr>
        <p:grpSpPr bwMode="blackWhite">
          <a:xfrm>
            <a:off x="419043" y="2295749"/>
            <a:ext cx="418634" cy="312301"/>
            <a:chOff x="6953426" y="711274"/>
            <a:chExt cx="558179" cy="416400"/>
          </a:xfrm>
        </p:grpSpPr>
        <p:sp>
          <p:nvSpPr>
            <p:cNvPr id="14" name="椭圆形 1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文本框14" descr="编号 1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内容占位符 17"/>
          <p:cNvSpPr txBox="1">
            <a:spLocks/>
          </p:cNvSpPr>
          <p:nvPr/>
        </p:nvSpPr>
        <p:spPr>
          <a:xfrm>
            <a:off x="799530" y="2325892"/>
            <a:ext cx="1864746" cy="6854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复制此幻灯片：右键单击幻灯片缩略图，然后选择“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复制幻灯片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2" name="图片 1" descr="显示“复制幻灯片”选项的幻灯片缩略图上下文菜单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86796" y="1948869"/>
            <a:ext cx="1051610" cy="1352915"/>
          </a:xfrm>
          <a:prstGeom prst="rect">
            <a:avLst/>
          </a:prstGeom>
        </p:spPr>
      </p:pic>
      <p:grpSp>
        <p:nvGrpSpPr>
          <p:cNvPr id="18" name="组 17" descr="带有编号 2（表示第 2 步）的小圆圈"/>
          <p:cNvGrpSpPr/>
          <p:nvPr/>
        </p:nvGrpSpPr>
        <p:grpSpPr bwMode="blackWhite">
          <a:xfrm>
            <a:off x="419043" y="3029802"/>
            <a:ext cx="418634" cy="312301"/>
            <a:chOff x="6953426" y="711274"/>
            <a:chExt cx="558179" cy="416400"/>
          </a:xfrm>
        </p:grpSpPr>
        <p:sp>
          <p:nvSpPr>
            <p:cNvPr id="23" name="椭圆形 22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文本框 23" descr="编号 2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内容占位符 17"/>
          <p:cNvSpPr txBox="1">
            <a:spLocks/>
          </p:cNvSpPr>
          <p:nvPr/>
        </p:nvSpPr>
        <p:spPr>
          <a:xfrm>
            <a:off x="799529" y="3059946"/>
            <a:ext cx="1988365" cy="10920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在两张相同的幻灯片中，对第二张右侧的形状进行某些更改（移动、调整大小、更改颜色），然后转到“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切换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</a:t>
            </a: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&gt;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6" name="图片 5" descr="显示平滑切换的“切换”选项卡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16128" y="3226957"/>
            <a:ext cx="1850663" cy="889442"/>
          </a:xfrm>
          <a:prstGeom prst="rect">
            <a:avLst/>
          </a:prstGeom>
        </p:spPr>
      </p:pic>
      <p:grpSp>
        <p:nvGrpSpPr>
          <p:cNvPr id="26" name="组 25" descr="带有编号 3（表示第 3 步）的小圆圈"/>
          <p:cNvGrpSpPr/>
          <p:nvPr/>
        </p:nvGrpSpPr>
        <p:grpSpPr bwMode="blackWhite">
          <a:xfrm>
            <a:off x="417990" y="4115425"/>
            <a:ext cx="418634" cy="312301"/>
            <a:chOff x="6953426" y="711274"/>
            <a:chExt cx="558179" cy="416400"/>
          </a:xfrm>
        </p:grpSpPr>
        <p:sp>
          <p:nvSpPr>
            <p:cNvPr id="27" name="椭圆形 2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文本框 27" descr="编号 3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  <a:endParaRPr lang="zh-CN" altLang="en-US" sz="13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807599" y="4127641"/>
            <a:ext cx="2088452" cy="8330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返回两张幻灯片中的第一张，按“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幻灯片放映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”按钮，然后选择“</a:t>
            </a: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播放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”，观看圆圈的平滑切换！</a:t>
            </a:r>
          </a:p>
        </p:txBody>
      </p:sp>
      <p:pic>
        <p:nvPicPr>
          <p:cNvPr id="5" name="图片 4" descr="“幻灯片放映”按钮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30562" y="4115425"/>
            <a:ext cx="1600739" cy="665312"/>
          </a:xfrm>
          <a:prstGeom prst="rect">
            <a:avLst/>
          </a:prstGeom>
        </p:spPr>
      </p:pic>
      <p:sp>
        <p:nvSpPr>
          <p:cNvPr id="17" name="内容占位符 17"/>
          <p:cNvSpPr txBox="1">
            <a:spLocks/>
          </p:cNvSpPr>
          <p:nvPr/>
        </p:nvSpPr>
        <p:spPr>
          <a:xfrm>
            <a:off x="471721" y="5231426"/>
            <a:ext cx="2587409" cy="5196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提示：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 sz="90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效果选项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可以提供更多的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平滑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”选项。</a:t>
            </a:r>
          </a:p>
        </p:txBody>
      </p:sp>
      <p:cxnSp>
        <p:nvCxnSpPr>
          <p:cNvPr id="20" name="直接连接符​​ 19" descr="将平滑文本和图片分隔开的浅灰色线"/>
          <p:cNvCxnSpPr/>
          <p:nvPr/>
        </p:nvCxnSpPr>
        <p:spPr>
          <a:xfrm>
            <a:off x="4775402" y="1961573"/>
            <a:ext cx="0" cy="3669476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形 9" descr="蓝色大圆圈，内含浅蓝色小圆圈"/>
          <p:cNvSpPr/>
          <p:nvPr/>
        </p:nvSpPr>
        <p:spPr>
          <a:xfrm>
            <a:off x="5427394" y="2315897"/>
            <a:ext cx="2870433" cy="28074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kern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 descr="深蓝色大圆圈中的浅蓝色小圆圈"/>
          <p:cNvSpPr/>
          <p:nvPr/>
        </p:nvSpPr>
        <p:spPr bwMode="ltGray">
          <a:xfrm>
            <a:off x="6064668" y="2954732"/>
            <a:ext cx="1611697" cy="1576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kern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>
                <a:cs typeface="Segoe UI Light" panose="020B0502040204020203" pitchFamily="34" charset="0"/>
              </a:rPr>
              <a:t>实时协同工作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406208" y="1930508"/>
            <a:ext cx="3310220" cy="2983706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ts val="1350"/>
              </a:lnSpc>
              <a:spcAft>
                <a:spcPts val="1500"/>
              </a:spcAft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与他人共享演示文稿时，可以看到他们同时与你协同工作。</a:t>
            </a:r>
            <a:b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b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工作方式如下：</a:t>
            </a:r>
          </a:p>
        </p:txBody>
      </p:sp>
      <p:pic>
        <p:nvPicPr>
          <p:cNvPr id="11" name="图 10" descr="显示使用同一个演示文稿的人数的共享图标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1488" y="2676084"/>
            <a:ext cx="2446913" cy="1106744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419043" y="4255975"/>
            <a:ext cx="418634" cy="312301"/>
            <a:chOff x="6953426" y="711274"/>
            <a:chExt cx="558179" cy="416400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799529" y="4286118"/>
            <a:ext cx="2022581" cy="744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在功能区上方选择“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共享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”或使用快捷键 </a:t>
            </a:r>
            <a:r>
              <a:rPr lang="en-US" altLang="zh-CN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Alt-ZS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邀请他人与你协作（此时可保存到云中。）</a:t>
            </a:r>
          </a:p>
        </p:txBody>
      </p:sp>
      <p:pic>
        <p:nvPicPr>
          <p:cNvPr id="9" name="图 8" descr="显示正在使用一张幻灯片的人员的标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6014" y="2682981"/>
            <a:ext cx="2881269" cy="1884695"/>
          </a:xfrm>
          <a:prstGeom prst="rect">
            <a:avLst/>
          </a:prstGeom>
        </p:spPr>
      </p:pic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3186827" y="4255975"/>
            <a:ext cx="418634" cy="312301"/>
            <a:chOff x="6953426" y="711274"/>
            <a:chExt cx="558179" cy="416400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3560892" y="4286118"/>
            <a:ext cx="2329775" cy="993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有其他人使用演示文稿时，会出现一个标记，显示哪位用户正在使用哪张幻灯片</a:t>
            </a: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...</a:t>
            </a:r>
          </a:p>
        </p:txBody>
      </p:sp>
      <p:pic>
        <p:nvPicPr>
          <p:cNvPr id="12" name="图片 11" descr="显示正在编辑的幻灯片部分的标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24564" y="2620046"/>
            <a:ext cx="2672837" cy="1729007"/>
          </a:xfrm>
          <a:prstGeom prst="rect">
            <a:avLst/>
          </a:prstGeom>
        </p:spPr>
      </p:pic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5948191" y="4255975"/>
            <a:ext cx="418634" cy="312301"/>
            <a:chOff x="6953426" y="711274"/>
            <a:chExt cx="558179" cy="416400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6322252" y="4286118"/>
            <a:ext cx="1993976" cy="5233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en-US" altLang="zh-CN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...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以及他们正在编辑哪部分幻灯片。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cs typeface="Segoe UI Light" panose="020B0502040204020203" pitchFamily="34" charset="0"/>
              </a:rPr>
              <a:t>熟练使用“操作说明搜索”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7" y="1829326"/>
            <a:ext cx="3832621" cy="927356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“操作说明搜索”框可在需要时查找恰当的命令，</a:t>
            </a:r>
            <a:b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为你节省时间并让你专心工作。</a:t>
            </a:r>
            <a:b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请尝试：</a:t>
            </a:r>
          </a:p>
        </p:txBody>
      </p:sp>
      <p:grpSp>
        <p:nvGrpSpPr>
          <p:cNvPr id="4" name="组 3" descr="带有编号 1（表示第 1 步）的小圆圈"/>
          <p:cNvGrpSpPr/>
          <p:nvPr/>
        </p:nvGrpSpPr>
        <p:grpSpPr bwMode="blackWhite">
          <a:xfrm>
            <a:off x="419043" y="2836127"/>
            <a:ext cx="418634" cy="312301"/>
            <a:chOff x="6953426" y="711274"/>
            <a:chExt cx="558179" cy="416400"/>
          </a:xfrm>
        </p:grpSpPr>
        <p:sp>
          <p:nvSpPr>
            <p:cNvPr id="2" name="椭圆形 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" name="文本框 2" descr="编号 1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内容占位符 17"/>
          <p:cNvSpPr txBox="1">
            <a:spLocks/>
          </p:cNvSpPr>
          <p:nvPr/>
        </p:nvSpPr>
        <p:spPr>
          <a:xfrm>
            <a:off x="799530" y="2866271"/>
            <a:ext cx="2341253" cy="3507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4572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选择右侧的“</a:t>
            </a:r>
            <a:r>
              <a:rPr lang="zh-CN" altLang="en-US" sz="90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机器人图片</a:t>
            </a:r>
            <a:r>
              <a:rPr lang="zh-CN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sp>
        <p:nvSpPr>
          <p:cNvPr id="25" name="文本框 16" descr="选我"/>
          <p:cNvSpPr txBox="1"/>
          <p:nvPr/>
        </p:nvSpPr>
        <p:spPr>
          <a:xfrm rot="21077122">
            <a:off x="4532473" y="2186440"/>
            <a:ext cx="1001078" cy="326708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50"/>
              </a:spcAft>
              <a:tabLst>
                <a:tab pos="3698558" algn="l"/>
              </a:tabLst>
            </a:pPr>
            <a:r>
              <a:rPr lang="zh-CN" altLang="en-US" sz="900" b="1" kern="1000" spc="75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选我</a:t>
            </a:r>
            <a:endParaRPr lang="zh-CN" altLang="en-US" sz="900" b="1" kern="1400" dirty="0">
              <a:solidFill>
                <a:srgbClr val="D2472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 descr="曲线箭头&#10;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5055430" y="2197784"/>
            <a:ext cx="638897" cy="704990"/>
          </a:xfrm>
          <a:prstGeom prst="rect">
            <a:avLst/>
          </a:prstGeom>
        </p:spPr>
      </p:pic>
      <p:pic>
        <p:nvPicPr>
          <p:cNvPr id="23" name="图 22" descr="机器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56" y="2091878"/>
            <a:ext cx="2081594" cy="3398853"/>
          </a:xfrm>
          <a:prstGeom prst="rect">
            <a:avLst/>
          </a:prstGeom>
        </p:spPr>
      </p:pic>
      <p:grpSp>
        <p:nvGrpSpPr>
          <p:cNvPr id="19" name="组 18" descr="带有编号 2（表示第 2 步）的小圆圈"/>
          <p:cNvGrpSpPr/>
          <p:nvPr/>
        </p:nvGrpSpPr>
        <p:grpSpPr bwMode="blackWhite">
          <a:xfrm>
            <a:off x="419043" y="3341996"/>
            <a:ext cx="418634" cy="312301"/>
            <a:chOff x="6953426" y="711274"/>
            <a:chExt cx="558179" cy="416400"/>
          </a:xfrm>
        </p:grpSpPr>
        <p:sp>
          <p:nvSpPr>
            <p:cNvPr id="20" name="椭圆形 1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 descr="编号 2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内容占位符 17"/>
          <p:cNvSpPr txBox="1">
            <a:spLocks/>
          </p:cNvSpPr>
          <p:nvPr/>
        </p:nvSpPr>
        <p:spPr>
          <a:xfrm>
            <a:off x="799530" y="3372139"/>
            <a:ext cx="2341253" cy="6854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操作说明搜索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”框中键入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en-US" sz="900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动画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，然后选择“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添加动画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</a:p>
        </p:txBody>
      </p:sp>
      <p:pic>
        <p:nvPicPr>
          <p:cNvPr id="5" name="图片 4" descr="“操作说明搜索”框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75681" y="3415459"/>
            <a:ext cx="1579614" cy="165624"/>
          </a:xfrm>
          <a:prstGeom prst="rect">
            <a:avLst/>
          </a:prstGeom>
        </p:spPr>
      </p:pic>
      <p:grpSp>
        <p:nvGrpSpPr>
          <p:cNvPr id="31" name="组 30" descr="带有编号 3（表示第 3 步）的小圆圈"/>
          <p:cNvGrpSpPr/>
          <p:nvPr/>
        </p:nvGrpSpPr>
        <p:grpSpPr bwMode="blackWhite">
          <a:xfrm>
            <a:off x="417990" y="4054880"/>
            <a:ext cx="418634" cy="312301"/>
            <a:chOff x="6953426" y="711274"/>
            <a:chExt cx="558179" cy="416400"/>
          </a:xfrm>
        </p:grpSpPr>
        <p:sp>
          <p:nvSpPr>
            <p:cNvPr id="32" name="椭圆形 31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文本框 32" descr="编号 3"/>
            <p:cNvSpPr txBox="1">
              <a:spLocks noChangeAspect="1"/>
            </p:cNvSpPr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内容占位符 17"/>
          <p:cNvSpPr txBox="1">
            <a:spLocks/>
          </p:cNvSpPr>
          <p:nvPr/>
        </p:nvSpPr>
        <p:spPr>
          <a:xfrm>
            <a:off x="798477" y="4085023"/>
            <a:ext cx="1600529" cy="10845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84572">
              <a:spcAft>
                <a:spcPts val="1500"/>
              </a:spcAft>
              <a:buNone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选择一个动画效果，如“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缩放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”，看看会发生什么。</a:t>
            </a:r>
          </a:p>
        </p:txBody>
      </p:sp>
      <p:pic>
        <p:nvPicPr>
          <p:cNvPr id="7" name="图片 6" descr="显示缩放选项的“动画”选项卡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97431" y="3909060"/>
            <a:ext cx="28529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cs typeface="Segoe UI Light" panose="020B0502040204020203" pitchFamily="34" charset="0"/>
              </a:rPr>
              <a:t>无需离开幻灯片即可浏览</a:t>
            </a:r>
          </a:p>
        </p:txBody>
      </p:sp>
      <p:sp>
        <p:nvSpPr>
          <p:cNvPr id="16" name="内容占位符 17"/>
          <p:cNvSpPr txBox="1">
            <a:spLocks/>
          </p:cNvSpPr>
          <p:nvPr/>
        </p:nvSpPr>
        <p:spPr>
          <a:xfrm>
            <a:off x="406207" y="1829326"/>
            <a:ext cx="4569830" cy="9273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00"/>
              </a:spcAft>
              <a:buNone/>
            </a:pP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智能查找功能支持直接在 </a:t>
            </a:r>
            <a:r>
              <a:rPr lang="en-US" altLang="zh-CN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PowerPoint </a:t>
            </a: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中检索信息。</a:t>
            </a:r>
            <a:b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b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</a:br>
            <a:r>
              <a:rPr lang="zh-CN" altLang="en-US" sz="90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请尝试：</a:t>
            </a:r>
          </a:p>
        </p:txBody>
      </p:sp>
      <p:pic>
        <p:nvPicPr>
          <p:cNvPr id="18" name="图片 17" descr="显示“智能查找”功能的三张图片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0806" y="2466044"/>
            <a:ext cx="8347141" cy="2397815"/>
          </a:xfrm>
          <a:prstGeom prst="rect">
            <a:avLst/>
          </a:prstGeom>
        </p:spPr>
      </p:pic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419043" y="4782287"/>
            <a:ext cx="418634" cy="312301"/>
            <a:chOff x="6953426" y="711274"/>
            <a:chExt cx="558179" cy="416400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799529" y="4812430"/>
            <a:ext cx="2189752" cy="97379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右键单击词组“</a:t>
            </a:r>
            <a:r>
              <a:rPr lang="zh-CN" altLang="en-US" sz="900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办公室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”中的单词“</a:t>
            </a:r>
            <a:r>
              <a:rPr lang="zh-CN" altLang="en-US" sz="13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办公室家具</a:t>
            </a: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</a:t>
            </a:r>
          </a:p>
        </p:txBody>
      </p:sp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3186827" y="4782287"/>
            <a:ext cx="418634" cy="312301"/>
            <a:chOff x="6953426" y="711274"/>
            <a:chExt cx="558179" cy="416400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3560892" y="4812430"/>
            <a:ext cx="2329775" cy="993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zh-CN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</a:t>
            </a:r>
            <a:r>
              <a:rPr lang="zh-CN" altLang="en-US" sz="900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“智能查找</a:t>
            </a:r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”，请注意，结果是该词组的上下文，而不是“</a:t>
            </a:r>
            <a:r>
              <a:rPr lang="en-US" altLang="zh-CN" sz="13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Microsoft Office </a:t>
            </a:r>
            <a:r>
              <a:rPr lang="zh-CN" altLang="en-US" sz="13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应用</a:t>
            </a:r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”。</a:t>
            </a:r>
            <a:endParaRPr lang="zh-CN" altLang="en-US" sz="900" dirty="0">
              <a:solidFill>
                <a:srgbClr val="D2472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5948191" y="4782287"/>
            <a:ext cx="418634" cy="312301"/>
            <a:chOff x="6953426" y="711274"/>
            <a:chExt cx="558179" cy="416400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5"/>
              <a:ext cx="5581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sz="135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6322251" y="4812430"/>
            <a:ext cx="2330502" cy="10064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接下来右键单击第 </a:t>
            </a:r>
            <a:r>
              <a:rPr lang="en-US" altLang="zh-CN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 </a:t>
            </a:r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步中的单词“</a:t>
            </a:r>
            <a:r>
              <a:rPr lang="en-US" altLang="zh-CN" sz="900" i="1" dirty="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Semibold" panose="020B0702040204020203" pitchFamily="34" charset="0"/>
              </a:rPr>
              <a:t>Office</a:t>
            </a:r>
            <a:r>
              <a:rPr lang="zh-CN" altLang="en-US" sz="9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”，再试试“智能查找”功能。</a:t>
            </a:r>
          </a:p>
          <a:p>
            <a:pPr marL="0" indent="0">
              <a:lnSpc>
                <a:spcPct val="100000"/>
              </a:lnSpc>
              <a:spcAft>
                <a:spcPts val="1500"/>
              </a:spcAft>
              <a:buNone/>
            </a:pPr>
            <a:endParaRPr lang="zh-CN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Today’s agenda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5" y="2136855"/>
            <a:ext cx="659293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/>
              <a:t>GitHub Link</a:t>
            </a:r>
            <a:br>
              <a:rPr lang="en-US" altLang="zh-CN" sz="2700" dirty="0">
                <a:latin typeface="Calibri" panose="020F0502020204030204" pitchFamily="34" charset="0"/>
              </a:rPr>
            </a:br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>
                <a:cs typeface="Segoe UI Light" panose="020B0502040204020203" pitchFamily="34" charset="0"/>
              </a:rPr>
              <a:t>Introduction</a:t>
            </a:r>
            <a:br>
              <a:rPr lang="en-US" altLang="zh-CN" sz="2700" dirty="0">
                <a:latin typeface="Calibri" panose="020F0502020204030204" pitchFamily="34" charset="0"/>
              </a:rPr>
            </a:br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>
                <a:cs typeface="Segoe UI Light" panose="020B0502040204020203" pitchFamily="34" charset="0"/>
              </a:rPr>
              <a:t>Related Work</a:t>
            </a:r>
            <a:br>
              <a:rPr lang="en-US" altLang="zh-CN" sz="2700" dirty="0">
                <a:latin typeface="Calibri" panose="020F0502020204030204" pitchFamily="34" charset="0"/>
              </a:rPr>
            </a:br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/>
              <a:t>Proposed Approach </a:t>
            </a:r>
            <a:br>
              <a:rPr lang="en-US" altLang="zh-CN" sz="2700" dirty="0">
                <a:latin typeface="Calibri" panose="020F0502020204030204" pitchFamily="34" charset="0"/>
              </a:rPr>
            </a:br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/>
              <a:t>Experiment Results </a:t>
            </a:r>
          </a:p>
          <a:p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/>
              <a:t>Conclusions</a:t>
            </a:r>
            <a:br>
              <a:rPr lang="en-US" altLang="zh-CN" sz="2700" dirty="0"/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GitHub Link</a:t>
            </a:r>
            <a:endParaRPr lang="zh-CN" altLang="en-US" b="1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5" y="2136855"/>
            <a:ext cx="6592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Link </a:t>
            </a:r>
            <a:r>
              <a:rPr lang="en-US" altLang="zh-CN" sz="2700" dirty="0" err="1">
                <a:latin typeface="ArialMT"/>
              </a:rPr>
              <a:t>Link</a:t>
            </a:r>
            <a:r>
              <a:rPr lang="en-US" altLang="zh-CN" sz="2700" dirty="0">
                <a:latin typeface="ArialMT"/>
              </a:rPr>
              <a:t> </a:t>
            </a:r>
            <a:r>
              <a:rPr lang="en-US" altLang="zh-CN" sz="2700" dirty="0" err="1">
                <a:latin typeface="ArialMT"/>
              </a:rPr>
              <a:t>Link</a:t>
            </a:r>
            <a:br>
              <a:rPr lang="en-US" altLang="zh-CN" sz="2700" dirty="0"/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30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>
                <a:cs typeface="Segoe UI Light" panose="020B0502040204020203" pitchFamily="34" charset="0"/>
              </a:rPr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5" y="2136855"/>
            <a:ext cx="65929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>
                <a:latin typeface="Calibri" panose="020F0502020204030204" pitchFamily="34" charset="0"/>
              </a:rPr>
              <a:t>Goal: (multi-class classification, high accuracy within a limited time period)</a:t>
            </a:r>
            <a:br>
              <a:rPr lang="en-US" altLang="zh-CN" sz="2700" dirty="0">
                <a:latin typeface="Calibri" panose="020F0502020204030204" pitchFamily="34" charset="0"/>
              </a:rPr>
            </a:br>
            <a:r>
              <a:rPr lang="en-US" altLang="zh-CN" sz="2700" dirty="0">
                <a:latin typeface="ArialMT"/>
              </a:rPr>
              <a:t>• </a:t>
            </a:r>
            <a:r>
              <a:rPr lang="en-US" altLang="zh-CN" sz="2700" dirty="0">
                <a:latin typeface="Calibri" panose="020F0502020204030204" pitchFamily="34" charset="0"/>
              </a:rPr>
              <a:t>Significance: (both importance and motivation)</a:t>
            </a:r>
            <a:br>
              <a:rPr lang="en-US" altLang="zh-CN" sz="2700" dirty="0"/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937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>
                <a:cs typeface="Segoe UI Light" panose="020B0502040204020203" pitchFamily="34" charset="0"/>
              </a:rPr>
              <a:t>Related Work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4" y="2136856"/>
            <a:ext cx="8467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(Have a look at </a:t>
            </a:r>
            <a:r>
              <a:rPr lang="en-US" altLang="zh-CN" sz="2700" dirty="0">
                <a:hlinkClick r:id="rId3"/>
              </a:rPr>
              <a:t>https://www.kaggle.com/c/inaturalist-2019-fgvc6/notebooks</a:t>
            </a:r>
            <a:r>
              <a:rPr lang="en-US" altLang="zh-CN" sz="2700" dirty="0"/>
              <a:t> and </a:t>
            </a:r>
            <a:r>
              <a:rPr lang="en-US" altLang="zh-CN" sz="2700" dirty="0">
                <a:hlinkClick r:id="rId4"/>
              </a:rPr>
              <a:t>https://www.kaggle.com/c/inaturalist-2019-fgvc6/discussion</a:t>
            </a:r>
            <a:r>
              <a:rPr lang="en-US" altLang="zh-CN" sz="2700" dirty="0"/>
              <a:t>, summarize models they use and results they get. Include the unique points (such as the difference about pre-processing data and etc.) as details and describe pros and cons.)</a:t>
            </a:r>
            <a:br>
              <a:rPr lang="en-US" altLang="zh-CN" sz="2700" dirty="0"/>
            </a:b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00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5" y="2136855"/>
            <a:ext cx="65929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(An overview graph should be put here, which could be copied from our main model’s paper.)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60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Proposed Approach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6" y="2171145"/>
            <a:ext cx="6592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(our main model’s detail here,  you can have a look at our code)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363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Experiment Results</a:t>
            </a:r>
            <a:r>
              <a:rPr lang="en-US" altLang="zh-CN" dirty="0"/>
              <a:t> 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6" y="2171145"/>
            <a:ext cx="65929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(transferred dataset, metrics we use.)</a:t>
            </a:r>
          </a:p>
          <a:p>
            <a:r>
              <a:rPr lang="en-US" altLang="zh-CN" sz="2700" dirty="0">
                <a:latin typeface="ArialMT"/>
              </a:rPr>
              <a:t>(our score vs highest score)</a:t>
            </a:r>
          </a:p>
          <a:p>
            <a:r>
              <a:rPr lang="en-US" altLang="zh-CN" sz="2700" dirty="0"/>
              <a:t>(Ablation studies)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6635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b="1" dirty="0"/>
              <a:t>Conclusions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406208" y="2000781"/>
            <a:ext cx="3241278" cy="2903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  <a:defRPr/>
            </a:pPr>
            <a:endParaRPr lang="zh-CN" altLang="en-US" sz="9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3634-122C-430D-BE79-95FE908A90D7}"/>
              </a:ext>
            </a:extLst>
          </p:cNvPr>
          <p:cNvSpPr/>
          <p:nvPr/>
        </p:nvSpPr>
        <p:spPr>
          <a:xfrm>
            <a:off x="390906" y="2171145"/>
            <a:ext cx="6592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dirty="0">
                <a:latin typeface="ArialMT"/>
              </a:rPr>
              <a:t>(our main model’s detail here,  you can have a look at our code)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930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874</Words>
  <Application>Microsoft Office PowerPoint</Application>
  <PresentationFormat>Bildschirmpräsentation (4:3)</PresentationFormat>
  <Paragraphs>83</Paragraphs>
  <Slides>15</Slides>
  <Notes>15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Microsoft YaHei UI</vt:lpstr>
      <vt:lpstr>Arial</vt:lpstr>
      <vt:lpstr>ArialMT</vt:lpstr>
      <vt:lpstr>Calibri</vt:lpstr>
      <vt:lpstr>Segoe UI</vt:lpstr>
      <vt:lpstr>欢迎文档</vt:lpstr>
      <vt:lpstr>PowerPoint-Präsentation</vt:lpstr>
      <vt:lpstr>Today’s agenda </vt:lpstr>
      <vt:lpstr>GitHub Link</vt:lpstr>
      <vt:lpstr>Introduction</vt:lpstr>
      <vt:lpstr>Related Work</vt:lpstr>
      <vt:lpstr>Proposed Approach </vt:lpstr>
      <vt:lpstr>Proposed Approach </vt:lpstr>
      <vt:lpstr>Experiment Results </vt:lpstr>
      <vt:lpstr>Conclusions</vt:lpstr>
      <vt:lpstr>PowerPoint-Präsentation</vt:lpstr>
      <vt:lpstr>如何使用 PwerPoint 设计器</vt:lpstr>
      <vt:lpstr>设置“平滑”</vt:lpstr>
      <vt:lpstr>实时协同工作</vt:lpstr>
      <vt:lpstr>熟练使用“操作说明搜索”</vt:lpstr>
      <vt:lpstr>无需离开幻灯片即可浏览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2019-12-24T07:29:39Z</dcterms:created>
  <dcterms:modified xsi:type="dcterms:W3CDTF">2019-12-25T06:09:22Z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