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89" r:id="rId7"/>
    <p:sldId id="284" r:id="rId8"/>
    <p:sldId id="285" r:id="rId9"/>
    <p:sldId id="286" r:id="rId10"/>
    <p:sldId id="287" r:id="rId11"/>
    <p:sldId id="288" r:id="rId12"/>
    <p:sldId id="290" r:id="rId13"/>
    <p:sldId id="283" r:id="rId14"/>
    <p:sldId id="279" r:id="rId15"/>
    <p:sldId id="280" r:id="rId16"/>
    <p:sldId id="257" r:id="rId17"/>
    <p:sldId id="275" r:id="rId18"/>
    <p:sldId id="27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9"/>
            <p14:sldId id="284"/>
            <p14:sldId id="285"/>
            <p14:sldId id="286"/>
            <p14:sldId id="287"/>
            <p14:sldId id="288"/>
            <p14:sldId id="290"/>
            <p14:sldId id="283"/>
            <p14:sldId id="279"/>
            <p14:sldId id="280"/>
            <p14:sldId id="257"/>
            <p14:sldId id="275"/>
            <p14:sldId id="276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91" y="4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2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9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9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7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4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inaturalist-2019-fgvc6/discus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609" y="545505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rgbClr val="D24726"/>
                </a:solidFill>
              </a:rPr>
              <a:t>Selected Topics in Visual Recognition using Deep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10609" y="277498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rgbClr val="D24726"/>
                </a:solidFill>
              </a:rPr>
              <a:t>Final Project</a:t>
            </a:r>
            <a:endParaRPr lang="zh-CN" altLang="en-US" sz="2400" dirty="0">
              <a:solidFill>
                <a:srgbClr val="D2472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710609" y="4572000"/>
            <a:ext cx="945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(Our </a:t>
            </a:r>
            <a:r>
              <a:rPr lang="en-US" altLang="zh-CN" dirty="0"/>
              <a:t>Name and </a:t>
            </a:r>
            <a:r>
              <a:rPr lang="en-US" altLang="zh-CN"/>
              <a:t>Number here)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2165448" y="2352471"/>
            <a:ext cx="87905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/>
              <a:t>Thank You for Your Attention!</a:t>
            </a:r>
            <a:r>
              <a:rPr lang="en-US" altLang="zh-CN" sz="6600" dirty="0"/>
              <a:t> 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776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如何使用 </a:t>
            </a:r>
            <a:r>
              <a:rPr lang="en-US" altLang="zh-CN" dirty="0" err="1">
                <a:cs typeface="Segoe UI Light" panose="020B0502040204020203" pitchFamily="34" charset="0"/>
              </a:rPr>
              <a:t>PwerPoint</a:t>
            </a:r>
            <a:r>
              <a:rPr lang="en-US" altLang="zh-CN" dirty="0">
                <a:cs typeface="Segoe UI Light" panose="020B0502040204020203" pitchFamily="34" charset="0"/>
              </a:rPr>
              <a:t> </a:t>
            </a:r>
            <a:r>
              <a:rPr lang="zh-CN" altLang="en-US" dirty="0">
                <a:cs typeface="Segoe UI Light" panose="020B0502040204020203" pitchFamily="34" charset="0"/>
              </a:rPr>
              <a:t>设计器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工作方式如下：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转到“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文件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新建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空白演示文稿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”，新建一个演示文稿。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在第一张幻灯片中添加一张图片：转到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图片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”或“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联机图片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，然后选择图片。</a:t>
            </a:r>
            <a:b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</a:b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添加图片时需要处于联机状态。</a:t>
            </a:r>
          </a:p>
        </p:txBody>
      </p:sp>
      <p:pic>
        <p:nvPicPr>
          <p:cNvPr id="29" name="图片 28" descr="包含插入图片选项的“插入”选项卡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526" y="1455791"/>
            <a:ext cx="2740429" cy="1592728"/>
          </a:xfrm>
          <a:prstGeom prst="rect">
            <a:avLst/>
          </a:prstGeom>
        </p:spPr>
      </p:pic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询问是否获取设计灵感时，选择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开始吧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”。</a:t>
            </a:r>
          </a:p>
        </p:txBody>
      </p:sp>
      <p:pic>
        <p:nvPicPr>
          <p:cNvPr id="23" name="图 22" descr="询问用户是否要获取设计灵感的“设计灵感”对话框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从“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设计灵感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”任务窗格中选择喜欢的设计。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设置“</a:t>
            </a:r>
            <a:r>
              <a:rPr lang="zh-CN" altLang="en-US">
                <a:cs typeface="Segoe UI Light" panose="020B0502040204020203" pitchFamily="34" charset="0"/>
              </a:rPr>
              <a:t>平滑</a:t>
            </a:r>
            <a:r>
              <a:rPr lang="zh-CN" altLang="en-US"/>
              <a:t>”</a:t>
            </a:r>
          </a:p>
        </p:txBody>
      </p:sp>
      <p:sp>
        <p:nvSpPr>
          <p:cNvPr id="30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利用这些两个简单的“行星”自行尝试</a:t>
            </a:r>
          </a:p>
        </p:txBody>
      </p:sp>
      <p:grpSp>
        <p:nvGrpSpPr>
          <p:cNvPr id="13" name="组 12" descr="带有编号 1（表示第 1 步）的小圆圈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椭圆形 1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文本框14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内容占位符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复制此幻灯片：右键单击幻灯片缩略图，然后选择“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复制幻灯片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2" name="图片 1" descr="显示“复制幻灯片”选项的幻灯片缩略图上下文菜单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5727" y="1455491"/>
            <a:ext cx="1402147" cy="1803887"/>
          </a:xfrm>
          <a:prstGeom prst="rect">
            <a:avLst/>
          </a:prstGeom>
        </p:spPr>
      </p:pic>
      <p:grpSp>
        <p:nvGrpSpPr>
          <p:cNvPr id="18" name="组 17" descr="带有编号 2（表示第 2 步）的小圆圈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椭圆形 22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文本框 23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内容占位符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在两张相同的幻灯片中，对第二张右侧的形状进行某些更改（移动、调整大小、更改颜色），然后转到“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切换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6" name="图片 5" descr="显示平滑切换的“切换”选项卡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54836" y="3159609"/>
            <a:ext cx="2467551" cy="1185923"/>
          </a:xfrm>
          <a:prstGeom prst="rect">
            <a:avLst/>
          </a:prstGeom>
        </p:spPr>
      </p:pic>
      <p:grpSp>
        <p:nvGrpSpPr>
          <p:cNvPr id="26" name="组 25" descr="带有编号 3（表示第 3 步）的小圆圈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椭圆形 2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文本框 27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返回两张幻灯片中的第一张，按“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幻灯片放映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”按钮，然后选择“</a:t>
            </a: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播放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”，观看圆圈的平滑切换！</a:t>
            </a:r>
          </a:p>
        </p:txBody>
      </p:sp>
      <p:pic>
        <p:nvPicPr>
          <p:cNvPr id="5" name="图片 4" descr="“幻灯片放映”按钮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07415" y="4344232"/>
            <a:ext cx="2134319" cy="887083"/>
          </a:xfrm>
          <a:prstGeom prst="rect">
            <a:avLst/>
          </a:prstGeom>
        </p:spPr>
      </p:pic>
      <p:sp>
        <p:nvSpPr>
          <p:cNvPr id="17" name="内容占位符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效果选项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可以提供更多的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”选项。</a:t>
            </a:r>
          </a:p>
        </p:txBody>
      </p:sp>
      <p:cxnSp>
        <p:nvCxnSpPr>
          <p:cNvPr id="20" name="直接连接符​​ 19" descr="将平滑文本和图片分隔开的浅灰色线"/>
          <p:cNvCxnSpPr/>
          <p:nvPr/>
        </p:nvCxnSpPr>
        <p:spPr>
          <a:xfrm>
            <a:off x="636720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 9" descr="蓝色大圆圈，内含浅蓝色小圆圈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 descr="深蓝色大圆圈中的浅蓝色小圆圈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>
                <a:cs typeface="Segoe UI Light" panose="020B0502040204020203" pitchFamily="34" charset="0"/>
              </a:rPr>
              <a:t>实时协同工作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与他人共享演示文稿时，可以看到他们同时与你协同工作。</a:t>
            </a:r>
            <a:b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b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工作方式如下：</a:t>
            </a:r>
          </a:p>
        </p:txBody>
      </p:sp>
      <p:pic>
        <p:nvPicPr>
          <p:cNvPr id="11" name="图 10" descr="显示使用同一个演示文稿的人数的共享图标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在功能区上方选择“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共享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”或使用快捷键 </a:t>
            </a:r>
            <a:r>
              <a:rPr lang="en-US" altLang="zh-CN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Alt-ZS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邀请他人与你协作（此时可保存到云中。）</a:t>
            </a:r>
          </a:p>
        </p:txBody>
      </p:sp>
      <p:pic>
        <p:nvPicPr>
          <p:cNvPr id="9" name="图 8" descr="显示正在使用一张幻灯片的人员的标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有其他人使用演示文稿时，会出现一个标记，显示哪位用户正在使用哪张幻灯片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...</a:t>
            </a:r>
          </a:p>
        </p:txBody>
      </p:sp>
      <p:pic>
        <p:nvPicPr>
          <p:cNvPr id="12" name="图片 11" descr="显示正在编辑的幻灯片部分的标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...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以及他们正在编辑哪部分幻灯片。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cs typeface="Segoe UI Light" panose="020B0502040204020203" pitchFamily="34" charset="0"/>
              </a:rPr>
              <a:t>熟练使用“操作说明搜索”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“操作说明搜索”框可在需要时查找恰当的命令，</a:t>
            </a:r>
            <a:b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为你节省时间并让你专心工作。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请尝试：</a:t>
            </a:r>
          </a:p>
        </p:txBody>
      </p:sp>
      <p:grpSp>
        <p:nvGrpSpPr>
          <p:cNvPr id="4" name="组 3" descr="带有编号 1（表示第 1 步）的小圆圈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椭圆形 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" name="文本框 2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选择右侧的“</a:t>
            </a:r>
            <a:r>
              <a:rPr lang="zh-CN" altLang="en-US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机器人图片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sp>
        <p:nvSpPr>
          <p:cNvPr id="25" name="文本框 16" descr="选我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zh-CN" alt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选我</a:t>
            </a:r>
            <a:endParaRPr lang="zh-CN" altLang="en-US" sz="1200" b="1" kern="1400" dirty="0">
              <a:solidFill>
                <a:srgbClr val="D24726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 descr="曲线箭头&#10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图 22" descr="机器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组 18" descr="带有编号 2（表示第 2 步）的小圆圈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椭圆形 1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内容占位符 17"/>
          <p:cNvSpPr txBox="1">
            <a:spLocks/>
          </p:cNvSpPr>
          <p:nvPr/>
        </p:nvSpPr>
        <p:spPr>
          <a:xfrm>
            <a:off x="1066039" y="335318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操作说明搜索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”框中键入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动画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，然后选择“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添加动画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5" name="图片 4" descr="“操作说明搜索”框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67574" y="3410945"/>
            <a:ext cx="2106152" cy="220832"/>
          </a:xfrm>
          <a:prstGeom prst="rect">
            <a:avLst/>
          </a:prstGeom>
        </p:spPr>
      </p:pic>
      <p:grpSp>
        <p:nvGrpSpPr>
          <p:cNvPr id="31" name="组 30" descr="带有编号 3（表示第 3 步）的小圆圈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椭圆形 3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内容占位符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选择一个动画效果，如“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缩放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”，看看会发生什么。</a:t>
            </a:r>
          </a:p>
        </p:txBody>
      </p:sp>
      <p:pic>
        <p:nvPicPr>
          <p:cNvPr id="7" name="图片 6" descr="显示缩放选项的“动画”选项卡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cs typeface="Segoe UI Light" panose="020B0502040204020203" pitchFamily="34" charset="0"/>
              </a:rPr>
              <a:t>无需离开幻灯片即可浏览</a:t>
            </a:r>
          </a:p>
        </p:txBody>
      </p:sp>
      <p:sp>
        <p:nvSpPr>
          <p:cNvPr id="16" name="内容占位符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智能查找功能支持直接在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中检索信息。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请尝试：</a:t>
            </a:r>
          </a:p>
        </p:txBody>
      </p:sp>
      <p:pic>
        <p:nvPicPr>
          <p:cNvPr id="18" name="图片 17" descr="显示“智能查找”功能的三张图片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右键单击词组“</a:t>
            </a:r>
            <a:r>
              <a:rPr lang="zh-CN" altLang="en-US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办公室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”中的单词“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办公室家具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</a:t>
            </a:r>
          </a:p>
        </p:txBody>
      </p:sp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</a:t>
            </a:r>
            <a:r>
              <a:rPr lang="zh-CN" altLang="en-US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“智能查找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”，请注意，结果是该词组的上下文，而不是“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Microsoft Office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应用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  <a:endParaRPr lang="zh-CN" altLang="en-US" dirty="0">
              <a:solidFill>
                <a:srgbClr val="D2472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接下来右键单击第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步中的单词“</a:t>
            </a:r>
            <a:r>
              <a:rPr lang="en-US" altLang="zh-CN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Office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”，再试试“智能查找”功能。</a:t>
            </a:r>
          </a:p>
          <a:p>
            <a:pPr marL="0" indent="0" rtl="0">
              <a:lnSpc>
                <a:spcPct val="100000"/>
              </a:lnSpc>
              <a:spcAft>
                <a:spcPts val="2000"/>
              </a:spcAft>
              <a:buNone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6" y="1706140"/>
            <a:ext cx="87905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/>
              <a:t>GitHub Link</a:t>
            </a:r>
            <a:br>
              <a:rPr lang="en-US" altLang="zh-CN" sz="3600" dirty="0">
                <a:latin typeface="Calibri" panose="020F0502020204030204" pitchFamily="34" charset="0"/>
              </a:rPr>
            </a:br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>
                <a:cs typeface="Segoe UI Light" panose="020B0502040204020203" pitchFamily="34" charset="0"/>
              </a:rPr>
              <a:t>Introduction</a:t>
            </a:r>
            <a:br>
              <a:rPr lang="en-US" altLang="zh-CN" sz="3600" dirty="0">
                <a:latin typeface="Calibri" panose="020F0502020204030204" pitchFamily="34" charset="0"/>
              </a:rPr>
            </a:br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>
                <a:cs typeface="Segoe UI Light" panose="020B0502040204020203" pitchFamily="34" charset="0"/>
              </a:rPr>
              <a:t>Related Work</a:t>
            </a:r>
            <a:br>
              <a:rPr lang="en-US" altLang="zh-CN" sz="3600" dirty="0">
                <a:latin typeface="Calibri" panose="020F0502020204030204" pitchFamily="34" charset="0"/>
              </a:rPr>
            </a:br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/>
              <a:t>Proposed Approach </a:t>
            </a:r>
            <a:br>
              <a:rPr lang="en-US" altLang="zh-CN" sz="3600" dirty="0">
                <a:latin typeface="Calibri" panose="020F0502020204030204" pitchFamily="34" charset="0"/>
              </a:rPr>
            </a:br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/>
              <a:t>Experiment Results </a:t>
            </a:r>
          </a:p>
          <a:p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/>
              <a:t>Conclusions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GitHub Link</a:t>
            </a:r>
            <a:endParaRPr lang="zh-CN" altLang="en-US" b="1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6" y="1706140"/>
            <a:ext cx="879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Link </a:t>
            </a:r>
            <a:r>
              <a:rPr lang="en-US" altLang="zh-CN" sz="3600" dirty="0" err="1">
                <a:latin typeface="ArialMT"/>
              </a:rPr>
              <a:t>Link</a:t>
            </a:r>
            <a:r>
              <a:rPr lang="en-US" altLang="zh-CN" sz="3600" dirty="0">
                <a:latin typeface="ArialMT"/>
              </a:rPr>
              <a:t> </a:t>
            </a:r>
            <a:r>
              <a:rPr lang="en-US" altLang="zh-CN" sz="3600" dirty="0" err="1">
                <a:latin typeface="ArialMT"/>
              </a:rPr>
              <a:t>Link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0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>
                <a:cs typeface="Segoe UI Light" panose="020B0502040204020203" pitchFamily="34" charset="0"/>
              </a:rPr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6" y="1706140"/>
            <a:ext cx="8790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>
                <a:latin typeface="Calibri" panose="020F0502020204030204" pitchFamily="34" charset="0"/>
              </a:rPr>
              <a:t>Goal: (multi-class classification, high accuracy within a limited time period)</a:t>
            </a:r>
            <a:br>
              <a:rPr lang="en-US" altLang="zh-CN" sz="3600" dirty="0">
                <a:latin typeface="Calibri" panose="020F0502020204030204" pitchFamily="34" charset="0"/>
              </a:rPr>
            </a:br>
            <a:r>
              <a:rPr lang="en-US" altLang="zh-CN" sz="3600" dirty="0">
                <a:latin typeface="ArialMT"/>
              </a:rPr>
              <a:t>• </a:t>
            </a:r>
            <a:r>
              <a:rPr lang="en-US" altLang="zh-CN" sz="3600" dirty="0">
                <a:latin typeface="Calibri" panose="020F0502020204030204" pitchFamily="34" charset="0"/>
              </a:rPr>
              <a:t>Significance: (both importance and motivation)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37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>
                <a:cs typeface="Segoe UI Light" panose="020B0502040204020203" pitchFamily="34" charset="0"/>
              </a:rPr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6" y="1706141"/>
            <a:ext cx="11289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(Have a look at </a:t>
            </a:r>
            <a:r>
              <a:rPr lang="en-US" altLang="zh-CN" sz="3600" dirty="0">
                <a:hlinkClick r:id="rId3"/>
              </a:rPr>
              <a:t>https://www.kaggle.com/c/inaturalist-2019-fgvc6/notebooks</a:t>
            </a:r>
            <a:r>
              <a:rPr lang="en-US" altLang="zh-CN" sz="3600" dirty="0"/>
              <a:t> and </a:t>
            </a:r>
            <a:r>
              <a:rPr lang="en-US" altLang="zh-CN" sz="3600" dirty="0">
                <a:hlinkClick r:id="rId4"/>
              </a:rPr>
              <a:t>https://www.kaggle.com/c/inaturalist-2019-fgvc6/discussion</a:t>
            </a:r>
            <a:r>
              <a:rPr lang="en-US" altLang="zh-CN" sz="3600" dirty="0"/>
              <a:t>, summarize models they use and results they get. Include the unique points (such as the difference about pre-processing data and etc.) as details and describe pros and cons.)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0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6" y="1706140"/>
            <a:ext cx="8790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(An overview graph should be put here, which could be copied from our main model’s paper.)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0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7" y="1751860"/>
            <a:ext cx="879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(our main model’s detail here,  you can have a look at our code)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63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7" y="1751860"/>
            <a:ext cx="8790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(transferred dataset, metrics we use.)</a:t>
            </a:r>
          </a:p>
          <a:p>
            <a:r>
              <a:rPr lang="en-US" altLang="zh-CN" sz="3600" dirty="0">
                <a:latin typeface="ArialMT"/>
              </a:rPr>
              <a:t>(our score vs highest score)</a:t>
            </a:r>
          </a:p>
          <a:p>
            <a:r>
              <a:rPr lang="en-US" altLang="zh-CN" sz="3600" dirty="0"/>
              <a:t>(Ablation studies)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35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521207" y="1751860"/>
            <a:ext cx="879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MT"/>
              </a:rPr>
              <a:t>(our main model’s detail here,  you can have a look at our code)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30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569</Words>
  <Application>Microsoft Office PowerPoint</Application>
  <PresentationFormat>宽屏</PresentationFormat>
  <Paragraphs>82</Paragraphs>
  <Slides>15</Slides>
  <Notes>15</Notes>
  <HiddenSlides>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ArialMT</vt:lpstr>
      <vt:lpstr>Microsoft YaHei UI</vt:lpstr>
      <vt:lpstr>Arial</vt:lpstr>
      <vt:lpstr>Calibri</vt:lpstr>
      <vt:lpstr>Segoe UI</vt:lpstr>
      <vt:lpstr>Segoe UI Light</vt:lpstr>
      <vt:lpstr>Segoe UI Semibold</vt:lpstr>
      <vt:lpstr>Times New Roman</vt:lpstr>
      <vt:lpstr>欢迎文档</vt:lpstr>
      <vt:lpstr>Selected Topics in Visual Recognition using Deep Learning</vt:lpstr>
      <vt:lpstr>Today’s agenda </vt:lpstr>
      <vt:lpstr>GitHub Link</vt:lpstr>
      <vt:lpstr>Introduction</vt:lpstr>
      <vt:lpstr>Related Work</vt:lpstr>
      <vt:lpstr>Proposed Approach </vt:lpstr>
      <vt:lpstr>Proposed Approach </vt:lpstr>
      <vt:lpstr>Experiment Results </vt:lpstr>
      <vt:lpstr>Conclusions</vt:lpstr>
      <vt:lpstr>PowerPoint 演示文稿</vt:lpstr>
      <vt:lpstr>如何使用 PwerPoint 设计器</vt:lpstr>
      <vt:lpstr>设置“平滑”</vt:lpstr>
      <vt:lpstr>实时协同工作</vt:lpstr>
      <vt:lpstr>熟练使用“操作说明搜索”</vt:lpstr>
      <vt:lpstr>无需离开幻灯片即可浏览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2019-12-24T08:18:14Z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