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91" r:id="rId7"/>
    <p:sldId id="300" r:id="rId8"/>
    <p:sldId id="306" r:id="rId9"/>
    <p:sldId id="307" r:id="rId10"/>
    <p:sldId id="292" r:id="rId11"/>
    <p:sldId id="305" r:id="rId12"/>
    <p:sldId id="293" r:id="rId13"/>
    <p:sldId id="301" r:id="rId14"/>
    <p:sldId id="303" r:id="rId15"/>
    <p:sldId id="302" r:id="rId16"/>
    <p:sldId id="297" r:id="rId17"/>
    <p:sldId id="299" r:id="rId18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002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7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7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discussion" TargetMode="External"/><Relationship Id="rId5" Type="http://schemas.openxmlformats.org/officeDocument/2006/relationships/hyperlink" Target="https://drive.google.com/file/d/1T8XABp6ayFTRpwbEYPFYICfIRXrD1fJB/view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#147 out of 214 (+ us) on competition leaderboard (Top </a:t>
            </a:r>
            <a:r>
              <a:rPr lang="de-DE" altLang="zh-CN" sz="2000" dirty="0">
                <a:latin typeface="Segoe UI (Textkörper)"/>
              </a:rPr>
              <a:t>68</a:t>
            </a:r>
            <a:r>
              <a:rPr lang="de-DE" dirty="0"/>
              <a:t>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7027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24800" y="1622854"/>
            <a:ext cx="510746" cy="2139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030065-C817-4017-A161-C834569D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" y="4303430"/>
            <a:ext cx="8963025" cy="1295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54313" y="4472641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2FAAF-7310-4EF2-8BE7-11E9012332D2}"/>
              </a:ext>
            </a:extLst>
          </p:cNvPr>
          <p:cNvSpPr txBox="1"/>
          <p:nvPr/>
        </p:nvSpPr>
        <p:spPr>
          <a:xfrm>
            <a:off x="6002830" y="3852962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Competition leaderboard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003098-49E7-43D2-BCEA-38898C7C4D3C}"/>
              </a:ext>
            </a:extLst>
          </p:cNvPr>
          <p:cNvSpPr txBox="1"/>
          <p:nvPr/>
        </p:nvSpPr>
        <p:spPr>
          <a:xfrm>
            <a:off x="3296639" y="5471811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best submission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512C15-CB21-44C7-BA45-7B0A83854803}"/>
              </a:ext>
            </a:extLst>
          </p:cNvPr>
          <p:cNvSpPr/>
          <p:nvPr/>
        </p:nvSpPr>
        <p:spPr>
          <a:xfrm>
            <a:off x="4530742" y="1409811"/>
            <a:ext cx="4499865" cy="275092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83484-6715-4411-BD13-D7AB27FEFDAE}"/>
              </a:ext>
            </a:extLst>
          </p:cNvPr>
          <p:cNvSpPr/>
          <p:nvPr/>
        </p:nvSpPr>
        <p:spPr>
          <a:xfrm>
            <a:off x="214183" y="4377492"/>
            <a:ext cx="8816423" cy="140209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26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Much more time required for better training and hyperparameter finetuning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6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7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Segoe UI (Textkörper)"/>
              </a:rPr>
              <a:t>iNaturalist</a:t>
            </a:r>
            <a:r>
              <a:rPr lang="en-US" altLang="zh-CN" sz="2000" b="1" dirty="0">
                <a:latin typeface="Segoe UI (Textkörper)"/>
              </a:rPr>
              <a:t>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07721" y="5042328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BEAFB428-7DAC-4213-BDB1-01D3B5D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71" y="1336672"/>
            <a:ext cx="501546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0893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40083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65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Weakly supervised localization with CAM (Class Activation Map)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Improve accuracy by small object localization 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Complement entropy loss </a:t>
            </a:r>
          </a:p>
          <a:p>
            <a:pPr marL="1371600" lvl="2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Maximize likelihood of ground truth while neutralizing probabilities of complement classes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8B4D17-A1C9-45B3-A4B9-CC0355B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1" y="4603163"/>
            <a:ext cx="3658888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56A36B-B32E-42D7-996B-2AA49768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91" y="4603163"/>
            <a:ext cx="3448800" cy="1371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66B923-7E8B-4550-AFCA-7644FAFBFD3B}"/>
              </a:ext>
            </a:extLst>
          </p:cNvPr>
          <p:cNvSpPr txBox="1"/>
          <p:nvPr/>
        </p:nvSpPr>
        <p:spPr>
          <a:xfrm>
            <a:off x="49486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452A9E-BB5E-4E01-AAA2-024FF97E3536}"/>
              </a:ext>
            </a:extLst>
          </p:cNvPr>
          <p:cNvSpPr txBox="1"/>
          <p:nvPr/>
        </p:nvSpPr>
        <p:spPr>
          <a:xfrm>
            <a:off x="6091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872932-300C-438B-9838-8444FC0CE435}"/>
              </a:ext>
            </a:extLst>
          </p:cNvPr>
          <p:cNvSpPr/>
          <p:nvPr/>
        </p:nvSpPr>
        <p:spPr>
          <a:xfrm>
            <a:off x="4948685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0283A8-F80C-4AFA-BCC6-5AF880438F34}"/>
              </a:ext>
            </a:extLst>
          </p:cNvPr>
          <p:cNvSpPr/>
          <p:nvPr/>
        </p:nvSpPr>
        <p:spPr>
          <a:xfrm>
            <a:off x="682736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Class balanced sampling (less bias from unbalanced data)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resolution input (560*560)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Model </a:t>
            </a:r>
            <a:r>
              <a:rPr lang="en-US" altLang="zh-CN" sz="2000" dirty="0" err="1">
                <a:latin typeface="Segoe UI (Textkörper)"/>
              </a:rPr>
              <a:t>ensembling</a:t>
            </a:r>
            <a:r>
              <a:rPr lang="en-US" altLang="zh-CN" sz="2000" dirty="0">
                <a:latin typeface="Segoe UI (Textkörper)"/>
              </a:rPr>
              <a:t> (4 models)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ResNet-50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0397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de-DE" sz="2000" dirty="0">
                <a:latin typeface="Segoe UI (Textkörper)"/>
              </a:rPr>
              <a:t>Inception V3 </a:t>
            </a:r>
            <a:r>
              <a:rPr lang="de-DE" sz="2000" dirty="0" err="1">
                <a:latin typeface="Segoe UI (Textkörper)"/>
              </a:rPr>
              <a:t>model</a:t>
            </a:r>
            <a:r>
              <a:rPr lang="de-DE" sz="2000" dirty="0">
                <a:latin typeface="Segoe UI (Textkörper)"/>
              </a:rPr>
              <a:t> (</a:t>
            </a:r>
            <a:r>
              <a:rPr lang="de-DE" sz="2000" dirty="0" err="1">
                <a:latin typeface="Segoe UI (Textkörper)"/>
              </a:rPr>
              <a:t>from</a:t>
            </a:r>
            <a:r>
              <a:rPr lang="de-DE" sz="2000" dirty="0">
                <a:latin typeface="Segoe UI (Textkörper)"/>
              </a:rPr>
              <a:t> </a:t>
            </a:r>
            <a:r>
              <a:rPr lang="de-DE" sz="2000" dirty="0" err="1">
                <a:latin typeface="Segoe UI (Textkörper)"/>
              </a:rPr>
              <a:t>TensorFlow</a:t>
            </a:r>
            <a:r>
              <a:rPr lang="de-DE" sz="2000" dirty="0">
                <a:latin typeface="Segoe UI (Textkörper)"/>
              </a:rPr>
              <a:t>)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2050" name="Picture 2" descr="https://cloud.google.com/tpu/docs/images/inceptionv3onc--oview.png">
            <a:extLst>
              <a:ext uri="{FF2B5EF4-FFF2-40B4-BE49-F238E27FC236}">
                <a16:creationId xmlns:a16="http://schemas.microsoft.com/office/drawing/2014/main" id="{A3C47CA6-439A-497A-9A47-7B7B5531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" y="2426313"/>
            <a:ext cx="9144000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500</Words>
  <Application>Microsoft Office PowerPoint</Application>
  <PresentationFormat>Bildschirmpräsentation (4:3)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Introduction</vt:lpstr>
      <vt:lpstr>Introduction</vt:lpstr>
      <vt:lpstr>Related Work</vt:lpstr>
      <vt:lpstr>Related Work</vt:lpstr>
      <vt:lpstr>Proposed Approach</vt:lpstr>
      <vt:lpstr>Proposed Approach</vt:lpstr>
      <vt:lpstr>Experiment Results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2019-12-25T14:43:50Z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