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1" r:id="rId6"/>
    <p:sldId id="291" r:id="rId7"/>
    <p:sldId id="300" r:id="rId8"/>
    <p:sldId id="292" r:id="rId9"/>
    <p:sldId id="293" r:id="rId10"/>
    <p:sldId id="301" r:id="rId11"/>
    <p:sldId id="295" r:id="rId12"/>
    <p:sldId id="303" r:id="rId13"/>
    <p:sldId id="296" r:id="rId14"/>
    <p:sldId id="302" r:id="rId15"/>
    <p:sldId id="297" r:id="rId16"/>
    <p:sldId id="299" r:id="rId17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24726"/>
    <a:srgbClr val="404040"/>
    <a:srgbClr val="FF9B45"/>
    <a:srgbClr val="DD462F"/>
    <a:srgbClr val="F8CFB6"/>
    <a:srgbClr val="F8CAB6"/>
    <a:srgbClr val="923922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002" autoAdjust="0"/>
  </p:normalViewPr>
  <p:slideViewPr>
    <p:cSldViewPr snapToGrid="0">
      <p:cViewPr varScale="1">
        <p:scale>
          <a:sx n="93" d="100"/>
          <a:sy n="93" d="100"/>
        </p:scale>
        <p:origin x="109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DCC1CE-327E-4905-BC7C-3C0AE3B60D6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2019/12/25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‹Nr.›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6F2ECAB-FF34-48C3-94CF-D49698A33E3C}" type="datetime1">
              <a:rPr lang="zh-CN" altLang="en-US" smtClean="0"/>
              <a:pPr/>
              <a:t>2019/12/25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smtClean="0"/>
              <a:pPr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923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361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12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458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3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24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27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381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393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657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94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997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2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0406F81-7EFE-4A18-B4C0-A9DD0D033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652" y="6182353"/>
            <a:ext cx="2049958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rtlCol="0" anchor="b" anchorCtr="0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78945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5157216" cy="640080"/>
          </a:xfrm>
        </p:spPr>
        <p:txBody>
          <a:bodyPr rtlCol="0">
            <a:normAutofit/>
          </a:bodyPr>
          <a:lstStyle>
            <a:lvl1pPr>
              <a:defRPr sz="27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04622" y="2560320"/>
            <a:ext cx="70843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21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4622" y="1435608"/>
            <a:ext cx="331241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1928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‹Nr.›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Tx/>
        <a:buNone/>
        <a:defRPr lang="en-US" sz="9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1714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143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8572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001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5430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859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riefbox.me/wp-content/uploads/2017/04/animal-icons.p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c/inaturalist-2019-fgvc6/notebooks" TargetMode="External"/><Relationship Id="rId5" Type="http://schemas.openxmlformats.org/officeDocument/2006/relationships/hyperlink" Target="https://www.kaggle.com/c/inaturalist-2019-fgvc6/discussion" TargetMode="External"/><Relationship Id="rId4" Type="http://schemas.openxmlformats.org/officeDocument/2006/relationships/hyperlink" Target="https://cloud.google.com/tpu/docs/inception-v3-advanc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mbold/VRDL_2019/tree/master/Final%20projec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B1821B1-4224-4B04-B62D-4ECED5C3E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633966" y="2732574"/>
            <a:ext cx="5510034" cy="853345"/>
          </a:xfrm>
        </p:spPr>
        <p:txBody>
          <a:bodyPr rtlCol="0">
            <a:normAutofit fontScale="92500"/>
          </a:bodyPr>
          <a:lstStyle/>
          <a:p>
            <a:r>
              <a:rPr lang="en-US" altLang="zh-CN" sz="2200" b="1" dirty="0">
                <a:solidFill>
                  <a:srgbClr val="C00000"/>
                </a:solidFill>
              </a:rPr>
              <a:t>Final Project – iNaturalist competition</a:t>
            </a:r>
            <a:endParaRPr lang="zh-CN" altLang="en-US" sz="2200" b="1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8EA788-872E-4785-9B5E-A561C92FE031}"/>
              </a:ext>
            </a:extLst>
          </p:cNvPr>
          <p:cNvSpPr txBox="1"/>
          <p:nvPr/>
        </p:nvSpPr>
        <p:spPr>
          <a:xfrm>
            <a:off x="3633966" y="3435878"/>
            <a:ext cx="709058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de-DE" sz="1350" dirty="0"/>
              <a:t>唐甫頌 </a:t>
            </a:r>
            <a:r>
              <a:rPr lang="en-US" altLang="ja-JP" sz="1350" dirty="0"/>
              <a:t>Kim-Benjamin </a:t>
            </a:r>
            <a:r>
              <a:rPr lang="en-US" altLang="zh-CN" sz="1350" dirty="0"/>
              <a:t>(0845058)</a:t>
            </a:r>
            <a:endParaRPr lang="en-US" altLang="ja-JP" sz="1350" dirty="0"/>
          </a:p>
          <a:p>
            <a:r>
              <a:rPr lang="ja-JP" altLang="de-DE" sz="1350" dirty="0"/>
              <a:t>林彦岑 </a:t>
            </a:r>
            <a:r>
              <a:rPr lang="en-US" altLang="ja-JP" sz="1350" dirty="0"/>
              <a:t>(0856125)</a:t>
            </a:r>
            <a:endParaRPr lang="en-US" altLang="zh-CN" sz="1350" dirty="0"/>
          </a:p>
          <a:p>
            <a:r>
              <a:rPr lang="ja-JP" altLang="de-DE" sz="1350" dirty="0"/>
              <a:t>許可 </a:t>
            </a:r>
            <a:r>
              <a:rPr lang="en-US" altLang="ja-JP" sz="1350" dirty="0"/>
              <a:t>(0840033)</a:t>
            </a:r>
            <a:endParaRPr lang="en-US" altLang="zh-CN" sz="1350" dirty="0"/>
          </a:p>
        </p:txBody>
      </p:sp>
    </p:spTree>
    <p:extLst>
      <p:ext uri="{BB962C8B-B14F-4D97-AF65-F5344CB8AC3E}">
        <p14:creationId xmlns:p14="http://schemas.microsoft.com/office/powerpoint/2010/main" val="340161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Conclusions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4189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Segoe UI (Textkörper)"/>
              </a:rPr>
              <a:t>Challenges: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Storage issues: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Over 85gb in .zip format was too much for Kaggle / Google </a:t>
            </a:r>
            <a:r>
              <a:rPr lang="en-US" altLang="zh-CN" sz="2000" dirty="0" err="1">
                <a:latin typeface="Segoe UI (Textkörper)"/>
              </a:rPr>
              <a:t>Colab</a:t>
            </a:r>
            <a:endParaRPr lang="en-US" altLang="zh-CN" sz="2000" dirty="0">
              <a:latin typeface="Segoe UI (Textkörper)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Memory issues: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Own computer had insufficient memory, e.g. 4GB ram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As a solution the computation was executed in the lab</a:t>
            </a: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357958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Conclusions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2343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Data augmentation helped to improve the performance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Very difficult task 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Difficult to achieve a high performance</a:t>
            </a: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273732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4566F0BF-08DE-4B5C-9C62-5DCB53D5EAEF}"/>
              </a:ext>
            </a:extLst>
          </p:cNvPr>
          <p:cNvSpPr/>
          <p:nvPr/>
        </p:nvSpPr>
        <p:spPr>
          <a:xfrm>
            <a:off x="1624086" y="2621603"/>
            <a:ext cx="6592930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/>
              <a:t>Thank You for Your Attention!</a:t>
            </a:r>
            <a:r>
              <a:rPr lang="en-US" altLang="zh-CN" sz="4950" dirty="0"/>
              <a:t> </a:t>
            </a:r>
            <a:endParaRPr lang="zh-CN" altLang="en-US" sz="4950" dirty="0"/>
          </a:p>
        </p:txBody>
      </p:sp>
    </p:spTree>
    <p:extLst>
      <p:ext uri="{BB962C8B-B14F-4D97-AF65-F5344CB8AC3E}">
        <p14:creationId xmlns:p14="http://schemas.microsoft.com/office/powerpoint/2010/main" val="90360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References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alibri" panose="020F0502020204030204" pitchFamily="34" charset="0"/>
              </a:rPr>
              <a:t>Images:</a:t>
            </a: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sz="2000" dirty="0"/>
              <a:t>Animals: </a:t>
            </a:r>
            <a:r>
              <a:rPr lang="de-DE" sz="2000" dirty="0">
                <a:hlinkClick r:id="rId3"/>
              </a:rPr>
              <a:t>https://briefbox.me/wp-content/uploads/2017/04/animal-icons.png</a:t>
            </a:r>
            <a:endParaRPr lang="de-DE" sz="2000" dirty="0"/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sz="2000" dirty="0"/>
              <a:t>Inception v3: </a:t>
            </a:r>
            <a:r>
              <a:rPr lang="de-DE" sz="2000" dirty="0">
                <a:hlinkClick r:id="rId4"/>
              </a:rPr>
              <a:t>https://cloud.google.com/tpu/docs/inception-v3-advanced</a:t>
            </a:r>
            <a:endParaRPr lang="de-DE" sz="2000" dirty="0"/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de-DE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work</a:t>
            </a:r>
            <a:r>
              <a:rPr lang="de-DE" sz="20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DE" sz="2000" dirty="0">
                <a:hlinkClick r:id="rId5"/>
              </a:rPr>
              <a:t>https://www.kaggle.com/c/inaturalist-2019-fgvc6/discussion</a:t>
            </a:r>
            <a:endParaRPr lang="de-DE" sz="2000" dirty="0"/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altLang="zh-CN" sz="2000" b="1" dirty="0">
                <a:latin typeface="Calibri" panose="020F0502020204030204" pitchFamily="34" charset="0"/>
              </a:rPr>
              <a:t>Code: </a:t>
            </a:r>
            <a:r>
              <a:rPr lang="de-DE" sz="2000" dirty="0">
                <a:hlinkClick r:id="rId6"/>
              </a:rPr>
              <a:t>https://www.kaggle.com/c/inaturalist-2019-fgvc6/notebooks</a:t>
            </a:r>
            <a:br>
              <a:rPr lang="en-US" altLang="zh-CN" sz="2000" dirty="0">
                <a:latin typeface="Calibri" panose="020F0502020204030204" pitchFamily="34" charset="0"/>
              </a:rPr>
            </a:br>
            <a:br>
              <a:rPr lang="en-US" altLang="zh-CN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3398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Today’s agenda</a:t>
            </a:r>
            <a:r>
              <a:rPr lang="en-US" altLang="zh-CN" dirty="0"/>
              <a:t> 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Segoe UI Light" panose="020B0502040204020203" pitchFamily="34" charset="0"/>
              </a:rPr>
              <a:t>Introduction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cs typeface="Segoe UI Light" panose="020B0502040204020203" pitchFamily="34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Segoe UI Light" panose="020B0502040204020203" pitchFamily="34" charset="0"/>
              </a:rPr>
              <a:t>Related Work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cs typeface="Segoe UI Light" panose="020B0502040204020203" pitchFamily="34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/>
              <a:t>Proposed Approach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/>
              <a:t>Experiment Results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/>
              <a:t>Conclusions</a:t>
            </a:r>
            <a:br>
              <a:rPr lang="en-US" altLang="zh-CN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8452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Introduction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/>
              <a:t>Motivation:</a:t>
            </a:r>
            <a:endParaRPr lang="en-US" altLang="zh-CN" sz="2000" dirty="0"/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>
              <a:buClr>
                <a:srgbClr val="0070C0"/>
              </a:buClr>
            </a:pPr>
            <a:endParaRPr lang="en-US" altLang="zh-CN" sz="2000" dirty="0"/>
          </a:p>
          <a:p>
            <a:br>
              <a:rPr lang="en-US" altLang="zh-CN" sz="2000" dirty="0">
                <a:latin typeface="Calibri" panose="020F0502020204030204" pitchFamily="34" charset="0"/>
              </a:rPr>
            </a:br>
            <a:br>
              <a:rPr lang="en-US" altLang="zh-CN" sz="2000" dirty="0"/>
            </a:br>
            <a:endParaRPr lang="zh-CN" altLang="en-US" sz="2000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91FFCF8-2258-4943-B636-45B47351026E}"/>
              </a:ext>
            </a:extLst>
          </p:cNvPr>
          <p:cNvGrpSpPr/>
          <p:nvPr/>
        </p:nvGrpSpPr>
        <p:grpSpPr>
          <a:xfrm>
            <a:off x="659122" y="1968144"/>
            <a:ext cx="2890433" cy="2233242"/>
            <a:chOff x="604086" y="3244910"/>
            <a:chExt cx="2890433" cy="2233242"/>
          </a:xfrm>
        </p:grpSpPr>
        <p:pic>
          <p:nvPicPr>
            <p:cNvPr id="1026" name="Picture 2" descr="https://briefbox.me/wp-content/uploads/2017/04/animal-icons.png">
              <a:extLst>
                <a:ext uri="{FF2B5EF4-FFF2-40B4-BE49-F238E27FC236}">
                  <a16:creationId xmlns:a16="http://schemas.microsoft.com/office/drawing/2014/main" id="{38E36BE0-7611-492E-9845-1676F9AB0E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503" y="3244910"/>
              <a:ext cx="21336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A995C25-2FF0-4E9A-8460-15FDDF649515}"/>
                </a:ext>
              </a:extLst>
            </p:cNvPr>
            <p:cNvSpPr/>
            <p:nvPr/>
          </p:nvSpPr>
          <p:spPr>
            <a:xfrm>
              <a:off x="604086" y="4770266"/>
              <a:ext cx="289043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4300" lvl="1" algn="ctr">
                <a:buClr>
                  <a:srgbClr val="0070C0"/>
                </a:buClr>
              </a:pPr>
              <a:r>
                <a:rPr lang="en-US" altLang="zh-CN" sz="2000" dirty="0"/>
                <a:t>Several million species of plants and animals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6F3CA648-0EFC-4CCB-80C5-7B5BC4C5DE40}"/>
              </a:ext>
            </a:extLst>
          </p:cNvPr>
          <p:cNvGrpSpPr/>
          <p:nvPr/>
        </p:nvGrpSpPr>
        <p:grpSpPr>
          <a:xfrm>
            <a:off x="4970096" y="2288074"/>
            <a:ext cx="2890433" cy="2174193"/>
            <a:chOff x="3333724" y="4022441"/>
            <a:chExt cx="2890433" cy="2174193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6A2DED3-7795-45B2-BB00-9F97F1E1E501}"/>
                </a:ext>
              </a:extLst>
            </p:cNvPr>
            <p:cNvSpPr/>
            <p:nvPr/>
          </p:nvSpPr>
          <p:spPr>
            <a:xfrm>
              <a:off x="3333724" y="5180971"/>
              <a:ext cx="289043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4300" lvl="3" algn="ctr">
                <a:buClr>
                  <a:srgbClr val="0070C0"/>
                </a:buClr>
              </a:pPr>
              <a:r>
                <a:rPr lang="en-US" altLang="zh-CN" sz="2000" dirty="0"/>
                <a:t>Difficult to classify with no expert knowledge due to similarities</a:t>
              </a:r>
            </a:p>
          </p:txBody>
        </p: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0EA8911-215E-40A4-B7D6-CF89F2457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2615" y="4022441"/>
              <a:ext cx="2152650" cy="990600"/>
            </a:xfrm>
            <a:prstGeom prst="rect">
              <a:avLst/>
            </a:prstGeom>
          </p:spPr>
        </p:pic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62520763-6996-47A9-9EC5-934A94B1B429}"/>
              </a:ext>
            </a:extLst>
          </p:cNvPr>
          <p:cNvSpPr/>
          <p:nvPr/>
        </p:nvSpPr>
        <p:spPr>
          <a:xfrm>
            <a:off x="809608" y="5180954"/>
            <a:ext cx="72766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Competition to push technologies for automatic classification with large number of fine-grained categories</a:t>
            </a:r>
            <a:endParaRPr lang="de-DE" sz="2000" dirty="0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9939E91F-0A95-4DB3-A8EA-BE2D7BE8A15C}"/>
              </a:ext>
            </a:extLst>
          </p:cNvPr>
          <p:cNvSpPr/>
          <p:nvPr/>
        </p:nvSpPr>
        <p:spPr>
          <a:xfrm>
            <a:off x="3647486" y="2495227"/>
            <a:ext cx="1230653" cy="7671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Problem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8AB2E816-D785-4BD8-9013-1A68ED17580B}"/>
              </a:ext>
            </a:extLst>
          </p:cNvPr>
          <p:cNvSpPr/>
          <p:nvPr/>
        </p:nvSpPr>
        <p:spPr>
          <a:xfrm rot="5400000">
            <a:off x="4031674" y="1083765"/>
            <a:ext cx="832500" cy="7361877"/>
          </a:xfrm>
          <a:prstGeom prst="rightBrace">
            <a:avLst>
              <a:gd name="adj1" fmla="val 19956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75305ED-386A-4063-90FF-443833523E48}"/>
              </a:ext>
            </a:extLst>
          </p:cNvPr>
          <p:cNvSpPr txBox="1"/>
          <p:nvPr/>
        </p:nvSpPr>
        <p:spPr>
          <a:xfrm>
            <a:off x="3973861" y="4609334"/>
            <a:ext cx="103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690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Introduction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6498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Segoe UI (Textkörper)"/>
              </a:rPr>
              <a:t>Goal of competition: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Fine-grained multi-class species classification with images</a:t>
            </a:r>
          </a:p>
          <a:p>
            <a:pPr lvl="1">
              <a:lnSpc>
                <a:spcPct val="150000"/>
              </a:lnSpc>
              <a:buClr>
                <a:srgbClr val="0070C0"/>
              </a:buClr>
            </a:pPr>
            <a:endParaRPr lang="en-US" altLang="zh-CN" sz="2000" dirty="0">
              <a:latin typeface="Segoe UI (Textkörper)"/>
            </a:endParaRPr>
          </a:p>
          <a:p>
            <a:pPr lvl="1">
              <a:lnSpc>
                <a:spcPct val="150000"/>
              </a:lnSpc>
              <a:buClr>
                <a:srgbClr val="0070C0"/>
              </a:buClr>
            </a:pPr>
            <a:endParaRPr lang="en-US" altLang="zh-CN" sz="2000" dirty="0">
              <a:latin typeface="Segoe UI (Textkörper)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High accuracy within a limited time period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Evaluation metric: top-1 classification error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If label for image matches – error: 0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If label does not match – error: 1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Final score averaged over all instances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Dataset in total contains 268,243 images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Segoe UI (Textkörper)"/>
            </a:endParaRPr>
          </a:p>
          <a:p>
            <a:pPr>
              <a:lnSpc>
                <a:spcPct val="150000"/>
              </a:lnSpc>
            </a:pP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48C0626-AAFC-40FC-AC5B-BED07543151B}"/>
              </a:ext>
            </a:extLst>
          </p:cNvPr>
          <p:cNvGrpSpPr/>
          <p:nvPr/>
        </p:nvGrpSpPr>
        <p:grpSpPr>
          <a:xfrm>
            <a:off x="240673" y="2318496"/>
            <a:ext cx="7421356" cy="682801"/>
            <a:chOff x="232923" y="3206379"/>
            <a:chExt cx="7421356" cy="682801"/>
          </a:xfrm>
        </p:grpSpPr>
        <p:sp>
          <p:nvSpPr>
            <p:cNvPr id="3" name="Geschweifte Klammer links 2">
              <a:extLst>
                <a:ext uri="{FF2B5EF4-FFF2-40B4-BE49-F238E27FC236}">
                  <a16:creationId xmlns:a16="http://schemas.microsoft.com/office/drawing/2014/main" id="{E65EEE7E-FE2E-4A39-B070-87FABD07298F}"/>
                </a:ext>
              </a:extLst>
            </p:cNvPr>
            <p:cNvSpPr/>
            <p:nvPr/>
          </p:nvSpPr>
          <p:spPr>
            <a:xfrm rot="16200000">
              <a:off x="1786889" y="2642501"/>
              <a:ext cx="304803" cy="1432560"/>
            </a:xfrm>
            <a:prstGeom prst="leftBrace">
              <a:avLst>
                <a:gd name="adj1" fmla="val 91161"/>
                <a:gd name="adj2" fmla="val 76596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Geschweifte Klammer links 5">
              <a:extLst>
                <a:ext uri="{FF2B5EF4-FFF2-40B4-BE49-F238E27FC236}">
                  <a16:creationId xmlns:a16="http://schemas.microsoft.com/office/drawing/2014/main" id="{F11E3EAD-46CA-4681-81CC-F47F5F6ACC98}"/>
                </a:ext>
              </a:extLst>
            </p:cNvPr>
            <p:cNvSpPr/>
            <p:nvPr/>
          </p:nvSpPr>
          <p:spPr>
            <a:xfrm rot="16200000">
              <a:off x="4361524" y="1584308"/>
              <a:ext cx="304803" cy="3564186"/>
            </a:xfrm>
            <a:prstGeom prst="leftBrace">
              <a:avLst>
                <a:gd name="adj1" fmla="val 129831"/>
                <a:gd name="adj2" fmla="val 87414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62B8D9F0-6071-4396-8819-550A5674D818}"/>
                </a:ext>
              </a:extLst>
            </p:cNvPr>
            <p:cNvSpPr txBox="1"/>
            <p:nvPr/>
          </p:nvSpPr>
          <p:spPr>
            <a:xfrm>
              <a:off x="232923" y="3495311"/>
              <a:ext cx="388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>
                <a:buClr>
                  <a:srgbClr val="0070C0"/>
                </a:buClr>
              </a:pPr>
              <a:r>
                <a:rPr lang="en-US" altLang="zh-CN" dirty="0"/>
                <a:t>Very similar categories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20789720-39CB-4441-8B8D-8B9A8D2C54E2}"/>
                </a:ext>
              </a:extLst>
            </p:cNvPr>
            <p:cNvSpPr txBox="1"/>
            <p:nvPr/>
          </p:nvSpPr>
          <p:spPr>
            <a:xfrm>
              <a:off x="3765583" y="3519848"/>
              <a:ext cx="388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>
                <a:buClr>
                  <a:srgbClr val="0070C0"/>
                </a:buClr>
              </a:pPr>
              <a:r>
                <a:rPr lang="en-US" altLang="zh-CN" dirty="0"/>
                <a:t>1010 different species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468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Related Work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(Have a look at https://www.kaggle.com/c/inaturalist-2019-fgvc6/notebooks and https://www.kaggle.com/c/inaturalist-2019-fgvc6/discussion, summarize models they use and results they get. Include the unique points (such as the difference about pre-processing data and etc.) as details and describe pros and cons.)</a:t>
            </a: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84AD4C3-E67F-4560-9B51-92E92F316D95}"/>
              </a:ext>
            </a:extLst>
          </p:cNvPr>
          <p:cNvSpPr/>
          <p:nvPr/>
        </p:nvSpPr>
        <p:spPr>
          <a:xfrm>
            <a:off x="0" y="0"/>
            <a:ext cx="9078097" cy="67879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25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Proposed Approach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958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  <a:hlinkClick r:id="rId3"/>
              </a:rPr>
              <a:t>GitHub Link</a:t>
            </a:r>
            <a:endParaRPr lang="en-US" altLang="zh-CN" sz="2000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Segoe UI (Textkörper)"/>
              </a:rPr>
              <a:t>Model: </a:t>
            </a:r>
            <a:r>
              <a:rPr lang="de-DE" sz="2000" dirty="0">
                <a:latin typeface="Segoe UI (Textkörper)"/>
              </a:rPr>
              <a:t>Inception V3 </a:t>
            </a:r>
            <a:r>
              <a:rPr lang="de-DE" sz="2000" dirty="0" err="1">
                <a:latin typeface="Segoe UI (Textkörper)"/>
              </a:rPr>
              <a:t>model</a:t>
            </a:r>
            <a:r>
              <a:rPr lang="de-DE" sz="2000" dirty="0">
                <a:latin typeface="Segoe UI (Textkörper)"/>
              </a:rPr>
              <a:t> (</a:t>
            </a:r>
            <a:r>
              <a:rPr lang="de-DE" sz="2000" dirty="0" err="1">
                <a:latin typeface="Segoe UI (Textkörper)"/>
              </a:rPr>
              <a:t>from</a:t>
            </a:r>
            <a:r>
              <a:rPr lang="de-DE" sz="2000" dirty="0">
                <a:latin typeface="Segoe UI (Textkörper)"/>
              </a:rPr>
              <a:t> </a:t>
            </a:r>
            <a:r>
              <a:rPr lang="de-DE" sz="2000" dirty="0" err="1">
                <a:latin typeface="Segoe UI (Textkörper)"/>
              </a:rPr>
              <a:t>TensorFlow</a:t>
            </a:r>
            <a:r>
              <a:rPr lang="de-DE" sz="2000" dirty="0">
                <a:latin typeface="Segoe UI (Textkörper)"/>
              </a:rPr>
              <a:t>)</a:t>
            </a:r>
            <a:endParaRPr lang="en-US" altLang="zh-CN" sz="2000" dirty="0">
              <a:latin typeface="Segoe UI (Textkörper)"/>
            </a:endParaRPr>
          </a:p>
        </p:txBody>
      </p:sp>
      <p:pic>
        <p:nvPicPr>
          <p:cNvPr id="2050" name="Picture 2" descr="https://cloud.google.com/tpu/docs/images/inceptionv3onc--oview.png">
            <a:extLst>
              <a:ext uri="{FF2B5EF4-FFF2-40B4-BE49-F238E27FC236}">
                <a16:creationId xmlns:a16="http://schemas.microsoft.com/office/drawing/2014/main" id="{A3C47CA6-439A-497A-9A47-7B7B5531B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20" y="2426313"/>
            <a:ext cx="9144000" cy="355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8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Proposed Approach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4189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Segoe UI (Textkörper)"/>
              </a:rPr>
              <a:t>Data processing: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Load the data (images with annotations)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Augment the data: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Uniform size of 299x299 resolution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For color: brightness, contrast, saturation, hue modifications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For image: Scaling, flipping, center crop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Segoe UI (Textkörper)"/>
              </a:rPr>
              <a:t>Training: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Tune hyperparameters, epochs and batch sizes</a:t>
            </a:r>
          </a:p>
        </p:txBody>
      </p:sp>
    </p:spTree>
    <p:extLst>
      <p:ext uri="{BB962C8B-B14F-4D97-AF65-F5344CB8AC3E}">
        <p14:creationId xmlns:p14="http://schemas.microsoft.com/office/powerpoint/2010/main" val="209575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Experiment Results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1" y="1400187"/>
            <a:ext cx="83867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(transferred dataset, metrics we use.) (our score vs highest score) (Ablation studies)</a:t>
            </a: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74F003-2A1F-4FEB-AE63-407F71957A28}"/>
              </a:ext>
            </a:extLst>
          </p:cNvPr>
          <p:cNvSpPr/>
          <p:nvPr/>
        </p:nvSpPr>
        <p:spPr>
          <a:xfrm>
            <a:off x="0" y="0"/>
            <a:ext cx="9078097" cy="67879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11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Experiment Results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2" y="1400187"/>
            <a:ext cx="39985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Low performance compared to the best of the competition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Segoe UI (Textkörper)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Would score at #159 out of 214 on competition leaderboard (Top </a:t>
            </a:r>
            <a:r>
              <a:rPr lang="de-DE" dirty="0"/>
              <a:t>74 %)</a:t>
            </a: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6F8F682-83E4-45B8-8849-158AF40BE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07027"/>
            <a:ext cx="4458608" cy="2340864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13C38AED-2515-49B0-9077-F1FD44D17DB2}"/>
              </a:ext>
            </a:extLst>
          </p:cNvPr>
          <p:cNvSpPr/>
          <p:nvPr/>
        </p:nvSpPr>
        <p:spPr>
          <a:xfrm>
            <a:off x="7924800" y="1622854"/>
            <a:ext cx="510746" cy="2139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9030065-C817-4017-A161-C834569DF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3" y="4303430"/>
            <a:ext cx="8963025" cy="12954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77F5064B-0555-4FA7-B99C-E640E2DD93E6}"/>
              </a:ext>
            </a:extLst>
          </p:cNvPr>
          <p:cNvSpPr/>
          <p:nvPr/>
        </p:nvSpPr>
        <p:spPr>
          <a:xfrm>
            <a:off x="8254313" y="4472641"/>
            <a:ext cx="675503" cy="402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662FAAF-7310-4EF2-8BE7-11E9012332D2}"/>
              </a:ext>
            </a:extLst>
          </p:cNvPr>
          <p:cNvSpPr txBox="1"/>
          <p:nvPr/>
        </p:nvSpPr>
        <p:spPr>
          <a:xfrm>
            <a:off x="6002830" y="3852962"/>
            <a:ext cx="2251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Competition leaderboard</a:t>
            </a:r>
            <a:endParaRPr lang="de-DE" sz="1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D003098-49E7-43D2-BCEA-38898C7C4D3C}"/>
              </a:ext>
            </a:extLst>
          </p:cNvPr>
          <p:cNvSpPr txBox="1"/>
          <p:nvPr/>
        </p:nvSpPr>
        <p:spPr>
          <a:xfrm>
            <a:off x="3296639" y="5471811"/>
            <a:ext cx="2251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Our best submission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77116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1_TF10001108.potx" id="{D183F7B2-BB7C-4769-A654-F50CCFED9CE6}" vid="{19F569AA-F1B7-4CD3-A3E0-DFBF7B5FB0CC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 2016</Template>
  <TotalTime>0</TotalTime>
  <Words>459</Words>
  <Application>Microsoft Office PowerPoint</Application>
  <PresentationFormat>Bildschirmpräsentation (4:3)</PresentationFormat>
  <Paragraphs>93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Microsoft YaHei UI</vt:lpstr>
      <vt:lpstr>Arial</vt:lpstr>
      <vt:lpstr>Calibri</vt:lpstr>
      <vt:lpstr>Segoe UI</vt:lpstr>
      <vt:lpstr>Segoe UI (Textkörper)</vt:lpstr>
      <vt:lpstr>欢迎文档</vt:lpstr>
      <vt:lpstr>PowerPoint-Präsentation</vt:lpstr>
      <vt:lpstr>Today’s agenda </vt:lpstr>
      <vt:lpstr>Introduction</vt:lpstr>
      <vt:lpstr>Introduction</vt:lpstr>
      <vt:lpstr>Related Work</vt:lpstr>
      <vt:lpstr>Proposed Approach</vt:lpstr>
      <vt:lpstr>Proposed Approach</vt:lpstr>
      <vt:lpstr>Experiment Results</vt:lpstr>
      <vt:lpstr>Experiment Results</vt:lpstr>
      <vt:lpstr>Conclusions</vt:lpstr>
      <vt:lpstr>Conclusions</vt:lpstr>
      <vt:lpstr>PowerPoint-Präsentation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2019-12-24T07:29:39Z</dcterms:created>
  <dcterms:modified xsi:type="dcterms:W3CDTF">2019-12-25T07:51:57Z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