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91" r:id="rId7"/>
    <p:sldId id="300" r:id="rId8"/>
    <p:sldId id="306" r:id="rId9"/>
    <p:sldId id="292" r:id="rId10"/>
    <p:sldId id="305" r:id="rId11"/>
    <p:sldId id="293" r:id="rId12"/>
    <p:sldId id="301" r:id="rId13"/>
    <p:sldId id="303" r:id="rId14"/>
    <p:sldId id="296" r:id="rId15"/>
    <p:sldId id="302" r:id="rId16"/>
    <p:sldId id="297" r:id="rId17"/>
    <p:sldId id="299" r:id="rId18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D24726"/>
    <a:srgbClr val="404040"/>
    <a:srgbClr val="FF9B45"/>
    <a:srgbClr val="DD462F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002" autoAdjust="0"/>
  </p:normalViewPr>
  <p:slideViewPr>
    <p:cSldViewPr snapToGrid="0">
      <p:cViewPr>
        <p:scale>
          <a:sx n="93" d="100"/>
          <a:sy n="93" d="100"/>
        </p:scale>
        <p:origin x="38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2019/12/25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‹Nr.›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2019/12/25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23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24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61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12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58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3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4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2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8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5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93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74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57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9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406F81-7EFE-4A18-B4C0-A9DD0D033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652" y="6182353"/>
            <a:ext cx="204995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27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‹Nr.›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riefbox.me/wp-content/uploads/2017/04/animal-icons.png" TargetMode="External"/><Relationship Id="rId7" Type="http://schemas.openxmlformats.org/officeDocument/2006/relationships/hyperlink" Target="https://www.kaggle.com/c/inaturalist-2019-fgvc6/notebook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/inaturalist-2019-fgvc6/discussion" TargetMode="External"/><Relationship Id="rId5" Type="http://schemas.openxmlformats.org/officeDocument/2006/relationships/hyperlink" Target="https://drive.google.com/file/d/1T8XABp6ayFTRpwbEYPFYICfIRXrD1fJB/view" TargetMode="External"/><Relationship Id="rId4" Type="http://schemas.openxmlformats.org/officeDocument/2006/relationships/hyperlink" Target="https://cloud.google.com/tpu/docs/inception-v3-advanc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bold/VRDL_2019/tree/master/Final%20pro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B1821B1-4224-4B04-B62D-4ECED5C3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633966" y="2732574"/>
            <a:ext cx="5510034" cy="853345"/>
          </a:xfrm>
        </p:spPr>
        <p:txBody>
          <a:bodyPr rtlCol="0">
            <a:normAutofit fontScale="92500"/>
          </a:bodyPr>
          <a:lstStyle/>
          <a:p>
            <a:r>
              <a:rPr lang="en-US" altLang="zh-CN" sz="2200" b="1" dirty="0">
                <a:solidFill>
                  <a:srgbClr val="C00000"/>
                </a:solidFill>
              </a:rPr>
              <a:t>Final Project – iNaturalist competition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8EA788-872E-4785-9B5E-A561C92FE031}"/>
              </a:ext>
            </a:extLst>
          </p:cNvPr>
          <p:cNvSpPr txBox="1"/>
          <p:nvPr/>
        </p:nvSpPr>
        <p:spPr>
          <a:xfrm>
            <a:off x="3633966" y="3435878"/>
            <a:ext cx="70905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de-DE" sz="1350" dirty="0"/>
              <a:t>唐甫頌 </a:t>
            </a:r>
            <a:r>
              <a:rPr lang="en-US" altLang="ja-JP" sz="1350" dirty="0"/>
              <a:t>Kim-Benjamin </a:t>
            </a:r>
            <a:r>
              <a:rPr lang="en-US" altLang="zh-CN" sz="1350" dirty="0"/>
              <a:t>(0845058)</a:t>
            </a:r>
            <a:endParaRPr lang="en-US" altLang="ja-JP" sz="1350" dirty="0"/>
          </a:p>
          <a:p>
            <a:r>
              <a:rPr lang="ja-JP" altLang="de-DE" sz="1350" dirty="0"/>
              <a:t>林彦岑 </a:t>
            </a:r>
            <a:r>
              <a:rPr lang="en-US" altLang="ja-JP" sz="1350" dirty="0"/>
              <a:t>(0856125)</a:t>
            </a:r>
            <a:endParaRPr lang="en-US" altLang="zh-CN" sz="1350" dirty="0"/>
          </a:p>
          <a:p>
            <a:r>
              <a:rPr lang="ja-JP" altLang="de-DE" sz="1350" dirty="0"/>
              <a:t>許可 </a:t>
            </a:r>
            <a:r>
              <a:rPr lang="en-US" altLang="ja-JP" sz="1350" dirty="0"/>
              <a:t>(0840033)</a:t>
            </a:r>
            <a:endParaRPr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340161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Experiment Results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2" y="1400187"/>
            <a:ext cx="39985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Low performance compared to the best of the competition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Would score at #147 out of 214 (+ us) on competition leaderboard (Top </a:t>
            </a:r>
            <a:r>
              <a:rPr lang="de-DE" altLang="zh-CN" sz="2000" dirty="0">
                <a:latin typeface="Segoe UI (Textkörper)"/>
              </a:rPr>
              <a:t>68</a:t>
            </a:r>
            <a:r>
              <a:rPr lang="de-DE" dirty="0"/>
              <a:t> %)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F8F682-83E4-45B8-8849-158AF40B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7027"/>
            <a:ext cx="4458608" cy="234086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3C38AED-2515-49B0-9077-F1FD44D17DB2}"/>
              </a:ext>
            </a:extLst>
          </p:cNvPr>
          <p:cNvSpPr/>
          <p:nvPr/>
        </p:nvSpPr>
        <p:spPr>
          <a:xfrm>
            <a:off x="7924800" y="1622854"/>
            <a:ext cx="510746" cy="2139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030065-C817-4017-A161-C834569D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3" y="4303430"/>
            <a:ext cx="8963025" cy="12954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7F5064B-0555-4FA7-B99C-E640E2DD93E6}"/>
              </a:ext>
            </a:extLst>
          </p:cNvPr>
          <p:cNvSpPr/>
          <p:nvPr/>
        </p:nvSpPr>
        <p:spPr>
          <a:xfrm>
            <a:off x="8254313" y="4472641"/>
            <a:ext cx="675503" cy="402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62FAAF-7310-4EF2-8BE7-11E9012332D2}"/>
              </a:ext>
            </a:extLst>
          </p:cNvPr>
          <p:cNvSpPr txBox="1"/>
          <p:nvPr/>
        </p:nvSpPr>
        <p:spPr>
          <a:xfrm>
            <a:off x="6002830" y="3852962"/>
            <a:ext cx="225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Competition leaderboard</a:t>
            </a:r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D003098-49E7-43D2-BCEA-38898C7C4D3C}"/>
              </a:ext>
            </a:extLst>
          </p:cNvPr>
          <p:cNvSpPr txBox="1"/>
          <p:nvPr/>
        </p:nvSpPr>
        <p:spPr>
          <a:xfrm>
            <a:off x="3296639" y="5471811"/>
            <a:ext cx="225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Our best submission</a:t>
            </a:r>
            <a:endParaRPr lang="de-DE" sz="14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512C15-CB21-44C7-BA45-7B0A83854803}"/>
              </a:ext>
            </a:extLst>
          </p:cNvPr>
          <p:cNvSpPr/>
          <p:nvPr/>
        </p:nvSpPr>
        <p:spPr>
          <a:xfrm>
            <a:off x="4530742" y="1409811"/>
            <a:ext cx="4499865" cy="275092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2B83484-6715-4411-BD13-D7AB27FEFDAE}"/>
              </a:ext>
            </a:extLst>
          </p:cNvPr>
          <p:cNvSpPr/>
          <p:nvPr/>
        </p:nvSpPr>
        <p:spPr>
          <a:xfrm>
            <a:off x="214183" y="4377492"/>
            <a:ext cx="8816423" cy="140209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1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Conclusions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18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Challenges: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Storage issues: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Over 85gb in .zip format was too much for Kaggle / Google </a:t>
            </a:r>
            <a:r>
              <a:rPr lang="en-US" altLang="zh-CN" sz="2000" dirty="0" err="1">
                <a:latin typeface="Segoe UI (Textkörper)"/>
              </a:rPr>
              <a:t>Colab</a:t>
            </a:r>
            <a:endParaRPr lang="en-US" altLang="zh-CN" sz="2000" dirty="0">
              <a:latin typeface="Segoe UI (Textkörper)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Memory issues: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Own computer had insufficient memory, e.g. 4GB ram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As a solution the computation was executed in the lab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5795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Conclusions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3266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Data augmentation helped to improve the performance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Very difficult task 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Difficult to achieve a high performance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Much more time required for better training and hyperparameter finetuning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27373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4566F0BF-08DE-4B5C-9C62-5DCB53D5EAEF}"/>
              </a:ext>
            </a:extLst>
          </p:cNvPr>
          <p:cNvSpPr/>
          <p:nvPr/>
        </p:nvSpPr>
        <p:spPr>
          <a:xfrm>
            <a:off x="1624086" y="2621603"/>
            <a:ext cx="659293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/>
              <a:t>Thank You for Your Attention!</a:t>
            </a:r>
            <a:r>
              <a:rPr lang="en-US" altLang="zh-CN" sz="4950" dirty="0"/>
              <a:t> </a:t>
            </a:r>
            <a:endParaRPr lang="zh-CN" altLang="en-US" sz="4950" dirty="0"/>
          </a:p>
        </p:txBody>
      </p:sp>
    </p:spTree>
    <p:extLst>
      <p:ext uri="{BB962C8B-B14F-4D97-AF65-F5344CB8AC3E}">
        <p14:creationId xmlns:p14="http://schemas.microsoft.com/office/powerpoint/2010/main" val="9036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References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</a:rPr>
              <a:t>Images:</a:t>
            </a: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Animals: </a:t>
            </a:r>
            <a:r>
              <a:rPr lang="de-DE" sz="2000" dirty="0">
                <a:hlinkClick r:id="rId3"/>
              </a:rPr>
              <a:t>https://briefbox.me/wp-content/uploads/2017/04/animal-icons.png</a:t>
            </a:r>
            <a:endParaRPr lang="de-DE" sz="2000" dirty="0"/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Inception v3: </a:t>
            </a:r>
            <a:r>
              <a:rPr lang="de-DE" sz="2000" dirty="0">
                <a:hlinkClick r:id="rId4"/>
              </a:rPr>
              <a:t>https://cloud.google.com/tpu/docs/inception-v3-advanced</a:t>
            </a:r>
            <a:endParaRPr lang="de-DE" sz="2000" dirty="0"/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 err="1"/>
              <a:t>Related</a:t>
            </a:r>
            <a:r>
              <a:rPr lang="de-DE" sz="2000" dirty="0"/>
              <a:t>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: </a:t>
            </a:r>
            <a:r>
              <a:rPr lang="de-DE" sz="2000" dirty="0">
                <a:hlinkClick r:id="rId5"/>
              </a:rPr>
              <a:t>https://drive.google.com/file/d/1T8XABp6ayFTRpwbEYPFYICfIRXrD1fJB/view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2000" dirty="0">
                <a:hlinkClick r:id="rId6"/>
              </a:rPr>
              <a:t>https://www.kaggle.com/c/inaturalist-2019-fgvc6/discussion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hlinkClick r:id="rId5"/>
              </a:rPr>
              <a:t>https://drive.google.com/file/d/1T8XABp6ayFTRpwbEYPFYICfIRXrD1fJB/view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altLang="zh-CN" sz="2000" b="1" dirty="0">
                <a:latin typeface="Calibri" panose="020F0502020204030204" pitchFamily="34" charset="0"/>
              </a:rPr>
              <a:t>Code: </a:t>
            </a:r>
            <a:r>
              <a:rPr lang="de-DE" sz="2000" dirty="0">
                <a:hlinkClick r:id="rId7"/>
              </a:rPr>
              <a:t>https://www.kaggle.com/c/inaturalist-2019-fgvc6/notebooks</a:t>
            </a:r>
            <a:br>
              <a:rPr lang="en-US" altLang="zh-CN" sz="2000" dirty="0">
                <a:latin typeface="Calibri" panose="020F0502020204030204" pitchFamily="34" charset="0"/>
              </a:rPr>
            </a:b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39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Today’s agenda</a:t>
            </a:r>
            <a:r>
              <a:rPr lang="en-US" altLang="zh-CN" dirty="0"/>
              <a:t> 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Segoe UI Light" panose="020B0502040204020203" pitchFamily="34" charset="0"/>
              </a:rPr>
              <a:t>Introduction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cs typeface="Segoe UI Light" panose="020B0502040204020203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Segoe UI Light" panose="020B0502040204020203" pitchFamily="34" charset="0"/>
              </a:rPr>
              <a:t>Related Work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cs typeface="Segoe UI Light" panose="020B0502040204020203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Proposed Approach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Experiment Results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Conclusions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452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/>
              <a:t>Motivation:</a:t>
            </a: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buClr>
                <a:srgbClr val="0070C0"/>
              </a:buClr>
            </a:pPr>
            <a:endParaRPr lang="en-US" altLang="zh-CN" sz="2000" dirty="0"/>
          </a:p>
          <a:p>
            <a:br>
              <a:rPr lang="en-US" altLang="zh-CN" sz="2000" dirty="0">
                <a:latin typeface="Calibri" panose="020F0502020204030204" pitchFamily="34" charset="0"/>
              </a:rPr>
            </a:br>
            <a:br>
              <a:rPr lang="en-US" altLang="zh-CN" sz="2000" dirty="0"/>
            </a:br>
            <a:endParaRPr lang="zh-CN" altLang="en-US" sz="20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91FFCF8-2258-4943-B636-45B47351026E}"/>
              </a:ext>
            </a:extLst>
          </p:cNvPr>
          <p:cNvGrpSpPr/>
          <p:nvPr/>
        </p:nvGrpSpPr>
        <p:grpSpPr>
          <a:xfrm>
            <a:off x="659122" y="1968144"/>
            <a:ext cx="2890433" cy="2233242"/>
            <a:chOff x="604086" y="3244910"/>
            <a:chExt cx="2890433" cy="2233242"/>
          </a:xfrm>
        </p:grpSpPr>
        <p:pic>
          <p:nvPicPr>
            <p:cNvPr id="1026" name="Picture 2" descr="https://briefbox.me/wp-content/uploads/2017/04/animal-icons.png">
              <a:extLst>
                <a:ext uri="{FF2B5EF4-FFF2-40B4-BE49-F238E27FC236}">
                  <a16:creationId xmlns:a16="http://schemas.microsoft.com/office/drawing/2014/main" id="{38E36BE0-7611-492E-9845-1676F9AB0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503" y="3244910"/>
              <a:ext cx="21336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A995C25-2FF0-4E9A-8460-15FDDF649515}"/>
                </a:ext>
              </a:extLst>
            </p:cNvPr>
            <p:cNvSpPr/>
            <p:nvPr/>
          </p:nvSpPr>
          <p:spPr>
            <a:xfrm>
              <a:off x="604086" y="4770266"/>
              <a:ext cx="289043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1" algn="ctr">
                <a:buClr>
                  <a:srgbClr val="0070C0"/>
                </a:buClr>
              </a:pPr>
              <a:r>
                <a:rPr lang="en-US" altLang="zh-CN" sz="2000" dirty="0"/>
                <a:t>Several million species of plants and animals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F3CA648-0EFC-4CCB-80C5-7B5BC4C5DE40}"/>
              </a:ext>
            </a:extLst>
          </p:cNvPr>
          <p:cNvGrpSpPr/>
          <p:nvPr/>
        </p:nvGrpSpPr>
        <p:grpSpPr>
          <a:xfrm>
            <a:off x="4970096" y="2288074"/>
            <a:ext cx="2890433" cy="2174193"/>
            <a:chOff x="3333724" y="4022441"/>
            <a:chExt cx="2890433" cy="217419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6A2DED3-7795-45B2-BB00-9F97F1E1E501}"/>
                </a:ext>
              </a:extLst>
            </p:cNvPr>
            <p:cNvSpPr/>
            <p:nvPr/>
          </p:nvSpPr>
          <p:spPr>
            <a:xfrm>
              <a:off x="3333724" y="5180971"/>
              <a:ext cx="289043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3" algn="ctr">
                <a:buClr>
                  <a:srgbClr val="0070C0"/>
                </a:buClr>
              </a:pPr>
              <a:r>
                <a:rPr lang="en-US" altLang="zh-CN" sz="2000" dirty="0"/>
                <a:t>Difficult to classify with no expert knowledge due to similarities</a:t>
              </a: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0EA8911-215E-40A4-B7D6-CF89F2457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2615" y="4022441"/>
              <a:ext cx="2152650" cy="990600"/>
            </a:xfrm>
            <a:prstGeom prst="rect">
              <a:avLst/>
            </a:prstGeom>
          </p:spPr>
        </p:pic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62520763-6996-47A9-9EC5-934A94B1B429}"/>
              </a:ext>
            </a:extLst>
          </p:cNvPr>
          <p:cNvSpPr/>
          <p:nvPr/>
        </p:nvSpPr>
        <p:spPr>
          <a:xfrm>
            <a:off x="809608" y="5180954"/>
            <a:ext cx="7276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Competition to push technologies for automatic classification with large number of fine-grained categories</a:t>
            </a:r>
            <a:endParaRPr lang="de-DE" sz="2000" dirty="0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9939E91F-0A95-4DB3-A8EA-BE2D7BE8A15C}"/>
              </a:ext>
            </a:extLst>
          </p:cNvPr>
          <p:cNvSpPr/>
          <p:nvPr/>
        </p:nvSpPr>
        <p:spPr>
          <a:xfrm>
            <a:off x="3647486" y="2495227"/>
            <a:ext cx="1230653" cy="7671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8AB2E816-D785-4BD8-9013-1A68ED17580B}"/>
              </a:ext>
            </a:extLst>
          </p:cNvPr>
          <p:cNvSpPr/>
          <p:nvPr/>
        </p:nvSpPr>
        <p:spPr>
          <a:xfrm rot="5400000">
            <a:off x="4031674" y="1083765"/>
            <a:ext cx="832500" cy="7361877"/>
          </a:xfrm>
          <a:prstGeom prst="rightBrace">
            <a:avLst>
              <a:gd name="adj1" fmla="val 1995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75305ED-386A-4063-90FF-443833523E48}"/>
              </a:ext>
            </a:extLst>
          </p:cNvPr>
          <p:cNvSpPr txBox="1"/>
          <p:nvPr/>
        </p:nvSpPr>
        <p:spPr>
          <a:xfrm>
            <a:off x="3973861" y="4609334"/>
            <a:ext cx="10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90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6498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Segoe UI (Textkörper)"/>
              </a:rPr>
              <a:t>iNaturalist</a:t>
            </a:r>
            <a:r>
              <a:rPr lang="en-US" altLang="zh-CN" sz="2000" b="1" dirty="0">
                <a:latin typeface="Segoe UI (Textkörper)"/>
              </a:rPr>
              <a:t> Competition: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Fine-grained multi-class species classification with images</a:t>
            </a: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latin typeface="Segoe UI (Textkörper)"/>
            </a:endParaRP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48C0626-AAFC-40FC-AC5B-BED07543151B}"/>
              </a:ext>
            </a:extLst>
          </p:cNvPr>
          <p:cNvGrpSpPr/>
          <p:nvPr/>
        </p:nvGrpSpPr>
        <p:grpSpPr>
          <a:xfrm>
            <a:off x="207721" y="5042328"/>
            <a:ext cx="7421356" cy="682801"/>
            <a:chOff x="232923" y="3206379"/>
            <a:chExt cx="7421356" cy="682801"/>
          </a:xfrm>
        </p:grpSpPr>
        <p:sp>
          <p:nvSpPr>
            <p:cNvPr id="3" name="Geschweifte Klammer links 2">
              <a:extLst>
                <a:ext uri="{FF2B5EF4-FFF2-40B4-BE49-F238E27FC236}">
                  <a16:creationId xmlns:a16="http://schemas.microsoft.com/office/drawing/2014/main" id="{E65EEE7E-FE2E-4A39-B070-87FABD07298F}"/>
                </a:ext>
              </a:extLst>
            </p:cNvPr>
            <p:cNvSpPr/>
            <p:nvPr/>
          </p:nvSpPr>
          <p:spPr>
            <a:xfrm rot="16200000">
              <a:off x="1786889" y="2642501"/>
              <a:ext cx="304803" cy="1432560"/>
            </a:xfrm>
            <a:prstGeom prst="leftBrace">
              <a:avLst>
                <a:gd name="adj1" fmla="val 91161"/>
                <a:gd name="adj2" fmla="val 76596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eschweifte Klammer links 5">
              <a:extLst>
                <a:ext uri="{FF2B5EF4-FFF2-40B4-BE49-F238E27FC236}">
                  <a16:creationId xmlns:a16="http://schemas.microsoft.com/office/drawing/2014/main" id="{F11E3EAD-46CA-4681-81CC-F47F5F6ACC98}"/>
                </a:ext>
              </a:extLst>
            </p:cNvPr>
            <p:cNvSpPr/>
            <p:nvPr/>
          </p:nvSpPr>
          <p:spPr>
            <a:xfrm rot="16200000">
              <a:off x="4361524" y="1584308"/>
              <a:ext cx="304803" cy="3564186"/>
            </a:xfrm>
            <a:prstGeom prst="leftBrace">
              <a:avLst>
                <a:gd name="adj1" fmla="val 129831"/>
                <a:gd name="adj2" fmla="val 87414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2B8D9F0-6071-4396-8819-550A5674D818}"/>
                </a:ext>
              </a:extLst>
            </p:cNvPr>
            <p:cNvSpPr txBox="1"/>
            <p:nvPr/>
          </p:nvSpPr>
          <p:spPr>
            <a:xfrm>
              <a:off x="232923" y="3495311"/>
              <a:ext cx="388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buClr>
                  <a:srgbClr val="0070C0"/>
                </a:buClr>
              </a:pPr>
              <a:r>
                <a:rPr lang="en-US" altLang="zh-CN" dirty="0"/>
                <a:t>Very similar categories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0789720-39CB-4441-8B8D-8B9A8D2C54E2}"/>
                </a:ext>
              </a:extLst>
            </p:cNvPr>
            <p:cNvSpPr txBox="1"/>
            <p:nvPr/>
          </p:nvSpPr>
          <p:spPr>
            <a:xfrm>
              <a:off x="3765583" y="3519848"/>
              <a:ext cx="388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buClr>
                  <a:srgbClr val="0070C0"/>
                </a:buClr>
              </a:pPr>
              <a:r>
                <a:rPr lang="en-US" altLang="zh-CN" dirty="0"/>
                <a:t>1010 different species</a:t>
              </a: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BEAFB428-7DAC-4213-BDB1-01D3B5DC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71" y="1336672"/>
            <a:ext cx="5015465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5113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Goal of competition:</a:t>
            </a:r>
            <a:endParaRPr lang="en-US" altLang="zh-CN" sz="2000" dirty="0">
              <a:latin typeface="Segoe UI (Textkörper)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High accuracy within a limited time period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Evaluation metric: top-1 classification error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If label for image matches – error: 0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If label does not match – error: 1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Final score averaged over all instances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Dataset in total contains 268,243 images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0893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Related Work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651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Approaches by strong competitors (top 5/214):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dirty="0">
                <a:latin typeface="Segoe UI (Textkörper)"/>
              </a:rPr>
              <a:t>Weakly supervised localization with CAM (Class Activation Map)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Improve accuracy by small object localization 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dirty="0">
                <a:latin typeface="Segoe UI (Textkörper)"/>
              </a:rPr>
              <a:t>Complement entropy loss </a:t>
            </a:r>
          </a:p>
          <a:p>
            <a:pPr marL="1371600" lvl="2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Maximize likelihood of ground truth while neutralizing probabilities of complement classes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8B4D17-A1C9-45B3-A4B9-CC0355B27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91" y="4603163"/>
            <a:ext cx="3658888" cy="1371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856A36B-B32E-42D7-996B-2AA497683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991" y="4603163"/>
            <a:ext cx="3448800" cy="1371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066B923-7E8B-4550-AFCA-7644FAFBFD3B}"/>
              </a:ext>
            </a:extLst>
          </p:cNvPr>
          <p:cNvSpPr txBox="1"/>
          <p:nvPr/>
        </p:nvSpPr>
        <p:spPr>
          <a:xfrm>
            <a:off x="4948685" y="5121433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2.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C452A9E-BB5E-4E01-AAA2-024FF97E3536}"/>
              </a:ext>
            </a:extLst>
          </p:cNvPr>
          <p:cNvSpPr txBox="1"/>
          <p:nvPr/>
        </p:nvSpPr>
        <p:spPr>
          <a:xfrm>
            <a:off x="609185" y="5121433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1.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9872932-300C-438B-9838-8444FC0CE435}"/>
              </a:ext>
            </a:extLst>
          </p:cNvPr>
          <p:cNvSpPr/>
          <p:nvPr/>
        </p:nvSpPr>
        <p:spPr>
          <a:xfrm>
            <a:off x="4948685" y="4482990"/>
            <a:ext cx="3948180" cy="162124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0283A8-F80C-4AFA-BCC6-5AF880438F34}"/>
              </a:ext>
            </a:extLst>
          </p:cNvPr>
          <p:cNvSpPr/>
          <p:nvPr/>
        </p:nvSpPr>
        <p:spPr>
          <a:xfrm>
            <a:off x="682736" y="4482990"/>
            <a:ext cx="3948180" cy="162124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Related Work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18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Approaches by strong competitors (top 5/214):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Class balanced sampling (less bias from unbalanced data)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High resolution input (560*560)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Model </a:t>
            </a:r>
            <a:r>
              <a:rPr lang="en-US" altLang="zh-CN" sz="2000" dirty="0" err="1">
                <a:latin typeface="Segoe UI (Textkörper)"/>
              </a:rPr>
              <a:t>ensembling</a:t>
            </a:r>
            <a:r>
              <a:rPr lang="en-US" altLang="zh-CN" sz="2000" dirty="0">
                <a:latin typeface="Segoe UI (Textkörper)"/>
              </a:rPr>
              <a:t> (4 models)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ResNet-50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203977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95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  <a:hlinkClick r:id="rId3"/>
              </a:rPr>
              <a:t>GitHub Link</a:t>
            </a: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Model: </a:t>
            </a:r>
            <a:r>
              <a:rPr lang="de-DE" sz="2000" dirty="0">
                <a:latin typeface="Segoe UI (Textkörper)"/>
              </a:rPr>
              <a:t>Inception V3 </a:t>
            </a:r>
            <a:r>
              <a:rPr lang="de-DE" sz="2000" dirty="0" err="1">
                <a:latin typeface="Segoe UI (Textkörper)"/>
              </a:rPr>
              <a:t>model</a:t>
            </a:r>
            <a:r>
              <a:rPr lang="de-DE" sz="2000" dirty="0">
                <a:latin typeface="Segoe UI (Textkörper)"/>
              </a:rPr>
              <a:t> (</a:t>
            </a:r>
            <a:r>
              <a:rPr lang="de-DE" sz="2000" dirty="0" err="1">
                <a:latin typeface="Segoe UI (Textkörper)"/>
              </a:rPr>
              <a:t>from</a:t>
            </a:r>
            <a:r>
              <a:rPr lang="de-DE" sz="2000" dirty="0">
                <a:latin typeface="Segoe UI (Textkörper)"/>
              </a:rPr>
              <a:t> </a:t>
            </a:r>
            <a:r>
              <a:rPr lang="de-DE" sz="2000" dirty="0" err="1">
                <a:latin typeface="Segoe UI (Textkörper)"/>
              </a:rPr>
              <a:t>TensorFlow</a:t>
            </a:r>
            <a:r>
              <a:rPr lang="de-DE" sz="2000" dirty="0">
                <a:latin typeface="Segoe UI (Textkörper)"/>
              </a:rPr>
              <a:t>)</a:t>
            </a:r>
            <a:endParaRPr lang="en-US" altLang="zh-CN" sz="2000" dirty="0">
              <a:latin typeface="Segoe UI (Textkörper)"/>
            </a:endParaRPr>
          </a:p>
        </p:txBody>
      </p:sp>
      <p:pic>
        <p:nvPicPr>
          <p:cNvPr id="2050" name="Picture 2" descr="https://cloud.google.com/tpu/docs/images/inceptionv3onc--oview.png">
            <a:extLst>
              <a:ext uri="{FF2B5EF4-FFF2-40B4-BE49-F238E27FC236}">
                <a16:creationId xmlns:a16="http://schemas.microsoft.com/office/drawing/2014/main" id="{A3C47CA6-439A-497A-9A47-7B7B5531B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0" y="2426313"/>
            <a:ext cx="9144000" cy="35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18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Data processing: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Load the data (images with annotations)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Augment the data: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Uniform size of 299x299 resolution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For color: brightness, contrast, saturation, hue modifications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For image: Scaling, flipping, center crop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Training: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Tune hyperparameters, epochs and batch sizes</a:t>
            </a:r>
          </a:p>
        </p:txBody>
      </p:sp>
    </p:spTree>
    <p:extLst>
      <p:ext uri="{BB962C8B-B14F-4D97-AF65-F5344CB8AC3E}">
        <p14:creationId xmlns:p14="http://schemas.microsoft.com/office/powerpoint/2010/main" val="20957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 2016</Template>
  <TotalTime>0</TotalTime>
  <Words>500</Words>
  <Application>Microsoft Office PowerPoint</Application>
  <PresentationFormat>Bildschirmpräsentation (4:3)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Microsoft YaHei UI</vt:lpstr>
      <vt:lpstr>Arial</vt:lpstr>
      <vt:lpstr>Calibri</vt:lpstr>
      <vt:lpstr>Segoe UI</vt:lpstr>
      <vt:lpstr>Segoe UI (Textkörper)</vt:lpstr>
      <vt:lpstr>欢迎文档</vt:lpstr>
      <vt:lpstr>PowerPoint-Präsentation</vt:lpstr>
      <vt:lpstr>Today’s agenda </vt:lpstr>
      <vt:lpstr>Introduction</vt:lpstr>
      <vt:lpstr>Introduction</vt:lpstr>
      <vt:lpstr>Introduction</vt:lpstr>
      <vt:lpstr>Related Work</vt:lpstr>
      <vt:lpstr>Related Work</vt:lpstr>
      <vt:lpstr>Proposed Approach</vt:lpstr>
      <vt:lpstr>Proposed Approach</vt:lpstr>
      <vt:lpstr>Experiment Results</vt:lpstr>
      <vt:lpstr>Conclusions</vt:lpstr>
      <vt:lpstr>Conclusions</vt:lpstr>
      <vt:lpstr>PowerPoint-Präsentation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2019-12-24T07:29:39Z</dcterms:created>
  <dcterms:modified xsi:type="dcterms:W3CDTF">2019-12-25T12:58:02Z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