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2"/>
  </p:notesMasterIdLst>
  <p:sldIdLst>
    <p:sldId id="256" r:id="rId2"/>
    <p:sldId id="257" r:id="rId3"/>
    <p:sldId id="261" r:id="rId4"/>
    <p:sldId id="259" r:id="rId5"/>
    <p:sldId id="262" r:id="rId6"/>
    <p:sldId id="263" r:id="rId7"/>
    <p:sldId id="264" r:id="rId8"/>
    <p:sldId id="265" r:id="rId9"/>
    <p:sldId id="268"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7070" autoAdjust="0"/>
  </p:normalViewPr>
  <p:slideViewPr>
    <p:cSldViewPr snapToGrid="0">
      <p:cViewPr varScale="1">
        <p:scale>
          <a:sx n="74" d="100"/>
          <a:sy n="74" d="100"/>
        </p:scale>
        <p:origin x="19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matplotlib.org/stable/api/_as_gen/matplotlib.pyplot.plot.html" TargetMode="External"/><Relationship Id="rId7" Type="http://schemas.openxmlformats.org/officeDocument/2006/relationships/image" Target="../media/image15.svg"/><Relationship Id="rId2" Type="http://schemas.openxmlformats.org/officeDocument/2006/relationships/hyperlink" Target="https://numpy.org/doc/stable/reference/generated/numpy.matrix.html" TargetMode="External"/><Relationship Id="rId1" Type="http://schemas.openxmlformats.org/officeDocument/2006/relationships/hyperlink" Target="https://networkx.org/documentation/stable/tutorial.html" TargetMode="Externa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hyperlink" Target="https://networkx.org/documentation/stable/tutorial.html" TargetMode="External"/><Relationship Id="rId7" Type="http://schemas.openxmlformats.org/officeDocument/2006/relationships/image" Target="../media/image16.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hyperlink" Target="https://numpy.org/doc/stable/reference/generated/numpy.matrix.html" TargetMode="External"/><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hyperlink" Target="https://matplotlib.org/stable/api/_as_gen/matplotlib.pyplot.plot.html" TargetMode="Externa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D479E5-BEFB-4705-8254-EAD309AC4F2A}" type="doc">
      <dgm:prSet loTypeId="urn:microsoft.com/office/officeart/2018/5/layout/IconCircleLabelList" loCatId="icon" qsTypeId="urn:microsoft.com/office/officeart/2005/8/quickstyle/simple1" qsCatId="simple" csTypeId="urn:microsoft.com/office/officeart/2005/8/colors/accent0_3" csCatId="mainScheme" phldr="1"/>
      <dgm:spPr/>
      <dgm:t>
        <a:bodyPr/>
        <a:lstStyle/>
        <a:p>
          <a:endParaRPr lang="en-US"/>
        </a:p>
      </dgm:t>
    </dgm:pt>
    <dgm:pt modelId="{99BBF6ED-92DD-4E8B-B4F7-B5E7ECA28498}">
      <dgm:prSet/>
      <dgm:spPr/>
      <dgm:t>
        <a:bodyPr/>
        <a:lstStyle/>
        <a:p>
          <a:pPr>
            <a:lnSpc>
              <a:spcPct val="100000"/>
            </a:lnSpc>
            <a:defRPr cap="all"/>
          </a:pPr>
          <a:r>
            <a:rPr lang="en-US" dirty="0"/>
            <a:t>Results analysis</a:t>
          </a:r>
          <a:br>
            <a:rPr lang="en-US" dirty="0"/>
          </a:br>
          <a:endParaRPr lang="en-US" dirty="0"/>
        </a:p>
      </dgm:t>
    </dgm:pt>
    <dgm:pt modelId="{32C26D9C-E4D9-41F8-B3F4-7553CD6748F6}" type="parTrans" cxnId="{F6E223F9-D35C-445D-AEB3-6C110B1177BF}">
      <dgm:prSet/>
      <dgm:spPr/>
      <dgm:t>
        <a:bodyPr/>
        <a:lstStyle/>
        <a:p>
          <a:endParaRPr lang="en-US"/>
        </a:p>
      </dgm:t>
    </dgm:pt>
    <dgm:pt modelId="{43C816B1-62B6-4B3A-93C6-5D2E2FE78107}" type="sibTrans" cxnId="{F6E223F9-D35C-445D-AEB3-6C110B1177BF}">
      <dgm:prSet/>
      <dgm:spPr/>
      <dgm:t>
        <a:bodyPr/>
        <a:lstStyle/>
        <a:p>
          <a:endParaRPr lang="en-US"/>
        </a:p>
      </dgm:t>
    </dgm:pt>
    <dgm:pt modelId="{356ED207-1D27-440C-8A5E-20D2D5FA6E0F}">
      <dgm:prSet/>
      <dgm:spPr/>
      <dgm:t>
        <a:bodyPr/>
        <a:lstStyle/>
        <a:p>
          <a:pPr>
            <a:lnSpc>
              <a:spcPct val="100000"/>
            </a:lnSpc>
            <a:defRPr cap="all"/>
          </a:pPr>
          <a:r>
            <a:rPr lang="en-US" dirty="0"/>
            <a:t>Review initial objectives</a:t>
          </a:r>
        </a:p>
      </dgm:t>
    </dgm:pt>
    <dgm:pt modelId="{3A786A20-9DBB-4311-9A99-807B8BCB4BF2}" type="parTrans" cxnId="{5F998734-3782-4AC8-8AD2-6A93A4203E47}">
      <dgm:prSet/>
      <dgm:spPr/>
      <dgm:t>
        <a:bodyPr/>
        <a:lstStyle/>
        <a:p>
          <a:endParaRPr lang="en-US"/>
        </a:p>
      </dgm:t>
    </dgm:pt>
    <dgm:pt modelId="{4D0A8255-72E3-4351-ACE4-29C297C6BA20}" type="sibTrans" cxnId="{5F998734-3782-4AC8-8AD2-6A93A4203E47}">
      <dgm:prSet/>
      <dgm:spPr/>
      <dgm:t>
        <a:bodyPr/>
        <a:lstStyle/>
        <a:p>
          <a:endParaRPr lang="en-US"/>
        </a:p>
      </dgm:t>
    </dgm:pt>
    <dgm:pt modelId="{1AEAF4C2-0867-4C71-B63C-91DA704E4672}">
      <dgm:prSet/>
      <dgm:spPr/>
      <dgm:t>
        <a:bodyPr/>
        <a:lstStyle/>
        <a:p>
          <a:pPr>
            <a:lnSpc>
              <a:spcPct val="100000"/>
            </a:lnSpc>
            <a:defRPr cap="all"/>
          </a:pPr>
          <a:r>
            <a:rPr lang="en-US"/>
            <a:t>Limitations</a:t>
          </a:r>
        </a:p>
      </dgm:t>
    </dgm:pt>
    <dgm:pt modelId="{18031450-6B36-4971-A4D7-D1646E946B03}" type="parTrans" cxnId="{255DC379-C58E-407D-9591-1716A3E4299E}">
      <dgm:prSet/>
      <dgm:spPr/>
      <dgm:t>
        <a:bodyPr/>
        <a:lstStyle/>
        <a:p>
          <a:endParaRPr lang="en-US"/>
        </a:p>
      </dgm:t>
    </dgm:pt>
    <dgm:pt modelId="{0FA1EBB6-EAB3-4571-AFDD-92F83F490BF0}" type="sibTrans" cxnId="{255DC379-C58E-407D-9591-1716A3E4299E}">
      <dgm:prSet/>
      <dgm:spPr/>
      <dgm:t>
        <a:bodyPr/>
        <a:lstStyle/>
        <a:p>
          <a:endParaRPr lang="en-US"/>
        </a:p>
      </dgm:t>
    </dgm:pt>
    <dgm:pt modelId="{77A1D01A-1226-44CC-BD78-0C1E32720864}" type="pres">
      <dgm:prSet presAssocID="{21D479E5-BEFB-4705-8254-EAD309AC4F2A}" presName="root" presStyleCnt="0">
        <dgm:presLayoutVars>
          <dgm:dir/>
          <dgm:resizeHandles val="exact"/>
        </dgm:presLayoutVars>
      </dgm:prSet>
      <dgm:spPr/>
    </dgm:pt>
    <dgm:pt modelId="{2F77FAC7-F337-4655-86F3-DD1314474835}" type="pres">
      <dgm:prSet presAssocID="{99BBF6ED-92DD-4E8B-B4F7-B5E7ECA28498}" presName="compNode" presStyleCnt="0"/>
      <dgm:spPr/>
    </dgm:pt>
    <dgm:pt modelId="{F5F0003D-5276-45C9-AB0E-4D92341976FE}" type="pres">
      <dgm:prSet presAssocID="{99BBF6ED-92DD-4E8B-B4F7-B5E7ECA28498}" presName="iconBgRect" presStyleLbl="bgShp" presStyleIdx="0" presStyleCnt="3"/>
      <dgm:spPr/>
    </dgm:pt>
    <dgm:pt modelId="{46E77E52-92FC-4ACE-B287-6C38A2BFE508}" type="pres">
      <dgm:prSet presAssocID="{99BBF6ED-92DD-4E8B-B4F7-B5E7ECA2849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A444A1C1-AEAD-40B6-B33C-13179F842F45}" type="pres">
      <dgm:prSet presAssocID="{99BBF6ED-92DD-4E8B-B4F7-B5E7ECA28498}" presName="spaceRect" presStyleCnt="0"/>
      <dgm:spPr/>
    </dgm:pt>
    <dgm:pt modelId="{64737183-D387-4B14-A579-B359B4D61FF5}" type="pres">
      <dgm:prSet presAssocID="{99BBF6ED-92DD-4E8B-B4F7-B5E7ECA28498}" presName="textRect" presStyleLbl="revTx" presStyleIdx="0" presStyleCnt="3">
        <dgm:presLayoutVars>
          <dgm:chMax val="1"/>
          <dgm:chPref val="1"/>
        </dgm:presLayoutVars>
      </dgm:prSet>
      <dgm:spPr/>
    </dgm:pt>
    <dgm:pt modelId="{325F7327-3308-49A6-9288-3F959157DFFD}" type="pres">
      <dgm:prSet presAssocID="{43C816B1-62B6-4B3A-93C6-5D2E2FE78107}" presName="sibTrans" presStyleCnt="0"/>
      <dgm:spPr/>
    </dgm:pt>
    <dgm:pt modelId="{5AB9EA82-4611-431B-883C-01919CD75AAC}" type="pres">
      <dgm:prSet presAssocID="{356ED207-1D27-440C-8A5E-20D2D5FA6E0F}" presName="compNode" presStyleCnt="0"/>
      <dgm:spPr/>
    </dgm:pt>
    <dgm:pt modelId="{D9A6CFA1-9C5A-49BA-AEAF-46F649A338A9}" type="pres">
      <dgm:prSet presAssocID="{356ED207-1D27-440C-8A5E-20D2D5FA6E0F}" presName="iconBgRect" presStyleLbl="bgShp" presStyleIdx="1" presStyleCnt="3"/>
      <dgm:spPr/>
    </dgm:pt>
    <dgm:pt modelId="{C2CF4826-7037-4E3E-9180-3F1A41673ACF}" type="pres">
      <dgm:prSet presAssocID="{356ED207-1D27-440C-8A5E-20D2D5FA6E0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D8251C95-9EF4-4DA0-AA7D-8C8F53B741AE}" type="pres">
      <dgm:prSet presAssocID="{356ED207-1D27-440C-8A5E-20D2D5FA6E0F}" presName="spaceRect" presStyleCnt="0"/>
      <dgm:spPr/>
    </dgm:pt>
    <dgm:pt modelId="{3DCA9F5F-9105-4B71-968D-8855D32FC2B0}" type="pres">
      <dgm:prSet presAssocID="{356ED207-1D27-440C-8A5E-20D2D5FA6E0F}" presName="textRect" presStyleLbl="revTx" presStyleIdx="1" presStyleCnt="3">
        <dgm:presLayoutVars>
          <dgm:chMax val="1"/>
          <dgm:chPref val="1"/>
        </dgm:presLayoutVars>
      </dgm:prSet>
      <dgm:spPr/>
    </dgm:pt>
    <dgm:pt modelId="{6CC149EA-F151-483D-BC29-E66F83887504}" type="pres">
      <dgm:prSet presAssocID="{4D0A8255-72E3-4351-ACE4-29C297C6BA20}" presName="sibTrans" presStyleCnt="0"/>
      <dgm:spPr/>
    </dgm:pt>
    <dgm:pt modelId="{B7436E2F-E543-47BF-9DAD-13117D05FBEC}" type="pres">
      <dgm:prSet presAssocID="{1AEAF4C2-0867-4C71-B63C-91DA704E4672}" presName="compNode" presStyleCnt="0"/>
      <dgm:spPr/>
    </dgm:pt>
    <dgm:pt modelId="{5CAF612A-1C98-42FD-81CD-1B213E79F372}" type="pres">
      <dgm:prSet presAssocID="{1AEAF4C2-0867-4C71-B63C-91DA704E4672}" presName="iconBgRect" presStyleLbl="bgShp" presStyleIdx="2" presStyleCnt="3"/>
      <dgm:spPr/>
    </dgm:pt>
    <dgm:pt modelId="{C307125F-DD2C-4FC4-A60D-3BED82C36F26}" type="pres">
      <dgm:prSet presAssocID="{1AEAF4C2-0867-4C71-B63C-91DA704E467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arning"/>
        </a:ext>
      </dgm:extLst>
    </dgm:pt>
    <dgm:pt modelId="{153CF009-B9C0-446E-BA22-B50C08FF777A}" type="pres">
      <dgm:prSet presAssocID="{1AEAF4C2-0867-4C71-B63C-91DA704E4672}" presName="spaceRect" presStyleCnt="0"/>
      <dgm:spPr/>
    </dgm:pt>
    <dgm:pt modelId="{65BFBD39-AB45-49A8-95F0-9B5AF1CD3421}" type="pres">
      <dgm:prSet presAssocID="{1AEAF4C2-0867-4C71-B63C-91DA704E4672}" presName="textRect" presStyleLbl="revTx" presStyleIdx="2" presStyleCnt="3">
        <dgm:presLayoutVars>
          <dgm:chMax val="1"/>
          <dgm:chPref val="1"/>
        </dgm:presLayoutVars>
      </dgm:prSet>
      <dgm:spPr/>
    </dgm:pt>
  </dgm:ptLst>
  <dgm:cxnLst>
    <dgm:cxn modelId="{0A65B026-4690-4C1D-95EA-A2960265A44C}" type="presOf" srcId="{99BBF6ED-92DD-4E8B-B4F7-B5E7ECA28498}" destId="{64737183-D387-4B14-A579-B359B4D61FF5}" srcOrd="0" destOrd="0" presId="urn:microsoft.com/office/officeart/2018/5/layout/IconCircleLabelList"/>
    <dgm:cxn modelId="{5F998734-3782-4AC8-8AD2-6A93A4203E47}" srcId="{21D479E5-BEFB-4705-8254-EAD309AC4F2A}" destId="{356ED207-1D27-440C-8A5E-20D2D5FA6E0F}" srcOrd="1" destOrd="0" parTransId="{3A786A20-9DBB-4311-9A99-807B8BCB4BF2}" sibTransId="{4D0A8255-72E3-4351-ACE4-29C297C6BA20}"/>
    <dgm:cxn modelId="{255DC379-C58E-407D-9591-1716A3E4299E}" srcId="{21D479E5-BEFB-4705-8254-EAD309AC4F2A}" destId="{1AEAF4C2-0867-4C71-B63C-91DA704E4672}" srcOrd="2" destOrd="0" parTransId="{18031450-6B36-4971-A4D7-D1646E946B03}" sibTransId="{0FA1EBB6-EAB3-4571-AFDD-92F83F490BF0}"/>
    <dgm:cxn modelId="{8C979DCC-FE21-485D-AA85-950415150FD5}" type="presOf" srcId="{1AEAF4C2-0867-4C71-B63C-91DA704E4672}" destId="{65BFBD39-AB45-49A8-95F0-9B5AF1CD3421}" srcOrd="0" destOrd="0" presId="urn:microsoft.com/office/officeart/2018/5/layout/IconCircleLabelList"/>
    <dgm:cxn modelId="{3D75E2F0-2B26-438A-9FF1-C38B3EDAE81F}" type="presOf" srcId="{356ED207-1D27-440C-8A5E-20D2D5FA6E0F}" destId="{3DCA9F5F-9105-4B71-968D-8855D32FC2B0}" srcOrd="0" destOrd="0" presId="urn:microsoft.com/office/officeart/2018/5/layout/IconCircleLabelList"/>
    <dgm:cxn modelId="{46181DF7-C255-4E9E-9967-4A6CAE8490B4}" type="presOf" srcId="{21D479E5-BEFB-4705-8254-EAD309AC4F2A}" destId="{77A1D01A-1226-44CC-BD78-0C1E32720864}" srcOrd="0" destOrd="0" presId="urn:microsoft.com/office/officeart/2018/5/layout/IconCircleLabelList"/>
    <dgm:cxn modelId="{F6E223F9-D35C-445D-AEB3-6C110B1177BF}" srcId="{21D479E5-BEFB-4705-8254-EAD309AC4F2A}" destId="{99BBF6ED-92DD-4E8B-B4F7-B5E7ECA28498}" srcOrd="0" destOrd="0" parTransId="{32C26D9C-E4D9-41F8-B3F4-7553CD6748F6}" sibTransId="{43C816B1-62B6-4B3A-93C6-5D2E2FE78107}"/>
    <dgm:cxn modelId="{0AEBB1CD-DD15-4F54-8BE9-FC8040C314F6}" type="presParOf" srcId="{77A1D01A-1226-44CC-BD78-0C1E32720864}" destId="{2F77FAC7-F337-4655-86F3-DD1314474835}" srcOrd="0" destOrd="0" presId="urn:microsoft.com/office/officeart/2018/5/layout/IconCircleLabelList"/>
    <dgm:cxn modelId="{B2B9E303-8ACB-4585-9B03-16FFE2E7B4EE}" type="presParOf" srcId="{2F77FAC7-F337-4655-86F3-DD1314474835}" destId="{F5F0003D-5276-45C9-AB0E-4D92341976FE}" srcOrd="0" destOrd="0" presId="urn:microsoft.com/office/officeart/2018/5/layout/IconCircleLabelList"/>
    <dgm:cxn modelId="{DE44926C-21CA-4BF8-B1DC-BC3FA6A39276}" type="presParOf" srcId="{2F77FAC7-F337-4655-86F3-DD1314474835}" destId="{46E77E52-92FC-4ACE-B287-6C38A2BFE508}" srcOrd="1" destOrd="0" presId="urn:microsoft.com/office/officeart/2018/5/layout/IconCircleLabelList"/>
    <dgm:cxn modelId="{78E5C9B2-AECA-4D38-9BCC-ABFBB8AA3319}" type="presParOf" srcId="{2F77FAC7-F337-4655-86F3-DD1314474835}" destId="{A444A1C1-AEAD-40B6-B33C-13179F842F45}" srcOrd="2" destOrd="0" presId="urn:microsoft.com/office/officeart/2018/5/layout/IconCircleLabelList"/>
    <dgm:cxn modelId="{273FB503-B2CA-4D0B-A907-A2BB21419EA5}" type="presParOf" srcId="{2F77FAC7-F337-4655-86F3-DD1314474835}" destId="{64737183-D387-4B14-A579-B359B4D61FF5}" srcOrd="3" destOrd="0" presId="urn:microsoft.com/office/officeart/2018/5/layout/IconCircleLabelList"/>
    <dgm:cxn modelId="{78390212-D95F-4CA5-8EDF-1348C01385F8}" type="presParOf" srcId="{77A1D01A-1226-44CC-BD78-0C1E32720864}" destId="{325F7327-3308-49A6-9288-3F959157DFFD}" srcOrd="1" destOrd="0" presId="urn:microsoft.com/office/officeart/2018/5/layout/IconCircleLabelList"/>
    <dgm:cxn modelId="{0E14191A-2C16-4786-AFBB-142BDAA672ED}" type="presParOf" srcId="{77A1D01A-1226-44CC-BD78-0C1E32720864}" destId="{5AB9EA82-4611-431B-883C-01919CD75AAC}" srcOrd="2" destOrd="0" presId="urn:microsoft.com/office/officeart/2018/5/layout/IconCircleLabelList"/>
    <dgm:cxn modelId="{85D36F3E-A8FE-4869-8E17-D5BB0F8E1C08}" type="presParOf" srcId="{5AB9EA82-4611-431B-883C-01919CD75AAC}" destId="{D9A6CFA1-9C5A-49BA-AEAF-46F649A338A9}" srcOrd="0" destOrd="0" presId="urn:microsoft.com/office/officeart/2018/5/layout/IconCircleLabelList"/>
    <dgm:cxn modelId="{02E56837-2771-4701-9E87-4579FA6D1FBC}" type="presParOf" srcId="{5AB9EA82-4611-431B-883C-01919CD75AAC}" destId="{C2CF4826-7037-4E3E-9180-3F1A41673ACF}" srcOrd="1" destOrd="0" presId="urn:microsoft.com/office/officeart/2018/5/layout/IconCircleLabelList"/>
    <dgm:cxn modelId="{16A698CB-30E2-4B8F-86ED-EC481A7D50A5}" type="presParOf" srcId="{5AB9EA82-4611-431B-883C-01919CD75AAC}" destId="{D8251C95-9EF4-4DA0-AA7D-8C8F53B741AE}" srcOrd="2" destOrd="0" presId="urn:microsoft.com/office/officeart/2018/5/layout/IconCircleLabelList"/>
    <dgm:cxn modelId="{AFDB453D-F535-4D80-88B5-5143241885FB}" type="presParOf" srcId="{5AB9EA82-4611-431B-883C-01919CD75AAC}" destId="{3DCA9F5F-9105-4B71-968D-8855D32FC2B0}" srcOrd="3" destOrd="0" presId="urn:microsoft.com/office/officeart/2018/5/layout/IconCircleLabelList"/>
    <dgm:cxn modelId="{B3F8148D-5040-4775-8AE3-DA7F67892B16}" type="presParOf" srcId="{77A1D01A-1226-44CC-BD78-0C1E32720864}" destId="{6CC149EA-F151-483D-BC29-E66F83887504}" srcOrd="3" destOrd="0" presId="urn:microsoft.com/office/officeart/2018/5/layout/IconCircleLabelList"/>
    <dgm:cxn modelId="{E87F2742-0A7C-4271-A45E-53E4C36A33B0}" type="presParOf" srcId="{77A1D01A-1226-44CC-BD78-0C1E32720864}" destId="{B7436E2F-E543-47BF-9DAD-13117D05FBEC}" srcOrd="4" destOrd="0" presId="urn:microsoft.com/office/officeart/2018/5/layout/IconCircleLabelList"/>
    <dgm:cxn modelId="{9384F01E-32EE-4054-8FC9-519EDCD26CFA}" type="presParOf" srcId="{B7436E2F-E543-47BF-9DAD-13117D05FBEC}" destId="{5CAF612A-1C98-42FD-81CD-1B213E79F372}" srcOrd="0" destOrd="0" presId="urn:microsoft.com/office/officeart/2018/5/layout/IconCircleLabelList"/>
    <dgm:cxn modelId="{65613CC9-6B20-4703-94DB-73F65AF091BB}" type="presParOf" srcId="{B7436E2F-E543-47BF-9DAD-13117D05FBEC}" destId="{C307125F-DD2C-4FC4-A60D-3BED82C36F26}" srcOrd="1" destOrd="0" presId="urn:microsoft.com/office/officeart/2018/5/layout/IconCircleLabelList"/>
    <dgm:cxn modelId="{141F8735-66AA-48C9-85A3-94A346A6E96E}" type="presParOf" srcId="{B7436E2F-E543-47BF-9DAD-13117D05FBEC}" destId="{153CF009-B9C0-446E-BA22-B50C08FF777A}" srcOrd="2" destOrd="0" presId="urn:microsoft.com/office/officeart/2018/5/layout/IconCircleLabelList"/>
    <dgm:cxn modelId="{AA5845A9-F2AB-4364-BE8D-0437EF4B6886}" type="presParOf" srcId="{B7436E2F-E543-47BF-9DAD-13117D05FBEC}" destId="{65BFBD39-AB45-49A8-95F0-9B5AF1CD3421}"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D479E5-BEFB-4705-8254-EAD309AC4F2A}" type="doc">
      <dgm:prSet loTypeId="urn:microsoft.com/office/officeart/2018/2/layout/IconLabelList" loCatId="icon" qsTypeId="urn:microsoft.com/office/officeart/2005/8/quickstyle/simple1" qsCatId="simple" csTypeId="urn:microsoft.com/office/officeart/2005/8/colors/accent0_1" csCatId="mainScheme" phldr="1"/>
      <dgm:spPr/>
      <dgm:t>
        <a:bodyPr/>
        <a:lstStyle/>
        <a:p>
          <a:endParaRPr lang="en-US"/>
        </a:p>
      </dgm:t>
    </dgm:pt>
    <dgm:pt modelId="{99BBF6ED-92DD-4E8B-B4F7-B5E7ECA28498}">
      <dgm:prSet/>
      <dgm:spPr/>
      <dgm:t>
        <a:bodyPr/>
        <a:lstStyle/>
        <a:p>
          <a:pPr>
            <a:lnSpc>
              <a:spcPct val="100000"/>
            </a:lnSpc>
          </a:pPr>
          <a:r>
            <a:rPr lang="en-US">
              <a:hlinkClick xmlns:r="http://schemas.openxmlformats.org/officeDocument/2006/relationships" r:id="rId1"/>
            </a:rPr>
            <a:t>Networkx Graph Tutorial</a:t>
          </a:r>
          <a:endParaRPr lang="en-US"/>
        </a:p>
      </dgm:t>
    </dgm:pt>
    <dgm:pt modelId="{32C26D9C-E4D9-41F8-B3F4-7553CD6748F6}" type="parTrans" cxnId="{F6E223F9-D35C-445D-AEB3-6C110B1177BF}">
      <dgm:prSet/>
      <dgm:spPr/>
      <dgm:t>
        <a:bodyPr/>
        <a:lstStyle/>
        <a:p>
          <a:endParaRPr lang="en-US"/>
        </a:p>
      </dgm:t>
    </dgm:pt>
    <dgm:pt modelId="{43C816B1-62B6-4B3A-93C6-5D2E2FE78107}" type="sibTrans" cxnId="{F6E223F9-D35C-445D-AEB3-6C110B1177BF}">
      <dgm:prSet/>
      <dgm:spPr/>
      <dgm:t>
        <a:bodyPr/>
        <a:lstStyle/>
        <a:p>
          <a:endParaRPr lang="en-US"/>
        </a:p>
      </dgm:t>
    </dgm:pt>
    <dgm:pt modelId="{356ED207-1D27-440C-8A5E-20D2D5FA6E0F}">
      <dgm:prSet/>
      <dgm:spPr/>
      <dgm:t>
        <a:bodyPr/>
        <a:lstStyle/>
        <a:p>
          <a:pPr>
            <a:lnSpc>
              <a:spcPct val="100000"/>
            </a:lnSpc>
          </a:pPr>
          <a:r>
            <a:rPr lang="en-US">
              <a:hlinkClick xmlns:r="http://schemas.openxmlformats.org/officeDocument/2006/relationships" r:id="rId2"/>
            </a:rPr>
            <a:t>NumPy. Matrix</a:t>
          </a:r>
          <a:endParaRPr lang="en-US"/>
        </a:p>
      </dgm:t>
    </dgm:pt>
    <dgm:pt modelId="{3A786A20-9DBB-4311-9A99-807B8BCB4BF2}" type="parTrans" cxnId="{5F998734-3782-4AC8-8AD2-6A93A4203E47}">
      <dgm:prSet/>
      <dgm:spPr/>
      <dgm:t>
        <a:bodyPr/>
        <a:lstStyle/>
        <a:p>
          <a:endParaRPr lang="en-US"/>
        </a:p>
      </dgm:t>
    </dgm:pt>
    <dgm:pt modelId="{4D0A8255-72E3-4351-ACE4-29C297C6BA20}" type="sibTrans" cxnId="{5F998734-3782-4AC8-8AD2-6A93A4203E47}">
      <dgm:prSet/>
      <dgm:spPr/>
      <dgm:t>
        <a:bodyPr/>
        <a:lstStyle/>
        <a:p>
          <a:endParaRPr lang="en-US"/>
        </a:p>
      </dgm:t>
    </dgm:pt>
    <dgm:pt modelId="{1AEAF4C2-0867-4C71-B63C-91DA704E4672}">
      <dgm:prSet/>
      <dgm:spPr/>
      <dgm:t>
        <a:bodyPr/>
        <a:lstStyle/>
        <a:p>
          <a:pPr>
            <a:lnSpc>
              <a:spcPct val="100000"/>
            </a:lnSpc>
          </a:pPr>
          <a:r>
            <a:rPr lang="en-US">
              <a:hlinkClick xmlns:r="http://schemas.openxmlformats.org/officeDocument/2006/relationships" r:id="rId3"/>
            </a:rPr>
            <a:t>Matplotlib.pyplot.plot</a:t>
          </a:r>
          <a:endParaRPr lang="en-US"/>
        </a:p>
      </dgm:t>
    </dgm:pt>
    <dgm:pt modelId="{18031450-6B36-4971-A4D7-D1646E946B03}" type="parTrans" cxnId="{255DC379-C58E-407D-9591-1716A3E4299E}">
      <dgm:prSet/>
      <dgm:spPr/>
      <dgm:t>
        <a:bodyPr/>
        <a:lstStyle/>
        <a:p>
          <a:endParaRPr lang="en-US"/>
        </a:p>
      </dgm:t>
    </dgm:pt>
    <dgm:pt modelId="{0FA1EBB6-EAB3-4571-AFDD-92F83F490BF0}" type="sibTrans" cxnId="{255DC379-C58E-407D-9591-1716A3E4299E}">
      <dgm:prSet/>
      <dgm:spPr/>
      <dgm:t>
        <a:bodyPr/>
        <a:lstStyle/>
        <a:p>
          <a:endParaRPr lang="en-US"/>
        </a:p>
      </dgm:t>
    </dgm:pt>
    <dgm:pt modelId="{198F4DB0-C828-49AD-9700-9B2477068FAC}" type="pres">
      <dgm:prSet presAssocID="{21D479E5-BEFB-4705-8254-EAD309AC4F2A}" presName="root" presStyleCnt="0">
        <dgm:presLayoutVars>
          <dgm:dir/>
          <dgm:resizeHandles val="exact"/>
        </dgm:presLayoutVars>
      </dgm:prSet>
      <dgm:spPr/>
    </dgm:pt>
    <dgm:pt modelId="{916E1CFF-CDA6-4390-B9B3-EF097C29C2F1}" type="pres">
      <dgm:prSet presAssocID="{99BBF6ED-92DD-4E8B-B4F7-B5E7ECA28498}" presName="compNode" presStyleCnt="0"/>
      <dgm:spPr/>
    </dgm:pt>
    <dgm:pt modelId="{227FA5C7-0E4F-4268-BE6F-CF0692775770}" type="pres">
      <dgm:prSet presAssocID="{99BBF6ED-92DD-4E8B-B4F7-B5E7ECA28498}" presName="iconRect" presStyleLbl="node1" presStyleIdx="0" presStyleCnt="3"/>
      <dgm:spPr>
        <a:blipFill>
          <a:blip xmlns:r="http://schemas.openxmlformats.org/officeDocument/2006/relationships" r:embed="rId4">
            <a:extLst>
              <a:ext uri="{96DAC541-7B7A-43D3-8B79-37D633B846F1}">
                <asvg:svgBlip xmlns:asvg="http://schemas.microsoft.com/office/drawing/2016/SVG/main" r:embed="rId5"/>
              </a:ext>
            </a:extLst>
          </a:blip>
          <a:srcRect/>
          <a:stretch>
            <a:fillRect/>
          </a:stretch>
        </a:blipFill>
      </dgm:spPr>
      <dgm:extLst>
        <a:ext uri="{E40237B7-FDA0-4F09-8148-C483321AD2D9}">
          <dgm14:cNvPr xmlns:dgm14="http://schemas.microsoft.com/office/drawing/2010/diagram" id="0" name="" descr="Radar Chart with solid fill"/>
        </a:ext>
      </dgm:extLst>
    </dgm:pt>
    <dgm:pt modelId="{20E222AA-C712-4720-8EAC-7D0DB47A4637}" type="pres">
      <dgm:prSet presAssocID="{99BBF6ED-92DD-4E8B-B4F7-B5E7ECA28498}" presName="spaceRect" presStyleCnt="0"/>
      <dgm:spPr/>
    </dgm:pt>
    <dgm:pt modelId="{AB2BC3E1-A692-44E1-AFD4-F9645E61270B}" type="pres">
      <dgm:prSet presAssocID="{99BBF6ED-92DD-4E8B-B4F7-B5E7ECA28498}" presName="textRect" presStyleLbl="revTx" presStyleIdx="0" presStyleCnt="3">
        <dgm:presLayoutVars>
          <dgm:chMax val="1"/>
          <dgm:chPref val="1"/>
        </dgm:presLayoutVars>
      </dgm:prSet>
      <dgm:spPr/>
    </dgm:pt>
    <dgm:pt modelId="{B082B0F1-F339-481A-88FF-697294C5FAC0}" type="pres">
      <dgm:prSet presAssocID="{43C816B1-62B6-4B3A-93C6-5D2E2FE78107}" presName="sibTrans" presStyleCnt="0"/>
      <dgm:spPr/>
    </dgm:pt>
    <dgm:pt modelId="{6B818D8E-02A9-46F7-B7E1-935E642AC06B}" type="pres">
      <dgm:prSet presAssocID="{356ED207-1D27-440C-8A5E-20D2D5FA6E0F}" presName="compNode" presStyleCnt="0"/>
      <dgm:spPr/>
    </dgm:pt>
    <dgm:pt modelId="{8FA3052A-CF98-4431-9A34-D296EF03CB3B}" type="pres">
      <dgm:prSet presAssocID="{356ED207-1D27-440C-8A5E-20D2D5FA6E0F}" presName="iconRect" presStyleLbl="node1" presStyleIdx="1"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Arrow Circle"/>
        </a:ext>
      </dgm:extLst>
    </dgm:pt>
    <dgm:pt modelId="{7C54230B-A225-4EC6-87FD-B8275385249D}" type="pres">
      <dgm:prSet presAssocID="{356ED207-1D27-440C-8A5E-20D2D5FA6E0F}" presName="spaceRect" presStyleCnt="0"/>
      <dgm:spPr/>
    </dgm:pt>
    <dgm:pt modelId="{590AB88E-0131-4070-815B-305EB32AA7A2}" type="pres">
      <dgm:prSet presAssocID="{356ED207-1D27-440C-8A5E-20D2D5FA6E0F}" presName="textRect" presStyleLbl="revTx" presStyleIdx="1" presStyleCnt="3">
        <dgm:presLayoutVars>
          <dgm:chMax val="1"/>
          <dgm:chPref val="1"/>
        </dgm:presLayoutVars>
      </dgm:prSet>
      <dgm:spPr/>
    </dgm:pt>
    <dgm:pt modelId="{6DD162C1-DB1E-475C-B795-C2878DD2E325}" type="pres">
      <dgm:prSet presAssocID="{4D0A8255-72E3-4351-ACE4-29C297C6BA20}" presName="sibTrans" presStyleCnt="0"/>
      <dgm:spPr/>
    </dgm:pt>
    <dgm:pt modelId="{03485492-16C4-4562-BA90-31E0D5D10BEA}" type="pres">
      <dgm:prSet presAssocID="{1AEAF4C2-0867-4C71-B63C-91DA704E4672}" presName="compNode" presStyleCnt="0"/>
      <dgm:spPr/>
    </dgm:pt>
    <dgm:pt modelId="{9836AD6F-826D-44C1-88F8-8F19C7ACC978}" type="pres">
      <dgm:prSet presAssocID="{1AEAF4C2-0867-4C71-B63C-91DA704E4672}" presName="iconRect" presStyleLbl="node1" presStyleIdx="2" presStyleCnt="3"/>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Network Diagram"/>
        </a:ext>
      </dgm:extLst>
    </dgm:pt>
    <dgm:pt modelId="{63C4F939-9148-4E01-8897-AEF827404CCE}" type="pres">
      <dgm:prSet presAssocID="{1AEAF4C2-0867-4C71-B63C-91DA704E4672}" presName="spaceRect" presStyleCnt="0"/>
      <dgm:spPr/>
    </dgm:pt>
    <dgm:pt modelId="{C65B1042-93C1-4F77-90D0-84557B30E06B}" type="pres">
      <dgm:prSet presAssocID="{1AEAF4C2-0867-4C71-B63C-91DA704E4672}" presName="textRect" presStyleLbl="revTx" presStyleIdx="2" presStyleCnt="3">
        <dgm:presLayoutVars>
          <dgm:chMax val="1"/>
          <dgm:chPref val="1"/>
        </dgm:presLayoutVars>
      </dgm:prSet>
      <dgm:spPr/>
    </dgm:pt>
  </dgm:ptLst>
  <dgm:cxnLst>
    <dgm:cxn modelId="{5F998734-3782-4AC8-8AD2-6A93A4203E47}" srcId="{21D479E5-BEFB-4705-8254-EAD309AC4F2A}" destId="{356ED207-1D27-440C-8A5E-20D2D5FA6E0F}" srcOrd="1" destOrd="0" parTransId="{3A786A20-9DBB-4311-9A99-807B8BCB4BF2}" sibTransId="{4D0A8255-72E3-4351-ACE4-29C297C6BA20}"/>
    <dgm:cxn modelId="{34E4E65B-2038-4D6D-91E5-18B1A55128ED}" type="presOf" srcId="{1AEAF4C2-0867-4C71-B63C-91DA704E4672}" destId="{C65B1042-93C1-4F77-90D0-84557B30E06B}" srcOrd="0" destOrd="0" presId="urn:microsoft.com/office/officeart/2018/2/layout/IconLabelList"/>
    <dgm:cxn modelId="{255DC379-C58E-407D-9591-1716A3E4299E}" srcId="{21D479E5-BEFB-4705-8254-EAD309AC4F2A}" destId="{1AEAF4C2-0867-4C71-B63C-91DA704E4672}" srcOrd="2" destOrd="0" parTransId="{18031450-6B36-4971-A4D7-D1646E946B03}" sibTransId="{0FA1EBB6-EAB3-4571-AFDD-92F83F490BF0}"/>
    <dgm:cxn modelId="{4BB816A2-703F-4986-A92F-3E4BAF20EEB0}" type="presOf" srcId="{99BBF6ED-92DD-4E8B-B4F7-B5E7ECA28498}" destId="{AB2BC3E1-A692-44E1-AFD4-F9645E61270B}" srcOrd="0" destOrd="0" presId="urn:microsoft.com/office/officeart/2018/2/layout/IconLabelList"/>
    <dgm:cxn modelId="{D7ED6AEB-83C5-4B62-A7DD-69947C90BBB3}" type="presOf" srcId="{356ED207-1D27-440C-8A5E-20D2D5FA6E0F}" destId="{590AB88E-0131-4070-815B-305EB32AA7A2}" srcOrd="0" destOrd="0" presId="urn:microsoft.com/office/officeart/2018/2/layout/IconLabelList"/>
    <dgm:cxn modelId="{418194F8-F3EA-44DF-ACD2-A4CA8934701D}" type="presOf" srcId="{21D479E5-BEFB-4705-8254-EAD309AC4F2A}" destId="{198F4DB0-C828-49AD-9700-9B2477068FAC}" srcOrd="0" destOrd="0" presId="urn:microsoft.com/office/officeart/2018/2/layout/IconLabelList"/>
    <dgm:cxn modelId="{F6E223F9-D35C-445D-AEB3-6C110B1177BF}" srcId="{21D479E5-BEFB-4705-8254-EAD309AC4F2A}" destId="{99BBF6ED-92DD-4E8B-B4F7-B5E7ECA28498}" srcOrd="0" destOrd="0" parTransId="{32C26D9C-E4D9-41F8-B3F4-7553CD6748F6}" sibTransId="{43C816B1-62B6-4B3A-93C6-5D2E2FE78107}"/>
    <dgm:cxn modelId="{32CD4FF1-36BA-4217-A7EA-9CBDB222E76C}" type="presParOf" srcId="{198F4DB0-C828-49AD-9700-9B2477068FAC}" destId="{916E1CFF-CDA6-4390-B9B3-EF097C29C2F1}" srcOrd="0" destOrd="0" presId="urn:microsoft.com/office/officeart/2018/2/layout/IconLabelList"/>
    <dgm:cxn modelId="{55BCBBF1-DF51-4CDE-95DB-7961748AFDE7}" type="presParOf" srcId="{916E1CFF-CDA6-4390-B9B3-EF097C29C2F1}" destId="{227FA5C7-0E4F-4268-BE6F-CF0692775770}" srcOrd="0" destOrd="0" presId="urn:microsoft.com/office/officeart/2018/2/layout/IconLabelList"/>
    <dgm:cxn modelId="{6AB2478A-BF71-48A9-9D7F-70793822EE64}" type="presParOf" srcId="{916E1CFF-CDA6-4390-B9B3-EF097C29C2F1}" destId="{20E222AA-C712-4720-8EAC-7D0DB47A4637}" srcOrd="1" destOrd="0" presId="urn:microsoft.com/office/officeart/2018/2/layout/IconLabelList"/>
    <dgm:cxn modelId="{5AFD4F31-D326-481C-99F7-4AA4274FB644}" type="presParOf" srcId="{916E1CFF-CDA6-4390-B9B3-EF097C29C2F1}" destId="{AB2BC3E1-A692-44E1-AFD4-F9645E61270B}" srcOrd="2" destOrd="0" presId="urn:microsoft.com/office/officeart/2018/2/layout/IconLabelList"/>
    <dgm:cxn modelId="{0B605CAB-A7A3-4A8B-A6B5-A7F0795013CD}" type="presParOf" srcId="{198F4DB0-C828-49AD-9700-9B2477068FAC}" destId="{B082B0F1-F339-481A-88FF-697294C5FAC0}" srcOrd="1" destOrd="0" presId="urn:microsoft.com/office/officeart/2018/2/layout/IconLabelList"/>
    <dgm:cxn modelId="{A37F8969-9293-49ED-AA93-4D88AD167571}" type="presParOf" srcId="{198F4DB0-C828-49AD-9700-9B2477068FAC}" destId="{6B818D8E-02A9-46F7-B7E1-935E642AC06B}" srcOrd="2" destOrd="0" presId="urn:microsoft.com/office/officeart/2018/2/layout/IconLabelList"/>
    <dgm:cxn modelId="{EBB77AE2-D795-49BD-9504-DDB49ECB77C8}" type="presParOf" srcId="{6B818D8E-02A9-46F7-B7E1-935E642AC06B}" destId="{8FA3052A-CF98-4431-9A34-D296EF03CB3B}" srcOrd="0" destOrd="0" presId="urn:microsoft.com/office/officeart/2018/2/layout/IconLabelList"/>
    <dgm:cxn modelId="{587741D5-A3B2-4DE5-93C2-913EDEFD3E10}" type="presParOf" srcId="{6B818D8E-02A9-46F7-B7E1-935E642AC06B}" destId="{7C54230B-A225-4EC6-87FD-B8275385249D}" srcOrd="1" destOrd="0" presId="urn:microsoft.com/office/officeart/2018/2/layout/IconLabelList"/>
    <dgm:cxn modelId="{A8E7D4F4-2B43-48F7-9F5E-484268C73BE5}" type="presParOf" srcId="{6B818D8E-02A9-46F7-B7E1-935E642AC06B}" destId="{590AB88E-0131-4070-815B-305EB32AA7A2}" srcOrd="2" destOrd="0" presId="urn:microsoft.com/office/officeart/2018/2/layout/IconLabelList"/>
    <dgm:cxn modelId="{D5049FE6-4837-4299-9BAD-16842E476124}" type="presParOf" srcId="{198F4DB0-C828-49AD-9700-9B2477068FAC}" destId="{6DD162C1-DB1E-475C-B795-C2878DD2E325}" srcOrd="3" destOrd="0" presId="urn:microsoft.com/office/officeart/2018/2/layout/IconLabelList"/>
    <dgm:cxn modelId="{7ACA5020-AA1E-46A5-8D0A-F08EE058B0EE}" type="presParOf" srcId="{198F4DB0-C828-49AD-9700-9B2477068FAC}" destId="{03485492-16C4-4562-BA90-31E0D5D10BEA}" srcOrd="4" destOrd="0" presId="urn:microsoft.com/office/officeart/2018/2/layout/IconLabelList"/>
    <dgm:cxn modelId="{7D7FAFAE-0EBE-45B8-A7C6-246B7E1F1B47}" type="presParOf" srcId="{03485492-16C4-4562-BA90-31E0D5D10BEA}" destId="{9836AD6F-826D-44C1-88F8-8F19C7ACC978}" srcOrd="0" destOrd="0" presId="urn:microsoft.com/office/officeart/2018/2/layout/IconLabelList"/>
    <dgm:cxn modelId="{32C08405-2DC9-43FF-B26F-4EBDA411CA68}" type="presParOf" srcId="{03485492-16C4-4562-BA90-31E0D5D10BEA}" destId="{63C4F939-9148-4E01-8897-AEF827404CCE}" srcOrd="1" destOrd="0" presId="urn:microsoft.com/office/officeart/2018/2/layout/IconLabelList"/>
    <dgm:cxn modelId="{EA8E90F7-5B35-4913-8C52-AF009F591EB9}" type="presParOf" srcId="{03485492-16C4-4562-BA90-31E0D5D10BEA}" destId="{C65B1042-93C1-4F77-90D0-84557B30E06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0003D-5276-45C9-AB0E-4D92341976FE}">
      <dsp:nvSpPr>
        <dsp:cNvPr id="0" name=""/>
        <dsp:cNvSpPr/>
      </dsp:nvSpPr>
      <dsp:spPr>
        <a:xfrm>
          <a:off x="624000" y="250566"/>
          <a:ext cx="1784250" cy="1784250"/>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E77E52-92FC-4ACE-B287-6C38A2BFE508}">
      <dsp:nvSpPr>
        <dsp:cNvPr id="0" name=""/>
        <dsp:cNvSpPr/>
      </dsp:nvSpPr>
      <dsp:spPr>
        <a:xfrm>
          <a:off x="1004250" y="630816"/>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737183-D387-4B14-A579-B359B4D61FF5}">
      <dsp:nvSpPr>
        <dsp:cNvPr id="0" name=""/>
        <dsp:cNvSpPr/>
      </dsp:nvSpPr>
      <dsp:spPr>
        <a:xfrm>
          <a:off x="53625" y="259056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Results analysis</a:t>
          </a:r>
          <a:br>
            <a:rPr lang="en-US" sz="2100" kern="1200" dirty="0"/>
          </a:br>
          <a:endParaRPr lang="en-US" sz="2100" kern="1200" dirty="0"/>
        </a:p>
      </dsp:txBody>
      <dsp:txXfrm>
        <a:off x="53625" y="2590566"/>
        <a:ext cx="2925000" cy="720000"/>
      </dsp:txXfrm>
    </dsp:sp>
    <dsp:sp modelId="{D9A6CFA1-9C5A-49BA-AEAF-46F649A338A9}">
      <dsp:nvSpPr>
        <dsp:cNvPr id="0" name=""/>
        <dsp:cNvSpPr/>
      </dsp:nvSpPr>
      <dsp:spPr>
        <a:xfrm>
          <a:off x="4060875" y="250566"/>
          <a:ext cx="1784250" cy="1784250"/>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CF4826-7037-4E3E-9180-3F1A41673ACF}">
      <dsp:nvSpPr>
        <dsp:cNvPr id="0" name=""/>
        <dsp:cNvSpPr/>
      </dsp:nvSpPr>
      <dsp:spPr>
        <a:xfrm>
          <a:off x="4441125" y="630816"/>
          <a:ext cx="1023750" cy="1023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CA9F5F-9105-4B71-968D-8855D32FC2B0}">
      <dsp:nvSpPr>
        <dsp:cNvPr id="0" name=""/>
        <dsp:cNvSpPr/>
      </dsp:nvSpPr>
      <dsp:spPr>
        <a:xfrm>
          <a:off x="3490500" y="259056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Review initial objectives</a:t>
          </a:r>
        </a:p>
      </dsp:txBody>
      <dsp:txXfrm>
        <a:off x="3490500" y="2590566"/>
        <a:ext cx="2925000" cy="720000"/>
      </dsp:txXfrm>
    </dsp:sp>
    <dsp:sp modelId="{5CAF612A-1C98-42FD-81CD-1B213E79F372}">
      <dsp:nvSpPr>
        <dsp:cNvPr id="0" name=""/>
        <dsp:cNvSpPr/>
      </dsp:nvSpPr>
      <dsp:spPr>
        <a:xfrm>
          <a:off x="7497750" y="250566"/>
          <a:ext cx="1784250" cy="1784250"/>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07125F-DD2C-4FC4-A60D-3BED82C36F26}">
      <dsp:nvSpPr>
        <dsp:cNvPr id="0" name=""/>
        <dsp:cNvSpPr/>
      </dsp:nvSpPr>
      <dsp:spPr>
        <a:xfrm>
          <a:off x="7878000" y="630816"/>
          <a:ext cx="1023750" cy="1023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BFBD39-AB45-49A8-95F0-9B5AF1CD3421}">
      <dsp:nvSpPr>
        <dsp:cNvPr id="0" name=""/>
        <dsp:cNvSpPr/>
      </dsp:nvSpPr>
      <dsp:spPr>
        <a:xfrm>
          <a:off x="6927375" y="259056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Limitations</a:t>
          </a:r>
        </a:p>
      </dsp:txBody>
      <dsp:txXfrm>
        <a:off x="6927375" y="2590566"/>
        <a:ext cx="2925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7FA5C7-0E4F-4268-BE6F-CF0692775770}">
      <dsp:nvSpPr>
        <dsp:cNvPr id="0" name=""/>
        <dsp:cNvSpPr/>
      </dsp:nvSpPr>
      <dsp:spPr>
        <a:xfrm>
          <a:off x="1032027" y="328550"/>
          <a:ext cx="1269004" cy="1269004"/>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2BC3E1-A692-44E1-AFD4-F9645E61270B}">
      <dsp:nvSpPr>
        <dsp:cNvPr id="0" name=""/>
        <dsp:cNvSpPr/>
      </dsp:nvSpPr>
      <dsp:spPr>
        <a:xfrm>
          <a:off x="256524" y="1948609"/>
          <a:ext cx="282001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hlinkClick xmlns:r="http://schemas.openxmlformats.org/officeDocument/2006/relationships" r:id="rId3"/>
            </a:rPr>
            <a:t>Networkx Graph Tutorial</a:t>
          </a:r>
          <a:endParaRPr lang="en-US" sz="2100" kern="1200"/>
        </a:p>
      </dsp:txBody>
      <dsp:txXfrm>
        <a:off x="256524" y="1948609"/>
        <a:ext cx="2820010" cy="720000"/>
      </dsp:txXfrm>
    </dsp:sp>
    <dsp:sp modelId="{8FA3052A-CF98-4431-9A34-D296EF03CB3B}">
      <dsp:nvSpPr>
        <dsp:cNvPr id="0" name=""/>
        <dsp:cNvSpPr/>
      </dsp:nvSpPr>
      <dsp:spPr>
        <a:xfrm>
          <a:off x="4345540" y="328550"/>
          <a:ext cx="1269004" cy="1269004"/>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0AB88E-0131-4070-815B-305EB32AA7A2}">
      <dsp:nvSpPr>
        <dsp:cNvPr id="0" name=""/>
        <dsp:cNvSpPr/>
      </dsp:nvSpPr>
      <dsp:spPr>
        <a:xfrm>
          <a:off x="3570037" y="1948609"/>
          <a:ext cx="282001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hlinkClick xmlns:r="http://schemas.openxmlformats.org/officeDocument/2006/relationships" r:id="rId6"/>
            </a:rPr>
            <a:t>NumPy. Matrix</a:t>
          </a:r>
          <a:endParaRPr lang="en-US" sz="2100" kern="1200"/>
        </a:p>
      </dsp:txBody>
      <dsp:txXfrm>
        <a:off x="3570037" y="1948609"/>
        <a:ext cx="2820010" cy="720000"/>
      </dsp:txXfrm>
    </dsp:sp>
    <dsp:sp modelId="{9836AD6F-826D-44C1-88F8-8F19C7ACC978}">
      <dsp:nvSpPr>
        <dsp:cNvPr id="0" name=""/>
        <dsp:cNvSpPr/>
      </dsp:nvSpPr>
      <dsp:spPr>
        <a:xfrm>
          <a:off x="7659052" y="328550"/>
          <a:ext cx="1269004" cy="12690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5B1042-93C1-4F77-90D0-84557B30E06B}">
      <dsp:nvSpPr>
        <dsp:cNvPr id="0" name=""/>
        <dsp:cNvSpPr/>
      </dsp:nvSpPr>
      <dsp:spPr>
        <a:xfrm>
          <a:off x="6883549" y="1948609"/>
          <a:ext cx="282001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hlinkClick xmlns:r="http://schemas.openxmlformats.org/officeDocument/2006/relationships" r:id="rId9"/>
            </a:rPr>
            <a:t>Matplotlib.pyplot.plot</a:t>
          </a:r>
          <a:endParaRPr lang="en-US" sz="2100" kern="1200"/>
        </a:p>
      </dsp:txBody>
      <dsp:txXfrm>
        <a:off x="6883549" y="1948609"/>
        <a:ext cx="282001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AAB5DE-8D94-410D-AAA3-1289EC17F5AF}" type="datetimeFigureOut">
              <a:rPr lang="en-US" smtClean="0"/>
              <a:t>4/14/2024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EFE4C-5006-45A8-8994-CC7ED819080C}" type="slidenum">
              <a:rPr lang="en-US" smtClean="0"/>
              <a:t>‹#›</a:t>
            </a:fld>
            <a:endParaRPr lang="en-US"/>
          </a:p>
        </p:txBody>
      </p:sp>
    </p:spTree>
    <p:extLst>
      <p:ext uri="{BB962C8B-B14F-4D97-AF65-F5344CB8AC3E}">
        <p14:creationId xmlns:p14="http://schemas.microsoft.com/office/powerpoint/2010/main" val="1082623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Jeffery Kimbrow, and today I will be presenting on the friendship network analysis. </a:t>
            </a:r>
          </a:p>
        </p:txBody>
      </p:sp>
      <p:sp>
        <p:nvSpPr>
          <p:cNvPr id="4" name="Slide Number Placeholder 3"/>
          <p:cNvSpPr>
            <a:spLocks noGrp="1"/>
          </p:cNvSpPr>
          <p:nvPr>
            <p:ph type="sldNum" sz="quarter" idx="5"/>
          </p:nvPr>
        </p:nvSpPr>
        <p:spPr/>
        <p:txBody>
          <a:bodyPr/>
          <a:lstStyle/>
          <a:p>
            <a:fld id="{F9BEFE4C-5006-45A8-8994-CC7ED819080C}" type="slidenum">
              <a:rPr lang="en-US" smtClean="0"/>
              <a:t>1</a:t>
            </a:fld>
            <a:endParaRPr lang="en-US"/>
          </a:p>
        </p:txBody>
      </p:sp>
    </p:spTree>
    <p:extLst>
      <p:ext uri="{BB962C8B-B14F-4D97-AF65-F5344CB8AC3E}">
        <p14:creationId xmlns:p14="http://schemas.microsoft.com/office/powerpoint/2010/main" val="3750731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all! </a:t>
            </a:r>
          </a:p>
        </p:txBody>
      </p:sp>
      <p:sp>
        <p:nvSpPr>
          <p:cNvPr id="4" name="Slide Number Placeholder 3"/>
          <p:cNvSpPr>
            <a:spLocks noGrp="1"/>
          </p:cNvSpPr>
          <p:nvPr>
            <p:ph type="sldNum" sz="quarter" idx="5"/>
          </p:nvPr>
        </p:nvSpPr>
        <p:spPr/>
        <p:txBody>
          <a:bodyPr/>
          <a:lstStyle/>
          <a:p>
            <a:fld id="{F9BEFE4C-5006-45A8-8994-CC7ED819080C}" type="slidenum">
              <a:rPr lang="en-US" smtClean="0"/>
              <a:t>10</a:t>
            </a:fld>
            <a:endParaRPr lang="en-US"/>
          </a:p>
        </p:txBody>
      </p:sp>
    </p:spTree>
    <p:extLst>
      <p:ext uri="{BB962C8B-B14F-4D97-AF65-F5344CB8AC3E}">
        <p14:creationId xmlns:p14="http://schemas.microsoft.com/office/powerpoint/2010/main" val="1432187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demonstrates the ability to represent friendship networks through matrix representation with Python. </a:t>
            </a:r>
          </a:p>
          <a:p>
            <a:endParaRPr lang="en-US" dirty="0"/>
          </a:p>
          <a:p>
            <a:r>
              <a:rPr lang="en-US" dirty="0"/>
              <a:t>The objectives of the project were to apply a matrix for the analysis of a friendship network. Then calculate and interpret the metrics for the network.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importance of this project was to showcase the ability of the NumPy, </a:t>
            </a:r>
            <a:r>
              <a:rPr lang="en-US" dirty="0" err="1"/>
              <a:t>NetworkX</a:t>
            </a:r>
            <a:r>
              <a:rPr lang="en-US" dirty="0"/>
              <a:t>, and Matplotlib Python libraries to create, analyze, and visualize a friendship network. This sort of analysis is crucial for sociological research and community planning. </a:t>
            </a:r>
          </a:p>
          <a:p>
            <a:endParaRPr lang="en-US" dirty="0"/>
          </a:p>
        </p:txBody>
      </p:sp>
      <p:sp>
        <p:nvSpPr>
          <p:cNvPr id="4" name="Slide Number Placeholder 3"/>
          <p:cNvSpPr>
            <a:spLocks noGrp="1"/>
          </p:cNvSpPr>
          <p:nvPr>
            <p:ph type="sldNum" sz="quarter" idx="5"/>
          </p:nvPr>
        </p:nvSpPr>
        <p:spPr/>
        <p:txBody>
          <a:bodyPr/>
          <a:lstStyle/>
          <a:p>
            <a:fld id="{F9BEFE4C-5006-45A8-8994-CC7ED819080C}" type="slidenum">
              <a:rPr lang="en-US" smtClean="0"/>
              <a:t>2</a:t>
            </a:fld>
            <a:endParaRPr lang="en-US"/>
          </a:p>
        </p:txBody>
      </p:sp>
    </p:spTree>
    <p:extLst>
      <p:ext uri="{BB962C8B-B14F-4D97-AF65-F5344CB8AC3E}">
        <p14:creationId xmlns:p14="http://schemas.microsoft.com/office/powerpoint/2010/main" val="3550736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can graph theory be used to analyze complex networks? Many of us may think that this knowledge will never be used or that it may not even be relevant to our future or current work. </a:t>
            </a:r>
          </a:p>
          <a:p>
            <a:endParaRPr lang="en-US" dirty="0"/>
          </a:p>
          <a:p>
            <a:endParaRPr lang="en-US" dirty="0"/>
          </a:p>
          <a:p>
            <a:r>
              <a:rPr lang="en-US" dirty="0"/>
              <a:t>However, this is used in our everyday lives without us even knowing it. Examples of this could include traffic routing, disease tracking, or even with the image in the slide that represents how power is distributed throughout a country.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BEFE4C-5006-45A8-8994-CC7ED819080C}"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967959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methodology used was a matrix representation to denote friendship strengths and connections, which was transformed into a graph for analysis and visualization.</a:t>
            </a:r>
          </a:p>
          <a:p>
            <a:endParaRPr lang="en-US" dirty="0"/>
          </a:p>
          <a:p>
            <a:r>
              <a:rPr lang="en-US" dirty="0"/>
              <a:t>The tools utilized during this project were Python3.12, </a:t>
            </a:r>
            <a:r>
              <a:rPr lang="en-US" dirty="0" err="1"/>
              <a:t>Numpy</a:t>
            </a:r>
            <a:r>
              <a:rPr lang="en-US" dirty="0"/>
              <a:t>, </a:t>
            </a:r>
            <a:r>
              <a:rPr lang="en-US" dirty="0" err="1"/>
              <a:t>NetworkX</a:t>
            </a:r>
            <a:r>
              <a:rPr lang="en-US" dirty="0"/>
              <a:t>, Matplotlib and Visual Studio Code. </a:t>
            </a:r>
          </a:p>
          <a:p>
            <a:endParaRPr lang="en-US" dirty="0"/>
          </a:p>
          <a:p>
            <a:endParaRPr lang="en-US" dirty="0"/>
          </a:p>
        </p:txBody>
      </p:sp>
      <p:sp>
        <p:nvSpPr>
          <p:cNvPr id="4" name="Slide Number Placeholder 3"/>
          <p:cNvSpPr>
            <a:spLocks noGrp="1"/>
          </p:cNvSpPr>
          <p:nvPr>
            <p:ph type="sldNum" sz="quarter" idx="5"/>
          </p:nvPr>
        </p:nvSpPr>
        <p:spPr/>
        <p:txBody>
          <a:bodyPr/>
          <a:lstStyle/>
          <a:p>
            <a:fld id="{F9BEFE4C-5006-45A8-8994-CC7ED819080C}" type="slidenum">
              <a:rPr lang="en-US" smtClean="0"/>
              <a:t>4</a:t>
            </a:fld>
            <a:endParaRPr lang="en-US"/>
          </a:p>
        </p:txBody>
      </p:sp>
    </p:spTree>
    <p:extLst>
      <p:ext uri="{BB962C8B-B14F-4D97-AF65-F5344CB8AC3E}">
        <p14:creationId xmlns:p14="http://schemas.microsoft.com/office/powerpoint/2010/main" val="1685470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of implementation started with configuring a matrix to represent the connections and strength of friendships among individuals using NumPy.</a:t>
            </a:r>
          </a:p>
          <a:p>
            <a:endParaRPr lang="en-US" dirty="0"/>
          </a:p>
          <a:p>
            <a:r>
              <a:rPr lang="en-US" dirty="0"/>
              <a:t>From that, I was able to use the </a:t>
            </a:r>
            <a:r>
              <a:rPr lang="en-US" dirty="0" err="1"/>
              <a:t>NetworkX</a:t>
            </a:r>
            <a:r>
              <a:rPr lang="en-US" dirty="0"/>
              <a:t> library, this allowed me to convert the friendship matrix into a graph format, where each node is representing an individuals and each weight edge depicts the strength of their friendship. </a:t>
            </a:r>
          </a:p>
          <a:p>
            <a:endParaRPr lang="en-US" dirty="0"/>
          </a:p>
          <a:p>
            <a:r>
              <a:rPr lang="en-US" dirty="0"/>
              <a:t>Afterwards, I utilized Matplotlib to create a visual representation of the network. This involved mapping each person to a node and visually connecting nodes with weighted edges. </a:t>
            </a:r>
          </a:p>
        </p:txBody>
      </p:sp>
      <p:sp>
        <p:nvSpPr>
          <p:cNvPr id="4" name="Slide Number Placeholder 3"/>
          <p:cNvSpPr>
            <a:spLocks noGrp="1"/>
          </p:cNvSpPr>
          <p:nvPr>
            <p:ph type="sldNum" sz="quarter" idx="5"/>
          </p:nvPr>
        </p:nvSpPr>
        <p:spPr/>
        <p:txBody>
          <a:bodyPr/>
          <a:lstStyle/>
          <a:p>
            <a:fld id="{F9BEFE4C-5006-45A8-8994-CC7ED819080C}" type="slidenum">
              <a:rPr lang="en-US" smtClean="0"/>
              <a:t>5</a:t>
            </a:fld>
            <a:endParaRPr lang="en-US"/>
          </a:p>
        </p:txBody>
      </p:sp>
    </p:spTree>
    <p:extLst>
      <p:ext uri="{BB962C8B-B14F-4D97-AF65-F5344CB8AC3E}">
        <p14:creationId xmlns:p14="http://schemas.microsoft.com/office/powerpoint/2010/main" val="2640791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results of our program were able to show us the following information.</a:t>
            </a:r>
            <a:br>
              <a:rPr lang="en-US" dirty="0"/>
            </a:br>
            <a:br>
              <a:rPr lang="en-US" dirty="0"/>
            </a:br>
            <a:r>
              <a:rPr lang="en-US" dirty="0"/>
              <a:t>Total Unique Friendships: 7</a:t>
            </a:r>
            <a:br>
              <a:rPr lang="en-US" dirty="0"/>
            </a:br>
            <a:endParaRPr lang="en-US" dirty="0"/>
          </a:p>
          <a:p>
            <a:r>
              <a:rPr lang="en-US" dirty="0"/>
              <a:t>Most Popular Person: Zach</a:t>
            </a:r>
            <a:br>
              <a:rPr lang="en-US" dirty="0"/>
            </a:br>
            <a:endParaRPr lang="en-US" dirty="0"/>
          </a:p>
          <a:p>
            <a:r>
              <a:rPr lang="en-US" dirty="0"/>
              <a:t>Isolated Individuals: Ryan</a:t>
            </a:r>
            <a:br>
              <a:rPr lang="en-US" dirty="0"/>
            </a:br>
            <a:endParaRPr lang="en-US" dirty="0"/>
          </a:p>
          <a:p>
            <a:r>
              <a:rPr lang="en-US" dirty="0"/>
              <a:t>Graph showing the friendship network. </a:t>
            </a:r>
          </a:p>
          <a:p>
            <a:endParaRPr lang="en-US" dirty="0"/>
          </a:p>
          <a:p>
            <a:r>
              <a:rPr lang="en-US" dirty="0"/>
              <a:t>This graph shows a mostly interconnected structure with one isolated node. </a:t>
            </a:r>
          </a:p>
        </p:txBody>
      </p:sp>
      <p:sp>
        <p:nvSpPr>
          <p:cNvPr id="4" name="Slide Number Placeholder 3"/>
          <p:cNvSpPr>
            <a:spLocks noGrp="1"/>
          </p:cNvSpPr>
          <p:nvPr>
            <p:ph type="sldNum" sz="quarter" idx="5"/>
          </p:nvPr>
        </p:nvSpPr>
        <p:spPr/>
        <p:txBody>
          <a:bodyPr/>
          <a:lstStyle/>
          <a:p>
            <a:fld id="{F9BEFE4C-5006-45A8-8994-CC7ED819080C}" type="slidenum">
              <a:rPr lang="en-US" smtClean="0"/>
              <a:t>6</a:t>
            </a:fld>
            <a:endParaRPr lang="en-US"/>
          </a:p>
        </p:txBody>
      </p:sp>
    </p:spTree>
    <p:extLst>
      <p:ext uri="{BB962C8B-B14F-4D97-AF65-F5344CB8AC3E}">
        <p14:creationId xmlns:p14="http://schemas.microsoft.com/office/powerpoint/2010/main" val="2641740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results display the effectiveness of matrix representation with understanding social connections. </a:t>
            </a:r>
          </a:p>
          <a:p>
            <a:endParaRPr lang="en-US" dirty="0"/>
          </a:p>
          <a:p>
            <a:r>
              <a:rPr lang="en-US" dirty="0"/>
              <a:t>My project was able to successfully meet the objectives by identifying key network metrics and providing insights into the network structure.</a:t>
            </a:r>
          </a:p>
          <a:p>
            <a:endParaRPr lang="en-US" dirty="0"/>
          </a:p>
          <a:p>
            <a:r>
              <a:rPr lang="en-US" dirty="0"/>
              <a:t>The only limitations were due to the lack of complexity that would be present with real data. </a:t>
            </a:r>
          </a:p>
        </p:txBody>
      </p:sp>
      <p:sp>
        <p:nvSpPr>
          <p:cNvPr id="4" name="Slide Number Placeholder 3"/>
          <p:cNvSpPr>
            <a:spLocks noGrp="1"/>
          </p:cNvSpPr>
          <p:nvPr>
            <p:ph type="sldNum" sz="quarter" idx="5"/>
          </p:nvPr>
        </p:nvSpPr>
        <p:spPr/>
        <p:txBody>
          <a:bodyPr/>
          <a:lstStyle/>
          <a:p>
            <a:fld id="{F9BEFE4C-5006-45A8-8994-CC7ED819080C}" type="slidenum">
              <a:rPr lang="en-US" smtClean="0"/>
              <a:t>7</a:t>
            </a:fld>
            <a:endParaRPr lang="en-US"/>
          </a:p>
        </p:txBody>
      </p:sp>
    </p:spTree>
    <p:extLst>
      <p:ext uri="{BB962C8B-B14F-4D97-AF65-F5344CB8AC3E}">
        <p14:creationId xmlns:p14="http://schemas.microsoft.com/office/powerpoint/2010/main" val="814571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the projects achievements were successfully implementing a friendship network using Python, NumPy, </a:t>
            </a:r>
            <a:r>
              <a:rPr lang="en-US" dirty="0" err="1"/>
              <a:t>NetworkX</a:t>
            </a:r>
            <a:r>
              <a:rPr lang="en-US" dirty="0"/>
              <a:t>, and Matplotlib to represent a complex network using Graph Theory. </a:t>
            </a:r>
          </a:p>
          <a:p>
            <a:endParaRPr lang="en-US" dirty="0"/>
          </a:p>
          <a:p>
            <a:r>
              <a:rPr lang="en-US" dirty="0"/>
              <a:t>The importance of this project was to represent, at a low level, the complexity required to represent a friendship network, among multiple different real-world applications with Graph Theory. </a:t>
            </a:r>
          </a:p>
        </p:txBody>
      </p:sp>
      <p:sp>
        <p:nvSpPr>
          <p:cNvPr id="4" name="Slide Number Placeholder 3"/>
          <p:cNvSpPr>
            <a:spLocks noGrp="1"/>
          </p:cNvSpPr>
          <p:nvPr>
            <p:ph type="sldNum" sz="quarter" idx="5"/>
          </p:nvPr>
        </p:nvSpPr>
        <p:spPr/>
        <p:txBody>
          <a:bodyPr/>
          <a:lstStyle/>
          <a:p>
            <a:fld id="{F9BEFE4C-5006-45A8-8994-CC7ED819080C}" type="slidenum">
              <a:rPr lang="en-US" smtClean="0"/>
              <a:t>8</a:t>
            </a:fld>
            <a:endParaRPr lang="en-US"/>
          </a:p>
        </p:txBody>
      </p:sp>
    </p:spTree>
    <p:extLst>
      <p:ext uri="{BB962C8B-B14F-4D97-AF65-F5344CB8AC3E}">
        <p14:creationId xmlns:p14="http://schemas.microsoft.com/office/powerpoint/2010/main" val="427403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list of the references used during creating this program and completing this project. </a:t>
            </a:r>
          </a:p>
        </p:txBody>
      </p:sp>
      <p:sp>
        <p:nvSpPr>
          <p:cNvPr id="4" name="Slide Number Placeholder 3"/>
          <p:cNvSpPr>
            <a:spLocks noGrp="1"/>
          </p:cNvSpPr>
          <p:nvPr>
            <p:ph type="sldNum" sz="quarter" idx="5"/>
          </p:nvPr>
        </p:nvSpPr>
        <p:spPr/>
        <p:txBody>
          <a:bodyPr/>
          <a:lstStyle/>
          <a:p>
            <a:fld id="{F9BEFE4C-5006-45A8-8994-CC7ED819080C}" type="slidenum">
              <a:rPr lang="en-US" smtClean="0"/>
              <a:t>9</a:t>
            </a:fld>
            <a:endParaRPr lang="en-US"/>
          </a:p>
        </p:txBody>
      </p:sp>
    </p:spTree>
    <p:extLst>
      <p:ext uri="{BB962C8B-B14F-4D97-AF65-F5344CB8AC3E}">
        <p14:creationId xmlns:p14="http://schemas.microsoft.com/office/powerpoint/2010/main" val="1112298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4/14/2024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710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4/14/2024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659312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4/14/2024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18921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4/14/2024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436756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4/14/2024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23713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4/14/2024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321357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4/14/2024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71981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4/14/2024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827206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4/14/2024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57768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4/14/2024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973410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4/14/2024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528650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4/14/2024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687636262"/>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D16D8D-EEA6-D983-9316-AA823FB619DF}"/>
              </a:ext>
            </a:extLst>
          </p:cNvPr>
          <p:cNvSpPr>
            <a:spLocks noGrp="1"/>
          </p:cNvSpPr>
          <p:nvPr>
            <p:ph type="ctrTitle"/>
          </p:nvPr>
        </p:nvSpPr>
        <p:spPr>
          <a:xfrm>
            <a:off x="1143001" y="1181101"/>
            <a:ext cx="4953000" cy="2481974"/>
          </a:xfrm>
        </p:spPr>
        <p:txBody>
          <a:bodyPr>
            <a:normAutofit/>
          </a:bodyPr>
          <a:lstStyle/>
          <a:p>
            <a:r>
              <a:rPr lang="en-US" err="1"/>
              <a:t>FriendShip</a:t>
            </a:r>
            <a:r>
              <a:rPr lang="en-US"/>
              <a:t> Network</a:t>
            </a:r>
            <a:br>
              <a:rPr lang="en-US"/>
            </a:br>
            <a:r>
              <a:rPr lang="en-US"/>
              <a:t>analysis</a:t>
            </a:r>
          </a:p>
        </p:txBody>
      </p:sp>
      <p:sp>
        <p:nvSpPr>
          <p:cNvPr id="3" name="Subtitle 2">
            <a:extLst>
              <a:ext uri="{FF2B5EF4-FFF2-40B4-BE49-F238E27FC236}">
                <a16:creationId xmlns:a16="http://schemas.microsoft.com/office/drawing/2014/main" id="{2FB259DD-3817-D431-AD9D-233C2A9FE8BB}"/>
              </a:ext>
            </a:extLst>
          </p:cNvPr>
          <p:cNvSpPr>
            <a:spLocks noGrp="1"/>
          </p:cNvSpPr>
          <p:nvPr>
            <p:ph type="subTitle" idx="1"/>
          </p:nvPr>
        </p:nvSpPr>
        <p:spPr>
          <a:xfrm>
            <a:off x="1143001" y="4360719"/>
            <a:ext cx="2679356" cy="1465118"/>
          </a:xfrm>
        </p:spPr>
        <p:txBody>
          <a:bodyPr anchor="b">
            <a:normAutofit/>
          </a:bodyPr>
          <a:lstStyle/>
          <a:p>
            <a:r>
              <a:rPr lang="en-US" dirty="0"/>
              <a:t>Jeffery Kimbrow</a:t>
            </a:r>
          </a:p>
          <a:p>
            <a:r>
              <a:rPr lang="en-US" dirty="0"/>
              <a:t>University of Missouri Kansas City</a:t>
            </a:r>
          </a:p>
          <a:p>
            <a:r>
              <a:rPr lang="en-US" dirty="0"/>
              <a:t>April 11</a:t>
            </a:r>
            <a:r>
              <a:rPr lang="en-US" baseline="30000" dirty="0"/>
              <a:t>th</a:t>
            </a:r>
            <a:r>
              <a:rPr lang="en-US" dirty="0"/>
              <a:t>, 2024</a:t>
            </a:r>
          </a:p>
        </p:txBody>
      </p:sp>
      <p:pic>
        <p:nvPicPr>
          <p:cNvPr id="4" name="Picture 3" descr="Jigsaw puzzles in plastic figures">
            <a:extLst>
              <a:ext uri="{FF2B5EF4-FFF2-40B4-BE49-F238E27FC236}">
                <a16:creationId xmlns:a16="http://schemas.microsoft.com/office/drawing/2014/main" id="{FAE29134-D741-1C83-B259-7395CB0B721A}"/>
              </a:ext>
            </a:extLst>
          </p:cNvPr>
          <p:cNvPicPr>
            <a:picLocks noChangeAspect="1"/>
          </p:cNvPicPr>
          <p:nvPr/>
        </p:nvPicPr>
        <p:blipFill rotWithShape="1">
          <a:blip r:embed="rId3"/>
          <a:srcRect l="4062" r="4061"/>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20" name="Freeform: Shape 19">
            <a:extLst>
              <a:ext uri="{FF2B5EF4-FFF2-40B4-BE49-F238E27FC236}">
                <a16:creationId xmlns:a16="http://schemas.microsoft.com/office/drawing/2014/main" id="{02E0C409-730D-455F-AA8F-0646ABDB1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3"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9880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9" name="Straight Connector 8">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3C0AA8-A4D4-89D8-A694-AD63837898FF}"/>
              </a:ext>
            </a:extLst>
          </p:cNvPr>
          <p:cNvSpPr>
            <a:spLocks noGrp="1"/>
          </p:cNvSpPr>
          <p:nvPr>
            <p:ph type="title"/>
          </p:nvPr>
        </p:nvSpPr>
        <p:spPr>
          <a:xfrm>
            <a:off x="2477929" y="1181101"/>
            <a:ext cx="7236143" cy="2610914"/>
          </a:xfrm>
        </p:spPr>
        <p:txBody>
          <a:bodyPr vert="horz" lIns="91440" tIns="45720" rIns="91440" bIns="45720" rtlCol="0" anchor="b">
            <a:normAutofit/>
          </a:bodyPr>
          <a:lstStyle/>
          <a:p>
            <a:pPr algn="ctr"/>
            <a:r>
              <a:rPr lang="en-US" sz="4800" cap="all" spc="300" dirty="0"/>
              <a:t>Thank you! </a:t>
            </a:r>
          </a:p>
        </p:txBody>
      </p:sp>
      <p:sp>
        <p:nvSpPr>
          <p:cNvPr id="13" name="Freeform: Shape 12">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5" name="Straight Connector 14">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reeform: Shape 16">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6289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142D51-2626-2C4F-EA1B-A5BDE5962E14}"/>
              </a:ext>
            </a:extLst>
          </p:cNvPr>
          <p:cNvSpPr>
            <a:spLocks noGrp="1"/>
          </p:cNvSpPr>
          <p:nvPr>
            <p:ph type="title"/>
          </p:nvPr>
        </p:nvSpPr>
        <p:spPr>
          <a:xfrm>
            <a:off x="1143000" y="872937"/>
            <a:ext cx="8088406" cy="1360898"/>
          </a:xfrm>
        </p:spPr>
        <p:txBody>
          <a:bodyPr>
            <a:normAutofit/>
          </a:bodyPr>
          <a:lstStyle/>
          <a:p>
            <a:r>
              <a:rPr lang="en-US" dirty="0"/>
              <a:t>Introduction</a:t>
            </a:r>
          </a:p>
        </p:txBody>
      </p:sp>
      <p:pic>
        <p:nvPicPr>
          <p:cNvPr id="5" name="Picture 4" descr="Sphere of mesh and nodes">
            <a:extLst>
              <a:ext uri="{FF2B5EF4-FFF2-40B4-BE49-F238E27FC236}">
                <a16:creationId xmlns:a16="http://schemas.microsoft.com/office/drawing/2014/main" id="{CAB26F72-FBB3-A425-330D-C6D060974D9C}"/>
              </a:ext>
            </a:extLst>
          </p:cNvPr>
          <p:cNvPicPr>
            <a:picLocks noChangeAspect="1"/>
          </p:cNvPicPr>
          <p:nvPr/>
        </p:nvPicPr>
        <p:blipFill rotWithShape="1">
          <a:blip r:embed="rId3"/>
          <a:srcRect l="7985" r="7490"/>
          <a:stretch/>
        </p:blipFill>
        <p:spPr>
          <a:xfrm>
            <a:off x="4462998" y="10"/>
            <a:ext cx="7729002" cy="6857990"/>
          </a:xfrm>
          <a:custGeom>
            <a:avLst/>
            <a:gdLst/>
            <a:ahLst/>
            <a:cxnLst/>
            <a:rect l="l" t="t" r="r" b="b"/>
            <a:pathLst>
              <a:path w="7729002" h="6858000">
                <a:moveTo>
                  <a:pt x="6878624" y="0"/>
                </a:moveTo>
                <a:lnTo>
                  <a:pt x="7729002" y="0"/>
                </a:lnTo>
                <a:lnTo>
                  <a:pt x="7729002" y="4099788"/>
                </a:lnTo>
                <a:lnTo>
                  <a:pt x="5311608" y="6858000"/>
                </a:lnTo>
                <a:lnTo>
                  <a:pt x="868032" y="6858000"/>
                </a:lnTo>
                <a:close/>
                <a:moveTo>
                  <a:pt x="0" y="0"/>
                </a:moveTo>
                <a:lnTo>
                  <a:pt x="6878624" y="0"/>
                </a:lnTo>
                <a:lnTo>
                  <a:pt x="0" y="1"/>
                </a:lnTo>
                <a:close/>
              </a:path>
            </a:pathLst>
          </a:custGeom>
        </p:spPr>
      </p:pic>
      <p:sp>
        <p:nvSpPr>
          <p:cNvPr id="3" name="Content Placeholder 2">
            <a:extLst>
              <a:ext uri="{FF2B5EF4-FFF2-40B4-BE49-F238E27FC236}">
                <a16:creationId xmlns:a16="http://schemas.microsoft.com/office/drawing/2014/main" id="{9C939DDA-DB73-E11E-EDFB-4646F0393DBF}"/>
              </a:ext>
            </a:extLst>
          </p:cNvPr>
          <p:cNvSpPr>
            <a:spLocks noGrp="1"/>
          </p:cNvSpPr>
          <p:nvPr>
            <p:ph idx="1"/>
          </p:nvPr>
        </p:nvSpPr>
        <p:spPr>
          <a:xfrm>
            <a:off x="1142999" y="2332030"/>
            <a:ext cx="5668460" cy="3443482"/>
          </a:xfrm>
        </p:spPr>
        <p:txBody>
          <a:bodyPr>
            <a:normAutofit/>
          </a:bodyPr>
          <a:lstStyle/>
          <a:p>
            <a:pPr>
              <a:lnSpc>
                <a:spcPct val="110000"/>
              </a:lnSpc>
            </a:pPr>
            <a:r>
              <a:rPr lang="en-US" sz="1500" dirty="0"/>
              <a:t>This project demonstrates the ability to represent friendship networks through matrix representation using Python.</a:t>
            </a:r>
          </a:p>
          <a:p>
            <a:pPr>
              <a:lnSpc>
                <a:spcPct val="110000"/>
              </a:lnSpc>
            </a:pPr>
            <a:r>
              <a:rPr lang="en-US" sz="1500" dirty="0"/>
              <a:t>Objectives:</a:t>
            </a:r>
          </a:p>
          <a:p>
            <a:pPr marL="514350" lvl="1" indent="-285750">
              <a:lnSpc>
                <a:spcPct val="110000"/>
              </a:lnSpc>
              <a:buFont typeface="Arial" panose="020B0604020202020204" pitchFamily="34" charset="0"/>
              <a:buChar char="•"/>
            </a:pPr>
            <a:r>
              <a:rPr lang="en-US" sz="1500" dirty="0"/>
              <a:t>Apply a matrix representation for the analysis of  friendship networks. </a:t>
            </a:r>
          </a:p>
          <a:p>
            <a:pPr marL="514350" lvl="1" indent="-285750">
              <a:lnSpc>
                <a:spcPct val="110000"/>
              </a:lnSpc>
              <a:buFont typeface="Arial" panose="020B0604020202020204" pitchFamily="34" charset="0"/>
              <a:buChar char="•"/>
            </a:pPr>
            <a:r>
              <a:rPr lang="en-US" sz="1500" dirty="0"/>
              <a:t>Calculate and interpret the metrics for the network. </a:t>
            </a:r>
          </a:p>
          <a:p>
            <a:pPr marL="228600" marR="0" lvl="0" indent="-228600"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a:ln>
                  <a:noFill/>
                </a:ln>
                <a:effectLst/>
                <a:uLnTx/>
                <a:uFillTx/>
                <a:latin typeface="Walbaum Display"/>
                <a:ea typeface="+mn-ea"/>
                <a:cs typeface="+mn-cs"/>
              </a:rPr>
              <a:t>Showcase the ability of the Python Libraries, NumPy </a:t>
            </a:r>
            <a:r>
              <a:rPr kumimoji="0" lang="en-US" sz="1500" b="0" i="0" u="none" strike="noStrike" kern="1200" cap="none" spc="0" normalizeH="0" baseline="0" noProof="0" dirty="0" err="1">
                <a:ln>
                  <a:noFill/>
                </a:ln>
                <a:effectLst/>
                <a:uLnTx/>
                <a:uFillTx/>
                <a:latin typeface="Walbaum Display"/>
                <a:ea typeface="+mn-ea"/>
                <a:cs typeface="+mn-cs"/>
              </a:rPr>
              <a:t>NetworkX</a:t>
            </a:r>
            <a:r>
              <a:rPr kumimoji="0" lang="en-US" sz="1500" b="0" i="0" u="none" strike="noStrike" kern="1200" cap="none" spc="0" normalizeH="0" baseline="0" noProof="0" dirty="0">
                <a:ln>
                  <a:noFill/>
                </a:ln>
                <a:effectLst/>
                <a:uLnTx/>
                <a:uFillTx/>
                <a:latin typeface="Walbaum Display"/>
                <a:ea typeface="+mn-ea"/>
                <a:cs typeface="+mn-cs"/>
              </a:rPr>
              <a:t>, and Matplotlib, to create, analyze, and visualize a friendship network.</a:t>
            </a:r>
          </a:p>
        </p:txBody>
      </p:sp>
      <p:cxnSp>
        <p:nvCxnSpPr>
          <p:cNvPr id="27" name="Straight Connector 26">
            <a:extLst>
              <a:ext uri="{FF2B5EF4-FFF2-40B4-BE49-F238E27FC236}">
                <a16:creationId xmlns:a16="http://schemas.microsoft.com/office/drawing/2014/main" id="{2AD042BA-B482-486E-9E0C-75374069BB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665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6AD2284B-B8B7-4BE1-A9DE-32E5FCF7B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E142D51-2626-2C4F-EA1B-A5BDE5962E14}"/>
              </a:ext>
            </a:extLst>
          </p:cNvPr>
          <p:cNvSpPr>
            <a:spLocks noGrp="1"/>
          </p:cNvSpPr>
          <p:nvPr>
            <p:ph type="title"/>
          </p:nvPr>
        </p:nvSpPr>
        <p:spPr>
          <a:xfrm>
            <a:off x="5102157" y="4661939"/>
            <a:ext cx="5946841" cy="1510261"/>
          </a:xfrm>
        </p:spPr>
        <p:txBody>
          <a:bodyPr anchor="b">
            <a:normAutofit/>
          </a:bodyPr>
          <a:lstStyle/>
          <a:p>
            <a:pPr algn="r">
              <a:lnSpc>
                <a:spcPct val="90000"/>
              </a:lnSpc>
            </a:pPr>
            <a:r>
              <a:rPr lang="en-US" sz="3400" dirty="0"/>
              <a:t>How can graph theory be used to analyze complex networks?</a:t>
            </a:r>
          </a:p>
        </p:txBody>
      </p:sp>
      <p:pic>
        <p:nvPicPr>
          <p:cNvPr id="6" name="Picture 5" descr="A diagram of a distribution diagram&#10;&#10;Description automatically generated">
            <a:extLst>
              <a:ext uri="{FF2B5EF4-FFF2-40B4-BE49-F238E27FC236}">
                <a16:creationId xmlns:a16="http://schemas.microsoft.com/office/drawing/2014/main" id="{744B0144-988A-B917-74B8-3C8690AAA4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033" y="944663"/>
            <a:ext cx="4636744" cy="3136620"/>
          </a:xfrm>
          <a:prstGeom prst="rect">
            <a:avLst/>
          </a:prstGeom>
        </p:spPr>
      </p:pic>
      <p:sp>
        <p:nvSpPr>
          <p:cNvPr id="3" name="Content Placeholder 2">
            <a:extLst>
              <a:ext uri="{FF2B5EF4-FFF2-40B4-BE49-F238E27FC236}">
                <a16:creationId xmlns:a16="http://schemas.microsoft.com/office/drawing/2014/main" id="{9C939DDA-DB73-E11E-EDFB-4646F0393DBF}"/>
              </a:ext>
            </a:extLst>
          </p:cNvPr>
          <p:cNvSpPr>
            <a:spLocks noGrp="1"/>
          </p:cNvSpPr>
          <p:nvPr>
            <p:ph idx="1"/>
          </p:nvPr>
        </p:nvSpPr>
        <p:spPr>
          <a:xfrm>
            <a:off x="7610427" y="1299753"/>
            <a:ext cx="3438573" cy="3122343"/>
          </a:xfrm>
        </p:spPr>
        <p:txBody>
          <a:bodyPr anchor="t">
            <a:normAutofit/>
          </a:bodyPr>
          <a:lstStyle/>
          <a:p>
            <a:pPr marL="0" indent="0" algn="r">
              <a:buNone/>
            </a:pPr>
            <a:r>
              <a:rPr lang="en-US" dirty="0"/>
              <a:t>Examples:</a:t>
            </a:r>
          </a:p>
          <a:p>
            <a:pPr algn="r"/>
            <a:r>
              <a:rPr lang="en-US" dirty="0"/>
              <a:t>Traffic Routing </a:t>
            </a:r>
          </a:p>
          <a:p>
            <a:pPr algn="r"/>
            <a:r>
              <a:rPr lang="en-US" dirty="0"/>
              <a:t>Disease Tracking</a:t>
            </a:r>
          </a:p>
          <a:p>
            <a:pPr algn="r"/>
            <a:r>
              <a:rPr lang="en-US" dirty="0"/>
              <a:t>Power Grid Management </a:t>
            </a:r>
          </a:p>
        </p:txBody>
      </p:sp>
    </p:spTree>
    <p:extLst>
      <p:ext uri="{BB962C8B-B14F-4D97-AF65-F5344CB8AC3E}">
        <p14:creationId xmlns:p14="http://schemas.microsoft.com/office/powerpoint/2010/main" val="416876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66EF1-85AA-9DF3-C5E9-8D378CDE997F}"/>
              </a:ext>
            </a:extLst>
          </p:cNvPr>
          <p:cNvSpPr>
            <a:spLocks noGrp="1"/>
          </p:cNvSpPr>
          <p:nvPr>
            <p:ph type="title"/>
          </p:nvPr>
        </p:nvSpPr>
        <p:spPr/>
        <p:txBody>
          <a:bodyPr/>
          <a:lstStyle/>
          <a:p>
            <a:r>
              <a:rPr lang="en-US"/>
              <a:t>Methodology</a:t>
            </a:r>
            <a:endParaRPr lang="en-US" dirty="0"/>
          </a:p>
        </p:txBody>
      </p:sp>
      <p:sp>
        <p:nvSpPr>
          <p:cNvPr id="3" name="Content Placeholder 2">
            <a:extLst>
              <a:ext uri="{FF2B5EF4-FFF2-40B4-BE49-F238E27FC236}">
                <a16:creationId xmlns:a16="http://schemas.microsoft.com/office/drawing/2014/main" id="{3B03517E-B152-777E-BDCD-F7EB70D6CAE3}"/>
              </a:ext>
            </a:extLst>
          </p:cNvPr>
          <p:cNvSpPr>
            <a:spLocks noGrp="1"/>
          </p:cNvSpPr>
          <p:nvPr>
            <p:ph idx="1"/>
          </p:nvPr>
        </p:nvSpPr>
        <p:spPr>
          <a:xfrm>
            <a:off x="8112764" y="2100835"/>
            <a:ext cx="2627142" cy="3771931"/>
          </a:xfrm>
        </p:spPr>
        <p:txBody>
          <a:bodyPr>
            <a:normAutofit/>
          </a:bodyPr>
          <a:lstStyle/>
          <a:p>
            <a:pPr marL="0" indent="0">
              <a:buNone/>
            </a:pPr>
            <a:r>
              <a:rPr lang="en-US" dirty="0"/>
              <a:t>Tools used:</a:t>
            </a:r>
          </a:p>
          <a:p>
            <a:r>
              <a:rPr lang="en-US" dirty="0"/>
              <a:t>Python 3.12 </a:t>
            </a:r>
          </a:p>
          <a:p>
            <a:r>
              <a:rPr lang="en-US" dirty="0"/>
              <a:t>NumPy</a:t>
            </a:r>
          </a:p>
          <a:p>
            <a:r>
              <a:rPr lang="en-US" dirty="0" err="1"/>
              <a:t>NetworkX</a:t>
            </a:r>
            <a:r>
              <a:rPr lang="en-US" dirty="0"/>
              <a:t> </a:t>
            </a:r>
          </a:p>
          <a:p>
            <a:r>
              <a:rPr lang="en-US" dirty="0"/>
              <a:t>Matplotlib</a:t>
            </a:r>
          </a:p>
        </p:txBody>
      </p:sp>
      <p:sp>
        <p:nvSpPr>
          <p:cNvPr id="4" name="TextBox 3">
            <a:extLst>
              <a:ext uri="{FF2B5EF4-FFF2-40B4-BE49-F238E27FC236}">
                <a16:creationId xmlns:a16="http://schemas.microsoft.com/office/drawing/2014/main" id="{FDB322A1-54DA-E210-00DB-7158726A5C5A}"/>
              </a:ext>
            </a:extLst>
          </p:cNvPr>
          <p:cNvSpPr txBox="1"/>
          <p:nvPr/>
        </p:nvSpPr>
        <p:spPr>
          <a:xfrm>
            <a:off x="1452094" y="2746731"/>
            <a:ext cx="4045750" cy="2185214"/>
          </a:xfrm>
          <a:prstGeom prst="rect">
            <a:avLst/>
          </a:prstGeom>
          <a:noFill/>
        </p:spPr>
        <p:txBody>
          <a:bodyPr wrap="square" rtlCol="0">
            <a:spAutoFit/>
          </a:bodyPr>
          <a:lstStyle/>
          <a:p>
            <a:pPr marL="285750" indent="-285750">
              <a:buFont typeface="Arial" panose="020B0604020202020204" pitchFamily="34" charset="0"/>
              <a:buChar char="•"/>
            </a:pPr>
            <a:r>
              <a:rPr lang="en-US" sz="2000" dirty="0"/>
              <a:t>Used a matrix representation to denote friendship strengths and connections, transformed into graph for analysis and visualization.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92145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AD2284B-B8B7-4BE1-A9DE-32E5FCF7B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334C7F-86D5-803F-8BB1-295CB1405EE9}"/>
              </a:ext>
            </a:extLst>
          </p:cNvPr>
          <p:cNvSpPr>
            <a:spLocks noGrp="1"/>
          </p:cNvSpPr>
          <p:nvPr>
            <p:ph type="title"/>
          </p:nvPr>
        </p:nvSpPr>
        <p:spPr>
          <a:xfrm>
            <a:off x="5102157" y="4661939"/>
            <a:ext cx="5946841" cy="1510261"/>
          </a:xfrm>
        </p:spPr>
        <p:txBody>
          <a:bodyPr anchor="b">
            <a:normAutofit/>
          </a:bodyPr>
          <a:lstStyle/>
          <a:p>
            <a:pPr algn="r"/>
            <a:r>
              <a:rPr lang="en-US" dirty="0"/>
              <a:t>Implementation</a:t>
            </a:r>
            <a:endParaRPr lang="en-US"/>
          </a:p>
        </p:txBody>
      </p:sp>
      <p:pic>
        <p:nvPicPr>
          <p:cNvPr id="5" name="Picture 4" descr="A group of names on a white background&#10;&#10;Description automatically generated">
            <a:extLst>
              <a:ext uri="{FF2B5EF4-FFF2-40B4-BE49-F238E27FC236}">
                <a16:creationId xmlns:a16="http://schemas.microsoft.com/office/drawing/2014/main" id="{A968A041-0907-6C2C-8262-D64612C954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033" y="774194"/>
            <a:ext cx="4636744" cy="3477557"/>
          </a:xfrm>
          <a:prstGeom prst="rect">
            <a:avLst/>
          </a:prstGeom>
        </p:spPr>
      </p:pic>
      <p:sp>
        <p:nvSpPr>
          <p:cNvPr id="3" name="Content Placeholder 2">
            <a:extLst>
              <a:ext uri="{FF2B5EF4-FFF2-40B4-BE49-F238E27FC236}">
                <a16:creationId xmlns:a16="http://schemas.microsoft.com/office/drawing/2014/main" id="{05199384-BDA6-2B3C-57B1-E650BB3DA83B}"/>
              </a:ext>
            </a:extLst>
          </p:cNvPr>
          <p:cNvSpPr>
            <a:spLocks noGrp="1"/>
          </p:cNvSpPr>
          <p:nvPr>
            <p:ph idx="1"/>
          </p:nvPr>
        </p:nvSpPr>
        <p:spPr>
          <a:xfrm>
            <a:off x="9335121" y="1539595"/>
            <a:ext cx="1713877" cy="3122343"/>
          </a:xfrm>
        </p:spPr>
        <p:txBody>
          <a:bodyPr anchor="t">
            <a:normAutofit/>
          </a:bodyPr>
          <a:lstStyle/>
          <a:p>
            <a:r>
              <a:rPr lang="en-US" dirty="0"/>
              <a:t>NumPy</a:t>
            </a:r>
          </a:p>
          <a:p>
            <a:endParaRPr lang="en-US" dirty="0"/>
          </a:p>
          <a:p>
            <a:r>
              <a:rPr lang="en-US" dirty="0" err="1"/>
              <a:t>NetworkX</a:t>
            </a:r>
            <a:endParaRPr lang="en-US" dirty="0"/>
          </a:p>
          <a:p>
            <a:endParaRPr lang="en-US" dirty="0"/>
          </a:p>
          <a:p>
            <a:r>
              <a:rPr lang="en-US" dirty="0"/>
              <a:t>Matplotlib</a:t>
            </a:r>
          </a:p>
        </p:txBody>
      </p:sp>
    </p:spTree>
    <p:extLst>
      <p:ext uri="{BB962C8B-B14F-4D97-AF65-F5344CB8AC3E}">
        <p14:creationId xmlns:p14="http://schemas.microsoft.com/office/powerpoint/2010/main" val="1823638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AD2284B-B8B7-4BE1-A9DE-32E5FCF7B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E983EF-9102-EE1D-8A19-3E4AD5F36009}"/>
              </a:ext>
            </a:extLst>
          </p:cNvPr>
          <p:cNvSpPr>
            <a:spLocks noGrp="1"/>
          </p:cNvSpPr>
          <p:nvPr>
            <p:ph type="title"/>
          </p:nvPr>
        </p:nvSpPr>
        <p:spPr>
          <a:xfrm>
            <a:off x="5181725" y="5067795"/>
            <a:ext cx="5946841" cy="1510261"/>
          </a:xfrm>
        </p:spPr>
        <p:txBody>
          <a:bodyPr anchor="b">
            <a:normAutofit/>
          </a:bodyPr>
          <a:lstStyle/>
          <a:p>
            <a:pPr algn="r"/>
            <a:r>
              <a:rPr lang="en-US" dirty="0"/>
              <a:t>Results</a:t>
            </a:r>
          </a:p>
        </p:txBody>
      </p:sp>
      <p:pic>
        <p:nvPicPr>
          <p:cNvPr id="8" name="Picture 7" descr="A group of people's names connected to each other&#10;&#10;Description automatically generated">
            <a:extLst>
              <a:ext uri="{FF2B5EF4-FFF2-40B4-BE49-F238E27FC236}">
                <a16:creationId xmlns:a16="http://schemas.microsoft.com/office/drawing/2014/main" id="{8AEAD05D-36E3-84DB-B515-DDA4B7364F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69" y="551599"/>
            <a:ext cx="5102956" cy="3827217"/>
          </a:xfrm>
          <a:prstGeom prst="rect">
            <a:avLst/>
          </a:prstGeom>
        </p:spPr>
      </p:pic>
      <p:sp>
        <p:nvSpPr>
          <p:cNvPr id="9" name="TextBox 8">
            <a:extLst>
              <a:ext uri="{FF2B5EF4-FFF2-40B4-BE49-F238E27FC236}">
                <a16:creationId xmlns:a16="http://schemas.microsoft.com/office/drawing/2014/main" id="{8944C6EA-FA31-2674-F4CF-ECC8682EE69E}"/>
              </a:ext>
            </a:extLst>
          </p:cNvPr>
          <p:cNvSpPr txBox="1"/>
          <p:nvPr/>
        </p:nvSpPr>
        <p:spPr>
          <a:xfrm>
            <a:off x="709575" y="1626894"/>
            <a:ext cx="1171978" cy="369332"/>
          </a:xfrm>
          <a:prstGeom prst="rect">
            <a:avLst/>
          </a:prstGeom>
          <a:noFill/>
        </p:spPr>
        <p:txBody>
          <a:bodyPr wrap="square" rtlCol="0">
            <a:spAutoFit/>
          </a:bodyPr>
          <a:lstStyle/>
          <a:p>
            <a:r>
              <a:rPr lang="en-US" dirty="0">
                <a:solidFill>
                  <a:schemeClr val="bg1"/>
                </a:solidFill>
              </a:rPr>
              <a:t>Zoomed</a:t>
            </a:r>
          </a:p>
        </p:txBody>
      </p:sp>
      <p:pic>
        <p:nvPicPr>
          <p:cNvPr id="16" name="Picture 15" descr="A group of names on a white background&#10;&#10;Description automatically generated">
            <a:extLst>
              <a:ext uri="{FF2B5EF4-FFF2-40B4-BE49-F238E27FC236}">
                <a16:creationId xmlns:a16="http://schemas.microsoft.com/office/drawing/2014/main" id="{E7E653C0-8A69-1276-0C7D-E97A4953E6DC}"/>
              </a:ext>
            </a:extLst>
          </p:cNvPr>
          <p:cNvPicPr>
            <a:picLocks noChangeAspect="1"/>
          </p:cNvPicPr>
          <p:nvPr/>
        </p:nvPicPr>
        <p:blipFill rotWithShape="1">
          <a:blip r:embed="rId4">
            <a:extLst>
              <a:ext uri="{28A0092B-C50C-407E-A947-70E740481C1C}">
                <a14:useLocalDpi xmlns:a14="http://schemas.microsoft.com/office/drawing/2010/main" val="0"/>
              </a:ext>
            </a:extLst>
          </a:blip>
          <a:srcRect t="84208" r="74389"/>
          <a:stretch/>
        </p:blipFill>
        <p:spPr>
          <a:xfrm>
            <a:off x="302855" y="4189364"/>
            <a:ext cx="1498816" cy="693149"/>
          </a:xfrm>
          <a:prstGeom prst="rect">
            <a:avLst/>
          </a:prstGeom>
        </p:spPr>
      </p:pic>
      <p:sp>
        <p:nvSpPr>
          <p:cNvPr id="19" name="TextBox 18">
            <a:extLst>
              <a:ext uri="{FF2B5EF4-FFF2-40B4-BE49-F238E27FC236}">
                <a16:creationId xmlns:a16="http://schemas.microsoft.com/office/drawing/2014/main" id="{9EFC6988-260A-863C-4E2A-A39863459659}"/>
              </a:ext>
            </a:extLst>
          </p:cNvPr>
          <p:cNvSpPr txBox="1"/>
          <p:nvPr/>
        </p:nvSpPr>
        <p:spPr>
          <a:xfrm>
            <a:off x="8654603" y="1403797"/>
            <a:ext cx="1803042" cy="646331"/>
          </a:xfrm>
          <a:prstGeom prst="rect">
            <a:avLst/>
          </a:prstGeom>
          <a:noFill/>
        </p:spPr>
        <p:txBody>
          <a:bodyPr wrap="square" rtlCol="0">
            <a:spAutoFit/>
          </a:bodyPr>
          <a:lstStyle/>
          <a:p>
            <a:r>
              <a:rPr lang="en-US" dirty="0"/>
              <a:t>Total Unique Friendships: 7</a:t>
            </a:r>
          </a:p>
        </p:txBody>
      </p:sp>
      <p:sp>
        <p:nvSpPr>
          <p:cNvPr id="27" name="TextBox 26">
            <a:extLst>
              <a:ext uri="{FF2B5EF4-FFF2-40B4-BE49-F238E27FC236}">
                <a16:creationId xmlns:a16="http://schemas.microsoft.com/office/drawing/2014/main" id="{008560A5-1AF4-0F83-8C90-024AED601EA2}"/>
              </a:ext>
            </a:extLst>
          </p:cNvPr>
          <p:cNvSpPr txBox="1"/>
          <p:nvPr/>
        </p:nvSpPr>
        <p:spPr>
          <a:xfrm>
            <a:off x="8654601" y="2161953"/>
            <a:ext cx="1584101" cy="646331"/>
          </a:xfrm>
          <a:prstGeom prst="rect">
            <a:avLst/>
          </a:prstGeom>
          <a:noFill/>
        </p:spPr>
        <p:txBody>
          <a:bodyPr wrap="square" rtlCol="0">
            <a:spAutoFit/>
          </a:bodyPr>
          <a:lstStyle/>
          <a:p>
            <a:r>
              <a:rPr lang="en-US" dirty="0"/>
              <a:t>Most Popular Person: Zach</a:t>
            </a:r>
          </a:p>
        </p:txBody>
      </p:sp>
      <p:sp>
        <p:nvSpPr>
          <p:cNvPr id="28" name="TextBox 27">
            <a:extLst>
              <a:ext uri="{FF2B5EF4-FFF2-40B4-BE49-F238E27FC236}">
                <a16:creationId xmlns:a16="http://schemas.microsoft.com/office/drawing/2014/main" id="{2A483393-BEEE-7E8B-6E15-7C0023FAE463}"/>
              </a:ext>
            </a:extLst>
          </p:cNvPr>
          <p:cNvSpPr txBox="1"/>
          <p:nvPr/>
        </p:nvSpPr>
        <p:spPr>
          <a:xfrm>
            <a:off x="8702645" y="2967335"/>
            <a:ext cx="1584101" cy="923330"/>
          </a:xfrm>
          <a:prstGeom prst="rect">
            <a:avLst/>
          </a:prstGeom>
          <a:noFill/>
        </p:spPr>
        <p:txBody>
          <a:bodyPr wrap="square" rtlCol="0">
            <a:spAutoFit/>
          </a:bodyPr>
          <a:lstStyle/>
          <a:p>
            <a:r>
              <a:rPr lang="en-US" dirty="0"/>
              <a:t>Isolated individuals: Ryan</a:t>
            </a:r>
          </a:p>
        </p:txBody>
      </p:sp>
      <p:sp>
        <p:nvSpPr>
          <p:cNvPr id="29" name="TextBox 28">
            <a:extLst>
              <a:ext uri="{FF2B5EF4-FFF2-40B4-BE49-F238E27FC236}">
                <a16:creationId xmlns:a16="http://schemas.microsoft.com/office/drawing/2014/main" id="{D323034C-00A6-B64F-EF26-C860DDDFE5B4}"/>
              </a:ext>
            </a:extLst>
          </p:cNvPr>
          <p:cNvSpPr txBox="1"/>
          <p:nvPr/>
        </p:nvSpPr>
        <p:spPr>
          <a:xfrm>
            <a:off x="8654600" y="4212081"/>
            <a:ext cx="1584101" cy="1477328"/>
          </a:xfrm>
          <a:prstGeom prst="rect">
            <a:avLst/>
          </a:prstGeom>
          <a:noFill/>
        </p:spPr>
        <p:txBody>
          <a:bodyPr wrap="square" rtlCol="0">
            <a:spAutoFit/>
          </a:bodyPr>
          <a:lstStyle/>
          <a:p>
            <a:r>
              <a:rPr lang="en-US" dirty="0"/>
              <a:t>Graph that visually represents the friendship network.</a:t>
            </a:r>
          </a:p>
        </p:txBody>
      </p:sp>
    </p:spTree>
    <p:extLst>
      <p:ext uri="{BB962C8B-B14F-4D97-AF65-F5344CB8AC3E}">
        <p14:creationId xmlns:p14="http://schemas.microsoft.com/office/powerpoint/2010/main" val="323378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28"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C56ABB-60EA-8D62-0510-C65CFAADB401}"/>
              </a:ext>
            </a:extLst>
          </p:cNvPr>
          <p:cNvSpPr>
            <a:spLocks noGrp="1"/>
          </p:cNvSpPr>
          <p:nvPr>
            <p:ph type="title"/>
          </p:nvPr>
        </p:nvSpPr>
        <p:spPr>
          <a:xfrm>
            <a:off x="1756756" y="906189"/>
            <a:ext cx="8689571" cy="1001886"/>
          </a:xfrm>
        </p:spPr>
        <p:txBody>
          <a:bodyPr anchor="b">
            <a:normAutofit/>
          </a:bodyPr>
          <a:lstStyle/>
          <a:p>
            <a:pPr algn="ctr"/>
            <a:r>
              <a:rPr lang="en-US"/>
              <a:t>Discussions</a:t>
            </a:r>
          </a:p>
        </p:txBody>
      </p:sp>
      <p:cxnSp>
        <p:nvCxnSpPr>
          <p:cNvPr id="11" name="Straight Connector 10">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C641C82-930A-C079-1B22-884C92C876F7}"/>
              </a:ext>
            </a:extLst>
          </p:cNvPr>
          <p:cNvGraphicFramePr>
            <a:graphicFrameLocks noGrp="1"/>
          </p:cNvGraphicFramePr>
          <p:nvPr>
            <p:ph idx="1"/>
            <p:extLst>
              <p:ext uri="{D42A27DB-BD31-4B8C-83A1-F6EECF244321}">
                <p14:modId xmlns:p14="http://schemas.microsoft.com/office/powerpoint/2010/main" val="595060311"/>
              </p:ext>
            </p:extLst>
          </p:nvPr>
        </p:nvGraphicFramePr>
        <p:xfrm>
          <a:off x="1143000" y="2338016"/>
          <a:ext cx="9906000" cy="3561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800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96A1-B69C-8E55-7956-E1E549E8E796}"/>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D7DB6212-E9A8-2D8A-678F-398521F3EACD}"/>
              </a:ext>
            </a:extLst>
          </p:cNvPr>
          <p:cNvSpPr>
            <a:spLocks noGrp="1"/>
          </p:cNvSpPr>
          <p:nvPr>
            <p:ph idx="1"/>
          </p:nvPr>
        </p:nvSpPr>
        <p:spPr/>
        <p:txBody>
          <a:bodyPr/>
          <a:lstStyle/>
          <a:p>
            <a:r>
              <a:rPr lang="en-US" dirty="0"/>
              <a:t>Project Achievements:</a:t>
            </a:r>
          </a:p>
          <a:p>
            <a:pPr lvl="1"/>
            <a:r>
              <a:rPr lang="en-US" dirty="0"/>
              <a:t>- Successfully analyzed a friendship network using Python, NumPy, </a:t>
            </a:r>
            <a:r>
              <a:rPr lang="en-US" dirty="0" err="1"/>
              <a:t>NetworkX</a:t>
            </a:r>
            <a:r>
              <a:rPr lang="en-US" dirty="0"/>
              <a:t>, and Matplotlib to represent a network using Graph Theory.</a:t>
            </a:r>
          </a:p>
          <a:p>
            <a:endParaRPr lang="en-US" dirty="0"/>
          </a:p>
          <a:p>
            <a:r>
              <a:rPr lang="en-US" dirty="0"/>
              <a:t>The importance: </a:t>
            </a:r>
          </a:p>
          <a:p>
            <a:pPr lvl="1"/>
            <a:r>
              <a:rPr lang="en-US" dirty="0"/>
              <a:t>- The results of this project represent, at a low level, the complexity required to represent a friendship network, among multiple different real-world applications with Graph Theory.</a:t>
            </a:r>
          </a:p>
          <a:p>
            <a:endParaRPr lang="en-US" dirty="0"/>
          </a:p>
          <a:p>
            <a:endParaRPr lang="en-US" dirty="0"/>
          </a:p>
        </p:txBody>
      </p:sp>
    </p:spTree>
    <p:extLst>
      <p:ext uri="{BB962C8B-B14F-4D97-AF65-F5344CB8AC3E}">
        <p14:creationId xmlns:p14="http://schemas.microsoft.com/office/powerpoint/2010/main" val="164524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C56ABB-60EA-8D62-0510-C65CFAADB401}"/>
              </a:ext>
            </a:extLst>
          </p:cNvPr>
          <p:cNvSpPr>
            <a:spLocks noGrp="1"/>
          </p:cNvSpPr>
          <p:nvPr>
            <p:ph type="title"/>
          </p:nvPr>
        </p:nvSpPr>
        <p:spPr>
          <a:xfrm>
            <a:off x="1756756" y="4718957"/>
            <a:ext cx="8689571" cy="1037825"/>
          </a:xfrm>
        </p:spPr>
        <p:txBody>
          <a:bodyPr anchor="b">
            <a:normAutofit/>
          </a:bodyPr>
          <a:lstStyle/>
          <a:p>
            <a:pPr algn="ctr"/>
            <a:r>
              <a:rPr lang="en-US"/>
              <a:t>References</a:t>
            </a:r>
          </a:p>
        </p:txBody>
      </p:sp>
      <p:cxnSp>
        <p:nvCxnSpPr>
          <p:cNvPr id="15" name="Straight Connector 14">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C641C82-930A-C079-1B22-884C92C876F7}"/>
              </a:ext>
            </a:extLst>
          </p:cNvPr>
          <p:cNvGraphicFramePr>
            <a:graphicFrameLocks noGrp="1"/>
          </p:cNvGraphicFramePr>
          <p:nvPr>
            <p:ph idx="1"/>
            <p:extLst>
              <p:ext uri="{D42A27DB-BD31-4B8C-83A1-F6EECF244321}">
                <p14:modId xmlns:p14="http://schemas.microsoft.com/office/powerpoint/2010/main" val="3398100831"/>
              </p:ext>
            </p:extLst>
          </p:nvPr>
        </p:nvGraphicFramePr>
        <p:xfrm>
          <a:off x="1142999" y="1213460"/>
          <a:ext cx="9960085" cy="2997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9871251"/>
      </p:ext>
    </p:extLst>
  </p:cSld>
  <p:clrMapOvr>
    <a:masterClrMapping/>
  </p:clrMapOvr>
</p:sld>
</file>

<file path=ppt/theme/theme1.xml><?xml version="1.0" encoding="utf-8"?>
<a:theme xmlns:a="http://schemas.openxmlformats.org/drawingml/2006/main" name="RegattaVTI">
  <a:themeElements>
    <a:clrScheme name="AnalogousFromLightSeedLeftStep">
      <a:dk1>
        <a:srgbClr val="000000"/>
      </a:dk1>
      <a:lt1>
        <a:srgbClr val="FFFFFF"/>
      </a:lt1>
      <a:dk2>
        <a:srgbClr val="1B2F2C"/>
      </a:dk2>
      <a:lt2>
        <a:srgbClr val="F0F0F3"/>
      </a:lt2>
      <a:accent1>
        <a:srgbClr val="A7A259"/>
      </a:accent1>
      <a:accent2>
        <a:srgbClr val="D99147"/>
      </a:accent2>
      <a:accent3>
        <a:srgbClr val="E38379"/>
      </a:accent3>
      <a:accent4>
        <a:srgbClr val="DD5C85"/>
      </a:accent4>
      <a:accent5>
        <a:srgbClr val="E379C8"/>
      </a:accent5>
      <a:accent6>
        <a:srgbClr val="C95CDD"/>
      </a:accent6>
      <a:hlink>
        <a:srgbClr val="6C71B0"/>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168</TotalTime>
  <Words>762</Words>
  <Application>Microsoft Office PowerPoint</Application>
  <PresentationFormat>Widescreen</PresentationFormat>
  <Paragraphs>93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Arial</vt:lpstr>
      <vt:lpstr>Walbaum Display</vt:lpstr>
      <vt:lpstr>RegattaVTI</vt:lpstr>
      <vt:lpstr>FriendShip Network analysis</vt:lpstr>
      <vt:lpstr>Introduction</vt:lpstr>
      <vt:lpstr>How can graph theory be used to analyze complex networks?</vt:lpstr>
      <vt:lpstr>Methodology</vt:lpstr>
      <vt:lpstr>Implementation</vt:lpstr>
      <vt:lpstr>Results</vt:lpstr>
      <vt:lpstr>Discussions</vt:lpstr>
      <vt:lpstr>Conclusion </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FriendShip Network analysis</dc:title>
  <dc:creator>Jeffery Kimbrow</dc:creator>
  <cp:lastModifiedBy>Jeffery Kimbrow</cp:lastModifiedBy>
  <cp:revision>6</cp:revision>
  <dcterms:created xsi:type="dcterms:W3CDTF">2024-04-14T18:06:27Z</dcterms:created>
  <dcterms:modified xsi:type="dcterms:W3CDTF">2024-04-14T20:54:55Z</dcterms:modified>
</cp:coreProperties>
</file>