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Relationship Id="rId7" Type="http://schemas.openxmlformats.org/officeDocument/2006/relationships/image" Target="../media/image2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Relationship Id="rId5" Type="http://schemas.openxmlformats.org/officeDocument/2006/relationships/image" Target="../media/image34.png"  /><Relationship Id="rId6" Type="http://schemas.openxmlformats.org/officeDocument/2006/relationships/image" Target="../media/image35.png"  /><Relationship Id="rId7" Type="http://schemas.openxmlformats.org/officeDocument/2006/relationships/image" Target="../media/image3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video" Target="file:///C:\Users\dlcpf\Videos\Captures\result%20-%20Chrome%202023-11-29%2022-40-19.mp4" TargetMode="External" /><Relationship Id="rId3" Type="http://schemas.microsoft.com/office/2007/relationships/media" Target="file:///C:\Users\dlcpf\Videos\Captures\result%20-%20Chrome%202023-11-29%2022-40-19.mp4" TargetMode="External" /><Relationship Id="rId4" Type="http://schemas.openxmlformats.org/officeDocument/2006/relationships/image" Target="../media/image3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svg"  /><Relationship Id="rId4" Type="http://schemas.openxmlformats.org/officeDocument/2006/relationships/image" Target="../media/image4.png"  /><Relationship Id="rId5" Type="http://schemas.openxmlformats.org/officeDocument/2006/relationships/image" Target="../media/image5.svg"  /><Relationship Id="rId6" Type="http://schemas.openxmlformats.org/officeDocument/2006/relationships/image" Target="../media/image6.png"  /><Relationship Id="rId7" Type="http://schemas.openxmlformats.org/officeDocument/2006/relationships/image" Target="../media/image7.svg"  /><Relationship Id="rId8" Type="http://schemas.openxmlformats.org/officeDocument/2006/relationships/image" Target="../media/image8.png"  /><Relationship Id="rId9" Type="http://schemas.openxmlformats.org/officeDocument/2006/relationships/image" Target="../media/image9.sv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8.png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7.png"  /><Relationship Id="rId8" Type="http://schemas.openxmlformats.org/officeDocument/2006/relationships/image" Target="../media/image17.png"  /><Relationship Id="rId9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6243439"/>
          </a:xfrm>
          <a:prstGeom prst="rect">
            <a:avLst/>
          </a:prstGeom>
          <a:solidFill>
            <a:srgbClr val="f1f1f1"/>
          </a:solidFill>
        </p:spPr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514843" y="1612899"/>
            <a:ext cx="13267957" cy="34734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13699"/>
              </a:lnSpc>
              <a:defRPr/>
            </a:pPr>
            <a:r>
              <a:rPr lang="en-US" sz="9999" b="1">
                <a:solidFill>
                  <a:srgbClr val="000000"/>
                </a:solidFill>
                <a:ea typeface="Nanum Gothic Bold"/>
              </a:rPr>
              <a:t>시대 흐름에 맞는 </a:t>
            </a:r>
            <a:endParaRPr lang="en-US" sz="9999" b="1">
              <a:solidFill>
                <a:srgbClr val="000000"/>
              </a:solidFill>
              <a:ea typeface="Nanum Gothic Bold"/>
            </a:endParaRPr>
          </a:p>
          <a:p>
            <a:pPr lvl="0">
              <a:lnSpc>
                <a:spcPts val="13699"/>
              </a:lnSpc>
              <a:defRPr/>
            </a:pPr>
            <a:r>
              <a:rPr lang="en-US" sz="9999" b="1">
                <a:solidFill>
                  <a:srgbClr val="000000"/>
                </a:solidFill>
                <a:ea typeface="Nanum Gothic Bold"/>
              </a:rPr>
              <a:t>선호 학과 분석 및 예측</a:t>
            </a:r>
            <a:endParaRPr lang="en-US" sz="9999" b="1">
              <a:solidFill>
                <a:srgbClr val="000000"/>
              </a:solidFill>
              <a:ea typeface="Nanum Gothic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14843" y="7967277"/>
            <a:ext cx="7321261" cy="52107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4174"/>
              </a:lnSpc>
              <a:spcBef>
                <a:spcPct val="0"/>
              </a:spcBef>
              <a:defRPr/>
            </a:pPr>
            <a:r>
              <a:rPr lang="en-US" sz="2981">
                <a:solidFill>
                  <a:srgbClr val="000000"/>
                </a:solidFill>
                <a:latin typeface="Nanum Gothic"/>
                <a:ea typeface="Nanum Gothic"/>
              </a:rPr>
              <a:t>이채은, 김부건, 이윤승, 임연주, 표성민</a:t>
            </a:r>
            <a:endParaRPr lang="en-US" sz="2981">
              <a:solidFill>
                <a:srgbClr val="000000"/>
              </a:solidFill>
              <a:latin typeface="Nanum Gothic"/>
              <a:ea typeface="Nanum Gothic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14843" y="7366506"/>
            <a:ext cx="6161241" cy="52107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4174"/>
              </a:lnSpc>
              <a:spcBef>
                <a:spcPct val="0"/>
              </a:spcBef>
              <a:defRPr/>
            </a:pPr>
            <a:r>
              <a:rPr lang="en-US" sz="2981">
                <a:solidFill>
                  <a:srgbClr val="000000"/>
                </a:solidFill>
                <a:latin typeface="Nanum Gothic Bold"/>
              </a:rPr>
              <a:t>BigTS</a:t>
            </a:r>
            <a:endParaRPr lang="en-US" sz="2981">
              <a:solidFill>
                <a:srgbClr val="000000"/>
              </a:solidFill>
              <a:latin typeface="Nanum Gothic Bold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1514843" y="7096281"/>
            <a:ext cx="6161241" cy="0"/>
          </a:xfrm>
          <a:prstGeom prst="line">
            <a:avLst/>
          </a:prstGeom>
          <a:ln w="19050" cap="flat">
            <a:solidFill>
              <a:srgbClr val="fa643f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47065" y="3676105"/>
            <a:ext cx="13393871" cy="4405620"/>
          </a:xfrm>
          <a:custGeom>
            <a:avLst/>
            <a:gdLst/>
            <a:ahLst/>
            <a:cxnLst/>
            <a:rect r="r" b="b" t="t" l="l"/>
            <a:pathLst>
              <a:path h="4405620" w="13393871">
                <a:moveTo>
                  <a:pt x="0" y="0"/>
                </a:moveTo>
                <a:lnTo>
                  <a:pt x="13393870" y="0"/>
                </a:lnTo>
                <a:lnTo>
                  <a:pt x="13393870" y="4405620"/>
                </a:lnTo>
                <a:lnTo>
                  <a:pt x="0" y="4405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110290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anum Gothic Bold"/>
                <a:ea typeface="Nanum Gothic Bold"/>
              </a:rPr>
              <a:t>수행 과정 - 상세내용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68755"/>
            <a:ext cx="5020636" cy="606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ea typeface="Nanum Gothic Bold"/>
              </a:rPr>
              <a:t>데이터 분석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64301" y="2975070"/>
            <a:ext cx="4820344" cy="3496201"/>
          </a:xfrm>
          <a:custGeom>
            <a:avLst/>
            <a:gdLst/>
            <a:ahLst/>
            <a:cxnLst/>
            <a:rect r="r" b="b" t="t" l="l"/>
            <a:pathLst>
              <a:path h="3496201" w="4820344">
                <a:moveTo>
                  <a:pt x="0" y="0"/>
                </a:moveTo>
                <a:lnTo>
                  <a:pt x="4820344" y="0"/>
                </a:lnTo>
                <a:lnTo>
                  <a:pt x="4820344" y="3496201"/>
                </a:lnTo>
                <a:lnTo>
                  <a:pt x="0" y="34962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84645" y="2975070"/>
            <a:ext cx="5025048" cy="3496201"/>
          </a:xfrm>
          <a:custGeom>
            <a:avLst/>
            <a:gdLst/>
            <a:ahLst/>
            <a:cxnLst/>
            <a:rect r="r" b="b" t="t" l="l"/>
            <a:pathLst>
              <a:path h="3496201" w="5025048">
                <a:moveTo>
                  <a:pt x="0" y="0"/>
                </a:moveTo>
                <a:lnTo>
                  <a:pt x="5025048" y="0"/>
                </a:lnTo>
                <a:lnTo>
                  <a:pt x="5025048" y="3496201"/>
                </a:lnTo>
                <a:lnTo>
                  <a:pt x="0" y="34962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64301" y="6703971"/>
            <a:ext cx="4822354" cy="3263500"/>
          </a:xfrm>
          <a:custGeom>
            <a:avLst/>
            <a:gdLst/>
            <a:ahLst/>
            <a:cxnLst/>
            <a:rect r="r" b="b" t="t" l="l"/>
            <a:pathLst>
              <a:path h="3263500" w="4822354">
                <a:moveTo>
                  <a:pt x="0" y="0"/>
                </a:moveTo>
                <a:lnTo>
                  <a:pt x="4822354" y="0"/>
                </a:lnTo>
                <a:lnTo>
                  <a:pt x="4822354" y="3263501"/>
                </a:lnTo>
                <a:lnTo>
                  <a:pt x="0" y="32635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407637" y="6703971"/>
            <a:ext cx="4555534" cy="3263500"/>
          </a:xfrm>
          <a:custGeom>
            <a:avLst/>
            <a:gdLst/>
            <a:ahLst/>
            <a:cxnLst/>
            <a:rect r="r" b="b" t="t" l="l"/>
            <a:pathLst>
              <a:path h="3263500" w="4555534">
                <a:moveTo>
                  <a:pt x="0" y="0"/>
                </a:moveTo>
                <a:lnTo>
                  <a:pt x="4555535" y="0"/>
                </a:lnTo>
                <a:lnTo>
                  <a:pt x="4555535" y="3263501"/>
                </a:lnTo>
                <a:lnTo>
                  <a:pt x="0" y="32635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64497" y="1322032"/>
            <a:ext cx="2584203" cy="1527887"/>
          </a:xfrm>
          <a:custGeom>
            <a:avLst/>
            <a:gdLst/>
            <a:ahLst/>
            <a:cxnLst/>
            <a:rect r="r" b="b" t="t" l="l"/>
            <a:pathLst>
              <a:path h="1527887" w="2584203">
                <a:moveTo>
                  <a:pt x="0" y="0"/>
                </a:moveTo>
                <a:lnTo>
                  <a:pt x="2584203" y="0"/>
                </a:lnTo>
                <a:lnTo>
                  <a:pt x="2584203" y="1527886"/>
                </a:lnTo>
                <a:lnTo>
                  <a:pt x="0" y="15278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16641" y="3083683"/>
            <a:ext cx="7523810" cy="6883789"/>
          </a:xfrm>
          <a:custGeom>
            <a:avLst/>
            <a:gdLst/>
            <a:ahLst/>
            <a:cxnLst/>
            <a:rect r="r" b="b" t="t" l="l"/>
            <a:pathLst>
              <a:path h="6883789" w="7523810">
                <a:moveTo>
                  <a:pt x="0" y="0"/>
                </a:moveTo>
                <a:lnTo>
                  <a:pt x="7523810" y="0"/>
                </a:lnTo>
                <a:lnTo>
                  <a:pt x="7523810" y="6883789"/>
                </a:lnTo>
                <a:lnTo>
                  <a:pt x="0" y="68837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028700"/>
            <a:ext cx="110290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anum Gothic Bold"/>
                <a:ea typeface="Nanum Gothic Bold"/>
              </a:rPr>
              <a:t>수행 과정 - 상세내용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368755"/>
            <a:ext cx="5020636" cy="606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ea typeface="Nanum Gothic Bold"/>
              </a:rPr>
              <a:t>데이터 분석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86188" y="2019300"/>
            <a:ext cx="5178308" cy="54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ea typeface="Nanum Gothic"/>
              </a:rPr>
              <a:t>컴퓨터통신계열 시각화 예시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2054" y="3157852"/>
            <a:ext cx="7429791" cy="6949980"/>
          </a:xfrm>
          <a:custGeom>
            <a:avLst/>
            <a:gdLst/>
            <a:ahLst/>
            <a:cxnLst/>
            <a:rect r="r" b="b" t="t" l="l"/>
            <a:pathLst>
              <a:path h="6949980" w="7429791">
                <a:moveTo>
                  <a:pt x="0" y="0"/>
                </a:moveTo>
                <a:lnTo>
                  <a:pt x="7429791" y="0"/>
                </a:lnTo>
                <a:lnTo>
                  <a:pt x="7429791" y="6949980"/>
                </a:lnTo>
                <a:lnTo>
                  <a:pt x="0" y="6949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70483" y="3974615"/>
            <a:ext cx="8788817" cy="4322605"/>
          </a:xfrm>
          <a:custGeom>
            <a:avLst/>
            <a:gdLst/>
            <a:ahLst/>
            <a:cxnLst/>
            <a:rect r="r" b="b" t="t" l="l"/>
            <a:pathLst>
              <a:path h="4322605" w="8788817">
                <a:moveTo>
                  <a:pt x="0" y="0"/>
                </a:moveTo>
                <a:lnTo>
                  <a:pt x="8788817" y="0"/>
                </a:lnTo>
                <a:lnTo>
                  <a:pt x="8788817" y="4322605"/>
                </a:lnTo>
                <a:lnTo>
                  <a:pt x="0" y="43226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28700"/>
            <a:ext cx="110290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anum Gothic Bold"/>
                <a:ea typeface="Nanum Gothic Bold"/>
              </a:rPr>
              <a:t>수행 과정 - 상세내용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368755"/>
            <a:ext cx="5020636" cy="606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ea typeface="Nanum Gothic Bold"/>
              </a:rPr>
              <a:t>데이터 분석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3418" y="4366852"/>
            <a:ext cx="6211799" cy="3261195"/>
          </a:xfrm>
          <a:custGeom>
            <a:avLst/>
            <a:gdLst/>
            <a:ahLst/>
            <a:cxnLst/>
            <a:rect r="r" b="b" t="t" l="l"/>
            <a:pathLst>
              <a:path h="3261195" w="6211799">
                <a:moveTo>
                  <a:pt x="0" y="0"/>
                </a:moveTo>
                <a:lnTo>
                  <a:pt x="6211799" y="0"/>
                </a:lnTo>
                <a:lnTo>
                  <a:pt x="6211799" y="3261195"/>
                </a:lnTo>
                <a:lnTo>
                  <a:pt x="0" y="32611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110290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anum Gothic Bold"/>
                <a:ea typeface="Nanum Gothic Bold"/>
              </a:rPr>
              <a:t>수행 과정 - 상세내용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68755"/>
            <a:ext cx="5020636" cy="606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ea typeface="Nanum Gothic Bold"/>
              </a:rPr>
              <a:t>데이터 분석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779654" y="4566643"/>
            <a:ext cx="6882859" cy="2794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Nanum Gothic"/>
                <a:ea typeface="Nanum Gothic"/>
              </a:rPr>
              <a:t>Amazon에서 제공하는 BI도구</a:t>
            </a:r>
          </a:p>
          <a:p>
            <a:pPr>
              <a:lnSpc>
                <a:spcPts val="4480"/>
              </a:lnSpc>
            </a:pP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Nanum Gothic"/>
                <a:ea typeface="Nanum Gothic"/>
              </a:rPr>
              <a:t>-&gt; 간단한 시각화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Nanum Gothic"/>
                <a:ea typeface="Nanum Gothic"/>
              </a:rPr>
              <a:t>-&gt; 풍부한 대시보드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Nanum Gothic"/>
                <a:ea typeface="Nanum Gothic"/>
              </a:rPr>
              <a:t>-&gt; 외부 데이터베이스 저장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50734" y="2444955"/>
            <a:ext cx="7786532" cy="7363835"/>
          </a:xfrm>
          <a:custGeom>
            <a:avLst/>
            <a:gdLst/>
            <a:ahLst/>
            <a:cxnLst/>
            <a:rect r="r" b="b" t="t" l="l"/>
            <a:pathLst>
              <a:path h="7363835" w="7786532">
                <a:moveTo>
                  <a:pt x="0" y="0"/>
                </a:moveTo>
                <a:lnTo>
                  <a:pt x="7786532" y="0"/>
                </a:lnTo>
                <a:lnTo>
                  <a:pt x="7786532" y="7363835"/>
                </a:lnTo>
                <a:lnTo>
                  <a:pt x="0" y="7363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110290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anum Gothic Bold"/>
                <a:ea typeface="Nanum Gothic Bold"/>
              </a:rPr>
              <a:t>수행 과정 - 상세내용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68755"/>
            <a:ext cx="5020636" cy="606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ea typeface="Nanum Gothic Bold"/>
              </a:rPr>
              <a:t>데이터 분석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2022" y="2366529"/>
            <a:ext cx="8032720" cy="2355459"/>
          </a:xfrm>
          <a:custGeom>
            <a:avLst/>
            <a:gdLst/>
            <a:ahLst/>
            <a:cxnLst/>
            <a:rect r="r" b="b" t="t" l="l"/>
            <a:pathLst>
              <a:path h="2355459" w="8032720">
                <a:moveTo>
                  <a:pt x="0" y="0"/>
                </a:moveTo>
                <a:lnTo>
                  <a:pt x="8032720" y="0"/>
                </a:lnTo>
                <a:lnTo>
                  <a:pt x="8032720" y="2355459"/>
                </a:lnTo>
                <a:lnTo>
                  <a:pt x="0" y="23554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2022" y="4937861"/>
            <a:ext cx="8032720" cy="2461977"/>
          </a:xfrm>
          <a:custGeom>
            <a:avLst/>
            <a:gdLst/>
            <a:ahLst/>
            <a:cxnLst/>
            <a:rect r="r" b="b" t="t" l="l"/>
            <a:pathLst>
              <a:path h="2461977" w="8032720">
                <a:moveTo>
                  <a:pt x="0" y="0"/>
                </a:moveTo>
                <a:lnTo>
                  <a:pt x="8032720" y="0"/>
                </a:lnTo>
                <a:lnTo>
                  <a:pt x="8032720" y="2461976"/>
                </a:lnTo>
                <a:lnTo>
                  <a:pt x="0" y="24619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2022" y="7615710"/>
            <a:ext cx="8032720" cy="2315927"/>
          </a:xfrm>
          <a:custGeom>
            <a:avLst/>
            <a:gdLst/>
            <a:ahLst/>
            <a:cxnLst/>
            <a:rect r="r" b="b" t="t" l="l"/>
            <a:pathLst>
              <a:path h="2315927" w="8032720">
                <a:moveTo>
                  <a:pt x="0" y="0"/>
                </a:moveTo>
                <a:lnTo>
                  <a:pt x="8032720" y="0"/>
                </a:lnTo>
                <a:lnTo>
                  <a:pt x="8032720" y="2315927"/>
                </a:lnTo>
                <a:lnTo>
                  <a:pt x="0" y="23159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23211" y="2369828"/>
            <a:ext cx="7492767" cy="2352160"/>
          </a:xfrm>
          <a:custGeom>
            <a:avLst/>
            <a:gdLst/>
            <a:ahLst/>
            <a:cxnLst/>
            <a:rect r="r" b="b" t="t" l="l"/>
            <a:pathLst>
              <a:path h="2352160" w="7492767">
                <a:moveTo>
                  <a:pt x="0" y="0"/>
                </a:moveTo>
                <a:lnTo>
                  <a:pt x="7492767" y="0"/>
                </a:lnTo>
                <a:lnTo>
                  <a:pt x="7492767" y="2352160"/>
                </a:lnTo>
                <a:lnTo>
                  <a:pt x="0" y="23521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33445" y="4937861"/>
            <a:ext cx="7272300" cy="2461977"/>
          </a:xfrm>
          <a:custGeom>
            <a:avLst/>
            <a:gdLst/>
            <a:ahLst/>
            <a:cxnLst/>
            <a:rect r="r" b="b" t="t" l="l"/>
            <a:pathLst>
              <a:path h="2461977" w="7272300">
                <a:moveTo>
                  <a:pt x="0" y="0"/>
                </a:moveTo>
                <a:lnTo>
                  <a:pt x="7272300" y="0"/>
                </a:lnTo>
                <a:lnTo>
                  <a:pt x="7272300" y="2461976"/>
                </a:lnTo>
                <a:lnTo>
                  <a:pt x="0" y="24619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633445" y="7638820"/>
            <a:ext cx="7272300" cy="2385925"/>
          </a:xfrm>
          <a:custGeom>
            <a:avLst/>
            <a:gdLst/>
            <a:ahLst/>
            <a:cxnLst/>
            <a:rect r="r" b="b" t="t" l="l"/>
            <a:pathLst>
              <a:path h="2385925" w="7272300">
                <a:moveTo>
                  <a:pt x="0" y="0"/>
                </a:moveTo>
                <a:lnTo>
                  <a:pt x="7272300" y="0"/>
                </a:lnTo>
                <a:lnTo>
                  <a:pt x="7272300" y="2385926"/>
                </a:lnTo>
                <a:lnTo>
                  <a:pt x="0" y="23859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028700"/>
            <a:ext cx="11029030" cy="1057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ea typeface="Nanum Gothic Bold"/>
              </a:rPr>
              <a:t>결과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99228" y="1778942"/>
            <a:ext cx="5178308" cy="54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Nanum Gothic"/>
                <a:ea typeface="Nanum Gothic"/>
              </a:rPr>
              <a:t>기울기 높은 소계열 TOP3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680441" y="1778942"/>
            <a:ext cx="5178308" cy="54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Nanum Gothic"/>
                <a:ea typeface="Nanum Gothic"/>
              </a:rPr>
              <a:t>기울기 낮은 소계열 TOP3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09448" y="461265"/>
            <a:ext cx="10975269" cy="9364471"/>
          </a:xfrm>
          <a:custGeom>
            <a:avLst/>
            <a:gdLst/>
            <a:ahLst/>
            <a:cxnLst/>
            <a:rect r="r" b="b" t="t" l="l"/>
            <a:pathLst>
              <a:path h="9364471" w="10975269">
                <a:moveTo>
                  <a:pt x="0" y="0"/>
                </a:moveTo>
                <a:lnTo>
                  <a:pt x="10975269" y="0"/>
                </a:lnTo>
                <a:lnTo>
                  <a:pt x="10975269" y="9364470"/>
                </a:lnTo>
                <a:lnTo>
                  <a:pt x="0" y="93644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11029030" cy="1057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ea typeface="Nanum Gothic Bold"/>
              </a:rPr>
              <a:t>결과</a:t>
            </a:r>
          </a:p>
        </p:txBody>
      </p:sp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11029030" cy="105723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  <a:defRPr/>
            </a:pPr>
            <a:r>
              <a:rPr lang="en-US" sz="6999">
                <a:solidFill>
                  <a:srgbClr val="000000"/>
                </a:solidFill>
                <a:ea typeface="Nanum Gothic Bold"/>
              </a:rPr>
              <a:t>결과</a:t>
            </a:r>
            <a:endParaRPr lang="en-US" sz="6999">
              <a:solidFill>
                <a:srgbClr val="000000"/>
              </a:solidFill>
              <a:ea typeface="Nanum Gothic Bold"/>
            </a:endParaRPr>
          </a:p>
        </p:txBody>
      </p:sp>
      <p:pic>
        <p:nvPicPr>
          <p:cNvPr id="4" name="그림 3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3166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11029030" cy="105723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  <a:defRPr/>
            </a:pPr>
            <a:r>
              <a:rPr lang="en-US" sz="6999">
                <a:solidFill>
                  <a:srgbClr val="000000"/>
                </a:solidFill>
                <a:ea typeface="Nanum Gothic Bold"/>
              </a:rPr>
              <a:t>기대효과 및 활용방안</a:t>
            </a:r>
            <a:endParaRPr lang="en-US" sz="6999">
              <a:solidFill>
                <a:srgbClr val="000000"/>
              </a:solidFill>
              <a:ea typeface="Nanum Gothic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699" y="3319131"/>
            <a:ext cx="15770072" cy="57105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755651" lvl="1" indent="-377825">
              <a:lnSpc>
                <a:spcPts val="7385"/>
              </a:lnSpc>
              <a:buFont typeface="Arial"/>
              <a:buChar char="•"/>
              <a:defRPr/>
            </a:pPr>
            <a:r>
              <a:rPr lang="en-US" sz="3200">
                <a:solidFill>
                  <a:srgbClr val="000000"/>
                </a:solidFill>
                <a:ea typeface="Nanum Gothic"/>
              </a:rPr>
              <a:t>해당 분야의 교육 자원 확대</a:t>
            </a:r>
            <a:endParaRPr lang="en-US" sz="3200">
              <a:solidFill>
                <a:srgbClr val="000000"/>
              </a:solidFill>
              <a:ea typeface="Nanum Gothic"/>
            </a:endParaRPr>
          </a:p>
          <a:p>
            <a:pPr marL="755651" lvl="1" indent="-377825">
              <a:lnSpc>
                <a:spcPts val="7385"/>
              </a:lnSpc>
              <a:buFont typeface="Arial"/>
              <a:buChar char="•"/>
              <a:defRPr/>
            </a:pPr>
            <a:r>
              <a:rPr lang="en-US" sz="3200">
                <a:solidFill>
                  <a:srgbClr val="000000"/>
                </a:solidFill>
                <a:ea typeface="Nanum Gothic"/>
              </a:rPr>
              <a:t>학생들에게 최신 지식과 기술을 제공</a:t>
            </a:r>
            <a:endParaRPr lang="en-US" sz="3200">
              <a:solidFill>
                <a:srgbClr val="000000"/>
              </a:solidFill>
              <a:ea typeface="Nanum Gothic"/>
            </a:endParaRPr>
          </a:p>
          <a:p>
            <a:pPr marL="755651" lvl="1" indent="-377825">
              <a:lnSpc>
                <a:spcPts val="7385"/>
              </a:lnSpc>
              <a:buFont typeface="Arial"/>
              <a:buChar char="•"/>
              <a:defRPr/>
            </a:pPr>
            <a:r>
              <a:rPr lang="en-US" sz="3200">
                <a:solidFill>
                  <a:srgbClr val="000000"/>
                </a:solidFill>
                <a:ea typeface="Nanum Gothic"/>
              </a:rPr>
              <a:t>학과를 개선하거나 새로운 학과를 개발</a:t>
            </a:r>
            <a:endParaRPr lang="en-US" sz="3200">
              <a:solidFill>
                <a:srgbClr val="000000"/>
              </a:solidFill>
              <a:ea typeface="Nanum Gothic"/>
            </a:endParaRPr>
          </a:p>
          <a:p>
            <a:pPr lvl="0">
              <a:lnSpc>
                <a:spcPts val="7385"/>
              </a:lnSpc>
              <a:defRPr/>
            </a:pPr>
            <a:endParaRPr lang="en-US" sz="3200">
              <a:solidFill>
                <a:srgbClr val="000000"/>
              </a:solidFill>
              <a:ea typeface="Nanum Gothic"/>
            </a:endParaRPr>
          </a:p>
          <a:p>
            <a:pPr lvl="0">
              <a:lnSpc>
                <a:spcPts val="7385"/>
              </a:lnSpc>
              <a:defRPr/>
            </a:pPr>
            <a:r>
              <a:rPr lang="en-US" sz="3200">
                <a:solidFill>
                  <a:srgbClr val="000000"/>
                </a:solidFill>
                <a:latin typeface="Nanum Gothic"/>
                <a:ea typeface="Nanum Gothic"/>
              </a:rPr>
              <a:t>   -&gt; 학생들의 학습 만족도를 향상시키고 학생들이 학과를 선택하는 데 도움을 줄 것</a:t>
            </a:r>
            <a:endParaRPr lang="en-US" sz="3500">
              <a:solidFill>
                <a:srgbClr val="000000"/>
              </a:solidFill>
              <a:latin typeface="Nanum Gothic"/>
              <a:ea typeface="Nanum Gothic"/>
            </a:endParaRPr>
          </a:p>
          <a:p>
            <a:pPr lvl="0">
              <a:lnSpc>
                <a:spcPts val="8018"/>
              </a:lnSpc>
              <a:defRPr/>
            </a:pPr>
            <a:endParaRPr lang="en-US" sz="3500">
              <a:solidFill>
                <a:srgbClr val="000000"/>
              </a:solidFill>
              <a:latin typeface="Nanum Gothic"/>
              <a:ea typeface="Nanum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06841" y="3311930"/>
            <a:ext cx="12474317" cy="2761980"/>
            <a:chOff x="0" y="0"/>
            <a:chExt cx="16632423" cy="368264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0" y="1138557"/>
              <a:ext cx="16632404" cy="1847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800"/>
                </a:lnSpc>
                <a:spcBef>
                  <a:spcPct val="0"/>
                </a:spcBef>
              </a:pPr>
              <a:r>
                <a:rPr lang="en-US" sz="9000">
                  <a:solidFill>
                    <a:srgbClr val="000000"/>
                  </a:solidFill>
                  <a:latin typeface="Nanum Gothic Bold"/>
                  <a:ea typeface="Nanum Gothic Bold"/>
                </a:rPr>
                <a:t>감사합니다!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7767066" y="9525"/>
              <a:ext cx="1098291" cy="489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49"/>
                </a:lnSpc>
              </a:pPr>
            </a:p>
          </p:txBody>
        </p:sp>
        <p:sp>
          <p:nvSpPr>
            <p:cNvPr name="AutoShape 5" id="5"/>
            <p:cNvSpPr/>
            <p:nvPr/>
          </p:nvSpPr>
          <p:spPr>
            <a:xfrm>
              <a:off x="10" y="3657240"/>
              <a:ext cx="16632404" cy="12700"/>
            </a:xfrm>
            <a:prstGeom prst="line">
              <a:avLst/>
            </a:prstGeom>
            <a:ln cap="flat" w="25400">
              <a:solidFill>
                <a:srgbClr val="FA643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2840928"/>
            <a:ext cx="16230600" cy="6417372"/>
          </a:xfrm>
          <a:prstGeom prst="rect">
            <a:avLst/>
          </a:prstGeom>
          <a:solidFill>
            <a:srgbClr val="F1F1F1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619666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ea typeface="Nanum Gothic Bold"/>
              </a:rPr>
              <a:t>목차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23531" y="3438429"/>
            <a:ext cx="7846229" cy="4774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8540" indent="-454270" lvl="1">
              <a:lnSpc>
                <a:spcPts val="9678"/>
              </a:lnSpc>
              <a:buFont typeface="Arial"/>
              <a:buChar char="•"/>
            </a:pPr>
            <a:r>
              <a:rPr lang="en-US" sz="4208">
                <a:solidFill>
                  <a:srgbClr val="000000"/>
                </a:solidFill>
                <a:latin typeface="Nanum Gothic"/>
                <a:ea typeface="Nanum Gothic"/>
              </a:rPr>
              <a:t> 수행 배경</a:t>
            </a:r>
          </a:p>
          <a:p>
            <a:pPr marL="908540" indent="-454270" lvl="1">
              <a:lnSpc>
                <a:spcPts val="9678"/>
              </a:lnSpc>
              <a:buFont typeface="Arial"/>
              <a:buChar char="•"/>
            </a:pPr>
            <a:r>
              <a:rPr lang="en-US" sz="4208">
                <a:solidFill>
                  <a:srgbClr val="000000"/>
                </a:solidFill>
                <a:latin typeface="Nanum Gothic"/>
                <a:ea typeface="Nanum Gothic"/>
              </a:rPr>
              <a:t> 수행 과정</a:t>
            </a:r>
          </a:p>
          <a:p>
            <a:pPr marL="908540" indent="-454270" lvl="1">
              <a:lnSpc>
                <a:spcPts val="9678"/>
              </a:lnSpc>
              <a:buFont typeface="Arial"/>
              <a:buChar char="•"/>
            </a:pPr>
            <a:r>
              <a:rPr lang="en-US" sz="4208">
                <a:solidFill>
                  <a:srgbClr val="000000"/>
                </a:solidFill>
                <a:latin typeface="Nanum Gothic"/>
                <a:ea typeface="Nanum Gothic"/>
              </a:rPr>
              <a:t> 결과</a:t>
            </a:r>
          </a:p>
          <a:p>
            <a:pPr marL="908540" indent="-454270" lvl="1">
              <a:lnSpc>
                <a:spcPts val="9678"/>
              </a:lnSpc>
              <a:buFont typeface="Arial"/>
              <a:buChar char="•"/>
            </a:pPr>
            <a:r>
              <a:rPr lang="en-US" sz="4208">
                <a:solidFill>
                  <a:srgbClr val="000000"/>
                </a:solidFill>
                <a:latin typeface="Nanum Gothic"/>
                <a:ea typeface="Nanum Gothic"/>
              </a:rPr>
              <a:t> 기대효과 및 활용방안</a:t>
            </a: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77168" y="1093192"/>
            <a:ext cx="6982132" cy="8165108"/>
          </a:xfrm>
          <a:custGeom>
            <a:avLst/>
            <a:gdLst/>
            <a:rect l="l" t="t" r="r" b="b"/>
            <a:pathLst>
              <a:path w="6982132" h="8165108">
                <a:moveTo>
                  <a:pt x="0" y="0"/>
                </a:moveTo>
                <a:lnTo>
                  <a:pt x="6982132" y="0"/>
                </a:lnTo>
                <a:lnTo>
                  <a:pt x="6982132" y="8165108"/>
                </a:lnTo>
                <a:lnTo>
                  <a:pt x="0" y="81651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1028700"/>
            <a:ext cx="11029030" cy="10572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  <a:defRPr/>
            </a:pPr>
            <a:r>
              <a:rPr lang="en-US" sz="6999">
                <a:solidFill>
                  <a:srgbClr val="000000"/>
                </a:solidFill>
                <a:ea typeface="Nanum Gothic Bold"/>
              </a:rPr>
              <a:t>수행 배경</a:t>
            </a:r>
            <a:endParaRPr lang="en-US" sz="6999">
              <a:solidFill>
                <a:srgbClr val="000000"/>
              </a:solidFill>
              <a:ea typeface="Nanum Gothic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1442" y="4416468"/>
            <a:ext cx="9675727" cy="268918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ctr">
              <a:lnSpc>
                <a:spcPts val="5320"/>
              </a:lnSpc>
              <a:defRPr/>
            </a:pPr>
            <a:r>
              <a:rPr lang="en-US" sz="3800">
                <a:solidFill>
                  <a:srgbClr val="000000"/>
                </a:solidFill>
                <a:latin typeface="Nanum Gothic"/>
                <a:ea typeface="Nanum Gothic"/>
              </a:rPr>
              <a:t>대학 졸업자 10명중 7명이 본인의 전공 후회</a:t>
            </a:r>
            <a:endParaRPr lang="en-US" sz="3800">
              <a:solidFill>
                <a:srgbClr val="000000"/>
              </a:solidFill>
              <a:latin typeface="Nanum Gothic"/>
              <a:ea typeface="Nanum Gothic"/>
            </a:endParaRPr>
          </a:p>
          <a:p>
            <a:pPr lvl="0" algn="ctr">
              <a:lnSpc>
                <a:spcPts val="5320"/>
              </a:lnSpc>
              <a:defRPr/>
            </a:pPr>
            <a:endParaRPr lang="en-US" sz="3800">
              <a:solidFill>
                <a:srgbClr val="000000"/>
              </a:solidFill>
              <a:latin typeface="Nanum Gothic"/>
              <a:ea typeface="Nanum Gothic"/>
            </a:endParaRPr>
          </a:p>
          <a:p>
            <a:pPr lvl="0">
              <a:lnSpc>
                <a:spcPts val="5320"/>
              </a:lnSpc>
              <a:defRPr/>
            </a:pPr>
            <a:r>
              <a:rPr lang="en-US" sz="3800">
                <a:solidFill>
                  <a:srgbClr val="000000"/>
                </a:solidFill>
                <a:latin typeface="Nanum Gothic"/>
              </a:rPr>
              <a:t>       </a:t>
            </a:r>
            <a:r>
              <a:rPr lang="en-US" altLang="ko-KR" sz="3800">
                <a:solidFill>
                  <a:srgbClr val="000000"/>
                </a:solidFill>
                <a:latin typeface="Nanum Gothic"/>
                <a:ea typeface="Nanum Gothic"/>
              </a:rPr>
              <a:t>&gt;&gt;</a:t>
            </a:r>
            <a:r>
              <a:rPr lang="en-US" sz="3800">
                <a:solidFill>
                  <a:srgbClr val="000000"/>
                </a:solidFill>
                <a:latin typeface="Nanum Gothic"/>
                <a:ea typeface="Nanum Gothic"/>
              </a:rPr>
              <a:t>  다시 선택할 수 있다면 </a:t>
            </a:r>
            <a:endParaRPr lang="en-US" sz="3800">
              <a:solidFill>
                <a:srgbClr val="000000"/>
              </a:solidFill>
              <a:latin typeface="Nanum Gothic"/>
              <a:ea typeface="Nanum Gothic"/>
            </a:endParaRPr>
          </a:p>
          <a:p>
            <a:pPr lvl="0">
              <a:lnSpc>
                <a:spcPts val="5320"/>
              </a:lnSpc>
              <a:defRPr/>
            </a:pPr>
            <a:r>
              <a:rPr lang="en-US" sz="3800">
                <a:solidFill>
                  <a:srgbClr val="000000"/>
                </a:solidFill>
                <a:latin typeface="Nanum Gothic"/>
                <a:ea typeface="Nanum Gothic"/>
              </a:rPr>
              <a:t>            취업이 더 잘되는 학과 희망</a:t>
            </a:r>
            <a:endParaRPr lang="en-US" sz="3800">
              <a:solidFill>
                <a:srgbClr val="000000"/>
              </a:solidFill>
              <a:latin typeface="Nanum Gothic"/>
              <a:ea typeface="Nanum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33729" y="2816594"/>
            <a:ext cx="4409486" cy="4653811"/>
          </a:xfrm>
          <a:custGeom>
            <a:avLst/>
            <a:gdLst/>
            <a:ahLst/>
            <a:cxnLst/>
            <a:rect r="r" b="b" t="t" l="l"/>
            <a:pathLst>
              <a:path h="4653811" w="4409486">
                <a:moveTo>
                  <a:pt x="0" y="0"/>
                </a:moveTo>
                <a:lnTo>
                  <a:pt x="4409486" y="0"/>
                </a:lnTo>
                <a:lnTo>
                  <a:pt x="4409486" y="4653812"/>
                </a:lnTo>
                <a:lnTo>
                  <a:pt x="0" y="4653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67762" y="2816594"/>
            <a:ext cx="4653811" cy="4653811"/>
          </a:xfrm>
          <a:custGeom>
            <a:avLst/>
            <a:gdLst/>
            <a:ahLst/>
            <a:cxnLst/>
            <a:rect r="r" b="b" t="t" l="l"/>
            <a:pathLst>
              <a:path h="4653811" w="4653811">
                <a:moveTo>
                  <a:pt x="0" y="0"/>
                </a:moveTo>
                <a:lnTo>
                  <a:pt x="4653811" y="0"/>
                </a:lnTo>
                <a:lnTo>
                  <a:pt x="4653811" y="4653812"/>
                </a:lnTo>
                <a:lnTo>
                  <a:pt x="0" y="4653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543215" y="7876627"/>
            <a:ext cx="5124547" cy="2049819"/>
          </a:xfrm>
          <a:custGeom>
            <a:avLst/>
            <a:gdLst/>
            <a:ahLst/>
            <a:cxnLst/>
            <a:rect r="r" b="b" t="t" l="l"/>
            <a:pathLst>
              <a:path h="2049819" w="5124547">
                <a:moveTo>
                  <a:pt x="0" y="0"/>
                </a:moveTo>
                <a:lnTo>
                  <a:pt x="5124547" y="0"/>
                </a:lnTo>
                <a:lnTo>
                  <a:pt x="5124547" y="2049819"/>
                </a:lnTo>
                <a:lnTo>
                  <a:pt x="0" y="20498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603928">
            <a:off x="6502803" y="5878462"/>
            <a:ext cx="2909139" cy="1040017"/>
          </a:xfrm>
          <a:custGeom>
            <a:avLst/>
            <a:gdLst/>
            <a:ahLst/>
            <a:cxnLst/>
            <a:rect r="r" b="b" t="t" l="l"/>
            <a:pathLst>
              <a:path h="1040017" w="2909139">
                <a:moveTo>
                  <a:pt x="0" y="0"/>
                </a:moveTo>
                <a:lnTo>
                  <a:pt x="2909139" y="0"/>
                </a:lnTo>
                <a:lnTo>
                  <a:pt x="2909139" y="1040017"/>
                </a:lnTo>
                <a:lnTo>
                  <a:pt x="0" y="10400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28700"/>
            <a:ext cx="110290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ea typeface="Nanum Gothic Bold"/>
              </a:rPr>
              <a:t>수행 배경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06137" y="8514187"/>
            <a:ext cx="9675727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ea typeface="Nanum Gothic Bold"/>
              </a:rPr>
              <a:t>학과 트렌드 분석</a:t>
            </a:r>
          </a:p>
        </p:txBody>
      </p:sp>
      <p:sp>
        <p:nvSpPr>
          <p:cNvPr name="Freeform 8" id="8"/>
          <p:cNvSpPr/>
          <p:nvPr/>
        </p:nvSpPr>
        <p:spPr>
          <a:xfrm flipH="false" flipV="true" rot="8569544">
            <a:off x="8778367" y="5986210"/>
            <a:ext cx="2870995" cy="1026381"/>
          </a:xfrm>
          <a:custGeom>
            <a:avLst/>
            <a:gdLst/>
            <a:ahLst/>
            <a:cxnLst/>
            <a:rect r="r" b="b" t="t" l="l"/>
            <a:pathLst>
              <a:path h="1026381" w="2870995">
                <a:moveTo>
                  <a:pt x="0" y="1026380"/>
                </a:moveTo>
                <a:lnTo>
                  <a:pt x="2870995" y="1026380"/>
                </a:lnTo>
                <a:lnTo>
                  <a:pt x="2870995" y="0"/>
                </a:lnTo>
                <a:lnTo>
                  <a:pt x="0" y="0"/>
                </a:lnTo>
                <a:lnTo>
                  <a:pt x="0" y="102638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733353" y="7646913"/>
            <a:ext cx="5634870" cy="964582"/>
            <a:chOff x="0" y="0"/>
            <a:chExt cx="7513160" cy="1286109"/>
          </a:xfrm>
        </p:grpSpPr>
        <p:grpSp>
          <p:nvGrpSpPr>
            <p:cNvPr id="3" name="Group 3"/>
            <p:cNvGrpSpPr/>
            <p:nvPr/>
          </p:nvGrpSpPr>
          <p:grpSpPr>
            <a:xfrm rot="0">
              <a:off x="533335" y="0"/>
              <a:ext cx="6446490" cy="1286109"/>
              <a:chOff x="0" y="0"/>
              <a:chExt cx="5150908" cy="102763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152178" cy="1027633"/>
              </a:xfrm>
              <a:custGeom>
                <a:avLst/>
                <a:gdLst/>
                <a:rect l="l" t="t" r="r" b="b"/>
                <a:pathLst>
                  <a:path w="5152178" h="1027633">
                    <a:moveTo>
                      <a:pt x="4598458" y="1027633"/>
                    </a:moveTo>
                    <a:lnTo>
                      <a:pt x="553720" y="1027633"/>
                    </a:lnTo>
                    <a:cubicBezTo>
                      <a:pt x="247650" y="1027633"/>
                      <a:pt x="0" y="797555"/>
                      <a:pt x="0" y="514399"/>
                    </a:cubicBezTo>
                    <a:cubicBezTo>
                      <a:pt x="0" y="230064"/>
                      <a:pt x="247650" y="0"/>
                      <a:pt x="553720" y="0"/>
                    </a:cubicBezTo>
                    <a:lnTo>
                      <a:pt x="4598458" y="0"/>
                    </a:lnTo>
                    <a:cubicBezTo>
                      <a:pt x="4904528" y="0"/>
                      <a:pt x="5152178" y="230064"/>
                      <a:pt x="5152178" y="514399"/>
                    </a:cubicBezTo>
                    <a:cubicBezTo>
                      <a:pt x="5150908" y="797555"/>
                      <a:pt x="4903258" y="1027633"/>
                      <a:pt x="4598458" y="1027633"/>
                    </a:cubicBezTo>
                    <a:close/>
                  </a:path>
                </a:pathLst>
              </a:custGeom>
              <a:solidFill>
                <a:srgbClr val="fa643f"/>
              </a:solidFill>
            </p:spPr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5" name="TextBox 5"/>
            <p:cNvSpPr txBox="1"/>
            <p:nvPr/>
          </p:nvSpPr>
          <p:spPr>
            <a:xfrm>
              <a:off x="0" y="167651"/>
              <a:ext cx="7513160" cy="855557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lvl="0" algn="ctr">
                <a:lnSpc>
                  <a:spcPts val="5320"/>
                </a:lnSpc>
                <a:defRPr/>
              </a:pPr>
              <a:r>
                <a:rPr lang="en-US" sz="3800">
                  <a:solidFill>
                    <a:srgbClr val="000000"/>
                  </a:solidFill>
                  <a:ea typeface="Nanum Gothic Bold"/>
                </a:rPr>
                <a:t>데이터 수집 및 정제</a:t>
              </a:r>
              <a:endParaRPr lang="en-US" sz="3800">
                <a:solidFill>
                  <a:srgbClr val="000000"/>
                </a:solidFill>
                <a:ea typeface="Nanum Gothic Bold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6422859" y="7646913"/>
            <a:ext cx="5634870" cy="964582"/>
            <a:chOff x="0" y="0"/>
            <a:chExt cx="7513160" cy="1286109"/>
          </a:xfrm>
        </p:grpSpPr>
        <p:grpSp>
          <p:nvGrpSpPr>
            <p:cNvPr id="7" name="Group 7"/>
            <p:cNvGrpSpPr/>
            <p:nvPr/>
          </p:nvGrpSpPr>
          <p:grpSpPr>
            <a:xfrm rot="0">
              <a:off x="533335" y="0"/>
              <a:ext cx="6446490" cy="1286109"/>
              <a:chOff x="0" y="0"/>
              <a:chExt cx="5150908" cy="1027634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5152178" cy="1027633"/>
              </a:xfrm>
              <a:custGeom>
                <a:avLst/>
                <a:gdLst/>
                <a:rect l="l" t="t" r="r" b="b"/>
                <a:pathLst>
                  <a:path w="5152178" h="1027633">
                    <a:moveTo>
                      <a:pt x="4598458" y="1027633"/>
                    </a:moveTo>
                    <a:lnTo>
                      <a:pt x="553720" y="1027633"/>
                    </a:lnTo>
                    <a:cubicBezTo>
                      <a:pt x="247650" y="1027633"/>
                      <a:pt x="0" y="797555"/>
                      <a:pt x="0" y="514399"/>
                    </a:cubicBezTo>
                    <a:cubicBezTo>
                      <a:pt x="0" y="230064"/>
                      <a:pt x="247650" y="0"/>
                      <a:pt x="553720" y="0"/>
                    </a:cubicBezTo>
                    <a:lnTo>
                      <a:pt x="4598458" y="0"/>
                    </a:lnTo>
                    <a:cubicBezTo>
                      <a:pt x="4904528" y="0"/>
                      <a:pt x="5152178" y="230064"/>
                      <a:pt x="5152178" y="514399"/>
                    </a:cubicBezTo>
                    <a:cubicBezTo>
                      <a:pt x="5150908" y="797555"/>
                      <a:pt x="4903258" y="1027633"/>
                      <a:pt x="4598458" y="1027633"/>
                    </a:cubicBezTo>
                    <a:close/>
                  </a:path>
                </a:pathLst>
              </a:custGeom>
              <a:solidFill>
                <a:srgbClr val="fa643f"/>
              </a:solidFill>
            </p:spPr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167651"/>
              <a:ext cx="7513160" cy="855557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lvl="0" algn="ctr">
                <a:lnSpc>
                  <a:spcPts val="5320"/>
                </a:lnSpc>
                <a:defRPr/>
              </a:pPr>
              <a:r>
                <a:rPr lang="en-US" sz="3800">
                  <a:solidFill>
                    <a:srgbClr val="000000"/>
                  </a:solidFill>
                  <a:ea typeface="Nanum Gothic Bold"/>
                </a:rPr>
                <a:t>데이터 분석</a:t>
              </a:r>
              <a:endParaRPr lang="en-US" sz="3800">
                <a:solidFill>
                  <a:srgbClr val="000000"/>
                </a:solidFill>
                <a:ea typeface="Nanum Gothic Bold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11882738" y="7646913"/>
            <a:ext cx="5634870" cy="964582"/>
            <a:chOff x="0" y="0"/>
            <a:chExt cx="7513160" cy="1286109"/>
          </a:xfrm>
        </p:grpSpPr>
        <p:grpSp>
          <p:nvGrpSpPr>
            <p:cNvPr id="11" name="Group 11"/>
            <p:cNvGrpSpPr/>
            <p:nvPr/>
          </p:nvGrpSpPr>
          <p:grpSpPr>
            <a:xfrm rot="0">
              <a:off x="533335" y="0"/>
              <a:ext cx="6446490" cy="1286109"/>
              <a:chOff x="0" y="0"/>
              <a:chExt cx="5150908" cy="1027634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5152178" cy="1027633"/>
              </a:xfrm>
              <a:custGeom>
                <a:avLst/>
                <a:gdLst/>
                <a:rect l="l" t="t" r="r" b="b"/>
                <a:pathLst>
                  <a:path w="5152178" h="1027633">
                    <a:moveTo>
                      <a:pt x="4598458" y="1027633"/>
                    </a:moveTo>
                    <a:lnTo>
                      <a:pt x="553720" y="1027633"/>
                    </a:lnTo>
                    <a:cubicBezTo>
                      <a:pt x="247650" y="1027633"/>
                      <a:pt x="0" y="797555"/>
                      <a:pt x="0" y="514399"/>
                    </a:cubicBezTo>
                    <a:cubicBezTo>
                      <a:pt x="0" y="230064"/>
                      <a:pt x="247650" y="0"/>
                      <a:pt x="553720" y="0"/>
                    </a:cubicBezTo>
                    <a:lnTo>
                      <a:pt x="4598458" y="0"/>
                    </a:lnTo>
                    <a:cubicBezTo>
                      <a:pt x="4904528" y="0"/>
                      <a:pt x="5152178" y="230064"/>
                      <a:pt x="5152178" y="514399"/>
                    </a:cubicBezTo>
                    <a:cubicBezTo>
                      <a:pt x="5150908" y="797555"/>
                      <a:pt x="4903258" y="1027633"/>
                      <a:pt x="4598458" y="1027633"/>
                    </a:cubicBezTo>
                    <a:close/>
                  </a:path>
                </a:pathLst>
              </a:custGeom>
              <a:solidFill>
                <a:srgbClr val="fa643f"/>
              </a:solidFill>
            </p:spPr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167651"/>
              <a:ext cx="7513160" cy="855557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lvl="0" algn="ctr">
                <a:lnSpc>
                  <a:spcPts val="5320"/>
                </a:lnSpc>
                <a:defRPr/>
              </a:pPr>
              <a:r>
                <a:rPr lang="en-US" sz="3800">
                  <a:solidFill>
                    <a:srgbClr val="000000"/>
                  </a:solidFill>
                  <a:ea typeface="Nanum Gothic Bold"/>
                </a:rPr>
                <a:t>정리 및 시각화</a:t>
              </a:r>
              <a:endParaRPr lang="en-US" sz="3800">
                <a:solidFill>
                  <a:srgbClr val="000000"/>
                </a:solidFill>
                <a:ea typeface="Nanum Gothic Bold"/>
              </a:endParaRPr>
            </a:p>
          </p:txBody>
        </p:sp>
      </p:grpSp>
      <p:sp>
        <p:nvSpPr>
          <p:cNvPr id="14" name="Freeform 14"/>
          <p:cNvSpPr/>
          <p:nvPr/>
        </p:nvSpPr>
        <p:spPr>
          <a:xfrm>
            <a:off x="904875" y="2815307"/>
            <a:ext cx="14705627" cy="2328193"/>
          </a:xfrm>
          <a:custGeom>
            <a:avLst/>
            <a:gdLst/>
            <a:rect l="l" t="t" r="r" b="b"/>
            <a:pathLst>
              <a:path w="14705627" h="2328193">
                <a:moveTo>
                  <a:pt x="0" y="0"/>
                </a:moveTo>
                <a:lnTo>
                  <a:pt x="14705627" y="0"/>
                </a:lnTo>
                <a:lnTo>
                  <a:pt x="14705627" y="2328193"/>
                </a:lnTo>
                <a:lnTo>
                  <a:pt x="0" y="23281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" name="TextBox 15"/>
          <p:cNvSpPr txBox="1"/>
          <p:nvPr/>
        </p:nvSpPr>
        <p:spPr>
          <a:xfrm>
            <a:off x="1028700" y="1028700"/>
            <a:ext cx="11029030" cy="10572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  <a:defRPr/>
            </a:pPr>
            <a:r>
              <a:rPr lang="en-US" sz="6999">
                <a:solidFill>
                  <a:srgbClr val="000000"/>
                </a:solidFill>
                <a:latin typeface="Nanum Gothic Bold"/>
                <a:ea typeface="Nanum Gothic Bold"/>
              </a:rPr>
              <a:t>수행 과정 - 설계</a:t>
            </a:r>
            <a:endParaRPr lang="en-US" sz="6999">
              <a:solidFill>
                <a:srgbClr val="000000"/>
              </a:solidFill>
              <a:latin typeface="Nanum Gothic Bold"/>
              <a:ea typeface="Nanum Gothic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33353" y="5332338"/>
            <a:ext cx="5634870" cy="10668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ctr">
              <a:lnSpc>
                <a:spcPts val="4200"/>
              </a:lnSpc>
              <a:defRPr/>
            </a:pPr>
            <a:r>
              <a:rPr lang="en-US" sz="3000">
                <a:solidFill>
                  <a:srgbClr val="000000"/>
                </a:solidFill>
                <a:ea typeface="Nanum Gothic"/>
              </a:rPr>
              <a:t>교육통계서비스</a:t>
            </a:r>
            <a:endParaRPr lang="en-US" sz="3000">
              <a:solidFill>
                <a:srgbClr val="000000"/>
              </a:solidFill>
              <a:ea typeface="Nanum Gothic"/>
            </a:endParaRPr>
          </a:p>
          <a:p>
            <a:pPr lvl="0" algn="ctr">
              <a:lnSpc>
                <a:spcPts val="4200"/>
              </a:lnSpc>
              <a:defRPr/>
            </a:pPr>
            <a:r>
              <a:rPr lang="en-US" sz="3000">
                <a:solidFill>
                  <a:srgbClr val="000000"/>
                </a:solidFill>
                <a:latin typeface="Nanum Gothic"/>
                <a:ea typeface="Nanum Gothic"/>
              </a:rPr>
              <a:t>2008-2023 학과별 데이터</a:t>
            </a:r>
            <a:endParaRPr lang="en-US" sz="3000">
              <a:solidFill>
                <a:srgbClr val="000000"/>
              </a:solidFill>
              <a:latin typeface="Nanum Gothic"/>
              <a:ea typeface="Nanum Gothic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368223" y="5332338"/>
            <a:ext cx="5634870" cy="10668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ctr">
              <a:lnSpc>
                <a:spcPts val="4200"/>
              </a:lnSpc>
              <a:defRPr/>
            </a:pPr>
            <a:r>
              <a:rPr lang="en-US" sz="3000">
                <a:solidFill>
                  <a:srgbClr val="000000"/>
                </a:solidFill>
                <a:latin typeface="Nanum Gothic"/>
              </a:rPr>
              <a:t>JupyterNotebook</a:t>
            </a:r>
            <a:endParaRPr lang="en-US" sz="3000">
              <a:solidFill>
                <a:srgbClr val="000000"/>
              </a:solidFill>
              <a:latin typeface="Nanum Gothic"/>
            </a:endParaRPr>
          </a:p>
          <a:p>
            <a:pPr lvl="0" algn="ctr">
              <a:lnSpc>
                <a:spcPts val="4200"/>
              </a:lnSpc>
              <a:defRPr/>
            </a:pPr>
            <a:r>
              <a:rPr lang="en-US" sz="3000">
                <a:solidFill>
                  <a:srgbClr val="000000"/>
                </a:solidFill>
                <a:latin typeface="Nanum Gothic"/>
              </a:rPr>
              <a:t>Python</a:t>
            </a:r>
            <a:endParaRPr lang="en-US" sz="3000">
              <a:solidFill>
                <a:srgbClr val="000000"/>
              </a:solidFill>
              <a:latin typeface="Nanum Gothic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882738" y="5599038"/>
            <a:ext cx="5634870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ctr">
              <a:lnSpc>
                <a:spcPts val="4200"/>
              </a:lnSpc>
              <a:defRPr/>
            </a:pPr>
            <a:r>
              <a:rPr lang="en-US" sz="3000">
                <a:solidFill>
                  <a:srgbClr val="000000"/>
                </a:solidFill>
                <a:latin typeface="Nanum Gothic"/>
              </a:rPr>
              <a:t>Amazon QuickSight</a:t>
            </a:r>
            <a:endParaRPr lang="en-US" sz="3000">
              <a:solidFill>
                <a:srgbClr val="000000"/>
              </a:solidFill>
              <a:latin typeface="Nanum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6643" y="3651345"/>
            <a:ext cx="17654715" cy="5149686"/>
          </a:xfrm>
          <a:custGeom>
            <a:avLst/>
            <a:gdLst/>
            <a:ahLst/>
            <a:cxnLst/>
            <a:rect r="r" b="b" t="t" l="l"/>
            <a:pathLst>
              <a:path h="5149686" w="17654715">
                <a:moveTo>
                  <a:pt x="0" y="0"/>
                </a:moveTo>
                <a:lnTo>
                  <a:pt x="17654714" y="0"/>
                </a:lnTo>
                <a:lnTo>
                  <a:pt x="17654714" y="5149686"/>
                </a:lnTo>
                <a:lnTo>
                  <a:pt x="0" y="51496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110290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anum Gothic Bold"/>
                <a:ea typeface="Nanum Gothic Bold"/>
              </a:rPr>
              <a:t>수행 과정 - 상세내용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766134" y="9407626"/>
            <a:ext cx="10755732" cy="54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Nanum Gothic"/>
                <a:ea typeface="Nanum Gothic"/>
              </a:rPr>
              <a:t>필요없는 데이터 삭제, UTF-8형식 인코딩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368755"/>
            <a:ext cx="5020636" cy="606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ea typeface="Nanum Gothic Bold"/>
              </a:rPr>
              <a:t>데이터 수집 및 정제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61596" y="3169054"/>
            <a:ext cx="11964809" cy="6806902"/>
          </a:xfrm>
          <a:custGeom>
            <a:avLst/>
            <a:gdLst/>
            <a:ahLst/>
            <a:cxnLst/>
            <a:rect r="r" b="b" t="t" l="l"/>
            <a:pathLst>
              <a:path h="6806902" w="11964809">
                <a:moveTo>
                  <a:pt x="0" y="0"/>
                </a:moveTo>
                <a:lnTo>
                  <a:pt x="11964808" y="0"/>
                </a:lnTo>
                <a:lnTo>
                  <a:pt x="11964808" y="6806902"/>
                </a:lnTo>
                <a:lnTo>
                  <a:pt x="0" y="68069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110290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anum Gothic Bold"/>
                <a:ea typeface="Nanum Gothic Bold"/>
              </a:rPr>
              <a:t>수행 과정 - 상세내용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68755"/>
            <a:ext cx="5020636" cy="606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ea typeface="Nanum Gothic Bold"/>
              </a:rPr>
              <a:t>정제한 파일 불러오기</a:t>
            </a: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161248"/>
            <a:ext cx="4946251" cy="2941458"/>
          </a:xfrm>
          <a:custGeom>
            <a:avLst/>
            <a:gdLst/>
            <a:rect l="l" t="t" r="r" b="b"/>
            <a:pathLst>
              <a:path w="4946251" h="2941458">
                <a:moveTo>
                  <a:pt x="0" y="0"/>
                </a:moveTo>
                <a:lnTo>
                  <a:pt x="4946251" y="0"/>
                </a:lnTo>
                <a:lnTo>
                  <a:pt x="4946251" y="2941459"/>
                </a:lnTo>
                <a:lnTo>
                  <a:pt x="0" y="29414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12793473" y="3161248"/>
            <a:ext cx="4819157" cy="2941458"/>
          </a:xfrm>
          <a:custGeom>
            <a:avLst/>
            <a:gdLst/>
            <a:rect l="l" t="t" r="r" b="b"/>
            <a:pathLst>
              <a:path w="4819157" h="2941458">
                <a:moveTo>
                  <a:pt x="0" y="0"/>
                </a:moveTo>
                <a:lnTo>
                  <a:pt x="4819157" y="0"/>
                </a:lnTo>
                <a:lnTo>
                  <a:pt x="4819157" y="2941459"/>
                </a:lnTo>
                <a:lnTo>
                  <a:pt x="0" y="29414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6908156" y="3161248"/>
            <a:ext cx="4951867" cy="2941458"/>
          </a:xfrm>
          <a:custGeom>
            <a:avLst/>
            <a:gdLst/>
            <a:rect l="l" t="t" r="r" b="b"/>
            <a:pathLst>
              <a:path w="4951867" h="2941458">
                <a:moveTo>
                  <a:pt x="0" y="0"/>
                </a:moveTo>
                <a:lnTo>
                  <a:pt x="4951867" y="0"/>
                </a:lnTo>
                <a:lnTo>
                  <a:pt x="4951867" y="2941459"/>
                </a:lnTo>
                <a:lnTo>
                  <a:pt x="0" y="29414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>
            <a:off x="5498194" y="6293207"/>
            <a:ext cx="7291611" cy="3746007"/>
          </a:xfrm>
          <a:custGeom>
            <a:avLst/>
            <a:gdLst/>
            <a:rect l="l" t="t" r="r" b="b"/>
            <a:pathLst>
              <a:path w="7291611" h="3746007">
                <a:moveTo>
                  <a:pt x="0" y="0"/>
                </a:moveTo>
                <a:lnTo>
                  <a:pt x="7291612" y="0"/>
                </a:lnTo>
                <a:lnTo>
                  <a:pt x="7291612" y="3746007"/>
                </a:lnTo>
                <a:lnTo>
                  <a:pt x="0" y="37460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2137441" y="3161248"/>
            <a:ext cx="1401577" cy="1238484"/>
          </a:xfrm>
          <a:custGeom>
            <a:avLst/>
            <a:gdLst/>
            <a:rect l="l" t="t" r="r" b="b"/>
            <a:pathLst>
              <a:path w="1401577" h="1238484">
                <a:moveTo>
                  <a:pt x="0" y="0"/>
                </a:moveTo>
                <a:lnTo>
                  <a:pt x="1401577" y="0"/>
                </a:lnTo>
                <a:lnTo>
                  <a:pt x="1401577" y="1238484"/>
                </a:lnTo>
                <a:lnTo>
                  <a:pt x="0" y="1238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</p:spPr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>
            <a:off x="8190733" y="3161248"/>
            <a:ext cx="1401577" cy="1238484"/>
          </a:xfrm>
          <a:custGeom>
            <a:avLst/>
            <a:gdLst/>
            <a:rect l="l" t="t" r="r" b="b"/>
            <a:pathLst>
              <a:path w="1401577" h="1238484">
                <a:moveTo>
                  <a:pt x="0" y="0"/>
                </a:moveTo>
                <a:lnTo>
                  <a:pt x="1401577" y="0"/>
                </a:lnTo>
                <a:lnTo>
                  <a:pt x="1401577" y="1238484"/>
                </a:lnTo>
                <a:lnTo>
                  <a:pt x="0" y="1238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</p:spPr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>
            <a:off x="14079348" y="3161248"/>
            <a:ext cx="1401577" cy="1238484"/>
          </a:xfrm>
          <a:custGeom>
            <a:avLst/>
            <a:gdLst/>
            <a:rect l="l" t="t" r="r" b="b"/>
            <a:pathLst>
              <a:path w="1401577" h="1238484">
                <a:moveTo>
                  <a:pt x="0" y="0"/>
                </a:moveTo>
                <a:lnTo>
                  <a:pt x="1401577" y="0"/>
                </a:lnTo>
                <a:lnTo>
                  <a:pt x="1401577" y="1238484"/>
                </a:lnTo>
                <a:lnTo>
                  <a:pt x="0" y="1238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/>
            </a:stretch>
          </a:blipFill>
        </p:spPr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>
            <a:off x="10626632" y="8853690"/>
            <a:ext cx="1431098" cy="809221"/>
          </a:xfrm>
          <a:custGeom>
            <a:avLst/>
            <a:gdLst/>
            <a:rect l="l" t="t" r="r" b="b"/>
            <a:pathLst>
              <a:path w="1431098" h="809221">
                <a:moveTo>
                  <a:pt x="0" y="0"/>
                </a:moveTo>
                <a:lnTo>
                  <a:pt x="1431098" y="0"/>
                </a:lnTo>
                <a:lnTo>
                  <a:pt x="1431098" y="809220"/>
                </a:lnTo>
                <a:lnTo>
                  <a:pt x="0" y="8092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/>
            </a:stretch>
          </a:blipFill>
        </p:spPr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1028700" y="1028700"/>
            <a:ext cx="11029030" cy="10572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  <a:defRPr/>
            </a:pPr>
            <a:r>
              <a:rPr lang="en-US" sz="6999">
                <a:solidFill>
                  <a:srgbClr val="000000"/>
                </a:solidFill>
                <a:latin typeface="Nanum Gothic Bold"/>
                <a:ea typeface="Nanum Gothic Bold"/>
              </a:rPr>
              <a:t>수행 과정 - 상세내용</a:t>
            </a:r>
            <a:endParaRPr lang="en-US" sz="6999">
              <a:solidFill>
                <a:srgbClr val="000000"/>
              </a:solidFill>
              <a:latin typeface="Nanum Gothic Bold"/>
              <a:ea typeface="Nanum Gothic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2368755"/>
            <a:ext cx="5020636" cy="60631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>
              <a:lnSpc>
                <a:spcPts val="4900"/>
              </a:lnSpc>
              <a:defRPr/>
            </a:pPr>
            <a:r>
              <a:rPr lang="en-US" sz="3500">
                <a:solidFill>
                  <a:srgbClr val="000000"/>
                </a:solidFill>
                <a:ea typeface="Nanum Gothic Bold"/>
              </a:rPr>
              <a:t>데이터 분석</a:t>
            </a:r>
            <a:endParaRPr lang="en-US" sz="3500">
              <a:solidFill>
                <a:srgbClr val="000000"/>
              </a:solidFill>
              <a:ea typeface="Nanum Gothic Bold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6543215" y="8853690"/>
            <a:ext cx="1431098" cy="809221"/>
          </a:xfrm>
          <a:custGeom>
            <a:avLst/>
            <a:gdLst/>
            <a:rect l="l" t="t" r="r" b="b"/>
            <a:pathLst>
              <a:path w="1431098" h="809221">
                <a:moveTo>
                  <a:pt x="0" y="0"/>
                </a:moveTo>
                <a:lnTo>
                  <a:pt x="1431098" y="0"/>
                </a:lnTo>
                <a:lnTo>
                  <a:pt x="1431098" y="809220"/>
                </a:lnTo>
                <a:lnTo>
                  <a:pt x="0" y="8092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/>
            </a:stretch>
          </a:blipFill>
        </p:spPr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11338051" y="8539568"/>
            <a:ext cx="5482593" cy="137595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ctr">
              <a:lnSpc>
                <a:spcPts val="3918"/>
              </a:lnSpc>
              <a:defRPr/>
            </a:pPr>
            <a:r>
              <a:rPr lang="en-US" sz="2799" b="1">
                <a:solidFill>
                  <a:srgbClr val="000000"/>
                </a:solidFill>
                <a:latin typeface="Nanum Gothic Bold"/>
                <a:ea typeface="Nanum Gothic Bold"/>
              </a:rPr>
              <a:t>2012년 -&gt; 2013년</a:t>
            </a:r>
            <a:endParaRPr lang="en-US" sz="2799">
              <a:solidFill>
                <a:srgbClr val="000000"/>
              </a:solidFill>
              <a:latin typeface="Nanum Gothic Bold"/>
              <a:ea typeface="Nanum Gothic Bold"/>
            </a:endParaRPr>
          </a:p>
          <a:p>
            <a:pPr lvl="0" algn="ctr">
              <a:lnSpc>
                <a:spcPts val="3499"/>
              </a:lnSpc>
              <a:defRPr/>
            </a:pPr>
            <a:r>
              <a:rPr lang="en-US" sz="2499">
                <a:solidFill>
                  <a:srgbClr val="000000"/>
                </a:solidFill>
                <a:latin typeface="Nanum Gothic"/>
              </a:rPr>
              <a:t>3753705 -&gt; 3024571</a:t>
            </a:r>
            <a:endParaRPr lang="en-US" sz="2499">
              <a:solidFill>
                <a:srgbClr val="000000"/>
              </a:solidFill>
              <a:latin typeface="Nanum Gothic"/>
            </a:endParaRPr>
          </a:p>
          <a:p>
            <a:pPr lvl="0" algn="ctr">
              <a:lnSpc>
                <a:spcPts val="3499"/>
              </a:lnSpc>
              <a:defRPr/>
            </a:pPr>
            <a:r>
              <a:rPr lang="en-US" sz="2499">
                <a:solidFill>
                  <a:srgbClr val="000000"/>
                </a:solidFill>
                <a:ea typeface="Nanum Gothic"/>
              </a:rPr>
              <a:t>급격지 줄어든 지원자 수</a:t>
            </a:r>
            <a:endParaRPr lang="en-US" sz="2499">
              <a:solidFill>
                <a:srgbClr val="000000"/>
              </a:solidFill>
              <a:ea typeface="Nanum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6783" y="3337020"/>
            <a:ext cx="16054434" cy="5921217"/>
          </a:xfrm>
          <a:custGeom>
            <a:avLst/>
            <a:gdLst/>
            <a:ahLst/>
            <a:cxnLst/>
            <a:rect r="r" b="b" t="t" l="l"/>
            <a:pathLst>
              <a:path h="5921217" w="16054434">
                <a:moveTo>
                  <a:pt x="0" y="0"/>
                </a:moveTo>
                <a:lnTo>
                  <a:pt x="16054434" y="0"/>
                </a:lnTo>
                <a:lnTo>
                  <a:pt x="16054434" y="5921217"/>
                </a:lnTo>
                <a:lnTo>
                  <a:pt x="0" y="59212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110290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anum Gothic Bold"/>
                <a:ea typeface="Nanum Gothic Bold"/>
              </a:rPr>
              <a:t>수행 과정 - 상세내용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68755"/>
            <a:ext cx="5020636" cy="606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ea typeface="Nanum Gothic Bold"/>
              </a:rPr>
              <a:t>데이터 분석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78552" y="9334500"/>
            <a:ext cx="14730895" cy="54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Nanum Gothic"/>
                <a:ea typeface="Nanum Gothic"/>
              </a:rPr>
              <a:t>연도별 학과수, 입학자 수, 지원자 수 비율 및 소계열별 경쟁률을 이용하여 분석 결정</a:t>
            </a: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203</ep:Words>
  <ep:PresentationFormat>On-screen Show (4:3)</ep:PresentationFormat>
  <ep:Paragraphs>59</ep:Paragraphs>
  <ep:Slides>19</ep:Slides>
  <ep:Notes>0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dlcpf</cp:lastModifiedBy>
  <dcterms:modified xsi:type="dcterms:W3CDTF">2023-11-29T13:42:19.470</dcterms:modified>
  <cp:revision>6</cp:revision>
  <dc:title>흰색 주황색 회색 심플하고 미니멀한 컨퍼런스 연구 교육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