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70" r:id="rId8"/>
    <p:sldId id="271" r:id="rId9"/>
    <p:sldId id="272" r:id="rId10"/>
    <p:sldId id="273" r:id="rId11"/>
    <p:sldId id="274" r:id="rId12"/>
    <p:sldId id="279" r:id="rId13"/>
    <p:sldId id="264" r:id="rId14"/>
    <p:sldId id="275" r:id="rId15"/>
    <p:sldId id="280" r:id="rId16"/>
    <p:sldId id="265" r:id="rId17"/>
    <p:sldId id="277" r:id="rId18"/>
    <p:sldId id="281" r:id="rId19"/>
    <p:sldId id="266" r:id="rId20"/>
    <p:sldId id="283" r:id="rId21"/>
    <p:sldId id="284" r:id="rId22"/>
    <p:sldId id="282" r:id="rId23"/>
    <p:sldId id="267" r:id="rId24"/>
    <p:sldId id="278" r:id="rId25"/>
    <p:sldId id="287" r:id="rId26"/>
    <p:sldId id="286"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22F"/>
    <a:srgbClr val="344529"/>
    <a:srgbClr val="2B3922"/>
    <a:srgbClr val="2E3722"/>
    <a:srgbClr val="FCF7F1"/>
    <a:srgbClr val="B8D233"/>
    <a:srgbClr val="5CC6D6"/>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F3195-B17F-C3F7-7FF4-8C52DB61DC96}" v="146" dt="2020-11-21T21:55:59.600"/>
    <p1510:client id="{7CD87A00-41B2-66AE-B67B-BFF375553EB5}" v="559" dt="2020-11-21T01:08:29.041"/>
    <p1510:client id="{D0B8A76C-8009-C686-BEDB-122F61A206C6}" v="4919" dt="2020-11-21T21:22:53.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19" autoAdjust="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ivyansh22/summer-olympics-medal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SUMMER OLYMPICS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Is there a home field advantage?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779720D-3EEB-48F9-9CAC-DCF1B5F38D1B}"/>
              </a:ext>
            </a:extLst>
          </p:cNvPr>
          <p:cNvSpPr>
            <a:spLocks noGrp="1"/>
          </p:cNvSpPr>
          <p:nvPr>
            <p:ph type="title"/>
          </p:nvPr>
        </p:nvSpPr>
        <p:spPr>
          <a:xfrm>
            <a:off x="1368725" y="4826405"/>
            <a:ext cx="9454550" cy="1630391"/>
          </a:xfrm>
        </p:spPr>
        <p:txBody>
          <a:bodyPr vert="horz" lIns="91440" tIns="45720" rIns="91440" bIns="45720" rtlCol="0" anchor="ctr">
            <a:noAutofit/>
          </a:bodyPr>
          <a:lstStyle/>
          <a:p>
            <a:r>
              <a:rPr lang="en-US" sz="1100">
                <a:ea typeface="+mj-lt"/>
                <a:cs typeface="+mj-lt"/>
              </a:rPr>
              <a:t>Initial Observations: </a:t>
            </a:r>
            <a:endParaRPr lang="en-US" sz="1100"/>
          </a:p>
          <a:p>
            <a:r>
              <a:rPr lang="en-US" sz="1100">
                <a:ea typeface="+mj-lt"/>
                <a:cs typeface="+mj-lt"/>
              </a:rPr>
              <a:t>-Even though Aquatics is the top Sport, it is not the top Discipline or Event in the original df and not the top Event in the Host Winners df. It could indicate that it encompasses many disciplines and events, but the individual Disciplines and Events are small groups. Additionally, hockey is the top event, but this could be due to the fact that it is a team sport, and it is covering many rows for each individual team player.</a:t>
            </a:r>
            <a:endParaRPr lang="en-US" sz="1100"/>
          </a:p>
          <a:p>
            <a:r>
              <a:rPr lang="en-US" sz="1100">
                <a:ea typeface="+mj-lt"/>
                <a:cs typeface="+mj-lt"/>
              </a:rPr>
              <a:t>-USA is the top Country and Host Country in both dfs</a:t>
            </a:r>
            <a:endParaRPr lang="en-US" sz="1100"/>
          </a:p>
          <a:p>
            <a:r>
              <a:rPr lang="en-US" sz="1100">
                <a:ea typeface="+mj-lt"/>
                <a:cs typeface="+mj-lt"/>
              </a:rPr>
              <a:t>-Men is the top Gender and Event Gender in both dfs. This can indicate that there are more Men specific events, leading to more medals for Men overall. Different analysis is needed to determine if Men win more medals for host countries than Women.</a:t>
            </a:r>
            <a:endParaRPr lang="en-US" sz="1100"/>
          </a:p>
        </p:txBody>
      </p:sp>
      <p:pic>
        <p:nvPicPr>
          <p:cNvPr id="4" name="Picture 4" descr="Table&#10;&#10;Description automatically generated">
            <a:extLst>
              <a:ext uri="{FF2B5EF4-FFF2-40B4-BE49-F238E27FC236}">
                <a16:creationId xmlns:a16="http://schemas.microsoft.com/office/drawing/2014/main" id="{43AE1BF4-EBC0-4673-84AF-A67FBCC5CB29}"/>
              </a:ext>
            </a:extLst>
          </p:cNvPr>
          <p:cNvPicPr>
            <a:picLocks noGrp="1" noChangeAspect="1"/>
          </p:cNvPicPr>
          <p:nvPr>
            <p:ph idx="1"/>
          </p:nvPr>
        </p:nvPicPr>
        <p:blipFill rotWithShape="1">
          <a:blip r:embed="rId2"/>
          <a:stretch/>
        </p:blipFill>
        <p:spPr>
          <a:xfrm>
            <a:off x="1006317" y="420970"/>
            <a:ext cx="10179364" cy="4439095"/>
          </a:xfrm>
          <a:noFill/>
        </p:spPr>
      </p:pic>
    </p:spTree>
    <p:extLst>
      <p:ext uri="{BB962C8B-B14F-4D97-AF65-F5344CB8AC3E}">
        <p14:creationId xmlns:p14="http://schemas.microsoft.com/office/powerpoint/2010/main" val="141265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F3662CD-21B2-4BC7-9280-588DE9553EBA}"/>
              </a:ext>
            </a:extLst>
          </p:cNvPr>
          <p:cNvSpPr>
            <a:spLocks noGrp="1"/>
          </p:cNvSpPr>
          <p:nvPr>
            <p:ph idx="1"/>
          </p:nvPr>
        </p:nvSpPr>
        <p:spPr>
          <a:xfrm>
            <a:off x="1066800" y="952931"/>
            <a:ext cx="10058400" cy="5172340"/>
          </a:xfrm>
        </p:spPr>
        <p:txBody>
          <a:bodyPr vert="horz" lIns="91440" tIns="45720" rIns="91440" bIns="45720" rtlCol="0" anchor="t">
            <a:normAutofit fontScale="92500" lnSpcReduction="10000"/>
          </a:bodyPr>
          <a:lstStyle/>
          <a:p>
            <a:pPr marL="0" indent="0">
              <a:buNone/>
            </a:pPr>
            <a:r>
              <a:rPr lang="en-US" b="1"/>
              <a:t>Medals Won by All Countries:</a:t>
            </a:r>
          </a:p>
          <a:p>
            <a:r>
              <a:rPr lang="en-US"/>
              <a:t>Mean: 122.528</a:t>
            </a:r>
          </a:p>
          <a:p>
            <a:pPr>
              <a:buClr>
                <a:srgbClr val="262626"/>
              </a:buClr>
            </a:pPr>
            <a:r>
              <a:rPr lang="en-US"/>
              <a:t>Standard Deviation: 287.42325</a:t>
            </a:r>
            <a:endParaRPr lang="en-US" dirty="0"/>
          </a:p>
          <a:p>
            <a:pPr>
              <a:buClr>
                <a:srgbClr val="262626"/>
              </a:buClr>
            </a:pPr>
            <a:r>
              <a:rPr lang="en-US"/>
              <a:t>Variation: 82,784.6706</a:t>
            </a:r>
            <a:endParaRPr lang="en-US" dirty="0"/>
          </a:p>
          <a:p>
            <a:pPr>
              <a:buClr>
                <a:srgbClr val="262626"/>
              </a:buClr>
            </a:pPr>
            <a:r>
              <a:rPr lang="en-US"/>
              <a:t>Range = 1,992 – 1 = 1,991</a:t>
            </a:r>
            <a:endParaRPr lang="en-US" dirty="0"/>
          </a:p>
          <a:p>
            <a:pPr>
              <a:buClr>
                <a:srgbClr val="262626"/>
              </a:buClr>
            </a:pPr>
            <a:endParaRPr lang="en-US" dirty="0"/>
          </a:p>
          <a:p>
            <a:pPr marL="0" indent="0">
              <a:buClr>
                <a:srgbClr val="262626"/>
              </a:buClr>
              <a:buNone/>
            </a:pPr>
            <a:r>
              <a:rPr lang="en-US" b="1"/>
              <a:t>Medals Won by the Hosting Country:</a:t>
            </a:r>
            <a:endParaRPr lang="en-US" b="1" dirty="0"/>
          </a:p>
          <a:p>
            <a:r>
              <a:rPr lang="en-US"/>
              <a:t>Mean: 199.5</a:t>
            </a:r>
            <a:endParaRPr lang="en-US" dirty="0"/>
          </a:p>
          <a:p>
            <a:pPr>
              <a:buClr>
                <a:srgbClr val="262626"/>
              </a:buClr>
            </a:pPr>
            <a:r>
              <a:rPr lang="en-US"/>
              <a:t>Standard Deviation: 209.6262</a:t>
            </a:r>
          </a:p>
          <a:p>
            <a:pPr>
              <a:buClr>
                <a:srgbClr val="262626"/>
              </a:buClr>
            </a:pPr>
            <a:r>
              <a:rPr lang="en-US"/>
              <a:t>Variation: 43,943.1429</a:t>
            </a:r>
          </a:p>
          <a:p>
            <a:pPr>
              <a:buClr>
                <a:srgbClr val="262626"/>
              </a:buClr>
            </a:pPr>
            <a:r>
              <a:rPr lang="en-US"/>
              <a:t>Range: 593 – 20 = 573</a:t>
            </a:r>
            <a:endParaRPr lang="en-US" dirty="0"/>
          </a:p>
          <a:p>
            <a:pPr>
              <a:buClr>
                <a:srgbClr val="262626"/>
              </a:buClr>
            </a:pPr>
            <a:endParaRPr lang="en-US" dirty="0"/>
          </a:p>
          <a:p>
            <a:pPr marL="0" indent="0">
              <a:buClr>
                <a:srgbClr val="262626"/>
              </a:buClr>
              <a:buNone/>
            </a:pPr>
            <a:r>
              <a:rPr lang="en-US"/>
              <a:t>The Mean is for medals won by the Hosting Country is higher than for all other countries, indicating that the countries that have hosted tend to win more medals overall.</a:t>
            </a:r>
            <a:endParaRPr lang="en-US" dirty="0"/>
          </a:p>
          <a:p>
            <a:pPr marL="0" indent="0">
              <a:buNone/>
            </a:pPr>
            <a:r>
              <a:rPr lang="en-US" dirty="0"/>
              <a:t>The range is much lower, which could be an explanation for the lower standard deviation and variance, but they </a:t>
            </a:r>
            <a:r>
              <a:rPr lang="en-US"/>
              <a:t>are still very high, meaning that the values do not stay close to the mean (they are all over the place!)</a:t>
            </a:r>
          </a:p>
        </p:txBody>
      </p:sp>
    </p:spTree>
    <p:extLst>
      <p:ext uri="{BB962C8B-B14F-4D97-AF65-F5344CB8AC3E}">
        <p14:creationId xmlns:p14="http://schemas.microsoft.com/office/powerpoint/2010/main" val="238452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2CD5-B627-4E6C-9B22-C830E773F701}"/>
              </a:ext>
            </a:extLst>
          </p:cNvPr>
          <p:cNvSpPr>
            <a:spLocks noGrp="1"/>
          </p:cNvSpPr>
          <p:nvPr>
            <p:ph type="ctrTitle"/>
          </p:nvPr>
        </p:nvSpPr>
        <p:spPr/>
        <p:txBody>
          <a:bodyPr/>
          <a:lstStyle/>
          <a:p>
            <a:r>
              <a:rPr lang="en-US"/>
              <a:t>Probability Mass functions</a:t>
            </a:r>
          </a:p>
        </p:txBody>
      </p:sp>
      <p:sp>
        <p:nvSpPr>
          <p:cNvPr id="3" name="Subtitle 2">
            <a:extLst>
              <a:ext uri="{FF2B5EF4-FFF2-40B4-BE49-F238E27FC236}">
                <a16:creationId xmlns:a16="http://schemas.microsoft.com/office/drawing/2014/main" id="{13D5BB14-742B-42D5-9107-31A79CDF04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417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0BF3-5F8A-4569-B433-3A7C8D992FFE}"/>
              </a:ext>
            </a:extLst>
          </p:cNvPr>
          <p:cNvSpPr>
            <a:spLocks noGrp="1"/>
          </p:cNvSpPr>
          <p:nvPr>
            <p:ph type="title"/>
          </p:nvPr>
        </p:nvSpPr>
        <p:spPr>
          <a:xfrm>
            <a:off x="8458200" y="607392"/>
            <a:ext cx="3161963" cy="1645920"/>
          </a:xfrm>
        </p:spPr>
        <p:txBody>
          <a:bodyPr anchor="b">
            <a:normAutofit/>
          </a:bodyPr>
          <a:lstStyle/>
          <a:p>
            <a:r>
              <a:rPr lang="en-US"/>
              <a:t>PMF of Medals won by Host Countries</a:t>
            </a:r>
          </a:p>
        </p:txBody>
      </p:sp>
      <p:pic>
        <p:nvPicPr>
          <p:cNvPr id="4" name="Picture 4" descr="Chart, bar chart&#10;&#10;Description automatically generated">
            <a:extLst>
              <a:ext uri="{FF2B5EF4-FFF2-40B4-BE49-F238E27FC236}">
                <a16:creationId xmlns:a16="http://schemas.microsoft.com/office/drawing/2014/main" id="{9B18CD37-71A0-4AB9-9DA0-CD56AEDD6388}"/>
              </a:ext>
            </a:extLst>
          </p:cNvPr>
          <p:cNvPicPr>
            <a:picLocks noGrp="1" noChangeAspect="1"/>
          </p:cNvPicPr>
          <p:nvPr>
            <p:ph idx="1"/>
          </p:nvPr>
        </p:nvPicPr>
        <p:blipFill>
          <a:blip r:embed="rId2"/>
          <a:stretch>
            <a:fillRect/>
          </a:stretch>
        </p:blipFill>
        <p:spPr>
          <a:xfrm>
            <a:off x="685800" y="1256113"/>
            <a:ext cx="6858000" cy="4040974"/>
          </a:xfrm>
          <a:noFill/>
        </p:spPr>
      </p:pic>
      <p:sp>
        <p:nvSpPr>
          <p:cNvPr id="12" name="Text Placeholder 3">
            <a:extLst>
              <a:ext uri="{FF2B5EF4-FFF2-40B4-BE49-F238E27FC236}">
                <a16:creationId xmlns:a16="http://schemas.microsoft.com/office/drawing/2014/main" id="{3235A3C0-090E-409E-A00A-52D8187DDAA5}"/>
              </a:ext>
            </a:extLst>
          </p:cNvPr>
          <p:cNvSpPr>
            <a:spLocks noGrp="1"/>
          </p:cNvSpPr>
          <p:nvPr>
            <p:ph type="body" sz="half" idx="2"/>
          </p:nvPr>
        </p:nvSpPr>
        <p:spPr>
          <a:xfrm>
            <a:off x="8458200" y="2336800"/>
            <a:ext cx="3161963" cy="3606800"/>
          </a:xfrm>
        </p:spPr>
        <p:txBody>
          <a:bodyPr vert="horz" lIns="91440" tIns="45720" rIns="91440" bIns="45720" rtlCol="0" anchor="t">
            <a:normAutofit/>
          </a:bodyPr>
          <a:lstStyle/>
          <a:p>
            <a:r>
              <a:rPr lang="en-US" dirty="0"/>
              <a:t>Indicates that if the hosting country won a </a:t>
            </a:r>
            <a:r>
              <a:rPr lang="en-US"/>
              <a:t>medal, there is a 37% chance that the country is the United States.</a:t>
            </a:r>
          </a:p>
        </p:txBody>
      </p:sp>
    </p:spTree>
    <p:extLst>
      <p:ext uri="{BB962C8B-B14F-4D97-AF65-F5344CB8AC3E}">
        <p14:creationId xmlns:p14="http://schemas.microsoft.com/office/powerpoint/2010/main" val="29030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bar chart&#10;&#10;Description automatically generated">
            <a:extLst>
              <a:ext uri="{FF2B5EF4-FFF2-40B4-BE49-F238E27FC236}">
                <a16:creationId xmlns:a16="http://schemas.microsoft.com/office/drawing/2014/main" id="{BFCCAE8C-8C85-44D8-ACD4-E7B56417E6F1}"/>
              </a:ext>
            </a:extLst>
          </p:cNvPr>
          <p:cNvPicPr>
            <a:picLocks noGrp="1" noChangeAspect="1"/>
          </p:cNvPicPr>
          <p:nvPr>
            <p:ph type="pic" idx="1"/>
          </p:nvPr>
        </p:nvPicPr>
        <p:blipFill rotWithShape="1">
          <a:blip r:embed="rId2"/>
          <a:stretch/>
        </p:blipFill>
        <p:spPr>
          <a:xfrm>
            <a:off x="640781" y="237744"/>
            <a:ext cx="6871837" cy="6382512"/>
          </a:xfrm>
          <a:noFill/>
        </p:spPr>
      </p:pic>
      <p:sp>
        <p:nvSpPr>
          <p:cNvPr id="13" name="Title 2">
            <a:extLst>
              <a:ext uri="{FF2B5EF4-FFF2-40B4-BE49-F238E27FC236}">
                <a16:creationId xmlns:a16="http://schemas.microsoft.com/office/drawing/2014/main" id="{B696BF8C-20F9-46A0-9A0A-BF715A9F4F19}"/>
              </a:ext>
            </a:extLst>
          </p:cNvPr>
          <p:cNvSpPr>
            <a:spLocks noGrp="1"/>
          </p:cNvSpPr>
          <p:nvPr>
            <p:ph type="title"/>
          </p:nvPr>
        </p:nvSpPr>
        <p:spPr>
          <a:xfrm>
            <a:off x="8477250" y="603504"/>
            <a:ext cx="3144774" cy="1645920"/>
          </a:xfrm>
        </p:spPr>
        <p:txBody>
          <a:bodyPr vert="horz" lIns="91440" tIns="45720" rIns="91440" bIns="45720" rtlCol="0" anchor="ctr">
            <a:noAutofit/>
          </a:bodyPr>
          <a:lstStyle/>
          <a:p>
            <a:r>
              <a:rPr lang="en-US" sz="2000" dirty="0"/>
              <a:t>PMF of Medals Won by Host Countries: </a:t>
            </a:r>
            <a:br>
              <a:rPr lang="en-US" sz="2000" dirty="0"/>
            </a:br>
            <a:r>
              <a:rPr lang="en-US" sz="2000"/>
              <a:t>Hosting vs. Not Hosting</a:t>
            </a:r>
            <a:endParaRPr lang="en-US" sz="2000" dirty="0"/>
          </a:p>
        </p:txBody>
      </p:sp>
      <p:sp>
        <p:nvSpPr>
          <p:cNvPr id="15" name="Text Placeholder 3">
            <a:extLst>
              <a:ext uri="{FF2B5EF4-FFF2-40B4-BE49-F238E27FC236}">
                <a16:creationId xmlns:a16="http://schemas.microsoft.com/office/drawing/2014/main" id="{7C286AF9-7182-4917-9F86-6670B7AF059E}"/>
              </a:ext>
            </a:extLst>
          </p:cNvPr>
          <p:cNvSpPr>
            <a:spLocks noGrp="1"/>
          </p:cNvSpPr>
          <p:nvPr>
            <p:ph type="body" sz="half" idx="2"/>
          </p:nvPr>
        </p:nvSpPr>
        <p:spPr>
          <a:xfrm>
            <a:off x="8477250" y="2386584"/>
            <a:ext cx="3144774" cy="3511296"/>
          </a:xfrm>
        </p:spPr>
        <p:txBody>
          <a:bodyPr vert="horz" lIns="91440" tIns="45720" rIns="91440" bIns="45720" rtlCol="0" anchor="t">
            <a:normAutofit/>
          </a:bodyPr>
          <a:lstStyle/>
          <a:p>
            <a:r>
              <a:rPr lang="en-US" dirty="0">
                <a:ea typeface="+mn-lt"/>
                <a:cs typeface="+mn-lt"/>
              </a:rPr>
              <a:t>This indicates that Australia, Canada, South Korea, and Spain are have a lower probabiliyy of winning when they host vs when they are not hosting, while China, Greece, Russia, and the </a:t>
            </a:r>
            <a:r>
              <a:rPr lang="en-US">
                <a:ea typeface="+mn-lt"/>
                <a:cs typeface="+mn-lt"/>
              </a:rPr>
              <a:t>United States have a higher </a:t>
            </a:r>
            <a:r>
              <a:rPr lang="en-US" dirty="0">
                <a:ea typeface="+mn-lt"/>
                <a:cs typeface="+mn-lt"/>
              </a:rPr>
              <a:t>probability to win when they do host. </a:t>
            </a:r>
            <a:endParaRPr lang="en-US" dirty="0"/>
          </a:p>
        </p:txBody>
      </p:sp>
    </p:spTree>
    <p:extLst>
      <p:ext uri="{BB962C8B-B14F-4D97-AF65-F5344CB8AC3E}">
        <p14:creationId xmlns:p14="http://schemas.microsoft.com/office/powerpoint/2010/main" val="315942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58FD60F-FF1C-4338-93AE-456F53DC53E8}"/>
              </a:ext>
            </a:extLst>
          </p:cNvPr>
          <p:cNvSpPr>
            <a:spLocks noGrp="1"/>
          </p:cNvSpPr>
          <p:nvPr>
            <p:ph type="ctrTitle"/>
          </p:nvPr>
        </p:nvSpPr>
        <p:spPr>
          <a:xfrm>
            <a:off x="1629103" y="2244830"/>
            <a:ext cx="8933796" cy="2437232"/>
          </a:xfrm>
        </p:spPr>
        <p:txBody>
          <a:bodyPr anchor="ctr">
            <a:normAutofit/>
          </a:bodyPr>
          <a:lstStyle/>
          <a:p>
            <a:r>
              <a:rPr lang="en-US" sz="5800"/>
              <a:t>Cumulative distribution function</a:t>
            </a:r>
          </a:p>
        </p:txBody>
      </p:sp>
      <p:sp>
        <p:nvSpPr>
          <p:cNvPr id="16" name="Subtitle 2">
            <a:extLst>
              <a:ext uri="{FF2B5EF4-FFF2-40B4-BE49-F238E27FC236}">
                <a16:creationId xmlns:a16="http://schemas.microsoft.com/office/drawing/2014/main" id="{C3C16A53-CCD8-48DD-92EE-F83577B73F58}"/>
              </a:ext>
            </a:extLst>
          </p:cNvPr>
          <p:cNvSpPr>
            <a:spLocks noGrp="1"/>
          </p:cNvSpPr>
          <p:nvPr>
            <p:ph type="subTitle" idx="1"/>
          </p:nvPr>
        </p:nvSpPr>
        <p:spPr>
          <a:xfrm>
            <a:off x="1629101" y="4682062"/>
            <a:ext cx="8936846" cy="457201"/>
          </a:xfrm>
        </p:spPr>
        <p:txBody>
          <a:bodyPr/>
          <a:lstStyle/>
          <a:p>
            <a:endParaRPr lang="en-US"/>
          </a:p>
        </p:txBody>
      </p:sp>
    </p:spTree>
    <p:extLst>
      <p:ext uri="{BB962C8B-B14F-4D97-AF65-F5344CB8AC3E}">
        <p14:creationId xmlns:p14="http://schemas.microsoft.com/office/powerpoint/2010/main" val="52661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E32DF344-690D-4BD5-BA30-1328537AE511}"/>
              </a:ext>
            </a:extLst>
          </p:cNvPr>
          <p:cNvPicPr>
            <a:picLocks noGrp="1" noChangeAspect="1"/>
          </p:cNvPicPr>
          <p:nvPr>
            <p:ph type="pic" idx="1"/>
          </p:nvPr>
        </p:nvPicPr>
        <p:blipFill rotWithShape="1">
          <a:blip r:embed="rId2"/>
          <a:stretch/>
        </p:blipFill>
        <p:spPr>
          <a:xfrm>
            <a:off x="228599" y="1097832"/>
            <a:ext cx="7696201" cy="4662336"/>
          </a:xfrm>
          <a:noFill/>
        </p:spPr>
      </p:pic>
      <p:sp>
        <p:nvSpPr>
          <p:cNvPr id="2" name="Title 1">
            <a:extLst>
              <a:ext uri="{FF2B5EF4-FFF2-40B4-BE49-F238E27FC236}">
                <a16:creationId xmlns:a16="http://schemas.microsoft.com/office/drawing/2014/main" id="{1A7355D5-879B-42C6-A225-706AAD4CFB90}"/>
              </a:ext>
            </a:extLst>
          </p:cNvPr>
          <p:cNvSpPr>
            <a:spLocks noGrp="1"/>
          </p:cNvSpPr>
          <p:nvPr>
            <p:ph type="title"/>
          </p:nvPr>
        </p:nvSpPr>
        <p:spPr>
          <a:xfrm>
            <a:off x="8477250" y="603504"/>
            <a:ext cx="3144774" cy="1645920"/>
          </a:xfrm>
        </p:spPr>
        <p:txBody>
          <a:bodyPr vert="horz" lIns="91440" tIns="45720" rIns="91440" bIns="45720" rtlCol="0" anchor="ctr">
            <a:normAutofit/>
          </a:bodyPr>
          <a:lstStyle/>
          <a:p>
            <a:r>
              <a:rPr lang="en-US" sz="3000"/>
              <a:t>CDF of Medals Won</a:t>
            </a:r>
            <a:endParaRPr lang="en-US" sz="3000" dirty="0"/>
          </a:p>
        </p:txBody>
      </p:sp>
      <p:sp>
        <p:nvSpPr>
          <p:cNvPr id="9" name="Text Placeholder 3">
            <a:extLst>
              <a:ext uri="{FF2B5EF4-FFF2-40B4-BE49-F238E27FC236}">
                <a16:creationId xmlns:a16="http://schemas.microsoft.com/office/drawing/2014/main" id="{65C2AAAA-B2E3-492E-868F-01D4EBA4315C}"/>
              </a:ext>
            </a:extLst>
          </p:cNvPr>
          <p:cNvSpPr>
            <a:spLocks noGrp="1"/>
          </p:cNvSpPr>
          <p:nvPr>
            <p:ph type="body" sz="half" idx="2"/>
          </p:nvPr>
        </p:nvSpPr>
        <p:spPr>
          <a:xfrm>
            <a:off x="8477250" y="2386584"/>
            <a:ext cx="3144774" cy="3511296"/>
          </a:xfrm>
        </p:spPr>
        <p:txBody>
          <a:bodyPr vert="horz" lIns="91440" tIns="45720" rIns="91440" bIns="45720" rtlCol="0" anchor="t">
            <a:normAutofit/>
          </a:bodyPr>
          <a:lstStyle/>
          <a:p>
            <a:r>
              <a:rPr lang="en-US" dirty="0"/>
              <a:t>This supports the statistics, showing that Host Countries tend to win more medals overall. For Host Countries, winning 200 medals places the country in the 80th percentile, while for All Countries, it places the </a:t>
            </a:r>
            <a:r>
              <a:rPr lang="en-US"/>
              <a:t>country in the 95th+ percentile. </a:t>
            </a:r>
          </a:p>
        </p:txBody>
      </p:sp>
    </p:spTree>
    <p:extLst>
      <p:ext uri="{BB962C8B-B14F-4D97-AF65-F5344CB8AC3E}">
        <p14:creationId xmlns:p14="http://schemas.microsoft.com/office/powerpoint/2010/main" val="3136954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8AD5-E8EB-4277-B284-64A93F8D7BFE}"/>
              </a:ext>
            </a:extLst>
          </p:cNvPr>
          <p:cNvSpPr>
            <a:spLocks noGrp="1"/>
          </p:cNvSpPr>
          <p:nvPr>
            <p:ph type="ctrTitle"/>
          </p:nvPr>
        </p:nvSpPr>
        <p:spPr/>
        <p:txBody>
          <a:bodyPr/>
          <a:lstStyle/>
          <a:p>
            <a:r>
              <a:rPr lang="en-US"/>
              <a:t>Analytical distribution</a:t>
            </a:r>
          </a:p>
        </p:txBody>
      </p:sp>
      <p:sp>
        <p:nvSpPr>
          <p:cNvPr id="3" name="Subtitle 2">
            <a:extLst>
              <a:ext uri="{FF2B5EF4-FFF2-40B4-BE49-F238E27FC236}">
                <a16:creationId xmlns:a16="http://schemas.microsoft.com/office/drawing/2014/main" id="{26206E2C-DA39-44AA-B560-7402B59D7F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4000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AAFE6C1E-0830-4867-B581-E3FBC50029EF}"/>
              </a:ext>
            </a:extLst>
          </p:cNvPr>
          <p:cNvPicPr>
            <a:picLocks noGrp="1" noChangeAspect="1"/>
          </p:cNvPicPr>
          <p:nvPr>
            <p:ph type="pic" idx="1"/>
          </p:nvPr>
        </p:nvPicPr>
        <p:blipFill rotWithShape="1">
          <a:blip r:embed="rId2"/>
          <a:stretch/>
        </p:blipFill>
        <p:spPr>
          <a:xfrm>
            <a:off x="228599" y="1139488"/>
            <a:ext cx="7696201" cy="4579024"/>
          </a:xfrm>
          <a:noFill/>
        </p:spPr>
      </p:pic>
      <p:sp>
        <p:nvSpPr>
          <p:cNvPr id="9" name="Title 2">
            <a:extLst>
              <a:ext uri="{FF2B5EF4-FFF2-40B4-BE49-F238E27FC236}">
                <a16:creationId xmlns:a16="http://schemas.microsoft.com/office/drawing/2014/main" id="{B4B57EAD-888A-4474-A045-AFD6683EE82F}"/>
              </a:ext>
            </a:extLst>
          </p:cNvPr>
          <p:cNvSpPr>
            <a:spLocks noGrp="1"/>
          </p:cNvSpPr>
          <p:nvPr>
            <p:ph type="title"/>
          </p:nvPr>
        </p:nvSpPr>
        <p:spPr>
          <a:xfrm>
            <a:off x="8477250" y="603504"/>
            <a:ext cx="3144774" cy="1645920"/>
          </a:xfrm>
        </p:spPr>
        <p:txBody>
          <a:bodyPr vert="horz" lIns="91440" tIns="45720" rIns="91440" bIns="45720" rtlCol="0" anchor="ctr">
            <a:noAutofit/>
          </a:bodyPr>
          <a:lstStyle/>
          <a:p>
            <a:r>
              <a:rPr lang="en-US" dirty="0"/>
              <a:t>Exponential </a:t>
            </a:r>
            <a:r>
              <a:rPr lang="en-US"/>
              <a:t>Distribution</a:t>
            </a:r>
          </a:p>
        </p:txBody>
      </p:sp>
      <p:sp>
        <p:nvSpPr>
          <p:cNvPr id="11" name="Text Placeholder 3">
            <a:extLst>
              <a:ext uri="{FF2B5EF4-FFF2-40B4-BE49-F238E27FC236}">
                <a16:creationId xmlns:a16="http://schemas.microsoft.com/office/drawing/2014/main" id="{254E1734-591D-4374-8412-5DB72E10E76F}"/>
              </a:ext>
            </a:extLst>
          </p:cNvPr>
          <p:cNvSpPr>
            <a:spLocks noGrp="1"/>
          </p:cNvSpPr>
          <p:nvPr>
            <p:ph type="body" sz="half" idx="2"/>
          </p:nvPr>
        </p:nvSpPr>
        <p:spPr>
          <a:xfrm>
            <a:off x="8462873" y="2386584"/>
            <a:ext cx="3144774" cy="3511296"/>
          </a:xfrm>
        </p:spPr>
        <p:txBody>
          <a:bodyPr vert="horz" lIns="91440" tIns="45720" rIns="91440" bIns="45720" rtlCol="0" anchor="t">
            <a:normAutofit/>
          </a:bodyPr>
          <a:lstStyle/>
          <a:p>
            <a:r>
              <a:rPr lang="en-US">
                <a:ea typeface="+mn-lt"/>
                <a:cs typeface="+mn-lt"/>
              </a:rPr>
              <a:t>What the CCDF looks like on a log-y scale. A straight line is consistent with an exponential distribution.</a:t>
            </a:r>
            <a:endParaRPr lang="en-US"/>
          </a:p>
        </p:txBody>
      </p:sp>
    </p:spTree>
    <p:extLst>
      <p:ext uri="{BB962C8B-B14F-4D97-AF65-F5344CB8AC3E}">
        <p14:creationId xmlns:p14="http://schemas.microsoft.com/office/powerpoint/2010/main" val="339506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D7D2-0440-4191-AF55-F0E9743E7A81}"/>
              </a:ext>
            </a:extLst>
          </p:cNvPr>
          <p:cNvSpPr>
            <a:spLocks noGrp="1"/>
          </p:cNvSpPr>
          <p:nvPr>
            <p:ph type="ctrTitle"/>
          </p:nvPr>
        </p:nvSpPr>
        <p:spPr/>
        <p:txBody>
          <a:bodyPr/>
          <a:lstStyle/>
          <a:p>
            <a:r>
              <a:rPr lang="en-US"/>
              <a:t>Line and scatter plots</a:t>
            </a:r>
          </a:p>
        </p:txBody>
      </p:sp>
      <p:sp>
        <p:nvSpPr>
          <p:cNvPr id="3" name="Subtitle 2">
            <a:extLst>
              <a:ext uri="{FF2B5EF4-FFF2-40B4-BE49-F238E27FC236}">
                <a16:creationId xmlns:a16="http://schemas.microsoft.com/office/drawing/2014/main" id="{35C91033-764C-4BF8-937B-ECA79D8AEC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3780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2941-83A2-48B7-9123-7AA4A909FA28}"/>
              </a:ext>
            </a:extLst>
          </p:cNvPr>
          <p:cNvSpPr>
            <a:spLocks noGrp="1"/>
          </p:cNvSpPr>
          <p:nvPr>
            <p:ph type="title"/>
          </p:nvPr>
        </p:nvSpPr>
        <p:spPr>
          <a:xfrm>
            <a:off x="1066800" y="642594"/>
            <a:ext cx="10058400" cy="496395"/>
          </a:xfrm>
        </p:spPr>
        <p:txBody>
          <a:bodyPr>
            <a:normAutofit fontScale="90000"/>
          </a:bodyPr>
          <a:lstStyle/>
          <a:p>
            <a:pPr algn="ctr"/>
            <a:r>
              <a:rPr lang="en-US" dirty="0"/>
              <a:t>Overview</a:t>
            </a:r>
          </a:p>
        </p:txBody>
      </p:sp>
      <p:sp>
        <p:nvSpPr>
          <p:cNvPr id="3" name="Content Placeholder 2">
            <a:extLst>
              <a:ext uri="{FF2B5EF4-FFF2-40B4-BE49-F238E27FC236}">
                <a16:creationId xmlns:a16="http://schemas.microsoft.com/office/drawing/2014/main" id="{97E6DB69-6FA3-4CD5-9B1C-902D24997409}"/>
              </a:ext>
            </a:extLst>
          </p:cNvPr>
          <p:cNvSpPr>
            <a:spLocks noGrp="1"/>
          </p:cNvSpPr>
          <p:nvPr>
            <p:ph idx="1"/>
          </p:nvPr>
        </p:nvSpPr>
        <p:spPr>
          <a:xfrm>
            <a:off x="1066800" y="1291389"/>
            <a:ext cx="10058400" cy="4661355"/>
          </a:xfrm>
        </p:spPr>
        <p:txBody>
          <a:bodyPr vert="horz" lIns="91440" tIns="45720" rIns="91440" bIns="45720" rtlCol="0" anchor="t">
            <a:normAutofit lnSpcReduction="10000"/>
          </a:bodyPr>
          <a:lstStyle/>
          <a:p>
            <a:r>
              <a:rPr lang="en-US" dirty="0"/>
              <a:t>Dataset: </a:t>
            </a:r>
            <a:r>
              <a:rPr lang="en-US" u="sng" dirty="0">
                <a:hlinkClick r:id="rId2"/>
              </a:rPr>
              <a:t>https://www.kaggle.com/divyansh22/summer-olympics-medals</a:t>
            </a:r>
            <a:endParaRPr lang="en-US" u="sng" dirty="0"/>
          </a:p>
          <a:p>
            <a:r>
              <a:rPr lang="en-US" dirty="0"/>
              <a:t>Hypothesis: The athletes representing the host country tend to win more medals than those representing other countries</a:t>
            </a:r>
          </a:p>
          <a:p>
            <a:r>
              <a:rPr lang="en-US" dirty="0"/>
              <a:t>Variables:</a:t>
            </a:r>
          </a:p>
          <a:p>
            <a:pPr lvl="1"/>
            <a:r>
              <a:rPr lang="en-US" dirty="0"/>
              <a:t>City: Name of the city hosting the events</a:t>
            </a:r>
          </a:p>
          <a:p>
            <a:pPr lvl="1"/>
            <a:r>
              <a:rPr lang="en-US" b="1" dirty="0"/>
              <a:t>Year: </a:t>
            </a:r>
            <a:r>
              <a:rPr lang="en-US" dirty="0"/>
              <a:t>Year of the Olympics</a:t>
            </a:r>
          </a:p>
          <a:p>
            <a:pPr lvl="1"/>
            <a:r>
              <a:rPr lang="en-US" b="1" dirty="0"/>
              <a:t>Sport: </a:t>
            </a:r>
            <a:r>
              <a:rPr lang="en-US" dirty="0"/>
              <a:t>Category of sports (Aquatics, Volleyball, Fencing, </a:t>
            </a:r>
            <a:r>
              <a:rPr lang="en-US" dirty="0" err="1"/>
              <a:t>etc</a:t>
            </a:r>
            <a:r>
              <a:rPr lang="en-US" dirty="0"/>
              <a:t>)</a:t>
            </a:r>
          </a:p>
          <a:p>
            <a:pPr lvl="1"/>
            <a:r>
              <a:rPr lang="en-US" dirty="0"/>
              <a:t>Discipline: Subcategory of sports (Diving, Swimming, Water Polo, </a:t>
            </a:r>
            <a:r>
              <a:rPr lang="en-US" err="1"/>
              <a:t>etc</a:t>
            </a:r>
            <a:r>
              <a:rPr lang="en-US" dirty="0"/>
              <a:t>)</a:t>
            </a:r>
          </a:p>
          <a:p>
            <a:pPr lvl="1"/>
            <a:r>
              <a:rPr lang="en-US" dirty="0"/>
              <a:t>Event: Specific event of discipline (3m Springboard, 10m platform, </a:t>
            </a:r>
            <a:r>
              <a:rPr lang="en-US" err="1"/>
              <a:t>etc</a:t>
            </a:r>
            <a:r>
              <a:rPr lang="en-US" dirty="0"/>
              <a:t>)</a:t>
            </a:r>
          </a:p>
          <a:p>
            <a:pPr lvl="1"/>
            <a:r>
              <a:rPr lang="en-US" dirty="0"/>
              <a:t>Athlete: Name of winning athlete</a:t>
            </a:r>
          </a:p>
          <a:p>
            <a:pPr lvl="1"/>
            <a:r>
              <a:rPr lang="en-US" dirty="0"/>
              <a:t>Gender: Gender of winning athlete</a:t>
            </a:r>
          </a:p>
          <a:p>
            <a:pPr lvl="1"/>
            <a:r>
              <a:rPr lang="en-US" err="1"/>
              <a:t>Country_Code</a:t>
            </a:r>
            <a:r>
              <a:rPr lang="en-US" dirty="0"/>
              <a:t>: 3-character country code of country represented by winning athlete</a:t>
            </a:r>
          </a:p>
          <a:p>
            <a:pPr lvl="1"/>
            <a:r>
              <a:rPr lang="en-US" b="1" dirty="0"/>
              <a:t>Country:</a:t>
            </a:r>
            <a:r>
              <a:rPr lang="en-US" dirty="0"/>
              <a:t> Name of country represented by winning athlete</a:t>
            </a:r>
          </a:p>
          <a:p>
            <a:pPr lvl="1"/>
            <a:r>
              <a:rPr lang="en-US" err="1"/>
              <a:t>Event_gender</a:t>
            </a:r>
            <a:r>
              <a:rPr lang="en-US" dirty="0"/>
              <a:t>: Gender which participates in the event (Male, Female, or Common)</a:t>
            </a:r>
          </a:p>
          <a:p>
            <a:pPr lvl="1"/>
            <a:r>
              <a:rPr lang="en-US" b="1" dirty="0"/>
              <a:t>Medal: </a:t>
            </a:r>
            <a:r>
              <a:rPr lang="en-US" dirty="0"/>
              <a:t>Medal won (Gold, Silver, Bronze)</a:t>
            </a:r>
          </a:p>
          <a:p>
            <a:pPr lvl="1"/>
            <a:r>
              <a:rPr lang="en-US" b="1" err="1"/>
              <a:t>Host_Country</a:t>
            </a:r>
            <a:r>
              <a:rPr lang="en-US" b="1" dirty="0"/>
              <a:t>**:</a:t>
            </a:r>
            <a:r>
              <a:rPr lang="en-US" dirty="0"/>
              <a:t> Name of the country hosting the events</a:t>
            </a:r>
          </a:p>
          <a:p>
            <a:pPr lvl="1"/>
            <a:r>
              <a:rPr lang="en-US" b="1" err="1"/>
              <a:t>Host_Win</a:t>
            </a:r>
            <a:r>
              <a:rPr lang="en-US" b="1" dirty="0"/>
              <a:t>**:</a:t>
            </a:r>
            <a:r>
              <a:rPr lang="en-US" dirty="0"/>
              <a:t> Binomial variable representing if the Host Country won a medal (‘1’ for a medal win, ‘0’ otherwise)</a:t>
            </a:r>
          </a:p>
        </p:txBody>
      </p:sp>
      <p:sp>
        <p:nvSpPr>
          <p:cNvPr id="4" name="TextBox 3">
            <a:extLst>
              <a:ext uri="{FF2B5EF4-FFF2-40B4-BE49-F238E27FC236}">
                <a16:creationId xmlns:a16="http://schemas.microsoft.com/office/drawing/2014/main" id="{E7146360-8336-4A84-8B15-AF3A16ACCF65}"/>
              </a:ext>
            </a:extLst>
          </p:cNvPr>
          <p:cNvSpPr txBox="1"/>
          <p:nvPr/>
        </p:nvSpPr>
        <p:spPr>
          <a:xfrm>
            <a:off x="1507958" y="6071937"/>
            <a:ext cx="5839327" cy="369332"/>
          </a:xfrm>
          <a:prstGeom prst="rect">
            <a:avLst/>
          </a:prstGeom>
          <a:noFill/>
        </p:spPr>
        <p:txBody>
          <a:bodyPr wrap="square" lIns="91440" tIns="45720" rIns="91440" bIns="45720" rtlCol="0" anchor="t">
            <a:spAutoFit/>
          </a:bodyPr>
          <a:lstStyle/>
          <a:p>
            <a:r>
              <a:rPr lang="en-US" sz="900" b="1" dirty="0"/>
              <a:t>Bold:</a:t>
            </a:r>
            <a:r>
              <a:rPr lang="en-US" sz="900" dirty="0"/>
              <a:t> Has impact on analysis</a:t>
            </a:r>
          </a:p>
          <a:p>
            <a:r>
              <a:rPr lang="en-US" sz="900" dirty="0"/>
              <a:t>**: New variable created by analyst</a:t>
            </a:r>
          </a:p>
        </p:txBody>
      </p:sp>
    </p:spTree>
    <p:extLst>
      <p:ext uri="{BB962C8B-B14F-4D97-AF65-F5344CB8AC3E}">
        <p14:creationId xmlns:p14="http://schemas.microsoft.com/office/powerpoint/2010/main" val="4253593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4BD8-4291-4226-AABE-D7600C49C4CB}"/>
              </a:ext>
            </a:extLst>
          </p:cNvPr>
          <p:cNvSpPr>
            <a:spLocks noGrp="1"/>
          </p:cNvSpPr>
          <p:nvPr>
            <p:ph type="title"/>
          </p:nvPr>
        </p:nvSpPr>
        <p:spPr>
          <a:xfrm>
            <a:off x="1066800" y="4797651"/>
            <a:ext cx="10058400" cy="1371600"/>
          </a:xfrm>
        </p:spPr>
        <p:txBody>
          <a:bodyPr>
            <a:noAutofit/>
          </a:bodyPr>
          <a:lstStyle/>
          <a:p>
            <a:r>
              <a:rPr lang="en-US" sz="2400"/>
              <a:t>Interesting Note: We can see on this chart that on the years that each country hosted, the number of medals that they won increased (ex: United States in 1984 and 1996)</a:t>
            </a:r>
          </a:p>
        </p:txBody>
      </p:sp>
      <p:pic>
        <p:nvPicPr>
          <p:cNvPr id="5" name="Picture 5" descr="A picture containing diagram&#10;&#10;Description automatically generated">
            <a:extLst>
              <a:ext uri="{FF2B5EF4-FFF2-40B4-BE49-F238E27FC236}">
                <a16:creationId xmlns:a16="http://schemas.microsoft.com/office/drawing/2014/main" id="{EE2ADE1A-9E54-42C4-9D82-260898714DAD}"/>
              </a:ext>
            </a:extLst>
          </p:cNvPr>
          <p:cNvPicPr>
            <a:picLocks noChangeAspect="1"/>
          </p:cNvPicPr>
          <p:nvPr/>
        </p:nvPicPr>
        <p:blipFill>
          <a:blip r:embed="rId2"/>
          <a:stretch>
            <a:fillRect/>
          </a:stretch>
        </p:blipFill>
        <p:spPr>
          <a:xfrm>
            <a:off x="8595415" y="1467121"/>
            <a:ext cx="1945436" cy="2299120"/>
          </a:xfrm>
          <a:prstGeom prst="rect">
            <a:avLst/>
          </a:prstGeom>
        </p:spPr>
      </p:pic>
      <p:pic>
        <p:nvPicPr>
          <p:cNvPr id="6" name="Picture 6" descr="Chart, line chart&#10;&#10;Description automatically generated">
            <a:extLst>
              <a:ext uri="{FF2B5EF4-FFF2-40B4-BE49-F238E27FC236}">
                <a16:creationId xmlns:a16="http://schemas.microsoft.com/office/drawing/2014/main" id="{3028DEC7-8742-4E35-90EB-3F00C7A71C16}"/>
              </a:ext>
            </a:extLst>
          </p:cNvPr>
          <p:cNvPicPr>
            <a:picLocks noChangeAspect="1"/>
          </p:cNvPicPr>
          <p:nvPr/>
        </p:nvPicPr>
        <p:blipFill>
          <a:blip r:embed="rId3"/>
          <a:stretch>
            <a:fillRect/>
          </a:stretch>
        </p:blipFill>
        <p:spPr>
          <a:xfrm>
            <a:off x="1460740" y="538808"/>
            <a:ext cx="5934971" cy="4141361"/>
          </a:xfrm>
          <a:prstGeom prst="rect">
            <a:avLst/>
          </a:prstGeom>
        </p:spPr>
      </p:pic>
    </p:spTree>
    <p:extLst>
      <p:ext uri="{BB962C8B-B14F-4D97-AF65-F5344CB8AC3E}">
        <p14:creationId xmlns:p14="http://schemas.microsoft.com/office/powerpoint/2010/main" val="380227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4EBA-60B8-4E5F-B114-4C1F243CCF2F}"/>
              </a:ext>
            </a:extLst>
          </p:cNvPr>
          <p:cNvSpPr>
            <a:spLocks noGrp="1"/>
          </p:cNvSpPr>
          <p:nvPr>
            <p:ph type="title"/>
          </p:nvPr>
        </p:nvSpPr>
        <p:spPr>
          <a:xfrm>
            <a:off x="1066800" y="4553236"/>
            <a:ext cx="10058400" cy="1371600"/>
          </a:xfrm>
        </p:spPr>
        <p:txBody>
          <a:bodyPr>
            <a:normAutofit fontScale="90000"/>
          </a:bodyPr>
          <a:lstStyle/>
          <a:p>
            <a:r>
              <a:rPr lang="en-US"/>
              <a:t>Similar to the previous slide, we see that the number of gold medals won by the United State increased in the years they hosted</a:t>
            </a:r>
          </a:p>
        </p:txBody>
      </p:sp>
      <p:pic>
        <p:nvPicPr>
          <p:cNvPr id="4" name="Picture 4" descr="Chart, scatter chart&#10;&#10;Description automatically generated">
            <a:extLst>
              <a:ext uri="{FF2B5EF4-FFF2-40B4-BE49-F238E27FC236}">
                <a16:creationId xmlns:a16="http://schemas.microsoft.com/office/drawing/2014/main" id="{2736C81D-A16C-40C4-B9F1-D809F7AF30F9}"/>
              </a:ext>
            </a:extLst>
          </p:cNvPr>
          <p:cNvPicPr>
            <a:picLocks noGrp="1" noChangeAspect="1"/>
          </p:cNvPicPr>
          <p:nvPr>
            <p:ph idx="1"/>
          </p:nvPr>
        </p:nvPicPr>
        <p:blipFill>
          <a:blip r:embed="rId2"/>
          <a:stretch>
            <a:fillRect/>
          </a:stretch>
        </p:blipFill>
        <p:spPr>
          <a:xfrm>
            <a:off x="360423" y="890522"/>
            <a:ext cx="5662701" cy="3413723"/>
          </a:xfrm>
        </p:spPr>
      </p:pic>
      <p:pic>
        <p:nvPicPr>
          <p:cNvPr id="5" name="Picture 5" descr="Chart, line chart&#10;&#10;Description automatically generated">
            <a:extLst>
              <a:ext uri="{FF2B5EF4-FFF2-40B4-BE49-F238E27FC236}">
                <a16:creationId xmlns:a16="http://schemas.microsoft.com/office/drawing/2014/main" id="{104C5B5C-D909-40CD-993F-E52D0A986FCE}"/>
              </a:ext>
            </a:extLst>
          </p:cNvPr>
          <p:cNvPicPr>
            <a:picLocks noChangeAspect="1"/>
          </p:cNvPicPr>
          <p:nvPr/>
        </p:nvPicPr>
        <p:blipFill>
          <a:blip r:embed="rId3"/>
          <a:stretch>
            <a:fillRect/>
          </a:stretch>
        </p:blipFill>
        <p:spPr>
          <a:xfrm>
            <a:off x="6018362" y="892433"/>
            <a:ext cx="5805577" cy="3405360"/>
          </a:xfrm>
          <a:prstGeom prst="rect">
            <a:avLst/>
          </a:prstGeom>
        </p:spPr>
      </p:pic>
    </p:spTree>
    <p:extLst>
      <p:ext uri="{BB962C8B-B14F-4D97-AF65-F5344CB8AC3E}">
        <p14:creationId xmlns:p14="http://schemas.microsoft.com/office/powerpoint/2010/main" val="2658411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scatter chart&#10;&#10;Description automatically generated">
            <a:extLst>
              <a:ext uri="{FF2B5EF4-FFF2-40B4-BE49-F238E27FC236}">
                <a16:creationId xmlns:a16="http://schemas.microsoft.com/office/drawing/2014/main" id="{D09E46D9-BC0D-4E62-904D-1E16301D6BD7}"/>
              </a:ext>
            </a:extLst>
          </p:cNvPr>
          <p:cNvPicPr>
            <a:picLocks noGrp="1" noChangeAspect="1"/>
          </p:cNvPicPr>
          <p:nvPr>
            <p:ph type="pic" idx="1"/>
          </p:nvPr>
        </p:nvPicPr>
        <p:blipFill rotWithShape="1">
          <a:blip r:embed="rId2"/>
          <a:stretch/>
        </p:blipFill>
        <p:spPr>
          <a:xfrm>
            <a:off x="228599" y="1235996"/>
            <a:ext cx="7696201" cy="4386007"/>
          </a:xfrm>
          <a:noFill/>
        </p:spPr>
      </p:pic>
      <p:sp>
        <p:nvSpPr>
          <p:cNvPr id="9" name="Title 2">
            <a:extLst>
              <a:ext uri="{FF2B5EF4-FFF2-40B4-BE49-F238E27FC236}">
                <a16:creationId xmlns:a16="http://schemas.microsoft.com/office/drawing/2014/main" id="{43FC17C2-2C52-4A8B-8B54-DB8EA0BD13B9}"/>
              </a:ext>
            </a:extLst>
          </p:cNvPr>
          <p:cNvSpPr>
            <a:spLocks noGrp="1"/>
          </p:cNvSpPr>
          <p:nvPr>
            <p:ph type="title"/>
          </p:nvPr>
        </p:nvSpPr>
        <p:spPr>
          <a:xfrm>
            <a:off x="8477250" y="603504"/>
            <a:ext cx="3144774" cy="1645920"/>
          </a:xfrm>
        </p:spPr>
        <p:txBody>
          <a:bodyPr/>
          <a:lstStyle/>
          <a:p>
            <a:r>
              <a:rPr lang="en-US" dirty="0"/>
              <a:t>Medals Won </a:t>
            </a:r>
            <a:r>
              <a:rPr lang="en-US"/>
              <a:t>by Host Countries</a:t>
            </a:r>
            <a:endParaRPr lang="en-US" dirty="0"/>
          </a:p>
        </p:txBody>
      </p:sp>
      <p:sp>
        <p:nvSpPr>
          <p:cNvPr id="11" name="Text Placeholder 3">
            <a:extLst>
              <a:ext uri="{FF2B5EF4-FFF2-40B4-BE49-F238E27FC236}">
                <a16:creationId xmlns:a16="http://schemas.microsoft.com/office/drawing/2014/main" id="{B7AE6613-98BB-4694-B631-441E72EC9C8D}"/>
              </a:ext>
            </a:extLst>
          </p:cNvPr>
          <p:cNvSpPr>
            <a:spLocks noGrp="1"/>
          </p:cNvSpPr>
          <p:nvPr>
            <p:ph type="body" sz="half" idx="2"/>
          </p:nvPr>
        </p:nvSpPr>
        <p:spPr>
          <a:xfrm>
            <a:off x="8477250" y="2386584"/>
            <a:ext cx="3144774" cy="3870729"/>
          </a:xfrm>
        </p:spPr>
        <p:txBody>
          <a:bodyPr vert="horz" lIns="91440" tIns="45720" rIns="91440" bIns="45720" rtlCol="0" anchor="t">
            <a:normAutofit/>
          </a:bodyPr>
          <a:lstStyle/>
          <a:p>
            <a:r>
              <a:rPr lang="en-US" dirty="0"/>
              <a:t>Covariance: 85,988.846</a:t>
            </a:r>
          </a:p>
          <a:p>
            <a:r>
              <a:rPr lang="en-US" dirty="0"/>
              <a:t>Correlation: .98034</a:t>
            </a:r>
          </a:p>
          <a:p>
            <a:r>
              <a:rPr lang="en-US" dirty="0"/>
              <a:t>Spearman Corr: .90476</a:t>
            </a:r>
          </a:p>
          <a:p>
            <a:endParaRPr lang="en-US" dirty="0"/>
          </a:p>
          <a:p>
            <a:r>
              <a:rPr lang="en-US" dirty="0"/>
              <a:t>These numbers indicate a strong positive correlation between the number of medals won while hosting and number of medals won while not while hosting</a:t>
            </a:r>
          </a:p>
          <a:p>
            <a:endParaRPr lang="en-US" dirty="0"/>
          </a:p>
        </p:txBody>
      </p:sp>
    </p:spTree>
    <p:extLst>
      <p:ext uri="{BB962C8B-B14F-4D97-AF65-F5344CB8AC3E}">
        <p14:creationId xmlns:p14="http://schemas.microsoft.com/office/powerpoint/2010/main" val="23347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5391-B88E-46D4-A4A0-D098FEDB0274}"/>
              </a:ext>
            </a:extLst>
          </p:cNvPr>
          <p:cNvSpPr>
            <a:spLocks noGrp="1"/>
          </p:cNvSpPr>
          <p:nvPr>
            <p:ph type="ctrTitle"/>
          </p:nvPr>
        </p:nvSpPr>
        <p:spPr/>
        <p:txBody>
          <a:bodyPr/>
          <a:lstStyle/>
          <a:p>
            <a:r>
              <a:rPr lang="en-US"/>
              <a:t>Regression analysis</a:t>
            </a:r>
          </a:p>
        </p:txBody>
      </p:sp>
      <p:sp>
        <p:nvSpPr>
          <p:cNvPr id="3" name="Subtitle 2">
            <a:extLst>
              <a:ext uri="{FF2B5EF4-FFF2-40B4-BE49-F238E27FC236}">
                <a16:creationId xmlns:a16="http://schemas.microsoft.com/office/drawing/2014/main" id="{5C637CC4-4EE4-4117-805F-E15FD10EFB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4992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30BE4B49-D2D8-45A1-A71E-6AC7EB91EB69}"/>
              </a:ext>
            </a:extLst>
          </p:cNvPr>
          <p:cNvPicPr>
            <a:picLocks noGrp="1" noChangeAspect="1"/>
          </p:cNvPicPr>
          <p:nvPr>
            <p:ph type="pic" idx="1"/>
          </p:nvPr>
        </p:nvPicPr>
        <p:blipFill rotWithShape="1">
          <a:blip r:embed="rId2"/>
          <a:stretch/>
        </p:blipFill>
        <p:spPr>
          <a:xfrm>
            <a:off x="1020523" y="237744"/>
            <a:ext cx="6112352" cy="6382512"/>
          </a:xfrm>
          <a:noFill/>
        </p:spPr>
      </p:pic>
      <p:sp>
        <p:nvSpPr>
          <p:cNvPr id="9" name="Title 2">
            <a:extLst>
              <a:ext uri="{FF2B5EF4-FFF2-40B4-BE49-F238E27FC236}">
                <a16:creationId xmlns:a16="http://schemas.microsoft.com/office/drawing/2014/main" id="{9AC2454D-CFB5-4521-B87B-C423AB0EB32C}"/>
              </a:ext>
            </a:extLst>
          </p:cNvPr>
          <p:cNvSpPr>
            <a:spLocks noGrp="1"/>
          </p:cNvSpPr>
          <p:nvPr>
            <p:ph type="title"/>
          </p:nvPr>
        </p:nvSpPr>
        <p:spPr>
          <a:xfrm>
            <a:off x="8477250" y="603504"/>
            <a:ext cx="3144774" cy="1645920"/>
          </a:xfrm>
        </p:spPr>
        <p:txBody>
          <a:bodyPr vert="horz" lIns="91440" tIns="45720" rIns="91440" bIns="45720" rtlCol="0" anchor="ctr">
            <a:noAutofit/>
          </a:bodyPr>
          <a:lstStyle/>
          <a:p>
            <a:r>
              <a:rPr lang="en-US" dirty="0"/>
              <a:t>Medal vs </a:t>
            </a:r>
            <a:br>
              <a:rPr lang="en-US" dirty="0"/>
            </a:br>
            <a:r>
              <a:rPr lang="en-US"/>
              <a:t>Being the Host</a:t>
            </a:r>
            <a:endParaRPr lang="en-US" dirty="0"/>
          </a:p>
        </p:txBody>
      </p:sp>
      <p:sp>
        <p:nvSpPr>
          <p:cNvPr id="11" name="Text Placeholder 3">
            <a:extLst>
              <a:ext uri="{FF2B5EF4-FFF2-40B4-BE49-F238E27FC236}">
                <a16:creationId xmlns:a16="http://schemas.microsoft.com/office/drawing/2014/main" id="{4660AE59-AA2B-4D2A-9C46-28DDCB3A4078}"/>
              </a:ext>
            </a:extLst>
          </p:cNvPr>
          <p:cNvSpPr>
            <a:spLocks noGrp="1"/>
          </p:cNvSpPr>
          <p:nvPr>
            <p:ph type="body" sz="half" idx="2"/>
          </p:nvPr>
        </p:nvSpPr>
        <p:spPr>
          <a:xfrm>
            <a:off x="8477250" y="2386584"/>
            <a:ext cx="3144774" cy="3511296"/>
          </a:xfrm>
        </p:spPr>
        <p:txBody>
          <a:bodyPr vert="horz" lIns="91440" tIns="45720" rIns="91440" bIns="45720" rtlCol="0" anchor="t">
            <a:normAutofit/>
          </a:bodyPr>
          <a:lstStyle/>
          <a:p>
            <a:r>
              <a:rPr lang="en-US" dirty="0"/>
              <a:t>R-squared is .106, which indicates that being the host accounts for 10.6% of medals won.</a:t>
            </a:r>
          </a:p>
          <a:p>
            <a:r>
              <a:rPr lang="en-US" dirty="0"/>
              <a:t>Starting at an average of 85 medals, the number of medals goes up, on average, to 92 when hosting.</a:t>
            </a:r>
          </a:p>
        </p:txBody>
      </p:sp>
    </p:spTree>
    <p:extLst>
      <p:ext uri="{BB962C8B-B14F-4D97-AF65-F5344CB8AC3E}">
        <p14:creationId xmlns:p14="http://schemas.microsoft.com/office/powerpoint/2010/main" val="7979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E865-3C21-4252-B4FE-212E45293576}"/>
              </a:ext>
            </a:extLst>
          </p:cNvPr>
          <p:cNvSpPr>
            <a:spLocks noGrp="1"/>
          </p:cNvSpPr>
          <p:nvPr>
            <p:ph type="ctrTitle"/>
          </p:nvPr>
        </p:nvSpPr>
        <p:spPr>
          <a:xfrm>
            <a:off x="1629103" y="2244830"/>
            <a:ext cx="8933796" cy="2437232"/>
          </a:xfrm>
        </p:spPr>
        <p:txBody>
          <a:bodyPr anchor="ctr">
            <a:normAutofit/>
          </a:bodyPr>
          <a:lstStyle/>
          <a:p>
            <a:r>
              <a:rPr lang="en-US" dirty="0"/>
              <a:t>Histograms</a:t>
            </a:r>
            <a:endParaRPr lang="en-US"/>
          </a:p>
        </p:txBody>
      </p:sp>
      <p:sp>
        <p:nvSpPr>
          <p:cNvPr id="3" name="Content Placeholder 2">
            <a:extLst>
              <a:ext uri="{FF2B5EF4-FFF2-40B4-BE49-F238E27FC236}">
                <a16:creationId xmlns:a16="http://schemas.microsoft.com/office/drawing/2014/main" id="{B11655FA-F076-40D7-BA05-2533B843E5AF}"/>
              </a:ext>
            </a:extLst>
          </p:cNvPr>
          <p:cNvSpPr>
            <a:spLocks noGrp="1"/>
          </p:cNvSpPr>
          <p:nvPr>
            <p:ph type="subTitle" idx="1"/>
          </p:nvPr>
        </p:nvSpPr>
        <p:spPr>
          <a:xfrm>
            <a:off x="1629101" y="4682062"/>
            <a:ext cx="8936846" cy="457201"/>
          </a:xfrm>
        </p:spPr>
        <p:txBody>
          <a:bodyPr vert="horz" lIns="91440" tIns="45720" rIns="91440" bIns="45720" rtlCol="0">
            <a:normAutofit/>
          </a:bodyPr>
          <a:lstStyle/>
          <a:p>
            <a:pPr>
              <a:lnSpc>
                <a:spcPct val="100000"/>
              </a:lnSpc>
              <a:spcAft>
                <a:spcPts val="600"/>
              </a:spcAft>
            </a:pPr>
            <a:endParaRPr lang="en-US">
              <a:highlight>
                <a:srgbClr val="00FF00"/>
              </a:highlight>
            </a:endParaRPr>
          </a:p>
          <a:p>
            <a:pPr>
              <a:lnSpc>
                <a:spcPct val="100000"/>
              </a:lnSpc>
              <a:spcAft>
                <a:spcPts val="600"/>
              </a:spcAft>
            </a:pPr>
            <a:endParaRPr lang="en-US">
              <a:highlight>
                <a:srgbClr val="00FF00"/>
              </a:highlight>
            </a:endParaRPr>
          </a:p>
          <a:p>
            <a:pPr>
              <a:lnSpc>
                <a:spcPct val="100000"/>
              </a:lnSpc>
              <a:spcAft>
                <a:spcPts val="600"/>
              </a:spcAft>
            </a:pPr>
            <a:endParaRPr lang="en-US">
              <a:highlight>
                <a:srgbClr val="00FF00"/>
              </a:highlight>
            </a:endParaRPr>
          </a:p>
        </p:txBody>
      </p:sp>
    </p:spTree>
    <p:extLst>
      <p:ext uri="{BB962C8B-B14F-4D97-AF65-F5344CB8AC3E}">
        <p14:creationId xmlns:p14="http://schemas.microsoft.com/office/powerpoint/2010/main" val="417946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Chart, bar chart&#10;&#10;Description automatically generated">
            <a:extLst>
              <a:ext uri="{FF2B5EF4-FFF2-40B4-BE49-F238E27FC236}">
                <a16:creationId xmlns:a16="http://schemas.microsoft.com/office/drawing/2014/main" id="{82C9A0D7-CD15-4C6A-BB5F-A78AAE33E6DC}"/>
              </a:ext>
            </a:extLst>
          </p:cNvPr>
          <p:cNvPicPr>
            <a:picLocks noGrp="1" noChangeAspect="1"/>
          </p:cNvPicPr>
          <p:nvPr>
            <p:ph type="pic" idx="1"/>
          </p:nvPr>
        </p:nvPicPr>
        <p:blipFill rotWithShape="1">
          <a:blip r:embed="rId2"/>
          <a:stretch/>
        </p:blipFill>
        <p:spPr>
          <a:xfrm>
            <a:off x="228599" y="1220377"/>
            <a:ext cx="7696201" cy="4417245"/>
          </a:xfrm>
          <a:noFill/>
        </p:spPr>
      </p:pic>
      <p:sp>
        <p:nvSpPr>
          <p:cNvPr id="15" name="Title 2">
            <a:extLst>
              <a:ext uri="{FF2B5EF4-FFF2-40B4-BE49-F238E27FC236}">
                <a16:creationId xmlns:a16="http://schemas.microsoft.com/office/drawing/2014/main" id="{CDAF9323-0BC4-4D4B-B287-EC87CBB2A27C}"/>
              </a:ext>
            </a:extLst>
          </p:cNvPr>
          <p:cNvSpPr>
            <a:spLocks noGrp="1"/>
          </p:cNvSpPr>
          <p:nvPr>
            <p:ph type="title"/>
          </p:nvPr>
        </p:nvSpPr>
        <p:spPr>
          <a:xfrm>
            <a:off x="8477250" y="603504"/>
            <a:ext cx="3144774" cy="1645920"/>
          </a:xfrm>
        </p:spPr>
        <p:txBody>
          <a:bodyPr vert="horz" lIns="91440" tIns="45720" rIns="91440" bIns="45720" rtlCol="0" anchor="ctr">
            <a:noAutofit/>
          </a:bodyPr>
          <a:lstStyle/>
          <a:p>
            <a:r>
              <a:rPr lang="en-US"/>
              <a:t>Medals won while hosting</a:t>
            </a:r>
          </a:p>
        </p:txBody>
      </p:sp>
      <p:sp>
        <p:nvSpPr>
          <p:cNvPr id="17" name="Text Placeholder 3">
            <a:extLst>
              <a:ext uri="{FF2B5EF4-FFF2-40B4-BE49-F238E27FC236}">
                <a16:creationId xmlns:a16="http://schemas.microsoft.com/office/drawing/2014/main" id="{EB89F037-5864-4532-B9CA-DCAF19E0C24F}"/>
              </a:ext>
            </a:extLst>
          </p:cNvPr>
          <p:cNvSpPr>
            <a:spLocks noGrp="1"/>
          </p:cNvSpPr>
          <p:nvPr>
            <p:ph type="body" sz="half" idx="2"/>
          </p:nvPr>
        </p:nvSpPr>
        <p:spPr>
          <a:xfrm>
            <a:off x="8477250" y="2386584"/>
            <a:ext cx="3144774" cy="3511296"/>
          </a:xfrm>
        </p:spPr>
        <p:txBody>
          <a:bodyPr vert="horz" lIns="91440" tIns="45720" rIns="91440" bIns="45720" rtlCol="0" anchor="t">
            <a:normAutofit/>
          </a:bodyPr>
          <a:lstStyle/>
          <a:p>
            <a:r>
              <a:rPr lang="en-US" dirty="0"/>
              <a:t>We see that Canada has the lowest amount of medals won during the Summer Olympics that they hosted, while the United States has the highest total amount. However, we know that </a:t>
            </a:r>
            <a:r>
              <a:rPr lang="en-US"/>
              <a:t>the United States hosted twice. </a:t>
            </a:r>
          </a:p>
        </p:txBody>
      </p:sp>
    </p:spTree>
    <p:extLst>
      <p:ext uri="{BB962C8B-B14F-4D97-AF65-F5344CB8AC3E}">
        <p14:creationId xmlns:p14="http://schemas.microsoft.com/office/powerpoint/2010/main" val="176265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DB07EB4A-2DA4-4126-A30F-13575425E824}"/>
              </a:ext>
            </a:extLst>
          </p:cNvPr>
          <p:cNvPicPr>
            <a:picLocks noGrp="1" noChangeAspect="1"/>
          </p:cNvPicPr>
          <p:nvPr>
            <p:ph type="pic" idx="1"/>
          </p:nvPr>
        </p:nvPicPr>
        <p:blipFill rotWithShape="1">
          <a:blip r:embed="rId2"/>
          <a:stretch/>
        </p:blipFill>
        <p:spPr>
          <a:xfrm>
            <a:off x="242976" y="572134"/>
            <a:ext cx="7696201" cy="4419769"/>
          </a:xfrm>
          <a:noFill/>
        </p:spPr>
      </p:pic>
      <p:sp>
        <p:nvSpPr>
          <p:cNvPr id="9" name="Title 2">
            <a:extLst>
              <a:ext uri="{FF2B5EF4-FFF2-40B4-BE49-F238E27FC236}">
                <a16:creationId xmlns:a16="http://schemas.microsoft.com/office/drawing/2014/main" id="{496C3E36-2293-43E8-A6C2-08A1D65EF9C0}"/>
              </a:ext>
            </a:extLst>
          </p:cNvPr>
          <p:cNvSpPr>
            <a:spLocks noGrp="1"/>
          </p:cNvSpPr>
          <p:nvPr>
            <p:ph type="title"/>
          </p:nvPr>
        </p:nvSpPr>
        <p:spPr>
          <a:xfrm>
            <a:off x="8477250" y="603504"/>
            <a:ext cx="3144774" cy="1645920"/>
          </a:xfrm>
        </p:spPr>
        <p:txBody>
          <a:bodyPr vert="horz" lIns="91440" tIns="45720" rIns="91440" bIns="45720" rtlCol="0" anchor="ctr">
            <a:noAutofit/>
          </a:bodyPr>
          <a:lstStyle/>
          <a:p>
            <a:r>
              <a:rPr lang="en-US"/>
              <a:t>Total medals won </a:t>
            </a:r>
            <a:r>
              <a:rPr lang="en-US" dirty="0"/>
              <a:t>by all countries</a:t>
            </a:r>
          </a:p>
        </p:txBody>
      </p:sp>
      <p:sp>
        <p:nvSpPr>
          <p:cNvPr id="11" name="Text Placeholder 3">
            <a:extLst>
              <a:ext uri="{FF2B5EF4-FFF2-40B4-BE49-F238E27FC236}">
                <a16:creationId xmlns:a16="http://schemas.microsoft.com/office/drawing/2014/main" id="{29C80884-746D-4A9C-B795-2EF797F9C341}"/>
              </a:ext>
            </a:extLst>
          </p:cNvPr>
          <p:cNvSpPr>
            <a:spLocks noGrp="1"/>
          </p:cNvSpPr>
          <p:nvPr>
            <p:ph type="body" sz="half" idx="2"/>
          </p:nvPr>
        </p:nvSpPr>
        <p:spPr>
          <a:xfrm>
            <a:off x="8390986" y="2242811"/>
            <a:ext cx="3317302" cy="4028880"/>
          </a:xfrm>
        </p:spPr>
        <p:txBody>
          <a:bodyPr vert="horz" lIns="91440" tIns="45720" rIns="91440" bIns="45720" rtlCol="0" anchor="t">
            <a:normAutofit fontScale="85000" lnSpcReduction="20000"/>
          </a:bodyPr>
          <a:lstStyle/>
          <a:p>
            <a:r>
              <a:rPr lang="en-US" dirty="0"/>
              <a:t>It is difficult to determine the countries' names based on this histogram, as there are 125 unique countries. </a:t>
            </a:r>
            <a:endParaRPr lang="en-US"/>
          </a:p>
          <a:p>
            <a:r>
              <a:rPr lang="en-US" dirty="0"/>
              <a:t>Using the head() and tail() functions, we can see the 5 countries with the most amount of medals and 5 countries with the least amount. This corresponds with our histogram</a:t>
            </a:r>
          </a:p>
          <a:p>
            <a:r>
              <a:rPr lang="en-US" dirty="0"/>
              <a:t>We can also see outliers like United States, Russia, and Germany, having 1000+ medals while there are 22 countries with only 1, or none, as the data set only contained countries which had won a medal.</a:t>
            </a:r>
          </a:p>
        </p:txBody>
      </p:sp>
      <p:pic>
        <p:nvPicPr>
          <p:cNvPr id="2" name="Picture 2" descr="A picture containing text&#10;&#10;Description automatically generated">
            <a:extLst>
              <a:ext uri="{FF2B5EF4-FFF2-40B4-BE49-F238E27FC236}">
                <a16:creationId xmlns:a16="http://schemas.microsoft.com/office/drawing/2014/main" id="{1F3119E6-B2BC-4F71-B8F8-981AAF4F7222}"/>
              </a:ext>
            </a:extLst>
          </p:cNvPr>
          <p:cNvPicPr>
            <a:picLocks noChangeAspect="1"/>
          </p:cNvPicPr>
          <p:nvPr/>
        </p:nvPicPr>
        <p:blipFill>
          <a:blip r:embed="rId3"/>
          <a:stretch>
            <a:fillRect/>
          </a:stretch>
        </p:blipFill>
        <p:spPr>
          <a:xfrm>
            <a:off x="1260445" y="5017429"/>
            <a:ext cx="2841864" cy="1251369"/>
          </a:xfrm>
          <a:prstGeom prst="rect">
            <a:avLst/>
          </a:prstGeom>
        </p:spPr>
      </p:pic>
      <p:pic>
        <p:nvPicPr>
          <p:cNvPr id="3" name="Picture 4" descr="Text&#10;&#10;Description automatically generated">
            <a:extLst>
              <a:ext uri="{FF2B5EF4-FFF2-40B4-BE49-F238E27FC236}">
                <a16:creationId xmlns:a16="http://schemas.microsoft.com/office/drawing/2014/main" id="{7A6D848C-EB98-4060-BEC8-70E0DDE85539}"/>
              </a:ext>
            </a:extLst>
          </p:cNvPr>
          <p:cNvPicPr>
            <a:picLocks noChangeAspect="1"/>
          </p:cNvPicPr>
          <p:nvPr/>
        </p:nvPicPr>
        <p:blipFill>
          <a:blip r:embed="rId4"/>
          <a:stretch>
            <a:fillRect/>
          </a:stretch>
        </p:blipFill>
        <p:spPr>
          <a:xfrm>
            <a:off x="4781281" y="5022192"/>
            <a:ext cx="1924948" cy="1241844"/>
          </a:xfrm>
          <a:prstGeom prst="rect">
            <a:avLst/>
          </a:prstGeom>
        </p:spPr>
      </p:pic>
    </p:spTree>
    <p:extLst>
      <p:ext uri="{BB962C8B-B14F-4D97-AF65-F5344CB8AC3E}">
        <p14:creationId xmlns:p14="http://schemas.microsoft.com/office/powerpoint/2010/main" val="278106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6F20DF46-933E-4CE6-AEE4-529927B49012}"/>
              </a:ext>
            </a:extLst>
          </p:cNvPr>
          <p:cNvPicPr>
            <a:picLocks noGrp="1" noChangeAspect="1"/>
          </p:cNvPicPr>
          <p:nvPr>
            <p:ph type="pic" idx="1"/>
          </p:nvPr>
        </p:nvPicPr>
        <p:blipFill rotWithShape="1">
          <a:blip r:embed="rId2"/>
          <a:stretch/>
        </p:blipFill>
        <p:spPr>
          <a:xfrm>
            <a:off x="228599" y="1097349"/>
            <a:ext cx="7696201" cy="4663301"/>
          </a:xfrm>
          <a:noFill/>
        </p:spPr>
      </p:pic>
      <p:sp>
        <p:nvSpPr>
          <p:cNvPr id="9" name="Title 2">
            <a:extLst>
              <a:ext uri="{FF2B5EF4-FFF2-40B4-BE49-F238E27FC236}">
                <a16:creationId xmlns:a16="http://schemas.microsoft.com/office/drawing/2014/main" id="{3CF3692B-BADC-465F-9158-A9BD7BBFAB97}"/>
              </a:ext>
            </a:extLst>
          </p:cNvPr>
          <p:cNvSpPr>
            <a:spLocks noGrp="1"/>
          </p:cNvSpPr>
          <p:nvPr>
            <p:ph type="title"/>
          </p:nvPr>
        </p:nvSpPr>
        <p:spPr>
          <a:xfrm>
            <a:off x="8477250" y="603504"/>
            <a:ext cx="3144774" cy="1645920"/>
          </a:xfrm>
        </p:spPr>
        <p:txBody>
          <a:bodyPr vert="horz" lIns="91440" tIns="45720" rIns="91440" bIns="45720" rtlCol="0" anchor="ctr">
            <a:noAutofit/>
          </a:bodyPr>
          <a:lstStyle/>
          <a:p>
            <a:r>
              <a:rPr lang="en-US" sz="2800" dirty="0"/>
              <a:t>Medals won by </a:t>
            </a:r>
            <a:r>
              <a:rPr lang="en-US" sz="2800"/>
              <a:t>host countries by Year</a:t>
            </a:r>
            <a:endParaRPr lang="en-US" sz="2800" dirty="0"/>
          </a:p>
        </p:txBody>
      </p:sp>
      <p:sp>
        <p:nvSpPr>
          <p:cNvPr id="11" name="Text Placeholder 3">
            <a:extLst>
              <a:ext uri="{FF2B5EF4-FFF2-40B4-BE49-F238E27FC236}">
                <a16:creationId xmlns:a16="http://schemas.microsoft.com/office/drawing/2014/main" id="{9DF9BC18-B048-4A26-994B-5A926B772489}"/>
              </a:ext>
            </a:extLst>
          </p:cNvPr>
          <p:cNvSpPr>
            <a:spLocks noGrp="1"/>
          </p:cNvSpPr>
          <p:nvPr>
            <p:ph type="body" sz="half" idx="2"/>
          </p:nvPr>
        </p:nvSpPr>
        <p:spPr>
          <a:xfrm>
            <a:off x="8477250" y="2386584"/>
            <a:ext cx="3144774" cy="3511296"/>
          </a:xfrm>
        </p:spPr>
        <p:txBody>
          <a:bodyPr vert="horz" lIns="91440" tIns="45720" rIns="91440" bIns="45720" rtlCol="0" anchor="t">
            <a:normAutofit/>
          </a:bodyPr>
          <a:lstStyle/>
          <a:p>
            <a:r>
              <a:rPr lang="en-US" dirty="0"/>
              <a:t>The year with the highest number of medals won by the host country is 1980, when Russia hosted. Due to the fact that the United States hosted in 1984 and </a:t>
            </a:r>
            <a:r>
              <a:rPr lang="en-US"/>
              <a:t>1996, this allows more insight </a:t>
            </a:r>
            <a:r>
              <a:rPr lang="en-US" dirty="0"/>
              <a:t>into the total number of medals won by host countries. </a:t>
            </a:r>
            <a:endParaRPr lang="en-US"/>
          </a:p>
          <a:p>
            <a:endParaRPr lang="en-US" dirty="0"/>
          </a:p>
        </p:txBody>
      </p:sp>
    </p:spTree>
    <p:extLst>
      <p:ext uri="{BB962C8B-B14F-4D97-AF65-F5344CB8AC3E}">
        <p14:creationId xmlns:p14="http://schemas.microsoft.com/office/powerpoint/2010/main" val="311904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439058EA-23CC-487F-8F2F-895B9F4B3E5E}"/>
              </a:ext>
            </a:extLst>
          </p:cNvPr>
          <p:cNvPicPr>
            <a:picLocks noGrp="1" noChangeAspect="1"/>
          </p:cNvPicPr>
          <p:nvPr>
            <p:ph type="pic" idx="1"/>
          </p:nvPr>
        </p:nvPicPr>
        <p:blipFill rotWithShape="1">
          <a:blip r:embed="rId2"/>
          <a:stretch/>
        </p:blipFill>
        <p:spPr>
          <a:xfrm>
            <a:off x="242976" y="209396"/>
            <a:ext cx="7696201" cy="4713923"/>
          </a:xfrm>
          <a:noFill/>
        </p:spPr>
      </p:pic>
      <p:sp>
        <p:nvSpPr>
          <p:cNvPr id="9" name="Title 2">
            <a:extLst>
              <a:ext uri="{FF2B5EF4-FFF2-40B4-BE49-F238E27FC236}">
                <a16:creationId xmlns:a16="http://schemas.microsoft.com/office/drawing/2014/main" id="{86C961B6-4940-4421-960E-0F32CE1A9591}"/>
              </a:ext>
            </a:extLst>
          </p:cNvPr>
          <p:cNvSpPr>
            <a:spLocks noGrp="1"/>
          </p:cNvSpPr>
          <p:nvPr>
            <p:ph type="title"/>
          </p:nvPr>
        </p:nvSpPr>
        <p:spPr>
          <a:xfrm>
            <a:off x="8477250" y="603504"/>
            <a:ext cx="3144774" cy="1645920"/>
          </a:xfrm>
        </p:spPr>
        <p:txBody>
          <a:bodyPr vert="horz" lIns="91440" tIns="45720" rIns="91440" bIns="45720" rtlCol="0" anchor="ctr">
            <a:noAutofit/>
          </a:bodyPr>
          <a:lstStyle/>
          <a:p>
            <a:r>
              <a:rPr lang="en-US" sz="2800" dirty="0"/>
              <a:t>Sports that Hosting Winners won </a:t>
            </a:r>
            <a:r>
              <a:rPr lang="en-US" sz="2800"/>
              <a:t>Medals in</a:t>
            </a:r>
            <a:endParaRPr lang="en-US" sz="2800" dirty="0"/>
          </a:p>
        </p:txBody>
      </p:sp>
      <p:sp>
        <p:nvSpPr>
          <p:cNvPr id="11" name="Text Placeholder 3">
            <a:extLst>
              <a:ext uri="{FF2B5EF4-FFF2-40B4-BE49-F238E27FC236}">
                <a16:creationId xmlns:a16="http://schemas.microsoft.com/office/drawing/2014/main" id="{8EC97342-C74C-4CD5-B25B-587A38E6BB08}"/>
              </a:ext>
            </a:extLst>
          </p:cNvPr>
          <p:cNvSpPr>
            <a:spLocks noGrp="1"/>
          </p:cNvSpPr>
          <p:nvPr>
            <p:ph type="body" sz="half" idx="2"/>
          </p:nvPr>
        </p:nvSpPr>
        <p:spPr>
          <a:xfrm>
            <a:off x="8477250" y="2386584"/>
            <a:ext cx="3144774" cy="3511296"/>
          </a:xfrm>
        </p:spPr>
        <p:txBody>
          <a:bodyPr vert="horz" lIns="91440" tIns="45720" rIns="91440" bIns="45720" rtlCol="0" anchor="t">
            <a:normAutofit/>
          </a:bodyPr>
          <a:lstStyle/>
          <a:p>
            <a:r>
              <a:rPr lang="en-US" dirty="0"/>
              <a:t>Despite Aquatics making up only 14% of the events in the Summer Olympics (right), 21% of the Hosting </a:t>
            </a:r>
            <a:r>
              <a:rPr lang="en-US"/>
              <a:t>Countries' Medals (left) were from Aquatics events. Gymnastics shows a similar, if smaller, difference</a:t>
            </a:r>
            <a:endParaRPr lang="en-US" dirty="0"/>
          </a:p>
        </p:txBody>
      </p:sp>
      <p:pic>
        <p:nvPicPr>
          <p:cNvPr id="2" name="Picture 2" descr="Graphical user interface, text&#10;&#10;Description automatically generated">
            <a:extLst>
              <a:ext uri="{FF2B5EF4-FFF2-40B4-BE49-F238E27FC236}">
                <a16:creationId xmlns:a16="http://schemas.microsoft.com/office/drawing/2014/main" id="{54455121-12EA-4EBA-A467-F90E8B4ED5CC}"/>
              </a:ext>
            </a:extLst>
          </p:cNvPr>
          <p:cNvPicPr>
            <a:picLocks noChangeAspect="1"/>
          </p:cNvPicPr>
          <p:nvPr/>
        </p:nvPicPr>
        <p:blipFill>
          <a:blip r:embed="rId3"/>
          <a:stretch>
            <a:fillRect/>
          </a:stretch>
        </p:blipFill>
        <p:spPr>
          <a:xfrm>
            <a:off x="4452039" y="4969535"/>
            <a:ext cx="2655319" cy="1217762"/>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E46E1043-5315-4AEB-AF2B-9C964F6EE82C}"/>
              </a:ext>
            </a:extLst>
          </p:cNvPr>
          <p:cNvPicPr>
            <a:picLocks noChangeAspect="1"/>
          </p:cNvPicPr>
          <p:nvPr/>
        </p:nvPicPr>
        <p:blipFill>
          <a:blip r:embed="rId4"/>
          <a:stretch>
            <a:fillRect/>
          </a:stretch>
        </p:blipFill>
        <p:spPr>
          <a:xfrm>
            <a:off x="1174091" y="5002962"/>
            <a:ext cx="2655137" cy="1150907"/>
          </a:xfrm>
          <a:prstGeom prst="rect">
            <a:avLst/>
          </a:prstGeom>
        </p:spPr>
      </p:pic>
    </p:spTree>
    <p:extLst>
      <p:ext uri="{BB962C8B-B14F-4D97-AF65-F5344CB8AC3E}">
        <p14:creationId xmlns:p14="http://schemas.microsoft.com/office/powerpoint/2010/main" val="225285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0DF3780A-DA58-4ED7-9C7E-AD92A5CCF280}"/>
              </a:ext>
            </a:extLst>
          </p:cNvPr>
          <p:cNvPicPr>
            <a:picLocks noGrp="1" noChangeAspect="1"/>
          </p:cNvPicPr>
          <p:nvPr>
            <p:ph type="pic" idx="1"/>
          </p:nvPr>
        </p:nvPicPr>
        <p:blipFill rotWithShape="1">
          <a:blip r:embed="rId2"/>
          <a:stretch/>
        </p:blipFill>
        <p:spPr>
          <a:xfrm>
            <a:off x="156712" y="2310821"/>
            <a:ext cx="7696201" cy="4392964"/>
          </a:xfrm>
          <a:noFill/>
        </p:spPr>
      </p:pic>
      <p:sp>
        <p:nvSpPr>
          <p:cNvPr id="9" name="Title 2">
            <a:extLst>
              <a:ext uri="{FF2B5EF4-FFF2-40B4-BE49-F238E27FC236}">
                <a16:creationId xmlns:a16="http://schemas.microsoft.com/office/drawing/2014/main" id="{9B3C8A67-6BB4-4B90-BAA6-43D62476DD31}"/>
              </a:ext>
            </a:extLst>
          </p:cNvPr>
          <p:cNvSpPr>
            <a:spLocks noGrp="1"/>
          </p:cNvSpPr>
          <p:nvPr>
            <p:ph type="title"/>
          </p:nvPr>
        </p:nvSpPr>
        <p:spPr>
          <a:xfrm>
            <a:off x="8477250" y="603504"/>
            <a:ext cx="3144774" cy="1645920"/>
          </a:xfrm>
        </p:spPr>
        <p:txBody>
          <a:bodyPr vert="horz" lIns="91440" tIns="45720" rIns="91440" bIns="45720" rtlCol="0" anchor="ctr">
            <a:noAutofit/>
          </a:bodyPr>
          <a:lstStyle/>
          <a:p>
            <a:r>
              <a:rPr lang="en-US" sz="2400" dirty="0"/>
              <a:t>Medals won by Host Countries: not hosting </a:t>
            </a:r>
            <a:r>
              <a:rPr lang="en-US" sz="2400"/>
              <a:t>(blue) vs. hosting (red)</a:t>
            </a:r>
            <a:endParaRPr lang="en-US" sz="2400" dirty="0"/>
          </a:p>
        </p:txBody>
      </p:sp>
      <p:sp>
        <p:nvSpPr>
          <p:cNvPr id="11" name="Text Placeholder 3">
            <a:extLst>
              <a:ext uri="{FF2B5EF4-FFF2-40B4-BE49-F238E27FC236}">
                <a16:creationId xmlns:a16="http://schemas.microsoft.com/office/drawing/2014/main" id="{93E6B9C1-AD4D-42C9-8AC1-A13D3BA7A134}"/>
              </a:ext>
            </a:extLst>
          </p:cNvPr>
          <p:cNvSpPr>
            <a:spLocks noGrp="1"/>
          </p:cNvSpPr>
          <p:nvPr>
            <p:ph type="body" sz="half" idx="2"/>
          </p:nvPr>
        </p:nvSpPr>
        <p:spPr>
          <a:xfrm>
            <a:off x="8477250" y="2386584"/>
            <a:ext cx="3144774" cy="3511296"/>
          </a:xfrm>
        </p:spPr>
        <p:txBody>
          <a:bodyPr vert="horz" lIns="91440" tIns="45720" rIns="91440" bIns="45720" rtlCol="0" anchor="t">
            <a:normAutofit/>
          </a:bodyPr>
          <a:lstStyle/>
          <a:p>
            <a:r>
              <a:rPr lang="en-US" dirty="0"/>
              <a:t>While Greece did not win </a:t>
            </a:r>
            <a:r>
              <a:rPr lang="en-US"/>
              <a:t>many medals total (74), </a:t>
            </a:r>
            <a:r>
              <a:rPr lang="en-US" dirty="0"/>
              <a:t>they had the highest percentage of medals won while they were hosting – 41.89%. </a:t>
            </a:r>
          </a:p>
          <a:p>
            <a:r>
              <a:rPr lang="en-US" dirty="0"/>
              <a:t>Canada was the lowest with only 6.58% of the medals they won being </a:t>
            </a:r>
            <a:r>
              <a:rPr lang="en-US"/>
              <a:t>while they were hosting.</a:t>
            </a:r>
            <a:endParaRPr lang="en-US" dirty="0"/>
          </a:p>
        </p:txBody>
      </p:sp>
      <p:pic>
        <p:nvPicPr>
          <p:cNvPr id="2" name="Picture 2" descr="Table&#10;&#10;Description automatically generated">
            <a:extLst>
              <a:ext uri="{FF2B5EF4-FFF2-40B4-BE49-F238E27FC236}">
                <a16:creationId xmlns:a16="http://schemas.microsoft.com/office/drawing/2014/main" id="{AFFADA85-0AC2-4578-AA9D-4048BAA49FB0}"/>
              </a:ext>
            </a:extLst>
          </p:cNvPr>
          <p:cNvPicPr>
            <a:picLocks noChangeAspect="1"/>
          </p:cNvPicPr>
          <p:nvPr/>
        </p:nvPicPr>
        <p:blipFill>
          <a:blip r:embed="rId3"/>
          <a:stretch>
            <a:fillRect/>
          </a:stretch>
        </p:blipFill>
        <p:spPr>
          <a:xfrm>
            <a:off x="2395268" y="275307"/>
            <a:ext cx="3232030" cy="1965426"/>
          </a:xfrm>
          <a:prstGeom prst="rect">
            <a:avLst/>
          </a:prstGeom>
        </p:spPr>
      </p:pic>
    </p:spTree>
    <p:extLst>
      <p:ext uri="{BB962C8B-B14F-4D97-AF65-F5344CB8AC3E}">
        <p14:creationId xmlns:p14="http://schemas.microsoft.com/office/powerpoint/2010/main" val="165475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D04E-DBF2-497E-BFAD-A7212FB78226}"/>
              </a:ext>
            </a:extLst>
          </p:cNvPr>
          <p:cNvSpPr>
            <a:spLocks noGrp="1"/>
          </p:cNvSpPr>
          <p:nvPr>
            <p:ph type="ctrTitle"/>
          </p:nvPr>
        </p:nvSpPr>
        <p:spPr/>
        <p:txBody>
          <a:bodyPr/>
          <a:lstStyle/>
          <a:p>
            <a:r>
              <a:rPr lang="en-US"/>
              <a:t>Descriptive statistics</a:t>
            </a:r>
          </a:p>
        </p:txBody>
      </p:sp>
      <p:sp>
        <p:nvSpPr>
          <p:cNvPr id="3" name="Subtitle 2">
            <a:extLst>
              <a:ext uri="{FF2B5EF4-FFF2-40B4-BE49-F238E27FC236}">
                <a16:creationId xmlns:a16="http://schemas.microsoft.com/office/drawing/2014/main" id="{261E69E9-3F79-4507-B02A-2A3A6EDCF2B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9010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{5744CF4F-ACA8-433E-ABE9-B26ECC184EAD}tf78438558_win32</Template>
  <TotalTime>238</TotalTime>
  <Words>237</Words>
  <Application>Microsoft Office PowerPoint</Application>
  <PresentationFormat>Widescreen</PresentationFormat>
  <Paragraphs>34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SavonVTI</vt:lpstr>
      <vt:lpstr>SUMMER OLYMPICS ANALYSIS</vt:lpstr>
      <vt:lpstr>Overview</vt:lpstr>
      <vt:lpstr>Histograms</vt:lpstr>
      <vt:lpstr>Medals won while hosting</vt:lpstr>
      <vt:lpstr>Total medals won by all countries</vt:lpstr>
      <vt:lpstr>Medals won by host countries by Year</vt:lpstr>
      <vt:lpstr>Sports that Hosting Winners won Medals in</vt:lpstr>
      <vt:lpstr>Medals won by Host Countries: not hosting (blue) vs. hosting (red)</vt:lpstr>
      <vt:lpstr>Descriptive statistics</vt:lpstr>
      <vt:lpstr>Initial Observations:  -Even though Aquatics is the top Sport, it is not the top Discipline or Event in the original df and not the top Event in the Host Winners df. It could indicate that it encompasses many disciplines and events, but the individual Disciplines and Events are small groups. Additionally, hockey is the top event, but this could be due to the fact that it is a team sport, and it is covering many rows for each individual team player. -USA is the top Country and Host Country in both dfs -Men is the top Gender and Event Gender in both dfs. This can indicate that there are more Men specific events, leading to more medals for Men overall. Different analysis is needed to determine if Men win more medals for host countries than Women.</vt:lpstr>
      <vt:lpstr>PowerPoint Presentation</vt:lpstr>
      <vt:lpstr>Probability Mass functions</vt:lpstr>
      <vt:lpstr>PMF of Medals won by Host Countries</vt:lpstr>
      <vt:lpstr>PMF of Medals Won by Host Countries:  Hosting vs. Not Hosting</vt:lpstr>
      <vt:lpstr>Cumulative distribution function</vt:lpstr>
      <vt:lpstr>CDF of Medals Won</vt:lpstr>
      <vt:lpstr>Analytical distribution</vt:lpstr>
      <vt:lpstr>Exponential Distribution</vt:lpstr>
      <vt:lpstr>Line and scatter plots</vt:lpstr>
      <vt:lpstr>Interesting Note: We can see on this chart that on the years that each country hosted, the number of medals that they won increased (ex: United States in 1984 and 1996)</vt:lpstr>
      <vt:lpstr>Similar to the previous slide, we see that the number of gold medals won by the United State increased in the years they hosted</vt:lpstr>
      <vt:lpstr>Medals Won by Host Countries</vt:lpstr>
      <vt:lpstr>Regression analysis</vt:lpstr>
      <vt:lpstr>Medal vs  Being the Host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OLYMPICS ANALYSIS</dc:title>
  <dc:creator>Summerville, Kimberly</dc:creator>
  <cp:lastModifiedBy>Summerville, Kimberly</cp:lastModifiedBy>
  <cp:revision>870</cp:revision>
  <dcterms:created xsi:type="dcterms:W3CDTF">2020-11-14T19:04:42Z</dcterms:created>
  <dcterms:modified xsi:type="dcterms:W3CDTF">2020-11-21T22:32:51Z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