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59" r:id="rId6"/>
    <p:sldId id="261" r:id="rId7"/>
    <p:sldId id="258"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75" d="100"/>
          <a:sy n="75" d="100"/>
        </p:scale>
        <p:origin x="162"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154548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401757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302927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374457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107341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108206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402558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120224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37840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52081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8DF1DB2-2FCF-41A1-8474-8D69294D7B0E}" type="datetimeFigureOut">
              <a:rPr lang="ko-KR" altLang="en-US" smtClean="0"/>
              <a:t>2018-02-22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173849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F1DB2-2FCF-41A1-8474-8D69294D7B0E}" type="datetimeFigureOut">
              <a:rPr lang="ko-KR" altLang="en-US" smtClean="0"/>
              <a:t>2018-02-22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413CB-E547-455D-909C-54A79C5F5442}" type="slidenum">
              <a:rPr lang="ko-KR" altLang="en-US" smtClean="0"/>
              <a:t>‹#›</a:t>
            </a:fld>
            <a:endParaRPr lang="ko-KR" altLang="en-US"/>
          </a:p>
        </p:txBody>
      </p:sp>
    </p:spTree>
    <p:extLst>
      <p:ext uri="{BB962C8B-B14F-4D97-AF65-F5344CB8AC3E}">
        <p14:creationId xmlns:p14="http://schemas.microsoft.com/office/powerpoint/2010/main" val="977205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NEMS_RDM</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53557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NEMS Residential Demand Module</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smtClean="0"/>
              <a:t>The National Energy Modeling System</a:t>
            </a:r>
          </a:p>
          <a:p>
            <a:r>
              <a:rPr lang="en-US" altLang="ko-KR" dirty="0" smtClean="0"/>
              <a:t>Objectives</a:t>
            </a:r>
          </a:p>
          <a:p>
            <a:endParaRPr lang="ko-KR" altLang="en-US" dirty="0"/>
          </a:p>
          <a:p>
            <a:pPr marL="914400" lvl="1" indent="-457200">
              <a:buFont typeface="+mj-lt"/>
              <a:buAutoNum type="arabicPeriod"/>
            </a:pPr>
            <a:r>
              <a:rPr lang="en-US" altLang="ko-KR" dirty="0"/>
              <a:t>The module generates disaggregated projections of energy demand in the residential sector from the base year through the projection horizon </a:t>
            </a:r>
            <a:r>
              <a:rPr lang="en-US" altLang="ko-KR" u="sng" dirty="0"/>
              <a:t>by housing type and fuel type, Census division, and end-use service</a:t>
            </a:r>
            <a:r>
              <a:rPr lang="en-US" altLang="ko-KR" dirty="0"/>
              <a:t>. </a:t>
            </a:r>
            <a:endParaRPr lang="ko-KR" altLang="en-US" dirty="0"/>
          </a:p>
          <a:p>
            <a:pPr marL="914400" lvl="1" indent="-457200">
              <a:buFont typeface="+mj-lt"/>
              <a:buAutoNum type="arabicPeriod"/>
            </a:pPr>
            <a:r>
              <a:rPr lang="en-US" altLang="ko-KR" dirty="0"/>
              <a:t>It is an analysis tool that can assess </a:t>
            </a:r>
            <a:r>
              <a:rPr lang="en-US" altLang="ko-KR" u="sng" dirty="0"/>
              <a:t>the impacts of changes in energy markets, building and equipment technologies, and regulatory initiatives that affect the residential sector. </a:t>
            </a:r>
            <a:endParaRPr lang="ko-KR" altLang="en-US" u="sng" dirty="0"/>
          </a:p>
          <a:p>
            <a:pPr marL="914400" lvl="1" indent="-457200">
              <a:buFont typeface="+mj-lt"/>
              <a:buAutoNum type="arabicPeriod"/>
            </a:pPr>
            <a:r>
              <a:rPr lang="en-US" altLang="ko-KR" dirty="0"/>
              <a:t>The module is an integral component of the NEMS system; it provides projected energy demand to the supply and conversion modules of NEMS, and contributes to the calculation of the overall energy supply and demand balance. </a:t>
            </a:r>
          </a:p>
          <a:p>
            <a:endParaRPr lang="en-US" altLang="ko-KR" dirty="0"/>
          </a:p>
          <a:p>
            <a:endParaRPr lang="en-US" altLang="ko-KR" dirty="0"/>
          </a:p>
          <a:p>
            <a:pPr lvl="1"/>
            <a:endParaRPr lang="ko-KR" altLang="en-US" dirty="0"/>
          </a:p>
        </p:txBody>
      </p:sp>
    </p:spTree>
    <p:extLst>
      <p:ext uri="{BB962C8B-B14F-4D97-AF65-F5344CB8AC3E}">
        <p14:creationId xmlns:p14="http://schemas.microsoft.com/office/powerpoint/2010/main" val="159126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NEMS_DMS Theoretical approach</a:t>
            </a:r>
            <a:endParaRPr lang="ko-KR" altLang="en-US" dirty="0"/>
          </a:p>
        </p:txBody>
      </p:sp>
      <p:sp>
        <p:nvSpPr>
          <p:cNvPr id="3" name="내용 개체 틀 2"/>
          <p:cNvSpPr>
            <a:spLocks noGrp="1"/>
          </p:cNvSpPr>
          <p:nvPr>
            <p:ph idx="1"/>
          </p:nvPr>
        </p:nvSpPr>
        <p:spPr/>
        <p:txBody>
          <a:bodyPr>
            <a:normAutofit/>
          </a:bodyPr>
          <a:lstStyle/>
          <a:p>
            <a:r>
              <a:rPr lang="en-US" altLang="ko-KR" sz="2200" dirty="0"/>
              <a:t>The NEMS Residential Demand Module is an integrated dynamic modeling system based on accounting principles and a representation of residential consumer economic behavior that generates projections of residential sector energy demand, appliance stocks, and market shares</a:t>
            </a:r>
            <a:r>
              <a:rPr lang="en-US" altLang="ko-KR" sz="2200" dirty="0" smtClean="0"/>
              <a:t>. </a:t>
            </a:r>
          </a:p>
          <a:p>
            <a:r>
              <a:rPr lang="en-US" altLang="ko-KR" dirty="0" smtClean="0"/>
              <a:t>(</a:t>
            </a:r>
            <a:r>
              <a:rPr lang="ko-KR" altLang="en-US" dirty="0" smtClean="0"/>
              <a:t>중략</a:t>
            </a:r>
            <a:r>
              <a:rPr lang="en-US" altLang="ko-KR" dirty="0" smtClean="0"/>
              <a:t>)</a:t>
            </a:r>
          </a:p>
          <a:p>
            <a:r>
              <a:rPr lang="en-US" altLang="ko-KR" sz="2200" dirty="0"/>
              <a:t>Logistic or ‘logit’ functions are used to estimate the market shares of competing technologies within each end-use service. Market shares are determined for both new construction equipment decisions and replacement equipment decisions. The Technology Choice Component of the module considers the relative installed capital and operating costs of each equipment type within the logit function to calculate the market shares of the technology within the service, region, and housing type. </a:t>
            </a:r>
            <a:r>
              <a:rPr lang="en-US" altLang="ko-KR" sz="2200" dirty="0" smtClean="0"/>
              <a:t> </a:t>
            </a:r>
            <a:endParaRPr lang="ko-KR" altLang="en-US" sz="2200" dirty="0"/>
          </a:p>
        </p:txBody>
      </p:sp>
    </p:spTree>
    <p:extLst>
      <p:ext uri="{BB962C8B-B14F-4D97-AF65-F5344CB8AC3E}">
        <p14:creationId xmlns:p14="http://schemas.microsoft.com/office/powerpoint/2010/main" val="387205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27109" y="270430"/>
            <a:ext cx="9137782" cy="6317140"/>
          </a:xfrm>
          <a:prstGeom prst="rect">
            <a:avLst/>
          </a:prstGeom>
        </p:spPr>
      </p:pic>
      <p:sp>
        <p:nvSpPr>
          <p:cNvPr id="5" name="직사각형 4"/>
          <p:cNvSpPr/>
          <p:nvPr/>
        </p:nvSpPr>
        <p:spPr>
          <a:xfrm>
            <a:off x="2500604" y="671804"/>
            <a:ext cx="6699380" cy="30977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9175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197236" y="1457472"/>
            <a:ext cx="8002801" cy="4092343"/>
          </a:xfrm>
          <a:prstGeom prst="rect">
            <a:avLst/>
          </a:prstGeom>
        </p:spPr>
      </p:pic>
    </p:spTree>
    <p:extLst>
      <p:ext uri="{BB962C8B-B14F-4D97-AF65-F5344CB8AC3E}">
        <p14:creationId xmlns:p14="http://schemas.microsoft.com/office/powerpoint/2010/main" val="300592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04775" y="258257"/>
            <a:ext cx="4019550" cy="6341486"/>
          </a:xfrm>
          <a:prstGeom prst="rect">
            <a:avLst/>
          </a:prstGeom>
        </p:spPr>
      </p:pic>
      <p:pic>
        <p:nvPicPr>
          <p:cNvPr id="5" name="그림 4"/>
          <p:cNvPicPr>
            <a:picLocks noChangeAspect="1"/>
          </p:cNvPicPr>
          <p:nvPr/>
        </p:nvPicPr>
        <p:blipFill>
          <a:blip r:embed="rId3"/>
          <a:stretch>
            <a:fillRect/>
          </a:stretch>
        </p:blipFill>
        <p:spPr>
          <a:xfrm>
            <a:off x="4009099" y="258256"/>
            <a:ext cx="3944276" cy="6256844"/>
          </a:xfrm>
          <a:prstGeom prst="rect">
            <a:avLst/>
          </a:prstGeom>
        </p:spPr>
      </p:pic>
      <p:pic>
        <p:nvPicPr>
          <p:cNvPr id="6" name="그림 5"/>
          <p:cNvPicPr>
            <a:picLocks noChangeAspect="1"/>
          </p:cNvPicPr>
          <p:nvPr/>
        </p:nvPicPr>
        <p:blipFill>
          <a:blip r:embed="rId4"/>
          <a:stretch>
            <a:fillRect/>
          </a:stretch>
        </p:blipFill>
        <p:spPr>
          <a:xfrm>
            <a:off x="7953375" y="142875"/>
            <a:ext cx="4140398" cy="6858000"/>
          </a:xfrm>
          <a:prstGeom prst="rect">
            <a:avLst/>
          </a:prstGeom>
        </p:spPr>
      </p:pic>
    </p:spTree>
    <p:extLst>
      <p:ext uri="{BB962C8B-B14F-4D97-AF65-F5344CB8AC3E}">
        <p14:creationId xmlns:p14="http://schemas.microsoft.com/office/powerpoint/2010/main" val="334430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NEMS RDM</a:t>
            </a:r>
            <a:endParaRPr lang="ko-KR" altLang="en-US" dirty="0"/>
          </a:p>
        </p:txBody>
      </p:sp>
      <p:sp>
        <p:nvSpPr>
          <p:cNvPr id="3" name="내용 개체 틀 2"/>
          <p:cNvSpPr>
            <a:spLocks noGrp="1"/>
          </p:cNvSpPr>
          <p:nvPr>
            <p:ph idx="1"/>
          </p:nvPr>
        </p:nvSpPr>
        <p:spPr/>
        <p:txBody>
          <a:bodyPr>
            <a:normAutofit fontScale="55000" lnSpcReduction="20000"/>
          </a:bodyPr>
          <a:lstStyle/>
          <a:p>
            <a:r>
              <a:rPr lang="en-US" altLang="ko-KR" dirty="0"/>
              <a:t>Furnaces (electric, natural gas, liquefied petroleum gas (LPG), and distillate) </a:t>
            </a:r>
          </a:p>
          <a:p>
            <a:r>
              <a:rPr lang="en-US" altLang="ko-KR" dirty="0"/>
              <a:t>Hydronic heating systems (natural gas, distillate, and kerosene) </a:t>
            </a:r>
          </a:p>
          <a:p>
            <a:r>
              <a:rPr lang="en-US" altLang="ko-KR" dirty="0"/>
              <a:t>Heat pumps (electric air-source, natural gas, and ground-source)Wood stoves </a:t>
            </a:r>
          </a:p>
          <a:p>
            <a:r>
              <a:rPr lang="en-US" altLang="ko-KR" dirty="0"/>
              <a:t>Air conditioners (central and room) </a:t>
            </a:r>
          </a:p>
          <a:p>
            <a:r>
              <a:rPr lang="en-US" altLang="ko-KR" dirty="0"/>
              <a:t>Dishwashers </a:t>
            </a:r>
          </a:p>
          <a:p>
            <a:r>
              <a:rPr lang="en-US" altLang="ko-KR" dirty="0"/>
              <a:t>Water heaters (electric, natural gas, distillate, LPG, and solar) </a:t>
            </a:r>
          </a:p>
          <a:p>
            <a:r>
              <a:rPr lang="en-US" altLang="ko-KR" dirty="0" err="1"/>
              <a:t>Cookstoves</a:t>
            </a:r>
            <a:r>
              <a:rPr lang="en-US" altLang="ko-KR" dirty="0"/>
              <a:t> (electric, natural gas, and LPG) </a:t>
            </a:r>
          </a:p>
          <a:p>
            <a:r>
              <a:rPr lang="en-US" altLang="ko-KR" dirty="0"/>
              <a:t>Clothes washers </a:t>
            </a:r>
          </a:p>
          <a:p>
            <a:r>
              <a:rPr lang="en-US" altLang="ko-KR" dirty="0"/>
              <a:t>Clothes dryers (electric and natural gas) </a:t>
            </a:r>
          </a:p>
          <a:p>
            <a:r>
              <a:rPr lang="en-US" altLang="ko-KR" dirty="0"/>
              <a:t>Refrigerators (with top-, side-, and bottom-mounted freezers) </a:t>
            </a:r>
          </a:p>
          <a:p>
            <a:r>
              <a:rPr lang="en-US" altLang="ko-KR" dirty="0"/>
              <a:t>Freezers (upright and chest)Lighting (general service, linear fluorescent, reflector, and exterior) </a:t>
            </a:r>
          </a:p>
          <a:p>
            <a:r>
              <a:rPr lang="en-US" altLang="ko-KR" dirty="0"/>
              <a:t>Solar photovoltaic systems </a:t>
            </a:r>
          </a:p>
          <a:p>
            <a:r>
              <a:rPr lang="en-US" altLang="ko-KR" dirty="0"/>
              <a:t>Fuel cells </a:t>
            </a:r>
          </a:p>
          <a:p>
            <a:r>
              <a:rPr lang="en-US" altLang="ko-KR" dirty="0"/>
              <a:t>Wind turbines </a:t>
            </a:r>
            <a:endParaRPr lang="ko-KR" altLang="en-US" dirty="0"/>
          </a:p>
        </p:txBody>
      </p:sp>
    </p:spTree>
    <p:extLst>
      <p:ext uri="{BB962C8B-B14F-4D97-AF65-F5344CB8AC3E}">
        <p14:creationId xmlns:p14="http://schemas.microsoft.com/office/powerpoint/2010/main" val="338875396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356</Words>
  <Application>Microsoft Office PowerPoint</Application>
  <PresentationFormat>와이드스크린</PresentationFormat>
  <Paragraphs>28</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NEMS_RDM</vt:lpstr>
      <vt:lpstr>NEMS Residential Demand Module</vt:lpstr>
      <vt:lpstr>NEMS_DMS Theoretical approach</vt:lpstr>
      <vt:lpstr>PowerPoint 프레젠테이션</vt:lpstr>
      <vt:lpstr>PowerPoint 프레젠테이션</vt:lpstr>
      <vt:lpstr>PowerPoint 프레젠테이션</vt:lpstr>
      <vt:lpstr>NEMS RDM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kimc031@naver.com</dc:creator>
  <cp:lastModifiedBy>kimc031@naver.com</cp:lastModifiedBy>
  <cp:revision>4</cp:revision>
  <dcterms:created xsi:type="dcterms:W3CDTF">2018-02-22T00:28:42Z</dcterms:created>
  <dcterms:modified xsi:type="dcterms:W3CDTF">2018-02-22T01:00:17Z</dcterms:modified>
</cp:coreProperties>
</file>