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1"/>
  </p:notesMasterIdLst>
  <p:sldIdLst>
    <p:sldId id="256" r:id="rId2"/>
    <p:sldId id="276" r:id="rId3"/>
    <p:sldId id="277" r:id="rId4"/>
    <p:sldId id="282" r:id="rId5"/>
    <p:sldId id="279" r:id="rId6"/>
    <p:sldId id="280" r:id="rId7"/>
    <p:sldId id="281" r:id="rId8"/>
    <p:sldId id="269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941" autoAdjust="0"/>
  </p:normalViewPr>
  <p:slideViewPr>
    <p:cSldViewPr snapToGrid="0" snapToObjects="1">
      <p:cViewPr varScale="1">
        <p:scale>
          <a:sx n="90" d="100"/>
          <a:sy n="90" d="100"/>
        </p:scale>
        <p:origin x="13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B4A5F-F492-4FA5-8F75-366EAD531E4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4EE0-24EA-42DA-8A88-AC5326A7B6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1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기사를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긍정적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부정적임을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보여주고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산업에서의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자주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등장하는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키워드를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구름으로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표현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또한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산업동향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보고서를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목록으로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보여줌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-&gt;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기술적인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how can we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쪽에서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설명하시면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될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듯여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? 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4EE0-24EA-42DA-8A88-AC5326A7B6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1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기사를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긍정적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부정적임을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보여주고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산업에서의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자주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등장하는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키워드를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구름으로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표현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또한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,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산업동향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보고서를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목록으로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보여줌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-&gt;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기술적인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면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how can we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쪽에서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설명하시면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될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듯여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? </a:t>
            </a:r>
            <a:endParaRPr lang="ko-KR" altLang="en-US" sz="1200" b="0" strike="noStrike" cap="none" dirty="0">
              <a:latin typeface="맑은 고딕" charset="0"/>
              <a:ea typeface="맑은 고딕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4EE0-24EA-42DA-8A88-AC5326A7B6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9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그리고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산업동향에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대해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조사하려고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하면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최신의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정보가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나와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있는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사이트가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많지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않다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. -&gt;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유용한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사이트를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한꺼번에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보여줄</a:t>
            </a:r>
            <a:r>
              <a:rPr lang="en-US" altLang="ko-KR" sz="1200" b="0" strike="noStrike" cap="none" dirty="0">
                <a:latin typeface="맑은 고딕" charset="0"/>
                <a:ea typeface="맑은 고딕" charset="0"/>
              </a:rPr>
              <a:t> 수 </a:t>
            </a:r>
            <a:r>
              <a:rPr lang="en-US" altLang="ko-KR" sz="1200" b="0" strike="noStrike" cap="none" dirty="0" err="1">
                <a:latin typeface="맑은 고딕" charset="0"/>
                <a:ea typeface="맑은 고딕" charset="0"/>
              </a:rPr>
              <a:t>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C4EE0-24EA-42DA-8A88-AC5326A7B6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5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86563-4B33-4EC4-A7E8-1F9A879C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5E9389-1627-497C-8109-84BB147FE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DF52F-7EBE-4514-A99C-D6286DB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1E58-5979-45AD-B962-1DDE390D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F4584-FD6A-4886-9143-C68FC8D6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4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FCE89-7A86-49FB-8D9F-9B02131C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8BCCB-7A7C-41E1-878C-F08D88EF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0B0CA-A433-4305-867F-7DFD93E0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D31921-FB44-4623-A3A1-5177A275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F4F6F-B405-44B0-BE92-739E93C0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579BA-7C28-46ED-B3DD-F020DD8B9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216D8-2579-4BE8-924A-BCBD8BD3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4B51F-A58A-4F4D-A932-900BD7F7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06908-0AA1-4F03-8B0D-9147A2A9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71E1-11D1-4046-AC24-1F617AF4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A680-8ABA-4CD3-BDA4-573AEB8C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B6E73-326C-4D65-B176-A537CC4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FDEF5-9202-4951-8EB4-FAAC45D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74564-BFF8-4890-8774-590B0C61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57F48-D79D-4A3E-B6E6-A87D4F6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1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B51FA-D9CD-4DFA-A499-85DC9C4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82D8C-AE12-47A2-825E-B052A9A4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DDE06-3143-45C1-AE4D-7CE12D0C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61A38-91E8-4026-BB4F-BE8AC709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64FCA-E045-41DA-97F4-9F38F87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5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C372C-6D91-4D43-8D34-B2DAE31C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25050-6B3C-4335-9AC3-06DC15948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E0375-0F3A-4AC0-A293-3D4AC62E6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F2C74-C3E3-4A35-9D96-6B6B9422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DB64B-7A9B-48C2-87A8-19533053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8D762-37C9-4B63-83E2-80E952A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5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24747-C1B8-4235-953B-DE8D7751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A6647-44E9-460B-B2D4-06FB88C2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90EFA-2E53-4A5A-9958-389E923D6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F7725-15A0-4703-88C9-4145FA332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8A032-146E-4AD7-A1B8-4CE41A003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AEB72A-22D0-4DD3-811F-24BD7563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95D51-6D20-4260-8FA4-83D7BBD6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546B3-873F-4EE1-A06C-26AFB994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7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E305-1ED7-403A-BCCE-BD02452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B49A49-A9EE-4DE2-8078-50E2FA20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73827F-EB45-404B-A084-3CD22D14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FC037-3F7B-4241-806F-BCEBB74F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34692-1143-488C-A19A-2DB6FB2A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D2735-BCB1-492F-B4FC-AB19A3B7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E36F5-3DB0-4CE1-8C37-060F2A83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43332-45DB-46DB-A290-AC329AFA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A275D-201B-445E-AED4-7762FE41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9DE9A4-B8E2-41DF-A028-777F50CE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C5E2A-3359-422F-90B6-A9CF40C2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359B1-9088-4C4D-A228-E22FC953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28BE4-1BDD-4681-AFE9-783D10FA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964E-3761-408A-A0CC-AADCEA5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3A246-24CE-48E9-B3D6-4A149B616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ED44-62E4-41E7-B266-92B5EAAE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DAD25-ECBA-4A07-BB46-7CF8CF78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17D7F-AEA7-440C-9769-F424949B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644FC-643A-4060-86A6-F17826C5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8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3498D4-5B4C-4F9B-A28A-65948B30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CFB35-711A-4CA6-A4AD-6FC9D0F8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9B7CC-6ADE-47B4-A538-27F6A7334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F196-F782-4B04-9B6A-5B89BD9BB8A6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22670-5EC2-4478-93E1-4BEFD64C7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82034-7A28-481C-92C1-448F7938D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D76DA-1375-4A52-95D6-4130131B6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73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9469755" y="5796915"/>
            <a:ext cx="2722880" cy="9226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정보통신공학부 정아영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정보통신공학부 김찬희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경영정보학과    정진우</a:t>
            </a:r>
            <a:endParaRPr lang="ko-KR" altLang="en-US" sz="1800" b="1" strike="noStrike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19800000">
            <a:off x="767715" y="-2550160"/>
            <a:ext cx="8922385" cy="6377305"/>
          </a:xfrm>
          <a:custGeom>
            <a:avLst/>
            <a:gdLst>
              <a:gd name="TX0" fmla="*/ 10856675 w 10856677"/>
              <a:gd name="TY0" fmla="*/ 6096001 h 7746834"/>
              <a:gd name="TX1" fmla="*/ 9903567 w 10856677"/>
              <a:gd name="TY1" fmla="*/ 7746832 h 7746834"/>
              <a:gd name="TX2" fmla="*/ 1092096 w 10856677"/>
              <a:gd name="TY2" fmla="*/ 7746832 h 7746834"/>
              <a:gd name="TX3" fmla="*/ 0 w 10856677"/>
              <a:gd name="TY3" fmla="*/ 6654737 h 7746834"/>
              <a:gd name="TX4" fmla="*/ 0 w 10856677"/>
              <a:gd name="TY4" fmla="*/ 516310 h 7746834"/>
              <a:gd name="TX5" fmla="*/ 298092 w 10856677"/>
              <a:gd name="TY5" fmla="*/ 0 h 7746834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10856677" h="7746834">
                <a:moveTo>
                  <a:pt x="10856675" y="6096001"/>
                </a:moveTo>
                <a:lnTo>
                  <a:pt x="9903567" y="7746832"/>
                </a:lnTo>
                <a:lnTo>
                  <a:pt x="1092096" y="7746832"/>
                </a:lnTo>
                <a:cubicBezTo>
                  <a:pt x="488949" y="7746832"/>
                  <a:pt x="0" y="7257884"/>
                  <a:pt x="0" y="6654737"/>
                </a:cubicBezTo>
                <a:lnTo>
                  <a:pt x="0" y="516310"/>
                </a:lnTo>
                <a:lnTo>
                  <a:pt x="29809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blurRad="279400" dir="18900000" sy="23000" kx="-1200000" algn="bl" rotWithShape="0">
              <a:srgbClr val="000000">
                <a:alpha val="20000"/>
              </a:srgb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2874010" y="2563495"/>
            <a:ext cx="8016240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IG  :  Industry</a:t>
            </a:r>
            <a:r>
              <a:rPr lang="en-US" altLang="ko-KR" sz="5000" b="1" strike="noStrike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5000" b="1" strike="noStrike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Gate</a:t>
            </a:r>
            <a:endParaRPr lang="ko-KR" altLang="en-US" sz="5000" b="1" strike="noStrike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73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-196215" y="0"/>
            <a:ext cx="5019675" cy="6858635"/>
            <a:chOff x="-196215" y="0"/>
            <a:chExt cx="5019675" cy="6858635"/>
          </a:xfrm>
        </p:grpSpPr>
        <p:sp>
          <p:nvSpPr>
            <p:cNvPr id="13" name="도형 12"/>
            <p:cNvSpPr>
              <a:spLocks/>
            </p:cNvSpPr>
            <p:nvPr/>
          </p:nvSpPr>
          <p:spPr>
            <a:xfrm>
              <a:off x="-196215" y="0"/>
              <a:ext cx="4422140" cy="6858635"/>
            </a:xfrm>
            <a:prstGeom prst="roundRect">
              <a:avLst>
                <a:gd name="adj" fmla="val 32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>
              <a:solidFill>
                <a:schemeClr val="accent1">
                  <a:lumMod val="20000"/>
                  <a:lumOff val="80000"/>
                  <a:alpha val="100000"/>
                </a:schemeClr>
              </a:solidFill>
              <a:prstDash val="solid"/>
            </a:ln>
            <a:effectLst>
              <a:outerShdw blurRad="50800" dist="38100" algn="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텍스트 상자 13"/>
            <p:cNvSpPr txBox="1">
              <a:spLocks/>
            </p:cNvSpPr>
            <p:nvPr/>
          </p:nvSpPr>
          <p:spPr>
            <a:xfrm>
              <a:off x="175895" y="299720"/>
              <a:ext cx="4647565" cy="5994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300" b="1" strike="noStrike" cap="none" dirty="0">
                  <a:solidFill>
                    <a:srgbClr val="5C7392"/>
                  </a:solidFill>
                  <a:latin typeface="맑은 고딕" charset="0"/>
                  <a:ea typeface="맑은 고딕" charset="0"/>
                </a:rPr>
                <a:t>Introduction</a:t>
              </a:r>
              <a:endParaRPr lang="ko-KR" altLang="en-US" sz="33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텍스트 상자 14"/>
            <p:cNvSpPr txBox="1">
              <a:spLocks/>
            </p:cNvSpPr>
            <p:nvPr/>
          </p:nvSpPr>
          <p:spPr>
            <a:xfrm>
              <a:off x="3574415" y="2099310"/>
              <a:ext cx="977265" cy="6305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b="1" strike="noStrike" cap="none" dirty="0">
                  <a:solidFill>
                    <a:srgbClr val="5C7392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5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텍스트 상자 15"/>
            <p:cNvSpPr txBox="1">
              <a:spLocks/>
            </p:cNvSpPr>
            <p:nvPr/>
          </p:nvSpPr>
          <p:spPr>
            <a:xfrm>
              <a:off x="3574415" y="2839085"/>
              <a:ext cx="977265" cy="6305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b="1" strike="noStrike" cap="none" dirty="0">
                  <a:solidFill>
                    <a:srgbClr val="5C7392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5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텍스트 상자 16"/>
            <p:cNvSpPr txBox="1">
              <a:spLocks/>
            </p:cNvSpPr>
            <p:nvPr/>
          </p:nvSpPr>
          <p:spPr>
            <a:xfrm>
              <a:off x="3574415" y="3579495"/>
              <a:ext cx="977265" cy="6305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b="1" strike="noStrike" cap="none" dirty="0">
                  <a:solidFill>
                    <a:srgbClr val="5C7392"/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5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텍스트 상자 17"/>
            <p:cNvSpPr txBox="1">
              <a:spLocks/>
            </p:cNvSpPr>
            <p:nvPr/>
          </p:nvSpPr>
          <p:spPr>
            <a:xfrm>
              <a:off x="3574415" y="4328795"/>
              <a:ext cx="977265" cy="63055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500" b="1" strike="noStrike" cap="none" dirty="0">
                  <a:solidFill>
                    <a:srgbClr val="5C7392"/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5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50410" y="2128520"/>
            <a:ext cx="4605655" cy="2752090"/>
            <a:chOff x="4550410" y="2128520"/>
            <a:chExt cx="4605655" cy="2752090"/>
          </a:xfrm>
        </p:grpSpPr>
        <p:grpSp>
          <p:nvGrpSpPr>
            <p:cNvPr id="20" name="그룹 19"/>
            <p:cNvGrpSpPr/>
            <p:nvPr/>
          </p:nvGrpSpPr>
          <p:grpSpPr>
            <a:xfrm>
              <a:off x="4550410" y="2128520"/>
              <a:ext cx="4605655" cy="2752090"/>
              <a:chOff x="4550410" y="2128520"/>
              <a:chExt cx="4605655" cy="2752090"/>
            </a:xfrm>
          </p:grpSpPr>
          <p:sp>
            <p:nvSpPr>
              <p:cNvPr id="21" name="텍스트 상자 20"/>
              <p:cNvSpPr txBox="1">
                <a:spLocks/>
              </p:cNvSpPr>
              <p:nvPr/>
            </p:nvSpPr>
            <p:spPr>
              <a:xfrm>
                <a:off x="4550410" y="2128520"/>
                <a:ext cx="460565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800" b="1" strike="noStrike" cap="none" dirty="0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About IG </a:t>
                </a:r>
                <a:endParaRPr lang="ko-KR" altLang="en-US" sz="2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2" name="텍스트 상자 21"/>
              <p:cNvSpPr txBox="1">
                <a:spLocks/>
              </p:cNvSpPr>
              <p:nvPr/>
            </p:nvSpPr>
            <p:spPr>
              <a:xfrm>
                <a:off x="4550410" y="2868295"/>
                <a:ext cx="460565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800" b="1" strike="noStrike" cap="none" dirty="0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Why do we need? </a:t>
                </a:r>
                <a:endParaRPr lang="ko-KR" altLang="en-US" sz="2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3" name="텍스트 상자 22"/>
              <p:cNvSpPr txBox="1">
                <a:spLocks/>
              </p:cNvSpPr>
              <p:nvPr/>
            </p:nvSpPr>
            <p:spPr>
              <a:xfrm>
                <a:off x="4550410" y="3608070"/>
                <a:ext cx="460565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800" b="1" strike="noStrike" cap="none" dirty="0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How can we do that</a:t>
                </a:r>
                <a:endParaRPr lang="ko-KR" altLang="en-US" sz="2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4" name="텍스트 상자 23"/>
              <p:cNvSpPr txBox="1">
                <a:spLocks/>
              </p:cNvSpPr>
              <p:nvPr/>
            </p:nvSpPr>
            <p:spPr>
              <a:xfrm>
                <a:off x="4550410" y="4357370"/>
                <a:ext cx="460565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800" b="1" strike="noStrike" cap="none" dirty="0">
                    <a:solidFill>
                      <a:schemeClr val="bg1"/>
                    </a:solidFill>
                    <a:latin typeface="맑은 고딕" charset="0"/>
                    <a:ea typeface="맑은 고딕" charset="0"/>
                  </a:rPr>
                  <a:t>Plan</a:t>
                </a:r>
                <a:endParaRPr lang="ko-KR" altLang="en-US" sz="2800" b="1" strike="noStrike" cap="none" dirty="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상자 20"/>
          <p:cNvSpPr txBox="1">
            <a:spLocks/>
          </p:cNvSpPr>
          <p:nvPr/>
        </p:nvSpPr>
        <p:spPr>
          <a:xfrm>
            <a:off x="151765" y="128270"/>
            <a:ext cx="460565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1. About IG </a:t>
            </a:r>
            <a:endParaRPr lang="ko-KR" altLang="en-US" sz="28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347980" y="882015"/>
            <a:ext cx="11406505" cy="954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u="sng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What is IG?</a:t>
            </a:r>
            <a:endParaRPr lang="ko-KR" altLang="en-US" sz="2000" b="1" u="sng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rPr>
              <a:t>원하는 산업동향을 모아서 볼 수 있도록 정보를 제공하는 사이트</a:t>
            </a:r>
            <a:endParaRPr lang="ko-KR" altLang="en-US" sz="1800" b="0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3" name="Picture 22" descr="C:/Users/Administrator/AppData/Roaming/PolarisOffice/ETemp/34760_18157712/image1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2261235"/>
            <a:ext cx="4416425" cy="2945765"/>
          </a:xfrm>
          <a:prstGeom prst="rect">
            <a:avLst/>
          </a:prstGeom>
          <a:noFill/>
        </p:spPr>
      </p:pic>
      <p:pic>
        <p:nvPicPr>
          <p:cNvPr id="36" name="그림 35" descr="C:/Users/Administrator/AppData/Roaming/PolarisOffice/ETemp/34760_18157712/fImage160012784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" y="2087245"/>
            <a:ext cx="3636645" cy="3644265"/>
          </a:xfrm>
          <a:prstGeom prst="rect">
            <a:avLst/>
          </a:prstGeom>
          <a:noFill/>
        </p:spPr>
      </p:pic>
      <p:grpSp>
        <p:nvGrpSpPr>
          <p:cNvPr id="39" name="그룹 38"/>
          <p:cNvGrpSpPr/>
          <p:nvPr/>
        </p:nvGrpSpPr>
        <p:grpSpPr>
          <a:xfrm>
            <a:off x="5056505" y="2160905"/>
            <a:ext cx="2075180" cy="3282950"/>
            <a:chOff x="5056505" y="2160905"/>
            <a:chExt cx="2075180" cy="3282950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5056505" y="2160905"/>
              <a:ext cx="1968500" cy="704850"/>
            </a:xfrm>
            <a:prstGeom prst="line">
              <a:avLst/>
            </a:prstGeom>
            <a:ln w="50800" cap="flat" cmpd="sng">
              <a:solidFill>
                <a:schemeClr val="accent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097145" y="4645025"/>
              <a:ext cx="2034540" cy="798830"/>
            </a:xfrm>
            <a:prstGeom prst="line">
              <a:avLst/>
            </a:prstGeom>
            <a:ln w="50800" cap="flat" cmpd="sng">
              <a:solidFill>
                <a:schemeClr val="accent1">
                  <a:lumMod val="50000"/>
                  <a:lumOff val="0"/>
                  <a:alpha val="100000"/>
                </a:schemeClr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상자 20"/>
          <p:cNvSpPr txBox="1">
            <a:spLocks/>
          </p:cNvSpPr>
          <p:nvPr/>
        </p:nvSpPr>
        <p:spPr>
          <a:xfrm>
            <a:off x="151765" y="128270"/>
            <a:ext cx="4606290" cy="523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1. About IG </a:t>
            </a:r>
            <a:endParaRPr lang="ko-KR" altLang="en-US" sz="28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347980" y="882015"/>
            <a:ext cx="11406505" cy="954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u="sng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맑은 고딕" charset="0"/>
                <a:ea typeface="맑은 고딕" charset="0"/>
              </a:rPr>
              <a:t>What is IG?</a:t>
            </a:r>
            <a:endParaRPr lang="ko-KR" altLang="en-US" sz="2000" b="1" u="sng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rPr>
              <a:t>원하는 산업동향을 모아서 볼 수 있도록 정보를 제공하는 사이트</a:t>
            </a:r>
            <a:endParaRPr lang="ko-KR" altLang="en-US" sz="1800" b="0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3088" name="그룹 3087"/>
          <p:cNvGrpSpPr/>
          <p:nvPr/>
        </p:nvGrpSpPr>
        <p:grpSpPr>
          <a:xfrm>
            <a:off x="1707515" y="1838960"/>
            <a:ext cx="5760720" cy="4029075"/>
            <a:chOff x="1707515" y="1838960"/>
            <a:chExt cx="5760720" cy="4029075"/>
          </a:xfrm>
        </p:grpSpPr>
        <p:sp>
          <p:nvSpPr>
            <p:cNvPr id="3089" name="텍스트 상자 3088"/>
            <p:cNvSpPr txBox="1">
              <a:spLocks/>
            </p:cNvSpPr>
            <p:nvPr/>
          </p:nvSpPr>
          <p:spPr>
            <a:xfrm>
              <a:off x="4535170" y="4547235"/>
              <a:ext cx="2933065" cy="3549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700" b="0" strike="noStrike" cap="none" dirty="0">
                  <a:latin typeface="맑은 고딕" charset="0"/>
                  <a:ea typeface="맑은 고딕" charset="0"/>
                </a:rPr>
                <a:t>industry</a:t>
              </a:r>
              <a:endParaRPr lang="ko-KR" altLang="en-US" sz="1700" b="0" strike="noStrike" cap="none" dirty="0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3090" name="그룹 3089"/>
            <p:cNvGrpSpPr/>
            <p:nvPr/>
          </p:nvGrpSpPr>
          <p:grpSpPr>
            <a:xfrm>
              <a:off x="1707515" y="1838960"/>
              <a:ext cx="5623560" cy="4029075"/>
              <a:chOff x="1707515" y="1838960"/>
              <a:chExt cx="5623560" cy="4029075"/>
            </a:xfrm>
          </p:grpSpPr>
          <p:pic>
            <p:nvPicPr>
              <p:cNvPr id="3091" name="그림 3090" descr="C:/Users/Administrator/AppData/Roaming/PolarisOffice/ETemp/34760_18157712/fImage90253058467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515" y="1838960"/>
                <a:ext cx="4021455" cy="4029075"/>
              </a:xfrm>
              <a:prstGeom prst="rect">
                <a:avLst/>
              </a:prstGeom>
              <a:noFill/>
            </p:spPr>
          </p:pic>
          <p:sp>
            <p:nvSpPr>
              <p:cNvPr id="3092" name="텍스트 상자 3091"/>
              <p:cNvSpPr txBox="1">
                <a:spLocks/>
              </p:cNvSpPr>
              <p:nvPr/>
            </p:nvSpPr>
            <p:spPr>
              <a:xfrm>
                <a:off x="3565525" y="4212590"/>
                <a:ext cx="2933065" cy="5086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700" b="0" strike="noStrike" cap="none" dirty="0">
                    <a:latin typeface="맑은 고딕" charset="0"/>
                    <a:ea typeface="맑은 고딕" charset="0"/>
                  </a:rPr>
                  <a:t>Word</a:t>
                </a:r>
                <a:endParaRPr lang="ko-KR" altLang="en-US" sz="27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3" name="텍스트 상자 3092"/>
              <p:cNvSpPr txBox="1">
                <a:spLocks/>
              </p:cNvSpPr>
              <p:nvPr/>
            </p:nvSpPr>
            <p:spPr>
              <a:xfrm>
                <a:off x="4087495" y="3441700"/>
                <a:ext cx="2933065" cy="41656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100" b="0" strike="noStrike" cap="none" dirty="0">
                    <a:latin typeface="맑은 고딕" charset="0"/>
                    <a:ea typeface="맑은 고딕" charset="0"/>
                  </a:rPr>
                  <a:t>IG</a:t>
                </a:r>
                <a:endParaRPr lang="ko-KR" altLang="en-US" sz="2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4" name="텍스트 상자 3093"/>
              <p:cNvSpPr txBox="1">
                <a:spLocks/>
              </p:cNvSpPr>
              <p:nvPr/>
            </p:nvSpPr>
            <p:spPr>
              <a:xfrm>
                <a:off x="2857500" y="4299585"/>
                <a:ext cx="2933065" cy="41656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100" b="0" strike="noStrike" cap="none" dirty="0">
                    <a:latin typeface="맑은 고딕" charset="0"/>
                    <a:ea typeface="맑은 고딕" charset="0"/>
                  </a:rPr>
                  <a:t>News</a:t>
                </a:r>
                <a:endParaRPr lang="ko-KR" altLang="en-US" sz="2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5" name="텍스트 상자 3094"/>
              <p:cNvSpPr txBox="1">
                <a:spLocks/>
              </p:cNvSpPr>
              <p:nvPr/>
            </p:nvSpPr>
            <p:spPr>
              <a:xfrm>
                <a:off x="2348230" y="4013200"/>
                <a:ext cx="2933065" cy="416560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100" b="0" strike="noStrike" cap="none" dirty="0">
                    <a:latin typeface="맑은 고딕" charset="0"/>
                    <a:ea typeface="맑은 고딕" charset="0"/>
                  </a:rPr>
                  <a:t>Cloud</a:t>
                </a:r>
                <a:endParaRPr lang="ko-KR" altLang="en-US" sz="21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6" name="텍스트 상자 3095"/>
              <p:cNvSpPr txBox="1">
                <a:spLocks/>
              </p:cNvSpPr>
              <p:nvPr/>
            </p:nvSpPr>
            <p:spPr>
              <a:xfrm>
                <a:off x="4398010" y="3938905"/>
                <a:ext cx="2933065" cy="3549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700" b="0" strike="noStrike" cap="none" dirty="0">
                    <a:latin typeface="맑은 고딕" charset="0"/>
                    <a:ea typeface="맑은 고딕" charset="0"/>
                  </a:rPr>
                  <a:t>api</a:t>
                </a:r>
                <a:endParaRPr lang="ko-KR" altLang="en-US" sz="17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7" name="텍스트 상자 3096"/>
              <p:cNvSpPr txBox="1">
                <a:spLocks/>
              </p:cNvSpPr>
              <p:nvPr/>
            </p:nvSpPr>
            <p:spPr>
              <a:xfrm>
                <a:off x="2261235" y="3404870"/>
                <a:ext cx="2933065" cy="35496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1700" b="0" strike="noStrike" cap="none" dirty="0">
                    <a:latin typeface="맑은 고딕" charset="0"/>
                    <a:ea typeface="맑은 고딕" charset="0"/>
                  </a:rPr>
                  <a:t>report</a:t>
                </a:r>
                <a:endParaRPr lang="ko-KR" altLang="en-US" sz="17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098" name="텍스트 상자 3097"/>
              <p:cNvSpPr txBox="1">
                <a:spLocks/>
              </p:cNvSpPr>
              <p:nvPr/>
            </p:nvSpPr>
            <p:spPr>
              <a:xfrm>
                <a:off x="2795270" y="3691255"/>
                <a:ext cx="2933065" cy="50863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89535" tIns="46355" rIns="89535" bIns="46355" anchor="t">
                <a:sp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700" b="0" strike="noStrike" cap="none" dirty="0">
                    <a:latin typeface="맑은 고딕" charset="0"/>
                    <a:ea typeface="맑은 고딕" charset="0"/>
                  </a:rPr>
                  <a:t>Crawling</a:t>
                </a:r>
                <a:endParaRPr lang="ko-KR" altLang="en-US" sz="27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</p:grpSp>
      <p:pic>
        <p:nvPicPr>
          <p:cNvPr id="3099" name="그림 3098" descr="C:/Users/Administrator/AppData/Roaming/PolarisOffice/ETemp/34760_18157712/fImage536131563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0" y="1838960"/>
            <a:ext cx="3875405" cy="3879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상자 20"/>
          <p:cNvSpPr txBox="1">
            <a:spLocks/>
          </p:cNvSpPr>
          <p:nvPr/>
        </p:nvSpPr>
        <p:spPr>
          <a:xfrm>
            <a:off x="151765" y="128270"/>
            <a:ext cx="460565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2. Why do we need? </a:t>
            </a:r>
            <a:endParaRPr lang="ko-KR" altLang="en-US" sz="28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21" descr="C:/Users/Administrator/AppData/Roaming/PolarisOffice/ETemp/34760_18157712/fImage32611241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89735" y="2173605"/>
            <a:ext cx="2510155" cy="2505075"/>
          </a:xfrm>
          <a:prstGeom prst="rect">
            <a:avLst/>
          </a:prstGeom>
          <a:noFill/>
        </p:spPr>
      </p:pic>
      <p:sp>
        <p:nvSpPr>
          <p:cNvPr id="39" name="텍스트 상자 38"/>
          <p:cNvSpPr txBox="1">
            <a:spLocks/>
          </p:cNvSpPr>
          <p:nvPr/>
        </p:nvSpPr>
        <p:spPr>
          <a:xfrm>
            <a:off x="559435" y="5217795"/>
            <a:ext cx="4755515" cy="36893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rPr>
              <a:t>해당 산업의 성장성 판단과 유용한 정보 제공</a:t>
            </a:r>
            <a:endParaRPr lang="ko-KR" altLang="en-US" sz="1800" b="0" strike="noStrike" cap="none" dirty="0">
              <a:solidFill>
                <a:schemeClr val="bg2">
                  <a:lumMod val="25000"/>
                  <a:lumOff val="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763260" y="1615440"/>
            <a:ext cx="5614035" cy="3182620"/>
            <a:chOff x="5763260" y="1615440"/>
            <a:chExt cx="5614035" cy="3182620"/>
          </a:xfrm>
          <a:solidFill>
            <a:srgbClr val="82A1D7"/>
          </a:solidFill>
        </p:grpSpPr>
        <p:grpSp>
          <p:nvGrpSpPr>
            <p:cNvPr id="28" name="그룹 27"/>
            <p:cNvGrpSpPr/>
            <p:nvPr/>
          </p:nvGrpSpPr>
          <p:grpSpPr>
            <a:xfrm>
              <a:off x="7452995" y="1615440"/>
              <a:ext cx="2022475" cy="1430655"/>
              <a:chOff x="7452995" y="1615440"/>
              <a:chExt cx="2022475" cy="1430655"/>
            </a:xfrm>
            <a:grpFill/>
          </p:grpSpPr>
          <p:sp>
            <p:nvSpPr>
              <p:cNvPr id="25" name="타원 24"/>
              <p:cNvSpPr>
                <a:spLocks/>
              </p:cNvSpPr>
              <p:nvPr/>
            </p:nvSpPr>
            <p:spPr>
              <a:xfrm>
                <a:off x="7452995" y="2035175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6" name="타원 25"/>
              <p:cNvSpPr>
                <a:spLocks/>
              </p:cNvSpPr>
              <p:nvPr/>
            </p:nvSpPr>
            <p:spPr>
              <a:xfrm>
                <a:off x="8344535" y="2032635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4" name="타원 23"/>
              <p:cNvSpPr>
                <a:spLocks/>
              </p:cNvSpPr>
              <p:nvPr/>
            </p:nvSpPr>
            <p:spPr>
              <a:xfrm>
                <a:off x="7877810" y="1615440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b="1" strike="noStrike" cap="none" dirty="0">
                    <a:latin typeface="맑은 고딕" charset="0"/>
                    <a:ea typeface="맑은 고딕" charset="0"/>
                  </a:rPr>
                  <a:t>취 업</a:t>
                </a: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27" name="도형 26"/>
              <p:cNvSpPr>
                <a:spLocks/>
              </p:cNvSpPr>
              <p:nvPr/>
            </p:nvSpPr>
            <p:spPr>
              <a:xfrm>
                <a:off x="7964170" y="2770505"/>
                <a:ext cx="1007745" cy="274955"/>
              </a:xfrm>
              <a:prstGeom prst="rect">
                <a:avLst/>
              </a:prstGeom>
              <a:grpFill/>
              <a:ln w="1270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354820" y="3367405"/>
              <a:ext cx="2022475" cy="1430655"/>
              <a:chOff x="9354820" y="3367405"/>
              <a:chExt cx="2022475" cy="1430655"/>
            </a:xfrm>
            <a:grpFill/>
          </p:grpSpPr>
          <p:sp>
            <p:nvSpPr>
              <p:cNvPr id="30" name="타원 29"/>
              <p:cNvSpPr>
                <a:spLocks/>
              </p:cNvSpPr>
              <p:nvPr/>
            </p:nvSpPr>
            <p:spPr>
              <a:xfrm>
                <a:off x="9354820" y="3787140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1" name="타원 30"/>
              <p:cNvSpPr>
                <a:spLocks/>
              </p:cNvSpPr>
              <p:nvPr/>
            </p:nvSpPr>
            <p:spPr>
              <a:xfrm>
                <a:off x="10246360" y="3784600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2" name="타원 31"/>
              <p:cNvSpPr>
                <a:spLocks/>
              </p:cNvSpPr>
              <p:nvPr/>
            </p:nvSpPr>
            <p:spPr>
              <a:xfrm>
                <a:off x="9779635" y="3367405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b="1" strike="noStrike" cap="none" dirty="0">
                    <a:latin typeface="맑은 고딕" charset="0"/>
                    <a:ea typeface="맑은 고딕" charset="0"/>
                  </a:rPr>
                  <a:t>투 자</a:t>
                </a: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" name="도형 32"/>
              <p:cNvSpPr>
                <a:spLocks/>
              </p:cNvSpPr>
              <p:nvPr/>
            </p:nvSpPr>
            <p:spPr>
              <a:xfrm>
                <a:off x="9865995" y="4522470"/>
                <a:ext cx="1007745" cy="274955"/>
              </a:xfrm>
              <a:prstGeom prst="rect">
                <a:avLst/>
              </a:prstGeom>
              <a:grpFill/>
              <a:ln w="1270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5763260" y="3367405"/>
              <a:ext cx="2022475" cy="1430655"/>
              <a:chOff x="5763260" y="3367405"/>
              <a:chExt cx="2022475" cy="1430655"/>
            </a:xfrm>
            <a:grpFill/>
          </p:grpSpPr>
          <p:sp>
            <p:nvSpPr>
              <p:cNvPr id="35" name="타원 34"/>
              <p:cNvSpPr>
                <a:spLocks/>
              </p:cNvSpPr>
              <p:nvPr/>
            </p:nvSpPr>
            <p:spPr>
              <a:xfrm>
                <a:off x="5763260" y="3787140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" name="타원 35"/>
              <p:cNvSpPr>
                <a:spLocks/>
              </p:cNvSpPr>
              <p:nvPr/>
            </p:nvSpPr>
            <p:spPr>
              <a:xfrm>
                <a:off x="6654800" y="3784600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" name="타원 36"/>
              <p:cNvSpPr>
                <a:spLocks/>
              </p:cNvSpPr>
              <p:nvPr/>
            </p:nvSpPr>
            <p:spPr>
              <a:xfrm>
                <a:off x="6188075" y="3367405"/>
                <a:ext cx="1130935" cy="1010920"/>
              </a:xfrm>
              <a:prstGeom prst="ellipse">
                <a:avLst/>
              </a:prstGeom>
              <a:grpFill/>
              <a:ln w="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000" b="1" strike="noStrike" cap="none" dirty="0">
                    <a:latin typeface="맑은 고딕" charset="0"/>
                    <a:ea typeface="맑은 고딕" charset="0"/>
                  </a:rPr>
                  <a:t>교 육</a:t>
                </a:r>
                <a:endParaRPr lang="ko-KR" altLang="en-US" sz="2000" b="1" strike="noStrike" cap="none" dirty="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도형 37"/>
              <p:cNvSpPr>
                <a:spLocks/>
              </p:cNvSpPr>
              <p:nvPr/>
            </p:nvSpPr>
            <p:spPr>
              <a:xfrm>
                <a:off x="6274435" y="4522470"/>
                <a:ext cx="1007745" cy="274955"/>
              </a:xfrm>
              <a:prstGeom prst="rect">
                <a:avLst/>
              </a:prstGeom>
              <a:grpFill/>
              <a:ln w="12700" cap="flat" cmpd="sng">
                <a:solidFill>
                  <a:srgbClr val="82A1D7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defTabSz="5080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b="0" strike="noStrike" cap="none" dirty="0">
                  <a:latin typeface="맑은 고딕" charset="0"/>
                  <a:ea typeface="맑은 고딕" charset="0"/>
                </a:endParaRPr>
              </a:p>
            </p:txBody>
          </p:sp>
        </p:grpSp>
        <p:sp>
          <p:nvSpPr>
            <p:cNvPr id="40" name="도형 39"/>
            <p:cNvSpPr>
              <a:spLocks/>
            </p:cNvSpPr>
            <p:nvPr/>
          </p:nvSpPr>
          <p:spPr>
            <a:xfrm rot="18660000">
              <a:off x="6363970" y="2393315"/>
              <a:ext cx="1689100" cy="1515745"/>
            </a:xfrm>
            <a:prstGeom prst="blockArc">
              <a:avLst>
                <a:gd name="adj1" fmla="val 10978787"/>
                <a:gd name="adj2" fmla="val 536832"/>
                <a:gd name="adj3" fmla="val 16898"/>
              </a:avLst>
            </a:prstGeom>
            <a:grpFill/>
            <a:ln w="12700" cap="flat" cmpd="sng">
              <a:solidFill>
                <a:srgbClr val="82A1D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40"/>
            <p:cNvSpPr>
              <a:spLocks/>
            </p:cNvSpPr>
            <p:nvPr/>
          </p:nvSpPr>
          <p:spPr>
            <a:xfrm rot="2700000">
              <a:off x="8849360" y="2293620"/>
              <a:ext cx="1689100" cy="1515745"/>
            </a:xfrm>
            <a:prstGeom prst="blockArc">
              <a:avLst>
                <a:gd name="adj1" fmla="val 10978787"/>
                <a:gd name="adj2" fmla="val 536832"/>
                <a:gd name="adj3" fmla="val 16898"/>
              </a:avLst>
            </a:prstGeom>
            <a:grpFill/>
            <a:ln w="12700" cap="flat" cmpd="sng">
              <a:solidFill>
                <a:srgbClr val="82A1D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41"/>
            <p:cNvSpPr>
              <a:spLocks/>
            </p:cNvSpPr>
            <p:nvPr/>
          </p:nvSpPr>
          <p:spPr>
            <a:xfrm>
              <a:off x="7292975" y="4485005"/>
              <a:ext cx="2585085" cy="311785"/>
            </a:xfrm>
            <a:prstGeom prst="rect">
              <a:avLst/>
            </a:prstGeom>
            <a:grpFill/>
            <a:ln w="12700" cap="flat" cmpd="sng">
              <a:solidFill>
                <a:srgbClr val="82A1D7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상자 20"/>
          <p:cNvSpPr txBox="1">
            <a:spLocks/>
          </p:cNvSpPr>
          <p:nvPr/>
        </p:nvSpPr>
        <p:spPr>
          <a:xfrm>
            <a:off x="151765" y="128270"/>
            <a:ext cx="460565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3. How can we do that </a:t>
            </a:r>
            <a:endParaRPr lang="ko-KR" altLang="en-US" sz="28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127125" y="1118235"/>
            <a:ext cx="10949305" cy="5829935"/>
            <a:chOff x="1127125" y="1118235"/>
            <a:chExt cx="10949305" cy="5829935"/>
          </a:xfrm>
        </p:grpSpPr>
        <p:pic>
          <p:nvPicPr>
            <p:cNvPr id="30" name="그림 29" descr="C:/Users/Administrator/AppData/Roaming/PolarisOffice/ETemp/34760_18157712/fImage96542738467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27125" y="3951605"/>
              <a:ext cx="2561590" cy="2555875"/>
            </a:xfrm>
            <a:prstGeom prst="rect">
              <a:avLst/>
            </a:prstGeom>
            <a:noFill/>
          </p:spPr>
        </p:pic>
        <p:pic>
          <p:nvPicPr>
            <p:cNvPr id="31" name="그림 30" descr="C:/Users/Administrator/AppData/Roaming/PolarisOffice/ETemp/34760_18157712/fImage14780275633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96365" y="1490980"/>
              <a:ext cx="1360805" cy="1355725"/>
            </a:xfrm>
            <a:prstGeom prst="rect">
              <a:avLst/>
            </a:prstGeom>
            <a:noFill/>
          </p:spPr>
        </p:pic>
        <p:pic>
          <p:nvPicPr>
            <p:cNvPr id="35" name="그림 34" descr="C:/Users/Administrator/AppData/Roaming/PolarisOffice/ETemp/34760_18157712/fImage202882796500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502400" y="4063365"/>
              <a:ext cx="2901950" cy="2884805"/>
            </a:xfrm>
            <a:prstGeom prst="rect">
              <a:avLst/>
            </a:prstGeom>
            <a:noFill/>
          </p:spPr>
        </p:pic>
        <p:pic>
          <p:nvPicPr>
            <p:cNvPr id="36" name="그림 35" descr="C:/Users/Administrator/AppData/Roaming/PolarisOffice/ETemp/34760_18157712/fImage350121756500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8115" y="1640205"/>
              <a:ext cx="1863725" cy="1868170"/>
            </a:xfrm>
            <a:prstGeom prst="rect">
              <a:avLst/>
            </a:prstGeom>
            <a:noFill/>
          </p:spPr>
        </p:pic>
        <p:sp>
          <p:nvSpPr>
            <p:cNvPr id="37" name="텍스트 상자 36"/>
            <p:cNvSpPr txBox="1">
              <a:spLocks/>
            </p:cNvSpPr>
            <p:nvPr/>
          </p:nvSpPr>
          <p:spPr>
            <a:xfrm>
              <a:off x="1129030" y="1155700"/>
              <a:ext cx="585279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HY헤드라인M" charset="0"/>
                  <a:ea typeface="HY헤드라인M" charset="0"/>
                </a:rPr>
                <a:t>1. 원하는‘산업’검색</a:t>
              </a:r>
              <a:endParaRPr lang="ko-KR" altLang="en-US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38" name="텍스트 상자 37"/>
            <p:cNvSpPr txBox="1">
              <a:spLocks/>
            </p:cNvSpPr>
            <p:nvPr/>
          </p:nvSpPr>
          <p:spPr>
            <a:xfrm>
              <a:off x="1129030" y="3056890"/>
              <a:ext cx="4236720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HY헤드라인M" charset="0"/>
                  <a:ea typeface="HY헤드라인M" charset="0"/>
                </a:rPr>
                <a:t>2. 해당 ‘산업’ 기사 크롤링</a:t>
              </a:r>
              <a:endParaRPr lang="ko-KR" altLang="en-US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39" name="텍스트 상자 38"/>
            <p:cNvSpPr txBox="1">
              <a:spLocks/>
            </p:cNvSpPr>
            <p:nvPr/>
          </p:nvSpPr>
          <p:spPr>
            <a:xfrm>
              <a:off x="6210935" y="1118235"/>
              <a:ext cx="585279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HY헤드라인M" charset="0"/>
                  <a:ea typeface="HY헤드라인M" charset="0"/>
                </a:rPr>
                <a:t>3. API를 이용한 데이터의 단어구름</a:t>
              </a:r>
              <a:endParaRPr lang="ko-KR" altLang="en-US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40" name="텍스트 상자 39"/>
            <p:cNvSpPr txBox="1">
              <a:spLocks/>
            </p:cNvSpPr>
            <p:nvPr/>
          </p:nvSpPr>
          <p:spPr>
            <a:xfrm>
              <a:off x="6223635" y="3677920"/>
              <a:ext cx="585279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b="0" strike="noStrike" cap="none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HY헤드라인M" charset="0"/>
                  <a:ea typeface="HY헤드라인M" charset="0"/>
                </a:rPr>
                <a:t>4. ‘산업’동향 보고서 크롤링</a:t>
              </a:r>
              <a:endParaRPr lang="ko-KR" altLang="en-US" sz="1800" b="0" strike="noStrike" cap="none" dirty="0">
                <a:solidFill>
                  <a:schemeClr val="bg2">
                    <a:lumMod val="25000"/>
                    <a:lumOff val="0"/>
                  </a:schemeClr>
                </a:solidFill>
                <a:latin typeface="HY헤드라인M" charset="0"/>
                <a:ea typeface="HY헤드라인M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상자 20"/>
          <p:cNvSpPr txBox="1">
            <a:spLocks/>
          </p:cNvSpPr>
          <p:nvPr/>
        </p:nvSpPr>
        <p:spPr>
          <a:xfrm>
            <a:off x="151765" y="128270"/>
            <a:ext cx="4605655" cy="5226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4. Plan </a:t>
            </a:r>
            <a:endParaRPr lang="ko-KR" altLang="en-US" sz="28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6043449" y="6212205"/>
            <a:ext cx="542592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defTabSz="508000"/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Github url : </a:t>
            </a:r>
            <a:r>
              <a:rPr lang="en-US" altLang="ko-KR" dirty="0">
                <a:latin typeface="맑은 고딕" charset="0"/>
                <a:ea typeface="맑은 고딕" charset="0"/>
              </a:rPr>
              <a:t>https://github.com/kimchan2/project</a:t>
            </a: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6840" y="1366345"/>
            <a:ext cx="5559978" cy="3394826"/>
            <a:chOff x="346836" y="882869"/>
            <a:chExt cx="5559978" cy="3394826"/>
          </a:xfrm>
        </p:grpSpPr>
        <p:sp>
          <p:nvSpPr>
            <p:cNvPr id="2" name="TextBox 1"/>
            <p:cNvSpPr txBox="1"/>
            <p:nvPr/>
          </p:nvSpPr>
          <p:spPr>
            <a:xfrm>
              <a:off x="346840" y="882869"/>
              <a:ext cx="3058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1</a:t>
              </a:r>
              <a:r>
                <a:rPr lang="ko-KR" altLang="en-US" u="sng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주차</a:t>
              </a:r>
              <a:endParaRPr lang="en-US" altLang="ko-KR" u="sng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11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월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25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일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~ 12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월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2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일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6836" y="2858800"/>
              <a:ext cx="3058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u="sng" dirty="0">
                  <a:solidFill>
                    <a:schemeClr val="bg2">
                      <a:lumMod val="25000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주차</a:t>
              </a:r>
              <a:endParaRPr lang="en-US" altLang="ko-KR" u="sng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12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월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3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일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~ 12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월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9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HY헤드라인M" pitchFamily="18" charset="-127"/>
                </a:rPr>
                <a:t>일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83476" y="1621140"/>
              <a:ext cx="5423338" cy="720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latin typeface="+mj-lt"/>
                </a:rPr>
                <a:t>웹 페이지 제작</a:t>
              </a:r>
              <a:r>
                <a:rPr lang="en-US" altLang="ko-KR" dirty="0">
                  <a:solidFill>
                    <a:schemeClr val="tx2"/>
                  </a:solidFill>
                  <a:latin typeface="+mj-lt"/>
                </a:rPr>
                <a:t> &amp; </a:t>
              </a:r>
              <a:r>
                <a:rPr lang="ko-KR" altLang="en-US" dirty="0">
                  <a:solidFill>
                    <a:schemeClr val="tx2"/>
                  </a:solidFill>
                  <a:latin typeface="+mj-lt"/>
                </a:rPr>
                <a:t>뉴스</a:t>
              </a:r>
              <a:r>
                <a:rPr lang="en-US" altLang="ko-KR" dirty="0">
                  <a:solidFill>
                    <a:schemeClr val="tx2"/>
                  </a:solidFill>
                  <a:latin typeface="+mj-lt"/>
                </a:rPr>
                <a:t>, </a:t>
              </a:r>
              <a:r>
                <a:rPr lang="ko-KR" altLang="en-US" dirty="0">
                  <a:solidFill>
                    <a:schemeClr val="tx2"/>
                  </a:solidFill>
                  <a:latin typeface="+mj-lt"/>
                </a:rPr>
                <a:t>보고서 </a:t>
              </a:r>
              <a:r>
                <a:rPr lang="ko-KR" altLang="en-US" dirty="0" err="1">
                  <a:solidFill>
                    <a:schemeClr val="tx2"/>
                  </a:solidFill>
                  <a:latin typeface="+mj-lt"/>
                </a:rPr>
                <a:t>크롤링</a:t>
              </a:r>
              <a:endParaRPr lang="ko-KR" altLang="en-US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3476" y="3557681"/>
              <a:ext cx="5423338" cy="7200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/>
                  </a:solidFill>
                  <a:latin typeface="+mj-lt"/>
                </a:rPr>
                <a:t>웹 페이지 제작</a:t>
              </a:r>
              <a:r>
                <a:rPr lang="en-US" altLang="ko-KR" dirty="0">
                  <a:solidFill>
                    <a:schemeClr val="tx2"/>
                  </a:solidFill>
                  <a:latin typeface="+mj-lt"/>
                </a:rPr>
                <a:t> &amp; API </a:t>
              </a:r>
              <a:r>
                <a:rPr lang="ko-KR" altLang="en-US" dirty="0">
                  <a:solidFill>
                    <a:schemeClr val="tx2"/>
                  </a:solidFill>
                  <a:latin typeface="+mj-lt"/>
                </a:rPr>
                <a:t>활용 데이터 분석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020912" y="1768678"/>
            <a:ext cx="2564523" cy="804666"/>
            <a:chOff x="7020911" y="1366345"/>
            <a:chExt cx="2564523" cy="804666"/>
          </a:xfrm>
        </p:grpSpPr>
        <p:sp>
          <p:nvSpPr>
            <p:cNvPr id="7" name="TextBox 6"/>
            <p:cNvSpPr txBox="1"/>
            <p:nvPr/>
          </p:nvSpPr>
          <p:spPr>
            <a:xfrm>
              <a:off x="7020911" y="1366345"/>
              <a:ext cx="187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>
                  <a:latin typeface="HY헤드라인M" pitchFamily="18" charset="-127"/>
                  <a:ea typeface="HY헤드라인M" pitchFamily="18" charset="-127"/>
                </a:rPr>
                <a:t>웹 페이지 제작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36220" y="1801679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정아영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020912" y="2979338"/>
            <a:ext cx="2942895" cy="804666"/>
            <a:chOff x="7020911" y="1366345"/>
            <a:chExt cx="2942895" cy="804666"/>
          </a:xfrm>
        </p:grpSpPr>
        <p:sp>
          <p:nvSpPr>
            <p:cNvPr id="14" name="TextBox 13"/>
            <p:cNvSpPr txBox="1"/>
            <p:nvPr/>
          </p:nvSpPr>
          <p:spPr>
            <a:xfrm>
              <a:off x="7020911" y="1366345"/>
              <a:ext cx="187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u="sng" dirty="0" err="1">
                  <a:latin typeface="HY헤드라인M" pitchFamily="18" charset="-127"/>
                  <a:ea typeface="HY헤드라인M" pitchFamily="18" charset="-127"/>
                </a:rPr>
                <a:t>크롤링</a:t>
              </a:r>
              <a:endParaRPr lang="ko-KR" altLang="en-US" u="sng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6219" y="1801679"/>
              <a:ext cx="262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김찬희</a:t>
              </a:r>
              <a:r>
                <a:rPr lang="en-US" altLang="ko-KR" dirty="0"/>
                <a:t>, </a:t>
              </a:r>
              <a:r>
                <a:rPr lang="ko-KR" altLang="en-US" dirty="0"/>
                <a:t>정진우</a:t>
              </a:r>
              <a:r>
                <a:rPr lang="en-US" altLang="ko-KR" dirty="0"/>
                <a:t>, </a:t>
              </a:r>
              <a:r>
                <a:rPr lang="ko-KR" altLang="en-US" dirty="0"/>
                <a:t>정아영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020911" y="4144016"/>
            <a:ext cx="2564524" cy="804666"/>
            <a:chOff x="7020910" y="1366345"/>
            <a:chExt cx="2564524" cy="804666"/>
          </a:xfrm>
        </p:grpSpPr>
        <p:sp>
          <p:nvSpPr>
            <p:cNvPr id="20" name="TextBox 19"/>
            <p:cNvSpPr txBox="1"/>
            <p:nvPr/>
          </p:nvSpPr>
          <p:spPr>
            <a:xfrm>
              <a:off x="7020910" y="1366345"/>
              <a:ext cx="2564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u="sng" dirty="0">
                  <a:latin typeface="HY헤드라인M" pitchFamily="18" charset="-127"/>
                  <a:ea typeface="HY헤드라인M" pitchFamily="18" charset="-127"/>
                </a:rPr>
                <a:t>API </a:t>
              </a:r>
              <a:r>
                <a:rPr lang="ko-KR" altLang="en-US" u="sng" dirty="0">
                  <a:latin typeface="HY헤드라인M" pitchFamily="18" charset="-127"/>
                  <a:ea typeface="HY헤드라인M" pitchFamily="18" charset="-127"/>
                </a:rPr>
                <a:t>활용 데이터 분석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6220" y="1801679"/>
              <a:ext cx="2249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김찬희</a:t>
              </a:r>
              <a:r>
                <a:rPr lang="en-US" altLang="ko-KR" dirty="0"/>
                <a:t>, </a:t>
              </a:r>
              <a:r>
                <a:rPr lang="ko-KR" altLang="en-US" dirty="0"/>
                <a:t>정진우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3300730" y="1856740"/>
            <a:ext cx="5583555" cy="3152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9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QnA</a:t>
            </a:r>
            <a:endParaRPr lang="ko-KR" altLang="en-US" sz="199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>
            <a:off x="1226185" y="2241550"/>
            <a:ext cx="9733280" cy="23990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0" b="1" strike="noStrike" cap="none" dirty="0">
                <a:solidFill>
                  <a:srgbClr val="5C7392"/>
                </a:solidFill>
                <a:latin typeface="맑은 고딕" charset="0"/>
                <a:ea typeface="맑은 고딕" charset="0"/>
              </a:rPr>
              <a:t>Thank you</a:t>
            </a:r>
            <a:endParaRPr lang="ko-KR" altLang="en-US" sz="15000" b="1" strike="noStrike" cap="none" dirty="0">
              <a:solidFill>
                <a:srgbClr val="5C739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9</Pages>
  <Words>288</Words>
  <Characters>0</Characters>
  <Application>Microsoft Office PowerPoint</Application>
  <DocSecurity>0</DocSecurity>
  <PresentationFormat>와이드스크린</PresentationFormat>
  <Lines>0</Lines>
  <Paragraphs>69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정ㅈ 진우</dc:creator>
  <cp:lastModifiedBy>정ㅈ 진우</cp:lastModifiedBy>
  <cp:revision>11</cp:revision>
  <dcterms:modified xsi:type="dcterms:W3CDTF">2019-11-26T03:56:59Z</dcterms:modified>
</cp:coreProperties>
</file>