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9" r:id="rId3"/>
    <p:sldId id="293" r:id="rId4"/>
    <p:sldId id="280" r:id="rId5"/>
    <p:sldId id="281" r:id="rId6"/>
    <p:sldId id="282" r:id="rId7"/>
    <p:sldId id="277" r:id="rId8"/>
    <p:sldId id="288" r:id="rId9"/>
    <p:sldId id="289" r:id="rId10"/>
    <p:sldId id="290" r:id="rId11"/>
    <p:sldId id="284" r:id="rId12"/>
    <p:sldId id="294" r:id="rId13"/>
    <p:sldId id="295" r:id="rId14"/>
    <p:sldId id="298" r:id="rId15"/>
    <p:sldId id="297" r:id="rId16"/>
    <p:sldId id="296" r:id="rId17"/>
    <p:sldId id="307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66" r:id="rId27"/>
    <p:sldId id="263" r:id="rId28"/>
    <p:sldId id="273" r:id="rId29"/>
    <p:sldId id="274" r:id="rId30"/>
    <p:sldId id="272" r:id="rId31"/>
    <p:sldId id="256" r:id="rId32"/>
    <p:sldId id="308" r:id="rId33"/>
    <p:sldId id="309" r:id="rId34"/>
    <p:sldId id="275" r:id="rId35"/>
    <p:sldId id="276" r:id="rId36"/>
    <p:sldId id="312" r:id="rId37"/>
    <p:sldId id="310" r:id="rId38"/>
    <p:sldId id="311" r:id="rId39"/>
    <p:sldId id="314" r:id="rId40"/>
    <p:sldId id="260" r:id="rId41"/>
    <p:sldId id="313" r:id="rId42"/>
    <p:sldId id="271" r:id="rId43"/>
    <p:sldId id="31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107479-94C6-40C6-99BA-8C4907B5221A}">
          <p14:sldIdLst>
            <p14:sldId id="261"/>
            <p14:sldId id="279"/>
            <p14:sldId id="293"/>
            <p14:sldId id="280"/>
            <p14:sldId id="281"/>
            <p14:sldId id="282"/>
            <p14:sldId id="277"/>
            <p14:sldId id="288"/>
            <p14:sldId id="289"/>
            <p14:sldId id="290"/>
            <p14:sldId id="284"/>
            <p14:sldId id="294"/>
            <p14:sldId id="295"/>
            <p14:sldId id="298"/>
            <p14:sldId id="297"/>
            <p14:sldId id="296"/>
            <p14:sldId id="30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266"/>
            <p14:sldId id="263"/>
            <p14:sldId id="273"/>
            <p14:sldId id="274"/>
            <p14:sldId id="272"/>
            <p14:sldId id="256"/>
            <p14:sldId id="308"/>
            <p14:sldId id="309"/>
            <p14:sldId id="275"/>
            <p14:sldId id="276"/>
            <p14:sldId id="312"/>
            <p14:sldId id="310"/>
            <p14:sldId id="311"/>
            <p14:sldId id="314"/>
            <p14:sldId id="260"/>
            <p14:sldId id="313"/>
            <p14:sldId id="271"/>
            <p14:sldId id="315"/>
          </p14:sldIdLst>
        </p14:section>
        <p14:section name="폐기내용" id="{AD484B87-2EB6-4EAA-BD5C-76E33C61ADC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6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6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6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0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4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7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5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E0C4-3AF8-4D44-B4CB-55BBF675B6C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1C6B-D078-4805-A677-6E866DF5D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1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mtDKe7gcR_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182368"/>
            <a:ext cx="12192000" cy="2340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58240" y="2677002"/>
            <a:ext cx="9521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/>
              <a:t>Puzzle In Dungeon</a:t>
            </a:r>
          </a:p>
          <a:p>
            <a:pPr algn="ctr"/>
            <a:r>
              <a:rPr lang="en-US" altLang="ko-KR" sz="4000" b="1" dirty="0" smtClean="0"/>
              <a:t>(PID)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688" y="134773"/>
            <a:ext cx="952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20210714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0704" y="6086916"/>
            <a:ext cx="952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b="1" dirty="0"/>
          </a:p>
        </p:txBody>
      </p:sp>
      <p:pic>
        <p:nvPicPr>
          <p:cNvPr id="1028" name="Picture 4" descr="trello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224418"/>
            <a:ext cx="441833" cy="44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기획 의도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866603" y="1144462"/>
            <a:ext cx="72826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무언가 엄청난 것을 지키고 있는듯한 오라를 뿜어내고 있는 보물상자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대화를 하면 보물상자를 열기 위한 시도를 하게 된다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성공확률은 </a:t>
            </a:r>
            <a:r>
              <a:rPr lang="en-US" altLang="ko-KR" b="1" dirty="0" smtClean="0"/>
              <a:t>25%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여는데 실패할 경우 </a:t>
            </a:r>
            <a:r>
              <a:rPr lang="ko-KR" altLang="en-US" dirty="0" err="1" smtClean="0"/>
              <a:t>패널티를</a:t>
            </a:r>
            <a:r>
              <a:rPr lang="ko-KR" altLang="en-US" dirty="0" smtClean="0"/>
              <a:t> 받게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캐릭터의 최대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씩 감소하는 </a:t>
            </a:r>
            <a:r>
              <a:rPr lang="ko-KR" altLang="en-US" dirty="0" err="1" smtClean="0"/>
              <a:t>패널티가</a:t>
            </a:r>
            <a:r>
              <a:rPr lang="ko-KR" altLang="en-US" dirty="0" smtClean="0"/>
              <a:t> 요정능력에 추가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b="1" dirty="0" smtClean="0"/>
              <a:t>실패할 때마다 성공확률이 </a:t>
            </a:r>
            <a:r>
              <a:rPr lang="en-US" altLang="ko-KR" b="1" dirty="0" smtClean="0"/>
              <a:t>10%</a:t>
            </a:r>
            <a:r>
              <a:rPr lang="ko-KR" altLang="en-US" b="1" dirty="0" smtClean="0"/>
              <a:t>씩 증가한다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 smtClean="0"/>
              <a:t>// </a:t>
            </a:r>
            <a:r>
              <a:rPr lang="ko-KR" altLang="en-US" b="1" dirty="0" smtClean="0"/>
              <a:t>최대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번까지 시도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성공할 경우에는 </a:t>
            </a:r>
            <a:r>
              <a:rPr lang="ko-KR" altLang="en-US" dirty="0" err="1" smtClean="0"/>
              <a:t>패널티를</a:t>
            </a:r>
            <a:r>
              <a:rPr lang="ko-KR" altLang="en-US" dirty="0" smtClean="0"/>
              <a:t> 받지 않으며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높은 등급의 보물상자를 획득할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4" b="1"/>
          <a:stretch/>
        </p:blipFill>
        <p:spPr>
          <a:xfrm>
            <a:off x="425482" y="926592"/>
            <a:ext cx="2983051" cy="54926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63" y="3379393"/>
            <a:ext cx="574637" cy="6295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02971" y="3062514"/>
            <a:ext cx="1181590" cy="10449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182368"/>
            <a:ext cx="12192000" cy="2340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60704" y="6086916"/>
            <a:ext cx="952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b="1" dirty="0"/>
          </a:p>
        </p:txBody>
      </p:sp>
      <p:pic>
        <p:nvPicPr>
          <p:cNvPr id="1028" name="Picture 4" descr="trello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224418"/>
            <a:ext cx="441833" cy="44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688771"/>
            <a:ext cx="12192000" cy="19715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0" y="4045297"/>
            <a:ext cx="12192000" cy="17168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158240" y="2370604"/>
            <a:ext cx="9521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/>
              <a:t>엘더사인</a:t>
            </a:r>
            <a:r>
              <a:rPr lang="ko-KR" altLang="en-US" sz="6000" b="1" dirty="0" smtClean="0"/>
              <a:t> 다이스</a:t>
            </a:r>
            <a:endParaRPr lang="en-US" altLang="ko-KR" sz="6000" b="1" dirty="0" smtClean="0"/>
          </a:p>
          <a:p>
            <a:pPr algn="ctr"/>
            <a:r>
              <a:rPr lang="en-US" altLang="ko-KR" sz="4800" b="1" dirty="0" smtClean="0"/>
              <a:t>(</a:t>
            </a:r>
            <a:r>
              <a:rPr lang="ko-KR" altLang="en-US" sz="4800" b="1" dirty="0" smtClean="0"/>
              <a:t>주사위 운영</a:t>
            </a:r>
            <a:r>
              <a:rPr lang="en-US" altLang="ko-KR" sz="4800" b="1" dirty="0" smtClean="0"/>
              <a:t>)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613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컨셉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33074" y="1048512"/>
            <a:ext cx="7487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플레이어는 </a:t>
            </a:r>
            <a:r>
              <a:rPr lang="ko-KR" altLang="en-US" dirty="0" err="1" smtClean="0"/>
              <a:t>던전을</a:t>
            </a:r>
            <a:r>
              <a:rPr lang="ko-KR" altLang="en-US" dirty="0" smtClean="0"/>
              <a:t> 탐험하던 도중에 사신을 만난다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사신은 플레이어에게 내기를 제안하고</a:t>
            </a:r>
            <a:endParaRPr lang="en-US" altLang="ko-KR" dirty="0" smtClean="0"/>
          </a:p>
          <a:p>
            <a:r>
              <a:rPr lang="ko-KR" altLang="en-US" dirty="0" smtClean="0"/>
              <a:t>이를 거부할 수 없는 플레이어는 </a:t>
            </a:r>
            <a:endParaRPr lang="en-US" altLang="ko-KR" dirty="0" smtClean="0"/>
          </a:p>
          <a:p>
            <a:r>
              <a:rPr lang="ko-KR" altLang="en-US" dirty="0" smtClean="0"/>
              <a:t>사신과의 불길한 주사위 내기를 시작한다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 NPC</a:t>
            </a:r>
            <a:r>
              <a:rPr lang="ko-KR" altLang="en-US" dirty="0" smtClean="0"/>
              <a:t>와 대화는 기본적으로 자동으로 진행되며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플레이어는 이를 거부할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대화에서 어떤 선택지를 고르더라도 이벤트는 진행된다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25482" y="926592"/>
            <a:ext cx="2983051" cy="5492615"/>
            <a:chOff x="425482" y="926592"/>
            <a:chExt cx="2983051" cy="5492615"/>
          </a:xfrm>
        </p:grpSpPr>
        <p:grpSp>
          <p:nvGrpSpPr>
            <p:cNvPr id="13" name="그룹 12"/>
            <p:cNvGrpSpPr/>
            <p:nvPr/>
          </p:nvGrpSpPr>
          <p:grpSpPr>
            <a:xfrm>
              <a:off x="425482" y="926592"/>
              <a:ext cx="2983051" cy="5492615"/>
              <a:chOff x="437674" y="1048512"/>
              <a:chExt cx="2983051" cy="5492615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654" b="1"/>
              <a:stretch/>
            </p:blipFill>
            <p:spPr>
              <a:xfrm>
                <a:off x="437674" y="1048512"/>
                <a:ext cx="2983051" cy="5492615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9199" y="2817772"/>
                <a:ext cx="1238246" cy="1387048"/>
              </a:xfrm>
              <a:prstGeom prst="rect">
                <a:avLst/>
              </a:prstGeom>
            </p:spPr>
          </p:pic>
        </p:grpSp>
        <p:sp>
          <p:nvSpPr>
            <p:cNvPr id="15" name="타원 14"/>
            <p:cNvSpPr/>
            <p:nvPr/>
          </p:nvSpPr>
          <p:spPr>
            <a:xfrm>
              <a:off x="2366962" y="292179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443162" y="292179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741714" y="2695852"/>
            <a:ext cx="1587990" cy="13681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50777" y="5772876"/>
            <a:ext cx="57128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/>
              <a:t>레퍼런스</a:t>
            </a:r>
            <a:r>
              <a:rPr lang="ko-KR" altLang="en-US" b="1" dirty="0" smtClean="0"/>
              <a:t> 게임 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4"/>
              </a:rPr>
              <a:t>https</a:t>
            </a:r>
            <a:r>
              <a:rPr lang="en-US" altLang="ko-KR" b="1" dirty="0">
                <a:hlinkClick r:id="rId4"/>
              </a:rPr>
              <a:t>://</a:t>
            </a:r>
            <a:r>
              <a:rPr lang="en-US" altLang="ko-KR" b="1" dirty="0" smtClean="0">
                <a:hlinkClick r:id="rId4"/>
              </a:rPr>
              <a:t>www.youtube.com/watch?v=mtDKe7gcR_8</a:t>
            </a:r>
            <a:endParaRPr lang="en-US" altLang="ko-KR" b="1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78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기본 규칙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976914" y="1063181"/>
            <a:ext cx="74875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미니 게임 기본 룰</a:t>
            </a:r>
            <a:r>
              <a:rPr lang="en-US" altLang="ko-KR" b="1" dirty="0" smtClean="0"/>
              <a:t>]</a:t>
            </a:r>
          </a:p>
          <a:p>
            <a:r>
              <a:rPr lang="ko-KR" altLang="en-US" dirty="0" smtClean="0"/>
              <a:t>플레이어는 타이머가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되기 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주어진 저주를 모두 해결해야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저주를 제거하는 방법</a:t>
            </a:r>
            <a:r>
              <a:rPr lang="en-US" altLang="ko-KR" b="1" dirty="0" smtClean="0"/>
              <a:t>&gt;</a:t>
            </a:r>
          </a:p>
          <a:p>
            <a:r>
              <a:rPr lang="ko-KR" altLang="en-US" dirty="0"/>
              <a:t>각 </a:t>
            </a:r>
            <a:r>
              <a:rPr lang="ko-KR" altLang="en-US" dirty="0" smtClean="0"/>
              <a:t>저주에 설정되어있는 </a:t>
            </a:r>
            <a:r>
              <a:rPr lang="ko-KR" altLang="en-US" b="1" dirty="0" smtClean="0"/>
              <a:t>눈</a:t>
            </a:r>
            <a:r>
              <a:rPr lang="ko-KR" altLang="en-US" dirty="0" smtClean="0"/>
              <a:t>이</a:t>
            </a:r>
            <a:endParaRPr lang="en-US" altLang="ko-KR" dirty="0"/>
          </a:p>
          <a:p>
            <a:r>
              <a:rPr lang="ko-KR" altLang="en-US" dirty="0" smtClean="0"/>
              <a:t>주사위를 굴려서 나온 </a:t>
            </a:r>
            <a:r>
              <a:rPr lang="ko-KR" altLang="en-US" b="1" dirty="0" smtClean="0"/>
              <a:t>눈</a:t>
            </a:r>
            <a:r>
              <a:rPr lang="ko-KR" altLang="en-US" dirty="0" smtClean="0"/>
              <a:t>의 조합에 대응되면</a:t>
            </a:r>
            <a:endParaRPr lang="en-US" altLang="ko-KR" dirty="0" smtClean="0"/>
          </a:p>
          <a:p>
            <a:r>
              <a:rPr lang="ko-KR" altLang="en-US" dirty="0" smtClean="0"/>
              <a:t>해당 주사위가 활성화되고</a:t>
            </a:r>
            <a:endParaRPr lang="en-US" altLang="ko-KR" dirty="0" smtClean="0"/>
          </a:p>
          <a:p>
            <a:r>
              <a:rPr lang="ko-KR" altLang="en-US" dirty="0" smtClean="0"/>
              <a:t>저주를 터치하여 </a:t>
            </a:r>
            <a:endParaRPr lang="en-US" altLang="ko-KR" dirty="0" smtClean="0"/>
          </a:p>
          <a:p>
            <a:r>
              <a:rPr lang="ko-KR" altLang="en-US" dirty="0"/>
              <a:t>주사위를 </a:t>
            </a:r>
            <a:r>
              <a:rPr lang="ko-KR" altLang="en-US" dirty="0" smtClean="0"/>
              <a:t>사용하고 저주를 제거할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타이머가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되거나 포기하기를 누르면 </a:t>
            </a:r>
            <a:endParaRPr lang="en-US" altLang="ko-KR" dirty="0" smtClean="0"/>
          </a:p>
          <a:p>
            <a:r>
              <a:rPr lang="ko-KR" altLang="en-US" dirty="0" smtClean="0"/>
              <a:t>플레이어는 남아있는 저주를 모두 얻게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첫 </a:t>
            </a:r>
            <a:r>
              <a:rPr lang="en-US" altLang="ko-KR" dirty="0" smtClean="0"/>
              <a:t>Roll</a:t>
            </a:r>
            <a:r>
              <a:rPr lang="ko-KR" altLang="en-US" dirty="0" smtClean="0"/>
              <a:t>을 제외하고 </a:t>
            </a:r>
            <a:endParaRPr lang="en-US" altLang="ko-KR" dirty="0"/>
          </a:p>
          <a:p>
            <a:r>
              <a:rPr lang="ko-KR" altLang="en-US" dirty="0" smtClean="0"/>
              <a:t>한번 </a:t>
            </a:r>
            <a:r>
              <a:rPr lang="en-US" altLang="ko-KR" dirty="0" smtClean="0"/>
              <a:t>Roll</a:t>
            </a:r>
            <a:r>
              <a:rPr lang="ko-KR" altLang="en-US" dirty="0" smtClean="0"/>
              <a:t>을 누를 때 마다</a:t>
            </a:r>
            <a:endParaRPr lang="en-US" altLang="ko-KR" dirty="0" smtClean="0"/>
          </a:p>
          <a:p>
            <a:r>
              <a:rPr lang="ko-KR" altLang="en-US" dirty="0" err="1" smtClean="0"/>
              <a:t>패널티가</a:t>
            </a:r>
            <a:r>
              <a:rPr lang="ko-KR" altLang="en-US" dirty="0" smtClean="0"/>
              <a:t> 부여되고</a:t>
            </a:r>
            <a:endParaRPr lang="en-US" altLang="ko-KR" dirty="0" smtClean="0"/>
          </a:p>
          <a:p>
            <a:r>
              <a:rPr lang="ko-KR" altLang="en-US" b="1" dirty="0" smtClean="0"/>
              <a:t>남아있는 모든 주사위를 한번에 굴린다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3579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78989" y="3761277"/>
            <a:ext cx="2379283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79211" y="2509979"/>
            <a:ext cx="2623903" cy="897424"/>
            <a:chOff x="722753" y="2480951"/>
            <a:chExt cx="2623903" cy="897424"/>
          </a:xfrm>
        </p:grpSpPr>
        <p:grpSp>
          <p:nvGrpSpPr>
            <p:cNvPr id="69" name="그룹 68"/>
            <p:cNvGrpSpPr/>
            <p:nvPr/>
          </p:nvGrpSpPr>
          <p:grpSpPr>
            <a:xfrm>
              <a:off x="722753" y="2480951"/>
              <a:ext cx="1064869" cy="897424"/>
              <a:chOff x="1557382" y="2189492"/>
              <a:chExt cx="1136680" cy="957943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1557382" y="2189492"/>
                <a:ext cx="957943" cy="9579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저주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36588" y="2262265"/>
                <a:ext cx="357474" cy="357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336588" y="2692513"/>
                <a:ext cx="357474" cy="357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2281787" y="2480951"/>
              <a:ext cx="1064869" cy="897424"/>
              <a:chOff x="1557382" y="2189492"/>
              <a:chExt cx="1136680" cy="957943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557382" y="2189492"/>
                <a:ext cx="957943" cy="9579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저주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36588" y="2262265"/>
                <a:ext cx="357474" cy="357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</a:t>
                </a:r>
                <a:endParaRPr lang="ko-KR" altLang="en-US" dirty="0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336588" y="2692513"/>
                <a:ext cx="357474" cy="357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</a:t>
                </a:r>
                <a:endParaRPr lang="ko-KR" altLang="en-US" dirty="0"/>
              </a:p>
            </p:txBody>
          </p:sp>
        </p:grp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5" y="1830672"/>
            <a:ext cx="285472" cy="280085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23079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2858272" y="3810193"/>
            <a:ext cx="827903" cy="5774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3579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진행 과정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478972" y="841829"/>
            <a:ext cx="1147218" cy="3824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첫 </a:t>
            </a:r>
            <a:r>
              <a:rPr lang="en-US" altLang="ko-KR" sz="1400" b="1" dirty="0" smtClean="0"/>
              <a:t>Roll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54709" y="1431827"/>
            <a:ext cx="1802771" cy="38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주사위 눈 확인</a:t>
            </a:r>
            <a:endParaRPr lang="ko-KR" altLang="en-US" sz="1400" dirty="0"/>
          </a:p>
        </p:txBody>
      </p:sp>
      <p:sp>
        <p:nvSpPr>
          <p:cNvPr id="3" name="다이아몬드 2"/>
          <p:cNvSpPr/>
          <p:nvPr/>
        </p:nvSpPr>
        <p:spPr>
          <a:xfrm>
            <a:off x="3614700" y="1153217"/>
            <a:ext cx="2392768" cy="9396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저주를 제거할 수 있는가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78972" y="2609367"/>
            <a:ext cx="1802771" cy="3824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[</a:t>
            </a:r>
            <a:r>
              <a:rPr lang="en-US" altLang="ko-KR" sz="1400" b="1" dirty="0" err="1"/>
              <a:t>Btn</a:t>
            </a:r>
            <a:r>
              <a:rPr lang="en-US" altLang="ko-KR" sz="1400" b="1" dirty="0"/>
              <a:t>] </a:t>
            </a:r>
            <a:r>
              <a:rPr lang="en-US" altLang="ko-KR" sz="1400" b="1" dirty="0" smtClean="0"/>
              <a:t>Re Roll</a:t>
            </a:r>
            <a:endParaRPr lang="ko-KR" altLang="en-US" sz="1400" b="1" dirty="0"/>
          </a:p>
        </p:txBody>
      </p:sp>
      <p:cxnSp>
        <p:nvCxnSpPr>
          <p:cNvPr id="5" name="꺾인 연결선 4"/>
          <p:cNvCxnSpPr>
            <a:stCxn id="2" idx="2"/>
            <a:endCxn id="24" idx="1"/>
          </p:cNvCxnSpPr>
          <p:nvPr/>
        </p:nvCxnSpPr>
        <p:spPr>
          <a:xfrm rot="16200000" flipH="1">
            <a:off x="954248" y="1322568"/>
            <a:ext cx="398795" cy="202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24" idx="3"/>
            <a:endCxn id="3" idx="1"/>
          </p:cNvCxnSpPr>
          <p:nvPr/>
        </p:nvCxnSpPr>
        <p:spPr>
          <a:xfrm>
            <a:off x="3057481" y="1623030"/>
            <a:ext cx="55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244089" y="5665413"/>
            <a:ext cx="1802771" cy="38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미니게임 종료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834934" y="5679927"/>
            <a:ext cx="1802771" cy="38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패배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10244089" y="4472837"/>
            <a:ext cx="1802771" cy="38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승리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478972" y="5781131"/>
            <a:ext cx="1802771" cy="3824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Btn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게임 포기</a:t>
            </a:r>
            <a:endParaRPr lang="ko-KR" altLang="en-US" sz="1400" b="1" dirty="0"/>
          </a:p>
        </p:txBody>
      </p:sp>
      <p:cxnSp>
        <p:nvCxnSpPr>
          <p:cNvPr id="29" name="꺾인 연결선 28"/>
          <p:cNvCxnSpPr>
            <a:stCxn id="53" idx="1"/>
            <a:endCxn id="109" idx="2"/>
          </p:cNvCxnSpPr>
          <p:nvPr/>
        </p:nvCxnSpPr>
        <p:spPr>
          <a:xfrm rot="10800000">
            <a:off x="2705118" y="4190403"/>
            <a:ext cx="909582" cy="565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3" idx="2"/>
            <a:endCxn id="61" idx="3"/>
          </p:cNvCxnSpPr>
          <p:nvPr/>
        </p:nvCxnSpPr>
        <p:spPr>
          <a:xfrm rot="5400000">
            <a:off x="3172871" y="4334121"/>
            <a:ext cx="747086" cy="2529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61" idx="2"/>
            <a:endCxn id="48" idx="1"/>
          </p:cNvCxnSpPr>
          <p:nvPr/>
        </p:nvCxnSpPr>
        <p:spPr>
          <a:xfrm rot="5400000" flipH="1" flipV="1">
            <a:off x="4461442" y="2790046"/>
            <a:ext cx="292407" cy="6454576"/>
          </a:xfrm>
          <a:prstGeom prst="bentConnector4">
            <a:avLst>
              <a:gd name="adj1" fmla="val -78179"/>
              <a:gd name="adj2" fmla="val 77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8" idx="3"/>
            <a:endCxn id="45" idx="1"/>
          </p:cNvCxnSpPr>
          <p:nvPr/>
        </p:nvCxnSpPr>
        <p:spPr>
          <a:xfrm flipV="1">
            <a:off x="9637705" y="5856616"/>
            <a:ext cx="606384" cy="14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" idx="2"/>
            <a:endCxn id="53" idx="0"/>
          </p:cNvCxnSpPr>
          <p:nvPr/>
        </p:nvCxnSpPr>
        <p:spPr>
          <a:xfrm>
            <a:off x="4811084" y="2092843"/>
            <a:ext cx="0" cy="219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9" idx="3"/>
            <a:endCxn id="49" idx="0"/>
          </p:cNvCxnSpPr>
          <p:nvPr/>
        </p:nvCxnSpPr>
        <p:spPr>
          <a:xfrm flipH="1">
            <a:off x="11145475" y="1623030"/>
            <a:ext cx="622778" cy="2849807"/>
          </a:xfrm>
          <a:prstGeom prst="bentConnector4">
            <a:avLst>
              <a:gd name="adj1" fmla="val -36706"/>
              <a:gd name="adj2" fmla="val 58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9" idx="2"/>
            <a:endCxn id="45" idx="0"/>
          </p:cNvCxnSpPr>
          <p:nvPr/>
        </p:nvCxnSpPr>
        <p:spPr>
          <a:xfrm>
            <a:off x="11145475" y="4855243"/>
            <a:ext cx="0" cy="81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9" idx="2"/>
            <a:endCxn id="53" idx="0"/>
          </p:cNvCxnSpPr>
          <p:nvPr/>
        </p:nvCxnSpPr>
        <p:spPr>
          <a:xfrm rot="5400000">
            <a:off x="6595088" y="308840"/>
            <a:ext cx="2192779" cy="5760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9375485" y="1153217"/>
            <a:ext cx="2671375" cy="1127768"/>
            <a:chOff x="9047705" y="1153217"/>
            <a:chExt cx="2671375" cy="1127768"/>
          </a:xfrm>
        </p:grpSpPr>
        <p:sp>
          <p:nvSpPr>
            <p:cNvPr id="39" name="다이아몬드 38"/>
            <p:cNvSpPr/>
            <p:nvPr/>
          </p:nvSpPr>
          <p:spPr>
            <a:xfrm>
              <a:off x="9047705" y="1153217"/>
              <a:ext cx="2392768" cy="9396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남아있는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저주 ≥ </a:t>
              </a:r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229575" y="2049300"/>
              <a:ext cx="355095" cy="231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Y</a:t>
              </a:r>
              <a:endParaRPr lang="ko-KR" altLang="en-US" sz="14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303899" y="1325013"/>
              <a:ext cx="415181" cy="231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N</a:t>
              </a:r>
              <a:endParaRPr lang="ko-KR" altLang="en-US" sz="1400" b="1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829922" y="1284621"/>
            <a:ext cx="355095" cy="23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Y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782055" y="2081119"/>
            <a:ext cx="355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</a:t>
            </a:r>
            <a:endParaRPr lang="ko-KR" altLang="en-US" sz="1400" b="1" dirty="0"/>
          </a:p>
        </p:txBody>
      </p:sp>
      <p:grpSp>
        <p:nvGrpSpPr>
          <p:cNvPr id="155" name="그룹 154"/>
          <p:cNvGrpSpPr/>
          <p:nvPr/>
        </p:nvGrpSpPr>
        <p:grpSpPr>
          <a:xfrm>
            <a:off x="3528348" y="4285622"/>
            <a:ext cx="2479120" cy="1207120"/>
            <a:chOff x="3528348" y="4125964"/>
            <a:chExt cx="2479120" cy="1207120"/>
          </a:xfrm>
        </p:grpSpPr>
        <p:sp>
          <p:nvSpPr>
            <p:cNvPr id="53" name="다이아몬드 52"/>
            <p:cNvSpPr/>
            <p:nvPr/>
          </p:nvSpPr>
          <p:spPr>
            <a:xfrm>
              <a:off x="3614700" y="4125964"/>
              <a:ext cx="2392768" cy="9396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주사위 </a:t>
              </a:r>
              <a:r>
                <a:rPr lang="en-US" altLang="ko-KR" sz="1400" dirty="0" smtClean="0"/>
                <a:t>Hold </a:t>
              </a:r>
              <a:r>
                <a:rPr lang="ko-KR" altLang="en-US" sz="1400" dirty="0" smtClean="0"/>
                <a:t>여부</a:t>
              </a:r>
              <a:endParaRPr lang="ko-KR" alt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90253" y="5025307"/>
              <a:ext cx="355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N</a:t>
              </a:r>
              <a:endParaRPr lang="ko-KR" altLang="en-US" sz="14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28348" y="4313179"/>
              <a:ext cx="355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Y</a:t>
              </a:r>
              <a:endParaRPr lang="ko-KR" altLang="en-US" sz="1400" b="1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1803732" y="3628571"/>
            <a:ext cx="1802771" cy="561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Hold </a:t>
            </a:r>
            <a:r>
              <a:rPr lang="ko-KR" altLang="en-US" sz="1400" dirty="0" smtClean="0"/>
              <a:t>할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주사위 선택</a:t>
            </a:r>
            <a:endParaRPr lang="ko-KR" altLang="en-US" sz="1400" dirty="0"/>
          </a:p>
        </p:txBody>
      </p:sp>
      <p:cxnSp>
        <p:nvCxnSpPr>
          <p:cNvPr id="128" name="꺾인 연결선 127"/>
          <p:cNvCxnSpPr>
            <a:stCxn id="53" idx="2"/>
            <a:endCxn id="26" idx="2"/>
          </p:cNvCxnSpPr>
          <p:nvPr/>
        </p:nvCxnSpPr>
        <p:spPr>
          <a:xfrm rot="5400000" flipH="1">
            <a:off x="1978983" y="2393148"/>
            <a:ext cx="2233475" cy="3430726"/>
          </a:xfrm>
          <a:prstGeom prst="bentConnector3">
            <a:avLst>
              <a:gd name="adj1" fmla="val -8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09" idx="0"/>
            <a:endCxn id="26" idx="2"/>
          </p:cNvCxnSpPr>
          <p:nvPr/>
        </p:nvCxnSpPr>
        <p:spPr>
          <a:xfrm rot="16200000" flipV="1">
            <a:off x="1724339" y="2647792"/>
            <a:ext cx="636798" cy="1324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26" idx="0"/>
            <a:endCxn id="24" idx="2"/>
          </p:cNvCxnSpPr>
          <p:nvPr/>
        </p:nvCxnSpPr>
        <p:spPr>
          <a:xfrm rot="5400000" flipH="1" flipV="1">
            <a:off x="1370659" y="1823932"/>
            <a:ext cx="795134" cy="775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2281743" y="2609367"/>
            <a:ext cx="1457640" cy="3766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패널티</a:t>
            </a:r>
            <a:r>
              <a:rPr lang="ko-KR" altLang="en-US" sz="1200" dirty="0" smtClean="0"/>
              <a:t> 부여</a:t>
            </a:r>
            <a:endParaRPr lang="ko-KR" altLang="en-US" sz="1200" dirty="0"/>
          </a:p>
        </p:txBody>
      </p:sp>
      <p:sp>
        <p:nvSpPr>
          <p:cNvPr id="142" name="직사각형 141"/>
          <p:cNvSpPr/>
          <p:nvPr/>
        </p:nvSpPr>
        <p:spPr>
          <a:xfrm>
            <a:off x="7834934" y="6060519"/>
            <a:ext cx="1803735" cy="3766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저주 부여</a:t>
            </a:r>
            <a:endParaRPr lang="ko-KR" altLang="en-US" sz="1200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6687714" y="1436041"/>
            <a:ext cx="1802771" cy="764810"/>
            <a:chOff x="6474768" y="1454133"/>
            <a:chExt cx="1802771" cy="764810"/>
          </a:xfrm>
        </p:grpSpPr>
        <p:sp>
          <p:nvSpPr>
            <p:cNvPr id="143" name="직사각형 142"/>
            <p:cNvSpPr/>
            <p:nvPr/>
          </p:nvSpPr>
          <p:spPr>
            <a:xfrm>
              <a:off x="6474768" y="1454133"/>
              <a:ext cx="1802771" cy="38240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제거할 저주 선택</a:t>
              </a:r>
              <a:endParaRPr lang="ko-KR" altLang="en-US" sz="1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474768" y="1836537"/>
              <a:ext cx="1802771" cy="382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주사위 소모</a:t>
              </a:r>
              <a:endParaRPr lang="ko-KR" altLang="en-US" sz="1400" dirty="0"/>
            </a:p>
          </p:txBody>
        </p:sp>
      </p:grpSp>
      <p:cxnSp>
        <p:nvCxnSpPr>
          <p:cNvPr id="147" name="꺾인 연결선 146"/>
          <p:cNvCxnSpPr>
            <a:stCxn id="3" idx="3"/>
            <a:endCxn id="143" idx="1"/>
          </p:cNvCxnSpPr>
          <p:nvPr/>
        </p:nvCxnSpPr>
        <p:spPr>
          <a:xfrm>
            <a:off x="6007468" y="1623030"/>
            <a:ext cx="680246" cy="4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143" idx="3"/>
            <a:endCxn id="39" idx="1"/>
          </p:cNvCxnSpPr>
          <p:nvPr/>
        </p:nvCxnSpPr>
        <p:spPr>
          <a:xfrm flipV="1">
            <a:off x="8490485" y="1623030"/>
            <a:ext cx="885000" cy="4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10243125" y="4875498"/>
            <a:ext cx="1803735" cy="3766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승리 보상 지급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2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게임 진행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976914" y="1063181"/>
            <a:ext cx="7487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 </a:t>
            </a:r>
            <a:r>
              <a:rPr lang="en-US" altLang="ko-KR" dirty="0" smtClean="0"/>
              <a:t>Roll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ko-KR" altLang="en-US" dirty="0" smtClean="0"/>
              <a:t>주사위를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개</a:t>
            </a:r>
            <a:r>
              <a:rPr lang="ko-KR" altLang="en-US" dirty="0" smtClean="0"/>
              <a:t> 굴린다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모든 주사위는 동일한 주사위 눈을 가지고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413579" y="885370"/>
            <a:ext cx="3366606" cy="5810122"/>
            <a:chOff x="413579" y="885370"/>
            <a:chExt cx="3366606" cy="5810122"/>
          </a:xfrm>
        </p:grpSpPr>
        <p:grpSp>
          <p:nvGrpSpPr>
            <p:cNvPr id="2" name="그룹 1"/>
            <p:cNvGrpSpPr/>
            <p:nvPr/>
          </p:nvGrpSpPr>
          <p:grpSpPr>
            <a:xfrm>
              <a:off x="413579" y="885370"/>
              <a:ext cx="3272596" cy="5810122"/>
              <a:chOff x="413579" y="885370"/>
              <a:chExt cx="3272596" cy="581012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13579" y="885370"/>
                <a:ext cx="3090835" cy="58101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78989" y="3761277"/>
                <a:ext cx="2379283" cy="1268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679211" y="2509979"/>
                <a:ext cx="2623903" cy="897424"/>
                <a:chOff x="722753" y="2480951"/>
                <a:chExt cx="2623903" cy="897424"/>
              </a:xfrm>
            </p:grpSpPr>
            <p:grpSp>
              <p:nvGrpSpPr>
                <p:cNvPr id="79" name="그룹 78"/>
                <p:cNvGrpSpPr/>
                <p:nvPr/>
              </p:nvGrpSpPr>
              <p:grpSpPr>
                <a:xfrm>
                  <a:off x="722753" y="2480951"/>
                  <a:ext cx="1064869" cy="897424"/>
                  <a:chOff x="1557382" y="2189492"/>
                  <a:chExt cx="1136680" cy="957943"/>
                </a:xfrm>
              </p:grpSpPr>
              <p:sp>
                <p:nvSpPr>
                  <p:cNvPr id="84" name="타원 83"/>
                  <p:cNvSpPr/>
                  <p:nvPr/>
                </p:nvSpPr>
                <p:spPr>
                  <a:xfrm>
                    <a:off x="1557382" y="2189492"/>
                    <a:ext cx="957943" cy="95794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/>
                      <a:t>저주</a:t>
                    </a:r>
                    <a:endParaRPr lang="en-US" altLang="ko-KR" dirty="0" smtClean="0"/>
                  </a:p>
                  <a:p>
                    <a:pPr algn="ctr"/>
                    <a:r>
                      <a:rPr lang="en-US" altLang="ko-KR" dirty="0" smtClean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85" name="타원 84"/>
                  <p:cNvSpPr/>
                  <p:nvPr/>
                </p:nvSpPr>
                <p:spPr>
                  <a:xfrm>
                    <a:off x="2336588" y="2262265"/>
                    <a:ext cx="357474" cy="3574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A</a:t>
                    </a:r>
                    <a:endParaRPr lang="ko-KR" altLang="en-US" dirty="0"/>
                  </a:p>
                </p:txBody>
              </p:sp>
              <p:sp>
                <p:nvSpPr>
                  <p:cNvPr id="86" name="타원 85"/>
                  <p:cNvSpPr/>
                  <p:nvPr/>
                </p:nvSpPr>
                <p:spPr>
                  <a:xfrm>
                    <a:off x="2336588" y="2692513"/>
                    <a:ext cx="357474" cy="3574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C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2281787" y="2480951"/>
                  <a:ext cx="1064869" cy="897424"/>
                  <a:chOff x="1557382" y="2189492"/>
                  <a:chExt cx="1136680" cy="957943"/>
                </a:xfrm>
              </p:grpSpPr>
              <p:sp>
                <p:nvSpPr>
                  <p:cNvPr id="81" name="타원 80"/>
                  <p:cNvSpPr/>
                  <p:nvPr/>
                </p:nvSpPr>
                <p:spPr>
                  <a:xfrm>
                    <a:off x="1557382" y="2189492"/>
                    <a:ext cx="957943" cy="95794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/>
                      <a:t>저주</a:t>
                    </a:r>
                    <a:endParaRPr lang="en-US" altLang="ko-KR" dirty="0" smtClean="0"/>
                  </a:p>
                  <a:p>
                    <a:pPr algn="ctr"/>
                    <a:r>
                      <a:rPr lang="en-US" altLang="ko-KR" dirty="0" smtClean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82" name="타원 81"/>
                  <p:cNvSpPr/>
                  <p:nvPr/>
                </p:nvSpPr>
                <p:spPr>
                  <a:xfrm>
                    <a:off x="2336588" y="2262265"/>
                    <a:ext cx="357474" cy="3574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D</a:t>
                    </a:r>
                    <a:endParaRPr lang="ko-KR" altLang="en-US" dirty="0"/>
                  </a:p>
                </p:txBody>
              </p:sp>
              <p:sp>
                <p:nvSpPr>
                  <p:cNvPr id="83" name="타원 82"/>
                  <p:cNvSpPr/>
                  <p:nvPr/>
                </p:nvSpPr>
                <p:spPr>
                  <a:xfrm>
                    <a:off x="2336588" y="2692513"/>
                    <a:ext cx="357474" cy="3574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E</a:t>
                    </a:r>
                    <a:endParaRPr lang="ko-KR" altLang="en-US" dirty="0"/>
                  </a:p>
                </p:txBody>
              </p:sp>
            </p:grpSp>
          </p:grpSp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35" y="1830672"/>
                <a:ext cx="285472" cy="280085"/>
              </a:xfrm>
              <a:prstGeom prst="rect">
                <a:avLst/>
              </a:prstGeom>
            </p:spPr>
          </p:pic>
          <p:sp>
            <p:nvSpPr>
              <p:cNvPr id="75" name="직사각형 74"/>
              <p:cNvSpPr/>
              <p:nvPr/>
            </p:nvSpPr>
            <p:spPr>
              <a:xfrm>
                <a:off x="423079" y="3993845"/>
                <a:ext cx="3066821" cy="20218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58272" y="3810193"/>
                <a:ext cx="827903" cy="5774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Roll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13579" y="6053258"/>
                <a:ext cx="3090835" cy="64223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tx1"/>
                    </a:solidFill>
                  </a:rPr>
                  <a:t>포기하기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65212" y="4379239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5212" y="5186570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515329" y="4379239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481907" y="5186572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306624" y="4379240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6623" y="5186569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65091" y="3720289"/>
              <a:ext cx="1015094" cy="7408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58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주사위 눈의 종류와 확률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976914" y="1063181"/>
            <a:ext cx="74875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주사위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개에 있는 눈은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종류로 각각 나올 확률은 아래와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등장하는 모든 주사위는 동일한 눈을 가지고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A = 30.0%</a:t>
            </a:r>
          </a:p>
          <a:p>
            <a:r>
              <a:rPr lang="en-US" altLang="ko-KR" b="1" dirty="0" smtClean="0"/>
              <a:t>B = 17.5%</a:t>
            </a:r>
          </a:p>
          <a:p>
            <a:r>
              <a:rPr lang="en-US" altLang="ko-KR" b="1" dirty="0" smtClean="0"/>
              <a:t>C = 17.5%</a:t>
            </a:r>
          </a:p>
          <a:p>
            <a:r>
              <a:rPr lang="en-US" altLang="ko-KR" b="1" dirty="0" smtClean="0"/>
              <a:t>D = 17.5%</a:t>
            </a:r>
          </a:p>
          <a:p>
            <a:r>
              <a:rPr lang="en-US" altLang="ko-KR" b="1" dirty="0" smtClean="0"/>
              <a:t>E  = 17.5%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실제로 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면체</a:t>
            </a:r>
            <a:r>
              <a:rPr lang="ko-KR" altLang="en-US" dirty="0" smtClean="0"/>
              <a:t> 주사위를 사용해서는 나올 수 없는 확률이지만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밸런스 조정을 위해서 사용되는 확률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플레이어들은 주사위의 눈이 아래처럼 있다고 생각하지만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그것보다는 조금 더 공정하게 나온다고 </a:t>
            </a:r>
            <a:r>
              <a:rPr lang="ko-KR" altLang="en-US" dirty="0" err="1" smtClean="0"/>
              <a:t>느끼게됨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3976914" y="5041488"/>
            <a:ext cx="3266234" cy="463484"/>
            <a:chOff x="4060504" y="4142129"/>
            <a:chExt cx="3266234" cy="463484"/>
          </a:xfrm>
        </p:grpSpPr>
        <p:sp>
          <p:nvSpPr>
            <p:cNvPr id="39" name="직사각형 38"/>
            <p:cNvSpPr/>
            <p:nvPr/>
          </p:nvSpPr>
          <p:spPr>
            <a:xfrm>
              <a:off x="4060504" y="4142129"/>
              <a:ext cx="463484" cy="463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28404" y="4142129"/>
              <a:ext cx="463484" cy="463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78529" y="4142129"/>
              <a:ext cx="463484" cy="463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45228" y="4142129"/>
              <a:ext cx="463484" cy="463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13128" y="4142129"/>
              <a:ext cx="463484" cy="463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863254" y="4142129"/>
              <a:ext cx="463484" cy="463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</p:grpSp>
      <p:sp>
        <p:nvSpPr>
          <p:cNvPr id="7" name="정육면체 6"/>
          <p:cNvSpPr/>
          <p:nvPr/>
        </p:nvSpPr>
        <p:spPr>
          <a:xfrm>
            <a:off x="1074058" y="1696669"/>
            <a:ext cx="1233714" cy="12337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주사위 눈 테이블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21758"/>
              </p:ext>
            </p:extLst>
          </p:nvPr>
        </p:nvGraphicFramePr>
        <p:xfrm>
          <a:off x="678688" y="1207346"/>
          <a:ext cx="2379698" cy="482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49"/>
                <a:gridCol w="1189849"/>
              </a:tblGrid>
              <a:tr h="864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No.Curse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확률</a:t>
                      </a:r>
                      <a:endParaRPr lang="ko-KR" altLang="en-US" dirty="0"/>
                    </a:p>
                  </a:txBody>
                  <a:tcPr/>
                </a:tc>
              </a:tr>
              <a:tr h="864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</a:tr>
              <a:tr h="864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17.5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864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17.5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864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17.5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501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17.5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2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저주 제거 가능 여부 체크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976915" y="1063181"/>
            <a:ext cx="4805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주사위 눈과 </a:t>
            </a:r>
            <a:endParaRPr lang="en-US" altLang="ko-KR" dirty="0" smtClean="0"/>
          </a:p>
          <a:p>
            <a:r>
              <a:rPr lang="ko-KR" altLang="en-US" dirty="0" smtClean="0"/>
              <a:t>저주를 제거하는데 필요한 눈을 비교하여</a:t>
            </a:r>
            <a:endParaRPr lang="en-US" altLang="ko-KR" dirty="0" smtClean="0"/>
          </a:p>
          <a:p>
            <a:r>
              <a:rPr lang="ko-KR" altLang="en-US" dirty="0" smtClean="0"/>
              <a:t>저주 제거 가능 여부를 체크한다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저주를 제거하는데 필요한 눈을 모두 충족한 경우에만 제거 가능 상태가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저주 제거에 필요한 눈은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</a:t>
            </a:r>
            <a:r>
              <a:rPr lang="en-US" altLang="ko-KR" b="1" dirty="0" smtClean="0"/>
              <a:t>~4</a:t>
            </a:r>
            <a:r>
              <a:rPr lang="ko-KR" altLang="en-US" b="1" dirty="0" smtClean="0"/>
              <a:t>개</a:t>
            </a:r>
            <a:r>
              <a:rPr lang="ko-KR" altLang="en-US" dirty="0" smtClean="0"/>
              <a:t>까지 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◀ 저주를 제거할 수 없다면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아무 일도 일어나지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▶ 저주를 제거할 수 있는 상황일 경우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저주 이미지와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해당되는 모든 주사위 눈이 빛난다</a:t>
            </a:r>
            <a:r>
              <a:rPr lang="en-US" altLang="ko-KR" dirty="0" smtClean="0"/>
              <a:t>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13579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78989" y="3761277"/>
            <a:ext cx="2379283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79211" y="2509979"/>
            <a:ext cx="2623903" cy="897424"/>
            <a:chOff x="722753" y="2480951"/>
            <a:chExt cx="2623903" cy="897424"/>
          </a:xfrm>
        </p:grpSpPr>
        <p:grpSp>
          <p:nvGrpSpPr>
            <p:cNvPr id="56" name="그룹 55"/>
            <p:cNvGrpSpPr/>
            <p:nvPr/>
          </p:nvGrpSpPr>
          <p:grpSpPr>
            <a:xfrm>
              <a:off x="722753" y="2480951"/>
              <a:ext cx="1064869" cy="897424"/>
              <a:chOff x="1557382" y="2189492"/>
              <a:chExt cx="1136680" cy="957943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1557382" y="2189492"/>
                <a:ext cx="957943" cy="9579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저주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336588" y="2262265"/>
                <a:ext cx="357474" cy="357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2336588" y="2692513"/>
                <a:ext cx="357474" cy="357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</a:t>
                </a:r>
                <a:endParaRPr lang="ko-KR" altLang="en-US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281787" y="2480951"/>
              <a:ext cx="1064869" cy="897424"/>
              <a:chOff x="1557382" y="2189492"/>
              <a:chExt cx="1136680" cy="957943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1557382" y="2189492"/>
                <a:ext cx="957943" cy="9579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저주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36588" y="2262265"/>
                <a:ext cx="357474" cy="357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</a:t>
                </a:r>
                <a:endParaRPr lang="ko-KR" altLang="en-US" dirty="0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336588" y="2692513"/>
                <a:ext cx="357474" cy="357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</a:t>
                </a:r>
                <a:endParaRPr lang="ko-KR" altLang="en-US" dirty="0"/>
              </a:p>
            </p:txBody>
          </p:sp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5" y="1830672"/>
            <a:ext cx="285472" cy="28008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423079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2858272" y="3810193"/>
            <a:ext cx="827903" cy="5774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3579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5212" y="437923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65212" y="5186570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515329" y="437923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481907" y="5186572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06624" y="4379240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306623" y="518656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44254" y="4258740"/>
            <a:ext cx="2523969" cy="1665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394676" y="2465381"/>
            <a:ext cx="463002" cy="8936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904168" y="2465381"/>
            <a:ext cx="463002" cy="8936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919404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984814" y="3761277"/>
            <a:ext cx="2379283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9185036" y="2509979"/>
            <a:ext cx="897424" cy="89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타원 105"/>
          <p:cNvSpPr/>
          <p:nvPr/>
        </p:nvSpPr>
        <p:spPr>
          <a:xfrm>
            <a:off x="9915015" y="2578154"/>
            <a:ext cx="334890" cy="334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9915015" y="2981221"/>
            <a:ext cx="334890" cy="334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10744070" y="2509979"/>
            <a:ext cx="897424" cy="897424"/>
          </a:xfrm>
          <a:prstGeom prst="ellipse">
            <a:avLst/>
          </a:prstGeom>
          <a:ln w="38100">
            <a:solidFill>
              <a:srgbClr val="00FF00"/>
            </a:solidFill>
          </a:ln>
          <a:effectLst>
            <a:glow rad="101600">
              <a:srgbClr val="00FF00">
                <a:alpha val="8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11474049" y="2578154"/>
            <a:ext cx="334890" cy="334890"/>
          </a:xfrm>
          <a:prstGeom prst="ellipse">
            <a:avLst/>
          </a:prstGeom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11474049" y="2981221"/>
            <a:ext cx="334890" cy="334890"/>
          </a:xfrm>
          <a:prstGeom prst="ellipse">
            <a:avLst/>
          </a:prstGeom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960" y="1830672"/>
            <a:ext cx="285472" cy="280085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8928904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1364097" y="3810193"/>
            <a:ext cx="827903" cy="5774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919404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171037" y="437923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9171037" y="5186570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10021154" y="437923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10812449" y="4379240"/>
            <a:ext cx="524346" cy="524346"/>
          </a:xfrm>
          <a:prstGeom prst="rect">
            <a:avLst/>
          </a:prstGeom>
          <a:ln>
            <a:solidFill>
              <a:srgbClr val="00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10812448" y="5186569"/>
            <a:ext cx="524346" cy="524346"/>
          </a:xfrm>
          <a:prstGeom prst="rect">
            <a:avLst/>
          </a:prstGeom>
          <a:ln>
            <a:solidFill>
              <a:srgbClr val="00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56489" y="885370"/>
            <a:ext cx="1573547" cy="59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10422178" y="885370"/>
            <a:ext cx="1573547" cy="59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8950080" y="4232003"/>
            <a:ext cx="2523969" cy="1665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0016760" y="5186569"/>
            <a:ext cx="524346" cy="524346"/>
          </a:xfrm>
          <a:prstGeom prst="rect">
            <a:avLst/>
          </a:prstGeom>
          <a:ln>
            <a:solidFill>
              <a:srgbClr val="00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10541106" y="2316252"/>
            <a:ext cx="1416073" cy="12879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3723289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732789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/>
          <p:cNvSpPr/>
          <p:nvPr/>
        </p:nvSpPr>
        <p:spPr>
          <a:xfrm>
            <a:off x="5652920" y="5207191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저주 제거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966899" y="1063181"/>
            <a:ext cx="4805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제거할 수 있는 상태의</a:t>
            </a:r>
            <a:endParaRPr lang="en-US" altLang="ko-KR" dirty="0" smtClean="0"/>
          </a:p>
          <a:p>
            <a:r>
              <a:rPr lang="ko-KR" altLang="en-US" dirty="0" smtClean="0"/>
              <a:t>저주를 터치하면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주사위를 소모해서 저주를 제거한다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저주를 제거하는데 소모될 수 있는</a:t>
            </a:r>
            <a:endParaRPr lang="en-US" altLang="ko-KR" dirty="0" smtClean="0"/>
          </a:p>
          <a:p>
            <a:r>
              <a:rPr lang="ko-KR" altLang="en-US" dirty="0" smtClean="0"/>
              <a:t>동일한 주사위가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이상일 경우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좌상단</a:t>
            </a:r>
            <a:r>
              <a:rPr lang="en-US" altLang="ko-KR" dirty="0" smtClean="0"/>
              <a:t>1 -&gt; </a:t>
            </a:r>
            <a:r>
              <a:rPr lang="ko-KR" altLang="en-US" dirty="0" err="1" smtClean="0"/>
              <a:t>우하단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우선순위로 소모한다</a:t>
            </a:r>
            <a:r>
              <a:rPr lang="en-US" altLang="ko-KR" dirty="0" smtClean="0"/>
              <a:t>.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788699" y="3761277"/>
            <a:ext cx="2379283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988921" y="2509979"/>
            <a:ext cx="897424" cy="89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4718900" y="2578154"/>
            <a:ext cx="334890" cy="334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4718900" y="2981221"/>
            <a:ext cx="334890" cy="334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45" y="1830672"/>
            <a:ext cx="285472" cy="280085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6167982" y="3810193"/>
            <a:ext cx="827903" cy="5774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23289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974922" y="437923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3974922" y="5186570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4825039" y="437923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5616334" y="4379240"/>
            <a:ext cx="524346" cy="524346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820645" y="5186569"/>
            <a:ext cx="524346" cy="524346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297918" y="885370"/>
            <a:ext cx="3447804" cy="5810122"/>
            <a:chOff x="297918" y="885370"/>
            <a:chExt cx="3447804" cy="5810122"/>
          </a:xfrm>
        </p:grpSpPr>
        <p:sp>
          <p:nvSpPr>
            <p:cNvPr id="98" name="직사각형 97"/>
            <p:cNvSpPr/>
            <p:nvPr/>
          </p:nvSpPr>
          <p:spPr>
            <a:xfrm>
              <a:off x="297918" y="885370"/>
              <a:ext cx="3090835" cy="58101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63328" y="3761277"/>
              <a:ext cx="2379283" cy="126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563550" y="2509979"/>
              <a:ext cx="897424" cy="897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저주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293529" y="2578154"/>
              <a:ext cx="334890" cy="334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293529" y="2981221"/>
              <a:ext cx="334890" cy="334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2122584" y="2509979"/>
              <a:ext cx="897424" cy="897424"/>
            </a:xfrm>
            <a:prstGeom prst="ellipse">
              <a:avLst/>
            </a:prstGeom>
            <a:ln w="38100">
              <a:solidFill>
                <a:srgbClr val="00FF00"/>
              </a:solidFill>
            </a:ln>
            <a:effectLst>
              <a:glow rad="101600">
                <a:srgbClr val="00FF00">
                  <a:alpha val="8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저주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2852563" y="2578154"/>
              <a:ext cx="334890" cy="334890"/>
            </a:xfrm>
            <a:prstGeom prst="ellipse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852563" y="2981221"/>
              <a:ext cx="334890" cy="334890"/>
            </a:xfrm>
            <a:prstGeom prst="ellipse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74" y="1830672"/>
              <a:ext cx="285472" cy="280085"/>
            </a:xfrm>
            <a:prstGeom prst="rect">
              <a:avLst/>
            </a:prstGeom>
          </p:spPr>
        </p:pic>
        <p:sp>
          <p:nvSpPr>
            <p:cNvPr id="118" name="직사각형 117"/>
            <p:cNvSpPr/>
            <p:nvPr/>
          </p:nvSpPr>
          <p:spPr>
            <a:xfrm>
              <a:off x="307418" y="3993845"/>
              <a:ext cx="3066821" cy="20218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2742611" y="3810193"/>
              <a:ext cx="827903" cy="57743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97918" y="6053258"/>
              <a:ext cx="3090835" cy="642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포기하기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49551" y="4379239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49551" y="5186570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399668" y="4379239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190963" y="4379240"/>
              <a:ext cx="524346" cy="524346"/>
            </a:xfrm>
            <a:prstGeom prst="rect">
              <a:avLst/>
            </a:prstGeom>
            <a:ln>
              <a:solidFill>
                <a:srgbClr val="00FF0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190962" y="5186569"/>
              <a:ext cx="524346" cy="524346"/>
            </a:xfrm>
            <a:prstGeom prst="rect">
              <a:avLst/>
            </a:prstGeom>
            <a:ln>
              <a:solidFill>
                <a:srgbClr val="00FF0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395274" y="5186569"/>
              <a:ext cx="524346" cy="524346"/>
            </a:xfrm>
            <a:prstGeom prst="rect">
              <a:avLst/>
            </a:prstGeom>
            <a:ln>
              <a:solidFill>
                <a:srgbClr val="00FF0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 rotWithShape="1">
            <a:blip r:embed="rId3"/>
            <a:srcRect l="14282" t="1475" r="4478" b="7086"/>
            <a:stretch/>
          </p:blipFill>
          <p:spPr>
            <a:xfrm>
              <a:off x="2294293" y="2914472"/>
              <a:ext cx="1451429" cy="1954286"/>
            </a:xfrm>
            <a:prstGeom prst="rect">
              <a:avLst/>
            </a:prstGeom>
          </p:spPr>
        </p:pic>
      </p:grpSp>
      <p:sp>
        <p:nvSpPr>
          <p:cNvPr id="7" name="다이아몬드 6"/>
          <p:cNvSpPr/>
          <p:nvPr/>
        </p:nvSpPr>
        <p:spPr>
          <a:xfrm>
            <a:off x="3846596" y="4189925"/>
            <a:ext cx="304639" cy="30463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8" name="다이아몬드 127"/>
          <p:cNvSpPr/>
          <p:nvPr/>
        </p:nvSpPr>
        <p:spPr>
          <a:xfrm>
            <a:off x="4687580" y="4189925"/>
            <a:ext cx="304639" cy="30463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9" name="다이아몬드 128"/>
          <p:cNvSpPr/>
          <p:nvPr/>
        </p:nvSpPr>
        <p:spPr>
          <a:xfrm>
            <a:off x="5486844" y="4189925"/>
            <a:ext cx="304639" cy="30463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0" name="다이아몬드 129"/>
          <p:cNvSpPr/>
          <p:nvPr/>
        </p:nvSpPr>
        <p:spPr>
          <a:xfrm>
            <a:off x="3857075" y="5049300"/>
            <a:ext cx="304639" cy="30463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1" name="다이아몬드 130"/>
          <p:cNvSpPr/>
          <p:nvPr/>
        </p:nvSpPr>
        <p:spPr>
          <a:xfrm>
            <a:off x="4687580" y="5049300"/>
            <a:ext cx="304639" cy="30463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2" name="다이아몬드 131"/>
          <p:cNvSpPr/>
          <p:nvPr/>
        </p:nvSpPr>
        <p:spPr>
          <a:xfrm>
            <a:off x="5486087" y="5049300"/>
            <a:ext cx="304639" cy="30463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5284587" y="2258509"/>
            <a:ext cx="1416073" cy="12879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459188" y="4189925"/>
            <a:ext cx="898069" cy="882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4666101" y="5019304"/>
            <a:ext cx="790958" cy="9636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362857" y="922089"/>
            <a:ext cx="107242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플레이어가 </a:t>
            </a:r>
            <a:r>
              <a:rPr lang="ko-KR" altLang="en-US" dirty="0" err="1" smtClean="0"/>
              <a:t>던전을</a:t>
            </a:r>
            <a:r>
              <a:rPr lang="ko-KR" altLang="en-US" dirty="0" smtClean="0"/>
              <a:t> 탐험하는 과정에서</a:t>
            </a:r>
            <a:endParaRPr lang="en-US" altLang="ko-KR" dirty="0" smtClean="0"/>
          </a:p>
          <a:p>
            <a:r>
              <a:rPr lang="ko-KR" altLang="en-US" dirty="0" smtClean="0"/>
              <a:t>전투 외에도 플레이어에게 재미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즐거움을 줄 수 있는 요소로 활용</a:t>
            </a:r>
            <a:endParaRPr lang="en-US" altLang="ko-KR" dirty="0"/>
          </a:p>
          <a:p>
            <a:r>
              <a:rPr lang="ko-KR" altLang="en-US" dirty="0" smtClean="0"/>
              <a:t>전투 외에도 </a:t>
            </a:r>
            <a:r>
              <a:rPr lang="ko-KR" altLang="en-US" dirty="0" err="1" smtClean="0"/>
              <a:t>던전을</a:t>
            </a:r>
            <a:r>
              <a:rPr lang="ko-KR" altLang="en-US" dirty="0" smtClean="0"/>
              <a:t> 탐험할 이유를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 NPC</a:t>
            </a:r>
            <a:r>
              <a:rPr lang="ko-KR" altLang="en-US" dirty="0" smtClean="0"/>
              <a:t>를 만나는 이벤트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대비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기획 비용이 적게 들고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더 자주 등장하더라도 플레이어에게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거부감이나 부담이 덜한 형태가 될 것을 기대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각각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</a:t>
            </a:r>
            <a:r>
              <a:rPr lang="ko-KR" altLang="en-US" dirty="0"/>
              <a:t>탐험 도중 낮은 확률로 등장하며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미니게임의 보상을 바탕으로</a:t>
            </a:r>
            <a:endParaRPr lang="en-US" altLang="ko-KR" dirty="0"/>
          </a:p>
          <a:p>
            <a:r>
              <a:rPr lang="ko-KR" altLang="en-US" dirty="0" smtClean="0"/>
              <a:t>플레이어에게 </a:t>
            </a:r>
            <a:r>
              <a:rPr lang="ko-KR" altLang="en-US" dirty="0" err="1"/>
              <a:t>던전을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더욱 </a:t>
            </a:r>
            <a:r>
              <a:rPr lang="ko-KR" altLang="en-US" dirty="0"/>
              <a:t>오래 탐험하게 </a:t>
            </a:r>
            <a:r>
              <a:rPr lang="ko-KR" altLang="en-US" dirty="0" smtClean="0"/>
              <a:t>유도하는 </a:t>
            </a:r>
            <a:r>
              <a:rPr lang="ko-KR" altLang="en-US" dirty="0" err="1" smtClean="0"/>
              <a:t>콘텐츠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컨셉과</a:t>
            </a:r>
            <a:r>
              <a:rPr lang="ko-KR" altLang="en-US" dirty="0"/>
              <a:t> 세계관</a:t>
            </a:r>
            <a:r>
              <a:rPr lang="en-US" altLang="ko-KR" dirty="0"/>
              <a:t>, </a:t>
            </a:r>
            <a:r>
              <a:rPr lang="ko-KR" altLang="en-US" dirty="0"/>
              <a:t>시스템간의 당위성이 중요함</a:t>
            </a:r>
            <a:endParaRPr lang="en-US" altLang="ko-KR" dirty="0"/>
          </a:p>
          <a:p>
            <a:r>
              <a:rPr lang="ko-KR" altLang="en-US" dirty="0" err="1"/>
              <a:t>퀘스트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레버</a:t>
            </a:r>
            <a:endParaRPr lang="en-US" altLang="ko-KR" dirty="0"/>
          </a:p>
        </p:txBody>
      </p:sp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개념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44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3723289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732789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저주 제거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동일 눈이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개 이상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966899" y="1063181"/>
            <a:ext cx="4805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저주를 제거하기 위한 눈의 조건이</a:t>
            </a:r>
            <a:endParaRPr lang="en-US" altLang="ko-KR" dirty="0" smtClean="0"/>
          </a:p>
          <a:p>
            <a:r>
              <a:rPr lang="ko-KR" altLang="en-US" dirty="0" smtClean="0"/>
              <a:t>동일한 눈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이상일 경우도 존재한다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마찬가지로</a:t>
            </a:r>
            <a:endParaRPr lang="en-US" altLang="ko-KR" dirty="0" smtClean="0"/>
          </a:p>
          <a:p>
            <a:r>
              <a:rPr lang="ko-KR" altLang="en-US" dirty="0" smtClean="0"/>
              <a:t>모든 조건을 만족하지 않으면 </a:t>
            </a:r>
            <a:endParaRPr lang="en-US" altLang="ko-KR" dirty="0" smtClean="0"/>
          </a:p>
          <a:p>
            <a:r>
              <a:rPr lang="ko-KR" altLang="en-US" dirty="0" smtClean="0"/>
              <a:t>저주 제거 가능 상태로 활성화 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788699" y="3761277"/>
            <a:ext cx="2379283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988921" y="2509979"/>
            <a:ext cx="897424" cy="89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4718900" y="2578154"/>
            <a:ext cx="334890" cy="334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4718900" y="2981221"/>
            <a:ext cx="334890" cy="334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45" y="1830672"/>
            <a:ext cx="285472" cy="280085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6167982" y="3810193"/>
            <a:ext cx="827903" cy="5774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23289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974922" y="437923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3974922" y="5186570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4825039" y="437923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297918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63328" y="3761277"/>
            <a:ext cx="2379283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497850" y="2509979"/>
            <a:ext cx="897424" cy="897424"/>
          </a:xfrm>
          <a:prstGeom prst="ellipse">
            <a:avLst/>
          </a:prstGeom>
          <a:ln w="38100">
            <a:solidFill>
              <a:srgbClr val="00FF00"/>
            </a:solidFill>
          </a:ln>
          <a:effectLst>
            <a:glow rad="101600">
              <a:srgbClr val="00FF00">
                <a:alpha val="8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1227829" y="2578154"/>
            <a:ext cx="334890" cy="334890"/>
          </a:xfrm>
          <a:prstGeom prst="ellipse">
            <a:avLst/>
          </a:prstGeom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1227829" y="2981221"/>
            <a:ext cx="334890" cy="334890"/>
          </a:xfrm>
          <a:prstGeom prst="ellipse">
            <a:avLst/>
          </a:prstGeom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4" y="1830672"/>
            <a:ext cx="285472" cy="280085"/>
          </a:xfrm>
          <a:prstGeom prst="rect">
            <a:avLst/>
          </a:prstGeom>
        </p:spPr>
      </p:pic>
      <p:sp>
        <p:nvSpPr>
          <p:cNvPr id="118" name="직사각형 117"/>
          <p:cNvSpPr/>
          <p:nvPr/>
        </p:nvSpPr>
        <p:spPr>
          <a:xfrm>
            <a:off x="307418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2742611" y="3810193"/>
            <a:ext cx="827903" cy="5774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97918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190963" y="4379240"/>
            <a:ext cx="524346" cy="524346"/>
          </a:xfrm>
          <a:prstGeom prst="rect">
            <a:avLst/>
          </a:prstGeom>
          <a:ln>
            <a:solidFill>
              <a:srgbClr val="00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2190962" y="5186569"/>
            <a:ext cx="524346" cy="524346"/>
          </a:xfrm>
          <a:prstGeom prst="rect">
            <a:avLst/>
          </a:prstGeom>
          <a:ln>
            <a:solidFill>
              <a:srgbClr val="00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290796" y="5186570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890817" y="4289789"/>
            <a:ext cx="708037" cy="7523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337094" y="1199679"/>
            <a:ext cx="1858209" cy="8303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개만으로는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부족해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주사위 홀드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139359" y="919245"/>
            <a:ext cx="48052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플레이어는</a:t>
            </a:r>
            <a:endParaRPr lang="en-US" altLang="ko-KR" dirty="0" smtClean="0"/>
          </a:p>
          <a:p>
            <a:r>
              <a:rPr lang="en-US" altLang="ko-KR" dirty="0" smtClean="0"/>
              <a:t>Roll</a:t>
            </a:r>
            <a:r>
              <a:rPr lang="ko-KR" altLang="en-US" dirty="0" smtClean="0"/>
              <a:t>을 누르기 전에</a:t>
            </a:r>
            <a:endParaRPr lang="en-US" altLang="ko-KR" dirty="0" smtClean="0"/>
          </a:p>
          <a:p>
            <a:r>
              <a:rPr lang="ko-KR" altLang="en-US" dirty="0" smtClean="0"/>
              <a:t>굴리고 싶지 않은 주사위를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해서</a:t>
            </a:r>
            <a:endParaRPr lang="en-US" altLang="ko-KR" dirty="0" smtClean="0"/>
          </a:p>
          <a:p>
            <a:r>
              <a:rPr lang="en-US" altLang="ko-KR" dirty="0" smtClean="0"/>
              <a:t>Hold </a:t>
            </a:r>
            <a:r>
              <a:rPr lang="ko-KR" altLang="en-US" dirty="0" smtClean="0"/>
              <a:t>상태로 둘 수 있으며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다시 선택해서 </a:t>
            </a:r>
            <a:r>
              <a:rPr lang="en-US" altLang="ko-KR" dirty="0"/>
              <a:t>Hold </a:t>
            </a:r>
            <a:r>
              <a:rPr lang="ko-KR" altLang="en-US" dirty="0"/>
              <a:t>해제 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Hold </a:t>
            </a:r>
            <a:r>
              <a:rPr lang="ko-KR" altLang="en-US" dirty="0" smtClean="0"/>
              <a:t>상태가 된 주사위는 </a:t>
            </a:r>
            <a:endParaRPr lang="en-US" altLang="ko-KR" dirty="0" smtClean="0"/>
          </a:p>
          <a:p>
            <a:r>
              <a:rPr lang="en-US" altLang="ko-KR" dirty="0" smtClean="0"/>
              <a:t>Roll</a:t>
            </a:r>
            <a:r>
              <a:rPr lang="ko-KR" altLang="en-US" dirty="0" smtClean="0"/>
              <a:t>을 할 때 </a:t>
            </a:r>
            <a:endParaRPr lang="en-US" altLang="ko-KR" dirty="0" smtClean="0"/>
          </a:p>
          <a:p>
            <a:r>
              <a:rPr lang="ko-KR" altLang="en-US" dirty="0" smtClean="0"/>
              <a:t>주사위 눈이 변경되지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Roll</a:t>
            </a:r>
            <a:r>
              <a:rPr lang="ko-KR" altLang="en-US" dirty="0" smtClean="0"/>
              <a:t>을 완료한 뒤</a:t>
            </a:r>
            <a:endParaRPr lang="en-US" altLang="ko-KR" dirty="0" smtClean="0"/>
          </a:p>
          <a:p>
            <a:r>
              <a:rPr lang="en-US" altLang="ko-KR" dirty="0" smtClean="0"/>
              <a:t>Hold </a:t>
            </a:r>
            <a:r>
              <a:rPr lang="ko-KR" altLang="en-US" dirty="0" smtClean="0"/>
              <a:t>상태가 해제된다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(Hold</a:t>
            </a:r>
            <a:r>
              <a:rPr lang="ko-KR" altLang="en-US" dirty="0" smtClean="0"/>
              <a:t>상태는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번만 유지됨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한번에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주사위까지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Hold </a:t>
            </a:r>
            <a:r>
              <a:rPr lang="ko-KR" altLang="en-US" dirty="0" smtClean="0"/>
              <a:t>상태로 만들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// Hold </a:t>
            </a:r>
            <a:r>
              <a:rPr lang="ko-KR" altLang="en-US" dirty="0" smtClean="0"/>
              <a:t>상태가 해제되면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Hold </a:t>
            </a:r>
            <a:r>
              <a:rPr lang="ko-KR" altLang="en-US" dirty="0" smtClean="0"/>
              <a:t>가능한 주사위의 수가 초기화된다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326495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91905" y="3761277"/>
            <a:ext cx="2379283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592127" y="2509979"/>
            <a:ext cx="1064869" cy="897424"/>
            <a:chOff x="1557382" y="2189492"/>
            <a:chExt cx="1136680" cy="957943"/>
          </a:xfrm>
        </p:grpSpPr>
        <p:sp>
          <p:nvSpPr>
            <p:cNvPr id="61" name="타원 60"/>
            <p:cNvSpPr/>
            <p:nvPr/>
          </p:nvSpPr>
          <p:spPr>
            <a:xfrm>
              <a:off x="1557382" y="2189492"/>
              <a:ext cx="957943" cy="9579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저주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2336588" y="2262265"/>
              <a:ext cx="357474" cy="357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2336588" y="2692513"/>
              <a:ext cx="357474" cy="357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151161" y="2509979"/>
            <a:ext cx="1064869" cy="897424"/>
            <a:chOff x="1557382" y="2189492"/>
            <a:chExt cx="1136680" cy="957943"/>
          </a:xfrm>
        </p:grpSpPr>
        <p:sp>
          <p:nvSpPr>
            <p:cNvPr id="58" name="타원 57"/>
            <p:cNvSpPr/>
            <p:nvPr/>
          </p:nvSpPr>
          <p:spPr>
            <a:xfrm>
              <a:off x="1557382" y="2189492"/>
              <a:ext cx="957943" cy="9579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저주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2336588" y="2262265"/>
              <a:ext cx="357474" cy="357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2336588" y="2692513"/>
              <a:ext cx="357474" cy="357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1" y="1830672"/>
            <a:ext cx="285472" cy="28008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35995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2771188" y="3810193"/>
            <a:ext cx="827903" cy="5774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6495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8128" y="437923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78128" y="5186570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428245" y="437923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394823" y="5186572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219540" y="4379240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219539" y="518656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866763" y="885370"/>
            <a:ext cx="3272596" cy="5810122"/>
            <a:chOff x="4011903" y="885370"/>
            <a:chExt cx="3272596" cy="5810122"/>
          </a:xfrm>
        </p:grpSpPr>
        <p:sp>
          <p:nvSpPr>
            <p:cNvPr id="69" name="직사각형 68"/>
            <p:cNvSpPr/>
            <p:nvPr/>
          </p:nvSpPr>
          <p:spPr>
            <a:xfrm>
              <a:off x="4011903" y="885370"/>
              <a:ext cx="3090835" cy="58101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077313" y="3761277"/>
              <a:ext cx="2379283" cy="126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4277535" y="2509979"/>
              <a:ext cx="2623903" cy="897424"/>
              <a:chOff x="722753" y="2480951"/>
              <a:chExt cx="2623903" cy="897424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722753" y="2480951"/>
                <a:ext cx="1064869" cy="897424"/>
                <a:chOff x="1557382" y="2189492"/>
                <a:chExt cx="1136680" cy="957943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1557382" y="2189492"/>
                  <a:ext cx="957943" cy="9579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저주</a:t>
                  </a:r>
                  <a:endParaRPr lang="en-US" altLang="ko-KR" dirty="0" smtClean="0"/>
                </a:p>
                <a:p>
                  <a:pPr algn="ctr"/>
                  <a:r>
                    <a:rPr lang="en-US" altLang="ko-KR" dirty="0" smtClean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2336588" y="2262265"/>
                  <a:ext cx="357474" cy="3574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</a:t>
                  </a:r>
                  <a:endParaRPr lang="ko-KR" altLang="en-US" dirty="0"/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2336588" y="2692513"/>
                  <a:ext cx="357474" cy="3574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C</a:t>
                  </a:r>
                  <a:endParaRPr lang="ko-KR" altLang="en-US" dirty="0"/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2281787" y="2480951"/>
                <a:ext cx="1064869" cy="897424"/>
                <a:chOff x="1557382" y="2189492"/>
                <a:chExt cx="1136680" cy="957943"/>
              </a:xfrm>
            </p:grpSpPr>
            <p:sp>
              <p:nvSpPr>
                <p:cNvPr id="86" name="타원 85"/>
                <p:cNvSpPr/>
                <p:nvPr/>
              </p:nvSpPr>
              <p:spPr>
                <a:xfrm>
                  <a:off x="1557382" y="2189492"/>
                  <a:ext cx="957943" cy="9579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저주</a:t>
                  </a:r>
                  <a:endParaRPr lang="en-US" altLang="ko-KR" dirty="0" smtClean="0"/>
                </a:p>
                <a:p>
                  <a:pPr algn="ctr"/>
                  <a:r>
                    <a:rPr lang="en-US" altLang="ko-KR" dirty="0" smtClean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2336588" y="2262265"/>
                  <a:ext cx="357474" cy="3574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D</a:t>
                  </a:r>
                  <a:endParaRPr lang="ko-KR" altLang="en-US" dirty="0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2336588" y="2692513"/>
                  <a:ext cx="357474" cy="3574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E</a:t>
                  </a:r>
                  <a:endParaRPr lang="ko-KR" altLang="en-US" dirty="0"/>
                </a:p>
              </p:txBody>
            </p:sp>
          </p:grpSp>
        </p:grp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459" y="1830672"/>
              <a:ext cx="285472" cy="280085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4021403" y="3993845"/>
              <a:ext cx="3066821" cy="20218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56596" y="3810193"/>
              <a:ext cx="827903" cy="57743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011903" y="6053258"/>
              <a:ext cx="3090835" cy="642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포기하기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263536" y="4379239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63536" y="5186570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113653" y="4379239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080231" y="5186572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904948" y="4379240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904947" y="5186569"/>
              <a:ext cx="524346" cy="524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91429" y="4219928"/>
            <a:ext cx="649055" cy="735796"/>
            <a:chOff x="5691429" y="4219928"/>
            <a:chExt cx="649055" cy="735796"/>
          </a:xfrm>
        </p:grpSpPr>
        <p:sp>
          <p:nvSpPr>
            <p:cNvPr id="5" name="직사각형 4"/>
            <p:cNvSpPr/>
            <p:nvPr/>
          </p:nvSpPr>
          <p:spPr>
            <a:xfrm>
              <a:off x="5720457" y="4335697"/>
              <a:ext cx="620027" cy="620027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429" y="4219928"/>
              <a:ext cx="197516" cy="232371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5697452" y="5032012"/>
            <a:ext cx="649055" cy="735796"/>
            <a:chOff x="5691429" y="4219928"/>
            <a:chExt cx="649055" cy="735796"/>
          </a:xfrm>
        </p:grpSpPr>
        <p:sp>
          <p:nvSpPr>
            <p:cNvPr id="101" name="직사각형 100"/>
            <p:cNvSpPr/>
            <p:nvPr/>
          </p:nvSpPr>
          <p:spPr>
            <a:xfrm>
              <a:off x="5720457" y="4335697"/>
              <a:ext cx="620027" cy="620027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429" y="4219928"/>
              <a:ext cx="197516" cy="232371"/>
            </a:xfrm>
            <a:prstGeom prst="rect">
              <a:avLst/>
            </a:prstGeom>
          </p:spPr>
        </p:pic>
      </p:grpSp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4"/>
          <a:srcRect l="14282" t="1475" r="4478" b="7086"/>
          <a:stretch/>
        </p:blipFill>
        <p:spPr>
          <a:xfrm rot="18847076">
            <a:off x="2756071" y="4229869"/>
            <a:ext cx="1023746" cy="1378429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4"/>
          <a:srcRect l="14282" t="1475" r="4478" b="7086"/>
          <a:stretch/>
        </p:blipFill>
        <p:spPr>
          <a:xfrm rot="18847076">
            <a:off x="2598349" y="5243935"/>
            <a:ext cx="1023746" cy="137842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04446" y="3832689"/>
            <a:ext cx="1466229" cy="393937"/>
            <a:chOff x="-307451" y="2116042"/>
            <a:chExt cx="1466229" cy="393937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7451" y="2116042"/>
              <a:ext cx="334848" cy="393937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7397" y="2216531"/>
              <a:ext cx="1131381" cy="27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Hold ( 2 / 2 )</a:t>
              </a:r>
              <a:endParaRPr lang="ko-KR" altLang="en-US" sz="11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750412" y="3841516"/>
            <a:ext cx="1466229" cy="393937"/>
            <a:chOff x="-307451" y="2116042"/>
            <a:chExt cx="1466229" cy="393937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7451" y="2116042"/>
              <a:ext cx="334848" cy="393937"/>
            </a:xfrm>
            <a:prstGeom prst="rect">
              <a:avLst/>
            </a:prstGeom>
          </p:spPr>
        </p:pic>
        <p:sp>
          <p:nvSpPr>
            <p:cNvPr id="119" name="직사각형 118"/>
            <p:cNvSpPr/>
            <p:nvPr/>
          </p:nvSpPr>
          <p:spPr>
            <a:xfrm>
              <a:off x="27397" y="2216531"/>
              <a:ext cx="1131381" cy="27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Hold ( 0 / 2 )</a:t>
              </a:r>
              <a:endParaRPr lang="ko-KR" altLang="en-US" sz="1100" dirty="0"/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3665463" y="3690387"/>
            <a:ext cx="1767951" cy="6334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주사위 홀드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2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88229" y="919245"/>
            <a:ext cx="815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남아있는 </a:t>
            </a:r>
            <a:endParaRPr lang="en-US" altLang="ko-KR" dirty="0" smtClean="0"/>
          </a:p>
          <a:p>
            <a:r>
              <a:rPr lang="ko-KR" altLang="en-US" dirty="0" smtClean="0"/>
              <a:t>모든 주사위를 </a:t>
            </a:r>
            <a:r>
              <a:rPr lang="en-US" altLang="ko-KR" dirty="0" smtClean="0"/>
              <a:t>Hold </a:t>
            </a:r>
            <a:r>
              <a:rPr lang="ko-KR" altLang="en-US" dirty="0" smtClean="0"/>
              <a:t>할 경우 </a:t>
            </a:r>
            <a:endParaRPr lang="en-US" altLang="ko-KR" dirty="0" smtClean="0"/>
          </a:p>
          <a:p>
            <a:r>
              <a:rPr lang="en-US" altLang="ko-KR" dirty="0" smtClean="0"/>
              <a:t>Roll </a:t>
            </a:r>
            <a:r>
              <a:rPr lang="ko-KR" altLang="en-US" dirty="0" smtClean="0"/>
              <a:t>버튼이 비활성화 된다</a:t>
            </a:r>
            <a:r>
              <a:rPr lang="en-US" altLang="ko-KR" dirty="0" smtClean="0"/>
              <a:t>.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12363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77773" y="3761277"/>
            <a:ext cx="2379283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77995" y="2509979"/>
            <a:ext cx="897424" cy="89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1407974" y="2578154"/>
            <a:ext cx="334890" cy="334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1407974" y="2981221"/>
            <a:ext cx="334890" cy="334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9" y="1830672"/>
            <a:ext cx="285472" cy="280085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421863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2857056" y="3810193"/>
            <a:ext cx="827903" cy="5774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2363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63996" y="4379239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305408" y="4379240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237029" y="4219928"/>
            <a:ext cx="649055" cy="735796"/>
            <a:chOff x="5691429" y="4219928"/>
            <a:chExt cx="649055" cy="735796"/>
          </a:xfrm>
        </p:grpSpPr>
        <p:sp>
          <p:nvSpPr>
            <p:cNvPr id="5" name="직사각형 4"/>
            <p:cNvSpPr/>
            <p:nvPr/>
          </p:nvSpPr>
          <p:spPr>
            <a:xfrm>
              <a:off x="5720457" y="4335697"/>
              <a:ext cx="620027" cy="620027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429" y="4219928"/>
              <a:ext cx="197516" cy="232371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296012" y="3841516"/>
            <a:ext cx="1466229" cy="393937"/>
            <a:chOff x="-307451" y="2116042"/>
            <a:chExt cx="1466229" cy="393937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7451" y="2116042"/>
              <a:ext cx="334848" cy="393937"/>
            </a:xfrm>
            <a:prstGeom prst="rect">
              <a:avLst/>
            </a:prstGeom>
          </p:spPr>
        </p:pic>
        <p:sp>
          <p:nvSpPr>
            <p:cNvPr id="119" name="직사각형 118"/>
            <p:cNvSpPr/>
            <p:nvPr/>
          </p:nvSpPr>
          <p:spPr>
            <a:xfrm>
              <a:off x="27397" y="2216531"/>
              <a:ext cx="1131381" cy="27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Hold ( 0 / 2 )</a:t>
              </a:r>
              <a:endParaRPr lang="ko-KR" altLang="en-US" sz="11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01641" y="4219928"/>
            <a:ext cx="649055" cy="735796"/>
            <a:chOff x="5691429" y="4219928"/>
            <a:chExt cx="649055" cy="735796"/>
          </a:xfrm>
        </p:grpSpPr>
        <p:sp>
          <p:nvSpPr>
            <p:cNvPr id="65" name="직사각형 64"/>
            <p:cNvSpPr/>
            <p:nvPr/>
          </p:nvSpPr>
          <p:spPr>
            <a:xfrm>
              <a:off x="5720457" y="4335697"/>
              <a:ext cx="620027" cy="620027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429" y="4219928"/>
              <a:ext cx="197516" cy="232371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>
          <a:xfrm>
            <a:off x="2857056" y="3723756"/>
            <a:ext cx="864639" cy="7106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승리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148661" y="919245"/>
            <a:ext cx="479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저주를 모두 제거하면</a:t>
            </a:r>
            <a:endParaRPr lang="en-US" altLang="ko-KR" dirty="0" smtClean="0"/>
          </a:p>
          <a:p>
            <a:r>
              <a:rPr lang="ko-KR" altLang="en-US" dirty="0" smtClean="0"/>
              <a:t>즉시 승리한다</a:t>
            </a:r>
            <a:r>
              <a:rPr lang="en-US" altLang="ko-KR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723289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32789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788699" y="3761277"/>
            <a:ext cx="2379283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45" y="1830672"/>
            <a:ext cx="285472" cy="28008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6167982" y="3810193"/>
            <a:ext cx="827903" cy="5774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23289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7918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63328" y="3761277"/>
            <a:ext cx="2379283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97850" y="2509979"/>
            <a:ext cx="897424" cy="897424"/>
          </a:xfrm>
          <a:prstGeom prst="ellipse">
            <a:avLst/>
          </a:prstGeom>
          <a:ln w="38100">
            <a:solidFill>
              <a:srgbClr val="00FF00"/>
            </a:solidFill>
          </a:ln>
          <a:effectLst>
            <a:glow rad="101600">
              <a:srgbClr val="00FF00">
                <a:alpha val="8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227829" y="2578154"/>
            <a:ext cx="334890" cy="334890"/>
          </a:xfrm>
          <a:prstGeom prst="ellipse">
            <a:avLst/>
          </a:prstGeom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227829" y="2981221"/>
            <a:ext cx="334890" cy="334890"/>
          </a:xfrm>
          <a:prstGeom prst="ellipse">
            <a:avLst/>
          </a:prstGeom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4" y="1830672"/>
            <a:ext cx="285472" cy="28008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307418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742611" y="3810193"/>
            <a:ext cx="827903" cy="5774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7918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90963" y="4379240"/>
            <a:ext cx="524346" cy="524346"/>
          </a:xfrm>
          <a:prstGeom prst="rect">
            <a:avLst/>
          </a:prstGeom>
          <a:ln>
            <a:solidFill>
              <a:srgbClr val="00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190962" y="5186569"/>
            <a:ext cx="524346" cy="524346"/>
          </a:xfrm>
          <a:prstGeom prst="rect">
            <a:avLst/>
          </a:prstGeom>
          <a:ln>
            <a:solidFill>
              <a:srgbClr val="00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290796" y="5186570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rcRect l="14282" t="1475" r="4478" b="7086"/>
          <a:stretch/>
        </p:blipFill>
        <p:spPr>
          <a:xfrm>
            <a:off x="654728" y="2841846"/>
            <a:ext cx="1451429" cy="19542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23290" y="1830672"/>
            <a:ext cx="3100334" cy="143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승리</a:t>
            </a:r>
            <a:r>
              <a:rPr lang="en-US" altLang="ko-KR" sz="3200" dirty="0" smtClean="0"/>
              <a:t>!!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38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패배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148661" y="919245"/>
            <a:ext cx="4795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타이머가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되거나</a:t>
            </a:r>
            <a:endParaRPr lang="en-US" altLang="ko-KR" dirty="0" smtClean="0"/>
          </a:p>
          <a:p>
            <a:r>
              <a:rPr lang="ko-KR" altLang="en-US" dirty="0" smtClean="0"/>
              <a:t>플레이어가 포기하기 버튼을 누르면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패배한다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3723289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32789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788699" y="3761277"/>
            <a:ext cx="45719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45" y="1830672"/>
            <a:ext cx="285472" cy="28008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6167982" y="3810193"/>
            <a:ext cx="827903" cy="5774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23289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7918" y="885370"/>
            <a:ext cx="3090835" cy="5810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4" y="1830672"/>
            <a:ext cx="285472" cy="28008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307418" y="3993845"/>
            <a:ext cx="3066821" cy="202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742611" y="3810193"/>
            <a:ext cx="827903" cy="5774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7918" y="6053258"/>
            <a:ext cx="3090835" cy="642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포기하기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90796" y="5186570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23290" y="1830672"/>
            <a:ext cx="3100334" cy="143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패배</a:t>
            </a:r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2074567" y="4412844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50946" y="4412844"/>
            <a:ext cx="524346" cy="52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151161" y="2509979"/>
            <a:ext cx="897424" cy="89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2881140" y="2578154"/>
            <a:ext cx="334890" cy="334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881140" y="2981221"/>
            <a:ext cx="334890" cy="334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8680" y="3761277"/>
            <a:ext cx="45719" cy="1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7419" y="3680214"/>
            <a:ext cx="2908612" cy="3136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673321" y="5973098"/>
            <a:ext cx="3126289" cy="7004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테이블 구조 샘플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10685"/>
              </p:ext>
            </p:extLst>
          </p:nvPr>
        </p:nvGraphicFramePr>
        <p:xfrm>
          <a:off x="678688" y="1207346"/>
          <a:ext cx="10708641" cy="5387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49"/>
                <a:gridCol w="1189849"/>
                <a:gridCol w="1189849"/>
                <a:gridCol w="1189849"/>
                <a:gridCol w="1189849"/>
                <a:gridCol w="1189849"/>
                <a:gridCol w="1189849"/>
                <a:gridCol w="1189849"/>
                <a:gridCol w="1189849"/>
              </a:tblGrid>
              <a:tr h="864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No.Curse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이콘</a:t>
                      </a:r>
                      <a:r>
                        <a:rPr lang="ko-KR" altLang="en-US" dirty="0" smtClean="0"/>
                        <a:t> 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저주 능력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저주에 필요한 눈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저주에 필요한 눈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저주에 필요한 눈 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저주에 필요한 눈 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64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Icon_Curse_00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요정능력</a:t>
                      </a:r>
                      <a:r>
                        <a:rPr lang="en-US" altLang="ko-KR" baseline="0" dirty="0" smtClean="0"/>
                        <a:t> No)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4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Icon_Curse_00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요정능력</a:t>
                      </a:r>
                      <a:r>
                        <a:rPr lang="en-US" altLang="ko-KR" baseline="0" dirty="0" smtClean="0"/>
                        <a:t> No)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4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Icon_Curse_01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요정능력</a:t>
                      </a:r>
                      <a:r>
                        <a:rPr lang="en-US" altLang="ko-KR" baseline="0" dirty="0" smtClean="0"/>
                        <a:t> No)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4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Icon_Curse_01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요정능력</a:t>
                      </a:r>
                      <a:r>
                        <a:rPr lang="en-US" altLang="ko-KR" baseline="0" dirty="0" smtClean="0"/>
                        <a:t> No)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1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Icon_Curse_02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요정능력</a:t>
                      </a:r>
                      <a:r>
                        <a:rPr lang="en-US" altLang="ko-KR" baseline="0" dirty="0" smtClean="0"/>
                        <a:t> No)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0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182368"/>
            <a:ext cx="12192000" cy="2340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60704" y="6086916"/>
            <a:ext cx="952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b="1" dirty="0"/>
          </a:p>
        </p:txBody>
      </p:sp>
      <p:pic>
        <p:nvPicPr>
          <p:cNvPr id="1028" name="Picture 4" descr="trello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224418"/>
            <a:ext cx="441833" cy="44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688771"/>
            <a:ext cx="12192000" cy="19715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0" y="4045297"/>
            <a:ext cx="12192000" cy="17168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158240" y="2370604"/>
            <a:ext cx="9521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/>
              <a:t>음악초</a:t>
            </a:r>
            <a:endParaRPr lang="en-US" altLang="ko-KR" sz="6000" b="1" dirty="0" smtClean="0"/>
          </a:p>
          <a:p>
            <a:pPr algn="ctr"/>
            <a:r>
              <a:rPr lang="en-US" altLang="ko-KR" sz="4800" b="1" dirty="0" smtClean="0"/>
              <a:t>(</a:t>
            </a:r>
            <a:r>
              <a:rPr lang="ko-KR" altLang="en-US" sz="4800" b="1" dirty="0" smtClean="0"/>
              <a:t>리듬 </a:t>
            </a:r>
            <a:r>
              <a:rPr lang="ko-KR" altLang="en-US" sz="4800" b="1" dirty="0" err="1" smtClean="0"/>
              <a:t>플라워</a:t>
            </a:r>
            <a:r>
              <a:rPr lang="en-US" altLang="ko-KR" sz="4800" b="1" dirty="0" smtClean="0"/>
              <a:t>)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818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3759200" y="849518"/>
            <a:ext cx="74875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리듬 </a:t>
            </a:r>
            <a:r>
              <a:rPr lang="ko-KR" altLang="en-US" b="1" dirty="0" err="1" smtClean="0"/>
              <a:t>플라워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음악초</a:t>
            </a:r>
            <a:r>
              <a:rPr lang="en-US" altLang="ko-KR" b="1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NPC</a:t>
            </a:r>
            <a:r>
              <a:rPr lang="ko-KR" altLang="en-US" dirty="0" smtClean="0"/>
              <a:t>처럼 타일 위에 배치되어있다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BGM</a:t>
            </a:r>
            <a:r>
              <a:rPr lang="ko-KR" altLang="en-US" dirty="0"/>
              <a:t>이 해당 </a:t>
            </a:r>
            <a:r>
              <a:rPr lang="ko-KR" altLang="en-US" dirty="0" err="1"/>
              <a:t>음악초에</a:t>
            </a:r>
            <a:r>
              <a:rPr lang="ko-KR" altLang="en-US" dirty="0"/>
              <a:t> 맞춰서 </a:t>
            </a:r>
            <a:r>
              <a:rPr lang="ko-KR" altLang="en-US" dirty="0" smtClean="0"/>
              <a:t>재생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조건을 만족시키면</a:t>
            </a:r>
            <a:endParaRPr lang="en-US" altLang="ko-KR" dirty="0" smtClean="0"/>
          </a:p>
          <a:p>
            <a:r>
              <a:rPr lang="ko-KR" altLang="en-US" dirty="0" smtClean="0"/>
              <a:t>꽃을 획득할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b="1" dirty="0" smtClean="0"/>
              <a:t>상점에서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재화로 활용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음악초로만</a:t>
            </a:r>
            <a:r>
              <a:rPr lang="ko-KR" altLang="en-US" dirty="0" smtClean="0"/>
              <a:t> 구매할 수 있는 상품을 판매하여</a:t>
            </a:r>
            <a:endParaRPr lang="en-US" altLang="ko-KR" dirty="0" smtClean="0"/>
          </a:p>
          <a:p>
            <a:r>
              <a:rPr lang="ko-KR" altLang="en-US" dirty="0" smtClean="0"/>
              <a:t>노가다 플레이를 강요하게 하는 요소 중 하나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무기의 옵션을 바꿀 수 있는 </a:t>
            </a:r>
            <a:r>
              <a:rPr lang="ko-KR" altLang="en-US" dirty="0" err="1"/>
              <a:t>제</a:t>
            </a:r>
            <a:r>
              <a:rPr lang="ko-KR" altLang="en-US" dirty="0" err="1" smtClean="0"/>
              <a:t>련석도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음악초로</a:t>
            </a:r>
            <a:r>
              <a:rPr lang="ko-KR" altLang="en-US" dirty="0" smtClean="0"/>
              <a:t> 구입할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// </a:t>
            </a:r>
            <a:r>
              <a:rPr lang="ko-KR" altLang="en-US" dirty="0" err="1" smtClean="0"/>
              <a:t>제련석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음악초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정도 </a:t>
            </a:r>
            <a:r>
              <a:rPr lang="ko-KR" altLang="en-US" dirty="0" smtClean="0"/>
              <a:t>비율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아주 간단한 리듬게임을 만드는 것이 목표</a:t>
            </a:r>
            <a:endParaRPr lang="en-US" altLang="ko-KR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기획 의도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8" y="983022"/>
            <a:ext cx="2983051" cy="54032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79" y="3236685"/>
            <a:ext cx="665878" cy="7765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018" y="2540000"/>
            <a:ext cx="2983051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감미로운 음악이 들려온다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2" name="직사각형 41"/>
          <p:cNvSpPr/>
          <p:nvPr/>
        </p:nvSpPr>
        <p:spPr>
          <a:xfrm>
            <a:off x="2415304" y="3185926"/>
            <a:ext cx="914400" cy="8780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63200" y="0"/>
            <a:ext cx="1828800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NEW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767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기본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UI –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이벤트 시작</a:t>
            </a:r>
            <a:endParaRPr lang="ko-KR" altLang="en-US" sz="3200" dirty="0"/>
          </a:p>
        </p:txBody>
      </p:sp>
      <p:sp>
        <p:nvSpPr>
          <p:cNvPr id="45" name="직사각형 44"/>
          <p:cNvSpPr/>
          <p:nvPr/>
        </p:nvSpPr>
        <p:spPr>
          <a:xfrm>
            <a:off x="565979" y="885370"/>
            <a:ext cx="3120165" cy="5865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50" b="47793" l="3426" r="90000">
                        <a14:foregroundMark x1="51296" y1="15045" x2="27500" y2="42793"/>
                        <a14:foregroundMark x1="26389" y1="13829" x2="73241" y2="45991"/>
                        <a14:foregroundMark x1="41019" y1="15405" x2="56389" y2="45090"/>
                        <a14:foregroundMark x1="25741" y1="25721" x2="66296" y2="15946"/>
                        <a14:foregroundMark x1="63333" y1="21126" x2="23148" y2="37117"/>
                        <a14:foregroundMark x1="55278" y1="19505" x2="49815" y2="23784"/>
                        <a14:foregroundMark x1="37778" y1="34459" x2="47593" y2="46892"/>
                        <a14:foregroundMark x1="49815" y1="35135" x2="51296" y2="44414"/>
                        <a14:foregroundMark x1="41759" y1="37297" x2="50556" y2="45991"/>
                        <a14:foregroundMark x1="33704" y1="44595" x2="47222" y2="45090"/>
                        <a14:foregroundMark x1="58241" y1="36577" x2="52037" y2="45270"/>
                        <a14:foregroundMark x1="60370" y1="43874" x2="54907" y2="45631"/>
                        <a14:foregroundMark x1="67037" y1="44775" x2="52778" y2="46892"/>
                        <a14:foregroundMark x1="33704" y1="43694" x2="47593" y2="47793"/>
                        <a14:foregroundMark x1="61481" y1="15946" x2="53148" y2="15946"/>
                        <a14:foregroundMark x1="19167" y1="20766" x2="3426" y2="37658"/>
                      </a14:backgroundRemoval>
                    </a14:imgEffect>
                  </a14:imgLayer>
                </a14:imgProps>
              </a:ext>
            </a:extLst>
          </a:blip>
          <a:srcRect b="54311"/>
          <a:stretch/>
        </p:blipFill>
        <p:spPr>
          <a:xfrm>
            <a:off x="1034863" y="999522"/>
            <a:ext cx="2297821" cy="215802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059481" y="904910"/>
            <a:ext cx="80018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NPC</a:t>
            </a:r>
            <a:r>
              <a:rPr lang="ko-KR" altLang="en-US" dirty="0" smtClean="0"/>
              <a:t>와 대화하듯이 터치해서 말을 걸면</a:t>
            </a:r>
            <a:endParaRPr lang="en-US" altLang="ko-KR" dirty="0" smtClean="0"/>
          </a:p>
          <a:p>
            <a:r>
              <a:rPr lang="ko-KR" altLang="en-US" dirty="0" smtClean="0"/>
              <a:t>이벤트 시작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함께 노래한다</a:t>
            </a:r>
            <a:r>
              <a:rPr lang="en-US" altLang="ko-KR" dirty="0" smtClean="0"/>
              <a:t>.]</a:t>
            </a:r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악기를 꺼내고 미니게임을 진행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자리를 벗어난다</a:t>
            </a:r>
            <a:r>
              <a:rPr lang="en-US" altLang="ko-KR" dirty="0" smtClean="0"/>
              <a:t>.]</a:t>
            </a:r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이벤트 종료 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를 클릭하여 이벤트를 시작할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90967" y="4085919"/>
            <a:ext cx="2881512" cy="56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뒤로 한발 물러난다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0967" y="3419713"/>
            <a:ext cx="2881512" cy="56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함께 노래한다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34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4038600" y="1329722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꽃 이미지와 판정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연출</a:t>
            </a:r>
            <a:endParaRPr lang="en-US" altLang="ko-KR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미니게임</a:t>
            </a:r>
            <a:endParaRPr lang="ko-KR" altLang="en-US" sz="3200" dirty="0"/>
          </a:p>
        </p:txBody>
      </p:sp>
      <p:sp>
        <p:nvSpPr>
          <p:cNvPr id="124" name="직사각형 123"/>
          <p:cNvSpPr/>
          <p:nvPr/>
        </p:nvSpPr>
        <p:spPr>
          <a:xfrm>
            <a:off x="565979" y="885370"/>
            <a:ext cx="3120165" cy="5865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50" b="47793" l="3426" r="90000">
                        <a14:foregroundMark x1="51296" y1="15045" x2="27500" y2="42793"/>
                        <a14:foregroundMark x1="26389" y1="13829" x2="73241" y2="45991"/>
                        <a14:foregroundMark x1="41019" y1="15405" x2="56389" y2="45090"/>
                        <a14:foregroundMark x1="25741" y1="25721" x2="66296" y2="15946"/>
                        <a14:foregroundMark x1="63333" y1="21126" x2="23148" y2="37117"/>
                        <a14:foregroundMark x1="55278" y1="19505" x2="49815" y2="23784"/>
                        <a14:foregroundMark x1="37778" y1="34459" x2="47593" y2="46892"/>
                        <a14:foregroundMark x1="49815" y1="35135" x2="51296" y2="44414"/>
                        <a14:foregroundMark x1="41759" y1="37297" x2="50556" y2="45991"/>
                        <a14:foregroundMark x1="33704" y1="44595" x2="47222" y2="45090"/>
                        <a14:foregroundMark x1="58241" y1="36577" x2="52037" y2="45270"/>
                        <a14:foregroundMark x1="60370" y1="43874" x2="54907" y2="45631"/>
                        <a14:foregroundMark x1="67037" y1="44775" x2="52778" y2="46892"/>
                        <a14:foregroundMark x1="33704" y1="43694" x2="47593" y2="47793"/>
                        <a14:foregroundMark x1="61481" y1="15946" x2="53148" y2="15946"/>
                        <a14:foregroundMark x1="19167" y1="20766" x2="3426" y2="37658"/>
                      </a14:backgroundRemoval>
                    </a14:imgEffect>
                  </a14:imgLayer>
                </a14:imgProps>
              </a:ext>
            </a:extLst>
          </a:blip>
          <a:srcRect b="54311"/>
          <a:stretch/>
        </p:blipFill>
        <p:spPr>
          <a:xfrm>
            <a:off x="1034863" y="999522"/>
            <a:ext cx="2297821" cy="2158023"/>
          </a:xfrm>
          <a:prstGeom prst="rect">
            <a:avLst/>
          </a:prstGeom>
        </p:spPr>
      </p:pic>
      <p:sp>
        <p:nvSpPr>
          <p:cNvPr id="126" name="모서리가 둥근 직사각형 125"/>
          <p:cNvSpPr/>
          <p:nvPr/>
        </p:nvSpPr>
        <p:spPr>
          <a:xfrm>
            <a:off x="2090093" y="3398307"/>
            <a:ext cx="82356" cy="59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/>
          <p:nvPr/>
        </p:nvCxnSpPr>
        <p:spPr>
          <a:xfrm>
            <a:off x="2131724" y="3428318"/>
            <a:ext cx="0" cy="5354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90967" y="5121563"/>
            <a:ext cx="2881512" cy="684914"/>
            <a:chOff x="690967" y="4194463"/>
            <a:chExt cx="2881512" cy="684914"/>
          </a:xfrm>
        </p:grpSpPr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4"/>
            <a:srcRect l="3143" t="53689" b="35111"/>
            <a:stretch/>
          </p:blipFill>
          <p:spPr>
            <a:xfrm>
              <a:off x="690967" y="4194463"/>
              <a:ext cx="2881512" cy="684914"/>
            </a:xfrm>
            <a:prstGeom prst="rect">
              <a:avLst/>
            </a:prstGeom>
          </p:spPr>
        </p:pic>
        <p:sp>
          <p:nvSpPr>
            <p:cNvPr id="129" name="타원 128"/>
            <p:cNvSpPr/>
            <p:nvPr/>
          </p:nvSpPr>
          <p:spPr>
            <a:xfrm>
              <a:off x="1397828" y="4258918"/>
              <a:ext cx="239176" cy="173946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680684" y="4258918"/>
              <a:ext cx="239176" cy="173946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2017513" y="4258918"/>
              <a:ext cx="239176" cy="173946"/>
            </a:xfrm>
            <a:prstGeom prst="ellipse">
              <a:avLst/>
            </a:prstGeom>
            <a:solidFill>
              <a:srgbClr val="FFFF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04429" y="4837939"/>
            <a:ext cx="3297139" cy="1194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4429" y="3264989"/>
            <a:ext cx="3297139" cy="854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4429" y="1039528"/>
            <a:ext cx="3297139" cy="22254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8600" y="3398307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노트와 판정선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038600" y="5023439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패널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19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진행 및 필요한 내용</a:t>
            </a:r>
            <a:endParaRPr lang="ko-KR" altLang="en-US" sz="3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85286" y="897679"/>
            <a:ext cx="1880449" cy="3406097"/>
            <a:chOff x="485286" y="897679"/>
            <a:chExt cx="2142959" cy="388158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86" y="897679"/>
              <a:ext cx="2142959" cy="388158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356" y="2516661"/>
              <a:ext cx="478352" cy="557830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131718" y="4445551"/>
            <a:ext cx="2611482" cy="89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NPC(</a:t>
            </a:r>
            <a:r>
              <a:rPr lang="ko-KR" altLang="en-US" sz="1400" dirty="0" smtClean="0"/>
              <a:t>오브젝트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있는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방에 입장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848178" y="897679"/>
            <a:ext cx="2077390" cy="95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NPC </a:t>
            </a:r>
            <a:r>
              <a:rPr lang="ko-KR" altLang="en-US" sz="1400" dirty="0" smtClean="0"/>
              <a:t>와 대화 시작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408011" y="897679"/>
            <a:ext cx="2077390" cy="95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대화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선택지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중 이벤트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트리거</a:t>
            </a:r>
            <a:r>
              <a:rPr lang="ko-KR" altLang="en-US" sz="1400" dirty="0" smtClean="0"/>
              <a:t> 발동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408010" y="2392129"/>
            <a:ext cx="4467509" cy="956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이벤트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미니게임</a:t>
            </a:r>
            <a:r>
              <a:rPr lang="en-US" altLang="ko-KR" sz="1400" b="1" smtClean="0"/>
              <a:t>)</a:t>
            </a:r>
            <a:r>
              <a:rPr lang="ko-KR" altLang="en-US" sz="1400" b="1" smtClean="0"/>
              <a:t> </a:t>
            </a:r>
            <a:r>
              <a:rPr lang="ko-KR" altLang="en-US" sz="1400" b="1" dirty="0" smtClean="0"/>
              <a:t>시작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5920318" y="5522052"/>
            <a:ext cx="2077390" cy="95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 적용</a:t>
            </a:r>
            <a:endParaRPr lang="ko-KR" altLang="en-US" sz="1400" dirty="0"/>
          </a:p>
        </p:txBody>
      </p:sp>
      <p:sp>
        <p:nvSpPr>
          <p:cNvPr id="14" name="오른쪽 화살표 13"/>
          <p:cNvSpPr/>
          <p:nvPr/>
        </p:nvSpPr>
        <p:spPr>
          <a:xfrm>
            <a:off x="2365735" y="1182624"/>
            <a:ext cx="377465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978057" y="1182624"/>
            <a:ext cx="377465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5400000">
            <a:off x="6770281" y="1916002"/>
            <a:ext cx="377465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6770281" y="3442211"/>
            <a:ext cx="377465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20319" y="3938483"/>
            <a:ext cx="2077390" cy="95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이벤트 종료</a:t>
            </a:r>
            <a:endParaRPr lang="ko-KR" altLang="en-US" sz="1400" dirty="0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6770281" y="4972063"/>
            <a:ext cx="377465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62687" y="173044"/>
            <a:ext cx="3499104" cy="657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50" b="47793" l="3426" r="90000">
                        <a14:foregroundMark x1="51296" y1="15045" x2="27500" y2="42793"/>
                        <a14:foregroundMark x1="26389" y1="13829" x2="73241" y2="45991"/>
                        <a14:foregroundMark x1="41019" y1="15405" x2="56389" y2="45090"/>
                        <a14:foregroundMark x1="25741" y1="25721" x2="66296" y2="15946"/>
                        <a14:foregroundMark x1="63333" y1="21126" x2="23148" y2="37117"/>
                        <a14:foregroundMark x1="55278" y1="19505" x2="49815" y2="23784"/>
                        <a14:foregroundMark x1="37778" y1="34459" x2="47593" y2="46892"/>
                        <a14:foregroundMark x1="49815" y1="35135" x2="51296" y2="44414"/>
                        <a14:foregroundMark x1="41759" y1="37297" x2="50556" y2="45991"/>
                        <a14:foregroundMark x1="33704" y1="44595" x2="47222" y2="45090"/>
                        <a14:foregroundMark x1="58241" y1="36577" x2="52037" y2="45270"/>
                        <a14:foregroundMark x1="60370" y1="43874" x2="54907" y2="45631"/>
                        <a14:foregroundMark x1="67037" y1="44775" x2="52778" y2="46892"/>
                        <a14:foregroundMark x1="33704" y1="43694" x2="47593" y2="47793"/>
                        <a14:foregroundMark x1="61481" y1="15946" x2="53148" y2="15946"/>
                        <a14:foregroundMark x1="19167" y1="20766" x2="3426" y2="37658"/>
                      </a14:backgroundRemoval>
                    </a14:imgEffect>
                  </a14:imgLayer>
                </a14:imgProps>
              </a:ext>
            </a:extLst>
          </a:blip>
          <a:srcRect b="54311"/>
          <a:stretch/>
        </p:blipFill>
        <p:spPr>
          <a:xfrm>
            <a:off x="1988516" y="301060"/>
            <a:ext cx="2576888" cy="2420112"/>
          </a:xfrm>
          <a:prstGeom prst="rect">
            <a:avLst/>
          </a:prstGeom>
        </p:spPr>
      </p:pic>
      <p:sp>
        <p:nvSpPr>
          <p:cNvPr id="9" name="도넛 8"/>
          <p:cNvSpPr/>
          <p:nvPr/>
        </p:nvSpPr>
        <p:spPr>
          <a:xfrm flipH="1">
            <a:off x="3059984" y="1358861"/>
            <a:ext cx="304510" cy="304510"/>
          </a:xfrm>
          <a:prstGeom prst="donut">
            <a:avLst>
              <a:gd name="adj" fmla="val 1861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71902" y="2991174"/>
            <a:ext cx="92358" cy="66776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16508" y="3024829"/>
            <a:ext cx="92358" cy="600456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27296" y="3024829"/>
            <a:ext cx="92358" cy="600456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218589" y="3024829"/>
            <a:ext cx="0" cy="6004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166060" y="3024829"/>
            <a:ext cx="92358" cy="600456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노트의 생성과 이동</a:t>
            </a:r>
            <a:endParaRPr lang="ko-KR" altLang="en-US" sz="32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1781636" y="4759763"/>
            <a:ext cx="2881512" cy="684914"/>
            <a:chOff x="690967" y="4194463"/>
            <a:chExt cx="2881512" cy="684914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4"/>
            <a:srcRect l="3143" t="53689" b="35111"/>
            <a:stretch/>
          </p:blipFill>
          <p:spPr>
            <a:xfrm>
              <a:off x="690967" y="4194463"/>
              <a:ext cx="2881512" cy="684914"/>
            </a:xfrm>
            <a:prstGeom prst="rect">
              <a:avLst/>
            </a:prstGeom>
          </p:spPr>
        </p:pic>
        <p:sp>
          <p:nvSpPr>
            <p:cNvPr id="61" name="타원 60"/>
            <p:cNvSpPr/>
            <p:nvPr/>
          </p:nvSpPr>
          <p:spPr>
            <a:xfrm>
              <a:off x="1397828" y="4258918"/>
              <a:ext cx="239176" cy="173946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680684" y="4258918"/>
              <a:ext cx="239176" cy="173946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017513" y="4258918"/>
              <a:ext cx="239176" cy="173946"/>
            </a:xfrm>
            <a:prstGeom prst="ellipse">
              <a:avLst/>
            </a:prstGeom>
            <a:solidFill>
              <a:srgbClr val="FFFF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663148" y="2721172"/>
            <a:ext cx="652564" cy="1168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168879" y="2721172"/>
            <a:ext cx="652564" cy="1168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97652" y="3889248"/>
            <a:ext cx="64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80707" y="3889248"/>
            <a:ext cx="64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1685860" y="3145536"/>
            <a:ext cx="1358884" cy="479749"/>
          </a:xfrm>
          <a:prstGeom prst="right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3476525" y="3145536"/>
            <a:ext cx="1358884" cy="479749"/>
          </a:xfrm>
          <a:prstGeom prst="right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461000" y="849518"/>
            <a:ext cx="593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음파가 </a:t>
            </a:r>
            <a:r>
              <a:rPr lang="ko-KR" altLang="en-US" b="1" dirty="0" smtClean="0">
                <a:solidFill>
                  <a:srgbClr val="FF0000"/>
                </a:solidFill>
              </a:rPr>
              <a:t>생성</a:t>
            </a:r>
            <a:r>
              <a:rPr lang="ko-KR" altLang="en-US" dirty="0" smtClean="0"/>
              <a:t>되고</a:t>
            </a:r>
            <a:endParaRPr lang="en-US" altLang="ko-KR" dirty="0"/>
          </a:p>
          <a:p>
            <a:r>
              <a:rPr lang="ko-KR" altLang="en-US" b="1" dirty="0" smtClean="0">
                <a:solidFill>
                  <a:srgbClr val="00B050"/>
                </a:solidFill>
              </a:rPr>
              <a:t>도착점</a:t>
            </a:r>
            <a:r>
              <a:rPr lang="ko-KR" altLang="en-US" dirty="0" smtClean="0"/>
              <a:t>까지 도달하는데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초</a:t>
            </a:r>
            <a:r>
              <a:rPr lang="ko-KR" altLang="en-US" dirty="0" smtClean="0"/>
              <a:t>가 소요된다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이는 테이블의 난이도에 의해서 추가 조정된다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기본 속도는 변경될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0363200" y="0"/>
            <a:ext cx="1828800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NEW</a:t>
            </a:r>
            <a:endParaRPr lang="ko-KR" altLang="en-US" sz="3600" b="1" dirty="0"/>
          </a:p>
        </p:txBody>
      </p:sp>
      <p:sp>
        <p:nvSpPr>
          <p:cNvPr id="81" name="직사각형 80"/>
          <p:cNvSpPr/>
          <p:nvPr/>
        </p:nvSpPr>
        <p:spPr>
          <a:xfrm>
            <a:off x="3163336" y="2721172"/>
            <a:ext cx="115672" cy="1168076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788003" y="3918744"/>
            <a:ext cx="99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B050"/>
                </a:solidFill>
              </a:rPr>
              <a:t>도착점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0.14401 -0.00023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14401 -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78" grpId="0" animBg="1"/>
      <p:bldP spid="78" grpId="1" animBg="1"/>
      <p:bldP spid="78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판정</a:t>
            </a:r>
            <a:endParaRPr lang="ko-KR" altLang="en-US" sz="3200" dirty="0"/>
          </a:p>
        </p:txBody>
      </p:sp>
      <p:sp>
        <p:nvSpPr>
          <p:cNvPr id="124" name="직사각형 123"/>
          <p:cNvSpPr/>
          <p:nvPr/>
        </p:nvSpPr>
        <p:spPr>
          <a:xfrm>
            <a:off x="565979" y="885370"/>
            <a:ext cx="3120165" cy="5865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50" b="47793" l="3426" r="90000">
                        <a14:foregroundMark x1="51296" y1="15045" x2="27500" y2="42793"/>
                        <a14:foregroundMark x1="26389" y1="13829" x2="73241" y2="45991"/>
                        <a14:foregroundMark x1="41019" y1="15405" x2="56389" y2="45090"/>
                        <a14:foregroundMark x1="25741" y1="25721" x2="66296" y2="15946"/>
                        <a14:foregroundMark x1="63333" y1="21126" x2="23148" y2="37117"/>
                        <a14:foregroundMark x1="55278" y1="19505" x2="49815" y2="23784"/>
                        <a14:foregroundMark x1="37778" y1="34459" x2="47593" y2="46892"/>
                        <a14:foregroundMark x1="49815" y1="35135" x2="51296" y2="44414"/>
                        <a14:foregroundMark x1="41759" y1="37297" x2="50556" y2="45991"/>
                        <a14:foregroundMark x1="33704" y1="44595" x2="47222" y2="45090"/>
                        <a14:foregroundMark x1="58241" y1="36577" x2="52037" y2="45270"/>
                        <a14:foregroundMark x1="60370" y1="43874" x2="54907" y2="45631"/>
                        <a14:foregroundMark x1="67037" y1="44775" x2="52778" y2="46892"/>
                        <a14:foregroundMark x1="33704" y1="43694" x2="47593" y2="47793"/>
                        <a14:foregroundMark x1="61481" y1="15946" x2="53148" y2="15946"/>
                        <a14:foregroundMark x1="19167" y1="20766" x2="3426" y2="37658"/>
                      </a14:backgroundRemoval>
                    </a14:imgEffect>
                  </a14:imgLayer>
                </a14:imgProps>
              </a:ext>
            </a:extLst>
          </a:blip>
          <a:srcRect b="54311"/>
          <a:stretch/>
        </p:blipFill>
        <p:spPr>
          <a:xfrm>
            <a:off x="1034863" y="999522"/>
            <a:ext cx="2297821" cy="2158023"/>
          </a:xfrm>
          <a:prstGeom prst="rect">
            <a:avLst/>
          </a:prstGeom>
        </p:spPr>
      </p:pic>
      <p:sp>
        <p:nvSpPr>
          <p:cNvPr id="126" name="모서리가 둥근 직사각형 125"/>
          <p:cNvSpPr/>
          <p:nvPr/>
        </p:nvSpPr>
        <p:spPr>
          <a:xfrm>
            <a:off x="2090093" y="3398307"/>
            <a:ext cx="82356" cy="59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90967" y="5121563"/>
            <a:ext cx="2881512" cy="684914"/>
            <a:chOff x="690967" y="4194463"/>
            <a:chExt cx="2881512" cy="68491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l="3143" t="53689" b="35111"/>
            <a:stretch/>
          </p:blipFill>
          <p:spPr>
            <a:xfrm>
              <a:off x="690967" y="4194463"/>
              <a:ext cx="2881512" cy="684914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1397828" y="4258918"/>
              <a:ext cx="239176" cy="173946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680684" y="4258918"/>
              <a:ext cx="239176" cy="173946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017513" y="4258918"/>
              <a:ext cx="239176" cy="173946"/>
            </a:xfrm>
            <a:prstGeom prst="ellipse">
              <a:avLst/>
            </a:prstGeom>
            <a:solidFill>
              <a:srgbClr val="FFFF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59481" y="904910"/>
            <a:ext cx="80018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음악초의</a:t>
            </a:r>
            <a:r>
              <a:rPr lang="ko-KR" altLang="en-US" dirty="0" smtClean="0"/>
              <a:t> 노래에 맞춰</a:t>
            </a:r>
            <a:endParaRPr lang="en-US" altLang="ko-KR" dirty="0" smtClean="0"/>
          </a:p>
          <a:p>
            <a:r>
              <a:rPr lang="ko-KR" altLang="en-US" dirty="0" smtClean="0"/>
              <a:t>노트에 맞는 버튼을 타이밍에 맞춰 눌러</a:t>
            </a:r>
            <a:endParaRPr lang="en-US" altLang="ko-KR" dirty="0" smtClean="0"/>
          </a:p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성공</a:t>
            </a:r>
            <a:r>
              <a:rPr lang="en-US" altLang="ko-KR" b="1" dirty="0" smtClean="0"/>
              <a:t>’ </a:t>
            </a:r>
            <a:r>
              <a:rPr lang="ko-KR" altLang="en-US" dirty="0" smtClean="0"/>
              <a:t>판정을 받아야 한다</a:t>
            </a:r>
            <a:r>
              <a:rPr lang="en-US" altLang="ko-KR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// </a:t>
            </a:r>
            <a:r>
              <a:rPr lang="ko-KR" altLang="en-US" sz="1400" dirty="0"/>
              <a:t>플레이어는 그냥 리듬게임을 하듯이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타이밍에 맞춰서 버튼을 잘 눌러다가 보면 만족도가 올라가고 </a:t>
            </a:r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만족도가 올라갈 때 마다 꽃이 뿜어내는 하트의 수가 달라진다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dirty="0" smtClean="0"/>
              <a:t>노트가 </a:t>
            </a:r>
            <a:r>
              <a:rPr lang="ko-KR" altLang="en-US" b="1" dirty="0" smtClean="0"/>
              <a:t>도착점</a:t>
            </a:r>
            <a:r>
              <a:rPr lang="ko-KR" altLang="en-US" dirty="0" smtClean="0"/>
              <a:t>에 도달하면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0.2</a:t>
            </a:r>
            <a:r>
              <a:rPr lang="ko-KR" altLang="en-US" dirty="0" smtClean="0"/>
              <a:t>초 후 사라진다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노트가 </a:t>
            </a:r>
            <a:r>
              <a:rPr lang="ko-KR" altLang="en-US" b="1" dirty="0" smtClean="0"/>
              <a:t>판정지역</a:t>
            </a:r>
            <a:r>
              <a:rPr lang="en-US" altLang="ko-KR" b="1" dirty="0" smtClean="0"/>
              <a:t>~</a:t>
            </a:r>
            <a:r>
              <a:rPr lang="ko-KR" altLang="en-US" b="1" dirty="0" smtClean="0"/>
              <a:t>도착점</a:t>
            </a:r>
            <a:r>
              <a:rPr lang="ko-KR" altLang="en-US" dirty="0" smtClean="0"/>
              <a:t> 내에 도달했을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노트와 동일한 색을 누르면</a:t>
            </a:r>
            <a:endParaRPr lang="en-US" altLang="ko-KR" dirty="0" smtClean="0"/>
          </a:p>
          <a:p>
            <a:r>
              <a:rPr lang="ko-KR" altLang="en-US" dirty="0" smtClean="0"/>
              <a:t>판정이 </a:t>
            </a:r>
            <a:r>
              <a:rPr lang="ko-KR" altLang="en-US" b="1" dirty="0" smtClean="0"/>
              <a:t>성공</a:t>
            </a:r>
            <a:r>
              <a:rPr lang="ko-KR" altLang="en-US" dirty="0" smtClean="0"/>
              <a:t>으로 처리된다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판정은 </a:t>
            </a:r>
            <a:r>
              <a:rPr lang="ko-KR" altLang="en-US" b="1" dirty="0" smtClean="0"/>
              <a:t>성공</a:t>
            </a:r>
            <a:r>
              <a:rPr lang="en-US" altLang="ko-KR" b="1" dirty="0" smtClean="0"/>
              <a:t>(Pass)</a:t>
            </a:r>
            <a:r>
              <a:rPr lang="ko-KR" altLang="en-US" dirty="0" smtClean="0"/>
              <a:t>과</a:t>
            </a:r>
            <a:r>
              <a:rPr lang="ko-KR" altLang="en-US" b="1" dirty="0" smtClean="0"/>
              <a:t> 실패</a:t>
            </a:r>
            <a:r>
              <a:rPr lang="en-US" altLang="ko-KR" b="1" dirty="0" smtClean="0"/>
              <a:t>(Fail)</a:t>
            </a:r>
          </a:p>
          <a:p>
            <a:r>
              <a:rPr lang="ko-KR" altLang="en-US" dirty="0" smtClean="0"/>
              <a:t>두 가지로만 정리한다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363200" y="0"/>
            <a:ext cx="1828800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NEW</a:t>
            </a:r>
            <a:endParaRPr lang="ko-KR" altLang="en-US" sz="36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6072" y="3410499"/>
            <a:ext cx="92358" cy="600456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6860" y="3410499"/>
            <a:ext cx="92358" cy="600456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95624" y="3410499"/>
            <a:ext cx="92358" cy="600456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17513" y="3207966"/>
            <a:ext cx="216740" cy="1168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99601" y="4376042"/>
            <a:ext cx="64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판정지역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3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0.14401 -0.00023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14401 -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판정 결과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성공</a:t>
            </a:r>
            <a:endParaRPr lang="ko-KR" altLang="en-US" sz="3200" dirty="0"/>
          </a:p>
        </p:txBody>
      </p:sp>
      <p:sp>
        <p:nvSpPr>
          <p:cNvPr id="124" name="직사각형 123"/>
          <p:cNvSpPr/>
          <p:nvPr/>
        </p:nvSpPr>
        <p:spPr>
          <a:xfrm>
            <a:off x="565979" y="885370"/>
            <a:ext cx="3120165" cy="5865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50" b="47793" l="3426" r="90000">
                        <a14:foregroundMark x1="51296" y1="15045" x2="27500" y2="42793"/>
                        <a14:foregroundMark x1="26389" y1="13829" x2="73241" y2="45991"/>
                        <a14:foregroundMark x1="41019" y1="15405" x2="56389" y2="45090"/>
                        <a14:foregroundMark x1="25741" y1="25721" x2="66296" y2="15946"/>
                        <a14:foregroundMark x1="63333" y1="21126" x2="23148" y2="37117"/>
                        <a14:foregroundMark x1="55278" y1="19505" x2="49815" y2="23784"/>
                        <a14:foregroundMark x1="37778" y1="34459" x2="47593" y2="46892"/>
                        <a14:foregroundMark x1="49815" y1="35135" x2="51296" y2="44414"/>
                        <a14:foregroundMark x1="41759" y1="37297" x2="50556" y2="45991"/>
                        <a14:foregroundMark x1="33704" y1="44595" x2="47222" y2="45090"/>
                        <a14:foregroundMark x1="58241" y1="36577" x2="52037" y2="45270"/>
                        <a14:foregroundMark x1="60370" y1="43874" x2="54907" y2="45631"/>
                        <a14:foregroundMark x1="67037" y1="44775" x2="52778" y2="46892"/>
                        <a14:foregroundMark x1="33704" y1="43694" x2="47593" y2="47793"/>
                        <a14:foregroundMark x1="61481" y1="15946" x2="53148" y2="15946"/>
                        <a14:foregroundMark x1="19167" y1="20766" x2="3426" y2="37658"/>
                      </a14:backgroundRemoval>
                    </a14:imgEffect>
                  </a14:imgLayer>
                </a14:imgProps>
              </a:ext>
            </a:extLst>
          </a:blip>
          <a:srcRect b="54311"/>
          <a:stretch/>
        </p:blipFill>
        <p:spPr>
          <a:xfrm>
            <a:off x="1034863" y="999522"/>
            <a:ext cx="2297821" cy="2158023"/>
          </a:xfrm>
          <a:prstGeom prst="rect">
            <a:avLst/>
          </a:prstGeom>
        </p:spPr>
      </p:pic>
      <p:sp>
        <p:nvSpPr>
          <p:cNvPr id="126" name="모서리가 둥근 직사각형 125"/>
          <p:cNvSpPr/>
          <p:nvPr/>
        </p:nvSpPr>
        <p:spPr>
          <a:xfrm>
            <a:off x="2090093" y="3398307"/>
            <a:ext cx="82356" cy="59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90967" y="5121563"/>
            <a:ext cx="2881512" cy="684914"/>
            <a:chOff x="690967" y="4194463"/>
            <a:chExt cx="2881512" cy="68491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l="3143" t="53689" b="35111"/>
            <a:stretch/>
          </p:blipFill>
          <p:spPr>
            <a:xfrm>
              <a:off x="690967" y="4194463"/>
              <a:ext cx="2881512" cy="684914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1397828" y="4258918"/>
              <a:ext cx="239176" cy="173946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680684" y="4258918"/>
              <a:ext cx="239176" cy="173946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017513" y="4258918"/>
              <a:ext cx="239176" cy="173946"/>
            </a:xfrm>
            <a:prstGeom prst="ellipse">
              <a:avLst/>
            </a:prstGeom>
            <a:solidFill>
              <a:srgbClr val="FFFF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59481" y="904910"/>
            <a:ext cx="8001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성공</a:t>
            </a:r>
            <a:r>
              <a:rPr lang="ko-KR" altLang="en-US" dirty="0"/>
              <a:t> </a:t>
            </a:r>
            <a:r>
              <a:rPr lang="ko-KR" altLang="en-US" dirty="0" smtClean="0"/>
              <a:t>판정일 때는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꽃이 하트를 생성한다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노트의 색과 동일한 음파가 생성되고 애니메이션 재생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슬라이드 쇼 애니메이션 참고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err="1" smtClean="0"/>
              <a:t>판정시</a:t>
            </a:r>
            <a:r>
              <a:rPr lang="ko-KR" altLang="en-US" dirty="0" smtClean="0"/>
              <a:t> 이와 같은 연출이 들어갈 것이라는 것을 감안해주시면 좋겠습니다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363200" y="0"/>
            <a:ext cx="1828800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NEW</a:t>
            </a:r>
            <a:endParaRPr lang="ko-KR" altLang="en-US" sz="36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95624" y="3410499"/>
            <a:ext cx="92358" cy="600456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45816" y="1342590"/>
            <a:ext cx="1234867" cy="1377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 descr="일러스트레이터] 1분만에 하트 모양 아이콘 그리기 : 네이버 블로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24" y="1727389"/>
            <a:ext cx="306608" cy="2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도넛 26"/>
          <p:cNvSpPr/>
          <p:nvPr/>
        </p:nvSpPr>
        <p:spPr>
          <a:xfrm flipH="1">
            <a:off x="1934690" y="1890773"/>
            <a:ext cx="304510" cy="304510"/>
          </a:xfrm>
          <a:prstGeom prst="donut">
            <a:avLst>
              <a:gd name="adj" fmla="val 186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02847 L 0.00729 0.02847 C 0.00755 0.0257 0.00937 0.01065 0.01029 0.00532 C 0.01055 0.00347 0.01094 0.00162 0.01133 -7.40741E-7 C 0.01029 -0.00139 0.0095 -0.00324 0.0082 -0.0037 C -0.01537 -0.01042 -0.01133 0.00556 -0.01471 -0.0125 C -0.01445 -0.01505 -0.01458 -0.01759 -0.0138 -0.01968 C -0.01263 -0.02268 -0.00951 -0.02407 -0.00781 -0.025 C -0.00703 -0.02685 -0.00677 -0.02917 -0.00573 -0.03032 C 0.00013 -0.0375 -0.00287 -0.02616 -0.00078 -0.0375 C -0.00104 -0.03935 -0.00091 -0.0419 -0.00169 -0.04282 C -0.00313 -0.04444 -0.00508 -0.04398 -0.00677 -0.04468 C -0.00781 -0.04514 -0.00872 -0.04583 -0.00977 -0.0463 C -0.01146 -0.04722 -0.01315 -0.04745 -0.01471 -0.04815 C -0.01602 -0.05648 -0.01458 -0.05417 -0.01771 -0.05694 L -0.01771 -0.05694 " pathEditMode="relative" ptsTypes="AAAAAAAAAAAAAA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7" grpId="0" animBg="1"/>
      <p:bldP spid="27" grpId="1" animBg="1"/>
      <p:bldP spid="27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판정 결과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실패</a:t>
            </a:r>
            <a:endParaRPr lang="ko-KR" altLang="en-US" sz="3200" dirty="0"/>
          </a:p>
        </p:txBody>
      </p:sp>
      <p:sp>
        <p:nvSpPr>
          <p:cNvPr id="124" name="직사각형 123"/>
          <p:cNvSpPr/>
          <p:nvPr/>
        </p:nvSpPr>
        <p:spPr>
          <a:xfrm>
            <a:off x="565979" y="885370"/>
            <a:ext cx="3120165" cy="5865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50" b="47793" l="3426" r="90000">
                        <a14:foregroundMark x1="51296" y1="15045" x2="27500" y2="42793"/>
                        <a14:foregroundMark x1="26389" y1="13829" x2="73241" y2="45991"/>
                        <a14:foregroundMark x1="41019" y1="15405" x2="56389" y2="45090"/>
                        <a14:foregroundMark x1="25741" y1="25721" x2="66296" y2="15946"/>
                        <a14:foregroundMark x1="63333" y1="21126" x2="23148" y2="37117"/>
                        <a14:foregroundMark x1="55278" y1="19505" x2="49815" y2="23784"/>
                        <a14:foregroundMark x1="37778" y1="34459" x2="47593" y2="46892"/>
                        <a14:foregroundMark x1="49815" y1="35135" x2="51296" y2="44414"/>
                        <a14:foregroundMark x1="41759" y1="37297" x2="50556" y2="45991"/>
                        <a14:foregroundMark x1="33704" y1="44595" x2="47222" y2="45090"/>
                        <a14:foregroundMark x1="58241" y1="36577" x2="52037" y2="45270"/>
                        <a14:foregroundMark x1="60370" y1="43874" x2="54907" y2="45631"/>
                        <a14:foregroundMark x1="67037" y1="44775" x2="52778" y2="46892"/>
                        <a14:foregroundMark x1="33704" y1="43694" x2="47593" y2="47793"/>
                        <a14:foregroundMark x1="61481" y1="15946" x2="53148" y2="15946"/>
                        <a14:foregroundMark x1="19167" y1="20766" x2="3426" y2="37658"/>
                      </a14:backgroundRemoval>
                    </a14:imgEffect>
                  </a14:imgLayer>
                </a14:imgProps>
              </a:ext>
            </a:extLst>
          </a:blip>
          <a:srcRect b="54311"/>
          <a:stretch/>
        </p:blipFill>
        <p:spPr>
          <a:xfrm>
            <a:off x="1034863" y="999522"/>
            <a:ext cx="2297821" cy="2158023"/>
          </a:xfrm>
          <a:prstGeom prst="rect">
            <a:avLst/>
          </a:prstGeom>
        </p:spPr>
      </p:pic>
      <p:sp>
        <p:nvSpPr>
          <p:cNvPr id="126" name="모서리가 둥근 직사각형 125"/>
          <p:cNvSpPr/>
          <p:nvPr/>
        </p:nvSpPr>
        <p:spPr>
          <a:xfrm>
            <a:off x="2090093" y="3398307"/>
            <a:ext cx="82356" cy="59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90967" y="5121563"/>
            <a:ext cx="2881512" cy="684914"/>
            <a:chOff x="690967" y="4194463"/>
            <a:chExt cx="2881512" cy="68491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l="3143" t="53689" b="35111"/>
            <a:stretch/>
          </p:blipFill>
          <p:spPr>
            <a:xfrm>
              <a:off x="690967" y="4194463"/>
              <a:ext cx="2881512" cy="684914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1397828" y="4258918"/>
              <a:ext cx="239176" cy="173946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680684" y="4258918"/>
              <a:ext cx="239176" cy="173946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017513" y="4258918"/>
              <a:ext cx="239176" cy="173946"/>
            </a:xfrm>
            <a:prstGeom prst="ellipse">
              <a:avLst/>
            </a:prstGeom>
            <a:solidFill>
              <a:srgbClr val="FFFF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59481" y="904910"/>
            <a:ext cx="8001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실패</a:t>
            </a:r>
            <a:r>
              <a:rPr lang="ko-KR" altLang="en-US" dirty="0" smtClean="0"/>
              <a:t> </a:t>
            </a:r>
            <a:r>
              <a:rPr lang="ko-KR" altLang="en-US" dirty="0" smtClean="0"/>
              <a:t>판정일 때는</a:t>
            </a:r>
            <a:endParaRPr lang="en-US" altLang="ko-KR" dirty="0" smtClean="0"/>
          </a:p>
          <a:p>
            <a:r>
              <a:rPr lang="ko-KR" altLang="en-US" dirty="0" smtClean="0"/>
              <a:t>꽃이 해골 아이콘을 표기한다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슬라이드 쇼 애니메이션 참고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err="1" smtClean="0"/>
              <a:t>판정시</a:t>
            </a:r>
            <a:r>
              <a:rPr lang="ko-KR" altLang="en-US" dirty="0" smtClean="0"/>
              <a:t> 이와 같은 연출이 들어갈 것이라는 것을 감안해주시면 좋겠습니다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0363200" y="0"/>
            <a:ext cx="1828800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NEW</a:t>
            </a:r>
            <a:endParaRPr lang="ko-KR" altLang="en-US" sz="36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95624" y="3410499"/>
            <a:ext cx="92358" cy="600456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53458" y="1150373"/>
            <a:ext cx="2019584" cy="2007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해골 아이콘, 해골 아이콘, 뼈 아이콘, 가로 질러 가다 PNG 및 벡터 에 대한 무료 다운로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28" y="1330286"/>
            <a:ext cx="626576" cy="62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8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이벤트 </a:t>
            </a:r>
            <a:r>
              <a:rPr lang="ko-KR" altLang="en-US" sz="3200" b="1" dirty="0">
                <a:solidFill>
                  <a:schemeClr val="tx1"/>
                </a:solidFill>
              </a:rPr>
              <a:t>종료</a:t>
            </a:r>
            <a:r>
              <a:rPr lang="en-US" altLang="ko-KR" sz="3200" b="1" dirty="0">
                <a:solidFill>
                  <a:schemeClr val="tx1"/>
                </a:solidFill>
              </a:rPr>
              <a:t> – </a:t>
            </a:r>
            <a:r>
              <a:rPr lang="ko-KR" altLang="en-US" sz="3200" b="1" dirty="0">
                <a:solidFill>
                  <a:schemeClr val="tx1"/>
                </a:solidFill>
              </a:rPr>
              <a:t>만족도 평가</a:t>
            </a:r>
            <a:endParaRPr lang="ko-KR" altLang="en-US" sz="3200" dirty="0"/>
          </a:p>
        </p:txBody>
      </p:sp>
      <p:sp>
        <p:nvSpPr>
          <p:cNvPr id="45" name="직사각형 44"/>
          <p:cNvSpPr/>
          <p:nvPr/>
        </p:nvSpPr>
        <p:spPr>
          <a:xfrm>
            <a:off x="565979" y="885370"/>
            <a:ext cx="3120165" cy="5865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50" b="47793" l="3426" r="90000">
                        <a14:foregroundMark x1="51296" y1="15045" x2="27500" y2="42793"/>
                        <a14:foregroundMark x1="26389" y1="13829" x2="73241" y2="45991"/>
                        <a14:foregroundMark x1="41019" y1="15405" x2="56389" y2="45090"/>
                        <a14:foregroundMark x1="25741" y1="25721" x2="66296" y2="15946"/>
                        <a14:foregroundMark x1="63333" y1="21126" x2="23148" y2="37117"/>
                        <a14:foregroundMark x1="55278" y1="19505" x2="49815" y2="23784"/>
                        <a14:foregroundMark x1="37778" y1="34459" x2="47593" y2="46892"/>
                        <a14:foregroundMark x1="49815" y1="35135" x2="51296" y2="44414"/>
                        <a14:foregroundMark x1="41759" y1="37297" x2="50556" y2="45991"/>
                        <a14:foregroundMark x1="33704" y1="44595" x2="47222" y2="45090"/>
                        <a14:foregroundMark x1="58241" y1="36577" x2="52037" y2="45270"/>
                        <a14:foregroundMark x1="60370" y1="43874" x2="54907" y2="45631"/>
                        <a14:foregroundMark x1="67037" y1="44775" x2="52778" y2="46892"/>
                        <a14:foregroundMark x1="33704" y1="43694" x2="47593" y2="47793"/>
                        <a14:foregroundMark x1="61481" y1="15946" x2="53148" y2="15946"/>
                        <a14:foregroundMark x1="19167" y1="20766" x2="3426" y2="37658"/>
                      </a14:backgroundRemoval>
                    </a14:imgEffect>
                  </a14:imgLayer>
                </a14:imgProps>
              </a:ext>
            </a:extLst>
          </a:blip>
          <a:srcRect b="54311"/>
          <a:stretch/>
        </p:blipFill>
        <p:spPr>
          <a:xfrm>
            <a:off x="1034863" y="999522"/>
            <a:ext cx="2297821" cy="215802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059481" y="904910"/>
            <a:ext cx="80018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리듬노트가 끝나고 나면 만족도를 기준으로 </a:t>
            </a:r>
            <a:endParaRPr lang="en-US" altLang="ko-KR" dirty="0" smtClean="0"/>
          </a:p>
          <a:p>
            <a:r>
              <a:rPr lang="ko-KR" altLang="en-US" dirty="0" smtClean="0"/>
              <a:t>선택지 버튼이 활성화된다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{</a:t>
            </a:r>
            <a:r>
              <a:rPr lang="ko-KR" altLang="en-US" b="1" dirty="0">
                <a:solidFill>
                  <a:schemeClr val="accent2"/>
                </a:solidFill>
              </a:rPr>
              <a:t>매우 만족 </a:t>
            </a:r>
            <a:r>
              <a:rPr lang="en-US" altLang="ko-KR" b="1" dirty="0">
                <a:solidFill>
                  <a:schemeClr val="accent2"/>
                </a:solidFill>
              </a:rPr>
              <a:t>/ </a:t>
            </a:r>
            <a:r>
              <a:rPr lang="ko-KR" altLang="en-US" b="1" dirty="0">
                <a:solidFill>
                  <a:schemeClr val="accent2"/>
                </a:solidFill>
              </a:rPr>
              <a:t>만족 </a:t>
            </a:r>
            <a:r>
              <a:rPr lang="en-US" altLang="ko-KR" b="1" dirty="0">
                <a:solidFill>
                  <a:schemeClr val="accent2"/>
                </a:solidFill>
              </a:rPr>
              <a:t>/ </a:t>
            </a:r>
            <a:r>
              <a:rPr lang="ko-KR" altLang="en-US" b="1" dirty="0">
                <a:solidFill>
                  <a:schemeClr val="accent2"/>
                </a:solidFill>
              </a:rPr>
              <a:t>실망</a:t>
            </a:r>
            <a:r>
              <a:rPr lang="en-US" altLang="ko-KR" b="1" dirty="0">
                <a:solidFill>
                  <a:schemeClr val="accent2"/>
                </a:solidFill>
              </a:rPr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[1] </a:t>
            </a:r>
            <a:r>
              <a:rPr lang="ko-KR" altLang="en-US" dirty="0"/>
              <a:t>해금 조건 </a:t>
            </a:r>
            <a:r>
              <a:rPr lang="en-US" altLang="ko-KR" dirty="0"/>
              <a:t>= </a:t>
            </a:r>
            <a:r>
              <a:rPr lang="ko-KR" altLang="en-US" dirty="0"/>
              <a:t>매우 만족</a:t>
            </a:r>
            <a:endParaRPr lang="en-US" altLang="ko-KR" dirty="0"/>
          </a:p>
          <a:p>
            <a:r>
              <a:rPr lang="en-US" altLang="ko-KR" dirty="0"/>
              <a:t>[2] </a:t>
            </a:r>
            <a:r>
              <a:rPr lang="ko-KR" altLang="en-US" dirty="0"/>
              <a:t>해금 조건 </a:t>
            </a:r>
            <a:r>
              <a:rPr lang="en-US" altLang="ko-KR" dirty="0"/>
              <a:t>= </a:t>
            </a:r>
            <a:r>
              <a:rPr lang="ko-KR" altLang="en-US" dirty="0"/>
              <a:t>만족</a:t>
            </a:r>
            <a:endParaRPr lang="en-US" altLang="ko-KR" dirty="0"/>
          </a:p>
          <a:p>
            <a:r>
              <a:rPr lang="en-US" altLang="ko-KR" dirty="0"/>
              <a:t>[3] </a:t>
            </a:r>
            <a:r>
              <a:rPr lang="ko-KR" altLang="en-US" dirty="0"/>
              <a:t>이벤트 </a:t>
            </a:r>
            <a:r>
              <a:rPr lang="ko-KR" altLang="en-US" dirty="0" err="1"/>
              <a:t>종료시</a:t>
            </a:r>
            <a:r>
              <a:rPr lang="ko-KR" altLang="en-US" dirty="0"/>
              <a:t> 기본 해금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/>
              <a:t>[1] </a:t>
            </a:r>
            <a:r>
              <a:rPr lang="ko-KR" altLang="en-US" b="1" dirty="0" err="1" smtClean="0"/>
              <a:t>음악초를</a:t>
            </a:r>
            <a:r>
              <a:rPr lang="ko-KR" altLang="en-US" b="1" dirty="0" smtClean="0"/>
              <a:t> 획득한다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만족도 조건 </a:t>
            </a:r>
            <a:r>
              <a:rPr lang="en-US" altLang="ko-KR" b="1" dirty="0" smtClean="0"/>
              <a:t>‘A’ </a:t>
            </a:r>
            <a:r>
              <a:rPr lang="ko-KR" altLang="en-US" b="1" dirty="0" smtClean="0"/>
              <a:t>달성 시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플레이어가 소지한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음악초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+1</a:t>
            </a:r>
          </a:p>
          <a:p>
            <a:endParaRPr lang="en-US" altLang="ko-KR" dirty="0"/>
          </a:p>
          <a:p>
            <a:r>
              <a:rPr lang="en-US" altLang="ko-KR" b="1" dirty="0" smtClean="0"/>
              <a:t>[2] </a:t>
            </a:r>
            <a:r>
              <a:rPr lang="ko-KR" altLang="en-US" b="1" dirty="0" err="1" smtClean="0"/>
              <a:t>음악초의</a:t>
            </a:r>
            <a:r>
              <a:rPr lang="ko-KR" altLang="en-US" b="1" dirty="0" smtClean="0"/>
              <a:t> 힘을 얻는다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만족도 조건 </a:t>
            </a:r>
            <a:r>
              <a:rPr lang="en-US" altLang="ko-KR" b="1" dirty="0" smtClean="0"/>
              <a:t>‘B’ </a:t>
            </a:r>
            <a:r>
              <a:rPr lang="ko-KR" altLang="en-US" b="1" dirty="0" smtClean="0"/>
              <a:t>달성 시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= </a:t>
            </a:r>
            <a:r>
              <a:rPr lang="ko-KR" altLang="en-US" dirty="0" err="1" smtClean="0"/>
              <a:t>음악초</a:t>
            </a:r>
            <a:r>
              <a:rPr lang="ko-KR" altLang="en-US" dirty="0" smtClean="0"/>
              <a:t> 능력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요정능력과 유사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랜덤 획득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요정 능력 창에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[3] </a:t>
            </a:r>
            <a:r>
              <a:rPr lang="ko-KR" altLang="en-US" b="1" dirty="0" smtClean="0"/>
              <a:t>돌아간다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만족도 조건 달성 실패 시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아무 일도 일어나지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2" name="Picture 2" descr="일러스트레이터] 1분만에 하트 모양 아이콘 그리기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04" y="1360054"/>
            <a:ext cx="306608" cy="2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일러스트레이터] 1분만에 하트 모양 아이콘 그리기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85" y="1638300"/>
            <a:ext cx="306608" cy="2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일러스트레이터] 1분만에 하트 모양 아이콘 그리기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87" y="2044967"/>
            <a:ext cx="306608" cy="2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90967" y="3348280"/>
            <a:ext cx="2881512" cy="56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[1] </a:t>
            </a:r>
            <a:r>
              <a:rPr lang="ko-KR" altLang="en-US" sz="1600" dirty="0" err="1" smtClean="0"/>
              <a:t>음악초를</a:t>
            </a:r>
            <a:r>
              <a:rPr lang="ko-KR" altLang="en-US" sz="1600" dirty="0" smtClean="0"/>
              <a:t> 획득한다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690967" y="3995171"/>
            <a:ext cx="2881512" cy="56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[2] </a:t>
            </a:r>
            <a:r>
              <a:rPr lang="ko-KR" altLang="en-US" sz="1600" dirty="0" err="1" smtClean="0"/>
              <a:t>음악초의</a:t>
            </a:r>
            <a:r>
              <a:rPr lang="ko-KR" altLang="en-US" sz="1600" dirty="0" smtClean="0"/>
              <a:t> 힘을 </a:t>
            </a:r>
            <a:r>
              <a:rPr lang="ko-KR" altLang="en-US" sz="1600" dirty="0"/>
              <a:t>얻</a:t>
            </a:r>
            <a:r>
              <a:rPr lang="ko-KR" altLang="en-US" sz="1600" dirty="0" smtClean="0"/>
              <a:t>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690967" y="4692674"/>
            <a:ext cx="2881512" cy="56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[3]  </a:t>
            </a:r>
            <a:r>
              <a:rPr lang="ko-KR" altLang="en-US" sz="1600" dirty="0" smtClean="0"/>
              <a:t>돌아간다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77302" y="1011304"/>
            <a:ext cx="3108842" cy="2698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음악초는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{ }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하고있다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테이블 구조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27456" y="3042605"/>
            <a:ext cx="10550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[</a:t>
            </a:r>
            <a:r>
              <a:rPr lang="ko-KR" altLang="en-US" b="1" dirty="0" smtClean="0">
                <a:solidFill>
                  <a:schemeClr val="accent1"/>
                </a:solidFill>
              </a:rPr>
              <a:t>난이도</a:t>
            </a:r>
            <a:r>
              <a:rPr lang="en-US" altLang="ko-KR" b="1" dirty="0" smtClean="0">
                <a:solidFill>
                  <a:schemeClr val="accent1"/>
                </a:solidFill>
              </a:rPr>
              <a:t>]</a:t>
            </a:r>
            <a:r>
              <a:rPr lang="ko-KR" altLang="en-US" dirty="0" smtClean="0"/>
              <a:t>는 노트가 </a:t>
            </a:r>
            <a:r>
              <a:rPr lang="ko-KR" altLang="en-US" b="1" dirty="0" smtClean="0"/>
              <a:t>생성</a:t>
            </a:r>
            <a:r>
              <a:rPr lang="ko-KR" altLang="en-US" dirty="0" smtClean="0"/>
              <a:t>되어 </a:t>
            </a:r>
            <a:r>
              <a:rPr lang="ko-KR" altLang="en-US" b="1" dirty="0" smtClean="0"/>
              <a:t>도착점</a:t>
            </a:r>
            <a:r>
              <a:rPr lang="ko-KR" altLang="en-US" dirty="0" smtClean="0"/>
              <a:t>까지 이동에 걸리는 시간을 조정합니다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난이도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수치로 나누어 속도를 조정  </a:t>
            </a:r>
            <a:endParaRPr lang="en-US" altLang="ko-KR" dirty="0" smtClean="0"/>
          </a:p>
          <a:p>
            <a:r>
              <a:rPr lang="en-US" altLang="ko-KR" dirty="0" smtClean="0"/>
              <a:t>= {</a:t>
            </a:r>
            <a:r>
              <a:rPr lang="ko-KR" altLang="en-US" dirty="0" smtClean="0"/>
              <a:t>이동 시간</a:t>
            </a:r>
            <a:r>
              <a:rPr lang="en-US" altLang="ko-KR" dirty="0"/>
              <a:t> </a:t>
            </a:r>
            <a:r>
              <a:rPr lang="en-US" altLang="ko-KR" dirty="0" err="1" smtClean="0"/>
              <a:t>D</a:t>
            </a:r>
            <a:r>
              <a:rPr lang="en-US" altLang="ko-KR" dirty="0" err="1" smtClean="0"/>
              <a:t>efalt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} / {</a:t>
            </a:r>
            <a:r>
              <a:rPr lang="ko-KR" altLang="en-US" dirty="0" smtClean="0"/>
              <a:t>난이도</a:t>
            </a:r>
            <a:r>
              <a:rPr lang="en-US" altLang="ko-KR" dirty="0" smtClean="0"/>
              <a:t>}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난이도는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보다 낮아질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음수가 되지는 않음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난이도가 높아질수록 노트의 이동 속도가 빨라짐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363200" y="0"/>
            <a:ext cx="1828800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NEW</a:t>
            </a:r>
            <a:endParaRPr lang="ko-KR" altLang="en-US" sz="3600" b="1" dirty="0"/>
          </a:p>
        </p:txBody>
      </p:sp>
      <p:sp>
        <p:nvSpPr>
          <p:cNvPr id="7" name="자유형 6"/>
          <p:cNvSpPr/>
          <p:nvPr/>
        </p:nvSpPr>
        <p:spPr>
          <a:xfrm>
            <a:off x="7256206" y="781665"/>
            <a:ext cx="884904" cy="2153296"/>
          </a:xfrm>
          <a:custGeom>
            <a:avLst/>
            <a:gdLst>
              <a:gd name="connsiteX0" fmla="*/ 457200 w 884904"/>
              <a:gd name="connsiteY0" fmla="*/ 0 h 2153296"/>
              <a:gd name="connsiteX1" fmla="*/ 383459 w 884904"/>
              <a:gd name="connsiteY1" fmla="*/ 117987 h 2153296"/>
              <a:gd name="connsiteX2" fmla="*/ 324465 w 884904"/>
              <a:gd name="connsiteY2" fmla="*/ 235974 h 2153296"/>
              <a:gd name="connsiteX3" fmla="*/ 309717 w 884904"/>
              <a:gd name="connsiteY3" fmla="*/ 324464 h 2153296"/>
              <a:gd name="connsiteX4" fmla="*/ 309717 w 884904"/>
              <a:gd name="connsiteY4" fmla="*/ 530941 h 2153296"/>
              <a:gd name="connsiteX5" fmla="*/ 353962 w 884904"/>
              <a:gd name="connsiteY5" fmla="*/ 589935 h 2153296"/>
              <a:gd name="connsiteX6" fmla="*/ 368710 w 884904"/>
              <a:gd name="connsiteY6" fmla="*/ 648929 h 2153296"/>
              <a:gd name="connsiteX7" fmla="*/ 442452 w 884904"/>
              <a:gd name="connsiteY7" fmla="*/ 737419 h 2153296"/>
              <a:gd name="connsiteX8" fmla="*/ 471949 w 884904"/>
              <a:gd name="connsiteY8" fmla="*/ 870154 h 2153296"/>
              <a:gd name="connsiteX9" fmla="*/ 486697 w 884904"/>
              <a:gd name="connsiteY9" fmla="*/ 988141 h 2153296"/>
              <a:gd name="connsiteX10" fmla="*/ 471949 w 884904"/>
              <a:gd name="connsiteY10" fmla="*/ 1224116 h 2153296"/>
              <a:gd name="connsiteX11" fmla="*/ 427704 w 884904"/>
              <a:gd name="connsiteY11" fmla="*/ 1371600 h 2153296"/>
              <a:gd name="connsiteX12" fmla="*/ 383459 w 884904"/>
              <a:gd name="connsiteY12" fmla="*/ 1445341 h 2153296"/>
              <a:gd name="connsiteX13" fmla="*/ 280220 w 884904"/>
              <a:gd name="connsiteY13" fmla="*/ 1637070 h 2153296"/>
              <a:gd name="connsiteX14" fmla="*/ 206478 w 884904"/>
              <a:gd name="connsiteY14" fmla="*/ 1740309 h 2153296"/>
              <a:gd name="connsiteX15" fmla="*/ 117988 w 884904"/>
              <a:gd name="connsiteY15" fmla="*/ 1917290 h 2153296"/>
              <a:gd name="connsiteX16" fmla="*/ 58994 w 884904"/>
              <a:gd name="connsiteY16" fmla="*/ 1976283 h 2153296"/>
              <a:gd name="connsiteX17" fmla="*/ 44246 w 884904"/>
              <a:gd name="connsiteY17" fmla="*/ 2020529 h 2153296"/>
              <a:gd name="connsiteX18" fmla="*/ 0 w 884904"/>
              <a:gd name="connsiteY18" fmla="*/ 2109019 h 2153296"/>
              <a:gd name="connsiteX19" fmla="*/ 280220 w 884904"/>
              <a:gd name="connsiteY19" fmla="*/ 2123767 h 2153296"/>
              <a:gd name="connsiteX20" fmla="*/ 427704 w 884904"/>
              <a:gd name="connsiteY20" fmla="*/ 2094270 h 2153296"/>
              <a:gd name="connsiteX21" fmla="*/ 324465 w 884904"/>
              <a:gd name="connsiteY21" fmla="*/ 2020529 h 2153296"/>
              <a:gd name="connsiteX22" fmla="*/ 339213 w 884904"/>
              <a:gd name="connsiteY22" fmla="*/ 1961535 h 2153296"/>
              <a:gd name="connsiteX23" fmla="*/ 442452 w 884904"/>
              <a:gd name="connsiteY23" fmla="*/ 1843548 h 2153296"/>
              <a:gd name="connsiteX24" fmla="*/ 471949 w 884904"/>
              <a:gd name="connsiteY24" fmla="*/ 1799303 h 2153296"/>
              <a:gd name="connsiteX25" fmla="*/ 604684 w 884904"/>
              <a:gd name="connsiteY25" fmla="*/ 1710812 h 2153296"/>
              <a:gd name="connsiteX26" fmla="*/ 737420 w 884904"/>
              <a:gd name="connsiteY26" fmla="*/ 1563329 h 2153296"/>
              <a:gd name="connsiteX27" fmla="*/ 825910 w 884904"/>
              <a:gd name="connsiteY27" fmla="*/ 1415845 h 2153296"/>
              <a:gd name="connsiteX28" fmla="*/ 870155 w 884904"/>
              <a:gd name="connsiteY28" fmla="*/ 1312606 h 2153296"/>
              <a:gd name="connsiteX29" fmla="*/ 884904 w 884904"/>
              <a:gd name="connsiteY29" fmla="*/ 1268361 h 2153296"/>
              <a:gd name="connsiteX30" fmla="*/ 870155 w 884904"/>
              <a:gd name="connsiteY30" fmla="*/ 1120877 h 2153296"/>
              <a:gd name="connsiteX31" fmla="*/ 825910 w 884904"/>
              <a:gd name="connsiteY31" fmla="*/ 1091380 h 2153296"/>
              <a:gd name="connsiteX32" fmla="*/ 796413 w 884904"/>
              <a:gd name="connsiteY32" fmla="*/ 958645 h 2153296"/>
              <a:gd name="connsiteX33" fmla="*/ 707923 w 884904"/>
              <a:gd name="connsiteY33" fmla="*/ 752167 h 2153296"/>
              <a:gd name="connsiteX34" fmla="*/ 648929 w 884904"/>
              <a:gd name="connsiteY34" fmla="*/ 560438 h 2153296"/>
              <a:gd name="connsiteX35" fmla="*/ 619433 w 884904"/>
              <a:gd name="connsiteY35" fmla="*/ 457200 h 2153296"/>
              <a:gd name="connsiteX36" fmla="*/ 634181 w 884904"/>
              <a:gd name="connsiteY36" fmla="*/ 368709 h 2153296"/>
              <a:gd name="connsiteX37" fmla="*/ 752168 w 884904"/>
              <a:gd name="connsiteY37" fmla="*/ 221225 h 2153296"/>
              <a:gd name="connsiteX38" fmla="*/ 811162 w 884904"/>
              <a:gd name="connsiteY38" fmla="*/ 132735 h 2153296"/>
              <a:gd name="connsiteX39" fmla="*/ 811162 w 884904"/>
              <a:gd name="connsiteY39" fmla="*/ 58993 h 21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4904" h="2153296">
                <a:moveTo>
                  <a:pt x="457200" y="0"/>
                </a:moveTo>
                <a:cubicBezTo>
                  <a:pt x="432620" y="39329"/>
                  <a:pt x="398126" y="73989"/>
                  <a:pt x="383459" y="117987"/>
                </a:cubicBezTo>
                <a:cubicBezTo>
                  <a:pt x="359645" y="189427"/>
                  <a:pt x="376708" y="148901"/>
                  <a:pt x="324465" y="235974"/>
                </a:cubicBezTo>
                <a:cubicBezTo>
                  <a:pt x="319549" y="265471"/>
                  <a:pt x="313669" y="294823"/>
                  <a:pt x="309717" y="324464"/>
                </a:cubicBezTo>
                <a:cubicBezTo>
                  <a:pt x="301266" y="387850"/>
                  <a:pt x="281132" y="466626"/>
                  <a:pt x="309717" y="530941"/>
                </a:cubicBezTo>
                <a:cubicBezTo>
                  <a:pt x="319700" y="553403"/>
                  <a:pt x="339214" y="570270"/>
                  <a:pt x="353962" y="589935"/>
                </a:cubicBezTo>
                <a:cubicBezTo>
                  <a:pt x="358878" y="609600"/>
                  <a:pt x="360725" y="630298"/>
                  <a:pt x="368710" y="648929"/>
                </a:cubicBezTo>
                <a:cubicBezTo>
                  <a:pt x="384109" y="684861"/>
                  <a:pt x="415876" y="710843"/>
                  <a:pt x="442452" y="737419"/>
                </a:cubicBezTo>
                <a:cubicBezTo>
                  <a:pt x="454194" y="784388"/>
                  <a:pt x="464461" y="821482"/>
                  <a:pt x="471949" y="870154"/>
                </a:cubicBezTo>
                <a:cubicBezTo>
                  <a:pt x="477976" y="909328"/>
                  <a:pt x="481781" y="948812"/>
                  <a:pt x="486697" y="988141"/>
                </a:cubicBezTo>
                <a:cubicBezTo>
                  <a:pt x="481781" y="1066799"/>
                  <a:pt x="479791" y="1145695"/>
                  <a:pt x="471949" y="1224116"/>
                </a:cubicBezTo>
                <a:cubicBezTo>
                  <a:pt x="469207" y="1251539"/>
                  <a:pt x="433624" y="1358576"/>
                  <a:pt x="427704" y="1371600"/>
                </a:cubicBezTo>
                <a:cubicBezTo>
                  <a:pt x="415842" y="1397696"/>
                  <a:pt x="398207" y="1420761"/>
                  <a:pt x="383459" y="1445341"/>
                </a:cubicBezTo>
                <a:cubicBezTo>
                  <a:pt x="356491" y="1553208"/>
                  <a:pt x="378173" y="1494593"/>
                  <a:pt x="280220" y="1637070"/>
                </a:cubicBezTo>
                <a:cubicBezTo>
                  <a:pt x="256261" y="1671919"/>
                  <a:pt x="223137" y="1701438"/>
                  <a:pt x="206478" y="1740309"/>
                </a:cubicBezTo>
                <a:cubicBezTo>
                  <a:pt x="181104" y="1799515"/>
                  <a:pt x="158402" y="1865330"/>
                  <a:pt x="117988" y="1917290"/>
                </a:cubicBezTo>
                <a:cubicBezTo>
                  <a:pt x="100914" y="1939242"/>
                  <a:pt x="78659" y="1956619"/>
                  <a:pt x="58994" y="1976283"/>
                </a:cubicBezTo>
                <a:cubicBezTo>
                  <a:pt x="54078" y="1991032"/>
                  <a:pt x="51198" y="2006624"/>
                  <a:pt x="44246" y="2020529"/>
                </a:cubicBezTo>
                <a:cubicBezTo>
                  <a:pt x="-12939" y="2134901"/>
                  <a:pt x="37075" y="1997798"/>
                  <a:pt x="0" y="2109019"/>
                </a:cubicBezTo>
                <a:cubicBezTo>
                  <a:pt x="105963" y="2179660"/>
                  <a:pt x="43708" y="2151057"/>
                  <a:pt x="280220" y="2123767"/>
                </a:cubicBezTo>
                <a:cubicBezTo>
                  <a:pt x="330024" y="2118020"/>
                  <a:pt x="427704" y="2094270"/>
                  <a:pt x="427704" y="2094270"/>
                </a:cubicBezTo>
                <a:cubicBezTo>
                  <a:pt x="324465" y="2059858"/>
                  <a:pt x="349045" y="2094271"/>
                  <a:pt x="324465" y="2020529"/>
                </a:cubicBezTo>
                <a:cubicBezTo>
                  <a:pt x="329381" y="2000864"/>
                  <a:pt x="329369" y="1979254"/>
                  <a:pt x="339213" y="1961535"/>
                </a:cubicBezTo>
                <a:cubicBezTo>
                  <a:pt x="378670" y="1890513"/>
                  <a:pt x="397526" y="1897458"/>
                  <a:pt x="442452" y="1843548"/>
                </a:cubicBezTo>
                <a:cubicBezTo>
                  <a:pt x="453800" y="1829931"/>
                  <a:pt x="458230" y="1810527"/>
                  <a:pt x="471949" y="1799303"/>
                </a:cubicBezTo>
                <a:cubicBezTo>
                  <a:pt x="513105" y="1765630"/>
                  <a:pt x="567083" y="1748413"/>
                  <a:pt x="604684" y="1710812"/>
                </a:cubicBezTo>
                <a:cubicBezTo>
                  <a:pt x="651774" y="1663723"/>
                  <a:pt x="702784" y="1621057"/>
                  <a:pt x="737420" y="1563329"/>
                </a:cubicBezTo>
                <a:cubicBezTo>
                  <a:pt x="847895" y="1379203"/>
                  <a:pt x="720707" y="1556115"/>
                  <a:pt x="825910" y="1415845"/>
                </a:cubicBezTo>
                <a:cubicBezTo>
                  <a:pt x="860499" y="1312083"/>
                  <a:pt x="815481" y="1440179"/>
                  <a:pt x="870155" y="1312606"/>
                </a:cubicBezTo>
                <a:cubicBezTo>
                  <a:pt x="876279" y="1298317"/>
                  <a:pt x="879988" y="1283109"/>
                  <a:pt x="884904" y="1268361"/>
                </a:cubicBezTo>
                <a:cubicBezTo>
                  <a:pt x="879988" y="1219200"/>
                  <a:pt x="885779" y="1167748"/>
                  <a:pt x="870155" y="1120877"/>
                </a:cubicBezTo>
                <a:cubicBezTo>
                  <a:pt x="864550" y="1104061"/>
                  <a:pt x="833245" y="1107517"/>
                  <a:pt x="825910" y="1091380"/>
                </a:cubicBezTo>
                <a:cubicBezTo>
                  <a:pt x="807155" y="1050118"/>
                  <a:pt x="808091" y="1002439"/>
                  <a:pt x="796413" y="958645"/>
                </a:cubicBezTo>
                <a:cubicBezTo>
                  <a:pt x="771611" y="865635"/>
                  <a:pt x="754521" y="845361"/>
                  <a:pt x="707923" y="752167"/>
                </a:cubicBezTo>
                <a:cubicBezTo>
                  <a:pt x="674950" y="587302"/>
                  <a:pt x="706236" y="646398"/>
                  <a:pt x="648929" y="560438"/>
                </a:cubicBezTo>
                <a:cubicBezTo>
                  <a:pt x="641974" y="539574"/>
                  <a:pt x="619433" y="475718"/>
                  <a:pt x="619433" y="457200"/>
                </a:cubicBezTo>
                <a:cubicBezTo>
                  <a:pt x="619433" y="427296"/>
                  <a:pt x="623962" y="396812"/>
                  <a:pt x="634181" y="368709"/>
                </a:cubicBezTo>
                <a:cubicBezTo>
                  <a:pt x="663531" y="287996"/>
                  <a:pt x="697908" y="287542"/>
                  <a:pt x="752168" y="221225"/>
                </a:cubicBezTo>
                <a:cubicBezTo>
                  <a:pt x="774617" y="193788"/>
                  <a:pt x="811162" y="168186"/>
                  <a:pt x="811162" y="132735"/>
                </a:cubicBezTo>
                <a:lnTo>
                  <a:pt x="811162" y="58993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21424"/>
              </p:ext>
            </p:extLst>
          </p:nvPr>
        </p:nvGraphicFramePr>
        <p:xfrm>
          <a:off x="727456" y="1014520"/>
          <a:ext cx="103247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꽃</a:t>
                      </a:r>
                      <a:r>
                        <a:rPr lang="ko-KR" altLang="en-US" baseline="0" dirty="0" smtClean="0"/>
                        <a:t>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노트텀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Note_37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Note_39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323226" y="941368"/>
            <a:ext cx="792480" cy="1974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408606" y="934065"/>
            <a:ext cx="884904" cy="2153296"/>
          </a:xfrm>
          <a:custGeom>
            <a:avLst/>
            <a:gdLst>
              <a:gd name="connsiteX0" fmla="*/ 457200 w 884904"/>
              <a:gd name="connsiteY0" fmla="*/ 0 h 2153296"/>
              <a:gd name="connsiteX1" fmla="*/ 383459 w 884904"/>
              <a:gd name="connsiteY1" fmla="*/ 117987 h 2153296"/>
              <a:gd name="connsiteX2" fmla="*/ 324465 w 884904"/>
              <a:gd name="connsiteY2" fmla="*/ 235974 h 2153296"/>
              <a:gd name="connsiteX3" fmla="*/ 309717 w 884904"/>
              <a:gd name="connsiteY3" fmla="*/ 324464 h 2153296"/>
              <a:gd name="connsiteX4" fmla="*/ 309717 w 884904"/>
              <a:gd name="connsiteY4" fmla="*/ 530941 h 2153296"/>
              <a:gd name="connsiteX5" fmla="*/ 353962 w 884904"/>
              <a:gd name="connsiteY5" fmla="*/ 589935 h 2153296"/>
              <a:gd name="connsiteX6" fmla="*/ 368710 w 884904"/>
              <a:gd name="connsiteY6" fmla="*/ 648929 h 2153296"/>
              <a:gd name="connsiteX7" fmla="*/ 442452 w 884904"/>
              <a:gd name="connsiteY7" fmla="*/ 737419 h 2153296"/>
              <a:gd name="connsiteX8" fmla="*/ 471949 w 884904"/>
              <a:gd name="connsiteY8" fmla="*/ 870154 h 2153296"/>
              <a:gd name="connsiteX9" fmla="*/ 486697 w 884904"/>
              <a:gd name="connsiteY9" fmla="*/ 988141 h 2153296"/>
              <a:gd name="connsiteX10" fmla="*/ 471949 w 884904"/>
              <a:gd name="connsiteY10" fmla="*/ 1224116 h 2153296"/>
              <a:gd name="connsiteX11" fmla="*/ 427704 w 884904"/>
              <a:gd name="connsiteY11" fmla="*/ 1371600 h 2153296"/>
              <a:gd name="connsiteX12" fmla="*/ 383459 w 884904"/>
              <a:gd name="connsiteY12" fmla="*/ 1445341 h 2153296"/>
              <a:gd name="connsiteX13" fmla="*/ 280220 w 884904"/>
              <a:gd name="connsiteY13" fmla="*/ 1637070 h 2153296"/>
              <a:gd name="connsiteX14" fmla="*/ 206478 w 884904"/>
              <a:gd name="connsiteY14" fmla="*/ 1740309 h 2153296"/>
              <a:gd name="connsiteX15" fmla="*/ 117988 w 884904"/>
              <a:gd name="connsiteY15" fmla="*/ 1917290 h 2153296"/>
              <a:gd name="connsiteX16" fmla="*/ 58994 w 884904"/>
              <a:gd name="connsiteY16" fmla="*/ 1976283 h 2153296"/>
              <a:gd name="connsiteX17" fmla="*/ 44246 w 884904"/>
              <a:gd name="connsiteY17" fmla="*/ 2020529 h 2153296"/>
              <a:gd name="connsiteX18" fmla="*/ 0 w 884904"/>
              <a:gd name="connsiteY18" fmla="*/ 2109019 h 2153296"/>
              <a:gd name="connsiteX19" fmla="*/ 280220 w 884904"/>
              <a:gd name="connsiteY19" fmla="*/ 2123767 h 2153296"/>
              <a:gd name="connsiteX20" fmla="*/ 427704 w 884904"/>
              <a:gd name="connsiteY20" fmla="*/ 2094270 h 2153296"/>
              <a:gd name="connsiteX21" fmla="*/ 324465 w 884904"/>
              <a:gd name="connsiteY21" fmla="*/ 2020529 h 2153296"/>
              <a:gd name="connsiteX22" fmla="*/ 339213 w 884904"/>
              <a:gd name="connsiteY22" fmla="*/ 1961535 h 2153296"/>
              <a:gd name="connsiteX23" fmla="*/ 442452 w 884904"/>
              <a:gd name="connsiteY23" fmla="*/ 1843548 h 2153296"/>
              <a:gd name="connsiteX24" fmla="*/ 471949 w 884904"/>
              <a:gd name="connsiteY24" fmla="*/ 1799303 h 2153296"/>
              <a:gd name="connsiteX25" fmla="*/ 604684 w 884904"/>
              <a:gd name="connsiteY25" fmla="*/ 1710812 h 2153296"/>
              <a:gd name="connsiteX26" fmla="*/ 737420 w 884904"/>
              <a:gd name="connsiteY26" fmla="*/ 1563329 h 2153296"/>
              <a:gd name="connsiteX27" fmla="*/ 825910 w 884904"/>
              <a:gd name="connsiteY27" fmla="*/ 1415845 h 2153296"/>
              <a:gd name="connsiteX28" fmla="*/ 870155 w 884904"/>
              <a:gd name="connsiteY28" fmla="*/ 1312606 h 2153296"/>
              <a:gd name="connsiteX29" fmla="*/ 884904 w 884904"/>
              <a:gd name="connsiteY29" fmla="*/ 1268361 h 2153296"/>
              <a:gd name="connsiteX30" fmla="*/ 870155 w 884904"/>
              <a:gd name="connsiteY30" fmla="*/ 1120877 h 2153296"/>
              <a:gd name="connsiteX31" fmla="*/ 825910 w 884904"/>
              <a:gd name="connsiteY31" fmla="*/ 1091380 h 2153296"/>
              <a:gd name="connsiteX32" fmla="*/ 796413 w 884904"/>
              <a:gd name="connsiteY32" fmla="*/ 958645 h 2153296"/>
              <a:gd name="connsiteX33" fmla="*/ 707923 w 884904"/>
              <a:gd name="connsiteY33" fmla="*/ 752167 h 2153296"/>
              <a:gd name="connsiteX34" fmla="*/ 648929 w 884904"/>
              <a:gd name="connsiteY34" fmla="*/ 560438 h 2153296"/>
              <a:gd name="connsiteX35" fmla="*/ 619433 w 884904"/>
              <a:gd name="connsiteY35" fmla="*/ 457200 h 2153296"/>
              <a:gd name="connsiteX36" fmla="*/ 634181 w 884904"/>
              <a:gd name="connsiteY36" fmla="*/ 368709 h 2153296"/>
              <a:gd name="connsiteX37" fmla="*/ 752168 w 884904"/>
              <a:gd name="connsiteY37" fmla="*/ 221225 h 2153296"/>
              <a:gd name="connsiteX38" fmla="*/ 811162 w 884904"/>
              <a:gd name="connsiteY38" fmla="*/ 132735 h 2153296"/>
              <a:gd name="connsiteX39" fmla="*/ 811162 w 884904"/>
              <a:gd name="connsiteY39" fmla="*/ 58993 h 21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4904" h="2153296">
                <a:moveTo>
                  <a:pt x="457200" y="0"/>
                </a:moveTo>
                <a:cubicBezTo>
                  <a:pt x="432620" y="39329"/>
                  <a:pt x="398126" y="73989"/>
                  <a:pt x="383459" y="117987"/>
                </a:cubicBezTo>
                <a:cubicBezTo>
                  <a:pt x="359645" y="189427"/>
                  <a:pt x="376708" y="148901"/>
                  <a:pt x="324465" y="235974"/>
                </a:cubicBezTo>
                <a:cubicBezTo>
                  <a:pt x="319549" y="265471"/>
                  <a:pt x="313669" y="294823"/>
                  <a:pt x="309717" y="324464"/>
                </a:cubicBezTo>
                <a:cubicBezTo>
                  <a:pt x="301266" y="387850"/>
                  <a:pt x="281132" y="466626"/>
                  <a:pt x="309717" y="530941"/>
                </a:cubicBezTo>
                <a:cubicBezTo>
                  <a:pt x="319700" y="553403"/>
                  <a:pt x="339214" y="570270"/>
                  <a:pt x="353962" y="589935"/>
                </a:cubicBezTo>
                <a:cubicBezTo>
                  <a:pt x="358878" y="609600"/>
                  <a:pt x="360725" y="630298"/>
                  <a:pt x="368710" y="648929"/>
                </a:cubicBezTo>
                <a:cubicBezTo>
                  <a:pt x="384109" y="684861"/>
                  <a:pt x="415876" y="710843"/>
                  <a:pt x="442452" y="737419"/>
                </a:cubicBezTo>
                <a:cubicBezTo>
                  <a:pt x="454194" y="784388"/>
                  <a:pt x="464461" y="821482"/>
                  <a:pt x="471949" y="870154"/>
                </a:cubicBezTo>
                <a:cubicBezTo>
                  <a:pt x="477976" y="909328"/>
                  <a:pt x="481781" y="948812"/>
                  <a:pt x="486697" y="988141"/>
                </a:cubicBezTo>
                <a:cubicBezTo>
                  <a:pt x="481781" y="1066799"/>
                  <a:pt x="479791" y="1145695"/>
                  <a:pt x="471949" y="1224116"/>
                </a:cubicBezTo>
                <a:cubicBezTo>
                  <a:pt x="469207" y="1251539"/>
                  <a:pt x="433624" y="1358576"/>
                  <a:pt x="427704" y="1371600"/>
                </a:cubicBezTo>
                <a:cubicBezTo>
                  <a:pt x="415842" y="1397696"/>
                  <a:pt x="398207" y="1420761"/>
                  <a:pt x="383459" y="1445341"/>
                </a:cubicBezTo>
                <a:cubicBezTo>
                  <a:pt x="356491" y="1553208"/>
                  <a:pt x="378173" y="1494593"/>
                  <a:pt x="280220" y="1637070"/>
                </a:cubicBezTo>
                <a:cubicBezTo>
                  <a:pt x="256261" y="1671919"/>
                  <a:pt x="223137" y="1701438"/>
                  <a:pt x="206478" y="1740309"/>
                </a:cubicBezTo>
                <a:cubicBezTo>
                  <a:pt x="181104" y="1799515"/>
                  <a:pt x="158402" y="1865330"/>
                  <a:pt x="117988" y="1917290"/>
                </a:cubicBezTo>
                <a:cubicBezTo>
                  <a:pt x="100914" y="1939242"/>
                  <a:pt x="78659" y="1956619"/>
                  <a:pt x="58994" y="1976283"/>
                </a:cubicBezTo>
                <a:cubicBezTo>
                  <a:pt x="54078" y="1991032"/>
                  <a:pt x="51198" y="2006624"/>
                  <a:pt x="44246" y="2020529"/>
                </a:cubicBezTo>
                <a:cubicBezTo>
                  <a:pt x="-12939" y="2134901"/>
                  <a:pt x="37075" y="1997798"/>
                  <a:pt x="0" y="2109019"/>
                </a:cubicBezTo>
                <a:cubicBezTo>
                  <a:pt x="105963" y="2179660"/>
                  <a:pt x="43708" y="2151057"/>
                  <a:pt x="280220" y="2123767"/>
                </a:cubicBezTo>
                <a:cubicBezTo>
                  <a:pt x="330024" y="2118020"/>
                  <a:pt x="427704" y="2094270"/>
                  <a:pt x="427704" y="2094270"/>
                </a:cubicBezTo>
                <a:cubicBezTo>
                  <a:pt x="324465" y="2059858"/>
                  <a:pt x="349045" y="2094271"/>
                  <a:pt x="324465" y="2020529"/>
                </a:cubicBezTo>
                <a:cubicBezTo>
                  <a:pt x="329381" y="2000864"/>
                  <a:pt x="329369" y="1979254"/>
                  <a:pt x="339213" y="1961535"/>
                </a:cubicBezTo>
                <a:cubicBezTo>
                  <a:pt x="378670" y="1890513"/>
                  <a:pt x="397526" y="1897458"/>
                  <a:pt x="442452" y="1843548"/>
                </a:cubicBezTo>
                <a:cubicBezTo>
                  <a:pt x="453800" y="1829931"/>
                  <a:pt x="458230" y="1810527"/>
                  <a:pt x="471949" y="1799303"/>
                </a:cubicBezTo>
                <a:cubicBezTo>
                  <a:pt x="513105" y="1765630"/>
                  <a:pt x="567083" y="1748413"/>
                  <a:pt x="604684" y="1710812"/>
                </a:cubicBezTo>
                <a:cubicBezTo>
                  <a:pt x="651774" y="1663723"/>
                  <a:pt x="702784" y="1621057"/>
                  <a:pt x="737420" y="1563329"/>
                </a:cubicBezTo>
                <a:cubicBezTo>
                  <a:pt x="847895" y="1379203"/>
                  <a:pt x="720707" y="1556115"/>
                  <a:pt x="825910" y="1415845"/>
                </a:cubicBezTo>
                <a:cubicBezTo>
                  <a:pt x="860499" y="1312083"/>
                  <a:pt x="815481" y="1440179"/>
                  <a:pt x="870155" y="1312606"/>
                </a:cubicBezTo>
                <a:cubicBezTo>
                  <a:pt x="876279" y="1298317"/>
                  <a:pt x="879988" y="1283109"/>
                  <a:pt x="884904" y="1268361"/>
                </a:cubicBezTo>
                <a:cubicBezTo>
                  <a:pt x="879988" y="1219200"/>
                  <a:pt x="885779" y="1167748"/>
                  <a:pt x="870155" y="1120877"/>
                </a:cubicBezTo>
                <a:cubicBezTo>
                  <a:pt x="864550" y="1104061"/>
                  <a:pt x="833245" y="1107517"/>
                  <a:pt x="825910" y="1091380"/>
                </a:cubicBezTo>
                <a:cubicBezTo>
                  <a:pt x="807155" y="1050118"/>
                  <a:pt x="808091" y="1002439"/>
                  <a:pt x="796413" y="958645"/>
                </a:cubicBezTo>
                <a:cubicBezTo>
                  <a:pt x="771611" y="865635"/>
                  <a:pt x="754521" y="845361"/>
                  <a:pt x="707923" y="752167"/>
                </a:cubicBezTo>
                <a:cubicBezTo>
                  <a:pt x="674950" y="587302"/>
                  <a:pt x="706236" y="646398"/>
                  <a:pt x="648929" y="560438"/>
                </a:cubicBezTo>
                <a:cubicBezTo>
                  <a:pt x="641974" y="539574"/>
                  <a:pt x="619433" y="475718"/>
                  <a:pt x="619433" y="457200"/>
                </a:cubicBezTo>
                <a:cubicBezTo>
                  <a:pt x="619433" y="427296"/>
                  <a:pt x="623962" y="396812"/>
                  <a:pt x="634181" y="368709"/>
                </a:cubicBezTo>
                <a:cubicBezTo>
                  <a:pt x="663531" y="287996"/>
                  <a:pt x="697908" y="287542"/>
                  <a:pt x="752168" y="221225"/>
                </a:cubicBezTo>
                <a:cubicBezTo>
                  <a:pt x="774617" y="193788"/>
                  <a:pt x="811162" y="168186"/>
                  <a:pt x="811162" y="132735"/>
                </a:cubicBezTo>
                <a:lnTo>
                  <a:pt x="811162" y="58993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테이블 구조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27456" y="3042605"/>
            <a:ext cx="10550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[</a:t>
            </a:r>
            <a:r>
              <a:rPr lang="ko-KR" altLang="en-US" b="1" dirty="0" err="1" smtClean="0">
                <a:solidFill>
                  <a:srgbClr val="FFC000"/>
                </a:solidFill>
              </a:rPr>
              <a:t>노트텀</a:t>
            </a:r>
            <a:r>
              <a:rPr lang="en-US" altLang="ko-KR" b="1" dirty="0" smtClean="0">
                <a:solidFill>
                  <a:srgbClr val="FFC000"/>
                </a:solidFill>
              </a:rPr>
              <a:t>]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Note</a:t>
            </a:r>
            <a:r>
              <a:rPr lang="ko-KR" altLang="en-US" dirty="0" smtClean="0"/>
              <a:t>가 생성된 이후 다음 노트가 생성될 때 까지의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노트텀</a:t>
            </a:r>
            <a:r>
              <a:rPr lang="ko-KR" altLang="en-US" dirty="0" smtClean="0"/>
              <a:t> 이 </a:t>
            </a:r>
            <a:r>
              <a:rPr lang="en-US" altLang="ko-KR" b="1" dirty="0" smtClean="0"/>
              <a:t>0.5</a:t>
            </a:r>
            <a:r>
              <a:rPr lang="ko-KR" altLang="en-US" dirty="0" smtClean="0"/>
              <a:t>일 경우 </a:t>
            </a:r>
            <a:endParaRPr lang="en-US" altLang="ko-KR" dirty="0" smtClean="0"/>
          </a:p>
          <a:p>
            <a:r>
              <a:rPr lang="en-US" altLang="ko-KR" dirty="0" smtClean="0"/>
              <a:t>Note_0X </a:t>
            </a:r>
            <a:r>
              <a:rPr lang="ko-KR" altLang="en-US" dirty="0" smtClean="0"/>
              <a:t>이 생성되고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초 이후 </a:t>
            </a:r>
            <a:r>
              <a:rPr lang="en-US" altLang="ko-KR" dirty="0" smtClean="0"/>
              <a:t>Note_0X+1</a:t>
            </a:r>
            <a:r>
              <a:rPr lang="ko-KR" altLang="en-US" dirty="0" smtClean="0"/>
              <a:t>가 생성된다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63200" y="0"/>
            <a:ext cx="1828800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NEW</a:t>
            </a:r>
            <a:endParaRPr lang="ko-KR" altLang="en-US" sz="3600" b="1" dirty="0"/>
          </a:p>
        </p:txBody>
      </p:sp>
      <p:sp>
        <p:nvSpPr>
          <p:cNvPr id="7" name="자유형 6"/>
          <p:cNvSpPr/>
          <p:nvPr/>
        </p:nvSpPr>
        <p:spPr>
          <a:xfrm>
            <a:off x="7256206" y="781665"/>
            <a:ext cx="884904" cy="2153296"/>
          </a:xfrm>
          <a:custGeom>
            <a:avLst/>
            <a:gdLst>
              <a:gd name="connsiteX0" fmla="*/ 457200 w 884904"/>
              <a:gd name="connsiteY0" fmla="*/ 0 h 2153296"/>
              <a:gd name="connsiteX1" fmla="*/ 383459 w 884904"/>
              <a:gd name="connsiteY1" fmla="*/ 117987 h 2153296"/>
              <a:gd name="connsiteX2" fmla="*/ 324465 w 884904"/>
              <a:gd name="connsiteY2" fmla="*/ 235974 h 2153296"/>
              <a:gd name="connsiteX3" fmla="*/ 309717 w 884904"/>
              <a:gd name="connsiteY3" fmla="*/ 324464 h 2153296"/>
              <a:gd name="connsiteX4" fmla="*/ 309717 w 884904"/>
              <a:gd name="connsiteY4" fmla="*/ 530941 h 2153296"/>
              <a:gd name="connsiteX5" fmla="*/ 353962 w 884904"/>
              <a:gd name="connsiteY5" fmla="*/ 589935 h 2153296"/>
              <a:gd name="connsiteX6" fmla="*/ 368710 w 884904"/>
              <a:gd name="connsiteY6" fmla="*/ 648929 h 2153296"/>
              <a:gd name="connsiteX7" fmla="*/ 442452 w 884904"/>
              <a:gd name="connsiteY7" fmla="*/ 737419 h 2153296"/>
              <a:gd name="connsiteX8" fmla="*/ 471949 w 884904"/>
              <a:gd name="connsiteY8" fmla="*/ 870154 h 2153296"/>
              <a:gd name="connsiteX9" fmla="*/ 486697 w 884904"/>
              <a:gd name="connsiteY9" fmla="*/ 988141 h 2153296"/>
              <a:gd name="connsiteX10" fmla="*/ 471949 w 884904"/>
              <a:gd name="connsiteY10" fmla="*/ 1224116 h 2153296"/>
              <a:gd name="connsiteX11" fmla="*/ 427704 w 884904"/>
              <a:gd name="connsiteY11" fmla="*/ 1371600 h 2153296"/>
              <a:gd name="connsiteX12" fmla="*/ 383459 w 884904"/>
              <a:gd name="connsiteY12" fmla="*/ 1445341 h 2153296"/>
              <a:gd name="connsiteX13" fmla="*/ 280220 w 884904"/>
              <a:gd name="connsiteY13" fmla="*/ 1637070 h 2153296"/>
              <a:gd name="connsiteX14" fmla="*/ 206478 w 884904"/>
              <a:gd name="connsiteY14" fmla="*/ 1740309 h 2153296"/>
              <a:gd name="connsiteX15" fmla="*/ 117988 w 884904"/>
              <a:gd name="connsiteY15" fmla="*/ 1917290 h 2153296"/>
              <a:gd name="connsiteX16" fmla="*/ 58994 w 884904"/>
              <a:gd name="connsiteY16" fmla="*/ 1976283 h 2153296"/>
              <a:gd name="connsiteX17" fmla="*/ 44246 w 884904"/>
              <a:gd name="connsiteY17" fmla="*/ 2020529 h 2153296"/>
              <a:gd name="connsiteX18" fmla="*/ 0 w 884904"/>
              <a:gd name="connsiteY18" fmla="*/ 2109019 h 2153296"/>
              <a:gd name="connsiteX19" fmla="*/ 280220 w 884904"/>
              <a:gd name="connsiteY19" fmla="*/ 2123767 h 2153296"/>
              <a:gd name="connsiteX20" fmla="*/ 427704 w 884904"/>
              <a:gd name="connsiteY20" fmla="*/ 2094270 h 2153296"/>
              <a:gd name="connsiteX21" fmla="*/ 324465 w 884904"/>
              <a:gd name="connsiteY21" fmla="*/ 2020529 h 2153296"/>
              <a:gd name="connsiteX22" fmla="*/ 339213 w 884904"/>
              <a:gd name="connsiteY22" fmla="*/ 1961535 h 2153296"/>
              <a:gd name="connsiteX23" fmla="*/ 442452 w 884904"/>
              <a:gd name="connsiteY23" fmla="*/ 1843548 h 2153296"/>
              <a:gd name="connsiteX24" fmla="*/ 471949 w 884904"/>
              <a:gd name="connsiteY24" fmla="*/ 1799303 h 2153296"/>
              <a:gd name="connsiteX25" fmla="*/ 604684 w 884904"/>
              <a:gd name="connsiteY25" fmla="*/ 1710812 h 2153296"/>
              <a:gd name="connsiteX26" fmla="*/ 737420 w 884904"/>
              <a:gd name="connsiteY26" fmla="*/ 1563329 h 2153296"/>
              <a:gd name="connsiteX27" fmla="*/ 825910 w 884904"/>
              <a:gd name="connsiteY27" fmla="*/ 1415845 h 2153296"/>
              <a:gd name="connsiteX28" fmla="*/ 870155 w 884904"/>
              <a:gd name="connsiteY28" fmla="*/ 1312606 h 2153296"/>
              <a:gd name="connsiteX29" fmla="*/ 884904 w 884904"/>
              <a:gd name="connsiteY29" fmla="*/ 1268361 h 2153296"/>
              <a:gd name="connsiteX30" fmla="*/ 870155 w 884904"/>
              <a:gd name="connsiteY30" fmla="*/ 1120877 h 2153296"/>
              <a:gd name="connsiteX31" fmla="*/ 825910 w 884904"/>
              <a:gd name="connsiteY31" fmla="*/ 1091380 h 2153296"/>
              <a:gd name="connsiteX32" fmla="*/ 796413 w 884904"/>
              <a:gd name="connsiteY32" fmla="*/ 958645 h 2153296"/>
              <a:gd name="connsiteX33" fmla="*/ 707923 w 884904"/>
              <a:gd name="connsiteY33" fmla="*/ 752167 h 2153296"/>
              <a:gd name="connsiteX34" fmla="*/ 648929 w 884904"/>
              <a:gd name="connsiteY34" fmla="*/ 560438 h 2153296"/>
              <a:gd name="connsiteX35" fmla="*/ 619433 w 884904"/>
              <a:gd name="connsiteY35" fmla="*/ 457200 h 2153296"/>
              <a:gd name="connsiteX36" fmla="*/ 634181 w 884904"/>
              <a:gd name="connsiteY36" fmla="*/ 368709 h 2153296"/>
              <a:gd name="connsiteX37" fmla="*/ 752168 w 884904"/>
              <a:gd name="connsiteY37" fmla="*/ 221225 h 2153296"/>
              <a:gd name="connsiteX38" fmla="*/ 811162 w 884904"/>
              <a:gd name="connsiteY38" fmla="*/ 132735 h 2153296"/>
              <a:gd name="connsiteX39" fmla="*/ 811162 w 884904"/>
              <a:gd name="connsiteY39" fmla="*/ 58993 h 21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4904" h="2153296">
                <a:moveTo>
                  <a:pt x="457200" y="0"/>
                </a:moveTo>
                <a:cubicBezTo>
                  <a:pt x="432620" y="39329"/>
                  <a:pt x="398126" y="73989"/>
                  <a:pt x="383459" y="117987"/>
                </a:cubicBezTo>
                <a:cubicBezTo>
                  <a:pt x="359645" y="189427"/>
                  <a:pt x="376708" y="148901"/>
                  <a:pt x="324465" y="235974"/>
                </a:cubicBezTo>
                <a:cubicBezTo>
                  <a:pt x="319549" y="265471"/>
                  <a:pt x="313669" y="294823"/>
                  <a:pt x="309717" y="324464"/>
                </a:cubicBezTo>
                <a:cubicBezTo>
                  <a:pt x="301266" y="387850"/>
                  <a:pt x="281132" y="466626"/>
                  <a:pt x="309717" y="530941"/>
                </a:cubicBezTo>
                <a:cubicBezTo>
                  <a:pt x="319700" y="553403"/>
                  <a:pt x="339214" y="570270"/>
                  <a:pt x="353962" y="589935"/>
                </a:cubicBezTo>
                <a:cubicBezTo>
                  <a:pt x="358878" y="609600"/>
                  <a:pt x="360725" y="630298"/>
                  <a:pt x="368710" y="648929"/>
                </a:cubicBezTo>
                <a:cubicBezTo>
                  <a:pt x="384109" y="684861"/>
                  <a:pt x="415876" y="710843"/>
                  <a:pt x="442452" y="737419"/>
                </a:cubicBezTo>
                <a:cubicBezTo>
                  <a:pt x="454194" y="784388"/>
                  <a:pt x="464461" y="821482"/>
                  <a:pt x="471949" y="870154"/>
                </a:cubicBezTo>
                <a:cubicBezTo>
                  <a:pt x="477976" y="909328"/>
                  <a:pt x="481781" y="948812"/>
                  <a:pt x="486697" y="988141"/>
                </a:cubicBezTo>
                <a:cubicBezTo>
                  <a:pt x="481781" y="1066799"/>
                  <a:pt x="479791" y="1145695"/>
                  <a:pt x="471949" y="1224116"/>
                </a:cubicBezTo>
                <a:cubicBezTo>
                  <a:pt x="469207" y="1251539"/>
                  <a:pt x="433624" y="1358576"/>
                  <a:pt x="427704" y="1371600"/>
                </a:cubicBezTo>
                <a:cubicBezTo>
                  <a:pt x="415842" y="1397696"/>
                  <a:pt x="398207" y="1420761"/>
                  <a:pt x="383459" y="1445341"/>
                </a:cubicBezTo>
                <a:cubicBezTo>
                  <a:pt x="356491" y="1553208"/>
                  <a:pt x="378173" y="1494593"/>
                  <a:pt x="280220" y="1637070"/>
                </a:cubicBezTo>
                <a:cubicBezTo>
                  <a:pt x="256261" y="1671919"/>
                  <a:pt x="223137" y="1701438"/>
                  <a:pt x="206478" y="1740309"/>
                </a:cubicBezTo>
                <a:cubicBezTo>
                  <a:pt x="181104" y="1799515"/>
                  <a:pt x="158402" y="1865330"/>
                  <a:pt x="117988" y="1917290"/>
                </a:cubicBezTo>
                <a:cubicBezTo>
                  <a:pt x="100914" y="1939242"/>
                  <a:pt x="78659" y="1956619"/>
                  <a:pt x="58994" y="1976283"/>
                </a:cubicBezTo>
                <a:cubicBezTo>
                  <a:pt x="54078" y="1991032"/>
                  <a:pt x="51198" y="2006624"/>
                  <a:pt x="44246" y="2020529"/>
                </a:cubicBezTo>
                <a:cubicBezTo>
                  <a:pt x="-12939" y="2134901"/>
                  <a:pt x="37075" y="1997798"/>
                  <a:pt x="0" y="2109019"/>
                </a:cubicBezTo>
                <a:cubicBezTo>
                  <a:pt x="105963" y="2179660"/>
                  <a:pt x="43708" y="2151057"/>
                  <a:pt x="280220" y="2123767"/>
                </a:cubicBezTo>
                <a:cubicBezTo>
                  <a:pt x="330024" y="2118020"/>
                  <a:pt x="427704" y="2094270"/>
                  <a:pt x="427704" y="2094270"/>
                </a:cubicBezTo>
                <a:cubicBezTo>
                  <a:pt x="324465" y="2059858"/>
                  <a:pt x="349045" y="2094271"/>
                  <a:pt x="324465" y="2020529"/>
                </a:cubicBezTo>
                <a:cubicBezTo>
                  <a:pt x="329381" y="2000864"/>
                  <a:pt x="329369" y="1979254"/>
                  <a:pt x="339213" y="1961535"/>
                </a:cubicBezTo>
                <a:cubicBezTo>
                  <a:pt x="378670" y="1890513"/>
                  <a:pt x="397526" y="1897458"/>
                  <a:pt x="442452" y="1843548"/>
                </a:cubicBezTo>
                <a:cubicBezTo>
                  <a:pt x="453800" y="1829931"/>
                  <a:pt x="458230" y="1810527"/>
                  <a:pt x="471949" y="1799303"/>
                </a:cubicBezTo>
                <a:cubicBezTo>
                  <a:pt x="513105" y="1765630"/>
                  <a:pt x="567083" y="1748413"/>
                  <a:pt x="604684" y="1710812"/>
                </a:cubicBezTo>
                <a:cubicBezTo>
                  <a:pt x="651774" y="1663723"/>
                  <a:pt x="702784" y="1621057"/>
                  <a:pt x="737420" y="1563329"/>
                </a:cubicBezTo>
                <a:cubicBezTo>
                  <a:pt x="847895" y="1379203"/>
                  <a:pt x="720707" y="1556115"/>
                  <a:pt x="825910" y="1415845"/>
                </a:cubicBezTo>
                <a:cubicBezTo>
                  <a:pt x="860499" y="1312083"/>
                  <a:pt x="815481" y="1440179"/>
                  <a:pt x="870155" y="1312606"/>
                </a:cubicBezTo>
                <a:cubicBezTo>
                  <a:pt x="876279" y="1298317"/>
                  <a:pt x="879988" y="1283109"/>
                  <a:pt x="884904" y="1268361"/>
                </a:cubicBezTo>
                <a:cubicBezTo>
                  <a:pt x="879988" y="1219200"/>
                  <a:pt x="885779" y="1167748"/>
                  <a:pt x="870155" y="1120877"/>
                </a:cubicBezTo>
                <a:cubicBezTo>
                  <a:pt x="864550" y="1104061"/>
                  <a:pt x="833245" y="1107517"/>
                  <a:pt x="825910" y="1091380"/>
                </a:cubicBezTo>
                <a:cubicBezTo>
                  <a:pt x="807155" y="1050118"/>
                  <a:pt x="808091" y="1002439"/>
                  <a:pt x="796413" y="958645"/>
                </a:cubicBezTo>
                <a:cubicBezTo>
                  <a:pt x="771611" y="865635"/>
                  <a:pt x="754521" y="845361"/>
                  <a:pt x="707923" y="752167"/>
                </a:cubicBezTo>
                <a:cubicBezTo>
                  <a:pt x="674950" y="587302"/>
                  <a:pt x="706236" y="646398"/>
                  <a:pt x="648929" y="560438"/>
                </a:cubicBezTo>
                <a:cubicBezTo>
                  <a:pt x="641974" y="539574"/>
                  <a:pt x="619433" y="475718"/>
                  <a:pt x="619433" y="457200"/>
                </a:cubicBezTo>
                <a:cubicBezTo>
                  <a:pt x="619433" y="427296"/>
                  <a:pt x="623962" y="396812"/>
                  <a:pt x="634181" y="368709"/>
                </a:cubicBezTo>
                <a:cubicBezTo>
                  <a:pt x="663531" y="287996"/>
                  <a:pt x="697908" y="287542"/>
                  <a:pt x="752168" y="221225"/>
                </a:cubicBezTo>
                <a:cubicBezTo>
                  <a:pt x="774617" y="193788"/>
                  <a:pt x="811162" y="168186"/>
                  <a:pt x="811162" y="132735"/>
                </a:cubicBezTo>
                <a:lnTo>
                  <a:pt x="811162" y="58993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34532"/>
              </p:ext>
            </p:extLst>
          </p:nvPr>
        </p:nvGraphicFramePr>
        <p:xfrm>
          <a:off x="727456" y="1014520"/>
          <a:ext cx="103247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꽃</a:t>
                      </a:r>
                      <a:r>
                        <a:rPr lang="ko-KR" altLang="en-US" baseline="0" dirty="0" smtClean="0"/>
                        <a:t>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노트텀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Note_37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Note_39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045897" y="941368"/>
            <a:ext cx="792480" cy="1974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408606" y="934065"/>
            <a:ext cx="884904" cy="2153296"/>
          </a:xfrm>
          <a:custGeom>
            <a:avLst/>
            <a:gdLst>
              <a:gd name="connsiteX0" fmla="*/ 457200 w 884904"/>
              <a:gd name="connsiteY0" fmla="*/ 0 h 2153296"/>
              <a:gd name="connsiteX1" fmla="*/ 383459 w 884904"/>
              <a:gd name="connsiteY1" fmla="*/ 117987 h 2153296"/>
              <a:gd name="connsiteX2" fmla="*/ 324465 w 884904"/>
              <a:gd name="connsiteY2" fmla="*/ 235974 h 2153296"/>
              <a:gd name="connsiteX3" fmla="*/ 309717 w 884904"/>
              <a:gd name="connsiteY3" fmla="*/ 324464 h 2153296"/>
              <a:gd name="connsiteX4" fmla="*/ 309717 w 884904"/>
              <a:gd name="connsiteY4" fmla="*/ 530941 h 2153296"/>
              <a:gd name="connsiteX5" fmla="*/ 353962 w 884904"/>
              <a:gd name="connsiteY5" fmla="*/ 589935 h 2153296"/>
              <a:gd name="connsiteX6" fmla="*/ 368710 w 884904"/>
              <a:gd name="connsiteY6" fmla="*/ 648929 h 2153296"/>
              <a:gd name="connsiteX7" fmla="*/ 442452 w 884904"/>
              <a:gd name="connsiteY7" fmla="*/ 737419 h 2153296"/>
              <a:gd name="connsiteX8" fmla="*/ 471949 w 884904"/>
              <a:gd name="connsiteY8" fmla="*/ 870154 h 2153296"/>
              <a:gd name="connsiteX9" fmla="*/ 486697 w 884904"/>
              <a:gd name="connsiteY9" fmla="*/ 988141 h 2153296"/>
              <a:gd name="connsiteX10" fmla="*/ 471949 w 884904"/>
              <a:gd name="connsiteY10" fmla="*/ 1224116 h 2153296"/>
              <a:gd name="connsiteX11" fmla="*/ 427704 w 884904"/>
              <a:gd name="connsiteY11" fmla="*/ 1371600 h 2153296"/>
              <a:gd name="connsiteX12" fmla="*/ 383459 w 884904"/>
              <a:gd name="connsiteY12" fmla="*/ 1445341 h 2153296"/>
              <a:gd name="connsiteX13" fmla="*/ 280220 w 884904"/>
              <a:gd name="connsiteY13" fmla="*/ 1637070 h 2153296"/>
              <a:gd name="connsiteX14" fmla="*/ 206478 w 884904"/>
              <a:gd name="connsiteY14" fmla="*/ 1740309 h 2153296"/>
              <a:gd name="connsiteX15" fmla="*/ 117988 w 884904"/>
              <a:gd name="connsiteY15" fmla="*/ 1917290 h 2153296"/>
              <a:gd name="connsiteX16" fmla="*/ 58994 w 884904"/>
              <a:gd name="connsiteY16" fmla="*/ 1976283 h 2153296"/>
              <a:gd name="connsiteX17" fmla="*/ 44246 w 884904"/>
              <a:gd name="connsiteY17" fmla="*/ 2020529 h 2153296"/>
              <a:gd name="connsiteX18" fmla="*/ 0 w 884904"/>
              <a:gd name="connsiteY18" fmla="*/ 2109019 h 2153296"/>
              <a:gd name="connsiteX19" fmla="*/ 280220 w 884904"/>
              <a:gd name="connsiteY19" fmla="*/ 2123767 h 2153296"/>
              <a:gd name="connsiteX20" fmla="*/ 427704 w 884904"/>
              <a:gd name="connsiteY20" fmla="*/ 2094270 h 2153296"/>
              <a:gd name="connsiteX21" fmla="*/ 324465 w 884904"/>
              <a:gd name="connsiteY21" fmla="*/ 2020529 h 2153296"/>
              <a:gd name="connsiteX22" fmla="*/ 339213 w 884904"/>
              <a:gd name="connsiteY22" fmla="*/ 1961535 h 2153296"/>
              <a:gd name="connsiteX23" fmla="*/ 442452 w 884904"/>
              <a:gd name="connsiteY23" fmla="*/ 1843548 h 2153296"/>
              <a:gd name="connsiteX24" fmla="*/ 471949 w 884904"/>
              <a:gd name="connsiteY24" fmla="*/ 1799303 h 2153296"/>
              <a:gd name="connsiteX25" fmla="*/ 604684 w 884904"/>
              <a:gd name="connsiteY25" fmla="*/ 1710812 h 2153296"/>
              <a:gd name="connsiteX26" fmla="*/ 737420 w 884904"/>
              <a:gd name="connsiteY26" fmla="*/ 1563329 h 2153296"/>
              <a:gd name="connsiteX27" fmla="*/ 825910 w 884904"/>
              <a:gd name="connsiteY27" fmla="*/ 1415845 h 2153296"/>
              <a:gd name="connsiteX28" fmla="*/ 870155 w 884904"/>
              <a:gd name="connsiteY28" fmla="*/ 1312606 h 2153296"/>
              <a:gd name="connsiteX29" fmla="*/ 884904 w 884904"/>
              <a:gd name="connsiteY29" fmla="*/ 1268361 h 2153296"/>
              <a:gd name="connsiteX30" fmla="*/ 870155 w 884904"/>
              <a:gd name="connsiteY30" fmla="*/ 1120877 h 2153296"/>
              <a:gd name="connsiteX31" fmla="*/ 825910 w 884904"/>
              <a:gd name="connsiteY31" fmla="*/ 1091380 h 2153296"/>
              <a:gd name="connsiteX32" fmla="*/ 796413 w 884904"/>
              <a:gd name="connsiteY32" fmla="*/ 958645 h 2153296"/>
              <a:gd name="connsiteX33" fmla="*/ 707923 w 884904"/>
              <a:gd name="connsiteY33" fmla="*/ 752167 h 2153296"/>
              <a:gd name="connsiteX34" fmla="*/ 648929 w 884904"/>
              <a:gd name="connsiteY34" fmla="*/ 560438 h 2153296"/>
              <a:gd name="connsiteX35" fmla="*/ 619433 w 884904"/>
              <a:gd name="connsiteY35" fmla="*/ 457200 h 2153296"/>
              <a:gd name="connsiteX36" fmla="*/ 634181 w 884904"/>
              <a:gd name="connsiteY36" fmla="*/ 368709 h 2153296"/>
              <a:gd name="connsiteX37" fmla="*/ 752168 w 884904"/>
              <a:gd name="connsiteY37" fmla="*/ 221225 h 2153296"/>
              <a:gd name="connsiteX38" fmla="*/ 811162 w 884904"/>
              <a:gd name="connsiteY38" fmla="*/ 132735 h 2153296"/>
              <a:gd name="connsiteX39" fmla="*/ 811162 w 884904"/>
              <a:gd name="connsiteY39" fmla="*/ 58993 h 21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4904" h="2153296">
                <a:moveTo>
                  <a:pt x="457200" y="0"/>
                </a:moveTo>
                <a:cubicBezTo>
                  <a:pt x="432620" y="39329"/>
                  <a:pt x="398126" y="73989"/>
                  <a:pt x="383459" y="117987"/>
                </a:cubicBezTo>
                <a:cubicBezTo>
                  <a:pt x="359645" y="189427"/>
                  <a:pt x="376708" y="148901"/>
                  <a:pt x="324465" y="235974"/>
                </a:cubicBezTo>
                <a:cubicBezTo>
                  <a:pt x="319549" y="265471"/>
                  <a:pt x="313669" y="294823"/>
                  <a:pt x="309717" y="324464"/>
                </a:cubicBezTo>
                <a:cubicBezTo>
                  <a:pt x="301266" y="387850"/>
                  <a:pt x="281132" y="466626"/>
                  <a:pt x="309717" y="530941"/>
                </a:cubicBezTo>
                <a:cubicBezTo>
                  <a:pt x="319700" y="553403"/>
                  <a:pt x="339214" y="570270"/>
                  <a:pt x="353962" y="589935"/>
                </a:cubicBezTo>
                <a:cubicBezTo>
                  <a:pt x="358878" y="609600"/>
                  <a:pt x="360725" y="630298"/>
                  <a:pt x="368710" y="648929"/>
                </a:cubicBezTo>
                <a:cubicBezTo>
                  <a:pt x="384109" y="684861"/>
                  <a:pt x="415876" y="710843"/>
                  <a:pt x="442452" y="737419"/>
                </a:cubicBezTo>
                <a:cubicBezTo>
                  <a:pt x="454194" y="784388"/>
                  <a:pt x="464461" y="821482"/>
                  <a:pt x="471949" y="870154"/>
                </a:cubicBezTo>
                <a:cubicBezTo>
                  <a:pt x="477976" y="909328"/>
                  <a:pt x="481781" y="948812"/>
                  <a:pt x="486697" y="988141"/>
                </a:cubicBezTo>
                <a:cubicBezTo>
                  <a:pt x="481781" y="1066799"/>
                  <a:pt x="479791" y="1145695"/>
                  <a:pt x="471949" y="1224116"/>
                </a:cubicBezTo>
                <a:cubicBezTo>
                  <a:pt x="469207" y="1251539"/>
                  <a:pt x="433624" y="1358576"/>
                  <a:pt x="427704" y="1371600"/>
                </a:cubicBezTo>
                <a:cubicBezTo>
                  <a:pt x="415842" y="1397696"/>
                  <a:pt x="398207" y="1420761"/>
                  <a:pt x="383459" y="1445341"/>
                </a:cubicBezTo>
                <a:cubicBezTo>
                  <a:pt x="356491" y="1553208"/>
                  <a:pt x="378173" y="1494593"/>
                  <a:pt x="280220" y="1637070"/>
                </a:cubicBezTo>
                <a:cubicBezTo>
                  <a:pt x="256261" y="1671919"/>
                  <a:pt x="223137" y="1701438"/>
                  <a:pt x="206478" y="1740309"/>
                </a:cubicBezTo>
                <a:cubicBezTo>
                  <a:pt x="181104" y="1799515"/>
                  <a:pt x="158402" y="1865330"/>
                  <a:pt x="117988" y="1917290"/>
                </a:cubicBezTo>
                <a:cubicBezTo>
                  <a:pt x="100914" y="1939242"/>
                  <a:pt x="78659" y="1956619"/>
                  <a:pt x="58994" y="1976283"/>
                </a:cubicBezTo>
                <a:cubicBezTo>
                  <a:pt x="54078" y="1991032"/>
                  <a:pt x="51198" y="2006624"/>
                  <a:pt x="44246" y="2020529"/>
                </a:cubicBezTo>
                <a:cubicBezTo>
                  <a:pt x="-12939" y="2134901"/>
                  <a:pt x="37075" y="1997798"/>
                  <a:pt x="0" y="2109019"/>
                </a:cubicBezTo>
                <a:cubicBezTo>
                  <a:pt x="105963" y="2179660"/>
                  <a:pt x="43708" y="2151057"/>
                  <a:pt x="280220" y="2123767"/>
                </a:cubicBezTo>
                <a:cubicBezTo>
                  <a:pt x="330024" y="2118020"/>
                  <a:pt x="427704" y="2094270"/>
                  <a:pt x="427704" y="2094270"/>
                </a:cubicBezTo>
                <a:cubicBezTo>
                  <a:pt x="324465" y="2059858"/>
                  <a:pt x="349045" y="2094271"/>
                  <a:pt x="324465" y="2020529"/>
                </a:cubicBezTo>
                <a:cubicBezTo>
                  <a:pt x="329381" y="2000864"/>
                  <a:pt x="329369" y="1979254"/>
                  <a:pt x="339213" y="1961535"/>
                </a:cubicBezTo>
                <a:cubicBezTo>
                  <a:pt x="378670" y="1890513"/>
                  <a:pt x="397526" y="1897458"/>
                  <a:pt x="442452" y="1843548"/>
                </a:cubicBezTo>
                <a:cubicBezTo>
                  <a:pt x="453800" y="1829931"/>
                  <a:pt x="458230" y="1810527"/>
                  <a:pt x="471949" y="1799303"/>
                </a:cubicBezTo>
                <a:cubicBezTo>
                  <a:pt x="513105" y="1765630"/>
                  <a:pt x="567083" y="1748413"/>
                  <a:pt x="604684" y="1710812"/>
                </a:cubicBezTo>
                <a:cubicBezTo>
                  <a:pt x="651774" y="1663723"/>
                  <a:pt x="702784" y="1621057"/>
                  <a:pt x="737420" y="1563329"/>
                </a:cubicBezTo>
                <a:cubicBezTo>
                  <a:pt x="847895" y="1379203"/>
                  <a:pt x="720707" y="1556115"/>
                  <a:pt x="825910" y="1415845"/>
                </a:cubicBezTo>
                <a:cubicBezTo>
                  <a:pt x="860499" y="1312083"/>
                  <a:pt x="815481" y="1440179"/>
                  <a:pt x="870155" y="1312606"/>
                </a:cubicBezTo>
                <a:cubicBezTo>
                  <a:pt x="876279" y="1298317"/>
                  <a:pt x="879988" y="1283109"/>
                  <a:pt x="884904" y="1268361"/>
                </a:cubicBezTo>
                <a:cubicBezTo>
                  <a:pt x="879988" y="1219200"/>
                  <a:pt x="885779" y="1167748"/>
                  <a:pt x="870155" y="1120877"/>
                </a:cubicBezTo>
                <a:cubicBezTo>
                  <a:pt x="864550" y="1104061"/>
                  <a:pt x="833245" y="1107517"/>
                  <a:pt x="825910" y="1091380"/>
                </a:cubicBezTo>
                <a:cubicBezTo>
                  <a:pt x="807155" y="1050118"/>
                  <a:pt x="808091" y="1002439"/>
                  <a:pt x="796413" y="958645"/>
                </a:cubicBezTo>
                <a:cubicBezTo>
                  <a:pt x="771611" y="865635"/>
                  <a:pt x="754521" y="845361"/>
                  <a:pt x="707923" y="752167"/>
                </a:cubicBezTo>
                <a:cubicBezTo>
                  <a:pt x="674950" y="587302"/>
                  <a:pt x="706236" y="646398"/>
                  <a:pt x="648929" y="560438"/>
                </a:cubicBezTo>
                <a:cubicBezTo>
                  <a:pt x="641974" y="539574"/>
                  <a:pt x="619433" y="475718"/>
                  <a:pt x="619433" y="457200"/>
                </a:cubicBezTo>
                <a:cubicBezTo>
                  <a:pt x="619433" y="427296"/>
                  <a:pt x="623962" y="396812"/>
                  <a:pt x="634181" y="368709"/>
                </a:cubicBezTo>
                <a:cubicBezTo>
                  <a:pt x="663531" y="287996"/>
                  <a:pt x="697908" y="287542"/>
                  <a:pt x="752168" y="221225"/>
                </a:cubicBezTo>
                <a:cubicBezTo>
                  <a:pt x="774617" y="193788"/>
                  <a:pt x="811162" y="168186"/>
                  <a:pt x="811162" y="132735"/>
                </a:cubicBezTo>
                <a:lnTo>
                  <a:pt x="811162" y="58993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테이블 구조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27456" y="3042605"/>
            <a:ext cx="10550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</a:t>
            </a:r>
            <a:r>
              <a:rPr lang="ko-KR" altLang="en-US" b="1" dirty="0" smtClean="0">
                <a:solidFill>
                  <a:schemeClr val="accent2"/>
                </a:solidFill>
              </a:rPr>
              <a:t>조건 </a:t>
            </a:r>
            <a:r>
              <a:rPr lang="en-US" altLang="ko-KR" b="1" dirty="0" smtClean="0">
                <a:solidFill>
                  <a:schemeClr val="accent2"/>
                </a:solidFill>
              </a:rPr>
              <a:t>A, B]</a:t>
            </a:r>
            <a:r>
              <a:rPr lang="ko-KR" altLang="en-US" b="1" dirty="0" smtClean="0">
                <a:solidFill>
                  <a:schemeClr val="accent2"/>
                </a:solidFill>
              </a:rPr>
              <a:t>는 </a:t>
            </a:r>
            <a:r>
              <a:rPr lang="ko-KR" altLang="en-US" dirty="0" smtClean="0"/>
              <a:t>노트가 모두 등장한 이후 선택지가 해금되는 기준이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항상 조건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높음</a:t>
            </a:r>
            <a:endParaRPr lang="en-US" altLang="ko-KR" dirty="0" smtClean="0"/>
          </a:p>
          <a:p>
            <a:r>
              <a:rPr lang="en-US" altLang="ko-KR" dirty="0" smtClean="0"/>
              <a:t>// A,B</a:t>
            </a:r>
            <a:r>
              <a:rPr lang="ko-KR" altLang="en-US" dirty="0" smtClean="0"/>
              <a:t>값은 노트의 최대 수보다 많을 수 없음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// </a:t>
            </a:r>
            <a:r>
              <a:rPr lang="ko-KR" altLang="en-US" dirty="0" smtClean="0">
                <a:solidFill>
                  <a:srgbClr val="FF0000"/>
                </a:solidFill>
              </a:rPr>
              <a:t>꽃 번호를 기준으로 불러와서 테스트를 할 수 있도록 시험할 수 있는 테스트 모드를 만들어주세요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363200" y="0"/>
            <a:ext cx="1828800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NEW</a:t>
            </a:r>
            <a:endParaRPr lang="ko-KR" altLang="en-US" sz="3600" b="1" dirty="0"/>
          </a:p>
        </p:txBody>
      </p:sp>
      <p:sp>
        <p:nvSpPr>
          <p:cNvPr id="7" name="자유형 6"/>
          <p:cNvSpPr/>
          <p:nvPr/>
        </p:nvSpPr>
        <p:spPr>
          <a:xfrm>
            <a:off x="7256206" y="781665"/>
            <a:ext cx="884904" cy="2153296"/>
          </a:xfrm>
          <a:custGeom>
            <a:avLst/>
            <a:gdLst>
              <a:gd name="connsiteX0" fmla="*/ 457200 w 884904"/>
              <a:gd name="connsiteY0" fmla="*/ 0 h 2153296"/>
              <a:gd name="connsiteX1" fmla="*/ 383459 w 884904"/>
              <a:gd name="connsiteY1" fmla="*/ 117987 h 2153296"/>
              <a:gd name="connsiteX2" fmla="*/ 324465 w 884904"/>
              <a:gd name="connsiteY2" fmla="*/ 235974 h 2153296"/>
              <a:gd name="connsiteX3" fmla="*/ 309717 w 884904"/>
              <a:gd name="connsiteY3" fmla="*/ 324464 h 2153296"/>
              <a:gd name="connsiteX4" fmla="*/ 309717 w 884904"/>
              <a:gd name="connsiteY4" fmla="*/ 530941 h 2153296"/>
              <a:gd name="connsiteX5" fmla="*/ 353962 w 884904"/>
              <a:gd name="connsiteY5" fmla="*/ 589935 h 2153296"/>
              <a:gd name="connsiteX6" fmla="*/ 368710 w 884904"/>
              <a:gd name="connsiteY6" fmla="*/ 648929 h 2153296"/>
              <a:gd name="connsiteX7" fmla="*/ 442452 w 884904"/>
              <a:gd name="connsiteY7" fmla="*/ 737419 h 2153296"/>
              <a:gd name="connsiteX8" fmla="*/ 471949 w 884904"/>
              <a:gd name="connsiteY8" fmla="*/ 870154 h 2153296"/>
              <a:gd name="connsiteX9" fmla="*/ 486697 w 884904"/>
              <a:gd name="connsiteY9" fmla="*/ 988141 h 2153296"/>
              <a:gd name="connsiteX10" fmla="*/ 471949 w 884904"/>
              <a:gd name="connsiteY10" fmla="*/ 1224116 h 2153296"/>
              <a:gd name="connsiteX11" fmla="*/ 427704 w 884904"/>
              <a:gd name="connsiteY11" fmla="*/ 1371600 h 2153296"/>
              <a:gd name="connsiteX12" fmla="*/ 383459 w 884904"/>
              <a:gd name="connsiteY12" fmla="*/ 1445341 h 2153296"/>
              <a:gd name="connsiteX13" fmla="*/ 280220 w 884904"/>
              <a:gd name="connsiteY13" fmla="*/ 1637070 h 2153296"/>
              <a:gd name="connsiteX14" fmla="*/ 206478 w 884904"/>
              <a:gd name="connsiteY14" fmla="*/ 1740309 h 2153296"/>
              <a:gd name="connsiteX15" fmla="*/ 117988 w 884904"/>
              <a:gd name="connsiteY15" fmla="*/ 1917290 h 2153296"/>
              <a:gd name="connsiteX16" fmla="*/ 58994 w 884904"/>
              <a:gd name="connsiteY16" fmla="*/ 1976283 h 2153296"/>
              <a:gd name="connsiteX17" fmla="*/ 44246 w 884904"/>
              <a:gd name="connsiteY17" fmla="*/ 2020529 h 2153296"/>
              <a:gd name="connsiteX18" fmla="*/ 0 w 884904"/>
              <a:gd name="connsiteY18" fmla="*/ 2109019 h 2153296"/>
              <a:gd name="connsiteX19" fmla="*/ 280220 w 884904"/>
              <a:gd name="connsiteY19" fmla="*/ 2123767 h 2153296"/>
              <a:gd name="connsiteX20" fmla="*/ 427704 w 884904"/>
              <a:gd name="connsiteY20" fmla="*/ 2094270 h 2153296"/>
              <a:gd name="connsiteX21" fmla="*/ 324465 w 884904"/>
              <a:gd name="connsiteY21" fmla="*/ 2020529 h 2153296"/>
              <a:gd name="connsiteX22" fmla="*/ 339213 w 884904"/>
              <a:gd name="connsiteY22" fmla="*/ 1961535 h 2153296"/>
              <a:gd name="connsiteX23" fmla="*/ 442452 w 884904"/>
              <a:gd name="connsiteY23" fmla="*/ 1843548 h 2153296"/>
              <a:gd name="connsiteX24" fmla="*/ 471949 w 884904"/>
              <a:gd name="connsiteY24" fmla="*/ 1799303 h 2153296"/>
              <a:gd name="connsiteX25" fmla="*/ 604684 w 884904"/>
              <a:gd name="connsiteY25" fmla="*/ 1710812 h 2153296"/>
              <a:gd name="connsiteX26" fmla="*/ 737420 w 884904"/>
              <a:gd name="connsiteY26" fmla="*/ 1563329 h 2153296"/>
              <a:gd name="connsiteX27" fmla="*/ 825910 w 884904"/>
              <a:gd name="connsiteY27" fmla="*/ 1415845 h 2153296"/>
              <a:gd name="connsiteX28" fmla="*/ 870155 w 884904"/>
              <a:gd name="connsiteY28" fmla="*/ 1312606 h 2153296"/>
              <a:gd name="connsiteX29" fmla="*/ 884904 w 884904"/>
              <a:gd name="connsiteY29" fmla="*/ 1268361 h 2153296"/>
              <a:gd name="connsiteX30" fmla="*/ 870155 w 884904"/>
              <a:gd name="connsiteY30" fmla="*/ 1120877 h 2153296"/>
              <a:gd name="connsiteX31" fmla="*/ 825910 w 884904"/>
              <a:gd name="connsiteY31" fmla="*/ 1091380 h 2153296"/>
              <a:gd name="connsiteX32" fmla="*/ 796413 w 884904"/>
              <a:gd name="connsiteY32" fmla="*/ 958645 h 2153296"/>
              <a:gd name="connsiteX33" fmla="*/ 707923 w 884904"/>
              <a:gd name="connsiteY33" fmla="*/ 752167 h 2153296"/>
              <a:gd name="connsiteX34" fmla="*/ 648929 w 884904"/>
              <a:gd name="connsiteY34" fmla="*/ 560438 h 2153296"/>
              <a:gd name="connsiteX35" fmla="*/ 619433 w 884904"/>
              <a:gd name="connsiteY35" fmla="*/ 457200 h 2153296"/>
              <a:gd name="connsiteX36" fmla="*/ 634181 w 884904"/>
              <a:gd name="connsiteY36" fmla="*/ 368709 h 2153296"/>
              <a:gd name="connsiteX37" fmla="*/ 752168 w 884904"/>
              <a:gd name="connsiteY37" fmla="*/ 221225 h 2153296"/>
              <a:gd name="connsiteX38" fmla="*/ 811162 w 884904"/>
              <a:gd name="connsiteY38" fmla="*/ 132735 h 2153296"/>
              <a:gd name="connsiteX39" fmla="*/ 811162 w 884904"/>
              <a:gd name="connsiteY39" fmla="*/ 58993 h 21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4904" h="2153296">
                <a:moveTo>
                  <a:pt x="457200" y="0"/>
                </a:moveTo>
                <a:cubicBezTo>
                  <a:pt x="432620" y="39329"/>
                  <a:pt x="398126" y="73989"/>
                  <a:pt x="383459" y="117987"/>
                </a:cubicBezTo>
                <a:cubicBezTo>
                  <a:pt x="359645" y="189427"/>
                  <a:pt x="376708" y="148901"/>
                  <a:pt x="324465" y="235974"/>
                </a:cubicBezTo>
                <a:cubicBezTo>
                  <a:pt x="319549" y="265471"/>
                  <a:pt x="313669" y="294823"/>
                  <a:pt x="309717" y="324464"/>
                </a:cubicBezTo>
                <a:cubicBezTo>
                  <a:pt x="301266" y="387850"/>
                  <a:pt x="281132" y="466626"/>
                  <a:pt x="309717" y="530941"/>
                </a:cubicBezTo>
                <a:cubicBezTo>
                  <a:pt x="319700" y="553403"/>
                  <a:pt x="339214" y="570270"/>
                  <a:pt x="353962" y="589935"/>
                </a:cubicBezTo>
                <a:cubicBezTo>
                  <a:pt x="358878" y="609600"/>
                  <a:pt x="360725" y="630298"/>
                  <a:pt x="368710" y="648929"/>
                </a:cubicBezTo>
                <a:cubicBezTo>
                  <a:pt x="384109" y="684861"/>
                  <a:pt x="415876" y="710843"/>
                  <a:pt x="442452" y="737419"/>
                </a:cubicBezTo>
                <a:cubicBezTo>
                  <a:pt x="454194" y="784388"/>
                  <a:pt x="464461" y="821482"/>
                  <a:pt x="471949" y="870154"/>
                </a:cubicBezTo>
                <a:cubicBezTo>
                  <a:pt x="477976" y="909328"/>
                  <a:pt x="481781" y="948812"/>
                  <a:pt x="486697" y="988141"/>
                </a:cubicBezTo>
                <a:cubicBezTo>
                  <a:pt x="481781" y="1066799"/>
                  <a:pt x="479791" y="1145695"/>
                  <a:pt x="471949" y="1224116"/>
                </a:cubicBezTo>
                <a:cubicBezTo>
                  <a:pt x="469207" y="1251539"/>
                  <a:pt x="433624" y="1358576"/>
                  <a:pt x="427704" y="1371600"/>
                </a:cubicBezTo>
                <a:cubicBezTo>
                  <a:pt x="415842" y="1397696"/>
                  <a:pt x="398207" y="1420761"/>
                  <a:pt x="383459" y="1445341"/>
                </a:cubicBezTo>
                <a:cubicBezTo>
                  <a:pt x="356491" y="1553208"/>
                  <a:pt x="378173" y="1494593"/>
                  <a:pt x="280220" y="1637070"/>
                </a:cubicBezTo>
                <a:cubicBezTo>
                  <a:pt x="256261" y="1671919"/>
                  <a:pt x="223137" y="1701438"/>
                  <a:pt x="206478" y="1740309"/>
                </a:cubicBezTo>
                <a:cubicBezTo>
                  <a:pt x="181104" y="1799515"/>
                  <a:pt x="158402" y="1865330"/>
                  <a:pt x="117988" y="1917290"/>
                </a:cubicBezTo>
                <a:cubicBezTo>
                  <a:pt x="100914" y="1939242"/>
                  <a:pt x="78659" y="1956619"/>
                  <a:pt x="58994" y="1976283"/>
                </a:cubicBezTo>
                <a:cubicBezTo>
                  <a:pt x="54078" y="1991032"/>
                  <a:pt x="51198" y="2006624"/>
                  <a:pt x="44246" y="2020529"/>
                </a:cubicBezTo>
                <a:cubicBezTo>
                  <a:pt x="-12939" y="2134901"/>
                  <a:pt x="37075" y="1997798"/>
                  <a:pt x="0" y="2109019"/>
                </a:cubicBezTo>
                <a:cubicBezTo>
                  <a:pt x="105963" y="2179660"/>
                  <a:pt x="43708" y="2151057"/>
                  <a:pt x="280220" y="2123767"/>
                </a:cubicBezTo>
                <a:cubicBezTo>
                  <a:pt x="330024" y="2118020"/>
                  <a:pt x="427704" y="2094270"/>
                  <a:pt x="427704" y="2094270"/>
                </a:cubicBezTo>
                <a:cubicBezTo>
                  <a:pt x="324465" y="2059858"/>
                  <a:pt x="349045" y="2094271"/>
                  <a:pt x="324465" y="2020529"/>
                </a:cubicBezTo>
                <a:cubicBezTo>
                  <a:pt x="329381" y="2000864"/>
                  <a:pt x="329369" y="1979254"/>
                  <a:pt x="339213" y="1961535"/>
                </a:cubicBezTo>
                <a:cubicBezTo>
                  <a:pt x="378670" y="1890513"/>
                  <a:pt x="397526" y="1897458"/>
                  <a:pt x="442452" y="1843548"/>
                </a:cubicBezTo>
                <a:cubicBezTo>
                  <a:pt x="453800" y="1829931"/>
                  <a:pt x="458230" y="1810527"/>
                  <a:pt x="471949" y="1799303"/>
                </a:cubicBezTo>
                <a:cubicBezTo>
                  <a:pt x="513105" y="1765630"/>
                  <a:pt x="567083" y="1748413"/>
                  <a:pt x="604684" y="1710812"/>
                </a:cubicBezTo>
                <a:cubicBezTo>
                  <a:pt x="651774" y="1663723"/>
                  <a:pt x="702784" y="1621057"/>
                  <a:pt x="737420" y="1563329"/>
                </a:cubicBezTo>
                <a:cubicBezTo>
                  <a:pt x="847895" y="1379203"/>
                  <a:pt x="720707" y="1556115"/>
                  <a:pt x="825910" y="1415845"/>
                </a:cubicBezTo>
                <a:cubicBezTo>
                  <a:pt x="860499" y="1312083"/>
                  <a:pt x="815481" y="1440179"/>
                  <a:pt x="870155" y="1312606"/>
                </a:cubicBezTo>
                <a:cubicBezTo>
                  <a:pt x="876279" y="1298317"/>
                  <a:pt x="879988" y="1283109"/>
                  <a:pt x="884904" y="1268361"/>
                </a:cubicBezTo>
                <a:cubicBezTo>
                  <a:pt x="879988" y="1219200"/>
                  <a:pt x="885779" y="1167748"/>
                  <a:pt x="870155" y="1120877"/>
                </a:cubicBezTo>
                <a:cubicBezTo>
                  <a:pt x="864550" y="1104061"/>
                  <a:pt x="833245" y="1107517"/>
                  <a:pt x="825910" y="1091380"/>
                </a:cubicBezTo>
                <a:cubicBezTo>
                  <a:pt x="807155" y="1050118"/>
                  <a:pt x="808091" y="1002439"/>
                  <a:pt x="796413" y="958645"/>
                </a:cubicBezTo>
                <a:cubicBezTo>
                  <a:pt x="771611" y="865635"/>
                  <a:pt x="754521" y="845361"/>
                  <a:pt x="707923" y="752167"/>
                </a:cubicBezTo>
                <a:cubicBezTo>
                  <a:pt x="674950" y="587302"/>
                  <a:pt x="706236" y="646398"/>
                  <a:pt x="648929" y="560438"/>
                </a:cubicBezTo>
                <a:cubicBezTo>
                  <a:pt x="641974" y="539574"/>
                  <a:pt x="619433" y="475718"/>
                  <a:pt x="619433" y="457200"/>
                </a:cubicBezTo>
                <a:cubicBezTo>
                  <a:pt x="619433" y="427296"/>
                  <a:pt x="623962" y="396812"/>
                  <a:pt x="634181" y="368709"/>
                </a:cubicBezTo>
                <a:cubicBezTo>
                  <a:pt x="663531" y="287996"/>
                  <a:pt x="697908" y="287542"/>
                  <a:pt x="752168" y="221225"/>
                </a:cubicBezTo>
                <a:cubicBezTo>
                  <a:pt x="774617" y="193788"/>
                  <a:pt x="811162" y="168186"/>
                  <a:pt x="811162" y="132735"/>
                </a:cubicBezTo>
                <a:lnTo>
                  <a:pt x="811162" y="58993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22890"/>
              </p:ext>
            </p:extLst>
          </p:nvPr>
        </p:nvGraphicFramePr>
        <p:xfrm>
          <a:off x="727456" y="1014520"/>
          <a:ext cx="103247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꽃</a:t>
                      </a:r>
                      <a:r>
                        <a:rPr lang="ko-KR" altLang="en-US" baseline="0" dirty="0" smtClean="0"/>
                        <a:t>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노트텀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Note_37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Note_39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739071" y="903437"/>
            <a:ext cx="1478968" cy="1974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408606" y="934065"/>
            <a:ext cx="884904" cy="2153296"/>
          </a:xfrm>
          <a:custGeom>
            <a:avLst/>
            <a:gdLst>
              <a:gd name="connsiteX0" fmla="*/ 457200 w 884904"/>
              <a:gd name="connsiteY0" fmla="*/ 0 h 2153296"/>
              <a:gd name="connsiteX1" fmla="*/ 383459 w 884904"/>
              <a:gd name="connsiteY1" fmla="*/ 117987 h 2153296"/>
              <a:gd name="connsiteX2" fmla="*/ 324465 w 884904"/>
              <a:gd name="connsiteY2" fmla="*/ 235974 h 2153296"/>
              <a:gd name="connsiteX3" fmla="*/ 309717 w 884904"/>
              <a:gd name="connsiteY3" fmla="*/ 324464 h 2153296"/>
              <a:gd name="connsiteX4" fmla="*/ 309717 w 884904"/>
              <a:gd name="connsiteY4" fmla="*/ 530941 h 2153296"/>
              <a:gd name="connsiteX5" fmla="*/ 353962 w 884904"/>
              <a:gd name="connsiteY5" fmla="*/ 589935 h 2153296"/>
              <a:gd name="connsiteX6" fmla="*/ 368710 w 884904"/>
              <a:gd name="connsiteY6" fmla="*/ 648929 h 2153296"/>
              <a:gd name="connsiteX7" fmla="*/ 442452 w 884904"/>
              <a:gd name="connsiteY7" fmla="*/ 737419 h 2153296"/>
              <a:gd name="connsiteX8" fmla="*/ 471949 w 884904"/>
              <a:gd name="connsiteY8" fmla="*/ 870154 h 2153296"/>
              <a:gd name="connsiteX9" fmla="*/ 486697 w 884904"/>
              <a:gd name="connsiteY9" fmla="*/ 988141 h 2153296"/>
              <a:gd name="connsiteX10" fmla="*/ 471949 w 884904"/>
              <a:gd name="connsiteY10" fmla="*/ 1224116 h 2153296"/>
              <a:gd name="connsiteX11" fmla="*/ 427704 w 884904"/>
              <a:gd name="connsiteY11" fmla="*/ 1371600 h 2153296"/>
              <a:gd name="connsiteX12" fmla="*/ 383459 w 884904"/>
              <a:gd name="connsiteY12" fmla="*/ 1445341 h 2153296"/>
              <a:gd name="connsiteX13" fmla="*/ 280220 w 884904"/>
              <a:gd name="connsiteY13" fmla="*/ 1637070 h 2153296"/>
              <a:gd name="connsiteX14" fmla="*/ 206478 w 884904"/>
              <a:gd name="connsiteY14" fmla="*/ 1740309 h 2153296"/>
              <a:gd name="connsiteX15" fmla="*/ 117988 w 884904"/>
              <a:gd name="connsiteY15" fmla="*/ 1917290 h 2153296"/>
              <a:gd name="connsiteX16" fmla="*/ 58994 w 884904"/>
              <a:gd name="connsiteY16" fmla="*/ 1976283 h 2153296"/>
              <a:gd name="connsiteX17" fmla="*/ 44246 w 884904"/>
              <a:gd name="connsiteY17" fmla="*/ 2020529 h 2153296"/>
              <a:gd name="connsiteX18" fmla="*/ 0 w 884904"/>
              <a:gd name="connsiteY18" fmla="*/ 2109019 h 2153296"/>
              <a:gd name="connsiteX19" fmla="*/ 280220 w 884904"/>
              <a:gd name="connsiteY19" fmla="*/ 2123767 h 2153296"/>
              <a:gd name="connsiteX20" fmla="*/ 427704 w 884904"/>
              <a:gd name="connsiteY20" fmla="*/ 2094270 h 2153296"/>
              <a:gd name="connsiteX21" fmla="*/ 324465 w 884904"/>
              <a:gd name="connsiteY21" fmla="*/ 2020529 h 2153296"/>
              <a:gd name="connsiteX22" fmla="*/ 339213 w 884904"/>
              <a:gd name="connsiteY22" fmla="*/ 1961535 h 2153296"/>
              <a:gd name="connsiteX23" fmla="*/ 442452 w 884904"/>
              <a:gd name="connsiteY23" fmla="*/ 1843548 h 2153296"/>
              <a:gd name="connsiteX24" fmla="*/ 471949 w 884904"/>
              <a:gd name="connsiteY24" fmla="*/ 1799303 h 2153296"/>
              <a:gd name="connsiteX25" fmla="*/ 604684 w 884904"/>
              <a:gd name="connsiteY25" fmla="*/ 1710812 h 2153296"/>
              <a:gd name="connsiteX26" fmla="*/ 737420 w 884904"/>
              <a:gd name="connsiteY26" fmla="*/ 1563329 h 2153296"/>
              <a:gd name="connsiteX27" fmla="*/ 825910 w 884904"/>
              <a:gd name="connsiteY27" fmla="*/ 1415845 h 2153296"/>
              <a:gd name="connsiteX28" fmla="*/ 870155 w 884904"/>
              <a:gd name="connsiteY28" fmla="*/ 1312606 h 2153296"/>
              <a:gd name="connsiteX29" fmla="*/ 884904 w 884904"/>
              <a:gd name="connsiteY29" fmla="*/ 1268361 h 2153296"/>
              <a:gd name="connsiteX30" fmla="*/ 870155 w 884904"/>
              <a:gd name="connsiteY30" fmla="*/ 1120877 h 2153296"/>
              <a:gd name="connsiteX31" fmla="*/ 825910 w 884904"/>
              <a:gd name="connsiteY31" fmla="*/ 1091380 h 2153296"/>
              <a:gd name="connsiteX32" fmla="*/ 796413 w 884904"/>
              <a:gd name="connsiteY32" fmla="*/ 958645 h 2153296"/>
              <a:gd name="connsiteX33" fmla="*/ 707923 w 884904"/>
              <a:gd name="connsiteY33" fmla="*/ 752167 h 2153296"/>
              <a:gd name="connsiteX34" fmla="*/ 648929 w 884904"/>
              <a:gd name="connsiteY34" fmla="*/ 560438 h 2153296"/>
              <a:gd name="connsiteX35" fmla="*/ 619433 w 884904"/>
              <a:gd name="connsiteY35" fmla="*/ 457200 h 2153296"/>
              <a:gd name="connsiteX36" fmla="*/ 634181 w 884904"/>
              <a:gd name="connsiteY36" fmla="*/ 368709 h 2153296"/>
              <a:gd name="connsiteX37" fmla="*/ 752168 w 884904"/>
              <a:gd name="connsiteY37" fmla="*/ 221225 h 2153296"/>
              <a:gd name="connsiteX38" fmla="*/ 811162 w 884904"/>
              <a:gd name="connsiteY38" fmla="*/ 132735 h 2153296"/>
              <a:gd name="connsiteX39" fmla="*/ 811162 w 884904"/>
              <a:gd name="connsiteY39" fmla="*/ 58993 h 21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4904" h="2153296">
                <a:moveTo>
                  <a:pt x="457200" y="0"/>
                </a:moveTo>
                <a:cubicBezTo>
                  <a:pt x="432620" y="39329"/>
                  <a:pt x="398126" y="73989"/>
                  <a:pt x="383459" y="117987"/>
                </a:cubicBezTo>
                <a:cubicBezTo>
                  <a:pt x="359645" y="189427"/>
                  <a:pt x="376708" y="148901"/>
                  <a:pt x="324465" y="235974"/>
                </a:cubicBezTo>
                <a:cubicBezTo>
                  <a:pt x="319549" y="265471"/>
                  <a:pt x="313669" y="294823"/>
                  <a:pt x="309717" y="324464"/>
                </a:cubicBezTo>
                <a:cubicBezTo>
                  <a:pt x="301266" y="387850"/>
                  <a:pt x="281132" y="466626"/>
                  <a:pt x="309717" y="530941"/>
                </a:cubicBezTo>
                <a:cubicBezTo>
                  <a:pt x="319700" y="553403"/>
                  <a:pt x="339214" y="570270"/>
                  <a:pt x="353962" y="589935"/>
                </a:cubicBezTo>
                <a:cubicBezTo>
                  <a:pt x="358878" y="609600"/>
                  <a:pt x="360725" y="630298"/>
                  <a:pt x="368710" y="648929"/>
                </a:cubicBezTo>
                <a:cubicBezTo>
                  <a:pt x="384109" y="684861"/>
                  <a:pt x="415876" y="710843"/>
                  <a:pt x="442452" y="737419"/>
                </a:cubicBezTo>
                <a:cubicBezTo>
                  <a:pt x="454194" y="784388"/>
                  <a:pt x="464461" y="821482"/>
                  <a:pt x="471949" y="870154"/>
                </a:cubicBezTo>
                <a:cubicBezTo>
                  <a:pt x="477976" y="909328"/>
                  <a:pt x="481781" y="948812"/>
                  <a:pt x="486697" y="988141"/>
                </a:cubicBezTo>
                <a:cubicBezTo>
                  <a:pt x="481781" y="1066799"/>
                  <a:pt x="479791" y="1145695"/>
                  <a:pt x="471949" y="1224116"/>
                </a:cubicBezTo>
                <a:cubicBezTo>
                  <a:pt x="469207" y="1251539"/>
                  <a:pt x="433624" y="1358576"/>
                  <a:pt x="427704" y="1371600"/>
                </a:cubicBezTo>
                <a:cubicBezTo>
                  <a:pt x="415842" y="1397696"/>
                  <a:pt x="398207" y="1420761"/>
                  <a:pt x="383459" y="1445341"/>
                </a:cubicBezTo>
                <a:cubicBezTo>
                  <a:pt x="356491" y="1553208"/>
                  <a:pt x="378173" y="1494593"/>
                  <a:pt x="280220" y="1637070"/>
                </a:cubicBezTo>
                <a:cubicBezTo>
                  <a:pt x="256261" y="1671919"/>
                  <a:pt x="223137" y="1701438"/>
                  <a:pt x="206478" y="1740309"/>
                </a:cubicBezTo>
                <a:cubicBezTo>
                  <a:pt x="181104" y="1799515"/>
                  <a:pt x="158402" y="1865330"/>
                  <a:pt x="117988" y="1917290"/>
                </a:cubicBezTo>
                <a:cubicBezTo>
                  <a:pt x="100914" y="1939242"/>
                  <a:pt x="78659" y="1956619"/>
                  <a:pt x="58994" y="1976283"/>
                </a:cubicBezTo>
                <a:cubicBezTo>
                  <a:pt x="54078" y="1991032"/>
                  <a:pt x="51198" y="2006624"/>
                  <a:pt x="44246" y="2020529"/>
                </a:cubicBezTo>
                <a:cubicBezTo>
                  <a:pt x="-12939" y="2134901"/>
                  <a:pt x="37075" y="1997798"/>
                  <a:pt x="0" y="2109019"/>
                </a:cubicBezTo>
                <a:cubicBezTo>
                  <a:pt x="105963" y="2179660"/>
                  <a:pt x="43708" y="2151057"/>
                  <a:pt x="280220" y="2123767"/>
                </a:cubicBezTo>
                <a:cubicBezTo>
                  <a:pt x="330024" y="2118020"/>
                  <a:pt x="427704" y="2094270"/>
                  <a:pt x="427704" y="2094270"/>
                </a:cubicBezTo>
                <a:cubicBezTo>
                  <a:pt x="324465" y="2059858"/>
                  <a:pt x="349045" y="2094271"/>
                  <a:pt x="324465" y="2020529"/>
                </a:cubicBezTo>
                <a:cubicBezTo>
                  <a:pt x="329381" y="2000864"/>
                  <a:pt x="329369" y="1979254"/>
                  <a:pt x="339213" y="1961535"/>
                </a:cubicBezTo>
                <a:cubicBezTo>
                  <a:pt x="378670" y="1890513"/>
                  <a:pt x="397526" y="1897458"/>
                  <a:pt x="442452" y="1843548"/>
                </a:cubicBezTo>
                <a:cubicBezTo>
                  <a:pt x="453800" y="1829931"/>
                  <a:pt x="458230" y="1810527"/>
                  <a:pt x="471949" y="1799303"/>
                </a:cubicBezTo>
                <a:cubicBezTo>
                  <a:pt x="513105" y="1765630"/>
                  <a:pt x="567083" y="1748413"/>
                  <a:pt x="604684" y="1710812"/>
                </a:cubicBezTo>
                <a:cubicBezTo>
                  <a:pt x="651774" y="1663723"/>
                  <a:pt x="702784" y="1621057"/>
                  <a:pt x="737420" y="1563329"/>
                </a:cubicBezTo>
                <a:cubicBezTo>
                  <a:pt x="847895" y="1379203"/>
                  <a:pt x="720707" y="1556115"/>
                  <a:pt x="825910" y="1415845"/>
                </a:cubicBezTo>
                <a:cubicBezTo>
                  <a:pt x="860499" y="1312083"/>
                  <a:pt x="815481" y="1440179"/>
                  <a:pt x="870155" y="1312606"/>
                </a:cubicBezTo>
                <a:cubicBezTo>
                  <a:pt x="876279" y="1298317"/>
                  <a:pt x="879988" y="1283109"/>
                  <a:pt x="884904" y="1268361"/>
                </a:cubicBezTo>
                <a:cubicBezTo>
                  <a:pt x="879988" y="1219200"/>
                  <a:pt x="885779" y="1167748"/>
                  <a:pt x="870155" y="1120877"/>
                </a:cubicBezTo>
                <a:cubicBezTo>
                  <a:pt x="864550" y="1104061"/>
                  <a:pt x="833245" y="1107517"/>
                  <a:pt x="825910" y="1091380"/>
                </a:cubicBezTo>
                <a:cubicBezTo>
                  <a:pt x="807155" y="1050118"/>
                  <a:pt x="808091" y="1002439"/>
                  <a:pt x="796413" y="958645"/>
                </a:cubicBezTo>
                <a:cubicBezTo>
                  <a:pt x="771611" y="865635"/>
                  <a:pt x="754521" y="845361"/>
                  <a:pt x="707923" y="752167"/>
                </a:cubicBezTo>
                <a:cubicBezTo>
                  <a:pt x="674950" y="587302"/>
                  <a:pt x="706236" y="646398"/>
                  <a:pt x="648929" y="560438"/>
                </a:cubicBezTo>
                <a:cubicBezTo>
                  <a:pt x="641974" y="539574"/>
                  <a:pt x="619433" y="475718"/>
                  <a:pt x="619433" y="457200"/>
                </a:cubicBezTo>
                <a:cubicBezTo>
                  <a:pt x="619433" y="427296"/>
                  <a:pt x="623962" y="396812"/>
                  <a:pt x="634181" y="368709"/>
                </a:cubicBezTo>
                <a:cubicBezTo>
                  <a:pt x="663531" y="287996"/>
                  <a:pt x="697908" y="287542"/>
                  <a:pt x="752168" y="221225"/>
                </a:cubicBezTo>
                <a:cubicBezTo>
                  <a:pt x="774617" y="193788"/>
                  <a:pt x="811162" y="168186"/>
                  <a:pt x="811162" y="132735"/>
                </a:cubicBezTo>
                <a:lnTo>
                  <a:pt x="811162" y="58993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48098"/>
              </p:ext>
            </p:extLst>
          </p:nvPr>
        </p:nvGraphicFramePr>
        <p:xfrm>
          <a:off x="727456" y="1014520"/>
          <a:ext cx="103247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  <a:gridCol w="6883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꽃</a:t>
                      </a:r>
                      <a:r>
                        <a:rPr lang="ko-KR" altLang="en-US" baseline="0" dirty="0" smtClean="0"/>
                        <a:t>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노트텀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</a:t>
                      </a: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Note_04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Note_37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Note_39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테이블 구조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27456" y="3042605"/>
            <a:ext cx="105501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2D050"/>
                </a:solidFill>
              </a:rPr>
              <a:t>[</a:t>
            </a:r>
            <a:r>
              <a:rPr lang="ko-KR" altLang="en-US" b="1" dirty="0" smtClean="0">
                <a:solidFill>
                  <a:srgbClr val="92D050"/>
                </a:solidFill>
              </a:rPr>
              <a:t>노트</a:t>
            </a:r>
            <a:r>
              <a:rPr lang="en-US" altLang="ko-KR" b="1" dirty="0" smtClean="0">
                <a:solidFill>
                  <a:srgbClr val="92D050"/>
                </a:solidFill>
              </a:rPr>
              <a:t>]</a:t>
            </a:r>
            <a:r>
              <a:rPr lang="ko-KR" altLang="en-US" dirty="0" smtClean="0"/>
              <a:t>는 테이블에 작성되어있는 노트의 수 만큼 등장합니다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개에서 </a:t>
            </a:r>
            <a:r>
              <a:rPr lang="ko-KR" altLang="en-US" b="1" dirty="0" smtClean="0"/>
              <a:t>최대 </a:t>
            </a:r>
            <a:r>
              <a:rPr lang="en-US" altLang="ko-KR" b="1" dirty="0" smtClean="0"/>
              <a:t>4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개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err="1" smtClean="0"/>
              <a:t>노트텀에</a:t>
            </a:r>
            <a:r>
              <a:rPr lang="ko-KR" altLang="en-US" dirty="0" smtClean="0"/>
              <a:t> 맞춰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타입의 노트가 생성된다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노트의 타입은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endParaRPr lang="en-US" altLang="ko-KR" dirty="0"/>
          </a:p>
          <a:p>
            <a:r>
              <a:rPr lang="en-US" altLang="ko-KR" dirty="0" smtClean="0"/>
              <a:t>A / B / C / BC / AB / AC / ABC </a:t>
            </a:r>
            <a:r>
              <a:rPr lang="ko-KR" altLang="en-US" dirty="0" smtClean="0"/>
              <a:t>로 구분되지만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0 / 1 / 2 / 3 / 4 / 5 / 6 </a:t>
            </a:r>
            <a:r>
              <a:rPr lang="ko-KR" altLang="en-US" dirty="0" smtClean="0"/>
              <a:t>으로 표기해도 상관없다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[ - ] </a:t>
            </a:r>
            <a:r>
              <a:rPr lang="ko-KR" altLang="en-US" dirty="0" smtClean="0"/>
              <a:t>로 표기된 타이밍에서는 노트가 생성되지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63200" y="0"/>
            <a:ext cx="1828800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NEW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5479925" y="1976284"/>
            <a:ext cx="72267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72809" y="1976284"/>
            <a:ext cx="72267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7256206" y="781665"/>
            <a:ext cx="884904" cy="2153296"/>
          </a:xfrm>
          <a:custGeom>
            <a:avLst/>
            <a:gdLst>
              <a:gd name="connsiteX0" fmla="*/ 457200 w 884904"/>
              <a:gd name="connsiteY0" fmla="*/ 0 h 2153296"/>
              <a:gd name="connsiteX1" fmla="*/ 383459 w 884904"/>
              <a:gd name="connsiteY1" fmla="*/ 117987 h 2153296"/>
              <a:gd name="connsiteX2" fmla="*/ 324465 w 884904"/>
              <a:gd name="connsiteY2" fmla="*/ 235974 h 2153296"/>
              <a:gd name="connsiteX3" fmla="*/ 309717 w 884904"/>
              <a:gd name="connsiteY3" fmla="*/ 324464 h 2153296"/>
              <a:gd name="connsiteX4" fmla="*/ 309717 w 884904"/>
              <a:gd name="connsiteY4" fmla="*/ 530941 h 2153296"/>
              <a:gd name="connsiteX5" fmla="*/ 353962 w 884904"/>
              <a:gd name="connsiteY5" fmla="*/ 589935 h 2153296"/>
              <a:gd name="connsiteX6" fmla="*/ 368710 w 884904"/>
              <a:gd name="connsiteY6" fmla="*/ 648929 h 2153296"/>
              <a:gd name="connsiteX7" fmla="*/ 442452 w 884904"/>
              <a:gd name="connsiteY7" fmla="*/ 737419 h 2153296"/>
              <a:gd name="connsiteX8" fmla="*/ 471949 w 884904"/>
              <a:gd name="connsiteY8" fmla="*/ 870154 h 2153296"/>
              <a:gd name="connsiteX9" fmla="*/ 486697 w 884904"/>
              <a:gd name="connsiteY9" fmla="*/ 988141 h 2153296"/>
              <a:gd name="connsiteX10" fmla="*/ 471949 w 884904"/>
              <a:gd name="connsiteY10" fmla="*/ 1224116 h 2153296"/>
              <a:gd name="connsiteX11" fmla="*/ 427704 w 884904"/>
              <a:gd name="connsiteY11" fmla="*/ 1371600 h 2153296"/>
              <a:gd name="connsiteX12" fmla="*/ 383459 w 884904"/>
              <a:gd name="connsiteY12" fmla="*/ 1445341 h 2153296"/>
              <a:gd name="connsiteX13" fmla="*/ 280220 w 884904"/>
              <a:gd name="connsiteY13" fmla="*/ 1637070 h 2153296"/>
              <a:gd name="connsiteX14" fmla="*/ 206478 w 884904"/>
              <a:gd name="connsiteY14" fmla="*/ 1740309 h 2153296"/>
              <a:gd name="connsiteX15" fmla="*/ 117988 w 884904"/>
              <a:gd name="connsiteY15" fmla="*/ 1917290 h 2153296"/>
              <a:gd name="connsiteX16" fmla="*/ 58994 w 884904"/>
              <a:gd name="connsiteY16" fmla="*/ 1976283 h 2153296"/>
              <a:gd name="connsiteX17" fmla="*/ 44246 w 884904"/>
              <a:gd name="connsiteY17" fmla="*/ 2020529 h 2153296"/>
              <a:gd name="connsiteX18" fmla="*/ 0 w 884904"/>
              <a:gd name="connsiteY18" fmla="*/ 2109019 h 2153296"/>
              <a:gd name="connsiteX19" fmla="*/ 280220 w 884904"/>
              <a:gd name="connsiteY19" fmla="*/ 2123767 h 2153296"/>
              <a:gd name="connsiteX20" fmla="*/ 427704 w 884904"/>
              <a:gd name="connsiteY20" fmla="*/ 2094270 h 2153296"/>
              <a:gd name="connsiteX21" fmla="*/ 324465 w 884904"/>
              <a:gd name="connsiteY21" fmla="*/ 2020529 h 2153296"/>
              <a:gd name="connsiteX22" fmla="*/ 339213 w 884904"/>
              <a:gd name="connsiteY22" fmla="*/ 1961535 h 2153296"/>
              <a:gd name="connsiteX23" fmla="*/ 442452 w 884904"/>
              <a:gd name="connsiteY23" fmla="*/ 1843548 h 2153296"/>
              <a:gd name="connsiteX24" fmla="*/ 471949 w 884904"/>
              <a:gd name="connsiteY24" fmla="*/ 1799303 h 2153296"/>
              <a:gd name="connsiteX25" fmla="*/ 604684 w 884904"/>
              <a:gd name="connsiteY25" fmla="*/ 1710812 h 2153296"/>
              <a:gd name="connsiteX26" fmla="*/ 737420 w 884904"/>
              <a:gd name="connsiteY26" fmla="*/ 1563329 h 2153296"/>
              <a:gd name="connsiteX27" fmla="*/ 825910 w 884904"/>
              <a:gd name="connsiteY27" fmla="*/ 1415845 h 2153296"/>
              <a:gd name="connsiteX28" fmla="*/ 870155 w 884904"/>
              <a:gd name="connsiteY28" fmla="*/ 1312606 h 2153296"/>
              <a:gd name="connsiteX29" fmla="*/ 884904 w 884904"/>
              <a:gd name="connsiteY29" fmla="*/ 1268361 h 2153296"/>
              <a:gd name="connsiteX30" fmla="*/ 870155 w 884904"/>
              <a:gd name="connsiteY30" fmla="*/ 1120877 h 2153296"/>
              <a:gd name="connsiteX31" fmla="*/ 825910 w 884904"/>
              <a:gd name="connsiteY31" fmla="*/ 1091380 h 2153296"/>
              <a:gd name="connsiteX32" fmla="*/ 796413 w 884904"/>
              <a:gd name="connsiteY32" fmla="*/ 958645 h 2153296"/>
              <a:gd name="connsiteX33" fmla="*/ 707923 w 884904"/>
              <a:gd name="connsiteY33" fmla="*/ 752167 h 2153296"/>
              <a:gd name="connsiteX34" fmla="*/ 648929 w 884904"/>
              <a:gd name="connsiteY34" fmla="*/ 560438 h 2153296"/>
              <a:gd name="connsiteX35" fmla="*/ 619433 w 884904"/>
              <a:gd name="connsiteY35" fmla="*/ 457200 h 2153296"/>
              <a:gd name="connsiteX36" fmla="*/ 634181 w 884904"/>
              <a:gd name="connsiteY36" fmla="*/ 368709 h 2153296"/>
              <a:gd name="connsiteX37" fmla="*/ 752168 w 884904"/>
              <a:gd name="connsiteY37" fmla="*/ 221225 h 2153296"/>
              <a:gd name="connsiteX38" fmla="*/ 811162 w 884904"/>
              <a:gd name="connsiteY38" fmla="*/ 132735 h 2153296"/>
              <a:gd name="connsiteX39" fmla="*/ 811162 w 884904"/>
              <a:gd name="connsiteY39" fmla="*/ 58993 h 21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4904" h="2153296">
                <a:moveTo>
                  <a:pt x="457200" y="0"/>
                </a:moveTo>
                <a:cubicBezTo>
                  <a:pt x="432620" y="39329"/>
                  <a:pt x="398126" y="73989"/>
                  <a:pt x="383459" y="117987"/>
                </a:cubicBezTo>
                <a:cubicBezTo>
                  <a:pt x="359645" y="189427"/>
                  <a:pt x="376708" y="148901"/>
                  <a:pt x="324465" y="235974"/>
                </a:cubicBezTo>
                <a:cubicBezTo>
                  <a:pt x="319549" y="265471"/>
                  <a:pt x="313669" y="294823"/>
                  <a:pt x="309717" y="324464"/>
                </a:cubicBezTo>
                <a:cubicBezTo>
                  <a:pt x="301266" y="387850"/>
                  <a:pt x="281132" y="466626"/>
                  <a:pt x="309717" y="530941"/>
                </a:cubicBezTo>
                <a:cubicBezTo>
                  <a:pt x="319700" y="553403"/>
                  <a:pt x="339214" y="570270"/>
                  <a:pt x="353962" y="589935"/>
                </a:cubicBezTo>
                <a:cubicBezTo>
                  <a:pt x="358878" y="609600"/>
                  <a:pt x="360725" y="630298"/>
                  <a:pt x="368710" y="648929"/>
                </a:cubicBezTo>
                <a:cubicBezTo>
                  <a:pt x="384109" y="684861"/>
                  <a:pt x="415876" y="710843"/>
                  <a:pt x="442452" y="737419"/>
                </a:cubicBezTo>
                <a:cubicBezTo>
                  <a:pt x="454194" y="784388"/>
                  <a:pt x="464461" y="821482"/>
                  <a:pt x="471949" y="870154"/>
                </a:cubicBezTo>
                <a:cubicBezTo>
                  <a:pt x="477976" y="909328"/>
                  <a:pt x="481781" y="948812"/>
                  <a:pt x="486697" y="988141"/>
                </a:cubicBezTo>
                <a:cubicBezTo>
                  <a:pt x="481781" y="1066799"/>
                  <a:pt x="479791" y="1145695"/>
                  <a:pt x="471949" y="1224116"/>
                </a:cubicBezTo>
                <a:cubicBezTo>
                  <a:pt x="469207" y="1251539"/>
                  <a:pt x="433624" y="1358576"/>
                  <a:pt x="427704" y="1371600"/>
                </a:cubicBezTo>
                <a:cubicBezTo>
                  <a:pt x="415842" y="1397696"/>
                  <a:pt x="398207" y="1420761"/>
                  <a:pt x="383459" y="1445341"/>
                </a:cubicBezTo>
                <a:cubicBezTo>
                  <a:pt x="356491" y="1553208"/>
                  <a:pt x="378173" y="1494593"/>
                  <a:pt x="280220" y="1637070"/>
                </a:cubicBezTo>
                <a:cubicBezTo>
                  <a:pt x="256261" y="1671919"/>
                  <a:pt x="223137" y="1701438"/>
                  <a:pt x="206478" y="1740309"/>
                </a:cubicBezTo>
                <a:cubicBezTo>
                  <a:pt x="181104" y="1799515"/>
                  <a:pt x="158402" y="1865330"/>
                  <a:pt x="117988" y="1917290"/>
                </a:cubicBezTo>
                <a:cubicBezTo>
                  <a:pt x="100914" y="1939242"/>
                  <a:pt x="78659" y="1956619"/>
                  <a:pt x="58994" y="1976283"/>
                </a:cubicBezTo>
                <a:cubicBezTo>
                  <a:pt x="54078" y="1991032"/>
                  <a:pt x="51198" y="2006624"/>
                  <a:pt x="44246" y="2020529"/>
                </a:cubicBezTo>
                <a:cubicBezTo>
                  <a:pt x="-12939" y="2134901"/>
                  <a:pt x="37075" y="1997798"/>
                  <a:pt x="0" y="2109019"/>
                </a:cubicBezTo>
                <a:cubicBezTo>
                  <a:pt x="105963" y="2179660"/>
                  <a:pt x="43708" y="2151057"/>
                  <a:pt x="280220" y="2123767"/>
                </a:cubicBezTo>
                <a:cubicBezTo>
                  <a:pt x="330024" y="2118020"/>
                  <a:pt x="427704" y="2094270"/>
                  <a:pt x="427704" y="2094270"/>
                </a:cubicBezTo>
                <a:cubicBezTo>
                  <a:pt x="324465" y="2059858"/>
                  <a:pt x="349045" y="2094271"/>
                  <a:pt x="324465" y="2020529"/>
                </a:cubicBezTo>
                <a:cubicBezTo>
                  <a:pt x="329381" y="2000864"/>
                  <a:pt x="329369" y="1979254"/>
                  <a:pt x="339213" y="1961535"/>
                </a:cubicBezTo>
                <a:cubicBezTo>
                  <a:pt x="378670" y="1890513"/>
                  <a:pt x="397526" y="1897458"/>
                  <a:pt x="442452" y="1843548"/>
                </a:cubicBezTo>
                <a:cubicBezTo>
                  <a:pt x="453800" y="1829931"/>
                  <a:pt x="458230" y="1810527"/>
                  <a:pt x="471949" y="1799303"/>
                </a:cubicBezTo>
                <a:cubicBezTo>
                  <a:pt x="513105" y="1765630"/>
                  <a:pt x="567083" y="1748413"/>
                  <a:pt x="604684" y="1710812"/>
                </a:cubicBezTo>
                <a:cubicBezTo>
                  <a:pt x="651774" y="1663723"/>
                  <a:pt x="702784" y="1621057"/>
                  <a:pt x="737420" y="1563329"/>
                </a:cubicBezTo>
                <a:cubicBezTo>
                  <a:pt x="847895" y="1379203"/>
                  <a:pt x="720707" y="1556115"/>
                  <a:pt x="825910" y="1415845"/>
                </a:cubicBezTo>
                <a:cubicBezTo>
                  <a:pt x="860499" y="1312083"/>
                  <a:pt x="815481" y="1440179"/>
                  <a:pt x="870155" y="1312606"/>
                </a:cubicBezTo>
                <a:cubicBezTo>
                  <a:pt x="876279" y="1298317"/>
                  <a:pt x="879988" y="1283109"/>
                  <a:pt x="884904" y="1268361"/>
                </a:cubicBezTo>
                <a:cubicBezTo>
                  <a:pt x="879988" y="1219200"/>
                  <a:pt x="885779" y="1167748"/>
                  <a:pt x="870155" y="1120877"/>
                </a:cubicBezTo>
                <a:cubicBezTo>
                  <a:pt x="864550" y="1104061"/>
                  <a:pt x="833245" y="1107517"/>
                  <a:pt x="825910" y="1091380"/>
                </a:cubicBezTo>
                <a:cubicBezTo>
                  <a:pt x="807155" y="1050118"/>
                  <a:pt x="808091" y="1002439"/>
                  <a:pt x="796413" y="958645"/>
                </a:cubicBezTo>
                <a:cubicBezTo>
                  <a:pt x="771611" y="865635"/>
                  <a:pt x="754521" y="845361"/>
                  <a:pt x="707923" y="752167"/>
                </a:cubicBezTo>
                <a:cubicBezTo>
                  <a:pt x="674950" y="587302"/>
                  <a:pt x="706236" y="646398"/>
                  <a:pt x="648929" y="560438"/>
                </a:cubicBezTo>
                <a:cubicBezTo>
                  <a:pt x="641974" y="539574"/>
                  <a:pt x="619433" y="475718"/>
                  <a:pt x="619433" y="457200"/>
                </a:cubicBezTo>
                <a:cubicBezTo>
                  <a:pt x="619433" y="427296"/>
                  <a:pt x="623962" y="396812"/>
                  <a:pt x="634181" y="368709"/>
                </a:cubicBezTo>
                <a:cubicBezTo>
                  <a:pt x="663531" y="287996"/>
                  <a:pt x="697908" y="287542"/>
                  <a:pt x="752168" y="221225"/>
                </a:cubicBezTo>
                <a:cubicBezTo>
                  <a:pt x="774617" y="193788"/>
                  <a:pt x="811162" y="168186"/>
                  <a:pt x="811162" y="132735"/>
                </a:cubicBezTo>
                <a:lnTo>
                  <a:pt x="811162" y="58993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59045" y="941368"/>
            <a:ext cx="7118554" cy="1974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85153" y="1976284"/>
            <a:ext cx="72267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98609" y="849518"/>
            <a:ext cx="3139237" cy="5901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71740" y="3408010"/>
            <a:ext cx="466106" cy="538702"/>
          </a:xfrm>
          <a:prstGeom prst="rect">
            <a:avLst/>
          </a:prstGeom>
          <a:gradFill>
            <a:gsLst>
              <a:gs pos="0">
                <a:srgbClr val="FF0000">
                  <a:alpha val="36000"/>
                </a:srgbClr>
              </a:gs>
              <a:gs pos="100000">
                <a:srgbClr val="FF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노트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생성</a:t>
            </a:r>
            <a:endParaRPr lang="ko-KR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4158592" y="865351"/>
            <a:ext cx="593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노트가 생성 될 때는 </a:t>
            </a:r>
            <a:endParaRPr lang="en-US" altLang="ko-KR" dirty="0" smtClean="0"/>
          </a:p>
          <a:p>
            <a:r>
              <a:rPr lang="ko-KR" altLang="en-US" dirty="0" smtClean="0"/>
              <a:t>타입에 따라 생성되는 노트의 색이 달라진다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50" b="47793" l="3426" r="90000">
                        <a14:foregroundMark x1="51296" y1="15045" x2="27500" y2="42793"/>
                        <a14:foregroundMark x1="26389" y1="13829" x2="73241" y2="45991"/>
                        <a14:foregroundMark x1="41019" y1="15405" x2="56389" y2="45090"/>
                        <a14:foregroundMark x1="25741" y1="25721" x2="66296" y2="15946"/>
                        <a14:foregroundMark x1="63333" y1="21126" x2="23148" y2="37117"/>
                        <a14:foregroundMark x1="55278" y1="19505" x2="49815" y2="23784"/>
                        <a14:foregroundMark x1="37778" y1="34459" x2="47593" y2="46892"/>
                        <a14:foregroundMark x1="49815" y1="35135" x2="51296" y2="44414"/>
                        <a14:foregroundMark x1="41759" y1="37297" x2="50556" y2="45991"/>
                        <a14:foregroundMark x1="33704" y1="44595" x2="47222" y2="45090"/>
                        <a14:foregroundMark x1="58241" y1="36577" x2="52037" y2="45270"/>
                        <a14:foregroundMark x1="60370" y1="43874" x2="54907" y2="45631"/>
                        <a14:foregroundMark x1="67037" y1="44775" x2="52778" y2="46892"/>
                        <a14:foregroundMark x1="33704" y1="43694" x2="47593" y2="47793"/>
                        <a14:foregroundMark x1="61481" y1="15946" x2="53148" y2="15946"/>
                        <a14:foregroundMark x1="19167" y1="20766" x2="3426" y2="37658"/>
                      </a14:backgroundRemoval>
                    </a14:imgEffect>
                  </a14:imgLayer>
                </a14:imgProps>
              </a:ext>
            </a:extLst>
          </a:blip>
          <a:srcRect b="54311"/>
          <a:stretch/>
        </p:blipFill>
        <p:spPr>
          <a:xfrm>
            <a:off x="1270359" y="964368"/>
            <a:ext cx="2311867" cy="2171215"/>
          </a:xfrm>
          <a:prstGeom prst="rect">
            <a:avLst/>
          </a:prstGeom>
        </p:spPr>
      </p:pic>
      <p:sp>
        <p:nvSpPr>
          <p:cNvPr id="9" name="도넛 8"/>
          <p:cNvSpPr/>
          <p:nvPr/>
        </p:nvSpPr>
        <p:spPr>
          <a:xfrm flipH="1">
            <a:off x="2231631" y="1913379"/>
            <a:ext cx="273193" cy="273193"/>
          </a:xfrm>
          <a:prstGeom prst="donut">
            <a:avLst>
              <a:gd name="adj" fmla="val 1861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32039" y="3377816"/>
            <a:ext cx="82859" cy="59908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8929" y="3408010"/>
            <a:ext cx="82859" cy="5387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71740" y="3408010"/>
            <a:ext cx="82859" cy="5387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373924" y="3408010"/>
            <a:ext cx="0" cy="5387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064983" y="5289104"/>
            <a:ext cx="2585162" cy="614474"/>
            <a:chOff x="690967" y="4194463"/>
            <a:chExt cx="2881512" cy="684914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/>
            <a:srcRect l="3143" t="53689" b="35111"/>
            <a:stretch/>
          </p:blipFill>
          <p:spPr>
            <a:xfrm>
              <a:off x="690967" y="4194463"/>
              <a:ext cx="2881512" cy="684914"/>
            </a:xfrm>
            <a:prstGeom prst="rect">
              <a:avLst/>
            </a:prstGeom>
          </p:spPr>
        </p:pic>
        <p:sp>
          <p:nvSpPr>
            <p:cNvPr id="62" name="타원 61"/>
            <p:cNvSpPr/>
            <p:nvPr/>
          </p:nvSpPr>
          <p:spPr>
            <a:xfrm>
              <a:off x="1397828" y="4258918"/>
              <a:ext cx="239176" cy="173946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680684" y="4258918"/>
              <a:ext cx="239176" cy="173946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2017513" y="4258918"/>
              <a:ext cx="239176" cy="173946"/>
            </a:xfrm>
            <a:prstGeom prst="ellipse">
              <a:avLst/>
            </a:prstGeom>
            <a:solidFill>
              <a:srgbClr val="FFFF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 rot="10800000">
            <a:off x="804252" y="3408010"/>
            <a:ext cx="466106" cy="538702"/>
          </a:xfrm>
          <a:prstGeom prst="rect">
            <a:avLst/>
          </a:prstGeom>
          <a:gradFill>
            <a:gsLst>
              <a:gs pos="0">
                <a:srgbClr val="FF0000">
                  <a:alpha val="36000"/>
                </a:srgbClr>
              </a:gs>
              <a:gs pos="100000">
                <a:srgbClr val="FF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4517155" y="2360541"/>
            <a:ext cx="4691931" cy="3232728"/>
            <a:chOff x="4517155" y="2929189"/>
            <a:chExt cx="4691931" cy="3232728"/>
          </a:xfrm>
        </p:grpSpPr>
        <p:sp>
          <p:nvSpPr>
            <p:cNvPr id="74" name="도넛 73"/>
            <p:cNvSpPr/>
            <p:nvPr/>
          </p:nvSpPr>
          <p:spPr>
            <a:xfrm>
              <a:off x="4802830" y="3017704"/>
              <a:ext cx="342722" cy="342722"/>
            </a:xfrm>
            <a:prstGeom prst="donu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도넛 78"/>
            <p:cNvSpPr/>
            <p:nvPr/>
          </p:nvSpPr>
          <p:spPr>
            <a:xfrm>
              <a:off x="4802830" y="3475169"/>
              <a:ext cx="342722" cy="342722"/>
            </a:xfrm>
            <a:prstGeom prst="donu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도넛 79"/>
            <p:cNvSpPr/>
            <p:nvPr/>
          </p:nvSpPr>
          <p:spPr>
            <a:xfrm>
              <a:off x="4802830" y="3932634"/>
              <a:ext cx="342722" cy="342722"/>
            </a:xfrm>
            <a:prstGeom prst="donu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도넛 80"/>
            <p:cNvSpPr/>
            <p:nvPr/>
          </p:nvSpPr>
          <p:spPr>
            <a:xfrm>
              <a:off x="4802830" y="4390099"/>
              <a:ext cx="342722" cy="342722"/>
            </a:xfrm>
            <a:prstGeom prst="donu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도넛 81"/>
            <p:cNvSpPr/>
            <p:nvPr/>
          </p:nvSpPr>
          <p:spPr>
            <a:xfrm>
              <a:off x="4802830" y="4847564"/>
              <a:ext cx="342722" cy="342722"/>
            </a:xfrm>
            <a:prstGeom prst="donu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도넛 82"/>
            <p:cNvSpPr/>
            <p:nvPr/>
          </p:nvSpPr>
          <p:spPr>
            <a:xfrm>
              <a:off x="4802830" y="5305029"/>
              <a:ext cx="342722" cy="342722"/>
            </a:xfrm>
            <a:prstGeom prst="donu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도넛 83"/>
            <p:cNvSpPr/>
            <p:nvPr/>
          </p:nvSpPr>
          <p:spPr>
            <a:xfrm>
              <a:off x="4802830" y="5762495"/>
              <a:ext cx="342722" cy="342722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4517155" y="3413509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517155" y="3846123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4517155" y="4347338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4517155" y="4779953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4517155" y="5265886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4517155" y="5698500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517155" y="2929189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4517155" y="6161917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218673" y="3015313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#FE2E2E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218673" y="3441593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#FFFF00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18673" y="3929103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#2E9AFE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18673" y="4355383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#82FA58</a:t>
              </a:r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18673" y="4841834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#FACC2E</a:t>
              </a:r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18673" y="5329344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#CC2EFA</a:t>
              </a:r>
              <a:endParaRPr lang="ko-KR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18673" y="5755624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#FFFFFF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6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68224" y="849518"/>
            <a:ext cx="10978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표류소녀</a:t>
            </a:r>
            <a:r>
              <a:rPr lang="en-US" altLang="ko-KR" b="1" dirty="0" smtClean="0"/>
              <a:t>]</a:t>
            </a:r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룰렛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err="1" smtClean="0"/>
              <a:t>룰렛에</a:t>
            </a:r>
            <a:r>
              <a:rPr lang="ko-KR" altLang="en-US" dirty="0" smtClean="0"/>
              <a:t> 필요한 재화를 지불하고 </a:t>
            </a:r>
            <a:r>
              <a:rPr lang="ko-KR" altLang="en-US" dirty="0" err="1" smtClean="0"/>
              <a:t>룰렛을</a:t>
            </a:r>
            <a:r>
              <a:rPr lang="ko-KR" altLang="en-US" dirty="0" smtClean="0"/>
              <a:t> 돌려 나온 수치 만큼의 다른 재화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획득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두더지잡기</a:t>
            </a:r>
            <a:endParaRPr lang="en-US" altLang="ko-KR" dirty="0" smtClean="0"/>
          </a:p>
          <a:p>
            <a:r>
              <a:rPr lang="en-US" altLang="ko-KR" dirty="0" smtClean="0"/>
              <a:t>// 3x2 </a:t>
            </a:r>
            <a:r>
              <a:rPr lang="ko-KR" altLang="en-US" dirty="0" smtClean="0"/>
              <a:t>칸에서 일정 시간 동안 나왔다가 사라지는 문어를 터치해서 점수를 올리는 게임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가끔 폭탄이 나오기도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폭탄을 터치하면 점수가 깎인다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점수에 따라 보상 지급됨 </a:t>
            </a:r>
            <a:endParaRPr lang="en-US" altLang="ko-KR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레퍼런스</a:t>
            </a:r>
            <a:endParaRPr lang="ko-KR" altLang="en-US" sz="3200" dirty="0"/>
          </a:p>
        </p:txBody>
      </p:sp>
      <p:pic>
        <p:nvPicPr>
          <p:cNvPr id="2052" name="Picture 4" descr="클리커 게임 표류소녀, 바다 위 나홀로 여행?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0" y="3513343"/>
            <a:ext cx="3717769" cy="306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2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6020637" y="2596100"/>
            <a:ext cx="4180587" cy="993695"/>
            <a:chOff x="1602855" y="3884022"/>
            <a:chExt cx="3231467" cy="768096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2"/>
            <a:srcRect l="3143" t="53689" b="35111"/>
            <a:stretch/>
          </p:blipFill>
          <p:spPr>
            <a:xfrm>
              <a:off x="1602855" y="3884022"/>
              <a:ext cx="3231467" cy="768096"/>
            </a:xfrm>
            <a:prstGeom prst="rect">
              <a:avLst/>
            </a:prstGeom>
          </p:spPr>
        </p:pic>
        <p:sp>
          <p:nvSpPr>
            <p:cNvPr id="57" name="타원 56"/>
            <p:cNvSpPr/>
            <p:nvPr/>
          </p:nvSpPr>
          <p:spPr>
            <a:xfrm>
              <a:off x="2395563" y="3956304"/>
              <a:ext cx="268224" cy="195072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834219" y="3956304"/>
              <a:ext cx="268224" cy="195072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3090507" y="3956304"/>
              <a:ext cx="268224" cy="195072"/>
            </a:xfrm>
            <a:prstGeom prst="ellipse">
              <a:avLst/>
            </a:prstGeom>
            <a:solidFill>
              <a:srgbClr val="FFFF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462687" y="173044"/>
            <a:ext cx="3499104" cy="657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50" b="47793" l="3426" r="90000">
                        <a14:foregroundMark x1="51296" y1="15045" x2="27500" y2="42793"/>
                        <a14:foregroundMark x1="26389" y1="13829" x2="73241" y2="45991"/>
                        <a14:foregroundMark x1="41019" y1="15405" x2="56389" y2="45090"/>
                        <a14:foregroundMark x1="25741" y1="25721" x2="66296" y2="15946"/>
                        <a14:foregroundMark x1="63333" y1="21126" x2="23148" y2="37117"/>
                        <a14:foregroundMark x1="55278" y1="19505" x2="49815" y2="23784"/>
                        <a14:foregroundMark x1="37778" y1="34459" x2="47593" y2="46892"/>
                        <a14:foregroundMark x1="49815" y1="35135" x2="51296" y2="44414"/>
                        <a14:foregroundMark x1="41759" y1="37297" x2="50556" y2="45991"/>
                        <a14:foregroundMark x1="33704" y1="44595" x2="47222" y2="45090"/>
                        <a14:foregroundMark x1="58241" y1="36577" x2="52037" y2="45270"/>
                        <a14:foregroundMark x1="60370" y1="43874" x2="54907" y2="45631"/>
                        <a14:foregroundMark x1="67037" y1="44775" x2="52778" y2="46892"/>
                        <a14:foregroundMark x1="33704" y1="43694" x2="47593" y2="47793"/>
                        <a14:foregroundMark x1="61481" y1="15946" x2="53148" y2="15946"/>
                        <a14:foregroundMark x1="19167" y1="20766" x2="3426" y2="37658"/>
                      </a14:backgroundRemoval>
                    </a14:imgEffect>
                  </a14:imgLayer>
                </a14:imgProps>
              </a:ext>
            </a:extLst>
          </a:blip>
          <a:srcRect b="54311"/>
          <a:stretch/>
        </p:blipFill>
        <p:spPr>
          <a:xfrm>
            <a:off x="1988516" y="301060"/>
            <a:ext cx="2576888" cy="2420112"/>
          </a:xfrm>
          <a:prstGeom prst="rect">
            <a:avLst/>
          </a:prstGeom>
        </p:spPr>
      </p:pic>
      <p:sp>
        <p:nvSpPr>
          <p:cNvPr id="9" name="도넛 8"/>
          <p:cNvSpPr/>
          <p:nvPr/>
        </p:nvSpPr>
        <p:spPr>
          <a:xfrm flipH="1">
            <a:off x="3059984" y="1358861"/>
            <a:ext cx="304510" cy="304510"/>
          </a:xfrm>
          <a:prstGeom prst="donut">
            <a:avLst>
              <a:gd name="adj" fmla="val 1861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71902" y="2991174"/>
            <a:ext cx="92358" cy="66776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16508" y="3024829"/>
            <a:ext cx="92358" cy="600456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27296" y="3024829"/>
            <a:ext cx="92358" cy="600456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218589" y="3024829"/>
            <a:ext cx="0" cy="6004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091769" y="3335010"/>
            <a:ext cx="352646" cy="352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도넛 42"/>
          <p:cNvSpPr/>
          <p:nvPr/>
        </p:nvSpPr>
        <p:spPr>
          <a:xfrm>
            <a:off x="6134390" y="3339971"/>
            <a:ext cx="342722" cy="342722"/>
          </a:xfrm>
          <a:prstGeom prst="donu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61801" y="3792475"/>
            <a:ext cx="352646" cy="352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도넛 45"/>
          <p:cNvSpPr/>
          <p:nvPr/>
        </p:nvSpPr>
        <p:spPr>
          <a:xfrm>
            <a:off x="6134390" y="3797436"/>
            <a:ext cx="342722" cy="342722"/>
          </a:xfrm>
          <a:prstGeom prst="donu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39119" y="4249940"/>
            <a:ext cx="352646" cy="3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도넛 46"/>
          <p:cNvSpPr/>
          <p:nvPr/>
        </p:nvSpPr>
        <p:spPr>
          <a:xfrm>
            <a:off x="6134390" y="4254901"/>
            <a:ext cx="342722" cy="342722"/>
          </a:xfrm>
          <a:prstGeom prst="don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61801" y="4707405"/>
            <a:ext cx="352646" cy="352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939119" y="4707405"/>
            <a:ext cx="352646" cy="3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도넛 47"/>
          <p:cNvSpPr/>
          <p:nvPr/>
        </p:nvSpPr>
        <p:spPr>
          <a:xfrm>
            <a:off x="6134390" y="4712366"/>
            <a:ext cx="342722" cy="342722"/>
          </a:xfrm>
          <a:prstGeom prst="donu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91769" y="5164870"/>
            <a:ext cx="352646" cy="352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61801" y="5179384"/>
            <a:ext cx="352646" cy="352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도넛 48"/>
          <p:cNvSpPr/>
          <p:nvPr/>
        </p:nvSpPr>
        <p:spPr>
          <a:xfrm>
            <a:off x="6134390" y="5169831"/>
            <a:ext cx="342722" cy="342722"/>
          </a:xfrm>
          <a:prstGeom prst="donu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91769" y="5622335"/>
            <a:ext cx="352646" cy="352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939119" y="5622335"/>
            <a:ext cx="352646" cy="3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도넛 49"/>
          <p:cNvSpPr/>
          <p:nvPr/>
        </p:nvSpPr>
        <p:spPr>
          <a:xfrm>
            <a:off x="6134390" y="5627296"/>
            <a:ext cx="342722" cy="342722"/>
          </a:xfrm>
          <a:prstGeom prst="donu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91769" y="6079801"/>
            <a:ext cx="352646" cy="352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961801" y="6079801"/>
            <a:ext cx="352646" cy="352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939119" y="6079801"/>
            <a:ext cx="352646" cy="3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도넛 50"/>
          <p:cNvSpPr/>
          <p:nvPr/>
        </p:nvSpPr>
        <p:spPr>
          <a:xfrm>
            <a:off x="6134390" y="6084762"/>
            <a:ext cx="342722" cy="342722"/>
          </a:xfrm>
          <a:prstGeom prst="don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5848715" y="3735776"/>
            <a:ext cx="4691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5848715" y="4168390"/>
            <a:ext cx="4691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848715" y="4669605"/>
            <a:ext cx="4691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5848715" y="5102220"/>
            <a:ext cx="4691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848715" y="5588153"/>
            <a:ext cx="4691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48715" y="6020767"/>
            <a:ext cx="4691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848715" y="3251456"/>
            <a:ext cx="4691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848715" y="6484184"/>
            <a:ext cx="4691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166060" y="3024829"/>
            <a:ext cx="92358" cy="600456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입력</a:t>
            </a:r>
            <a:endParaRPr lang="ko-KR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5461000" y="849518"/>
            <a:ext cx="593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노트</a:t>
            </a:r>
            <a:r>
              <a:rPr lang="ko-KR" altLang="en-US" dirty="0" smtClean="0"/>
              <a:t>의 종류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색깔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따라서</a:t>
            </a:r>
            <a:endParaRPr lang="en-US" altLang="ko-KR" dirty="0" smtClean="0"/>
          </a:p>
          <a:p>
            <a:r>
              <a:rPr lang="ko-KR" altLang="en-US" dirty="0" smtClean="0"/>
              <a:t>입력 해야 하는 방식이 달라짐 </a:t>
            </a:r>
            <a:endParaRPr lang="en-US" altLang="ko-KR" dirty="0" smtClean="0"/>
          </a:p>
          <a:p>
            <a:r>
              <a:rPr lang="ko-KR" altLang="en-US" dirty="0" smtClean="0"/>
              <a:t>이는 </a:t>
            </a:r>
            <a:r>
              <a:rPr lang="ko-KR" altLang="en-US" b="1" dirty="0" smtClean="0"/>
              <a:t>노트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음파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의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색</a:t>
            </a:r>
            <a:r>
              <a:rPr lang="ko-KR" altLang="en-US" dirty="0" smtClean="0"/>
              <a:t>과 </a:t>
            </a:r>
            <a:r>
              <a:rPr lang="ko-KR" altLang="en-US" b="1" dirty="0" smtClean="0"/>
              <a:t>버튼의 색</a:t>
            </a:r>
            <a:r>
              <a:rPr lang="ko-KR" altLang="en-US" dirty="0" smtClean="0"/>
              <a:t>을 대조해서 </a:t>
            </a:r>
            <a:endParaRPr lang="en-US" altLang="ko-KR" dirty="0" smtClean="0"/>
          </a:p>
          <a:p>
            <a:r>
              <a:rPr lang="ko-KR" altLang="en-US" dirty="0" smtClean="0"/>
              <a:t>플레이어가 입력에 대해서 </a:t>
            </a:r>
            <a:endParaRPr lang="en-US" altLang="ko-KR" dirty="0" smtClean="0"/>
          </a:p>
          <a:p>
            <a:r>
              <a:rPr lang="ko-KR" altLang="en-US" dirty="0" smtClean="0"/>
              <a:t>직관적으로 해석할 수 있도록 구성</a:t>
            </a:r>
            <a:endParaRPr lang="en-US" altLang="ko-KR" dirty="0" smtClean="0"/>
          </a:p>
        </p:txBody>
      </p:sp>
      <p:grpSp>
        <p:nvGrpSpPr>
          <p:cNvPr id="60" name="그룹 59"/>
          <p:cNvGrpSpPr/>
          <p:nvPr/>
        </p:nvGrpSpPr>
        <p:grpSpPr>
          <a:xfrm>
            <a:off x="1759597" y="5121563"/>
            <a:ext cx="2881512" cy="684914"/>
            <a:chOff x="690967" y="4194463"/>
            <a:chExt cx="2881512" cy="684914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2"/>
            <a:srcRect l="3143" t="53689" b="35111"/>
            <a:stretch/>
          </p:blipFill>
          <p:spPr>
            <a:xfrm>
              <a:off x="690967" y="4194463"/>
              <a:ext cx="2881512" cy="684914"/>
            </a:xfrm>
            <a:prstGeom prst="rect">
              <a:avLst/>
            </a:prstGeom>
          </p:spPr>
        </p:pic>
        <p:sp>
          <p:nvSpPr>
            <p:cNvPr id="62" name="타원 61"/>
            <p:cNvSpPr/>
            <p:nvPr/>
          </p:nvSpPr>
          <p:spPr>
            <a:xfrm>
              <a:off x="1397828" y="4258918"/>
              <a:ext cx="239176" cy="173946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680684" y="4258918"/>
              <a:ext cx="239176" cy="173946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2017513" y="4258918"/>
              <a:ext cx="239176" cy="173946"/>
            </a:xfrm>
            <a:prstGeom prst="ellipse">
              <a:avLst/>
            </a:prstGeom>
            <a:solidFill>
              <a:srgbClr val="FFFF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654101" y="5007459"/>
            <a:ext cx="3092712" cy="949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269894" y="2957519"/>
            <a:ext cx="0" cy="37931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130505" y="2957519"/>
            <a:ext cx="0" cy="37931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9112140" y="2957519"/>
            <a:ext cx="0" cy="37931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848715" y="3213267"/>
            <a:ext cx="4352509" cy="567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7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0.14401 -0.00023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14401 -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78" grpId="0" animBg="1"/>
      <p:bldP spid="78" grpId="1" animBg="1"/>
      <p:bldP spid="78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입력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사운드</a:t>
            </a:r>
            <a:endParaRPr lang="ko-KR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97671" y="961731"/>
            <a:ext cx="59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입력</a:t>
            </a:r>
            <a:r>
              <a:rPr lang="ko-KR" altLang="en-US" dirty="0" err="1" smtClean="0"/>
              <a:t>시</a:t>
            </a:r>
            <a:r>
              <a:rPr lang="ko-KR" altLang="en-US" dirty="0" smtClean="0"/>
              <a:t> </a:t>
            </a:r>
            <a:r>
              <a:rPr lang="ko-KR" altLang="en-US" dirty="0"/>
              <a:t>해당 노트에 해당되는 </a:t>
            </a:r>
            <a:r>
              <a:rPr lang="ko-KR" altLang="en-US" dirty="0" smtClean="0"/>
              <a:t>음이 재생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489293" y="846881"/>
            <a:ext cx="3139237" cy="5901110"/>
            <a:chOff x="1462687" y="173044"/>
            <a:chExt cx="3499104" cy="6577584"/>
          </a:xfrm>
        </p:grpSpPr>
        <p:sp>
          <p:nvSpPr>
            <p:cNvPr id="5" name="직사각형 4"/>
            <p:cNvSpPr/>
            <p:nvPr/>
          </p:nvSpPr>
          <p:spPr>
            <a:xfrm>
              <a:off x="1462687" y="173044"/>
              <a:ext cx="3499104" cy="65775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550" b="47793" l="3426" r="90000">
                          <a14:foregroundMark x1="51296" y1="15045" x2="27500" y2="42793"/>
                          <a14:foregroundMark x1="26389" y1="13829" x2="73241" y2="45991"/>
                          <a14:foregroundMark x1="41019" y1="15405" x2="56389" y2="45090"/>
                          <a14:foregroundMark x1="25741" y1="25721" x2="66296" y2="15946"/>
                          <a14:foregroundMark x1="63333" y1="21126" x2="23148" y2="37117"/>
                          <a14:foregroundMark x1="55278" y1="19505" x2="49815" y2="23784"/>
                          <a14:foregroundMark x1="37778" y1="34459" x2="47593" y2="46892"/>
                          <a14:foregroundMark x1="49815" y1="35135" x2="51296" y2="44414"/>
                          <a14:foregroundMark x1="41759" y1="37297" x2="50556" y2="45991"/>
                          <a14:foregroundMark x1="33704" y1="44595" x2="47222" y2="45090"/>
                          <a14:foregroundMark x1="58241" y1="36577" x2="52037" y2="45270"/>
                          <a14:foregroundMark x1="60370" y1="43874" x2="54907" y2="45631"/>
                          <a14:foregroundMark x1="67037" y1="44775" x2="52778" y2="46892"/>
                          <a14:foregroundMark x1="33704" y1="43694" x2="47593" y2="47793"/>
                          <a14:foregroundMark x1="61481" y1="15946" x2="53148" y2="15946"/>
                          <a14:foregroundMark x1="19167" y1="20766" x2="3426" y2="37658"/>
                        </a14:backgroundRemoval>
                      </a14:imgEffect>
                    </a14:imgLayer>
                  </a14:imgProps>
                </a:ext>
              </a:extLst>
            </a:blip>
            <a:srcRect b="54311"/>
            <a:stretch/>
          </p:blipFill>
          <p:spPr>
            <a:xfrm>
              <a:off x="1988516" y="301060"/>
              <a:ext cx="2576888" cy="2420112"/>
            </a:xfrm>
            <a:prstGeom prst="rect">
              <a:avLst/>
            </a:prstGeom>
          </p:spPr>
        </p:pic>
        <p:sp>
          <p:nvSpPr>
            <p:cNvPr id="9" name="도넛 8"/>
            <p:cNvSpPr/>
            <p:nvPr/>
          </p:nvSpPr>
          <p:spPr>
            <a:xfrm flipH="1">
              <a:off x="3059984" y="1358861"/>
              <a:ext cx="304510" cy="304510"/>
            </a:xfrm>
            <a:prstGeom prst="donut">
              <a:avLst>
                <a:gd name="adj" fmla="val 18615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71902" y="2991174"/>
              <a:ext cx="92358" cy="66776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218589" y="3024829"/>
              <a:ext cx="0" cy="6004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모서리가 둥근 직사각형 77"/>
            <p:cNvSpPr/>
            <p:nvPr/>
          </p:nvSpPr>
          <p:spPr>
            <a:xfrm>
              <a:off x="3166060" y="3024829"/>
              <a:ext cx="92358" cy="60045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759597" y="5121563"/>
              <a:ext cx="2881512" cy="684914"/>
              <a:chOff x="690967" y="4194463"/>
              <a:chExt cx="2881512" cy="684914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4"/>
              <a:srcRect l="3143" t="53689" b="35111"/>
              <a:stretch/>
            </p:blipFill>
            <p:spPr>
              <a:xfrm>
                <a:off x="690967" y="4194463"/>
                <a:ext cx="2881512" cy="684914"/>
              </a:xfrm>
              <a:prstGeom prst="rect">
                <a:avLst/>
              </a:prstGeom>
            </p:spPr>
          </p:pic>
          <p:sp>
            <p:nvSpPr>
              <p:cNvPr id="62" name="타원 61"/>
              <p:cNvSpPr/>
              <p:nvPr/>
            </p:nvSpPr>
            <p:spPr>
              <a:xfrm>
                <a:off x="1397828" y="4258918"/>
                <a:ext cx="239176" cy="173946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2680684" y="4258918"/>
                <a:ext cx="239176" cy="173946"/>
              </a:xfrm>
              <a:prstGeom prst="ellipse">
                <a:avLst/>
              </a:prstGeom>
              <a:solidFill>
                <a:srgbClr val="00B0F0">
                  <a:alpha val="6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017513" y="4258918"/>
                <a:ext cx="239176" cy="173946"/>
              </a:xfrm>
              <a:prstGeom prst="ellipse">
                <a:avLst/>
              </a:prstGeom>
              <a:solidFill>
                <a:srgbClr val="FFFF00">
                  <a:alpha val="6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4517155" y="2929189"/>
            <a:ext cx="4691931" cy="3232728"/>
            <a:chOff x="4517155" y="2929189"/>
            <a:chExt cx="4691931" cy="3232728"/>
          </a:xfrm>
        </p:grpSpPr>
        <p:sp>
          <p:nvSpPr>
            <p:cNvPr id="43" name="도넛 42"/>
            <p:cNvSpPr/>
            <p:nvPr/>
          </p:nvSpPr>
          <p:spPr>
            <a:xfrm>
              <a:off x="4802830" y="3017704"/>
              <a:ext cx="342722" cy="342722"/>
            </a:xfrm>
            <a:prstGeom prst="donu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도넛 45"/>
            <p:cNvSpPr/>
            <p:nvPr/>
          </p:nvSpPr>
          <p:spPr>
            <a:xfrm>
              <a:off x="4802830" y="3475169"/>
              <a:ext cx="342722" cy="342722"/>
            </a:xfrm>
            <a:prstGeom prst="donu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도넛 46"/>
            <p:cNvSpPr/>
            <p:nvPr/>
          </p:nvSpPr>
          <p:spPr>
            <a:xfrm>
              <a:off x="4802830" y="3932634"/>
              <a:ext cx="342722" cy="342722"/>
            </a:xfrm>
            <a:prstGeom prst="donu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도넛 47"/>
            <p:cNvSpPr/>
            <p:nvPr/>
          </p:nvSpPr>
          <p:spPr>
            <a:xfrm>
              <a:off x="4802830" y="4390099"/>
              <a:ext cx="342722" cy="342722"/>
            </a:xfrm>
            <a:prstGeom prst="donu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도넛 48"/>
            <p:cNvSpPr/>
            <p:nvPr/>
          </p:nvSpPr>
          <p:spPr>
            <a:xfrm>
              <a:off x="4802830" y="4847564"/>
              <a:ext cx="342722" cy="342722"/>
            </a:xfrm>
            <a:prstGeom prst="donu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도넛 49"/>
            <p:cNvSpPr/>
            <p:nvPr/>
          </p:nvSpPr>
          <p:spPr>
            <a:xfrm>
              <a:off x="4802830" y="5305029"/>
              <a:ext cx="342722" cy="342722"/>
            </a:xfrm>
            <a:prstGeom prst="donu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도넛 50"/>
            <p:cNvSpPr/>
            <p:nvPr/>
          </p:nvSpPr>
          <p:spPr>
            <a:xfrm>
              <a:off x="4802830" y="5762495"/>
              <a:ext cx="342722" cy="342722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4517155" y="3413509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4517155" y="3846123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517155" y="4347338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517155" y="4779953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517155" y="5265886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517155" y="5698500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4517155" y="2929189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4517155" y="6161917"/>
              <a:ext cx="46919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218673" y="3015313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Sfx_Pipe_00_A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18673" y="3441593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Sfx_Pipe_01_B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18673" y="3929103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Sfx_Pipe_02_C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18673" y="4355383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Sfx_Pipe_03_BC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18673" y="4841834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Sfx_Pipe_04_AB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18673" y="5329344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Sfx_Pipe_05_AC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218673" y="5755624"/>
              <a:ext cx="337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Sfx_Pipe_06_ABC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93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6020637" y="2596100"/>
            <a:ext cx="4180587" cy="993695"/>
            <a:chOff x="1602855" y="3884022"/>
            <a:chExt cx="3231467" cy="768096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2"/>
            <a:srcRect l="3143" t="53689" b="35111"/>
            <a:stretch/>
          </p:blipFill>
          <p:spPr>
            <a:xfrm>
              <a:off x="1602855" y="3884022"/>
              <a:ext cx="3231467" cy="768096"/>
            </a:xfrm>
            <a:prstGeom prst="rect">
              <a:avLst/>
            </a:prstGeom>
          </p:spPr>
        </p:pic>
        <p:sp>
          <p:nvSpPr>
            <p:cNvPr id="57" name="타원 56"/>
            <p:cNvSpPr/>
            <p:nvPr/>
          </p:nvSpPr>
          <p:spPr>
            <a:xfrm>
              <a:off x="2395563" y="3956304"/>
              <a:ext cx="268224" cy="195072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834219" y="3956304"/>
              <a:ext cx="268224" cy="195072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3090507" y="3956304"/>
              <a:ext cx="268224" cy="195072"/>
            </a:xfrm>
            <a:prstGeom prst="ellipse">
              <a:avLst/>
            </a:prstGeom>
            <a:solidFill>
              <a:srgbClr val="FFFF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462687" y="173044"/>
            <a:ext cx="3499104" cy="65775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50" b="47793" l="3426" r="90000">
                        <a14:foregroundMark x1="51296" y1="15045" x2="27500" y2="42793"/>
                        <a14:foregroundMark x1="26389" y1="13829" x2="73241" y2="45991"/>
                        <a14:foregroundMark x1="41019" y1="15405" x2="56389" y2="45090"/>
                        <a14:foregroundMark x1="25741" y1="25721" x2="66296" y2="15946"/>
                        <a14:foregroundMark x1="63333" y1="21126" x2="23148" y2="37117"/>
                        <a14:foregroundMark x1="55278" y1="19505" x2="49815" y2="23784"/>
                        <a14:foregroundMark x1="37778" y1="34459" x2="47593" y2="46892"/>
                        <a14:foregroundMark x1="49815" y1="35135" x2="51296" y2="44414"/>
                        <a14:foregroundMark x1="41759" y1="37297" x2="50556" y2="45991"/>
                        <a14:foregroundMark x1="33704" y1="44595" x2="47222" y2="45090"/>
                        <a14:foregroundMark x1="58241" y1="36577" x2="52037" y2="45270"/>
                        <a14:foregroundMark x1="60370" y1="43874" x2="54907" y2="45631"/>
                        <a14:foregroundMark x1="67037" y1="44775" x2="52778" y2="46892"/>
                        <a14:foregroundMark x1="33704" y1="43694" x2="47593" y2="47793"/>
                        <a14:foregroundMark x1="61481" y1="15946" x2="53148" y2="15946"/>
                        <a14:foregroundMark x1="19167" y1="20766" x2="3426" y2="37658"/>
                      </a14:backgroundRemoval>
                    </a14:imgEffect>
                  </a14:imgLayer>
                </a14:imgProps>
              </a:ext>
            </a:extLst>
          </a:blip>
          <a:srcRect b="54311"/>
          <a:stretch/>
        </p:blipFill>
        <p:spPr>
          <a:xfrm>
            <a:off x="1988516" y="301060"/>
            <a:ext cx="2576888" cy="2420112"/>
          </a:xfrm>
          <a:prstGeom prst="rect">
            <a:avLst/>
          </a:prstGeom>
        </p:spPr>
      </p:pic>
      <p:sp>
        <p:nvSpPr>
          <p:cNvPr id="9" name="도넛 8"/>
          <p:cNvSpPr/>
          <p:nvPr/>
        </p:nvSpPr>
        <p:spPr>
          <a:xfrm flipH="1">
            <a:off x="3059984" y="1358861"/>
            <a:ext cx="304510" cy="304510"/>
          </a:xfrm>
          <a:prstGeom prst="donut">
            <a:avLst>
              <a:gd name="adj" fmla="val 1861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71902" y="2991174"/>
            <a:ext cx="92358" cy="66776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16508" y="3024829"/>
            <a:ext cx="92358" cy="3101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27296" y="3024829"/>
            <a:ext cx="92358" cy="3101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218589" y="3024829"/>
            <a:ext cx="0" cy="6004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5848715" y="3251456"/>
            <a:ext cx="4691931" cy="3232728"/>
            <a:chOff x="587805" y="4268070"/>
            <a:chExt cx="3603146" cy="2482558"/>
          </a:xfrm>
        </p:grpSpPr>
        <p:sp>
          <p:nvSpPr>
            <p:cNvPr id="24" name="직사각형 23"/>
            <p:cNvSpPr/>
            <p:nvPr/>
          </p:nvSpPr>
          <p:spPr>
            <a:xfrm>
              <a:off x="1532076" y="4332235"/>
              <a:ext cx="270813" cy="2708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도넛 42"/>
            <p:cNvSpPr/>
            <p:nvPr/>
          </p:nvSpPr>
          <p:spPr>
            <a:xfrm>
              <a:off x="807188" y="4336045"/>
              <a:ext cx="263192" cy="263192"/>
            </a:xfrm>
            <a:prstGeom prst="donu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00213" y="4683543"/>
              <a:ext cx="270813" cy="270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도넛 45"/>
            <p:cNvSpPr/>
            <p:nvPr/>
          </p:nvSpPr>
          <p:spPr>
            <a:xfrm>
              <a:off x="807188" y="4687353"/>
              <a:ext cx="263192" cy="263192"/>
            </a:xfrm>
            <a:prstGeom prst="donu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92046" y="5034851"/>
              <a:ext cx="270813" cy="270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도넛 46"/>
            <p:cNvSpPr/>
            <p:nvPr/>
          </p:nvSpPr>
          <p:spPr>
            <a:xfrm>
              <a:off x="807188" y="5038661"/>
              <a:ext cx="263192" cy="263192"/>
            </a:xfrm>
            <a:prstGeom prst="donu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200213" y="5386159"/>
              <a:ext cx="270813" cy="270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92046" y="5386159"/>
              <a:ext cx="270813" cy="270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도넛 47"/>
            <p:cNvSpPr/>
            <p:nvPr/>
          </p:nvSpPr>
          <p:spPr>
            <a:xfrm>
              <a:off x="807188" y="5389969"/>
              <a:ext cx="263192" cy="263192"/>
            </a:xfrm>
            <a:prstGeom prst="donu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532076" y="5737467"/>
              <a:ext cx="270813" cy="2708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00213" y="5748613"/>
              <a:ext cx="270813" cy="270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도넛 48"/>
            <p:cNvSpPr/>
            <p:nvPr/>
          </p:nvSpPr>
          <p:spPr>
            <a:xfrm>
              <a:off x="807188" y="5741277"/>
              <a:ext cx="263192" cy="263192"/>
            </a:xfrm>
            <a:prstGeom prst="donu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532076" y="6088775"/>
              <a:ext cx="270813" cy="2708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92046" y="6088775"/>
              <a:ext cx="270813" cy="270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도넛 49"/>
            <p:cNvSpPr/>
            <p:nvPr/>
          </p:nvSpPr>
          <p:spPr>
            <a:xfrm>
              <a:off x="807188" y="6092585"/>
              <a:ext cx="263192" cy="263192"/>
            </a:xfrm>
            <a:prstGeom prst="donu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532076" y="6440084"/>
              <a:ext cx="270813" cy="2708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00213" y="6440084"/>
              <a:ext cx="270813" cy="2708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992046" y="6440084"/>
              <a:ext cx="270813" cy="270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도넛 50"/>
            <p:cNvSpPr/>
            <p:nvPr/>
          </p:nvSpPr>
          <p:spPr>
            <a:xfrm>
              <a:off x="807188" y="6443894"/>
              <a:ext cx="263192" cy="263192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587805" y="4640001"/>
              <a:ext cx="36031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87805" y="4972225"/>
              <a:ext cx="36031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587805" y="5357131"/>
              <a:ext cx="36031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87805" y="5689355"/>
              <a:ext cx="36031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87805" y="6062525"/>
              <a:ext cx="36031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587805" y="6394749"/>
              <a:ext cx="36031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87805" y="4268070"/>
              <a:ext cx="36031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587805" y="6750628"/>
              <a:ext cx="36031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3166060" y="3024829"/>
            <a:ext cx="92358" cy="600456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입력</a:t>
            </a:r>
            <a:endParaRPr lang="ko-KR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5461000" y="849518"/>
            <a:ext cx="593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노트 타입</a:t>
            </a:r>
            <a:endParaRPr lang="en-US" altLang="ko-KR" dirty="0" smtClean="0"/>
          </a:p>
          <a:p>
            <a:r>
              <a:rPr lang="en-US" altLang="ko-KR" dirty="0" smtClean="0"/>
              <a:t>BC /</a:t>
            </a:r>
            <a:r>
              <a:rPr lang="en-US" altLang="ko-KR" dirty="0"/>
              <a:t> AB / </a:t>
            </a:r>
            <a:r>
              <a:rPr lang="en-US" altLang="ko-KR" dirty="0" smtClean="0"/>
              <a:t>AC 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버튼을 같이 눌러야 한다</a:t>
            </a:r>
            <a:endParaRPr lang="en-US" altLang="ko-KR" dirty="0" smtClean="0"/>
          </a:p>
          <a:p>
            <a:r>
              <a:rPr lang="en-US" altLang="ko-KR" dirty="0" smtClean="0"/>
              <a:t>// BC = B+C </a:t>
            </a:r>
            <a:r>
              <a:rPr lang="ko-KR" altLang="en-US" dirty="0" smtClean="0"/>
              <a:t>형식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ABC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버튼을 모두 눌러야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16508" y="3352963"/>
            <a:ext cx="92358" cy="310181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927296" y="3352963"/>
            <a:ext cx="92358" cy="310181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597766" y="5622335"/>
            <a:ext cx="3202834" cy="8618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두</a:t>
            </a:r>
            <a:r>
              <a:rPr lang="ko-KR" altLang="en-US" dirty="0" smtClean="0"/>
              <a:t> 개 블록으로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각각의 블록 색을 쓴 상황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848715" y="5055088"/>
            <a:ext cx="4352509" cy="567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1781636" y="4759763"/>
            <a:ext cx="2881512" cy="684914"/>
            <a:chOff x="690967" y="4194463"/>
            <a:chExt cx="2881512" cy="684914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2"/>
            <a:srcRect l="3143" t="53689" b="35111"/>
            <a:stretch/>
          </p:blipFill>
          <p:spPr>
            <a:xfrm>
              <a:off x="690967" y="4194463"/>
              <a:ext cx="2881512" cy="684914"/>
            </a:xfrm>
            <a:prstGeom prst="rect">
              <a:avLst/>
            </a:prstGeom>
          </p:spPr>
        </p:pic>
        <p:sp>
          <p:nvSpPr>
            <p:cNvPr id="65" name="타원 64"/>
            <p:cNvSpPr/>
            <p:nvPr/>
          </p:nvSpPr>
          <p:spPr>
            <a:xfrm>
              <a:off x="1397828" y="4258918"/>
              <a:ext cx="239176" cy="173946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680684" y="4258918"/>
              <a:ext cx="239176" cy="173946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2017513" y="4258918"/>
              <a:ext cx="239176" cy="173946"/>
            </a:xfrm>
            <a:prstGeom prst="ellipse">
              <a:avLst/>
            </a:prstGeom>
            <a:solidFill>
              <a:srgbClr val="FFFF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700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0.14401 -0.00023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14401 -0.00023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0.14401 -0.00023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14401 -0.0002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78" grpId="0" animBg="1"/>
      <p:bldP spid="78" grpId="1" animBg="1"/>
      <p:bldP spid="78" grpId="2" animBg="1"/>
      <p:bldP spid="54" grpId="0" animBg="1"/>
      <p:bldP spid="54" grpId="1" animBg="1"/>
      <p:bldP spid="54" grpId="2" animBg="1"/>
      <p:bldP spid="60" grpId="0" animBg="1"/>
      <p:bldP spid="60" grpId="1" animBg="1"/>
      <p:bldP spid="60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정리하면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~</a:t>
            </a:r>
            <a:endParaRPr lang="ko-KR" altLang="en-US" sz="3200" dirty="0"/>
          </a:p>
        </p:txBody>
      </p:sp>
      <p:sp>
        <p:nvSpPr>
          <p:cNvPr id="124" name="직사각형 123"/>
          <p:cNvSpPr/>
          <p:nvPr/>
        </p:nvSpPr>
        <p:spPr>
          <a:xfrm>
            <a:off x="565979" y="885370"/>
            <a:ext cx="3120165" cy="5865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50" b="47793" l="3426" r="90000">
                        <a14:foregroundMark x1="51296" y1="15045" x2="27500" y2="42793"/>
                        <a14:foregroundMark x1="26389" y1="13829" x2="73241" y2="45991"/>
                        <a14:foregroundMark x1="41019" y1="15405" x2="56389" y2="45090"/>
                        <a14:foregroundMark x1="25741" y1="25721" x2="66296" y2="15946"/>
                        <a14:foregroundMark x1="63333" y1="21126" x2="23148" y2="37117"/>
                        <a14:foregroundMark x1="55278" y1="19505" x2="49815" y2="23784"/>
                        <a14:foregroundMark x1="37778" y1="34459" x2="47593" y2="46892"/>
                        <a14:foregroundMark x1="49815" y1="35135" x2="51296" y2="44414"/>
                        <a14:foregroundMark x1="41759" y1="37297" x2="50556" y2="45991"/>
                        <a14:foregroundMark x1="33704" y1="44595" x2="47222" y2="45090"/>
                        <a14:foregroundMark x1="58241" y1="36577" x2="52037" y2="45270"/>
                        <a14:foregroundMark x1="60370" y1="43874" x2="54907" y2="45631"/>
                        <a14:foregroundMark x1="67037" y1="44775" x2="52778" y2="46892"/>
                        <a14:foregroundMark x1="33704" y1="43694" x2="47593" y2="47793"/>
                        <a14:foregroundMark x1="61481" y1="15946" x2="53148" y2="15946"/>
                        <a14:foregroundMark x1="19167" y1="20766" x2="3426" y2="37658"/>
                      </a14:backgroundRemoval>
                    </a14:imgEffect>
                  </a14:imgLayer>
                </a14:imgProps>
              </a:ext>
            </a:extLst>
          </a:blip>
          <a:srcRect b="54311"/>
          <a:stretch/>
        </p:blipFill>
        <p:spPr>
          <a:xfrm>
            <a:off x="1034863" y="999522"/>
            <a:ext cx="2297821" cy="2158023"/>
          </a:xfrm>
          <a:prstGeom prst="rect">
            <a:avLst/>
          </a:prstGeom>
        </p:spPr>
      </p:pic>
      <p:sp>
        <p:nvSpPr>
          <p:cNvPr id="126" name="모서리가 둥근 직사각형 125"/>
          <p:cNvSpPr/>
          <p:nvPr/>
        </p:nvSpPr>
        <p:spPr>
          <a:xfrm>
            <a:off x="2090093" y="3398307"/>
            <a:ext cx="82356" cy="59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90967" y="5121563"/>
            <a:ext cx="2881512" cy="684914"/>
            <a:chOff x="690967" y="4194463"/>
            <a:chExt cx="2881512" cy="68491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l="3143" t="53689" b="35111"/>
            <a:stretch/>
          </p:blipFill>
          <p:spPr>
            <a:xfrm>
              <a:off x="690967" y="4194463"/>
              <a:ext cx="2881512" cy="684914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1397828" y="4258918"/>
              <a:ext cx="239176" cy="173946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680684" y="4258918"/>
              <a:ext cx="239176" cy="173946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017513" y="4258918"/>
              <a:ext cx="239176" cy="173946"/>
            </a:xfrm>
            <a:prstGeom prst="ellipse">
              <a:avLst/>
            </a:prstGeom>
            <a:solidFill>
              <a:srgbClr val="FFFF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59481" y="904910"/>
            <a:ext cx="80018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{</a:t>
            </a:r>
            <a:r>
              <a:rPr lang="ko-KR" altLang="en-US" b="1" dirty="0" err="1"/>
              <a:t>노트텀</a:t>
            </a:r>
            <a:r>
              <a:rPr lang="en-US" altLang="ko-KR" b="1" dirty="0"/>
              <a:t>}</a:t>
            </a:r>
            <a:r>
              <a:rPr lang="ko-KR" altLang="en-US" b="1" dirty="0"/>
              <a:t>초</a:t>
            </a:r>
            <a:r>
              <a:rPr lang="ko-KR" altLang="en-US" dirty="0"/>
              <a:t>마다 노트가 </a:t>
            </a:r>
            <a:r>
              <a:rPr lang="ko-KR" altLang="en-US" dirty="0" smtClean="0"/>
              <a:t>생성되어</a:t>
            </a:r>
            <a:endParaRPr lang="en-US" altLang="ko-KR" dirty="0"/>
          </a:p>
          <a:p>
            <a:r>
              <a:rPr lang="en-US" altLang="ko-KR" dirty="0" smtClean="0"/>
              <a:t>{</a:t>
            </a:r>
            <a:r>
              <a:rPr lang="ko-KR" altLang="en-US" dirty="0" smtClean="0"/>
              <a:t>기본시간</a:t>
            </a:r>
            <a:r>
              <a:rPr lang="en-US" altLang="ko-KR" dirty="0" smtClean="0"/>
              <a:t>}/{</a:t>
            </a:r>
            <a:r>
              <a:rPr lang="ko-KR" altLang="en-US" dirty="0" smtClean="0"/>
              <a:t>난이도</a:t>
            </a:r>
            <a:r>
              <a:rPr lang="en-US" altLang="ko-KR" dirty="0" smtClean="0"/>
              <a:t>} </a:t>
            </a:r>
            <a:r>
              <a:rPr lang="ko-KR" altLang="en-US" dirty="0" smtClean="0"/>
              <a:t>만에 도착점까지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노트가 판정범위</a:t>
            </a:r>
            <a:r>
              <a:rPr lang="en-US" altLang="ko-KR" dirty="0" smtClean="0"/>
              <a:t>~</a:t>
            </a:r>
            <a:r>
              <a:rPr lang="ko-KR" altLang="en-US" dirty="0" smtClean="0"/>
              <a:t>도착점 내에 위치했을 때 </a:t>
            </a:r>
            <a:endParaRPr lang="en-US" altLang="ko-KR" dirty="0" smtClean="0"/>
          </a:p>
          <a:p>
            <a:r>
              <a:rPr lang="ko-KR" altLang="en-US" dirty="0" smtClean="0"/>
              <a:t>노트에 대응되는 버튼을 눌러서</a:t>
            </a:r>
            <a:endParaRPr lang="en-US" altLang="ko-KR" dirty="0" smtClean="0"/>
          </a:p>
          <a:p>
            <a:r>
              <a:rPr lang="ko-KR" altLang="en-US" dirty="0" smtClean="0"/>
              <a:t>성공 판정을 받을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노트는 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개까지 생성될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테이블 구조 참고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성공 판정을 기준으로</a:t>
            </a:r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개 이상 받을 경우 첫 번째 선택지 해금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개 이상 받을 경우 두 번째 선택지 해금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선택지 해금은 이후 </a:t>
            </a:r>
            <a:r>
              <a:rPr lang="ko-KR" altLang="en-US" dirty="0" err="1" smtClean="0"/>
              <a:t>인게임으로</a:t>
            </a:r>
            <a:r>
              <a:rPr lang="ko-KR" altLang="en-US" dirty="0" smtClean="0"/>
              <a:t> 병합하는 과정에서 추가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~~ </a:t>
            </a:r>
            <a:r>
              <a:rPr lang="ko-KR" altLang="en-US" b="1" dirty="0" smtClean="0"/>
              <a:t>식으로 돌아가는</a:t>
            </a:r>
            <a:endParaRPr lang="en-US" altLang="ko-KR" b="1" dirty="0" smtClean="0"/>
          </a:p>
          <a:p>
            <a:r>
              <a:rPr lang="ko-KR" altLang="en-US" b="1" dirty="0" smtClean="0"/>
              <a:t>판정 여유롭고 플레이어가 깨기 쉬운 리듬 게임 제작</a:t>
            </a:r>
            <a:endParaRPr lang="en-US" altLang="ko-KR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363200" y="0"/>
            <a:ext cx="1828800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NEW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903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68225" y="849518"/>
            <a:ext cx="7729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모두의 </a:t>
            </a:r>
            <a:r>
              <a:rPr lang="ko-KR" altLang="en-US" b="1" dirty="0" err="1" smtClean="0"/>
              <a:t>마블</a:t>
            </a:r>
            <a:r>
              <a:rPr lang="en-US" altLang="ko-KR" b="1" dirty="0" smtClean="0"/>
              <a:t>]</a:t>
            </a:r>
            <a:endParaRPr lang="en-US" altLang="ko-KR" b="1" dirty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에일리언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헌터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마카오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하이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로우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선택하여 둘 중 하나를 선택하는 야바위 게임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성공할 경우 배팅한 금액의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배를 획득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배팅금액을 잃음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레퍼런스</a:t>
            </a:r>
            <a:endParaRPr lang="ko-KR" altLang="en-US" sz="3200" dirty="0"/>
          </a:p>
        </p:txBody>
      </p:sp>
      <p:pic>
        <p:nvPicPr>
          <p:cNvPr id="1026" name="Picture 2" descr="https://mblogthumb-phinf.pstatic.net/20130813_76/uzina25_1376353311765y9WiL_JPEG/%B8%F0%B5%CE%C0%C7%B8%B6%BA%ED%BF%A1%BE%F3%B8%AE%BE%F0%B0%F8%B7%AB%B9%E6%B9%FD_%A4%B2%A4%B8%A4%B2%A4%B8%A4%B7_%283%29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36" y="3550263"/>
            <a:ext cx="4859636" cy="30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blogthumb-phinf.pstatic.net/20120910_93/gma_spiker_1347272774822cSLT8_JPEG/%B8%F0%B5%CE%C0%C7%B8%B6%BA%ED%B8%B6%C4%AB%BF%C0.jp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44" y="844859"/>
            <a:ext cx="3750467" cy="281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blogthumb-phinf.pstatic.net/20120910_272/gma_spiker_1347272584172vB4rj_JPEG/%B8%F0%B5%CE%C0%C7%B8%B6%BA%ED_22.jp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45" y="3745404"/>
            <a:ext cx="3750467" cy="281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68225" y="849518"/>
            <a:ext cx="7729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err="1" smtClean="0"/>
              <a:t>평타의</a:t>
            </a:r>
            <a:r>
              <a:rPr lang="ko-KR" altLang="en-US" b="1" dirty="0" smtClean="0"/>
              <a:t> 여신</a:t>
            </a:r>
            <a:r>
              <a:rPr lang="en-US" altLang="ko-KR" b="1" dirty="0" smtClean="0"/>
              <a:t>]</a:t>
            </a:r>
            <a:endParaRPr lang="en-US" altLang="ko-KR" b="1" dirty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퀘스트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// </a:t>
            </a:r>
            <a:r>
              <a:rPr lang="ko-KR" altLang="en-US" dirty="0" err="1" smtClean="0"/>
              <a:t>시도시</a:t>
            </a:r>
            <a:r>
              <a:rPr lang="ko-KR" altLang="en-US" dirty="0" smtClean="0"/>
              <a:t> 피로도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주먹밥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성공 확률이 존재하고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보상 지급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최대 도전 횟수만 존재함 </a:t>
            </a:r>
            <a:r>
              <a:rPr lang="en-US" altLang="ko-KR" dirty="0" smtClean="0"/>
              <a:t>(3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err="1" smtClean="0"/>
              <a:t>평타의</a:t>
            </a:r>
            <a:r>
              <a:rPr lang="ko-KR" altLang="en-US" dirty="0" smtClean="0"/>
              <a:t> 여신에서는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성공 확률이 감소함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몇몇 게임에서는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성공 확률 보정이 되는 경우도 있음</a:t>
            </a:r>
            <a:endParaRPr lang="en-US" altLang="ko-KR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레퍼런스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70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182368"/>
            <a:ext cx="12192000" cy="2340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60704" y="6086916"/>
            <a:ext cx="952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b="1" dirty="0"/>
          </a:p>
        </p:txBody>
      </p:sp>
      <p:pic>
        <p:nvPicPr>
          <p:cNvPr id="1028" name="Picture 4" descr="trello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224418"/>
            <a:ext cx="441833" cy="44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688771"/>
            <a:ext cx="12192000" cy="19715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0" y="4045297"/>
            <a:ext cx="12192000" cy="17168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158240" y="2370604"/>
            <a:ext cx="9521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야바위</a:t>
            </a:r>
            <a:endParaRPr lang="en-US" altLang="ko-KR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28186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0"/>
            <a:ext cx="12192000" cy="7559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 기획 의도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976914" y="1063181"/>
            <a:ext cx="748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=-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3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182368"/>
            <a:ext cx="12192000" cy="2340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60704" y="6086916"/>
            <a:ext cx="952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b="1" dirty="0"/>
          </a:p>
        </p:txBody>
      </p:sp>
      <p:pic>
        <p:nvPicPr>
          <p:cNvPr id="1028" name="Picture 4" descr="trello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224418"/>
            <a:ext cx="441833" cy="44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688771"/>
            <a:ext cx="12192000" cy="19715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0" y="4045297"/>
            <a:ext cx="12192000" cy="17168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158240" y="2370604"/>
            <a:ext cx="9521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저주받은 보물 상자</a:t>
            </a:r>
            <a:endParaRPr lang="en-US" altLang="ko-KR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164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2030</Words>
  <Application>Microsoft Office PowerPoint</Application>
  <PresentationFormat>와이드스크린</PresentationFormat>
  <Paragraphs>801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 MM</dc:creator>
  <cp:lastModifiedBy>My MM</cp:lastModifiedBy>
  <cp:revision>234</cp:revision>
  <dcterms:created xsi:type="dcterms:W3CDTF">2021-07-11T08:07:01Z</dcterms:created>
  <dcterms:modified xsi:type="dcterms:W3CDTF">2021-07-20T17:36:55Z</dcterms:modified>
</cp:coreProperties>
</file>