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72" r:id="rId4"/>
    <p:sldId id="273" r:id="rId5"/>
    <p:sldId id="274" r:id="rId6"/>
    <p:sldId id="260" r:id="rId7"/>
    <p:sldId id="276" r:id="rId8"/>
    <p:sldId id="277" r:id="rId9"/>
    <p:sldId id="278" r:id="rId10"/>
    <p:sldId id="279" r:id="rId11"/>
    <p:sldId id="280" r:id="rId12"/>
    <p:sldId id="261" r:id="rId13"/>
    <p:sldId id="281" r:id="rId14"/>
    <p:sldId id="262" r:id="rId15"/>
    <p:sldId id="283" r:id="rId16"/>
    <p:sldId id="282" r:id="rId17"/>
    <p:sldId id="28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3"/>
    <p:restoredTop sz="94674"/>
  </p:normalViewPr>
  <p:slideViewPr>
    <p:cSldViewPr snapToGrid="0" snapToObjects="1">
      <p:cViewPr varScale="1">
        <p:scale>
          <a:sx n="148" d="100"/>
          <a:sy n="148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6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99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6854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1724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0375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116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857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2536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209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02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560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298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232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23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011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8912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342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tiff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hyperlink" Target="http://cocoanlab.github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10" Type="http://schemas.openxmlformats.org/officeDocument/2006/relationships/image" Target="../media/image27.png"/><Relationship Id="rId4" Type="http://schemas.openxmlformats.org/officeDocument/2006/relationships/image" Target="../media/image1.jp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3847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 |  Fall 2018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75014" y="2120740"/>
            <a:ext cx="82420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09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Probability II,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744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Reversing the Conditioning and Bayes’ Rule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502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Let’s say we have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then can we calculate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from it?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calculate it, we need to know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Because of this: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</m:oMath>
                </a14:m>
                <a:endParaRPr lang="en-US" altLang="ko-KR" sz="10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, then remember this: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2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Then, we can express the equation like the following: 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𝐁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where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can be expressed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𝐜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sup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𝐜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Therefore, </a:t>
                </a: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5027658"/>
              </a:xfrm>
              <a:prstGeom prst="rect">
                <a:avLst/>
              </a:prstGeom>
              <a:blipFill>
                <a:blip r:embed="rId7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l="2399" t="6537"/>
          <a:stretch/>
        </p:blipFill>
        <p:spPr>
          <a:xfrm>
            <a:off x="4238933" y="3502874"/>
            <a:ext cx="5015482" cy="8842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0944" y="5697502"/>
            <a:ext cx="4055730" cy="6384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6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87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Practice: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136287" y="989045"/>
            <a:ext cx="10630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(test+ | disease) = 0.8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0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b="0" dirty="0">
                <a:latin typeface="Seravek Light" charset="0"/>
                <a:ea typeface="Seravek Light" charset="0"/>
                <a:cs typeface="Seravek Light" charset="0"/>
              </a:rPr>
              <a:t>(disease | test+) = 0.1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 is this possible? In which cases (e.g., what numbers or ratio of P(test+) and P(disease)), can this happen?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3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278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Picturing Probability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36286" y="989045"/>
            <a:ext cx="1963230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Venn Diagrams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5755" y="1098013"/>
            <a:ext cx="2658165" cy="17697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755" y="3753995"/>
            <a:ext cx="2658165" cy="192990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433931" y="989045"/>
            <a:ext cx="4163087" cy="4938812"/>
            <a:chOff x="6433931" y="989045"/>
            <a:chExt cx="4163087" cy="493881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46590" y="1098013"/>
              <a:ext cx="3050428" cy="4829844"/>
            </a:xfrm>
            <a:prstGeom prst="rect">
              <a:avLst/>
            </a:prstGeom>
          </p:spPr>
        </p:pic>
        <p:sp>
          <p:nvSpPr>
            <p:cNvPr id="14" name="텍스트 상자 13"/>
            <p:cNvSpPr txBox="1"/>
            <p:nvPr/>
          </p:nvSpPr>
          <p:spPr>
            <a:xfrm>
              <a:off x="6433931" y="989045"/>
              <a:ext cx="1002967" cy="49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14325" indent="-314325">
                <a:lnSpc>
                  <a:spcPct val="160000"/>
                </a:lnSpc>
                <a:buFont typeface="Arial" charset="0"/>
                <a:buChar char="•"/>
              </a:pPr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Trees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14: Randomness and Probability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Terms: Trial, outcome/event, sample space (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Law of large numbers (LLN)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Five basic rules of probability: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disjoint (or mutually exclusive),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independent.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15: Probability rules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rule:</a:t>
                </a:r>
                <a:r>
                  <a:rPr lang="en-US" altLang="ko-KR" b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General multiplication rule: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Bayes’ Rule: 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blipFill rotWithShape="0">
                <a:blip r:embed="rId7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683" y="5766856"/>
            <a:ext cx="4055730" cy="6384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930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Random Variables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36287" y="989045"/>
                <a:ext cx="8299116" cy="5365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its values are based on the outcome of a random event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denote random variables using a capital letter, like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X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we can list all the outcomes, it’s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discrete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random variable.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Otherwise, it’s a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continuous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random variable.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Example of an insurance company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Each year, the probability of death (death rate) is 1 out of every 1000 people, etc.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can’t predict what will happen during any given year,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    but we can say what we can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expect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happen.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expected value of a policy payout?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E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(X) for expected value,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    and we can use the mean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to estimate it. 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8299116" cy="5365571"/>
              </a:xfrm>
              <a:prstGeom prst="rect">
                <a:avLst/>
              </a:prstGeom>
              <a:blipFill rotWithShape="0">
                <a:blip r:embed="rId7"/>
                <a:stretch>
                  <a:fillRect l="-441" b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2310" y="1282860"/>
            <a:ext cx="2891058" cy="21585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7438" y="4363195"/>
            <a:ext cx="4675930" cy="1233212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6655183" y="5830131"/>
            <a:ext cx="3386707" cy="712129"/>
            <a:chOff x="7097438" y="6058391"/>
            <a:chExt cx="3386707" cy="71212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97438" y="6058391"/>
              <a:ext cx="2123048" cy="35800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7995707" y="6333477"/>
              <a:ext cx="2488438" cy="4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(for discrete random variables)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534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Is this based on data? 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7" y="989045"/>
            <a:ext cx="9585304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Yes, and no.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for data: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for random variables: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What’s differences?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10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Probability conveys the information about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population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Remember the law of large numbers.. The probability assumes a large number of repeats.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925" y="2849264"/>
            <a:ext cx="2123048" cy="3580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685" y="1628775"/>
            <a:ext cx="1870428" cy="693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0532" y="4960785"/>
            <a:ext cx="8022437" cy="1158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28" y="4183766"/>
            <a:ext cx="5835754" cy="6397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7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Spread: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7" y="989045"/>
            <a:ext cx="8299116" cy="56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Similar to the data case, we first calculate deviation from the mean and square it.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 of the insurance company again: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variance is the expected value of those squared deviations: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9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Its square root is standard deviation: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427" y="1628745"/>
            <a:ext cx="4673480" cy="2015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5328" y="5311341"/>
            <a:ext cx="2759319" cy="3715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0235" y="5170113"/>
            <a:ext cx="3448546" cy="78342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140324" y="879451"/>
            <a:ext cx="9752089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002060"/>
                </a:solidFill>
                <a:latin typeface="Seravek Light" charset="0"/>
                <a:ea typeface="Seravek Light" charset="0"/>
                <a:cs typeface="Seravek Light" charset="0"/>
              </a:rPr>
              <a:t>Chapter 16 (not finished yet): Random variables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Discrete vs. continuous random variables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Expected values (mean):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Here,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probability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conveys the information about population assuming a large number of repeats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Spread: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be continued!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698" y="1864659"/>
            <a:ext cx="2290085" cy="3861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4947" y="2749077"/>
            <a:ext cx="3448546" cy="7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1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136286" y="989045"/>
                <a:ext cx="1017881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13: Experiments and Observational Studies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Observational studies: Valuable for discovering trends and relationships, but correlation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causation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Four principles of experimental design: C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ontrol. Randomize, Replicate, Block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Good experiments: Randomized, Comparative (control), Double-blind, Placebo-controlled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Confounding</a:t>
                </a: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78812" cy="2308324"/>
              </a:xfrm>
              <a:prstGeom prst="rect">
                <a:avLst/>
              </a:prstGeom>
              <a:blipFill rotWithShape="0">
                <a:blip r:embed="rId7"/>
                <a:stretch>
                  <a:fillRect l="-479" b="-1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2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Random phenomena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136287" y="989045"/>
                <a:ext cx="10657608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Refers to a situations where we know what kinds of outcomes can possibly occur, but don’t know which particular outcome will happen</a:t>
                </a:r>
                <a:r>
                  <a:rPr lang="en-US" altLang="ko-KR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Trial: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Each occasion when we observe a random phenomenon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Outcome/Event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value of the random phenomenon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Sample space (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all possible outcomes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red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green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yellow</m:t>
                        </m:r>
                      </m:e>
                    </m:d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, 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</m:t>
                        </m:r>
                      </m:e>
                    </m:d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, 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HT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TT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194721"/>
              </a:xfrm>
              <a:prstGeom prst="rect">
                <a:avLst/>
              </a:prstGeom>
              <a:blipFill rotWithShape="0">
                <a:blip r:embed="rId7"/>
                <a:stretch>
                  <a:fillRect l="-343" b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15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Law of Large Numbers (LLN)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1136287" y="989045"/>
            <a:ext cx="10657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When we repeat a random process over and over, the proportion of times that an event occurs settle down to one number, which is the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probability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the event.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Two key assumption of LLN: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No changes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the random phenomena over the repeats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independence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(all the events should be independent): an event doesn’t influence the outcomes of others.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This tells us nothing about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“short-run”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behavior. And the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long run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really long.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Don’t expect the probability tells you a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short-term trend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something.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275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Rules of formal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136287" y="989045"/>
                <a:ext cx="10657608" cy="286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1.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any event A,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2.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the set of all possible outcomes of a trial must have probability 1 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3.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𝐀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the probability of an event not occurring is 1 minus the probability that it occurs.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4 (Addition rule).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disjoint (or mutually exclusive). 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5 (Multiplication rule).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independent. </a:t>
                </a:r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2864117"/>
              </a:xfrm>
              <a:prstGeom prst="rect">
                <a:avLst/>
              </a:prstGeom>
              <a:blipFill rotWithShape="0">
                <a:blip r:embed="rId7"/>
                <a:stretch>
                  <a:fillRect l="-343" t="-5319" b="-1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42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General Addition Rules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36287" y="989045"/>
                <a:ext cx="8632864" cy="51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Example: Survey of college students: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56% live on campus, 62% have a campus meal plan, and 42% do both. 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probability of “living on campus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or having a campus meal plan”?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𝐋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𝑎𝑛𝑑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𝐌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= 0.56+0.62-0.42 = 0.76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probability of “living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off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campus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and not having a campus meal plan”?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1−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=1 −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0.24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1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Rules: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𝐀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𝑎𝑛𝑑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𝐁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8632864" cy="5131789"/>
              </a:xfrm>
              <a:prstGeom prst="rect">
                <a:avLst/>
              </a:prstGeom>
              <a:blipFill rotWithShape="0">
                <a:blip r:embed="rId7"/>
                <a:stretch>
                  <a:fillRect l="-423" b="-70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6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702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Conditional Probability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99578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Example: surveyed 478 elementary school students and asked whether their primary goal was to get good grades, to be popular, or to be good at sports. 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Contingency table: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(Sports) = 90/478 = 0.188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(Girl) = 251/478 = 0.525</a:t>
            </a:r>
            <a:endParaRPr lang="en-US" altLang="ko-KR" i="1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 and Girl) = 30/478 = 0.063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 | Girl) = Probability of Sports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given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Girl = 30/251 = 0.120</a:t>
            </a:r>
            <a:b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= P(Sports and Girl) / P(Girl) = (30/478)  /  (251/478) = 0.063 / 0.525 = 0.120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8602" y="1892301"/>
            <a:ext cx="4346989" cy="21270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General Multiplication Rule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Reminder: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5 (Multiplication rule).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independent. 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Now, this is its general form: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It makes sense: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Sports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x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Sports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|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251/487 x 30/251 = 30/487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000821"/>
              </a:xfrm>
              <a:prstGeom prst="rect">
                <a:avLst/>
              </a:prstGeom>
              <a:blipFill rotWithShape="0">
                <a:blip r:embed="rId7"/>
                <a:stretch>
                  <a:fillRect l="-343" b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6715" y="4024496"/>
            <a:ext cx="4346989" cy="21270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315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Independence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Events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are independent if and only if: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Thus, if A and B are independent,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𝐁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Independence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 Disjoint 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Disjoint: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0: the events cannot happen simultaneously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Independence: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the occurrence of A does not change the probability of B,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831818"/>
              </a:xfrm>
              <a:prstGeom prst="rect">
                <a:avLst/>
              </a:prstGeom>
              <a:blipFill rotWithShape="0">
                <a:blip r:embed="rId7"/>
                <a:stretch>
                  <a:fillRect l="-343" b="-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09  |  101018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1565</Words>
  <Application>Microsoft Macintosh PowerPoint</Application>
  <PresentationFormat>와이드스크린</PresentationFormat>
  <Paragraphs>204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179</cp:revision>
  <dcterms:created xsi:type="dcterms:W3CDTF">2017-08-24T21:55:02Z</dcterms:created>
  <dcterms:modified xsi:type="dcterms:W3CDTF">2018-10-08T06:10:03Z</dcterms:modified>
</cp:coreProperties>
</file>