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5" r:id="rId1"/>
  </p:sldMasterIdLst>
  <p:sldIdLst>
    <p:sldId id="287" r:id="rId2"/>
    <p:sldId id="563" r:id="rId3"/>
    <p:sldId id="564" r:id="rId4"/>
    <p:sldId id="568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4" autoAdjust="0"/>
    <p:restoredTop sz="99561" autoAdjust="0"/>
  </p:normalViewPr>
  <p:slideViewPr>
    <p:cSldViewPr snapToGrid="0">
      <p:cViewPr varScale="1">
        <p:scale>
          <a:sx n="67" d="100"/>
          <a:sy n="67" d="100"/>
        </p:scale>
        <p:origin x="1224" y="44"/>
      </p:cViewPr>
      <p:guideLst>
        <p:guide orient="horz" pos="2158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354088" y="1527828"/>
            <a:ext cx="721575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</a:rPr>
              <a:t>다중 선형회귀 모델을 </a:t>
            </a:r>
            <a:endParaRPr lang="en-US" altLang="ko-KR" sz="32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</a:endParaRPr>
          </a:p>
          <a:p>
            <a:pPr algn="ctr">
              <a:defRPr/>
            </a:pPr>
            <a:r>
              <a:rPr lang="ko-KR" altLang="en-US" sz="32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</a:rPr>
              <a:t>이용하여 </a:t>
            </a:r>
            <a:endParaRPr lang="en-US" altLang="ko-KR" sz="32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</a:endParaRPr>
          </a:p>
          <a:p>
            <a:pPr algn="ctr">
              <a:defRPr/>
            </a:pPr>
            <a:r>
              <a:rPr lang="ko-KR" altLang="en-US" sz="32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</a:rPr>
              <a:t>나라별 </a:t>
            </a:r>
            <a:r>
              <a:rPr lang="en-US" altLang="ko-KR" sz="32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</a:rPr>
              <a:t>1</a:t>
            </a:r>
            <a:r>
              <a:rPr lang="ko-KR" altLang="en-US" sz="32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</a:rPr>
              <a:t>인당 </a:t>
            </a:r>
            <a:r>
              <a:rPr lang="en-US" altLang="ko-KR" sz="32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</a:rPr>
              <a:t>GDP</a:t>
            </a:r>
            <a:r>
              <a:rPr lang="ko-KR" altLang="en-US" sz="32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</a:rPr>
              <a:t>순위 </a:t>
            </a:r>
            <a:endParaRPr lang="en-US" altLang="ko-KR" sz="32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</a:endParaRPr>
          </a:p>
          <a:p>
            <a:pPr algn="ctr">
              <a:defRPr/>
            </a:pPr>
            <a:r>
              <a:rPr lang="ko-KR" altLang="en-US" sz="32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</a:rPr>
              <a:t>예측하기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972137" y="4418983"/>
            <a:ext cx="39796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맑은 고딕"/>
              </a:rPr>
              <a:t>21700063 </a:t>
            </a:r>
            <a:r>
              <a:rPr lang="ko-KR" altLang="en-US" sz="2000" spc="-150" dirty="0" err="1">
                <a:solidFill>
                  <a:schemeClr val="bg2">
                    <a:lumMod val="50000"/>
                  </a:schemeClr>
                </a:solidFill>
                <a:latin typeface="맑은 고딕"/>
              </a:rPr>
              <a:t>김건휘</a:t>
            </a:r>
            <a:endParaRPr lang="en-US" altLang="ko-KR" sz="2000" spc="-150" dirty="0">
              <a:solidFill>
                <a:schemeClr val="bg2">
                  <a:lumMod val="50000"/>
                </a:schemeClr>
              </a:solidFill>
              <a:latin typeface="맑은 고딕"/>
            </a:endParaRPr>
          </a:p>
          <a:p>
            <a:pPr algn="ctr">
              <a:defRPr/>
            </a:pP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맑은 고딕"/>
              </a:rPr>
              <a:t>21900749 </a:t>
            </a:r>
            <a:r>
              <a:rPr lang="ko-KR" altLang="en-US" sz="2000" spc="-150" dirty="0" err="1">
                <a:solidFill>
                  <a:schemeClr val="bg2">
                    <a:lumMod val="50000"/>
                  </a:schemeClr>
                </a:solidFill>
                <a:latin typeface="맑은 고딕"/>
              </a:rPr>
              <a:t>최승리</a:t>
            </a:r>
            <a:endParaRPr lang="en-US" altLang="ko-KR" sz="2000" spc="-150" dirty="0">
              <a:solidFill>
                <a:schemeClr val="bg2">
                  <a:lumMod val="50000"/>
                </a:schemeClr>
              </a:solidFill>
              <a:latin typeface="맑은 고딕"/>
            </a:endParaRPr>
          </a:p>
          <a:p>
            <a:pPr algn="ctr">
              <a:defRPr/>
            </a:pP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맑은 고딕"/>
              </a:rPr>
              <a:t>22000554 </a:t>
            </a:r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맑은 고딕"/>
              </a:rPr>
              <a:t>이유진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4720896" y="3888046"/>
            <a:ext cx="48213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961248" y="297325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모인활</a:t>
            </a:r>
            <a:r>
              <a:rPr lang="ko-KR" altLang="en-US" sz="2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프로젝트 </a:t>
            </a:r>
            <a:r>
              <a:rPr lang="en-US" altLang="ko-KR" sz="2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9</a:t>
            </a:r>
            <a:r>
              <a:rPr lang="ko-KR" altLang="en-US" sz="2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79176" y="288360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300" b="1" i="0" u="none" strike="noStrike" kern="1200" cap="none" spc="-150" normalizeH="0" baseline="0" dirty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</a:rPr>
              <a:t>프로젝트 목적</a:t>
            </a:r>
            <a:endParaRPr kumimoji="0" lang="en-US" altLang="ko-KR" sz="2300" b="1" i="0" u="none" strike="noStrike" kern="1200" cap="none" spc="-150" normalizeH="0" baseline="0" dirty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17656" y="1457858"/>
            <a:ext cx="3159898" cy="3112240"/>
          </a:xfrm>
          <a:prstGeom prst="ellipse">
            <a:avLst/>
          </a:prstGeom>
          <a:noFill/>
          <a:ln w="571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30819" y="2193984"/>
            <a:ext cx="2584401" cy="1725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ko-KR" sz="2000" b="1" dirty="0"/>
              <a:t>국제개발학을 </a:t>
            </a:r>
            <a:endParaRPr lang="en-US" altLang="ko-KR" sz="2000" b="1" dirty="0"/>
          </a:p>
          <a:p>
            <a:pPr algn="ctr">
              <a:lnSpc>
                <a:spcPct val="150000"/>
              </a:lnSpc>
              <a:defRPr/>
            </a:pPr>
            <a:r>
              <a:rPr lang="ko-KR" altLang="ko-KR" sz="2000" b="1" dirty="0"/>
              <a:t>배우</a:t>
            </a:r>
            <a:r>
              <a:rPr lang="ko-KR" altLang="en-US" sz="2000" b="1" dirty="0"/>
              <a:t>신 </a:t>
            </a:r>
            <a:endParaRPr lang="en-US" altLang="ko-KR" sz="2000" b="1" dirty="0"/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 b="1" dirty="0" err="1"/>
              <a:t>학우님의</a:t>
            </a:r>
            <a:r>
              <a:rPr lang="ko-KR" altLang="en-US" sz="2000" b="1" dirty="0"/>
              <a:t> 아이디어</a:t>
            </a:r>
            <a:endParaRPr lang="en-US" altLang="ko-KR" sz="2000" b="1" dirty="0"/>
          </a:p>
          <a:p>
            <a:pPr algn="ctr">
              <a:lnSpc>
                <a:spcPct val="150000"/>
              </a:lnSpc>
              <a:defRPr/>
            </a:pPr>
            <a:r>
              <a:rPr lang="ko-KR" altLang="ko-KR" sz="1200" b="1" dirty="0"/>
              <a:t> </a:t>
            </a:r>
            <a:endParaRPr lang="en-US" altLang="ko-KR" sz="1200" b="1" dirty="0"/>
          </a:p>
        </p:txBody>
      </p:sp>
      <p:sp>
        <p:nvSpPr>
          <p:cNvPr id="8" name="타원 7"/>
          <p:cNvSpPr/>
          <p:nvPr/>
        </p:nvSpPr>
        <p:spPr>
          <a:xfrm>
            <a:off x="4463822" y="1518401"/>
            <a:ext cx="4424522" cy="15469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66822" y="1820520"/>
            <a:ext cx="3440285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맑은 고딕"/>
              </a:rPr>
              <a:t>각 나라의 미래 소득 수준이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맑은 고딕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맑은 고딕"/>
              </a:rPr>
              <a:t>어떻게 변화할 지 예측 가능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6E8E6A-0837-4E60-9982-E55B0BC9F047}"/>
              </a:ext>
            </a:extLst>
          </p:cNvPr>
          <p:cNvSpPr/>
          <p:nvPr/>
        </p:nvSpPr>
        <p:spPr>
          <a:xfrm>
            <a:off x="-1646285" y="1001341"/>
            <a:ext cx="8484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1200" cap="none" spc="-150" normalizeH="0" baseline="0" dirty="0">
                <a:effectLst/>
                <a:uLnTx/>
                <a:uFillTx/>
                <a:latin typeface="맑은 고딕"/>
              </a:rPr>
              <a:t>계기</a:t>
            </a:r>
            <a:endParaRPr kumimoji="0" lang="en-US" altLang="ko-KR" sz="2000" b="1" i="0" u="none" strike="noStrike" kern="1200" cap="none" spc="-150" normalizeH="0" baseline="0" dirty="0">
              <a:effectLst/>
              <a:uLnTx/>
              <a:uFillTx/>
              <a:latin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F593EB-5817-45A8-BC0D-75C163C97BDD}"/>
              </a:ext>
            </a:extLst>
          </p:cNvPr>
          <p:cNvSpPr/>
          <p:nvPr/>
        </p:nvSpPr>
        <p:spPr>
          <a:xfrm>
            <a:off x="2419595" y="1033521"/>
            <a:ext cx="8484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1200" cap="none" spc="-150" normalizeH="0" baseline="0" dirty="0">
                <a:effectLst/>
                <a:uLnTx/>
                <a:uFillTx/>
                <a:latin typeface="맑은 고딕"/>
              </a:rPr>
              <a:t>기대효과</a:t>
            </a:r>
            <a:endParaRPr kumimoji="0" lang="en-US" altLang="ko-KR" sz="2000" b="1" i="0" u="none" strike="noStrike" kern="1200" cap="none" spc="-150" normalizeH="0" baseline="0" dirty="0">
              <a:effectLst/>
              <a:uLnTx/>
              <a:uFillTx/>
              <a:latin typeface="맑은 고딕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FE4C1C-6552-4166-A1F9-260D1961CE6D}"/>
              </a:ext>
            </a:extLst>
          </p:cNvPr>
          <p:cNvSpPr/>
          <p:nvPr/>
        </p:nvSpPr>
        <p:spPr>
          <a:xfrm>
            <a:off x="4372305" y="3447542"/>
            <a:ext cx="1820560" cy="694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b="1" dirty="0">
                <a:latin typeface="+mj-ea"/>
                <a:ea typeface="+mj-ea"/>
              </a:rPr>
              <a:t>인간 개발 지수</a:t>
            </a:r>
            <a:r>
              <a:rPr lang="en-US" altLang="ko-KR" b="1" dirty="0">
                <a:latin typeface="+mj-ea"/>
                <a:ea typeface="+mj-ea"/>
              </a:rPr>
              <a:t>(HDI)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2E3A4C3-827B-4284-B9FF-819B65C67720}"/>
              </a:ext>
            </a:extLst>
          </p:cNvPr>
          <p:cNvSpPr/>
          <p:nvPr/>
        </p:nvSpPr>
        <p:spPr>
          <a:xfrm>
            <a:off x="4375266" y="4379645"/>
            <a:ext cx="1806954" cy="694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1</a:t>
            </a:r>
            <a:r>
              <a:rPr lang="ko-KR" altLang="ko-KR" b="1" dirty="0">
                <a:latin typeface="+mj-ea"/>
                <a:ea typeface="+mj-ea"/>
              </a:rPr>
              <a:t>차산업비중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46F1D58-F8F3-4039-8FCF-63FE392FA6EC}"/>
              </a:ext>
            </a:extLst>
          </p:cNvPr>
          <p:cNvSpPr/>
          <p:nvPr/>
        </p:nvSpPr>
        <p:spPr>
          <a:xfrm>
            <a:off x="4385911" y="5310851"/>
            <a:ext cx="1806954" cy="694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b="1" dirty="0">
                <a:latin typeface="+mj-ea"/>
                <a:ea typeface="+mj-ea"/>
              </a:rPr>
              <a:t>도시화율</a:t>
            </a:r>
            <a:endParaRPr lang="ko-KR" altLang="en-US" b="1" dirty="0"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C4506F0-2CF7-45EF-9917-5AD9645D0F7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192865" y="3794662"/>
            <a:ext cx="1411891" cy="1104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52FB52-A65D-408D-A05E-054D0E06F605}"/>
              </a:ext>
            </a:extLst>
          </p:cNvPr>
          <p:cNvCxnSpPr>
            <a:stCxn id="16" idx="3"/>
          </p:cNvCxnSpPr>
          <p:nvPr/>
        </p:nvCxnSpPr>
        <p:spPr>
          <a:xfrm>
            <a:off x="6182220" y="4726765"/>
            <a:ext cx="1422536" cy="1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A85C9E8-A1CD-4E91-8B1A-F9E6163DD10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192865" y="4898091"/>
            <a:ext cx="1411891" cy="75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9E9AA17-4C6C-449F-852A-4BED40F5B48D}"/>
              </a:ext>
            </a:extLst>
          </p:cNvPr>
          <p:cNvSpPr/>
          <p:nvPr/>
        </p:nvSpPr>
        <p:spPr>
          <a:xfrm>
            <a:off x="7229062" y="4430230"/>
            <a:ext cx="1806954" cy="694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부유함의 정도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53964" y="270430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300" b="1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</a:rPr>
              <a:t>프로젝트 변수 설명</a:t>
            </a:r>
            <a:endParaRPr kumimoji="0" lang="en-US" altLang="ko-KR" sz="2300" b="1" i="0" u="none" strike="noStrike" kern="1200" cap="none" spc="-150" normalizeH="0" baseline="0" dirty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024DED-A9BE-4248-9544-81695DDF9741}"/>
              </a:ext>
            </a:extLst>
          </p:cNvPr>
          <p:cNvSpPr/>
          <p:nvPr/>
        </p:nvSpPr>
        <p:spPr>
          <a:xfrm>
            <a:off x="-653913" y="1139944"/>
            <a:ext cx="72157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-150" dirty="0" err="1">
                <a:solidFill>
                  <a:schemeClr val="accent5"/>
                </a:solidFill>
                <a:latin typeface="맑은 고딕"/>
              </a:rPr>
              <a:t>입력값</a:t>
            </a:r>
            <a:r>
              <a:rPr lang="ko-KR" altLang="en-US" sz="3200" b="1" spc="-150" dirty="0">
                <a:solidFill>
                  <a:schemeClr val="accent5"/>
                </a:solidFill>
                <a:latin typeface="맑은 고딕"/>
              </a:rPr>
              <a:t> </a:t>
            </a:r>
            <a:r>
              <a:rPr lang="en-US" altLang="ko-KR" sz="3200" b="1" spc="-150" dirty="0">
                <a:solidFill>
                  <a:schemeClr val="accent5"/>
                </a:solidFill>
                <a:latin typeface="맑은 고딕"/>
              </a:rPr>
              <a:t>X</a:t>
            </a:r>
            <a:endParaRPr lang="ko-KR" altLang="en-US" sz="3200" b="1" spc="-150" dirty="0">
              <a:solidFill>
                <a:schemeClr val="accent5"/>
              </a:solidFill>
              <a:latin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F40407-7815-4111-BBFE-F80FB5CAE889}"/>
              </a:ext>
            </a:extLst>
          </p:cNvPr>
          <p:cNvSpPr/>
          <p:nvPr/>
        </p:nvSpPr>
        <p:spPr>
          <a:xfrm>
            <a:off x="998423" y="1871344"/>
            <a:ext cx="36543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latin typeface="+mj-ea"/>
                <a:ea typeface="+mj-ea"/>
              </a:rPr>
              <a:t>Human </a:t>
            </a:r>
          </a:p>
          <a:p>
            <a:pPr>
              <a:defRPr/>
            </a:pPr>
            <a:r>
              <a:rPr lang="en-US" altLang="ko-KR" sz="2400" b="1" dirty="0">
                <a:latin typeface="+mj-ea"/>
                <a:ea typeface="+mj-ea"/>
              </a:rPr>
              <a:t>development index</a:t>
            </a:r>
          </a:p>
          <a:p>
            <a:pPr>
              <a:defRPr/>
            </a:pPr>
            <a:r>
              <a:rPr lang="en-US" altLang="ko-KR" sz="2400" b="1" dirty="0">
                <a:latin typeface="+mj-ea"/>
                <a:ea typeface="+mj-ea"/>
              </a:rPr>
              <a:t>(HDI)</a:t>
            </a:r>
          </a:p>
          <a:p>
            <a:pPr>
              <a:defRPr/>
            </a:pPr>
            <a:endParaRPr lang="en-US" altLang="ko-KR" sz="2400" b="1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2400" b="1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2400" b="1" dirty="0">
                <a:latin typeface="+mj-ea"/>
                <a:ea typeface="+mj-ea"/>
              </a:rPr>
              <a:t>1</a:t>
            </a:r>
            <a:r>
              <a:rPr lang="ko-KR" altLang="ko-KR" sz="2400" b="1" dirty="0">
                <a:latin typeface="+mj-ea"/>
                <a:ea typeface="+mj-ea"/>
              </a:rPr>
              <a:t>차</a:t>
            </a:r>
            <a:r>
              <a:rPr lang="en-US" altLang="ko-KR" sz="2400" b="1" dirty="0">
                <a:latin typeface="+mj-ea"/>
                <a:ea typeface="+mj-ea"/>
              </a:rPr>
              <a:t> </a:t>
            </a:r>
            <a:r>
              <a:rPr lang="ko-KR" altLang="ko-KR" sz="2400" b="1" dirty="0">
                <a:latin typeface="+mj-ea"/>
                <a:ea typeface="+mj-ea"/>
              </a:rPr>
              <a:t>산업</a:t>
            </a:r>
            <a:r>
              <a:rPr lang="en-US" altLang="ko-KR" sz="2400" b="1" dirty="0">
                <a:latin typeface="+mj-ea"/>
                <a:ea typeface="+mj-ea"/>
              </a:rPr>
              <a:t> </a:t>
            </a:r>
            <a:r>
              <a:rPr lang="ko-KR" altLang="ko-KR" sz="2400" b="1" dirty="0">
                <a:latin typeface="+mj-ea"/>
                <a:ea typeface="+mj-ea"/>
              </a:rPr>
              <a:t>비중</a:t>
            </a:r>
            <a:endParaRPr lang="en-US" altLang="ko-KR" sz="2400" b="1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2400" b="1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2400" b="1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ko-KR" sz="2400" b="1" dirty="0">
                <a:latin typeface="+mj-ea"/>
                <a:ea typeface="+mj-ea"/>
              </a:rPr>
              <a:t>도시화율</a:t>
            </a:r>
            <a:endParaRPr lang="ko-KR" altLang="en-US" sz="24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742A4C-053C-4BB7-ADBB-E4EF90D6D5B0}"/>
              </a:ext>
            </a:extLst>
          </p:cNvPr>
          <p:cNvSpPr/>
          <p:nvPr/>
        </p:nvSpPr>
        <p:spPr>
          <a:xfrm>
            <a:off x="998423" y="2984423"/>
            <a:ext cx="435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/>
              </a:rPr>
              <a:t>: </a:t>
            </a:r>
            <a:r>
              <a:rPr kumimoji="0" lang="ko-KR" altLang="en-US" b="0" i="0" u="none" strike="noStrike" kern="1200" cap="none" spc="0" normalizeH="0" baseline="0" dirty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/>
              </a:rPr>
              <a:t>인간개발지수</a:t>
            </a:r>
            <a:endParaRPr kumimoji="0" lang="en-US" altLang="ko-KR" b="0" i="0" u="none" strike="noStrike" kern="1200" cap="none" spc="0" normalizeH="0" baseline="0" dirty="0"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/>
            </a:endParaRPr>
          </a:p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/>
              </a:rPr>
              <a:t>수명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/>
              </a:rPr>
              <a:t>, </a:t>
            </a:r>
            <a:r>
              <a:rPr kumimoji="0" lang="ko-KR" altLang="en-US" b="0" i="0" u="none" strike="noStrike" kern="1200" cap="none" spc="0" normalizeH="0" baseline="0" dirty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/>
              </a:rPr>
              <a:t>교육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/>
              </a:rPr>
              <a:t>, GNI</a:t>
            </a:r>
            <a:r>
              <a:rPr kumimoji="0" lang="ko-KR" altLang="en-US" b="0" i="0" u="none" strike="noStrike" kern="1200" cap="none" spc="0" normalizeH="0" baseline="0" dirty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/>
              </a:rPr>
              <a:t> 등을 수치화한 값</a:t>
            </a:r>
            <a:endParaRPr kumimoji="0" lang="en-US" altLang="ko-KR" b="0" i="0" u="none" strike="noStrike" kern="1200" cap="none" spc="0" normalizeH="0" baseline="0" dirty="0"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9D8C2E-8C9D-4F15-9869-79C8A8F1148D}"/>
              </a:ext>
            </a:extLst>
          </p:cNvPr>
          <p:cNvSpPr/>
          <p:nvPr/>
        </p:nvSpPr>
        <p:spPr>
          <a:xfrm>
            <a:off x="998422" y="5155441"/>
            <a:ext cx="435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/>
              </a:rPr>
              <a:t>: </a:t>
            </a:r>
            <a:r>
              <a:rPr kumimoji="0" lang="ko-KR" altLang="en-US" b="0" i="0" u="none" strike="noStrike" kern="1200" cap="none" spc="0" normalizeH="0" baseline="0" dirty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/>
              </a:rPr>
              <a:t>한 도시에서 도시에 사는 사람의</a:t>
            </a:r>
            <a:endParaRPr kumimoji="0" lang="en-US" altLang="ko-KR" b="0" i="0" u="none" strike="noStrike" kern="1200" cap="none" spc="0" normalizeH="0" baseline="0" dirty="0"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/>
            </a:endParaRPr>
          </a:p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/>
              </a:rPr>
              <a:t>  비중을 백분율로 표현한 값</a:t>
            </a:r>
            <a:endParaRPr kumimoji="0" lang="en-US" altLang="ko-KR" b="0" i="0" u="none" strike="noStrike" kern="1200" cap="none" spc="0" normalizeH="0" baseline="0" dirty="0"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616E3-6AFF-4240-9E7D-3346F68CA6A9}"/>
              </a:ext>
            </a:extLst>
          </p:cNvPr>
          <p:cNvSpPr/>
          <p:nvPr/>
        </p:nvSpPr>
        <p:spPr>
          <a:xfrm>
            <a:off x="1080706" y="4107807"/>
            <a:ext cx="4356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맑은 고딕"/>
              </a:rPr>
              <a:t>e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/>
              </a:rPr>
              <a:t>x)</a:t>
            </a:r>
            <a:r>
              <a:rPr kumimoji="0" lang="ko-KR" altLang="en-US" b="0" i="0" u="none" strike="noStrike" kern="1200" cap="none" spc="0" normalizeH="0" baseline="0" dirty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/>
              </a:rPr>
              <a:t> 농업</a:t>
            </a:r>
            <a:endParaRPr kumimoji="0" lang="en-US" altLang="ko-KR" b="0" i="0" u="none" strike="noStrike" kern="1200" cap="none" spc="0" normalizeH="0" baseline="0" dirty="0"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E35309-88CF-44EF-80EB-A370646CF652}"/>
              </a:ext>
            </a:extLst>
          </p:cNvPr>
          <p:cNvSpPr/>
          <p:nvPr/>
        </p:nvSpPr>
        <p:spPr>
          <a:xfrm>
            <a:off x="3586613" y="1192915"/>
            <a:ext cx="72157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-150" dirty="0" err="1">
                <a:solidFill>
                  <a:schemeClr val="accent5"/>
                </a:solidFill>
                <a:latin typeface="맑은 고딕"/>
              </a:rPr>
              <a:t>출력값</a:t>
            </a:r>
            <a:r>
              <a:rPr lang="ko-KR" altLang="en-US" sz="3200" b="1" spc="-150" dirty="0">
                <a:solidFill>
                  <a:schemeClr val="accent5"/>
                </a:solidFill>
                <a:latin typeface="맑은 고딕"/>
              </a:rPr>
              <a:t> </a:t>
            </a:r>
            <a:r>
              <a:rPr lang="en-US" altLang="ko-KR" sz="3200" b="1" spc="-150" dirty="0">
                <a:solidFill>
                  <a:schemeClr val="accent5"/>
                </a:solidFill>
                <a:latin typeface="맑은 고딕"/>
              </a:rPr>
              <a:t>Y</a:t>
            </a:r>
            <a:endParaRPr lang="ko-KR" altLang="en-US" sz="3200" b="1" spc="-150" dirty="0">
              <a:solidFill>
                <a:schemeClr val="accent5"/>
              </a:solidFill>
              <a:latin typeface="맑은 고딕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757031-94F9-4603-8AEB-5E8680D9FDBC}"/>
              </a:ext>
            </a:extLst>
          </p:cNvPr>
          <p:cNvSpPr/>
          <p:nvPr/>
        </p:nvSpPr>
        <p:spPr>
          <a:xfrm>
            <a:off x="4882611" y="2600896"/>
            <a:ext cx="445443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</a:rPr>
              <a:t>나라별</a:t>
            </a:r>
            <a:endParaRPr lang="en-US" altLang="ko-KR" sz="40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</a:endParaRPr>
          </a:p>
          <a:p>
            <a:pPr algn="ctr">
              <a:defRPr/>
            </a:pPr>
            <a:r>
              <a:rPr lang="en-US" altLang="ko-KR" sz="4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</a:rPr>
              <a:t>1</a:t>
            </a:r>
            <a:r>
              <a:rPr lang="ko-KR" altLang="en-US" sz="4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</a:rPr>
              <a:t>인당</a:t>
            </a:r>
            <a:endParaRPr lang="en-US" altLang="ko-KR" sz="40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</a:endParaRPr>
          </a:p>
          <a:p>
            <a:pPr algn="ctr">
              <a:defRPr/>
            </a:pPr>
            <a:r>
              <a:rPr lang="en-US" altLang="ko-KR" sz="4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</a:rPr>
              <a:t>GDP</a:t>
            </a:r>
          </a:p>
          <a:p>
            <a:pPr algn="ctr">
              <a:defRPr/>
            </a:pPr>
            <a:r>
              <a:rPr lang="ko-KR" altLang="en-US" sz="4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</a:rPr>
              <a:t>순위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79176" y="288360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300" b="1" i="0" u="none" strike="noStrike" kern="1200" cap="none" spc="-150" normalizeH="0" baseline="0" dirty="0" err="1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</a:rPr>
              <a:t>전처리</a:t>
            </a:r>
            <a:endParaRPr kumimoji="0" lang="en-US" altLang="ko-KR" sz="2300" b="1" i="0" u="none" strike="noStrike" kern="1200" cap="none" spc="-150" normalizeH="0" baseline="0" dirty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E17F447-58C0-4FCE-B70C-2EE1321F72FD}"/>
              </a:ext>
            </a:extLst>
          </p:cNvPr>
          <p:cNvCxnSpPr/>
          <p:nvPr/>
        </p:nvCxnSpPr>
        <p:spPr>
          <a:xfrm>
            <a:off x="5112030" y="3024033"/>
            <a:ext cx="0" cy="1054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3C032D5-FC8C-40F1-882E-18B5CA2E4E2F}"/>
              </a:ext>
            </a:extLst>
          </p:cNvPr>
          <p:cNvCxnSpPr/>
          <p:nvPr/>
        </p:nvCxnSpPr>
        <p:spPr>
          <a:xfrm>
            <a:off x="5103994" y="4089357"/>
            <a:ext cx="2564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045CA6B-4E3B-439D-803E-0D992AE88D31}"/>
              </a:ext>
            </a:extLst>
          </p:cNvPr>
          <p:cNvCxnSpPr/>
          <p:nvPr/>
        </p:nvCxnSpPr>
        <p:spPr>
          <a:xfrm>
            <a:off x="5103064" y="4866586"/>
            <a:ext cx="0" cy="1054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2371D21-9FFE-425B-875B-314D0AD067AC}"/>
              </a:ext>
            </a:extLst>
          </p:cNvPr>
          <p:cNvCxnSpPr/>
          <p:nvPr/>
        </p:nvCxnSpPr>
        <p:spPr>
          <a:xfrm>
            <a:off x="5095028" y="5931910"/>
            <a:ext cx="2564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3AB208A-DA6F-4011-B7D5-515BC36E6EB4}"/>
              </a:ext>
            </a:extLst>
          </p:cNvPr>
          <p:cNvCxnSpPr>
            <a:cxnSpLocks/>
          </p:cNvCxnSpPr>
          <p:nvPr/>
        </p:nvCxnSpPr>
        <p:spPr>
          <a:xfrm flipV="1">
            <a:off x="5121923" y="5240644"/>
            <a:ext cx="2564723" cy="3534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0095273-DD72-44DC-9428-CF7BF1B18677}"/>
              </a:ext>
            </a:extLst>
          </p:cNvPr>
          <p:cNvCxnSpPr/>
          <p:nvPr/>
        </p:nvCxnSpPr>
        <p:spPr>
          <a:xfrm>
            <a:off x="5130889" y="3391427"/>
            <a:ext cx="2564723" cy="3043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B754943-B1B6-4067-9866-7BA9E717AD46}"/>
              </a:ext>
            </a:extLst>
          </p:cNvPr>
          <p:cNvGrpSpPr/>
          <p:nvPr/>
        </p:nvGrpSpPr>
        <p:grpSpPr>
          <a:xfrm>
            <a:off x="5059344" y="1228166"/>
            <a:ext cx="3179394" cy="1310256"/>
            <a:chOff x="6502073" y="1724025"/>
            <a:chExt cx="1605860" cy="1148062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B4CF3D3-4F0E-4A3D-A7B7-5EEE45749ECA}"/>
                </a:ext>
              </a:extLst>
            </p:cNvPr>
            <p:cNvCxnSpPr>
              <a:cxnSpLocks/>
            </p:cNvCxnSpPr>
            <p:nvPr/>
          </p:nvCxnSpPr>
          <p:spPr>
            <a:xfrm>
              <a:off x="6506132" y="1724025"/>
              <a:ext cx="0" cy="9239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64E0500-9183-43F0-BBCB-419C4F05B350}"/>
                </a:ext>
              </a:extLst>
            </p:cNvPr>
            <p:cNvCxnSpPr>
              <a:cxnSpLocks/>
            </p:cNvCxnSpPr>
            <p:nvPr/>
          </p:nvCxnSpPr>
          <p:spPr>
            <a:xfrm>
              <a:off x="6502073" y="2657475"/>
              <a:ext cx="1295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52355D2-6014-4E2B-BC26-7F3B948C1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5657" y="2114550"/>
              <a:ext cx="1295400" cy="24692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727B36-6B8B-4F71-B5F6-4A578E4B1B4E}"/>
                </a:ext>
              </a:extLst>
            </p:cNvPr>
            <p:cNvSpPr txBox="1"/>
            <p:nvPr/>
          </p:nvSpPr>
          <p:spPr>
            <a:xfrm>
              <a:off x="7811057" y="2548474"/>
              <a:ext cx="296876" cy="323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 w="12700">
                    <a:solidFill>
                      <a:schemeClr val="tx1"/>
                    </a:solidFill>
                  </a:ln>
                </a:rPr>
                <a:t>Year</a:t>
              </a:r>
              <a:endParaRPr lang="ko-KR" altLang="en-US" dirty="0">
                <a:ln w="127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DC404C3-2571-4B0E-9F40-34D6B318C104}"/>
              </a:ext>
            </a:extLst>
          </p:cNvPr>
          <p:cNvSpPr txBox="1"/>
          <p:nvPr/>
        </p:nvSpPr>
        <p:spPr>
          <a:xfrm>
            <a:off x="7686646" y="5782066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 w="12700">
                  <a:solidFill>
                    <a:schemeClr val="tx1"/>
                  </a:solidFill>
                </a:ln>
              </a:rPr>
              <a:t>Year</a:t>
            </a:r>
            <a:endParaRPr lang="ko-KR" altLang="en-US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6457E0-9F20-4C9D-8834-2D58D049B084}"/>
              </a:ext>
            </a:extLst>
          </p:cNvPr>
          <p:cNvSpPr txBox="1"/>
          <p:nvPr/>
        </p:nvSpPr>
        <p:spPr>
          <a:xfrm>
            <a:off x="7661065" y="3961599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 w="12700">
                  <a:solidFill>
                    <a:schemeClr val="tx1"/>
                  </a:solidFill>
                </a:ln>
              </a:rPr>
              <a:t>Year</a:t>
            </a:r>
            <a:endParaRPr lang="ko-KR" altLang="en-US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95971E-C374-4653-8A09-93800699E582}"/>
              </a:ext>
            </a:extLst>
          </p:cNvPr>
          <p:cNvSpPr/>
          <p:nvPr/>
        </p:nvSpPr>
        <p:spPr>
          <a:xfrm>
            <a:off x="1684610" y="1593333"/>
            <a:ext cx="285209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spc="-150" dirty="0">
                <a:solidFill>
                  <a:srgbClr val="002060"/>
                </a:solidFill>
                <a:latin typeface="맑은 고딕"/>
              </a:rPr>
              <a:t>HDI(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/>
              </a:rPr>
              <a:t>인간 개발 지수</a:t>
            </a:r>
            <a:r>
              <a:rPr lang="en-US" altLang="ko-KR" sz="2000" b="1" spc="-150" dirty="0">
                <a:solidFill>
                  <a:srgbClr val="002060"/>
                </a:solidFill>
                <a:latin typeface="맑은 고딕"/>
              </a:rPr>
              <a:t>)</a:t>
            </a:r>
          </a:p>
          <a:p>
            <a:pPr algn="ctr">
              <a:defRPr/>
            </a:pPr>
            <a:r>
              <a:rPr lang="ko-KR" altLang="en-US" sz="2000" b="1" spc="-150" dirty="0">
                <a:solidFill>
                  <a:srgbClr val="002060"/>
                </a:solidFill>
                <a:latin typeface="맑은 고딕"/>
              </a:rPr>
              <a:t>해당 년도의 평균</a:t>
            </a:r>
            <a:endParaRPr lang="en-US" altLang="ko-KR" sz="2000" b="1" spc="-150" dirty="0">
              <a:solidFill>
                <a:srgbClr val="002060"/>
              </a:solidFill>
              <a:latin typeface="맑은 고딕"/>
            </a:endParaRPr>
          </a:p>
          <a:p>
            <a:pPr algn="ctr">
              <a:defRPr/>
            </a:pPr>
            <a:endParaRPr lang="en-US" altLang="ko-KR" sz="2400" b="1" spc="-150" dirty="0">
              <a:solidFill>
                <a:srgbClr val="002060"/>
              </a:solidFill>
              <a:latin typeface="맑은 고딕"/>
            </a:endParaRPr>
          </a:p>
          <a:p>
            <a:pPr algn="ctr">
              <a:defRPr/>
            </a:pPr>
            <a:endParaRPr lang="en-US" altLang="ko-KR" sz="2400" b="1" spc="-150" dirty="0">
              <a:solidFill>
                <a:srgbClr val="002060"/>
              </a:solidFill>
              <a:latin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18ED1F-2ED6-45CA-A3F0-1A7C4EC3658E}"/>
              </a:ext>
            </a:extLst>
          </p:cNvPr>
          <p:cNvSpPr/>
          <p:nvPr/>
        </p:nvSpPr>
        <p:spPr>
          <a:xfrm>
            <a:off x="1714272" y="3486835"/>
            <a:ext cx="266730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spc="-150" dirty="0">
                <a:solidFill>
                  <a:srgbClr val="002060"/>
                </a:solidFill>
                <a:latin typeface="맑은 고딕"/>
              </a:rPr>
              <a:t>1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/>
              </a:rPr>
              <a:t>차 산업 비중</a:t>
            </a:r>
            <a:endParaRPr lang="en-US" altLang="ko-KR" sz="2000" b="1" spc="-150" dirty="0">
              <a:solidFill>
                <a:srgbClr val="002060"/>
              </a:solidFill>
              <a:latin typeface="맑은 고딕"/>
            </a:endParaRPr>
          </a:p>
          <a:p>
            <a:pPr algn="ctr">
              <a:defRPr/>
            </a:pPr>
            <a:r>
              <a:rPr lang="ko-KR" altLang="en-US" sz="2000" b="1" spc="-150" dirty="0">
                <a:solidFill>
                  <a:srgbClr val="002060"/>
                </a:solidFill>
                <a:latin typeface="맑은 고딕"/>
              </a:rPr>
              <a:t>해당 년도의 평균</a:t>
            </a:r>
            <a:endParaRPr lang="en-US" altLang="ko-KR" sz="2000" b="1" spc="-150" dirty="0">
              <a:solidFill>
                <a:srgbClr val="002060"/>
              </a:solidFill>
              <a:latin typeface="맑은 고딕"/>
            </a:endParaRPr>
          </a:p>
          <a:p>
            <a:pPr algn="ctr">
              <a:defRPr/>
            </a:pPr>
            <a:endParaRPr lang="en-US" altLang="ko-KR" sz="2400" b="1" spc="-150" dirty="0">
              <a:solidFill>
                <a:srgbClr val="002060"/>
              </a:solidFill>
              <a:latin typeface="맑은 고딕"/>
            </a:endParaRPr>
          </a:p>
          <a:p>
            <a:pPr algn="ctr">
              <a:defRPr/>
            </a:pPr>
            <a:endParaRPr lang="en-US" altLang="ko-KR" sz="2400" b="1" spc="-150" dirty="0">
              <a:solidFill>
                <a:srgbClr val="002060"/>
              </a:solidFill>
              <a:latin typeface="맑은 고딕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B3FD3F-FB2F-4F5F-BD7D-E59F3ADDFD9D}"/>
              </a:ext>
            </a:extLst>
          </p:cNvPr>
          <p:cNvSpPr/>
          <p:nvPr/>
        </p:nvSpPr>
        <p:spPr>
          <a:xfrm>
            <a:off x="1906507" y="5286363"/>
            <a:ext cx="256472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spc="-150" dirty="0">
                <a:solidFill>
                  <a:srgbClr val="002060"/>
                </a:solidFill>
                <a:latin typeface="맑은 고딕"/>
              </a:rPr>
              <a:t>도시화율</a:t>
            </a:r>
            <a:endParaRPr lang="en-US" altLang="ko-KR" sz="2000" b="1" spc="-150" dirty="0">
              <a:solidFill>
                <a:srgbClr val="002060"/>
              </a:solidFill>
              <a:latin typeface="맑은 고딕"/>
            </a:endParaRPr>
          </a:p>
          <a:p>
            <a:pPr algn="ctr">
              <a:defRPr/>
            </a:pPr>
            <a:r>
              <a:rPr lang="ko-KR" altLang="en-US" sz="2000" b="1" spc="-150" dirty="0">
                <a:solidFill>
                  <a:srgbClr val="002060"/>
                </a:solidFill>
                <a:latin typeface="맑은 고딕"/>
              </a:rPr>
              <a:t>해당 년도의 평균</a:t>
            </a:r>
            <a:endParaRPr lang="en-US" altLang="ko-KR" sz="2000" b="1" spc="-150" dirty="0">
              <a:solidFill>
                <a:srgbClr val="002060"/>
              </a:solidFill>
              <a:latin typeface="맑은 고딕"/>
            </a:endParaRPr>
          </a:p>
          <a:p>
            <a:pPr algn="ctr">
              <a:defRPr/>
            </a:pPr>
            <a:endParaRPr lang="en-US" altLang="ko-KR" sz="2400" b="1" spc="-150" dirty="0">
              <a:solidFill>
                <a:srgbClr val="002060"/>
              </a:solidFill>
              <a:latin typeface="맑은 고딕"/>
            </a:endParaRPr>
          </a:p>
          <a:p>
            <a:pPr algn="ctr">
              <a:defRPr/>
            </a:pPr>
            <a:endParaRPr lang="en-US" altLang="ko-KR" sz="2400" b="1" spc="-150" dirty="0">
              <a:solidFill>
                <a:srgbClr val="002060"/>
              </a:solidFill>
              <a:latin typeface="맑은 고딕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C6BCDE4-4A07-4772-A6CE-7A9BC14D6A1F}"/>
              </a:ext>
            </a:extLst>
          </p:cNvPr>
          <p:cNvCxnSpPr/>
          <p:nvPr/>
        </p:nvCxnSpPr>
        <p:spPr>
          <a:xfrm>
            <a:off x="1618688" y="1942208"/>
            <a:ext cx="29191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A47CE66-3778-4295-A124-410DA7255FDF}"/>
              </a:ext>
            </a:extLst>
          </p:cNvPr>
          <p:cNvCxnSpPr/>
          <p:nvPr/>
        </p:nvCxnSpPr>
        <p:spPr>
          <a:xfrm>
            <a:off x="1582186" y="3838239"/>
            <a:ext cx="29191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2E2A4F1-A9D3-4B62-AE7A-8F4DBC2F4D91}"/>
              </a:ext>
            </a:extLst>
          </p:cNvPr>
          <p:cNvCxnSpPr/>
          <p:nvPr/>
        </p:nvCxnSpPr>
        <p:spPr>
          <a:xfrm>
            <a:off x="1660651" y="5633422"/>
            <a:ext cx="29191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99ED4EF-94E2-4652-82FD-285956FEECB8}"/>
              </a:ext>
            </a:extLst>
          </p:cNvPr>
          <p:cNvSpPr txBox="1"/>
          <p:nvPr/>
        </p:nvSpPr>
        <p:spPr>
          <a:xfrm>
            <a:off x="4150665" y="1163350"/>
            <a:ext cx="11296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n w="12700">
                  <a:solidFill>
                    <a:schemeClr val="tx1"/>
                  </a:solidFill>
                </a:ln>
                <a:latin typeface="+mj-ea"/>
                <a:ea typeface="+mj-ea"/>
              </a:rPr>
              <a:t>HDI</a:t>
            </a:r>
            <a:r>
              <a:rPr lang="ko-KR" altLang="en-US" sz="1500" dirty="0">
                <a:ln w="12700">
                  <a:solidFill>
                    <a:schemeClr val="tx1"/>
                  </a:solidFill>
                </a:ln>
                <a:latin typeface="+mj-ea"/>
                <a:ea typeface="+mj-ea"/>
              </a:rPr>
              <a:t>평균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BC6ACC-9F14-42E1-8665-8F3DA32B509D}"/>
              </a:ext>
            </a:extLst>
          </p:cNvPr>
          <p:cNvSpPr txBox="1"/>
          <p:nvPr/>
        </p:nvSpPr>
        <p:spPr>
          <a:xfrm>
            <a:off x="3487277" y="2968011"/>
            <a:ext cx="18109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n w="12700">
                  <a:solidFill>
                    <a:schemeClr val="tx1"/>
                  </a:solidFill>
                </a:ln>
                <a:latin typeface="+mj-ea"/>
                <a:ea typeface="+mj-ea"/>
              </a:rPr>
              <a:t>1</a:t>
            </a:r>
            <a:r>
              <a:rPr lang="ko-KR" altLang="en-US" sz="1500" dirty="0">
                <a:ln w="12700">
                  <a:solidFill>
                    <a:schemeClr val="tx1"/>
                  </a:solidFill>
                </a:ln>
                <a:latin typeface="+mj-ea"/>
                <a:ea typeface="+mj-ea"/>
              </a:rPr>
              <a:t>차산업비중평균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56EDB9-FD37-45F6-9DCB-2B2089075306}"/>
              </a:ext>
            </a:extLst>
          </p:cNvPr>
          <p:cNvSpPr txBox="1"/>
          <p:nvPr/>
        </p:nvSpPr>
        <p:spPr>
          <a:xfrm>
            <a:off x="3756215" y="4813600"/>
            <a:ext cx="1782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ln w="12700">
                  <a:solidFill>
                    <a:schemeClr val="tx1"/>
                  </a:solidFill>
                </a:ln>
                <a:latin typeface="+mj-ea"/>
                <a:ea typeface="+mj-ea"/>
              </a:rPr>
              <a:t>도시화율평균</a:t>
            </a:r>
            <a:endParaRPr lang="ko-KR" altLang="en-US" sz="1500" dirty="0">
              <a:ln w="12700"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152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126</Words>
  <Application>Microsoft Office PowerPoint</Application>
  <PresentationFormat>A4 용지(210x297mm)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최승리</cp:lastModifiedBy>
  <cp:revision>695</cp:revision>
  <dcterms:created xsi:type="dcterms:W3CDTF">2017-09-07T10:48:07Z</dcterms:created>
  <dcterms:modified xsi:type="dcterms:W3CDTF">2020-06-08T00:58:23Z</dcterms:modified>
  <cp:version/>
</cp:coreProperties>
</file>