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1" r:id="rId5"/>
    <p:sldId id="262" r:id="rId6"/>
    <p:sldId id="257" r:id="rId7"/>
    <p:sldId id="260" r:id="rId8"/>
    <p:sldId id="264" r:id="rId9"/>
    <p:sldId id="265" r:id="rId10"/>
    <p:sldId id="263" r:id="rId11"/>
    <p:sldId id="267" r:id="rId12"/>
    <p:sldId id="268" r:id="rId13"/>
    <p:sldId id="270" r:id="rId14"/>
    <p:sldId id="271" r:id="rId15"/>
    <p:sldId id="27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9D97D-7873-4D0B-94F5-C4BD1CC4823D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1674B-A2FF-4D84-A4E7-360710726A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50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</a:t>
            </a:r>
            <a:r>
              <a:rPr lang="ko-KR" altLang="en-US" dirty="0"/>
              <a:t> 발표를 맡은 </a:t>
            </a:r>
            <a:r>
              <a:rPr lang="en-US" altLang="ko-KR" dirty="0"/>
              <a:t>000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r>
              <a:rPr lang="ko-KR" altLang="en-US" dirty="0"/>
              <a:t> 저희 </a:t>
            </a:r>
            <a:r>
              <a:rPr lang="en-US" altLang="ko-KR" dirty="0"/>
              <a:t>1</a:t>
            </a:r>
            <a:r>
              <a:rPr lang="ko-KR" altLang="en-US" dirty="0"/>
              <a:t>조의 프로젝트 주제는 </a:t>
            </a:r>
            <a:r>
              <a:rPr lang="en-US" altLang="ko-KR" dirty="0"/>
              <a:t>‘</a:t>
            </a:r>
            <a:r>
              <a:rPr lang="en-US" altLang="ko-KR" sz="1200" dirty="0"/>
              <a:t>ESPCN </a:t>
            </a:r>
            <a:r>
              <a:rPr lang="ko-KR" altLang="en-US" sz="1200" dirty="0"/>
              <a:t>을 이용한 이미지 해상도 향상하기</a:t>
            </a:r>
            <a:r>
              <a:rPr lang="en-US" altLang="ko-KR" sz="1200" dirty="0"/>
              <a:t>’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1674B-A2FF-4D84-A4E7-360710726A7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298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저희 프로젝트에서 특별히 활용한 </a:t>
            </a:r>
            <a:r>
              <a:rPr lang="en-US" altLang="ko-KR" dirty="0"/>
              <a:t>ESPCN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화면을 보시면  이부분이 일반적인 </a:t>
            </a:r>
            <a:r>
              <a:rPr lang="en-US" altLang="ko-KR" dirty="0"/>
              <a:t>CNN </a:t>
            </a:r>
            <a:r>
              <a:rPr lang="ko-KR" altLang="en-US" dirty="0"/>
              <a:t>작업이고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1674B-A2FF-4D84-A4E7-360710726A7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207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저희 프로젝트에서 특별히 활용한 </a:t>
            </a:r>
            <a:r>
              <a:rPr lang="en-US" altLang="ko-KR" dirty="0"/>
              <a:t>ESPCN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화면을 보시면  이부분이 일반적인 </a:t>
            </a:r>
            <a:r>
              <a:rPr lang="en-US" altLang="ko-KR" dirty="0"/>
              <a:t>CNN </a:t>
            </a:r>
            <a:r>
              <a:rPr lang="ko-KR" altLang="en-US" dirty="0"/>
              <a:t>작업이고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1674B-A2FF-4D84-A4E7-360710726A7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180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저희 프로젝트에서 특별히 활용한 </a:t>
            </a:r>
            <a:r>
              <a:rPr lang="en-US" altLang="ko-KR" dirty="0"/>
              <a:t>ESPCN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화면을 보시면  이부분이 일반적인 </a:t>
            </a:r>
            <a:r>
              <a:rPr lang="en-US" altLang="ko-KR" dirty="0"/>
              <a:t>CNN </a:t>
            </a:r>
            <a:r>
              <a:rPr lang="ko-KR" altLang="en-US" dirty="0"/>
              <a:t>작업이고 이부분이 추가된 </a:t>
            </a:r>
            <a:r>
              <a:rPr lang="en-US" altLang="ko-KR" dirty="0"/>
              <a:t>sub pixel</a:t>
            </a:r>
            <a:r>
              <a:rPr lang="ko-KR" altLang="en-US" dirty="0"/>
              <a:t> </a:t>
            </a:r>
            <a:r>
              <a:rPr lang="en-US" altLang="ko-KR" dirty="0"/>
              <a:t>convolution layer 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1674B-A2FF-4D84-A4E7-360710726A7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29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일반적인 </a:t>
            </a:r>
            <a:r>
              <a:rPr lang="en-US" altLang="ko-KR" dirty="0"/>
              <a:t>SR</a:t>
            </a:r>
            <a:r>
              <a:rPr lang="ko-KR" altLang="en-US" dirty="0"/>
              <a:t>은 저해상도 이미지를 </a:t>
            </a:r>
            <a:r>
              <a:rPr lang="en-US" altLang="ko-KR" dirty="0"/>
              <a:t>upscaling</a:t>
            </a:r>
            <a:r>
              <a:rPr lang="ko-KR" altLang="en-US" dirty="0"/>
              <a:t>해서 차원을 </a:t>
            </a:r>
            <a:r>
              <a:rPr lang="ko-KR" altLang="en-US" dirty="0" err="1"/>
              <a:t>높인다음에</a:t>
            </a:r>
            <a:r>
              <a:rPr lang="ko-KR" altLang="en-US" dirty="0"/>
              <a:t> </a:t>
            </a:r>
            <a:r>
              <a:rPr lang="en-US" altLang="ko-KR" dirty="0"/>
              <a:t>CNN</a:t>
            </a:r>
            <a:r>
              <a:rPr lang="ko-KR" altLang="en-US" dirty="0"/>
              <a:t>에 넣어서 고해상도 이미지로 만들었다면 </a:t>
            </a:r>
            <a:r>
              <a:rPr lang="en-US" altLang="ko-KR" dirty="0"/>
              <a:t>ESPCN</a:t>
            </a:r>
            <a:r>
              <a:rPr lang="ko-KR" altLang="en-US" dirty="0"/>
              <a:t>은 저해상도 이미지를 </a:t>
            </a:r>
            <a:r>
              <a:rPr lang="en-US" altLang="ko-KR" dirty="0"/>
              <a:t>upscaling</a:t>
            </a:r>
            <a:r>
              <a:rPr lang="ko-KR" altLang="en-US" dirty="0"/>
              <a:t>하지 않고 </a:t>
            </a:r>
            <a:r>
              <a:rPr lang="en-US" altLang="ko-KR" dirty="0"/>
              <a:t>CNN</a:t>
            </a:r>
            <a:r>
              <a:rPr lang="ko-KR" altLang="en-US" dirty="0"/>
              <a:t>에 넣습니다</a:t>
            </a:r>
            <a:r>
              <a:rPr lang="en-US" altLang="ko-KR" dirty="0"/>
              <a:t>. </a:t>
            </a:r>
            <a:r>
              <a:rPr lang="ko-KR" altLang="en-US" dirty="0"/>
              <a:t>그리고 마지막에 </a:t>
            </a:r>
            <a:r>
              <a:rPr lang="en-US" altLang="ko-KR" dirty="0"/>
              <a:t>sub pixel</a:t>
            </a:r>
            <a:r>
              <a:rPr lang="ko-KR" altLang="en-US" dirty="0"/>
              <a:t> </a:t>
            </a:r>
            <a:r>
              <a:rPr lang="en-US" altLang="ko-KR" dirty="0"/>
              <a:t>convolution layer </a:t>
            </a:r>
            <a:r>
              <a:rPr lang="ko-KR" altLang="en-US" dirty="0"/>
              <a:t>를 통해 </a:t>
            </a:r>
            <a:r>
              <a:rPr lang="en-US" altLang="ko-KR" dirty="0"/>
              <a:t>upscaling</a:t>
            </a:r>
            <a:r>
              <a:rPr lang="ko-KR" altLang="en-US" dirty="0"/>
              <a:t>을 해서 고해상도 이미지를 만들기 때문에 </a:t>
            </a:r>
            <a:r>
              <a:rPr lang="en-US" altLang="ko-KR" dirty="0"/>
              <a:t>CNN</a:t>
            </a:r>
            <a:r>
              <a:rPr lang="ko-KR" altLang="en-US" dirty="0"/>
              <a:t>내의 </a:t>
            </a:r>
            <a:r>
              <a:rPr lang="ko-KR" altLang="en-US" dirty="0" err="1"/>
              <a:t>계산량을</a:t>
            </a:r>
            <a:r>
              <a:rPr lang="ko-KR" altLang="en-US" dirty="0"/>
              <a:t> 월등히 줄일 수 있습니다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ko-KR" altLang="en-US" dirty="0" err="1"/>
              <a:t>점미</a:t>
            </a:r>
            <a:r>
              <a:rPr lang="ko-KR" altLang="en-US" dirty="0"/>
              <a:t> 바로 </a:t>
            </a:r>
            <a:r>
              <a:rPr lang="en-US" altLang="ko-KR" dirty="0"/>
              <a:t>ESPCN</a:t>
            </a:r>
            <a:r>
              <a:rPr lang="ko-KR" altLang="en-US" dirty="0"/>
              <a:t>의 중요한 이점이라고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1674B-A2FF-4D84-A4E7-360710726A7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30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</a:t>
            </a:r>
            <a:r>
              <a:rPr lang="en-US" altLang="ko-KR" dirty="0"/>
              <a:t>ESPCN</a:t>
            </a:r>
            <a:r>
              <a:rPr lang="ko-KR" altLang="en-US" dirty="0"/>
              <a:t>의 핵심인 </a:t>
            </a:r>
            <a:r>
              <a:rPr lang="en-US" altLang="ko-KR" dirty="0"/>
              <a:t>sub-pixel layer</a:t>
            </a:r>
            <a:r>
              <a:rPr lang="ko-KR" altLang="en-US" dirty="0"/>
              <a:t>의 아이디어를 단순화 하면 다음과 같습니다</a:t>
            </a:r>
            <a:r>
              <a:rPr lang="en-US" altLang="ko-KR" dirty="0"/>
              <a:t>. CNN</a:t>
            </a:r>
            <a:r>
              <a:rPr lang="ko-KR" altLang="en-US" dirty="0"/>
              <a:t>을 거쳐 형성된 </a:t>
            </a:r>
            <a:r>
              <a:rPr lang="en-US" altLang="ko-KR" dirty="0"/>
              <a:t>R</a:t>
            </a:r>
            <a:r>
              <a:rPr lang="ko-KR" altLang="en-US" dirty="0"/>
              <a:t>제곱의 채널들 각각이 다음 그림과 같이 고화질 화소 이미지의 부분부분을 이루게 되는 것입니다</a:t>
            </a:r>
            <a:r>
              <a:rPr lang="en-US" altLang="ko-KR" dirty="0"/>
              <a:t>. </a:t>
            </a:r>
            <a:r>
              <a:rPr lang="ko-KR" altLang="en-US" dirty="0"/>
              <a:t>그림을 보시면 </a:t>
            </a:r>
            <a:r>
              <a:rPr lang="ko-KR" altLang="en-US" dirty="0" err="1"/>
              <a:t>빨주노초파남보</a:t>
            </a:r>
            <a:r>
              <a:rPr lang="ko-KR" altLang="en-US" dirty="0"/>
              <a:t> 채널들이 각각의 포지션에 알맞게 일정한 규칙을 가지고 고화질 이미지를 이루고 있는 것을 보실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1674B-A2FF-4D84-A4E7-360710726A7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32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결과적으로 </a:t>
            </a:r>
            <a:r>
              <a:rPr lang="en-US" altLang="ko-KR" dirty="0"/>
              <a:t>ESPCN</a:t>
            </a:r>
            <a:r>
              <a:rPr lang="ko-KR" altLang="en-US" dirty="0"/>
              <a:t>은 다른 </a:t>
            </a:r>
            <a:r>
              <a:rPr lang="en-US" altLang="ko-KR" dirty="0"/>
              <a:t>SR</a:t>
            </a:r>
            <a:r>
              <a:rPr lang="ko-KR" altLang="en-US" dirty="0"/>
              <a:t> 모델과 비교를 해도 작은 </a:t>
            </a:r>
            <a:r>
              <a:rPr lang="ko-KR" altLang="en-US" dirty="0" err="1"/>
              <a:t>계산량과</a:t>
            </a:r>
            <a:r>
              <a:rPr lang="ko-KR" altLang="en-US" dirty="0"/>
              <a:t> 빠른 </a:t>
            </a:r>
            <a:r>
              <a:rPr lang="en-US" altLang="ko-KR" dirty="0"/>
              <a:t>SR</a:t>
            </a:r>
            <a:r>
              <a:rPr lang="ko-KR" altLang="en-US" dirty="0"/>
              <a:t>속도로 작업을 진행할 수 있습니다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1674B-A2FF-4D84-A4E7-360710726A7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437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 해상도 향상</a:t>
            </a:r>
            <a:r>
              <a:rPr lang="en-US" altLang="ko-KR" dirty="0"/>
              <a:t>. </a:t>
            </a:r>
            <a:r>
              <a:rPr lang="ko-KR" altLang="en-US" dirty="0"/>
              <a:t>영어로 </a:t>
            </a:r>
            <a:r>
              <a:rPr lang="en-US" altLang="ko-KR" dirty="0"/>
              <a:t>Super resolution </a:t>
            </a:r>
            <a:r>
              <a:rPr lang="ko-KR" altLang="en-US" dirty="0"/>
              <a:t>줄여서 </a:t>
            </a:r>
            <a:r>
              <a:rPr lang="en-US" altLang="ko-KR" dirty="0"/>
              <a:t>SR</a:t>
            </a:r>
            <a:r>
              <a:rPr lang="ko-KR" altLang="en-US" dirty="0"/>
              <a:t>기술이라고 하는데요</a:t>
            </a:r>
            <a:r>
              <a:rPr lang="en-US" altLang="ko-KR" dirty="0"/>
              <a:t>? </a:t>
            </a:r>
            <a:r>
              <a:rPr lang="ko-KR" altLang="en-US" dirty="0"/>
              <a:t>영화나 과학 드라마를 보면 저해상도 이미지를 고해상도로 바꾸는 것을 보신적이 있으실 겁니다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그럴 때마다 저게 말이 되나</a:t>
            </a:r>
            <a:r>
              <a:rPr lang="en-US" altLang="ko-KR" dirty="0"/>
              <a:t>? </a:t>
            </a:r>
            <a:r>
              <a:rPr lang="ko-KR" altLang="en-US" dirty="0" err="1"/>
              <a:t>영화니까</a:t>
            </a:r>
            <a:r>
              <a:rPr lang="ko-KR" altLang="en-US" dirty="0"/>
              <a:t> 가능하지</a:t>
            </a:r>
            <a:r>
              <a:rPr lang="en-US" altLang="ko-KR" dirty="0"/>
              <a:t>. </a:t>
            </a:r>
            <a:r>
              <a:rPr lang="ko-KR" altLang="en-US" dirty="0"/>
              <a:t>라고 생각했는데 딥러닝 기술이 발달하며 </a:t>
            </a:r>
            <a:r>
              <a:rPr lang="en-US" altLang="ko-KR" dirty="0"/>
              <a:t>SR</a:t>
            </a:r>
            <a:r>
              <a:rPr lang="ko-KR" altLang="en-US" dirty="0"/>
              <a:t>기술 또한 비약적인 발전을 이루었습니다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1674B-A2FF-4D84-A4E7-360710726A7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776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이러한 </a:t>
            </a:r>
            <a:r>
              <a:rPr lang="en-US" altLang="ko-KR" dirty="0"/>
              <a:t>SR </a:t>
            </a:r>
            <a:r>
              <a:rPr lang="ko-KR" altLang="en-US" dirty="0"/>
              <a:t>기술을 어떤 방면에 활용할 수 있을까요</a:t>
            </a:r>
            <a:r>
              <a:rPr lang="en-US" altLang="ko-KR" dirty="0"/>
              <a:t>? </a:t>
            </a:r>
            <a:r>
              <a:rPr lang="ko-KR" altLang="en-US" dirty="0"/>
              <a:t>다음은 유관순 열사의 이화학당 입학 당시의 사진입니다</a:t>
            </a:r>
            <a:r>
              <a:rPr lang="en-US" altLang="ko-KR" dirty="0"/>
              <a:t>. </a:t>
            </a:r>
            <a:r>
              <a:rPr lang="ko-KR" altLang="en-US" dirty="0"/>
              <a:t>실루엣만 남은</a:t>
            </a:r>
            <a:r>
              <a:rPr lang="en-US" altLang="ko-KR" dirty="0"/>
              <a:t> </a:t>
            </a:r>
            <a:r>
              <a:rPr lang="ko-KR" altLang="en-US" dirty="0"/>
              <a:t>흐릿한 옛날사진이 </a:t>
            </a:r>
            <a:r>
              <a:rPr lang="en-US" altLang="ko-KR" dirty="0"/>
              <a:t>SR</a:t>
            </a:r>
            <a:r>
              <a:rPr lang="ko-KR" altLang="en-US" dirty="0"/>
              <a:t>기술을 통해 다음화같은 고화질의 사진으로 바뀌었습니다</a:t>
            </a:r>
            <a:r>
              <a:rPr lang="en-US" altLang="ko-KR" dirty="0"/>
              <a:t>.. </a:t>
            </a:r>
            <a:r>
              <a:rPr lang="ko-KR" altLang="en-US" dirty="0"/>
              <a:t>따라서</a:t>
            </a:r>
            <a:r>
              <a:rPr lang="en-US" altLang="ko-KR" dirty="0"/>
              <a:t> </a:t>
            </a:r>
            <a:r>
              <a:rPr lang="ko-KR" altLang="en-US" dirty="0"/>
              <a:t>역사 연구에도 도움이 될 수 있겠네요</a:t>
            </a:r>
            <a:r>
              <a:rPr lang="en-US" altLang="ko-KR" dirty="0"/>
              <a:t>. </a:t>
            </a:r>
            <a:r>
              <a:rPr lang="ko-KR" altLang="en-US" dirty="0"/>
              <a:t>이 밖에도 과거의 드라마 영화의 고해상도화를 할 수도 있고 또는 잘못 찍혀서 흐릿한 사진을 선명하게 바꾸거나 경찰 수사시에 저해상도</a:t>
            </a:r>
            <a:r>
              <a:rPr lang="en-US" altLang="ko-KR" dirty="0" err="1"/>
              <a:t>cctv</a:t>
            </a:r>
            <a:r>
              <a:rPr lang="ko-KR" altLang="en-US" dirty="0"/>
              <a:t>에 찍힌 범인의 얼굴을 선명하게 바꾸어 사건 수사에도 도움을 줄 수 있는 등의 다양한 방면에 활용 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1674B-A2FF-4D84-A4E7-360710726A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601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SR</a:t>
            </a:r>
            <a:r>
              <a:rPr lang="ko-KR" altLang="en-US" dirty="0"/>
              <a:t>의 방법은 크게 다수의 저해상도 이미지를 활용하여 </a:t>
            </a:r>
            <a:r>
              <a:rPr lang="en-US" altLang="ko-KR" dirty="0"/>
              <a:t>SR</a:t>
            </a:r>
            <a:r>
              <a:rPr lang="ko-KR" altLang="en-US" dirty="0"/>
              <a:t>과정을 거치는 </a:t>
            </a:r>
            <a:r>
              <a:rPr lang="en-US" altLang="ko-KR" dirty="0"/>
              <a:t>MISR</a:t>
            </a:r>
            <a:r>
              <a:rPr lang="ko-KR" altLang="en-US" dirty="0"/>
              <a:t>과 한 개의 저해상도 이미지를 활용하는 </a:t>
            </a:r>
            <a:r>
              <a:rPr lang="en-US" altLang="ko-KR" dirty="0"/>
              <a:t>SISR</a:t>
            </a:r>
            <a:r>
              <a:rPr lang="ko-KR" altLang="en-US" dirty="0"/>
              <a:t>이 있는데요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r>
              <a:rPr lang="en-US" altLang="ko-KR" dirty="0"/>
              <a:t>MISR</a:t>
            </a:r>
            <a:r>
              <a:rPr lang="ko-KR" altLang="en-US" dirty="0"/>
              <a:t>은 </a:t>
            </a:r>
            <a:r>
              <a:rPr lang="ko-KR" altLang="en-US" dirty="0" err="1"/>
              <a:t>계산량이</a:t>
            </a:r>
            <a:r>
              <a:rPr lang="ko-KR" altLang="en-US" dirty="0"/>
              <a:t> 많고 복잡하기 때문에 저희가 채택한 방법은 </a:t>
            </a:r>
            <a:r>
              <a:rPr lang="en-US" altLang="ko-KR" dirty="0"/>
              <a:t>SISR</a:t>
            </a:r>
            <a:r>
              <a:rPr lang="ko-KR" altLang="en-US" dirty="0"/>
              <a:t>방법입니다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1674B-A2FF-4D84-A4E7-360710726A7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793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 저희 프로젝트의 최종 목표는 단일 저해상도 이미지를 단일 고해상도 이미지로 바꾸어 주는 꿈의 함수를 </a:t>
            </a:r>
            <a:r>
              <a:rPr lang="ko-KR" altLang="en-US" dirty="0" err="1"/>
              <a:t>딥러닝을</a:t>
            </a:r>
            <a:r>
              <a:rPr lang="ko-KR" altLang="en-US" dirty="0"/>
              <a:t> 활용하여 모델링 해보는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1674B-A2FF-4D84-A4E7-360710726A7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784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SR</a:t>
            </a:r>
            <a:r>
              <a:rPr lang="ko-KR" altLang="en-US" dirty="0"/>
              <a:t>기술은 지금도 많은 연구가 이루어 지고 있는 분야입니다</a:t>
            </a:r>
            <a:r>
              <a:rPr lang="en-US" altLang="ko-KR" dirty="0"/>
              <a:t>. </a:t>
            </a:r>
            <a:r>
              <a:rPr lang="ko-KR" altLang="en-US" dirty="0"/>
              <a:t>이중에 </a:t>
            </a:r>
            <a:r>
              <a:rPr lang="ko-KR" altLang="en-US" dirty="0" err="1"/>
              <a:t>딥러닝을</a:t>
            </a:r>
            <a:r>
              <a:rPr lang="ko-KR" altLang="en-US" dirty="0"/>
              <a:t> 활용 </a:t>
            </a:r>
            <a:r>
              <a:rPr lang="ko-KR" altLang="en-US" dirty="0" err="1"/>
              <a:t>할때</a:t>
            </a:r>
            <a:r>
              <a:rPr lang="ko-KR" altLang="en-US" dirty="0"/>
              <a:t> 사용하는 몇몇 기법을 소개하고자 합니다</a:t>
            </a:r>
            <a:r>
              <a:rPr lang="en-US" altLang="ko-KR" dirty="0"/>
              <a:t>. </a:t>
            </a:r>
            <a:r>
              <a:rPr lang="ko-KR" altLang="en-US" dirty="0"/>
              <a:t>먼저 학습데이터를 얻는 방식입니다</a:t>
            </a:r>
            <a:r>
              <a:rPr lang="en-US" altLang="ko-KR" dirty="0"/>
              <a:t>. </a:t>
            </a:r>
            <a:r>
              <a:rPr lang="ko-KR" altLang="en-US" dirty="0" err="1"/>
              <a:t>딥러닝을</a:t>
            </a:r>
            <a:r>
              <a:rPr lang="ko-KR" altLang="en-US" dirty="0"/>
              <a:t> 하기 위해서는 다양한 데이터를 통해 우리의 모델을 학습 시켜야 하는데 이러한 데이터 셋을 만들기 위해서 고화질의 사진을 일부러 저화질화 하는 작업을 거치게 됩니다</a:t>
            </a:r>
            <a:r>
              <a:rPr lang="en-US" altLang="ko-KR" dirty="0"/>
              <a:t>. </a:t>
            </a:r>
            <a:r>
              <a:rPr lang="ko-KR" altLang="en-US" dirty="0"/>
              <a:t>따라서 본래의 고화질 사진은 </a:t>
            </a:r>
            <a:r>
              <a:rPr lang="en-US" altLang="ko-KR" dirty="0"/>
              <a:t>‘</a:t>
            </a:r>
            <a:r>
              <a:rPr lang="ko-KR" altLang="en-US" dirty="0"/>
              <a:t>정답</a:t>
            </a:r>
            <a:r>
              <a:rPr lang="en-US" altLang="ko-KR" dirty="0"/>
              <a:t>’</a:t>
            </a:r>
            <a:r>
              <a:rPr lang="ko-KR" altLang="en-US" dirty="0"/>
              <a:t>이 되고 저화질화 된 사진이 </a:t>
            </a:r>
            <a:r>
              <a:rPr lang="en-US" altLang="ko-KR" dirty="0"/>
              <a:t>‘</a:t>
            </a:r>
            <a:r>
              <a:rPr lang="ko-KR" altLang="en-US" dirty="0"/>
              <a:t>문제</a:t>
            </a:r>
            <a:r>
              <a:rPr lang="en-US" altLang="ko-KR" dirty="0"/>
              <a:t>’</a:t>
            </a:r>
            <a:r>
              <a:rPr lang="ko-KR" altLang="en-US" dirty="0"/>
              <a:t>가 되어 수월한 학습을 거칠 수 있게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1674B-A2FF-4D84-A4E7-360710726A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013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en-US" altLang="ko-KR" dirty="0"/>
              <a:t>CNN</a:t>
            </a:r>
            <a:r>
              <a:rPr lang="ko-KR" altLang="en-US" dirty="0"/>
              <a:t>기법입니다</a:t>
            </a:r>
            <a:r>
              <a:rPr lang="en-US" altLang="ko-KR" dirty="0"/>
              <a:t>. CNN</a:t>
            </a:r>
            <a:r>
              <a:rPr lang="ko-KR" altLang="en-US" dirty="0"/>
              <a:t>은 </a:t>
            </a:r>
            <a:r>
              <a:rPr lang="ko-KR" altLang="en-US" dirty="0" err="1"/>
              <a:t>합성곱</a:t>
            </a:r>
            <a:r>
              <a:rPr lang="ko-KR" altLang="en-US" dirty="0"/>
              <a:t> 인공 신경망 이라는 뜻으로 이미지 인식 분야에서 강력한 성능을 보입니다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CNN</a:t>
            </a:r>
            <a:r>
              <a:rPr lang="ko-KR" altLang="en-US" dirty="0"/>
              <a:t>초창기의 개발자는 고양이가 이미지를 볼 때에 이미지의 종류에 따라 </a:t>
            </a:r>
            <a:r>
              <a:rPr lang="ko-KR" altLang="en-US" dirty="0" err="1"/>
              <a:t>자극받는</a:t>
            </a:r>
            <a:r>
              <a:rPr lang="ko-KR" altLang="en-US" dirty="0"/>
              <a:t> 뇌의 부분이 다른 것을 보고 아이디어를 냈다고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1674B-A2FF-4D84-A4E7-360710726A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876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은 입력된 이미지에서 다시 한번 특징을 추출하기 위해 마스크를 도입하는 기법입니다</a:t>
            </a:r>
            <a:r>
              <a:rPr lang="en-US" altLang="ko-KR" dirty="0"/>
              <a:t>. </a:t>
            </a:r>
            <a:r>
              <a:rPr lang="ko-KR" altLang="en-US" dirty="0"/>
              <a:t>다음 왼쪽그림을 보면 노란색의 </a:t>
            </a:r>
            <a:r>
              <a:rPr lang="en-US" altLang="ko-KR" dirty="0"/>
              <a:t>3x3</a:t>
            </a:r>
            <a:r>
              <a:rPr lang="ko-KR" altLang="en-US" dirty="0"/>
              <a:t>마스크가 있습니다</a:t>
            </a:r>
            <a:r>
              <a:rPr lang="en-US" altLang="ko-KR" dirty="0"/>
              <a:t>. </a:t>
            </a:r>
            <a:r>
              <a:rPr lang="ko-KR" altLang="en-US" dirty="0"/>
              <a:t>마스크의 각 칸에 가중치가 들어있습니다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이와 같은 마스크가 </a:t>
            </a:r>
            <a:r>
              <a:rPr lang="ko-KR" altLang="en-US" dirty="0" err="1"/>
              <a:t>한칸씩</a:t>
            </a:r>
            <a:r>
              <a:rPr lang="ko-KR" altLang="en-US" dirty="0"/>
              <a:t> 이동하며 지정된 이미지와 곱해지고 더해지며 오른쪽과 같은 새로운 층을 형성하게 됩니다</a:t>
            </a:r>
            <a:r>
              <a:rPr lang="en-US" altLang="ko-KR" dirty="0"/>
              <a:t>. </a:t>
            </a:r>
            <a:r>
              <a:rPr lang="ko-KR" altLang="en-US" dirty="0"/>
              <a:t>이와 같은 층을 </a:t>
            </a:r>
            <a:r>
              <a:rPr lang="ko-KR" altLang="en-US" dirty="0" err="1"/>
              <a:t>컨볼루션</a:t>
            </a:r>
            <a:r>
              <a:rPr lang="ko-KR" altLang="en-US" dirty="0"/>
              <a:t> 레이어라고 하며 </a:t>
            </a:r>
            <a:r>
              <a:rPr lang="ko-KR" altLang="en-US" dirty="0" err="1"/>
              <a:t>컨볼루션을</a:t>
            </a:r>
            <a:r>
              <a:rPr lang="ko-KR" altLang="en-US" dirty="0"/>
              <a:t> 만들면 입력데이터로부터 더욱 정교한 특징을 추출할 수 있습니다</a:t>
            </a:r>
            <a:r>
              <a:rPr lang="en-US" altLang="ko-KR" dirty="0"/>
              <a:t>. </a:t>
            </a:r>
            <a:r>
              <a:rPr lang="ko-KR" altLang="en-US" dirty="0"/>
              <a:t>또한 마스크를 여러 개 만들 경우 여러 개의 </a:t>
            </a:r>
            <a:r>
              <a:rPr lang="ko-KR" altLang="en-US" dirty="0" err="1"/>
              <a:t>컨볼루션</a:t>
            </a:r>
            <a:r>
              <a:rPr lang="ko-KR" altLang="en-US" dirty="0"/>
              <a:t> 레이어가 만들어집니다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1674B-A2FF-4D84-A4E7-360710726A7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650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컨볼루션레이어를</a:t>
            </a:r>
            <a:r>
              <a:rPr lang="ko-KR" altLang="en-US" dirty="0"/>
              <a:t> 통해 이미지의 특징을 도출 했지만 그 결과가 여전히 크고 복잡하다면 이를 다시한번 축소해야 합니다</a:t>
            </a:r>
            <a:r>
              <a:rPr lang="en-US" altLang="ko-KR" dirty="0"/>
              <a:t>. </a:t>
            </a:r>
            <a:r>
              <a:rPr lang="ko-KR" altLang="en-US" dirty="0"/>
              <a:t>이과정을 </a:t>
            </a:r>
            <a:r>
              <a:rPr lang="ko-KR" altLang="en-US" dirty="0" err="1"/>
              <a:t>풀링</a:t>
            </a:r>
            <a:r>
              <a:rPr lang="ko-KR" altLang="en-US" dirty="0"/>
              <a:t> 또는 서브 샘플링 이라고 합니다</a:t>
            </a:r>
            <a:r>
              <a:rPr lang="en-US" altLang="ko-KR" dirty="0"/>
              <a:t>. </a:t>
            </a:r>
            <a:r>
              <a:rPr lang="ko-KR" altLang="en-US" dirty="0" err="1"/>
              <a:t>풀링은</a:t>
            </a:r>
            <a:r>
              <a:rPr lang="ko-KR" altLang="en-US" dirty="0"/>
              <a:t> 크게 두가지로 나뉘는데요 지정된 영역의 최대값을 사용하는 </a:t>
            </a:r>
            <a:r>
              <a:rPr lang="en-US" altLang="ko-KR" dirty="0"/>
              <a:t>MAX pooling</a:t>
            </a:r>
            <a:r>
              <a:rPr lang="ko-KR" altLang="en-US" dirty="0"/>
              <a:t>과 평균값을 사용하는 </a:t>
            </a:r>
            <a:r>
              <a:rPr lang="en-US" altLang="ko-KR" dirty="0"/>
              <a:t>average pooling</a:t>
            </a:r>
            <a:r>
              <a:rPr lang="ko-KR" altLang="en-US" dirty="0"/>
              <a:t>이 있습니다</a:t>
            </a:r>
            <a:r>
              <a:rPr lang="en-US" altLang="ko-KR" dirty="0"/>
              <a:t>. </a:t>
            </a:r>
            <a:r>
              <a:rPr lang="ko-KR" altLang="en-US" dirty="0"/>
              <a:t>그림을 보시면 </a:t>
            </a:r>
            <a:r>
              <a:rPr lang="en-US" altLang="ko-KR" dirty="0"/>
              <a:t>pooling</a:t>
            </a:r>
            <a:r>
              <a:rPr lang="ko-KR" altLang="en-US" dirty="0"/>
              <a:t>을 통해 확연히 축소된 레이어를 확인 하실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1674B-A2FF-4D84-A4E7-360710726A7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73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A02CC-C5E5-407D-9F0E-6AAE72F10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1B6E49-8425-4967-B949-1B1F77C48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9F633-A07F-46CA-867F-17AE3B56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F106-AC3A-4B07-9732-3AB8958FCDED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32E70-0EC9-44BB-8EFA-C2BF047D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CFF0D9-0D92-4727-8902-4B353806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CB96-DB02-401A-ABCA-8F54E5072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1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61597-934D-4421-9F46-79E703889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E939C5-CAC7-4EDF-BFC1-81C9B4739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FEFB8-3CFA-4FD3-9720-9BF3AA92E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F106-AC3A-4B07-9732-3AB8958FCDED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4A2C7-0885-49E8-BBFA-2361B648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45D632-A585-4F65-8DD3-7045B2035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CB96-DB02-401A-ABCA-8F54E5072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99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461E0A-D10A-4E29-B611-B23AE5537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FE0325-B303-49FA-B624-2C8ADE9C4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FCA18F-4507-4C0F-A052-085C6B985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F106-AC3A-4B07-9732-3AB8958FCDED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C3A98-4E48-431C-A53A-CA662178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F3007-B0A7-4CD9-8BE8-54D58B74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CB96-DB02-401A-ABCA-8F54E5072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89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5A8D7-AC68-41CB-BBC6-A864ABF0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CB3836-1509-48E3-A369-41A283B3F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A95AB5-58D6-49A9-AC5F-237C787F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F106-AC3A-4B07-9732-3AB8958FCDED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04BF47-6795-46E8-A7D1-10F468E2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5EE8B-1C1C-4E10-B601-251333F2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CB96-DB02-401A-ABCA-8F54E5072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46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02AEF-6EB7-4923-A955-DAEC7D348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A12F5B-6EFF-4D1A-BF40-9422DDF83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4E4780-4F5E-4F89-9D91-1C4CD4F74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F106-AC3A-4B07-9732-3AB8958FCDED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60BCA8-8BAD-42EB-A403-00B425F2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CEF54B-0EEC-4CAA-9004-1AE0A0CE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CB96-DB02-401A-ABCA-8F54E5072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92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CE3A9-8B64-4E07-B86B-056D008D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37DC1-CA4A-4F20-AF4B-29EF90417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7C5213-DB08-492E-B258-7BCA6FDFC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8396F7-223B-4757-A5AD-7ADF50972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F106-AC3A-4B07-9732-3AB8958FCDED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B3D9D6-3119-4308-B939-1A1B1591C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279939-E9AB-44B3-8ADB-D06FEF6D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CB96-DB02-401A-ABCA-8F54E5072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88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F5D91-09FF-4D49-B91F-B167E5E2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F7E12D-505D-4272-94E1-56D5790AA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10FDE3-5457-4924-8A56-E8A2F331A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E410FF-FE43-49A2-9477-7F0ACF4F6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30CA67-940C-45DA-9048-936F8BE80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FD8A26-BDC6-4148-BC51-9AE647182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F106-AC3A-4B07-9732-3AB8958FCDED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33CCC8-BD68-4485-91CD-EEE1A5EA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174E6D-3B9A-4303-984F-A53D1FEB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CB96-DB02-401A-ABCA-8F54E5072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70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7BB7E-8C3E-4C04-87D6-9692243F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BF8082-C66C-4528-A4F8-45EDAD09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F106-AC3A-4B07-9732-3AB8958FCDED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9DD5E9-97FD-45D3-ACAA-0DC884564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B92567-83F2-4688-A092-77E7CC73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CB96-DB02-401A-ABCA-8F54E5072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40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0AF357-3C8A-4D2D-9CD2-5486752EA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F106-AC3A-4B07-9732-3AB8958FCDED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3B413F-FA22-4E67-BE7B-46999188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8722D5-8770-4135-BC84-A511E836A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CB96-DB02-401A-ABCA-8F54E5072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88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3EA90-1A3B-4DE7-A01E-197F1E88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4492B-97BC-4A4E-9E78-02D757A69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2D9B18-6E5D-4979-B6E7-FD79FABB6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6B7123-6E82-4789-A9AA-24F77C75E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F106-AC3A-4B07-9732-3AB8958FCDED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A9BF4A-7C7A-48C3-B93B-4CDB8BD1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2181EF-FAE5-4D66-A1C9-6F88AAFA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CB96-DB02-401A-ABCA-8F54E5072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99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5524E-D28F-4A69-8746-D9DDE107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E37B70-B53C-44F3-9C64-FC5505EC5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7DA284-6A49-49C5-B742-1794D1EBC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7543E0-C283-4BA2-84F1-47BC3A95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F106-AC3A-4B07-9732-3AB8958FCDED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30F270-D225-45D7-A7BC-DA330A02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88B6AD-7463-4102-851B-0CF4418E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FCB96-DB02-401A-ABCA-8F54E5072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630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D2280A-057D-454A-BC2D-B90BABB7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BEC4E3-C176-4F3D-898C-87D4FEE5C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34D2F-0D41-4044-B320-53BC21AD8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3F106-AC3A-4B07-9732-3AB8958FCDED}" type="datetimeFigureOut">
              <a:rPr lang="ko-KR" altLang="en-US" smtClean="0"/>
              <a:t>2020-06-07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84260C-B138-4AA1-88CC-36D60C13D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F8B018-F8D9-46E3-96D8-5E1C18E2B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FCB96-DB02-401A-ABCA-8F54E50722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52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com-KHU/2019-DeepLearning-SuperResolution/wiki/ESPC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com-KHU/2019-DeepLearning-SuperResolution/wiki/ESPC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today.tistory.com/75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aewan.kim/post/cn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0CA07-1B6E-4396-8AC0-9680CA0F8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87929"/>
            <a:ext cx="9144000" cy="143623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ESPCN </a:t>
            </a:r>
            <a:r>
              <a:rPr lang="ko-KR" altLang="en-US" sz="3600" dirty="0"/>
              <a:t>을 이용한 이미지 해상도 향상하기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A118BC-D7C1-4B6D-9708-D584F7F35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dirty="0"/>
              <a:t>21300127</a:t>
            </a:r>
            <a:r>
              <a:rPr lang="ko-KR" altLang="en-US" dirty="0"/>
              <a:t>김승주</a:t>
            </a:r>
            <a:endParaRPr lang="en-US" altLang="ko-KR" dirty="0"/>
          </a:p>
          <a:p>
            <a:pPr algn="r"/>
            <a:r>
              <a:rPr lang="en-US" altLang="ko-KR" dirty="0"/>
              <a:t>21400194</a:t>
            </a:r>
            <a:r>
              <a:rPr lang="ko-KR" altLang="en-US" dirty="0" err="1"/>
              <a:t>김지온</a:t>
            </a:r>
            <a:endParaRPr lang="en-US" altLang="ko-KR" dirty="0"/>
          </a:p>
          <a:p>
            <a:pPr algn="r"/>
            <a:r>
              <a:rPr lang="en-US" altLang="ko-KR" dirty="0"/>
              <a:t>22000266</a:t>
            </a:r>
            <a:r>
              <a:rPr lang="ko-KR" altLang="en-US" dirty="0"/>
              <a:t>박성현</a:t>
            </a:r>
          </a:p>
        </p:txBody>
      </p:sp>
    </p:spTree>
    <p:extLst>
      <p:ext uri="{BB962C8B-B14F-4D97-AF65-F5344CB8AC3E}">
        <p14:creationId xmlns:p14="http://schemas.microsoft.com/office/powerpoint/2010/main" val="4199681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C591D-4F79-405F-85E6-06AEC409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ESPCN</a:t>
            </a:r>
            <a:r>
              <a:rPr lang="en-US" altLang="ko-KR" sz="2800" dirty="0"/>
              <a:t>(Efficient Sub-Pixel Convolutional Neural Network)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1573AB-B211-4BBB-A4DB-1F1F61507E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675"/>
          <a:stretch/>
        </p:blipFill>
        <p:spPr>
          <a:xfrm>
            <a:off x="109175" y="2437193"/>
            <a:ext cx="11973650" cy="29856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A8A575-3A57-4E81-A60D-D5E75F64D9F5}"/>
              </a:ext>
            </a:extLst>
          </p:cNvPr>
          <p:cNvSpPr txBox="1"/>
          <p:nvPr/>
        </p:nvSpPr>
        <p:spPr>
          <a:xfrm>
            <a:off x="8629096" y="5569545"/>
            <a:ext cx="3258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linkClick r:id="rId4"/>
              </a:rPr>
              <a:t>https://github.com/Dcom-KHU/2019-DeepLearning-SuperResolution/wiki/ESPCN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53442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C591D-4F79-405F-85E6-06AEC409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ESPCN</a:t>
            </a:r>
            <a:r>
              <a:rPr lang="en-US" altLang="ko-KR" sz="2800" dirty="0"/>
              <a:t>(Efficient Sub-Pixel Convolutional Neural Network)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1573AB-B211-4BBB-A4DB-1F1F61507E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675"/>
          <a:stretch/>
        </p:blipFill>
        <p:spPr>
          <a:xfrm>
            <a:off x="109175" y="2426668"/>
            <a:ext cx="11973650" cy="2985643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C71FB0CD-7F5D-4D1C-A10B-E839D033CECB}"/>
              </a:ext>
            </a:extLst>
          </p:cNvPr>
          <p:cNvSpPr/>
          <p:nvPr/>
        </p:nvSpPr>
        <p:spPr>
          <a:xfrm>
            <a:off x="109175" y="1917577"/>
            <a:ext cx="7090615" cy="3619022"/>
          </a:xfrm>
          <a:prstGeom prst="frame">
            <a:avLst>
              <a:gd name="adj1" fmla="val 53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97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C591D-4F79-405F-85E6-06AEC409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ESPCN</a:t>
            </a:r>
            <a:r>
              <a:rPr lang="en-US" altLang="ko-KR" sz="2800" dirty="0"/>
              <a:t>(Efficient Sub-Pixel Convolutional Neural Network)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1573AB-B211-4BBB-A4DB-1F1F61507E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675"/>
          <a:stretch/>
        </p:blipFill>
        <p:spPr>
          <a:xfrm>
            <a:off x="109175" y="2437193"/>
            <a:ext cx="11973650" cy="2985643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69BBC0A6-7C90-48AA-89E9-D67869CA6B9E}"/>
              </a:ext>
            </a:extLst>
          </p:cNvPr>
          <p:cNvSpPr/>
          <p:nvPr/>
        </p:nvSpPr>
        <p:spPr>
          <a:xfrm>
            <a:off x="6968971" y="2009417"/>
            <a:ext cx="4918229" cy="3565760"/>
          </a:xfrm>
          <a:prstGeom prst="frame">
            <a:avLst>
              <a:gd name="adj1" fmla="val 53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755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C591D-4F79-405F-85E6-06AEC409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ESPCN</a:t>
            </a:r>
            <a:r>
              <a:rPr lang="en-US" altLang="ko-KR" sz="2800" dirty="0"/>
              <a:t>(Efficient Sub-Pixel Convolutional Neural Network)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1573AB-B211-4BBB-A4DB-1F1F61507E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675"/>
          <a:stretch/>
        </p:blipFill>
        <p:spPr>
          <a:xfrm>
            <a:off x="109175" y="2437193"/>
            <a:ext cx="11973650" cy="2985643"/>
          </a:xfrm>
          <a:prstGeom prst="rect">
            <a:avLst/>
          </a:prstGeom>
        </p:spPr>
      </p:pic>
      <p:sp>
        <p:nvSpPr>
          <p:cNvPr id="5" name="액자 4">
            <a:extLst>
              <a:ext uri="{FF2B5EF4-FFF2-40B4-BE49-F238E27FC236}">
                <a16:creationId xmlns:a16="http://schemas.microsoft.com/office/drawing/2014/main" id="{69BBC0A6-7C90-48AA-89E9-D67869CA6B9E}"/>
              </a:ext>
            </a:extLst>
          </p:cNvPr>
          <p:cNvSpPr/>
          <p:nvPr/>
        </p:nvSpPr>
        <p:spPr>
          <a:xfrm>
            <a:off x="204186" y="2317072"/>
            <a:ext cx="2317072" cy="541538"/>
          </a:xfrm>
          <a:prstGeom prst="frame">
            <a:avLst>
              <a:gd name="adj1" fmla="val 53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972C280E-A710-4C65-BEFE-B772D5CC53C9}"/>
              </a:ext>
            </a:extLst>
          </p:cNvPr>
          <p:cNvSpPr/>
          <p:nvPr/>
        </p:nvSpPr>
        <p:spPr>
          <a:xfrm>
            <a:off x="763480" y="1269271"/>
            <a:ext cx="6143347" cy="1167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</a:t>
            </a:r>
            <a:r>
              <a:rPr lang="ko-KR" altLang="en-US" dirty="0"/>
              <a:t> </a:t>
            </a:r>
            <a:r>
              <a:rPr lang="en-US" altLang="ko-KR" dirty="0"/>
              <a:t>scaling X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403C5B36-E9F9-4D49-A24D-E57D4F782B1F}"/>
              </a:ext>
            </a:extLst>
          </p:cNvPr>
          <p:cNvSpPr/>
          <p:nvPr/>
        </p:nvSpPr>
        <p:spPr>
          <a:xfrm>
            <a:off x="7137647" y="1269271"/>
            <a:ext cx="4842926" cy="11679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</a:t>
            </a:r>
            <a:r>
              <a:rPr lang="ko-KR" altLang="en-US" dirty="0"/>
              <a:t> </a:t>
            </a:r>
            <a:r>
              <a:rPr lang="en-US" altLang="ko-KR" dirty="0"/>
              <a:t>scaling 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1053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C591D-4F79-405F-85E6-06AEC409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ESPCN</a:t>
            </a:r>
            <a:r>
              <a:rPr lang="en-US" altLang="ko-KR" sz="2800" dirty="0"/>
              <a:t>(Efficient Sub-Pixel Convolutional Neural Network)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1573AB-B211-4BBB-A4DB-1F1F61507E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736" b="17675"/>
          <a:stretch/>
        </p:blipFill>
        <p:spPr>
          <a:xfrm>
            <a:off x="2189825" y="1883750"/>
            <a:ext cx="7812349" cy="460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16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C591D-4F79-405F-85E6-06AEC409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ESPCN</a:t>
            </a:r>
            <a:r>
              <a:rPr lang="en-US" altLang="ko-KR" sz="2800" dirty="0"/>
              <a:t>(Efficient Sub-Pixel Convolutional Neural Network)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A7B9E1A-B3C9-41FC-AE78-FCE136C07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768" y="1537027"/>
            <a:ext cx="7533832" cy="44163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BFE82E7-9E19-4BEE-9FD8-3889B9DC985D}"/>
              </a:ext>
            </a:extLst>
          </p:cNvPr>
          <p:cNvSpPr/>
          <p:nvPr/>
        </p:nvSpPr>
        <p:spPr>
          <a:xfrm>
            <a:off x="3435658" y="1766655"/>
            <a:ext cx="1228706" cy="3406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ESPCN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BDA99-16F0-44F6-80A2-0C87CCBE89FB}"/>
              </a:ext>
            </a:extLst>
          </p:cNvPr>
          <p:cNvSpPr txBox="1"/>
          <p:nvPr/>
        </p:nvSpPr>
        <p:spPr>
          <a:xfrm>
            <a:off x="8343179" y="5953411"/>
            <a:ext cx="3258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linkClick r:id="rId4"/>
              </a:rPr>
              <a:t>https://github.com/Dcom-KHU/2019-DeepLearning-SuperResolution/wiki/ESPCN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7430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4B986-9C10-4BB7-83FE-CBAA9DA9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이미지의 해상도 향상</a:t>
            </a:r>
            <a:r>
              <a:rPr lang="en-US" altLang="ko-KR" dirty="0"/>
              <a:t>(Super Resolution)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2F7FFF1-3ACF-4F37-9986-D21BA2595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287" y="2708362"/>
            <a:ext cx="4727713" cy="2611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6000" dirty="0"/>
              <a:t>Fiction?</a:t>
            </a:r>
            <a:endParaRPr lang="ko-KR" altLang="en-US" sz="6000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2EBBD00-B37F-4F57-8527-C28354909806}"/>
              </a:ext>
            </a:extLst>
          </p:cNvPr>
          <p:cNvSpPr txBox="1">
            <a:spLocks/>
          </p:cNvSpPr>
          <p:nvPr/>
        </p:nvSpPr>
        <p:spPr>
          <a:xfrm>
            <a:off x="7535091" y="2708362"/>
            <a:ext cx="2859157" cy="1728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6000" dirty="0"/>
              <a:t>No!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78145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D249A-9D2A-46E1-A384-8B0B722B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SR</a:t>
            </a:r>
            <a:r>
              <a:rPr lang="ko-KR" altLang="en-US" dirty="0"/>
              <a:t>기술의 활용 방향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23FC6A-A217-4300-A42C-7F758F2BC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406259" cy="44516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6DABED6-A5A8-40EF-8B38-A2C250386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416" y="1690688"/>
            <a:ext cx="4459494" cy="445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2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2932C-410D-4AB8-9A14-8C42C685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SISR (Single Image Super Resolution)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93367-9990-4471-B7B1-94BC3CD93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680" y="2345420"/>
            <a:ext cx="3243943" cy="1897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8800" dirty="0"/>
              <a:t>MISR</a:t>
            </a:r>
            <a:endParaRPr lang="ko-KR" altLang="en-US" sz="88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5398AC7C-E8C0-483C-AD83-2B88E3E15332}"/>
              </a:ext>
            </a:extLst>
          </p:cNvPr>
          <p:cNvSpPr txBox="1">
            <a:spLocks/>
          </p:cNvSpPr>
          <p:nvPr/>
        </p:nvSpPr>
        <p:spPr>
          <a:xfrm>
            <a:off x="6934201" y="2345420"/>
            <a:ext cx="3243943" cy="1897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800" dirty="0"/>
              <a:t>SISR</a:t>
            </a:r>
            <a:endParaRPr lang="ko-KR" altLang="en-US" sz="88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B1271EB-C170-407E-B81A-867877260F69}"/>
              </a:ext>
            </a:extLst>
          </p:cNvPr>
          <p:cNvSpPr txBox="1">
            <a:spLocks/>
          </p:cNvSpPr>
          <p:nvPr/>
        </p:nvSpPr>
        <p:spPr>
          <a:xfrm>
            <a:off x="4620988" y="3429000"/>
            <a:ext cx="3243943" cy="1897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8800" dirty="0"/>
              <a:t>VS</a:t>
            </a:r>
            <a:endParaRPr lang="ko-KR" altLang="en-US" sz="8800" dirty="0"/>
          </a:p>
        </p:txBody>
      </p:sp>
    </p:spTree>
    <p:extLst>
      <p:ext uri="{BB962C8B-B14F-4D97-AF65-F5344CB8AC3E}">
        <p14:creationId xmlns:p14="http://schemas.microsoft.com/office/powerpoint/2010/main" val="407638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253F8-62C5-4368-AD71-CD8F4D39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 of our project!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EE191-A9C8-4438-9969-0C1A0E50E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584" y="4928055"/>
            <a:ext cx="4974771" cy="73796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Single Low Resolution Image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E2F73FC-015E-4BA7-850F-191CE8EBB872}"/>
              </a:ext>
            </a:extLst>
          </p:cNvPr>
          <p:cNvSpPr txBox="1">
            <a:spLocks/>
          </p:cNvSpPr>
          <p:nvPr/>
        </p:nvSpPr>
        <p:spPr>
          <a:xfrm>
            <a:off x="6300108" y="4928055"/>
            <a:ext cx="5905502" cy="977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Single High Resolution Image</a:t>
            </a:r>
            <a:endParaRPr lang="ko-KR" altLang="en-US" dirty="0"/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D4C943D3-956A-44E3-A92E-66A6A40F633D}"/>
              </a:ext>
            </a:extLst>
          </p:cNvPr>
          <p:cNvSpPr/>
          <p:nvPr/>
        </p:nvSpPr>
        <p:spPr>
          <a:xfrm>
            <a:off x="146957" y="1690688"/>
            <a:ext cx="11547026" cy="4315960"/>
          </a:xfrm>
          <a:prstGeom prst="frame">
            <a:avLst>
              <a:gd name="adj1" fmla="val 64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3AAF84-6206-4FCD-A49A-2CDB430225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60553"/>
          <a:stretch/>
        </p:blipFill>
        <p:spPr>
          <a:xfrm>
            <a:off x="1782603" y="2178197"/>
            <a:ext cx="2725445" cy="27615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A2ED112-2837-441F-BC0D-98E22AA9F7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387"/>
          <a:stretch/>
        </p:blipFill>
        <p:spPr>
          <a:xfrm>
            <a:off x="7400925" y="2185607"/>
            <a:ext cx="2725445" cy="2749858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DB9CB9C5-13B9-4DB6-B631-B41B30B2BE73}"/>
              </a:ext>
            </a:extLst>
          </p:cNvPr>
          <p:cNvSpPr/>
          <p:nvPr/>
        </p:nvSpPr>
        <p:spPr>
          <a:xfrm>
            <a:off x="4018191" y="1391062"/>
            <a:ext cx="3804557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/>
              <a:t>MODEL</a:t>
            </a:r>
            <a:endParaRPr lang="ko-KR" altLang="en-US" sz="4400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B816C61-7A5B-40BA-8977-250F609EA2F1}"/>
              </a:ext>
            </a:extLst>
          </p:cNvPr>
          <p:cNvSpPr/>
          <p:nvPr/>
        </p:nvSpPr>
        <p:spPr>
          <a:xfrm>
            <a:off x="5086905" y="3185886"/>
            <a:ext cx="1802393" cy="7379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85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118FA-5EC4-410F-B529-B724F1C86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SR</a:t>
            </a:r>
            <a:r>
              <a:rPr lang="ko-KR" altLang="en-US" dirty="0"/>
              <a:t> </a:t>
            </a:r>
            <a:r>
              <a:rPr lang="en-US" altLang="ko-KR" dirty="0"/>
              <a:t>using Deep Learning-Dataset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5FF6E5-F203-449F-8D68-426CBAA85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241" y="2272596"/>
            <a:ext cx="8237518" cy="24210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1F225E-C13C-4E45-A5DA-FC2B2DAA7244}"/>
              </a:ext>
            </a:extLst>
          </p:cNvPr>
          <p:cNvSpPr txBox="1"/>
          <p:nvPr/>
        </p:nvSpPr>
        <p:spPr>
          <a:xfrm>
            <a:off x="8572500" y="5372100"/>
            <a:ext cx="3036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https://hoya012.github.io/blog/SIngle-Image-Super-Resolution-Overview/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664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2E97CB-CB83-43B4-95F0-59BA0BDB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SR</a:t>
            </a:r>
            <a:r>
              <a:rPr lang="ko-KR" altLang="en-US" dirty="0"/>
              <a:t> </a:t>
            </a:r>
            <a:r>
              <a:rPr lang="en-US" altLang="ko-KR" dirty="0"/>
              <a:t>using Deep Learning - CNN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BBC44E-F52C-4C81-BA4C-429B654D9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4800" dirty="0"/>
              <a:t>CNN(Convolutional Neural Network)</a:t>
            </a:r>
            <a:endParaRPr lang="ko-KR" altLang="en-US" sz="4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7E4E97-F233-4DBE-86C0-C7E5E5367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935" y="2650049"/>
            <a:ext cx="5940055" cy="38428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4BF8A5-F921-471C-8060-04EEC0A8074C}"/>
              </a:ext>
            </a:extLst>
          </p:cNvPr>
          <p:cNvSpPr txBox="1"/>
          <p:nvPr/>
        </p:nvSpPr>
        <p:spPr>
          <a:xfrm>
            <a:off x="8758990" y="5699706"/>
            <a:ext cx="2228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4"/>
              </a:rPr>
              <a:t>https://jtoday.tistory.com/75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73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33EE6-DF02-4F91-BBBF-88180A10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Convolution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B097D8-88D3-40DA-A261-497524A81B5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377" y="1282474"/>
            <a:ext cx="6494045" cy="474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770BE3-B878-4AFF-BA51-C6B4D7BD236A}"/>
              </a:ext>
            </a:extLst>
          </p:cNvPr>
          <p:cNvSpPr txBox="1"/>
          <p:nvPr/>
        </p:nvSpPr>
        <p:spPr>
          <a:xfrm>
            <a:off x="8572500" y="5372100"/>
            <a:ext cx="3036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dirty="0"/>
              <a:t>http://deeplearning.stanford.edu/wiki/index.php/Feature_extraction_using_convolution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74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EC390-3445-415E-934D-E98B859CA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Pooling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8A217ED-4835-488D-8C75-B5AF55836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36363" y="1637812"/>
            <a:ext cx="6919273" cy="420873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B5F7901-0829-4507-BDE8-88D042B2F6EA}"/>
              </a:ext>
            </a:extLst>
          </p:cNvPr>
          <p:cNvSpPr/>
          <p:nvPr/>
        </p:nvSpPr>
        <p:spPr>
          <a:xfrm>
            <a:off x="6941270" y="599737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4"/>
              </a:rPr>
              <a:t>http://taewan.kim/post/cnn/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071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835</Words>
  <Application>Microsoft Office PowerPoint</Application>
  <PresentationFormat>와이드스크린</PresentationFormat>
  <Paragraphs>68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ESPCN 을 이용한 이미지 해상도 향상하기</vt:lpstr>
      <vt:lpstr>이미지의 해상도 향상(Super Resolution)</vt:lpstr>
      <vt:lpstr>SR기술의 활용 방향 </vt:lpstr>
      <vt:lpstr>SISR (Single Image Super Resolution)</vt:lpstr>
      <vt:lpstr>Goal of our project!</vt:lpstr>
      <vt:lpstr>SR using Deep Learning-Dataset</vt:lpstr>
      <vt:lpstr>SR using Deep Learning - CNN</vt:lpstr>
      <vt:lpstr>Convolution</vt:lpstr>
      <vt:lpstr>Pooling</vt:lpstr>
      <vt:lpstr>ESPCN(Efficient Sub-Pixel Convolutional Neural Network)</vt:lpstr>
      <vt:lpstr>ESPCN(Efficient Sub-Pixel Convolutional Neural Network)</vt:lpstr>
      <vt:lpstr>ESPCN(Efficient Sub-Pixel Convolutional Neural Network)</vt:lpstr>
      <vt:lpstr>ESPCN(Efficient Sub-Pixel Convolutional Neural Network)</vt:lpstr>
      <vt:lpstr>ESPCN(Efficient Sub-Pixel Convolutional Neural Network)</vt:lpstr>
      <vt:lpstr>ESPCN(Efficient Sub-Pixel Convolutional Neural Network)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ESPCN 을 이용한 이미지 해상도 향상하기</dc:title>
  <dc:creator>rlawl</dc:creator>
  <cp:lastModifiedBy> </cp:lastModifiedBy>
  <cp:revision>34</cp:revision>
  <dcterms:created xsi:type="dcterms:W3CDTF">2020-06-01T10:30:16Z</dcterms:created>
  <dcterms:modified xsi:type="dcterms:W3CDTF">2020-06-07T08:38:20Z</dcterms:modified>
</cp:coreProperties>
</file>