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2888" y="2146998"/>
            <a:ext cx="8506223" cy="1300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3573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77208"/>
            <a:ext cx="10358120" cy="403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5015"/>
              </a:lnSpc>
              <a:spcBef>
                <a:spcPts val="105"/>
              </a:spcBef>
            </a:pPr>
            <a:r>
              <a:rPr dirty="0"/>
              <a:t>기계학습개론</a:t>
            </a:r>
          </a:p>
          <a:p>
            <a:pPr algn="ctr">
              <a:lnSpc>
                <a:spcPts val="5015"/>
              </a:lnSpc>
            </a:pPr>
            <a:r>
              <a:rPr dirty="0"/>
              <a:t>주차별</a:t>
            </a:r>
            <a:r>
              <a:rPr dirty="0" spc="-585"/>
              <a:t> </a:t>
            </a:r>
            <a:r>
              <a:rPr dirty="0"/>
              <a:t>수업</a:t>
            </a:r>
            <a:r>
              <a:rPr dirty="0" spc="-570"/>
              <a:t> </a:t>
            </a:r>
            <a:r>
              <a:rPr dirty="0"/>
              <a:t>개요</a:t>
            </a:r>
            <a:r>
              <a:rPr dirty="0">
                <a:latin typeface="Calibri"/>
                <a:cs typeface="Calibri"/>
              </a:rPr>
              <a:t>(+</a:t>
            </a:r>
            <a:r>
              <a:rPr dirty="0"/>
              <a:t>교재</a:t>
            </a:r>
            <a:r>
              <a:rPr dirty="0">
                <a:latin typeface="Calibri"/>
                <a:cs typeface="Calibri"/>
              </a:rPr>
              <a:t>/</a:t>
            </a:r>
            <a:r>
              <a:rPr dirty="0"/>
              <a:t>과제</a:t>
            </a:r>
            <a:r>
              <a:rPr dirty="0" spc="-595"/>
              <a:t> </a:t>
            </a:r>
            <a:r>
              <a:rPr dirty="0"/>
              <a:t>정보</a:t>
            </a:r>
            <a:r>
              <a:rPr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4576" y="3991880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맑은 고딕"/>
                <a:cs typeface="맑은 고딕"/>
              </a:rPr>
              <a:t>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730"/>
            <a:ext cx="43110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8주차 -</a:t>
            </a:r>
            <a:r>
              <a:rPr dirty="0" spc="-85"/>
              <a:t> </a:t>
            </a:r>
            <a:r>
              <a:rPr dirty="0"/>
              <a:t>중간고사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9876"/>
            <a:ext cx="10128250" cy="2197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맑은 고딕"/>
                <a:cs typeface="맑은 고딕"/>
              </a:rPr>
              <a:t>범위 : 1 ~</a:t>
            </a:r>
            <a:r>
              <a:rPr dirty="0" sz="2800" spc="30">
                <a:latin typeface="맑은 고딕"/>
                <a:cs typeface="맑은 고딕"/>
              </a:rPr>
              <a:t> </a:t>
            </a:r>
            <a:r>
              <a:rPr dirty="0" sz="2800" spc="-10">
                <a:latin typeface="맑은 고딕"/>
                <a:cs typeface="맑은 고딕"/>
              </a:rPr>
              <a:t>7주차</a:t>
            </a:r>
            <a:endParaRPr sz="2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255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맑은 고딕"/>
                <a:cs typeface="맑은 고딕"/>
              </a:rPr>
              <a:t>파이썬 코드는 시험범위가</a:t>
            </a:r>
            <a:r>
              <a:rPr dirty="0" sz="2800" spc="60">
                <a:latin typeface="맑은 고딕"/>
                <a:cs typeface="맑은 고딕"/>
              </a:rPr>
              <a:t> </a:t>
            </a:r>
            <a:r>
              <a:rPr dirty="0" sz="2800" spc="-5">
                <a:latin typeface="맑은 고딕"/>
                <a:cs typeface="맑은 고딕"/>
              </a:rPr>
              <a:t>아님</a:t>
            </a:r>
            <a:endParaRPr sz="2800">
              <a:latin typeface="맑은 고딕"/>
              <a:cs typeface="맑은 고딕"/>
            </a:endParaRPr>
          </a:p>
          <a:p>
            <a:pPr lvl="1" marL="697865" marR="5080" indent="-228600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맑은 고딕"/>
                <a:cs typeface="맑은 고딕"/>
              </a:rPr>
              <a:t>그러나 실험 경험을 통한 경험적 추론 능력은 시험 평가 대상일 수</a:t>
            </a:r>
            <a:r>
              <a:rPr dirty="0" sz="2400" spc="-65">
                <a:latin typeface="맑은 고딕"/>
                <a:cs typeface="맑은 고딕"/>
              </a:rPr>
              <a:t> </a:t>
            </a:r>
            <a:r>
              <a:rPr dirty="0" sz="2400">
                <a:latin typeface="맑은 고딕"/>
                <a:cs typeface="맑은 고딕"/>
              </a:rPr>
              <a:t>있  음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5730"/>
            <a:ext cx="332676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맑은 고딕"/>
                <a:cs typeface="맑은 고딕"/>
              </a:rPr>
              <a:t>9주차</a:t>
            </a:r>
            <a:r>
              <a:rPr dirty="0" sz="4400" spc="-80">
                <a:latin typeface="맑은 고딕"/>
                <a:cs typeface="맑은 고딕"/>
              </a:rPr>
              <a:t> </a:t>
            </a:r>
            <a:r>
              <a:rPr dirty="0" sz="4400">
                <a:latin typeface="맑은 고딕"/>
                <a:cs typeface="맑은 고딕"/>
              </a:rPr>
              <a:t>신경망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825752"/>
            <a:ext cx="5257800" cy="4351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8200" y="1825751"/>
            <a:ext cx="5257800" cy="4351020"/>
          </a:xfrm>
          <a:prstGeom prst="rect">
            <a:avLst/>
          </a:prstGeom>
          <a:ln w="6350">
            <a:solidFill>
              <a:srgbClr val="ED7D31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320040" indent="-2286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77660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15">
                <a:latin typeface="맑은 고딕"/>
                <a:cs typeface="맑은 고딕"/>
              </a:rPr>
              <a:t>Perceptron</a:t>
            </a:r>
            <a:endParaRPr sz="2000">
              <a:latin typeface="맑은 고딕"/>
              <a:cs typeface="맑은 고딕"/>
            </a:endParaRPr>
          </a:p>
          <a:p>
            <a:pPr lvl="1" marL="776605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90">
                <a:latin typeface="맑은 고딕"/>
                <a:cs typeface="맑은 고딕"/>
              </a:rPr>
              <a:t>MLP, </a:t>
            </a:r>
            <a:r>
              <a:rPr dirty="0" sz="2000" spc="-5">
                <a:latin typeface="맑은 고딕"/>
                <a:cs typeface="맑은 고딕"/>
              </a:rPr>
              <a:t>activation</a:t>
            </a:r>
            <a:r>
              <a:rPr dirty="0" sz="2000" spc="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function</a:t>
            </a:r>
            <a:endParaRPr sz="2000">
              <a:latin typeface="맑은 고딕"/>
              <a:cs typeface="맑은 고딕"/>
            </a:endParaRPr>
          </a:p>
          <a:p>
            <a:pPr lvl="1" marL="776605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15">
                <a:latin typeface="맑은 고딕"/>
                <a:cs typeface="맑은 고딕"/>
              </a:rPr>
              <a:t>Back-propagation</a:t>
            </a:r>
            <a:endParaRPr sz="2000">
              <a:latin typeface="맑은 고딕"/>
              <a:cs typeface="맑은 고딕"/>
            </a:endParaRPr>
          </a:p>
          <a:p>
            <a:pPr marL="32004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15">
                <a:latin typeface="맑은 고딕"/>
                <a:cs typeface="맑은 고딕"/>
              </a:rPr>
              <a:t>Perceptron(기3.1~3.3)</a:t>
            </a:r>
            <a:endParaRPr sz="2400">
              <a:latin typeface="맑은 고딕"/>
              <a:cs typeface="맑은 고딕"/>
            </a:endParaRPr>
          </a:p>
          <a:p>
            <a:pPr marL="32004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5">
                <a:latin typeface="맑은 고딕"/>
                <a:cs typeface="맑은 고딕"/>
              </a:rPr>
              <a:t>오류역전파(기3.4)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61176" y="1830323"/>
            <a:ext cx="5257799" cy="4351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61176" y="1830323"/>
            <a:ext cx="5257800" cy="435102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319405" indent="-2292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60">
                <a:latin typeface="맑은 고딕"/>
                <a:cs typeface="맑은 고딕"/>
              </a:rPr>
              <a:t>Tensor, </a:t>
            </a:r>
            <a:r>
              <a:rPr dirty="0" sz="2000" spc="-30">
                <a:latin typeface="맑은 고딕"/>
                <a:cs typeface="맑은 고딕"/>
              </a:rPr>
              <a:t>vector, </a:t>
            </a:r>
            <a:r>
              <a:rPr dirty="0" sz="2000">
                <a:latin typeface="Wingdings"/>
                <a:cs typeface="Wingdings"/>
              </a:rPr>
              <a:t>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>
                <a:latin typeface="맑은 고딕"/>
                <a:cs typeface="맑은 고딕"/>
              </a:rPr>
              <a:t>numpy</a:t>
            </a:r>
            <a:endParaRPr sz="20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10">
                <a:latin typeface="맑은 고딕"/>
                <a:cs typeface="맑은 고딕"/>
              </a:rPr>
              <a:t>Keras</a:t>
            </a:r>
            <a:r>
              <a:rPr dirty="0" sz="2400" spc="-5">
                <a:latin typeface="맑은 고딕"/>
                <a:cs typeface="맑은 고딕"/>
              </a:rPr>
              <a:t> 이해(케3.1~3.2)</a:t>
            </a:r>
            <a:endParaRPr sz="24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5">
                <a:latin typeface="맑은 고딕"/>
                <a:cs typeface="맑은 고딕"/>
              </a:rPr>
              <a:t>신경망기초연산(케2)</a:t>
            </a:r>
            <a:endParaRPr sz="24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5">
                <a:latin typeface="맑은 고딕"/>
                <a:cs typeface="맑은 고딕"/>
              </a:rPr>
              <a:t>회귀문제(케3.6)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보스턴주택가격</a:t>
            </a:r>
            <a:endParaRPr sz="20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5">
                <a:latin typeface="맑은 고딕"/>
                <a:cs typeface="맑은 고딕"/>
              </a:rPr>
              <a:t>데이터다루기(모11)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10">
                <a:latin typeface="맑은 고딕"/>
                <a:cs typeface="맑은 고딕"/>
              </a:rPr>
              <a:t>Pandas </a:t>
            </a:r>
            <a:r>
              <a:rPr dirty="0" sz="2000">
                <a:latin typeface="맑은 고딕"/>
                <a:cs typeface="맑은 고딕"/>
              </a:rPr>
              <a:t>테이블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활용법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5">
                <a:latin typeface="맑은 고딕"/>
                <a:cs typeface="맑은 고딕"/>
              </a:rPr>
              <a:t>Matplotlib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그래프표현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12x8x1 </a:t>
            </a:r>
            <a:r>
              <a:rPr dirty="0" sz="2000" spc="-5">
                <a:latin typeface="맑은 고딕"/>
                <a:cs typeface="맑은 고딕"/>
              </a:rPr>
              <a:t>MLP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구현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162759" y="106987"/>
            <a:ext cx="18351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기계학습</a:t>
            </a:r>
            <a:endParaRPr sz="1600">
              <a:latin typeface="맑은 고딕"/>
              <a:cs typeface="맑은 고딕"/>
            </a:endParaRPr>
          </a:p>
          <a:p>
            <a:pPr marL="12700" marR="5080" indent="6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9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핸즈온머신러닝  </a:t>
            </a: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  </a:t>
            </a: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  </a:t>
            </a: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머신러닝도감  </a:t>
            </a: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</a:t>
            </a:r>
            <a:r>
              <a:rPr dirty="0" sz="1600" spc="-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ML: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5730"/>
            <a:ext cx="569277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맑은 고딕"/>
                <a:cs typeface="맑은 고딕"/>
              </a:rPr>
              <a:t>10주차 – DNN,</a:t>
            </a:r>
            <a:r>
              <a:rPr dirty="0" sz="4400" spc="-100">
                <a:latin typeface="맑은 고딕"/>
                <a:cs typeface="맑은 고딕"/>
              </a:rPr>
              <a:t> </a:t>
            </a:r>
            <a:r>
              <a:rPr dirty="0" sz="4400">
                <a:latin typeface="맑은 고딕"/>
                <a:cs typeface="맑은 고딕"/>
              </a:rPr>
              <a:t>최적화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75819"/>
            <a:ext cx="3414395" cy="257810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20">
                <a:latin typeface="맑은 고딕"/>
                <a:cs typeface="맑은 고딕"/>
              </a:rPr>
              <a:t>k-겹교차검증,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regularization,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dropout,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ML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파이프라인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최적화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코드+예제(케4.2 ~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4.5)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수학적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개념(기5)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58001" y="1827148"/>
            <a:ext cx="5264150" cy="4801235"/>
            <a:chOff x="6358001" y="1827148"/>
            <a:chExt cx="5264150" cy="4801235"/>
          </a:xfrm>
        </p:grpSpPr>
        <p:sp>
          <p:nvSpPr>
            <p:cNvPr id="5" name="object 5"/>
            <p:cNvSpPr/>
            <p:nvPr/>
          </p:nvSpPr>
          <p:spPr>
            <a:xfrm>
              <a:off x="6361176" y="1830323"/>
              <a:ext cx="5257799" cy="47945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61176" y="1830323"/>
              <a:ext cx="5257800" cy="4794885"/>
            </a:xfrm>
            <a:custGeom>
              <a:avLst/>
              <a:gdLst/>
              <a:ahLst/>
              <a:cxnLst/>
              <a:rect l="l" t="t" r="r" b="b"/>
              <a:pathLst>
                <a:path w="5257800" h="4794884">
                  <a:moveTo>
                    <a:pt x="0" y="0"/>
                  </a:moveTo>
                  <a:lnTo>
                    <a:pt x="5257800" y="0"/>
                  </a:lnTo>
                  <a:lnTo>
                    <a:pt x="5257800" y="4794504"/>
                  </a:lnTo>
                  <a:lnTo>
                    <a:pt x="0" y="479450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439625" y="1779901"/>
            <a:ext cx="4895850" cy="466153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Batch, </a:t>
            </a:r>
            <a:r>
              <a:rPr dirty="0" sz="2000" spc="-25">
                <a:latin typeface="맑은 고딕"/>
                <a:cs typeface="맑은 고딕"/>
              </a:rPr>
              <a:t>ReLU,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Epoch</a:t>
            </a:r>
            <a:endParaRPr sz="2000">
              <a:latin typeface="맑은 고딕"/>
              <a:cs typeface="맑은 고딕"/>
            </a:endParaRPr>
          </a:p>
          <a:p>
            <a:pPr marL="241300" marR="5080" indent="-228600">
              <a:lnSpc>
                <a:spcPts val="259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맑은 고딕"/>
                <a:cs typeface="맑은 고딕"/>
              </a:rPr>
              <a:t>Building </a:t>
            </a:r>
            <a:r>
              <a:rPr dirty="0" sz="2400">
                <a:latin typeface="맑은 고딕"/>
                <a:cs typeface="맑은 고딕"/>
              </a:rPr>
              <a:t>an </a:t>
            </a:r>
            <a:r>
              <a:rPr dirty="0" sz="2400" spc="-5">
                <a:latin typeface="맑은 고딕"/>
                <a:cs typeface="맑은 고딕"/>
              </a:rPr>
              <a:t>image classifier using  sequential</a:t>
            </a:r>
            <a:r>
              <a:rPr dirty="0" sz="2400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API(핸10)</a:t>
            </a:r>
            <a:endParaRPr sz="24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5">
                <a:latin typeface="맑은 고딕"/>
                <a:cs typeface="맑은 고딕"/>
              </a:rPr>
              <a:t>Fashion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MNIST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5">
                <a:latin typeface="맑은 고딕"/>
                <a:cs typeface="맑은 고딕"/>
              </a:rPr>
              <a:t>Vanishing</a:t>
            </a:r>
            <a:r>
              <a:rPr dirty="0" sz="2400" spc="-5">
                <a:latin typeface="맑은 고딕"/>
                <a:cs typeface="맑은 고딕"/>
              </a:rPr>
              <a:t> </a:t>
            </a:r>
            <a:r>
              <a:rPr dirty="0" sz="2400" spc="-10">
                <a:latin typeface="맑은 고딕"/>
                <a:cs typeface="맑은 고딕"/>
              </a:rPr>
              <a:t>problems(핸11)</a:t>
            </a:r>
            <a:endParaRPr sz="24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Non-saturating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activation</a:t>
            </a:r>
            <a:endParaRPr sz="2000">
              <a:latin typeface="맑은 고딕"/>
              <a:cs typeface="맑은 고딕"/>
            </a:endParaRPr>
          </a:p>
          <a:p>
            <a:pPr lvl="1" marL="697865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Batch </a:t>
            </a:r>
            <a:r>
              <a:rPr dirty="0" sz="2000">
                <a:latin typeface="맑은 고딕"/>
                <a:cs typeface="맑은 고딕"/>
              </a:rPr>
              <a:t>normalization (w/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코드)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7030A0"/>
                </a:solidFill>
                <a:latin typeface="맑은 고딕"/>
                <a:cs typeface="맑은 고딕"/>
              </a:rPr>
              <a:t>과제 3</a:t>
            </a:r>
            <a:endParaRPr sz="2400">
              <a:latin typeface="맑은 고딕"/>
              <a:cs typeface="맑은 고딕"/>
            </a:endParaRPr>
          </a:p>
          <a:p>
            <a:pPr lvl="1" marL="697865" marR="73025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5">
                <a:latin typeface="맑은 고딕"/>
                <a:cs typeface="맑은 고딕"/>
              </a:rPr>
              <a:t>Fashion </a:t>
            </a:r>
            <a:r>
              <a:rPr dirty="0" sz="2000">
                <a:latin typeface="맑은 고딕"/>
                <a:cs typeface="맑은 고딕"/>
              </a:rPr>
              <a:t>MNIST(핸10)에 최적화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기법  사용하여 </a:t>
            </a:r>
            <a:r>
              <a:rPr dirty="0" sz="2000" spc="-5">
                <a:latin typeface="맑은 고딕"/>
                <a:cs typeface="맑은 고딕"/>
              </a:rPr>
              <a:t>best </a:t>
            </a:r>
            <a:r>
              <a:rPr dirty="0" sz="2000">
                <a:latin typeface="맑은 고딕"/>
                <a:cs typeface="맑은 고딕"/>
              </a:rPr>
              <a:t>model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찾기</a:t>
            </a:r>
            <a:endParaRPr sz="2000">
              <a:latin typeface="맑은 고딕"/>
              <a:cs typeface="맑은 고딕"/>
            </a:endParaRPr>
          </a:p>
          <a:p>
            <a:pPr lvl="2" marL="1155700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dirty="0" sz="1600" spc="-5">
                <a:latin typeface="맑은 고딕"/>
                <a:cs typeface="맑은 고딕"/>
              </a:rPr>
              <a:t>BN, </a:t>
            </a:r>
            <a:r>
              <a:rPr dirty="0" sz="1600" spc="-10">
                <a:latin typeface="맑은 고딕"/>
                <a:cs typeface="맑은 고딕"/>
              </a:rPr>
              <a:t>Drop, </a:t>
            </a:r>
            <a:r>
              <a:rPr dirty="0" sz="1600" spc="-30">
                <a:latin typeface="맑은 고딕"/>
                <a:cs typeface="맑은 고딕"/>
              </a:rPr>
              <a:t>Regular,</a:t>
            </a:r>
            <a:r>
              <a:rPr dirty="0" sz="1600" spc="4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Activation,</a:t>
            </a:r>
            <a:endParaRPr sz="1600">
              <a:latin typeface="맑은 고딕"/>
              <a:cs typeface="맑은 고딕"/>
            </a:endParaRPr>
          </a:p>
          <a:p>
            <a:pPr lvl="2" marL="1155700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dirty="0" sz="1600" spc="-5">
                <a:latin typeface="맑은 고딕"/>
                <a:cs typeface="맑은 고딕"/>
              </a:rPr>
              <a:t>Which is</a:t>
            </a:r>
            <a:r>
              <a:rPr dirty="0" sz="1600">
                <a:latin typeface="맑은 고딕"/>
                <a:cs typeface="맑은 고딕"/>
              </a:rPr>
              <a:t> </a:t>
            </a:r>
            <a:r>
              <a:rPr dirty="0" sz="1600" spc="-15">
                <a:latin typeface="맑은 고딕"/>
                <a:cs typeface="맑은 고딕"/>
              </a:rPr>
              <a:t>best?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62728" y="107142"/>
            <a:ext cx="18351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기계학습</a:t>
            </a:r>
            <a:endParaRPr sz="1600">
              <a:latin typeface="맑은 고딕"/>
              <a:cs typeface="맑은 고딕"/>
            </a:endParaRPr>
          </a:p>
          <a:p>
            <a:pPr marL="12700" marR="5080" indent="6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9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핸즈온머신러닝  </a:t>
            </a: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  </a:t>
            </a: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  </a:t>
            </a: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머신러닝도감  </a:t>
            </a: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</a:t>
            </a:r>
            <a:r>
              <a:rPr dirty="0" sz="1600" spc="-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ML: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5730"/>
            <a:ext cx="543179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맑은 고딕"/>
                <a:cs typeface="맑은 고딕"/>
              </a:rPr>
              <a:t>11주차 – 딥러닝의</a:t>
            </a:r>
            <a:r>
              <a:rPr dirty="0" sz="4400" spc="-90">
                <a:latin typeface="맑은 고딕"/>
                <a:cs typeface="맑은 고딕"/>
              </a:rPr>
              <a:t> </a:t>
            </a:r>
            <a:r>
              <a:rPr dirty="0" sz="4400">
                <a:latin typeface="맑은 고딕"/>
                <a:cs typeface="맑은 고딕"/>
              </a:rPr>
              <a:t>꽃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825752"/>
            <a:ext cx="5257800" cy="452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8200" y="1825751"/>
            <a:ext cx="5257800" cy="452945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320040" indent="-2286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77660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CNN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 spc="-35">
                <a:latin typeface="맑은 고딕"/>
                <a:cs typeface="맑은 고딕"/>
              </a:rPr>
              <a:t>def.</a:t>
            </a:r>
            <a:endParaRPr sz="2000">
              <a:latin typeface="맑은 고딕"/>
              <a:cs typeface="맑은 고딕"/>
            </a:endParaRPr>
          </a:p>
          <a:p>
            <a:pPr lvl="1" marL="776605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영상 데이터 </a:t>
            </a:r>
            <a:r>
              <a:rPr dirty="0" sz="2000" spc="-5">
                <a:latin typeface="맑은 고딕"/>
                <a:cs typeface="맑은 고딕"/>
              </a:rPr>
              <a:t>이해(RGB, </a:t>
            </a:r>
            <a:r>
              <a:rPr dirty="0" sz="2000">
                <a:latin typeface="맑은 고딕"/>
                <a:cs typeface="맑은 고딕"/>
              </a:rPr>
              <a:t>2D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array)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Max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 spc="-15">
                <a:latin typeface="맑은 고딕"/>
                <a:cs typeface="맑은 고딕"/>
              </a:rPr>
              <a:t>Pooling</a:t>
            </a:r>
            <a:endParaRPr sz="2000">
              <a:latin typeface="맑은 고딕"/>
              <a:cs typeface="맑은 고딕"/>
            </a:endParaRPr>
          </a:p>
          <a:p>
            <a:pPr marL="32004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>
                <a:latin typeface="맑은 고딕"/>
                <a:cs typeface="맑은 고딕"/>
              </a:rPr>
              <a:t>CNN 기초</a:t>
            </a:r>
            <a:endParaRPr sz="2400">
              <a:latin typeface="맑은 고딕"/>
              <a:cs typeface="맑은 고딕"/>
            </a:endParaRPr>
          </a:p>
          <a:p>
            <a:pPr lvl="1" marL="776605" marR="490220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5">
                <a:latin typeface="맑은 고딕"/>
                <a:cs typeface="맑은 고딕"/>
              </a:rPr>
              <a:t>Convolution </a:t>
            </a:r>
            <a:r>
              <a:rPr dirty="0" sz="2000" spc="-10">
                <a:latin typeface="맑은 고딕"/>
                <a:cs typeface="맑은 고딕"/>
              </a:rPr>
              <a:t>kernel </a:t>
            </a:r>
            <a:r>
              <a:rPr dirty="0" sz="2000">
                <a:latin typeface="맑은 고딕"/>
                <a:cs typeface="맑은 고딕"/>
              </a:rPr>
              <a:t>+ max </a:t>
            </a:r>
            <a:r>
              <a:rPr dirty="0" sz="2000" spc="-5">
                <a:latin typeface="맑은 고딕"/>
                <a:cs typeface="맑은 고딕"/>
              </a:rPr>
              <a:t>pooling  </a:t>
            </a:r>
            <a:r>
              <a:rPr dirty="0" sz="2000">
                <a:latin typeface="맑은 고딕"/>
                <a:cs typeface="맑은 고딕"/>
              </a:rPr>
              <a:t>MNIST 정확도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비교(모16)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15">
                <a:latin typeface="맑은 고딕"/>
                <a:cs typeface="맑은 고딕"/>
              </a:rPr>
              <a:t>Fashion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MNIST코드(핸14)</a:t>
            </a:r>
            <a:endParaRPr sz="2000">
              <a:latin typeface="맑은 고딕"/>
              <a:cs typeface="맑은 고딕"/>
            </a:endParaRPr>
          </a:p>
          <a:p>
            <a:pPr marL="32004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>
                <a:solidFill>
                  <a:srgbClr val="7030A0"/>
                </a:solidFill>
                <a:latin typeface="맑은 고딕"/>
                <a:cs typeface="맑은 고딕"/>
              </a:rPr>
              <a:t>과제 4</a:t>
            </a:r>
            <a:endParaRPr sz="2400">
              <a:latin typeface="맑은 고딕"/>
              <a:cs typeface="맑은 고딕"/>
            </a:endParaRPr>
          </a:p>
          <a:p>
            <a:pPr lvl="1" marL="77660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15">
                <a:latin typeface="맑은 고딕"/>
                <a:cs typeface="맑은 고딕"/>
              </a:rPr>
              <a:t>Fashion </a:t>
            </a:r>
            <a:r>
              <a:rPr dirty="0" sz="2000" spc="-5">
                <a:latin typeface="맑은 고딕"/>
                <a:cs typeface="맑은 고딕"/>
              </a:rPr>
              <a:t>MNIST 정확도비교(핸10,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 spc="-10">
                <a:latin typeface="맑은 고딕"/>
                <a:cs typeface="맑은 고딕"/>
              </a:rPr>
              <a:t>핸14)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DNN </a:t>
            </a:r>
            <a:r>
              <a:rPr dirty="0" sz="2000" spc="-5">
                <a:latin typeface="맑은 고딕"/>
                <a:cs typeface="맑은 고딕"/>
              </a:rPr>
              <a:t>vs.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CNN?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39625" y="1779901"/>
            <a:ext cx="3771900" cy="438467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5">
                <a:latin typeface="맑은 고딕"/>
                <a:cs typeface="맑은 고딕"/>
              </a:rPr>
              <a:t>Popular </a:t>
            </a:r>
            <a:r>
              <a:rPr dirty="0" sz="2000">
                <a:latin typeface="맑은 고딕"/>
                <a:cs typeface="맑은 고딕"/>
              </a:rPr>
              <a:t>CNN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architectures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25">
                <a:latin typeface="맑은 고딕"/>
                <a:cs typeface="맑은 고딕"/>
              </a:rPr>
              <a:t>Transfer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learning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CNN</a:t>
            </a:r>
            <a:r>
              <a:rPr dirty="0" sz="2400" spc="-20">
                <a:latin typeface="맑은 고딕"/>
                <a:cs typeface="맑은 고딕"/>
              </a:rPr>
              <a:t> </a:t>
            </a:r>
            <a:r>
              <a:rPr dirty="0" sz="2400" spc="-10">
                <a:latin typeface="맑은 고딕"/>
                <a:cs typeface="맑은 고딕"/>
              </a:rPr>
              <a:t>archite4ctures(핸14)</a:t>
            </a:r>
            <a:endParaRPr sz="24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LeNet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AlexNet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GoogLeNet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0">
                <a:latin typeface="맑은 고딕"/>
                <a:cs typeface="맑은 고딕"/>
              </a:rPr>
              <a:t>VGGNet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5">
                <a:latin typeface="맑은 고딕"/>
                <a:cs typeface="맑은 고딕"/>
              </a:rPr>
              <a:t>ResNet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Xception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SENet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30">
                <a:latin typeface="맑은 고딕"/>
                <a:cs typeface="맑은 고딕"/>
              </a:rPr>
              <a:t>Transfer</a:t>
            </a:r>
            <a:r>
              <a:rPr dirty="0" sz="2400" spc="-15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learning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2759" y="106987"/>
            <a:ext cx="18351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기계학습</a:t>
            </a:r>
            <a:endParaRPr sz="1600">
              <a:latin typeface="맑은 고딕"/>
              <a:cs typeface="맑은 고딕"/>
            </a:endParaRPr>
          </a:p>
          <a:p>
            <a:pPr marL="12700" marR="5080" indent="6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9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핸즈온머신러닝  </a:t>
            </a: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  </a:t>
            </a: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  </a:t>
            </a: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머신러닝도감  </a:t>
            </a: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</a:t>
            </a:r>
            <a:r>
              <a:rPr dirty="0" sz="1600" spc="-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ML: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5730"/>
            <a:ext cx="794385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맑은 고딕"/>
                <a:cs typeface="맑은 고딕"/>
              </a:rPr>
              <a:t>12주차 – 과거를 기억하는</a:t>
            </a:r>
            <a:r>
              <a:rPr dirty="0" sz="4400" spc="-90">
                <a:latin typeface="맑은 고딕"/>
                <a:cs typeface="맑은 고딕"/>
              </a:rPr>
              <a:t> </a:t>
            </a:r>
            <a:r>
              <a:rPr dirty="0" sz="4400">
                <a:latin typeface="맑은 고딕"/>
                <a:cs typeface="맑은 고딕"/>
              </a:rPr>
              <a:t>RNN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75819"/>
            <a:ext cx="5043805" cy="442087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RNN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Sequence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처리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10">
                <a:latin typeface="맑은 고딕"/>
                <a:cs typeface="맑은 고딕"/>
              </a:rPr>
              <a:t>RNN(핸15)</a:t>
            </a:r>
            <a:endParaRPr sz="28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15">
                <a:latin typeface="맑은 고딕"/>
                <a:cs typeface="맑은 고딕"/>
              </a:rPr>
              <a:t>Recurrent </a:t>
            </a:r>
            <a:r>
              <a:rPr dirty="0" sz="2400" spc="-10">
                <a:latin typeface="맑은 고딕"/>
                <a:cs typeface="맑은 고딕"/>
              </a:rPr>
              <a:t>neurons </a:t>
            </a:r>
            <a:r>
              <a:rPr dirty="0" sz="2400" spc="-5">
                <a:latin typeface="맑은 고딕"/>
                <a:cs typeface="맑은 고딕"/>
              </a:rPr>
              <a:t>(Eq.</a:t>
            </a:r>
            <a:r>
              <a:rPr dirty="0" sz="2400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15-1,-2)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맑은 고딕"/>
                <a:cs typeface="맑은 고딕"/>
              </a:rPr>
              <a:t>Seq2Seq, Enc-Dec</a:t>
            </a:r>
            <a:r>
              <a:rPr dirty="0" sz="2400" spc="20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models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30">
                <a:latin typeface="맑은 고딕"/>
                <a:cs typeface="맑은 고딕"/>
              </a:rPr>
              <a:t>Training</a:t>
            </a:r>
            <a:r>
              <a:rPr dirty="0" sz="2400" spc="-15">
                <a:latin typeface="맑은 고딕"/>
                <a:cs typeface="맑은 고딕"/>
              </a:rPr>
              <a:t> </a:t>
            </a:r>
            <a:r>
              <a:rPr dirty="0" sz="2400">
                <a:latin typeface="맑은 고딕"/>
                <a:cs typeface="맑은 고딕"/>
              </a:rPr>
              <a:t>RNN</a:t>
            </a:r>
            <a:endParaRPr sz="2400">
              <a:latin typeface="맑은 고딕"/>
              <a:cs typeface="맑은 고딕"/>
            </a:endParaRPr>
          </a:p>
          <a:p>
            <a:pPr lvl="1" marL="698500" marR="257175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맑은 고딕"/>
                <a:cs typeface="맑은 고딕"/>
              </a:rPr>
              <a:t>Forecasting </a:t>
            </a:r>
            <a:r>
              <a:rPr dirty="0" sz="2400">
                <a:latin typeface="맑은 고딕"/>
                <a:cs typeface="맑은 고딕"/>
              </a:rPr>
              <a:t>a </a:t>
            </a:r>
            <a:r>
              <a:rPr dirty="0" sz="2400" spc="-5">
                <a:latin typeface="맑은 고딕"/>
                <a:cs typeface="맑은 고딕"/>
              </a:rPr>
              <a:t>Time Series (w/  code)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>
                <a:latin typeface="맑은 고딕"/>
                <a:cs typeface="맑은 고딕"/>
              </a:rPr>
              <a:t>Deep</a:t>
            </a:r>
            <a:r>
              <a:rPr dirty="0" sz="2400" spc="10">
                <a:latin typeface="맑은 고딕"/>
                <a:cs typeface="맑은 고딕"/>
              </a:rPr>
              <a:t> </a:t>
            </a:r>
            <a:r>
              <a:rPr dirty="0" sz="2400">
                <a:latin typeface="맑은 고딕"/>
                <a:cs typeface="맑은 고딕"/>
              </a:rPr>
              <a:t>RNN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맑은 고딕"/>
                <a:cs typeface="맑은 고딕"/>
              </a:rPr>
              <a:t>장기문맥의존성(기8.3)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61176" y="1830323"/>
            <a:ext cx="5257799" cy="4527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61176" y="1830323"/>
            <a:ext cx="5257800" cy="452818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319405" indent="-2292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자연어처리,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5">
                <a:latin typeface="맑은 고딕"/>
                <a:cs typeface="맑은 고딕"/>
              </a:rPr>
              <a:t>LSTM</a:t>
            </a:r>
            <a:endParaRPr sz="20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5">
                <a:latin typeface="맑은 고딕"/>
                <a:cs typeface="맑은 고딕"/>
              </a:rPr>
              <a:t>Handling </a:t>
            </a:r>
            <a:r>
              <a:rPr dirty="0" sz="2400">
                <a:latin typeface="맑은 고딕"/>
                <a:cs typeface="맑은 고딕"/>
              </a:rPr>
              <a:t>Long</a:t>
            </a:r>
            <a:r>
              <a:rPr dirty="0" sz="2400" spc="5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Sequences(핸15)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LSTM 개념,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GRU</a:t>
            </a:r>
            <a:endParaRPr sz="20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5">
                <a:latin typeface="맑은 고딕"/>
                <a:cs typeface="맑은 고딕"/>
              </a:rPr>
              <a:t>자연어처리(모17,18)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50">
                <a:latin typeface="맑은 고딕"/>
                <a:cs typeface="맑은 고딕"/>
              </a:rPr>
              <a:t>Token, </a:t>
            </a:r>
            <a:r>
              <a:rPr dirty="0" sz="2000">
                <a:latin typeface="맑은 고딕"/>
                <a:cs typeface="맑은 고딕"/>
              </a:rPr>
              <a:t>one-hot </a:t>
            </a:r>
            <a:r>
              <a:rPr dirty="0" sz="2000" spc="-5">
                <a:latin typeface="맑은 고딕"/>
                <a:cs typeface="맑은 고딕"/>
              </a:rPr>
              <a:t>enc.,</a:t>
            </a:r>
            <a:r>
              <a:rPr dirty="0" sz="2000" spc="7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embedding(모17)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IMDB </a:t>
            </a:r>
            <a:r>
              <a:rPr dirty="0" sz="2000" spc="-10">
                <a:latin typeface="맑은 고딕"/>
                <a:cs typeface="맑은 고딕"/>
              </a:rPr>
              <a:t>review </a:t>
            </a:r>
            <a:r>
              <a:rPr dirty="0" sz="2000" spc="-5">
                <a:latin typeface="맑은 고딕"/>
                <a:cs typeface="맑은 고딕"/>
              </a:rPr>
              <a:t>by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LSTM+CNN(모18)</a:t>
            </a:r>
            <a:endParaRPr sz="20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10">
                <a:latin typeface="맑은 고딕"/>
                <a:cs typeface="맑은 고딕"/>
              </a:rPr>
              <a:t>Attention</a:t>
            </a:r>
            <a:r>
              <a:rPr dirty="0" sz="2400" spc="-20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mechanisms(핸16)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개념위주(w/o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code)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2759" y="106987"/>
            <a:ext cx="18351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기계학습</a:t>
            </a:r>
            <a:endParaRPr sz="1600">
              <a:latin typeface="맑은 고딕"/>
              <a:cs typeface="맑은 고딕"/>
            </a:endParaRPr>
          </a:p>
          <a:p>
            <a:pPr marL="12700" marR="5080" indent="6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9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핸즈온머신러닝  </a:t>
            </a: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  </a:t>
            </a: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  </a:t>
            </a: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머신러닝도감  </a:t>
            </a: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</a:t>
            </a:r>
            <a:r>
              <a:rPr dirty="0" sz="1600" spc="-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ML: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5730"/>
            <a:ext cx="4608195" cy="5086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맑은 고딕"/>
                <a:cs typeface="맑은 고딕"/>
              </a:rPr>
              <a:t>13주차 – AE,</a:t>
            </a:r>
            <a:r>
              <a:rPr dirty="0" sz="4400" spc="-85">
                <a:latin typeface="맑은 고딕"/>
                <a:cs typeface="맑은 고딕"/>
              </a:rPr>
              <a:t> </a:t>
            </a:r>
            <a:r>
              <a:rPr dirty="0" sz="4400" spc="5">
                <a:latin typeface="맑은 고딕"/>
                <a:cs typeface="맑은 고딕"/>
              </a:rPr>
              <a:t>GAN</a:t>
            </a:r>
            <a:endParaRPr sz="4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400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AE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20">
                <a:latin typeface="맑은 고딕"/>
                <a:cs typeface="맑은 고딕"/>
              </a:rPr>
              <a:t>Variational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AE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AE</a:t>
            </a:r>
            <a:r>
              <a:rPr dirty="0" sz="2400" spc="-15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concept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맑은 고딕"/>
                <a:cs typeface="맑은 고딕"/>
              </a:rPr>
              <a:t>PCA by</a:t>
            </a:r>
            <a:r>
              <a:rPr dirty="0" sz="2400" spc="5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AE(핸17)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다양한 </a:t>
            </a:r>
            <a:r>
              <a:rPr dirty="0" sz="2400" spc="-5">
                <a:latin typeface="맑은 고딕"/>
                <a:cs typeface="맑은 고딕"/>
              </a:rPr>
              <a:t>AEs(핸17)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25">
                <a:latin typeface="맑은 고딕"/>
                <a:cs typeface="맑은 고딕"/>
              </a:rPr>
              <a:t>Conv.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AE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0">
                <a:latin typeface="맑은 고딕"/>
                <a:cs typeface="맑은 고딕"/>
              </a:rPr>
              <a:t>Recurrent</a:t>
            </a:r>
            <a:r>
              <a:rPr dirty="0" sz="2000">
                <a:latin typeface="맑은 고딕"/>
                <a:cs typeface="맑은 고딕"/>
              </a:rPr>
              <a:t> AE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Denoising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5">
                <a:latin typeface="맑은 고딕"/>
                <a:cs typeface="맑은 고딕"/>
              </a:rPr>
              <a:t>VAE(핸17)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61176" y="1830323"/>
            <a:ext cx="5257799" cy="4527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361176" y="1830323"/>
            <a:ext cx="5257800" cy="452818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319405" indent="-2292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GAN</a:t>
            </a:r>
            <a:endParaRPr sz="20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5">
                <a:latin typeface="맑은 고딕"/>
                <a:cs typeface="맑은 고딕"/>
              </a:rPr>
              <a:t>GAN(모19,</a:t>
            </a:r>
            <a:r>
              <a:rPr dirty="0" sz="2400" spc="15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핸17)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개념, 코드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(모19)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5">
                <a:latin typeface="맑은 고딕"/>
                <a:cs typeface="맑은 고딕"/>
              </a:rPr>
              <a:t>Difficulties </a:t>
            </a:r>
            <a:r>
              <a:rPr dirty="0" sz="2000" spc="-20">
                <a:latin typeface="맑은 고딕"/>
                <a:cs typeface="맑은 고딕"/>
              </a:rPr>
              <a:t>of </a:t>
            </a:r>
            <a:r>
              <a:rPr dirty="0" sz="2000">
                <a:latin typeface="맑은 고딕"/>
                <a:cs typeface="맑은 고딕"/>
              </a:rPr>
              <a:t>training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GANs(핸17)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5">
                <a:latin typeface="맑은 고딕"/>
                <a:cs typeface="맑은 고딕"/>
              </a:rPr>
              <a:t>DCGAN(핸17)</a:t>
            </a:r>
            <a:endParaRPr sz="20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5">
                <a:latin typeface="맑은 고딕"/>
                <a:cs typeface="맑은 고딕"/>
              </a:rPr>
              <a:t>GAN훈련하기(케8.5)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2759" y="106987"/>
            <a:ext cx="18351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기계학습</a:t>
            </a:r>
            <a:endParaRPr sz="1600">
              <a:latin typeface="맑은 고딕"/>
              <a:cs typeface="맑은 고딕"/>
            </a:endParaRPr>
          </a:p>
          <a:p>
            <a:pPr marL="12700" marR="5080" indent="6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9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핸즈온머신러닝  </a:t>
            </a: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  </a:t>
            </a: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  </a:t>
            </a: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머신러닝도감  </a:t>
            </a: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</a:t>
            </a:r>
            <a:r>
              <a:rPr dirty="0" sz="1600" spc="-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ML: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5730"/>
            <a:ext cx="831850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맑은 고딕"/>
                <a:cs typeface="맑은 고딕"/>
              </a:rPr>
              <a:t>14주차 – 최신 </a:t>
            </a:r>
            <a:r>
              <a:rPr dirty="0" sz="4400" spc="-5">
                <a:latin typeface="맑은 고딕"/>
                <a:cs typeface="맑은 고딕"/>
              </a:rPr>
              <a:t>DL</a:t>
            </a:r>
            <a:r>
              <a:rPr dirty="0" sz="4400" spc="-60">
                <a:latin typeface="맑은 고딕"/>
                <a:cs typeface="맑은 고딕"/>
              </a:rPr>
              <a:t> </a:t>
            </a:r>
            <a:r>
              <a:rPr dirty="0" sz="4400">
                <a:latin typeface="맑은 고딕"/>
                <a:cs typeface="맑은 고딕"/>
              </a:rPr>
              <a:t>동향(참고자료)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5972"/>
            <a:ext cx="397637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논문리뷰 : </a:t>
            </a:r>
            <a:r>
              <a:rPr dirty="0" sz="2400" spc="-5">
                <a:latin typeface="맑은 고딕"/>
                <a:cs typeface="맑은 고딕"/>
              </a:rPr>
              <a:t>2020 CVPR best  paper(+nominee)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2842656"/>
            <a:ext cx="4428490" cy="246062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맑은 고딕"/>
                <a:cs typeface="맑은 고딕"/>
              </a:rPr>
              <a:t>2D </a:t>
            </a:r>
            <a:r>
              <a:rPr dirty="0" sz="1800" spc="-5">
                <a:latin typeface="맑은 고딕"/>
                <a:cs typeface="맑은 고딕"/>
              </a:rPr>
              <a:t>to </a:t>
            </a:r>
            <a:r>
              <a:rPr dirty="0" sz="1800">
                <a:latin typeface="맑은 고딕"/>
                <a:cs typeface="맑은 고딕"/>
              </a:rPr>
              <a:t>3D</a:t>
            </a:r>
            <a:r>
              <a:rPr dirty="0" sz="1800" spc="-25">
                <a:latin typeface="맑은 고딕"/>
                <a:cs typeface="맑은 고딕"/>
              </a:rPr>
              <a:t> </a:t>
            </a:r>
            <a:r>
              <a:rPr dirty="0" sz="1800" spc="-5">
                <a:latin typeface="맑은 고딕"/>
                <a:cs typeface="맑은 고딕"/>
              </a:rPr>
              <a:t>object</a:t>
            </a:r>
            <a:endParaRPr sz="1800">
              <a:latin typeface="맑은 고딕"/>
              <a:cs typeface="맑은 고딕"/>
            </a:endParaRPr>
          </a:p>
          <a:p>
            <a:pPr lvl="1" marL="697865" marR="5080" indent="-228600">
              <a:lnSpc>
                <a:spcPts val="173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600">
                <a:latin typeface="맑은 고딕"/>
                <a:cs typeface="맑은 고딕"/>
              </a:rPr>
              <a:t>“Unsupervised </a:t>
            </a:r>
            <a:r>
              <a:rPr dirty="0" sz="1600" spc="-5">
                <a:latin typeface="맑은 고딕"/>
                <a:cs typeface="맑은 고딕"/>
              </a:rPr>
              <a:t>learning </a:t>
            </a:r>
            <a:r>
              <a:rPr dirty="0" sz="1600" spc="-20">
                <a:latin typeface="맑은 고딕"/>
                <a:cs typeface="맑은 고딕"/>
              </a:rPr>
              <a:t>of </a:t>
            </a:r>
            <a:r>
              <a:rPr dirty="0" sz="1600" spc="-10">
                <a:latin typeface="맑은 고딕"/>
                <a:cs typeface="맑은 고딕"/>
              </a:rPr>
              <a:t>Probably  Symmetric </a:t>
            </a:r>
            <a:r>
              <a:rPr dirty="0" sz="1600" spc="-5">
                <a:latin typeface="맑은 고딕"/>
                <a:cs typeface="맑은 고딕"/>
              </a:rPr>
              <a:t>Deformable 3D Objects </a:t>
            </a:r>
            <a:r>
              <a:rPr dirty="0" sz="1600" spc="-10">
                <a:latin typeface="맑은 고딕"/>
                <a:cs typeface="맑은 고딕"/>
              </a:rPr>
              <a:t>from  Images </a:t>
            </a:r>
            <a:r>
              <a:rPr dirty="0" sz="1600" spc="-5">
                <a:latin typeface="맑은 고딕"/>
                <a:cs typeface="맑은 고딕"/>
              </a:rPr>
              <a:t>in the </a:t>
            </a:r>
            <a:r>
              <a:rPr dirty="0" sz="1600" spc="-35">
                <a:latin typeface="맑은 고딕"/>
                <a:cs typeface="맑은 고딕"/>
              </a:rPr>
              <a:t>Wild,” </a:t>
            </a:r>
            <a:r>
              <a:rPr dirty="0" sz="1600" spc="-10">
                <a:latin typeface="맑은 고딕"/>
                <a:cs typeface="맑은 고딕"/>
              </a:rPr>
              <a:t>2020 CVPR </a:t>
            </a:r>
            <a:r>
              <a:rPr dirty="0" sz="1600" spc="-5">
                <a:latin typeface="맑은 고딕"/>
                <a:cs typeface="맑은 고딕"/>
              </a:rPr>
              <a:t>Best  </a:t>
            </a:r>
            <a:r>
              <a:rPr dirty="0" sz="1600" spc="-20">
                <a:latin typeface="맑은 고딕"/>
                <a:cs typeface="맑은 고딕"/>
              </a:rPr>
              <a:t>Paper</a:t>
            </a:r>
            <a:r>
              <a:rPr dirty="0" sz="1600" spc="15">
                <a:latin typeface="맑은 고딕"/>
                <a:cs typeface="맑은 고딕"/>
              </a:rPr>
              <a:t> </a:t>
            </a:r>
            <a:r>
              <a:rPr dirty="0" sz="1600" spc="-15">
                <a:latin typeface="맑은 고딕"/>
                <a:cs typeface="맑은 고딕"/>
              </a:rPr>
              <a:t>Award</a:t>
            </a:r>
            <a:endParaRPr sz="16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10">
                <a:latin typeface="맑은 고딕"/>
                <a:cs typeface="맑은 고딕"/>
              </a:rPr>
              <a:t>Privacy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attack</a:t>
            </a:r>
            <a:endParaRPr sz="2000">
              <a:latin typeface="맑은 고딕"/>
              <a:cs typeface="맑은 고딕"/>
            </a:endParaRPr>
          </a:p>
          <a:p>
            <a:pPr lvl="1" marL="697865" marR="19050" indent="-228600">
              <a:lnSpc>
                <a:spcPts val="1730"/>
              </a:lnSpc>
              <a:spcBef>
                <a:spcPts val="5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1600" spc="10">
                <a:latin typeface="맑은 고딕"/>
                <a:cs typeface="맑은 고딕"/>
              </a:rPr>
              <a:t>“The </a:t>
            </a:r>
            <a:r>
              <a:rPr dirty="0" sz="1600" spc="-10">
                <a:latin typeface="맑은 고딕"/>
                <a:cs typeface="맑은 고딕"/>
              </a:rPr>
              <a:t>Secret Revealer”, 2020 CVPR </a:t>
            </a:r>
            <a:r>
              <a:rPr dirty="0" sz="1600" spc="-20">
                <a:latin typeface="맑은 고딕"/>
                <a:cs typeface="맑은 고딕"/>
              </a:rPr>
              <a:t>Paper  </a:t>
            </a:r>
            <a:r>
              <a:rPr dirty="0" sz="1600" spc="-15">
                <a:latin typeface="맑은 고딕"/>
                <a:cs typeface="맑은 고딕"/>
              </a:rPr>
              <a:t>Award</a:t>
            </a:r>
            <a:r>
              <a:rPr dirty="0" sz="1600" spc="-5">
                <a:latin typeface="맑은 고딕"/>
                <a:cs typeface="맑은 고딕"/>
              </a:rPr>
              <a:t> Nominees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•	</a:t>
            </a:r>
            <a:r>
              <a:rPr dirty="0" sz="2000">
                <a:latin typeface="맑은 고딕"/>
                <a:cs typeface="맑은 고딕"/>
              </a:rPr>
              <a:t>+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Cambria Math"/>
                <a:cs typeface="Cambria Math"/>
              </a:rPr>
              <a:t>α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9625" y="1820054"/>
            <a:ext cx="40246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논문리뷰 : </a:t>
            </a:r>
            <a:r>
              <a:rPr dirty="0" sz="2400" spc="-5">
                <a:latin typeface="맑은 고딕"/>
                <a:cs typeface="맑은 고딕"/>
              </a:rPr>
              <a:t>Intriguing</a:t>
            </a:r>
            <a:r>
              <a:rPr dirty="0" sz="2400" spc="-65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topics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6825" y="2536547"/>
            <a:ext cx="3449320" cy="14097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맑은 고딕"/>
                <a:cs typeface="맑은 고딕"/>
              </a:rPr>
              <a:t>AutoML</a:t>
            </a:r>
            <a:endParaRPr sz="2000">
              <a:latin typeface="맑은 고딕"/>
              <a:cs typeface="맑은 고딕"/>
            </a:endParaRPr>
          </a:p>
          <a:p>
            <a:pPr marL="240665" marR="5080" indent="-228600">
              <a:lnSpc>
                <a:spcPts val="2590"/>
              </a:lnSpc>
              <a:spcBef>
                <a:spcPts val="5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맑은 고딕"/>
                <a:cs typeface="맑은 고딕"/>
              </a:rPr>
              <a:t>Model </a:t>
            </a:r>
            <a:r>
              <a:rPr dirty="0" sz="2400" spc="-5">
                <a:latin typeface="맑은 고딕"/>
                <a:cs typeface="맑은 고딕"/>
              </a:rPr>
              <a:t>compression</a:t>
            </a:r>
            <a:r>
              <a:rPr dirty="0" sz="2400" spc="-110">
                <a:latin typeface="맑은 고딕"/>
                <a:cs typeface="맑은 고딕"/>
              </a:rPr>
              <a:t> </a:t>
            </a:r>
            <a:r>
              <a:rPr dirty="0" sz="2400">
                <a:latin typeface="맑은 고딕"/>
                <a:cs typeface="맑은 고딕"/>
              </a:rPr>
              <a:t>and  </a:t>
            </a:r>
            <a:r>
              <a:rPr dirty="0" sz="2400" spc="-5">
                <a:latin typeface="맑은 고딕"/>
                <a:cs typeface="맑은 고딕"/>
              </a:rPr>
              <a:t>acceleration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240665" algn="l"/>
              </a:tabLst>
            </a:pPr>
            <a:r>
              <a:rPr dirty="0" sz="2000">
                <a:latin typeface="Arial"/>
                <a:cs typeface="Arial"/>
              </a:rPr>
              <a:t>•	</a:t>
            </a:r>
            <a:r>
              <a:rPr dirty="0" sz="2000">
                <a:latin typeface="맑은 고딕"/>
                <a:cs typeface="맑은 고딕"/>
              </a:rPr>
              <a:t>+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Cambria Math"/>
                <a:cs typeface="Cambria Math"/>
              </a:rPr>
              <a:t>α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2759" y="106987"/>
            <a:ext cx="18351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기계학습</a:t>
            </a:r>
            <a:endParaRPr sz="1600">
              <a:latin typeface="맑은 고딕"/>
              <a:cs typeface="맑은 고딕"/>
            </a:endParaRPr>
          </a:p>
          <a:p>
            <a:pPr marL="12700" marR="5080" indent="6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9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핸즈온머신러닝  </a:t>
            </a: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  </a:t>
            </a: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  </a:t>
            </a: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머신러닝도감  </a:t>
            </a: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</a:t>
            </a:r>
            <a:r>
              <a:rPr dirty="0" sz="1600" spc="-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ML: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730"/>
            <a:ext cx="46774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15주차 –</a:t>
            </a:r>
            <a:r>
              <a:rPr dirty="0" spc="-85"/>
              <a:t> </a:t>
            </a:r>
            <a:r>
              <a:rPr dirty="0"/>
              <a:t>기말고사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7208"/>
            <a:ext cx="10128250" cy="4037329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맑은 고딕"/>
                <a:cs typeface="맑은 고딕"/>
              </a:rPr>
              <a:t>중간고사를 대체할 경우</a:t>
            </a:r>
            <a:r>
              <a:rPr dirty="0" sz="2800" spc="45">
                <a:latin typeface="맑은 고딕"/>
                <a:cs typeface="맑은 고딕"/>
              </a:rPr>
              <a:t> </a:t>
            </a:r>
            <a:r>
              <a:rPr dirty="0" sz="2800" spc="-5">
                <a:latin typeface="맑은 고딕"/>
                <a:cs typeface="맑은 고딕"/>
              </a:rPr>
              <a:t>:</a:t>
            </a:r>
            <a:endParaRPr sz="28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맑은 고딕"/>
                <a:cs typeface="맑은 고딕"/>
              </a:rPr>
              <a:t>시험범위 : </a:t>
            </a:r>
            <a:r>
              <a:rPr dirty="0" sz="2400" spc="-5">
                <a:latin typeface="맑은 고딕"/>
                <a:cs typeface="맑은 고딕"/>
              </a:rPr>
              <a:t>1주 </a:t>
            </a:r>
            <a:r>
              <a:rPr dirty="0" sz="2400">
                <a:latin typeface="맑은 고딕"/>
                <a:cs typeface="맑은 고딕"/>
              </a:rPr>
              <a:t>~</a:t>
            </a:r>
            <a:r>
              <a:rPr dirty="0" sz="2400" spc="25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13주(GAN까지)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맑은 고딕"/>
                <a:cs typeface="맑은 고딕"/>
              </a:rPr>
              <a:t>중간고사를 대면으로 치룬 경우</a:t>
            </a:r>
            <a:r>
              <a:rPr dirty="0" sz="2800" spc="75">
                <a:latin typeface="맑은 고딕"/>
                <a:cs typeface="맑은 고딕"/>
              </a:rPr>
              <a:t> </a:t>
            </a:r>
            <a:r>
              <a:rPr dirty="0" sz="2800" spc="-5">
                <a:latin typeface="맑은 고딕"/>
                <a:cs typeface="맑은 고딕"/>
              </a:rPr>
              <a:t>:</a:t>
            </a:r>
            <a:endParaRPr sz="28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맑은 고딕"/>
                <a:cs typeface="맑은 고딕"/>
              </a:rPr>
              <a:t>시험범위 : </a:t>
            </a:r>
            <a:r>
              <a:rPr dirty="0" sz="2400" spc="-5">
                <a:latin typeface="맑은 고딕"/>
                <a:cs typeface="맑은 고딕"/>
              </a:rPr>
              <a:t>9주 </a:t>
            </a:r>
            <a:r>
              <a:rPr dirty="0" sz="2400">
                <a:latin typeface="맑은 고딕"/>
                <a:cs typeface="맑은 고딕"/>
              </a:rPr>
              <a:t>~</a:t>
            </a:r>
            <a:r>
              <a:rPr dirty="0" sz="2400" spc="25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13주(GAN까지)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맑은 고딕"/>
                <a:cs typeface="맑은 고딕"/>
              </a:rPr>
              <a:t>(최신동향은 참고자료일 뿐이므로</a:t>
            </a:r>
            <a:r>
              <a:rPr dirty="0" sz="2800" spc="55">
                <a:latin typeface="맑은 고딕"/>
                <a:cs typeface="맑은 고딕"/>
              </a:rPr>
              <a:t> </a:t>
            </a:r>
            <a:r>
              <a:rPr dirty="0" sz="2800" spc="-5">
                <a:latin typeface="맑은 고딕"/>
                <a:cs typeface="맑은 고딕"/>
              </a:rPr>
              <a:t>제외함)</a:t>
            </a:r>
            <a:endParaRPr sz="2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255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맑은 고딕"/>
                <a:cs typeface="맑은 고딕"/>
              </a:rPr>
              <a:t>파이썬 코드는 시험범위가</a:t>
            </a:r>
            <a:r>
              <a:rPr dirty="0" sz="2800" spc="60">
                <a:latin typeface="맑은 고딕"/>
                <a:cs typeface="맑은 고딕"/>
              </a:rPr>
              <a:t> </a:t>
            </a:r>
            <a:r>
              <a:rPr dirty="0" sz="2800" spc="-5">
                <a:latin typeface="맑은 고딕"/>
                <a:cs typeface="맑은 고딕"/>
              </a:rPr>
              <a:t>아님</a:t>
            </a:r>
            <a:endParaRPr sz="2800">
              <a:latin typeface="맑은 고딕"/>
              <a:cs typeface="맑은 고딕"/>
            </a:endParaRPr>
          </a:p>
          <a:p>
            <a:pPr lvl="1" marL="697865" marR="5080" indent="-228600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>
                <a:latin typeface="맑은 고딕"/>
                <a:cs typeface="맑은 고딕"/>
              </a:rPr>
              <a:t>그러나 실험 경험을 통한 경험적 추론 능력은 시험 평가 대상일 수</a:t>
            </a:r>
            <a:r>
              <a:rPr dirty="0" sz="2400" spc="-65">
                <a:latin typeface="맑은 고딕"/>
                <a:cs typeface="맑은 고딕"/>
              </a:rPr>
              <a:t> </a:t>
            </a:r>
            <a:r>
              <a:rPr dirty="0" sz="2400">
                <a:latin typeface="맑은 고딕"/>
                <a:cs typeface="맑은 고딕"/>
              </a:rPr>
              <a:t>있  음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35730"/>
            <a:ext cx="14846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"/>
              <a:t>#</a:t>
            </a:r>
            <a:r>
              <a:rPr dirty="0"/>
              <a:t>주차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825752"/>
            <a:ext cx="5257800" cy="2054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8200" y="1825751"/>
            <a:ext cx="5257800" cy="2054860"/>
          </a:xfrm>
          <a:prstGeom prst="rect">
            <a:avLst/>
          </a:prstGeom>
          <a:ln w="6350">
            <a:solidFill>
              <a:srgbClr val="ED7D31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320040" indent="-2286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>
                <a:latin typeface="맑은 고딕"/>
                <a:cs typeface="맑은 고딕"/>
              </a:rPr>
              <a:t>수학적 내용 위주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61176" y="1825752"/>
            <a:ext cx="5257799" cy="2054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61176" y="1825751"/>
            <a:ext cx="5257800" cy="205486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319405" indent="-2292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>
                <a:latin typeface="맑은 고딕"/>
                <a:cs typeface="맑은 고딕"/>
              </a:rPr>
              <a:t>프로그래밍 위주</a:t>
            </a:r>
            <a:endParaRPr sz="2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235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19405" algn="l"/>
                <a:tab pos="320040" algn="l"/>
              </a:tabLst>
            </a:pPr>
            <a:r>
              <a:rPr dirty="0" sz="2000">
                <a:solidFill>
                  <a:srgbClr val="7030A0"/>
                </a:solidFill>
                <a:latin typeface="맑은 고딕"/>
                <a:cs typeface="맑은 고딕"/>
              </a:rPr>
              <a:t>과제</a:t>
            </a:r>
            <a:r>
              <a:rPr dirty="0" sz="2000" spc="130">
                <a:solidFill>
                  <a:srgbClr val="7030A0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7030A0"/>
                </a:solidFill>
                <a:latin typeface="맑은 고딕"/>
                <a:cs typeface="맑은 고딕"/>
              </a:rPr>
              <a:t>#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8611" y="4334146"/>
            <a:ext cx="493014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 기계학습, 오일석,</a:t>
            </a:r>
            <a:r>
              <a:rPr dirty="0" sz="1600" spc="30">
                <a:latin typeface="맑은 고딕"/>
                <a:cs typeface="맑은 고딕"/>
              </a:rPr>
              <a:t> </a:t>
            </a:r>
            <a:r>
              <a:rPr dirty="0" sz="1600" spc="-1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33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 핸즈온머신러닝, 2/E, </a:t>
            </a:r>
            <a:r>
              <a:rPr dirty="0" sz="1600" spc="-10">
                <a:latin typeface="맑은 고딕"/>
                <a:cs typeface="맑은 고딕"/>
              </a:rPr>
              <a:t>2020</a:t>
            </a:r>
            <a:r>
              <a:rPr dirty="0" sz="1600" spc="8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딥러닝, 2/E,</a:t>
            </a:r>
            <a:r>
              <a:rPr dirty="0" sz="1600" spc="35">
                <a:latin typeface="맑은 고딕"/>
                <a:cs typeface="맑은 고딕"/>
              </a:rPr>
              <a:t> </a:t>
            </a:r>
            <a:r>
              <a:rPr dirty="0" sz="1600" spc="-1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창시자에게 배우는…, </a:t>
            </a:r>
            <a:r>
              <a:rPr dirty="0" sz="1600" spc="-10">
                <a:latin typeface="맑은 고딕"/>
                <a:cs typeface="맑은 고딕"/>
              </a:rPr>
              <a:t>2018</a:t>
            </a:r>
            <a:r>
              <a:rPr dirty="0" sz="1600" spc="8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 도감 그림으로…, </a:t>
            </a:r>
            <a:r>
              <a:rPr dirty="0" sz="1600" spc="-10">
                <a:latin typeface="맑은 고딕"/>
                <a:cs typeface="맑은 고딕"/>
              </a:rPr>
              <a:t>2019</a:t>
            </a:r>
            <a:r>
              <a:rPr dirty="0" sz="1600" spc="8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 machine learning, 2/E, </a:t>
            </a:r>
            <a:r>
              <a:rPr dirty="0" sz="1600" spc="-10">
                <a:latin typeface="맑은 고딕"/>
                <a:cs typeface="맑은 고딕"/>
              </a:rPr>
              <a:t>2019 </a:t>
            </a:r>
            <a:r>
              <a:rPr dirty="0" sz="1600" spc="-5">
                <a:latin typeface="맑은 고딕"/>
                <a:cs typeface="맑은 고딕"/>
              </a:rPr>
              <a:t>(번역) </a:t>
            </a:r>
            <a:r>
              <a:rPr dirty="0" sz="1600" spc="-5">
                <a:latin typeface="Wingdings"/>
                <a:cs typeface="Wingdings"/>
              </a:rPr>
              <a:t>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맑은 고딕"/>
                <a:cs typeface="맑은 고딕"/>
              </a:rPr>
              <a:t>“머  </a:t>
            </a:r>
            <a:r>
              <a:rPr dirty="0" sz="1600" spc="-5">
                <a:latin typeface="맑은 고딕"/>
                <a:cs typeface="맑은 고딕"/>
              </a:rPr>
              <a:t>신러닝 교과서 with 파이썬, </a:t>
            </a:r>
            <a:r>
              <a:rPr dirty="0" sz="1600" spc="-90">
                <a:latin typeface="맑은 고딕"/>
                <a:cs typeface="맑은 고딕"/>
              </a:rPr>
              <a:t>…”</a:t>
            </a:r>
            <a:r>
              <a:rPr dirty="0" sz="1600" spc="55">
                <a:latin typeface="맑은 고딕"/>
                <a:cs typeface="맑은 고딕"/>
              </a:rPr>
              <a:t> </a:t>
            </a:r>
            <a:r>
              <a:rPr dirty="0" sz="1600" spc="-1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4303776"/>
            <a:ext cx="5257800" cy="187325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75" rIns="0" bIns="0" rtlCol="0" vert="horz">
            <a:spAutoFit/>
          </a:bodyPr>
          <a:lstStyle/>
          <a:p>
            <a:pPr marL="320040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>
                <a:latin typeface="맑은 고딕"/>
                <a:cs typeface="맑은 고딕"/>
              </a:rPr>
              <a:t>그 외</a:t>
            </a:r>
            <a:endParaRPr sz="2400">
              <a:latin typeface="맑은 고딕"/>
              <a:cs typeface="맑은 고딕"/>
            </a:endParaRPr>
          </a:p>
          <a:p>
            <a:pPr lvl="1" marL="77660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개념 위주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or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(혼합) 개념 + 수학 + 코드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or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실용적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내용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28762" y="713803"/>
            <a:ext cx="508634" cy="1026794"/>
          </a:xfrm>
          <a:custGeom>
            <a:avLst/>
            <a:gdLst/>
            <a:ahLst/>
            <a:cxnLst/>
            <a:rect l="l" t="t" r="r" b="b"/>
            <a:pathLst>
              <a:path w="508635" h="1026794">
                <a:moveTo>
                  <a:pt x="508546" y="0"/>
                </a:moveTo>
                <a:lnTo>
                  <a:pt x="0" y="1026337"/>
                </a:lnTo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54523" y="585216"/>
            <a:ext cx="1407160" cy="68580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290195" marR="282575" indent="120014">
              <a:lnSpc>
                <a:spcPct val="100000"/>
              </a:lnSpc>
              <a:spcBef>
                <a:spcPts val="505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1차시  (화요일)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86562" y="713803"/>
            <a:ext cx="508634" cy="1026794"/>
          </a:xfrm>
          <a:custGeom>
            <a:avLst/>
            <a:gdLst/>
            <a:ahLst/>
            <a:cxnLst/>
            <a:rect l="l" t="t" r="r" b="b"/>
            <a:pathLst>
              <a:path w="508634" h="1026794">
                <a:moveTo>
                  <a:pt x="508546" y="0"/>
                </a:moveTo>
                <a:lnTo>
                  <a:pt x="0" y="1026337"/>
                </a:lnTo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212323" y="585216"/>
            <a:ext cx="1407160" cy="68580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290195" marR="282575" indent="120014">
              <a:lnSpc>
                <a:spcPct val="100000"/>
              </a:lnSpc>
              <a:spcBef>
                <a:spcPts val="505"/>
              </a:spcBef>
            </a:pPr>
            <a:r>
              <a:rPr dirty="0" sz="1800">
                <a:solidFill>
                  <a:srgbClr val="FFFFFF"/>
                </a:solidFill>
                <a:latin typeface="맑은 고딕"/>
                <a:cs typeface="맑은 고딕"/>
              </a:rPr>
              <a:t>2차시  (목요일)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5730"/>
            <a:ext cx="2625090" cy="4969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맑은 고딕"/>
                <a:cs typeface="맑은 고딕"/>
              </a:rPr>
              <a:t>1주차</a:t>
            </a:r>
            <a:endParaRPr sz="4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400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기계학습 정의</a:t>
            </a:r>
            <a:r>
              <a:rPr dirty="0" sz="2400" spc="-90">
                <a:latin typeface="맑은 고딕"/>
                <a:cs typeface="맑은 고딕"/>
              </a:rPr>
              <a:t> </a:t>
            </a:r>
            <a:r>
              <a:rPr dirty="0" sz="2400">
                <a:latin typeface="맑은 고딕"/>
                <a:cs typeface="맑은 고딕"/>
              </a:rPr>
              <a:t>: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AI, ML,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DL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전통 </a:t>
            </a:r>
            <a:r>
              <a:rPr dirty="0" sz="2000" spc="-5">
                <a:latin typeface="맑은 고딕"/>
                <a:cs typeface="맑은 고딕"/>
              </a:rPr>
              <a:t>vs.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ML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사례</a:t>
            </a:r>
            <a:r>
              <a:rPr dirty="0" sz="2400" spc="-5">
                <a:latin typeface="맑은 고딕"/>
                <a:cs typeface="맑은 고딕"/>
              </a:rPr>
              <a:t> </a:t>
            </a:r>
            <a:r>
              <a:rPr dirty="0" sz="2400">
                <a:latin typeface="맑은 고딕"/>
                <a:cs typeface="맑은 고딕"/>
              </a:rPr>
              <a:t>: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분류,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생성(GAN),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Why</a:t>
            </a:r>
            <a:r>
              <a:rPr dirty="0" sz="2400" spc="-10">
                <a:latin typeface="맑은 고딕"/>
                <a:cs typeface="맑은 고딕"/>
              </a:rPr>
              <a:t> </a:t>
            </a:r>
            <a:r>
              <a:rPr dirty="0" sz="2400" spc="-50">
                <a:latin typeface="맑은 고딕"/>
                <a:cs typeface="맑은 고딕"/>
              </a:rPr>
              <a:t>DL?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DL 정의,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예시</a:t>
            </a:r>
            <a:endParaRPr sz="2000">
              <a:latin typeface="맑은 고딕"/>
              <a:cs typeface="맑은 고딕"/>
            </a:endParaRPr>
          </a:p>
          <a:p>
            <a:pPr algn="r" marL="241300" marR="1590675" indent="-2413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참고</a:t>
            </a:r>
            <a:r>
              <a:rPr dirty="0" sz="2400" spc="-95">
                <a:latin typeface="맑은 고딕"/>
                <a:cs typeface="맑은 고딕"/>
              </a:rPr>
              <a:t> </a:t>
            </a:r>
            <a:r>
              <a:rPr dirty="0" sz="2400">
                <a:latin typeface="맑은 고딕"/>
                <a:cs typeface="맑은 고딕"/>
              </a:rPr>
              <a:t>:</a:t>
            </a:r>
            <a:endParaRPr sz="2400">
              <a:latin typeface="맑은 고딕"/>
              <a:cs typeface="맑은 고딕"/>
            </a:endParaRPr>
          </a:p>
          <a:p>
            <a:pPr algn="r" lvl="1" marL="227965" marR="1523365" indent="-22796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dirty="0" sz="2000">
                <a:latin typeface="맑은 고딕"/>
                <a:cs typeface="맑은 고딕"/>
              </a:rPr>
              <a:t>케1</a:t>
            </a:r>
            <a:endParaRPr sz="2000">
              <a:latin typeface="맑은 고딕"/>
              <a:cs typeface="맑은 고딕"/>
            </a:endParaRPr>
          </a:p>
          <a:p>
            <a:pPr algn="r" lvl="1" marL="227965" marR="1523365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dirty="0" sz="2000">
                <a:latin typeface="맑은 고딕"/>
                <a:cs typeface="맑은 고딕"/>
              </a:rPr>
              <a:t>핸1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58001" y="1827148"/>
            <a:ext cx="5264150" cy="4357370"/>
            <a:chOff x="6358001" y="1827148"/>
            <a:chExt cx="5264150" cy="4357370"/>
          </a:xfrm>
        </p:grpSpPr>
        <p:sp>
          <p:nvSpPr>
            <p:cNvPr id="4" name="object 4"/>
            <p:cNvSpPr/>
            <p:nvPr/>
          </p:nvSpPr>
          <p:spPr>
            <a:xfrm>
              <a:off x="6361176" y="1830323"/>
              <a:ext cx="5257799" cy="43510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61176" y="1830323"/>
              <a:ext cx="5257800" cy="4351020"/>
            </a:xfrm>
            <a:custGeom>
              <a:avLst/>
              <a:gdLst/>
              <a:ahLst/>
              <a:cxnLst/>
              <a:rect l="l" t="t" r="r" b="b"/>
              <a:pathLst>
                <a:path w="5257800" h="4351020">
                  <a:moveTo>
                    <a:pt x="0" y="0"/>
                  </a:moveTo>
                  <a:lnTo>
                    <a:pt x="5257800" y="0"/>
                  </a:lnTo>
                  <a:lnTo>
                    <a:pt x="5257800" y="4351020"/>
                  </a:lnTo>
                  <a:lnTo>
                    <a:pt x="0" y="435102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439625" y="1783478"/>
            <a:ext cx="4347845" cy="291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C00000"/>
                </a:solidFill>
                <a:latin typeface="맑은 고딕"/>
                <a:cs typeface="맑은 고딕"/>
              </a:rPr>
              <a:t>기계학습 사례(수식) –</a:t>
            </a:r>
            <a:r>
              <a:rPr dirty="0" sz="2400" spc="-5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dirty="0" sz="2400">
                <a:solidFill>
                  <a:srgbClr val="C00000"/>
                </a:solidFill>
                <a:latin typeface="맑은 고딕"/>
                <a:cs typeface="맑은 고딕"/>
              </a:rPr>
              <a:t>기1</a:t>
            </a:r>
            <a:endParaRPr sz="24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solidFill>
                  <a:srgbClr val="C00000"/>
                </a:solidFill>
                <a:latin typeface="맑은 고딕"/>
                <a:cs typeface="맑은 고딕"/>
              </a:rPr>
              <a:t>지도/비지도/준지도</a:t>
            </a:r>
            <a:r>
              <a:rPr dirty="0" sz="2000" spc="-55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C00000"/>
                </a:solidFill>
                <a:latin typeface="맑은 고딕"/>
                <a:cs typeface="맑은 고딕"/>
              </a:rPr>
              <a:t>학습</a:t>
            </a:r>
            <a:endParaRPr sz="2000">
              <a:latin typeface="맑은 고딕"/>
              <a:cs typeface="맑은 고딕"/>
            </a:endParaRPr>
          </a:p>
          <a:p>
            <a:pPr lvl="1" marL="697865" indent="-2292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solidFill>
                  <a:srgbClr val="C00000"/>
                </a:solidFill>
                <a:latin typeface="맑은 고딕"/>
                <a:cs typeface="맑은 고딕"/>
              </a:rPr>
              <a:t>MSE기반</a:t>
            </a:r>
            <a:r>
              <a:rPr dirty="0" sz="2000" spc="-15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solidFill>
                  <a:srgbClr val="C00000"/>
                </a:solidFill>
                <a:latin typeface="맑은 고딕"/>
                <a:cs typeface="맑은 고딕"/>
              </a:rPr>
              <a:t>예측문제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기계학습 사례(코드) –</a:t>
            </a:r>
            <a:r>
              <a:rPr dirty="0" sz="2400" spc="-5">
                <a:latin typeface="맑은 고딕"/>
                <a:cs typeface="맑은 고딕"/>
              </a:rPr>
              <a:t> </a:t>
            </a:r>
            <a:r>
              <a:rPr dirty="0" sz="2400">
                <a:latin typeface="맑은 고딕"/>
                <a:cs typeface="맑은 고딕"/>
              </a:rPr>
              <a:t>모1</a:t>
            </a:r>
            <a:endParaRPr sz="24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[사례] 고양이 구분하는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영상</a:t>
            </a:r>
            <a:endParaRPr sz="2000">
              <a:latin typeface="맑은 고딕"/>
              <a:cs typeface="맑은 고딕"/>
            </a:endParaRPr>
          </a:p>
          <a:p>
            <a:pPr lvl="1" marL="697865" indent="-2292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Keras, TF </a:t>
            </a:r>
            <a:r>
              <a:rPr dirty="0" sz="2000">
                <a:latin typeface="맑은 고딕"/>
                <a:cs typeface="맑은 고딕"/>
              </a:rPr>
              <a:t>설치방법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소개</a:t>
            </a:r>
            <a:endParaRPr sz="2000">
              <a:latin typeface="맑은 고딕"/>
              <a:cs typeface="맑은 고딕"/>
            </a:endParaRPr>
          </a:p>
          <a:p>
            <a:pPr lvl="2" marL="1155700" indent="-2292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dirty="0" sz="1600" spc="-5">
                <a:latin typeface="맑은 고딕"/>
                <a:cs typeface="맑은 고딕"/>
              </a:rPr>
              <a:t>주의사항 : </a:t>
            </a:r>
            <a:r>
              <a:rPr dirty="0" sz="1600" spc="-10">
                <a:latin typeface="맑은 고딕"/>
                <a:cs typeface="맑은 고딕"/>
              </a:rPr>
              <a:t>CPU/GPU</a:t>
            </a:r>
            <a:r>
              <a:rPr dirty="0" sz="1600" spc="40">
                <a:latin typeface="맑은 고딕"/>
                <a:cs typeface="맑은 고딕"/>
              </a:rPr>
              <a:t> </a:t>
            </a:r>
            <a:r>
              <a:rPr dirty="0" sz="1600" spc="-45">
                <a:latin typeface="맑은 고딕"/>
                <a:cs typeface="맑은 고딕"/>
              </a:rPr>
              <a:t>ver.</a:t>
            </a:r>
            <a:endParaRPr sz="16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Jupyter notebook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소개</a:t>
            </a:r>
            <a:endParaRPr sz="2000">
              <a:latin typeface="맑은 고딕"/>
              <a:cs typeface="맑은 고딕"/>
            </a:endParaRPr>
          </a:p>
          <a:p>
            <a:pPr lvl="1" marL="697865" indent="-2292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[코드리뷰] 폐암환자예측기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구현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39625" y="5032646"/>
            <a:ext cx="1106170" cy="1007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228600" marR="7239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</a:tabLst>
            </a:pPr>
            <a:r>
              <a:rPr dirty="0" sz="2400">
                <a:latin typeface="맑은 고딕"/>
                <a:cs typeface="맑은 고딕"/>
              </a:rPr>
              <a:t>참고</a:t>
            </a:r>
            <a:r>
              <a:rPr dirty="0" sz="2400" spc="-95">
                <a:latin typeface="맑은 고딕"/>
                <a:cs typeface="맑은 고딕"/>
              </a:rPr>
              <a:t> </a:t>
            </a:r>
            <a:r>
              <a:rPr dirty="0" sz="2400">
                <a:latin typeface="맑은 고딕"/>
                <a:cs typeface="맑은 고딕"/>
              </a:rPr>
              <a:t>:</a:t>
            </a:r>
            <a:endParaRPr sz="2400">
              <a:latin typeface="맑은 고딕"/>
              <a:cs typeface="맑은 고딕"/>
            </a:endParaRPr>
          </a:p>
          <a:p>
            <a:pPr algn="r" lvl="1" marL="227965" marR="5080" indent="-22796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dirty="0" sz="2000">
                <a:latin typeface="맑은 고딕"/>
                <a:cs typeface="맑은 고딕"/>
              </a:rPr>
              <a:t>모1</a:t>
            </a:r>
            <a:endParaRPr sz="2000">
              <a:latin typeface="맑은 고딕"/>
              <a:cs typeface="맑은 고딕"/>
            </a:endParaRPr>
          </a:p>
          <a:p>
            <a:pPr algn="r" lvl="1" marL="227965" marR="5080" indent="-22796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dirty="0" sz="2000">
                <a:latin typeface="맑은 고딕"/>
                <a:cs typeface="맑은 고딕"/>
              </a:rPr>
              <a:t>기1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2759" y="106987"/>
            <a:ext cx="18351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기계학습</a:t>
            </a:r>
            <a:endParaRPr sz="1600">
              <a:latin typeface="맑은 고딕"/>
              <a:cs typeface="맑은 고딕"/>
            </a:endParaRPr>
          </a:p>
          <a:p>
            <a:pPr marL="12700" marR="5080" indent="6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9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핸즈온머신러닝  </a:t>
            </a: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  </a:t>
            </a: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  </a:t>
            </a: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머신러닝도감  </a:t>
            </a: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</a:t>
            </a:r>
            <a:r>
              <a:rPr dirty="0" sz="1600" spc="-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ML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5730"/>
            <a:ext cx="339407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맑은 고딕"/>
                <a:cs typeface="맑은 고딕"/>
              </a:rPr>
              <a:t>2주차 –</a:t>
            </a:r>
            <a:r>
              <a:rPr dirty="0" sz="4400" spc="-95">
                <a:latin typeface="맑은 고딕"/>
                <a:cs typeface="맑은 고딕"/>
              </a:rPr>
              <a:t> </a:t>
            </a:r>
            <a:r>
              <a:rPr dirty="0" sz="4400" spc="-15">
                <a:latin typeface="맑은 고딕"/>
                <a:cs typeface="맑은 고딕"/>
              </a:rPr>
              <a:t>basic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" y="1825752"/>
            <a:ext cx="5257800" cy="4351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8200" y="1825751"/>
            <a:ext cx="5257800" cy="4351020"/>
          </a:xfrm>
          <a:prstGeom prst="rect">
            <a:avLst/>
          </a:prstGeom>
          <a:ln w="6350">
            <a:solidFill>
              <a:srgbClr val="ED7D31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320040" indent="-2286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>
                <a:latin typeface="맑은 고딕"/>
                <a:cs typeface="맑은 고딕"/>
              </a:rPr>
              <a:t>기계학습 기본</a:t>
            </a:r>
            <a:r>
              <a:rPr dirty="0" sz="2400" spc="-10">
                <a:latin typeface="맑은 고딕"/>
                <a:cs typeface="맑은 고딕"/>
              </a:rPr>
              <a:t> </a:t>
            </a:r>
            <a:r>
              <a:rPr dirty="0" sz="2400">
                <a:latin typeface="맑은 고딕"/>
                <a:cs typeface="맑은 고딕"/>
              </a:rPr>
              <a:t>개념(수학개념)</a:t>
            </a:r>
            <a:endParaRPr sz="2400">
              <a:latin typeface="맑은 고딕"/>
              <a:cs typeface="맑은 고딕"/>
            </a:endParaRPr>
          </a:p>
          <a:p>
            <a:pPr lvl="1" marL="1234440" indent="-229870">
              <a:lnSpc>
                <a:spcPct val="100000"/>
              </a:lnSpc>
              <a:spcBef>
                <a:spcPts val="334"/>
              </a:spcBef>
              <a:buFont typeface="Arial"/>
              <a:buChar char="•"/>
              <a:tabLst>
                <a:tab pos="1233805" algn="l"/>
                <a:tab pos="1235075" algn="l"/>
              </a:tabLst>
            </a:pPr>
            <a:r>
              <a:rPr dirty="0" sz="1600" spc="-5">
                <a:latin typeface="맑은 고딕"/>
                <a:cs typeface="맑은 고딕"/>
              </a:rPr>
              <a:t>베이즈정리(기2.2.2)</a:t>
            </a:r>
            <a:endParaRPr sz="1600">
              <a:latin typeface="맑은 고딕"/>
              <a:cs typeface="맑은 고딕"/>
            </a:endParaRPr>
          </a:p>
          <a:p>
            <a:pPr lvl="1" marL="1234440" indent="-22987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233805" algn="l"/>
                <a:tab pos="1235075" algn="l"/>
              </a:tabLst>
            </a:pPr>
            <a:r>
              <a:rPr dirty="0" sz="1600" spc="-10">
                <a:latin typeface="맑은 고딕"/>
                <a:cs typeface="맑은 고딕"/>
              </a:rPr>
              <a:t>Covariance</a:t>
            </a:r>
            <a:endParaRPr sz="1600">
              <a:latin typeface="맑은 고딕"/>
              <a:cs typeface="맑은 고딕"/>
            </a:endParaRPr>
          </a:p>
          <a:p>
            <a:pPr lvl="1" marL="1234440" indent="-22987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233805" algn="l"/>
                <a:tab pos="1235075" algn="l"/>
              </a:tabLst>
            </a:pPr>
            <a:r>
              <a:rPr dirty="0" sz="1600" spc="-5">
                <a:latin typeface="맑은 고딕"/>
                <a:cs typeface="맑은 고딕"/>
              </a:rPr>
              <a:t>엔트로피(기2.2.6)</a:t>
            </a:r>
            <a:endParaRPr sz="1600">
              <a:latin typeface="맑은 고딕"/>
              <a:cs typeface="맑은 고딕"/>
            </a:endParaRPr>
          </a:p>
          <a:p>
            <a:pPr lvl="1" marL="1234440" indent="-22987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233805" algn="l"/>
                <a:tab pos="1235075" algn="l"/>
              </a:tabLst>
            </a:pPr>
            <a:r>
              <a:rPr dirty="0" sz="1600" spc="-5">
                <a:latin typeface="맑은 고딕"/>
                <a:cs typeface="맑은 고딕"/>
              </a:rPr>
              <a:t>편미분(기2.3.2)</a:t>
            </a:r>
            <a:endParaRPr sz="1600">
              <a:latin typeface="맑은 고딕"/>
              <a:cs typeface="맑은 고딕"/>
            </a:endParaRPr>
          </a:p>
          <a:p>
            <a:pPr marL="32004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>
                <a:latin typeface="맑은 고딕"/>
                <a:cs typeface="맑은 고딕"/>
              </a:rPr>
              <a:t>모델 훈련</a:t>
            </a:r>
            <a:endParaRPr sz="2400">
              <a:latin typeface="맑은 고딕"/>
              <a:cs typeface="맑은 고딕"/>
            </a:endParaRPr>
          </a:p>
          <a:p>
            <a:pPr lvl="1" marL="77660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특징공간(기1.2)</a:t>
            </a:r>
            <a:endParaRPr sz="2000">
              <a:latin typeface="맑은 고딕"/>
              <a:cs typeface="맑은 고딕"/>
            </a:endParaRPr>
          </a:p>
          <a:p>
            <a:pPr lvl="1" marL="776605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과소/과잉적합(기1.5)</a:t>
            </a:r>
            <a:endParaRPr sz="2000">
              <a:latin typeface="맑은 고딕"/>
              <a:cs typeface="맑은 고딕"/>
            </a:endParaRPr>
          </a:p>
          <a:p>
            <a:pPr marL="32004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>
                <a:latin typeface="맑은 고딕"/>
                <a:cs typeface="맑은 고딕"/>
              </a:rPr>
              <a:t>퀴즈 1</a:t>
            </a:r>
            <a:endParaRPr sz="2400">
              <a:latin typeface="맑은 고딕"/>
              <a:cs typeface="맑은 고딕"/>
            </a:endParaRPr>
          </a:p>
          <a:p>
            <a:pPr lvl="1" marL="77660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주요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용어(1~2주)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58001" y="1827148"/>
            <a:ext cx="5264150" cy="4357370"/>
            <a:chOff x="6358001" y="1827148"/>
            <a:chExt cx="5264150" cy="4357370"/>
          </a:xfrm>
        </p:grpSpPr>
        <p:sp>
          <p:nvSpPr>
            <p:cNvPr id="6" name="object 6"/>
            <p:cNvSpPr/>
            <p:nvPr/>
          </p:nvSpPr>
          <p:spPr>
            <a:xfrm>
              <a:off x="6361176" y="1830323"/>
              <a:ext cx="5257799" cy="4351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361176" y="1830323"/>
              <a:ext cx="5257800" cy="4351020"/>
            </a:xfrm>
            <a:custGeom>
              <a:avLst/>
              <a:gdLst/>
              <a:ahLst/>
              <a:cxnLst/>
              <a:rect l="l" t="t" r="r" b="b"/>
              <a:pathLst>
                <a:path w="5257800" h="4351020">
                  <a:moveTo>
                    <a:pt x="0" y="0"/>
                  </a:moveTo>
                  <a:lnTo>
                    <a:pt x="5257800" y="0"/>
                  </a:lnTo>
                  <a:lnTo>
                    <a:pt x="5257800" y="4351020"/>
                  </a:lnTo>
                  <a:lnTo>
                    <a:pt x="0" y="435102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39625" y="1783478"/>
            <a:ext cx="3326129" cy="10077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데이터</a:t>
            </a:r>
            <a:r>
              <a:rPr dirty="0" sz="2400" spc="-10">
                <a:latin typeface="맑은 고딕"/>
                <a:cs typeface="맑은 고딕"/>
              </a:rPr>
              <a:t> </a:t>
            </a:r>
            <a:r>
              <a:rPr dirty="0" sz="2400">
                <a:latin typeface="맑은 고딕"/>
                <a:cs typeface="맑은 고딕"/>
              </a:rPr>
              <a:t>처리방식</a:t>
            </a:r>
            <a:endParaRPr sz="24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데이터의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중요성(머1.2)</a:t>
            </a:r>
            <a:endParaRPr sz="2000">
              <a:latin typeface="맑은 고딕"/>
              <a:cs typeface="맑은 고딕"/>
            </a:endParaRPr>
          </a:p>
          <a:p>
            <a:pPr lvl="1" marL="697865" indent="-2292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대표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파이썬방식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53620" y="2765888"/>
            <a:ext cx="3429635" cy="80137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1600" spc="-5">
                <a:latin typeface="맑은 고딕"/>
                <a:cs typeface="맑은 고딕"/>
              </a:rPr>
              <a:t>와인데이터 by</a:t>
            </a:r>
            <a:r>
              <a:rPr dirty="0" sz="1600" spc="5">
                <a:latin typeface="맑은 고딕"/>
                <a:cs typeface="맑은 고딕"/>
              </a:rPr>
              <a:t> </a:t>
            </a:r>
            <a:r>
              <a:rPr dirty="0" sz="1600" spc="-10">
                <a:latin typeface="맑은 고딕"/>
                <a:cs typeface="맑은 고딕"/>
              </a:rPr>
              <a:t>pandas(머1.2)</a:t>
            </a:r>
            <a:endParaRPr sz="16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dirty="0" sz="1600" spc="-5">
                <a:latin typeface="맑은 고딕"/>
                <a:cs typeface="맑은 고딕"/>
              </a:rPr>
              <a:t>배열 변환 by</a:t>
            </a:r>
            <a:r>
              <a:rPr dirty="0" sz="1600" spc="-6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np.concatenate(검색)</a:t>
            </a:r>
            <a:endParaRPr sz="16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600" spc="-5">
                <a:latin typeface="맑은 고딕"/>
                <a:cs typeface="맑은 고딕"/>
              </a:rPr>
              <a:t>영상배열 개념(w*h,</a:t>
            </a:r>
            <a:r>
              <a:rPr dirty="0" sz="1600" spc="10">
                <a:latin typeface="맑은 고딕"/>
                <a:cs typeface="맑은 고딕"/>
              </a:rPr>
              <a:t> </a:t>
            </a:r>
            <a:r>
              <a:rPr dirty="0" sz="1600" spc="-10">
                <a:latin typeface="맑은 고딕"/>
                <a:cs typeface="맑은 고딕"/>
              </a:rPr>
              <a:t>0…255)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1525" y="3593990"/>
            <a:ext cx="5097780" cy="1768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9400" algn="l"/>
              </a:tabLst>
            </a:pPr>
            <a:r>
              <a:rPr dirty="0" sz="2400">
                <a:latin typeface="맑은 고딕"/>
                <a:cs typeface="맑은 고딕"/>
              </a:rPr>
              <a:t>기계학습</a:t>
            </a:r>
            <a:r>
              <a:rPr dirty="0" sz="2400" spc="-5">
                <a:latin typeface="맑은 고딕"/>
                <a:cs typeface="맑은 고딕"/>
              </a:rPr>
              <a:t> 사례(코드-opencode)</a:t>
            </a:r>
            <a:endParaRPr sz="2400">
              <a:latin typeface="맑은 고딕"/>
              <a:cs typeface="맑은 고딕"/>
            </a:endParaRPr>
          </a:p>
          <a:p>
            <a:pPr lvl="1" marL="735965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dirty="0" sz="2000" spc="5">
                <a:latin typeface="맑은 고딕"/>
                <a:cs typeface="맑은 고딕"/>
              </a:rPr>
              <a:t>1</a:t>
            </a:r>
            <a:r>
              <a:rPr dirty="0" baseline="25641" sz="1950" spc="7">
                <a:latin typeface="맑은 고딕"/>
                <a:cs typeface="맑은 고딕"/>
              </a:rPr>
              <a:t>st </a:t>
            </a:r>
            <a:r>
              <a:rPr dirty="0" sz="2000" spc="-5">
                <a:latin typeface="맑은 고딕"/>
                <a:cs typeface="맑은 고딕"/>
              </a:rPr>
              <a:t>order </a:t>
            </a:r>
            <a:r>
              <a:rPr dirty="0" sz="2000">
                <a:latin typeface="맑은 고딕"/>
                <a:cs typeface="맑은 고딕"/>
              </a:rPr>
              <a:t>model</a:t>
            </a:r>
            <a:r>
              <a:rPr dirty="0" sz="2000" spc="-2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demo</a:t>
            </a:r>
            <a:endParaRPr sz="2000">
              <a:latin typeface="맑은 고딕"/>
              <a:cs typeface="맑은 고딕"/>
            </a:endParaRPr>
          </a:p>
          <a:p>
            <a:pPr lvl="2" marL="1193165" marR="53340" indent="-228600">
              <a:lnSpc>
                <a:spcPct val="80000"/>
              </a:lnSpc>
              <a:spcBef>
                <a:spcPts val="500"/>
              </a:spcBef>
              <a:buFont typeface="Arial"/>
              <a:buChar char="•"/>
              <a:tabLst>
                <a:tab pos="1193165" algn="l"/>
                <a:tab pos="1193800" algn="l"/>
              </a:tabLst>
            </a:pPr>
            <a:r>
              <a:rPr dirty="0" sz="1800" spc="-5">
                <a:latin typeface="맑은 고딕"/>
                <a:cs typeface="맑은 고딕"/>
              </a:rPr>
              <a:t>Colab </a:t>
            </a:r>
            <a:r>
              <a:rPr dirty="0" sz="1800">
                <a:latin typeface="맑은 고딕"/>
                <a:cs typeface="맑은 고딕"/>
              </a:rPr>
              <a:t>적응, 데이터 다루는 훈련,</a:t>
            </a:r>
            <a:r>
              <a:rPr dirty="0" sz="1800" spc="-7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데이  터의 중요성</a:t>
            </a:r>
            <a:r>
              <a:rPr dirty="0" sz="1800" spc="-10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익히기</a:t>
            </a:r>
            <a:endParaRPr sz="1800">
              <a:latin typeface="맑은 고딕"/>
              <a:cs typeface="맑은 고딕"/>
            </a:endParaRPr>
          </a:p>
          <a:p>
            <a:pPr lvl="1" marL="735965" indent="-2286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dirty="0" sz="2000">
                <a:solidFill>
                  <a:srgbClr val="7030A0"/>
                </a:solidFill>
                <a:latin typeface="맑은 고딕"/>
                <a:cs typeface="맑은 고딕"/>
              </a:rPr>
              <a:t>과제1</a:t>
            </a:r>
            <a:r>
              <a:rPr dirty="0" sz="2000" spc="-25">
                <a:solidFill>
                  <a:srgbClr val="7030A0"/>
                </a:solidFill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:</a:t>
            </a:r>
            <a:endParaRPr sz="2000">
              <a:latin typeface="맑은 고딕"/>
              <a:cs typeface="맑은 고딕"/>
            </a:endParaRPr>
          </a:p>
          <a:p>
            <a:pPr lvl="2" marL="1193800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193165" algn="l"/>
                <a:tab pos="1194435" algn="l"/>
              </a:tabLst>
            </a:pPr>
            <a:r>
              <a:rPr dirty="0" sz="1600" spc="-5">
                <a:latin typeface="맑은 고딕"/>
                <a:cs typeface="맑은 고딕"/>
              </a:rPr>
              <a:t>잘 되는(자연스러운) 영상과</a:t>
            </a:r>
            <a:r>
              <a:rPr dirty="0" sz="160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안되는(부자연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4025" y="5272786"/>
            <a:ext cx="2904490" cy="54356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220"/>
              </a:spcBef>
            </a:pPr>
            <a:r>
              <a:rPr dirty="0" sz="1600" spc="-5">
                <a:latin typeface="맑은 고딕"/>
                <a:cs typeface="맑은 고딕"/>
              </a:rPr>
              <a:t>스러운) 영상</a:t>
            </a:r>
            <a:r>
              <a:rPr dirty="0" sz="1600" spc="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찾기</a:t>
            </a:r>
            <a:endParaRPr sz="16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dirty="0" sz="1600" spc="-5">
                <a:latin typeface="맑은 고딕"/>
                <a:cs typeface="맑은 고딕"/>
              </a:rPr>
              <a:t>왜 그런지 이유를</a:t>
            </a:r>
            <a:r>
              <a:rPr dirty="0" sz="1600" spc="-5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추론해보기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2728" y="106775"/>
            <a:ext cx="18351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기계학습</a:t>
            </a:r>
            <a:endParaRPr sz="1600">
              <a:latin typeface="맑은 고딕"/>
              <a:cs typeface="맑은 고딕"/>
            </a:endParaRPr>
          </a:p>
          <a:p>
            <a:pPr marL="12700" marR="5080" indent="6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9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핸즈온머신러닝  </a:t>
            </a: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  </a:t>
            </a: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  </a:t>
            </a: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머신러닝도감  </a:t>
            </a: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</a:t>
            </a:r>
            <a:r>
              <a:rPr dirty="0" sz="1600" spc="-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ML: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5730"/>
            <a:ext cx="5062220" cy="5629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맑은 고딕"/>
                <a:cs typeface="맑은 고딕"/>
              </a:rPr>
              <a:t>3주차 –</a:t>
            </a:r>
            <a:r>
              <a:rPr dirty="0" sz="4400" spc="-70">
                <a:latin typeface="맑은 고딕"/>
                <a:cs typeface="맑은 고딕"/>
              </a:rPr>
              <a:t> </a:t>
            </a:r>
            <a:r>
              <a:rPr dirty="0" sz="4400" spc="-15">
                <a:latin typeface="맑은 고딕"/>
                <a:cs typeface="맑은 고딕"/>
              </a:rPr>
              <a:t>regressions</a:t>
            </a:r>
            <a:endParaRPr sz="4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3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선형회귀 : 훌륭한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예측선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오차 정의 –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MSE</a:t>
            </a:r>
            <a:endParaRPr sz="2000">
              <a:latin typeface="맑은 고딕"/>
              <a:cs typeface="맑은 고딕"/>
            </a:endParaRPr>
          </a:p>
          <a:p>
            <a:pPr lvl="1" marL="697865" marR="123189" indent="-228600">
              <a:lnSpc>
                <a:spcPct val="8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오차수정 – gradient decent,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learning  </a:t>
            </a:r>
            <a:r>
              <a:rPr dirty="0" sz="2000" spc="-5">
                <a:latin typeface="맑은 고딕"/>
                <a:cs typeface="맑은 고딕"/>
              </a:rPr>
              <a:t>rate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선형회귀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개념 +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코드(모3)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쉬운 </a:t>
            </a:r>
            <a:r>
              <a:rPr dirty="0" sz="2000" spc="-5">
                <a:latin typeface="맑은 고딕"/>
                <a:cs typeface="맑은 고딕"/>
              </a:rPr>
              <a:t>sklearn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코드(머2.1)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ts val="216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선형회귀 불가능 –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앤스콤4분할그래프</a:t>
            </a:r>
            <a:endParaRPr sz="2000">
              <a:latin typeface="맑은 고딕"/>
              <a:cs typeface="맑은 고딕"/>
            </a:endParaRPr>
          </a:p>
          <a:p>
            <a:pPr marL="697865">
              <a:lnSpc>
                <a:spcPts val="2160"/>
              </a:lnSpc>
            </a:pPr>
            <a:r>
              <a:rPr dirty="0" sz="2000">
                <a:latin typeface="맑은 고딕"/>
                <a:cs typeface="맑은 고딕"/>
              </a:rPr>
              <a:t>(위키)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모델훈련하기(핸4) - Linear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 spc="-10">
                <a:latin typeface="맑은 고딕"/>
                <a:cs typeface="맑은 고딕"/>
              </a:rPr>
              <a:t>regression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오차수정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개념 +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코드(모4-a)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다양한 GD(핸4) : </a:t>
            </a:r>
            <a:r>
              <a:rPr dirty="0" sz="2000" spc="-10">
                <a:latin typeface="맑은 고딕"/>
                <a:cs typeface="맑은 고딕"/>
              </a:rPr>
              <a:t>batch,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stochastic,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9625" y="1783478"/>
            <a:ext cx="4772660" cy="4305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Learning </a:t>
            </a:r>
            <a:r>
              <a:rPr dirty="0" sz="2000" spc="10">
                <a:latin typeface="맑은 고딕"/>
                <a:cs typeface="맑은 고딕"/>
              </a:rPr>
              <a:t>curve </a:t>
            </a:r>
            <a:r>
              <a:rPr dirty="0" sz="2000">
                <a:latin typeface="맑은 고딕"/>
                <a:cs typeface="맑은 고딕"/>
              </a:rPr>
              <a:t>(train </a:t>
            </a:r>
            <a:r>
              <a:rPr dirty="0" sz="2000" spc="-5">
                <a:latin typeface="맑은 고딕"/>
                <a:cs typeface="맑은 고딕"/>
              </a:rPr>
              <a:t>err vs. </a:t>
            </a:r>
            <a:r>
              <a:rPr dirty="0" sz="2000" spc="-15">
                <a:latin typeface="맑은 고딕"/>
                <a:cs typeface="맑은 고딕"/>
              </a:rPr>
              <a:t>val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err)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Regularization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Classification (logistic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reg.)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맑은 고딕"/>
                <a:cs typeface="맑은 고딕"/>
              </a:rPr>
              <a:t>다항회귀(핸4)</a:t>
            </a:r>
            <a:endParaRPr sz="24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개념 + 코드 – polynomial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reg.</a:t>
            </a:r>
            <a:endParaRPr sz="2000">
              <a:latin typeface="맑은 고딕"/>
              <a:cs typeface="맑은 고딕"/>
            </a:endParaRPr>
          </a:p>
          <a:p>
            <a:pPr lvl="1" marL="697865" indent="-2292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Learning </a:t>
            </a:r>
            <a:r>
              <a:rPr dirty="0" sz="2000" spc="10">
                <a:latin typeface="맑은 고딕"/>
                <a:cs typeface="맑은 고딕"/>
              </a:rPr>
              <a:t>curve </a:t>
            </a:r>
            <a:r>
              <a:rPr dirty="0" sz="2000">
                <a:latin typeface="맑은 고딕"/>
                <a:cs typeface="맑은 고딕"/>
              </a:rPr>
              <a:t>(linear </a:t>
            </a:r>
            <a:r>
              <a:rPr dirty="0" sz="2000" spc="-5">
                <a:latin typeface="맑은 고딕"/>
                <a:cs typeface="맑은 고딕"/>
              </a:rPr>
              <a:t>vs.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poly)</a:t>
            </a:r>
            <a:endParaRPr sz="2000">
              <a:latin typeface="맑은 고딕"/>
              <a:cs typeface="맑은 고딕"/>
            </a:endParaRPr>
          </a:p>
          <a:p>
            <a:pPr lvl="1" marL="697865" indent="-2292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0">
                <a:latin typeface="맑은 고딕"/>
                <a:cs typeface="맑은 고딕"/>
              </a:rPr>
              <a:t>Regularized </a:t>
            </a:r>
            <a:r>
              <a:rPr dirty="0" sz="2000">
                <a:latin typeface="맑은 고딕"/>
                <a:cs typeface="맑은 고딕"/>
              </a:rPr>
              <a:t>…(ridge,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lasso)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맑은 고딕"/>
                <a:cs typeface="맑은 고딕"/>
              </a:rPr>
              <a:t>Logistic </a:t>
            </a:r>
            <a:r>
              <a:rPr dirty="0" sz="2400" spc="-10">
                <a:latin typeface="맑은 고딕"/>
                <a:cs typeface="맑은 고딕"/>
              </a:rPr>
              <a:t>regression(핸4)</a:t>
            </a:r>
            <a:endParaRPr sz="24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Logistic sigmoid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func.</a:t>
            </a:r>
            <a:endParaRPr sz="2000">
              <a:latin typeface="맑은 고딕"/>
              <a:cs typeface="맑은 고딕"/>
            </a:endParaRPr>
          </a:p>
          <a:p>
            <a:pPr lvl="1" marL="697865" indent="-2292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Decision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 spc="10">
                <a:latin typeface="맑은 고딕"/>
                <a:cs typeface="맑은 고딕"/>
              </a:rPr>
              <a:t>boundary</a:t>
            </a:r>
            <a:endParaRPr sz="2000">
              <a:latin typeface="맑은 고딕"/>
              <a:cs typeface="맑은 고딕"/>
            </a:endParaRPr>
          </a:p>
          <a:p>
            <a:pPr lvl="1" marL="697865" indent="-229235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Softmax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reg.</a:t>
            </a:r>
            <a:endParaRPr sz="2000">
              <a:latin typeface="맑은 고딕"/>
              <a:cs typeface="맑은 고딕"/>
            </a:endParaRPr>
          </a:p>
          <a:p>
            <a:pPr lvl="1" marL="697865" indent="-2292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0">
                <a:latin typeface="맑은 고딕"/>
                <a:cs typeface="맑은 고딕"/>
              </a:rPr>
              <a:t>Cross </a:t>
            </a:r>
            <a:r>
              <a:rPr dirty="0" sz="2000" spc="-5">
                <a:latin typeface="맑은 고딕"/>
                <a:cs typeface="맑은 고딕"/>
              </a:rPr>
              <a:t>entropy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func.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2759" y="106987"/>
            <a:ext cx="18351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기계학습</a:t>
            </a:r>
            <a:endParaRPr sz="1600">
              <a:latin typeface="맑은 고딕"/>
              <a:cs typeface="맑은 고딕"/>
            </a:endParaRPr>
          </a:p>
          <a:p>
            <a:pPr marL="12700" marR="5080" indent="6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9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핸즈온머신러닝  </a:t>
            </a: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  </a:t>
            </a: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  </a:t>
            </a: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머신러닝도감  </a:t>
            </a: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</a:t>
            </a:r>
            <a:r>
              <a:rPr dirty="0" sz="1600" spc="-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ML: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1158"/>
            <a:ext cx="739076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맑은 고딕"/>
                <a:cs typeface="맑은 고딕"/>
              </a:rPr>
              <a:t>4주차</a:t>
            </a:r>
            <a:r>
              <a:rPr dirty="0" sz="4400" spc="-15">
                <a:latin typeface="맑은 고딕"/>
                <a:cs typeface="맑은 고딕"/>
              </a:rPr>
              <a:t> </a:t>
            </a:r>
            <a:r>
              <a:rPr dirty="0" sz="4400">
                <a:latin typeface="맑은 고딕"/>
                <a:cs typeface="맑은 고딕"/>
              </a:rPr>
              <a:t>=</a:t>
            </a:r>
            <a:r>
              <a:rPr dirty="0" sz="4400" spc="-10">
                <a:latin typeface="맑은 고딕"/>
                <a:cs typeface="맑은 고딕"/>
              </a:rPr>
              <a:t> </a:t>
            </a:r>
            <a:r>
              <a:rPr dirty="0" sz="4400">
                <a:latin typeface="맑은 고딕"/>
                <a:cs typeface="맑은 고딕"/>
              </a:rPr>
              <a:t>木</a:t>
            </a:r>
            <a:r>
              <a:rPr dirty="0" sz="4400" spc="-15">
                <a:latin typeface="맑은 고딕"/>
                <a:cs typeface="맑은 고딕"/>
              </a:rPr>
              <a:t>(tree)</a:t>
            </a:r>
            <a:r>
              <a:rPr dirty="0" sz="4400" spc="-55">
                <a:latin typeface="맑은 고딕"/>
                <a:cs typeface="맑은 고딕"/>
              </a:rPr>
              <a:t> </a:t>
            </a:r>
            <a:r>
              <a:rPr dirty="0" sz="4400">
                <a:latin typeface="Wingdings"/>
                <a:cs typeface="Wingdings"/>
              </a:rPr>
              <a:t></a:t>
            </a:r>
            <a:r>
              <a:rPr dirty="0" sz="4400" spc="440">
                <a:latin typeface="Times New Roman"/>
                <a:cs typeface="Times New Roman"/>
              </a:rPr>
              <a:t> </a:t>
            </a:r>
            <a:r>
              <a:rPr dirty="0" sz="4400">
                <a:latin typeface="맑은 고딕"/>
                <a:cs typeface="맑은 고딕"/>
              </a:rPr>
              <a:t>林</a:t>
            </a:r>
            <a:r>
              <a:rPr dirty="0" sz="4400" spc="-10">
                <a:latin typeface="맑은 고딕"/>
                <a:cs typeface="맑은 고딕"/>
              </a:rPr>
              <a:t>(forest)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819"/>
            <a:ext cx="4623435" cy="291655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Decision tree </a:t>
            </a:r>
            <a:r>
              <a:rPr dirty="0" sz="2000" spc="-35">
                <a:latin typeface="맑은 고딕"/>
                <a:cs typeface="맑은 고딕"/>
              </a:rPr>
              <a:t>def.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Hyperparameter </a:t>
            </a:r>
            <a:r>
              <a:rPr dirty="0" sz="2000">
                <a:latin typeface="맑은 고딕"/>
                <a:cs typeface="맑은 고딕"/>
              </a:rPr>
              <a:t>tuning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5">
                <a:latin typeface="맑은 고딕"/>
                <a:cs typeface="맑은 고딕"/>
              </a:rPr>
              <a:t>DT(</a:t>
            </a:r>
            <a:r>
              <a:rPr dirty="0" sz="2000" spc="-15">
                <a:latin typeface="맑은 고딕"/>
                <a:cs typeface="맑은 고딕"/>
              </a:rPr>
              <a:t>개념+코드 </a:t>
            </a:r>
            <a:r>
              <a:rPr dirty="0" sz="2000">
                <a:latin typeface="맑은 고딕"/>
                <a:cs typeface="맑은 고딕"/>
              </a:rPr>
              <a:t>: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핸6)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25">
                <a:latin typeface="맑은 고딕"/>
                <a:cs typeface="맑은 고딕"/>
              </a:rPr>
              <a:t>Training </a:t>
            </a:r>
            <a:r>
              <a:rPr dirty="0" sz="2000">
                <a:latin typeface="맑은 고딕"/>
                <a:cs typeface="맑은 고딕"/>
              </a:rPr>
              <a:t>&amp; </a:t>
            </a:r>
            <a:r>
              <a:rPr dirty="0" sz="2000" spc="-5">
                <a:latin typeface="맑은 고딕"/>
                <a:cs typeface="맑은 고딕"/>
              </a:rPr>
              <a:t>visualizing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 spc="-45">
                <a:latin typeface="맑은 고딕"/>
                <a:cs typeface="맑은 고딕"/>
              </a:rPr>
              <a:t>DT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Gini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Regularization by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hyperparameter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Can </a:t>
            </a:r>
            <a:r>
              <a:rPr dirty="0" sz="2000" spc="-45">
                <a:latin typeface="맑은 고딕"/>
                <a:cs typeface="맑은 고딕"/>
              </a:rPr>
              <a:t>DT </a:t>
            </a:r>
            <a:r>
              <a:rPr dirty="0" sz="2000">
                <a:latin typeface="맑은 고딕"/>
                <a:cs typeface="맑은 고딕"/>
              </a:rPr>
              <a:t>do </a:t>
            </a:r>
            <a:r>
              <a:rPr dirty="0" sz="2000" spc="-5">
                <a:latin typeface="맑은 고딕"/>
                <a:cs typeface="맑은 고딕"/>
              </a:rPr>
              <a:t>regression?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 spc="-55">
                <a:latin typeface="맑은 고딕"/>
                <a:cs typeface="맑은 고딕"/>
              </a:rPr>
              <a:t>Yes!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9625" y="1779901"/>
            <a:ext cx="3973195" cy="386524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Ensemble,</a:t>
            </a:r>
            <a:r>
              <a:rPr dirty="0" sz="2000">
                <a:latin typeface="맑은 고딕"/>
                <a:cs typeface="맑은 고딕"/>
              </a:rPr>
              <a:t> Bagging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RF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 spc="-70">
                <a:latin typeface="맑은 고딕"/>
                <a:cs typeface="맑은 고딕"/>
              </a:rPr>
              <a:t>def.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boosting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맑은 고딕"/>
                <a:cs typeface="맑은 고딕"/>
              </a:rPr>
              <a:t>Ensemble </a:t>
            </a:r>
            <a:r>
              <a:rPr dirty="0" sz="2400">
                <a:latin typeface="맑은 고딕"/>
                <a:cs typeface="맑은 고딕"/>
              </a:rPr>
              <a:t>+ </a:t>
            </a:r>
            <a:r>
              <a:rPr dirty="0" sz="2400" spc="-5">
                <a:latin typeface="맑은 고딕"/>
                <a:cs typeface="맑은 고딕"/>
              </a:rPr>
              <a:t>RF(핸7)</a:t>
            </a:r>
            <a:endParaRPr sz="24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25">
                <a:latin typeface="맑은 고딕"/>
                <a:cs typeface="맑은 고딕"/>
              </a:rPr>
              <a:t>Let’s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 spc="-10">
                <a:latin typeface="맑은 고딕"/>
                <a:cs typeface="맑은 고딕"/>
              </a:rPr>
              <a:t>vote!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Bagging</a:t>
            </a:r>
            <a:endParaRPr sz="2000">
              <a:latin typeface="맑은 고딕"/>
              <a:cs typeface="맑은 고딕"/>
            </a:endParaRPr>
          </a:p>
          <a:p>
            <a:pPr lvl="1" marL="697865" marR="5080" indent="-228600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RF: </a:t>
            </a:r>
            <a:r>
              <a:rPr dirty="0" sz="2000" spc="-45">
                <a:latin typeface="맑은 고딕"/>
                <a:cs typeface="맑은 고딕"/>
              </a:rPr>
              <a:t>DT </a:t>
            </a:r>
            <a:r>
              <a:rPr dirty="0" sz="2000">
                <a:latin typeface="맑은 고딕"/>
                <a:cs typeface="맑은 고딕"/>
              </a:rPr>
              <a:t>+ </a:t>
            </a:r>
            <a:r>
              <a:rPr dirty="0" sz="2000" spc="-5">
                <a:latin typeface="맑은 고딕"/>
                <a:cs typeface="맑은 고딕"/>
              </a:rPr>
              <a:t>bagging to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control  ensemble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Feature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 spc="5">
                <a:latin typeface="맑은 고딕"/>
                <a:cs typeface="맑은 고딕"/>
              </a:rPr>
              <a:t>importance</a:t>
            </a:r>
            <a:endParaRPr sz="2000">
              <a:latin typeface="맑은 고딕"/>
              <a:cs typeface="맑은 고딕"/>
            </a:endParaRPr>
          </a:p>
          <a:p>
            <a:pPr lvl="1" marL="697865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Boosting </a:t>
            </a:r>
            <a:r>
              <a:rPr dirty="0" sz="2000">
                <a:latin typeface="맑은 고딕"/>
                <a:cs typeface="맑은 고딕"/>
              </a:rPr>
              <a:t>(Ada.,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Grad.)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2759" y="106987"/>
            <a:ext cx="18351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기계학습</a:t>
            </a:r>
            <a:endParaRPr sz="1600">
              <a:latin typeface="맑은 고딕"/>
              <a:cs typeface="맑은 고딕"/>
            </a:endParaRPr>
          </a:p>
          <a:p>
            <a:pPr marL="12700" marR="5080" indent="6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9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핸즈온머신러닝  </a:t>
            </a: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  </a:t>
            </a: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  </a:t>
            </a: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머신러닝도감  </a:t>
            </a: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</a:t>
            </a:r>
            <a:r>
              <a:rPr dirty="0" sz="1600" spc="-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ML: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5730"/>
            <a:ext cx="641159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맑은 고딕"/>
                <a:cs typeface="맑은 고딕"/>
              </a:rPr>
              <a:t>5주차 - SVM(기11 +</a:t>
            </a:r>
            <a:r>
              <a:rPr dirty="0" sz="4400" spc="-110">
                <a:latin typeface="맑은 고딕"/>
                <a:cs typeface="맑은 고딕"/>
              </a:rPr>
              <a:t> </a:t>
            </a:r>
            <a:r>
              <a:rPr dirty="0" sz="4400">
                <a:latin typeface="맑은 고딕"/>
                <a:cs typeface="맑은 고딕"/>
              </a:rPr>
              <a:t>핸5)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75818"/>
            <a:ext cx="4963160" cy="450405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SVM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 spc="-70">
                <a:latin typeface="맑은 고딕"/>
                <a:cs typeface="맑은 고딕"/>
              </a:rPr>
              <a:t>def.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margin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맑은 고딕"/>
                <a:cs typeface="맑은 고딕"/>
              </a:rPr>
              <a:t>Linear </a:t>
            </a:r>
            <a:r>
              <a:rPr dirty="0" sz="2400">
                <a:latin typeface="맑은 고딕"/>
                <a:cs typeface="맑은 고딕"/>
              </a:rPr>
              <a:t>SVM</a:t>
            </a:r>
            <a:r>
              <a:rPr dirty="0" sz="2400" spc="-5">
                <a:latin typeface="맑은 고딕"/>
                <a:cs typeface="맑은 고딕"/>
              </a:rPr>
              <a:t> class.(핸5)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개념 +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코드</a:t>
            </a:r>
            <a:endParaRPr sz="2000">
              <a:latin typeface="맑은 고딕"/>
              <a:cs typeface="맑은 고딕"/>
            </a:endParaRPr>
          </a:p>
          <a:p>
            <a:pPr lvl="1" marL="786765" indent="-3175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86765" algn="l"/>
                <a:tab pos="787400" algn="l"/>
              </a:tabLst>
            </a:pPr>
            <a:r>
              <a:rPr dirty="0" sz="2000" spc="-5">
                <a:latin typeface="맑은 고딕"/>
                <a:cs typeface="맑은 고딕"/>
              </a:rPr>
              <a:t>Hard/Soft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margin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맑은 고딕"/>
                <a:cs typeface="맑은 고딕"/>
              </a:rPr>
              <a:t>Nonlinear </a:t>
            </a:r>
            <a:r>
              <a:rPr dirty="0" sz="2400">
                <a:latin typeface="맑은 고딕"/>
                <a:cs typeface="맑은 고딕"/>
              </a:rPr>
              <a:t>SVM</a:t>
            </a:r>
            <a:r>
              <a:rPr dirty="0" sz="2400" spc="-10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class.(핸5)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개념 +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코드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0">
                <a:latin typeface="맑은 고딕"/>
                <a:cs typeface="맑은 고딕"/>
              </a:rPr>
              <a:t>Polynomial,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similarity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feature,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Gaussian </a:t>
            </a:r>
            <a:r>
              <a:rPr dirty="0" sz="2000" spc="-5">
                <a:latin typeface="맑은 고딕"/>
                <a:cs typeface="맑은 고딕"/>
              </a:rPr>
              <a:t>RBF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 spc="-10">
                <a:latin typeface="맑은 고딕"/>
                <a:cs typeface="맑은 고딕"/>
              </a:rPr>
              <a:t>kernel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7030A0"/>
                </a:solidFill>
                <a:latin typeface="맑은 고딕"/>
                <a:cs typeface="맑은 고딕"/>
              </a:rPr>
              <a:t>과제2 </a:t>
            </a:r>
            <a:r>
              <a:rPr dirty="0" sz="2400">
                <a:latin typeface="맑은 고딕"/>
                <a:cs typeface="맑은 고딕"/>
              </a:rPr>
              <a:t>: </a:t>
            </a:r>
            <a:r>
              <a:rPr dirty="0" sz="2400" spc="-5">
                <a:latin typeface="맑은 고딕"/>
                <a:cs typeface="맑은 고딕"/>
              </a:rPr>
              <a:t>iris</a:t>
            </a:r>
            <a:r>
              <a:rPr dirty="0" sz="2400" spc="-10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classification(파3.4-3.6)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61176" y="1830323"/>
            <a:ext cx="5257799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61176" y="1830323"/>
            <a:ext cx="5257800" cy="4351020"/>
          </a:xfrm>
          <a:prstGeom prst="rect">
            <a:avLst/>
          </a:prstGeom>
          <a:ln w="6350">
            <a:solidFill>
              <a:srgbClr val="ED7D31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319405" indent="-2292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5">
                <a:latin typeface="맑은 고딕"/>
                <a:cs typeface="맑은 고딕"/>
              </a:rPr>
              <a:t>Kernel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trick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SVM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 spc="-10">
                <a:latin typeface="맑은 고딕"/>
                <a:cs typeface="맑은 고딕"/>
              </a:rPr>
              <a:t>regression</a:t>
            </a:r>
            <a:endParaRPr sz="20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10">
                <a:latin typeface="맑은 고딕"/>
                <a:cs typeface="맑은 고딕"/>
              </a:rPr>
              <a:t>Kernel </a:t>
            </a:r>
            <a:r>
              <a:rPr dirty="0" sz="2400" spc="-5">
                <a:latin typeface="맑은 고딕"/>
                <a:cs typeface="맑은 고딕"/>
              </a:rPr>
              <a:t>method(기11)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5">
                <a:latin typeface="맑은 고딕"/>
                <a:cs typeface="맑은 고딕"/>
              </a:rPr>
              <a:t>Kernel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trick(기11.1)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5">
                <a:latin typeface="맑은 고딕"/>
                <a:cs typeface="맑은 고딕"/>
              </a:rPr>
              <a:t>Kernel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SVM(기11.4)</a:t>
            </a:r>
            <a:endParaRPr sz="20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10">
                <a:latin typeface="맑은 고딕"/>
                <a:cs typeface="맑은 고딕"/>
              </a:rPr>
              <a:t>Kernelized</a:t>
            </a:r>
            <a:r>
              <a:rPr dirty="0" sz="2400" spc="10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SVM(핸5)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2759" y="106987"/>
            <a:ext cx="18351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기계학습</a:t>
            </a:r>
            <a:endParaRPr sz="1600">
              <a:latin typeface="맑은 고딕"/>
              <a:cs typeface="맑은 고딕"/>
            </a:endParaRPr>
          </a:p>
          <a:p>
            <a:pPr marL="12700" marR="5080" indent="6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9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핸즈온머신러닝  </a:t>
            </a: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  </a:t>
            </a: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  </a:t>
            </a: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머신러닝도감  </a:t>
            </a: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</a:t>
            </a:r>
            <a:r>
              <a:rPr dirty="0" sz="1600" spc="-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ML: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5730"/>
            <a:ext cx="572833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맑은 고딕"/>
                <a:cs typeface="맑은 고딕"/>
              </a:rPr>
              <a:t>6주차 – 차원축소,</a:t>
            </a:r>
            <a:r>
              <a:rPr dirty="0" sz="4400" spc="-85">
                <a:latin typeface="맑은 고딕"/>
                <a:cs typeface="맑은 고딕"/>
              </a:rPr>
              <a:t> </a:t>
            </a:r>
            <a:r>
              <a:rPr dirty="0" sz="4400" spc="-5">
                <a:latin typeface="맑은 고딕"/>
                <a:cs typeface="맑은 고딕"/>
              </a:rPr>
              <a:t>PCA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75819"/>
            <a:ext cx="4531995" cy="422973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Curse </a:t>
            </a:r>
            <a:r>
              <a:rPr dirty="0" sz="2000" spc="-20">
                <a:latin typeface="맑은 고딕"/>
                <a:cs typeface="맑은 고딕"/>
              </a:rPr>
              <a:t>of</a:t>
            </a:r>
            <a:r>
              <a:rPr dirty="0" sz="200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dimensionality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차원축소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개념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맑은 고딕"/>
                <a:cs typeface="맑은 고딕"/>
              </a:rPr>
              <a:t>Curse </a:t>
            </a:r>
            <a:r>
              <a:rPr dirty="0" sz="2400" spc="-25">
                <a:latin typeface="맑은 고딕"/>
                <a:cs typeface="맑은 고딕"/>
              </a:rPr>
              <a:t>of</a:t>
            </a:r>
            <a:r>
              <a:rPr dirty="0" sz="2400" spc="-5">
                <a:latin typeface="맑은 고딕"/>
                <a:cs typeface="맑은 고딕"/>
              </a:rPr>
              <a:t> dimensionality(핸8)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맑은 고딕"/>
                <a:cs typeface="맑은 고딕"/>
              </a:rPr>
              <a:t>Projection(핸8)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맑은 고딕"/>
                <a:cs typeface="맑은 고딕"/>
              </a:rPr>
              <a:t>Manifold learning</a:t>
            </a:r>
            <a:r>
              <a:rPr dirty="0" sz="2400" spc="10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(핸8)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맑은 고딕"/>
                <a:cs typeface="맑은 고딕"/>
              </a:rPr>
              <a:t>PCA</a:t>
            </a:r>
            <a:r>
              <a:rPr dirty="0" sz="2400" spc="5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(핸8)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Preserving</a:t>
            </a:r>
            <a:r>
              <a:rPr dirty="0" sz="2000" spc="5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“</a:t>
            </a:r>
            <a:r>
              <a:rPr dirty="0" sz="2000" spc="-5" b="1">
                <a:latin typeface="맑은 고딕"/>
                <a:cs typeface="맑은 고딕"/>
              </a:rPr>
              <a:t>variance</a:t>
            </a:r>
            <a:r>
              <a:rPr dirty="0" sz="2000" spc="-5">
                <a:latin typeface="맑은 고딕"/>
                <a:cs typeface="맑은 고딕"/>
              </a:rPr>
              <a:t>”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PCA for </a:t>
            </a:r>
            <a:r>
              <a:rPr dirty="0" sz="2000" spc="-5">
                <a:latin typeface="맑은 고딕"/>
                <a:cs typeface="맑은 고딕"/>
              </a:rPr>
              <a:t>compression </a:t>
            </a:r>
            <a:r>
              <a:rPr dirty="0" sz="2000">
                <a:latin typeface="맑은 고딕"/>
                <a:cs typeface="맑은 고딕"/>
              </a:rPr>
              <a:t>(w/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MNIST)</a:t>
            </a:r>
            <a:endParaRPr sz="2000">
              <a:latin typeface="맑은 고딕"/>
              <a:cs typeface="맑은 고딕"/>
            </a:endParaRPr>
          </a:p>
          <a:p>
            <a:pPr lvl="2" marL="1155700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600" spc="-5">
                <a:latin typeface="맑은 고딕"/>
                <a:cs typeface="맑은 고딕"/>
              </a:rPr>
              <a:t>Using</a:t>
            </a:r>
            <a:r>
              <a:rPr dirty="0" sz="1600" spc="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scikit</a:t>
            </a:r>
            <a:endParaRPr sz="16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Kernel </a:t>
            </a:r>
            <a:r>
              <a:rPr dirty="0" sz="2000">
                <a:latin typeface="맑은 고딕"/>
                <a:cs typeface="맑은 고딕"/>
              </a:rPr>
              <a:t>PCA w/ Fig.</a:t>
            </a:r>
            <a:r>
              <a:rPr dirty="0" sz="2000" spc="-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8.10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58001" y="1827148"/>
            <a:ext cx="5264150" cy="2165985"/>
            <a:chOff x="6358001" y="1827148"/>
            <a:chExt cx="5264150" cy="2165985"/>
          </a:xfrm>
        </p:grpSpPr>
        <p:sp>
          <p:nvSpPr>
            <p:cNvPr id="5" name="object 5"/>
            <p:cNvSpPr/>
            <p:nvPr/>
          </p:nvSpPr>
          <p:spPr>
            <a:xfrm>
              <a:off x="6361176" y="1830323"/>
              <a:ext cx="5257799" cy="2159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61176" y="1830323"/>
              <a:ext cx="5257800" cy="2159635"/>
            </a:xfrm>
            <a:custGeom>
              <a:avLst/>
              <a:gdLst/>
              <a:ahLst/>
              <a:cxnLst/>
              <a:rect l="l" t="t" r="r" b="b"/>
              <a:pathLst>
                <a:path w="5257800" h="2159635">
                  <a:moveTo>
                    <a:pt x="0" y="0"/>
                  </a:moveTo>
                  <a:lnTo>
                    <a:pt x="5257800" y="0"/>
                  </a:lnTo>
                  <a:lnTo>
                    <a:pt x="5257800" y="2159508"/>
                  </a:lnTo>
                  <a:lnTo>
                    <a:pt x="0" y="2159508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364351" y="1779901"/>
            <a:ext cx="5251450" cy="145415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16230" indent="-229235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316865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773430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73430" algn="l"/>
                <a:tab pos="774065" algn="l"/>
              </a:tabLst>
            </a:pPr>
            <a:r>
              <a:rPr dirty="0" sz="2000">
                <a:latin typeface="맑은 고딕"/>
                <a:cs typeface="맑은 고딕"/>
              </a:rPr>
              <a:t>PCA를 위한 수학(linear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algebra)</a:t>
            </a:r>
            <a:endParaRPr sz="2000">
              <a:latin typeface="맑은 고딕"/>
              <a:cs typeface="맑은 고딕"/>
            </a:endParaRPr>
          </a:p>
          <a:p>
            <a:pPr lvl="2" marL="1230630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230630" algn="l"/>
                <a:tab pos="1231265" algn="l"/>
              </a:tabLst>
            </a:pPr>
            <a:r>
              <a:rPr dirty="0" sz="1200" spc="-5">
                <a:latin typeface="맑은 고딕"/>
                <a:cs typeface="맑은 고딕"/>
              </a:rPr>
              <a:t>Covariance, </a:t>
            </a:r>
            <a:r>
              <a:rPr dirty="0" sz="1200">
                <a:latin typeface="맑은 고딕"/>
                <a:cs typeface="맑은 고딕"/>
              </a:rPr>
              <a:t>eigen </a:t>
            </a:r>
            <a:r>
              <a:rPr dirty="0" sz="1200" spc="-5">
                <a:latin typeface="맑은 고딕"/>
                <a:cs typeface="맑은 고딕"/>
              </a:rPr>
              <a:t>value, </a:t>
            </a:r>
            <a:r>
              <a:rPr dirty="0" sz="1200" spc="-25">
                <a:latin typeface="맑은 고딕"/>
                <a:cs typeface="맑은 고딕"/>
              </a:rPr>
              <a:t>SVD,</a:t>
            </a:r>
            <a:r>
              <a:rPr dirty="0" sz="1200" spc="15">
                <a:latin typeface="맑은 고딕"/>
                <a:cs typeface="맑은 고딕"/>
              </a:rPr>
              <a:t> </a:t>
            </a:r>
            <a:r>
              <a:rPr dirty="0" sz="1200">
                <a:latin typeface="맑은 고딕"/>
                <a:cs typeface="맑은 고딕"/>
              </a:rPr>
              <a:t>…</a:t>
            </a:r>
            <a:endParaRPr sz="1200">
              <a:latin typeface="맑은 고딕"/>
              <a:cs typeface="맑은 고딕"/>
            </a:endParaRPr>
          </a:p>
          <a:p>
            <a:pPr marL="31623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16865" algn="l"/>
              </a:tabLst>
            </a:pPr>
            <a:r>
              <a:rPr dirty="0" sz="2400" spc="-10">
                <a:latin typeface="맑은 고딕"/>
                <a:cs typeface="맑은 고딕"/>
              </a:rPr>
              <a:t>Kernel </a:t>
            </a:r>
            <a:r>
              <a:rPr dirty="0" sz="2400" spc="-5">
                <a:latin typeface="맑은 고딕"/>
                <a:cs typeface="맑은 고딕"/>
              </a:rPr>
              <a:t>PCA 증명(기11.3,</a:t>
            </a:r>
            <a:r>
              <a:rPr dirty="0" sz="2400" spc="20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파5.3)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2759" y="106987"/>
            <a:ext cx="18351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기계학습</a:t>
            </a:r>
            <a:endParaRPr sz="1600">
              <a:latin typeface="맑은 고딕"/>
              <a:cs typeface="맑은 고딕"/>
            </a:endParaRPr>
          </a:p>
          <a:p>
            <a:pPr marL="12700" marR="5080" indent="6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9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핸즈온머신러닝  </a:t>
            </a: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  </a:t>
            </a: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  </a:t>
            </a: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머신러닝도감  </a:t>
            </a: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</a:t>
            </a:r>
            <a:r>
              <a:rPr dirty="0" sz="1600" spc="-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ML: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61176" y="3989832"/>
            <a:ext cx="5257799" cy="2186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61176" y="3989832"/>
            <a:ext cx="5257800" cy="2186940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319405" indent="-22923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10">
                <a:latin typeface="맑은 고딕"/>
                <a:cs typeface="맑은 고딕"/>
              </a:rPr>
              <a:t>Kernel </a:t>
            </a:r>
            <a:r>
              <a:rPr dirty="0" sz="2400" spc="-5">
                <a:latin typeface="맑은 고딕"/>
                <a:cs typeface="맑은 고딕"/>
              </a:rPr>
              <a:t>PCA</a:t>
            </a:r>
            <a:r>
              <a:rPr dirty="0" sz="2400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코드(파5.3.2)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동심원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구분</a:t>
            </a:r>
            <a:endParaRPr sz="20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40">
                <a:latin typeface="맑은 고딕"/>
                <a:cs typeface="맑은 고딕"/>
              </a:rPr>
              <a:t>Tuning</a:t>
            </a:r>
            <a:r>
              <a:rPr dirty="0" sz="2400" spc="-20">
                <a:latin typeface="맑은 고딕"/>
                <a:cs typeface="맑은 고딕"/>
              </a:rPr>
              <a:t> </a:t>
            </a:r>
            <a:r>
              <a:rPr dirty="0" sz="2400" spc="-5">
                <a:latin typeface="맑은 고딕"/>
                <a:cs typeface="맑은 고딕"/>
              </a:rPr>
              <a:t>hyperparameters(핸8)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5730"/>
            <a:ext cx="5010150" cy="4330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맑은 고딕"/>
                <a:cs typeface="맑은 고딕"/>
              </a:rPr>
              <a:t>7주차 – </a:t>
            </a:r>
            <a:r>
              <a:rPr dirty="0" sz="4400" spc="5">
                <a:latin typeface="맑은 고딕"/>
                <a:cs typeface="맑은 고딕"/>
              </a:rPr>
              <a:t>kNN,</a:t>
            </a:r>
            <a:r>
              <a:rPr dirty="0" sz="4400" spc="-100">
                <a:latin typeface="맑은 고딕"/>
                <a:cs typeface="맑은 고딕"/>
              </a:rPr>
              <a:t> </a:t>
            </a:r>
            <a:r>
              <a:rPr dirty="0" sz="4400" spc="5">
                <a:latin typeface="맑은 고딕"/>
                <a:cs typeface="맑은 고딕"/>
              </a:rPr>
              <a:t>GMM</a:t>
            </a:r>
            <a:endParaRPr sz="4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4004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비지도학습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clustering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맑은 고딕"/>
                <a:cs typeface="맑은 고딕"/>
              </a:rPr>
              <a:t>Clustering(핸9)</a:t>
            </a:r>
            <a:endParaRPr sz="24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K-Means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K-means w/ blobs(파11.1,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11.2)</a:t>
            </a:r>
            <a:endParaRPr sz="2000">
              <a:latin typeface="맑은 고딕"/>
              <a:cs typeface="맑은 고딕"/>
            </a:endParaRPr>
          </a:p>
          <a:p>
            <a:pPr lvl="1" marL="698500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맑은 고딕"/>
                <a:cs typeface="맑은 고딕"/>
              </a:rPr>
              <a:t>For </a:t>
            </a:r>
            <a:r>
              <a:rPr dirty="0" sz="2000" spc="-5">
                <a:latin typeface="맑은 고딕"/>
                <a:cs typeface="맑은 고딕"/>
              </a:rPr>
              <a:t>preprocessing: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코드+그림</a:t>
            </a:r>
            <a:endParaRPr sz="2000">
              <a:latin typeface="맑은 고딕"/>
              <a:cs typeface="맑은 고딕"/>
            </a:endParaRPr>
          </a:p>
          <a:p>
            <a:pPr lvl="1" marL="697865" marR="126364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맑은 고딕"/>
                <a:cs typeface="맑은 고딕"/>
              </a:rPr>
              <a:t>For </a:t>
            </a:r>
            <a:r>
              <a:rPr dirty="0" sz="2000">
                <a:latin typeface="맑은 고딕"/>
                <a:cs typeface="맑은 고딕"/>
              </a:rPr>
              <a:t>semi-supervised learning: 코드+  그림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61176" y="1830323"/>
            <a:ext cx="5257799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361176" y="1830323"/>
            <a:ext cx="5257800" cy="4351020"/>
          </a:xfrm>
          <a:prstGeom prst="rect">
            <a:avLst/>
          </a:prstGeom>
          <a:ln w="6350">
            <a:solidFill>
              <a:srgbClr val="ED7D31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319405" indent="-22923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10">
                <a:latin typeface="맑은 고딕"/>
                <a:cs typeface="맑은 고딕"/>
              </a:rPr>
              <a:t>Key: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밀도추정,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5">
                <a:latin typeface="맑은 고딕"/>
                <a:cs typeface="맑은 고딕"/>
              </a:rPr>
              <a:t>GMM</a:t>
            </a:r>
            <a:endParaRPr sz="20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5">
                <a:latin typeface="맑은 고딕"/>
                <a:cs typeface="맑은 고딕"/>
              </a:rPr>
              <a:t>Gaussian mixture(기6.4)</a:t>
            </a:r>
            <a:endParaRPr sz="2400">
              <a:latin typeface="맑은 고딕"/>
              <a:cs typeface="맑은 고딕"/>
            </a:endParaRPr>
          </a:p>
          <a:p>
            <a:pPr marL="31940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20040" algn="l"/>
              </a:tabLst>
            </a:pPr>
            <a:r>
              <a:rPr dirty="0" sz="2400" spc="-5">
                <a:latin typeface="맑은 고딕"/>
                <a:cs typeface="맑은 고딕"/>
              </a:rPr>
              <a:t>Bayesian기반(핸9)</a:t>
            </a:r>
            <a:endParaRPr sz="24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>
                <a:latin typeface="맑은 고딕"/>
                <a:cs typeface="맑은 고딕"/>
              </a:rPr>
              <a:t>Anomaly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detection</a:t>
            </a:r>
            <a:endParaRPr sz="2000">
              <a:latin typeface="맑은 고딕"/>
              <a:cs typeface="맑은 고딕"/>
            </a:endParaRPr>
          </a:p>
          <a:p>
            <a:pPr lvl="1" marL="776605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76605" algn="l"/>
                <a:tab pos="777240" algn="l"/>
              </a:tabLst>
            </a:pPr>
            <a:r>
              <a:rPr dirty="0" sz="2000" spc="-5">
                <a:latin typeface="맑은 고딕"/>
                <a:cs typeface="맑은 고딕"/>
              </a:rPr>
              <a:t>Bayesian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 spc="-5">
                <a:latin typeface="맑은 고딕"/>
                <a:cs typeface="맑은 고딕"/>
              </a:rPr>
              <a:t>GMM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dirty="0" spc="-80"/>
              <a:t> </a:t>
            </a:r>
            <a:r>
              <a:rPr dirty="0" spc="-5"/>
              <a:t>2020-2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2759" y="106987"/>
            <a:ext cx="183515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맑은 고딕"/>
                <a:cs typeface="맑은 고딕"/>
              </a:rPr>
              <a:t>기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2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기계학습</a:t>
            </a:r>
            <a:endParaRPr sz="1600">
              <a:latin typeface="맑은 고딕"/>
              <a:cs typeface="맑은 고딕"/>
            </a:endParaRPr>
          </a:p>
          <a:p>
            <a:pPr marL="12700" marR="5080" indent="635">
              <a:lnSpc>
                <a:spcPct val="100000"/>
              </a:lnSpc>
            </a:pPr>
            <a:r>
              <a:rPr dirty="0" sz="1600" spc="-5" b="1">
                <a:latin typeface="맑은 고딕"/>
                <a:cs typeface="맑은 고딕"/>
              </a:rPr>
              <a:t>핸 </a:t>
            </a:r>
            <a:r>
              <a:rPr dirty="0" sz="1600" spc="-5">
                <a:latin typeface="맑은 고딕"/>
                <a:cs typeface="맑은 고딕"/>
              </a:rPr>
              <a:t>:</a:t>
            </a:r>
            <a:r>
              <a:rPr dirty="0" sz="1600" spc="-90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핸즈온머신러닝  </a:t>
            </a:r>
            <a:r>
              <a:rPr dirty="0" sz="1600" spc="-5" b="1">
                <a:latin typeface="맑은 고딕"/>
                <a:cs typeface="맑은 고딕"/>
              </a:rPr>
              <a:t>모 </a:t>
            </a:r>
            <a:r>
              <a:rPr dirty="0" sz="1600" spc="-5">
                <a:latin typeface="맑은 고딕"/>
                <a:cs typeface="맑은 고딕"/>
              </a:rPr>
              <a:t>: 모두의 딥러닝  </a:t>
            </a:r>
            <a:r>
              <a:rPr dirty="0" sz="1600" spc="-5" b="1">
                <a:latin typeface="맑은 고딕"/>
                <a:cs typeface="맑은 고딕"/>
              </a:rPr>
              <a:t>케 </a:t>
            </a:r>
            <a:r>
              <a:rPr dirty="0" sz="1600" spc="-5">
                <a:latin typeface="맑은 고딕"/>
                <a:cs typeface="맑은 고딕"/>
              </a:rPr>
              <a:t>: 케라스 창시자  </a:t>
            </a:r>
            <a:r>
              <a:rPr dirty="0" sz="1600" spc="-5" b="1">
                <a:latin typeface="맑은 고딕"/>
                <a:cs typeface="맑은 고딕"/>
              </a:rPr>
              <a:t>머 </a:t>
            </a:r>
            <a:r>
              <a:rPr dirty="0" sz="1600" spc="-5">
                <a:latin typeface="맑은 고딕"/>
                <a:cs typeface="맑은 고딕"/>
              </a:rPr>
              <a:t>: 머신러닝도감  </a:t>
            </a:r>
            <a:r>
              <a:rPr dirty="0" sz="1600" spc="-5" b="1">
                <a:latin typeface="맑은 고딕"/>
                <a:cs typeface="맑은 고딕"/>
              </a:rPr>
              <a:t>파 </a:t>
            </a:r>
            <a:r>
              <a:rPr dirty="0" sz="1600" spc="-5">
                <a:latin typeface="맑은 고딕"/>
                <a:cs typeface="맑은 고딕"/>
              </a:rPr>
              <a:t>: Python</a:t>
            </a:r>
            <a:r>
              <a:rPr dirty="0" sz="1600" spc="-15">
                <a:latin typeface="맑은 고딕"/>
                <a:cs typeface="맑은 고딕"/>
              </a:rPr>
              <a:t> </a:t>
            </a:r>
            <a:r>
              <a:rPr dirty="0" sz="1600" spc="-5">
                <a:latin typeface="맑은 고딕"/>
                <a:cs typeface="맑은 고딕"/>
              </a:rPr>
              <a:t>ML: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Sang-hyo Park</dc:creator>
  <dc:title>Next-generation video coding standard: higher complexity ever</dc:title>
  <dcterms:created xsi:type="dcterms:W3CDTF">2020-10-06T18:45:16Z</dcterms:created>
  <dcterms:modified xsi:type="dcterms:W3CDTF">2020-10-06T18:45:16Z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2020-08-28T00:00:00Z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2020-10-06T00:00:00Z</vt:filetime>
  </property>
</Properties>
</file>