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340" autoAdjust="0"/>
  </p:normalViewPr>
  <p:slideViewPr>
    <p:cSldViewPr>
      <p:cViewPr varScale="1">
        <p:scale>
          <a:sx n="80" d="100"/>
          <a:sy n="80" d="100"/>
        </p:scale>
        <p:origin x="13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59F06-C02D-482C-9012-D218B8BCCABA}" type="datetimeFigureOut">
              <a:rPr lang="ko-KR" altLang="en-US" smtClean="0"/>
              <a:t>2020-10-20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6D0E-AAA9-4247-BD45-DADAA6EBC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페이지에 내용 전부 정리해 놓음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참고자료 </a:t>
            </a:r>
            <a:r>
              <a:rPr lang="en-US" altLang="ko-KR" dirty="0"/>
              <a:t>: https://tensorflow.blog/%EC%BC%80%EB%9D%BC%EC%8A%A4-%EB%94%A5%EB%9F%AC%EB%8B%9D/1-%EB%94%A5%EB%9F%AC%EB%8B%9D%EC%9D%B4%EB%9E%80-%EB%AC%B4%EC%97%87%EC%9D%B8%EA%B0%80/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9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Reinforcement learning(</a:t>
            </a:r>
            <a:r>
              <a:rPr lang="ko-KR" altLang="en-US" b="1" dirty="0"/>
              <a:t>강화학습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다루지는 않으며</a:t>
            </a:r>
            <a:r>
              <a:rPr lang="en-US" altLang="ko-KR" dirty="0"/>
              <a:t>, </a:t>
            </a:r>
            <a:r>
              <a:rPr lang="ko-KR" altLang="en-US" dirty="0"/>
              <a:t>간단하게 소개함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Robot, game </a:t>
            </a:r>
            <a:r>
              <a:rPr lang="ko-KR" altLang="en-US" dirty="0"/>
              <a:t>등에 활용됨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Supervised / Unsupervised / Reinforcement learning</a:t>
            </a:r>
            <a:r>
              <a:rPr lang="ko-KR" altLang="en-US" dirty="0"/>
              <a:t>의 세 가지 방법 중 하나임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정답이 어느 정도 있는</a:t>
            </a:r>
            <a:r>
              <a:rPr lang="en-US" altLang="ko-KR" dirty="0"/>
              <a:t>(</a:t>
            </a:r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r>
              <a:rPr lang="en-US" altLang="ko-KR" dirty="0"/>
              <a:t>) </a:t>
            </a:r>
            <a:r>
              <a:rPr lang="ko-KR" altLang="en-US" dirty="0"/>
              <a:t>분야에 활용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6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Automated Machine Learning(</a:t>
            </a:r>
            <a:r>
              <a:rPr lang="ko-KR" altLang="en-US" b="1" dirty="0"/>
              <a:t>자동 갱신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0" dirty="0"/>
              <a:t>Standard deep neural network</a:t>
            </a:r>
            <a:r>
              <a:rPr lang="ko-KR" altLang="en-US" b="0" dirty="0"/>
              <a:t>를 최적화하는 것은 굉장히 힘이 드는</a:t>
            </a:r>
            <a:r>
              <a:rPr lang="en-US" altLang="ko-KR" b="0" dirty="0"/>
              <a:t>, </a:t>
            </a:r>
            <a:r>
              <a:rPr lang="ko-KR" altLang="en-US" b="0" dirty="0"/>
              <a:t>반복적인 작업이 필요함</a:t>
            </a:r>
            <a:endParaRPr lang="en-US" altLang="ko-KR" b="0" dirty="0"/>
          </a:p>
          <a:p>
            <a:r>
              <a:rPr lang="en-US" altLang="ko-KR" b="0" dirty="0"/>
              <a:t>-&gt; </a:t>
            </a:r>
            <a:r>
              <a:rPr lang="ko-KR" altLang="en-US" b="0" dirty="0"/>
              <a:t>수많은 데이터를 학습시킨 이후에도 지속적인</a:t>
            </a:r>
            <a:r>
              <a:rPr lang="en-US" altLang="ko-KR" b="0" dirty="0"/>
              <a:t> </a:t>
            </a:r>
            <a:r>
              <a:rPr lang="ko-KR" altLang="en-US" b="0" dirty="0"/>
              <a:t>파라미터 수정</a:t>
            </a:r>
            <a:r>
              <a:rPr lang="en-US" altLang="ko-KR" b="0" dirty="0"/>
              <a:t>, </a:t>
            </a:r>
            <a:r>
              <a:rPr lang="ko-KR" altLang="en-US" b="0" dirty="0"/>
              <a:t>갱신 등 </a:t>
            </a:r>
            <a:r>
              <a:rPr lang="ko-KR" altLang="en-US" b="1" dirty="0"/>
              <a:t>작업이 너무 많음</a:t>
            </a:r>
            <a:endParaRPr lang="en-US" altLang="ko-KR" b="1" dirty="0"/>
          </a:p>
          <a:p>
            <a:endParaRPr lang="en-US" altLang="ko-KR" b="0" dirty="0"/>
          </a:p>
          <a:p>
            <a:r>
              <a:rPr lang="ko-KR" altLang="en-US" b="0" dirty="0"/>
              <a:t>이를 자동화를 할 수 있다면 좋지 않을까</a:t>
            </a:r>
            <a:r>
              <a:rPr lang="en-US" altLang="ko-KR" b="0" dirty="0"/>
              <a:t>? </a:t>
            </a:r>
          </a:p>
          <a:p>
            <a:r>
              <a:rPr lang="en-US" altLang="ko-KR" b="0" dirty="0" err="1"/>
              <a:t>AutoML</a:t>
            </a:r>
            <a:r>
              <a:rPr lang="en-US" altLang="ko-KR" b="0" dirty="0"/>
              <a:t> : </a:t>
            </a:r>
            <a:r>
              <a:rPr lang="ko-KR" altLang="en-US" b="0" dirty="0"/>
              <a:t>어떤 모델을 </a:t>
            </a:r>
            <a:r>
              <a:rPr lang="ko-KR" altLang="en-US" b="0" dirty="0" err="1"/>
              <a:t>사용할지조차</a:t>
            </a:r>
            <a:r>
              <a:rPr lang="ko-KR" altLang="en-US" b="0" dirty="0"/>
              <a:t> 선택해 주는 자동화 분야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14</a:t>
            </a:r>
            <a:r>
              <a:rPr lang="ko-KR" altLang="en-US" b="0" dirty="0"/>
              <a:t>주차 최신 동향에 소개할 것</a:t>
            </a:r>
            <a:r>
              <a:rPr lang="en-US" altLang="ko-KR" b="0" dirty="0"/>
              <a:t>(</a:t>
            </a:r>
            <a:r>
              <a:rPr lang="ko-KR" altLang="en-US" b="0" dirty="0"/>
              <a:t>시험범위는 아님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Deep Learning</a:t>
            </a:r>
          </a:p>
          <a:p>
            <a:endParaRPr lang="en-US" altLang="ko-KR" dirty="0"/>
          </a:p>
          <a:p>
            <a:r>
              <a:rPr lang="ko-KR" altLang="en-US" dirty="0"/>
              <a:t>원본 이미지가 있을 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Layer</a:t>
            </a:r>
            <a:r>
              <a:rPr lang="ko-KR" altLang="en-US" dirty="0"/>
              <a:t>을 통해 컴퓨터가 학습하는 과정</a:t>
            </a:r>
            <a:endParaRPr lang="en-US" altLang="ko-KR" dirty="0"/>
          </a:p>
          <a:p>
            <a:r>
              <a:rPr lang="ko-KR" altLang="en-US" dirty="0"/>
              <a:t>무엇을 학습하는가</a:t>
            </a:r>
            <a:r>
              <a:rPr lang="en-US" altLang="ko-KR" dirty="0"/>
              <a:t>? : </a:t>
            </a:r>
            <a:r>
              <a:rPr lang="ko-KR" altLang="en-US" dirty="0"/>
              <a:t>이미지를 어떻게 표현할까</a:t>
            </a:r>
            <a:r>
              <a:rPr lang="en-US" altLang="ko-KR" dirty="0"/>
              <a:t>? </a:t>
            </a:r>
            <a:r>
              <a:rPr lang="ko-KR" altLang="en-US" dirty="0"/>
              <a:t>어떤 특징이 있는가</a:t>
            </a:r>
            <a:r>
              <a:rPr lang="en-US" altLang="ko-KR" dirty="0"/>
              <a:t>? </a:t>
            </a:r>
            <a:r>
              <a:rPr lang="ko-KR" altLang="en-US" dirty="0"/>
              <a:t>이미지의 핵심적인 특징을 재 표현하는 과정 </a:t>
            </a:r>
            <a:r>
              <a:rPr lang="en-US" altLang="ko-KR" dirty="0"/>
              <a:t>=&gt; </a:t>
            </a:r>
            <a:r>
              <a:rPr lang="ko-KR" altLang="en-US" dirty="0"/>
              <a:t>표현 학습</a:t>
            </a:r>
            <a:r>
              <a:rPr lang="en-US" altLang="ko-KR" dirty="0"/>
              <a:t>(Representation Learning)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층 기반 표현 학습</a:t>
            </a:r>
            <a:r>
              <a:rPr lang="en-US" altLang="ko-KR" dirty="0"/>
              <a:t>((Layered-representation learning), </a:t>
            </a:r>
            <a:r>
              <a:rPr lang="ko-KR" altLang="en-US" dirty="0"/>
              <a:t>계층적 표현 학습</a:t>
            </a:r>
            <a:r>
              <a:rPr lang="en-US" altLang="ko-KR" dirty="0"/>
              <a:t>(Hierarchical representation learning)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Depth</a:t>
            </a:r>
            <a:r>
              <a:rPr lang="en-US" altLang="ko-KR" dirty="0"/>
              <a:t> : </a:t>
            </a:r>
            <a:r>
              <a:rPr lang="ko-KR" altLang="en-US" dirty="0"/>
              <a:t>모델을 만드는 데 몇 개의 층이 사용되었는가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수백</a:t>
            </a:r>
            <a:r>
              <a:rPr lang="en-US" altLang="ko-KR" dirty="0"/>
              <a:t>, </a:t>
            </a:r>
            <a:r>
              <a:rPr lang="ko-KR" altLang="en-US" dirty="0"/>
              <a:t>수천개의 층을 가지고 있는 경우가 있는데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b="1" dirty="0"/>
              <a:t>수많은 층에 데이터를 노출시켜서 자동으로 학습시키는 과정을 </a:t>
            </a:r>
            <a:r>
              <a:rPr lang="en-US" altLang="ko-KR" b="1" dirty="0"/>
              <a:t>Deep learning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GPU, </a:t>
            </a:r>
            <a:r>
              <a:rPr lang="ko-KR" altLang="en-US" dirty="0"/>
              <a:t>고성능 하드웨어 등으로 좋은 성능의 </a:t>
            </a:r>
            <a:r>
              <a:rPr lang="en-US" altLang="ko-KR" dirty="0"/>
              <a:t>Deep learning</a:t>
            </a:r>
            <a:r>
              <a:rPr lang="ko-KR" altLang="en-US" dirty="0"/>
              <a:t>이 가능해짐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데이터 표현의 예시</a:t>
            </a:r>
            <a:endParaRPr lang="en-US" altLang="ko-KR" b="1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과정을 거치면서 특정 작업</a:t>
            </a:r>
            <a:r>
              <a:rPr lang="en-US" altLang="ko-KR" dirty="0"/>
              <a:t>(</a:t>
            </a:r>
            <a:r>
              <a:rPr lang="ko-KR" altLang="en-US" dirty="0"/>
              <a:t>숫자 구분</a:t>
            </a:r>
            <a:r>
              <a:rPr lang="en-US" altLang="ko-KR" dirty="0"/>
              <a:t>)</a:t>
            </a:r>
            <a:r>
              <a:rPr lang="ko-KR" altLang="en-US" dirty="0"/>
              <a:t>에 유용할 수 있도록</a:t>
            </a:r>
            <a:r>
              <a:rPr lang="en-US" altLang="ko-KR" dirty="0"/>
              <a:t>(</a:t>
            </a:r>
            <a:r>
              <a:rPr lang="ko-KR" altLang="en-US" dirty="0"/>
              <a:t>특징이 무엇인지를 파악하기 위해서</a:t>
            </a:r>
            <a:r>
              <a:rPr lang="en-US" altLang="ko-KR" dirty="0"/>
              <a:t>)</a:t>
            </a:r>
            <a:r>
              <a:rPr lang="ko-KR" altLang="en-US" dirty="0"/>
              <a:t> 데이터가 정제</a:t>
            </a:r>
            <a:r>
              <a:rPr lang="en-US" altLang="ko-KR" dirty="0"/>
              <a:t>(Refine)</a:t>
            </a:r>
            <a:r>
              <a:rPr lang="ko-KR" altLang="en-US" dirty="0"/>
              <a:t>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하나의 층 안에</a:t>
            </a:r>
            <a:r>
              <a:rPr lang="en-US" altLang="ko-KR" dirty="0"/>
              <a:t>, </a:t>
            </a:r>
            <a:r>
              <a:rPr lang="ko-KR" altLang="en-US" dirty="0"/>
              <a:t>여러 개의 필터가 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다음 층은</a:t>
            </a:r>
            <a:r>
              <a:rPr lang="en-US" altLang="ko-KR" dirty="0"/>
              <a:t>, </a:t>
            </a:r>
            <a:r>
              <a:rPr lang="ko-KR" altLang="en-US" dirty="0"/>
              <a:t>각 필터의 재표현을 통해 새로운 필터를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마지막에 단순화된 몇 개의 층을 이용해 최종적으로 결과를 판단함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7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What is deep learning?(Flow chart)</a:t>
            </a:r>
          </a:p>
          <a:p>
            <a:endParaRPr lang="en-US" altLang="ko-KR" dirty="0"/>
          </a:p>
          <a:p>
            <a:r>
              <a:rPr lang="ko-KR" altLang="en-US" dirty="0"/>
              <a:t>딥 러닝 모델에게</a:t>
            </a:r>
            <a:r>
              <a:rPr lang="en-US" altLang="ko-KR" dirty="0"/>
              <a:t>, </a:t>
            </a:r>
            <a:r>
              <a:rPr lang="ko-KR" altLang="en-US" dirty="0"/>
              <a:t>사람이 입력과 정답</a:t>
            </a:r>
            <a:r>
              <a:rPr lang="en-US" altLang="ko-KR" dirty="0"/>
              <a:t>(4)</a:t>
            </a:r>
            <a:r>
              <a:rPr lang="ko-KR" altLang="en-US" dirty="0"/>
              <a:t>을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모델이 어떠한 가중치를 가져야 정확한 예측을 도출하는가</a:t>
            </a:r>
            <a:r>
              <a:rPr lang="en-US" altLang="ko-KR" dirty="0"/>
              <a:t>? </a:t>
            </a:r>
            <a:r>
              <a:rPr lang="ko-KR" altLang="en-US" dirty="0"/>
              <a:t>정확한 가중치를 찾는 것이 </a:t>
            </a:r>
            <a:r>
              <a:rPr lang="en-US" altLang="ko-KR" dirty="0"/>
              <a:t>Deep learning</a:t>
            </a:r>
            <a:r>
              <a:rPr lang="ko-KR" altLang="en-US" dirty="0"/>
              <a:t>의 과정임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데이터가 처리되는 상세 내용은 일련의 숫자로 이루어진 층의 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가중치</a:t>
            </a:r>
            <a:r>
              <a:rPr lang="en-US" altLang="ko-KR" b="0" i="0" baseline="3000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 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기술적으로 말하면 어떤 층에서 일어나는 변환은 그 층의 가중치를 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0" i="0" baseline="3000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parameter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가지는 함수로 표현됨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딥 러닝 학습의 목표는 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입력을 정확한 타깃에 매핑하기 위해 신경망의 모든 층에 있는 가중치 값을 찾는 것을 의미</a:t>
            </a:r>
            <a:endParaRPr lang="en-US" altLang="ko-KR" b="1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31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파라미터를 조정하려면</a:t>
            </a:r>
            <a:r>
              <a:rPr lang="en-US" altLang="ko-KR" dirty="0"/>
              <a:t>, </a:t>
            </a:r>
            <a:r>
              <a:rPr lang="ko-KR" altLang="en-US" dirty="0"/>
              <a:t>예측이 정말 정확한지</a:t>
            </a:r>
            <a:r>
              <a:rPr lang="en-US" altLang="ko-KR" dirty="0"/>
              <a:t>? </a:t>
            </a:r>
            <a:r>
              <a:rPr lang="ko-KR" altLang="en-US" dirty="0"/>
              <a:t>얼마나 정확한지를 평가하기 위한 방법이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예상하는 </a:t>
            </a:r>
            <a:r>
              <a:rPr lang="ko-KR" altLang="en-US" b="1" dirty="0" err="1"/>
              <a:t>예측값</a:t>
            </a:r>
            <a:r>
              <a:rPr lang="ko-KR" altLang="en-US" b="1" dirty="0"/>
              <a:t> </a:t>
            </a:r>
            <a:r>
              <a:rPr lang="ko-KR" altLang="en-US" b="1" dirty="0" err="1"/>
              <a:t>으로부터</a:t>
            </a:r>
            <a:r>
              <a:rPr lang="ko-KR" altLang="en-US" b="1" dirty="0"/>
              <a:t> 얼마나 벗어났는가</a:t>
            </a:r>
            <a:r>
              <a:rPr lang="en-US" altLang="ko-KR" b="1" dirty="0"/>
              <a:t>? </a:t>
            </a:r>
            <a:r>
              <a:rPr lang="ko-KR" altLang="en-US" b="1" dirty="0"/>
              <a:t>를 평가하는 작업을 손실 함수</a:t>
            </a:r>
            <a:r>
              <a:rPr lang="en-US" altLang="ko-KR" b="1" dirty="0"/>
              <a:t>(Loss function, Objective function)</a:t>
            </a:r>
            <a:r>
              <a:rPr lang="ko-KR" altLang="en-US" b="1" dirty="0"/>
              <a:t>이 담당함</a:t>
            </a:r>
            <a:r>
              <a:rPr lang="en-US" altLang="ko-KR" b="1" dirty="0"/>
              <a:t>.</a:t>
            </a:r>
          </a:p>
          <a:p>
            <a:r>
              <a:rPr lang="ko-KR" altLang="en-US" b="0" dirty="0"/>
              <a:t>해당 점수를 바탕으로 가중치를 갱신하며 최종 값을 가지게 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신경망이 한 샘플에 대해 얼마나 잘 예측했는지 측정하기 위해 손실 함수가 신경망의 예측과 진짜 타깃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출력으로 기대하는 값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차이를 점수로 계산하여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샘플의 손실 점수가 감소되는 방향으로 가중치 값을 조금씩 수정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5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초기에는 가중치 초기값</a:t>
            </a:r>
            <a:r>
              <a:rPr lang="en-US" altLang="ko-KR" dirty="0"/>
              <a:t>(random)</a:t>
            </a:r>
            <a:r>
              <a:rPr lang="ko-KR" altLang="en-US" dirty="0"/>
              <a:t>을 할당하고</a:t>
            </a:r>
            <a:r>
              <a:rPr lang="en-US" altLang="ko-KR" dirty="0"/>
              <a:t>, </a:t>
            </a:r>
            <a:r>
              <a:rPr lang="ko-KR" altLang="en-US" dirty="0"/>
              <a:t>손실 함수를 통해 차이가 많이 나는 값을 수정할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값 </a:t>
            </a:r>
            <a:r>
              <a:rPr lang="ko-KR" altLang="en-US" b="1" dirty="0"/>
              <a:t>갱신을 </a:t>
            </a:r>
            <a:r>
              <a:rPr lang="en-US" altLang="ko-KR" b="1" dirty="0"/>
              <a:t>Optimizer</a:t>
            </a:r>
            <a:r>
              <a:rPr lang="ko-KR" altLang="en-US" dirty="0"/>
              <a:t>이 담당함</a:t>
            </a:r>
            <a:r>
              <a:rPr lang="en-US" altLang="ko-KR" dirty="0"/>
              <a:t>.</a:t>
            </a:r>
            <a:r>
              <a:rPr lang="ko-KR" altLang="en-US" dirty="0"/>
              <a:t> 충분한 횟수 만큼 반복하게 된다면</a:t>
            </a:r>
            <a:r>
              <a:rPr lang="en-US" altLang="ko-KR" dirty="0"/>
              <a:t>, </a:t>
            </a:r>
            <a:r>
              <a:rPr lang="ko-KR" altLang="en-US" dirty="0"/>
              <a:t>손실 함수를 최소화하는 가중치를 산출할 수 있으며</a:t>
            </a:r>
            <a:r>
              <a:rPr lang="en-US" altLang="ko-KR" dirty="0"/>
              <a:t>, </a:t>
            </a:r>
            <a:r>
              <a:rPr lang="ko-KR" altLang="en-US" dirty="0"/>
              <a:t>이 때의 최종 모델이 원하는 목표 딥 러닝 모델이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06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Summary</a:t>
            </a:r>
          </a:p>
          <a:p>
            <a:endParaRPr lang="en-US" altLang="ko-KR" dirty="0"/>
          </a:p>
          <a:p>
            <a:r>
              <a:rPr lang="ko-KR" altLang="en-US" b="1" dirty="0" err="1"/>
              <a:t>머신러닝의</a:t>
            </a:r>
            <a:r>
              <a:rPr lang="ko-KR" altLang="en-US" b="1" dirty="0"/>
              <a:t> 범위 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AI(</a:t>
            </a:r>
            <a:r>
              <a:rPr lang="ko-KR" altLang="en-US" dirty="0"/>
              <a:t>보통의 사람이 수행하는 지능적인 작업을 자동화하기 위한 연구로</a:t>
            </a:r>
            <a:r>
              <a:rPr lang="en-US" altLang="ko-KR" dirty="0"/>
              <a:t>, </a:t>
            </a:r>
            <a:r>
              <a:rPr lang="ko-KR" altLang="en-US" dirty="0"/>
              <a:t>아예 </a:t>
            </a:r>
            <a:r>
              <a:rPr lang="en-US" altLang="ko-KR" dirty="0"/>
              <a:t>Training</a:t>
            </a:r>
            <a:r>
              <a:rPr lang="ko-KR" altLang="en-US" dirty="0"/>
              <a:t>이 필요 없는 </a:t>
            </a:r>
            <a:r>
              <a:rPr lang="en-US" altLang="ko-KR" dirty="0"/>
              <a:t>Symbolic AI </a:t>
            </a:r>
            <a:r>
              <a:rPr lang="ko-KR" altLang="en-US" dirty="0"/>
              <a:t>방식 등을 포함한다</a:t>
            </a:r>
            <a:r>
              <a:rPr lang="en-US" altLang="ko-KR" dirty="0"/>
              <a:t>.)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ML : Ability to learn from data without explicit program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Deep learning : </a:t>
            </a:r>
            <a:r>
              <a:rPr lang="ko-KR" altLang="en-US" dirty="0"/>
              <a:t>여러 개의 층을 쌓아 구성한 신경망</a:t>
            </a:r>
            <a:r>
              <a:rPr lang="en-US" altLang="ko-KR" dirty="0"/>
              <a:t>(Neural network)</a:t>
            </a:r>
            <a:r>
              <a:rPr lang="ko-KR" altLang="en-US" dirty="0"/>
              <a:t>를 바탕으로 표현을 학습함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b="1" dirty="0" err="1"/>
              <a:t>머신러닝이</a:t>
            </a:r>
            <a:r>
              <a:rPr lang="ko-KR" altLang="en-US" b="1" dirty="0"/>
              <a:t> 일반적 문제해결 방식과 어떻게 </a:t>
            </a:r>
            <a:r>
              <a:rPr lang="ko-KR" altLang="en-US" b="1" dirty="0" err="1"/>
              <a:t>다른가</a:t>
            </a:r>
            <a:r>
              <a:rPr lang="en-US" altLang="ko-KR" b="1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기존 문제해결 방식의 경우</a:t>
            </a:r>
            <a:r>
              <a:rPr lang="en-US" altLang="ko-KR" dirty="0"/>
              <a:t>, </a:t>
            </a:r>
            <a:r>
              <a:rPr lang="ko-KR" altLang="en-US" dirty="0"/>
              <a:t>데이터에서 정답으로 가기 위한 명시적인 규칙을 사람이 정하여</a:t>
            </a:r>
            <a:r>
              <a:rPr lang="en-US" altLang="ko-KR" dirty="0"/>
              <a:t>, </a:t>
            </a:r>
            <a:r>
              <a:rPr lang="ko-KR" altLang="en-US" dirty="0"/>
              <a:t>해당 프로그램을 </a:t>
            </a:r>
            <a:r>
              <a:rPr lang="ko-KR" altLang="en-US" dirty="0" err="1"/>
              <a:t>테스팅하는</a:t>
            </a:r>
            <a:r>
              <a:rPr lang="ko-KR" altLang="en-US" dirty="0"/>
              <a:t> 방식이었다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머신 러닝의 경우</a:t>
            </a:r>
            <a:r>
              <a:rPr lang="en-US" altLang="ko-KR" dirty="0"/>
              <a:t>, </a:t>
            </a:r>
            <a:r>
              <a:rPr lang="ko-KR" altLang="en-US" dirty="0"/>
              <a:t>데이터와 답을 알고 있을 때</a:t>
            </a:r>
            <a:r>
              <a:rPr lang="en-US" altLang="ko-KR" dirty="0"/>
              <a:t>, </a:t>
            </a:r>
            <a:r>
              <a:rPr lang="ko-KR" altLang="en-US" dirty="0"/>
              <a:t>이 두가지를 활용하여 데이터 </a:t>
            </a:r>
            <a:r>
              <a:rPr lang="en-US" altLang="ko-KR" dirty="0"/>
              <a:t>-&gt; </a:t>
            </a:r>
            <a:r>
              <a:rPr lang="ko-KR" altLang="en-US" dirty="0"/>
              <a:t>답으로 가는 규칙을 몰라도</a:t>
            </a:r>
            <a:r>
              <a:rPr lang="en-US" altLang="ko-KR" dirty="0"/>
              <a:t>, </a:t>
            </a:r>
            <a:r>
              <a:rPr lang="ko-KR" altLang="en-US" dirty="0"/>
              <a:t>새로운 데이터가 왔을 때 알아서 답으로 갈 수 있게끔 하는 규칙을 만드는</a:t>
            </a:r>
            <a:r>
              <a:rPr lang="en-US" altLang="ko-KR" dirty="0"/>
              <a:t>, </a:t>
            </a:r>
            <a:r>
              <a:rPr lang="ko-KR" altLang="en-US" b="1" dirty="0"/>
              <a:t>규칙을 </a:t>
            </a:r>
            <a:r>
              <a:rPr lang="en-US" altLang="ko-KR" b="1" dirty="0"/>
              <a:t>Output</a:t>
            </a:r>
            <a:r>
              <a:rPr lang="ko-KR" altLang="en-US" b="1" dirty="0"/>
              <a:t>으로 </a:t>
            </a:r>
            <a:r>
              <a:rPr lang="ko-KR" altLang="en-US" b="0" dirty="0"/>
              <a:t>내는</a:t>
            </a:r>
            <a:r>
              <a:rPr lang="ko-KR" altLang="en-US" b="1" dirty="0"/>
              <a:t> </a:t>
            </a:r>
            <a:r>
              <a:rPr lang="ko-KR" altLang="en-US" dirty="0"/>
              <a:t>것이 </a:t>
            </a:r>
            <a:r>
              <a:rPr lang="en-US" altLang="ko-KR" dirty="0"/>
              <a:t>Machine learning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r>
              <a:rPr lang="ko-KR" altLang="en-US" b="1" dirty="0" err="1"/>
              <a:t>머신러닝의</a:t>
            </a:r>
            <a:r>
              <a:rPr lang="ko-KR" altLang="en-US" b="1" dirty="0"/>
              <a:t> 특징</a:t>
            </a:r>
            <a:r>
              <a:rPr lang="en-US" altLang="ko-KR" b="1" dirty="0"/>
              <a:t>(</a:t>
            </a:r>
            <a:r>
              <a:rPr lang="ko-KR" altLang="en-US" b="1" dirty="0"/>
              <a:t>간단하게 설명했음</a:t>
            </a:r>
            <a:r>
              <a:rPr lang="en-US" altLang="ko-KR" b="1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가장 큰 특징 </a:t>
            </a:r>
            <a:r>
              <a:rPr lang="en-US" altLang="ko-KR" dirty="0"/>
              <a:t>: </a:t>
            </a:r>
            <a:r>
              <a:rPr lang="ko-KR" altLang="en-US" b="1" dirty="0"/>
              <a:t>명시적으로 </a:t>
            </a:r>
            <a:r>
              <a:rPr lang="en-US" altLang="ko-KR" b="1" dirty="0"/>
              <a:t>Programming</a:t>
            </a:r>
            <a:r>
              <a:rPr lang="ko-KR" altLang="en-US" b="1" dirty="0"/>
              <a:t>하는 것이 아님</a:t>
            </a:r>
            <a:r>
              <a:rPr lang="en-US" altLang="ko-KR" b="1" dirty="0"/>
              <a:t> </a:t>
            </a:r>
            <a:r>
              <a:rPr lang="en-US" altLang="ko-KR" dirty="0"/>
              <a:t>-&gt; Training</a:t>
            </a:r>
            <a:r>
              <a:rPr lang="ko-KR" altLang="en-US" dirty="0"/>
              <a:t>이 필요함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기존의 통계적 접근방법에 비해 고성능 하드웨어와 대량의 데이터를 사용한다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머신러닝의</a:t>
            </a:r>
            <a:r>
              <a:rPr lang="ko-KR" altLang="en-US" b="1" dirty="0"/>
              <a:t> 한 분야인 딥 러닝의 정의</a:t>
            </a:r>
            <a:r>
              <a:rPr lang="en-US" altLang="ko-KR" dirty="0"/>
              <a:t>. </a:t>
            </a:r>
            <a:r>
              <a:rPr lang="ko-KR" altLang="en-US" dirty="0"/>
              <a:t>여러 층을 쌓아 구성한 신경망을 통해 특징을 학습하는 </a:t>
            </a:r>
            <a:r>
              <a:rPr lang="en-US" altLang="ko-KR" dirty="0"/>
              <a:t>Representation learning</a:t>
            </a:r>
          </a:p>
          <a:p>
            <a:endParaRPr lang="en-US" altLang="ko-KR" dirty="0"/>
          </a:p>
          <a:p>
            <a:r>
              <a:rPr lang="ko-KR" altLang="en-US" b="1" dirty="0"/>
              <a:t>딥 러닝의 </a:t>
            </a:r>
            <a:r>
              <a:rPr lang="ko-KR" altLang="en-US" b="1" dirty="0" err="1"/>
              <a:t>플로우차트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각 층에서의 파라미터 </a:t>
            </a:r>
            <a:r>
              <a:rPr lang="en-US" altLang="ko-KR" dirty="0"/>
              <a:t>w</a:t>
            </a:r>
            <a:r>
              <a:rPr lang="ko-KR" altLang="en-US" dirty="0"/>
              <a:t>를 가지는 함수에 의해 변환을 수행하는데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ko-KR" altLang="en-US" b="1" dirty="0"/>
              <a:t>목적 함수</a:t>
            </a:r>
            <a:r>
              <a:rPr lang="en-US" altLang="ko-KR" b="1" dirty="0"/>
              <a:t>(</a:t>
            </a:r>
            <a:r>
              <a:rPr lang="ko-KR" altLang="en-US" b="1" dirty="0"/>
              <a:t>출력이 기대하는 것 보다 얼마나 벗어났는가</a:t>
            </a:r>
            <a:r>
              <a:rPr lang="en-US" altLang="ko-KR" b="1" dirty="0"/>
              <a:t>?)</a:t>
            </a:r>
            <a:r>
              <a:rPr lang="ko-KR" altLang="en-US" dirty="0"/>
              <a:t>를 통해 각 파라미터 </a:t>
            </a:r>
            <a:r>
              <a:rPr lang="en-US" altLang="ko-KR" dirty="0"/>
              <a:t>w</a:t>
            </a:r>
            <a:r>
              <a:rPr lang="ko-KR" altLang="en-US" dirty="0"/>
              <a:t>의 성능을 평가하고</a:t>
            </a:r>
            <a:r>
              <a:rPr lang="en-US" altLang="ko-KR" dirty="0"/>
              <a:t>, </a:t>
            </a:r>
            <a:r>
              <a:rPr lang="ko-KR" altLang="en-US" dirty="0"/>
              <a:t>이러한 목적 함수를 통해 손실 점수가 감소하는 방향으로 가중치 </a:t>
            </a:r>
            <a:r>
              <a:rPr lang="en-US" altLang="ko-KR" dirty="0"/>
              <a:t>w</a:t>
            </a:r>
            <a:r>
              <a:rPr lang="ko-KR" altLang="en-US" dirty="0"/>
              <a:t>를 수정</a:t>
            </a:r>
            <a:r>
              <a:rPr lang="en-US" altLang="ko-KR" dirty="0"/>
              <a:t>(</a:t>
            </a:r>
            <a:r>
              <a:rPr lang="en-US" altLang="ko-KR" b="1" dirty="0"/>
              <a:t>Optimizer</a:t>
            </a:r>
            <a:r>
              <a:rPr lang="ko-KR" altLang="en-US" b="1" dirty="0"/>
              <a:t>이 담당</a:t>
            </a:r>
            <a:r>
              <a:rPr lang="en-US" altLang="ko-KR" dirty="0"/>
              <a:t>)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2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다음 강의 설명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ML</a:t>
            </a:r>
            <a:r>
              <a:rPr lang="ko-KR" altLang="en-US" dirty="0"/>
              <a:t>의 분류</a:t>
            </a:r>
            <a:endParaRPr lang="en-US" altLang="ko-KR" dirty="0"/>
          </a:p>
          <a:p>
            <a:r>
              <a:rPr lang="en-US" altLang="ko-KR" dirty="0"/>
              <a:t>-Supervised(</a:t>
            </a:r>
            <a:r>
              <a:rPr lang="ko-KR" altLang="en-US" dirty="0"/>
              <a:t>정답을 알려주는 경우</a:t>
            </a:r>
            <a:r>
              <a:rPr lang="en-US" altLang="ko-KR" dirty="0"/>
              <a:t>), Unsupervised(</a:t>
            </a:r>
            <a:r>
              <a:rPr lang="ko-KR" altLang="en-US" dirty="0"/>
              <a:t>정답이 없는 경우</a:t>
            </a:r>
            <a:r>
              <a:rPr lang="en-US" altLang="ko-KR" dirty="0"/>
              <a:t>), </a:t>
            </a:r>
            <a:r>
              <a:rPr lang="ko-KR" altLang="en-US" dirty="0" err="1"/>
              <a:t>준지도</a:t>
            </a:r>
            <a:r>
              <a:rPr lang="en-US" altLang="ko-KR" dirty="0"/>
              <a:t>(</a:t>
            </a:r>
            <a:r>
              <a:rPr lang="ko-KR" altLang="en-US" dirty="0"/>
              <a:t>어떨 때는 있고</a:t>
            </a:r>
            <a:r>
              <a:rPr lang="en-US" altLang="ko-KR" dirty="0"/>
              <a:t>, </a:t>
            </a:r>
            <a:r>
              <a:rPr lang="ko-KR" altLang="en-US" dirty="0"/>
              <a:t>어떨 때는 없는 경우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강화학습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ML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수식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함수 개념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/>
              <a:t>/ </a:t>
            </a:r>
            <a:r>
              <a:rPr lang="ko-KR" altLang="en-US" dirty="0"/>
              <a:t>비지도학습의 수학적인 표현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명확하게 하기 위한 구체적인 정의를 위해 수식이 필요함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ML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결국 코드를 아예 안 볼 수는 없음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기존의 코드를 바탕으로 실험하면서</a:t>
            </a:r>
            <a:r>
              <a:rPr lang="en-US" altLang="ko-KR" dirty="0"/>
              <a:t>, </a:t>
            </a:r>
            <a:r>
              <a:rPr lang="ko-KR" altLang="en-US" dirty="0"/>
              <a:t>직접 결과를 확인하여 </a:t>
            </a:r>
            <a:r>
              <a:rPr lang="ko-KR" altLang="en-US" b="1" dirty="0"/>
              <a:t>경험</a:t>
            </a:r>
            <a:r>
              <a:rPr lang="ko-KR" altLang="en-US" dirty="0"/>
              <a:t>을 키우는 것이 중요하므로 읽고 이해할 수 있어야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5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r>
              <a:rPr lang="ko-KR" altLang="en-US" dirty="0"/>
              <a:t>기존 프로그래밍과의 차이 이해</a:t>
            </a:r>
            <a:endParaRPr lang="en-US" altLang="ko-KR" dirty="0"/>
          </a:p>
          <a:p>
            <a:r>
              <a:rPr lang="ko-KR" altLang="en-US" dirty="0" err="1"/>
              <a:t>머신러닝이</a:t>
            </a:r>
            <a:r>
              <a:rPr lang="ko-KR" altLang="en-US" dirty="0"/>
              <a:t> 정말 필요한지</a:t>
            </a:r>
            <a:r>
              <a:rPr lang="en-US" altLang="ko-KR" dirty="0"/>
              <a:t>? ML</a:t>
            </a:r>
            <a:r>
              <a:rPr lang="ko-KR" altLang="en-US" dirty="0"/>
              <a:t>의 필요성 이해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핵심용어</a:t>
            </a:r>
            <a:r>
              <a:rPr lang="en-US" altLang="ko-KR" b="1" dirty="0"/>
              <a:t>(Keyword, </a:t>
            </a:r>
            <a:r>
              <a:rPr lang="ko-KR" altLang="en-US" b="1" dirty="0" err="1"/>
              <a:t>강의별</a:t>
            </a:r>
            <a:r>
              <a:rPr lang="ko-KR" altLang="en-US" b="1" dirty="0"/>
              <a:t> 핵심용어를 어떻게 정의하고 정확하게 표현할 수 있는지를 시험에도 다룰 예정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Machine learning, Deep learning</a:t>
            </a:r>
            <a:r>
              <a:rPr lang="ko-KR" altLang="en-US" dirty="0"/>
              <a:t>에 대해서는 최소한 한두줄이라도 </a:t>
            </a:r>
            <a:r>
              <a:rPr lang="ko-KR" altLang="en-US" dirty="0" err="1"/>
              <a:t>짧게나마</a:t>
            </a:r>
            <a:r>
              <a:rPr lang="ko-KR" altLang="en-US" dirty="0"/>
              <a:t> 설명할 수 </a:t>
            </a:r>
            <a:r>
              <a:rPr lang="ko-KR" altLang="en-US"/>
              <a:t>있어야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AI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보통의 사람이 수행하는 지능적인 작업을 자동화하기 위한 연구활동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ko-KR" altLang="en-US" dirty="0"/>
              <a:t>구체적으로 어떤 툴을 사용하겠다</a:t>
            </a:r>
            <a:r>
              <a:rPr lang="en-US" altLang="ko-KR" dirty="0"/>
              <a:t>, </a:t>
            </a:r>
            <a:r>
              <a:rPr lang="ko-KR" altLang="en-US" dirty="0"/>
              <a:t>어떠한 방식으로 </a:t>
            </a:r>
            <a:r>
              <a:rPr lang="en-US" altLang="ko-KR" dirty="0"/>
              <a:t>, </a:t>
            </a:r>
            <a:r>
              <a:rPr lang="ko-KR" altLang="en-US" dirty="0"/>
              <a:t>목표로 하겠다 보다는 최대한 자동화하여 사람에게 편리하게 하는 전반적인</a:t>
            </a:r>
            <a:r>
              <a:rPr lang="en-US" altLang="ko-KR" dirty="0"/>
              <a:t>, </a:t>
            </a:r>
            <a:r>
              <a:rPr lang="ko-KR" altLang="en-US" dirty="0"/>
              <a:t>범용적인 것을 포함함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포함하는 종합적인 개념</a:t>
            </a:r>
            <a:r>
              <a:rPr lang="en-US" altLang="ko-KR" dirty="0"/>
              <a:t>. LEARNING</a:t>
            </a:r>
            <a:r>
              <a:rPr lang="ko-KR" altLang="en-US" dirty="0"/>
              <a:t>이 전혀 </a:t>
            </a:r>
            <a:r>
              <a:rPr lang="ko-KR" altLang="en-US" dirty="0" err="1"/>
              <a:t>필요없는</a:t>
            </a:r>
            <a:r>
              <a:rPr lang="ko-KR" altLang="en-US" dirty="0"/>
              <a:t> 방법도 많이 포함하고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Symbolic AI (1950 ~ 1980s) : </a:t>
            </a:r>
            <a:r>
              <a:rPr lang="ko-KR" altLang="en-US" dirty="0"/>
              <a:t>이전에는 프로그래머들이 </a:t>
            </a:r>
            <a:r>
              <a:rPr lang="en-US" altLang="ko-KR" dirty="0"/>
              <a:t>Explicit</a:t>
            </a:r>
            <a:r>
              <a:rPr lang="ko-KR" altLang="en-US" dirty="0"/>
              <a:t>한 </a:t>
            </a:r>
            <a:r>
              <a:rPr lang="en-US" altLang="ko-KR" dirty="0"/>
              <a:t>rule</a:t>
            </a:r>
            <a:r>
              <a:rPr lang="ko-KR" altLang="en-US" dirty="0"/>
              <a:t>을 충분히 많이 다룬다면</a:t>
            </a:r>
            <a:r>
              <a:rPr lang="en-US" altLang="ko-KR" dirty="0"/>
              <a:t>, </a:t>
            </a:r>
            <a:r>
              <a:rPr lang="ko-KR" altLang="en-US" dirty="0"/>
              <a:t>인간 수준의 인공지능을 만들 수 있다고 믿었음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체스 게임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규칙이 너무 많거나</a:t>
            </a:r>
            <a:r>
              <a:rPr lang="en-US" altLang="ko-KR" dirty="0"/>
              <a:t>, </a:t>
            </a:r>
            <a:r>
              <a:rPr lang="ko-KR" altLang="en-US" dirty="0"/>
              <a:t>규칙 자체를 만들기 어려운 부분이 있음</a:t>
            </a:r>
            <a:r>
              <a:rPr lang="en-US" altLang="ko-KR" dirty="0"/>
              <a:t>. Ex) Image classification of dog, cat… Voice recognition…</a:t>
            </a:r>
          </a:p>
          <a:p>
            <a:r>
              <a:rPr lang="ko-KR" altLang="en-US" dirty="0"/>
              <a:t>복잡하고 불분명한 문제에 대해서는 규칙 자체를 명확하게 하기가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Machine learning : Ability to learn from data without explicitly being programmed</a:t>
            </a:r>
          </a:p>
          <a:p>
            <a:r>
              <a:rPr lang="ko-KR" altLang="en-US" dirty="0"/>
              <a:t>명시적으로 </a:t>
            </a:r>
            <a:r>
              <a:rPr lang="ko-KR" altLang="en-US" dirty="0" err="1"/>
              <a:t>프로그래밍된</a:t>
            </a:r>
            <a:r>
              <a:rPr lang="ko-KR" altLang="en-US" dirty="0"/>
              <a:t> 것 없이 데이터로부터 학습하는 능력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Deep learning </a:t>
            </a:r>
            <a:r>
              <a:rPr lang="en-US" altLang="ko-KR" dirty="0"/>
              <a:t>: Machine learning</a:t>
            </a:r>
            <a:r>
              <a:rPr lang="ko-KR" altLang="en-US" dirty="0"/>
              <a:t>의 이러한 개념 </a:t>
            </a:r>
            <a:r>
              <a:rPr lang="en-US" altLang="ko-KR" dirty="0"/>
              <a:t>(</a:t>
            </a:r>
            <a:r>
              <a:rPr lang="ko-KR" altLang="en-US" dirty="0"/>
              <a:t>명시적 프로그래밍 없이 학습하는 능력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b="1" dirty="0"/>
              <a:t>Neural Network(</a:t>
            </a:r>
            <a:r>
              <a:rPr lang="ko-KR" altLang="en-US" b="1" dirty="0"/>
              <a:t>신경망</a:t>
            </a:r>
            <a:r>
              <a:rPr lang="en-US" altLang="ko-KR" b="1" dirty="0"/>
              <a:t>)</a:t>
            </a:r>
            <a:r>
              <a:rPr lang="ko-KR" altLang="en-US" dirty="0"/>
              <a:t>을 사용하는 부분</a:t>
            </a:r>
            <a:r>
              <a:rPr lang="en-US" altLang="ko-KR" dirty="0"/>
              <a:t>. </a:t>
            </a:r>
            <a:r>
              <a:rPr lang="ko-KR" altLang="en-US" dirty="0"/>
              <a:t>추후 자세히 설명할 것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연속된 층으로 </a:t>
            </a:r>
            <a:r>
              <a:rPr lang="ko-KR" altLang="en-US" b="1" dirty="0"/>
              <a:t>표현을 학습</a:t>
            </a:r>
            <a:r>
              <a:rPr lang="ko-KR" altLang="en-US" dirty="0"/>
              <a:t>하므로 층 기반 표현 학습</a:t>
            </a:r>
            <a:r>
              <a:rPr lang="en-US" altLang="ko-KR" dirty="0"/>
              <a:t>(Layered representation learning) </a:t>
            </a:r>
            <a:r>
              <a:rPr lang="ko-KR" altLang="en-US" dirty="0"/>
              <a:t>또는 계층적 표현 학습</a:t>
            </a:r>
            <a:r>
              <a:rPr lang="en-US" altLang="ko-KR" dirty="0"/>
              <a:t>(hierarchical representation learning)</a:t>
            </a:r>
            <a:r>
              <a:rPr lang="ko-KR" altLang="en-US" dirty="0"/>
              <a:t>이라고 함 </a:t>
            </a:r>
            <a:r>
              <a:rPr lang="en-US" altLang="ko-KR" dirty="0"/>
              <a:t>: </a:t>
            </a:r>
            <a:r>
              <a:rPr lang="ko-KR" altLang="en-US" b="1" dirty="0"/>
              <a:t>표현 학습</a:t>
            </a:r>
            <a:r>
              <a:rPr lang="en-US" altLang="ko-KR" b="1" dirty="0"/>
              <a:t>(Representation learning)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6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What is machine learning?</a:t>
            </a:r>
          </a:p>
          <a:p>
            <a:endParaRPr lang="en-US" altLang="ko-KR" dirty="0"/>
          </a:p>
          <a:p>
            <a:r>
              <a:rPr lang="ko-KR" altLang="en-US" b="1" dirty="0"/>
              <a:t>전통적인 프로그래밍 방식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데이터가 있고</a:t>
            </a:r>
            <a:r>
              <a:rPr lang="en-US" altLang="ko-KR" dirty="0"/>
              <a:t>, </a:t>
            </a:r>
            <a:r>
              <a:rPr lang="ko-KR" altLang="en-US" dirty="0"/>
              <a:t>정답이 있을 때</a:t>
            </a:r>
            <a:r>
              <a:rPr lang="en-US" altLang="ko-KR" dirty="0"/>
              <a:t>, </a:t>
            </a:r>
            <a:r>
              <a:rPr lang="ko-KR" altLang="en-US" dirty="0"/>
              <a:t>문제를 해결하기 위해 다양한 규칙을 추가함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머신 러닝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데이터와 답을 알고 있을 때</a:t>
            </a:r>
            <a:r>
              <a:rPr lang="en-US" altLang="ko-KR" dirty="0"/>
              <a:t>, </a:t>
            </a:r>
            <a:r>
              <a:rPr lang="ko-KR" altLang="en-US" dirty="0"/>
              <a:t>이 두가지를 활용하여 데이터 </a:t>
            </a:r>
            <a:r>
              <a:rPr lang="en-US" altLang="ko-KR" dirty="0"/>
              <a:t>-&gt; </a:t>
            </a:r>
            <a:r>
              <a:rPr lang="ko-KR" altLang="en-US" dirty="0"/>
              <a:t>답으로 가는 규칙을 몰라도</a:t>
            </a:r>
            <a:r>
              <a:rPr lang="en-US" altLang="ko-KR" dirty="0"/>
              <a:t>, </a:t>
            </a:r>
            <a:r>
              <a:rPr lang="ko-KR" altLang="en-US" dirty="0"/>
              <a:t>새로운 데이터가 왔을 때 알아서 답으로 갈 수 있게끔 하는 규칙을 만드는</a:t>
            </a:r>
            <a:r>
              <a:rPr lang="en-US" altLang="ko-KR" dirty="0"/>
              <a:t>, </a:t>
            </a:r>
            <a:r>
              <a:rPr lang="ko-KR" altLang="en-US" b="1" dirty="0"/>
              <a:t>규칙을 </a:t>
            </a:r>
            <a:r>
              <a:rPr lang="en-US" altLang="ko-KR" b="1" dirty="0"/>
              <a:t>Output</a:t>
            </a:r>
            <a:r>
              <a:rPr lang="ko-KR" altLang="en-US" b="1" dirty="0"/>
              <a:t>으로 </a:t>
            </a:r>
            <a:r>
              <a:rPr lang="ko-KR" altLang="en-US" b="0" dirty="0"/>
              <a:t>내는</a:t>
            </a:r>
            <a:r>
              <a:rPr lang="ko-KR" altLang="en-US" b="1" dirty="0"/>
              <a:t> </a:t>
            </a:r>
            <a:r>
              <a:rPr lang="ko-KR" altLang="en-US" dirty="0"/>
              <a:t>것이 </a:t>
            </a:r>
            <a:r>
              <a:rPr lang="en-US" altLang="ko-KR" dirty="0"/>
              <a:t>Machine learning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수많은 데이터를 통해서</a:t>
            </a:r>
            <a:r>
              <a:rPr lang="en-US" altLang="ko-KR" dirty="0"/>
              <a:t>, </a:t>
            </a:r>
            <a:r>
              <a:rPr lang="ko-KR" altLang="en-US" dirty="0"/>
              <a:t>스스로 </a:t>
            </a:r>
            <a:r>
              <a:rPr lang="en-US" altLang="ko-KR" dirty="0"/>
              <a:t>Rule</a:t>
            </a:r>
            <a:r>
              <a:rPr lang="ko-KR" altLang="en-US" dirty="0"/>
              <a:t>을 만들어 냄</a:t>
            </a:r>
            <a:r>
              <a:rPr lang="en-US" altLang="ko-KR" dirty="0"/>
              <a:t>(Model).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0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왼쪽</a:t>
            </a:r>
            <a:r>
              <a:rPr lang="en-US" altLang="ko-KR" b="1" dirty="0"/>
              <a:t>(</a:t>
            </a:r>
            <a:r>
              <a:rPr lang="ko-KR" altLang="en-US" b="1" dirty="0"/>
              <a:t>전통적인 </a:t>
            </a:r>
            <a:r>
              <a:rPr lang="en-US" altLang="ko-KR" b="1" dirty="0"/>
              <a:t>Programming </a:t>
            </a:r>
            <a:r>
              <a:rPr lang="ko-KR" altLang="en-US" b="1" dirty="0"/>
              <a:t>방식</a:t>
            </a:r>
            <a:r>
              <a:rPr lang="en-US" altLang="ko-KR" b="1" dirty="0"/>
              <a:t>)</a:t>
            </a:r>
            <a:r>
              <a:rPr lang="ko-KR" altLang="en-US" b="1" dirty="0"/>
              <a:t>과 오른쪽</a:t>
            </a:r>
            <a:r>
              <a:rPr lang="en-US" altLang="ko-KR" b="1" dirty="0"/>
              <a:t>(Machine learning)</a:t>
            </a:r>
            <a:r>
              <a:rPr lang="ko-KR" altLang="en-US" b="1" dirty="0"/>
              <a:t>의 비교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전통적인 </a:t>
            </a:r>
            <a:r>
              <a:rPr lang="en-US" altLang="ko-KR" b="1" dirty="0"/>
              <a:t>Programming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열심히 문제를 분석</a:t>
            </a:r>
            <a:r>
              <a:rPr lang="en-US" altLang="ko-KR" dirty="0"/>
              <a:t>/ </a:t>
            </a:r>
            <a:r>
              <a:rPr lang="ko-KR" altLang="en-US" dirty="0"/>
              <a:t>해석함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이를 바탕으로 </a:t>
            </a:r>
            <a:r>
              <a:rPr lang="en-US" altLang="ko-KR" dirty="0"/>
              <a:t>Rule</a:t>
            </a:r>
            <a:r>
              <a:rPr lang="ko-KR" altLang="en-US" dirty="0"/>
              <a:t>을 작성함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평가</a:t>
            </a:r>
            <a:r>
              <a:rPr lang="en-US" altLang="ko-KR" dirty="0"/>
              <a:t>(Test)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버그나</a:t>
            </a:r>
            <a:r>
              <a:rPr lang="en-US" altLang="ko-KR" dirty="0"/>
              <a:t>, </a:t>
            </a:r>
            <a:r>
              <a:rPr lang="ko-KR" altLang="en-US" dirty="0"/>
              <a:t>예상되는 출력이 나오지 않으면 분석 후 수정함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5. </a:t>
            </a:r>
            <a:r>
              <a:rPr lang="ko-KR" altLang="en-US" dirty="0"/>
              <a:t>최종적으로 완료가 되면 </a:t>
            </a:r>
            <a:r>
              <a:rPr lang="en-US" altLang="ko-KR" dirty="0"/>
              <a:t>Launch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b="1" dirty="0"/>
          </a:p>
          <a:p>
            <a:r>
              <a:rPr lang="en-US" altLang="ko-KR" b="1" dirty="0"/>
              <a:t>Machine learning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문제를 분석</a:t>
            </a:r>
            <a:r>
              <a:rPr lang="en-US" altLang="ko-KR" dirty="0"/>
              <a:t>/ </a:t>
            </a:r>
            <a:r>
              <a:rPr lang="ko-KR" altLang="en-US" dirty="0"/>
              <a:t>해석함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ML algorithm</a:t>
            </a:r>
            <a:r>
              <a:rPr lang="ko-KR" altLang="en-US" dirty="0"/>
              <a:t>을 </a:t>
            </a:r>
            <a:r>
              <a:rPr lang="en-US" altLang="ko-KR" dirty="0"/>
              <a:t>Train</a:t>
            </a:r>
            <a:r>
              <a:rPr lang="ko-KR" altLang="en-US" dirty="0"/>
              <a:t>시킴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en-US" altLang="ko-KR" dirty="0"/>
              <a:t>– </a:t>
            </a:r>
            <a:r>
              <a:rPr lang="ko-KR" altLang="en-US" dirty="0"/>
              <a:t>답의 </a:t>
            </a:r>
            <a:r>
              <a:rPr lang="en-US" altLang="ko-KR" dirty="0"/>
              <a:t>pair</a:t>
            </a:r>
            <a:r>
              <a:rPr lang="ko-KR" altLang="en-US" dirty="0"/>
              <a:t>을 집어넣어 스스로 평가하고</a:t>
            </a:r>
            <a:r>
              <a:rPr lang="en-US" altLang="ko-KR" dirty="0"/>
              <a:t>, </a:t>
            </a:r>
            <a:r>
              <a:rPr lang="ko-KR" altLang="en-US" dirty="0"/>
              <a:t>알고리즘을 선택함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Evaluate solution(</a:t>
            </a:r>
            <a:r>
              <a:rPr lang="ko-KR" altLang="en-US" dirty="0"/>
              <a:t>학습된 </a:t>
            </a:r>
            <a:r>
              <a:rPr lang="en-US" altLang="ko-KR" dirty="0"/>
              <a:t>machine learning model)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버그나 에러 수정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최종적으로 완료가 되면 </a:t>
            </a:r>
            <a:r>
              <a:rPr lang="en-US" altLang="ko-KR" dirty="0"/>
              <a:t>Launch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가장 큰 차이 </a:t>
            </a:r>
            <a:r>
              <a:rPr lang="en-US" altLang="ko-KR" dirty="0"/>
              <a:t>: Rule</a:t>
            </a:r>
            <a:r>
              <a:rPr lang="ko-KR" altLang="en-US" dirty="0"/>
              <a:t>을 명시하는가</a:t>
            </a:r>
            <a:r>
              <a:rPr lang="en-US" altLang="ko-KR" dirty="0"/>
              <a:t>? Vs </a:t>
            </a:r>
            <a:r>
              <a:rPr lang="ko-KR" altLang="en-US" dirty="0"/>
              <a:t>어떤 </a:t>
            </a:r>
            <a:r>
              <a:rPr lang="en-US" altLang="ko-KR" dirty="0"/>
              <a:t>ML Algorithm</a:t>
            </a:r>
            <a:r>
              <a:rPr lang="ko-KR" altLang="en-US" dirty="0"/>
              <a:t>을 사용할 것인가</a:t>
            </a:r>
            <a:r>
              <a:rPr lang="en-US" altLang="ko-KR" dirty="0"/>
              <a:t>?(</a:t>
            </a:r>
            <a:r>
              <a:rPr lang="ko-KR" altLang="en-US" dirty="0"/>
              <a:t>이미 존재하는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자동 갱신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좀 더 자동화를 한다면</a:t>
            </a:r>
            <a:r>
              <a:rPr lang="en-US" altLang="ko-KR" dirty="0"/>
              <a:t>, </a:t>
            </a:r>
            <a:r>
              <a:rPr lang="ko-KR" altLang="en-US" dirty="0"/>
              <a:t>새로운 데이터가 들어왔을 때의 갱신 역시 자동화할 수 있음</a:t>
            </a:r>
            <a:endParaRPr lang="en-US" altLang="ko-KR" dirty="0"/>
          </a:p>
          <a:p>
            <a:r>
              <a:rPr lang="en-US" altLang="ko-KR" dirty="0"/>
              <a:t>Automated machine learning </a:t>
            </a:r>
            <a:r>
              <a:rPr lang="ko-KR" altLang="en-US" dirty="0"/>
              <a:t>역시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(</a:t>
            </a:r>
            <a:r>
              <a:rPr lang="ko-KR" altLang="en-US" dirty="0"/>
              <a:t>마지막 주차</a:t>
            </a:r>
            <a:r>
              <a:rPr lang="en-US" altLang="ko-KR" dirty="0"/>
              <a:t>)</a:t>
            </a:r>
            <a:r>
              <a:rPr lang="ko-KR" altLang="en-US" dirty="0"/>
              <a:t>에 간단하게 다룰 예정임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ML</a:t>
            </a:r>
            <a:r>
              <a:rPr lang="ko-KR" altLang="en-US" b="1" dirty="0"/>
              <a:t>의 특징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가장 큰 특징 </a:t>
            </a:r>
            <a:r>
              <a:rPr lang="en-US" altLang="ko-KR" dirty="0"/>
              <a:t>: </a:t>
            </a:r>
            <a:r>
              <a:rPr lang="ko-KR" altLang="en-US" b="1" dirty="0"/>
              <a:t>명시적으로 </a:t>
            </a:r>
            <a:r>
              <a:rPr lang="en-US" altLang="ko-KR" b="1" dirty="0"/>
              <a:t>Programming</a:t>
            </a:r>
            <a:r>
              <a:rPr lang="ko-KR" altLang="en-US" b="1" dirty="0"/>
              <a:t>하는 것이 아님</a:t>
            </a:r>
            <a:r>
              <a:rPr lang="en-US" altLang="ko-KR" b="1" dirty="0"/>
              <a:t> </a:t>
            </a:r>
            <a:r>
              <a:rPr lang="en-US" altLang="ko-KR" dirty="0"/>
              <a:t>-&gt; Training</a:t>
            </a:r>
            <a:r>
              <a:rPr lang="ko-KR" altLang="en-US" dirty="0"/>
              <a:t>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최근 주목받게 된 이유 두 가지</a:t>
            </a:r>
            <a:endParaRPr lang="en-US" altLang="ko-KR" b="1" dirty="0"/>
          </a:p>
          <a:p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dirty="0"/>
              <a:t>고성능 하드웨어 </a:t>
            </a:r>
            <a:r>
              <a:rPr lang="en-US" altLang="ko-KR" dirty="0"/>
              <a:t>: GPU,</a:t>
            </a:r>
            <a:r>
              <a:rPr lang="ko-KR" altLang="en-US" dirty="0"/>
              <a:t> 방대한 </a:t>
            </a:r>
            <a:r>
              <a:rPr lang="en-US" altLang="ko-KR" dirty="0"/>
              <a:t>Storage </a:t>
            </a:r>
            <a:r>
              <a:rPr lang="ko-KR" altLang="en-US" dirty="0"/>
              <a:t>용량에 따라 성능 향상의 기회가 주어짐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대량의 데이터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통계와의 차이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대량의 복잡한 </a:t>
            </a:r>
            <a:r>
              <a:rPr lang="en-US" altLang="ko-KR" dirty="0"/>
              <a:t>dataset(</a:t>
            </a:r>
            <a:r>
              <a:rPr lang="ko-KR" altLang="en-US" dirty="0"/>
              <a:t>수만 개의 픽셀로 이루어진 이미지 등</a:t>
            </a:r>
            <a:r>
              <a:rPr lang="en-US" altLang="ko-KR" dirty="0"/>
              <a:t>)</a:t>
            </a:r>
            <a:r>
              <a:rPr lang="ko-KR" altLang="en-US" dirty="0"/>
              <a:t>을 다룸 </a:t>
            </a:r>
            <a:r>
              <a:rPr lang="en-US" altLang="ko-KR" dirty="0"/>
              <a:t>–</a:t>
            </a:r>
            <a:r>
              <a:rPr lang="ko-KR" altLang="en-US" dirty="0"/>
              <a:t> 프로그래머 역시 데이터의 특성을 파악하기 어려움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전통적인 통계분석 방법</a:t>
            </a:r>
            <a:r>
              <a:rPr lang="en-US" altLang="ko-KR" dirty="0"/>
              <a:t>(</a:t>
            </a:r>
            <a:r>
              <a:rPr lang="en-US" altLang="ko-KR" dirty="0" err="1"/>
              <a:t>Baysian</a:t>
            </a:r>
            <a:r>
              <a:rPr lang="en-US" altLang="ko-KR" dirty="0"/>
              <a:t> analysis)</a:t>
            </a:r>
            <a:r>
              <a:rPr lang="ko-KR" altLang="en-US" dirty="0"/>
              <a:t>을 적용하는 것이 힘든 데이터를 다룸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의 경우 수학적인 이론이 상대적으로 아주 부족함</a:t>
            </a:r>
            <a:r>
              <a:rPr lang="en-US" altLang="ko-KR" dirty="0"/>
              <a:t>(Engineering-oriented)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Deep learning</a:t>
            </a:r>
            <a:r>
              <a:rPr lang="ko-KR" altLang="en-US" dirty="0"/>
              <a:t>의 경우 이론보다는 경험을 바탕으로 아이디어가 증명되는 경우가 많음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97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125" dirty="0">
                <a:solidFill>
                  <a:srgbClr val="000000"/>
                </a:solidFill>
              </a:rPr>
              <a:t>Where can ML be useful?</a:t>
            </a:r>
          </a:p>
          <a:p>
            <a:endParaRPr lang="en-US" altLang="ko-KR" sz="1200" b="1" spc="125" dirty="0">
              <a:solidFill>
                <a:srgbClr val="000000"/>
              </a:solidFill>
            </a:endParaRPr>
          </a:p>
          <a:p>
            <a:r>
              <a:rPr lang="ko-KR" altLang="en-US" sz="1200" b="0" spc="125" dirty="0">
                <a:solidFill>
                  <a:srgbClr val="000000"/>
                </a:solidFill>
              </a:rPr>
              <a:t>분류 문제 </a:t>
            </a:r>
            <a:r>
              <a:rPr lang="en-US" altLang="ko-KR" sz="1200" b="0" spc="125" dirty="0">
                <a:solidFill>
                  <a:srgbClr val="000000"/>
                </a:solidFill>
              </a:rPr>
              <a:t>/ </a:t>
            </a:r>
            <a:r>
              <a:rPr lang="ko-KR" altLang="en-US" sz="1200" b="0" spc="125" dirty="0">
                <a:solidFill>
                  <a:srgbClr val="000000"/>
                </a:solidFill>
              </a:rPr>
              <a:t>예측 문제 등 다양한 분야에 활용이 가능함</a:t>
            </a:r>
            <a:r>
              <a:rPr lang="en-US" altLang="ko-KR" sz="1200" b="0" spc="125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0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 사진 입힌 영상</a:t>
            </a:r>
            <a:r>
              <a:rPr lang="en-US" altLang="ko-KR" dirty="0"/>
              <a:t> </a:t>
            </a:r>
            <a:r>
              <a:rPr lang="ko-KR" altLang="en-US" dirty="0"/>
              <a:t>보여주는데 의미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Privacy attack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Blurring / Masking</a:t>
            </a:r>
            <a:r>
              <a:rPr lang="ko-KR" altLang="en-US" dirty="0"/>
              <a:t>한 </a:t>
            </a:r>
            <a:r>
              <a:rPr lang="en-US" altLang="ko-KR" dirty="0"/>
              <a:t>Image</a:t>
            </a:r>
            <a:r>
              <a:rPr lang="ko-KR" altLang="en-US" dirty="0"/>
              <a:t>를 복구하는 예시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1" dirty="0"/>
              <a:t>3D Reconstruction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사진만으로 깊이</a:t>
            </a:r>
            <a:r>
              <a:rPr lang="en-US" altLang="ko-KR" dirty="0"/>
              <a:t>(</a:t>
            </a:r>
            <a:r>
              <a:rPr lang="ko-KR" altLang="en-US" dirty="0"/>
              <a:t>고차원 데이터</a:t>
            </a:r>
            <a:r>
              <a:rPr lang="en-US" altLang="ko-KR" dirty="0"/>
              <a:t>)</a:t>
            </a:r>
            <a:r>
              <a:rPr lang="ko-KR" altLang="en-US" dirty="0"/>
              <a:t>를 만들어내는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26D0E-AAA9-4247-BD45-DADAA6EBCD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7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0742" y="2140904"/>
            <a:ext cx="8430514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938" y="343531"/>
            <a:ext cx="11626123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8495030" cy="172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ntrotodeeplearni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25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1: </a:t>
            </a:r>
            <a:r>
              <a:rPr spc="-5" dirty="0"/>
              <a:t>What is machine</a:t>
            </a:r>
            <a:r>
              <a:rPr spc="-50" dirty="0"/>
              <a:t> </a:t>
            </a:r>
            <a:r>
              <a:rPr dirty="0"/>
              <a:t>learning?</a:t>
            </a:r>
          </a:p>
          <a:p>
            <a:pPr algn="ctr">
              <a:lnSpc>
                <a:spcPts val="5025"/>
              </a:lnSpc>
            </a:pPr>
            <a:r>
              <a:rPr dirty="0"/>
              <a:t>- a </a:t>
            </a:r>
            <a:r>
              <a:rPr spc="-10" dirty="0"/>
              <a:t>brief </a:t>
            </a:r>
            <a:r>
              <a:rPr spc="-5" dirty="0"/>
              <a:t>overview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ML/DL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879" y="2027469"/>
            <a:ext cx="5613928" cy="3749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8384" y="2015255"/>
            <a:ext cx="5632234" cy="3761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8701" y="6448820"/>
            <a:ext cx="622413" cy="85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9559" y="337111"/>
            <a:ext cx="6350" cy="659765"/>
          </a:xfrm>
          <a:custGeom>
            <a:avLst/>
            <a:gdLst/>
            <a:ahLst/>
            <a:cxnLst/>
            <a:rect l="l" t="t" r="r" b="b"/>
            <a:pathLst>
              <a:path w="6350" h="659765">
                <a:moveTo>
                  <a:pt x="6102" y="659561"/>
                </a:moveTo>
                <a:lnTo>
                  <a:pt x="0" y="659561"/>
                </a:lnTo>
                <a:lnTo>
                  <a:pt x="0" y="0"/>
                </a:lnTo>
                <a:lnTo>
                  <a:pt x="6102" y="0"/>
                </a:lnTo>
                <a:lnTo>
                  <a:pt x="6102" y="659561"/>
                </a:lnTo>
                <a:close/>
              </a:path>
            </a:pathLst>
          </a:custGeom>
          <a:solidFill>
            <a:srgbClr val="ED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519804" algn="l"/>
              </a:tabLst>
            </a:pPr>
            <a:r>
              <a:rPr spc="10" dirty="0"/>
              <a:t>Reinforcement	Learning:</a:t>
            </a:r>
            <a:r>
              <a:rPr spc="-140" dirty="0"/>
              <a:t> </a:t>
            </a:r>
            <a:r>
              <a:rPr spc="90" dirty="0"/>
              <a:t>Robots,</a:t>
            </a:r>
            <a:r>
              <a:rPr spc="-114" dirty="0"/>
              <a:t> </a:t>
            </a:r>
            <a:r>
              <a:rPr spc="-25" dirty="0"/>
              <a:t>Games,</a:t>
            </a:r>
            <a:r>
              <a:rPr spc="-250" dirty="0"/>
              <a:t> </a:t>
            </a:r>
            <a:r>
              <a:rPr spc="170" dirty="0"/>
              <a:t>the</a:t>
            </a:r>
            <a:r>
              <a:rPr spc="-365" dirty="0"/>
              <a:t> </a:t>
            </a:r>
            <a:r>
              <a:rPr spc="330" dirty="0"/>
              <a:t>World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90244" y="1327241"/>
            <a:ext cx="1451610" cy="499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20" dirty="0">
                <a:solidFill>
                  <a:srgbClr val="262626"/>
                </a:solidFill>
                <a:latin typeface="Times New Roman"/>
                <a:cs typeface="Times New Roman"/>
              </a:rPr>
              <a:t>Robotics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70115" y="1291784"/>
            <a:ext cx="3175" cy="565785"/>
          </a:xfrm>
          <a:custGeom>
            <a:avLst/>
            <a:gdLst/>
            <a:ahLst/>
            <a:cxnLst/>
            <a:rect l="l" t="t" r="r" b="b"/>
            <a:pathLst>
              <a:path w="3175" h="565785">
                <a:moveTo>
                  <a:pt x="3051" y="565191"/>
                </a:moveTo>
                <a:lnTo>
                  <a:pt x="0" y="565191"/>
                </a:lnTo>
                <a:lnTo>
                  <a:pt x="0" y="0"/>
                </a:lnTo>
                <a:lnTo>
                  <a:pt x="3051" y="0"/>
                </a:lnTo>
                <a:lnTo>
                  <a:pt x="3051" y="565191"/>
                </a:lnTo>
                <a:close/>
              </a:path>
            </a:pathLst>
          </a:custGeom>
          <a:solidFill>
            <a:srgbClr val="ED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57415" y="1295690"/>
            <a:ext cx="39268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00" dirty="0">
                <a:solidFill>
                  <a:srgbClr val="B1B1B1"/>
                </a:solidFill>
                <a:latin typeface="Times New Roman"/>
                <a:cs typeface="Times New Roman"/>
              </a:rPr>
              <a:t>1</a:t>
            </a:r>
            <a:r>
              <a:rPr sz="3300" spc="-500" dirty="0">
                <a:solidFill>
                  <a:srgbClr val="262626"/>
                </a:solidFill>
                <a:latin typeface="Times New Roman"/>
                <a:cs typeface="Times New Roman"/>
              </a:rPr>
              <a:t>Gam </a:t>
            </a:r>
            <a:r>
              <a:rPr sz="3300" spc="114" dirty="0">
                <a:solidFill>
                  <a:srgbClr val="262626"/>
                </a:solidFill>
                <a:latin typeface="Times New Roman"/>
                <a:cs typeface="Times New Roman"/>
              </a:rPr>
              <a:t>e </a:t>
            </a:r>
            <a:r>
              <a:rPr sz="3300" spc="-285" dirty="0">
                <a:solidFill>
                  <a:srgbClr val="262626"/>
                </a:solidFill>
                <a:latin typeface="Times New Roman"/>
                <a:cs typeface="Times New Roman"/>
              </a:rPr>
              <a:t>Play </a:t>
            </a:r>
            <a:r>
              <a:rPr sz="3300" spc="-130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3300" spc="2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300" spc="-75" dirty="0">
                <a:solidFill>
                  <a:srgbClr val="262626"/>
                </a:solidFill>
                <a:latin typeface="Times New Roman"/>
                <a:cs typeface="Times New Roman"/>
              </a:rPr>
              <a:t>Strategy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10" y="6209912"/>
            <a:ext cx="1427480" cy="857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59510" algn="l"/>
              </a:tabLst>
            </a:pPr>
            <a:r>
              <a:rPr sz="5450" spc="-1789" dirty="0">
                <a:solidFill>
                  <a:srgbClr val="A51C36"/>
                </a:solidFill>
                <a:latin typeface="바탕"/>
                <a:cs typeface="바탕"/>
              </a:rPr>
              <a:t>"</a:t>
            </a:r>
            <a:r>
              <a:rPr sz="5450" spc="-4310" dirty="0">
                <a:solidFill>
                  <a:srgbClr val="A51C36"/>
                </a:solidFill>
                <a:latin typeface="바탕"/>
                <a:cs typeface="바탕"/>
              </a:rPr>
              <a:t>「</a:t>
            </a:r>
            <a:r>
              <a:rPr sz="5450" spc="-295" dirty="0">
                <a:solidFill>
                  <a:srgbClr val="9E4959"/>
                </a:solidFill>
                <a:latin typeface="바탕"/>
                <a:cs typeface="바탕"/>
              </a:rPr>
              <a:t>"	</a:t>
            </a:r>
            <a:r>
              <a:rPr sz="2450" spc="-245" dirty="0">
                <a:solidFill>
                  <a:srgbClr val="AA5D6B"/>
                </a:solidFill>
                <a:latin typeface="Arial"/>
                <a:cs typeface="Arial"/>
              </a:rPr>
              <a:t>r</a:t>
            </a:r>
            <a:r>
              <a:rPr sz="2450" spc="90" dirty="0">
                <a:solidFill>
                  <a:srgbClr val="AA5D6B"/>
                </a:solidFill>
                <a:latin typeface="Arial"/>
                <a:cs typeface="Arial"/>
              </a:rPr>
              <a:t> </a:t>
            </a:r>
            <a:r>
              <a:rPr sz="2450" spc="-245" dirty="0">
                <a:solidFill>
                  <a:srgbClr val="AA5D6B"/>
                </a:solidFill>
                <a:latin typeface="Arial"/>
                <a:cs typeface="Arial"/>
              </a:rPr>
              <a:t>”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506" y="6645533"/>
            <a:ext cx="65405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spc="-1927" baseline="-22988" dirty="0">
                <a:solidFill>
                  <a:srgbClr val="AA5D6B"/>
                </a:solidFill>
                <a:latin typeface="바탕"/>
                <a:cs typeface="바탕"/>
              </a:rPr>
              <a:t>：</a:t>
            </a:r>
            <a:r>
              <a:rPr sz="800" spc="-150" dirty="0">
                <a:solidFill>
                  <a:srgbClr val="AA5D6B"/>
                </a:solidFill>
                <a:latin typeface="Times New Roman"/>
                <a:cs typeface="Times New Roman"/>
              </a:rPr>
              <a:t>T</a:t>
            </a:r>
            <a:r>
              <a:rPr sz="800" spc="-85" dirty="0">
                <a:solidFill>
                  <a:srgbClr val="AA5D6B"/>
                </a:solidFill>
                <a:latin typeface="Times New Roman"/>
                <a:cs typeface="Times New Roman"/>
              </a:rPr>
              <a:t> </a:t>
            </a:r>
            <a:r>
              <a:rPr sz="550" spc="-405" dirty="0">
                <a:solidFill>
                  <a:srgbClr val="AA5D6B"/>
                </a:solidFill>
                <a:latin typeface="바탕"/>
                <a:cs typeface="바탕"/>
              </a:rPr>
              <a:t>터</a:t>
            </a:r>
            <a:r>
              <a:rPr sz="2175" spc="-1417" baseline="-22988" dirty="0">
                <a:solidFill>
                  <a:srgbClr val="AA5D6B"/>
                </a:solidFill>
                <a:latin typeface="바탕"/>
                <a:cs typeface="바탕"/>
              </a:rPr>
              <a:t>：</a:t>
            </a:r>
            <a:r>
              <a:rPr sz="800" spc="-30" dirty="0">
                <a:solidFill>
                  <a:srgbClr val="AA5D6B"/>
                </a:solidFill>
                <a:latin typeface="Times New Roman"/>
                <a:cs typeface="Times New Roman"/>
              </a:rPr>
              <a:t>;</a:t>
            </a:r>
            <a:r>
              <a:rPr sz="2175" spc="-2152" baseline="-22988" dirty="0">
                <a:solidFill>
                  <a:srgbClr val="AA5D6B"/>
                </a:solidFill>
                <a:latin typeface="바탕"/>
                <a:cs typeface="바탕"/>
              </a:rPr>
              <a:t>짧</a:t>
            </a:r>
            <a:r>
              <a:rPr sz="800" spc="15" dirty="0">
                <a:solidFill>
                  <a:srgbClr val="AA5D6B"/>
                </a:solidFill>
                <a:latin typeface="Times New Roman"/>
                <a:cs typeface="Times New Roman"/>
              </a:rPr>
              <a:t>lln</a:t>
            </a:r>
            <a:r>
              <a:rPr sz="800" spc="-95" dirty="0">
                <a:solidFill>
                  <a:srgbClr val="AA5D6B"/>
                </a:solidFill>
                <a:latin typeface="Times New Roman"/>
                <a:cs typeface="Times New Roman"/>
              </a:rPr>
              <a:t>.</a:t>
            </a:r>
            <a:r>
              <a:rPr sz="2175" spc="-2032" baseline="-22988" dirty="0">
                <a:solidFill>
                  <a:srgbClr val="AA5D6B"/>
                </a:solidFill>
                <a:latin typeface="바탕"/>
                <a:cs typeface="바탕"/>
              </a:rPr>
              <a:t>：</a:t>
            </a:r>
            <a:r>
              <a:rPr sz="800" spc="20" dirty="0">
                <a:solidFill>
                  <a:srgbClr val="AA5D6B"/>
                </a:solidFill>
                <a:latin typeface="Times New Roman"/>
                <a:cs typeface="Times New Roman"/>
              </a:rPr>
              <a:t>o</a:t>
            </a:r>
            <a:r>
              <a:rPr sz="800" spc="-145" dirty="0">
                <a:solidFill>
                  <a:srgbClr val="AA5D6B"/>
                </a:solidFill>
                <a:latin typeface="Times New Roman"/>
                <a:cs typeface="Times New Roman"/>
              </a:rPr>
              <a:t>l</a:t>
            </a:r>
            <a:r>
              <a:rPr sz="2175" spc="-1987" baseline="-22988" dirty="0">
                <a:solidFill>
                  <a:srgbClr val="AA5D6B"/>
                </a:solidFill>
                <a:latin typeface="바탕"/>
                <a:cs typeface="바탕"/>
              </a:rPr>
              <a:t>：</a:t>
            </a:r>
            <a:r>
              <a:rPr sz="800" spc="-105" dirty="0">
                <a:solidFill>
                  <a:srgbClr val="AA5D6B"/>
                </a:solidFill>
                <a:latin typeface="Times New Roman"/>
                <a:cs typeface="Times New Roman"/>
              </a:rPr>
              <a:t>O</a:t>
            </a:r>
            <a:r>
              <a:rPr sz="2175" spc="-2145" baseline="-22988" dirty="0">
                <a:solidFill>
                  <a:srgbClr val="AA5D6B"/>
                </a:solidFill>
                <a:latin typeface="바탕"/>
                <a:cs typeface="바탕"/>
              </a:rPr>
              <a:t>：</a:t>
            </a:r>
            <a:r>
              <a:rPr sz="800" spc="-45" dirty="0">
                <a:solidFill>
                  <a:srgbClr val="AA5D6B"/>
                </a:solidFill>
                <a:latin typeface="Times New Roman"/>
                <a:cs typeface="Times New Roman"/>
              </a:rPr>
              <a:t>,gf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99557" y="6666189"/>
            <a:ext cx="21590" cy="192405"/>
          </a:xfrm>
          <a:custGeom>
            <a:avLst/>
            <a:gdLst/>
            <a:ahLst/>
            <a:cxnLst/>
            <a:rect l="l" t="t" r="r" b="b"/>
            <a:pathLst>
              <a:path w="21590" h="192404">
                <a:moveTo>
                  <a:pt x="0" y="0"/>
                </a:moveTo>
                <a:lnTo>
                  <a:pt x="21357" y="0"/>
                </a:lnTo>
                <a:lnTo>
                  <a:pt x="21357" y="191810"/>
                </a:lnTo>
                <a:lnTo>
                  <a:pt x="0" y="191810"/>
                </a:lnTo>
                <a:lnTo>
                  <a:pt x="0" y="0"/>
                </a:lnTo>
                <a:close/>
              </a:path>
            </a:pathLst>
          </a:custGeom>
          <a:solidFill>
            <a:srgbClr val="ED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63590" y="6462074"/>
            <a:ext cx="341693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">
              <a:lnSpc>
                <a:spcPts val="1575"/>
              </a:lnSpc>
              <a:spcBef>
                <a:spcPts val="100"/>
              </a:spcBef>
              <a:tabLst>
                <a:tab pos="2367280" algn="l"/>
              </a:tabLst>
            </a:pPr>
            <a:r>
              <a:rPr sz="1250" spc="-40" dirty="0">
                <a:solidFill>
                  <a:srgbClr val="525252"/>
                </a:solidFill>
                <a:latin typeface="Arial"/>
                <a:cs typeface="Arial"/>
              </a:rPr>
              <a:t>6S</a:t>
            </a:r>
            <a:r>
              <a:rPr sz="1250" spc="-40" dirty="0">
                <a:solidFill>
                  <a:srgbClr val="6B6B6B"/>
                </a:solidFill>
                <a:latin typeface="Arial"/>
                <a:cs typeface="Arial"/>
              </a:rPr>
              <a:t>1</a:t>
            </a:r>
            <a:r>
              <a:rPr sz="1250" spc="-40" dirty="0">
                <a:solidFill>
                  <a:srgbClr val="525252"/>
                </a:solidFill>
                <a:latin typeface="Arial"/>
                <a:cs typeface="Arial"/>
              </a:rPr>
              <a:t>9</a:t>
            </a:r>
            <a:r>
              <a:rPr sz="1250" spc="-40" dirty="0">
                <a:solidFill>
                  <a:srgbClr val="6B6B6B"/>
                </a:solidFill>
                <a:latin typeface="Arial"/>
                <a:cs typeface="Arial"/>
              </a:rPr>
              <a:t>l  </a:t>
            </a:r>
            <a:r>
              <a:rPr sz="1250" spc="-20" dirty="0">
                <a:solidFill>
                  <a:srgbClr val="525252"/>
                </a:solidFill>
                <a:latin typeface="Arial"/>
                <a:cs typeface="Arial"/>
              </a:rPr>
              <a:t>lmmd</a:t>
            </a:r>
            <a:r>
              <a:rPr sz="1000" spc="-20" dirty="0">
                <a:solidFill>
                  <a:srgbClr val="525252"/>
                </a:solidFill>
                <a:latin typeface="바탕"/>
                <a:cs typeface="바탕"/>
              </a:rPr>
              <a:t>다  </a:t>
            </a:r>
            <a:r>
              <a:rPr sz="1500" spc="-120" dirty="0">
                <a:solidFill>
                  <a:srgbClr val="525252"/>
                </a:solidFill>
                <a:latin typeface="Times New Roman"/>
                <a:cs typeface="Times New Roman"/>
              </a:rPr>
              <a:t>on</a:t>
            </a:r>
            <a:r>
              <a:rPr sz="1500" spc="-285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525252"/>
                </a:solidFill>
                <a:latin typeface="Times New Roman"/>
                <a:cs typeface="Times New Roman"/>
              </a:rPr>
              <a:t>m</a:t>
            </a:r>
            <a:r>
              <a:rPr sz="1500" spc="-170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525252"/>
                </a:solidFill>
                <a:latin typeface="Arial"/>
                <a:cs typeface="Arial"/>
              </a:rPr>
              <a:t>D"p	</a:t>
            </a:r>
            <a:r>
              <a:rPr sz="1250" spc="-55" dirty="0">
                <a:solidFill>
                  <a:srgbClr val="6B6B6B"/>
                </a:solidFill>
                <a:latin typeface="Arial"/>
                <a:cs typeface="Arial"/>
              </a:rPr>
              <a:t>L</a:t>
            </a:r>
            <a:r>
              <a:rPr sz="1250" spc="-55" dirty="0">
                <a:solidFill>
                  <a:srgbClr val="525252"/>
                </a:solidFill>
                <a:latin typeface="Arial"/>
                <a:cs typeface="Arial"/>
              </a:rPr>
              <a:t>"</a:t>
            </a:r>
            <a:r>
              <a:rPr sz="1250" spc="-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525252"/>
                </a:solidFill>
                <a:latin typeface="Arial"/>
                <a:cs typeface="Arial"/>
              </a:rPr>
              <a:t>m</a:t>
            </a:r>
            <a:r>
              <a:rPr sz="1250" spc="10" dirty="0">
                <a:solidFill>
                  <a:srgbClr val="6B6B6B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525252"/>
                </a:solidFill>
                <a:latin typeface="Arial"/>
                <a:cs typeface="Arial"/>
              </a:rPr>
              <a:t>ng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tabLst>
                <a:tab pos="1946275" algn="l"/>
              </a:tabLst>
            </a:pPr>
            <a:r>
              <a:rPr sz="1350" spc="60" dirty="0">
                <a:solidFill>
                  <a:srgbClr val="525252"/>
                </a:solidFill>
                <a:latin typeface="Times New Roman"/>
                <a:cs typeface="Times New Roman"/>
              </a:rPr>
              <a:t>@</a:t>
            </a:r>
            <a:r>
              <a:rPr sz="1350" spc="125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150" spc="15" dirty="0">
                <a:solidFill>
                  <a:srgbClr val="939393"/>
                </a:solidFill>
                <a:latin typeface="Times New Roman"/>
                <a:cs typeface="Times New Roman"/>
              </a:rPr>
              <a:t>,ntrotodceplc</a:t>
            </a:r>
            <a:r>
              <a:rPr sz="1150" spc="-60" dirty="0">
                <a:solidFill>
                  <a:srgbClr val="939393"/>
                </a:solidFill>
                <a:latin typeface="Times New Roman"/>
                <a:cs typeface="Times New Roman"/>
              </a:rPr>
              <a:t> </a:t>
            </a:r>
            <a:r>
              <a:rPr sz="1150" spc="-90" dirty="0">
                <a:solidFill>
                  <a:srgbClr val="939393"/>
                </a:solidFill>
                <a:latin typeface="Times New Roman"/>
                <a:cs typeface="Times New Roman"/>
              </a:rPr>
              <a:t>m</a:t>
            </a:r>
            <a:r>
              <a:rPr sz="1150" spc="-90" dirty="0">
                <a:solidFill>
                  <a:srgbClr val="6B6B6B"/>
                </a:solidFill>
                <a:latin typeface="Times New Roman"/>
                <a:cs typeface="Times New Roman"/>
              </a:rPr>
              <a:t>n</a:t>
            </a:r>
            <a:r>
              <a:rPr sz="1150" spc="-90" dirty="0">
                <a:solidFill>
                  <a:srgbClr val="939393"/>
                </a:solidFill>
                <a:latin typeface="Times New Roman"/>
                <a:cs typeface="Times New Roman"/>
              </a:rPr>
              <a:t>ing-COm	</a:t>
            </a:r>
            <a:r>
              <a:rPr sz="1150" spc="-105" dirty="0">
                <a:solidFill>
                  <a:srgbClr val="23AFD8"/>
                </a:solidFill>
                <a:latin typeface="바탕"/>
                <a:cs typeface="바탕"/>
              </a:rPr>
              <a:t>넬 </a:t>
            </a:r>
            <a:r>
              <a:rPr sz="1150" spc="-65" dirty="0">
                <a:solidFill>
                  <a:srgbClr val="939393"/>
                </a:solidFill>
                <a:latin typeface="Times New Roman"/>
                <a:cs typeface="Times New Roman"/>
              </a:rPr>
              <a:t>@M</a:t>
            </a:r>
            <a:r>
              <a:rPr sz="1150" spc="-65" dirty="0">
                <a:solidFill>
                  <a:srgbClr val="525252"/>
                </a:solidFill>
                <a:latin typeface="Times New Roman"/>
                <a:cs typeface="Times New Roman"/>
              </a:rPr>
              <a:t>|</a:t>
            </a:r>
            <a:r>
              <a:rPr sz="1150" spc="-65" dirty="0">
                <a:solidFill>
                  <a:srgbClr val="828282"/>
                </a:solidFill>
                <a:latin typeface="Times New Roman"/>
                <a:cs typeface="Times New Roman"/>
              </a:rPr>
              <a:t>ID </a:t>
            </a:r>
            <a:r>
              <a:rPr sz="1150" spc="-75" dirty="0">
                <a:solidFill>
                  <a:srgbClr val="828282"/>
                </a:solidFill>
                <a:latin typeface="Times New Roman"/>
                <a:cs typeface="Times New Roman"/>
              </a:rPr>
              <a:t>e e </a:t>
            </a:r>
            <a:r>
              <a:rPr sz="1150" spc="-135" dirty="0">
                <a:solidFill>
                  <a:srgbClr val="828282"/>
                </a:solidFill>
                <a:latin typeface="Times New Roman"/>
                <a:cs typeface="Times New Roman"/>
              </a:rPr>
              <a:t>pLC</a:t>
            </a:r>
            <a:r>
              <a:rPr sz="650" spc="-135" dirty="0">
                <a:solidFill>
                  <a:srgbClr val="828282"/>
                </a:solidFill>
                <a:latin typeface="바탕"/>
                <a:cs typeface="바탕"/>
              </a:rPr>
              <a:t>라</a:t>
            </a:r>
            <a:r>
              <a:rPr sz="650" spc="-90" dirty="0">
                <a:solidFill>
                  <a:srgbClr val="828282"/>
                </a:solidFill>
                <a:latin typeface="바탕"/>
                <a:cs typeface="바탕"/>
              </a:rPr>
              <a:t> </a:t>
            </a:r>
            <a:r>
              <a:rPr sz="1150" spc="-70" dirty="0">
                <a:solidFill>
                  <a:srgbClr val="828282"/>
                </a:solidFill>
                <a:latin typeface="Times New Roman"/>
                <a:cs typeface="Times New Roman"/>
              </a:rPr>
              <a:t>n</a:t>
            </a:r>
            <a:r>
              <a:rPr sz="1150" spc="-70" dirty="0">
                <a:solidFill>
                  <a:srgbClr val="B1B1B1"/>
                </a:solidFill>
                <a:latin typeface="Times New Roman"/>
                <a:cs typeface="Times New Roman"/>
              </a:rPr>
              <a:t>I</a:t>
            </a:r>
            <a:r>
              <a:rPr sz="1150" spc="-70" dirty="0">
                <a:solidFill>
                  <a:srgbClr val="939393"/>
                </a:solidFill>
                <a:latin typeface="Times New Roman"/>
                <a:cs typeface="Times New Roman"/>
              </a:rPr>
              <a:t>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69794" y="6479458"/>
            <a:ext cx="6350" cy="308610"/>
          </a:xfrm>
          <a:custGeom>
            <a:avLst/>
            <a:gdLst/>
            <a:ahLst/>
            <a:cxnLst/>
            <a:rect l="l" t="t" r="r" b="b"/>
            <a:pathLst>
              <a:path w="6350" h="308609">
                <a:moveTo>
                  <a:pt x="6102" y="308286"/>
                </a:moveTo>
                <a:lnTo>
                  <a:pt x="0" y="308286"/>
                </a:lnTo>
                <a:lnTo>
                  <a:pt x="0" y="0"/>
                </a:lnTo>
                <a:lnTo>
                  <a:pt x="6102" y="0"/>
                </a:lnTo>
                <a:lnTo>
                  <a:pt x="6102" y="308286"/>
                </a:lnTo>
                <a:close/>
              </a:path>
            </a:pathLst>
          </a:custGeom>
          <a:solidFill>
            <a:srgbClr val="ED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51686" y="6475814"/>
            <a:ext cx="44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6B6B6B"/>
                </a:solidFill>
                <a:latin typeface="Times New Roman"/>
                <a:cs typeface="Times New Roman"/>
              </a:rPr>
              <a:t>|</a:t>
            </a:r>
            <a:r>
              <a:rPr sz="1800" spc="-80" dirty="0">
                <a:solidFill>
                  <a:srgbClr val="939393"/>
                </a:solidFill>
                <a:latin typeface="Times New Roman"/>
                <a:cs typeface="Times New Roman"/>
              </a:rPr>
              <a:t>n?</a:t>
            </a:r>
            <a:r>
              <a:rPr sz="1800" spc="-200" dirty="0">
                <a:solidFill>
                  <a:srgbClr val="939393"/>
                </a:solidFill>
                <a:latin typeface="Times New Roman"/>
                <a:cs typeface="Times New Roman"/>
              </a:rPr>
              <a:t>n</a:t>
            </a:r>
            <a:r>
              <a:rPr sz="1800" spc="-415" dirty="0">
                <a:solidFill>
                  <a:srgbClr val="939393"/>
                </a:solidFill>
                <a:latin typeface="Times New Roman"/>
                <a:cs typeface="Times New Roman"/>
              </a:rPr>
              <a:t>o</a:t>
            </a:r>
            <a:r>
              <a:rPr sz="1800" spc="-330" dirty="0">
                <a:solidFill>
                  <a:srgbClr val="C4C4C4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45">
            <a:extLst>
              <a:ext uri="{FF2B5EF4-FFF2-40B4-BE49-F238E27FC236}">
                <a16:creationId xmlns:a16="http://schemas.microsoft.com/office/drawing/2014/main" id="{8D73832A-94CC-4659-9203-DE63776E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8918C12-9894-45C0-8767-0FB72EBE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5"/>
            <a:ext cx="12192000" cy="683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005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solidFill>
                  <a:srgbClr val="000000"/>
                </a:solidFill>
              </a:rPr>
              <a:t>What </a:t>
            </a:r>
            <a:r>
              <a:rPr sz="4400" spc="30" dirty="0">
                <a:solidFill>
                  <a:srgbClr val="000000"/>
                </a:solidFill>
              </a:rPr>
              <a:t>is </a:t>
            </a:r>
            <a:r>
              <a:rPr sz="4400" spc="145" dirty="0">
                <a:solidFill>
                  <a:srgbClr val="000000"/>
                </a:solidFill>
              </a:rPr>
              <a:t>deep</a:t>
            </a:r>
            <a:r>
              <a:rPr sz="4400" spc="-490" dirty="0">
                <a:solidFill>
                  <a:srgbClr val="000000"/>
                </a:solidFill>
              </a:rPr>
              <a:t> </a:t>
            </a:r>
            <a:r>
              <a:rPr sz="4400" spc="110" dirty="0">
                <a:solidFill>
                  <a:srgbClr val="000000"/>
                </a:solidFill>
              </a:rPr>
              <a:t>learning?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66257" y="2556486"/>
            <a:ext cx="7195050" cy="2900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005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solidFill>
                  <a:srgbClr val="000000"/>
                </a:solidFill>
              </a:rPr>
              <a:t>What </a:t>
            </a:r>
            <a:r>
              <a:rPr sz="4400" spc="30" dirty="0">
                <a:solidFill>
                  <a:srgbClr val="000000"/>
                </a:solidFill>
              </a:rPr>
              <a:t>is </a:t>
            </a:r>
            <a:r>
              <a:rPr sz="4400" spc="145" dirty="0">
                <a:solidFill>
                  <a:srgbClr val="000000"/>
                </a:solidFill>
              </a:rPr>
              <a:t>deep</a:t>
            </a:r>
            <a:r>
              <a:rPr sz="4400" spc="-490" dirty="0">
                <a:solidFill>
                  <a:srgbClr val="000000"/>
                </a:solidFill>
              </a:rPr>
              <a:t> </a:t>
            </a:r>
            <a:r>
              <a:rPr sz="4400" spc="110" dirty="0">
                <a:solidFill>
                  <a:srgbClr val="000000"/>
                </a:solidFill>
              </a:rPr>
              <a:t>learning?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83926" y="1917131"/>
            <a:ext cx="8032451" cy="4303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005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solidFill>
                  <a:srgbClr val="000000"/>
                </a:solidFill>
              </a:rPr>
              <a:t>What </a:t>
            </a:r>
            <a:r>
              <a:rPr sz="4400" spc="30" dirty="0">
                <a:solidFill>
                  <a:srgbClr val="000000"/>
                </a:solidFill>
              </a:rPr>
              <a:t>is </a:t>
            </a:r>
            <a:r>
              <a:rPr sz="4400" spc="145" dirty="0">
                <a:solidFill>
                  <a:srgbClr val="000000"/>
                </a:solidFill>
              </a:rPr>
              <a:t>deep</a:t>
            </a:r>
            <a:r>
              <a:rPr sz="4400" spc="-490" dirty="0">
                <a:solidFill>
                  <a:srgbClr val="000000"/>
                </a:solidFill>
              </a:rPr>
              <a:t> </a:t>
            </a:r>
            <a:r>
              <a:rPr sz="4400" spc="110" dirty="0">
                <a:solidFill>
                  <a:srgbClr val="000000"/>
                </a:solidFill>
              </a:rPr>
              <a:t>learning?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78821" y="1990774"/>
            <a:ext cx="7883398" cy="4071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3645" y="168574"/>
            <a:ext cx="7334489" cy="605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4177" y="96774"/>
            <a:ext cx="7729262" cy="6145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solidFill>
                  <a:srgbClr val="000000"/>
                </a:solidFill>
              </a:rPr>
              <a:t>Summary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5780405" cy="23088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ML’s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ML </a:t>
            </a:r>
            <a:r>
              <a:rPr sz="2400" spc="-20" dirty="0">
                <a:latin typeface="Arial"/>
                <a:cs typeface="Arial"/>
              </a:rPr>
              <a:t>vs. </a:t>
            </a:r>
            <a:r>
              <a:rPr sz="2400" spc="110" dirty="0">
                <a:latin typeface="Arial"/>
                <a:cs typeface="Arial"/>
              </a:rPr>
              <a:t>traditional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ML’s </a:t>
            </a:r>
            <a:r>
              <a:rPr sz="2400" spc="55" dirty="0">
                <a:latin typeface="Arial"/>
                <a:cs typeface="Arial"/>
              </a:rPr>
              <a:t>characteristics </a:t>
            </a:r>
            <a:r>
              <a:rPr sz="2400" spc="95" dirty="0">
                <a:latin typeface="Arial"/>
                <a:cs typeface="Arial"/>
              </a:rPr>
              <a:t>(roughly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speaking)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60" dirty="0">
                <a:latin typeface="Arial"/>
                <a:cs typeface="Arial"/>
              </a:rPr>
              <a:t>DL’s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60" dirty="0">
                <a:latin typeface="Arial"/>
                <a:cs typeface="Arial"/>
              </a:rPr>
              <a:t>DL’s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flowchart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70" dirty="0">
                <a:solidFill>
                  <a:srgbClr val="000000"/>
                </a:solidFill>
              </a:rPr>
              <a:t>In </a:t>
            </a:r>
            <a:r>
              <a:rPr sz="4400" spc="220" dirty="0">
                <a:solidFill>
                  <a:srgbClr val="000000"/>
                </a:solidFill>
              </a:rPr>
              <a:t>the </a:t>
            </a:r>
            <a:r>
              <a:rPr sz="4400" spc="200" dirty="0">
                <a:solidFill>
                  <a:srgbClr val="000000"/>
                </a:solidFill>
              </a:rPr>
              <a:t>next</a:t>
            </a:r>
            <a:r>
              <a:rPr sz="4400" spc="-760" dirty="0">
                <a:solidFill>
                  <a:srgbClr val="000000"/>
                </a:solidFill>
              </a:rPr>
              <a:t> </a:t>
            </a:r>
            <a:r>
              <a:rPr sz="4400" spc="25" dirty="0">
                <a:solidFill>
                  <a:srgbClr val="000000"/>
                </a:solidFill>
              </a:rPr>
              <a:t>lecture…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3216910" cy="4050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ML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분류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40" dirty="0">
                <a:latin typeface="맑은 고딕"/>
                <a:cs typeface="맑은 고딕"/>
              </a:rPr>
              <a:t>지도</a:t>
            </a:r>
            <a:r>
              <a:rPr sz="2000" spc="40" dirty="0">
                <a:latin typeface="Arial"/>
                <a:cs typeface="Arial"/>
              </a:rPr>
              <a:t>/</a:t>
            </a:r>
            <a:r>
              <a:rPr sz="2000" spc="40" dirty="0">
                <a:latin typeface="맑은 고딕"/>
                <a:cs typeface="맑은 고딕"/>
              </a:rPr>
              <a:t>비지도</a:t>
            </a:r>
            <a:r>
              <a:rPr sz="2000" spc="40" dirty="0">
                <a:latin typeface="Arial"/>
                <a:cs typeface="Arial"/>
              </a:rPr>
              <a:t>/</a:t>
            </a:r>
            <a:r>
              <a:rPr sz="2000" spc="40" dirty="0">
                <a:latin typeface="맑은 고딕"/>
                <a:cs typeface="맑은 고딕"/>
              </a:rPr>
              <a:t>준지도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강화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ML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사례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-30" dirty="0">
                <a:latin typeface="맑은 고딕"/>
                <a:cs typeface="맑은 고딕"/>
              </a:rPr>
              <a:t>수식</a:t>
            </a:r>
            <a:r>
              <a:rPr sz="2400" spc="-3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"/>
                <a:cs typeface="Arial"/>
              </a:rPr>
              <a:t>X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Arial"/>
                <a:cs typeface="Arial"/>
              </a:rPr>
              <a:t>Y,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함수개념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25" dirty="0">
                <a:latin typeface="맑은 고딕"/>
                <a:cs typeface="맑은 고딕"/>
              </a:rPr>
              <a:t>지도</a:t>
            </a:r>
            <a:r>
              <a:rPr sz="2000" spc="25" dirty="0">
                <a:latin typeface="Arial"/>
                <a:cs typeface="Arial"/>
              </a:rPr>
              <a:t>/</a:t>
            </a:r>
            <a:r>
              <a:rPr sz="2000" spc="25" dirty="0">
                <a:latin typeface="맑은 고딕"/>
                <a:cs typeface="맑은 고딕"/>
              </a:rPr>
              <a:t>비지도학습</a:t>
            </a:r>
            <a:r>
              <a:rPr sz="2000" spc="-2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개념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15" dirty="0">
                <a:latin typeface="맑은 고딕"/>
                <a:cs typeface="맑은 고딕"/>
              </a:rPr>
              <a:t>기</a:t>
            </a:r>
            <a:r>
              <a:rPr sz="2000" b="1" spc="-15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ML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사례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-30" dirty="0">
                <a:latin typeface="맑은 고딕"/>
                <a:cs typeface="맑은 고딕"/>
              </a:rPr>
              <a:t>코드</a:t>
            </a:r>
            <a:r>
              <a:rPr sz="2400" spc="-3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" dirty="0">
                <a:latin typeface="Arial"/>
                <a:cs typeface="Arial"/>
              </a:rPr>
              <a:t>Keras </a:t>
            </a:r>
            <a:r>
              <a:rPr sz="2000" dirty="0">
                <a:latin typeface="맑은 고딕"/>
                <a:cs typeface="맑은 고딕"/>
              </a:rPr>
              <a:t>설치 및</a:t>
            </a:r>
            <a:r>
              <a:rPr sz="2000" spc="-4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실행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맑은 고딕"/>
                <a:cs typeface="맑은 고딕"/>
              </a:rPr>
              <a:t>코드리뷰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0" dirty="0">
                <a:latin typeface="맑은 고딕"/>
                <a:cs typeface="맑은 고딕"/>
              </a:rPr>
              <a:t>딥러닝</a:t>
            </a:r>
            <a:r>
              <a:rPr sz="2000" spc="-265" dirty="0">
                <a:latin typeface="맑은 고딕"/>
                <a:cs typeface="맑은 고딕"/>
              </a:rPr>
              <a:t> </a:t>
            </a:r>
            <a:r>
              <a:rPr sz="2000" spc="-20" dirty="0">
                <a:latin typeface="맑은 고딕"/>
                <a:cs typeface="맑은 고딕"/>
              </a:rPr>
              <a:t>예제</a:t>
            </a:r>
            <a:r>
              <a:rPr sz="2000" spc="-2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15" dirty="0">
                <a:latin typeface="맑은 고딕"/>
                <a:cs typeface="맑은 고딕"/>
              </a:rPr>
              <a:t>모</a:t>
            </a:r>
            <a:r>
              <a:rPr sz="2000" b="1" spc="-15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맑은 고딕"/>
                <a:cs typeface="맑은 고딕"/>
              </a:rPr>
              <a:t>참고자료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케</a:t>
            </a:r>
            <a:r>
              <a:rPr spc="15" dirty="0"/>
              <a:t>1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핸</a:t>
            </a:r>
            <a:r>
              <a:rPr spc="15" dirty="0"/>
              <a:t>1</a:t>
            </a:r>
          </a:p>
          <a:p>
            <a:pPr marL="241300" marR="5080" indent="-228600">
              <a:lnSpc>
                <a:spcPts val="259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pc="105" dirty="0"/>
              <a:t>[online]</a:t>
            </a:r>
            <a:r>
              <a:rPr spc="-60" dirty="0"/>
              <a:t> </a:t>
            </a:r>
            <a:r>
              <a:rPr spc="125" dirty="0"/>
              <a:t>“Introduction</a:t>
            </a:r>
            <a:r>
              <a:rPr spc="-65" dirty="0"/>
              <a:t> </a:t>
            </a:r>
            <a:r>
              <a:rPr spc="155" dirty="0"/>
              <a:t>to</a:t>
            </a:r>
            <a:r>
              <a:rPr spc="-45" dirty="0"/>
              <a:t> </a:t>
            </a:r>
            <a:r>
              <a:rPr spc="45" dirty="0"/>
              <a:t>Deep</a:t>
            </a:r>
            <a:r>
              <a:rPr spc="-75" dirty="0"/>
              <a:t> </a:t>
            </a:r>
            <a:r>
              <a:rPr spc="70" dirty="0"/>
              <a:t>Learning,”</a:t>
            </a:r>
            <a:r>
              <a:rPr spc="-55" dirty="0"/>
              <a:t> </a:t>
            </a:r>
            <a:r>
              <a:rPr spc="35" dirty="0"/>
              <a:t>MIT,</a:t>
            </a:r>
            <a:r>
              <a:rPr spc="-40" dirty="0"/>
              <a:t> </a:t>
            </a:r>
            <a:r>
              <a:rPr spc="50" dirty="0"/>
              <a:t>available</a:t>
            </a:r>
            <a:r>
              <a:rPr spc="-30" dirty="0"/>
              <a:t> </a:t>
            </a:r>
            <a:r>
              <a:rPr spc="100" dirty="0"/>
              <a:t>at  </a:t>
            </a:r>
            <a:r>
              <a:rPr spc="120" dirty="0">
                <a:hlinkClick r:id="rId2"/>
              </a:rPr>
              <a:t>http://introtodeeplearning.com/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87240" cy="1176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ML</a:t>
            </a:r>
            <a:r>
              <a:rPr sz="2400" spc="30" dirty="0">
                <a:latin typeface="맑은 고딕"/>
                <a:cs typeface="맑은 고딕"/>
              </a:rPr>
              <a:t>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기존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프로그래밍과의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차이  이해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ML</a:t>
            </a:r>
            <a:r>
              <a:rPr sz="2400" spc="30" dirty="0">
                <a:latin typeface="맑은 고딕"/>
                <a:cs typeface="맑은 고딕"/>
              </a:rPr>
              <a:t>의 </a:t>
            </a:r>
            <a:r>
              <a:rPr sz="2400" dirty="0">
                <a:latin typeface="맑은 고딕"/>
                <a:cs typeface="맑은 고딕"/>
              </a:rPr>
              <a:t>필요성</a:t>
            </a:r>
            <a:r>
              <a:rPr sz="2400" spc="-47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2749550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75" dirty="0">
                <a:latin typeface="Arial"/>
                <a:cs typeface="Arial"/>
              </a:rPr>
              <a:t>Machine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45" dirty="0">
                <a:latin typeface="Arial"/>
                <a:cs typeface="Arial"/>
              </a:rPr>
              <a:t>Deep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662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5" dirty="0">
                <a:solidFill>
                  <a:srgbClr val="000000"/>
                </a:solidFill>
              </a:rPr>
              <a:t>AI, </a:t>
            </a:r>
            <a:r>
              <a:rPr sz="4400" spc="45" dirty="0">
                <a:solidFill>
                  <a:srgbClr val="000000"/>
                </a:solidFill>
              </a:rPr>
              <a:t>ML,</a:t>
            </a:r>
            <a:r>
              <a:rPr sz="4400" spc="-295" dirty="0">
                <a:solidFill>
                  <a:srgbClr val="000000"/>
                </a:solidFill>
              </a:rPr>
              <a:t> </a:t>
            </a:r>
            <a:r>
              <a:rPr sz="4400" spc="-55" dirty="0">
                <a:solidFill>
                  <a:srgbClr val="000000"/>
                </a:solidFill>
              </a:rPr>
              <a:t>DL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74487" y="2063495"/>
            <a:ext cx="5749685" cy="387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43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solidFill>
                  <a:srgbClr val="000000"/>
                </a:solidFill>
              </a:rPr>
              <a:t>What </a:t>
            </a:r>
            <a:r>
              <a:rPr sz="4400" spc="30" dirty="0">
                <a:solidFill>
                  <a:srgbClr val="000000"/>
                </a:solidFill>
              </a:rPr>
              <a:t>is </a:t>
            </a:r>
            <a:r>
              <a:rPr sz="4400" spc="160" dirty="0">
                <a:solidFill>
                  <a:srgbClr val="000000"/>
                </a:solidFill>
              </a:rPr>
              <a:t>machine</a:t>
            </a:r>
            <a:r>
              <a:rPr sz="4400" spc="-490" dirty="0">
                <a:solidFill>
                  <a:srgbClr val="000000"/>
                </a:solidFill>
              </a:rPr>
              <a:t> </a:t>
            </a:r>
            <a:r>
              <a:rPr sz="4400" spc="110" dirty="0">
                <a:solidFill>
                  <a:srgbClr val="000000"/>
                </a:solidFill>
              </a:rPr>
              <a:t>learning?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970331" y="1664258"/>
            <a:ext cx="6231019" cy="473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1621" y="1794341"/>
            <a:ext cx="5041806" cy="3081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323" y="1783852"/>
            <a:ext cx="5051790" cy="2913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4382" y="966977"/>
            <a:ext cx="0" cy="4927600"/>
          </a:xfrm>
          <a:custGeom>
            <a:avLst/>
            <a:gdLst/>
            <a:ahLst/>
            <a:cxnLst/>
            <a:rect l="l" t="t" r="r" b="b"/>
            <a:pathLst>
              <a:path h="4927600">
                <a:moveTo>
                  <a:pt x="0" y="0"/>
                </a:moveTo>
                <a:lnTo>
                  <a:pt x="0" y="492700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8509" y="6418255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8940" y="6418255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1621" y="1794341"/>
            <a:ext cx="5041806" cy="3081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36834" y="966977"/>
            <a:ext cx="6064250" cy="4927600"/>
            <a:chOff x="336834" y="966977"/>
            <a:chExt cx="6064250" cy="4927600"/>
          </a:xfrm>
        </p:grpSpPr>
        <p:sp>
          <p:nvSpPr>
            <p:cNvPr id="4" name="object 4"/>
            <p:cNvSpPr/>
            <p:nvPr/>
          </p:nvSpPr>
          <p:spPr>
            <a:xfrm>
              <a:off x="6104381" y="966977"/>
              <a:ext cx="0" cy="4927600"/>
            </a:xfrm>
            <a:custGeom>
              <a:avLst/>
              <a:gdLst/>
              <a:ahLst/>
              <a:cxnLst/>
              <a:rect l="l" t="t" r="r" b="b"/>
              <a:pathLst>
                <a:path h="4927600">
                  <a:moveTo>
                    <a:pt x="0" y="0"/>
                  </a:moveTo>
                  <a:lnTo>
                    <a:pt x="0" y="492700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834" y="2277435"/>
              <a:ext cx="5210071" cy="231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5628" y="2750820"/>
              <a:ext cx="989330" cy="1356360"/>
            </a:xfrm>
            <a:custGeom>
              <a:avLst/>
              <a:gdLst/>
              <a:ahLst/>
              <a:cxnLst/>
              <a:rect l="l" t="t" r="r" b="b"/>
              <a:pathLst>
                <a:path w="989329" h="1356360">
                  <a:moveTo>
                    <a:pt x="494538" y="0"/>
                  </a:moveTo>
                  <a:lnTo>
                    <a:pt x="0" y="678179"/>
                  </a:lnTo>
                  <a:lnTo>
                    <a:pt x="494538" y="1356359"/>
                  </a:lnTo>
                  <a:lnTo>
                    <a:pt x="494538" y="1017269"/>
                  </a:lnTo>
                  <a:lnTo>
                    <a:pt x="989076" y="1017269"/>
                  </a:lnTo>
                  <a:lnTo>
                    <a:pt x="989076" y="339089"/>
                  </a:lnTo>
                  <a:lnTo>
                    <a:pt x="494538" y="339089"/>
                  </a:lnTo>
                  <a:lnTo>
                    <a:pt x="494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5628" y="2750820"/>
              <a:ext cx="989330" cy="1356360"/>
            </a:xfrm>
            <a:custGeom>
              <a:avLst/>
              <a:gdLst/>
              <a:ahLst/>
              <a:cxnLst/>
              <a:rect l="l" t="t" r="r" b="b"/>
              <a:pathLst>
                <a:path w="989329" h="1356360">
                  <a:moveTo>
                    <a:pt x="0" y="678179"/>
                  </a:moveTo>
                  <a:lnTo>
                    <a:pt x="494538" y="0"/>
                  </a:lnTo>
                  <a:lnTo>
                    <a:pt x="494538" y="339089"/>
                  </a:lnTo>
                  <a:lnTo>
                    <a:pt x="989076" y="339089"/>
                  </a:lnTo>
                  <a:lnTo>
                    <a:pt x="989076" y="1017269"/>
                  </a:lnTo>
                  <a:lnTo>
                    <a:pt x="494538" y="1017269"/>
                  </a:lnTo>
                  <a:lnTo>
                    <a:pt x="494538" y="1356359"/>
                  </a:lnTo>
                  <a:lnTo>
                    <a:pt x="0" y="6781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8303" y="5148953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자동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갱신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8509" y="6418255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38940" y="6418255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6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08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90" dirty="0">
                <a:solidFill>
                  <a:srgbClr val="000000"/>
                </a:solidFill>
              </a:rPr>
              <a:t>ML</a:t>
            </a:r>
            <a:r>
              <a:rPr sz="4400" spc="-1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  <a:latin typeface="맑은 고딕"/>
                <a:cs typeface="맑은 고딕"/>
              </a:rPr>
              <a:t>특징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6225" y="2834180"/>
            <a:ext cx="1200150" cy="1121410"/>
          </a:xfrm>
          <a:custGeom>
            <a:avLst/>
            <a:gdLst/>
            <a:ahLst/>
            <a:cxnLst/>
            <a:rect l="l" t="t" r="r" b="b"/>
            <a:pathLst>
              <a:path w="1200150" h="1121410">
                <a:moveTo>
                  <a:pt x="1120070" y="880779"/>
                </a:moveTo>
                <a:lnTo>
                  <a:pt x="80005" y="880779"/>
                </a:lnTo>
                <a:lnTo>
                  <a:pt x="48940" y="874461"/>
                </a:lnTo>
                <a:lnTo>
                  <a:pt x="23501" y="857258"/>
                </a:lnTo>
                <a:lnTo>
                  <a:pt x="6312" y="831798"/>
                </a:lnTo>
                <a:lnTo>
                  <a:pt x="0" y="800708"/>
                </a:lnTo>
                <a:lnTo>
                  <a:pt x="0" y="80070"/>
                </a:lnTo>
                <a:lnTo>
                  <a:pt x="6312" y="48980"/>
                </a:lnTo>
                <a:lnTo>
                  <a:pt x="23501" y="23520"/>
                </a:lnTo>
                <a:lnTo>
                  <a:pt x="48940" y="6318"/>
                </a:lnTo>
                <a:lnTo>
                  <a:pt x="80005" y="0"/>
                </a:lnTo>
                <a:lnTo>
                  <a:pt x="1120070" y="0"/>
                </a:lnTo>
                <a:lnTo>
                  <a:pt x="1151134" y="6318"/>
                </a:lnTo>
                <a:lnTo>
                  <a:pt x="1176573" y="23520"/>
                </a:lnTo>
                <a:lnTo>
                  <a:pt x="1193762" y="48980"/>
                </a:lnTo>
                <a:lnTo>
                  <a:pt x="1200075" y="80070"/>
                </a:lnTo>
                <a:lnTo>
                  <a:pt x="1200075" y="120106"/>
                </a:lnTo>
                <a:lnTo>
                  <a:pt x="120007" y="120106"/>
                </a:lnTo>
                <a:lnTo>
                  <a:pt x="120007" y="760672"/>
                </a:lnTo>
                <a:lnTo>
                  <a:pt x="1200075" y="760672"/>
                </a:lnTo>
                <a:lnTo>
                  <a:pt x="1200075" y="800708"/>
                </a:lnTo>
                <a:lnTo>
                  <a:pt x="1193762" y="831798"/>
                </a:lnTo>
                <a:lnTo>
                  <a:pt x="1176573" y="857258"/>
                </a:lnTo>
                <a:lnTo>
                  <a:pt x="1151134" y="874461"/>
                </a:lnTo>
                <a:lnTo>
                  <a:pt x="1120070" y="880779"/>
                </a:lnTo>
                <a:close/>
              </a:path>
              <a:path w="1200150" h="1121410">
                <a:moveTo>
                  <a:pt x="1200075" y="760672"/>
                </a:moveTo>
                <a:lnTo>
                  <a:pt x="1080067" y="760672"/>
                </a:lnTo>
                <a:lnTo>
                  <a:pt x="1080067" y="120106"/>
                </a:lnTo>
                <a:lnTo>
                  <a:pt x="1200075" y="120106"/>
                </a:lnTo>
                <a:lnTo>
                  <a:pt x="1200075" y="760672"/>
                </a:lnTo>
                <a:close/>
              </a:path>
              <a:path w="1200150" h="1121410">
                <a:moveTo>
                  <a:pt x="720045" y="1000885"/>
                </a:moveTo>
                <a:lnTo>
                  <a:pt x="480030" y="1000885"/>
                </a:lnTo>
                <a:lnTo>
                  <a:pt x="480030" y="880779"/>
                </a:lnTo>
                <a:lnTo>
                  <a:pt x="720045" y="880779"/>
                </a:lnTo>
                <a:lnTo>
                  <a:pt x="720045" y="1000885"/>
                </a:lnTo>
                <a:close/>
              </a:path>
              <a:path w="1200150" h="1121410">
                <a:moveTo>
                  <a:pt x="900056" y="1120991"/>
                </a:moveTo>
                <a:lnTo>
                  <a:pt x="300018" y="1120991"/>
                </a:lnTo>
                <a:lnTo>
                  <a:pt x="300018" y="1000885"/>
                </a:lnTo>
                <a:lnTo>
                  <a:pt x="900056" y="1000885"/>
                </a:lnTo>
                <a:lnTo>
                  <a:pt x="900056" y="1120991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6305" y="2834179"/>
            <a:ext cx="560070" cy="1121410"/>
          </a:xfrm>
          <a:custGeom>
            <a:avLst/>
            <a:gdLst/>
            <a:ahLst/>
            <a:cxnLst/>
            <a:rect l="l" t="t" r="r" b="b"/>
            <a:pathLst>
              <a:path w="560070" h="1121410">
                <a:moveTo>
                  <a:pt x="480030" y="1120991"/>
                </a:moveTo>
                <a:lnTo>
                  <a:pt x="80005" y="1120991"/>
                </a:lnTo>
                <a:lnTo>
                  <a:pt x="48940" y="1114673"/>
                </a:lnTo>
                <a:lnTo>
                  <a:pt x="23501" y="1097470"/>
                </a:lnTo>
                <a:lnTo>
                  <a:pt x="6312" y="1072010"/>
                </a:lnTo>
                <a:lnTo>
                  <a:pt x="0" y="1040920"/>
                </a:lnTo>
                <a:lnTo>
                  <a:pt x="0" y="80070"/>
                </a:lnTo>
                <a:lnTo>
                  <a:pt x="6312" y="48980"/>
                </a:lnTo>
                <a:lnTo>
                  <a:pt x="23501" y="23520"/>
                </a:lnTo>
                <a:lnTo>
                  <a:pt x="48940" y="6318"/>
                </a:lnTo>
                <a:lnTo>
                  <a:pt x="80005" y="0"/>
                </a:lnTo>
                <a:lnTo>
                  <a:pt x="480030" y="0"/>
                </a:lnTo>
                <a:lnTo>
                  <a:pt x="511094" y="6318"/>
                </a:lnTo>
                <a:lnTo>
                  <a:pt x="536533" y="23520"/>
                </a:lnTo>
                <a:lnTo>
                  <a:pt x="553722" y="48980"/>
                </a:lnTo>
                <a:lnTo>
                  <a:pt x="560035" y="80070"/>
                </a:lnTo>
                <a:lnTo>
                  <a:pt x="80005" y="80070"/>
                </a:lnTo>
                <a:lnTo>
                  <a:pt x="80005" y="200177"/>
                </a:lnTo>
                <a:lnTo>
                  <a:pt x="560035" y="200177"/>
                </a:lnTo>
                <a:lnTo>
                  <a:pt x="560035" y="280247"/>
                </a:lnTo>
                <a:lnTo>
                  <a:pt x="80005" y="280247"/>
                </a:lnTo>
                <a:lnTo>
                  <a:pt x="80005" y="400354"/>
                </a:lnTo>
                <a:lnTo>
                  <a:pt x="560035" y="400354"/>
                </a:lnTo>
                <a:lnTo>
                  <a:pt x="560035" y="880779"/>
                </a:lnTo>
                <a:lnTo>
                  <a:pt x="280017" y="880779"/>
                </a:lnTo>
                <a:lnTo>
                  <a:pt x="256297" y="885377"/>
                </a:lnTo>
                <a:lnTo>
                  <a:pt x="237264" y="898044"/>
                </a:lnTo>
                <a:lnTo>
                  <a:pt x="224607" y="917092"/>
                </a:lnTo>
                <a:lnTo>
                  <a:pt x="220013" y="940832"/>
                </a:lnTo>
                <a:lnTo>
                  <a:pt x="224607" y="964572"/>
                </a:lnTo>
                <a:lnTo>
                  <a:pt x="237264" y="983620"/>
                </a:lnTo>
                <a:lnTo>
                  <a:pt x="256297" y="996287"/>
                </a:lnTo>
                <a:lnTo>
                  <a:pt x="280017" y="1000885"/>
                </a:lnTo>
                <a:lnTo>
                  <a:pt x="560035" y="1000885"/>
                </a:lnTo>
                <a:lnTo>
                  <a:pt x="560035" y="1040920"/>
                </a:lnTo>
                <a:lnTo>
                  <a:pt x="553722" y="1072010"/>
                </a:lnTo>
                <a:lnTo>
                  <a:pt x="536533" y="1097470"/>
                </a:lnTo>
                <a:lnTo>
                  <a:pt x="511094" y="1114673"/>
                </a:lnTo>
                <a:lnTo>
                  <a:pt x="480030" y="1120991"/>
                </a:lnTo>
                <a:close/>
              </a:path>
              <a:path w="560070" h="1121410">
                <a:moveTo>
                  <a:pt x="560035" y="200177"/>
                </a:moveTo>
                <a:lnTo>
                  <a:pt x="480030" y="200177"/>
                </a:lnTo>
                <a:lnTo>
                  <a:pt x="480030" y="80070"/>
                </a:lnTo>
                <a:lnTo>
                  <a:pt x="560035" y="80070"/>
                </a:lnTo>
                <a:lnTo>
                  <a:pt x="560035" y="200177"/>
                </a:lnTo>
                <a:close/>
              </a:path>
              <a:path w="560070" h="1121410">
                <a:moveTo>
                  <a:pt x="560035" y="400354"/>
                </a:moveTo>
                <a:lnTo>
                  <a:pt x="480030" y="400354"/>
                </a:lnTo>
                <a:lnTo>
                  <a:pt x="480030" y="280247"/>
                </a:lnTo>
                <a:lnTo>
                  <a:pt x="560035" y="280247"/>
                </a:lnTo>
                <a:lnTo>
                  <a:pt x="560035" y="400354"/>
                </a:lnTo>
                <a:close/>
              </a:path>
              <a:path w="560070" h="1121410">
                <a:moveTo>
                  <a:pt x="560035" y="1000885"/>
                </a:moveTo>
                <a:lnTo>
                  <a:pt x="280017" y="1000885"/>
                </a:lnTo>
                <a:lnTo>
                  <a:pt x="303737" y="996287"/>
                </a:lnTo>
                <a:lnTo>
                  <a:pt x="322770" y="983620"/>
                </a:lnTo>
                <a:lnTo>
                  <a:pt x="335427" y="964572"/>
                </a:lnTo>
                <a:lnTo>
                  <a:pt x="340021" y="940832"/>
                </a:lnTo>
                <a:lnTo>
                  <a:pt x="335427" y="917092"/>
                </a:lnTo>
                <a:lnTo>
                  <a:pt x="322770" y="898044"/>
                </a:lnTo>
                <a:lnTo>
                  <a:pt x="303737" y="885377"/>
                </a:lnTo>
                <a:lnTo>
                  <a:pt x="280017" y="880779"/>
                </a:lnTo>
                <a:lnTo>
                  <a:pt x="560035" y="880779"/>
                </a:lnTo>
                <a:lnTo>
                  <a:pt x="560035" y="1000885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9572" y="4905771"/>
            <a:ext cx="32962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맑은 고딕"/>
                <a:cs typeface="맑은 고딕"/>
              </a:rPr>
              <a:t>고성능</a:t>
            </a:r>
            <a:r>
              <a:rPr sz="3500" spc="-80" dirty="0">
                <a:latin typeface="맑은 고딕"/>
                <a:cs typeface="맑은 고딕"/>
              </a:rPr>
              <a:t> </a:t>
            </a:r>
            <a:r>
              <a:rPr sz="3500" dirty="0">
                <a:latin typeface="맑은 고딕"/>
                <a:cs typeface="맑은 고딕"/>
              </a:rPr>
              <a:t>하드웨어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2681" y="2714078"/>
            <a:ext cx="1360170" cy="1361440"/>
          </a:xfrm>
          <a:custGeom>
            <a:avLst/>
            <a:gdLst/>
            <a:ahLst/>
            <a:cxnLst/>
            <a:rect l="l" t="t" r="r" b="b"/>
            <a:pathLst>
              <a:path w="1360170" h="1361439">
                <a:moveTo>
                  <a:pt x="460019" y="420370"/>
                </a:moveTo>
                <a:lnTo>
                  <a:pt x="240004" y="420370"/>
                </a:lnTo>
                <a:lnTo>
                  <a:pt x="240004" y="1120990"/>
                </a:lnTo>
                <a:lnTo>
                  <a:pt x="460019" y="1120990"/>
                </a:lnTo>
                <a:lnTo>
                  <a:pt x="460019" y="420370"/>
                </a:lnTo>
                <a:close/>
              </a:path>
              <a:path w="1360170" h="1361439">
                <a:moveTo>
                  <a:pt x="760056" y="0"/>
                </a:moveTo>
                <a:lnTo>
                  <a:pt x="540042" y="0"/>
                </a:lnTo>
                <a:lnTo>
                  <a:pt x="540042" y="1120990"/>
                </a:lnTo>
                <a:lnTo>
                  <a:pt x="760056" y="1120990"/>
                </a:lnTo>
                <a:lnTo>
                  <a:pt x="760056" y="0"/>
                </a:lnTo>
                <a:close/>
              </a:path>
              <a:path w="1360170" h="1361439">
                <a:moveTo>
                  <a:pt x="1060081" y="420370"/>
                </a:moveTo>
                <a:lnTo>
                  <a:pt x="840041" y="420370"/>
                </a:lnTo>
                <a:lnTo>
                  <a:pt x="840041" y="1120990"/>
                </a:lnTo>
                <a:lnTo>
                  <a:pt x="1060081" y="1120990"/>
                </a:lnTo>
                <a:lnTo>
                  <a:pt x="1060081" y="420370"/>
                </a:lnTo>
                <a:close/>
              </a:path>
              <a:path w="1360170" h="1361439">
                <a:moveTo>
                  <a:pt x="1360081" y="760679"/>
                </a:moveTo>
                <a:lnTo>
                  <a:pt x="1140066" y="760679"/>
                </a:lnTo>
                <a:lnTo>
                  <a:pt x="1140066" y="1120990"/>
                </a:lnTo>
                <a:lnTo>
                  <a:pt x="1360081" y="1120990"/>
                </a:lnTo>
                <a:lnTo>
                  <a:pt x="1360081" y="760679"/>
                </a:lnTo>
                <a:close/>
              </a:path>
              <a:path w="1360170" h="1361439">
                <a:moveTo>
                  <a:pt x="1360093" y="1240497"/>
                </a:moveTo>
                <a:lnTo>
                  <a:pt x="119989" y="1240497"/>
                </a:lnTo>
                <a:lnTo>
                  <a:pt x="119989" y="469"/>
                </a:lnTo>
                <a:lnTo>
                  <a:pt x="0" y="469"/>
                </a:lnTo>
                <a:lnTo>
                  <a:pt x="0" y="1240497"/>
                </a:lnTo>
                <a:lnTo>
                  <a:pt x="0" y="1361198"/>
                </a:lnTo>
                <a:lnTo>
                  <a:pt x="1360093" y="1361198"/>
                </a:lnTo>
                <a:lnTo>
                  <a:pt x="1360093" y="124049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08073" y="4905771"/>
            <a:ext cx="28511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맑은 고딕"/>
                <a:cs typeface="맑은 고딕"/>
              </a:rPr>
              <a:t>대량의</a:t>
            </a:r>
            <a:r>
              <a:rPr sz="3500" spc="-80" dirty="0">
                <a:latin typeface="맑은 고딕"/>
                <a:cs typeface="맑은 고딕"/>
              </a:rPr>
              <a:t> </a:t>
            </a:r>
            <a:r>
              <a:rPr sz="3500" dirty="0">
                <a:latin typeface="맑은 고딕"/>
                <a:cs typeface="맑은 고딕"/>
              </a:rPr>
              <a:t>데이터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6092" y="6597129"/>
            <a:ext cx="819785" cy="133350"/>
          </a:xfrm>
          <a:custGeom>
            <a:avLst/>
            <a:gdLst/>
            <a:ahLst/>
            <a:cxnLst/>
            <a:rect l="l" t="t" r="r" b="b"/>
            <a:pathLst>
              <a:path w="819785" h="133350">
                <a:moveTo>
                  <a:pt x="104000" y="685"/>
                </a:moveTo>
                <a:lnTo>
                  <a:pt x="93802" y="685"/>
                </a:lnTo>
                <a:lnTo>
                  <a:pt x="93802" y="132753"/>
                </a:lnTo>
                <a:lnTo>
                  <a:pt x="104000" y="132753"/>
                </a:lnTo>
                <a:lnTo>
                  <a:pt x="104000" y="685"/>
                </a:lnTo>
                <a:close/>
              </a:path>
              <a:path w="819785" h="133350">
                <a:moveTo>
                  <a:pt x="67297" y="12865"/>
                </a:moveTo>
                <a:lnTo>
                  <a:pt x="5410" y="12865"/>
                </a:lnTo>
                <a:lnTo>
                  <a:pt x="5410" y="21971"/>
                </a:lnTo>
                <a:lnTo>
                  <a:pt x="56349" y="21971"/>
                </a:lnTo>
                <a:lnTo>
                  <a:pt x="53935" y="34232"/>
                </a:lnTo>
                <a:lnTo>
                  <a:pt x="28694" y="74913"/>
                </a:lnTo>
                <a:lnTo>
                  <a:pt x="0" y="93649"/>
                </a:lnTo>
                <a:lnTo>
                  <a:pt x="7810" y="101942"/>
                </a:lnTo>
                <a:lnTo>
                  <a:pt x="43098" y="74226"/>
                </a:lnTo>
                <a:lnTo>
                  <a:pt x="63125" y="39185"/>
                </a:lnTo>
                <a:lnTo>
                  <a:pt x="66135" y="26312"/>
                </a:lnTo>
                <a:lnTo>
                  <a:pt x="67297" y="12865"/>
                </a:lnTo>
                <a:close/>
              </a:path>
              <a:path w="819785" h="133350">
                <a:moveTo>
                  <a:pt x="247700" y="685"/>
                </a:moveTo>
                <a:lnTo>
                  <a:pt x="237502" y="685"/>
                </a:lnTo>
                <a:lnTo>
                  <a:pt x="237502" y="132753"/>
                </a:lnTo>
                <a:lnTo>
                  <a:pt x="247700" y="132753"/>
                </a:lnTo>
                <a:lnTo>
                  <a:pt x="247700" y="685"/>
                </a:lnTo>
                <a:close/>
              </a:path>
              <a:path w="819785" h="133350">
                <a:moveTo>
                  <a:pt x="223329" y="41211"/>
                </a:moveTo>
                <a:lnTo>
                  <a:pt x="213258" y="41211"/>
                </a:lnTo>
                <a:lnTo>
                  <a:pt x="213258" y="69075"/>
                </a:lnTo>
                <a:lnTo>
                  <a:pt x="186156" y="69075"/>
                </a:lnTo>
                <a:lnTo>
                  <a:pt x="186156" y="78244"/>
                </a:lnTo>
                <a:lnTo>
                  <a:pt x="213258" y="78244"/>
                </a:lnTo>
                <a:lnTo>
                  <a:pt x="213258" y="128435"/>
                </a:lnTo>
                <a:lnTo>
                  <a:pt x="223329" y="128435"/>
                </a:lnTo>
                <a:lnTo>
                  <a:pt x="223329" y="41211"/>
                </a:lnTo>
                <a:close/>
              </a:path>
              <a:path w="819785" h="133350">
                <a:moveTo>
                  <a:pt x="194437" y="12192"/>
                </a:moveTo>
                <a:lnTo>
                  <a:pt x="144525" y="12192"/>
                </a:lnTo>
                <a:lnTo>
                  <a:pt x="144525" y="21158"/>
                </a:lnTo>
                <a:lnTo>
                  <a:pt x="183616" y="21158"/>
                </a:lnTo>
                <a:lnTo>
                  <a:pt x="182130" y="32180"/>
                </a:lnTo>
                <a:lnTo>
                  <a:pt x="161271" y="73623"/>
                </a:lnTo>
                <a:lnTo>
                  <a:pt x="136651" y="94195"/>
                </a:lnTo>
                <a:lnTo>
                  <a:pt x="144805" y="101180"/>
                </a:lnTo>
                <a:lnTo>
                  <a:pt x="160378" y="88603"/>
                </a:lnTo>
                <a:lnTo>
                  <a:pt x="173077" y="74415"/>
                </a:lnTo>
                <a:lnTo>
                  <a:pt x="182901" y="58618"/>
                </a:lnTo>
                <a:lnTo>
                  <a:pt x="189852" y="41211"/>
                </a:lnTo>
                <a:lnTo>
                  <a:pt x="223329" y="41211"/>
                </a:lnTo>
                <a:lnTo>
                  <a:pt x="223329" y="32105"/>
                </a:lnTo>
                <a:lnTo>
                  <a:pt x="192036" y="32105"/>
                </a:lnTo>
                <a:lnTo>
                  <a:pt x="193319" y="26581"/>
                </a:lnTo>
                <a:lnTo>
                  <a:pt x="194119" y="19939"/>
                </a:lnTo>
                <a:lnTo>
                  <a:pt x="194437" y="12192"/>
                </a:lnTo>
                <a:close/>
              </a:path>
              <a:path w="819785" h="133350">
                <a:moveTo>
                  <a:pt x="223329" y="3352"/>
                </a:moveTo>
                <a:lnTo>
                  <a:pt x="213258" y="3352"/>
                </a:lnTo>
                <a:lnTo>
                  <a:pt x="213258" y="32105"/>
                </a:lnTo>
                <a:lnTo>
                  <a:pt x="223329" y="32105"/>
                </a:lnTo>
                <a:lnTo>
                  <a:pt x="223329" y="3352"/>
                </a:lnTo>
                <a:close/>
              </a:path>
              <a:path w="819785" h="133350">
                <a:moveTo>
                  <a:pt x="355244" y="16090"/>
                </a:moveTo>
                <a:lnTo>
                  <a:pt x="276999" y="16090"/>
                </a:lnTo>
                <a:lnTo>
                  <a:pt x="276999" y="25196"/>
                </a:lnTo>
                <a:lnTo>
                  <a:pt x="355244" y="25196"/>
                </a:lnTo>
                <a:lnTo>
                  <a:pt x="355244" y="16090"/>
                </a:lnTo>
                <a:close/>
              </a:path>
              <a:path w="819785" h="133350">
                <a:moveTo>
                  <a:pt x="321500" y="0"/>
                </a:moveTo>
                <a:lnTo>
                  <a:pt x="311086" y="0"/>
                </a:lnTo>
                <a:lnTo>
                  <a:pt x="311086" y="16090"/>
                </a:lnTo>
                <a:lnTo>
                  <a:pt x="321500" y="16090"/>
                </a:lnTo>
                <a:lnTo>
                  <a:pt x="321500" y="0"/>
                </a:lnTo>
                <a:close/>
              </a:path>
              <a:path w="819785" h="133350">
                <a:moveTo>
                  <a:pt x="379488" y="685"/>
                </a:moveTo>
                <a:lnTo>
                  <a:pt x="369277" y="685"/>
                </a:lnTo>
                <a:lnTo>
                  <a:pt x="369277" y="80987"/>
                </a:lnTo>
                <a:lnTo>
                  <a:pt x="379488" y="80987"/>
                </a:lnTo>
                <a:lnTo>
                  <a:pt x="379488" y="51409"/>
                </a:lnTo>
                <a:lnTo>
                  <a:pt x="399402" y="51409"/>
                </a:lnTo>
                <a:lnTo>
                  <a:pt x="399402" y="42303"/>
                </a:lnTo>
                <a:lnTo>
                  <a:pt x="379488" y="42303"/>
                </a:lnTo>
                <a:lnTo>
                  <a:pt x="379488" y="685"/>
                </a:lnTo>
                <a:close/>
              </a:path>
              <a:path w="819785" h="133350">
                <a:moveTo>
                  <a:pt x="326656" y="32105"/>
                </a:moveTo>
                <a:lnTo>
                  <a:pt x="306209" y="32105"/>
                </a:lnTo>
                <a:lnTo>
                  <a:pt x="298208" y="34251"/>
                </a:lnTo>
                <a:lnTo>
                  <a:pt x="286664" y="42837"/>
                </a:lnTo>
                <a:lnTo>
                  <a:pt x="283781" y="48310"/>
                </a:lnTo>
                <a:lnTo>
                  <a:pt x="283781" y="61683"/>
                </a:lnTo>
                <a:lnTo>
                  <a:pt x="286664" y="67183"/>
                </a:lnTo>
                <a:lnTo>
                  <a:pt x="298208" y="75768"/>
                </a:lnTo>
                <a:lnTo>
                  <a:pt x="306158" y="77914"/>
                </a:lnTo>
                <a:lnTo>
                  <a:pt x="326428" y="77914"/>
                </a:lnTo>
                <a:lnTo>
                  <a:pt x="334429" y="75742"/>
                </a:lnTo>
                <a:lnTo>
                  <a:pt x="343250" y="69215"/>
                </a:lnTo>
                <a:lnTo>
                  <a:pt x="309359" y="69215"/>
                </a:lnTo>
                <a:lnTo>
                  <a:pt x="303822" y="67881"/>
                </a:lnTo>
                <a:lnTo>
                  <a:pt x="295833" y="62534"/>
                </a:lnTo>
                <a:lnTo>
                  <a:pt x="293839" y="59131"/>
                </a:lnTo>
                <a:lnTo>
                  <a:pt x="293839" y="50723"/>
                </a:lnTo>
                <a:lnTo>
                  <a:pt x="295859" y="47307"/>
                </a:lnTo>
                <a:lnTo>
                  <a:pt x="303936" y="42100"/>
                </a:lnTo>
                <a:lnTo>
                  <a:pt x="309448" y="40805"/>
                </a:lnTo>
                <a:lnTo>
                  <a:pt x="343469" y="40805"/>
                </a:lnTo>
                <a:lnTo>
                  <a:pt x="334657" y="34251"/>
                </a:lnTo>
                <a:lnTo>
                  <a:pt x="326656" y="32105"/>
                </a:lnTo>
                <a:close/>
              </a:path>
              <a:path w="819785" h="133350">
                <a:moveTo>
                  <a:pt x="343469" y="40805"/>
                </a:moveTo>
                <a:lnTo>
                  <a:pt x="323418" y="40805"/>
                </a:lnTo>
                <a:lnTo>
                  <a:pt x="328929" y="42100"/>
                </a:lnTo>
                <a:lnTo>
                  <a:pt x="337007" y="47307"/>
                </a:lnTo>
                <a:lnTo>
                  <a:pt x="339026" y="50723"/>
                </a:lnTo>
                <a:lnTo>
                  <a:pt x="339026" y="59131"/>
                </a:lnTo>
                <a:lnTo>
                  <a:pt x="337032" y="62534"/>
                </a:lnTo>
                <a:lnTo>
                  <a:pt x="329044" y="67881"/>
                </a:lnTo>
                <a:lnTo>
                  <a:pt x="323507" y="69215"/>
                </a:lnTo>
                <a:lnTo>
                  <a:pt x="343250" y="69215"/>
                </a:lnTo>
                <a:lnTo>
                  <a:pt x="346151" y="67068"/>
                </a:lnTo>
                <a:lnTo>
                  <a:pt x="349037" y="61683"/>
                </a:lnTo>
                <a:lnTo>
                  <a:pt x="349084" y="48310"/>
                </a:lnTo>
                <a:lnTo>
                  <a:pt x="346201" y="42837"/>
                </a:lnTo>
                <a:lnTo>
                  <a:pt x="343469" y="40805"/>
                </a:lnTo>
                <a:close/>
              </a:path>
              <a:path w="819785" h="133350">
                <a:moveTo>
                  <a:pt x="379349" y="88176"/>
                </a:moveTo>
                <a:lnTo>
                  <a:pt x="293293" y="88176"/>
                </a:lnTo>
                <a:lnTo>
                  <a:pt x="293293" y="97142"/>
                </a:lnTo>
                <a:lnTo>
                  <a:pt x="369277" y="97142"/>
                </a:lnTo>
                <a:lnTo>
                  <a:pt x="369277" y="132740"/>
                </a:lnTo>
                <a:lnTo>
                  <a:pt x="379349" y="132740"/>
                </a:lnTo>
                <a:lnTo>
                  <a:pt x="379349" y="88176"/>
                </a:lnTo>
                <a:close/>
              </a:path>
              <a:path w="819785" h="133350">
                <a:moveTo>
                  <a:pt x="487685" y="21158"/>
                </a:moveTo>
                <a:lnTo>
                  <a:pt x="477659" y="21158"/>
                </a:lnTo>
                <a:lnTo>
                  <a:pt x="480986" y="25458"/>
                </a:lnTo>
                <a:lnTo>
                  <a:pt x="519167" y="46573"/>
                </a:lnTo>
                <a:lnTo>
                  <a:pt x="527011" y="48056"/>
                </a:lnTo>
                <a:lnTo>
                  <a:pt x="532358" y="39776"/>
                </a:lnTo>
                <a:lnTo>
                  <a:pt x="522321" y="38414"/>
                </a:lnTo>
                <a:lnTo>
                  <a:pt x="513087" y="35967"/>
                </a:lnTo>
                <a:lnTo>
                  <a:pt x="504656" y="32437"/>
                </a:lnTo>
                <a:lnTo>
                  <a:pt x="497027" y="27825"/>
                </a:lnTo>
                <a:lnTo>
                  <a:pt x="487685" y="21158"/>
                </a:lnTo>
                <a:close/>
              </a:path>
              <a:path w="819785" h="133350">
                <a:moveTo>
                  <a:pt x="482587" y="3086"/>
                </a:moveTo>
                <a:lnTo>
                  <a:pt x="472452" y="3086"/>
                </a:lnTo>
                <a:lnTo>
                  <a:pt x="472352" y="14198"/>
                </a:lnTo>
                <a:lnTo>
                  <a:pt x="467639" y="20739"/>
                </a:lnTo>
                <a:lnTo>
                  <a:pt x="432718" y="38217"/>
                </a:lnTo>
                <a:lnTo>
                  <a:pt x="422681" y="39636"/>
                </a:lnTo>
                <a:lnTo>
                  <a:pt x="428713" y="47917"/>
                </a:lnTo>
                <a:lnTo>
                  <a:pt x="467791" y="31978"/>
                </a:lnTo>
                <a:lnTo>
                  <a:pt x="477659" y="21158"/>
                </a:lnTo>
                <a:lnTo>
                  <a:pt x="487685" y="21158"/>
                </a:lnTo>
                <a:lnTo>
                  <a:pt x="487400" y="20955"/>
                </a:lnTo>
                <a:lnTo>
                  <a:pt x="482587" y="14198"/>
                </a:lnTo>
                <a:lnTo>
                  <a:pt x="482587" y="3086"/>
                </a:lnTo>
                <a:close/>
              </a:path>
              <a:path w="819785" h="133350">
                <a:moveTo>
                  <a:pt x="538784" y="60248"/>
                </a:moveTo>
                <a:lnTo>
                  <a:pt x="416242" y="60248"/>
                </a:lnTo>
                <a:lnTo>
                  <a:pt x="416242" y="69418"/>
                </a:lnTo>
                <a:lnTo>
                  <a:pt x="538784" y="69418"/>
                </a:lnTo>
                <a:lnTo>
                  <a:pt x="538784" y="60248"/>
                </a:lnTo>
                <a:close/>
              </a:path>
              <a:path w="819785" h="133350">
                <a:moveTo>
                  <a:pt x="446506" y="79895"/>
                </a:moveTo>
                <a:lnTo>
                  <a:pt x="436448" y="79895"/>
                </a:lnTo>
                <a:lnTo>
                  <a:pt x="436448" y="129120"/>
                </a:lnTo>
                <a:lnTo>
                  <a:pt x="518464" y="129120"/>
                </a:lnTo>
                <a:lnTo>
                  <a:pt x="518464" y="120154"/>
                </a:lnTo>
                <a:lnTo>
                  <a:pt x="446506" y="120154"/>
                </a:lnTo>
                <a:lnTo>
                  <a:pt x="446506" y="105295"/>
                </a:lnTo>
                <a:lnTo>
                  <a:pt x="518464" y="105295"/>
                </a:lnTo>
                <a:lnTo>
                  <a:pt x="518464" y="96329"/>
                </a:lnTo>
                <a:lnTo>
                  <a:pt x="446506" y="96329"/>
                </a:lnTo>
                <a:lnTo>
                  <a:pt x="446506" y="79895"/>
                </a:lnTo>
                <a:close/>
              </a:path>
              <a:path w="819785" h="133350">
                <a:moveTo>
                  <a:pt x="518464" y="105295"/>
                </a:moveTo>
                <a:lnTo>
                  <a:pt x="508393" y="105295"/>
                </a:lnTo>
                <a:lnTo>
                  <a:pt x="508393" y="120154"/>
                </a:lnTo>
                <a:lnTo>
                  <a:pt x="518464" y="120154"/>
                </a:lnTo>
                <a:lnTo>
                  <a:pt x="518464" y="105295"/>
                </a:lnTo>
                <a:close/>
              </a:path>
              <a:path w="819785" h="133350">
                <a:moveTo>
                  <a:pt x="518464" y="79895"/>
                </a:moveTo>
                <a:lnTo>
                  <a:pt x="508393" y="79895"/>
                </a:lnTo>
                <a:lnTo>
                  <a:pt x="508393" y="96329"/>
                </a:lnTo>
                <a:lnTo>
                  <a:pt x="518464" y="96329"/>
                </a:lnTo>
                <a:lnTo>
                  <a:pt x="518464" y="79895"/>
                </a:lnTo>
                <a:close/>
              </a:path>
              <a:path w="819785" h="133350">
                <a:moveTo>
                  <a:pt x="668185" y="67157"/>
                </a:moveTo>
                <a:lnTo>
                  <a:pt x="657987" y="67157"/>
                </a:lnTo>
                <a:lnTo>
                  <a:pt x="657987" y="132740"/>
                </a:lnTo>
                <a:lnTo>
                  <a:pt x="668185" y="132740"/>
                </a:lnTo>
                <a:lnTo>
                  <a:pt x="668185" y="67157"/>
                </a:lnTo>
                <a:close/>
              </a:path>
              <a:path w="819785" h="133350">
                <a:moveTo>
                  <a:pt x="641553" y="3352"/>
                </a:moveTo>
                <a:lnTo>
                  <a:pt x="631494" y="3352"/>
                </a:lnTo>
                <a:lnTo>
                  <a:pt x="631494" y="128701"/>
                </a:lnTo>
                <a:lnTo>
                  <a:pt x="641553" y="128701"/>
                </a:lnTo>
                <a:lnTo>
                  <a:pt x="641553" y="67157"/>
                </a:lnTo>
                <a:lnTo>
                  <a:pt x="668185" y="67157"/>
                </a:lnTo>
                <a:lnTo>
                  <a:pt x="668185" y="58051"/>
                </a:lnTo>
                <a:lnTo>
                  <a:pt x="641553" y="58051"/>
                </a:lnTo>
                <a:lnTo>
                  <a:pt x="641553" y="3352"/>
                </a:lnTo>
                <a:close/>
              </a:path>
              <a:path w="819785" h="133350">
                <a:moveTo>
                  <a:pt x="668185" y="685"/>
                </a:moveTo>
                <a:lnTo>
                  <a:pt x="657987" y="685"/>
                </a:lnTo>
                <a:lnTo>
                  <a:pt x="657987" y="58051"/>
                </a:lnTo>
                <a:lnTo>
                  <a:pt x="668185" y="58051"/>
                </a:lnTo>
                <a:lnTo>
                  <a:pt x="668185" y="685"/>
                </a:lnTo>
                <a:close/>
              </a:path>
              <a:path w="819785" h="133350">
                <a:moveTo>
                  <a:pt x="615061" y="12192"/>
                </a:moveTo>
                <a:lnTo>
                  <a:pt x="565150" y="12192"/>
                </a:lnTo>
                <a:lnTo>
                  <a:pt x="565150" y="21158"/>
                </a:lnTo>
                <a:lnTo>
                  <a:pt x="604240" y="21158"/>
                </a:lnTo>
                <a:lnTo>
                  <a:pt x="602754" y="32180"/>
                </a:lnTo>
                <a:lnTo>
                  <a:pt x="581895" y="73623"/>
                </a:lnTo>
                <a:lnTo>
                  <a:pt x="557276" y="94195"/>
                </a:lnTo>
                <a:lnTo>
                  <a:pt x="565429" y="101180"/>
                </a:lnTo>
                <a:lnTo>
                  <a:pt x="586346" y="83166"/>
                </a:lnTo>
                <a:lnTo>
                  <a:pt x="601589" y="62330"/>
                </a:lnTo>
                <a:lnTo>
                  <a:pt x="611160" y="38671"/>
                </a:lnTo>
                <a:lnTo>
                  <a:pt x="615061" y="12192"/>
                </a:lnTo>
                <a:close/>
              </a:path>
              <a:path w="819785" h="133350">
                <a:moveTo>
                  <a:pt x="819213" y="76123"/>
                </a:moveTo>
                <a:lnTo>
                  <a:pt x="696658" y="76123"/>
                </a:lnTo>
                <a:lnTo>
                  <a:pt x="696658" y="85229"/>
                </a:lnTo>
                <a:lnTo>
                  <a:pt x="819213" y="85229"/>
                </a:lnTo>
                <a:lnTo>
                  <a:pt x="819213" y="76123"/>
                </a:lnTo>
                <a:close/>
              </a:path>
              <a:path w="819785" h="133350">
                <a:moveTo>
                  <a:pt x="763142" y="60718"/>
                </a:moveTo>
                <a:lnTo>
                  <a:pt x="752728" y="60718"/>
                </a:lnTo>
                <a:lnTo>
                  <a:pt x="752728" y="76123"/>
                </a:lnTo>
                <a:lnTo>
                  <a:pt x="763142" y="76123"/>
                </a:lnTo>
                <a:lnTo>
                  <a:pt x="763142" y="60718"/>
                </a:lnTo>
                <a:close/>
              </a:path>
              <a:path w="819785" h="133350">
                <a:moveTo>
                  <a:pt x="798601" y="5003"/>
                </a:moveTo>
                <a:lnTo>
                  <a:pt x="717270" y="5003"/>
                </a:lnTo>
                <a:lnTo>
                  <a:pt x="717270" y="14033"/>
                </a:lnTo>
                <a:lnTo>
                  <a:pt x="788327" y="14033"/>
                </a:lnTo>
                <a:lnTo>
                  <a:pt x="788327" y="28143"/>
                </a:lnTo>
                <a:lnTo>
                  <a:pt x="717270" y="28143"/>
                </a:lnTo>
                <a:lnTo>
                  <a:pt x="717270" y="60718"/>
                </a:lnTo>
                <a:lnTo>
                  <a:pt x="801687" y="60718"/>
                </a:lnTo>
                <a:lnTo>
                  <a:pt x="801687" y="51549"/>
                </a:lnTo>
                <a:lnTo>
                  <a:pt x="727405" y="51549"/>
                </a:lnTo>
                <a:lnTo>
                  <a:pt x="727405" y="36969"/>
                </a:lnTo>
                <a:lnTo>
                  <a:pt x="798601" y="36969"/>
                </a:lnTo>
                <a:lnTo>
                  <a:pt x="798601" y="5003"/>
                </a:lnTo>
                <a:close/>
              </a:path>
              <a:path w="819785" h="133350">
                <a:moveTo>
                  <a:pt x="727062" y="94068"/>
                </a:moveTo>
                <a:lnTo>
                  <a:pt x="716864" y="94068"/>
                </a:lnTo>
                <a:lnTo>
                  <a:pt x="716864" y="130352"/>
                </a:lnTo>
                <a:lnTo>
                  <a:pt x="801814" y="130352"/>
                </a:lnTo>
                <a:lnTo>
                  <a:pt x="801814" y="121107"/>
                </a:lnTo>
                <a:lnTo>
                  <a:pt x="727062" y="121107"/>
                </a:lnTo>
                <a:lnTo>
                  <a:pt x="727062" y="94068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7650" y="6615138"/>
            <a:ext cx="427990" cy="104139"/>
          </a:xfrm>
          <a:custGeom>
            <a:avLst/>
            <a:gdLst/>
            <a:ahLst/>
            <a:cxnLst/>
            <a:rect l="l" t="t" r="r" b="b"/>
            <a:pathLst>
              <a:path w="427989" h="104140">
                <a:moveTo>
                  <a:pt x="60452" y="92557"/>
                </a:moveTo>
                <a:lnTo>
                  <a:pt x="11569" y="92557"/>
                </a:lnTo>
                <a:lnTo>
                  <a:pt x="11569" y="89141"/>
                </a:lnTo>
                <a:lnTo>
                  <a:pt x="35661" y="63538"/>
                </a:lnTo>
                <a:lnTo>
                  <a:pt x="43789" y="57734"/>
                </a:lnTo>
                <a:lnTo>
                  <a:pt x="49542" y="52108"/>
                </a:lnTo>
                <a:lnTo>
                  <a:pt x="56299" y="41198"/>
                </a:lnTo>
                <a:lnTo>
                  <a:pt x="57988" y="34848"/>
                </a:lnTo>
                <a:lnTo>
                  <a:pt x="57988" y="19151"/>
                </a:lnTo>
                <a:lnTo>
                  <a:pt x="55346" y="12433"/>
                </a:lnTo>
                <a:lnTo>
                  <a:pt x="51968" y="9245"/>
                </a:lnTo>
                <a:lnTo>
                  <a:pt x="44805" y="2489"/>
                </a:lnTo>
                <a:lnTo>
                  <a:pt x="37858" y="0"/>
                </a:lnTo>
                <a:lnTo>
                  <a:pt x="29222" y="0"/>
                </a:lnTo>
                <a:lnTo>
                  <a:pt x="21818" y="609"/>
                </a:lnTo>
                <a:lnTo>
                  <a:pt x="15138" y="2413"/>
                </a:lnTo>
                <a:lnTo>
                  <a:pt x="9156" y="5422"/>
                </a:lnTo>
                <a:lnTo>
                  <a:pt x="3898" y="9652"/>
                </a:lnTo>
                <a:lnTo>
                  <a:pt x="3898" y="21424"/>
                </a:lnTo>
                <a:lnTo>
                  <a:pt x="7277" y="17640"/>
                </a:lnTo>
                <a:lnTo>
                  <a:pt x="11061" y="14668"/>
                </a:lnTo>
                <a:lnTo>
                  <a:pt x="19456" y="10325"/>
                </a:lnTo>
                <a:lnTo>
                  <a:pt x="23660" y="9245"/>
                </a:lnTo>
                <a:lnTo>
                  <a:pt x="33743" y="9245"/>
                </a:lnTo>
                <a:lnTo>
                  <a:pt x="38468" y="10960"/>
                </a:lnTo>
                <a:lnTo>
                  <a:pt x="45593" y="17805"/>
                </a:lnTo>
                <a:lnTo>
                  <a:pt x="47371" y="22529"/>
                </a:lnTo>
                <a:lnTo>
                  <a:pt x="47371" y="34302"/>
                </a:lnTo>
                <a:lnTo>
                  <a:pt x="45808" y="39420"/>
                </a:lnTo>
                <a:lnTo>
                  <a:pt x="39560" y="48412"/>
                </a:lnTo>
                <a:lnTo>
                  <a:pt x="34391" y="53149"/>
                </a:lnTo>
                <a:lnTo>
                  <a:pt x="19278" y="63601"/>
                </a:lnTo>
                <a:lnTo>
                  <a:pt x="13538" y="68199"/>
                </a:lnTo>
                <a:lnTo>
                  <a:pt x="6375" y="75641"/>
                </a:lnTo>
                <a:lnTo>
                  <a:pt x="3822" y="79451"/>
                </a:lnTo>
                <a:lnTo>
                  <a:pt x="762" y="87249"/>
                </a:lnTo>
                <a:lnTo>
                  <a:pt x="0" y="91973"/>
                </a:lnTo>
                <a:lnTo>
                  <a:pt x="0" y="102412"/>
                </a:lnTo>
                <a:lnTo>
                  <a:pt x="60452" y="102412"/>
                </a:lnTo>
                <a:lnTo>
                  <a:pt x="60452" y="92557"/>
                </a:lnTo>
                <a:close/>
              </a:path>
              <a:path w="427989" h="104140">
                <a:moveTo>
                  <a:pt x="141185" y="51625"/>
                </a:moveTo>
                <a:lnTo>
                  <a:pt x="139230" y="29044"/>
                </a:lnTo>
                <a:lnTo>
                  <a:pt x="133337" y="12903"/>
                </a:lnTo>
                <a:lnTo>
                  <a:pt x="130022" y="9652"/>
                </a:lnTo>
                <a:lnTo>
                  <a:pt x="130022" y="54089"/>
                </a:lnTo>
                <a:lnTo>
                  <a:pt x="128765" y="71285"/>
                </a:lnTo>
                <a:lnTo>
                  <a:pt x="124739" y="84404"/>
                </a:lnTo>
                <a:lnTo>
                  <a:pt x="118046" y="92265"/>
                </a:lnTo>
                <a:lnTo>
                  <a:pt x="108661" y="94894"/>
                </a:lnTo>
                <a:lnTo>
                  <a:pt x="99237" y="92316"/>
                </a:lnTo>
                <a:lnTo>
                  <a:pt x="92494" y="84556"/>
                </a:lnTo>
                <a:lnTo>
                  <a:pt x="88455" y="71628"/>
                </a:lnTo>
                <a:lnTo>
                  <a:pt x="87147" y="54089"/>
                </a:lnTo>
                <a:lnTo>
                  <a:pt x="87236" y="51625"/>
                </a:lnTo>
                <a:lnTo>
                  <a:pt x="88480" y="34188"/>
                </a:lnTo>
                <a:lnTo>
                  <a:pt x="92633" y="20370"/>
                </a:lnTo>
                <a:lnTo>
                  <a:pt x="99542" y="12077"/>
                </a:lnTo>
                <a:lnTo>
                  <a:pt x="109207" y="9309"/>
                </a:lnTo>
                <a:lnTo>
                  <a:pt x="118351" y="12039"/>
                </a:lnTo>
                <a:lnTo>
                  <a:pt x="124879" y="20218"/>
                </a:lnTo>
                <a:lnTo>
                  <a:pt x="128790" y="33845"/>
                </a:lnTo>
                <a:lnTo>
                  <a:pt x="130009" y="51625"/>
                </a:lnTo>
                <a:lnTo>
                  <a:pt x="130022" y="54089"/>
                </a:lnTo>
                <a:lnTo>
                  <a:pt x="130022" y="9652"/>
                </a:lnTo>
                <a:lnTo>
                  <a:pt x="129679" y="9309"/>
                </a:lnTo>
                <a:lnTo>
                  <a:pt x="123520" y="3225"/>
                </a:lnTo>
                <a:lnTo>
                  <a:pt x="109766" y="0"/>
                </a:lnTo>
                <a:lnTo>
                  <a:pt x="102069" y="850"/>
                </a:lnTo>
                <a:lnTo>
                  <a:pt x="78193" y="30632"/>
                </a:lnTo>
                <a:lnTo>
                  <a:pt x="76009" y="54089"/>
                </a:lnTo>
                <a:lnTo>
                  <a:pt x="76517" y="65328"/>
                </a:lnTo>
                <a:lnTo>
                  <a:pt x="93992" y="100850"/>
                </a:lnTo>
                <a:lnTo>
                  <a:pt x="107505" y="104127"/>
                </a:lnTo>
                <a:lnTo>
                  <a:pt x="115150" y="103289"/>
                </a:lnTo>
                <a:lnTo>
                  <a:pt x="140639" y="63614"/>
                </a:lnTo>
                <a:lnTo>
                  <a:pt x="141185" y="51625"/>
                </a:lnTo>
                <a:close/>
              </a:path>
              <a:path w="427989" h="104140">
                <a:moveTo>
                  <a:pt x="215900" y="92557"/>
                </a:moveTo>
                <a:lnTo>
                  <a:pt x="167017" y="92557"/>
                </a:lnTo>
                <a:lnTo>
                  <a:pt x="167017" y="89141"/>
                </a:lnTo>
                <a:lnTo>
                  <a:pt x="191109" y="63538"/>
                </a:lnTo>
                <a:lnTo>
                  <a:pt x="199237" y="57734"/>
                </a:lnTo>
                <a:lnTo>
                  <a:pt x="204990" y="52108"/>
                </a:lnTo>
                <a:lnTo>
                  <a:pt x="211747" y="41198"/>
                </a:lnTo>
                <a:lnTo>
                  <a:pt x="213436" y="34848"/>
                </a:lnTo>
                <a:lnTo>
                  <a:pt x="213436" y="19151"/>
                </a:lnTo>
                <a:lnTo>
                  <a:pt x="210794" y="12433"/>
                </a:lnTo>
                <a:lnTo>
                  <a:pt x="207416" y="9245"/>
                </a:lnTo>
                <a:lnTo>
                  <a:pt x="200253" y="2489"/>
                </a:lnTo>
                <a:lnTo>
                  <a:pt x="193306" y="0"/>
                </a:lnTo>
                <a:lnTo>
                  <a:pt x="184670" y="0"/>
                </a:lnTo>
                <a:lnTo>
                  <a:pt x="177266" y="609"/>
                </a:lnTo>
                <a:lnTo>
                  <a:pt x="170586" y="2413"/>
                </a:lnTo>
                <a:lnTo>
                  <a:pt x="164604" y="5422"/>
                </a:lnTo>
                <a:lnTo>
                  <a:pt x="159346" y="9652"/>
                </a:lnTo>
                <a:lnTo>
                  <a:pt x="159346" y="21424"/>
                </a:lnTo>
                <a:lnTo>
                  <a:pt x="162725" y="17640"/>
                </a:lnTo>
                <a:lnTo>
                  <a:pt x="166509" y="14668"/>
                </a:lnTo>
                <a:lnTo>
                  <a:pt x="174904" y="10325"/>
                </a:lnTo>
                <a:lnTo>
                  <a:pt x="179108" y="9245"/>
                </a:lnTo>
                <a:lnTo>
                  <a:pt x="189191" y="9245"/>
                </a:lnTo>
                <a:lnTo>
                  <a:pt x="193916" y="10960"/>
                </a:lnTo>
                <a:lnTo>
                  <a:pt x="201041" y="17805"/>
                </a:lnTo>
                <a:lnTo>
                  <a:pt x="202819" y="22529"/>
                </a:lnTo>
                <a:lnTo>
                  <a:pt x="202819" y="34302"/>
                </a:lnTo>
                <a:lnTo>
                  <a:pt x="201256" y="39420"/>
                </a:lnTo>
                <a:lnTo>
                  <a:pt x="195008" y="48412"/>
                </a:lnTo>
                <a:lnTo>
                  <a:pt x="189839" y="53149"/>
                </a:lnTo>
                <a:lnTo>
                  <a:pt x="174726" y="63601"/>
                </a:lnTo>
                <a:lnTo>
                  <a:pt x="168986" y="68199"/>
                </a:lnTo>
                <a:lnTo>
                  <a:pt x="161823" y="75641"/>
                </a:lnTo>
                <a:lnTo>
                  <a:pt x="159270" y="79451"/>
                </a:lnTo>
                <a:lnTo>
                  <a:pt x="156210" y="87249"/>
                </a:lnTo>
                <a:lnTo>
                  <a:pt x="155448" y="91973"/>
                </a:lnTo>
                <a:lnTo>
                  <a:pt x="155448" y="102412"/>
                </a:lnTo>
                <a:lnTo>
                  <a:pt x="215900" y="102412"/>
                </a:lnTo>
                <a:lnTo>
                  <a:pt x="215900" y="92557"/>
                </a:lnTo>
                <a:close/>
              </a:path>
              <a:path w="427989" h="104140">
                <a:moveTo>
                  <a:pt x="296633" y="51625"/>
                </a:moveTo>
                <a:lnTo>
                  <a:pt x="294678" y="29044"/>
                </a:lnTo>
                <a:lnTo>
                  <a:pt x="288785" y="12903"/>
                </a:lnTo>
                <a:lnTo>
                  <a:pt x="285470" y="9652"/>
                </a:lnTo>
                <a:lnTo>
                  <a:pt x="285470" y="54089"/>
                </a:lnTo>
                <a:lnTo>
                  <a:pt x="284213" y="71285"/>
                </a:lnTo>
                <a:lnTo>
                  <a:pt x="280187" y="84404"/>
                </a:lnTo>
                <a:lnTo>
                  <a:pt x="273494" y="92265"/>
                </a:lnTo>
                <a:lnTo>
                  <a:pt x="264109" y="94894"/>
                </a:lnTo>
                <a:lnTo>
                  <a:pt x="254685" y="92316"/>
                </a:lnTo>
                <a:lnTo>
                  <a:pt x="247942" y="84556"/>
                </a:lnTo>
                <a:lnTo>
                  <a:pt x="243903" y="71628"/>
                </a:lnTo>
                <a:lnTo>
                  <a:pt x="242595" y="54089"/>
                </a:lnTo>
                <a:lnTo>
                  <a:pt x="242684" y="51625"/>
                </a:lnTo>
                <a:lnTo>
                  <a:pt x="243928" y="34188"/>
                </a:lnTo>
                <a:lnTo>
                  <a:pt x="248081" y="20370"/>
                </a:lnTo>
                <a:lnTo>
                  <a:pt x="254990" y="12077"/>
                </a:lnTo>
                <a:lnTo>
                  <a:pt x="264655" y="9309"/>
                </a:lnTo>
                <a:lnTo>
                  <a:pt x="273799" y="12039"/>
                </a:lnTo>
                <a:lnTo>
                  <a:pt x="280327" y="20218"/>
                </a:lnTo>
                <a:lnTo>
                  <a:pt x="284238" y="33845"/>
                </a:lnTo>
                <a:lnTo>
                  <a:pt x="285457" y="51625"/>
                </a:lnTo>
                <a:lnTo>
                  <a:pt x="285470" y="54089"/>
                </a:lnTo>
                <a:lnTo>
                  <a:pt x="285470" y="9652"/>
                </a:lnTo>
                <a:lnTo>
                  <a:pt x="285127" y="9309"/>
                </a:lnTo>
                <a:lnTo>
                  <a:pt x="278955" y="3225"/>
                </a:lnTo>
                <a:lnTo>
                  <a:pt x="265201" y="0"/>
                </a:lnTo>
                <a:lnTo>
                  <a:pt x="257505" y="850"/>
                </a:lnTo>
                <a:lnTo>
                  <a:pt x="233641" y="30632"/>
                </a:lnTo>
                <a:lnTo>
                  <a:pt x="231457" y="54089"/>
                </a:lnTo>
                <a:lnTo>
                  <a:pt x="231965" y="65328"/>
                </a:lnTo>
                <a:lnTo>
                  <a:pt x="249440" y="100850"/>
                </a:lnTo>
                <a:lnTo>
                  <a:pt x="262953" y="104127"/>
                </a:lnTo>
                <a:lnTo>
                  <a:pt x="270598" y="103289"/>
                </a:lnTo>
                <a:lnTo>
                  <a:pt x="296087" y="63614"/>
                </a:lnTo>
                <a:lnTo>
                  <a:pt x="296633" y="51625"/>
                </a:lnTo>
                <a:close/>
              </a:path>
              <a:path w="427989" h="104140">
                <a:moveTo>
                  <a:pt x="350050" y="57912"/>
                </a:moveTo>
                <a:lnTo>
                  <a:pt x="311708" y="57912"/>
                </a:lnTo>
                <a:lnTo>
                  <a:pt x="311708" y="66611"/>
                </a:lnTo>
                <a:lnTo>
                  <a:pt x="350050" y="66611"/>
                </a:lnTo>
                <a:lnTo>
                  <a:pt x="350050" y="57912"/>
                </a:lnTo>
                <a:close/>
              </a:path>
              <a:path w="427989" h="104140">
                <a:moveTo>
                  <a:pt x="427736" y="92557"/>
                </a:moveTo>
                <a:lnTo>
                  <a:pt x="378853" y="92557"/>
                </a:lnTo>
                <a:lnTo>
                  <a:pt x="378853" y="89141"/>
                </a:lnTo>
                <a:lnTo>
                  <a:pt x="411073" y="57734"/>
                </a:lnTo>
                <a:lnTo>
                  <a:pt x="416826" y="52108"/>
                </a:lnTo>
                <a:lnTo>
                  <a:pt x="423583" y="41198"/>
                </a:lnTo>
                <a:lnTo>
                  <a:pt x="425272" y="34848"/>
                </a:lnTo>
                <a:lnTo>
                  <a:pt x="425272" y="19151"/>
                </a:lnTo>
                <a:lnTo>
                  <a:pt x="422630" y="12433"/>
                </a:lnTo>
                <a:lnTo>
                  <a:pt x="412089" y="2489"/>
                </a:lnTo>
                <a:lnTo>
                  <a:pt x="405142" y="0"/>
                </a:lnTo>
                <a:lnTo>
                  <a:pt x="396506" y="0"/>
                </a:lnTo>
                <a:lnTo>
                  <a:pt x="389102" y="609"/>
                </a:lnTo>
                <a:lnTo>
                  <a:pt x="382422" y="2413"/>
                </a:lnTo>
                <a:lnTo>
                  <a:pt x="376440" y="5422"/>
                </a:lnTo>
                <a:lnTo>
                  <a:pt x="371182" y="9652"/>
                </a:lnTo>
                <a:lnTo>
                  <a:pt x="371182" y="21424"/>
                </a:lnTo>
                <a:lnTo>
                  <a:pt x="374561" y="17640"/>
                </a:lnTo>
                <a:lnTo>
                  <a:pt x="378345" y="14668"/>
                </a:lnTo>
                <a:lnTo>
                  <a:pt x="386740" y="10325"/>
                </a:lnTo>
                <a:lnTo>
                  <a:pt x="390944" y="9245"/>
                </a:lnTo>
                <a:lnTo>
                  <a:pt x="401027" y="9245"/>
                </a:lnTo>
                <a:lnTo>
                  <a:pt x="405752" y="10960"/>
                </a:lnTo>
                <a:lnTo>
                  <a:pt x="412877" y="17805"/>
                </a:lnTo>
                <a:lnTo>
                  <a:pt x="414655" y="22529"/>
                </a:lnTo>
                <a:lnTo>
                  <a:pt x="414655" y="28549"/>
                </a:lnTo>
                <a:lnTo>
                  <a:pt x="414655" y="34302"/>
                </a:lnTo>
                <a:lnTo>
                  <a:pt x="413092" y="39420"/>
                </a:lnTo>
                <a:lnTo>
                  <a:pt x="406844" y="48412"/>
                </a:lnTo>
                <a:lnTo>
                  <a:pt x="401675" y="53149"/>
                </a:lnTo>
                <a:lnTo>
                  <a:pt x="386562" y="63601"/>
                </a:lnTo>
                <a:lnTo>
                  <a:pt x="380822" y="68199"/>
                </a:lnTo>
                <a:lnTo>
                  <a:pt x="373659" y="75641"/>
                </a:lnTo>
                <a:lnTo>
                  <a:pt x="371106" y="79451"/>
                </a:lnTo>
                <a:lnTo>
                  <a:pt x="368046" y="87249"/>
                </a:lnTo>
                <a:lnTo>
                  <a:pt x="367284" y="91973"/>
                </a:lnTo>
                <a:lnTo>
                  <a:pt x="367284" y="102412"/>
                </a:lnTo>
                <a:lnTo>
                  <a:pt x="427736" y="102412"/>
                </a:lnTo>
                <a:lnTo>
                  <a:pt x="427736" y="92557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5616" y="1011936"/>
            <a:ext cx="2786380" cy="1541145"/>
          </a:xfrm>
          <a:custGeom>
            <a:avLst/>
            <a:gdLst/>
            <a:ahLst/>
            <a:cxnLst/>
            <a:rect l="l" t="t" r="r" b="b"/>
            <a:pathLst>
              <a:path w="2786379" h="1541145">
                <a:moveTo>
                  <a:pt x="0" y="0"/>
                </a:moveTo>
                <a:lnTo>
                  <a:pt x="464312" y="0"/>
                </a:lnTo>
                <a:lnTo>
                  <a:pt x="1160780" y="0"/>
                </a:lnTo>
                <a:lnTo>
                  <a:pt x="2785872" y="0"/>
                </a:lnTo>
                <a:lnTo>
                  <a:pt x="2785872" y="664972"/>
                </a:lnTo>
                <a:lnTo>
                  <a:pt x="2785872" y="949960"/>
                </a:lnTo>
                <a:lnTo>
                  <a:pt x="2785872" y="1139952"/>
                </a:lnTo>
                <a:lnTo>
                  <a:pt x="1160780" y="1139952"/>
                </a:lnTo>
                <a:lnTo>
                  <a:pt x="748004" y="1540548"/>
                </a:lnTo>
                <a:lnTo>
                  <a:pt x="464312" y="1139952"/>
                </a:lnTo>
                <a:lnTo>
                  <a:pt x="0" y="1139952"/>
                </a:lnTo>
                <a:lnTo>
                  <a:pt x="0" y="949960"/>
                </a:lnTo>
                <a:lnTo>
                  <a:pt x="0" y="6649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74940" y="1379697"/>
            <a:ext cx="242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맑은 고딕"/>
                <a:cs typeface="맑은 고딕"/>
              </a:rPr>
              <a:t>ML ==</a:t>
            </a:r>
            <a:r>
              <a:rPr sz="2400" spc="-4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Statistics?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577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>
                <a:solidFill>
                  <a:srgbClr val="000000"/>
                </a:solidFill>
              </a:rPr>
              <a:t>Where </a:t>
            </a:r>
            <a:r>
              <a:rPr sz="4400" spc="65" dirty="0">
                <a:solidFill>
                  <a:srgbClr val="000000"/>
                </a:solidFill>
              </a:rPr>
              <a:t>can </a:t>
            </a:r>
            <a:r>
              <a:rPr sz="4400" spc="90" dirty="0">
                <a:solidFill>
                  <a:srgbClr val="000000"/>
                </a:solidFill>
              </a:rPr>
              <a:t>ML </a:t>
            </a:r>
            <a:r>
              <a:rPr sz="4400" spc="145" dirty="0">
                <a:solidFill>
                  <a:srgbClr val="000000"/>
                </a:solidFill>
              </a:rPr>
              <a:t>be</a:t>
            </a:r>
            <a:r>
              <a:rPr sz="4400" spc="-655" dirty="0">
                <a:solidFill>
                  <a:srgbClr val="000000"/>
                </a:solidFill>
              </a:rPr>
              <a:t> </a:t>
            </a:r>
            <a:r>
              <a:rPr sz="4400" spc="55" dirty="0">
                <a:solidFill>
                  <a:srgbClr val="000000"/>
                </a:solidFill>
              </a:rPr>
              <a:t>useful?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7595234" cy="3481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8600" marR="2360930" indent="-228600" algn="r">
              <a:lnSpc>
                <a:spcPct val="100000"/>
              </a:lnSpc>
              <a:spcBef>
                <a:spcPts val="459"/>
              </a:spcBef>
              <a:buChar char="•"/>
              <a:tabLst>
                <a:tab pos="228600" algn="l"/>
              </a:tabLst>
            </a:pPr>
            <a:r>
              <a:rPr sz="2400" spc="70" dirty="0">
                <a:latin typeface="Arial"/>
                <a:cs typeface="Arial"/>
              </a:rPr>
              <a:t>Virtually </a:t>
            </a:r>
            <a:r>
              <a:rPr sz="2400" spc="55" dirty="0">
                <a:latin typeface="Arial"/>
                <a:cs typeface="Arial"/>
              </a:rPr>
              <a:t>all </a:t>
            </a:r>
            <a:r>
              <a:rPr sz="2400" spc="75" dirty="0">
                <a:latin typeface="Arial"/>
                <a:cs typeface="Arial"/>
              </a:rPr>
              <a:t>applications </a:t>
            </a:r>
            <a:r>
              <a:rPr sz="2400" spc="155" dirty="0">
                <a:latin typeface="Arial"/>
                <a:cs typeface="Arial"/>
              </a:rPr>
              <a:t>for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human</a:t>
            </a:r>
            <a:endParaRPr sz="2400">
              <a:latin typeface="Arial"/>
              <a:cs typeface="Arial"/>
            </a:endParaRPr>
          </a:p>
          <a:p>
            <a:pPr marL="227965" marR="2285365" lvl="1" indent="-227965" algn="r">
              <a:lnSpc>
                <a:spcPct val="100000"/>
              </a:lnSpc>
              <a:spcBef>
                <a:spcPts val="300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95" dirty="0">
                <a:latin typeface="Arial"/>
                <a:cs typeface="Arial"/>
              </a:rPr>
              <a:t>Image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classification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15" dirty="0">
                <a:latin typeface="맑은 고딕"/>
                <a:cs typeface="맑은 고딕"/>
              </a:rPr>
              <a:t>고양이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spc="130" dirty="0">
                <a:latin typeface="Arial"/>
                <a:cs typeface="Arial"/>
              </a:rPr>
              <a:t>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65" dirty="0">
                <a:latin typeface="맑은 고딕"/>
                <a:cs typeface="맑은 고딕"/>
              </a:rPr>
              <a:t>강아지</a:t>
            </a:r>
            <a:r>
              <a:rPr sz="2000" spc="-65" dirty="0">
                <a:latin typeface="Arial"/>
                <a:cs typeface="Arial"/>
              </a:rPr>
              <a:t>?)</a:t>
            </a:r>
            <a:endParaRPr sz="2000">
              <a:latin typeface="Arial"/>
              <a:cs typeface="Arial"/>
            </a:endParaRPr>
          </a:p>
          <a:p>
            <a:pPr marL="227965" marR="2358390" lvl="1" indent="-227965" algn="r">
              <a:lnSpc>
                <a:spcPct val="100000"/>
              </a:lnSpc>
              <a:spcBef>
                <a:spcPts val="265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70" dirty="0">
                <a:latin typeface="Arial"/>
                <a:cs typeface="Arial"/>
              </a:rPr>
              <a:t>Detecting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tumors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</a:t>
            </a:r>
            <a:r>
              <a:rPr sz="2000" spc="-35" dirty="0">
                <a:latin typeface="맑은 고딕"/>
                <a:cs typeface="맑은 고딕"/>
              </a:rPr>
              <a:t>종양</a:t>
            </a:r>
            <a:r>
              <a:rPr sz="2000" spc="-35" dirty="0">
                <a:latin typeface="Arial"/>
                <a:cs typeface="Arial"/>
              </a:rPr>
              <a:t>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brain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scans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5" dirty="0">
                <a:latin typeface="Arial"/>
                <a:cs typeface="Arial"/>
              </a:rPr>
              <a:t>A </a:t>
            </a:r>
            <a:r>
              <a:rPr sz="2000" spc="90" dirty="0">
                <a:latin typeface="Arial"/>
                <a:cs typeface="Arial"/>
              </a:rPr>
              <a:t>chatbot </a:t>
            </a:r>
            <a:r>
              <a:rPr sz="2000" spc="130" dirty="0">
                <a:latin typeface="Arial"/>
                <a:cs typeface="Arial"/>
              </a:rPr>
              <a:t>or </a:t>
            </a:r>
            <a:r>
              <a:rPr sz="2000" spc="10" dirty="0">
                <a:latin typeface="Arial"/>
                <a:cs typeface="Arial"/>
              </a:rPr>
              <a:t>a </a:t>
            </a:r>
            <a:r>
              <a:rPr sz="2000" spc="70" dirty="0">
                <a:latin typeface="Arial"/>
                <a:cs typeface="Arial"/>
              </a:rPr>
              <a:t>personal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assistant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0" dirty="0">
                <a:latin typeface="Arial"/>
                <a:cs typeface="Arial"/>
              </a:rPr>
              <a:t>Forecasting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company’s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revenue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next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year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"/>
                <a:cs typeface="Arial"/>
              </a:rPr>
              <a:t>App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react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voice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commands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(Siri,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Alexa,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Detecting </a:t>
            </a:r>
            <a:r>
              <a:rPr sz="2000" spc="80" dirty="0">
                <a:latin typeface="Arial"/>
                <a:cs typeface="Arial"/>
              </a:rPr>
              <a:t>credit </a:t>
            </a:r>
            <a:r>
              <a:rPr sz="2000" spc="60" dirty="0">
                <a:latin typeface="Arial"/>
                <a:cs typeface="Arial"/>
              </a:rPr>
              <a:t>card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fraud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5" dirty="0">
                <a:latin typeface="Arial"/>
                <a:cs typeface="Arial"/>
              </a:rPr>
              <a:t>Recommending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product/video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based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past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purchases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Building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intelligent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bot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game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(AlphaGo,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41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2977" y="654452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8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8949" y="6521322"/>
            <a:ext cx="114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*참고 :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핸1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92977" y="654452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9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190" y="45720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맑은 고딕"/>
                <a:cs typeface="맑은 고딕"/>
              </a:rPr>
              <a:t>영상자료</a:t>
            </a:r>
            <a:endParaRPr sz="2400">
              <a:latin typeface="맑은 고딕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12C1F0-4199-4D48-9398-C503034C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02" y="2819400"/>
            <a:ext cx="9782175" cy="3324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1927</Words>
  <Application>Microsoft Office PowerPoint</Application>
  <PresentationFormat>와이드스크린</PresentationFormat>
  <Paragraphs>277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바탕</vt:lpstr>
      <vt:lpstr>Arial</vt:lpstr>
      <vt:lpstr>Calibri</vt:lpstr>
      <vt:lpstr>Times New Roman</vt:lpstr>
      <vt:lpstr>Trebuchet MS</vt:lpstr>
      <vt:lpstr>Wingdings</vt:lpstr>
      <vt:lpstr>Office Theme</vt:lpstr>
      <vt:lpstr>Lecture 1: What is machine learning? - a brief overview of ML/DL</vt:lpstr>
      <vt:lpstr>학습목표</vt:lpstr>
      <vt:lpstr>AI, ML, DL</vt:lpstr>
      <vt:lpstr>What is machine learning?</vt:lpstr>
      <vt:lpstr>PowerPoint 프레젠테이션</vt:lpstr>
      <vt:lpstr>PowerPoint 프레젠테이션</vt:lpstr>
      <vt:lpstr>ML 특징</vt:lpstr>
      <vt:lpstr>Where can ML be useful?</vt:lpstr>
      <vt:lpstr>영상자료</vt:lpstr>
      <vt:lpstr>Reinforcement Learning: Robots, Games, the World</vt:lpstr>
      <vt:lpstr>PowerPoint 프레젠테이션</vt:lpstr>
      <vt:lpstr>What is deep learning?</vt:lpstr>
      <vt:lpstr>What is deep learning?</vt:lpstr>
      <vt:lpstr>What is deep learning?</vt:lpstr>
      <vt:lpstr>PowerPoint 프레젠테이션</vt:lpstr>
      <vt:lpstr>PowerPoint 프레젠테이션</vt:lpstr>
      <vt:lpstr>Summary</vt:lpstr>
      <vt:lpstr>In the next lecture…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What is machine learning? - a brief overview of ML/DL</dc:title>
  <dc:creator>Sang-hyo Park</dc:creator>
  <cp:lastModifiedBy>USER</cp:lastModifiedBy>
  <cp:revision>41</cp:revision>
  <dcterms:created xsi:type="dcterms:W3CDTF">2020-10-06T18:46:00Z</dcterms:created>
  <dcterms:modified xsi:type="dcterms:W3CDTF">2020-10-19T19:30:54Z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2020-09-01T00:00:00Z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