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302" autoAdjust="0"/>
  </p:normalViewPr>
  <p:slideViewPr>
    <p:cSldViewPr>
      <p:cViewPr varScale="1">
        <p:scale>
          <a:sx n="60" d="100"/>
          <a:sy n="60" d="100"/>
        </p:scale>
        <p:origin x="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31563-7105-4D9C-8BB3-2FF441B29B81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196EF-CAF5-41D5-B534-D4D829513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6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SVM</a:t>
            </a:r>
            <a:r>
              <a:rPr lang="ko-KR" altLang="en-US" b="1" dirty="0"/>
              <a:t> </a:t>
            </a:r>
            <a:r>
              <a:rPr lang="en-US" altLang="ko-KR" b="1" dirty="0"/>
              <a:t>with</a:t>
            </a:r>
            <a:r>
              <a:rPr lang="ko-KR" altLang="en-US" b="1" dirty="0"/>
              <a:t> </a:t>
            </a:r>
            <a:r>
              <a:rPr lang="en-US" altLang="ko-KR" b="1" dirty="0"/>
              <a:t>Kernel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96EF-CAF5-41D5-B534-D4D829513D5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9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공간변환을 위해 커널 기법을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커널 기법이 필요한 이유</a:t>
            </a:r>
            <a:endParaRPr lang="en-US" altLang="ko-KR" b="1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특징공간 </a:t>
            </a:r>
            <a:r>
              <a:rPr lang="en-US" altLang="ko-KR" dirty="0"/>
              <a:t>L</a:t>
            </a:r>
            <a:r>
              <a:rPr lang="ko-KR" altLang="en-US" dirty="0"/>
              <a:t>을 새로운 특징 공간 </a:t>
            </a:r>
            <a:r>
              <a:rPr lang="en-US" altLang="ko-KR" dirty="0"/>
              <a:t>H</a:t>
            </a:r>
            <a:r>
              <a:rPr lang="ko-KR" altLang="en-US" dirty="0"/>
              <a:t>로 변환함으로써 선형으로 구분하기 힘든 데이터를 분류할 수 있게 바꿔주는 예시 등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b="1" dirty="0"/>
              <a:t>공간 변환의 문제 </a:t>
            </a:r>
            <a:r>
              <a:rPr lang="en-US" altLang="ko-KR" dirty="0"/>
              <a:t>: 6</a:t>
            </a:r>
            <a:r>
              <a:rPr lang="ko-KR" altLang="en-US" dirty="0"/>
              <a:t>차원</a:t>
            </a:r>
            <a:r>
              <a:rPr lang="en-US" altLang="ko-KR" dirty="0"/>
              <a:t>, 7</a:t>
            </a:r>
            <a:r>
              <a:rPr lang="ko-KR" altLang="en-US" dirty="0"/>
              <a:t>차원 등으로 변환하는 게 불가능하거나</a:t>
            </a:r>
            <a:r>
              <a:rPr lang="en-US" altLang="ko-KR" dirty="0"/>
              <a:t>, </a:t>
            </a:r>
            <a:r>
              <a:rPr lang="ko-KR" altLang="en-US" dirty="0"/>
              <a:t>연산양이 높기 때문에 힘들 수가 있음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커널 트릭을 사용하면</a:t>
            </a:r>
            <a:r>
              <a:rPr lang="en-US" altLang="ko-KR" dirty="0"/>
              <a:t>, </a:t>
            </a:r>
            <a:r>
              <a:rPr lang="ko-KR" altLang="en-US" dirty="0"/>
              <a:t>변환하지 않고도 변환 후 계산한 것과 같은 효과를 얻을 수 있음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96EF-CAF5-41D5-B534-D4D829513D5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72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원래 특징 벡터 </a:t>
            </a:r>
            <a:r>
              <a:rPr lang="en-US" altLang="ko-KR" dirty="0"/>
              <a:t>X(d</a:t>
            </a:r>
            <a:r>
              <a:rPr lang="ko-KR" altLang="en-US" dirty="0"/>
              <a:t>차원</a:t>
            </a:r>
            <a:r>
              <a:rPr lang="en-US" altLang="ko-KR" dirty="0"/>
              <a:t>), </a:t>
            </a:r>
            <a:r>
              <a:rPr lang="ko-KR" altLang="en-US" dirty="0"/>
              <a:t>변환 후 </a:t>
            </a:r>
            <a:r>
              <a:rPr lang="en-US" altLang="ko-KR" dirty="0"/>
              <a:t>q</a:t>
            </a:r>
            <a:r>
              <a:rPr lang="ko-KR" altLang="en-US" dirty="0"/>
              <a:t>차원일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변환함수 </a:t>
            </a:r>
            <a:r>
              <a:rPr lang="en-US" altLang="ko-KR" dirty="0"/>
              <a:t>pi </a:t>
            </a:r>
            <a:r>
              <a:rPr lang="ko-KR" altLang="en-US" dirty="0"/>
              <a:t>안에 집어넣으면 모든 </a:t>
            </a:r>
            <a:r>
              <a:rPr lang="en-US" altLang="ko-KR" dirty="0"/>
              <a:t>x</a:t>
            </a:r>
            <a:r>
              <a:rPr lang="ko-KR" altLang="en-US" dirty="0"/>
              <a:t>데이터를 </a:t>
            </a:r>
            <a:r>
              <a:rPr lang="en-US" altLang="ko-KR" dirty="0"/>
              <a:t>q</a:t>
            </a:r>
            <a:r>
              <a:rPr lang="ko-KR" altLang="en-US" dirty="0"/>
              <a:t>차원으로 변환해 줌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q</a:t>
            </a:r>
            <a:r>
              <a:rPr lang="ko-KR" altLang="en-US" dirty="0"/>
              <a:t>개수만큼 좌표가 나오게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때의 함수를 </a:t>
            </a:r>
            <a:r>
              <a:rPr lang="ko-KR" altLang="en-US" b="1" dirty="0"/>
              <a:t>변환함수</a:t>
            </a:r>
            <a:r>
              <a:rPr lang="en-US" altLang="ko-KR" b="1" dirty="0"/>
              <a:t>(Transformation or mapping function)</a:t>
            </a:r>
            <a:r>
              <a:rPr lang="ko-KR" altLang="en-US" dirty="0"/>
              <a:t>이라고 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96EF-CAF5-41D5-B534-D4D829513D5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72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공간 변환 과정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같은 </a:t>
            </a:r>
            <a:r>
              <a:rPr lang="en-US" altLang="ko-KR" dirty="0"/>
              <a:t>2</a:t>
            </a:r>
            <a:r>
              <a:rPr lang="ko-KR" altLang="en-US" dirty="0"/>
              <a:t>차원 간의 변환에서</a:t>
            </a:r>
            <a:r>
              <a:rPr lang="en-US" altLang="ko-KR" dirty="0"/>
              <a:t>, </a:t>
            </a:r>
            <a:r>
              <a:rPr lang="ko-KR" altLang="en-US" dirty="0"/>
              <a:t>변환을 </a:t>
            </a:r>
            <a:r>
              <a:rPr lang="ko-KR" altLang="en-US" b="1" dirty="0"/>
              <a:t>통해 선형으로 분리 가능한 모습으로 바꾸는 </a:t>
            </a:r>
            <a:r>
              <a:rPr lang="ko-KR" altLang="en-US" dirty="0"/>
              <a:t>예시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96EF-CAF5-41D5-B534-D4D829513D5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20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2 -&gt; 3</a:t>
            </a:r>
            <a:r>
              <a:rPr lang="ko-KR" altLang="en-US" dirty="0"/>
              <a:t>차원으로의 변환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X1,x2</a:t>
            </a:r>
            <a:r>
              <a:rPr lang="ko-KR" altLang="en-US" dirty="0"/>
              <a:t>의 두 좌표로 이루어진 데이터 </a:t>
            </a:r>
            <a:r>
              <a:rPr lang="en-US" altLang="ko-KR" dirty="0"/>
              <a:t>X(x1,x2)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차원으로 변환할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pi 1</a:t>
            </a:r>
            <a:r>
              <a:rPr lang="ko-KR" altLang="en-US" dirty="0"/>
              <a:t>부터 </a:t>
            </a:r>
            <a:r>
              <a:rPr lang="en-US" altLang="ko-KR" dirty="0"/>
              <a:t>pi 3</a:t>
            </a:r>
            <a:r>
              <a:rPr lang="ko-KR" altLang="en-US" dirty="0"/>
              <a:t>까지</a:t>
            </a:r>
            <a:r>
              <a:rPr lang="en-US" altLang="ko-KR" dirty="0"/>
              <a:t>(3</a:t>
            </a:r>
            <a:r>
              <a:rPr lang="ko-KR" altLang="en-US" dirty="0"/>
              <a:t>차원이기 때문에</a:t>
            </a:r>
            <a:r>
              <a:rPr lang="en-US" altLang="ko-KR" dirty="0"/>
              <a:t>) </a:t>
            </a:r>
            <a:r>
              <a:rPr lang="ko-KR" altLang="en-US" dirty="0"/>
              <a:t>집어넣으면</a:t>
            </a:r>
            <a:r>
              <a:rPr lang="en-US" altLang="ko-KR" dirty="0"/>
              <a:t>, </a:t>
            </a:r>
            <a:r>
              <a:rPr lang="ko-KR" altLang="en-US" dirty="0"/>
              <a:t>우측의 식과 같이 나오는 변환함수가 있다고 가정하자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2</a:t>
            </a:r>
            <a:r>
              <a:rPr lang="ko-KR" altLang="en-US" dirty="0"/>
              <a:t>차원 데이터를 </a:t>
            </a:r>
            <a:r>
              <a:rPr lang="en-US" altLang="ko-KR" dirty="0"/>
              <a:t>3</a:t>
            </a:r>
            <a:r>
              <a:rPr lang="ko-KR" altLang="en-US" dirty="0"/>
              <a:t>차원으로 변경할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96EF-CAF5-41D5-B534-D4D829513D5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48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변환을 하는 이유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원래의 특징공간 자체가 너무 고차원인 경우</a:t>
            </a:r>
            <a:endParaRPr lang="en-US" altLang="ko-KR" dirty="0"/>
          </a:p>
          <a:p>
            <a:r>
              <a:rPr lang="en-US" altLang="ko-KR" dirty="0"/>
              <a:t>Ex) MNIST – 28x28 = 784</a:t>
            </a:r>
            <a:r>
              <a:rPr lang="ko-KR" altLang="en-US" dirty="0"/>
              <a:t>차원의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ILSVRC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224x224 = 50176</a:t>
            </a:r>
            <a:r>
              <a:rPr lang="ko-KR" altLang="en-US" dirty="0"/>
              <a:t>차원의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경우</a:t>
            </a:r>
            <a:r>
              <a:rPr lang="en-US" altLang="ko-KR" dirty="0"/>
              <a:t>, </a:t>
            </a:r>
            <a:r>
              <a:rPr lang="ko-KR" altLang="en-US" b="1" dirty="0"/>
              <a:t>고차원으로의 변환이 거의 불가능함</a:t>
            </a:r>
            <a:r>
              <a:rPr lang="en-US" altLang="ko-KR" b="1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커널 함수를 이용해 극복하는 것이 필요함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96EF-CAF5-41D5-B534-D4D829513D5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836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커널 함수의 정의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원래의 특징공간 </a:t>
            </a:r>
            <a:r>
              <a:rPr lang="en-US" altLang="ko-KR" dirty="0"/>
              <a:t>L</a:t>
            </a:r>
            <a:r>
              <a:rPr lang="ko-KR" altLang="en-US" dirty="0"/>
              <a:t>에 정의된 두 특징벡터 </a:t>
            </a:r>
            <a:r>
              <a:rPr lang="en-US" altLang="ko-KR" dirty="0" err="1"/>
              <a:t>x,z</a:t>
            </a:r>
            <a:r>
              <a:rPr lang="ko-KR" altLang="en-US" dirty="0"/>
              <a:t>에 대해 </a:t>
            </a:r>
            <a:r>
              <a:rPr lang="en-US" altLang="ko-KR" dirty="0"/>
              <a:t>k(</a:t>
            </a:r>
            <a:r>
              <a:rPr lang="en-US" altLang="ko-KR" dirty="0" err="1"/>
              <a:t>x,z</a:t>
            </a:r>
            <a:r>
              <a:rPr lang="en-US" altLang="ko-KR" dirty="0"/>
              <a:t>)  = pi(x)</a:t>
            </a:r>
            <a:r>
              <a:rPr lang="ko-KR" altLang="en-US" dirty="0"/>
              <a:t> </a:t>
            </a:r>
            <a:r>
              <a:rPr lang="en-US" altLang="ko-KR" dirty="0"/>
              <a:t>` pi(z)</a:t>
            </a:r>
            <a:r>
              <a:rPr lang="ko-KR" altLang="en-US" dirty="0"/>
              <a:t>가 존재하면 </a:t>
            </a:r>
            <a:r>
              <a:rPr lang="en-US" altLang="ko-KR" dirty="0"/>
              <a:t>K(</a:t>
            </a:r>
            <a:r>
              <a:rPr lang="en-US" altLang="ko-KR" dirty="0" err="1"/>
              <a:t>x,z</a:t>
            </a:r>
            <a:r>
              <a:rPr lang="en-US" altLang="ko-KR" dirty="0"/>
              <a:t>)</a:t>
            </a:r>
            <a:r>
              <a:rPr lang="ko-KR" altLang="en-US" dirty="0"/>
              <a:t>를 변환함수라고 부른다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en-US" altLang="ko-KR" dirty="0"/>
              <a:t>=&gt; </a:t>
            </a:r>
            <a:r>
              <a:rPr lang="ko-KR" altLang="en-US" b="1" dirty="0"/>
              <a:t>내적이 가능해야 함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96EF-CAF5-41D5-B534-D4D829513D5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651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커널 트릭이란</a:t>
            </a:r>
            <a:r>
              <a:rPr lang="en-US" altLang="ko-KR" b="1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Pi</a:t>
            </a:r>
            <a:r>
              <a:rPr lang="ko-KR" altLang="en-US" dirty="0"/>
              <a:t>로 변환한 </a:t>
            </a:r>
            <a:r>
              <a:rPr lang="en-US" altLang="ko-KR" dirty="0"/>
              <a:t>H</a:t>
            </a:r>
            <a:r>
              <a:rPr lang="ko-KR" altLang="en-US" dirty="0"/>
              <a:t>공간에서의 내적 연산을</a:t>
            </a:r>
            <a:r>
              <a:rPr lang="en-US" altLang="ko-KR" dirty="0"/>
              <a:t>, </a:t>
            </a:r>
            <a:r>
              <a:rPr lang="ko-KR" altLang="en-US" dirty="0"/>
              <a:t>기존 특징 공간 </a:t>
            </a:r>
            <a:r>
              <a:rPr lang="en-US" altLang="ko-KR" dirty="0"/>
              <a:t>L</a:t>
            </a:r>
            <a:r>
              <a:rPr lang="ko-KR" altLang="en-US" dirty="0"/>
              <a:t>에서의 </a:t>
            </a:r>
            <a:r>
              <a:rPr lang="ko-KR" altLang="en-US" dirty="0" err="1"/>
              <a:t>커널함수</a:t>
            </a:r>
            <a:r>
              <a:rPr lang="ko-KR" altLang="en-US" dirty="0"/>
              <a:t> 계산으로 대치함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고차원에서 계산할 필요가 없게 되며</a:t>
            </a:r>
            <a:r>
              <a:rPr lang="en-US" altLang="ko-KR" dirty="0"/>
              <a:t>, </a:t>
            </a:r>
            <a:r>
              <a:rPr lang="ko-KR" altLang="en-US" dirty="0"/>
              <a:t>고차원으로 옮긴 것처럼 특성을 기존 특징 공간 </a:t>
            </a:r>
            <a:r>
              <a:rPr lang="en-US" altLang="ko-KR" dirty="0"/>
              <a:t>L</a:t>
            </a:r>
            <a:r>
              <a:rPr lang="ko-KR" altLang="en-US" dirty="0"/>
              <a:t>에서 그대로 이용할 수 있게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96EF-CAF5-41D5-B534-D4D829513D5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48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커널 트릭의 예시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Second-degree polynomial mapping</a:t>
            </a:r>
            <a:r>
              <a:rPr lang="ko-KR" altLang="en-US" dirty="0"/>
              <a:t>에서의 예시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순서는 좀 바꾸어 썼음</a:t>
            </a:r>
            <a:r>
              <a:rPr lang="en-US" altLang="ko-KR" dirty="0"/>
              <a:t>(x1 x2 root 2 x1x2) -&gt; (x1,root2x1x2, x2)</a:t>
            </a:r>
          </a:p>
          <a:p>
            <a:endParaRPr lang="en-US" altLang="ko-KR" dirty="0"/>
          </a:p>
          <a:p>
            <a:r>
              <a:rPr lang="ko-KR" altLang="en-US" dirty="0"/>
              <a:t>이런 변환함수 </a:t>
            </a:r>
            <a:r>
              <a:rPr lang="en-US" altLang="ko-KR" dirty="0"/>
              <a:t>pi</a:t>
            </a:r>
            <a:r>
              <a:rPr lang="ko-KR" altLang="en-US" dirty="0"/>
              <a:t>가 있다고 가정했을 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차원의 </a:t>
            </a:r>
            <a:r>
              <a:rPr lang="en-US" altLang="ko-KR" dirty="0"/>
              <a:t>training set</a:t>
            </a:r>
            <a:r>
              <a:rPr lang="ko-KR" altLang="en-US" dirty="0"/>
              <a:t>이 있다고 가정하면 </a:t>
            </a:r>
            <a:r>
              <a:rPr lang="en-US" altLang="ko-KR" dirty="0"/>
              <a:t>linear SVM</a:t>
            </a:r>
            <a:r>
              <a:rPr lang="ko-KR" altLang="en-US" dirty="0"/>
              <a:t>을 통해 변환해서 사용하고 싶음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공간이 </a:t>
            </a:r>
            <a:r>
              <a:rPr lang="en-US" altLang="ko-KR" dirty="0"/>
              <a:t>2</a:t>
            </a:r>
            <a:r>
              <a:rPr lang="ko-KR" altLang="en-US" dirty="0"/>
              <a:t>차원에서 </a:t>
            </a:r>
            <a:r>
              <a:rPr lang="en-US" altLang="ko-KR" dirty="0"/>
              <a:t>3</a:t>
            </a:r>
            <a:r>
              <a:rPr lang="ko-KR" altLang="en-US" dirty="0"/>
              <a:t>차원으로 바뀌었음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96EF-CAF5-41D5-B534-D4D829513D5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517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2D vector A, B</a:t>
            </a:r>
            <a:r>
              <a:rPr lang="ko-KR" altLang="en-US" dirty="0"/>
              <a:t>가 있다고 가정할 때</a:t>
            </a:r>
            <a:r>
              <a:rPr lang="en-US" altLang="ko-KR" dirty="0"/>
              <a:t>, </a:t>
            </a:r>
            <a:r>
              <a:rPr lang="ko-KR" altLang="en-US" dirty="0"/>
              <a:t>각각을 변환함수 </a:t>
            </a:r>
            <a:r>
              <a:rPr lang="en-US" altLang="ko-KR" dirty="0"/>
              <a:t>pi</a:t>
            </a:r>
            <a:r>
              <a:rPr lang="ko-KR" altLang="en-US" dirty="0"/>
              <a:t>에 집어넣어 내적을 하고 싶음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*(</a:t>
            </a:r>
            <a:r>
              <a:rPr lang="ko-KR" altLang="en-US" dirty="0"/>
              <a:t>앞의 벡터를 </a:t>
            </a:r>
            <a:r>
              <a:rPr lang="en-US" altLang="ko-KR" dirty="0"/>
              <a:t>transpose</a:t>
            </a:r>
            <a:r>
              <a:rPr lang="ko-KR" altLang="en-US" dirty="0"/>
              <a:t>해서</a:t>
            </a:r>
            <a:r>
              <a:rPr lang="en-US" altLang="ko-KR" dirty="0"/>
              <a:t>, </a:t>
            </a:r>
            <a:r>
              <a:rPr lang="ko-KR" altLang="en-US" dirty="0"/>
              <a:t>내적을 행렬 곱으로 표현하려고 다음과 같이 표현함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변환함수에 집어넣은 두 값에 대해 내적을 수행하면 결과가 다음과 같이 나오며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결과를 간단하게 표현하면 </a:t>
            </a:r>
            <a:r>
              <a:rPr lang="en-US" altLang="ko-KR" dirty="0"/>
              <a:t>( )^2</a:t>
            </a:r>
            <a:r>
              <a:rPr lang="ko-KR" altLang="en-US" dirty="0" err="1"/>
              <a:t>꼴으로</a:t>
            </a:r>
            <a:r>
              <a:rPr lang="ko-KR" altLang="en-US" dirty="0"/>
              <a:t> 나타낼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다시 </a:t>
            </a:r>
            <a:r>
              <a:rPr lang="ko-KR" altLang="en-US" dirty="0" err="1"/>
              <a:t>행렬곱으로</a:t>
            </a:r>
            <a:r>
              <a:rPr lang="ko-KR" altLang="en-US" dirty="0"/>
              <a:t> 나타내면 </a:t>
            </a:r>
            <a:r>
              <a:rPr lang="en-US" altLang="ko-KR" dirty="0"/>
              <a:t>(a1,a2)</a:t>
            </a:r>
            <a:r>
              <a:rPr lang="ko-KR" altLang="en-US" dirty="0"/>
              <a:t>와 </a:t>
            </a:r>
            <a:r>
              <a:rPr lang="en-US" altLang="ko-KR" dirty="0"/>
              <a:t>(b1,b2)</a:t>
            </a:r>
            <a:r>
              <a:rPr lang="ko-KR" altLang="en-US" dirty="0"/>
              <a:t>의 내적의 전체 제곱으로 나타낼 수 있게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b="1" dirty="0"/>
              <a:t>변환함수를 취한 양 벡터의 내적은</a:t>
            </a:r>
            <a:r>
              <a:rPr lang="en-US" altLang="ko-KR" b="1" dirty="0"/>
              <a:t>, </a:t>
            </a:r>
            <a:r>
              <a:rPr lang="ko-KR" altLang="en-US" b="1" dirty="0"/>
              <a:t>변환함수를 취하지 않은 두 벡터의 내적의 제곱과 같다</a:t>
            </a:r>
            <a:r>
              <a:rPr lang="en-US" altLang="ko-KR" b="1" dirty="0"/>
              <a:t>!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96EF-CAF5-41D5-B534-D4D829513D5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61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-&gt; </a:t>
            </a:r>
            <a:r>
              <a:rPr lang="ko-KR" altLang="en-US" dirty="0" err="1"/>
              <a:t>커널함수의</a:t>
            </a:r>
            <a:r>
              <a:rPr lang="ko-KR" altLang="en-US" dirty="0"/>
              <a:t> 정의에 따라</a:t>
            </a:r>
            <a:r>
              <a:rPr lang="en-US" altLang="ko-KR" dirty="0"/>
              <a:t>,</a:t>
            </a:r>
            <a:r>
              <a:rPr lang="ko-KR" altLang="en-US" dirty="0"/>
              <a:t> 두 벡터를 변환한 다음 내적이 가능하면 커널 벡터이므로</a:t>
            </a:r>
            <a:r>
              <a:rPr lang="en-US" altLang="ko-KR" dirty="0"/>
              <a:t> </a:t>
            </a:r>
            <a:r>
              <a:rPr lang="ko-KR" altLang="en-US" b="1" dirty="0"/>
              <a:t>두 벡터의 내적의 제곱 역시 커널 함수로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2</a:t>
            </a:r>
            <a:r>
              <a:rPr lang="ko-KR" altLang="en-US" dirty="0"/>
              <a:t>차원과 </a:t>
            </a:r>
            <a:r>
              <a:rPr lang="en-US" altLang="ko-KR" dirty="0"/>
              <a:t>3</a:t>
            </a:r>
            <a:r>
              <a:rPr lang="ko-KR" altLang="en-US" dirty="0" err="1"/>
              <a:t>차원간의</a:t>
            </a:r>
            <a:r>
              <a:rPr lang="ko-KR" altLang="en-US" dirty="0"/>
              <a:t> 변환에 대해서의 커널 함수는 </a:t>
            </a:r>
            <a:r>
              <a:rPr lang="en-US" altLang="ko-KR" dirty="0"/>
              <a:t>a</a:t>
            </a:r>
            <a:r>
              <a:rPr lang="ko-KR" altLang="en-US" dirty="0"/>
              <a:t>내적</a:t>
            </a:r>
            <a:r>
              <a:rPr lang="en-US" altLang="ko-KR" dirty="0"/>
              <a:t>b</a:t>
            </a:r>
            <a:r>
              <a:rPr lang="ko-KR" altLang="en-US" dirty="0"/>
              <a:t>의 제곱임을 알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3</a:t>
            </a:r>
            <a:r>
              <a:rPr lang="ko-KR" altLang="en-US" dirty="0"/>
              <a:t>차원으로 변환하여 계산해야 할 내적을 </a:t>
            </a:r>
            <a:r>
              <a:rPr lang="en-US" altLang="ko-KR" dirty="0"/>
              <a:t>(a*b)</a:t>
            </a:r>
            <a:r>
              <a:rPr lang="ko-KR" altLang="en-US" dirty="0"/>
              <a:t>의 제곱으로 계산할 수 있으므로</a:t>
            </a:r>
            <a:r>
              <a:rPr lang="en-US" altLang="ko-KR" dirty="0"/>
              <a:t>, </a:t>
            </a:r>
            <a:r>
              <a:rPr lang="ko-KR" altLang="en-US" b="1" dirty="0"/>
              <a:t>고차원으로 변환하여 연산할 필요가 없으며 이에 따라 연산양이 줄어든다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커널 트릭의 장점 </a:t>
            </a:r>
            <a:r>
              <a:rPr lang="en-US" altLang="ko-KR" b="1" dirty="0"/>
              <a:t>: </a:t>
            </a:r>
            <a:r>
              <a:rPr lang="ko-KR" altLang="en-US" b="1" dirty="0"/>
              <a:t>고차원에서의 연산과 결과값이 정확하게 같이 나오는 커널 함수를 통해</a:t>
            </a:r>
            <a:r>
              <a:rPr lang="en-US" altLang="ko-KR" b="1" dirty="0"/>
              <a:t>, </a:t>
            </a:r>
            <a:r>
              <a:rPr lang="ko-KR" altLang="en-US" b="1" dirty="0"/>
              <a:t>고차원으로의 변환 없이 기존 차원에서 연산이 가능함과 동시에</a:t>
            </a:r>
            <a:r>
              <a:rPr lang="en-US" altLang="ko-KR" b="1" dirty="0"/>
              <a:t>, </a:t>
            </a:r>
            <a:r>
              <a:rPr lang="ko-KR" altLang="en-US" b="1" dirty="0"/>
              <a:t>선형 분리가 가능한 고차원에서의 연산을 수행할 수 있다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96EF-CAF5-41D5-B534-D4D829513D5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61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96EF-CAF5-41D5-B534-D4D829513D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040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96EF-CAF5-41D5-B534-D4D829513D5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02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Common kernel</a:t>
            </a:r>
          </a:p>
          <a:p>
            <a:endParaRPr lang="en-US" altLang="ko-KR" dirty="0"/>
          </a:p>
          <a:p>
            <a:r>
              <a:rPr lang="ko-KR" altLang="en-US" dirty="0"/>
              <a:t>참고만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96EF-CAF5-41D5-B534-D4D829513D5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932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96EF-CAF5-41D5-B534-D4D829513D5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54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Kernelized SVM</a:t>
            </a:r>
            <a:r>
              <a:rPr lang="ko-KR" altLang="en-US" dirty="0"/>
              <a:t>이 왜 필요하고 어떤 장점이 있는지</a:t>
            </a:r>
            <a:r>
              <a:rPr lang="en-US" altLang="ko-KR" dirty="0"/>
              <a:t>? </a:t>
            </a:r>
            <a:r>
              <a:rPr lang="ko-KR" altLang="en-US" dirty="0"/>
              <a:t>를 기억해주면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96EF-CAF5-41D5-B534-D4D829513D5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67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</a:p>
          <a:p>
            <a:endParaRPr lang="en-US" altLang="ko-KR" dirty="0"/>
          </a:p>
          <a:p>
            <a:r>
              <a:rPr lang="ko-KR" altLang="en-US" dirty="0"/>
              <a:t>지난 강의에서는 </a:t>
            </a:r>
            <a:r>
              <a:rPr lang="en-US" altLang="ko-KR" dirty="0"/>
              <a:t>Classification</a:t>
            </a:r>
            <a:r>
              <a:rPr lang="ko-KR" altLang="en-US" dirty="0"/>
              <a:t>만을 다루었으나</a:t>
            </a:r>
            <a:r>
              <a:rPr lang="en-US" altLang="ko-KR" b="1" dirty="0"/>
              <a:t>, linear / nonlinear regression </a:t>
            </a:r>
            <a:r>
              <a:rPr lang="ko-KR" altLang="en-US" b="1" dirty="0"/>
              <a:t>또한 수행할 수 있는 </a:t>
            </a:r>
            <a:r>
              <a:rPr lang="en-US" altLang="ko-KR" dirty="0"/>
              <a:t>Versatile(</a:t>
            </a:r>
            <a:r>
              <a:rPr lang="ko-KR" altLang="en-US" dirty="0" err="1"/>
              <a:t>다재다능한</a:t>
            </a:r>
            <a:r>
              <a:rPr lang="en-US" altLang="ko-KR" dirty="0"/>
              <a:t>)</a:t>
            </a:r>
            <a:r>
              <a:rPr lang="ko-KR" altLang="en-US" dirty="0"/>
              <a:t>한 알고리즘임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Regression problem</a:t>
            </a:r>
            <a:r>
              <a:rPr lang="ko-KR" altLang="en-US" dirty="0"/>
              <a:t>에 사용하고 싶다면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en-US" altLang="ko-KR" dirty="0"/>
              <a:t>classification</a:t>
            </a:r>
            <a:r>
              <a:rPr lang="ko-KR" altLang="en-US" dirty="0"/>
              <a:t>에서의 목적 </a:t>
            </a:r>
            <a:r>
              <a:rPr lang="en-US" altLang="ko-KR" dirty="0"/>
              <a:t>/ </a:t>
            </a:r>
            <a:r>
              <a:rPr lang="ko-KR" altLang="en-US" dirty="0"/>
              <a:t>목표를 뒤바꾸면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SVM Classification</a:t>
            </a:r>
            <a:r>
              <a:rPr lang="ko-KR" altLang="en-US" dirty="0"/>
              <a:t>의 목표 </a:t>
            </a:r>
            <a:r>
              <a:rPr lang="en-US" altLang="ko-KR" dirty="0"/>
              <a:t>: </a:t>
            </a:r>
            <a:r>
              <a:rPr lang="ko-KR" altLang="en-US" dirty="0"/>
              <a:t>두 </a:t>
            </a:r>
            <a:r>
              <a:rPr lang="en-US" altLang="ko-KR" dirty="0"/>
              <a:t>class</a:t>
            </a:r>
            <a:r>
              <a:rPr lang="ko-KR" altLang="en-US" dirty="0"/>
              <a:t>를 분류하면서</a:t>
            </a:r>
            <a:r>
              <a:rPr lang="en-US" altLang="ko-KR" dirty="0"/>
              <a:t>, </a:t>
            </a:r>
            <a:r>
              <a:rPr lang="ko-KR" altLang="en-US" dirty="0"/>
              <a:t>두 </a:t>
            </a:r>
            <a:r>
              <a:rPr lang="en-US" altLang="ko-KR" dirty="0"/>
              <a:t>class</a:t>
            </a:r>
            <a:r>
              <a:rPr lang="ko-KR" altLang="en-US" dirty="0"/>
              <a:t>간의 가장 큰 </a:t>
            </a:r>
            <a:r>
              <a:rPr lang="en-US" altLang="ko-KR" dirty="0"/>
              <a:t>margin</a:t>
            </a:r>
            <a:r>
              <a:rPr lang="ko-KR" altLang="en-US" dirty="0"/>
              <a:t>을 둘 수 있는 직선을 찾는 것</a:t>
            </a:r>
            <a:endParaRPr lang="en-US" altLang="ko-KR" dirty="0"/>
          </a:p>
          <a:p>
            <a:r>
              <a:rPr lang="en-US" altLang="ko-KR" dirty="0"/>
              <a:t>	margin violation : margin </a:t>
            </a:r>
            <a:r>
              <a:rPr lang="ko-KR" altLang="en-US" dirty="0"/>
              <a:t>안에 </a:t>
            </a:r>
            <a:r>
              <a:rPr lang="en-US" altLang="ko-KR" dirty="0"/>
              <a:t>instance</a:t>
            </a:r>
            <a:r>
              <a:rPr lang="ko-KR" altLang="en-US" dirty="0"/>
              <a:t>가 들어오는 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SVM Regression</a:t>
            </a:r>
            <a:r>
              <a:rPr lang="ko-KR" altLang="en-US" dirty="0"/>
              <a:t>의 목표 </a:t>
            </a:r>
            <a:r>
              <a:rPr lang="en-US" altLang="ko-KR" dirty="0"/>
              <a:t>: margin</a:t>
            </a:r>
            <a:r>
              <a:rPr lang="ko-KR" altLang="en-US" dirty="0"/>
              <a:t> 안에 최대한 많은 </a:t>
            </a:r>
            <a:r>
              <a:rPr lang="en-US" altLang="ko-KR" dirty="0"/>
              <a:t>instance</a:t>
            </a:r>
            <a:r>
              <a:rPr lang="ko-KR" altLang="en-US" dirty="0"/>
              <a:t>를 담는 것이 목적</a:t>
            </a:r>
            <a:endParaRPr lang="en-US" altLang="ko-KR" dirty="0"/>
          </a:p>
          <a:p>
            <a:r>
              <a:rPr lang="en-US" altLang="ko-KR" dirty="0"/>
              <a:t>	margin violation : margin </a:t>
            </a:r>
            <a:r>
              <a:rPr lang="ko-KR" altLang="en-US" dirty="0"/>
              <a:t>밖에 </a:t>
            </a:r>
            <a:r>
              <a:rPr lang="en-US" altLang="ko-KR" dirty="0"/>
              <a:t>instance</a:t>
            </a:r>
            <a:r>
              <a:rPr lang="ko-KR" altLang="en-US" dirty="0"/>
              <a:t>가 나가는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96EF-CAF5-41D5-B534-D4D829513D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7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SVM Regression</a:t>
            </a:r>
          </a:p>
          <a:p>
            <a:endParaRPr lang="en-US" altLang="ko-KR" dirty="0"/>
          </a:p>
          <a:p>
            <a:r>
              <a:rPr lang="ko-KR" altLang="en-US" dirty="0"/>
              <a:t>선형의 랜덤성을 가진 데이터를 통해 학습한 예시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앱실론은</a:t>
            </a:r>
            <a:r>
              <a:rPr lang="ko-KR" altLang="en-US" dirty="0"/>
              <a:t> </a:t>
            </a:r>
            <a:r>
              <a:rPr lang="en-US" altLang="ko-KR" dirty="0"/>
              <a:t>street</a:t>
            </a:r>
            <a:r>
              <a:rPr lang="ko-KR" altLang="en-US" dirty="0"/>
              <a:t>의 너비를 조절하는 </a:t>
            </a:r>
            <a:r>
              <a:rPr lang="ko-KR" altLang="en-US" dirty="0" err="1"/>
              <a:t>하이퍼파라미터임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결국 직선을 결정하는 문제이기 때문에</a:t>
            </a:r>
            <a:r>
              <a:rPr lang="en-US" altLang="ko-KR" dirty="0"/>
              <a:t>, </a:t>
            </a:r>
            <a:r>
              <a:rPr lang="ko-KR" altLang="en-US" dirty="0" err="1"/>
              <a:t>앱실론에</a:t>
            </a:r>
            <a:r>
              <a:rPr lang="ko-KR" altLang="en-US" dirty="0"/>
              <a:t> 크게 영향을 받지 않음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96EF-CAF5-41D5-B534-D4D829513D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59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Linear SVR(regression)</a:t>
            </a:r>
            <a:r>
              <a:rPr lang="ko-KR" altLang="en-US" dirty="0"/>
              <a:t>으로 사용함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96EF-CAF5-41D5-B534-D4D829513D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68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SVM Regression for non-linear data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차함수처럼 생긴 데이터가 있을 때</a:t>
            </a:r>
            <a:r>
              <a:rPr lang="en-US" altLang="ko-KR" dirty="0"/>
              <a:t>, regression</a:t>
            </a:r>
            <a:r>
              <a:rPr lang="ko-KR" altLang="en-US" dirty="0"/>
              <a:t>도 마찬가지로 </a:t>
            </a:r>
            <a:r>
              <a:rPr lang="en-US" altLang="ko-KR" dirty="0"/>
              <a:t>degree,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</a:t>
            </a:r>
            <a:r>
              <a:rPr lang="en-US" altLang="ko-KR" dirty="0"/>
              <a:t>C</a:t>
            </a:r>
            <a:r>
              <a:rPr lang="ko-KR" altLang="en-US" dirty="0"/>
              <a:t>를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값을 크게 하면 </a:t>
            </a:r>
            <a:r>
              <a:rPr lang="en-US" altLang="ko-KR" dirty="0"/>
              <a:t>regularization</a:t>
            </a:r>
            <a:r>
              <a:rPr lang="ko-KR" altLang="en-US" dirty="0"/>
              <a:t>이 적게 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값을 작게 하면 과적합을 막는 </a:t>
            </a:r>
            <a:r>
              <a:rPr lang="en-US" altLang="ko-KR" dirty="0"/>
              <a:t>regularization</a:t>
            </a:r>
            <a:r>
              <a:rPr lang="ko-KR" altLang="en-US" dirty="0"/>
              <a:t>이 잘 됨을 볼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96EF-CAF5-41D5-B534-D4D829513D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0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방금 코드 역시 구현할 수 있는데</a:t>
            </a:r>
            <a:r>
              <a:rPr lang="en-US" altLang="ko-KR" dirty="0"/>
              <a:t>, Linear SVR</a:t>
            </a:r>
            <a:r>
              <a:rPr lang="ko-KR" altLang="en-US" dirty="0"/>
              <a:t>이 아닌 일반 </a:t>
            </a:r>
            <a:r>
              <a:rPr lang="en-US" altLang="ko-KR" dirty="0"/>
              <a:t>SVR</a:t>
            </a:r>
            <a:r>
              <a:rPr lang="ko-KR" altLang="en-US" dirty="0"/>
              <a:t>을 사용함</a:t>
            </a:r>
            <a:r>
              <a:rPr lang="en-US" altLang="ko-KR" dirty="0"/>
              <a:t>(Kernel trick</a:t>
            </a:r>
            <a:r>
              <a:rPr lang="ko-KR" altLang="en-US" dirty="0"/>
              <a:t>을 사용하기 </a:t>
            </a:r>
            <a:r>
              <a:rPr lang="ko-KR" altLang="en-US" dirty="0" err="1"/>
              <a:t>위함임</a:t>
            </a:r>
            <a:r>
              <a:rPr lang="en-US" altLang="ko-KR" dirty="0"/>
              <a:t>, </a:t>
            </a:r>
            <a:r>
              <a:rPr lang="ko-KR" altLang="en-US" dirty="0"/>
              <a:t>추후 설명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b="1" dirty="0"/>
              <a:t>커널 트릭이란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96EF-CAF5-41D5-B534-D4D829513D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321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커널 트릭과</a:t>
            </a:r>
            <a:r>
              <a:rPr lang="en-US" altLang="ko-KR" dirty="0"/>
              <a:t>, </a:t>
            </a:r>
            <a:r>
              <a:rPr lang="ko-KR" altLang="en-US" dirty="0"/>
              <a:t>커널 트릭을 사용해 </a:t>
            </a:r>
            <a:r>
              <a:rPr lang="en-US" altLang="ko-KR" dirty="0"/>
              <a:t>kernelized SVM</a:t>
            </a:r>
            <a:r>
              <a:rPr lang="ko-KR" altLang="en-US" dirty="0"/>
              <a:t>에 대해서 설명할 예정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수학 개념이 많이 나오므로</a:t>
            </a:r>
            <a:r>
              <a:rPr lang="en-US" altLang="ko-KR" dirty="0"/>
              <a:t>, </a:t>
            </a:r>
            <a:r>
              <a:rPr lang="ko-KR" altLang="en-US" dirty="0"/>
              <a:t>수식을 이해하면서 듣는 것을 권장함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96EF-CAF5-41D5-B534-D4D829513D5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100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기본개념 </a:t>
            </a:r>
            <a:r>
              <a:rPr lang="en-US" altLang="ko-KR" dirty="0"/>
              <a:t>: </a:t>
            </a:r>
            <a:r>
              <a:rPr lang="ko-KR" altLang="en-US" dirty="0"/>
              <a:t>공간변환</a:t>
            </a:r>
            <a:r>
              <a:rPr lang="en-US" altLang="ko-KR" dirty="0"/>
              <a:t>(Feature space transformation)</a:t>
            </a:r>
            <a:r>
              <a:rPr lang="ko-KR" altLang="en-US" dirty="0"/>
              <a:t>은 </a:t>
            </a:r>
            <a:r>
              <a:rPr lang="ko-KR" altLang="en-US" dirty="0" err="1"/>
              <a:t>머신러닝의</a:t>
            </a:r>
            <a:r>
              <a:rPr lang="ko-KR" altLang="en-US" dirty="0"/>
              <a:t> 핵심 연산 작업임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공간 변환의 예시 </a:t>
            </a:r>
            <a:r>
              <a:rPr lang="en-US" altLang="ko-KR" dirty="0"/>
              <a:t>: </a:t>
            </a:r>
            <a:r>
              <a:rPr lang="ko-KR" altLang="en-US" dirty="0"/>
              <a:t>왼쪽에서의 </a:t>
            </a:r>
            <a:r>
              <a:rPr lang="en-US" altLang="ko-KR" dirty="0"/>
              <a:t>1</a:t>
            </a:r>
            <a:r>
              <a:rPr lang="ko-KR" altLang="en-US" dirty="0"/>
              <a:t>차원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/>
              <a:t>feature</a:t>
            </a:r>
            <a:r>
              <a:rPr lang="ko-KR" altLang="en-US" dirty="0"/>
              <a:t>만을 볼 때와 </a:t>
            </a:r>
            <a:r>
              <a:rPr lang="en-US" altLang="ko-KR" dirty="0"/>
              <a:t>2</a:t>
            </a:r>
            <a:r>
              <a:rPr lang="ko-KR" altLang="en-US" dirty="0"/>
              <a:t>차원</a:t>
            </a:r>
            <a:r>
              <a:rPr lang="en-US" altLang="ko-KR" dirty="0"/>
              <a:t>(2 feature)</a:t>
            </a:r>
            <a:r>
              <a:rPr lang="ko-KR" altLang="en-US" dirty="0"/>
              <a:t>에서의 선형 분류 예시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공간 변환의 이유 </a:t>
            </a:r>
            <a:r>
              <a:rPr lang="en-US" altLang="ko-KR" dirty="0"/>
              <a:t>: </a:t>
            </a:r>
            <a:r>
              <a:rPr lang="ko-KR" altLang="en-US" dirty="0"/>
              <a:t>특징공간을 목적 달성에 더 유리한 새로운 공간으로 변환하는 작업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196EF-CAF5-41D5-B534-D4D829513D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9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67659" y="2745930"/>
            <a:ext cx="6456680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5404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12870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8839" y="1803780"/>
            <a:ext cx="10434320" cy="274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Lecture </a:t>
            </a:r>
            <a:r>
              <a:rPr dirty="0"/>
              <a:t>10: </a:t>
            </a:r>
            <a:r>
              <a:rPr spc="-10" dirty="0"/>
              <a:t>SVM </a:t>
            </a:r>
            <a:r>
              <a:rPr dirty="0"/>
              <a:t>with</a:t>
            </a:r>
            <a:r>
              <a:rPr spc="-40" dirty="0"/>
              <a:t> </a:t>
            </a:r>
            <a:r>
              <a:rPr b="1" spc="-25" dirty="0">
                <a:latin typeface="Calibri"/>
                <a:cs typeface="Calibri"/>
              </a:rPr>
              <a:t>kernel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7376" y="3889772"/>
            <a:ext cx="185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35404F"/>
                </a:solidFill>
                <a:latin typeface="맑은 고딕"/>
                <a:cs typeface="맑은 고딕"/>
              </a:rPr>
              <a:t>기계학습개론  박상효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239" y="449802"/>
            <a:ext cx="92087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6600" baseline="-16414" dirty="0">
                <a:latin typeface="맑은 고딕"/>
                <a:cs typeface="맑은 고딕"/>
              </a:rPr>
              <a:t>공간변환을</a:t>
            </a:r>
            <a:r>
              <a:rPr sz="6600" spc="-644" baseline="-16414" dirty="0">
                <a:latin typeface="맑은 고딕"/>
                <a:cs typeface="맑은 고딕"/>
              </a:rPr>
              <a:t> </a:t>
            </a:r>
            <a:r>
              <a:rPr sz="6600" baseline="-16414" dirty="0">
                <a:latin typeface="맑은 고딕"/>
                <a:cs typeface="맑은 고딕"/>
              </a:rPr>
              <a:t>위한</a:t>
            </a:r>
            <a:r>
              <a:rPr sz="6600" spc="-630" baseline="-16414" dirty="0">
                <a:latin typeface="맑은 고딕"/>
                <a:cs typeface="맑은 고딕"/>
              </a:rPr>
              <a:t> </a:t>
            </a:r>
            <a:r>
              <a:rPr sz="6600" baseline="-16414" dirty="0">
                <a:latin typeface="맑은 고딕"/>
                <a:cs typeface="맑은 고딕"/>
              </a:rPr>
              <a:t>커널</a:t>
            </a:r>
            <a:r>
              <a:rPr sz="6600" spc="-600" baseline="-16414" dirty="0">
                <a:latin typeface="맑은 고딕"/>
                <a:cs typeface="맑은 고딕"/>
              </a:rPr>
              <a:t> </a:t>
            </a:r>
            <a:r>
              <a:rPr sz="6600" spc="-254" baseline="-16414" dirty="0">
                <a:latin typeface="맑은 고딕"/>
                <a:cs typeface="맑은 고딕"/>
              </a:rPr>
              <a:t>기법</a:t>
            </a:r>
            <a:r>
              <a:rPr sz="2900" spc="-170" dirty="0"/>
              <a:t>kernel</a:t>
            </a:r>
            <a:r>
              <a:rPr sz="2900" spc="-235" dirty="0"/>
              <a:t> </a:t>
            </a:r>
            <a:r>
              <a:rPr sz="2900" spc="-185" dirty="0"/>
              <a:t>method</a:t>
            </a:r>
            <a:endParaRPr sz="29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10260965" cy="16611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커널기법이 필요한</a:t>
            </a:r>
            <a:r>
              <a:rPr sz="2400" spc="-4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이유</a:t>
            </a:r>
            <a:endParaRPr sz="2400">
              <a:latin typeface="맑은 고딕"/>
              <a:cs typeface="맑은 고딕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예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130" dirty="0">
                <a:latin typeface="Arial Black"/>
                <a:cs typeface="Arial Black"/>
              </a:rPr>
              <a:t>:</a:t>
            </a:r>
            <a:r>
              <a:rPr sz="2000" spc="-140" dirty="0">
                <a:latin typeface="Arial Black"/>
                <a:cs typeface="Arial Black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원래</a:t>
            </a:r>
            <a:r>
              <a:rPr sz="2000" b="1" spc="-18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특징</a:t>
            </a:r>
            <a:r>
              <a:rPr sz="2000" b="1" spc="-19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공간</a:t>
            </a:r>
            <a:r>
              <a:rPr sz="2000" b="1" spc="-185" dirty="0">
                <a:latin typeface="맑은 고딕"/>
                <a:cs typeface="맑은 고딕"/>
              </a:rPr>
              <a:t> </a:t>
            </a:r>
            <a:r>
              <a:rPr sz="2000" spc="-425" dirty="0">
                <a:latin typeface="Cambria Math"/>
                <a:cs typeface="Cambria Math"/>
              </a:rPr>
              <a:t>𝓛𝓛</a:t>
            </a:r>
            <a:r>
              <a:rPr sz="2000" spc="-425" dirty="0">
                <a:latin typeface="맑은 고딕"/>
                <a:cs typeface="맑은 고딕"/>
              </a:rPr>
              <a:t>을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FF0000"/>
                </a:solidFill>
                <a:latin typeface="맑은 고딕"/>
                <a:cs typeface="맑은 고딕"/>
              </a:rPr>
              <a:t>새로운</a:t>
            </a:r>
            <a:r>
              <a:rPr sz="2000" b="1" spc="-19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FF0000"/>
                </a:solidFill>
                <a:latin typeface="맑은 고딕"/>
                <a:cs typeface="맑은 고딕"/>
              </a:rPr>
              <a:t>특징</a:t>
            </a:r>
            <a:r>
              <a:rPr sz="2000" b="1" spc="-19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FF0000"/>
                </a:solidFill>
                <a:latin typeface="맑은 고딕"/>
                <a:cs typeface="맑은 고딕"/>
              </a:rPr>
              <a:t>공간</a:t>
            </a:r>
            <a:r>
              <a:rPr sz="2000" b="1" spc="-17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spc="-670" dirty="0">
                <a:solidFill>
                  <a:srgbClr val="FF0000"/>
                </a:solidFill>
                <a:latin typeface="Cambria Math"/>
                <a:cs typeface="Cambria Math"/>
              </a:rPr>
              <a:t>𝓗𝓗</a:t>
            </a:r>
            <a:r>
              <a:rPr sz="2000" spc="-670" dirty="0">
                <a:latin typeface="맑은 고딕"/>
                <a:cs typeface="맑은 고딕"/>
              </a:rPr>
              <a:t>로</a:t>
            </a:r>
            <a:r>
              <a:rPr sz="2000" spc="-65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변환하여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선형에</a:t>
            </a:r>
            <a:r>
              <a:rPr sz="2000" u="sng" spc="-190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가까운</a:t>
            </a:r>
            <a:r>
              <a:rPr sz="2000" u="sng" spc="-18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데이터</a:t>
            </a:r>
            <a:r>
              <a:rPr sz="2000" u="sng" spc="-190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분포</a:t>
            </a:r>
            <a:r>
              <a:rPr sz="2000" dirty="0">
                <a:latin typeface="맑은 고딕"/>
                <a:cs typeface="맑은 고딕"/>
              </a:rPr>
              <a:t>를  만듦</a:t>
            </a:r>
            <a:endParaRPr sz="2000">
              <a:latin typeface="맑은 고딕"/>
              <a:cs typeface="맑은 고딕"/>
            </a:endParaRPr>
          </a:p>
          <a:p>
            <a:pPr marL="696595" marR="120014" lvl="1" indent="-227329">
              <a:lnSpc>
                <a:spcPts val="2160"/>
              </a:lnSpc>
              <a:spcBef>
                <a:spcPts val="5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670" dirty="0">
                <a:solidFill>
                  <a:srgbClr val="FF0000"/>
                </a:solidFill>
                <a:latin typeface="Cambria Math"/>
                <a:cs typeface="Cambria Math"/>
              </a:rPr>
              <a:t>𝓗𝓗</a:t>
            </a:r>
            <a:r>
              <a:rPr sz="2000" spc="-670" dirty="0">
                <a:latin typeface="맑은 고딕"/>
                <a:cs typeface="맑은 고딕"/>
              </a:rPr>
              <a:t>는</a:t>
            </a:r>
            <a:r>
              <a:rPr sz="2000" spc="-65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매우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높은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차원이라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실제</a:t>
            </a:r>
            <a:r>
              <a:rPr sz="2000" b="1" spc="-19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변환은</a:t>
            </a:r>
            <a:r>
              <a:rPr sz="2000" b="1" spc="-18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불가능</a:t>
            </a:r>
            <a:r>
              <a:rPr sz="2000" b="1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맑은 고딕"/>
                <a:cs typeface="맑은 고딕"/>
              </a:rPr>
              <a:t>커널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트릭을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사용하여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실제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변환하지  않고도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마치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변환을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하고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계산한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spc="-45" dirty="0">
                <a:latin typeface="맑은 고딕"/>
                <a:cs typeface="맑은 고딕"/>
              </a:rPr>
              <a:t>듯한</a:t>
            </a:r>
            <a:r>
              <a:rPr sz="2000" spc="-45" dirty="0">
                <a:latin typeface="Arial Black"/>
                <a:cs typeface="Arial Black"/>
              </a:rPr>
              <a:t>,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변환</a:t>
            </a:r>
            <a:r>
              <a:rPr sz="2000" b="1" spc="-19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효과</a:t>
            </a:r>
            <a:r>
              <a:rPr sz="2000" dirty="0">
                <a:latin typeface="맑은 고딕"/>
                <a:cs typeface="맑은 고딕"/>
              </a:rPr>
              <a:t>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거둠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8496" y="3631691"/>
            <a:ext cx="4255007" cy="2680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645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공간변환</a:t>
            </a:r>
            <a:r>
              <a:rPr spc="-475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추가설명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9655810" cy="774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공간 변환</a:t>
            </a:r>
            <a:r>
              <a:rPr sz="2400" spc="-4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과정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원래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특징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벡터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-480" dirty="0">
                <a:latin typeface="Cambria Math"/>
                <a:cs typeface="Cambria Math"/>
              </a:rPr>
              <a:t>𝐱𝐱</a:t>
            </a:r>
            <a:r>
              <a:rPr sz="2000" spc="-480" dirty="0">
                <a:latin typeface="Arial Black"/>
                <a:cs typeface="Arial Black"/>
              </a:rPr>
              <a:t>(</a:t>
            </a:r>
            <a:r>
              <a:rPr sz="2000" spc="-480" dirty="0">
                <a:latin typeface="Cambria Math"/>
                <a:cs typeface="Cambria Math"/>
              </a:rPr>
              <a:t>𝑑𝑑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spc="-80" dirty="0">
                <a:latin typeface="맑은 고딕"/>
                <a:cs typeface="맑은 고딕"/>
              </a:rPr>
              <a:t>차원</a:t>
            </a:r>
            <a:r>
              <a:rPr sz="2000" spc="-80" dirty="0">
                <a:latin typeface="Arial Black"/>
                <a:cs typeface="Arial Black"/>
              </a:rPr>
              <a:t>),</a:t>
            </a:r>
            <a:r>
              <a:rPr sz="2000" spc="-145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변환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후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벡터의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차원은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-540" dirty="0">
                <a:latin typeface="Cambria Math"/>
                <a:cs typeface="Cambria Math"/>
              </a:rPr>
              <a:t>𝑞𝑞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spc="-60" dirty="0">
                <a:latin typeface="Arial Black"/>
                <a:cs typeface="Arial Black"/>
              </a:rPr>
              <a:t>(</a:t>
            </a:r>
            <a:r>
              <a:rPr sz="2000" spc="-60" dirty="0">
                <a:latin typeface="맑은 고딕"/>
                <a:cs typeface="맑은 고딕"/>
              </a:rPr>
              <a:t>커널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기법에서는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보통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-540" dirty="0">
                <a:latin typeface="Cambria Math"/>
                <a:cs typeface="Cambria Math"/>
              </a:rPr>
              <a:t>𝑞𝑞</a:t>
            </a:r>
            <a:r>
              <a:rPr sz="2000" spc="1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≫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spc="-425" dirty="0">
                <a:latin typeface="Cambria Math"/>
                <a:cs typeface="Cambria Math"/>
              </a:rPr>
              <a:t>𝑑𝑑</a:t>
            </a:r>
            <a:r>
              <a:rPr sz="2000" spc="-425" dirty="0">
                <a:latin typeface="Arial Black"/>
                <a:cs typeface="Arial Black"/>
              </a:rPr>
              <a:t>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4212" y="3877189"/>
            <a:ext cx="289560" cy="236220"/>
          </a:xfrm>
          <a:custGeom>
            <a:avLst/>
            <a:gdLst/>
            <a:ahLst/>
            <a:cxnLst/>
            <a:rect l="l" t="t" r="r" b="b"/>
            <a:pathLst>
              <a:path w="289560" h="236220">
                <a:moveTo>
                  <a:pt x="214312" y="0"/>
                </a:moveTo>
                <a:lnTo>
                  <a:pt x="210959" y="9563"/>
                </a:lnTo>
                <a:lnTo>
                  <a:pt x="224606" y="15490"/>
                </a:lnTo>
                <a:lnTo>
                  <a:pt x="236342" y="23690"/>
                </a:lnTo>
                <a:lnTo>
                  <a:pt x="260167" y="61689"/>
                </a:lnTo>
                <a:lnTo>
                  <a:pt x="267995" y="116687"/>
                </a:lnTo>
                <a:lnTo>
                  <a:pt x="267121" y="137478"/>
                </a:lnTo>
                <a:lnTo>
                  <a:pt x="254012" y="188391"/>
                </a:lnTo>
                <a:lnTo>
                  <a:pt x="224760" y="220226"/>
                </a:lnTo>
                <a:lnTo>
                  <a:pt x="211328" y="226174"/>
                </a:lnTo>
                <a:lnTo>
                  <a:pt x="214312" y="235737"/>
                </a:lnTo>
                <a:lnTo>
                  <a:pt x="259355" y="208984"/>
                </a:lnTo>
                <a:lnTo>
                  <a:pt x="284649" y="159580"/>
                </a:lnTo>
                <a:lnTo>
                  <a:pt x="289496" y="117932"/>
                </a:lnTo>
                <a:lnTo>
                  <a:pt x="288281" y="96320"/>
                </a:lnTo>
                <a:lnTo>
                  <a:pt x="278561" y="58015"/>
                </a:lnTo>
                <a:lnTo>
                  <a:pt x="246392" y="15114"/>
                </a:lnTo>
                <a:lnTo>
                  <a:pt x="231405" y="6169"/>
                </a:lnTo>
                <a:lnTo>
                  <a:pt x="214312" y="0"/>
                </a:lnTo>
                <a:close/>
              </a:path>
              <a:path w="289560" h="236220">
                <a:moveTo>
                  <a:pt x="75184" y="0"/>
                </a:moveTo>
                <a:lnTo>
                  <a:pt x="30231" y="26833"/>
                </a:lnTo>
                <a:lnTo>
                  <a:pt x="4865" y="76347"/>
                </a:lnTo>
                <a:lnTo>
                  <a:pt x="0" y="117932"/>
                </a:lnTo>
                <a:lnTo>
                  <a:pt x="1212" y="139592"/>
                </a:lnTo>
                <a:lnTo>
                  <a:pt x="10908" y="177898"/>
                </a:lnTo>
                <a:lnTo>
                  <a:pt x="43030" y="220659"/>
                </a:lnTo>
                <a:lnTo>
                  <a:pt x="75184" y="235737"/>
                </a:lnTo>
                <a:lnTo>
                  <a:pt x="78168" y="226174"/>
                </a:lnTo>
                <a:lnTo>
                  <a:pt x="64735" y="220226"/>
                </a:lnTo>
                <a:lnTo>
                  <a:pt x="53144" y="211945"/>
                </a:lnTo>
                <a:lnTo>
                  <a:pt x="29366" y="173330"/>
                </a:lnTo>
                <a:lnTo>
                  <a:pt x="21501" y="116687"/>
                </a:lnTo>
                <a:lnTo>
                  <a:pt x="22375" y="96575"/>
                </a:lnTo>
                <a:lnTo>
                  <a:pt x="35483" y="46913"/>
                </a:lnTo>
                <a:lnTo>
                  <a:pt x="64949" y="15490"/>
                </a:lnTo>
                <a:lnTo>
                  <a:pt x="78549" y="9563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74139" y="3800221"/>
            <a:ext cx="688720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850" dirty="0">
                <a:latin typeface="Cambria Math"/>
                <a:cs typeface="Cambria Math"/>
              </a:rPr>
              <a:t>𝚽𝚽</a:t>
            </a:r>
            <a:r>
              <a:rPr sz="2000" spc="38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x : </a:t>
            </a:r>
            <a:r>
              <a:rPr sz="2000" dirty="0">
                <a:latin typeface="맑은 고딕"/>
                <a:cs typeface="맑은 고딕"/>
              </a:rPr>
              <a:t>변환함수</a:t>
            </a:r>
            <a:r>
              <a:rPr sz="2000" dirty="0">
                <a:latin typeface="Arial Black"/>
                <a:cs typeface="Arial Black"/>
              </a:rPr>
              <a:t>(</a:t>
            </a:r>
            <a:r>
              <a:rPr sz="2000" b="1" dirty="0">
                <a:latin typeface="Tahoma"/>
                <a:cs typeface="Tahoma"/>
              </a:rPr>
              <a:t>Transformation </a:t>
            </a:r>
            <a:r>
              <a:rPr sz="2000" spc="-95" dirty="0">
                <a:latin typeface="Arial Black"/>
                <a:cs typeface="Arial Black"/>
              </a:rPr>
              <a:t>or </a:t>
            </a:r>
            <a:r>
              <a:rPr sz="2000" spc="-10" dirty="0">
                <a:latin typeface="Arial Black"/>
                <a:cs typeface="Arial Black"/>
              </a:rPr>
              <a:t>‘</a:t>
            </a:r>
            <a:r>
              <a:rPr sz="2000" b="1" spc="-10" dirty="0">
                <a:latin typeface="Tahoma"/>
                <a:cs typeface="Tahoma"/>
              </a:rPr>
              <a:t>mapping</a:t>
            </a:r>
            <a:r>
              <a:rPr sz="2000" b="1" spc="-415" dirty="0">
                <a:latin typeface="Tahoma"/>
                <a:cs typeface="Tahoma"/>
              </a:rPr>
              <a:t> </a:t>
            </a:r>
            <a:r>
              <a:rPr sz="2000" b="1" spc="-30" dirty="0">
                <a:latin typeface="Tahoma"/>
                <a:cs typeface="Tahoma"/>
              </a:rPr>
              <a:t>function</a:t>
            </a:r>
            <a:r>
              <a:rPr sz="2000" spc="-30" dirty="0">
                <a:latin typeface="Arial Black"/>
                <a:cs typeface="Arial Black"/>
              </a:rPr>
              <a:t>’)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8032" y="2927927"/>
            <a:ext cx="7786621" cy="476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645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공간변환</a:t>
            </a:r>
            <a:r>
              <a:rPr spc="-475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추가설명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9655810" cy="774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공간 변환</a:t>
            </a:r>
            <a:r>
              <a:rPr sz="2400" spc="-4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과정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원래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특징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벡터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-480" dirty="0">
                <a:latin typeface="Cambria Math"/>
                <a:cs typeface="Cambria Math"/>
              </a:rPr>
              <a:t>𝐱𝐱</a:t>
            </a:r>
            <a:r>
              <a:rPr sz="2000" spc="-480" dirty="0">
                <a:latin typeface="Arial Black"/>
                <a:cs typeface="Arial Black"/>
              </a:rPr>
              <a:t>(</a:t>
            </a:r>
            <a:r>
              <a:rPr sz="2000" spc="-480" dirty="0">
                <a:latin typeface="Cambria Math"/>
                <a:cs typeface="Cambria Math"/>
              </a:rPr>
              <a:t>𝑑𝑑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spc="-80" dirty="0">
                <a:latin typeface="맑은 고딕"/>
                <a:cs typeface="맑은 고딕"/>
              </a:rPr>
              <a:t>차원</a:t>
            </a:r>
            <a:r>
              <a:rPr sz="2000" spc="-80" dirty="0">
                <a:latin typeface="Arial Black"/>
                <a:cs typeface="Arial Black"/>
              </a:rPr>
              <a:t>),</a:t>
            </a:r>
            <a:r>
              <a:rPr sz="2000" spc="-145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변환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후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벡터의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차원은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-540" dirty="0">
                <a:latin typeface="Cambria Math"/>
                <a:cs typeface="Cambria Math"/>
              </a:rPr>
              <a:t>𝑞𝑞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spc="-60" dirty="0">
                <a:latin typeface="Arial Black"/>
                <a:cs typeface="Arial Black"/>
              </a:rPr>
              <a:t>(</a:t>
            </a:r>
            <a:r>
              <a:rPr sz="2000" spc="-60" dirty="0">
                <a:latin typeface="맑은 고딕"/>
                <a:cs typeface="맑은 고딕"/>
              </a:rPr>
              <a:t>커널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기법에서는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보통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-540" dirty="0">
                <a:latin typeface="Cambria Math"/>
                <a:cs typeface="Cambria Math"/>
              </a:rPr>
              <a:t>𝑞𝑞</a:t>
            </a:r>
            <a:r>
              <a:rPr sz="2000" spc="1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≫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spc="-425" dirty="0">
                <a:latin typeface="Cambria Math"/>
                <a:cs typeface="Cambria Math"/>
              </a:rPr>
              <a:t>𝑑𝑑</a:t>
            </a:r>
            <a:r>
              <a:rPr sz="2000" spc="-425" dirty="0">
                <a:latin typeface="Arial Black"/>
                <a:cs typeface="Arial Black"/>
              </a:rPr>
              <a:t>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927406"/>
            <a:ext cx="4445000" cy="11125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dirty="0">
                <a:latin typeface="맑은 고딕"/>
                <a:cs typeface="맑은 고딕"/>
              </a:rPr>
              <a:t>공간변환 </a:t>
            </a:r>
            <a:r>
              <a:rPr sz="2400" b="1" spc="-75" dirty="0">
                <a:latin typeface="맑은 고딕"/>
                <a:cs typeface="맑은 고딕"/>
              </a:rPr>
              <a:t>예시</a:t>
            </a:r>
            <a:r>
              <a:rPr sz="2400" spc="-75" dirty="0">
                <a:latin typeface="Arial Black"/>
                <a:cs typeface="Arial Black"/>
              </a:rPr>
              <a:t>(2</a:t>
            </a:r>
            <a:r>
              <a:rPr sz="2400" spc="-75" dirty="0">
                <a:latin typeface="맑은 고딕"/>
                <a:cs typeface="맑은 고딕"/>
              </a:rPr>
              <a:t>차원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39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Arial Black"/>
                <a:cs typeface="Arial Black"/>
              </a:rPr>
              <a:t>2</a:t>
            </a:r>
            <a:r>
              <a:rPr sz="2400" spc="-114" dirty="0">
                <a:latin typeface="맑은 고딕"/>
                <a:cs typeface="맑은 고딕"/>
              </a:rPr>
              <a:t>차원</a:t>
            </a:r>
            <a:r>
              <a:rPr sz="2400" spc="-114" dirty="0">
                <a:latin typeface="Arial Black"/>
                <a:cs typeface="Arial Black"/>
              </a:rPr>
              <a:t>)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본래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선형분리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불가능한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spc="-60" dirty="0">
                <a:latin typeface="Arial Black"/>
                <a:cs typeface="Arial Black"/>
              </a:rPr>
              <a:t>2</a:t>
            </a:r>
            <a:r>
              <a:rPr sz="2000" spc="-60" dirty="0">
                <a:latin typeface="맑은 고딕"/>
                <a:cs typeface="맑은 고딕"/>
              </a:rPr>
              <a:t>차원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맑은 고딕"/>
                <a:cs typeface="맑은 고딕"/>
              </a:rPr>
              <a:t>분리가능한 </a:t>
            </a:r>
            <a:r>
              <a:rPr sz="2000" spc="-90" dirty="0">
                <a:latin typeface="Arial Black"/>
                <a:cs typeface="Arial Black"/>
              </a:rPr>
              <a:t>2</a:t>
            </a:r>
            <a:r>
              <a:rPr sz="2000" spc="-90" dirty="0">
                <a:latin typeface="맑은 고딕"/>
                <a:cs typeface="맑은 고딕"/>
              </a:rPr>
              <a:t>차 </a:t>
            </a:r>
            <a:r>
              <a:rPr sz="2000" dirty="0">
                <a:latin typeface="맑은 고딕"/>
                <a:cs typeface="맑은 고딕"/>
              </a:rPr>
              <a:t>공간으로</a:t>
            </a:r>
            <a:r>
              <a:rPr sz="2000" spc="-5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변환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68032" y="2927927"/>
            <a:ext cx="7786621" cy="476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4902" y="4021063"/>
            <a:ext cx="5562226" cy="2094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645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공간변환</a:t>
            </a:r>
            <a:r>
              <a:rPr spc="-475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추가설명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6224270" cy="774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공간변환 </a:t>
            </a:r>
            <a:r>
              <a:rPr sz="2400" spc="-65" dirty="0">
                <a:latin typeface="맑은 고딕"/>
                <a:cs typeface="맑은 고딕"/>
              </a:rPr>
              <a:t>예시</a:t>
            </a:r>
            <a:r>
              <a:rPr sz="2400" spc="-65" dirty="0">
                <a:latin typeface="Arial Black"/>
                <a:cs typeface="Arial Black"/>
              </a:rPr>
              <a:t>(</a:t>
            </a:r>
            <a:r>
              <a:rPr sz="2400" b="1" spc="-65" dirty="0">
                <a:latin typeface="Tahoma"/>
                <a:cs typeface="Tahoma"/>
              </a:rPr>
              <a:t>2</a:t>
            </a:r>
            <a:r>
              <a:rPr sz="2400" b="1" spc="-65" dirty="0">
                <a:latin typeface="맑은 고딕"/>
                <a:cs typeface="맑은 고딕"/>
              </a:rPr>
              <a:t>차원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350" dirty="0">
                <a:latin typeface="Times New Roman"/>
                <a:cs typeface="Times New Roman"/>
              </a:rPr>
              <a:t> </a:t>
            </a:r>
            <a:r>
              <a:rPr sz="2400" b="1" spc="-95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2400" b="1" spc="-95" dirty="0">
                <a:latin typeface="맑은 고딕"/>
                <a:cs typeface="맑은 고딕"/>
              </a:rPr>
              <a:t>차원</a:t>
            </a:r>
            <a:r>
              <a:rPr sz="2400" spc="-95" dirty="0">
                <a:latin typeface="Arial Black"/>
                <a:cs typeface="Arial Black"/>
              </a:rPr>
              <a:t>)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변환함수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파이는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아래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식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(11.4)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라고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가정할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45" dirty="0">
                <a:latin typeface="맑은 고딕"/>
                <a:cs typeface="맑은 고딕"/>
              </a:rPr>
              <a:t>경우</a:t>
            </a:r>
            <a:r>
              <a:rPr sz="2000" spc="-45" dirty="0">
                <a:latin typeface="Arial Black"/>
                <a:cs typeface="Arial Black"/>
              </a:rPr>
              <a:t>,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8803" y="2844432"/>
            <a:ext cx="8964065" cy="4117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9060" y="3732945"/>
            <a:ext cx="4191158" cy="24438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039113" y="4538216"/>
            <a:ext cx="2483485" cy="1296035"/>
            <a:chOff x="1039113" y="4538216"/>
            <a:chExt cx="2483485" cy="1296035"/>
          </a:xfrm>
        </p:grpSpPr>
        <p:sp>
          <p:nvSpPr>
            <p:cNvPr id="7" name="object 7"/>
            <p:cNvSpPr/>
            <p:nvPr/>
          </p:nvSpPr>
          <p:spPr>
            <a:xfrm>
              <a:off x="1045463" y="4544566"/>
              <a:ext cx="2470785" cy="1283335"/>
            </a:xfrm>
            <a:custGeom>
              <a:avLst/>
              <a:gdLst/>
              <a:ahLst/>
              <a:cxnLst/>
              <a:rect l="l" t="t" r="r" b="b"/>
              <a:pathLst>
                <a:path w="2470785" h="1283335">
                  <a:moveTo>
                    <a:pt x="1828800" y="0"/>
                  </a:moveTo>
                  <a:lnTo>
                    <a:pt x="1828800" y="320801"/>
                  </a:lnTo>
                  <a:lnTo>
                    <a:pt x="0" y="320801"/>
                  </a:lnTo>
                  <a:lnTo>
                    <a:pt x="0" y="962406"/>
                  </a:lnTo>
                  <a:lnTo>
                    <a:pt x="1828800" y="962406"/>
                  </a:lnTo>
                  <a:lnTo>
                    <a:pt x="1828800" y="1283208"/>
                  </a:lnTo>
                  <a:lnTo>
                    <a:pt x="2470404" y="641604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5463" y="4544566"/>
              <a:ext cx="2470785" cy="1283335"/>
            </a:xfrm>
            <a:custGeom>
              <a:avLst/>
              <a:gdLst/>
              <a:ahLst/>
              <a:cxnLst/>
              <a:rect l="l" t="t" r="r" b="b"/>
              <a:pathLst>
                <a:path w="2470785" h="1283335">
                  <a:moveTo>
                    <a:pt x="0" y="320801"/>
                  </a:moveTo>
                  <a:lnTo>
                    <a:pt x="1828800" y="320801"/>
                  </a:lnTo>
                  <a:lnTo>
                    <a:pt x="1828800" y="0"/>
                  </a:lnTo>
                  <a:lnTo>
                    <a:pt x="2470404" y="641604"/>
                  </a:lnTo>
                  <a:lnTo>
                    <a:pt x="1828800" y="1283208"/>
                  </a:lnTo>
                  <a:lnTo>
                    <a:pt x="1828800" y="962406"/>
                  </a:lnTo>
                  <a:lnTo>
                    <a:pt x="0" y="962406"/>
                  </a:lnTo>
                  <a:lnTo>
                    <a:pt x="0" y="320801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45368" y="5031716"/>
            <a:ext cx="1749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식 (11.4) 적용</a:t>
            </a:r>
            <a:r>
              <a:rPr sz="1800" spc="-11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후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5506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25" dirty="0"/>
              <a:t>Kernel </a:t>
            </a:r>
            <a:r>
              <a:rPr spc="-434" dirty="0"/>
              <a:t>Trick</a:t>
            </a:r>
            <a:r>
              <a:rPr spc="-434" dirty="0">
                <a:latin typeface="맑은 고딕"/>
                <a:cs typeface="맑은 고딕"/>
              </a:rPr>
              <a:t>의</a:t>
            </a:r>
            <a:r>
              <a:rPr spc="-355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필요성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4838700" cy="10858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원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특징공간이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매우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고차원인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경우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예시</a:t>
            </a:r>
            <a:endParaRPr sz="2000">
              <a:latin typeface="맑은 고딕"/>
              <a:cs typeface="맑은 고딕"/>
            </a:endParaRPr>
          </a:p>
          <a:p>
            <a:pPr marL="227965" marR="172085" lvl="2" indent="-22796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227965" algn="l"/>
                <a:tab pos="1155700" algn="l"/>
              </a:tabLst>
            </a:pPr>
            <a:r>
              <a:rPr sz="1800" spc="-175" dirty="0">
                <a:latin typeface="Arial Black"/>
                <a:cs typeface="Arial Black"/>
              </a:rPr>
              <a:t>MNIST: </a:t>
            </a:r>
            <a:r>
              <a:rPr sz="1800" spc="-140" dirty="0">
                <a:latin typeface="Arial Black"/>
                <a:cs typeface="Arial Black"/>
              </a:rPr>
              <a:t>28*28 </a:t>
            </a:r>
            <a:r>
              <a:rPr sz="1800" spc="-160" dirty="0">
                <a:latin typeface="Arial Black"/>
                <a:cs typeface="Arial Black"/>
              </a:rPr>
              <a:t>=</a:t>
            </a:r>
            <a:r>
              <a:rPr sz="1800" spc="-145" dirty="0">
                <a:latin typeface="Arial Black"/>
                <a:cs typeface="Arial Black"/>
              </a:rPr>
              <a:t> </a:t>
            </a:r>
            <a:r>
              <a:rPr sz="1800" b="1" spc="-70" dirty="0">
                <a:latin typeface="Tahoma"/>
                <a:cs typeface="Tahoma"/>
              </a:rPr>
              <a:t>784</a:t>
            </a:r>
            <a:r>
              <a:rPr sz="1800" spc="-70" dirty="0">
                <a:latin typeface="맑은 고딕"/>
                <a:cs typeface="맑은 고딕"/>
              </a:rPr>
              <a:t>차원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4547" y="2550540"/>
            <a:ext cx="3158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0" dirty="0">
                <a:latin typeface="Arial Black"/>
                <a:cs typeface="Arial Black"/>
              </a:rPr>
              <a:t>ILSVRC: </a:t>
            </a:r>
            <a:r>
              <a:rPr sz="1800" spc="-150" dirty="0">
                <a:latin typeface="Arial Black"/>
                <a:cs typeface="Arial Black"/>
              </a:rPr>
              <a:t>224*224 </a:t>
            </a:r>
            <a:r>
              <a:rPr sz="1800" spc="-160" dirty="0">
                <a:latin typeface="Arial Black"/>
                <a:cs typeface="Arial Black"/>
              </a:rPr>
              <a:t>=</a:t>
            </a:r>
            <a:r>
              <a:rPr sz="1800" spc="-120" dirty="0">
                <a:latin typeface="Arial Black"/>
                <a:cs typeface="Arial Black"/>
              </a:rPr>
              <a:t> </a:t>
            </a:r>
            <a:r>
              <a:rPr sz="1800" b="1" spc="-85" dirty="0">
                <a:latin typeface="Tahoma"/>
                <a:cs typeface="Tahoma"/>
              </a:rPr>
              <a:t>50176</a:t>
            </a:r>
            <a:r>
              <a:rPr sz="1800" spc="-85" dirty="0">
                <a:latin typeface="맑은 고딕"/>
                <a:cs typeface="맑은 고딕"/>
              </a:rPr>
              <a:t>차원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1913" y="3381773"/>
            <a:ext cx="3076546" cy="2492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19543" y="3342132"/>
            <a:ext cx="3899049" cy="31882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5506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25" dirty="0"/>
              <a:t>Kernel </a:t>
            </a:r>
            <a:r>
              <a:rPr spc="-434" dirty="0"/>
              <a:t>Trick</a:t>
            </a:r>
            <a:r>
              <a:rPr spc="-434" dirty="0">
                <a:latin typeface="맑은 고딕"/>
                <a:cs typeface="맑은 고딕"/>
              </a:rPr>
              <a:t>의</a:t>
            </a:r>
            <a:r>
              <a:rPr spc="-355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필요성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3003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커널함수 </a:t>
            </a:r>
            <a:r>
              <a:rPr sz="2400" i="1" spc="-125" dirty="0">
                <a:latin typeface="Noto Sans"/>
                <a:cs typeface="Noto Sans"/>
              </a:rPr>
              <a:t>K</a:t>
            </a:r>
            <a:r>
              <a:rPr sz="2400" spc="-125" dirty="0">
                <a:latin typeface="Arial Black"/>
                <a:cs typeface="Arial Black"/>
              </a:rPr>
              <a:t>(</a:t>
            </a:r>
            <a:r>
              <a:rPr sz="2400" b="1" spc="-125" dirty="0">
                <a:latin typeface="Tahoma"/>
                <a:cs typeface="Tahoma"/>
              </a:rPr>
              <a:t>x</a:t>
            </a:r>
            <a:r>
              <a:rPr sz="2400" spc="-125" dirty="0">
                <a:latin typeface="Arial Black"/>
                <a:cs typeface="Arial Black"/>
              </a:rPr>
              <a:t>,</a:t>
            </a:r>
            <a:r>
              <a:rPr sz="2400" b="1" spc="-125" dirty="0">
                <a:latin typeface="Tahoma"/>
                <a:cs typeface="Tahoma"/>
              </a:rPr>
              <a:t>z</a:t>
            </a:r>
            <a:r>
              <a:rPr sz="2400" spc="-125" dirty="0">
                <a:latin typeface="Arial Black"/>
                <a:cs typeface="Arial Black"/>
              </a:rPr>
              <a:t>)</a:t>
            </a:r>
            <a:r>
              <a:rPr sz="2400" spc="-490" dirty="0">
                <a:latin typeface="Arial Black"/>
                <a:cs typeface="Arial Black"/>
              </a:rPr>
              <a:t> </a:t>
            </a:r>
            <a:r>
              <a:rPr sz="2400" dirty="0">
                <a:latin typeface="맑은 고딕"/>
                <a:cs typeface="맑은 고딕"/>
              </a:rPr>
              <a:t>정의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8032" y="2305009"/>
            <a:ext cx="10726473" cy="1360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2611" y="3864864"/>
            <a:ext cx="4599431" cy="2898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5506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25" dirty="0"/>
              <a:t>Kernel </a:t>
            </a:r>
            <a:r>
              <a:rPr spc="-434" dirty="0"/>
              <a:t>Trick</a:t>
            </a:r>
            <a:r>
              <a:rPr spc="-434" dirty="0">
                <a:latin typeface="맑은 고딕"/>
                <a:cs typeface="맑은 고딕"/>
              </a:rPr>
              <a:t>의</a:t>
            </a:r>
            <a:r>
              <a:rPr spc="-355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필요성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3003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커널함수 </a:t>
            </a:r>
            <a:r>
              <a:rPr sz="2400" i="1" spc="-125" dirty="0">
                <a:latin typeface="Noto Sans"/>
                <a:cs typeface="Noto Sans"/>
              </a:rPr>
              <a:t>K</a:t>
            </a:r>
            <a:r>
              <a:rPr sz="2400" spc="-125" dirty="0">
                <a:latin typeface="Arial Black"/>
                <a:cs typeface="Arial Black"/>
              </a:rPr>
              <a:t>(</a:t>
            </a:r>
            <a:r>
              <a:rPr sz="2400" b="1" spc="-125" dirty="0">
                <a:latin typeface="Tahoma"/>
                <a:cs typeface="Tahoma"/>
              </a:rPr>
              <a:t>x</a:t>
            </a:r>
            <a:r>
              <a:rPr sz="2400" spc="-125" dirty="0">
                <a:latin typeface="Arial Black"/>
                <a:cs typeface="Arial Black"/>
              </a:rPr>
              <a:t>,</a:t>
            </a:r>
            <a:r>
              <a:rPr sz="2400" b="1" spc="-125" dirty="0">
                <a:latin typeface="Tahoma"/>
                <a:cs typeface="Tahoma"/>
              </a:rPr>
              <a:t>z</a:t>
            </a:r>
            <a:r>
              <a:rPr sz="2400" spc="-125" dirty="0">
                <a:latin typeface="Arial Black"/>
                <a:cs typeface="Arial Black"/>
              </a:rPr>
              <a:t>)</a:t>
            </a:r>
            <a:r>
              <a:rPr sz="2400" spc="-490" dirty="0">
                <a:latin typeface="Arial Black"/>
                <a:cs typeface="Arial Black"/>
              </a:rPr>
              <a:t> </a:t>
            </a:r>
            <a:r>
              <a:rPr sz="2400" dirty="0">
                <a:latin typeface="맑은 고딕"/>
                <a:cs typeface="맑은 고딕"/>
              </a:rPr>
              <a:t>정의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046278"/>
            <a:ext cx="10347960" cy="17322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커널 </a:t>
            </a:r>
            <a:r>
              <a:rPr sz="2400" spc="-45" dirty="0">
                <a:latin typeface="맑은 고딕"/>
                <a:cs typeface="맑은 고딕"/>
              </a:rPr>
              <a:t>트릭</a:t>
            </a:r>
            <a:r>
              <a:rPr sz="2400" spc="-45" dirty="0">
                <a:latin typeface="Arial Black"/>
                <a:cs typeface="Arial Black"/>
              </a:rPr>
              <a:t>(</a:t>
            </a:r>
            <a:r>
              <a:rPr sz="2400" spc="-45" dirty="0">
                <a:latin typeface="맑은 고딕"/>
                <a:cs typeface="맑은 고딕"/>
              </a:rPr>
              <a:t>커널</a:t>
            </a:r>
            <a:r>
              <a:rPr sz="2400" spc="-434" dirty="0">
                <a:latin typeface="맑은 고딕"/>
                <a:cs typeface="맑은 고딕"/>
              </a:rPr>
              <a:t> </a:t>
            </a:r>
            <a:r>
              <a:rPr sz="2400" spc="-75" dirty="0">
                <a:latin typeface="맑은 고딕"/>
                <a:cs typeface="맑은 고딕"/>
              </a:rPr>
              <a:t>대치</a:t>
            </a:r>
            <a:r>
              <a:rPr sz="2400" spc="-75" dirty="0">
                <a:latin typeface="Arial Black"/>
                <a:cs typeface="Arial Black"/>
              </a:rPr>
              <a:t>)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395" dirty="0">
                <a:latin typeface="Cambria Math"/>
                <a:cs typeface="Cambria Math"/>
              </a:rPr>
              <a:t>𝚽𝚽(𝐱𝐱)</a:t>
            </a:r>
            <a:r>
              <a:rPr sz="2000" spc="-395" dirty="0">
                <a:latin typeface="맑은 고딕"/>
                <a:cs typeface="맑은 고딕"/>
              </a:rPr>
              <a:t>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변환한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Cambria Math"/>
                <a:cs typeface="Cambria Math"/>
              </a:rPr>
              <a:t>ℋ</a:t>
            </a:r>
            <a:r>
              <a:rPr sz="2000" spc="165" dirty="0">
                <a:latin typeface="Cambria Math"/>
                <a:cs typeface="Cambria Math"/>
              </a:rPr>
              <a:t> </a:t>
            </a:r>
            <a:r>
              <a:rPr sz="2000" dirty="0">
                <a:latin typeface="맑은 고딕"/>
                <a:cs typeface="맑은 고딕"/>
              </a:rPr>
              <a:t>공간에서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내적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연산을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원래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특징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공간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ℒ</a:t>
            </a:r>
            <a:r>
              <a:rPr sz="2000" spc="20" dirty="0">
                <a:latin typeface="맑은 고딕"/>
                <a:cs typeface="맑은 고딕"/>
              </a:rPr>
              <a:t>에서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커널함수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계산으로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대치</a:t>
            </a:r>
            <a:endParaRPr sz="2000">
              <a:latin typeface="맑은 고딕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맑은 고딕"/>
                <a:cs typeface="맑은 고딕"/>
              </a:rPr>
              <a:t>고차원에서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계산할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필요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spc="-350" dirty="0">
                <a:latin typeface="Arial Black"/>
                <a:cs typeface="Arial Black"/>
              </a:rPr>
              <a:t>X</a:t>
            </a:r>
            <a:r>
              <a:rPr sz="1800" spc="-145" dirty="0">
                <a:latin typeface="Arial Black"/>
                <a:cs typeface="Arial Black"/>
              </a:rPr>
              <a:t> </a:t>
            </a:r>
            <a:r>
              <a:rPr sz="1800" spc="-95" dirty="0">
                <a:latin typeface="Arial Black"/>
                <a:cs typeface="Arial Black"/>
              </a:rPr>
              <a:t>(</a:t>
            </a:r>
            <a:r>
              <a:rPr sz="1800" spc="-95" dirty="0">
                <a:latin typeface="맑은 고딕"/>
                <a:cs typeface="맑은 고딕"/>
              </a:rPr>
              <a:t>즉</a:t>
            </a:r>
            <a:r>
              <a:rPr sz="1800" spc="-95" dirty="0">
                <a:latin typeface="Arial Black"/>
                <a:cs typeface="Arial Black"/>
              </a:rPr>
              <a:t>,</a:t>
            </a:r>
            <a:r>
              <a:rPr sz="1800" spc="-135" dirty="0">
                <a:latin typeface="Arial Black"/>
                <a:cs typeface="Arial Black"/>
              </a:rPr>
              <a:t> </a:t>
            </a:r>
            <a:r>
              <a:rPr sz="1800" dirty="0">
                <a:latin typeface="맑은 고딕"/>
                <a:cs typeface="맑은 고딕"/>
              </a:rPr>
              <a:t>계산은</a:t>
            </a:r>
            <a:r>
              <a:rPr sz="1800" spc="-1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원래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특징공간</a:t>
            </a:r>
            <a:r>
              <a:rPr sz="1800" spc="-1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차원에서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할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수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spc="-55" dirty="0">
                <a:latin typeface="맑은 고딕"/>
                <a:cs typeface="맑은 고딕"/>
              </a:rPr>
              <a:t>있음</a:t>
            </a:r>
            <a:r>
              <a:rPr sz="1800" spc="-55" dirty="0">
                <a:latin typeface="Arial Black"/>
                <a:cs typeface="Arial Black"/>
              </a:rPr>
              <a:t>)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30" dirty="0">
                <a:latin typeface="맑은 고딕"/>
                <a:cs typeface="맑은 고딕"/>
              </a:rPr>
              <a:t>동시에</a:t>
            </a:r>
            <a:r>
              <a:rPr sz="1800" spc="-30" dirty="0">
                <a:latin typeface="Arial Black"/>
                <a:cs typeface="Arial Black"/>
              </a:rPr>
              <a:t>,</a:t>
            </a:r>
            <a:r>
              <a:rPr sz="1800" spc="-140" dirty="0">
                <a:latin typeface="Arial Black"/>
                <a:cs typeface="Arial Black"/>
              </a:rPr>
              <a:t> </a:t>
            </a:r>
            <a:r>
              <a:rPr sz="1800" spc="-65" dirty="0">
                <a:latin typeface="Arial Black"/>
                <a:cs typeface="Arial Black"/>
              </a:rPr>
              <a:t>‘</a:t>
            </a:r>
            <a:r>
              <a:rPr sz="1800" spc="-65" dirty="0">
                <a:latin typeface="맑은 고딕"/>
                <a:cs typeface="맑은 고딕"/>
              </a:rPr>
              <a:t>선형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분리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spc="-35" dirty="0">
                <a:latin typeface="맑은 고딕"/>
                <a:cs typeface="맑은 고딕"/>
              </a:rPr>
              <a:t>가능</a:t>
            </a:r>
            <a:r>
              <a:rPr sz="1800" spc="-35" dirty="0">
                <a:latin typeface="Arial Black"/>
                <a:cs typeface="Arial Black"/>
              </a:rPr>
              <a:t>’</a:t>
            </a:r>
            <a:r>
              <a:rPr sz="1800" spc="-35" dirty="0">
                <a:latin typeface="맑은 고딕"/>
                <a:cs typeface="맑은 고딕"/>
              </a:rPr>
              <a:t>이라는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고차원</a:t>
            </a:r>
            <a:r>
              <a:rPr sz="1800" u="sng" spc="-180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공간의</a:t>
            </a:r>
            <a:r>
              <a:rPr sz="1800" u="sng" spc="-16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좋은</a:t>
            </a:r>
            <a:r>
              <a:rPr sz="1800" u="sng" spc="-170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특성을</a:t>
            </a:r>
            <a:r>
              <a:rPr sz="1800" u="sng" spc="-180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이용가능</a:t>
            </a:r>
            <a:endParaRPr sz="18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제약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45" dirty="0">
                <a:latin typeface="맑은 고딕"/>
                <a:cs typeface="맑은 고딕"/>
              </a:rPr>
              <a:t>사항</a:t>
            </a:r>
            <a:r>
              <a:rPr sz="2000" spc="-45" dirty="0">
                <a:latin typeface="Arial Black"/>
                <a:cs typeface="Arial Black"/>
              </a:rPr>
              <a:t>: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dirty="0">
                <a:latin typeface="Cambria Math"/>
                <a:cs typeface="Cambria Math"/>
              </a:rPr>
              <a:t>ℋ</a:t>
            </a:r>
            <a:r>
              <a:rPr sz="2000" spc="160" dirty="0">
                <a:latin typeface="Cambria Math"/>
                <a:cs typeface="Cambria Math"/>
              </a:rPr>
              <a:t> </a:t>
            </a:r>
            <a:r>
              <a:rPr sz="2000" dirty="0">
                <a:latin typeface="맑은 고딕"/>
                <a:cs typeface="맑은 고딕"/>
              </a:rPr>
              <a:t>공간에서의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연산이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95" dirty="0">
                <a:latin typeface="맑은 고딕"/>
                <a:cs typeface="맑은 고딕"/>
              </a:rPr>
              <a:t>내적</a:t>
            </a:r>
            <a:r>
              <a:rPr sz="2000" spc="-95" dirty="0">
                <a:latin typeface="Arial Black"/>
                <a:cs typeface="Arial Black"/>
              </a:rPr>
              <a:t>(dot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125" dirty="0">
                <a:latin typeface="Arial Black"/>
                <a:cs typeface="Arial Black"/>
              </a:rPr>
              <a:t>product)</a:t>
            </a:r>
            <a:r>
              <a:rPr sz="2000" spc="-125" dirty="0">
                <a:latin typeface="맑은 고딕"/>
                <a:cs typeface="맑은 고딕"/>
              </a:rPr>
              <a:t>으로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표현할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있어야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65" dirty="0">
                <a:latin typeface="맑은 고딕"/>
                <a:cs typeface="맑은 고딕"/>
              </a:rPr>
              <a:t>함</a:t>
            </a:r>
            <a:r>
              <a:rPr sz="2000" spc="-65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18032" y="60960"/>
            <a:ext cx="11117580" cy="3604895"/>
            <a:chOff x="1018032" y="60960"/>
            <a:chExt cx="11117580" cy="3604895"/>
          </a:xfrm>
        </p:grpSpPr>
        <p:sp>
          <p:nvSpPr>
            <p:cNvPr id="6" name="object 6"/>
            <p:cNvSpPr/>
            <p:nvPr/>
          </p:nvSpPr>
          <p:spPr>
            <a:xfrm>
              <a:off x="1018032" y="2305009"/>
              <a:ext cx="10726473" cy="13607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48828" y="60960"/>
              <a:ext cx="3986783" cy="25115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666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25" dirty="0"/>
              <a:t>Kernel </a:t>
            </a:r>
            <a:r>
              <a:rPr spc="-484" dirty="0"/>
              <a:t>Trick:</a:t>
            </a:r>
            <a:r>
              <a:rPr spc="-250" dirty="0"/>
              <a:t> </a:t>
            </a:r>
            <a:r>
              <a:rPr spc="-44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5452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0" dirty="0">
                <a:latin typeface="Arial Black"/>
                <a:cs typeface="Arial Black"/>
              </a:rPr>
              <a:t>Second-degree </a:t>
            </a:r>
            <a:r>
              <a:rPr sz="2400" spc="-175" dirty="0">
                <a:latin typeface="Arial Black"/>
                <a:cs typeface="Arial Black"/>
              </a:rPr>
              <a:t>polynomial</a:t>
            </a:r>
            <a:r>
              <a:rPr sz="2400" spc="-220" dirty="0">
                <a:latin typeface="Arial Black"/>
                <a:cs typeface="Arial Black"/>
              </a:rPr>
              <a:t> </a:t>
            </a:r>
            <a:r>
              <a:rPr sz="2400" spc="-160" dirty="0">
                <a:latin typeface="Arial Black"/>
                <a:cs typeface="Arial Black"/>
              </a:rPr>
              <a:t>mapping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90552" y="3311501"/>
            <a:ext cx="2394385" cy="1254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6432" y="2396941"/>
            <a:ext cx="7342395" cy="337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967473" y="3058414"/>
            <a:ext cx="1172845" cy="1090295"/>
            <a:chOff x="6967473" y="3058414"/>
            <a:chExt cx="1172845" cy="1090295"/>
          </a:xfrm>
        </p:grpSpPr>
        <p:sp>
          <p:nvSpPr>
            <p:cNvPr id="7" name="object 7"/>
            <p:cNvSpPr/>
            <p:nvPr/>
          </p:nvSpPr>
          <p:spPr>
            <a:xfrm>
              <a:off x="6973823" y="3064764"/>
              <a:ext cx="1160145" cy="1077595"/>
            </a:xfrm>
            <a:custGeom>
              <a:avLst/>
              <a:gdLst/>
              <a:ahLst/>
              <a:cxnLst/>
              <a:rect l="l" t="t" r="r" b="b"/>
              <a:pathLst>
                <a:path w="1160145" h="1077595">
                  <a:moveTo>
                    <a:pt x="1159763" y="0"/>
                  </a:moveTo>
                  <a:lnTo>
                    <a:pt x="890396" y="0"/>
                  </a:lnTo>
                  <a:lnTo>
                    <a:pt x="890396" y="471385"/>
                  </a:lnTo>
                  <a:lnTo>
                    <a:pt x="885061" y="517710"/>
                  </a:lnTo>
                  <a:lnTo>
                    <a:pt x="869863" y="560235"/>
                  </a:lnTo>
                  <a:lnTo>
                    <a:pt x="846014" y="597747"/>
                  </a:lnTo>
                  <a:lnTo>
                    <a:pt x="814729" y="629034"/>
                  </a:lnTo>
                  <a:lnTo>
                    <a:pt x="777219" y="652883"/>
                  </a:lnTo>
                  <a:lnTo>
                    <a:pt x="734698" y="668081"/>
                  </a:lnTo>
                  <a:lnTo>
                    <a:pt x="688378" y="673417"/>
                  </a:lnTo>
                  <a:lnTo>
                    <a:pt x="269366" y="673417"/>
                  </a:lnTo>
                  <a:lnTo>
                    <a:pt x="269366" y="538734"/>
                  </a:lnTo>
                  <a:lnTo>
                    <a:pt x="0" y="808101"/>
                  </a:lnTo>
                  <a:lnTo>
                    <a:pt x="269366" y="1077468"/>
                  </a:lnTo>
                  <a:lnTo>
                    <a:pt x="269366" y="942784"/>
                  </a:lnTo>
                  <a:lnTo>
                    <a:pt x="688378" y="942784"/>
                  </a:lnTo>
                  <a:lnTo>
                    <a:pt x="736574" y="940350"/>
                  </a:lnTo>
                  <a:lnTo>
                    <a:pt x="783378" y="933207"/>
                  </a:lnTo>
                  <a:lnTo>
                    <a:pt x="828553" y="921591"/>
                  </a:lnTo>
                  <a:lnTo>
                    <a:pt x="871861" y="905740"/>
                  </a:lnTo>
                  <a:lnTo>
                    <a:pt x="913067" y="885889"/>
                  </a:lnTo>
                  <a:lnTo>
                    <a:pt x="951933" y="862278"/>
                  </a:lnTo>
                  <a:lnTo>
                    <a:pt x="988222" y="835141"/>
                  </a:lnTo>
                  <a:lnTo>
                    <a:pt x="1021697" y="804716"/>
                  </a:lnTo>
                  <a:lnTo>
                    <a:pt x="1052121" y="771240"/>
                  </a:lnTo>
                  <a:lnTo>
                    <a:pt x="1079258" y="734950"/>
                  </a:lnTo>
                  <a:lnTo>
                    <a:pt x="1102869" y="696084"/>
                  </a:lnTo>
                  <a:lnTo>
                    <a:pt x="1122719" y="654877"/>
                  </a:lnTo>
                  <a:lnTo>
                    <a:pt x="1138571" y="611566"/>
                  </a:lnTo>
                  <a:lnTo>
                    <a:pt x="1150187" y="566390"/>
                  </a:lnTo>
                  <a:lnTo>
                    <a:pt x="1157330" y="519584"/>
                  </a:lnTo>
                  <a:lnTo>
                    <a:pt x="1159763" y="471385"/>
                  </a:lnTo>
                  <a:lnTo>
                    <a:pt x="115976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73823" y="3064764"/>
              <a:ext cx="1160145" cy="1077595"/>
            </a:xfrm>
            <a:custGeom>
              <a:avLst/>
              <a:gdLst/>
              <a:ahLst/>
              <a:cxnLst/>
              <a:rect l="l" t="t" r="r" b="b"/>
              <a:pathLst>
                <a:path w="1160145" h="1077595">
                  <a:moveTo>
                    <a:pt x="1159763" y="0"/>
                  </a:moveTo>
                  <a:lnTo>
                    <a:pt x="1159763" y="471385"/>
                  </a:lnTo>
                  <a:lnTo>
                    <a:pt x="1157330" y="519584"/>
                  </a:lnTo>
                  <a:lnTo>
                    <a:pt x="1150187" y="566390"/>
                  </a:lnTo>
                  <a:lnTo>
                    <a:pt x="1138571" y="611566"/>
                  </a:lnTo>
                  <a:lnTo>
                    <a:pt x="1122719" y="654877"/>
                  </a:lnTo>
                  <a:lnTo>
                    <a:pt x="1102869" y="696084"/>
                  </a:lnTo>
                  <a:lnTo>
                    <a:pt x="1079258" y="734950"/>
                  </a:lnTo>
                  <a:lnTo>
                    <a:pt x="1052121" y="771240"/>
                  </a:lnTo>
                  <a:lnTo>
                    <a:pt x="1021697" y="804716"/>
                  </a:lnTo>
                  <a:lnTo>
                    <a:pt x="988222" y="835141"/>
                  </a:lnTo>
                  <a:lnTo>
                    <a:pt x="951933" y="862278"/>
                  </a:lnTo>
                  <a:lnTo>
                    <a:pt x="913067" y="885889"/>
                  </a:lnTo>
                  <a:lnTo>
                    <a:pt x="871861" y="905740"/>
                  </a:lnTo>
                  <a:lnTo>
                    <a:pt x="828553" y="921591"/>
                  </a:lnTo>
                  <a:lnTo>
                    <a:pt x="783378" y="933207"/>
                  </a:lnTo>
                  <a:lnTo>
                    <a:pt x="736574" y="940350"/>
                  </a:lnTo>
                  <a:lnTo>
                    <a:pt x="688378" y="942784"/>
                  </a:lnTo>
                  <a:lnTo>
                    <a:pt x="269366" y="942784"/>
                  </a:lnTo>
                  <a:lnTo>
                    <a:pt x="269366" y="1077468"/>
                  </a:lnTo>
                  <a:lnTo>
                    <a:pt x="0" y="808101"/>
                  </a:lnTo>
                  <a:lnTo>
                    <a:pt x="269366" y="538734"/>
                  </a:lnTo>
                  <a:lnTo>
                    <a:pt x="269366" y="673417"/>
                  </a:lnTo>
                  <a:lnTo>
                    <a:pt x="688378" y="673417"/>
                  </a:lnTo>
                  <a:lnTo>
                    <a:pt x="734698" y="668081"/>
                  </a:lnTo>
                  <a:lnTo>
                    <a:pt x="777219" y="652883"/>
                  </a:lnTo>
                  <a:lnTo>
                    <a:pt x="814729" y="629034"/>
                  </a:lnTo>
                  <a:lnTo>
                    <a:pt x="846014" y="597747"/>
                  </a:lnTo>
                  <a:lnTo>
                    <a:pt x="869863" y="560235"/>
                  </a:lnTo>
                  <a:lnTo>
                    <a:pt x="885061" y="517710"/>
                  </a:lnTo>
                  <a:lnTo>
                    <a:pt x="890396" y="471385"/>
                  </a:lnTo>
                  <a:lnTo>
                    <a:pt x="890396" y="0"/>
                  </a:lnTo>
                  <a:lnTo>
                    <a:pt x="1159763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666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25" dirty="0"/>
              <a:t>Kernel </a:t>
            </a:r>
            <a:r>
              <a:rPr spc="-484" dirty="0"/>
              <a:t>Trick:</a:t>
            </a:r>
            <a:r>
              <a:rPr spc="-250" dirty="0"/>
              <a:t> </a:t>
            </a:r>
            <a:r>
              <a:rPr spc="-44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783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Tahoma"/>
                <a:cs typeface="Tahoma"/>
              </a:rPr>
              <a:t>Kernel </a:t>
            </a:r>
            <a:r>
              <a:rPr sz="2400" b="1" spc="20" dirty="0">
                <a:latin typeface="Tahoma"/>
                <a:cs typeface="Tahoma"/>
              </a:rPr>
              <a:t>trick </a:t>
            </a:r>
            <a:r>
              <a:rPr sz="2400" b="1" spc="15" dirty="0">
                <a:latin typeface="Tahoma"/>
                <a:cs typeface="Tahoma"/>
              </a:rPr>
              <a:t>for </a:t>
            </a:r>
            <a:r>
              <a:rPr sz="2400" spc="-200" dirty="0">
                <a:latin typeface="Arial Black"/>
                <a:cs typeface="Arial Black"/>
              </a:rPr>
              <a:t>Second-degree </a:t>
            </a:r>
            <a:r>
              <a:rPr sz="2400" spc="-175" dirty="0">
                <a:latin typeface="Arial Black"/>
                <a:cs typeface="Arial Black"/>
              </a:rPr>
              <a:t>polynomial</a:t>
            </a:r>
            <a:r>
              <a:rPr sz="2400" spc="-480" dirty="0">
                <a:latin typeface="Arial Black"/>
                <a:cs typeface="Arial Black"/>
              </a:rPr>
              <a:t> </a:t>
            </a:r>
            <a:r>
              <a:rPr sz="2400" spc="-160" dirty="0">
                <a:latin typeface="Arial Black"/>
                <a:cs typeface="Arial Black"/>
              </a:rPr>
              <a:t>mapping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70461" y="466290"/>
            <a:ext cx="2395788" cy="1255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8624" y="2473770"/>
            <a:ext cx="6025909" cy="2128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29229" y="6030552"/>
            <a:ext cx="4998720" cy="7289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ts val="1889"/>
              </a:lnSpc>
              <a:spcBef>
                <a:spcPts val="235"/>
              </a:spcBef>
            </a:pPr>
            <a:r>
              <a:rPr sz="1600" spc="-30" dirty="0">
                <a:latin typeface="맑은 고딕"/>
                <a:cs typeface="맑은 고딕"/>
              </a:rPr>
              <a:t>*dot </a:t>
            </a:r>
            <a:r>
              <a:rPr sz="1600" spc="-10" dirty="0">
                <a:latin typeface="맑은 고딕"/>
                <a:cs typeface="맑은 고딕"/>
              </a:rPr>
              <a:t>product </a:t>
            </a:r>
            <a:r>
              <a:rPr sz="1600" spc="-5" dirty="0">
                <a:latin typeface="맑은 고딕"/>
                <a:cs typeface="맑은 고딕"/>
              </a:rPr>
              <a:t>computation for vectors in this</a:t>
            </a:r>
            <a:r>
              <a:rPr sz="1600" spc="12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course:</a:t>
            </a:r>
            <a:endParaRPr sz="1600">
              <a:latin typeface="맑은 고딕"/>
              <a:cs typeface="맑은 고딕"/>
            </a:endParaRPr>
          </a:p>
          <a:p>
            <a:pPr marL="104139">
              <a:lnSpc>
                <a:spcPts val="1889"/>
              </a:lnSpc>
            </a:pP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· </a:t>
            </a:r>
            <a:r>
              <a:rPr sz="1600" b="1" spc="-5" dirty="0">
                <a:latin typeface="Calibri"/>
                <a:cs typeface="Calibri"/>
              </a:rPr>
              <a:t>b =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spc="-5" dirty="0">
                <a:latin typeface="Cambria Math"/>
                <a:cs typeface="Cambria Math"/>
              </a:rPr>
              <a:t>⊺</a:t>
            </a:r>
            <a:r>
              <a:rPr sz="1600" b="1" spc="-5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  <a:p>
            <a:pPr marR="30480" algn="r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18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666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25" dirty="0"/>
              <a:t>Kernel </a:t>
            </a:r>
            <a:r>
              <a:rPr spc="-484" dirty="0"/>
              <a:t>Trick:</a:t>
            </a:r>
            <a:r>
              <a:rPr spc="-250" dirty="0"/>
              <a:t> </a:t>
            </a:r>
            <a:r>
              <a:rPr spc="-44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783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Tahoma"/>
                <a:cs typeface="Tahoma"/>
              </a:rPr>
              <a:t>Kernel </a:t>
            </a:r>
            <a:r>
              <a:rPr sz="2400" b="1" spc="20" dirty="0">
                <a:latin typeface="Tahoma"/>
                <a:cs typeface="Tahoma"/>
              </a:rPr>
              <a:t>trick </a:t>
            </a:r>
            <a:r>
              <a:rPr sz="2400" b="1" spc="15" dirty="0">
                <a:latin typeface="Tahoma"/>
                <a:cs typeface="Tahoma"/>
              </a:rPr>
              <a:t>for </a:t>
            </a:r>
            <a:r>
              <a:rPr sz="2400" spc="-200" dirty="0">
                <a:latin typeface="Arial Black"/>
                <a:cs typeface="Arial Black"/>
              </a:rPr>
              <a:t>Second-degree </a:t>
            </a:r>
            <a:r>
              <a:rPr sz="2400" spc="-175" dirty="0">
                <a:latin typeface="Arial Black"/>
                <a:cs typeface="Arial Black"/>
              </a:rPr>
              <a:t>polynomial</a:t>
            </a:r>
            <a:r>
              <a:rPr sz="2400" spc="-480" dirty="0">
                <a:latin typeface="Arial Black"/>
                <a:cs typeface="Arial Black"/>
              </a:rPr>
              <a:t> </a:t>
            </a:r>
            <a:r>
              <a:rPr sz="2400" spc="-160" dirty="0">
                <a:latin typeface="Arial Black"/>
                <a:cs typeface="Arial Black"/>
              </a:rPr>
              <a:t>mapping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70461" y="466290"/>
            <a:ext cx="2395788" cy="1255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8624" y="2473770"/>
            <a:ext cx="6025909" cy="2128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77311" y="4989576"/>
            <a:ext cx="3912107" cy="914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77311" y="4989576"/>
            <a:ext cx="3912235" cy="91440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vert="horz" wrap="square" lIns="0" tIns="2571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25"/>
              </a:spcBef>
            </a:pPr>
            <a:r>
              <a:rPr sz="2400" i="1" spc="-5" dirty="0">
                <a:latin typeface="Calibri"/>
                <a:cs typeface="Calibri"/>
              </a:rPr>
              <a:t>ϕ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b="1" spc="-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5" dirty="0">
                <a:latin typeface="Cambria Math"/>
                <a:cs typeface="Cambria Math"/>
              </a:rPr>
              <a:t>⊺ </a:t>
            </a:r>
            <a:r>
              <a:rPr sz="2400" i="1" spc="-5" dirty="0">
                <a:latin typeface="Calibri"/>
                <a:cs typeface="Calibri"/>
              </a:rPr>
              <a:t>ϕ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b="1" spc="-5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= (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dirty="0">
                <a:latin typeface="Cambria Math"/>
                <a:cs typeface="Cambria Math"/>
              </a:rPr>
              <a:t>⊺ </a:t>
            </a:r>
            <a:r>
              <a:rPr sz="2400" b="1" spc="-5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7" baseline="24305" dirty="0">
                <a:latin typeface="Calibri"/>
                <a:cs typeface="Calibri"/>
              </a:rPr>
              <a:t>2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i="1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29229" y="6030552"/>
            <a:ext cx="4998720" cy="7289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ts val="1889"/>
              </a:lnSpc>
              <a:spcBef>
                <a:spcPts val="235"/>
              </a:spcBef>
            </a:pPr>
            <a:r>
              <a:rPr sz="1600" spc="-30" dirty="0">
                <a:latin typeface="맑은 고딕"/>
                <a:cs typeface="맑은 고딕"/>
              </a:rPr>
              <a:t>*dot </a:t>
            </a:r>
            <a:r>
              <a:rPr sz="1600" spc="-10" dirty="0">
                <a:latin typeface="맑은 고딕"/>
                <a:cs typeface="맑은 고딕"/>
              </a:rPr>
              <a:t>product </a:t>
            </a:r>
            <a:r>
              <a:rPr sz="1600" spc="-5" dirty="0">
                <a:latin typeface="맑은 고딕"/>
                <a:cs typeface="맑은 고딕"/>
              </a:rPr>
              <a:t>computation for vectors in this</a:t>
            </a:r>
            <a:r>
              <a:rPr sz="1600" spc="12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course:</a:t>
            </a:r>
            <a:endParaRPr sz="1600">
              <a:latin typeface="맑은 고딕"/>
              <a:cs typeface="맑은 고딕"/>
            </a:endParaRPr>
          </a:p>
          <a:p>
            <a:pPr marL="104139">
              <a:lnSpc>
                <a:spcPts val="1889"/>
              </a:lnSpc>
            </a:pP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· </a:t>
            </a:r>
            <a:r>
              <a:rPr sz="1600" b="1" spc="-5" dirty="0">
                <a:latin typeface="Calibri"/>
                <a:cs typeface="Calibri"/>
              </a:rPr>
              <a:t>b =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spc="-5" dirty="0">
                <a:latin typeface="Cambria Math"/>
                <a:cs typeface="Cambria Math"/>
              </a:rPr>
              <a:t>⊺</a:t>
            </a:r>
            <a:r>
              <a:rPr sz="1600" b="1" spc="-5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  <a:p>
            <a:pPr marR="30480" algn="r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19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8" y="2065654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학습목표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528" y="2749341"/>
            <a:ext cx="4480560" cy="26212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" indent="-228600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35" dirty="0">
                <a:latin typeface="Arial Black"/>
                <a:cs typeface="Arial Black"/>
              </a:rPr>
              <a:t>SVM</a:t>
            </a:r>
            <a:r>
              <a:rPr sz="2400" spc="-235" dirty="0">
                <a:latin typeface="맑은 고딕"/>
                <a:cs typeface="맑은 고딕"/>
              </a:rPr>
              <a:t>을 </a:t>
            </a:r>
            <a:r>
              <a:rPr sz="2400" spc="-185" dirty="0">
                <a:latin typeface="Arial Black"/>
                <a:cs typeface="Arial Black"/>
              </a:rPr>
              <a:t>regression </a:t>
            </a:r>
            <a:r>
              <a:rPr sz="2400" spc="-135" dirty="0">
                <a:latin typeface="Arial Black"/>
                <a:cs typeface="Arial Black"/>
              </a:rPr>
              <a:t>problem</a:t>
            </a:r>
            <a:r>
              <a:rPr sz="2400" spc="-135" dirty="0">
                <a:latin typeface="맑은 고딕"/>
                <a:cs typeface="맑은 고딕"/>
              </a:rPr>
              <a:t>에  </a:t>
            </a:r>
            <a:r>
              <a:rPr sz="2400" dirty="0">
                <a:latin typeface="맑은 고딕"/>
                <a:cs typeface="맑은 고딕"/>
              </a:rPr>
              <a:t>적용하는</a:t>
            </a:r>
            <a:r>
              <a:rPr sz="2400" spc="-254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방법을</a:t>
            </a:r>
            <a:r>
              <a:rPr sz="2400" spc="-254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이해하고</a:t>
            </a:r>
            <a:r>
              <a:rPr sz="2400" spc="-2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설명  할 수</a:t>
            </a:r>
            <a:r>
              <a:rPr sz="2400" spc="-4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9" dirty="0">
                <a:latin typeface="Arial Black"/>
                <a:cs typeface="Arial Black"/>
              </a:rPr>
              <a:t>Kernel </a:t>
            </a:r>
            <a:r>
              <a:rPr sz="2400" spc="-204" dirty="0">
                <a:latin typeface="Arial Black"/>
                <a:cs typeface="Arial Black"/>
              </a:rPr>
              <a:t>trick</a:t>
            </a:r>
            <a:r>
              <a:rPr sz="2400" spc="-204" dirty="0">
                <a:latin typeface="맑은 고딕"/>
                <a:cs typeface="맑은 고딕"/>
              </a:rPr>
              <a:t>이 </a:t>
            </a:r>
            <a:r>
              <a:rPr sz="2400" dirty="0">
                <a:latin typeface="맑은 고딕"/>
                <a:cs typeface="맑은 고딕"/>
              </a:rPr>
              <a:t>어떠한</a:t>
            </a:r>
            <a:r>
              <a:rPr sz="2400" spc="-30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원리인지  설명할 수</a:t>
            </a:r>
            <a:r>
              <a:rPr sz="2400" spc="-4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  <a:p>
            <a:pPr marL="241300" marR="94615" indent="-228600" algn="just">
              <a:lnSpc>
                <a:spcPts val="259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9" dirty="0">
                <a:latin typeface="Arial Black"/>
                <a:cs typeface="Arial Black"/>
              </a:rPr>
              <a:t>Kernel </a:t>
            </a:r>
            <a:r>
              <a:rPr sz="2400" spc="-145" dirty="0">
                <a:latin typeface="Arial Black"/>
                <a:cs typeface="Arial Black"/>
              </a:rPr>
              <a:t>method</a:t>
            </a:r>
            <a:r>
              <a:rPr sz="2400" spc="-145" dirty="0">
                <a:latin typeface="맑은 고딕"/>
                <a:cs typeface="맑은 고딕"/>
              </a:rPr>
              <a:t>를 </a:t>
            </a:r>
            <a:r>
              <a:rPr sz="2400" spc="-235" dirty="0">
                <a:latin typeface="Arial Black"/>
                <a:cs typeface="Arial Black"/>
              </a:rPr>
              <a:t>SVM</a:t>
            </a:r>
            <a:r>
              <a:rPr sz="2400" spc="-235" dirty="0">
                <a:latin typeface="맑은 고딕"/>
                <a:cs typeface="맑은 고딕"/>
              </a:rPr>
              <a:t>에</a:t>
            </a:r>
            <a:r>
              <a:rPr sz="2400" spc="-3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적용  할 수</a:t>
            </a:r>
            <a:r>
              <a:rPr sz="2400" spc="-4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6953" y="2065673"/>
            <a:ext cx="2487930" cy="198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핵심용어</a:t>
            </a:r>
            <a:endParaRPr sz="24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248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15" dirty="0">
                <a:latin typeface="Arial Black"/>
                <a:cs typeface="Arial Black"/>
              </a:rPr>
              <a:t>SVM</a:t>
            </a:r>
            <a:r>
              <a:rPr sz="2400" spc="-229" dirty="0">
                <a:latin typeface="Arial Black"/>
                <a:cs typeface="Arial Black"/>
              </a:rPr>
              <a:t> </a:t>
            </a:r>
            <a:r>
              <a:rPr sz="2400" spc="-190" dirty="0">
                <a:latin typeface="Arial Black"/>
                <a:cs typeface="Arial Black"/>
              </a:rPr>
              <a:t>regression</a:t>
            </a:r>
            <a:endParaRPr sz="24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29" dirty="0">
                <a:latin typeface="Arial Black"/>
                <a:cs typeface="Arial Black"/>
              </a:rPr>
              <a:t>Kernel</a:t>
            </a:r>
            <a:r>
              <a:rPr sz="2400" spc="-235" dirty="0">
                <a:latin typeface="Arial Black"/>
                <a:cs typeface="Arial Black"/>
              </a:rPr>
              <a:t> </a:t>
            </a:r>
            <a:r>
              <a:rPr sz="2400" spc="-170" dirty="0">
                <a:latin typeface="Arial Black"/>
                <a:cs typeface="Arial Black"/>
              </a:rPr>
              <a:t>method</a:t>
            </a:r>
            <a:endParaRPr sz="24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15" dirty="0">
                <a:latin typeface="Arial Black"/>
                <a:cs typeface="Arial Black"/>
              </a:rPr>
              <a:t>Kernelized</a:t>
            </a:r>
            <a:r>
              <a:rPr sz="2400" spc="-260" dirty="0">
                <a:latin typeface="Arial Black"/>
                <a:cs typeface="Arial Black"/>
              </a:rPr>
              <a:t> </a:t>
            </a:r>
            <a:r>
              <a:rPr sz="2400" spc="-315" dirty="0">
                <a:latin typeface="Arial Black"/>
                <a:cs typeface="Arial Black"/>
              </a:rPr>
              <a:t>SVM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666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25" dirty="0"/>
              <a:t>Kernel </a:t>
            </a:r>
            <a:r>
              <a:rPr spc="-484" dirty="0"/>
              <a:t>Trick:</a:t>
            </a:r>
            <a:r>
              <a:rPr spc="-250" dirty="0"/>
              <a:t> </a:t>
            </a:r>
            <a:r>
              <a:rPr spc="-44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783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Tahoma"/>
                <a:cs typeface="Tahoma"/>
              </a:rPr>
              <a:t>Kernel </a:t>
            </a:r>
            <a:r>
              <a:rPr sz="2400" b="1" spc="20" dirty="0">
                <a:latin typeface="Tahoma"/>
                <a:cs typeface="Tahoma"/>
              </a:rPr>
              <a:t>trick </a:t>
            </a:r>
            <a:r>
              <a:rPr sz="2400" b="1" spc="15" dirty="0">
                <a:latin typeface="Tahoma"/>
                <a:cs typeface="Tahoma"/>
              </a:rPr>
              <a:t>for </a:t>
            </a:r>
            <a:r>
              <a:rPr sz="2400" spc="-200" dirty="0">
                <a:latin typeface="Arial Black"/>
                <a:cs typeface="Arial Black"/>
              </a:rPr>
              <a:t>Second-degree </a:t>
            </a:r>
            <a:r>
              <a:rPr sz="2400" spc="-175" dirty="0">
                <a:latin typeface="Arial Black"/>
                <a:cs typeface="Arial Black"/>
              </a:rPr>
              <a:t>polynomial</a:t>
            </a:r>
            <a:r>
              <a:rPr sz="2400" spc="-480" dirty="0">
                <a:latin typeface="Arial Black"/>
                <a:cs typeface="Arial Black"/>
              </a:rPr>
              <a:t> </a:t>
            </a:r>
            <a:r>
              <a:rPr sz="2400" spc="-160" dirty="0">
                <a:latin typeface="Arial Black"/>
                <a:cs typeface="Arial Black"/>
              </a:rPr>
              <a:t>mapping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70461" y="466290"/>
            <a:ext cx="2395788" cy="1255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74136" y="2366772"/>
            <a:ext cx="6207760" cy="3540760"/>
            <a:chOff x="2874136" y="2366772"/>
            <a:chExt cx="6207760" cy="3540760"/>
          </a:xfrm>
        </p:grpSpPr>
        <p:sp>
          <p:nvSpPr>
            <p:cNvPr id="6" name="object 6"/>
            <p:cNvSpPr/>
            <p:nvPr/>
          </p:nvSpPr>
          <p:spPr>
            <a:xfrm>
              <a:off x="2877311" y="2366772"/>
              <a:ext cx="6204191" cy="2353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77311" y="4989576"/>
              <a:ext cx="3912107" cy="914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7311" y="4989576"/>
              <a:ext cx="3912235" cy="914400"/>
            </a:xfrm>
            <a:custGeom>
              <a:avLst/>
              <a:gdLst/>
              <a:ahLst/>
              <a:cxnLst/>
              <a:rect l="l" t="t" r="r" b="b"/>
              <a:pathLst>
                <a:path w="3912234" h="914400">
                  <a:moveTo>
                    <a:pt x="0" y="0"/>
                  </a:moveTo>
                  <a:lnTo>
                    <a:pt x="3912108" y="0"/>
                  </a:lnTo>
                  <a:lnTo>
                    <a:pt x="3912108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31232" y="5234552"/>
            <a:ext cx="3498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Calibri"/>
                <a:cs typeface="Calibri"/>
              </a:rPr>
              <a:t>ϕ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b="1" spc="-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5" dirty="0">
                <a:latin typeface="Cambria Math"/>
                <a:cs typeface="Cambria Math"/>
              </a:rPr>
              <a:t>⊺ </a:t>
            </a:r>
            <a:r>
              <a:rPr sz="2400" i="1" spc="-5" dirty="0">
                <a:latin typeface="Calibri"/>
                <a:cs typeface="Calibri"/>
              </a:rPr>
              <a:t>ϕ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b="1" spc="-5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= (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dirty="0">
                <a:latin typeface="Cambria Math"/>
                <a:cs typeface="Cambria Math"/>
              </a:rPr>
              <a:t>⊺ </a:t>
            </a:r>
            <a:r>
              <a:rPr sz="2400" b="1" spc="-5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7" baseline="24305" dirty="0">
                <a:latin typeface="Calibri"/>
                <a:cs typeface="Calibri"/>
              </a:rPr>
              <a:t>2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i="1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77941" y="3349501"/>
            <a:ext cx="3530600" cy="1858645"/>
            <a:chOff x="5377941" y="3349501"/>
            <a:chExt cx="3530600" cy="1858645"/>
          </a:xfrm>
        </p:grpSpPr>
        <p:sp>
          <p:nvSpPr>
            <p:cNvPr id="11" name="object 11"/>
            <p:cNvSpPr/>
            <p:nvPr/>
          </p:nvSpPr>
          <p:spPr>
            <a:xfrm>
              <a:off x="5384291" y="3355851"/>
              <a:ext cx="3517900" cy="1845945"/>
            </a:xfrm>
            <a:custGeom>
              <a:avLst/>
              <a:gdLst/>
              <a:ahLst/>
              <a:cxnLst/>
              <a:rect l="l" t="t" r="r" b="b"/>
              <a:pathLst>
                <a:path w="3517900" h="1845945">
                  <a:moveTo>
                    <a:pt x="1465580" y="1132332"/>
                  </a:moveTo>
                  <a:lnTo>
                    <a:pt x="586232" y="1132332"/>
                  </a:lnTo>
                  <a:lnTo>
                    <a:pt x="111823" y="1845754"/>
                  </a:lnTo>
                  <a:lnTo>
                    <a:pt x="1465580" y="1132332"/>
                  </a:lnTo>
                  <a:close/>
                </a:path>
                <a:path w="3517900" h="1845945">
                  <a:moveTo>
                    <a:pt x="3328670" y="0"/>
                  </a:moveTo>
                  <a:lnTo>
                    <a:pt x="188722" y="0"/>
                  </a:lnTo>
                  <a:lnTo>
                    <a:pt x="138552" y="6741"/>
                  </a:lnTo>
                  <a:lnTo>
                    <a:pt x="93470" y="25765"/>
                  </a:lnTo>
                  <a:lnTo>
                    <a:pt x="55275" y="55275"/>
                  </a:lnTo>
                  <a:lnTo>
                    <a:pt x="25765" y="93470"/>
                  </a:lnTo>
                  <a:lnTo>
                    <a:pt x="6741" y="138552"/>
                  </a:lnTo>
                  <a:lnTo>
                    <a:pt x="0" y="188722"/>
                  </a:lnTo>
                  <a:lnTo>
                    <a:pt x="1" y="943610"/>
                  </a:lnTo>
                  <a:lnTo>
                    <a:pt x="6741" y="993772"/>
                  </a:lnTo>
                  <a:lnTo>
                    <a:pt x="25765" y="1038858"/>
                  </a:lnTo>
                  <a:lnTo>
                    <a:pt x="55275" y="1077055"/>
                  </a:lnTo>
                  <a:lnTo>
                    <a:pt x="93470" y="1106565"/>
                  </a:lnTo>
                  <a:lnTo>
                    <a:pt x="138552" y="1125590"/>
                  </a:lnTo>
                  <a:lnTo>
                    <a:pt x="188722" y="1132332"/>
                  </a:lnTo>
                  <a:lnTo>
                    <a:pt x="3328670" y="1132332"/>
                  </a:lnTo>
                  <a:lnTo>
                    <a:pt x="3378839" y="1125590"/>
                  </a:lnTo>
                  <a:lnTo>
                    <a:pt x="3423921" y="1106565"/>
                  </a:lnTo>
                  <a:lnTo>
                    <a:pt x="3462116" y="1077055"/>
                  </a:lnTo>
                  <a:lnTo>
                    <a:pt x="3491626" y="1038858"/>
                  </a:lnTo>
                  <a:lnTo>
                    <a:pt x="3510650" y="993772"/>
                  </a:lnTo>
                  <a:lnTo>
                    <a:pt x="3517390" y="943610"/>
                  </a:lnTo>
                  <a:lnTo>
                    <a:pt x="3517391" y="188722"/>
                  </a:lnTo>
                  <a:lnTo>
                    <a:pt x="3510650" y="138552"/>
                  </a:lnTo>
                  <a:lnTo>
                    <a:pt x="3491626" y="93470"/>
                  </a:lnTo>
                  <a:lnTo>
                    <a:pt x="3462116" y="55275"/>
                  </a:lnTo>
                  <a:lnTo>
                    <a:pt x="3423921" y="25765"/>
                  </a:lnTo>
                  <a:lnTo>
                    <a:pt x="3378839" y="6741"/>
                  </a:lnTo>
                  <a:lnTo>
                    <a:pt x="332867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84291" y="3355851"/>
              <a:ext cx="3517900" cy="1845945"/>
            </a:xfrm>
            <a:custGeom>
              <a:avLst/>
              <a:gdLst/>
              <a:ahLst/>
              <a:cxnLst/>
              <a:rect l="l" t="t" r="r" b="b"/>
              <a:pathLst>
                <a:path w="3517900" h="1845945">
                  <a:moveTo>
                    <a:pt x="0" y="188722"/>
                  </a:moveTo>
                  <a:lnTo>
                    <a:pt x="6741" y="138552"/>
                  </a:lnTo>
                  <a:lnTo>
                    <a:pt x="25765" y="93470"/>
                  </a:lnTo>
                  <a:lnTo>
                    <a:pt x="55275" y="55275"/>
                  </a:lnTo>
                  <a:lnTo>
                    <a:pt x="93470" y="25765"/>
                  </a:lnTo>
                  <a:lnTo>
                    <a:pt x="138552" y="6741"/>
                  </a:lnTo>
                  <a:lnTo>
                    <a:pt x="188722" y="0"/>
                  </a:lnTo>
                  <a:lnTo>
                    <a:pt x="586232" y="0"/>
                  </a:lnTo>
                  <a:lnTo>
                    <a:pt x="1465580" y="0"/>
                  </a:lnTo>
                  <a:lnTo>
                    <a:pt x="3328670" y="0"/>
                  </a:lnTo>
                  <a:lnTo>
                    <a:pt x="3378839" y="6741"/>
                  </a:lnTo>
                  <a:lnTo>
                    <a:pt x="3423921" y="25765"/>
                  </a:lnTo>
                  <a:lnTo>
                    <a:pt x="3462116" y="55275"/>
                  </a:lnTo>
                  <a:lnTo>
                    <a:pt x="3491626" y="93470"/>
                  </a:lnTo>
                  <a:lnTo>
                    <a:pt x="3510650" y="138552"/>
                  </a:lnTo>
                  <a:lnTo>
                    <a:pt x="3517391" y="188722"/>
                  </a:lnTo>
                  <a:lnTo>
                    <a:pt x="3517391" y="660527"/>
                  </a:lnTo>
                  <a:lnTo>
                    <a:pt x="3517391" y="943610"/>
                  </a:lnTo>
                  <a:lnTo>
                    <a:pt x="3510650" y="993772"/>
                  </a:lnTo>
                  <a:lnTo>
                    <a:pt x="3491626" y="1038858"/>
                  </a:lnTo>
                  <a:lnTo>
                    <a:pt x="3462116" y="1077055"/>
                  </a:lnTo>
                  <a:lnTo>
                    <a:pt x="3423921" y="1106565"/>
                  </a:lnTo>
                  <a:lnTo>
                    <a:pt x="3378839" y="1125590"/>
                  </a:lnTo>
                  <a:lnTo>
                    <a:pt x="3328670" y="1132332"/>
                  </a:lnTo>
                  <a:lnTo>
                    <a:pt x="1465580" y="1132332"/>
                  </a:lnTo>
                  <a:lnTo>
                    <a:pt x="111823" y="1845754"/>
                  </a:lnTo>
                  <a:lnTo>
                    <a:pt x="586232" y="1132332"/>
                  </a:lnTo>
                  <a:lnTo>
                    <a:pt x="188722" y="1132332"/>
                  </a:lnTo>
                  <a:lnTo>
                    <a:pt x="138552" y="1125590"/>
                  </a:lnTo>
                  <a:lnTo>
                    <a:pt x="93470" y="1106565"/>
                  </a:lnTo>
                  <a:lnTo>
                    <a:pt x="55275" y="1077055"/>
                  </a:lnTo>
                  <a:lnTo>
                    <a:pt x="25765" y="1038858"/>
                  </a:lnTo>
                  <a:lnTo>
                    <a:pt x="6741" y="993772"/>
                  </a:lnTo>
                  <a:lnTo>
                    <a:pt x="0" y="943597"/>
                  </a:lnTo>
                  <a:lnTo>
                    <a:pt x="0" y="660527"/>
                  </a:lnTo>
                  <a:lnTo>
                    <a:pt x="0" y="188722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019387" y="3587795"/>
            <a:ext cx="2246630" cy="6388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66370" marR="5080" indent="-154305">
              <a:lnSpc>
                <a:spcPct val="101000"/>
              </a:lnSpc>
              <a:spcBef>
                <a:spcPts val="8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This is second-degree  polynomial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kernel.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19359" y="5188079"/>
            <a:ext cx="2012314" cy="509270"/>
          </a:xfrm>
          <a:custGeom>
            <a:avLst/>
            <a:gdLst/>
            <a:ahLst/>
            <a:cxnLst/>
            <a:rect l="l" t="t" r="r" b="b"/>
            <a:pathLst>
              <a:path w="2012315" h="509270">
                <a:moveTo>
                  <a:pt x="6920" y="19429"/>
                </a:moveTo>
                <a:lnTo>
                  <a:pt x="61983" y="13836"/>
                </a:lnTo>
                <a:lnTo>
                  <a:pt x="115209" y="11918"/>
                </a:lnTo>
                <a:lnTo>
                  <a:pt x="166677" y="12764"/>
                </a:lnTo>
                <a:lnTo>
                  <a:pt x="216464" y="15460"/>
                </a:lnTo>
                <a:lnTo>
                  <a:pt x="264647" y="19095"/>
                </a:lnTo>
                <a:lnTo>
                  <a:pt x="311305" y="22757"/>
                </a:lnTo>
                <a:lnTo>
                  <a:pt x="356515" y="25533"/>
                </a:lnTo>
                <a:lnTo>
                  <a:pt x="400356" y="26512"/>
                </a:lnTo>
                <a:lnTo>
                  <a:pt x="442903" y="24781"/>
                </a:lnTo>
                <a:lnTo>
                  <a:pt x="484236" y="19429"/>
                </a:lnTo>
                <a:lnTo>
                  <a:pt x="522658" y="13910"/>
                </a:lnTo>
                <a:lnTo>
                  <a:pt x="563706" y="10669"/>
                </a:lnTo>
                <a:lnTo>
                  <a:pt x="607198" y="9316"/>
                </a:lnTo>
                <a:lnTo>
                  <a:pt x="652952" y="9458"/>
                </a:lnTo>
                <a:lnTo>
                  <a:pt x="700785" y="10704"/>
                </a:lnTo>
                <a:lnTo>
                  <a:pt x="750514" y="12662"/>
                </a:lnTo>
                <a:lnTo>
                  <a:pt x="801957" y="14940"/>
                </a:lnTo>
                <a:lnTo>
                  <a:pt x="854932" y="17148"/>
                </a:lnTo>
                <a:lnTo>
                  <a:pt x="909255" y="18893"/>
                </a:lnTo>
                <a:lnTo>
                  <a:pt x="964745" y="19784"/>
                </a:lnTo>
                <a:lnTo>
                  <a:pt x="1021218" y="19429"/>
                </a:lnTo>
                <a:lnTo>
                  <a:pt x="1078561" y="19922"/>
                </a:lnTo>
                <a:lnTo>
                  <a:pt x="1126987" y="23135"/>
                </a:lnTo>
                <a:lnTo>
                  <a:pt x="1168872" y="28006"/>
                </a:lnTo>
                <a:lnTo>
                  <a:pt x="1206594" y="33474"/>
                </a:lnTo>
                <a:lnTo>
                  <a:pt x="1242531" y="38479"/>
                </a:lnTo>
                <a:lnTo>
                  <a:pt x="1279060" y="41959"/>
                </a:lnTo>
                <a:lnTo>
                  <a:pt x="1318559" y="42856"/>
                </a:lnTo>
                <a:lnTo>
                  <a:pt x="1363405" y="40106"/>
                </a:lnTo>
                <a:lnTo>
                  <a:pt x="1415975" y="32651"/>
                </a:lnTo>
                <a:lnTo>
                  <a:pt x="1478646" y="19429"/>
                </a:lnTo>
                <a:lnTo>
                  <a:pt x="1538975" y="7662"/>
                </a:lnTo>
                <a:lnTo>
                  <a:pt x="1595615" y="1552"/>
                </a:lnTo>
                <a:lnTo>
                  <a:pt x="1648909" y="0"/>
                </a:lnTo>
                <a:lnTo>
                  <a:pt x="1699197" y="1901"/>
                </a:lnTo>
                <a:lnTo>
                  <a:pt x="1746820" y="6157"/>
                </a:lnTo>
                <a:lnTo>
                  <a:pt x="1792122" y="11664"/>
                </a:lnTo>
                <a:lnTo>
                  <a:pt x="1835442" y="17321"/>
                </a:lnTo>
                <a:lnTo>
                  <a:pt x="1877122" y="22028"/>
                </a:lnTo>
                <a:lnTo>
                  <a:pt x="1917504" y="24683"/>
                </a:lnTo>
                <a:lnTo>
                  <a:pt x="1956930" y="24183"/>
                </a:lnTo>
                <a:lnTo>
                  <a:pt x="1995740" y="19429"/>
                </a:lnTo>
                <a:lnTo>
                  <a:pt x="2007153" y="61970"/>
                </a:lnTo>
                <a:lnTo>
                  <a:pt x="2012004" y="107811"/>
                </a:lnTo>
                <a:lnTo>
                  <a:pt x="2011802" y="156118"/>
                </a:lnTo>
                <a:lnTo>
                  <a:pt x="2008057" y="206059"/>
                </a:lnTo>
                <a:lnTo>
                  <a:pt x="2002279" y="256801"/>
                </a:lnTo>
                <a:lnTo>
                  <a:pt x="1995977" y="307512"/>
                </a:lnTo>
                <a:lnTo>
                  <a:pt x="1990663" y="357359"/>
                </a:lnTo>
                <a:lnTo>
                  <a:pt x="1987845" y="405510"/>
                </a:lnTo>
                <a:lnTo>
                  <a:pt x="1989034" y="451132"/>
                </a:lnTo>
                <a:lnTo>
                  <a:pt x="1995740" y="493393"/>
                </a:lnTo>
                <a:lnTo>
                  <a:pt x="1954923" y="495936"/>
                </a:lnTo>
                <a:lnTo>
                  <a:pt x="1909495" y="494354"/>
                </a:lnTo>
                <a:lnTo>
                  <a:pt x="1860361" y="490141"/>
                </a:lnTo>
                <a:lnTo>
                  <a:pt x="1808422" y="484794"/>
                </a:lnTo>
                <a:lnTo>
                  <a:pt x="1754584" y="479808"/>
                </a:lnTo>
                <a:lnTo>
                  <a:pt x="1699751" y="476679"/>
                </a:lnTo>
                <a:lnTo>
                  <a:pt x="1644825" y="476903"/>
                </a:lnTo>
                <a:lnTo>
                  <a:pt x="1590710" y="481976"/>
                </a:lnTo>
                <a:lnTo>
                  <a:pt x="1538311" y="493393"/>
                </a:lnTo>
                <a:lnTo>
                  <a:pt x="1489931" y="503720"/>
                </a:lnTo>
                <a:lnTo>
                  <a:pt x="1437870" y="508388"/>
                </a:lnTo>
                <a:lnTo>
                  <a:pt x="1383397" y="508656"/>
                </a:lnTo>
                <a:lnTo>
                  <a:pt x="1327780" y="505788"/>
                </a:lnTo>
                <a:lnTo>
                  <a:pt x="1272287" y="501046"/>
                </a:lnTo>
                <a:lnTo>
                  <a:pt x="1218189" y="495691"/>
                </a:lnTo>
                <a:lnTo>
                  <a:pt x="1166753" y="490987"/>
                </a:lnTo>
                <a:lnTo>
                  <a:pt x="1119248" y="488194"/>
                </a:lnTo>
                <a:lnTo>
                  <a:pt x="1076943" y="488575"/>
                </a:lnTo>
                <a:lnTo>
                  <a:pt x="1041106" y="493393"/>
                </a:lnTo>
                <a:lnTo>
                  <a:pt x="1001361" y="498940"/>
                </a:lnTo>
                <a:lnTo>
                  <a:pt x="954791" y="499920"/>
                </a:lnTo>
                <a:lnTo>
                  <a:pt x="903136" y="497696"/>
                </a:lnTo>
                <a:lnTo>
                  <a:pt x="848132" y="493632"/>
                </a:lnTo>
                <a:lnTo>
                  <a:pt x="791516" y="489089"/>
                </a:lnTo>
                <a:lnTo>
                  <a:pt x="735025" y="485431"/>
                </a:lnTo>
                <a:lnTo>
                  <a:pt x="680397" y="484020"/>
                </a:lnTo>
                <a:lnTo>
                  <a:pt x="629369" y="486220"/>
                </a:lnTo>
                <a:lnTo>
                  <a:pt x="583677" y="493393"/>
                </a:lnTo>
                <a:lnTo>
                  <a:pt x="550578" y="499330"/>
                </a:lnTo>
                <a:lnTo>
                  <a:pt x="514913" y="502340"/>
                </a:lnTo>
                <a:lnTo>
                  <a:pt x="476636" y="502978"/>
                </a:lnTo>
                <a:lnTo>
                  <a:pt x="435700" y="501797"/>
                </a:lnTo>
                <a:lnTo>
                  <a:pt x="392059" y="499352"/>
                </a:lnTo>
                <a:lnTo>
                  <a:pt x="345667" y="496198"/>
                </a:lnTo>
                <a:lnTo>
                  <a:pt x="296476" y="492887"/>
                </a:lnTo>
                <a:lnTo>
                  <a:pt x="244441" y="489975"/>
                </a:lnTo>
                <a:lnTo>
                  <a:pt x="189514" y="488015"/>
                </a:lnTo>
                <a:lnTo>
                  <a:pt x="131649" y="487562"/>
                </a:lnTo>
                <a:lnTo>
                  <a:pt x="70800" y="489170"/>
                </a:lnTo>
                <a:lnTo>
                  <a:pt x="6920" y="493393"/>
                </a:lnTo>
                <a:lnTo>
                  <a:pt x="1054" y="440149"/>
                </a:lnTo>
                <a:lnTo>
                  <a:pt x="0" y="389837"/>
                </a:lnTo>
                <a:lnTo>
                  <a:pt x="2441" y="341845"/>
                </a:lnTo>
                <a:lnTo>
                  <a:pt x="7062" y="295561"/>
                </a:lnTo>
                <a:lnTo>
                  <a:pt x="12549" y="250372"/>
                </a:lnTo>
                <a:lnTo>
                  <a:pt x="17585" y="205666"/>
                </a:lnTo>
                <a:lnTo>
                  <a:pt x="20856" y="160831"/>
                </a:lnTo>
                <a:lnTo>
                  <a:pt x="21045" y="115254"/>
                </a:lnTo>
                <a:lnTo>
                  <a:pt x="16838" y="68324"/>
                </a:lnTo>
                <a:lnTo>
                  <a:pt x="6920" y="19429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29229" y="6030552"/>
            <a:ext cx="4998720" cy="7289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ts val="1889"/>
              </a:lnSpc>
              <a:spcBef>
                <a:spcPts val="235"/>
              </a:spcBef>
            </a:pPr>
            <a:r>
              <a:rPr sz="1600" spc="-30" dirty="0">
                <a:latin typeface="맑은 고딕"/>
                <a:cs typeface="맑은 고딕"/>
              </a:rPr>
              <a:t>*dot </a:t>
            </a:r>
            <a:r>
              <a:rPr sz="1600" spc="-10" dirty="0">
                <a:latin typeface="맑은 고딕"/>
                <a:cs typeface="맑은 고딕"/>
              </a:rPr>
              <a:t>product </a:t>
            </a:r>
            <a:r>
              <a:rPr sz="1600" spc="-5" dirty="0">
                <a:latin typeface="맑은 고딕"/>
                <a:cs typeface="맑은 고딕"/>
              </a:rPr>
              <a:t>computation for vectors in this</a:t>
            </a:r>
            <a:r>
              <a:rPr sz="1600" spc="12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course:</a:t>
            </a:r>
            <a:endParaRPr sz="1600">
              <a:latin typeface="맑은 고딕"/>
              <a:cs typeface="맑은 고딕"/>
            </a:endParaRPr>
          </a:p>
          <a:p>
            <a:pPr marL="104139">
              <a:lnSpc>
                <a:spcPts val="1889"/>
              </a:lnSpc>
            </a:pP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· </a:t>
            </a:r>
            <a:r>
              <a:rPr sz="1600" b="1" spc="-5" dirty="0">
                <a:latin typeface="Calibri"/>
                <a:cs typeface="Calibri"/>
              </a:rPr>
              <a:t>b =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spc="-5" dirty="0">
                <a:latin typeface="Cambria Math"/>
                <a:cs typeface="Cambria Math"/>
              </a:rPr>
              <a:t>⊺</a:t>
            </a:r>
            <a:r>
              <a:rPr sz="1600" b="1" spc="-5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  <a:p>
            <a:pPr marR="30480" algn="r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20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5104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Common</a:t>
            </a:r>
            <a:r>
              <a:rPr spc="-385" dirty="0"/>
              <a:t> </a:t>
            </a:r>
            <a:r>
              <a:rPr spc="-395" dirty="0"/>
              <a:t>kernels</a:t>
            </a:r>
          </a:p>
        </p:txBody>
      </p:sp>
      <p:sp>
        <p:nvSpPr>
          <p:cNvPr id="3" name="object 3"/>
          <p:cNvSpPr/>
          <p:nvPr/>
        </p:nvSpPr>
        <p:spPr>
          <a:xfrm>
            <a:off x="3124574" y="2390413"/>
            <a:ext cx="5819040" cy="2048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21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" y="6469379"/>
            <a:ext cx="2069591" cy="388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0836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5" dirty="0"/>
              <a:t>Kernelized</a:t>
            </a:r>
            <a:r>
              <a:rPr spc="-390" dirty="0"/>
              <a:t> </a:t>
            </a:r>
            <a:r>
              <a:rPr spc="-575" dirty="0"/>
              <a:t>SVM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764850"/>
            <a:ext cx="7159625" cy="774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본래 </a:t>
            </a:r>
            <a:r>
              <a:rPr sz="2400" spc="-204" dirty="0">
                <a:latin typeface="Arial Black"/>
                <a:cs typeface="Arial Black"/>
              </a:rPr>
              <a:t>Linear </a:t>
            </a:r>
            <a:r>
              <a:rPr sz="2400" spc="-315" dirty="0">
                <a:latin typeface="Arial Black"/>
                <a:cs typeface="Arial Black"/>
              </a:rPr>
              <a:t>SVM </a:t>
            </a:r>
            <a:r>
              <a:rPr sz="2400" spc="-215" dirty="0">
                <a:latin typeface="Arial Black"/>
                <a:cs typeface="Arial Black"/>
              </a:rPr>
              <a:t>classifier</a:t>
            </a:r>
            <a:r>
              <a:rPr sz="2400" spc="-215" dirty="0">
                <a:latin typeface="맑은 고딕"/>
                <a:cs typeface="맑은 고딕"/>
              </a:rPr>
              <a:t>를 </a:t>
            </a:r>
            <a:r>
              <a:rPr sz="2400" dirty="0">
                <a:latin typeface="맑은 고딕"/>
                <a:cs typeface="맑은 고딕"/>
              </a:rPr>
              <a:t>풀기 위한</a:t>
            </a:r>
            <a:r>
              <a:rPr sz="2400" spc="-55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방법으로는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0" dirty="0">
                <a:latin typeface="Arial Black"/>
                <a:cs typeface="Arial Black"/>
              </a:rPr>
              <a:t>Primal </a:t>
            </a:r>
            <a:r>
              <a:rPr sz="2000" spc="-150" dirty="0">
                <a:latin typeface="Arial Black"/>
                <a:cs typeface="Arial Black"/>
              </a:rPr>
              <a:t>solution, </a:t>
            </a:r>
            <a:r>
              <a:rPr sz="2000" spc="-140" dirty="0">
                <a:latin typeface="Arial Black"/>
                <a:cs typeface="Arial Black"/>
              </a:rPr>
              <a:t>Dual </a:t>
            </a:r>
            <a:r>
              <a:rPr sz="2000" spc="-135" dirty="0">
                <a:latin typeface="Arial Black"/>
                <a:cs typeface="Arial Black"/>
              </a:rPr>
              <a:t>solution</a:t>
            </a:r>
            <a:r>
              <a:rPr sz="2000" spc="-135" dirty="0">
                <a:latin typeface="맑은 고딕"/>
                <a:cs typeface="맑은 고딕"/>
              </a:rPr>
              <a:t>이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있음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496" y="2919983"/>
            <a:ext cx="5295899" cy="1371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82383" y="2919996"/>
            <a:ext cx="5114543" cy="15239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600446" y="3189477"/>
            <a:ext cx="1136015" cy="834390"/>
            <a:chOff x="5600446" y="3189477"/>
            <a:chExt cx="1136015" cy="834390"/>
          </a:xfrm>
        </p:grpSpPr>
        <p:sp>
          <p:nvSpPr>
            <p:cNvPr id="9" name="object 9"/>
            <p:cNvSpPr/>
            <p:nvPr/>
          </p:nvSpPr>
          <p:spPr>
            <a:xfrm>
              <a:off x="5606796" y="3195827"/>
              <a:ext cx="1123315" cy="821690"/>
            </a:xfrm>
            <a:custGeom>
              <a:avLst/>
              <a:gdLst/>
              <a:ahLst/>
              <a:cxnLst/>
              <a:rect l="l" t="t" r="r" b="b"/>
              <a:pathLst>
                <a:path w="1123315" h="821689">
                  <a:moveTo>
                    <a:pt x="712470" y="0"/>
                  </a:moveTo>
                  <a:lnTo>
                    <a:pt x="712470" y="205359"/>
                  </a:lnTo>
                  <a:lnTo>
                    <a:pt x="0" y="205359"/>
                  </a:lnTo>
                  <a:lnTo>
                    <a:pt x="0" y="616077"/>
                  </a:lnTo>
                  <a:lnTo>
                    <a:pt x="712470" y="616077"/>
                  </a:lnTo>
                  <a:lnTo>
                    <a:pt x="712470" y="821436"/>
                  </a:lnTo>
                  <a:lnTo>
                    <a:pt x="1123188" y="410718"/>
                  </a:lnTo>
                  <a:lnTo>
                    <a:pt x="71247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06796" y="3195827"/>
              <a:ext cx="1123315" cy="821690"/>
            </a:xfrm>
            <a:custGeom>
              <a:avLst/>
              <a:gdLst/>
              <a:ahLst/>
              <a:cxnLst/>
              <a:rect l="l" t="t" r="r" b="b"/>
              <a:pathLst>
                <a:path w="1123315" h="821689">
                  <a:moveTo>
                    <a:pt x="0" y="205359"/>
                  </a:moveTo>
                  <a:lnTo>
                    <a:pt x="712470" y="205359"/>
                  </a:lnTo>
                  <a:lnTo>
                    <a:pt x="712470" y="0"/>
                  </a:lnTo>
                  <a:lnTo>
                    <a:pt x="1123188" y="410718"/>
                  </a:lnTo>
                  <a:lnTo>
                    <a:pt x="712470" y="821436"/>
                  </a:lnTo>
                  <a:lnTo>
                    <a:pt x="712470" y="616077"/>
                  </a:lnTo>
                  <a:lnTo>
                    <a:pt x="0" y="616077"/>
                  </a:lnTo>
                  <a:lnTo>
                    <a:pt x="0" y="205359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22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" y="6469379"/>
            <a:ext cx="2069591" cy="388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0836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5" dirty="0"/>
              <a:t>Kernelized</a:t>
            </a:r>
            <a:r>
              <a:rPr spc="-390" dirty="0"/>
              <a:t> </a:t>
            </a:r>
            <a:r>
              <a:rPr spc="-575" dirty="0"/>
              <a:t>SVM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764850"/>
            <a:ext cx="7159625" cy="774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본래 </a:t>
            </a:r>
            <a:r>
              <a:rPr sz="2400" spc="-204" dirty="0">
                <a:latin typeface="Arial Black"/>
                <a:cs typeface="Arial Black"/>
              </a:rPr>
              <a:t>Linear </a:t>
            </a:r>
            <a:r>
              <a:rPr sz="2400" spc="-315" dirty="0">
                <a:latin typeface="Arial Black"/>
                <a:cs typeface="Arial Black"/>
              </a:rPr>
              <a:t>SVM </a:t>
            </a:r>
            <a:r>
              <a:rPr sz="2400" spc="-215" dirty="0">
                <a:latin typeface="Arial Black"/>
                <a:cs typeface="Arial Black"/>
              </a:rPr>
              <a:t>classifier</a:t>
            </a:r>
            <a:r>
              <a:rPr sz="2400" spc="-215" dirty="0">
                <a:latin typeface="맑은 고딕"/>
                <a:cs typeface="맑은 고딕"/>
              </a:rPr>
              <a:t>를 </a:t>
            </a:r>
            <a:r>
              <a:rPr sz="2400" dirty="0">
                <a:latin typeface="맑은 고딕"/>
                <a:cs typeface="맑은 고딕"/>
              </a:rPr>
              <a:t>풀기 위한</a:t>
            </a:r>
            <a:r>
              <a:rPr sz="2400" spc="-55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방법으로는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0" dirty="0">
                <a:latin typeface="Arial Black"/>
                <a:cs typeface="Arial Black"/>
              </a:rPr>
              <a:t>Primal </a:t>
            </a:r>
            <a:r>
              <a:rPr sz="2000" spc="-150" dirty="0">
                <a:latin typeface="Arial Black"/>
                <a:cs typeface="Arial Black"/>
              </a:rPr>
              <a:t>solution, </a:t>
            </a:r>
            <a:r>
              <a:rPr sz="2000" spc="-140" dirty="0">
                <a:latin typeface="Arial Black"/>
                <a:cs typeface="Arial Black"/>
              </a:rPr>
              <a:t>Dual </a:t>
            </a:r>
            <a:r>
              <a:rPr sz="2000" spc="-135" dirty="0">
                <a:latin typeface="Arial Black"/>
                <a:cs typeface="Arial Black"/>
              </a:rPr>
              <a:t>solution</a:t>
            </a:r>
            <a:r>
              <a:rPr sz="2000" spc="-135" dirty="0">
                <a:latin typeface="맑은 고딕"/>
                <a:cs typeface="맑은 고딕"/>
              </a:rPr>
              <a:t>이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있음</a:t>
            </a:r>
            <a:endParaRPr sz="2000">
              <a:latin typeface="맑은 고딕"/>
              <a:cs typeface="맑은 고딕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8496" y="2919983"/>
            <a:ext cx="6186170" cy="3180715"/>
            <a:chOff x="158496" y="2919983"/>
            <a:chExt cx="6186170" cy="3180715"/>
          </a:xfrm>
        </p:grpSpPr>
        <p:sp>
          <p:nvSpPr>
            <p:cNvPr id="7" name="object 7"/>
            <p:cNvSpPr/>
            <p:nvPr/>
          </p:nvSpPr>
          <p:spPr>
            <a:xfrm>
              <a:off x="158496" y="2919983"/>
              <a:ext cx="5295899" cy="13715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8200" y="4061460"/>
              <a:ext cx="5506211" cy="203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437121" y="2919996"/>
            <a:ext cx="5560060" cy="2397760"/>
            <a:chOff x="6437121" y="2919996"/>
            <a:chExt cx="5560060" cy="2397760"/>
          </a:xfrm>
        </p:grpSpPr>
        <p:sp>
          <p:nvSpPr>
            <p:cNvPr id="10" name="object 10"/>
            <p:cNvSpPr/>
            <p:nvPr/>
          </p:nvSpPr>
          <p:spPr>
            <a:xfrm>
              <a:off x="6882383" y="2919996"/>
              <a:ext cx="5114543" cy="15239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43471" y="4235196"/>
              <a:ext cx="1160145" cy="1076325"/>
            </a:xfrm>
            <a:custGeom>
              <a:avLst/>
              <a:gdLst/>
              <a:ahLst/>
              <a:cxnLst/>
              <a:rect l="l" t="t" r="r" b="b"/>
              <a:pathLst>
                <a:path w="1160145" h="1076325">
                  <a:moveTo>
                    <a:pt x="1159764" y="0"/>
                  </a:moveTo>
                  <a:lnTo>
                    <a:pt x="890777" y="0"/>
                  </a:lnTo>
                  <a:lnTo>
                    <a:pt x="890777" y="470725"/>
                  </a:lnTo>
                  <a:lnTo>
                    <a:pt x="885449" y="516982"/>
                  </a:lnTo>
                  <a:lnTo>
                    <a:pt x="870272" y="559445"/>
                  </a:lnTo>
                  <a:lnTo>
                    <a:pt x="846457" y="596903"/>
                  </a:lnTo>
                  <a:lnTo>
                    <a:pt x="815216" y="628144"/>
                  </a:lnTo>
                  <a:lnTo>
                    <a:pt x="777758" y="651959"/>
                  </a:lnTo>
                  <a:lnTo>
                    <a:pt x="735295" y="667136"/>
                  </a:lnTo>
                  <a:lnTo>
                    <a:pt x="689038" y="672464"/>
                  </a:lnTo>
                  <a:lnTo>
                    <a:pt x="268985" y="672464"/>
                  </a:lnTo>
                  <a:lnTo>
                    <a:pt x="268985" y="537971"/>
                  </a:lnTo>
                  <a:lnTo>
                    <a:pt x="0" y="806957"/>
                  </a:lnTo>
                  <a:lnTo>
                    <a:pt x="268985" y="1075943"/>
                  </a:lnTo>
                  <a:lnTo>
                    <a:pt x="268985" y="941450"/>
                  </a:lnTo>
                  <a:lnTo>
                    <a:pt x="689038" y="941450"/>
                  </a:lnTo>
                  <a:lnTo>
                    <a:pt x="737166" y="939020"/>
                  </a:lnTo>
                  <a:lnTo>
                    <a:pt x="783904" y="931887"/>
                  </a:lnTo>
                  <a:lnTo>
                    <a:pt x="829015" y="920287"/>
                  </a:lnTo>
                  <a:lnTo>
                    <a:pt x="872263" y="904458"/>
                  </a:lnTo>
                  <a:lnTo>
                    <a:pt x="913411" y="884635"/>
                  </a:lnTo>
                  <a:lnTo>
                    <a:pt x="952223" y="861057"/>
                  </a:lnTo>
                  <a:lnTo>
                    <a:pt x="988461" y="833958"/>
                  </a:lnTo>
                  <a:lnTo>
                    <a:pt x="1021889" y="803576"/>
                  </a:lnTo>
                  <a:lnTo>
                    <a:pt x="1052271" y="770148"/>
                  </a:lnTo>
                  <a:lnTo>
                    <a:pt x="1079370" y="733910"/>
                  </a:lnTo>
                  <a:lnTo>
                    <a:pt x="1102948" y="695098"/>
                  </a:lnTo>
                  <a:lnTo>
                    <a:pt x="1122771" y="653950"/>
                  </a:lnTo>
                  <a:lnTo>
                    <a:pt x="1138600" y="610702"/>
                  </a:lnTo>
                  <a:lnTo>
                    <a:pt x="1150200" y="565591"/>
                  </a:lnTo>
                  <a:lnTo>
                    <a:pt x="1157333" y="518853"/>
                  </a:lnTo>
                  <a:lnTo>
                    <a:pt x="1159764" y="470725"/>
                  </a:lnTo>
                  <a:lnTo>
                    <a:pt x="115976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43471" y="4235196"/>
              <a:ext cx="1160145" cy="1076325"/>
            </a:xfrm>
            <a:custGeom>
              <a:avLst/>
              <a:gdLst/>
              <a:ahLst/>
              <a:cxnLst/>
              <a:rect l="l" t="t" r="r" b="b"/>
              <a:pathLst>
                <a:path w="1160145" h="1076325">
                  <a:moveTo>
                    <a:pt x="1159764" y="0"/>
                  </a:moveTo>
                  <a:lnTo>
                    <a:pt x="1159764" y="470725"/>
                  </a:lnTo>
                  <a:lnTo>
                    <a:pt x="1157333" y="518853"/>
                  </a:lnTo>
                  <a:lnTo>
                    <a:pt x="1150200" y="565591"/>
                  </a:lnTo>
                  <a:lnTo>
                    <a:pt x="1138600" y="610702"/>
                  </a:lnTo>
                  <a:lnTo>
                    <a:pt x="1122771" y="653950"/>
                  </a:lnTo>
                  <a:lnTo>
                    <a:pt x="1102948" y="695098"/>
                  </a:lnTo>
                  <a:lnTo>
                    <a:pt x="1079370" y="733910"/>
                  </a:lnTo>
                  <a:lnTo>
                    <a:pt x="1052271" y="770148"/>
                  </a:lnTo>
                  <a:lnTo>
                    <a:pt x="1021889" y="803576"/>
                  </a:lnTo>
                  <a:lnTo>
                    <a:pt x="988461" y="833958"/>
                  </a:lnTo>
                  <a:lnTo>
                    <a:pt x="952223" y="861057"/>
                  </a:lnTo>
                  <a:lnTo>
                    <a:pt x="913411" y="884635"/>
                  </a:lnTo>
                  <a:lnTo>
                    <a:pt x="872263" y="904458"/>
                  </a:lnTo>
                  <a:lnTo>
                    <a:pt x="829015" y="920287"/>
                  </a:lnTo>
                  <a:lnTo>
                    <a:pt x="783904" y="931887"/>
                  </a:lnTo>
                  <a:lnTo>
                    <a:pt x="737166" y="939020"/>
                  </a:lnTo>
                  <a:lnTo>
                    <a:pt x="689038" y="941450"/>
                  </a:lnTo>
                  <a:lnTo>
                    <a:pt x="268985" y="941450"/>
                  </a:lnTo>
                  <a:lnTo>
                    <a:pt x="268985" y="1075943"/>
                  </a:lnTo>
                  <a:lnTo>
                    <a:pt x="0" y="806957"/>
                  </a:lnTo>
                  <a:lnTo>
                    <a:pt x="268985" y="537971"/>
                  </a:lnTo>
                  <a:lnTo>
                    <a:pt x="268985" y="672464"/>
                  </a:lnTo>
                  <a:lnTo>
                    <a:pt x="689038" y="672464"/>
                  </a:lnTo>
                  <a:lnTo>
                    <a:pt x="735295" y="667136"/>
                  </a:lnTo>
                  <a:lnTo>
                    <a:pt x="777758" y="651959"/>
                  </a:lnTo>
                  <a:lnTo>
                    <a:pt x="815216" y="628144"/>
                  </a:lnTo>
                  <a:lnTo>
                    <a:pt x="846457" y="596903"/>
                  </a:lnTo>
                  <a:lnTo>
                    <a:pt x="870272" y="559445"/>
                  </a:lnTo>
                  <a:lnTo>
                    <a:pt x="885449" y="516982"/>
                  </a:lnTo>
                  <a:lnTo>
                    <a:pt x="890777" y="470725"/>
                  </a:lnTo>
                  <a:lnTo>
                    <a:pt x="890777" y="0"/>
                  </a:lnTo>
                  <a:lnTo>
                    <a:pt x="1159764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23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" y="6469379"/>
            <a:ext cx="2069591" cy="388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0836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5" dirty="0"/>
              <a:t>Kernelized</a:t>
            </a:r>
            <a:r>
              <a:rPr spc="-390" dirty="0"/>
              <a:t> </a:t>
            </a:r>
            <a:r>
              <a:rPr spc="-575" dirty="0"/>
              <a:t>SVM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803780"/>
            <a:ext cx="621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85" dirty="0">
                <a:latin typeface="Arial Black"/>
                <a:cs typeface="Arial Black"/>
              </a:rPr>
              <a:t>Making </a:t>
            </a:r>
            <a:r>
              <a:rPr sz="2400" spc="-200" dirty="0">
                <a:latin typeface="Arial Black"/>
                <a:cs typeface="Arial Black"/>
              </a:rPr>
              <a:t>predictions </a:t>
            </a:r>
            <a:r>
              <a:rPr sz="2400" spc="-225" dirty="0">
                <a:latin typeface="Arial Black"/>
                <a:cs typeface="Arial Black"/>
              </a:rPr>
              <a:t>with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spc="-195" dirty="0">
                <a:latin typeface="Arial Black"/>
                <a:cs typeface="Arial Black"/>
              </a:rPr>
              <a:t>kernelized</a:t>
            </a:r>
            <a:r>
              <a:rPr sz="2400" spc="-60" dirty="0">
                <a:latin typeface="Arial Black"/>
                <a:cs typeface="Arial Black"/>
              </a:rPr>
              <a:t> </a:t>
            </a:r>
            <a:r>
              <a:rPr sz="2400" spc="-315" dirty="0">
                <a:latin typeface="Arial Black"/>
                <a:cs typeface="Arial Black"/>
              </a:rPr>
              <a:t>SVM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92323" y="2578607"/>
            <a:ext cx="7007351" cy="2731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24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5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70" dirty="0"/>
              <a:t>S</a:t>
            </a:r>
            <a:r>
              <a:rPr spc="-305" dirty="0"/>
              <a:t>umma</a:t>
            </a:r>
            <a:r>
              <a:rPr spc="-160" dirty="0"/>
              <a:t>r</a:t>
            </a:r>
            <a:r>
              <a:rPr spc="-445"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25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4474210" cy="274955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15" dirty="0">
                <a:latin typeface="Arial Black"/>
                <a:cs typeface="Arial Black"/>
              </a:rPr>
              <a:t>SVM</a:t>
            </a:r>
            <a:r>
              <a:rPr sz="2400" spc="-200" dirty="0">
                <a:latin typeface="Arial Black"/>
                <a:cs typeface="Arial Black"/>
              </a:rPr>
              <a:t> </a:t>
            </a:r>
            <a:r>
              <a:rPr sz="2400" spc="-220" dirty="0">
                <a:latin typeface="Arial Black"/>
                <a:cs typeface="Arial Black"/>
              </a:rPr>
              <a:t>Regression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9" dirty="0">
                <a:latin typeface="Arial Black"/>
                <a:cs typeface="Arial Black"/>
              </a:rPr>
              <a:t>Kernel</a:t>
            </a:r>
            <a:r>
              <a:rPr sz="2400" spc="-204" dirty="0">
                <a:latin typeface="Arial Black"/>
                <a:cs typeface="Arial Black"/>
              </a:rPr>
              <a:t> </a:t>
            </a:r>
            <a:r>
              <a:rPr sz="2400" spc="-170" dirty="0">
                <a:latin typeface="Arial Black"/>
                <a:cs typeface="Arial Black"/>
              </a:rPr>
              <a:t>method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95" dirty="0">
                <a:latin typeface="Arial Black"/>
                <a:cs typeface="Arial Black"/>
              </a:rPr>
              <a:t>Kernel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210" dirty="0">
                <a:latin typeface="Arial Black"/>
                <a:cs typeface="Arial Black"/>
              </a:rPr>
              <a:t>trick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5" dirty="0">
                <a:latin typeface="Arial Black"/>
                <a:cs typeface="Arial Black"/>
              </a:rPr>
              <a:t>Kernelized</a:t>
            </a:r>
            <a:r>
              <a:rPr sz="2000" spc="-165" dirty="0">
                <a:latin typeface="Arial Black"/>
                <a:cs typeface="Arial Black"/>
              </a:rPr>
              <a:t> </a:t>
            </a:r>
            <a:r>
              <a:rPr sz="2000" spc="-260" dirty="0">
                <a:latin typeface="Arial Black"/>
                <a:cs typeface="Arial Black"/>
              </a:rPr>
              <a:t>SVM</a:t>
            </a:r>
            <a:endParaRPr sz="20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35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4" dirty="0">
                <a:latin typeface="Arial Black"/>
                <a:cs typeface="Arial Black"/>
              </a:rPr>
              <a:t>NOTE: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45" dirty="0">
                <a:latin typeface="Tahoma"/>
                <a:cs typeface="Tahoma"/>
              </a:rPr>
              <a:t>No </a:t>
            </a:r>
            <a:r>
              <a:rPr sz="2000" b="1" spc="-5" dirty="0">
                <a:latin typeface="Tahoma"/>
                <a:cs typeface="Tahoma"/>
              </a:rPr>
              <a:t>quiz </a:t>
            </a:r>
            <a:r>
              <a:rPr sz="2000" spc="-95" dirty="0">
                <a:latin typeface="Arial Black"/>
                <a:cs typeface="Arial Black"/>
              </a:rPr>
              <a:t>for </a:t>
            </a:r>
            <a:r>
              <a:rPr sz="2000" spc="-175" dirty="0">
                <a:latin typeface="Arial Black"/>
                <a:cs typeface="Arial Black"/>
              </a:rPr>
              <a:t>this </a:t>
            </a:r>
            <a:r>
              <a:rPr sz="2000" spc="-195" dirty="0">
                <a:latin typeface="Arial Black"/>
                <a:cs typeface="Arial Black"/>
              </a:rPr>
              <a:t>session </a:t>
            </a:r>
            <a:r>
              <a:rPr sz="2000" spc="-229" dirty="0">
                <a:latin typeface="Arial Black"/>
                <a:cs typeface="Arial Black"/>
              </a:rPr>
              <a:t>(5w</a:t>
            </a:r>
            <a:r>
              <a:rPr sz="2000" spc="-360" dirty="0">
                <a:latin typeface="Arial Black"/>
                <a:cs typeface="Arial Black"/>
              </a:rPr>
              <a:t> </a:t>
            </a:r>
            <a:r>
              <a:rPr sz="2000" spc="-155" dirty="0">
                <a:latin typeface="Arial Black"/>
                <a:cs typeface="Arial Black"/>
              </a:rPr>
              <a:t>2d)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참고자료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26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912"/>
            <a:ext cx="3535679" cy="13944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14" dirty="0">
                <a:latin typeface="맑은 고딕"/>
                <a:cs typeface="맑은 고딕"/>
              </a:rPr>
              <a:t>핸</a:t>
            </a:r>
            <a:r>
              <a:rPr sz="2400" spc="-114" dirty="0"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70" dirty="0">
                <a:latin typeface="맑은 고딕"/>
                <a:cs typeface="맑은 고딕"/>
              </a:rPr>
              <a:t>기</a:t>
            </a:r>
            <a:r>
              <a:rPr sz="2400" spc="-170" dirty="0">
                <a:latin typeface="Arial Black"/>
                <a:cs typeface="Arial Black"/>
              </a:rPr>
              <a:t>11.1,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215" dirty="0">
                <a:latin typeface="Arial Black"/>
                <a:cs typeface="Arial Black"/>
              </a:rPr>
              <a:t>11.4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맑은 고딕"/>
                <a:cs typeface="맑은 고딕"/>
              </a:rPr>
              <a:t>코드</a:t>
            </a:r>
            <a:r>
              <a:rPr sz="2400" spc="-45" dirty="0">
                <a:latin typeface="Arial Black"/>
                <a:cs typeface="Arial Black"/>
              </a:rPr>
              <a:t>+</a:t>
            </a:r>
            <a:r>
              <a:rPr sz="2400" spc="-45" dirty="0">
                <a:latin typeface="맑은 고딕"/>
                <a:cs typeface="맑은 고딕"/>
              </a:rPr>
              <a:t>그림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15" dirty="0">
                <a:latin typeface="Arial Black"/>
                <a:cs typeface="Arial Black"/>
              </a:rPr>
              <a:t>Colab</a:t>
            </a:r>
            <a:r>
              <a:rPr sz="2400" spc="-385" dirty="0">
                <a:latin typeface="Arial Black"/>
                <a:cs typeface="Arial Black"/>
              </a:rPr>
              <a:t> </a:t>
            </a:r>
            <a:r>
              <a:rPr sz="2400" spc="-185" dirty="0">
                <a:latin typeface="Arial Black"/>
                <a:cs typeface="Arial Black"/>
              </a:rPr>
              <a:t>ver.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2605" y="149937"/>
            <a:ext cx="49301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맑은 고딕"/>
                <a:cs typeface="맑은 고딕"/>
              </a:rPr>
              <a:t>기 </a:t>
            </a:r>
            <a:r>
              <a:rPr sz="1600" spc="-5" dirty="0">
                <a:latin typeface="맑은 고딕"/>
                <a:cs typeface="맑은 고딕"/>
              </a:rPr>
              <a:t>: 기계학습, 오일석,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2017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핸 </a:t>
            </a:r>
            <a:r>
              <a:rPr sz="1600" spc="-5" dirty="0">
                <a:latin typeface="맑은 고딕"/>
                <a:cs typeface="맑은 고딕"/>
              </a:rPr>
              <a:t>: 핸즈온머신러닝, 2/E,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모 </a:t>
            </a:r>
            <a:r>
              <a:rPr sz="1600" spc="-5" dirty="0">
                <a:latin typeface="맑은 고딕"/>
                <a:cs typeface="맑은 고딕"/>
              </a:rPr>
              <a:t>: 모두의 딥러닝, 2/E,</a:t>
            </a:r>
            <a:r>
              <a:rPr sz="1600" spc="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케 </a:t>
            </a:r>
            <a:r>
              <a:rPr sz="1600" spc="-5" dirty="0">
                <a:latin typeface="맑은 고딕"/>
                <a:cs typeface="맑은 고딕"/>
              </a:rPr>
              <a:t>: 케라스 창시자에게 배우는…, </a:t>
            </a:r>
            <a:r>
              <a:rPr sz="1600" spc="-10" dirty="0">
                <a:latin typeface="맑은 고딕"/>
                <a:cs typeface="맑은 고딕"/>
              </a:rPr>
              <a:t>2018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맑은 고딕"/>
                <a:cs typeface="맑은 고딕"/>
              </a:rPr>
              <a:t>머 </a:t>
            </a:r>
            <a:r>
              <a:rPr sz="1600" spc="-5" dirty="0">
                <a:latin typeface="맑은 고딕"/>
                <a:cs typeface="맑은 고딕"/>
              </a:rPr>
              <a:t>: 머신러닝 도감 그림으로…,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ts val="1930"/>
              </a:lnSpc>
              <a:spcBef>
                <a:spcPts val="50"/>
              </a:spcBef>
            </a:pPr>
            <a:r>
              <a:rPr sz="1600" b="1" spc="-5" dirty="0">
                <a:latin typeface="맑은 고딕"/>
                <a:cs typeface="맑은 고딕"/>
              </a:rPr>
              <a:t>파 </a:t>
            </a:r>
            <a:r>
              <a:rPr sz="1600" spc="-5" dirty="0">
                <a:latin typeface="맑은 고딕"/>
                <a:cs typeface="맑은 고딕"/>
              </a:rPr>
              <a:t>: Python machine learning, 2/E, </a:t>
            </a:r>
            <a:r>
              <a:rPr sz="1600" spc="-10" dirty="0">
                <a:latin typeface="맑은 고딕"/>
                <a:cs typeface="맑은 고딕"/>
              </a:rPr>
              <a:t>2019 </a:t>
            </a:r>
            <a:r>
              <a:rPr sz="1600" spc="-5" dirty="0">
                <a:latin typeface="맑은 고딕"/>
                <a:cs typeface="맑은 고딕"/>
              </a:rPr>
              <a:t>(번역)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“머  </a:t>
            </a:r>
            <a:r>
              <a:rPr sz="1600" spc="-5" dirty="0">
                <a:latin typeface="맑은 고딕"/>
                <a:cs typeface="맑은 고딕"/>
              </a:rPr>
              <a:t>신러닝 교과서 with 파이썬, </a:t>
            </a:r>
            <a:r>
              <a:rPr sz="1600" spc="-90" dirty="0">
                <a:latin typeface="맑은 고딕"/>
                <a:cs typeface="맑은 고딕"/>
              </a:rPr>
              <a:t>…”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287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In </a:t>
            </a:r>
            <a:r>
              <a:rPr spc="-350" dirty="0"/>
              <a:t>the </a:t>
            </a:r>
            <a:r>
              <a:rPr spc="-409" dirty="0"/>
              <a:t>next </a:t>
            </a:r>
            <a:r>
              <a:rPr spc="-465" dirty="0"/>
              <a:t>lecture…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27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803780"/>
            <a:ext cx="4937760" cy="274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9400" algn="l"/>
              </a:tabLst>
            </a:pPr>
            <a:r>
              <a:rPr sz="2400" b="1" dirty="0">
                <a:latin typeface="Tahoma"/>
                <a:cs typeface="Tahoma"/>
              </a:rPr>
              <a:t>Unsupervised</a:t>
            </a:r>
            <a:r>
              <a:rPr sz="2400" b="1" spc="-8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Learning</a:t>
            </a:r>
            <a:r>
              <a:rPr sz="2400" spc="-5" dirty="0">
                <a:latin typeface="Arial Black"/>
                <a:cs typeface="Arial Black"/>
              </a:rPr>
              <a:t>!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050">
              <a:latin typeface="Arial Black"/>
              <a:cs typeface="Arial Black"/>
            </a:endParaRPr>
          </a:p>
          <a:p>
            <a:pPr marL="279400" indent="-2286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400" spc="-150" dirty="0">
                <a:latin typeface="Arial Black"/>
                <a:cs typeface="Arial Black"/>
              </a:rPr>
              <a:t>6</a:t>
            </a:r>
            <a:r>
              <a:rPr sz="2400" spc="-225" baseline="24305" dirty="0">
                <a:latin typeface="Arial Black"/>
                <a:cs typeface="Arial Black"/>
              </a:rPr>
              <a:t>th </a:t>
            </a:r>
            <a:r>
              <a:rPr sz="2400" spc="-300" dirty="0">
                <a:latin typeface="Arial Black"/>
                <a:cs typeface="Arial Black"/>
              </a:rPr>
              <a:t>week </a:t>
            </a:r>
            <a:r>
              <a:rPr sz="2400" spc="-195" dirty="0">
                <a:latin typeface="Arial Black"/>
                <a:cs typeface="Arial Black"/>
              </a:rPr>
              <a:t>1</a:t>
            </a:r>
            <a:r>
              <a:rPr sz="2400" spc="-292" baseline="24305" dirty="0">
                <a:latin typeface="Arial Black"/>
                <a:cs typeface="Arial Black"/>
              </a:rPr>
              <a:t>st </a:t>
            </a:r>
            <a:r>
              <a:rPr sz="2400" spc="-235" dirty="0">
                <a:latin typeface="Arial Black"/>
                <a:cs typeface="Arial Black"/>
              </a:rPr>
              <a:t>session </a:t>
            </a:r>
            <a:r>
              <a:rPr sz="2400" spc="-240" dirty="0">
                <a:latin typeface="Arial Black"/>
                <a:cs typeface="Arial Black"/>
              </a:rPr>
              <a:t>(Lecture</a:t>
            </a:r>
            <a:r>
              <a:rPr sz="2400" spc="-260" dirty="0">
                <a:latin typeface="Arial Black"/>
                <a:cs typeface="Arial Black"/>
              </a:rPr>
              <a:t> </a:t>
            </a:r>
            <a:r>
              <a:rPr sz="2400" spc="-229" dirty="0">
                <a:latin typeface="Arial Black"/>
                <a:cs typeface="Arial Black"/>
              </a:rPr>
              <a:t>11)</a:t>
            </a:r>
            <a:endParaRPr sz="2400">
              <a:latin typeface="Arial Black"/>
              <a:cs typeface="Arial Black"/>
            </a:endParaRPr>
          </a:p>
          <a:p>
            <a:pPr marL="7366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735965" algn="l"/>
                <a:tab pos="736600" algn="l"/>
              </a:tabLst>
            </a:pPr>
            <a:r>
              <a:rPr sz="2000" spc="-160" dirty="0">
                <a:latin typeface="Arial Black"/>
                <a:cs typeface="Arial Black"/>
              </a:rPr>
              <a:t>Dimensionality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spc="-185" dirty="0">
                <a:latin typeface="Arial Black"/>
                <a:cs typeface="Arial Black"/>
              </a:rPr>
              <a:t>Reduction</a:t>
            </a:r>
            <a:endParaRPr sz="2000">
              <a:latin typeface="Arial Black"/>
              <a:cs typeface="Arial Black"/>
            </a:endParaRPr>
          </a:p>
          <a:p>
            <a:pPr marL="11938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93165" algn="l"/>
                <a:tab pos="1193800" algn="l"/>
              </a:tabLst>
            </a:pPr>
            <a:r>
              <a:rPr sz="1800" spc="-150" dirty="0">
                <a:latin typeface="Arial Black"/>
                <a:cs typeface="Arial Black"/>
              </a:rPr>
              <a:t>Projection, </a:t>
            </a:r>
            <a:r>
              <a:rPr sz="1800" spc="-114" dirty="0">
                <a:latin typeface="Arial Black"/>
                <a:cs typeface="Arial Black"/>
              </a:rPr>
              <a:t>Manifold </a:t>
            </a:r>
            <a:r>
              <a:rPr sz="1800" spc="-125" dirty="0">
                <a:latin typeface="Arial Black"/>
                <a:cs typeface="Arial Black"/>
              </a:rPr>
              <a:t>learning,</a:t>
            </a:r>
            <a:r>
              <a:rPr sz="1800" spc="-245" dirty="0">
                <a:latin typeface="Arial Black"/>
                <a:cs typeface="Arial Black"/>
              </a:rPr>
              <a:t> </a:t>
            </a:r>
            <a:r>
              <a:rPr sz="1800" b="1" spc="-35" dirty="0">
                <a:latin typeface="Tahoma"/>
                <a:cs typeface="Tahoma"/>
              </a:rPr>
              <a:t>PCA</a:t>
            </a:r>
            <a:endParaRPr sz="1800">
              <a:latin typeface="Tahoma"/>
              <a:cs typeface="Tahoma"/>
            </a:endParaRPr>
          </a:p>
          <a:p>
            <a:pPr marL="2794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79400" algn="l"/>
              </a:tabLst>
            </a:pPr>
            <a:r>
              <a:rPr sz="2400" spc="-150" dirty="0">
                <a:latin typeface="Arial Black"/>
                <a:cs typeface="Arial Black"/>
              </a:rPr>
              <a:t>6</a:t>
            </a:r>
            <a:r>
              <a:rPr sz="2400" spc="-225" baseline="24305" dirty="0">
                <a:latin typeface="Arial Black"/>
                <a:cs typeface="Arial Black"/>
              </a:rPr>
              <a:t>th </a:t>
            </a:r>
            <a:r>
              <a:rPr sz="2400" spc="-300" dirty="0">
                <a:latin typeface="Arial Black"/>
                <a:cs typeface="Arial Black"/>
              </a:rPr>
              <a:t>week </a:t>
            </a:r>
            <a:r>
              <a:rPr sz="2400" spc="-135" dirty="0">
                <a:latin typeface="Arial Black"/>
                <a:cs typeface="Arial Black"/>
              </a:rPr>
              <a:t>2</a:t>
            </a:r>
            <a:r>
              <a:rPr sz="2400" spc="-202" baseline="24305" dirty="0">
                <a:latin typeface="Arial Black"/>
                <a:cs typeface="Arial Black"/>
              </a:rPr>
              <a:t>nd </a:t>
            </a:r>
            <a:r>
              <a:rPr sz="2400" spc="-235" dirty="0">
                <a:latin typeface="Arial Black"/>
                <a:cs typeface="Arial Black"/>
              </a:rPr>
              <a:t>session </a:t>
            </a:r>
            <a:r>
              <a:rPr sz="2400" spc="-240" dirty="0">
                <a:latin typeface="Arial Black"/>
                <a:cs typeface="Arial Black"/>
              </a:rPr>
              <a:t>(Lecture</a:t>
            </a:r>
            <a:r>
              <a:rPr sz="2400" spc="-380" dirty="0">
                <a:latin typeface="Arial Black"/>
                <a:cs typeface="Arial Black"/>
              </a:rPr>
              <a:t> </a:t>
            </a:r>
            <a:r>
              <a:rPr sz="2400" spc="-229" dirty="0">
                <a:latin typeface="Arial Black"/>
                <a:cs typeface="Arial Black"/>
              </a:rPr>
              <a:t>12)</a:t>
            </a:r>
            <a:endParaRPr sz="2400">
              <a:latin typeface="Arial Black"/>
              <a:cs typeface="Arial Black"/>
            </a:endParaRPr>
          </a:p>
          <a:p>
            <a:pPr marL="7366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735965" algn="l"/>
                <a:tab pos="736600" algn="l"/>
              </a:tabLst>
            </a:pPr>
            <a:r>
              <a:rPr sz="2000" spc="-195" dirty="0">
                <a:latin typeface="Arial Black"/>
                <a:cs typeface="Arial Black"/>
              </a:rPr>
              <a:t>Kernel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270" dirty="0">
                <a:latin typeface="Arial Black"/>
                <a:cs typeface="Arial Black"/>
              </a:rPr>
              <a:t>PCA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70"/>
            <a:ext cx="79984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SVM Regression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 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9441815" cy="179600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Black"/>
                <a:cs typeface="Arial Black"/>
              </a:rPr>
              <a:t>While limiting margin violations (instances off the street)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 Black"/>
                <a:cs typeface="Arial Black"/>
              </a:rPr>
              <a:t>SVM classification: To fit the </a:t>
            </a:r>
            <a:r>
              <a:rPr sz="2000" b="1" dirty="0">
                <a:latin typeface="Tahoma"/>
                <a:cs typeface="Tahoma"/>
              </a:rPr>
              <a:t>largest possible street </a:t>
            </a:r>
            <a:r>
              <a:rPr sz="2000" dirty="0">
                <a:latin typeface="Arial Black"/>
                <a:cs typeface="Arial Black"/>
              </a:rPr>
              <a:t>between two classes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 Black"/>
                <a:cs typeface="Arial Black"/>
              </a:rPr>
              <a:t>SVM regression: To fit as </a:t>
            </a:r>
            <a:r>
              <a:rPr sz="2000" b="1" dirty="0">
                <a:latin typeface="Tahoma"/>
                <a:cs typeface="Tahoma"/>
              </a:rPr>
              <a:t>many instances as possible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on the street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239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75" dirty="0"/>
              <a:t>SVM</a:t>
            </a:r>
            <a:r>
              <a:rPr spc="-380" dirty="0"/>
              <a:t> </a:t>
            </a:r>
            <a:r>
              <a:rPr spc="-39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4163060" cy="777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45" dirty="0">
                <a:latin typeface="Arial Black"/>
                <a:cs typeface="Arial Black"/>
              </a:rPr>
              <a:t>Example </a:t>
            </a:r>
            <a:r>
              <a:rPr sz="2400" spc="-130" dirty="0">
                <a:latin typeface="Arial Black"/>
                <a:cs typeface="Arial Black"/>
              </a:rPr>
              <a:t>of </a:t>
            </a:r>
            <a:r>
              <a:rPr sz="2400" spc="-315" dirty="0">
                <a:latin typeface="Arial Black"/>
                <a:cs typeface="Arial Black"/>
              </a:rPr>
              <a:t>SVM</a:t>
            </a:r>
            <a:r>
              <a:rPr sz="2400" spc="-225" dirty="0">
                <a:latin typeface="Arial Black"/>
                <a:cs typeface="Arial Black"/>
              </a:rPr>
              <a:t> </a:t>
            </a:r>
            <a:r>
              <a:rPr sz="2400" spc="-185" dirty="0">
                <a:latin typeface="Arial Black"/>
                <a:cs typeface="Arial Black"/>
              </a:rPr>
              <a:t>regression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i="1" spc="-5" dirty="0">
                <a:latin typeface="Noto Sans"/>
                <a:cs typeface="Noto Sans"/>
              </a:rPr>
              <a:t>ϵ-insensitive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7938" y="6557023"/>
            <a:ext cx="1475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92977" y="6544526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00099" y="3058294"/>
            <a:ext cx="7553686" cy="3181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02500" y="6345268"/>
            <a:ext cx="4469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맑은 고딕"/>
                <a:cs typeface="맑은 고딕"/>
              </a:rPr>
              <a:t>*</a:t>
            </a:r>
            <a:r>
              <a:rPr sz="1800" spc="-20" dirty="0">
                <a:latin typeface="Calibri"/>
                <a:cs typeface="Calibri"/>
              </a:rPr>
              <a:t>hyperparameter, </a:t>
            </a:r>
            <a:r>
              <a:rPr sz="1800" b="1" spc="-5" dirty="0">
                <a:latin typeface="Calibri"/>
                <a:cs typeface="Calibri"/>
              </a:rPr>
              <a:t>ϵ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spc="-10" dirty="0">
                <a:latin typeface="Calibri"/>
                <a:cs typeface="Calibri"/>
              </a:rPr>
              <a:t>controls </a:t>
            </a:r>
            <a:r>
              <a:rPr sz="1800" spc="-5" dirty="0">
                <a:latin typeface="Calibri"/>
                <a:cs typeface="Calibri"/>
              </a:rPr>
              <a:t>the width of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street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4172" y="5131308"/>
            <a:ext cx="1487423" cy="682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4172" y="5131308"/>
            <a:ext cx="1487805" cy="683260"/>
          </a:xfrm>
          <a:prstGeom prst="rect">
            <a:avLst/>
          </a:prstGeom>
          <a:ln w="6350">
            <a:solidFill>
              <a:srgbClr val="5B9BD5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376555" marR="369570" indent="83820">
              <a:lnSpc>
                <a:spcPct val="100000"/>
              </a:lnSpc>
              <a:spcBef>
                <a:spcPts val="490"/>
              </a:spcBef>
            </a:pPr>
            <a:r>
              <a:rPr sz="1800" spc="-10" dirty="0">
                <a:latin typeface="맑은 고딕"/>
                <a:cs typeface="맑은 고딕"/>
              </a:rPr>
              <a:t>Large  </a:t>
            </a:r>
            <a:r>
              <a:rPr sz="1800" spc="5" dirty="0">
                <a:latin typeface="맑은 고딕"/>
                <a:cs typeface="맑은 고딕"/>
              </a:rPr>
              <a:t>M</a:t>
            </a:r>
            <a:r>
              <a:rPr sz="1800" dirty="0">
                <a:latin typeface="맑은 고딕"/>
                <a:cs typeface="맑은 고딕"/>
              </a:rPr>
              <a:t>a</a:t>
            </a:r>
            <a:r>
              <a:rPr sz="1800" spc="-25" dirty="0">
                <a:latin typeface="맑은 고딕"/>
                <a:cs typeface="맑은 고딕"/>
              </a:rPr>
              <a:t>r</a:t>
            </a:r>
            <a:r>
              <a:rPr sz="1800" spc="-5" dirty="0">
                <a:latin typeface="맑은 고딕"/>
                <a:cs typeface="맑은 고딕"/>
              </a:rPr>
              <a:t>g</a:t>
            </a:r>
            <a:r>
              <a:rPr sz="1800" dirty="0">
                <a:latin typeface="맑은 고딕"/>
                <a:cs typeface="맑은 고딕"/>
              </a:rPr>
              <a:t>in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99547" y="5131308"/>
            <a:ext cx="1487423" cy="682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99547" y="5131308"/>
            <a:ext cx="1487805" cy="683260"/>
          </a:xfrm>
          <a:prstGeom prst="rect">
            <a:avLst/>
          </a:prstGeom>
          <a:ln w="6350">
            <a:solidFill>
              <a:srgbClr val="5B9BD5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376555" marR="370205" indent="88265">
              <a:lnSpc>
                <a:spcPct val="100000"/>
              </a:lnSpc>
              <a:spcBef>
                <a:spcPts val="490"/>
              </a:spcBef>
            </a:pPr>
            <a:r>
              <a:rPr sz="1800" spc="-5" dirty="0">
                <a:latin typeface="맑은 고딕"/>
                <a:cs typeface="맑은 고딕"/>
              </a:rPr>
              <a:t>Small  </a:t>
            </a:r>
            <a:r>
              <a:rPr sz="1800" spc="5" dirty="0">
                <a:latin typeface="맑은 고딕"/>
                <a:cs typeface="맑은 고딕"/>
              </a:rPr>
              <a:t>M</a:t>
            </a:r>
            <a:r>
              <a:rPr sz="1800" dirty="0">
                <a:latin typeface="맑은 고딕"/>
                <a:cs typeface="맑은 고딕"/>
              </a:rPr>
              <a:t>a</a:t>
            </a:r>
            <a:r>
              <a:rPr sz="1800" spc="-25" dirty="0">
                <a:latin typeface="맑은 고딕"/>
                <a:cs typeface="맑은 고딕"/>
              </a:rPr>
              <a:t>r</a:t>
            </a:r>
            <a:r>
              <a:rPr sz="1800" spc="-5" dirty="0">
                <a:latin typeface="맑은 고딕"/>
                <a:cs typeface="맑은 고딕"/>
              </a:rPr>
              <a:t>g</a:t>
            </a:r>
            <a:r>
              <a:rPr sz="1800" dirty="0">
                <a:latin typeface="맑은 고딕"/>
                <a:cs typeface="맑은 고딕"/>
              </a:rPr>
              <a:t>in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917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75" dirty="0"/>
              <a:t>SVM </a:t>
            </a:r>
            <a:r>
              <a:rPr spc="-385" dirty="0"/>
              <a:t>Regression:</a:t>
            </a:r>
            <a:r>
              <a:rPr spc="-155" dirty="0"/>
              <a:t> </a:t>
            </a:r>
            <a:r>
              <a:rPr b="1" spc="-35" dirty="0">
                <a:latin typeface="Tahoma"/>
                <a:cs typeface="Tahoma"/>
              </a:rPr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416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45" dirty="0">
                <a:latin typeface="Arial Black"/>
                <a:cs typeface="Arial Black"/>
              </a:rPr>
              <a:t>Example </a:t>
            </a:r>
            <a:r>
              <a:rPr sz="2400" spc="-130" dirty="0">
                <a:latin typeface="Arial Black"/>
                <a:cs typeface="Arial Black"/>
              </a:rPr>
              <a:t>of </a:t>
            </a:r>
            <a:r>
              <a:rPr sz="2400" spc="-315" dirty="0">
                <a:latin typeface="Arial Black"/>
                <a:cs typeface="Arial Black"/>
              </a:rPr>
              <a:t>SVM</a:t>
            </a:r>
            <a:r>
              <a:rPr sz="2400" spc="-225" dirty="0">
                <a:latin typeface="Arial Black"/>
                <a:cs typeface="Arial Black"/>
              </a:rPr>
              <a:t> </a:t>
            </a:r>
            <a:r>
              <a:rPr sz="2400" spc="-185" dirty="0">
                <a:latin typeface="Arial Black"/>
                <a:cs typeface="Arial Black"/>
              </a:rPr>
              <a:t>regression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1747" y="2836164"/>
            <a:ext cx="5782055" cy="1571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33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75" dirty="0"/>
              <a:t>SVM </a:t>
            </a:r>
            <a:r>
              <a:rPr spc="-385" dirty="0"/>
              <a:t>Regression: </a:t>
            </a:r>
            <a:r>
              <a:rPr spc="-204" dirty="0"/>
              <a:t>for </a:t>
            </a:r>
            <a:r>
              <a:rPr b="1" spc="-200" dirty="0">
                <a:latin typeface="Tahoma"/>
                <a:cs typeface="Tahoma"/>
              </a:rPr>
              <a:t>non</a:t>
            </a:r>
            <a:r>
              <a:rPr spc="-200" dirty="0"/>
              <a:t>linear</a:t>
            </a:r>
            <a:r>
              <a:rPr spc="-204" dirty="0"/>
              <a:t> </a:t>
            </a:r>
            <a:r>
              <a:rPr spc="-38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8048625" cy="777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45" dirty="0">
                <a:latin typeface="Arial Black"/>
                <a:cs typeface="Arial Black"/>
              </a:rPr>
              <a:t>Example </a:t>
            </a:r>
            <a:r>
              <a:rPr sz="2400" spc="-130" dirty="0">
                <a:latin typeface="Arial Black"/>
                <a:cs typeface="Arial Black"/>
              </a:rPr>
              <a:t>of </a:t>
            </a:r>
            <a:r>
              <a:rPr sz="2400" spc="-165" dirty="0">
                <a:latin typeface="Arial Black"/>
                <a:cs typeface="Arial Black"/>
              </a:rPr>
              <a:t>nonlinear </a:t>
            </a:r>
            <a:r>
              <a:rPr sz="2400" spc="-185" dirty="0">
                <a:latin typeface="Arial Black"/>
                <a:cs typeface="Arial Black"/>
              </a:rPr>
              <a:t>regression </a:t>
            </a:r>
            <a:r>
              <a:rPr sz="2400" spc="-175" dirty="0">
                <a:latin typeface="Arial Black"/>
                <a:cs typeface="Arial Black"/>
              </a:rPr>
              <a:t>using </a:t>
            </a:r>
            <a:r>
              <a:rPr sz="2400" spc="-195" dirty="0">
                <a:latin typeface="Arial Black"/>
                <a:cs typeface="Arial Black"/>
              </a:rPr>
              <a:t>kernelized</a:t>
            </a:r>
            <a:r>
              <a:rPr sz="2400" spc="-225" dirty="0">
                <a:latin typeface="Arial Black"/>
                <a:cs typeface="Arial Black"/>
              </a:rPr>
              <a:t> </a:t>
            </a:r>
            <a:r>
              <a:rPr sz="2400" spc="-315" dirty="0">
                <a:latin typeface="Arial Black"/>
                <a:cs typeface="Arial Black"/>
              </a:rPr>
              <a:t>SVM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0" dirty="0">
                <a:latin typeface="Arial Black"/>
                <a:cs typeface="Arial Black"/>
              </a:rPr>
              <a:t>Polynomial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spc="-170" dirty="0">
                <a:latin typeface="Arial Black"/>
                <a:cs typeface="Arial Black"/>
              </a:rPr>
              <a:t>kernel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38070" y="3155444"/>
            <a:ext cx="6544428" cy="27721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59977"/>
            <a:ext cx="5600065" cy="11137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0" dirty="0">
                <a:latin typeface="Arial Black"/>
                <a:cs typeface="Arial Black"/>
              </a:rPr>
              <a:t>Code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5" dirty="0">
                <a:latin typeface="Arial Black"/>
                <a:cs typeface="Arial Black"/>
              </a:rPr>
              <a:t>Not </a:t>
            </a:r>
            <a:r>
              <a:rPr sz="2000" spc="-225" dirty="0">
                <a:latin typeface="Arial Black"/>
                <a:cs typeface="Arial Black"/>
              </a:rPr>
              <a:t>‘LinearSVR’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254" dirty="0">
                <a:latin typeface="Arial Black"/>
                <a:cs typeface="Arial Black"/>
              </a:rPr>
              <a:t>class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75" dirty="0">
                <a:latin typeface="Arial Black"/>
                <a:cs typeface="Arial Black"/>
              </a:rPr>
              <a:t>But </a:t>
            </a:r>
            <a:r>
              <a:rPr sz="2000" spc="-290" dirty="0">
                <a:latin typeface="Arial Black"/>
                <a:cs typeface="Arial Black"/>
              </a:rPr>
              <a:t>‘SVR’ </a:t>
            </a:r>
            <a:r>
              <a:rPr sz="2000" spc="-254" dirty="0">
                <a:latin typeface="Arial Black"/>
                <a:cs typeface="Arial Black"/>
              </a:rPr>
              <a:t>class </a:t>
            </a:r>
            <a:r>
              <a:rPr sz="2000" spc="-165" dirty="0">
                <a:latin typeface="Arial Black"/>
                <a:cs typeface="Arial Black"/>
              </a:rPr>
              <a:t>that </a:t>
            </a:r>
            <a:r>
              <a:rPr sz="2000" spc="-150" dirty="0">
                <a:latin typeface="Arial Black"/>
                <a:cs typeface="Arial Black"/>
              </a:rPr>
              <a:t>supports </a:t>
            </a:r>
            <a:r>
              <a:rPr sz="2000" b="1" spc="20" dirty="0">
                <a:latin typeface="Tahoma"/>
                <a:cs typeface="Tahoma"/>
              </a:rPr>
              <a:t>kernel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15" dirty="0">
                <a:latin typeface="Tahoma"/>
                <a:cs typeface="Tahoma"/>
              </a:rPr>
              <a:t>trick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40488" y="1350544"/>
            <a:ext cx="4809506" cy="20364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7627" y="3995928"/>
            <a:ext cx="7476731" cy="1777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545458"/>
            <a:ext cx="42468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75" dirty="0">
                <a:latin typeface="Arial Black"/>
                <a:cs typeface="Arial Black"/>
              </a:rPr>
              <a:t>Kernel</a:t>
            </a:r>
            <a:r>
              <a:rPr sz="6000" spc="-530" dirty="0">
                <a:latin typeface="Arial Black"/>
                <a:cs typeface="Arial Black"/>
              </a:rPr>
              <a:t> </a:t>
            </a:r>
            <a:r>
              <a:rPr sz="6000" spc="-710" dirty="0">
                <a:latin typeface="Arial Black"/>
                <a:cs typeface="Arial Black"/>
              </a:rPr>
              <a:t>Trick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0589" y="5024818"/>
            <a:ext cx="2384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5" dirty="0">
                <a:solidFill>
                  <a:srgbClr val="8A8A8A"/>
                </a:solidFill>
                <a:latin typeface="Arial Black"/>
                <a:cs typeface="Arial Black"/>
              </a:rPr>
              <a:t>Kernelized</a:t>
            </a:r>
            <a:r>
              <a:rPr sz="2400" spc="-275" dirty="0">
                <a:solidFill>
                  <a:srgbClr val="8A8A8A"/>
                </a:solidFill>
                <a:latin typeface="Arial Black"/>
                <a:cs typeface="Arial Black"/>
              </a:rPr>
              <a:t> </a:t>
            </a:r>
            <a:r>
              <a:rPr sz="2400" spc="-315" dirty="0">
                <a:solidFill>
                  <a:srgbClr val="8A8A8A"/>
                </a:solidFill>
                <a:latin typeface="Arial Black"/>
                <a:cs typeface="Arial Black"/>
              </a:rPr>
              <a:t>SVMs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8821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공간</a:t>
            </a:r>
            <a:r>
              <a:rPr spc="-420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변환은</a:t>
            </a:r>
            <a:r>
              <a:rPr spc="-420" dirty="0">
                <a:latin typeface="맑은 고딕"/>
                <a:cs typeface="맑은 고딕"/>
              </a:rPr>
              <a:t> </a:t>
            </a:r>
            <a:r>
              <a:rPr spc="-265" dirty="0"/>
              <a:t>ML</a:t>
            </a:r>
            <a:r>
              <a:rPr spc="-265" dirty="0">
                <a:latin typeface="맑은 고딕"/>
                <a:cs typeface="맑은 고딕"/>
              </a:rPr>
              <a:t>의</a:t>
            </a:r>
            <a:r>
              <a:rPr spc="-425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핵심</a:t>
            </a:r>
            <a:r>
              <a:rPr spc="-405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연산</a:t>
            </a:r>
            <a:r>
              <a:rPr spc="-415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작업임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1004760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공간변환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이유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spc="-160" dirty="0">
                <a:latin typeface="Arial Black"/>
                <a:cs typeface="Arial Black"/>
              </a:rPr>
              <a:t>:</a:t>
            </a:r>
            <a:r>
              <a:rPr sz="2400" spc="-195" dirty="0">
                <a:latin typeface="Arial Black"/>
                <a:cs typeface="Arial Black"/>
              </a:rPr>
              <a:t> </a:t>
            </a:r>
            <a:r>
              <a:rPr sz="2400" dirty="0">
                <a:latin typeface="맑은 고딕"/>
                <a:cs typeface="맑은 고딕"/>
              </a:rPr>
              <a:t>원래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특징</a:t>
            </a:r>
            <a:r>
              <a:rPr sz="2400" b="1" spc="-22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공간</a:t>
            </a:r>
            <a:r>
              <a:rPr sz="2400" dirty="0">
                <a:latin typeface="맑은 고딕"/>
                <a:cs typeface="맑은 고딕"/>
              </a:rPr>
              <a:t>을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목적</a:t>
            </a:r>
            <a:r>
              <a:rPr sz="2400" u="heavy" spc="-229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달성에</a:t>
            </a:r>
            <a:r>
              <a:rPr sz="2400" u="heavy" spc="-22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더</a:t>
            </a:r>
            <a:r>
              <a:rPr sz="2400" u="heavy" spc="-229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유리한</a:t>
            </a:r>
            <a:r>
              <a:rPr sz="2400" u="heavy" spc="-229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새로운</a:t>
            </a:r>
            <a:r>
              <a:rPr sz="2400" u="heavy" spc="-229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공간으로  변환</a:t>
            </a:r>
            <a:r>
              <a:rPr sz="2400" dirty="0">
                <a:latin typeface="맑은 고딕"/>
                <a:cs typeface="맑은 고딕"/>
              </a:rPr>
              <a:t>하는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작업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8739" y="5573910"/>
            <a:ext cx="7937500" cy="67818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000" spc="-90" dirty="0">
                <a:latin typeface="Arial Black"/>
                <a:cs typeface="Arial Black"/>
              </a:rPr>
              <a:t>9</a:t>
            </a:r>
            <a:r>
              <a:rPr sz="2000" spc="-90" dirty="0">
                <a:latin typeface="맑은 고딕"/>
                <a:cs typeface="맑은 고딕"/>
              </a:rPr>
              <a:t>강 </a:t>
            </a:r>
            <a:r>
              <a:rPr sz="2000" dirty="0">
                <a:latin typeface="맑은 고딕"/>
                <a:cs typeface="맑은 고딕"/>
              </a:rPr>
              <a:t>예시 </a:t>
            </a:r>
            <a:r>
              <a:rPr sz="2000" spc="-130" dirty="0">
                <a:latin typeface="Arial Black"/>
                <a:cs typeface="Arial Black"/>
              </a:rPr>
              <a:t>: </a:t>
            </a:r>
            <a:r>
              <a:rPr sz="2000" spc="-190" dirty="0">
                <a:latin typeface="Arial Black"/>
                <a:cs typeface="Arial Black"/>
              </a:rPr>
              <a:t>(Left) </a:t>
            </a:r>
            <a:r>
              <a:rPr sz="2000" spc="-140" dirty="0">
                <a:latin typeface="Arial Black"/>
                <a:cs typeface="Arial Black"/>
              </a:rPr>
              <a:t>One </a:t>
            </a:r>
            <a:r>
              <a:rPr sz="2000" spc="-150" dirty="0">
                <a:latin typeface="Arial Black"/>
                <a:cs typeface="Arial Black"/>
              </a:rPr>
              <a:t>feature: </a:t>
            </a:r>
            <a:r>
              <a:rPr sz="2000" spc="-195" dirty="0">
                <a:latin typeface="Arial Black"/>
                <a:cs typeface="Arial Black"/>
              </a:rPr>
              <a:t>x</a:t>
            </a:r>
            <a:r>
              <a:rPr sz="1950" spc="-292" baseline="-21367" dirty="0">
                <a:latin typeface="Arial Black"/>
                <a:cs typeface="Arial Black"/>
              </a:rPr>
              <a:t>1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(Right) </a:t>
            </a:r>
            <a:r>
              <a:rPr sz="2000" spc="-160" dirty="0">
                <a:latin typeface="Arial Black"/>
                <a:cs typeface="Arial Black"/>
              </a:rPr>
              <a:t>Add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55" dirty="0">
                <a:latin typeface="Arial Black"/>
                <a:cs typeface="Arial Black"/>
              </a:rPr>
              <a:t>feature </a:t>
            </a:r>
            <a:r>
              <a:rPr sz="2000" spc="-195" dirty="0">
                <a:latin typeface="Arial Black"/>
                <a:cs typeface="Arial Black"/>
              </a:rPr>
              <a:t>x</a:t>
            </a:r>
            <a:r>
              <a:rPr sz="1950" spc="-292" baseline="-21367" dirty="0">
                <a:latin typeface="Arial Black"/>
                <a:cs typeface="Arial Black"/>
              </a:rPr>
              <a:t>2 </a:t>
            </a:r>
            <a:r>
              <a:rPr sz="2000" spc="-175" dirty="0">
                <a:latin typeface="Arial Black"/>
                <a:cs typeface="Arial Black"/>
              </a:rPr>
              <a:t>=</a:t>
            </a:r>
            <a:r>
              <a:rPr sz="2000" spc="-315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(x</a:t>
            </a:r>
            <a:r>
              <a:rPr sz="1950" spc="-247" baseline="-21367" dirty="0">
                <a:latin typeface="Arial Black"/>
                <a:cs typeface="Arial Black"/>
              </a:rPr>
              <a:t>1</a:t>
            </a:r>
            <a:r>
              <a:rPr sz="2000" spc="-165" dirty="0">
                <a:latin typeface="Arial Black"/>
                <a:cs typeface="Arial Black"/>
              </a:rPr>
              <a:t>)</a:t>
            </a:r>
            <a:r>
              <a:rPr sz="1950" spc="-247" baseline="25641" dirty="0">
                <a:latin typeface="Arial Black"/>
                <a:cs typeface="Arial Black"/>
              </a:rPr>
              <a:t>^2</a:t>
            </a:r>
            <a:endParaRPr sz="1950" baseline="25641">
              <a:latin typeface="Arial Black"/>
              <a:cs typeface="Arial Black"/>
            </a:endParaRPr>
          </a:p>
          <a:p>
            <a:pPr marL="723900" lvl="1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723265" algn="l"/>
                <a:tab pos="723900" algn="l"/>
              </a:tabLst>
            </a:pP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b="1" spc="20" dirty="0">
                <a:latin typeface="Tahoma"/>
                <a:cs typeface="Tahoma"/>
              </a:rPr>
              <a:t>make </a:t>
            </a:r>
            <a:r>
              <a:rPr sz="1800" spc="-195" dirty="0">
                <a:latin typeface="Arial Black"/>
                <a:cs typeface="Arial Black"/>
              </a:rPr>
              <a:t>a </a:t>
            </a:r>
            <a:r>
              <a:rPr sz="1800" spc="-175" dirty="0">
                <a:latin typeface="Arial Black"/>
                <a:cs typeface="Arial Black"/>
              </a:rPr>
              <a:t>dataset </a:t>
            </a:r>
            <a:r>
              <a:rPr sz="1800" b="1" spc="5" dirty="0">
                <a:latin typeface="Tahoma"/>
                <a:cs typeface="Tahoma"/>
              </a:rPr>
              <a:t>linearly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separable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11299" y="2791564"/>
            <a:ext cx="7980901" cy="2587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1770</Words>
  <Application>Microsoft Office PowerPoint</Application>
  <PresentationFormat>와이드스크린</PresentationFormat>
  <Paragraphs>306</Paragraphs>
  <Slides>27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Noto Sans</vt:lpstr>
      <vt:lpstr>맑은 고딕</vt:lpstr>
      <vt:lpstr>Arial</vt:lpstr>
      <vt:lpstr>Arial Black</vt:lpstr>
      <vt:lpstr>Calibri</vt:lpstr>
      <vt:lpstr>Cambria Math</vt:lpstr>
      <vt:lpstr>Tahoma</vt:lpstr>
      <vt:lpstr>Times New Roman</vt:lpstr>
      <vt:lpstr>Wingdings</vt:lpstr>
      <vt:lpstr>Office Theme</vt:lpstr>
      <vt:lpstr>Lecture 10: SVM with kernel</vt:lpstr>
      <vt:lpstr>학습목표</vt:lpstr>
      <vt:lpstr>SVM Regression</vt:lpstr>
      <vt:lpstr>SVM Regression</vt:lpstr>
      <vt:lpstr>SVM Regression: Code</vt:lpstr>
      <vt:lpstr>SVM Regression: for nonlinear data</vt:lpstr>
      <vt:lpstr>PowerPoint 프레젠테이션</vt:lpstr>
      <vt:lpstr>PowerPoint 프레젠테이션</vt:lpstr>
      <vt:lpstr>공간 변환은 ML의 핵심 연산 작업임</vt:lpstr>
      <vt:lpstr>공간변환을 위한 커널 기법kernel method</vt:lpstr>
      <vt:lpstr>공간변환 추가설명</vt:lpstr>
      <vt:lpstr>공간변환 추가설명</vt:lpstr>
      <vt:lpstr>공간변환 추가설명</vt:lpstr>
      <vt:lpstr>Kernel Trick의 필요성</vt:lpstr>
      <vt:lpstr>Kernel Trick의 필요성</vt:lpstr>
      <vt:lpstr>Kernel Trick의 필요성</vt:lpstr>
      <vt:lpstr>Kernel Trick: Example</vt:lpstr>
      <vt:lpstr>Kernel Trick: Example</vt:lpstr>
      <vt:lpstr>Kernel Trick: Example</vt:lpstr>
      <vt:lpstr>Kernel Trick: Example</vt:lpstr>
      <vt:lpstr>Common kernels</vt:lpstr>
      <vt:lpstr>Kernelized SVM</vt:lpstr>
      <vt:lpstr>Kernelized SVM</vt:lpstr>
      <vt:lpstr>Kernelized SVM</vt:lpstr>
      <vt:lpstr>Summary</vt:lpstr>
      <vt:lpstr>참고자료</vt:lpstr>
      <vt:lpstr>In the next lecture…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8: Random Forest</dc:title>
  <dc:creator>Sang-hyo Park</dc:creator>
  <cp:lastModifiedBy>kim JISU</cp:lastModifiedBy>
  <cp:revision>31</cp:revision>
  <dcterms:created xsi:type="dcterms:W3CDTF">2020-10-06T19:35:52Z</dcterms:created>
  <dcterms:modified xsi:type="dcterms:W3CDTF">2020-10-18T17:12:56Z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2020-09-30T00:00:00Z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2020-10-06T00:00:00Z</vt:filetime>
  </property>
</Properties>
</file>