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12192000" cy="6858000"/>
  <p:notesSz cx="12192000" cy="6858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46452" autoAdjust="0"/>
  </p:normalViewPr>
  <p:slideViewPr>
    <p:cSldViewPr>
      <p:cViewPr varScale="1">
        <p:scale>
          <a:sx n="52" d="100"/>
          <a:sy n="52" d="100"/>
        </p:scale>
        <p:origin x="1092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E555BA-986D-46EA-8874-D6603B7F7BE7}" type="datetimeFigureOut">
              <a:rPr lang="ko-KR" altLang="en-US" smtClean="0"/>
              <a:t>2020-10-20 (Tue)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B6D29C-3B33-4C57-A76A-400C0FFF0C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2925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Dimensionality Reduction(</a:t>
            </a:r>
            <a:r>
              <a:rPr lang="ko-KR" altLang="en-US" dirty="0"/>
              <a:t>차원 축소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참고자료 </a:t>
            </a:r>
            <a:r>
              <a:rPr lang="en-US" altLang="ko-KR"/>
              <a:t>: https://excelsior-cjh.tistory.com/167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6D29C-3B33-4C57-A76A-400C0FFF0CC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74734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6D29C-3B33-4C57-A76A-400C0FFF0CC0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20029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Curse of Dimensionality</a:t>
            </a:r>
          </a:p>
          <a:p>
            <a:endParaRPr lang="en-US" altLang="ko-KR" dirty="0"/>
          </a:p>
          <a:p>
            <a:r>
              <a:rPr lang="ko-KR" altLang="en-US" dirty="0"/>
              <a:t>많은 머신 러닝 문제들이 초고차원의 데이터에 의해 해결하기 어려워진다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그림의 예시에서</a:t>
            </a:r>
            <a:r>
              <a:rPr lang="en-US" altLang="ko-KR" dirty="0"/>
              <a:t>, </a:t>
            </a:r>
            <a:r>
              <a:rPr lang="ko-KR" altLang="en-US" dirty="0"/>
              <a:t>축소된 </a:t>
            </a:r>
            <a:r>
              <a:rPr lang="en-US" altLang="ko-KR" dirty="0"/>
              <a:t>1</a:t>
            </a:r>
            <a:r>
              <a:rPr lang="ko-KR" altLang="en-US" dirty="0"/>
              <a:t>차원으로 본 </a:t>
            </a:r>
            <a:r>
              <a:rPr lang="ko-KR" altLang="en-US" dirty="0" err="1"/>
              <a:t>큐브들은</a:t>
            </a:r>
            <a:r>
              <a:rPr lang="ko-KR" altLang="en-US" dirty="0"/>
              <a:t> 어느 정도 연관성을 파악할 수 있다</a:t>
            </a:r>
            <a:r>
              <a:rPr lang="en-US" altLang="ko-KR" dirty="0"/>
              <a:t>. 3</a:t>
            </a:r>
            <a:r>
              <a:rPr lang="ko-KR" altLang="en-US" dirty="0"/>
              <a:t>차원에서는 단순한 데이터에 대해서도 이러한 파악이 굉장히 어려워지며</a:t>
            </a:r>
            <a:r>
              <a:rPr lang="en-US" altLang="ko-KR" dirty="0"/>
              <a:t>, </a:t>
            </a:r>
            <a:r>
              <a:rPr lang="en-US" altLang="ko-KR" b="1" dirty="0"/>
              <a:t>Sparse</a:t>
            </a:r>
            <a:r>
              <a:rPr lang="ko-KR" altLang="en-US" dirty="0"/>
              <a:t>해진다</a:t>
            </a:r>
            <a:r>
              <a:rPr lang="en-US" altLang="ko-KR" dirty="0"/>
              <a:t>(</a:t>
            </a:r>
            <a:r>
              <a:rPr lang="ko-KR" altLang="en-US" b="1" dirty="0"/>
              <a:t>데이터와 데이터 사이의 거리가 멀어지며</a:t>
            </a:r>
            <a:r>
              <a:rPr lang="en-US" altLang="ko-KR" b="1" dirty="0"/>
              <a:t>, </a:t>
            </a:r>
            <a:r>
              <a:rPr lang="ko-KR" altLang="en-US" b="1" dirty="0"/>
              <a:t>관련성이 떨어짐</a:t>
            </a:r>
            <a:r>
              <a:rPr lang="en-US" altLang="ko-KR" dirty="0"/>
              <a:t>)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데이터를 분석하기 </a:t>
            </a:r>
            <a:r>
              <a:rPr lang="ko-KR" altLang="en-US" dirty="0" err="1"/>
              <a:t>어려워짐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6D29C-3B33-4C57-A76A-400C0FFF0CC0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8347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해결하기 위한 간단한 방법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Training set </a:t>
            </a:r>
            <a:r>
              <a:rPr lang="ko-KR" altLang="en-US" dirty="0"/>
              <a:t>자체의 사이즈를 키움으로써</a:t>
            </a:r>
            <a:r>
              <a:rPr lang="en-US" altLang="ko-KR" dirty="0"/>
              <a:t>, </a:t>
            </a:r>
            <a:r>
              <a:rPr lang="ko-KR" altLang="en-US" dirty="0"/>
              <a:t>데이터가 많아지게 하여 거리를 줄이는 것</a:t>
            </a:r>
            <a:endParaRPr lang="en-US" altLang="ko-KR" dirty="0"/>
          </a:p>
          <a:p>
            <a:r>
              <a:rPr lang="ko-KR" altLang="en-US" dirty="0"/>
              <a:t>현실적으로는 불가능함</a:t>
            </a:r>
            <a:r>
              <a:rPr lang="en-US" altLang="ko-KR" dirty="0"/>
              <a:t>(</a:t>
            </a:r>
            <a:r>
              <a:rPr lang="ko-KR" altLang="en-US" dirty="0"/>
              <a:t>너무 많은 </a:t>
            </a:r>
            <a:r>
              <a:rPr lang="en-US" altLang="ko-KR" dirty="0"/>
              <a:t>sample</a:t>
            </a:r>
            <a:r>
              <a:rPr lang="ko-KR" altLang="en-US" dirty="0"/>
              <a:t>이 필요하게 됨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b="1" dirty="0"/>
              <a:t>차원을 축소하는 방법</a:t>
            </a:r>
            <a:r>
              <a:rPr lang="en-US" altLang="ko-KR" b="1" dirty="0"/>
              <a:t>!(Dimensionality Reduction)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6D29C-3B33-4C57-A76A-400C0FFF0CC0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0377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DM</a:t>
            </a:r>
            <a:r>
              <a:rPr lang="ko-KR" altLang="en-US" b="1" dirty="0"/>
              <a:t>에 대해서 두 가지 </a:t>
            </a:r>
            <a:r>
              <a:rPr lang="en-US" altLang="ko-KR" b="1" dirty="0"/>
              <a:t>Approach</a:t>
            </a:r>
            <a:r>
              <a:rPr lang="ko-KR" altLang="en-US" b="1" dirty="0"/>
              <a:t>가 있음</a:t>
            </a:r>
            <a:endParaRPr lang="en-US" altLang="ko-KR" b="1" dirty="0"/>
          </a:p>
          <a:p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b="1" dirty="0"/>
              <a:t>Projection</a:t>
            </a:r>
            <a:br>
              <a:rPr lang="en-US" altLang="ko-KR" b="1" dirty="0"/>
            </a:br>
            <a:r>
              <a:rPr lang="en-US" altLang="ko-KR" b="1" dirty="0"/>
              <a:t>- </a:t>
            </a:r>
            <a:r>
              <a:rPr lang="en-US" altLang="ko-KR" b="0" dirty="0"/>
              <a:t>Training</a:t>
            </a:r>
            <a:r>
              <a:rPr lang="ko-KR" altLang="en-US" b="0" dirty="0"/>
              <a:t> </a:t>
            </a:r>
            <a:r>
              <a:rPr lang="en-US" altLang="ko-KR" b="0" dirty="0"/>
              <a:t>instance</a:t>
            </a:r>
            <a:r>
              <a:rPr lang="ko-KR" altLang="en-US" b="0" dirty="0"/>
              <a:t>가 완전 </a:t>
            </a:r>
            <a:r>
              <a:rPr lang="en-US" altLang="ko-KR" b="0" dirty="0"/>
              <a:t>random, uniform</a:t>
            </a:r>
            <a:r>
              <a:rPr lang="ko-KR" altLang="en-US" b="0" dirty="0"/>
              <a:t>한 경우는 드물다</a:t>
            </a:r>
            <a:r>
              <a:rPr lang="en-US" altLang="ko-KR" b="0" dirty="0"/>
              <a:t>.</a:t>
            </a:r>
            <a:br>
              <a:rPr lang="en-US" altLang="ko-KR" b="0" dirty="0"/>
            </a:br>
            <a:r>
              <a:rPr lang="en-US" altLang="ko-KR" b="0" dirty="0"/>
              <a:t>- </a:t>
            </a:r>
            <a:r>
              <a:rPr lang="ko-KR" altLang="en-US" b="0" dirty="0"/>
              <a:t>모든 </a:t>
            </a:r>
            <a:r>
              <a:rPr lang="en-US" altLang="ko-KR" b="0" dirty="0"/>
              <a:t>feature</a:t>
            </a:r>
            <a:r>
              <a:rPr lang="ko-KR" altLang="en-US" b="0" dirty="0"/>
              <a:t>들이 어느 정도 상관관계가 있으므로</a:t>
            </a:r>
            <a:r>
              <a:rPr lang="en-US" altLang="ko-KR" b="0" dirty="0"/>
              <a:t>, </a:t>
            </a:r>
            <a:r>
              <a:rPr lang="ko-KR" altLang="en-US" b="0" dirty="0"/>
              <a:t>분석에 용이하게 뭉쳐져 있는 곳이 있음</a:t>
            </a:r>
            <a:r>
              <a:rPr lang="en-US" altLang="ko-KR" b="0" dirty="0"/>
              <a:t>.</a:t>
            </a:r>
          </a:p>
          <a:p>
            <a:pPr marL="0" indent="0">
              <a:buNone/>
            </a:pPr>
            <a:endParaRPr lang="en-US" altLang="ko-KR" b="0" dirty="0"/>
          </a:p>
          <a:p>
            <a:pPr marL="0" indent="0">
              <a:buNone/>
            </a:pPr>
            <a:r>
              <a:rPr lang="ko-KR" altLang="en-US" b="0" dirty="0"/>
              <a:t>따라서</a:t>
            </a:r>
            <a:r>
              <a:rPr lang="en-US" altLang="ko-KR" b="0" dirty="0"/>
              <a:t>, </a:t>
            </a:r>
            <a:r>
              <a:rPr lang="ko-KR" altLang="en-US" b="0" dirty="0"/>
              <a:t>데이터를 </a:t>
            </a:r>
            <a:r>
              <a:rPr lang="en-US" altLang="ko-KR" b="0" dirty="0"/>
              <a:t>subspace</a:t>
            </a:r>
            <a:r>
              <a:rPr lang="ko-KR" altLang="en-US" b="0" dirty="0"/>
              <a:t>로 대응시킬 수 있으며</a:t>
            </a:r>
            <a:r>
              <a:rPr lang="en-US" altLang="ko-KR" b="0" dirty="0"/>
              <a:t>, </a:t>
            </a:r>
            <a:r>
              <a:rPr lang="ko-KR" altLang="en-US" b="0" dirty="0"/>
              <a:t>이를 </a:t>
            </a:r>
            <a:r>
              <a:rPr lang="en-US" altLang="ko-KR" b="1" dirty="0"/>
              <a:t>projection</a:t>
            </a:r>
            <a:r>
              <a:rPr lang="ko-KR" altLang="en-US" b="0" dirty="0"/>
              <a:t>이라고 함</a:t>
            </a:r>
            <a:r>
              <a:rPr lang="en-US" altLang="ko-KR" b="0" dirty="0"/>
              <a:t>.</a:t>
            </a:r>
          </a:p>
          <a:p>
            <a:pPr marL="0" indent="0">
              <a:buNone/>
            </a:pPr>
            <a:r>
              <a:rPr lang="ko-KR" altLang="en-US" b="0" dirty="0"/>
              <a:t>예시 </a:t>
            </a:r>
            <a:r>
              <a:rPr lang="en-US" altLang="ko-KR" b="0" dirty="0"/>
              <a:t>: 3</a:t>
            </a:r>
            <a:r>
              <a:rPr lang="ko-KR" altLang="en-US" b="0" dirty="0"/>
              <a:t>차원에서 </a:t>
            </a:r>
            <a:r>
              <a:rPr lang="en-US" altLang="ko-KR" b="0" dirty="0"/>
              <a:t>2</a:t>
            </a:r>
            <a:r>
              <a:rPr lang="ko-KR" altLang="en-US" b="0" dirty="0"/>
              <a:t>차원으로 </a:t>
            </a:r>
            <a:r>
              <a:rPr lang="en-US" altLang="ko-KR" b="0" dirty="0"/>
              <a:t>projection</a:t>
            </a:r>
            <a:r>
              <a:rPr lang="ko-KR" altLang="en-US" b="0" dirty="0"/>
              <a:t>시킨 예시</a:t>
            </a:r>
            <a:br>
              <a:rPr lang="en-US" altLang="ko-KR" dirty="0"/>
            </a:br>
            <a:endParaRPr lang="en-US" altLang="ko-KR" dirty="0"/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en-US" altLang="ko-KR" b="1" dirty="0"/>
              <a:t>2. Manifold Learning(</a:t>
            </a:r>
            <a:r>
              <a:rPr lang="en-US" altLang="ko-KR" b="1" i="0" dirty="0">
                <a:effectLst/>
                <a:latin typeface="Apple SD Gothic Neo"/>
              </a:rPr>
              <a:t>Nonlinear dimensionality reduction)</a:t>
            </a:r>
          </a:p>
          <a:p>
            <a:pPr marL="0" indent="0">
              <a:buNone/>
            </a:pPr>
            <a:r>
              <a:rPr lang="en-US" altLang="ko-KR" b="1" dirty="0"/>
              <a:t>https://excelsior-cjh.tistory.com/167</a:t>
            </a:r>
            <a:r>
              <a:rPr lang="en-US" altLang="ko-KR" b="1" i="0" dirty="0">
                <a:effectLst/>
                <a:latin typeface="Apple SD Gothic Neo"/>
              </a:rPr>
              <a:t> </a:t>
            </a:r>
            <a:r>
              <a:rPr lang="ko-KR" altLang="en-US" b="1" i="0" dirty="0">
                <a:effectLst/>
                <a:latin typeface="Apple SD Gothic Neo"/>
              </a:rPr>
              <a:t>참고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6D29C-3B33-4C57-A76A-400C0FFF0CC0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2286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만약 모든 </a:t>
            </a:r>
            <a:r>
              <a:rPr lang="en-US" altLang="ko-KR" dirty="0"/>
              <a:t>instance</a:t>
            </a:r>
            <a:r>
              <a:rPr lang="ko-KR" altLang="en-US" dirty="0"/>
              <a:t>를 수직으로</a:t>
            </a:r>
            <a:r>
              <a:rPr lang="en-US" altLang="ko-KR" dirty="0"/>
              <a:t>, </a:t>
            </a:r>
            <a:r>
              <a:rPr lang="ko-KR" altLang="en-US" dirty="0"/>
              <a:t>평면에 </a:t>
            </a:r>
            <a:r>
              <a:rPr lang="en-US" altLang="ko-KR" dirty="0"/>
              <a:t>mapping</a:t>
            </a:r>
            <a:r>
              <a:rPr lang="ko-KR" altLang="en-US" dirty="0"/>
              <a:t>시킨다면 이를 </a:t>
            </a:r>
            <a:r>
              <a:rPr lang="en-US" altLang="ko-KR" dirty="0"/>
              <a:t>Projection</a:t>
            </a:r>
            <a:r>
              <a:rPr lang="ko-KR" altLang="en-US" dirty="0"/>
              <a:t>이라고 하는데</a:t>
            </a:r>
            <a:r>
              <a:rPr lang="en-US" altLang="ko-KR" dirty="0"/>
              <a:t>, 2D Dataset</a:t>
            </a:r>
            <a:r>
              <a:rPr lang="ko-KR" altLang="en-US" dirty="0"/>
              <a:t>을 얻을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아주 간단하게 </a:t>
            </a:r>
            <a:r>
              <a:rPr lang="en-US" altLang="ko-KR" dirty="0"/>
              <a:t>3-&gt;2</a:t>
            </a:r>
            <a:r>
              <a:rPr lang="ko-KR" altLang="en-US" dirty="0"/>
              <a:t>차원으로 차원을 줄인 경우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해당 예시에서는 적절한 </a:t>
            </a:r>
            <a:r>
              <a:rPr lang="en-US" altLang="ko-KR" dirty="0"/>
              <a:t>hyperplane</a:t>
            </a:r>
            <a:r>
              <a:rPr lang="ko-KR" altLang="en-US" dirty="0"/>
              <a:t>을 찾았으므로 </a:t>
            </a:r>
            <a:r>
              <a:rPr lang="en-US" altLang="ko-KR" dirty="0"/>
              <a:t>projection</a:t>
            </a:r>
            <a:r>
              <a:rPr lang="ko-KR" altLang="en-US" dirty="0"/>
              <a:t>이 잘 되었음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만약 다른 차원으로 </a:t>
            </a:r>
            <a:r>
              <a:rPr lang="en-US" altLang="ko-KR" dirty="0"/>
              <a:t>projection</a:t>
            </a:r>
            <a:r>
              <a:rPr lang="ko-KR" altLang="en-US" dirty="0"/>
              <a:t>한다면 달라질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6D29C-3B33-4C57-A76A-400C0FFF0CC0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5273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항상 좋은 것은 아님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어떤 경우에는 </a:t>
            </a:r>
            <a:r>
              <a:rPr lang="en-US" altLang="ko-KR" dirty="0"/>
              <a:t>subspace</a:t>
            </a:r>
            <a:r>
              <a:rPr lang="ko-KR" altLang="en-US" dirty="0"/>
              <a:t>로 변환하였더니 더 </a:t>
            </a:r>
            <a:r>
              <a:rPr lang="ko-KR" altLang="en-US" dirty="0" err="1"/>
              <a:t>복잡해지거나</a:t>
            </a:r>
            <a:r>
              <a:rPr lang="ko-KR" altLang="en-US" dirty="0"/>
              <a:t> 바뀌는 경우가 있음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Ex) swiss role </a:t>
            </a:r>
            <a:r>
              <a:rPr lang="ko-KR" altLang="en-US" dirty="0"/>
              <a:t>형태의 데이터셋</a:t>
            </a:r>
            <a:endParaRPr lang="en-US" altLang="ko-KR" dirty="0"/>
          </a:p>
          <a:p>
            <a:r>
              <a:rPr lang="en-US" altLang="ko-KR" dirty="0"/>
              <a:t>Projection</a:t>
            </a:r>
            <a:r>
              <a:rPr lang="ko-KR" altLang="en-US" dirty="0"/>
              <a:t>을 시키면</a:t>
            </a:r>
            <a:r>
              <a:rPr lang="en-US" altLang="ko-KR" dirty="0"/>
              <a:t>, </a:t>
            </a:r>
            <a:r>
              <a:rPr lang="ko-KR" altLang="en-US" dirty="0"/>
              <a:t>검은색 데이터가 가운데에 오는</a:t>
            </a:r>
            <a:r>
              <a:rPr lang="en-US" altLang="ko-KR" dirty="0"/>
              <a:t>, </a:t>
            </a:r>
            <a:r>
              <a:rPr lang="ko-KR" altLang="en-US" dirty="0"/>
              <a:t>더 복잡한 </a:t>
            </a:r>
            <a:r>
              <a:rPr lang="en-US" altLang="ko-KR" dirty="0"/>
              <a:t>dataset</a:t>
            </a:r>
            <a:r>
              <a:rPr lang="ko-KR" altLang="en-US" dirty="0"/>
              <a:t>이 됨</a:t>
            </a:r>
            <a:r>
              <a:rPr lang="en-US" altLang="ko-KR" dirty="0"/>
              <a:t>(Role</a:t>
            </a:r>
            <a:r>
              <a:rPr lang="ko-KR" altLang="en-US" dirty="0"/>
              <a:t>방향의 구분이 사라짐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오른쪽의 예시처럼 단순화시키는 것이 목표임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6D29C-3B33-4C57-A76A-400C0FFF0CC0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61012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두 번째 방법 </a:t>
            </a:r>
            <a:r>
              <a:rPr lang="en-US" altLang="ko-KR" b="1" dirty="0"/>
              <a:t>: Manifold Learning</a:t>
            </a:r>
          </a:p>
          <a:p>
            <a:endParaRPr lang="en-US" altLang="ko-KR" dirty="0"/>
          </a:p>
          <a:p>
            <a:r>
              <a:rPr lang="en-US" altLang="ko-KR" dirty="0"/>
              <a:t>D</a:t>
            </a:r>
            <a:r>
              <a:rPr lang="ko-KR" altLang="en-US" dirty="0"/>
              <a:t>차원의 </a:t>
            </a:r>
            <a:r>
              <a:rPr lang="en-US" altLang="ko-KR" dirty="0"/>
              <a:t>d-dimensional manifold : </a:t>
            </a:r>
            <a:r>
              <a:rPr lang="ko-KR" altLang="en-US" dirty="0"/>
              <a:t>원래 </a:t>
            </a:r>
            <a:r>
              <a:rPr lang="en-US" altLang="ko-KR" dirty="0"/>
              <a:t>d</a:t>
            </a:r>
            <a:r>
              <a:rPr lang="ko-KR" altLang="en-US" dirty="0"/>
              <a:t>보다 큰 </a:t>
            </a:r>
            <a:r>
              <a:rPr lang="en-US" altLang="ko-KR" dirty="0"/>
              <a:t>n</a:t>
            </a:r>
            <a:r>
              <a:rPr lang="ko-KR" altLang="en-US" dirty="0"/>
              <a:t>차원의 공간의 데이터를</a:t>
            </a:r>
            <a:r>
              <a:rPr lang="en-US" altLang="ko-KR" dirty="0"/>
              <a:t>, </a:t>
            </a:r>
            <a:r>
              <a:rPr lang="ko-KR" altLang="en-US" dirty="0"/>
              <a:t>실제 </a:t>
            </a:r>
            <a:r>
              <a:rPr lang="en-US" altLang="ko-KR" dirty="0"/>
              <a:t>n</a:t>
            </a:r>
            <a:r>
              <a:rPr lang="ko-KR" altLang="en-US" dirty="0"/>
              <a:t>차원에서 지역적으로 닮은 모양이 되는 </a:t>
            </a:r>
            <a:r>
              <a:rPr lang="en-US" altLang="ko-KR" dirty="0"/>
              <a:t>d</a:t>
            </a:r>
            <a:r>
              <a:rPr lang="ko-KR" altLang="en-US" dirty="0"/>
              <a:t>차원의 </a:t>
            </a:r>
            <a:r>
              <a:rPr lang="en-US" altLang="ko-KR" dirty="0"/>
              <a:t>hyperplane</a:t>
            </a:r>
            <a:r>
              <a:rPr lang="ko-KR" altLang="en-US" dirty="0"/>
              <a:t>으로 만드는 것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Manifold assumption </a:t>
            </a:r>
            <a:r>
              <a:rPr lang="en-US" altLang="ko-KR" dirty="0"/>
              <a:t>: </a:t>
            </a:r>
            <a:r>
              <a:rPr lang="ko-KR" altLang="en-US" dirty="0"/>
              <a:t>대부분의 현실 세계에서의 고차원 데이터는 사실 굉장히 낮은 저차원의 </a:t>
            </a:r>
            <a:r>
              <a:rPr lang="en-US" altLang="ko-KR" dirty="0"/>
              <a:t>manifold</a:t>
            </a:r>
            <a:r>
              <a:rPr lang="ko-KR" altLang="en-US" dirty="0"/>
              <a:t>에 근접하다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많은 </a:t>
            </a:r>
            <a:r>
              <a:rPr lang="en-US" altLang="ko-KR" dirty="0" err="1"/>
              <a:t>dimentionality</a:t>
            </a:r>
            <a:r>
              <a:rPr lang="en-US" altLang="ko-KR" dirty="0"/>
              <a:t> reduction algorithm</a:t>
            </a:r>
            <a:r>
              <a:rPr lang="ko-KR" altLang="en-US" dirty="0"/>
              <a:t>이 </a:t>
            </a:r>
            <a:r>
              <a:rPr lang="en-US" altLang="ko-KR" dirty="0"/>
              <a:t>manifold</a:t>
            </a:r>
            <a:r>
              <a:rPr lang="ko-KR" altLang="en-US" dirty="0"/>
              <a:t>를 모델링하는 방식으로 작동하고</a:t>
            </a:r>
            <a:r>
              <a:rPr lang="en-US" altLang="ko-KR" dirty="0"/>
              <a:t>, training instance</a:t>
            </a:r>
            <a:r>
              <a:rPr lang="ko-KR" altLang="en-US" dirty="0"/>
              <a:t>가 해당 </a:t>
            </a:r>
            <a:r>
              <a:rPr lang="en-US" altLang="ko-KR" dirty="0"/>
              <a:t>manifold</a:t>
            </a:r>
            <a:r>
              <a:rPr lang="ko-KR" altLang="en-US" dirty="0"/>
              <a:t>에 적절하게 </a:t>
            </a:r>
            <a:r>
              <a:rPr lang="en-US" altLang="ko-KR" dirty="0"/>
              <a:t>mapping</a:t>
            </a:r>
            <a:r>
              <a:rPr lang="ko-KR" altLang="en-US" dirty="0"/>
              <a:t>되는 경우임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6D29C-3B33-4C57-A76A-400C0FFF0CC0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98523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보통은 함축되어 있는 가정임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이러한 것이 분류문제</a:t>
            </a:r>
            <a:r>
              <a:rPr lang="en-US" altLang="ko-KR" dirty="0"/>
              <a:t>, </a:t>
            </a:r>
            <a:r>
              <a:rPr lang="ko-KR" altLang="en-US" dirty="0"/>
              <a:t>회귀문제에 도움이 되며</a:t>
            </a:r>
            <a:r>
              <a:rPr lang="en-US" altLang="ko-KR" dirty="0"/>
              <a:t>, </a:t>
            </a:r>
            <a:r>
              <a:rPr lang="ko-KR" altLang="en-US" dirty="0"/>
              <a:t>저차원의 </a:t>
            </a:r>
            <a:r>
              <a:rPr lang="en-US" altLang="ko-KR" dirty="0"/>
              <a:t>manifold</a:t>
            </a:r>
            <a:r>
              <a:rPr lang="ko-KR" altLang="en-US" dirty="0"/>
              <a:t>로 옮김으로써 쉽게 분류</a:t>
            </a:r>
            <a:r>
              <a:rPr lang="en-US" altLang="ko-KR" dirty="0"/>
              <a:t>/</a:t>
            </a:r>
            <a:r>
              <a:rPr lang="ko-KR" altLang="en-US" dirty="0"/>
              <a:t>회귀를 가능하게 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예시 </a:t>
            </a:r>
            <a:r>
              <a:rPr lang="en-US" altLang="ko-KR" dirty="0"/>
              <a:t>: swiss role </a:t>
            </a:r>
            <a:r>
              <a:rPr lang="ko-KR" altLang="en-US" dirty="0"/>
              <a:t>형태에서</a:t>
            </a:r>
            <a:r>
              <a:rPr lang="en-US" altLang="ko-KR" dirty="0"/>
              <a:t>, </a:t>
            </a:r>
            <a:r>
              <a:rPr lang="ko-KR" altLang="en-US" dirty="0"/>
              <a:t>적은 영역의 초록색이 점점 커지는 경우</a:t>
            </a:r>
            <a:r>
              <a:rPr lang="en-US" altLang="ko-KR" dirty="0"/>
              <a:t>,</a:t>
            </a:r>
            <a:r>
              <a:rPr lang="ko-KR" altLang="en-US" dirty="0"/>
              <a:t> 저차원으로 옮기자 </a:t>
            </a:r>
            <a:r>
              <a:rPr lang="en-US" altLang="ko-KR" dirty="0"/>
              <a:t>decision boundary</a:t>
            </a:r>
            <a:r>
              <a:rPr lang="ko-KR" altLang="en-US" dirty="0"/>
              <a:t>가 매우 간단해짐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항상 잘 작동하는 것은 아님</a:t>
            </a:r>
            <a:r>
              <a:rPr lang="en-US" altLang="ko-KR" b="1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예시</a:t>
            </a:r>
            <a:r>
              <a:rPr lang="en-US" altLang="ko-KR" dirty="0"/>
              <a:t>2 : </a:t>
            </a:r>
            <a:r>
              <a:rPr lang="ko-KR" altLang="en-US" dirty="0"/>
              <a:t>아래의 그림처럼</a:t>
            </a:r>
            <a:r>
              <a:rPr lang="en-US" altLang="ko-KR" dirty="0"/>
              <a:t>, </a:t>
            </a:r>
            <a:r>
              <a:rPr lang="ko-KR" altLang="en-US" dirty="0"/>
              <a:t>원래 </a:t>
            </a:r>
            <a:r>
              <a:rPr lang="en-US" altLang="ko-KR" dirty="0"/>
              <a:t>3d</a:t>
            </a:r>
            <a:r>
              <a:rPr lang="ko-KR" altLang="en-US" dirty="0"/>
              <a:t>차원에서는 평면으로 간단히 </a:t>
            </a:r>
            <a:r>
              <a:rPr lang="en-US" altLang="ko-KR" dirty="0"/>
              <a:t>decision boundary</a:t>
            </a:r>
            <a:r>
              <a:rPr lang="ko-KR" altLang="en-US" dirty="0"/>
              <a:t>를 설정할 수 있었지만</a:t>
            </a:r>
            <a:r>
              <a:rPr lang="en-US" altLang="ko-KR" dirty="0"/>
              <a:t>, </a:t>
            </a:r>
            <a:r>
              <a:rPr lang="ko-KR" altLang="en-US" dirty="0"/>
              <a:t>차원 축소에서는 </a:t>
            </a:r>
            <a:r>
              <a:rPr lang="en-US" altLang="ko-KR" dirty="0"/>
              <a:t>decision boundary</a:t>
            </a:r>
            <a:r>
              <a:rPr lang="ko-KR" altLang="en-US" dirty="0"/>
              <a:t>가 오히려 더 복잡해지는 경우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6D29C-3B33-4C57-A76A-400C0FFF0CC0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798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접근의 예시 </a:t>
            </a:r>
            <a:r>
              <a:rPr lang="en-US" altLang="ko-KR" dirty="0"/>
              <a:t>: PCA</a:t>
            </a:r>
          </a:p>
          <a:p>
            <a:endParaRPr lang="en-US" altLang="ko-KR" dirty="0"/>
          </a:p>
          <a:p>
            <a:r>
              <a:rPr lang="en-US" altLang="ko-KR" dirty="0"/>
              <a:t>Projection, Manifold</a:t>
            </a:r>
            <a:r>
              <a:rPr lang="ko-KR" altLang="en-US" dirty="0"/>
              <a:t>로 둘 다 쓰일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6D29C-3B33-4C57-A76A-400C0FFF0CC0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1434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Principal Component Analysis</a:t>
            </a:r>
          </a:p>
          <a:p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데이터에 가장 가까운 곳에 </a:t>
            </a:r>
            <a:r>
              <a:rPr lang="en-US" altLang="ko-KR" dirty="0"/>
              <a:t>mapping</a:t>
            </a:r>
            <a:r>
              <a:rPr lang="ko-KR" altLang="en-US" dirty="0"/>
              <a:t>할 수 있는 </a:t>
            </a:r>
            <a:r>
              <a:rPr lang="en-US" altLang="ko-KR" dirty="0"/>
              <a:t>hyperplane</a:t>
            </a:r>
            <a:r>
              <a:rPr lang="ko-KR" altLang="en-US" dirty="0"/>
              <a:t>을 찾는 것</a:t>
            </a:r>
            <a:endParaRPr lang="en-US" altLang="ko-KR" dirty="0"/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해당 </a:t>
            </a:r>
            <a:r>
              <a:rPr lang="en-US" altLang="ko-KR" dirty="0"/>
              <a:t>hyperplane</a:t>
            </a:r>
            <a:r>
              <a:rPr lang="ko-KR" altLang="en-US" dirty="0"/>
              <a:t>에 </a:t>
            </a:r>
            <a:r>
              <a:rPr lang="en-US" altLang="ko-KR" dirty="0"/>
              <a:t>projection</a:t>
            </a:r>
            <a:r>
              <a:rPr lang="ko-KR" altLang="en-US" dirty="0"/>
              <a:t>하는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6D29C-3B33-4C57-A76A-400C0FFF0CC0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68866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6D29C-3B33-4C57-A76A-400C0FFF0CC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3529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차원에 다양한 데이터가 분포해 있을 때</a:t>
            </a:r>
            <a:r>
              <a:rPr lang="en-US" altLang="ko-KR" dirty="0"/>
              <a:t>, 1</a:t>
            </a:r>
            <a:r>
              <a:rPr lang="ko-KR" altLang="en-US" dirty="0"/>
              <a:t>차원으로 옮기고자 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ko-KR" altLang="en-US" dirty="0"/>
              <a:t>저차원으로 </a:t>
            </a:r>
            <a:r>
              <a:rPr lang="en-US" altLang="ko-KR" dirty="0"/>
              <a:t>projecting</a:t>
            </a:r>
            <a:r>
              <a:rPr lang="ko-KR" altLang="en-US" dirty="0"/>
              <a:t>하기 전</a:t>
            </a:r>
            <a:r>
              <a:rPr lang="en-US" altLang="ko-KR" dirty="0"/>
              <a:t>, </a:t>
            </a:r>
            <a:r>
              <a:rPr lang="ko-KR" altLang="en-US" dirty="0"/>
              <a:t>어떠한 </a:t>
            </a:r>
            <a:r>
              <a:rPr lang="en-US" altLang="ko-KR" dirty="0"/>
              <a:t>hyperplane</a:t>
            </a:r>
            <a:r>
              <a:rPr lang="ko-KR" altLang="en-US" dirty="0"/>
              <a:t>이 가장 적절한가</a:t>
            </a:r>
            <a:r>
              <a:rPr lang="en-US" altLang="ko-KR" dirty="0"/>
              <a:t>? </a:t>
            </a:r>
            <a:r>
              <a:rPr lang="ko-KR" altLang="en-US" dirty="0"/>
              <a:t>를 파악해야 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C1</a:t>
            </a:r>
            <a:r>
              <a:rPr lang="ko-KR" altLang="en-US" dirty="0"/>
              <a:t>의 경우</a:t>
            </a:r>
            <a:r>
              <a:rPr lang="en-US" altLang="ko-KR" dirty="0"/>
              <a:t>, </a:t>
            </a:r>
            <a:r>
              <a:rPr lang="ko-KR" altLang="en-US" dirty="0"/>
              <a:t>수많은 데이터가 분산되어 퍼지게 됨 </a:t>
            </a:r>
            <a:r>
              <a:rPr lang="en-US" altLang="ko-KR" dirty="0"/>
              <a:t>-&gt; variance</a:t>
            </a:r>
            <a:r>
              <a:rPr lang="ko-KR" altLang="en-US" dirty="0"/>
              <a:t>를 최대화할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C2</a:t>
            </a:r>
            <a:r>
              <a:rPr lang="ko-KR" altLang="en-US" dirty="0"/>
              <a:t>와 같은 경우</a:t>
            </a:r>
            <a:r>
              <a:rPr lang="en-US" altLang="ko-KR" dirty="0"/>
              <a:t>, Mapping</a:t>
            </a:r>
            <a:r>
              <a:rPr lang="ko-KR" altLang="en-US" dirty="0"/>
              <a:t>하면 모두 겹쳐서 좁은 곳에 </a:t>
            </a:r>
            <a:r>
              <a:rPr lang="en-US" altLang="ko-KR" dirty="0"/>
              <a:t>projecting</a:t>
            </a:r>
            <a:r>
              <a:rPr lang="ko-KR" altLang="en-US" dirty="0"/>
              <a:t>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dirty="0"/>
              <a:t>이 중 어떤 </a:t>
            </a:r>
            <a:r>
              <a:rPr lang="en-US" altLang="ko-KR" b="1" dirty="0"/>
              <a:t>hyperplane</a:t>
            </a:r>
            <a:r>
              <a:rPr lang="ko-KR" altLang="en-US" b="1" dirty="0"/>
              <a:t>을 고르는 것이 좋을까</a:t>
            </a:r>
            <a:r>
              <a:rPr lang="en-US" altLang="ko-KR" b="1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C1</a:t>
            </a:r>
            <a:r>
              <a:rPr lang="ko-KR" altLang="en-US" dirty="0"/>
              <a:t>을 고르는 경우</a:t>
            </a:r>
            <a:r>
              <a:rPr lang="en-US" altLang="ko-KR" dirty="0"/>
              <a:t>, </a:t>
            </a:r>
            <a:r>
              <a:rPr lang="ko-KR" altLang="en-US" dirty="0" err="1"/>
              <a:t>분산값이</a:t>
            </a:r>
            <a:r>
              <a:rPr lang="ko-KR" altLang="en-US" dirty="0"/>
              <a:t> 커지므로 어떤 데이터가 넓고 좁은지를 파악하기 </a:t>
            </a:r>
            <a:r>
              <a:rPr lang="ko-KR" altLang="en-US" dirty="0" err="1"/>
              <a:t>쉬워짐</a:t>
            </a:r>
            <a:endParaRPr lang="en-US" altLang="ko-KR" dirty="0"/>
          </a:p>
          <a:p>
            <a:r>
              <a:rPr lang="en-US" altLang="ko-KR" dirty="0"/>
              <a:t>C2</a:t>
            </a:r>
            <a:r>
              <a:rPr lang="ko-KR" altLang="en-US" dirty="0"/>
              <a:t>의 경우</a:t>
            </a:r>
            <a:r>
              <a:rPr lang="en-US" altLang="ko-KR" dirty="0"/>
              <a:t>, </a:t>
            </a:r>
            <a:r>
              <a:rPr lang="ko-KR" altLang="en-US" dirty="0"/>
              <a:t>모두 뭉쳐져 다 비슷한 값으로 보이게 됨</a:t>
            </a:r>
            <a:r>
              <a:rPr lang="en-US" altLang="ko-KR" dirty="0"/>
              <a:t>(</a:t>
            </a:r>
            <a:r>
              <a:rPr lang="ko-KR" altLang="en-US" dirty="0" err="1"/>
              <a:t>뭉개짐</a:t>
            </a:r>
            <a:r>
              <a:rPr lang="en-US" altLang="ko-KR" dirty="0"/>
              <a:t>, </a:t>
            </a:r>
            <a:r>
              <a:rPr lang="ko-KR" altLang="en-US" dirty="0"/>
              <a:t>정보손실 발생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 err="1"/>
              <a:t>분산값이</a:t>
            </a:r>
            <a:r>
              <a:rPr lang="ko-KR" altLang="en-US" dirty="0"/>
              <a:t> 최대화되는 </a:t>
            </a:r>
            <a:r>
              <a:rPr lang="en-US" altLang="ko-KR" dirty="0"/>
              <a:t>Plane</a:t>
            </a:r>
            <a:r>
              <a:rPr lang="ko-KR" altLang="en-US" dirty="0"/>
              <a:t>을 찾는 것이 좋음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6D29C-3B33-4C57-A76A-400C0FFF0CC0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5565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따라서</a:t>
            </a:r>
            <a:r>
              <a:rPr lang="en-US" altLang="ko-KR" dirty="0"/>
              <a:t>, variance</a:t>
            </a:r>
            <a:r>
              <a:rPr lang="ko-KR" altLang="en-US" dirty="0"/>
              <a:t>값을 최대한 보존하는 </a:t>
            </a:r>
            <a:r>
              <a:rPr lang="en-US" altLang="ko-KR" dirty="0"/>
              <a:t>hyperplane</a:t>
            </a:r>
            <a:r>
              <a:rPr lang="ko-KR" altLang="en-US" dirty="0"/>
              <a:t>을 찾는 것이 </a:t>
            </a:r>
            <a:r>
              <a:rPr lang="en-US" altLang="ko-KR" dirty="0"/>
              <a:t>PCA</a:t>
            </a:r>
            <a:r>
              <a:rPr lang="ko-KR" altLang="en-US" dirty="0"/>
              <a:t>가 하는 작업임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b="1" dirty="0"/>
              <a:t>정보손실을 최소화하는</a:t>
            </a:r>
            <a:r>
              <a:rPr lang="en-US" altLang="ko-KR" b="1" dirty="0"/>
              <a:t>, Variance</a:t>
            </a:r>
            <a:r>
              <a:rPr lang="ko-KR" altLang="en-US" b="1" dirty="0"/>
              <a:t>가 최대화되는 </a:t>
            </a:r>
            <a:r>
              <a:rPr lang="en-US" altLang="ko-KR" b="1" dirty="0"/>
              <a:t>axis</a:t>
            </a:r>
            <a:r>
              <a:rPr lang="ko-KR" altLang="en-US" b="1" dirty="0"/>
              <a:t>를 찾는 방법</a:t>
            </a:r>
            <a:endParaRPr lang="en-US" altLang="ko-KR" b="1" dirty="0"/>
          </a:p>
          <a:p>
            <a:pPr marL="228600" indent="-228600">
              <a:buAutoNum type="arabicPeriod"/>
            </a:pPr>
            <a:r>
              <a:rPr lang="en-US" altLang="ko-KR" b="1" dirty="0"/>
              <a:t>Hyperplane</a:t>
            </a:r>
            <a:r>
              <a:rPr lang="ko-KR" altLang="en-US" b="1" dirty="0"/>
              <a:t>을 임의로 설정했을 때</a:t>
            </a:r>
            <a:r>
              <a:rPr lang="en-US" altLang="ko-KR" b="1" dirty="0"/>
              <a:t>, hyperplane-data</a:t>
            </a:r>
            <a:r>
              <a:rPr lang="ko-KR" altLang="en-US" b="1" dirty="0"/>
              <a:t>간의 </a:t>
            </a:r>
            <a:r>
              <a:rPr lang="en-US" altLang="ko-KR" b="1" dirty="0"/>
              <a:t>distance</a:t>
            </a:r>
            <a:r>
              <a:rPr lang="ko-KR" altLang="en-US" b="1" dirty="0"/>
              <a:t>를 최소화하는 </a:t>
            </a:r>
            <a:r>
              <a:rPr lang="en-US" altLang="ko-KR" b="1" dirty="0"/>
              <a:t>hyperplane</a:t>
            </a:r>
            <a:r>
              <a:rPr lang="ko-KR" altLang="en-US" b="1" dirty="0"/>
              <a:t>을 찾는 방법</a:t>
            </a:r>
            <a:endParaRPr lang="en-US" altLang="ko-KR" b="1" dirty="0"/>
          </a:p>
          <a:p>
            <a:pPr marL="0" indent="0"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6D29C-3B33-4C57-A76A-400C0FFF0CC0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9383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PCA</a:t>
            </a:r>
            <a:r>
              <a:rPr lang="ko-KR" altLang="en-US" dirty="0"/>
              <a:t>가 하는 일</a:t>
            </a:r>
            <a:endParaRPr lang="en-US" altLang="ko-KR" dirty="0"/>
          </a:p>
          <a:p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Variance</a:t>
            </a:r>
            <a:r>
              <a:rPr lang="ko-KR" altLang="en-US" dirty="0"/>
              <a:t>값이 가장 크게 되는 </a:t>
            </a:r>
            <a:r>
              <a:rPr lang="en-US" altLang="ko-KR" dirty="0"/>
              <a:t>hyperplane</a:t>
            </a:r>
            <a:r>
              <a:rPr lang="ko-KR" altLang="en-US" dirty="0"/>
              <a:t>을 찾음 </a:t>
            </a:r>
            <a:r>
              <a:rPr lang="en-US" altLang="ko-KR" dirty="0"/>
              <a:t>-&gt; C1</a:t>
            </a:r>
          </a:p>
          <a:p>
            <a:pPr marL="228600" indent="-228600">
              <a:buAutoNum type="arabicPeriod"/>
            </a:pPr>
            <a:r>
              <a:rPr lang="ko-KR" altLang="en-US" dirty="0"/>
              <a:t>해당 상태에서</a:t>
            </a:r>
            <a:r>
              <a:rPr lang="en-US" altLang="ko-KR" dirty="0"/>
              <a:t>, </a:t>
            </a:r>
            <a:r>
              <a:rPr lang="ko-KR" altLang="en-US" dirty="0"/>
              <a:t>첫번째 축과 </a:t>
            </a:r>
            <a:r>
              <a:rPr lang="en-US" altLang="ko-KR" dirty="0"/>
              <a:t>orthogonal</a:t>
            </a:r>
            <a:r>
              <a:rPr lang="ko-KR" altLang="en-US" dirty="0"/>
              <a:t>한 </a:t>
            </a:r>
            <a:r>
              <a:rPr lang="en-US" altLang="ko-KR" dirty="0"/>
              <a:t>hyperplane(2</a:t>
            </a:r>
            <a:r>
              <a:rPr lang="ko-KR" altLang="en-US" dirty="0"/>
              <a:t>차원에서는 하나지만</a:t>
            </a:r>
            <a:r>
              <a:rPr lang="en-US" altLang="ko-KR" dirty="0"/>
              <a:t>, </a:t>
            </a:r>
            <a:r>
              <a:rPr lang="ko-KR" altLang="en-US" dirty="0"/>
              <a:t>다차원에서는 여러 개 존재함</a:t>
            </a:r>
            <a:r>
              <a:rPr lang="en-US" altLang="ko-KR" dirty="0"/>
              <a:t>)</a:t>
            </a:r>
            <a:r>
              <a:rPr lang="ko-KR" altLang="en-US" dirty="0"/>
              <a:t> 중 남은 </a:t>
            </a:r>
            <a:r>
              <a:rPr lang="en-US" altLang="ko-KR" dirty="0"/>
              <a:t>variance</a:t>
            </a:r>
            <a:r>
              <a:rPr lang="ko-KR" altLang="en-US" dirty="0"/>
              <a:t>가 최대화되는 </a:t>
            </a:r>
            <a:r>
              <a:rPr lang="en-US" altLang="ko-KR" dirty="0"/>
              <a:t>axis</a:t>
            </a:r>
            <a:r>
              <a:rPr lang="ko-KR" altLang="en-US" dirty="0"/>
              <a:t>를 찾음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dirty="0"/>
              <a:t>-&gt;</a:t>
            </a:r>
            <a:r>
              <a:rPr lang="ko-KR" altLang="en-US" dirty="0"/>
              <a:t> 찾은 </a:t>
            </a:r>
            <a:r>
              <a:rPr lang="en-US" altLang="ko-KR" dirty="0"/>
              <a:t>c1, c2</a:t>
            </a:r>
            <a:r>
              <a:rPr lang="ko-KR" altLang="en-US" dirty="0"/>
              <a:t>에 대해 </a:t>
            </a:r>
            <a:r>
              <a:rPr lang="en-US" altLang="ko-KR" dirty="0"/>
              <a:t>orthogonal</a:t>
            </a:r>
            <a:r>
              <a:rPr lang="ko-KR" altLang="en-US" dirty="0"/>
              <a:t>하고 </a:t>
            </a:r>
            <a:r>
              <a:rPr lang="en-US" altLang="ko-KR" dirty="0"/>
              <a:t>variance</a:t>
            </a:r>
            <a:r>
              <a:rPr lang="ko-KR" altLang="en-US" dirty="0"/>
              <a:t>가 최대화되는 </a:t>
            </a:r>
            <a:r>
              <a:rPr lang="en-US" altLang="ko-KR" dirty="0"/>
              <a:t>axis</a:t>
            </a:r>
            <a:r>
              <a:rPr lang="ko-KR" altLang="en-US" dirty="0"/>
              <a:t>를 찾음 </a:t>
            </a:r>
            <a:r>
              <a:rPr lang="en-US" altLang="ko-KR" dirty="0"/>
              <a:t>….</a:t>
            </a:r>
          </a:p>
          <a:p>
            <a:pPr marL="228600" indent="-228600">
              <a:buAutoNum type="arabicPeriod"/>
            </a:pPr>
            <a:r>
              <a:rPr lang="ko-KR" altLang="en-US" dirty="0"/>
              <a:t>반복</a:t>
            </a:r>
            <a:r>
              <a:rPr lang="en-US" altLang="ko-KR" dirty="0"/>
              <a:t>(</a:t>
            </a:r>
            <a:r>
              <a:rPr lang="ko-KR" altLang="en-US" dirty="0"/>
              <a:t>차원수만큼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6D29C-3B33-4C57-A76A-400C0FFF0CC0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62592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PC : </a:t>
            </a:r>
            <a:r>
              <a:rPr lang="en-US" altLang="ko-KR" dirty="0" err="1"/>
              <a:t>i</a:t>
            </a:r>
            <a:r>
              <a:rPr lang="ko-KR" altLang="en-US" dirty="0"/>
              <a:t>번째 축</a:t>
            </a:r>
            <a:r>
              <a:rPr lang="en-US" altLang="ko-KR" dirty="0"/>
              <a:t>(Principle component)</a:t>
            </a:r>
          </a:p>
          <a:p>
            <a:r>
              <a:rPr lang="en-US" altLang="ko-KR" dirty="0"/>
              <a:t>EX) C1</a:t>
            </a:r>
            <a:r>
              <a:rPr lang="ko-KR" altLang="en-US" dirty="0"/>
              <a:t>이 </a:t>
            </a:r>
            <a:r>
              <a:rPr lang="en-US" altLang="ko-KR" dirty="0"/>
              <a:t>1</a:t>
            </a:r>
            <a:r>
              <a:rPr lang="ko-KR" altLang="en-US" dirty="0"/>
              <a:t>번째 </a:t>
            </a:r>
            <a:r>
              <a:rPr lang="en-US" altLang="ko-KR" dirty="0"/>
              <a:t>PC</a:t>
            </a:r>
            <a:r>
              <a:rPr lang="ko-KR" altLang="en-US" dirty="0"/>
              <a:t>이며</a:t>
            </a:r>
            <a:r>
              <a:rPr lang="en-US" altLang="ko-KR" dirty="0"/>
              <a:t>, C2</a:t>
            </a:r>
            <a:r>
              <a:rPr lang="ko-KR" altLang="en-US" dirty="0"/>
              <a:t>가 두 번째 </a:t>
            </a:r>
            <a:r>
              <a:rPr lang="en-US" altLang="ko-KR" dirty="0"/>
              <a:t>PC</a:t>
            </a:r>
            <a:r>
              <a:rPr lang="ko-KR" altLang="en-US" dirty="0"/>
              <a:t>가 됨</a:t>
            </a:r>
            <a:r>
              <a:rPr lang="en-US" altLang="ko-KR" dirty="0"/>
              <a:t>..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6D29C-3B33-4C57-A76A-400C0FFF0CC0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9088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PC</a:t>
            </a:r>
            <a:r>
              <a:rPr lang="ko-KR" altLang="en-US" dirty="0"/>
              <a:t>를 찾는 방법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Variance</a:t>
            </a:r>
            <a:r>
              <a:rPr lang="ko-KR" altLang="en-US" dirty="0"/>
              <a:t>가 최대가 되는 축을 찾는 것</a:t>
            </a:r>
            <a:endParaRPr lang="en-US" altLang="ko-KR" dirty="0"/>
          </a:p>
          <a:p>
            <a:r>
              <a:rPr lang="en-US" altLang="ko-KR" dirty="0"/>
              <a:t>-&gt; Variance</a:t>
            </a:r>
            <a:r>
              <a:rPr lang="ko-KR" altLang="en-US" dirty="0"/>
              <a:t>가 최대가 되는 </a:t>
            </a:r>
            <a:r>
              <a:rPr lang="en-US" altLang="ko-KR" dirty="0"/>
              <a:t>weight vector w</a:t>
            </a:r>
            <a:r>
              <a:rPr lang="ko-KR" altLang="en-US" dirty="0"/>
              <a:t>를 찾는 것으로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간단한 예시로</a:t>
            </a:r>
            <a:r>
              <a:rPr lang="en-US" altLang="ko-KR" dirty="0"/>
              <a:t> Y  = WX +B</a:t>
            </a:r>
            <a:r>
              <a:rPr lang="ko-KR" altLang="en-US" dirty="0"/>
              <a:t>와 같은 경우에서 </a:t>
            </a:r>
            <a:r>
              <a:rPr lang="en-US" altLang="ko-KR" dirty="0"/>
              <a:t>weight vector w</a:t>
            </a:r>
            <a:r>
              <a:rPr lang="ko-KR" altLang="en-US" dirty="0"/>
              <a:t>를 찾는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ko-KR" altLang="en-US" dirty="0"/>
              <a:t>이 </a:t>
            </a:r>
            <a:r>
              <a:rPr lang="en-US" altLang="ko-KR" dirty="0"/>
              <a:t>x</a:t>
            </a:r>
            <a:r>
              <a:rPr lang="ko-KR" altLang="en-US" dirty="0"/>
              <a:t>라는 </a:t>
            </a:r>
            <a:r>
              <a:rPr lang="en-US" altLang="ko-KR" dirty="0"/>
              <a:t>sample</a:t>
            </a:r>
            <a:r>
              <a:rPr lang="ko-KR" altLang="en-US" dirty="0"/>
              <a:t>에 대해 상응하는 </a:t>
            </a:r>
            <a:r>
              <a:rPr lang="en-US" altLang="ko-KR" dirty="0"/>
              <a:t>covariance matrix</a:t>
            </a:r>
            <a:r>
              <a:rPr lang="ko-KR" altLang="en-US" dirty="0"/>
              <a:t>를 통해서</a:t>
            </a:r>
            <a:r>
              <a:rPr lang="en-US" altLang="ko-KR" dirty="0"/>
              <a:t>(eigenvector </a:t>
            </a:r>
            <a:r>
              <a:rPr lang="ko-KR" altLang="en-US" dirty="0"/>
              <a:t>형태로 주어짐</a:t>
            </a:r>
            <a:r>
              <a:rPr lang="en-US" altLang="ko-KR" dirty="0"/>
              <a:t>) w</a:t>
            </a:r>
            <a:r>
              <a:rPr lang="ko-KR" altLang="en-US" dirty="0"/>
              <a:t>를 찾는데</a:t>
            </a:r>
            <a:r>
              <a:rPr lang="en-US" altLang="ko-KR" dirty="0"/>
              <a:t>, </a:t>
            </a:r>
            <a:r>
              <a:rPr lang="ko-KR" altLang="en-US" dirty="0"/>
              <a:t>이 때 </a:t>
            </a:r>
            <a:r>
              <a:rPr lang="en-US" altLang="ko-KR" dirty="0"/>
              <a:t>eigenvector</a:t>
            </a:r>
            <a:r>
              <a:rPr lang="ko-KR" altLang="en-US" dirty="0"/>
              <a:t>을 풀기 위해 </a:t>
            </a:r>
            <a:r>
              <a:rPr lang="en-US" altLang="ko-KR" dirty="0"/>
              <a:t>SVD(Singular value decomposition)</a:t>
            </a:r>
            <a:r>
              <a:rPr lang="ko-KR" altLang="en-US" dirty="0"/>
              <a:t>을 사용함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12</a:t>
            </a:r>
            <a:r>
              <a:rPr lang="ko-KR" altLang="en-US" dirty="0"/>
              <a:t>강에서 설명할 예정으로</a:t>
            </a:r>
            <a:r>
              <a:rPr lang="en-US" altLang="ko-KR" dirty="0"/>
              <a:t>, </a:t>
            </a:r>
            <a:r>
              <a:rPr lang="ko-KR" altLang="en-US" dirty="0"/>
              <a:t>이번 강의에서는 개념만 설명함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6D29C-3B33-4C57-A76A-400C0FFF0CC0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2706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얼마나 많은 </a:t>
            </a:r>
            <a:r>
              <a:rPr lang="en-US" altLang="ko-KR" dirty="0"/>
              <a:t>axis</a:t>
            </a:r>
            <a:r>
              <a:rPr lang="ko-KR" altLang="en-US" dirty="0"/>
              <a:t>를 찾아야 하는가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PCA</a:t>
            </a:r>
            <a:r>
              <a:rPr lang="ko-KR" altLang="en-US" dirty="0"/>
              <a:t>의 차원을 설정하고 개수만큼 찾는 것 보다는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데이터를 시각화하기 위해 </a:t>
            </a:r>
            <a:r>
              <a:rPr lang="en-US" altLang="ko-KR" dirty="0"/>
              <a:t>1~3</a:t>
            </a:r>
            <a:r>
              <a:rPr lang="ko-KR" altLang="en-US" dirty="0"/>
              <a:t>차원으로 줄이는 경우가 아니라면</a:t>
            </a:r>
            <a:r>
              <a:rPr lang="en-US" altLang="ko-KR" dirty="0"/>
              <a:t> </a:t>
            </a:r>
            <a:r>
              <a:rPr lang="ko-KR" altLang="en-US" b="1" dirty="0" err="1"/>
              <a:t>분산값이</a:t>
            </a:r>
            <a:r>
              <a:rPr lang="ko-KR" altLang="en-US" b="1" dirty="0"/>
              <a:t> 충분히 최대가 되는 </a:t>
            </a:r>
            <a:r>
              <a:rPr lang="en-US" altLang="ko-KR" b="1" dirty="0"/>
              <a:t>portion</a:t>
            </a:r>
            <a:r>
              <a:rPr lang="ko-KR" altLang="en-US" dirty="0"/>
              <a:t>만큼을 차원의 수로 더하는 것</a:t>
            </a:r>
            <a:r>
              <a:rPr lang="en-US" altLang="ko-KR" dirty="0"/>
              <a:t>(95%)</a:t>
            </a:r>
          </a:p>
          <a:p>
            <a:r>
              <a:rPr lang="ko-KR" altLang="en-US" dirty="0"/>
              <a:t>예를 들어</a:t>
            </a:r>
            <a:r>
              <a:rPr lang="en-US" altLang="ko-KR" dirty="0"/>
              <a:t>, </a:t>
            </a:r>
            <a:r>
              <a:rPr lang="ko-KR" altLang="en-US" dirty="0"/>
              <a:t>데이터 </a:t>
            </a:r>
            <a:r>
              <a:rPr lang="ko-KR" altLang="en-US" dirty="0" err="1"/>
              <a:t>분산값의</a:t>
            </a:r>
            <a:r>
              <a:rPr lang="ko-KR" altLang="en-US" dirty="0"/>
              <a:t> </a:t>
            </a:r>
            <a:r>
              <a:rPr lang="en-US" altLang="ko-KR" dirty="0"/>
              <a:t>95%</a:t>
            </a:r>
            <a:r>
              <a:rPr lang="ko-KR" altLang="en-US" dirty="0"/>
              <a:t>정도만 포함하는 수준으로 차원을 추가할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6D29C-3B33-4C57-A76A-400C0FFF0CC0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9628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Another option</a:t>
            </a:r>
          </a:p>
          <a:p>
            <a:endParaRPr lang="en-US" altLang="ko-KR" dirty="0"/>
          </a:p>
          <a:p>
            <a:r>
              <a:rPr lang="en-US" altLang="ko-KR" dirty="0"/>
              <a:t>Plot</a:t>
            </a:r>
            <a:r>
              <a:rPr lang="ko-KR" altLang="en-US" dirty="0"/>
              <a:t>으로 그림을 그리는 것</a:t>
            </a:r>
            <a:r>
              <a:rPr lang="en-US" altLang="ko-KR" dirty="0"/>
              <a:t>(dimension – variance)</a:t>
            </a:r>
            <a:r>
              <a:rPr lang="ko-KR" altLang="en-US" dirty="0"/>
              <a:t>을 통해</a:t>
            </a:r>
            <a:r>
              <a:rPr lang="en-US" altLang="ko-KR" dirty="0"/>
              <a:t>, </a:t>
            </a:r>
            <a:r>
              <a:rPr lang="ko-KR" altLang="en-US" dirty="0"/>
              <a:t>정보손실이 얼마나 일어나는가</a:t>
            </a:r>
            <a:r>
              <a:rPr lang="en-US" altLang="ko-KR" dirty="0"/>
              <a:t>?</a:t>
            </a:r>
            <a:r>
              <a:rPr lang="ko-KR" altLang="en-US" dirty="0"/>
              <a:t>를 바탕으로 어느 정도까지 차원을 줄여도 괜찮은지를 파악하는 방법</a:t>
            </a:r>
            <a:r>
              <a:rPr lang="en-US" altLang="ko-KR" dirty="0"/>
              <a:t>.(Elbow</a:t>
            </a:r>
            <a:r>
              <a:rPr lang="ko-KR" altLang="en-US" dirty="0"/>
              <a:t>를 찾는 방법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6D29C-3B33-4C57-A76A-400C0FFF0CC0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0926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95%</a:t>
            </a:r>
            <a:r>
              <a:rPr lang="ko-KR" altLang="en-US" dirty="0"/>
              <a:t>정도로 차원을 줄였을 때 </a:t>
            </a:r>
            <a:r>
              <a:rPr lang="en-US" altLang="ko-KR" dirty="0" err="1"/>
              <a:t>Mnist</a:t>
            </a:r>
            <a:r>
              <a:rPr lang="en-US" altLang="ko-KR" dirty="0"/>
              <a:t> data</a:t>
            </a:r>
            <a:r>
              <a:rPr lang="ko-KR" altLang="en-US" dirty="0"/>
              <a:t>가 어떻게 변하는지를 보여주는 예시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-&gt; PCA</a:t>
            </a:r>
            <a:r>
              <a:rPr lang="ko-KR" altLang="en-US" dirty="0"/>
              <a:t>를 적용하여 </a:t>
            </a:r>
            <a:r>
              <a:rPr lang="en-US" altLang="ko-KR" dirty="0"/>
              <a:t>Variance </a:t>
            </a:r>
            <a:r>
              <a:rPr lang="ko-KR" altLang="en-US" dirty="0"/>
              <a:t>측면에서 </a:t>
            </a:r>
            <a:r>
              <a:rPr lang="en-US" altLang="ko-KR" dirty="0"/>
              <a:t>95%</a:t>
            </a:r>
            <a:r>
              <a:rPr lang="ko-KR" altLang="en-US" dirty="0"/>
              <a:t>만 살렸을 때의 결과</a:t>
            </a:r>
            <a:r>
              <a:rPr lang="en-US" altLang="ko-KR" dirty="0"/>
              <a:t>(150</a:t>
            </a:r>
            <a:r>
              <a:rPr lang="ko-KR" altLang="en-US" dirty="0"/>
              <a:t>차원 정도로 줄임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ko-KR" altLang="en-US" dirty="0" err="1"/>
              <a:t>분산값은</a:t>
            </a:r>
            <a:r>
              <a:rPr lang="ko-KR" altLang="en-US" dirty="0"/>
              <a:t> </a:t>
            </a:r>
            <a:r>
              <a:rPr lang="en-US" altLang="ko-KR" dirty="0"/>
              <a:t>95%</a:t>
            </a:r>
            <a:r>
              <a:rPr lang="ko-KR" altLang="en-US" dirty="0"/>
              <a:t>정도 유지가 되었다면</a:t>
            </a:r>
            <a:r>
              <a:rPr lang="en-US" altLang="ko-KR" dirty="0"/>
              <a:t>, feature</a:t>
            </a:r>
            <a:r>
              <a:rPr lang="ko-KR" altLang="en-US" dirty="0"/>
              <a:t>은 엄청 줄어들었으므로 </a:t>
            </a:r>
            <a:r>
              <a:rPr lang="en-US" altLang="ko-KR" b="1" dirty="0"/>
              <a:t>speed</a:t>
            </a:r>
            <a:r>
              <a:rPr lang="ko-KR" altLang="en-US" b="1" dirty="0"/>
              <a:t>가 획기적으로 빨라지는 동시에</a:t>
            </a:r>
            <a:r>
              <a:rPr lang="en-US" altLang="ko-KR" b="1" dirty="0"/>
              <a:t>(data size </a:t>
            </a:r>
            <a:r>
              <a:rPr lang="ko-KR" altLang="en-US" b="1" dirty="0"/>
              <a:t>감소</a:t>
            </a:r>
            <a:r>
              <a:rPr lang="en-US" altLang="ko-KR" b="1" dirty="0"/>
              <a:t>), </a:t>
            </a:r>
            <a:r>
              <a:rPr lang="ko-KR" altLang="en-US" b="1" dirty="0"/>
              <a:t>데이터에 내재된 </a:t>
            </a:r>
            <a:r>
              <a:rPr lang="en-US" altLang="ko-KR" b="1" dirty="0"/>
              <a:t>feature</a:t>
            </a:r>
            <a:r>
              <a:rPr lang="ko-KR" altLang="en-US" b="1" dirty="0"/>
              <a:t>들은 보존되어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6D29C-3B33-4C57-A76A-400C0FFF0CC0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90550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Nonlinear </a:t>
            </a:r>
            <a:r>
              <a:rPr lang="en-US" altLang="ko-KR" b="1" dirty="0" err="1"/>
              <a:t>Dimentionality</a:t>
            </a:r>
            <a:r>
              <a:rPr lang="en-US" altLang="ko-KR" b="1" dirty="0"/>
              <a:t> Technique : LLD Technique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6D29C-3B33-4C57-A76A-400C0FFF0CC0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15662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LLD(Locally Linear Embedding)</a:t>
            </a:r>
          </a:p>
          <a:p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강력한</a:t>
            </a:r>
            <a:r>
              <a:rPr lang="en-US" altLang="ko-KR" dirty="0"/>
              <a:t> Non-linear dimensionality reduction </a:t>
            </a:r>
            <a:r>
              <a:rPr lang="ko-KR" altLang="en-US" dirty="0"/>
              <a:t>기법 중 하나임</a:t>
            </a:r>
            <a:endParaRPr lang="en-US" altLang="ko-KR" dirty="0"/>
          </a:p>
          <a:p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Manifold Learning(projection</a:t>
            </a:r>
            <a:r>
              <a:rPr lang="ko-KR" altLang="en-US" dirty="0"/>
              <a:t>에 의지하지 않는</a:t>
            </a:r>
            <a:r>
              <a:rPr lang="en-US" altLang="ko-KR" dirty="0"/>
              <a:t>)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저차원의 데이터 </a:t>
            </a:r>
            <a:r>
              <a:rPr lang="en-US" altLang="ko-KR" dirty="0"/>
              <a:t>projection</a:t>
            </a:r>
            <a:r>
              <a:rPr lang="ko-KR" altLang="en-US" dirty="0"/>
              <a:t>을 찾긴 하지만</a:t>
            </a:r>
            <a:r>
              <a:rPr lang="en-US" altLang="ko-KR" dirty="0"/>
              <a:t>, </a:t>
            </a:r>
            <a:r>
              <a:rPr lang="ko-KR" altLang="en-US" dirty="0"/>
              <a:t>단순한 </a:t>
            </a:r>
            <a:r>
              <a:rPr lang="en-US" altLang="ko-KR" dirty="0"/>
              <a:t>projection</a:t>
            </a:r>
            <a:r>
              <a:rPr lang="ko-KR" altLang="en-US" dirty="0"/>
              <a:t>이 아니라 인접한 데이터들의 연관성을 살리도록 거리를 보존해주는 방법임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dirty="0"/>
              <a:t>PCA</a:t>
            </a:r>
            <a:r>
              <a:rPr lang="ko-KR" altLang="en-US" dirty="0"/>
              <a:t>와 비슷하긴 하지만</a:t>
            </a:r>
            <a:r>
              <a:rPr lang="en-US" altLang="ko-KR" dirty="0"/>
              <a:t>, Global</a:t>
            </a:r>
            <a:r>
              <a:rPr lang="ko-KR" altLang="en-US" dirty="0"/>
              <a:t>한 측면에서는 </a:t>
            </a:r>
            <a:r>
              <a:rPr lang="en-US" altLang="ko-KR" dirty="0"/>
              <a:t>non-linear embedding</a:t>
            </a:r>
            <a:r>
              <a:rPr lang="ko-KR" altLang="en-US" dirty="0"/>
              <a:t>을 찾는 방법임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6D29C-3B33-4C57-A76A-400C0FFF0CC0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179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강에서 다루었던 </a:t>
            </a:r>
            <a:r>
              <a:rPr lang="en-US" altLang="ko-KR" dirty="0"/>
              <a:t>Learning Problem</a:t>
            </a:r>
            <a:r>
              <a:rPr lang="ko-KR" altLang="en-US" dirty="0"/>
              <a:t>의 종류에 대한 복습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강부터 </a:t>
            </a:r>
            <a:r>
              <a:rPr lang="en-US" altLang="ko-KR" dirty="0"/>
              <a:t>10</a:t>
            </a:r>
            <a:r>
              <a:rPr lang="ko-KR" altLang="en-US" dirty="0"/>
              <a:t>강까지 배웠던 </a:t>
            </a:r>
            <a:r>
              <a:rPr lang="en-US" altLang="ko-KR" dirty="0"/>
              <a:t>Regression, DT, Ensemble, SVM</a:t>
            </a:r>
            <a:r>
              <a:rPr lang="ko-KR" altLang="en-US" dirty="0"/>
              <a:t>들은 </a:t>
            </a:r>
            <a:r>
              <a:rPr lang="en-US" altLang="ko-KR" dirty="0"/>
              <a:t>Supervised</a:t>
            </a:r>
            <a:r>
              <a:rPr lang="ko-KR" altLang="en-US" dirty="0"/>
              <a:t> </a:t>
            </a:r>
            <a:r>
              <a:rPr lang="en-US" altLang="ko-KR" dirty="0"/>
              <a:t>learning</a:t>
            </a:r>
            <a:r>
              <a:rPr lang="ko-KR" altLang="en-US" dirty="0"/>
              <a:t>이었음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b="1" dirty="0"/>
              <a:t>Supervised Learning </a:t>
            </a:r>
            <a:r>
              <a:rPr lang="en-US" altLang="ko-KR" dirty="0"/>
              <a:t>: data</a:t>
            </a:r>
            <a:r>
              <a:rPr lang="ko-KR" altLang="en-US" dirty="0"/>
              <a:t>와 정답</a:t>
            </a:r>
            <a:r>
              <a:rPr lang="en-US" altLang="ko-KR" dirty="0"/>
              <a:t>(label)</a:t>
            </a:r>
            <a:r>
              <a:rPr lang="ko-KR" altLang="en-US" dirty="0"/>
              <a:t>이 둘 다 존재하는 데이터에서</a:t>
            </a:r>
            <a:r>
              <a:rPr lang="en-US" altLang="ko-KR" dirty="0"/>
              <a:t>, </a:t>
            </a:r>
            <a:r>
              <a:rPr lang="ko-KR" altLang="en-US" dirty="0"/>
              <a:t>새로운 데이터가 들어왔을 때 정답을 최대한 정확하게 예측하는 모델이었음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b="1" dirty="0"/>
              <a:t>Unsupervised Learning </a:t>
            </a:r>
            <a:r>
              <a:rPr lang="en-US" altLang="ko-KR" dirty="0"/>
              <a:t>: Unlabeled data</a:t>
            </a:r>
            <a:r>
              <a:rPr lang="ko-KR" altLang="en-US" dirty="0"/>
              <a:t>에서</a:t>
            </a:r>
            <a:r>
              <a:rPr lang="en-US" altLang="ko-KR" dirty="0"/>
              <a:t>(</a:t>
            </a:r>
            <a:r>
              <a:rPr lang="ko-KR" altLang="en-US" dirty="0"/>
              <a:t>정답이 없음</a:t>
            </a:r>
            <a:r>
              <a:rPr lang="en-US" altLang="ko-KR" dirty="0"/>
              <a:t>), </a:t>
            </a:r>
            <a:r>
              <a:rPr lang="ko-KR" altLang="en-US" dirty="0"/>
              <a:t>서로 비슷한 특징을 발견하는 것으로</a:t>
            </a:r>
            <a:r>
              <a:rPr lang="en-US" altLang="ko-KR" dirty="0"/>
              <a:t>, </a:t>
            </a:r>
            <a:r>
              <a:rPr lang="ko-KR" altLang="en-US" dirty="0"/>
              <a:t>분류나 회귀문제에 도움을 주는 방향으로 사용할 수 있음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6D29C-3B33-4C57-A76A-400C0FFF0CC0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31991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뭔소리냐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en-US" altLang="ko-KR" dirty="0"/>
              <a:t>1. </a:t>
            </a:r>
            <a:r>
              <a:rPr lang="ko-KR" altLang="en-US" dirty="0"/>
              <a:t>각 </a:t>
            </a:r>
            <a:r>
              <a:rPr lang="en-US" altLang="ko-KR" dirty="0"/>
              <a:t>training instance</a:t>
            </a:r>
            <a:r>
              <a:rPr lang="ko-KR" altLang="en-US" dirty="0"/>
              <a:t>에 대해 선형으로 관련이 있는 것</a:t>
            </a:r>
            <a:r>
              <a:rPr lang="en-US" altLang="ko-KR" dirty="0"/>
              <a:t>(ex. </a:t>
            </a:r>
            <a:r>
              <a:rPr lang="ko-KR" altLang="en-US" dirty="0"/>
              <a:t>거리가 가까운 것</a:t>
            </a:r>
            <a:r>
              <a:rPr lang="en-US" altLang="ko-KR" dirty="0"/>
              <a:t>)</a:t>
            </a:r>
            <a:r>
              <a:rPr lang="ko-KR" altLang="en-US" dirty="0"/>
              <a:t>을 찾는다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2. Low-dimensional</a:t>
            </a:r>
            <a:r>
              <a:rPr lang="ko-KR" altLang="en-US" dirty="0"/>
              <a:t> </a:t>
            </a:r>
            <a:r>
              <a:rPr lang="en-US" altLang="ko-KR" dirty="0"/>
              <a:t>representation</a:t>
            </a:r>
            <a:r>
              <a:rPr lang="ko-KR" altLang="en-US" dirty="0"/>
              <a:t>으로 표현하는 방법을 찾는데</a:t>
            </a:r>
            <a:r>
              <a:rPr lang="en-US" altLang="ko-KR" dirty="0"/>
              <a:t>, </a:t>
            </a:r>
            <a:r>
              <a:rPr lang="ko-KR" altLang="en-US" b="1" dirty="0"/>
              <a:t>원본 </a:t>
            </a:r>
            <a:r>
              <a:rPr lang="ko-KR" altLang="en-US" b="1" dirty="0" err="1"/>
              <a:t>데이터간의</a:t>
            </a:r>
            <a:r>
              <a:rPr lang="ko-KR" altLang="en-US" b="1" dirty="0"/>
              <a:t> 거리가 가까운 </a:t>
            </a:r>
            <a:r>
              <a:rPr lang="en-US" altLang="ko-KR" b="1" dirty="0"/>
              <a:t>neighbor</a:t>
            </a:r>
            <a:r>
              <a:rPr lang="ko-KR" altLang="en-US" b="1" dirty="0"/>
              <a:t>들의 지역적인 관계가 유지될 수 있는 </a:t>
            </a:r>
            <a:r>
              <a:rPr lang="ko-KR" altLang="en-US" dirty="0"/>
              <a:t>저차원으로 변환할 수 있는 차원을 </a:t>
            </a:r>
            <a:r>
              <a:rPr lang="ko-KR" altLang="en-US" dirty="0" err="1"/>
              <a:t>찾는것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dirty="0"/>
              <a:t>장점 </a:t>
            </a:r>
            <a:r>
              <a:rPr lang="en-US" altLang="ko-KR" b="1" dirty="0"/>
              <a:t>: </a:t>
            </a:r>
            <a:r>
              <a:rPr lang="ko-KR" altLang="en-US" b="1" dirty="0"/>
              <a:t>연관성이 깊은 데이터끼리 잘 묶을 수 있다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6D29C-3B33-4C57-A76A-400C0FFF0CC0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8496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Swiss role </a:t>
            </a:r>
            <a:r>
              <a:rPr lang="ko-KR" altLang="en-US" dirty="0"/>
              <a:t>예시에서의 </a:t>
            </a:r>
            <a:r>
              <a:rPr lang="en-US" altLang="ko-KR" dirty="0"/>
              <a:t>LLE </a:t>
            </a:r>
            <a:r>
              <a:rPr lang="ko-KR" altLang="en-US" dirty="0"/>
              <a:t>적용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Manifold learning</a:t>
            </a:r>
            <a:r>
              <a:rPr lang="ko-KR" altLang="en-US" dirty="0"/>
              <a:t>의 핵심 </a:t>
            </a:r>
            <a:r>
              <a:rPr lang="en-US" altLang="ko-KR" dirty="0"/>
              <a:t>: </a:t>
            </a:r>
            <a:r>
              <a:rPr lang="ko-KR" altLang="en-US" dirty="0"/>
              <a:t>데이터 </a:t>
            </a:r>
            <a:r>
              <a:rPr lang="ko-KR" altLang="en-US" dirty="0" err="1"/>
              <a:t>샘플들간의</a:t>
            </a:r>
            <a:r>
              <a:rPr lang="ko-KR" altLang="en-US" dirty="0"/>
              <a:t> </a:t>
            </a:r>
            <a:r>
              <a:rPr lang="en-US" altLang="ko-KR" dirty="0"/>
              <a:t>Manifold assumption(</a:t>
            </a:r>
            <a:r>
              <a:rPr lang="ko-KR" altLang="en-US" dirty="0"/>
              <a:t>내재된 연관성</a:t>
            </a:r>
            <a:r>
              <a:rPr lang="en-US" altLang="ko-KR" dirty="0"/>
              <a:t>)</a:t>
            </a:r>
            <a:r>
              <a:rPr lang="ko-KR" altLang="en-US" dirty="0"/>
              <a:t>이 있다고 가정하는 것</a:t>
            </a:r>
            <a:endParaRPr lang="en-US" altLang="ko-KR" dirty="0"/>
          </a:p>
          <a:p>
            <a:r>
              <a:rPr lang="ko-KR" altLang="en-US" dirty="0"/>
              <a:t>이 때</a:t>
            </a:r>
            <a:r>
              <a:rPr lang="en-US" altLang="ko-KR" dirty="0"/>
              <a:t>, LLE</a:t>
            </a:r>
            <a:r>
              <a:rPr lang="ko-KR" altLang="en-US" dirty="0"/>
              <a:t>의 경우 이웃들 간의 거리를 연관성으로 보고</a:t>
            </a:r>
            <a:r>
              <a:rPr lang="en-US" altLang="ko-KR" dirty="0"/>
              <a:t>, </a:t>
            </a:r>
            <a:r>
              <a:rPr lang="ko-KR" altLang="en-US" dirty="0"/>
              <a:t>가까운 것들을 묶어 </a:t>
            </a:r>
            <a:r>
              <a:rPr lang="en-US" altLang="ko-KR" dirty="0"/>
              <a:t>Mapping</a:t>
            </a:r>
            <a:r>
              <a:rPr lang="ko-KR" altLang="en-US" dirty="0"/>
              <a:t>을 해 주는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가까운 것들끼리 뭉친 결과를 볼 수 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-&gt; Projection</a:t>
            </a:r>
            <a:r>
              <a:rPr lang="ko-KR" altLang="en-US" dirty="0"/>
              <a:t>이 힘들었던 꼬여 있는 형태를 한 차원 낮췄을 때 내재된 특성을 살린 채로 효과적으로 표현하였음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=&gt; LLE</a:t>
            </a:r>
            <a:r>
              <a:rPr lang="ko-KR" altLang="en-US" dirty="0"/>
              <a:t>가 </a:t>
            </a:r>
            <a:r>
              <a:rPr lang="en-US" altLang="ko-KR" dirty="0"/>
              <a:t>Manifold modeling </a:t>
            </a:r>
            <a:r>
              <a:rPr lang="ko-KR" altLang="en-US" dirty="0"/>
              <a:t>방식 중 괜찮은 편임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6D29C-3B33-4C57-A76A-400C0FFF0CC0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1029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NLDR </a:t>
            </a:r>
            <a:r>
              <a:rPr lang="ko-KR" altLang="en-US" dirty="0"/>
              <a:t>방식 중</a:t>
            </a:r>
            <a:r>
              <a:rPr lang="en-US" altLang="ko-KR" dirty="0"/>
              <a:t>, PCA</a:t>
            </a:r>
            <a:r>
              <a:rPr lang="ko-KR" altLang="en-US" dirty="0"/>
              <a:t>의 커널 트릭을 사용한 </a:t>
            </a:r>
            <a:r>
              <a:rPr lang="en-US" altLang="ko-KR" dirty="0"/>
              <a:t>Kernel PCA</a:t>
            </a:r>
            <a:r>
              <a:rPr lang="ko-KR" altLang="en-US" dirty="0"/>
              <a:t>도 </a:t>
            </a:r>
            <a:r>
              <a:rPr lang="en-US" altLang="ko-KR" dirty="0"/>
              <a:t>Non-linear data</a:t>
            </a:r>
            <a:r>
              <a:rPr lang="ko-KR" altLang="en-US" dirty="0"/>
              <a:t>에 사용할 수 있음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b="1" dirty="0"/>
              <a:t>Kernel PCA </a:t>
            </a:r>
            <a:r>
              <a:rPr lang="en-US" altLang="ko-KR" dirty="0"/>
              <a:t>: </a:t>
            </a:r>
            <a:r>
              <a:rPr lang="ko-KR" altLang="en-US" dirty="0"/>
              <a:t>원 차원에서는 </a:t>
            </a:r>
            <a:r>
              <a:rPr lang="en-US" altLang="ko-KR" dirty="0"/>
              <a:t>linearly separable</a:t>
            </a:r>
            <a:r>
              <a:rPr lang="ko-KR" altLang="en-US" dirty="0"/>
              <a:t>하지 않지만</a:t>
            </a:r>
            <a:r>
              <a:rPr lang="en-US" altLang="ko-KR" dirty="0"/>
              <a:t>, </a:t>
            </a:r>
            <a:r>
              <a:rPr lang="ko-KR" altLang="en-US" dirty="0"/>
              <a:t>어떤 고차원에는 </a:t>
            </a:r>
            <a:r>
              <a:rPr lang="en-US" altLang="ko-KR" dirty="0"/>
              <a:t>linearly separable</a:t>
            </a:r>
            <a:r>
              <a:rPr lang="ko-KR" altLang="en-US" dirty="0"/>
              <a:t>한 </a:t>
            </a:r>
            <a:r>
              <a:rPr lang="en-US" altLang="ko-KR" dirty="0"/>
              <a:t>feature space</a:t>
            </a:r>
            <a:r>
              <a:rPr lang="ko-KR" altLang="en-US" dirty="0"/>
              <a:t>가 있을 것이다 라는 가정 하에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이러한 </a:t>
            </a:r>
            <a:r>
              <a:rPr lang="en-US" altLang="ko-KR" dirty="0"/>
              <a:t>high-dimensional feature space</a:t>
            </a:r>
            <a:r>
              <a:rPr lang="ko-KR" altLang="en-US" dirty="0"/>
              <a:t>에 </a:t>
            </a:r>
            <a:r>
              <a:rPr lang="en-US" altLang="ko-KR" dirty="0"/>
              <a:t>kernel trick</a:t>
            </a:r>
            <a:r>
              <a:rPr lang="ko-KR" altLang="en-US" dirty="0"/>
              <a:t>을 사용하여 기존 차원을 유지하며 </a:t>
            </a:r>
            <a:r>
              <a:rPr lang="en-US" altLang="ko-KR" dirty="0"/>
              <a:t>PCA</a:t>
            </a:r>
            <a:r>
              <a:rPr lang="ko-KR" altLang="en-US" dirty="0"/>
              <a:t>를 적용하는 것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t-SNE : </a:t>
            </a:r>
            <a:r>
              <a:rPr lang="ko-KR" altLang="en-US" dirty="0"/>
              <a:t>간단하게 개념만 설명하면</a:t>
            </a:r>
            <a:r>
              <a:rPr lang="en-US" altLang="ko-KR" dirty="0"/>
              <a:t>, </a:t>
            </a:r>
            <a:r>
              <a:rPr lang="ko-KR" altLang="en-US" dirty="0"/>
              <a:t>비슷한 </a:t>
            </a:r>
            <a:r>
              <a:rPr lang="en-US" altLang="ko-KR" dirty="0"/>
              <a:t>Instance</a:t>
            </a:r>
            <a:r>
              <a:rPr lang="ko-KR" altLang="en-US" dirty="0" err="1"/>
              <a:t>끼리는</a:t>
            </a:r>
            <a:r>
              <a:rPr lang="ko-KR" altLang="en-US" dirty="0"/>
              <a:t> 최대한 가깝게 유지하고</a:t>
            </a:r>
            <a:r>
              <a:rPr lang="en-US" altLang="ko-KR" dirty="0"/>
              <a:t>, </a:t>
            </a:r>
            <a:r>
              <a:rPr lang="ko-KR" altLang="en-US" dirty="0"/>
              <a:t>비슷하지 않은 경우 최대한 멀리하는 차원으로 </a:t>
            </a:r>
            <a:r>
              <a:rPr lang="en-US" altLang="ko-KR" dirty="0"/>
              <a:t>Mapping</a:t>
            </a:r>
            <a:r>
              <a:rPr lang="ko-KR" altLang="en-US" dirty="0"/>
              <a:t>하는 차원 축소 방법</a:t>
            </a:r>
            <a:r>
              <a:rPr lang="en-US" altLang="ko-KR" dirty="0"/>
              <a:t>. </a:t>
            </a:r>
            <a:r>
              <a:rPr lang="ko-KR" altLang="en-US" dirty="0"/>
              <a:t>시각화에 굉장히 효과적임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6D29C-3B33-4C57-A76A-400C0FFF0CC0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10150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여러 방식이 있으나</a:t>
            </a:r>
            <a:r>
              <a:rPr lang="en-US" altLang="ko-KR" dirty="0"/>
              <a:t>, </a:t>
            </a:r>
            <a:r>
              <a:rPr lang="ko-KR" altLang="en-US" dirty="0"/>
              <a:t>다 설명할 필요는 없어서 예시만 보여줌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6D29C-3B33-4C57-A76A-400C0FFF0CC0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90144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여러 방식이 있으나</a:t>
            </a:r>
            <a:r>
              <a:rPr lang="en-US" altLang="ko-KR" dirty="0"/>
              <a:t>, </a:t>
            </a:r>
            <a:r>
              <a:rPr lang="ko-KR" altLang="en-US" dirty="0"/>
              <a:t>다 설명할 필요는 없어서 예시만 보여줌</a:t>
            </a:r>
          </a:p>
          <a:p>
            <a:endParaRPr lang="en-US" altLang="ko-KR" dirty="0"/>
          </a:p>
          <a:p>
            <a:r>
              <a:rPr lang="en-US" altLang="ko-KR" dirty="0" err="1"/>
              <a:t>Mnist</a:t>
            </a:r>
            <a:r>
              <a:rPr lang="en-US" altLang="ko-KR" dirty="0"/>
              <a:t> data</a:t>
            </a:r>
            <a:r>
              <a:rPr lang="ko-KR" altLang="en-US" dirty="0"/>
              <a:t>를 단순한 </a:t>
            </a:r>
            <a:r>
              <a:rPr lang="en-US" altLang="ko-KR" dirty="0"/>
              <a:t>PCA</a:t>
            </a:r>
            <a:r>
              <a:rPr lang="ko-KR" altLang="en-US" dirty="0"/>
              <a:t>로 </a:t>
            </a:r>
            <a:r>
              <a:rPr lang="en-US" altLang="ko-KR" dirty="0"/>
              <a:t>Projection</a:t>
            </a:r>
            <a:r>
              <a:rPr lang="ko-KR" altLang="en-US" dirty="0"/>
              <a:t>했을 때</a:t>
            </a:r>
            <a:r>
              <a:rPr lang="en-US" altLang="ko-KR" dirty="0"/>
              <a:t>, </a:t>
            </a:r>
            <a:r>
              <a:rPr lang="ko-KR" altLang="en-US" dirty="0"/>
              <a:t>어느 정도는 분류가 되지만 한계가 있음 </a:t>
            </a:r>
            <a:r>
              <a:rPr lang="en-US" altLang="ko-KR" dirty="0"/>
              <a:t>-&gt; </a:t>
            </a:r>
            <a:r>
              <a:rPr lang="en-US" altLang="ko-KR" b="1" dirty="0"/>
              <a:t>Limit of linear projection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6D29C-3B33-4C57-A76A-400C0FFF0CC0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59235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LLE</a:t>
            </a:r>
            <a:r>
              <a:rPr lang="ko-KR" altLang="en-US" dirty="0"/>
              <a:t>를 사용하였을 때도 완벽하지는 않음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T-SNE</a:t>
            </a:r>
            <a:r>
              <a:rPr lang="ko-KR" altLang="en-US" dirty="0"/>
              <a:t>의 경우 거의 완벽하게 분류하는 것을 알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6D29C-3B33-4C57-A76A-400C0FFF0CC0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0407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Dimensionality reduction : </a:t>
            </a:r>
            <a:r>
              <a:rPr lang="ko-KR" altLang="en-US" b="1" dirty="0"/>
              <a:t>다른 분류나 회귀문제에서 사용할 때</a:t>
            </a:r>
            <a:r>
              <a:rPr lang="en-US" altLang="ko-KR" b="1" dirty="0"/>
              <a:t>, </a:t>
            </a:r>
            <a:r>
              <a:rPr lang="ko-KR" altLang="en-US" b="1" dirty="0"/>
              <a:t>사람이 </a:t>
            </a:r>
            <a:r>
              <a:rPr lang="en-US" altLang="ko-KR" b="1" dirty="0"/>
              <a:t>feature</a:t>
            </a:r>
            <a:r>
              <a:rPr lang="ko-KR" altLang="en-US" b="1" dirty="0"/>
              <a:t>에 대한 숨겨진 </a:t>
            </a:r>
            <a:r>
              <a:rPr lang="en-US" altLang="ko-KR" b="1" dirty="0"/>
              <a:t>insight</a:t>
            </a:r>
            <a:r>
              <a:rPr lang="ko-KR" altLang="en-US" b="1" dirty="0"/>
              <a:t>를 주는 통로역할로써 굉장히 유용하다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6D29C-3B33-4C57-A76A-400C0FFF0CC0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3582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Unsupervised Learning</a:t>
            </a:r>
            <a:r>
              <a:rPr lang="ko-KR" altLang="en-US" b="1" dirty="0"/>
              <a:t>에 대한 예시 </a:t>
            </a:r>
            <a:r>
              <a:rPr lang="en-US" altLang="ko-KR" b="1" dirty="0"/>
              <a:t>: </a:t>
            </a:r>
            <a:r>
              <a:rPr lang="ko-KR" altLang="en-US" b="1" dirty="0"/>
              <a:t>와인 데이터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en-US" altLang="ko-KR" dirty="0"/>
              <a:t>cluster</a:t>
            </a:r>
            <a:r>
              <a:rPr lang="ko-KR" altLang="en-US" dirty="0"/>
              <a:t>로 구분한 예시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위의 </a:t>
            </a:r>
            <a:r>
              <a:rPr lang="en-US" altLang="ko-KR" dirty="0"/>
              <a:t>input data</a:t>
            </a:r>
            <a:r>
              <a:rPr lang="ko-KR" altLang="en-US" dirty="0"/>
              <a:t>를 보면 데이터가 있지만</a:t>
            </a:r>
            <a:r>
              <a:rPr lang="en-US" altLang="ko-KR" dirty="0"/>
              <a:t>, </a:t>
            </a:r>
            <a:r>
              <a:rPr lang="ko-KR" altLang="en-US" dirty="0"/>
              <a:t>각각 모두 </a:t>
            </a:r>
            <a:r>
              <a:rPr lang="en-US" altLang="ko-KR" dirty="0"/>
              <a:t>unlabeled data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때</a:t>
            </a:r>
            <a:r>
              <a:rPr lang="en-US" altLang="ko-KR" dirty="0"/>
              <a:t>, </a:t>
            </a:r>
            <a:r>
              <a:rPr lang="ko-KR" altLang="en-US" dirty="0"/>
              <a:t>굳이 </a:t>
            </a:r>
            <a:r>
              <a:rPr lang="en-US" altLang="ko-KR" dirty="0"/>
              <a:t>3</a:t>
            </a:r>
            <a:r>
              <a:rPr lang="ko-KR" altLang="en-US" dirty="0"/>
              <a:t>개로 분류해 보자면 어떻게 나눌 것인가</a:t>
            </a:r>
            <a:r>
              <a:rPr lang="en-US" altLang="ko-KR" dirty="0"/>
              <a:t>? K-means</a:t>
            </a:r>
            <a:r>
              <a:rPr lang="ko-KR" altLang="en-US" dirty="0"/>
              <a:t>라는 비지도학습 알고리즘을 사용하여 분류하였음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기준 </a:t>
            </a:r>
            <a:r>
              <a:rPr lang="en-US" altLang="ko-KR" dirty="0"/>
              <a:t>: 3</a:t>
            </a:r>
            <a:r>
              <a:rPr lang="ko-KR" altLang="en-US" dirty="0"/>
              <a:t>개로 나누었을 때</a:t>
            </a:r>
            <a:r>
              <a:rPr lang="en-US" altLang="ko-KR" dirty="0"/>
              <a:t>, </a:t>
            </a:r>
            <a:r>
              <a:rPr lang="ko-KR" altLang="en-US" dirty="0"/>
              <a:t>각 </a:t>
            </a:r>
            <a:r>
              <a:rPr lang="en-US" altLang="ko-KR" dirty="0"/>
              <a:t>cluster</a:t>
            </a:r>
            <a:r>
              <a:rPr lang="ko-KR" altLang="en-US" dirty="0"/>
              <a:t>의 </a:t>
            </a:r>
            <a:r>
              <a:rPr lang="en-US" altLang="ko-KR" dirty="0"/>
              <a:t>mean </a:t>
            </a:r>
            <a:r>
              <a:rPr lang="ko-KR" altLang="en-US" dirty="0"/>
              <a:t>근처 값들끼리 묶어 놓은 것으로 볼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중요한 것은</a:t>
            </a:r>
            <a:r>
              <a:rPr lang="en-US" altLang="ko-KR" dirty="0"/>
              <a:t>, </a:t>
            </a:r>
            <a:r>
              <a:rPr lang="ko-KR" altLang="en-US" b="1" dirty="0"/>
              <a:t>무언가 내재된 특성이나 구조가 존재한다는 것을 가정</a:t>
            </a:r>
            <a:r>
              <a:rPr lang="ko-KR" altLang="en-US" dirty="0"/>
              <a:t>하고</a:t>
            </a:r>
            <a:r>
              <a:rPr lang="en-US" altLang="ko-KR" dirty="0"/>
              <a:t>, </a:t>
            </a:r>
            <a:r>
              <a:rPr lang="ko-KR" altLang="en-US" dirty="0"/>
              <a:t>이를 바탕으로 구분을 하였음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dirty="0"/>
              <a:t>정답임을 알 수 없음</a:t>
            </a:r>
            <a:r>
              <a:rPr lang="en-US" altLang="ko-KR" dirty="0"/>
              <a:t>(</a:t>
            </a:r>
            <a:r>
              <a:rPr lang="ko-KR" altLang="en-US" dirty="0"/>
              <a:t>정답이 없으므로</a:t>
            </a:r>
            <a:r>
              <a:rPr lang="en-US" altLang="ko-KR" dirty="0"/>
              <a:t>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6D29C-3B33-4C57-A76A-400C0FFF0CC0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807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대표적으로 </a:t>
            </a:r>
            <a:r>
              <a:rPr lang="en-US" altLang="ko-KR" b="1" dirty="0"/>
              <a:t>Unsupervised Learning</a:t>
            </a:r>
            <a:r>
              <a:rPr lang="ko-KR" altLang="en-US" b="1" dirty="0"/>
              <a:t>을 사용하는 과업</a:t>
            </a:r>
            <a:endParaRPr lang="en-US" altLang="ko-KR" b="1" dirty="0"/>
          </a:p>
          <a:p>
            <a:endParaRPr lang="en-US" altLang="ko-KR" dirty="0"/>
          </a:p>
          <a:p>
            <a:pPr marL="228600" indent="-228600">
              <a:buAutoNum type="arabicPeriod"/>
            </a:pPr>
            <a:r>
              <a:rPr lang="en-US" altLang="ko-KR" b="1" dirty="0"/>
              <a:t>Clustering</a:t>
            </a:r>
            <a:r>
              <a:rPr lang="en-US" altLang="ko-KR" dirty="0"/>
              <a:t> : </a:t>
            </a:r>
            <a:r>
              <a:rPr lang="ko-KR" altLang="en-US" dirty="0"/>
              <a:t>유사한 샘플을 모아 같은 그룹으로 묶음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dirty="0"/>
              <a:t>와인 데이터</a:t>
            </a:r>
            <a:r>
              <a:rPr lang="en-US" altLang="ko-KR" dirty="0"/>
              <a:t>, </a:t>
            </a:r>
            <a:r>
              <a:rPr lang="ko-KR" altLang="en-US" dirty="0"/>
              <a:t>맞춤 광고</a:t>
            </a:r>
            <a:r>
              <a:rPr lang="en-US" altLang="ko-KR" dirty="0"/>
              <a:t>, </a:t>
            </a:r>
            <a:r>
              <a:rPr lang="ko-KR" altLang="en-US" dirty="0"/>
              <a:t>유튜브 추천 시스템 등</a:t>
            </a:r>
            <a:r>
              <a:rPr lang="en-US" altLang="ko-KR" dirty="0"/>
              <a:t>…)</a:t>
            </a:r>
            <a:br>
              <a:rPr lang="en-US" altLang="ko-KR" dirty="0"/>
            </a:b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b="1" dirty="0"/>
              <a:t>밀도 추정 </a:t>
            </a:r>
            <a:r>
              <a:rPr lang="en-US" altLang="ko-KR" dirty="0"/>
              <a:t>: </a:t>
            </a:r>
            <a:r>
              <a:rPr lang="ko-KR" altLang="en-US" dirty="0"/>
              <a:t>데이터로부터 확률분포를 추정함으로써</a:t>
            </a:r>
            <a:r>
              <a:rPr lang="en-US" altLang="ko-KR" dirty="0"/>
              <a:t>, </a:t>
            </a:r>
            <a:r>
              <a:rPr lang="ko-KR" altLang="en-US" dirty="0"/>
              <a:t>데이터가 어떠한 확률분포가 있고</a:t>
            </a:r>
            <a:r>
              <a:rPr lang="en-US" altLang="ko-KR" dirty="0"/>
              <a:t>, </a:t>
            </a:r>
            <a:r>
              <a:rPr lang="ko-KR" altLang="en-US" dirty="0"/>
              <a:t>해당 기준으로 묶는 일</a:t>
            </a:r>
            <a:br>
              <a:rPr lang="en-US" altLang="ko-KR" dirty="0"/>
            </a:br>
            <a:r>
              <a:rPr lang="en-US" altLang="ko-KR" dirty="0"/>
              <a:t>(ex. </a:t>
            </a:r>
            <a:r>
              <a:rPr lang="ko-KR" altLang="en-US" dirty="0"/>
              <a:t>확률분포</a:t>
            </a:r>
            <a:r>
              <a:rPr lang="en-US" altLang="ko-KR" dirty="0"/>
              <a:t>, </a:t>
            </a:r>
            <a:r>
              <a:rPr lang="ko-KR" altLang="en-US" dirty="0"/>
              <a:t>밀도를 바탕으로 한 분류 문제</a:t>
            </a:r>
            <a:r>
              <a:rPr lang="en-US" altLang="ko-KR" dirty="0"/>
              <a:t>, GAN</a:t>
            </a:r>
            <a:r>
              <a:rPr lang="ko-KR" altLang="en-US" dirty="0"/>
              <a:t>에서의 새로운 이미지 데이터 생성 등</a:t>
            </a:r>
            <a:r>
              <a:rPr lang="en-US" altLang="ko-KR" dirty="0"/>
              <a:t>)</a:t>
            </a:r>
            <a:br>
              <a:rPr lang="en-US" altLang="ko-KR" dirty="0"/>
            </a:b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b="1" dirty="0"/>
              <a:t>공간 변환 </a:t>
            </a:r>
            <a:r>
              <a:rPr lang="en-US" altLang="ko-KR" dirty="0"/>
              <a:t>: </a:t>
            </a:r>
            <a:r>
              <a:rPr lang="ko-KR" altLang="en-US" dirty="0"/>
              <a:t>원래의 </a:t>
            </a:r>
            <a:r>
              <a:rPr lang="en-US" altLang="ko-KR" dirty="0"/>
              <a:t>feature space</a:t>
            </a:r>
            <a:r>
              <a:rPr lang="ko-KR" altLang="en-US" dirty="0"/>
              <a:t>를 </a:t>
            </a:r>
            <a:r>
              <a:rPr lang="ko-KR" altLang="en-US" dirty="0" err="1"/>
              <a:t>저차원</a:t>
            </a:r>
            <a:r>
              <a:rPr lang="en-US" altLang="ko-KR" dirty="0"/>
              <a:t>, </a:t>
            </a:r>
            <a:r>
              <a:rPr lang="ko-KR" altLang="en-US" dirty="0"/>
              <a:t>고차원으로 변환하는 일</a:t>
            </a:r>
            <a:br>
              <a:rPr lang="en-US" altLang="ko-KR" dirty="0"/>
            </a:br>
            <a:r>
              <a:rPr lang="en-US" altLang="ko-KR" dirty="0"/>
              <a:t>(</a:t>
            </a:r>
            <a:r>
              <a:rPr lang="ko-KR" altLang="en-US" b="0" dirty="0"/>
              <a:t>데이터의 시각화</a:t>
            </a:r>
            <a:r>
              <a:rPr lang="en-US" altLang="ko-KR" b="0" dirty="0"/>
              <a:t>/</a:t>
            </a:r>
            <a:r>
              <a:rPr lang="ko-KR" altLang="en-US" b="0" dirty="0"/>
              <a:t>압축</a:t>
            </a:r>
            <a:r>
              <a:rPr lang="en-US" altLang="ko-KR" b="0" dirty="0"/>
              <a:t>, </a:t>
            </a:r>
            <a:r>
              <a:rPr lang="ko-KR" altLang="en-US" b="0" dirty="0"/>
              <a:t>고차원에서 특징을 추출해내는 작업</a:t>
            </a:r>
            <a:r>
              <a:rPr lang="en-US" altLang="ko-KR" b="0" dirty="0"/>
              <a:t>, </a:t>
            </a:r>
            <a:r>
              <a:rPr lang="ko-KR" altLang="en-US" b="0" dirty="0"/>
              <a:t>영상에서의 표현 학습</a:t>
            </a:r>
            <a:r>
              <a:rPr lang="en-US" altLang="ko-KR" b="0" dirty="0"/>
              <a:t>(</a:t>
            </a:r>
            <a:r>
              <a:rPr lang="ko-KR" altLang="en-US" b="0" dirty="0" err="1"/>
              <a:t>딥러닝에서</a:t>
            </a:r>
            <a:r>
              <a:rPr lang="ko-KR" altLang="en-US" b="0" dirty="0"/>
              <a:t> 쓰임</a:t>
            </a:r>
            <a:r>
              <a:rPr lang="en-US" altLang="ko-KR" b="0" dirty="0"/>
              <a:t>))</a:t>
            </a:r>
          </a:p>
          <a:p>
            <a:pPr marL="228600" indent="-228600">
              <a:buAutoNum type="arabicPeriod"/>
            </a:pPr>
            <a:endParaRPr lang="en-US" altLang="ko-KR" b="0" dirty="0"/>
          </a:p>
          <a:p>
            <a:pPr marL="228600" indent="-228600">
              <a:buAutoNum type="arabicPeriod"/>
            </a:pPr>
            <a:endParaRPr lang="en-US" altLang="ko-KR" b="0" dirty="0"/>
          </a:p>
          <a:p>
            <a:pPr marL="0" indent="0">
              <a:buNone/>
            </a:pPr>
            <a:r>
              <a:rPr lang="ko-KR" altLang="en-US" b="1" dirty="0"/>
              <a:t>비지도학습 </a:t>
            </a:r>
            <a:r>
              <a:rPr lang="en-US" altLang="ko-KR" b="1" dirty="0"/>
              <a:t>: </a:t>
            </a:r>
            <a:r>
              <a:rPr lang="ko-KR" altLang="en-US" b="1" dirty="0"/>
              <a:t>데이터의 내재된 특징을 통해 새로운 정보를 발견해내는 것</a:t>
            </a:r>
            <a:r>
              <a:rPr lang="en-US" altLang="ko-KR" b="1" dirty="0"/>
              <a:t>!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6D29C-3B33-4C57-A76A-400C0FFF0CC0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6872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공간변환의 예시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dirty="0"/>
              <a:t>차원 축소에 대해 다룰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왼쪽에서는</a:t>
            </a:r>
            <a:r>
              <a:rPr lang="en-US" altLang="ko-KR" dirty="0"/>
              <a:t>, X-Y </a:t>
            </a:r>
            <a:r>
              <a:rPr lang="ko-KR" altLang="en-US" dirty="0"/>
              <a:t>좌표축에 대해 데이터를 선형으로 구분하기가 어려움</a:t>
            </a:r>
            <a:endParaRPr lang="en-US" altLang="ko-KR" dirty="0"/>
          </a:p>
          <a:p>
            <a:r>
              <a:rPr lang="ko-KR" altLang="en-US" dirty="0"/>
              <a:t>이를 좌표를 극좌표계로 변환하면</a:t>
            </a:r>
            <a:r>
              <a:rPr lang="en-US" altLang="ko-KR" dirty="0"/>
              <a:t>(</a:t>
            </a:r>
            <a:r>
              <a:rPr lang="ko-KR" altLang="en-US" dirty="0"/>
              <a:t>각도와 거리</a:t>
            </a:r>
            <a:r>
              <a:rPr lang="en-US" altLang="ko-KR" dirty="0"/>
              <a:t>),</a:t>
            </a:r>
            <a:r>
              <a:rPr lang="ko-KR" altLang="en-US" dirty="0"/>
              <a:t> 선형으로 분류하기가 </a:t>
            </a:r>
            <a:r>
              <a:rPr lang="ko-KR" altLang="en-US" dirty="0" err="1"/>
              <a:t>쉬워짐</a:t>
            </a:r>
            <a:r>
              <a:rPr lang="en-US" altLang="ko-KR" dirty="0"/>
              <a:t>(</a:t>
            </a:r>
            <a:r>
              <a:rPr lang="ko-KR" altLang="en-US" dirty="0"/>
              <a:t>분류 문제</a:t>
            </a:r>
            <a:r>
              <a:rPr lang="en-US" altLang="ko-KR" dirty="0"/>
              <a:t>), </a:t>
            </a:r>
            <a:br>
              <a:rPr lang="en-US" altLang="ko-KR" dirty="0"/>
            </a:br>
            <a:r>
              <a:rPr lang="ko-KR" altLang="en-US" dirty="0"/>
              <a:t>이에 대해 차원을 </a:t>
            </a:r>
            <a:r>
              <a:rPr lang="en-US" altLang="ko-KR" dirty="0"/>
              <a:t>2-&gt;1</a:t>
            </a:r>
            <a:r>
              <a:rPr lang="ko-KR" altLang="en-US" dirty="0"/>
              <a:t>로 축소시키면 작은 값</a:t>
            </a:r>
            <a:r>
              <a:rPr lang="en-US" altLang="ko-KR" dirty="0"/>
              <a:t>, </a:t>
            </a:r>
            <a:r>
              <a:rPr lang="ko-KR" altLang="en-US" dirty="0"/>
              <a:t>큰 값으로 나뉨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차원으로 축소하더라도 여전히 두 개의 </a:t>
            </a:r>
            <a:r>
              <a:rPr lang="en-US" altLang="ko-KR" dirty="0"/>
              <a:t>CLUSTER</a:t>
            </a:r>
            <a:r>
              <a:rPr lang="ko-KR" altLang="en-US" dirty="0"/>
              <a:t>로 표현이 가능하다</a:t>
            </a:r>
            <a:r>
              <a:rPr lang="en-US" altLang="ko-KR" dirty="0"/>
              <a:t>. -&gt; </a:t>
            </a:r>
            <a:r>
              <a:rPr lang="ko-KR" altLang="en-US" dirty="0"/>
              <a:t>비지도학습을 활용해 최적의 공간변환을 알아내야 함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6D29C-3B33-4C57-A76A-400C0FFF0CC0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4928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차원축소의 설명에 앞서</a:t>
            </a:r>
            <a:r>
              <a:rPr lang="en-US" altLang="ko-KR" b="1" dirty="0"/>
              <a:t>, </a:t>
            </a:r>
            <a:r>
              <a:rPr lang="ko-KR" altLang="en-US" b="1" dirty="0"/>
              <a:t>차원 축소가 필요한 경우에 대한 예시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dirty="0"/>
              <a:t>MNIST, </a:t>
            </a:r>
            <a:r>
              <a:rPr lang="ko-KR" altLang="en-US" dirty="0"/>
              <a:t>영상 데이터의 경우와 같이 </a:t>
            </a:r>
            <a:r>
              <a:rPr lang="en-US" altLang="ko-KR" dirty="0"/>
              <a:t>Feature space</a:t>
            </a:r>
            <a:r>
              <a:rPr lang="ko-KR" altLang="en-US" dirty="0"/>
              <a:t>가 너무 고차원인 경우</a:t>
            </a:r>
            <a:endParaRPr lang="en-US" altLang="ko-KR" dirty="0"/>
          </a:p>
          <a:p>
            <a:r>
              <a:rPr lang="en-US" altLang="ko-KR" dirty="0"/>
              <a:t>-&gt; feature</a:t>
            </a:r>
            <a:r>
              <a:rPr lang="ko-KR" altLang="en-US" dirty="0"/>
              <a:t>을 파악하기 </a:t>
            </a:r>
            <a:r>
              <a:rPr lang="ko-KR" altLang="en-US" dirty="0" err="1"/>
              <a:t>어려워짐</a:t>
            </a:r>
            <a:endParaRPr lang="en-US" altLang="ko-KR" dirty="0"/>
          </a:p>
          <a:p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Curse of Dimensionality</a:t>
            </a:r>
          </a:p>
          <a:p>
            <a:pPr marL="228600" indent="-228600">
              <a:buAutoNum type="arabicPeriod"/>
            </a:pPr>
            <a:r>
              <a:rPr lang="ko-KR" altLang="en-US" dirty="0"/>
              <a:t>학습이 너무 </a:t>
            </a:r>
            <a:r>
              <a:rPr lang="ko-KR" altLang="en-US" dirty="0" err="1"/>
              <a:t>느려짐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좋은 </a:t>
            </a:r>
            <a:r>
              <a:rPr lang="en-US" altLang="ko-KR" dirty="0"/>
              <a:t>solution</a:t>
            </a:r>
            <a:r>
              <a:rPr lang="ko-KR" altLang="en-US" dirty="0"/>
              <a:t>을 찾는게 </a:t>
            </a:r>
            <a:r>
              <a:rPr lang="ko-KR" altLang="en-US" dirty="0" err="1"/>
              <a:t>어려워짐</a:t>
            </a:r>
            <a:r>
              <a:rPr lang="en-US" altLang="ko-KR" dirty="0"/>
              <a:t>(feature</a:t>
            </a:r>
            <a:r>
              <a:rPr lang="ko-KR" altLang="en-US" dirty="0"/>
              <a:t>이 복잡해서</a:t>
            </a:r>
            <a:r>
              <a:rPr lang="en-US" altLang="ko-KR" dirty="0"/>
              <a:t>)</a:t>
            </a:r>
            <a:br>
              <a:rPr lang="en-US" altLang="ko-KR" dirty="0"/>
            </a:br>
            <a:endParaRPr lang="en-US" altLang="ko-KR" dirty="0"/>
          </a:p>
          <a:p>
            <a:pPr marL="228600" indent="-228600">
              <a:buAutoNum type="arabicPeriod"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차원을 축소하여</a:t>
            </a:r>
            <a:r>
              <a:rPr lang="en-US" altLang="ko-KR" dirty="0"/>
              <a:t>, </a:t>
            </a:r>
            <a:r>
              <a:rPr lang="ko-KR" altLang="en-US" dirty="0"/>
              <a:t>학습속도를 늘리고 어떤 </a:t>
            </a:r>
            <a:r>
              <a:rPr lang="en-US" altLang="ko-KR" dirty="0"/>
              <a:t>feature</a:t>
            </a:r>
            <a:r>
              <a:rPr lang="ko-KR" altLang="en-US" dirty="0"/>
              <a:t>이 중요한지를 시각화 하는 등의 장점을 얻을 수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6D29C-3B33-4C57-A76A-400C0FFF0CC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80558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공간변환</a:t>
            </a:r>
            <a:r>
              <a:rPr lang="en-US" altLang="ko-KR" b="1" dirty="0"/>
              <a:t>, </a:t>
            </a:r>
            <a:r>
              <a:rPr lang="ko-KR" altLang="en-US" b="1" dirty="0"/>
              <a:t>차원축소가 필요한 추가 예시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dirty="0"/>
              <a:t>단순 차원축소도 필요하지만</a:t>
            </a:r>
            <a:r>
              <a:rPr lang="en-US" altLang="ko-KR" dirty="0"/>
              <a:t>, Feature</a:t>
            </a:r>
            <a:r>
              <a:rPr lang="ko-KR" altLang="en-US" dirty="0"/>
              <a:t>을 잘 추출해야 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이러한 시점 변화</a:t>
            </a:r>
            <a:r>
              <a:rPr lang="en-US" altLang="ko-KR" dirty="0"/>
              <a:t>, </a:t>
            </a:r>
            <a:r>
              <a:rPr lang="ko-KR" altLang="en-US" dirty="0"/>
              <a:t>조명 상태</a:t>
            </a:r>
            <a:r>
              <a:rPr lang="en-US" altLang="ko-KR" dirty="0"/>
              <a:t>, </a:t>
            </a:r>
            <a:r>
              <a:rPr lang="ko-KR" altLang="en-US" dirty="0"/>
              <a:t>크기</a:t>
            </a:r>
            <a:r>
              <a:rPr lang="en-US" altLang="ko-KR" dirty="0"/>
              <a:t>, background </a:t>
            </a:r>
            <a:r>
              <a:rPr lang="ko-KR" altLang="en-US" dirty="0"/>
              <a:t>등에 따라 달라지는 이미지의 같은 내용에 대해 사람이 모두 </a:t>
            </a:r>
            <a:r>
              <a:rPr lang="en-US" altLang="ko-KR" dirty="0"/>
              <a:t>labeling</a:t>
            </a:r>
            <a:r>
              <a:rPr lang="ko-KR" altLang="en-US" dirty="0"/>
              <a:t>을 하는 경우</a:t>
            </a:r>
            <a:r>
              <a:rPr lang="en-US" altLang="ko-KR" dirty="0"/>
              <a:t>, </a:t>
            </a:r>
            <a:r>
              <a:rPr lang="ko-KR" altLang="en-US" dirty="0"/>
              <a:t>수작업의 시간이 너무 오래 걸림 </a:t>
            </a:r>
            <a:r>
              <a:rPr lang="en-US" altLang="ko-KR" dirty="0"/>
              <a:t>-&gt; </a:t>
            </a:r>
            <a:r>
              <a:rPr lang="ko-KR" altLang="en-US" dirty="0"/>
              <a:t>비슷한 </a:t>
            </a:r>
            <a:r>
              <a:rPr lang="en-US" altLang="ko-KR" dirty="0"/>
              <a:t>Group</a:t>
            </a:r>
            <a:r>
              <a:rPr lang="ko-KR" altLang="en-US" dirty="0"/>
              <a:t>임을 알아서 학습하는 경우 정확도와 시간 면에서 매우 효율적이다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이런 경우에서 </a:t>
            </a:r>
            <a:r>
              <a:rPr lang="en-US" altLang="ko-KR" dirty="0"/>
              <a:t>Unsupervised learning</a:t>
            </a:r>
            <a:r>
              <a:rPr lang="ko-KR" altLang="en-US" dirty="0"/>
              <a:t>이 매우 효과적이고</a:t>
            </a:r>
            <a:r>
              <a:rPr lang="en-US" altLang="ko-KR" dirty="0"/>
              <a:t>, </a:t>
            </a:r>
            <a:r>
              <a:rPr lang="ko-KR" altLang="en-US" dirty="0"/>
              <a:t>도움이 될 것임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6D29C-3B33-4C57-A76A-400C0FFF0CC0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560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덧붙여서</a:t>
            </a:r>
            <a:r>
              <a:rPr lang="en-US" altLang="ko-KR" dirty="0"/>
              <a:t>, </a:t>
            </a:r>
            <a:r>
              <a:rPr lang="ko-KR" altLang="en-US" dirty="0"/>
              <a:t>수작업을 하지 않고 스스로 </a:t>
            </a:r>
            <a:r>
              <a:rPr lang="en-US" altLang="ko-KR" dirty="0"/>
              <a:t>Level</a:t>
            </a:r>
            <a:r>
              <a:rPr lang="ko-KR" altLang="en-US" dirty="0"/>
              <a:t>별로 </a:t>
            </a:r>
            <a:r>
              <a:rPr lang="en-US" altLang="ko-KR" dirty="0"/>
              <a:t>Feature</a:t>
            </a:r>
            <a:r>
              <a:rPr lang="ko-KR" altLang="en-US" dirty="0"/>
              <a:t>을 추출할 수 있다면 매우 편리할 것</a:t>
            </a:r>
            <a:endParaRPr lang="en-US" altLang="ko-KR" dirty="0"/>
          </a:p>
          <a:p>
            <a:r>
              <a:rPr lang="en-US" altLang="ko-KR" dirty="0"/>
              <a:t>-&gt; </a:t>
            </a:r>
            <a:r>
              <a:rPr lang="ko-KR" altLang="en-US" b="1" dirty="0"/>
              <a:t>표현학습</a:t>
            </a:r>
            <a:r>
              <a:rPr lang="en-US" altLang="ko-KR" b="1" dirty="0"/>
              <a:t>, </a:t>
            </a:r>
            <a:r>
              <a:rPr lang="ko-KR" altLang="en-US" b="1" dirty="0"/>
              <a:t>공간변환을 통한 특징 추출의 </a:t>
            </a:r>
            <a:r>
              <a:rPr lang="ko-KR" altLang="en-US" dirty="0"/>
              <a:t>예시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분류문제에서 큰 도움이 될 수 있음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B6D29C-3B33-4C57-A76A-400C0FFF0CC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185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837689" y="2745930"/>
            <a:ext cx="8516620" cy="696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35404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2135" y="6505650"/>
            <a:ext cx="1898422" cy="29016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6575" y="602005"/>
            <a:ext cx="11118849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맑은 고딕"/>
                <a:cs typeface="맑은 고딕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16912"/>
            <a:ext cx="8495030" cy="3248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57938" y="6543554"/>
            <a:ext cx="1475104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83756" y="6531057"/>
            <a:ext cx="243840" cy="22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A8A8A"/>
                </a:solidFill>
                <a:latin typeface="맑은 고딕"/>
                <a:cs typeface="맑은 고딕"/>
              </a:defRPr>
            </a:lvl1pPr>
          </a:lstStyle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://introtodeeplearning.com/slides/6S191_MIT_DeepLearning_L5.pdf" TargetMode="External"/><Relationship Id="rId4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0.png"/><Relationship Id="rId4" Type="http://schemas.openxmlformats.org/officeDocument/2006/relationships/image" Target="../media/image32.jp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3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5.jpg"/><Relationship Id="rId5" Type="http://schemas.openxmlformats.org/officeDocument/2006/relationships/image" Target="../media/image44.jpg"/><Relationship Id="rId4" Type="http://schemas.openxmlformats.org/officeDocument/2006/relationships/image" Target="../media/image43.jp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ageron/handson-ml2/blob/master/08_dimensionality_reduction.ipynb" TargetMode="External"/><Relationship Id="rId2" Type="http://schemas.openxmlformats.org/officeDocument/2006/relationships/hyperlink" Target="http://introtodeeplearning.com/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g"/><Relationship Id="rId13" Type="http://schemas.openxmlformats.org/officeDocument/2006/relationships/image" Target="../media/image21.jpg"/><Relationship Id="rId3" Type="http://schemas.openxmlformats.org/officeDocument/2006/relationships/image" Target="../media/image11.jpg"/><Relationship Id="rId7" Type="http://schemas.openxmlformats.org/officeDocument/2006/relationships/image" Target="../media/image15.jpg"/><Relationship Id="rId12" Type="http://schemas.openxmlformats.org/officeDocument/2006/relationships/image" Target="../media/image20.jp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11" Type="http://schemas.openxmlformats.org/officeDocument/2006/relationships/image" Target="../media/image19.jpg"/><Relationship Id="rId5" Type="http://schemas.openxmlformats.org/officeDocument/2006/relationships/image" Target="../media/image13.jpg"/><Relationship Id="rId15" Type="http://schemas.openxmlformats.org/officeDocument/2006/relationships/image" Target="../media/image23.jpg"/><Relationship Id="rId10" Type="http://schemas.openxmlformats.org/officeDocument/2006/relationships/image" Target="../media/image18.jpg"/><Relationship Id="rId4" Type="http://schemas.openxmlformats.org/officeDocument/2006/relationships/image" Target="../media/image12.jpg"/><Relationship Id="rId9" Type="http://schemas.openxmlformats.org/officeDocument/2006/relationships/image" Target="../media/image17.jpg"/><Relationship Id="rId14" Type="http://schemas.openxmlformats.org/officeDocument/2006/relationships/image" Target="../media/image2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7.png"/><Relationship Id="rId4" Type="http://schemas.openxmlformats.org/officeDocument/2006/relationships/image" Target="../media/image26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4604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Lecture </a:t>
            </a:r>
            <a:r>
              <a:rPr dirty="0"/>
              <a:t>11: Dimensionality</a:t>
            </a:r>
            <a:r>
              <a:rPr spc="-45" dirty="0"/>
              <a:t> </a:t>
            </a:r>
            <a:r>
              <a:rPr spc="-10" dirty="0"/>
              <a:t>Reduction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1967577" y="6531057"/>
            <a:ext cx="16065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1</a:t>
            </a:fld>
            <a:endParaRPr sz="12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167376" y="3889772"/>
            <a:ext cx="18542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25000"/>
              </a:lnSpc>
              <a:spcBef>
                <a:spcPts val="100"/>
              </a:spcBef>
            </a:pPr>
            <a:r>
              <a:rPr sz="2400" dirty="0">
                <a:solidFill>
                  <a:srgbClr val="35404F"/>
                </a:solidFill>
                <a:latin typeface="맑은 고딕"/>
                <a:cs typeface="맑은 고딕"/>
              </a:rPr>
              <a:t>기계학습개론  박상효</a:t>
            </a:r>
            <a:endParaRPr sz="24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589" y="3545458"/>
            <a:ext cx="918464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220" dirty="0">
                <a:latin typeface="Arial"/>
                <a:cs typeface="Arial"/>
              </a:rPr>
              <a:t>Dimensionality</a:t>
            </a:r>
            <a:r>
              <a:rPr sz="6000" spc="-204" dirty="0">
                <a:latin typeface="Arial"/>
                <a:cs typeface="Arial"/>
              </a:rPr>
              <a:t> </a:t>
            </a:r>
            <a:r>
              <a:rPr sz="6000" spc="160" dirty="0">
                <a:latin typeface="Arial"/>
                <a:cs typeface="Arial"/>
              </a:rPr>
              <a:t>Reduction</a:t>
            </a:r>
            <a:endParaRPr sz="6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7938" y="6557023"/>
            <a:ext cx="1475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기계학습개론</a:t>
            </a:r>
            <a:r>
              <a:rPr sz="1200" spc="-80" dirty="0">
                <a:solidFill>
                  <a:srgbClr val="8A8A8A"/>
                </a:solidFill>
                <a:latin typeface="맑은 고딕"/>
                <a:cs typeface="맑은 고딕"/>
              </a:rPr>
              <a:t> </a:t>
            </a:r>
            <a:r>
              <a:rPr sz="1200" spc="-5" dirty="0">
                <a:solidFill>
                  <a:srgbClr val="8A8A8A"/>
                </a:solidFill>
                <a:latin typeface="맑은 고딕"/>
                <a:cs typeface="맑은 고딕"/>
              </a:rPr>
              <a:t>2020-2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909156" y="6544526"/>
            <a:ext cx="193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A8A8A"/>
                </a:solidFill>
                <a:latin typeface="맑은 고딕"/>
                <a:cs typeface="맑은 고딕"/>
              </a:rPr>
              <a:t>10</a:t>
            </a:r>
            <a:endParaRPr sz="12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740600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20" dirty="0">
                <a:latin typeface="Arial"/>
                <a:cs typeface="Arial"/>
              </a:rPr>
              <a:t>The </a:t>
            </a:r>
            <a:r>
              <a:rPr sz="4400" spc="35" dirty="0">
                <a:latin typeface="Arial"/>
                <a:cs typeface="Arial"/>
              </a:rPr>
              <a:t>Curse </a:t>
            </a:r>
            <a:r>
              <a:rPr sz="4400" spc="250" dirty="0">
                <a:latin typeface="Arial"/>
                <a:cs typeface="Arial"/>
              </a:rPr>
              <a:t>of</a:t>
            </a:r>
            <a:r>
              <a:rPr sz="4400" spc="-350" dirty="0">
                <a:latin typeface="Arial"/>
                <a:cs typeface="Arial"/>
              </a:rPr>
              <a:t> </a:t>
            </a:r>
            <a:r>
              <a:rPr sz="4400" spc="160" dirty="0">
                <a:latin typeface="Arial"/>
                <a:cs typeface="Arial"/>
              </a:rPr>
              <a:t>Dimensionality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10107930" cy="104965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0665" marR="5080" indent="-228600">
              <a:lnSpc>
                <a:spcPts val="2590"/>
              </a:lnSpc>
              <a:spcBef>
                <a:spcPts val="425"/>
              </a:spcBef>
              <a:buChar char="•"/>
              <a:tabLst>
                <a:tab pos="241300" algn="l"/>
              </a:tabLst>
            </a:pPr>
            <a:r>
              <a:rPr sz="2400" spc="85" dirty="0">
                <a:latin typeface="Arial"/>
                <a:cs typeface="Arial"/>
              </a:rPr>
              <a:t>Many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85" dirty="0">
                <a:latin typeface="Arial"/>
                <a:cs typeface="Arial"/>
              </a:rPr>
              <a:t>machine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100" dirty="0">
                <a:latin typeface="Arial"/>
                <a:cs typeface="Arial"/>
              </a:rPr>
              <a:t>learning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110" dirty="0">
                <a:latin typeface="Arial"/>
                <a:cs typeface="Arial"/>
              </a:rPr>
              <a:t>problems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80" dirty="0">
                <a:latin typeface="Arial"/>
                <a:cs typeface="Arial"/>
              </a:rPr>
              <a:t>become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60" dirty="0">
                <a:latin typeface="Arial"/>
                <a:cs typeface="Arial"/>
              </a:rPr>
              <a:t>exceedingly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150" dirty="0">
                <a:latin typeface="Arial"/>
                <a:cs typeface="Arial"/>
              </a:rPr>
              <a:t>diﬃcult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114" dirty="0">
                <a:latin typeface="Arial"/>
                <a:cs typeface="Arial"/>
              </a:rPr>
              <a:t>when  </a:t>
            </a:r>
            <a:r>
              <a:rPr sz="2400" spc="120" dirty="0">
                <a:latin typeface="Arial"/>
                <a:cs typeface="Arial"/>
              </a:rPr>
              <a:t>the </a:t>
            </a:r>
            <a:r>
              <a:rPr sz="2400" spc="145" dirty="0">
                <a:latin typeface="Arial"/>
                <a:cs typeface="Arial"/>
              </a:rPr>
              <a:t>number </a:t>
            </a:r>
            <a:r>
              <a:rPr sz="2400" spc="135" dirty="0">
                <a:latin typeface="Arial"/>
                <a:cs typeface="Arial"/>
              </a:rPr>
              <a:t>of </a:t>
            </a:r>
            <a:r>
              <a:rPr sz="2400" b="1" spc="5" dirty="0">
                <a:latin typeface="Tahoma"/>
                <a:cs typeface="Tahoma"/>
              </a:rPr>
              <a:t>dimensions </a:t>
            </a:r>
            <a:r>
              <a:rPr sz="2400" spc="114" dirty="0">
                <a:latin typeface="Arial"/>
                <a:cs typeface="Arial"/>
              </a:rPr>
              <a:t>in </a:t>
            </a:r>
            <a:r>
              <a:rPr sz="2400" spc="120" dirty="0">
                <a:latin typeface="Arial"/>
                <a:cs typeface="Arial"/>
              </a:rPr>
              <a:t>the </a:t>
            </a:r>
            <a:r>
              <a:rPr sz="2400" spc="85" dirty="0">
                <a:latin typeface="Arial"/>
                <a:cs typeface="Arial"/>
              </a:rPr>
              <a:t>data </a:t>
            </a:r>
            <a:r>
              <a:rPr sz="2400" spc="15" dirty="0">
                <a:latin typeface="Arial"/>
                <a:cs typeface="Arial"/>
              </a:rPr>
              <a:t>is </a:t>
            </a:r>
            <a:r>
              <a:rPr sz="2400" b="1" spc="10" dirty="0">
                <a:latin typeface="Tahoma"/>
                <a:cs typeface="Tahoma"/>
              </a:rPr>
              <a:t>high</a:t>
            </a:r>
            <a:r>
              <a:rPr sz="2400" spc="10" dirty="0">
                <a:latin typeface="Arial"/>
                <a:cs typeface="Arial"/>
              </a:rPr>
              <a:t>. This </a:t>
            </a:r>
            <a:r>
              <a:rPr sz="2400" spc="125" dirty="0">
                <a:latin typeface="Arial"/>
                <a:cs typeface="Arial"/>
              </a:rPr>
              <a:t>phenomenon </a:t>
            </a:r>
            <a:r>
              <a:rPr sz="2400" spc="15" dirty="0">
                <a:latin typeface="Arial"/>
                <a:cs typeface="Arial"/>
              </a:rPr>
              <a:t>is  </a:t>
            </a:r>
            <a:r>
              <a:rPr sz="2400" spc="125" dirty="0">
                <a:latin typeface="Arial"/>
                <a:cs typeface="Arial"/>
              </a:rPr>
              <a:t>known </a:t>
            </a:r>
            <a:r>
              <a:rPr sz="2400" spc="-25" dirty="0">
                <a:latin typeface="Arial"/>
                <a:cs typeface="Arial"/>
              </a:rPr>
              <a:t>as </a:t>
            </a:r>
            <a:r>
              <a:rPr sz="2400" spc="120" dirty="0">
                <a:latin typeface="Arial"/>
                <a:cs typeface="Arial"/>
              </a:rPr>
              <a:t>the </a:t>
            </a:r>
            <a:r>
              <a:rPr sz="2400" i="1" u="heavy" spc="-5" dirty="0">
                <a:uFill>
                  <a:solidFill>
                    <a:srgbClr val="000000"/>
                  </a:solidFill>
                </a:uFill>
                <a:latin typeface="Noto Sans"/>
                <a:cs typeface="Noto Sans"/>
              </a:rPr>
              <a:t>curse </a:t>
            </a:r>
            <a:r>
              <a:rPr sz="2400" i="1" u="heavy" dirty="0">
                <a:uFill>
                  <a:solidFill>
                    <a:srgbClr val="000000"/>
                  </a:solidFill>
                </a:uFill>
                <a:latin typeface="Noto Sans"/>
                <a:cs typeface="Noto Sans"/>
              </a:rPr>
              <a:t>of</a:t>
            </a:r>
            <a:r>
              <a:rPr sz="2400" i="1" u="heavy" spc="-365" dirty="0">
                <a:uFill>
                  <a:solidFill>
                    <a:srgbClr val="000000"/>
                  </a:solidFill>
                </a:uFill>
                <a:latin typeface="Noto Sans"/>
                <a:cs typeface="Noto Sans"/>
              </a:rPr>
              <a:t> </a:t>
            </a:r>
            <a:r>
              <a:rPr sz="2400" i="1" u="heavy" spc="20" dirty="0">
                <a:uFill>
                  <a:solidFill>
                    <a:srgbClr val="000000"/>
                  </a:solidFill>
                </a:uFill>
                <a:latin typeface="Noto Sans"/>
                <a:cs typeface="Noto Sans"/>
              </a:rPr>
              <a:t>dimensionality</a:t>
            </a:r>
            <a:r>
              <a:rPr sz="2400" spc="20" dirty="0">
                <a:latin typeface="Arial"/>
                <a:cs typeface="Arial"/>
              </a:rPr>
              <a:t>.*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7938" y="6557023"/>
            <a:ext cx="1475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기계학습개론</a:t>
            </a:r>
            <a:r>
              <a:rPr sz="1200" spc="-80" dirty="0">
                <a:solidFill>
                  <a:srgbClr val="8A8A8A"/>
                </a:solidFill>
                <a:latin typeface="맑은 고딕"/>
                <a:cs typeface="맑은 고딕"/>
              </a:rPr>
              <a:t> </a:t>
            </a:r>
            <a:r>
              <a:rPr sz="1200" spc="-5" dirty="0">
                <a:solidFill>
                  <a:srgbClr val="8A8A8A"/>
                </a:solidFill>
                <a:latin typeface="맑은 고딕"/>
                <a:cs typeface="맑은 고딕"/>
              </a:rPr>
              <a:t>2020-2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909156" y="6544526"/>
            <a:ext cx="19304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8A8A8A"/>
                </a:solidFill>
                <a:latin typeface="맑은 고딕"/>
                <a:cs typeface="맑은 고딕"/>
              </a:rPr>
              <a:t>11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163959" y="6451753"/>
            <a:ext cx="321246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5" dirty="0">
                <a:latin typeface="맑은 고딕"/>
                <a:cs typeface="맑은 고딕"/>
              </a:rPr>
              <a:t>*Goodfellow </a:t>
            </a:r>
            <a:r>
              <a:rPr sz="1400" dirty="0">
                <a:latin typeface="맑은 고딕"/>
                <a:cs typeface="맑은 고딕"/>
              </a:rPr>
              <a:t>et al, Deep </a:t>
            </a:r>
            <a:r>
              <a:rPr sz="1400" spc="-5" dirty="0">
                <a:latin typeface="맑은 고딕"/>
                <a:cs typeface="맑은 고딕"/>
              </a:rPr>
              <a:t>Learning,</a:t>
            </a:r>
            <a:r>
              <a:rPr sz="1400" spc="-75" dirty="0">
                <a:latin typeface="맑은 고딕"/>
                <a:cs typeface="맑은 고딕"/>
              </a:rPr>
              <a:t> </a:t>
            </a:r>
            <a:r>
              <a:rPr sz="1400" spc="-10" dirty="0">
                <a:latin typeface="맑은 고딕"/>
                <a:cs typeface="맑은 고딕"/>
              </a:rPr>
              <a:t>2016</a:t>
            </a:r>
            <a:endParaRPr sz="1400">
              <a:latin typeface="맑은 고딕"/>
              <a:cs typeface="맑은 고딕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902419" y="3360794"/>
            <a:ext cx="6229173" cy="22572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101447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140" dirty="0">
                <a:latin typeface="Arial"/>
                <a:cs typeface="Arial"/>
              </a:rPr>
              <a:t>Solution</a:t>
            </a:r>
            <a:r>
              <a:rPr sz="4400" spc="-80" dirty="0">
                <a:latin typeface="Arial"/>
                <a:cs typeface="Arial"/>
              </a:rPr>
              <a:t> </a:t>
            </a:r>
            <a:r>
              <a:rPr sz="4400" spc="285" dirty="0">
                <a:latin typeface="Arial"/>
                <a:cs typeface="Arial"/>
              </a:rPr>
              <a:t>to</a:t>
            </a:r>
            <a:r>
              <a:rPr sz="4400" spc="-80" dirty="0">
                <a:latin typeface="Arial"/>
                <a:cs typeface="Arial"/>
              </a:rPr>
              <a:t> </a:t>
            </a:r>
            <a:r>
              <a:rPr sz="4400" spc="220" dirty="0">
                <a:latin typeface="Arial"/>
                <a:cs typeface="Arial"/>
              </a:rPr>
              <a:t>the</a:t>
            </a:r>
            <a:r>
              <a:rPr sz="4400" spc="-75" dirty="0">
                <a:latin typeface="Arial"/>
                <a:cs typeface="Arial"/>
              </a:rPr>
              <a:t> </a:t>
            </a:r>
            <a:r>
              <a:rPr sz="4400" spc="95" dirty="0">
                <a:latin typeface="Arial"/>
                <a:cs typeface="Arial"/>
              </a:rPr>
              <a:t>curse</a:t>
            </a:r>
            <a:r>
              <a:rPr sz="4400" spc="-80" dirty="0">
                <a:latin typeface="Arial"/>
                <a:cs typeface="Arial"/>
              </a:rPr>
              <a:t> </a:t>
            </a:r>
            <a:r>
              <a:rPr sz="4400" spc="250" dirty="0">
                <a:latin typeface="Arial"/>
                <a:cs typeface="Arial"/>
              </a:rPr>
              <a:t>of</a:t>
            </a:r>
            <a:r>
              <a:rPr sz="4400" spc="-100" dirty="0">
                <a:latin typeface="Arial"/>
                <a:cs typeface="Arial"/>
              </a:rPr>
              <a:t> </a:t>
            </a:r>
            <a:r>
              <a:rPr sz="4400" spc="175" dirty="0">
                <a:latin typeface="Arial"/>
                <a:cs typeface="Arial"/>
              </a:rPr>
              <a:t>dimensionality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12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9116695" cy="16332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Char char="•"/>
              <a:tabLst>
                <a:tab pos="241300" algn="l"/>
              </a:tabLst>
            </a:pPr>
            <a:r>
              <a:rPr sz="2400" spc="55" dirty="0">
                <a:latin typeface="Arial"/>
                <a:cs typeface="Arial"/>
              </a:rPr>
              <a:t>One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85" dirty="0">
                <a:latin typeface="Arial"/>
                <a:cs typeface="Arial"/>
              </a:rPr>
              <a:t>could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80" dirty="0">
                <a:latin typeface="Arial"/>
                <a:cs typeface="Arial"/>
              </a:rPr>
              <a:t>be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155" dirty="0">
                <a:latin typeface="Arial"/>
                <a:cs typeface="Arial"/>
              </a:rPr>
              <a:t>to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45" dirty="0">
                <a:latin typeface="Arial"/>
                <a:cs typeface="Arial"/>
              </a:rPr>
              <a:t>increase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120" dirty="0">
                <a:latin typeface="Arial"/>
                <a:cs typeface="Arial"/>
              </a:rPr>
              <a:t>the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size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135" dirty="0">
                <a:latin typeface="Arial"/>
                <a:cs typeface="Arial"/>
              </a:rPr>
              <a:t>of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120" dirty="0">
                <a:latin typeface="Arial"/>
                <a:cs typeface="Arial"/>
              </a:rPr>
              <a:t>the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125" dirty="0">
                <a:latin typeface="Arial"/>
                <a:cs typeface="Arial"/>
              </a:rPr>
              <a:t>training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55" dirty="0">
                <a:latin typeface="Arial"/>
                <a:cs typeface="Arial"/>
              </a:rPr>
              <a:t>set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155" dirty="0">
                <a:latin typeface="Arial"/>
                <a:cs typeface="Arial"/>
              </a:rPr>
              <a:t>to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60" dirty="0">
                <a:latin typeface="Arial"/>
                <a:cs typeface="Arial"/>
              </a:rPr>
              <a:t>reach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a  </a:t>
            </a:r>
            <a:r>
              <a:rPr sz="2400" spc="90" dirty="0">
                <a:latin typeface="Arial"/>
                <a:cs typeface="Arial"/>
              </a:rPr>
              <a:t>sufficient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80" dirty="0">
                <a:latin typeface="Arial"/>
                <a:cs typeface="Arial"/>
              </a:rPr>
              <a:t>density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135" dirty="0">
                <a:latin typeface="Arial"/>
                <a:cs typeface="Arial"/>
              </a:rPr>
              <a:t>of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125" dirty="0">
                <a:latin typeface="Arial"/>
                <a:cs typeface="Arial"/>
              </a:rPr>
              <a:t>training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40" dirty="0">
                <a:latin typeface="Arial"/>
                <a:cs typeface="Arial"/>
              </a:rPr>
              <a:t>instances.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37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1300" algn="l"/>
              </a:tabLst>
            </a:pPr>
            <a:r>
              <a:rPr sz="2400" spc="105" dirty="0">
                <a:latin typeface="Arial"/>
                <a:cs typeface="Arial"/>
              </a:rPr>
              <a:t>Another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90" dirty="0">
                <a:latin typeface="Arial"/>
                <a:cs typeface="Arial"/>
              </a:rPr>
              <a:t>one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is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100" dirty="0">
                <a:latin typeface="Arial"/>
                <a:cs typeface="Arial"/>
              </a:rPr>
              <a:t>reducing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120" dirty="0">
                <a:latin typeface="Arial"/>
                <a:cs typeface="Arial"/>
              </a:rPr>
              <a:t>the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85" dirty="0">
                <a:latin typeface="Arial"/>
                <a:cs typeface="Arial"/>
              </a:rPr>
              <a:t>dimensionality.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89624" y="3624515"/>
            <a:ext cx="4297372" cy="281378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96786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195" dirty="0">
                <a:latin typeface="Arial"/>
                <a:cs typeface="Arial"/>
              </a:rPr>
              <a:t>Main</a:t>
            </a:r>
            <a:r>
              <a:rPr sz="4400" spc="-114" dirty="0">
                <a:latin typeface="Arial"/>
                <a:cs typeface="Arial"/>
              </a:rPr>
              <a:t> </a:t>
            </a:r>
            <a:r>
              <a:rPr sz="4400" spc="110" dirty="0">
                <a:latin typeface="Arial"/>
                <a:cs typeface="Arial"/>
              </a:rPr>
              <a:t>Approaches</a:t>
            </a:r>
            <a:r>
              <a:rPr sz="4400" spc="-120" dirty="0">
                <a:latin typeface="Arial"/>
                <a:cs typeface="Arial"/>
              </a:rPr>
              <a:t> </a:t>
            </a:r>
            <a:r>
              <a:rPr sz="4400" spc="280" dirty="0">
                <a:latin typeface="Arial"/>
                <a:cs typeface="Arial"/>
              </a:rPr>
              <a:t>for</a:t>
            </a:r>
            <a:r>
              <a:rPr sz="4400" spc="-95" dirty="0">
                <a:latin typeface="Arial"/>
                <a:cs typeface="Arial"/>
              </a:rPr>
              <a:t> </a:t>
            </a:r>
            <a:r>
              <a:rPr sz="4400" spc="150" dirty="0">
                <a:latin typeface="Arial"/>
                <a:cs typeface="Arial"/>
              </a:rPr>
              <a:t>Dim.</a:t>
            </a:r>
            <a:r>
              <a:rPr sz="4400" spc="-105" dirty="0">
                <a:latin typeface="Arial"/>
                <a:cs typeface="Arial"/>
              </a:rPr>
              <a:t> </a:t>
            </a:r>
            <a:r>
              <a:rPr sz="4400" spc="114" dirty="0">
                <a:latin typeface="Arial"/>
                <a:cs typeface="Arial"/>
              </a:rPr>
              <a:t>Reduction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13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759977"/>
            <a:ext cx="10266680" cy="166243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Char char="•"/>
              <a:tabLst>
                <a:tab pos="241300" algn="l"/>
              </a:tabLst>
            </a:pPr>
            <a:r>
              <a:rPr sz="2400" spc="-25" dirty="0">
                <a:latin typeface="Arial"/>
                <a:cs typeface="Arial"/>
              </a:rPr>
              <a:t>1)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b="1" spc="-15" dirty="0">
                <a:latin typeface="Tahoma"/>
                <a:cs typeface="Tahoma"/>
              </a:rPr>
              <a:t>Projection</a:t>
            </a:r>
            <a:endParaRPr sz="2400">
              <a:latin typeface="Tahoma"/>
              <a:cs typeface="Tahoma"/>
            </a:endParaRPr>
          </a:p>
          <a:p>
            <a:pPr marL="698500" marR="1229360" lvl="1" indent="-229235">
              <a:lnSpc>
                <a:spcPts val="2160"/>
              </a:lnSpc>
              <a:spcBef>
                <a:spcPts val="56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85" dirty="0">
                <a:latin typeface="Arial"/>
                <a:cs typeface="Arial"/>
              </a:rPr>
              <a:t>Motivation: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00" dirty="0">
                <a:latin typeface="Arial"/>
                <a:cs typeface="Arial"/>
              </a:rPr>
              <a:t>training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40" dirty="0">
                <a:latin typeface="Arial"/>
                <a:cs typeface="Arial"/>
              </a:rPr>
              <a:t>instances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u="sng" spc="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are</a:t>
            </a:r>
            <a:r>
              <a:rPr sz="2000" u="sng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1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not</a:t>
            </a:r>
            <a:r>
              <a:rPr sz="2000" u="sng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spread</a:t>
            </a:r>
            <a:r>
              <a:rPr sz="2000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12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out</a:t>
            </a:r>
            <a:r>
              <a:rPr sz="2000" u="sng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spc="2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uniformly</a:t>
            </a:r>
            <a:r>
              <a:rPr sz="2000" b="1" spc="-75" dirty="0">
                <a:latin typeface="Tahoma"/>
                <a:cs typeface="Tahoma"/>
              </a:rPr>
              <a:t> </a:t>
            </a:r>
            <a:r>
              <a:rPr sz="2000" spc="25" dirty="0">
                <a:latin typeface="Arial"/>
                <a:cs typeface="Arial"/>
              </a:rPr>
              <a:t>across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all  </a:t>
            </a:r>
            <a:r>
              <a:rPr sz="2000" spc="70" dirty="0">
                <a:latin typeface="Arial"/>
                <a:cs typeface="Arial"/>
              </a:rPr>
              <a:t>dimensions</a:t>
            </a:r>
            <a:endParaRPr sz="2000">
              <a:latin typeface="Arial"/>
              <a:cs typeface="Arial"/>
            </a:endParaRPr>
          </a:p>
          <a:p>
            <a:pPr marL="697865" marR="5080" lvl="1" indent="-228600">
              <a:lnSpc>
                <a:spcPts val="2160"/>
              </a:lnSpc>
              <a:spcBef>
                <a:spcPts val="495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50" dirty="0">
                <a:latin typeface="Arial"/>
                <a:cs typeface="Arial"/>
              </a:rPr>
              <a:t>all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100" dirty="0">
                <a:latin typeface="Arial"/>
                <a:cs typeface="Arial"/>
              </a:rPr>
              <a:t>training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40" dirty="0">
                <a:latin typeface="Arial"/>
                <a:cs typeface="Arial"/>
              </a:rPr>
              <a:t>instances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lie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110" dirty="0">
                <a:latin typeface="Arial"/>
                <a:cs typeface="Arial"/>
              </a:rPr>
              <a:t>within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60" dirty="0">
                <a:latin typeface="Arial"/>
                <a:cs typeface="Arial"/>
              </a:rPr>
              <a:t>(or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close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65" dirty="0">
                <a:latin typeface="Arial"/>
                <a:cs typeface="Arial"/>
              </a:rPr>
              <a:t>to)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u="sng" spc="10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much</a:t>
            </a:r>
            <a:r>
              <a:rPr sz="2000" u="sng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lower-dimensional</a:t>
            </a:r>
            <a:r>
              <a:rPr sz="2000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b="1" u="sng" spc="-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subspace </a:t>
            </a:r>
            <a:r>
              <a:rPr sz="2000" b="1" spc="-5" dirty="0">
                <a:latin typeface="Tahoma"/>
                <a:cs typeface="Tahoma"/>
              </a:rPr>
              <a:t> </a:t>
            </a:r>
            <a:r>
              <a:rPr sz="2000" spc="110" dirty="0">
                <a:latin typeface="Arial"/>
                <a:cs typeface="Arial"/>
              </a:rPr>
              <a:t>of </a:t>
            </a:r>
            <a:r>
              <a:rPr sz="2000" spc="100" dirty="0">
                <a:latin typeface="Arial"/>
                <a:cs typeface="Arial"/>
              </a:rPr>
              <a:t>the </a:t>
            </a:r>
            <a:r>
              <a:rPr sz="2000" spc="75" dirty="0">
                <a:latin typeface="Arial"/>
                <a:cs typeface="Arial"/>
              </a:rPr>
              <a:t>high-dimensional</a:t>
            </a:r>
            <a:r>
              <a:rPr sz="2000" spc="-33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space.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87087" y="2228862"/>
            <a:ext cx="4933255" cy="41917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96786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195" dirty="0">
                <a:latin typeface="Arial"/>
                <a:cs typeface="Arial"/>
              </a:rPr>
              <a:t>Main</a:t>
            </a:r>
            <a:r>
              <a:rPr sz="4400" spc="-114" dirty="0">
                <a:latin typeface="Arial"/>
                <a:cs typeface="Arial"/>
              </a:rPr>
              <a:t> </a:t>
            </a:r>
            <a:r>
              <a:rPr sz="4400" spc="110" dirty="0">
                <a:latin typeface="Arial"/>
                <a:cs typeface="Arial"/>
              </a:rPr>
              <a:t>Approaches</a:t>
            </a:r>
            <a:r>
              <a:rPr sz="4400" spc="-120" dirty="0">
                <a:latin typeface="Arial"/>
                <a:cs typeface="Arial"/>
              </a:rPr>
              <a:t> </a:t>
            </a:r>
            <a:r>
              <a:rPr sz="4400" spc="280" dirty="0">
                <a:latin typeface="Arial"/>
                <a:cs typeface="Arial"/>
              </a:rPr>
              <a:t>for</a:t>
            </a:r>
            <a:r>
              <a:rPr sz="4400" spc="-95" dirty="0">
                <a:latin typeface="Arial"/>
                <a:cs typeface="Arial"/>
              </a:rPr>
              <a:t> </a:t>
            </a:r>
            <a:r>
              <a:rPr sz="4400" spc="150" dirty="0">
                <a:latin typeface="Arial"/>
                <a:cs typeface="Arial"/>
              </a:rPr>
              <a:t>Dim.</a:t>
            </a:r>
            <a:r>
              <a:rPr sz="4400" spc="-105" dirty="0">
                <a:latin typeface="Arial"/>
                <a:cs typeface="Arial"/>
              </a:rPr>
              <a:t> </a:t>
            </a:r>
            <a:r>
              <a:rPr sz="4400" spc="114" dirty="0">
                <a:latin typeface="Arial"/>
                <a:cs typeface="Arial"/>
              </a:rPr>
              <a:t>Reduction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1803780"/>
            <a:ext cx="21755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-220" dirty="0">
                <a:latin typeface="Tahoma"/>
                <a:cs typeface="Tahoma"/>
              </a:rPr>
              <a:t>1)</a:t>
            </a:r>
            <a:r>
              <a:rPr sz="2400" b="1" spc="-125" dirty="0">
                <a:latin typeface="Tahoma"/>
                <a:cs typeface="Tahoma"/>
              </a:rPr>
              <a:t> </a:t>
            </a:r>
            <a:r>
              <a:rPr sz="2400" b="1" spc="-15" dirty="0">
                <a:latin typeface="Tahoma"/>
                <a:cs typeface="Tahoma"/>
              </a:rPr>
              <a:t>Projection</a:t>
            </a:r>
            <a:endParaRPr sz="240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4246" y="2336736"/>
            <a:ext cx="5752830" cy="376780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5979921" y="3687826"/>
            <a:ext cx="901700" cy="1303655"/>
            <a:chOff x="5979921" y="3687826"/>
            <a:chExt cx="901700" cy="1303655"/>
          </a:xfrm>
        </p:grpSpPr>
        <p:sp>
          <p:nvSpPr>
            <p:cNvPr id="7" name="object 7"/>
            <p:cNvSpPr/>
            <p:nvPr/>
          </p:nvSpPr>
          <p:spPr>
            <a:xfrm>
              <a:off x="5986271" y="3694176"/>
              <a:ext cx="889000" cy="1290955"/>
            </a:xfrm>
            <a:custGeom>
              <a:avLst/>
              <a:gdLst/>
              <a:ahLst/>
              <a:cxnLst/>
              <a:rect l="l" t="t" r="r" b="b"/>
              <a:pathLst>
                <a:path w="889000" h="1290954">
                  <a:moveTo>
                    <a:pt x="444245" y="0"/>
                  </a:moveTo>
                  <a:lnTo>
                    <a:pt x="444245" y="322706"/>
                  </a:lnTo>
                  <a:lnTo>
                    <a:pt x="0" y="322706"/>
                  </a:lnTo>
                  <a:lnTo>
                    <a:pt x="0" y="968120"/>
                  </a:lnTo>
                  <a:lnTo>
                    <a:pt x="444245" y="968120"/>
                  </a:lnTo>
                  <a:lnTo>
                    <a:pt x="444245" y="1290828"/>
                  </a:lnTo>
                  <a:lnTo>
                    <a:pt x="888491" y="645413"/>
                  </a:lnTo>
                  <a:lnTo>
                    <a:pt x="444245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5986271" y="3694176"/>
              <a:ext cx="889000" cy="1290955"/>
            </a:xfrm>
            <a:custGeom>
              <a:avLst/>
              <a:gdLst/>
              <a:ahLst/>
              <a:cxnLst/>
              <a:rect l="l" t="t" r="r" b="b"/>
              <a:pathLst>
                <a:path w="889000" h="1290954">
                  <a:moveTo>
                    <a:pt x="0" y="322706"/>
                  </a:moveTo>
                  <a:lnTo>
                    <a:pt x="444245" y="322706"/>
                  </a:lnTo>
                  <a:lnTo>
                    <a:pt x="444245" y="0"/>
                  </a:lnTo>
                  <a:lnTo>
                    <a:pt x="888491" y="645413"/>
                  </a:lnTo>
                  <a:lnTo>
                    <a:pt x="444245" y="1290828"/>
                  </a:lnTo>
                  <a:lnTo>
                    <a:pt x="444245" y="968120"/>
                  </a:lnTo>
                  <a:lnTo>
                    <a:pt x="0" y="968120"/>
                  </a:lnTo>
                  <a:lnTo>
                    <a:pt x="0" y="322706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14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23644" y="4363211"/>
            <a:ext cx="6400799" cy="22387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482663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195" dirty="0">
                <a:latin typeface="Arial"/>
                <a:cs typeface="Arial"/>
              </a:rPr>
              <a:t>Limit </a:t>
            </a:r>
            <a:r>
              <a:rPr sz="4400" spc="250" dirty="0">
                <a:latin typeface="Arial"/>
                <a:cs typeface="Arial"/>
              </a:rPr>
              <a:t>of</a:t>
            </a:r>
            <a:r>
              <a:rPr sz="4400" spc="-430" dirty="0">
                <a:latin typeface="Arial"/>
                <a:cs typeface="Arial"/>
              </a:rPr>
              <a:t> </a:t>
            </a:r>
            <a:r>
              <a:rPr sz="4400" spc="195" dirty="0">
                <a:latin typeface="Arial"/>
                <a:cs typeface="Arial"/>
              </a:rPr>
              <a:t>projection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498324" y="222516"/>
            <a:ext cx="4952251" cy="38572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5" name="object 5"/>
          <p:cNvGrpSpPr/>
          <p:nvPr/>
        </p:nvGrpSpPr>
        <p:grpSpPr>
          <a:xfrm>
            <a:off x="4599178" y="2663696"/>
            <a:ext cx="1715135" cy="1530985"/>
            <a:chOff x="4599178" y="2663696"/>
            <a:chExt cx="1715135" cy="1530985"/>
          </a:xfrm>
        </p:grpSpPr>
        <p:sp>
          <p:nvSpPr>
            <p:cNvPr id="6" name="object 6"/>
            <p:cNvSpPr/>
            <p:nvPr/>
          </p:nvSpPr>
          <p:spPr>
            <a:xfrm>
              <a:off x="4605528" y="2670046"/>
              <a:ext cx="1702435" cy="1518285"/>
            </a:xfrm>
            <a:custGeom>
              <a:avLst/>
              <a:gdLst/>
              <a:ahLst/>
              <a:cxnLst/>
              <a:rect l="l" t="t" r="r" b="b"/>
              <a:pathLst>
                <a:path w="1702435" h="1518285">
                  <a:moveTo>
                    <a:pt x="1702308" y="0"/>
                  </a:moveTo>
                  <a:lnTo>
                    <a:pt x="189738" y="0"/>
                  </a:lnTo>
                  <a:lnTo>
                    <a:pt x="189738" y="1138427"/>
                  </a:lnTo>
                  <a:lnTo>
                    <a:pt x="0" y="1138427"/>
                  </a:lnTo>
                  <a:lnTo>
                    <a:pt x="379476" y="1517904"/>
                  </a:lnTo>
                  <a:lnTo>
                    <a:pt x="758952" y="1138427"/>
                  </a:lnTo>
                  <a:lnTo>
                    <a:pt x="569214" y="1138427"/>
                  </a:lnTo>
                  <a:lnTo>
                    <a:pt x="569214" y="379475"/>
                  </a:lnTo>
                  <a:lnTo>
                    <a:pt x="1702308" y="379475"/>
                  </a:lnTo>
                  <a:lnTo>
                    <a:pt x="1702308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605528" y="2670046"/>
              <a:ext cx="1702435" cy="1518285"/>
            </a:xfrm>
            <a:custGeom>
              <a:avLst/>
              <a:gdLst/>
              <a:ahLst/>
              <a:cxnLst/>
              <a:rect l="l" t="t" r="r" b="b"/>
              <a:pathLst>
                <a:path w="1702435" h="1518285">
                  <a:moveTo>
                    <a:pt x="1702308" y="379475"/>
                  </a:moveTo>
                  <a:lnTo>
                    <a:pt x="569214" y="379475"/>
                  </a:lnTo>
                  <a:lnTo>
                    <a:pt x="569214" y="1138427"/>
                  </a:lnTo>
                  <a:lnTo>
                    <a:pt x="758952" y="1138427"/>
                  </a:lnTo>
                  <a:lnTo>
                    <a:pt x="379476" y="1517904"/>
                  </a:lnTo>
                  <a:lnTo>
                    <a:pt x="0" y="1138427"/>
                  </a:lnTo>
                  <a:lnTo>
                    <a:pt x="189738" y="1138427"/>
                  </a:lnTo>
                  <a:lnTo>
                    <a:pt x="189738" y="0"/>
                  </a:lnTo>
                  <a:lnTo>
                    <a:pt x="1702308" y="0"/>
                  </a:lnTo>
                  <a:lnTo>
                    <a:pt x="1702308" y="379475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73004" y="4391703"/>
            <a:ext cx="10642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맑은 고딕"/>
                <a:cs typeface="맑은 고딕"/>
              </a:rPr>
              <a:t>Projecting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15</a:t>
            </a:fld>
            <a:endParaRPr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292369" y="4391703"/>
            <a:ext cx="97281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맑은 고딕"/>
                <a:cs typeface="맑은 고딕"/>
              </a:rPr>
              <a:t>U</a:t>
            </a:r>
            <a:r>
              <a:rPr sz="1800" dirty="0">
                <a:latin typeface="맑은 고딕"/>
                <a:cs typeface="맑은 고딕"/>
              </a:rPr>
              <a:t>n</a:t>
            </a:r>
            <a:r>
              <a:rPr sz="1800" spc="-25" dirty="0">
                <a:latin typeface="맑은 고딕"/>
                <a:cs typeface="맑은 고딕"/>
              </a:rPr>
              <a:t>r</a:t>
            </a:r>
            <a:r>
              <a:rPr sz="1800" dirty="0">
                <a:latin typeface="맑은 고딕"/>
                <a:cs typeface="맑은 고딕"/>
              </a:rPr>
              <a:t>olling</a:t>
            </a:r>
            <a:endParaRPr sz="18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96786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195" dirty="0">
                <a:latin typeface="Arial"/>
                <a:cs typeface="Arial"/>
              </a:rPr>
              <a:t>Main</a:t>
            </a:r>
            <a:r>
              <a:rPr sz="4400" spc="-114" dirty="0">
                <a:latin typeface="Arial"/>
                <a:cs typeface="Arial"/>
              </a:rPr>
              <a:t> </a:t>
            </a:r>
            <a:r>
              <a:rPr sz="4400" spc="110" dirty="0">
                <a:latin typeface="Arial"/>
                <a:cs typeface="Arial"/>
              </a:rPr>
              <a:t>Approaches</a:t>
            </a:r>
            <a:r>
              <a:rPr sz="4400" spc="-120" dirty="0">
                <a:latin typeface="Arial"/>
                <a:cs typeface="Arial"/>
              </a:rPr>
              <a:t> </a:t>
            </a:r>
            <a:r>
              <a:rPr sz="4400" spc="280" dirty="0">
                <a:latin typeface="Arial"/>
                <a:cs typeface="Arial"/>
              </a:rPr>
              <a:t>for</a:t>
            </a:r>
            <a:r>
              <a:rPr sz="4400" spc="-95" dirty="0">
                <a:latin typeface="Arial"/>
                <a:cs typeface="Arial"/>
              </a:rPr>
              <a:t> </a:t>
            </a:r>
            <a:r>
              <a:rPr sz="4400" spc="150" dirty="0">
                <a:latin typeface="Arial"/>
                <a:cs typeface="Arial"/>
              </a:rPr>
              <a:t>Dim.</a:t>
            </a:r>
            <a:r>
              <a:rPr sz="4400" spc="-105" dirty="0">
                <a:latin typeface="Arial"/>
                <a:cs typeface="Arial"/>
              </a:rPr>
              <a:t> </a:t>
            </a:r>
            <a:r>
              <a:rPr sz="4400" spc="114" dirty="0">
                <a:latin typeface="Arial"/>
                <a:cs typeface="Arial"/>
              </a:rPr>
              <a:t>Reduction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16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9977"/>
            <a:ext cx="10290810" cy="288798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Char char="•"/>
              <a:tabLst>
                <a:tab pos="241300" algn="l"/>
              </a:tabLst>
            </a:pPr>
            <a:r>
              <a:rPr sz="2400" spc="-25" dirty="0">
                <a:latin typeface="Arial"/>
                <a:cs typeface="Arial"/>
              </a:rPr>
              <a:t>2) </a:t>
            </a:r>
            <a:r>
              <a:rPr sz="2400" b="1" spc="25" dirty="0">
                <a:latin typeface="Tahoma"/>
                <a:cs typeface="Tahoma"/>
              </a:rPr>
              <a:t>Manifold</a:t>
            </a:r>
            <a:r>
              <a:rPr sz="2400" b="1" spc="-80" dirty="0">
                <a:latin typeface="Tahoma"/>
                <a:cs typeface="Tahoma"/>
              </a:rPr>
              <a:t> </a:t>
            </a:r>
            <a:r>
              <a:rPr sz="2400" b="1" spc="10" dirty="0">
                <a:latin typeface="Tahoma"/>
                <a:cs typeface="Tahoma"/>
              </a:rPr>
              <a:t>Learning</a:t>
            </a:r>
            <a:endParaRPr sz="2400">
              <a:latin typeface="Tahoma"/>
              <a:cs typeface="Tahoma"/>
            </a:endParaRPr>
          </a:p>
          <a:p>
            <a:pPr marL="697865" marR="203200" lvl="1" indent="-228600">
              <a:lnSpc>
                <a:spcPts val="2160"/>
              </a:lnSpc>
              <a:spcBef>
                <a:spcPts val="56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b="1" i="1" spc="-5" dirty="0">
                <a:latin typeface="Noto Sans"/>
                <a:cs typeface="Noto Sans"/>
              </a:rPr>
              <a:t>d</a:t>
            </a:r>
            <a:r>
              <a:rPr sz="2000" b="1" spc="-5" dirty="0">
                <a:latin typeface="Tahoma"/>
                <a:cs typeface="Tahoma"/>
              </a:rPr>
              <a:t>-dimensional</a:t>
            </a:r>
            <a:r>
              <a:rPr sz="2000" b="1" spc="-85" dirty="0">
                <a:latin typeface="Tahoma"/>
                <a:cs typeface="Tahoma"/>
              </a:rPr>
              <a:t> </a:t>
            </a:r>
            <a:r>
              <a:rPr sz="2000" b="1" spc="15" dirty="0">
                <a:latin typeface="Tahoma"/>
                <a:cs typeface="Tahoma"/>
              </a:rPr>
              <a:t>manifold</a:t>
            </a:r>
            <a:r>
              <a:rPr sz="2000" b="1" spc="-70" dirty="0">
                <a:latin typeface="Tahoma"/>
                <a:cs typeface="Tahoma"/>
              </a:rPr>
              <a:t> </a:t>
            </a:r>
            <a:r>
              <a:rPr sz="2000" spc="10" dirty="0">
                <a:latin typeface="Arial"/>
                <a:cs typeface="Arial"/>
              </a:rPr>
              <a:t>is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a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114" dirty="0">
                <a:latin typeface="Arial"/>
                <a:cs typeface="Arial"/>
              </a:rPr>
              <a:t>part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14" dirty="0">
                <a:latin typeface="Arial"/>
                <a:cs typeface="Arial"/>
              </a:rPr>
              <a:t>of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65" dirty="0">
                <a:latin typeface="Arial"/>
                <a:cs typeface="Arial"/>
              </a:rPr>
              <a:t>an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i="1" spc="60" dirty="0">
                <a:latin typeface="Noto Sans"/>
                <a:cs typeface="Noto Sans"/>
              </a:rPr>
              <a:t>n</a:t>
            </a:r>
            <a:r>
              <a:rPr sz="2000" spc="60" dirty="0">
                <a:latin typeface="Arial"/>
                <a:cs typeface="Arial"/>
              </a:rPr>
              <a:t>-dimensional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space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60" dirty="0">
                <a:latin typeface="Arial"/>
                <a:cs typeface="Arial"/>
              </a:rPr>
              <a:t>(where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i="1" dirty="0">
                <a:latin typeface="Noto Sans"/>
                <a:cs typeface="Noto Sans"/>
              </a:rPr>
              <a:t>d </a:t>
            </a:r>
            <a:r>
              <a:rPr sz="2000" spc="-25" dirty="0">
                <a:latin typeface="Arial"/>
                <a:cs typeface="Arial"/>
              </a:rPr>
              <a:t>&lt;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i="1" spc="-35" dirty="0">
                <a:latin typeface="Noto Sans"/>
                <a:cs typeface="Noto Sans"/>
              </a:rPr>
              <a:t>n</a:t>
            </a:r>
            <a:r>
              <a:rPr sz="2000" spc="-35" dirty="0">
                <a:latin typeface="Arial"/>
                <a:cs typeface="Arial"/>
              </a:rPr>
              <a:t>)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114" dirty="0">
                <a:latin typeface="Arial"/>
                <a:cs typeface="Arial"/>
              </a:rPr>
              <a:t>that  </a:t>
            </a:r>
            <a:r>
              <a:rPr sz="2000" spc="40" dirty="0">
                <a:latin typeface="Arial"/>
                <a:cs typeface="Arial"/>
              </a:rPr>
              <a:t>locally </a:t>
            </a:r>
            <a:r>
              <a:rPr sz="2000" spc="55" dirty="0">
                <a:latin typeface="Arial"/>
                <a:cs typeface="Arial"/>
              </a:rPr>
              <a:t>resembles </a:t>
            </a:r>
            <a:r>
              <a:rPr sz="2000" spc="10" dirty="0">
                <a:latin typeface="Arial"/>
                <a:cs typeface="Arial"/>
              </a:rPr>
              <a:t>a </a:t>
            </a:r>
            <a:r>
              <a:rPr sz="2000" i="1" spc="60" dirty="0">
                <a:latin typeface="Noto Sans"/>
                <a:cs typeface="Noto Sans"/>
              </a:rPr>
              <a:t>d</a:t>
            </a:r>
            <a:r>
              <a:rPr sz="2000" spc="60" dirty="0">
                <a:latin typeface="Arial"/>
                <a:cs typeface="Arial"/>
              </a:rPr>
              <a:t>-dimensional</a:t>
            </a:r>
            <a:r>
              <a:rPr sz="2000" spc="-285" dirty="0">
                <a:latin typeface="Arial"/>
                <a:cs typeface="Arial"/>
              </a:rPr>
              <a:t> </a:t>
            </a:r>
            <a:r>
              <a:rPr sz="2000" spc="65" dirty="0">
                <a:latin typeface="Arial"/>
                <a:cs typeface="Arial"/>
              </a:rPr>
              <a:t>hyperplane.</a:t>
            </a:r>
            <a:endParaRPr sz="2000">
              <a:latin typeface="Arial"/>
              <a:cs typeface="Arial"/>
            </a:endParaRPr>
          </a:p>
          <a:p>
            <a:pPr marL="698500" marR="423545" lvl="1" indent="-229235">
              <a:lnSpc>
                <a:spcPts val="2160"/>
              </a:lnSpc>
              <a:spcBef>
                <a:spcPts val="495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145" dirty="0">
                <a:latin typeface="Arial"/>
                <a:cs typeface="Arial"/>
              </a:rPr>
              <a:t>It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45" dirty="0">
                <a:latin typeface="Arial"/>
                <a:cs typeface="Arial"/>
              </a:rPr>
              <a:t>relies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10" dirty="0">
                <a:latin typeface="Arial"/>
                <a:cs typeface="Arial"/>
              </a:rPr>
              <a:t>on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100" dirty="0">
                <a:latin typeface="Arial"/>
                <a:cs typeface="Arial"/>
              </a:rPr>
              <a:t>the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u="sng" spc="10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manifold</a:t>
            </a:r>
            <a:r>
              <a:rPr sz="2000" u="sng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assumption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(a.k.a.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u="sng" spc="10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manifold</a:t>
            </a:r>
            <a:r>
              <a:rPr sz="2000" u="sng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hypothesis</a:t>
            </a:r>
            <a:r>
              <a:rPr sz="2000" spc="50" dirty="0">
                <a:latin typeface="Arial"/>
                <a:cs typeface="Arial"/>
              </a:rPr>
              <a:t>)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75" dirty="0">
                <a:latin typeface="Arial"/>
                <a:cs typeface="Arial"/>
              </a:rPr>
              <a:t>which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70" dirty="0">
                <a:latin typeface="Arial"/>
                <a:cs typeface="Arial"/>
              </a:rPr>
              <a:t>holds  </a:t>
            </a:r>
            <a:r>
              <a:rPr sz="2000" spc="114" dirty="0">
                <a:latin typeface="Arial"/>
                <a:cs typeface="Arial"/>
              </a:rPr>
              <a:t>that </a:t>
            </a:r>
            <a:r>
              <a:rPr sz="2000" spc="105" dirty="0">
                <a:latin typeface="Arial"/>
                <a:cs typeface="Arial"/>
              </a:rPr>
              <a:t>most </a:t>
            </a:r>
            <a:r>
              <a:rPr sz="2000" spc="80" dirty="0">
                <a:latin typeface="Arial"/>
                <a:cs typeface="Arial"/>
              </a:rPr>
              <a:t>real-world </a:t>
            </a:r>
            <a:r>
              <a:rPr sz="2000" spc="75" dirty="0">
                <a:latin typeface="Arial"/>
                <a:cs typeface="Arial"/>
              </a:rPr>
              <a:t>high-dimensional </a:t>
            </a:r>
            <a:r>
              <a:rPr sz="2000" spc="50" dirty="0">
                <a:latin typeface="Arial"/>
                <a:cs typeface="Arial"/>
              </a:rPr>
              <a:t>datasets lie </a:t>
            </a:r>
            <a:r>
              <a:rPr sz="2000" spc="20" dirty="0">
                <a:latin typeface="Arial"/>
                <a:cs typeface="Arial"/>
              </a:rPr>
              <a:t>close </a:t>
            </a:r>
            <a:r>
              <a:rPr sz="2000" spc="130" dirty="0">
                <a:latin typeface="Arial"/>
                <a:cs typeface="Arial"/>
              </a:rPr>
              <a:t>to </a:t>
            </a:r>
            <a:r>
              <a:rPr sz="2000" spc="10" dirty="0">
                <a:latin typeface="Arial"/>
                <a:cs typeface="Arial"/>
              </a:rPr>
              <a:t>a </a:t>
            </a:r>
            <a:r>
              <a:rPr sz="2000" spc="100" dirty="0">
                <a:latin typeface="Arial"/>
                <a:cs typeface="Arial"/>
              </a:rPr>
              <a:t>much </a:t>
            </a:r>
            <a:r>
              <a:rPr sz="2000" spc="70" dirty="0">
                <a:latin typeface="Arial"/>
                <a:cs typeface="Arial"/>
              </a:rPr>
              <a:t>lower-  </a:t>
            </a:r>
            <a:r>
              <a:rPr sz="2000" spc="75" dirty="0">
                <a:latin typeface="Arial"/>
                <a:cs typeface="Arial"/>
              </a:rPr>
              <a:t>dimensional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85" dirty="0">
                <a:latin typeface="Arial"/>
                <a:cs typeface="Arial"/>
              </a:rPr>
              <a:t>manifold.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25"/>
              </a:spcBef>
              <a:buFont typeface="Arial"/>
              <a:buChar char="•"/>
            </a:pPr>
            <a:endParaRPr sz="2750">
              <a:latin typeface="Arial"/>
              <a:cs typeface="Arial"/>
            </a:endParaRPr>
          </a:p>
          <a:p>
            <a:pPr marL="697865" marR="5080" lvl="1" indent="-228600">
              <a:lnSpc>
                <a:spcPts val="2150"/>
              </a:lnSpc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Wingdings"/>
                <a:cs typeface="Wingdings"/>
              </a:rPr>
              <a:t>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70" dirty="0">
                <a:latin typeface="Arial"/>
                <a:cs typeface="Arial"/>
              </a:rPr>
              <a:t>Many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75" dirty="0">
                <a:latin typeface="Arial"/>
                <a:cs typeface="Arial"/>
              </a:rPr>
              <a:t>dimensionality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90" dirty="0">
                <a:latin typeface="Arial"/>
                <a:cs typeface="Arial"/>
              </a:rPr>
              <a:t>reduction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95" dirty="0">
                <a:latin typeface="Arial"/>
                <a:cs typeface="Arial"/>
              </a:rPr>
              <a:t>algorithms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110" dirty="0">
                <a:latin typeface="Arial"/>
                <a:cs typeface="Arial"/>
              </a:rPr>
              <a:t>work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70" dirty="0">
                <a:latin typeface="Arial"/>
                <a:cs typeface="Arial"/>
              </a:rPr>
              <a:t>by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100" dirty="0">
                <a:latin typeface="Arial"/>
                <a:cs typeface="Arial"/>
              </a:rPr>
              <a:t>modeling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10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100" dirty="0">
                <a:latin typeface="Arial"/>
                <a:cs typeface="Arial"/>
              </a:rPr>
              <a:t>manifold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110" dirty="0">
                <a:latin typeface="Arial"/>
                <a:cs typeface="Arial"/>
              </a:rPr>
              <a:t>on  </a:t>
            </a:r>
            <a:r>
              <a:rPr sz="2000" spc="75" dirty="0">
                <a:latin typeface="Arial"/>
                <a:cs typeface="Arial"/>
              </a:rPr>
              <a:t>which </a:t>
            </a:r>
            <a:r>
              <a:rPr sz="2000" spc="100" dirty="0">
                <a:latin typeface="Arial"/>
                <a:cs typeface="Arial"/>
              </a:rPr>
              <a:t>the training</a:t>
            </a:r>
            <a:r>
              <a:rPr sz="2000" spc="-350" dirty="0">
                <a:latin typeface="Arial"/>
                <a:cs typeface="Arial"/>
              </a:rPr>
              <a:t> </a:t>
            </a:r>
            <a:r>
              <a:rPr sz="2000" spc="40" dirty="0">
                <a:latin typeface="Arial"/>
                <a:cs typeface="Arial"/>
              </a:rPr>
              <a:t>instances </a:t>
            </a:r>
            <a:r>
              <a:rPr sz="2000" spc="30" dirty="0">
                <a:latin typeface="Arial"/>
                <a:cs typeface="Arial"/>
              </a:rPr>
              <a:t>lie.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2638" y="466055"/>
            <a:ext cx="7577255" cy="57143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811259" y="3457447"/>
            <a:ext cx="31959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Wingdings"/>
                <a:cs typeface="Wingdings"/>
              </a:rPr>
              <a:t></a:t>
            </a:r>
            <a:r>
              <a:rPr sz="18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맑은 고딕"/>
                <a:cs typeface="맑은 고딕"/>
              </a:rPr>
              <a:t>Not </a:t>
            </a:r>
            <a:r>
              <a:rPr sz="1800" spc="-5" dirty="0">
                <a:latin typeface="맑은 고딕"/>
                <a:cs typeface="맑은 고딕"/>
              </a:rPr>
              <a:t>always works simpler  (More boundaries </a:t>
            </a:r>
            <a:r>
              <a:rPr sz="1800" spc="-10" dirty="0">
                <a:latin typeface="맑은 고딕"/>
                <a:cs typeface="맑은 고딕"/>
              </a:rPr>
              <a:t>are</a:t>
            </a:r>
            <a:r>
              <a:rPr sz="1800" spc="-80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needed)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17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86750" marR="508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Wingdings"/>
                <a:cs typeface="Wingdings"/>
              </a:rPr>
              <a:t>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-5" dirty="0"/>
              <a:t>Decision </a:t>
            </a:r>
            <a:r>
              <a:rPr spc="5" dirty="0"/>
              <a:t>boundary</a:t>
            </a:r>
            <a:r>
              <a:rPr spc="-180" dirty="0"/>
              <a:t> </a:t>
            </a:r>
            <a:r>
              <a:rPr spc="-5" dirty="0"/>
              <a:t>goes  simpler </a:t>
            </a:r>
            <a:r>
              <a:rPr dirty="0"/>
              <a:t>in </a:t>
            </a:r>
            <a:r>
              <a:rPr spc="-5" dirty="0"/>
              <a:t>lower</a:t>
            </a:r>
            <a:r>
              <a:rPr spc="-60" dirty="0"/>
              <a:t> </a:t>
            </a:r>
            <a:r>
              <a:rPr spc="-5" dirty="0"/>
              <a:t>dimension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0589" y="3276060"/>
            <a:ext cx="8429625" cy="1682750"/>
          </a:xfrm>
          <a:prstGeom prst="rect">
            <a:avLst/>
          </a:prstGeom>
        </p:spPr>
        <p:txBody>
          <a:bodyPr vert="horz" wrap="square" lIns="0" tIns="2819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220"/>
              </a:spcBef>
            </a:pPr>
            <a:r>
              <a:rPr sz="6000" spc="270" dirty="0">
                <a:latin typeface="Arial"/>
                <a:cs typeface="Arial"/>
              </a:rPr>
              <a:t>Another </a:t>
            </a:r>
            <a:r>
              <a:rPr sz="6000" spc="170" dirty="0">
                <a:latin typeface="Arial"/>
                <a:cs typeface="Arial"/>
              </a:rPr>
              <a:t>Approach:</a:t>
            </a:r>
            <a:r>
              <a:rPr sz="6000" spc="-595" dirty="0">
                <a:latin typeface="Arial"/>
                <a:cs typeface="Arial"/>
              </a:rPr>
              <a:t> </a:t>
            </a:r>
            <a:r>
              <a:rPr sz="6000" spc="-360" dirty="0">
                <a:latin typeface="Arial"/>
                <a:cs typeface="Arial"/>
              </a:rPr>
              <a:t>PCA</a:t>
            </a:r>
            <a:endParaRPr sz="6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50"/>
              </a:spcBef>
            </a:pPr>
            <a:r>
              <a:rPr sz="2400" spc="25" dirty="0">
                <a:solidFill>
                  <a:srgbClr val="8A8A8A"/>
                </a:solidFill>
                <a:latin typeface="Arial"/>
                <a:cs typeface="Arial"/>
              </a:rPr>
              <a:t>For </a:t>
            </a:r>
            <a:r>
              <a:rPr sz="2400" spc="95" dirty="0">
                <a:solidFill>
                  <a:srgbClr val="8A8A8A"/>
                </a:solidFill>
                <a:latin typeface="Arial"/>
                <a:cs typeface="Arial"/>
              </a:rPr>
              <a:t>dimensionality</a:t>
            </a:r>
            <a:r>
              <a:rPr sz="2400" spc="-114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400" spc="110" dirty="0">
                <a:solidFill>
                  <a:srgbClr val="8A8A8A"/>
                </a:solidFill>
                <a:latin typeface="Arial"/>
                <a:cs typeface="Arial"/>
              </a:rPr>
              <a:t>reduction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18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78232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110" dirty="0">
                <a:latin typeface="Arial"/>
                <a:cs typeface="Arial"/>
              </a:rPr>
              <a:t>Principal </a:t>
            </a:r>
            <a:r>
              <a:rPr sz="4400" spc="185" dirty="0">
                <a:latin typeface="Arial"/>
                <a:cs typeface="Arial"/>
              </a:rPr>
              <a:t>Component</a:t>
            </a:r>
            <a:r>
              <a:rPr sz="4400" spc="-320" dirty="0">
                <a:latin typeface="Arial"/>
                <a:cs typeface="Arial"/>
              </a:rPr>
              <a:t> </a:t>
            </a:r>
            <a:r>
              <a:rPr sz="4400" spc="40" dirty="0">
                <a:latin typeface="Arial"/>
                <a:cs typeface="Arial"/>
              </a:rPr>
              <a:t>Analysis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12341"/>
            <a:ext cx="8130540" cy="939800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20"/>
              </a:spcBef>
              <a:buChar char="•"/>
              <a:tabLst>
                <a:tab pos="241300" algn="l"/>
              </a:tabLst>
            </a:pPr>
            <a:r>
              <a:rPr sz="2400" spc="-25" dirty="0">
                <a:latin typeface="Arial"/>
                <a:cs typeface="Arial"/>
              </a:rPr>
              <a:t>1)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b="1" spc="-20" dirty="0">
                <a:latin typeface="Tahoma"/>
                <a:cs typeface="Tahoma"/>
              </a:rPr>
              <a:t>Identify</a:t>
            </a:r>
            <a:r>
              <a:rPr sz="2400" b="1" spc="-80" dirty="0">
                <a:latin typeface="Tahoma"/>
                <a:cs typeface="Tahoma"/>
              </a:rPr>
              <a:t> </a:t>
            </a:r>
            <a:r>
              <a:rPr sz="2400" b="1" spc="20" dirty="0">
                <a:latin typeface="Tahoma"/>
                <a:cs typeface="Tahoma"/>
              </a:rPr>
              <a:t>the</a:t>
            </a:r>
            <a:r>
              <a:rPr sz="2400" b="1" spc="-95" dirty="0">
                <a:latin typeface="Tahoma"/>
                <a:cs typeface="Tahoma"/>
              </a:rPr>
              <a:t> </a:t>
            </a:r>
            <a:r>
              <a:rPr sz="2400" b="1" spc="10" dirty="0">
                <a:latin typeface="Tahoma"/>
                <a:cs typeface="Tahoma"/>
              </a:rPr>
              <a:t>hyperplane</a:t>
            </a:r>
            <a:r>
              <a:rPr sz="2400" b="1" spc="-85" dirty="0">
                <a:latin typeface="Tahoma"/>
                <a:cs typeface="Tahoma"/>
              </a:rPr>
              <a:t> </a:t>
            </a:r>
            <a:r>
              <a:rPr sz="2400" spc="135" dirty="0">
                <a:latin typeface="Arial"/>
                <a:cs typeface="Arial"/>
              </a:rPr>
              <a:t>that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35" dirty="0">
                <a:latin typeface="Arial"/>
                <a:cs typeface="Arial"/>
              </a:rPr>
              <a:t>lies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u="heavy" spc="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closest</a:t>
            </a:r>
            <a:r>
              <a:rPr sz="2400" u="heavy" spc="-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1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to</a:t>
            </a:r>
            <a:r>
              <a:rPr sz="2400" u="heavy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12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the</a:t>
            </a:r>
            <a:r>
              <a:rPr sz="2400" u="heavy" spc="-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data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720"/>
              </a:spcBef>
              <a:buChar char="•"/>
              <a:tabLst>
                <a:tab pos="241300" algn="l"/>
              </a:tabLst>
            </a:pPr>
            <a:r>
              <a:rPr sz="2400" spc="-25" dirty="0">
                <a:latin typeface="Arial"/>
                <a:cs typeface="Arial"/>
              </a:rPr>
              <a:t>2) </a:t>
            </a:r>
            <a:r>
              <a:rPr sz="2400" b="1" spc="-25" dirty="0">
                <a:latin typeface="Tahoma"/>
                <a:cs typeface="Tahoma"/>
              </a:rPr>
              <a:t>Project </a:t>
            </a:r>
            <a:r>
              <a:rPr sz="2400" spc="120" dirty="0">
                <a:latin typeface="Arial"/>
                <a:cs typeface="Arial"/>
              </a:rPr>
              <a:t>the </a:t>
            </a:r>
            <a:r>
              <a:rPr sz="2400" spc="85" dirty="0">
                <a:latin typeface="Arial"/>
                <a:cs typeface="Arial"/>
              </a:rPr>
              <a:t>data </a:t>
            </a:r>
            <a:r>
              <a:rPr sz="2400" spc="140" dirty="0">
                <a:latin typeface="Arial"/>
                <a:cs typeface="Arial"/>
              </a:rPr>
              <a:t>onto</a:t>
            </a:r>
            <a:r>
              <a:rPr sz="2400" spc="-420" dirty="0">
                <a:latin typeface="Arial"/>
                <a:cs typeface="Arial"/>
              </a:rPr>
              <a:t> </a:t>
            </a:r>
            <a:r>
              <a:rPr sz="2400" spc="140" dirty="0">
                <a:latin typeface="Arial"/>
                <a:cs typeface="Arial"/>
              </a:rPr>
              <a:t>it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89890" y="3095687"/>
            <a:ext cx="4298883" cy="28137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19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8528" y="2065654"/>
            <a:ext cx="12446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맑은 고딕"/>
                <a:cs typeface="맑은 고딕"/>
              </a:rPr>
              <a:t>학습목표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967577" y="6531057"/>
            <a:ext cx="16065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2</a:t>
            </a:fld>
            <a:endParaRPr sz="12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8528" y="2749341"/>
            <a:ext cx="4545965" cy="216408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 algn="just">
              <a:lnSpc>
                <a:spcPts val="2590"/>
              </a:lnSpc>
              <a:spcBef>
                <a:spcPts val="425"/>
              </a:spcBef>
              <a:buChar char="•"/>
              <a:tabLst>
                <a:tab pos="241300" algn="l"/>
              </a:tabLst>
            </a:pPr>
            <a:r>
              <a:rPr sz="2400" spc="85" dirty="0">
                <a:latin typeface="Arial"/>
                <a:cs typeface="Arial"/>
              </a:rPr>
              <a:t>Dimensionality </a:t>
            </a:r>
            <a:r>
              <a:rPr sz="2400" spc="95" dirty="0">
                <a:latin typeface="Arial"/>
                <a:cs typeface="Arial"/>
              </a:rPr>
              <a:t>reduction</a:t>
            </a:r>
            <a:r>
              <a:rPr sz="2400" spc="95" dirty="0">
                <a:latin typeface="맑은 고딕"/>
                <a:cs typeface="맑은 고딕"/>
              </a:rPr>
              <a:t>이</a:t>
            </a:r>
            <a:r>
              <a:rPr sz="2400" spc="-39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언  제</a:t>
            </a:r>
            <a:r>
              <a:rPr sz="2400" spc="-24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필요한지를</a:t>
            </a:r>
            <a:r>
              <a:rPr sz="2400" spc="-24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이해하고</a:t>
            </a:r>
            <a:r>
              <a:rPr sz="2400" spc="-24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설명할  수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있음</a:t>
            </a:r>
            <a:endParaRPr sz="2400">
              <a:latin typeface="맑은 고딕"/>
              <a:cs typeface="맑은 고딕"/>
            </a:endParaRPr>
          </a:p>
          <a:p>
            <a:pPr marL="241300" marR="5080" indent="-228600">
              <a:lnSpc>
                <a:spcPts val="2590"/>
              </a:lnSpc>
              <a:spcBef>
                <a:spcPts val="1005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데이터 특성에 맞는 대표적인  </a:t>
            </a:r>
            <a:r>
              <a:rPr sz="2400" spc="85" dirty="0">
                <a:latin typeface="Arial"/>
                <a:cs typeface="Arial"/>
              </a:rPr>
              <a:t>Dimensionality </a:t>
            </a:r>
            <a:r>
              <a:rPr sz="2400" spc="110" dirty="0">
                <a:latin typeface="Arial"/>
                <a:cs typeface="Arial"/>
              </a:rPr>
              <a:t>reduction</a:t>
            </a:r>
            <a:r>
              <a:rPr sz="2400" spc="-245" dirty="0">
                <a:latin typeface="Arial"/>
                <a:cs typeface="Arial"/>
              </a:rPr>
              <a:t> </a:t>
            </a:r>
            <a:r>
              <a:rPr sz="2400" dirty="0">
                <a:latin typeface="맑은 고딕"/>
                <a:cs typeface="맑은 고딕"/>
              </a:rPr>
              <a:t>기법  들을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활용할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수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있음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96953" y="2065673"/>
            <a:ext cx="3920490" cy="19850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맑은 고딕"/>
                <a:cs typeface="맑은 고딕"/>
              </a:rPr>
              <a:t>핵심용어</a:t>
            </a:r>
            <a:endParaRPr sz="2400">
              <a:latin typeface="맑은 고딕"/>
              <a:cs typeface="맑은 고딕"/>
            </a:endParaRPr>
          </a:p>
          <a:p>
            <a:pPr marL="241300" indent="-229235">
              <a:lnSpc>
                <a:spcPct val="100000"/>
              </a:lnSpc>
              <a:spcBef>
                <a:spcPts val="2480"/>
              </a:spcBef>
              <a:buChar char="•"/>
              <a:tabLst>
                <a:tab pos="241935" algn="l"/>
              </a:tabLst>
            </a:pPr>
            <a:r>
              <a:rPr sz="2400" spc="85" dirty="0">
                <a:latin typeface="Arial"/>
                <a:cs typeface="Arial"/>
              </a:rPr>
              <a:t>Dimensionality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60" dirty="0">
                <a:latin typeface="Arial"/>
                <a:cs typeface="Arial"/>
              </a:rPr>
              <a:t>Reduction</a:t>
            </a:r>
            <a:endParaRPr sz="24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720"/>
              </a:spcBef>
              <a:buChar char="•"/>
              <a:tabLst>
                <a:tab pos="241935" algn="l"/>
              </a:tabLst>
            </a:pPr>
            <a:r>
              <a:rPr sz="2400" spc="75" dirty="0">
                <a:latin typeface="Arial"/>
                <a:cs typeface="Arial"/>
              </a:rPr>
              <a:t>Projection</a:t>
            </a:r>
            <a:endParaRPr sz="2400">
              <a:latin typeface="Arial"/>
              <a:cs typeface="Arial"/>
            </a:endParaRPr>
          </a:p>
          <a:p>
            <a:pPr marL="241300" indent="-229235">
              <a:lnSpc>
                <a:spcPct val="100000"/>
              </a:lnSpc>
              <a:spcBef>
                <a:spcPts val="705"/>
              </a:spcBef>
              <a:buChar char="•"/>
              <a:tabLst>
                <a:tab pos="241935" algn="l"/>
              </a:tabLst>
            </a:pPr>
            <a:r>
              <a:rPr sz="2400" spc="110" dirty="0">
                <a:latin typeface="Arial"/>
                <a:cs typeface="Arial"/>
              </a:rPr>
              <a:t>Manifold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80" dirty="0">
                <a:latin typeface="Arial"/>
                <a:cs typeface="Arial"/>
              </a:rPr>
              <a:t>Learning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76104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10" dirty="0">
                <a:latin typeface="Arial"/>
                <a:cs typeface="Arial"/>
              </a:rPr>
              <a:t>PCA: </a:t>
            </a:r>
            <a:r>
              <a:rPr sz="4400" spc="110" dirty="0">
                <a:latin typeface="Arial"/>
                <a:cs typeface="Arial"/>
              </a:rPr>
              <a:t>Preserving </a:t>
            </a:r>
            <a:r>
              <a:rPr sz="4400" spc="220" dirty="0">
                <a:latin typeface="Arial"/>
                <a:cs typeface="Arial"/>
              </a:rPr>
              <a:t>the</a:t>
            </a:r>
            <a:r>
              <a:rPr sz="4400" spc="-200" dirty="0">
                <a:latin typeface="Arial"/>
                <a:cs typeface="Arial"/>
              </a:rPr>
              <a:t> </a:t>
            </a:r>
            <a:r>
              <a:rPr sz="4400" spc="60" dirty="0">
                <a:latin typeface="Arial"/>
                <a:cs typeface="Arial"/>
              </a:rPr>
              <a:t>Variance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455295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  <a:tab pos="1153795" algn="l"/>
              </a:tabLst>
            </a:pPr>
            <a:r>
              <a:rPr sz="2400" spc="80" dirty="0">
                <a:latin typeface="Arial"/>
                <a:cs typeface="Arial"/>
              </a:rPr>
              <a:t>What	</a:t>
            </a:r>
            <a:r>
              <a:rPr sz="2400" spc="15" dirty="0">
                <a:latin typeface="Arial"/>
                <a:cs typeface="Arial"/>
              </a:rPr>
              <a:t>is </a:t>
            </a:r>
            <a:r>
              <a:rPr sz="2400" spc="120" dirty="0">
                <a:latin typeface="Arial"/>
                <a:cs typeface="Arial"/>
              </a:rPr>
              <a:t>the </a:t>
            </a:r>
            <a:r>
              <a:rPr sz="2400" spc="150" dirty="0">
                <a:latin typeface="Arial"/>
                <a:cs typeface="Arial"/>
              </a:rPr>
              <a:t>right</a:t>
            </a:r>
            <a:r>
              <a:rPr sz="2400" spc="-330" dirty="0">
                <a:latin typeface="Arial"/>
                <a:cs typeface="Arial"/>
              </a:rPr>
              <a:t> </a:t>
            </a:r>
            <a:r>
              <a:rPr sz="2400" spc="55" dirty="0">
                <a:latin typeface="Arial"/>
                <a:cs typeface="Arial"/>
              </a:rPr>
              <a:t>hyperplane?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42352" y="2375538"/>
            <a:ext cx="8610976" cy="406126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20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76104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10" dirty="0">
                <a:latin typeface="Arial"/>
                <a:cs typeface="Arial"/>
              </a:rPr>
              <a:t>PCA: </a:t>
            </a:r>
            <a:r>
              <a:rPr sz="4400" spc="110" dirty="0">
                <a:latin typeface="Arial"/>
                <a:cs typeface="Arial"/>
              </a:rPr>
              <a:t>Preserving </a:t>
            </a:r>
            <a:r>
              <a:rPr sz="4400" spc="220" dirty="0">
                <a:latin typeface="Arial"/>
                <a:cs typeface="Arial"/>
              </a:rPr>
              <a:t>the</a:t>
            </a:r>
            <a:r>
              <a:rPr sz="4400" spc="-200" dirty="0">
                <a:latin typeface="Arial"/>
                <a:cs typeface="Arial"/>
              </a:rPr>
              <a:t> </a:t>
            </a:r>
            <a:r>
              <a:rPr sz="4400" spc="60" dirty="0">
                <a:latin typeface="Arial"/>
                <a:cs typeface="Arial"/>
              </a:rPr>
              <a:t>Variance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5506720" cy="3415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400" spc="100" dirty="0">
                <a:latin typeface="Arial"/>
                <a:cs typeface="Arial"/>
              </a:rPr>
              <a:t>How </a:t>
            </a:r>
            <a:r>
              <a:rPr sz="2400" spc="155" dirty="0">
                <a:latin typeface="Arial"/>
                <a:cs typeface="Arial"/>
              </a:rPr>
              <a:t>to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75" dirty="0">
                <a:latin typeface="Arial"/>
                <a:cs typeface="Arial"/>
              </a:rPr>
              <a:t>do: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"/>
              <a:buChar char="•"/>
            </a:pPr>
            <a:endParaRPr sz="3200">
              <a:latin typeface="Arial"/>
              <a:cs typeface="Arial"/>
            </a:endParaRPr>
          </a:p>
          <a:p>
            <a:pPr marL="240665" marR="731520" indent="-228600">
              <a:lnSpc>
                <a:spcPts val="2590"/>
              </a:lnSpc>
              <a:buChar char="•"/>
              <a:tabLst>
                <a:tab pos="241300" algn="l"/>
              </a:tabLst>
            </a:pPr>
            <a:r>
              <a:rPr sz="2400" spc="-50" dirty="0">
                <a:latin typeface="Arial"/>
                <a:cs typeface="Arial"/>
              </a:rPr>
              <a:t>A. </a:t>
            </a:r>
            <a:r>
              <a:rPr sz="2400" spc="-5" dirty="0">
                <a:latin typeface="Arial"/>
                <a:cs typeface="Arial"/>
              </a:rPr>
              <a:t>Select </a:t>
            </a:r>
            <a:r>
              <a:rPr sz="2400" spc="25" dirty="0">
                <a:latin typeface="Arial"/>
                <a:cs typeface="Arial"/>
              </a:rPr>
              <a:t>axis </a:t>
            </a:r>
            <a:r>
              <a:rPr sz="2400" spc="135" dirty="0">
                <a:latin typeface="Arial"/>
                <a:cs typeface="Arial"/>
              </a:rPr>
              <a:t>that </a:t>
            </a:r>
            <a:r>
              <a:rPr sz="2400" spc="55" dirty="0">
                <a:latin typeface="Arial"/>
                <a:cs typeface="Arial"/>
              </a:rPr>
              <a:t>preserves</a:t>
            </a:r>
            <a:r>
              <a:rPr sz="2400" spc="-425" dirty="0">
                <a:latin typeface="Arial"/>
                <a:cs typeface="Arial"/>
              </a:rPr>
              <a:t> </a:t>
            </a:r>
            <a:r>
              <a:rPr sz="2400" spc="120" dirty="0">
                <a:latin typeface="Arial"/>
                <a:cs typeface="Arial"/>
              </a:rPr>
              <a:t>the  </a:t>
            </a:r>
            <a:r>
              <a:rPr sz="2400" spc="145" dirty="0">
                <a:latin typeface="Arial"/>
                <a:cs typeface="Arial"/>
              </a:rPr>
              <a:t>maximum </a:t>
            </a:r>
            <a:r>
              <a:rPr sz="2400" spc="140" dirty="0">
                <a:latin typeface="Arial"/>
                <a:cs typeface="Arial"/>
              </a:rPr>
              <a:t>amount </a:t>
            </a:r>
            <a:r>
              <a:rPr sz="2400" spc="135" dirty="0">
                <a:latin typeface="Arial"/>
                <a:cs typeface="Arial"/>
              </a:rPr>
              <a:t>of</a:t>
            </a:r>
            <a:r>
              <a:rPr sz="2400" spc="-409" dirty="0">
                <a:latin typeface="Arial"/>
                <a:cs typeface="Arial"/>
              </a:rPr>
              <a:t> </a:t>
            </a:r>
            <a:r>
              <a:rPr sz="2400" spc="45" dirty="0">
                <a:latin typeface="Arial"/>
                <a:cs typeface="Arial"/>
              </a:rPr>
              <a:t>variance.</a:t>
            </a:r>
            <a:endParaRPr sz="2400">
              <a:latin typeface="Arial"/>
              <a:cs typeface="Arial"/>
            </a:endParaRPr>
          </a:p>
          <a:p>
            <a:pPr marL="241300" marR="5080" indent="-228600">
              <a:lnSpc>
                <a:spcPts val="2590"/>
              </a:lnSpc>
              <a:spcBef>
                <a:spcPts val="1010"/>
              </a:spcBef>
              <a:buChar char="•"/>
              <a:tabLst>
                <a:tab pos="241300" algn="l"/>
              </a:tabLst>
            </a:pPr>
            <a:r>
              <a:rPr sz="2400" spc="-35" dirty="0">
                <a:latin typeface="Arial"/>
                <a:cs typeface="Arial"/>
              </a:rPr>
              <a:t>B.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35" dirty="0">
                <a:latin typeface="Arial"/>
                <a:cs typeface="Arial"/>
              </a:rPr>
              <a:t>Find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25" dirty="0">
                <a:latin typeface="Arial"/>
                <a:cs typeface="Arial"/>
              </a:rPr>
              <a:t>axis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135" dirty="0">
                <a:latin typeface="Arial"/>
                <a:cs typeface="Arial"/>
              </a:rPr>
              <a:t>that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85" dirty="0">
                <a:latin typeface="Arial"/>
                <a:cs typeface="Arial"/>
              </a:rPr>
              <a:t>minimizes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120" dirty="0">
                <a:latin typeface="Arial"/>
                <a:cs typeface="Arial"/>
              </a:rPr>
              <a:t>the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100" dirty="0">
                <a:latin typeface="Arial"/>
                <a:cs typeface="Arial"/>
              </a:rPr>
              <a:t>mean  </a:t>
            </a:r>
            <a:r>
              <a:rPr sz="2400" spc="85" dirty="0">
                <a:latin typeface="Arial"/>
                <a:cs typeface="Arial"/>
              </a:rPr>
              <a:t>squared </a:t>
            </a:r>
            <a:r>
              <a:rPr sz="2400" spc="60" dirty="0">
                <a:latin typeface="Arial"/>
                <a:cs typeface="Arial"/>
              </a:rPr>
              <a:t>distance </a:t>
            </a:r>
            <a:r>
              <a:rPr sz="2400" spc="95" dirty="0">
                <a:latin typeface="Arial"/>
                <a:cs typeface="Arial"/>
              </a:rPr>
              <a:t>between </a:t>
            </a:r>
            <a:r>
              <a:rPr sz="2400" spc="120" dirty="0">
                <a:latin typeface="Arial"/>
                <a:cs typeface="Arial"/>
              </a:rPr>
              <a:t>the  </a:t>
            </a:r>
            <a:r>
              <a:rPr sz="2400" spc="105" dirty="0">
                <a:latin typeface="Arial"/>
                <a:cs typeface="Arial"/>
              </a:rPr>
              <a:t>original </a:t>
            </a:r>
            <a:r>
              <a:rPr sz="2400" spc="70" dirty="0">
                <a:latin typeface="Arial"/>
                <a:cs typeface="Arial"/>
              </a:rPr>
              <a:t>dataset </a:t>
            </a:r>
            <a:r>
              <a:rPr sz="2400" spc="95" dirty="0">
                <a:latin typeface="Arial"/>
                <a:cs typeface="Arial"/>
              </a:rPr>
              <a:t>and </a:t>
            </a:r>
            <a:r>
              <a:rPr sz="2400" spc="75" dirty="0">
                <a:latin typeface="Arial"/>
                <a:cs typeface="Arial"/>
              </a:rPr>
              <a:t>its </a:t>
            </a:r>
            <a:r>
              <a:rPr sz="2400" spc="105" dirty="0">
                <a:latin typeface="Arial"/>
                <a:cs typeface="Arial"/>
              </a:rPr>
              <a:t>projection  </a:t>
            </a:r>
            <a:r>
              <a:rPr sz="2400" spc="140" dirty="0">
                <a:latin typeface="Arial"/>
                <a:cs typeface="Arial"/>
              </a:rPr>
              <a:t>onto </a:t>
            </a:r>
            <a:r>
              <a:rPr sz="2400" spc="135" dirty="0">
                <a:latin typeface="Arial"/>
                <a:cs typeface="Arial"/>
              </a:rPr>
              <a:t>that</a:t>
            </a:r>
            <a:r>
              <a:rPr sz="2400" spc="-24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axis.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75"/>
              </a:spcBef>
              <a:buChar char="•"/>
              <a:tabLst>
                <a:tab pos="241300" algn="l"/>
              </a:tabLst>
            </a:pPr>
            <a:r>
              <a:rPr sz="2400" spc="-40" dirty="0">
                <a:latin typeface="Arial"/>
                <a:cs typeface="Arial"/>
              </a:rPr>
              <a:t>Etc.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794252" y="1863522"/>
            <a:ext cx="4991370" cy="23543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21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730630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501140" algn="l"/>
              </a:tabLst>
            </a:pPr>
            <a:r>
              <a:rPr sz="4400" spc="-210" dirty="0">
                <a:latin typeface="Arial"/>
                <a:cs typeface="Arial"/>
              </a:rPr>
              <a:t>PCA:	</a:t>
            </a:r>
            <a:r>
              <a:rPr sz="4400" spc="114" dirty="0">
                <a:latin typeface="Arial"/>
                <a:cs typeface="Arial"/>
              </a:rPr>
              <a:t>Principal</a:t>
            </a:r>
            <a:r>
              <a:rPr sz="4400" spc="-190" dirty="0">
                <a:latin typeface="Arial"/>
                <a:cs typeface="Arial"/>
              </a:rPr>
              <a:t> </a:t>
            </a:r>
            <a:r>
              <a:rPr sz="4400" spc="160" dirty="0">
                <a:latin typeface="Arial"/>
                <a:cs typeface="Arial"/>
              </a:rPr>
              <a:t>Components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3998340"/>
            <a:ext cx="8972550" cy="1266190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95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-10" dirty="0">
                <a:latin typeface="Tahoma"/>
                <a:cs typeface="Tahoma"/>
              </a:rPr>
              <a:t>First</a:t>
            </a:r>
            <a:r>
              <a:rPr sz="2400" spc="-10" dirty="0">
                <a:latin typeface="Arial"/>
                <a:cs typeface="Arial"/>
              </a:rPr>
              <a:t>: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130" dirty="0">
                <a:latin typeface="Arial"/>
                <a:cs typeface="Arial"/>
              </a:rPr>
              <a:t>find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25" dirty="0">
                <a:latin typeface="Arial"/>
                <a:cs typeface="Arial"/>
              </a:rPr>
              <a:t>axis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140" dirty="0">
                <a:latin typeface="Arial"/>
                <a:cs typeface="Arial"/>
              </a:rPr>
              <a:t>with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80" dirty="0">
                <a:latin typeface="Arial"/>
                <a:cs typeface="Arial"/>
              </a:rPr>
              <a:t>largest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140" dirty="0">
                <a:latin typeface="Arial"/>
                <a:cs typeface="Arial"/>
              </a:rPr>
              <a:t>amount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135" dirty="0">
                <a:latin typeface="Arial"/>
                <a:cs typeface="Arial"/>
              </a:rPr>
              <a:t>of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45" dirty="0">
                <a:latin typeface="Arial"/>
                <a:cs typeface="Arial"/>
              </a:rPr>
              <a:t>variance.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dirty="0">
                <a:latin typeface="Wingdings"/>
                <a:cs typeface="Wingdings"/>
              </a:rPr>
              <a:t></a:t>
            </a:r>
            <a:r>
              <a:rPr sz="2400" spc="30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Arial"/>
                <a:cs typeface="Arial"/>
              </a:rPr>
              <a:t>C1</a:t>
            </a:r>
            <a:endParaRPr sz="2400">
              <a:latin typeface="Arial"/>
              <a:cs typeface="Arial"/>
            </a:endParaRPr>
          </a:p>
          <a:p>
            <a:pPr marL="241300" marR="5080" indent="-228600">
              <a:lnSpc>
                <a:spcPts val="2620"/>
              </a:lnSpc>
              <a:spcBef>
                <a:spcPts val="10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b="1" spc="-35" dirty="0">
                <a:latin typeface="Tahoma"/>
                <a:cs typeface="Tahoma"/>
              </a:rPr>
              <a:t>Second</a:t>
            </a:r>
            <a:r>
              <a:rPr sz="2400" spc="-35" dirty="0">
                <a:latin typeface="Arial"/>
                <a:cs typeface="Arial"/>
              </a:rPr>
              <a:t>: </a:t>
            </a:r>
            <a:r>
              <a:rPr sz="2400" spc="130" dirty="0">
                <a:latin typeface="Arial"/>
                <a:cs typeface="Arial"/>
              </a:rPr>
              <a:t>find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25" dirty="0">
                <a:latin typeface="Arial"/>
                <a:cs typeface="Arial"/>
              </a:rPr>
              <a:t>axis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140" dirty="0">
                <a:latin typeface="Arial"/>
                <a:cs typeface="Arial"/>
              </a:rPr>
              <a:t>with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80" dirty="0">
                <a:latin typeface="Arial"/>
                <a:cs typeface="Arial"/>
              </a:rPr>
              <a:t>largest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140" dirty="0">
                <a:latin typeface="Arial"/>
                <a:cs typeface="Arial"/>
              </a:rPr>
              <a:t>amount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135" dirty="0">
                <a:latin typeface="Arial"/>
                <a:cs typeface="Arial"/>
              </a:rPr>
              <a:t>of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114" dirty="0">
                <a:latin typeface="Arial"/>
                <a:cs typeface="Arial"/>
              </a:rPr>
              <a:t>remaining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45" dirty="0">
                <a:latin typeface="Arial"/>
                <a:cs typeface="Arial"/>
              </a:rPr>
              <a:t>variance,  </a:t>
            </a:r>
            <a:r>
              <a:rPr sz="2400" spc="125" dirty="0">
                <a:latin typeface="Arial"/>
                <a:cs typeface="Arial"/>
              </a:rPr>
              <a:t>orthogonal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155" dirty="0">
                <a:latin typeface="Arial"/>
                <a:cs typeface="Arial"/>
              </a:rPr>
              <a:t>to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114" dirty="0">
                <a:latin typeface="Arial"/>
                <a:cs typeface="Arial"/>
              </a:rPr>
              <a:t>first</a:t>
            </a:r>
            <a:r>
              <a:rPr sz="2400" spc="-60" dirty="0">
                <a:latin typeface="Arial"/>
                <a:cs typeface="Arial"/>
              </a:rPr>
              <a:t> </a:t>
            </a:r>
            <a:r>
              <a:rPr sz="2400" spc="65" dirty="0">
                <a:latin typeface="Arial"/>
                <a:cs typeface="Arial"/>
              </a:rPr>
              <a:t>one.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dirty="0">
                <a:latin typeface="Wingdings"/>
                <a:cs typeface="Wingdings"/>
              </a:rPr>
              <a:t>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spc="-95" dirty="0">
                <a:latin typeface="Arial"/>
                <a:cs typeface="Arial"/>
              </a:rPr>
              <a:t>C2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47288" y="1690116"/>
            <a:ext cx="5077967" cy="24109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22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730630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501140" algn="l"/>
              </a:tabLst>
            </a:pPr>
            <a:r>
              <a:rPr sz="4400" spc="-210" dirty="0">
                <a:latin typeface="Arial"/>
                <a:cs typeface="Arial"/>
              </a:rPr>
              <a:t>PCA:	</a:t>
            </a:r>
            <a:r>
              <a:rPr sz="4400" spc="114" dirty="0">
                <a:latin typeface="Arial"/>
                <a:cs typeface="Arial"/>
              </a:rPr>
              <a:t>Principal</a:t>
            </a:r>
            <a:r>
              <a:rPr sz="4400" spc="-190" dirty="0">
                <a:latin typeface="Arial"/>
                <a:cs typeface="Arial"/>
              </a:rPr>
              <a:t> </a:t>
            </a:r>
            <a:r>
              <a:rPr sz="4400" spc="160" dirty="0">
                <a:latin typeface="Arial"/>
                <a:cs typeface="Arial"/>
              </a:rPr>
              <a:t>Components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4239" y="1759977"/>
            <a:ext cx="6362065" cy="218249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54000" indent="-228600">
              <a:lnSpc>
                <a:spcPct val="100000"/>
              </a:lnSpc>
              <a:spcBef>
                <a:spcPts val="445"/>
              </a:spcBef>
              <a:buChar char="•"/>
              <a:tabLst>
                <a:tab pos="254000" algn="l"/>
              </a:tabLst>
            </a:pPr>
            <a:r>
              <a:rPr sz="2400" spc="-135" dirty="0">
                <a:latin typeface="Arial"/>
                <a:cs typeface="Arial"/>
              </a:rPr>
              <a:t>PC:</a:t>
            </a:r>
            <a:endParaRPr sz="2400">
              <a:latin typeface="Arial"/>
              <a:cs typeface="Arial"/>
            </a:endParaRPr>
          </a:p>
          <a:p>
            <a:pPr marL="711200" marR="17780" lvl="1" indent="-229235">
              <a:lnSpc>
                <a:spcPts val="2160"/>
              </a:lnSpc>
              <a:spcBef>
                <a:spcPts val="560"/>
              </a:spcBef>
              <a:buChar char="•"/>
              <a:tabLst>
                <a:tab pos="710565" algn="l"/>
                <a:tab pos="711200" algn="l"/>
                <a:tab pos="1571625" algn="l"/>
              </a:tabLst>
            </a:pPr>
            <a:r>
              <a:rPr sz="2000" spc="10" dirty="0">
                <a:latin typeface="Arial"/>
                <a:cs typeface="Arial"/>
              </a:rPr>
              <a:t>The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i="1" spc="5" dirty="0">
                <a:latin typeface="Noto Sans"/>
                <a:cs typeface="Noto Sans"/>
              </a:rPr>
              <a:t>i</a:t>
            </a:r>
            <a:r>
              <a:rPr sz="1950" i="1" spc="7" baseline="25641" dirty="0">
                <a:latin typeface="Noto Sans"/>
                <a:cs typeface="Noto Sans"/>
              </a:rPr>
              <a:t>th	</a:t>
            </a:r>
            <a:r>
              <a:rPr sz="2000" spc="20" dirty="0">
                <a:latin typeface="Arial"/>
                <a:cs typeface="Arial"/>
              </a:rPr>
              <a:t>axis </a:t>
            </a:r>
            <a:r>
              <a:rPr sz="2000" spc="10" dirty="0">
                <a:latin typeface="Arial"/>
                <a:cs typeface="Arial"/>
              </a:rPr>
              <a:t>is </a:t>
            </a:r>
            <a:r>
              <a:rPr sz="2000" spc="35" dirty="0">
                <a:latin typeface="Arial"/>
                <a:cs typeface="Arial"/>
              </a:rPr>
              <a:t>called </a:t>
            </a:r>
            <a:r>
              <a:rPr sz="2000" spc="100" dirty="0">
                <a:latin typeface="Arial"/>
                <a:cs typeface="Arial"/>
              </a:rPr>
              <a:t>the </a:t>
            </a:r>
            <a:r>
              <a:rPr sz="2000" i="1" spc="5" dirty="0">
                <a:latin typeface="Noto Sans"/>
                <a:cs typeface="Noto Sans"/>
              </a:rPr>
              <a:t>i</a:t>
            </a:r>
            <a:r>
              <a:rPr sz="1950" i="1" spc="7" baseline="25641" dirty="0">
                <a:latin typeface="Noto Sans"/>
                <a:cs typeface="Noto Sans"/>
              </a:rPr>
              <a:t>th </a:t>
            </a:r>
            <a:r>
              <a:rPr sz="2000" spc="75" dirty="0">
                <a:latin typeface="Arial"/>
                <a:cs typeface="Arial"/>
              </a:rPr>
              <a:t>principal</a:t>
            </a:r>
            <a:r>
              <a:rPr sz="2000" spc="-190" dirty="0">
                <a:latin typeface="Arial"/>
                <a:cs typeface="Arial"/>
              </a:rPr>
              <a:t> </a:t>
            </a:r>
            <a:r>
              <a:rPr sz="2000" spc="95" dirty="0">
                <a:latin typeface="Arial"/>
                <a:cs typeface="Arial"/>
              </a:rPr>
              <a:t>component  </a:t>
            </a:r>
            <a:r>
              <a:rPr sz="2000" spc="-110" dirty="0">
                <a:latin typeface="Arial"/>
                <a:cs typeface="Arial"/>
              </a:rPr>
              <a:t>(PC) </a:t>
            </a:r>
            <a:r>
              <a:rPr sz="2000" spc="110" dirty="0">
                <a:latin typeface="Arial"/>
                <a:cs typeface="Arial"/>
              </a:rPr>
              <a:t>of </a:t>
            </a:r>
            <a:r>
              <a:rPr sz="2000" spc="100" dirty="0">
                <a:latin typeface="Arial"/>
                <a:cs typeface="Arial"/>
              </a:rPr>
              <a:t>the</a:t>
            </a:r>
            <a:r>
              <a:rPr sz="2000" spc="-114" dirty="0">
                <a:latin typeface="Arial"/>
                <a:cs typeface="Arial"/>
              </a:rPr>
              <a:t> </a:t>
            </a:r>
            <a:r>
              <a:rPr sz="2000" spc="55" dirty="0">
                <a:latin typeface="Arial"/>
                <a:cs typeface="Arial"/>
              </a:rPr>
              <a:t>data.</a:t>
            </a:r>
            <a:endParaRPr sz="2000">
              <a:latin typeface="Arial"/>
              <a:cs typeface="Arial"/>
            </a:endParaRPr>
          </a:p>
          <a:p>
            <a:pPr marL="254000" indent="-228600">
              <a:lnSpc>
                <a:spcPct val="100000"/>
              </a:lnSpc>
              <a:spcBef>
                <a:spcPts val="650"/>
              </a:spcBef>
              <a:buChar char="•"/>
              <a:tabLst>
                <a:tab pos="254000" algn="l"/>
              </a:tabLst>
            </a:pPr>
            <a:r>
              <a:rPr sz="2400" spc="30" dirty="0">
                <a:latin typeface="Arial"/>
                <a:cs typeface="Arial"/>
              </a:rPr>
              <a:t>Example:</a:t>
            </a:r>
            <a:endParaRPr sz="2400">
              <a:latin typeface="Arial"/>
              <a:cs typeface="Arial"/>
            </a:endParaRPr>
          </a:p>
          <a:p>
            <a:pPr marL="711200" lvl="1" indent="-228600">
              <a:lnSpc>
                <a:spcPct val="100000"/>
              </a:lnSpc>
              <a:spcBef>
                <a:spcPts val="290"/>
              </a:spcBef>
              <a:buChar char="•"/>
              <a:tabLst>
                <a:tab pos="710565" algn="l"/>
                <a:tab pos="711200" algn="l"/>
              </a:tabLst>
            </a:pPr>
            <a:r>
              <a:rPr sz="2000" spc="-55" dirty="0">
                <a:latin typeface="Arial"/>
                <a:cs typeface="Arial"/>
              </a:rPr>
              <a:t>C1: </a:t>
            </a:r>
            <a:r>
              <a:rPr sz="2000" spc="100" dirty="0">
                <a:latin typeface="Arial"/>
                <a:cs typeface="Arial"/>
              </a:rPr>
              <a:t>the </a:t>
            </a:r>
            <a:r>
              <a:rPr sz="2000" spc="95" dirty="0">
                <a:latin typeface="Arial"/>
                <a:cs typeface="Arial"/>
              </a:rPr>
              <a:t>first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-150" dirty="0">
                <a:latin typeface="Arial"/>
                <a:cs typeface="Arial"/>
              </a:rPr>
              <a:t>PC</a:t>
            </a:r>
            <a:endParaRPr sz="2000">
              <a:latin typeface="Arial"/>
              <a:cs typeface="Arial"/>
            </a:endParaRPr>
          </a:p>
          <a:p>
            <a:pPr marL="711200" lvl="1" indent="-228600">
              <a:lnSpc>
                <a:spcPct val="100000"/>
              </a:lnSpc>
              <a:spcBef>
                <a:spcPts val="254"/>
              </a:spcBef>
              <a:buChar char="•"/>
              <a:tabLst>
                <a:tab pos="710565" algn="l"/>
                <a:tab pos="711200" algn="l"/>
              </a:tabLst>
            </a:pPr>
            <a:r>
              <a:rPr sz="2000" spc="-55" dirty="0">
                <a:latin typeface="Arial"/>
                <a:cs typeface="Arial"/>
              </a:rPr>
              <a:t>C2: </a:t>
            </a:r>
            <a:r>
              <a:rPr sz="2000" spc="100" dirty="0">
                <a:latin typeface="Arial"/>
                <a:cs typeface="Arial"/>
              </a:rPr>
              <a:t>the </a:t>
            </a:r>
            <a:r>
              <a:rPr sz="2000" spc="40" dirty="0">
                <a:latin typeface="Arial"/>
                <a:cs typeface="Arial"/>
              </a:rPr>
              <a:t>second</a:t>
            </a:r>
            <a:r>
              <a:rPr sz="2000" spc="-160" dirty="0">
                <a:latin typeface="Arial"/>
                <a:cs typeface="Arial"/>
              </a:rPr>
              <a:t> </a:t>
            </a:r>
            <a:r>
              <a:rPr sz="2000" spc="-155" dirty="0">
                <a:latin typeface="Arial"/>
                <a:cs typeface="Arial"/>
              </a:rPr>
              <a:t>PC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15012" y="3062476"/>
            <a:ext cx="5940825" cy="280225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23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54013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10" dirty="0">
                <a:latin typeface="Arial"/>
                <a:cs typeface="Arial"/>
              </a:rPr>
              <a:t>PCA: </a:t>
            </a:r>
            <a:r>
              <a:rPr sz="4400" b="1" spc="-25" dirty="0">
                <a:latin typeface="Tahoma"/>
                <a:cs typeface="Tahoma"/>
              </a:rPr>
              <a:t>how </a:t>
            </a:r>
            <a:r>
              <a:rPr sz="4400" b="1" spc="40" dirty="0">
                <a:latin typeface="Tahoma"/>
                <a:cs typeface="Tahoma"/>
              </a:rPr>
              <a:t>to </a:t>
            </a:r>
            <a:r>
              <a:rPr sz="4400" b="1" spc="30" dirty="0">
                <a:latin typeface="Tahoma"/>
                <a:cs typeface="Tahoma"/>
              </a:rPr>
              <a:t>find</a:t>
            </a:r>
            <a:r>
              <a:rPr sz="4400" b="1" spc="-385" dirty="0">
                <a:latin typeface="Tahoma"/>
                <a:cs typeface="Tahoma"/>
              </a:rPr>
              <a:t> </a:t>
            </a:r>
            <a:r>
              <a:rPr sz="4400" b="1" spc="-135" dirty="0">
                <a:latin typeface="Tahoma"/>
                <a:cs typeface="Tahoma"/>
              </a:rPr>
              <a:t>PC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24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10341610" cy="139954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41300" marR="5080" indent="-228600">
              <a:lnSpc>
                <a:spcPts val="2590"/>
              </a:lnSpc>
              <a:spcBef>
                <a:spcPts val="425"/>
              </a:spcBef>
              <a:buChar char="•"/>
              <a:tabLst>
                <a:tab pos="241300" algn="l"/>
              </a:tabLst>
            </a:pPr>
            <a:r>
              <a:rPr sz="2400" spc="35" dirty="0">
                <a:latin typeface="Arial"/>
                <a:cs typeface="Arial"/>
              </a:rPr>
              <a:t>Find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120" dirty="0">
                <a:latin typeface="Arial"/>
                <a:cs typeface="Arial"/>
              </a:rPr>
              <a:t>weight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80" dirty="0">
                <a:latin typeface="Arial"/>
                <a:cs typeface="Arial"/>
              </a:rPr>
              <a:t>vector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b="1" i="1" spc="150" dirty="0">
                <a:latin typeface="Noto Sans"/>
                <a:cs typeface="Noto Sans"/>
              </a:rPr>
              <a:t>w</a:t>
            </a:r>
            <a:r>
              <a:rPr sz="2400" b="1" i="1" spc="5" dirty="0">
                <a:latin typeface="Noto Sans"/>
                <a:cs typeface="Noto Sans"/>
              </a:rPr>
              <a:t> </a:t>
            </a:r>
            <a:r>
              <a:rPr sz="2400" spc="155" dirty="0">
                <a:latin typeface="Arial"/>
                <a:cs typeface="Arial"/>
              </a:rPr>
              <a:t>to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85" dirty="0">
                <a:latin typeface="Arial"/>
                <a:cs typeface="Arial"/>
              </a:rPr>
              <a:t>maximize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45" dirty="0">
                <a:latin typeface="Arial"/>
                <a:cs typeface="Arial"/>
              </a:rPr>
              <a:t>variance,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80" dirty="0">
                <a:latin typeface="Arial"/>
                <a:cs typeface="Arial"/>
              </a:rPr>
              <a:t>given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u="heavy" spc="8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eigenvector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130" dirty="0">
                <a:latin typeface="Arial"/>
                <a:cs typeface="Arial"/>
              </a:rPr>
              <a:t>forms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135" dirty="0">
                <a:latin typeface="Arial"/>
                <a:cs typeface="Arial"/>
              </a:rPr>
              <a:t>of </a:t>
            </a:r>
            <a:r>
              <a:rPr sz="2400" u="heavy" spc="1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400" u="heavy" spc="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covariance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130" dirty="0">
                <a:latin typeface="Arial"/>
                <a:cs typeface="Arial"/>
              </a:rPr>
              <a:t>matrix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40" dirty="0">
                <a:latin typeface="Arial"/>
                <a:cs typeface="Arial"/>
              </a:rPr>
              <a:t>associated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140" dirty="0">
                <a:latin typeface="Arial"/>
                <a:cs typeface="Arial"/>
              </a:rPr>
              <a:t>with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70" dirty="0">
                <a:latin typeface="Arial"/>
                <a:cs typeface="Arial"/>
              </a:rPr>
              <a:t>sample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b="1" i="1" spc="80" dirty="0">
                <a:latin typeface="Noto Sans"/>
                <a:cs typeface="Noto Sans"/>
              </a:rPr>
              <a:t>X</a:t>
            </a:r>
            <a:r>
              <a:rPr sz="2400" spc="8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59"/>
              </a:spcBef>
            </a:pPr>
            <a:r>
              <a:rPr sz="2000" dirty="0">
                <a:latin typeface="Wingdings"/>
                <a:cs typeface="Wingdings"/>
              </a:rPr>
              <a:t></a:t>
            </a:r>
            <a:r>
              <a:rPr sz="2000" spc="30" dirty="0">
                <a:latin typeface="Times New Roman"/>
                <a:cs typeface="Times New Roman"/>
              </a:rPr>
              <a:t> </a:t>
            </a:r>
            <a:r>
              <a:rPr sz="2000" spc="-15" dirty="0">
                <a:latin typeface="Arial"/>
                <a:cs typeface="Arial"/>
              </a:rPr>
              <a:t>Can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30" dirty="0">
                <a:latin typeface="Arial"/>
                <a:cs typeface="Arial"/>
              </a:rPr>
              <a:t>also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65" dirty="0">
                <a:latin typeface="Arial"/>
                <a:cs typeface="Arial"/>
              </a:rPr>
              <a:t>be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45" dirty="0">
                <a:latin typeface="Arial"/>
                <a:cs typeface="Arial"/>
              </a:rPr>
              <a:t>solved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75" dirty="0">
                <a:latin typeface="Arial"/>
                <a:cs typeface="Arial"/>
              </a:rPr>
              <a:t>using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b="1" spc="-5" dirty="0">
                <a:latin typeface="Tahoma"/>
                <a:cs typeface="Tahoma"/>
              </a:rPr>
              <a:t>Singular</a:t>
            </a:r>
            <a:r>
              <a:rPr sz="2000" b="1" spc="-90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Value</a:t>
            </a:r>
            <a:r>
              <a:rPr sz="2000" b="1" spc="-65" dirty="0">
                <a:latin typeface="Tahoma"/>
                <a:cs typeface="Tahoma"/>
              </a:rPr>
              <a:t> </a:t>
            </a:r>
            <a:r>
              <a:rPr sz="2000" b="1" dirty="0">
                <a:latin typeface="Tahoma"/>
                <a:cs typeface="Tahoma"/>
              </a:rPr>
              <a:t>Decomposition</a:t>
            </a:r>
            <a:r>
              <a:rPr sz="2000" dirty="0">
                <a:latin typeface="Arial"/>
                <a:cs typeface="Arial"/>
              </a:rPr>
              <a:t>!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85" dirty="0">
                <a:latin typeface="Arial"/>
                <a:cs typeface="Arial"/>
              </a:rPr>
              <a:t>(matrix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65" dirty="0">
                <a:latin typeface="Arial"/>
                <a:cs typeface="Arial"/>
              </a:rPr>
              <a:t>factorization)</a:t>
            </a:r>
            <a:endParaRPr sz="2000">
              <a:latin typeface="Arial"/>
              <a:cs typeface="Arial"/>
            </a:endParaRPr>
          </a:p>
          <a:p>
            <a:pPr marL="469900">
              <a:lnSpc>
                <a:spcPct val="100000"/>
              </a:lnSpc>
              <a:spcBef>
                <a:spcPts val="250"/>
              </a:spcBef>
            </a:pPr>
            <a:r>
              <a:rPr sz="2000" dirty="0">
                <a:latin typeface="Wingdings"/>
                <a:cs typeface="Wingdings"/>
              </a:rPr>
              <a:t>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45" dirty="0">
                <a:latin typeface="Arial"/>
                <a:cs typeface="Arial"/>
              </a:rPr>
              <a:t>Detail: </a:t>
            </a:r>
            <a:r>
              <a:rPr sz="2000" spc="50" dirty="0">
                <a:latin typeface="Arial"/>
                <a:cs typeface="Arial"/>
              </a:rPr>
              <a:t>Lecture</a:t>
            </a:r>
            <a:r>
              <a:rPr sz="2000" spc="-105" dirty="0">
                <a:latin typeface="Arial"/>
                <a:cs typeface="Arial"/>
              </a:rPr>
              <a:t> </a:t>
            </a:r>
            <a:r>
              <a:rPr sz="2000" spc="35" dirty="0">
                <a:latin typeface="Arial"/>
                <a:cs typeface="Arial"/>
              </a:rPr>
              <a:t>12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57994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10" dirty="0">
                <a:latin typeface="Arial"/>
                <a:cs typeface="Arial"/>
              </a:rPr>
              <a:t>PCA: </a:t>
            </a:r>
            <a:r>
              <a:rPr sz="4400" b="1" spc="-25" dirty="0">
                <a:latin typeface="Tahoma"/>
                <a:cs typeface="Tahoma"/>
              </a:rPr>
              <a:t>how </a:t>
            </a:r>
            <a:r>
              <a:rPr sz="4400" b="1" spc="45" dirty="0">
                <a:latin typeface="Tahoma"/>
                <a:cs typeface="Tahoma"/>
              </a:rPr>
              <a:t>many</a:t>
            </a:r>
            <a:r>
              <a:rPr sz="4400" b="1" spc="-210" dirty="0">
                <a:latin typeface="Tahoma"/>
                <a:cs typeface="Tahoma"/>
              </a:rPr>
              <a:t> </a:t>
            </a:r>
            <a:r>
              <a:rPr sz="4400" b="1" spc="-110" dirty="0">
                <a:latin typeface="Tahoma"/>
                <a:cs typeface="Tahoma"/>
              </a:rPr>
              <a:t>axis?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25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39626"/>
            <a:ext cx="10015220" cy="152781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698500" indent="-228600">
              <a:lnSpc>
                <a:spcPct val="100000"/>
              </a:lnSpc>
              <a:spcBef>
                <a:spcPts val="68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70" dirty="0">
                <a:latin typeface="Arial"/>
                <a:cs typeface="Arial"/>
              </a:rPr>
              <a:t>Instead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114" dirty="0">
                <a:latin typeface="Arial"/>
                <a:cs typeface="Arial"/>
              </a:rPr>
              <a:t>of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90" dirty="0">
                <a:latin typeface="Arial"/>
                <a:cs typeface="Arial"/>
              </a:rPr>
              <a:t>arbitrarily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65" dirty="0">
                <a:latin typeface="Arial"/>
                <a:cs typeface="Arial"/>
              </a:rPr>
              <a:t>choosing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0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120" dirty="0">
                <a:latin typeface="Arial"/>
                <a:cs typeface="Arial"/>
              </a:rPr>
              <a:t>number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14" dirty="0">
                <a:latin typeface="Arial"/>
                <a:cs typeface="Arial"/>
              </a:rPr>
              <a:t>of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70" dirty="0">
                <a:latin typeface="Arial"/>
                <a:cs typeface="Arial"/>
              </a:rPr>
              <a:t>dimensions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25" dirty="0">
                <a:latin typeface="Arial"/>
                <a:cs typeface="Arial"/>
              </a:rPr>
              <a:t>for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PCA,</a:t>
            </a:r>
            <a:endParaRPr sz="2000">
              <a:latin typeface="Arial"/>
              <a:cs typeface="Arial"/>
            </a:endParaRPr>
          </a:p>
          <a:p>
            <a:pPr marL="241300" marR="5080" indent="-228600">
              <a:lnSpc>
                <a:spcPts val="2590"/>
              </a:lnSpc>
              <a:spcBef>
                <a:spcPts val="1019"/>
              </a:spcBef>
              <a:buChar char="•"/>
              <a:tabLst>
                <a:tab pos="241300" algn="l"/>
              </a:tabLst>
            </a:pPr>
            <a:r>
              <a:rPr sz="2400" spc="20" dirty="0">
                <a:latin typeface="Arial"/>
                <a:cs typeface="Arial"/>
              </a:rPr>
              <a:t>Choose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120" dirty="0">
                <a:latin typeface="Arial"/>
                <a:cs typeface="Arial"/>
              </a:rPr>
              <a:t>the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145" dirty="0">
                <a:latin typeface="Arial"/>
                <a:cs typeface="Arial"/>
              </a:rPr>
              <a:t>number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135" dirty="0">
                <a:latin typeface="Arial"/>
                <a:cs typeface="Arial"/>
              </a:rPr>
              <a:t>of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85" dirty="0">
                <a:latin typeface="Arial"/>
                <a:cs typeface="Arial"/>
              </a:rPr>
              <a:t>dimensions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135" dirty="0">
                <a:latin typeface="Arial"/>
                <a:cs typeface="Arial"/>
              </a:rPr>
              <a:t>that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95" dirty="0">
                <a:latin typeface="Arial"/>
                <a:cs typeface="Arial"/>
              </a:rPr>
              <a:t>add</a:t>
            </a:r>
            <a:r>
              <a:rPr sz="2400" spc="-30" dirty="0">
                <a:latin typeface="Arial"/>
                <a:cs typeface="Arial"/>
              </a:rPr>
              <a:t> </a:t>
            </a:r>
            <a:r>
              <a:rPr sz="2400" spc="140" dirty="0">
                <a:latin typeface="Arial"/>
                <a:cs typeface="Arial"/>
              </a:rPr>
              <a:t>up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155" dirty="0">
                <a:latin typeface="Arial"/>
                <a:cs typeface="Arial"/>
              </a:rPr>
              <a:t>to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10" dirty="0">
                <a:latin typeface="Arial"/>
                <a:cs typeface="Arial"/>
              </a:rPr>
              <a:t>a</a:t>
            </a:r>
            <a:r>
              <a:rPr sz="2400" spc="-25" dirty="0">
                <a:latin typeface="Arial"/>
                <a:cs typeface="Arial"/>
              </a:rPr>
              <a:t> </a:t>
            </a:r>
            <a:r>
              <a:rPr sz="2400" spc="80" dirty="0">
                <a:latin typeface="Arial"/>
                <a:cs typeface="Arial"/>
              </a:rPr>
              <a:t>sufficiently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85" dirty="0">
                <a:latin typeface="Arial"/>
                <a:cs typeface="Arial"/>
              </a:rPr>
              <a:t>large  </a:t>
            </a:r>
            <a:r>
              <a:rPr sz="2400" spc="140" dirty="0">
                <a:latin typeface="Arial"/>
                <a:cs typeface="Arial"/>
              </a:rPr>
              <a:t>portion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135" dirty="0">
                <a:latin typeface="Arial"/>
                <a:cs typeface="Arial"/>
              </a:rPr>
              <a:t>of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120" dirty="0">
                <a:latin typeface="Arial"/>
                <a:cs typeface="Arial"/>
              </a:rPr>
              <a:t>the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50" dirty="0">
                <a:latin typeface="Arial"/>
                <a:cs typeface="Arial"/>
              </a:rPr>
              <a:t>variance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(e.g.,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95%).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45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20" dirty="0">
                <a:latin typeface="Arial"/>
                <a:cs typeface="Arial"/>
              </a:rPr>
              <a:t>Unless </a:t>
            </a:r>
            <a:r>
              <a:rPr sz="2000" spc="125" dirty="0">
                <a:latin typeface="Arial"/>
                <a:cs typeface="Arial"/>
              </a:rPr>
              <a:t>for </a:t>
            </a:r>
            <a:r>
              <a:rPr sz="2000" spc="75" dirty="0">
                <a:latin typeface="Arial"/>
                <a:cs typeface="Arial"/>
              </a:rPr>
              <a:t>data</a:t>
            </a:r>
            <a:r>
              <a:rPr sz="2000" spc="-260" dirty="0">
                <a:latin typeface="Arial"/>
                <a:cs typeface="Arial"/>
              </a:rPr>
              <a:t> </a:t>
            </a:r>
            <a:r>
              <a:rPr sz="2000" spc="55" dirty="0">
                <a:latin typeface="Arial"/>
                <a:cs typeface="Arial"/>
              </a:rPr>
              <a:t>visualization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186737" y="2959833"/>
            <a:ext cx="5775906" cy="369262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57994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10" dirty="0">
                <a:latin typeface="Arial"/>
                <a:cs typeface="Arial"/>
              </a:rPr>
              <a:t>PCA: </a:t>
            </a:r>
            <a:r>
              <a:rPr sz="4400" b="1" spc="-25" dirty="0">
                <a:latin typeface="Tahoma"/>
                <a:cs typeface="Tahoma"/>
              </a:rPr>
              <a:t>how </a:t>
            </a:r>
            <a:r>
              <a:rPr sz="4400" b="1" spc="45" dirty="0">
                <a:latin typeface="Tahoma"/>
                <a:cs typeface="Tahoma"/>
              </a:rPr>
              <a:t>many</a:t>
            </a:r>
            <a:r>
              <a:rPr sz="4400" b="1" spc="-210" dirty="0">
                <a:latin typeface="Tahoma"/>
                <a:cs typeface="Tahoma"/>
              </a:rPr>
              <a:t> </a:t>
            </a:r>
            <a:r>
              <a:rPr sz="4400" b="1" spc="-110" dirty="0">
                <a:latin typeface="Tahoma"/>
                <a:cs typeface="Tahoma"/>
              </a:rPr>
              <a:t>axis?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26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739626"/>
            <a:ext cx="8573770" cy="153670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698500" indent="-228600">
              <a:lnSpc>
                <a:spcPct val="100000"/>
              </a:lnSpc>
              <a:spcBef>
                <a:spcPts val="68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70" dirty="0">
                <a:latin typeface="Arial"/>
                <a:cs typeface="Arial"/>
              </a:rPr>
              <a:t>Instead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114" dirty="0">
                <a:latin typeface="Arial"/>
                <a:cs typeface="Arial"/>
              </a:rPr>
              <a:t>of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90" dirty="0">
                <a:latin typeface="Arial"/>
                <a:cs typeface="Arial"/>
              </a:rPr>
              <a:t>arbitrarily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65" dirty="0">
                <a:latin typeface="Arial"/>
                <a:cs typeface="Arial"/>
              </a:rPr>
              <a:t>choosing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0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120" dirty="0">
                <a:latin typeface="Arial"/>
                <a:cs typeface="Arial"/>
              </a:rPr>
              <a:t>number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114" dirty="0">
                <a:latin typeface="Arial"/>
                <a:cs typeface="Arial"/>
              </a:rPr>
              <a:t>of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70" dirty="0">
                <a:latin typeface="Arial"/>
                <a:cs typeface="Arial"/>
              </a:rPr>
              <a:t>dimensions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25" dirty="0">
                <a:latin typeface="Arial"/>
                <a:cs typeface="Arial"/>
              </a:rPr>
              <a:t>for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PCA,</a:t>
            </a:r>
            <a:endParaRPr sz="20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90"/>
              </a:spcBef>
              <a:buChar char="•"/>
              <a:tabLst>
                <a:tab pos="241300" algn="l"/>
              </a:tabLst>
            </a:pPr>
            <a:r>
              <a:rPr sz="2400" spc="105" dirty="0">
                <a:latin typeface="Arial"/>
                <a:cs typeface="Arial"/>
              </a:rPr>
              <a:t>Another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110" dirty="0">
                <a:latin typeface="Arial"/>
                <a:cs typeface="Arial"/>
              </a:rPr>
              <a:t>option: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135" dirty="0">
                <a:latin typeface="Arial"/>
                <a:cs typeface="Arial"/>
              </a:rPr>
              <a:t>plot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50" dirty="0">
                <a:latin typeface="Arial"/>
                <a:cs typeface="Arial"/>
              </a:rPr>
              <a:t>variance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vs.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85" dirty="0">
                <a:latin typeface="Arial"/>
                <a:cs typeface="Arial"/>
              </a:rPr>
              <a:t>dimensions</a:t>
            </a:r>
            <a:endParaRPr sz="2400">
              <a:latin typeface="Arial"/>
              <a:cs typeface="Arial"/>
            </a:endParaRPr>
          </a:p>
          <a:p>
            <a:pPr marL="469900" marR="3870325" lvl="1" indent="-635">
              <a:lnSpc>
                <a:spcPct val="111000"/>
              </a:lnSpc>
              <a:spcBef>
                <a:spcPts val="2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b="1" spc="-10" dirty="0">
                <a:latin typeface="Tahoma"/>
                <a:cs typeface="Tahoma"/>
              </a:rPr>
              <a:t>Explained </a:t>
            </a:r>
            <a:r>
              <a:rPr sz="2000" b="1" spc="5" dirty="0">
                <a:latin typeface="Tahoma"/>
                <a:cs typeface="Tahoma"/>
              </a:rPr>
              <a:t>variance </a:t>
            </a:r>
            <a:r>
              <a:rPr sz="2000" spc="-15" dirty="0">
                <a:latin typeface="Arial"/>
                <a:cs typeface="Arial"/>
              </a:rPr>
              <a:t>as </a:t>
            </a:r>
            <a:r>
              <a:rPr sz="2000" spc="10" dirty="0">
                <a:latin typeface="Arial"/>
                <a:cs typeface="Arial"/>
              </a:rPr>
              <a:t>a</a:t>
            </a:r>
            <a:r>
              <a:rPr sz="2000" spc="-254" dirty="0">
                <a:latin typeface="Arial"/>
                <a:cs typeface="Arial"/>
              </a:rPr>
              <a:t> </a:t>
            </a:r>
            <a:r>
              <a:rPr sz="2000" spc="95" dirty="0">
                <a:latin typeface="Arial"/>
                <a:cs typeface="Arial"/>
              </a:rPr>
              <a:t>function  </a:t>
            </a:r>
            <a:r>
              <a:rPr sz="2000" spc="110" dirty="0">
                <a:latin typeface="Arial"/>
                <a:cs typeface="Arial"/>
              </a:rPr>
              <a:t>of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00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120" dirty="0">
                <a:latin typeface="Arial"/>
                <a:cs typeface="Arial"/>
              </a:rPr>
              <a:t>number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110" dirty="0">
                <a:latin typeface="Arial"/>
                <a:cs typeface="Arial"/>
              </a:rPr>
              <a:t>of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70" dirty="0">
                <a:latin typeface="Arial"/>
                <a:cs typeface="Arial"/>
              </a:rPr>
              <a:t>dimensions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78164" y="2404872"/>
            <a:ext cx="8491714" cy="424738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57994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10" dirty="0">
                <a:latin typeface="Arial"/>
                <a:cs typeface="Arial"/>
              </a:rPr>
              <a:t>PCA: </a:t>
            </a:r>
            <a:r>
              <a:rPr sz="4400" b="1" spc="-25" dirty="0">
                <a:latin typeface="Tahoma"/>
                <a:cs typeface="Tahoma"/>
              </a:rPr>
              <a:t>how </a:t>
            </a:r>
            <a:r>
              <a:rPr sz="4400" b="1" spc="45" dirty="0">
                <a:latin typeface="Tahoma"/>
                <a:cs typeface="Tahoma"/>
              </a:rPr>
              <a:t>many</a:t>
            </a:r>
            <a:r>
              <a:rPr sz="4400" b="1" spc="-210" dirty="0">
                <a:latin typeface="Tahoma"/>
                <a:cs typeface="Tahoma"/>
              </a:rPr>
              <a:t> </a:t>
            </a:r>
            <a:r>
              <a:rPr sz="4400" b="1" spc="-110" dirty="0">
                <a:latin typeface="Tahoma"/>
                <a:cs typeface="Tahoma"/>
              </a:rPr>
              <a:t>axis?</a:t>
            </a:r>
            <a:endParaRPr sz="4400">
              <a:latin typeface="Tahoma"/>
              <a:cs typeface="Tahoma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27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916939" y="1803780"/>
            <a:ext cx="8154034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400" spc="-5" dirty="0">
                <a:latin typeface="Arial"/>
                <a:cs typeface="Arial"/>
              </a:rPr>
              <a:t>MNIST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80" dirty="0">
                <a:latin typeface="Arial"/>
                <a:cs typeface="Arial"/>
              </a:rPr>
              <a:t>compression</a:t>
            </a:r>
            <a:r>
              <a:rPr sz="2400" spc="-65" dirty="0">
                <a:latin typeface="Arial"/>
                <a:cs typeface="Arial"/>
              </a:rPr>
              <a:t> </a:t>
            </a:r>
            <a:r>
              <a:rPr sz="2400" spc="135" dirty="0">
                <a:latin typeface="Arial"/>
                <a:cs typeface="Arial"/>
              </a:rPr>
              <a:t>that</a:t>
            </a:r>
            <a:r>
              <a:rPr sz="2400" spc="-35" dirty="0">
                <a:latin typeface="Arial"/>
                <a:cs typeface="Arial"/>
              </a:rPr>
              <a:t> </a:t>
            </a:r>
            <a:r>
              <a:rPr sz="2400" spc="55" dirty="0">
                <a:latin typeface="Arial"/>
                <a:cs typeface="Arial"/>
              </a:rPr>
              <a:t>preserves</a:t>
            </a:r>
            <a:r>
              <a:rPr sz="2400" spc="-8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95% </a:t>
            </a:r>
            <a:r>
              <a:rPr sz="2400" spc="135" dirty="0">
                <a:latin typeface="Arial"/>
                <a:cs typeface="Arial"/>
              </a:rPr>
              <a:t>of</a:t>
            </a:r>
            <a:r>
              <a:rPr sz="2400" spc="-55" dirty="0">
                <a:latin typeface="Arial"/>
                <a:cs typeface="Arial"/>
              </a:rPr>
              <a:t> </a:t>
            </a:r>
            <a:r>
              <a:rPr sz="2400" spc="120" dirty="0">
                <a:latin typeface="Arial"/>
                <a:cs typeface="Arial"/>
              </a:rPr>
              <a:t>the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50" dirty="0">
                <a:latin typeface="Arial"/>
                <a:cs typeface="Arial"/>
              </a:rPr>
              <a:t>variance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589" y="2722498"/>
            <a:ext cx="9382760" cy="2236470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marL="12700" marR="5080">
              <a:lnSpc>
                <a:spcPts val="6480"/>
              </a:lnSpc>
              <a:spcBef>
                <a:spcPts val="915"/>
              </a:spcBef>
            </a:pPr>
            <a:r>
              <a:rPr sz="6000" b="1" spc="70" dirty="0">
                <a:latin typeface="Tahoma"/>
                <a:cs typeface="Tahoma"/>
              </a:rPr>
              <a:t>Nonlinear</a:t>
            </a:r>
            <a:r>
              <a:rPr sz="6000" b="1" spc="-310" dirty="0">
                <a:latin typeface="Tahoma"/>
                <a:cs typeface="Tahoma"/>
              </a:rPr>
              <a:t> </a:t>
            </a:r>
            <a:r>
              <a:rPr sz="6000" spc="220" dirty="0">
                <a:latin typeface="Arial"/>
                <a:cs typeface="Arial"/>
              </a:rPr>
              <a:t>Dimensionality  </a:t>
            </a:r>
            <a:r>
              <a:rPr sz="6000" spc="160" dirty="0">
                <a:latin typeface="Arial"/>
                <a:cs typeface="Arial"/>
              </a:rPr>
              <a:t>Reduction</a:t>
            </a:r>
            <a:r>
              <a:rPr sz="6000" spc="-135" dirty="0">
                <a:latin typeface="Arial"/>
                <a:cs typeface="Arial"/>
              </a:rPr>
              <a:t> </a:t>
            </a:r>
            <a:r>
              <a:rPr sz="6000" spc="120" dirty="0">
                <a:latin typeface="Arial"/>
                <a:cs typeface="Arial"/>
              </a:rPr>
              <a:t>Techniques</a:t>
            </a:r>
            <a:endParaRPr sz="6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sz="2400" spc="25" dirty="0">
                <a:solidFill>
                  <a:srgbClr val="8A8A8A"/>
                </a:solidFill>
                <a:latin typeface="Arial"/>
                <a:cs typeface="Arial"/>
              </a:rPr>
              <a:t>Locally </a:t>
            </a:r>
            <a:r>
              <a:rPr sz="2400" spc="60" dirty="0">
                <a:solidFill>
                  <a:srgbClr val="8A8A8A"/>
                </a:solidFill>
                <a:latin typeface="Arial"/>
                <a:cs typeface="Arial"/>
              </a:rPr>
              <a:t>Linear </a:t>
            </a:r>
            <a:r>
              <a:rPr sz="2400" spc="85" dirty="0">
                <a:solidFill>
                  <a:srgbClr val="8A8A8A"/>
                </a:solidFill>
                <a:latin typeface="Arial"/>
                <a:cs typeface="Arial"/>
              </a:rPr>
              <a:t>Embedding </a:t>
            </a:r>
            <a:r>
              <a:rPr sz="2400" spc="-55" dirty="0">
                <a:solidFill>
                  <a:srgbClr val="8A8A8A"/>
                </a:solidFill>
                <a:latin typeface="Arial"/>
                <a:cs typeface="Arial"/>
              </a:rPr>
              <a:t>(LLD),</a:t>
            </a:r>
            <a:r>
              <a:rPr sz="2400" spc="-335" dirty="0">
                <a:solidFill>
                  <a:srgbClr val="8A8A8A"/>
                </a:solidFill>
                <a:latin typeface="Arial"/>
                <a:cs typeface="Arial"/>
              </a:rPr>
              <a:t> </a:t>
            </a:r>
            <a:r>
              <a:rPr sz="2400" spc="35" dirty="0">
                <a:solidFill>
                  <a:srgbClr val="8A8A8A"/>
                </a:solidFill>
                <a:latin typeface="Arial"/>
                <a:cs typeface="Arial"/>
              </a:rPr>
              <a:t>etc.</a:t>
            </a:r>
            <a:endParaRPr sz="24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28</a:t>
            </a:fld>
            <a:endParaRPr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813815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50" dirty="0">
                <a:latin typeface="Arial"/>
                <a:cs typeface="Arial"/>
              </a:rPr>
              <a:t>Locally </a:t>
            </a:r>
            <a:r>
              <a:rPr sz="4400" spc="114" dirty="0">
                <a:latin typeface="Arial"/>
                <a:cs typeface="Arial"/>
              </a:rPr>
              <a:t>Linear </a:t>
            </a:r>
            <a:r>
              <a:rPr sz="4400" spc="160" dirty="0">
                <a:latin typeface="Arial"/>
                <a:cs typeface="Arial"/>
              </a:rPr>
              <a:t>Embedding</a:t>
            </a:r>
            <a:r>
              <a:rPr sz="4400" spc="-450" dirty="0">
                <a:latin typeface="Arial"/>
                <a:cs typeface="Arial"/>
              </a:rPr>
              <a:t> </a:t>
            </a:r>
            <a:r>
              <a:rPr sz="4400" spc="-215" dirty="0">
                <a:latin typeface="Arial"/>
                <a:cs typeface="Arial"/>
              </a:rPr>
              <a:t>(LLE)</a:t>
            </a:r>
            <a:endParaRPr sz="44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29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803780"/>
            <a:ext cx="10180320" cy="22326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ts val="2735"/>
              </a:lnSpc>
              <a:spcBef>
                <a:spcPts val="100"/>
              </a:spcBef>
              <a:buChar char="•"/>
              <a:tabLst>
                <a:tab pos="241300" algn="l"/>
              </a:tabLst>
            </a:pPr>
            <a:r>
              <a:rPr sz="2400" spc="-145" dirty="0">
                <a:latin typeface="Arial"/>
                <a:cs typeface="Arial"/>
              </a:rPr>
              <a:t>LLE</a:t>
            </a:r>
            <a:r>
              <a:rPr sz="2400" spc="-40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is</a:t>
            </a:r>
            <a:r>
              <a:rPr sz="2400" spc="-45" dirty="0">
                <a:latin typeface="Arial"/>
                <a:cs typeface="Arial"/>
              </a:rPr>
              <a:t> </a:t>
            </a:r>
            <a:r>
              <a:rPr sz="2400" spc="114" dirty="0">
                <a:latin typeface="Arial"/>
                <a:cs typeface="Arial"/>
              </a:rPr>
              <a:t>another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125" dirty="0">
                <a:latin typeface="Arial"/>
                <a:cs typeface="Arial"/>
              </a:rPr>
              <a:t>powerful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105" dirty="0">
                <a:latin typeface="Arial"/>
                <a:cs typeface="Arial"/>
              </a:rPr>
              <a:t>nonlinear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95" dirty="0">
                <a:latin typeface="Arial"/>
                <a:cs typeface="Arial"/>
              </a:rPr>
              <a:t>dimensionality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110" dirty="0">
                <a:latin typeface="Arial"/>
                <a:cs typeface="Arial"/>
              </a:rPr>
              <a:t>reduction</a:t>
            </a:r>
            <a:r>
              <a:rPr sz="2400" spc="-5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(NLDR)</a:t>
            </a:r>
            <a:endParaRPr sz="2400">
              <a:latin typeface="Arial"/>
              <a:cs typeface="Arial"/>
            </a:endParaRPr>
          </a:p>
          <a:p>
            <a:pPr marL="241300">
              <a:lnSpc>
                <a:spcPts val="2735"/>
              </a:lnSpc>
            </a:pPr>
            <a:r>
              <a:rPr sz="2400" spc="80" dirty="0">
                <a:latin typeface="Arial"/>
                <a:cs typeface="Arial"/>
              </a:rPr>
              <a:t>technique.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90" dirty="0">
                <a:latin typeface="Arial"/>
                <a:cs typeface="Arial"/>
              </a:rPr>
              <a:t>Manifold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65" dirty="0">
                <a:latin typeface="Arial"/>
                <a:cs typeface="Arial"/>
              </a:rPr>
              <a:t>Learning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75" dirty="0">
                <a:latin typeface="Arial"/>
                <a:cs typeface="Arial"/>
              </a:rPr>
              <a:t>(not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65" dirty="0">
                <a:latin typeface="Arial"/>
                <a:cs typeface="Arial"/>
              </a:rPr>
              <a:t>rely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110" dirty="0">
                <a:latin typeface="Arial"/>
                <a:cs typeface="Arial"/>
              </a:rPr>
              <a:t>on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60" dirty="0">
                <a:latin typeface="Arial"/>
                <a:cs typeface="Arial"/>
              </a:rPr>
              <a:t>projections)</a:t>
            </a:r>
            <a:endParaRPr sz="2000">
              <a:latin typeface="Arial"/>
              <a:cs typeface="Arial"/>
            </a:endParaRPr>
          </a:p>
          <a:p>
            <a:pPr marL="697865" marR="5080" lvl="1" indent="-228600">
              <a:lnSpc>
                <a:spcPts val="2160"/>
              </a:lnSpc>
              <a:spcBef>
                <a:spcPts val="525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-114" dirty="0">
                <a:latin typeface="Arial"/>
                <a:cs typeface="Arial"/>
              </a:rPr>
              <a:t>LLE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seeks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a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75" dirty="0">
                <a:latin typeface="Arial"/>
                <a:cs typeface="Arial"/>
              </a:rPr>
              <a:t>lower-dimensional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85" dirty="0">
                <a:latin typeface="Arial"/>
                <a:cs typeface="Arial"/>
              </a:rPr>
              <a:t>projection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114" dirty="0">
                <a:latin typeface="Arial"/>
                <a:cs typeface="Arial"/>
              </a:rPr>
              <a:t>of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100" dirty="0">
                <a:latin typeface="Arial"/>
                <a:cs typeface="Arial"/>
              </a:rPr>
              <a:t>the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75" dirty="0">
                <a:latin typeface="Arial"/>
                <a:cs typeface="Arial"/>
              </a:rPr>
              <a:t>data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75" dirty="0">
                <a:latin typeface="Arial"/>
                <a:cs typeface="Arial"/>
              </a:rPr>
              <a:t>which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45" dirty="0">
                <a:latin typeface="Arial"/>
                <a:cs typeface="Arial"/>
              </a:rPr>
              <a:t>preserves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40" dirty="0">
                <a:latin typeface="Arial"/>
                <a:cs typeface="Arial"/>
              </a:rPr>
              <a:t>distances  </a:t>
            </a:r>
            <a:r>
              <a:rPr sz="2000" spc="110" dirty="0">
                <a:latin typeface="Arial"/>
                <a:cs typeface="Arial"/>
              </a:rPr>
              <a:t>within </a:t>
            </a:r>
            <a:r>
              <a:rPr sz="2000" spc="40" dirty="0">
                <a:latin typeface="Arial"/>
                <a:cs typeface="Arial"/>
              </a:rPr>
              <a:t>local</a:t>
            </a:r>
            <a:r>
              <a:rPr sz="2000" spc="-195" dirty="0">
                <a:latin typeface="Arial"/>
                <a:cs typeface="Arial"/>
              </a:rPr>
              <a:t> </a:t>
            </a:r>
            <a:r>
              <a:rPr sz="2000" spc="100" dirty="0">
                <a:latin typeface="Arial"/>
                <a:cs typeface="Arial"/>
              </a:rPr>
              <a:t>neighborhoods.*</a:t>
            </a:r>
            <a:endParaRPr sz="2000">
              <a:latin typeface="Arial"/>
              <a:cs typeface="Arial"/>
            </a:endParaRPr>
          </a:p>
          <a:p>
            <a:pPr marL="1155700" lvl="2" indent="-229235">
              <a:lnSpc>
                <a:spcPts val="2050"/>
              </a:lnSpc>
              <a:spcBef>
                <a:spcPts val="265"/>
              </a:spcBef>
              <a:buChar char="•"/>
              <a:tabLst>
                <a:tab pos="1155065" algn="l"/>
                <a:tab pos="1155700" algn="l"/>
              </a:tabLst>
            </a:pPr>
            <a:r>
              <a:rPr sz="1800" spc="25" dirty="0">
                <a:latin typeface="Arial"/>
                <a:cs typeface="Arial"/>
              </a:rPr>
              <a:t>can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55" dirty="0">
                <a:latin typeface="Arial"/>
                <a:cs typeface="Arial"/>
              </a:rPr>
              <a:t>be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114" dirty="0">
                <a:latin typeface="Arial"/>
                <a:cs typeface="Arial"/>
              </a:rPr>
              <a:t>thought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100" dirty="0">
                <a:latin typeface="Arial"/>
                <a:cs typeface="Arial"/>
              </a:rPr>
              <a:t>of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-20" dirty="0">
                <a:latin typeface="Arial"/>
                <a:cs typeface="Arial"/>
              </a:rPr>
              <a:t>as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spc="5" dirty="0">
                <a:latin typeface="Arial"/>
                <a:cs typeface="Arial"/>
              </a:rPr>
              <a:t>a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25" dirty="0">
                <a:latin typeface="Arial"/>
                <a:cs typeface="Arial"/>
              </a:rPr>
              <a:t>series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100" dirty="0">
                <a:latin typeface="Arial"/>
                <a:cs typeface="Arial"/>
              </a:rPr>
              <a:t>of</a:t>
            </a:r>
            <a:r>
              <a:rPr sz="1800" spc="-30" dirty="0">
                <a:latin typeface="Arial"/>
                <a:cs typeface="Arial"/>
              </a:rPr>
              <a:t> </a:t>
            </a:r>
            <a:r>
              <a:rPr sz="1800" spc="35" dirty="0">
                <a:latin typeface="Arial"/>
                <a:cs typeface="Arial"/>
              </a:rPr>
              <a:t>local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45" dirty="0">
                <a:latin typeface="Arial"/>
                <a:cs typeface="Arial"/>
              </a:rPr>
              <a:t>Principal</a:t>
            </a:r>
            <a:r>
              <a:rPr sz="1800" spc="-55" dirty="0">
                <a:latin typeface="Arial"/>
                <a:cs typeface="Arial"/>
              </a:rPr>
              <a:t> </a:t>
            </a:r>
            <a:r>
              <a:rPr sz="1800" spc="75" dirty="0">
                <a:latin typeface="Arial"/>
                <a:cs typeface="Arial"/>
              </a:rPr>
              <a:t>Component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10" dirty="0">
                <a:latin typeface="Arial"/>
                <a:cs typeface="Arial"/>
              </a:rPr>
              <a:t>Analyses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70" dirty="0">
                <a:latin typeface="Arial"/>
                <a:cs typeface="Arial"/>
              </a:rPr>
              <a:t>which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50" dirty="0">
                <a:latin typeface="Arial"/>
                <a:cs typeface="Arial"/>
              </a:rPr>
              <a:t>are</a:t>
            </a:r>
            <a:endParaRPr sz="1800">
              <a:latin typeface="Arial"/>
              <a:cs typeface="Arial"/>
            </a:endParaRPr>
          </a:p>
          <a:p>
            <a:pPr marL="1155065">
              <a:lnSpc>
                <a:spcPts val="2050"/>
              </a:lnSpc>
            </a:pPr>
            <a:r>
              <a:rPr sz="1800" spc="60" dirty="0">
                <a:latin typeface="Arial"/>
                <a:cs typeface="Arial"/>
              </a:rPr>
              <a:t>globally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70" dirty="0">
                <a:latin typeface="Arial"/>
                <a:cs typeface="Arial"/>
              </a:rPr>
              <a:t>compared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114" dirty="0">
                <a:latin typeface="Arial"/>
                <a:cs typeface="Arial"/>
              </a:rPr>
              <a:t>to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spc="100" dirty="0">
                <a:latin typeface="Arial"/>
                <a:cs typeface="Arial"/>
              </a:rPr>
              <a:t>find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90" dirty="0">
                <a:latin typeface="Arial"/>
                <a:cs typeface="Arial"/>
              </a:rPr>
              <a:t>the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55" dirty="0">
                <a:latin typeface="Arial"/>
                <a:cs typeface="Arial"/>
              </a:rPr>
              <a:t>best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65" dirty="0">
                <a:latin typeface="Arial"/>
                <a:cs typeface="Arial"/>
              </a:rPr>
              <a:t>non-linear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75" dirty="0">
                <a:latin typeface="Arial"/>
                <a:cs typeface="Arial"/>
              </a:rPr>
              <a:t>embedding.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702257" y="6191350"/>
            <a:ext cx="534797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맑은 고딕"/>
                <a:cs typeface="맑은 고딕"/>
              </a:rPr>
              <a:t>*Scikit-learn,</a:t>
            </a:r>
            <a:r>
              <a:rPr sz="1400" spc="50" dirty="0">
                <a:latin typeface="맑은 고딕"/>
                <a:cs typeface="맑은 고딕"/>
              </a:rPr>
              <a:t> </a:t>
            </a:r>
            <a:r>
              <a:rPr sz="1400" spc="-5" dirty="0">
                <a:latin typeface="맑은 고딕"/>
                <a:cs typeface="맑은 고딕"/>
              </a:rPr>
              <a:t>https://scikit-learn.org/stable/modules/manifold.html</a:t>
            </a:r>
            <a:endParaRPr sz="14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2135" y="6505650"/>
            <a:ext cx="1898422" cy="29016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70638" y="6543757"/>
            <a:ext cx="6719570" cy="215265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04"/>
              </a:spcBef>
              <a:tabLst>
                <a:tab pos="6634480" algn="l"/>
              </a:tabLst>
            </a:pPr>
            <a:r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기계학습개론</a:t>
            </a:r>
            <a:r>
              <a:rPr sz="1200" spc="-5" dirty="0">
                <a:solidFill>
                  <a:srgbClr val="8A8A8A"/>
                </a:solidFill>
                <a:latin typeface="맑은 고딕"/>
                <a:cs typeface="맑은 고딕"/>
              </a:rPr>
              <a:t> 2020-</a:t>
            </a:r>
            <a:r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2	</a:t>
            </a:r>
            <a:r>
              <a:rPr sz="1800" baseline="4629" dirty="0">
                <a:solidFill>
                  <a:srgbClr val="8A8A8A"/>
                </a:solidFill>
                <a:latin typeface="맑은 고딕"/>
                <a:cs typeface="맑은 고딕"/>
              </a:rPr>
              <a:t>3</a:t>
            </a:r>
            <a:endParaRPr sz="1800" baseline="4629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1523"/>
            <a:ext cx="12191999" cy="68476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286363" y="38014"/>
            <a:ext cx="486854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dirty="0">
                <a:latin typeface="맑은 고딕"/>
                <a:cs typeface="맑은 고딕"/>
              </a:rPr>
              <a:t>*출처 </a:t>
            </a:r>
            <a:r>
              <a:rPr sz="1050" spc="5" dirty="0">
                <a:latin typeface="Wingdings"/>
                <a:cs typeface="Wingdings"/>
              </a:rPr>
              <a:t></a:t>
            </a:r>
            <a:r>
              <a:rPr sz="1050" spc="185" dirty="0">
                <a:latin typeface="Times New Roman"/>
                <a:cs typeface="Times New Roman"/>
              </a:rPr>
              <a:t> </a:t>
            </a:r>
            <a:r>
              <a:rPr sz="1050" spc="-5" dirty="0">
                <a:latin typeface="맑은 고딕"/>
                <a:cs typeface="맑은 고딕"/>
                <a:hlinkClick r:id="rId5"/>
              </a:rPr>
              <a:t>http://introtodeeplearning.com/slides/6S191_MIT_DeepLearning_L5.pdf</a:t>
            </a:r>
            <a:endParaRPr sz="105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8138159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50" dirty="0">
                <a:latin typeface="Arial"/>
                <a:cs typeface="Arial"/>
              </a:rPr>
              <a:t>Locally </a:t>
            </a:r>
            <a:r>
              <a:rPr sz="4400" spc="114" dirty="0">
                <a:latin typeface="Arial"/>
                <a:cs typeface="Arial"/>
              </a:rPr>
              <a:t>Linear </a:t>
            </a:r>
            <a:r>
              <a:rPr sz="4400" spc="160" dirty="0">
                <a:latin typeface="Arial"/>
                <a:cs typeface="Arial"/>
              </a:rPr>
              <a:t>Embedding</a:t>
            </a:r>
            <a:r>
              <a:rPr sz="4400" spc="-450" dirty="0">
                <a:latin typeface="Arial"/>
                <a:cs typeface="Arial"/>
              </a:rPr>
              <a:t> </a:t>
            </a:r>
            <a:r>
              <a:rPr sz="4400" spc="-215" dirty="0">
                <a:latin typeface="Arial"/>
                <a:cs typeface="Arial"/>
              </a:rPr>
              <a:t>(LLE)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59977"/>
            <a:ext cx="6303010" cy="193675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Char char="•"/>
              <a:tabLst>
                <a:tab pos="241300" algn="l"/>
              </a:tabLst>
            </a:pPr>
            <a:r>
              <a:rPr sz="2400" spc="100" dirty="0">
                <a:latin typeface="Arial"/>
                <a:cs typeface="Arial"/>
              </a:rPr>
              <a:t>How </a:t>
            </a:r>
            <a:r>
              <a:rPr sz="2400" spc="140" dirty="0">
                <a:latin typeface="Arial"/>
                <a:cs typeface="Arial"/>
              </a:rPr>
              <a:t>it</a:t>
            </a:r>
            <a:r>
              <a:rPr sz="2400" spc="-200" dirty="0">
                <a:latin typeface="Arial"/>
                <a:cs typeface="Arial"/>
              </a:rPr>
              <a:t> </a:t>
            </a:r>
            <a:r>
              <a:rPr sz="2400" spc="75" dirty="0">
                <a:latin typeface="Arial"/>
                <a:cs typeface="Arial"/>
              </a:rPr>
              <a:t>works:</a:t>
            </a:r>
            <a:endParaRPr sz="2400">
              <a:latin typeface="Arial"/>
              <a:cs typeface="Arial"/>
            </a:endParaRPr>
          </a:p>
          <a:p>
            <a:pPr marL="227965" marR="917575" lvl="1" indent="-227965" algn="r">
              <a:lnSpc>
                <a:spcPts val="2280"/>
              </a:lnSpc>
              <a:spcBef>
                <a:spcPts val="290"/>
              </a:spcBef>
              <a:buChar char="•"/>
              <a:tabLst>
                <a:tab pos="227965" algn="l"/>
                <a:tab pos="228600" algn="l"/>
              </a:tabLst>
            </a:pPr>
            <a:r>
              <a:rPr sz="2000" spc="-15" dirty="0">
                <a:latin typeface="Arial"/>
                <a:cs typeface="Arial"/>
              </a:rPr>
              <a:t>1) </a:t>
            </a:r>
            <a:r>
              <a:rPr sz="2000" b="1" spc="20" dirty="0">
                <a:latin typeface="Tahoma"/>
                <a:cs typeface="Tahoma"/>
              </a:rPr>
              <a:t>Measure </a:t>
            </a:r>
            <a:r>
              <a:rPr sz="2000" spc="114" dirty="0">
                <a:latin typeface="Arial"/>
                <a:cs typeface="Arial"/>
              </a:rPr>
              <a:t>how </a:t>
            </a:r>
            <a:r>
              <a:rPr sz="2000" spc="25" dirty="0">
                <a:latin typeface="Arial"/>
                <a:cs typeface="Arial"/>
              </a:rPr>
              <a:t>each </a:t>
            </a:r>
            <a:r>
              <a:rPr sz="2000" spc="100" dirty="0">
                <a:latin typeface="Arial"/>
                <a:cs typeface="Arial"/>
              </a:rPr>
              <a:t>training</a:t>
            </a:r>
            <a:r>
              <a:rPr sz="2000" spc="-385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instance</a:t>
            </a:r>
            <a:endParaRPr sz="2000">
              <a:latin typeface="Arial"/>
              <a:cs typeface="Arial"/>
            </a:endParaRPr>
          </a:p>
          <a:p>
            <a:pPr marR="945515" algn="r">
              <a:lnSpc>
                <a:spcPts val="2280"/>
              </a:lnSpc>
            </a:pPr>
            <a:r>
              <a:rPr sz="2000" spc="65" dirty="0">
                <a:latin typeface="Arial"/>
                <a:cs typeface="Arial"/>
              </a:rPr>
              <a:t>linearly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u="sng" spc="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relates</a:t>
            </a:r>
            <a:r>
              <a:rPr sz="2000" u="sng" spc="-5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1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to</a:t>
            </a:r>
            <a:r>
              <a:rPr sz="2000" u="sng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its</a:t>
            </a:r>
            <a:r>
              <a:rPr sz="2000" u="sng" spc="-3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closest</a:t>
            </a:r>
            <a:r>
              <a:rPr sz="2000" u="sng" spc="-4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neighbors</a:t>
            </a:r>
            <a:r>
              <a:rPr sz="2000" spc="75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697865" marR="5080" lvl="1" indent="-228600">
              <a:lnSpc>
                <a:spcPts val="2160"/>
              </a:lnSpc>
              <a:spcBef>
                <a:spcPts val="525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-15" dirty="0">
                <a:latin typeface="Arial"/>
                <a:cs typeface="Arial"/>
              </a:rPr>
              <a:t>2) </a:t>
            </a:r>
            <a:r>
              <a:rPr sz="2000" b="1" spc="-5" dirty="0">
                <a:latin typeface="Tahoma"/>
                <a:cs typeface="Tahoma"/>
              </a:rPr>
              <a:t>Find </a:t>
            </a:r>
            <a:r>
              <a:rPr sz="2000" spc="10" dirty="0">
                <a:latin typeface="Arial"/>
                <a:cs typeface="Arial"/>
              </a:rPr>
              <a:t>a </a:t>
            </a:r>
            <a:r>
              <a:rPr sz="2000" u="sng" spc="7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low-dimensional </a:t>
            </a:r>
            <a:r>
              <a:rPr sz="2000" u="sng" spc="8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representation</a:t>
            </a:r>
            <a:r>
              <a:rPr sz="2000" spc="85" dirty="0">
                <a:latin typeface="Arial"/>
                <a:cs typeface="Arial"/>
              </a:rPr>
              <a:t> </a:t>
            </a:r>
            <a:r>
              <a:rPr sz="2000" spc="110" dirty="0">
                <a:latin typeface="Arial"/>
                <a:cs typeface="Arial"/>
              </a:rPr>
              <a:t>of  </a:t>
            </a:r>
            <a:r>
              <a:rPr sz="2000" spc="100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100" dirty="0">
                <a:latin typeface="Arial"/>
                <a:cs typeface="Arial"/>
              </a:rPr>
              <a:t>training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45" dirty="0">
                <a:latin typeface="Arial"/>
                <a:cs typeface="Arial"/>
              </a:rPr>
              <a:t>set</a:t>
            </a:r>
            <a:r>
              <a:rPr sz="2000" spc="-15" dirty="0">
                <a:latin typeface="Arial"/>
                <a:cs typeface="Arial"/>
              </a:rPr>
              <a:t> </a:t>
            </a:r>
            <a:r>
              <a:rPr sz="2000" spc="85" dirty="0">
                <a:latin typeface="Arial"/>
                <a:cs typeface="Arial"/>
              </a:rPr>
              <a:t>where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these</a:t>
            </a:r>
            <a:r>
              <a:rPr sz="2000" u="sng" spc="-3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local</a:t>
            </a:r>
            <a:r>
              <a:rPr sz="2000" u="sng" spc="-4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7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relationships  </a:t>
            </a:r>
            <a:r>
              <a:rPr sz="2000" u="sng" spc="60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are </a:t>
            </a:r>
            <a:r>
              <a:rPr sz="2000" u="sng" spc="6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best</a:t>
            </a:r>
            <a:r>
              <a:rPr sz="2000" u="sng" spc="-1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0" u="sng" spc="5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preserved</a:t>
            </a:r>
            <a:r>
              <a:rPr sz="2000" spc="55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57938" y="6557023"/>
            <a:ext cx="147510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기계학습개론</a:t>
            </a:r>
            <a:r>
              <a:rPr sz="1200" spc="-80" dirty="0">
                <a:solidFill>
                  <a:srgbClr val="8A8A8A"/>
                </a:solidFill>
                <a:latin typeface="맑은 고딕"/>
                <a:cs typeface="맑은 고딕"/>
              </a:rPr>
              <a:t> </a:t>
            </a:r>
            <a:r>
              <a:rPr sz="1200" spc="-5" dirty="0">
                <a:solidFill>
                  <a:srgbClr val="8A8A8A"/>
                </a:solidFill>
                <a:latin typeface="맑은 고딕"/>
                <a:cs typeface="맑은 고딕"/>
              </a:rPr>
              <a:t>2020-2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33919" y="6386407"/>
            <a:ext cx="4868545" cy="366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460"/>
              </a:lnSpc>
              <a:spcBef>
                <a:spcPts val="100"/>
              </a:spcBef>
            </a:pPr>
            <a:r>
              <a:rPr sz="1400" dirty="0">
                <a:latin typeface="맑은 고딕"/>
                <a:cs typeface="맑은 고딕"/>
              </a:rPr>
              <a:t>*그림출처 : </a:t>
            </a:r>
            <a:r>
              <a:rPr sz="1400" spc="-5" dirty="0">
                <a:latin typeface="맑은 고딕"/>
                <a:cs typeface="맑은 고딕"/>
              </a:rPr>
              <a:t>https://cs.nyu.edu/~roweis/lle/algorithm.html</a:t>
            </a:r>
            <a:endParaRPr sz="1400">
              <a:latin typeface="맑은 고딕"/>
              <a:cs typeface="맑은 고딕"/>
            </a:endParaRPr>
          </a:p>
          <a:p>
            <a:pPr marL="4687570">
              <a:lnSpc>
                <a:spcPts val="1220"/>
              </a:lnSpc>
            </a:pPr>
            <a:r>
              <a:rPr sz="1200" spc="-5" dirty="0">
                <a:solidFill>
                  <a:srgbClr val="8A8A8A"/>
                </a:solidFill>
                <a:latin typeface="맑은 고딕"/>
                <a:cs typeface="맑은 고딕"/>
              </a:rPr>
              <a:t>30</a:t>
            </a:r>
            <a:endParaRPr sz="1200">
              <a:latin typeface="맑은 고딕"/>
              <a:cs typeface="맑은 고딕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452359" y="1868436"/>
            <a:ext cx="4431791" cy="445006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346456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04" dirty="0">
                <a:latin typeface="Arial"/>
                <a:cs typeface="Arial"/>
              </a:rPr>
              <a:t>LLE:</a:t>
            </a:r>
            <a:r>
              <a:rPr sz="4400" spc="-165" dirty="0">
                <a:latin typeface="Arial"/>
                <a:cs typeface="Arial"/>
              </a:rPr>
              <a:t> </a:t>
            </a:r>
            <a:r>
              <a:rPr sz="4400" spc="80" dirty="0">
                <a:latin typeface="Arial"/>
                <a:cs typeface="Arial"/>
              </a:rPr>
              <a:t>Example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42985" y="1992642"/>
            <a:ext cx="7068283" cy="441006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8382503" y="222504"/>
            <a:ext cx="3103880" cy="3571240"/>
            <a:chOff x="8382503" y="222504"/>
            <a:chExt cx="3103880" cy="3571240"/>
          </a:xfrm>
        </p:grpSpPr>
        <p:sp>
          <p:nvSpPr>
            <p:cNvPr id="5" name="object 5"/>
            <p:cNvSpPr/>
            <p:nvPr/>
          </p:nvSpPr>
          <p:spPr>
            <a:xfrm>
              <a:off x="8382503" y="222504"/>
              <a:ext cx="3103633" cy="2418587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26779" y="2558796"/>
              <a:ext cx="1450846" cy="123443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31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435102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155" dirty="0">
                <a:latin typeface="Arial"/>
                <a:cs typeface="Arial"/>
              </a:rPr>
              <a:t>Others </a:t>
            </a:r>
            <a:r>
              <a:rPr sz="4400" spc="280" dirty="0">
                <a:latin typeface="Arial"/>
                <a:cs typeface="Arial"/>
              </a:rPr>
              <a:t>for</a:t>
            </a:r>
            <a:r>
              <a:rPr sz="4400" spc="-375" dirty="0">
                <a:latin typeface="Arial"/>
                <a:cs typeface="Arial"/>
              </a:rPr>
              <a:t> </a:t>
            </a:r>
            <a:r>
              <a:rPr sz="4400" spc="-95" dirty="0">
                <a:latin typeface="Arial"/>
                <a:cs typeface="Arial"/>
              </a:rPr>
              <a:t>NLDR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32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9977"/>
            <a:ext cx="9212580" cy="3195955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Char char="•"/>
              <a:tabLst>
                <a:tab pos="241300" algn="l"/>
              </a:tabLst>
            </a:pPr>
            <a:r>
              <a:rPr sz="2400" spc="55" dirty="0">
                <a:latin typeface="Arial"/>
                <a:cs typeface="Arial"/>
              </a:rPr>
              <a:t>Kernel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150" dirty="0">
                <a:latin typeface="Arial"/>
                <a:cs typeface="Arial"/>
              </a:rPr>
              <a:t>PCA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80" dirty="0">
                <a:latin typeface="Arial"/>
                <a:cs typeface="Arial"/>
              </a:rPr>
              <a:t>Nonlinear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95" dirty="0">
                <a:latin typeface="Arial"/>
                <a:cs typeface="Arial"/>
              </a:rPr>
              <a:t>in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100" dirty="0">
                <a:latin typeface="Arial"/>
                <a:cs typeface="Arial"/>
              </a:rPr>
              <a:t>the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90" dirty="0">
                <a:latin typeface="Arial"/>
                <a:cs typeface="Arial"/>
              </a:rPr>
              <a:t>original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space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Wingdings"/>
                <a:cs typeface="Wingdings"/>
              </a:rPr>
              <a:t></a:t>
            </a:r>
            <a:r>
              <a:rPr sz="2000" spc="20" dirty="0">
                <a:latin typeface="Times New Roman"/>
                <a:cs typeface="Times New Roman"/>
              </a:rPr>
              <a:t> </a:t>
            </a:r>
            <a:r>
              <a:rPr sz="2000" spc="50" dirty="0">
                <a:latin typeface="Arial"/>
                <a:cs typeface="Arial"/>
              </a:rPr>
              <a:t>Linear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95" dirty="0">
                <a:latin typeface="Arial"/>
                <a:cs typeface="Arial"/>
              </a:rPr>
              <a:t>in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75" dirty="0">
                <a:latin typeface="Arial"/>
                <a:cs typeface="Arial"/>
              </a:rPr>
              <a:t>high-dimensional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85" dirty="0">
                <a:latin typeface="Arial"/>
                <a:cs typeface="Arial"/>
              </a:rPr>
              <a:t>feature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space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75" dirty="0">
                <a:latin typeface="Arial"/>
                <a:cs typeface="Arial"/>
              </a:rPr>
              <a:t>using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70" dirty="0">
                <a:latin typeface="Arial"/>
                <a:cs typeface="Arial"/>
              </a:rPr>
              <a:t>kernel</a:t>
            </a:r>
            <a:r>
              <a:rPr sz="2000" spc="-55" dirty="0">
                <a:latin typeface="Arial"/>
                <a:cs typeface="Arial"/>
              </a:rPr>
              <a:t> </a:t>
            </a:r>
            <a:r>
              <a:rPr sz="2000" spc="80" dirty="0">
                <a:latin typeface="Arial"/>
                <a:cs typeface="Arial"/>
              </a:rPr>
              <a:t>trick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5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-55" dirty="0">
                <a:latin typeface="Arial"/>
                <a:cs typeface="Arial"/>
              </a:rPr>
              <a:t>(As </a:t>
            </a:r>
            <a:r>
              <a:rPr sz="2000" spc="85" dirty="0">
                <a:latin typeface="Arial"/>
                <a:cs typeface="Arial"/>
              </a:rPr>
              <a:t>done </a:t>
            </a:r>
            <a:r>
              <a:rPr sz="2000" spc="120" dirty="0">
                <a:latin typeface="Arial"/>
                <a:cs typeface="Arial"/>
              </a:rPr>
              <a:t>with </a:t>
            </a:r>
            <a:r>
              <a:rPr sz="2000" spc="70" dirty="0">
                <a:latin typeface="Arial"/>
                <a:cs typeface="Arial"/>
              </a:rPr>
              <a:t>kernel</a:t>
            </a:r>
            <a:r>
              <a:rPr sz="2000" spc="-315" dirty="0">
                <a:latin typeface="Arial"/>
                <a:cs typeface="Arial"/>
              </a:rPr>
              <a:t> </a:t>
            </a:r>
            <a:r>
              <a:rPr sz="2000" spc="-75" dirty="0">
                <a:latin typeface="Arial"/>
                <a:cs typeface="Arial"/>
              </a:rPr>
              <a:t>SVM)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  <a:buFont typeface="Arial"/>
              <a:buChar char="•"/>
            </a:pPr>
            <a:endParaRPr sz="29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1300" algn="l"/>
              </a:tabLst>
            </a:pPr>
            <a:r>
              <a:rPr sz="2400" spc="100" dirty="0">
                <a:latin typeface="Arial"/>
                <a:cs typeface="Arial"/>
              </a:rPr>
              <a:t>t-Distributed </a:t>
            </a:r>
            <a:r>
              <a:rPr sz="2400" spc="30" dirty="0">
                <a:latin typeface="Arial"/>
                <a:cs typeface="Arial"/>
              </a:rPr>
              <a:t>Stochastic </a:t>
            </a:r>
            <a:r>
              <a:rPr sz="2400" spc="114" dirty="0">
                <a:latin typeface="Arial"/>
                <a:cs typeface="Arial"/>
              </a:rPr>
              <a:t>Neighbor </a:t>
            </a:r>
            <a:r>
              <a:rPr sz="2400" spc="85" dirty="0">
                <a:latin typeface="Arial"/>
                <a:cs typeface="Arial"/>
              </a:rPr>
              <a:t>Embedding</a:t>
            </a:r>
            <a:r>
              <a:rPr sz="2400" spc="-45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(t-SNE)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ts val="2280"/>
              </a:lnSpc>
              <a:spcBef>
                <a:spcPts val="295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-5" dirty="0">
                <a:latin typeface="Arial"/>
                <a:cs typeface="Arial"/>
              </a:rPr>
              <a:t>Reduces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75" dirty="0">
                <a:latin typeface="Arial"/>
                <a:cs typeface="Arial"/>
              </a:rPr>
              <a:t>dimensionality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80" dirty="0">
                <a:latin typeface="Arial"/>
                <a:cs typeface="Arial"/>
              </a:rPr>
              <a:t>while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05" dirty="0">
                <a:latin typeface="Arial"/>
                <a:cs typeface="Arial"/>
              </a:rPr>
              <a:t>trying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130" dirty="0">
                <a:latin typeface="Arial"/>
                <a:cs typeface="Arial"/>
              </a:rPr>
              <a:t>to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keep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spc="75" dirty="0">
                <a:latin typeface="Arial"/>
                <a:cs typeface="Arial"/>
              </a:rPr>
              <a:t>similar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spc="40" dirty="0">
                <a:latin typeface="Arial"/>
                <a:cs typeface="Arial"/>
              </a:rPr>
              <a:t>instances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spc="15" dirty="0">
                <a:latin typeface="Arial"/>
                <a:cs typeface="Arial"/>
              </a:rPr>
              <a:t>close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80" dirty="0">
                <a:latin typeface="Arial"/>
                <a:cs typeface="Arial"/>
              </a:rPr>
              <a:t>and</a:t>
            </a:r>
            <a:endParaRPr sz="2000">
              <a:latin typeface="Arial"/>
              <a:cs typeface="Arial"/>
            </a:endParaRPr>
          </a:p>
          <a:p>
            <a:pPr marL="698500">
              <a:lnSpc>
                <a:spcPts val="2280"/>
              </a:lnSpc>
            </a:pPr>
            <a:r>
              <a:rPr sz="2000" spc="65" dirty="0">
                <a:latin typeface="Arial"/>
                <a:cs typeface="Arial"/>
              </a:rPr>
              <a:t>dissimilar </a:t>
            </a:r>
            <a:r>
              <a:rPr sz="2000" spc="40" dirty="0">
                <a:latin typeface="Arial"/>
                <a:cs typeface="Arial"/>
              </a:rPr>
              <a:t>instances</a:t>
            </a:r>
            <a:r>
              <a:rPr sz="2000" spc="-155" dirty="0">
                <a:latin typeface="Arial"/>
                <a:cs typeface="Arial"/>
              </a:rPr>
              <a:t> </a:t>
            </a:r>
            <a:r>
              <a:rPr sz="2000" spc="75" dirty="0">
                <a:latin typeface="Arial"/>
                <a:cs typeface="Arial"/>
              </a:rPr>
              <a:t>apart.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5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145" dirty="0">
                <a:latin typeface="Arial"/>
                <a:cs typeface="Arial"/>
              </a:rPr>
              <a:t>It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10" dirty="0">
                <a:latin typeface="Arial"/>
                <a:cs typeface="Arial"/>
              </a:rPr>
              <a:t>is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85" dirty="0">
                <a:latin typeface="Arial"/>
                <a:cs typeface="Arial"/>
              </a:rPr>
              <a:t>mostly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50" dirty="0">
                <a:latin typeface="Arial"/>
                <a:cs typeface="Arial"/>
              </a:rPr>
              <a:t>used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125" dirty="0">
                <a:latin typeface="Arial"/>
                <a:cs typeface="Arial"/>
              </a:rPr>
              <a:t>for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45" dirty="0">
                <a:latin typeface="Arial"/>
                <a:cs typeface="Arial"/>
              </a:rPr>
              <a:t>visualization.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70888" y="798588"/>
            <a:ext cx="10299179" cy="60594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18211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165" dirty="0">
                <a:latin typeface="Arial"/>
                <a:cs typeface="Arial"/>
              </a:rPr>
              <a:t>N</a:t>
            </a:r>
            <a:r>
              <a:rPr sz="4400" spc="-210" dirty="0">
                <a:latin typeface="Arial"/>
                <a:cs typeface="Arial"/>
              </a:rPr>
              <a:t>R</a:t>
            </a:r>
            <a:r>
              <a:rPr sz="4400" spc="-204" dirty="0">
                <a:latin typeface="Arial"/>
                <a:cs typeface="Arial"/>
              </a:rPr>
              <a:t>D</a:t>
            </a:r>
            <a:r>
              <a:rPr sz="4400" spc="-270" dirty="0">
                <a:latin typeface="Arial"/>
                <a:cs typeface="Arial"/>
              </a:rPr>
              <a:t>Rs</a:t>
            </a:r>
            <a:endParaRPr sz="44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4172458" y="609345"/>
            <a:ext cx="6645275" cy="3306445"/>
            <a:chOff x="4172458" y="609345"/>
            <a:chExt cx="6645275" cy="3306445"/>
          </a:xfrm>
        </p:grpSpPr>
        <p:sp>
          <p:nvSpPr>
            <p:cNvPr id="5" name="object 5"/>
            <p:cNvSpPr/>
            <p:nvPr/>
          </p:nvSpPr>
          <p:spPr>
            <a:xfrm>
              <a:off x="4178808" y="615695"/>
              <a:ext cx="405765" cy="365760"/>
            </a:xfrm>
            <a:custGeom>
              <a:avLst/>
              <a:gdLst/>
              <a:ahLst/>
              <a:cxnLst/>
              <a:rect l="l" t="t" r="r" b="b"/>
              <a:pathLst>
                <a:path w="405764" h="365759">
                  <a:moveTo>
                    <a:pt x="304038" y="0"/>
                  </a:moveTo>
                  <a:lnTo>
                    <a:pt x="101346" y="0"/>
                  </a:lnTo>
                  <a:lnTo>
                    <a:pt x="101346" y="182879"/>
                  </a:lnTo>
                  <a:lnTo>
                    <a:pt x="0" y="182879"/>
                  </a:lnTo>
                  <a:lnTo>
                    <a:pt x="202692" y="365759"/>
                  </a:lnTo>
                  <a:lnTo>
                    <a:pt x="405384" y="182879"/>
                  </a:lnTo>
                  <a:lnTo>
                    <a:pt x="304038" y="182879"/>
                  </a:lnTo>
                  <a:lnTo>
                    <a:pt x="304038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178808" y="615695"/>
              <a:ext cx="405765" cy="365760"/>
            </a:xfrm>
            <a:custGeom>
              <a:avLst/>
              <a:gdLst/>
              <a:ahLst/>
              <a:cxnLst/>
              <a:rect l="l" t="t" r="r" b="b"/>
              <a:pathLst>
                <a:path w="405764" h="365759">
                  <a:moveTo>
                    <a:pt x="0" y="182879"/>
                  </a:moveTo>
                  <a:lnTo>
                    <a:pt x="101346" y="182879"/>
                  </a:lnTo>
                  <a:lnTo>
                    <a:pt x="101346" y="0"/>
                  </a:lnTo>
                  <a:lnTo>
                    <a:pt x="304038" y="0"/>
                  </a:lnTo>
                  <a:lnTo>
                    <a:pt x="304038" y="182879"/>
                  </a:lnTo>
                  <a:lnTo>
                    <a:pt x="405384" y="182879"/>
                  </a:lnTo>
                  <a:lnTo>
                    <a:pt x="202692" y="365759"/>
                  </a:lnTo>
                  <a:lnTo>
                    <a:pt x="0" y="182879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404348" y="3543300"/>
              <a:ext cx="407034" cy="365760"/>
            </a:xfrm>
            <a:custGeom>
              <a:avLst/>
              <a:gdLst/>
              <a:ahLst/>
              <a:cxnLst/>
              <a:rect l="l" t="t" r="r" b="b"/>
              <a:pathLst>
                <a:path w="407034" h="365760">
                  <a:moveTo>
                    <a:pt x="305181" y="0"/>
                  </a:moveTo>
                  <a:lnTo>
                    <a:pt x="101727" y="0"/>
                  </a:lnTo>
                  <a:lnTo>
                    <a:pt x="101727" y="182880"/>
                  </a:lnTo>
                  <a:lnTo>
                    <a:pt x="0" y="182880"/>
                  </a:lnTo>
                  <a:lnTo>
                    <a:pt x="203454" y="365760"/>
                  </a:lnTo>
                  <a:lnTo>
                    <a:pt x="406908" y="182880"/>
                  </a:lnTo>
                  <a:lnTo>
                    <a:pt x="305181" y="182880"/>
                  </a:lnTo>
                  <a:lnTo>
                    <a:pt x="305181" y="0"/>
                  </a:lnTo>
                  <a:close/>
                </a:path>
              </a:pathLst>
            </a:custGeom>
            <a:solidFill>
              <a:srgbClr val="4472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0404348" y="3543300"/>
              <a:ext cx="407034" cy="365760"/>
            </a:xfrm>
            <a:custGeom>
              <a:avLst/>
              <a:gdLst/>
              <a:ahLst/>
              <a:cxnLst/>
              <a:rect l="l" t="t" r="r" b="b"/>
              <a:pathLst>
                <a:path w="407034" h="365760">
                  <a:moveTo>
                    <a:pt x="0" y="182880"/>
                  </a:moveTo>
                  <a:lnTo>
                    <a:pt x="101727" y="182880"/>
                  </a:lnTo>
                  <a:lnTo>
                    <a:pt x="101727" y="0"/>
                  </a:lnTo>
                  <a:lnTo>
                    <a:pt x="305181" y="0"/>
                  </a:lnTo>
                  <a:lnTo>
                    <a:pt x="305181" y="182880"/>
                  </a:lnTo>
                  <a:lnTo>
                    <a:pt x="406908" y="182880"/>
                  </a:lnTo>
                  <a:lnTo>
                    <a:pt x="203454" y="365760"/>
                  </a:lnTo>
                  <a:lnTo>
                    <a:pt x="0" y="182880"/>
                  </a:lnTo>
                  <a:close/>
                </a:path>
              </a:pathLst>
            </a:custGeom>
            <a:ln w="12700">
              <a:solidFill>
                <a:srgbClr val="2F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33</a:t>
            </a:fld>
            <a:endParaRPr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18211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165" dirty="0">
                <a:latin typeface="Arial"/>
                <a:cs typeface="Arial"/>
              </a:rPr>
              <a:t>N</a:t>
            </a:r>
            <a:r>
              <a:rPr sz="4400" spc="-210" dirty="0">
                <a:latin typeface="Arial"/>
                <a:cs typeface="Arial"/>
              </a:rPr>
              <a:t>R</a:t>
            </a:r>
            <a:r>
              <a:rPr sz="4400" spc="-204" dirty="0">
                <a:latin typeface="Arial"/>
                <a:cs typeface="Arial"/>
              </a:rPr>
              <a:t>D</a:t>
            </a:r>
            <a:r>
              <a:rPr sz="4400" spc="-270" dirty="0">
                <a:latin typeface="Arial"/>
                <a:cs typeface="Arial"/>
              </a:rPr>
              <a:t>Rs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5356" y="1766316"/>
            <a:ext cx="3048359" cy="2828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8586244" y="393572"/>
            <a:ext cx="2585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맑은 고딕"/>
                <a:cs typeface="맑은 고딕"/>
              </a:rPr>
              <a:t>Limit </a:t>
            </a:r>
            <a:r>
              <a:rPr sz="1800" spc="-20" dirty="0">
                <a:latin typeface="맑은 고딕"/>
                <a:cs typeface="맑은 고딕"/>
              </a:rPr>
              <a:t>of </a:t>
            </a:r>
            <a:r>
              <a:rPr sz="1800" spc="-5" dirty="0">
                <a:latin typeface="맑은 고딕"/>
                <a:cs typeface="맑은 고딕"/>
              </a:rPr>
              <a:t>linear</a:t>
            </a:r>
            <a:r>
              <a:rPr sz="1800" spc="-25" dirty="0">
                <a:latin typeface="맑은 고딕"/>
                <a:cs typeface="맑은 고딕"/>
              </a:rPr>
              <a:t> </a:t>
            </a:r>
            <a:r>
              <a:rPr sz="1800" spc="-5" dirty="0">
                <a:latin typeface="맑은 고딕"/>
                <a:cs typeface="맑은 고딕"/>
              </a:rPr>
              <a:t>projection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491233" y="106680"/>
            <a:ext cx="3809625" cy="28959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34</a:t>
            </a:fld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18211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165" dirty="0">
                <a:latin typeface="Arial"/>
                <a:cs typeface="Arial"/>
              </a:rPr>
              <a:t>N</a:t>
            </a:r>
            <a:r>
              <a:rPr sz="4400" spc="-210" dirty="0">
                <a:latin typeface="Arial"/>
                <a:cs typeface="Arial"/>
              </a:rPr>
              <a:t>R</a:t>
            </a:r>
            <a:r>
              <a:rPr sz="4400" spc="-204" dirty="0">
                <a:latin typeface="Arial"/>
                <a:cs typeface="Arial"/>
              </a:rPr>
              <a:t>D</a:t>
            </a:r>
            <a:r>
              <a:rPr sz="4400" spc="-270" dirty="0">
                <a:latin typeface="Arial"/>
                <a:cs typeface="Arial"/>
              </a:rPr>
              <a:t>Rs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895356" y="1766316"/>
            <a:ext cx="3048359" cy="28289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91233" y="106680"/>
            <a:ext cx="3809625" cy="28959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91235" y="3401586"/>
            <a:ext cx="3810354" cy="297252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68283" y="3429000"/>
            <a:ext cx="3800855" cy="289558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35</a:t>
            </a:fld>
            <a:endParaRPr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255397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150" dirty="0">
                <a:latin typeface="Arial"/>
                <a:cs typeface="Arial"/>
              </a:rPr>
              <a:t>Summary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36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9977"/>
            <a:ext cx="3920490" cy="111379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45"/>
              </a:spcBef>
              <a:buChar char="•"/>
              <a:tabLst>
                <a:tab pos="241300" algn="l"/>
              </a:tabLst>
            </a:pPr>
            <a:r>
              <a:rPr sz="2400" spc="85" dirty="0">
                <a:latin typeface="Arial"/>
                <a:cs typeface="Arial"/>
              </a:rPr>
              <a:t>Dimensionality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spc="60" dirty="0">
                <a:latin typeface="Arial"/>
                <a:cs typeface="Arial"/>
              </a:rPr>
              <a:t>Reduction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9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55" dirty="0">
                <a:latin typeface="Arial"/>
                <a:cs typeface="Arial"/>
              </a:rPr>
              <a:t>Projection: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spc="-120" dirty="0">
                <a:latin typeface="Arial"/>
                <a:cs typeface="Arial"/>
              </a:rPr>
              <a:t>PCA</a:t>
            </a:r>
            <a:endParaRPr sz="2000">
              <a:latin typeface="Arial"/>
              <a:cs typeface="Arial"/>
            </a:endParaRPr>
          </a:p>
          <a:p>
            <a:pPr marL="698500" lvl="1" indent="-228600">
              <a:lnSpc>
                <a:spcPct val="100000"/>
              </a:lnSpc>
              <a:spcBef>
                <a:spcPts val="250"/>
              </a:spcBef>
              <a:buChar char="•"/>
              <a:tabLst>
                <a:tab pos="697865" algn="l"/>
                <a:tab pos="698500" algn="l"/>
              </a:tabLst>
            </a:pPr>
            <a:r>
              <a:rPr sz="2000" spc="90" dirty="0">
                <a:latin typeface="Arial"/>
                <a:cs typeface="Arial"/>
              </a:rPr>
              <a:t>Manifold </a:t>
            </a:r>
            <a:r>
              <a:rPr sz="2000" spc="60" dirty="0">
                <a:latin typeface="Arial"/>
                <a:cs typeface="Arial"/>
              </a:rPr>
              <a:t>Learning:</a:t>
            </a:r>
            <a:r>
              <a:rPr sz="2000" spc="-204" dirty="0">
                <a:latin typeface="Arial"/>
                <a:cs typeface="Arial"/>
              </a:rPr>
              <a:t> </a:t>
            </a:r>
            <a:r>
              <a:rPr sz="2000" spc="-110" dirty="0">
                <a:latin typeface="Arial"/>
                <a:cs typeface="Arial"/>
              </a:rPr>
              <a:t>LLE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22631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참고자료</a:t>
            </a:r>
            <a:endParaRPr sz="4400"/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37</a:t>
            </a:fld>
            <a:endParaRPr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805"/>
              </a:spcBef>
              <a:buFont typeface="Arial"/>
              <a:buChar char="•"/>
              <a:tabLst>
                <a:tab pos="241300" algn="l"/>
              </a:tabLst>
            </a:pPr>
            <a:r>
              <a:rPr spc="15" dirty="0">
                <a:latin typeface="맑은 고딕"/>
                <a:cs typeface="맑은 고딕"/>
              </a:rPr>
              <a:t>핸</a:t>
            </a:r>
            <a:r>
              <a:rPr spc="15" dirty="0"/>
              <a:t>8</a:t>
            </a:r>
          </a:p>
          <a:p>
            <a:pPr marL="241300" indent="-228600">
              <a:lnSpc>
                <a:spcPct val="100000"/>
              </a:lnSpc>
              <a:spcBef>
                <a:spcPts val="710"/>
              </a:spcBef>
              <a:buFont typeface="Arial"/>
              <a:buChar char="•"/>
              <a:tabLst>
                <a:tab pos="241300" algn="l"/>
              </a:tabLst>
            </a:pPr>
            <a:r>
              <a:rPr spc="15" dirty="0">
                <a:latin typeface="맑은 고딕"/>
                <a:cs typeface="맑은 고딕"/>
              </a:rPr>
              <a:t>기</a:t>
            </a:r>
            <a:r>
              <a:rPr spc="15" dirty="0"/>
              <a:t>6</a:t>
            </a:r>
          </a:p>
          <a:p>
            <a:pPr marL="241300" indent="-228600">
              <a:lnSpc>
                <a:spcPct val="100000"/>
              </a:lnSpc>
              <a:spcBef>
                <a:spcPts val="695"/>
              </a:spcBef>
              <a:buChar char="•"/>
              <a:tabLst>
                <a:tab pos="241300" algn="l"/>
              </a:tabLst>
            </a:pPr>
            <a:r>
              <a:rPr spc="85" dirty="0"/>
              <a:t>Goodfellow</a:t>
            </a:r>
            <a:r>
              <a:rPr spc="-65" dirty="0"/>
              <a:t> </a:t>
            </a:r>
            <a:r>
              <a:rPr spc="105" dirty="0"/>
              <a:t>et</a:t>
            </a:r>
            <a:r>
              <a:rPr spc="-50" dirty="0"/>
              <a:t> </a:t>
            </a:r>
            <a:r>
              <a:rPr spc="10" dirty="0"/>
              <a:t>al.,</a:t>
            </a:r>
            <a:r>
              <a:rPr spc="-65" dirty="0"/>
              <a:t> </a:t>
            </a:r>
            <a:r>
              <a:rPr spc="45" dirty="0"/>
              <a:t>Deep</a:t>
            </a:r>
            <a:r>
              <a:rPr spc="-55" dirty="0"/>
              <a:t> </a:t>
            </a:r>
            <a:r>
              <a:rPr spc="70" dirty="0"/>
              <a:t>Learning,</a:t>
            </a:r>
            <a:r>
              <a:rPr spc="-50" dirty="0"/>
              <a:t> </a:t>
            </a:r>
            <a:r>
              <a:rPr spc="30" dirty="0"/>
              <a:t>2016</a:t>
            </a:r>
          </a:p>
          <a:p>
            <a:pPr marL="241300" marR="5080" indent="-228600">
              <a:lnSpc>
                <a:spcPts val="2590"/>
              </a:lnSpc>
              <a:spcBef>
                <a:spcPts val="1035"/>
              </a:spcBef>
              <a:buChar char="•"/>
              <a:tabLst>
                <a:tab pos="241300" algn="l"/>
              </a:tabLst>
            </a:pPr>
            <a:r>
              <a:rPr spc="105" dirty="0"/>
              <a:t>[online]</a:t>
            </a:r>
            <a:r>
              <a:rPr spc="-60" dirty="0"/>
              <a:t> </a:t>
            </a:r>
            <a:r>
              <a:rPr spc="125" dirty="0"/>
              <a:t>“Introduction</a:t>
            </a:r>
            <a:r>
              <a:rPr spc="-65" dirty="0"/>
              <a:t> </a:t>
            </a:r>
            <a:r>
              <a:rPr spc="155" dirty="0"/>
              <a:t>to</a:t>
            </a:r>
            <a:r>
              <a:rPr spc="-45" dirty="0"/>
              <a:t> </a:t>
            </a:r>
            <a:r>
              <a:rPr spc="45" dirty="0"/>
              <a:t>Deep</a:t>
            </a:r>
            <a:r>
              <a:rPr spc="-75" dirty="0"/>
              <a:t> </a:t>
            </a:r>
            <a:r>
              <a:rPr spc="70" dirty="0"/>
              <a:t>Learning,”</a:t>
            </a:r>
            <a:r>
              <a:rPr spc="-55" dirty="0"/>
              <a:t> </a:t>
            </a:r>
            <a:r>
              <a:rPr spc="35" dirty="0"/>
              <a:t>MIT,</a:t>
            </a:r>
            <a:r>
              <a:rPr spc="-40" dirty="0"/>
              <a:t> </a:t>
            </a:r>
            <a:r>
              <a:rPr spc="50" dirty="0"/>
              <a:t>available</a:t>
            </a:r>
            <a:r>
              <a:rPr spc="-30" dirty="0"/>
              <a:t> </a:t>
            </a:r>
            <a:r>
              <a:rPr spc="100" dirty="0"/>
              <a:t>at  </a:t>
            </a:r>
            <a:r>
              <a:rPr spc="120" dirty="0">
                <a:hlinkClick r:id="rId2"/>
              </a:rPr>
              <a:t>http://introtodeeplearning.com/</a:t>
            </a:r>
          </a:p>
          <a:p>
            <a:pPr marL="241300" indent="-228600">
              <a:lnSpc>
                <a:spcPct val="100000"/>
              </a:lnSpc>
              <a:spcBef>
                <a:spcPts val="700"/>
              </a:spcBef>
              <a:buFont typeface="Arial"/>
              <a:buChar char="•"/>
              <a:tabLst>
                <a:tab pos="241300" algn="l"/>
              </a:tabLst>
            </a:pPr>
            <a:r>
              <a:rPr dirty="0">
                <a:latin typeface="맑은 고딕"/>
                <a:cs typeface="맑은 고딕"/>
              </a:rPr>
              <a:t>그림 </a:t>
            </a:r>
            <a:r>
              <a:rPr dirty="0">
                <a:latin typeface="Wingdings"/>
                <a:cs typeface="Wingdings"/>
              </a:rPr>
              <a:t></a:t>
            </a:r>
            <a:r>
              <a:rPr dirty="0">
                <a:latin typeface="Times New Roman"/>
                <a:cs typeface="Times New Roman"/>
              </a:rPr>
              <a:t> </a:t>
            </a:r>
            <a:r>
              <a:rPr spc="25" dirty="0"/>
              <a:t>Colab</a:t>
            </a:r>
            <a:r>
              <a:rPr spc="-245" dirty="0"/>
              <a:t> </a:t>
            </a:r>
            <a:r>
              <a:rPr spc="50" dirty="0"/>
              <a:t>ver.</a:t>
            </a:r>
          </a:p>
          <a:p>
            <a:pPr marL="698500" lvl="1" indent="-228600">
              <a:lnSpc>
                <a:spcPts val="2280"/>
              </a:lnSpc>
              <a:spcBef>
                <a:spcPts val="265"/>
              </a:spcBef>
              <a:buClr>
                <a:srgbClr val="000000"/>
              </a:buClr>
              <a:buChar char="•"/>
              <a:tabLst>
                <a:tab pos="697865" algn="l"/>
                <a:tab pos="698500" algn="l"/>
              </a:tabLst>
            </a:pPr>
            <a:r>
              <a:rPr sz="2000" u="sng" spc="8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Arial"/>
                <a:cs typeface="Arial"/>
                <a:hlinkClick r:id="rId3"/>
              </a:rPr>
              <a:t>https://colab.research.google.com/github/ageron/handson-</a:t>
            </a:r>
            <a:endParaRPr sz="2000">
              <a:latin typeface="Arial"/>
              <a:cs typeface="Arial"/>
            </a:endParaRPr>
          </a:p>
          <a:p>
            <a:pPr marL="698500">
              <a:lnSpc>
                <a:spcPts val="2280"/>
              </a:lnSpc>
            </a:pPr>
            <a:r>
              <a:rPr sz="2000" u="sng" spc="7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hlinkClick r:id="rId3"/>
              </a:rPr>
              <a:t>ml2/blob/master/08_dimensionality_reduction.ipynb</a:t>
            </a:r>
            <a:endParaRPr sz="2000"/>
          </a:p>
        </p:txBody>
      </p:sp>
      <p:sp>
        <p:nvSpPr>
          <p:cNvPr id="4" name="object 4"/>
          <p:cNvSpPr txBox="1"/>
          <p:nvPr/>
        </p:nvSpPr>
        <p:spPr>
          <a:xfrm>
            <a:off x="7002605" y="149937"/>
            <a:ext cx="4930140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335">
              <a:lnSpc>
                <a:spcPct val="100000"/>
              </a:lnSpc>
              <a:spcBef>
                <a:spcPts val="95"/>
              </a:spcBef>
            </a:pPr>
            <a:r>
              <a:rPr sz="1600" b="1" spc="-5" dirty="0">
                <a:latin typeface="맑은 고딕"/>
                <a:cs typeface="맑은 고딕"/>
              </a:rPr>
              <a:t>기 </a:t>
            </a:r>
            <a:r>
              <a:rPr sz="1600" spc="-5" dirty="0">
                <a:latin typeface="맑은 고딕"/>
                <a:cs typeface="맑은 고딕"/>
              </a:rPr>
              <a:t>: 기계학습, 오일석,</a:t>
            </a:r>
            <a:r>
              <a:rPr sz="1600" spc="30" dirty="0">
                <a:latin typeface="맑은 고딕"/>
                <a:cs typeface="맑은 고딕"/>
              </a:rPr>
              <a:t> </a:t>
            </a:r>
            <a:r>
              <a:rPr sz="1600" spc="-10" dirty="0">
                <a:latin typeface="맑은 고딕"/>
                <a:cs typeface="맑은 고딕"/>
              </a:rPr>
              <a:t>2017</a:t>
            </a:r>
            <a:endParaRPr sz="16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맑은 고딕"/>
                <a:cs typeface="맑은 고딕"/>
              </a:rPr>
              <a:t>핸 </a:t>
            </a:r>
            <a:r>
              <a:rPr sz="1600" spc="-5" dirty="0">
                <a:latin typeface="맑은 고딕"/>
                <a:cs typeface="맑은 고딕"/>
              </a:rPr>
              <a:t>: 핸즈온머신러닝, 2/E, </a:t>
            </a:r>
            <a:r>
              <a:rPr sz="1600" spc="-10" dirty="0">
                <a:latin typeface="맑은 고딕"/>
                <a:cs typeface="맑은 고딕"/>
              </a:rPr>
              <a:t>2020</a:t>
            </a:r>
            <a:r>
              <a:rPr sz="1600" spc="8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(번역)</a:t>
            </a:r>
            <a:endParaRPr sz="16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맑은 고딕"/>
                <a:cs typeface="맑은 고딕"/>
              </a:rPr>
              <a:t>모 </a:t>
            </a:r>
            <a:r>
              <a:rPr sz="1600" spc="-5" dirty="0">
                <a:latin typeface="맑은 고딕"/>
                <a:cs typeface="맑은 고딕"/>
              </a:rPr>
              <a:t>: 모두의 딥러닝, 2/E,</a:t>
            </a:r>
            <a:r>
              <a:rPr sz="1600" spc="35" dirty="0">
                <a:latin typeface="맑은 고딕"/>
                <a:cs typeface="맑은 고딕"/>
              </a:rPr>
              <a:t> </a:t>
            </a:r>
            <a:r>
              <a:rPr sz="1600" spc="-10" dirty="0">
                <a:latin typeface="맑은 고딕"/>
                <a:cs typeface="맑은 고딕"/>
              </a:rPr>
              <a:t>2020</a:t>
            </a:r>
            <a:endParaRPr sz="1600">
              <a:latin typeface="맑은 고딕"/>
              <a:cs typeface="맑은 고딕"/>
            </a:endParaRPr>
          </a:p>
          <a:p>
            <a:pPr marL="12700">
              <a:lnSpc>
                <a:spcPct val="100000"/>
              </a:lnSpc>
            </a:pPr>
            <a:r>
              <a:rPr sz="1600" b="1" spc="-5" dirty="0">
                <a:latin typeface="맑은 고딕"/>
                <a:cs typeface="맑은 고딕"/>
              </a:rPr>
              <a:t>케 </a:t>
            </a:r>
            <a:r>
              <a:rPr sz="1600" spc="-5" dirty="0">
                <a:latin typeface="맑은 고딕"/>
                <a:cs typeface="맑은 고딕"/>
              </a:rPr>
              <a:t>: 케라스 창시자에게 배우는…, </a:t>
            </a:r>
            <a:r>
              <a:rPr sz="1600" spc="-10" dirty="0">
                <a:latin typeface="맑은 고딕"/>
                <a:cs typeface="맑은 고딕"/>
              </a:rPr>
              <a:t>2018</a:t>
            </a:r>
            <a:r>
              <a:rPr sz="1600" spc="80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(번역)</a:t>
            </a:r>
            <a:endParaRPr sz="1600">
              <a:latin typeface="맑은 고딕"/>
              <a:cs typeface="맑은 고딕"/>
            </a:endParaRPr>
          </a:p>
          <a:p>
            <a:pPr marL="12700">
              <a:lnSpc>
                <a:spcPts val="1914"/>
              </a:lnSpc>
            </a:pPr>
            <a:r>
              <a:rPr sz="1600" b="1" spc="-5" dirty="0">
                <a:latin typeface="맑은 고딕"/>
                <a:cs typeface="맑은 고딕"/>
              </a:rPr>
              <a:t>머 </a:t>
            </a:r>
            <a:r>
              <a:rPr sz="1600" spc="-5" dirty="0">
                <a:latin typeface="맑은 고딕"/>
                <a:cs typeface="맑은 고딕"/>
              </a:rPr>
              <a:t>: 머신러닝 도감 그림으로…, </a:t>
            </a:r>
            <a:r>
              <a:rPr sz="1600" spc="-10" dirty="0">
                <a:latin typeface="맑은 고딕"/>
                <a:cs typeface="맑은 고딕"/>
              </a:rPr>
              <a:t>2019</a:t>
            </a:r>
            <a:r>
              <a:rPr sz="1600" spc="85" dirty="0">
                <a:latin typeface="맑은 고딕"/>
                <a:cs typeface="맑은 고딕"/>
              </a:rPr>
              <a:t> </a:t>
            </a:r>
            <a:r>
              <a:rPr sz="1600" spc="-5" dirty="0">
                <a:latin typeface="맑은 고딕"/>
                <a:cs typeface="맑은 고딕"/>
              </a:rPr>
              <a:t>(번역)</a:t>
            </a:r>
            <a:endParaRPr sz="1600">
              <a:latin typeface="맑은 고딕"/>
              <a:cs typeface="맑은 고딕"/>
            </a:endParaRPr>
          </a:p>
          <a:p>
            <a:pPr marL="12700" marR="5080">
              <a:lnSpc>
                <a:spcPts val="1930"/>
              </a:lnSpc>
              <a:spcBef>
                <a:spcPts val="50"/>
              </a:spcBef>
            </a:pPr>
            <a:r>
              <a:rPr sz="1600" b="1" spc="-5" dirty="0">
                <a:latin typeface="맑은 고딕"/>
                <a:cs typeface="맑은 고딕"/>
              </a:rPr>
              <a:t>파 </a:t>
            </a:r>
            <a:r>
              <a:rPr sz="1600" spc="-5" dirty="0">
                <a:latin typeface="맑은 고딕"/>
                <a:cs typeface="맑은 고딕"/>
              </a:rPr>
              <a:t>: Python machine learning, 2/E, </a:t>
            </a:r>
            <a:r>
              <a:rPr sz="1600" spc="-10" dirty="0">
                <a:latin typeface="맑은 고딕"/>
                <a:cs typeface="맑은 고딕"/>
              </a:rPr>
              <a:t>2019 </a:t>
            </a:r>
            <a:r>
              <a:rPr sz="1600" spc="-5" dirty="0">
                <a:latin typeface="맑은 고딕"/>
                <a:cs typeface="맑은 고딕"/>
              </a:rPr>
              <a:t>(번역) </a:t>
            </a:r>
            <a:r>
              <a:rPr sz="1600" spc="-5" dirty="0">
                <a:latin typeface="Wingdings"/>
                <a:cs typeface="Wingdings"/>
              </a:rPr>
              <a:t>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맑은 고딕"/>
                <a:cs typeface="맑은 고딕"/>
              </a:rPr>
              <a:t>“머  </a:t>
            </a:r>
            <a:r>
              <a:rPr sz="1600" spc="-5" dirty="0">
                <a:latin typeface="맑은 고딕"/>
                <a:cs typeface="맑은 고딕"/>
              </a:rPr>
              <a:t>신러닝 교과서 with 파이썬, </a:t>
            </a:r>
            <a:r>
              <a:rPr sz="1600" spc="-90" dirty="0">
                <a:latin typeface="맑은 고딕"/>
                <a:cs typeface="맑은 고딕"/>
              </a:rPr>
              <a:t>…”</a:t>
            </a:r>
            <a:r>
              <a:rPr sz="1600" spc="55" dirty="0">
                <a:latin typeface="맑은 고딕"/>
                <a:cs typeface="맑은 고딕"/>
              </a:rPr>
              <a:t> </a:t>
            </a:r>
            <a:r>
              <a:rPr sz="1600" spc="-10" dirty="0">
                <a:latin typeface="맑은 고딕"/>
                <a:cs typeface="맑은 고딕"/>
              </a:rPr>
              <a:t>2019</a:t>
            </a:r>
            <a:endParaRPr sz="1600">
              <a:latin typeface="맑은 고딕"/>
              <a:cs typeface="맑은 고딕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528701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270" dirty="0">
                <a:latin typeface="Arial"/>
                <a:cs typeface="Arial"/>
              </a:rPr>
              <a:t>In </a:t>
            </a:r>
            <a:r>
              <a:rPr sz="4400" spc="220" dirty="0">
                <a:latin typeface="Arial"/>
                <a:cs typeface="Arial"/>
              </a:rPr>
              <a:t>the </a:t>
            </a:r>
            <a:r>
              <a:rPr sz="4400" spc="200" dirty="0">
                <a:latin typeface="Arial"/>
                <a:cs typeface="Arial"/>
              </a:rPr>
              <a:t>next</a:t>
            </a:r>
            <a:r>
              <a:rPr sz="4400" spc="-760" dirty="0">
                <a:latin typeface="Arial"/>
                <a:cs typeface="Arial"/>
              </a:rPr>
              <a:t> </a:t>
            </a:r>
            <a:r>
              <a:rPr sz="4400" spc="25" dirty="0">
                <a:latin typeface="Arial"/>
                <a:cs typeface="Arial"/>
              </a:rPr>
              <a:t>lecture…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dirty="0"/>
              <a:t>38</a:t>
            </a:fld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4239" y="1759977"/>
            <a:ext cx="4886960" cy="315087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254000" indent="-228600">
              <a:lnSpc>
                <a:spcPct val="100000"/>
              </a:lnSpc>
              <a:spcBef>
                <a:spcPts val="445"/>
              </a:spcBef>
              <a:buChar char="•"/>
              <a:tabLst>
                <a:tab pos="254000" algn="l"/>
              </a:tabLst>
            </a:pPr>
            <a:r>
              <a:rPr sz="2400" spc="85" dirty="0">
                <a:latin typeface="Arial"/>
                <a:cs typeface="Arial"/>
              </a:rPr>
              <a:t>6</a:t>
            </a:r>
            <a:r>
              <a:rPr sz="2400" spc="127" baseline="24305" dirty="0">
                <a:latin typeface="Arial"/>
                <a:cs typeface="Arial"/>
              </a:rPr>
              <a:t>th </a:t>
            </a:r>
            <a:r>
              <a:rPr sz="2400" spc="65" dirty="0">
                <a:latin typeface="Arial"/>
                <a:cs typeface="Arial"/>
              </a:rPr>
              <a:t>week </a:t>
            </a:r>
            <a:r>
              <a:rPr sz="2400" spc="70" dirty="0">
                <a:latin typeface="Arial"/>
                <a:cs typeface="Arial"/>
              </a:rPr>
              <a:t>2</a:t>
            </a:r>
            <a:r>
              <a:rPr sz="2400" spc="104" baseline="24305" dirty="0">
                <a:latin typeface="Arial"/>
                <a:cs typeface="Arial"/>
              </a:rPr>
              <a:t>nd </a:t>
            </a:r>
            <a:r>
              <a:rPr sz="2400" spc="30" dirty="0">
                <a:latin typeface="Arial"/>
                <a:cs typeface="Arial"/>
              </a:rPr>
              <a:t>session </a:t>
            </a:r>
            <a:r>
              <a:rPr sz="2400" spc="45" dirty="0">
                <a:latin typeface="Arial"/>
                <a:cs typeface="Arial"/>
              </a:rPr>
              <a:t>(Lecture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12)</a:t>
            </a:r>
            <a:endParaRPr sz="2400">
              <a:latin typeface="Arial"/>
              <a:cs typeface="Arial"/>
            </a:endParaRPr>
          </a:p>
          <a:p>
            <a:pPr marL="711200" lvl="1" indent="-228600">
              <a:lnSpc>
                <a:spcPct val="100000"/>
              </a:lnSpc>
              <a:spcBef>
                <a:spcPts val="290"/>
              </a:spcBef>
              <a:buChar char="•"/>
              <a:tabLst>
                <a:tab pos="710565" algn="l"/>
                <a:tab pos="711200" algn="l"/>
              </a:tabLst>
            </a:pPr>
            <a:r>
              <a:rPr sz="2000" spc="45" dirty="0">
                <a:latin typeface="Arial"/>
                <a:cs typeface="Arial"/>
              </a:rPr>
              <a:t>Kernel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spc="-120" dirty="0">
                <a:latin typeface="Arial"/>
                <a:cs typeface="Arial"/>
              </a:rPr>
              <a:t>PCA</a:t>
            </a:r>
            <a:endParaRPr sz="2000">
              <a:latin typeface="Arial"/>
              <a:cs typeface="Arial"/>
            </a:endParaRPr>
          </a:p>
          <a:p>
            <a:pPr marL="1168400" lvl="2" indent="-229235">
              <a:lnSpc>
                <a:spcPct val="100000"/>
              </a:lnSpc>
              <a:spcBef>
                <a:spcPts val="295"/>
              </a:spcBef>
              <a:buChar char="•"/>
              <a:tabLst>
                <a:tab pos="1167765" algn="l"/>
                <a:tab pos="1168400" algn="l"/>
              </a:tabLst>
            </a:pPr>
            <a:r>
              <a:rPr sz="1800" spc="110" dirty="0">
                <a:latin typeface="Arial"/>
                <a:cs typeface="Arial"/>
              </a:rPr>
              <a:t>In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85" dirty="0">
                <a:latin typeface="Arial"/>
                <a:cs typeface="Arial"/>
              </a:rPr>
              <a:t>theory</a:t>
            </a:r>
            <a:endParaRPr sz="1800">
              <a:latin typeface="Arial"/>
              <a:cs typeface="Arial"/>
            </a:endParaRPr>
          </a:p>
          <a:p>
            <a:pPr marL="1168400" lvl="2" indent="-229235">
              <a:lnSpc>
                <a:spcPct val="100000"/>
              </a:lnSpc>
              <a:spcBef>
                <a:spcPts val="275"/>
              </a:spcBef>
              <a:buChar char="•"/>
              <a:tabLst>
                <a:tab pos="1167765" algn="l"/>
                <a:tab pos="1168400" algn="l"/>
              </a:tabLst>
            </a:pPr>
            <a:r>
              <a:rPr sz="1800" spc="110" dirty="0">
                <a:latin typeface="Arial"/>
                <a:cs typeface="Arial"/>
              </a:rPr>
              <a:t>In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spc="110" dirty="0">
                <a:latin typeface="Arial"/>
                <a:cs typeface="Arial"/>
              </a:rPr>
              <a:t>programming</a:t>
            </a:r>
            <a:endParaRPr sz="1800">
              <a:latin typeface="Arial"/>
              <a:cs typeface="Arial"/>
            </a:endParaRPr>
          </a:p>
          <a:p>
            <a:pPr marL="711200" lvl="1" indent="-228600">
              <a:lnSpc>
                <a:spcPct val="100000"/>
              </a:lnSpc>
              <a:spcBef>
                <a:spcPts val="259"/>
              </a:spcBef>
              <a:buFont typeface="Arial"/>
              <a:buChar char="•"/>
              <a:tabLst>
                <a:tab pos="710565" algn="l"/>
                <a:tab pos="711200" algn="l"/>
              </a:tabLst>
            </a:pPr>
            <a:r>
              <a:rPr sz="2000" b="1" spc="5" dirty="0">
                <a:solidFill>
                  <a:srgbClr val="FF0000"/>
                </a:solidFill>
                <a:latin typeface="Tahoma"/>
                <a:cs typeface="Tahoma"/>
              </a:rPr>
              <a:t>Quiz </a:t>
            </a:r>
            <a:r>
              <a:rPr sz="2000" spc="114" dirty="0">
                <a:latin typeface="Arial"/>
                <a:cs typeface="Arial"/>
              </a:rPr>
              <a:t>that </a:t>
            </a:r>
            <a:r>
              <a:rPr sz="2000" spc="30" dirty="0">
                <a:latin typeface="Arial"/>
                <a:cs typeface="Arial"/>
              </a:rPr>
              <a:t>covers </a:t>
            </a:r>
            <a:r>
              <a:rPr sz="2000" spc="50" dirty="0">
                <a:latin typeface="Arial"/>
                <a:cs typeface="Arial"/>
              </a:rPr>
              <a:t>Lecture </a:t>
            </a:r>
            <a:r>
              <a:rPr sz="2000" b="1" spc="-130" dirty="0">
                <a:latin typeface="Tahoma"/>
                <a:cs typeface="Tahoma"/>
              </a:rPr>
              <a:t>9 </a:t>
            </a:r>
            <a:r>
              <a:rPr sz="2000" b="1" spc="15" dirty="0">
                <a:latin typeface="Tahoma"/>
                <a:cs typeface="Tahoma"/>
              </a:rPr>
              <a:t>to</a:t>
            </a:r>
            <a:r>
              <a:rPr sz="2000" b="1" spc="-405" dirty="0">
                <a:latin typeface="Tahoma"/>
                <a:cs typeface="Tahoma"/>
              </a:rPr>
              <a:t> </a:t>
            </a:r>
            <a:r>
              <a:rPr sz="2000" b="1" spc="-125" dirty="0">
                <a:latin typeface="Tahoma"/>
                <a:cs typeface="Tahoma"/>
              </a:rPr>
              <a:t>12</a:t>
            </a:r>
            <a:endParaRPr sz="2000">
              <a:latin typeface="Tahoma"/>
              <a:cs typeface="Tahoma"/>
            </a:endParaRPr>
          </a:p>
          <a:p>
            <a:pPr marL="254000" indent="-228600">
              <a:lnSpc>
                <a:spcPct val="100000"/>
              </a:lnSpc>
              <a:spcBef>
                <a:spcPts val="680"/>
              </a:spcBef>
              <a:buChar char="•"/>
              <a:tabLst>
                <a:tab pos="254000" algn="l"/>
              </a:tabLst>
            </a:pPr>
            <a:r>
              <a:rPr sz="2400" spc="85" dirty="0">
                <a:latin typeface="Arial"/>
                <a:cs typeface="Arial"/>
              </a:rPr>
              <a:t>7</a:t>
            </a:r>
            <a:r>
              <a:rPr sz="2400" spc="127" baseline="24305" dirty="0">
                <a:latin typeface="Arial"/>
                <a:cs typeface="Arial"/>
              </a:rPr>
              <a:t>th </a:t>
            </a:r>
            <a:r>
              <a:rPr sz="2400" spc="65" dirty="0">
                <a:latin typeface="Arial"/>
                <a:cs typeface="Arial"/>
              </a:rPr>
              <a:t>week </a:t>
            </a:r>
            <a:r>
              <a:rPr sz="2400" spc="40" dirty="0">
                <a:latin typeface="Arial"/>
                <a:cs typeface="Arial"/>
              </a:rPr>
              <a:t>1</a:t>
            </a:r>
            <a:r>
              <a:rPr sz="2400" spc="60" baseline="24305" dirty="0">
                <a:latin typeface="Arial"/>
                <a:cs typeface="Arial"/>
              </a:rPr>
              <a:t>st </a:t>
            </a:r>
            <a:r>
              <a:rPr sz="2400" spc="30" dirty="0">
                <a:latin typeface="Arial"/>
                <a:cs typeface="Arial"/>
              </a:rPr>
              <a:t>session </a:t>
            </a:r>
            <a:r>
              <a:rPr sz="2400" spc="45" dirty="0">
                <a:latin typeface="Arial"/>
                <a:cs typeface="Arial"/>
              </a:rPr>
              <a:t>(Lecture</a:t>
            </a:r>
            <a:r>
              <a:rPr sz="2400" spc="-7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13)</a:t>
            </a:r>
            <a:endParaRPr sz="2400">
              <a:latin typeface="Arial"/>
              <a:cs typeface="Arial"/>
            </a:endParaRPr>
          </a:p>
          <a:p>
            <a:pPr marL="711200" lvl="1" indent="-228600">
              <a:lnSpc>
                <a:spcPct val="100000"/>
              </a:lnSpc>
              <a:spcBef>
                <a:spcPts val="290"/>
              </a:spcBef>
              <a:buChar char="•"/>
              <a:tabLst>
                <a:tab pos="710565" algn="l"/>
                <a:tab pos="711200" algn="l"/>
              </a:tabLst>
            </a:pPr>
            <a:r>
              <a:rPr sz="2000" spc="60" dirty="0">
                <a:latin typeface="Arial"/>
                <a:cs typeface="Arial"/>
              </a:rPr>
              <a:t>Clustering</a:t>
            </a:r>
            <a:endParaRPr sz="2000">
              <a:latin typeface="Arial"/>
              <a:cs typeface="Arial"/>
            </a:endParaRPr>
          </a:p>
          <a:p>
            <a:pPr marL="1168400" lvl="2" indent="-229235">
              <a:lnSpc>
                <a:spcPct val="100000"/>
              </a:lnSpc>
              <a:spcBef>
                <a:spcPts val="295"/>
              </a:spcBef>
              <a:buChar char="•"/>
              <a:tabLst>
                <a:tab pos="1167765" algn="l"/>
                <a:tab pos="1168400" algn="l"/>
              </a:tabLst>
            </a:pPr>
            <a:r>
              <a:rPr sz="1800" spc="20" dirty="0">
                <a:latin typeface="Arial"/>
                <a:cs typeface="Arial"/>
              </a:rPr>
              <a:t>K-means</a:t>
            </a:r>
            <a:endParaRPr sz="1800">
              <a:latin typeface="Arial"/>
              <a:cs typeface="Arial"/>
            </a:endParaRPr>
          </a:p>
          <a:p>
            <a:pPr marL="1168400" lvl="2" indent="-229235">
              <a:lnSpc>
                <a:spcPct val="100000"/>
              </a:lnSpc>
              <a:spcBef>
                <a:spcPts val="275"/>
              </a:spcBef>
              <a:buChar char="•"/>
              <a:tabLst>
                <a:tab pos="1167765" algn="l"/>
                <a:tab pos="1168400" algn="l"/>
              </a:tabLst>
            </a:pPr>
            <a:r>
              <a:rPr sz="1800" spc="70" dirty="0">
                <a:latin typeface="Arial"/>
                <a:cs typeface="Arial"/>
              </a:rPr>
              <a:t>Its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spc="55" dirty="0">
                <a:latin typeface="Arial"/>
                <a:cs typeface="Arial"/>
              </a:rPr>
              <a:t>applications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91476" y="152400"/>
            <a:ext cx="12000865" cy="6611620"/>
            <a:chOff x="191476" y="152400"/>
            <a:chExt cx="12000865" cy="6611620"/>
          </a:xfrm>
        </p:grpSpPr>
        <p:sp>
          <p:nvSpPr>
            <p:cNvPr id="3" name="object 3"/>
            <p:cNvSpPr/>
            <p:nvPr/>
          </p:nvSpPr>
          <p:spPr>
            <a:xfrm>
              <a:off x="191476" y="1745621"/>
              <a:ext cx="12000523" cy="3839090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8843" y="2155493"/>
              <a:ext cx="3857625" cy="1089660"/>
            </a:xfrm>
            <a:custGeom>
              <a:avLst/>
              <a:gdLst/>
              <a:ahLst/>
              <a:cxnLst/>
              <a:rect l="l" t="t" r="r" b="b"/>
              <a:pathLst>
                <a:path w="3857625" h="1089660">
                  <a:moveTo>
                    <a:pt x="15140" y="13158"/>
                  </a:moveTo>
                  <a:lnTo>
                    <a:pt x="66930" y="12059"/>
                  </a:lnTo>
                  <a:lnTo>
                    <a:pt x="116276" y="13339"/>
                  </a:lnTo>
                  <a:lnTo>
                    <a:pt x="163845" y="16279"/>
                  </a:lnTo>
                  <a:lnTo>
                    <a:pt x="210307" y="20158"/>
                  </a:lnTo>
                  <a:lnTo>
                    <a:pt x="256331" y="24257"/>
                  </a:lnTo>
                  <a:lnTo>
                    <a:pt x="302585" y="27856"/>
                  </a:lnTo>
                  <a:lnTo>
                    <a:pt x="349739" y="30236"/>
                  </a:lnTo>
                  <a:lnTo>
                    <a:pt x="398462" y="30675"/>
                  </a:lnTo>
                  <a:lnTo>
                    <a:pt x="449422" y="28455"/>
                  </a:lnTo>
                  <a:lnTo>
                    <a:pt x="503289" y="22856"/>
                  </a:lnTo>
                  <a:lnTo>
                    <a:pt x="560732" y="13158"/>
                  </a:lnTo>
                  <a:lnTo>
                    <a:pt x="619090" y="4131"/>
                  </a:lnTo>
                  <a:lnTo>
                    <a:pt x="675337" y="277"/>
                  </a:lnTo>
                  <a:lnTo>
                    <a:pt x="729593" y="474"/>
                  </a:lnTo>
                  <a:lnTo>
                    <a:pt x="781977" y="3598"/>
                  </a:lnTo>
                  <a:lnTo>
                    <a:pt x="832610" y="8528"/>
                  </a:lnTo>
                  <a:lnTo>
                    <a:pt x="881611" y="14141"/>
                  </a:lnTo>
                  <a:lnTo>
                    <a:pt x="929099" y="19314"/>
                  </a:lnTo>
                  <a:lnTo>
                    <a:pt x="975195" y="22925"/>
                  </a:lnTo>
                  <a:lnTo>
                    <a:pt x="1020018" y="23851"/>
                  </a:lnTo>
                  <a:lnTo>
                    <a:pt x="1063688" y="20969"/>
                  </a:lnTo>
                  <a:lnTo>
                    <a:pt x="1106324" y="13158"/>
                  </a:lnTo>
                  <a:lnTo>
                    <a:pt x="1152729" y="4249"/>
                  </a:lnTo>
                  <a:lnTo>
                    <a:pt x="1199376" y="226"/>
                  </a:lnTo>
                  <a:lnTo>
                    <a:pt x="1246535" y="0"/>
                  </a:lnTo>
                  <a:lnTo>
                    <a:pt x="1294476" y="2480"/>
                  </a:lnTo>
                  <a:lnTo>
                    <a:pt x="1343471" y="6576"/>
                  </a:lnTo>
                  <a:lnTo>
                    <a:pt x="1393790" y="11199"/>
                  </a:lnTo>
                  <a:lnTo>
                    <a:pt x="1445705" y="15259"/>
                  </a:lnTo>
                  <a:lnTo>
                    <a:pt x="1499485" y="17665"/>
                  </a:lnTo>
                  <a:lnTo>
                    <a:pt x="1555402" y="17328"/>
                  </a:lnTo>
                  <a:lnTo>
                    <a:pt x="1613727" y="13158"/>
                  </a:lnTo>
                  <a:lnTo>
                    <a:pt x="1662308" y="8872"/>
                  </a:lnTo>
                  <a:lnTo>
                    <a:pt x="1709060" y="6533"/>
                  </a:lnTo>
                  <a:lnTo>
                    <a:pt x="1754536" y="5789"/>
                  </a:lnTo>
                  <a:lnTo>
                    <a:pt x="1799288" y="6291"/>
                  </a:lnTo>
                  <a:lnTo>
                    <a:pt x="1843869" y="7690"/>
                  </a:lnTo>
                  <a:lnTo>
                    <a:pt x="1888830" y="9634"/>
                  </a:lnTo>
                  <a:lnTo>
                    <a:pt x="1934723" y="11774"/>
                  </a:lnTo>
                  <a:lnTo>
                    <a:pt x="1982101" y="13759"/>
                  </a:lnTo>
                  <a:lnTo>
                    <a:pt x="2031517" y="15240"/>
                  </a:lnTo>
                  <a:lnTo>
                    <a:pt x="2083521" y="15867"/>
                  </a:lnTo>
                  <a:lnTo>
                    <a:pt x="2138668" y="15290"/>
                  </a:lnTo>
                  <a:lnTo>
                    <a:pt x="2197508" y="13158"/>
                  </a:lnTo>
                  <a:lnTo>
                    <a:pt x="2257265" y="11563"/>
                  </a:lnTo>
                  <a:lnTo>
                    <a:pt x="2314829" y="12401"/>
                  </a:lnTo>
                  <a:lnTo>
                    <a:pt x="2370252" y="15030"/>
                  </a:lnTo>
                  <a:lnTo>
                    <a:pt x="2423585" y="18805"/>
                  </a:lnTo>
                  <a:lnTo>
                    <a:pt x="2474882" y="23085"/>
                  </a:lnTo>
                  <a:lnTo>
                    <a:pt x="2524193" y="27226"/>
                  </a:lnTo>
                  <a:lnTo>
                    <a:pt x="2571571" y="30586"/>
                  </a:lnTo>
                  <a:lnTo>
                    <a:pt x="2617069" y="32521"/>
                  </a:lnTo>
                  <a:lnTo>
                    <a:pt x="2660737" y="32389"/>
                  </a:lnTo>
                  <a:lnTo>
                    <a:pt x="2702629" y="29546"/>
                  </a:lnTo>
                  <a:lnTo>
                    <a:pt x="2742795" y="23350"/>
                  </a:lnTo>
                  <a:lnTo>
                    <a:pt x="2781289" y="13158"/>
                  </a:lnTo>
                  <a:lnTo>
                    <a:pt x="2803814" y="7658"/>
                  </a:lnTo>
                  <a:lnTo>
                    <a:pt x="2830147" y="4507"/>
                  </a:lnTo>
                  <a:lnTo>
                    <a:pt x="2860078" y="3433"/>
                  </a:lnTo>
                  <a:lnTo>
                    <a:pt x="2893399" y="4160"/>
                  </a:lnTo>
                  <a:lnTo>
                    <a:pt x="2969373" y="9925"/>
                  </a:lnTo>
                  <a:lnTo>
                    <a:pt x="3011607" y="14415"/>
                  </a:lnTo>
                  <a:lnTo>
                    <a:pt x="3056394" y="19611"/>
                  </a:lnTo>
                  <a:lnTo>
                    <a:pt x="3103524" y="25240"/>
                  </a:lnTo>
                  <a:lnTo>
                    <a:pt x="3152789" y="31027"/>
                  </a:lnTo>
                  <a:lnTo>
                    <a:pt x="3203978" y="36699"/>
                  </a:lnTo>
                  <a:lnTo>
                    <a:pt x="3256883" y="41982"/>
                  </a:lnTo>
                  <a:lnTo>
                    <a:pt x="3311295" y="46602"/>
                  </a:lnTo>
                  <a:lnTo>
                    <a:pt x="3367005" y="50285"/>
                  </a:lnTo>
                  <a:lnTo>
                    <a:pt x="3423802" y="52758"/>
                  </a:lnTo>
                  <a:lnTo>
                    <a:pt x="3481479" y="53745"/>
                  </a:lnTo>
                  <a:lnTo>
                    <a:pt x="3539826" y="52975"/>
                  </a:lnTo>
                  <a:lnTo>
                    <a:pt x="3598633" y="50172"/>
                  </a:lnTo>
                  <a:lnTo>
                    <a:pt x="3657691" y="45062"/>
                  </a:lnTo>
                  <a:lnTo>
                    <a:pt x="3716792" y="37373"/>
                  </a:lnTo>
                  <a:lnTo>
                    <a:pt x="3775726" y="26829"/>
                  </a:lnTo>
                  <a:lnTo>
                    <a:pt x="3834284" y="13158"/>
                  </a:lnTo>
                  <a:lnTo>
                    <a:pt x="3847784" y="79706"/>
                  </a:lnTo>
                  <a:lnTo>
                    <a:pt x="3855071" y="142045"/>
                  </a:lnTo>
                  <a:lnTo>
                    <a:pt x="3857351" y="200356"/>
                  </a:lnTo>
                  <a:lnTo>
                    <a:pt x="3855827" y="254820"/>
                  </a:lnTo>
                  <a:lnTo>
                    <a:pt x="3851705" y="305618"/>
                  </a:lnTo>
                  <a:lnTo>
                    <a:pt x="3846189" y="352933"/>
                  </a:lnTo>
                  <a:lnTo>
                    <a:pt x="3840485" y="396944"/>
                  </a:lnTo>
                  <a:lnTo>
                    <a:pt x="3835796" y="437833"/>
                  </a:lnTo>
                  <a:lnTo>
                    <a:pt x="3833327" y="475783"/>
                  </a:lnTo>
                  <a:lnTo>
                    <a:pt x="3834284" y="510973"/>
                  </a:lnTo>
                  <a:lnTo>
                    <a:pt x="3835693" y="546639"/>
                  </a:lnTo>
                  <a:lnTo>
                    <a:pt x="3834789" y="590842"/>
                  </a:lnTo>
                  <a:lnTo>
                    <a:pt x="3832248" y="641760"/>
                  </a:lnTo>
                  <a:lnTo>
                    <a:pt x="3828749" y="697572"/>
                  </a:lnTo>
                  <a:lnTo>
                    <a:pt x="3824967" y="756457"/>
                  </a:lnTo>
                  <a:lnTo>
                    <a:pt x="3821581" y="816595"/>
                  </a:lnTo>
                  <a:lnTo>
                    <a:pt x="3819268" y="876164"/>
                  </a:lnTo>
                  <a:lnTo>
                    <a:pt x="3818704" y="933344"/>
                  </a:lnTo>
                  <a:lnTo>
                    <a:pt x="3820567" y="986313"/>
                  </a:lnTo>
                  <a:lnTo>
                    <a:pt x="3825535" y="1033252"/>
                  </a:lnTo>
                  <a:lnTo>
                    <a:pt x="3834284" y="1072338"/>
                  </a:lnTo>
                  <a:lnTo>
                    <a:pt x="3782634" y="1079419"/>
                  </a:lnTo>
                  <a:lnTo>
                    <a:pt x="3733777" y="1083449"/>
                  </a:lnTo>
                  <a:lnTo>
                    <a:pt x="3687125" y="1084937"/>
                  </a:lnTo>
                  <a:lnTo>
                    <a:pt x="3642090" y="1084394"/>
                  </a:lnTo>
                  <a:lnTo>
                    <a:pt x="3598081" y="1082330"/>
                  </a:lnTo>
                  <a:lnTo>
                    <a:pt x="3554510" y="1079257"/>
                  </a:lnTo>
                  <a:lnTo>
                    <a:pt x="3510788" y="1075683"/>
                  </a:lnTo>
                  <a:lnTo>
                    <a:pt x="3466327" y="1072121"/>
                  </a:lnTo>
                  <a:lnTo>
                    <a:pt x="3420537" y="1069080"/>
                  </a:lnTo>
                  <a:lnTo>
                    <a:pt x="3372830" y="1067070"/>
                  </a:lnTo>
                  <a:lnTo>
                    <a:pt x="3322616" y="1066603"/>
                  </a:lnTo>
                  <a:lnTo>
                    <a:pt x="3269307" y="1068189"/>
                  </a:lnTo>
                  <a:lnTo>
                    <a:pt x="3212314" y="1072338"/>
                  </a:lnTo>
                  <a:lnTo>
                    <a:pt x="3145192" y="1076759"/>
                  </a:lnTo>
                  <a:lnTo>
                    <a:pt x="3083039" y="1077422"/>
                  </a:lnTo>
                  <a:lnTo>
                    <a:pt x="3025365" y="1075285"/>
                  </a:lnTo>
                  <a:lnTo>
                    <a:pt x="2971683" y="1071306"/>
                  </a:lnTo>
                  <a:lnTo>
                    <a:pt x="2921506" y="1066443"/>
                  </a:lnTo>
                  <a:lnTo>
                    <a:pt x="2874346" y="1061654"/>
                  </a:lnTo>
                  <a:lnTo>
                    <a:pt x="2829714" y="1057896"/>
                  </a:lnTo>
                  <a:lnTo>
                    <a:pt x="2787124" y="1056128"/>
                  </a:lnTo>
                  <a:lnTo>
                    <a:pt x="2746087" y="1057307"/>
                  </a:lnTo>
                  <a:lnTo>
                    <a:pt x="2706116" y="1062391"/>
                  </a:lnTo>
                  <a:lnTo>
                    <a:pt x="2666722" y="1072338"/>
                  </a:lnTo>
                  <a:lnTo>
                    <a:pt x="2628827" y="1081743"/>
                  </a:lnTo>
                  <a:lnTo>
                    <a:pt x="2587444" y="1087139"/>
                  </a:lnTo>
                  <a:lnTo>
                    <a:pt x="2543034" y="1089215"/>
                  </a:lnTo>
                  <a:lnTo>
                    <a:pt x="2496056" y="1088662"/>
                  </a:lnTo>
                  <a:lnTo>
                    <a:pt x="2446969" y="1086168"/>
                  </a:lnTo>
                  <a:lnTo>
                    <a:pt x="2396233" y="1082425"/>
                  </a:lnTo>
                  <a:lnTo>
                    <a:pt x="2344307" y="1078121"/>
                  </a:lnTo>
                  <a:lnTo>
                    <a:pt x="2291652" y="1073947"/>
                  </a:lnTo>
                  <a:lnTo>
                    <a:pt x="2238727" y="1070591"/>
                  </a:lnTo>
                  <a:lnTo>
                    <a:pt x="2185992" y="1068745"/>
                  </a:lnTo>
                  <a:lnTo>
                    <a:pt x="2133906" y="1069097"/>
                  </a:lnTo>
                  <a:lnTo>
                    <a:pt x="2082928" y="1072338"/>
                  </a:lnTo>
                  <a:lnTo>
                    <a:pt x="2035483" y="1075467"/>
                  </a:lnTo>
                  <a:lnTo>
                    <a:pt x="1986259" y="1076135"/>
                  </a:lnTo>
                  <a:lnTo>
                    <a:pt x="1935724" y="1074870"/>
                  </a:lnTo>
                  <a:lnTo>
                    <a:pt x="1884343" y="1072201"/>
                  </a:lnTo>
                  <a:lnTo>
                    <a:pt x="1832585" y="1068657"/>
                  </a:lnTo>
                  <a:lnTo>
                    <a:pt x="1780916" y="1064769"/>
                  </a:lnTo>
                  <a:lnTo>
                    <a:pt x="1729803" y="1061064"/>
                  </a:lnTo>
                  <a:lnTo>
                    <a:pt x="1679713" y="1058073"/>
                  </a:lnTo>
                  <a:lnTo>
                    <a:pt x="1631114" y="1056324"/>
                  </a:lnTo>
                  <a:lnTo>
                    <a:pt x="1584471" y="1056347"/>
                  </a:lnTo>
                  <a:lnTo>
                    <a:pt x="1540253" y="1058671"/>
                  </a:lnTo>
                  <a:lnTo>
                    <a:pt x="1498927" y="1063825"/>
                  </a:lnTo>
                  <a:lnTo>
                    <a:pt x="1460959" y="1072338"/>
                  </a:lnTo>
                  <a:lnTo>
                    <a:pt x="1423823" y="1080519"/>
                  </a:lnTo>
                  <a:lnTo>
                    <a:pt x="1384715" y="1084788"/>
                  </a:lnTo>
                  <a:lnTo>
                    <a:pt x="1343687" y="1085841"/>
                  </a:lnTo>
                  <a:lnTo>
                    <a:pt x="1300790" y="1084371"/>
                  </a:lnTo>
                  <a:lnTo>
                    <a:pt x="1256074" y="1081074"/>
                  </a:lnTo>
                  <a:lnTo>
                    <a:pt x="1209591" y="1076645"/>
                  </a:lnTo>
                  <a:lnTo>
                    <a:pt x="1161390" y="1071780"/>
                  </a:lnTo>
                  <a:lnTo>
                    <a:pt x="1111524" y="1067173"/>
                  </a:lnTo>
                  <a:lnTo>
                    <a:pt x="1060043" y="1063519"/>
                  </a:lnTo>
                  <a:lnTo>
                    <a:pt x="1006998" y="1061514"/>
                  </a:lnTo>
                  <a:lnTo>
                    <a:pt x="952440" y="1061851"/>
                  </a:lnTo>
                  <a:lnTo>
                    <a:pt x="896420" y="1065228"/>
                  </a:lnTo>
                  <a:lnTo>
                    <a:pt x="838989" y="1072338"/>
                  </a:lnTo>
                  <a:lnTo>
                    <a:pt x="793753" y="1077936"/>
                  </a:lnTo>
                  <a:lnTo>
                    <a:pt x="747072" y="1080903"/>
                  </a:lnTo>
                  <a:lnTo>
                    <a:pt x="699156" y="1081625"/>
                  </a:lnTo>
                  <a:lnTo>
                    <a:pt x="650211" y="1080489"/>
                  </a:lnTo>
                  <a:lnTo>
                    <a:pt x="600447" y="1077881"/>
                  </a:lnTo>
                  <a:lnTo>
                    <a:pt x="550072" y="1074188"/>
                  </a:lnTo>
                  <a:lnTo>
                    <a:pt x="499294" y="1069794"/>
                  </a:lnTo>
                  <a:lnTo>
                    <a:pt x="448320" y="1065087"/>
                  </a:lnTo>
                  <a:lnTo>
                    <a:pt x="397360" y="1060453"/>
                  </a:lnTo>
                  <a:lnTo>
                    <a:pt x="346622" y="1056277"/>
                  </a:lnTo>
                  <a:lnTo>
                    <a:pt x="296312" y="1052947"/>
                  </a:lnTo>
                  <a:lnTo>
                    <a:pt x="246641" y="1050848"/>
                  </a:lnTo>
                  <a:lnTo>
                    <a:pt x="197816" y="1050366"/>
                  </a:lnTo>
                  <a:lnTo>
                    <a:pt x="150045" y="1051888"/>
                  </a:lnTo>
                  <a:lnTo>
                    <a:pt x="103537" y="1055800"/>
                  </a:lnTo>
                  <a:lnTo>
                    <a:pt x="58499" y="1062488"/>
                  </a:lnTo>
                  <a:lnTo>
                    <a:pt x="15140" y="1072338"/>
                  </a:lnTo>
                  <a:lnTo>
                    <a:pt x="14838" y="1003495"/>
                  </a:lnTo>
                  <a:lnTo>
                    <a:pt x="16184" y="939195"/>
                  </a:lnTo>
                  <a:lnTo>
                    <a:pt x="18648" y="879239"/>
                  </a:lnTo>
                  <a:lnTo>
                    <a:pt x="21702" y="823430"/>
                  </a:lnTo>
                  <a:lnTo>
                    <a:pt x="24817" y="771567"/>
                  </a:lnTo>
                  <a:lnTo>
                    <a:pt x="27463" y="723454"/>
                  </a:lnTo>
                  <a:lnTo>
                    <a:pt x="29111" y="678890"/>
                  </a:lnTo>
                  <a:lnTo>
                    <a:pt x="29232" y="637676"/>
                  </a:lnTo>
                  <a:lnTo>
                    <a:pt x="27296" y="599616"/>
                  </a:lnTo>
                  <a:lnTo>
                    <a:pt x="22775" y="564508"/>
                  </a:lnTo>
                  <a:lnTo>
                    <a:pt x="15140" y="532156"/>
                  </a:lnTo>
                  <a:lnTo>
                    <a:pt x="6793" y="496407"/>
                  </a:lnTo>
                  <a:lnTo>
                    <a:pt x="1953" y="457372"/>
                  </a:lnTo>
                  <a:lnTo>
                    <a:pt x="0" y="414939"/>
                  </a:lnTo>
                  <a:lnTo>
                    <a:pt x="314" y="368993"/>
                  </a:lnTo>
                  <a:lnTo>
                    <a:pt x="2276" y="319420"/>
                  </a:lnTo>
                  <a:lnTo>
                    <a:pt x="5268" y="266106"/>
                  </a:lnTo>
                  <a:lnTo>
                    <a:pt x="8669" y="208937"/>
                  </a:lnTo>
                  <a:lnTo>
                    <a:pt x="11861" y="147798"/>
                  </a:lnTo>
                  <a:lnTo>
                    <a:pt x="14225" y="82577"/>
                  </a:lnTo>
                  <a:lnTo>
                    <a:pt x="15140" y="13158"/>
                  </a:lnTo>
                  <a:close/>
                </a:path>
              </a:pathLst>
            </a:custGeom>
            <a:ln w="1270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967728" y="3313176"/>
              <a:ext cx="4969764" cy="3450322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62800" y="3508248"/>
              <a:ext cx="4381499" cy="2862071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097267" y="152400"/>
              <a:ext cx="4488179" cy="2906267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29673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와인</a:t>
            </a:r>
            <a:r>
              <a:rPr sz="4400" spc="-484" dirty="0"/>
              <a:t> </a:t>
            </a:r>
            <a:r>
              <a:rPr sz="4400" dirty="0"/>
              <a:t>데이터</a:t>
            </a:r>
            <a:endParaRPr sz="4400"/>
          </a:p>
        </p:txBody>
      </p:sp>
      <p:sp>
        <p:nvSpPr>
          <p:cNvPr id="9" name="object 9"/>
          <p:cNvSpPr txBox="1"/>
          <p:nvPr/>
        </p:nvSpPr>
        <p:spPr>
          <a:xfrm>
            <a:off x="11967577" y="6531057"/>
            <a:ext cx="16065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4</a:t>
            </a:fld>
            <a:endParaRPr sz="1200">
              <a:latin typeface="맑은 고딕"/>
              <a:cs typeface="맑은 고딕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2870"/>
            <a:ext cx="612013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125" dirty="0">
                <a:latin typeface="Arial"/>
                <a:cs typeface="Arial"/>
              </a:rPr>
              <a:t>Unsupervised</a:t>
            </a:r>
            <a:r>
              <a:rPr sz="4400" spc="-114" dirty="0">
                <a:latin typeface="Arial"/>
                <a:cs typeface="Arial"/>
              </a:rPr>
              <a:t> </a:t>
            </a:r>
            <a:r>
              <a:rPr sz="4400" spc="150" dirty="0">
                <a:latin typeface="Arial"/>
                <a:cs typeface="Arial"/>
              </a:rPr>
              <a:t>Learning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764850"/>
            <a:ext cx="10031095" cy="144907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세</a:t>
            </a:r>
            <a:r>
              <a:rPr sz="2400" spc="-225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가지</a:t>
            </a:r>
            <a:r>
              <a:rPr sz="2400" spc="-22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일반</a:t>
            </a:r>
            <a:r>
              <a:rPr sz="2400" spc="-22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과업</a:t>
            </a:r>
            <a:endParaRPr sz="240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28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spc="25" dirty="0">
                <a:latin typeface="맑은 고딕"/>
                <a:cs typeface="맑은 고딕"/>
              </a:rPr>
              <a:t>군집화</a:t>
            </a:r>
            <a:r>
              <a:rPr sz="2000" spc="25" dirty="0">
                <a:latin typeface="Arial"/>
                <a:cs typeface="Arial"/>
              </a:rPr>
              <a:t>(Clustering):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dirty="0">
                <a:latin typeface="맑은 고딕"/>
                <a:cs typeface="맑은 고딕"/>
              </a:rPr>
              <a:t>유사한</a:t>
            </a:r>
            <a:r>
              <a:rPr sz="2000" spc="-20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샘플을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모아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같은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그룹으로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묶는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일</a:t>
            </a:r>
            <a:endParaRPr sz="200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265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밀도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spc="30" dirty="0">
                <a:latin typeface="맑은 고딕"/>
                <a:cs typeface="맑은 고딕"/>
              </a:rPr>
              <a:t>추정</a:t>
            </a:r>
            <a:r>
              <a:rPr sz="2000" spc="30" dirty="0">
                <a:latin typeface="Arial"/>
                <a:cs typeface="Arial"/>
              </a:rPr>
              <a:t>(Density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35" dirty="0">
                <a:latin typeface="Arial"/>
                <a:cs typeface="Arial"/>
              </a:rPr>
              <a:t>Est.): </a:t>
            </a:r>
            <a:r>
              <a:rPr sz="2000" dirty="0">
                <a:latin typeface="맑은 고딕"/>
                <a:cs typeface="맑은 고딕"/>
              </a:rPr>
              <a:t>데이터로부터</a:t>
            </a:r>
            <a:r>
              <a:rPr sz="2000" spc="-204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확률분포를</a:t>
            </a:r>
            <a:r>
              <a:rPr sz="2000" spc="-204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추정하는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일</a:t>
            </a:r>
            <a:endParaRPr sz="2000">
              <a:latin typeface="맑은 고딕"/>
              <a:cs typeface="맑은 고딕"/>
            </a:endParaRPr>
          </a:p>
          <a:p>
            <a:pPr marL="698500" lvl="1" indent="-228600">
              <a:lnSpc>
                <a:spcPct val="100000"/>
              </a:lnSpc>
              <a:spcBef>
                <a:spcPts val="250"/>
              </a:spcBef>
              <a:buFont typeface="Arial"/>
              <a:buChar char="•"/>
              <a:tabLst>
                <a:tab pos="697865" algn="l"/>
                <a:tab pos="698500" algn="l"/>
              </a:tabLst>
            </a:pPr>
            <a:r>
              <a:rPr sz="2000" dirty="0">
                <a:latin typeface="맑은 고딕"/>
                <a:cs typeface="맑은 고딕"/>
              </a:rPr>
              <a:t>공간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spc="35" dirty="0">
                <a:latin typeface="맑은 고딕"/>
                <a:cs typeface="맑은 고딕"/>
              </a:rPr>
              <a:t>변환</a:t>
            </a:r>
            <a:r>
              <a:rPr sz="2000" spc="35" dirty="0">
                <a:latin typeface="Arial"/>
                <a:cs typeface="Arial"/>
              </a:rPr>
              <a:t>(Transform.):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맑은 고딕"/>
                <a:cs typeface="맑은 고딕"/>
              </a:rPr>
              <a:t>원래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특징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공간을</a:t>
            </a:r>
            <a:r>
              <a:rPr sz="2000" spc="-190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저차원</a:t>
            </a:r>
            <a:r>
              <a:rPr sz="2000" spc="-19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또는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고차원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공간으로</a:t>
            </a:r>
            <a:r>
              <a:rPr sz="2000" spc="-185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변환하는</a:t>
            </a:r>
            <a:r>
              <a:rPr sz="2000" spc="-204" dirty="0">
                <a:latin typeface="맑은 고딕"/>
                <a:cs typeface="맑은 고딕"/>
              </a:rPr>
              <a:t> </a:t>
            </a:r>
            <a:r>
              <a:rPr sz="2000" dirty="0">
                <a:latin typeface="맑은 고딕"/>
                <a:cs typeface="맑은 고딕"/>
              </a:rPr>
              <a:t>일</a:t>
            </a:r>
            <a:endParaRPr sz="20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666744" y="3450335"/>
            <a:ext cx="4725140" cy="293369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967577" y="6531057"/>
            <a:ext cx="16065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5</a:t>
            </a:fld>
            <a:endParaRPr sz="12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352615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공간변환</a:t>
            </a:r>
            <a:r>
              <a:rPr sz="4400" spc="-480" dirty="0"/>
              <a:t> </a:t>
            </a:r>
            <a:r>
              <a:rPr sz="4400" dirty="0"/>
              <a:t>예시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806828"/>
            <a:ext cx="583184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latin typeface="맑은 고딕"/>
                <a:cs typeface="맑은 고딕"/>
              </a:rPr>
              <a:t>공간변환을</a:t>
            </a:r>
            <a:r>
              <a:rPr sz="2400" spc="-24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통해</a:t>
            </a:r>
            <a:r>
              <a:rPr sz="2400" spc="-24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쉽게</a:t>
            </a:r>
            <a:r>
              <a:rPr sz="2400" spc="-24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군집을</a:t>
            </a:r>
            <a:r>
              <a:rPr sz="2400" spc="-24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나누는</a:t>
            </a:r>
            <a:r>
              <a:rPr sz="2400" spc="-240" dirty="0">
                <a:latin typeface="맑은 고딕"/>
                <a:cs typeface="맑은 고딕"/>
              </a:rPr>
              <a:t> </a:t>
            </a:r>
            <a:r>
              <a:rPr sz="2400" dirty="0">
                <a:latin typeface="맑은 고딕"/>
                <a:cs typeface="맑은 고딕"/>
              </a:rPr>
              <a:t>경우</a:t>
            </a:r>
            <a:endParaRPr sz="24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403654" y="2752618"/>
            <a:ext cx="7361793" cy="22315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967577" y="6531057"/>
            <a:ext cx="16065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6</a:t>
            </a:fld>
            <a:endParaRPr sz="1200">
              <a:latin typeface="맑은 고딕"/>
              <a:cs typeface="맑은 고딕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17442"/>
            <a:ext cx="79203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0" dirty="0"/>
              <a:t>공간변환</a:t>
            </a:r>
            <a:r>
              <a:rPr sz="4400" spc="-30" dirty="0">
                <a:latin typeface="Arial"/>
                <a:cs typeface="Arial"/>
              </a:rPr>
              <a:t>(</a:t>
            </a:r>
            <a:r>
              <a:rPr sz="4400" spc="-30" dirty="0"/>
              <a:t>차원축소</a:t>
            </a:r>
            <a:r>
              <a:rPr sz="4400" spc="-30" dirty="0">
                <a:latin typeface="Arial"/>
                <a:cs typeface="Arial"/>
              </a:rPr>
              <a:t>) </a:t>
            </a:r>
            <a:r>
              <a:rPr sz="4400" dirty="0"/>
              <a:t>필요한</a:t>
            </a:r>
            <a:r>
              <a:rPr sz="4400" spc="-509" dirty="0"/>
              <a:t> </a:t>
            </a:r>
            <a:r>
              <a:rPr sz="4400" dirty="0"/>
              <a:t>경우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74139" y="1772709"/>
            <a:ext cx="8709025" cy="68453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맑은 고딕"/>
                <a:cs typeface="맑은 고딕"/>
              </a:rPr>
              <a:t>예시</a:t>
            </a:r>
            <a:endParaRPr sz="2000">
              <a:latin typeface="맑은 고딕"/>
              <a:cs typeface="맑은 고딕"/>
            </a:endParaRPr>
          </a:p>
          <a:p>
            <a:pPr marL="698500" lvl="1" indent="-229235">
              <a:lnSpc>
                <a:spcPct val="100000"/>
              </a:lnSpc>
              <a:spcBef>
                <a:spcPts val="295"/>
              </a:spcBef>
              <a:buChar char="•"/>
              <a:tabLst>
                <a:tab pos="697865" algn="l"/>
                <a:tab pos="698500" algn="l"/>
                <a:tab pos="5562600" algn="l"/>
              </a:tabLst>
            </a:pPr>
            <a:r>
              <a:rPr sz="1800" spc="-10" dirty="0">
                <a:latin typeface="Arial"/>
                <a:cs typeface="Arial"/>
              </a:rPr>
              <a:t>MNIST: </a:t>
            </a:r>
            <a:r>
              <a:rPr sz="1800" spc="80" dirty="0">
                <a:latin typeface="Arial"/>
                <a:cs typeface="Arial"/>
              </a:rPr>
              <a:t>28*28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=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b="1" spc="-70" dirty="0">
                <a:latin typeface="Tahoma"/>
                <a:cs typeface="Tahoma"/>
              </a:rPr>
              <a:t>784</a:t>
            </a:r>
            <a:r>
              <a:rPr sz="1800" spc="-70" dirty="0">
                <a:latin typeface="맑은 고딕"/>
                <a:cs typeface="맑은 고딕"/>
              </a:rPr>
              <a:t>차원	</a:t>
            </a:r>
            <a:r>
              <a:rPr sz="1800" spc="-95" dirty="0">
                <a:latin typeface="Arial"/>
                <a:cs typeface="Arial"/>
              </a:rPr>
              <a:t>ILSVRC: </a:t>
            </a:r>
            <a:r>
              <a:rPr sz="1800" spc="65" dirty="0">
                <a:latin typeface="Arial"/>
                <a:cs typeface="Arial"/>
              </a:rPr>
              <a:t>224*224 </a:t>
            </a:r>
            <a:r>
              <a:rPr sz="1800" spc="-25" dirty="0">
                <a:latin typeface="Arial"/>
                <a:cs typeface="Arial"/>
              </a:rPr>
              <a:t>=</a:t>
            </a:r>
            <a:r>
              <a:rPr sz="1800" spc="-195" dirty="0">
                <a:latin typeface="Arial"/>
                <a:cs typeface="Arial"/>
              </a:rPr>
              <a:t> </a:t>
            </a:r>
            <a:r>
              <a:rPr sz="1800" b="1" spc="-85" dirty="0">
                <a:latin typeface="Tahoma"/>
                <a:cs typeface="Tahoma"/>
              </a:rPr>
              <a:t>50176</a:t>
            </a:r>
            <a:r>
              <a:rPr sz="1800" spc="-85" dirty="0">
                <a:latin typeface="맑은 고딕"/>
                <a:cs typeface="맑은 고딕"/>
              </a:rPr>
              <a:t>차원</a:t>
            </a:r>
            <a:endParaRPr sz="1800">
              <a:latin typeface="맑은 고딕"/>
              <a:cs typeface="맑은 고딕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14130" y="3028205"/>
            <a:ext cx="3078051" cy="24924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033259" y="2988564"/>
            <a:ext cx="3899049" cy="31882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967577" y="6531057"/>
            <a:ext cx="160655" cy="228600"/>
          </a:xfrm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204"/>
              </a:spcBef>
            </a:pPr>
            <a:fld id="{81D60167-4931-47E6-BA6A-407CBD079E47}" type="slidenum">
              <a:rPr sz="1200" dirty="0">
                <a:solidFill>
                  <a:srgbClr val="8A8A8A"/>
                </a:solidFill>
                <a:latin typeface="맑은 고딕"/>
                <a:cs typeface="맑은 고딕"/>
              </a:rPr>
              <a:t>7</a:t>
            </a:fld>
            <a:endParaRPr sz="1200">
              <a:latin typeface="맑은 고딕"/>
              <a:cs typeface="맑은 고딕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603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dirty="0"/>
              <a:t>기계학습개론</a:t>
            </a:r>
            <a:r>
              <a:rPr spc="-80" dirty="0"/>
              <a:t> </a:t>
            </a:r>
            <a:r>
              <a:rPr spc="-5" dirty="0"/>
              <a:t>2020-2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9885" y="1331290"/>
            <a:ext cx="3343948" cy="10259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430121" y="1343504"/>
            <a:ext cx="3356152" cy="101373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030358" y="1319077"/>
            <a:ext cx="3356152" cy="103816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62136" y="2772504"/>
            <a:ext cx="3148681" cy="1306863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62136" y="4531273"/>
            <a:ext cx="3148681" cy="122136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32860" y="2784717"/>
            <a:ext cx="1635361" cy="29068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75692" y="2772504"/>
            <a:ext cx="1671974" cy="130686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687897" y="4396923"/>
            <a:ext cx="1659770" cy="1355717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57505" y="2772504"/>
            <a:ext cx="2074712" cy="1306863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18526" y="4470204"/>
            <a:ext cx="414942" cy="488547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481913" y="5117529"/>
            <a:ext cx="463759" cy="586256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128735" y="4445777"/>
            <a:ext cx="1342461" cy="574042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116531" y="5203025"/>
            <a:ext cx="671230" cy="464119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922008" y="5117529"/>
            <a:ext cx="561392" cy="561829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6465615"/>
            <a:ext cx="12192000" cy="27940"/>
          </a:xfrm>
          <a:custGeom>
            <a:avLst/>
            <a:gdLst/>
            <a:ahLst/>
            <a:cxnLst/>
            <a:rect l="l" t="t" r="r" b="b"/>
            <a:pathLst>
              <a:path w="12192000" h="27939">
                <a:moveTo>
                  <a:pt x="0" y="0"/>
                </a:moveTo>
                <a:lnTo>
                  <a:pt x="12192000" y="0"/>
                </a:lnTo>
                <a:lnTo>
                  <a:pt x="12192000" y="27480"/>
                </a:lnTo>
                <a:lnTo>
                  <a:pt x="0" y="2748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3112430" y="337679"/>
            <a:ext cx="5944870" cy="5981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750" dirty="0">
                <a:solidFill>
                  <a:srgbClr val="0F0F0F"/>
                </a:solidFill>
                <a:latin typeface="Arial"/>
                <a:cs typeface="Arial"/>
              </a:rPr>
              <a:t>Manual </a:t>
            </a:r>
            <a:r>
              <a:rPr sz="3750" spc="30" dirty="0">
                <a:solidFill>
                  <a:srgbClr val="0F0F0F"/>
                </a:solidFill>
                <a:latin typeface="Arial"/>
                <a:cs typeface="Arial"/>
              </a:rPr>
              <a:t>Feature</a:t>
            </a:r>
            <a:r>
              <a:rPr sz="3750" spc="-200" dirty="0">
                <a:solidFill>
                  <a:srgbClr val="0F0F0F"/>
                </a:solidFill>
                <a:latin typeface="Arial"/>
                <a:cs typeface="Arial"/>
              </a:rPr>
              <a:t> </a:t>
            </a:r>
            <a:r>
              <a:rPr sz="3750" spc="145" dirty="0">
                <a:solidFill>
                  <a:srgbClr val="0F0F0F"/>
                </a:solidFill>
                <a:latin typeface="Arial"/>
                <a:cs typeface="Arial"/>
              </a:rPr>
              <a:t>Extraction</a:t>
            </a:r>
            <a:endParaRPr sz="375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06941" y="2538430"/>
            <a:ext cx="1682114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15" dirty="0">
                <a:solidFill>
                  <a:srgbClr val="28282A"/>
                </a:solidFill>
                <a:latin typeface="Arial"/>
                <a:cs typeface="Arial"/>
              </a:rPr>
              <a:t>ViewRoint</a:t>
            </a:r>
            <a:r>
              <a:rPr sz="1500" spc="75" dirty="0">
                <a:solidFill>
                  <a:srgbClr val="28282A"/>
                </a:solidFill>
                <a:latin typeface="Arial"/>
                <a:cs typeface="Arial"/>
              </a:rPr>
              <a:t> </a:t>
            </a:r>
            <a:r>
              <a:rPr sz="1500" spc="15" dirty="0">
                <a:solidFill>
                  <a:srgbClr val="28282A"/>
                </a:solidFill>
                <a:latin typeface="Arial"/>
                <a:cs typeface="Arial"/>
              </a:rPr>
              <a:t>variation</a:t>
            </a:r>
            <a:endParaRPr sz="15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119544" y="2535377"/>
            <a:ext cx="131635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15" dirty="0">
                <a:solidFill>
                  <a:srgbClr val="28282A"/>
                </a:solidFill>
                <a:latin typeface="Arial"/>
                <a:cs typeface="Arial"/>
              </a:rPr>
              <a:t>Scale</a:t>
            </a:r>
            <a:r>
              <a:rPr sz="1500" spc="50" dirty="0">
                <a:solidFill>
                  <a:srgbClr val="28282A"/>
                </a:solidFill>
                <a:latin typeface="Arial"/>
                <a:cs typeface="Arial"/>
              </a:rPr>
              <a:t> </a:t>
            </a:r>
            <a:r>
              <a:rPr sz="1500" spc="10" dirty="0">
                <a:solidFill>
                  <a:srgbClr val="28282A"/>
                </a:solidFill>
                <a:latin typeface="Arial"/>
                <a:cs typeface="Arial"/>
              </a:rPr>
              <a:t>variation</a:t>
            </a:r>
            <a:endParaRPr sz="15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962568" y="2535377"/>
            <a:ext cx="109537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15" dirty="0">
                <a:solidFill>
                  <a:srgbClr val="28282A"/>
                </a:solidFill>
                <a:latin typeface="Arial"/>
                <a:cs typeface="Arial"/>
              </a:rPr>
              <a:t>Deformation</a:t>
            </a:r>
            <a:endParaRPr sz="15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091628" y="2544538"/>
            <a:ext cx="87820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10" dirty="0">
                <a:solidFill>
                  <a:srgbClr val="28282A"/>
                </a:solidFill>
                <a:latin typeface="Arial"/>
                <a:cs typeface="Arial"/>
              </a:rPr>
              <a:t>Occlusion</a:t>
            </a:r>
            <a:endParaRPr sz="15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029023" y="4275826"/>
            <a:ext cx="1969770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15" dirty="0">
                <a:solidFill>
                  <a:srgbClr val="28282A"/>
                </a:solidFill>
                <a:latin typeface="Arial"/>
                <a:cs typeface="Arial"/>
              </a:rPr>
              <a:t>Illumination</a:t>
            </a:r>
            <a:r>
              <a:rPr sz="1500" spc="40" dirty="0">
                <a:solidFill>
                  <a:srgbClr val="28282A"/>
                </a:solidFill>
                <a:latin typeface="Arial"/>
                <a:cs typeface="Arial"/>
              </a:rPr>
              <a:t> </a:t>
            </a:r>
            <a:r>
              <a:rPr sz="1500" spc="20" dirty="0">
                <a:solidFill>
                  <a:srgbClr val="28282A"/>
                </a:solidFill>
                <a:latin typeface="Arial"/>
                <a:cs typeface="Arial"/>
              </a:rPr>
              <a:t>conditions</a:t>
            </a:r>
            <a:endParaRPr sz="15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673480" y="4147582"/>
            <a:ext cx="167449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20" dirty="0">
                <a:solidFill>
                  <a:srgbClr val="28282A"/>
                </a:solidFill>
                <a:latin typeface="Arial"/>
                <a:cs typeface="Arial"/>
              </a:rPr>
              <a:t>Background</a:t>
            </a:r>
            <a:r>
              <a:rPr sz="1500" spc="50" dirty="0">
                <a:solidFill>
                  <a:srgbClr val="28282A"/>
                </a:solidFill>
                <a:latin typeface="Arial"/>
                <a:cs typeface="Arial"/>
              </a:rPr>
              <a:t> </a:t>
            </a:r>
            <a:r>
              <a:rPr sz="1500" spc="15" dirty="0">
                <a:solidFill>
                  <a:srgbClr val="28282A"/>
                </a:solidFill>
                <a:latin typeface="Arial"/>
                <a:cs typeface="Arial"/>
              </a:rPr>
              <a:t>clutter</a:t>
            </a:r>
            <a:endParaRPr sz="15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680307" y="4147582"/>
            <a:ext cx="174434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15" dirty="0">
                <a:solidFill>
                  <a:srgbClr val="28282A"/>
                </a:solidFill>
                <a:latin typeface="Arial"/>
                <a:cs typeface="Arial"/>
              </a:rPr>
              <a:t>Intra-class</a:t>
            </a:r>
            <a:r>
              <a:rPr sz="1500" spc="100" dirty="0">
                <a:solidFill>
                  <a:srgbClr val="28282A"/>
                </a:solidFill>
                <a:latin typeface="Arial"/>
                <a:cs typeface="Arial"/>
              </a:rPr>
              <a:t> </a:t>
            </a:r>
            <a:r>
              <a:rPr sz="1500" spc="15" dirty="0">
                <a:solidFill>
                  <a:srgbClr val="28282A"/>
                </a:solidFill>
                <a:latin typeface="Arial"/>
                <a:cs typeface="Arial"/>
              </a:rPr>
              <a:t>variation</a:t>
            </a:r>
            <a:endParaRPr sz="15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0961" y="6330522"/>
            <a:ext cx="594995" cy="537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350" spc="-605" dirty="0">
                <a:solidFill>
                  <a:srgbClr val="A71128"/>
                </a:solidFill>
                <a:latin typeface="Times New Roman"/>
                <a:cs typeface="Times New Roman"/>
              </a:rPr>
              <a:t>11</a:t>
            </a:r>
            <a:r>
              <a:rPr sz="3350" spc="-1065" dirty="0">
                <a:solidFill>
                  <a:srgbClr val="A71128"/>
                </a:solidFill>
                <a:latin typeface="Times New Roman"/>
                <a:cs typeface="Times New Roman"/>
              </a:rPr>
              <a:t>1</a:t>
            </a:r>
            <a:r>
              <a:rPr sz="3350" spc="-15" dirty="0">
                <a:solidFill>
                  <a:srgbClr val="8C6B70"/>
                </a:solidFill>
                <a:latin typeface="Times New Roman"/>
                <a:cs typeface="Times New Roman"/>
              </a:rPr>
              <a:t>i</a:t>
            </a:r>
            <a:r>
              <a:rPr sz="3350" spc="-315" dirty="0">
                <a:solidFill>
                  <a:srgbClr val="A71128"/>
                </a:solidFill>
                <a:latin typeface="Times New Roman"/>
                <a:cs typeface="Times New Roman"/>
              </a:rPr>
              <a:t>r</a:t>
            </a:r>
            <a:endParaRPr sz="33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83953" y="6171490"/>
            <a:ext cx="764540" cy="727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17500" algn="l"/>
              </a:tabLst>
            </a:pPr>
            <a:r>
              <a:rPr sz="1650" spc="-395" dirty="0">
                <a:solidFill>
                  <a:srgbClr val="A83A50"/>
                </a:solidFill>
                <a:latin typeface="바탕"/>
                <a:cs typeface="바탕"/>
              </a:rPr>
              <a:t>짧	</a:t>
            </a:r>
            <a:r>
              <a:rPr sz="4600" spc="-165" dirty="0">
                <a:solidFill>
                  <a:srgbClr val="A83A50"/>
                </a:solidFill>
                <a:latin typeface="Times New Roman"/>
                <a:cs typeface="Times New Roman"/>
              </a:rPr>
              <a:t>e</a:t>
            </a:r>
            <a:r>
              <a:rPr sz="4600" spc="-1280" dirty="0">
                <a:solidFill>
                  <a:srgbClr val="A83A50"/>
                </a:solidFill>
                <a:latin typeface="Times New Roman"/>
                <a:cs typeface="Times New Roman"/>
              </a:rPr>
              <a:t>otts</a:t>
            </a:r>
            <a:endParaRPr sz="46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66567" y="6715762"/>
            <a:ext cx="589280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5" dirty="0">
                <a:solidFill>
                  <a:srgbClr val="A83A50"/>
                </a:solidFill>
                <a:latin typeface="Arial"/>
                <a:cs typeface="Arial"/>
              </a:rPr>
              <a:t>Technology</a:t>
            </a:r>
            <a:endParaRPr sz="8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369018" y="6472506"/>
            <a:ext cx="3419475" cy="390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5630">
              <a:lnSpc>
                <a:spcPts val="1225"/>
              </a:lnSpc>
              <a:spcBef>
                <a:spcPts val="100"/>
              </a:spcBef>
            </a:pPr>
            <a:r>
              <a:rPr sz="1100" spc="-90" dirty="0">
                <a:solidFill>
                  <a:srgbClr val="28282A"/>
                </a:solidFill>
                <a:latin typeface="Arial"/>
                <a:cs typeface="Arial"/>
              </a:rPr>
              <a:t>6.S </a:t>
            </a:r>
            <a:r>
              <a:rPr sz="1100" spc="-80" dirty="0">
                <a:solidFill>
                  <a:srgbClr val="28282A"/>
                </a:solidFill>
                <a:latin typeface="Arial"/>
                <a:cs typeface="Arial"/>
              </a:rPr>
              <a:t>191 </a:t>
            </a:r>
            <a:r>
              <a:rPr sz="1100" dirty="0">
                <a:solidFill>
                  <a:srgbClr val="28282A"/>
                </a:solidFill>
                <a:latin typeface="Arial"/>
                <a:cs typeface="Arial"/>
              </a:rPr>
              <a:t>Introduction </a:t>
            </a:r>
            <a:r>
              <a:rPr sz="1250" dirty="0">
                <a:solidFill>
                  <a:srgbClr val="28282A"/>
                </a:solidFill>
                <a:latin typeface="Times New Roman"/>
                <a:cs typeface="Times New Roman"/>
              </a:rPr>
              <a:t>to </a:t>
            </a:r>
            <a:r>
              <a:rPr sz="1100" spc="15" dirty="0">
                <a:solidFill>
                  <a:srgbClr val="28282A"/>
                </a:solidFill>
                <a:latin typeface="Arial"/>
                <a:cs typeface="Arial"/>
              </a:rPr>
              <a:t>Deep</a:t>
            </a:r>
            <a:r>
              <a:rPr sz="1100" spc="-185" dirty="0">
                <a:solidFill>
                  <a:srgbClr val="28282A"/>
                </a:solidFill>
                <a:latin typeface="Arial"/>
                <a:cs typeface="Arial"/>
              </a:rPr>
              <a:t> </a:t>
            </a:r>
            <a:r>
              <a:rPr sz="1100" spc="-25" dirty="0">
                <a:solidFill>
                  <a:srgbClr val="28282A"/>
                </a:solidFill>
                <a:latin typeface="Arial"/>
                <a:cs typeface="Arial"/>
              </a:rPr>
              <a:t>Leaming</a:t>
            </a:r>
            <a:endParaRPr sz="1100">
              <a:latin typeface="Arial"/>
              <a:cs typeface="Arial"/>
            </a:endParaRPr>
          </a:p>
          <a:p>
            <a:pPr marL="12700">
              <a:lnSpc>
                <a:spcPts val="1645"/>
              </a:lnSpc>
              <a:tabLst>
                <a:tab pos="1953260" algn="l"/>
              </a:tabLst>
            </a:pPr>
            <a:r>
              <a:rPr sz="1250" spc="50" dirty="0">
                <a:solidFill>
                  <a:srgbClr val="444444"/>
                </a:solidFill>
                <a:latin typeface="Arial"/>
                <a:cs typeface="Arial"/>
              </a:rPr>
              <a:t>@</a:t>
            </a:r>
            <a:r>
              <a:rPr sz="1250" spc="130" dirty="0">
                <a:solidFill>
                  <a:srgbClr val="444444"/>
                </a:solidFill>
                <a:latin typeface="Arial"/>
                <a:cs typeface="Arial"/>
              </a:rPr>
              <a:t> </a:t>
            </a:r>
            <a:r>
              <a:rPr sz="1100" spc="-15" dirty="0">
                <a:solidFill>
                  <a:srgbClr val="747474"/>
                </a:solidFill>
                <a:latin typeface="Arial"/>
                <a:cs typeface="Arial"/>
              </a:rPr>
              <a:t>introtodeep</a:t>
            </a:r>
            <a:r>
              <a:rPr sz="1100" spc="-15" dirty="0">
                <a:solidFill>
                  <a:srgbClr val="444444"/>
                </a:solidFill>
                <a:latin typeface="Arial"/>
                <a:cs typeface="Arial"/>
              </a:rPr>
              <a:t>l</a:t>
            </a:r>
            <a:r>
              <a:rPr sz="1100" spc="-15" dirty="0">
                <a:solidFill>
                  <a:srgbClr val="747474"/>
                </a:solidFill>
                <a:latin typeface="Arial"/>
                <a:cs typeface="Arial"/>
              </a:rPr>
              <a:t>earning.com	</a:t>
            </a:r>
            <a:r>
              <a:rPr sz="1600" spc="35" dirty="0">
                <a:solidFill>
                  <a:srgbClr val="1AACDF"/>
                </a:solidFill>
                <a:latin typeface="Times New Roman"/>
                <a:cs typeface="Times New Roman"/>
              </a:rPr>
              <a:t>'I</a:t>
            </a:r>
            <a:r>
              <a:rPr sz="1600" spc="420" dirty="0">
                <a:solidFill>
                  <a:srgbClr val="1AACDF"/>
                </a:solidFill>
                <a:latin typeface="Times New Roman"/>
                <a:cs typeface="Times New Roman"/>
              </a:rPr>
              <a:t> </a:t>
            </a:r>
            <a:r>
              <a:rPr sz="1100" dirty="0">
                <a:solidFill>
                  <a:srgbClr val="747474"/>
                </a:solidFill>
                <a:latin typeface="Arial"/>
                <a:cs typeface="Arial"/>
              </a:rPr>
              <a:t>@MITDeeplearning</a:t>
            </a:r>
            <a:endParaRPr sz="11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0051652" y="6583193"/>
            <a:ext cx="151955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75" dirty="0">
                <a:solidFill>
                  <a:srgbClr val="898989"/>
                </a:solidFill>
                <a:latin typeface="Arial"/>
                <a:cs typeface="Arial"/>
              </a:rPr>
              <a:t>Li/Joh</a:t>
            </a:r>
            <a:r>
              <a:rPr sz="1100" spc="-75" dirty="0">
                <a:solidFill>
                  <a:srgbClr val="646464"/>
                </a:solidFill>
                <a:latin typeface="Arial"/>
                <a:cs typeface="Arial"/>
              </a:rPr>
              <a:t>nso </a:t>
            </a:r>
            <a:r>
              <a:rPr sz="1100" spc="-10" dirty="0">
                <a:solidFill>
                  <a:srgbClr val="646464"/>
                </a:solidFill>
                <a:latin typeface="Arial"/>
                <a:cs typeface="Arial"/>
              </a:rPr>
              <a:t>n/Yeung</a:t>
            </a:r>
            <a:r>
              <a:rPr sz="1100" spc="-10" dirty="0">
                <a:solidFill>
                  <a:srgbClr val="747474"/>
                </a:solidFill>
                <a:latin typeface="Arial"/>
                <a:cs typeface="Arial"/>
              </a:rPr>
              <a:t>C23</a:t>
            </a:r>
            <a:r>
              <a:rPr sz="1100" spc="-185" dirty="0">
                <a:solidFill>
                  <a:srgbClr val="747474"/>
                </a:solidFill>
                <a:latin typeface="Arial"/>
                <a:cs typeface="Arial"/>
              </a:rPr>
              <a:t> </a:t>
            </a:r>
            <a:r>
              <a:rPr sz="1100" spc="-10" dirty="0">
                <a:solidFill>
                  <a:srgbClr val="646464"/>
                </a:solidFill>
                <a:latin typeface="Arial"/>
                <a:cs typeface="Arial"/>
              </a:rPr>
              <a:t>I</a:t>
            </a:r>
            <a:r>
              <a:rPr sz="1100" spc="-10" dirty="0">
                <a:solidFill>
                  <a:srgbClr val="747474"/>
                </a:solidFill>
                <a:latin typeface="Arial"/>
                <a:cs typeface="Arial"/>
              </a:rPr>
              <a:t>n</a:t>
            </a:r>
            <a:r>
              <a:rPr sz="1100" spc="-10" dirty="0">
                <a:solidFill>
                  <a:srgbClr val="9A9A9A"/>
                </a:solidFill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1638451" y="6583193"/>
            <a:ext cx="43942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10" dirty="0">
                <a:solidFill>
                  <a:srgbClr val="646464"/>
                </a:solidFill>
                <a:latin typeface="Arial"/>
                <a:cs typeface="Arial"/>
              </a:rPr>
              <a:t>I</a:t>
            </a:r>
            <a:r>
              <a:rPr sz="1100" spc="-225" dirty="0">
                <a:solidFill>
                  <a:srgbClr val="646464"/>
                </a:solidFill>
                <a:latin typeface="Arial"/>
                <a:cs typeface="Arial"/>
              </a:rPr>
              <a:t> </a:t>
            </a:r>
            <a:r>
              <a:rPr sz="1100" spc="-45" dirty="0">
                <a:solidFill>
                  <a:srgbClr val="747474"/>
                </a:solidFill>
                <a:latin typeface="Arial"/>
                <a:cs typeface="Arial"/>
              </a:rPr>
              <a:t>/28/20</a:t>
            </a:r>
            <a:endParaRPr sz="11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74205" y="3175555"/>
            <a:ext cx="2904597" cy="19541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981540" y="3163341"/>
            <a:ext cx="2904597" cy="19541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465615"/>
            <a:ext cx="12192000" cy="27940"/>
          </a:xfrm>
          <a:custGeom>
            <a:avLst/>
            <a:gdLst/>
            <a:ahLst/>
            <a:cxnLst/>
            <a:rect l="l" t="t" r="r" b="b"/>
            <a:pathLst>
              <a:path w="12192000" h="27939">
                <a:moveTo>
                  <a:pt x="0" y="0"/>
                </a:moveTo>
                <a:lnTo>
                  <a:pt x="12192000" y="0"/>
                </a:lnTo>
                <a:lnTo>
                  <a:pt x="12192000" y="27480"/>
                </a:lnTo>
                <a:lnTo>
                  <a:pt x="0" y="2748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215435" y="340733"/>
            <a:ext cx="9770110" cy="27273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7305" algn="ctr">
              <a:lnSpc>
                <a:spcPct val="100000"/>
              </a:lnSpc>
              <a:spcBef>
                <a:spcPts val="105"/>
              </a:spcBef>
            </a:pPr>
            <a:r>
              <a:rPr sz="3750" spc="70" dirty="0">
                <a:solidFill>
                  <a:srgbClr val="111111"/>
                </a:solidFill>
                <a:latin typeface="Arial"/>
                <a:cs typeface="Arial"/>
              </a:rPr>
              <a:t>Learning </a:t>
            </a:r>
            <a:r>
              <a:rPr sz="3750" spc="30" dirty="0">
                <a:solidFill>
                  <a:srgbClr val="111111"/>
                </a:solidFill>
                <a:latin typeface="Arial"/>
                <a:cs typeface="Arial"/>
              </a:rPr>
              <a:t>Feature</a:t>
            </a:r>
            <a:r>
              <a:rPr sz="3750" spc="475" dirty="0">
                <a:solidFill>
                  <a:srgbClr val="111111"/>
                </a:solidFill>
                <a:latin typeface="Arial"/>
                <a:cs typeface="Arial"/>
              </a:rPr>
              <a:t> </a:t>
            </a:r>
            <a:r>
              <a:rPr sz="3750" spc="105" dirty="0">
                <a:solidFill>
                  <a:srgbClr val="111111"/>
                </a:solidFill>
                <a:latin typeface="Arial"/>
                <a:cs typeface="Arial"/>
              </a:rPr>
              <a:t>Representations</a:t>
            </a:r>
            <a:endParaRPr sz="3750">
              <a:latin typeface="Arial"/>
              <a:cs typeface="Arial"/>
            </a:endParaRPr>
          </a:p>
          <a:p>
            <a:pPr marL="12700" marR="5080" algn="ctr">
              <a:lnSpc>
                <a:spcPct val="112599"/>
              </a:lnSpc>
              <a:spcBef>
                <a:spcPts val="3195"/>
              </a:spcBef>
              <a:tabLst>
                <a:tab pos="762000" algn="l"/>
                <a:tab pos="1230630" algn="l"/>
                <a:tab pos="1686560" algn="l"/>
                <a:tab pos="2261870" algn="l"/>
                <a:tab pos="2554605" algn="l"/>
                <a:tab pos="4321175" algn="l"/>
                <a:tab pos="9093835" algn="l"/>
              </a:tabLst>
            </a:pPr>
            <a:r>
              <a:rPr sz="2900" spc="45" dirty="0">
                <a:solidFill>
                  <a:srgbClr val="232323"/>
                </a:solidFill>
                <a:latin typeface="Times New Roman"/>
                <a:cs typeface="Times New Roman"/>
              </a:rPr>
              <a:t>Can</a:t>
            </a:r>
            <a:r>
              <a:rPr sz="2900" dirty="0">
                <a:solidFill>
                  <a:srgbClr val="232323"/>
                </a:solidFill>
                <a:latin typeface="Times New Roman"/>
                <a:cs typeface="Times New Roman"/>
              </a:rPr>
              <a:t>	</a:t>
            </a:r>
            <a:r>
              <a:rPr sz="2900" spc="204" dirty="0">
                <a:solidFill>
                  <a:srgbClr val="232323"/>
                </a:solidFill>
                <a:latin typeface="Times New Roman"/>
                <a:cs typeface="Times New Roman"/>
              </a:rPr>
              <a:t>w</a:t>
            </a:r>
            <a:r>
              <a:rPr sz="2900" spc="130" dirty="0">
                <a:solidFill>
                  <a:srgbClr val="232323"/>
                </a:solidFill>
                <a:latin typeface="Times New Roman"/>
                <a:cs typeface="Times New Roman"/>
              </a:rPr>
              <a:t>e</a:t>
            </a:r>
            <a:r>
              <a:rPr sz="2900" spc="33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900" spc="5" dirty="0">
                <a:solidFill>
                  <a:srgbClr val="111111"/>
                </a:solidFill>
                <a:latin typeface="Times New Roman"/>
                <a:cs typeface="Times New Roman"/>
              </a:rPr>
              <a:t>lear</a:t>
            </a:r>
            <a:r>
              <a:rPr sz="2900" spc="15" dirty="0">
                <a:solidFill>
                  <a:srgbClr val="111111"/>
                </a:solidFill>
                <a:latin typeface="Times New Roman"/>
                <a:cs typeface="Times New Roman"/>
              </a:rPr>
              <a:t>n</a:t>
            </a:r>
            <a:r>
              <a:rPr sz="2900" dirty="0">
                <a:solidFill>
                  <a:srgbClr val="111111"/>
                </a:solidFill>
                <a:latin typeface="Times New Roman"/>
                <a:cs typeface="Times New Roman"/>
              </a:rPr>
              <a:t>	</a:t>
            </a:r>
            <a:r>
              <a:rPr sz="2900" spc="50" dirty="0">
                <a:solidFill>
                  <a:srgbClr val="232323"/>
                </a:solidFill>
                <a:latin typeface="Times New Roman"/>
                <a:cs typeface="Times New Roman"/>
              </a:rPr>
              <a:t>a</a:t>
            </a:r>
            <a:r>
              <a:rPr sz="2900" spc="32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900" spc="195" dirty="0">
                <a:solidFill>
                  <a:srgbClr val="111111"/>
                </a:solidFill>
                <a:latin typeface="Times New Roman"/>
                <a:cs typeface="Times New Roman"/>
              </a:rPr>
              <a:t>hierarchy</a:t>
            </a:r>
            <a:r>
              <a:rPr sz="2900" dirty="0">
                <a:solidFill>
                  <a:srgbClr val="111111"/>
                </a:solidFill>
                <a:latin typeface="Times New Roman"/>
                <a:cs typeface="Times New Roman"/>
              </a:rPr>
              <a:t>	</a:t>
            </a:r>
            <a:r>
              <a:rPr sz="2900" spc="85" dirty="0">
                <a:solidFill>
                  <a:srgbClr val="111111"/>
                </a:solidFill>
                <a:latin typeface="Times New Roman"/>
                <a:cs typeface="Times New Roman"/>
              </a:rPr>
              <a:t>of</a:t>
            </a:r>
            <a:r>
              <a:rPr sz="2900" spc="18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900" spc="250" dirty="0">
                <a:solidFill>
                  <a:srgbClr val="111111"/>
                </a:solidFill>
                <a:latin typeface="Times New Roman"/>
                <a:cs typeface="Times New Roman"/>
              </a:rPr>
              <a:t>features</a:t>
            </a:r>
            <a:r>
              <a:rPr sz="2900" spc="285" dirty="0">
                <a:solidFill>
                  <a:srgbClr val="111111"/>
                </a:solidFill>
                <a:latin typeface="Times New Roman"/>
                <a:cs typeface="Times New Roman"/>
              </a:rPr>
              <a:t> </a:t>
            </a:r>
            <a:r>
              <a:rPr sz="2900" spc="10" dirty="0">
                <a:solidFill>
                  <a:srgbClr val="232323"/>
                </a:solidFill>
                <a:latin typeface="Times New Roman"/>
                <a:cs typeface="Times New Roman"/>
              </a:rPr>
              <a:t>directly</a:t>
            </a:r>
            <a:r>
              <a:rPr sz="2900" spc="175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900" spc="70" dirty="0">
                <a:solidFill>
                  <a:srgbClr val="232323"/>
                </a:solidFill>
                <a:latin typeface="Times New Roman"/>
                <a:cs typeface="Times New Roman"/>
              </a:rPr>
              <a:t>from</a:t>
            </a:r>
            <a:r>
              <a:rPr sz="2900" spc="229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900" spc="50" dirty="0">
                <a:solidFill>
                  <a:srgbClr val="363636"/>
                </a:solidFill>
                <a:latin typeface="Times New Roman"/>
                <a:cs typeface="Times New Roman"/>
              </a:rPr>
              <a:t>th</a:t>
            </a:r>
            <a:r>
              <a:rPr sz="2900" spc="65" dirty="0">
                <a:solidFill>
                  <a:srgbClr val="363636"/>
                </a:solidFill>
                <a:latin typeface="Times New Roman"/>
                <a:cs typeface="Times New Roman"/>
              </a:rPr>
              <a:t>e</a:t>
            </a:r>
            <a:r>
              <a:rPr sz="2900" dirty="0">
                <a:solidFill>
                  <a:srgbClr val="363636"/>
                </a:solidFill>
                <a:latin typeface="Times New Roman"/>
                <a:cs typeface="Times New Roman"/>
              </a:rPr>
              <a:t>	</a:t>
            </a:r>
            <a:r>
              <a:rPr sz="2900" spc="80" dirty="0">
                <a:solidFill>
                  <a:srgbClr val="232323"/>
                </a:solidFill>
                <a:latin typeface="Times New Roman"/>
                <a:cs typeface="Times New Roman"/>
              </a:rPr>
              <a:t>data  </a:t>
            </a:r>
            <a:r>
              <a:rPr sz="2900" spc="20" dirty="0">
                <a:solidFill>
                  <a:srgbClr val="111111"/>
                </a:solidFill>
                <a:latin typeface="Times New Roman"/>
                <a:cs typeface="Times New Roman"/>
              </a:rPr>
              <a:t>instead	</a:t>
            </a:r>
            <a:r>
              <a:rPr sz="2900" spc="10" dirty="0">
                <a:solidFill>
                  <a:srgbClr val="232323"/>
                </a:solidFill>
                <a:latin typeface="Times New Roman"/>
                <a:cs typeface="Times New Roman"/>
              </a:rPr>
              <a:t>of	</a:t>
            </a:r>
            <a:r>
              <a:rPr sz="2900" spc="15" dirty="0">
                <a:solidFill>
                  <a:srgbClr val="232323"/>
                </a:solidFill>
                <a:latin typeface="Times New Roman"/>
                <a:cs typeface="Times New Roman"/>
              </a:rPr>
              <a:t>hand	</a:t>
            </a:r>
            <a:r>
              <a:rPr sz="2900" spc="5" dirty="0">
                <a:solidFill>
                  <a:srgbClr val="232323"/>
                </a:solidFill>
                <a:latin typeface="Times New Roman"/>
                <a:cs typeface="Times New Roman"/>
              </a:rPr>
              <a:t>engineering?</a:t>
            </a:r>
            <a:endParaRPr sz="29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500">
              <a:latin typeface="Times New Roman"/>
              <a:cs typeface="Times New Roman"/>
            </a:endParaRPr>
          </a:p>
          <a:p>
            <a:pPr marL="514350">
              <a:lnSpc>
                <a:spcPct val="100000"/>
              </a:lnSpc>
              <a:tabLst>
                <a:tab pos="3884295" algn="l"/>
                <a:tab pos="7136130" algn="l"/>
              </a:tabLst>
            </a:pPr>
            <a:r>
              <a:rPr sz="2350" spc="-135" dirty="0">
                <a:solidFill>
                  <a:srgbClr val="232323"/>
                </a:solidFill>
                <a:latin typeface="Times New Roman"/>
                <a:cs typeface="Times New Roman"/>
              </a:rPr>
              <a:t>Low</a:t>
            </a:r>
            <a:r>
              <a:rPr sz="2350" spc="229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350" spc="-135" dirty="0">
                <a:solidFill>
                  <a:srgbClr val="363636"/>
                </a:solidFill>
                <a:latin typeface="Times New Roman"/>
                <a:cs typeface="Times New Roman"/>
              </a:rPr>
              <a:t>level</a:t>
            </a:r>
            <a:r>
              <a:rPr sz="2350" spc="190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2350" spc="-10" dirty="0">
                <a:solidFill>
                  <a:srgbClr val="232323"/>
                </a:solidFill>
                <a:latin typeface="Times New Roman"/>
                <a:cs typeface="Times New Roman"/>
              </a:rPr>
              <a:t>features	</a:t>
            </a:r>
            <a:r>
              <a:rPr sz="2350" spc="-240" dirty="0">
                <a:solidFill>
                  <a:srgbClr val="232323"/>
                </a:solidFill>
                <a:latin typeface="Times New Roman"/>
                <a:cs typeface="Times New Roman"/>
              </a:rPr>
              <a:t>Mid </a:t>
            </a:r>
            <a:r>
              <a:rPr sz="235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350" spc="-135" dirty="0">
                <a:solidFill>
                  <a:srgbClr val="232323"/>
                </a:solidFill>
                <a:latin typeface="Times New Roman"/>
                <a:cs typeface="Times New Roman"/>
              </a:rPr>
              <a:t>level</a:t>
            </a:r>
            <a:r>
              <a:rPr sz="2350" spc="19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350" dirty="0">
                <a:solidFill>
                  <a:srgbClr val="232323"/>
                </a:solidFill>
                <a:latin typeface="Times New Roman"/>
                <a:cs typeface="Times New Roman"/>
              </a:rPr>
              <a:t>features	</a:t>
            </a:r>
            <a:r>
              <a:rPr sz="2350" spc="-170" dirty="0">
                <a:solidFill>
                  <a:srgbClr val="232323"/>
                </a:solidFill>
                <a:latin typeface="Times New Roman"/>
                <a:cs typeface="Times New Roman"/>
              </a:rPr>
              <a:t>High </a:t>
            </a:r>
            <a:r>
              <a:rPr sz="2350" spc="-135" dirty="0">
                <a:solidFill>
                  <a:srgbClr val="363636"/>
                </a:solidFill>
                <a:latin typeface="Times New Roman"/>
                <a:cs typeface="Times New Roman"/>
              </a:rPr>
              <a:t>level</a:t>
            </a:r>
            <a:r>
              <a:rPr sz="2350" spc="310" dirty="0">
                <a:solidFill>
                  <a:srgbClr val="363636"/>
                </a:solidFill>
                <a:latin typeface="Times New Roman"/>
                <a:cs typeface="Times New Roman"/>
              </a:rPr>
              <a:t> </a:t>
            </a:r>
            <a:r>
              <a:rPr sz="2350" dirty="0">
                <a:solidFill>
                  <a:srgbClr val="232323"/>
                </a:solidFill>
                <a:latin typeface="Times New Roman"/>
                <a:cs typeface="Times New Roman"/>
              </a:rPr>
              <a:t>features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91889" y="3397459"/>
            <a:ext cx="558165" cy="224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64184" algn="l"/>
              </a:tabLst>
            </a:pPr>
            <a:r>
              <a:rPr sz="1250" spc="-65" dirty="0">
                <a:solidFill>
                  <a:srgbClr val="8E8E8E"/>
                </a:solidFill>
                <a:latin typeface="바탕"/>
                <a:cs typeface="바탕"/>
              </a:rPr>
              <a:t>星	</a:t>
            </a:r>
            <a:r>
              <a:rPr sz="1300" spc="-15" dirty="0">
                <a:solidFill>
                  <a:srgbClr val="8E8E8E"/>
                </a:solidFill>
                <a:latin typeface="Arial"/>
                <a:cs typeface="Arial"/>
              </a:rPr>
              <a:t>'</a:t>
            </a:r>
            <a:r>
              <a:rPr sz="1300" spc="-140" dirty="0">
                <a:solidFill>
                  <a:srgbClr val="8E8E8E"/>
                </a:solidFill>
                <a:latin typeface="Arial"/>
                <a:cs typeface="Arial"/>
              </a:rPr>
              <a:t> </a:t>
            </a:r>
            <a:r>
              <a:rPr sz="1300" spc="-605" dirty="0">
                <a:solidFill>
                  <a:srgbClr val="757575"/>
                </a:solidFill>
                <a:latin typeface="Arial"/>
                <a:cs typeface="Arial"/>
              </a:rPr>
              <a:t>IC</a:t>
            </a:r>
            <a:endParaRPr sz="13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33927" y="3104840"/>
            <a:ext cx="109918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085215" algn="l"/>
              </a:tabLst>
            </a:pPr>
            <a:r>
              <a:rPr sz="3600" spc="-605" dirty="0">
                <a:solidFill>
                  <a:srgbClr val="606060"/>
                </a:solidFill>
                <a:latin typeface="Times New Roman"/>
                <a:cs typeface="Times New Roman"/>
              </a:rPr>
              <a:t>'</a:t>
            </a:r>
            <a:r>
              <a:rPr sz="3600" spc="-1660" dirty="0">
                <a:solidFill>
                  <a:srgbClr val="606060"/>
                </a:solidFill>
                <a:latin typeface="Times New Roman"/>
                <a:cs typeface="Times New Roman"/>
              </a:rPr>
              <a:t>n</a:t>
            </a:r>
            <a:r>
              <a:rPr sz="3600" dirty="0">
                <a:solidFill>
                  <a:srgbClr val="606060"/>
                </a:solidFill>
                <a:latin typeface="Times New Roman"/>
                <a:cs typeface="Times New Roman"/>
              </a:rPr>
              <a:t>	</a:t>
            </a:r>
            <a:r>
              <a:rPr sz="3600" spc="-1160" dirty="0">
                <a:solidFill>
                  <a:srgbClr val="757575"/>
                </a:solidFill>
                <a:latin typeface="Times New Roman"/>
                <a:cs typeface="Times New Roman"/>
              </a:rPr>
              <a:t>•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47751" y="3138427"/>
            <a:ext cx="1283970" cy="11252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259715" algn="l"/>
              </a:tabLst>
            </a:pPr>
            <a:r>
              <a:rPr sz="1600" spc="-900" dirty="0">
                <a:solidFill>
                  <a:srgbClr val="757575"/>
                </a:solidFill>
                <a:latin typeface="Times New Roman"/>
                <a:cs typeface="Times New Roman"/>
              </a:rPr>
              <a:t>Z	</a:t>
            </a:r>
            <a:r>
              <a:rPr sz="1600" spc="-25" dirty="0">
                <a:solidFill>
                  <a:srgbClr val="757575"/>
                </a:solidFill>
                <a:latin typeface="Times New Roman"/>
                <a:cs typeface="Times New Roman"/>
              </a:rPr>
              <a:t>`</a:t>
            </a:r>
            <a:r>
              <a:rPr sz="1600" spc="120" dirty="0">
                <a:solidFill>
                  <a:srgbClr val="757575"/>
                </a:solidFill>
                <a:latin typeface="Times New Roman"/>
                <a:cs typeface="Times New Roman"/>
              </a:rPr>
              <a:t> </a:t>
            </a:r>
            <a:r>
              <a:rPr sz="7200" spc="-2355" dirty="0">
                <a:solidFill>
                  <a:srgbClr val="757575"/>
                </a:solidFill>
                <a:latin typeface="바탕"/>
                <a:cs typeface="바탕"/>
              </a:rPr>
              <a:t>｀</a:t>
            </a:r>
            <a:endParaRPr sz="7200">
              <a:latin typeface="바탕"/>
              <a:cs typeface="바탕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34127" y="3903309"/>
            <a:ext cx="215265" cy="25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spc="-40" dirty="0">
                <a:solidFill>
                  <a:srgbClr val="606060"/>
                </a:solidFill>
                <a:latin typeface="Times New Roman"/>
                <a:cs typeface="Times New Roman"/>
              </a:rPr>
              <a:t>Z</a:t>
            </a:r>
            <a:r>
              <a:rPr sz="1500" spc="-100" dirty="0">
                <a:solidFill>
                  <a:srgbClr val="606060"/>
                </a:solidFill>
                <a:latin typeface="Times New Roman"/>
                <a:cs typeface="Times New Roman"/>
              </a:rPr>
              <a:t> </a:t>
            </a:r>
            <a:r>
              <a:rPr sz="1500" spc="-15" dirty="0">
                <a:solidFill>
                  <a:srgbClr val="8E8E8E"/>
                </a:solidFill>
                <a:latin typeface="Times New Roman"/>
                <a:cs typeface="Times New Roman"/>
              </a:rPr>
              <a:t>'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90071" y="3138427"/>
            <a:ext cx="828040" cy="11252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800" spc="-5227" baseline="-2314" dirty="0">
                <a:solidFill>
                  <a:srgbClr val="8E8E8E"/>
                </a:solidFill>
                <a:latin typeface="바탕"/>
                <a:cs typeface="바탕"/>
              </a:rPr>
              <a:t>．</a:t>
            </a:r>
            <a:r>
              <a:rPr sz="7200" spc="-110" dirty="0">
                <a:solidFill>
                  <a:srgbClr val="757575"/>
                </a:solidFill>
                <a:latin typeface="바탕"/>
                <a:cs typeface="바탕"/>
              </a:rPr>
              <a:t>•</a:t>
            </a:r>
            <a:endParaRPr sz="7200">
              <a:latin typeface="바탕"/>
              <a:cs typeface="바탕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75605" y="3954200"/>
            <a:ext cx="13462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100" spc="-45" dirty="0">
                <a:solidFill>
                  <a:srgbClr val="606060"/>
                </a:solidFill>
                <a:latin typeface="바탕"/>
                <a:cs typeface="바탕"/>
              </a:rPr>
              <a:t>츠</a:t>
            </a:r>
            <a:endParaRPr sz="1100">
              <a:latin typeface="바탕"/>
              <a:cs typeface="바탕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94095" y="3657508"/>
            <a:ext cx="2397125" cy="11252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1603375" algn="l"/>
                <a:tab pos="2325370" algn="l"/>
              </a:tabLst>
            </a:pPr>
            <a:r>
              <a:rPr sz="1750" spc="-125" dirty="0">
                <a:solidFill>
                  <a:srgbClr val="757575"/>
                </a:solidFill>
                <a:latin typeface="바탕"/>
                <a:cs typeface="바탕"/>
              </a:rPr>
              <a:t>어 </a:t>
            </a:r>
            <a:r>
              <a:rPr sz="1750" spc="-240" dirty="0">
                <a:solidFill>
                  <a:srgbClr val="757575"/>
                </a:solidFill>
                <a:latin typeface="바탕"/>
                <a:cs typeface="바탕"/>
              </a:rPr>
              <a:t> </a:t>
            </a:r>
            <a:r>
              <a:rPr sz="4950" spc="295" dirty="0">
                <a:solidFill>
                  <a:srgbClr val="757575"/>
                </a:solidFill>
                <a:latin typeface="Arial"/>
                <a:cs typeface="Arial"/>
              </a:rPr>
              <a:t>°</a:t>
            </a:r>
            <a:r>
              <a:rPr sz="7200" spc="-170" dirty="0">
                <a:solidFill>
                  <a:srgbClr val="606060"/>
                </a:solidFill>
                <a:latin typeface="Arial"/>
                <a:cs typeface="Arial"/>
              </a:rPr>
              <a:t>`</a:t>
            </a:r>
            <a:r>
              <a:rPr sz="7200" dirty="0">
                <a:solidFill>
                  <a:srgbClr val="606060"/>
                </a:solidFill>
                <a:latin typeface="Arial"/>
                <a:cs typeface="Arial"/>
              </a:rPr>
              <a:t>	</a:t>
            </a:r>
            <a:r>
              <a:rPr sz="1700" spc="-85" dirty="0">
                <a:solidFill>
                  <a:srgbClr val="606060"/>
                </a:solidFill>
                <a:latin typeface="Arial"/>
                <a:cs typeface="Arial"/>
              </a:rPr>
              <a:t>E</a:t>
            </a:r>
            <a:r>
              <a:rPr sz="1700" spc="-35" dirty="0">
                <a:solidFill>
                  <a:srgbClr val="606060"/>
                </a:solidFill>
                <a:latin typeface="Arial"/>
                <a:cs typeface="Arial"/>
              </a:rPr>
              <a:t>f</a:t>
            </a:r>
            <a:r>
              <a:rPr sz="1700" dirty="0">
                <a:solidFill>
                  <a:srgbClr val="606060"/>
                </a:solidFill>
                <a:latin typeface="Arial"/>
                <a:cs typeface="Arial"/>
              </a:rPr>
              <a:t>	</a:t>
            </a:r>
            <a:r>
              <a:rPr sz="1700" spc="-15" dirty="0">
                <a:solidFill>
                  <a:srgbClr val="606060"/>
                </a:solidFill>
                <a:latin typeface="Arial"/>
                <a:cs typeface="Arial"/>
              </a:rPr>
              <a:t>\</a:t>
            </a:r>
            <a:endParaRPr sz="17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91137" y="4182696"/>
            <a:ext cx="2139315" cy="11252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696595" algn="l"/>
                <a:tab pos="1246505" algn="l"/>
                <a:tab pos="1805939" algn="l"/>
              </a:tabLst>
            </a:pPr>
            <a:r>
              <a:rPr sz="2200" spc="-40" dirty="0">
                <a:solidFill>
                  <a:srgbClr val="606060"/>
                </a:solidFill>
                <a:latin typeface="Arial"/>
                <a:cs typeface="Arial"/>
              </a:rPr>
              <a:t>4	</a:t>
            </a:r>
            <a:r>
              <a:rPr sz="2950" spc="105" dirty="0">
                <a:solidFill>
                  <a:srgbClr val="757575"/>
                </a:solidFill>
                <a:latin typeface="Arial"/>
                <a:cs typeface="Arial"/>
              </a:rPr>
              <a:t>D	</a:t>
            </a:r>
            <a:r>
              <a:rPr sz="1550" spc="30" dirty="0">
                <a:solidFill>
                  <a:srgbClr val="757575"/>
                </a:solidFill>
                <a:latin typeface="Times New Roman"/>
                <a:cs typeface="Times New Roman"/>
              </a:rPr>
              <a:t>^</a:t>
            </a:r>
            <a:r>
              <a:rPr sz="1550" spc="35" dirty="0">
                <a:solidFill>
                  <a:srgbClr val="757575"/>
                </a:solidFill>
                <a:latin typeface="Times New Roman"/>
                <a:cs typeface="Times New Roman"/>
              </a:rPr>
              <a:t>#</a:t>
            </a:r>
            <a:r>
              <a:rPr sz="1550" dirty="0">
                <a:solidFill>
                  <a:srgbClr val="757575"/>
                </a:solidFill>
                <a:latin typeface="Times New Roman"/>
                <a:cs typeface="Times New Roman"/>
              </a:rPr>
              <a:t>	</a:t>
            </a:r>
            <a:r>
              <a:rPr sz="7200" spc="120" dirty="0">
                <a:solidFill>
                  <a:srgbClr val="606060"/>
                </a:solidFill>
                <a:latin typeface="Arial"/>
                <a:cs typeface="Arial"/>
              </a:rPr>
              <a:t>`</a:t>
            </a:r>
            <a:endParaRPr sz="72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78392" y="5138671"/>
            <a:ext cx="2046605" cy="3841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50" spc="-130" dirty="0">
                <a:solidFill>
                  <a:srgbClr val="232323"/>
                </a:solidFill>
                <a:latin typeface="Times New Roman"/>
                <a:cs typeface="Times New Roman"/>
              </a:rPr>
              <a:t>Edges, </a:t>
            </a:r>
            <a:r>
              <a:rPr sz="2350" spc="-10" dirty="0">
                <a:solidFill>
                  <a:srgbClr val="232323"/>
                </a:solidFill>
                <a:latin typeface="Times New Roman"/>
                <a:cs typeface="Times New Roman"/>
              </a:rPr>
              <a:t>dark</a:t>
            </a:r>
            <a:r>
              <a:rPr sz="2350" spc="19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350" spc="5" dirty="0">
                <a:solidFill>
                  <a:srgbClr val="232323"/>
                </a:solidFill>
                <a:latin typeface="Times New Roman"/>
                <a:cs typeface="Times New Roman"/>
              </a:rPr>
              <a:t>spots</a:t>
            </a:r>
            <a:endParaRPr sz="2350" dirty="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26076" y="5153938"/>
            <a:ext cx="1822450" cy="3841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50" spc="-180" dirty="0">
                <a:solidFill>
                  <a:srgbClr val="363636"/>
                </a:solidFill>
                <a:latin typeface="Times New Roman"/>
                <a:cs typeface="Times New Roman"/>
              </a:rPr>
              <a:t>Eyes, </a:t>
            </a:r>
            <a:r>
              <a:rPr sz="2350" spc="-25" dirty="0">
                <a:solidFill>
                  <a:srgbClr val="232323"/>
                </a:solidFill>
                <a:latin typeface="Times New Roman"/>
                <a:cs typeface="Times New Roman"/>
              </a:rPr>
              <a:t>ears,</a:t>
            </a:r>
            <a:r>
              <a:rPr sz="2350" spc="-19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350" dirty="0">
                <a:solidFill>
                  <a:srgbClr val="232323"/>
                </a:solidFill>
                <a:latin typeface="Times New Roman"/>
                <a:cs typeface="Times New Roman"/>
              </a:rPr>
              <a:t>nose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540709" y="5138671"/>
            <a:ext cx="1795145" cy="3841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350" spc="-190" dirty="0">
                <a:solidFill>
                  <a:srgbClr val="232323"/>
                </a:solidFill>
                <a:latin typeface="Times New Roman"/>
                <a:cs typeface="Times New Roman"/>
              </a:rPr>
              <a:t>Facial</a:t>
            </a:r>
            <a:r>
              <a:rPr sz="2350" spc="-130" dirty="0">
                <a:solidFill>
                  <a:srgbClr val="232323"/>
                </a:solidFill>
                <a:latin typeface="Times New Roman"/>
                <a:cs typeface="Times New Roman"/>
              </a:rPr>
              <a:t> </a:t>
            </a:r>
            <a:r>
              <a:rPr sz="2350" spc="10" dirty="0">
                <a:solidFill>
                  <a:srgbClr val="232323"/>
                </a:solidFill>
                <a:latin typeface="Times New Roman"/>
                <a:cs typeface="Times New Roman"/>
              </a:rPr>
              <a:t>structure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0961" y="6330522"/>
            <a:ext cx="594995" cy="5372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350" spc="-605" dirty="0">
                <a:solidFill>
                  <a:srgbClr val="A71128"/>
                </a:solidFill>
                <a:latin typeface="Times New Roman"/>
                <a:cs typeface="Times New Roman"/>
              </a:rPr>
              <a:t>11</a:t>
            </a:r>
            <a:r>
              <a:rPr sz="3350" spc="-1065" dirty="0">
                <a:solidFill>
                  <a:srgbClr val="A71128"/>
                </a:solidFill>
                <a:latin typeface="Times New Roman"/>
                <a:cs typeface="Times New Roman"/>
              </a:rPr>
              <a:t>1</a:t>
            </a:r>
            <a:r>
              <a:rPr sz="3350" spc="-15" dirty="0">
                <a:solidFill>
                  <a:srgbClr val="8C6B70"/>
                </a:solidFill>
                <a:latin typeface="Times New Roman"/>
                <a:cs typeface="Times New Roman"/>
              </a:rPr>
              <a:t>i</a:t>
            </a:r>
            <a:r>
              <a:rPr sz="3350" spc="-315" dirty="0">
                <a:solidFill>
                  <a:srgbClr val="A71128"/>
                </a:solidFill>
                <a:latin typeface="Times New Roman"/>
                <a:cs typeface="Times New Roman"/>
              </a:rPr>
              <a:t>r</a:t>
            </a:r>
            <a:endParaRPr sz="33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83953" y="6171490"/>
            <a:ext cx="764540" cy="727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17500" algn="l"/>
              </a:tabLst>
            </a:pPr>
            <a:r>
              <a:rPr sz="1650" spc="-395" dirty="0">
                <a:solidFill>
                  <a:srgbClr val="A83A50"/>
                </a:solidFill>
                <a:latin typeface="바탕"/>
                <a:cs typeface="바탕"/>
              </a:rPr>
              <a:t>짧	</a:t>
            </a:r>
            <a:r>
              <a:rPr sz="4600" spc="-165" dirty="0">
                <a:solidFill>
                  <a:srgbClr val="A83A50"/>
                </a:solidFill>
                <a:latin typeface="Times New Roman"/>
                <a:cs typeface="Times New Roman"/>
              </a:rPr>
              <a:t>e</a:t>
            </a:r>
            <a:r>
              <a:rPr sz="4600" spc="-1280" dirty="0">
                <a:solidFill>
                  <a:srgbClr val="A83A50"/>
                </a:solidFill>
                <a:latin typeface="Times New Roman"/>
                <a:cs typeface="Times New Roman"/>
              </a:rPr>
              <a:t>otts</a:t>
            </a:r>
            <a:endParaRPr sz="46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66567" y="6715762"/>
            <a:ext cx="589280" cy="155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spc="-5" dirty="0">
                <a:solidFill>
                  <a:srgbClr val="A83A50"/>
                </a:solidFill>
                <a:latin typeface="Arial"/>
                <a:cs typeface="Arial"/>
              </a:rPr>
              <a:t>Technology</a:t>
            </a:r>
            <a:endParaRPr sz="85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369018" y="6472506"/>
            <a:ext cx="3439160" cy="3905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4995">
              <a:lnSpc>
                <a:spcPts val="1225"/>
              </a:lnSpc>
              <a:spcBef>
                <a:spcPts val="100"/>
              </a:spcBef>
            </a:pPr>
            <a:r>
              <a:rPr sz="1150" spc="-114" dirty="0">
                <a:solidFill>
                  <a:srgbClr val="232323"/>
                </a:solidFill>
                <a:latin typeface="Arial"/>
                <a:cs typeface="Arial"/>
              </a:rPr>
              <a:t>6.S </a:t>
            </a:r>
            <a:r>
              <a:rPr sz="1150" spc="-110" dirty="0">
                <a:solidFill>
                  <a:srgbClr val="232323"/>
                </a:solidFill>
                <a:latin typeface="Arial"/>
                <a:cs typeface="Arial"/>
              </a:rPr>
              <a:t>191 </a:t>
            </a:r>
            <a:r>
              <a:rPr sz="1150" spc="-25" dirty="0">
                <a:solidFill>
                  <a:srgbClr val="232323"/>
                </a:solidFill>
                <a:latin typeface="Arial"/>
                <a:cs typeface="Arial"/>
              </a:rPr>
              <a:t>Introduction </a:t>
            </a:r>
            <a:r>
              <a:rPr sz="1250" spc="-25" dirty="0">
                <a:solidFill>
                  <a:srgbClr val="232323"/>
                </a:solidFill>
                <a:latin typeface="Times New Roman"/>
                <a:cs typeface="Times New Roman"/>
              </a:rPr>
              <a:t>to </a:t>
            </a:r>
            <a:r>
              <a:rPr sz="1150" spc="-20" dirty="0">
                <a:solidFill>
                  <a:srgbClr val="232323"/>
                </a:solidFill>
                <a:latin typeface="Arial"/>
                <a:cs typeface="Arial"/>
              </a:rPr>
              <a:t>Deep</a:t>
            </a:r>
            <a:r>
              <a:rPr sz="1150" spc="-15" dirty="0">
                <a:solidFill>
                  <a:srgbClr val="232323"/>
                </a:solidFill>
                <a:latin typeface="Arial"/>
                <a:cs typeface="Arial"/>
              </a:rPr>
              <a:t> </a:t>
            </a:r>
            <a:r>
              <a:rPr sz="1150" spc="-55" dirty="0">
                <a:solidFill>
                  <a:srgbClr val="232323"/>
                </a:solidFill>
                <a:latin typeface="Arial"/>
                <a:cs typeface="Arial"/>
              </a:rPr>
              <a:t>Leaming</a:t>
            </a:r>
            <a:endParaRPr sz="1150">
              <a:latin typeface="Arial"/>
              <a:cs typeface="Arial"/>
            </a:endParaRPr>
          </a:p>
          <a:p>
            <a:pPr marL="12700">
              <a:lnSpc>
                <a:spcPts val="1645"/>
              </a:lnSpc>
              <a:tabLst>
                <a:tab pos="1953260" algn="l"/>
              </a:tabLst>
            </a:pPr>
            <a:r>
              <a:rPr sz="1250" spc="50" dirty="0">
                <a:solidFill>
                  <a:srgbClr val="363636"/>
                </a:solidFill>
                <a:latin typeface="Arial"/>
                <a:cs typeface="Arial"/>
              </a:rPr>
              <a:t>@</a:t>
            </a:r>
            <a:r>
              <a:rPr sz="1250" spc="114" dirty="0">
                <a:solidFill>
                  <a:srgbClr val="363636"/>
                </a:solidFill>
                <a:latin typeface="Arial"/>
                <a:cs typeface="Arial"/>
              </a:rPr>
              <a:t> </a:t>
            </a:r>
            <a:r>
              <a:rPr sz="1150" spc="-25" dirty="0">
                <a:solidFill>
                  <a:srgbClr val="757575"/>
                </a:solidFill>
                <a:latin typeface="Arial"/>
                <a:cs typeface="Arial"/>
              </a:rPr>
              <a:t>in</a:t>
            </a:r>
            <a:r>
              <a:rPr sz="1150" spc="-25" dirty="0">
                <a:solidFill>
                  <a:srgbClr val="8E8E8E"/>
                </a:solidFill>
                <a:latin typeface="Arial"/>
                <a:cs typeface="Arial"/>
              </a:rPr>
              <a:t>tr</a:t>
            </a:r>
            <a:r>
              <a:rPr sz="1150" spc="-215" dirty="0">
                <a:solidFill>
                  <a:srgbClr val="8E8E8E"/>
                </a:solidFill>
                <a:latin typeface="Arial"/>
                <a:cs typeface="Arial"/>
              </a:rPr>
              <a:t> </a:t>
            </a:r>
            <a:r>
              <a:rPr sz="1150" spc="-45" dirty="0">
                <a:solidFill>
                  <a:srgbClr val="606060"/>
                </a:solidFill>
                <a:latin typeface="Arial"/>
                <a:cs typeface="Arial"/>
              </a:rPr>
              <a:t>otodeep</a:t>
            </a:r>
            <a:r>
              <a:rPr sz="1150" spc="-45" dirty="0">
                <a:solidFill>
                  <a:srgbClr val="363636"/>
                </a:solidFill>
                <a:latin typeface="Arial"/>
                <a:cs typeface="Arial"/>
              </a:rPr>
              <a:t>l</a:t>
            </a:r>
            <a:r>
              <a:rPr sz="1150" spc="-45" dirty="0">
                <a:solidFill>
                  <a:srgbClr val="757575"/>
                </a:solidFill>
                <a:latin typeface="Arial"/>
                <a:cs typeface="Arial"/>
              </a:rPr>
              <a:t>earningc.om	</a:t>
            </a:r>
            <a:r>
              <a:rPr sz="1600" spc="15" dirty="0">
                <a:solidFill>
                  <a:srgbClr val="1AACDF"/>
                </a:solidFill>
                <a:latin typeface="Times New Roman"/>
                <a:cs typeface="Times New Roman"/>
              </a:rPr>
              <a:t>'I</a:t>
            </a:r>
            <a:r>
              <a:rPr sz="1600" spc="30" dirty="0">
                <a:solidFill>
                  <a:srgbClr val="1AACDF"/>
                </a:solidFill>
                <a:latin typeface="Times New Roman"/>
                <a:cs typeface="Times New Roman"/>
              </a:rPr>
              <a:t> </a:t>
            </a:r>
            <a:r>
              <a:rPr sz="1150" spc="-15" dirty="0">
                <a:solidFill>
                  <a:srgbClr val="757575"/>
                </a:solidFill>
                <a:latin typeface="Arial"/>
                <a:cs typeface="Arial"/>
              </a:rPr>
              <a:t>@MITDeeplearn</a:t>
            </a:r>
            <a:r>
              <a:rPr sz="1150" spc="-15" dirty="0">
                <a:solidFill>
                  <a:srgbClr val="8E8E8E"/>
                </a:solidFill>
                <a:latin typeface="Arial"/>
                <a:cs typeface="Arial"/>
              </a:rPr>
              <a:t>i</a:t>
            </a:r>
            <a:r>
              <a:rPr sz="1150" spc="-15" dirty="0">
                <a:solidFill>
                  <a:srgbClr val="757575"/>
                </a:solidFill>
                <a:latin typeface="Arial"/>
                <a:cs typeface="Arial"/>
              </a:rPr>
              <a:t>ng</a:t>
            </a:r>
            <a:endParaRPr sz="115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0517997" y="6573778"/>
            <a:ext cx="1559560" cy="201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50" spc="-45" dirty="0">
                <a:solidFill>
                  <a:srgbClr val="757575"/>
                </a:solidFill>
                <a:latin typeface="Arial"/>
                <a:cs typeface="Arial"/>
              </a:rPr>
              <a:t>Lee+ </a:t>
            </a:r>
            <a:r>
              <a:rPr sz="1150" spc="-165" dirty="0">
                <a:solidFill>
                  <a:srgbClr val="757575"/>
                </a:solidFill>
                <a:latin typeface="Arial"/>
                <a:cs typeface="Arial"/>
              </a:rPr>
              <a:t>IC/v1L </a:t>
            </a:r>
            <a:r>
              <a:rPr sz="1150" spc="-65" dirty="0">
                <a:solidFill>
                  <a:srgbClr val="606060"/>
                </a:solidFill>
                <a:latin typeface="Arial"/>
                <a:cs typeface="Arial"/>
              </a:rPr>
              <a:t>2009.</a:t>
            </a:r>
            <a:r>
              <a:rPr sz="1150" spc="60" dirty="0">
                <a:solidFill>
                  <a:srgbClr val="606060"/>
                </a:solidFill>
                <a:latin typeface="Arial"/>
                <a:cs typeface="Arial"/>
              </a:rPr>
              <a:t> </a:t>
            </a:r>
            <a:r>
              <a:rPr sz="1150" spc="5" dirty="0">
                <a:solidFill>
                  <a:srgbClr val="606060"/>
                </a:solidFill>
                <a:latin typeface="Arial"/>
                <a:cs typeface="Arial"/>
              </a:rPr>
              <a:t>I/28no</a:t>
            </a:r>
            <a:endParaRPr sz="1150">
              <a:latin typeface="Arial"/>
              <a:cs typeface="Arial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C5136BF0-098A-461C-8DFB-93F9EFB200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938" y="2337993"/>
            <a:ext cx="11330662" cy="388750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</TotalTime>
  <Words>3154</Words>
  <Application>Microsoft Office PowerPoint</Application>
  <PresentationFormat>와이드스크린</PresentationFormat>
  <Paragraphs>487</Paragraphs>
  <Slides>38</Slides>
  <Notes>36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8" baseType="lpstr">
      <vt:lpstr>Apple SD Gothic Neo</vt:lpstr>
      <vt:lpstr>맑은 고딕</vt:lpstr>
      <vt:lpstr>바탕</vt:lpstr>
      <vt:lpstr>Arial</vt:lpstr>
      <vt:lpstr>Calibri</vt:lpstr>
      <vt:lpstr>Noto Sans</vt:lpstr>
      <vt:lpstr>Tahoma</vt:lpstr>
      <vt:lpstr>Times New Roman</vt:lpstr>
      <vt:lpstr>Wingdings</vt:lpstr>
      <vt:lpstr>Office Theme</vt:lpstr>
      <vt:lpstr>Lecture 11: Dimensionality Reduction</vt:lpstr>
      <vt:lpstr>학습목표</vt:lpstr>
      <vt:lpstr>PowerPoint 프레젠테이션</vt:lpstr>
      <vt:lpstr>와인 데이터</vt:lpstr>
      <vt:lpstr>Unsupervised Learning</vt:lpstr>
      <vt:lpstr>공간변환 예시</vt:lpstr>
      <vt:lpstr>공간변환(차원축소) 필요한 경우</vt:lpstr>
      <vt:lpstr>Manual Feature Extraction</vt:lpstr>
      <vt:lpstr>PowerPoint 프레젠테이션</vt:lpstr>
      <vt:lpstr>Dimensionality Reduction</vt:lpstr>
      <vt:lpstr>The Curse of Dimensionality</vt:lpstr>
      <vt:lpstr>Solution to the curse of dimensionality</vt:lpstr>
      <vt:lpstr>Main Approaches for Dim. Reduction</vt:lpstr>
      <vt:lpstr>Main Approaches for Dim. Reduction</vt:lpstr>
      <vt:lpstr>Limit of projection</vt:lpstr>
      <vt:lpstr>Main Approaches for Dim. Reduction</vt:lpstr>
      <vt:lpstr> Decision boundary goes  simpler in lower dimension</vt:lpstr>
      <vt:lpstr>PowerPoint 프레젠테이션</vt:lpstr>
      <vt:lpstr>Principal Component Analysis</vt:lpstr>
      <vt:lpstr>PCA: Preserving the Variance</vt:lpstr>
      <vt:lpstr>PCA: Preserving the Variance</vt:lpstr>
      <vt:lpstr>PCA: Principal Components</vt:lpstr>
      <vt:lpstr>PCA: Principal Components</vt:lpstr>
      <vt:lpstr>PCA: how to find PC</vt:lpstr>
      <vt:lpstr>PCA: how many axis?</vt:lpstr>
      <vt:lpstr>PCA: how many axis?</vt:lpstr>
      <vt:lpstr>PCA: how many axis?</vt:lpstr>
      <vt:lpstr>Nonlinear Dimensionality  Reduction Techniques Locally Linear Embedding (LLD), etc.</vt:lpstr>
      <vt:lpstr>Locally Linear Embedding (LLE)</vt:lpstr>
      <vt:lpstr>Locally Linear Embedding (LLE)</vt:lpstr>
      <vt:lpstr>LLE: Example</vt:lpstr>
      <vt:lpstr>Others for NLDR</vt:lpstr>
      <vt:lpstr>NRDRs</vt:lpstr>
      <vt:lpstr>NRDRs</vt:lpstr>
      <vt:lpstr>NRDRs</vt:lpstr>
      <vt:lpstr>Summary</vt:lpstr>
      <vt:lpstr>참고자료</vt:lpstr>
      <vt:lpstr>In the next lecture…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11: Dimensionality Reduction</dc:title>
  <dc:creator>Sang-hyo Park</dc:creator>
  <cp:lastModifiedBy>USER</cp:lastModifiedBy>
  <cp:revision>56</cp:revision>
  <dcterms:created xsi:type="dcterms:W3CDTF">2020-10-18T09:38:38Z</dcterms:created>
  <dcterms:modified xsi:type="dcterms:W3CDTF">2020-10-19T23:17:10Z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2020-10-04T00:00:00Z</vt:filetime>
  </property>
  <property fmtid="{D5CDD505-2E9C-101B-9397-08002B2CF9AE}" pid="3" name="Creator">
    <vt:lpwstr>Acrobat PDFMaker 11 for PowerPoint</vt:lpwstr>
  </property>
  <property fmtid="{D5CDD505-2E9C-101B-9397-08002B2CF9AE}" pid="4" name="LastSaved">
    <vt:filetime>2020-10-18T00:00:00Z</vt:filetime>
  </property>
</Properties>
</file>