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670" autoAdjust="0"/>
  </p:normalViewPr>
  <p:slideViewPr>
    <p:cSldViewPr>
      <p:cViewPr varScale="1">
        <p:scale>
          <a:sx n="56" d="100"/>
          <a:sy n="56" d="100"/>
        </p:scale>
        <p:origin x="930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3173F-7A89-4C26-B47B-47A3B7D471C4}" type="datetimeFigureOut">
              <a:rPr lang="ko-KR" altLang="en-US" smtClean="0"/>
              <a:t>2020-10-20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B365-6FBA-406C-B09E-67C5AF2D6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47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번째 강의 </a:t>
            </a:r>
            <a:r>
              <a:rPr lang="en-US" altLang="ko-KR" dirty="0"/>
              <a:t>Kernel PCA. </a:t>
            </a:r>
            <a:r>
              <a:rPr lang="ko-KR" altLang="en-US" dirty="0"/>
              <a:t>수학적인 </a:t>
            </a:r>
            <a:r>
              <a:rPr lang="en-US" altLang="ko-KR" dirty="0"/>
              <a:t>Background</a:t>
            </a:r>
            <a:r>
              <a:rPr lang="ko-KR" altLang="en-US" dirty="0"/>
              <a:t>와 코드를 볼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132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최대로 하는 </a:t>
            </a:r>
            <a:r>
              <a:rPr lang="en-US" altLang="ko-KR" dirty="0"/>
              <a:t>u</a:t>
            </a:r>
            <a:r>
              <a:rPr lang="ko-KR" altLang="en-US" dirty="0"/>
              <a:t>를 어떻게 찾는가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라그랑주</a:t>
            </a:r>
            <a:r>
              <a:rPr lang="ko-KR" altLang="en-US" dirty="0"/>
              <a:t> 승수법을 활용하기 위해</a:t>
            </a:r>
            <a:r>
              <a:rPr lang="en-US" altLang="ko-KR" dirty="0"/>
              <a:t>, </a:t>
            </a:r>
            <a:r>
              <a:rPr lang="ko-KR" altLang="en-US" dirty="0" err="1"/>
              <a:t>단위벡터이므로</a:t>
            </a:r>
            <a:r>
              <a:rPr lang="ko-KR" altLang="en-US" dirty="0"/>
              <a:t> </a:t>
            </a:r>
            <a:r>
              <a:rPr lang="en-US" altLang="ko-KR" dirty="0"/>
              <a:t>u transpose * u = 1</a:t>
            </a:r>
            <a:r>
              <a:rPr lang="ko-KR" altLang="en-US" dirty="0"/>
              <a:t>이므로 </a:t>
            </a:r>
            <a:r>
              <a:rPr lang="en-US" altLang="ko-KR" dirty="0"/>
              <a:t>0</a:t>
            </a:r>
            <a:r>
              <a:rPr lang="ko-KR" altLang="en-US" dirty="0"/>
              <a:t>인 항 </a:t>
            </a:r>
            <a:r>
              <a:rPr lang="en-US" altLang="ko-KR" dirty="0"/>
              <a:t>1 – u transpose * u</a:t>
            </a:r>
            <a:r>
              <a:rPr lang="ko-KR" altLang="en-US" dirty="0"/>
              <a:t>를 추가하고</a:t>
            </a:r>
            <a:r>
              <a:rPr lang="en-US" altLang="ko-KR" dirty="0"/>
              <a:t>, </a:t>
            </a:r>
            <a:r>
              <a:rPr lang="ko-KR" altLang="en-US" dirty="0"/>
              <a:t>억지로 람다를 곱해 주었음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해당 </a:t>
            </a:r>
            <a:r>
              <a:rPr lang="en-US" altLang="ko-KR" dirty="0"/>
              <a:t>L(u)</a:t>
            </a:r>
            <a:r>
              <a:rPr lang="ko-KR" altLang="en-US" dirty="0"/>
              <a:t>를 </a:t>
            </a:r>
            <a:r>
              <a:rPr lang="ko-KR" altLang="en-US" dirty="0" err="1"/>
              <a:t>편미분하여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 되는 식이 최대가 되는 경우이므로</a:t>
            </a:r>
            <a:r>
              <a:rPr lang="en-US" altLang="ko-KR" dirty="0"/>
              <a:t>, 6.22</a:t>
            </a:r>
            <a:r>
              <a:rPr lang="ko-KR" altLang="en-US" dirty="0"/>
              <a:t>를 만족하는 경우가 최대가 되는 경우이다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85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6.22</a:t>
            </a:r>
            <a:r>
              <a:rPr lang="ko-KR" altLang="en-US" dirty="0"/>
              <a:t>를 계산하기 위해 공분산 행렬을 계산하고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6.22</a:t>
            </a:r>
            <a:r>
              <a:rPr lang="ko-KR" altLang="en-US" dirty="0"/>
              <a:t>를 풀어 </a:t>
            </a:r>
            <a:r>
              <a:rPr lang="en-US" altLang="ko-KR" dirty="0"/>
              <a:t>d</a:t>
            </a:r>
            <a:r>
              <a:rPr lang="ko-KR" altLang="en-US" dirty="0"/>
              <a:t>개의 </a:t>
            </a:r>
            <a:r>
              <a:rPr lang="ko-KR" altLang="en-US" dirty="0" err="1"/>
              <a:t>고유값과</a:t>
            </a:r>
            <a:r>
              <a:rPr lang="ko-KR" altLang="en-US" dirty="0"/>
              <a:t> 고유벡터를 구한다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기억할 것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공분산 행렬을 구해야 함</a:t>
            </a:r>
            <a:endParaRPr lang="en-US" altLang="ko-KR" dirty="0"/>
          </a:p>
          <a:p>
            <a:r>
              <a:rPr lang="ko-KR" altLang="en-US" dirty="0" err="1"/>
              <a:t>고윳값과</a:t>
            </a:r>
            <a:r>
              <a:rPr lang="ko-KR" altLang="en-US" dirty="0"/>
              <a:t> 고유 벡터를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나머지는 </a:t>
            </a:r>
            <a:r>
              <a:rPr lang="ko-KR" altLang="en-US" dirty="0" err="1"/>
              <a:t>무시해도됨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721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비선형 데이터에서는 </a:t>
            </a:r>
            <a:r>
              <a:rPr lang="en-US" altLang="ko-KR" dirty="0"/>
              <a:t>PCA</a:t>
            </a:r>
            <a:r>
              <a:rPr lang="ko-KR" altLang="en-US" dirty="0"/>
              <a:t>를 사용하였을 때 </a:t>
            </a:r>
            <a:r>
              <a:rPr lang="en-US" altLang="ko-KR" dirty="0"/>
              <a:t>Fitting</a:t>
            </a:r>
            <a:r>
              <a:rPr lang="ko-KR" altLang="en-US" dirty="0"/>
              <a:t>도 어렵고</a:t>
            </a:r>
            <a:r>
              <a:rPr lang="en-US" altLang="ko-KR" dirty="0"/>
              <a:t>, </a:t>
            </a:r>
            <a:r>
              <a:rPr lang="ko-KR" altLang="en-US" dirty="0"/>
              <a:t>정보 손실이 크게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55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이를 해결하기 위해 </a:t>
            </a:r>
            <a:r>
              <a:rPr lang="en-US" altLang="ko-KR" dirty="0"/>
              <a:t>Kernel PCA</a:t>
            </a:r>
            <a:r>
              <a:rPr lang="ko-KR" altLang="en-US" dirty="0"/>
              <a:t>를 사용하게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밑에 내용은 또 시험에 안 </a:t>
            </a:r>
            <a:r>
              <a:rPr lang="ko-KR" altLang="en-US" dirty="0" err="1"/>
              <a:t>낼거니까</a:t>
            </a:r>
            <a:r>
              <a:rPr lang="ko-KR" altLang="en-US" dirty="0"/>
              <a:t> 무시하세요</a:t>
            </a:r>
            <a:r>
              <a:rPr lang="en-US" altLang="ko-KR" dirty="0"/>
              <a:t>..</a:t>
            </a:r>
            <a:r>
              <a:rPr lang="ko-KR" altLang="en-US" dirty="0"/>
              <a:t>시간 없음 </a:t>
            </a:r>
            <a:r>
              <a:rPr lang="ko-KR" altLang="en-US" dirty="0" err="1"/>
              <a:t>ㄹㅇ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157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Non-linear data</a:t>
            </a:r>
            <a:r>
              <a:rPr lang="ko-KR" altLang="en-US" dirty="0"/>
              <a:t>를 고차원으로 차원 변화를 시키면</a:t>
            </a:r>
            <a:r>
              <a:rPr lang="en-US" altLang="ko-KR" dirty="0"/>
              <a:t>, </a:t>
            </a:r>
            <a:r>
              <a:rPr lang="ko-KR" altLang="en-US" dirty="0"/>
              <a:t>해당 차원의 공간에서는 </a:t>
            </a:r>
            <a:r>
              <a:rPr lang="en-US" altLang="ko-KR" dirty="0"/>
              <a:t>linear</a:t>
            </a:r>
            <a:r>
              <a:rPr lang="ko-KR" altLang="en-US" dirty="0"/>
              <a:t>한 </a:t>
            </a:r>
            <a:r>
              <a:rPr lang="en-US" altLang="ko-KR" dirty="0"/>
              <a:t>vector</a:t>
            </a:r>
            <a:r>
              <a:rPr lang="ko-KR" altLang="en-US" dirty="0"/>
              <a:t>이 존재한다고 가정하고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feature space</a:t>
            </a:r>
            <a:r>
              <a:rPr lang="ko-KR" altLang="en-US" dirty="0"/>
              <a:t>로 변환을 시킨다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해당 </a:t>
            </a:r>
            <a:r>
              <a:rPr lang="en-US" altLang="ko-KR" dirty="0"/>
              <a:t>space</a:t>
            </a:r>
            <a:r>
              <a:rPr lang="ko-KR" altLang="en-US" dirty="0"/>
              <a:t>에서 </a:t>
            </a:r>
            <a:r>
              <a:rPr lang="en-US" altLang="ko-KR" dirty="0"/>
              <a:t>vector</a:t>
            </a:r>
            <a:r>
              <a:rPr lang="ko-KR" altLang="en-US" dirty="0"/>
              <a:t>을 찾아</a:t>
            </a:r>
            <a:r>
              <a:rPr lang="en-US" altLang="ko-KR" dirty="0"/>
              <a:t>, </a:t>
            </a:r>
            <a:r>
              <a:rPr lang="ko-KR" altLang="en-US" dirty="0"/>
              <a:t>다시 원래의 특징 공간에 적용하면 </a:t>
            </a:r>
            <a:r>
              <a:rPr lang="en-US" altLang="ko-KR" dirty="0"/>
              <a:t>original space</a:t>
            </a:r>
            <a:r>
              <a:rPr lang="ko-KR" altLang="en-US" dirty="0"/>
              <a:t>에서는 마치 </a:t>
            </a:r>
            <a:r>
              <a:rPr lang="en-US" altLang="ko-KR" dirty="0"/>
              <a:t>non-linear</a:t>
            </a:r>
            <a:r>
              <a:rPr lang="ko-KR" altLang="en-US" dirty="0"/>
              <a:t>한 </a:t>
            </a:r>
            <a:r>
              <a:rPr lang="en-US" altLang="ko-KR" dirty="0"/>
              <a:t>vector</a:t>
            </a:r>
            <a:r>
              <a:rPr lang="ko-KR" altLang="en-US" dirty="0"/>
              <a:t>가 생긴 것처럼 </a:t>
            </a:r>
            <a:r>
              <a:rPr lang="en-US" altLang="ko-KR" dirty="0"/>
              <a:t>fitting</a:t>
            </a:r>
            <a:r>
              <a:rPr lang="ko-KR" altLang="en-US" dirty="0"/>
              <a:t>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-&gt; Kernel trick</a:t>
            </a:r>
            <a:r>
              <a:rPr lang="ko-KR" altLang="en-US" b="1" dirty="0"/>
              <a:t>을 이용해</a:t>
            </a:r>
            <a:r>
              <a:rPr lang="en-US" altLang="ko-KR" b="1" dirty="0"/>
              <a:t>, </a:t>
            </a:r>
            <a:r>
              <a:rPr lang="ko-KR" altLang="en-US" b="1" dirty="0"/>
              <a:t>실제로는 고차원으로 변환시킬 필요없이 기존 공간에서 해당 과정을 수행한다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71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왜 새로운 샘플을 추가하는 내용까지 설명했는가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/>
              <a:t>Kernel PCA</a:t>
            </a:r>
            <a:r>
              <a:rPr lang="ko-KR" altLang="en-US" b="1" dirty="0"/>
              <a:t>의 메모리 기반 특징을 </a:t>
            </a:r>
            <a:r>
              <a:rPr lang="ko-KR" altLang="en-US" dirty="0"/>
              <a:t>설명하기 위해서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커널 함수로 새로운 샘플 데이터가 들어오더라도 차원 변환을 한 </a:t>
            </a:r>
            <a:r>
              <a:rPr lang="en-US" altLang="ko-KR" dirty="0" err="1"/>
              <a:t>a_k</a:t>
            </a:r>
            <a:r>
              <a:rPr lang="ko-KR" altLang="en-US" dirty="0"/>
              <a:t>를 구할 수 있는데</a:t>
            </a:r>
            <a:r>
              <a:rPr lang="en-US" altLang="ko-KR" dirty="0"/>
              <a:t>, </a:t>
            </a:r>
            <a:r>
              <a:rPr lang="ko-KR" altLang="en-US" dirty="0"/>
              <a:t>샘플 데이터를 미리 알 수 없으므로 </a:t>
            </a:r>
            <a:r>
              <a:rPr lang="en-US" altLang="ko-KR" dirty="0" err="1"/>
              <a:t>a_k</a:t>
            </a:r>
            <a:r>
              <a:rPr lang="ko-KR" altLang="en-US"/>
              <a:t>를 계산할 커널함수를</a:t>
            </a:r>
            <a:r>
              <a:rPr lang="ko-KR" altLang="en-US" dirty="0"/>
              <a:t> 계산하기 위해서는 기존 샘플집합을 모두 들고 있어야 함 </a:t>
            </a:r>
            <a:r>
              <a:rPr lang="en-US" altLang="ko-KR" dirty="0"/>
              <a:t>-&gt; </a:t>
            </a:r>
            <a:r>
              <a:rPr lang="ko-KR" altLang="en-US" dirty="0"/>
              <a:t>훈련집합의 크기가 클 경우</a:t>
            </a:r>
            <a:r>
              <a:rPr lang="en-US" altLang="ko-KR" b="1" dirty="0"/>
              <a:t>, </a:t>
            </a:r>
            <a:r>
              <a:rPr lang="ko-KR" altLang="en-US" b="1" dirty="0"/>
              <a:t>메모리 부담이 매우 증가한다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Kernel PCA</a:t>
            </a:r>
            <a:r>
              <a:rPr lang="ko-KR" altLang="en-US" b="1" dirty="0"/>
              <a:t>는 메모리 기반 방식이다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SVM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마진 밖의 데이터에 대해서는 필요가 없을 수 있다</a:t>
            </a:r>
            <a:r>
              <a:rPr lang="en-US" altLang="ko-KR" dirty="0"/>
              <a:t>(classification</a:t>
            </a:r>
            <a:r>
              <a:rPr lang="ko-KR" altLang="en-US" dirty="0"/>
              <a:t>에서</a:t>
            </a:r>
            <a:r>
              <a:rPr lang="en-US" altLang="ko-KR" dirty="0"/>
              <a:t>).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따로 기존 </a:t>
            </a:r>
            <a:r>
              <a:rPr lang="en-US" altLang="ko-KR" dirty="0"/>
              <a:t>soft vector</a:t>
            </a:r>
            <a:r>
              <a:rPr lang="ko-KR" altLang="en-US" dirty="0"/>
              <a:t>만을 저장해도 됨</a:t>
            </a:r>
            <a:r>
              <a:rPr lang="en-US" altLang="ko-KR" dirty="0"/>
              <a:t>. </a:t>
            </a:r>
            <a:r>
              <a:rPr lang="ko-KR" altLang="en-US" dirty="0"/>
              <a:t>메모리 기반의 </a:t>
            </a:r>
            <a:r>
              <a:rPr lang="en-US" altLang="ko-KR" dirty="0"/>
              <a:t>PCA</a:t>
            </a:r>
            <a:r>
              <a:rPr lang="ko-KR" altLang="en-US" dirty="0"/>
              <a:t>보다는 메모리 측면에서 굉장히 유리함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299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10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와인 데이터셋을 사용한 코딩 예시</a:t>
            </a:r>
            <a:endParaRPr lang="en-US" altLang="ko-KR" dirty="0"/>
          </a:p>
          <a:p>
            <a:r>
              <a:rPr lang="en-US" altLang="ko-KR" dirty="0"/>
              <a:t>Feature space</a:t>
            </a:r>
            <a:r>
              <a:rPr lang="ko-KR" altLang="en-US" dirty="0"/>
              <a:t>는 </a:t>
            </a:r>
            <a:r>
              <a:rPr lang="en-US" altLang="ko-KR" dirty="0"/>
              <a:t>13</a:t>
            </a:r>
            <a:r>
              <a:rPr lang="ko-KR" altLang="en-US" dirty="0"/>
              <a:t>차원임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428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 표준화 </a:t>
            </a:r>
            <a:r>
              <a:rPr lang="en-US" altLang="ko-KR" dirty="0"/>
              <a:t>: </a:t>
            </a:r>
            <a:r>
              <a:rPr lang="ko-KR" altLang="en-US" dirty="0" err="1"/>
              <a:t>전처리</a:t>
            </a:r>
            <a:r>
              <a:rPr lang="ko-KR" altLang="en-US" dirty="0"/>
              <a:t> 과정임</a:t>
            </a:r>
            <a:r>
              <a:rPr lang="en-US" altLang="ko-KR" dirty="0"/>
              <a:t>. </a:t>
            </a:r>
            <a:r>
              <a:rPr lang="ko-KR" altLang="en-US" dirty="0"/>
              <a:t>샘플 간 </a:t>
            </a:r>
            <a:r>
              <a:rPr lang="en-US" altLang="ko-KR" dirty="0"/>
              <a:t>feature</a:t>
            </a:r>
            <a:r>
              <a:rPr lang="ko-KR" altLang="en-US" dirty="0"/>
              <a:t>값의 차이가 </a:t>
            </a:r>
            <a:r>
              <a:rPr lang="en-US" altLang="ko-KR" dirty="0"/>
              <a:t>feature</a:t>
            </a:r>
            <a:r>
              <a:rPr lang="ko-KR" altLang="en-US" dirty="0"/>
              <a:t>마다 다르므로 데이터 표준화를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36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13</a:t>
            </a:r>
            <a:r>
              <a:rPr lang="ko-KR" altLang="en-US" dirty="0"/>
              <a:t>개의 </a:t>
            </a:r>
            <a:r>
              <a:rPr lang="ko-KR" altLang="en-US" dirty="0" err="1"/>
              <a:t>분산값이</a:t>
            </a:r>
            <a:r>
              <a:rPr lang="ko-KR" altLang="en-US" dirty="0"/>
              <a:t> 나오는 것을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차원으로 줄일때는 </a:t>
            </a:r>
            <a:r>
              <a:rPr lang="en-US" altLang="ko-KR" dirty="0" err="1"/>
              <a:t>n_components</a:t>
            </a:r>
            <a:r>
              <a:rPr lang="ko-KR" altLang="en-US" dirty="0"/>
              <a:t>에 </a:t>
            </a:r>
            <a:r>
              <a:rPr lang="en-US" altLang="ko-KR" dirty="0"/>
              <a:t>2</a:t>
            </a:r>
            <a:r>
              <a:rPr lang="ko-KR" altLang="en-US" dirty="0"/>
              <a:t>를 넣어주면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286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Kernel PCA</a:t>
            </a:r>
            <a:r>
              <a:rPr lang="ko-KR" altLang="en-US" dirty="0"/>
              <a:t>를 증명할 수 있는가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065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차원으로 축소된 </a:t>
            </a:r>
            <a:r>
              <a:rPr lang="en-US" altLang="ko-KR" dirty="0"/>
              <a:t>Wine set</a:t>
            </a:r>
            <a:r>
              <a:rPr lang="ko-KR" altLang="en-US" dirty="0"/>
              <a:t>의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312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Wine set</a:t>
            </a:r>
            <a:r>
              <a:rPr lang="ko-KR" altLang="en-US" dirty="0"/>
              <a:t>을 가지고</a:t>
            </a:r>
            <a:r>
              <a:rPr lang="en-US" altLang="ko-KR" dirty="0"/>
              <a:t>, Logistic Regression</a:t>
            </a:r>
            <a:r>
              <a:rPr lang="ko-KR" altLang="en-US" dirty="0"/>
              <a:t>을 통해 분류 문제로 넘어가려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8335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통해 분류한 결과</a:t>
            </a:r>
            <a:r>
              <a:rPr lang="en-US" altLang="ko-KR" dirty="0"/>
              <a:t>, 3</a:t>
            </a:r>
            <a:r>
              <a:rPr lang="ko-KR" altLang="en-US" dirty="0"/>
              <a:t>개의 클래스로 분류하였고 높은 정확도로 분류한 것을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분류문제의 전단계로써 </a:t>
            </a:r>
            <a:r>
              <a:rPr lang="en-US" altLang="ko-KR" dirty="0"/>
              <a:t>PCA</a:t>
            </a:r>
            <a:r>
              <a:rPr lang="ko-KR" altLang="en-US" dirty="0"/>
              <a:t>가 활용이 될 수 있다</a:t>
            </a:r>
            <a:r>
              <a:rPr lang="en-US" altLang="ko-KR" dirty="0"/>
              <a:t>. Feature</a:t>
            </a:r>
            <a:r>
              <a:rPr lang="ko-KR" altLang="en-US" dirty="0"/>
              <a:t>이 줄어들어 </a:t>
            </a:r>
            <a:r>
              <a:rPr lang="ko-KR" altLang="en-US" dirty="0" err="1"/>
              <a:t>연산량</a:t>
            </a:r>
            <a:r>
              <a:rPr lang="en-US" altLang="ko-KR" dirty="0"/>
              <a:t>, </a:t>
            </a:r>
            <a:r>
              <a:rPr lang="ko-KR" altLang="en-US" dirty="0"/>
              <a:t>메모리 측면에서 효율적임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309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영상 데이터를 </a:t>
            </a:r>
            <a:r>
              <a:rPr lang="ko-KR" altLang="en-US" dirty="0" err="1"/>
              <a:t>희소화했다</a:t>
            </a:r>
            <a:r>
              <a:rPr lang="en-US" altLang="ko-KR" dirty="0"/>
              <a:t>. PCA</a:t>
            </a:r>
            <a:r>
              <a:rPr lang="ko-KR" altLang="en-US" dirty="0"/>
              <a:t>로도 영상을 압축할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512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코드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965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를 활용할 때</a:t>
            </a:r>
            <a:r>
              <a:rPr lang="en-US" altLang="ko-KR" dirty="0"/>
              <a:t>, </a:t>
            </a:r>
            <a:r>
              <a:rPr lang="ko-KR" altLang="en-US" dirty="0"/>
              <a:t>차원 수</a:t>
            </a:r>
            <a:r>
              <a:rPr lang="en-US" altLang="ko-KR" dirty="0"/>
              <a:t>(pc 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r>
              <a:rPr lang="ko-KR" altLang="en-US" dirty="0"/>
              <a:t>를 직접 입력할 수도 있고</a:t>
            </a:r>
            <a:r>
              <a:rPr lang="en-US" altLang="ko-KR" dirty="0"/>
              <a:t>, 95%</a:t>
            </a:r>
            <a:r>
              <a:rPr lang="ko-KR" altLang="en-US" dirty="0"/>
              <a:t>의 </a:t>
            </a:r>
            <a:r>
              <a:rPr lang="ko-KR" altLang="en-US" dirty="0" err="1"/>
              <a:t>분산값</a:t>
            </a:r>
            <a:r>
              <a:rPr lang="ko-KR" altLang="en-US" dirty="0"/>
              <a:t> 유지로 입력할 수 있음</a:t>
            </a:r>
            <a:r>
              <a:rPr lang="en-US" altLang="ko-KR" dirty="0"/>
              <a:t>(</a:t>
            </a:r>
            <a:r>
              <a:rPr lang="ko-KR" altLang="en-US" dirty="0"/>
              <a:t>둘 다 동일한 내용임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reduced</a:t>
            </a:r>
            <a:r>
              <a:rPr lang="ko-KR" altLang="en-US" dirty="0"/>
              <a:t>된 차원이 </a:t>
            </a:r>
            <a:r>
              <a:rPr lang="en-US" altLang="ko-KR" dirty="0"/>
              <a:t>154</a:t>
            </a:r>
            <a:r>
              <a:rPr lang="ko-KR" altLang="en-US" dirty="0"/>
              <a:t>차원인 데이터를 </a:t>
            </a:r>
            <a:r>
              <a:rPr lang="ko-KR" altLang="en-US" dirty="0" err="1"/>
              <a:t>그려주기</a:t>
            </a:r>
            <a:r>
              <a:rPr lang="ko-KR" altLang="en-US" dirty="0"/>
              <a:t> 위해서</a:t>
            </a:r>
            <a:r>
              <a:rPr lang="en-US" altLang="ko-KR" dirty="0"/>
              <a:t>, </a:t>
            </a:r>
            <a:r>
              <a:rPr lang="ko-KR" altLang="en-US" dirty="0"/>
              <a:t>압축해제가 필요하므로 </a:t>
            </a:r>
            <a:r>
              <a:rPr lang="en-US" altLang="ko-KR" dirty="0" err="1"/>
              <a:t>inverse_transform</a:t>
            </a:r>
            <a:r>
              <a:rPr lang="ko-KR" altLang="en-US" dirty="0"/>
              <a:t>을 통해서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314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Kernel PCA</a:t>
            </a:r>
            <a:r>
              <a:rPr lang="ko-KR" altLang="en-US" dirty="0"/>
              <a:t>를 사용하는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선형 분류가 어려울 것 같아 보이는 </a:t>
            </a:r>
            <a:r>
              <a:rPr lang="en-US" altLang="ko-KR" dirty="0"/>
              <a:t>nonlinear </a:t>
            </a:r>
            <a:r>
              <a:rPr lang="ko-KR" altLang="en-US" dirty="0"/>
              <a:t>데이터에 대해서</a:t>
            </a:r>
            <a:r>
              <a:rPr lang="en-US" altLang="ko-KR" dirty="0"/>
              <a:t>, kernel PCA</a:t>
            </a:r>
            <a:r>
              <a:rPr lang="ko-KR" altLang="en-US" dirty="0"/>
              <a:t>를 활용하여 선형으로 차원 축소하는 것을 보여주겠음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RBF</a:t>
            </a:r>
            <a:r>
              <a:rPr lang="ko-KR" altLang="en-US" dirty="0"/>
              <a:t>라고 부릅시다</a:t>
            </a:r>
            <a:r>
              <a:rPr lang="en-US" altLang="ko-KR" dirty="0"/>
              <a:t>. </a:t>
            </a:r>
            <a:r>
              <a:rPr lang="ko-KR" altLang="en-US" dirty="0"/>
              <a:t>교수님도 까먹음 </a:t>
            </a:r>
            <a:r>
              <a:rPr lang="ko-KR" altLang="en-US" dirty="0" err="1"/>
              <a:t>ㄹㅇㅋㅋ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31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커널의 장점 </a:t>
            </a:r>
            <a:r>
              <a:rPr lang="en-US" altLang="ko-KR" dirty="0"/>
              <a:t>: PCA</a:t>
            </a:r>
            <a:r>
              <a:rPr lang="ko-KR" altLang="en-US" dirty="0"/>
              <a:t>가 </a:t>
            </a:r>
            <a:r>
              <a:rPr lang="en-US" altLang="ko-KR" dirty="0"/>
              <a:t>Linear</a:t>
            </a:r>
            <a:r>
              <a:rPr lang="ko-KR" altLang="en-US" dirty="0"/>
              <a:t>하게 분류하는 것이지만</a:t>
            </a:r>
            <a:r>
              <a:rPr lang="en-US" altLang="ko-KR" dirty="0"/>
              <a:t>, </a:t>
            </a:r>
            <a:r>
              <a:rPr lang="ko-KR" altLang="en-US" dirty="0"/>
              <a:t>커널을 사용하여 </a:t>
            </a:r>
            <a:r>
              <a:rPr lang="en-US" altLang="ko-KR" dirty="0"/>
              <a:t>non-linear data</a:t>
            </a:r>
            <a:r>
              <a:rPr lang="ko-KR" altLang="en-US" dirty="0"/>
              <a:t>에 대해서도 </a:t>
            </a:r>
            <a:r>
              <a:rPr lang="en-US" altLang="ko-KR" dirty="0"/>
              <a:t>linear</a:t>
            </a:r>
            <a:r>
              <a:rPr lang="ko-KR" altLang="en-US" dirty="0"/>
              <a:t>하게 분류하기 쉽도록 도와주는 것을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668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</a:t>
            </a:r>
            <a:r>
              <a:rPr lang="en-US" altLang="ko-KR" dirty="0"/>
              <a:t>PCA</a:t>
            </a:r>
            <a:r>
              <a:rPr lang="ko-KR" altLang="en-US" dirty="0"/>
              <a:t>를 활용하여 </a:t>
            </a:r>
            <a:r>
              <a:rPr lang="en-US" altLang="ko-KR" dirty="0"/>
              <a:t>Swiss role </a:t>
            </a:r>
            <a:r>
              <a:rPr lang="ko-KR" altLang="en-US" dirty="0"/>
              <a:t>데이터를 차원 축소하는 예시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93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결과값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47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752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커널 </a:t>
            </a:r>
            <a:r>
              <a:rPr lang="en-US" altLang="ko-KR" dirty="0"/>
              <a:t>PCA : </a:t>
            </a:r>
            <a:r>
              <a:rPr lang="ko-KR" altLang="en-US" dirty="0"/>
              <a:t>어떤 커널을 써야 하는가</a:t>
            </a:r>
            <a:r>
              <a:rPr lang="en-US" altLang="ko-KR" dirty="0"/>
              <a:t>? Unsupervised Learning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정답이 없으므로 정확도 측정이 불가능함</a:t>
            </a:r>
            <a:r>
              <a:rPr lang="en-US" altLang="ko-KR" dirty="0"/>
              <a:t>. </a:t>
            </a:r>
            <a:r>
              <a:rPr lang="ko-KR" altLang="en-US" dirty="0"/>
              <a:t>목적에 따라 다름</a:t>
            </a:r>
            <a:r>
              <a:rPr lang="en-US" altLang="ko-KR" dirty="0"/>
              <a:t>.</a:t>
            </a:r>
          </a:p>
          <a:p>
            <a:r>
              <a:rPr lang="ko-KR" altLang="en-US" b="0" dirty="0"/>
              <a:t>그렇다면 </a:t>
            </a:r>
            <a:r>
              <a:rPr lang="ko-KR" altLang="en-US" b="1" dirty="0" err="1"/>
              <a:t>하이퍼</a:t>
            </a:r>
            <a:r>
              <a:rPr lang="ko-KR" altLang="en-US" b="1" dirty="0"/>
              <a:t> 파라미터 값을 어떻게 튜닝해야 하는가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5138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GridSearchCV</a:t>
            </a:r>
            <a:r>
              <a:rPr lang="en-US" altLang="ko-KR" dirty="0"/>
              <a:t> Method</a:t>
            </a:r>
            <a:r>
              <a:rPr lang="ko-KR" altLang="en-US" dirty="0"/>
              <a:t>를 사용하면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supervised learning</a:t>
            </a:r>
            <a:r>
              <a:rPr lang="ko-KR" altLang="en-US" dirty="0"/>
              <a:t>을 위해 전처리로 </a:t>
            </a:r>
            <a:r>
              <a:rPr lang="en-US" altLang="ko-KR" dirty="0" err="1"/>
              <a:t>kPCA</a:t>
            </a:r>
            <a:r>
              <a:rPr lang="ko-KR" altLang="en-US" dirty="0"/>
              <a:t>를 사용하려고 할 때</a:t>
            </a:r>
            <a:r>
              <a:rPr lang="en-US" altLang="ko-KR" dirty="0"/>
              <a:t>, </a:t>
            </a:r>
            <a:r>
              <a:rPr lang="ko-KR" altLang="en-US" dirty="0"/>
              <a:t>사용할 수 있는 함수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파라미터를 넣는 모든 모델에 사용할 수 있는 편리한 함수임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ko-KR" altLang="en-US" dirty="0"/>
              <a:t>알아서 다 테스트해본 다음에 </a:t>
            </a:r>
            <a:r>
              <a:rPr lang="en-US" altLang="ko-KR" dirty="0"/>
              <a:t>best</a:t>
            </a:r>
            <a:r>
              <a:rPr lang="ko-KR" altLang="en-US" dirty="0"/>
              <a:t>를 알려줌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예시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커널 </a:t>
            </a:r>
            <a:r>
              <a:rPr lang="en-US" altLang="ko-KR" dirty="0" err="1"/>
              <a:t>pca</a:t>
            </a:r>
            <a:r>
              <a:rPr lang="en-US" altLang="ko-KR" dirty="0"/>
              <a:t> </a:t>
            </a:r>
            <a:r>
              <a:rPr lang="ko-KR" altLang="en-US" dirty="0"/>
              <a:t>이후에 분류문제를 풀려고 하는데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 err="1"/>
              <a:t>Param_grid</a:t>
            </a:r>
            <a:r>
              <a:rPr lang="ko-KR" altLang="en-US" dirty="0"/>
              <a:t>에서 </a:t>
            </a:r>
            <a:r>
              <a:rPr lang="en-US" altLang="ko-KR" dirty="0"/>
              <a:t>gamma</a:t>
            </a:r>
            <a:r>
              <a:rPr lang="ko-KR" altLang="en-US" dirty="0"/>
              <a:t>는 해당 </a:t>
            </a:r>
            <a:r>
              <a:rPr lang="en-US" altLang="ko-KR" dirty="0"/>
              <a:t>range</a:t>
            </a:r>
            <a:r>
              <a:rPr lang="ko-KR" altLang="en-US" dirty="0"/>
              <a:t>안에서 설정하고</a:t>
            </a:r>
            <a:r>
              <a:rPr lang="en-US" altLang="ko-KR" dirty="0"/>
              <a:t>, </a:t>
            </a:r>
            <a:r>
              <a:rPr lang="ko-KR" altLang="en-US" dirty="0"/>
              <a:t>커널에 대해서는 </a:t>
            </a:r>
            <a:r>
              <a:rPr lang="en-US" altLang="ko-KR" dirty="0" err="1"/>
              <a:t>rbf</a:t>
            </a:r>
            <a:r>
              <a:rPr lang="ko-KR" altLang="en-US" dirty="0"/>
              <a:t>나 </a:t>
            </a:r>
            <a:r>
              <a:rPr lang="en-US" altLang="ko-KR" dirty="0"/>
              <a:t>sigmoid</a:t>
            </a:r>
            <a:r>
              <a:rPr lang="ko-KR" altLang="en-US" dirty="0"/>
              <a:t>를 사용하라는 코드를 넘겨줌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96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이후 </a:t>
            </a:r>
            <a:r>
              <a:rPr lang="en-US" altLang="ko-KR" dirty="0" err="1"/>
              <a:t>grid_search</a:t>
            </a:r>
            <a:r>
              <a:rPr lang="en-US" altLang="ko-KR" dirty="0"/>
              <a:t> </a:t>
            </a:r>
            <a:r>
              <a:rPr lang="ko-KR" altLang="en-US" dirty="0"/>
              <a:t>함수를 써서 </a:t>
            </a:r>
            <a:r>
              <a:rPr lang="en-US" altLang="ko-KR" dirty="0"/>
              <a:t>fit</a:t>
            </a:r>
            <a:r>
              <a:rPr lang="ko-KR" altLang="en-US" dirty="0"/>
              <a:t>하면</a:t>
            </a:r>
            <a:r>
              <a:rPr lang="en-US" altLang="ko-KR" dirty="0"/>
              <a:t>, best parameter</a:t>
            </a:r>
            <a:r>
              <a:rPr lang="ko-KR" altLang="en-US" dirty="0"/>
              <a:t>을 </a:t>
            </a:r>
            <a:r>
              <a:rPr lang="ko-KR" altLang="en-US" dirty="0" err="1"/>
              <a:t>찾아줌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파라미터를 넣는 모든 모델에 사용할 수 있는 편리한 함수임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6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 인자 모델을 활용해서 </a:t>
            </a:r>
            <a:r>
              <a:rPr lang="en-US" altLang="ko-KR" dirty="0"/>
              <a:t>PCA</a:t>
            </a:r>
            <a:r>
              <a:rPr lang="ko-KR" altLang="en-US" dirty="0"/>
              <a:t>를 관찰하고 분석할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공간변환을 할 때</a:t>
            </a:r>
            <a:r>
              <a:rPr lang="en-US" altLang="ko-KR" dirty="0"/>
              <a:t>, </a:t>
            </a:r>
            <a:r>
              <a:rPr lang="ko-KR" altLang="en-US" dirty="0"/>
              <a:t>선형연산</a:t>
            </a:r>
            <a:r>
              <a:rPr lang="en-US" altLang="ko-KR" dirty="0"/>
              <a:t>(y = ax + b</a:t>
            </a:r>
            <a:r>
              <a:rPr lang="ko-KR" altLang="en-US" dirty="0"/>
              <a:t>꼴의 연산</a:t>
            </a:r>
            <a:r>
              <a:rPr lang="en-US" altLang="ko-KR" dirty="0"/>
              <a:t>)</a:t>
            </a:r>
            <a:r>
              <a:rPr lang="ko-KR" altLang="en-US" dirty="0"/>
              <a:t>을 한다고 생각해 보자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원하는 축 </a:t>
            </a:r>
            <a:r>
              <a:rPr lang="en-US" altLang="ko-KR" dirty="0"/>
              <a:t>z</a:t>
            </a:r>
            <a:r>
              <a:rPr lang="ko-KR" altLang="en-US" dirty="0"/>
              <a:t>로 이동을 시키려고 한다면</a:t>
            </a:r>
            <a:r>
              <a:rPr lang="en-US" altLang="ko-KR" dirty="0"/>
              <a:t>, z = W(weight matrix) * x + a(</a:t>
            </a:r>
            <a:r>
              <a:rPr lang="ko-KR" altLang="en-US" dirty="0"/>
              <a:t>데이터를 원점으로 이동하거나</a:t>
            </a:r>
            <a:r>
              <a:rPr lang="en-US" altLang="ko-KR" dirty="0"/>
              <a:t>, </a:t>
            </a:r>
            <a:r>
              <a:rPr lang="ko-KR" altLang="en-US" dirty="0"/>
              <a:t>잡음 추가 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인자 </a:t>
            </a:r>
            <a:r>
              <a:rPr lang="en-US" altLang="ko-KR" dirty="0"/>
              <a:t>z</a:t>
            </a:r>
            <a:r>
              <a:rPr lang="ko-KR" altLang="en-US" dirty="0"/>
              <a:t>와 </a:t>
            </a:r>
            <a:r>
              <a:rPr lang="ko-KR" altLang="en-US" dirty="0" err="1"/>
              <a:t>추가항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에 따라 여러가지 모델이 존재할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밑의 내용은 참고사항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64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데이터를 원점으로 옮긴다 </a:t>
            </a:r>
            <a:r>
              <a:rPr lang="en-US" altLang="ko-KR" dirty="0"/>
              <a:t>-&gt; </a:t>
            </a:r>
            <a:r>
              <a:rPr lang="ko-KR" altLang="en-US" dirty="0"/>
              <a:t>평균이 </a:t>
            </a:r>
            <a:r>
              <a:rPr lang="en-US" altLang="ko-KR" dirty="0"/>
              <a:t>u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x</a:t>
            </a:r>
            <a:r>
              <a:rPr lang="ko-KR" altLang="en-US" dirty="0"/>
              <a:t>에 대해 </a:t>
            </a:r>
            <a:r>
              <a:rPr lang="en-US" altLang="ko-KR" dirty="0"/>
              <a:t>x – u</a:t>
            </a:r>
            <a:r>
              <a:rPr lang="ko-KR" altLang="en-US" dirty="0"/>
              <a:t>를 수행하면 평균이 </a:t>
            </a:r>
            <a:r>
              <a:rPr lang="en-US" altLang="ko-KR" dirty="0"/>
              <a:t>0</a:t>
            </a:r>
            <a:r>
              <a:rPr lang="ko-KR" altLang="en-US" dirty="0"/>
              <a:t>인 좌표로 이동이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수행하는데</a:t>
            </a:r>
            <a:r>
              <a:rPr lang="en-US" altLang="ko-KR" dirty="0"/>
              <a:t>, </a:t>
            </a:r>
            <a:r>
              <a:rPr lang="ko-KR" altLang="en-US" dirty="0"/>
              <a:t>좌표를 회전</a:t>
            </a:r>
            <a:r>
              <a:rPr lang="en-US" altLang="ko-KR" dirty="0"/>
              <a:t>, </a:t>
            </a:r>
            <a:r>
              <a:rPr lang="ko-KR" altLang="en-US" dirty="0"/>
              <a:t>확대</a:t>
            </a:r>
            <a:r>
              <a:rPr lang="en-US" altLang="ko-KR" dirty="0"/>
              <a:t>-</a:t>
            </a:r>
            <a:r>
              <a:rPr lang="ko-KR" altLang="en-US" dirty="0"/>
              <a:t>축소</a:t>
            </a:r>
            <a:r>
              <a:rPr lang="en-US" altLang="ko-KR" dirty="0"/>
              <a:t> </a:t>
            </a:r>
            <a:r>
              <a:rPr lang="ko-KR" altLang="en-US" dirty="0"/>
              <a:t>등 여러 변환이 가능함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66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PCA</a:t>
            </a:r>
            <a:r>
              <a:rPr lang="ko-KR" altLang="en-US" b="1" dirty="0"/>
              <a:t>가 사용하는 변환식은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일반 선형변환식 </a:t>
            </a:r>
            <a:r>
              <a:rPr lang="en-US" altLang="ko-KR" dirty="0"/>
              <a:t>(Weight matrix * x + alpha)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</a:p>
          <a:p>
            <a:r>
              <a:rPr lang="en-US" altLang="ko-KR" b="1" dirty="0"/>
              <a:t>D</a:t>
            </a:r>
            <a:r>
              <a:rPr lang="ko-KR" altLang="en-US" b="1" dirty="0"/>
              <a:t>를 </a:t>
            </a:r>
            <a:r>
              <a:rPr lang="en-US" altLang="ko-KR" b="1" dirty="0"/>
              <a:t>q</a:t>
            </a:r>
            <a:r>
              <a:rPr lang="ko-KR" altLang="en-US" b="1" dirty="0"/>
              <a:t>차원으로 변환하는 </a:t>
            </a:r>
            <a:r>
              <a:rPr lang="ko-KR" altLang="en-US" dirty="0"/>
              <a:t>변환 행렬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b="1" dirty="0"/>
              <a:t>d*q</a:t>
            </a:r>
            <a:r>
              <a:rPr lang="ko-KR" altLang="en-US" dirty="0"/>
              <a:t>로 표현하며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d</a:t>
            </a:r>
            <a:r>
              <a:rPr lang="ko-KR" altLang="en-US" dirty="0"/>
              <a:t>는 </a:t>
            </a:r>
            <a:r>
              <a:rPr lang="en-US" altLang="ko-KR" dirty="0"/>
              <a:t>d</a:t>
            </a:r>
            <a:r>
              <a:rPr lang="ko-KR" altLang="en-US" dirty="0"/>
              <a:t>차원</a:t>
            </a:r>
            <a:r>
              <a:rPr lang="en-US" altLang="ko-KR" dirty="0"/>
              <a:t>, q</a:t>
            </a:r>
            <a:r>
              <a:rPr lang="ko-KR" altLang="en-US" dirty="0"/>
              <a:t>는 </a:t>
            </a:r>
            <a:r>
              <a:rPr lang="en-US" altLang="ko-KR" dirty="0"/>
              <a:t>q</a:t>
            </a:r>
            <a:r>
              <a:rPr lang="ko-KR" altLang="en-US" dirty="0"/>
              <a:t>차원을 나타낸다</a:t>
            </a:r>
            <a:r>
              <a:rPr lang="en-US" altLang="ko-KR" dirty="0"/>
              <a:t>.(q &lt; d). </a:t>
            </a:r>
            <a:r>
              <a:rPr lang="ko-KR" altLang="en-US" dirty="0"/>
              <a:t>차원 축소이므로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W</a:t>
            </a:r>
            <a:r>
              <a:rPr lang="ko-KR" altLang="en-US" dirty="0"/>
              <a:t>의 </a:t>
            </a:r>
            <a:r>
              <a:rPr lang="en-US" altLang="ko-KR" dirty="0"/>
              <a:t>j</a:t>
            </a:r>
            <a:r>
              <a:rPr lang="ko-KR" altLang="en-US" dirty="0"/>
              <a:t>번째 열 벡터와의 내적 </a:t>
            </a:r>
            <a:r>
              <a:rPr lang="en-US" altLang="ko-KR" dirty="0"/>
              <a:t>= x</a:t>
            </a:r>
            <a:r>
              <a:rPr lang="ko-KR" altLang="en-US" dirty="0"/>
              <a:t>를 </a:t>
            </a:r>
            <a:r>
              <a:rPr lang="en-US" altLang="ko-KR" dirty="0" err="1"/>
              <a:t>u_j</a:t>
            </a:r>
            <a:r>
              <a:rPr lang="ko-KR" altLang="en-US" dirty="0"/>
              <a:t>가 가리키는 축으로 투영한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PCA</a:t>
            </a:r>
            <a:r>
              <a:rPr lang="ko-KR" altLang="en-US" dirty="0"/>
              <a:t>에서의 </a:t>
            </a:r>
            <a:r>
              <a:rPr lang="en-US" altLang="ko-KR" dirty="0"/>
              <a:t>u</a:t>
            </a:r>
            <a:r>
              <a:rPr lang="ko-KR" altLang="en-US" dirty="0"/>
              <a:t>축은 </a:t>
            </a:r>
            <a:r>
              <a:rPr lang="en-US" altLang="ko-KR" dirty="0"/>
              <a:t>PC(Principle component, variance</a:t>
            </a:r>
            <a:r>
              <a:rPr lang="ko-KR" altLang="en-US" dirty="0"/>
              <a:t>를 최대화하는 축</a:t>
            </a:r>
            <a:r>
              <a:rPr lang="en-US" altLang="ko-KR" dirty="0"/>
              <a:t>)</a:t>
            </a:r>
            <a:r>
              <a:rPr lang="ko-KR" altLang="en-US" dirty="0"/>
              <a:t>가 되며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u1, u2, u3..</a:t>
            </a:r>
            <a:r>
              <a:rPr lang="ko-KR" altLang="en-US" dirty="0"/>
              <a:t>는 각 축 </a:t>
            </a:r>
            <a:r>
              <a:rPr lang="en-US" altLang="ko-KR" dirty="0"/>
              <a:t>u1, u2, u3..</a:t>
            </a:r>
            <a:r>
              <a:rPr lang="ko-KR" altLang="en-US" dirty="0"/>
              <a:t>로 투영하기 위한 변환임</a:t>
            </a:r>
            <a:r>
              <a:rPr lang="en-US" altLang="ko-KR" dirty="0"/>
              <a:t>. </a:t>
            </a:r>
            <a:r>
              <a:rPr lang="ko-KR" altLang="en-US" dirty="0"/>
              <a:t>뒤의 예시로 이해하자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275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ko-KR" altLang="en-US" dirty="0"/>
              <a:t>가로축으로 투영시키기</a:t>
            </a:r>
            <a:r>
              <a:rPr lang="en-US" altLang="ko-KR" dirty="0"/>
              <a:t>(y = 0) </a:t>
            </a:r>
            <a:r>
              <a:rPr lang="ko-KR" altLang="en-US" dirty="0"/>
              <a:t>위해 해당 축 벡터를 곱하는 예시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ko-KR" altLang="en-US" dirty="0"/>
              <a:t>세로축</a:t>
            </a:r>
            <a:r>
              <a:rPr lang="en-US" altLang="ko-KR" dirty="0"/>
              <a:t>(x = 0)</a:t>
            </a:r>
            <a:r>
              <a:rPr lang="ko-KR" altLang="en-US" dirty="0"/>
              <a:t>으로 투영시키기 위해 해당 축 벡터를 곱하는 예시</a:t>
            </a:r>
            <a:endParaRPr lang="en-US" altLang="ko-KR" dirty="0"/>
          </a:p>
          <a:p>
            <a:pPr marL="228600" indent="-228600">
              <a:buAutoNum type="alphaLcParenBoth"/>
            </a:pPr>
            <a:r>
              <a:rPr lang="en-US" altLang="ko-KR" dirty="0"/>
              <a:t>Y = X </a:t>
            </a:r>
            <a:r>
              <a:rPr lang="ko-KR" altLang="en-US" dirty="0"/>
              <a:t>축에 투영시키기 위해 단위</a:t>
            </a:r>
            <a:r>
              <a:rPr lang="en-US" altLang="ko-KR" dirty="0"/>
              <a:t>(1)</a:t>
            </a:r>
            <a:r>
              <a:rPr lang="ko-KR" altLang="en-US" dirty="0"/>
              <a:t> 크기의 축 벡터를 곱하는 예시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03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PCA</a:t>
            </a:r>
            <a:r>
              <a:rPr lang="ko-KR" altLang="en-US" b="1" dirty="0"/>
              <a:t>의 목적 </a:t>
            </a:r>
            <a:r>
              <a:rPr lang="en-US" altLang="ko-KR" b="1" dirty="0"/>
              <a:t>: </a:t>
            </a:r>
            <a:r>
              <a:rPr lang="ko-KR" altLang="en-US" b="1" dirty="0"/>
              <a:t>차원 손실에서의 정보 손실을 최소화하면서 저차원으로 변환시키는 것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주성분분석</a:t>
            </a:r>
            <a:r>
              <a:rPr lang="en-US" altLang="ko-KR" dirty="0"/>
              <a:t>(PCA)</a:t>
            </a:r>
            <a:r>
              <a:rPr lang="ko-KR" altLang="en-US" dirty="0"/>
              <a:t>는 변환된 훈련집합의 분산이 클수록</a:t>
            </a:r>
            <a:r>
              <a:rPr lang="en-US" altLang="ko-KR" dirty="0"/>
              <a:t>, </a:t>
            </a:r>
            <a:r>
              <a:rPr lang="ko-KR" altLang="en-US" dirty="0"/>
              <a:t>정보 손실이 적다고 판단함 </a:t>
            </a:r>
            <a:r>
              <a:rPr lang="en-US" altLang="ko-KR" dirty="0"/>
              <a:t>-&gt; </a:t>
            </a:r>
            <a:r>
              <a:rPr lang="ko-KR" altLang="en-US" dirty="0"/>
              <a:t>분산이 가장 큰 </a:t>
            </a:r>
            <a:r>
              <a:rPr lang="en-US" altLang="ko-KR" dirty="0"/>
              <a:t>PC</a:t>
            </a:r>
            <a:r>
              <a:rPr lang="ko-KR" altLang="en-US" dirty="0"/>
              <a:t>를 찾는 것이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890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참고사항</a:t>
            </a:r>
            <a:r>
              <a:rPr lang="en-US" altLang="ko-KR" dirty="0"/>
              <a:t>) </a:t>
            </a:r>
            <a:r>
              <a:rPr lang="ko-KR" altLang="en-US" dirty="0"/>
              <a:t>강의 잘 들으라고 초록색으로 바꾸지는 않았음</a:t>
            </a:r>
            <a:r>
              <a:rPr lang="en-US" altLang="ko-KR" dirty="0"/>
              <a:t>. </a:t>
            </a:r>
            <a:r>
              <a:rPr lang="ko-KR" altLang="en-US" dirty="0"/>
              <a:t>시험에는 </a:t>
            </a:r>
            <a:r>
              <a:rPr lang="ko-KR" altLang="en-US" dirty="0" err="1"/>
              <a:t>안나옴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&lt;PCA</a:t>
            </a:r>
            <a:r>
              <a:rPr lang="ko-KR" altLang="en-US" b="1" dirty="0"/>
              <a:t>에서</a:t>
            </a:r>
            <a:r>
              <a:rPr lang="en-US" altLang="ko-KR" b="1" dirty="0"/>
              <a:t>, </a:t>
            </a:r>
            <a:r>
              <a:rPr lang="ko-KR" altLang="en-US" b="1" dirty="0"/>
              <a:t>차원 축소 이후 변환된 데이터 </a:t>
            </a:r>
            <a:r>
              <a:rPr lang="en-US" altLang="ko-KR" b="1" dirty="0"/>
              <a:t>z</a:t>
            </a:r>
            <a:r>
              <a:rPr lang="ko-KR" altLang="en-US" b="1" dirty="0"/>
              <a:t>의 분산이 최대가 되는 축 찾기</a:t>
            </a:r>
            <a:r>
              <a:rPr lang="en-US" altLang="ko-KR" b="1" dirty="0"/>
              <a:t>&gt;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확률통계에서의 분산의 정의에 따라 계산했을 때</a:t>
            </a:r>
            <a:r>
              <a:rPr lang="en-US" altLang="ko-KR" dirty="0"/>
              <a:t>, </a:t>
            </a:r>
            <a:r>
              <a:rPr lang="ko-KR" altLang="en-US" dirty="0"/>
              <a:t>공식을 변환할 것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원점 기준으로 데이터를 옮겼으므로 </a:t>
            </a:r>
            <a:r>
              <a:rPr lang="en-US" altLang="ko-KR" dirty="0"/>
              <a:t>z</a:t>
            </a:r>
            <a:r>
              <a:rPr lang="ko-KR" altLang="en-US" dirty="0"/>
              <a:t>바</a:t>
            </a:r>
            <a:r>
              <a:rPr lang="en-US" altLang="ko-KR" dirty="0"/>
              <a:t>(</a:t>
            </a:r>
            <a:r>
              <a:rPr lang="ko-KR" altLang="en-US" dirty="0"/>
              <a:t>평균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이 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Z</a:t>
            </a:r>
            <a:r>
              <a:rPr lang="ko-KR" altLang="en-US" dirty="0"/>
              <a:t>는 변환 행렬과 기존 데이터에 대한 표현으로 바꿀 수 있다</a:t>
            </a:r>
            <a:r>
              <a:rPr lang="en-US" altLang="ko-KR" dirty="0"/>
              <a:t>(</a:t>
            </a:r>
            <a:r>
              <a:rPr lang="ko-KR" altLang="en-US" dirty="0"/>
              <a:t>기존 데이터 </a:t>
            </a:r>
            <a:r>
              <a:rPr lang="en-US" altLang="ko-KR" dirty="0"/>
              <a:t>x</a:t>
            </a:r>
            <a:r>
              <a:rPr lang="ko-KR" altLang="en-US" dirty="0"/>
              <a:t>를 알고 있으므로 계산하기 위해서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해당 표현에서</a:t>
            </a:r>
            <a:r>
              <a:rPr lang="en-US" altLang="ko-KR" dirty="0"/>
              <a:t>, 1/n </a:t>
            </a:r>
            <a:r>
              <a:rPr lang="ko-KR" altLang="en-US" dirty="0"/>
              <a:t>시그마 </a:t>
            </a:r>
            <a:r>
              <a:rPr lang="en-US" altLang="ko-KR" dirty="0"/>
              <a:t>x^2</a:t>
            </a:r>
            <a:r>
              <a:rPr lang="ko-KR" altLang="en-US" dirty="0"/>
              <a:t>부분은 공분산행렬의 형태와 동일하므로</a:t>
            </a:r>
            <a:r>
              <a:rPr lang="en-US" altLang="ko-KR" dirty="0"/>
              <a:t>(</a:t>
            </a:r>
            <a:r>
              <a:rPr lang="ko-KR" altLang="en-US" dirty="0"/>
              <a:t>뮤가 </a:t>
            </a:r>
            <a:r>
              <a:rPr lang="en-US" altLang="ko-KR" dirty="0"/>
              <a:t>0</a:t>
            </a:r>
            <a:r>
              <a:rPr lang="ko-KR" altLang="en-US" dirty="0"/>
              <a:t>이므로</a:t>
            </a:r>
            <a:r>
              <a:rPr lang="en-US" altLang="ko-KR" dirty="0"/>
              <a:t>), </a:t>
            </a:r>
            <a:r>
              <a:rPr lang="ko-KR" altLang="en-US" dirty="0"/>
              <a:t>공분산행렬로 치환하고 </a:t>
            </a:r>
            <a:r>
              <a:rPr lang="en-US" altLang="ko-KR" dirty="0"/>
              <a:t>u</a:t>
            </a:r>
            <a:r>
              <a:rPr lang="ko-KR" altLang="en-US" dirty="0"/>
              <a:t>제곱은 행렬 </a:t>
            </a:r>
            <a:r>
              <a:rPr lang="en-US" altLang="ko-KR" dirty="0"/>
              <a:t>(u * u(transpose))</a:t>
            </a:r>
            <a:r>
              <a:rPr lang="ko-KR" altLang="en-US" dirty="0"/>
              <a:t>와 동일하므로</a:t>
            </a:r>
            <a:r>
              <a:rPr lang="en-US" altLang="ko-KR" dirty="0"/>
              <a:t>, </a:t>
            </a:r>
            <a:r>
              <a:rPr lang="ko-KR" altLang="en-US" dirty="0"/>
              <a:t>최종적인 형태로 바꿀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이제 </a:t>
            </a:r>
            <a:r>
              <a:rPr lang="en-US" altLang="ko-KR" dirty="0"/>
              <a:t>u</a:t>
            </a:r>
            <a:r>
              <a:rPr lang="ko-KR" altLang="en-US" dirty="0"/>
              <a:t>에 대한 식으로 바뀌었으므로</a:t>
            </a:r>
            <a:r>
              <a:rPr lang="en-US" altLang="ko-KR" dirty="0"/>
              <a:t>, </a:t>
            </a:r>
            <a:r>
              <a:rPr lang="ko-KR" altLang="en-US" dirty="0"/>
              <a:t>문제를 </a:t>
            </a:r>
            <a:r>
              <a:rPr lang="en-US" altLang="ko-KR" dirty="0"/>
              <a:t>6.2</a:t>
            </a:r>
            <a:r>
              <a:rPr lang="ko-KR" altLang="en-US" dirty="0"/>
              <a:t>와 같이 바꿔 적을 수 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6EB365-6FBA-406C-B09E-67C5AF2D614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03167" y="2745930"/>
            <a:ext cx="5185664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8739" y="2497201"/>
            <a:ext cx="1967864" cy="330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9551670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19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8.png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8.jp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0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jpg"/><Relationship Id="rId4" Type="http://schemas.openxmlformats.org/officeDocument/2006/relationships/image" Target="../media/image61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ageron/handson-ml2/blob/master/08_dimensionality_reduction.ipynb" TargetMode="External"/><Relationship Id="rId2" Type="http://schemas.openxmlformats.org/officeDocument/2006/relationships/hyperlink" Target="https://colab.research.google.com/github/rickiepark/python-machine-learning-book-2nd-edition/blob/master/code/ch05/ch05.ipynb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12: </a:t>
            </a:r>
            <a:r>
              <a:rPr spc="-15" dirty="0"/>
              <a:t>Kernel</a:t>
            </a:r>
            <a:r>
              <a:rPr spc="-80" dirty="0"/>
              <a:t> </a:t>
            </a:r>
            <a:r>
              <a:rPr spc="5" dirty="0"/>
              <a:t>PCA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15" dirty="0">
                <a:latin typeface="Arial Black"/>
                <a:cs typeface="Arial Black"/>
              </a:rPr>
              <a:t>PCA: </a:t>
            </a:r>
            <a:r>
              <a:rPr sz="4400" dirty="0">
                <a:latin typeface="맑은 고딕"/>
                <a:cs typeface="맑은 고딕"/>
              </a:rPr>
              <a:t>최적화</a:t>
            </a:r>
            <a:r>
              <a:rPr sz="4400" spc="-30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문제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74790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95" dirty="0">
                <a:latin typeface="Cambria Math"/>
                <a:cs typeface="Cambria Math"/>
              </a:rPr>
              <a:t>𝐮𝐮</a:t>
            </a:r>
            <a:r>
              <a:rPr sz="2400" spc="-495" dirty="0">
                <a:latin typeface="맑은 고딕"/>
                <a:cs typeface="맑은 고딕"/>
              </a:rPr>
              <a:t>가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단위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벡터라는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사실을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적용하여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문제를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다시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쓰면</a:t>
            </a:r>
            <a:r>
              <a:rPr sz="2400" spc="-55" dirty="0"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3120517"/>
            <a:ext cx="2643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325" dirty="0">
                <a:latin typeface="Cambria Math"/>
                <a:cs typeface="Cambria Math"/>
              </a:rPr>
              <a:t>𝐿𝐿(𝐮𝐮)</a:t>
            </a:r>
            <a:r>
              <a:rPr sz="2000" spc="-325" dirty="0">
                <a:latin typeface="맑은 고딕"/>
                <a:cs typeface="맑은 고딕"/>
              </a:rPr>
              <a:t>를 </a:t>
            </a:r>
            <a:r>
              <a:rPr sz="2000" spc="-409" dirty="0">
                <a:latin typeface="Cambria Math"/>
                <a:cs typeface="Cambria Math"/>
              </a:rPr>
              <a:t>𝐮𝐮</a:t>
            </a:r>
            <a:r>
              <a:rPr sz="2000" spc="-409" dirty="0">
                <a:latin typeface="맑은 고딕"/>
                <a:cs typeface="맑은 고딕"/>
              </a:rPr>
              <a:t>로</a:t>
            </a:r>
            <a:r>
              <a:rPr sz="2000" spc="-395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미분하면</a:t>
            </a:r>
            <a:r>
              <a:rPr sz="2000" spc="-25" dirty="0">
                <a:latin typeface="Arial Black"/>
                <a:cs typeface="Arial Black"/>
              </a:rPr>
              <a:t>,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5439" y="4731892"/>
            <a:ext cx="227329" cy="17145"/>
          </a:xfrm>
          <a:custGeom>
            <a:avLst/>
            <a:gdLst/>
            <a:ahLst/>
            <a:cxnLst/>
            <a:rect l="l" t="t" r="r" b="b"/>
            <a:pathLst>
              <a:path w="227330" h="17145">
                <a:moveTo>
                  <a:pt x="227076" y="0"/>
                </a:moveTo>
                <a:lnTo>
                  <a:pt x="0" y="0"/>
                </a:lnTo>
                <a:lnTo>
                  <a:pt x="0" y="16763"/>
                </a:lnTo>
                <a:lnTo>
                  <a:pt x="227076" y="16763"/>
                </a:lnTo>
                <a:lnTo>
                  <a:pt x="2270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02813" y="4742089"/>
            <a:ext cx="25400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640" dirty="0">
                <a:latin typeface="Cambria Math"/>
                <a:cs typeface="Cambria Math"/>
              </a:rPr>
              <a:t>𝜕</a:t>
            </a:r>
            <a:r>
              <a:rPr sz="1450" spc="-645" dirty="0">
                <a:latin typeface="Cambria Math"/>
                <a:cs typeface="Cambria Math"/>
              </a:rPr>
              <a:t>𝜕</a:t>
            </a:r>
            <a:r>
              <a:rPr sz="1450" spc="-720" dirty="0">
                <a:latin typeface="Cambria Math"/>
                <a:cs typeface="Cambria Math"/>
              </a:rPr>
              <a:t>𝐮𝐮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8739" y="4545457"/>
            <a:ext cx="1901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31775">
              <a:lnSpc>
                <a:spcPct val="100000"/>
              </a:lnSpc>
              <a:spcBef>
                <a:spcPts val="100"/>
              </a:spcBef>
              <a:buSzPct val="137931"/>
              <a:buFont typeface="Arial"/>
              <a:buChar char="•"/>
              <a:tabLst>
                <a:tab pos="269240" algn="l"/>
                <a:tab pos="269875" algn="l"/>
              </a:tabLst>
            </a:pPr>
            <a:r>
              <a:rPr sz="2175" spc="-577" baseline="45977" dirty="0">
                <a:latin typeface="Cambria Math"/>
                <a:cs typeface="Cambria Math"/>
              </a:rPr>
              <a:t>𝜕𝜕𝜕𝜕</a:t>
            </a:r>
            <a:r>
              <a:rPr sz="2175" spc="405" baseline="4597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0</a:t>
            </a:r>
            <a:r>
              <a:rPr sz="2000" spc="-5" dirty="0">
                <a:latin typeface="맑은 고딕"/>
                <a:cs typeface="맑은 고딕"/>
              </a:rPr>
              <a:t>을</a:t>
            </a:r>
            <a:r>
              <a:rPr sz="2000" spc="-105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풀면</a:t>
            </a:r>
            <a:r>
              <a:rPr sz="2000" spc="-45" dirty="0">
                <a:latin typeface="Arial Black"/>
                <a:cs typeface="Arial Black"/>
              </a:rPr>
              <a:t>,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66427" y="2546955"/>
            <a:ext cx="7164699" cy="281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56831" y="1037844"/>
            <a:ext cx="5518403" cy="374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1181" y="3616363"/>
            <a:ext cx="2775856" cy="711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2378" y="5179404"/>
            <a:ext cx="7452670" cy="3231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15" dirty="0">
                <a:latin typeface="Arial Black"/>
                <a:cs typeface="Arial Black"/>
              </a:rPr>
              <a:t>PCA: </a:t>
            </a:r>
            <a:r>
              <a:rPr sz="4400" dirty="0">
                <a:latin typeface="맑은 고딕"/>
                <a:cs typeface="맑은 고딕"/>
              </a:rPr>
              <a:t>최적화</a:t>
            </a:r>
            <a:r>
              <a:rPr sz="4400" spc="-30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문제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1539" y="2974614"/>
            <a:ext cx="9217025" cy="265303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맑은 고딕"/>
                <a:cs typeface="맑은 고딕"/>
              </a:rPr>
              <a:t>주성분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분석의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학습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알고리즘</a:t>
            </a:r>
            <a:endParaRPr sz="2400">
              <a:latin typeface="맑은 고딕"/>
              <a:cs typeface="맑은 고딕"/>
            </a:endParaRPr>
          </a:p>
          <a:p>
            <a:pPr marL="647700" lvl="1" indent="-342900">
              <a:lnSpc>
                <a:spcPct val="100000"/>
              </a:lnSpc>
              <a:spcBef>
                <a:spcPts val="1325"/>
              </a:spcBef>
              <a:buFont typeface="Arial Black"/>
              <a:buAutoNum type="arabicPeriod"/>
              <a:tabLst>
                <a:tab pos="647065" algn="l"/>
                <a:tab pos="647700" algn="l"/>
              </a:tabLst>
            </a:pPr>
            <a:r>
              <a:rPr sz="2000" dirty="0">
                <a:latin typeface="맑은 고딕"/>
                <a:cs typeface="맑은 고딕"/>
              </a:rPr>
              <a:t>훈련집합으로 공분산 행렬</a:t>
            </a:r>
            <a:r>
              <a:rPr sz="2000" spc="-395" dirty="0">
                <a:latin typeface="맑은 고딕"/>
                <a:cs typeface="맑은 고딕"/>
              </a:rPr>
              <a:t> </a:t>
            </a:r>
            <a:r>
              <a:rPr sz="2000" spc="-385" dirty="0">
                <a:latin typeface="Cambria Math"/>
                <a:cs typeface="Cambria Math"/>
              </a:rPr>
              <a:t>𝚺𝚺</a:t>
            </a:r>
            <a:r>
              <a:rPr sz="2000" spc="-385" dirty="0">
                <a:latin typeface="맑은 고딕"/>
                <a:cs typeface="맑은 고딕"/>
              </a:rPr>
              <a:t>를 </a:t>
            </a:r>
            <a:r>
              <a:rPr sz="2000" spc="-25" dirty="0">
                <a:latin typeface="맑은 고딕"/>
                <a:cs typeface="맑은 고딕"/>
              </a:rPr>
              <a:t>계산한다</a:t>
            </a:r>
            <a:r>
              <a:rPr sz="2000" spc="-2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647700" lvl="1" indent="-342900">
              <a:lnSpc>
                <a:spcPct val="100000"/>
              </a:lnSpc>
              <a:spcBef>
                <a:spcPts val="1689"/>
              </a:spcBef>
              <a:buFont typeface="Arial Black"/>
              <a:buAutoNum type="arabicPeriod"/>
              <a:tabLst>
                <a:tab pos="647065" algn="l"/>
                <a:tab pos="647700" algn="l"/>
              </a:tabLst>
            </a:pP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(6.22)</a:t>
            </a:r>
            <a:r>
              <a:rPr sz="2000" spc="-150" dirty="0">
                <a:latin typeface="맑은 고딕"/>
                <a:cs typeface="맑은 고딕"/>
              </a:rPr>
              <a:t>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풀어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275" dirty="0">
                <a:latin typeface="Cambria Math"/>
                <a:cs typeface="Cambria Math"/>
              </a:rPr>
              <a:t>𝑑𝑑</a:t>
            </a:r>
            <a:r>
              <a:rPr sz="2000" spc="-275" dirty="0">
                <a:latin typeface="맑은 고딕"/>
                <a:cs typeface="맑은 고딕"/>
              </a:rPr>
              <a:t>개의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고윳값과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고유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30" dirty="0">
                <a:latin typeface="맑은 고딕"/>
                <a:cs typeface="맑은 고딕"/>
              </a:rPr>
              <a:t>구한다</a:t>
            </a:r>
            <a:r>
              <a:rPr sz="2000" spc="-3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304800">
              <a:lnSpc>
                <a:spcPct val="100000"/>
              </a:lnSpc>
              <a:spcBef>
                <a:spcPts val="1705"/>
              </a:spcBef>
              <a:tabLst>
                <a:tab pos="647065" algn="l"/>
              </a:tabLst>
            </a:pPr>
            <a:r>
              <a:rPr sz="2000" spc="-160" dirty="0">
                <a:latin typeface="Arial Black"/>
                <a:cs typeface="Arial Black"/>
              </a:rPr>
              <a:t>3.	</a:t>
            </a:r>
            <a:r>
              <a:rPr sz="2000" dirty="0">
                <a:latin typeface="맑은 고딕"/>
                <a:cs typeface="맑은 고딕"/>
              </a:rPr>
              <a:t>고윳값이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큰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순서대로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290" dirty="0">
                <a:latin typeface="Cambria Math"/>
                <a:cs typeface="Cambria Math"/>
              </a:rPr>
              <a:t>𝐮𝐮</a:t>
            </a:r>
            <a:r>
              <a:rPr sz="2175" spc="-434" baseline="-15325" dirty="0">
                <a:latin typeface="Cambria Math"/>
                <a:cs typeface="Cambria Math"/>
              </a:rPr>
              <a:t>1</a:t>
            </a:r>
            <a:r>
              <a:rPr sz="2000" spc="-290" dirty="0">
                <a:latin typeface="Cambria Math"/>
                <a:cs typeface="Cambria Math"/>
              </a:rPr>
              <a:t>,</a:t>
            </a:r>
            <a:r>
              <a:rPr sz="2000" spc="-254" dirty="0">
                <a:latin typeface="Cambria Math"/>
                <a:cs typeface="Cambria Math"/>
              </a:rPr>
              <a:t> </a:t>
            </a:r>
            <a:r>
              <a:rPr sz="2000" spc="-275" dirty="0">
                <a:latin typeface="Cambria Math"/>
                <a:cs typeface="Cambria Math"/>
              </a:rPr>
              <a:t>𝐮𝐮</a:t>
            </a:r>
            <a:r>
              <a:rPr sz="2175" spc="-412" baseline="-15325" dirty="0">
                <a:latin typeface="Cambria Math"/>
                <a:cs typeface="Cambria Math"/>
              </a:rPr>
              <a:t>2</a:t>
            </a:r>
            <a:r>
              <a:rPr sz="2000" spc="-275" dirty="0">
                <a:latin typeface="Cambria Math"/>
                <a:cs typeface="Cambria Math"/>
              </a:rPr>
              <a:t>, 𝐮𝐮</a:t>
            </a:r>
            <a:r>
              <a:rPr sz="2175" spc="-412" baseline="-15325" dirty="0">
                <a:latin typeface="Cambria Math"/>
                <a:cs typeface="Cambria Math"/>
              </a:rPr>
              <a:t>3</a:t>
            </a:r>
            <a:r>
              <a:rPr sz="2000" spc="-275" dirty="0">
                <a:latin typeface="Cambria Math"/>
                <a:cs typeface="Cambria Math"/>
              </a:rPr>
              <a:t>, </a:t>
            </a:r>
            <a:r>
              <a:rPr sz="2000" dirty="0">
                <a:latin typeface="Cambria Math"/>
                <a:cs typeface="Cambria Math"/>
              </a:rPr>
              <a:t>⋯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370" dirty="0">
                <a:latin typeface="Cambria Math"/>
                <a:cs typeface="Cambria Math"/>
              </a:rPr>
              <a:t>𝐮𝐮</a:t>
            </a:r>
            <a:r>
              <a:rPr sz="2175" spc="-555" baseline="-15325" dirty="0">
                <a:latin typeface="Cambria Math"/>
                <a:cs typeface="Cambria Math"/>
              </a:rPr>
              <a:t>𝑑𝑑</a:t>
            </a:r>
            <a:r>
              <a:rPr sz="2000" spc="-370" dirty="0">
                <a:latin typeface="맑은 고딕"/>
                <a:cs typeface="맑은 고딕"/>
              </a:rPr>
              <a:t>를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나열한다</a:t>
            </a:r>
            <a:r>
              <a:rPr sz="2000" spc="-25" dirty="0">
                <a:latin typeface="Arial Black"/>
                <a:cs typeface="Arial Black"/>
              </a:rPr>
              <a:t>.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45" dirty="0">
                <a:latin typeface="Arial Black"/>
                <a:cs typeface="Arial Black"/>
              </a:rPr>
              <a:t>(</a:t>
            </a:r>
            <a:r>
              <a:rPr sz="2000" spc="-45" dirty="0">
                <a:latin typeface="맑은 고딕"/>
                <a:cs typeface="맑은 고딕"/>
              </a:rPr>
              <a:t>이들을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주성분이라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맑은 고딕"/>
                <a:cs typeface="맑은 고딕"/>
              </a:rPr>
              <a:t>부름</a:t>
            </a:r>
            <a:r>
              <a:rPr sz="2000" spc="-6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  <a:p>
            <a:pPr marL="304165">
              <a:lnSpc>
                <a:spcPct val="100000"/>
              </a:lnSpc>
              <a:spcBef>
                <a:spcPts val="1785"/>
              </a:spcBef>
              <a:tabLst>
                <a:tab pos="647065" algn="l"/>
              </a:tabLst>
            </a:pPr>
            <a:r>
              <a:rPr sz="2100" i="1" spc="-45" dirty="0">
                <a:latin typeface="Cambria Math"/>
                <a:cs typeface="Cambria Math"/>
              </a:rPr>
              <a:t>4.	</a:t>
            </a:r>
            <a:r>
              <a:rPr sz="2000" spc="-254" dirty="0">
                <a:latin typeface="Cambria Math"/>
                <a:cs typeface="Cambria Math"/>
              </a:rPr>
              <a:t>𝑞𝑞</a:t>
            </a:r>
            <a:r>
              <a:rPr sz="2000" spc="-254" dirty="0">
                <a:latin typeface="맑은 고딕"/>
                <a:cs typeface="맑은 고딕"/>
              </a:rPr>
              <a:t>개의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주성분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290" dirty="0">
                <a:latin typeface="Cambria Math"/>
                <a:cs typeface="Cambria Math"/>
              </a:rPr>
              <a:t>𝐮𝐮</a:t>
            </a:r>
            <a:r>
              <a:rPr sz="2175" spc="-434" baseline="-15325" dirty="0">
                <a:latin typeface="Cambria Math"/>
                <a:cs typeface="Cambria Math"/>
              </a:rPr>
              <a:t>1</a:t>
            </a:r>
            <a:r>
              <a:rPr sz="2000" spc="-290" dirty="0">
                <a:latin typeface="Cambria Math"/>
                <a:cs typeface="Cambria Math"/>
              </a:rPr>
              <a:t>,</a:t>
            </a:r>
            <a:r>
              <a:rPr sz="2000" spc="-250" dirty="0">
                <a:latin typeface="Cambria Math"/>
                <a:cs typeface="Cambria Math"/>
              </a:rPr>
              <a:t> </a:t>
            </a:r>
            <a:r>
              <a:rPr sz="2000" spc="-275" dirty="0">
                <a:latin typeface="Cambria Math"/>
                <a:cs typeface="Cambria Math"/>
              </a:rPr>
              <a:t>𝐮𝐮</a:t>
            </a:r>
            <a:r>
              <a:rPr sz="2175" spc="-412" baseline="-15325" dirty="0">
                <a:latin typeface="Cambria Math"/>
                <a:cs typeface="Cambria Math"/>
              </a:rPr>
              <a:t>2</a:t>
            </a:r>
            <a:r>
              <a:rPr sz="2000" spc="-275" dirty="0">
                <a:latin typeface="Cambria Math"/>
                <a:cs typeface="Cambria Math"/>
              </a:rPr>
              <a:t>, </a:t>
            </a:r>
            <a:r>
              <a:rPr sz="2000" dirty="0">
                <a:latin typeface="Cambria Math"/>
                <a:cs typeface="Cambria Math"/>
              </a:rPr>
              <a:t>⋯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360" dirty="0">
                <a:latin typeface="Cambria Math"/>
                <a:cs typeface="Cambria Math"/>
              </a:rPr>
              <a:t>𝐮𝐮</a:t>
            </a:r>
            <a:r>
              <a:rPr sz="2175" spc="-540" baseline="-15325" dirty="0">
                <a:latin typeface="Cambria Math"/>
                <a:cs typeface="Cambria Math"/>
              </a:rPr>
              <a:t>𝑞𝑞</a:t>
            </a:r>
            <a:r>
              <a:rPr sz="2000" spc="-360" dirty="0">
                <a:latin typeface="맑은 고딕"/>
                <a:cs typeface="맑은 고딕"/>
              </a:rPr>
              <a:t>를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선택하여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(6.20)</a:t>
            </a:r>
            <a:r>
              <a:rPr sz="2000" spc="-150" dirty="0">
                <a:latin typeface="맑은 고딕"/>
                <a:cs typeface="맑은 고딕"/>
              </a:rPr>
              <a:t>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있는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650" dirty="0">
                <a:latin typeface="Cambria Math"/>
                <a:cs typeface="Cambria Math"/>
              </a:rPr>
              <a:t>𝐖𝐖</a:t>
            </a:r>
            <a:r>
              <a:rPr sz="2000" spc="-650" dirty="0">
                <a:latin typeface="맑은 고딕"/>
                <a:cs typeface="맑은 고딕"/>
              </a:rPr>
              <a:t>에</a:t>
            </a:r>
            <a:r>
              <a:rPr sz="2000" spc="-615" dirty="0">
                <a:latin typeface="맑은 고딕"/>
                <a:cs typeface="맑은 고딕"/>
              </a:rPr>
              <a:t> </a:t>
            </a:r>
            <a:r>
              <a:rPr sz="2000" spc="-30" dirty="0">
                <a:latin typeface="맑은 고딕"/>
                <a:cs typeface="맑은 고딕"/>
              </a:rPr>
              <a:t>채운다</a:t>
            </a:r>
            <a:r>
              <a:rPr sz="2000" spc="-3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9434" y="2195410"/>
            <a:ext cx="7452670" cy="323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1321" y="5981768"/>
            <a:ext cx="5239904" cy="435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A3B97C-8EB4-4AA6-BEFD-528A2BFEB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76" y="3718283"/>
            <a:ext cx="959167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15" dirty="0">
                <a:latin typeface="Arial Black"/>
                <a:cs typeface="Arial Black"/>
              </a:rPr>
              <a:t>PCA: </a:t>
            </a:r>
            <a:r>
              <a:rPr sz="4400" dirty="0">
                <a:latin typeface="맑은 고딕"/>
                <a:cs typeface="맑은 고딕"/>
              </a:rPr>
              <a:t>최적화</a:t>
            </a:r>
            <a:r>
              <a:rPr sz="4400" spc="-30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문제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175380"/>
            <a:ext cx="4149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비선형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데이터에서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정보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손실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9434" y="2195410"/>
            <a:ext cx="7452670" cy="323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3176" y="3137142"/>
            <a:ext cx="5318774" cy="3218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82588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15" dirty="0">
                <a:latin typeface="Arial Black"/>
                <a:cs typeface="Arial Black"/>
              </a:rPr>
              <a:t>PCA: </a:t>
            </a:r>
            <a:r>
              <a:rPr sz="4400" dirty="0">
                <a:latin typeface="맑은 고딕"/>
                <a:cs typeface="맑은 고딕"/>
              </a:rPr>
              <a:t>최적화 문제 </a:t>
            </a:r>
            <a:r>
              <a:rPr sz="4400" dirty="0">
                <a:latin typeface="Wingdings"/>
                <a:cs typeface="Wingdings"/>
              </a:rPr>
              <a:t></a:t>
            </a:r>
            <a:r>
              <a:rPr sz="44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ahoma"/>
                <a:cs typeface="Tahoma"/>
              </a:rPr>
              <a:t>Kernel</a:t>
            </a:r>
            <a:r>
              <a:rPr sz="4400" b="1" spc="-790" dirty="0">
                <a:latin typeface="Tahoma"/>
                <a:cs typeface="Tahoma"/>
              </a:rPr>
              <a:t> </a:t>
            </a:r>
            <a:r>
              <a:rPr sz="4400" b="1" spc="-85" dirty="0">
                <a:latin typeface="Tahoma"/>
                <a:cs typeface="Tahoma"/>
              </a:rPr>
              <a:t>PCA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739" y="2956534"/>
            <a:ext cx="9478010" cy="964565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39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spc="-385" dirty="0">
                <a:latin typeface="Cambria Math"/>
                <a:cs typeface="Cambria Math"/>
              </a:rPr>
              <a:t>𝚺𝚺</a:t>
            </a:r>
            <a:r>
              <a:rPr sz="2000" spc="-385" dirty="0">
                <a:latin typeface="맑은 고딕"/>
                <a:cs typeface="맑은 고딕"/>
              </a:rPr>
              <a:t>는 </a:t>
            </a:r>
            <a:r>
              <a:rPr sz="2000" dirty="0">
                <a:latin typeface="맑은 고딕"/>
                <a:cs typeface="맑은 고딕"/>
              </a:rPr>
              <a:t>샘플의 공분산</a:t>
            </a:r>
            <a:r>
              <a:rPr sz="2000" spc="-5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행렬</a:t>
            </a:r>
            <a:endParaRPr sz="2000">
              <a:latin typeface="맑은 고딕"/>
              <a:cs typeface="맑은 고딕"/>
            </a:endParaRPr>
          </a:p>
          <a:p>
            <a:pPr marL="266700" indent="-228600">
              <a:lnSpc>
                <a:spcPct val="100000"/>
              </a:lnSpc>
              <a:spcBef>
                <a:spcPts val="129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(6.22)</a:t>
            </a:r>
            <a:r>
              <a:rPr sz="2000" spc="-150" dirty="0">
                <a:latin typeface="맑은 고딕"/>
                <a:cs typeface="맑은 고딕"/>
              </a:rPr>
              <a:t>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풀어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고유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290" dirty="0">
                <a:latin typeface="Cambria Math"/>
                <a:cs typeface="Cambria Math"/>
              </a:rPr>
              <a:t>𝐮𝐮</a:t>
            </a:r>
            <a:r>
              <a:rPr sz="2175" spc="-434" baseline="-15325" dirty="0">
                <a:latin typeface="Cambria Math"/>
                <a:cs typeface="Cambria Math"/>
              </a:rPr>
              <a:t>1</a:t>
            </a:r>
            <a:r>
              <a:rPr sz="2000" spc="-290" dirty="0">
                <a:latin typeface="Cambria Math"/>
                <a:cs typeface="Cambria Math"/>
              </a:rPr>
              <a:t>,</a:t>
            </a:r>
            <a:r>
              <a:rPr sz="2000" spc="-245" dirty="0">
                <a:latin typeface="Cambria Math"/>
                <a:cs typeface="Cambria Math"/>
              </a:rPr>
              <a:t> </a:t>
            </a:r>
            <a:r>
              <a:rPr sz="2000" spc="-275" dirty="0">
                <a:latin typeface="Cambria Math"/>
                <a:cs typeface="Cambria Math"/>
              </a:rPr>
              <a:t>𝐮𝐮</a:t>
            </a:r>
            <a:r>
              <a:rPr sz="2175" spc="-412" baseline="-15325" dirty="0">
                <a:latin typeface="Cambria Math"/>
                <a:cs typeface="Cambria Math"/>
              </a:rPr>
              <a:t>2</a:t>
            </a:r>
            <a:r>
              <a:rPr sz="2000" spc="-275" dirty="0">
                <a:latin typeface="Cambria Math"/>
                <a:cs typeface="Cambria Math"/>
              </a:rPr>
              <a:t>, </a:t>
            </a:r>
            <a:r>
              <a:rPr sz="2000" dirty="0">
                <a:latin typeface="Cambria Math"/>
                <a:cs typeface="Cambria Math"/>
              </a:rPr>
              <a:t>⋯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370" dirty="0">
                <a:latin typeface="Cambria Math"/>
                <a:cs typeface="Cambria Math"/>
              </a:rPr>
              <a:t>𝐮𝐮</a:t>
            </a:r>
            <a:r>
              <a:rPr sz="2175" spc="-555" baseline="-15325" dirty="0">
                <a:latin typeface="Cambria Math"/>
                <a:cs typeface="Cambria Math"/>
              </a:rPr>
              <a:t>𝑑𝑑</a:t>
            </a:r>
            <a:r>
              <a:rPr sz="2000" spc="-370" dirty="0">
                <a:latin typeface="맑은 고딕"/>
                <a:cs typeface="맑은 고딕"/>
              </a:rPr>
              <a:t>를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다음</a:t>
            </a:r>
            <a:r>
              <a:rPr sz="2000" spc="-45" dirty="0">
                <a:latin typeface="Arial Black"/>
                <a:cs typeface="Arial Black"/>
              </a:rPr>
              <a:t>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409" dirty="0">
                <a:latin typeface="Cambria Math"/>
                <a:cs typeface="Cambria Math"/>
              </a:rPr>
              <a:t>𝐮𝐮</a:t>
            </a:r>
            <a:r>
              <a:rPr sz="2175" spc="-615" baseline="-15325" dirty="0">
                <a:latin typeface="Cambria Math"/>
                <a:cs typeface="Cambria Math"/>
              </a:rPr>
              <a:t>𝑖𝑖</a:t>
            </a:r>
            <a:r>
              <a:rPr sz="2175" spc="-27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축으로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간주하여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투영함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39434" y="2195410"/>
            <a:ext cx="7452670" cy="3231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9262B2-B9A1-4344-B8FD-3A115A733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690812"/>
            <a:ext cx="1047750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4879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커널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트릭을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적용한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커널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PCA</a:t>
            </a:r>
            <a:r>
              <a:rPr sz="2400" spc="-195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개념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1799" y="2763048"/>
            <a:ext cx="5719926" cy="3388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1806828"/>
            <a:ext cx="4849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맑은 고딕"/>
                <a:cs typeface="맑은 고딕"/>
              </a:rPr>
              <a:t>고차원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공간에서의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공분산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행렬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380" dirty="0">
                <a:latin typeface="Cambria Math"/>
                <a:cs typeface="Cambria Math"/>
              </a:rPr>
              <a:t>𝚺𝚺</a:t>
            </a:r>
            <a:r>
              <a:rPr sz="2625" spc="-569" baseline="28571" dirty="0">
                <a:latin typeface="Cambria Math"/>
                <a:cs typeface="Cambria Math"/>
              </a:rPr>
              <a:t>′</a:t>
            </a:r>
            <a:endParaRPr sz="2625" baseline="28571">
              <a:latin typeface="Cambria Math"/>
              <a:cs typeface="Cambria Math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17327" y="3785251"/>
            <a:ext cx="1508125" cy="237490"/>
          </a:xfrm>
          <a:custGeom>
            <a:avLst/>
            <a:gdLst/>
            <a:ahLst/>
            <a:cxnLst/>
            <a:rect l="l" t="t" r="r" b="b"/>
            <a:pathLst>
              <a:path w="1508125" h="237489">
                <a:moveTo>
                  <a:pt x="1431442" y="0"/>
                </a:moveTo>
                <a:lnTo>
                  <a:pt x="1428216" y="0"/>
                </a:lnTo>
                <a:lnTo>
                  <a:pt x="1428216" y="9448"/>
                </a:lnTo>
                <a:lnTo>
                  <a:pt x="1430083" y="9448"/>
                </a:lnTo>
                <a:lnTo>
                  <a:pt x="1438603" y="10034"/>
                </a:lnTo>
                <a:lnTo>
                  <a:pt x="1467839" y="39788"/>
                </a:lnTo>
                <a:lnTo>
                  <a:pt x="1468475" y="49834"/>
                </a:lnTo>
                <a:lnTo>
                  <a:pt x="1468475" y="55626"/>
                </a:lnTo>
                <a:lnTo>
                  <a:pt x="1467650" y="62801"/>
                </a:lnTo>
                <a:lnTo>
                  <a:pt x="1464335" y="79870"/>
                </a:lnTo>
                <a:lnTo>
                  <a:pt x="1463509" y="85953"/>
                </a:lnTo>
                <a:lnTo>
                  <a:pt x="1463509" y="96647"/>
                </a:lnTo>
                <a:lnTo>
                  <a:pt x="1465579" y="102425"/>
                </a:lnTo>
                <a:lnTo>
                  <a:pt x="1473860" y="111455"/>
                </a:lnTo>
                <a:lnTo>
                  <a:pt x="1478800" y="114782"/>
                </a:lnTo>
                <a:lnTo>
                  <a:pt x="1484515" y="116941"/>
                </a:lnTo>
                <a:lnTo>
                  <a:pt x="1484515" y="119176"/>
                </a:lnTo>
                <a:lnTo>
                  <a:pt x="1478800" y="121335"/>
                </a:lnTo>
                <a:lnTo>
                  <a:pt x="1473860" y="124663"/>
                </a:lnTo>
                <a:lnTo>
                  <a:pt x="1465579" y="133692"/>
                </a:lnTo>
                <a:lnTo>
                  <a:pt x="1463509" y="139471"/>
                </a:lnTo>
                <a:lnTo>
                  <a:pt x="1463509" y="150164"/>
                </a:lnTo>
                <a:lnTo>
                  <a:pt x="1464335" y="156248"/>
                </a:lnTo>
                <a:lnTo>
                  <a:pt x="1467650" y="173316"/>
                </a:lnTo>
                <a:lnTo>
                  <a:pt x="1468475" y="180479"/>
                </a:lnTo>
                <a:lnTo>
                  <a:pt x="1468475" y="186283"/>
                </a:lnTo>
                <a:lnTo>
                  <a:pt x="1467839" y="196711"/>
                </a:lnTo>
                <a:lnTo>
                  <a:pt x="1438603" y="226958"/>
                </a:lnTo>
                <a:lnTo>
                  <a:pt x="1430083" y="227545"/>
                </a:lnTo>
                <a:lnTo>
                  <a:pt x="1428216" y="227545"/>
                </a:lnTo>
                <a:lnTo>
                  <a:pt x="1428216" y="236982"/>
                </a:lnTo>
                <a:lnTo>
                  <a:pt x="1431442" y="236982"/>
                </a:lnTo>
                <a:lnTo>
                  <a:pt x="1445124" y="235962"/>
                </a:lnTo>
                <a:lnTo>
                  <a:pt x="1481464" y="216325"/>
                </a:lnTo>
                <a:lnTo>
                  <a:pt x="1489608" y="184048"/>
                </a:lnTo>
                <a:lnTo>
                  <a:pt x="1489608" y="177165"/>
                </a:lnTo>
                <a:lnTo>
                  <a:pt x="1488630" y="169341"/>
                </a:lnTo>
                <a:lnTo>
                  <a:pt x="1484744" y="151777"/>
                </a:lnTo>
                <a:lnTo>
                  <a:pt x="1483766" y="145897"/>
                </a:lnTo>
                <a:lnTo>
                  <a:pt x="1483766" y="137198"/>
                </a:lnTo>
                <a:lnTo>
                  <a:pt x="1485734" y="132537"/>
                </a:lnTo>
                <a:lnTo>
                  <a:pt x="1493608" y="125323"/>
                </a:lnTo>
                <a:lnTo>
                  <a:pt x="1499552" y="123405"/>
                </a:lnTo>
                <a:lnTo>
                  <a:pt x="1507502" y="123151"/>
                </a:lnTo>
                <a:lnTo>
                  <a:pt x="1507502" y="112966"/>
                </a:lnTo>
                <a:lnTo>
                  <a:pt x="1499552" y="112712"/>
                </a:lnTo>
                <a:lnTo>
                  <a:pt x="1493608" y="110782"/>
                </a:lnTo>
                <a:lnTo>
                  <a:pt x="1485734" y="103581"/>
                </a:lnTo>
                <a:lnTo>
                  <a:pt x="1483766" y="98920"/>
                </a:lnTo>
                <a:lnTo>
                  <a:pt x="1483766" y="90220"/>
                </a:lnTo>
                <a:lnTo>
                  <a:pt x="1484744" y="84340"/>
                </a:lnTo>
                <a:lnTo>
                  <a:pt x="1488630" y="66776"/>
                </a:lnTo>
                <a:lnTo>
                  <a:pt x="1489608" y="58940"/>
                </a:lnTo>
                <a:lnTo>
                  <a:pt x="1489608" y="52070"/>
                </a:lnTo>
                <a:lnTo>
                  <a:pt x="1488703" y="39956"/>
                </a:lnTo>
                <a:lnTo>
                  <a:pt x="1466970" y="7702"/>
                </a:lnTo>
                <a:lnTo>
                  <a:pt x="1445124" y="1021"/>
                </a:lnTo>
                <a:lnTo>
                  <a:pt x="1431442" y="0"/>
                </a:lnTo>
                <a:close/>
              </a:path>
              <a:path w="1508125" h="237489">
                <a:moveTo>
                  <a:pt x="79286" y="0"/>
                </a:moveTo>
                <a:lnTo>
                  <a:pt x="76060" y="0"/>
                </a:lnTo>
                <a:lnTo>
                  <a:pt x="62379" y="1021"/>
                </a:lnTo>
                <a:lnTo>
                  <a:pt x="26045" y="20594"/>
                </a:lnTo>
                <a:lnTo>
                  <a:pt x="17906" y="51943"/>
                </a:lnTo>
                <a:lnTo>
                  <a:pt x="17906" y="58826"/>
                </a:lnTo>
                <a:lnTo>
                  <a:pt x="18872" y="66649"/>
                </a:lnTo>
                <a:lnTo>
                  <a:pt x="22771" y="84213"/>
                </a:lnTo>
                <a:lnTo>
                  <a:pt x="23736" y="90093"/>
                </a:lnTo>
                <a:lnTo>
                  <a:pt x="23736" y="98793"/>
                </a:lnTo>
                <a:lnTo>
                  <a:pt x="21780" y="103454"/>
                </a:lnTo>
                <a:lnTo>
                  <a:pt x="13906" y="110667"/>
                </a:lnTo>
                <a:lnTo>
                  <a:pt x="7962" y="112585"/>
                </a:lnTo>
                <a:lnTo>
                  <a:pt x="0" y="112839"/>
                </a:lnTo>
                <a:lnTo>
                  <a:pt x="0" y="123024"/>
                </a:lnTo>
                <a:lnTo>
                  <a:pt x="7962" y="123278"/>
                </a:lnTo>
                <a:lnTo>
                  <a:pt x="13906" y="125209"/>
                </a:lnTo>
                <a:lnTo>
                  <a:pt x="21780" y="132410"/>
                </a:lnTo>
                <a:lnTo>
                  <a:pt x="23736" y="137071"/>
                </a:lnTo>
                <a:lnTo>
                  <a:pt x="23736" y="145770"/>
                </a:lnTo>
                <a:lnTo>
                  <a:pt x="22771" y="151650"/>
                </a:lnTo>
                <a:lnTo>
                  <a:pt x="18872" y="169214"/>
                </a:lnTo>
                <a:lnTo>
                  <a:pt x="17906" y="177050"/>
                </a:lnTo>
                <a:lnTo>
                  <a:pt x="17906" y="183921"/>
                </a:lnTo>
                <a:lnTo>
                  <a:pt x="18811" y="196468"/>
                </a:lnTo>
                <a:lnTo>
                  <a:pt x="40538" y="229284"/>
                </a:lnTo>
                <a:lnTo>
                  <a:pt x="76060" y="236982"/>
                </a:lnTo>
                <a:lnTo>
                  <a:pt x="79286" y="236982"/>
                </a:lnTo>
                <a:lnTo>
                  <a:pt x="79286" y="227545"/>
                </a:lnTo>
                <a:lnTo>
                  <a:pt x="77431" y="227545"/>
                </a:lnTo>
                <a:lnTo>
                  <a:pt x="68909" y="226958"/>
                </a:lnTo>
                <a:lnTo>
                  <a:pt x="39663" y="196636"/>
                </a:lnTo>
                <a:lnTo>
                  <a:pt x="39027" y="186156"/>
                </a:lnTo>
                <a:lnTo>
                  <a:pt x="39027" y="180365"/>
                </a:lnTo>
                <a:lnTo>
                  <a:pt x="39852" y="173189"/>
                </a:lnTo>
                <a:lnTo>
                  <a:pt x="43167" y="156121"/>
                </a:lnTo>
                <a:lnTo>
                  <a:pt x="43992" y="150037"/>
                </a:lnTo>
                <a:lnTo>
                  <a:pt x="43992" y="139344"/>
                </a:lnTo>
                <a:lnTo>
                  <a:pt x="41922" y="133565"/>
                </a:lnTo>
                <a:lnTo>
                  <a:pt x="33642" y="124536"/>
                </a:lnTo>
                <a:lnTo>
                  <a:pt x="28714" y="121208"/>
                </a:lnTo>
                <a:lnTo>
                  <a:pt x="22999" y="119049"/>
                </a:lnTo>
                <a:lnTo>
                  <a:pt x="22999" y="116814"/>
                </a:lnTo>
                <a:lnTo>
                  <a:pt x="28714" y="114655"/>
                </a:lnTo>
                <a:lnTo>
                  <a:pt x="33642" y="111328"/>
                </a:lnTo>
                <a:lnTo>
                  <a:pt x="41922" y="102298"/>
                </a:lnTo>
                <a:lnTo>
                  <a:pt x="43992" y="96520"/>
                </a:lnTo>
                <a:lnTo>
                  <a:pt x="43992" y="85826"/>
                </a:lnTo>
                <a:lnTo>
                  <a:pt x="43167" y="79743"/>
                </a:lnTo>
                <a:lnTo>
                  <a:pt x="39852" y="62674"/>
                </a:lnTo>
                <a:lnTo>
                  <a:pt x="39027" y="55511"/>
                </a:lnTo>
                <a:lnTo>
                  <a:pt x="39027" y="49707"/>
                </a:lnTo>
                <a:lnTo>
                  <a:pt x="39663" y="39718"/>
                </a:lnTo>
                <a:lnTo>
                  <a:pt x="68909" y="10034"/>
                </a:lnTo>
                <a:lnTo>
                  <a:pt x="77431" y="9448"/>
                </a:lnTo>
                <a:lnTo>
                  <a:pt x="79286" y="9448"/>
                </a:lnTo>
                <a:lnTo>
                  <a:pt x="792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9308" y="4304935"/>
            <a:ext cx="2781935" cy="237490"/>
          </a:xfrm>
          <a:custGeom>
            <a:avLst/>
            <a:gdLst/>
            <a:ahLst/>
            <a:cxnLst/>
            <a:rect l="l" t="t" r="r" b="b"/>
            <a:pathLst>
              <a:path w="2781935" h="237489">
                <a:moveTo>
                  <a:pt x="2705493" y="0"/>
                </a:moveTo>
                <a:lnTo>
                  <a:pt x="2702267" y="0"/>
                </a:lnTo>
                <a:lnTo>
                  <a:pt x="2702267" y="9448"/>
                </a:lnTo>
                <a:lnTo>
                  <a:pt x="2704134" y="9448"/>
                </a:lnTo>
                <a:lnTo>
                  <a:pt x="2712655" y="10034"/>
                </a:lnTo>
                <a:lnTo>
                  <a:pt x="2741890" y="39788"/>
                </a:lnTo>
                <a:lnTo>
                  <a:pt x="2742526" y="49834"/>
                </a:lnTo>
                <a:lnTo>
                  <a:pt x="2742526" y="55625"/>
                </a:lnTo>
                <a:lnTo>
                  <a:pt x="2741701" y="62801"/>
                </a:lnTo>
                <a:lnTo>
                  <a:pt x="2738386" y="79870"/>
                </a:lnTo>
                <a:lnTo>
                  <a:pt x="2737561" y="85953"/>
                </a:lnTo>
                <a:lnTo>
                  <a:pt x="2737561" y="96646"/>
                </a:lnTo>
                <a:lnTo>
                  <a:pt x="2739631" y="102425"/>
                </a:lnTo>
                <a:lnTo>
                  <a:pt x="2747911" y="111455"/>
                </a:lnTo>
                <a:lnTo>
                  <a:pt x="2752852" y="114782"/>
                </a:lnTo>
                <a:lnTo>
                  <a:pt x="2758566" y="116941"/>
                </a:lnTo>
                <a:lnTo>
                  <a:pt x="2758566" y="119176"/>
                </a:lnTo>
                <a:lnTo>
                  <a:pt x="2752852" y="121335"/>
                </a:lnTo>
                <a:lnTo>
                  <a:pt x="2747911" y="124663"/>
                </a:lnTo>
                <a:lnTo>
                  <a:pt x="2739631" y="133692"/>
                </a:lnTo>
                <a:lnTo>
                  <a:pt x="2737561" y="139471"/>
                </a:lnTo>
                <a:lnTo>
                  <a:pt x="2737561" y="150164"/>
                </a:lnTo>
                <a:lnTo>
                  <a:pt x="2738386" y="156248"/>
                </a:lnTo>
                <a:lnTo>
                  <a:pt x="2741701" y="173316"/>
                </a:lnTo>
                <a:lnTo>
                  <a:pt x="2742526" y="180479"/>
                </a:lnTo>
                <a:lnTo>
                  <a:pt x="2742526" y="186283"/>
                </a:lnTo>
                <a:lnTo>
                  <a:pt x="2741890" y="196711"/>
                </a:lnTo>
                <a:lnTo>
                  <a:pt x="2712655" y="226958"/>
                </a:lnTo>
                <a:lnTo>
                  <a:pt x="2704134" y="227545"/>
                </a:lnTo>
                <a:lnTo>
                  <a:pt x="2702267" y="227545"/>
                </a:lnTo>
                <a:lnTo>
                  <a:pt x="2702267" y="236981"/>
                </a:lnTo>
                <a:lnTo>
                  <a:pt x="2705493" y="236981"/>
                </a:lnTo>
                <a:lnTo>
                  <a:pt x="2719176" y="235962"/>
                </a:lnTo>
                <a:lnTo>
                  <a:pt x="2755515" y="216325"/>
                </a:lnTo>
                <a:lnTo>
                  <a:pt x="2763659" y="184048"/>
                </a:lnTo>
                <a:lnTo>
                  <a:pt x="2763659" y="177164"/>
                </a:lnTo>
                <a:lnTo>
                  <a:pt x="2762681" y="169341"/>
                </a:lnTo>
                <a:lnTo>
                  <a:pt x="2758795" y="151777"/>
                </a:lnTo>
                <a:lnTo>
                  <a:pt x="2757817" y="145897"/>
                </a:lnTo>
                <a:lnTo>
                  <a:pt x="2757817" y="137198"/>
                </a:lnTo>
                <a:lnTo>
                  <a:pt x="2759786" y="132537"/>
                </a:lnTo>
                <a:lnTo>
                  <a:pt x="2767660" y="125323"/>
                </a:lnTo>
                <a:lnTo>
                  <a:pt x="2773603" y="123405"/>
                </a:lnTo>
                <a:lnTo>
                  <a:pt x="2781554" y="123151"/>
                </a:lnTo>
                <a:lnTo>
                  <a:pt x="2781554" y="112966"/>
                </a:lnTo>
                <a:lnTo>
                  <a:pt x="2773603" y="112712"/>
                </a:lnTo>
                <a:lnTo>
                  <a:pt x="2767660" y="110782"/>
                </a:lnTo>
                <a:lnTo>
                  <a:pt x="2759786" y="103581"/>
                </a:lnTo>
                <a:lnTo>
                  <a:pt x="2757817" y="98920"/>
                </a:lnTo>
                <a:lnTo>
                  <a:pt x="2757817" y="90220"/>
                </a:lnTo>
                <a:lnTo>
                  <a:pt x="2758795" y="84340"/>
                </a:lnTo>
                <a:lnTo>
                  <a:pt x="2762681" y="66776"/>
                </a:lnTo>
                <a:lnTo>
                  <a:pt x="2763659" y="58940"/>
                </a:lnTo>
                <a:lnTo>
                  <a:pt x="2763659" y="52069"/>
                </a:lnTo>
                <a:lnTo>
                  <a:pt x="2762754" y="39956"/>
                </a:lnTo>
                <a:lnTo>
                  <a:pt x="2741021" y="7702"/>
                </a:lnTo>
                <a:lnTo>
                  <a:pt x="2719176" y="1021"/>
                </a:lnTo>
                <a:lnTo>
                  <a:pt x="2705493" y="0"/>
                </a:lnTo>
                <a:close/>
              </a:path>
              <a:path w="2781935" h="237489">
                <a:moveTo>
                  <a:pt x="79273" y="0"/>
                </a:moveTo>
                <a:lnTo>
                  <a:pt x="76047" y="0"/>
                </a:lnTo>
                <a:lnTo>
                  <a:pt x="62367" y="1021"/>
                </a:lnTo>
                <a:lnTo>
                  <a:pt x="26038" y="20594"/>
                </a:lnTo>
                <a:lnTo>
                  <a:pt x="17894" y="51942"/>
                </a:lnTo>
                <a:lnTo>
                  <a:pt x="17894" y="58826"/>
                </a:lnTo>
                <a:lnTo>
                  <a:pt x="18859" y="66649"/>
                </a:lnTo>
                <a:lnTo>
                  <a:pt x="22758" y="84213"/>
                </a:lnTo>
                <a:lnTo>
                  <a:pt x="23723" y="90093"/>
                </a:lnTo>
                <a:lnTo>
                  <a:pt x="23723" y="98793"/>
                </a:lnTo>
                <a:lnTo>
                  <a:pt x="21767" y="103454"/>
                </a:lnTo>
                <a:lnTo>
                  <a:pt x="13893" y="110667"/>
                </a:lnTo>
                <a:lnTo>
                  <a:pt x="7950" y="112585"/>
                </a:lnTo>
                <a:lnTo>
                  <a:pt x="0" y="112839"/>
                </a:lnTo>
                <a:lnTo>
                  <a:pt x="0" y="123024"/>
                </a:lnTo>
                <a:lnTo>
                  <a:pt x="7950" y="123278"/>
                </a:lnTo>
                <a:lnTo>
                  <a:pt x="13893" y="125209"/>
                </a:lnTo>
                <a:lnTo>
                  <a:pt x="21767" y="132410"/>
                </a:lnTo>
                <a:lnTo>
                  <a:pt x="23723" y="137071"/>
                </a:lnTo>
                <a:lnTo>
                  <a:pt x="23723" y="145770"/>
                </a:lnTo>
                <a:lnTo>
                  <a:pt x="22758" y="151650"/>
                </a:lnTo>
                <a:lnTo>
                  <a:pt x="18859" y="169214"/>
                </a:lnTo>
                <a:lnTo>
                  <a:pt x="17894" y="177050"/>
                </a:lnTo>
                <a:lnTo>
                  <a:pt x="17894" y="183921"/>
                </a:lnTo>
                <a:lnTo>
                  <a:pt x="18799" y="196468"/>
                </a:lnTo>
                <a:lnTo>
                  <a:pt x="40530" y="229284"/>
                </a:lnTo>
                <a:lnTo>
                  <a:pt x="76047" y="236981"/>
                </a:lnTo>
                <a:lnTo>
                  <a:pt x="79273" y="236981"/>
                </a:lnTo>
                <a:lnTo>
                  <a:pt x="79273" y="227545"/>
                </a:lnTo>
                <a:lnTo>
                  <a:pt x="77419" y="227545"/>
                </a:lnTo>
                <a:lnTo>
                  <a:pt x="68896" y="226958"/>
                </a:lnTo>
                <a:lnTo>
                  <a:pt x="39652" y="196636"/>
                </a:lnTo>
                <a:lnTo>
                  <a:pt x="39014" y="186156"/>
                </a:lnTo>
                <a:lnTo>
                  <a:pt x="39014" y="180365"/>
                </a:lnTo>
                <a:lnTo>
                  <a:pt x="39839" y="173189"/>
                </a:lnTo>
                <a:lnTo>
                  <a:pt x="43154" y="156121"/>
                </a:lnTo>
                <a:lnTo>
                  <a:pt x="43980" y="150037"/>
                </a:lnTo>
                <a:lnTo>
                  <a:pt x="43980" y="139344"/>
                </a:lnTo>
                <a:lnTo>
                  <a:pt x="41909" y="133565"/>
                </a:lnTo>
                <a:lnTo>
                  <a:pt x="33629" y="124536"/>
                </a:lnTo>
                <a:lnTo>
                  <a:pt x="28701" y="121208"/>
                </a:lnTo>
                <a:lnTo>
                  <a:pt x="22986" y="119049"/>
                </a:lnTo>
                <a:lnTo>
                  <a:pt x="22986" y="116814"/>
                </a:lnTo>
                <a:lnTo>
                  <a:pt x="28701" y="114655"/>
                </a:lnTo>
                <a:lnTo>
                  <a:pt x="33629" y="111328"/>
                </a:lnTo>
                <a:lnTo>
                  <a:pt x="41909" y="102298"/>
                </a:lnTo>
                <a:lnTo>
                  <a:pt x="43980" y="96519"/>
                </a:lnTo>
                <a:lnTo>
                  <a:pt x="43980" y="85826"/>
                </a:lnTo>
                <a:lnTo>
                  <a:pt x="43154" y="79743"/>
                </a:lnTo>
                <a:lnTo>
                  <a:pt x="39839" y="62674"/>
                </a:lnTo>
                <a:lnTo>
                  <a:pt x="39014" y="55511"/>
                </a:lnTo>
                <a:lnTo>
                  <a:pt x="39014" y="49707"/>
                </a:lnTo>
                <a:lnTo>
                  <a:pt x="39652" y="39718"/>
                </a:lnTo>
                <a:lnTo>
                  <a:pt x="68896" y="10034"/>
                </a:lnTo>
                <a:lnTo>
                  <a:pt x="77419" y="9448"/>
                </a:lnTo>
                <a:lnTo>
                  <a:pt x="79273" y="9448"/>
                </a:lnTo>
                <a:lnTo>
                  <a:pt x="79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0559" y="3708780"/>
            <a:ext cx="6255385" cy="13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4800" algn="l"/>
                <a:tab pos="305435" algn="l"/>
                <a:tab pos="3393440" algn="l"/>
              </a:tabLst>
            </a:pPr>
            <a:r>
              <a:rPr sz="2000" dirty="0">
                <a:latin typeface="맑은 고딕"/>
                <a:cs typeface="맑은 고딕"/>
              </a:rPr>
              <a:t>원래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공간의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훈련집합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680" dirty="0">
                <a:latin typeface="Cambria Math"/>
                <a:cs typeface="Cambria Math"/>
              </a:rPr>
              <a:t>𝕏𝕏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000" spc="-229" dirty="0">
                <a:latin typeface="Cambria Math"/>
                <a:cs typeface="Cambria Math"/>
              </a:rPr>
              <a:t>𝐱𝐱</a:t>
            </a:r>
            <a:r>
              <a:rPr sz="2175" spc="-345" baseline="-15325" dirty="0">
                <a:latin typeface="Cambria Math"/>
                <a:cs typeface="Cambria Math"/>
              </a:rPr>
              <a:t>1</a:t>
            </a:r>
            <a:r>
              <a:rPr sz="2000" spc="-229" dirty="0">
                <a:latin typeface="Cambria Math"/>
                <a:cs typeface="Cambria Math"/>
              </a:rPr>
              <a:t>, </a:t>
            </a:r>
            <a:r>
              <a:rPr sz="2000" spc="-215" dirty="0">
                <a:latin typeface="Cambria Math"/>
                <a:cs typeface="Cambria Math"/>
              </a:rPr>
              <a:t>𝐱𝐱</a:t>
            </a:r>
            <a:r>
              <a:rPr sz="2175" spc="-322" baseline="-15325" dirty="0">
                <a:latin typeface="Cambria Math"/>
                <a:cs typeface="Cambria Math"/>
              </a:rPr>
              <a:t>2</a:t>
            </a:r>
            <a:r>
              <a:rPr sz="2000" spc="-215" dirty="0">
                <a:latin typeface="Cambria Math"/>
                <a:cs typeface="Cambria Math"/>
              </a:rPr>
              <a:t>, </a:t>
            </a:r>
            <a:r>
              <a:rPr sz="2000" dirty="0">
                <a:latin typeface="Cambria Math"/>
                <a:cs typeface="Cambria Math"/>
              </a:rPr>
              <a:t>⋯ ,</a:t>
            </a:r>
            <a:r>
              <a:rPr sz="2000" spc="-220" dirty="0">
                <a:latin typeface="Cambria Math"/>
                <a:cs typeface="Cambria Math"/>
              </a:rPr>
              <a:t> </a:t>
            </a:r>
            <a:r>
              <a:rPr sz="2000" spc="-430" dirty="0">
                <a:latin typeface="Cambria Math"/>
                <a:cs typeface="Cambria Math"/>
              </a:rPr>
              <a:t>𝐱𝐱</a:t>
            </a:r>
            <a:r>
              <a:rPr sz="2175" spc="-644" baseline="-15325" dirty="0">
                <a:latin typeface="Cambria Math"/>
                <a:cs typeface="Cambria Math"/>
              </a:rPr>
              <a:t>𝑛𝑛</a:t>
            </a:r>
            <a:r>
              <a:rPr sz="2175" spc="82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를</a:t>
            </a:r>
            <a:endParaRPr sz="2000">
              <a:latin typeface="맑은 고딕"/>
              <a:cs typeface="맑은 고딕"/>
            </a:endParaRPr>
          </a:p>
          <a:p>
            <a:pPr marL="76200">
              <a:lnSpc>
                <a:spcPct val="100000"/>
              </a:lnSpc>
              <a:spcBef>
                <a:spcPts val="1695"/>
              </a:spcBef>
              <a:tabLst>
                <a:tab pos="2375535" algn="l"/>
              </a:tabLst>
            </a:pPr>
            <a:r>
              <a:rPr sz="2000" dirty="0">
                <a:latin typeface="맑은 고딕"/>
                <a:cs typeface="맑은 고딕"/>
              </a:rPr>
              <a:t>변환함수 </a:t>
            </a:r>
            <a:r>
              <a:rPr sz="2000" spc="-565" dirty="0">
                <a:latin typeface="Cambria Math"/>
                <a:cs typeface="Cambria Math"/>
              </a:rPr>
              <a:t>𝚽𝚽</a:t>
            </a:r>
            <a:r>
              <a:rPr sz="2000" spc="-565" dirty="0">
                <a:latin typeface="맑은 고딕"/>
                <a:cs typeface="맑은 고딕"/>
              </a:rPr>
              <a:t>가 </a:t>
            </a:r>
            <a:r>
              <a:rPr sz="2000" spc="-515" dirty="0">
                <a:latin typeface="맑은 고딕"/>
                <a:cs typeface="맑은 고딕"/>
              </a:rPr>
              <a:t> </a:t>
            </a:r>
            <a:r>
              <a:rPr sz="2000" spc="-405" dirty="0">
                <a:latin typeface="Cambria Math"/>
                <a:cs typeface="Cambria Math"/>
              </a:rPr>
              <a:t>𝕏𝕏</a:t>
            </a:r>
            <a:r>
              <a:rPr sz="2175" spc="-607" baseline="28735" dirty="0">
                <a:latin typeface="Cambria Math"/>
                <a:cs typeface="Cambria Math"/>
              </a:rPr>
              <a:t>′</a:t>
            </a:r>
            <a:r>
              <a:rPr sz="2175" spc="47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000" spc="-330" dirty="0">
                <a:latin typeface="Cambria Math"/>
                <a:cs typeface="Cambria Math"/>
              </a:rPr>
              <a:t>𝚽𝚽(𝐱𝐱</a:t>
            </a:r>
            <a:r>
              <a:rPr sz="2175" spc="-494" baseline="-15325" dirty="0">
                <a:latin typeface="Cambria Math"/>
                <a:cs typeface="Cambria Math"/>
              </a:rPr>
              <a:t>1</a:t>
            </a:r>
            <a:r>
              <a:rPr sz="2000" spc="-330" dirty="0">
                <a:latin typeface="Cambria Math"/>
                <a:cs typeface="Cambria Math"/>
              </a:rPr>
              <a:t>), </a:t>
            </a:r>
            <a:r>
              <a:rPr sz="2000" spc="-320" dirty="0">
                <a:latin typeface="Cambria Math"/>
                <a:cs typeface="Cambria Math"/>
              </a:rPr>
              <a:t>𝚽𝚽(𝐱𝐱</a:t>
            </a:r>
            <a:r>
              <a:rPr sz="2175" spc="-480" baseline="-15325" dirty="0">
                <a:latin typeface="Cambria Math"/>
                <a:cs typeface="Cambria Math"/>
              </a:rPr>
              <a:t>2</a:t>
            </a:r>
            <a:r>
              <a:rPr sz="2000" spc="-320" dirty="0">
                <a:latin typeface="Cambria Math"/>
                <a:cs typeface="Cambria Math"/>
              </a:rPr>
              <a:t>), </a:t>
            </a:r>
            <a:r>
              <a:rPr sz="2000" dirty="0">
                <a:latin typeface="Cambria Math"/>
                <a:cs typeface="Cambria Math"/>
              </a:rPr>
              <a:t>⋯ , </a:t>
            </a:r>
            <a:r>
              <a:rPr sz="2000" spc="-445" dirty="0">
                <a:latin typeface="Cambria Math"/>
                <a:cs typeface="Cambria Math"/>
              </a:rPr>
              <a:t>𝚽𝚽(𝐱𝐱</a:t>
            </a:r>
            <a:r>
              <a:rPr sz="2175" spc="-667" baseline="-15325" dirty="0">
                <a:latin typeface="Cambria Math"/>
                <a:cs typeface="Cambria Math"/>
              </a:rPr>
              <a:t>𝒏𝒏</a:t>
            </a:r>
            <a:r>
              <a:rPr sz="2000" spc="-445" dirty="0">
                <a:latin typeface="Cambria Math"/>
                <a:cs typeface="Cambria Math"/>
              </a:rPr>
              <a:t>)</a:t>
            </a:r>
            <a:r>
              <a:rPr sz="2000" spc="320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으로</a:t>
            </a:r>
            <a:r>
              <a:rPr sz="2000" spc="-4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</a:t>
            </a:r>
            <a:endParaRPr sz="2000">
              <a:latin typeface="맑은 고딕"/>
              <a:cs typeface="맑은 고딕"/>
            </a:endParaRPr>
          </a:p>
          <a:p>
            <a:pPr marL="75565">
              <a:lnSpc>
                <a:spcPct val="100000"/>
              </a:lnSpc>
              <a:spcBef>
                <a:spcPts val="1705"/>
              </a:spcBef>
            </a:pPr>
            <a:r>
              <a:rPr sz="2000" spc="-45" dirty="0">
                <a:latin typeface="Arial Black"/>
                <a:cs typeface="Arial Black"/>
              </a:rPr>
              <a:t>(</a:t>
            </a:r>
            <a:r>
              <a:rPr sz="2000" spc="-45" dirty="0">
                <a:latin typeface="맑은 고딕"/>
                <a:cs typeface="맑은 고딕"/>
              </a:rPr>
              <a:t>변환된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샘플을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원점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중심으로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변환하였다고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맑은 고딕"/>
                <a:cs typeface="맑은 고딕"/>
              </a:rPr>
              <a:t>가정</a:t>
            </a:r>
            <a:r>
              <a:rPr sz="2000" spc="-6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3498" y="2315434"/>
            <a:ext cx="7206937" cy="898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43404"/>
            <a:ext cx="4625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커널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245" dirty="0">
                <a:latin typeface="Arial Black"/>
                <a:cs typeface="Arial Black"/>
              </a:rPr>
              <a:t>PCA</a:t>
            </a:r>
            <a:r>
              <a:rPr sz="2400" spc="-245" dirty="0">
                <a:latin typeface="맑은 고딕"/>
                <a:cs typeface="맑은 고딕"/>
              </a:rPr>
              <a:t>는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식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(11.18)</a:t>
            </a:r>
            <a:r>
              <a:rPr sz="2400" spc="-190" dirty="0">
                <a:latin typeface="맑은 고딕"/>
                <a:cs typeface="맑은 고딕"/>
              </a:rPr>
              <a:t>을</a:t>
            </a:r>
            <a:r>
              <a:rPr sz="2400" spc="-20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풀면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됨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39" y="3230245"/>
            <a:ext cx="8964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커널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트릭을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적용하여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850" dirty="0">
                <a:latin typeface="Cambria Math"/>
                <a:cs typeface="Cambria Math"/>
              </a:rPr>
              <a:t>𝚽𝚽</a:t>
            </a:r>
            <a:r>
              <a:rPr sz="2000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계산을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내적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계산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90" dirty="0">
                <a:latin typeface="Arial Black"/>
                <a:cs typeface="Arial Black"/>
              </a:rPr>
              <a:t>(</a:t>
            </a:r>
            <a:r>
              <a:rPr sz="2000" spc="-90" dirty="0">
                <a:latin typeface="맑은 고딕"/>
                <a:cs typeface="맑은 고딕"/>
              </a:rPr>
              <a:t>즉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커널함수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35" dirty="0">
                <a:latin typeface="맑은 고딕"/>
                <a:cs typeface="맑은 고딕"/>
              </a:rPr>
              <a:t>계산</a:t>
            </a:r>
            <a:r>
              <a:rPr sz="2000" spc="-35" dirty="0">
                <a:latin typeface="Arial Black"/>
                <a:cs typeface="Arial Black"/>
              </a:rPr>
              <a:t>)</a:t>
            </a:r>
            <a:r>
              <a:rPr sz="2000" spc="-35" dirty="0">
                <a:latin typeface="맑은 고딕"/>
                <a:cs typeface="맑은 고딕"/>
              </a:rPr>
              <a:t>으로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대치해야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9391" y="2466001"/>
            <a:ext cx="6533064" cy="255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75190" y="825050"/>
            <a:ext cx="6476921" cy="808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29274" y="258093"/>
            <a:ext cx="5803543" cy="2517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C44451-A6C6-405A-B404-0834EE8D3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90" y="1629773"/>
            <a:ext cx="11125200" cy="2657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5567" y="2430144"/>
            <a:ext cx="42862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610" dirty="0">
                <a:latin typeface="Cambria Math"/>
                <a:cs typeface="Cambria Math"/>
              </a:rPr>
              <a:t>𝑗</a:t>
            </a:r>
            <a:r>
              <a:rPr sz="1750" spc="-560" dirty="0">
                <a:latin typeface="Cambria Math"/>
                <a:cs typeface="Cambria Math"/>
              </a:rPr>
              <a:t>𝑗</a:t>
            </a:r>
            <a:r>
              <a:rPr sz="1750" spc="-30" dirty="0">
                <a:latin typeface="Cambria Math"/>
                <a:cs typeface="Cambria Math"/>
              </a:rPr>
              <a:t>=</a:t>
            </a:r>
            <a:r>
              <a:rPr sz="1750" spc="40" dirty="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1539" y="2271648"/>
            <a:ext cx="2959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sz="2400" dirty="0">
                <a:latin typeface="맑은 고딕"/>
                <a:cs typeface="맑은 고딕"/>
              </a:rPr>
              <a:t>식 </a:t>
            </a:r>
            <a:r>
              <a:rPr sz="2400" spc="-190" dirty="0">
                <a:latin typeface="Arial Black"/>
                <a:cs typeface="Arial Black"/>
              </a:rPr>
              <a:t>(11.17)</a:t>
            </a:r>
            <a:r>
              <a:rPr sz="2400" spc="-190" dirty="0">
                <a:latin typeface="맑은 고딕"/>
                <a:cs typeface="맑은 고딕"/>
              </a:rPr>
              <a:t>과 </a:t>
            </a:r>
            <a:r>
              <a:rPr sz="2400" spc="-650" dirty="0"/>
              <a:t>𝐯𝐯</a:t>
            </a:r>
            <a:r>
              <a:rPr sz="2400" spc="120" dirty="0"/>
              <a:t> </a:t>
            </a:r>
            <a:r>
              <a:rPr sz="2400" dirty="0"/>
              <a:t>=</a:t>
            </a:r>
            <a:r>
              <a:rPr sz="2400" spc="-145" dirty="0"/>
              <a:t> </a:t>
            </a:r>
            <a:r>
              <a:rPr sz="3600" spc="-442" baseline="2314" dirty="0"/>
              <a:t>∑</a:t>
            </a:r>
            <a:r>
              <a:rPr sz="2625" spc="-442" baseline="30158" dirty="0"/>
              <a:t>𝑛𝑛</a:t>
            </a:r>
            <a:endParaRPr sz="2625" baseline="30158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2796" y="2271648"/>
            <a:ext cx="4554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80" dirty="0">
                <a:latin typeface="Cambria Math"/>
                <a:cs typeface="Cambria Math"/>
              </a:rPr>
              <a:t>𝛼𝛼</a:t>
            </a:r>
            <a:r>
              <a:rPr sz="2625" spc="-869" baseline="-15873" dirty="0">
                <a:latin typeface="Cambria Math"/>
                <a:cs typeface="Cambria Math"/>
              </a:rPr>
              <a:t>𝑗𝑗</a:t>
            </a:r>
            <a:r>
              <a:rPr sz="2625" spc="-345" baseline="-15873" dirty="0">
                <a:latin typeface="Cambria Math"/>
                <a:cs typeface="Cambria Math"/>
              </a:rPr>
              <a:t> </a:t>
            </a:r>
            <a:r>
              <a:rPr sz="2400" spc="-580" dirty="0">
                <a:latin typeface="Cambria Math"/>
                <a:cs typeface="Cambria Math"/>
              </a:rPr>
              <a:t>𝚽𝚽(𝐱𝐱</a:t>
            </a:r>
            <a:r>
              <a:rPr sz="2625" spc="-869" baseline="-15873" dirty="0">
                <a:latin typeface="Cambria Math"/>
                <a:cs typeface="Cambria Math"/>
              </a:rPr>
              <a:t>𝑗𝑗</a:t>
            </a:r>
            <a:r>
              <a:rPr sz="2625" spc="-322" baseline="-15873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)</a:t>
            </a:r>
            <a:r>
              <a:rPr sz="2400" spc="-5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식 </a:t>
            </a:r>
            <a:r>
              <a:rPr sz="2400" spc="-190" dirty="0">
                <a:latin typeface="Arial Black"/>
                <a:cs typeface="Arial Black"/>
              </a:rPr>
              <a:t>(11.18)</a:t>
            </a:r>
            <a:r>
              <a:rPr sz="2400" spc="-190" dirty="0">
                <a:latin typeface="맑은 고딕"/>
                <a:cs typeface="맑은 고딕"/>
              </a:rPr>
              <a:t>에</a:t>
            </a:r>
            <a:r>
              <a:rPr sz="2400" spc="-650" dirty="0">
                <a:latin typeface="맑은 고딕"/>
                <a:cs typeface="맑은 고딕"/>
              </a:rPr>
              <a:t> </a:t>
            </a:r>
            <a:r>
              <a:rPr sz="2400" spc="-35" dirty="0">
                <a:latin typeface="맑은 고딕"/>
                <a:cs typeface="맑은 고딕"/>
              </a:rPr>
              <a:t>대입하면</a:t>
            </a:r>
            <a:r>
              <a:rPr sz="2400" spc="-35" dirty="0"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2631313"/>
            <a:ext cx="1933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맑은 고딕"/>
                <a:cs typeface="맑은 고딕"/>
              </a:rPr>
              <a:t>내적이</a:t>
            </a:r>
            <a:r>
              <a:rPr sz="2400" spc="-3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나타남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5020945"/>
            <a:ext cx="583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내적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연산을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커널함수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계산으로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spc="-35" dirty="0">
                <a:latin typeface="맑은 고딕"/>
                <a:cs typeface="맑은 고딕"/>
              </a:rPr>
              <a:t>대치하면</a:t>
            </a:r>
            <a:r>
              <a:rPr sz="2400" spc="-35" dirty="0"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82713" y="1560573"/>
            <a:ext cx="6427006" cy="251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8221" y="2817426"/>
            <a:ext cx="5043707" cy="20626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5190" y="509594"/>
            <a:ext cx="6476921" cy="8085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9274" y="125371"/>
            <a:ext cx="5803543" cy="2505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99276" y="5512308"/>
            <a:ext cx="5151107" cy="106221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1828165"/>
            <a:ext cx="9296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sz="2400" spc="-1019" dirty="0">
                <a:latin typeface="Cambria Math"/>
                <a:cs typeface="Cambria Math"/>
              </a:rPr>
              <a:t>𝚽𝚽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맑은 고딕"/>
                <a:cs typeface="맑은 고딕"/>
              </a:rPr>
              <a:t>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제거하기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위해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양변에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580" dirty="0">
                <a:latin typeface="Cambria Math"/>
                <a:cs typeface="Cambria Math"/>
              </a:rPr>
              <a:t>𝚽𝚽(𝐱𝐱</a:t>
            </a:r>
            <a:r>
              <a:rPr sz="2625" spc="-869" baseline="-15873" dirty="0">
                <a:latin typeface="Cambria Math"/>
                <a:cs typeface="Cambria Math"/>
              </a:rPr>
              <a:t>𝑗𝑗</a:t>
            </a:r>
            <a:r>
              <a:rPr sz="2625" spc="-322" baseline="-15873" dirty="0">
                <a:latin typeface="Cambria Math"/>
                <a:cs typeface="Cambria Math"/>
              </a:rPr>
              <a:t> </a:t>
            </a:r>
            <a:r>
              <a:rPr sz="2400" spc="60" dirty="0">
                <a:latin typeface="Cambria Math"/>
                <a:cs typeface="Cambria Math"/>
              </a:rPr>
              <a:t>)</a:t>
            </a:r>
            <a:r>
              <a:rPr sz="2625" spc="89" baseline="28571" dirty="0">
                <a:latin typeface="Cambria Math"/>
                <a:cs typeface="Cambria Math"/>
              </a:rPr>
              <a:t>T</a:t>
            </a:r>
            <a:r>
              <a:rPr sz="2400" spc="60" dirty="0">
                <a:latin typeface="맑은 고딕"/>
                <a:cs typeface="맑은 고딕"/>
              </a:rPr>
              <a:t>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곱한</a:t>
            </a:r>
            <a:r>
              <a:rPr sz="2400" spc="-21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후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커널함수로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35" dirty="0">
                <a:latin typeface="맑은 고딕"/>
                <a:cs typeface="맑은 고딕"/>
              </a:rPr>
              <a:t>대치하면</a:t>
            </a:r>
            <a:r>
              <a:rPr sz="2400" spc="-35" dirty="0"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3067" y="2664814"/>
            <a:ext cx="9233624" cy="905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89678" y="134181"/>
            <a:ext cx="3823390" cy="6991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806828"/>
            <a:ext cx="4895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그램 행렬 </a:t>
            </a:r>
            <a:r>
              <a:rPr sz="2400" spc="-535" dirty="0">
                <a:latin typeface="Cambria Math"/>
                <a:cs typeface="Cambria Math"/>
              </a:rPr>
              <a:t>𝐆𝐆</a:t>
            </a:r>
            <a:r>
              <a:rPr sz="2400" spc="-535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이용하여 다시</a:t>
            </a:r>
            <a:r>
              <a:rPr sz="2400" spc="-645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쓰면</a:t>
            </a:r>
            <a:r>
              <a:rPr sz="2400" spc="-55" dirty="0"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64835" y="0"/>
            <a:ext cx="7018019" cy="763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80688" y="2616707"/>
            <a:ext cx="3610343" cy="361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0688" y="3418332"/>
            <a:ext cx="7040879" cy="2814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8" y="2065654"/>
            <a:ext cx="4539615" cy="218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  <a:p>
            <a:pPr marL="241300" indent="-228600" algn="just">
              <a:lnSpc>
                <a:spcPct val="100000"/>
              </a:lnSpc>
              <a:spcBef>
                <a:spcPts val="25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Kernel </a:t>
            </a:r>
            <a:r>
              <a:rPr sz="2400" spc="-245" dirty="0">
                <a:latin typeface="Arial Black"/>
                <a:cs typeface="Arial Black"/>
              </a:rPr>
              <a:t>PCA</a:t>
            </a:r>
            <a:r>
              <a:rPr sz="2400" spc="-245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증명할 수</a:t>
            </a:r>
            <a:r>
              <a:rPr sz="2400" spc="-4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PCA</a:t>
            </a:r>
            <a:r>
              <a:rPr sz="2400" spc="-245" dirty="0">
                <a:latin typeface="맑은 고딕"/>
                <a:cs typeface="맑은 고딕"/>
              </a:rPr>
              <a:t>를 </a:t>
            </a:r>
            <a:r>
              <a:rPr sz="2400" spc="-145" dirty="0">
                <a:latin typeface="Arial Black"/>
                <a:cs typeface="Arial Black"/>
              </a:rPr>
              <a:t>linear/nonlinear </a:t>
            </a:r>
            <a:r>
              <a:rPr sz="2400" spc="-170" dirty="0">
                <a:latin typeface="Arial Black"/>
                <a:cs typeface="Arial Black"/>
              </a:rPr>
              <a:t>data</a:t>
            </a:r>
            <a:r>
              <a:rPr sz="2400" spc="-170" dirty="0">
                <a:latin typeface="맑은 고딕"/>
                <a:cs typeface="맑은 고딕"/>
              </a:rPr>
              <a:t>에  </a:t>
            </a:r>
            <a:r>
              <a:rPr sz="2400" dirty="0">
                <a:latin typeface="맑은 고딕"/>
                <a:cs typeface="맑은 고딕"/>
              </a:rPr>
              <a:t>적용하는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코드를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활용  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6953" y="2065673"/>
            <a:ext cx="1830070" cy="1071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29" dirty="0">
                <a:latin typeface="Arial Black"/>
                <a:cs typeface="Arial Black"/>
              </a:rPr>
              <a:t>Kernel</a:t>
            </a:r>
            <a:r>
              <a:rPr sz="2400" spc="-285" dirty="0">
                <a:latin typeface="Arial Black"/>
                <a:cs typeface="Arial Black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PCA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4239" y="1806828"/>
            <a:ext cx="7609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395" dirty="0"/>
              <a:t>𝑛𝑛𝜆𝜆</a:t>
            </a:r>
            <a:r>
              <a:rPr sz="2625" spc="-592" baseline="28571" dirty="0"/>
              <a:t>′</a:t>
            </a:r>
            <a:r>
              <a:rPr sz="2400" spc="-395" dirty="0">
                <a:latin typeface="맑은 고딕"/>
                <a:cs typeface="맑은 고딕"/>
              </a:rPr>
              <a:t>를 </a:t>
            </a:r>
            <a:r>
              <a:rPr sz="2400" spc="-405" dirty="0"/>
              <a:t>𝜆𝜆</a:t>
            </a:r>
            <a:r>
              <a:rPr sz="2400" spc="-405" dirty="0">
                <a:latin typeface="맑은 고딕"/>
                <a:cs typeface="맑은 고딕"/>
              </a:rPr>
              <a:t>로 </a:t>
            </a:r>
            <a:r>
              <a:rPr sz="2400" dirty="0">
                <a:latin typeface="맑은 고딕"/>
                <a:cs typeface="맑은 고딕"/>
              </a:rPr>
              <a:t>대치하면 </a:t>
            </a:r>
            <a:r>
              <a:rPr sz="2400" spc="-245" dirty="0">
                <a:latin typeface="Arial Black"/>
                <a:cs typeface="Arial Black"/>
              </a:rPr>
              <a:t>PCA</a:t>
            </a:r>
            <a:r>
              <a:rPr sz="2400" spc="-245" dirty="0">
                <a:latin typeface="맑은 고딕"/>
                <a:cs typeface="맑은 고딕"/>
              </a:rPr>
              <a:t>와 </a:t>
            </a:r>
            <a:r>
              <a:rPr sz="2400" dirty="0">
                <a:latin typeface="맑은 고딕"/>
                <a:cs typeface="맑은 고딕"/>
              </a:rPr>
              <a:t>같은 꼴의 식</a:t>
            </a:r>
            <a:r>
              <a:rPr sz="2400" spc="-550" dirty="0">
                <a:latin typeface="맑은 고딕"/>
                <a:cs typeface="맑은 고딕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(11.20)</a:t>
            </a:r>
            <a:r>
              <a:rPr sz="2400" spc="-190" dirty="0">
                <a:latin typeface="맑은 고딕"/>
                <a:cs typeface="맑은 고딕"/>
              </a:rPr>
              <a:t>을 </a:t>
            </a:r>
            <a:r>
              <a:rPr sz="2400" dirty="0">
                <a:latin typeface="맑은 고딕"/>
                <a:cs typeface="맑은 고딕"/>
              </a:rPr>
              <a:t>얻음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6039" y="2340229"/>
            <a:ext cx="9664700" cy="2284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맑은 고딕"/>
                <a:cs typeface="맑은 고딕"/>
              </a:rPr>
              <a:t>공분산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385" dirty="0">
                <a:latin typeface="Cambria Math"/>
                <a:cs typeface="Cambria Math"/>
              </a:rPr>
              <a:t>𝚺𝚺</a:t>
            </a:r>
            <a:r>
              <a:rPr sz="2000" spc="-385" dirty="0">
                <a:latin typeface="맑은 고딕"/>
                <a:cs typeface="맑은 고딕"/>
              </a:rPr>
              <a:t>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그램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445" dirty="0">
                <a:latin typeface="Cambria Math"/>
                <a:cs typeface="Cambria Math"/>
              </a:rPr>
              <a:t>𝐆𝐆</a:t>
            </a:r>
            <a:r>
              <a:rPr sz="2000" spc="-445" dirty="0">
                <a:latin typeface="맑은 고딕"/>
                <a:cs typeface="맑은 고딕"/>
              </a:rPr>
              <a:t>로</a:t>
            </a:r>
            <a:r>
              <a:rPr sz="2000" spc="-4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바뀜</a:t>
            </a:r>
            <a:endParaRPr sz="20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250">
              <a:latin typeface="맑은 고딕"/>
              <a:cs typeface="맑은 고딕"/>
            </a:endParaRPr>
          </a:p>
          <a:p>
            <a:pPr marL="278765" marR="43180" indent="-228600">
              <a:lnSpc>
                <a:spcPct val="150000"/>
              </a:lnSpc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(11.20)</a:t>
            </a:r>
            <a:r>
              <a:rPr sz="2000" spc="-155" dirty="0">
                <a:latin typeface="맑은 고딕"/>
                <a:cs typeface="맑은 고딕"/>
              </a:rPr>
              <a:t>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풀어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고윳값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240" dirty="0">
                <a:latin typeface="Cambria Math"/>
                <a:cs typeface="Cambria Math"/>
              </a:rPr>
              <a:t>𝜆𝜆</a:t>
            </a:r>
            <a:r>
              <a:rPr sz="2175" spc="-359" baseline="-15325" dirty="0">
                <a:latin typeface="Cambria Math"/>
                <a:cs typeface="Cambria Math"/>
              </a:rPr>
              <a:t>1</a:t>
            </a:r>
            <a:r>
              <a:rPr sz="2000" spc="-24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25" dirty="0">
                <a:latin typeface="Cambria Math"/>
                <a:cs typeface="Cambria Math"/>
              </a:rPr>
              <a:t>𝜆𝜆</a:t>
            </a:r>
            <a:r>
              <a:rPr sz="2175" spc="-337" baseline="-15325" dirty="0">
                <a:latin typeface="Cambria Math"/>
                <a:cs typeface="Cambria Math"/>
              </a:rPr>
              <a:t>2</a:t>
            </a:r>
            <a:r>
              <a:rPr sz="2000" spc="-225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⋯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360" dirty="0">
                <a:latin typeface="Cambria Math"/>
                <a:cs typeface="Cambria Math"/>
              </a:rPr>
              <a:t>𝜆𝜆</a:t>
            </a:r>
            <a:r>
              <a:rPr sz="2175" spc="-540" baseline="-15325" dirty="0">
                <a:latin typeface="Cambria Math"/>
                <a:cs typeface="Cambria Math"/>
              </a:rPr>
              <a:t>𝑙𝑙</a:t>
            </a:r>
            <a:r>
              <a:rPr sz="2175" spc="-270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과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고윳값에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해당하는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고유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300" dirty="0">
                <a:latin typeface="Cambria Math"/>
                <a:cs typeface="Cambria Math"/>
              </a:rPr>
              <a:t>𝛂𝛂</a:t>
            </a:r>
            <a:r>
              <a:rPr sz="2175" spc="-450" baseline="-15325" dirty="0">
                <a:latin typeface="Cambria Math"/>
                <a:cs typeface="Cambria Math"/>
              </a:rPr>
              <a:t>1</a:t>
            </a:r>
            <a:r>
              <a:rPr sz="2000" spc="-300" dirty="0">
                <a:latin typeface="Cambria Math"/>
                <a:cs typeface="Cambria Math"/>
              </a:rPr>
              <a:t>,</a:t>
            </a:r>
            <a:r>
              <a:rPr sz="2000" spc="-260" dirty="0">
                <a:latin typeface="Cambria Math"/>
                <a:cs typeface="Cambria Math"/>
              </a:rPr>
              <a:t> </a:t>
            </a:r>
            <a:r>
              <a:rPr sz="2000" spc="-285" dirty="0">
                <a:latin typeface="Cambria Math"/>
                <a:cs typeface="Cambria Math"/>
              </a:rPr>
              <a:t>𝛂𝛂</a:t>
            </a:r>
            <a:r>
              <a:rPr sz="2175" spc="-427" baseline="-15325" dirty="0">
                <a:latin typeface="Cambria Math"/>
                <a:cs typeface="Cambria Math"/>
              </a:rPr>
              <a:t>2</a:t>
            </a:r>
            <a:r>
              <a:rPr sz="2000" spc="-285" dirty="0">
                <a:latin typeface="Cambria Math"/>
                <a:cs typeface="Cambria Math"/>
              </a:rPr>
              <a:t>,</a:t>
            </a:r>
            <a:r>
              <a:rPr sz="2000" spc="-2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⋯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310" dirty="0">
                <a:latin typeface="Cambria Math"/>
                <a:cs typeface="Cambria Math"/>
              </a:rPr>
              <a:t>𝛂𝛂</a:t>
            </a:r>
            <a:r>
              <a:rPr sz="2175" spc="-465" baseline="-15325" dirty="0">
                <a:latin typeface="Cambria Math"/>
                <a:cs typeface="Cambria Math"/>
              </a:rPr>
              <a:t>𝑙𝑙</a:t>
            </a:r>
            <a:r>
              <a:rPr sz="2000" spc="-310" dirty="0">
                <a:latin typeface="맑은 고딕"/>
                <a:cs typeface="맑은 고딕"/>
              </a:rPr>
              <a:t>을  </a:t>
            </a:r>
            <a:r>
              <a:rPr sz="2000" dirty="0">
                <a:latin typeface="맑은 고딕"/>
                <a:cs typeface="맑은 고딕"/>
              </a:rPr>
              <a:t>구함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35" dirty="0">
                <a:latin typeface="Arial Black"/>
                <a:cs typeface="Arial Black"/>
              </a:rPr>
              <a:t>(</a:t>
            </a:r>
            <a:r>
              <a:rPr sz="2000" spc="-35" dirty="0">
                <a:latin typeface="맑은 고딕"/>
                <a:cs typeface="맑은 고딕"/>
              </a:rPr>
              <a:t>내림차순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정렬되어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360" dirty="0">
                <a:latin typeface="Cambria Math"/>
                <a:cs typeface="Cambria Math"/>
              </a:rPr>
              <a:t>𝜆𝜆</a:t>
            </a:r>
            <a:r>
              <a:rPr sz="2175" spc="-540" baseline="-15325" dirty="0">
                <a:latin typeface="Cambria Math"/>
                <a:cs typeface="Cambria Math"/>
              </a:rPr>
              <a:t>𝑙𝑙</a:t>
            </a:r>
            <a:r>
              <a:rPr sz="2175" spc="-28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양수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중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가장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작은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90" dirty="0">
                <a:latin typeface="맑은 고딕"/>
                <a:cs typeface="맑은 고딕"/>
              </a:rPr>
              <a:t>것</a:t>
            </a:r>
            <a:r>
              <a:rPr sz="2000" spc="-9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  <a:p>
            <a:pPr marL="279400" indent="-228600">
              <a:lnSpc>
                <a:spcPct val="100000"/>
              </a:lnSpc>
              <a:spcBef>
                <a:spcPts val="1689"/>
              </a:spcBef>
              <a:buFont typeface="Arial"/>
              <a:buChar char="•"/>
              <a:tabLst>
                <a:tab pos="278765" algn="l"/>
                <a:tab pos="279400" algn="l"/>
              </a:tabLst>
            </a:pP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(11.21)</a:t>
            </a:r>
            <a:r>
              <a:rPr sz="2000" spc="-155" dirty="0">
                <a:latin typeface="맑은 고딕"/>
                <a:cs typeface="맑은 고딕"/>
              </a:rPr>
              <a:t>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이용하여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단위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크기로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바꿈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45964" y="2787395"/>
            <a:ext cx="6307834" cy="3733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96511" y="4677156"/>
            <a:ext cx="7234427" cy="7452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72500" y="117347"/>
            <a:ext cx="3610355" cy="361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85033" y="2232360"/>
            <a:ext cx="1731645" cy="282575"/>
          </a:xfrm>
          <a:custGeom>
            <a:avLst/>
            <a:gdLst/>
            <a:ahLst/>
            <a:cxnLst/>
            <a:rect l="l" t="t" r="r" b="b"/>
            <a:pathLst>
              <a:path w="1731645" h="282575">
                <a:moveTo>
                  <a:pt x="1640992" y="0"/>
                </a:moveTo>
                <a:lnTo>
                  <a:pt x="1636979" y="11455"/>
                </a:lnTo>
                <a:lnTo>
                  <a:pt x="1653321" y="18551"/>
                </a:lnTo>
                <a:lnTo>
                  <a:pt x="1667375" y="28371"/>
                </a:lnTo>
                <a:lnTo>
                  <a:pt x="1695908" y="73880"/>
                </a:lnTo>
                <a:lnTo>
                  <a:pt x="1704238" y="115661"/>
                </a:lnTo>
                <a:lnTo>
                  <a:pt x="1705279" y="139750"/>
                </a:lnTo>
                <a:lnTo>
                  <a:pt x="1704234" y="164649"/>
                </a:lnTo>
                <a:lnTo>
                  <a:pt x="1695866" y="207587"/>
                </a:lnTo>
                <a:lnTo>
                  <a:pt x="1667387" y="253828"/>
                </a:lnTo>
                <a:lnTo>
                  <a:pt x="1637423" y="270865"/>
                </a:lnTo>
                <a:lnTo>
                  <a:pt x="1640992" y="282321"/>
                </a:lnTo>
                <a:lnTo>
                  <a:pt x="1679501" y="264263"/>
                </a:lnTo>
                <a:lnTo>
                  <a:pt x="1707819" y="232994"/>
                </a:lnTo>
                <a:lnTo>
                  <a:pt x="1725228" y="191111"/>
                </a:lnTo>
                <a:lnTo>
                  <a:pt x="1731035" y="141236"/>
                </a:lnTo>
                <a:lnTo>
                  <a:pt x="1729580" y="115357"/>
                </a:lnTo>
                <a:lnTo>
                  <a:pt x="1717935" y="69479"/>
                </a:lnTo>
                <a:lnTo>
                  <a:pt x="1694834" y="32129"/>
                </a:lnTo>
                <a:lnTo>
                  <a:pt x="1661459" y="7391"/>
                </a:lnTo>
                <a:lnTo>
                  <a:pt x="1640992" y="0"/>
                </a:lnTo>
                <a:close/>
              </a:path>
              <a:path w="1731645" h="282575">
                <a:moveTo>
                  <a:pt x="90042" y="0"/>
                </a:moveTo>
                <a:lnTo>
                  <a:pt x="51619" y="18100"/>
                </a:lnTo>
                <a:lnTo>
                  <a:pt x="23291" y="49479"/>
                </a:lnTo>
                <a:lnTo>
                  <a:pt x="5821" y="91438"/>
                </a:lnTo>
                <a:lnTo>
                  <a:pt x="0" y="141236"/>
                </a:lnTo>
                <a:lnTo>
                  <a:pt x="1450" y="167173"/>
                </a:lnTo>
                <a:lnTo>
                  <a:pt x="13056" y="213051"/>
                </a:lnTo>
                <a:lnTo>
                  <a:pt x="36098" y="250279"/>
                </a:lnTo>
                <a:lnTo>
                  <a:pt x="69508" y="274944"/>
                </a:lnTo>
                <a:lnTo>
                  <a:pt x="90042" y="282321"/>
                </a:lnTo>
                <a:lnTo>
                  <a:pt x="93611" y="270865"/>
                </a:lnTo>
                <a:lnTo>
                  <a:pt x="77521" y="263743"/>
                </a:lnTo>
                <a:lnTo>
                  <a:pt x="63636" y="253828"/>
                </a:lnTo>
                <a:lnTo>
                  <a:pt x="35156" y="207587"/>
                </a:lnTo>
                <a:lnTo>
                  <a:pt x="26788" y="164649"/>
                </a:lnTo>
                <a:lnTo>
                  <a:pt x="25742" y="139750"/>
                </a:lnTo>
                <a:lnTo>
                  <a:pt x="26788" y="115661"/>
                </a:lnTo>
                <a:lnTo>
                  <a:pt x="35156" y="73880"/>
                </a:lnTo>
                <a:lnTo>
                  <a:pt x="63749" y="28371"/>
                </a:lnTo>
                <a:lnTo>
                  <a:pt x="94056" y="11455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1539" y="1806828"/>
            <a:ext cx="966470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ts val="276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sz="2400" b="1" dirty="0">
                <a:latin typeface="맑은 고딕"/>
                <a:cs typeface="맑은 고딕"/>
              </a:rPr>
              <a:t>새로운</a:t>
            </a:r>
            <a:r>
              <a:rPr sz="2400" b="1" spc="-229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샘플</a:t>
            </a:r>
            <a:r>
              <a:rPr sz="2400" b="1" spc="-229" dirty="0">
                <a:latin typeface="맑은 고딕"/>
                <a:cs typeface="맑은 고딕"/>
              </a:rPr>
              <a:t> </a:t>
            </a:r>
            <a:r>
              <a:rPr sz="2400" spc="-425" dirty="0">
                <a:latin typeface="Cambria Math"/>
                <a:cs typeface="Cambria Math"/>
              </a:rPr>
              <a:t>𝐱𝐱</a:t>
            </a:r>
            <a:r>
              <a:rPr sz="2400" spc="-425" dirty="0">
                <a:latin typeface="맑은 고딕"/>
                <a:cs typeface="맑은 고딕"/>
              </a:rPr>
              <a:t>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들어오면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다음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식을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이용하여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저차원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공간의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벡터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660" dirty="0">
                <a:latin typeface="Cambria Math"/>
                <a:cs typeface="Cambria Math"/>
              </a:rPr>
              <a:t>𝐚𝐚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393065">
              <a:lnSpc>
                <a:spcPts val="2760"/>
              </a:lnSpc>
              <a:tabLst>
                <a:tab pos="2051050" algn="l"/>
              </a:tabLst>
            </a:pPr>
            <a:r>
              <a:rPr sz="2400" spc="-315" dirty="0">
                <a:latin typeface="Cambria Math"/>
                <a:cs typeface="Cambria Math"/>
              </a:rPr>
              <a:t>𝑎𝑎</a:t>
            </a:r>
            <a:r>
              <a:rPr sz="2625" spc="-472" baseline="-15873" dirty="0">
                <a:latin typeface="Cambria Math"/>
                <a:cs typeface="Cambria Math"/>
              </a:rPr>
              <a:t>1</a:t>
            </a:r>
            <a:r>
              <a:rPr sz="2400" spc="-315" dirty="0">
                <a:latin typeface="Cambria Math"/>
                <a:cs typeface="Cambria Math"/>
              </a:rPr>
              <a:t>,  </a:t>
            </a:r>
            <a:r>
              <a:rPr sz="2400" spc="-300" dirty="0">
                <a:latin typeface="Cambria Math"/>
                <a:cs typeface="Cambria Math"/>
              </a:rPr>
              <a:t>𝑎𝑎</a:t>
            </a:r>
            <a:r>
              <a:rPr sz="2625" spc="-450" baseline="-15873" dirty="0">
                <a:latin typeface="Cambria Math"/>
                <a:cs typeface="Cambria Math"/>
              </a:rPr>
              <a:t>2</a:t>
            </a:r>
            <a:r>
              <a:rPr sz="2400" spc="-300" dirty="0">
                <a:latin typeface="Cambria Math"/>
                <a:cs typeface="Cambria Math"/>
              </a:rPr>
              <a:t>,  </a:t>
            </a:r>
            <a:r>
              <a:rPr sz="2400" dirty="0">
                <a:latin typeface="Cambria Math"/>
                <a:cs typeface="Cambria Math"/>
              </a:rPr>
              <a:t>⋯</a:t>
            </a:r>
            <a:r>
              <a:rPr sz="2400" spc="-2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-459" dirty="0">
                <a:latin typeface="Cambria Math"/>
                <a:cs typeface="Cambria Math"/>
              </a:rPr>
              <a:t>𝑎𝑎</a:t>
            </a:r>
            <a:r>
              <a:rPr sz="2625" spc="-690" baseline="-15873" dirty="0">
                <a:latin typeface="Cambria Math"/>
                <a:cs typeface="Cambria Math"/>
              </a:rPr>
              <a:t>𝑙𝑙	</a:t>
            </a:r>
            <a:r>
              <a:rPr sz="2625" spc="157" baseline="28571" dirty="0">
                <a:latin typeface="Cambria Math"/>
                <a:cs typeface="Cambria Math"/>
              </a:rPr>
              <a:t>T</a:t>
            </a:r>
            <a:r>
              <a:rPr sz="2400" spc="105" dirty="0">
                <a:latin typeface="맑은 고딕"/>
                <a:cs typeface="맑은 고딕"/>
              </a:rPr>
              <a:t>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변환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139" y="3556380"/>
            <a:ext cx="43605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565" dirty="0">
                <a:latin typeface="Cambria Math"/>
                <a:cs typeface="Cambria Math"/>
              </a:rPr>
              <a:t>𝚽𝚽</a:t>
            </a:r>
            <a:r>
              <a:rPr sz="2000" spc="-565" dirty="0">
                <a:latin typeface="맑은 고딕"/>
                <a:cs typeface="맑은 고딕"/>
              </a:rPr>
              <a:t>를</a:t>
            </a:r>
            <a:r>
              <a:rPr sz="2000" spc="-4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포함하므로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커널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트릭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적용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필요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91584" y="2715767"/>
            <a:ext cx="4003535" cy="6263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447531" y="114300"/>
            <a:ext cx="3735322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00416" y="400811"/>
            <a:ext cx="4282439" cy="4404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5027" y="2628264"/>
            <a:ext cx="3619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495" dirty="0">
                <a:latin typeface="Cambria Math"/>
                <a:cs typeface="Cambria Math"/>
              </a:rPr>
              <a:t>𝑗</a:t>
            </a:r>
            <a:r>
              <a:rPr sz="1450" spc="-450" dirty="0">
                <a:latin typeface="Cambria Math"/>
                <a:cs typeface="Cambria Math"/>
              </a:rPr>
              <a:t>𝑗</a:t>
            </a:r>
            <a:r>
              <a:rPr sz="1450" spc="-20" dirty="0">
                <a:latin typeface="Cambria Math"/>
                <a:cs typeface="Cambria Math"/>
              </a:rPr>
              <a:t>=</a:t>
            </a:r>
            <a:r>
              <a:rPr sz="1450" spc="40" dirty="0">
                <a:latin typeface="Cambria Math"/>
                <a:cs typeface="Cambria Math"/>
              </a:rPr>
              <a:t>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dirty="0">
                <a:latin typeface="맑은 고딕"/>
                <a:cs typeface="맑은 고딕"/>
              </a:rPr>
              <a:t>위 식에</a:t>
            </a:r>
            <a:r>
              <a:rPr spc="-310" dirty="0">
                <a:latin typeface="맑은 고딕"/>
                <a:cs typeface="맑은 고딕"/>
              </a:rPr>
              <a:t> </a:t>
            </a:r>
            <a:r>
              <a:rPr spc="-540" dirty="0"/>
              <a:t>𝐯𝐯</a:t>
            </a:r>
            <a:r>
              <a:rPr spc="80" dirty="0"/>
              <a:t> </a:t>
            </a:r>
            <a:r>
              <a:rPr dirty="0"/>
              <a:t>= </a:t>
            </a:r>
            <a:r>
              <a:rPr sz="3000" spc="-359" baseline="2777" dirty="0"/>
              <a:t>∑</a:t>
            </a:r>
            <a:r>
              <a:rPr sz="2175" spc="-359" baseline="30651" dirty="0"/>
              <a:t>𝑛𝑛</a:t>
            </a:r>
            <a:endParaRPr sz="2175" baseline="30651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97579" y="2497201"/>
            <a:ext cx="22999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484" dirty="0">
                <a:latin typeface="Cambria Math"/>
                <a:cs typeface="Cambria Math"/>
              </a:rPr>
              <a:t>𝛼𝛼</a:t>
            </a:r>
            <a:r>
              <a:rPr sz="2175" spc="-727" baseline="-15325" dirty="0">
                <a:latin typeface="Cambria Math"/>
                <a:cs typeface="Cambria Math"/>
              </a:rPr>
              <a:t>𝑗𝑗</a:t>
            </a:r>
            <a:r>
              <a:rPr sz="2175" spc="-277" baseline="-15325" dirty="0">
                <a:latin typeface="Cambria Math"/>
                <a:cs typeface="Cambria Math"/>
              </a:rPr>
              <a:t> </a:t>
            </a:r>
            <a:r>
              <a:rPr sz="2000" spc="-360" dirty="0">
                <a:latin typeface="Cambria Math"/>
                <a:cs typeface="Cambria Math"/>
              </a:rPr>
              <a:t>𝚽𝚽(𝐱𝐱</a:t>
            </a:r>
            <a:r>
              <a:rPr sz="2175" spc="-540" baseline="-15325" dirty="0">
                <a:latin typeface="Cambria Math"/>
                <a:cs typeface="Cambria Math"/>
              </a:rPr>
              <a:t>𝑗𝑗</a:t>
            </a:r>
            <a:r>
              <a:rPr sz="2000" spc="-360" dirty="0">
                <a:latin typeface="Cambria Math"/>
                <a:cs typeface="Cambria Math"/>
              </a:rPr>
              <a:t>)</a:t>
            </a:r>
            <a:r>
              <a:rPr sz="2000" spc="-360" dirty="0">
                <a:latin typeface="맑은 고딕"/>
                <a:cs typeface="맑은 고딕"/>
              </a:rPr>
              <a:t>를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대입하면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139" y="4175125"/>
            <a:ext cx="4906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위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식에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있는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내적을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커널함수로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대치하면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91411" y="1690116"/>
            <a:ext cx="4003535" cy="6263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65576" y="3072383"/>
            <a:ext cx="4636007" cy="742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65576" y="4776215"/>
            <a:ext cx="8221979" cy="7863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447531" y="114300"/>
            <a:ext cx="3735322" cy="2209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00416" y="400811"/>
            <a:ext cx="4282439" cy="4404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6155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>
                <a:latin typeface="Arial Black"/>
                <a:cs typeface="Arial Black"/>
              </a:rPr>
              <a:t>Kernel </a:t>
            </a:r>
            <a:r>
              <a:rPr sz="4400" spc="-515" dirty="0">
                <a:latin typeface="Arial Black"/>
                <a:cs typeface="Arial Black"/>
              </a:rPr>
              <a:t>PCA: </a:t>
            </a:r>
            <a:r>
              <a:rPr sz="4400" dirty="0">
                <a:latin typeface="맑은 고딕"/>
                <a:cs typeface="맑은 고딕"/>
              </a:rPr>
              <a:t>메모리</a:t>
            </a:r>
            <a:r>
              <a:rPr sz="4400" spc="-165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기반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1764850"/>
            <a:ext cx="4410710" cy="1112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54000" algn="l"/>
              </a:tabLst>
            </a:pPr>
            <a:r>
              <a:rPr sz="2400" b="1" dirty="0">
                <a:latin typeface="맑은 고딕"/>
                <a:cs typeface="맑은 고딕"/>
              </a:rPr>
              <a:t>새로운 샘플</a:t>
            </a:r>
            <a:r>
              <a:rPr sz="2400" b="1" spc="-260" dirty="0">
                <a:latin typeface="맑은 고딕"/>
                <a:cs typeface="맑은 고딕"/>
              </a:rPr>
              <a:t> </a:t>
            </a:r>
            <a:r>
              <a:rPr sz="2400" spc="-425" dirty="0">
                <a:latin typeface="Cambria Math"/>
                <a:cs typeface="Cambria Math"/>
              </a:rPr>
              <a:t>𝐱𝐱</a:t>
            </a:r>
            <a:r>
              <a:rPr sz="2400" spc="-425" dirty="0">
                <a:latin typeface="맑은 고딕"/>
                <a:cs typeface="맑은 고딕"/>
              </a:rPr>
              <a:t>가 </a:t>
            </a:r>
            <a:r>
              <a:rPr sz="2400" dirty="0">
                <a:latin typeface="맑은 고딕"/>
                <a:cs typeface="맑은 고딕"/>
              </a:rPr>
              <a:t>들어오면</a:t>
            </a:r>
            <a:endParaRPr sz="240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25" dirty="0">
                <a:latin typeface="맑은 고딕"/>
                <a:cs typeface="맑은 고딕"/>
              </a:rPr>
              <a:t>이미</a:t>
            </a:r>
            <a:r>
              <a:rPr sz="2000" spc="-225" dirty="0">
                <a:latin typeface="Cambria Math"/>
                <a:cs typeface="Cambria Math"/>
              </a:rPr>
              <a:t>𝑎𝑎</a:t>
            </a:r>
            <a:r>
              <a:rPr sz="2175" spc="-337" baseline="-15325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… </a:t>
            </a:r>
            <a:r>
              <a:rPr sz="2000" spc="-380" dirty="0">
                <a:latin typeface="Cambria Math"/>
                <a:cs typeface="Cambria Math"/>
              </a:rPr>
              <a:t>𝑎𝑎</a:t>
            </a:r>
            <a:r>
              <a:rPr sz="2175" spc="-569" baseline="-15325" dirty="0">
                <a:latin typeface="Cambria Math"/>
                <a:cs typeface="Cambria Math"/>
              </a:rPr>
              <a:t>𝑙𝑙</a:t>
            </a:r>
            <a:r>
              <a:rPr sz="2175" spc="35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는 계산했다고</a:t>
            </a:r>
            <a:r>
              <a:rPr sz="2000" spc="3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가정</a:t>
            </a:r>
            <a:r>
              <a:rPr sz="2000" spc="-4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330" dirty="0">
                <a:latin typeface="Cambria Math"/>
                <a:cs typeface="Cambria Math"/>
              </a:rPr>
              <a:t>𝐱𝐱</a:t>
            </a:r>
            <a:r>
              <a:rPr sz="2175" spc="-494" baseline="-15325" dirty="0">
                <a:latin typeface="Cambria Math"/>
                <a:cs typeface="Cambria Math"/>
              </a:rPr>
              <a:t>1</a:t>
            </a:r>
            <a:r>
              <a:rPr sz="2175" spc="12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 </a:t>
            </a:r>
            <a:r>
              <a:rPr sz="2000" spc="-430" dirty="0">
                <a:latin typeface="Cambria Math"/>
                <a:cs typeface="Cambria Math"/>
              </a:rPr>
              <a:t>𝐱𝐱</a:t>
            </a:r>
            <a:r>
              <a:rPr sz="2175" spc="-644" baseline="-15325" dirty="0">
                <a:latin typeface="Cambria Math"/>
                <a:cs typeface="Cambria Math"/>
              </a:rPr>
              <a:t>𝑛𝑛</a:t>
            </a:r>
            <a:r>
              <a:rPr sz="2175" spc="31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역시 주어진</a:t>
            </a:r>
            <a:r>
              <a:rPr sz="2000" spc="-495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상황</a:t>
            </a:r>
            <a:r>
              <a:rPr sz="2000" spc="-45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739" y="4234560"/>
            <a:ext cx="9720580" cy="12280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6700" marR="30480" indent="-229235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spc="-350" dirty="0">
                <a:latin typeface="Cambria Math"/>
                <a:cs typeface="Cambria Math"/>
              </a:rPr>
              <a:t>𝐱𝐱</a:t>
            </a:r>
            <a:r>
              <a:rPr sz="2000" spc="-350" dirty="0">
                <a:latin typeface="맑은 고딕"/>
                <a:cs typeface="맑은 고딕"/>
              </a:rPr>
              <a:t>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미리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알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없으므로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(11.22)</a:t>
            </a:r>
            <a:r>
              <a:rPr sz="2000" spc="-155" dirty="0">
                <a:latin typeface="맑은 고딕"/>
                <a:cs typeface="맑은 고딕"/>
              </a:rPr>
              <a:t>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K(.)</a:t>
            </a:r>
            <a:r>
              <a:rPr sz="2000" spc="-185" dirty="0">
                <a:latin typeface="맑은 고딕"/>
                <a:cs typeface="맑은 고딕"/>
              </a:rPr>
              <a:t>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구하려면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기존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spc="-145" dirty="0">
                <a:latin typeface="맑은 고딕"/>
                <a:cs typeface="맑은 고딕"/>
              </a:rPr>
              <a:t>훈련집합</a:t>
            </a:r>
            <a:r>
              <a:rPr sz="2000" spc="-145" dirty="0">
                <a:latin typeface="Arial Black"/>
                <a:cs typeface="Arial Black"/>
              </a:rPr>
              <a:t>(</a:t>
            </a:r>
            <a:r>
              <a:rPr sz="2000" spc="-145" dirty="0">
                <a:latin typeface="Cambria Math"/>
                <a:cs typeface="Cambria Math"/>
              </a:rPr>
              <a:t>𝐱𝐱</a:t>
            </a:r>
            <a:r>
              <a:rPr sz="2175" spc="-217" baseline="-15325" dirty="0">
                <a:latin typeface="Cambria Math"/>
                <a:cs typeface="Cambria Math"/>
              </a:rPr>
              <a:t>1</a:t>
            </a:r>
            <a:r>
              <a:rPr sz="2175" spc="-12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325" dirty="0">
                <a:latin typeface="Cambria Math"/>
                <a:cs typeface="Cambria Math"/>
              </a:rPr>
              <a:t> </a:t>
            </a:r>
            <a:r>
              <a:rPr sz="2000" spc="-295" dirty="0">
                <a:latin typeface="Cambria Math"/>
                <a:cs typeface="Cambria Math"/>
              </a:rPr>
              <a:t>𝐱𝐱</a:t>
            </a:r>
            <a:r>
              <a:rPr sz="2175" spc="-442" baseline="-15325" dirty="0">
                <a:latin typeface="Cambria Math"/>
                <a:cs typeface="Cambria Math"/>
              </a:rPr>
              <a:t>𝑛𝑛</a:t>
            </a:r>
            <a:r>
              <a:rPr sz="2000" spc="-295" dirty="0">
                <a:latin typeface="Arial Black"/>
                <a:cs typeface="Arial Black"/>
              </a:rPr>
              <a:t>)</a:t>
            </a:r>
            <a:r>
              <a:rPr sz="2000" spc="-295" dirty="0">
                <a:latin typeface="맑은 고딕"/>
                <a:cs typeface="맑은 고딕"/>
              </a:rPr>
              <a:t>을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모두  저장하고 있어야</a:t>
            </a:r>
            <a:r>
              <a:rPr sz="2000" spc="-4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</a:t>
            </a:r>
            <a:endParaRPr sz="2000">
              <a:latin typeface="맑은 고딕"/>
              <a:cs typeface="맑은 고딕"/>
            </a:endParaRPr>
          </a:p>
          <a:p>
            <a:pPr marL="7239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맑은 고딕"/>
                <a:cs typeface="맑은 고딕"/>
              </a:rPr>
              <a:t>커널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185" dirty="0">
                <a:latin typeface="Arial Black"/>
                <a:cs typeface="Arial Black"/>
              </a:rPr>
              <a:t>PCA</a:t>
            </a:r>
            <a:r>
              <a:rPr sz="1800" spc="-185" dirty="0">
                <a:latin typeface="맑은 고딕"/>
                <a:cs typeface="맑은 고딕"/>
              </a:rPr>
              <a:t>는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메모리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기반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방법임</a:t>
            </a:r>
            <a:endParaRPr sz="1800">
              <a:latin typeface="맑은 고딕"/>
              <a:cs typeface="맑은 고딕"/>
            </a:endParaRPr>
          </a:p>
          <a:p>
            <a:pPr marL="723900" lvl="1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1800" dirty="0">
                <a:latin typeface="맑은 고딕"/>
                <a:cs typeface="맑은 고딕"/>
              </a:rPr>
              <a:t>따라서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훈련집합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b="1" spc="-20" dirty="0">
                <a:latin typeface="Tahoma"/>
                <a:cs typeface="Tahoma"/>
              </a:rPr>
              <a:t>X</a:t>
            </a:r>
            <a:r>
              <a:rPr sz="1800" spc="-20" dirty="0">
                <a:latin typeface="맑은 고딕"/>
                <a:cs typeface="맑은 고딕"/>
              </a:rPr>
              <a:t>의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크기가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클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spc="-40" dirty="0">
                <a:latin typeface="맑은 고딕"/>
                <a:cs typeface="맑은 고딕"/>
              </a:rPr>
              <a:t>경우</a:t>
            </a:r>
            <a:r>
              <a:rPr sz="1800" spc="-40" dirty="0">
                <a:latin typeface="Arial Black"/>
                <a:cs typeface="Arial Black"/>
              </a:rPr>
              <a:t>,</a:t>
            </a:r>
            <a:r>
              <a:rPr sz="1800" spc="-135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메모리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부담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증대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42811" y="3266704"/>
            <a:ext cx="8119843" cy="684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35852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700" dirty="0">
                <a:latin typeface="Arial Black"/>
                <a:cs typeface="Arial Black"/>
              </a:rPr>
              <a:t>PCA:</a:t>
            </a:r>
            <a:r>
              <a:rPr sz="6000" spc="-530" dirty="0">
                <a:latin typeface="Arial Black"/>
                <a:cs typeface="Arial Black"/>
              </a:rPr>
              <a:t> </a:t>
            </a:r>
            <a:r>
              <a:rPr sz="6000" spc="-605" dirty="0">
                <a:latin typeface="Arial Black"/>
                <a:cs typeface="Arial Black"/>
              </a:rPr>
              <a:t>code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2870"/>
            <a:ext cx="5113020" cy="1925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60" dirty="0">
                <a:latin typeface="Arial Black"/>
                <a:cs typeface="Arial Black"/>
              </a:rPr>
              <a:t>Using </a:t>
            </a:r>
            <a:r>
              <a:rPr sz="4400" spc="-330" dirty="0">
                <a:latin typeface="Arial Black"/>
                <a:cs typeface="Arial Black"/>
              </a:rPr>
              <a:t>Wine</a:t>
            </a:r>
            <a:r>
              <a:rPr sz="4400" spc="-360" dirty="0">
                <a:latin typeface="Arial Black"/>
                <a:cs typeface="Arial Black"/>
              </a:rPr>
              <a:t> </a:t>
            </a:r>
            <a:r>
              <a:rPr sz="4400" spc="-420" dirty="0">
                <a:latin typeface="Arial Black"/>
                <a:cs typeface="Arial Black"/>
              </a:rPr>
              <a:t>dataset</a:t>
            </a:r>
            <a:endParaRPr sz="4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41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Arial Black"/>
                <a:cs typeface="Arial Black"/>
              </a:rPr>
              <a:t>178</a:t>
            </a:r>
            <a:r>
              <a:rPr sz="2400" spc="-175" dirty="0">
                <a:latin typeface="맑은 고딕"/>
                <a:cs typeface="맑은 고딕"/>
              </a:rPr>
              <a:t>개 </a:t>
            </a:r>
            <a:r>
              <a:rPr sz="2400" dirty="0">
                <a:latin typeface="맑은 고딕"/>
                <a:cs typeface="맑은 고딕"/>
              </a:rPr>
              <a:t>샘플 </a:t>
            </a:r>
            <a:r>
              <a:rPr sz="2400" spc="-15" dirty="0">
                <a:latin typeface="Arial Black"/>
                <a:cs typeface="Arial Black"/>
              </a:rPr>
              <a:t>* </a:t>
            </a:r>
            <a:r>
              <a:rPr sz="2400" spc="-235" dirty="0">
                <a:latin typeface="Arial Black"/>
                <a:cs typeface="Arial Black"/>
              </a:rPr>
              <a:t>13</a:t>
            </a:r>
            <a:r>
              <a:rPr sz="2400" spc="-585" dirty="0">
                <a:latin typeface="Arial Black"/>
                <a:cs typeface="Arial Black"/>
              </a:rPr>
              <a:t> </a:t>
            </a:r>
            <a:r>
              <a:rPr sz="2400" spc="-300" dirty="0">
                <a:latin typeface="Arial Black"/>
                <a:cs typeface="Arial Black"/>
              </a:rPr>
              <a:t>classes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5" dirty="0">
                <a:latin typeface="Arial Black"/>
                <a:cs typeface="Arial Black"/>
              </a:rPr>
              <a:t>feature </a:t>
            </a:r>
            <a:r>
              <a:rPr sz="2000" spc="-235" dirty="0">
                <a:latin typeface="Arial Black"/>
                <a:cs typeface="Arial Black"/>
              </a:rPr>
              <a:t>space </a:t>
            </a:r>
            <a:r>
              <a:rPr sz="2000" spc="-175" dirty="0">
                <a:latin typeface="Arial Black"/>
                <a:cs typeface="Arial Black"/>
              </a:rPr>
              <a:t>=</a:t>
            </a:r>
            <a:r>
              <a:rPr sz="2000" spc="-65" dirty="0">
                <a:latin typeface="Arial Black"/>
                <a:cs typeface="Arial Black"/>
              </a:rPr>
              <a:t> </a:t>
            </a:r>
            <a:r>
              <a:rPr sz="2000" spc="-90" dirty="0">
                <a:latin typeface="Arial Black"/>
                <a:cs typeface="Arial Black"/>
              </a:rPr>
              <a:t>13</a:t>
            </a:r>
            <a:r>
              <a:rPr sz="2000" spc="-90" dirty="0">
                <a:latin typeface="맑은 고딕"/>
                <a:cs typeface="맑은 고딕"/>
              </a:rPr>
              <a:t>차원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899" y="4030779"/>
            <a:ext cx="12115099" cy="22089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81955" y="2339340"/>
            <a:ext cx="7200899" cy="1485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34069" y="95680"/>
            <a:ext cx="30911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기 </a:t>
            </a:r>
            <a:r>
              <a:rPr sz="1200" dirty="0">
                <a:latin typeface="맑은 고딕"/>
                <a:cs typeface="맑은 고딕"/>
              </a:rPr>
              <a:t>: 기계학습, 오일석,</a:t>
            </a:r>
            <a:r>
              <a:rPr sz="1200" spc="-2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2017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핸 </a:t>
            </a:r>
            <a:r>
              <a:rPr sz="1200" dirty="0">
                <a:latin typeface="맑은 고딕"/>
                <a:cs typeface="맑은 고딕"/>
              </a:rPr>
              <a:t>: 핸즈온머신러닝, 2/E,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r>
              <a:rPr sz="1200" spc="-3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모 </a:t>
            </a:r>
            <a:r>
              <a:rPr sz="1200" dirty="0">
                <a:latin typeface="맑은 고딕"/>
                <a:cs typeface="맑은 고딕"/>
              </a:rPr>
              <a:t>: 모두의 딥러닝, 2/E,</a:t>
            </a:r>
            <a:r>
              <a:rPr sz="1200" spc="-1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케 </a:t>
            </a:r>
            <a:r>
              <a:rPr sz="1200" dirty="0">
                <a:latin typeface="맑은 고딕"/>
                <a:cs typeface="맑은 고딕"/>
              </a:rPr>
              <a:t>: 케라스 창시자에게 배우는…, </a:t>
            </a:r>
            <a:r>
              <a:rPr sz="1200" spc="-5" dirty="0">
                <a:latin typeface="맑은 고딕"/>
                <a:cs typeface="맑은 고딕"/>
              </a:rPr>
              <a:t>2018</a:t>
            </a:r>
            <a:r>
              <a:rPr sz="1200" spc="-7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머 </a:t>
            </a:r>
            <a:r>
              <a:rPr sz="1200" dirty="0">
                <a:latin typeface="맑은 고딕"/>
                <a:cs typeface="맑은 고딕"/>
              </a:rPr>
              <a:t>: 머신러닝 도감 그림으로…,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r>
              <a:rPr sz="1200" spc="-5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446769" y="1004493"/>
            <a:ext cx="3470275" cy="2044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맑은 고딕"/>
                <a:cs typeface="맑은 고딕"/>
              </a:rPr>
              <a:t>파 </a:t>
            </a:r>
            <a:r>
              <a:rPr sz="1200" dirty="0">
                <a:latin typeface="맑은 고딕"/>
                <a:cs typeface="맑은 고딕"/>
              </a:rPr>
              <a:t>: </a:t>
            </a:r>
            <a:r>
              <a:rPr sz="1200" spc="-5" dirty="0">
                <a:latin typeface="맑은 고딕"/>
                <a:cs typeface="맑은 고딕"/>
              </a:rPr>
              <a:t>Python </a:t>
            </a:r>
            <a:r>
              <a:rPr sz="1200" dirty="0">
                <a:latin typeface="맑은 고딕"/>
                <a:cs typeface="맑은 고딕"/>
              </a:rPr>
              <a:t>machine </a:t>
            </a:r>
            <a:r>
              <a:rPr sz="1200" spc="-5" dirty="0">
                <a:latin typeface="맑은 고딕"/>
                <a:cs typeface="맑은 고딕"/>
              </a:rPr>
              <a:t>learning, 2/E, 2019 (번역)</a:t>
            </a:r>
            <a:r>
              <a:rPr sz="1200" spc="35" dirty="0">
                <a:latin typeface="맑은 고딕"/>
                <a:cs typeface="맑은 고딕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46769" y="1208709"/>
            <a:ext cx="2678430" cy="1828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5"/>
              </a:lnSpc>
            </a:pPr>
            <a:r>
              <a:rPr sz="1200" dirty="0">
                <a:latin typeface="맑은 고딕"/>
                <a:cs typeface="맑은 고딕"/>
              </a:rPr>
              <a:t>“머신러닝 교과서 </a:t>
            </a:r>
            <a:r>
              <a:rPr sz="1200" spc="-5" dirty="0">
                <a:latin typeface="맑은 고딕"/>
                <a:cs typeface="맑은 고딕"/>
              </a:rPr>
              <a:t>with </a:t>
            </a:r>
            <a:r>
              <a:rPr sz="1200" dirty="0">
                <a:latin typeface="맑은 고딕"/>
                <a:cs typeface="맑은 고딕"/>
              </a:rPr>
              <a:t>파이썬, </a:t>
            </a:r>
            <a:r>
              <a:rPr sz="1200" spc="-60" dirty="0">
                <a:latin typeface="맑은 고딕"/>
                <a:cs typeface="맑은 고딕"/>
              </a:rPr>
              <a:t>…”</a:t>
            </a:r>
            <a:r>
              <a:rPr sz="1200" spc="-9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2162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훈련집합</a:t>
            </a:r>
            <a:r>
              <a:rPr sz="2400" spc="-3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분할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543932"/>
            <a:ext cx="2162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</a:t>
            </a:r>
            <a:r>
              <a:rPr sz="2400" spc="-3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표준화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85232" y="1947672"/>
            <a:ext cx="6496811" cy="228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85232" y="4651248"/>
            <a:ext cx="5230367" cy="1400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347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4" dirty="0">
                <a:latin typeface="Arial Black"/>
                <a:cs typeface="Arial Black"/>
              </a:rPr>
              <a:t>Scikit-learn</a:t>
            </a:r>
            <a:r>
              <a:rPr sz="2400" spc="-204" dirty="0">
                <a:latin typeface="맑은 고딕"/>
                <a:cs typeface="맑은 고딕"/>
              </a:rPr>
              <a:t>의 </a:t>
            </a:r>
            <a:r>
              <a:rPr sz="2400" spc="-325" dirty="0">
                <a:latin typeface="Arial Black"/>
                <a:cs typeface="Arial Black"/>
              </a:rPr>
              <a:t>PCA</a:t>
            </a:r>
            <a:r>
              <a:rPr sz="2400" spc="-270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활용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39" y="4487545"/>
            <a:ext cx="1326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65" dirty="0">
                <a:latin typeface="Arial Black"/>
                <a:cs typeface="Arial Black"/>
              </a:rPr>
              <a:t>PC </a:t>
            </a:r>
            <a:r>
              <a:rPr sz="2000" spc="-30" dirty="0">
                <a:latin typeface="Arial Black"/>
                <a:cs typeface="Arial Black"/>
              </a:rPr>
              <a:t># 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90" dirty="0">
                <a:latin typeface="Arial Black"/>
                <a:cs typeface="Arial Black"/>
              </a:rPr>
              <a:t>2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1825752"/>
            <a:ext cx="7153655" cy="2333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0" y="4646676"/>
            <a:ext cx="4820411" cy="9342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0" dirty="0">
                <a:latin typeface="Arial Black"/>
                <a:cs typeface="Arial Black"/>
              </a:rPr>
              <a:t>2</a:t>
            </a:r>
            <a:r>
              <a:rPr sz="2400" spc="-50" dirty="0">
                <a:latin typeface="맑은 고딕"/>
                <a:cs typeface="맑은 고딕"/>
              </a:rPr>
              <a:t>차원으로 </a:t>
            </a:r>
            <a:r>
              <a:rPr sz="2400" dirty="0">
                <a:latin typeface="맑은 고딕"/>
                <a:cs typeface="맑은 고딕"/>
              </a:rPr>
              <a:t>차원축소된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Wine </a:t>
            </a:r>
            <a:r>
              <a:rPr sz="2400" spc="-254" dirty="0">
                <a:latin typeface="Arial Black"/>
                <a:cs typeface="Arial Black"/>
              </a:rPr>
              <a:t>set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81254" y="2854436"/>
            <a:ext cx="5410948" cy="35806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87224" y="1328927"/>
            <a:ext cx="5286742" cy="11140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025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차원축소된 데이터</a:t>
            </a:r>
            <a:r>
              <a:rPr sz="4400" spc="-88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분류하기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8436"/>
            <a:ext cx="3728720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2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80" dirty="0">
                <a:latin typeface="Arial Black"/>
                <a:cs typeface="Arial Black"/>
              </a:rPr>
              <a:t>2</a:t>
            </a:r>
            <a:r>
              <a:rPr sz="2400" spc="-80" dirty="0">
                <a:latin typeface="맑은 고딕"/>
                <a:cs typeface="맑은 고딕"/>
              </a:rPr>
              <a:t>차원 </a:t>
            </a:r>
            <a:r>
              <a:rPr sz="2400" spc="-180" dirty="0">
                <a:latin typeface="Arial Black"/>
                <a:cs typeface="Arial Black"/>
              </a:rPr>
              <a:t>Wine </a:t>
            </a:r>
            <a:r>
              <a:rPr sz="2400" spc="-254" dirty="0">
                <a:latin typeface="Arial Black"/>
                <a:cs typeface="Arial Black"/>
              </a:rPr>
              <a:t>set</a:t>
            </a:r>
            <a:r>
              <a:rPr sz="2400" spc="-385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맑은 고딕"/>
                <a:cs typeface="맑은 고딕"/>
              </a:rPr>
              <a:t>분류하기</a:t>
            </a:r>
            <a:r>
              <a:rPr sz="2400" spc="-35" dirty="0">
                <a:latin typeface="Arial Black"/>
                <a:cs typeface="Arial Black"/>
              </a:rPr>
              <a:t>:  </a:t>
            </a:r>
            <a:r>
              <a:rPr sz="2400" spc="-275" dirty="0">
                <a:latin typeface="Arial Black"/>
                <a:cs typeface="Arial Black"/>
              </a:rPr>
              <a:t>By </a:t>
            </a:r>
            <a:r>
              <a:rPr sz="2400" spc="-245" dirty="0">
                <a:latin typeface="Arial Black"/>
                <a:cs typeface="Arial Black"/>
              </a:rPr>
              <a:t>Logistic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9220" y="1825752"/>
            <a:ext cx="6839711" cy="2494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6356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805" dirty="0">
                <a:latin typeface="Arial Black"/>
                <a:cs typeface="Arial Black"/>
              </a:rPr>
              <a:t>PCA </a:t>
            </a:r>
            <a:r>
              <a:rPr sz="6000" spc="-375" dirty="0">
                <a:latin typeface="Arial Black"/>
                <a:cs typeface="Arial Black"/>
              </a:rPr>
              <a:t>in </a:t>
            </a:r>
            <a:r>
              <a:rPr sz="6000" spc="-455" dirty="0">
                <a:latin typeface="Arial Black"/>
                <a:cs typeface="Arial Black"/>
              </a:rPr>
              <a:t>math</a:t>
            </a:r>
            <a:r>
              <a:rPr sz="6000" spc="-220" dirty="0">
                <a:latin typeface="Arial Black"/>
                <a:cs typeface="Arial Black"/>
              </a:rPr>
              <a:t> </a:t>
            </a:r>
            <a:r>
              <a:rPr sz="6000" spc="-305" dirty="0">
                <a:latin typeface="Arial Black"/>
                <a:cs typeface="Arial Black"/>
              </a:rPr>
              <a:t>form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025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차원축소된 데이터</a:t>
            </a:r>
            <a:r>
              <a:rPr sz="4400" spc="-88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분류하기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8436"/>
            <a:ext cx="3728720" cy="934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42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80" dirty="0">
                <a:latin typeface="Arial Black"/>
                <a:cs typeface="Arial Black"/>
              </a:rPr>
              <a:t>2</a:t>
            </a:r>
            <a:r>
              <a:rPr sz="2400" spc="-80" dirty="0">
                <a:latin typeface="맑은 고딕"/>
                <a:cs typeface="맑은 고딕"/>
              </a:rPr>
              <a:t>차원 </a:t>
            </a:r>
            <a:r>
              <a:rPr sz="2400" spc="-180" dirty="0">
                <a:latin typeface="Arial Black"/>
                <a:cs typeface="Arial Black"/>
              </a:rPr>
              <a:t>Wine </a:t>
            </a:r>
            <a:r>
              <a:rPr sz="2400" spc="-254" dirty="0">
                <a:latin typeface="Arial Black"/>
                <a:cs typeface="Arial Black"/>
              </a:rPr>
              <a:t>set</a:t>
            </a:r>
            <a:r>
              <a:rPr sz="2400" spc="-385" dirty="0">
                <a:latin typeface="Arial Black"/>
                <a:cs typeface="Arial Black"/>
              </a:rPr>
              <a:t> </a:t>
            </a:r>
            <a:r>
              <a:rPr sz="2400" spc="-35" dirty="0">
                <a:latin typeface="맑은 고딕"/>
                <a:cs typeface="맑은 고딕"/>
              </a:rPr>
              <a:t>분류하기</a:t>
            </a:r>
            <a:r>
              <a:rPr sz="2400" spc="-35" dirty="0">
                <a:latin typeface="Arial Black"/>
                <a:cs typeface="Arial Black"/>
              </a:rPr>
              <a:t>:  </a:t>
            </a:r>
            <a:r>
              <a:rPr sz="2400" spc="-275" dirty="0">
                <a:latin typeface="Arial Black"/>
                <a:cs typeface="Arial Black"/>
              </a:rPr>
              <a:t>By </a:t>
            </a:r>
            <a:r>
              <a:rPr sz="2400" spc="-245" dirty="0">
                <a:latin typeface="Arial Black"/>
                <a:cs typeface="Arial Black"/>
              </a:rPr>
              <a:t>Logistic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Regression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06489" y="2348483"/>
            <a:ext cx="6217340" cy="40913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28640" y="157440"/>
            <a:ext cx="3062659" cy="20276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442"/>
            <a:ext cx="4159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0" dirty="0">
                <a:latin typeface="Arial Black"/>
                <a:cs typeface="Arial Black"/>
              </a:rPr>
              <a:t>PCA</a:t>
            </a:r>
            <a:r>
              <a:rPr sz="4400" spc="-440" dirty="0">
                <a:latin typeface="맑은 고딕"/>
                <a:cs typeface="맑은 고딕"/>
              </a:rPr>
              <a:t>로 </a:t>
            </a:r>
            <a:r>
              <a:rPr sz="4400" dirty="0">
                <a:latin typeface="맑은 고딕"/>
                <a:cs typeface="맑은 고딕"/>
              </a:rPr>
              <a:t>영상</a:t>
            </a:r>
            <a:r>
              <a:rPr sz="4400" spc="-47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압축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879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MNIST </a:t>
            </a:r>
            <a:r>
              <a:rPr sz="2400" spc="-229" dirty="0">
                <a:latin typeface="Arial Black"/>
                <a:cs typeface="Arial Black"/>
              </a:rPr>
              <a:t>dataset </a:t>
            </a:r>
            <a:r>
              <a:rPr sz="2400" spc="-195" dirty="0">
                <a:latin typeface="Arial Black"/>
                <a:cs typeface="Arial Black"/>
              </a:rPr>
              <a:t>(28*28 </a:t>
            </a:r>
            <a:r>
              <a:rPr sz="2400" spc="-215" dirty="0">
                <a:latin typeface="Arial Black"/>
                <a:cs typeface="Arial Black"/>
              </a:rPr>
              <a:t>= </a:t>
            </a:r>
            <a:r>
              <a:rPr sz="2400" b="1" spc="-65" dirty="0">
                <a:latin typeface="Tahoma"/>
                <a:cs typeface="Tahoma"/>
              </a:rPr>
              <a:t>784-dimension</a:t>
            </a:r>
            <a:r>
              <a:rPr sz="2400" spc="-65" dirty="0">
                <a:latin typeface="Arial Black"/>
                <a:cs typeface="Arial Black"/>
              </a:rPr>
              <a:t>)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b="1" spc="-160" dirty="0">
                <a:latin typeface="Tahoma"/>
                <a:cs typeface="Tahoma"/>
              </a:rPr>
              <a:t>154-D </a:t>
            </a:r>
            <a:r>
              <a:rPr sz="2400" spc="-175" dirty="0">
                <a:latin typeface="Arial Black"/>
                <a:cs typeface="Arial Black"/>
              </a:rPr>
              <a:t>using</a:t>
            </a:r>
            <a:r>
              <a:rPr sz="2400" spc="100" dirty="0">
                <a:latin typeface="Arial Black"/>
                <a:cs typeface="Arial Black"/>
              </a:rPr>
              <a:t> </a:t>
            </a:r>
            <a:r>
              <a:rPr sz="2400" b="1" spc="-50" dirty="0">
                <a:latin typeface="Tahoma"/>
                <a:cs typeface="Tahoma"/>
              </a:rPr>
              <a:t>PCA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34069" y="95680"/>
            <a:ext cx="1895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기 </a:t>
            </a:r>
            <a:r>
              <a:rPr sz="1200" dirty="0">
                <a:latin typeface="맑은 고딕"/>
                <a:cs typeface="맑은 고딕"/>
              </a:rPr>
              <a:t>: 기계학습, 오일석,</a:t>
            </a:r>
            <a:r>
              <a:rPr sz="1200" spc="-10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2017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46769" y="274497"/>
            <a:ext cx="2557780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맑은 고딕"/>
                <a:cs typeface="맑은 고딕"/>
              </a:rPr>
              <a:t>핸 </a:t>
            </a:r>
            <a:r>
              <a:rPr sz="1200" dirty="0">
                <a:latin typeface="맑은 고딕"/>
                <a:cs typeface="맑은 고딕"/>
              </a:rPr>
              <a:t>: 핸즈온머신러닝, 2/E,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r>
              <a:rPr sz="1200" spc="-8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4069" y="461440"/>
            <a:ext cx="202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모 </a:t>
            </a:r>
            <a:r>
              <a:rPr sz="1200" dirty="0">
                <a:latin typeface="맑은 고딕"/>
                <a:cs typeface="맑은 고딕"/>
              </a:rPr>
              <a:t>: 모두의 딥러닝, 2/E,</a:t>
            </a:r>
            <a:r>
              <a:rPr sz="1200" spc="-9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34069" y="644320"/>
            <a:ext cx="3442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케 </a:t>
            </a:r>
            <a:r>
              <a:rPr sz="1200" dirty="0">
                <a:latin typeface="맑은 고딕"/>
                <a:cs typeface="맑은 고딕"/>
              </a:rPr>
              <a:t>: 케라스 창시자에게 배우는…, </a:t>
            </a:r>
            <a:r>
              <a:rPr sz="1200" spc="-5" dirty="0">
                <a:latin typeface="맑은 고딕"/>
                <a:cs typeface="맑은 고딕"/>
              </a:rPr>
              <a:t>2018</a:t>
            </a:r>
            <a:r>
              <a:rPr sz="1200" spc="-3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맑은 고딕"/>
                <a:cs typeface="맑은 고딕"/>
              </a:rPr>
              <a:t>머 </a:t>
            </a:r>
            <a:r>
              <a:rPr sz="1200" dirty="0">
                <a:latin typeface="맑은 고딕"/>
                <a:cs typeface="맑은 고딕"/>
              </a:rPr>
              <a:t>: 머신러닝 도감 그림으로…,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r>
              <a:rPr sz="1200" spc="-2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맑은 고딕"/>
                <a:cs typeface="맑은 고딕"/>
              </a:rPr>
              <a:t>파 </a:t>
            </a:r>
            <a:r>
              <a:rPr sz="1200" dirty="0">
                <a:latin typeface="맑은 고딕"/>
                <a:cs typeface="맑은 고딕"/>
              </a:rPr>
              <a:t>: </a:t>
            </a:r>
            <a:r>
              <a:rPr sz="1200" spc="-5" dirty="0">
                <a:latin typeface="맑은 고딕"/>
                <a:cs typeface="맑은 고딕"/>
              </a:rPr>
              <a:t>Python </a:t>
            </a:r>
            <a:r>
              <a:rPr sz="1200" dirty="0">
                <a:latin typeface="맑은 고딕"/>
                <a:cs typeface="맑은 고딕"/>
              </a:rPr>
              <a:t>machine </a:t>
            </a:r>
            <a:r>
              <a:rPr sz="1200" spc="-5" dirty="0">
                <a:latin typeface="맑은 고딕"/>
                <a:cs typeface="맑은 고딕"/>
              </a:rPr>
              <a:t>learning, 2/E, 2019 (번역)</a:t>
            </a:r>
            <a:r>
              <a:rPr sz="1200" spc="35" dirty="0">
                <a:latin typeface="맑은 고딕"/>
                <a:cs typeface="맑은 고딕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맑은 고딕"/>
                <a:cs typeface="맑은 고딕"/>
              </a:rPr>
              <a:t>“머신러닝 교과서 </a:t>
            </a:r>
            <a:r>
              <a:rPr sz="1200" spc="-5" dirty="0">
                <a:latin typeface="맑은 고딕"/>
                <a:cs typeface="맑은 고딕"/>
              </a:rPr>
              <a:t>with </a:t>
            </a:r>
            <a:r>
              <a:rPr sz="1200" dirty="0">
                <a:latin typeface="맑은 고딕"/>
                <a:cs typeface="맑은 고딕"/>
              </a:rPr>
              <a:t>파이썬, </a:t>
            </a:r>
            <a:r>
              <a:rPr sz="1200" spc="-60" dirty="0">
                <a:latin typeface="맑은 고딕"/>
                <a:cs typeface="맑은 고딕"/>
              </a:rPr>
              <a:t>…”</a:t>
            </a:r>
            <a:r>
              <a:rPr sz="1200" spc="-2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0434" y="2607179"/>
            <a:ext cx="6409224" cy="3209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2260980"/>
            <a:ext cx="27031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Load </a:t>
            </a:r>
            <a:r>
              <a:rPr sz="2400" spc="-245" dirty="0">
                <a:latin typeface="Arial Black"/>
                <a:cs typeface="Arial Black"/>
              </a:rPr>
              <a:t>MNIST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data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629532"/>
            <a:ext cx="2933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Split </a:t>
            </a:r>
            <a:r>
              <a:rPr sz="2400" spc="-160" dirty="0">
                <a:latin typeface="Arial Black"/>
                <a:cs typeface="Arial Black"/>
              </a:rPr>
              <a:t>train/test</a:t>
            </a:r>
            <a:r>
              <a:rPr sz="2400" spc="-235" dirty="0">
                <a:latin typeface="Arial Black"/>
                <a:cs typeface="Arial Black"/>
              </a:rPr>
              <a:t> </a:t>
            </a:r>
            <a:r>
              <a:rPr sz="2400" spc="-275" dirty="0">
                <a:latin typeface="Arial Black"/>
                <a:cs typeface="Arial Black"/>
              </a:rPr>
              <a:t>sets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87796" y="2301240"/>
            <a:ext cx="6134099" cy="32095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3780"/>
            <a:ext cx="251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How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229" dirty="0">
                <a:latin typeface="Arial Black"/>
                <a:cs typeface="Arial Black"/>
              </a:rPr>
              <a:t>use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PCA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128529"/>
            <a:ext cx="4732020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25" dirty="0">
                <a:latin typeface="Arial Black"/>
                <a:cs typeface="Arial Black"/>
              </a:rPr>
              <a:t>PCA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229" dirty="0">
                <a:latin typeface="Arial Black"/>
                <a:cs typeface="Arial Black"/>
              </a:rPr>
              <a:t>compress</a:t>
            </a:r>
            <a:r>
              <a:rPr sz="2400" spc="-55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image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Compressed </a:t>
            </a:r>
            <a:r>
              <a:rPr sz="2000" spc="-170" dirty="0">
                <a:latin typeface="Arial Black"/>
                <a:cs typeface="Arial Black"/>
              </a:rPr>
              <a:t>(reduced)</a:t>
            </a:r>
            <a:r>
              <a:rPr sz="2000" spc="-22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image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Decompressed </a:t>
            </a:r>
            <a:r>
              <a:rPr sz="2000" spc="-175" dirty="0">
                <a:latin typeface="Arial Black"/>
                <a:cs typeface="Arial Black"/>
              </a:rPr>
              <a:t>(recovered)</a:t>
            </a:r>
            <a:r>
              <a:rPr sz="2000" spc="-204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image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91596" y="1894332"/>
            <a:ext cx="4356100" cy="647700"/>
            <a:chOff x="4291596" y="1894332"/>
            <a:chExt cx="4356100" cy="647700"/>
          </a:xfrm>
        </p:grpSpPr>
        <p:sp>
          <p:nvSpPr>
            <p:cNvPr id="5" name="object 5"/>
            <p:cNvSpPr/>
            <p:nvPr/>
          </p:nvSpPr>
          <p:spPr>
            <a:xfrm>
              <a:off x="4291596" y="1894332"/>
              <a:ext cx="4238231" cy="647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50251" y="1932430"/>
              <a:ext cx="1290955" cy="323215"/>
            </a:xfrm>
            <a:custGeom>
              <a:avLst/>
              <a:gdLst/>
              <a:ahLst/>
              <a:cxnLst/>
              <a:rect l="l" t="t" r="r" b="b"/>
              <a:pathLst>
                <a:path w="1290954" h="323214">
                  <a:moveTo>
                    <a:pt x="1129283" y="0"/>
                  </a:moveTo>
                  <a:lnTo>
                    <a:pt x="1129283" y="80772"/>
                  </a:lnTo>
                  <a:lnTo>
                    <a:pt x="0" y="80772"/>
                  </a:lnTo>
                  <a:lnTo>
                    <a:pt x="0" y="242316"/>
                  </a:lnTo>
                  <a:lnTo>
                    <a:pt x="1129283" y="242316"/>
                  </a:lnTo>
                  <a:lnTo>
                    <a:pt x="1129283" y="323088"/>
                  </a:lnTo>
                  <a:lnTo>
                    <a:pt x="1290827" y="161544"/>
                  </a:lnTo>
                  <a:lnTo>
                    <a:pt x="112928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50251" y="1932430"/>
              <a:ext cx="1290955" cy="323215"/>
            </a:xfrm>
            <a:custGeom>
              <a:avLst/>
              <a:gdLst/>
              <a:ahLst/>
              <a:cxnLst/>
              <a:rect l="l" t="t" r="r" b="b"/>
              <a:pathLst>
                <a:path w="1290954" h="323214">
                  <a:moveTo>
                    <a:pt x="1290827" y="161544"/>
                  </a:moveTo>
                  <a:lnTo>
                    <a:pt x="1129283" y="323088"/>
                  </a:lnTo>
                  <a:lnTo>
                    <a:pt x="1129283" y="242316"/>
                  </a:lnTo>
                  <a:lnTo>
                    <a:pt x="0" y="242316"/>
                  </a:lnTo>
                  <a:lnTo>
                    <a:pt x="0" y="80772"/>
                  </a:lnTo>
                  <a:lnTo>
                    <a:pt x="1129283" y="80772"/>
                  </a:lnTo>
                  <a:lnTo>
                    <a:pt x="1129283" y="0"/>
                  </a:lnTo>
                  <a:lnTo>
                    <a:pt x="1290827" y="16154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753856" y="1894332"/>
            <a:ext cx="3229355" cy="3428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79591" y="3331464"/>
            <a:ext cx="5049011" cy="865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51416" y="4334295"/>
            <a:ext cx="4111411" cy="20587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2870"/>
            <a:ext cx="3431540" cy="1582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>
                <a:latin typeface="Arial Black"/>
                <a:cs typeface="Arial Black"/>
              </a:rPr>
              <a:t>Kernel</a:t>
            </a:r>
            <a:r>
              <a:rPr sz="4400" spc="-340" dirty="0">
                <a:latin typeface="Arial Black"/>
                <a:cs typeface="Arial Black"/>
              </a:rPr>
              <a:t> </a:t>
            </a:r>
            <a:r>
              <a:rPr sz="4400" spc="-590" dirty="0">
                <a:latin typeface="Arial Black"/>
                <a:cs typeface="Arial Black"/>
              </a:rPr>
              <a:t>PCA</a:t>
            </a:r>
            <a:endParaRPr sz="4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40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Black"/>
                <a:cs typeface="Arial Black"/>
              </a:rPr>
              <a:t>Dataset: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make_moons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085208"/>
            <a:ext cx="5170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Kernel: </a:t>
            </a:r>
            <a:r>
              <a:rPr sz="2400" spc="-235" dirty="0">
                <a:latin typeface="Arial Black"/>
                <a:cs typeface="Arial Black"/>
              </a:rPr>
              <a:t>Radial </a:t>
            </a:r>
            <a:r>
              <a:rPr sz="2400" spc="-280" dirty="0">
                <a:latin typeface="Arial Black"/>
                <a:cs typeface="Arial Black"/>
              </a:rPr>
              <a:t>Basis </a:t>
            </a:r>
            <a:r>
              <a:rPr sz="2400" spc="-215" dirty="0">
                <a:latin typeface="Arial Black"/>
                <a:cs typeface="Arial Black"/>
              </a:rPr>
              <a:t>Function</a:t>
            </a:r>
            <a:r>
              <a:rPr sz="2400" spc="15" dirty="0">
                <a:latin typeface="Arial Black"/>
                <a:cs typeface="Arial Black"/>
              </a:rPr>
              <a:t> </a:t>
            </a:r>
            <a:r>
              <a:rPr sz="2400" spc="-295" dirty="0">
                <a:latin typeface="Arial Black"/>
                <a:cs typeface="Arial Black"/>
              </a:rPr>
              <a:t>(RBF)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1057" y="1703888"/>
            <a:ext cx="3317033" cy="21485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8231" y="4475829"/>
            <a:ext cx="4638195" cy="1632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34069" y="95680"/>
            <a:ext cx="30911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기 </a:t>
            </a:r>
            <a:r>
              <a:rPr sz="1200" dirty="0">
                <a:latin typeface="맑은 고딕"/>
                <a:cs typeface="맑은 고딕"/>
              </a:rPr>
              <a:t>: 기계학습, 오일석,</a:t>
            </a:r>
            <a:r>
              <a:rPr sz="1200" spc="-2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2017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핸 </a:t>
            </a:r>
            <a:r>
              <a:rPr sz="1200" dirty="0">
                <a:latin typeface="맑은 고딕"/>
                <a:cs typeface="맑은 고딕"/>
              </a:rPr>
              <a:t>: 핸즈온머신러닝, 2/E,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r>
              <a:rPr sz="1200" spc="-3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모 </a:t>
            </a:r>
            <a:r>
              <a:rPr sz="1200" dirty="0">
                <a:latin typeface="맑은 고딕"/>
                <a:cs typeface="맑은 고딕"/>
              </a:rPr>
              <a:t>: 모두의 딥러닝, 2/E,</a:t>
            </a:r>
            <a:r>
              <a:rPr sz="1200" spc="-1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케 </a:t>
            </a:r>
            <a:r>
              <a:rPr sz="1200" dirty="0">
                <a:latin typeface="맑은 고딕"/>
                <a:cs typeface="맑은 고딕"/>
              </a:rPr>
              <a:t>: 케라스 창시자에게 배우는…, </a:t>
            </a:r>
            <a:r>
              <a:rPr sz="1200" spc="-5" dirty="0">
                <a:latin typeface="맑은 고딕"/>
                <a:cs typeface="맑은 고딕"/>
              </a:rPr>
              <a:t>2018</a:t>
            </a:r>
            <a:r>
              <a:rPr sz="1200" spc="-7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맑은 고딕"/>
                <a:cs typeface="맑은 고딕"/>
              </a:rPr>
              <a:t>머 </a:t>
            </a:r>
            <a:r>
              <a:rPr sz="1200" dirty="0">
                <a:latin typeface="맑은 고딕"/>
                <a:cs typeface="맑은 고딕"/>
              </a:rPr>
              <a:t>: 머신러닝 도감 그림으로…,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r>
              <a:rPr sz="1200" spc="-5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6769" y="1004493"/>
            <a:ext cx="3470275" cy="2044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맑은 고딕"/>
                <a:cs typeface="맑은 고딕"/>
              </a:rPr>
              <a:t>파 </a:t>
            </a:r>
            <a:r>
              <a:rPr sz="1200" dirty="0">
                <a:latin typeface="맑은 고딕"/>
                <a:cs typeface="맑은 고딕"/>
              </a:rPr>
              <a:t>: </a:t>
            </a:r>
            <a:r>
              <a:rPr sz="1200" spc="-5" dirty="0">
                <a:latin typeface="맑은 고딕"/>
                <a:cs typeface="맑은 고딕"/>
              </a:rPr>
              <a:t>Python </a:t>
            </a:r>
            <a:r>
              <a:rPr sz="1200" dirty="0">
                <a:latin typeface="맑은 고딕"/>
                <a:cs typeface="맑은 고딕"/>
              </a:rPr>
              <a:t>machine </a:t>
            </a:r>
            <a:r>
              <a:rPr sz="1200" spc="-5" dirty="0">
                <a:latin typeface="맑은 고딕"/>
                <a:cs typeface="맑은 고딕"/>
              </a:rPr>
              <a:t>learning, 2/E, 2019 (번역)</a:t>
            </a:r>
            <a:r>
              <a:rPr sz="1200" spc="35" dirty="0">
                <a:latin typeface="맑은 고딕"/>
                <a:cs typeface="맑은 고딕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endParaRPr sz="12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6769" y="1208709"/>
            <a:ext cx="2678430" cy="1828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15"/>
              </a:lnSpc>
            </a:pPr>
            <a:r>
              <a:rPr sz="1200" dirty="0">
                <a:latin typeface="맑은 고딕"/>
                <a:cs typeface="맑은 고딕"/>
              </a:rPr>
              <a:t>“머신러닝 교과서 </a:t>
            </a:r>
            <a:r>
              <a:rPr sz="1200" spc="-5" dirty="0">
                <a:latin typeface="맑은 고딕"/>
                <a:cs typeface="맑은 고딕"/>
              </a:rPr>
              <a:t>with </a:t>
            </a:r>
            <a:r>
              <a:rPr sz="1200" dirty="0">
                <a:latin typeface="맑은 고딕"/>
                <a:cs typeface="맑은 고딕"/>
              </a:rPr>
              <a:t>파이썬, </a:t>
            </a:r>
            <a:r>
              <a:rPr sz="1200" spc="-60" dirty="0">
                <a:latin typeface="맑은 고딕"/>
                <a:cs typeface="맑은 고딕"/>
              </a:rPr>
              <a:t>…”</a:t>
            </a:r>
            <a:r>
              <a:rPr sz="1200" spc="-9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919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>
                <a:latin typeface="Arial Black"/>
                <a:cs typeface="Arial Black"/>
              </a:rPr>
              <a:t>Kernel</a:t>
            </a:r>
            <a:r>
              <a:rPr sz="4400" spc="-385" dirty="0">
                <a:latin typeface="Arial Black"/>
                <a:cs typeface="Arial Black"/>
              </a:rPr>
              <a:t> </a:t>
            </a:r>
            <a:r>
              <a:rPr sz="4400" spc="-590" dirty="0">
                <a:latin typeface="Arial Black"/>
                <a:cs typeface="Arial Black"/>
              </a:rPr>
              <a:t>PCA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88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Kernel:</a:t>
            </a:r>
            <a:r>
              <a:rPr sz="2400" spc="-285" dirty="0">
                <a:latin typeface="Arial Black"/>
                <a:cs typeface="Arial Black"/>
              </a:rPr>
              <a:t> </a:t>
            </a:r>
            <a:r>
              <a:rPr sz="2400" spc="-350" dirty="0">
                <a:latin typeface="Arial Black"/>
                <a:cs typeface="Arial Black"/>
              </a:rPr>
              <a:t>RBF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821" y="3323204"/>
            <a:ext cx="2784758" cy="1802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256276" y="595883"/>
            <a:ext cx="6685915" cy="5542915"/>
            <a:chOff x="5256276" y="595883"/>
            <a:chExt cx="6685915" cy="5542915"/>
          </a:xfrm>
        </p:grpSpPr>
        <p:sp>
          <p:nvSpPr>
            <p:cNvPr id="6" name="object 6"/>
            <p:cNvSpPr/>
            <p:nvPr/>
          </p:nvSpPr>
          <p:spPr>
            <a:xfrm>
              <a:off x="5256276" y="595883"/>
              <a:ext cx="6685775" cy="55424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78952" y="2161032"/>
              <a:ext cx="525779" cy="10515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78951" y="2161031"/>
              <a:ext cx="525780" cy="1051560"/>
            </a:xfrm>
            <a:custGeom>
              <a:avLst/>
              <a:gdLst/>
              <a:ahLst/>
              <a:cxnLst/>
              <a:rect l="l" t="t" r="r" b="b"/>
              <a:pathLst>
                <a:path w="525779" h="1051560">
                  <a:moveTo>
                    <a:pt x="0" y="788670"/>
                  </a:moveTo>
                  <a:lnTo>
                    <a:pt x="131445" y="788670"/>
                  </a:lnTo>
                  <a:lnTo>
                    <a:pt x="131445" y="0"/>
                  </a:lnTo>
                  <a:lnTo>
                    <a:pt x="394335" y="0"/>
                  </a:lnTo>
                  <a:lnTo>
                    <a:pt x="394335" y="788670"/>
                  </a:lnTo>
                  <a:lnTo>
                    <a:pt x="525780" y="788670"/>
                  </a:lnTo>
                  <a:lnTo>
                    <a:pt x="262890" y="1051560"/>
                  </a:lnTo>
                  <a:lnTo>
                    <a:pt x="0" y="788670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2870"/>
            <a:ext cx="4259580" cy="1924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>
                <a:latin typeface="Arial Black"/>
                <a:cs typeface="Arial Black"/>
              </a:rPr>
              <a:t>Kernel</a:t>
            </a:r>
            <a:r>
              <a:rPr sz="4400" spc="-335" dirty="0">
                <a:latin typeface="Arial Black"/>
                <a:cs typeface="Arial Black"/>
              </a:rPr>
              <a:t> </a:t>
            </a:r>
            <a:r>
              <a:rPr sz="4400" spc="-590" dirty="0">
                <a:latin typeface="Arial Black"/>
                <a:cs typeface="Arial Black"/>
              </a:rPr>
              <a:t>PCA</a:t>
            </a:r>
            <a:endParaRPr sz="4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4054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Black"/>
                <a:cs typeface="Arial Black"/>
              </a:rPr>
              <a:t>Dataset: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make_swiss_roll</a:t>
            </a:r>
            <a:endParaRPr sz="2400">
              <a:latin typeface="Courier New"/>
              <a:cs typeface="Courier New"/>
            </a:endParaRPr>
          </a:p>
          <a:p>
            <a:pPr marL="698500" lvl="1" indent="-2286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125" dirty="0">
                <a:latin typeface="Tahoma"/>
                <a:cs typeface="Tahoma"/>
              </a:rPr>
              <a:t>3-D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10" dirty="0">
                <a:latin typeface="Tahoma"/>
                <a:cs typeface="Tahoma"/>
              </a:rPr>
              <a:t>data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381558"/>
            <a:ext cx="3009265" cy="14490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Kernel </a:t>
            </a:r>
            <a:r>
              <a:rPr sz="2400" spc="-114" dirty="0">
                <a:latin typeface="Arial Black"/>
                <a:cs typeface="Arial Black"/>
              </a:rPr>
              <a:t>for </a:t>
            </a:r>
            <a:r>
              <a:rPr sz="2400" b="1" spc="-160" dirty="0">
                <a:latin typeface="Tahoma"/>
                <a:cs typeface="Tahoma"/>
              </a:rPr>
              <a:t>2-D</a:t>
            </a:r>
            <a:r>
              <a:rPr sz="2400" b="1" spc="-165" dirty="0">
                <a:latin typeface="Tahoma"/>
                <a:cs typeface="Tahoma"/>
              </a:rPr>
              <a:t> </a:t>
            </a:r>
            <a:r>
              <a:rPr sz="2400" b="1" spc="-75" dirty="0">
                <a:latin typeface="Tahoma"/>
                <a:cs typeface="Tahoma"/>
              </a:rPr>
              <a:t>PCA</a:t>
            </a:r>
            <a:r>
              <a:rPr sz="2400" spc="-75" dirty="0">
                <a:latin typeface="Arial Black"/>
                <a:cs typeface="Arial Black"/>
              </a:rPr>
              <a:t>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0" dirty="0">
                <a:latin typeface="Arial Black"/>
                <a:cs typeface="Arial Black"/>
              </a:rPr>
              <a:t>Linear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85" dirty="0">
                <a:latin typeface="Arial Black"/>
                <a:cs typeface="Arial Black"/>
              </a:rPr>
              <a:t>RBF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0" dirty="0">
                <a:latin typeface="Arial Black"/>
                <a:cs typeface="Arial Black"/>
              </a:rPr>
              <a:t>Sigmoid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18231" y="4475829"/>
            <a:ext cx="4638195" cy="1632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52425" y="1499616"/>
            <a:ext cx="3560267" cy="27721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34069" y="95680"/>
            <a:ext cx="1895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기 </a:t>
            </a:r>
            <a:r>
              <a:rPr sz="1200" dirty="0">
                <a:latin typeface="맑은 고딕"/>
                <a:cs typeface="맑은 고딕"/>
              </a:rPr>
              <a:t>: 기계학습, 오일석,</a:t>
            </a:r>
            <a:r>
              <a:rPr sz="1200" spc="-10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2017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446769" y="274497"/>
            <a:ext cx="2557780" cy="203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맑은 고딕"/>
                <a:cs typeface="맑은 고딕"/>
              </a:rPr>
              <a:t>핸 </a:t>
            </a:r>
            <a:r>
              <a:rPr sz="1200" dirty="0">
                <a:latin typeface="맑은 고딕"/>
                <a:cs typeface="맑은 고딕"/>
              </a:rPr>
              <a:t>: 핸즈온머신러닝, 2/E,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r>
              <a:rPr sz="1200" spc="-8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34069" y="461440"/>
            <a:ext cx="2022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모 </a:t>
            </a:r>
            <a:r>
              <a:rPr sz="1200" dirty="0">
                <a:latin typeface="맑은 고딕"/>
                <a:cs typeface="맑은 고딕"/>
              </a:rPr>
              <a:t>: 모두의 딥러닝, 2/E,</a:t>
            </a:r>
            <a:r>
              <a:rPr sz="1200" spc="-9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2020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34069" y="644320"/>
            <a:ext cx="3442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맑은 고딕"/>
                <a:cs typeface="맑은 고딕"/>
              </a:rPr>
              <a:t>케 </a:t>
            </a:r>
            <a:r>
              <a:rPr sz="1200" dirty="0">
                <a:latin typeface="맑은 고딕"/>
                <a:cs typeface="맑은 고딕"/>
              </a:rPr>
              <a:t>: 케라스 창시자에게 배우는…, </a:t>
            </a:r>
            <a:r>
              <a:rPr sz="1200" spc="-5" dirty="0">
                <a:latin typeface="맑은 고딕"/>
                <a:cs typeface="맑은 고딕"/>
              </a:rPr>
              <a:t>2018</a:t>
            </a:r>
            <a:r>
              <a:rPr sz="1200" spc="-3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맑은 고딕"/>
                <a:cs typeface="맑은 고딕"/>
              </a:rPr>
              <a:t>머 </a:t>
            </a:r>
            <a:r>
              <a:rPr sz="1200" dirty="0">
                <a:latin typeface="맑은 고딕"/>
                <a:cs typeface="맑은 고딕"/>
              </a:rPr>
              <a:t>: 머신러닝 도감 그림으로…,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r>
              <a:rPr sz="1200" spc="-2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(번역)</a:t>
            </a:r>
            <a:endParaRPr sz="1200">
              <a:latin typeface="맑은 고딕"/>
              <a:cs typeface="맑은 고딕"/>
            </a:endParaRPr>
          </a:p>
          <a:p>
            <a:pPr marL="12700">
              <a:lnSpc>
                <a:spcPts val="1435"/>
              </a:lnSpc>
            </a:pPr>
            <a:r>
              <a:rPr sz="1200" b="1" dirty="0">
                <a:latin typeface="맑은 고딕"/>
                <a:cs typeface="맑은 고딕"/>
              </a:rPr>
              <a:t>파 </a:t>
            </a:r>
            <a:r>
              <a:rPr sz="1200" dirty="0">
                <a:latin typeface="맑은 고딕"/>
                <a:cs typeface="맑은 고딕"/>
              </a:rPr>
              <a:t>: </a:t>
            </a:r>
            <a:r>
              <a:rPr sz="1200" spc="-5" dirty="0">
                <a:latin typeface="맑은 고딕"/>
                <a:cs typeface="맑은 고딕"/>
              </a:rPr>
              <a:t>Python </a:t>
            </a:r>
            <a:r>
              <a:rPr sz="1200" dirty="0">
                <a:latin typeface="맑은 고딕"/>
                <a:cs typeface="맑은 고딕"/>
              </a:rPr>
              <a:t>machine </a:t>
            </a:r>
            <a:r>
              <a:rPr sz="1200" spc="-5" dirty="0">
                <a:latin typeface="맑은 고딕"/>
                <a:cs typeface="맑은 고딕"/>
              </a:rPr>
              <a:t>learning, 2/E, 2019 (번역)</a:t>
            </a:r>
            <a:r>
              <a:rPr sz="1200" spc="35" dirty="0">
                <a:latin typeface="맑은 고딕"/>
                <a:cs typeface="맑은 고딕"/>
              </a:rPr>
              <a:t> </a:t>
            </a:r>
            <a:r>
              <a:rPr sz="1200" dirty="0">
                <a:latin typeface="Wingdings"/>
                <a:cs typeface="Wingdings"/>
              </a:rPr>
              <a:t></a:t>
            </a:r>
            <a:endParaRPr sz="12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dirty="0">
                <a:latin typeface="맑은 고딕"/>
                <a:cs typeface="맑은 고딕"/>
              </a:rPr>
              <a:t>“머신러닝 교과서 </a:t>
            </a:r>
            <a:r>
              <a:rPr sz="1200" spc="-5" dirty="0">
                <a:latin typeface="맑은 고딕"/>
                <a:cs typeface="맑은 고딕"/>
              </a:rPr>
              <a:t>with </a:t>
            </a:r>
            <a:r>
              <a:rPr sz="1200" dirty="0">
                <a:latin typeface="맑은 고딕"/>
                <a:cs typeface="맑은 고딕"/>
              </a:rPr>
              <a:t>파이썬, </a:t>
            </a:r>
            <a:r>
              <a:rPr sz="1200" spc="-60" dirty="0">
                <a:latin typeface="맑은 고딕"/>
                <a:cs typeface="맑은 고딕"/>
              </a:rPr>
              <a:t>…”</a:t>
            </a:r>
            <a:r>
              <a:rPr sz="1200" spc="-25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2019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919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>
                <a:latin typeface="Arial Black"/>
                <a:cs typeface="Arial Black"/>
              </a:rPr>
              <a:t>Kernel</a:t>
            </a:r>
            <a:r>
              <a:rPr sz="4400" spc="-385" dirty="0">
                <a:latin typeface="Arial Black"/>
                <a:cs typeface="Arial Black"/>
              </a:rPr>
              <a:t> </a:t>
            </a:r>
            <a:r>
              <a:rPr sz="4400" spc="-590" dirty="0">
                <a:latin typeface="Arial Black"/>
                <a:cs typeface="Arial Black"/>
              </a:rPr>
              <a:t>PCA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91584" y="1027175"/>
            <a:ext cx="7728203" cy="21000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83152" y="3429000"/>
            <a:ext cx="8122434" cy="28402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322" y="3648455"/>
            <a:ext cx="2695610" cy="21000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90639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45" dirty="0">
                <a:latin typeface="Arial Black"/>
                <a:cs typeface="Arial Black"/>
              </a:rPr>
              <a:t>Tuning</a:t>
            </a:r>
            <a:r>
              <a:rPr sz="6000" spc="-490" dirty="0">
                <a:latin typeface="Arial Black"/>
                <a:cs typeface="Arial Black"/>
              </a:rPr>
              <a:t> </a:t>
            </a:r>
            <a:r>
              <a:rPr sz="6000" spc="-475" dirty="0">
                <a:latin typeface="Arial Black"/>
                <a:cs typeface="Arial Black"/>
              </a:rPr>
              <a:t>Hyperparameters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17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40" dirty="0">
                <a:latin typeface="Tahoma"/>
                <a:cs typeface="Tahoma"/>
              </a:rPr>
              <a:t>GridSearchCV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516110" cy="30403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5" dirty="0">
                <a:latin typeface="Tahoma"/>
                <a:cs typeface="Tahoma"/>
              </a:rPr>
              <a:t>GridSearchCV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135" dirty="0">
                <a:latin typeface="Arial Black"/>
                <a:cs typeface="Arial Black"/>
              </a:rPr>
              <a:t>find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225" dirty="0">
                <a:latin typeface="Arial Black"/>
                <a:cs typeface="Arial Black"/>
              </a:rPr>
              <a:t>best </a:t>
            </a:r>
            <a:r>
              <a:rPr sz="2400" spc="-200" dirty="0">
                <a:latin typeface="Arial Black"/>
                <a:cs typeface="Arial Black"/>
              </a:rPr>
              <a:t>kernel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195" dirty="0">
                <a:latin typeface="Arial Black"/>
                <a:cs typeface="Arial Black"/>
              </a:rPr>
              <a:t>gamma </a:t>
            </a:r>
            <a:r>
              <a:rPr sz="2400" spc="-215" dirty="0">
                <a:latin typeface="Arial Black"/>
                <a:cs typeface="Arial Black"/>
              </a:rPr>
              <a:t>value </a:t>
            </a:r>
            <a:r>
              <a:rPr sz="2400" spc="-114" dirty="0">
                <a:latin typeface="Arial Black"/>
                <a:cs typeface="Arial Black"/>
              </a:rPr>
              <a:t>for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kPCA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60" dirty="0">
                <a:latin typeface="Arial Black"/>
                <a:cs typeface="Arial Black"/>
              </a:rPr>
              <a:t>get the </a:t>
            </a:r>
            <a:r>
              <a:rPr sz="2000" spc="-185" dirty="0">
                <a:latin typeface="Arial Black"/>
                <a:cs typeface="Arial Black"/>
              </a:rPr>
              <a:t>best </a:t>
            </a:r>
            <a:r>
              <a:rPr sz="2000" spc="-204" dirty="0">
                <a:latin typeface="Arial Black"/>
                <a:cs typeface="Arial Black"/>
              </a:rPr>
              <a:t>classification</a:t>
            </a:r>
            <a:r>
              <a:rPr sz="2000" spc="-90" dirty="0">
                <a:latin typeface="Arial Black"/>
                <a:cs typeface="Arial Black"/>
              </a:rPr>
              <a:t> </a:t>
            </a:r>
            <a:r>
              <a:rPr sz="2000" spc="-240" dirty="0">
                <a:latin typeface="Arial Black"/>
                <a:cs typeface="Arial Black"/>
              </a:rPr>
              <a:t>accuracy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35" dirty="0">
                <a:latin typeface="Arial Black"/>
                <a:cs typeface="Arial Black"/>
              </a:rPr>
              <a:t>Example: Two-step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pipeline</a:t>
            </a:r>
            <a:endParaRPr sz="2400">
              <a:latin typeface="Arial Black"/>
              <a:cs typeface="Arial Black"/>
            </a:endParaRPr>
          </a:p>
          <a:p>
            <a:pPr marL="469900" marR="5389245" lvl="1" indent="-635">
              <a:lnSpc>
                <a:spcPct val="111000"/>
              </a:lnSpc>
              <a:spcBef>
                <a:spcPts val="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50" dirty="0">
                <a:latin typeface="Arial Black"/>
                <a:cs typeface="Arial Black"/>
              </a:rPr>
              <a:t>first </a:t>
            </a:r>
            <a:r>
              <a:rPr sz="2000" spc="-155" dirty="0">
                <a:latin typeface="Arial Black"/>
                <a:cs typeface="Arial Black"/>
              </a:rPr>
              <a:t>reducing </a:t>
            </a:r>
            <a:r>
              <a:rPr sz="2000" spc="-160" dirty="0">
                <a:latin typeface="Arial Black"/>
                <a:cs typeface="Arial Black"/>
              </a:rPr>
              <a:t>dimensionality 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00" dirty="0">
                <a:latin typeface="Arial Black"/>
                <a:cs typeface="Arial Black"/>
              </a:rPr>
              <a:t>2-D </a:t>
            </a:r>
            <a:r>
              <a:rPr sz="2000" spc="-145" dirty="0">
                <a:latin typeface="Arial Black"/>
                <a:cs typeface="Arial Black"/>
              </a:rPr>
              <a:t>using</a:t>
            </a:r>
            <a:r>
              <a:rPr sz="2000" spc="-190" dirty="0">
                <a:latin typeface="Arial Black"/>
                <a:cs typeface="Arial Black"/>
              </a:rPr>
              <a:t> </a:t>
            </a:r>
            <a:r>
              <a:rPr sz="2000" b="1" spc="-40" dirty="0">
                <a:latin typeface="Tahoma"/>
                <a:cs typeface="Tahoma"/>
              </a:rPr>
              <a:t>kPCA</a:t>
            </a:r>
            <a:r>
              <a:rPr sz="2000" spc="-40" dirty="0">
                <a:latin typeface="Arial Black"/>
                <a:cs typeface="Arial Black"/>
              </a:rPr>
              <a:t>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then applying </a:t>
            </a:r>
            <a:r>
              <a:rPr sz="2000" b="1" spc="-5" dirty="0">
                <a:latin typeface="Tahoma"/>
                <a:cs typeface="Tahoma"/>
              </a:rPr>
              <a:t>Logistic</a:t>
            </a:r>
            <a:r>
              <a:rPr sz="2000" b="1" spc="-114" dirty="0">
                <a:latin typeface="Tahoma"/>
                <a:cs typeface="Tahoma"/>
              </a:rPr>
              <a:t> </a:t>
            </a:r>
            <a:r>
              <a:rPr sz="2000" b="1" spc="-15" dirty="0">
                <a:latin typeface="Tahoma"/>
                <a:cs typeface="Tahoma"/>
              </a:rPr>
              <a:t>Regression</a:t>
            </a:r>
            <a:endParaRPr sz="2000">
              <a:latin typeface="Tahoma"/>
              <a:cs typeface="Tahoma"/>
            </a:endParaRPr>
          </a:p>
          <a:p>
            <a:pPr marL="469900">
              <a:lnSpc>
                <a:spcPct val="100000"/>
              </a:lnSpc>
              <a:spcBef>
                <a:spcPts val="260"/>
              </a:spcBef>
            </a:pPr>
            <a:r>
              <a:rPr sz="2000" spc="-95" dirty="0">
                <a:latin typeface="Arial Black"/>
                <a:cs typeface="Arial Black"/>
              </a:rPr>
              <a:t>for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classification.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60819" y="2604516"/>
            <a:ext cx="5631179" cy="4229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73301"/>
            <a:ext cx="10111740" cy="1251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선형 인자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모델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선형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연산을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이용한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기법</a:t>
            </a:r>
            <a:endParaRPr sz="2000">
              <a:latin typeface="맑은 고딕"/>
              <a:cs typeface="맑은 고딕"/>
            </a:endParaRPr>
          </a:p>
          <a:p>
            <a:pPr marL="697230" marR="5080" lvl="1" indent="-227965">
              <a:lnSpc>
                <a:spcPct val="80000"/>
              </a:lnSpc>
              <a:spcBef>
                <a:spcPts val="4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선형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연산을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사용하므로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곱으로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35" dirty="0">
                <a:latin typeface="맑은 고딕"/>
                <a:cs typeface="맑은 고딕"/>
              </a:rPr>
              <a:t>인코딩</a:t>
            </a:r>
            <a:r>
              <a:rPr sz="2000" spc="-35" dirty="0">
                <a:latin typeface="Arial Black"/>
                <a:cs typeface="Arial Black"/>
              </a:rPr>
              <a:t>(</a:t>
            </a:r>
            <a:r>
              <a:rPr sz="2000" spc="-35" dirty="0">
                <a:latin typeface="맑은 고딕"/>
                <a:cs typeface="맑은 고딕"/>
              </a:rPr>
              <a:t>식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155" dirty="0">
                <a:latin typeface="Arial Black"/>
                <a:cs typeface="Arial Black"/>
              </a:rPr>
              <a:t>(6.17))</a:t>
            </a:r>
            <a:r>
              <a:rPr sz="2000" spc="-155" dirty="0">
                <a:latin typeface="맑은 고딕"/>
                <a:cs typeface="맑은 고딕"/>
              </a:rPr>
              <a:t>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35" dirty="0">
                <a:latin typeface="맑은 고딕"/>
                <a:cs typeface="맑은 고딕"/>
              </a:rPr>
              <a:t>디코딩</a:t>
            </a:r>
            <a:r>
              <a:rPr sz="2000" spc="-35" dirty="0">
                <a:latin typeface="Arial Black"/>
                <a:cs typeface="Arial Black"/>
              </a:rPr>
              <a:t>(</a:t>
            </a:r>
            <a:r>
              <a:rPr sz="2000" spc="-35" dirty="0">
                <a:latin typeface="맑은 고딕"/>
                <a:cs typeface="맑은 고딕"/>
              </a:rPr>
              <a:t>식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(6.18))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과정을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표  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8739" y="4537836"/>
            <a:ext cx="991616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spc="-430" dirty="0">
                <a:latin typeface="Cambria Math"/>
                <a:cs typeface="Cambria Math"/>
              </a:rPr>
              <a:t>𝛂𝛂</a:t>
            </a:r>
            <a:r>
              <a:rPr sz="2000" spc="-430" dirty="0">
                <a:latin typeface="맑은 고딕"/>
                <a:cs typeface="맑은 고딕"/>
              </a:rPr>
              <a:t>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원점으로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이동하거나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잡음을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추가하는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등의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역할</a:t>
            </a:r>
            <a:endParaRPr sz="2000">
              <a:latin typeface="맑은 고딕"/>
              <a:cs typeface="맑은 고딕"/>
            </a:endParaRPr>
          </a:p>
          <a:p>
            <a:pPr marL="266700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맑은 고딕"/>
                <a:cs typeface="맑은 고딕"/>
              </a:rPr>
              <a:t>인자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335" dirty="0">
                <a:latin typeface="Cambria Math"/>
                <a:cs typeface="Cambria Math"/>
              </a:rPr>
              <a:t>𝐳𝐳</a:t>
            </a:r>
            <a:r>
              <a:rPr sz="2000" spc="-335" dirty="0">
                <a:latin typeface="맑은 고딕"/>
                <a:cs typeface="맑은 고딕"/>
              </a:rPr>
              <a:t>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추가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항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430" dirty="0">
                <a:latin typeface="Cambria Math"/>
                <a:cs typeface="Cambria Math"/>
              </a:rPr>
              <a:t>𝛂𝛂</a:t>
            </a:r>
            <a:r>
              <a:rPr sz="2000" spc="-430" dirty="0">
                <a:latin typeface="맑은 고딕"/>
                <a:cs typeface="맑은 고딕"/>
              </a:rPr>
              <a:t>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따라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여러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모델이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존재</a:t>
            </a:r>
            <a:endParaRPr sz="2000">
              <a:latin typeface="맑은 고딕"/>
              <a:cs typeface="맑은 고딕"/>
            </a:endParaRPr>
          </a:p>
          <a:p>
            <a:pPr marL="723900" lvl="1" indent="-229235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1800" spc="-300" dirty="0">
                <a:latin typeface="Cambria Math"/>
                <a:cs typeface="Cambria Math"/>
              </a:rPr>
              <a:t>𝐳𝐳</a:t>
            </a:r>
            <a:r>
              <a:rPr sz="1800" spc="-300" dirty="0">
                <a:latin typeface="맑은 고딕"/>
                <a:cs typeface="맑은 고딕"/>
              </a:rPr>
              <a:t>에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확률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개념이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없고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spc="-385" dirty="0">
                <a:latin typeface="Cambria Math"/>
                <a:cs typeface="Cambria Math"/>
              </a:rPr>
              <a:t>𝛂𝛂</a:t>
            </a:r>
            <a:r>
              <a:rPr sz="1800" spc="-385" dirty="0">
                <a:latin typeface="맑은 고딕"/>
                <a:cs typeface="맑은 고딕"/>
              </a:rPr>
              <a:t>를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생략하면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245" dirty="0">
                <a:latin typeface="Arial Black"/>
                <a:cs typeface="Arial Black"/>
              </a:rPr>
              <a:t>PCA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dirty="0">
                <a:latin typeface="Arial Black"/>
                <a:cs typeface="Arial Black"/>
              </a:rPr>
              <a:t>–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관찰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벡터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spc="-320" dirty="0">
                <a:latin typeface="Cambria Math"/>
                <a:cs typeface="Cambria Math"/>
              </a:rPr>
              <a:t>𝐱𝐱</a:t>
            </a:r>
            <a:r>
              <a:rPr sz="1800" spc="-320" dirty="0">
                <a:latin typeface="맑은 고딕"/>
                <a:cs typeface="맑은 고딕"/>
              </a:rPr>
              <a:t>와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인자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spc="-300" dirty="0">
                <a:latin typeface="Cambria Math"/>
                <a:cs typeface="Cambria Math"/>
              </a:rPr>
              <a:t>𝐳𝐳</a:t>
            </a:r>
            <a:r>
              <a:rPr sz="1800" spc="-300" dirty="0">
                <a:latin typeface="맑은 고딕"/>
                <a:cs typeface="맑은 고딕"/>
              </a:rPr>
              <a:t>는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결정론적인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spc="-155" dirty="0">
                <a:latin typeface="Arial Black"/>
                <a:cs typeface="Arial Black"/>
              </a:rPr>
              <a:t>1:1</a:t>
            </a:r>
            <a:r>
              <a:rPr sz="1800" spc="-145" dirty="0">
                <a:latin typeface="Arial Black"/>
                <a:cs typeface="Arial Black"/>
              </a:rPr>
              <a:t> </a:t>
            </a:r>
            <a:r>
              <a:rPr sz="1800" dirty="0">
                <a:latin typeface="맑은 고딕"/>
                <a:cs typeface="맑은 고딕"/>
              </a:rPr>
              <a:t>매핑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관계</a:t>
            </a:r>
            <a:endParaRPr sz="1800">
              <a:latin typeface="맑은 고딕"/>
              <a:cs typeface="맑은 고딕"/>
            </a:endParaRPr>
          </a:p>
          <a:p>
            <a:pPr marL="723900" lvl="1" indent="-229235">
              <a:lnSpc>
                <a:spcPct val="100000"/>
              </a:lnSpc>
              <a:spcBef>
                <a:spcPts val="60"/>
              </a:spcBef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1800" spc="-300" dirty="0">
                <a:latin typeface="Cambria Math"/>
                <a:cs typeface="Cambria Math"/>
              </a:rPr>
              <a:t>𝐳𝐳</a:t>
            </a:r>
            <a:r>
              <a:rPr sz="1800" spc="-300" dirty="0">
                <a:latin typeface="맑은 고딕"/>
                <a:cs typeface="맑은 고딕"/>
              </a:rPr>
              <a:t>와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spc="-385" dirty="0">
                <a:latin typeface="Cambria Math"/>
                <a:cs typeface="Cambria Math"/>
              </a:rPr>
              <a:t>𝛂𝛂</a:t>
            </a:r>
            <a:r>
              <a:rPr sz="1800" spc="-385" dirty="0">
                <a:latin typeface="맑은 고딕"/>
                <a:cs typeface="맑은 고딕"/>
              </a:rPr>
              <a:t>가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가우시안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분포를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따른다고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가정하면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확률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spc="-125" dirty="0">
                <a:latin typeface="Arial Black"/>
                <a:cs typeface="Arial Black"/>
              </a:rPr>
              <a:t>PCA</a:t>
            </a:r>
            <a:r>
              <a:rPr sz="1800" spc="-187" baseline="25462" dirty="0">
                <a:latin typeface="Arial Black"/>
                <a:cs typeface="Arial Black"/>
              </a:rPr>
              <a:t>probabilistic</a:t>
            </a:r>
            <a:r>
              <a:rPr sz="1800" spc="-172" baseline="25462" dirty="0">
                <a:latin typeface="Arial Black"/>
                <a:cs typeface="Arial Black"/>
              </a:rPr>
              <a:t> </a:t>
            </a:r>
            <a:r>
              <a:rPr sz="1800" spc="-247" baseline="25462" dirty="0">
                <a:latin typeface="Arial Black"/>
                <a:cs typeface="Arial Black"/>
              </a:rPr>
              <a:t>PCA</a:t>
            </a:r>
            <a:endParaRPr sz="1800" baseline="25462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727" y="3052644"/>
            <a:ext cx="6309223" cy="985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CFF366-9C56-4B48-A270-20B68969A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99" y="533400"/>
            <a:ext cx="11530194" cy="536206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17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40" dirty="0">
                <a:latin typeface="Tahoma"/>
                <a:cs typeface="Tahoma"/>
              </a:rPr>
              <a:t>GridSearchCV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289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225" dirty="0">
                <a:latin typeface="Arial Black"/>
                <a:cs typeface="Arial Black"/>
              </a:rPr>
              <a:t>best </a:t>
            </a:r>
            <a:r>
              <a:rPr sz="2400" spc="-200" dirty="0">
                <a:latin typeface="Arial Black"/>
                <a:cs typeface="Arial Black"/>
              </a:rPr>
              <a:t>kernel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185" dirty="0">
                <a:latin typeface="Arial Black"/>
                <a:cs typeface="Arial Black"/>
              </a:rPr>
              <a:t>hyperparameters </a:t>
            </a:r>
            <a:r>
              <a:rPr sz="2400" spc="-195" dirty="0">
                <a:latin typeface="Arial Black"/>
                <a:cs typeface="Arial Black"/>
              </a:rPr>
              <a:t>are </a:t>
            </a:r>
            <a:r>
              <a:rPr sz="2400" spc="-175" dirty="0">
                <a:latin typeface="Arial Black"/>
                <a:cs typeface="Arial Black"/>
              </a:rPr>
              <a:t>then</a:t>
            </a:r>
            <a:r>
              <a:rPr sz="2400" spc="-55" dirty="0">
                <a:latin typeface="Arial Black"/>
                <a:cs typeface="Arial Black"/>
              </a:rPr>
              <a:t> </a:t>
            </a:r>
            <a:r>
              <a:rPr sz="2400" spc="-220" dirty="0">
                <a:latin typeface="Arial Black"/>
                <a:cs typeface="Arial Black"/>
              </a:rPr>
              <a:t>available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9427" y="3921264"/>
            <a:ext cx="6534911" cy="7715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19427" y="2452116"/>
            <a:ext cx="5544311" cy="6476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48714" y="3195575"/>
            <a:ext cx="1372235" cy="639445"/>
            <a:chOff x="1648714" y="3195575"/>
            <a:chExt cx="1372235" cy="639445"/>
          </a:xfrm>
        </p:grpSpPr>
        <p:sp>
          <p:nvSpPr>
            <p:cNvPr id="7" name="object 7"/>
            <p:cNvSpPr/>
            <p:nvPr/>
          </p:nvSpPr>
          <p:spPr>
            <a:xfrm>
              <a:off x="1655064" y="3201925"/>
              <a:ext cx="1359535" cy="626745"/>
            </a:xfrm>
            <a:custGeom>
              <a:avLst/>
              <a:gdLst/>
              <a:ahLst/>
              <a:cxnLst/>
              <a:rect l="l" t="t" r="r" b="b"/>
              <a:pathLst>
                <a:path w="1359535" h="626745">
                  <a:moveTo>
                    <a:pt x="1019556" y="0"/>
                  </a:moveTo>
                  <a:lnTo>
                    <a:pt x="339852" y="0"/>
                  </a:lnTo>
                  <a:lnTo>
                    <a:pt x="339852" y="313182"/>
                  </a:lnTo>
                  <a:lnTo>
                    <a:pt x="0" y="313182"/>
                  </a:lnTo>
                  <a:lnTo>
                    <a:pt x="679704" y="626364"/>
                  </a:lnTo>
                  <a:lnTo>
                    <a:pt x="1359408" y="313182"/>
                  </a:lnTo>
                  <a:lnTo>
                    <a:pt x="1019556" y="313182"/>
                  </a:lnTo>
                  <a:lnTo>
                    <a:pt x="101955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5064" y="3201925"/>
              <a:ext cx="1359535" cy="626745"/>
            </a:xfrm>
            <a:custGeom>
              <a:avLst/>
              <a:gdLst/>
              <a:ahLst/>
              <a:cxnLst/>
              <a:rect l="l" t="t" r="r" b="b"/>
              <a:pathLst>
                <a:path w="1359535" h="626745">
                  <a:moveTo>
                    <a:pt x="0" y="313182"/>
                  </a:moveTo>
                  <a:lnTo>
                    <a:pt x="339852" y="313182"/>
                  </a:lnTo>
                  <a:lnTo>
                    <a:pt x="339852" y="0"/>
                  </a:lnTo>
                  <a:lnTo>
                    <a:pt x="1019556" y="0"/>
                  </a:lnTo>
                  <a:lnTo>
                    <a:pt x="1019556" y="313182"/>
                  </a:lnTo>
                  <a:lnTo>
                    <a:pt x="1359408" y="313182"/>
                  </a:lnTo>
                  <a:lnTo>
                    <a:pt x="679704" y="626364"/>
                  </a:lnTo>
                  <a:lnTo>
                    <a:pt x="0" y="31318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70" dirty="0">
                <a:latin typeface="Arial Black"/>
                <a:cs typeface="Arial Black"/>
              </a:rPr>
              <a:t>S</a:t>
            </a:r>
            <a:r>
              <a:rPr sz="4400" spc="-305" dirty="0">
                <a:latin typeface="Arial Black"/>
                <a:cs typeface="Arial Black"/>
              </a:rPr>
              <a:t>umma</a:t>
            </a:r>
            <a:r>
              <a:rPr sz="4400" spc="-160" dirty="0">
                <a:latin typeface="Arial Black"/>
                <a:cs typeface="Arial Black"/>
              </a:rPr>
              <a:t>r</a:t>
            </a:r>
            <a:r>
              <a:rPr sz="4400" spc="-445" dirty="0">
                <a:latin typeface="Arial Black"/>
                <a:cs typeface="Arial Black"/>
              </a:rPr>
              <a:t>y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3213735" cy="12807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9" dirty="0">
                <a:latin typeface="Arial Black"/>
                <a:cs typeface="Arial Black"/>
              </a:rPr>
              <a:t>Kernel</a:t>
            </a:r>
            <a:r>
              <a:rPr sz="2400" spc="-210" dirty="0">
                <a:latin typeface="Arial Black"/>
                <a:cs typeface="Arial Black"/>
              </a:rPr>
              <a:t> </a:t>
            </a:r>
            <a:r>
              <a:rPr sz="2400" spc="-325" dirty="0">
                <a:latin typeface="Arial Black"/>
                <a:cs typeface="Arial Black"/>
              </a:rPr>
              <a:t>PCA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25" dirty="0">
                <a:latin typeface="Arial Black"/>
                <a:cs typeface="Arial Black"/>
              </a:rPr>
              <a:t>PCA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60" dirty="0">
                <a:latin typeface="Arial Black"/>
                <a:cs typeface="Arial Black"/>
              </a:rPr>
              <a:t>codes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Including </a:t>
            </a:r>
            <a:r>
              <a:rPr sz="2000" spc="-195" dirty="0">
                <a:latin typeface="Arial Black"/>
                <a:cs typeface="Arial Black"/>
              </a:rPr>
              <a:t>Kernel</a:t>
            </a:r>
            <a:r>
              <a:rPr sz="2000" spc="-235" dirty="0">
                <a:latin typeface="Arial Black"/>
                <a:cs typeface="Arial Black"/>
              </a:rPr>
              <a:t> </a:t>
            </a:r>
            <a:r>
              <a:rPr sz="2000" spc="-270" dirty="0">
                <a:latin typeface="Arial Black"/>
                <a:cs typeface="Arial Black"/>
              </a:rPr>
              <a:t>PCA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참고자료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-130" dirty="0">
                <a:latin typeface="맑은 고딕"/>
                <a:cs typeface="맑은 고딕"/>
              </a:rPr>
              <a:t>기</a:t>
            </a:r>
            <a:r>
              <a:rPr spc="-130" dirty="0"/>
              <a:t>6,</a:t>
            </a:r>
            <a:r>
              <a:rPr spc="-180" dirty="0"/>
              <a:t> </a:t>
            </a:r>
            <a:r>
              <a:rPr spc="-235" dirty="0"/>
              <a:t>11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-155" dirty="0">
                <a:latin typeface="맑은 고딕"/>
                <a:cs typeface="맑은 고딕"/>
              </a:rPr>
              <a:t>파</a:t>
            </a:r>
            <a:r>
              <a:rPr spc="-155" dirty="0"/>
              <a:t>5.3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pc="-114" dirty="0">
                <a:latin typeface="맑은 고딕"/>
                <a:cs typeface="맑은 고딕"/>
              </a:rPr>
              <a:t>핸</a:t>
            </a:r>
            <a:r>
              <a:rPr spc="-114" dirty="0"/>
              <a:t>8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맑은 고딕"/>
                <a:cs typeface="맑은 고딕"/>
              </a:rPr>
              <a:t>그림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215" dirty="0"/>
              <a:t>Colab</a:t>
            </a:r>
            <a:r>
              <a:rPr spc="-380" dirty="0"/>
              <a:t> </a:t>
            </a:r>
            <a:r>
              <a:rPr spc="-185" dirty="0"/>
              <a:t>ver.</a:t>
            </a:r>
          </a:p>
          <a:p>
            <a:pPr marL="698500" marR="5080" lvl="1" indent="-228600">
              <a:lnSpc>
                <a:spcPts val="215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  <a:hlinkClick r:id="rId2"/>
              </a:rPr>
              <a:t>파 </a:t>
            </a:r>
            <a:r>
              <a:rPr sz="2000" spc="-130" dirty="0">
                <a:latin typeface="Arial Black"/>
                <a:cs typeface="Arial Black"/>
                <a:hlinkClick r:id="rId2"/>
              </a:rPr>
              <a:t>:</a:t>
            </a:r>
            <a:r>
              <a:rPr sz="2000" spc="-130" dirty="0">
                <a:solidFill>
                  <a:srgbClr val="0563C1"/>
                </a:solidFill>
                <a:latin typeface="Arial Black"/>
                <a:cs typeface="Arial Black"/>
                <a:hlinkClick r:id="rId2"/>
              </a:rPr>
              <a:t> </a:t>
            </a:r>
            <a:r>
              <a:rPr sz="2000" u="sng" spc="-1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https://colab.research.google.com/github/rickiepark/python-machine-  </a:t>
            </a:r>
            <a:r>
              <a:rPr sz="2000" u="sng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2"/>
              </a:rPr>
              <a:t>learning-book-2nd-edition/blob/master/code/ch05/ch05.ipynb</a:t>
            </a:r>
            <a:endParaRPr sz="2000">
              <a:latin typeface="Arial Black"/>
              <a:cs typeface="Arial Black"/>
            </a:endParaRPr>
          </a:p>
          <a:p>
            <a:pPr marL="698500" marR="1161415" lvl="1" indent="-229235">
              <a:lnSpc>
                <a:spcPts val="2140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  <a:hlinkClick r:id="rId3"/>
              </a:rPr>
              <a:t>핸 </a:t>
            </a:r>
            <a:r>
              <a:rPr sz="2000" spc="-130" dirty="0">
                <a:latin typeface="Arial Black"/>
                <a:cs typeface="Arial Black"/>
                <a:hlinkClick r:id="rId3"/>
              </a:rPr>
              <a:t>:</a:t>
            </a:r>
            <a:r>
              <a:rPr sz="2000" spc="-130" dirty="0">
                <a:solidFill>
                  <a:srgbClr val="0563C1"/>
                </a:solidFill>
                <a:latin typeface="Arial Black"/>
                <a:cs typeface="Arial Black"/>
                <a:hlinkClick r:id="rId3"/>
              </a:rPr>
              <a:t> </a:t>
            </a:r>
            <a:r>
              <a:rPr sz="2000" u="sng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3"/>
              </a:rPr>
              <a:t>https://colab.research.google.com/github/ageron/handson-  </a:t>
            </a:r>
            <a:r>
              <a:rPr sz="2000" u="sng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 Black"/>
                <a:cs typeface="Arial Black"/>
                <a:hlinkClick r:id="rId3"/>
              </a:rPr>
              <a:t>ml2/blob/master/08_dimensionality_reduction.ipynb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>
                <a:latin typeface="Arial Black"/>
                <a:cs typeface="Arial Black"/>
              </a:rPr>
              <a:t>In </a:t>
            </a:r>
            <a:r>
              <a:rPr sz="4400" spc="-350" dirty="0">
                <a:latin typeface="Arial Black"/>
                <a:cs typeface="Arial Black"/>
              </a:rPr>
              <a:t>the </a:t>
            </a:r>
            <a:r>
              <a:rPr sz="4400" spc="-409" dirty="0">
                <a:latin typeface="Arial Black"/>
                <a:cs typeface="Arial Black"/>
              </a:rPr>
              <a:t>next </a:t>
            </a:r>
            <a:r>
              <a:rPr sz="4400" spc="-465" dirty="0">
                <a:latin typeface="Arial Black"/>
                <a:cs typeface="Arial Black"/>
              </a:rPr>
              <a:t>lecture…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5046345" cy="25298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50" dirty="0">
                <a:latin typeface="Arial Black"/>
                <a:cs typeface="Arial Black"/>
              </a:rPr>
              <a:t>7</a:t>
            </a:r>
            <a:r>
              <a:rPr sz="2400" spc="-225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95" dirty="0">
                <a:latin typeface="Arial Black"/>
                <a:cs typeface="Arial Black"/>
              </a:rPr>
              <a:t>1</a:t>
            </a:r>
            <a:r>
              <a:rPr sz="2400" spc="-292" baseline="24305" dirty="0">
                <a:latin typeface="Arial Black"/>
                <a:cs typeface="Arial Black"/>
              </a:rPr>
              <a:t>st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250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13)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60" dirty="0">
                <a:latin typeface="Arial Black"/>
                <a:cs typeface="Arial Black"/>
              </a:rPr>
              <a:t>Clustering</a:t>
            </a:r>
            <a:endParaRPr sz="2000">
              <a:latin typeface="Arial Black"/>
              <a:cs typeface="Arial Black"/>
            </a:endParaRPr>
          </a:p>
          <a:p>
            <a:pPr marL="11684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spc="-180" dirty="0">
                <a:latin typeface="Arial Black"/>
                <a:cs typeface="Arial Black"/>
              </a:rPr>
              <a:t>K-means</a:t>
            </a:r>
            <a:endParaRPr sz="1800">
              <a:latin typeface="Arial Black"/>
              <a:cs typeface="Arial Black"/>
            </a:endParaRPr>
          </a:p>
          <a:p>
            <a:pPr marL="11684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spc="-165" dirty="0">
                <a:latin typeface="Arial Black"/>
                <a:cs typeface="Arial Black"/>
              </a:rPr>
              <a:t>Its</a:t>
            </a:r>
            <a:r>
              <a:rPr sz="1800" spc="-140" dirty="0">
                <a:latin typeface="Arial Black"/>
                <a:cs typeface="Arial Black"/>
              </a:rPr>
              <a:t> </a:t>
            </a:r>
            <a:r>
              <a:rPr sz="1800" spc="-165" dirty="0">
                <a:latin typeface="Arial Black"/>
                <a:cs typeface="Arial Black"/>
              </a:rPr>
              <a:t>applications</a:t>
            </a:r>
            <a:endParaRPr sz="1800">
              <a:latin typeface="Arial Black"/>
              <a:cs typeface="Arial Black"/>
            </a:endParaRPr>
          </a:p>
          <a:p>
            <a:pPr marL="2540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50" dirty="0">
                <a:latin typeface="Arial Black"/>
                <a:cs typeface="Arial Black"/>
              </a:rPr>
              <a:t>7</a:t>
            </a:r>
            <a:r>
              <a:rPr sz="2400" spc="-225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35" dirty="0">
                <a:latin typeface="Arial Black"/>
                <a:cs typeface="Arial Black"/>
              </a:rPr>
              <a:t>2</a:t>
            </a:r>
            <a:r>
              <a:rPr sz="2400" spc="-202" baseline="24305" dirty="0">
                <a:latin typeface="Arial Black"/>
                <a:cs typeface="Arial Black"/>
              </a:rPr>
              <a:t>nd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370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14)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90" dirty="0">
                <a:latin typeface="Arial Black"/>
                <a:cs typeface="Arial Black"/>
              </a:rPr>
              <a:t>Gaussian</a:t>
            </a:r>
            <a:r>
              <a:rPr sz="2000" spc="-175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mixture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80" dirty="0">
                <a:latin typeface="Arial Black"/>
                <a:cs typeface="Arial Black"/>
              </a:rPr>
              <a:t>Bayesian-based </a:t>
            </a:r>
            <a:r>
              <a:rPr sz="2000" spc="-140" dirty="0">
                <a:latin typeface="Arial Black"/>
                <a:cs typeface="Arial Black"/>
              </a:rPr>
              <a:t>learning</a:t>
            </a:r>
            <a:r>
              <a:rPr sz="2000" spc="-185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techniques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65988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>
                <a:latin typeface="Arial Black"/>
                <a:cs typeface="Arial Black"/>
              </a:rPr>
              <a:t>NO</a:t>
            </a:r>
            <a:r>
              <a:rPr sz="4400" spc="-585" dirty="0">
                <a:latin typeface="Arial Black"/>
                <a:cs typeface="Arial Black"/>
              </a:rPr>
              <a:t>TE: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625284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20" dirty="0">
                <a:latin typeface="Arial Black"/>
                <a:cs typeface="Arial Black"/>
              </a:rPr>
              <a:t>There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quiz </a:t>
            </a:r>
            <a:r>
              <a:rPr sz="2400" spc="-195" dirty="0">
                <a:latin typeface="Arial Black"/>
                <a:cs typeface="Arial Black"/>
              </a:rPr>
              <a:t>that </a:t>
            </a:r>
            <a:r>
              <a:rPr sz="2400" spc="-250" dirty="0">
                <a:latin typeface="Arial Black"/>
                <a:cs typeface="Arial Black"/>
              </a:rPr>
              <a:t>covers </a:t>
            </a:r>
            <a:r>
              <a:rPr sz="2400" spc="-245" dirty="0">
                <a:latin typeface="Arial Black"/>
                <a:cs typeface="Arial Black"/>
              </a:rPr>
              <a:t>Lecture </a:t>
            </a:r>
            <a:r>
              <a:rPr sz="2400" b="1" spc="-160" dirty="0">
                <a:latin typeface="Tahoma"/>
                <a:cs typeface="Tahoma"/>
              </a:rPr>
              <a:t>9 </a:t>
            </a:r>
            <a:r>
              <a:rPr sz="2400" b="1" spc="20" dirty="0">
                <a:latin typeface="Tahoma"/>
                <a:cs typeface="Tahoma"/>
              </a:rPr>
              <a:t>to</a:t>
            </a:r>
            <a:r>
              <a:rPr sz="2400" b="1" spc="229" dirty="0">
                <a:latin typeface="Tahoma"/>
                <a:cs typeface="Tahoma"/>
              </a:rPr>
              <a:t> </a:t>
            </a:r>
            <a:r>
              <a:rPr sz="2400" b="1" spc="-165" dirty="0">
                <a:latin typeface="Tahoma"/>
                <a:cs typeface="Tahoma"/>
              </a:rPr>
              <a:t>12</a:t>
            </a:r>
            <a:endParaRPr sz="24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25" dirty="0">
                <a:latin typeface="Tahoma"/>
                <a:cs typeface="Tahoma"/>
              </a:rPr>
              <a:t>Scored </a:t>
            </a:r>
            <a:r>
              <a:rPr sz="2000" b="1" spc="20" dirty="0">
                <a:latin typeface="Tahoma"/>
                <a:cs typeface="Tahoma"/>
              </a:rPr>
              <a:t>higher </a:t>
            </a:r>
            <a:r>
              <a:rPr sz="2000" spc="-145" dirty="0">
                <a:latin typeface="Arial Black"/>
                <a:cs typeface="Arial Black"/>
              </a:rPr>
              <a:t>than </a:t>
            </a:r>
            <a:r>
              <a:rPr sz="2000" spc="-150" dirty="0">
                <a:latin typeface="Arial Black"/>
                <a:cs typeface="Arial Black"/>
              </a:rPr>
              <a:t>general</a:t>
            </a:r>
            <a:r>
              <a:rPr sz="2000" spc="-335" dirty="0">
                <a:latin typeface="Arial Black"/>
                <a:cs typeface="Arial Black"/>
              </a:rPr>
              <a:t> </a:t>
            </a:r>
            <a:r>
              <a:rPr sz="2000" spc="-175" dirty="0">
                <a:latin typeface="Arial Black"/>
                <a:cs typeface="Arial Black"/>
              </a:rPr>
              <a:t>quizzes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046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15" dirty="0">
                <a:latin typeface="Arial Black"/>
                <a:cs typeface="Arial Black"/>
              </a:rPr>
              <a:t>PCA:</a:t>
            </a:r>
            <a:r>
              <a:rPr sz="4400" spc="-409" dirty="0">
                <a:latin typeface="Arial Black"/>
                <a:cs typeface="Arial Black"/>
              </a:rPr>
              <a:t> </a:t>
            </a:r>
            <a:r>
              <a:rPr sz="4400" dirty="0">
                <a:latin typeface="맑은 고딕"/>
                <a:cs typeface="맑은 고딕"/>
              </a:rPr>
              <a:t>전처리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71323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데이터를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원점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중심으로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옮기는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전처리를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먼저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수행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7336" y="2539250"/>
            <a:ext cx="6560701" cy="108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73323" y="3759708"/>
            <a:ext cx="6245860" cy="3098800"/>
            <a:chOff x="2973323" y="3759708"/>
            <a:chExt cx="6245860" cy="3098800"/>
          </a:xfrm>
        </p:grpSpPr>
        <p:sp>
          <p:nvSpPr>
            <p:cNvPr id="6" name="object 6"/>
            <p:cNvSpPr/>
            <p:nvPr/>
          </p:nvSpPr>
          <p:spPr>
            <a:xfrm>
              <a:off x="2973323" y="3759708"/>
              <a:ext cx="6245350" cy="309829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82411" y="4270248"/>
              <a:ext cx="706120" cy="1717675"/>
            </a:xfrm>
            <a:custGeom>
              <a:avLst/>
              <a:gdLst/>
              <a:ahLst/>
              <a:cxnLst/>
              <a:rect l="l" t="t" r="r" b="b"/>
              <a:pathLst>
                <a:path w="706120" h="1717675">
                  <a:moveTo>
                    <a:pt x="352806" y="0"/>
                  </a:moveTo>
                  <a:lnTo>
                    <a:pt x="352806" y="429387"/>
                  </a:lnTo>
                  <a:lnTo>
                    <a:pt x="0" y="429387"/>
                  </a:lnTo>
                  <a:lnTo>
                    <a:pt x="0" y="1288161"/>
                  </a:lnTo>
                  <a:lnTo>
                    <a:pt x="352806" y="1288161"/>
                  </a:lnTo>
                  <a:lnTo>
                    <a:pt x="352806" y="1717548"/>
                  </a:lnTo>
                  <a:lnTo>
                    <a:pt x="705612" y="858774"/>
                  </a:lnTo>
                  <a:lnTo>
                    <a:pt x="35280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82411" y="4270248"/>
              <a:ext cx="706120" cy="1717675"/>
            </a:xfrm>
            <a:custGeom>
              <a:avLst/>
              <a:gdLst/>
              <a:ahLst/>
              <a:cxnLst/>
              <a:rect l="l" t="t" r="r" b="b"/>
              <a:pathLst>
                <a:path w="706120" h="1717675">
                  <a:moveTo>
                    <a:pt x="0" y="429387"/>
                  </a:moveTo>
                  <a:lnTo>
                    <a:pt x="352806" y="429387"/>
                  </a:lnTo>
                  <a:lnTo>
                    <a:pt x="352806" y="0"/>
                  </a:lnTo>
                  <a:lnTo>
                    <a:pt x="705612" y="858774"/>
                  </a:lnTo>
                  <a:lnTo>
                    <a:pt x="352806" y="1717548"/>
                  </a:lnTo>
                  <a:lnTo>
                    <a:pt x="352806" y="1288161"/>
                  </a:lnTo>
                  <a:lnTo>
                    <a:pt x="0" y="1288161"/>
                  </a:lnTo>
                  <a:lnTo>
                    <a:pt x="0" y="42938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046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15" dirty="0">
                <a:latin typeface="Arial Black"/>
                <a:cs typeface="Arial Black"/>
              </a:rPr>
              <a:t>PCA:</a:t>
            </a:r>
            <a:r>
              <a:rPr sz="4400" spc="-409" dirty="0">
                <a:latin typeface="Arial Black"/>
                <a:cs typeface="Arial Black"/>
              </a:rPr>
              <a:t> </a:t>
            </a:r>
            <a:r>
              <a:rPr sz="4400" dirty="0">
                <a:latin typeface="맑은 고딕"/>
                <a:cs typeface="맑은 고딕"/>
              </a:rPr>
              <a:t>변환식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331450" cy="1112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주성분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분석이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사용하는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변환식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일반적인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선형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변환식인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130" dirty="0">
                <a:latin typeface="Arial Black"/>
                <a:cs typeface="Arial Black"/>
              </a:rPr>
              <a:t>(6.17)</a:t>
            </a:r>
            <a:r>
              <a:rPr sz="2000" spc="-130" dirty="0">
                <a:latin typeface="맑은 고딕"/>
                <a:cs typeface="맑은 고딕"/>
              </a:rPr>
              <a:t>에서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335" dirty="0">
                <a:latin typeface="Cambria Math"/>
                <a:cs typeface="Cambria Math"/>
              </a:rPr>
              <a:t>𝐳𝐳</a:t>
            </a:r>
            <a:r>
              <a:rPr sz="2000" spc="-335" dirty="0">
                <a:latin typeface="맑은 고딕"/>
                <a:cs typeface="맑은 고딕"/>
              </a:rPr>
              <a:t>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확률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개념이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없고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430" dirty="0">
                <a:latin typeface="Cambria Math"/>
                <a:cs typeface="Cambria Math"/>
              </a:rPr>
              <a:t>𝛂𝛂</a:t>
            </a:r>
            <a:r>
              <a:rPr sz="2000" spc="-430" dirty="0">
                <a:latin typeface="맑은 고딕"/>
                <a:cs typeface="맑은 고딕"/>
              </a:rPr>
              <a:t>를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생략하면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주성분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분석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변환 행렬 </a:t>
            </a:r>
            <a:r>
              <a:rPr sz="2000" spc="-650" dirty="0">
                <a:latin typeface="Cambria Math"/>
                <a:cs typeface="Cambria Math"/>
              </a:rPr>
              <a:t>𝐖𝐖</a:t>
            </a:r>
            <a:r>
              <a:rPr sz="2000" spc="-650" dirty="0">
                <a:latin typeface="맑은 고딕"/>
                <a:cs typeface="맑은 고딕"/>
              </a:rPr>
              <a:t>는 </a:t>
            </a:r>
            <a:r>
              <a:rPr sz="2000" spc="-580" dirty="0">
                <a:latin typeface="Cambria Math"/>
                <a:cs typeface="Cambria Math"/>
              </a:rPr>
              <a:t>𝑑𝑑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∗ </a:t>
            </a:r>
            <a:r>
              <a:rPr sz="2000" spc="-260" dirty="0">
                <a:latin typeface="Cambria Math"/>
                <a:cs typeface="Cambria Math"/>
              </a:rPr>
              <a:t>𝑞𝑞</a:t>
            </a:r>
            <a:r>
              <a:rPr sz="2000" spc="-260" dirty="0">
                <a:latin typeface="맑은 고딕"/>
                <a:cs typeface="맑은 고딕"/>
              </a:rPr>
              <a:t>로서 </a:t>
            </a:r>
            <a:r>
              <a:rPr sz="2000" dirty="0">
                <a:latin typeface="맑은 고딕"/>
                <a:cs typeface="맑은 고딕"/>
              </a:rPr>
              <a:t>주성분 분석은 </a:t>
            </a:r>
            <a:r>
              <a:rPr sz="2000" spc="-220" dirty="0">
                <a:latin typeface="Cambria Math"/>
                <a:cs typeface="Cambria Math"/>
              </a:rPr>
              <a:t>𝑑𝑑</a:t>
            </a:r>
            <a:r>
              <a:rPr sz="2000" spc="-220" dirty="0">
                <a:latin typeface="맑은 고딕"/>
                <a:cs typeface="맑은 고딕"/>
              </a:rPr>
              <a:t>차원의 </a:t>
            </a:r>
            <a:r>
              <a:rPr sz="2000" spc="-350" dirty="0">
                <a:latin typeface="Cambria Math"/>
                <a:cs typeface="Cambria Math"/>
              </a:rPr>
              <a:t>𝐱𝐱</a:t>
            </a:r>
            <a:r>
              <a:rPr sz="2000" spc="-350" dirty="0">
                <a:latin typeface="맑은 고딕"/>
                <a:cs typeface="맑은 고딕"/>
              </a:rPr>
              <a:t>를 </a:t>
            </a:r>
            <a:r>
              <a:rPr sz="2000" spc="-204" dirty="0">
                <a:latin typeface="Cambria Math"/>
                <a:cs typeface="Cambria Math"/>
              </a:rPr>
              <a:t>𝑞𝑞</a:t>
            </a:r>
            <a:r>
              <a:rPr sz="2000" spc="-204" dirty="0">
                <a:latin typeface="맑은 고딕"/>
                <a:cs typeface="맑은 고딕"/>
              </a:rPr>
              <a:t>차원의 </a:t>
            </a:r>
            <a:r>
              <a:rPr sz="2000" spc="-335" dirty="0">
                <a:latin typeface="Cambria Math"/>
                <a:cs typeface="Cambria Math"/>
              </a:rPr>
              <a:t>𝐳𝐳</a:t>
            </a:r>
            <a:r>
              <a:rPr sz="2000" spc="-335" dirty="0">
                <a:latin typeface="맑은 고딕"/>
                <a:cs typeface="맑은 고딕"/>
              </a:rPr>
              <a:t>로 </a:t>
            </a:r>
            <a:r>
              <a:rPr sz="2000" dirty="0">
                <a:latin typeface="맑은 고딕"/>
                <a:cs typeface="맑은 고딕"/>
              </a:rPr>
              <a:t>변환 </a:t>
            </a:r>
            <a:r>
              <a:rPr sz="2000" spc="-420" dirty="0">
                <a:latin typeface="Arial Black"/>
                <a:cs typeface="Arial Black"/>
              </a:rPr>
              <a:t>(</a:t>
            </a:r>
            <a:r>
              <a:rPr sz="2000" spc="-420" dirty="0">
                <a:latin typeface="Cambria Math"/>
                <a:cs typeface="Cambria Math"/>
              </a:rPr>
              <a:t>𝑞𝑞</a:t>
            </a:r>
            <a:r>
              <a:rPr sz="2000" spc="-4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 </a:t>
            </a:r>
            <a:r>
              <a:rPr sz="2000" spc="-425" dirty="0">
                <a:latin typeface="Cambria Math"/>
                <a:cs typeface="Cambria Math"/>
              </a:rPr>
              <a:t>𝑑𝑑</a:t>
            </a:r>
            <a:r>
              <a:rPr sz="2000" spc="-425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69840" y="3029076"/>
            <a:ext cx="10413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440" dirty="0">
                <a:latin typeface="Cambria Math"/>
                <a:cs typeface="Cambria Math"/>
              </a:rPr>
              <a:t>𝑗𝑗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5939" y="2911728"/>
            <a:ext cx="694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1800" spc="-590" dirty="0">
                <a:latin typeface="Cambria Math"/>
                <a:cs typeface="Cambria Math"/>
              </a:rPr>
              <a:t>𝐖𝐖</a:t>
            </a:r>
            <a:r>
              <a:rPr sz="1800" spc="-590" dirty="0">
                <a:latin typeface="맑은 고딕"/>
                <a:cs typeface="맑은 고딕"/>
              </a:rPr>
              <a:t>의 </a:t>
            </a:r>
            <a:r>
              <a:rPr sz="1800" spc="-155" dirty="0">
                <a:latin typeface="Cambria Math"/>
                <a:cs typeface="Cambria Math"/>
              </a:rPr>
              <a:t>𝑗𝑗</a:t>
            </a:r>
            <a:r>
              <a:rPr sz="1800" spc="-155" dirty="0">
                <a:latin typeface="맑은 고딕"/>
                <a:cs typeface="맑은 고딕"/>
              </a:rPr>
              <a:t>번째 </a:t>
            </a:r>
            <a:r>
              <a:rPr sz="1800" dirty="0">
                <a:latin typeface="맑은 고딕"/>
                <a:cs typeface="맑은 고딕"/>
              </a:rPr>
              <a:t>열 벡터와의 내적 </a:t>
            </a:r>
            <a:r>
              <a:rPr sz="1800" spc="-320" dirty="0">
                <a:latin typeface="Cambria Math"/>
                <a:cs typeface="Cambria Math"/>
              </a:rPr>
              <a:t>𝐮𝐮</a:t>
            </a:r>
            <a:r>
              <a:rPr sz="1950" spc="-480" baseline="32051" dirty="0">
                <a:latin typeface="Cambria Math"/>
                <a:cs typeface="Cambria Math"/>
              </a:rPr>
              <a:t>T</a:t>
            </a:r>
            <a:r>
              <a:rPr sz="1800" spc="-320" dirty="0">
                <a:latin typeface="Cambria Math"/>
                <a:cs typeface="Cambria Math"/>
              </a:rPr>
              <a:t>𝐱𝐱</a:t>
            </a:r>
            <a:r>
              <a:rPr sz="1800" spc="-320" dirty="0">
                <a:latin typeface="맑은 고딕"/>
                <a:cs typeface="맑은 고딕"/>
              </a:rPr>
              <a:t>는 </a:t>
            </a:r>
            <a:r>
              <a:rPr sz="1800" spc="-320" dirty="0">
                <a:latin typeface="Cambria Math"/>
                <a:cs typeface="Cambria Math"/>
              </a:rPr>
              <a:t>𝐱𝐱</a:t>
            </a:r>
            <a:r>
              <a:rPr sz="1800" spc="-320" dirty="0">
                <a:latin typeface="맑은 고딕"/>
                <a:cs typeface="맑은 고딕"/>
              </a:rPr>
              <a:t>를 </a:t>
            </a:r>
            <a:r>
              <a:rPr sz="1800" spc="-330" dirty="0">
                <a:latin typeface="Cambria Math"/>
                <a:cs typeface="Cambria Math"/>
              </a:rPr>
              <a:t>𝐮𝐮</a:t>
            </a:r>
            <a:r>
              <a:rPr sz="1950" spc="-494" baseline="-14957" dirty="0">
                <a:latin typeface="Cambria Math"/>
                <a:cs typeface="Cambria Math"/>
              </a:rPr>
              <a:t>𝑗𝑗</a:t>
            </a:r>
            <a:r>
              <a:rPr sz="1800" spc="-330" dirty="0">
                <a:latin typeface="맑은 고딕"/>
                <a:cs typeface="맑은 고딕"/>
              </a:rPr>
              <a:t>가 </a:t>
            </a:r>
            <a:r>
              <a:rPr sz="1800" dirty="0">
                <a:latin typeface="맑은 고딕"/>
                <a:cs typeface="맑은 고딕"/>
              </a:rPr>
              <a:t>가리키는 축으로</a:t>
            </a:r>
            <a:r>
              <a:rPr sz="1800" spc="-45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투영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2104" y="3466843"/>
            <a:ext cx="6823607" cy="567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212203" y="197346"/>
            <a:ext cx="4765446" cy="743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A1C262-5406-4A4E-AA16-C42472A92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25" y="1366837"/>
            <a:ext cx="11639550" cy="4124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0467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15" dirty="0">
                <a:latin typeface="Arial Black"/>
                <a:cs typeface="Arial Black"/>
              </a:rPr>
              <a:t>PCA:</a:t>
            </a:r>
            <a:r>
              <a:rPr sz="4400" spc="-409" dirty="0">
                <a:latin typeface="Arial Black"/>
                <a:cs typeface="Arial Black"/>
              </a:rPr>
              <a:t> </a:t>
            </a:r>
            <a:r>
              <a:rPr sz="4400" dirty="0">
                <a:latin typeface="맑은 고딕"/>
                <a:cs typeface="맑은 고딕"/>
              </a:rPr>
              <a:t>변환식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38810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주성분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분석이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사용하는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변환식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65" dirty="0">
                <a:latin typeface="맑은 고딕"/>
                <a:cs typeface="맑은 고딕"/>
              </a:rPr>
              <a:t>예</a:t>
            </a:r>
            <a:r>
              <a:rPr sz="2000" spc="-65" dirty="0">
                <a:latin typeface="Arial Black"/>
                <a:cs typeface="Arial Black"/>
              </a:rPr>
              <a:t>, </a:t>
            </a:r>
            <a:r>
              <a:rPr sz="2000" spc="-45" dirty="0">
                <a:latin typeface="Arial Black"/>
                <a:cs typeface="Arial Black"/>
              </a:rPr>
              <a:t>2</a:t>
            </a:r>
            <a:r>
              <a:rPr sz="2000" spc="-45" dirty="0">
                <a:latin typeface="맑은 고딕"/>
                <a:cs typeface="맑은 고딕"/>
              </a:rPr>
              <a:t>차원을 </a:t>
            </a:r>
            <a:r>
              <a:rPr sz="2000" spc="-35" dirty="0">
                <a:latin typeface="Arial Black"/>
                <a:cs typeface="Arial Black"/>
              </a:rPr>
              <a:t>1</a:t>
            </a:r>
            <a:r>
              <a:rPr sz="2000" spc="-35" dirty="0">
                <a:latin typeface="맑은 고딕"/>
                <a:cs typeface="맑은 고딕"/>
              </a:rPr>
              <a:t>차원으로 </a:t>
            </a:r>
            <a:r>
              <a:rPr sz="2000" dirty="0">
                <a:latin typeface="맑은 고딕"/>
                <a:cs typeface="맑은 고딕"/>
              </a:rPr>
              <a:t>변환하는</a:t>
            </a:r>
            <a:r>
              <a:rPr sz="2000" spc="-385" dirty="0">
                <a:latin typeface="맑은 고딕"/>
                <a:cs typeface="맑은 고딕"/>
              </a:rPr>
              <a:t> </a:t>
            </a:r>
            <a:r>
              <a:rPr sz="2000" spc="-270" dirty="0">
                <a:latin typeface="맑은 고딕"/>
                <a:cs typeface="맑은 고딕"/>
              </a:rPr>
              <a:t>상황</a:t>
            </a:r>
            <a:r>
              <a:rPr sz="2000" spc="-270" dirty="0">
                <a:latin typeface="Arial Black"/>
                <a:cs typeface="Arial Black"/>
              </a:rPr>
              <a:t>(</a:t>
            </a:r>
            <a:r>
              <a:rPr sz="2000" spc="-270" dirty="0">
                <a:latin typeface="Cambria Math"/>
                <a:cs typeface="Cambria Math"/>
              </a:rPr>
              <a:t>𝑑𝑑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2, </a:t>
            </a:r>
            <a:r>
              <a:rPr sz="2000" spc="-540" dirty="0">
                <a:latin typeface="Cambria Math"/>
                <a:cs typeface="Cambria Math"/>
              </a:rPr>
              <a:t>𝑞𝑞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85" dirty="0">
                <a:latin typeface="Cambria Math"/>
                <a:cs typeface="Cambria Math"/>
              </a:rPr>
              <a:t>1</a:t>
            </a:r>
            <a:r>
              <a:rPr sz="2000" spc="-85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0115" y="225295"/>
            <a:ext cx="6823607" cy="567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0373" y="3117105"/>
            <a:ext cx="7138358" cy="29885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66DB04-F403-4A21-A9DA-D1CF02250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494657"/>
            <a:ext cx="712470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487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15" dirty="0">
                <a:latin typeface="Arial Black"/>
                <a:cs typeface="Arial Black"/>
              </a:rPr>
              <a:t>PCA:</a:t>
            </a:r>
            <a:r>
              <a:rPr sz="4400" spc="-415" dirty="0">
                <a:latin typeface="Arial Black"/>
                <a:cs typeface="Arial Black"/>
              </a:rPr>
              <a:t> </a:t>
            </a:r>
            <a:r>
              <a:rPr sz="4400" dirty="0">
                <a:latin typeface="맑은 고딕"/>
                <a:cs typeface="맑은 고딕"/>
              </a:rPr>
              <a:t>목적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679568" y="4397899"/>
            <a:ext cx="1459230" cy="237490"/>
          </a:xfrm>
          <a:custGeom>
            <a:avLst/>
            <a:gdLst/>
            <a:ahLst/>
            <a:cxnLst/>
            <a:rect l="l" t="t" r="r" b="b"/>
            <a:pathLst>
              <a:path w="1459229" h="237489">
                <a:moveTo>
                  <a:pt x="1382661" y="0"/>
                </a:moveTo>
                <a:lnTo>
                  <a:pt x="1379435" y="0"/>
                </a:lnTo>
                <a:lnTo>
                  <a:pt x="1379435" y="9448"/>
                </a:lnTo>
                <a:lnTo>
                  <a:pt x="1381302" y="9448"/>
                </a:lnTo>
                <a:lnTo>
                  <a:pt x="1389823" y="10034"/>
                </a:lnTo>
                <a:lnTo>
                  <a:pt x="1419058" y="39788"/>
                </a:lnTo>
                <a:lnTo>
                  <a:pt x="1419694" y="49834"/>
                </a:lnTo>
                <a:lnTo>
                  <a:pt x="1419694" y="55626"/>
                </a:lnTo>
                <a:lnTo>
                  <a:pt x="1418869" y="62801"/>
                </a:lnTo>
                <a:lnTo>
                  <a:pt x="1415554" y="79870"/>
                </a:lnTo>
                <a:lnTo>
                  <a:pt x="1414729" y="85953"/>
                </a:lnTo>
                <a:lnTo>
                  <a:pt x="1414729" y="96647"/>
                </a:lnTo>
                <a:lnTo>
                  <a:pt x="1416799" y="102425"/>
                </a:lnTo>
                <a:lnTo>
                  <a:pt x="1425079" y="111455"/>
                </a:lnTo>
                <a:lnTo>
                  <a:pt x="1430020" y="114782"/>
                </a:lnTo>
                <a:lnTo>
                  <a:pt x="1435735" y="116941"/>
                </a:lnTo>
                <a:lnTo>
                  <a:pt x="1435735" y="119176"/>
                </a:lnTo>
                <a:lnTo>
                  <a:pt x="1430020" y="121335"/>
                </a:lnTo>
                <a:lnTo>
                  <a:pt x="1425079" y="124663"/>
                </a:lnTo>
                <a:lnTo>
                  <a:pt x="1416799" y="133692"/>
                </a:lnTo>
                <a:lnTo>
                  <a:pt x="1414729" y="139471"/>
                </a:lnTo>
                <a:lnTo>
                  <a:pt x="1414729" y="150164"/>
                </a:lnTo>
                <a:lnTo>
                  <a:pt x="1415554" y="156248"/>
                </a:lnTo>
                <a:lnTo>
                  <a:pt x="1418869" y="173316"/>
                </a:lnTo>
                <a:lnTo>
                  <a:pt x="1419694" y="180479"/>
                </a:lnTo>
                <a:lnTo>
                  <a:pt x="1419694" y="186283"/>
                </a:lnTo>
                <a:lnTo>
                  <a:pt x="1419058" y="196711"/>
                </a:lnTo>
                <a:lnTo>
                  <a:pt x="1389823" y="226958"/>
                </a:lnTo>
                <a:lnTo>
                  <a:pt x="1381302" y="227545"/>
                </a:lnTo>
                <a:lnTo>
                  <a:pt x="1379435" y="227545"/>
                </a:lnTo>
                <a:lnTo>
                  <a:pt x="1379435" y="236982"/>
                </a:lnTo>
                <a:lnTo>
                  <a:pt x="1382661" y="236982"/>
                </a:lnTo>
                <a:lnTo>
                  <a:pt x="1396344" y="235962"/>
                </a:lnTo>
                <a:lnTo>
                  <a:pt x="1432683" y="216325"/>
                </a:lnTo>
                <a:lnTo>
                  <a:pt x="1440827" y="184048"/>
                </a:lnTo>
                <a:lnTo>
                  <a:pt x="1440827" y="177165"/>
                </a:lnTo>
                <a:lnTo>
                  <a:pt x="1439849" y="169341"/>
                </a:lnTo>
                <a:lnTo>
                  <a:pt x="1435963" y="151777"/>
                </a:lnTo>
                <a:lnTo>
                  <a:pt x="1434985" y="145897"/>
                </a:lnTo>
                <a:lnTo>
                  <a:pt x="1434985" y="137198"/>
                </a:lnTo>
                <a:lnTo>
                  <a:pt x="1436954" y="132537"/>
                </a:lnTo>
                <a:lnTo>
                  <a:pt x="1444828" y="125323"/>
                </a:lnTo>
                <a:lnTo>
                  <a:pt x="1450771" y="123405"/>
                </a:lnTo>
                <a:lnTo>
                  <a:pt x="1458722" y="123151"/>
                </a:lnTo>
                <a:lnTo>
                  <a:pt x="1458722" y="112966"/>
                </a:lnTo>
                <a:lnTo>
                  <a:pt x="1450771" y="112712"/>
                </a:lnTo>
                <a:lnTo>
                  <a:pt x="1444828" y="110782"/>
                </a:lnTo>
                <a:lnTo>
                  <a:pt x="1436954" y="103581"/>
                </a:lnTo>
                <a:lnTo>
                  <a:pt x="1434985" y="98920"/>
                </a:lnTo>
                <a:lnTo>
                  <a:pt x="1434985" y="90220"/>
                </a:lnTo>
                <a:lnTo>
                  <a:pt x="1435963" y="84340"/>
                </a:lnTo>
                <a:lnTo>
                  <a:pt x="1439849" y="66776"/>
                </a:lnTo>
                <a:lnTo>
                  <a:pt x="1440827" y="58940"/>
                </a:lnTo>
                <a:lnTo>
                  <a:pt x="1440827" y="52070"/>
                </a:lnTo>
                <a:lnTo>
                  <a:pt x="1439922" y="39956"/>
                </a:lnTo>
                <a:lnTo>
                  <a:pt x="1418189" y="7702"/>
                </a:lnTo>
                <a:lnTo>
                  <a:pt x="1396344" y="1021"/>
                </a:lnTo>
                <a:lnTo>
                  <a:pt x="1382661" y="0"/>
                </a:lnTo>
                <a:close/>
              </a:path>
              <a:path w="1459229" h="237489">
                <a:moveTo>
                  <a:pt x="79273" y="0"/>
                </a:moveTo>
                <a:lnTo>
                  <a:pt x="76047" y="0"/>
                </a:lnTo>
                <a:lnTo>
                  <a:pt x="62367" y="1021"/>
                </a:lnTo>
                <a:lnTo>
                  <a:pt x="26038" y="20594"/>
                </a:lnTo>
                <a:lnTo>
                  <a:pt x="17894" y="51943"/>
                </a:lnTo>
                <a:lnTo>
                  <a:pt x="17894" y="58826"/>
                </a:lnTo>
                <a:lnTo>
                  <a:pt x="18859" y="66649"/>
                </a:lnTo>
                <a:lnTo>
                  <a:pt x="22758" y="84213"/>
                </a:lnTo>
                <a:lnTo>
                  <a:pt x="23723" y="90093"/>
                </a:lnTo>
                <a:lnTo>
                  <a:pt x="23723" y="98793"/>
                </a:lnTo>
                <a:lnTo>
                  <a:pt x="21767" y="103454"/>
                </a:lnTo>
                <a:lnTo>
                  <a:pt x="13893" y="110667"/>
                </a:lnTo>
                <a:lnTo>
                  <a:pt x="7950" y="112585"/>
                </a:lnTo>
                <a:lnTo>
                  <a:pt x="0" y="112839"/>
                </a:lnTo>
                <a:lnTo>
                  <a:pt x="0" y="123024"/>
                </a:lnTo>
                <a:lnTo>
                  <a:pt x="7950" y="123278"/>
                </a:lnTo>
                <a:lnTo>
                  <a:pt x="13893" y="125209"/>
                </a:lnTo>
                <a:lnTo>
                  <a:pt x="21767" y="132410"/>
                </a:lnTo>
                <a:lnTo>
                  <a:pt x="23723" y="137071"/>
                </a:lnTo>
                <a:lnTo>
                  <a:pt x="23723" y="145770"/>
                </a:lnTo>
                <a:lnTo>
                  <a:pt x="22758" y="151650"/>
                </a:lnTo>
                <a:lnTo>
                  <a:pt x="18859" y="169214"/>
                </a:lnTo>
                <a:lnTo>
                  <a:pt x="17894" y="177050"/>
                </a:lnTo>
                <a:lnTo>
                  <a:pt x="17894" y="183921"/>
                </a:lnTo>
                <a:lnTo>
                  <a:pt x="18799" y="196468"/>
                </a:lnTo>
                <a:lnTo>
                  <a:pt x="40530" y="229284"/>
                </a:lnTo>
                <a:lnTo>
                  <a:pt x="76047" y="236982"/>
                </a:lnTo>
                <a:lnTo>
                  <a:pt x="79273" y="236982"/>
                </a:lnTo>
                <a:lnTo>
                  <a:pt x="79273" y="227545"/>
                </a:lnTo>
                <a:lnTo>
                  <a:pt x="77419" y="227545"/>
                </a:lnTo>
                <a:lnTo>
                  <a:pt x="68896" y="226958"/>
                </a:lnTo>
                <a:lnTo>
                  <a:pt x="39650" y="196636"/>
                </a:lnTo>
                <a:lnTo>
                  <a:pt x="39014" y="186156"/>
                </a:lnTo>
                <a:lnTo>
                  <a:pt x="39014" y="180365"/>
                </a:lnTo>
                <a:lnTo>
                  <a:pt x="39839" y="173189"/>
                </a:lnTo>
                <a:lnTo>
                  <a:pt x="43154" y="156121"/>
                </a:lnTo>
                <a:lnTo>
                  <a:pt x="43980" y="150037"/>
                </a:lnTo>
                <a:lnTo>
                  <a:pt x="43980" y="139344"/>
                </a:lnTo>
                <a:lnTo>
                  <a:pt x="41910" y="133565"/>
                </a:lnTo>
                <a:lnTo>
                  <a:pt x="33629" y="124536"/>
                </a:lnTo>
                <a:lnTo>
                  <a:pt x="28702" y="121208"/>
                </a:lnTo>
                <a:lnTo>
                  <a:pt x="22987" y="119049"/>
                </a:lnTo>
                <a:lnTo>
                  <a:pt x="22987" y="116814"/>
                </a:lnTo>
                <a:lnTo>
                  <a:pt x="28702" y="114655"/>
                </a:lnTo>
                <a:lnTo>
                  <a:pt x="33629" y="111328"/>
                </a:lnTo>
                <a:lnTo>
                  <a:pt x="41910" y="102298"/>
                </a:lnTo>
                <a:lnTo>
                  <a:pt x="43980" y="96520"/>
                </a:lnTo>
                <a:lnTo>
                  <a:pt x="43980" y="85826"/>
                </a:lnTo>
                <a:lnTo>
                  <a:pt x="43154" y="79743"/>
                </a:lnTo>
                <a:lnTo>
                  <a:pt x="39839" y="62674"/>
                </a:lnTo>
                <a:lnTo>
                  <a:pt x="39014" y="55511"/>
                </a:lnTo>
                <a:lnTo>
                  <a:pt x="39014" y="49707"/>
                </a:lnTo>
                <a:lnTo>
                  <a:pt x="39650" y="39718"/>
                </a:lnTo>
                <a:lnTo>
                  <a:pt x="68896" y="10034"/>
                </a:lnTo>
                <a:lnTo>
                  <a:pt x="77419" y="9448"/>
                </a:lnTo>
                <a:lnTo>
                  <a:pt x="79273" y="9448"/>
                </a:lnTo>
                <a:lnTo>
                  <a:pt x="792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4239" y="1965325"/>
            <a:ext cx="10161270" cy="314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맑은 고딕"/>
                <a:cs typeface="맑은 고딕"/>
              </a:rPr>
              <a:t>손실을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최소화하면서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저차원으로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변환</a:t>
            </a:r>
            <a:endParaRPr sz="2400" dirty="0">
              <a:latin typeface="맑은 고딕"/>
              <a:cs typeface="맑은 고딕"/>
            </a:endParaRPr>
          </a:p>
          <a:p>
            <a:pPr marL="1168400" lvl="1" indent="-229235">
              <a:lnSpc>
                <a:spcPct val="100000"/>
              </a:lnSpc>
              <a:spcBef>
                <a:spcPts val="1725"/>
              </a:spcBef>
              <a:buFont typeface="Arial"/>
              <a:buChar char="•"/>
              <a:tabLst>
                <a:tab pos="1167765" algn="l"/>
                <a:tab pos="1168400" algn="l"/>
              </a:tabLst>
            </a:pPr>
            <a:r>
              <a:rPr sz="1800" spc="-40" dirty="0">
                <a:latin typeface="Arial Black"/>
                <a:cs typeface="Arial Black"/>
              </a:rPr>
              <a:t>[</a:t>
            </a:r>
            <a:r>
              <a:rPr sz="1800" spc="-40" dirty="0">
                <a:latin typeface="맑은 고딕"/>
                <a:cs typeface="맑은 고딕"/>
              </a:rPr>
              <a:t>그림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spc="-95" dirty="0">
                <a:latin typeface="Arial Black"/>
                <a:cs typeface="Arial Black"/>
              </a:rPr>
              <a:t>6-19]</a:t>
            </a:r>
            <a:r>
              <a:rPr sz="1800" spc="-95" dirty="0">
                <a:latin typeface="맑은 고딕"/>
                <a:cs typeface="맑은 고딕"/>
              </a:rPr>
              <a:t>에서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정보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손실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예</a:t>
            </a:r>
          </a:p>
          <a:p>
            <a:pPr marL="1625600" lvl="2" indent="-229235">
              <a:lnSpc>
                <a:spcPct val="100000"/>
              </a:lnSpc>
              <a:spcBef>
                <a:spcPts val="1510"/>
              </a:spcBef>
              <a:buFont typeface="Arial"/>
              <a:buChar char="•"/>
              <a:tabLst>
                <a:tab pos="1624965" algn="l"/>
                <a:tab pos="1625600" algn="l"/>
              </a:tabLst>
            </a:pPr>
            <a:r>
              <a:rPr sz="1600" spc="-40" dirty="0">
                <a:latin typeface="Arial Black"/>
                <a:cs typeface="Arial Black"/>
              </a:rPr>
              <a:t>[</a:t>
            </a:r>
            <a:r>
              <a:rPr sz="1600" spc="-40" dirty="0">
                <a:latin typeface="맑은 고딕"/>
                <a:cs typeface="맑은 고딕"/>
              </a:rPr>
              <a:t>그림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120" dirty="0">
                <a:latin typeface="Arial Black"/>
                <a:cs typeface="Arial Black"/>
              </a:rPr>
              <a:t>6-19(a)]</a:t>
            </a:r>
            <a:r>
              <a:rPr sz="1600" spc="-120" dirty="0">
                <a:latin typeface="맑은 고딕"/>
                <a:cs typeface="맑은 고딕"/>
              </a:rPr>
              <a:t>는</a:t>
            </a:r>
            <a:r>
              <a:rPr sz="1600" spc="-170" dirty="0">
                <a:latin typeface="맑은 고딕"/>
                <a:cs typeface="맑은 고딕"/>
              </a:rPr>
              <a:t> </a:t>
            </a:r>
            <a:r>
              <a:rPr sz="1600" spc="-185" dirty="0">
                <a:latin typeface="Cambria Math"/>
                <a:cs typeface="Cambria Math"/>
              </a:rPr>
              <a:t>𝐱𝐱</a:t>
            </a:r>
            <a:r>
              <a:rPr sz="1725" spc="-277" baseline="-14492" dirty="0">
                <a:latin typeface="Cambria Math"/>
                <a:cs typeface="Cambria Math"/>
              </a:rPr>
              <a:t>1</a:t>
            </a:r>
            <a:r>
              <a:rPr sz="1600" spc="-185" dirty="0">
                <a:latin typeface="맑은 고딕"/>
                <a:cs typeface="맑은 고딕"/>
              </a:rPr>
              <a:t>과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254" dirty="0">
                <a:latin typeface="Cambria Math"/>
                <a:cs typeface="Cambria Math"/>
              </a:rPr>
              <a:t>𝐱𝐱</a:t>
            </a:r>
            <a:r>
              <a:rPr sz="1725" spc="-382" baseline="-14492" dirty="0">
                <a:latin typeface="Cambria Math"/>
                <a:cs typeface="Cambria Math"/>
              </a:rPr>
              <a:t>2</a:t>
            </a:r>
            <a:r>
              <a:rPr sz="1725" spc="337" baseline="-14492" dirty="0">
                <a:latin typeface="Cambria Math"/>
                <a:cs typeface="Cambria Math"/>
              </a:rPr>
              <a:t> </a:t>
            </a:r>
            <a:r>
              <a:rPr sz="1600" spc="-55" dirty="0">
                <a:latin typeface="맑은 고딕"/>
                <a:cs typeface="맑은 고딕"/>
              </a:rPr>
              <a:t>쌍</a:t>
            </a:r>
            <a:r>
              <a:rPr sz="1600" spc="-55" dirty="0">
                <a:latin typeface="Arial Black"/>
                <a:cs typeface="Arial Black"/>
              </a:rPr>
              <a:t>,</a:t>
            </a:r>
            <a:r>
              <a:rPr sz="1600" spc="-125" dirty="0">
                <a:latin typeface="Arial Black"/>
                <a:cs typeface="Arial Black"/>
              </a:rPr>
              <a:t> </a:t>
            </a:r>
            <a:r>
              <a:rPr sz="1600" spc="-175" dirty="0">
                <a:latin typeface="Cambria Math"/>
                <a:cs typeface="Cambria Math"/>
              </a:rPr>
              <a:t>𝐱𝐱</a:t>
            </a:r>
            <a:r>
              <a:rPr sz="1725" spc="-262" baseline="-14492" dirty="0">
                <a:latin typeface="Cambria Math"/>
                <a:cs typeface="Cambria Math"/>
              </a:rPr>
              <a:t>3</a:t>
            </a:r>
            <a:r>
              <a:rPr sz="1600" spc="-175" dirty="0">
                <a:latin typeface="맑은 고딕"/>
                <a:cs typeface="맑은 고딕"/>
              </a:rPr>
              <a:t>과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254" dirty="0">
                <a:latin typeface="Cambria Math"/>
                <a:cs typeface="Cambria Math"/>
              </a:rPr>
              <a:t>𝐱𝐱</a:t>
            </a:r>
            <a:r>
              <a:rPr sz="1725" spc="-382" baseline="-14492" dirty="0">
                <a:latin typeface="Cambria Math"/>
                <a:cs typeface="Cambria Math"/>
              </a:rPr>
              <a:t>4</a:t>
            </a:r>
            <a:r>
              <a:rPr sz="1725" spc="345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쌍이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같은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점으로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변환되는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정보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손실</a:t>
            </a:r>
            <a:endParaRPr sz="1600" dirty="0">
              <a:latin typeface="맑은 고딕"/>
              <a:cs typeface="맑은 고딕"/>
            </a:endParaRPr>
          </a:p>
          <a:p>
            <a:pPr marL="1625600" lvl="2" indent="-229235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1624965" algn="l"/>
                <a:tab pos="1625600" algn="l"/>
              </a:tabLst>
            </a:pPr>
            <a:r>
              <a:rPr sz="1600" spc="-40" dirty="0">
                <a:latin typeface="Arial Black"/>
                <a:cs typeface="Arial Black"/>
              </a:rPr>
              <a:t>[</a:t>
            </a:r>
            <a:r>
              <a:rPr sz="1600" spc="-40" dirty="0">
                <a:latin typeface="맑은 고딕"/>
                <a:cs typeface="맑은 고딕"/>
              </a:rPr>
              <a:t>그림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110" dirty="0">
                <a:latin typeface="Arial Black"/>
                <a:cs typeface="Arial Black"/>
              </a:rPr>
              <a:t>6-19(b)]</a:t>
            </a:r>
            <a:r>
              <a:rPr sz="1600" spc="-110" dirty="0">
                <a:latin typeface="맑은 고딕"/>
                <a:cs typeface="맑은 고딕"/>
              </a:rPr>
              <a:t>는</a:t>
            </a:r>
            <a:r>
              <a:rPr sz="1600" spc="-155" dirty="0">
                <a:latin typeface="맑은 고딕"/>
                <a:cs typeface="맑은 고딕"/>
              </a:rPr>
              <a:t> </a:t>
            </a:r>
            <a:r>
              <a:rPr sz="1600" spc="-185" dirty="0">
                <a:latin typeface="Cambria Math"/>
                <a:cs typeface="Cambria Math"/>
              </a:rPr>
              <a:t>𝐱𝐱</a:t>
            </a:r>
            <a:r>
              <a:rPr sz="1725" spc="-277" baseline="-14492" dirty="0">
                <a:latin typeface="Cambria Math"/>
                <a:cs typeface="Cambria Math"/>
              </a:rPr>
              <a:t>1</a:t>
            </a:r>
            <a:r>
              <a:rPr sz="1600" spc="-185" dirty="0">
                <a:latin typeface="맑은 고딕"/>
                <a:cs typeface="맑은 고딕"/>
              </a:rPr>
              <a:t>과</a:t>
            </a:r>
            <a:r>
              <a:rPr sz="1600" spc="-155" dirty="0">
                <a:latin typeface="맑은 고딕"/>
                <a:cs typeface="맑은 고딕"/>
              </a:rPr>
              <a:t> </a:t>
            </a:r>
            <a:r>
              <a:rPr sz="1600" spc="-370" dirty="0">
                <a:latin typeface="Cambria Math"/>
                <a:cs typeface="Cambria Math"/>
              </a:rPr>
              <a:t>𝐱𝐱</a:t>
            </a:r>
            <a:r>
              <a:rPr sz="1725" spc="-555" baseline="-14492" dirty="0">
                <a:latin typeface="Cambria Math"/>
                <a:cs typeface="Cambria Math"/>
              </a:rPr>
              <a:t>𝟑𝟑</a:t>
            </a:r>
            <a:r>
              <a:rPr sz="1725" spc="359" baseline="-14492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쌍이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같은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점으로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변환되는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정보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손실</a:t>
            </a:r>
            <a:endParaRPr sz="1600" dirty="0">
              <a:latin typeface="맑은 고딕"/>
              <a:cs typeface="맑은 고딕"/>
            </a:endParaRPr>
          </a:p>
          <a:p>
            <a:pPr marL="1625600" lvl="2" indent="-229235">
              <a:lnSpc>
                <a:spcPct val="100000"/>
              </a:lnSpc>
              <a:spcBef>
                <a:spcPts val="1465"/>
              </a:spcBef>
              <a:buFont typeface="Arial"/>
              <a:buChar char="•"/>
              <a:tabLst>
                <a:tab pos="1624965" algn="l"/>
                <a:tab pos="1625600" algn="l"/>
              </a:tabLst>
            </a:pPr>
            <a:r>
              <a:rPr sz="1600" spc="-40" dirty="0">
                <a:latin typeface="Arial Black"/>
                <a:cs typeface="Arial Black"/>
              </a:rPr>
              <a:t>[</a:t>
            </a:r>
            <a:r>
              <a:rPr sz="1600" spc="-40" dirty="0">
                <a:latin typeface="맑은 고딕"/>
                <a:cs typeface="맑은 고딕"/>
              </a:rPr>
              <a:t>그림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135" dirty="0">
                <a:latin typeface="Arial Black"/>
                <a:cs typeface="Arial Black"/>
              </a:rPr>
              <a:t>6-19(c)]</a:t>
            </a:r>
            <a:r>
              <a:rPr sz="1600" spc="-135" dirty="0">
                <a:latin typeface="맑은 고딕"/>
                <a:cs typeface="맑은 고딕"/>
              </a:rPr>
              <a:t>는</a:t>
            </a:r>
            <a:r>
              <a:rPr sz="1600" spc="-170" dirty="0">
                <a:latin typeface="맑은 고딕"/>
                <a:cs typeface="맑은 고딕"/>
              </a:rPr>
              <a:t> </a:t>
            </a:r>
            <a:r>
              <a:rPr sz="1600" spc="-85" dirty="0">
                <a:latin typeface="Arial Black"/>
                <a:cs typeface="Arial Black"/>
              </a:rPr>
              <a:t>4</a:t>
            </a:r>
            <a:r>
              <a:rPr sz="1600" spc="-85" dirty="0">
                <a:latin typeface="맑은 고딕"/>
                <a:cs typeface="맑은 고딕"/>
              </a:rPr>
              <a:t>개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점이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모두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다른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점으로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변환되어</a:t>
            </a:r>
            <a:r>
              <a:rPr sz="1600" spc="-13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정보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손실이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가장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적음</a:t>
            </a:r>
            <a:endParaRPr sz="1600" dirty="0">
              <a:latin typeface="맑은 고딕"/>
              <a:cs typeface="맑은 고딕"/>
            </a:endParaRPr>
          </a:p>
          <a:p>
            <a:pPr marL="710565" marR="17780" indent="-228600">
              <a:lnSpc>
                <a:spcPct val="150000"/>
              </a:lnSpc>
              <a:spcBef>
                <a:spcPts val="390"/>
              </a:spcBef>
              <a:buFont typeface="Arial"/>
              <a:buChar char="•"/>
              <a:tabLst>
                <a:tab pos="710565" algn="l"/>
                <a:tab pos="711200" algn="l"/>
                <a:tab pos="4862195" algn="l"/>
              </a:tabLst>
            </a:pPr>
            <a:r>
              <a:rPr sz="2000" dirty="0">
                <a:latin typeface="맑은 고딕"/>
                <a:cs typeface="맑은 고딕"/>
              </a:rPr>
              <a:t>주성분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분석은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훈련집합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Cambria Math"/>
                <a:cs typeface="Cambria Math"/>
              </a:rPr>
              <a:t>ℤ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</a:t>
            </a:r>
            <a:r>
              <a:rPr sz="2000" spc="-229" dirty="0">
                <a:latin typeface="Cambria Math"/>
                <a:cs typeface="Cambria Math"/>
              </a:rPr>
              <a:t>𝐳𝐳</a:t>
            </a:r>
            <a:r>
              <a:rPr sz="2175" spc="-345" baseline="-15325" dirty="0">
                <a:latin typeface="Cambria Math"/>
                <a:cs typeface="Cambria Math"/>
              </a:rPr>
              <a:t>1</a:t>
            </a:r>
            <a:r>
              <a:rPr sz="2000" spc="-229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20" dirty="0">
                <a:latin typeface="Cambria Math"/>
                <a:cs typeface="Cambria Math"/>
              </a:rPr>
              <a:t>𝐳𝐳</a:t>
            </a:r>
            <a:r>
              <a:rPr sz="2175" spc="-330" baseline="-15325" dirty="0">
                <a:latin typeface="Cambria Math"/>
                <a:cs typeface="Cambria Math"/>
              </a:rPr>
              <a:t>2</a:t>
            </a:r>
            <a:r>
              <a:rPr sz="2000" spc="-22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⋯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430" dirty="0">
                <a:latin typeface="Cambria Math"/>
                <a:cs typeface="Cambria Math"/>
              </a:rPr>
              <a:t>𝐳𝐳</a:t>
            </a:r>
            <a:r>
              <a:rPr sz="2175" spc="-644" baseline="-15325" dirty="0">
                <a:latin typeface="Cambria Math"/>
                <a:cs typeface="Cambria Math"/>
              </a:rPr>
              <a:t>𝑛𝑛</a:t>
            </a:r>
            <a:r>
              <a:rPr sz="2175" spc="84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분산이</a:t>
            </a:r>
            <a:r>
              <a:rPr sz="2000" spc="-19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클수록</a:t>
            </a:r>
            <a:r>
              <a:rPr sz="2000" spc="-19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정보</a:t>
            </a:r>
            <a:r>
              <a:rPr sz="2000" spc="-19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손실이</a:t>
            </a:r>
            <a:r>
              <a:rPr sz="2000" spc="-20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적다 </a:t>
            </a:r>
            <a:r>
              <a:rPr sz="2000" dirty="0">
                <a:latin typeface="맑은 고딕"/>
                <a:cs typeface="맑은 고딕"/>
              </a:rPr>
              <a:t> 고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판단</a:t>
            </a:r>
          </a:p>
        </p:txBody>
      </p:sp>
      <p:sp>
        <p:nvSpPr>
          <p:cNvPr id="5" name="object 5"/>
          <p:cNvSpPr/>
          <p:nvPr/>
        </p:nvSpPr>
        <p:spPr>
          <a:xfrm>
            <a:off x="6884353" y="49224"/>
            <a:ext cx="5286563" cy="2214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0B7C06-810B-4CB0-B62A-118C25079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22" y="4179854"/>
            <a:ext cx="10267950" cy="12096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309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15" dirty="0">
                <a:latin typeface="Arial Black"/>
                <a:cs typeface="Arial Black"/>
              </a:rPr>
              <a:t>PCA: </a:t>
            </a:r>
            <a:r>
              <a:rPr sz="4400" dirty="0">
                <a:latin typeface="맑은 고딕"/>
                <a:cs typeface="맑은 고딕"/>
              </a:rPr>
              <a:t>최적화</a:t>
            </a:r>
            <a:r>
              <a:rPr sz="4400" spc="-300" dirty="0">
                <a:latin typeface="맑은 고딕"/>
                <a:cs typeface="맑은 고딕"/>
              </a:rPr>
              <a:t> </a:t>
            </a:r>
            <a:r>
              <a:rPr sz="4400" dirty="0">
                <a:latin typeface="맑은 고딕"/>
                <a:cs typeface="맑은 고딕"/>
              </a:rPr>
              <a:t>문제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175380"/>
            <a:ext cx="4752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650" dirty="0">
                <a:latin typeface="Cambria Math"/>
                <a:cs typeface="Cambria Math"/>
              </a:rPr>
              <a:t>𝑞𝑞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-5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맑은 고딕"/>
                <a:cs typeface="맑은 고딕"/>
              </a:rPr>
              <a:t>로 </a:t>
            </a:r>
            <a:r>
              <a:rPr sz="2400" dirty="0">
                <a:latin typeface="맑은 고딕"/>
                <a:cs typeface="맑은 고딕"/>
              </a:rPr>
              <a:t>국한하고 분산을</a:t>
            </a:r>
            <a:r>
              <a:rPr sz="2400" spc="-655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쓰면</a:t>
            </a:r>
            <a:r>
              <a:rPr sz="2400" spc="-55" dirty="0"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944745"/>
            <a:ext cx="3083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40" dirty="0">
                <a:latin typeface="Arial Black"/>
                <a:cs typeface="Arial Black"/>
              </a:rPr>
              <a:t>[</a:t>
            </a:r>
            <a:r>
              <a:rPr sz="2000" spc="-40" dirty="0">
                <a:latin typeface="맑은 고딕"/>
                <a:cs typeface="맑은 고딕"/>
              </a:rPr>
              <a:t>문제 </a:t>
            </a:r>
            <a:r>
              <a:rPr sz="2000" spc="-125" dirty="0">
                <a:latin typeface="Arial Black"/>
                <a:cs typeface="Arial Black"/>
              </a:rPr>
              <a:t>6.1]</a:t>
            </a:r>
            <a:r>
              <a:rPr sz="2000" spc="-125" dirty="0">
                <a:latin typeface="맑은 고딕"/>
                <a:cs typeface="맑은 고딕"/>
              </a:rPr>
              <a:t>을 </a:t>
            </a:r>
            <a:r>
              <a:rPr sz="2000" dirty="0">
                <a:latin typeface="맑은 고딕"/>
                <a:cs typeface="맑은 고딕"/>
              </a:rPr>
              <a:t>바꾸어</a:t>
            </a:r>
            <a:r>
              <a:rPr sz="2000" spc="-459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쓰면</a:t>
            </a:r>
            <a:r>
              <a:rPr sz="2000" spc="-45" dirty="0">
                <a:latin typeface="Arial Black"/>
                <a:cs typeface="Arial Black"/>
              </a:rPr>
              <a:t>,</a:t>
            </a:r>
            <a:endParaRPr sz="2000">
              <a:latin typeface="Arial Black"/>
              <a:cs typeface="Arial Blac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09625" y="3314641"/>
            <a:ext cx="7965440" cy="1290955"/>
            <a:chOff x="4009625" y="3314641"/>
            <a:chExt cx="7965440" cy="1290955"/>
          </a:xfrm>
        </p:grpSpPr>
        <p:sp>
          <p:nvSpPr>
            <p:cNvPr id="6" name="object 6"/>
            <p:cNvSpPr/>
            <p:nvPr/>
          </p:nvSpPr>
          <p:spPr>
            <a:xfrm>
              <a:off x="4009625" y="3880321"/>
              <a:ext cx="7271686" cy="7249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76625" y="3314641"/>
              <a:ext cx="1898270" cy="5345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79200" y="1846257"/>
            <a:ext cx="10106626" cy="7484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082885" y="2789962"/>
            <a:ext cx="1116965" cy="4514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5"/>
              </a:spcBef>
            </a:pPr>
            <a:r>
              <a:rPr sz="1400" b="1" dirty="0">
                <a:latin typeface="맑은 고딕"/>
                <a:cs typeface="맑은 고딕"/>
              </a:rPr>
              <a:t>u</a:t>
            </a:r>
            <a:r>
              <a:rPr sz="1400" dirty="0">
                <a:latin typeface="맑은 고딕"/>
                <a:cs typeface="맑은 고딕"/>
              </a:rPr>
              <a:t>: 단위벡터</a:t>
            </a:r>
          </a:p>
          <a:p>
            <a:pPr marL="12700">
              <a:lnSpc>
                <a:spcPts val="1675"/>
              </a:lnSpc>
            </a:pPr>
            <a:r>
              <a:rPr sz="1400" dirty="0">
                <a:latin typeface="Cambria Math"/>
                <a:cs typeface="Cambria Math"/>
              </a:rPr>
              <a:t>𝞢: </a:t>
            </a:r>
            <a:r>
              <a:rPr sz="1400" dirty="0">
                <a:latin typeface="맑은 고딕"/>
                <a:cs typeface="맑은 고딕"/>
              </a:rPr>
              <a:t>공분산행렬</a:t>
            </a:r>
          </a:p>
        </p:txBody>
      </p:sp>
      <p:sp>
        <p:nvSpPr>
          <p:cNvPr id="10" name="object 10"/>
          <p:cNvSpPr/>
          <p:nvPr/>
        </p:nvSpPr>
        <p:spPr>
          <a:xfrm>
            <a:off x="6831321" y="192093"/>
            <a:ext cx="5239904" cy="4353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1569" y="5623671"/>
            <a:ext cx="6407850" cy="2704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2781</Words>
  <Application>Microsoft Office PowerPoint</Application>
  <PresentationFormat>와이드스크린</PresentationFormat>
  <Paragraphs>420</Paragraphs>
  <Slides>44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4" baseType="lpstr">
      <vt:lpstr>맑은 고딕</vt:lpstr>
      <vt:lpstr>Arial</vt:lpstr>
      <vt:lpstr>Arial Black</vt:lpstr>
      <vt:lpstr>Calibri</vt:lpstr>
      <vt:lpstr>Cambria Math</vt:lpstr>
      <vt:lpstr>Courier New</vt:lpstr>
      <vt:lpstr>Tahoma</vt:lpstr>
      <vt:lpstr>Times New Roman</vt:lpstr>
      <vt:lpstr>Wingdings</vt:lpstr>
      <vt:lpstr>Office Theme</vt:lpstr>
      <vt:lpstr>Lecture 12: Kernel PCA</vt:lpstr>
      <vt:lpstr>PowerPoint 프레젠테이션</vt:lpstr>
      <vt:lpstr>PCA in math form</vt:lpstr>
      <vt:lpstr>PowerPoint 프레젠테이션</vt:lpstr>
      <vt:lpstr>PCA: 전처리</vt:lpstr>
      <vt:lpstr>PCA: 변환식</vt:lpstr>
      <vt:lpstr>PCA: 변환식</vt:lpstr>
      <vt:lpstr>PCA: 목적</vt:lpstr>
      <vt:lpstr>PCA: 최적화 문제</vt:lpstr>
      <vt:lpstr>PCA: 최적화 문제</vt:lpstr>
      <vt:lpstr>PCA: 최적화 문제</vt:lpstr>
      <vt:lpstr>PCA: 최적화 문제</vt:lpstr>
      <vt:lpstr>PCA: 최적화 문제  Kernel PCA</vt:lpstr>
      <vt:lpstr>PowerPoint 프레젠테이션</vt:lpstr>
      <vt:lpstr>PowerPoint 프레젠테이션</vt:lpstr>
      <vt:lpstr>PowerPoint 프레젠테이션</vt:lpstr>
      <vt:lpstr>식 (11.17)과 𝐯𝐯 = ∑𝑛𝑛</vt:lpstr>
      <vt:lpstr>PowerPoint 프레젠테이션</vt:lpstr>
      <vt:lpstr>PowerPoint 프레젠테이션</vt:lpstr>
      <vt:lpstr>𝑛𝑛𝜆𝜆′를 𝜆𝜆로 대치하면 PCA와 같은 꼴의 식 (11.20)을 얻음</vt:lpstr>
      <vt:lpstr>PowerPoint 프레젠테이션</vt:lpstr>
      <vt:lpstr>위 식에 𝐯𝐯 = ∑𝑛𝑛</vt:lpstr>
      <vt:lpstr>Kernel PCA: 메모리 기반</vt:lpstr>
      <vt:lpstr>PCA: code</vt:lpstr>
      <vt:lpstr>PowerPoint 프레젠테이션</vt:lpstr>
      <vt:lpstr>PowerPoint 프레젠테이션</vt:lpstr>
      <vt:lpstr>PowerPoint 프레젠테이션</vt:lpstr>
      <vt:lpstr>PowerPoint 프레젠테이션</vt:lpstr>
      <vt:lpstr>차원축소된 데이터 분류하기</vt:lpstr>
      <vt:lpstr>차원축소된 데이터 분류하기</vt:lpstr>
      <vt:lpstr>PowerPoint 프레젠테이션</vt:lpstr>
      <vt:lpstr>PowerPoint 프레젠테이션</vt:lpstr>
      <vt:lpstr>PowerPoint 프레젠테이션</vt:lpstr>
      <vt:lpstr>PowerPoint 프레젠테이션</vt:lpstr>
      <vt:lpstr>Kernel PCA</vt:lpstr>
      <vt:lpstr>PowerPoint 프레젠테이션</vt:lpstr>
      <vt:lpstr>Kernel PCA</vt:lpstr>
      <vt:lpstr>Tuning Hyperparameters</vt:lpstr>
      <vt:lpstr>GridSearchCV</vt:lpstr>
      <vt:lpstr>GridSearchCV</vt:lpstr>
      <vt:lpstr>Summary</vt:lpstr>
      <vt:lpstr>참고자료</vt:lpstr>
      <vt:lpstr>In the next lecture…</vt:lpstr>
      <vt:lpstr>NOTE: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Dimensionality Reduction</dc:title>
  <dc:creator>Sang-hyo Park</dc:creator>
  <cp:lastModifiedBy>USER</cp:lastModifiedBy>
  <cp:revision>47</cp:revision>
  <dcterms:created xsi:type="dcterms:W3CDTF">2020-10-18T09:39:00Z</dcterms:created>
  <dcterms:modified xsi:type="dcterms:W3CDTF">2020-10-19T22:04:01Z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2020-10-08T00:00:00Z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2020-10-18T00:00:00Z</vt:filetime>
  </property>
</Properties>
</file>