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9670" autoAdjust="0"/>
  </p:normalViewPr>
  <p:slideViewPr>
    <p:cSldViewPr>
      <p:cViewPr varScale="1">
        <p:scale>
          <a:sx n="80" d="100"/>
          <a:sy n="80" d="100"/>
        </p:scale>
        <p:origin x="13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2E4948-EFEC-44B0-8890-55333E4447E8}" type="datetimeFigureOut">
              <a:rPr lang="ko-KR" altLang="en-US" smtClean="0"/>
              <a:t>2020-10-19 (Mon)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A8B6DF-E4DC-4872-B1D1-6A058C86339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430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0750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K-means</a:t>
            </a:r>
            <a:r>
              <a:rPr lang="ko-KR" altLang="en-US" dirty="0"/>
              <a:t>로 분류한 </a:t>
            </a:r>
            <a:r>
              <a:rPr lang="en-US" altLang="ko-KR" dirty="0"/>
              <a:t>decision boundary</a:t>
            </a:r>
            <a:r>
              <a:rPr lang="ko-KR" altLang="en-US" dirty="0"/>
              <a:t>를 출력한 것으로</a:t>
            </a:r>
            <a:r>
              <a:rPr lang="en-US" altLang="ko-KR" dirty="0"/>
              <a:t>, </a:t>
            </a:r>
            <a:r>
              <a:rPr lang="ko-KR" altLang="en-US" dirty="0"/>
              <a:t>굉장히 잘 분류한 것을 볼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지금과 같이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instance</a:t>
            </a:r>
            <a:r>
              <a:rPr lang="ko-KR" altLang="en-US" dirty="0"/>
              <a:t>를 하나의 </a:t>
            </a:r>
            <a:r>
              <a:rPr lang="en-US" altLang="ko-KR" dirty="0"/>
              <a:t>cluster</a:t>
            </a:r>
            <a:r>
              <a:rPr lang="ko-KR" altLang="en-US" dirty="0"/>
              <a:t>에 </a:t>
            </a:r>
            <a:r>
              <a:rPr lang="en-US" altLang="ko-KR" dirty="0"/>
              <a:t>1</a:t>
            </a:r>
            <a:r>
              <a:rPr lang="ko-KR" altLang="en-US" dirty="0"/>
              <a:t>대</a:t>
            </a:r>
            <a:r>
              <a:rPr lang="en-US" altLang="ko-KR" dirty="0"/>
              <a:t>1 </a:t>
            </a:r>
            <a:r>
              <a:rPr lang="ko-KR" altLang="en-US" dirty="0"/>
              <a:t>매칭시키는 것을 </a:t>
            </a:r>
            <a:r>
              <a:rPr lang="en-US" altLang="ko-KR" dirty="0"/>
              <a:t>hard clustering</a:t>
            </a:r>
            <a:r>
              <a:rPr lang="ko-KR" altLang="en-US" dirty="0"/>
              <a:t>이라고 부르기도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323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K-Means Algorithm</a:t>
            </a:r>
            <a:r>
              <a:rPr lang="ko-KR" altLang="en-US" b="1" dirty="0"/>
              <a:t>의 상세 원리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Cluster </a:t>
            </a:r>
            <a:r>
              <a:rPr lang="ko-KR" altLang="en-US" dirty="0"/>
              <a:t>개수를 알고 있다고 가정할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N</a:t>
            </a:r>
            <a:r>
              <a:rPr lang="ko-KR" altLang="en-US" dirty="0"/>
              <a:t>개의 </a:t>
            </a:r>
            <a:r>
              <a:rPr lang="en-US" altLang="ko-KR" dirty="0"/>
              <a:t>centroid(</a:t>
            </a:r>
            <a:r>
              <a:rPr lang="ko-KR" altLang="en-US" dirty="0"/>
              <a:t>중심</a:t>
            </a:r>
            <a:r>
              <a:rPr lang="en-US" altLang="ko-KR" dirty="0"/>
              <a:t>)</a:t>
            </a:r>
            <a:r>
              <a:rPr lang="ko-KR" altLang="en-US" dirty="0"/>
              <a:t>을 임의로 정함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각 </a:t>
            </a:r>
            <a:r>
              <a:rPr lang="en-US" altLang="ko-KR" dirty="0"/>
              <a:t>instance</a:t>
            </a:r>
            <a:r>
              <a:rPr lang="ko-KR" altLang="en-US" dirty="0"/>
              <a:t>를 </a:t>
            </a:r>
            <a:r>
              <a:rPr lang="en-US" altLang="ko-KR" dirty="0"/>
              <a:t>centroid </a:t>
            </a:r>
            <a:r>
              <a:rPr lang="ko-KR" altLang="en-US" dirty="0"/>
              <a:t>기준으로 </a:t>
            </a:r>
            <a:r>
              <a:rPr lang="en-US" altLang="ko-KR" dirty="0"/>
              <a:t>labeling</a:t>
            </a:r>
            <a:r>
              <a:rPr lang="ko-KR" altLang="en-US" dirty="0"/>
              <a:t>함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/>
              <a:t>label</a:t>
            </a:r>
            <a:r>
              <a:rPr lang="ko-KR" altLang="en-US" dirty="0"/>
              <a:t>은 정답이 아니라</a:t>
            </a:r>
            <a:r>
              <a:rPr lang="en-US" altLang="ko-KR" dirty="0"/>
              <a:t>, </a:t>
            </a:r>
            <a:r>
              <a:rPr lang="ko-KR" altLang="en-US" dirty="0"/>
              <a:t>구분을 위한 임시 </a:t>
            </a:r>
            <a:r>
              <a:rPr lang="en-US" altLang="ko-KR" dirty="0"/>
              <a:t>indexing). </a:t>
            </a:r>
            <a:r>
              <a:rPr lang="ko-KR" altLang="en-US" dirty="0"/>
              <a:t>이후에 </a:t>
            </a:r>
            <a:r>
              <a:rPr lang="en-US" altLang="ko-KR" dirty="0"/>
              <a:t>centroid</a:t>
            </a:r>
            <a:r>
              <a:rPr lang="ko-KR" altLang="en-US" dirty="0"/>
              <a:t>를 다시 </a:t>
            </a:r>
            <a:r>
              <a:rPr lang="en-US" altLang="ko-KR" dirty="0"/>
              <a:t>update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만약 </a:t>
            </a:r>
            <a:r>
              <a:rPr lang="en-US" altLang="ko-KR" dirty="0"/>
              <a:t>labeling </a:t>
            </a:r>
            <a:r>
              <a:rPr lang="ko-KR" altLang="en-US" dirty="0"/>
              <a:t>후에 </a:t>
            </a:r>
            <a:r>
              <a:rPr lang="en-US" altLang="ko-KR" dirty="0"/>
              <a:t>centroid</a:t>
            </a:r>
            <a:r>
              <a:rPr lang="ko-KR" altLang="en-US" dirty="0"/>
              <a:t>가 움직였다면</a:t>
            </a:r>
            <a:r>
              <a:rPr lang="en-US" altLang="ko-KR" dirty="0"/>
              <a:t>, </a:t>
            </a:r>
            <a:r>
              <a:rPr lang="ko-KR" altLang="en-US" dirty="0"/>
              <a:t>다시 움직인 </a:t>
            </a:r>
            <a:r>
              <a:rPr lang="en-US" altLang="ko-KR" dirty="0"/>
              <a:t>centroid</a:t>
            </a:r>
            <a:r>
              <a:rPr lang="ko-KR" altLang="en-US" dirty="0"/>
              <a:t>에 따라 거리를 비교하며 다시 </a:t>
            </a:r>
            <a:r>
              <a:rPr lang="en-US" altLang="ko-KR" dirty="0"/>
              <a:t>labeling</a:t>
            </a:r>
            <a:r>
              <a:rPr lang="ko-KR" altLang="en-US" dirty="0"/>
              <a:t>함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더 이상 </a:t>
            </a:r>
            <a:r>
              <a:rPr lang="en-US" altLang="ko-KR" dirty="0"/>
              <a:t>centroid</a:t>
            </a:r>
            <a:r>
              <a:rPr lang="ko-KR" altLang="en-US" dirty="0"/>
              <a:t>가 움직일 필요가 없다면</a:t>
            </a:r>
            <a:r>
              <a:rPr lang="en-US" altLang="ko-KR" dirty="0"/>
              <a:t>, </a:t>
            </a:r>
            <a:r>
              <a:rPr lang="ko-KR" altLang="en-US" dirty="0"/>
              <a:t>움직임을 멈추고 알고리즘을 종료함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191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그림으로 보는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초기의 </a:t>
            </a:r>
            <a:r>
              <a:rPr lang="en-US" altLang="ko-KR" dirty="0"/>
              <a:t>centroid</a:t>
            </a:r>
            <a:r>
              <a:rPr lang="ko-KR" altLang="en-US" dirty="0"/>
              <a:t>를 기준으로 </a:t>
            </a:r>
            <a:r>
              <a:rPr lang="en-US" altLang="ko-KR" dirty="0"/>
              <a:t>Labeling</a:t>
            </a:r>
            <a:r>
              <a:rPr lang="ko-KR" altLang="en-US" dirty="0"/>
              <a:t>을 한 후에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centroid</a:t>
            </a:r>
            <a:r>
              <a:rPr lang="ko-KR" altLang="en-US" dirty="0"/>
              <a:t>를 움직여야 하는가</a:t>
            </a:r>
            <a:r>
              <a:rPr lang="en-US" altLang="ko-KR" dirty="0"/>
              <a:t>? </a:t>
            </a:r>
            <a:r>
              <a:rPr lang="ko-KR" altLang="en-US" dirty="0"/>
              <a:t>를 판단하는 </a:t>
            </a:r>
            <a:r>
              <a:rPr lang="ko-KR" altLang="en-US" b="1" dirty="0"/>
              <a:t>평가지표가</a:t>
            </a:r>
            <a:r>
              <a:rPr lang="ko-KR" altLang="en-US" dirty="0"/>
              <a:t> 있는데</a:t>
            </a:r>
            <a:r>
              <a:rPr lang="en-US" altLang="ko-KR" dirty="0"/>
              <a:t>, </a:t>
            </a:r>
            <a:r>
              <a:rPr lang="ko-KR" altLang="en-US" dirty="0"/>
              <a:t>이후 설명할 것</a:t>
            </a:r>
            <a:endParaRPr lang="en-US" altLang="ko-KR" dirty="0"/>
          </a:p>
          <a:p>
            <a:r>
              <a:rPr lang="en-US" altLang="ko-KR" dirty="0"/>
              <a:t>Ex) centroid</a:t>
            </a:r>
            <a:r>
              <a:rPr lang="ko-KR" altLang="en-US" dirty="0"/>
              <a:t>로부터 해당하는 </a:t>
            </a:r>
            <a:r>
              <a:rPr lang="en-US" altLang="ko-KR" dirty="0"/>
              <a:t>cluster </a:t>
            </a:r>
            <a:r>
              <a:rPr lang="ko-KR" altLang="en-US" dirty="0"/>
              <a:t>내의 </a:t>
            </a:r>
            <a:r>
              <a:rPr lang="en-US" altLang="ko-KR" dirty="0"/>
              <a:t>instance</a:t>
            </a:r>
            <a:r>
              <a:rPr lang="ko-KR" altLang="en-US" dirty="0"/>
              <a:t>까지의 거리의 합이 최소가 되도록 등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987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첫번째 문제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언젠가는 수렴하지만</a:t>
            </a:r>
            <a:r>
              <a:rPr lang="en-US" altLang="ko-KR" dirty="0"/>
              <a:t>, </a:t>
            </a:r>
            <a:r>
              <a:rPr lang="ko-KR" altLang="en-US" dirty="0"/>
              <a:t>옳은 </a:t>
            </a:r>
            <a:r>
              <a:rPr lang="en-US" altLang="ko-KR" dirty="0"/>
              <a:t>solution</a:t>
            </a:r>
            <a:r>
              <a:rPr lang="ko-KR" altLang="en-US" dirty="0"/>
              <a:t>으로 수렴한다는 보장이 없음</a:t>
            </a:r>
            <a:r>
              <a:rPr lang="en-US" altLang="ko-KR" dirty="0"/>
              <a:t>(local optimum</a:t>
            </a:r>
            <a:r>
              <a:rPr lang="ko-KR" altLang="en-US" dirty="0"/>
              <a:t>으로 수렴할 수 있음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어떤 값으로 초기화하는지에 따라 다르므로</a:t>
            </a:r>
            <a:r>
              <a:rPr lang="en-US" altLang="ko-KR" dirty="0"/>
              <a:t>, </a:t>
            </a:r>
            <a:r>
              <a:rPr lang="ko-KR" altLang="en-US" b="1" dirty="0"/>
              <a:t>초기화 문제가 중요하게 </a:t>
            </a:r>
            <a:r>
              <a:rPr lang="ko-KR" altLang="en-US" b="1" dirty="0" err="1"/>
              <a:t>다뤄짐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</a:t>
            </a:r>
            <a:r>
              <a:rPr lang="en-US" altLang="ko-KR" dirty="0" err="1"/>
              <a:t>Random_seed</a:t>
            </a:r>
            <a:r>
              <a:rPr lang="ko-KR" altLang="en-US" dirty="0"/>
              <a:t>가 바뀌었을 때</a:t>
            </a:r>
            <a:r>
              <a:rPr lang="en-US" altLang="ko-KR" dirty="0"/>
              <a:t>, solution</a:t>
            </a:r>
            <a:r>
              <a:rPr lang="ko-KR" altLang="en-US" dirty="0"/>
              <a:t>이 달라짐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62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그렇다면</a:t>
            </a:r>
            <a:r>
              <a:rPr lang="en-US" altLang="ko-KR" dirty="0"/>
              <a:t>, </a:t>
            </a:r>
            <a:r>
              <a:rPr lang="ko-KR" altLang="en-US" dirty="0"/>
              <a:t>해결방법은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 err="1"/>
              <a:t>어떤게</a:t>
            </a:r>
            <a:r>
              <a:rPr lang="ko-KR" altLang="en-US" dirty="0"/>
              <a:t> </a:t>
            </a:r>
            <a:r>
              <a:rPr lang="en-US" altLang="ko-KR" dirty="0"/>
              <a:t>best model</a:t>
            </a:r>
            <a:r>
              <a:rPr lang="ko-KR" altLang="en-US" dirty="0"/>
              <a:t>인지를 찾는 것이 필요함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평가지표</a:t>
            </a:r>
            <a:r>
              <a:rPr lang="en-US" altLang="ko-KR" dirty="0"/>
              <a:t>(Metric)</a:t>
            </a:r>
            <a:r>
              <a:rPr lang="ko-KR" altLang="en-US" dirty="0"/>
              <a:t>이 필요하다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평가지표 중 하나인 </a:t>
            </a:r>
            <a:r>
              <a:rPr lang="en-US" altLang="ko-KR" b="1" dirty="0"/>
              <a:t>Inertia</a:t>
            </a:r>
            <a:r>
              <a:rPr lang="en-US" altLang="ko-KR" dirty="0"/>
              <a:t> : </a:t>
            </a:r>
            <a:r>
              <a:rPr lang="en-US" altLang="ko-KR" b="1" dirty="0"/>
              <a:t>centroid</a:t>
            </a:r>
            <a:r>
              <a:rPr lang="ko-KR" altLang="en-US" b="1" dirty="0"/>
              <a:t>와 </a:t>
            </a:r>
            <a:r>
              <a:rPr lang="en-US" altLang="ko-KR" b="1" dirty="0"/>
              <a:t>instance </a:t>
            </a:r>
            <a:r>
              <a:rPr lang="ko-KR" altLang="en-US" b="1" dirty="0"/>
              <a:t>사이의 거리의 제곱에 대한 평균값</a:t>
            </a:r>
            <a:r>
              <a:rPr lang="en-US" altLang="ko-KR" b="1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7216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K-means</a:t>
            </a:r>
            <a:r>
              <a:rPr lang="ko-KR" altLang="en-US" b="1" dirty="0"/>
              <a:t>의 두 번째 문제점 </a:t>
            </a:r>
            <a:r>
              <a:rPr lang="en-US" altLang="ko-KR" b="1" dirty="0"/>
              <a:t>: Complexity</a:t>
            </a:r>
          </a:p>
          <a:p>
            <a:endParaRPr lang="en-US" altLang="ko-KR" dirty="0"/>
          </a:p>
          <a:p>
            <a:r>
              <a:rPr lang="ko-KR" altLang="en-US" dirty="0"/>
              <a:t>한번 반복을 할 때마다</a:t>
            </a:r>
            <a:r>
              <a:rPr lang="en-US" altLang="ko-KR" dirty="0"/>
              <a:t>, </a:t>
            </a:r>
            <a:r>
              <a:rPr lang="ko-KR" altLang="en-US" dirty="0"/>
              <a:t>모든 </a:t>
            </a:r>
            <a:r>
              <a:rPr lang="en-US" altLang="ko-KR" dirty="0"/>
              <a:t>dataset</a:t>
            </a:r>
            <a:r>
              <a:rPr lang="ko-KR" altLang="en-US" dirty="0"/>
              <a:t>이 필요함</a:t>
            </a:r>
            <a:r>
              <a:rPr lang="en-US" altLang="ko-KR" dirty="0"/>
              <a:t>. </a:t>
            </a:r>
            <a:r>
              <a:rPr lang="ko-KR" altLang="en-US" dirty="0"/>
              <a:t>모든 </a:t>
            </a:r>
            <a:r>
              <a:rPr lang="en-US" altLang="ko-KR" dirty="0"/>
              <a:t>instance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centroid</a:t>
            </a:r>
            <a:r>
              <a:rPr lang="ko-KR" altLang="en-US" dirty="0"/>
              <a:t>들 간 거리를 재야 하므로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모든 샘플에 대해 계산하는 시간 </a:t>
            </a:r>
            <a:r>
              <a:rPr lang="en-US" altLang="ko-KR" dirty="0"/>
              <a:t>+ </a:t>
            </a:r>
            <a:r>
              <a:rPr lang="ko-KR" altLang="en-US" dirty="0"/>
              <a:t>모든 샘플을 메모리에 저장해야 하는 </a:t>
            </a:r>
            <a:r>
              <a:rPr lang="en-US" altLang="ko-KR" dirty="0"/>
              <a:t>complexity </a:t>
            </a:r>
            <a:r>
              <a:rPr lang="ko-KR" altLang="en-US" dirty="0"/>
              <a:t>또한 존재함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언제 문제가 되는가</a:t>
            </a:r>
            <a:r>
              <a:rPr lang="en-US" altLang="ko-KR" dirty="0"/>
              <a:t>? -&gt; centroid</a:t>
            </a:r>
            <a:r>
              <a:rPr lang="ko-KR" altLang="en-US" dirty="0"/>
              <a:t>가 많은 경우 치명적일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37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해당 문제에 대한 </a:t>
            </a:r>
            <a:r>
              <a:rPr lang="en-US" altLang="ko-KR" b="1" dirty="0"/>
              <a:t>Solution : mini batch </a:t>
            </a:r>
            <a:r>
              <a:rPr lang="ko-KR" altLang="en-US" b="1" dirty="0"/>
              <a:t>개념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dirty="0"/>
              <a:t>-&gt; K-means</a:t>
            </a:r>
            <a:r>
              <a:rPr lang="ko-KR" altLang="en-US" dirty="0"/>
              <a:t>를 학습할 때</a:t>
            </a:r>
            <a:r>
              <a:rPr lang="en-US" altLang="ko-KR" dirty="0"/>
              <a:t>, mini batch</a:t>
            </a:r>
            <a:r>
              <a:rPr lang="ko-KR" altLang="en-US" dirty="0"/>
              <a:t>로 특정 규모로 학습을 수행하는 개념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85910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Mini batch</a:t>
            </a:r>
            <a:r>
              <a:rPr lang="ko-KR" altLang="en-US" dirty="0"/>
              <a:t>를 사용하였을 때</a:t>
            </a:r>
            <a:r>
              <a:rPr lang="en-US" altLang="ko-KR" dirty="0"/>
              <a:t>, training time</a:t>
            </a:r>
            <a:r>
              <a:rPr lang="ko-KR" altLang="en-US" dirty="0"/>
              <a:t>이 비교적으로 개선된 모습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839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K-Means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그 외의 문제들</a:t>
            </a:r>
            <a:endParaRPr lang="en-US" altLang="ko-KR" b="1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Suboptimal solution</a:t>
            </a:r>
            <a:r>
              <a:rPr lang="ko-KR" altLang="en-US" dirty="0"/>
              <a:t>을 피해주기 위해서</a:t>
            </a:r>
            <a:r>
              <a:rPr lang="en-US" altLang="ko-KR" dirty="0"/>
              <a:t>, </a:t>
            </a:r>
            <a:r>
              <a:rPr lang="ko-KR" altLang="en-US" dirty="0"/>
              <a:t>아예 </a:t>
            </a:r>
            <a:r>
              <a:rPr lang="en-US" altLang="ko-KR" dirty="0"/>
              <a:t>initial centroid</a:t>
            </a:r>
            <a:r>
              <a:rPr lang="ko-KR" altLang="en-US" dirty="0"/>
              <a:t>를 바꿔서 모든 과정을 반복해야 하는 경우가 있음 </a:t>
            </a:r>
            <a:r>
              <a:rPr lang="en-US" altLang="ko-KR" dirty="0"/>
              <a:t>-&gt; Time complexity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Cluster size</a:t>
            </a:r>
            <a:r>
              <a:rPr lang="ko-KR" altLang="en-US" dirty="0"/>
              <a:t>를 명시해 주어야 작동이 가능함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Cluster size</a:t>
            </a:r>
            <a:r>
              <a:rPr lang="ko-KR" altLang="en-US" dirty="0"/>
              <a:t>가 다양하거나</a:t>
            </a:r>
            <a:r>
              <a:rPr lang="en-US" altLang="ko-KR" dirty="0"/>
              <a:t>, </a:t>
            </a:r>
            <a:r>
              <a:rPr lang="ko-KR" altLang="en-US" dirty="0"/>
              <a:t>밀도가 다르거나</a:t>
            </a:r>
            <a:r>
              <a:rPr lang="en-US" altLang="ko-KR" dirty="0"/>
              <a:t>, </a:t>
            </a:r>
            <a:r>
              <a:rPr lang="ko-KR" altLang="en-US" dirty="0"/>
              <a:t>모양이 원 형태가 아닌 경우에 잘 작동하지 않는 경향이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315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b="1" dirty="0"/>
              <a:t>K-Means</a:t>
            </a:r>
            <a:r>
              <a:rPr lang="ko-KR" altLang="en-US" b="1" dirty="0"/>
              <a:t> </a:t>
            </a:r>
            <a:r>
              <a:rPr lang="en-US" altLang="ko-KR" b="1" dirty="0"/>
              <a:t>:</a:t>
            </a:r>
            <a:r>
              <a:rPr lang="ko-KR" altLang="en-US" b="1" dirty="0"/>
              <a:t> 그 외의 문제들</a:t>
            </a:r>
            <a:r>
              <a:rPr lang="en-US" altLang="ko-KR" b="1" dirty="0"/>
              <a:t>(</a:t>
            </a:r>
            <a:r>
              <a:rPr lang="ko-KR" altLang="en-US" b="1" dirty="0"/>
              <a:t>예시</a:t>
            </a:r>
            <a:r>
              <a:rPr lang="en-US" altLang="ko-KR" b="1" dirty="0"/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b="1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="0" dirty="0"/>
              <a:t>구 형태가 아닌 </a:t>
            </a:r>
            <a:r>
              <a:rPr lang="en-US" altLang="ko-KR" b="0" dirty="0"/>
              <a:t>Cluster</a:t>
            </a:r>
            <a:r>
              <a:rPr lang="ko-KR" altLang="en-US" b="0" dirty="0"/>
              <a:t>에 대해 잘 작동하지 않는 예시 </a:t>
            </a:r>
            <a:r>
              <a:rPr lang="en-US" altLang="ko-KR" b="0" dirty="0"/>
              <a:t>/ </a:t>
            </a:r>
            <a:r>
              <a:rPr lang="ko-KR" altLang="en-US" b="0" dirty="0"/>
              <a:t>잘 되지 않은 </a:t>
            </a:r>
            <a:r>
              <a:rPr lang="en-US" altLang="ko-KR" b="0" dirty="0"/>
              <a:t>clustering</a:t>
            </a:r>
            <a:r>
              <a:rPr lang="ko-KR" altLang="en-US" b="0" dirty="0"/>
              <a:t>에 대해 </a:t>
            </a:r>
            <a:r>
              <a:rPr lang="en-US" altLang="ko-KR" b="0" dirty="0"/>
              <a:t>Inertia</a:t>
            </a:r>
            <a:r>
              <a:rPr lang="ko-KR" altLang="en-US" b="0" dirty="0"/>
              <a:t>가 낮은 예시</a:t>
            </a:r>
            <a:r>
              <a:rPr lang="en-US" altLang="ko-KR" b="0" dirty="0"/>
              <a:t>(inertia</a:t>
            </a:r>
            <a:r>
              <a:rPr lang="ko-KR" altLang="en-US" b="0" dirty="0"/>
              <a:t>가 제대로 된 평가지표가 아닐 수 있다</a:t>
            </a:r>
            <a:r>
              <a:rPr lang="en-US" altLang="ko-KR" b="0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39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0921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다양한 </a:t>
            </a:r>
            <a:r>
              <a:rPr lang="en-US" altLang="ko-KR" dirty="0"/>
              <a:t>Clustering </a:t>
            </a:r>
            <a:r>
              <a:rPr lang="ko-KR" altLang="en-US" dirty="0"/>
              <a:t>기법을 어디에 사용할 수 있는가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1155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b="1" dirty="0" err="1"/>
              <a:t>전처리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-Clustering</a:t>
            </a:r>
            <a:r>
              <a:rPr lang="ko-KR" altLang="en-US" dirty="0"/>
              <a:t>이 분류 문제의 </a:t>
            </a:r>
            <a:r>
              <a:rPr lang="ko-KR" altLang="en-US" dirty="0" err="1"/>
              <a:t>전처리</a:t>
            </a:r>
            <a:r>
              <a:rPr lang="ko-KR" altLang="en-US" dirty="0"/>
              <a:t> 단계로써 차원 축소를 시키는 경우 사용할 수 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3594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Logistic</a:t>
            </a:r>
            <a:r>
              <a:rPr lang="ko-KR" altLang="en-US" dirty="0"/>
              <a:t> </a:t>
            </a:r>
            <a:r>
              <a:rPr lang="en-US" altLang="ko-KR" dirty="0" err="1"/>
              <a:t>regressio</a:t>
            </a:r>
            <a:r>
              <a:rPr lang="ko-KR" altLang="en-US" dirty="0"/>
              <a:t>을 바로 적용했을 때</a:t>
            </a:r>
            <a:r>
              <a:rPr lang="en-US" altLang="ko-KR" dirty="0"/>
              <a:t>, 0.9688…</a:t>
            </a:r>
            <a:r>
              <a:rPr lang="ko-KR" altLang="en-US" dirty="0"/>
              <a:t>이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9459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Pipeline</a:t>
            </a:r>
            <a:r>
              <a:rPr lang="ko-KR" altLang="en-US" dirty="0"/>
              <a:t>을 만들어</a:t>
            </a:r>
            <a:r>
              <a:rPr lang="en-US" altLang="ko-KR" dirty="0"/>
              <a:t>, k-means</a:t>
            </a:r>
            <a:r>
              <a:rPr lang="ko-KR" altLang="en-US" dirty="0"/>
              <a:t>를 적용한 후 똑같은 </a:t>
            </a:r>
            <a:r>
              <a:rPr lang="en-US" altLang="ko-KR" dirty="0"/>
              <a:t>logistic regression</a:t>
            </a:r>
            <a:r>
              <a:rPr lang="ko-KR" altLang="en-US" dirty="0"/>
              <a:t>을 적용한 결과</a:t>
            </a:r>
            <a:r>
              <a:rPr lang="en-US" altLang="ko-KR" dirty="0"/>
              <a:t>, 0.9777</a:t>
            </a:r>
            <a:r>
              <a:rPr lang="ko-KR" altLang="en-US" dirty="0"/>
              <a:t>로 성능 향상이 있었음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94329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K-means</a:t>
            </a:r>
            <a:r>
              <a:rPr lang="ko-KR" altLang="en-US" dirty="0"/>
              <a:t>의 </a:t>
            </a:r>
            <a:r>
              <a:rPr lang="en-US" altLang="ko-KR" dirty="0"/>
              <a:t>optimal parameter</a:t>
            </a:r>
            <a:r>
              <a:rPr lang="ko-KR" altLang="en-US" dirty="0"/>
              <a:t>을 구하기 위해 </a:t>
            </a:r>
            <a:r>
              <a:rPr lang="en-US" altLang="ko-KR" dirty="0" err="1"/>
              <a:t>GridSearch</a:t>
            </a:r>
            <a:r>
              <a:rPr lang="en-US" altLang="ko-KR" dirty="0"/>
              <a:t>(optimal hyperparameter</a:t>
            </a:r>
            <a:r>
              <a:rPr lang="ko-KR" altLang="en-US" dirty="0"/>
              <a:t>을 알려주는 함수</a:t>
            </a:r>
            <a:r>
              <a:rPr lang="en-US" altLang="ko-KR" dirty="0"/>
              <a:t>)</a:t>
            </a:r>
            <a:r>
              <a:rPr lang="ko-KR" altLang="en-US" dirty="0"/>
              <a:t>를 추가한 결과</a:t>
            </a:r>
            <a:r>
              <a:rPr lang="en-US" altLang="ko-KR" dirty="0"/>
              <a:t>, 0.98222</a:t>
            </a:r>
            <a:r>
              <a:rPr lang="ko-KR" altLang="en-US" dirty="0"/>
              <a:t>까지</a:t>
            </a:r>
            <a:r>
              <a:rPr lang="en-US" altLang="ko-KR" dirty="0"/>
              <a:t>, </a:t>
            </a:r>
            <a:r>
              <a:rPr lang="ko-KR" altLang="en-US" dirty="0"/>
              <a:t>훨씬 향상된 결과를 보임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341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Search engine / Semi-supervised learning</a:t>
            </a:r>
            <a:r>
              <a:rPr lang="ko-KR" altLang="en-US" dirty="0"/>
              <a:t>에 사용되는 예시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Semi-supervised learning : </a:t>
            </a:r>
            <a:r>
              <a:rPr lang="ko-KR" altLang="en-US" dirty="0"/>
              <a:t>대부분의 데이터가 </a:t>
            </a:r>
            <a:r>
              <a:rPr lang="en-US" altLang="ko-KR" dirty="0"/>
              <a:t>unlabeled data</a:t>
            </a:r>
            <a:r>
              <a:rPr lang="ko-KR" altLang="en-US" dirty="0"/>
              <a:t>인 상황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의 수집은 쉽지만</a:t>
            </a:r>
            <a:r>
              <a:rPr lang="en-US" altLang="ko-KR" dirty="0"/>
              <a:t>, </a:t>
            </a:r>
            <a:r>
              <a:rPr lang="ko-KR" altLang="en-US" dirty="0"/>
              <a:t>라벨링에 수작업이 필요한 경우 등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704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MNIST Dataset</a:t>
            </a:r>
            <a:r>
              <a:rPr lang="ko-KR" altLang="en-US" dirty="0"/>
              <a:t>의 수백 개의 데이터 중</a:t>
            </a:r>
            <a:r>
              <a:rPr lang="en-US" altLang="ko-KR" dirty="0"/>
              <a:t>, 50</a:t>
            </a:r>
            <a:r>
              <a:rPr lang="ko-KR" altLang="en-US" dirty="0"/>
              <a:t>개의 데이터만 </a:t>
            </a:r>
            <a:r>
              <a:rPr lang="en-US" altLang="ko-KR" dirty="0"/>
              <a:t>labeling</a:t>
            </a:r>
            <a:r>
              <a:rPr lang="ko-KR" altLang="en-US" dirty="0"/>
              <a:t>을 한 경우의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0~50</a:t>
            </a:r>
            <a:r>
              <a:rPr lang="ko-KR" altLang="en-US" dirty="0"/>
              <a:t>의 </a:t>
            </a:r>
            <a:r>
              <a:rPr lang="en-US" altLang="ko-KR" dirty="0"/>
              <a:t>labeled data</a:t>
            </a:r>
            <a:r>
              <a:rPr lang="ko-KR" altLang="en-US" dirty="0"/>
              <a:t>만으로 </a:t>
            </a:r>
            <a:r>
              <a:rPr lang="en-US" altLang="ko-KR" dirty="0"/>
              <a:t>supervised learning</a:t>
            </a:r>
            <a:r>
              <a:rPr lang="ko-KR" altLang="en-US" dirty="0"/>
              <a:t>을 수행한 후</a:t>
            </a:r>
            <a:r>
              <a:rPr lang="en-US" altLang="ko-KR" dirty="0"/>
              <a:t>, </a:t>
            </a:r>
            <a:r>
              <a:rPr lang="ko-KR" altLang="en-US" dirty="0"/>
              <a:t>모르는 데이터에 대해 </a:t>
            </a:r>
            <a:r>
              <a:rPr lang="en-US" altLang="ko-KR" dirty="0"/>
              <a:t>prediction</a:t>
            </a:r>
            <a:r>
              <a:rPr lang="ko-KR" altLang="en-US" dirty="0"/>
              <a:t>을 수행한 결과 </a:t>
            </a:r>
            <a:r>
              <a:rPr lang="en-US" altLang="ko-KR" dirty="0"/>
              <a:t>0.83333</a:t>
            </a:r>
            <a:r>
              <a:rPr lang="ko-KR" altLang="en-US" dirty="0"/>
              <a:t>으로 낮은 정확도가 나옴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3009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때</a:t>
            </a:r>
            <a:r>
              <a:rPr lang="en-US" altLang="ko-KR" dirty="0"/>
              <a:t>, k = 50</a:t>
            </a:r>
            <a:r>
              <a:rPr lang="ko-KR" altLang="en-US" dirty="0" err="1"/>
              <a:t>일때의</a:t>
            </a:r>
            <a:r>
              <a:rPr lang="ko-KR" altLang="en-US" dirty="0"/>
              <a:t> </a:t>
            </a:r>
            <a:r>
              <a:rPr lang="en-US" altLang="ko-KR" dirty="0"/>
              <a:t>clustering </a:t>
            </a:r>
            <a:r>
              <a:rPr lang="ko-KR" altLang="en-US" dirty="0"/>
              <a:t>수행하여</a:t>
            </a:r>
            <a:r>
              <a:rPr lang="en-US" altLang="ko-KR" dirty="0"/>
              <a:t>, </a:t>
            </a:r>
            <a:r>
              <a:rPr lang="ko-KR" altLang="en-US" dirty="0"/>
              <a:t>이를 통해 </a:t>
            </a:r>
            <a:r>
              <a:rPr lang="en-US" altLang="ko-KR" dirty="0"/>
              <a:t>50</a:t>
            </a:r>
            <a:r>
              <a:rPr lang="ko-KR" altLang="en-US" dirty="0"/>
              <a:t>개의 </a:t>
            </a:r>
            <a:r>
              <a:rPr lang="en-US" altLang="ko-KR" dirty="0"/>
              <a:t>cluster</a:t>
            </a:r>
            <a:r>
              <a:rPr lang="ko-KR" altLang="en-US" dirty="0"/>
              <a:t>에서 </a:t>
            </a:r>
            <a:r>
              <a:rPr lang="en-US" altLang="ko-KR" dirty="0"/>
              <a:t>centroid</a:t>
            </a:r>
            <a:r>
              <a:rPr lang="ko-KR" altLang="en-US" dirty="0"/>
              <a:t>가 되는 </a:t>
            </a:r>
            <a:r>
              <a:rPr lang="en-US" altLang="ko-KR" dirty="0"/>
              <a:t>labeled data</a:t>
            </a:r>
            <a:r>
              <a:rPr lang="ko-KR" altLang="en-US" dirty="0"/>
              <a:t>를 </a:t>
            </a:r>
            <a:r>
              <a:rPr lang="en-US" altLang="ko-KR" dirty="0"/>
              <a:t>training set(Representative Image)</a:t>
            </a:r>
            <a:r>
              <a:rPr lang="ko-KR" altLang="en-US" dirty="0"/>
              <a:t>으로 하여 </a:t>
            </a:r>
            <a:r>
              <a:rPr lang="en-US" altLang="ko-KR" dirty="0"/>
              <a:t>supervised learning</a:t>
            </a:r>
            <a:r>
              <a:rPr lang="ko-KR" altLang="en-US" dirty="0"/>
              <a:t>을 수행한다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01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수행한 결과</a:t>
            </a:r>
            <a:r>
              <a:rPr lang="en-US" altLang="ko-KR" dirty="0"/>
              <a:t>, </a:t>
            </a:r>
            <a:r>
              <a:rPr lang="ko-KR" altLang="en-US" dirty="0"/>
              <a:t>정확도가 </a:t>
            </a:r>
            <a:r>
              <a:rPr lang="en-US" altLang="ko-KR" dirty="0"/>
              <a:t>0.9222</a:t>
            </a:r>
            <a:r>
              <a:rPr lang="ko-KR" altLang="en-US" dirty="0"/>
              <a:t>로 올라가는 것을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383454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Semi-supervised learning</a:t>
            </a:r>
            <a:r>
              <a:rPr lang="ko-KR" altLang="en-US" dirty="0"/>
              <a:t> 환경 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이번에는</a:t>
            </a:r>
            <a:r>
              <a:rPr lang="en-US" altLang="ko-KR" dirty="0"/>
              <a:t>, 50</a:t>
            </a:r>
            <a:r>
              <a:rPr lang="ko-KR" altLang="en-US" dirty="0"/>
              <a:t>개의 </a:t>
            </a:r>
            <a:r>
              <a:rPr lang="en-US" altLang="ko-KR" dirty="0"/>
              <a:t>clustered</a:t>
            </a:r>
            <a:r>
              <a:rPr lang="ko-KR" altLang="en-US" dirty="0"/>
              <a:t>된 </a:t>
            </a:r>
            <a:r>
              <a:rPr lang="en-US" altLang="ko-KR" dirty="0"/>
              <a:t>representative data</a:t>
            </a:r>
            <a:r>
              <a:rPr lang="ko-KR" altLang="en-US" dirty="0"/>
              <a:t>와 더불어 </a:t>
            </a:r>
            <a:r>
              <a:rPr lang="en-US" altLang="ko-KR" dirty="0"/>
              <a:t>unlabeled</a:t>
            </a:r>
            <a:r>
              <a:rPr lang="ko-KR" altLang="en-US" dirty="0"/>
              <a:t>된 나머지 데이터 역시 </a:t>
            </a:r>
            <a:r>
              <a:rPr lang="en-US" altLang="ko-KR" dirty="0"/>
              <a:t>centroid </a:t>
            </a:r>
            <a:r>
              <a:rPr lang="ko-KR" altLang="en-US" dirty="0"/>
              <a:t>단위로 </a:t>
            </a:r>
            <a:r>
              <a:rPr lang="en-US" altLang="ko-KR" dirty="0"/>
              <a:t>labeling</a:t>
            </a:r>
            <a:r>
              <a:rPr lang="ko-KR" altLang="en-US" dirty="0"/>
              <a:t>을 하여</a:t>
            </a:r>
            <a:r>
              <a:rPr lang="en-US" altLang="ko-KR" dirty="0"/>
              <a:t>(</a:t>
            </a:r>
            <a:r>
              <a:rPr lang="ko-KR" altLang="en-US" dirty="0"/>
              <a:t>부정확한 </a:t>
            </a:r>
            <a:r>
              <a:rPr lang="en-US" altLang="ko-KR" dirty="0"/>
              <a:t>labeling), </a:t>
            </a:r>
            <a:r>
              <a:rPr lang="ko-KR" altLang="en-US" dirty="0"/>
              <a:t>이를 바탕으로 </a:t>
            </a:r>
            <a:r>
              <a:rPr lang="en-US" altLang="ko-KR" dirty="0"/>
              <a:t>supervised learning</a:t>
            </a:r>
            <a:r>
              <a:rPr lang="ko-KR" altLang="en-US" dirty="0"/>
              <a:t>을 수행하였을 때</a:t>
            </a:r>
            <a:r>
              <a:rPr lang="en-US" altLang="ko-KR" dirty="0"/>
              <a:t>, 93.333</a:t>
            </a:r>
            <a:r>
              <a:rPr lang="ko-KR" altLang="en-US" dirty="0"/>
              <a:t>으로 올라간 것을 볼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11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Unsupervised Learning</a:t>
            </a:r>
            <a:r>
              <a:rPr lang="ko-KR" altLang="en-US" dirty="0"/>
              <a:t>의 세 가지 과업 중 하나인</a:t>
            </a:r>
            <a:r>
              <a:rPr lang="en-US" altLang="ko-KR" dirty="0"/>
              <a:t>, Clustering</a:t>
            </a:r>
            <a:r>
              <a:rPr lang="ko-KR" altLang="en-US" dirty="0"/>
              <a:t>에 대해서 다룸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-&gt; </a:t>
            </a:r>
            <a:r>
              <a:rPr lang="ko-KR" altLang="en-US" b="1" dirty="0"/>
              <a:t>유사한 샘플을 </a:t>
            </a:r>
            <a:r>
              <a:rPr lang="ko-KR" altLang="en-US" dirty="0"/>
              <a:t>모아 </a:t>
            </a:r>
            <a:r>
              <a:rPr lang="ko-KR" altLang="en-US" b="1" dirty="0"/>
              <a:t>같은 그룹</a:t>
            </a:r>
            <a:r>
              <a:rPr lang="ko-KR" altLang="en-US" dirty="0"/>
              <a:t>으로 묶는 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67554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방금 전의 문제 </a:t>
            </a:r>
            <a:r>
              <a:rPr lang="en-US" altLang="ko-KR" dirty="0"/>
              <a:t>: cluster</a:t>
            </a:r>
            <a:r>
              <a:rPr lang="ko-KR" altLang="en-US" dirty="0"/>
              <a:t>에 해당하는</a:t>
            </a:r>
            <a:r>
              <a:rPr lang="en-US" altLang="ko-KR" dirty="0"/>
              <a:t>, </a:t>
            </a:r>
            <a:r>
              <a:rPr lang="ko-KR" altLang="en-US" dirty="0"/>
              <a:t>하지만 경계에 있는 값 역시 해당 </a:t>
            </a:r>
            <a:r>
              <a:rPr lang="en-US" altLang="ko-KR" dirty="0"/>
              <a:t>cluster</a:t>
            </a:r>
            <a:r>
              <a:rPr lang="ko-KR" altLang="en-US" dirty="0"/>
              <a:t>값으로 </a:t>
            </a:r>
            <a:r>
              <a:rPr lang="en-US" altLang="ko-KR" dirty="0"/>
              <a:t>label</a:t>
            </a:r>
            <a:r>
              <a:rPr lang="ko-KR" altLang="en-US" dirty="0"/>
              <a:t>하였다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경계를 고려하지 않는 </a:t>
            </a:r>
            <a:r>
              <a:rPr lang="en-US" altLang="ko-KR" dirty="0"/>
              <a:t>hard K-means algorithm</a:t>
            </a:r>
          </a:p>
          <a:p>
            <a:endParaRPr lang="en-US" altLang="ko-KR" dirty="0"/>
          </a:p>
          <a:p>
            <a:r>
              <a:rPr lang="ko-KR" altLang="en-US" dirty="0"/>
              <a:t>이를 수정하여</a:t>
            </a:r>
            <a:r>
              <a:rPr lang="en-US" altLang="ko-KR" dirty="0"/>
              <a:t>, </a:t>
            </a:r>
            <a:r>
              <a:rPr lang="ko-KR" altLang="en-US" dirty="0"/>
              <a:t>퍼센트를 </a:t>
            </a:r>
            <a:r>
              <a:rPr lang="en-US" altLang="ko-KR" dirty="0"/>
              <a:t>20%</a:t>
            </a:r>
            <a:r>
              <a:rPr lang="ko-KR" altLang="en-US" dirty="0"/>
              <a:t>로 정하여</a:t>
            </a:r>
            <a:r>
              <a:rPr lang="en-US" altLang="ko-KR" dirty="0"/>
              <a:t>, </a:t>
            </a:r>
            <a:r>
              <a:rPr lang="ko-KR" altLang="en-US" dirty="0"/>
              <a:t>가까이 있지 않은 경우에는 </a:t>
            </a:r>
            <a:r>
              <a:rPr lang="en-US" altLang="ko-KR" dirty="0"/>
              <a:t>-1</a:t>
            </a:r>
            <a:r>
              <a:rPr lang="ko-KR" altLang="en-US" dirty="0"/>
              <a:t>로 정하여 </a:t>
            </a:r>
            <a:r>
              <a:rPr lang="en-US" altLang="ko-KR" dirty="0"/>
              <a:t>labeling</a:t>
            </a:r>
            <a:r>
              <a:rPr lang="ko-KR" altLang="en-US" dirty="0"/>
              <a:t>을 하지 않고</a:t>
            </a:r>
            <a:r>
              <a:rPr lang="en-US" altLang="ko-KR" dirty="0"/>
              <a:t>, training set</a:t>
            </a:r>
            <a:r>
              <a:rPr lang="ko-KR" altLang="en-US" dirty="0"/>
              <a:t>에 사용하지 않았다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0.94</a:t>
            </a:r>
            <a:r>
              <a:rPr lang="ko-KR" altLang="en-US" dirty="0"/>
              <a:t>로 정확도가 더 향상된 것을 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4339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Clustering</a:t>
            </a:r>
            <a:r>
              <a:rPr lang="ko-KR" altLang="en-US" dirty="0"/>
              <a:t>을 통해 </a:t>
            </a:r>
            <a:r>
              <a:rPr lang="ko-KR" altLang="en-US" b="1" dirty="0"/>
              <a:t>데이터의 특성을 정확히 잘 알기 위해서 </a:t>
            </a:r>
            <a:r>
              <a:rPr lang="ko-KR" altLang="en-US" dirty="0"/>
              <a:t>사용하거나</a:t>
            </a:r>
            <a:r>
              <a:rPr lang="en-US" altLang="ko-KR" dirty="0"/>
              <a:t>,</a:t>
            </a:r>
            <a:endParaRPr lang="ko-KR" altLang="en-US" dirty="0"/>
          </a:p>
          <a:p>
            <a:r>
              <a:rPr lang="en-US" altLang="ko-KR" b="1" dirty="0"/>
              <a:t>Supervised learning</a:t>
            </a:r>
            <a:r>
              <a:rPr lang="ko-KR" altLang="en-US" b="1" dirty="0"/>
              <a:t>의 전처리로써 </a:t>
            </a:r>
            <a:r>
              <a:rPr lang="ko-KR" altLang="en-US" dirty="0"/>
              <a:t>효과적으로 사용할 수 있음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74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Clustering</a:t>
            </a:r>
            <a:r>
              <a:rPr lang="ko-KR" altLang="en-US" dirty="0"/>
              <a:t>의 정의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Similar</a:t>
            </a:r>
            <a:r>
              <a:rPr lang="ko-KR" altLang="en-US" dirty="0"/>
              <a:t> </a:t>
            </a:r>
            <a:r>
              <a:rPr lang="en-US" altLang="ko-KR" dirty="0"/>
              <a:t>instance</a:t>
            </a:r>
            <a:r>
              <a:rPr lang="ko-KR" altLang="en-US" dirty="0"/>
              <a:t> </a:t>
            </a:r>
            <a:r>
              <a:rPr lang="en-US" altLang="ko-KR" dirty="0"/>
              <a:t>-&gt;</a:t>
            </a:r>
            <a:r>
              <a:rPr lang="ko-KR" altLang="en-US" dirty="0"/>
              <a:t> </a:t>
            </a:r>
            <a:r>
              <a:rPr lang="en-US" altLang="ko-KR" b="1" dirty="0"/>
              <a:t>cluster(</a:t>
            </a:r>
            <a:r>
              <a:rPr lang="ko-KR" altLang="en-US" b="1" dirty="0"/>
              <a:t>그룹</a:t>
            </a:r>
            <a:r>
              <a:rPr lang="en-US" altLang="ko-KR" b="1" dirty="0"/>
              <a:t>. </a:t>
            </a:r>
            <a:r>
              <a:rPr lang="ko-KR" altLang="en-US" b="1" dirty="0"/>
              <a:t>객체의 집합</a:t>
            </a:r>
            <a:r>
              <a:rPr lang="en-US" altLang="ko-KR" b="1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Cluster</a:t>
            </a:r>
            <a:r>
              <a:rPr lang="ko-KR" altLang="en-US" dirty="0"/>
              <a:t>이 무엇인가</a:t>
            </a:r>
            <a:r>
              <a:rPr lang="en-US" altLang="ko-KR" dirty="0"/>
              <a:t>?</a:t>
            </a:r>
            <a:r>
              <a:rPr lang="ko-KR" altLang="en-US" dirty="0"/>
              <a:t>가 알고리즘에 따라 다르므로</a:t>
            </a:r>
            <a:r>
              <a:rPr lang="en-US" altLang="ko-KR" dirty="0"/>
              <a:t>, </a:t>
            </a:r>
            <a:r>
              <a:rPr lang="ko-KR" altLang="en-US" dirty="0"/>
              <a:t>정의하기 어려움</a:t>
            </a:r>
            <a:r>
              <a:rPr lang="en-US" altLang="ko-KR" dirty="0"/>
              <a:t>. </a:t>
            </a:r>
            <a:r>
              <a:rPr lang="ko-KR" altLang="en-US" dirty="0"/>
              <a:t>애매한 상태로 정의를 내릴 수 밖에 없음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비슷한 </a:t>
            </a:r>
            <a:r>
              <a:rPr lang="en-US" altLang="ko-KR" dirty="0"/>
              <a:t>instance</a:t>
            </a:r>
            <a:r>
              <a:rPr lang="ko-KR" altLang="en-US" dirty="0"/>
              <a:t>를 알아내는 것이며</a:t>
            </a:r>
            <a:r>
              <a:rPr lang="en-US" altLang="ko-KR" dirty="0"/>
              <a:t>, </a:t>
            </a:r>
            <a:r>
              <a:rPr lang="ko-KR" altLang="en-US" dirty="0"/>
              <a:t>하나의 </a:t>
            </a:r>
            <a:r>
              <a:rPr lang="en-US" altLang="ko-KR" dirty="0"/>
              <a:t>cluster</a:t>
            </a:r>
            <a:r>
              <a:rPr lang="ko-KR" altLang="en-US" dirty="0"/>
              <a:t>에 묶어서 할당하는 것임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유사도 또는 유사하지 않은 정도를 기반으로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71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Classification</a:t>
            </a:r>
            <a:r>
              <a:rPr lang="ko-KR" altLang="en-US" b="1" dirty="0"/>
              <a:t>과 </a:t>
            </a:r>
            <a:r>
              <a:rPr lang="en-US" altLang="ko-KR" b="1" dirty="0"/>
              <a:t>Clustering</a:t>
            </a:r>
            <a:r>
              <a:rPr lang="ko-KR" altLang="en-US" b="1" dirty="0"/>
              <a:t>의 비교 </a:t>
            </a:r>
            <a:r>
              <a:rPr lang="en-US" altLang="ko-KR" b="1" dirty="0"/>
              <a:t>: Iris Dataset</a:t>
            </a:r>
          </a:p>
          <a:p>
            <a:endParaRPr lang="en-US" altLang="ko-KR" dirty="0"/>
          </a:p>
          <a:p>
            <a:r>
              <a:rPr lang="ko-KR" altLang="en-US" dirty="0"/>
              <a:t>좌측이 </a:t>
            </a:r>
            <a:r>
              <a:rPr lang="en-US" altLang="ko-KR" dirty="0"/>
              <a:t>labeled dataset</a:t>
            </a:r>
            <a:r>
              <a:rPr lang="ko-KR" altLang="en-US" dirty="0"/>
              <a:t>임 </a:t>
            </a:r>
            <a:r>
              <a:rPr lang="en-US" altLang="ko-KR" dirty="0"/>
              <a:t>(classification</a:t>
            </a:r>
            <a:r>
              <a:rPr lang="ko-KR" altLang="en-US" dirty="0"/>
              <a:t>에 사용</a:t>
            </a:r>
            <a:r>
              <a:rPr lang="en-US" altLang="ko-KR" dirty="0"/>
              <a:t>) -&gt; </a:t>
            </a:r>
            <a:r>
              <a:rPr lang="ko-KR" altLang="en-US" dirty="0"/>
              <a:t>명확한 성능평가가 가능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우측은 </a:t>
            </a:r>
            <a:r>
              <a:rPr lang="en-US" altLang="ko-KR" dirty="0"/>
              <a:t>label</a:t>
            </a:r>
            <a:r>
              <a:rPr lang="ko-KR" altLang="en-US" dirty="0"/>
              <a:t>을 없앤 </a:t>
            </a:r>
            <a:r>
              <a:rPr lang="en-US" altLang="ko-KR" dirty="0" err="1"/>
              <a:t>unlabled</a:t>
            </a:r>
            <a:r>
              <a:rPr lang="en-US" altLang="ko-KR" dirty="0"/>
              <a:t> dataset</a:t>
            </a:r>
            <a:r>
              <a:rPr lang="ko-KR" altLang="en-US" dirty="0"/>
              <a:t>이며</a:t>
            </a:r>
            <a:r>
              <a:rPr lang="en-US" altLang="ko-KR" dirty="0"/>
              <a:t>, clustering</a:t>
            </a:r>
            <a:r>
              <a:rPr lang="ko-KR" altLang="en-US" dirty="0"/>
              <a:t>이 사용될 수 있음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대부분의 </a:t>
            </a:r>
            <a:r>
              <a:rPr lang="en-US" altLang="ko-KR" dirty="0"/>
              <a:t>clustering algorithm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이러한 데이터를 쉽게 분류할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왼쪽 아래와 위는 구분하기 쉽겠지만</a:t>
            </a:r>
            <a:r>
              <a:rPr lang="en-US" altLang="ko-KR" dirty="0"/>
              <a:t>, </a:t>
            </a:r>
            <a:r>
              <a:rPr lang="ko-KR" altLang="en-US" dirty="0"/>
              <a:t>정답이 없는 상황에서 위의 두 클래스를 구분하는 것은 어렵다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3524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Clustering algorithm(Unsupervised Algorithm)</a:t>
            </a:r>
            <a:r>
              <a:rPr lang="ko-KR" altLang="en-US" b="1" dirty="0"/>
              <a:t>의 적용 분야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정답이 없는 경우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Customer segmentation : </a:t>
            </a:r>
            <a:r>
              <a:rPr lang="ko-KR" altLang="en-US" dirty="0"/>
              <a:t>성향</a:t>
            </a:r>
            <a:r>
              <a:rPr lang="en-US" altLang="ko-KR" dirty="0"/>
              <a:t>, </a:t>
            </a:r>
            <a:r>
              <a:rPr lang="ko-KR" altLang="en-US" dirty="0"/>
              <a:t>구입목록 등을 기반으로</a:t>
            </a:r>
            <a:r>
              <a:rPr lang="en-US" altLang="ko-KR" dirty="0"/>
              <a:t>, </a:t>
            </a:r>
            <a:r>
              <a:rPr lang="ko-KR" altLang="en-US" dirty="0"/>
              <a:t>다른 것을 추천해 주는 경우</a:t>
            </a:r>
            <a:r>
              <a:rPr lang="en-US" altLang="ko-KR" dirty="0"/>
              <a:t>(</a:t>
            </a:r>
            <a:r>
              <a:rPr lang="ko-KR" altLang="en-US" dirty="0"/>
              <a:t>유사도를 활용</a:t>
            </a:r>
            <a:r>
              <a:rPr lang="en-US" altLang="ko-KR" dirty="0"/>
              <a:t>)</a:t>
            </a:r>
          </a:p>
          <a:p>
            <a:pPr marL="228600" indent="-228600">
              <a:buAutoNum type="arabicPeriod"/>
            </a:pPr>
            <a:r>
              <a:rPr lang="en-US" altLang="ko-KR" dirty="0"/>
              <a:t>Data</a:t>
            </a:r>
            <a:r>
              <a:rPr lang="ko-KR" altLang="en-US" dirty="0"/>
              <a:t>를 </a:t>
            </a:r>
            <a:r>
              <a:rPr lang="en-US" altLang="ko-KR" dirty="0"/>
              <a:t>subgroup</a:t>
            </a:r>
            <a:r>
              <a:rPr lang="ko-KR" altLang="en-US" dirty="0"/>
              <a:t>으로 나누어야 하는</a:t>
            </a:r>
            <a:r>
              <a:rPr lang="en-US" altLang="ko-KR" dirty="0"/>
              <a:t>, </a:t>
            </a:r>
            <a:r>
              <a:rPr lang="ko-KR" altLang="en-US" dirty="0"/>
              <a:t>데이터가 큰 상황 등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Dimensionality reduction technique : </a:t>
            </a:r>
            <a:r>
              <a:rPr lang="ko-KR" altLang="en-US" dirty="0"/>
              <a:t>데이터를 분석하는 데 있어 차원을 축소하여 내재된 </a:t>
            </a:r>
            <a:r>
              <a:rPr lang="en-US" altLang="ko-KR" dirty="0"/>
              <a:t>feature</a:t>
            </a:r>
            <a:r>
              <a:rPr lang="ko-KR" altLang="en-US" dirty="0"/>
              <a:t>을 찾도록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Anomaly detection : </a:t>
            </a:r>
            <a:r>
              <a:rPr lang="ko-KR" altLang="en-US" dirty="0"/>
              <a:t>유사도가 없는 부분을 </a:t>
            </a:r>
            <a:r>
              <a:rPr lang="en-US" altLang="ko-KR" dirty="0"/>
              <a:t>detection</a:t>
            </a:r>
            <a:r>
              <a:rPr lang="ko-KR" altLang="en-US" dirty="0"/>
              <a:t>하는 방법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1" dirty="0"/>
              <a:t>Semi-supervised learning </a:t>
            </a:r>
            <a:r>
              <a:rPr lang="en-US" altLang="ko-KR" dirty="0"/>
              <a:t>: </a:t>
            </a:r>
            <a:r>
              <a:rPr lang="ko-KR" altLang="en-US" dirty="0"/>
              <a:t>준지도학습</a:t>
            </a:r>
            <a:r>
              <a:rPr lang="en-US" altLang="ko-KR" dirty="0"/>
              <a:t>, </a:t>
            </a:r>
            <a:r>
              <a:rPr lang="ko-KR" altLang="en-US" dirty="0"/>
              <a:t>대부분이 </a:t>
            </a:r>
            <a:r>
              <a:rPr lang="en-US" altLang="ko-KR" dirty="0"/>
              <a:t>label</a:t>
            </a:r>
            <a:r>
              <a:rPr lang="ko-KR" altLang="en-US" dirty="0"/>
              <a:t>이 없는 데이터인 경우</a:t>
            </a:r>
            <a:br>
              <a:rPr lang="en-US" altLang="ko-KR" dirty="0"/>
            </a:br>
            <a:r>
              <a:rPr lang="en-US" altLang="ko-KR" dirty="0"/>
              <a:t>ex) </a:t>
            </a:r>
            <a:r>
              <a:rPr lang="ko-KR" altLang="en-US" dirty="0"/>
              <a:t>유튜브에서 성인</a:t>
            </a:r>
            <a:r>
              <a:rPr lang="en-US" altLang="ko-KR" dirty="0"/>
              <a:t>/ </a:t>
            </a:r>
            <a:r>
              <a:rPr lang="ko-KR" altLang="en-US" dirty="0"/>
              <a:t>아동 분류를 위해서</a:t>
            </a:r>
            <a:r>
              <a:rPr lang="en-US" altLang="ko-KR" dirty="0"/>
              <a:t>, </a:t>
            </a:r>
            <a:r>
              <a:rPr lang="ko-KR" altLang="en-US" dirty="0"/>
              <a:t>데이터는 </a:t>
            </a:r>
            <a:r>
              <a:rPr lang="ko-KR" altLang="en-US" b="1" dirty="0"/>
              <a:t>많으나 </a:t>
            </a:r>
            <a:r>
              <a:rPr lang="en-US" altLang="ko-KR" b="1" dirty="0"/>
              <a:t>labeling</a:t>
            </a:r>
            <a:r>
              <a:rPr lang="ko-KR" altLang="en-US" b="1" dirty="0"/>
              <a:t>을 수작업으로 해야 하므로 </a:t>
            </a:r>
            <a:r>
              <a:rPr lang="en-US" altLang="ko-KR" b="1" dirty="0"/>
              <a:t>label</a:t>
            </a:r>
            <a:r>
              <a:rPr lang="ko-KR" altLang="en-US" b="1" dirty="0"/>
              <a:t>된 데이터가 굉장히 적음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-&gt; Clustering</a:t>
            </a:r>
            <a:r>
              <a:rPr lang="ko-KR" altLang="en-US" dirty="0"/>
              <a:t>을 사용해 </a:t>
            </a:r>
            <a:r>
              <a:rPr lang="en-US" altLang="ko-KR" dirty="0" err="1"/>
              <a:t>unlabled</a:t>
            </a:r>
            <a:r>
              <a:rPr lang="en-US" altLang="ko-KR" dirty="0"/>
              <a:t> data</a:t>
            </a:r>
            <a:r>
              <a:rPr lang="ko-KR" altLang="en-US" dirty="0"/>
              <a:t>와의 유사도를 파악하여</a:t>
            </a:r>
            <a:r>
              <a:rPr lang="en-US" altLang="ko-KR" dirty="0"/>
              <a:t>, </a:t>
            </a:r>
            <a:r>
              <a:rPr lang="ko-KR" altLang="en-US" dirty="0"/>
              <a:t>해당 </a:t>
            </a:r>
            <a:r>
              <a:rPr lang="en-US" altLang="ko-KR" dirty="0" err="1"/>
              <a:t>unlabled</a:t>
            </a:r>
            <a:r>
              <a:rPr lang="en-US" altLang="ko-KR" dirty="0"/>
              <a:t> data</a:t>
            </a:r>
            <a:r>
              <a:rPr lang="ko-KR" altLang="en-US" dirty="0"/>
              <a:t>를 이용한 </a:t>
            </a:r>
            <a:r>
              <a:rPr lang="en-US" altLang="ko-KR" dirty="0"/>
              <a:t>unsupervised learning</a:t>
            </a:r>
            <a:r>
              <a:rPr lang="ko-KR" altLang="en-US" dirty="0"/>
              <a:t>에 도움을 줌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Search engine : </a:t>
            </a:r>
            <a:r>
              <a:rPr lang="ko-KR" altLang="en-US" dirty="0"/>
              <a:t>어떤 결과를 높은 순위로 출력해야 사용자가 원하는 데이터를 발견할 것인가</a:t>
            </a:r>
            <a:r>
              <a:rPr lang="en-US" altLang="ko-KR" dirty="0"/>
              <a:t>? </a:t>
            </a:r>
            <a:r>
              <a:rPr lang="ko-KR" altLang="en-US" dirty="0"/>
              <a:t>측면에서</a:t>
            </a:r>
            <a:r>
              <a:rPr lang="en-US" altLang="ko-KR" dirty="0"/>
              <a:t>, </a:t>
            </a:r>
            <a:r>
              <a:rPr lang="ko-KR" altLang="en-US" dirty="0"/>
              <a:t>가상 유사한 것들을 찾는 것이 목표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Segment of image : </a:t>
            </a:r>
            <a:r>
              <a:rPr lang="ko-KR" altLang="en-US" dirty="0"/>
              <a:t>이미지 내에서</a:t>
            </a:r>
            <a:r>
              <a:rPr lang="en-US" altLang="ko-KR" dirty="0"/>
              <a:t>, </a:t>
            </a:r>
            <a:r>
              <a:rPr lang="ko-KR" altLang="en-US" dirty="0"/>
              <a:t>대략적으로 사람들이 주로 보는 것이 무엇일까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..</a:t>
            </a:r>
          </a:p>
          <a:p>
            <a:pPr marL="228600" indent="-22860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298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K-Means</a:t>
            </a:r>
          </a:p>
          <a:p>
            <a:endParaRPr lang="en-US" altLang="ko-KR" dirty="0"/>
          </a:p>
          <a:p>
            <a:r>
              <a:rPr lang="ko-KR" altLang="en-US" dirty="0"/>
              <a:t>순수하게 </a:t>
            </a:r>
            <a:r>
              <a:rPr lang="en-US" altLang="ko-KR" dirty="0"/>
              <a:t>label</a:t>
            </a:r>
            <a:r>
              <a:rPr lang="ko-KR" altLang="en-US" dirty="0"/>
              <a:t>이 되어있지 않은 데이터임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사람이 보더라도</a:t>
            </a:r>
            <a:r>
              <a:rPr lang="en-US" altLang="ko-KR" dirty="0"/>
              <a:t>, 5</a:t>
            </a:r>
            <a:r>
              <a:rPr lang="ko-KR" altLang="en-US" dirty="0"/>
              <a:t>개의 그룹으로 나눌 수 있다 정도를 생각할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Cluster</a:t>
            </a:r>
            <a:r>
              <a:rPr lang="ko-KR" altLang="en-US" dirty="0"/>
              <a:t>을 정의함에 따라</a:t>
            </a:r>
            <a:r>
              <a:rPr lang="en-US" altLang="ko-KR" dirty="0"/>
              <a:t>(</a:t>
            </a:r>
            <a:r>
              <a:rPr lang="ko-KR" altLang="en-US" dirty="0" err="1"/>
              <a:t>뭉쳐있는</a:t>
            </a:r>
            <a:r>
              <a:rPr lang="ko-KR" altLang="en-US" dirty="0"/>
              <a:t> 그룹</a:t>
            </a:r>
            <a:r>
              <a:rPr lang="en-US" altLang="ko-KR" dirty="0"/>
              <a:t>, </a:t>
            </a:r>
            <a:r>
              <a:rPr lang="ko-KR" altLang="en-US" dirty="0"/>
              <a:t>밀도가 높은 그룹 </a:t>
            </a:r>
            <a:r>
              <a:rPr lang="en-US" altLang="ko-KR" dirty="0"/>
              <a:t>/ </a:t>
            </a:r>
            <a:r>
              <a:rPr lang="ko-KR" altLang="en-US" dirty="0"/>
              <a:t>밀도가 적은 그룹</a:t>
            </a:r>
            <a:r>
              <a:rPr lang="en-US" altLang="ko-KR" dirty="0"/>
              <a:t>) </a:t>
            </a:r>
            <a:r>
              <a:rPr lang="ko-KR" altLang="en-US" dirty="0"/>
              <a:t>다르므로</a:t>
            </a:r>
            <a:r>
              <a:rPr lang="en-US" altLang="ko-KR" dirty="0"/>
              <a:t>, </a:t>
            </a:r>
            <a:r>
              <a:rPr lang="ko-KR" altLang="en-US" dirty="0"/>
              <a:t>기준에 따라 여러 </a:t>
            </a:r>
            <a:r>
              <a:rPr lang="en-US" altLang="ko-KR" dirty="0"/>
              <a:t>clustering</a:t>
            </a:r>
            <a:r>
              <a:rPr lang="ko-KR" altLang="en-US" dirty="0"/>
              <a:t>이 가능함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1007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K-Means </a:t>
            </a:r>
            <a:r>
              <a:rPr lang="ko-KR" altLang="en-US" b="1" dirty="0"/>
              <a:t>코드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각각의 덩어리들의 센터를 찾는 것이 우선 목표임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이후 센터들에 대해 나머지의</a:t>
            </a:r>
            <a:r>
              <a:rPr lang="en-US" altLang="ko-KR" dirty="0"/>
              <a:t>, </a:t>
            </a:r>
            <a:r>
              <a:rPr lang="ko-KR" altLang="en-US" dirty="0"/>
              <a:t>가까운 </a:t>
            </a:r>
            <a:r>
              <a:rPr lang="en-US" altLang="ko-KR" dirty="0"/>
              <a:t>instance</a:t>
            </a:r>
            <a:r>
              <a:rPr lang="ko-KR" altLang="en-US" dirty="0"/>
              <a:t>들이 어떤 것들이 있는가</a:t>
            </a:r>
            <a:r>
              <a:rPr lang="en-US" altLang="ko-KR" dirty="0"/>
              <a:t>? </a:t>
            </a:r>
            <a:r>
              <a:rPr lang="ko-KR" altLang="en-US" dirty="0"/>
              <a:t>를 찾는 것이 </a:t>
            </a:r>
            <a:r>
              <a:rPr lang="en-US" altLang="ko-KR" dirty="0"/>
              <a:t>K-Means </a:t>
            </a:r>
            <a:r>
              <a:rPr lang="en-US" altLang="ko-KR" dirty="0" err="1"/>
              <a:t>algorith</a:t>
            </a:r>
            <a:r>
              <a:rPr lang="ko-KR" altLang="en-US" dirty="0"/>
              <a:t>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먼저 센터가 몇 개인지를 정의해 줘야 함</a:t>
            </a:r>
            <a:r>
              <a:rPr lang="en-US" altLang="ko-KR" dirty="0"/>
              <a:t>(Input</a:t>
            </a:r>
            <a:r>
              <a:rPr lang="ko-KR" altLang="en-US" dirty="0"/>
              <a:t>값으로 받음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-&gt; </a:t>
            </a:r>
            <a:r>
              <a:rPr lang="ko-KR" altLang="en-US" dirty="0"/>
              <a:t>알고리즘이 </a:t>
            </a:r>
            <a:r>
              <a:rPr lang="en-US" altLang="ko-KR" dirty="0"/>
              <a:t>5</a:t>
            </a:r>
            <a:r>
              <a:rPr lang="ko-KR" altLang="en-US" dirty="0"/>
              <a:t>개의 중심점을 찾는 것부터 시작함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3078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해당 </a:t>
            </a:r>
            <a:r>
              <a:rPr lang="en-US" altLang="ko-KR" dirty="0"/>
              <a:t>center </a:t>
            </a:r>
            <a:r>
              <a:rPr lang="ko-KR" altLang="en-US" dirty="0"/>
              <a:t>수를 바탕으로 센터를 찾아 낸 결과</a:t>
            </a:r>
            <a:r>
              <a:rPr lang="en-US" altLang="ko-KR" dirty="0"/>
              <a:t>(</a:t>
            </a:r>
            <a:r>
              <a:rPr lang="ko-KR" altLang="en-US" dirty="0" err="1"/>
              <a:t>좌표값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A8B6DF-E4DC-4872-B1D1-6A058C86339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0805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13372" y="2745930"/>
            <a:ext cx="496525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612870"/>
            <a:ext cx="10358120" cy="6965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7872095" cy="1550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10/19/2020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4475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9.jp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image" Target="../media/image29.jpg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ageron/handson-ml2/blob/master/09_unsupervised_learning.ipynb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13:</a:t>
            </a:r>
            <a:r>
              <a:rPr spc="-85" dirty="0"/>
              <a:t> </a:t>
            </a:r>
            <a:r>
              <a:rPr spc="-10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0332" y="2654807"/>
            <a:ext cx="8001752" cy="3808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61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K-Means:</a:t>
            </a:r>
            <a:r>
              <a:rPr spc="-155" dirty="0"/>
              <a:t> </a:t>
            </a:r>
            <a:r>
              <a:rPr spc="105" dirty="0"/>
              <a:t>code</a:t>
            </a:r>
          </a:p>
        </p:txBody>
      </p:sp>
      <p:sp>
        <p:nvSpPr>
          <p:cNvPr id="4" name="object 4"/>
          <p:cNvSpPr/>
          <p:nvPr/>
        </p:nvSpPr>
        <p:spPr>
          <a:xfrm>
            <a:off x="7309104" y="309372"/>
            <a:ext cx="4512562" cy="215586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0349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K-Means</a:t>
            </a:r>
            <a:r>
              <a:rPr spc="-135" dirty="0"/>
              <a:t> </a:t>
            </a:r>
            <a:r>
              <a:rPr spc="245" dirty="0"/>
              <a:t>algorithm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7280909" cy="252793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1: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start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by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placing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centroids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randomly.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2: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Then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label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instances,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update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centroids.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dirty="0">
                <a:latin typeface="Arial"/>
                <a:cs typeface="Arial"/>
              </a:rPr>
              <a:t>3: </a:t>
            </a: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47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85" dirty="0">
                <a:latin typeface="Arial"/>
                <a:cs typeface="Arial"/>
              </a:rPr>
              <a:t>centroids </a:t>
            </a:r>
            <a:r>
              <a:rPr sz="2400" spc="15" dirty="0">
                <a:latin typeface="Arial"/>
                <a:cs typeface="Arial"/>
              </a:rPr>
              <a:t>is </a:t>
            </a:r>
            <a:r>
              <a:rPr sz="2400" spc="85" dirty="0">
                <a:latin typeface="Arial"/>
                <a:cs typeface="Arial"/>
              </a:rPr>
              <a:t>moved,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Arial"/>
                <a:cs typeface="Arial"/>
              </a:rPr>
              <a:t>Go </a:t>
            </a:r>
            <a:r>
              <a:rPr sz="2000" spc="35" dirty="0">
                <a:latin typeface="Arial"/>
                <a:cs typeface="Arial"/>
              </a:rPr>
              <a:t>back </a:t>
            </a:r>
            <a:r>
              <a:rPr sz="2000" spc="130" dirty="0">
                <a:latin typeface="Arial"/>
                <a:cs typeface="Arial"/>
              </a:rPr>
              <a:t>to </a:t>
            </a:r>
            <a:r>
              <a:rPr sz="2000" spc="15" dirty="0">
                <a:latin typeface="Arial"/>
                <a:cs typeface="Arial"/>
              </a:rPr>
              <a:t>Step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Otherwise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(centroids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stop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moving),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terminate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it.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400" spc="1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end.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817496"/>
            <a:ext cx="3273425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965" marR="711200" indent="-227965" algn="r">
              <a:lnSpc>
                <a:spcPts val="2050"/>
              </a:lnSpc>
              <a:spcBef>
                <a:spcPts val="100"/>
              </a:spcBef>
              <a:buFont typeface="Arial"/>
              <a:buChar char="•"/>
              <a:tabLst>
                <a:tab pos="227965" algn="l"/>
                <a:tab pos="228600" algn="l"/>
              </a:tabLst>
            </a:pPr>
            <a:r>
              <a:rPr sz="1800" spc="5" dirty="0">
                <a:latin typeface="Arial"/>
                <a:cs typeface="Arial"/>
              </a:rPr>
              <a:t>1: </a:t>
            </a:r>
            <a:r>
              <a:rPr sz="1800" spc="80" dirty="0">
                <a:latin typeface="Arial"/>
                <a:cs typeface="Arial"/>
              </a:rPr>
              <a:t>start </a:t>
            </a:r>
            <a:r>
              <a:rPr sz="1800" spc="55" dirty="0">
                <a:latin typeface="Arial"/>
                <a:cs typeface="Arial"/>
              </a:rPr>
              <a:t>by placing</a:t>
            </a:r>
            <a:r>
              <a:rPr sz="1800" spc="-36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endParaRPr sz="1800">
              <a:latin typeface="Arial"/>
              <a:cs typeface="Arial"/>
            </a:endParaRPr>
          </a:p>
          <a:p>
            <a:pPr marR="725805" algn="r">
              <a:lnSpc>
                <a:spcPts val="2050"/>
              </a:lnSpc>
            </a:pPr>
            <a:r>
              <a:rPr sz="1800" b="1" spc="35" dirty="0">
                <a:latin typeface="Arial"/>
                <a:cs typeface="Arial"/>
              </a:rPr>
              <a:t>centroids</a:t>
            </a:r>
            <a:r>
              <a:rPr sz="1800" b="1" spc="-105" dirty="0">
                <a:latin typeface="Arial"/>
                <a:cs typeface="Arial"/>
              </a:rPr>
              <a:t> </a:t>
            </a:r>
            <a:r>
              <a:rPr sz="1800" b="1" spc="60" dirty="0">
                <a:latin typeface="Arial"/>
                <a:cs typeface="Arial"/>
              </a:rPr>
              <a:t>randomly</a:t>
            </a:r>
            <a:r>
              <a:rPr sz="1800" spc="6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ts val="2050"/>
              </a:lnSpc>
              <a:spcBef>
                <a:spcPts val="79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5" dirty="0">
                <a:latin typeface="Arial"/>
                <a:cs typeface="Arial"/>
              </a:rPr>
              <a:t>2: </a:t>
            </a:r>
            <a:r>
              <a:rPr sz="1800" spc="30" dirty="0">
                <a:latin typeface="Arial"/>
                <a:cs typeface="Arial"/>
              </a:rPr>
              <a:t>Then </a:t>
            </a:r>
            <a:r>
              <a:rPr sz="1800" b="1" spc="55" dirty="0">
                <a:latin typeface="Arial"/>
                <a:cs typeface="Arial"/>
              </a:rPr>
              <a:t>label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315" dirty="0">
                <a:latin typeface="Arial"/>
                <a:cs typeface="Arial"/>
              </a:rPr>
              <a:t> </a:t>
            </a:r>
            <a:r>
              <a:rPr sz="1800" spc="30" dirty="0">
                <a:latin typeface="Arial"/>
                <a:cs typeface="Arial"/>
              </a:rPr>
              <a:t>instances,</a:t>
            </a:r>
            <a:endParaRPr sz="1800">
              <a:latin typeface="Arial"/>
              <a:cs typeface="Arial"/>
            </a:endParaRPr>
          </a:p>
          <a:p>
            <a:pPr marL="240665">
              <a:lnSpc>
                <a:spcPts val="2050"/>
              </a:lnSpc>
            </a:pPr>
            <a:r>
              <a:rPr sz="1800" b="1" spc="80" dirty="0">
                <a:latin typeface="Arial"/>
                <a:cs typeface="Arial"/>
              </a:rPr>
              <a:t>update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18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centroids.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8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5" dirty="0">
                <a:latin typeface="Arial"/>
                <a:cs typeface="Arial"/>
              </a:rPr>
              <a:t>3: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If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centroids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b="1" spc="-30" dirty="0">
                <a:latin typeface="Arial"/>
                <a:cs typeface="Arial"/>
              </a:rPr>
              <a:t>is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spc="45" dirty="0">
                <a:latin typeface="Arial"/>
                <a:cs typeface="Arial"/>
              </a:rPr>
              <a:t>moved</a:t>
            </a:r>
            <a:r>
              <a:rPr sz="1800" spc="45" dirty="0">
                <a:latin typeface="Arial"/>
                <a:cs typeface="Arial"/>
              </a:rPr>
              <a:t>,</a:t>
            </a:r>
            <a:endParaRPr sz="18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20"/>
              </a:spcBef>
              <a:buChar char="•"/>
              <a:tabLst>
                <a:tab pos="697865" algn="l"/>
                <a:tab pos="698500" algn="l"/>
              </a:tabLst>
            </a:pPr>
            <a:r>
              <a:rPr sz="1600" spc="-5" dirty="0">
                <a:latin typeface="Arial"/>
                <a:cs typeface="Arial"/>
              </a:rPr>
              <a:t>Go </a:t>
            </a:r>
            <a:r>
              <a:rPr sz="1600" spc="25" dirty="0">
                <a:latin typeface="Arial"/>
                <a:cs typeface="Arial"/>
              </a:rPr>
              <a:t>back </a:t>
            </a:r>
            <a:r>
              <a:rPr sz="1600" spc="100" dirty="0">
                <a:latin typeface="Arial"/>
                <a:cs typeface="Arial"/>
              </a:rPr>
              <a:t>to </a:t>
            </a:r>
            <a:r>
              <a:rPr sz="1600" spc="10" dirty="0">
                <a:latin typeface="Arial"/>
                <a:cs typeface="Arial"/>
              </a:rPr>
              <a:t>Step</a:t>
            </a:r>
            <a:r>
              <a:rPr sz="1600" spc="-290" dirty="0">
                <a:latin typeface="Arial"/>
                <a:cs typeface="Arial"/>
              </a:rPr>
              <a:t> </a:t>
            </a:r>
            <a:r>
              <a:rPr sz="1600" spc="20" dirty="0">
                <a:latin typeface="Arial"/>
                <a:cs typeface="Arial"/>
              </a:rPr>
              <a:t>2</a:t>
            </a:r>
            <a:endParaRPr sz="1600">
              <a:latin typeface="Arial"/>
              <a:cs typeface="Arial"/>
            </a:endParaRPr>
          </a:p>
          <a:p>
            <a:pPr marL="698500" marR="114935" lvl="1" indent="-228600">
              <a:lnSpc>
                <a:spcPts val="1730"/>
              </a:lnSpc>
              <a:spcBef>
                <a:spcPts val="530"/>
              </a:spcBef>
              <a:buChar char="•"/>
              <a:tabLst>
                <a:tab pos="697865" algn="l"/>
                <a:tab pos="698500" algn="l"/>
              </a:tabLst>
            </a:pPr>
            <a:r>
              <a:rPr sz="1600" spc="50" dirty="0">
                <a:latin typeface="Arial"/>
                <a:cs typeface="Arial"/>
              </a:rPr>
              <a:t>Otherwise </a:t>
            </a:r>
            <a:r>
              <a:rPr sz="1600" spc="40" dirty="0">
                <a:latin typeface="Arial"/>
                <a:cs typeface="Arial"/>
              </a:rPr>
              <a:t>(centroids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spc="60" dirty="0">
                <a:latin typeface="Arial"/>
                <a:cs typeface="Arial"/>
              </a:rPr>
              <a:t>stop  </a:t>
            </a:r>
            <a:r>
              <a:rPr sz="1600" spc="50" dirty="0">
                <a:latin typeface="Arial"/>
                <a:cs typeface="Arial"/>
              </a:rPr>
              <a:t>moving), </a:t>
            </a:r>
            <a:r>
              <a:rPr sz="1600" spc="75" dirty="0">
                <a:latin typeface="Arial"/>
                <a:cs typeface="Arial"/>
              </a:rPr>
              <a:t>terminate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55" dirty="0">
                <a:latin typeface="Arial"/>
                <a:cs typeface="Arial"/>
              </a:rPr>
              <a:t>it.</a:t>
            </a:r>
            <a:endParaRPr sz="16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4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5" dirty="0">
                <a:latin typeface="Arial"/>
                <a:cs typeface="Arial"/>
              </a:rPr>
              <a:t>The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end.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287012" y="469391"/>
            <a:ext cx="7895843" cy="6274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19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K-Means: </a:t>
            </a:r>
            <a:r>
              <a:rPr b="1" spc="170" dirty="0">
                <a:latin typeface="Arial"/>
                <a:cs typeface="Arial"/>
              </a:rPr>
              <a:t>problem</a:t>
            </a:r>
            <a:r>
              <a:rPr b="1" spc="-254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7096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Suboptimal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solutions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due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unlucky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centroid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initializations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3745991"/>
            <a:ext cx="8220443" cy="2513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1187196" y="2420111"/>
            <a:ext cx="6031230" cy="1009015"/>
            <a:chOff x="1187196" y="2420111"/>
            <a:chExt cx="6031230" cy="1009015"/>
          </a:xfrm>
        </p:grpSpPr>
        <p:sp>
          <p:nvSpPr>
            <p:cNvPr id="6" name="object 6"/>
            <p:cNvSpPr/>
            <p:nvPr/>
          </p:nvSpPr>
          <p:spPr>
            <a:xfrm>
              <a:off x="1187196" y="2420111"/>
              <a:ext cx="5611367" cy="10088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84035" y="2688335"/>
              <a:ext cx="828040" cy="195580"/>
            </a:xfrm>
            <a:custGeom>
              <a:avLst/>
              <a:gdLst/>
              <a:ahLst/>
              <a:cxnLst/>
              <a:rect l="l" t="t" r="r" b="b"/>
              <a:pathLst>
                <a:path w="828040" h="195580">
                  <a:moveTo>
                    <a:pt x="97536" y="0"/>
                  </a:moveTo>
                  <a:lnTo>
                    <a:pt x="0" y="97536"/>
                  </a:lnTo>
                  <a:lnTo>
                    <a:pt x="97536" y="195072"/>
                  </a:lnTo>
                  <a:lnTo>
                    <a:pt x="97536" y="146304"/>
                  </a:lnTo>
                  <a:lnTo>
                    <a:pt x="827532" y="146304"/>
                  </a:lnTo>
                  <a:lnTo>
                    <a:pt x="827532" y="48768"/>
                  </a:lnTo>
                  <a:lnTo>
                    <a:pt x="97536" y="48768"/>
                  </a:lnTo>
                  <a:lnTo>
                    <a:pt x="97536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84035" y="2688335"/>
              <a:ext cx="828040" cy="195580"/>
            </a:xfrm>
            <a:custGeom>
              <a:avLst/>
              <a:gdLst/>
              <a:ahLst/>
              <a:cxnLst/>
              <a:rect l="l" t="t" r="r" b="b"/>
              <a:pathLst>
                <a:path w="828040" h="195580">
                  <a:moveTo>
                    <a:pt x="0" y="97536"/>
                  </a:moveTo>
                  <a:lnTo>
                    <a:pt x="97536" y="0"/>
                  </a:lnTo>
                  <a:lnTo>
                    <a:pt x="97536" y="48768"/>
                  </a:lnTo>
                  <a:lnTo>
                    <a:pt x="827532" y="48768"/>
                  </a:lnTo>
                  <a:lnTo>
                    <a:pt x="827532" y="146304"/>
                  </a:lnTo>
                  <a:lnTo>
                    <a:pt x="97536" y="146304"/>
                  </a:lnTo>
                  <a:lnTo>
                    <a:pt x="97536" y="195072"/>
                  </a:lnTo>
                  <a:lnTo>
                    <a:pt x="0" y="97536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384035" y="3163823"/>
              <a:ext cx="828040" cy="193675"/>
            </a:xfrm>
            <a:custGeom>
              <a:avLst/>
              <a:gdLst/>
              <a:ahLst/>
              <a:cxnLst/>
              <a:rect l="l" t="t" r="r" b="b"/>
              <a:pathLst>
                <a:path w="828040" h="193675">
                  <a:moveTo>
                    <a:pt x="96774" y="0"/>
                  </a:moveTo>
                  <a:lnTo>
                    <a:pt x="0" y="96774"/>
                  </a:lnTo>
                  <a:lnTo>
                    <a:pt x="96774" y="193548"/>
                  </a:lnTo>
                  <a:lnTo>
                    <a:pt x="96774" y="145161"/>
                  </a:lnTo>
                  <a:lnTo>
                    <a:pt x="827532" y="145161"/>
                  </a:lnTo>
                  <a:lnTo>
                    <a:pt x="827532" y="48387"/>
                  </a:lnTo>
                  <a:lnTo>
                    <a:pt x="96774" y="48387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ED7D3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384035" y="3163823"/>
              <a:ext cx="828040" cy="193675"/>
            </a:xfrm>
            <a:custGeom>
              <a:avLst/>
              <a:gdLst/>
              <a:ahLst/>
              <a:cxnLst/>
              <a:rect l="l" t="t" r="r" b="b"/>
              <a:pathLst>
                <a:path w="828040" h="193675">
                  <a:moveTo>
                    <a:pt x="0" y="96774"/>
                  </a:moveTo>
                  <a:lnTo>
                    <a:pt x="96774" y="0"/>
                  </a:lnTo>
                  <a:lnTo>
                    <a:pt x="96774" y="48387"/>
                  </a:lnTo>
                  <a:lnTo>
                    <a:pt x="827532" y="48387"/>
                  </a:lnTo>
                  <a:lnTo>
                    <a:pt x="827532" y="145161"/>
                  </a:lnTo>
                  <a:lnTo>
                    <a:pt x="96774" y="145161"/>
                  </a:lnTo>
                  <a:lnTo>
                    <a:pt x="96774" y="193548"/>
                  </a:lnTo>
                  <a:lnTo>
                    <a:pt x="0" y="96774"/>
                  </a:lnTo>
                  <a:close/>
                </a:path>
              </a:pathLst>
            </a:custGeom>
            <a:ln w="12700">
              <a:solidFill>
                <a:srgbClr val="AE5A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19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K-Means: </a:t>
            </a:r>
            <a:r>
              <a:rPr b="1" spc="170" dirty="0">
                <a:latin typeface="Arial"/>
                <a:cs typeface="Arial"/>
              </a:rPr>
              <a:t>problem</a:t>
            </a:r>
            <a:r>
              <a:rPr b="1" spc="-254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9610725" cy="155511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Suboptimal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solutions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due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unlucky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centroid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initializations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10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find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which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best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model,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need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b="1" spc="105" dirty="0">
                <a:latin typeface="Arial"/>
                <a:cs typeface="Arial"/>
              </a:rPr>
              <a:t>metric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compare.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ts val="228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05" dirty="0">
                <a:latin typeface="Arial"/>
                <a:cs typeface="Arial"/>
              </a:rPr>
              <a:t>Inertia</a:t>
            </a:r>
            <a:r>
              <a:rPr sz="2000" spc="105" dirty="0">
                <a:latin typeface="Arial"/>
                <a:cs typeface="Arial"/>
              </a:rPr>
              <a:t>: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mean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squared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distance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between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25" dirty="0">
                <a:latin typeface="Arial"/>
                <a:cs typeface="Arial"/>
              </a:rPr>
              <a:t>each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instance</a:t>
            </a:r>
            <a:r>
              <a:rPr sz="2000" b="1" spc="-4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its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closest</a:t>
            </a:r>
            <a:endParaRPr sz="2000">
              <a:latin typeface="Arial"/>
              <a:cs typeface="Arial"/>
            </a:endParaRPr>
          </a:p>
          <a:p>
            <a:pPr marL="697865">
              <a:lnSpc>
                <a:spcPts val="2280"/>
              </a:lnSpc>
            </a:pPr>
            <a:r>
              <a:rPr sz="2000" b="1" spc="65" dirty="0">
                <a:latin typeface="Arial"/>
                <a:cs typeface="Arial"/>
              </a:rPr>
              <a:t>centroid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87196" y="3745991"/>
            <a:ext cx="8220443" cy="25138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19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K-Means: </a:t>
            </a:r>
            <a:r>
              <a:rPr b="1" spc="170" dirty="0">
                <a:latin typeface="Arial"/>
                <a:cs typeface="Arial"/>
              </a:rPr>
              <a:t>problem</a:t>
            </a:r>
            <a:r>
              <a:rPr b="1" spc="-254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908540" cy="14541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75" dirty="0">
                <a:latin typeface="Arial"/>
                <a:cs typeface="Arial"/>
              </a:rPr>
              <a:t>Complexity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45" dirty="0">
                <a:latin typeface="Arial"/>
                <a:cs typeface="Arial"/>
              </a:rPr>
              <a:t>Time</a:t>
            </a:r>
            <a:r>
              <a:rPr sz="2000" spc="45" dirty="0">
                <a:latin typeface="Arial"/>
                <a:cs typeface="Arial"/>
              </a:rPr>
              <a:t>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K-Means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needs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use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full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dataset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each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iteration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during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training.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05" dirty="0">
                <a:latin typeface="Arial"/>
                <a:cs typeface="Arial"/>
              </a:rPr>
              <a:t>Memory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38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store </a:t>
            </a:r>
            <a:r>
              <a:rPr sz="2000" spc="50" dirty="0">
                <a:latin typeface="Arial"/>
                <a:cs typeface="Arial"/>
              </a:rPr>
              <a:t>all </a:t>
            </a:r>
            <a:r>
              <a:rPr sz="2000" spc="15" dirty="0">
                <a:latin typeface="Arial"/>
                <a:cs typeface="Arial"/>
              </a:rPr>
              <a:t>sets.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95" dirty="0">
                <a:latin typeface="Arial"/>
                <a:cs typeface="Arial"/>
              </a:rPr>
              <a:t>when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clusters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go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huge,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these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issues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become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more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critical.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19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K-Means: </a:t>
            </a:r>
            <a:r>
              <a:rPr b="1" spc="170" dirty="0">
                <a:latin typeface="Arial"/>
                <a:cs typeface="Arial"/>
              </a:rPr>
              <a:t>problem</a:t>
            </a:r>
            <a:r>
              <a:rPr b="1" spc="-254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908540" cy="1905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75" dirty="0">
                <a:solidFill>
                  <a:srgbClr val="A7A8A7"/>
                </a:solidFill>
                <a:latin typeface="Arial"/>
                <a:cs typeface="Arial"/>
              </a:rPr>
              <a:t>Complexity</a:t>
            </a:r>
            <a:r>
              <a:rPr sz="2400" spc="-5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A7A8A7"/>
                </a:solidFill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45" dirty="0">
                <a:solidFill>
                  <a:srgbClr val="A7A8A7"/>
                </a:solidFill>
                <a:latin typeface="Arial"/>
                <a:cs typeface="Arial"/>
              </a:rPr>
              <a:t>Time</a:t>
            </a:r>
            <a:r>
              <a:rPr sz="2000" spc="45" dirty="0">
                <a:solidFill>
                  <a:srgbClr val="A7A8A7"/>
                </a:solidFill>
                <a:latin typeface="Arial"/>
                <a:cs typeface="Arial"/>
              </a:rPr>
              <a:t>:</a:t>
            </a:r>
            <a:r>
              <a:rPr sz="20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A7A8A7"/>
                </a:solidFill>
                <a:latin typeface="Arial"/>
                <a:cs typeface="Arial"/>
              </a:rPr>
              <a:t>K-Means</a:t>
            </a:r>
            <a:r>
              <a:rPr sz="2000" spc="-2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A7A8A7"/>
                </a:solidFill>
                <a:latin typeface="Arial"/>
                <a:cs typeface="Arial"/>
              </a:rPr>
              <a:t>needs</a:t>
            </a:r>
            <a:r>
              <a:rPr sz="2000" spc="-3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A7A8A7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u="sng" spc="3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use</a:t>
            </a:r>
            <a:r>
              <a:rPr sz="2000" u="sng" spc="-2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2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full</a:t>
            </a:r>
            <a:r>
              <a:rPr sz="2000" u="sng" spc="-4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dataset</a:t>
            </a:r>
            <a:r>
              <a:rPr sz="2000" u="sng" spc="-4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at</a:t>
            </a:r>
            <a:r>
              <a:rPr sz="2000" u="sng" spc="-3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2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each</a:t>
            </a:r>
            <a:r>
              <a:rPr sz="2000" u="sng" spc="-3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iteration</a:t>
            </a:r>
            <a:r>
              <a:rPr sz="20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A7A8A7"/>
                </a:solidFill>
                <a:latin typeface="Arial"/>
                <a:cs typeface="Arial"/>
              </a:rPr>
              <a:t>during</a:t>
            </a:r>
            <a:r>
              <a:rPr sz="20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A7A8A7"/>
                </a:solidFill>
                <a:latin typeface="Arial"/>
                <a:cs typeface="Arial"/>
              </a:rPr>
              <a:t>training.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05" dirty="0">
                <a:solidFill>
                  <a:srgbClr val="A7A8A7"/>
                </a:solidFill>
                <a:latin typeface="Arial"/>
                <a:cs typeface="Arial"/>
              </a:rPr>
              <a:t>Memory </a:t>
            </a:r>
            <a:r>
              <a:rPr sz="2000" spc="130" dirty="0">
                <a:solidFill>
                  <a:srgbClr val="A7A8A7"/>
                </a:solidFill>
                <a:latin typeface="Arial"/>
                <a:cs typeface="Arial"/>
              </a:rPr>
              <a:t>to</a:t>
            </a:r>
            <a:r>
              <a:rPr sz="2000" spc="-38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A7A8A7"/>
                </a:solidFill>
                <a:latin typeface="Arial"/>
                <a:cs typeface="Arial"/>
              </a:rPr>
              <a:t>store </a:t>
            </a:r>
            <a:r>
              <a:rPr sz="2000" spc="50" dirty="0">
                <a:solidFill>
                  <a:srgbClr val="A7A8A7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A7A8A7"/>
                </a:solidFill>
                <a:latin typeface="Arial"/>
                <a:cs typeface="Arial"/>
              </a:rPr>
              <a:t>sets.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A7A8A7"/>
                </a:solidFill>
                <a:latin typeface="Wingdings"/>
                <a:cs typeface="Wingdings"/>
              </a:rPr>
              <a:t></a:t>
            </a:r>
            <a:r>
              <a:rPr sz="2000" spc="20" dirty="0">
                <a:solidFill>
                  <a:srgbClr val="A7A8A7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A7A8A7"/>
                </a:solidFill>
                <a:latin typeface="Arial"/>
                <a:cs typeface="Arial"/>
              </a:rPr>
              <a:t>when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A7A8A7"/>
                </a:solidFill>
                <a:latin typeface="Arial"/>
                <a:cs typeface="Arial"/>
              </a:rPr>
              <a:t>clusters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A7A8A7"/>
                </a:solidFill>
                <a:latin typeface="Arial"/>
                <a:cs typeface="Arial"/>
              </a:rPr>
              <a:t>go</a:t>
            </a:r>
            <a:r>
              <a:rPr sz="20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A7A8A7"/>
                </a:solidFill>
                <a:latin typeface="Arial"/>
                <a:cs typeface="Arial"/>
              </a:rPr>
              <a:t>huge,</a:t>
            </a:r>
            <a:r>
              <a:rPr sz="20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A7A8A7"/>
                </a:solidFill>
                <a:latin typeface="Arial"/>
                <a:cs typeface="Arial"/>
              </a:rPr>
              <a:t>these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A7A8A7"/>
                </a:solidFill>
                <a:latin typeface="Arial"/>
                <a:cs typeface="Arial"/>
              </a:rPr>
              <a:t>issues</a:t>
            </a:r>
            <a:r>
              <a:rPr sz="20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65" dirty="0">
                <a:solidFill>
                  <a:srgbClr val="A7A8A7"/>
                </a:solidFill>
                <a:latin typeface="Arial"/>
                <a:cs typeface="Arial"/>
              </a:rPr>
              <a:t>become</a:t>
            </a:r>
            <a:r>
              <a:rPr sz="20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14" dirty="0">
                <a:solidFill>
                  <a:srgbClr val="A7A8A7"/>
                </a:solidFill>
                <a:latin typeface="Arial"/>
                <a:cs typeface="Arial"/>
              </a:rPr>
              <a:t>more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A7A8A7"/>
                </a:solidFill>
                <a:latin typeface="Arial"/>
                <a:cs typeface="Arial"/>
              </a:rPr>
              <a:t>critical.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Solution: </a:t>
            </a:r>
            <a:r>
              <a:rPr sz="2400" spc="90" dirty="0">
                <a:latin typeface="Arial"/>
                <a:cs typeface="Arial"/>
              </a:rPr>
              <a:t>using </a:t>
            </a:r>
            <a:r>
              <a:rPr sz="2400" b="1" spc="60" dirty="0">
                <a:latin typeface="Arial"/>
                <a:cs typeface="Arial"/>
              </a:rPr>
              <a:t>mini-batches </a:t>
            </a:r>
            <a:r>
              <a:rPr sz="2400" spc="140" dirty="0">
                <a:latin typeface="Arial"/>
                <a:cs typeface="Arial"/>
              </a:rPr>
              <a:t>during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training!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89303" y="3957828"/>
            <a:ext cx="7360919" cy="242530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190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K-Means: </a:t>
            </a:r>
            <a:r>
              <a:rPr b="1" spc="170" dirty="0">
                <a:latin typeface="Arial"/>
                <a:cs typeface="Arial"/>
              </a:rPr>
              <a:t>problem</a:t>
            </a:r>
            <a:r>
              <a:rPr b="1" spc="-254" dirty="0">
                <a:latin typeface="Arial"/>
                <a:cs typeface="Arial"/>
              </a:rPr>
              <a:t> </a:t>
            </a:r>
            <a:r>
              <a:rPr b="1" spc="70" dirty="0">
                <a:latin typeface="Arial"/>
                <a:cs typeface="Arial"/>
              </a:rPr>
              <a:t>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035925" cy="190563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75" dirty="0">
                <a:solidFill>
                  <a:srgbClr val="A7A8A7"/>
                </a:solidFill>
                <a:latin typeface="Arial"/>
                <a:cs typeface="Arial"/>
              </a:rPr>
              <a:t>Complexity</a:t>
            </a:r>
            <a:r>
              <a:rPr sz="2400" spc="-5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400" spc="30" dirty="0">
                <a:solidFill>
                  <a:srgbClr val="A7A8A7"/>
                </a:solidFill>
                <a:latin typeface="Arial"/>
                <a:cs typeface="Arial"/>
              </a:rPr>
              <a:t>issue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Font typeface="Arial"/>
              <a:buChar char="•"/>
              <a:tabLst>
                <a:tab pos="697865" algn="l"/>
                <a:tab pos="698500" algn="l"/>
                <a:tab pos="8022590" algn="l"/>
              </a:tabLst>
            </a:pPr>
            <a:r>
              <a:rPr sz="2000" b="1" spc="45" dirty="0">
                <a:solidFill>
                  <a:srgbClr val="A7A8A7"/>
                </a:solidFill>
                <a:latin typeface="Arial"/>
                <a:cs typeface="Arial"/>
              </a:rPr>
              <a:t>Time</a:t>
            </a:r>
            <a:r>
              <a:rPr sz="2000" spc="45" dirty="0">
                <a:solidFill>
                  <a:srgbClr val="A7A8A7"/>
                </a:solidFill>
                <a:latin typeface="Arial"/>
                <a:cs typeface="Arial"/>
              </a:rPr>
              <a:t>:</a:t>
            </a:r>
            <a:r>
              <a:rPr sz="20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5" dirty="0">
                <a:solidFill>
                  <a:srgbClr val="A7A8A7"/>
                </a:solidFill>
                <a:latin typeface="Arial"/>
                <a:cs typeface="Arial"/>
              </a:rPr>
              <a:t>K-Means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A7A8A7"/>
                </a:solidFill>
                <a:latin typeface="Arial"/>
                <a:cs typeface="Arial"/>
              </a:rPr>
              <a:t>needs</a:t>
            </a:r>
            <a:r>
              <a:rPr sz="20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30" dirty="0">
                <a:solidFill>
                  <a:srgbClr val="A7A8A7"/>
                </a:solidFill>
                <a:latin typeface="Arial"/>
                <a:cs typeface="Arial"/>
              </a:rPr>
              <a:t>to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u="sng" spc="3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use</a:t>
            </a:r>
            <a:r>
              <a:rPr sz="2000" u="sng" spc="-3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0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the</a:t>
            </a:r>
            <a:r>
              <a:rPr sz="2000" u="sng" spc="-3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95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full</a:t>
            </a:r>
            <a:r>
              <a:rPr sz="2000" u="sng" spc="-5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solidFill>
                  <a:srgbClr val="A7A8A7"/>
                </a:solidFill>
                <a:uFill>
                  <a:solidFill>
                    <a:srgbClr val="A7A8A7"/>
                  </a:solidFill>
                </a:uFill>
                <a:latin typeface="Arial"/>
                <a:cs typeface="Arial"/>
              </a:rPr>
              <a:t>dataset	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105" dirty="0">
                <a:solidFill>
                  <a:srgbClr val="A7A8A7"/>
                </a:solidFill>
                <a:latin typeface="Arial"/>
                <a:cs typeface="Arial"/>
              </a:rPr>
              <a:t>Memory </a:t>
            </a:r>
            <a:r>
              <a:rPr sz="2000" spc="130" dirty="0">
                <a:solidFill>
                  <a:srgbClr val="A7A8A7"/>
                </a:solidFill>
                <a:latin typeface="Arial"/>
                <a:cs typeface="Arial"/>
              </a:rPr>
              <a:t>to</a:t>
            </a:r>
            <a:r>
              <a:rPr sz="2000" spc="-38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80" dirty="0">
                <a:solidFill>
                  <a:srgbClr val="A7A8A7"/>
                </a:solidFill>
                <a:latin typeface="Arial"/>
                <a:cs typeface="Arial"/>
              </a:rPr>
              <a:t>store </a:t>
            </a:r>
            <a:r>
              <a:rPr sz="2000" spc="50" dirty="0">
                <a:solidFill>
                  <a:srgbClr val="A7A8A7"/>
                </a:solidFill>
                <a:latin typeface="Arial"/>
                <a:cs typeface="Arial"/>
              </a:rPr>
              <a:t>all </a:t>
            </a:r>
            <a:r>
              <a:rPr sz="2000" spc="15" dirty="0">
                <a:solidFill>
                  <a:srgbClr val="A7A8A7"/>
                </a:solidFill>
                <a:latin typeface="Arial"/>
                <a:cs typeface="Arial"/>
              </a:rPr>
              <a:t>sets.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solidFill>
                  <a:srgbClr val="A7A8A7"/>
                </a:solidFill>
                <a:latin typeface="Wingdings"/>
                <a:cs typeface="Wingdings"/>
              </a:rPr>
              <a:t></a:t>
            </a:r>
            <a:r>
              <a:rPr sz="2000" spc="15" dirty="0">
                <a:solidFill>
                  <a:srgbClr val="A7A8A7"/>
                </a:solidFill>
                <a:latin typeface="Times New Roman"/>
                <a:cs typeface="Times New Roman"/>
              </a:rPr>
              <a:t> </a:t>
            </a:r>
            <a:r>
              <a:rPr sz="2000" spc="95" dirty="0">
                <a:solidFill>
                  <a:srgbClr val="A7A8A7"/>
                </a:solidFill>
                <a:latin typeface="Arial"/>
                <a:cs typeface="Arial"/>
              </a:rPr>
              <a:t>when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50" dirty="0">
                <a:solidFill>
                  <a:srgbClr val="A7A8A7"/>
                </a:solidFill>
                <a:latin typeface="Arial"/>
                <a:cs typeface="Arial"/>
              </a:rPr>
              <a:t>clusters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10" dirty="0">
                <a:solidFill>
                  <a:srgbClr val="A7A8A7"/>
                </a:solidFill>
                <a:latin typeface="Arial"/>
                <a:cs typeface="Arial"/>
              </a:rPr>
              <a:t>go</a:t>
            </a:r>
            <a:r>
              <a:rPr sz="2000" spc="-4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70" dirty="0">
                <a:solidFill>
                  <a:srgbClr val="A7A8A7"/>
                </a:solidFill>
                <a:latin typeface="Arial"/>
                <a:cs typeface="Arial"/>
              </a:rPr>
              <a:t>huge,</a:t>
            </a:r>
            <a:r>
              <a:rPr sz="20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55" dirty="0">
                <a:solidFill>
                  <a:srgbClr val="A7A8A7"/>
                </a:solidFill>
                <a:latin typeface="Arial"/>
                <a:cs typeface="Arial"/>
              </a:rPr>
              <a:t>these</a:t>
            </a:r>
            <a:r>
              <a:rPr sz="2000" spc="-3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10" dirty="0">
                <a:solidFill>
                  <a:srgbClr val="A7A8A7"/>
                </a:solidFill>
                <a:latin typeface="Arial"/>
                <a:cs typeface="Arial"/>
              </a:rPr>
              <a:t>issues</a:t>
            </a:r>
            <a:r>
              <a:rPr sz="2000" spc="-40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75" dirty="0">
                <a:solidFill>
                  <a:srgbClr val="A7A8A7"/>
                </a:solidFill>
                <a:latin typeface="Arial"/>
                <a:cs typeface="Arial"/>
              </a:rPr>
              <a:t>becom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Solution: </a:t>
            </a:r>
            <a:r>
              <a:rPr sz="2400" spc="90" dirty="0">
                <a:latin typeface="Arial"/>
                <a:cs typeface="Arial"/>
              </a:rPr>
              <a:t>using </a:t>
            </a:r>
            <a:r>
              <a:rPr sz="2400" b="1" spc="60" dirty="0">
                <a:latin typeface="Arial"/>
                <a:cs typeface="Arial"/>
              </a:rPr>
              <a:t>mini-batches </a:t>
            </a:r>
            <a:r>
              <a:rPr sz="2400" spc="140" dirty="0">
                <a:latin typeface="Arial"/>
                <a:cs typeface="Arial"/>
              </a:rPr>
              <a:t>during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trai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23637" y="2201255"/>
            <a:ext cx="3888740" cy="14801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40"/>
              </a:spcBef>
            </a:pPr>
            <a:r>
              <a:rPr sz="2000" spc="85" dirty="0">
                <a:solidFill>
                  <a:srgbClr val="A7A8A7"/>
                </a:solidFill>
                <a:latin typeface="Arial"/>
                <a:cs typeface="Arial"/>
              </a:rPr>
              <a:t>at </a:t>
            </a:r>
            <a:r>
              <a:rPr sz="2000" spc="25" dirty="0">
                <a:solidFill>
                  <a:srgbClr val="A7A8A7"/>
                </a:solidFill>
                <a:latin typeface="Arial"/>
                <a:cs typeface="Arial"/>
              </a:rPr>
              <a:t>each </a:t>
            </a:r>
            <a:r>
              <a:rPr sz="2000" spc="95" dirty="0">
                <a:solidFill>
                  <a:srgbClr val="A7A8A7"/>
                </a:solidFill>
                <a:latin typeface="Arial"/>
                <a:cs typeface="Arial"/>
              </a:rPr>
              <a:t>iteration </a:t>
            </a:r>
            <a:r>
              <a:rPr sz="2000" spc="114" dirty="0">
                <a:solidFill>
                  <a:srgbClr val="A7A8A7"/>
                </a:solidFill>
                <a:latin typeface="Arial"/>
                <a:cs typeface="Arial"/>
              </a:rPr>
              <a:t>during</a:t>
            </a:r>
            <a:r>
              <a:rPr sz="2000" spc="-40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90" dirty="0">
                <a:solidFill>
                  <a:srgbClr val="A7A8A7"/>
                </a:solidFill>
                <a:latin typeface="Arial"/>
                <a:cs typeface="Arial"/>
              </a:rPr>
              <a:t>training.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500">
              <a:latin typeface="Arial"/>
              <a:cs typeface="Arial"/>
            </a:endParaRPr>
          </a:p>
          <a:p>
            <a:pPr marL="208915">
              <a:lnSpc>
                <a:spcPct val="100000"/>
              </a:lnSpc>
            </a:pPr>
            <a:r>
              <a:rPr sz="2000" spc="15" dirty="0">
                <a:solidFill>
                  <a:srgbClr val="A7A8A7"/>
                </a:solidFill>
                <a:latin typeface="Arial"/>
                <a:cs typeface="Arial"/>
              </a:rPr>
              <a:t>e </a:t>
            </a:r>
            <a:r>
              <a:rPr sz="2000" spc="114" dirty="0">
                <a:solidFill>
                  <a:srgbClr val="A7A8A7"/>
                </a:solidFill>
                <a:latin typeface="Arial"/>
                <a:cs typeface="Arial"/>
              </a:rPr>
              <a:t>more</a:t>
            </a:r>
            <a:r>
              <a:rPr sz="2000" spc="-95" dirty="0">
                <a:solidFill>
                  <a:srgbClr val="A7A8A7"/>
                </a:solidFill>
                <a:latin typeface="Arial"/>
                <a:cs typeface="Arial"/>
              </a:rPr>
              <a:t> </a:t>
            </a:r>
            <a:r>
              <a:rPr sz="2000" spc="45" dirty="0">
                <a:solidFill>
                  <a:srgbClr val="A7A8A7"/>
                </a:solidFill>
                <a:latin typeface="Arial"/>
                <a:cs typeface="Arial"/>
              </a:rPr>
              <a:t>critical.</a:t>
            </a:r>
            <a:endParaRPr sz="2000">
              <a:latin typeface="Arial"/>
              <a:cs typeface="Arial"/>
            </a:endParaRPr>
          </a:p>
          <a:p>
            <a:pPr marL="29845">
              <a:lnSpc>
                <a:spcPct val="100000"/>
              </a:lnSpc>
              <a:spcBef>
                <a:spcPts val="680"/>
              </a:spcBef>
            </a:pPr>
            <a:r>
              <a:rPr sz="2400" spc="100" dirty="0">
                <a:latin typeface="Arial"/>
                <a:cs typeface="Arial"/>
              </a:rPr>
              <a:t>ning!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89303" y="1338072"/>
            <a:ext cx="10652760" cy="5045075"/>
            <a:chOff x="1289303" y="1338072"/>
            <a:chExt cx="10652760" cy="5045075"/>
          </a:xfrm>
        </p:grpSpPr>
        <p:sp>
          <p:nvSpPr>
            <p:cNvPr id="6" name="object 6"/>
            <p:cNvSpPr/>
            <p:nvPr/>
          </p:nvSpPr>
          <p:spPr>
            <a:xfrm>
              <a:off x="1289303" y="3957827"/>
              <a:ext cx="7360919" cy="242530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66559" y="1338072"/>
              <a:ext cx="5175491" cy="421081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1644" y="1533144"/>
              <a:ext cx="4587226" cy="3622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880794" y="5436055"/>
            <a:ext cx="1647189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b="1" i="1" spc="-145" dirty="0">
                <a:latin typeface="맑은 고딕"/>
                <a:cs typeface="맑은 고딕"/>
              </a:rPr>
              <a:t>k </a:t>
            </a:r>
            <a:r>
              <a:rPr sz="1800" dirty="0">
                <a:latin typeface="맑은 고딕"/>
                <a:cs typeface="맑은 고딕"/>
              </a:rPr>
              <a:t>: # </a:t>
            </a:r>
            <a:r>
              <a:rPr sz="1800" spc="-20" dirty="0">
                <a:latin typeface="맑은 고딕"/>
                <a:cs typeface="맑은 고딕"/>
              </a:rPr>
              <a:t>of</a:t>
            </a:r>
            <a:r>
              <a:rPr sz="1800" spc="14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clusters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33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K-means: </a:t>
            </a:r>
            <a:r>
              <a:rPr b="1" spc="220" dirty="0">
                <a:latin typeface="Arial"/>
                <a:cs typeface="Arial"/>
              </a:rPr>
              <a:t>other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b="1" spc="114" dirty="0">
                <a:latin typeface="Arial"/>
                <a:cs typeface="Arial"/>
              </a:rPr>
              <a:t>problems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8190865" cy="284162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Needs: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5" dirty="0">
                <a:latin typeface="Arial"/>
                <a:cs typeface="Arial"/>
              </a:rPr>
              <a:t>Run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algorithm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u="sng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several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times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avoid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suboptimal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solutions,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0" dirty="0">
                <a:latin typeface="Arial"/>
                <a:cs typeface="Arial"/>
              </a:rPr>
              <a:t>Specify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number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clusters,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can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quite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hassle,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z="2400" spc="95" dirty="0">
                <a:latin typeface="Arial"/>
                <a:cs typeface="Arial"/>
              </a:rPr>
              <a:t>More: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5" dirty="0">
                <a:latin typeface="Arial"/>
                <a:cs typeface="Arial"/>
              </a:rPr>
              <a:t>K-Means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does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behave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very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well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when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clusters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have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65" dirty="0">
                <a:latin typeface="Arial"/>
                <a:cs typeface="Arial"/>
              </a:rPr>
              <a:t>varying</a:t>
            </a:r>
            <a:r>
              <a:rPr sz="1800" spc="-65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sizes,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90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90" dirty="0">
                <a:latin typeface="Arial"/>
                <a:cs typeface="Arial"/>
              </a:rPr>
              <a:t>different </a:t>
            </a:r>
            <a:r>
              <a:rPr sz="1800" spc="40" dirty="0">
                <a:latin typeface="Arial"/>
                <a:cs typeface="Arial"/>
              </a:rPr>
              <a:t>densities,</a:t>
            </a:r>
            <a:r>
              <a:rPr sz="1800" spc="-215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or</a:t>
            </a:r>
            <a:endParaRPr sz="18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60" dirty="0">
                <a:latin typeface="Arial"/>
                <a:cs typeface="Arial"/>
              </a:rPr>
              <a:t>nonspherical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shapes.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9335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45" dirty="0"/>
              <a:t>K-means: </a:t>
            </a:r>
            <a:r>
              <a:rPr b="1" spc="220" dirty="0">
                <a:latin typeface="Arial"/>
                <a:cs typeface="Arial"/>
              </a:rPr>
              <a:t>other</a:t>
            </a:r>
            <a:r>
              <a:rPr b="1" spc="-229" dirty="0">
                <a:latin typeface="Arial"/>
                <a:cs typeface="Arial"/>
              </a:rPr>
              <a:t> </a:t>
            </a:r>
            <a:r>
              <a:rPr b="1" spc="114" dirty="0">
                <a:latin typeface="Arial"/>
                <a:cs typeface="Arial"/>
              </a:rPr>
              <a:t>problems</a:t>
            </a:r>
          </a:p>
        </p:txBody>
      </p:sp>
      <p:sp>
        <p:nvSpPr>
          <p:cNvPr id="3" name="object 3"/>
          <p:cNvSpPr/>
          <p:nvPr/>
        </p:nvSpPr>
        <p:spPr>
          <a:xfrm>
            <a:off x="898987" y="1473708"/>
            <a:ext cx="3586467" cy="24918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2844" y="4018788"/>
            <a:ext cx="8382366" cy="2514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33900" cy="18345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219075" indent="-228600" algn="just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65" dirty="0">
                <a:latin typeface="Arial"/>
                <a:cs typeface="Arial"/>
              </a:rPr>
              <a:t>Clustering</a:t>
            </a:r>
            <a:r>
              <a:rPr sz="2400" spc="65" dirty="0">
                <a:latin typeface="맑은 고딕"/>
                <a:cs typeface="맑은 고딕"/>
              </a:rPr>
              <a:t>의 </a:t>
            </a:r>
            <a:r>
              <a:rPr sz="2400" dirty="0">
                <a:latin typeface="맑은 고딕"/>
                <a:cs typeface="맑은 고딕"/>
              </a:rPr>
              <a:t>개념을</a:t>
            </a:r>
            <a:r>
              <a:rPr sz="2400" spc="-59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  설명할 수</a:t>
            </a:r>
            <a:r>
              <a:rPr sz="2400" spc="-45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 algn="just">
              <a:lnSpc>
                <a:spcPts val="2590"/>
              </a:lnSpc>
              <a:spcBef>
                <a:spcPts val="1000"/>
              </a:spcBef>
              <a:buChar char="•"/>
              <a:tabLst>
                <a:tab pos="241300" algn="l"/>
              </a:tabLst>
            </a:pPr>
            <a:r>
              <a:rPr sz="2400" spc="20" dirty="0">
                <a:latin typeface="Arial"/>
                <a:cs typeface="Arial"/>
              </a:rPr>
              <a:t>K-Means </a:t>
            </a:r>
            <a:r>
              <a:rPr sz="2400" dirty="0">
                <a:latin typeface="맑은 고딕"/>
                <a:cs typeface="맑은 고딕"/>
              </a:rPr>
              <a:t>알고리즘의 특성을</a:t>
            </a:r>
            <a:r>
              <a:rPr sz="2400" spc="-56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  해하고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데이터셋에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적용할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  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1725930" cy="1529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Char char="•"/>
              <a:tabLst>
                <a:tab pos="241935" algn="l"/>
              </a:tabLst>
            </a:pPr>
            <a:r>
              <a:rPr sz="2400" spc="70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20" dirty="0">
                <a:latin typeface="Arial"/>
                <a:cs typeface="Arial"/>
              </a:rPr>
              <a:t>K-Means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874268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165" dirty="0"/>
              <a:t>Clustering: </a:t>
            </a:r>
            <a:r>
              <a:rPr sz="6000" spc="265" dirty="0"/>
              <a:t>where </a:t>
            </a:r>
            <a:r>
              <a:rPr sz="6000" spc="395" dirty="0"/>
              <a:t>to</a:t>
            </a:r>
            <a:r>
              <a:rPr sz="6000" spc="-819" dirty="0"/>
              <a:t> </a:t>
            </a:r>
            <a:r>
              <a:rPr sz="6000" spc="95" dirty="0"/>
              <a:t>use</a:t>
            </a:r>
            <a:endParaRPr sz="6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5792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Use </a:t>
            </a:r>
            <a:r>
              <a:rPr spc="-35" dirty="0"/>
              <a:t>case:</a:t>
            </a:r>
            <a:r>
              <a:rPr spc="-190" dirty="0"/>
              <a:t> </a:t>
            </a:r>
            <a:r>
              <a:rPr b="1" spc="40" dirty="0">
                <a:latin typeface="Arial"/>
                <a:cs typeface="Arial"/>
              </a:rPr>
              <a:t>Preprocessing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934085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-60" dirty="0">
                <a:latin typeface="Arial"/>
                <a:cs typeface="Arial"/>
              </a:rPr>
              <a:t>As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preprocessing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step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before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supervised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learning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algorithm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Can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be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an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efficient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approach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dimensionality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5792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Use </a:t>
            </a:r>
            <a:r>
              <a:rPr spc="-35" dirty="0"/>
              <a:t>case:</a:t>
            </a:r>
            <a:r>
              <a:rPr spc="-190" dirty="0"/>
              <a:t> </a:t>
            </a:r>
            <a:r>
              <a:rPr b="1" spc="40" dirty="0">
                <a:latin typeface="Arial"/>
                <a:cs typeface="Arial"/>
              </a:rPr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523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Example: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MNIST-like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dataset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(8x8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image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with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9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digits)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05483" y="2667000"/>
            <a:ext cx="4363211" cy="952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05483" y="3767328"/>
            <a:ext cx="6754355" cy="7619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5483" y="4678679"/>
            <a:ext cx="2772155" cy="62898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5792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Use </a:t>
            </a:r>
            <a:r>
              <a:rPr spc="-35" dirty="0"/>
              <a:t>case:</a:t>
            </a:r>
            <a:r>
              <a:rPr spc="-190" dirty="0"/>
              <a:t> </a:t>
            </a:r>
            <a:r>
              <a:rPr b="1" spc="40" dirty="0">
                <a:latin typeface="Arial"/>
                <a:cs typeface="Arial"/>
              </a:rPr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38779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20" dirty="0">
                <a:latin typeface="Arial"/>
                <a:cs typeface="Arial"/>
              </a:rPr>
              <a:t>K-Means </a:t>
            </a:r>
            <a:r>
              <a:rPr sz="2400" spc="-25" dirty="0">
                <a:latin typeface="Arial"/>
                <a:cs typeface="Arial"/>
              </a:rPr>
              <a:t>as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preprocessor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67172" y="1804416"/>
            <a:ext cx="6624827" cy="7619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67184" y="2714244"/>
            <a:ext cx="2770619" cy="62898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85444" y="3817620"/>
            <a:ext cx="6067031" cy="14005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85444" y="5329440"/>
            <a:ext cx="2743199" cy="65687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57923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Use </a:t>
            </a:r>
            <a:r>
              <a:rPr spc="-35" dirty="0"/>
              <a:t>case:</a:t>
            </a:r>
            <a:r>
              <a:rPr spc="-190" dirty="0"/>
              <a:t> </a:t>
            </a:r>
            <a:r>
              <a:rPr b="1" spc="40" dirty="0">
                <a:latin typeface="Arial"/>
                <a:cs typeface="Arial"/>
              </a:rPr>
              <a:t>Preprocessing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5960110" cy="77724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20" dirty="0">
                <a:latin typeface="Arial"/>
                <a:cs typeface="Arial"/>
              </a:rPr>
              <a:t>K-Means </a:t>
            </a:r>
            <a:r>
              <a:rPr sz="2400" spc="-25" dirty="0">
                <a:latin typeface="Arial"/>
                <a:cs typeface="Arial"/>
              </a:rPr>
              <a:t>as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preprocessor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With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i="1" spc="-5" dirty="0">
                <a:latin typeface="Noto Sans"/>
                <a:cs typeface="Noto Sans"/>
              </a:rPr>
              <a:t>GridSearchCV</a:t>
            </a:r>
            <a:r>
              <a:rPr sz="2000" i="1" spc="-10" dirty="0">
                <a:latin typeface="Noto Sans"/>
                <a:cs typeface="Noto Sans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find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50" dirty="0">
                <a:latin typeface="Arial"/>
                <a:cs typeface="Arial"/>
              </a:rPr>
              <a:t>best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45" dirty="0">
                <a:latin typeface="Arial"/>
                <a:cs typeface="Arial"/>
              </a:rPr>
              <a:t>cluster</a:t>
            </a:r>
            <a:r>
              <a:rPr sz="2000" b="1" spc="-50" dirty="0">
                <a:latin typeface="Arial"/>
                <a:cs typeface="Arial"/>
              </a:rPr>
              <a:t> </a:t>
            </a:r>
            <a:r>
              <a:rPr sz="2000" b="1" spc="180" dirty="0">
                <a:latin typeface="Arial"/>
                <a:cs typeface="Arial"/>
              </a:rPr>
              <a:t>#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01811" y="1690116"/>
            <a:ext cx="2770631" cy="628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401811" y="2634996"/>
            <a:ext cx="2743198" cy="6568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48511" y="3000755"/>
            <a:ext cx="5609843" cy="723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48511" y="3939540"/>
            <a:ext cx="2714243" cy="17144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8374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Use </a:t>
            </a:r>
            <a:r>
              <a:rPr spc="-35" dirty="0"/>
              <a:t>case: </a:t>
            </a:r>
            <a:r>
              <a:rPr b="1" spc="50" dirty="0">
                <a:latin typeface="Arial"/>
                <a:cs typeface="Arial"/>
              </a:rPr>
              <a:t>Semi-supervised</a:t>
            </a:r>
            <a:r>
              <a:rPr b="1" spc="-254" dirty="0">
                <a:latin typeface="Arial"/>
                <a:cs typeface="Arial"/>
              </a:rPr>
              <a:t> </a:t>
            </a:r>
            <a:r>
              <a:rPr b="1" spc="135" dirty="0">
                <a:latin typeface="Arial"/>
                <a:cs typeface="Arial"/>
              </a:rPr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2724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80" dirty="0">
                <a:latin typeface="Arial"/>
                <a:cs typeface="Arial"/>
              </a:rPr>
              <a:t>What </a:t>
            </a:r>
            <a:r>
              <a:rPr sz="2400" spc="15" dirty="0">
                <a:latin typeface="Arial"/>
                <a:cs typeface="Arial"/>
              </a:rPr>
              <a:t>is </a:t>
            </a:r>
            <a:r>
              <a:rPr sz="2400" b="1" spc="30" dirty="0">
                <a:latin typeface="Arial"/>
                <a:cs typeface="Arial"/>
              </a:rPr>
              <a:t>semi-supervised</a:t>
            </a:r>
            <a:r>
              <a:rPr sz="2400" b="1" spc="-20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learning?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30754" y="2414420"/>
            <a:ext cx="7877174" cy="382023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50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Clustering </a:t>
            </a:r>
            <a:r>
              <a:rPr spc="280" dirty="0"/>
              <a:t>for </a:t>
            </a:r>
            <a:r>
              <a:rPr b="1" spc="50" dirty="0">
                <a:latin typeface="Arial"/>
                <a:cs typeface="Arial"/>
              </a:rPr>
              <a:t>Semi-supervised</a:t>
            </a:r>
            <a:r>
              <a:rPr b="1" spc="-725" dirty="0">
                <a:latin typeface="Arial"/>
                <a:cs typeface="Arial"/>
              </a:rPr>
              <a:t> </a:t>
            </a:r>
            <a:r>
              <a:rPr b="1" spc="114" dirty="0">
                <a:latin typeface="Arial"/>
                <a:cs typeface="Arial"/>
              </a:rPr>
              <a:t>Learn.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523605" cy="1304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30" dirty="0">
                <a:latin typeface="Arial"/>
                <a:cs typeface="Arial"/>
              </a:rPr>
              <a:t>Example: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MNIST-like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dataset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(8x8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image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with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9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digits)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have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only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50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labeled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sets,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035795" y="2360676"/>
            <a:ext cx="2772155" cy="627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5796" y="3429000"/>
            <a:ext cx="6982967" cy="171413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50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Clustering </a:t>
            </a:r>
            <a:r>
              <a:rPr spc="280" dirty="0"/>
              <a:t>for </a:t>
            </a:r>
            <a:r>
              <a:rPr b="1" spc="50" dirty="0">
                <a:latin typeface="Arial"/>
                <a:cs typeface="Arial"/>
              </a:rPr>
              <a:t>Semi-supervised</a:t>
            </a:r>
            <a:r>
              <a:rPr b="1" spc="-725" dirty="0">
                <a:latin typeface="Arial"/>
                <a:cs typeface="Arial"/>
              </a:rPr>
              <a:t> </a:t>
            </a:r>
            <a:r>
              <a:rPr b="1" spc="114" dirty="0">
                <a:latin typeface="Arial"/>
                <a:cs typeface="Arial"/>
              </a:rPr>
              <a:t>Learn.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199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have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only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50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labeled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(</a:t>
            </a:r>
            <a:r>
              <a:rPr sz="2400" b="1" spc="80" dirty="0">
                <a:latin typeface="Arial"/>
                <a:cs typeface="Arial"/>
              </a:rPr>
              <a:t>but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clustered</a:t>
            </a:r>
            <a:r>
              <a:rPr sz="2400" spc="45" dirty="0">
                <a:latin typeface="Arial"/>
                <a:cs typeface="Arial"/>
              </a:rPr>
              <a:t>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sets,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7936" y="1711452"/>
            <a:ext cx="2772143" cy="628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552" y="2604528"/>
            <a:ext cx="5257799" cy="1648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7936" y="2648711"/>
            <a:ext cx="2743187" cy="1640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25649" y="4435233"/>
            <a:ext cx="5085989" cy="130525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6287770" y="4542791"/>
            <a:ext cx="3225800" cy="1064260"/>
            <a:chOff x="6287770" y="4542791"/>
            <a:chExt cx="3225800" cy="1064260"/>
          </a:xfrm>
        </p:grpSpPr>
        <p:sp>
          <p:nvSpPr>
            <p:cNvPr id="9" name="object 9"/>
            <p:cNvSpPr/>
            <p:nvPr/>
          </p:nvSpPr>
          <p:spPr>
            <a:xfrm>
              <a:off x="6294120" y="4549141"/>
              <a:ext cx="3213100" cy="1051560"/>
            </a:xfrm>
            <a:custGeom>
              <a:avLst/>
              <a:gdLst/>
              <a:ahLst/>
              <a:cxnLst/>
              <a:rect l="l" t="t" r="r" b="b"/>
              <a:pathLst>
                <a:path w="3213100" h="1051560">
                  <a:moveTo>
                    <a:pt x="525780" y="0"/>
                  </a:moveTo>
                  <a:lnTo>
                    <a:pt x="0" y="525779"/>
                  </a:lnTo>
                  <a:lnTo>
                    <a:pt x="525780" y="1051559"/>
                  </a:lnTo>
                  <a:lnTo>
                    <a:pt x="525780" y="788669"/>
                  </a:lnTo>
                  <a:lnTo>
                    <a:pt x="3212592" y="788669"/>
                  </a:lnTo>
                  <a:lnTo>
                    <a:pt x="3212592" y="262889"/>
                  </a:lnTo>
                  <a:lnTo>
                    <a:pt x="525780" y="262889"/>
                  </a:lnTo>
                  <a:lnTo>
                    <a:pt x="525780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294120" y="4549141"/>
              <a:ext cx="3213100" cy="1051560"/>
            </a:xfrm>
            <a:custGeom>
              <a:avLst/>
              <a:gdLst/>
              <a:ahLst/>
              <a:cxnLst/>
              <a:rect l="l" t="t" r="r" b="b"/>
              <a:pathLst>
                <a:path w="3213100" h="1051560">
                  <a:moveTo>
                    <a:pt x="0" y="525779"/>
                  </a:moveTo>
                  <a:lnTo>
                    <a:pt x="525780" y="0"/>
                  </a:lnTo>
                  <a:lnTo>
                    <a:pt x="525780" y="262889"/>
                  </a:lnTo>
                  <a:lnTo>
                    <a:pt x="3212592" y="262889"/>
                  </a:lnTo>
                  <a:lnTo>
                    <a:pt x="3212592" y="788669"/>
                  </a:lnTo>
                  <a:lnTo>
                    <a:pt x="525780" y="788669"/>
                  </a:lnTo>
                  <a:lnTo>
                    <a:pt x="525780" y="1051559"/>
                  </a:lnTo>
                  <a:lnTo>
                    <a:pt x="0" y="52577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857597" y="4919761"/>
            <a:ext cx="23488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맑은 고딕"/>
                <a:cs typeface="맑은 고딕"/>
              </a:rPr>
              <a:t>Representative</a:t>
            </a:r>
            <a:r>
              <a:rPr sz="1800" spc="-70" dirty="0">
                <a:solidFill>
                  <a:srgbClr val="FFFFFF"/>
                </a:solidFill>
                <a:latin typeface="맑은 고딕"/>
                <a:cs typeface="맑은 고딕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맑은 고딕"/>
                <a:cs typeface="맑은 고딕"/>
              </a:rPr>
              <a:t>images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50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Clustering </a:t>
            </a:r>
            <a:r>
              <a:rPr spc="280" dirty="0"/>
              <a:t>for </a:t>
            </a:r>
            <a:r>
              <a:rPr b="1" spc="50" dirty="0">
                <a:latin typeface="Arial"/>
                <a:cs typeface="Arial"/>
              </a:rPr>
              <a:t>Semi-supervised</a:t>
            </a:r>
            <a:r>
              <a:rPr b="1" spc="-725" dirty="0">
                <a:latin typeface="Arial"/>
                <a:cs typeface="Arial"/>
              </a:rPr>
              <a:t> </a:t>
            </a:r>
            <a:r>
              <a:rPr b="1" spc="114" dirty="0">
                <a:latin typeface="Arial"/>
                <a:cs typeface="Arial"/>
              </a:rPr>
              <a:t>Learn.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8199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have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only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50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labeled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(</a:t>
            </a:r>
            <a:r>
              <a:rPr sz="2400" b="1" spc="80" dirty="0">
                <a:latin typeface="Arial"/>
                <a:cs typeface="Arial"/>
              </a:rPr>
              <a:t>but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clustered</a:t>
            </a:r>
            <a:r>
              <a:rPr sz="2400" spc="45" dirty="0">
                <a:latin typeface="Arial"/>
                <a:cs typeface="Arial"/>
              </a:rPr>
              <a:t>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sets,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7936" y="1711452"/>
            <a:ext cx="2772143" cy="628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7552" y="2604528"/>
            <a:ext cx="5257799" cy="16489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297936" y="2648711"/>
            <a:ext cx="2743187" cy="1640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87552" y="4387596"/>
            <a:ext cx="6771131" cy="13147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479805" y="5487670"/>
            <a:ext cx="393700" cy="322580"/>
            <a:chOff x="479805" y="5487670"/>
            <a:chExt cx="393700" cy="322580"/>
          </a:xfrm>
        </p:grpSpPr>
        <p:sp>
          <p:nvSpPr>
            <p:cNvPr id="9" name="object 9"/>
            <p:cNvSpPr/>
            <p:nvPr/>
          </p:nvSpPr>
          <p:spPr>
            <a:xfrm>
              <a:off x="486155" y="5494020"/>
              <a:ext cx="381000" cy="309880"/>
            </a:xfrm>
            <a:custGeom>
              <a:avLst/>
              <a:gdLst/>
              <a:ahLst/>
              <a:cxnLst/>
              <a:rect l="l" t="t" r="r" b="b"/>
              <a:pathLst>
                <a:path w="381000" h="309879">
                  <a:moveTo>
                    <a:pt x="226314" y="0"/>
                  </a:moveTo>
                  <a:lnTo>
                    <a:pt x="226314" y="77342"/>
                  </a:lnTo>
                  <a:lnTo>
                    <a:pt x="0" y="77342"/>
                  </a:lnTo>
                  <a:lnTo>
                    <a:pt x="0" y="232028"/>
                  </a:lnTo>
                  <a:lnTo>
                    <a:pt x="226314" y="232028"/>
                  </a:lnTo>
                  <a:lnTo>
                    <a:pt x="226314" y="309371"/>
                  </a:lnTo>
                  <a:lnTo>
                    <a:pt x="381000" y="154685"/>
                  </a:lnTo>
                  <a:lnTo>
                    <a:pt x="22631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155" y="5494020"/>
              <a:ext cx="381000" cy="309880"/>
            </a:xfrm>
            <a:custGeom>
              <a:avLst/>
              <a:gdLst/>
              <a:ahLst/>
              <a:cxnLst/>
              <a:rect l="l" t="t" r="r" b="b"/>
              <a:pathLst>
                <a:path w="381000" h="309879">
                  <a:moveTo>
                    <a:pt x="0" y="77342"/>
                  </a:moveTo>
                  <a:lnTo>
                    <a:pt x="226314" y="77342"/>
                  </a:lnTo>
                  <a:lnTo>
                    <a:pt x="226314" y="0"/>
                  </a:lnTo>
                  <a:lnTo>
                    <a:pt x="381000" y="154685"/>
                  </a:lnTo>
                  <a:lnTo>
                    <a:pt x="226314" y="309371"/>
                  </a:lnTo>
                  <a:lnTo>
                    <a:pt x="226314" y="232028"/>
                  </a:lnTo>
                  <a:lnTo>
                    <a:pt x="0" y="232028"/>
                  </a:lnTo>
                  <a:lnTo>
                    <a:pt x="0" y="77342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9353997" y="4460747"/>
            <a:ext cx="2601782" cy="1289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50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Clustering </a:t>
            </a:r>
            <a:r>
              <a:rPr spc="280" dirty="0"/>
              <a:t>for </a:t>
            </a:r>
            <a:r>
              <a:rPr b="1" spc="50" dirty="0">
                <a:latin typeface="Arial"/>
                <a:cs typeface="Arial"/>
              </a:rPr>
              <a:t>Semi-supervised</a:t>
            </a:r>
            <a:r>
              <a:rPr b="1" spc="-725" dirty="0">
                <a:latin typeface="Arial"/>
                <a:cs typeface="Arial"/>
              </a:rPr>
              <a:t> </a:t>
            </a:r>
            <a:r>
              <a:rPr b="1" spc="114" dirty="0">
                <a:latin typeface="Arial"/>
                <a:cs typeface="Arial"/>
              </a:rPr>
              <a:t>Learn.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8199755" cy="128079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150" dirty="0">
                <a:latin typeface="Arial"/>
                <a:cs typeface="Arial"/>
              </a:rPr>
              <a:t>If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we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have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only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50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labeled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(</a:t>
            </a:r>
            <a:r>
              <a:rPr sz="2400" b="1" spc="80" dirty="0">
                <a:latin typeface="Arial"/>
                <a:cs typeface="Arial"/>
              </a:rPr>
              <a:t>but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spc="45" dirty="0">
                <a:latin typeface="Arial"/>
                <a:cs typeface="Arial"/>
              </a:rPr>
              <a:t>clustered</a:t>
            </a:r>
            <a:r>
              <a:rPr sz="2400" spc="45" dirty="0">
                <a:latin typeface="Arial"/>
                <a:cs typeface="Arial"/>
              </a:rPr>
              <a:t>)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sets,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spc="95" dirty="0">
                <a:latin typeface="Arial"/>
                <a:cs typeface="Arial"/>
              </a:rPr>
              <a:t>propagate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35" dirty="0">
                <a:latin typeface="Arial"/>
                <a:cs typeface="Arial"/>
              </a:rPr>
              <a:t>labels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u="heavy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remaining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training</a:t>
            </a:r>
            <a:r>
              <a:rPr sz="2400" u="heavy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sets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(assuming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such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remaining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sets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not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labeled!)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297936" y="1711452"/>
            <a:ext cx="2772143" cy="6289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297936" y="2648711"/>
            <a:ext cx="2743187" cy="164046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592823" y="5548884"/>
            <a:ext cx="2344420" cy="742315"/>
          </a:xfrm>
          <a:prstGeom prst="rect">
            <a:avLst/>
          </a:prstGeom>
          <a:solidFill>
            <a:srgbClr val="4472C4"/>
          </a:solidFill>
          <a:ln w="12700">
            <a:solidFill>
              <a:srgbClr val="2F528F"/>
            </a:solidFill>
          </a:ln>
        </p:spPr>
        <p:txBody>
          <a:bodyPr vert="horz" wrap="square" lIns="0" tIns="92075" rIns="0" bIns="0" rtlCol="0">
            <a:spAutoFit/>
          </a:bodyPr>
          <a:lstStyle/>
          <a:p>
            <a:pPr marL="636270" marR="196215" indent="-433070">
              <a:lnSpc>
                <a:spcPct val="100000"/>
              </a:lnSpc>
              <a:spcBef>
                <a:spcPts val="725"/>
              </a:spcBef>
            </a:pPr>
            <a:r>
              <a:rPr sz="1800" b="1" spc="-5" dirty="0">
                <a:solidFill>
                  <a:srgbClr val="FFFFFF"/>
                </a:solidFill>
                <a:latin typeface="맑은 고딕"/>
                <a:cs typeface="맑은 고딕"/>
              </a:rPr>
              <a:t>label </a:t>
            </a:r>
            <a:r>
              <a:rPr sz="1800" b="1" spc="-10" dirty="0">
                <a:solidFill>
                  <a:srgbClr val="FFFFFF"/>
                </a:solidFill>
                <a:latin typeface="맑은 고딕"/>
                <a:cs typeface="맑은 고딕"/>
              </a:rPr>
              <a:t>propagation  </a:t>
            </a:r>
            <a:r>
              <a:rPr sz="1800" b="1" spc="-5" dirty="0">
                <a:solidFill>
                  <a:srgbClr val="FFFFFF"/>
                </a:solidFill>
                <a:latin typeface="맑은 고딕"/>
                <a:cs typeface="맑은 고딕"/>
              </a:rPr>
              <a:t>technique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42416" y="3226307"/>
            <a:ext cx="6857999" cy="17998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42416" y="5161788"/>
            <a:ext cx="2666999" cy="6942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997" y="4460747"/>
            <a:ext cx="2601782" cy="128962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484377" y="5644641"/>
            <a:ext cx="393700" cy="322580"/>
            <a:chOff x="484377" y="5644641"/>
            <a:chExt cx="393700" cy="322580"/>
          </a:xfrm>
        </p:grpSpPr>
        <p:sp>
          <p:nvSpPr>
            <p:cNvPr id="11" name="object 11"/>
            <p:cNvSpPr/>
            <p:nvPr/>
          </p:nvSpPr>
          <p:spPr>
            <a:xfrm>
              <a:off x="490727" y="5650991"/>
              <a:ext cx="381000" cy="309880"/>
            </a:xfrm>
            <a:custGeom>
              <a:avLst/>
              <a:gdLst/>
              <a:ahLst/>
              <a:cxnLst/>
              <a:rect l="l" t="t" r="r" b="b"/>
              <a:pathLst>
                <a:path w="381000" h="309879">
                  <a:moveTo>
                    <a:pt x="226314" y="0"/>
                  </a:moveTo>
                  <a:lnTo>
                    <a:pt x="226314" y="77343"/>
                  </a:lnTo>
                  <a:lnTo>
                    <a:pt x="0" y="77343"/>
                  </a:lnTo>
                  <a:lnTo>
                    <a:pt x="0" y="232029"/>
                  </a:lnTo>
                  <a:lnTo>
                    <a:pt x="226314" y="232029"/>
                  </a:lnTo>
                  <a:lnTo>
                    <a:pt x="226314" y="309372"/>
                  </a:lnTo>
                  <a:lnTo>
                    <a:pt x="381000" y="154686"/>
                  </a:lnTo>
                  <a:lnTo>
                    <a:pt x="22631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90727" y="5650991"/>
              <a:ext cx="381000" cy="309880"/>
            </a:xfrm>
            <a:custGeom>
              <a:avLst/>
              <a:gdLst/>
              <a:ahLst/>
              <a:cxnLst/>
              <a:rect l="l" t="t" r="r" b="b"/>
              <a:pathLst>
                <a:path w="381000" h="309879">
                  <a:moveTo>
                    <a:pt x="0" y="77343"/>
                  </a:moveTo>
                  <a:lnTo>
                    <a:pt x="226314" y="77343"/>
                  </a:lnTo>
                  <a:lnTo>
                    <a:pt x="226314" y="0"/>
                  </a:lnTo>
                  <a:lnTo>
                    <a:pt x="381000" y="154686"/>
                  </a:lnTo>
                  <a:lnTo>
                    <a:pt x="226314" y="309372"/>
                  </a:lnTo>
                  <a:lnTo>
                    <a:pt x="226314" y="232029"/>
                  </a:lnTo>
                  <a:lnTo>
                    <a:pt x="0" y="232029"/>
                  </a:lnTo>
                  <a:lnTo>
                    <a:pt x="0" y="7734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120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5" dirty="0"/>
              <a:t>Unsupervised</a:t>
            </a:r>
            <a:r>
              <a:rPr spc="-114" dirty="0"/>
              <a:t> </a:t>
            </a:r>
            <a:r>
              <a:rPr spc="150" dirty="0"/>
              <a:t>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031095" cy="14490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세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가지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일반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과업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25" dirty="0">
                <a:latin typeface="맑은 고딕"/>
                <a:cs typeface="맑은 고딕"/>
              </a:rPr>
              <a:t>군집화</a:t>
            </a:r>
            <a:r>
              <a:rPr sz="2000" spc="25" dirty="0">
                <a:latin typeface="Arial"/>
                <a:cs typeface="Arial"/>
              </a:rPr>
              <a:t>(Clustering):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유사한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샘플을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같은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그룹으로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묶는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밀도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30" dirty="0">
                <a:latin typeface="맑은 고딕"/>
                <a:cs typeface="맑은 고딕"/>
              </a:rPr>
              <a:t>추정</a:t>
            </a:r>
            <a:r>
              <a:rPr sz="2000" spc="30" dirty="0">
                <a:latin typeface="Arial"/>
                <a:cs typeface="Arial"/>
              </a:rPr>
              <a:t>(Density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Est.): </a:t>
            </a:r>
            <a:r>
              <a:rPr sz="2000" dirty="0">
                <a:latin typeface="맑은 고딕"/>
                <a:cs typeface="맑은 고딕"/>
              </a:rPr>
              <a:t>데이터로부터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확률분포를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추정하는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공간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35" dirty="0">
                <a:latin typeface="맑은 고딕"/>
                <a:cs typeface="맑은 고딕"/>
              </a:rPr>
              <a:t>변환</a:t>
            </a:r>
            <a:r>
              <a:rPr sz="2000" spc="35" dirty="0">
                <a:latin typeface="Arial"/>
                <a:cs typeface="Arial"/>
              </a:rPr>
              <a:t>(Transform.):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원래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특징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저차원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또는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고차원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공간으로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변환하는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</a:t>
            </a:r>
            <a:endParaRPr sz="2000">
              <a:latin typeface="맑은 고딕"/>
              <a:cs typeface="맑은 고딕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66744" y="3450335"/>
            <a:ext cx="4725670" cy="3042285"/>
            <a:chOff x="3666744" y="3450335"/>
            <a:chExt cx="4725670" cy="3042285"/>
          </a:xfrm>
        </p:grpSpPr>
        <p:sp>
          <p:nvSpPr>
            <p:cNvPr id="5" name="object 5"/>
            <p:cNvSpPr/>
            <p:nvPr/>
          </p:nvSpPr>
          <p:spPr>
            <a:xfrm>
              <a:off x="3666744" y="3450335"/>
              <a:ext cx="4725140" cy="2933699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038344" y="4686299"/>
              <a:ext cx="3339465" cy="1805939"/>
            </a:xfrm>
            <a:custGeom>
              <a:avLst/>
              <a:gdLst/>
              <a:ahLst/>
              <a:cxnLst/>
              <a:rect l="l" t="t" r="r" b="b"/>
              <a:pathLst>
                <a:path w="3339465" h="1805939">
                  <a:moveTo>
                    <a:pt x="3339084" y="0"/>
                  </a:moveTo>
                  <a:lnTo>
                    <a:pt x="0" y="0"/>
                  </a:lnTo>
                  <a:lnTo>
                    <a:pt x="0" y="1805939"/>
                  </a:lnTo>
                  <a:lnTo>
                    <a:pt x="3339084" y="1805939"/>
                  </a:lnTo>
                  <a:lnTo>
                    <a:pt x="3339084" y="0"/>
                  </a:lnTo>
                  <a:close/>
                </a:path>
              </a:pathLst>
            </a:custGeom>
            <a:solidFill>
              <a:srgbClr val="FFC000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135" y="5762244"/>
            <a:ext cx="3700145" cy="1033780"/>
            <a:chOff x="92135" y="5762244"/>
            <a:chExt cx="3700145" cy="1033780"/>
          </a:xfrm>
        </p:grpSpPr>
        <p:sp>
          <p:nvSpPr>
            <p:cNvPr id="3" name="object 3"/>
            <p:cNvSpPr/>
            <p:nvPr/>
          </p:nvSpPr>
          <p:spPr>
            <a:xfrm>
              <a:off x="1075944" y="5762244"/>
              <a:ext cx="2715767" cy="61840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94943" y="6149340"/>
              <a:ext cx="381000" cy="309880"/>
            </a:xfrm>
            <a:custGeom>
              <a:avLst/>
              <a:gdLst/>
              <a:ahLst/>
              <a:cxnLst/>
              <a:rect l="l" t="t" r="r" b="b"/>
              <a:pathLst>
                <a:path w="381000" h="309879">
                  <a:moveTo>
                    <a:pt x="226314" y="0"/>
                  </a:moveTo>
                  <a:lnTo>
                    <a:pt x="226314" y="77343"/>
                  </a:lnTo>
                  <a:lnTo>
                    <a:pt x="0" y="77343"/>
                  </a:lnTo>
                  <a:lnTo>
                    <a:pt x="0" y="232029"/>
                  </a:lnTo>
                  <a:lnTo>
                    <a:pt x="226314" y="232029"/>
                  </a:lnTo>
                  <a:lnTo>
                    <a:pt x="226314" y="309372"/>
                  </a:lnTo>
                  <a:lnTo>
                    <a:pt x="381000" y="154686"/>
                  </a:lnTo>
                  <a:lnTo>
                    <a:pt x="226314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4943" y="6149340"/>
              <a:ext cx="381000" cy="309880"/>
            </a:xfrm>
            <a:custGeom>
              <a:avLst/>
              <a:gdLst/>
              <a:ahLst/>
              <a:cxnLst/>
              <a:rect l="l" t="t" r="r" b="b"/>
              <a:pathLst>
                <a:path w="381000" h="309879">
                  <a:moveTo>
                    <a:pt x="0" y="77343"/>
                  </a:moveTo>
                  <a:lnTo>
                    <a:pt x="226314" y="77343"/>
                  </a:lnTo>
                  <a:lnTo>
                    <a:pt x="226314" y="0"/>
                  </a:lnTo>
                  <a:lnTo>
                    <a:pt x="381000" y="154686"/>
                  </a:lnTo>
                  <a:lnTo>
                    <a:pt x="226314" y="309372"/>
                  </a:lnTo>
                  <a:lnTo>
                    <a:pt x="226314" y="232029"/>
                  </a:lnTo>
                  <a:lnTo>
                    <a:pt x="0" y="232029"/>
                  </a:lnTo>
                  <a:lnTo>
                    <a:pt x="0" y="77343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2508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Clustering </a:t>
            </a:r>
            <a:r>
              <a:rPr spc="280" dirty="0"/>
              <a:t>for </a:t>
            </a:r>
            <a:r>
              <a:rPr b="1" spc="50" dirty="0">
                <a:latin typeface="Arial"/>
                <a:cs typeface="Arial"/>
              </a:rPr>
              <a:t>Semi-supervised</a:t>
            </a:r>
            <a:r>
              <a:rPr b="1" spc="-725" dirty="0">
                <a:latin typeface="Arial"/>
                <a:cs typeface="Arial"/>
              </a:rPr>
              <a:t> </a:t>
            </a:r>
            <a:r>
              <a:rPr b="1" spc="114" dirty="0">
                <a:latin typeface="Arial"/>
                <a:cs typeface="Arial"/>
              </a:rPr>
              <a:t>Learn.</a:t>
            </a:r>
          </a:p>
        </p:txBody>
      </p:sp>
      <p:sp>
        <p:nvSpPr>
          <p:cNvPr id="7" name="object 7"/>
          <p:cNvSpPr/>
          <p:nvPr/>
        </p:nvSpPr>
        <p:spPr>
          <a:xfrm>
            <a:off x="9297936" y="1711452"/>
            <a:ext cx="2772143" cy="6289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297936" y="2648711"/>
            <a:ext cx="2743187" cy="16404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18628" y="1540764"/>
            <a:ext cx="6429742" cy="3229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18616" y="4904232"/>
            <a:ext cx="6781799" cy="7238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353997" y="4460747"/>
            <a:ext cx="2601782" cy="12896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30</a:t>
            </a:fld>
            <a:endParaRPr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50" dirty="0"/>
              <a:t>Summary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1725295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70" dirty="0">
                <a:latin typeface="Arial"/>
                <a:cs typeface="Arial"/>
              </a:rPr>
              <a:t>Clustering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20" dirty="0">
                <a:latin typeface="Arial"/>
                <a:cs typeface="Arial"/>
              </a:rPr>
              <a:t>K-Means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맑은 고딕"/>
                <a:cs typeface="맑은 고딕"/>
              </a:rPr>
              <a:t>참고자료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핸</a:t>
            </a:r>
            <a:r>
              <a:rPr spc="15" dirty="0"/>
              <a:t>9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맑은 고딕"/>
                <a:cs typeface="맑은 고딕"/>
              </a:rPr>
              <a:t>그림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25" dirty="0"/>
              <a:t>Colab</a:t>
            </a:r>
            <a:r>
              <a:rPr spc="-245" dirty="0"/>
              <a:t> </a:t>
            </a:r>
            <a:r>
              <a:rPr spc="50" dirty="0"/>
              <a:t>ver.</a:t>
            </a:r>
          </a:p>
          <a:p>
            <a:pPr marL="698500" marR="5080" lvl="1" indent="-228600">
              <a:lnSpc>
                <a:spcPts val="2160"/>
              </a:lnSpc>
              <a:spcBef>
                <a:spcPts val="540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https://colab.research.google.com/github/ageron/handson-  </a:t>
            </a:r>
            <a:r>
              <a:rPr sz="2000" u="sng" spc="7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2"/>
              </a:rPr>
              <a:t>ml2/blob/master/09_unsupervised_learning.ipynb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70" dirty="0"/>
              <a:t>In </a:t>
            </a:r>
            <a:r>
              <a:rPr spc="220" dirty="0"/>
              <a:t>the </a:t>
            </a:r>
            <a:r>
              <a:rPr spc="200" dirty="0"/>
              <a:t>next</a:t>
            </a:r>
            <a:r>
              <a:rPr spc="-760" dirty="0"/>
              <a:t> </a:t>
            </a:r>
            <a:r>
              <a:rPr spc="25" dirty="0"/>
              <a:t>lecture…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5046345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54000" algn="l"/>
              </a:tabLst>
            </a:pPr>
            <a:r>
              <a:rPr sz="2400" spc="85" dirty="0">
                <a:latin typeface="Arial"/>
                <a:cs typeface="Arial"/>
              </a:rPr>
              <a:t>7</a:t>
            </a:r>
            <a:r>
              <a:rPr sz="2400" spc="127" baseline="24305" dirty="0">
                <a:latin typeface="Arial"/>
                <a:cs typeface="Arial"/>
              </a:rPr>
              <a:t>th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70" dirty="0">
                <a:latin typeface="Arial"/>
                <a:cs typeface="Arial"/>
              </a:rPr>
              <a:t>2</a:t>
            </a:r>
            <a:r>
              <a:rPr sz="2400" spc="104" baseline="24305" dirty="0">
                <a:latin typeface="Arial"/>
                <a:cs typeface="Arial"/>
              </a:rPr>
              <a:t>nd </a:t>
            </a:r>
            <a:r>
              <a:rPr sz="2400" spc="30" dirty="0">
                <a:latin typeface="Arial"/>
                <a:cs typeface="Arial"/>
              </a:rPr>
              <a:t>session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-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14)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20" dirty="0">
                <a:latin typeface="Arial"/>
                <a:cs typeface="Arial"/>
              </a:rPr>
              <a:t>Gaussian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mixture</a:t>
            </a:r>
            <a:endParaRPr sz="20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25" dirty="0">
                <a:latin typeface="Arial"/>
                <a:cs typeface="Arial"/>
              </a:rPr>
              <a:t>Bayesian-based </a:t>
            </a:r>
            <a:r>
              <a:rPr sz="2000" spc="85" dirty="0">
                <a:latin typeface="Arial"/>
                <a:cs typeface="Arial"/>
              </a:rPr>
              <a:t>learning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techniques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7216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35" dirty="0"/>
              <a:t>Clustering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088245" cy="22847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Def.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Clustering:</a:t>
            </a:r>
            <a:endParaRPr sz="24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5" dirty="0">
                <a:latin typeface="Arial"/>
                <a:cs typeface="Arial"/>
              </a:rPr>
              <a:t>A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task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b="1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identifying</a:t>
            </a:r>
            <a:r>
              <a:rPr sz="2000" b="1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similar</a:t>
            </a:r>
            <a:r>
              <a:rPr sz="2000" b="1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instances</a:t>
            </a:r>
            <a:r>
              <a:rPr sz="2000" b="1" spc="-5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assigning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them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b="1" spc="25" dirty="0">
                <a:latin typeface="Arial"/>
                <a:cs typeface="Arial"/>
              </a:rPr>
              <a:t>clusters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(e.g.,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  </a:t>
            </a:r>
            <a:r>
              <a:rPr sz="2000" spc="45" dirty="0">
                <a:latin typeface="Arial"/>
                <a:cs typeface="Arial"/>
              </a:rPr>
              <a:t>set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objects),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groups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similar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instances.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55" dirty="0">
                <a:latin typeface="Arial"/>
                <a:cs typeface="Arial"/>
              </a:rPr>
              <a:t>Clustering </a:t>
            </a:r>
            <a:r>
              <a:rPr sz="1800" spc="10" dirty="0">
                <a:latin typeface="Arial"/>
                <a:cs typeface="Arial"/>
              </a:rPr>
              <a:t>is </a:t>
            </a:r>
            <a:r>
              <a:rPr sz="1800" spc="100" dirty="0">
                <a:latin typeface="Arial"/>
                <a:cs typeface="Arial"/>
              </a:rPr>
              <a:t>of</a:t>
            </a:r>
            <a:r>
              <a:rPr sz="1800" spc="-305" dirty="0">
                <a:latin typeface="Arial"/>
                <a:cs typeface="Arial"/>
              </a:rPr>
              <a:t> </a:t>
            </a:r>
            <a:r>
              <a:rPr sz="1800" spc="15" dirty="0">
                <a:latin typeface="Arial"/>
                <a:cs typeface="Arial"/>
              </a:rPr>
              <a:t>clusters? </a:t>
            </a:r>
            <a:r>
              <a:rPr sz="1800" spc="-35" dirty="0">
                <a:latin typeface="Arial"/>
                <a:cs typeface="Arial"/>
              </a:rPr>
              <a:t>What??</a:t>
            </a:r>
            <a:endParaRPr sz="18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50"/>
              </a:spcBef>
              <a:buFont typeface="Arial"/>
              <a:buChar char="•"/>
            </a:pPr>
            <a:endParaRPr sz="2300">
              <a:latin typeface="Arial"/>
              <a:cs typeface="Arial"/>
            </a:endParaRPr>
          </a:p>
          <a:p>
            <a:pPr marL="698500" lvl="1" indent="-228600">
              <a:lnSpc>
                <a:spcPts val="2280"/>
              </a:lnSpc>
              <a:buChar char="•"/>
              <a:tabLst>
                <a:tab pos="697865" algn="l"/>
                <a:tab pos="698500" algn="l"/>
              </a:tabLst>
            </a:pPr>
            <a:r>
              <a:rPr sz="2000" spc="15" dirty="0">
                <a:latin typeface="Arial"/>
                <a:cs typeface="Arial"/>
              </a:rPr>
              <a:t>Basically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collection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1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objects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basis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70" dirty="0">
                <a:latin typeface="Arial"/>
                <a:cs typeface="Arial"/>
              </a:rPr>
              <a:t>similarity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55" dirty="0">
                <a:latin typeface="Arial"/>
                <a:cs typeface="Arial"/>
              </a:rPr>
              <a:t>dissimilarity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80" dirty="0">
                <a:latin typeface="Arial"/>
                <a:cs typeface="Arial"/>
              </a:rPr>
              <a:t>between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them.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15454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80" dirty="0"/>
              <a:t>Classification </a:t>
            </a:r>
            <a:r>
              <a:rPr spc="-40" dirty="0"/>
              <a:t>vs.</a:t>
            </a:r>
            <a:r>
              <a:rPr spc="-285" dirty="0"/>
              <a:t> </a:t>
            </a:r>
            <a:r>
              <a:rPr spc="135" dirty="0"/>
              <a:t>Clustering</a:t>
            </a:r>
          </a:p>
        </p:txBody>
      </p:sp>
      <p:sp>
        <p:nvSpPr>
          <p:cNvPr id="3" name="object 3"/>
          <p:cNvSpPr/>
          <p:nvPr/>
        </p:nvSpPr>
        <p:spPr>
          <a:xfrm>
            <a:off x="819150" y="1854321"/>
            <a:ext cx="10563224" cy="3828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18426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Clustering:</a:t>
            </a:r>
            <a:r>
              <a:rPr spc="-165" dirty="0"/>
              <a:t> </a:t>
            </a:r>
            <a:r>
              <a:rPr spc="140" dirty="0"/>
              <a:t>applications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8152"/>
            <a:ext cx="9251950" cy="351282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59"/>
              </a:spcBef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customer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segmentation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30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45" dirty="0">
                <a:latin typeface="Arial"/>
                <a:cs typeface="Arial"/>
              </a:rPr>
              <a:t>based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their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purchases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their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activity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Wingdings"/>
                <a:cs typeface="Wingdings"/>
              </a:rPr>
              <a:t>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114" dirty="0">
                <a:latin typeface="Arial"/>
                <a:cs typeface="Arial"/>
              </a:rPr>
              <a:t>it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can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80" dirty="0">
                <a:latin typeface="Arial"/>
                <a:cs typeface="Arial"/>
              </a:rPr>
              <a:t>recommend</a:t>
            </a:r>
            <a:r>
              <a:rPr sz="2000" b="1" spc="-6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others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0"/>
              </a:spcBef>
              <a:buChar char="•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data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30" dirty="0">
                <a:latin typeface="Arial"/>
                <a:cs typeface="Arial"/>
              </a:rPr>
              <a:t>analysis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(to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split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data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into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sub-groups)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95" dirty="0">
                <a:latin typeface="Arial"/>
                <a:cs typeface="Arial"/>
              </a:rPr>
              <a:t>dimensionality </a:t>
            </a:r>
            <a:r>
              <a:rPr sz="2400" spc="110" dirty="0">
                <a:latin typeface="Arial"/>
                <a:cs typeface="Arial"/>
              </a:rPr>
              <a:t>reduction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technique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90" dirty="0">
                <a:latin typeface="Arial"/>
                <a:cs typeface="Arial"/>
              </a:rPr>
              <a:t>anomaly </a:t>
            </a:r>
            <a:r>
              <a:rPr sz="2400" spc="95" dirty="0">
                <a:latin typeface="Arial"/>
                <a:cs typeface="Arial"/>
              </a:rPr>
              <a:t>detection </a:t>
            </a:r>
            <a:r>
              <a:rPr sz="2400" spc="15" dirty="0">
                <a:latin typeface="Arial"/>
                <a:cs typeface="Arial"/>
              </a:rPr>
              <a:t>(also </a:t>
            </a:r>
            <a:r>
              <a:rPr sz="2400" spc="45" dirty="0">
                <a:latin typeface="Arial"/>
                <a:cs typeface="Arial"/>
              </a:rPr>
              <a:t>called </a:t>
            </a:r>
            <a:r>
              <a:rPr sz="2400" spc="120" dirty="0">
                <a:latin typeface="Arial"/>
                <a:cs typeface="Arial"/>
              </a:rPr>
              <a:t>outlier</a:t>
            </a:r>
            <a:r>
              <a:rPr sz="2400" spc="-48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detection)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05"/>
              </a:spcBef>
              <a:buChar char="•"/>
              <a:tabLst>
                <a:tab pos="241300" algn="l"/>
              </a:tabLst>
            </a:pPr>
            <a:r>
              <a:rPr sz="2400" spc="60" dirty="0">
                <a:latin typeface="Arial"/>
                <a:cs typeface="Arial"/>
              </a:rPr>
              <a:t>semi-supervised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40" dirty="0">
                <a:latin typeface="Arial"/>
                <a:cs typeface="Arial"/>
              </a:rPr>
              <a:t>search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engines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(to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give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b="1" spc="75" dirty="0">
                <a:latin typeface="Arial"/>
                <a:cs typeface="Arial"/>
              </a:rPr>
              <a:t>similar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results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reference)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segment </a:t>
            </a:r>
            <a:r>
              <a:rPr sz="2400" spc="75" dirty="0">
                <a:latin typeface="Arial"/>
                <a:cs typeface="Arial"/>
              </a:rPr>
              <a:t>an</a:t>
            </a:r>
            <a:r>
              <a:rPr sz="2400" spc="-19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image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0702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20" dirty="0"/>
              <a:t>Clustering:</a:t>
            </a:r>
            <a:r>
              <a:rPr spc="-170" dirty="0"/>
              <a:t> </a:t>
            </a:r>
            <a:r>
              <a:rPr b="1" spc="70" dirty="0">
                <a:latin typeface="Arial"/>
                <a:cs typeface="Arial"/>
              </a:rPr>
              <a:t>K-Means</a:t>
            </a:r>
          </a:p>
        </p:txBody>
      </p:sp>
      <p:sp>
        <p:nvSpPr>
          <p:cNvPr id="3" name="object 3"/>
          <p:cNvSpPr/>
          <p:nvPr/>
        </p:nvSpPr>
        <p:spPr>
          <a:xfrm>
            <a:off x="2112645" y="2039880"/>
            <a:ext cx="7705724" cy="36381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7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61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K-Means:</a:t>
            </a:r>
            <a:r>
              <a:rPr spc="-155" dirty="0"/>
              <a:t> </a:t>
            </a:r>
            <a:r>
              <a:rPr spc="105" dirty="0"/>
              <a:t>code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825752"/>
            <a:ext cx="5264150" cy="1766570"/>
            <a:chOff x="838200" y="1825752"/>
            <a:chExt cx="5264150" cy="1766570"/>
          </a:xfrm>
        </p:grpSpPr>
        <p:sp>
          <p:nvSpPr>
            <p:cNvPr id="4" name="object 4"/>
            <p:cNvSpPr/>
            <p:nvPr/>
          </p:nvSpPr>
          <p:spPr>
            <a:xfrm>
              <a:off x="838200" y="1825752"/>
              <a:ext cx="5056631" cy="176631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258055" y="3211067"/>
              <a:ext cx="1838325" cy="311150"/>
            </a:xfrm>
            <a:custGeom>
              <a:avLst/>
              <a:gdLst/>
              <a:ahLst/>
              <a:cxnLst/>
              <a:rect l="l" t="t" r="r" b="b"/>
              <a:pathLst>
                <a:path w="1838325" h="311150">
                  <a:moveTo>
                    <a:pt x="1682495" y="0"/>
                  </a:moveTo>
                  <a:lnTo>
                    <a:pt x="1682495" y="77724"/>
                  </a:lnTo>
                  <a:lnTo>
                    <a:pt x="155448" y="77724"/>
                  </a:lnTo>
                  <a:lnTo>
                    <a:pt x="155448" y="0"/>
                  </a:lnTo>
                  <a:lnTo>
                    <a:pt x="0" y="155448"/>
                  </a:lnTo>
                  <a:lnTo>
                    <a:pt x="155448" y="310896"/>
                  </a:lnTo>
                  <a:lnTo>
                    <a:pt x="155448" y="233172"/>
                  </a:lnTo>
                  <a:lnTo>
                    <a:pt x="1682495" y="233172"/>
                  </a:lnTo>
                  <a:lnTo>
                    <a:pt x="1682495" y="310896"/>
                  </a:lnTo>
                  <a:lnTo>
                    <a:pt x="1837944" y="155448"/>
                  </a:lnTo>
                  <a:lnTo>
                    <a:pt x="168249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258055" y="3211067"/>
              <a:ext cx="1838325" cy="311150"/>
            </a:xfrm>
            <a:custGeom>
              <a:avLst/>
              <a:gdLst/>
              <a:ahLst/>
              <a:cxnLst/>
              <a:rect l="l" t="t" r="r" b="b"/>
              <a:pathLst>
                <a:path w="1838325" h="311150">
                  <a:moveTo>
                    <a:pt x="0" y="155448"/>
                  </a:moveTo>
                  <a:lnTo>
                    <a:pt x="155448" y="0"/>
                  </a:lnTo>
                  <a:lnTo>
                    <a:pt x="155448" y="77724"/>
                  </a:lnTo>
                  <a:lnTo>
                    <a:pt x="1682495" y="77724"/>
                  </a:lnTo>
                  <a:lnTo>
                    <a:pt x="1682495" y="0"/>
                  </a:lnTo>
                  <a:lnTo>
                    <a:pt x="1837944" y="155448"/>
                  </a:lnTo>
                  <a:lnTo>
                    <a:pt x="1682495" y="310896"/>
                  </a:lnTo>
                  <a:lnTo>
                    <a:pt x="1682495" y="233172"/>
                  </a:lnTo>
                  <a:lnTo>
                    <a:pt x="155448" y="233172"/>
                  </a:lnTo>
                  <a:lnTo>
                    <a:pt x="155448" y="310896"/>
                  </a:lnTo>
                  <a:lnTo>
                    <a:pt x="0" y="155448"/>
                  </a:lnTo>
                  <a:close/>
                </a:path>
              </a:pathLst>
            </a:custGeom>
            <a:ln w="12699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6147828" y="2467355"/>
            <a:ext cx="5487911" cy="10545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4002023"/>
            <a:ext cx="4706111" cy="207609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8614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30" dirty="0"/>
              <a:t>K-Means:</a:t>
            </a:r>
            <a:r>
              <a:rPr spc="-155" dirty="0"/>
              <a:t> </a:t>
            </a:r>
            <a:r>
              <a:rPr spc="105" dirty="0"/>
              <a:t>code</a:t>
            </a:r>
          </a:p>
        </p:txBody>
      </p:sp>
      <p:sp>
        <p:nvSpPr>
          <p:cNvPr id="3" name="object 3"/>
          <p:cNvSpPr/>
          <p:nvPr/>
        </p:nvSpPr>
        <p:spPr>
          <a:xfrm>
            <a:off x="6943343" y="1825752"/>
            <a:ext cx="4512562" cy="21558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25489" y="1866455"/>
            <a:ext cx="5490605" cy="25914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2127</Words>
  <Application>Microsoft Office PowerPoint</Application>
  <PresentationFormat>와이드스크린</PresentationFormat>
  <Paragraphs>353</Paragraphs>
  <Slides>33</Slides>
  <Notes>31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Noto Sans</vt:lpstr>
      <vt:lpstr>Times New Roman</vt:lpstr>
      <vt:lpstr>Wingdings</vt:lpstr>
      <vt:lpstr>Office Theme</vt:lpstr>
      <vt:lpstr>Lecture 13: Clustering</vt:lpstr>
      <vt:lpstr>학습목표</vt:lpstr>
      <vt:lpstr>Unsupervised Learning</vt:lpstr>
      <vt:lpstr>Clustering</vt:lpstr>
      <vt:lpstr>Classification vs. Clustering</vt:lpstr>
      <vt:lpstr>Clustering: applications</vt:lpstr>
      <vt:lpstr>Clustering: K-Means</vt:lpstr>
      <vt:lpstr>K-Means: code</vt:lpstr>
      <vt:lpstr>K-Means: code</vt:lpstr>
      <vt:lpstr>K-Means: code</vt:lpstr>
      <vt:lpstr>K-Means algorithm</vt:lpstr>
      <vt:lpstr>PowerPoint 프레젠테이션</vt:lpstr>
      <vt:lpstr>K-Means: problem 1</vt:lpstr>
      <vt:lpstr>K-Means: problem 1</vt:lpstr>
      <vt:lpstr>K-Means: problem 2</vt:lpstr>
      <vt:lpstr>K-Means: problem 2</vt:lpstr>
      <vt:lpstr>K-Means: problem 2</vt:lpstr>
      <vt:lpstr>K-means: other problems</vt:lpstr>
      <vt:lpstr>K-means: other problems</vt:lpstr>
      <vt:lpstr>Clustering: where to use</vt:lpstr>
      <vt:lpstr>Use case: Preprocessing</vt:lpstr>
      <vt:lpstr>Use case: Preprocessing</vt:lpstr>
      <vt:lpstr>Use case: Preprocessing</vt:lpstr>
      <vt:lpstr>Use case: Preprocessing</vt:lpstr>
      <vt:lpstr>Use case: Semi-supervised Learning</vt:lpstr>
      <vt:lpstr>Clustering for Semi-supervised Learn.</vt:lpstr>
      <vt:lpstr>Clustering for Semi-supervised Learn.</vt:lpstr>
      <vt:lpstr>Clustering for Semi-supervised Learn.</vt:lpstr>
      <vt:lpstr>Clustering for Semi-supervised Learn.</vt:lpstr>
      <vt:lpstr>Clustering for Semi-supervised Learn.</vt:lpstr>
      <vt:lpstr>Summary</vt:lpstr>
      <vt:lpstr>참고자료</vt:lpstr>
      <vt:lpstr>In the 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Dimensionality Reduction</dc:title>
  <dc:creator>Sang-hyo Park</dc:creator>
  <cp:lastModifiedBy>USER</cp:lastModifiedBy>
  <cp:revision>51</cp:revision>
  <dcterms:created xsi:type="dcterms:W3CDTF">2020-10-18T09:39:26Z</dcterms:created>
  <dcterms:modified xsi:type="dcterms:W3CDTF">2020-10-18T22:09:16Z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2020-10-10T00:00:00Z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2020-10-18T00:00:00Z</vt:filetime>
  </property>
</Properties>
</file>