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393" autoAdjust="0"/>
  </p:normalViewPr>
  <p:slideViewPr>
    <p:cSldViewPr>
      <p:cViewPr varScale="1">
        <p:scale>
          <a:sx n="80" d="100"/>
          <a:sy n="80" d="100"/>
        </p:scale>
        <p:origin x="132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73E03-84C9-4647-88AB-0732D93C2C2D}" type="datetimeFigureOut">
              <a:rPr lang="ko-KR" altLang="en-US" smtClean="0"/>
              <a:t>2020-10-19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341F-3F2F-43EB-A851-589A6E76F2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54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강</a:t>
            </a:r>
            <a:r>
              <a:rPr lang="en-US" altLang="ko-KR" dirty="0"/>
              <a:t>, Gaussian</a:t>
            </a:r>
            <a:r>
              <a:rPr lang="ko-KR" altLang="en-US" dirty="0"/>
              <a:t> </a:t>
            </a:r>
            <a:r>
              <a:rPr lang="en-US" altLang="ko-KR" dirty="0"/>
              <a:t>Mixture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3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결국</a:t>
            </a:r>
            <a:r>
              <a:rPr lang="en-US" altLang="ko-KR" dirty="0"/>
              <a:t>, </a:t>
            </a:r>
            <a:r>
              <a:rPr lang="ko-KR" altLang="en-US" dirty="0" err="1"/>
              <a:t>세타값을</a:t>
            </a:r>
            <a:r>
              <a:rPr lang="ko-KR" altLang="en-US" dirty="0"/>
              <a:t> 최대화하는 </a:t>
            </a:r>
            <a:r>
              <a:rPr lang="en-US" altLang="ko-KR" dirty="0"/>
              <a:t>likelihood</a:t>
            </a:r>
            <a:r>
              <a:rPr lang="ko-KR" altLang="en-US" dirty="0"/>
              <a:t>를 찾는</a:t>
            </a:r>
            <a:r>
              <a:rPr lang="en-US" altLang="ko-KR" dirty="0"/>
              <a:t>, </a:t>
            </a:r>
            <a:r>
              <a:rPr lang="ko-KR" altLang="en-US" dirty="0"/>
              <a:t>최적화 문제로 풀 수가 있게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세타</a:t>
            </a:r>
            <a:r>
              <a:rPr lang="ko-KR" altLang="en-US" dirty="0"/>
              <a:t> 조건 하에서의 </a:t>
            </a:r>
            <a:r>
              <a:rPr lang="en-US" altLang="ko-KR" dirty="0"/>
              <a:t>X</a:t>
            </a:r>
            <a:r>
              <a:rPr lang="ko-KR" altLang="en-US" dirty="0"/>
              <a:t>샘플 데이터 전체의 확률을 최대화하는 </a:t>
            </a:r>
            <a:r>
              <a:rPr lang="en-US" altLang="ko-KR" dirty="0"/>
              <a:t>theta</a:t>
            </a:r>
            <a:r>
              <a:rPr lang="ko-KR" altLang="en-US" dirty="0"/>
              <a:t>를 구하는 최적화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Detail</a:t>
            </a:r>
            <a:r>
              <a:rPr lang="ko-KR" altLang="en-US" dirty="0"/>
              <a:t>한 방식은 복잡하므로</a:t>
            </a:r>
            <a:r>
              <a:rPr lang="en-US" altLang="ko-KR" dirty="0"/>
              <a:t>, </a:t>
            </a:r>
            <a:r>
              <a:rPr lang="ko-KR" altLang="en-US" dirty="0"/>
              <a:t>생략하겠음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대략적으로 개념만 살펴볼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13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최적화 문제를 푸는 가장 잘 알려진 알고리즘이 </a:t>
            </a:r>
            <a:r>
              <a:rPr lang="en-US" altLang="ko-KR" dirty="0"/>
              <a:t>Expectation-Maximization(EM) </a:t>
            </a:r>
            <a:r>
              <a:rPr lang="ko-KR" altLang="en-US" dirty="0"/>
              <a:t>알고리즘임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 err="1"/>
              <a:t>세타를</a:t>
            </a:r>
            <a:r>
              <a:rPr lang="ko-KR" altLang="en-US" dirty="0"/>
              <a:t> 모르므로 난수로 출발</a:t>
            </a:r>
            <a:r>
              <a:rPr lang="en-US" altLang="ko-KR" dirty="0"/>
              <a:t>(</a:t>
            </a:r>
            <a:r>
              <a:rPr lang="ko-KR" altLang="en-US" dirty="0"/>
              <a:t>클러스터 개수 이외의 모든 파라미터가 랜덤이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EM Algorithm</a:t>
            </a:r>
          </a:p>
          <a:p>
            <a:r>
              <a:rPr lang="en-US" altLang="ko-KR" dirty="0"/>
              <a:t>E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 따른 샘플의 소속 정보를 갱신함</a:t>
            </a:r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단계 </a:t>
            </a:r>
            <a:r>
              <a:rPr lang="en-US" altLang="ko-KR" dirty="0"/>
              <a:t>: sample</a:t>
            </a:r>
            <a:r>
              <a:rPr lang="ko-KR" altLang="en-US" dirty="0"/>
              <a:t>의 각 소속 정보로 </a:t>
            </a:r>
            <a:r>
              <a:rPr lang="ko-KR" altLang="en-US" dirty="0" err="1"/>
              <a:t>가우시안</a:t>
            </a:r>
            <a:r>
              <a:rPr lang="ko-KR" altLang="en-US" dirty="0"/>
              <a:t> 분포의 파라미터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을 반복하는 알고리즘임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Gradient descent</a:t>
            </a:r>
            <a:r>
              <a:rPr lang="ko-KR" altLang="en-US" dirty="0"/>
              <a:t>와 비슷하게 </a:t>
            </a:r>
            <a:r>
              <a:rPr lang="en-US" altLang="ko-KR" dirty="0"/>
              <a:t>,</a:t>
            </a:r>
            <a:r>
              <a:rPr lang="ko-KR" altLang="en-US" dirty="0"/>
              <a:t>반복적으로 개선을 </a:t>
            </a:r>
            <a:r>
              <a:rPr lang="ko-KR" altLang="en-US" dirty="0" err="1"/>
              <a:t>진행해나가는</a:t>
            </a:r>
            <a:r>
              <a:rPr lang="ko-KR" altLang="en-US" dirty="0"/>
              <a:t> 알고리즘임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779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GM Model</a:t>
            </a:r>
            <a:r>
              <a:rPr lang="ko-KR" altLang="en-US" dirty="0"/>
              <a:t>을 구하는 과정에 대한 도식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Square : parameter</a:t>
            </a:r>
          </a:p>
          <a:p>
            <a:r>
              <a:rPr lang="ko-KR" altLang="en-US" dirty="0"/>
              <a:t>동그라미 </a:t>
            </a:r>
            <a:r>
              <a:rPr lang="en-US" altLang="ko-KR" dirty="0"/>
              <a:t>: random variable</a:t>
            </a:r>
          </a:p>
          <a:p>
            <a:endParaRPr lang="en-US" altLang="ko-KR" dirty="0"/>
          </a:p>
          <a:p>
            <a:r>
              <a:rPr lang="en-US" altLang="ko-KR" dirty="0"/>
              <a:t>Solid line : </a:t>
            </a:r>
            <a:r>
              <a:rPr lang="ko-KR" altLang="en-US" dirty="0"/>
              <a:t>조건적인 의존성이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곡선은 </a:t>
            </a:r>
            <a:r>
              <a:rPr lang="ko-KR" altLang="en-US" dirty="0" err="1"/>
              <a:t>넘어감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가장 큰 네모 </a:t>
            </a:r>
            <a:r>
              <a:rPr lang="en-US" altLang="ko-KR" dirty="0"/>
              <a:t>: </a:t>
            </a:r>
            <a:r>
              <a:rPr lang="ko-KR" altLang="en-US" dirty="0"/>
              <a:t>얼마나 반복을 할 지 </a:t>
            </a:r>
            <a:r>
              <a:rPr lang="en-US" altLang="ko-KR" dirty="0"/>
              <a:t>? M</a:t>
            </a:r>
            <a:r>
              <a:rPr lang="ko-KR" altLang="en-US" dirty="0"/>
              <a:t>인 경우</a:t>
            </a:r>
            <a:r>
              <a:rPr lang="en-US" altLang="ko-KR" dirty="0"/>
              <a:t>, m</a:t>
            </a:r>
            <a:r>
              <a:rPr lang="ko-KR" altLang="en-US" dirty="0"/>
              <a:t>번 반복을 한다</a:t>
            </a:r>
            <a:r>
              <a:rPr lang="en-US" altLang="ko-KR" dirty="0"/>
              <a:t>. K</a:t>
            </a:r>
            <a:r>
              <a:rPr lang="ko-KR" altLang="en-US" dirty="0"/>
              <a:t>의 경우</a:t>
            </a:r>
            <a:r>
              <a:rPr lang="en-US" altLang="ko-KR" dirty="0"/>
              <a:t>, k</a:t>
            </a:r>
            <a:r>
              <a:rPr lang="ko-KR" altLang="en-US" dirty="0"/>
              <a:t>번 반복을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x = </a:t>
            </a:r>
            <a:r>
              <a:rPr lang="ko-KR" altLang="en-US" dirty="0"/>
              <a:t>정규분포에 속하는 </a:t>
            </a:r>
            <a:r>
              <a:rPr lang="en-US" altLang="ko-KR" dirty="0"/>
              <a:t>sample data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 </a:t>
            </a:r>
            <a:r>
              <a:rPr lang="ko-KR" altLang="en-US" dirty="0" err="1"/>
              <a:t>다시들어야됨</a:t>
            </a:r>
            <a:r>
              <a:rPr lang="ko-KR" altLang="en-US" dirty="0"/>
              <a:t> </a:t>
            </a:r>
            <a:r>
              <a:rPr lang="ko-KR" altLang="en-US" dirty="0" err="1"/>
              <a:t>뭔지몰겟노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42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Gaussian mixture</a:t>
            </a:r>
            <a:r>
              <a:rPr lang="ko-KR" altLang="en-US" dirty="0"/>
              <a:t>의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파라미터로 클러스터의 개수 </a:t>
            </a:r>
            <a:r>
              <a:rPr lang="en-US" altLang="ko-KR" dirty="0"/>
              <a:t>/ </a:t>
            </a:r>
            <a:r>
              <a:rPr lang="ko-KR" altLang="en-US" dirty="0"/>
              <a:t>초기화 값 </a:t>
            </a:r>
            <a:r>
              <a:rPr lang="en-US" altLang="ko-KR" dirty="0"/>
              <a:t>/ </a:t>
            </a:r>
            <a:r>
              <a:rPr lang="ko-KR" altLang="en-US" dirty="0" err="1"/>
              <a:t>랜덤값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정규분포의 </a:t>
            </a:r>
            <a:r>
              <a:rPr lang="en-US" altLang="ko-KR" dirty="0"/>
              <a:t>coefficient</a:t>
            </a:r>
            <a:r>
              <a:rPr lang="ko-KR" altLang="en-US" dirty="0"/>
              <a:t>값 </a:t>
            </a:r>
            <a:r>
              <a:rPr lang="en-US" altLang="ko-KR" dirty="0"/>
              <a:t>, </a:t>
            </a:r>
            <a:r>
              <a:rPr lang="ko-KR" altLang="en-US" dirty="0"/>
              <a:t>평균값과 공분산을 출력할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56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r>
              <a:rPr lang="ko-KR" altLang="en-US" dirty="0"/>
              <a:t>에서 사용했던 데이터와 </a:t>
            </a:r>
            <a:r>
              <a:rPr lang="en-US" altLang="ko-KR" dirty="0"/>
              <a:t>k-means</a:t>
            </a:r>
            <a:r>
              <a:rPr lang="ko-KR" altLang="en-US" dirty="0"/>
              <a:t>로 분류했던 데이터의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5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Gaussian mixture</a:t>
            </a:r>
            <a:r>
              <a:rPr lang="ko-KR" altLang="en-US" dirty="0"/>
              <a:t>을 사용했더니</a:t>
            </a:r>
            <a:r>
              <a:rPr lang="en-US" altLang="ko-KR" dirty="0"/>
              <a:t>, dashed line(decision boundary)</a:t>
            </a:r>
            <a:r>
              <a:rPr lang="ko-KR" altLang="en-US" dirty="0"/>
              <a:t>와 등고선을 통해 잘 구분함을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Cluster</a:t>
            </a:r>
            <a:r>
              <a:rPr lang="ko-KR" altLang="en-US" dirty="0"/>
              <a:t>을 몇 개로 할 것인지를 정확하게 아는 것이 중요하다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1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Anomaly Detection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쉽게 말하면</a:t>
            </a:r>
            <a:r>
              <a:rPr lang="en-US" altLang="ko-KR" dirty="0"/>
              <a:t>, </a:t>
            </a:r>
            <a:r>
              <a:rPr lang="en-US" altLang="ko-KR" b="1" dirty="0"/>
              <a:t>Outlier sample</a:t>
            </a:r>
            <a:r>
              <a:rPr lang="ko-KR" altLang="en-US" b="1" dirty="0"/>
              <a:t>이 어떤 것인지를 </a:t>
            </a:r>
            <a:r>
              <a:rPr lang="en-US" altLang="ko-KR" b="1" dirty="0"/>
              <a:t>detecting</a:t>
            </a:r>
            <a:r>
              <a:rPr lang="ko-KR" altLang="en-US" b="1" dirty="0"/>
              <a:t>하는 것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Outlier : </a:t>
            </a:r>
            <a:r>
              <a:rPr lang="ko-KR" altLang="en-US" dirty="0"/>
              <a:t>정상적인 </a:t>
            </a:r>
            <a:r>
              <a:rPr lang="en-US" altLang="ko-KR" dirty="0"/>
              <a:t>sample data</a:t>
            </a:r>
            <a:r>
              <a:rPr lang="ko-KR" altLang="en-US" dirty="0"/>
              <a:t>나 군집으로부터 매우 이상하게 떨어져 있거나</a:t>
            </a:r>
            <a:r>
              <a:rPr lang="en-US" altLang="ko-KR" dirty="0"/>
              <a:t>, </a:t>
            </a:r>
            <a:r>
              <a:rPr lang="ko-KR" altLang="en-US" dirty="0"/>
              <a:t>거리가 먼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어디에 사용되는가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정상 </a:t>
            </a:r>
            <a:r>
              <a:rPr lang="en-US" altLang="ko-KR" dirty="0"/>
              <a:t>/ </a:t>
            </a:r>
            <a:r>
              <a:rPr lang="ko-KR" altLang="en-US" dirty="0"/>
              <a:t>비정상을 구분하는 곳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스팸 메일</a:t>
            </a:r>
            <a:r>
              <a:rPr lang="en-US" altLang="ko-KR" dirty="0"/>
              <a:t>, </a:t>
            </a:r>
            <a:r>
              <a:rPr lang="ko-KR" altLang="en-US" dirty="0"/>
              <a:t>생산에서의 불량품</a:t>
            </a:r>
            <a:r>
              <a:rPr lang="en-US" altLang="ko-KR" dirty="0"/>
              <a:t>, </a:t>
            </a:r>
            <a:r>
              <a:rPr lang="en-US" altLang="ko-KR" b="1" dirty="0"/>
              <a:t>removing outlier </a:t>
            </a:r>
            <a:r>
              <a:rPr lang="en-US" altLang="ko-KR" dirty="0"/>
              <a:t>: </a:t>
            </a:r>
            <a:r>
              <a:rPr lang="ko-KR" altLang="en-US" dirty="0"/>
              <a:t>데이터에서 전처리의 일환으로 데이터를 </a:t>
            </a:r>
            <a:r>
              <a:rPr lang="en-US" altLang="ko-KR" dirty="0"/>
              <a:t>cleaning</a:t>
            </a:r>
            <a:r>
              <a:rPr lang="ko-KR" altLang="en-US" dirty="0"/>
              <a:t>하고 싶을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의 원인도 </a:t>
            </a:r>
            <a:r>
              <a:rPr lang="en-US" altLang="ko-KR" dirty="0"/>
              <a:t>outlier</a:t>
            </a:r>
            <a:r>
              <a:rPr lang="ko-KR" altLang="en-US" dirty="0"/>
              <a:t>이 있었는데</a:t>
            </a:r>
            <a:r>
              <a:rPr lang="en-US" altLang="ko-KR" dirty="0"/>
              <a:t>, </a:t>
            </a:r>
            <a:r>
              <a:rPr lang="ko-KR" altLang="en-US" dirty="0"/>
              <a:t>이를 제거하는 것이 성능향상에 </a:t>
            </a:r>
            <a:r>
              <a:rPr lang="en-US" altLang="ko-KR" dirty="0"/>
              <a:t>critical</a:t>
            </a:r>
            <a:r>
              <a:rPr lang="ko-KR" altLang="en-US" dirty="0"/>
              <a:t>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98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Anomaly Detection using GM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GM</a:t>
            </a:r>
            <a:r>
              <a:rPr lang="ko-KR" altLang="en-US" dirty="0"/>
              <a:t>을 통해서도 </a:t>
            </a:r>
            <a:r>
              <a:rPr lang="en-US" altLang="ko-KR" dirty="0"/>
              <a:t>Anomaly detection</a:t>
            </a:r>
            <a:r>
              <a:rPr lang="ko-KR" altLang="en-US" dirty="0"/>
              <a:t>이 가능함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GM</a:t>
            </a:r>
            <a:r>
              <a:rPr lang="ko-KR" altLang="en-US" dirty="0"/>
              <a:t>이 </a:t>
            </a:r>
            <a:r>
              <a:rPr lang="ko-KR" altLang="en-US" dirty="0" err="1"/>
              <a:t>확률값을</a:t>
            </a:r>
            <a:r>
              <a:rPr lang="ko-KR" altLang="en-US" dirty="0"/>
              <a:t> 출력하므로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Instance</a:t>
            </a:r>
            <a:r>
              <a:rPr lang="ko-KR" altLang="en-US" dirty="0"/>
              <a:t>가 </a:t>
            </a:r>
            <a:r>
              <a:rPr lang="en-US" altLang="ko-KR" dirty="0"/>
              <a:t>low-density region</a:t>
            </a:r>
            <a:r>
              <a:rPr lang="ko-KR" altLang="en-US" dirty="0"/>
              <a:t>에 있는 경우 </a:t>
            </a:r>
            <a:r>
              <a:rPr lang="en-US" altLang="ko-KR" dirty="0"/>
              <a:t>anomaly</a:t>
            </a:r>
            <a:r>
              <a:rPr lang="ko-KR" altLang="en-US" dirty="0"/>
              <a:t>로 볼 수 있음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density threshold(ex. 4</a:t>
            </a:r>
            <a:r>
              <a:rPr lang="ko-KR" altLang="en-US" dirty="0"/>
              <a:t>퍼센트</a:t>
            </a:r>
            <a:r>
              <a:rPr lang="en-US" altLang="ko-KR" dirty="0"/>
              <a:t>)</a:t>
            </a:r>
            <a:r>
              <a:rPr lang="ko-KR" altLang="en-US" dirty="0"/>
              <a:t>를 정하여 해당 </a:t>
            </a:r>
            <a:r>
              <a:rPr lang="en-US" altLang="ko-KR" dirty="0"/>
              <a:t>threshold </a:t>
            </a:r>
            <a:r>
              <a:rPr lang="ko-KR" altLang="en-US" dirty="0"/>
              <a:t>이외의 데이터는 </a:t>
            </a:r>
            <a:r>
              <a:rPr lang="en-US" altLang="ko-KR" dirty="0"/>
              <a:t>anomaly</a:t>
            </a:r>
            <a:r>
              <a:rPr lang="ko-KR" altLang="en-US" dirty="0"/>
              <a:t>로 검출할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3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코드로 본다면</a:t>
            </a:r>
            <a:r>
              <a:rPr lang="en-US" altLang="ko-KR" dirty="0"/>
              <a:t>, density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퍼센트를 </a:t>
            </a:r>
            <a:r>
              <a:rPr lang="en-US" altLang="ko-KR" dirty="0"/>
              <a:t>threshold</a:t>
            </a:r>
            <a:r>
              <a:rPr lang="ko-KR" altLang="en-US" dirty="0"/>
              <a:t>로 할당하여 해당 </a:t>
            </a:r>
            <a:r>
              <a:rPr lang="en-US" altLang="ko-KR" dirty="0"/>
              <a:t>threshold</a:t>
            </a:r>
            <a:r>
              <a:rPr lang="ko-KR" altLang="en-US" dirty="0"/>
              <a:t>보다 낮은 부분을 표시하는 예시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를 통한 </a:t>
            </a:r>
            <a:r>
              <a:rPr lang="en-US" altLang="ko-KR" dirty="0"/>
              <a:t>Anomaly Detection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PCA</a:t>
            </a:r>
            <a:r>
              <a:rPr lang="ko-KR" altLang="en-US" dirty="0"/>
              <a:t>를 통해 </a:t>
            </a:r>
            <a:r>
              <a:rPr lang="en-US" altLang="ko-KR" dirty="0"/>
              <a:t>dimensionality reduction</a:t>
            </a:r>
            <a:r>
              <a:rPr lang="ko-KR" altLang="en-US" dirty="0"/>
              <a:t>을 수행했을 때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b="1" dirty="0"/>
              <a:t>inverse transform</a:t>
            </a:r>
            <a:r>
              <a:rPr lang="ko-KR" altLang="en-US" dirty="0"/>
              <a:t>을 하면 </a:t>
            </a:r>
            <a:r>
              <a:rPr lang="ko-KR" altLang="en-US" b="1" dirty="0"/>
              <a:t>정보가 손실된</a:t>
            </a:r>
            <a:r>
              <a:rPr lang="en-US" altLang="ko-KR" b="1" dirty="0"/>
              <a:t>, </a:t>
            </a:r>
            <a:r>
              <a:rPr lang="ko-KR" altLang="en-US" b="1" dirty="0"/>
              <a:t>본래의 차원의 데이터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b="1" dirty="0"/>
              <a:t>Reconstruction error</a:t>
            </a:r>
            <a:r>
              <a:rPr lang="ko-KR" altLang="en-US" b="1" dirty="0"/>
              <a:t>이 크게 증가했다면</a:t>
            </a:r>
            <a:r>
              <a:rPr lang="en-US" altLang="ko-KR" b="1" dirty="0"/>
              <a:t>, </a:t>
            </a:r>
            <a:r>
              <a:rPr lang="ko-KR" altLang="en-US" b="1" dirty="0"/>
              <a:t>해당 </a:t>
            </a:r>
            <a:r>
              <a:rPr lang="en-US" altLang="ko-KR" b="1" dirty="0"/>
              <a:t>sample</a:t>
            </a:r>
            <a:r>
              <a:rPr lang="ko-KR" altLang="en-US" b="1" dirty="0"/>
              <a:t>이 </a:t>
            </a:r>
            <a:r>
              <a:rPr lang="en-US" altLang="ko-KR" b="1" dirty="0"/>
              <a:t>anomaly</a:t>
            </a:r>
            <a:r>
              <a:rPr lang="ko-KR" altLang="en-US" b="0" dirty="0"/>
              <a:t>라</a:t>
            </a:r>
            <a:r>
              <a:rPr lang="ko-KR" altLang="en-US" dirty="0"/>
              <a:t>고 판단할 수 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=&gt; </a:t>
            </a:r>
            <a:r>
              <a:rPr lang="ko-KR" altLang="en-US" dirty="0"/>
              <a:t>해당 데이터는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0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38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얼굴을 회전시키거나</a:t>
            </a:r>
            <a:r>
              <a:rPr lang="en-US" altLang="ko-KR" dirty="0"/>
              <a:t>, </a:t>
            </a:r>
            <a:r>
              <a:rPr lang="ko-KR" altLang="en-US" dirty="0"/>
              <a:t>밝기를 조절한 데이터에 대해 </a:t>
            </a:r>
            <a:r>
              <a:rPr lang="en-US" altLang="ko-KR" dirty="0"/>
              <a:t>reconstruction</a:t>
            </a:r>
            <a:r>
              <a:rPr lang="ko-KR" altLang="en-US" dirty="0"/>
              <a:t>을 수행하였더니</a:t>
            </a:r>
            <a:r>
              <a:rPr lang="en-US" altLang="ko-KR" dirty="0"/>
              <a:t>, </a:t>
            </a:r>
            <a:r>
              <a:rPr lang="ko-KR" altLang="en-US" dirty="0"/>
              <a:t>이상하게 깨져버린 것을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Anomaly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차원 축소 이후 </a:t>
            </a:r>
            <a:r>
              <a:rPr lang="ko-KR" altLang="en-US" dirty="0" err="1"/>
              <a:t>복구시키면</a:t>
            </a:r>
            <a:r>
              <a:rPr lang="ko-KR" altLang="en-US" dirty="0"/>
              <a:t> 샘플 데이터가 커짐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68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Isolation Forest</a:t>
            </a:r>
          </a:p>
          <a:p>
            <a:endParaRPr lang="en-US" altLang="ko-KR" dirty="0"/>
          </a:p>
          <a:p>
            <a:r>
              <a:rPr lang="en-US" altLang="ko-KR" dirty="0"/>
              <a:t>RF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학습방법은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Feature</a:t>
            </a:r>
            <a:r>
              <a:rPr lang="ko-KR" altLang="en-US" dirty="0"/>
              <a:t>을 랜덤하게 고르고</a:t>
            </a:r>
            <a:r>
              <a:rPr lang="en-US" altLang="ko-KR" dirty="0"/>
              <a:t>, </a:t>
            </a:r>
            <a:r>
              <a:rPr lang="ko-KR" altLang="en-US" dirty="0"/>
              <a:t>이를 바탕으로 </a:t>
            </a:r>
            <a:r>
              <a:rPr lang="en-US" altLang="ko-KR" dirty="0"/>
              <a:t>random</a:t>
            </a:r>
            <a:r>
              <a:rPr lang="ko-KR" altLang="en-US" dirty="0"/>
              <a:t>하게 나눔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방식대로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instance</a:t>
            </a:r>
            <a:r>
              <a:rPr lang="ko-KR" altLang="en-US" dirty="0"/>
              <a:t>가 하나의 노드에 혼자 남을 때 까지 </a:t>
            </a:r>
            <a:r>
              <a:rPr lang="en-US" altLang="ko-KR" dirty="0"/>
              <a:t>tree</a:t>
            </a:r>
            <a:r>
              <a:rPr lang="ko-KR" altLang="en-US" dirty="0"/>
              <a:t>를 쪼갬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Anomaly</a:t>
            </a:r>
            <a:r>
              <a:rPr lang="ko-KR" altLang="en-US" dirty="0"/>
              <a:t>의 경우 </a:t>
            </a:r>
            <a:r>
              <a:rPr lang="en-US" altLang="ko-KR" dirty="0"/>
              <a:t>feature</a:t>
            </a:r>
            <a:r>
              <a:rPr lang="ko-KR" altLang="en-US" dirty="0"/>
              <a:t>로 나누었을 때</a:t>
            </a:r>
            <a:r>
              <a:rPr lang="en-US" altLang="ko-KR" dirty="0"/>
              <a:t> sample</a:t>
            </a:r>
            <a:r>
              <a:rPr lang="ko-KR" altLang="en-US" dirty="0"/>
              <a:t>이 적게 </a:t>
            </a:r>
            <a:r>
              <a:rPr lang="ko-KR" altLang="en-US" dirty="0" err="1"/>
              <a:t>모여있기</a:t>
            </a:r>
            <a:r>
              <a:rPr lang="ko-KR" altLang="en-US" dirty="0"/>
              <a:t> 때문에 더 이상 쪼갤 수 없는 시점이 빨리 오므로</a:t>
            </a:r>
            <a:r>
              <a:rPr lang="en-US" altLang="ko-KR" dirty="0"/>
              <a:t>, depth</a:t>
            </a:r>
            <a:r>
              <a:rPr lang="ko-KR" altLang="en-US" dirty="0"/>
              <a:t>가 낮음</a:t>
            </a:r>
            <a:r>
              <a:rPr lang="en-US" altLang="ko-KR" dirty="0"/>
              <a:t>. =&gt; Anomaly</a:t>
            </a:r>
            <a:r>
              <a:rPr lang="ko-KR" altLang="en-US" dirty="0"/>
              <a:t>로 판단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31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Depth</a:t>
            </a:r>
            <a:r>
              <a:rPr lang="ko-KR" altLang="en-US" dirty="0"/>
              <a:t>가 짧을수록 </a:t>
            </a:r>
            <a:r>
              <a:rPr lang="en-US" altLang="ko-KR" dirty="0"/>
              <a:t>outlier score</a:t>
            </a:r>
            <a:r>
              <a:rPr lang="ko-KR" altLang="en-US" dirty="0"/>
              <a:t>을 높게 하는 등의 방식으로 </a:t>
            </a:r>
            <a:r>
              <a:rPr lang="en-US" altLang="ko-KR" dirty="0"/>
              <a:t>Anomaly detection</a:t>
            </a:r>
            <a:r>
              <a:rPr lang="ko-KR" altLang="en-US" dirty="0"/>
              <a:t>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GMM</a:t>
            </a:r>
            <a:r>
              <a:rPr lang="ko-KR" altLang="en-US" dirty="0"/>
              <a:t>은 확률에 기반한 모델인데</a:t>
            </a:r>
            <a:r>
              <a:rPr lang="en-US" altLang="ko-KR" dirty="0"/>
              <a:t>, </a:t>
            </a:r>
            <a:r>
              <a:rPr lang="ko-KR" altLang="en-US" dirty="0"/>
              <a:t>이에 따라 가정하는 것이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 err="1"/>
              <a:t>Gausian</a:t>
            </a:r>
            <a:r>
              <a:rPr lang="en-US" altLang="ko-KR" b="1" dirty="0"/>
              <a:t> Mixture Model</a:t>
            </a:r>
            <a:r>
              <a:rPr lang="ko-KR" altLang="en-US" b="1" dirty="0"/>
              <a:t>의 가정</a:t>
            </a:r>
            <a:endParaRPr lang="en-US" altLang="ko-KR" b="1" dirty="0"/>
          </a:p>
          <a:p>
            <a:r>
              <a:rPr lang="en-US" altLang="ko-KR" dirty="0"/>
              <a:t>-&gt; Sample data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en-US" altLang="ko-KR" dirty="0"/>
              <a:t>sample data</a:t>
            </a:r>
            <a:r>
              <a:rPr lang="ko-KR" altLang="en-US" dirty="0"/>
              <a:t>가 파라미터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시그마 등</a:t>
            </a:r>
            <a:r>
              <a:rPr lang="en-US" altLang="ko-KR" dirty="0"/>
              <a:t>)</a:t>
            </a:r>
            <a:r>
              <a:rPr lang="ko-KR" altLang="en-US" dirty="0"/>
              <a:t>를 모르는 여러 </a:t>
            </a:r>
            <a:r>
              <a:rPr lang="en-US" altLang="ko-KR" dirty="0"/>
              <a:t>gaussian distribution</a:t>
            </a:r>
            <a:r>
              <a:rPr lang="ko-KR" altLang="en-US" dirty="0"/>
              <a:t>의 혼합으로 생성되었다고 가정함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2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여러 </a:t>
            </a:r>
            <a:r>
              <a:rPr lang="ko-KR" altLang="en-US" dirty="0" err="1"/>
              <a:t>가우시안</a:t>
            </a:r>
            <a:r>
              <a:rPr lang="ko-KR" altLang="en-US" dirty="0"/>
              <a:t> 분포</a:t>
            </a:r>
            <a:r>
              <a:rPr lang="en-US" altLang="ko-KR" dirty="0"/>
              <a:t>(Mixture of gaussian)</a:t>
            </a:r>
            <a:r>
              <a:rPr lang="ko-KR" altLang="en-US" dirty="0"/>
              <a:t>이 필요한가</a:t>
            </a:r>
            <a:r>
              <a:rPr lang="en-US" altLang="ko-KR" dirty="0"/>
              <a:t>?</a:t>
            </a:r>
            <a:r>
              <a:rPr lang="ko-KR" altLang="en-US" dirty="0"/>
              <a:t>에 대한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경우</a:t>
            </a:r>
            <a:r>
              <a:rPr lang="en-US" altLang="ko-KR" dirty="0"/>
              <a:t>, </a:t>
            </a:r>
            <a:r>
              <a:rPr lang="ko-KR" altLang="en-US" dirty="0"/>
              <a:t>예측을 하기 쉬우나</a:t>
            </a:r>
            <a:r>
              <a:rPr lang="en-US" altLang="ko-KR" dirty="0"/>
              <a:t>, </a:t>
            </a:r>
            <a:r>
              <a:rPr lang="ko-KR" altLang="en-US" dirty="0"/>
              <a:t>오른쪽 그림처럼 두 개의 형태가 나타나는 데이터에서 하나의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분포로 예측하는 것은 부적절하다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1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혼합을 사용하여 샘플들을 두 개의 </a:t>
            </a:r>
            <a:r>
              <a:rPr lang="ko-KR" altLang="en-US" dirty="0" err="1"/>
              <a:t>가우시안</a:t>
            </a:r>
            <a:r>
              <a:rPr lang="ko-KR" altLang="en-US" dirty="0"/>
              <a:t> 분포에 </a:t>
            </a:r>
            <a:r>
              <a:rPr lang="en-US" altLang="ko-KR" dirty="0"/>
              <a:t>cluster</a:t>
            </a:r>
            <a:r>
              <a:rPr lang="ko-KR" altLang="en-US" dirty="0"/>
              <a:t>되도록 학습하였다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K-means</a:t>
            </a:r>
            <a:r>
              <a:rPr lang="ko-KR" altLang="en-US" dirty="0"/>
              <a:t>처럼 </a:t>
            </a:r>
            <a:r>
              <a:rPr lang="en-US" altLang="ko-KR" dirty="0"/>
              <a:t>clustering</a:t>
            </a:r>
            <a:r>
              <a:rPr lang="ko-KR" altLang="en-US" dirty="0"/>
              <a:t>을 해 주어 비슷하게 보일 수 있으나</a:t>
            </a:r>
            <a:r>
              <a:rPr lang="en-US" altLang="ko-KR" dirty="0"/>
              <a:t>, centroid </a:t>
            </a:r>
            <a:r>
              <a:rPr lang="ko-KR" altLang="en-US" dirty="0"/>
              <a:t>대신 </a:t>
            </a:r>
            <a:r>
              <a:rPr lang="ko-KR" altLang="en-US" b="1" dirty="0"/>
              <a:t>평균이라는 확률 개념의 파라미터가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전체 분포 역시</a:t>
            </a:r>
            <a:r>
              <a:rPr lang="en-US" altLang="ko-KR" dirty="0"/>
              <a:t>, k-means</a:t>
            </a:r>
            <a:r>
              <a:rPr lang="ko-KR" altLang="en-US" dirty="0"/>
              <a:t>처럼 단순히 해당 </a:t>
            </a:r>
            <a:r>
              <a:rPr lang="en-US" altLang="ko-KR" dirty="0"/>
              <a:t>cluster</a:t>
            </a:r>
            <a:r>
              <a:rPr lang="ko-KR" altLang="en-US" dirty="0"/>
              <a:t>에 속한다가 아니라</a:t>
            </a:r>
            <a:r>
              <a:rPr lang="en-US" altLang="ko-KR" dirty="0"/>
              <a:t>, </a:t>
            </a:r>
            <a:r>
              <a:rPr lang="ko-KR" altLang="en-US" b="1" dirty="0"/>
              <a:t>확률적으로 어느 </a:t>
            </a:r>
            <a:r>
              <a:rPr lang="en-US" altLang="ko-KR" b="1" dirty="0"/>
              <a:t>cluster</a:t>
            </a:r>
            <a:r>
              <a:rPr lang="ko-KR" altLang="en-US" b="1" dirty="0"/>
              <a:t>에 속할 가능성이 높은지도 분산을 통해 추정이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K-means clustering</a:t>
            </a:r>
            <a:r>
              <a:rPr lang="ko-KR" altLang="en-US" dirty="0"/>
              <a:t>의 일반화된 모델로도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6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en-US" altLang="ko-KR" dirty="0"/>
              <a:t>Gaussian mixture</a:t>
            </a:r>
            <a:r>
              <a:rPr lang="ko-KR" altLang="en-US" dirty="0"/>
              <a:t>에 대한 </a:t>
            </a:r>
            <a:r>
              <a:rPr lang="en-US" altLang="ko-KR" dirty="0"/>
              <a:t>PDF</a:t>
            </a:r>
            <a:r>
              <a:rPr lang="ko-KR" altLang="en-US" dirty="0"/>
              <a:t>를 계산하는 것이 가능함</a:t>
            </a:r>
            <a:r>
              <a:rPr lang="en-US" altLang="ko-KR" dirty="0"/>
              <a:t> -&gt; </a:t>
            </a:r>
            <a:r>
              <a:rPr lang="ko-KR" altLang="en-US" dirty="0"/>
              <a:t>밀도추정이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데이터가 들어왔을 때</a:t>
            </a:r>
            <a:r>
              <a:rPr lang="en-US" altLang="ko-KR" dirty="0"/>
              <a:t>, </a:t>
            </a:r>
            <a:r>
              <a:rPr lang="ko-KR" altLang="en-US" dirty="0"/>
              <a:t>어느 위치에 있을 지의 </a:t>
            </a:r>
            <a:r>
              <a:rPr lang="ko-KR" altLang="en-US" dirty="0" err="1"/>
              <a:t>확률값</a:t>
            </a:r>
            <a:r>
              <a:rPr lang="en-US" altLang="ko-KR" dirty="0"/>
              <a:t>(PDF</a:t>
            </a:r>
            <a:r>
              <a:rPr lang="ko-KR" altLang="en-US" dirty="0"/>
              <a:t>의 값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PDF</a:t>
            </a:r>
            <a:r>
              <a:rPr lang="ko-KR" altLang="en-US" dirty="0"/>
              <a:t>를 통해 추정할 수 있다 </a:t>
            </a:r>
            <a:r>
              <a:rPr lang="en-US" altLang="ko-KR" dirty="0"/>
              <a:t>=&gt; </a:t>
            </a:r>
            <a:r>
              <a:rPr lang="en-US" altLang="ko-KR" b="1" dirty="0"/>
              <a:t>Density estimation task</a:t>
            </a:r>
          </a:p>
          <a:p>
            <a:endParaRPr lang="en-US" altLang="ko-KR" b="1" dirty="0"/>
          </a:p>
          <a:p>
            <a:r>
              <a:rPr lang="en-US" altLang="ko-KR" b="1" dirty="0"/>
              <a:t>Density estimation : </a:t>
            </a:r>
            <a:r>
              <a:rPr lang="ko-KR" altLang="en-US" sz="1200" b="0" spc="-5" dirty="0">
                <a:latin typeface="Tahoma"/>
                <a:cs typeface="Tahoma"/>
              </a:rPr>
              <a:t>변수가 해당 값을 가질 상대적인 가능성</a:t>
            </a:r>
            <a:r>
              <a:rPr lang="en-US" altLang="ko-KR" sz="1200" b="0" spc="-5" dirty="0">
                <a:latin typeface="Tahoma"/>
                <a:cs typeface="Tahoma"/>
              </a:rPr>
              <a:t>(relative likelihood)</a:t>
            </a:r>
            <a:r>
              <a:rPr lang="ko-KR" altLang="en-US" sz="1200" b="0" spc="-5" dirty="0">
                <a:latin typeface="Tahoma"/>
                <a:cs typeface="Tahoma"/>
              </a:rPr>
              <a:t>을 추정할 수 있는 </a:t>
            </a:r>
            <a:r>
              <a:rPr lang="en-US" altLang="ko-KR" sz="1200" b="0" spc="-5" dirty="0">
                <a:latin typeface="Tahoma"/>
                <a:cs typeface="Tahoma"/>
              </a:rPr>
              <a:t>PDF</a:t>
            </a:r>
            <a:r>
              <a:rPr lang="ko-KR" altLang="en-US" sz="1200" b="0" spc="-5" dirty="0">
                <a:latin typeface="Tahoma"/>
                <a:cs typeface="Tahoma"/>
              </a:rPr>
              <a:t>를 추정하는 것</a:t>
            </a:r>
            <a:endParaRPr lang="en-US" altLang="ko-KR" sz="1200" b="0" spc="-5" dirty="0">
              <a:latin typeface="Tahoma"/>
              <a:cs typeface="Tahoma"/>
            </a:endParaRP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6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그림에서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err="1"/>
              <a:t>가우시안</a:t>
            </a:r>
            <a:r>
              <a:rPr lang="ko-KR" altLang="en-US" dirty="0"/>
              <a:t> 분포를 찾았다고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ko-KR" altLang="en-US" dirty="0" err="1"/>
              <a:t>가우시안</a:t>
            </a:r>
            <a:r>
              <a:rPr lang="ko-KR" altLang="en-US" dirty="0"/>
              <a:t> 분포 앞의 </a:t>
            </a:r>
            <a:r>
              <a:rPr lang="en-US" altLang="ko-KR" dirty="0"/>
              <a:t>Coefficient(21/37, 16/37)</a:t>
            </a:r>
            <a:r>
              <a:rPr lang="ko-KR" altLang="en-US" dirty="0"/>
              <a:t>는 어느 </a:t>
            </a:r>
            <a:r>
              <a:rPr lang="en-US" altLang="ko-KR" dirty="0"/>
              <a:t>cluster</a:t>
            </a:r>
            <a:r>
              <a:rPr lang="ko-KR" altLang="en-US" dirty="0"/>
              <a:t>에 속할 지 분류할 수 있도록 해주는 가중치 역할을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실제로는 더 복잡한 값으로 가중치를 정의함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현재는 </a:t>
            </a:r>
            <a:r>
              <a:rPr lang="en-US" altLang="ko-KR" dirty="0"/>
              <a:t>sample</a:t>
            </a:r>
            <a:r>
              <a:rPr lang="ko-KR" altLang="en-US" dirty="0"/>
              <a:t>수의 비율로 정의하였고</a:t>
            </a:r>
            <a:r>
              <a:rPr lang="en-US" altLang="ko-KR" dirty="0"/>
              <a:t>, </a:t>
            </a:r>
            <a:r>
              <a:rPr lang="ko-KR" altLang="en-US" dirty="0"/>
              <a:t>합이 </a:t>
            </a:r>
            <a:r>
              <a:rPr lang="en-US" altLang="ko-KR" dirty="0"/>
              <a:t>1</a:t>
            </a:r>
            <a:r>
              <a:rPr lang="ko-KR" altLang="en-US" dirty="0"/>
              <a:t>이 되도록 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18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상황에 적용하기 위해 일반화하면</a:t>
            </a:r>
            <a:r>
              <a:rPr lang="en-US" altLang="ko-KR" dirty="0"/>
              <a:t>, </a:t>
            </a:r>
            <a:r>
              <a:rPr lang="ko-KR" altLang="en-US" dirty="0"/>
              <a:t>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파이는 해당 </a:t>
            </a:r>
            <a:r>
              <a:rPr lang="en-US" altLang="ko-KR" dirty="0"/>
              <a:t>gaussian distribution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가 되며</a:t>
            </a:r>
            <a:r>
              <a:rPr lang="en-US" altLang="ko-KR" dirty="0"/>
              <a:t>, </a:t>
            </a:r>
            <a:r>
              <a:rPr lang="ko-KR" altLang="en-US" dirty="0"/>
              <a:t>파이의 총합은 </a:t>
            </a:r>
            <a:r>
              <a:rPr lang="en-US" altLang="ko-KR" dirty="0"/>
              <a:t>1</a:t>
            </a:r>
            <a:r>
              <a:rPr lang="ko-KR" altLang="en-US" dirty="0"/>
              <a:t>이 되도록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4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en-US" altLang="ko-KR" dirty="0"/>
              <a:t>Gaussian mixture</a:t>
            </a:r>
            <a:r>
              <a:rPr lang="ko-KR" altLang="en-US" dirty="0"/>
              <a:t>을 어떻게 찾는가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최대 </a:t>
            </a:r>
            <a:r>
              <a:rPr lang="ko-KR" altLang="en-US" dirty="0" err="1"/>
              <a:t>우도를</a:t>
            </a:r>
            <a:r>
              <a:rPr lang="ko-KR" altLang="en-US" dirty="0"/>
              <a:t> 이용한 최적화 문제로 공식화할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훈련집합 </a:t>
            </a:r>
            <a:r>
              <a:rPr lang="en-US" altLang="ko-KR" dirty="0"/>
              <a:t>X</a:t>
            </a:r>
            <a:r>
              <a:rPr lang="ko-KR" altLang="en-US" dirty="0"/>
              <a:t>가</a:t>
            </a:r>
            <a:r>
              <a:rPr lang="en-US" altLang="ko-KR" dirty="0"/>
              <a:t> n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 err="1"/>
              <a:t>가우시안</a:t>
            </a:r>
            <a:r>
              <a:rPr lang="ko-KR" altLang="en-US" dirty="0"/>
              <a:t> </a:t>
            </a:r>
            <a:r>
              <a:rPr lang="en-US" altLang="ko-KR" dirty="0"/>
              <a:t>cluster</a:t>
            </a:r>
            <a:r>
              <a:rPr lang="ko-KR" altLang="en-US" dirty="0"/>
              <a:t>의 개수가 </a:t>
            </a:r>
            <a:r>
              <a:rPr lang="en-US" altLang="ko-KR" dirty="0"/>
              <a:t>k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추정해야 하는 매개변수 집합은 각 </a:t>
            </a:r>
            <a:r>
              <a:rPr lang="en-US" altLang="ko-KR" dirty="0"/>
              <a:t>coefficient pi(1)~ pi(n), </a:t>
            </a:r>
            <a:r>
              <a:rPr lang="ko-KR" altLang="en-US" dirty="0"/>
              <a:t>각 </a:t>
            </a:r>
            <a:r>
              <a:rPr lang="ko-KR" altLang="en-US" dirty="0" err="1"/>
              <a:t>가우시안</a:t>
            </a:r>
            <a:r>
              <a:rPr lang="ko-KR" altLang="en-US" dirty="0"/>
              <a:t> 분포의 평균과 </a:t>
            </a:r>
            <a:r>
              <a:rPr lang="ko-KR" altLang="en-US" dirty="0" err="1"/>
              <a:t>분산값임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구하고자 하는 매개변수를 최대 </a:t>
            </a:r>
            <a:r>
              <a:rPr lang="ko-KR" altLang="en-US" dirty="0" err="1"/>
              <a:t>우도로</a:t>
            </a:r>
            <a:r>
              <a:rPr lang="ko-KR" altLang="en-US" dirty="0"/>
              <a:t> 활용하고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sample x</a:t>
            </a:r>
            <a:r>
              <a:rPr lang="ko-KR" altLang="en-US" dirty="0"/>
              <a:t>의 확률이 각각 독립이라고 가정하면 곱으로 나타낼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각 </a:t>
            </a:r>
            <a:r>
              <a:rPr lang="en-US" altLang="ko-KR" dirty="0" err="1"/>
              <a:t>i</a:t>
            </a:r>
            <a:r>
              <a:rPr lang="ko-KR" altLang="en-US" dirty="0"/>
              <a:t>번째 </a:t>
            </a:r>
            <a:r>
              <a:rPr lang="en-US" altLang="ko-KR" dirty="0"/>
              <a:t>sample</a:t>
            </a:r>
            <a:r>
              <a:rPr lang="ko-KR" altLang="en-US" dirty="0"/>
              <a:t>의 </a:t>
            </a:r>
            <a:r>
              <a:rPr lang="en-US" altLang="ko-KR" dirty="0"/>
              <a:t>likelihood</a:t>
            </a:r>
            <a:r>
              <a:rPr lang="ko-KR" altLang="en-US" dirty="0"/>
              <a:t>의 전체 곱으로 나타낼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이하 생략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5341F-3F2F-43EB-A851-589A6E76F2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9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6490" y="2745930"/>
            <a:ext cx="68790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7872095" cy="200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09_unsupervised_learning.ipynb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6490" y="2745930"/>
            <a:ext cx="68776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14: </a:t>
            </a:r>
            <a:r>
              <a:rPr sz="4400" spc="5" dirty="0">
                <a:solidFill>
                  <a:srgbClr val="35404F"/>
                </a:solidFill>
                <a:latin typeface="Calibri"/>
                <a:cs typeface="Calibri"/>
              </a:rPr>
              <a:t>Gaussian</a:t>
            </a:r>
            <a:r>
              <a:rPr sz="4400" spc="-110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35404F"/>
                </a:solidFill>
                <a:latin typeface="Calibri"/>
                <a:cs typeface="Calibri"/>
              </a:rPr>
              <a:t>Mixtures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439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Gaussian </a:t>
            </a:r>
            <a:r>
              <a:rPr spc="-350" dirty="0"/>
              <a:t>Mixtures: </a:t>
            </a:r>
            <a:r>
              <a:rPr b="1" spc="-25" dirty="0">
                <a:latin typeface="Tahoma"/>
                <a:cs typeface="Tahoma"/>
              </a:rPr>
              <a:t>how </a:t>
            </a:r>
            <a:r>
              <a:rPr b="1" spc="40" dirty="0">
                <a:latin typeface="Tahoma"/>
                <a:cs typeface="Tahoma"/>
              </a:rPr>
              <a:t>to </a:t>
            </a:r>
            <a:r>
              <a:rPr b="1" spc="30" dirty="0">
                <a:latin typeface="Tahoma"/>
                <a:cs typeface="Tahoma"/>
              </a:rPr>
              <a:t>find</a:t>
            </a:r>
            <a:r>
              <a:rPr b="1" spc="-400" dirty="0">
                <a:latin typeface="Tahoma"/>
                <a:cs typeface="Tahoma"/>
              </a:rPr>
              <a:t> </a:t>
            </a:r>
            <a:r>
              <a:rPr b="1" spc="65" dirty="0">
                <a:latin typeface="Tahoma"/>
                <a:cs typeface="Tahoma"/>
              </a:rPr>
              <a:t>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719704"/>
            <a:ext cx="583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최대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우도를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이용한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문제로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공식화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0933" y="3363073"/>
            <a:ext cx="6304460" cy="18422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26960" y="5714238"/>
            <a:ext cx="5654843" cy="387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02154" y="5566917"/>
            <a:ext cx="767080" cy="520700"/>
            <a:chOff x="2502154" y="5566917"/>
            <a:chExt cx="767080" cy="520700"/>
          </a:xfrm>
        </p:grpSpPr>
        <p:sp>
          <p:nvSpPr>
            <p:cNvPr id="7" name="object 7"/>
            <p:cNvSpPr/>
            <p:nvPr/>
          </p:nvSpPr>
          <p:spPr>
            <a:xfrm>
              <a:off x="2508504" y="5573267"/>
              <a:ext cx="754380" cy="508000"/>
            </a:xfrm>
            <a:custGeom>
              <a:avLst/>
              <a:gdLst/>
              <a:ahLst/>
              <a:cxnLst/>
              <a:rect l="l" t="t" r="r" b="b"/>
              <a:pathLst>
                <a:path w="754379" h="508000">
                  <a:moveTo>
                    <a:pt x="500634" y="0"/>
                  </a:moveTo>
                  <a:lnTo>
                    <a:pt x="500634" y="126872"/>
                  </a:lnTo>
                  <a:lnTo>
                    <a:pt x="0" y="126872"/>
                  </a:lnTo>
                  <a:lnTo>
                    <a:pt x="0" y="380618"/>
                  </a:lnTo>
                  <a:lnTo>
                    <a:pt x="500634" y="380618"/>
                  </a:lnTo>
                  <a:lnTo>
                    <a:pt x="500634" y="507491"/>
                  </a:lnTo>
                  <a:lnTo>
                    <a:pt x="754380" y="253745"/>
                  </a:lnTo>
                  <a:lnTo>
                    <a:pt x="50063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504" y="5573267"/>
              <a:ext cx="754380" cy="508000"/>
            </a:xfrm>
            <a:custGeom>
              <a:avLst/>
              <a:gdLst/>
              <a:ahLst/>
              <a:cxnLst/>
              <a:rect l="l" t="t" r="r" b="b"/>
              <a:pathLst>
                <a:path w="754379" h="508000">
                  <a:moveTo>
                    <a:pt x="0" y="126872"/>
                  </a:moveTo>
                  <a:lnTo>
                    <a:pt x="500634" y="126872"/>
                  </a:lnTo>
                  <a:lnTo>
                    <a:pt x="500634" y="0"/>
                  </a:lnTo>
                  <a:lnTo>
                    <a:pt x="754380" y="253745"/>
                  </a:lnTo>
                  <a:lnTo>
                    <a:pt x="500634" y="507491"/>
                  </a:lnTo>
                  <a:lnTo>
                    <a:pt x="500634" y="380618"/>
                  </a:lnTo>
                  <a:lnTo>
                    <a:pt x="0" y="380618"/>
                  </a:lnTo>
                  <a:lnTo>
                    <a:pt x="0" y="12687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439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Gaussian </a:t>
            </a:r>
            <a:r>
              <a:rPr spc="-350" dirty="0"/>
              <a:t>Mixtures: </a:t>
            </a:r>
            <a:r>
              <a:rPr b="1" spc="-25" dirty="0">
                <a:latin typeface="Tahoma"/>
                <a:cs typeface="Tahoma"/>
              </a:rPr>
              <a:t>how </a:t>
            </a:r>
            <a:r>
              <a:rPr b="1" spc="40" dirty="0">
                <a:latin typeface="Tahoma"/>
                <a:cs typeface="Tahoma"/>
              </a:rPr>
              <a:t>to </a:t>
            </a:r>
            <a:r>
              <a:rPr b="1" spc="30" dirty="0">
                <a:latin typeface="Tahoma"/>
                <a:cs typeface="Tahoma"/>
              </a:rPr>
              <a:t>find</a:t>
            </a:r>
            <a:r>
              <a:rPr b="1" spc="-400" dirty="0">
                <a:latin typeface="Tahoma"/>
                <a:cs typeface="Tahoma"/>
              </a:rPr>
              <a:t> </a:t>
            </a:r>
            <a:r>
              <a:rPr b="1" spc="65" dirty="0">
                <a:latin typeface="Tahoma"/>
                <a:cs typeface="Tahoma"/>
              </a:rPr>
              <a:t>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671028"/>
            <a:ext cx="6979284" cy="1117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Expectation-Maximization </a:t>
            </a:r>
            <a:r>
              <a:rPr sz="2400" spc="-235" dirty="0">
                <a:latin typeface="Arial Black"/>
                <a:cs typeface="Arial Black"/>
              </a:rPr>
              <a:t>(EM)</a:t>
            </a:r>
            <a:r>
              <a:rPr sz="2400" spc="-100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algorithm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4" dirty="0">
                <a:latin typeface="Arial Black"/>
                <a:cs typeface="Arial Black"/>
              </a:rPr>
              <a:t>EM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알고리즘을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(6.13)</a:t>
            </a:r>
            <a:r>
              <a:rPr sz="2000" spc="-150" dirty="0">
                <a:latin typeface="맑은 고딕"/>
                <a:cs typeface="맑은 고딕"/>
              </a:rPr>
              <a:t>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풀이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mbria Math"/>
                <a:cs typeface="Cambria Math"/>
              </a:rPr>
              <a:t>Θ</a:t>
            </a:r>
            <a:r>
              <a:rPr sz="2000" spc="-17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모르므로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난수로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설정하고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50" dirty="0">
                <a:latin typeface="맑은 고딕"/>
                <a:cs typeface="맑은 고딕"/>
              </a:rPr>
              <a:t>출발</a:t>
            </a:r>
            <a:r>
              <a:rPr sz="2000" spc="-50" dirty="0">
                <a:latin typeface="Arial Black"/>
                <a:cs typeface="Arial Black"/>
              </a:rPr>
              <a:t>([</a:t>
            </a:r>
            <a:r>
              <a:rPr sz="2000" spc="-50" dirty="0">
                <a:latin typeface="맑은 고딕"/>
                <a:cs typeface="맑은 고딕"/>
              </a:rPr>
              <a:t>그림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14" dirty="0">
                <a:latin typeface="Arial Black"/>
                <a:cs typeface="Arial Black"/>
              </a:rPr>
              <a:t>6-14]</a:t>
            </a:r>
            <a:r>
              <a:rPr sz="2000" spc="-114" dirty="0">
                <a:latin typeface="맑은 고딕"/>
                <a:cs typeface="맑은 고딕"/>
              </a:rPr>
              <a:t>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맑은 고딕"/>
                <a:cs typeface="맑은 고딕"/>
              </a:rPr>
              <a:t>예시</a:t>
            </a:r>
            <a:r>
              <a:rPr sz="2000" spc="-6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708525"/>
            <a:ext cx="641096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가우시안으로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샘플의 소속 정보</a:t>
            </a:r>
            <a:r>
              <a:rPr sz="2000" dirty="0">
                <a:latin typeface="맑은 고딕"/>
                <a:cs typeface="맑은 고딕"/>
              </a:rPr>
              <a:t> </a:t>
            </a:r>
            <a:r>
              <a:rPr sz="2000" spc="-100" dirty="0">
                <a:latin typeface="맑은 고딕"/>
                <a:cs typeface="맑은 고딕"/>
              </a:rPr>
              <a:t>개선</a:t>
            </a:r>
            <a:r>
              <a:rPr sz="2000" spc="-100" dirty="0">
                <a:latin typeface="Arial Black"/>
                <a:cs typeface="Arial Black"/>
              </a:rPr>
              <a:t>(E</a:t>
            </a:r>
            <a:r>
              <a:rPr sz="2000" spc="-100" dirty="0">
                <a:latin typeface="맑은 고딕"/>
                <a:cs typeface="맑은 고딕"/>
              </a:rPr>
              <a:t>단계</a:t>
            </a:r>
            <a:r>
              <a:rPr sz="2000" spc="-100" dirty="0">
                <a:latin typeface="Arial Black"/>
                <a:cs typeface="Arial Black"/>
              </a:rPr>
              <a:t>)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샘플의  소속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정보로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가우시안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맑은 고딕"/>
                <a:cs typeface="맑은 고딕"/>
              </a:rPr>
              <a:t>개선</a:t>
            </a:r>
            <a:r>
              <a:rPr sz="2000" spc="-60" dirty="0">
                <a:latin typeface="Arial Black"/>
                <a:cs typeface="Arial Black"/>
              </a:rPr>
              <a:t>(M</a:t>
            </a:r>
            <a:r>
              <a:rPr sz="2000" spc="-60" dirty="0">
                <a:latin typeface="맑은 고딕"/>
                <a:cs typeface="맑은 고딕"/>
              </a:rPr>
              <a:t>단계</a:t>
            </a:r>
            <a:r>
              <a:rPr sz="2000" spc="-60" dirty="0">
                <a:latin typeface="Arial Black"/>
                <a:cs typeface="Arial Black"/>
              </a:rPr>
              <a:t>)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가우시안으로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  플의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소속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정보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00" dirty="0">
                <a:latin typeface="맑은 고딕"/>
                <a:cs typeface="맑은 고딕"/>
              </a:rPr>
              <a:t>개선</a:t>
            </a:r>
            <a:r>
              <a:rPr sz="2000" spc="-100" dirty="0">
                <a:latin typeface="Arial Black"/>
                <a:cs typeface="Arial Black"/>
              </a:rPr>
              <a:t>(E</a:t>
            </a:r>
            <a:r>
              <a:rPr sz="2000" spc="-100" dirty="0">
                <a:latin typeface="맑은 고딕"/>
                <a:cs typeface="맑은 고딕"/>
              </a:rPr>
              <a:t>단계</a:t>
            </a:r>
            <a:r>
              <a:rPr sz="2000" spc="-100" dirty="0">
                <a:latin typeface="Arial Black"/>
                <a:cs typeface="Arial Black"/>
              </a:rPr>
              <a:t>)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소속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정보로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가우  시안</a:t>
            </a:r>
            <a:r>
              <a:rPr sz="2000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맑은 고딕"/>
                <a:cs typeface="맑은 고딕"/>
              </a:rPr>
              <a:t>개선</a:t>
            </a:r>
            <a:r>
              <a:rPr sz="2000" spc="-60" dirty="0">
                <a:latin typeface="Arial Black"/>
                <a:cs typeface="Arial Black"/>
              </a:rPr>
              <a:t>(M</a:t>
            </a:r>
            <a:r>
              <a:rPr sz="2000" spc="-60" dirty="0">
                <a:latin typeface="맑은 고딕"/>
                <a:cs typeface="맑은 고딕"/>
              </a:rPr>
              <a:t>단계</a:t>
            </a:r>
            <a:r>
              <a:rPr sz="2000" spc="-60" dirty="0">
                <a:latin typeface="Arial Black"/>
                <a:cs typeface="Arial Black"/>
              </a:rPr>
              <a:t>)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29" dirty="0">
                <a:latin typeface="Arial Black"/>
                <a:cs typeface="Arial Black"/>
              </a:rPr>
              <a:t>….. </a:t>
            </a:r>
            <a:r>
              <a:rPr sz="2000" spc="-275" dirty="0">
                <a:latin typeface="Arial Black"/>
                <a:cs typeface="Arial Black"/>
              </a:rPr>
              <a:t>…. </a:t>
            </a:r>
            <a:r>
              <a:rPr sz="2000" spc="-75" dirty="0">
                <a:latin typeface="Arial Black"/>
                <a:cs typeface="Arial Black"/>
              </a:rPr>
              <a:t>([</a:t>
            </a:r>
            <a:r>
              <a:rPr sz="2000" spc="-75" dirty="0">
                <a:latin typeface="맑은 고딕"/>
                <a:cs typeface="맑은 고딕"/>
              </a:rPr>
              <a:t>그림</a:t>
            </a:r>
            <a:r>
              <a:rPr sz="2000" spc="-245" dirty="0">
                <a:latin typeface="맑은 고딕"/>
                <a:cs typeface="맑은 고딕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6-15])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22130" y="1590513"/>
            <a:ext cx="3183166" cy="2574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31741" y="4810512"/>
            <a:ext cx="3158041" cy="1506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1833" y="2070353"/>
            <a:ext cx="5654856" cy="387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39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65" dirty="0"/>
              <a:t>G</a:t>
            </a:r>
            <a:r>
              <a:rPr spc="-160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62076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b="1" spc="10" dirty="0">
                <a:latin typeface="Tahoma"/>
                <a:cs typeface="Tahoma"/>
              </a:rPr>
              <a:t>graphical representation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29" dirty="0">
                <a:latin typeface="Arial Black"/>
                <a:cs typeface="Arial Black"/>
              </a:rPr>
              <a:t>Gaussian </a:t>
            </a:r>
            <a:r>
              <a:rPr sz="2400" spc="-190" dirty="0">
                <a:latin typeface="Arial Black"/>
                <a:cs typeface="Arial Black"/>
              </a:rPr>
              <a:t>mixture</a:t>
            </a:r>
            <a:r>
              <a:rPr sz="2400" spc="-54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model,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Its </a:t>
            </a:r>
            <a:r>
              <a:rPr sz="2000" spc="-165" dirty="0">
                <a:latin typeface="Arial Black"/>
                <a:cs typeface="Arial Black"/>
              </a:rPr>
              <a:t>parameters</a:t>
            </a:r>
            <a:r>
              <a:rPr sz="2000" spc="-13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(squares),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20" dirty="0">
                <a:latin typeface="Arial Black"/>
                <a:cs typeface="Arial Black"/>
              </a:rPr>
              <a:t>random </a:t>
            </a:r>
            <a:r>
              <a:rPr sz="2000" spc="-175" dirty="0">
                <a:latin typeface="Arial Black"/>
                <a:cs typeface="Arial Black"/>
              </a:rPr>
              <a:t>variables</a:t>
            </a:r>
            <a:r>
              <a:rPr sz="2000" spc="-215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(circles),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conditional </a:t>
            </a:r>
            <a:r>
              <a:rPr sz="2000" spc="-180" dirty="0">
                <a:latin typeface="Arial Black"/>
                <a:cs typeface="Arial Black"/>
              </a:rPr>
              <a:t>dependencies </a:t>
            </a:r>
            <a:r>
              <a:rPr sz="2000" spc="-165" dirty="0">
                <a:latin typeface="Arial Black"/>
                <a:cs typeface="Arial Black"/>
              </a:rPr>
              <a:t>(solid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arrows)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4107" y="3457578"/>
            <a:ext cx="5504737" cy="291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68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GM:</a:t>
            </a:r>
            <a:r>
              <a:rPr spc="-400" dirty="0"/>
              <a:t> </a:t>
            </a:r>
            <a:r>
              <a:rPr spc="-475" dirty="0"/>
              <a:t>codes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825752"/>
            <a:ext cx="7198359" cy="2162175"/>
            <a:chOff x="838200" y="1825752"/>
            <a:chExt cx="7198359" cy="2162175"/>
          </a:xfrm>
        </p:grpSpPr>
        <p:sp>
          <p:nvSpPr>
            <p:cNvPr id="4" name="object 4"/>
            <p:cNvSpPr/>
            <p:nvPr/>
          </p:nvSpPr>
          <p:spPr>
            <a:xfrm>
              <a:off x="838200" y="1825752"/>
              <a:ext cx="6562343" cy="2162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80731" y="2209800"/>
              <a:ext cx="649605" cy="1120140"/>
            </a:xfrm>
            <a:custGeom>
              <a:avLst/>
              <a:gdLst/>
              <a:ahLst/>
              <a:cxnLst/>
              <a:rect l="l" t="t" r="r" b="b"/>
              <a:pathLst>
                <a:path w="649604" h="1120139">
                  <a:moveTo>
                    <a:pt x="324612" y="0"/>
                  </a:moveTo>
                  <a:lnTo>
                    <a:pt x="324612" y="280035"/>
                  </a:lnTo>
                  <a:lnTo>
                    <a:pt x="0" y="280035"/>
                  </a:lnTo>
                  <a:lnTo>
                    <a:pt x="0" y="840105"/>
                  </a:lnTo>
                  <a:lnTo>
                    <a:pt x="324612" y="840105"/>
                  </a:lnTo>
                  <a:lnTo>
                    <a:pt x="324612" y="1120140"/>
                  </a:lnTo>
                  <a:lnTo>
                    <a:pt x="649224" y="560070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0731" y="2209800"/>
              <a:ext cx="649605" cy="1120140"/>
            </a:xfrm>
            <a:custGeom>
              <a:avLst/>
              <a:gdLst/>
              <a:ahLst/>
              <a:cxnLst/>
              <a:rect l="l" t="t" r="r" b="b"/>
              <a:pathLst>
                <a:path w="649604" h="1120139">
                  <a:moveTo>
                    <a:pt x="0" y="280035"/>
                  </a:moveTo>
                  <a:lnTo>
                    <a:pt x="324612" y="280035"/>
                  </a:lnTo>
                  <a:lnTo>
                    <a:pt x="324612" y="0"/>
                  </a:lnTo>
                  <a:lnTo>
                    <a:pt x="649224" y="560070"/>
                  </a:lnTo>
                  <a:lnTo>
                    <a:pt x="324612" y="1120140"/>
                  </a:lnTo>
                  <a:lnTo>
                    <a:pt x="324612" y="840105"/>
                  </a:lnTo>
                  <a:lnTo>
                    <a:pt x="0" y="840105"/>
                  </a:lnTo>
                  <a:lnTo>
                    <a:pt x="0" y="2800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124444" y="1825752"/>
            <a:ext cx="3904487" cy="476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88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GM: </a:t>
            </a:r>
            <a:r>
              <a:rPr spc="-475" dirty="0"/>
              <a:t>codes </a:t>
            </a:r>
            <a:r>
              <a:rPr spc="-690" dirty="0"/>
              <a:t>&amp;</a:t>
            </a:r>
            <a:r>
              <a:rPr spc="-265" dirty="0"/>
              <a:t> </a:t>
            </a:r>
            <a:r>
              <a:rPr spc="-425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547" y="1825752"/>
            <a:ext cx="10546715" cy="4707890"/>
            <a:chOff x="807547" y="1825752"/>
            <a:chExt cx="10546715" cy="4707890"/>
          </a:xfrm>
        </p:grpSpPr>
        <p:sp>
          <p:nvSpPr>
            <p:cNvPr id="4" name="object 4"/>
            <p:cNvSpPr/>
            <p:nvPr/>
          </p:nvSpPr>
          <p:spPr>
            <a:xfrm>
              <a:off x="807547" y="1825752"/>
              <a:ext cx="3586467" cy="2491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2844" y="4018788"/>
              <a:ext cx="8410943" cy="2514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988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GM: </a:t>
            </a:r>
            <a:r>
              <a:rPr spc="-475" dirty="0"/>
              <a:t>codes </a:t>
            </a:r>
            <a:r>
              <a:rPr spc="-690" dirty="0"/>
              <a:t>&amp;</a:t>
            </a:r>
            <a:r>
              <a:rPr spc="-265" dirty="0"/>
              <a:t> </a:t>
            </a:r>
            <a:r>
              <a:rPr spc="-425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547" y="763269"/>
            <a:ext cx="10638155" cy="5770245"/>
            <a:chOff x="807547" y="763269"/>
            <a:chExt cx="10638155" cy="5770245"/>
          </a:xfrm>
        </p:grpSpPr>
        <p:sp>
          <p:nvSpPr>
            <p:cNvPr id="4" name="object 4"/>
            <p:cNvSpPr/>
            <p:nvPr/>
          </p:nvSpPr>
          <p:spPr>
            <a:xfrm>
              <a:off x="807547" y="1825752"/>
              <a:ext cx="3586467" cy="2491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2844" y="4018787"/>
              <a:ext cx="8410943" cy="25145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06440" y="1577340"/>
              <a:ext cx="5638798" cy="27630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02880" y="769619"/>
              <a:ext cx="2034539" cy="763905"/>
            </a:xfrm>
            <a:custGeom>
              <a:avLst/>
              <a:gdLst/>
              <a:ahLst/>
              <a:cxnLst/>
              <a:rect l="l" t="t" r="r" b="b"/>
              <a:pathLst>
                <a:path w="2034540" h="763905">
                  <a:moveTo>
                    <a:pt x="1525905" y="0"/>
                  </a:moveTo>
                  <a:lnTo>
                    <a:pt x="508634" y="0"/>
                  </a:lnTo>
                  <a:lnTo>
                    <a:pt x="508634" y="381762"/>
                  </a:lnTo>
                  <a:lnTo>
                    <a:pt x="0" y="381762"/>
                  </a:lnTo>
                  <a:lnTo>
                    <a:pt x="1017269" y="763524"/>
                  </a:lnTo>
                  <a:lnTo>
                    <a:pt x="2034539" y="381762"/>
                  </a:lnTo>
                  <a:lnTo>
                    <a:pt x="1525905" y="381762"/>
                  </a:lnTo>
                  <a:lnTo>
                    <a:pt x="152590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02880" y="769619"/>
              <a:ext cx="2034539" cy="763905"/>
            </a:xfrm>
            <a:custGeom>
              <a:avLst/>
              <a:gdLst/>
              <a:ahLst/>
              <a:cxnLst/>
              <a:rect l="l" t="t" r="r" b="b"/>
              <a:pathLst>
                <a:path w="2034540" h="763905">
                  <a:moveTo>
                    <a:pt x="0" y="381762"/>
                  </a:moveTo>
                  <a:lnTo>
                    <a:pt x="508634" y="381762"/>
                  </a:lnTo>
                  <a:lnTo>
                    <a:pt x="508634" y="0"/>
                  </a:lnTo>
                  <a:lnTo>
                    <a:pt x="1525905" y="0"/>
                  </a:lnTo>
                  <a:lnTo>
                    <a:pt x="1525905" y="381762"/>
                  </a:lnTo>
                  <a:lnTo>
                    <a:pt x="2034539" y="381762"/>
                  </a:lnTo>
                  <a:lnTo>
                    <a:pt x="1017269" y="763524"/>
                  </a:lnTo>
                  <a:lnTo>
                    <a:pt x="0" y="381762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22578" y="902088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GM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68319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09" dirty="0"/>
              <a:t>Anomaly</a:t>
            </a:r>
            <a:r>
              <a:rPr sz="6000" spc="-515" dirty="0"/>
              <a:t> </a:t>
            </a:r>
            <a:r>
              <a:rPr sz="6000" spc="-530" dirty="0"/>
              <a:t>Detection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4950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ea"/>
              </a:rPr>
              <a:t>What is 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17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038590" cy="2962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Anomaly detection (also called outlier detection) is the task of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 detecting</a:t>
            </a:r>
            <a:r>
              <a:rPr sz="2400" dirty="0">
                <a:latin typeface="+mj-ea"/>
                <a:ea typeface="+mj-ea"/>
                <a:cs typeface="Arial Black"/>
              </a:rPr>
              <a:t> instances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that deviate strongly from 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Tahoma"/>
              </a:rPr>
              <a:t>norm</a:t>
            </a:r>
            <a:r>
              <a:rPr sz="2400" dirty="0">
                <a:latin typeface="+mj-ea"/>
                <a:ea typeface="+mj-ea"/>
                <a:cs typeface="Arial Black"/>
              </a:rPr>
              <a:t>.</a:t>
            </a:r>
            <a:endParaRPr sz="2400">
              <a:latin typeface="+mj-ea"/>
              <a:ea typeface="+mj-ea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000">
              <a:latin typeface="+mj-ea"/>
              <a:ea typeface="+mj-ea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Anomaly detection is useful in a wide variety of applications,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fraud </a:t>
            </a:r>
            <a:r>
              <a:rPr sz="2000" b="1" dirty="0">
                <a:latin typeface="+mj-ea"/>
                <a:ea typeface="+mj-ea"/>
                <a:cs typeface="Tahoma"/>
              </a:rPr>
              <a:t>detection</a:t>
            </a:r>
            <a:r>
              <a:rPr sz="2000" dirty="0">
                <a:latin typeface="+mj-ea"/>
                <a:ea typeface="+mj-ea"/>
                <a:cs typeface="Arial Black"/>
              </a:rPr>
              <a:t>,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+mj-ea"/>
                <a:ea typeface="+mj-ea"/>
                <a:cs typeface="Tahoma"/>
              </a:rPr>
              <a:t>detecting </a:t>
            </a:r>
            <a:r>
              <a:rPr sz="2000" dirty="0">
                <a:latin typeface="+mj-ea"/>
                <a:ea typeface="+mj-ea"/>
                <a:cs typeface="Arial Black"/>
              </a:rPr>
              <a:t>defective products in manufacturing,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+mj-ea"/>
                <a:ea typeface="+mj-ea"/>
                <a:cs typeface="Tahoma"/>
              </a:rPr>
              <a:t>removing outliers </a:t>
            </a:r>
            <a:r>
              <a:rPr sz="2000" dirty="0">
                <a:latin typeface="+mj-ea"/>
                <a:ea typeface="+mj-ea"/>
                <a:cs typeface="Arial Black"/>
              </a:rPr>
              <a:t>from a dataset before training another model</a:t>
            </a:r>
            <a:endParaRPr sz="2000">
              <a:latin typeface="+mj-ea"/>
              <a:ea typeface="+mj-ea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+mj-ea"/>
                <a:ea typeface="+mj-ea"/>
                <a:cs typeface="Arial Black"/>
              </a:rPr>
              <a:t>that can significantly improve the performance of the resulting model</a:t>
            </a:r>
            <a:endParaRPr sz="18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4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ea"/>
              </a:rPr>
              <a:t>Anomaly Detection using GM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18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387330" cy="34702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Using a Gaussian mixture model for anomaly detection: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any instance located in a </a:t>
            </a:r>
            <a:r>
              <a:rPr sz="2000" b="1" dirty="0">
                <a:latin typeface="+mj-ea"/>
                <a:ea typeface="+mj-ea"/>
                <a:cs typeface="Tahoma"/>
              </a:rPr>
              <a:t>low-density region </a:t>
            </a:r>
            <a:r>
              <a:rPr sz="2000" dirty="0">
                <a:latin typeface="+mj-ea"/>
                <a:ea typeface="+mj-ea"/>
                <a:cs typeface="Arial Black"/>
              </a:rPr>
              <a:t>can be considered an </a:t>
            </a:r>
            <a:r>
              <a:rPr sz="2000" b="1" dirty="0">
                <a:latin typeface="+mj-ea"/>
                <a:ea typeface="+mj-ea"/>
                <a:cs typeface="Tahoma"/>
              </a:rPr>
              <a:t>anomaly</a:t>
            </a:r>
            <a:r>
              <a:rPr sz="2000" dirty="0">
                <a:latin typeface="+mj-ea"/>
                <a:ea typeface="+mj-ea"/>
                <a:cs typeface="Arial Black"/>
              </a:rPr>
              <a:t>.</a:t>
            </a:r>
            <a:endParaRPr sz="2000">
              <a:latin typeface="+mj-ea"/>
              <a:ea typeface="+mj-ea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+mj-ea"/>
              <a:ea typeface="+mj-ea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In practice: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You must define what </a:t>
            </a:r>
            <a:r>
              <a:rPr sz="2000" b="1" dirty="0">
                <a:latin typeface="+mj-ea"/>
                <a:ea typeface="+mj-ea"/>
                <a:cs typeface="Tahoma"/>
              </a:rPr>
              <a:t>density threshold </a:t>
            </a:r>
            <a:r>
              <a:rPr sz="2000" dirty="0">
                <a:latin typeface="+mj-ea"/>
                <a:ea typeface="+mj-ea"/>
                <a:cs typeface="Arial Black"/>
              </a:rPr>
              <a:t>you want to use.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For example, in a manufacturing company that tries to detect defective products,  the ratio of defective products is usually well known.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Say it is equal to 4%.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417830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You then set the density threshold to be the value that results in having 4% of  the instances located in areas below that threshold density.</a:t>
            </a:r>
            <a:endParaRPr sz="20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35812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ea"/>
              </a:rPr>
              <a:t>Anomaly Detection using 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035675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Example: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using the 4% lowest density as the threshold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+mj-ea"/>
                <a:ea typeface="+mj-ea"/>
                <a:cs typeface="Tahoma"/>
              </a:rPr>
              <a:t>anomalies </a:t>
            </a:r>
            <a:r>
              <a:rPr sz="2000" dirty="0">
                <a:latin typeface="+mj-ea"/>
                <a:ea typeface="+mj-ea"/>
                <a:cs typeface="Arial Black"/>
              </a:rPr>
              <a:t>as stars *</a:t>
            </a:r>
            <a:endParaRPr sz="2000">
              <a:latin typeface="+mj-ea"/>
              <a:ea typeface="+mj-ea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048" y="3290328"/>
            <a:ext cx="6565379" cy="3145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3028" y="2147316"/>
            <a:ext cx="4238243" cy="7619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19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625340" cy="2164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381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0" dirty="0">
                <a:latin typeface="Arial Black"/>
                <a:cs typeface="Arial Black"/>
              </a:rPr>
              <a:t>ML</a:t>
            </a:r>
            <a:r>
              <a:rPr sz="2400" spc="-150" dirty="0">
                <a:latin typeface="맑은 고딕"/>
                <a:cs typeface="맑은 고딕"/>
              </a:rPr>
              <a:t>을 </a:t>
            </a:r>
            <a:r>
              <a:rPr sz="2400" dirty="0">
                <a:latin typeface="맑은 고딕"/>
                <a:cs typeface="맑은 고딕"/>
              </a:rPr>
              <a:t>위한 확률모델을</a:t>
            </a:r>
            <a:r>
              <a:rPr sz="2400" spc="-59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  그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예시인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110" dirty="0">
                <a:latin typeface="Arial Black"/>
                <a:cs typeface="Arial Black"/>
              </a:rPr>
              <a:t>GMM</a:t>
            </a:r>
            <a:r>
              <a:rPr sz="2400" spc="-110" dirty="0">
                <a:latin typeface="맑은 고딕"/>
                <a:cs typeface="맑은 고딕"/>
              </a:rPr>
              <a:t>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  </a:t>
            </a:r>
            <a:r>
              <a:rPr sz="2400" spc="-80" dirty="0">
                <a:latin typeface="맑은 고딕"/>
                <a:cs typeface="맑은 고딕"/>
              </a:rPr>
              <a:t>다</a:t>
            </a:r>
            <a:r>
              <a:rPr sz="2400" spc="-8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Amonaly </a:t>
            </a:r>
            <a:r>
              <a:rPr sz="2400" spc="-195" dirty="0">
                <a:latin typeface="Arial Black"/>
                <a:cs typeface="Arial Black"/>
              </a:rPr>
              <a:t>detection</a:t>
            </a:r>
            <a:r>
              <a:rPr sz="2400" spc="-195" dirty="0">
                <a:latin typeface="맑은 고딕"/>
                <a:cs typeface="맑은 고딕"/>
              </a:rPr>
              <a:t>을 </a:t>
            </a:r>
            <a:r>
              <a:rPr sz="2400" dirty="0">
                <a:latin typeface="맑은 고딕"/>
                <a:cs typeface="맑은 고딕"/>
              </a:rPr>
              <a:t>위한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알고  리즘을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하나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이상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  할 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3739515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29" dirty="0">
                <a:latin typeface="Arial Black"/>
                <a:cs typeface="Arial Black"/>
              </a:rPr>
              <a:t>Gaussian </a:t>
            </a:r>
            <a:r>
              <a:rPr sz="2400" spc="-180" dirty="0">
                <a:latin typeface="Arial Black"/>
                <a:cs typeface="Arial Black"/>
              </a:rPr>
              <a:t>Mixture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Model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10" dirty="0">
                <a:latin typeface="Arial Black"/>
                <a:cs typeface="Arial Black"/>
              </a:rPr>
              <a:t>Anomaly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Detection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868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Others </a:t>
            </a:r>
            <a:r>
              <a:rPr spc="-204" dirty="0"/>
              <a:t>for </a:t>
            </a:r>
            <a:r>
              <a:rPr spc="-375" dirty="0"/>
              <a:t>Anomaly</a:t>
            </a:r>
            <a:r>
              <a:rPr spc="-500" dirty="0"/>
              <a:t> </a:t>
            </a:r>
            <a:r>
              <a:rPr spc="-39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471025" cy="1051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0" dirty="0">
                <a:latin typeface="Tahoma"/>
                <a:cs typeface="Tahoma"/>
              </a:rPr>
              <a:t>PCA</a:t>
            </a:r>
            <a:endParaRPr sz="2400">
              <a:latin typeface="Tahoma"/>
              <a:cs typeface="Tahoma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Arial Black"/>
                <a:cs typeface="Arial Black"/>
              </a:rPr>
              <a:t>If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75" dirty="0">
                <a:latin typeface="Arial Black"/>
                <a:cs typeface="Arial Black"/>
              </a:rPr>
              <a:t>compare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reconstruction </a:t>
            </a:r>
            <a:r>
              <a:rPr sz="2000" spc="-105" dirty="0">
                <a:latin typeface="Arial Black"/>
                <a:cs typeface="Arial Black"/>
              </a:rPr>
              <a:t>error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0" dirty="0">
                <a:latin typeface="Arial Black"/>
                <a:cs typeface="Arial Black"/>
              </a:rPr>
              <a:t>normal </a:t>
            </a:r>
            <a:r>
              <a:rPr sz="2000" spc="-200" dirty="0">
                <a:latin typeface="Arial Black"/>
                <a:cs typeface="Arial Black"/>
              </a:rPr>
              <a:t>instance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60" dirty="0">
                <a:latin typeface="Arial Black"/>
                <a:cs typeface="Arial Black"/>
              </a:rPr>
              <a:t>the  </a:t>
            </a:r>
            <a:r>
              <a:rPr sz="2000" spc="-170" dirty="0">
                <a:latin typeface="Arial Black"/>
                <a:cs typeface="Arial Black"/>
              </a:rPr>
              <a:t>reconstruction </a:t>
            </a:r>
            <a:r>
              <a:rPr sz="2000" spc="-105" dirty="0">
                <a:latin typeface="Arial Black"/>
                <a:cs typeface="Arial Black"/>
              </a:rPr>
              <a:t>error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60" dirty="0">
                <a:latin typeface="Arial Black"/>
                <a:cs typeface="Arial Black"/>
              </a:rPr>
              <a:t>anomaly, the </a:t>
            </a:r>
            <a:r>
              <a:rPr sz="2000" spc="-165" dirty="0">
                <a:latin typeface="Arial Black"/>
                <a:cs typeface="Arial Black"/>
              </a:rPr>
              <a:t>latter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70" dirty="0">
                <a:latin typeface="Arial Black"/>
                <a:cs typeface="Arial Black"/>
              </a:rPr>
              <a:t>usually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80" dirty="0">
                <a:latin typeface="Arial Black"/>
                <a:cs typeface="Arial Black"/>
              </a:rPr>
              <a:t>much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larger.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4928" y="3011424"/>
            <a:ext cx="4962131" cy="3190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868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Others </a:t>
            </a:r>
            <a:r>
              <a:rPr spc="-204" dirty="0"/>
              <a:t>for </a:t>
            </a:r>
            <a:r>
              <a:rPr spc="-375" dirty="0"/>
              <a:t>Anomaly</a:t>
            </a:r>
            <a:r>
              <a:rPr spc="-500" dirty="0"/>
              <a:t> </a:t>
            </a:r>
            <a:r>
              <a:rPr spc="-39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471025" cy="1051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0" dirty="0">
                <a:latin typeface="Tahoma"/>
                <a:cs typeface="Tahoma"/>
              </a:rPr>
              <a:t>PCA</a:t>
            </a:r>
            <a:endParaRPr sz="2400">
              <a:latin typeface="Tahoma"/>
              <a:cs typeface="Tahoma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Arial Black"/>
                <a:cs typeface="Arial Black"/>
              </a:rPr>
              <a:t>If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75" dirty="0">
                <a:latin typeface="Arial Black"/>
                <a:cs typeface="Arial Black"/>
              </a:rPr>
              <a:t>compare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reconstruction </a:t>
            </a:r>
            <a:r>
              <a:rPr sz="2000" spc="-105" dirty="0">
                <a:latin typeface="Arial Black"/>
                <a:cs typeface="Arial Black"/>
              </a:rPr>
              <a:t>error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0" dirty="0">
                <a:latin typeface="Arial Black"/>
                <a:cs typeface="Arial Black"/>
              </a:rPr>
              <a:t>normal </a:t>
            </a:r>
            <a:r>
              <a:rPr sz="2000" spc="-200" dirty="0">
                <a:latin typeface="Arial Black"/>
                <a:cs typeface="Arial Black"/>
              </a:rPr>
              <a:t>instance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60" dirty="0">
                <a:latin typeface="Arial Black"/>
                <a:cs typeface="Arial Black"/>
              </a:rPr>
              <a:t>the  </a:t>
            </a:r>
            <a:r>
              <a:rPr sz="2000" spc="-170" dirty="0">
                <a:latin typeface="Arial Black"/>
                <a:cs typeface="Arial Black"/>
              </a:rPr>
              <a:t>reconstruction </a:t>
            </a:r>
            <a:r>
              <a:rPr sz="2000" spc="-105" dirty="0">
                <a:latin typeface="Arial Black"/>
                <a:cs typeface="Arial Black"/>
              </a:rPr>
              <a:t>error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60" dirty="0">
                <a:latin typeface="Arial Black"/>
                <a:cs typeface="Arial Black"/>
              </a:rPr>
              <a:t>anomaly, the </a:t>
            </a:r>
            <a:r>
              <a:rPr sz="2000" spc="-165" dirty="0">
                <a:latin typeface="Arial Black"/>
                <a:cs typeface="Arial Black"/>
              </a:rPr>
              <a:t>latter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70" dirty="0">
                <a:latin typeface="Arial Black"/>
                <a:cs typeface="Arial Black"/>
              </a:rPr>
              <a:t>usually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80" dirty="0">
                <a:latin typeface="Arial Black"/>
                <a:cs typeface="Arial Black"/>
              </a:rPr>
              <a:t>much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larger.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2456" y="3429000"/>
            <a:ext cx="3724655" cy="2172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5040" y="3233928"/>
            <a:ext cx="5676898" cy="2381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228590" y="4579365"/>
            <a:ext cx="665480" cy="845185"/>
            <a:chOff x="5228590" y="4579365"/>
            <a:chExt cx="665480" cy="845185"/>
          </a:xfrm>
        </p:grpSpPr>
        <p:sp>
          <p:nvSpPr>
            <p:cNvPr id="7" name="object 7"/>
            <p:cNvSpPr/>
            <p:nvPr/>
          </p:nvSpPr>
          <p:spPr>
            <a:xfrm>
              <a:off x="5234940" y="4585715"/>
              <a:ext cx="652780" cy="832485"/>
            </a:xfrm>
            <a:custGeom>
              <a:avLst/>
              <a:gdLst/>
              <a:ahLst/>
              <a:cxnLst/>
              <a:rect l="l" t="t" r="r" b="b"/>
              <a:pathLst>
                <a:path w="652779" h="832485">
                  <a:moveTo>
                    <a:pt x="326136" y="0"/>
                  </a:moveTo>
                  <a:lnTo>
                    <a:pt x="326136" y="208025"/>
                  </a:lnTo>
                  <a:lnTo>
                    <a:pt x="0" y="208025"/>
                  </a:lnTo>
                  <a:lnTo>
                    <a:pt x="0" y="624077"/>
                  </a:lnTo>
                  <a:lnTo>
                    <a:pt x="326136" y="624077"/>
                  </a:lnTo>
                  <a:lnTo>
                    <a:pt x="326136" y="832103"/>
                  </a:lnTo>
                  <a:lnTo>
                    <a:pt x="652272" y="416051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4940" y="4585715"/>
              <a:ext cx="652780" cy="832485"/>
            </a:xfrm>
            <a:custGeom>
              <a:avLst/>
              <a:gdLst/>
              <a:ahLst/>
              <a:cxnLst/>
              <a:rect l="l" t="t" r="r" b="b"/>
              <a:pathLst>
                <a:path w="652779" h="832485">
                  <a:moveTo>
                    <a:pt x="0" y="208025"/>
                  </a:moveTo>
                  <a:lnTo>
                    <a:pt x="326136" y="208025"/>
                  </a:lnTo>
                  <a:lnTo>
                    <a:pt x="326136" y="0"/>
                  </a:lnTo>
                  <a:lnTo>
                    <a:pt x="652272" y="416051"/>
                  </a:lnTo>
                  <a:lnTo>
                    <a:pt x="326136" y="832103"/>
                  </a:lnTo>
                  <a:lnTo>
                    <a:pt x="326136" y="624077"/>
                  </a:lnTo>
                  <a:lnTo>
                    <a:pt x="0" y="624077"/>
                  </a:lnTo>
                  <a:lnTo>
                    <a:pt x="0" y="20802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9827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ea"/>
              </a:rPr>
              <a:t>Others for Anomaly Detection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22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99675" cy="3758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PCA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marR="63373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If you compare the reconstruction error of a normal instance with the  reconstruction error of an anomaly, the latter will usually be much larger.</a:t>
            </a:r>
            <a:endParaRPr sz="2000">
              <a:latin typeface="+mj-ea"/>
              <a:ea typeface="+mj-ea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+mj-ea"/>
                <a:ea typeface="+mj-ea"/>
                <a:cs typeface="Tahoma"/>
              </a:rPr>
              <a:t>Isolation Forest</a:t>
            </a:r>
            <a:endParaRPr sz="2400">
              <a:latin typeface="+mj-ea"/>
              <a:ea typeface="+mj-e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Random Forest in which each Decision Tree is grown randomly.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219075" lvl="1" indent="-228600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1) at each node, it picks a feature randomly, then it picks a random threshold  value (between the min and max values) to split the dataset in </a:t>
            </a:r>
            <a:r>
              <a:rPr sz="2000" b="1" dirty="0">
                <a:latin typeface="+mj-ea"/>
                <a:ea typeface="+mj-ea"/>
                <a:cs typeface="Tahoma"/>
              </a:rPr>
              <a:t>two</a:t>
            </a:r>
            <a:r>
              <a:rPr sz="2000" dirty="0">
                <a:latin typeface="+mj-ea"/>
                <a:ea typeface="+mj-ea"/>
                <a:cs typeface="Arial Black"/>
              </a:rPr>
              <a:t>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234315" lvl="1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2) The dataset gradually gets chopped into pieces this way, until all instances  end up isolated from the other instances.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3) Anomalies are usually far from other instances, so on average (across all the  Decision Trees) they tend to get isolated in fewer steps than normal instances.</a:t>
            </a:r>
            <a:endParaRPr sz="20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8682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Others </a:t>
            </a:r>
            <a:r>
              <a:rPr spc="-204" dirty="0"/>
              <a:t>for </a:t>
            </a:r>
            <a:r>
              <a:rPr spc="-375" dirty="0"/>
              <a:t>Anomaly</a:t>
            </a:r>
            <a:r>
              <a:rPr spc="-500" dirty="0"/>
              <a:t> </a:t>
            </a:r>
            <a:r>
              <a:rPr spc="-39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72104"/>
            <a:ext cx="264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Tahoma"/>
                <a:cs typeface="Tahoma"/>
              </a:rPr>
              <a:t>Isolation</a:t>
            </a:r>
            <a:r>
              <a:rPr sz="2400" b="1" spc="-12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Forest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3121" y="2644498"/>
            <a:ext cx="5772529" cy="3029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77236" y="6179701"/>
            <a:ext cx="4168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*source:</a:t>
            </a:r>
            <a:r>
              <a:rPr sz="1400" spc="4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https://donghwa-kim.github.io/iforest.html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/>
              <a:t>S</a:t>
            </a:r>
            <a:r>
              <a:rPr spc="-305" dirty="0"/>
              <a:t>umma</a:t>
            </a:r>
            <a:r>
              <a:rPr spc="-160" dirty="0"/>
              <a:t>r</a:t>
            </a:r>
            <a:r>
              <a:rPr spc="-44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536440" cy="15678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0" dirty="0">
                <a:latin typeface="Arial Black"/>
                <a:cs typeface="Arial Black"/>
              </a:rPr>
              <a:t>GMM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35" dirty="0">
                <a:latin typeface="Arial Black"/>
                <a:cs typeface="Arial Black"/>
              </a:rPr>
              <a:t>Seems </a:t>
            </a:r>
            <a:r>
              <a:rPr sz="2000" spc="-200" dirty="0">
                <a:latin typeface="Arial Black"/>
                <a:cs typeface="Arial Black"/>
              </a:rPr>
              <a:t>like </a:t>
            </a:r>
            <a:r>
              <a:rPr sz="2000" spc="-155" dirty="0">
                <a:latin typeface="Arial Black"/>
                <a:cs typeface="Arial Black"/>
              </a:rPr>
              <a:t>generalized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K-Means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Anomaly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Detection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14" dirty="0"/>
              <a:t>핸</a:t>
            </a:r>
            <a:r>
              <a:rPr spc="-114" dirty="0">
                <a:latin typeface="Arial Black"/>
                <a:cs typeface="Arial Black"/>
              </a:rPr>
              <a:t>9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55" dirty="0"/>
              <a:t>기</a:t>
            </a:r>
            <a:r>
              <a:rPr spc="-155" dirty="0">
                <a:latin typeface="Arial Black"/>
                <a:cs typeface="Arial Black"/>
              </a:rPr>
              <a:t>6.4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5" dirty="0">
                <a:latin typeface="Arial Black"/>
                <a:cs typeface="Arial Black"/>
              </a:rPr>
              <a:t>Colab</a:t>
            </a:r>
            <a:r>
              <a:rPr spc="-380" dirty="0">
                <a:latin typeface="Arial Black"/>
                <a:cs typeface="Arial Black"/>
              </a:rPr>
              <a:t> </a:t>
            </a:r>
            <a:r>
              <a:rPr spc="-185" dirty="0">
                <a:latin typeface="Arial Black"/>
                <a:cs typeface="Arial Black"/>
              </a:rPr>
              <a:t>ver.</a:t>
            </a:r>
          </a:p>
          <a:p>
            <a:pPr marL="698500" marR="5080" lvl="1" indent="-228600">
              <a:lnSpc>
                <a:spcPts val="2160"/>
              </a:lnSpc>
              <a:spcBef>
                <a:spcPts val="53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https://colab.research.google.com/github/ageron/handson-  </a:t>
            </a:r>
            <a:r>
              <a:rPr sz="2000" u="sng" spc="-1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ml2/blob/master/09_unsupervised_learning.ipynb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32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In </a:t>
            </a:r>
            <a:r>
              <a:rPr spc="-350" dirty="0"/>
              <a:t>the </a:t>
            </a:r>
            <a:r>
              <a:rPr spc="-409" dirty="0"/>
              <a:t>next</a:t>
            </a:r>
            <a:r>
              <a:rPr spc="-425" dirty="0"/>
              <a:t> </a:t>
            </a:r>
            <a:r>
              <a:rPr spc="-625" dirty="0"/>
              <a:t>week…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324465" cy="3825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0" dirty="0">
                <a:latin typeface="Arial Black"/>
                <a:cs typeface="Arial Black"/>
              </a:rPr>
              <a:t>Mid-term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50" dirty="0">
                <a:latin typeface="Arial Black"/>
                <a:cs typeface="Arial Black"/>
              </a:rPr>
              <a:t>exam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Thursday </a:t>
            </a:r>
            <a:r>
              <a:rPr sz="2000" spc="-195" dirty="0">
                <a:latin typeface="Arial Black"/>
                <a:cs typeface="Arial Black"/>
              </a:rPr>
              <a:t>(Oct. </a:t>
            </a:r>
            <a:r>
              <a:rPr sz="2000" spc="-170" dirty="0">
                <a:latin typeface="Arial Black"/>
                <a:cs typeface="Arial Black"/>
              </a:rPr>
              <a:t>22), </a:t>
            </a:r>
            <a:r>
              <a:rPr sz="2000" spc="-175" dirty="0">
                <a:latin typeface="Arial Black"/>
                <a:cs typeface="Arial Black"/>
              </a:rPr>
              <a:t>15:00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16:30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IT5-B101,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B102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Closed-book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test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Arial Black"/>
                <a:cs typeface="Arial Black"/>
              </a:rPr>
              <a:t>If </a:t>
            </a:r>
            <a:r>
              <a:rPr sz="2400" spc="-170" dirty="0">
                <a:latin typeface="Arial Black"/>
                <a:cs typeface="Arial Black"/>
              </a:rPr>
              <a:t>you </a:t>
            </a:r>
            <a:r>
              <a:rPr sz="2400" spc="-240" dirty="0">
                <a:latin typeface="Arial Black"/>
                <a:cs typeface="Arial Black"/>
              </a:rPr>
              <a:t>faced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160" dirty="0">
                <a:latin typeface="Arial Black"/>
                <a:cs typeface="Arial Black"/>
              </a:rPr>
              <a:t>trouble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95" dirty="0">
                <a:latin typeface="Arial Black"/>
                <a:cs typeface="Arial Black"/>
              </a:rPr>
              <a:t>attend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9" dirty="0">
                <a:latin typeface="Arial Black"/>
                <a:cs typeface="Arial Black"/>
              </a:rPr>
              <a:t>exam, please </a:t>
            </a:r>
            <a:r>
              <a:rPr sz="2400" spc="-265" dirty="0">
                <a:latin typeface="Arial Black"/>
                <a:cs typeface="Arial Black"/>
              </a:rPr>
              <a:t>contact </a:t>
            </a:r>
            <a:r>
              <a:rPr sz="2400" spc="-204" dirty="0">
                <a:latin typeface="Arial Black"/>
                <a:cs typeface="Arial Black"/>
              </a:rPr>
              <a:t>me </a:t>
            </a:r>
            <a:r>
              <a:rPr sz="2400" spc="-229" dirty="0">
                <a:latin typeface="Arial Black"/>
                <a:cs typeface="Arial Black"/>
              </a:rPr>
              <a:t>via </a:t>
            </a:r>
            <a:r>
              <a:rPr sz="2400" spc="-204" dirty="0">
                <a:latin typeface="Arial Black"/>
                <a:cs typeface="Arial Black"/>
              </a:rPr>
              <a:t>email  </a:t>
            </a:r>
            <a:r>
              <a:rPr sz="2400" spc="-305" dirty="0">
                <a:latin typeface="Arial Black"/>
                <a:cs typeface="Arial Black"/>
              </a:rPr>
              <a:t>ASAP.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I’ll </a:t>
            </a:r>
            <a:r>
              <a:rPr sz="2000" spc="-250" dirty="0">
                <a:latin typeface="Arial Black"/>
                <a:cs typeface="Arial Black"/>
              </a:rPr>
              <a:t>ask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95" dirty="0">
                <a:latin typeface="Arial Black"/>
                <a:cs typeface="Arial Black"/>
              </a:rPr>
              <a:t>evidence </a:t>
            </a:r>
            <a:r>
              <a:rPr sz="2000" spc="-165" dirty="0">
                <a:latin typeface="Arial Black"/>
                <a:cs typeface="Arial Black"/>
              </a:rPr>
              <a:t>later </a:t>
            </a:r>
            <a:r>
              <a:rPr sz="2000" spc="-125" dirty="0">
                <a:latin typeface="Arial Black"/>
                <a:cs typeface="Arial Black"/>
              </a:rPr>
              <a:t>if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necessary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And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85" dirty="0">
                <a:latin typeface="Arial Black"/>
                <a:cs typeface="Arial Black"/>
              </a:rPr>
              <a:t>may </a:t>
            </a:r>
            <a:r>
              <a:rPr sz="2000" spc="-155" dirty="0">
                <a:latin typeface="Arial Black"/>
                <a:cs typeface="Arial Black"/>
              </a:rPr>
              <a:t>submit </a:t>
            </a:r>
            <a:r>
              <a:rPr sz="2000" b="1" spc="10" dirty="0">
                <a:latin typeface="Tahoma"/>
                <a:cs typeface="Tahoma"/>
              </a:rPr>
              <a:t>alternative </a:t>
            </a:r>
            <a:r>
              <a:rPr sz="2000" b="1" spc="20" dirty="0">
                <a:latin typeface="Tahoma"/>
                <a:cs typeface="Tahoma"/>
              </a:rPr>
              <a:t>report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25" dirty="0">
                <a:latin typeface="Arial Black"/>
                <a:cs typeface="Arial Black"/>
              </a:rPr>
              <a:t>mid-term</a:t>
            </a:r>
            <a:r>
              <a:rPr sz="2000" spc="-33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score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10817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+mj-ea"/>
              </a:rPr>
              <a:t>Gaussian Mixtures: key concept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3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330055" cy="1337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2161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A Gaussian mixture model (GMM) is a probabilistic model that  assumes</a:t>
            </a:r>
            <a:endParaRPr sz="2400">
              <a:latin typeface="+mj-ea"/>
              <a:ea typeface="+mj-ea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that the instances were generated </a:t>
            </a:r>
            <a:r>
              <a:rPr sz="2000" b="1" dirty="0">
                <a:latin typeface="+mj-ea"/>
                <a:ea typeface="+mj-ea"/>
                <a:cs typeface="Tahoma"/>
              </a:rPr>
              <a:t>from a mixture of several Gaussian  distributions </a:t>
            </a:r>
            <a:r>
              <a:rPr sz="2000" dirty="0">
                <a:latin typeface="+mj-ea"/>
                <a:ea typeface="+mj-ea"/>
                <a:cs typeface="Arial Black"/>
              </a:rPr>
              <a:t>whose parameters are </a:t>
            </a:r>
            <a:r>
              <a:rPr sz="2000" b="1" dirty="0">
                <a:latin typeface="+mj-ea"/>
                <a:ea typeface="+mj-ea"/>
                <a:cs typeface="Tahoma"/>
              </a:rPr>
              <a:t>unknown</a:t>
            </a:r>
            <a:r>
              <a:rPr sz="2000" dirty="0">
                <a:latin typeface="+mj-ea"/>
                <a:ea typeface="+mj-ea"/>
                <a:cs typeface="Arial Black"/>
              </a:rPr>
              <a:t>.</a:t>
            </a:r>
            <a:endParaRPr sz="20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946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Why </a:t>
            </a:r>
            <a:r>
              <a:rPr spc="-580" dirty="0"/>
              <a:t>we </a:t>
            </a:r>
            <a:r>
              <a:rPr spc="-340" dirty="0"/>
              <a:t>need </a:t>
            </a:r>
            <a:r>
              <a:rPr spc="-465" dirty="0"/>
              <a:t>a </a:t>
            </a:r>
            <a:r>
              <a:rPr spc="-345" dirty="0"/>
              <a:t>mixture </a:t>
            </a:r>
            <a:r>
              <a:rPr spc="-235" dirty="0"/>
              <a:t>of</a:t>
            </a:r>
            <a:r>
              <a:rPr spc="135" dirty="0"/>
              <a:t> </a:t>
            </a:r>
            <a:r>
              <a:rPr spc="-470" dirty="0"/>
              <a:t>Gaussians?</a:t>
            </a:r>
          </a:p>
        </p:txBody>
      </p:sp>
      <p:sp>
        <p:nvSpPr>
          <p:cNvPr id="3" name="object 3"/>
          <p:cNvSpPr/>
          <p:nvPr/>
        </p:nvSpPr>
        <p:spPr>
          <a:xfrm>
            <a:off x="802276" y="2694957"/>
            <a:ext cx="6328303" cy="262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946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Why </a:t>
            </a:r>
            <a:r>
              <a:rPr spc="-580" dirty="0"/>
              <a:t>we </a:t>
            </a:r>
            <a:r>
              <a:rPr spc="-340" dirty="0"/>
              <a:t>need </a:t>
            </a:r>
            <a:r>
              <a:rPr spc="-465" dirty="0"/>
              <a:t>a </a:t>
            </a:r>
            <a:r>
              <a:rPr spc="-345" dirty="0"/>
              <a:t>mixture </a:t>
            </a:r>
            <a:r>
              <a:rPr spc="-235" dirty="0"/>
              <a:t>of</a:t>
            </a:r>
            <a:r>
              <a:rPr spc="135" dirty="0"/>
              <a:t> </a:t>
            </a:r>
            <a:r>
              <a:rPr spc="-470" dirty="0"/>
              <a:t>Gaussians?</a:t>
            </a:r>
          </a:p>
        </p:txBody>
      </p:sp>
      <p:sp>
        <p:nvSpPr>
          <p:cNvPr id="3" name="object 3"/>
          <p:cNvSpPr/>
          <p:nvPr/>
        </p:nvSpPr>
        <p:spPr>
          <a:xfrm>
            <a:off x="802276" y="2694957"/>
            <a:ext cx="6328303" cy="2629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0562" y="2687713"/>
            <a:ext cx="3222885" cy="2671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313548" y="3221608"/>
            <a:ext cx="751840" cy="1642110"/>
            <a:chOff x="7313548" y="3221608"/>
            <a:chExt cx="751840" cy="1642110"/>
          </a:xfrm>
        </p:grpSpPr>
        <p:sp>
          <p:nvSpPr>
            <p:cNvPr id="6" name="object 6"/>
            <p:cNvSpPr/>
            <p:nvPr/>
          </p:nvSpPr>
          <p:spPr>
            <a:xfrm>
              <a:off x="7316723" y="3224784"/>
              <a:ext cx="745235" cy="16352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6723" y="3224783"/>
              <a:ext cx="745490" cy="1635760"/>
            </a:xfrm>
            <a:custGeom>
              <a:avLst/>
              <a:gdLst/>
              <a:ahLst/>
              <a:cxnLst/>
              <a:rect l="l" t="t" r="r" b="b"/>
              <a:pathLst>
                <a:path w="745490" h="1635760">
                  <a:moveTo>
                    <a:pt x="0" y="408813"/>
                  </a:moveTo>
                  <a:lnTo>
                    <a:pt x="372618" y="408813"/>
                  </a:lnTo>
                  <a:lnTo>
                    <a:pt x="372618" y="0"/>
                  </a:lnTo>
                  <a:lnTo>
                    <a:pt x="745236" y="817626"/>
                  </a:lnTo>
                  <a:lnTo>
                    <a:pt x="372618" y="1635252"/>
                  </a:lnTo>
                  <a:lnTo>
                    <a:pt x="372618" y="1226439"/>
                  </a:lnTo>
                  <a:lnTo>
                    <a:pt x="0" y="1226439"/>
                  </a:lnTo>
                  <a:lnTo>
                    <a:pt x="0" y="408813"/>
                  </a:lnTo>
                  <a:close/>
                </a:path>
              </a:pathLst>
            </a:custGeom>
            <a:ln w="63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08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Gaussian </a:t>
            </a:r>
            <a:r>
              <a:rPr spc="-350" dirty="0"/>
              <a:t>Mixtures: </a:t>
            </a:r>
            <a:r>
              <a:rPr spc="-495" dirty="0"/>
              <a:t>key</a:t>
            </a:r>
            <a:r>
              <a:rPr spc="-260" dirty="0"/>
              <a:t> </a:t>
            </a:r>
            <a:r>
              <a:rPr spc="-455" dirty="0"/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824095" cy="1454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Tahoma"/>
                <a:cs typeface="Tahoma"/>
              </a:rPr>
              <a:t>Example</a:t>
            </a:r>
            <a:endParaRPr sz="2400" dirty="0">
              <a:latin typeface="Tahoma"/>
              <a:cs typeface="Tahoma"/>
            </a:endParaRPr>
          </a:p>
          <a:p>
            <a:pPr marL="469900" marR="5080" lvl="1">
              <a:lnSpc>
                <a:spcPct val="1105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Probability </a:t>
            </a:r>
            <a:r>
              <a:rPr sz="20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density 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function </a:t>
            </a:r>
            <a:r>
              <a:rPr sz="2000" u="sng" spc="-20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(PDF) </a:t>
            </a:r>
            <a:r>
              <a:rPr sz="2000" spc="-200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55" dirty="0">
                <a:latin typeface="Arial Black"/>
                <a:cs typeface="Arial Black"/>
              </a:rPr>
              <a:t>represent </a:t>
            </a:r>
            <a:r>
              <a:rPr sz="2000" spc="-204" dirty="0">
                <a:latin typeface="Arial Black"/>
                <a:cs typeface="Arial Black"/>
              </a:rPr>
              <a:t>two </a:t>
            </a:r>
            <a:r>
              <a:rPr sz="2000" spc="-190" dirty="0">
                <a:latin typeface="Arial Black"/>
                <a:cs typeface="Arial Black"/>
              </a:rPr>
              <a:t>Gaussian</a:t>
            </a:r>
            <a:r>
              <a:rPr sz="2000" spc="-10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mixtures:</a:t>
            </a:r>
            <a:endParaRPr sz="2000" dirty="0">
              <a:latin typeface="Arial Black"/>
              <a:cs typeface="Arial Black"/>
            </a:endParaRPr>
          </a:p>
          <a:p>
            <a:pPr marL="392430" algn="ctr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ahoma"/>
                <a:cs typeface="Tahoma"/>
              </a:rPr>
              <a:t>Density </a:t>
            </a:r>
            <a:r>
              <a:rPr sz="2000" b="1" spc="10" dirty="0">
                <a:latin typeface="Tahoma"/>
                <a:cs typeface="Tahoma"/>
              </a:rPr>
              <a:t>estimation</a:t>
            </a:r>
            <a:r>
              <a:rPr sz="2000" b="1" spc="-130" dirty="0">
                <a:latin typeface="Tahoma"/>
                <a:cs typeface="Tahoma"/>
              </a:rPr>
              <a:t> </a:t>
            </a:r>
            <a:r>
              <a:rPr sz="2000" b="1" spc="10" dirty="0">
                <a:latin typeface="Tahoma"/>
                <a:cs typeface="Tahoma"/>
              </a:rPr>
              <a:t>task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0562" y="2687713"/>
            <a:ext cx="3222885" cy="2671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4352" y="3296331"/>
            <a:ext cx="3201548" cy="3130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313548" y="3221608"/>
            <a:ext cx="751840" cy="1642110"/>
            <a:chOff x="7313548" y="3221608"/>
            <a:chExt cx="751840" cy="1642110"/>
          </a:xfrm>
        </p:grpSpPr>
        <p:sp>
          <p:nvSpPr>
            <p:cNvPr id="7" name="object 7"/>
            <p:cNvSpPr/>
            <p:nvPr/>
          </p:nvSpPr>
          <p:spPr>
            <a:xfrm>
              <a:off x="7316723" y="3224783"/>
              <a:ext cx="745235" cy="163525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6723" y="3224783"/>
              <a:ext cx="745490" cy="1635760"/>
            </a:xfrm>
            <a:custGeom>
              <a:avLst/>
              <a:gdLst/>
              <a:ahLst/>
              <a:cxnLst/>
              <a:rect l="l" t="t" r="r" b="b"/>
              <a:pathLst>
                <a:path w="745490" h="1635760">
                  <a:moveTo>
                    <a:pt x="745235" y="1226439"/>
                  </a:moveTo>
                  <a:lnTo>
                    <a:pt x="372617" y="1226439"/>
                  </a:lnTo>
                  <a:lnTo>
                    <a:pt x="372617" y="1635252"/>
                  </a:lnTo>
                  <a:lnTo>
                    <a:pt x="0" y="817626"/>
                  </a:lnTo>
                  <a:lnTo>
                    <a:pt x="372617" y="0"/>
                  </a:lnTo>
                  <a:lnTo>
                    <a:pt x="372617" y="408813"/>
                  </a:lnTo>
                  <a:lnTo>
                    <a:pt x="745235" y="408813"/>
                  </a:lnTo>
                  <a:lnTo>
                    <a:pt x="745235" y="1226439"/>
                  </a:lnTo>
                  <a:close/>
                </a:path>
              </a:pathLst>
            </a:custGeom>
            <a:ln w="63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08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Gaussian </a:t>
            </a:r>
            <a:r>
              <a:rPr spc="-350" dirty="0"/>
              <a:t>Mixtures: </a:t>
            </a:r>
            <a:r>
              <a:rPr spc="-495" dirty="0"/>
              <a:t>key</a:t>
            </a:r>
            <a:r>
              <a:rPr spc="-260" dirty="0"/>
              <a:t> </a:t>
            </a:r>
            <a:r>
              <a:rPr spc="-455" dirty="0"/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01650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Tahoma"/>
                <a:cs typeface="Tahoma"/>
              </a:rPr>
              <a:t>Example</a:t>
            </a:r>
            <a:endParaRPr sz="24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Probability </a:t>
            </a:r>
            <a:r>
              <a:rPr sz="20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density 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function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u="sng" spc="-20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(PDF)</a:t>
            </a:r>
            <a:endParaRPr sz="20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55" dirty="0">
                <a:latin typeface="Arial Black"/>
                <a:cs typeface="Arial Black"/>
              </a:rPr>
              <a:t>represent </a:t>
            </a:r>
            <a:r>
              <a:rPr sz="2000" b="1" spc="-10" dirty="0">
                <a:latin typeface="Tahoma"/>
                <a:cs typeface="Tahoma"/>
              </a:rPr>
              <a:t>two </a:t>
            </a:r>
            <a:r>
              <a:rPr sz="2000" b="1" dirty="0">
                <a:latin typeface="Tahoma"/>
                <a:cs typeface="Tahoma"/>
              </a:rPr>
              <a:t>Gaussian</a:t>
            </a:r>
            <a:r>
              <a:rPr sz="2000" b="1" spc="-18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mixtures</a:t>
            </a:r>
            <a:r>
              <a:rPr sz="2000" spc="-5" dirty="0">
                <a:latin typeface="Arial Black"/>
                <a:cs typeface="Arial Black"/>
              </a:rPr>
              <a:t>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0562" y="2687713"/>
            <a:ext cx="3222885" cy="2671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313548" y="3221608"/>
            <a:ext cx="751840" cy="1642110"/>
            <a:chOff x="7313548" y="3221608"/>
            <a:chExt cx="751840" cy="1642110"/>
          </a:xfrm>
        </p:grpSpPr>
        <p:sp>
          <p:nvSpPr>
            <p:cNvPr id="6" name="object 6"/>
            <p:cNvSpPr/>
            <p:nvPr/>
          </p:nvSpPr>
          <p:spPr>
            <a:xfrm>
              <a:off x="7316723" y="3224783"/>
              <a:ext cx="745235" cy="16352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6723" y="3224783"/>
              <a:ext cx="745490" cy="1635760"/>
            </a:xfrm>
            <a:custGeom>
              <a:avLst/>
              <a:gdLst/>
              <a:ahLst/>
              <a:cxnLst/>
              <a:rect l="l" t="t" r="r" b="b"/>
              <a:pathLst>
                <a:path w="745490" h="1635760">
                  <a:moveTo>
                    <a:pt x="745235" y="1226439"/>
                  </a:moveTo>
                  <a:lnTo>
                    <a:pt x="372617" y="1226439"/>
                  </a:lnTo>
                  <a:lnTo>
                    <a:pt x="372617" y="1635252"/>
                  </a:lnTo>
                  <a:lnTo>
                    <a:pt x="0" y="817626"/>
                  </a:lnTo>
                  <a:lnTo>
                    <a:pt x="372617" y="0"/>
                  </a:lnTo>
                  <a:lnTo>
                    <a:pt x="372617" y="408813"/>
                  </a:lnTo>
                  <a:lnTo>
                    <a:pt x="745235" y="408813"/>
                  </a:lnTo>
                  <a:lnTo>
                    <a:pt x="745235" y="1226439"/>
                  </a:lnTo>
                  <a:close/>
                </a:path>
              </a:pathLst>
            </a:custGeom>
            <a:ln w="6349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454185" y="3718783"/>
            <a:ext cx="5304917" cy="6681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308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Gaussian </a:t>
            </a:r>
            <a:r>
              <a:rPr spc="-350" dirty="0"/>
              <a:t>Mixtures: </a:t>
            </a:r>
            <a:r>
              <a:rPr spc="-495" dirty="0"/>
              <a:t>key</a:t>
            </a:r>
            <a:r>
              <a:rPr spc="-260" dirty="0"/>
              <a:t> </a:t>
            </a:r>
            <a:r>
              <a:rPr spc="-455" dirty="0"/>
              <a:t>concept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765302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Cambria Math"/>
                <a:cs typeface="Cambria Math"/>
              </a:rPr>
              <a:t>𝑘𝑘</a:t>
            </a:r>
            <a:r>
              <a:rPr sz="2400" spc="-335" dirty="0">
                <a:latin typeface="맑은 고딕"/>
                <a:cs typeface="맑은 고딕"/>
              </a:rPr>
              <a:t>개의 </a:t>
            </a:r>
            <a:r>
              <a:rPr sz="2400" dirty="0">
                <a:latin typeface="맑은 고딕"/>
                <a:cs typeface="맑은 고딕"/>
              </a:rPr>
              <a:t>가우시안으로</a:t>
            </a:r>
            <a:r>
              <a:rPr sz="2400" spc="-100" dirty="0">
                <a:latin typeface="맑은 고딕"/>
                <a:cs typeface="맑은 고딕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일반화하면</a:t>
            </a:r>
            <a:r>
              <a:rPr sz="2400" spc="-30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확률분포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380" dirty="0">
                <a:latin typeface="Cambria Math"/>
                <a:cs typeface="Cambria Math"/>
              </a:rPr>
              <a:t>𝑃𝑃</a:t>
            </a:r>
            <a:r>
              <a:rPr sz="2000" spc="-380" dirty="0">
                <a:latin typeface="Arial Black"/>
                <a:cs typeface="Arial Black"/>
              </a:rPr>
              <a:t>(</a:t>
            </a:r>
            <a:r>
              <a:rPr sz="2000" spc="-380" dirty="0">
                <a:latin typeface="Cambria Math"/>
                <a:cs typeface="Cambria Math"/>
              </a:rPr>
              <a:t>𝐱𝐱</a:t>
            </a:r>
            <a:r>
              <a:rPr sz="2000" spc="-380" dirty="0">
                <a:latin typeface="Arial Black"/>
                <a:cs typeface="Arial Black"/>
              </a:rPr>
              <a:t>)</a:t>
            </a:r>
            <a:r>
              <a:rPr sz="2000" spc="-380" dirty="0">
                <a:latin typeface="맑은 고딕"/>
                <a:cs typeface="맑은 고딕"/>
              </a:rPr>
              <a:t>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370" dirty="0">
                <a:latin typeface="Cambria Math"/>
                <a:cs typeface="Cambria Math"/>
              </a:rPr>
              <a:t>𝑘𝑘</a:t>
            </a:r>
            <a:r>
              <a:rPr sz="2000" spc="-370" dirty="0">
                <a:latin typeface="맑은 고딕"/>
                <a:cs typeface="맑은 고딕"/>
              </a:rPr>
              <a:t>개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가우시안의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결합으로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표현</a:t>
            </a:r>
            <a:r>
              <a:rPr sz="2000" spc="-45" dirty="0">
                <a:latin typeface="Arial Black"/>
                <a:cs typeface="Arial Black"/>
              </a:rPr>
              <a:t>(</a:t>
            </a:r>
            <a:r>
              <a:rPr sz="2000" spc="-45" dirty="0">
                <a:latin typeface="맑은 고딕"/>
                <a:cs typeface="맑은 고딕"/>
              </a:rPr>
              <a:t>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(6.10))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739" y="4199823"/>
            <a:ext cx="5886450" cy="10229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275"/>
              </a:spcBef>
              <a:buSzPct val="95238"/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100" i="1" spc="-40" dirty="0">
                <a:latin typeface="Cambria Math"/>
                <a:cs typeface="Cambria Math"/>
              </a:rPr>
              <a:t>k: </a:t>
            </a:r>
            <a:r>
              <a:rPr sz="2000" dirty="0">
                <a:latin typeface="Cambria Math"/>
                <a:cs typeface="Cambria Math"/>
              </a:rPr>
              <a:t>the </a:t>
            </a:r>
            <a:r>
              <a:rPr sz="2000" spc="-5" dirty="0">
                <a:latin typeface="Cambria Math"/>
                <a:cs typeface="Cambria Math"/>
              </a:rPr>
              <a:t>number </a:t>
            </a:r>
            <a:r>
              <a:rPr sz="2000" dirty="0">
                <a:latin typeface="Cambria Math"/>
                <a:cs typeface="Cambria Math"/>
              </a:rPr>
              <a:t>of the </a:t>
            </a:r>
            <a:r>
              <a:rPr sz="2000" spc="-5" dirty="0">
                <a:latin typeface="Cambria Math"/>
                <a:cs typeface="Cambria Math"/>
              </a:rPr>
              <a:t>cluster </a:t>
            </a:r>
            <a:r>
              <a:rPr sz="2000" dirty="0">
                <a:latin typeface="Cambria Math"/>
                <a:cs typeface="Cambria Math"/>
              </a:rPr>
              <a:t>(Gaussian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distribution)</a:t>
            </a:r>
            <a:endParaRPr sz="2000">
              <a:latin typeface="Cambria Math"/>
              <a:cs typeface="Cambria Math"/>
            </a:endParaRPr>
          </a:p>
          <a:p>
            <a:pPr marL="266700" indent="-228600">
              <a:lnSpc>
                <a:spcPct val="100000"/>
              </a:lnSpc>
              <a:spcBef>
                <a:spcPts val="180"/>
              </a:spcBef>
              <a:buSzPct val="95238"/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100" i="1" spc="-40" dirty="0">
                <a:latin typeface="Cambria Math"/>
                <a:cs typeface="Cambria Math"/>
              </a:rPr>
              <a:t>π: </a:t>
            </a:r>
            <a:r>
              <a:rPr sz="2000" spc="-5" dirty="0">
                <a:latin typeface="Cambria Math"/>
                <a:cs typeface="Cambria Math"/>
              </a:rPr>
              <a:t>mixing coefficient </a:t>
            </a:r>
            <a:r>
              <a:rPr sz="2000" dirty="0">
                <a:latin typeface="Cambria Math"/>
                <a:cs typeface="Cambria Math"/>
              </a:rPr>
              <a:t>(the </a:t>
            </a:r>
            <a:r>
              <a:rPr sz="2000" spc="-10" dirty="0">
                <a:latin typeface="Cambria Math"/>
                <a:cs typeface="Cambria Math"/>
              </a:rPr>
              <a:t>weight </a:t>
            </a:r>
            <a:r>
              <a:rPr sz="2000" dirty="0">
                <a:latin typeface="Cambria Math"/>
                <a:cs typeface="Cambria Math"/>
              </a:rPr>
              <a:t>of each </a:t>
            </a:r>
            <a:r>
              <a:rPr sz="2000" spc="-5" dirty="0">
                <a:latin typeface="Cambria Math"/>
                <a:cs typeface="Cambria Math"/>
              </a:rPr>
              <a:t>cluster</a:t>
            </a:r>
            <a:r>
              <a:rPr sz="2000" spc="-165" dirty="0">
                <a:latin typeface="Cambria Math"/>
                <a:cs typeface="Cambria Math"/>
              </a:rPr>
              <a:t> </a:t>
            </a:r>
            <a:r>
              <a:rPr sz="2100" i="1" spc="-25" dirty="0">
                <a:latin typeface="Cambria Math"/>
                <a:cs typeface="Cambria Math"/>
              </a:rPr>
              <a:t>k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723900" lvl="1" indent="-229235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spc="-5" dirty="0">
                <a:latin typeface="Cambria Math"/>
                <a:cs typeface="Cambria Math"/>
              </a:rPr>
              <a:t>i.e., </a:t>
            </a:r>
            <a:r>
              <a:rPr sz="1900" i="1" spc="-35" dirty="0">
                <a:latin typeface="Cambria Math"/>
                <a:cs typeface="Cambria Math"/>
              </a:rPr>
              <a:t>π</a:t>
            </a:r>
            <a:r>
              <a:rPr sz="1875" i="1" spc="-52" baseline="-20000" dirty="0">
                <a:latin typeface="Cambria Math"/>
                <a:cs typeface="Cambria Math"/>
              </a:rPr>
              <a:t>j</a:t>
            </a:r>
            <a:r>
              <a:rPr sz="1900" i="1" spc="-35" dirty="0">
                <a:latin typeface="Cambria Math"/>
                <a:cs typeface="Cambria Math"/>
              </a:rPr>
              <a:t>: </a:t>
            </a:r>
            <a:r>
              <a:rPr sz="1800" dirty="0">
                <a:latin typeface="Cambria Math"/>
                <a:cs typeface="Cambria Math"/>
              </a:rPr>
              <a:t>the </a:t>
            </a:r>
            <a:r>
              <a:rPr sz="1800" spc="-10" dirty="0">
                <a:latin typeface="Cambria Math"/>
                <a:cs typeface="Cambria Math"/>
              </a:rPr>
              <a:t>weight </a:t>
            </a:r>
            <a:r>
              <a:rPr sz="1800" dirty="0">
                <a:latin typeface="Cambria Math"/>
                <a:cs typeface="Cambria Math"/>
              </a:rPr>
              <a:t>of </a:t>
            </a:r>
            <a:r>
              <a:rPr sz="1900" i="1" spc="-25" dirty="0">
                <a:latin typeface="Cambria Math"/>
                <a:cs typeface="Cambria Math"/>
              </a:rPr>
              <a:t>j</a:t>
            </a:r>
            <a:r>
              <a:rPr sz="1875" i="1" spc="-37" baseline="24444" dirty="0">
                <a:latin typeface="Cambria Math"/>
                <a:cs typeface="Cambria Math"/>
              </a:rPr>
              <a:t>th</a:t>
            </a:r>
            <a:r>
              <a:rPr sz="1875" i="1" spc="202" baseline="24444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cluster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56672" y="2984949"/>
            <a:ext cx="7217855" cy="967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439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Gaussian </a:t>
            </a:r>
            <a:r>
              <a:rPr spc="-350" dirty="0"/>
              <a:t>Mixtures: </a:t>
            </a:r>
            <a:r>
              <a:rPr b="1" spc="-25" dirty="0">
                <a:latin typeface="Tahoma"/>
                <a:cs typeface="Tahoma"/>
              </a:rPr>
              <a:t>how </a:t>
            </a:r>
            <a:r>
              <a:rPr b="1" spc="40" dirty="0">
                <a:latin typeface="Tahoma"/>
                <a:cs typeface="Tahoma"/>
              </a:rPr>
              <a:t>to </a:t>
            </a:r>
            <a:r>
              <a:rPr b="1" spc="30" dirty="0">
                <a:latin typeface="Tahoma"/>
                <a:cs typeface="Tahoma"/>
              </a:rPr>
              <a:t>find</a:t>
            </a:r>
            <a:r>
              <a:rPr b="1" spc="-400" dirty="0">
                <a:latin typeface="Tahoma"/>
                <a:cs typeface="Tahoma"/>
              </a:rPr>
              <a:t> </a:t>
            </a:r>
            <a:r>
              <a:rPr b="1" spc="65" dirty="0">
                <a:latin typeface="Tahoma"/>
                <a:cs typeface="Tahoma"/>
              </a:rPr>
              <a:t>GM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719704"/>
            <a:ext cx="583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최대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우도를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이용한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문제로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공식화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8150" y="1600287"/>
            <a:ext cx="5163136" cy="692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40464" y="3470468"/>
            <a:ext cx="7513106" cy="654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9465" y="4440478"/>
            <a:ext cx="6304460" cy="1840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1936</Words>
  <Application>Microsoft Office PowerPoint</Application>
  <PresentationFormat>와이드스크린</PresentationFormat>
  <Paragraphs>295</Paragraphs>
  <Slides>26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Office Theme</vt:lpstr>
      <vt:lpstr>PowerPoint 프레젠테이션</vt:lpstr>
      <vt:lpstr>학습목표</vt:lpstr>
      <vt:lpstr>Gaussian Mixtures: key concept</vt:lpstr>
      <vt:lpstr>Why we need a mixture of Gaussians?</vt:lpstr>
      <vt:lpstr>Why we need a mixture of Gaussians?</vt:lpstr>
      <vt:lpstr>Gaussian Mixtures: key concept</vt:lpstr>
      <vt:lpstr>Gaussian Mixtures: key concept</vt:lpstr>
      <vt:lpstr>Gaussian Mixtures: key concept</vt:lpstr>
      <vt:lpstr>Gaussian Mixtures: how to find GM</vt:lpstr>
      <vt:lpstr>Gaussian Mixtures: how to find GM</vt:lpstr>
      <vt:lpstr>Gaussian Mixtures: how to find GM</vt:lpstr>
      <vt:lpstr>GM</vt:lpstr>
      <vt:lpstr>GM: codes</vt:lpstr>
      <vt:lpstr>GM: codes &amp; examples</vt:lpstr>
      <vt:lpstr>GM: codes &amp; examples</vt:lpstr>
      <vt:lpstr>Anomaly Detection</vt:lpstr>
      <vt:lpstr>What is it?</vt:lpstr>
      <vt:lpstr>Anomaly Detection using GM</vt:lpstr>
      <vt:lpstr>Anomaly Detection using GM</vt:lpstr>
      <vt:lpstr>Others for Anomaly Detection</vt:lpstr>
      <vt:lpstr>Others for Anomaly Detection</vt:lpstr>
      <vt:lpstr>Others for Anomaly Detection</vt:lpstr>
      <vt:lpstr>Others for Anomaly Detection</vt:lpstr>
      <vt:lpstr>Summary</vt:lpstr>
      <vt:lpstr>참고자료</vt:lpstr>
      <vt:lpstr>In the 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Dimensionality Reduction</dc:title>
  <dc:creator>Sang-hyo Park</dc:creator>
  <cp:lastModifiedBy>USER</cp:lastModifiedBy>
  <cp:revision>42</cp:revision>
  <dcterms:created xsi:type="dcterms:W3CDTF">2020-10-18T09:40:06Z</dcterms:created>
  <dcterms:modified xsi:type="dcterms:W3CDTF">2020-10-18T23:56:12Z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2020-10-15T00:00:00Z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2020-10-18T00:00:00Z</vt:filetime>
  </property>
</Properties>
</file>