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542" autoAdjust="0"/>
  </p:normalViewPr>
  <p:slideViewPr>
    <p:cSldViewPr>
      <p:cViewPr varScale="1">
        <p:scale>
          <a:sx n="63" d="100"/>
          <a:sy n="63" d="100"/>
        </p:scale>
        <p:origin x="23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88C3D-5A4A-4227-B137-AC07EC140DF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892D-E4EE-41CF-BD38-125A76345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1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15. Perceptron</a:t>
            </a:r>
          </a:p>
          <a:p>
            <a:endParaRPr lang="en-US" altLang="ko-KR" b="1" dirty="0"/>
          </a:p>
          <a:p>
            <a:r>
              <a:rPr lang="ko-KR" altLang="en-US" b="0" dirty="0"/>
              <a:t>딥 러닝에 대해서 본격적으로 진행 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BP for Perceptron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와 실제 값을 비교함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구한 오차를 보고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weight</a:t>
            </a:r>
            <a:r>
              <a:rPr lang="ko-KR" altLang="en-US" dirty="0"/>
              <a:t>를 어떻게 수정해야 하는지 알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64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BP for Multi-layer Perceptron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MLP</a:t>
            </a:r>
            <a:r>
              <a:rPr lang="ko-KR" altLang="en-US" b="0" dirty="0"/>
              <a:t>를 위한 </a:t>
            </a:r>
            <a:r>
              <a:rPr lang="en-US" altLang="ko-KR" b="0" dirty="0"/>
              <a:t>Back-propagation : hidden layer</a:t>
            </a:r>
            <a:r>
              <a:rPr lang="ko-KR" altLang="en-US" b="0" dirty="0"/>
              <a:t>이 추가됨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처음에는 모든 </a:t>
            </a:r>
            <a:r>
              <a:rPr lang="en-US" altLang="ko-KR" b="0" dirty="0"/>
              <a:t>weight</a:t>
            </a:r>
            <a:r>
              <a:rPr lang="ko-KR" altLang="en-US" b="0" dirty="0"/>
              <a:t>를 임의로 설정하고</a:t>
            </a:r>
            <a:r>
              <a:rPr lang="en-US" altLang="ko-KR" b="0" dirty="0"/>
              <a:t>, </a:t>
            </a:r>
            <a:r>
              <a:rPr lang="ko-KR" altLang="en-US" b="0" dirty="0"/>
              <a:t>계산을 하여 </a:t>
            </a:r>
            <a:r>
              <a:rPr lang="ko-KR" altLang="en-US" b="0" dirty="0" err="1"/>
              <a:t>예측값</a:t>
            </a:r>
            <a:r>
              <a:rPr lang="ko-KR" altLang="en-US" b="0" dirty="0"/>
              <a:t> </a:t>
            </a:r>
            <a:r>
              <a:rPr lang="en-US" altLang="ko-KR" b="0" dirty="0"/>
              <a:t>y</a:t>
            </a:r>
            <a:r>
              <a:rPr lang="ko-KR" altLang="en-US" b="0" dirty="0"/>
              <a:t>를  구한다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이 때의 실제 값과 </a:t>
            </a:r>
            <a:r>
              <a:rPr lang="ko-KR" altLang="en-US" b="0" dirty="0" err="1"/>
              <a:t>예측값으로</a:t>
            </a:r>
            <a:r>
              <a:rPr lang="ko-KR" altLang="en-US" b="0" dirty="0"/>
              <a:t> 오차를 구한 후</a:t>
            </a:r>
            <a:r>
              <a:rPr lang="en-US" altLang="ko-KR" b="0" dirty="0"/>
              <a:t>, </a:t>
            </a:r>
            <a:r>
              <a:rPr lang="ko-KR" altLang="en-US" b="0" dirty="0"/>
              <a:t>오차를 바탕으로 직전 </a:t>
            </a:r>
            <a:r>
              <a:rPr lang="en-US" altLang="ko-KR" b="0" dirty="0"/>
              <a:t>layer </a:t>
            </a:r>
            <a:r>
              <a:rPr lang="ko-KR" altLang="en-US" b="0" dirty="0"/>
              <a:t>사이의 </a:t>
            </a:r>
            <a:r>
              <a:rPr lang="en-US" altLang="ko-KR" b="0" dirty="0"/>
              <a:t>weight</a:t>
            </a:r>
            <a:r>
              <a:rPr lang="ko-KR" altLang="en-US" b="0" dirty="0"/>
              <a:t>를 수정할 수 있다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이 때</a:t>
            </a:r>
            <a:r>
              <a:rPr lang="en-US" altLang="ko-KR" b="0" dirty="0"/>
              <a:t>, n1, n2</a:t>
            </a:r>
            <a:r>
              <a:rPr lang="ko-KR" altLang="en-US" b="0" dirty="0"/>
              <a:t>도 수정이 될 수 있는데</a:t>
            </a:r>
            <a:r>
              <a:rPr lang="en-US" altLang="ko-KR" b="0" dirty="0"/>
              <a:t>, </a:t>
            </a:r>
            <a:r>
              <a:rPr lang="ko-KR" altLang="en-US" b="0" dirty="0"/>
              <a:t>이를 바탕으로 다시 이전의 </a:t>
            </a:r>
            <a:r>
              <a:rPr lang="en-US" altLang="ko-KR" b="0" dirty="0"/>
              <a:t>weight</a:t>
            </a:r>
            <a:r>
              <a:rPr lang="ko-KR" altLang="en-US" b="0" dirty="0"/>
              <a:t>값을 수정해 나감</a:t>
            </a:r>
            <a:r>
              <a:rPr lang="en-US" altLang="ko-KR" b="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55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BP for MLP – in detail</a:t>
            </a:r>
          </a:p>
          <a:p>
            <a:endParaRPr lang="en-US" altLang="ko-KR" dirty="0"/>
          </a:p>
          <a:p>
            <a:r>
              <a:rPr lang="ko-KR" altLang="en-US" dirty="0"/>
              <a:t>바로 이전 </a:t>
            </a:r>
            <a:r>
              <a:rPr lang="en-US" altLang="ko-KR" dirty="0"/>
              <a:t>layer</a:t>
            </a:r>
            <a:r>
              <a:rPr lang="ko-KR" altLang="en-US" dirty="0"/>
              <a:t>의 가중치를 </a:t>
            </a:r>
            <a:r>
              <a:rPr lang="en-US" altLang="ko-KR" dirty="0"/>
              <a:t>update</a:t>
            </a:r>
            <a:r>
              <a:rPr lang="ko-KR" altLang="en-US" dirty="0"/>
              <a:t>해 나가는 과정을 반복함</a:t>
            </a:r>
            <a:r>
              <a:rPr lang="en-US" altLang="ko-KR" dirty="0"/>
              <a:t>(input layer</a:t>
            </a:r>
            <a:r>
              <a:rPr lang="ko-KR" altLang="en-US" dirty="0"/>
              <a:t>이 될 때 까지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더 이상 오차가 줄어들지 않을 때 까지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수식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W(t+1) : </a:t>
            </a:r>
            <a:r>
              <a:rPr lang="ko-KR" altLang="en-US" dirty="0"/>
              <a:t>새 가중치</a:t>
            </a:r>
            <a:r>
              <a:rPr lang="en-US" altLang="ko-KR" dirty="0"/>
              <a:t>(t+1 </a:t>
            </a:r>
            <a:r>
              <a:rPr lang="ko-KR" altLang="en-US" dirty="0"/>
              <a:t>시간대에서의 가중치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W(t) : </a:t>
            </a:r>
            <a:r>
              <a:rPr lang="ko-KR" altLang="en-US" dirty="0"/>
              <a:t>현재 시간</a:t>
            </a:r>
            <a:r>
              <a:rPr lang="en-US" altLang="ko-KR" dirty="0"/>
              <a:t>(t)</a:t>
            </a:r>
            <a:r>
              <a:rPr lang="ko-KR" altLang="en-US" dirty="0"/>
              <a:t>에서의 가중치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W(t+1)</a:t>
            </a:r>
            <a:r>
              <a:rPr lang="ko-KR" altLang="en-US" dirty="0"/>
              <a:t>을 구하기 위해서</a:t>
            </a:r>
            <a:r>
              <a:rPr lang="en-US" altLang="ko-KR" dirty="0"/>
              <a:t>, (t)</a:t>
            </a:r>
            <a:r>
              <a:rPr lang="ko-KR" altLang="en-US" dirty="0"/>
              <a:t>시간대에서 구한 </a:t>
            </a:r>
            <a:r>
              <a:rPr lang="ko-KR" altLang="en-US" dirty="0" err="1"/>
              <a:t>오차값을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에 대해 편미분한 값</a:t>
            </a:r>
            <a:r>
              <a:rPr lang="en-US" altLang="ko-KR" dirty="0"/>
              <a:t>(</a:t>
            </a:r>
            <a:r>
              <a:rPr lang="en-US" altLang="ko-KR" b="1" dirty="0"/>
              <a:t>weight</a:t>
            </a:r>
            <a:r>
              <a:rPr lang="ko-KR" altLang="en-US" b="1" dirty="0"/>
              <a:t>에 대한 기울기</a:t>
            </a:r>
            <a:r>
              <a:rPr lang="en-US" altLang="ko-KR" dirty="0"/>
              <a:t>)</a:t>
            </a:r>
            <a:r>
              <a:rPr lang="ko-KR" altLang="en-US" dirty="0"/>
              <a:t>을 빼 줌 </a:t>
            </a:r>
            <a:endParaRPr lang="en-US" altLang="ko-KR" dirty="0"/>
          </a:p>
          <a:p>
            <a:r>
              <a:rPr lang="en-US" altLang="ko-KR" dirty="0"/>
              <a:t>– Weight</a:t>
            </a:r>
            <a:r>
              <a:rPr lang="ko-KR" altLang="en-US" dirty="0"/>
              <a:t>를 어느 방향으로 수정해야 오차가 줄어드는가를 바탕으로 </a:t>
            </a:r>
            <a:r>
              <a:rPr lang="en-US" altLang="ko-KR" b="1" dirty="0"/>
              <a:t>weight</a:t>
            </a:r>
            <a:r>
              <a:rPr lang="ko-KR" altLang="en-US" dirty="0"/>
              <a:t>를 수정하므로</a:t>
            </a:r>
            <a:r>
              <a:rPr lang="en-US" altLang="ko-KR" dirty="0"/>
              <a:t>, weight</a:t>
            </a:r>
            <a:r>
              <a:rPr lang="ko-KR" altLang="en-US" dirty="0"/>
              <a:t>에 대해 </a:t>
            </a:r>
            <a:r>
              <a:rPr lang="ko-KR" altLang="en-US" dirty="0" err="1"/>
              <a:t>편미분</a:t>
            </a:r>
            <a:r>
              <a:rPr lang="ko-KR" altLang="en-US" dirty="0"/>
              <a:t> 함</a:t>
            </a:r>
            <a:r>
              <a:rPr lang="en-US" altLang="ko-KR" dirty="0"/>
              <a:t>. </a:t>
            </a:r>
            <a:r>
              <a:rPr lang="ko-KR" altLang="en-US" dirty="0"/>
              <a:t>언제까지</a:t>
            </a:r>
            <a:r>
              <a:rPr lang="en-US" altLang="ko-KR" dirty="0"/>
              <a:t>? </a:t>
            </a:r>
            <a:r>
              <a:rPr lang="ko-KR" altLang="en-US" dirty="0"/>
              <a:t>기울기 값이 </a:t>
            </a:r>
            <a:r>
              <a:rPr lang="en-US" altLang="ko-KR" dirty="0"/>
              <a:t>0</a:t>
            </a:r>
            <a:r>
              <a:rPr lang="ko-KR" altLang="en-US" dirty="0"/>
              <a:t>이 될 때까지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00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신경망 학습 과정</a:t>
            </a:r>
            <a:endParaRPr lang="en-US" altLang="ko-KR" b="1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/>
              <a:t>환경 변수</a:t>
            </a:r>
            <a:r>
              <a:rPr lang="en-US" altLang="ko-KR" dirty="0"/>
              <a:t>(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/>
              <a:t>타겟 결과값 등이 포함된 데이터셋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 </a:t>
            </a:r>
            <a:r>
              <a:rPr lang="ko-KR" altLang="en-US" dirty="0"/>
              <a:t>등에 대한 설정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신경망 실행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결과를 실제 값과 비교</a:t>
            </a:r>
            <a:r>
              <a:rPr lang="en-US" altLang="ko-KR" dirty="0"/>
              <a:t>(</a:t>
            </a:r>
            <a:r>
              <a:rPr lang="ko-KR" altLang="en-US" dirty="0"/>
              <a:t>오차</a:t>
            </a:r>
            <a:r>
              <a:rPr lang="en-US" altLang="ko-KR" dirty="0"/>
              <a:t>) -&gt; </a:t>
            </a:r>
            <a:r>
              <a:rPr lang="ko-KR" altLang="en-US" dirty="0"/>
              <a:t>오차를 바탕으로 출력층부터 </a:t>
            </a:r>
            <a:r>
              <a:rPr lang="en-US" altLang="ko-KR" dirty="0"/>
              <a:t>hidden layer</a:t>
            </a:r>
            <a:r>
              <a:rPr lang="ko-KR" altLang="en-US" dirty="0"/>
              <a:t>들을 </a:t>
            </a:r>
            <a:r>
              <a:rPr lang="en-US" altLang="ko-KR" b="1" dirty="0"/>
              <a:t>backward </a:t>
            </a:r>
            <a:r>
              <a:rPr lang="ko-KR" altLang="en-US" b="1" dirty="0"/>
              <a:t>방향으로 수정</a:t>
            </a:r>
            <a:r>
              <a:rPr lang="en-US" altLang="ko-KR" dirty="0"/>
              <a:t>. </a:t>
            </a:r>
            <a:r>
              <a:rPr lang="ko-KR" altLang="en-US" dirty="0"/>
              <a:t>이후 신경망 실행 반복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최종 결과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5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 개념 위주의 설명이었음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6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Perceptron</a:t>
            </a:r>
          </a:p>
          <a:p>
            <a:endParaRPr lang="en-US" altLang="ko-KR" dirty="0"/>
          </a:p>
          <a:p>
            <a:r>
              <a:rPr lang="ko-KR" altLang="en-US" dirty="0"/>
              <a:t>신경망의 </a:t>
            </a:r>
            <a:r>
              <a:rPr lang="ko-KR" altLang="en-US" b="1" dirty="0"/>
              <a:t>가장 기본적인 구조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Artificial</a:t>
            </a:r>
            <a:r>
              <a:rPr lang="ko-KR" altLang="en-US" dirty="0"/>
              <a:t>한 </a:t>
            </a:r>
            <a:r>
              <a:rPr lang="en-US" altLang="ko-KR" dirty="0"/>
              <a:t>neuron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neuron</a:t>
            </a:r>
            <a:r>
              <a:rPr lang="ko-KR" altLang="en-US" dirty="0"/>
              <a:t>과는 다른 개념일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TLU(Threshold logic unit)</a:t>
            </a:r>
            <a:r>
              <a:rPr lang="ko-KR" altLang="en-US" dirty="0"/>
              <a:t>이라고 부르기도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핵심 개념 </a:t>
            </a:r>
            <a:r>
              <a:rPr lang="en-US" altLang="ko-KR" dirty="0"/>
              <a:t>: Input, output</a:t>
            </a:r>
            <a:r>
              <a:rPr lang="ko-KR" altLang="en-US" dirty="0"/>
              <a:t>이 실제 </a:t>
            </a:r>
            <a:r>
              <a:rPr lang="ko-KR" altLang="en-US" dirty="0" err="1"/>
              <a:t>숫자값으로</a:t>
            </a:r>
            <a:r>
              <a:rPr lang="ko-KR" altLang="en-US" dirty="0"/>
              <a:t> 이루어지며</a:t>
            </a:r>
            <a:r>
              <a:rPr lang="en-US" altLang="ko-KR" dirty="0"/>
              <a:t>, input</a:t>
            </a:r>
            <a:r>
              <a:rPr lang="ko-KR" altLang="en-US" dirty="0"/>
              <a:t>과 </a:t>
            </a:r>
            <a:r>
              <a:rPr lang="en-US" altLang="ko-KR" dirty="0"/>
              <a:t>weight</a:t>
            </a:r>
            <a:r>
              <a:rPr lang="ko-KR" altLang="en-US" dirty="0"/>
              <a:t>를 통해서 최종 </a:t>
            </a:r>
            <a:r>
              <a:rPr lang="en-US" altLang="ko-KR" dirty="0"/>
              <a:t>output</a:t>
            </a:r>
            <a:r>
              <a:rPr lang="ko-KR" altLang="en-US" dirty="0"/>
              <a:t>과 연결되어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TLU</a:t>
            </a:r>
            <a:r>
              <a:rPr lang="ko-KR" altLang="en-US" dirty="0"/>
              <a:t>는 </a:t>
            </a:r>
            <a:r>
              <a:rPr lang="en-US" altLang="ko-KR" dirty="0"/>
              <a:t>Weighted Sum</a:t>
            </a:r>
            <a:r>
              <a:rPr lang="ko-KR" altLang="en-US" dirty="0"/>
              <a:t>을 구함</a:t>
            </a:r>
            <a:r>
              <a:rPr lang="en-US" altLang="ko-KR" dirty="0"/>
              <a:t>(x1*w1+x2*w2+…</a:t>
            </a:r>
            <a:r>
              <a:rPr lang="en-US" altLang="ko-KR" dirty="0" err="1"/>
              <a:t>xn</a:t>
            </a:r>
            <a:r>
              <a:rPr lang="en-US" altLang="ko-KR" dirty="0"/>
              <a:t>*</a:t>
            </a:r>
            <a:r>
              <a:rPr lang="en-US" altLang="ko-KR" dirty="0" err="1"/>
              <a:t>wn</a:t>
            </a:r>
            <a:r>
              <a:rPr lang="en-US" altLang="ko-KR" dirty="0"/>
              <a:t>). </a:t>
            </a:r>
            <a:r>
              <a:rPr lang="ko-KR" altLang="en-US" dirty="0"/>
              <a:t>이러한 </a:t>
            </a:r>
            <a:r>
              <a:rPr lang="en-US" altLang="ko-KR" dirty="0"/>
              <a:t>sum</a:t>
            </a:r>
            <a:r>
              <a:rPr lang="ko-KR" altLang="en-US" dirty="0"/>
              <a:t>이 </a:t>
            </a:r>
            <a:r>
              <a:rPr lang="en-US" altLang="ko-KR" b="1" dirty="0"/>
              <a:t>Step Function</a:t>
            </a:r>
            <a:r>
              <a:rPr lang="ko-KR" altLang="en-US" dirty="0"/>
              <a:t>을 거치게 하여 최종 </a:t>
            </a:r>
            <a:r>
              <a:rPr lang="en-US" altLang="ko-KR" dirty="0"/>
              <a:t>output</a:t>
            </a:r>
            <a:r>
              <a:rPr lang="ko-KR" altLang="en-US" dirty="0"/>
              <a:t>을 출력해 냄 </a:t>
            </a:r>
            <a:r>
              <a:rPr lang="en-US" altLang="ko-KR" dirty="0"/>
              <a:t>(</a:t>
            </a:r>
            <a:r>
              <a:rPr lang="en-US" altLang="ko-KR" b="1" dirty="0"/>
              <a:t>step(x1*w1+x2*w2+…</a:t>
            </a:r>
            <a:r>
              <a:rPr lang="en-US" altLang="ko-KR" b="1" dirty="0" err="1"/>
              <a:t>xn</a:t>
            </a:r>
            <a:r>
              <a:rPr lang="en-US" altLang="ko-KR" b="1" dirty="0"/>
              <a:t>*</a:t>
            </a:r>
            <a:r>
              <a:rPr lang="en-US" altLang="ko-KR" b="1" dirty="0" err="1"/>
              <a:t>wn</a:t>
            </a:r>
            <a:r>
              <a:rPr lang="en-US" altLang="ko-KR" b="1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output</a:t>
            </a:r>
            <a:r>
              <a:rPr lang="ko-KR" altLang="en-US" dirty="0"/>
              <a:t>으로 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step function </a:t>
            </a:r>
            <a:r>
              <a:rPr lang="ko-KR" altLang="en-US" dirty="0"/>
              <a:t>부분을 제외하면</a:t>
            </a:r>
            <a:r>
              <a:rPr lang="en-US" altLang="ko-KR" dirty="0"/>
              <a:t>, </a:t>
            </a:r>
            <a:r>
              <a:rPr lang="ko-KR" altLang="en-US" dirty="0"/>
              <a:t>선형 결합</a:t>
            </a:r>
            <a:r>
              <a:rPr lang="en-US" altLang="ko-KR" dirty="0"/>
              <a:t>(Linear regression prediction) </a:t>
            </a:r>
            <a:r>
              <a:rPr lang="ko-KR" altLang="en-US" dirty="0"/>
              <a:t>모델과 매우 유사함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Review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transpose?</a:t>
            </a:r>
          </a:p>
          <a:p>
            <a:endParaRPr lang="en-US" altLang="ko-KR" dirty="0"/>
          </a:p>
          <a:p>
            <a:r>
              <a:rPr lang="en-US" altLang="ko-KR" dirty="0"/>
              <a:t>Matrix X</a:t>
            </a:r>
            <a:r>
              <a:rPr lang="ko-KR" altLang="en-US" dirty="0"/>
              <a:t>와 </a:t>
            </a:r>
            <a:r>
              <a:rPr lang="en-US" altLang="ko-KR" dirty="0"/>
              <a:t>W</a:t>
            </a:r>
            <a:r>
              <a:rPr lang="ko-KR" altLang="en-US" dirty="0"/>
              <a:t>가 모두 </a:t>
            </a:r>
            <a:r>
              <a:rPr lang="en-US" altLang="ko-KR" dirty="0"/>
              <a:t>n x 1</a:t>
            </a:r>
            <a:r>
              <a:rPr lang="ko-KR" altLang="en-US" dirty="0"/>
              <a:t>이므로</a:t>
            </a:r>
            <a:r>
              <a:rPr lang="en-US" altLang="ko-KR" dirty="0"/>
              <a:t>, x(transpose)</a:t>
            </a:r>
            <a:r>
              <a:rPr lang="ko-KR" altLang="en-US" dirty="0"/>
              <a:t>를 통해 </a:t>
            </a:r>
            <a:r>
              <a:rPr lang="en-US" altLang="ko-KR" dirty="0"/>
              <a:t>1 * n, n * 1</a:t>
            </a:r>
            <a:r>
              <a:rPr lang="ko-KR" altLang="en-US" dirty="0"/>
              <a:t>의 </a:t>
            </a:r>
            <a:r>
              <a:rPr lang="en-US" altLang="ko-KR" dirty="0"/>
              <a:t>matrix multiplication</a:t>
            </a:r>
            <a:r>
              <a:rPr lang="ko-KR" altLang="en-US" dirty="0"/>
              <a:t>으로 </a:t>
            </a:r>
            <a:r>
              <a:rPr lang="en-US" altLang="ko-KR" dirty="0"/>
              <a:t>1x1</a:t>
            </a:r>
            <a:r>
              <a:rPr lang="ko-KR" altLang="en-US" dirty="0"/>
              <a:t>의 결과</a:t>
            </a:r>
            <a:r>
              <a:rPr lang="en-US" altLang="ko-KR" dirty="0"/>
              <a:t>(z)</a:t>
            </a:r>
            <a:r>
              <a:rPr lang="ko-KR" altLang="en-US" dirty="0"/>
              <a:t>값을 계산하기 때문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6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Perceptron</a:t>
            </a:r>
          </a:p>
          <a:p>
            <a:endParaRPr lang="en-US" altLang="ko-KR" b="1" dirty="0"/>
          </a:p>
          <a:p>
            <a:r>
              <a:rPr lang="en-US" altLang="ko-KR" b="0" dirty="0"/>
              <a:t>Perceptron</a:t>
            </a:r>
            <a:r>
              <a:rPr lang="ko-KR" altLang="en-US" b="0" dirty="0"/>
              <a:t>이란 각 </a:t>
            </a:r>
            <a:r>
              <a:rPr lang="en-US" altLang="ko-KR" b="0" dirty="0"/>
              <a:t>TLU</a:t>
            </a:r>
            <a:r>
              <a:rPr lang="ko-KR" altLang="en-US" b="0" dirty="0"/>
              <a:t>들이 모든 </a:t>
            </a:r>
            <a:r>
              <a:rPr lang="en-US" altLang="ko-KR" b="0" dirty="0"/>
              <a:t>Input</a:t>
            </a:r>
            <a:r>
              <a:rPr lang="ko-KR" altLang="en-US" b="0" dirty="0"/>
              <a:t>과 연결되어 있고</a:t>
            </a:r>
            <a:r>
              <a:rPr lang="en-US" altLang="ko-KR" b="0" dirty="0"/>
              <a:t>, </a:t>
            </a:r>
            <a:r>
              <a:rPr lang="ko-KR" altLang="en-US" b="0" dirty="0"/>
              <a:t>하나의 </a:t>
            </a:r>
            <a:r>
              <a:rPr lang="en-US" altLang="ko-KR" b="0" dirty="0"/>
              <a:t>layer</a:t>
            </a:r>
            <a:r>
              <a:rPr lang="ko-KR" altLang="en-US" b="0" dirty="0"/>
              <a:t>에서의 </a:t>
            </a:r>
            <a:r>
              <a:rPr lang="en-US" altLang="ko-KR" b="0" dirty="0"/>
              <a:t>TLU</a:t>
            </a:r>
            <a:r>
              <a:rPr lang="ko-KR" altLang="en-US" b="0" dirty="0"/>
              <a:t>들로 구성된 과정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모든 </a:t>
            </a:r>
            <a:r>
              <a:rPr lang="en-US" altLang="ko-KR" b="0" dirty="0"/>
              <a:t>input</a:t>
            </a:r>
            <a:r>
              <a:rPr lang="ko-KR" altLang="en-US" b="0" dirty="0"/>
              <a:t>이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en-US" altLang="ko-KR" b="0" dirty="0"/>
              <a:t>TLU</a:t>
            </a:r>
            <a:r>
              <a:rPr lang="ko-KR" altLang="en-US" b="0" dirty="0"/>
              <a:t>의 </a:t>
            </a:r>
            <a:r>
              <a:rPr lang="en-US" altLang="ko-KR" b="0" dirty="0"/>
              <a:t>input</a:t>
            </a:r>
            <a:r>
              <a:rPr lang="ko-KR" altLang="en-US" b="0" dirty="0"/>
              <a:t>으로써 들어가고 있음</a:t>
            </a:r>
            <a:r>
              <a:rPr lang="en-US" altLang="ko-KR" b="0" dirty="0"/>
              <a:t>. </a:t>
            </a:r>
            <a:r>
              <a:rPr lang="ko-KR" altLang="en-US" b="0" dirty="0"/>
              <a:t>이 때 전체 구조를 </a:t>
            </a:r>
            <a:r>
              <a:rPr lang="en-US" altLang="ko-KR" b="0" dirty="0"/>
              <a:t>perceptron</a:t>
            </a:r>
            <a:r>
              <a:rPr lang="ko-KR" altLang="en-US" b="0" dirty="0"/>
              <a:t>이라고 할 수 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 때</a:t>
            </a:r>
            <a:r>
              <a:rPr lang="en-US" altLang="ko-KR" b="0" dirty="0"/>
              <a:t>, </a:t>
            </a:r>
            <a:r>
              <a:rPr lang="ko-KR" altLang="en-US" b="0" dirty="0"/>
              <a:t>모든 뉴런이 각 </a:t>
            </a:r>
            <a:r>
              <a:rPr lang="en-US" altLang="ko-KR" b="0" dirty="0"/>
              <a:t>layer</a:t>
            </a:r>
            <a:r>
              <a:rPr lang="ko-KR" altLang="en-US" b="0" dirty="0"/>
              <a:t>에 모두 연결되어 있을 때를 </a:t>
            </a:r>
            <a:r>
              <a:rPr lang="en-US" altLang="ko-KR" b="1" dirty="0"/>
              <a:t>fully-connected layer, dense layer</a:t>
            </a:r>
            <a:r>
              <a:rPr lang="ko-KR" altLang="en-US" b="0" dirty="0"/>
              <a:t>이라고 부름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0" dirty="0"/>
              <a:t>Perceptron</a:t>
            </a:r>
            <a:r>
              <a:rPr lang="ko-KR" altLang="en-US" b="0" dirty="0"/>
              <a:t>의 </a:t>
            </a:r>
            <a:r>
              <a:rPr lang="en-US" altLang="ko-KR" b="0" dirty="0"/>
              <a:t>input(input</a:t>
            </a:r>
            <a:r>
              <a:rPr lang="ko-KR" altLang="en-US" b="0" dirty="0"/>
              <a:t> </a:t>
            </a:r>
            <a:r>
              <a:rPr lang="en-US" altLang="ko-KR" b="0" dirty="0"/>
              <a:t>node)</a:t>
            </a:r>
            <a:r>
              <a:rPr lang="ko-KR" altLang="en-US" b="0" dirty="0"/>
              <a:t>는 값을 그대로 가져오는 </a:t>
            </a:r>
            <a:r>
              <a:rPr lang="en-US" altLang="ko-KR" b="0" dirty="0"/>
              <a:t>input</a:t>
            </a:r>
            <a:r>
              <a:rPr lang="ko-KR" altLang="en-US" b="0" dirty="0"/>
              <a:t>들임</a:t>
            </a:r>
            <a:r>
              <a:rPr lang="en-US" altLang="ko-KR" b="0" dirty="0"/>
              <a:t>. </a:t>
            </a:r>
            <a:r>
              <a:rPr lang="ko-KR" altLang="en-US" b="0" dirty="0"/>
              <a:t>이 때 </a:t>
            </a:r>
            <a:r>
              <a:rPr lang="en-US" altLang="ko-KR" b="0" dirty="0"/>
              <a:t>Bias neuron</a:t>
            </a:r>
            <a:r>
              <a:rPr lang="ko-KR" altLang="en-US" b="0" dirty="0"/>
              <a:t>이 존재할 수도 있음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b="1" dirty="0"/>
              <a:t>Bias neuron </a:t>
            </a:r>
            <a:r>
              <a:rPr lang="en-US" altLang="ko-KR" b="0" dirty="0"/>
              <a:t>: bias neuron </a:t>
            </a:r>
            <a:r>
              <a:rPr lang="ko-KR" altLang="en-US" b="0" dirty="0"/>
              <a:t>없이는</a:t>
            </a:r>
            <a:r>
              <a:rPr lang="en-US" altLang="ko-KR" b="0" dirty="0"/>
              <a:t>, </a:t>
            </a:r>
            <a:r>
              <a:rPr lang="ko-KR" altLang="en-US" b="0" dirty="0"/>
              <a:t>선형 결합의 형태이므로 상수가 존재하지 않으므로</a:t>
            </a:r>
            <a:r>
              <a:rPr lang="en-US" altLang="ko-KR" b="0" dirty="0"/>
              <a:t>, </a:t>
            </a:r>
            <a:r>
              <a:rPr lang="ko-KR" altLang="en-US" b="0" dirty="0"/>
              <a:t>고정된 </a:t>
            </a:r>
            <a:r>
              <a:rPr lang="ko-KR" altLang="en-US" b="0" dirty="0" err="1"/>
              <a:t>상수값인</a:t>
            </a:r>
            <a:r>
              <a:rPr lang="ko-KR" altLang="en-US" b="0" dirty="0"/>
              <a:t> </a:t>
            </a:r>
            <a:r>
              <a:rPr lang="en-US" altLang="ko-KR" b="0" dirty="0"/>
              <a:t>Bias</a:t>
            </a:r>
            <a:r>
              <a:rPr lang="ko-KR" altLang="en-US" b="0" dirty="0"/>
              <a:t>값을 추가함으로써 </a:t>
            </a:r>
            <a:r>
              <a:rPr lang="en-US" altLang="ko-KR" b="0" dirty="0"/>
              <a:t>weighted sum + constant</a:t>
            </a:r>
            <a:r>
              <a:rPr lang="ko-KR" altLang="en-US" b="0" dirty="0"/>
              <a:t>값을 추가할 수 있음</a:t>
            </a:r>
            <a:r>
              <a:rPr lang="en-US" altLang="ko-KR" b="0" dirty="0"/>
              <a:t>.(</a:t>
            </a:r>
            <a:r>
              <a:rPr lang="ko-KR" altLang="en-US" b="0" dirty="0"/>
              <a:t>고정된 값</a:t>
            </a:r>
            <a:r>
              <a:rPr lang="en-US" altLang="ko-KR" b="0" dirty="0"/>
              <a:t>)</a:t>
            </a:r>
          </a:p>
          <a:p>
            <a:endParaRPr lang="en-US" altLang="ko-KR" b="0" dirty="0"/>
          </a:p>
          <a:p>
            <a:r>
              <a:rPr lang="en-US" altLang="ko-KR" b="0" dirty="0"/>
              <a:t>*</a:t>
            </a:r>
            <a:r>
              <a:rPr lang="ko-KR" altLang="en-US" b="0" dirty="0"/>
              <a:t> 현재는 </a:t>
            </a:r>
            <a:r>
              <a:rPr lang="en-US" altLang="ko-KR" b="0" dirty="0"/>
              <a:t>Input layer, output layer</a:t>
            </a:r>
            <a:r>
              <a:rPr lang="ko-KR" altLang="en-US" b="0" dirty="0"/>
              <a:t>의 형태로 </a:t>
            </a:r>
            <a:r>
              <a:rPr lang="en-US" altLang="ko-KR" b="0" dirty="0"/>
              <a:t>hidden layer</a:t>
            </a:r>
            <a:r>
              <a:rPr lang="ko-KR" altLang="en-US" b="0" dirty="0"/>
              <a:t>이 없음 </a:t>
            </a:r>
            <a:r>
              <a:rPr lang="en-US" altLang="ko-KR" b="0" dirty="0"/>
              <a:t>-&gt; </a:t>
            </a:r>
            <a:r>
              <a:rPr lang="ko-KR" altLang="en-US" b="1" dirty="0" err="1"/>
              <a:t>퍼셉트론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5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Single perceptron </a:t>
            </a:r>
            <a:r>
              <a:rPr lang="en-US" altLang="ko-KR" dirty="0"/>
              <a:t>: </a:t>
            </a:r>
            <a:r>
              <a:rPr lang="ko-KR" altLang="en-US" dirty="0"/>
              <a:t>실제 계산할 때</a:t>
            </a:r>
            <a:r>
              <a:rPr lang="en-US" altLang="ko-KR" dirty="0"/>
              <a:t>, </a:t>
            </a:r>
            <a:r>
              <a:rPr lang="ko-KR" altLang="en-US" dirty="0"/>
              <a:t>선형 결합의 형태이므로 </a:t>
            </a:r>
            <a:r>
              <a:rPr lang="en-US" altLang="ko-KR" dirty="0"/>
              <a:t>x(transpose) * weight</a:t>
            </a:r>
            <a:r>
              <a:rPr lang="ko-KR" altLang="en-US" dirty="0"/>
              <a:t>의 형태임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Output layer</a:t>
            </a:r>
            <a:r>
              <a:rPr lang="ko-KR" altLang="en-US" dirty="0"/>
              <a:t>의 뉴런이 여러 개가 존재한다면 </a:t>
            </a:r>
            <a:r>
              <a:rPr lang="en-US" altLang="ko-KR" dirty="0"/>
              <a:t>weight matrix</a:t>
            </a:r>
            <a:r>
              <a:rPr lang="ko-KR" altLang="en-US" dirty="0"/>
              <a:t>의 차원이 </a:t>
            </a:r>
            <a:r>
              <a:rPr lang="en-US" altLang="ko-KR" dirty="0"/>
              <a:t>output layer</a:t>
            </a:r>
            <a:r>
              <a:rPr lang="ko-KR" altLang="en-US" dirty="0"/>
              <a:t>의 개수만큼 늘어날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Perceptron with bias neuron : </a:t>
            </a:r>
            <a:r>
              <a:rPr lang="ko-KR" altLang="en-US" b="1" dirty="0"/>
              <a:t>한 </a:t>
            </a:r>
            <a:r>
              <a:rPr lang="en-US" altLang="ko-KR" b="1" dirty="0"/>
              <a:t>layer</a:t>
            </a:r>
            <a:r>
              <a:rPr lang="ko-KR" altLang="en-US" b="1" dirty="0"/>
              <a:t>에 </a:t>
            </a:r>
            <a:r>
              <a:rPr lang="en-US" altLang="ko-KR" b="1" dirty="0"/>
              <a:t>Perceptron</a:t>
            </a:r>
            <a:r>
              <a:rPr lang="ko-KR" altLang="en-US" b="1" dirty="0"/>
              <a:t>이 여러 개 있을 때는</a:t>
            </a:r>
            <a:r>
              <a:rPr lang="en-US" altLang="ko-KR" dirty="0"/>
              <a:t>, X</a:t>
            </a:r>
            <a:r>
              <a:rPr lang="ko-KR" altLang="en-US" dirty="0"/>
              <a:t>는 그대로이지만 </a:t>
            </a:r>
            <a:r>
              <a:rPr lang="en-US" altLang="ko-KR" dirty="0"/>
              <a:t>Weight vector</a:t>
            </a:r>
            <a:r>
              <a:rPr lang="ko-KR" altLang="en-US" dirty="0"/>
              <a:t>이 여러 개이고 </a:t>
            </a:r>
            <a:r>
              <a:rPr lang="en-US" altLang="ko-KR" dirty="0"/>
              <a:t>bias neuron</a:t>
            </a:r>
            <a:r>
              <a:rPr lang="ko-KR" altLang="en-US" dirty="0"/>
              <a:t>이 존재하므로 아래의 식으로 표현할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Input matrix</a:t>
            </a:r>
          </a:p>
          <a:p>
            <a:r>
              <a:rPr lang="en-US" altLang="ko-KR" b="1" dirty="0"/>
              <a:t>W</a:t>
            </a:r>
            <a:r>
              <a:rPr lang="en-US" altLang="ko-KR" dirty="0"/>
              <a:t> : weight matrix(</a:t>
            </a:r>
            <a:r>
              <a:rPr lang="ko-KR" altLang="en-US" dirty="0"/>
              <a:t>도식에서의 모든 선</a:t>
            </a:r>
            <a:r>
              <a:rPr lang="en-US" altLang="ko-KR" dirty="0"/>
              <a:t>(bias</a:t>
            </a:r>
            <a:r>
              <a:rPr lang="ko-KR" altLang="en-US" dirty="0"/>
              <a:t>에서 출발하는 선을 제외 </a:t>
            </a:r>
            <a:r>
              <a:rPr lang="en-US" altLang="ko-KR" dirty="0"/>
              <a:t>: 1</a:t>
            </a:r>
            <a:r>
              <a:rPr lang="ko-KR" altLang="en-US" dirty="0"/>
              <a:t>에서 출발하는 선은 단순히 </a:t>
            </a:r>
            <a:r>
              <a:rPr lang="en-US" altLang="ko-KR" dirty="0"/>
              <a:t>1</a:t>
            </a:r>
            <a:r>
              <a:rPr lang="ko-KR" altLang="en-US" dirty="0"/>
              <a:t>을 더한다는 의미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Pi</a:t>
            </a:r>
            <a:r>
              <a:rPr lang="en-US" altLang="ko-KR" dirty="0"/>
              <a:t> : Activation function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90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Step function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값이 있을 때</a:t>
            </a:r>
            <a:r>
              <a:rPr lang="en-US" altLang="ko-KR" dirty="0"/>
              <a:t>, 0</a:t>
            </a:r>
            <a:r>
              <a:rPr lang="ko-KR" altLang="en-US" dirty="0"/>
              <a:t>보다 작으면 </a:t>
            </a:r>
            <a:r>
              <a:rPr lang="en-US" altLang="ko-KR" dirty="0"/>
              <a:t>0, 0</a:t>
            </a:r>
            <a:r>
              <a:rPr lang="ko-KR" altLang="en-US" dirty="0"/>
              <a:t>보다 크면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en-US" altLang="ko-KR" b="1" dirty="0"/>
              <a:t>binary decision</a:t>
            </a:r>
            <a:r>
              <a:rPr lang="ko-KR" altLang="en-US" dirty="0"/>
              <a:t>과 같은 역할을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4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How is Perceptron trained?</a:t>
            </a:r>
          </a:p>
          <a:p>
            <a:endParaRPr lang="en-US" altLang="ko-KR" dirty="0"/>
          </a:p>
          <a:p>
            <a:r>
              <a:rPr lang="en-US" altLang="ko-KR" b="1" dirty="0"/>
              <a:t>Learning Rule </a:t>
            </a:r>
            <a:r>
              <a:rPr lang="en-US" altLang="ko-KR" dirty="0"/>
              <a:t>: Gradient descent</a:t>
            </a:r>
            <a:r>
              <a:rPr lang="ko-KR" altLang="en-US" dirty="0"/>
              <a:t>에서의 </a:t>
            </a:r>
            <a:r>
              <a:rPr lang="en-US" altLang="ko-KR" b="1" dirty="0"/>
              <a:t>learning rate</a:t>
            </a:r>
            <a:r>
              <a:rPr lang="ko-KR" altLang="en-US" dirty="0"/>
              <a:t>와 비슷한 개념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b="1" dirty="0"/>
              <a:t>y(hat)</a:t>
            </a:r>
            <a:r>
              <a:rPr lang="ko-KR" altLang="en-US" dirty="0"/>
              <a:t>이 </a:t>
            </a:r>
            <a:r>
              <a:rPr lang="en-US" altLang="ko-KR" dirty="0"/>
              <a:t>perceptron</a:t>
            </a:r>
            <a:r>
              <a:rPr lang="ko-KR" altLang="en-US" dirty="0"/>
              <a:t>을 통해 나온 </a:t>
            </a:r>
            <a:r>
              <a:rPr lang="ko-KR" altLang="en-US" b="1" dirty="0" err="1"/>
              <a:t>예측값</a:t>
            </a:r>
            <a:r>
              <a:rPr lang="ko-KR" altLang="en-US" dirty="0" err="1"/>
              <a:t>이고</a:t>
            </a:r>
            <a:r>
              <a:rPr lang="en-US" altLang="ko-KR" dirty="0"/>
              <a:t>, </a:t>
            </a:r>
            <a:r>
              <a:rPr lang="en-US" altLang="ko-KR" b="1" dirty="0"/>
              <a:t>y</a:t>
            </a:r>
            <a:r>
              <a:rPr lang="ko-KR" altLang="en-US" dirty="0"/>
              <a:t>가 </a:t>
            </a:r>
            <a:r>
              <a:rPr lang="ko-KR" altLang="en-US" b="1" dirty="0"/>
              <a:t>실제 값</a:t>
            </a:r>
            <a:r>
              <a:rPr lang="ko-KR" altLang="en-US" dirty="0"/>
              <a:t>이라고 할 때</a:t>
            </a:r>
            <a:r>
              <a:rPr lang="en-US" altLang="ko-KR" dirty="0"/>
              <a:t>, </a:t>
            </a:r>
            <a:r>
              <a:rPr lang="ko-KR" altLang="en-US" dirty="0"/>
              <a:t>오차 </a:t>
            </a:r>
            <a:r>
              <a:rPr lang="en-US" altLang="ko-KR" dirty="0"/>
              <a:t>(y – y(hat)</a:t>
            </a:r>
            <a:r>
              <a:rPr lang="ko-KR" altLang="en-US" dirty="0"/>
              <a:t>에 </a:t>
            </a:r>
            <a:r>
              <a:rPr lang="en-US" altLang="ko-KR" dirty="0"/>
              <a:t>eta</a:t>
            </a:r>
            <a:r>
              <a:rPr lang="ko-KR" altLang="en-US" dirty="0"/>
              <a:t>만큼 비율을 곱해준 후 이를 더해주면</a:t>
            </a:r>
            <a:r>
              <a:rPr lang="en-US" altLang="ko-KR" dirty="0"/>
              <a:t>, </a:t>
            </a:r>
            <a:r>
              <a:rPr lang="ko-KR" altLang="en-US" dirty="0"/>
              <a:t>다음 횟수에서의 </a:t>
            </a:r>
            <a:r>
              <a:rPr lang="en-US" altLang="ko-KR" dirty="0"/>
              <a:t>weight</a:t>
            </a:r>
            <a:r>
              <a:rPr lang="ko-KR" altLang="en-US" dirty="0"/>
              <a:t>값이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Eta</a:t>
            </a:r>
            <a:r>
              <a:rPr lang="ko-KR" altLang="en-US" dirty="0"/>
              <a:t>값이 작아지면</a:t>
            </a:r>
            <a:r>
              <a:rPr lang="en-US" altLang="ko-KR" dirty="0"/>
              <a:t>, weight</a:t>
            </a:r>
            <a:r>
              <a:rPr lang="ko-KR" altLang="en-US" dirty="0"/>
              <a:t>를 더 적게 수정하며</a:t>
            </a:r>
            <a:r>
              <a:rPr lang="en-US" altLang="ko-KR" dirty="0"/>
              <a:t>, eta</a:t>
            </a:r>
            <a:r>
              <a:rPr lang="ko-KR" altLang="en-US" dirty="0"/>
              <a:t>값이 크다면 가중치를 한번에 크게 변화시킬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altLang="ko-KR" b="1" dirty="0"/>
              <a:t>W(</a:t>
            </a:r>
            <a:r>
              <a:rPr lang="en-US" altLang="ko-KR" b="1" dirty="0" err="1"/>
              <a:t>i,j</a:t>
            </a:r>
            <a:r>
              <a:rPr lang="en-US" altLang="ko-KR" b="1" dirty="0"/>
              <a:t>)</a:t>
            </a:r>
            <a:r>
              <a:rPr lang="ko-KR" altLang="en-US" dirty="0"/>
              <a:t>는 </a:t>
            </a:r>
            <a:r>
              <a:rPr lang="en-US" altLang="ko-KR" b="1" dirty="0"/>
              <a:t>layer </a:t>
            </a:r>
            <a:r>
              <a:rPr lang="en-US" altLang="ko-KR" b="1" dirty="0" err="1"/>
              <a:t>ith</a:t>
            </a:r>
            <a:r>
              <a:rPr lang="en-US" altLang="ko-KR" b="1" dirty="0"/>
              <a:t>, layer </a:t>
            </a:r>
            <a:r>
              <a:rPr lang="en-US" altLang="ko-KR" b="1" dirty="0" err="1"/>
              <a:t>jth</a:t>
            </a:r>
            <a:r>
              <a:rPr lang="en-US" altLang="ko-KR" b="1" dirty="0"/>
              <a:t> </a:t>
            </a:r>
            <a:r>
              <a:rPr lang="ko-KR" altLang="en-US" b="1" dirty="0"/>
              <a:t>사이를 연결하는 </a:t>
            </a:r>
            <a:r>
              <a:rPr lang="en-US" altLang="ko-KR" b="1" dirty="0"/>
              <a:t>weight</a:t>
            </a:r>
            <a:r>
              <a:rPr lang="ko-KR" altLang="en-US" dirty="0"/>
              <a:t>를 의미함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2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개념인 </a:t>
            </a:r>
            <a:r>
              <a:rPr lang="en-US" altLang="ko-KR" b="1" dirty="0"/>
              <a:t>Perceptron</a:t>
            </a:r>
            <a:r>
              <a:rPr lang="ko-KR" altLang="en-US" dirty="0"/>
              <a:t>의 이해</a:t>
            </a:r>
            <a:endParaRPr lang="en-US" altLang="ko-KR" dirty="0"/>
          </a:p>
          <a:p>
            <a:r>
              <a:rPr lang="en-US" altLang="ko-KR" dirty="0"/>
              <a:t>DNN(Deep neural network)</a:t>
            </a:r>
            <a:r>
              <a:rPr lang="ko-KR" altLang="en-US" dirty="0"/>
              <a:t>의 기본이 되는 </a:t>
            </a:r>
            <a:r>
              <a:rPr lang="en-US" altLang="ko-KR" dirty="0"/>
              <a:t>Perceptron</a:t>
            </a:r>
            <a:r>
              <a:rPr lang="ko-KR" altLang="en-US" dirty="0"/>
              <a:t>에 대한 이해를 바탕으로</a:t>
            </a:r>
            <a:r>
              <a:rPr lang="en-US" altLang="ko-KR" dirty="0"/>
              <a:t>, </a:t>
            </a:r>
            <a:r>
              <a:rPr lang="ko-KR" altLang="en-US" dirty="0"/>
              <a:t>신경망을 설명할 수 있는가</a:t>
            </a:r>
            <a:r>
              <a:rPr lang="en-US" altLang="ko-KR" dirty="0"/>
              <a:t>?</a:t>
            </a:r>
          </a:p>
          <a:p>
            <a:r>
              <a:rPr lang="en-US" altLang="ko-KR" b="1" dirty="0"/>
              <a:t>Back-Propagation</a:t>
            </a:r>
            <a:r>
              <a:rPr lang="en-US" altLang="ko-KR" dirty="0"/>
              <a:t> </a:t>
            </a:r>
            <a:r>
              <a:rPr lang="ko-KR" altLang="en-US" dirty="0"/>
              <a:t>알고리즘을 이해하고 설명할 수 있는가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83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MLP(Multi-layer perceptron)</a:t>
            </a:r>
          </a:p>
          <a:p>
            <a:endParaRPr lang="en-US" altLang="ko-KR" dirty="0"/>
          </a:p>
          <a:p>
            <a:r>
              <a:rPr lang="en-US" altLang="ko-KR" dirty="0"/>
              <a:t>MLP</a:t>
            </a:r>
            <a:r>
              <a:rPr lang="ko-KR" altLang="en-US" dirty="0"/>
              <a:t>의 경우</a:t>
            </a:r>
            <a:r>
              <a:rPr lang="en-US" altLang="ko-KR" dirty="0"/>
              <a:t>, hidden layer</a:t>
            </a:r>
            <a:r>
              <a:rPr lang="ko-KR" altLang="en-US" dirty="0"/>
              <a:t>이 존재하며</a:t>
            </a:r>
            <a:r>
              <a:rPr lang="en-US" altLang="ko-KR" dirty="0"/>
              <a:t>, </a:t>
            </a:r>
            <a:r>
              <a:rPr lang="ko-KR" altLang="en-US" dirty="0"/>
              <a:t>그 이후에 </a:t>
            </a:r>
            <a:r>
              <a:rPr lang="en-US" altLang="ko-KR" dirty="0"/>
              <a:t>output layer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존재함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Artificial neural network</a:t>
            </a:r>
            <a:r>
              <a:rPr lang="ko-KR" altLang="en-US" dirty="0"/>
              <a:t>의 핵심 개념이며</a:t>
            </a:r>
            <a:r>
              <a:rPr lang="en-US" altLang="ko-KR" dirty="0"/>
              <a:t>, XOR </a:t>
            </a:r>
            <a:r>
              <a:rPr lang="ko-KR" altLang="en-US" dirty="0"/>
              <a:t>문제를 풀기 위해 고안됨</a:t>
            </a:r>
            <a:endParaRPr lang="en-US" altLang="ko-KR" dirty="0"/>
          </a:p>
          <a:p>
            <a:r>
              <a:rPr lang="en-US" altLang="ko-KR" dirty="0"/>
              <a:t>(MLP</a:t>
            </a:r>
            <a:r>
              <a:rPr lang="ko-KR" altLang="en-US" dirty="0"/>
              <a:t>와 동일하게 생각해도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왼쪽과 같은 </a:t>
            </a:r>
            <a:r>
              <a:rPr lang="en-US" altLang="ko-KR" dirty="0"/>
              <a:t>XOR</a:t>
            </a:r>
            <a:r>
              <a:rPr lang="ko-KR" altLang="en-US" dirty="0"/>
              <a:t>문제를 푼다고 가정하자</a:t>
            </a:r>
            <a:r>
              <a:rPr lang="en-US" altLang="ko-KR" dirty="0"/>
              <a:t>. (0,0), (0,1), (1,0), (1,1)</a:t>
            </a:r>
            <a:r>
              <a:rPr lang="ko-KR" altLang="en-US" dirty="0"/>
              <a:t>의 점이 존재할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초록색 두 값을 넣으면 </a:t>
            </a:r>
            <a:r>
              <a:rPr lang="en-US" altLang="ko-KR" dirty="0"/>
              <a:t>0, </a:t>
            </a:r>
            <a:r>
              <a:rPr lang="ko-KR" altLang="en-US" dirty="0"/>
              <a:t>노란색 세모를 넣으면 </a:t>
            </a:r>
            <a:r>
              <a:rPr lang="en-US" altLang="ko-KR" dirty="0"/>
              <a:t>1</a:t>
            </a:r>
            <a:r>
              <a:rPr lang="ko-KR" altLang="en-US" dirty="0"/>
              <a:t>로 완벽하게 </a:t>
            </a:r>
            <a:r>
              <a:rPr lang="en-US" altLang="ko-KR" dirty="0"/>
              <a:t>Binary classification</a:t>
            </a:r>
            <a:r>
              <a:rPr lang="ko-KR" altLang="en-US" dirty="0"/>
              <a:t>을 수행할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weigh</a:t>
            </a:r>
            <a:r>
              <a:rPr lang="ko-KR" altLang="en-US" dirty="0"/>
              <a:t>값을 가질 때</a:t>
            </a:r>
            <a:r>
              <a:rPr lang="en-US" altLang="ko-KR" dirty="0"/>
              <a:t>(-0.5, -1.5, -0.5, …) </a:t>
            </a:r>
            <a:r>
              <a:rPr lang="ko-KR" altLang="en-US" dirty="0"/>
              <a:t>계산해 보면 완벽하게 구분한다는 것을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빨간색 선을 제외한 </a:t>
            </a:r>
            <a:r>
              <a:rPr lang="en-US" altLang="ko-KR" dirty="0"/>
              <a:t>weight</a:t>
            </a:r>
            <a:r>
              <a:rPr lang="ko-KR" altLang="en-US" dirty="0"/>
              <a:t>는 다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50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MLP-cont’d</a:t>
            </a:r>
          </a:p>
          <a:p>
            <a:endParaRPr lang="en-US" altLang="ko-KR" dirty="0"/>
          </a:p>
          <a:p>
            <a:r>
              <a:rPr lang="en-US" altLang="ko-KR" dirty="0"/>
              <a:t>MLP</a:t>
            </a:r>
            <a:r>
              <a:rPr lang="ko-KR" altLang="en-US" dirty="0"/>
              <a:t>는 </a:t>
            </a:r>
            <a:r>
              <a:rPr lang="en-US" altLang="ko-KR" dirty="0"/>
              <a:t>input layer, </a:t>
            </a:r>
            <a:r>
              <a:rPr lang="ko-KR" altLang="en-US" dirty="0"/>
              <a:t>하나 혹은 다수의 </a:t>
            </a:r>
            <a:r>
              <a:rPr lang="en-US" altLang="ko-KR" dirty="0"/>
              <a:t>hidden layer(TLU</a:t>
            </a:r>
            <a:r>
              <a:rPr lang="ko-KR" altLang="en-US" dirty="0"/>
              <a:t>로 구성</a:t>
            </a:r>
            <a:r>
              <a:rPr lang="en-US" altLang="ko-KR" dirty="0"/>
              <a:t>), </a:t>
            </a:r>
            <a:r>
              <a:rPr lang="ko-KR" altLang="en-US" dirty="0"/>
              <a:t>마지막으로 </a:t>
            </a:r>
            <a:r>
              <a:rPr lang="en-US" altLang="ko-KR" dirty="0"/>
              <a:t>Output layer</a:t>
            </a:r>
            <a:r>
              <a:rPr lang="ko-KR" altLang="en-US" dirty="0"/>
              <a:t>이 존재함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Layer</a:t>
            </a:r>
            <a:r>
              <a:rPr lang="ko-KR" altLang="en-US" dirty="0"/>
              <a:t>가 </a:t>
            </a:r>
            <a:r>
              <a:rPr lang="en-US" altLang="ko-KR" dirty="0"/>
              <a:t>input layer</a:t>
            </a:r>
            <a:r>
              <a:rPr lang="ko-KR" altLang="en-US" dirty="0"/>
              <a:t>에 가까울 수록 </a:t>
            </a:r>
            <a:r>
              <a:rPr lang="en-US" altLang="ko-KR" b="1" dirty="0"/>
              <a:t>lower layer</a:t>
            </a:r>
            <a:r>
              <a:rPr lang="en-US" altLang="ko-KR" dirty="0"/>
              <a:t>, output</a:t>
            </a:r>
            <a:r>
              <a:rPr lang="ko-KR" altLang="en-US" dirty="0"/>
              <a:t>쪽에 가까울 수록 </a:t>
            </a:r>
            <a:r>
              <a:rPr lang="en-US" altLang="ko-KR" b="1" dirty="0"/>
              <a:t>upper layer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들은 </a:t>
            </a:r>
            <a:r>
              <a:rPr lang="en-US" altLang="ko-KR" dirty="0"/>
              <a:t>Biased neuron</a:t>
            </a:r>
            <a:r>
              <a:rPr lang="ko-KR" altLang="en-US" dirty="0"/>
              <a:t>을 제외하고는</a:t>
            </a:r>
            <a:r>
              <a:rPr lang="en-US" altLang="ko-KR" dirty="0"/>
              <a:t>, </a:t>
            </a:r>
            <a:r>
              <a:rPr lang="ko-KR" altLang="en-US" dirty="0"/>
              <a:t>모두 다음 레이어에 </a:t>
            </a:r>
            <a:r>
              <a:rPr lang="en-US" altLang="ko-KR" b="1" dirty="0"/>
              <a:t>fully-connected</a:t>
            </a:r>
            <a:r>
              <a:rPr lang="ko-KR" altLang="en-US" dirty="0"/>
              <a:t>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*biased neuron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그림에 따라 표기하지 않는 경우도 있음</a:t>
            </a:r>
            <a:r>
              <a:rPr lang="en-US" altLang="ko-KR" dirty="0"/>
              <a:t>(step function </a:t>
            </a:r>
            <a:r>
              <a:rPr lang="ko-KR" altLang="en-US" dirty="0"/>
              <a:t>안에서 계산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51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DNN(Deep-neural network)</a:t>
            </a:r>
          </a:p>
          <a:p>
            <a:endParaRPr lang="en-US" altLang="ko-KR" dirty="0"/>
          </a:p>
          <a:p>
            <a:r>
              <a:rPr lang="ko-KR" altLang="en-US" dirty="0"/>
              <a:t>요즘에는 </a:t>
            </a:r>
            <a:r>
              <a:rPr lang="en-US" altLang="ko-KR" dirty="0"/>
              <a:t>hidden layer</a:t>
            </a:r>
            <a:r>
              <a:rPr lang="ko-KR" altLang="en-US" dirty="0"/>
              <a:t>이 수십</a:t>
            </a:r>
            <a:r>
              <a:rPr lang="en-US" altLang="ko-KR" dirty="0"/>
              <a:t>~ </a:t>
            </a:r>
            <a:r>
              <a:rPr lang="ko-KR" altLang="en-US" dirty="0"/>
              <a:t>수백 개와 같이 많은 경우 </a:t>
            </a:r>
            <a:r>
              <a:rPr lang="en-US" altLang="ko-KR" dirty="0"/>
              <a:t>DNN</a:t>
            </a:r>
            <a:r>
              <a:rPr lang="ko-KR" altLang="en-US" dirty="0"/>
              <a:t>이라고 부름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MLP(Multi-layer perceptron)</a:t>
            </a:r>
            <a:r>
              <a:rPr lang="ko-KR" altLang="en-US" dirty="0"/>
              <a:t>을 학습시키기 위한 방법을 연구하다</a:t>
            </a:r>
            <a:r>
              <a:rPr lang="en-US" altLang="ko-KR" dirty="0"/>
              <a:t>, </a:t>
            </a:r>
            <a:r>
              <a:rPr lang="ko-KR" altLang="en-US" dirty="0"/>
              <a:t>나온 해결책이</a:t>
            </a:r>
            <a:r>
              <a:rPr lang="en-US" altLang="ko-KR" b="1" dirty="0"/>
              <a:t>BP(Back propagation) training algorithm</a:t>
            </a:r>
            <a:r>
              <a:rPr lang="ko-KR" altLang="en-US" b="1" dirty="0"/>
              <a:t>임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37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BP</a:t>
            </a:r>
            <a:r>
              <a:rPr lang="ko-KR" altLang="en-US" b="1" dirty="0"/>
              <a:t> </a:t>
            </a:r>
            <a:r>
              <a:rPr lang="en-US" altLang="ko-KR" b="1" dirty="0"/>
              <a:t>Training</a:t>
            </a:r>
            <a:r>
              <a:rPr lang="ko-KR" altLang="en-US" b="1" dirty="0"/>
              <a:t> </a:t>
            </a:r>
            <a:r>
              <a:rPr lang="en-US" altLang="ko-KR" b="1" dirty="0"/>
              <a:t>Algorithm</a:t>
            </a:r>
          </a:p>
          <a:p>
            <a:endParaRPr lang="en-US" altLang="ko-KR" dirty="0"/>
          </a:p>
          <a:p>
            <a:r>
              <a:rPr lang="ko-KR" altLang="en-US" dirty="0"/>
              <a:t>간단히 말하면</a:t>
            </a:r>
            <a:r>
              <a:rPr lang="en-US" altLang="ko-KR" dirty="0"/>
              <a:t>, Gradient descent </a:t>
            </a:r>
            <a:r>
              <a:rPr lang="ko-KR" altLang="en-US" dirty="0"/>
              <a:t>방법임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자동으로 </a:t>
            </a:r>
            <a:r>
              <a:rPr lang="en-US" altLang="ko-KR" dirty="0"/>
              <a:t>gradient</a:t>
            </a:r>
            <a:r>
              <a:rPr lang="ko-KR" altLang="en-US" dirty="0"/>
              <a:t>를 계산하는 효율적인 기술임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크게 </a:t>
            </a:r>
            <a:r>
              <a:rPr lang="en-US" altLang="ko-KR" dirty="0"/>
              <a:t>forward pass, backward pass</a:t>
            </a:r>
            <a:r>
              <a:rPr lang="ko-KR" altLang="en-US" dirty="0"/>
              <a:t>로 이루어져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11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Review : </a:t>
            </a:r>
            <a:r>
              <a:rPr lang="en-US" altLang="ko-KR"/>
              <a:t>Gradient descent</a:t>
            </a:r>
          </a:p>
          <a:p>
            <a:endParaRPr lang="en-US" altLang="ko-KR" dirty="0"/>
          </a:p>
          <a:p>
            <a:r>
              <a:rPr lang="ko-KR" altLang="en-US" dirty="0"/>
              <a:t>핵심 </a:t>
            </a:r>
            <a:r>
              <a:rPr lang="en-US" altLang="ko-KR" dirty="0"/>
              <a:t>: </a:t>
            </a:r>
            <a:r>
              <a:rPr lang="en-US" altLang="ko-KR" b="1" dirty="0"/>
              <a:t>cost function</a:t>
            </a:r>
            <a:r>
              <a:rPr lang="ko-KR" altLang="en-US" b="1" dirty="0"/>
              <a:t>을 최소화</a:t>
            </a:r>
            <a:r>
              <a:rPr lang="ko-KR" altLang="en-US" dirty="0"/>
              <a:t>하기 위해 계속 파라미터를 조정하는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Learning step(rate) : step size</a:t>
            </a:r>
            <a:r>
              <a:rPr lang="ko-KR" altLang="en-US" dirty="0"/>
              <a:t>나 </a:t>
            </a:r>
            <a:r>
              <a:rPr lang="en-US" altLang="ko-KR" dirty="0"/>
              <a:t>rate</a:t>
            </a:r>
            <a:r>
              <a:rPr lang="ko-KR" altLang="en-US" dirty="0"/>
              <a:t>를 통해 반복적으로 수정함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21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BP(Back-propagation training algorithm)</a:t>
            </a:r>
          </a:p>
          <a:p>
            <a:endParaRPr lang="en-US" altLang="ko-KR" dirty="0"/>
          </a:p>
          <a:p>
            <a:r>
              <a:rPr lang="ko-KR" altLang="en-US" dirty="0"/>
              <a:t>모든 연결된 </a:t>
            </a:r>
            <a:r>
              <a:rPr lang="en-US" altLang="ko-KR" b="1" dirty="0"/>
              <a:t>weight</a:t>
            </a:r>
            <a:r>
              <a:rPr lang="ko-KR" altLang="en-US" b="1" dirty="0"/>
              <a:t>와 </a:t>
            </a:r>
            <a:r>
              <a:rPr lang="en-US" altLang="ko-KR" b="1" dirty="0"/>
              <a:t>biased term</a:t>
            </a:r>
            <a:r>
              <a:rPr lang="ko-KR" altLang="en-US" dirty="0"/>
              <a:t>에 대한 값들을 </a:t>
            </a:r>
            <a:r>
              <a:rPr lang="en-US" altLang="ko-KR" dirty="0"/>
              <a:t>tweaking</a:t>
            </a:r>
            <a:r>
              <a:rPr lang="ko-KR" altLang="en-US" dirty="0"/>
              <a:t>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최종적으로 </a:t>
            </a:r>
            <a:r>
              <a:rPr lang="en-US" altLang="ko-KR" dirty="0"/>
              <a:t>error</a:t>
            </a:r>
            <a:r>
              <a:rPr lang="ko-KR" altLang="en-US" dirty="0"/>
              <a:t>을 확인한 후</a:t>
            </a:r>
            <a:r>
              <a:rPr lang="en-US" altLang="ko-KR" dirty="0"/>
              <a:t>, gradient</a:t>
            </a:r>
            <a:r>
              <a:rPr lang="ko-KR" altLang="en-US" dirty="0"/>
              <a:t>를 계산할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gradient descent step</a:t>
            </a:r>
            <a:r>
              <a:rPr lang="ko-KR" altLang="en-US" dirty="0"/>
              <a:t>을 사용하고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en-US" altLang="ko-KR" dirty="0"/>
              <a:t>weight / biased term</a:t>
            </a:r>
            <a:r>
              <a:rPr lang="ko-KR" altLang="en-US" dirty="0"/>
              <a:t>을 수렴할 때 까지 반복함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한번 훈련할 때</a:t>
            </a:r>
            <a:r>
              <a:rPr lang="en-US" altLang="ko-KR" dirty="0"/>
              <a:t>, </a:t>
            </a:r>
            <a:r>
              <a:rPr lang="en-US" altLang="ko-KR" b="1" dirty="0"/>
              <a:t>mini-batch</a:t>
            </a:r>
            <a:r>
              <a:rPr lang="en-US" altLang="ko-KR" dirty="0"/>
              <a:t> </a:t>
            </a:r>
            <a:r>
              <a:rPr lang="ko-KR" altLang="en-US" dirty="0"/>
              <a:t>개념으로 다룸</a:t>
            </a:r>
            <a:r>
              <a:rPr lang="en-US" altLang="ko-KR" dirty="0"/>
              <a:t>(32</a:t>
            </a:r>
            <a:r>
              <a:rPr lang="ko-KR" altLang="en-US" dirty="0"/>
              <a:t>개 등의 </a:t>
            </a:r>
            <a:r>
              <a:rPr lang="en-US" altLang="ko-KR" dirty="0"/>
              <a:t>training instance </a:t>
            </a:r>
            <a:r>
              <a:rPr lang="ko-KR" altLang="en-US" dirty="0"/>
              <a:t>단위로 학습시킴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mini-batch</a:t>
            </a:r>
            <a:r>
              <a:rPr lang="ko-KR" altLang="en-US" dirty="0"/>
              <a:t>를 반복하여 </a:t>
            </a:r>
            <a:r>
              <a:rPr lang="en-US" altLang="ko-KR" dirty="0"/>
              <a:t>full training set</a:t>
            </a:r>
            <a:r>
              <a:rPr lang="ko-KR" altLang="en-US" dirty="0"/>
              <a:t>에 도달하게 됨</a:t>
            </a:r>
            <a:r>
              <a:rPr lang="en-US" altLang="ko-KR" dirty="0"/>
              <a:t>. </a:t>
            </a:r>
            <a:r>
              <a:rPr lang="ko-KR" altLang="en-US" dirty="0"/>
              <a:t>이 때를 </a:t>
            </a:r>
            <a:r>
              <a:rPr lang="en-US" altLang="ko-KR" b="1" dirty="0"/>
              <a:t>epoch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Forward-pass</a:t>
            </a:r>
            <a:br>
              <a:rPr lang="en-US" altLang="ko-KR" dirty="0"/>
            </a:br>
            <a:r>
              <a:rPr lang="ko-KR" altLang="en-US" dirty="0"/>
              <a:t>각 </a:t>
            </a:r>
            <a:r>
              <a:rPr lang="en-US" altLang="ko-KR" dirty="0"/>
              <a:t>mini-batch</a:t>
            </a:r>
            <a:r>
              <a:rPr lang="ko-KR" altLang="en-US" dirty="0"/>
              <a:t>가 </a:t>
            </a:r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주어지며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first hidden layer</a:t>
            </a:r>
            <a:r>
              <a:rPr lang="ko-KR" altLang="en-US" dirty="0"/>
              <a:t>로 전달됨</a:t>
            </a:r>
            <a:br>
              <a:rPr lang="en-US" altLang="ko-KR" dirty="0"/>
            </a:br>
            <a:r>
              <a:rPr lang="ko-KR" altLang="en-US" dirty="0"/>
              <a:t>이후 </a:t>
            </a:r>
            <a:r>
              <a:rPr lang="en-US" altLang="ko-KR" dirty="0"/>
              <a:t>output layer </a:t>
            </a:r>
            <a:r>
              <a:rPr lang="ko-KR" altLang="en-US" dirty="0"/>
              <a:t>전까지 계속 다음 </a:t>
            </a:r>
            <a:r>
              <a:rPr lang="en-US" altLang="ko-KR" dirty="0"/>
              <a:t>layer</a:t>
            </a:r>
            <a:r>
              <a:rPr lang="ko-KR" altLang="en-US" dirty="0"/>
              <a:t>로 전달하고</a:t>
            </a:r>
            <a:r>
              <a:rPr lang="en-US" altLang="ko-KR" dirty="0"/>
              <a:t>, </a:t>
            </a:r>
            <a:r>
              <a:rPr lang="ko-KR" altLang="en-US" dirty="0" err="1"/>
              <a:t>예측값을</a:t>
            </a:r>
            <a:r>
              <a:rPr lang="ko-KR" altLang="en-US" dirty="0"/>
              <a:t> </a:t>
            </a:r>
            <a:r>
              <a:rPr lang="ko-KR" altLang="en-US" dirty="0" err="1"/>
              <a:t>만들어냄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en-US" altLang="ko-KR" dirty="0"/>
              <a:t>output layer</a:t>
            </a:r>
            <a:r>
              <a:rPr lang="ko-KR" altLang="en-US" dirty="0"/>
              <a:t>에서 최종 </a:t>
            </a:r>
            <a:r>
              <a:rPr lang="ko-KR" altLang="en-US" dirty="0" err="1"/>
              <a:t>예측값을</a:t>
            </a:r>
            <a:r>
              <a:rPr lang="ko-KR" altLang="en-US" dirty="0"/>
              <a:t> 출력할 수 있게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궁극적으로 해당 과정은 </a:t>
            </a:r>
            <a:r>
              <a:rPr lang="en-US" altLang="ko-KR" dirty="0"/>
              <a:t>perceptron</a:t>
            </a:r>
            <a:r>
              <a:rPr lang="ko-KR" altLang="en-US" dirty="0"/>
              <a:t>이 계산을 통해 </a:t>
            </a:r>
            <a:r>
              <a:rPr lang="en-US" altLang="ko-KR" dirty="0"/>
              <a:t>output</a:t>
            </a:r>
            <a:r>
              <a:rPr lang="ko-KR" altLang="en-US" dirty="0"/>
              <a:t>값을 만들어내는</a:t>
            </a:r>
            <a:r>
              <a:rPr lang="en-US" altLang="ko-KR" dirty="0"/>
              <a:t>(prediction) </a:t>
            </a:r>
            <a:r>
              <a:rPr lang="ko-KR" altLang="en-US" dirty="0"/>
              <a:t>것과 동일하다</a:t>
            </a:r>
            <a:r>
              <a:rPr lang="en-US" altLang="ko-KR" dirty="0"/>
              <a:t>. </a:t>
            </a:r>
            <a:r>
              <a:rPr lang="ko-KR" altLang="en-US" dirty="0"/>
              <a:t>차이점은</a:t>
            </a:r>
            <a:r>
              <a:rPr lang="en-US" altLang="ko-KR" dirty="0"/>
              <a:t>, </a:t>
            </a:r>
            <a:r>
              <a:rPr lang="ko-KR" altLang="en-US" b="1" dirty="0"/>
              <a:t>최종 결과 이전의 모든 결과값</a:t>
            </a:r>
            <a:r>
              <a:rPr lang="en-US" altLang="ko-KR" b="1" dirty="0"/>
              <a:t>, </a:t>
            </a:r>
            <a:r>
              <a:rPr lang="ko-KR" altLang="en-US" b="1" dirty="0"/>
              <a:t>즉 </a:t>
            </a:r>
            <a:r>
              <a:rPr lang="ko-KR" altLang="en-US" b="1" dirty="0" err="1"/>
              <a:t>예측값을</a:t>
            </a:r>
            <a:r>
              <a:rPr lang="ko-KR" altLang="en-US" b="1" dirty="0"/>
              <a:t> 만드는 데 쓰였던 모든 값</a:t>
            </a:r>
            <a:r>
              <a:rPr lang="en-US" altLang="ko-KR" b="1" dirty="0"/>
              <a:t>(weight, hidden layer</a:t>
            </a:r>
            <a:r>
              <a:rPr lang="ko-KR" altLang="en-US" b="1" dirty="0"/>
              <a:t>의 </a:t>
            </a:r>
            <a:r>
              <a:rPr lang="en-US" altLang="ko-KR" b="1" dirty="0"/>
              <a:t>output, output layer</a:t>
            </a:r>
            <a:r>
              <a:rPr lang="ko-KR" altLang="en-US" b="1" dirty="0"/>
              <a:t>의 최종 결과값</a:t>
            </a:r>
            <a:r>
              <a:rPr lang="en-US" altLang="ko-KR" b="1" dirty="0"/>
              <a:t>)</a:t>
            </a:r>
            <a:r>
              <a:rPr lang="ko-KR" altLang="en-US" b="1" dirty="0"/>
              <a:t>들을 보관함</a:t>
            </a:r>
            <a:r>
              <a:rPr lang="en-US" altLang="ko-KR" b="1" dirty="0"/>
              <a:t>.(backward-pass</a:t>
            </a:r>
            <a:r>
              <a:rPr lang="ko-KR" altLang="en-US" b="1" dirty="0"/>
              <a:t>에서 필요하기 때문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30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모든 </a:t>
            </a:r>
            <a:r>
              <a:rPr lang="en-US" altLang="ko-KR" dirty="0"/>
              <a:t>layer</a:t>
            </a:r>
            <a:r>
              <a:rPr lang="ko-KR" altLang="en-US" dirty="0"/>
              <a:t>와 </a:t>
            </a:r>
            <a:r>
              <a:rPr lang="en-US" altLang="ko-KR" dirty="0"/>
              <a:t>neuron</a:t>
            </a:r>
            <a:r>
              <a:rPr lang="ko-KR" altLang="en-US" dirty="0"/>
              <a:t>별로 </a:t>
            </a:r>
            <a:r>
              <a:rPr lang="en-US" altLang="ko-KR" dirty="0"/>
              <a:t>weight, </a:t>
            </a:r>
            <a:r>
              <a:rPr lang="ko-KR" altLang="en-US" dirty="0" err="1"/>
              <a:t>출력값을</a:t>
            </a:r>
            <a:r>
              <a:rPr lang="ko-KR" altLang="en-US" dirty="0"/>
              <a:t> 알고 있을 때</a:t>
            </a:r>
            <a:r>
              <a:rPr lang="en-US" altLang="ko-KR" dirty="0"/>
              <a:t>,</a:t>
            </a:r>
            <a:r>
              <a:rPr lang="ko-KR" altLang="en-US" dirty="0"/>
              <a:t> 최종 </a:t>
            </a:r>
            <a:r>
              <a:rPr lang="en-US" altLang="ko-KR" dirty="0"/>
              <a:t>output error</a:t>
            </a:r>
            <a:r>
              <a:rPr lang="ko-KR" altLang="en-US" dirty="0"/>
              <a:t>을 측정하며</a:t>
            </a:r>
            <a:r>
              <a:rPr lang="en-US" altLang="ko-KR" dirty="0"/>
              <a:t>(output</a:t>
            </a:r>
            <a:r>
              <a:rPr lang="ko-KR" altLang="en-US" dirty="0"/>
              <a:t>과 실제 값의 차이</a:t>
            </a:r>
            <a:r>
              <a:rPr lang="en-US" altLang="ko-KR" dirty="0"/>
              <a:t>), error</a:t>
            </a:r>
            <a:r>
              <a:rPr lang="ko-KR" altLang="en-US" dirty="0"/>
              <a:t>을 활용하여 </a:t>
            </a:r>
            <a:r>
              <a:rPr lang="en-US" altLang="ko-KR" dirty="0"/>
              <a:t>gradient-descent</a:t>
            </a:r>
            <a:r>
              <a:rPr lang="ko-KR" altLang="en-US" dirty="0"/>
              <a:t>를 사용할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이후 각 </a:t>
            </a:r>
            <a:r>
              <a:rPr lang="en-US" altLang="ko-KR" dirty="0"/>
              <a:t>output connection</a:t>
            </a:r>
            <a:r>
              <a:rPr lang="ko-KR" altLang="en-US" dirty="0"/>
              <a:t>이 얼마나 </a:t>
            </a:r>
            <a:r>
              <a:rPr lang="en-US" altLang="ko-KR" dirty="0"/>
              <a:t>error</a:t>
            </a:r>
            <a:r>
              <a:rPr lang="ko-KR" altLang="en-US" dirty="0"/>
              <a:t>에 기여했는지</a:t>
            </a:r>
            <a:r>
              <a:rPr lang="en-US" altLang="ko-KR" dirty="0"/>
              <a:t>, </a:t>
            </a:r>
            <a:r>
              <a:rPr lang="ko-KR" altLang="en-US" dirty="0"/>
              <a:t>영향을 주었는지를 파악함</a:t>
            </a:r>
            <a:endParaRPr lang="en-US" altLang="ko-KR" dirty="0"/>
          </a:p>
          <a:p>
            <a:r>
              <a:rPr lang="en-US" altLang="ko-KR" dirty="0"/>
              <a:t>- Chain rule</a:t>
            </a:r>
            <a:r>
              <a:rPr lang="ko-KR" altLang="en-US" dirty="0"/>
              <a:t>을 사용하는 등의 상세 내용은 다음 강의에서 증명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73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최종 네트워크 </a:t>
            </a:r>
            <a:r>
              <a:rPr lang="en-US" altLang="ko-KR" dirty="0"/>
              <a:t>output error</a:t>
            </a:r>
            <a:r>
              <a:rPr lang="ko-KR" altLang="en-US" dirty="0"/>
              <a:t>값을 알고 있을 때</a:t>
            </a:r>
            <a:r>
              <a:rPr lang="en-US" altLang="ko-KR" dirty="0"/>
              <a:t>, </a:t>
            </a:r>
            <a:r>
              <a:rPr lang="ko-KR" altLang="en-US" dirty="0"/>
              <a:t>바로 전의 </a:t>
            </a:r>
            <a:r>
              <a:rPr lang="en-US" altLang="ko-KR" dirty="0"/>
              <a:t>hidden layer</a:t>
            </a:r>
            <a:r>
              <a:rPr lang="ko-KR" altLang="en-US" dirty="0"/>
              <a:t>과의 </a:t>
            </a:r>
            <a:r>
              <a:rPr lang="en-US" altLang="ko-KR" dirty="0"/>
              <a:t>connection rate</a:t>
            </a:r>
            <a:r>
              <a:rPr lang="ko-KR" altLang="en-US" dirty="0"/>
              <a:t>가 있으므로 바로 이전</a:t>
            </a:r>
            <a:r>
              <a:rPr lang="en-US" altLang="ko-KR" dirty="0"/>
              <a:t>layer</a:t>
            </a:r>
            <a:r>
              <a:rPr lang="ko-KR" altLang="en-US" dirty="0"/>
              <a:t>와의 </a:t>
            </a:r>
            <a:r>
              <a:rPr lang="en-US" altLang="ko-KR" dirty="0"/>
              <a:t>weight</a:t>
            </a:r>
            <a:r>
              <a:rPr lang="ko-KR" altLang="en-US" dirty="0"/>
              <a:t>값을 보면서 어떤 노드의 </a:t>
            </a:r>
            <a:r>
              <a:rPr lang="en-US" altLang="ko-KR" dirty="0"/>
              <a:t>weight</a:t>
            </a:r>
            <a:r>
              <a:rPr lang="ko-KR" altLang="en-US" dirty="0"/>
              <a:t>가 </a:t>
            </a:r>
            <a:r>
              <a:rPr lang="en-US" altLang="ko-KR" dirty="0"/>
              <a:t>error</a:t>
            </a:r>
            <a:r>
              <a:rPr lang="ko-KR" altLang="en-US" dirty="0"/>
              <a:t>에 큰 기여를 했는지를 찾아냄</a:t>
            </a:r>
            <a:r>
              <a:rPr lang="en-US" altLang="ko-KR" dirty="0"/>
              <a:t>. </a:t>
            </a:r>
            <a:r>
              <a:rPr lang="ko-KR" altLang="en-US" dirty="0"/>
              <a:t>이후 바로 전 </a:t>
            </a:r>
            <a:r>
              <a:rPr lang="en-US" altLang="ko-KR" dirty="0"/>
              <a:t>hidden layer</a:t>
            </a:r>
            <a:r>
              <a:rPr lang="ko-KR" altLang="en-US" dirty="0"/>
              <a:t>의 각 노드 별 기여도에 대한 가중치를 알 수 있게 되며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input layer</a:t>
            </a:r>
            <a:r>
              <a:rPr lang="ko-KR" altLang="en-US" dirty="0"/>
              <a:t>에 도달할 때 까지 반복함</a:t>
            </a:r>
            <a:r>
              <a:rPr lang="en-US" altLang="ko-KR" b="1" dirty="0"/>
              <a:t>- “Back-propagation”</a:t>
            </a:r>
          </a:p>
          <a:p>
            <a:endParaRPr lang="en-US" altLang="ko-KR" b="1" dirty="0"/>
          </a:p>
          <a:p>
            <a:r>
              <a:rPr lang="en-US" altLang="ko-KR" b="0" dirty="0"/>
              <a:t>6. </a:t>
            </a:r>
            <a:r>
              <a:rPr lang="ko-KR" altLang="en-US" b="0" dirty="0"/>
              <a:t>각 </a:t>
            </a:r>
            <a:r>
              <a:rPr lang="ko-KR" altLang="en-US" b="0" dirty="0" err="1"/>
              <a:t>노드별로</a:t>
            </a:r>
            <a:r>
              <a:rPr lang="ko-KR" altLang="en-US" b="0" dirty="0"/>
              <a:t> 어떤 </a:t>
            </a:r>
            <a:r>
              <a:rPr lang="en-US" altLang="ko-KR" b="0" dirty="0"/>
              <a:t>weight</a:t>
            </a:r>
            <a:r>
              <a:rPr lang="ko-KR" altLang="en-US" b="0" dirty="0"/>
              <a:t>가 </a:t>
            </a:r>
            <a:r>
              <a:rPr lang="en-US" altLang="ko-KR" b="0" dirty="0"/>
              <a:t>error</a:t>
            </a:r>
            <a:r>
              <a:rPr lang="ko-KR" altLang="en-US" b="0" dirty="0"/>
              <a:t>에 기여하였는지를 다 측정하였으므로</a:t>
            </a:r>
            <a:r>
              <a:rPr lang="en-US" altLang="ko-KR" b="0" dirty="0"/>
              <a:t>, </a:t>
            </a:r>
            <a:r>
              <a:rPr lang="ko-KR" altLang="en-US" b="0" dirty="0"/>
              <a:t>최종적으로</a:t>
            </a:r>
            <a:r>
              <a:rPr lang="en-US" altLang="ko-KR" b="0" dirty="0"/>
              <a:t> gradient-descent step</a:t>
            </a:r>
            <a:r>
              <a:rPr lang="ko-KR" altLang="en-US" b="0" dirty="0"/>
              <a:t>을 통해 </a:t>
            </a:r>
            <a:r>
              <a:rPr lang="ko-KR" altLang="en-US" b="1" dirty="0"/>
              <a:t> </a:t>
            </a:r>
            <a:r>
              <a:rPr lang="ko-KR" altLang="en-US" b="0" dirty="0"/>
              <a:t>각 </a:t>
            </a:r>
            <a:r>
              <a:rPr lang="en-US" altLang="ko-KR" b="0" dirty="0"/>
              <a:t>weight</a:t>
            </a:r>
            <a:r>
              <a:rPr lang="ko-KR" altLang="en-US" b="0" dirty="0"/>
              <a:t>별로 </a:t>
            </a:r>
            <a:r>
              <a:rPr lang="en-US" altLang="ko-KR" b="0" dirty="0"/>
              <a:t>tweaking</a:t>
            </a:r>
            <a:r>
              <a:rPr lang="ko-KR" altLang="en-US" b="0" dirty="0"/>
              <a:t>을 할 수 있게 됨</a:t>
            </a:r>
            <a:r>
              <a:rPr lang="en-US" altLang="ko-KR" b="0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97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BP</a:t>
            </a:r>
            <a:r>
              <a:rPr lang="ko-KR" altLang="en-US" b="1" dirty="0"/>
              <a:t> </a:t>
            </a:r>
            <a:r>
              <a:rPr lang="en-US" altLang="ko-KR" b="1" dirty="0"/>
              <a:t>In summary</a:t>
            </a:r>
          </a:p>
          <a:p>
            <a:endParaRPr lang="en-US" altLang="ko-KR" b="1" dirty="0"/>
          </a:p>
          <a:p>
            <a:r>
              <a:rPr lang="ko-KR" altLang="en-US" b="0" dirty="0"/>
              <a:t>각 </a:t>
            </a:r>
            <a:r>
              <a:rPr lang="en-US" altLang="ko-KR" b="0" dirty="0"/>
              <a:t>training sample</a:t>
            </a:r>
            <a:r>
              <a:rPr lang="ko-KR" altLang="en-US" b="0" dirty="0"/>
              <a:t>별로</a:t>
            </a:r>
            <a:r>
              <a:rPr lang="en-US" altLang="ko-KR" b="0" dirty="0"/>
              <a:t>, </a:t>
            </a:r>
            <a:r>
              <a:rPr lang="ko-KR" altLang="en-US" b="0" dirty="0"/>
              <a:t>최종 </a:t>
            </a:r>
            <a:r>
              <a:rPr lang="ko-KR" altLang="en-US" b="0" dirty="0" err="1"/>
              <a:t>예측값을</a:t>
            </a:r>
            <a:r>
              <a:rPr lang="ko-KR" altLang="en-US" b="0" dirty="0"/>
              <a:t> 만들어내며</a:t>
            </a:r>
            <a:r>
              <a:rPr lang="en-US" altLang="ko-KR" b="0" dirty="0"/>
              <a:t>, </a:t>
            </a:r>
            <a:r>
              <a:rPr lang="ko-KR" altLang="en-US" b="0" dirty="0"/>
              <a:t>이를 통해 </a:t>
            </a:r>
            <a:r>
              <a:rPr lang="en-US" altLang="ko-KR" b="0" dirty="0"/>
              <a:t>error</a:t>
            </a:r>
            <a:r>
              <a:rPr lang="ko-KR" altLang="en-US" b="0" dirty="0"/>
              <a:t>을 구함 </a:t>
            </a:r>
            <a:r>
              <a:rPr lang="en-US" altLang="ko-KR" b="0" dirty="0"/>
              <a:t>– </a:t>
            </a:r>
            <a:r>
              <a:rPr lang="en-US" altLang="ko-KR" b="0" dirty="0" err="1"/>
              <a:t>Forwardpass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해당 </a:t>
            </a:r>
            <a:r>
              <a:rPr lang="en-US" altLang="ko-KR" b="0" dirty="0"/>
              <a:t>error</a:t>
            </a:r>
            <a:r>
              <a:rPr lang="ko-KR" altLang="en-US" b="0" dirty="0"/>
              <a:t>을 바탕으로 바로 이전의 </a:t>
            </a:r>
            <a:r>
              <a:rPr lang="en-US" altLang="ko-KR" b="0" dirty="0"/>
              <a:t>layer</a:t>
            </a:r>
            <a:r>
              <a:rPr lang="ko-KR" altLang="en-US" b="0" dirty="0"/>
              <a:t>의 기여도를 평가하고</a:t>
            </a:r>
            <a:r>
              <a:rPr lang="en-US" altLang="ko-KR" b="0" dirty="0"/>
              <a:t>, </a:t>
            </a:r>
            <a:r>
              <a:rPr lang="ko-KR" altLang="en-US" b="0" dirty="0"/>
              <a:t>다시 이를 바탕으로 그 이전의 </a:t>
            </a:r>
            <a:r>
              <a:rPr lang="en-US" altLang="ko-KR" b="0" dirty="0"/>
              <a:t>layer</a:t>
            </a:r>
            <a:r>
              <a:rPr lang="ko-KR" altLang="en-US" b="0" dirty="0"/>
              <a:t>의 기여도 </a:t>
            </a:r>
            <a:r>
              <a:rPr lang="en-US" altLang="ko-KR" b="0" dirty="0"/>
              <a:t>… input layer</a:t>
            </a:r>
            <a:r>
              <a:rPr lang="ko-KR" altLang="en-US" b="0" dirty="0"/>
              <a:t>까지 각 연결 간의 어떤 노드가 에러에 크게 기여했는지 </a:t>
            </a:r>
            <a:r>
              <a:rPr lang="en-US" altLang="ko-KR" b="0" dirty="0"/>
              <a:t>reverse pass</a:t>
            </a:r>
            <a:r>
              <a:rPr lang="ko-KR" altLang="en-US" b="0" dirty="0"/>
              <a:t>를 수행함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기여도를 모두 파악하고 나서</a:t>
            </a:r>
            <a:r>
              <a:rPr lang="en-US" altLang="ko-KR" b="0" dirty="0"/>
              <a:t>, </a:t>
            </a:r>
            <a:r>
              <a:rPr lang="ko-KR" altLang="en-US" b="0" dirty="0"/>
              <a:t>어떤 </a:t>
            </a:r>
            <a:r>
              <a:rPr lang="en-US" altLang="ko-KR" b="0" dirty="0"/>
              <a:t>weight</a:t>
            </a:r>
            <a:r>
              <a:rPr lang="ko-KR" altLang="en-US" b="0" dirty="0"/>
              <a:t>를 바꾸어야 하는지에 따라 </a:t>
            </a:r>
            <a:r>
              <a:rPr lang="en-US" altLang="ko-KR" b="0" dirty="0"/>
              <a:t>tweaking</a:t>
            </a:r>
            <a:r>
              <a:rPr lang="ko-KR" altLang="en-US" b="0" dirty="0"/>
              <a:t>을 수행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5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: </a:t>
            </a:r>
            <a:r>
              <a:rPr lang="ko-KR" altLang="en-US" dirty="0"/>
              <a:t>여러 층의 </a:t>
            </a:r>
            <a:r>
              <a:rPr lang="en-US" altLang="ko-KR" dirty="0"/>
              <a:t>Perceptron</a:t>
            </a:r>
            <a:r>
              <a:rPr lang="ko-KR" altLang="en-US" dirty="0"/>
              <a:t>을 연결하고</a:t>
            </a:r>
            <a:r>
              <a:rPr lang="en-US" altLang="ko-KR" dirty="0"/>
              <a:t>, </a:t>
            </a:r>
            <a:r>
              <a:rPr lang="ko-KR" altLang="en-US" dirty="0"/>
              <a:t>복잡하게 조합해서 주어진 </a:t>
            </a:r>
            <a:r>
              <a:rPr lang="ko-KR" altLang="en-US" dirty="0" err="1"/>
              <a:t>입력값에</a:t>
            </a:r>
            <a:r>
              <a:rPr lang="ko-KR" altLang="en-US" dirty="0"/>
              <a:t> 대한 판단을 하게 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구조</a:t>
            </a:r>
            <a:r>
              <a:rPr lang="en-US" altLang="ko-KR" dirty="0"/>
              <a:t> : </a:t>
            </a:r>
            <a:r>
              <a:rPr lang="ko-KR" altLang="en-US" dirty="0"/>
              <a:t>왜 신경망인가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신경의 </a:t>
            </a:r>
            <a:r>
              <a:rPr lang="en-US" altLang="ko-KR" dirty="0"/>
              <a:t>Concept</a:t>
            </a:r>
            <a:r>
              <a:rPr lang="ko-KR" altLang="en-US" dirty="0"/>
              <a:t>를 가져옴</a:t>
            </a:r>
            <a:r>
              <a:rPr lang="en-US" altLang="ko-KR" dirty="0"/>
              <a:t>(</a:t>
            </a:r>
            <a:r>
              <a:rPr lang="en-US" altLang="ko-KR" b="1" dirty="0"/>
              <a:t>Perceptron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 값과 활성화 함수를 사용해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다음으로 넘기는 가장 작은 신경망 단위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기본적인 개념 위주로 설명하고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ko-KR" altLang="en-US" dirty="0" err="1"/>
              <a:t>디테일하게</a:t>
            </a:r>
            <a:r>
              <a:rPr lang="ko-KR" altLang="en-US" dirty="0"/>
              <a:t> 다룰 예정</a:t>
            </a:r>
            <a:r>
              <a:rPr lang="en-US" altLang="ko-KR" dirty="0"/>
              <a:t>. </a:t>
            </a:r>
            <a:r>
              <a:rPr lang="ko-KR" altLang="en-US" dirty="0"/>
              <a:t>지금은 개념만 </a:t>
            </a:r>
            <a:r>
              <a:rPr lang="ko-KR" altLang="en-US" dirty="0" err="1"/>
              <a:t>알아둘</a:t>
            </a:r>
            <a:r>
              <a:rPr lang="ko-KR" altLang="en-US" dirty="0"/>
              <a:t>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10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But for BP..</a:t>
            </a:r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  <a:r>
              <a:rPr lang="ko-KR" altLang="en-US" dirty="0"/>
              <a:t>은 미분을 하기 어려우므로</a:t>
            </a:r>
            <a:r>
              <a:rPr lang="en-US" altLang="ko-KR" dirty="0"/>
              <a:t>, </a:t>
            </a:r>
            <a:r>
              <a:rPr lang="ko-KR" altLang="en-US" dirty="0"/>
              <a:t>미분을 하기 쉬운 </a:t>
            </a:r>
            <a:r>
              <a:rPr lang="en-US" altLang="ko-KR" b="1" dirty="0"/>
              <a:t>sigmoid </a:t>
            </a:r>
            <a:r>
              <a:rPr lang="ko-KR" altLang="en-US" b="1" dirty="0"/>
              <a:t>함수를 사용함</a:t>
            </a:r>
            <a:endParaRPr lang="en-US" altLang="ko-KR" b="1" dirty="0"/>
          </a:p>
          <a:p>
            <a:r>
              <a:rPr lang="en-US" altLang="ko-KR" dirty="0"/>
              <a:t>-&gt; step function</a:t>
            </a:r>
            <a:r>
              <a:rPr lang="ko-KR" altLang="en-US" dirty="0"/>
              <a:t>은 </a:t>
            </a:r>
            <a:r>
              <a:rPr lang="en-US" altLang="ko-KR" dirty="0"/>
              <a:t>flat</a:t>
            </a:r>
            <a:r>
              <a:rPr lang="ko-KR" altLang="en-US" dirty="0"/>
              <a:t>하므로 </a:t>
            </a:r>
            <a:r>
              <a:rPr lang="en-US" altLang="ko-KR" dirty="0"/>
              <a:t>gradient</a:t>
            </a:r>
            <a:r>
              <a:rPr lang="ko-KR" altLang="en-US" dirty="0"/>
              <a:t>값을 구하기 </a:t>
            </a:r>
            <a:r>
              <a:rPr lang="ko-KR" altLang="en-US" dirty="0" err="1"/>
              <a:t>힘듬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최종적으로 </a:t>
            </a:r>
            <a:r>
              <a:rPr lang="en-US" altLang="ko-KR" dirty="0"/>
              <a:t>BP</a:t>
            </a:r>
            <a:r>
              <a:rPr lang="ko-KR" altLang="en-US" dirty="0"/>
              <a:t>를 사용하려면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function</a:t>
            </a:r>
            <a:r>
              <a:rPr lang="ko-KR" altLang="en-US" dirty="0"/>
              <a:t>을 사용해야 하는지를 판단하는 것이 중요함</a:t>
            </a:r>
            <a:r>
              <a:rPr lang="en-US" altLang="ko-KR" dirty="0"/>
              <a:t>(activation function)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23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의 경우</a:t>
            </a:r>
            <a:r>
              <a:rPr lang="en-US" altLang="ko-KR" dirty="0"/>
              <a:t>, gradient</a:t>
            </a:r>
            <a:r>
              <a:rPr lang="ko-KR" altLang="en-US" dirty="0"/>
              <a:t>값이 의미가 없음</a:t>
            </a:r>
            <a:r>
              <a:rPr lang="en-US" altLang="ko-KR" dirty="0"/>
              <a:t>(</a:t>
            </a:r>
            <a:r>
              <a:rPr lang="ko-KR" altLang="en-US" dirty="0"/>
              <a:t>계단형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*</a:t>
            </a:r>
            <a:r>
              <a:rPr lang="en-US" altLang="ko-KR" b="1" dirty="0" err="1"/>
              <a:t>ReLU</a:t>
            </a:r>
            <a:r>
              <a:rPr lang="en-US" altLang="ko-KR" b="1" dirty="0"/>
              <a:t> </a:t>
            </a:r>
            <a:r>
              <a:rPr lang="en-US" altLang="ko-KR" dirty="0"/>
              <a:t>: 0 </a:t>
            </a:r>
            <a:r>
              <a:rPr lang="ko-KR" altLang="en-US" dirty="0"/>
              <a:t>전까지는 의미가 없고</a:t>
            </a:r>
            <a:r>
              <a:rPr lang="en-US" altLang="ko-KR" dirty="0"/>
              <a:t>, 0</a:t>
            </a:r>
            <a:r>
              <a:rPr lang="ko-KR" altLang="en-US" dirty="0"/>
              <a:t>보다 큰 값에 대해서는 기울기가 일정하게 나타나는 특이한 함수</a:t>
            </a:r>
            <a:r>
              <a:rPr lang="en-US" altLang="ko-KR" dirty="0"/>
              <a:t>. </a:t>
            </a:r>
            <a:r>
              <a:rPr lang="ko-KR" altLang="en-US" dirty="0"/>
              <a:t>굉장히 유용하게 활용됨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Sigmoid</a:t>
            </a:r>
            <a:r>
              <a:rPr lang="ko-KR" altLang="en-US" dirty="0"/>
              <a:t>의 </a:t>
            </a:r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0~ 0.2</a:t>
            </a:r>
            <a:r>
              <a:rPr lang="ko-KR" altLang="en-US" dirty="0"/>
              <a:t> 사이이지만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ko-KR" altLang="en-US" dirty="0"/>
              <a:t>의 경우 편차를 키우다 보니 장점이 있음</a:t>
            </a:r>
            <a:r>
              <a:rPr lang="en-US" altLang="ko-KR" dirty="0"/>
              <a:t>.(gradient</a:t>
            </a:r>
            <a:r>
              <a:rPr lang="ko-KR" altLang="en-US" dirty="0"/>
              <a:t>값이 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99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0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퍼셉트론의</a:t>
            </a:r>
            <a:r>
              <a:rPr lang="ko-KR" altLang="en-US" b="1" dirty="0"/>
              <a:t> 한계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검은 점과 흰 점이 있을 때</a:t>
            </a:r>
            <a:r>
              <a:rPr lang="en-US" altLang="ko-KR" dirty="0"/>
              <a:t>, </a:t>
            </a:r>
            <a:r>
              <a:rPr lang="ko-KR" altLang="en-US" dirty="0"/>
              <a:t>하나의 선으로 이를 분리할 수 있을까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어떠한 선도 이를 완벽하게 구별할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퍼셉트론도</a:t>
            </a:r>
            <a:r>
              <a:rPr lang="ko-KR" altLang="en-US" dirty="0"/>
              <a:t> 이와 마찬가지로</a:t>
            </a:r>
            <a:r>
              <a:rPr lang="en-US" altLang="ko-KR" dirty="0"/>
              <a:t>, </a:t>
            </a:r>
            <a:r>
              <a:rPr lang="ko-KR" altLang="en-US" dirty="0"/>
              <a:t>선을 긋는 작업으로 볼 수 있음</a:t>
            </a:r>
            <a:endParaRPr lang="en-US" altLang="ko-KR" dirty="0"/>
          </a:p>
          <a:p>
            <a:r>
              <a:rPr lang="en-US" altLang="ko-KR" dirty="0"/>
              <a:t>-&gt; Linearly </a:t>
            </a:r>
            <a:r>
              <a:rPr lang="en-US" altLang="ko-KR" dirty="0" err="1"/>
              <a:t>unseparable</a:t>
            </a:r>
            <a:r>
              <a:rPr lang="ko-KR" altLang="en-US" dirty="0"/>
              <a:t>한 경우</a:t>
            </a:r>
            <a:r>
              <a:rPr lang="en-US" altLang="ko-KR" dirty="0"/>
              <a:t>(XOR Problem)</a:t>
            </a:r>
            <a:r>
              <a:rPr lang="ko-KR" altLang="en-US" dirty="0"/>
              <a:t>를 해결할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이후 </a:t>
            </a:r>
            <a:r>
              <a:rPr lang="en-US" altLang="ko-KR" dirty="0"/>
              <a:t>Multi-layer perceptron</a:t>
            </a:r>
            <a:r>
              <a:rPr lang="ko-KR" altLang="en-US" dirty="0"/>
              <a:t>을 통해 해결함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Solution : </a:t>
            </a:r>
            <a:r>
              <a:rPr lang="ko-KR" altLang="en-US" dirty="0"/>
              <a:t>차원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평면을 휘어서 해결하는 것과 같이</a:t>
            </a:r>
            <a:r>
              <a:rPr lang="en-US" altLang="ko-KR" dirty="0"/>
              <a:t>, </a:t>
            </a:r>
            <a:r>
              <a:rPr lang="ko-KR" altLang="en-US" dirty="0"/>
              <a:t>차원을 변환시켜 </a:t>
            </a:r>
            <a:r>
              <a:rPr lang="en-US" altLang="ko-KR" dirty="0"/>
              <a:t>3</a:t>
            </a:r>
            <a:r>
              <a:rPr lang="ko-KR" altLang="en-US" dirty="0"/>
              <a:t>차원 공간에서는 직선으로 분리가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9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MLP(Multi-layer perceptron)</a:t>
            </a:r>
          </a:p>
          <a:p>
            <a:endParaRPr lang="en-US" altLang="ko-KR" dirty="0"/>
          </a:p>
          <a:p>
            <a:r>
              <a:rPr lang="ko-KR" altLang="en-US" dirty="0"/>
              <a:t>좌표평면 자체에 변화를 주는 것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숨어있는 층</a:t>
            </a:r>
            <a:r>
              <a:rPr lang="en-US" altLang="ko-KR" dirty="0"/>
              <a:t>(</a:t>
            </a:r>
            <a:r>
              <a:rPr lang="ko-KR" altLang="en-US" dirty="0" err="1"/>
              <a:t>은닉층</a:t>
            </a:r>
            <a:r>
              <a:rPr lang="en-US" altLang="ko-KR" dirty="0"/>
              <a:t>)</a:t>
            </a:r>
            <a:r>
              <a:rPr lang="ko-KR" altLang="en-US" dirty="0"/>
              <a:t>을 생성하여 해결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이와 같이</a:t>
            </a:r>
            <a:r>
              <a:rPr lang="en-US" altLang="ko-KR" dirty="0"/>
              <a:t>, </a:t>
            </a:r>
            <a:r>
              <a:rPr lang="ko-KR" altLang="en-US" dirty="0"/>
              <a:t>은닉층이 포함된 </a:t>
            </a:r>
            <a:r>
              <a:rPr lang="ko-KR" altLang="en-US" dirty="0" err="1"/>
              <a:t>퍼셉트론</a:t>
            </a:r>
            <a:r>
              <a:rPr lang="ko-KR" altLang="en-US" dirty="0"/>
              <a:t> 구조를 </a:t>
            </a:r>
            <a:r>
              <a:rPr lang="en-US" altLang="ko-KR" dirty="0"/>
              <a:t>MLP(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)</a:t>
            </a:r>
            <a:r>
              <a:rPr lang="ko-KR" altLang="en-US" dirty="0"/>
              <a:t>으로 부름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1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b="1" dirty="0"/>
              <a:t>Hidden layer</a:t>
            </a:r>
            <a:r>
              <a:rPr lang="ko-KR" altLang="en-US" dirty="0"/>
              <a:t>을 추가하게 되면</a:t>
            </a:r>
            <a:r>
              <a:rPr lang="en-US" altLang="ko-KR" dirty="0"/>
              <a:t>, </a:t>
            </a:r>
            <a:r>
              <a:rPr lang="ko-KR" altLang="en-US" dirty="0"/>
              <a:t>좌표평면을 왜곡시키는 것과 같은 효과를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직선으로 분리할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2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수식으로 나타내면 다음과 같음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input x</a:t>
            </a:r>
            <a:r>
              <a:rPr lang="ko-KR" altLang="en-US" dirty="0"/>
              <a:t>에 대해서</a:t>
            </a:r>
            <a:r>
              <a:rPr lang="en-US" altLang="ko-KR" dirty="0"/>
              <a:t>, hidden layer n</a:t>
            </a:r>
            <a:r>
              <a:rPr lang="ko-KR" altLang="en-US" dirty="0"/>
              <a:t>이 있고</a:t>
            </a:r>
            <a:r>
              <a:rPr lang="en-US" altLang="ko-KR" dirty="0"/>
              <a:t>, hidden layer</a:t>
            </a:r>
            <a:r>
              <a:rPr lang="ko-KR" altLang="en-US" dirty="0"/>
              <a:t>과 </a:t>
            </a:r>
            <a:r>
              <a:rPr lang="en-US" altLang="ko-KR" dirty="0"/>
              <a:t>input </a:t>
            </a:r>
            <a:r>
              <a:rPr lang="ko-KR" altLang="en-US" dirty="0"/>
              <a:t>사이의 모든 연결에 대해서 </a:t>
            </a:r>
            <a:r>
              <a:rPr lang="en-US" altLang="ko-KR" dirty="0"/>
              <a:t>W_1</a:t>
            </a:r>
            <a:r>
              <a:rPr lang="ko-KR" altLang="en-US" dirty="0"/>
              <a:t>라는 가중치 </a:t>
            </a:r>
            <a:r>
              <a:rPr lang="en-US" altLang="ko-KR" dirty="0"/>
              <a:t>matrix, hidden layer</a:t>
            </a:r>
            <a:r>
              <a:rPr lang="ko-KR" altLang="en-US" dirty="0"/>
              <a:t>와 </a:t>
            </a:r>
            <a:r>
              <a:rPr lang="en-US" altLang="ko-KR" dirty="0"/>
              <a:t>output layer </a:t>
            </a:r>
            <a:r>
              <a:rPr lang="ko-KR" altLang="en-US" dirty="0"/>
              <a:t>사이에서의 가중치 </a:t>
            </a:r>
            <a:r>
              <a:rPr lang="en-US" altLang="ko-KR" dirty="0"/>
              <a:t>W_2</a:t>
            </a:r>
            <a:r>
              <a:rPr lang="ko-KR" altLang="en-US" dirty="0"/>
              <a:t>가 존재함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(layer</a:t>
            </a:r>
            <a:r>
              <a:rPr lang="ko-KR" altLang="en-US" dirty="0"/>
              <a:t>별로 가중치가 있다는 것을 강조하기 위해 </a:t>
            </a:r>
            <a:r>
              <a:rPr lang="en-US" altLang="ko-KR" dirty="0"/>
              <a:t>w_1, w_2</a:t>
            </a:r>
            <a:r>
              <a:rPr lang="ko-KR" altLang="en-US" dirty="0"/>
              <a:t>로 나타냈음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정확한 수식은 </a:t>
            </a:r>
            <a:r>
              <a:rPr lang="en-US" altLang="ko-KR" dirty="0"/>
              <a:t>16</a:t>
            </a:r>
            <a:r>
              <a:rPr lang="ko-KR" altLang="en-US" dirty="0"/>
              <a:t>강에서 설명함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71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Back-Propagation(BP)</a:t>
            </a:r>
          </a:p>
          <a:p>
            <a:endParaRPr lang="en-US" altLang="ko-KR" dirty="0"/>
          </a:p>
          <a:p>
            <a:r>
              <a:rPr lang="ko-KR" altLang="en-US" dirty="0"/>
              <a:t>오류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어떻게 해당 가중치들을 학습시킬 것인가</a:t>
            </a:r>
            <a:r>
              <a:rPr lang="en-US" altLang="ko-KR" dirty="0"/>
              <a:t>?(</a:t>
            </a:r>
            <a:r>
              <a:rPr lang="ko-KR" altLang="en-US" dirty="0"/>
              <a:t>수정할 것인가</a:t>
            </a:r>
            <a:r>
              <a:rPr lang="en-US" altLang="ko-KR" dirty="0"/>
              <a:t>?)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경사 하강법의 확장 개념으로</a:t>
            </a:r>
            <a:r>
              <a:rPr lang="en-US" altLang="ko-KR" dirty="0"/>
              <a:t>,</a:t>
            </a:r>
          </a:p>
          <a:p>
            <a:pPr marL="0" indent="0">
              <a:buFontTx/>
              <a:buNone/>
            </a:pPr>
            <a:r>
              <a:rPr lang="ko-KR" altLang="en-US" dirty="0"/>
              <a:t>가중치를 구하는 방식은 경사 </a:t>
            </a:r>
            <a:r>
              <a:rPr lang="ko-KR" altLang="en-US" dirty="0" err="1"/>
              <a:t>하강법</a:t>
            </a:r>
            <a:r>
              <a:rPr lang="en-US" altLang="ko-KR" dirty="0"/>
              <a:t>(GD)</a:t>
            </a:r>
            <a:r>
              <a:rPr lang="ko-KR" altLang="en-US" dirty="0"/>
              <a:t>를 활용 </a:t>
            </a:r>
            <a:r>
              <a:rPr lang="en-US" altLang="ko-KR" dirty="0"/>
              <a:t>– (</a:t>
            </a:r>
            <a:r>
              <a:rPr lang="ko-KR" altLang="en-US" dirty="0" err="1"/>
              <a:t>랜덤값으로</a:t>
            </a:r>
            <a:r>
              <a:rPr lang="ko-KR" altLang="en-US" dirty="0"/>
              <a:t> 가중치를 선언하고</a:t>
            </a:r>
            <a:r>
              <a:rPr lang="en-US" altLang="ko-KR" dirty="0"/>
              <a:t>, </a:t>
            </a:r>
            <a:r>
              <a:rPr lang="ko-KR" altLang="en-US" dirty="0"/>
              <a:t>결과값을 사용하여 오차를 구한 다음 오차가 최소인 지점으로 계속하여 이동하는 방법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오차가 최소가 되는 지점</a:t>
            </a:r>
            <a:r>
              <a:rPr lang="en-US" altLang="ko-KR" dirty="0"/>
              <a:t>(</a:t>
            </a: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인 지점</a:t>
            </a:r>
            <a:r>
              <a:rPr lang="en-US" altLang="ko-KR" dirty="0"/>
              <a:t>)</a:t>
            </a:r>
            <a:r>
              <a:rPr lang="ko-KR" altLang="en-US" dirty="0"/>
              <a:t>이 우리가 알고자 하는 답이며</a:t>
            </a:r>
            <a:r>
              <a:rPr lang="en-US" altLang="ko-KR" dirty="0"/>
              <a:t>, </a:t>
            </a:r>
            <a:r>
              <a:rPr lang="ko-KR" altLang="en-US" dirty="0"/>
              <a:t>이 때의 가중치를 찾는 것이 학습과정임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B892D-E4EE-41CF-BD38-125A76345E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3134" y="2745930"/>
            <a:ext cx="520573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239" y="1759977"/>
            <a:ext cx="10383520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oo.gl/8qEGHD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3134" y="2745930"/>
            <a:ext cx="5204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Lecture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15:</a:t>
            </a:r>
            <a:r>
              <a:rPr sz="4400" spc="-55" dirty="0">
                <a:solidFill>
                  <a:srgbClr val="35404F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35404F"/>
                </a:solidFill>
                <a:latin typeface="Calibri"/>
                <a:cs typeface="Calibri"/>
              </a:rPr>
              <a:t>Perceptron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98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BP </a:t>
            </a:r>
            <a:r>
              <a:rPr spc="285" dirty="0"/>
              <a:t>for</a:t>
            </a:r>
            <a:r>
              <a:rPr spc="-85" dirty="0"/>
              <a:t> </a:t>
            </a:r>
            <a:r>
              <a:rPr b="1" spc="130" dirty="0">
                <a:latin typeface="Arial"/>
                <a:cs typeface="Arial"/>
              </a:rPr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456808"/>
            <a:ext cx="701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처음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20" dirty="0">
                <a:latin typeface="Arial"/>
                <a:cs typeface="Arial"/>
              </a:rPr>
              <a:t>W</a:t>
            </a:r>
            <a:r>
              <a:rPr sz="2400" spc="-20" dirty="0">
                <a:latin typeface="맑은 고딕"/>
                <a:cs typeface="맑은 고딕"/>
              </a:rPr>
              <a:t>는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spc="75" dirty="0">
                <a:latin typeface="Arial"/>
                <a:cs typeface="Arial"/>
              </a:rPr>
              <a:t>initialized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value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이후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50" dirty="0">
                <a:latin typeface="Arial"/>
                <a:cs typeface="Arial"/>
              </a:rPr>
              <a:t>BP</a:t>
            </a:r>
            <a:r>
              <a:rPr sz="2400" spc="-50" dirty="0">
                <a:latin typeface="맑은 고딕"/>
                <a:cs typeface="맑은 고딕"/>
              </a:rPr>
              <a:t>통해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35" dirty="0">
                <a:latin typeface="Arial"/>
                <a:cs typeface="Arial"/>
              </a:rPr>
              <a:t>W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수정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7782" y="1805398"/>
            <a:ext cx="5438735" cy="2955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095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BP </a:t>
            </a:r>
            <a:r>
              <a:rPr spc="285" dirty="0"/>
              <a:t>for </a:t>
            </a:r>
            <a:r>
              <a:rPr b="1" spc="195" dirty="0">
                <a:latin typeface="Arial"/>
                <a:cs typeface="Arial"/>
              </a:rPr>
              <a:t>Multi-layer</a:t>
            </a:r>
            <a:r>
              <a:rPr b="1" spc="-425" dirty="0">
                <a:latin typeface="Arial"/>
                <a:cs typeface="Arial"/>
              </a:rPr>
              <a:t> </a:t>
            </a:r>
            <a:r>
              <a:rPr b="1" spc="125" dirty="0">
                <a:latin typeface="Arial"/>
                <a:cs typeface="Arial"/>
              </a:rPr>
              <a:t>Perceptron</a:t>
            </a:r>
          </a:p>
        </p:txBody>
      </p:sp>
      <p:sp>
        <p:nvSpPr>
          <p:cNvPr id="3" name="object 3"/>
          <p:cNvSpPr/>
          <p:nvPr/>
        </p:nvSpPr>
        <p:spPr>
          <a:xfrm>
            <a:off x="2612740" y="2424976"/>
            <a:ext cx="7027310" cy="3126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5635" y="5295832"/>
            <a:ext cx="4702623" cy="1309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918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BP </a:t>
            </a:r>
            <a:r>
              <a:rPr spc="285" dirty="0"/>
              <a:t>for</a:t>
            </a:r>
            <a:r>
              <a:rPr spc="-85" dirty="0"/>
              <a:t> </a:t>
            </a:r>
            <a:r>
              <a:rPr spc="-30" dirty="0"/>
              <a:t>MLP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06472"/>
            <a:ext cx="304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6CC2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215" dirty="0">
                <a:latin typeface="휴먼모음T"/>
                <a:cs typeface="휴먼모음T"/>
              </a:rPr>
              <a:t>오차</a:t>
            </a:r>
            <a:r>
              <a:rPr sz="2400" spc="-745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역전파</a:t>
            </a:r>
            <a:r>
              <a:rPr sz="2400" spc="-755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구동</a:t>
            </a:r>
            <a:r>
              <a:rPr sz="2400" spc="-74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방식</a:t>
            </a:r>
            <a:endParaRPr sz="2400">
              <a:latin typeface="휴먼모음T"/>
              <a:cs typeface="휴먼모음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2688948"/>
            <a:ext cx="426275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b="1" spc="100" dirty="0">
                <a:solidFill>
                  <a:srgbClr val="2F5597"/>
                </a:solidFill>
                <a:latin typeface="함초롬돋움"/>
                <a:cs typeface="함초롬돋움"/>
              </a:rPr>
              <a:t>1</a:t>
            </a:r>
            <a:r>
              <a:rPr sz="2000" b="1" spc="-110" dirty="0">
                <a:solidFill>
                  <a:srgbClr val="2F5597"/>
                </a:solidFill>
                <a:latin typeface="함초롬돋움"/>
                <a:cs typeface="함초롬돋움"/>
              </a:rPr>
              <a:t> </a:t>
            </a:r>
            <a:r>
              <a:rPr sz="2000" b="1" spc="-125" dirty="0">
                <a:solidFill>
                  <a:srgbClr val="2F5597"/>
                </a:solidFill>
                <a:latin typeface="함초롬돋움"/>
                <a:cs typeface="함초롬돋움"/>
              </a:rPr>
              <a:t>|</a:t>
            </a:r>
            <a:r>
              <a:rPr sz="2000" b="1" spc="-105" dirty="0">
                <a:solidFill>
                  <a:srgbClr val="2F5597"/>
                </a:solidFill>
                <a:latin typeface="함초롬돋움"/>
                <a:cs typeface="함초롬돋움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임의의</a:t>
            </a:r>
            <a:r>
              <a:rPr sz="2000" spc="-61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초기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14" dirty="0">
                <a:latin typeface="휴먼모음T"/>
                <a:cs typeface="휴먼모음T"/>
              </a:rPr>
              <a:t>가중치(</a:t>
            </a:r>
            <a:r>
              <a:rPr sz="2000" spc="-615" dirty="0">
                <a:latin typeface="휴먼모음T"/>
                <a:cs typeface="휴먼모음T"/>
              </a:rPr>
              <a:t> </a:t>
            </a:r>
            <a:r>
              <a:rPr sz="3225" i="1" spc="44" baseline="3875" dirty="0">
                <a:latin typeface="Times New Roman"/>
                <a:cs typeface="Times New Roman"/>
              </a:rPr>
              <a:t>w</a:t>
            </a:r>
            <a:r>
              <a:rPr sz="3225" i="1" baseline="387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휴먼모음T"/>
                <a:cs typeface="휴먼모음T"/>
              </a:rPr>
              <a:t>)를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준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뒤</a:t>
            </a:r>
            <a:r>
              <a:rPr sz="2000" spc="-615" dirty="0">
                <a:latin typeface="휴먼모음T"/>
                <a:cs typeface="휴먼모음T"/>
              </a:rPr>
              <a:t> </a:t>
            </a:r>
            <a:r>
              <a:rPr sz="2000" spc="90" dirty="0">
                <a:latin typeface="휴먼모음T"/>
                <a:cs typeface="휴먼모음T"/>
              </a:rPr>
              <a:t>결과(</a:t>
            </a:r>
            <a:endParaRPr sz="2000" dirty="0">
              <a:latin typeface="휴먼모음T"/>
              <a:cs typeface="휴먼모음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5538" y="2712085"/>
            <a:ext cx="1095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휴먼모음T"/>
                <a:cs typeface="휴먼모음T"/>
              </a:rPr>
              <a:t>)를</a:t>
            </a:r>
            <a:r>
              <a:rPr sz="2000" spc="-67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계산함</a:t>
            </a:r>
            <a:endParaRPr sz="2000">
              <a:latin typeface="휴먼모음T"/>
              <a:cs typeface="휴먼모음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932" y="3341496"/>
            <a:ext cx="8364855" cy="159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5"/>
              </a:spcBef>
              <a:buAutoNum type="arabicPlain" startAt="2"/>
              <a:tabLst>
                <a:tab pos="229235" algn="l"/>
              </a:tabLst>
            </a:pPr>
            <a:r>
              <a:rPr sz="2000" b="1" spc="-125" dirty="0">
                <a:solidFill>
                  <a:srgbClr val="2F5597"/>
                </a:solidFill>
                <a:latin typeface="함초롬돋움"/>
                <a:cs typeface="함초롬돋움"/>
              </a:rPr>
              <a:t>|</a:t>
            </a:r>
            <a:r>
              <a:rPr sz="2000" b="1" spc="-105" dirty="0">
                <a:solidFill>
                  <a:srgbClr val="2F5597"/>
                </a:solidFill>
                <a:latin typeface="함초롬돋움"/>
                <a:cs typeface="함초롬돋움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계산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결과와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우리가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원하는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값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사이의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오차를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구함</a:t>
            </a:r>
            <a:endParaRPr sz="2000" dirty="0">
              <a:latin typeface="휴먼모음T"/>
              <a:cs typeface="휴먼모음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F5597"/>
              </a:buClr>
              <a:buFont typeface=""/>
              <a:buAutoNum type="arabicPlain" startAt="2"/>
            </a:pPr>
            <a:endParaRPr sz="1550" dirty="0">
              <a:latin typeface="휴먼모음T"/>
              <a:cs typeface="휴먼모음T"/>
            </a:endParaRPr>
          </a:p>
          <a:p>
            <a:pPr marL="228600" indent="-216535">
              <a:lnSpc>
                <a:spcPct val="100000"/>
              </a:lnSpc>
              <a:buAutoNum type="arabicPlain" startAt="2"/>
              <a:tabLst>
                <a:tab pos="229235" algn="l"/>
              </a:tabLst>
            </a:pPr>
            <a:r>
              <a:rPr sz="2000" b="1" spc="-125" dirty="0">
                <a:solidFill>
                  <a:srgbClr val="2F5597"/>
                </a:solidFill>
                <a:latin typeface="함초롬돋움"/>
                <a:cs typeface="함초롬돋움"/>
              </a:rPr>
              <a:t>|</a:t>
            </a:r>
            <a:r>
              <a:rPr sz="2000" b="1" spc="-100" dirty="0">
                <a:solidFill>
                  <a:srgbClr val="2F5597"/>
                </a:solidFill>
                <a:latin typeface="함초롬돋움"/>
                <a:cs typeface="함초롬돋움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경사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하강법을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이용해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바로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앞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가중치를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오차가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작아지는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방향으로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업데이트함</a:t>
            </a:r>
            <a:endParaRPr sz="2000" dirty="0">
              <a:latin typeface="휴먼모음T"/>
              <a:cs typeface="휴먼모음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F5597"/>
              </a:buClr>
              <a:buFont typeface=""/>
              <a:buAutoNum type="arabicPlain" startAt="2"/>
            </a:pPr>
            <a:endParaRPr sz="1550" dirty="0">
              <a:latin typeface="휴먼모음T"/>
              <a:cs typeface="휴먼모음T"/>
            </a:endParaRPr>
          </a:p>
          <a:p>
            <a:pPr marL="228600" indent="-216535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229235" algn="l"/>
              </a:tabLst>
            </a:pPr>
            <a:r>
              <a:rPr sz="2000" b="1" spc="-125" dirty="0">
                <a:solidFill>
                  <a:srgbClr val="2F5597"/>
                </a:solidFill>
                <a:latin typeface="함초롬돋움"/>
                <a:cs typeface="함초롬돋움"/>
              </a:rPr>
              <a:t>|</a:t>
            </a:r>
            <a:r>
              <a:rPr sz="2000" b="1" spc="-105" dirty="0">
                <a:solidFill>
                  <a:srgbClr val="2F5597"/>
                </a:solidFill>
                <a:latin typeface="함초롬돋움"/>
                <a:cs typeface="함초롬돋움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위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과정을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더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이상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오차가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줄어들지</a:t>
            </a:r>
            <a:r>
              <a:rPr sz="2000" spc="-6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않을</a:t>
            </a:r>
            <a:r>
              <a:rPr sz="2000" spc="-6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때까지</a:t>
            </a:r>
            <a:r>
              <a:rPr sz="2000" spc="-61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반복함</a:t>
            </a:r>
            <a:endParaRPr sz="2000" dirty="0">
              <a:latin typeface="휴먼모음T"/>
              <a:cs typeface="휴먼모음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21596" y="2815069"/>
            <a:ext cx="368650" cy="18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918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BP </a:t>
            </a:r>
            <a:r>
              <a:rPr spc="285" dirty="0"/>
              <a:t>for</a:t>
            </a:r>
            <a:r>
              <a:rPr spc="-85" dirty="0"/>
              <a:t> </a:t>
            </a:r>
            <a:r>
              <a:rPr spc="-30" dirty="0"/>
              <a:t>MLP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06472"/>
            <a:ext cx="240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6CC2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215" dirty="0">
                <a:latin typeface="휴먼모음T"/>
                <a:cs typeface="휴먼모음T"/>
              </a:rPr>
              <a:t>신경망</a:t>
            </a:r>
            <a:r>
              <a:rPr sz="2400" spc="-76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학습</a:t>
            </a:r>
            <a:r>
              <a:rPr sz="2400" spc="-770" dirty="0">
                <a:latin typeface="휴먼모음T"/>
                <a:cs typeface="휴먼모음T"/>
              </a:rPr>
              <a:t> </a:t>
            </a:r>
            <a:r>
              <a:rPr sz="2400" spc="215" dirty="0">
                <a:latin typeface="휴먼모음T"/>
                <a:cs typeface="휴먼모음T"/>
              </a:rPr>
              <a:t>과정</a:t>
            </a:r>
            <a:endParaRPr sz="2400">
              <a:latin typeface="휴먼모음T"/>
              <a:cs typeface="휴먼모음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3991" y="1973239"/>
            <a:ext cx="5043489" cy="4431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46386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 dirty="0"/>
              <a:t>MLP </a:t>
            </a:r>
            <a:r>
              <a:rPr sz="6000" spc="290" dirty="0"/>
              <a:t>in</a:t>
            </a:r>
            <a:r>
              <a:rPr sz="6000" spc="-235" dirty="0"/>
              <a:t> </a:t>
            </a:r>
            <a:r>
              <a:rPr sz="6000" spc="225" dirty="0"/>
              <a:t>detail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956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12341"/>
            <a:ext cx="4721860" cy="32213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79400" algn="l"/>
              </a:tabLst>
            </a:pPr>
            <a:r>
              <a:rPr sz="2400" spc="70" dirty="0">
                <a:latin typeface="Arial"/>
                <a:cs typeface="Arial"/>
              </a:rPr>
              <a:t>Threshold </a:t>
            </a:r>
            <a:r>
              <a:rPr sz="2400" spc="75" dirty="0">
                <a:latin typeface="Arial"/>
                <a:cs typeface="Arial"/>
              </a:rPr>
              <a:t>logic </a:t>
            </a:r>
            <a:r>
              <a:rPr sz="2400" spc="145" dirty="0">
                <a:latin typeface="Arial"/>
                <a:cs typeface="Arial"/>
              </a:rPr>
              <a:t>unit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(TLU)</a:t>
            </a:r>
            <a:endParaRPr sz="2400">
              <a:latin typeface="Arial"/>
              <a:cs typeface="Arial"/>
            </a:endParaRPr>
          </a:p>
          <a:p>
            <a:pPr marL="50800" marR="17780">
              <a:lnSpc>
                <a:spcPct val="124600"/>
              </a:lnSpc>
              <a:spcBef>
                <a:spcPts val="10"/>
              </a:spcBef>
              <a:buChar char="•"/>
              <a:tabLst>
                <a:tab pos="279400" algn="l"/>
              </a:tabLst>
            </a:pPr>
            <a:r>
              <a:rPr sz="2400" spc="-65" dirty="0">
                <a:latin typeface="Arial"/>
                <a:cs typeface="Arial"/>
              </a:rPr>
              <a:t>TLU </a:t>
            </a:r>
            <a:r>
              <a:rPr sz="2400" spc="95" dirty="0">
                <a:latin typeface="Arial"/>
                <a:cs typeface="Arial"/>
              </a:rPr>
              <a:t>computes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spc="110" dirty="0">
                <a:latin typeface="Arial"/>
                <a:cs typeface="Arial"/>
              </a:rPr>
              <a:t>weighted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sum 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inputs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Calibri"/>
                <a:cs typeface="Calibri"/>
              </a:rPr>
              <a:t>z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i="1" spc="-5" dirty="0">
                <a:latin typeface="Calibri"/>
                <a:cs typeface="Calibri"/>
              </a:rPr>
              <a:t>w</a:t>
            </a:r>
            <a:r>
              <a:rPr sz="2400" spc="-7" baseline="-20833" dirty="0">
                <a:latin typeface="Calibri"/>
                <a:cs typeface="Calibri"/>
              </a:rPr>
              <a:t>1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1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i="1" spc="-5" dirty="0">
                <a:latin typeface="Calibri"/>
                <a:cs typeface="Calibri"/>
              </a:rPr>
              <a:t>w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r>
              <a:rPr sz="2400" i="1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dirty="0">
                <a:latin typeface="Cambria Math"/>
                <a:cs typeface="Cambria Math"/>
              </a:rPr>
              <a:t>⋯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i="1" spc="-10" dirty="0">
                <a:latin typeface="Calibri"/>
                <a:cs typeface="Calibri"/>
              </a:rPr>
              <a:t>w</a:t>
            </a:r>
            <a:r>
              <a:rPr sz="2400" i="1" spc="-15" baseline="-20833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x</a:t>
            </a:r>
            <a:r>
              <a:rPr sz="2400" i="1" spc="-15" baseline="-20833" dirty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x</a:t>
            </a:r>
            <a:r>
              <a:rPr sz="2400" dirty="0">
                <a:latin typeface="Cambria Math"/>
                <a:cs typeface="Cambria Math"/>
              </a:rPr>
              <a:t>⊺</a:t>
            </a:r>
            <a:r>
              <a:rPr sz="2400" b="1" dirty="0"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  <a:p>
            <a:pPr marL="50800">
              <a:lnSpc>
                <a:spcPct val="100000"/>
              </a:lnSpc>
              <a:spcBef>
                <a:spcPts val="720"/>
              </a:spcBef>
            </a:pPr>
            <a:r>
              <a:rPr sz="2400" i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b="1" spc="-5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step(</a:t>
            </a:r>
            <a:r>
              <a:rPr sz="2400" i="1" spc="-10" dirty="0">
                <a:latin typeface="Calibri"/>
                <a:cs typeface="Calibri"/>
              </a:rPr>
              <a:t>z</a:t>
            </a:r>
            <a:r>
              <a:rPr sz="2400" spc="-10" dirty="0">
                <a:latin typeface="Calibri"/>
                <a:cs typeface="Calibri"/>
              </a:rPr>
              <a:t>), where </a:t>
            </a:r>
            <a:r>
              <a:rPr sz="2400" i="1" dirty="0">
                <a:latin typeface="Calibri"/>
                <a:cs typeface="Calibri"/>
              </a:rPr>
              <a:t>z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b="1" dirty="0">
                <a:latin typeface="Calibri"/>
                <a:cs typeface="Calibri"/>
              </a:rPr>
              <a:t>x</a:t>
            </a:r>
            <a:r>
              <a:rPr sz="2400" dirty="0">
                <a:latin typeface="Cambria Math"/>
                <a:cs typeface="Cambria Math"/>
              </a:rPr>
              <a:t>⊺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4881" y="1907718"/>
            <a:ext cx="5336655" cy="293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2341"/>
            <a:ext cx="4469765" cy="27495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Two </a:t>
            </a:r>
            <a:r>
              <a:rPr sz="2400" spc="45" dirty="0">
                <a:latin typeface="Arial"/>
                <a:cs typeface="Arial"/>
              </a:rPr>
              <a:t>layers </a:t>
            </a:r>
            <a:r>
              <a:rPr sz="2400" spc="105" dirty="0">
                <a:latin typeface="Arial"/>
                <a:cs typeface="Arial"/>
              </a:rPr>
              <a:t>(input </a:t>
            </a:r>
            <a:r>
              <a:rPr sz="2400" spc="95" dirty="0">
                <a:latin typeface="Arial"/>
                <a:cs typeface="Arial"/>
              </a:rPr>
              <a:t>and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output)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Here,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20" dirty="0">
                <a:latin typeface="Arial"/>
                <a:cs typeface="Arial"/>
              </a:rPr>
              <a:t>Fully </a:t>
            </a:r>
            <a:r>
              <a:rPr sz="2000" b="1" spc="45" dirty="0">
                <a:latin typeface="Arial"/>
                <a:cs typeface="Arial"/>
              </a:rPr>
              <a:t>connected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Or </a:t>
            </a:r>
            <a:r>
              <a:rPr sz="2000" b="1" spc="30" dirty="0">
                <a:latin typeface="Arial"/>
                <a:cs typeface="Arial"/>
              </a:rPr>
              <a:t>Dense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Bias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neuron: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5" dirty="0">
                <a:latin typeface="Arial"/>
                <a:cs typeface="Arial"/>
              </a:rPr>
              <a:t>outputs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80" dirty="0">
                <a:latin typeface="Arial"/>
                <a:cs typeface="Arial"/>
              </a:rPr>
              <a:t>#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all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4480" y="1690116"/>
            <a:ext cx="6423659" cy="3715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3780"/>
            <a:ext cx="2807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Single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perceptron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10660"/>
            <a:ext cx="433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Perceptron </a:t>
            </a:r>
            <a:r>
              <a:rPr sz="2400" spc="140" dirty="0">
                <a:latin typeface="Arial"/>
                <a:cs typeface="Arial"/>
              </a:rPr>
              <a:t>with </a:t>
            </a:r>
            <a:r>
              <a:rPr sz="2400" spc="45" dirty="0">
                <a:latin typeface="Arial"/>
                <a:cs typeface="Arial"/>
              </a:rPr>
              <a:t>bias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neuron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1304" y="1660073"/>
            <a:ext cx="6143896" cy="3523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799" y="4172711"/>
            <a:ext cx="2923031" cy="384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1026" y="2418588"/>
            <a:ext cx="4127961" cy="309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1267" y="5252230"/>
            <a:ext cx="992759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179070" algn="l"/>
              </a:tabLst>
            </a:pPr>
            <a:r>
              <a:rPr sz="1800" b="1" dirty="0">
                <a:latin typeface="Calibri"/>
                <a:cs typeface="Calibri"/>
              </a:rPr>
              <a:t>X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spc="-5" dirty="0">
                <a:latin typeface="Calibri"/>
                <a:cs typeface="Calibri"/>
              </a:rPr>
              <a:t>the matrix of input </a:t>
            </a:r>
            <a:r>
              <a:rPr sz="1800" spc="-15" dirty="0">
                <a:latin typeface="Calibri"/>
                <a:cs typeface="Calibri"/>
              </a:rPr>
              <a:t>features. </a:t>
            </a:r>
            <a:r>
              <a:rPr sz="1800" dirty="0">
                <a:latin typeface="Calibri"/>
                <a:cs typeface="Calibri"/>
              </a:rPr>
              <a:t>It has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spc="-15" dirty="0">
                <a:latin typeface="Calibri"/>
                <a:cs typeface="Calibri"/>
              </a:rPr>
              <a:t>row </a:t>
            </a:r>
            <a:r>
              <a:rPr sz="1800" dirty="0">
                <a:latin typeface="Calibri"/>
                <a:cs typeface="Calibri"/>
              </a:rPr>
              <a:t>per </a:t>
            </a:r>
            <a:r>
              <a:rPr sz="1800" spc="-10" dirty="0">
                <a:latin typeface="Calibri"/>
                <a:cs typeface="Calibri"/>
              </a:rPr>
              <a:t>instance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feature.</a:t>
            </a:r>
            <a:endParaRPr sz="1800" dirty="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Char char="•"/>
              <a:tabLst>
                <a:tab pos="179070" algn="l"/>
              </a:tabLst>
            </a:pPr>
            <a:r>
              <a:rPr sz="1800" spc="-5" dirty="0">
                <a:latin typeface="Calibri"/>
                <a:cs typeface="Calibri"/>
              </a:rPr>
              <a:t>The weight matrix </a:t>
            </a:r>
            <a:r>
              <a:rPr sz="1800" b="1" dirty="0">
                <a:latin typeface="Calibri"/>
                <a:cs typeface="Calibri"/>
              </a:rPr>
              <a:t>W </a:t>
            </a:r>
            <a:r>
              <a:rPr sz="1800" spc="-10" dirty="0">
                <a:latin typeface="Calibri"/>
                <a:cs typeface="Calibri"/>
              </a:rPr>
              <a:t>contains </a:t>
            </a:r>
            <a:r>
              <a:rPr sz="1800" spc="-5" dirty="0">
                <a:latin typeface="Calibri"/>
                <a:cs typeface="Calibri"/>
              </a:rPr>
              <a:t>all the connection </a:t>
            </a:r>
            <a:r>
              <a:rPr sz="1800" spc="-10" dirty="0">
                <a:latin typeface="Calibri"/>
                <a:cs typeface="Calibri"/>
              </a:rPr>
              <a:t>weights </a:t>
            </a:r>
            <a:r>
              <a:rPr sz="1800" spc="-15" dirty="0">
                <a:latin typeface="Calibri"/>
                <a:cs typeface="Calibri"/>
              </a:rPr>
              <a:t>except for </a:t>
            </a:r>
            <a:r>
              <a:rPr sz="1800" spc="-5" dirty="0">
                <a:latin typeface="Calibri"/>
                <a:cs typeface="Calibri"/>
              </a:rPr>
              <a:t>the ones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the bias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neuron.</a:t>
            </a:r>
            <a:endParaRPr sz="1800" dirty="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buChar char="•"/>
              <a:tabLst>
                <a:tab pos="179070" algn="l"/>
              </a:tabLst>
            </a:pPr>
            <a:r>
              <a:rPr sz="1800" spc="-5" dirty="0">
                <a:latin typeface="Calibri"/>
                <a:cs typeface="Calibri"/>
              </a:rPr>
              <a:t>The bias </a:t>
            </a:r>
            <a:r>
              <a:rPr sz="1800" spc="-10" dirty="0">
                <a:latin typeface="Calibri"/>
                <a:cs typeface="Calibri"/>
              </a:rPr>
              <a:t>vector </a:t>
            </a:r>
            <a:r>
              <a:rPr sz="1800" b="1" dirty="0">
                <a:latin typeface="Calibri"/>
                <a:cs typeface="Calibri"/>
              </a:rPr>
              <a:t>b </a:t>
            </a:r>
            <a:r>
              <a:rPr sz="1800" spc="-10" dirty="0">
                <a:latin typeface="Calibri"/>
                <a:cs typeface="Calibri"/>
              </a:rPr>
              <a:t>contains </a:t>
            </a:r>
            <a:r>
              <a:rPr sz="1800" spc="-5" dirty="0">
                <a:latin typeface="Calibri"/>
                <a:cs typeface="Calibri"/>
              </a:rPr>
              <a:t>all the connection weights between the bias </a:t>
            </a:r>
            <a:r>
              <a:rPr sz="1800" spc="-10" dirty="0">
                <a:latin typeface="Calibri"/>
                <a:cs typeface="Calibri"/>
              </a:rPr>
              <a:t>neuron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 artificial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neurons.</a:t>
            </a:r>
            <a:endParaRPr sz="1800" dirty="0">
              <a:latin typeface="Calibri"/>
              <a:cs typeface="Calibri"/>
            </a:endParaRPr>
          </a:p>
          <a:p>
            <a:pPr marL="178435" indent="-166370">
              <a:lnSpc>
                <a:spcPct val="100000"/>
              </a:lnSpc>
              <a:spcBef>
                <a:spcPts val="20"/>
              </a:spcBef>
              <a:buChar char="•"/>
              <a:tabLst>
                <a:tab pos="179070" algn="l"/>
              </a:tabLst>
            </a:pPr>
            <a:r>
              <a:rPr sz="1800" spc="-5" dirty="0">
                <a:latin typeface="Calibri"/>
                <a:cs typeface="Calibri"/>
              </a:rPr>
              <a:t>The function </a:t>
            </a:r>
            <a:r>
              <a:rPr sz="1800" b="1" dirty="0">
                <a:latin typeface="Calibri"/>
                <a:cs typeface="Calibri"/>
              </a:rPr>
              <a:t>ϕ </a:t>
            </a:r>
            <a:r>
              <a:rPr sz="1800" b="1" spc="-5" dirty="0">
                <a:latin typeface="Calibri"/>
                <a:cs typeface="Calibri"/>
              </a:rPr>
              <a:t>is </a:t>
            </a:r>
            <a:r>
              <a:rPr sz="1800" b="1" spc="-10" dirty="0">
                <a:latin typeface="Calibri"/>
                <a:cs typeface="Calibri"/>
              </a:rPr>
              <a:t>called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i="1" spc="-5" dirty="0">
                <a:latin typeface="Calibri"/>
                <a:cs typeface="Calibri"/>
              </a:rPr>
              <a:t>activation function</a:t>
            </a:r>
            <a:r>
              <a:rPr sz="1800" spc="-5" dirty="0">
                <a:latin typeface="Calibri"/>
                <a:cs typeface="Calibri"/>
              </a:rPr>
              <a:t>: when the artificial neurons </a:t>
            </a:r>
            <a:r>
              <a:rPr sz="1800" spc="-10" dirty="0">
                <a:latin typeface="Calibri"/>
                <a:cs typeface="Calibri"/>
              </a:rPr>
              <a:t>are TLUs, </a:t>
            </a:r>
            <a:r>
              <a:rPr sz="1800" spc="-5" dirty="0">
                <a:latin typeface="Calibri"/>
                <a:cs typeface="Calibri"/>
              </a:rPr>
              <a:t>it 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step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520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Step</a:t>
            </a:r>
            <a:r>
              <a:rPr spc="-125" dirty="0"/>
              <a:t> </a:t>
            </a:r>
            <a:r>
              <a:rPr spc="215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759977"/>
            <a:ext cx="360616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Heaviside </a:t>
            </a:r>
            <a:r>
              <a:rPr sz="2400" spc="75" dirty="0">
                <a:latin typeface="Arial"/>
                <a:cs typeface="Arial"/>
              </a:rPr>
              <a:t>step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Results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either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0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9156" y="6544526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18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2095" y="2958083"/>
            <a:ext cx="7607807" cy="1589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136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How </a:t>
            </a:r>
            <a:r>
              <a:rPr spc="30" dirty="0"/>
              <a:t>is </a:t>
            </a:r>
            <a:r>
              <a:rPr spc="150" dirty="0"/>
              <a:t>Perceptron</a:t>
            </a:r>
            <a:r>
              <a:rPr spc="-525" dirty="0"/>
              <a:t> </a:t>
            </a:r>
            <a:r>
              <a:rPr spc="114" dirty="0"/>
              <a:t>trained?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085705" cy="1062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Perceptron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learning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rule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reinforces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connections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help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reduce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  </a:t>
            </a:r>
            <a:r>
              <a:rPr sz="2400" spc="110" dirty="0">
                <a:latin typeface="Arial"/>
                <a:cs typeface="Arial"/>
              </a:rPr>
              <a:t>error.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latin typeface="Noto Sans"/>
                <a:cs typeface="Noto Sans"/>
              </a:rPr>
              <a:t>Perceptron learning rule (weight update)</a:t>
            </a:r>
            <a:r>
              <a:rPr sz="2000" i="1" spc="25" dirty="0">
                <a:latin typeface="Noto Sans"/>
                <a:cs typeface="Noto Sans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4397" y="3381830"/>
            <a:ext cx="5132677" cy="616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8672" y="4757162"/>
            <a:ext cx="82283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66370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204470" algn="l"/>
              </a:tabLst>
            </a:pPr>
            <a:r>
              <a:rPr sz="1800" i="1" spc="-5" dirty="0">
                <a:latin typeface="Calibri"/>
                <a:cs typeface="Calibri"/>
              </a:rPr>
              <a:t>w</a:t>
            </a:r>
            <a:r>
              <a:rPr sz="1800" i="1" spc="-7" baseline="-20833" dirty="0">
                <a:latin typeface="Calibri"/>
                <a:cs typeface="Calibri"/>
              </a:rPr>
              <a:t>i</a:t>
            </a:r>
            <a:r>
              <a:rPr sz="1800" spc="-7" baseline="-20833" dirty="0">
                <a:latin typeface="Calibri"/>
                <a:cs typeface="Calibri"/>
              </a:rPr>
              <a:t>, </a:t>
            </a:r>
            <a:r>
              <a:rPr sz="1800" i="1" baseline="-20833" dirty="0">
                <a:latin typeface="Calibri"/>
                <a:cs typeface="Calibri"/>
              </a:rPr>
              <a:t>j </a:t>
            </a:r>
            <a:r>
              <a:rPr sz="1800" spc="-5" dirty="0">
                <a:latin typeface="Calibri"/>
                <a:cs typeface="Calibri"/>
              </a:rPr>
              <a:t>is the connection weight between the 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th input </a:t>
            </a:r>
            <a:r>
              <a:rPr sz="1800" spc="-10" dirty="0">
                <a:latin typeface="Calibri"/>
                <a:cs typeface="Calibri"/>
              </a:rPr>
              <a:t>neuron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j</a:t>
            </a:r>
            <a:r>
              <a:rPr sz="1800" spc="-5" dirty="0">
                <a:latin typeface="Calibri"/>
                <a:cs typeface="Calibri"/>
              </a:rPr>
              <a:t>th output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neuron.</a:t>
            </a:r>
            <a:endParaRPr sz="1800">
              <a:latin typeface="Calibri"/>
              <a:cs typeface="Calibri"/>
            </a:endParaRPr>
          </a:p>
          <a:p>
            <a:pPr marL="203835" indent="-166370">
              <a:lnSpc>
                <a:spcPct val="100000"/>
              </a:lnSpc>
              <a:buFont typeface="Calibri"/>
              <a:buChar char="•"/>
              <a:tabLst>
                <a:tab pos="204470" algn="l"/>
              </a:tabLst>
            </a:pPr>
            <a:r>
              <a:rPr sz="1800" i="1" spc="-5" dirty="0">
                <a:latin typeface="Calibri"/>
                <a:cs typeface="Calibri"/>
              </a:rPr>
              <a:t>x</a:t>
            </a:r>
            <a:r>
              <a:rPr sz="1800" i="1" spc="-7" baseline="-20833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is the 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th input </a:t>
            </a:r>
            <a:r>
              <a:rPr sz="1800" spc="-10" dirty="0">
                <a:latin typeface="Calibri"/>
                <a:cs typeface="Calibri"/>
              </a:rPr>
              <a:t>value </a:t>
            </a:r>
            <a:r>
              <a:rPr sz="1800" spc="-5" dirty="0">
                <a:latin typeface="Calibri"/>
                <a:cs typeface="Calibri"/>
              </a:rPr>
              <a:t>of the </a:t>
            </a:r>
            <a:r>
              <a:rPr sz="1800" spc="-10" dirty="0">
                <a:latin typeface="Calibri"/>
                <a:cs typeface="Calibri"/>
              </a:rPr>
              <a:t>current training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instance.</a:t>
            </a:r>
            <a:endParaRPr sz="1800">
              <a:latin typeface="Calibri"/>
              <a:cs typeface="Calibri"/>
            </a:endParaRPr>
          </a:p>
          <a:p>
            <a:pPr marL="203835" indent="-166370">
              <a:lnSpc>
                <a:spcPct val="100000"/>
              </a:lnSpc>
              <a:buFont typeface="Calibri"/>
              <a:buChar char="•"/>
              <a:tabLst>
                <a:tab pos="204470" algn="l"/>
              </a:tabLst>
            </a:pPr>
            <a:r>
              <a:rPr sz="1800" i="1" dirty="0">
                <a:latin typeface="Calibri"/>
                <a:cs typeface="Calibri"/>
              </a:rPr>
              <a:t>y j </a:t>
            </a:r>
            <a:r>
              <a:rPr sz="1800" spc="-5" dirty="0">
                <a:latin typeface="Calibri"/>
                <a:cs typeface="Calibri"/>
              </a:rPr>
              <a:t>is the output of the </a:t>
            </a:r>
            <a:r>
              <a:rPr sz="1800" i="1" spc="-5" dirty="0">
                <a:latin typeface="Calibri"/>
                <a:cs typeface="Calibri"/>
              </a:rPr>
              <a:t>j</a:t>
            </a:r>
            <a:r>
              <a:rPr sz="1800" spc="-5" dirty="0">
                <a:latin typeface="Calibri"/>
                <a:cs typeface="Calibri"/>
              </a:rPr>
              <a:t>th output </a:t>
            </a:r>
            <a:r>
              <a:rPr sz="1800" spc="-10" dirty="0">
                <a:latin typeface="Calibri"/>
                <a:cs typeface="Calibri"/>
              </a:rPr>
              <a:t>neuron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current training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instance.</a:t>
            </a:r>
            <a:endParaRPr sz="1800">
              <a:latin typeface="Calibri"/>
              <a:cs typeface="Calibri"/>
            </a:endParaRPr>
          </a:p>
          <a:p>
            <a:pPr marL="204470" indent="-167005">
              <a:lnSpc>
                <a:spcPct val="100000"/>
              </a:lnSpc>
              <a:buFont typeface="Calibri"/>
              <a:buChar char="•"/>
              <a:tabLst>
                <a:tab pos="205104" algn="l"/>
              </a:tabLst>
            </a:pPr>
            <a:r>
              <a:rPr sz="1800" i="1" spc="-5" dirty="0">
                <a:latin typeface="Calibri"/>
                <a:cs typeface="Calibri"/>
              </a:rPr>
              <a:t>y</a:t>
            </a:r>
            <a:r>
              <a:rPr sz="1800" i="1" spc="-7" baseline="-20833" dirty="0">
                <a:latin typeface="Calibri"/>
                <a:cs typeface="Calibri"/>
              </a:rPr>
              <a:t>j </a:t>
            </a:r>
            <a:r>
              <a:rPr sz="1800" spc="-5" dirty="0">
                <a:latin typeface="Calibri"/>
                <a:cs typeface="Calibri"/>
              </a:rPr>
              <a:t>is the </a:t>
            </a:r>
            <a:r>
              <a:rPr sz="1800" spc="-15" dirty="0">
                <a:latin typeface="Calibri"/>
                <a:cs typeface="Calibri"/>
              </a:rPr>
              <a:t>target </a:t>
            </a:r>
            <a:r>
              <a:rPr sz="1800" spc="-5" dirty="0">
                <a:latin typeface="Calibri"/>
                <a:cs typeface="Calibri"/>
              </a:rPr>
              <a:t>output of the </a:t>
            </a:r>
            <a:r>
              <a:rPr sz="1800" i="1" spc="-5" dirty="0">
                <a:latin typeface="Calibri"/>
                <a:cs typeface="Calibri"/>
              </a:rPr>
              <a:t>j</a:t>
            </a:r>
            <a:r>
              <a:rPr sz="1800" spc="-5" dirty="0">
                <a:latin typeface="Calibri"/>
                <a:cs typeface="Calibri"/>
              </a:rPr>
              <a:t>th output </a:t>
            </a:r>
            <a:r>
              <a:rPr sz="1800" spc="-10" dirty="0">
                <a:latin typeface="Calibri"/>
                <a:cs typeface="Calibri"/>
              </a:rPr>
              <a:t>neuron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current training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instance.</a:t>
            </a:r>
            <a:endParaRPr sz="1800">
              <a:latin typeface="Calibri"/>
              <a:cs typeface="Calibri"/>
            </a:endParaRPr>
          </a:p>
          <a:p>
            <a:pPr marL="203835" indent="-166370">
              <a:lnSpc>
                <a:spcPct val="100000"/>
              </a:lnSpc>
              <a:buFont typeface="Calibri"/>
              <a:buChar char="•"/>
              <a:tabLst>
                <a:tab pos="204470" algn="l"/>
              </a:tabLst>
            </a:pPr>
            <a:r>
              <a:rPr sz="1800" i="1" dirty="0">
                <a:latin typeface="Calibri"/>
                <a:cs typeface="Calibri"/>
              </a:rPr>
              <a:t>η </a:t>
            </a:r>
            <a:r>
              <a:rPr sz="1800" i="1" spc="-1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Lower-case eta</a:t>
            </a:r>
            <a:r>
              <a:rPr sz="1800" i="1" spc="-1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is the learning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692" y="4425696"/>
            <a:ext cx="1932431" cy="1886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76594" y="4315173"/>
            <a:ext cx="658495" cy="21139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Wingdings"/>
                <a:cs typeface="Wingdings"/>
              </a:rPr>
              <a:t>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900" i="1" spc="-35" dirty="0">
                <a:latin typeface="맑은 고딕"/>
                <a:cs typeface="맑은 고딕"/>
              </a:rPr>
              <a:t>y</a:t>
            </a:r>
            <a:r>
              <a:rPr sz="1875" i="1" spc="-52" baseline="-20000" dirty="0">
                <a:latin typeface="맑은 고딕"/>
                <a:cs typeface="맑은 고딕"/>
              </a:rPr>
              <a:t>j</a:t>
            </a:r>
            <a:endParaRPr sz="1875" baseline="-20000">
              <a:latin typeface="맑은 고딕"/>
              <a:cs typeface="맑은 고딕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2700" baseline="-16975" dirty="0">
                <a:latin typeface="Wingdings"/>
                <a:cs typeface="Wingdings"/>
              </a:rPr>
              <a:t></a:t>
            </a:r>
            <a:r>
              <a:rPr sz="2700" spc="142" baseline="-16975" dirty="0">
                <a:latin typeface="Times New Roman"/>
                <a:cs typeface="Times New Roman"/>
              </a:rPr>
              <a:t> </a:t>
            </a:r>
            <a:r>
              <a:rPr sz="2850" i="1" spc="-52" baseline="-16081" dirty="0">
                <a:latin typeface="맑은 고딕"/>
                <a:cs typeface="맑은 고딕"/>
              </a:rPr>
              <a:t>j</a:t>
            </a:r>
            <a:r>
              <a:rPr sz="1250" i="1" spc="-35" dirty="0">
                <a:latin typeface="맑은 고딕"/>
                <a:cs typeface="맑은 고딕"/>
              </a:rPr>
              <a:t>th</a:t>
            </a:r>
            <a:endParaRPr sz="1250">
              <a:latin typeface="맑은 고딕"/>
              <a:cs typeface="맑은 고딕"/>
            </a:endParaRPr>
          </a:p>
          <a:p>
            <a:pPr marL="38100">
              <a:lnSpc>
                <a:spcPct val="100000"/>
              </a:lnSpc>
              <a:spcBef>
                <a:spcPts val="2120"/>
              </a:spcBef>
            </a:pPr>
            <a:r>
              <a:rPr sz="2700" baseline="13888" dirty="0">
                <a:latin typeface="Wingdings"/>
                <a:cs typeface="Wingdings"/>
              </a:rPr>
              <a:t></a:t>
            </a:r>
            <a:r>
              <a:rPr sz="2700" spc="172" baseline="13888" dirty="0">
                <a:latin typeface="Times New Roman"/>
                <a:cs typeface="Times New Roman"/>
              </a:rPr>
              <a:t> </a:t>
            </a:r>
            <a:r>
              <a:rPr sz="2850" i="1" spc="-44" baseline="13157" dirty="0">
                <a:latin typeface="맑은 고딕"/>
                <a:cs typeface="맑은 고딕"/>
              </a:rPr>
              <a:t>w</a:t>
            </a:r>
            <a:r>
              <a:rPr sz="1250" i="1" spc="-30" dirty="0">
                <a:latin typeface="맑은 고딕"/>
                <a:cs typeface="맑은 고딕"/>
              </a:rPr>
              <a:t>i,j</a:t>
            </a:r>
            <a:endParaRPr sz="1250">
              <a:latin typeface="맑은 고딕"/>
              <a:cs typeface="맑은 고딕"/>
            </a:endParaRPr>
          </a:p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2700" baseline="-16975" dirty="0">
                <a:latin typeface="Wingdings"/>
                <a:cs typeface="Wingdings"/>
              </a:rPr>
              <a:t></a:t>
            </a:r>
            <a:r>
              <a:rPr sz="2700" spc="142" baseline="-16975" dirty="0">
                <a:latin typeface="Times New Roman"/>
                <a:cs typeface="Times New Roman"/>
              </a:rPr>
              <a:t> </a:t>
            </a:r>
            <a:r>
              <a:rPr sz="2850" i="1" spc="-52" baseline="-16081" dirty="0">
                <a:latin typeface="맑은 고딕"/>
                <a:cs typeface="맑은 고딕"/>
              </a:rPr>
              <a:t>i</a:t>
            </a:r>
            <a:r>
              <a:rPr sz="1250" i="1" spc="-35" dirty="0">
                <a:latin typeface="맑은 고딕"/>
                <a:cs typeface="맑은 고딕"/>
              </a:rPr>
              <a:t>th</a:t>
            </a:r>
            <a:endParaRPr sz="1250">
              <a:latin typeface="맑은 고딕"/>
              <a:cs typeface="맑은 고딕"/>
            </a:endParaRPr>
          </a:p>
          <a:p>
            <a:pPr marL="38735">
              <a:lnSpc>
                <a:spcPct val="100000"/>
              </a:lnSpc>
              <a:spcBef>
                <a:spcPts val="955"/>
              </a:spcBef>
            </a:pPr>
            <a:r>
              <a:rPr sz="1800" dirty="0">
                <a:latin typeface="Wingdings"/>
                <a:cs typeface="Wingdings"/>
              </a:rPr>
              <a:t>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900" i="1" spc="-30" dirty="0">
                <a:latin typeface="맑은 고딕"/>
                <a:cs typeface="맑은 고딕"/>
              </a:rPr>
              <a:t>x</a:t>
            </a:r>
            <a:r>
              <a:rPr sz="1875" i="1" spc="-44" baseline="-20000" dirty="0">
                <a:latin typeface="맑은 고딕"/>
                <a:cs typeface="맑은 고딕"/>
              </a:rPr>
              <a:t>i</a:t>
            </a:r>
            <a:endParaRPr sz="1875" baseline="-200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32048" y="5277611"/>
            <a:ext cx="228599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33900" cy="2291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3345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Perceptron</a:t>
            </a:r>
            <a:r>
              <a:rPr sz="2400" spc="75" dirty="0">
                <a:latin typeface="맑은 고딕"/>
                <a:cs typeface="맑은 고딕"/>
              </a:rPr>
              <a:t>을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65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  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신경망을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  </a:t>
            </a:r>
            <a:r>
              <a:rPr sz="2400" spc="-15" dirty="0">
                <a:latin typeface="맑은 고딕"/>
                <a:cs typeface="맑은 고딕"/>
              </a:rPr>
              <a:t>다</a:t>
            </a:r>
            <a:r>
              <a:rPr sz="2400" spc="-1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marR="127635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Back-propagation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알고리즘을  이해하고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4298950" cy="19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Char char="•"/>
              <a:tabLst>
                <a:tab pos="241935" algn="l"/>
              </a:tabLst>
            </a:pPr>
            <a:r>
              <a:rPr sz="2400" spc="80" dirty="0">
                <a:latin typeface="Arial"/>
                <a:cs typeface="Arial"/>
              </a:rPr>
              <a:t>Perceptron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85" dirty="0">
                <a:latin typeface="Arial"/>
                <a:cs typeface="Arial"/>
              </a:rPr>
              <a:t>Multi-layer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perceptron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241935" algn="l"/>
              </a:tabLst>
            </a:pPr>
            <a:r>
              <a:rPr sz="2400" spc="75" dirty="0">
                <a:latin typeface="Arial"/>
                <a:cs typeface="Arial"/>
              </a:rPr>
              <a:t>Back-propagation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351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Multilayer </a:t>
            </a:r>
            <a:r>
              <a:rPr spc="150" dirty="0"/>
              <a:t>Perceptron</a:t>
            </a:r>
            <a:r>
              <a:rPr spc="-380" dirty="0"/>
              <a:t> </a:t>
            </a:r>
            <a:r>
              <a:rPr spc="-75" dirty="0"/>
              <a:t>(MLP)</a:t>
            </a:r>
          </a:p>
        </p:txBody>
      </p:sp>
      <p:sp>
        <p:nvSpPr>
          <p:cNvPr id="3" name="object 3"/>
          <p:cNvSpPr/>
          <p:nvPr/>
        </p:nvSpPr>
        <p:spPr>
          <a:xfrm>
            <a:off x="2850801" y="2028541"/>
            <a:ext cx="6702535" cy="4080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9664" y="2201255"/>
            <a:ext cx="190500" cy="3467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000" spc="-30" dirty="0">
                <a:latin typeface="Arial"/>
                <a:cs typeface="Arial"/>
              </a:rPr>
              <a:t>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475480" cy="23615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An </a:t>
            </a:r>
            <a:r>
              <a:rPr sz="2400" spc="-20" dirty="0">
                <a:latin typeface="Arial"/>
                <a:cs typeface="Arial"/>
              </a:rPr>
              <a:t>MLP </a:t>
            </a:r>
            <a:r>
              <a:rPr sz="2400" spc="15" dirty="0">
                <a:latin typeface="Arial"/>
                <a:cs typeface="Arial"/>
              </a:rPr>
              <a:t>is </a:t>
            </a:r>
            <a:r>
              <a:rPr sz="2400" spc="85" dirty="0">
                <a:latin typeface="Arial"/>
                <a:cs typeface="Arial"/>
              </a:rPr>
              <a:t>composed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95" dirty="0">
                <a:latin typeface="Arial"/>
                <a:cs typeface="Arial"/>
              </a:rPr>
              <a:t>input </a:t>
            </a:r>
            <a:r>
              <a:rPr sz="2000" spc="40" dirty="0">
                <a:latin typeface="Arial"/>
                <a:cs typeface="Arial"/>
              </a:rPr>
              <a:t>layer, </a:t>
            </a:r>
            <a:r>
              <a:rPr sz="2000" spc="35" dirty="0">
                <a:latin typeface="Arial"/>
                <a:cs typeface="Arial"/>
              </a:rPr>
              <a:t>called </a:t>
            </a:r>
            <a:r>
              <a:rPr sz="2000" b="1" spc="65" dirty="0">
                <a:latin typeface="Arial"/>
                <a:cs typeface="Arial"/>
              </a:rPr>
              <a:t>hidden</a:t>
            </a:r>
            <a:r>
              <a:rPr sz="2000" b="1" spc="-39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and </a:t>
            </a:r>
            <a:r>
              <a:rPr sz="2000" b="1" spc="105" dirty="0">
                <a:latin typeface="Arial"/>
                <a:cs typeface="Arial"/>
              </a:rPr>
              <a:t>output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Every </a:t>
            </a:r>
            <a:r>
              <a:rPr sz="2400" spc="65" dirty="0">
                <a:latin typeface="Arial"/>
                <a:cs typeface="Arial"/>
              </a:rPr>
              <a:t>layer except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fully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next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layer.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1979" y="1882136"/>
            <a:ext cx="5594249" cy="3980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28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DNN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65073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When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ANN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contains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deep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stack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hidden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layers,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called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b="1" spc="65" dirty="0">
                <a:latin typeface="Arial"/>
                <a:cs typeface="Arial"/>
              </a:rPr>
              <a:t>deep </a:t>
            </a:r>
            <a:r>
              <a:rPr sz="2400" b="1" spc="100" dirty="0">
                <a:latin typeface="Arial"/>
                <a:cs typeface="Arial"/>
              </a:rPr>
              <a:t>neural </a:t>
            </a:r>
            <a:r>
              <a:rPr sz="2400" b="1" spc="130" dirty="0">
                <a:latin typeface="Arial"/>
                <a:cs typeface="Arial"/>
              </a:rPr>
              <a:t>network</a:t>
            </a:r>
            <a:r>
              <a:rPr sz="2400" b="1" spc="-31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(</a:t>
            </a:r>
            <a:r>
              <a:rPr sz="2400" b="1" spc="45" dirty="0">
                <a:latin typeface="Arial"/>
                <a:cs typeface="Arial"/>
              </a:rPr>
              <a:t>DNN</a:t>
            </a:r>
            <a:r>
              <a:rPr sz="2400" spc="45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But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was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not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DNN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before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algorithm.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676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BP </a:t>
            </a:r>
            <a:r>
              <a:rPr spc="229" dirty="0"/>
              <a:t>training</a:t>
            </a:r>
            <a:r>
              <a:rPr spc="-80" dirty="0"/>
              <a:t> </a:t>
            </a:r>
            <a:r>
              <a:rPr spc="25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3091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145" dirty="0">
                <a:latin typeface="Arial"/>
                <a:cs typeface="Arial"/>
              </a:rPr>
              <a:t>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short,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Gradient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Descent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using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efficient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technique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for  </a:t>
            </a:r>
            <a:r>
              <a:rPr sz="2400" spc="130" dirty="0">
                <a:latin typeface="Arial"/>
                <a:cs typeface="Arial"/>
              </a:rPr>
              <a:t>computing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95" dirty="0">
                <a:latin typeface="Arial"/>
                <a:cs typeface="Arial"/>
              </a:rPr>
              <a:t>gradients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automatically.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2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(Review) </a:t>
            </a:r>
            <a:r>
              <a:rPr spc="155" dirty="0"/>
              <a:t>Gradient</a:t>
            </a:r>
            <a:r>
              <a:rPr spc="-204" dirty="0"/>
              <a:t> </a:t>
            </a:r>
            <a:r>
              <a:rPr spc="80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870440" cy="1051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Gradient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generic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optimization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general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idea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130" dirty="0">
                <a:latin typeface="Arial"/>
                <a:cs typeface="Arial"/>
              </a:rPr>
              <a:t>tweak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90" dirty="0">
                <a:latin typeface="Arial"/>
                <a:cs typeface="Arial"/>
              </a:rPr>
              <a:t>parameters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iteratively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order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to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minimize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95" dirty="0">
                <a:latin typeface="Arial"/>
                <a:cs typeface="Arial"/>
              </a:rPr>
              <a:t>a  </a:t>
            </a:r>
            <a:r>
              <a:rPr sz="2000" b="1" dirty="0">
                <a:latin typeface="Arial"/>
                <a:cs typeface="Arial"/>
              </a:rPr>
              <a:t>cost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00755" y="2823972"/>
            <a:ext cx="7025639" cy="400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469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Backpropagation </a:t>
            </a:r>
            <a:r>
              <a:rPr spc="229" dirty="0"/>
              <a:t>training</a:t>
            </a:r>
            <a:r>
              <a:rPr spc="-405" dirty="0"/>
              <a:t> </a:t>
            </a:r>
            <a:r>
              <a:rPr spc="25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79170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1877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170" dirty="0">
                <a:latin typeface="Arial"/>
                <a:cs typeface="Arial"/>
              </a:rPr>
              <a:t>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find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out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how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connection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20" dirty="0">
                <a:latin typeface="Arial"/>
                <a:cs typeface="Arial"/>
              </a:rPr>
              <a:t>weight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each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bias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term  </a:t>
            </a:r>
            <a:r>
              <a:rPr sz="2400" spc="95" dirty="0">
                <a:latin typeface="Arial"/>
                <a:cs typeface="Arial"/>
              </a:rPr>
              <a:t>should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be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tweaked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order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to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reduce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the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error</a:t>
            </a:r>
            <a:r>
              <a:rPr sz="2400" spc="9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0665" marR="5080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Once </a:t>
            </a:r>
            <a:r>
              <a:rPr sz="2400" spc="140" dirty="0">
                <a:latin typeface="Arial"/>
                <a:cs typeface="Arial"/>
              </a:rPr>
              <a:t>it </a:t>
            </a:r>
            <a:r>
              <a:rPr sz="2400" spc="30" dirty="0">
                <a:latin typeface="Arial"/>
                <a:cs typeface="Arial"/>
              </a:rPr>
              <a:t>has </a:t>
            </a:r>
            <a:r>
              <a:rPr sz="2400" spc="65" dirty="0">
                <a:latin typeface="Arial"/>
                <a:cs typeface="Arial"/>
              </a:rPr>
              <a:t>these </a:t>
            </a:r>
            <a:r>
              <a:rPr sz="2400" spc="85" dirty="0">
                <a:latin typeface="Arial"/>
                <a:cs typeface="Arial"/>
              </a:rPr>
              <a:t>gradients, </a:t>
            </a:r>
            <a:r>
              <a:rPr sz="2400" spc="140" dirty="0">
                <a:latin typeface="Arial"/>
                <a:cs typeface="Arial"/>
              </a:rPr>
              <a:t>it </a:t>
            </a:r>
            <a:r>
              <a:rPr sz="2400" spc="95" dirty="0">
                <a:latin typeface="Arial"/>
                <a:cs typeface="Arial"/>
              </a:rPr>
              <a:t>just </a:t>
            </a:r>
            <a:r>
              <a:rPr sz="2400" spc="125" dirty="0">
                <a:latin typeface="Arial"/>
                <a:cs typeface="Arial"/>
              </a:rPr>
              <a:t>performs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spc="110" dirty="0">
                <a:latin typeface="Arial"/>
                <a:cs typeface="Arial"/>
              </a:rPr>
              <a:t>regular </a:t>
            </a:r>
            <a:r>
              <a:rPr sz="2400" spc="80" dirty="0">
                <a:latin typeface="Arial"/>
                <a:cs typeface="Arial"/>
              </a:rPr>
              <a:t>Gradient  </a:t>
            </a:r>
            <a:r>
              <a:rPr sz="2400" spc="40" dirty="0">
                <a:latin typeface="Arial"/>
                <a:cs typeface="Arial"/>
              </a:rPr>
              <a:t>Descent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step,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whole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repeated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until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network  </a:t>
            </a:r>
            <a:r>
              <a:rPr sz="2400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converges </a:t>
            </a: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3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solution</a:t>
            </a:r>
            <a:r>
              <a:rPr sz="2400" spc="9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105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Backpropagation </a:t>
            </a:r>
            <a:r>
              <a:rPr spc="90" dirty="0"/>
              <a:t>(in</a:t>
            </a:r>
            <a:r>
              <a:rPr spc="-370" dirty="0"/>
              <a:t> </a:t>
            </a:r>
            <a:r>
              <a:rPr spc="120" dirty="0"/>
              <a:t>detail)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3301"/>
            <a:ext cx="10353040" cy="41059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665" marR="634365" indent="-228600">
              <a:lnSpc>
                <a:spcPct val="8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1)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handles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mini-batch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(for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example,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containing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32  </a:t>
            </a:r>
            <a:r>
              <a:rPr sz="2400" spc="50" dirty="0">
                <a:latin typeface="Arial"/>
                <a:cs typeface="Arial"/>
              </a:rPr>
              <a:t>instances </a:t>
            </a:r>
            <a:r>
              <a:rPr sz="2400" dirty="0">
                <a:latin typeface="Arial"/>
                <a:cs typeface="Arial"/>
              </a:rPr>
              <a:t>each), </a:t>
            </a:r>
            <a:r>
              <a:rPr sz="2400" spc="95" dirty="0">
                <a:latin typeface="Arial"/>
                <a:cs typeface="Arial"/>
              </a:rPr>
              <a:t>and </a:t>
            </a:r>
            <a:r>
              <a:rPr sz="2400" spc="140" dirty="0">
                <a:latin typeface="Arial"/>
                <a:cs typeface="Arial"/>
              </a:rPr>
              <a:t>it </a:t>
            </a:r>
            <a:r>
              <a:rPr sz="2400" spc="55" dirty="0">
                <a:latin typeface="Arial"/>
                <a:cs typeface="Arial"/>
              </a:rPr>
              <a:t>goes </a:t>
            </a:r>
            <a:r>
              <a:rPr sz="2400" spc="155" dirty="0">
                <a:latin typeface="Arial"/>
                <a:cs typeface="Arial"/>
              </a:rPr>
              <a:t>through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114" dirty="0">
                <a:latin typeface="Arial"/>
                <a:cs typeface="Arial"/>
              </a:rPr>
              <a:t>full </a:t>
            </a:r>
            <a:r>
              <a:rPr sz="2400" spc="125" dirty="0">
                <a:latin typeface="Arial"/>
                <a:cs typeface="Arial"/>
              </a:rPr>
              <a:t>training </a:t>
            </a:r>
            <a:r>
              <a:rPr sz="2400" spc="55" dirty="0">
                <a:latin typeface="Arial"/>
                <a:cs typeface="Arial"/>
              </a:rPr>
              <a:t>set </a:t>
            </a:r>
            <a:r>
              <a:rPr sz="2400" spc="125" dirty="0">
                <a:latin typeface="Arial"/>
                <a:cs typeface="Arial"/>
              </a:rPr>
              <a:t>multiple  </a:t>
            </a:r>
            <a:r>
              <a:rPr sz="2400" spc="75" dirty="0">
                <a:latin typeface="Arial"/>
                <a:cs typeface="Arial"/>
              </a:rPr>
              <a:t>times.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35" dirty="0">
                <a:latin typeface="Arial"/>
                <a:cs typeface="Arial"/>
              </a:rPr>
              <a:t>Each </a:t>
            </a:r>
            <a:r>
              <a:rPr sz="2000" spc="10" dirty="0">
                <a:latin typeface="Arial"/>
                <a:cs typeface="Arial"/>
              </a:rPr>
              <a:t>pass is </a:t>
            </a:r>
            <a:r>
              <a:rPr sz="2000" spc="35" dirty="0">
                <a:latin typeface="Arial"/>
                <a:cs typeface="Arial"/>
              </a:rPr>
              <a:t>called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epoch</a:t>
            </a:r>
            <a:r>
              <a:rPr sz="2000" spc="2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20" dirty="0">
                <a:latin typeface="Arial"/>
                <a:cs typeface="Arial"/>
              </a:rPr>
              <a:t>2) </a:t>
            </a:r>
            <a:r>
              <a:rPr sz="2400" b="1" spc="75" dirty="0">
                <a:latin typeface="Arial"/>
                <a:cs typeface="Arial"/>
              </a:rPr>
              <a:t>Forward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pass: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ts val="2160"/>
              </a:lnSpc>
              <a:spcBef>
                <a:spcPts val="4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35" dirty="0">
                <a:latin typeface="Arial"/>
                <a:cs typeface="Arial"/>
              </a:rPr>
              <a:t>Each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mini-batch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passed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network’s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95" dirty="0">
                <a:latin typeface="Arial"/>
                <a:cs typeface="Arial"/>
              </a:rPr>
              <a:t>input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layer,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sends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  <a:p>
            <a:pPr marL="697865">
              <a:lnSpc>
                <a:spcPts val="2160"/>
              </a:lnSpc>
            </a:pPr>
            <a:r>
              <a:rPr sz="2000" b="1" spc="65" dirty="0">
                <a:latin typeface="Arial"/>
                <a:cs typeface="Arial"/>
              </a:rPr>
              <a:t>hidden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layer.</a:t>
            </a:r>
            <a:endParaRPr sz="2000">
              <a:latin typeface="Arial"/>
              <a:cs typeface="Arial"/>
            </a:endParaRPr>
          </a:p>
          <a:p>
            <a:pPr marL="1155065" marR="481965" lvl="2" indent="-228600">
              <a:lnSpc>
                <a:spcPct val="8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5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algorithm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then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computes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output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all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neurons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this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layer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(for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every  </a:t>
            </a:r>
            <a:r>
              <a:rPr sz="1800" spc="45" dirty="0">
                <a:latin typeface="Arial"/>
                <a:cs typeface="Arial"/>
              </a:rPr>
              <a:t>instance </a:t>
            </a:r>
            <a:r>
              <a:rPr sz="1800" spc="85" dirty="0">
                <a:latin typeface="Arial"/>
                <a:cs typeface="Arial"/>
              </a:rPr>
              <a:t>in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mini-batch).</a:t>
            </a:r>
            <a:endParaRPr sz="1800">
              <a:latin typeface="Arial"/>
              <a:cs typeface="Arial"/>
            </a:endParaRPr>
          </a:p>
          <a:p>
            <a:pPr marL="697865" marR="281305" lvl="1" indent="-228600">
              <a:lnSpc>
                <a:spcPct val="80000"/>
              </a:lnSpc>
              <a:spcBef>
                <a:spcPts val="49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result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passed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next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r>
              <a:rPr sz="2000" spc="4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computed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passed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 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next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layer,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so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until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get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last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layer,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output  </a:t>
            </a:r>
            <a:r>
              <a:rPr sz="2000" spc="40" dirty="0">
                <a:latin typeface="Arial"/>
                <a:cs typeface="Arial"/>
              </a:rPr>
              <a:t>layer.</a:t>
            </a:r>
            <a:endParaRPr sz="2000">
              <a:latin typeface="Arial"/>
              <a:cs typeface="Arial"/>
            </a:endParaRPr>
          </a:p>
          <a:p>
            <a:pPr marL="698500" marR="5080" lvl="1" indent="-229235">
              <a:lnSpc>
                <a:spcPct val="80000"/>
              </a:lnSpc>
              <a:spcBef>
                <a:spcPts val="50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exactly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like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making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predictions</a:t>
            </a:r>
            <a:r>
              <a:rPr sz="2000" spc="65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except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all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intermediate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results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preserved  </a:t>
            </a:r>
            <a:r>
              <a:rPr sz="2000" spc="20" dirty="0">
                <a:latin typeface="Arial"/>
                <a:cs typeface="Arial"/>
              </a:rPr>
              <a:t>since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they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needed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backward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pass.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105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Backpropagation </a:t>
            </a:r>
            <a:r>
              <a:rPr spc="90" dirty="0"/>
              <a:t>(in</a:t>
            </a:r>
            <a:r>
              <a:rPr spc="-370" dirty="0"/>
              <a:t> </a:t>
            </a:r>
            <a:r>
              <a:rPr spc="120" dirty="0"/>
              <a:t>detail)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275570" cy="24491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3)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algorithm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measures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spc="70" dirty="0">
                <a:latin typeface="Arial"/>
                <a:cs typeface="Arial"/>
              </a:rPr>
              <a:t>network’s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output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 marL="697865" marR="555625" lvl="1" indent="-228600">
              <a:lnSpc>
                <a:spcPts val="2160"/>
              </a:lnSpc>
              <a:spcBef>
                <a:spcPts val="5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" dirty="0">
                <a:latin typeface="Arial"/>
                <a:cs typeface="Arial"/>
              </a:rPr>
              <a:t>i.e.,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uses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loss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function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compares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desired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actual 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network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returns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some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measure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error.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ts val="2735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4)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70" dirty="0">
                <a:latin typeface="Arial"/>
                <a:cs typeface="Arial"/>
              </a:rPr>
              <a:t>It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computes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how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much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each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output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connection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contributed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b="1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error</a:t>
            </a:r>
            <a:r>
              <a:rPr sz="2400" spc="9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698500" marR="335280" lvl="1" indent="-228600">
              <a:lnSpc>
                <a:spcPts val="2160"/>
              </a:lnSpc>
              <a:spcBef>
                <a:spcPts val="5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This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done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analytically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applying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chain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rule,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makes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step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fast 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precise.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105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5" dirty="0"/>
              <a:t>Backpropagation </a:t>
            </a:r>
            <a:r>
              <a:rPr spc="90" dirty="0"/>
              <a:t>(in</a:t>
            </a:r>
            <a:r>
              <a:rPr spc="-370" dirty="0"/>
              <a:t> </a:t>
            </a:r>
            <a:r>
              <a:rPr spc="120" dirty="0"/>
              <a:t>detail)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86035" cy="33889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016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5)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135" dirty="0">
                <a:latin typeface="Arial"/>
                <a:cs typeface="Arial"/>
              </a:rPr>
              <a:t>algorithm </a:t>
            </a:r>
            <a:r>
              <a:rPr sz="2400" spc="125" dirty="0">
                <a:latin typeface="Arial"/>
                <a:cs typeface="Arial"/>
              </a:rPr>
              <a:t>then </a:t>
            </a:r>
            <a:r>
              <a:rPr sz="2400" spc="65" dirty="0">
                <a:latin typeface="Arial"/>
                <a:cs typeface="Arial"/>
              </a:rPr>
              <a:t>measures </a:t>
            </a:r>
            <a:r>
              <a:rPr sz="2400" spc="135" dirty="0">
                <a:latin typeface="Arial"/>
                <a:cs typeface="Arial"/>
              </a:rPr>
              <a:t>how </a:t>
            </a:r>
            <a:r>
              <a:rPr sz="2400" spc="120" dirty="0">
                <a:latin typeface="Arial"/>
                <a:cs typeface="Arial"/>
              </a:rPr>
              <a:t>much </a:t>
            </a:r>
            <a:r>
              <a:rPr sz="2400" spc="135" dirty="0">
                <a:latin typeface="Arial"/>
                <a:cs typeface="Arial"/>
              </a:rPr>
              <a:t>of </a:t>
            </a:r>
            <a:r>
              <a:rPr sz="2400" spc="65" dirty="0">
                <a:latin typeface="Arial"/>
                <a:cs typeface="Arial"/>
              </a:rPr>
              <a:t>these </a:t>
            </a:r>
            <a:r>
              <a:rPr sz="2400" spc="140" dirty="0">
                <a:latin typeface="Arial"/>
                <a:cs typeface="Arial"/>
              </a:rPr>
              <a:t>error  </a:t>
            </a:r>
            <a:r>
              <a:rPr sz="2400" spc="110" dirty="0">
                <a:latin typeface="Arial"/>
                <a:cs typeface="Arial"/>
              </a:rPr>
              <a:t>contributions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came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from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connection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in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layer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below,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working  </a:t>
            </a:r>
            <a:r>
              <a:rPr sz="2400" b="1" spc="90" dirty="0">
                <a:latin typeface="Arial"/>
                <a:cs typeface="Arial"/>
              </a:rPr>
              <a:t>backward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until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algorithm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reaches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input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layer.</a:t>
            </a:r>
            <a:endParaRPr sz="24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This </a:t>
            </a:r>
            <a:r>
              <a:rPr sz="2000" spc="45" dirty="0">
                <a:latin typeface="Arial"/>
                <a:cs typeface="Arial"/>
              </a:rPr>
              <a:t>reverse </a:t>
            </a:r>
            <a:r>
              <a:rPr sz="2000" spc="10" dirty="0">
                <a:latin typeface="Arial"/>
                <a:cs typeface="Arial"/>
              </a:rPr>
              <a:t>pass </a:t>
            </a:r>
            <a:r>
              <a:rPr sz="2000" spc="65" dirty="0">
                <a:latin typeface="Arial"/>
                <a:cs typeface="Arial"/>
              </a:rPr>
              <a:t>efficiently </a:t>
            </a:r>
            <a:r>
              <a:rPr sz="2000" spc="55" dirty="0">
                <a:latin typeface="Arial"/>
                <a:cs typeface="Arial"/>
              </a:rPr>
              <a:t>measures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spc="114" dirty="0">
                <a:latin typeface="Arial"/>
                <a:cs typeface="Arial"/>
              </a:rPr>
              <a:t>error </a:t>
            </a:r>
            <a:r>
              <a:rPr sz="2000" spc="95" dirty="0">
                <a:latin typeface="Arial"/>
                <a:cs typeface="Arial"/>
              </a:rPr>
              <a:t>gradient </a:t>
            </a:r>
            <a:r>
              <a:rPr sz="2000" spc="25" dirty="0">
                <a:latin typeface="Arial"/>
                <a:cs typeface="Arial"/>
              </a:rPr>
              <a:t>across </a:t>
            </a:r>
            <a:r>
              <a:rPr sz="2000" spc="50" dirty="0">
                <a:latin typeface="Arial"/>
                <a:cs typeface="Arial"/>
              </a:rPr>
              <a:t>all </a:t>
            </a:r>
            <a:r>
              <a:rPr sz="2000" spc="100" dirty="0">
                <a:latin typeface="Arial"/>
                <a:cs typeface="Arial"/>
              </a:rPr>
              <a:t>the  </a:t>
            </a:r>
            <a:r>
              <a:rPr sz="2000" spc="70" dirty="0">
                <a:latin typeface="Arial"/>
                <a:cs typeface="Arial"/>
              </a:rPr>
              <a:t>connection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weights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network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propagating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error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gradient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backward  </a:t>
            </a:r>
            <a:r>
              <a:rPr sz="2000" spc="125" dirty="0">
                <a:latin typeface="Arial"/>
                <a:cs typeface="Arial"/>
              </a:rPr>
              <a:t>through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network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45" dirty="0">
                <a:latin typeface="Arial"/>
                <a:cs typeface="Arial"/>
              </a:rPr>
              <a:t>hence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name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algorithm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“</a:t>
            </a:r>
            <a:r>
              <a:rPr sz="2000" b="1" spc="60" dirty="0">
                <a:latin typeface="Arial"/>
                <a:cs typeface="Arial"/>
              </a:rPr>
              <a:t>backpropagation</a:t>
            </a:r>
            <a:r>
              <a:rPr sz="2000" spc="60" dirty="0">
                <a:latin typeface="Arial"/>
                <a:cs typeface="Arial"/>
              </a:rPr>
              <a:t>”.</a:t>
            </a:r>
            <a:endParaRPr sz="2000" dirty="0">
              <a:latin typeface="Arial"/>
              <a:cs typeface="Arial"/>
            </a:endParaRPr>
          </a:p>
          <a:p>
            <a:pPr marL="240665" marR="130175" indent="-228600">
              <a:lnSpc>
                <a:spcPts val="2590"/>
              </a:lnSpc>
              <a:spcBef>
                <a:spcPts val="1019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6)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Finally,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algorithm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performs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Gradient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Descent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step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tweak  </a:t>
            </a:r>
            <a:r>
              <a:rPr sz="24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connection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weights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network,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using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error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gradients  just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computed.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001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BP </a:t>
            </a:r>
            <a:r>
              <a:rPr spc="215" dirty="0"/>
              <a:t>in</a:t>
            </a:r>
            <a:r>
              <a:rPr spc="-35" dirty="0"/>
              <a:t> </a:t>
            </a:r>
            <a:r>
              <a:rPr spc="21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275570" cy="2747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25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instance,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backpropagation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algorithm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first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makes 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spc="105" dirty="0">
                <a:latin typeface="Arial"/>
                <a:cs typeface="Arial"/>
              </a:rPr>
              <a:t>prediction (forward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pass)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And </a:t>
            </a:r>
            <a:r>
              <a:rPr sz="2400" spc="65" dirty="0">
                <a:latin typeface="Arial"/>
                <a:cs typeface="Arial"/>
              </a:rPr>
              <a:t>measures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error,</a:t>
            </a:r>
            <a:endParaRPr sz="2400">
              <a:latin typeface="Arial"/>
              <a:cs typeface="Arial"/>
            </a:endParaRPr>
          </a:p>
          <a:p>
            <a:pPr marL="241300" marR="1175385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Then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goes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through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layer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reverse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measure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error  </a:t>
            </a:r>
            <a:r>
              <a:rPr sz="2400" spc="125" dirty="0">
                <a:latin typeface="Arial"/>
                <a:cs typeface="Arial"/>
              </a:rPr>
              <a:t>contribution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from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connection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(reverse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pass),</a:t>
            </a:r>
            <a:endParaRPr sz="2400">
              <a:latin typeface="Arial"/>
              <a:cs typeface="Arial"/>
            </a:endParaRPr>
          </a:p>
          <a:p>
            <a:pPr marL="241300" marR="1210310" indent="-228600">
              <a:lnSpc>
                <a:spcPts val="259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finally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tweaks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connection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weights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reduce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error  </a:t>
            </a:r>
            <a:r>
              <a:rPr sz="2400" spc="65" dirty="0">
                <a:latin typeface="Arial"/>
                <a:cs typeface="Arial"/>
              </a:rPr>
              <a:t>(Gradient </a:t>
            </a:r>
            <a:r>
              <a:rPr sz="2400" spc="40" dirty="0">
                <a:latin typeface="Arial"/>
                <a:cs typeface="Arial"/>
              </a:rPr>
              <a:t>Descent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step).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956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Perceptron</a:t>
            </a:r>
          </a:p>
        </p:txBody>
      </p:sp>
      <p:sp>
        <p:nvSpPr>
          <p:cNvPr id="3" name="object 3"/>
          <p:cNvSpPr/>
          <p:nvPr/>
        </p:nvSpPr>
        <p:spPr>
          <a:xfrm>
            <a:off x="3684135" y="2047775"/>
            <a:ext cx="4858482" cy="385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D8E532-B528-4AB8-90A3-31CC9F58A992}"/>
              </a:ext>
            </a:extLst>
          </p:cNvPr>
          <p:cNvSpPr/>
          <p:nvPr/>
        </p:nvSpPr>
        <p:spPr>
          <a:xfrm>
            <a:off x="2667000" y="1752600"/>
            <a:ext cx="6934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693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But </a:t>
            </a:r>
            <a:r>
              <a:rPr spc="280" dirty="0"/>
              <a:t>for</a:t>
            </a:r>
            <a:r>
              <a:rPr spc="-409" dirty="0"/>
              <a:t> </a:t>
            </a:r>
            <a:r>
              <a:rPr spc="-175" dirty="0"/>
              <a:t>BP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72065" cy="39090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25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this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algorithm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work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properly,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need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key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change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MLP’s  </a:t>
            </a:r>
            <a:r>
              <a:rPr sz="2400" spc="80" dirty="0">
                <a:latin typeface="Arial"/>
                <a:cs typeface="Arial"/>
              </a:rPr>
              <a:t>architecture: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Replace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step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function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logistic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(sigmoid)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function,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50"/>
              </a:spcBef>
            </a:pPr>
            <a:r>
              <a:rPr sz="2000" spc="-200" dirty="0">
                <a:latin typeface="Arial Black"/>
                <a:cs typeface="Arial Black"/>
              </a:rPr>
              <a:t>like </a:t>
            </a:r>
            <a:r>
              <a:rPr sz="2000" spc="-204" dirty="0">
                <a:latin typeface="Arial Black"/>
                <a:cs typeface="Arial Black"/>
              </a:rPr>
              <a:t>σ(z) </a:t>
            </a:r>
            <a:r>
              <a:rPr sz="2000" spc="-175" dirty="0">
                <a:latin typeface="Arial Black"/>
                <a:cs typeface="Arial Black"/>
              </a:rPr>
              <a:t>= </a:t>
            </a:r>
            <a:r>
              <a:rPr sz="2000" spc="-190" dirty="0">
                <a:latin typeface="Arial Black"/>
                <a:cs typeface="Arial Black"/>
              </a:rPr>
              <a:t>1 </a:t>
            </a:r>
            <a:r>
              <a:rPr sz="2000" spc="185" dirty="0">
                <a:latin typeface="Arial Black"/>
                <a:cs typeface="Arial Black"/>
              </a:rPr>
              <a:t>/ </a:t>
            </a:r>
            <a:r>
              <a:rPr sz="2000" spc="-185" dirty="0">
                <a:latin typeface="Arial Black"/>
                <a:cs typeface="Arial Black"/>
              </a:rPr>
              <a:t>(1 </a:t>
            </a:r>
            <a:r>
              <a:rPr sz="2000" spc="-175" dirty="0">
                <a:latin typeface="Arial Black"/>
                <a:cs typeface="Arial Black"/>
              </a:rPr>
              <a:t>+</a:t>
            </a:r>
            <a:r>
              <a:rPr sz="2000" spc="-245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exp(</a:t>
            </a:r>
            <a:r>
              <a:rPr sz="2000" spc="-125" dirty="0">
                <a:latin typeface="Arial"/>
                <a:cs typeface="Arial"/>
              </a:rPr>
              <a:t>–z)).</a:t>
            </a:r>
            <a:endParaRPr sz="2000">
              <a:latin typeface="Arial"/>
              <a:cs typeface="Arial"/>
            </a:endParaRPr>
          </a:p>
          <a:p>
            <a:pPr marL="240665" marR="485140" indent="-228600">
              <a:lnSpc>
                <a:spcPts val="2590"/>
              </a:lnSpc>
              <a:spcBef>
                <a:spcPts val="1019"/>
              </a:spcBef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This </a:t>
            </a:r>
            <a:r>
              <a:rPr sz="2400" spc="30" dirty="0">
                <a:latin typeface="Arial"/>
                <a:cs typeface="Arial"/>
              </a:rPr>
              <a:t>was </a:t>
            </a:r>
            <a:r>
              <a:rPr sz="2400" spc="50" dirty="0">
                <a:latin typeface="Arial"/>
                <a:cs typeface="Arial"/>
              </a:rPr>
              <a:t>essential </a:t>
            </a:r>
            <a:r>
              <a:rPr sz="2400" spc="30" dirty="0">
                <a:latin typeface="Arial"/>
                <a:cs typeface="Arial"/>
              </a:rPr>
              <a:t>because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 </a:t>
            </a:r>
            <a:r>
              <a:rPr sz="24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 </a:t>
            </a:r>
            <a:r>
              <a:rPr sz="24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contains 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 </a:t>
            </a:r>
            <a:r>
              <a:rPr sz="2400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flat  </a:t>
            </a:r>
            <a:r>
              <a:rPr sz="24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segments,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there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gradient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(Gradient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Descent  </a:t>
            </a:r>
            <a:r>
              <a:rPr sz="2400" spc="95" dirty="0">
                <a:latin typeface="Arial"/>
                <a:cs typeface="Arial"/>
              </a:rPr>
              <a:t>cannot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move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flat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surface),</a:t>
            </a:r>
            <a:endParaRPr sz="2400">
              <a:latin typeface="Arial"/>
              <a:cs typeface="Arial"/>
            </a:endParaRPr>
          </a:p>
          <a:p>
            <a:pPr marL="697865" marR="356870" lvl="1" indent="-228600">
              <a:lnSpc>
                <a:spcPts val="2160"/>
              </a:lnSpc>
              <a:spcBef>
                <a:spcPts val="52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while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logistic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function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well-defined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nonzero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derivative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everywhere,  </a:t>
            </a:r>
            <a:r>
              <a:rPr sz="2000" spc="80" dirty="0">
                <a:latin typeface="Arial"/>
                <a:cs typeface="Arial"/>
              </a:rPr>
              <a:t>allowing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Gradient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Descent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make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some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progress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every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step.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735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400" spc="145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fact,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backpropagation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algorithm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works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well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with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many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b="1" spc="90" dirty="0">
                <a:latin typeface="Arial"/>
                <a:cs typeface="Arial"/>
              </a:rPr>
              <a:t>activation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functions.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375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Popular </a:t>
            </a:r>
            <a:r>
              <a:rPr spc="150" dirty="0"/>
              <a:t>activation</a:t>
            </a:r>
            <a:r>
              <a:rPr spc="-360" dirty="0"/>
              <a:t> </a:t>
            </a:r>
            <a:r>
              <a:rPr spc="18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27003" y="2132552"/>
            <a:ext cx="9950539" cy="3412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1852295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Perceptron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MLP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-95" dirty="0">
                <a:latin typeface="Arial"/>
                <a:cs typeface="Arial"/>
              </a:rPr>
              <a:t>BP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10801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모</a:t>
            </a:r>
            <a:r>
              <a:rPr sz="2400" spc="10" dirty="0">
                <a:latin typeface="Arial"/>
                <a:cs typeface="Arial"/>
              </a:rPr>
              <a:t>6~8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" dirty="0">
                <a:latin typeface="맑은 고딕"/>
                <a:cs typeface="맑은 고딕"/>
              </a:rPr>
              <a:t>핸</a:t>
            </a:r>
            <a:r>
              <a:rPr sz="2400" spc="20" dirty="0"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In </a:t>
            </a:r>
            <a:r>
              <a:rPr spc="220" dirty="0"/>
              <a:t>the </a:t>
            </a:r>
            <a:r>
              <a:rPr spc="200" dirty="0"/>
              <a:t>next</a:t>
            </a:r>
            <a:r>
              <a:rPr spc="-760" dirty="0"/>
              <a:t> </a:t>
            </a:r>
            <a:r>
              <a:rPr spc="10" dirty="0"/>
              <a:t>lectures…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5460365" cy="15709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54000" algn="l"/>
              </a:tabLst>
            </a:pPr>
            <a:r>
              <a:rPr sz="2400" spc="85" dirty="0">
                <a:latin typeface="Arial"/>
                <a:cs typeface="Arial"/>
              </a:rPr>
              <a:t>9</a:t>
            </a:r>
            <a:r>
              <a:rPr sz="2400" spc="127" baseline="24305" dirty="0">
                <a:latin typeface="Arial"/>
                <a:cs typeface="Arial"/>
              </a:rPr>
              <a:t>th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70" dirty="0">
                <a:latin typeface="Arial"/>
                <a:cs typeface="Arial"/>
              </a:rPr>
              <a:t>2</a:t>
            </a:r>
            <a:r>
              <a:rPr sz="2400" spc="104" baseline="24305" dirty="0">
                <a:latin typeface="Arial"/>
                <a:cs typeface="Arial"/>
              </a:rPr>
              <a:t>nd </a:t>
            </a:r>
            <a:r>
              <a:rPr sz="2400" spc="30" dirty="0">
                <a:latin typeface="Arial"/>
                <a:cs typeface="Arial"/>
              </a:rPr>
              <a:t>session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16)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20" dirty="0">
                <a:latin typeface="Arial"/>
                <a:cs typeface="Arial"/>
              </a:rPr>
              <a:t>ANN, </a:t>
            </a:r>
            <a:r>
              <a:rPr sz="2000" b="1" spc="-90" dirty="0">
                <a:latin typeface="Arial"/>
                <a:cs typeface="Arial"/>
              </a:rPr>
              <a:t>BP </a:t>
            </a:r>
            <a:r>
              <a:rPr sz="2000" spc="95" dirty="0">
                <a:latin typeface="Arial"/>
                <a:cs typeface="Arial"/>
              </a:rPr>
              <a:t>in </a:t>
            </a:r>
            <a:r>
              <a:rPr sz="2000" spc="125" dirty="0">
                <a:latin typeface="Arial"/>
                <a:cs typeface="Arial"/>
              </a:rPr>
              <a:t>math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54000" algn="l"/>
              </a:tabLst>
            </a:pPr>
            <a:r>
              <a:rPr sz="2400" spc="70" dirty="0">
                <a:latin typeface="Arial"/>
                <a:cs typeface="Arial"/>
              </a:rPr>
              <a:t>10</a:t>
            </a:r>
            <a:r>
              <a:rPr sz="2400" spc="104" baseline="24305" dirty="0">
                <a:latin typeface="Arial"/>
                <a:cs typeface="Arial"/>
              </a:rPr>
              <a:t>th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40" dirty="0">
                <a:latin typeface="Arial"/>
                <a:cs typeface="Arial"/>
              </a:rPr>
              <a:t>1</a:t>
            </a:r>
            <a:r>
              <a:rPr sz="2400" spc="60" baseline="24305" dirty="0">
                <a:latin typeface="Arial"/>
                <a:cs typeface="Arial"/>
              </a:rPr>
              <a:t>st </a:t>
            </a:r>
            <a:r>
              <a:rPr sz="2400" spc="30" dirty="0">
                <a:latin typeface="Arial"/>
                <a:cs typeface="Arial"/>
              </a:rPr>
              <a:t>session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17)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40" dirty="0">
                <a:latin typeface="Arial"/>
                <a:cs typeface="Arial"/>
              </a:rPr>
              <a:t>Deep </a:t>
            </a:r>
            <a:r>
              <a:rPr sz="2000" spc="65" dirty="0">
                <a:latin typeface="Arial"/>
                <a:cs typeface="Arial"/>
              </a:rPr>
              <a:t>Learning </a:t>
            </a:r>
            <a:r>
              <a:rPr sz="2000" spc="55" dirty="0">
                <a:latin typeface="Arial"/>
                <a:cs typeface="Arial"/>
              </a:rPr>
              <a:t>(</a:t>
            </a:r>
            <a:r>
              <a:rPr sz="2000" b="1" spc="55" dirty="0">
                <a:latin typeface="Arial"/>
                <a:cs typeface="Arial"/>
              </a:rPr>
              <a:t>DNN</a:t>
            </a:r>
            <a:r>
              <a:rPr sz="2000" spc="55" dirty="0">
                <a:latin typeface="Arial"/>
                <a:cs typeface="Arial"/>
              </a:rPr>
              <a:t>) </a:t>
            </a:r>
            <a:r>
              <a:rPr sz="2000" spc="-15" dirty="0">
                <a:latin typeface="Arial"/>
                <a:cs typeface="Arial"/>
              </a:rPr>
              <a:t>Basics </a:t>
            </a:r>
            <a:r>
              <a:rPr sz="2000" spc="120" dirty="0">
                <a:latin typeface="Arial"/>
                <a:cs typeface="Arial"/>
              </a:rPr>
              <a:t>with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codes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1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Perceptron: </a:t>
            </a:r>
            <a:r>
              <a:rPr spc="220" dirty="0"/>
              <a:t>the</a:t>
            </a:r>
            <a:r>
              <a:rPr spc="-330" dirty="0"/>
              <a:t> </a:t>
            </a:r>
            <a:r>
              <a:rPr spc="254" dirty="0"/>
              <a:t>limit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2162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50" dirty="0">
                <a:latin typeface="Arial"/>
                <a:cs typeface="Arial"/>
              </a:rPr>
              <a:t>XOR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4166" y="2742685"/>
            <a:ext cx="2733466" cy="2580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355082" y="2574236"/>
            <a:ext cx="5136515" cy="3486150"/>
            <a:chOff x="5355082" y="2574236"/>
            <a:chExt cx="5136515" cy="3486150"/>
          </a:xfrm>
        </p:grpSpPr>
        <p:sp>
          <p:nvSpPr>
            <p:cNvPr id="6" name="object 6"/>
            <p:cNvSpPr/>
            <p:nvPr/>
          </p:nvSpPr>
          <p:spPr>
            <a:xfrm>
              <a:off x="6533687" y="2574236"/>
              <a:ext cx="3957702" cy="34857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1432" y="3346704"/>
              <a:ext cx="1280160" cy="1361440"/>
            </a:xfrm>
            <a:custGeom>
              <a:avLst/>
              <a:gdLst/>
              <a:ahLst/>
              <a:cxnLst/>
              <a:rect l="l" t="t" r="r" b="b"/>
              <a:pathLst>
                <a:path w="1280159" h="1361439">
                  <a:moveTo>
                    <a:pt x="640080" y="0"/>
                  </a:moveTo>
                  <a:lnTo>
                    <a:pt x="640080" y="340233"/>
                  </a:lnTo>
                  <a:lnTo>
                    <a:pt x="0" y="340233"/>
                  </a:lnTo>
                  <a:lnTo>
                    <a:pt x="0" y="1020699"/>
                  </a:lnTo>
                  <a:lnTo>
                    <a:pt x="640080" y="1020699"/>
                  </a:lnTo>
                  <a:lnTo>
                    <a:pt x="640080" y="1360932"/>
                  </a:lnTo>
                  <a:lnTo>
                    <a:pt x="1280160" y="680466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1432" y="3346704"/>
              <a:ext cx="1280160" cy="1361440"/>
            </a:xfrm>
            <a:custGeom>
              <a:avLst/>
              <a:gdLst/>
              <a:ahLst/>
              <a:cxnLst/>
              <a:rect l="l" t="t" r="r" b="b"/>
              <a:pathLst>
                <a:path w="1280159" h="1361439">
                  <a:moveTo>
                    <a:pt x="0" y="340233"/>
                  </a:moveTo>
                  <a:lnTo>
                    <a:pt x="640080" y="340233"/>
                  </a:lnTo>
                  <a:lnTo>
                    <a:pt x="640080" y="0"/>
                  </a:lnTo>
                  <a:lnTo>
                    <a:pt x="1280160" y="680466"/>
                  </a:lnTo>
                  <a:lnTo>
                    <a:pt x="640080" y="1360932"/>
                  </a:lnTo>
                  <a:lnTo>
                    <a:pt x="640080" y="1020699"/>
                  </a:lnTo>
                  <a:lnTo>
                    <a:pt x="0" y="1020699"/>
                  </a:lnTo>
                  <a:lnTo>
                    <a:pt x="0" y="34023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433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30" dirty="0"/>
              <a:t>S</a:t>
            </a:r>
            <a:r>
              <a:rPr spc="210" dirty="0"/>
              <a:t>o</a:t>
            </a:r>
            <a:r>
              <a:rPr spc="215" dirty="0"/>
              <a:t>lu</a:t>
            </a:r>
            <a:r>
              <a:rPr spc="355" dirty="0"/>
              <a:t>t</a:t>
            </a:r>
            <a:r>
              <a:rPr spc="105" dirty="0"/>
              <a:t>i</a:t>
            </a:r>
            <a:r>
              <a:rPr spc="260" dirty="0"/>
              <a:t>o</a:t>
            </a:r>
            <a:r>
              <a:rPr spc="270" dirty="0"/>
              <a:t>n</a:t>
            </a:r>
            <a:r>
              <a:rPr spc="-54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540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차원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15" dirty="0">
                <a:latin typeface="맑은 고딕"/>
                <a:cs typeface="맑은 고딕"/>
              </a:rPr>
              <a:t>변환</a:t>
            </a:r>
            <a:r>
              <a:rPr sz="2400" spc="-15" dirty="0">
                <a:latin typeface="Arial"/>
                <a:cs typeface="Arial"/>
              </a:rPr>
              <a:t>(</a:t>
            </a:r>
            <a:r>
              <a:rPr sz="2400" spc="-15" dirty="0">
                <a:latin typeface="맑은 고딕"/>
                <a:cs typeface="맑은 고딕"/>
              </a:rPr>
              <a:t>좌표축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변환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좌표평면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변환</a:t>
            </a:r>
            <a:r>
              <a:rPr sz="2400" spc="-3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428" y="2533652"/>
            <a:ext cx="8113447" cy="2127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530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Multi-layer </a:t>
            </a:r>
            <a:r>
              <a:rPr spc="150" dirty="0"/>
              <a:t>Perceptron</a:t>
            </a:r>
            <a:r>
              <a:rPr spc="-385" dirty="0"/>
              <a:t> </a:t>
            </a:r>
            <a:r>
              <a:rPr spc="-75" dirty="0"/>
              <a:t>(MLP)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17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45" dirty="0">
                <a:latin typeface="맑은 고딕"/>
                <a:cs typeface="맑은 고딕"/>
              </a:rPr>
              <a:t>은닉층</a:t>
            </a:r>
            <a:r>
              <a:rPr sz="2400" spc="45" dirty="0">
                <a:latin typeface="Arial"/>
                <a:cs typeface="Arial"/>
              </a:rPr>
              <a:t>(Hidden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layer)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5623" y="2687014"/>
            <a:ext cx="6854580" cy="2665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870"/>
            <a:ext cx="3175635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Arial"/>
                <a:cs typeface="Arial"/>
              </a:rPr>
              <a:t>MLP</a:t>
            </a:r>
            <a:endParaRPr sz="4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1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45" dirty="0">
                <a:latin typeface="맑은 고딕"/>
                <a:cs typeface="맑은 고딕"/>
              </a:rPr>
              <a:t>은닉층</a:t>
            </a:r>
            <a:r>
              <a:rPr sz="2400" spc="45" dirty="0">
                <a:latin typeface="Arial"/>
                <a:cs typeface="Arial"/>
              </a:rPr>
              <a:t>(Hidden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layer)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1346" y="2749057"/>
            <a:ext cx="6251892" cy="2707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3211" y="896874"/>
            <a:ext cx="1927959" cy="1565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6010" y="6316969"/>
            <a:ext cx="2592070" cy="2654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-40" dirty="0">
                <a:latin typeface="맑은 고딕"/>
                <a:cs typeface="맑은 고딕"/>
              </a:rPr>
              <a:t> </a:t>
            </a:r>
            <a:r>
              <a:rPr sz="1400" u="sng" spc="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휴먼모음T"/>
                <a:cs typeface="휴먼모음T"/>
                <a:hlinkClick r:id="rId5"/>
              </a:rPr>
              <a:t>https://goo.gl/8qEGHD</a:t>
            </a:r>
            <a:endParaRPr sz="1400">
              <a:latin typeface="휴먼모음T"/>
              <a:cs typeface="휴먼모음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92977" y="6531057"/>
            <a:ext cx="1098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870"/>
            <a:ext cx="1163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325" dirty="0">
                <a:latin typeface="Arial"/>
                <a:cs typeface="Arial"/>
              </a:rPr>
              <a:t>M</a:t>
            </a:r>
            <a:r>
              <a:rPr sz="4400" spc="-210" dirty="0">
                <a:latin typeface="Arial"/>
                <a:cs typeface="Arial"/>
              </a:rPr>
              <a:t>LP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2192" y="1886862"/>
            <a:ext cx="5517835" cy="432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9159" y="3228307"/>
            <a:ext cx="4028722" cy="1696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885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5" dirty="0"/>
              <a:t>Back-propagation</a:t>
            </a:r>
            <a:r>
              <a:rPr spc="-175" dirty="0"/>
              <a:t> </a:t>
            </a:r>
            <a:r>
              <a:rPr spc="-160" dirty="0"/>
              <a:t>(BP)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7938" y="6543554"/>
            <a:ext cx="147510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335895" cy="31299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신경망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성능의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비결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오차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-30" dirty="0">
                <a:latin typeface="맑은 고딕"/>
                <a:cs typeface="맑은 고딕"/>
              </a:rPr>
              <a:t>오류</a:t>
            </a:r>
            <a:r>
              <a:rPr sz="2400" spc="-30" dirty="0">
                <a:latin typeface="Arial"/>
                <a:cs typeface="Arial"/>
              </a:rPr>
              <a:t>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역전파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알고리즘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신경망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내부의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가중치는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오차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역전파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방법을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사용해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15" dirty="0">
                <a:latin typeface="맑은 고딕"/>
                <a:cs typeface="맑은 고딕"/>
              </a:rPr>
              <a:t>수정함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spc="-15" dirty="0">
                <a:latin typeface="맑은 고딕"/>
                <a:cs typeface="맑은 고딕"/>
              </a:rPr>
              <a:t>학습함</a:t>
            </a:r>
            <a:r>
              <a:rPr sz="2000" spc="-1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오차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역전파는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경사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하강법의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확장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개념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How?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가중치를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방법은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경사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하강법을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그대로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이용</a:t>
            </a:r>
            <a:endParaRPr sz="2000">
              <a:latin typeface="맑은 고딕"/>
              <a:cs typeface="맑은 고딕"/>
            </a:endParaRPr>
          </a:p>
          <a:p>
            <a:pPr marL="696595" marR="5080" lvl="1" indent="-227329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임의의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가중치를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선언하고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결괏값을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이용해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오차를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뒤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오차가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최소인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지점으로  계속해서 조금씩</a:t>
            </a:r>
            <a:r>
              <a:rPr sz="2000" spc="-4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이동</a:t>
            </a:r>
            <a:endParaRPr sz="2000">
              <a:latin typeface="맑은 고딕"/>
              <a:cs typeface="맑은 고딕"/>
            </a:endParaRPr>
          </a:p>
          <a:p>
            <a:pPr marL="696595" marR="148590" lvl="1" indent="-227329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오차가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최소가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0" dirty="0">
                <a:latin typeface="맑은 고딕"/>
                <a:cs typeface="맑은 고딕"/>
              </a:rPr>
              <a:t>점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10" dirty="0">
                <a:latin typeface="맑은 고딕"/>
                <a:cs typeface="맑은 고딕"/>
              </a:rPr>
              <a:t>미분했을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때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기울기가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20" dirty="0">
                <a:latin typeface="Arial"/>
                <a:cs typeface="Arial"/>
              </a:rPr>
              <a:t>0</a:t>
            </a:r>
            <a:r>
              <a:rPr sz="2000" spc="20" dirty="0">
                <a:latin typeface="맑은 고딕"/>
                <a:cs typeface="맑은 고딕"/>
              </a:rPr>
              <a:t>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5" dirty="0">
                <a:latin typeface="맑은 고딕"/>
                <a:cs typeface="맑은 고딕"/>
              </a:rPr>
              <a:t>지점</a:t>
            </a:r>
            <a:r>
              <a:rPr sz="2000" spc="-15" dirty="0">
                <a:latin typeface="Arial"/>
                <a:cs typeface="Arial"/>
              </a:rPr>
              <a:t>)</a:t>
            </a:r>
            <a:r>
              <a:rPr sz="2000" spc="-15" dirty="0">
                <a:latin typeface="맑은 고딕"/>
                <a:cs typeface="맑은 고딕"/>
              </a:rPr>
              <a:t>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찾으면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그것이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바로  우리가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알고자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답임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3455</Words>
  <Application>Microsoft Office PowerPoint</Application>
  <PresentationFormat>와이드스크린</PresentationFormat>
  <Paragraphs>458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Noto Sans</vt:lpstr>
      <vt:lpstr>맑은 고딕</vt:lpstr>
      <vt:lpstr>함초롬돋움</vt:lpstr>
      <vt:lpstr>휴먼모음T</vt:lpstr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PowerPoint 프레젠테이션</vt:lpstr>
      <vt:lpstr>학습목표</vt:lpstr>
      <vt:lpstr>Perceptron</vt:lpstr>
      <vt:lpstr>Perceptron: the limit</vt:lpstr>
      <vt:lpstr>Solution?</vt:lpstr>
      <vt:lpstr>Multi-layer Perceptron (MLP)</vt:lpstr>
      <vt:lpstr>PowerPoint 프레젠테이션</vt:lpstr>
      <vt:lpstr>PowerPoint 프레젠테이션</vt:lpstr>
      <vt:lpstr>Back-propagation (BP)</vt:lpstr>
      <vt:lpstr>BP for Perceptron</vt:lpstr>
      <vt:lpstr>BP for Multi-layer Perceptron</vt:lpstr>
      <vt:lpstr>BP for MLP</vt:lpstr>
      <vt:lpstr>BP for MLP</vt:lpstr>
      <vt:lpstr>MLP in detail</vt:lpstr>
      <vt:lpstr>Perceptron</vt:lpstr>
      <vt:lpstr>PowerPoint 프레젠테이션</vt:lpstr>
      <vt:lpstr>PowerPoint 프레젠테이션</vt:lpstr>
      <vt:lpstr>Step function</vt:lpstr>
      <vt:lpstr>How is Perceptron trained?</vt:lpstr>
      <vt:lpstr>Multilayer Perceptron (MLP)</vt:lpstr>
      <vt:lpstr>PowerPoint 프레젠테이션</vt:lpstr>
      <vt:lpstr>DNN</vt:lpstr>
      <vt:lpstr>BP training algorithm</vt:lpstr>
      <vt:lpstr>(Review) Gradient Descent</vt:lpstr>
      <vt:lpstr>Backpropagation training algorithm</vt:lpstr>
      <vt:lpstr>Backpropagation (in detail)</vt:lpstr>
      <vt:lpstr>Backpropagation (in detail)</vt:lpstr>
      <vt:lpstr>Backpropagation (in detail)</vt:lpstr>
      <vt:lpstr>BP in summary</vt:lpstr>
      <vt:lpstr>But for BP</vt:lpstr>
      <vt:lpstr>Popular activation functions</vt:lpstr>
      <vt:lpstr>Summary</vt:lpstr>
      <vt:lpstr>참고자료</vt:lpstr>
      <vt:lpstr>In the next lectures…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Dimensionality Reduction</dc:title>
  <dc:creator>Sang-hyo Park</dc:creator>
  <cp:lastModifiedBy>kim JISU</cp:lastModifiedBy>
  <cp:revision>40</cp:revision>
  <dcterms:created xsi:type="dcterms:W3CDTF">2020-11-23T11:07:51Z</dcterms:created>
  <dcterms:modified xsi:type="dcterms:W3CDTF">2020-12-09T13:23:32Z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2020-10-24T00:00:00Z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2020-11-23T00:00:00Z</vt:filetime>
  </property>
</Properties>
</file>