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588" autoAdjust="0"/>
  </p:normalViewPr>
  <p:slideViewPr>
    <p:cSldViewPr>
      <p:cViewPr varScale="1">
        <p:scale>
          <a:sx n="76" d="100"/>
          <a:sy n="76" d="100"/>
        </p:scale>
        <p:origin x="263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7577E-CD8B-41BB-B184-26A257EBBAD0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E374-C790-45C6-8B61-EDCAE3D48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109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15</a:t>
            </a:r>
            <a:r>
              <a:rPr lang="ko-KR" altLang="en-US" dirty="0"/>
              <a:t>강에서의 </a:t>
            </a:r>
            <a:r>
              <a:rPr lang="en-US" altLang="ko-KR" dirty="0"/>
              <a:t>Perceptron</a:t>
            </a:r>
            <a:r>
              <a:rPr lang="ko-KR" altLang="en-US" dirty="0"/>
              <a:t>에 대한 수학적인 내용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중간고사 이후로 수학내용은 거의 여기서 다 끝낸다는 마인드로 함</a:t>
            </a:r>
            <a:endParaRPr lang="en-US" altLang="ko-KR" dirty="0"/>
          </a:p>
          <a:p>
            <a:r>
              <a:rPr lang="ko-KR" altLang="en-US" dirty="0"/>
              <a:t>버텨보자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943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Stochastic version</a:t>
            </a:r>
            <a:r>
              <a:rPr lang="ko-KR" altLang="en-US" dirty="0"/>
              <a:t>으로 하고 싶다면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 하나씩 샘플의 </a:t>
            </a:r>
            <a:r>
              <a:rPr lang="ko-KR" altLang="en-US" dirty="0" err="1"/>
              <a:t>예측값을</a:t>
            </a:r>
            <a:r>
              <a:rPr lang="ko-KR" altLang="en-US" dirty="0"/>
              <a:t> 구하고</a:t>
            </a:r>
            <a:r>
              <a:rPr lang="en-US" altLang="ko-KR" dirty="0"/>
              <a:t>, </a:t>
            </a:r>
            <a:r>
              <a:rPr lang="ko-KR" altLang="en-US" dirty="0"/>
              <a:t>샘플에 대한 결과가 다르면 </a:t>
            </a:r>
            <a:r>
              <a:rPr lang="en-US" altLang="ko-KR" dirty="0"/>
              <a:t>gradient</a:t>
            </a:r>
            <a:r>
              <a:rPr lang="ko-KR" altLang="en-US" dirty="0"/>
              <a:t>를 통해 </a:t>
            </a:r>
            <a:r>
              <a:rPr lang="en-US" altLang="ko-KR" dirty="0"/>
              <a:t>w</a:t>
            </a:r>
            <a:r>
              <a:rPr lang="ko-KR" altLang="en-US" dirty="0"/>
              <a:t>를 갱신한다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048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행렬 표기로 간단하게 표현한 알고리즘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Batch, Stochastic </a:t>
            </a:r>
            <a:r>
              <a:rPr lang="ko-KR" altLang="en-US" dirty="0"/>
              <a:t>알고리즘을 각각 행렬 표기로 나타낸 모습</a:t>
            </a:r>
            <a:r>
              <a:rPr lang="en-US" altLang="ko-KR" dirty="0"/>
              <a:t>(</a:t>
            </a:r>
            <a:r>
              <a:rPr lang="ko-KR" altLang="en-US" b="1" dirty="0"/>
              <a:t>참고용</a:t>
            </a:r>
            <a:r>
              <a:rPr lang="en-US" altLang="ko-KR" b="1" dirty="0"/>
              <a:t>!)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558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다층 </a:t>
            </a:r>
            <a:r>
              <a:rPr lang="ko-KR" altLang="en-US" b="1" dirty="0" err="1"/>
              <a:t>퍼셉트론</a:t>
            </a:r>
            <a:r>
              <a:rPr lang="en-US" altLang="ko-KR" b="1" dirty="0"/>
              <a:t>(MLP, Multi-layer perceptron)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77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err="1"/>
              <a:t>퍼셉트론의</a:t>
            </a:r>
            <a:r>
              <a:rPr lang="ko-KR" altLang="en-US" b="1" dirty="0"/>
              <a:t> 한계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선형 분리기이기 때문에</a:t>
            </a:r>
            <a:r>
              <a:rPr lang="en-US" altLang="ko-KR" dirty="0"/>
              <a:t>, </a:t>
            </a:r>
            <a:r>
              <a:rPr lang="ko-KR" altLang="en-US" dirty="0"/>
              <a:t>선형 분리가 불가능한 </a:t>
            </a:r>
            <a:r>
              <a:rPr lang="en-US" altLang="ko-KR" dirty="0"/>
              <a:t>XOR</a:t>
            </a:r>
            <a:r>
              <a:rPr lang="ko-KR" altLang="en-US" dirty="0"/>
              <a:t>문제를 완벽하게 분리할 수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ko-KR" altLang="en-US" b="1" dirty="0"/>
              <a:t>공간 변환 </a:t>
            </a:r>
            <a:r>
              <a:rPr lang="ko-KR" altLang="en-US" dirty="0"/>
              <a:t>등의 새로운 방법이 필요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807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MLP</a:t>
            </a:r>
            <a:r>
              <a:rPr lang="ko-KR" altLang="en-US" b="1" dirty="0"/>
              <a:t>의 핵심 아이디어</a:t>
            </a:r>
            <a:endParaRPr lang="en-US" altLang="ko-KR" b="1" dirty="0"/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Hidden layer</a:t>
            </a:r>
            <a:r>
              <a:rPr lang="ko-KR" altLang="en-US" dirty="0"/>
              <a:t>을 통해</a:t>
            </a:r>
            <a:r>
              <a:rPr lang="en-US" altLang="ko-KR" dirty="0"/>
              <a:t>, </a:t>
            </a:r>
            <a:r>
              <a:rPr lang="ko-KR" altLang="en-US" dirty="0"/>
              <a:t>기존 특징 </a:t>
            </a:r>
            <a:r>
              <a:rPr lang="ko-KR" altLang="en-US" b="1" dirty="0"/>
              <a:t>공간을 분류에 유리한 새로운 특징 공간으로 변환시킴</a:t>
            </a:r>
            <a:r>
              <a:rPr lang="en-US" altLang="ko-KR" b="1" dirty="0"/>
              <a:t>(</a:t>
            </a:r>
            <a:r>
              <a:rPr lang="ko-KR" altLang="en-US" b="1" dirty="0"/>
              <a:t>공간 변환</a:t>
            </a:r>
            <a:r>
              <a:rPr lang="en-US" altLang="ko-KR" b="1" dirty="0"/>
              <a:t>)</a:t>
            </a:r>
            <a:br>
              <a:rPr lang="en-US" altLang="ko-KR" b="1" dirty="0"/>
            </a:br>
            <a:endParaRPr lang="en-US" altLang="ko-KR" b="1" dirty="0"/>
          </a:p>
          <a:p>
            <a:pPr marL="171450" indent="-171450">
              <a:buFontTx/>
              <a:buChar char="-"/>
            </a:pPr>
            <a:r>
              <a:rPr lang="en-US" altLang="ko-KR" b="1" dirty="0"/>
              <a:t>Sigmoid</a:t>
            </a:r>
            <a:r>
              <a:rPr lang="ko-KR" altLang="en-US" b="1" dirty="0"/>
              <a:t> </a:t>
            </a:r>
            <a:r>
              <a:rPr lang="en-US" altLang="ko-KR" b="1" dirty="0"/>
              <a:t>Activation function</a:t>
            </a:r>
            <a:r>
              <a:rPr lang="ko-KR" altLang="en-US" dirty="0"/>
              <a:t>을 사용 </a:t>
            </a:r>
            <a:r>
              <a:rPr lang="en-US" altLang="ko-KR" dirty="0"/>
              <a:t>: step function</a:t>
            </a:r>
            <a:r>
              <a:rPr lang="ko-KR" altLang="en-US" dirty="0"/>
              <a:t>은 </a:t>
            </a:r>
            <a:r>
              <a:rPr lang="en-US" altLang="ko-KR" dirty="0"/>
              <a:t>discrete</a:t>
            </a:r>
            <a:r>
              <a:rPr lang="ko-KR" altLang="en-US" dirty="0"/>
              <a:t>한 </a:t>
            </a:r>
            <a:r>
              <a:rPr lang="en-US" altLang="ko-KR" dirty="0"/>
              <a:t>hard-decision</a:t>
            </a:r>
            <a:r>
              <a:rPr lang="ko-KR" altLang="en-US" dirty="0"/>
              <a:t>에 해당하므로</a:t>
            </a:r>
            <a:r>
              <a:rPr lang="en-US" altLang="ko-KR" dirty="0"/>
              <a:t>, </a:t>
            </a:r>
            <a:r>
              <a:rPr lang="ko-KR" altLang="en-US" b="1" dirty="0"/>
              <a:t>좀 더 융통성 있는 </a:t>
            </a:r>
            <a:r>
              <a:rPr lang="en-US" altLang="ko-KR" b="1" dirty="0"/>
              <a:t>sigmoid function</a:t>
            </a:r>
            <a:r>
              <a:rPr lang="ko-KR" altLang="en-US" b="1" dirty="0"/>
              <a:t>을 사용해 </a:t>
            </a:r>
            <a:r>
              <a:rPr lang="en-US" altLang="ko-KR" b="1" dirty="0"/>
              <a:t>soft-decision</a:t>
            </a:r>
            <a:r>
              <a:rPr lang="ko-KR" altLang="en-US" dirty="0"/>
              <a:t>을 가능하게 함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b="1" dirty="0"/>
              <a:t>Back-propagation algorithm</a:t>
            </a:r>
            <a:r>
              <a:rPr lang="ko-KR" altLang="en-US" dirty="0"/>
              <a:t>을 사용함 </a:t>
            </a:r>
            <a:r>
              <a:rPr lang="en-US" altLang="ko-KR" dirty="0"/>
              <a:t>: MLP</a:t>
            </a:r>
            <a:r>
              <a:rPr lang="ko-KR" altLang="en-US" dirty="0"/>
              <a:t>의 한계였던 </a:t>
            </a:r>
            <a:r>
              <a:rPr lang="ko-KR" altLang="en-US" b="1" dirty="0"/>
              <a:t>학습의 어려움</a:t>
            </a:r>
            <a:r>
              <a:rPr lang="ko-KR" altLang="en-US" dirty="0"/>
              <a:t>을 </a:t>
            </a:r>
            <a:r>
              <a:rPr lang="en-US" altLang="ko-KR" dirty="0"/>
              <a:t>Back-propagation</a:t>
            </a:r>
            <a:r>
              <a:rPr lang="ko-KR" altLang="en-US" dirty="0"/>
              <a:t>을 통해 해결함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616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특징 공간 변환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- Perceptron 2</a:t>
            </a:r>
            <a:r>
              <a:rPr lang="ko-KR" altLang="en-US" dirty="0"/>
              <a:t>개를 사용한 </a:t>
            </a:r>
            <a:r>
              <a:rPr lang="en-US" altLang="ko-KR" dirty="0"/>
              <a:t>XOR </a:t>
            </a:r>
            <a:r>
              <a:rPr lang="ko-KR" altLang="en-US" dirty="0"/>
              <a:t>문제의 해결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1, 2</a:t>
            </a:r>
            <a:r>
              <a:rPr lang="ko-KR" altLang="en-US" dirty="0"/>
              <a:t>를 통해 </a:t>
            </a:r>
            <a:r>
              <a:rPr lang="ko-KR" altLang="en-US" b="1" dirty="0"/>
              <a:t>두 개의 직선</a:t>
            </a:r>
            <a:r>
              <a:rPr lang="ko-KR" altLang="en-US" dirty="0"/>
              <a:t>으로 공간을 분할시켜</a:t>
            </a:r>
            <a:r>
              <a:rPr lang="en-US" altLang="ko-KR" dirty="0"/>
              <a:t>, </a:t>
            </a:r>
            <a:r>
              <a:rPr lang="ko-KR" altLang="en-US" dirty="0"/>
              <a:t>문제를 해결할 수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개를 합친 모양은 다음 페이지에서 볼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361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err="1"/>
              <a:t>퍼셉트론</a:t>
            </a:r>
            <a:r>
              <a:rPr lang="ko-KR" altLang="en-US" b="1" dirty="0"/>
              <a:t> </a:t>
            </a:r>
            <a:r>
              <a:rPr lang="en-US" altLang="ko-KR" b="1" dirty="0"/>
              <a:t>2</a:t>
            </a:r>
            <a:r>
              <a:rPr lang="ko-KR" altLang="en-US" b="1" dirty="0"/>
              <a:t>개의 병렬 결합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같은 </a:t>
            </a:r>
            <a:r>
              <a:rPr lang="en-US" altLang="ko-KR" dirty="0"/>
              <a:t>Input</a:t>
            </a:r>
            <a:r>
              <a:rPr lang="ko-KR" altLang="en-US" dirty="0"/>
              <a:t>인 </a:t>
            </a:r>
            <a:r>
              <a:rPr lang="en-US" altLang="ko-KR" dirty="0"/>
              <a:t>x0(biased term), x1, x2</a:t>
            </a:r>
            <a:r>
              <a:rPr lang="ko-KR" altLang="en-US" dirty="0"/>
              <a:t>를 받지만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en-US" altLang="ko-KR" dirty="0"/>
              <a:t>weight</a:t>
            </a:r>
            <a:r>
              <a:rPr lang="ko-KR" altLang="en-US" dirty="0"/>
              <a:t>를 가지는 두 </a:t>
            </a:r>
            <a:r>
              <a:rPr lang="ko-KR" altLang="en-US" dirty="0" err="1"/>
              <a:t>퍼셉트론의</a:t>
            </a:r>
            <a:r>
              <a:rPr lang="ko-KR" altLang="en-US" dirty="0"/>
              <a:t> 병렬 결합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결국 병렬로 두 직선을 그어 분리하는 것이 마치</a:t>
            </a:r>
            <a:r>
              <a:rPr lang="en-US" altLang="ko-KR" dirty="0"/>
              <a:t>, </a:t>
            </a:r>
            <a:r>
              <a:rPr lang="ko-KR" altLang="en-US" dirty="0"/>
              <a:t>새로운 공간에서 하나로 선을 그을 수 있게 해 주는 것과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수작업으로 특징 학습을 수행한 셈 </a:t>
            </a:r>
            <a:r>
              <a:rPr lang="en-US" altLang="ko-KR" dirty="0"/>
              <a:t>: </a:t>
            </a:r>
            <a:r>
              <a:rPr lang="ko-KR" altLang="en-US" dirty="0"/>
              <a:t>사람이 </a:t>
            </a:r>
            <a:r>
              <a:rPr lang="en-US" altLang="ko-KR" dirty="0"/>
              <a:t>feature</a:t>
            </a:r>
            <a:r>
              <a:rPr lang="ko-KR" altLang="en-US" dirty="0"/>
              <a:t>을 보고</a:t>
            </a:r>
            <a:r>
              <a:rPr lang="en-US" altLang="ko-KR" dirty="0"/>
              <a:t>, </a:t>
            </a:r>
            <a:r>
              <a:rPr lang="ko-KR" altLang="en-US" dirty="0"/>
              <a:t>직선 하나로 어렵다고 판단하였음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593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개의 순차 결합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이전 페이지에서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개를 통해 공간 변환을 수행한 것과 같은 결과를 얻었다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개를 추가로 순차 결합한다면</a:t>
            </a:r>
            <a:r>
              <a:rPr lang="en-US" altLang="ko-KR" dirty="0"/>
              <a:t>, </a:t>
            </a:r>
            <a:r>
              <a:rPr lang="ko-KR" altLang="en-US" dirty="0"/>
              <a:t>변환된 해당 공간에서 </a:t>
            </a:r>
            <a:r>
              <a:rPr lang="en-US" altLang="ko-KR" dirty="0"/>
              <a:t>linear classification</a:t>
            </a:r>
            <a:r>
              <a:rPr lang="ko-KR" altLang="en-US" dirty="0"/>
              <a:t>를 수행하는 것과 같은 효과를 줌 </a:t>
            </a:r>
            <a:r>
              <a:rPr lang="en-US" altLang="ko-KR" dirty="0"/>
              <a:t>-&gt; </a:t>
            </a:r>
            <a:r>
              <a:rPr lang="en-US" altLang="ko-KR" b="1" dirty="0"/>
              <a:t>Multi-layer perceptron</a:t>
            </a:r>
          </a:p>
          <a:p>
            <a:endParaRPr lang="en-US" altLang="ko-KR" dirty="0"/>
          </a:p>
          <a:p>
            <a:r>
              <a:rPr lang="ko-KR" altLang="en-US" b="1" dirty="0" err="1"/>
              <a:t>퍼셉트론</a:t>
            </a:r>
            <a:r>
              <a:rPr lang="ko-KR" altLang="en-US" b="1" dirty="0"/>
              <a:t> </a:t>
            </a:r>
            <a:r>
              <a:rPr lang="en-US" altLang="ko-KR" b="1" dirty="0"/>
              <a:t>3</a:t>
            </a:r>
            <a:r>
              <a:rPr lang="ko-KR" altLang="en-US" b="1" dirty="0"/>
              <a:t>의 입장에서는</a:t>
            </a:r>
            <a:r>
              <a:rPr lang="en-US" altLang="ko-KR" b="1" dirty="0"/>
              <a:t>, input 3</a:t>
            </a:r>
            <a:r>
              <a:rPr lang="ko-KR" altLang="en-US" b="1" dirty="0"/>
              <a:t>개를 받아 선형 분리를 수행하는 것과 같음</a:t>
            </a:r>
            <a:endParaRPr lang="en-US" altLang="ko-KR" b="1" dirty="0"/>
          </a:p>
          <a:p>
            <a:r>
              <a:rPr lang="en-US" altLang="ko-KR" dirty="0"/>
              <a:t>(</a:t>
            </a:r>
            <a:r>
              <a:rPr lang="ko-KR" altLang="en-US" dirty="0"/>
              <a:t>중간과정에 공간변환이 포함된 것처럼 표현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822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모양이 마치 </a:t>
            </a:r>
            <a:r>
              <a:rPr lang="en-US" altLang="ko-KR" dirty="0"/>
              <a:t>blender</a:t>
            </a:r>
            <a:r>
              <a:rPr lang="ko-KR" altLang="en-US" dirty="0"/>
              <a:t>과 같음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차이 </a:t>
            </a:r>
            <a:r>
              <a:rPr lang="en-US" altLang="ko-KR" dirty="0"/>
              <a:t>: MLP</a:t>
            </a:r>
            <a:r>
              <a:rPr lang="ko-KR" altLang="en-US" dirty="0"/>
              <a:t>의 경우 한번에 모든 </a:t>
            </a:r>
            <a:r>
              <a:rPr lang="en-US" altLang="ko-KR" dirty="0"/>
              <a:t>node</a:t>
            </a:r>
            <a:r>
              <a:rPr lang="ko-KR" altLang="en-US" dirty="0"/>
              <a:t>를 </a:t>
            </a:r>
            <a:r>
              <a:rPr lang="en-US" altLang="ko-KR" dirty="0"/>
              <a:t>training</a:t>
            </a:r>
            <a:r>
              <a:rPr lang="ko-KR" altLang="en-US" dirty="0"/>
              <a:t>해야 함</a:t>
            </a:r>
            <a:r>
              <a:rPr lang="en-US" altLang="ko-KR" dirty="0"/>
              <a:t>. </a:t>
            </a:r>
            <a:r>
              <a:rPr lang="ko-KR" altLang="en-US" dirty="0"/>
              <a:t>오른쪽의 경우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layer</a:t>
            </a:r>
            <a:r>
              <a:rPr lang="ko-KR" altLang="en-US" dirty="0"/>
              <a:t>별로 </a:t>
            </a:r>
            <a:r>
              <a:rPr lang="en-US" altLang="ko-KR" dirty="0"/>
              <a:t>training</a:t>
            </a:r>
            <a:r>
              <a:rPr lang="ko-KR" altLang="en-US" dirty="0"/>
              <a:t>을 시킬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056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다층 </a:t>
            </a:r>
            <a:r>
              <a:rPr lang="ko-KR" altLang="en-US" b="1" dirty="0" err="1"/>
              <a:t>퍼셉트론의</a:t>
            </a:r>
            <a:r>
              <a:rPr lang="ko-KR" altLang="en-US" b="1" dirty="0"/>
              <a:t> 용량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ko-KR" altLang="en-US" dirty="0" err="1"/>
              <a:t>퍼셉트론을</a:t>
            </a:r>
            <a:r>
              <a:rPr lang="ko-KR" altLang="en-US" dirty="0"/>
              <a:t> 결합 </a:t>
            </a:r>
            <a:r>
              <a:rPr lang="en-US" altLang="ko-KR" dirty="0"/>
              <a:t>-&gt; 3</a:t>
            </a:r>
            <a:r>
              <a:rPr lang="ko-KR" altLang="en-US" dirty="0"/>
              <a:t>개의 직선을 </a:t>
            </a:r>
            <a:r>
              <a:rPr lang="en-US" altLang="ko-KR" dirty="0"/>
              <a:t>2</a:t>
            </a:r>
            <a:r>
              <a:rPr lang="ko-KR" altLang="en-US" dirty="0"/>
              <a:t>차원 상에서 그어</a:t>
            </a:r>
            <a:r>
              <a:rPr lang="en-US" altLang="ko-KR" dirty="0"/>
              <a:t>, </a:t>
            </a:r>
            <a:r>
              <a:rPr lang="ko-KR" altLang="en-US" b="1" dirty="0"/>
              <a:t>공간을 </a:t>
            </a:r>
            <a:r>
              <a:rPr lang="en-US" altLang="ko-KR" b="1" dirty="0"/>
              <a:t>7</a:t>
            </a:r>
            <a:r>
              <a:rPr lang="ko-KR" altLang="en-US" b="1" dirty="0"/>
              <a:t>개로 분할</a:t>
            </a:r>
            <a:r>
              <a:rPr lang="ko-KR" altLang="en-US" dirty="0"/>
              <a:t>하는 것으로 해석할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</a:t>
            </a:r>
            <a:r>
              <a:rPr lang="en-US" altLang="ko-KR" dirty="0"/>
              <a:t>, step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ko-KR" altLang="en-US" dirty="0"/>
              <a:t>을 </a:t>
            </a:r>
            <a:r>
              <a:rPr lang="en-US" altLang="ko-KR" dirty="0"/>
              <a:t>activation function</a:t>
            </a:r>
            <a:r>
              <a:rPr lang="ko-KR" altLang="en-US" dirty="0"/>
              <a:t>으로 사용한다면</a:t>
            </a:r>
            <a:r>
              <a:rPr lang="en-US" altLang="ko-KR" dirty="0"/>
              <a:t>, </a:t>
            </a:r>
            <a:r>
              <a:rPr lang="ko-KR" altLang="en-US" dirty="0"/>
              <a:t>각 영역에 해당하는 </a:t>
            </a:r>
            <a:r>
              <a:rPr lang="en-US" altLang="ko-KR" dirty="0"/>
              <a:t>sample</a:t>
            </a:r>
            <a:r>
              <a:rPr lang="ko-KR" altLang="en-US" b="1" dirty="0"/>
              <a:t>이 </a:t>
            </a:r>
            <a:r>
              <a:rPr lang="en-US" altLang="ko-KR" b="1" dirty="0"/>
              <a:t>3</a:t>
            </a:r>
            <a:r>
              <a:rPr lang="ko-KR" altLang="en-US" b="1" dirty="0"/>
              <a:t>차원 공간에서의 </a:t>
            </a:r>
            <a:r>
              <a:rPr lang="en-US" altLang="ko-KR" b="1" dirty="0"/>
              <a:t>7</a:t>
            </a:r>
            <a:r>
              <a:rPr lang="ko-KR" altLang="en-US" b="1" dirty="0"/>
              <a:t>개의 점에 대응될 </a:t>
            </a:r>
            <a:r>
              <a:rPr lang="ko-KR" altLang="en-US" dirty="0"/>
              <a:t>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일반적으로 </a:t>
            </a:r>
            <a:r>
              <a:rPr lang="en-US" altLang="ko-KR" dirty="0"/>
              <a:t>p</a:t>
            </a:r>
            <a:r>
              <a:rPr lang="ko-KR" altLang="en-US" dirty="0"/>
              <a:t>개의 </a:t>
            </a:r>
            <a:r>
              <a:rPr lang="ko-KR" altLang="en-US" dirty="0" err="1"/>
              <a:t>퍼셉트론을</a:t>
            </a:r>
            <a:r>
              <a:rPr lang="ko-KR" altLang="en-US" dirty="0"/>
              <a:t> 병렬로 연결 </a:t>
            </a:r>
            <a:r>
              <a:rPr lang="en-US" altLang="ko-KR" dirty="0"/>
              <a:t>= p</a:t>
            </a:r>
            <a:r>
              <a:rPr lang="ko-KR" altLang="en-US" dirty="0"/>
              <a:t>차원 공간으로의 공간변환</a:t>
            </a:r>
            <a:endParaRPr lang="en-US" altLang="ko-KR" dirty="0"/>
          </a:p>
          <a:p>
            <a:r>
              <a:rPr lang="en-US" altLang="ko-KR" dirty="0"/>
              <a:t>Ex) 3</a:t>
            </a:r>
            <a:r>
              <a:rPr lang="ko-KR" altLang="en-US" dirty="0"/>
              <a:t>개의 </a:t>
            </a:r>
            <a:r>
              <a:rPr lang="ko-KR" altLang="en-US" dirty="0" err="1"/>
              <a:t>퍼셉트론을</a:t>
            </a:r>
            <a:r>
              <a:rPr lang="ko-KR" altLang="en-US" dirty="0"/>
              <a:t> 병렬 결합하는 경우</a:t>
            </a:r>
            <a:r>
              <a:rPr lang="en-US" altLang="ko-KR" dirty="0"/>
              <a:t>, output</a:t>
            </a:r>
            <a:r>
              <a:rPr lang="ko-KR" altLang="en-US" dirty="0"/>
              <a:t>이 </a:t>
            </a:r>
            <a:r>
              <a:rPr lang="en-US" altLang="ko-KR" dirty="0"/>
              <a:t>3</a:t>
            </a:r>
            <a:r>
              <a:rPr lang="ko-KR" altLang="en-US" dirty="0"/>
              <a:t>개이므로 </a:t>
            </a:r>
            <a:r>
              <a:rPr lang="en-US" altLang="ko-KR" dirty="0"/>
              <a:t>3</a:t>
            </a:r>
            <a:r>
              <a:rPr lang="ko-KR" altLang="en-US" dirty="0"/>
              <a:t>차원으로의 공간변환으로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신경망의 용량이 늘어날수록 더 많은 공간을 다양하게 표현할 수 있고</a:t>
            </a:r>
            <a:r>
              <a:rPr lang="en-US" altLang="ko-KR" dirty="0"/>
              <a:t>, </a:t>
            </a:r>
            <a:r>
              <a:rPr lang="ko-KR" altLang="en-US" dirty="0"/>
              <a:t>이에 따라 신경망이 표현 </a:t>
            </a:r>
            <a:r>
              <a:rPr lang="en-US" altLang="ko-KR" dirty="0"/>
              <a:t>/ </a:t>
            </a:r>
            <a:r>
              <a:rPr lang="ko-KR" altLang="en-US" dirty="0"/>
              <a:t>분류할 수 있는 가능성이 커진다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만약 신경망의 용량이 너무 커진다면 </a:t>
            </a:r>
            <a:r>
              <a:rPr lang="en-US" altLang="ko-KR" dirty="0"/>
              <a:t>Polynomial regression</a:t>
            </a:r>
            <a:r>
              <a:rPr lang="ko-KR" altLang="en-US" dirty="0"/>
              <a:t>에서의 </a:t>
            </a:r>
            <a:r>
              <a:rPr lang="en-US" altLang="ko-KR" dirty="0"/>
              <a:t>overfitting</a:t>
            </a:r>
            <a:r>
              <a:rPr lang="ko-KR" altLang="en-US" dirty="0"/>
              <a:t>처럼 과적합이 발생할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717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252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활성함수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Step function</a:t>
            </a:r>
            <a:r>
              <a:rPr lang="ko-KR" altLang="en-US" dirty="0"/>
              <a:t>뿐 아니라</a:t>
            </a:r>
            <a:r>
              <a:rPr lang="en-US" altLang="ko-KR" dirty="0"/>
              <a:t>, </a:t>
            </a:r>
            <a:r>
              <a:rPr lang="ko-KR" altLang="en-US" dirty="0"/>
              <a:t>부드럽게 의사결정을 할 수 있는 </a:t>
            </a:r>
            <a:r>
              <a:rPr lang="en-US" altLang="ko-KR" dirty="0"/>
              <a:t>activation</a:t>
            </a:r>
            <a:r>
              <a:rPr lang="ko-KR" altLang="en-US" dirty="0"/>
              <a:t> </a:t>
            </a:r>
            <a:r>
              <a:rPr lang="en-US" altLang="ko-KR" dirty="0"/>
              <a:t>function </a:t>
            </a:r>
            <a:r>
              <a:rPr lang="ko-KR" altLang="en-US" dirty="0"/>
              <a:t>또한 존재한다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Sigmoid</a:t>
            </a:r>
            <a:r>
              <a:rPr lang="ko-KR" altLang="en-US" b="1" dirty="0"/>
              <a:t>의 특징 </a:t>
            </a:r>
            <a:r>
              <a:rPr lang="en-US" altLang="ko-KR" dirty="0"/>
              <a:t>: gradient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 err="1"/>
              <a:t>이되는</a:t>
            </a:r>
            <a:r>
              <a:rPr lang="ko-KR" altLang="en-US" dirty="0"/>
              <a:t> 지점이 없고</a:t>
            </a:r>
            <a:r>
              <a:rPr lang="en-US" altLang="ko-KR" dirty="0"/>
              <a:t>, </a:t>
            </a:r>
            <a:r>
              <a:rPr lang="ko-KR" altLang="en-US" dirty="0"/>
              <a:t>항상 </a:t>
            </a:r>
            <a:r>
              <a:rPr lang="en-US" altLang="ko-KR" dirty="0"/>
              <a:t>continuous</a:t>
            </a:r>
            <a:r>
              <a:rPr lang="ko-KR" altLang="en-US" dirty="0"/>
              <a:t>하기 때문에 미분 가능하다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Step function</a:t>
            </a:r>
            <a:r>
              <a:rPr lang="ko-KR" altLang="en-US" dirty="0"/>
              <a:t>의 특징 </a:t>
            </a:r>
            <a:r>
              <a:rPr lang="en-US" altLang="ko-KR" dirty="0"/>
              <a:t>: </a:t>
            </a:r>
            <a:r>
              <a:rPr lang="ko-KR" altLang="en-US" dirty="0"/>
              <a:t>미분 불가능한 부분이 존재하고</a:t>
            </a:r>
            <a:r>
              <a:rPr lang="en-US" altLang="ko-KR" dirty="0"/>
              <a:t>, gradient</a:t>
            </a:r>
            <a:r>
              <a:rPr lang="ko-KR" altLang="en-US" dirty="0"/>
              <a:t>값의 변화가 없어 학습하기 어려움</a:t>
            </a:r>
            <a:endParaRPr lang="en-US" altLang="ko-KR" dirty="0"/>
          </a:p>
          <a:p>
            <a:r>
              <a:rPr lang="en-US" altLang="ko-KR" dirty="0"/>
              <a:t>Rectifier Linear Unit(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  <a:r>
              <a:rPr lang="ko-KR" altLang="en-US" dirty="0"/>
              <a:t>의 특징 </a:t>
            </a:r>
            <a:r>
              <a:rPr lang="en-US" altLang="ko-KR" dirty="0"/>
              <a:t>: 0</a:t>
            </a:r>
            <a:r>
              <a:rPr lang="ko-KR" altLang="en-US" dirty="0"/>
              <a:t>을 기준으로 음수는 다 무시하고</a:t>
            </a:r>
            <a:r>
              <a:rPr lang="en-US" altLang="ko-KR" dirty="0"/>
              <a:t>, </a:t>
            </a:r>
            <a:r>
              <a:rPr lang="ko-KR" altLang="en-US" dirty="0"/>
              <a:t>오른쪽의 값만 취함</a:t>
            </a:r>
            <a:r>
              <a:rPr lang="en-US" altLang="ko-KR" dirty="0"/>
              <a:t>. </a:t>
            </a:r>
            <a:r>
              <a:rPr lang="ko-KR" altLang="en-US" dirty="0"/>
              <a:t>오른쪽의 경우</a:t>
            </a:r>
            <a:r>
              <a:rPr lang="en-US" altLang="ko-KR" dirty="0"/>
              <a:t>, </a:t>
            </a:r>
            <a:r>
              <a:rPr lang="ko-KR" altLang="en-US" dirty="0"/>
              <a:t>상수 기울기를 가지며</a:t>
            </a:r>
            <a:r>
              <a:rPr lang="en-US" altLang="ko-KR" dirty="0"/>
              <a:t>, output</a:t>
            </a:r>
            <a:r>
              <a:rPr lang="ko-KR" altLang="en-US" dirty="0"/>
              <a:t>값이 지속해서 같은 기울기로 올라감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04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다양한 활성 함수</a:t>
            </a:r>
            <a:r>
              <a:rPr lang="en-US" altLang="ko-KR" b="1" dirty="0"/>
              <a:t>(Activation function)</a:t>
            </a:r>
          </a:p>
          <a:p>
            <a:endParaRPr lang="en-US" altLang="ko-KR" dirty="0"/>
          </a:p>
          <a:p>
            <a:r>
              <a:rPr lang="en-US" altLang="ko-KR" dirty="0"/>
              <a:t>Step function : </a:t>
            </a:r>
            <a:r>
              <a:rPr lang="ko-KR" altLang="en-US" dirty="0"/>
              <a:t>잘 쓰이지 않음</a:t>
            </a:r>
            <a:endParaRPr lang="en-US" altLang="ko-KR" dirty="0"/>
          </a:p>
          <a:p>
            <a:r>
              <a:rPr lang="en-US" altLang="ko-KR" dirty="0"/>
              <a:t>Sigmoid : </a:t>
            </a:r>
            <a:r>
              <a:rPr lang="ko-KR" altLang="en-US" dirty="0"/>
              <a:t>기본이 됨</a:t>
            </a:r>
            <a:endParaRPr lang="en-US" altLang="ko-KR" dirty="0"/>
          </a:p>
          <a:p>
            <a:r>
              <a:rPr lang="en-US" altLang="ko-KR" dirty="0"/>
              <a:t>Hyperbolic Tangent : </a:t>
            </a:r>
            <a:r>
              <a:rPr lang="ko-KR" altLang="en-US" dirty="0"/>
              <a:t>가끔 쓰임</a:t>
            </a:r>
            <a:endParaRPr lang="en-US" altLang="ko-KR" dirty="0"/>
          </a:p>
          <a:p>
            <a:r>
              <a:rPr lang="en-US" altLang="ko-KR" dirty="0" err="1"/>
              <a:t>ReLU</a:t>
            </a:r>
            <a:r>
              <a:rPr lang="en-US" altLang="ko-KR" dirty="0"/>
              <a:t>(</a:t>
            </a:r>
            <a:r>
              <a:rPr lang="ko-KR" altLang="en-US" dirty="0" err="1"/>
              <a:t>렉티파이어</a:t>
            </a:r>
            <a:r>
              <a:rPr lang="ko-KR" altLang="en-US" dirty="0"/>
              <a:t> 리니어 유닛</a:t>
            </a:r>
            <a:r>
              <a:rPr lang="en-US" altLang="ko-KR" dirty="0"/>
              <a:t>) : </a:t>
            </a:r>
            <a:r>
              <a:rPr lang="ko-KR" altLang="en-US" dirty="0"/>
              <a:t>많이 쓰임</a:t>
            </a:r>
            <a:r>
              <a:rPr lang="en-US" altLang="ko-KR" dirty="0"/>
              <a:t>(</a:t>
            </a:r>
            <a:r>
              <a:rPr lang="ko-KR" altLang="en-US" dirty="0" err="1"/>
              <a:t>딥러닝에서의</a:t>
            </a:r>
            <a:r>
              <a:rPr lang="ko-KR" altLang="en-US" dirty="0"/>
              <a:t> </a:t>
            </a:r>
            <a:r>
              <a:rPr lang="en-US" altLang="ko-KR" dirty="0"/>
              <a:t>Default)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4820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MLP</a:t>
            </a:r>
            <a:r>
              <a:rPr lang="ko-KR" altLang="en-US" b="1" dirty="0"/>
              <a:t>의 구조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Hidden layer</a:t>
            </a:r>
            <a:r>
              <a:rPr lang="ko-KR" altLang="en-US" dirty="0"/>
              <a:t>을 추가했을 때</a:t>
            </a:r>
            <a:r>
              <a:rPr lang="en-US" altLang="ko-KR" dirty="0"/>
              <a:t>, </a:t>
            </a:r>
            <a:r>
              <a:rPr lang="ko-KR" altLang="en-US" dirty="0"/>
              <a:t>두 개를 추가했을 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*input</a:t>
            </a:r>
            <a:r>
              <a:rPr lang="ko-KR" altLang="en-US" dirty="0"/>
              <a:t>이 </a:t>
            </a:r>
            <a:r>
              <a:rPr lang="en-US" altLang="ko-KR" b="1" dirty="0"/>
              <a:t>D</a:t>
            </a:r>
            <a:r>
              <a:rPr lang="ko-KR" altLang="en-US" dirty="0"/>
              <a:t>개가 있고</a:t>
            </a:r>
            <a:r>
              <a:rPr lang="en-US" altLang="ko-KR" dirty="0"/>
              <a:t>, output</a:t>
            </a:r>
            <a:r>
              <a:rPr lang="ko-KR" altLang="en-US" dirty="0"/>
              <a:t>이 </a:t>
            </a:r>
            <a:r>
              <a:rPr lang="en-US" altLang="ko-KR" b="1" dirty="0"/>
              <a:t>C</a:t>
            </a:r>
            <a:r>
              <a:rPr lang="ko-KR" altLang="en-US" dirty="0"/>
              <a:t>개가 있을 때</a:t>
            </a:r>
            <a:r>
              <a:rPr lang="en-US" altLang="ko-KR" dirty="0"/>
              <a:t>, hidden layer </a:t>
            </a:r>
            <a:r>
              <a:rPr lang="en-US" altLang="ko-KR" b="1" dirty="0"/>
              <a:t>p</a:t>
            </a:r>
            <a:r>
              <a:rPr lang="ko-KR" altLang="en-US" dirty="0"/>
              <a:t>의 개수는 </a:t>
            </a:r>
            <a:r>
              <a:rPr lang="en-US" altLang="ko-KR" dirty="0"/>
              <a:t>input, output</a:t>
            </a:r>
            <a:r>
              <a:rPr lang="ko-KR" altLang="en-US" dirty="0"/>
              <a:t>과 별개로 독립적으로 정할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층부터는 복잡하므로 강의에서 수학적으로 다루지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389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입력층의 노드 </a:t>
            </a:r>
            <a:r>
              <a:rPr lang="en-US" altLang="ko-KR" dirty="0" err="1"/>
              <a:t>i</a:t>
            </a:r>
            <a:r>
              <a:rPr lang="ko-KR" altLang="en-US" dirty="0"/>
              <a:t>와 은닉층의 노드 </a:t>
            </a:r>
            <a:r>
              <a:rPr lang="en-US" altLang="ko-KR" dirty="0"/>
              <a:t>j</a:t>
            </a:r>
            <a:r>
              <a:rPr lang="ko-KR" altLang="en-US" dirty="0"/>
              <a:t>를 연결하는 </a:t>
            </a:r>
            <a:r>
              <a:rPr lang="en-US" altLang="ko-KR" dirty="0"/>
              <a:t>weight</a:t>
            </a:r>
            <a:r>
              <a:rPr lang="ko-KR" altLang="en-US" dirty="0"/>
              <a:t>의 집합을 </a:t>
            </a:r>
            <a:r>
              <a:rPr lang="en-US" altLang="ko-KR" b="1" dirty="0"/>
              <a:t>U_1,</a:t>
            </a:r>
          </a:p>
          <a:p>
            <a:r>
              <a:rPr lang="ko-KR" altLang="en-US" b="0" dirty="0"/>
              <a:t>은닉층의 노드 </a:t>
            </a:r>
            <a:r>
              <a:rPr lang="en-US" altLang="ko-KR" b="0" dirty="0"/>
              <a:t>j</a:t>
            </a:r>
            <a:r>
              <a:rPr lang="ko-KR" altLang="en-US" b="0" dirty="0"/>
              <a:t>와 출력층의 노드 </a:t>
            </a:r>
            <a:r>
              <a:rPr lang="en-US" altLang="ko-KR" b="0" dirty="0"/>
              <a:t>k</a:t>
            </a:r>
            <a:r>
              <a:rPr lang="ko-KR" altLang="en-US" b="0" dirty="0"/>
              <a:t>를 연결하는 </a:t>
            </a:r>
            <a:r>
              <a:rPr lang="en-US" altLang="ko-KR" b="0" dirty="0"/>
              <a:t>weight</a:t>
            </a:r>
            <a:r>
              <a:rPr lang="ko-KR" altLang="en-US" b="0" dirty="0"/>
              <a:t>의 집합을 </a:t>
            </a:r>
            <a:r>
              <a:rPr lang="en-US" altLang="ko-KR" b="1" dirty="0"/>
              <a:t>U_2 </a:t>
            </a:r>
            <a:r>
              <a:rPr lang="ko-KR" altLang="en-US" b="0" dirty="0"/>
              <a:t>라고 하자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r>
              <a:rPr lang="ko-KR" altLang="en-US" b="0" dirty="0"/>
              <a:t>각각의 집합 </a:t>
            </a:r>
            <a:r>
              <a:rPr lang="en-US" altLang="ko-KR" b="0" dirty="0"/>
              <a:t>U_1, U_2</a:t>
            </a:r>
            <a:r>
              <a:rPr lang="ko-KR" altLang="en-US" b="0" dirty="0"/>
              <a:t>의 크기는 </a:t>
            </a:r>
            <a:r>
              <a:rPr lang="en-US" altLang="ko-KR" b="0" dirty="0"/>
              <a:t>P X D, C X P</a:t>
            </a:r>
            <a:r>
              <a:rPr lang="ko-KR" altLang="en-US" b="0" dirty="0"/>
              <a:t>가 된다</a:t>
            </a:r>
            <a:r>
              <a:rPr lang="en-US" altLang="ko-KR" b="0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Ex) </a:t>
            </a:r>
            <a:r>
              <a:rPr lang="ko-KR" altLang="en-US" b="0" dirty="0"/>
              <a:t>은닉층의 첫 번째 노드의 </a:t>
            </a:r>
            <a:r>
              <a:rPr lang="en-US" altLang="ko-KR" b="0" dirty="0"/>
              <a:t>output</a:t>
            </a:r>
            <a:r>
              <a:rPr lang="ko-KR" altLang="en-US" b="0" dirty="0"/>
              <a:t>을 구하려면</a:t>
            </a:r>
            <a:r>
              <a:rPr lang="en-US" altLang="ko-KR" b="0" dirty="0"/>
              <a:t>, </a:t>
            </a:r>
          </a:p>
          <a:p>
            <a:r>
              <a:rPr lang="en-US" altLang="ko-KR" b="0" dirty="0"/>
              <a:t>= </a:t>
            </a:r>
            <a:r>
              <a:rPr lang="en-US" altLang="ko-KR" b="1" dirty="0"/>
              <a:t>U_1(j), </a:t>
            </a:r>
            <a:r>
              <a:rPr lang="en-US" altLang="ko-KR" b="0" dirty="0"/>
              <a:t>1 x D </a:t>
            </a:r>
            <a:r>
              <a:rPr lang="ko-KR" altLang="en-US" b="0" dirty="0"/>
              <a:t>크기의 </a:t>
            </a:r>
            <a:r>
              <a:rPr lang="en-US" altLang="ko-KR" b="0" dirty="0"/>
              <a:t>matrix</a:t>
            </a:r>
            <a:r>
              <a:rPr lang="ko-KR" altLang="en-US" b="0" dirty="0"/>
              <a:t>에 </a:t>
            </a:r>
            <a:r>
              <a:rPr lang="en-US" altLang="ko-KR" b="1" dirty="0"/>
              <a:t>transpose(x), </a:t>
            </a:r>
            <a:r>
              <a:rPr lang="en-US" altLang="ko-KR" b="0" dirty="0"/>
              <a:t>D x 1</a:t>
            </a:r>
            <a:r>
              <a:rPr lang="ko-KR" altLang="en-US" b="0" dirty="0"/>
              <a:t>의 </a:t>
            </a:r>
            <a:r>
              <a:rPr lang="en-US" altLang="ko-KR" b="0" dirty="0"/>
              <a:t>matrix</a:t>
            </a:r>
            <a:r>
              <a:rPr lang="ko-KR" altLang="en-US" b="0" dirty="0"/>
              <a:t>를 곱하면 된다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r>
              <a:rPr lang="en-US" altLang="ko-KR" b="0" dirty="0"/>
              <a:t>*</a:t>
            </a:r>
            <a:r>
              <a:rPr lang="ko-KR" altLang="en-US" b="0" dirty="0"/>
              <a:t>일반화하면</a:t>
            </a:r>
            <a:r>
              <a:rPr lang="en-US" altLang="ko-KR" b="0" dirty="0"/>
              <a:t>, </a:t>
            </a:r>
            <a:r>
              <a:rPr lang="en-US" altLang="ko-KR" b="0" dirty="0" err="1"/>
              <a:t>U_l</a:t>
            </a:r>
            <a:r>
              <a:rPr lang="en-US" altLang="ko-KR" b="0" dirty="0"/>
              <a:t>( j , </a:t>
            </a:r>
            <a:r>
              <a:rPr lang="en-US" altLang="ko-KR" b="0" dirty="0" err="1"/>
              <a:t>i</a:t>
            </a:r>
            <a:r>
              <a:rPr lang="en-US" altLang="ko-KR" b="0" dirty="0"/>
              <a:t> )</a:t>
            </a:r>
            <a:r>
              <a:rPr lang="ko-KR" altLang="en-US" b="0" dirty="0"/>
              <a:t>는 </a:t>
            </a:r>
            <a:r>
              <a:rPr lang="en-US" altLang="ko-KR" b="0" dirty="0"/>
              <a:t>l-1</a:t>
            </a:r>
            <a:r>
              <a:rPr lang="ko-KR" altLang="en-US" b="0" dirty="0"/>
              <a:t>번째 은닉층의 </a:t>
            </a:r>
            <a:r>
              <a:rPr lang="en-US" altLang="ko-KR" b="0" dirty="0" err="1"/>
              <a:t>i</a:t>
            </a:r>
            <a:r>
              <a:rPr lang="ko-KR" altLang="en-US" b="0" dirty="0"/>
              <a:t>번째 노드를 </a:t>
            </a:r>
            <a:r>
              <a:rPr lang="en-US" altLang="ko-KR" b="0" dirty="0"/>
              <a:t>l</a:t>
            </a:r>
            <a:r>
              <a:rPr lang="ko-KR" altLang="en-US" b="0" dirty="0"/>
              <a:t>번 은닉층의 </a:t>
            </a:r>
            <a:r>
              <a:rPr lang="en-US" altLang="ko-KR" b="0" dirty="0"/>
              <a:t>j</a:t>
            </a:r>
            <a:r>
              <a:rPr lang="ko-KR" altLang="en-US" b="0" dirty="0"/>
              <a:t>번째 노드와 연결하는 가중치가 됨</a:t>
            </a:r>
            <a:r>
              <a:rPr lang="en-US" altLang="ko-KR" b="0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882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 err="1"/>
              <a:t>퍼셉트론을</a:t>
            </a:r>
            <a:r>
              <a:rPr lang="ko-KR" altLang="en-US" dirty="0"/>
              <a:t> 특징 벡터 </a:t>
            </a:r>
            <a:r>
              <a:rPr lang="en-US" altLang="ko-KR" dirty="0"/>
              <a:t>X</a:t>
            </a:r>
            <a:r>
              <a:rPr lang="ko-KR" altLang="en-US" dirty="0"/>
              <a:t>를 출력 벡터 </a:t>
            </a:r>
            <a:r>
              <a:rPr lang="en-US" altLang="ko-KR" dirty="0"/>
              <a:t>O</a:t>
            </a:r>
            <a:r>
              <a:rPr lang="ko-KR" altLang="en-US" dirty="0"/>
              <a:t>로 매핑하는 함수로 간주할 수도 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(f1</a:t>
            </a:r>
            <a:r>
              <a:rPr lang="ko-KR" altLang="en-US" b="1" dirty="0"/>
              <a:t>을 거친 </a:t>
            </a:r>
            <a:r>
              <a:rPr lang="ko-KR" altLang="en-US" b="1" dirty="0" err="1"/>
              <a:t>출력값을</a:t>
            </a:r>
            <a:r>
              <a:rPr lang="ko-KR" altLang="en-US" b="1" dirty="0"/>
              <a:t> 다시 </a:t>
            </a:r>
            <a:r>
              <a:rPr lang="en-US" altLang="ko-KR" b="1" dirty="0"/>
              <a:t>f2</a:t>
            </a:r>
            <a:r>
              <a:rPr lang="ko-KR" altLang="en-US" b="1" dirty="0"/>
              <a:t>에 넣은 결과이므로</a:t>
            </a:r>
            <a:r>
              <a:rPr lang="en-US" altLang="ko-KR" b="1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5831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노드가 수행하는 연산의 수학적 표현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 err="1"/>
              <a:t>z_sum</a:t>
            </a:r>
            <a:r>
              <a:rPr lang="en-US" altLang="ko-KR" dirty="0"/>
              <a:t>(j)</a:t>
            </a:r>
            <a:r>
              <a:rPr lang="ko-KR" altLang="en-US" dirty="0"/>
              <a:t>를 </a:t>
            </a:r>
            <a:r>
              <a:rPr lang="en-US" altLang="ko-KR" dirty="0"/>
              <a:t>j-1~j</a:t>
            </a:r>
            <a:r>
              <a:rPr lang="ko-KR" altLang="en-US" dirty="0"/>
              <a:t>번째 은닉 노드를 연결하는 </a:t>
            </a:r>
            <a:r>
              <a:rPr lang="en-US" altLang="ko-KR" dirty="0"/>
              <a:t>weight</a:t>
            </a:r>
            <a:r>
              <a:rPr lang="ko-KR" altLang="en-US" dirty="0"/>
              <a:t>에 대한 </a:t>
            </a:r>
            <a:r>
              <a:rPr lang="ko-KR" altLang="en-US" dirty="0" err="1"/>
              <a:t>합성곱</a:t>
            </a:r>
            <a:r>
              <a:rPr lang="ko-KR" altLang="en-US" dirty="0"/>
              <a:t> 연산이 끝난 결과값으로 정의하면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z_j</a:t>
            </a:r>
            <a:r>
              <a:rPr lang="en-US" altLang="ko-KR" dirty="0"/>
              <a:t>(j</a:t>
            </a:r>
            <a:r>
              <a:rPr lang="ko-KR" altLang="en-US" dirty="0"/>
              <a:t>에서의 </a:t>
            </a:r>
            <a:r>
              <a:rPr lang="ko-KR" altLang="en-US" dirty="0" err="1"/>
              <a:t>출력값</a:t>
            </a:r>
            <a:r>
              <a:rPr lang="en-US" altLang="ko-KR" dirty="0"/>
              <a:t>)</a:t>
            </a:r>
            <a:r>
              <a:rPr lang="ko-KR" altLang="en-US" dirty="0"/>
              <a:t>은 해당 </a:t>
            </a:r>
            <a:r>
              <a:rPr lang="ko-KR" altLang="en-US" dirty="0" err="1"/>
              <a:t>합성곱</a:t>
            </a:r>
            <a:r>
              <a:rPr lang="ko-KR" altLang="en-US" dirty="0"/>
              <a:t> 값이 </a:t>
            </a:r>
            <a:r>
              <a:rPr lang="en-US" altLang="ko-KR" dirty="0"/>
              <a:t>activation function</a:t>
            </a:r>
            <a:r>
              <a:rPr lang="ko-KR" altLang="en-US" dirty="0"/>
              <a:t>을 거쳐서 나온 값이다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en-US" altLang="ko-KR" b="1" dirty="0" err="1"/>
              <a:t>z_sum</a:t>
            </a:r>
            <a:r>
              <a:rPr lang="en-US" altLang="ko-KR" b="1" dirty="0"/>
              <a:t>(j) = </a:t>
            </a:r>
            <a:r>
              <a:rPr lang="ko-KR" altLang="en-US" b="1" dirty="0"/>
              <a:t>은닉층의 </a:t>
            </a:r>
            <a:r>
              <a:rPr lang="en-US" altLang="ko-KR" b="1" dirty="0"/>
              <a:t>j</a:t>
            </a:r>
            <a:r>
              <a:rPr lang="ko-KR" altLang="en-US" b="1" dirty="0"/>
              <a:t>번째 노드의 </a:t>
            </a:r>
            <a:r>
              <a:rPr lang="ko-KR" altLang="en-US" b="1" dirty="0" err="1"/>
              <a:t>출력값</a:t>
            </a:r>
            <a:r>
              <a:rPr lang="ko-KR" altLang="en-US" b="1" dirty="0"/>
              <a:t> </a:t>
            </a:r>
            <a:r>
              <a:rPr lang="en-US" altLang="ko-KR" b="1" dirty="0"/>
              <a:t>= U1_j x transpose(x)</a:t>
            </a:r>
          </a:p>
          <a:p>
            <a:endParaRPr lang="en-US" altLang="ko-KR" b="1" dirty="0"/>
          </a:p>
          <a:p>
            <a:r>
              <a:rPr lang="ko-KR" altLang="en-US" b="0" dirty="0"/>
              <a:t>마찬가지로</a:t>
            </a:r>
            <a:r>
              <a:rPr lang="en-US" altLang="ko-KR" b="0" dirty="0"/>
              <a:t>, c</a:t>
            </a:r>
            <a:r>
              <a:rPr lang="ko-KR" altLang="en-US" b="0" dirty="0"/>
              <a:t>개의 출력 노드를 가진 출력층에서의 계산은</a:t>
            </a:r>
            <a:endParaRPr lang="en-US" altLang="ko-KR" b="0" dirty="0"/>
          </a:p>
          <a:p>
            <a:endParaRPr lang="en-US" altLang="ko-KR" b="0" dirty="0"/>
          </a:p>
          <a:p>
            <a:r>
              <a:rPr lang="en-US" altLang="ko-KR" b="1" dirty="0" err="1"/>
              <a:t>O_sum</a:t>
            </a:r>
            <a:r>
              <a:rPr lang="en-US" altLang="ko-KR" b="1" dirty="0"/>
              <a:t>(k) = </a:t>
            </a:r>
            <a:r>
              <a:rPr lang="ko-KR" altLang="en-US" b="1" dirty="0"/>
              <a:t>출력층의 </a:t>
            </a:r>
            <a:r>
              <a:rPr lang="en-US" altLang="ko-KR" b="1" dirty="0"/>
              <a:t>k</a:t>
            </a:r>
            <a:r>
              <a:rPr lang="ko-KR" altLang="en-US" b="1" dirty="0"/>
              <a:t>번째 노드의 </a:t>
            </a:r>
            <a:r>
              <a:rPr lang="ko-KR" altLang="en-US" b="1" dirty="0" err="1"/>
              <a:t>출력값</a:t>
            </a:r>
            <a:r>
              <a:rPr lang="ko-KR" altLang="en-US" b="1" dirty="0"/>
              <a:t> </a:t>
            </a:r>
            <a:r>
              <a:rPr lang="en-US" altLang="ko-KR" b="1" dirty="0"/>
              <a:t>= U2_k x transpose(z)</a:t>
            </a:r>
          </a:p>
          <a:p>
            <a:endParaRPr lang="en-US" altLang="ko-KR" dirty="0"/>
          </a:p>
          <a:p>
            <a:r>
              <a:rPr lang="ko-KR" altLang="en-US" dirty="0"/>
              <a:t>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3193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Hidden layer</a:t>
            </a:r>
            <a:r>
              <a:rPr lang="ko-KR" altLang="en-US" b="1" dirty="0"/>
              <a:t>의 동작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Hidden layer</a:t>
            </a:r>
            <a:r>
              <a:rPr lang="ko-KR" altLang="en-US" dirty="0"/>
              <a:t>은 </a:t>
            </a:r>
            <a:r>
              <a:rPr lang="ko-KR" altLang="en-US" b="1" dirty="0"/>
              <a:t>특징 </a:t>
            </a:r>
            <a:r>
              <a:rPr lang="ko-KR" altLang="en-US" b="1" dirty="0" err="1"/>
              <a:t>추출기</a:t>
            </a:r>
            <a:r>
              <a:rPr lang="en-US" altLang="ko-KR" b="1" dirty="0"/>
              <a:t>(extractor)</a:t>
            </a:r>
            <a:r>
              <a:rPr lang="ko-KR" altLang="en-US" dirty="0"/>
              <a:t>의 역할을 수행한다</a:t>
            </a:r>
            <a:r>
              <a:rPr lang="en-US" altLang="ko-KR" dirty="0"/>
              <a:t> = </a:t>
            </a:r>
            <a:r>
              <a:rPr lang="ko-KR" altLang="en-US" b="1" dirty="0"/>
              <a:t>분류에 적합한 특징공간을 자동으로 찾아서</a:t>
            </a:r>
            <a:r>
              <a:rPr lang="en-US" altLang="ko-KR" b="1" dirty="0"/>
              <a:t>, </a:t>
            </a:r>
            <a:r>
              <a:rPr lang="ko-KR" altLang="en-US" b="1" dirty="0"/>
              <a:t>해당 공간으로 변환</a:t>
            </a:r>
            <a:r>
              <a:rPr lang="ko-KR" altLang="en-US" dirty="0"/>
              <a:t>하는 역할을 수행함</a:t>
            </a:r>
            <a:r>
              <a:rPr lang="en-US" altLang="ko-KR" dirty="0"/>
              <a:t>. </a:t>
            </a:r>
            <a:r>
              <a:rPr lang="ko-KR" altLang="en-US" dirty="0"/>
              <a:t>이를 현대 기계학습에서는 </a:t>
            </a:r>
            <a:r>
              <a:rPr lang="ko-KR" altLang="en-US" b="1" dirty="0"/>
              <a:t>특징 학습</a:t>
            </a:r>
            <a:r>
              <a:rPr lang="en-US" altLang="ko-KR" b="1" dirty="0"/>
              <a:t>(feature learning)</a:t>
            </a:r>
            <a:r>
              <a:rPr lang="ko-KR" altLang="en-US" dirty="0"/>
              <a:t>이라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딥 러닝은 </a:t>
            </a:r>
            <a:r>
              <a:rPr lang="ko-KR" altLang="en-US" dirty="0"/>
              <a:t>다수의 </a:t>
            </a:r>
            <a:r>
              <a:rPr lang="en-US" altLang="ko-KR" dirty="0"/>
              <a:t>hidden layer</a:t>
            </a:r>
            <a:r>
              <a:rPr lang="ko-KR" altLang="en-US" dirty="0"/>
              <a:t>을 통해 학습시킴으로써</a:t>
            </a:r>
            <a:r>
              <a:rPr lang="en-US" altLang="ko-KR" dirty="0"/>
              <a:t>, </a:t>
            </a:r>
            <a:r>
              <a:rPr lang="ko-KR" altLang="en-US" dirty="0"/>
              <a:t>더 다양한 </a:t>
            </a:r>
            <a:r>
              <a:rPr lang="en-US" altLang="ko-KR" dirty="0"/>
              <a:t>feature space</a:t>
            </a:r>
            <a:r>
              <a:rPr lang="ko-KR" altLang="en-US" dirty="0"/>
              <a:t>를 보유하여 더 많은 표현을 학습할 수 있도록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30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Back-propagation algorithm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7358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목적함수의 정의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특징 벡터 집합 </a:t>
            </a:r>
            <a:r>
              <a:rPr lang="en-US" altLang="ko-KR" dirty="0"/>
              <a:t>X</a:t>
            </a:r>
            <a:r>
              <a:rPr lang="ko-KR" altLang="en-US" dirty="0"/>
              <a:t>와</a:t>
            </a:r>
            <a:r>
              <a:rPr lang="en-US" altLang="ko-KR" dirty="0"/>
              <a:t>, </a:t>
            </a:r>
            <a:r>
              <a:rPr lang="ko-KR" altLang="en-US" dirty="0"/>
              <a:t>해당 벡터의 부류</a:t>
            </a:r>
            <a:r>
              <a:rPr lang="en-US" altLang="ko-KR" dirty="0"/>
              <a:t>(Class </a:t>
            </a:r>
            <a:r>
              <a:rPr lang="ko-KR" altLang="en-US" dirty="0"/>
              <a:t>또는 카테고리</a:t>
            </a:r>
            <a:r>
              <a:rPr lang="en-US" altLang="ko-KR" dirty="0"/>
              <a:t>)</a:t>
            </a:r>
            <a:r>
              <a:rPr lang="ko-KR" altLang="en-US" dirty="0"/>
              <a:t>집합 </a:t>
            </a:r>
            <a:r>
              <a:rPr lang="en-US" altLang="ko-KR" dirty="0"/>
              <a:t>Y</a:t>
            </a:r>
            <a:r>
              <a:rPr lang="ko-KR" altLang="en-US" dirty="0"/>
              <a:t>가 있다고 가정하자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Class vector Y</a:t>
            </a:r>
            <a:r>
              <a:rPr lang="ko-KR" altLang="en-US" dirty="0"/>
              <a:t>는 </a:t>
            </a:r>
            <a:r>
              <a:rPr lang="ko-KR" altLang="en-US" dirty="0" err="1"/>
              <a:t>원핫</a:t>
            </a:r>
            <a:r>
              <a:rPr lang="ko-KR" altLang="en-US" dirty="0"/>
              <a:t> 코드로 표현된다</a:t>
            </a:r>
            <a:r>
              <a:rPr lang="en-US" altLang="ko-KR" dirty="0"/>
              <a:t>. = </a:t>
            </a:r>
            <a:r>
              <a:rPr lang="ko-KR" altLang="en-US" dirty="0"/>
              <a:t>각 성분이 하나의 </a:t>
            </a:r>
            <a:r>
              <a:rPr lang="en-US" altLang="ko-KR" dirty="0"/>
              <a:t>class</a:t>
            </a:r>
            <a:r>
              <a:rPr lang="ko-KR" altLang="en-US" dirty="0"/>
              <a:t>를 나타낼 때</a:t>
            </a:r>
            <a:r>
              <a:rPr lang="en-US" altLang="ko-KR" dirty="0"/>
              <a:t>, </a:t>
            </a:r>
            <a:r>
              <a:rPr lang="ko-KR" altLang="en-US" b="1" dirty="0"/>
              <a:t>속하는 </a:t>
            </a:r>
            <a:r>
              <a:rPr lang="en-US" altLang="ko-KR" b="1" dirty="0"/>
              <a:t>class</a:t>
            </a:r>
            <a:r>
              <a:rPr lang="ko-KR" altLang="en-US" b="1" dirty="0"/>
              <a:t>만을 </a:t>
            </a:r>
            <a:r>
              <a:rPr lang="en-US" altLang="ko-KR" b="1" dirty="0"/>
              <a:t>1</a:t>
            </a:r>
            <a:r>
              <a:rPr lang="ko-KR" altLang="en-US" b="1" dirty="0"/>
              <a:t>로</a:t>
            </a:r>
            <a:r>
              <a:rPr lang="en-US" altLang="ko-KR" dirty="0"/>
              <a:t>, </a:t>
            </a:r>
            <a:r>
              <a:rPr lang="ko-KR" altLang="en-US" b="1" dirty="0"/>
              <a:t>나머지를 </a:t>
            </a:r>
            <a:r>
              <a:rPr lang="en-US" altLang="ko-KR" b="1" dirty="0"/>
              <a:t>0</a:t>
            </a:r>
            <a:r>
              <a:rPr lang="ko-KR" altLang="en-US" b="1" dirty="0"/>
              <a:t>으로 표현하는 방식</a:t>
            </a:r>
            <a:r>
              <a:rPr lang="ko-KR" altLang="en-US" dirty="0"/>
              <a:t>을 사용하는 </a:t>
            </a:r>
            <a:r>
              <a:rPr lang="en-US" altLang="ko-KR" dirty="0"/>
              <a:t>class vector</a:t>
            </a:r>
            <a:r>
              <a:rPr lang="ko-KR" altLang="en-US" dirty="0"/>
              <a:t>을 </a:t>
            </a:r>
            <a:r>
              <a:rPr lang="en-US" altLang="ko-KR" b="1" dirty="0"/>
              <a:t>one-hot code</a:t>
            </a:r>
            <a:r>
              <a:rPr lang="ko-KR" altLang="en-US" dirty="0"/>
              <a:t>라고 함</a:t>
            </a:r>
            <a:r>
              <a:rPr lang="en-US" altLang="ko-KR" dirty="0"/>
              <a:t>.(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X,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를 각각 </a:t>
            </a:r>
            <a:r>
              <a:rPr lang="en-US" altLang="ko-KR" dirty="0"/>
              <a:t>Transpose</a:t>
            </a:r>
            <a:r>
              <a:rPr lang="ko-KR" altLang="en-US" dirty="0"/>
              <a:t>형태로 표현하면 </a:t>
            </a:r>
            <a:r>
              <a:rPr lang="en-US" altLang="ko-KR" dirty="0"/>
              <a:t>(3.16)</a:t>
            </a:r>
            <a:r>
              <a:rPr lang="ko-KR" altLang="en-US" dirty="0"/>
              <a:t>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기계학습의 목표는 모든 샘플을 올바르게 분류하는 함수 </a:t>
            </a:r>
            <a:r>
              <a:rPr lang="en-US" altLang="ko-KR" dirty="0"/>
              <a:t>f</a:t>
            </a:r>
            <a:r>
              <a:rPr lang="ko-KR" altLang="en-US" dirty="0"/>
              <a:t>를 찾는 일이다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= </a:t>
            </a:r>
            <a:r>
              <a:rPr lang="ko-KR" altLang="en-US" b="1" dirty="0"/>
              <a:t>모든 </a:t>
            </a:r>
            <a:r>
              <a:rPr lang="en-US" altLang="ko-KR" b="1" dirty="0"/>
              <a:t>n</a:t>
            </a:r>
            <a:r>
              <a:rPr lang="ko-KR" altLang="en-US" b="1" dirty="0"/>
              <a:t>개의 </a:t>
            </a:r>
            <a:r>
              <a:rPr lang="en-US" altLang="ko-KR" b="1" dirty="0"/>
              <a:t>input X</a:t>
            </a:r>
            <a:r>
              <a:rPr lang="ko-KR" altLang="en-US" b="1" dirty="0"/>
              <a:t>에 대해</a:t>
            </a:r>
            <a:r>
              <a:rPr lang="en-US" altLang="ko-KR" b="1" dirty="0"/>
              <a:t>, </a:t>
            </a:r>
            <a:r>
              <a:rPr lang="ko-KR" altLang="en-US" b="1" dirty="0"/>
              <a:t>올바른 </a:t>
            </a:r>
            <a:r>
              <a:rPr lang="en-US" altLang="ko-KR" b="1" dirty="0"/>
              <a:t>Y</a:t>
            </a:r>
            <a:r>
              <a:rPr lang="ko-KR" altLang="en-US" b="1" dirty="0"/>
              <a:t>값을 출력해내는 </a:t>
            </a:r>
            <a:r>
              <a:rPr lang="en-US" altLang="ko-KR" b="1" dirty="0"/>
              <a:t>Y = f(X)</a:t>
            </a:r>
            <a:r>
              <a:rPr lang="ko-KR" altLang="en-US" b="1" dirty="0"/>
              <a:t>에서의 </a:t>
            </a:r>
            <a:r>
              <a:rPr lang="en-US" altLang="ko-KR" b="1" dirty="0"/>
              <a:t>f</a:t>
            </a:r>
            <a:r>
              <a:rPr lang="ko-KR" altLang="en-US" b="1" dirty="0"/>
              <a:t>를 찾는 것</a:t>
            </a:r>
            <a:endParaRPr lang="en-US" altLang="ko-KR" b="1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5749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목적 함수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보통 </a:t>
            </a:r>
            <a:r>
              <a:rPr lang="en-US" altLang="ko-KR" dirty="0"/>
              <a:t>MSE</a:t>
            </a:r>
            <a:r>
              <a:rPr lang="ko-KR" altLang="en-US" dirty="0"/>
              <a:t>를 사용하나</a:t>
            </a:r>
            <a:r>
              <a:rPr lang="en-US" altLang="ko-KR" dirty="0"/>
              <a:t>, </a:t>
            </a:r>
            <a:r>
              <a:rPr lang="ko-KR" altLang="en-US" dirty="0"/>
              <a:t>다양한 </a:t>
            </a:r>
            <a:r>
              <a:rPr lang="en-US" altLang="ko-KR" dirty="0"/>
              <a:t>Cost function</a:t>
            </a:r>
            <a:r>
              <a:rPr lang="ko-KR" altLang="en-US" dirty="0"/>
              <a:t>이 존재함</a:t>
            </a:r>
            <a:r>
              <a:rPr lang="en-US" altLang="ko-KR" dirty="0"/>
              <a:t>. </a:t>
            </a:r>
            <a:r>
              <a:rPr lang="ko-KR" altLang="en-US" dirty="0"/>
              <a:t>여기서는 쉬운 설명을 위해 </a:t>
            </a:r>
            <a:r>
              <a:rPr lang="en-US" altLang="ko-KR" dirty="0"/>
              <a:t>MSE</a:t>
            </a:r>
            <a:r>
              <a:rPr lang="ko-KR" altLang="en-US" dirty="0"/>
              <a:t>로 설명할 것</a:t>
            </a:r>
            <a:endParaRPr lang="en-US" altLang="ko-KR" dirty="0"/>
          </a:p>
          <a:p>
            <a:r>
              <a:rPr lang="en-US" altLang="ko-KR" dirty="0"/>
              <a:t>Review : L2_Norm : </a:t>
            </a:r>
            <a:r>
              <a:rPr lang="ko-KR" altLang="en-US" dirty="0" err="1"/>
              <a:t>차이값의</a:t>
            </a:r>
            <a:r>
              <a:rPr lang="ko-KR" altLang="en-US" dirty="0"/>
              <a:t> 제곱에 대해 </a:t>
            </a:r>
            <a:r>
              <a:rPr lang="ko-KR" altLang="en-US" dirty="0" err="1"/>
              <a:t>루트값을</a:t>
            </a:r>
            <a:r>
              <a:rPr lang="ko-KR" altLang="en-US" dirty="0"/>
              <a:t> 취함</a:t>
            </a:r>
            <a:r>
              <a:rPr lang="en-US" altLang="ko-KR" dirty="0"/>
              <a:t>. 1/2</a:t>
            </a:r>
            <a:r>
              <a:rPr lang="ko-KR" altLang="en-US" dirty="0"/>
              <a:t>는 </a:t>
            </a:r>
            <a:r>
              <a:rPr lang="ko-KR" altLang="en-US" dirty="0" err="1"/>
              <a:t>왜곱하는지</a:t>
            </a:r>
            <a:r>
              <a:rPr lang="ko-KR" altLang="en-US" dirty="0"/>
              <a:t> 모르겠음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그림으로 표현하면 아래와 같음</a:t>
            </a:r>
            <a:r>
              <a:rPr lang="en-US" altLang="ko-KR" dirty="0"/>
              <a:t>(</a:t>
            </a:r>
            <a:r>
              <a:rPr lang="ko-KR" altLang="en-US" dirty="0"/>
              <a:t>설명안하고 </a:t>
            </a:r>
            <a:r>
              <a:rPr lang="ko-KR" altLang="en-US" dirty="0" err="1"/>
              <a:t>넘어감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150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노드</a:t>
            </a:r>
            <a:r>
              <a:rPr lang="en-US" altLang="ko-KR" dirty="0"/>
              <a:t>, </a:t>
            </a:r>
            <a:r>
              <a:rPr lang="ko-KR" altLang="en-US" dirty="0"/>
              <a:t>가중치</a:t>
            </a:r>
            <a:r>
              <a:rPr lang="en-US" altLang="ko-KR" dirty="0"/>
              <a:t>, </a:t>
            </a:r>
            <a:r>
              <a:rPr lang="ko-KR" altLang="en-US" dirty="0"/>
              <a:t>층과 같은 개념을 사용한 현대 신경망의 중요한 구성 요소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303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15</a:t>
            </a:r>
            <a:r>
              <a:rPr lang="ko-KR" altLang="en-US" b="1" dirty="0"/>
              <a:t>강에서의 </a:t>
            </a:r>
            <a:r>
              <a:rPr lang="en-US" altLang="ko-KR" b="1" dirty="0"/>
              <a:t>BP </a:t>
            </a:r>
            <a:r>
              <a:rPr lang="ko-KR" altLang="en-US" b="1" dirty="0"/>
              <a:t>과정에 대한 </a:t>
            </a:r>
            <a:r>
              <a:rPr lang="en-US" altLang="ko-KR" b="1" dirty="0"/>
              <a:t>Review</a:t>
            </a:r>
          </a:p>
          <a:p>
            <a:endParaRPr lang="en-US" altLang="ko-KR" dirty="0"/>
          </a:p>
          <a:p>
            <a:pPr marL="228600" indent="-228600">
              <a:buAutoNum type="arabicParenBoth"/>
            </a:pPr>
            <a:r>
              <a:rPr lang="en-US" altLang="ko-KR" dirty="0"/>
              <a:t>Weight initialization</a:t>
            </a:r>
          </a:p>
          <a:p>
            <a:pPr marL="228600" indent="-228600">
              <a:buAutoNum type="arabicParenBoth"/>
            </a:pPr>
            <a:r>
              <a:rPr lang="en-US" altLang="ko-KR" dirty="0"/>
              <a:t>Initialized weight</a:t>
            </a:r>
            <a:r>
              <a:rPr lang="ko-KR" altLang="en-US" dirty="0"/>
              <a:t>를 이용한 </a:t>
            </a:r>
            <a:r>
              <a:rPr lang="ko-KR" altLang="en-US" dirty="0" err="1"/>
              <a:t>출력값</a:t>
            </a:r>
            <a:r>
              <a:rPr lang="ko-KR" altLang="en-US" dirty="0"/>
              <a:t> 계산</a:t>
            </a:r>
            <a:r>
              <a:rPr lang="en-US" altLang="ko-KR" dirty="0"/>
              <a:t>(</a:t>
            </a:r>
            <a:r>
              <a:rPr lang="ko-KR" altLang="en-US" dirty="0"/>
              <a:t>신경망 실행</a:t>
            </a:r>
            <a:r>
              <a:rPr lang="en-US" altLang="ko-KR" dirty="0"/>
              <a:t>)</a:t>
            </a:r>
          </a:p>
          <a:p>
            <a:pPr marL="228600" indent="-228600">
              <a:buAutoNum type="arabicParenBoth"/>
            </a:pPr>
            <a:r>
              <a:rPr lang="ko-KR" altLang="en-US" dirty="0"/>
              <a:t>나온 결과를 실제 값</a:t>
            </a:r>
            <a:r>
              <a:rPr lang="en-US" altLang="ko-KR" dirty="0"/>
              <a:t>(y)</a:t>
            </a:r>
            <a:r>
              <a:rPr lang="ko-KR" altLang="en-US" dirty="0"/>
              <a:t>와 비교하여 오차 계산</a:t>
            </a:r>
            <a:endParaRPr lang="en-US" altLang="ko-KR" dirty="0"/>
          </a:p>
          <a:p>
            <a:pPr marL="228600" indent="-228600">
              <a:buAutoNum type="arabicParenBoth"/>
            </a:pPr>
            <a:r>
              <a:rPr lang="ko-KR" altLang="en-US" dirty="0"/>
              <a:t>오차를 </a:t>
            </a:r>
            <a:r>
              <a:rPr lang="ko-KR" altLang="en-US" dirty="0" err="1"/>
              <a:t>편미분하여</a:t>
            </a:r>
            <a:r>
              <a:rPr lang="ko-KR" altLang="en-US" dirty="0"/>
              <a:t> </a:t>
            </a:r>
            <a:r>
              <a:rPr lang="en-US" altLang="ko-KR" dirty="0"/>
              <a:t>gradient</a:t>
            </a:r>
            <a:r>
              <a:rPr lang="ko-KR" altLang="en-US" dirty="0"/>
              <a:t>를 계산하고</a:t>
            </a:r>
            <a:r>
              <a:rPr lang="en-US" altLang="ko-KR" dirty="0"/>
              <a:t>, </a:t>
            </a:r>
            <a:r>
              <a:rPr lang="ko-KR" altLang="en-US" dirty="0"/>
              <a:t>이에 </a:t>
            </a:r>
            <a:r>
              <a:rPr lang="en-US" altLang="ko-KR" dirty="0"/>
              <a:t>learning rate</a:t>
            </a:r>
            <a:r>
              <a:rPr lang="ko-KR" altLang="en-US" dirty="0"/>
              <a:t>를 곱하여 </a:t>
            </a:r>
            <a:r>
              <a:rPr lang="ko-KR" altLang="en-US" dirty="0" err="1"/>
              <a:t>은닉층</a:t>
            </a:r>
            <a:r>
              <a:rPr lang="ko-KR" altLang="en-US" dirty="0"/>
              <a:t> 가중치를 수정함</a:t>
            </a:r>
            <a:r>
              <a:rPr lang="en-US" altLang="ko-KR" dirty="0"/>
              <a:t>(</a:t>
            </a:r>
            <a:r>
              <a:rPr lang="ko-KR" altLang="en-US" dirty="0"/>
              <a:t>이 때</a:t>
            </a:r>
            <a:r>
              <a:rPr lang="en-US" altLang="ko-KR" dirty="0"/>
              <a:t>, gradient </a:t>
            </a:r>
            <a:r>
              <a:rPr lang="ko-KR" altLang="en-US" dirty="0"/>
              <a:t>계산 시 </a:t>
            </a:r>
            <a:r>
              <a:rPr lang="en-US" altLang="ko-KR" dirty="0"/>
              <a:t>stochastic </a:t>
            </a:r>
            <a:r>
              <a:rPr lang="ko-KR" altLang="en-US" dirty="0"/>
              <a:t>또는 </a:t>
            </a:r>
            <a:r>
              <a:rPr lang="en-US" altLang="ko-KR" dirty="0"/>
              <a:t>batch </a:t>
            </a:r>
            <a:r>
              <a:rPr lang="ko-KR" altLang="en-US" dirty="0"/>
              <a:t>방법 사용 가능</a:t>
            </a:r>
            <a:r>
              <a:rPr lang="en-US" altLang="ko-KR" dirty="0"/>
              <a:t>)</a:t>
            </a:r>
          </a:p>
          <a:p>
            <a:pPr marL="228600" indent="-228600">
              <a:buAutoNum type="arabicParenBoth"/>
            </a:pPr>
            <a:r>
              <a:rPr lang="ko-KR" altLang="en-US" dirty="0"/>
              <a:t>이를 반복하다가</a:t>
            </a:r>
            <a:r>
              <a:rPr lang="en-US" altLang="ko-KR" dirty="0"/>
              <a:t>, </a:t>
            </a:r>
            <a:r>
              <a:rPr lang="ko-KR" altLang="en-US" dirty="0"/>
              <a:t>결과 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4895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Forward pass </a:t>
            </a:r>
            <a:r>
              <a:rPr lang="en-US" altLang="ko-KR" dirty="0"/>
              <a:t>: initial weight</a:t>
            </a:r>
            <a:r>
              <a:rPr lang="ko-KR" altLang="en-US" dirty="0"/>
              <a:t>값으로 </a:t>
            </a:r>
            <a:r>
              <a:rPr lang="ko-KR" altLang="en-US" dirty="0" err="1"/>
              <a:t>전방향</a:t>
            </a:r>
            <a:r>
              <a:rPr lang="ko-KR" altLang="en-US" dirty="0"/>
              <a:t> 계산을 통해 </a:t>
            </a:r>
            <a:r>
              <a:rPr lang="en-US" altLang="ko-KR" dirty="0"/>
              <a:t>output</a:t>
            </a:r>
            <a:r>
              <a:rPr lang="ko-KR" altLang="en-US" dirty="0"/>
              <a:t>을 출력하고</a:t>
            </a:r>
            <a:r>
              <a:rPr lang="en-US" altLang="ko-KR" dirty="0"/>
              <a:t>, </a:t>
            </a:r>
            <a:r>
              <a:rPr lang="ko-KR" altLang="en-US" dirty="0"/>
              <a:t>실제 값과 비교하여 오차를 구하는 단계</a:t>
            </a:r>
            <a:endParaRPr lang="en-US" altLang="ko-KR" dirty="0"/>
          </a:p>
          <a:p>
            <a:r>
              <a:rPr lang="en-US" altLang="ko-KR" b="1" dirty="0"/>
              <a:t>Backward pass 1 </a:t>
            </a:r>
            <a:r>
              <a:rPr lang="en-US" altLang="ko-KR" dirty="0"/>
              <a:t>: </a:t>
            </a:r>
            <a:r>
              <a:rPr lang="ko-KR" altLang="en-US" dirty="0"/>
              <a:t>가중치를 수정하기 위해 뒤로 나아가는 과정 중</a:t>
            </a:r>
            <a:r>
              <a:rPr lang="en-US" altLang="ko-KR" dirty="0"/>
              <a:t>, </a:t>
            </a:r>
            <a:r>
              <a:rPr lang="ko-KR" altLang="en-US" dirty="0"/>
              <a:t>출력층에 연결된 </a:t>
            </a:r>
            <a:r>
              <a:rPr lang="en-US" altLang="ko-KR" dirty="0"/>
              <a:t>weight</a:t>
            </a:r>
            <a:r>
              <a:rPr lang="ko-KR" altLang="en-US" dirty="0"/>
              <a:t>를 수정하는 단계</a:t>
            </a:r>
            <a:endParaRPr lang="en-US" altLang="ko-KR" dirty="0"/>
          </a:p>
          <a:p>
            <a:r>
              <a:rPr lang="en-US" altLang="ko-KR" b="1" dirty="0"/>
              <a:t>Backward pass 2 </a:t>
            </a:r>
            <a:r>
              <a:rPr lang="en-US" altLang="ko-KR" dirty="0"/>
              <a:t>: </a:t>
            </a:r>
            <a:r>
              <a:rPr lang="ko-KR" altLang="en-US" dirty="0"/>
              <a:t>가중치를 수정하기 위해 뒤로 </a:t>
            </a:r>
            <a:r>
              <a:rPr lang="ko-KR" altLang="en-US" dirty="0" err="1"/>
              <a:t>나악가는</a:t>
            </a:r>
            <a:r>
              <a:rPr lang="ko-KR" altLang="en-US" dirty="0"/>
              <a:t> 과정 중</a:t>
            </a:r>
            <a:r>
              <a:rPr lang="en-US" altLang="ko-KR" dirty="0"/>
              <a:t>, </a:t>
            </a:r>
            <a:r>
              <a:rPr lang="ko-KR" altLang="en-US" dirty="0"/>
              <a:t>은닉층에 연결된 </a:t>
            </a:r>
            <a:r>
              <a:rPr lang="en-US" altLang="ko-KR" dirty="0"/>
              <a:t>weight</a:t>
            </a:r>
            <a:r>
              <a:rPr lang="ko-KR" altLang="en-US" dirty="0"/>
              <a:t>를 수정하는 단계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12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오류 </a:t>
            </a:r>
            <a:r>
              <a:rPr lang="ko-KR" altLang="en-US" b="1" dirty="0" err="1"/>
              <a:t>역전파</a:t>
            </a:r>
            <a:r>
              <a:rPr lang="ko-KR" altLang="en-US" b="1" dirty="0"/>
              <a:t> 알고리즘의 수학적 설계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온라인 모드의 </a:t>
            </a:r>
            <a:r>
              <a:rPr lang="en-US" altLang="ko-KR" dirty="0"/>
              <a:t>L2-Norm</a:t>
            </a:r>
            <a:r>
              <a:rPr lang="ko-KR" altLang="en-US" dirty="0"/>
              <a:t>을 사용하여 계산한 오차가 </a:t>
            </a:r>
            <a:r>
              <a:rPr lang="en-US" altLang="ko-KR" dirty="0"/>
              <a:t>J(theta)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(3.20)</a:t>
            </a:r>
            <a:r>
              <a:rPr lang="ko-KR" altLang="en-US" dirty="0"/>
              <a:t>과 같이 표현할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이때 </a:t>
            </a:r>
            <a:r>
              <a:rPr lang="en-US" altLang="ko-KR" dirty="0"/>
              <a:t>Theta</a:t>
            </a:r>
            <a:r>
              <a:rPr lang="ko-KR" altLang="en-US" dirty="0"/>
              <a:t>는 </a:t>
            </a:r>
            <a:r>
              <a:rPr lang="en-US" altLang="ko-KR" dirty="0"/>
              <a:t>weight, </a:t>
            </a:r>
            <a:r>
              <a:rPr lang="ko-KR" altLang="en-US" dirty="0"/>
              <a:t>즉 </a:t>
            </a:r>
            <a:r>
              <a:rPr lang="en-US" altLang="ko-KR" dirty="0"/>
              <a:t>U1</a:t>
            </a:r>
            <a:r>
              <a:rPr lang="ko-KR" altLang="en-US" dirty="0"/>
              <a:t>과 </a:t>
            </a:r>
            <a:r>
              <a:rPr lang="en-US" altLang="ko-KR" dirty="0"/>
              <a:t>U2</a:t>
            </a:r>
            <a:r>
              <a:rPr lang="ko-KR" altLang="en-US" dirty="0"/>
              <a:t>의 </a:t>
            </a:r>
            <a:r>
              <a:rPr lang="en-US" altLang="ko-KR" dirty="0"/>
              <a:t>weight</a:t>
            </a:r>
            <a:r>
              <a:rPr lang="ko-KR" altLang="en-US" dirty="0"/>
              <a:t>에 대한 집합이므로</a:t>
            </a:r>
            <a:r>
              <a:rPr lang="en-US" altLang="ko-KR" dirty="0"/>
              <a:t>, j(U1, U2)</a:t>
            </a:r>
            <a:r>
              <a:rPr lang="ko-KR" altLang="en-US" dirty="0"/>
              <a:t>로 나타낼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layer</a:t>
            </a:r>
            <a:r>
              <a:rPr lang="ko-KR" altLang="en-US" dirty="0"/>
              <a:t>에서의 </a:t>
            </a:r>
            <a:r>
              <a:rPr lang="en-US" altLang="ko-KR" dirty="0"/>
              <a:t>weigh</a:t>
            </a:r>
            <a:r>
              <a:rPr lang="ko-KR" altLang="en-US" dirty="0"/>
              <a:t>값 </a:t>
            </a:r>
            <a:r>
              <a:rPr lang="en-US" altLang="ko-KR" dirty="0"/>
              <a:t>U1, U2</a:t>
            </a:r>
            <a:r>
              <a:rPr lang="ko-KR" altLang="en-US" dirty="0"/>
              <a:t>를 수정하기 위한 </a:t>
            </a:r>
            <a:r>
              <a:rPr lang="en-US" altLang="ko-KR" dirty="0"/>
              <a:t>gradient</a:t>
            </a:r>
            <a:r>
              <a:rPr lang="ko-KR" altLang="en-US" dirty="0"/>
              <a:t>를 계산하기 위해</a:t>
            </a:r>
            <a:r>
              <a:rPr lang="en-US" altLang="ko-KR" dirty="0"/>
              <a:t>, </a:t>
            </a:r>
            <a:r>
              <a:rPr lang="ko-KR" altLang="en-US" b="1" dirty="0"/>
              <a:t>각 층에서의 </a:t>
            </a:r>
            <a:r>
              <a:rPr lang="en-US" altLang="ko-KR" b="1" dirty="0"/>
              <a:t>weight</a:t>
            </a:r>
            <a:r>
              <a:rPr lang="ko-KR" altLang="en-US" b="1" dirty="0"/>
              <a:t>인 </a:t>
            </a:r>
            <a:r>
              <a:rPr lang="en-US" altLang="ko-KR" b="1" dirty="0"/>
              <a:t>U1, U2</a:t>
            </a:r>
            <a:r>
              <a:rPr lang="ko-KR" altLang="en-US" b="1" dirty="0"/>
              <a:t>으로 </a:t>
            </a:r>
            <a:r>
              <a:rPr lang="ko-KR" altLang="en-US" b="1" dirty="0" err="1"/>
              <a:t>편미분하여</a:t>
            </a:r>
            <a:r>
              <a:rPr lang="ko-KR" altLang="en-US" b="1" dirty="0"/>
              <a:t> 각 층에서의 </a:t>
            </a:r>
            <a:r>
              <a:rPr lang="en-US" altLang="ko-KR" b="1" dirty="0"/>
              <a:t>gradient</a:t>
            </a:r>
            <a:r>
              <a:rPr lang="ko-KR" altLang="en-US" b="1" dirty="0"/>
              <a:t>를 계산할 수 있다</a:t>
            </a:r>
            <a:r>
              <a:rPr lang="en-US" altLang="ko-KR" dirty="0"/>
              <a:t>.(3.21)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이때 </a:t>
            </a:r>
            <a:r>
              <a:rPr lang="en-US" altLang="ko-KR" dirty="0"/>
              <a:t>p</a:t>
            </a:r>
            <a:r>
              <a:rPr lang="ko-KR" altLang="en-US" dirty="0"/>
              <a:t>는 </a:t>
            </a:r>
            <a:r>
              <a:rPr lang="en-US" altLang="ko-KR" dirty="0"/>
              <a:t>Learning rate</a:t>
            </a:r>
            <a:r>
              <a:rPr lang="ko-KR" altLang="en-US" dirty="0"/>
              <a:t>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3711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오류 </a:t>
            </a:r>
            <a:r>
              <a:rPr lang="ko-KR" altLang="en-US" b="1" dirty="0" err="1"/>
              <a:t>역전파</a:t>
            </a:r>
            <a:r>
              <a:rPr lang="ko-KR" altLang="en-US" b="1" dirty="0"/>
              <a:t> 알고리즘의 알고리즘 형태 표현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쉬우니까 읽어보자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6341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오류 역전파의 유도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어떻게 </a:t>
            </a:r>
            <a:r>
              <a:rPr lang="en-US" altLang="ko-KR" dirty="0"/>
              <a:t>gradient</a:t>
            </a:r>
            <a:r>
              <a:rPr lang="ko-KR" altLang="en-US" dirty="0"/>
              <a:t>를 구하는가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 err="1"/>
              <a:t>o_k</a:t>
            </a:r>
            <a:r>
              <a:rPr lang="ko-KR" altLang="en-US" dirty="0"/>
              <a:t>를 구했을 때</a:t>
            </a:r>
            <a:r>
              <a:rPr lang="en-US" altLang="ko-KR" dirty="0"/>
              <a:t>, </a:t>
            </a:r>
            <a:r>
              <a:rPr lang="en-US" altLang="ko-KR" dirty="0" err="1"/>
              <a:t>o_k</a:t>
            </a:r>
            <a:r>
              <a:rPr lang="ko-KR" altLang="en-US" dirty="0"/>
              <a:t>와 </a:t>
            </a:r>
            <a:r>
              <a:rPr lang="en-US" altLang="ko-KR" dirty="0"/>
              <a:t>hidden layer</a:t>
            </a:r>
            <a:r>
              <a:rPr lang="ko-KR" altLang="en-US" dirty="0"/>
              <a:t>에서의 </a:t>
            </a:r>
            <a:r>
              <a:rPr lang="en-US" altLang="ko-KR" dirty="0"/>
              <a:t>j</a:t>
            </a:r>
            <a:r>
              <a:rPr lang="ko-KR" altLang="en-US" dirty="0"/>
              <a:t>번째 노드</a:t>
            </a:r>
            <a:r>
              <a:rPr lang="en-US" altLang="ko-KR" dirty="0"/>
              <a:t>(0~p) </a:t>
            </a:r>
            <a:r>
              <a:rPr lang="ko-KR" altLang="en-US" dirty="0"/>
              <a:t>사이의 </a:t>
            </a:r>
            <a:r>
              <a:rPr lang="en-US" altLang="ko-KR" dirty="0"/>
              <a:t>weight(</a:t>
            </a:r>
            <a:r>
              <a:rPr lang="en-US" altLang="ko-KR" b="1" dirty="0"/>
              <a:t>u_2(</a:t>
            </a:r>
            <a:r>
              <a:rPr lang="en-US" altLang="ko-KR" b="1" dirty="0" err="1"/>
              <a:t>k,j</a:t>
            </a:r>
            <a:r>
              <a:rPr lang="en-US" altLang="ko-KR" b="1" dirty="0"/>
              <a:t>)</a:t>
            </a:r>
            <a:r>
              <a:rPr lang="en-US" altLang="ko-KR" dirty="0"/>
              <a:t>)</a:t>
            </a:r>
            <a:r>
              <a:rPr lang="ko-KR" altLang="en-US" dirty="0"/>
              <a:t>를 수정한다고 가정하자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수정하고자 하는 </a:t>
            </a:r>
            <a:r>
              <a:rPr lang="en-US" altLang="ko-KR" dirty="0"/>
              <a:t>weight</a:t>
            </a:r>
            <a:r>
              <a:rPr lang="ko-KR" altLang="en-US" dirty="0"/>
              <a:t>에 대한 </a:t>
            </a:r>
            <a:r>
              <a:rPr lang="en-US" altLang="ko-KR" dirty="0"/>
              <a:t>gradient</a:t>
            </a:r>
            <a:r>
              <a:rPr lang="ko-KR" altLang="en-US" dirty="0"/>
              <a:t>를 구하기 위해서</a:t>
            </a:r>
            <a:r>
              <a:rPr lang="en-US" altLang="ko-KR" dirty="0"/>
              <a:t>, </a:t>
            </a:r>
            <a:r>
              <a:rPr lang="ko-KR" altLang="en-US" dirty="0"/>
              <a:t>오차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u_2(</a:t>
            </a:r>
            <a:r>
              <a:rPr lang="en-US" altLang="ko-KR" dirty="0" err="1"/>
              <a:t>k,j</a:t>
            </a:r>
            <a:r>
              <a:rPr lang="en-US" altLang="ko-KR" dirty="0"/>
              <a:t>)</a:t>
            </a:r>
            <a:r>
              <a:rPr lang="ko-KR" altLang="en-US" dirty="0"/>
              <a:t>에 대해 </a:t>
            </a:r>
            <a:r>
              <a:rPr lang="ko-KR" altLang="en-US" dirty="0" err="1"/>
              <a:t>편미분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29</a:t>
            </a:r>
            <a:r>
              <a:rPr lang="ko-KR" altLang="en-US" dirty="0"/>
              <a:t>페이지의 </a:t>
            </a:r>
            <a:r>
              <a:rPr lang="ko-KR" altLang="en-US" b="1" dirty="0"/>
              <a:t>온라인 배치 모드</a:t>
            </a:r>
            <a:r>
              <a:rPr lang="ko-KR" altLang="en-US" dirty="0"/>
              <a:t>에서의 에러 공식</a:t>
            </a:r>
            <a:r>
              <a:rPr lang="en-US" altLang="ko-KR" dirty="0"/>
              <a:t>(3.19)</a:t>
            </a:r>
            <a:r>
              <a:rPr lang="ko-KR" altLang="en-US" dirty="0"/>
              <a:t>를 사용한다면</a:t>
            </a:r>
            <a:r>
              <a:rPr lang="en-US" altLang="ko-KR" dirty="0"/>
              <a:t>, 1~c</a:t>
            </a:r>
            <a:r>
              <a:rPr lang="ko-KR" altLang="en-US" dirty="0"/>
              <a:t>까지의  출력 노드 </a:t>
            </a:r>
            <a:r>
              <a:rPr lang="en-US" altLang="ko-KR" dirty="0"/>
              <a:t>q</a:t>
            </a:r>
            <a:r>
              <a:rPr lang="ko-KR" altLang="en-US" dirty="0"/>
              <a:t>들에서의 </a:t>
            </a:r>
            <a:r>
              <a:rPr lang="ko-KR" altLang="en-US" dirty="0" err="1"/>
              <a:t>에러값들의</a:t>
            </a:r>
            <a:r>
              <a:rPr lang="ko-KR" altLang="en-US" dirty="0"/>
              <a:t> 합을 모두 편미분해야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 </a:t>
            </a:r>
            <a:r>
              <a:rPr lang="ko-KR" altLang="en-US" dirty="0"/>
              <a:t>은닉층의 </a:t>
            </a:r>
            <a:r>
              <a:rPr lang="en-US" altLang="ko-KR" dirty="0"/>
              <a:t>j</a:t>
            </a:r>
            <a:r>
              <a:rPr lang="ko-KR" altLang="en-US" dirty="0"/>
              <a:t>번째 노드 </a:t>
            </a:r>
            <a:r>
              <a:rPr lang="en-US" altLang="ko-KR" dirty="0"/>
              <a:t>~ </a:t>
            </a:r>
            <a:r>
              <a:rPr lang="ko-KR" altLang="en-US" dirty="0"/>
              <a:t>출력층의 </a:t>
            </a:r>
            <a:r>
              <a:rPr lang="en-US" altLang="ko-KR" dirty="0"/>
              <a:t>k</a:t>
            </a:r>
            <a:r>
              <a:rPr lang="ko-KR" altLang="en-US" dirty="0"/>
              <a:t>번째 노드를 연결하는 </a:t>
            </a:r>
            <a:r>
              <a:rPr lang="en-US" altLang="ko-KR" dirty="0"/>
              <a:t>weight</a:t>
            </a:r>
            <a:r>
              <a:rPr lang="ko-KR" altLang="en-US" dirty="0"/>
              <a:t>는 실제로 </a:t>
            </a:r>
            <a:r>
              <a:rPr lang="en-US" altLang="ko-KR" b="1" dirty="0" err="1"/>
              <a:t>o_k</a:t>
            </a:r>
            <a:r>
              <a:rPr lang="ko-KR" altLang="en-US" b="1" dirty="0"/>
              <a:t>값에만 영향을 미치므로</a:t>
            </a:r>
            <a:r>
              <a:rPr lang="en-US" altLang="ko-KR" dirty="0"/>
              <a:t>, </a:t>
            </a:r>
            <a:r>
              <a:rPr lang="en-US" altLang="ko-KR" dirty="0" err="1"/>
              <a:t>o_k</a:t>
            </a:r>
            <a:r>
              <a:rPr lang="ko-KR" altLang="en-US" dirty="0"/>
              <a:t>에서의 </a:t>
            </a:r>
            <a:r>
              <a:rPr lang="ko-KR" altLang="en-US" dirty="0" err="1"/>
              <a:t>에러값을</a:t>
            </a:r>
            <a:r>
              <a:rPr lang="ko-KR" altLang="en-US" dirty="0"/>
              <a:t> 제외한 </a:t>
            </a:r>
            <a:r>
              <a:rPr lang="ko-KR" altLang="en-US" b="1" dirty="0"/>
              <a:t>나머지 </a:t>
            </a:r>
            <a:r>
              <a:rPr lang="ko-KR" altLang="en-US" b="1" dirty="0" err="1"/>
              <a:t>에러값들은</a:t>
            </a:r>
            <a:r>
              <a:rPr lang="ko-KR" altLang="en-US" b="1" dirty="0"/>
              <a:t> 상수로 취급</a:t>
            </a:r>
            <a:r>
              <a:rPr lang="ko-KR" altLang="en-US" b="0" dirty="0"/>
              <a:t>할 </a:t>
            </a:r>
            <a:r>
              <a:rPr lang="ko-KR" altLang="en-US" dirty="0"/>
              <a:t>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5409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결론적으로</a:t>
            </a:r>
            <a:r>
              <a:rPr lang="en-US" altLang="ko-KR" dirty="0"/>
              <a:t>, </a:t>
            </a:r>
            <a:r>
              <a:rPr lang="ko-KR" altLang="en-US" dirty="0"/>
              <a:t>상수 취급되는 나머지 </a:t>
            </a:r>
            <a:r>
              <a:rPr lang="ko-KR" altLang="en-US" dirty="0" err="1"/>
              <a:t>에러값을</a:t>
            </a:r>
            <a:r>
              <a:rPr lang="ko-KR" altLang="en-US" dirty="0"/>
              <a:t> 정리하여 간단하게 아래와 같이 표현할 수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= </a:t>
            </a:r>
            <a:r>
              <a:rPr lang="ko-KR" altLang="en-US" dirty="0"/>
              <a:t>결국 </a:t>
            </a:r>
            <a:r>
              <a:rPr lang="en-US" altLang="ko-KR" dirty="0"/>
              <a:t>k</a:t>
            </a:r>
            <a:r>
              <a:rPr lang="ko-KR" altLang="en-US" dirty="0"/>
              <a:t>번째 출력 노드에서의 값과 </a:t>
            </a:r>
            <a:r>
              <a:rPr lang="ko-KR" altLang="en-US" dirty="0" err="1"/>
              <a:t>실제값만을</a:t>
            </a:r>
            <a:r>
              <a:rPr lang="ko-KR" altLang="en-US" dirty="0"/>
              <a:t> 이용함</a:t>
            </a:r>
          </a:p>
          <a:p>
            <a:endParaRPr lang="en-US" altLang="ko-KR" dirty="0"/>
          </a:p>
          <a:p>
            <a:r>
              <a:rPr lang="en-US" altLang="ko-KR" dirty="0"/>
              <a:t>Chain rule(</a:t>
            </a:r>
            <a:r>
              <a:rPr lang="ko-KR" altLang="en-US" dirty="0"/>
              <a:t>합성함수의 </a:t>
            </a:r>
            <a:r>
              <a:rPr lang="ko-KR" altLang="en-US" dirty="0" err="1"/>
              <a:t>미분법</a:t>
            </a:r>
            <a:r>
              <a:rPr lang="en-US" altLang="ko-KR" dirty="0"/>
              <a:t>)</a:t>
            </a:r>
            <a:r>
              <a:rPr lang="ko-KR" altLang="en-US" dirty="0"/>
              <a:t>을 사용하여 이를 계산한다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8720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Chain rule</a:t>
            </a:r>
            <a:r>
              <a:rPr lang="ko-KR" altLang="en-US" dirty="0"/>
              <a:t>을 사용하여 미분하면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2*0.5*(</a:t>
            </a:r>
            <a:r>
              <a:rPr lang="en-US" altLang="ko-KR" dirty="0" err="1"/>
              <a:t>y_k</a:t>
            </a:r>
            <a:r>
              <a:rPr lang="en-US" altLang="ko-KR" dirty="0"/>
              <a:t> – </a:t>
            </a:r>
            <a:r>
              <a:rPr lang="en-US" altLang="ko-KR" dirty="0" err="1"/>
              <a:t>o_k</a:t>
            </a:r>
            <a:r>
              <a:rPr lang="en-US" altLang="ko-KR" dirty="0"/>
              <a:t>) * </a:t>
            </a:r>
            <a:r>
              <a:rPr lang="ko-KR" altLang="en-US" dirty="0"/>
              <a:t>괄호 내부 미분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y_k</a:t>
            </a:r>
            <a:r>
              <a:rPr lang="ko-KR" altLang="en-US" dirty="0"/>
              <a:t>는 상수이므로 사라짐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으로</a:t>
            </a:r>
            <a:r>
              <a:rPr lang="ko-KR" altLang="en-US" dirty="0"/>
              <a:t> 표현된다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3553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이때 내부 미분에서 아직 </a:t>
            </a:r>
            <a:r>
              <a:rPr lang="ko-KR" altLang="en-US" dirty="0" err="1"/>
              <a:t>편미분할</a:t>
            </a:r>
            <a:r>
              <a:rPr lang="ko-KR" altLang="en-US" dirty="0"/>
              <a:t> 변수가 통일되지 않는데</a:t>
            </a:r>
            <a:r>
              <a:rPr lang="en-US" altLang="ko-KR" b="1" dirty="0"/>
              <a:t>(</a:t>
            </a:r>
            <a:r>
              <a:rPr lang="en-US" altLang="ko-KR" b="1" dirty="0" err="1"/>
              <a:t>o_k</a:t>
            </a:r>
            <a:r>
              <a:rPr lang="ko-KR" altLang="en-US" b="1" dirty="0"/>
              <a:t>와 </a:t>
            </a:r>
            <a:r>
              <a:rPr lang="en-US" altLang="ko-KR" b="1" dirty="0"/>
              <a:t>u_2(</a:t>
            </a:r>
            <a:r>
              <a:rPr lang="en-US" altLang="ko-KR" b="1" dirty="0" err="1"/>
              <a:t>k,j</a:t>
            </a:r>
            <a:r>
              <a:rPr lang="en-US" altLang="ko-KR" b="1" dirty="0"/>
              <a:t>))</a:t>
            </a:r>
          </a:p>
          <a:p>
            <a:endParaRPr lang="en-US" altLang="ko-KR" dirty="0"/>
          </a:p>
          <a:p>
            <a:r>
              <a:rPr lang="en-US" altLang="ko-KR" dirty="0" err="1"/>
              <a:t>o_k</a:t>
            </a:r>
            <a:r>
              <a:rPr lang="ko-KR" altLang="en-US" dirty="0"/>
              <a:t>를 계산했던 방식으로 다시 표현하면 </a:t>
            </a:r>
            <a:r>
              <a:rPr lang="en-US" altLang="ko-KR" dirty="0"/>
              <a:t>-&gt;t(</a:t>
            </a:r>
            <a:r>
              <a:rPr lang="en-US" altLang="ko-KR" dirty="0" err="1"/>
              <a:t>osum_k</a:t>
            </a:r>
            <a:r>
              <a:rPr lang="en-US" altLang="ko-KR" dirty="0"/>
              <a:t>),</a:t>
            </a:r>
          </a:p>
          <a:p>
            <a:endParaRPr lang="en-US" altLang="ko-KR" dirty="0"/>
          </a:p>
          <a:p>
            <a:r>
              <a:rPr lang="en-US" altLang="ko-KR" dirty="0"/>
              <a:t>T(</a:t>
            </a:r>
            <a:r>
              <a:rPr lang="en-US" altLang="ko-KR" dirty="0" err="1"/>
              <a:t>osum_k</a:t>
            </a:r>
            <a:r>
              <a:rPr lang="en-US" altLang="ko-KR" dirty="0"/>
              <a:t>)</a:t>
            </a:r>
            <a:r>
              <a:rPr lang="ko-KR" altLang="en-US" dirty="0"/>
              <a:t>를 합성함수 미분법으로 정리하면 </a:t>
            </a:r>
            <a:r>
              <a:rPr lang="en-US" altLang="ko-KR" dirty="0"/>
              <a:t>T’(</a:t>
            </a:r>
            <a:r>
              <a:rPr lang="en-US" altLang="ko-KR" dirty="0" err="1"/>
              <a:t>osum_k</a:t>
            </a:r>
            <a:r>
              <a:rPr lang="en-US" altLang="ko-KR" dirty="0"/>
              <a:t>) * </a:t>
            </a:r>
            <a:r>
              <a:rPr lang="ko-KR" altLang="en-US" dirty="0"/>
              <a:t>내부 미분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내부 미분에서의 </a:t>
            </a:r>
            <a:r>
              <a:rPr lang="en-US" altLang="ko-KR" dirty="0" err="1"/>
              <a:t>osum_k</a:t>
            </a:r>
            <a:r>
              <a:rPr lang="ko-KR" altLang="en-US" dirty="0"/>
              <a:t>를 </a:t>
            </a:r>
            <a:r>
              <a:rPr lang="en-US" altLang="ko-KR" dirty="0"/>
              <a:t>u2_k * z</a:t>
            </a:r>
            <a:r>
              <a:rPr lang="ko-KR" altLang="en-US" dirty="0"/>
              <a:t>로 다시 표현하며 미분하면 </a:t>
            </a:r>
            <a:r>
              <a:rPr lang="en-US" altLang="ko-KR" dirty="0"/>
              <a:t>-&gt; </a:t>
            </a:r>
            <a:r>
              <a:rPr lang="en-US" altLang="ko-KR" dirty="0" err="1"/>
              <a:t>z_j</a:t>
            </a:r>
            <a:r>
              <a:rPr lang="en-US" altLang="ko-KR" dirty="0"/>
              <a:t>(j </a:t>
            </a:r>
            <a:r>
              <a:rPr lang="ko-KR" altLang="en-US" dirty="0"/>
              <a:t>이외의 </a:t>
            </a:r>
            <a:r>
              <a:rPr lang="en-US" altLang="ko-KR" dirty="0"/>
              <a:t>z</a:t>
            </a:r>
            <a:r>
              <a:rPr lang="ko-KR" altLang="en-US" dirty="0"/>
              <a:t>는 상수 취급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이므로 최종 식이 나옴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*</a:t>
            </a:r>
            <a:r>
              <a:rPr lang="ko-KR" altLang="en-US" dirty="0"/>
              <a:t>최종 식에서 </a:t>
            </a:r>
            <a:r>
              <a:rPr lang="ko-KR" altLang="en-US" dirty="0" err="1"/>
              <a:t>타우</a:t>
            </a:r>
            <a:r>
              <a:rPr lang="en-US" altLang="ko-KR" dirty="0"/>
              <a:t>(t)</a:t>
            </a:r>
            <a:r>
              <a:rPr lang="ko-KR" altLang="en-US" dirty="0"/>
              <a:t>의 </a:t>
            </a:r>
            <a:r>
              <a:rPr lang="ko-KR" altLang="en-US" dirty="0" err="1"/>
              <a:t>미분값은</a:t>
            </a:r>
            <a:r>
              <a:rPr lang="en-US" altLang="ko-KR" dirty="0"/>
              <a:t>, activation function t</a:t>
            </a:r>
            <a:r>
              <a:rPr lang="ko-KR" altLang="en-US" dirty="0"/>
              <a:t>를 무엇으로 </a:t>
            </a:r>
            <a:r>
              <a:rPr lang="ko-KR" altLang="en-US" dirty="0" err="1"/>
              <a:t>했냐에</a:t>
            </a:r>
            <a:r>
              <a:rPr lang="ko-KR" altLang="en-US" dirty="0"/>
              <a:t> 따라 다름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6208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최종 식에서 </a:t>
            </a:r>
            <a:r>
              <a:rPr lang="en-US" altLang="ko-KR" dirty="0"/>
              <a:t>(</a:t>
            </a:r>
            <a:r>
              <a:rPr lang="en-US" altLang="ko-KR" dirty="0" err="1"/>
              <a:t>y_k</a:t>
            </a:r>
            <a:r>
              <a:rPr lang="en-US" altLang="ko-KR" dirty="0"/>
              <a:t> – </a:t>
            </a:r>
            <a:r>
              <a:rPr lang="en-US" altLang="ko-KR" dirty="0" err="1"/>
              <a:t>o_k</a:t>
            </a:r>
            <a:r>
              <a:rPr lang="en-US" altLang="ko-KR" dirty="0"/>
              <a:t>)t’(</a:t>
            </a:r>
            <a:r>
              <a:rPr lang="en-US" altLang="ko-KR" dirty="0" err="1"/>
              <a:t>osum_k</a:t>
            </a:r>
            <a:r>
              <a:rPr lang="en-US" altLang="ko-KR" dirty="0"/>
              <a:t>)</a:t>
            </a:r>
            <a:r>
              <a:rPr lang="ko-KR" altLang="en-US" dirty="0"/>
              <a:t>부분을 </a:t>
            </a:r>
            <a:r>
              <a:rPr lang="en-US" altLang="ko-KR" dirty="0" err="1"/>
              <a:t>delta_k</a:t>
            </a:r>
            <a:r>
              <a:rPr lang="ko-KR" altLang="en-US" dirty="0"/>
              <a:t>로 치환하자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전체 식은 </a:t>
            </a:r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j</a:t>
            </a:r>
            <a:r>
              <a:rPr lang="ko-KR" altLang="en-US" dirty="0"/>
              <a:t>와 </a:t>
            </a:r>
            <a:r>
              <a:rPr lang="ko-KR" altLang="en-US" dirty="0" err="1"/>
              <a:t>출력층</a:t>
            </a:r>
            <a:r>
              <a:rPr lang="ko-KR" altLang="en-US" dirty="0"/>
              <a:t> </a:t>
            </a:r>
            <a:r>
              <a:rPr lang="en-US" altLang="ko-KR" dirty="0"/>
              <a:t>k</a:t>
            </a:r>
            <a:r>
              <a:rPr lang="ko-KR" altLang="en-US" dirty="0"/>
              <a:t>를 연결하는 </a:t>
            </a:r>
            <a:r>
              <a:rPr lang="en-US" altLang="ko-KR" dirty="0"/>
              <a:t>u2(</a:t>
            </a:r>
            <a:r>
              <a:rPr lang="en-US" altLang="ko-KR" dirty="0" err="1"/>
              <a:t>k,j</a:t>
            </a:r>
            <a:r>
              <a:rPr lang="en-US" altLang="ko-KR" dirty="0"/>
              <a:t>)</a:t>
            </a:r>
            <a:r>
              <a:rPr lang="ko-KR" altLang="en-US" dirty="0"/>
              <a:t>에 대한 식이지만</a:t>
            </a:r>
            <a:r>
              <a:rPr lang="en-US" altLang="ko-KR" dirty="0"/>
              <a:t>, </a:t>
            </a:r>
            <a:r>
              <a:rPr lang="en-US" altLang="ko-KR" dirty="0" err="1"/>
              <a:t>delta_k</a:t>
            </a:r>
            <a:r>
              <a:rPr lang="ko-KR" altLang="en-US" dirty="0"/>
              <a:t>부분은 </a:t>
            </a:r>
            <a:r>
              <a:rPr lang="ko-KR" altLang="en-US" dirty="0" err="1"/>
              <a:t>출력노드</a:t>
            </a:r>
            <a:r>
              <a:rPr lang="en-US" altLang="ko-KR" dirty="0"/>
              <a:t> k</a:t>
            </a:r>
            <a:r>
              <a:rPr lang="ko-KR" altLang="en-US" dirty="0"/>
              <a:t>에 연결된 </a:t>
            </a:r>
            <a:r>
              <a:rPr lang="en-US" altLang="ko-KR" dirty="0"/>
              <a:t>weight</a:t>
            </a:r>
            <a:r>
              <a:rPr lang="ko-KR" altLang="en-US" dirty="0"/>
              <a:t>를 </a:t>
            </a:r>
            <a:r>
              <a:rPr lang="ko-KR" altLang="en-US" dirty="0" err="1"/>
              <a:t>계산할때</a:t>
            </a:r>
            <a:r>
              <a:rPr lang="ko-KR" altLang="en-US" dirty="0"/>
              <a:t> 모든 </a:t>
            </a:r>
            <a:r>
              <a:rPr lang="en-US" altLang="ko-KR" dirty="0"/>
              <a:t>weight</a:t>
            </a:r>
            <a:r>
              <a:rPr lang="ko-KR" altLang="en-US" dirty="0"/>
              <a:t>가 필요로 하는 값이다</a:t>
            </a:r>
            <a:r>
              <a:rPr lang="en-US" altLang="ko-KR" dirty="0"/>
              <a:t>. (1&lt;=k&lt;=c)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따라서 </a:t>
            </a:r>
            <a:r>
              <a:rPr lang="en-US" altLang="ko-KR" dirty="0" err="1"/>
              <a:t>delta_k</a:t>
            </a:r>
            <a:r>
              <a:rPr lang="ko-KR" altLang="en-US" dirty="0"/>
              <a:t>를 저장해 놓으면</a:t>
            </a:r>
            <a:r>
              <a:rPr lang="en-US" altLang="ko-KR" dirty="0"/>
              <a:t>, </a:t>
            </a:r>
            <a:r>
              <a:rPr lang="ko-KR" altLang="en-US" dirty="0"/>
              <a:t>매 노드마다 해당 </a:t>
            </a:r>
            <a:r>
              <a:rPr lang="en-US" altLang="ko-KR" dirty="0"/>
              <a:t>gradient</a:t>
            </a:r>
            <a:r>
              <a:rPr lang="ko-KR" altLang="en-US" dirty="0"/>
              <a:t>를 계산하지 않아도 됨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Osum_k</a:t>
            </a:r>
            <a:r>
              <a:rPr lang="en-US" altLang="ko-KR" dirty="0"/>
              <a:t> </a:t>
            </a:r>
            <a:r>
              <a:rPr lang="ko-KR" altLang="en-US" dirty="0"/>
              <a:t>역시</a:t>
            </a:r>
            <a:r>
              <a:rPr lang="en-US" altLang="ko-KR" dirty="0"/>
              <a:t>, weight * </a:t>
            </a:r>
            <a:r>
              <a:rPr lang="ko-KR" altLang="en-US" dirty="0" err="1"/>
              <a:t>입력값의</a:t>
            </a:r>
            <a:r>
              <a:rPr lang="ko-KR" altLang="en-US" dirty="0"/>
              <a:t> </a:t>
            </a:r>
            <a:r>
              <a:rPr lang="ko-KR" altLang="en-US" dirty="0" err="1"/>
              <a:t>합성곱으로</a:t>
            </a:r>
            <a:r>
              <a:rPr lang="ko-KR" altLang="en-US" dirty="0"/>
              <a:t> 미리 계산을 해 두었으므로 저장해 두면 매 노드마다 계산할 필요 없음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식 </a:t>
            </a:r>
            <a:r>
              <a:rPr lang="en-US" altLang="ko-KR" dirty="0"/>
              <a:t>(3.22)</a:t>
            </a:r>
            <a:r>
              <a:rPr lang="ko-KR" altLang="en-US" dirty="0"/>
              <a:t>를 통해 간단하게 다시 표현하면</a:t>
            </a:r>
            <a:r>
              <a:rPr lang="en-US" altLang="ko-KR" dirty="0"/>
              <a:t>, U_2(</a:t>
            </a:r>
            <a:r>
              <a:rPr lang="en-US" altLang="ko-KR" dirty="0" err="1"/>
              <a:t>k,j</a:t>
            </a:r>
            <a:r>
              <a:rPr lang="en-US" altLang="ko-KR" dirty="0"/>
              <a:t>)</a:t>
            </a:r>
            <a:r>
              <a:rPr lang="ko-KR" altLang="en-US" dirty="0"/>
              <a:t>에 대한 </a:t>
            </a:r>
            <a:r>
              <a:rPr lang="en-US" altLang="ko-KR" dirty="0"/>
              <a:t>gradient</a:t>
            </a:r>
            <a:r>
              <a:rPr lang="ko-KR" altLang="en-US" dirty="0"/>
              <a:t>값 </a:t>
            </a:r>
            <a:r>
              <a:rPr lang="en-US" altLang="ko-KR" dirty="0"/>
              <a:t>= </a:t>
            </a:r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j</a:t>
            </a:r>
            <a:r>
              <a:rPr lang="ko-KR" altLang="en-US" dirty="0"/>
              <a:t>번째 노드 </a:t>
            </a:r>
            <a:r>
              <a:rPr lang="en-US" altLang="ko-KR" dirty="0"/>
              <a:t>– </a:t>
            </a:r>
            <a:r>
              <a:rPr lang="ko-KR" altLang="en-US" dirty="0" err="1"/>
              <a:t>출력층</a:t>
            </a:r>
            <a:r>
              <a:rPr lang="ko-KR" altLang="en-US" dirty="0"/>
              <a:t> </a:t>
            </a:r>
            <a:r>
              <a:rPr lang="en-US" altLang="ko-KR" dirty="0"/>
              <a:t>k</a:t>
            </a:r>
            <a:r>
              <a:rPr lang="ko-KR" altLang="en-US" dirty="0"/>
              <a:t>번째 노드 간 </a:t>
            </a:r>
            <a:r>
              <a:rPr lang="en-US" altLang="ko-KR" dirty="0"/>
              <a:t>weight</a:t>
            </a:r>
            <a:r>
              <a:rPr lang="ko-KR" altLang="en-US" dirty="0"/>
              <a:t>에 대한 </a:t>
            </a:r>
            <a:r>
              <a:rPr lang="en-US" altLang="ko-KR" dirty="0"/>
              <a:t>gradient</a:t>
            </a:r>
            <a:r>
              <a:rPr lang="ko-KR" altLang="en-US" dirty="0"/>
              <a:t>값을 </a:t>
            </a:r>
            <a:r>
              <a:rPr lang="en-US" altLang="ko-KR" dirty="0"/>
              <a:t>(3.23)</a:t>
            </a:r>
            <a:r>
              <a:rPr lang="ko-KR" altLang="en-US" dirty="0"/>
              <a:t>과 같이 표현할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=&gt; Layer 2</a:t>
            </a:r>
            <a:r>
              <a:rPr lang="ko-KR" altLang="en-US" dirty="0"/>
              <a:t>에 대한 </a:t>
            </a:r>
            <a:r>
              <a:rPr lang="en-US" altLang="ko-KR" dirty="0"/>
              <a:t>gradient</a:t>
            </a:r>
            <a:r>
              <a:rPr lang="ko-KR" altLang="en-US" dirty="0"/>
              <a:t>의 일반화 공식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1918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방금과</a:t>
            </a:r>
            <a:r>
              <a:rPr lang="ko-KR" altLang="en-US" dirty="0"/>
              <a:t> 마찬가지로 </a:t>
            </a:r>
            <a:r>
              <a:rPr lang="en-US" altLang="ko-KR" dirty="0"/>
              <a:t>U_2(</a:t>
            </a:r>
            <a:r>
              <a:rPr lang="en-US" altLang="ko-KR" dirty="0" err="1"/>
              <a:t>k,j</a:t>
            </a:r>
            <a:r>
              <a:rPr lang="en-US" altLang="ko-KR" dirty="0"/>
              <a:t>)</a:t>
            </a:r>
            <a:r>
              <a:rPr lang="ko-KR" altLang="en-US" dirty="0"/>
              <a:t>뿐만 아니라</a:t>
            </a:r>
            <a:r>
              <a:rPr lang="en-US" altLang="ko-KR" dirty="0"/>
              <a:t>, </a:t>
            </a:r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j</a:t>
            </a:r>
            <a:r>
              <a:rPr lang="ko-KR" altLang="en-US" dirty="0"/>
              <a:t>번째 노드에서 나가는 모든 </a:t>
            </a:r>
            <a:r>
              <a:rPr lang="en-US" altLang="ko-KR" dirty="0"/>
              <a:t>weight</a:t>
            </a:r>
            <a:r>
              <a:rPr lang="ko-KR" altLang="en-US" dirty="0"/>
              <a:t>를 계산하면</a:t>
            </a:r>
            <a:r>
              <a:rPr lang="en-US" altLang="ko-KR" dirty="0"/>
              <a:t>, </a:t>
            </a:r>
            <a:r>
              <a:rPr lang="ko-KR" altLang="en-US" dirty="0"/>
              <a:t>이를 이용하여 이전의 </a:t>
            </a:r>
            <a:r>
              <a:rPr lang="en-US" altLang="ko-KR" dirty="0"/>
              <a:t>weight</a:t>
            </a:r>
            <a:r>
              <a:rPr lang="ko-KR" altLang="en-US" dirty="0"/>
              <a:t>인 </a:t>
            </a:r>
            <a:r>
              <a:rPr lang="en-US" altLang="ko-KR" dirty="0"/>
              <a:t>U_1(</a:t>
            </a:r>
            <a:r>
              <a:rPr lang="en-US" altLang="ko-KR" dirty="0" err="1"/>
              <a:t>j,i</a:t>
            </a:r>
            <a:r>
              <a:rPr lang="en-US" altLang="ko-KR" dirty="0"/>
              <a:t>)</a:t>
            </a:r>
            <a:r>
              <a:rPr lang="ko-KR" altLang="en-US" dirty="0"/>
              <a:t>도 계산할 수 있다</a:t>
            </a:r>
            <a:r>
              <a:rPr lang="en-US" altLang="ko-KR" dirty="0"/>
              <a:t>. </a:t>
            </a:r>
            <a:r>
              <a:rPr lang="ko-KR" altLang="en-US" dirty="0"/>
              <a:t>이부분은 설명 </a:t>
            </a:r>
            <a:r>
              <a:rPr lang="ko-KR" altLang="en-US" dirty="0" err="1"/>
              <a:t>안할테니</a:t>
            </a:r>
            <a:r>
              <a:rPr lang="ko-KR" altLang="en-US" dirty="0"/>
              <a:t> 천천히 </a:t>
            </a:r>
            <a:r>
              <a:rPr lang="ko-KR" altLang="en-US" dirty="0" err="1"/>
              <a:t>읽어보라함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389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err="1"/>
              <a:t>퍼셉트론의</a:t>
            </a:r>
            <a:r>
              <a:rPr lang="ko-KR" altLang="en-US" b="1" dirty="0"/>
              <a:t> 구소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입력층과 출력층으로 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x0=1(biased term), </a:t>
            </a:r>
            <a:r>
              <a:rPr lang="ko-KR" altLang="en-US" dirty="0" err="1"/>
              <a:t>상수값이므로</a:t>
            </a:r>
            <a:r>
              <a:rPr lang="ko-KR" altLang="en-US" dirty="0"/>
              <a:t> </a:t>
            </a:r>
            <a:r>
              <a:rPr lang="en-US" altLang="ko-KR" dirty="0"/>
              <a:t>w0</a:t>
            </a:r>
            <a:r>
              <a:rPr lang="ko-KR" altLang="en-US" dirty="0"/>
              <a:t>도 상수이므로 아무 의미 없음</a:t>
            </a:r>
            <a:endParaRPr lang="en-US" altLang="ko-KR" dirty="0"/>
          </a:p>
          <a:p>
            <a:r>
              <a:rPr lang="ko-KR" altLang="en-US" dirty="0"/>
              <a:t>실제 </a:t>
            </a:r>
            <a:r>
              <a:rPr lang="en-US" altLang="ko-KR" dirty="0"/>
              <a:t>weight</a:t>
            </a:r>
            <a:r>
              <a:rPr lang="ko-KR" altLang="en-US" dirty="0"/>
              <a:t>는 </a:t>
            </a:r>
            <a:r>
              <a:rPr lang="en-US" altLang="ko-KR" dirty="0"/>
              <a:t>w1~ wd</a:t>
            </a:r>
            <a:r>
              <a:rPr lang="ko-KR" altLang="en-US" dirty="0"/>
              <a:t>까지 </a:t>
            </a:r>
            <a:r>
              <a:rPr lang="en-US" altLang="ko-KR" dirty="0"/>
              <a:t>d</a:t>
            </a:r>
            <a:r>
              <a:rPr lang="ko-KR" altLang="en-US" dirty="0"/>
              <a:t>개의 노드 개수만큼 가중치가 있음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Step function</a:t>
            </a:r>
            <a:r>
              <a:rPr lang="en-US" altLang="ko-KR" dirty="0"/>
              <a:t>(</a:t>
            </a:r>
            <a:r>
              <a:rPr lang="ko-KR" altLang="en-US" dirty="0"/>
              <a:t>다른 </a:t>
            </a:r>
            <a:r>
              <a:rPr lang="en-US" altLang="ko-KR" dirty="0"/>
              <a:t>function</a:t>
            </a:r>
            <a:r>
              <a:rPr lang="ko-KR" altLang="en-US" dirty="0"/>
              <a:t>도 사용할 수 있지만 설명을 위해서</a:t>
            </a:r>
            <a:r>
              <a:rPr lang="en-US" altLang="ko-KR" dirty="0"/>
              <a:t>)</a:t>
            </a:r>
            <a:r>
              <a:rPr lang="ko-KR" altLang="en-US" dirty="0"/>
              <a:t>을 활성화 함수로 사용함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2580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유도한 식의 정리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b="1" dirty="0"/>
              <a:t>오류 </a:t>
            </a:r>
            <a:r>
              <a:rPr lang="ko-KR" altLang="en-US" b="1" dirty="0" err="1"/>
              <a:t>역전파</a:t>
            </a:r>
            <a:r>
              <a:rPr lang="ko-KR" altLang="en-US" b="1" dirty="0"/>
              <a:t> 알고리즘</a:t>
            </a:r>
            <a:endParaRPr lang="en-US" altLang="ko-KR" b="1" dirty="0"/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유도한 식을 통해</a:t>
            </a:r>
            <a:r>
              <a:rPr lang="en-US" altLang="ko-KR" dirty="0"/>
              <a:t>, </a:t>
            </a:r>
            <a:r>
              <a:rPr lang="ko-KR" altLang="en-US" dirty="0"/>
              <a:t>출력층의 오류를 역방향으로 전파하며 </a:t>
            </a:r>
            <a:r>
              <a:rPr lang="en-US" altLang="ko-KR" dirty="0"/>
              <a:t>gradient</a:t>
            </a:r>
            <a:r>
              <a:rPr lang="ko-KR" altLang="en-US" dirty="0"/>
              <a:t>를 계산하는 알고리즘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9672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구한 식을 바탕으로</a:t>
            </a:r>
            <a:r>
              <a:rPr lang="en-US" altLang="ko-KR" dirty="0"/>
              <a:t>, back-propagation</a:t>
            </a:r>
            <a:r>
              <a:rPr lang="ko-KR" altLang="en-US" dirty="0"/>
              <a:t>을 통해 학습시킬 수 있게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전방 계산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3.13 : input layer -&gt; hidden layer</a:t>
            </a:r>
            <a:r>
              <a:rPr lang="ko-KR" altLang="en-US" dirty="0"/>
              <a:t>로 갈 때의 </a:t>
            </a:r>
            <a:r>
              <a:rPr lang="ko-KR" altLang="en-US" dirty="0" err="1"/>
              <a:t>합성곱을</a:t>
            </a:r>
            <a:r>
              <a:rPr lang="ko-KR" altLang="en-US" dirty="0"/>
              <a:t> </a:t>
            </a:r>
            <a:r>
              <a:rPr lang="en-US" altLang="ko-KR" dirty="0"/>
              <a:t>activation function</a:t>
            </a:r>
            <a:r>
              <a:rPr lang="ko-KR" altLang="en-US" dirty="0"/>
              <a:t>에 넣는 공식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3.14 : hidden layer -&gt; output layer</a:t>
            </a:r>
            <a:r>
              <a:rPr lang="ko-KR" altLang="en-US" dirty="0"/>
              <a:t>로 갈 때의 </a:t>
            </a:r>
            <a:r>
              <a:rPr lang="ko-KR" altLang="en-US" dirty="0" err="1"/>
              <a:t>합성곱을</a:t>
            </a:r>
            <a:r>
              <a:rPr lang="ko-KR" altLang="en-US" dirty="0"/>
              <a:t> </a:t>
            </a:r>
            <a:r>
              <a:rPr lang="en-US" altLang="ko-KR" dirty="0"/>
              <a:t>activation function</a:t>
            </a:r>
            <a:r>
              <a:rPr lang="ko-KR" altLang="en-US" dirty="0"/>
              <a:t>에 넣는 공식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오류 </a:t>
            </a:r>
            <a:r>
              <a:rPr lang="ko-KR" altLang="en-US" dirty="0" err="1"/>
              <a:t>역전파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3.22 : output layer</a:t>
            </a:r>
            <a:r>
              <a:rPr lang="ko-KR" altLang="en-US" dirty="0"/>
              <a:t>의 </a:t>
            </a:r>
            <a:r>
              <a:rPr lang="en-US" altLang="ko-KR" dirty="0"/>
              <a:t>k</a:t>
            </a:r>
            <a:r>
              <a:rPr lang="ko-KR" altLang="en-US" dirty="0"/>
              <a:t>번째 노드에 대해 각각 </a:t>
            </a:r>
            <a:r>
              <a:rPr lang="en-US" altLang="ko-KR" dirty="0" err="1"/>
              <a:t>delta_k</a:t>
            </a:r>
            <a:r>
              <a:rPr lang="ko-KR" altLang="en-US" dirty="0"/>
              <a:t>를 구하는 공식</a:t>
            </a:r>
            <a:r>
              <a:rPr lang="en-US" altLang="ko-KR" dirty="0"/>
              <a:t>. </a:t>
            </a:r>
            <a:r>
              <a:rPr lang="ko-KR" altLang="en-US" dirty="0"/>
              <a:t>한번만 구하면 </a:t>
            </a:r>
            <a:r>
              <a:rPr lang="en-US" altLang="ko-KR" dirty="0" err="1"/>
              <a:t>delta_k</a:t>
            </a:r>
            <a:r>
              <a:rPr lang="ko-KR" altLang="en-US" dirty="0"/>
              <a:t>는 </a:t>
            </a:r>
            <a:r>
              <a:rPr lang="en-US" altLang="ko-KR" dirty="0"/>
              <a:t>k</a:t>
            </a:r>
            <a:r>
              <a:rPr lang="ko-KR" altLang="en-US" dirty="0"/>
              <a:t>로 들어오는 나머지 </a:t>
            </a:r>
            <a:r>
              <a:rPr lang="en-US" altLang="ko-KR" dirty="0"/>
              <a:t>weight</a:t>
            </a:r>
            <a:r>
              <a:rPr lang="ko-KR" altLang="en-US" dirty="0"/>
              <a:t>를 구할 때도 사용되므로 </a:t>
            </a:r>
            <a:r>
              <a:rPr lang="en-US" altLang="ko-KR" dirty="0"/>
              <a:t>time complexity</a:t>
            </a:r>
            <a:r>
              <a:rPr lang="ko-KR" altLang="en-US" dirty="0"/>
              <a:t>가 감소됨</a:t>
            </a:r>
            <a:endParaRPr lang="en-US" altLang="ko-KR" dirty="0"/>
          </a:p>
          <a:p>
            <a:r>
              <a:rPr lang="en-US" altLang="ko-KR" dirty="0"/>
              <a:t>3.23 : output layer</a:t>
            </a:r>
            <a:r>
              <a:rPr lang="ko-KR" altLang="en-US" dirty="0"/>
              <a:t>의 모든 노드에 대해</a:t>
            </a:r>
            <a:r>
              <a:rPr lang="en-US" altLang="ko-KR" dirty="0"/>
              <a:t>, </a:t>
            </a:r>
            <a:r>
              <a:rPr lang="en-US" altLang="ko-KR" dirty="0" err="1"/>
              <a:t>delta_k</a:t>
            </a:r>
            <a:r>
              <a:rPr lang="ko-KR" altLang="en-US" dirty="0"/>
              <a:t>를 이용해 </a:t>
            </a:r>
            <a:r>
              <a:rPr lang="en-US" altLang="ko-KR" dirty="0"/>
              <a:t>gradient</a:t>
            </a:r>
            <a:r>
              <a:rPr lang="ko-KR" altLang="en-US" dirty="0"/>
              <a:t>를 구하는 공식</a:t>
            </a:r>
            <a:endParaRPr lang="en-US" altLang="ko-KR" dirty="0"/>
          </a:p>
          <a:p>
            <a:r>
              <a:rPr lang="en-US" altLang="ko-KR" dirty="0"/>
              <a:t>3.24 : </a:t>
            </a:r>
            <a:r>
              <a:rPr lang="ko-KR" altLang="en-US" dirty="0"/>
              <a:t>앞의 공식을 활용해</a:t>
            </a:r>
            <a:r>
              <a:rPr lang="en-US" altLang="ko-KR" dirty="0"/>
              <a:t>, </a:t>
            </a:r>
            <a:r>
              <a:rPr lang="ko-KR" altLang="en-US" dirty="0"/>
              <a:t>각각의 </a:t>
            </a:r>
            <a:r>
              <a:rPr lang="en-US" altLang="ko-KR" dirty="0"/>
              <a:t>hidden layer p</a:t>
            </a:r>
            <a:r>
              <a:rPr lang="ko-KR" altLang="en-US" dirty="0"/>
              <a:t>에 대해 </a:t>
            </a:r>
            <a:r>
              <a:rPr lang="en-US" altLang="ko-KR" dirty="0" err="1"/>
              <a:t>n_j</a:t>
            </a:r>
            <a:r>
              <a:rPr lang="ko-KR" altLang="en-US" dirty="0"/>
              <a:t>를 구하는 공식</a:t>
            </a:r>
            <a:r>
              <a:rPr lang="en-US" altLang="ko-KR" dirty="0"/>
              <a:t>. </a:t>
            </a:r>
            <a:r>
              <a:rPr lang="ko-KR" altLang="en-US" dirty="0"/>
              <a:t>한번만 구하면 </a:t>
            </a:r>
            <a:r>
              <a:rPr lang="en-US" altLang="ko-KR" dirty="0" err="1"/>
              <a:t>n_j</a:t>
            </a:r>
            <a:r>
              <a:rPr lang="ko-KR" altLang="en-US" dirty="0"/>
              <a:t>는 </a:t>
            </a:r>
            <a:r>
              <a:rPr lang="en-US" altLang="ko-KR" dirty="0"/>
              <a:t>j</a:t>
            </a:r>
            <a:r>
              <a:rPr lang="ko-KR" altLang="en-US" dirty="0"/>
              <a:t>로 들어오는 나머지 </a:t>
            </a:r>
            <a:r>
              <a:rPr lang="en-US" altLang="ko-KR" dirty="0"/>
              <a:t>weight</a:t>
            </a:r>
            <a:r>
              <a:rPr lang="ko-KR" altLang="en-US" dirty="0"/>
              <a:t>를 구할 때도 사용됨</a:t>
            </a:r>
            <a:endParaRPr lang="en-US" altLang="ko-KR" dirty="0"/>
          </a:p>
          <a:p>
            <a:r>
              <a:rPr lang="en-US" altLang="ko-KR" dirty="0"/>
              <a:t>3.25 : hidden layer</a:t>
            </a:r>
            <a:r>
              <a:rPr lang="ko-KR" altLang="en-US" dirty="0"/>
              <a:t>의 모든 노드에 대해</a:t>
            </a:r>
            <a:r>
              <a:rPr lang="en-US" altLang="ko-KR" dirty="0"/>
              <a:t>, </a:t>
            </a:r>
            <a:r>
              <a:rPr lang="en-US" altLang="ko-KR" dirty="0" err="1"/>
              <a:t>n_j</a:t>
            </a:r>
            <a:r>
              <a:rPr lang="ko-KR" altLang="en-US" dirty="0"/>
              <a:t>를 이용해 </a:t>
            </a:r>
            <a:r>
              <a:rPr lang="en-US" altLang="ko-KR" dirty="0"/>
              <a:t>gradient</a:t>
            </a:r>
            <a:r>
              <a:rPr lang="ko-KR" altLang="en-US" dirty="0"/>
              <a:t>를 구하는 공식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식 </a:t>
            </a:r>
            <a:r>
              <a:rPr lang="en-US" altLang="ko-KR" dirty="0"/>
              <a:t>3.21 : </a:t>
            </a:r>
            <a:r>
              <a:rPr lang="ko-KR" altLang="en-US" dirty="0"/>
              <a:t>계산한 </a:t>
            </a:r>
            <a:r>
              <a:rPr lang="en-US" altLang="ko-KR" dirty="0"/>
              <a:t>gradient * learning rate</a:t>
            </a:r>
            <a:r>
              <a:rPr lang="ko-KR" altLang="en-US" dirty="0"/>
              <a:t>를 통해 가중치를 갱신하는 공식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5900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행렬로 표기할 수 있고</a:t>
            </a:r>
            <a:r>
              <a:rPr lang="en-US" altLang="ko-KR" dirty="0"/>
              <a:t>, </a:t>
            </a:r>
            <a:r>
              <a:rPr lang="ko-KR" altLang="en-US" dirty="0"/>
              <a:t>행렬로 표기했을 때 </a:t>
            </a:r>
            <a:r>
              <a:rPr lang="en-US" altLang="ko-KR" dirty="0"/>
              <a:t>SIMD</a:t>
            </a:r>
            <a:r>
              <a:rPr lang="ko-KR" altLang="en-US" dirty="0"/>
              <a:t>방식으로 계산할 수 있다</a:t>
            </a:r>
            <a:r>
              <a:rPr lang="en-US" altLang="ko-KR" dirty="0"/>
              <a:t>. </a:t>
            </a:r>
            <a:r>
              <a:rPr lang="ko-KR" altLang="en-US" dirty="0"/>
              <a:t>설명은 생략함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6408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지금까지는 </a:t>
            </a:r>
            <a:r>
              <a:rPr lang="en-US" altLang="ko-KR" dirty="0"/>
              <a:t>Stochastic </a:t>
            </a:r>
            <a:r>
              <a:rPr lang="ko-KR" altLang="en-US" dirty="0"/>
              <a:t>방식이었음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Stochastic </a:t>
            </a:r>
            <a:r>
              <a:rPr lang="ko-KR" altLang="en-US" dirty="0"/>
              <a:t>방식 </a:t>
            </a:r>
            <a:r>
              <a:rPr lang="en-US" altLang="ko-KR" dirty="0"/>
              <a:t>: t = 1</a:t>
            </a:r>
          </a:p>
          <a:p>
            <a:r>
              <a:rPr lang="ko-KR" altLang="en-US" dirty="0"/>
              <a:t>미니배치 방식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수십</a:t>
            </a:r>
            <a:r>
              <a:rPr lang="en-US" altLang="ko-KR" dirty="0"/>
              <a:t>~</a:t>
            </a:r>
            <a:r>
              <a:rPr lang="ko-KR" altLang="en-US" dirty="0"/>
              <a:t>수백</a:t>
            </a:r>
            <a:endParaRPr lang="en-US" altLang="ko-KR" dirty="0"/>
          </a:p>
          <a:p>
            <a:r>
              <a:rPr lang="ko-KR" altLang="en-US" dirty="0"/>
              <a:t>배치 방식 </a:t>
            </a:r>
            <a:r>
              <a:rPr lang="en-US" altLang="ko-KR" dirty="0"/>
              <a:t>: t = </a:t>
            </a:r>
            <a:r>
              <a:rPr lang="ko-KR" altLang="en-US" dirty="0"/>
              <a:t>수백 이상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미니배치 방식의 장점</a:t>
            </a:r>
            <a:endParaRPr lang="en-US" altLang="ko-KR" b="1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GPU</a:t>
            </a:r>
            <a:r>
              <a:rPr lang="ko-KR" altLang="en-US" dirty="0"/>
              <a:t>를 사용한 병렬 처리에 유리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Gradient</a:t>
            </a:r>
            <a:r>
              <a:rPr lang="ko-KR" altLang="en-US" dirty="0"/>
              <a:t>의 잡음을 줄여주는 효과 덕분에 수렴이 </a:t>
            </a:r>
            <a:r>
              <a:rPr lang="ko-KR" altLang="en-US" dirty="0" err="1"/>
              <a:t>빨라짐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220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미니배치를 사용한 경사 </a:t>
            </a:r>
            <a:r>
              <a:rPr lang="ko-KR" altLang="en-US" b="1" dirty="0" err="1"/>
              <a:t>하강법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무작위로 뽑은 미니배치 샘플에 대해서만 </a:t>
            </a:r>
            <a:r>
              <a:rPr lang="en-US" altLang="ko-KR" dirty="0"/>
              <a:t>Gradient</a:t>
            </a:r>
            <a:r>
              <a:rPr lang="ko-KR" altLang="en-US" dirty="0"/>
              <a:t>를 계산함</a:t>
            </a:r>
            <a:r>
              <a:rPr lang="en-US" altLang="ko-KR" dirty="0"/>
              <a:t>. </a:t>
            </a:r>
            <a:r>
              <a:rPr lang="ko-KR" altLang="en-US" dirty="0"/>
              <a:t>자세한 내용 생략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9060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예측 또는 테스트 단계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최적의 가중치를 찾았을 때</a:t>
            </a:r>
            <a:r>
              <a:rPr lang="en-US" altLang="ko-KR" dirty="0"/>
              <a:t>, split</a:t>
            </a:r>
            <a:r>
              <a:rPr lang="ko-KR" altLang="en-US" dirty="0"/>
              <a:t>해 놓은 </a:t>
            </a:r>
            <a:r>
              <a:rPr lang="en-US" altLang="ko-KR" dirty="0"/>
              <a:t>test sample</a:t>
            </a:r>
            <a:r>
              <a:rPr lang="ko-KR" altLang="en-US" dirty="0"/>
              <a:t>을 이용해서 테스트함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Forward pass</a:t>
            </a:r>
            <a:r>
              <a:rPr lang="ko-KR" altLang="en-US" dirty="0"/>
              <a:t>만 하면 되기 때문에</a:t>
            </a:r>
            <a:r>
              <a:rPr lang="en-US" altLang="ko-KR" dirty="0"/>
              <a:t>, </a:t>
            </a:r>
            <a:r>
              <a:rPr lang="ko-KR" altLang="en-US" dirty="0"/>
              <a:t>훨씬 빠름</a:t>
            </a:r>
            <a:r>
              <a:rPr lang="en-US" altLang="ko-KR" dirty="0"/>
              <a:t>(</a:t>
            </a:r>
            <a:r>
              <a:rPr lang="ko-KR" altLang="en-US" dirty="0"/>
              <a:t>당연함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8927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다층 </a:t>
            </a:r>
            <a:r>
              <a:rPr lang="ko-KR" altLang="en-US" b="1" dirty="0" err="1"/>
              <a:t>퍼셉트론의</a:t>
            </a:r>
            <a:r>
              <a:rPr lang="ko-KR" altLang="en-US" b="1" dirty="0"/>
              <a:t> 특성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5641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한번의 오류 역전파는 전방 계산에 비해 크게 오래 걸리지 않지만</a:t>
            </a:r>
            <a:r>
              <a:rPr lang="en-US" altLang="ko-KR" dirty="0"/>
              <a:t>, </a:t>
            </a:r>
            <a:r>
              <a:rPr lang="ko-KR" altLang="en-US" dirty="0"/>
              <a:t>수렴때까지 반복하므로 오래 걸림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785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성능 향상을 위한 휴리스틱의 중요성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데이터가 희소하거나</a:t>
            </a:r>
            <a:r>
              <a:rPr lang="en-US" altLang="ko-KR" dirty="0"/>
              <a:t>, noise </a:t>
            </a:r>
            <a:r>
              <a:rPr lang="ko-KR" altLang="en-US" dirty="0"/>
              <a:t>등으로 인해 높은 성능이 불가능하다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휴리스틱</a:t>
            </a:r>
            <a:r>
              <a:rPr lang="en-US" altLang="ko-KR" b="1" dirty="0"/>
              <a:t>(</a:t>
            </a:r>
            <a:r>
              <a:rPr lang="ko-KR" altLang="en-US" b="1" dirty="0"/>
              <a:t>노하우</a:t>
            </a:r>
            <a:r>
              <a:rPr lang="en-US" altLang="ko-KR" b="1" dirty="0"/>
              <a:t>) </a:t>
            </a:r>
            <a:r>
              <a:rPr lang="ko-KR" altLang="en-US" b="1" dirty="0"/>
              <a:t>개발이 중요함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아래의 내용은 참고할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9122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참고하세요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613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err="1"/>
              <a:t>퍼셉트론의</a:t>
            </a:r>
            <a:r>
              <a:rPr lang="ko-KR" altLang="en-US" b="1" dirty="0"/>
              <a:t> 동작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 err="1"/>
              <a:t>특징값</a:t>
            </a:r>
            <a:r>
              <a:rPr lang="ko-KR" altLang="en-US" dirty="0"/>
              <a:t> </a:t>
            </a:r>
            <a:r>
              <a:rPr lang="en-US" altLang="ko-KR" dirty="0"/>
              <a:t>x1~xd</a:t>
            </a:r>
            <a:r>
              <a:rPr lang="ko-KR" altLang="en-US" dirty="0"/>
              <a:t>에 가중치 </a:t>
            </a:r>
            <a:r>
              <a:rPr lang="en-US" altLang="ko-KR" dirty="0"/>
              <a:t>w1~wd</a:t>
            </a:r>
            <a:r>
              <a:rPr lang="ko-KR" altLang="en-US" dirty="0"/>
              <a:t>를 곱하여 더한 결과 </a:t>
            </a:r>
            <a:r>
              <a:rPr lang="en-US" altLang="ko-KR" b="1" dirty="0"/>
              <a:t>s</a:t>
            </a:r>
            <a:r>
              <a:rPr lang="ko-KR" altLang="en-US" dirty="0"/>
              <a:t>를 </a:t>
            </a:r>
            <a:r>
              <a:rPr lang="en-US" altLang="ko-KR" dirty="0"/>
              <a:t>activation function(</a:t>
            </a:r>
            <a:r>
              <a:rPr lang="ko-KR" altLang="en-US" dirty="0"/>
              <a:t>활성화 함수</a:t>
            </a:r>
            <a:r>
              <a:rPr lang="en-US" altLang="ko-KR" dirty="0"/>
              <a:t>)</a:t>
            </a:r>
            <a:r>
              <a:rPr lang="ko-KR" altLang="en-US" dirty="0"/>
              <a:t>을 적용시키며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 결과로 최종 출력인 </a:t>
            </a:r>
            <a:r>
              <a:rPr lang="en-US" altLang="ko-KR" dirty="0"/>
              <a:t>y(</a:t>
            </a:r>
            <a:r>
              <a:rPr lang="ko-KR" altLang="en-US" dirty="0" err="1"/>
              <a:t>예측값</a:t>
            </a:r>
            <a:r>
              <a:rPr lang="en-US" altLang="ko-KR" dirty="0"/>
              <a:t>)</a:t>
            </a:r>
            <a:r>
              <a:rPr lang="ko-KR" altLang="en-US" dirty="0"/>
              <a:t>이 나옴</a:t>
            </a:r>
            <a:r>
              <a:rPr lang="en-US" altLang="ko-KR" dirty="0"/>
              <a:t>. Step function</a:t>
            </a:r>
            <a:r>
              <a:rPr lang="ko-KR" altLang="en-US" dirty="0"/>
              <a:t>을 사용하는 경우 </a:t>
            </a:r>
            <a:r>
              <a:rPr lang="en-US" altLang="ko-KR" dirty="0"/>
              <a:t>+1 </a:t>
            </a:r>
            <a:r>
              <a:rPr lang="ko-KR" altLang="en-US" dirty="0"/>
              <a:t>또는 </a:t>
            </a:r>
            <a:r>
              <a:rPr lang="en-US" altLang="ko-KR" dirty="0"/>
              <a:t>-1</a:t>
            </a:r>
            <a:r>
              <a:rPr lang="ko-KR" altLang="en-US" dirty="0"/>
              <a:t>이 나옴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780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특징값과</a:t>
            </a:r>
            <a:r>
              <a:rPr lang="ko-KR" altLang="en-US" dirty="0"/>
              <a:t> 가중치의 곱을 합한 값인 </a:t>
            </a:r>
            <a:r>
              <a:rPr lang="en-US" altLang="ko-KR" dirty="0"/>
              <a:t>s</a:t>
            </a:r>
            <a:r>
              <a:rPr lang="ko-KR" altLang="en-US" dirty="0"/>
              <a:t>의 수학적인 표현은 </a:t>
            </a:r>
            <a:r>
              <a:rPr lang="en-US" altLang="ko-KR" b="1" dirty="0"/>
              <a:t>w(Transpose)x + w0(biased term)</a:t>
            </a:r>
            <a:r>
              <a:rPr lang="ko-KR" altLang="en-US" dirty="0"/>
              <a:t>으로 나타낼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biased term</a:t>
            </a:r>
            <a:r>
              <a:rPr lang="ko-KR" altLang="en-US" dirty="0"/>
              <a:t>을 넣어 하나의 식으로 나타내기 위해 </a:t>
            </a:r>
            <a:r>
              <a:rPr lang="ko-KR" altLang="en-US" dirty="0" err="1"/>
              <a:t>특징값</a:t>
            </a:r>
            <a:r>
              <a:rPr lang="ko-KR" altLang="en-US" dirty="0"/>
              <a:t> 앞에 </a:t>
            </a:r>
            <a:r>
              <a:rPr lang="en-US" altLang="ko-KR" dirty="0"/>
              <a:t>1</a:t>
            </a:r>
            <a:r>
              <a:rPr lang="ko-KR" altLang="en-US" dirty="0"/>
              <a:t>을</a:t>
            </a:r>
            <a:r>
              <a:rPr lang="en-US" altLang="ko-KR" dirty="0"/>
              <a:t>, weight </a:t>
            </a:r>
            <a:r>
              <a:rPr lang="ko-KR" altLang="en-US" dirty="0"/>
              <a:t>앞에 </a:t>
            </a:r>
            <a:r>
              <a:rPr lang="en-US" altLang="ko-KR" dirty="0"/>
              <a:t>w0(biased term)</a:t>
            </a:r>
            <a:r>
              <a:rPr lang="ko-KR" altLang="en-US" dirty="0"/>
              <a:t>을 넣어 </a:t>
            </a:r>
            <a:r>
              <a:rPr lang="en-US" altLang="ko-KR" b="1" dirty="0"/>
              <a:t>w(transpose)x</a:t>
            </a:r>
            <a:r>
              <a:rPr lang="ko-KR" altLang="en-US" dirty="0"/>
              <a:t>로 간단하게 나타낼 수도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en-US" altLang="ko-KR" dirty="0"/>
              <a:t>activation function t</a:t>
            </a:r>
            <a:r>
              <a:rPr lang="ko-KR" altLang="en-US" dirty="0"/>
              <a:t>를 거치므로</a:t>
            </a:r>
            <a:r>
              <a:rPr lang="en-US" altLang="ko-KR" dirty="0"/>
              <a:t>, t(w(Transpose)x))</a:t>
            </a:r>
            <a:r>
              <a:rPr lang="ko-KR" altLang="en-US" dirty="0"/>
              <a:t>이 최종 </a:t>
            </a:r>
            <a:r>
              <a:rPr lang="ko-KR" altLang="en-US" dirty="0" err="1"/>
              <a:t>예측값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가 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61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목적함수 설계</a:t>
            </a:r>
            <a:endParaRPr lang="en-US" altLang="ko-KR" b="1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예측값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와 실제 값 간의 차이를 비교하기 위한 목적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매개변수 </a:t>
            </a:r>
            <a:r>
              <a:rPr lang="en-US" altLang="ko-KR" dirty="0"/>
              <a:t>w</a:t>
            </a:r>
            <a:r>
              <a:rPr lang="ko-KR" altLang="en-US" dirty="0"/>
              <a:t>의 집합을 </a:t>
            </a:r>
            <a:r>
              <a:rPr lang="en-US" altLang="ko-KR" b="1" dirty="0"/>
              <a:t>Theta</a:t>
            </a:r>
            <a:r>
              <a:rPr lang="ko-KR" altLang="en-US" dirty="0"/>
              <a:t>로 표현하고</a:t>
            </a:r>
            <a:r>
              <a:rPr lang="en-US" altLang="ko-KR" dirty="0"/>
              <a:t>, </a:t>
            </a:r>
            <a:r>
              <a:rPr lang="ko-KR" altLang="en-US" dirty="0"/>
              <a:t>이 때의 목적함수를 </a:t>
            </a:r>
            <a:r>
              <a:rPr lang="en-US" altLang="ko-KR" b="1" dirty="0"/>
              <a:t>J(Theta) </a:t>
            </a:r>
            <a:r>
              <a:rPr lang="ko-KR" altLang="en-US" b="1" dirty="0"/>
              <a:t>또는 </a:t>
            </a:r>
            <a:r>
              <a:rPr lang="en-US" altLang="ko-KR" b="1" dirty="0"/>
              <a:t>J(w)</a:t>
            </a:r>
            <a:r>
              <a:rPr lang="ko-KR" altLang="en-US" dirty="0"/>
              <a:t>로 표기함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b="1" dirty="0"/>
              <a:t>목적함수의 조건</a:t>
            </a:r>
            <a:endParaRPr lang="en-US" altLang="ko-KR" b="1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항상 결과값이 </a:t>
            </a:r>
            <a:r>
              <a:rPr lang="en-US" altLang="ko-KR" dirty="0"/>
              <a:t>0 </a:t>
            </a:r>
            <a:r>
              <a:rPr lang="ko-KR" altLang="en-US" dirty="0"/>
              <a:t>이상이어야 함 </a:t>
            </a:r>
            <a:r>
              <a:rPr lang="en-US" altLang="ko-KR" dirty="0"/>
              <a:t>: </a:t>
            </a:r>
            <a:r>
              <a:rPr lang="ko-KR" altLang="en-US" dirty="0"/>
              <a:t>정확하게 일치할 때는 </a:t>
            </a:r>
            <a:r>
              <a:rPr lang="en-US" altLang="ko-KR" dirty="0"/>
              <a:t>0, </a:t>
            </a:r>
            <a:r>
              <a:rPr lang="ko-KR" altLang="en-US" dirty="0"/>
              <a:t>예측이 틀릴 수록 </a:t>
            </a:r>
            <a:r>
              <a:rPr lang="en-US" altLang="ko-KR" dirty="0"/>
              <a:t>0</a:t>
            </a:r>
            <a:r>
              <a:rPr lang="ko-KR" altLang="en-US" dirty="0"/>
              <a:t>보다 커져야 한다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해당 조건을 만족하기 위해</a:t>
            </a:r>
            <a:r>
              <a:rPr lang="en-US" altLang="ko-KR" dirty="0"/>
              <a:t> (3.7)</a:t>
            </a:r>
            <a:r>
              <a:rPr lang="ko-KR" altLang="en-US" dirty="0"/>
              <a:t>과 같이 설계함</a:t>
            </a:r>
            <a:r>
              <a:rPr lang="en-US" altLang="ko-KR" dirty="0"/>
              <a:t>. </a:t>
            </a:r>
            <a:r>
              <a:rPr lang="ko-KR" altLang="en-US" dirty="0"/>
              <a:t>최종 출력 </a:t>
            </a:r>
            <a:r>
              <a:rPr lang="en-US" altLang="ko-KR" dirty="0"/>
              <a:t>y</a:t>
            </a:r>
            <a:r>
              <a:rPr lang="ko-KR" altLang="en-US" dirty="0"/>
              <a:t>가 </a:t>
            </a:r>
            <a:r>
              <a:rPr lang="en-US" altLang="ko-KR" dirty="0"/>
              <a:t>+1 </a:t>
            </a:r>
            <a:r>
              <a:rPr lang="ko-KR" altLang="en-US" dirty="0"/>
              <a:t>또는 </a:t>
            </a:r>
            <a:r>
              <a:rPr lang="en-US" altLang="ko-KR" dirty="0"/>
              <a:t>-1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</a:p>
          <a:p>
            <a:pPr marL="0" indent="0">
              <a:buFontTx/>
              <a:buNone/>
            </a:pPr>
            <a:r>
              <a:rPr lang="en-US" altLang="ko-KR" dirty="0"/>
              <a:t>Y(</a:t>
            </a:r>
            <a:r>
              <a:rPr lang="en-US" altLang="ko-KR" dirty="0" err="1"/>
              <a:t>x_k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/>
              <a:t>weight</a:t>
            </a:r>
            <a:r>
              <a:rPr lang="ko-KR" altLang="en-US" dirty="0"/>
              <a:t>가 틀린</a:t>
            </a:r>
            <a:r>
              <a:rPr lang="en-US" altLang="ko-KR" dirty="0"/>
              <a:t>, </a:t>
            </a:r>
            <a:r>
              <a:rPr lang="ko-KR" altLang="en-US" dirty="0"/>
              <a:t>오답이 나오는 샘플의 집합이라고 할 때  </a:t>
            </a:r>
            <a:r>
              <a:rPr lang="ko-KR" altLang="en-US" b="1" dirty="0"/>
              <a:t>정답 </a:t>
            </a:r>
            <a:r>
              <a:rPr lang="en-US" altLang="ko-KR" b="1" dirty="0" err="1"/>
              <a:t>y_k</a:t>
            </a:r>
            <a:r>
              <a:rPr lang="ko-KR" altLang="en-US" b="1" dirty="0"/>
              <a:t>와 모델의 값 </a:t>
            </a:r>
            <a:r>
              <a:rPr lang="en-US" altLang="ko-KR" b="1" dirty="0"/>
              <a:t>w(transpose)</a:t>
            </a:r>
            <a:r>
              <a:rPr lang="ko-KR" altLang="en-US" b="1" dirty="0"/>
              <a:t>는 부호가 다를 것</a:t>
            </a:r>
            <a:r>
              <a:rPr lang="ko-KR" altLang="en-US" dirty="0"/>
              <a:t>이므로</a:t>
            </a:r>
            <a:r>
              <a:rPr lang="en-US" altLang="ko-KR" dirty="0"/>
              <a:t> </a:t>
            </a:r>
            <a:r>
              <a:rPr lang="ko-KR" altLang="en-US" dirty="0"/>
              <a:t>둘의 곱 역시 음수가 나온다</a:t>
            </a:r>
            <a:r>
              <a:rPr lang="en-US" altLang="ko-KR" dirty="0"/>
              <a:t>. </a:t>
            </a:r>
            <a:r>
              <a:rPr lang="ko-KR" altLang="en-US" dirty="0"/>
              <a:t>이를 </a:t>
            </a:r>
            <a:r>
              <a:rPr lang="ko-KR" altLang="en-US" b="1" dirty="0"/>
              <a:t>양수로 만들기 위해 앞에 마이너스를 곱한다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최종적으로 틀린 샘플의 개수가 많을수록 값이 커지는 목적함수를 설계할 수 있음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*</a:t>
            </a:r>
            <a:r>
              <a:rPr lang="ko-KR" altLang="en-US" b="1" dirty="0"/>
              <a:t>왜 </a:t>
            </a:r>
            <a:r>
              <a:rPr lang="en-US" altLang="ko-KR" b="1" dirty="0"/>
              <a:t>w(transpose)x</a:t>
            </a:r>
            <a:r>
              <a:rPr lang="ko-KR" altLang="en-US" b="1" dirty="0"/>
              <a:t>를 </a:t>
            </a:r>
            <a:r>
              <a:rPr lang="en-US" altLang="ko-KR" b="1" dirty="0"/>
              <a:t>step function</a:t>
            </a:r>
            <a:r>
              <a:rPr lang="ko-KR" altLang="en-US" b="1" dirty="0"/>
              <a:t>에 넣지 않는가</a:t>
            </a:r>
            <a:r>
              <a:rPr lang="en-US" altLang="ko-KR" b="1" dirty="0"/>
              <a:t>? </a:t>
            </a:r>
            <a:r>
              <a:rPr lang="en-US" altLang="ko-KR" dirty="0"/>
              <a:t>-&gt; weight</a:t>
            </a:r>
            <a:r>
              <a:rPr lang="ko-KR" altLang="en-US" dirty="0"/>
              <a:t>값에 대한 식으로 표현되어야 </a:t>
            </a:r>
            <a:r>
              <a:rPr lang="ko-KR" altLang="en-US" dirty="0" err="1"/>
              <a:t>편미분을</a:t>
            </a:r>
            <a:r>
              <a:rPr lang="ko-KR" altLang="en-US" dirty="0"/>
              <a:t> 통해 </a:t>
            </a:r>
            <a:r>
              <a:rPr lang="en-US" altLang="ko-KR" dirty="0"/>
              <a:t>w</a:t>
            </a:r>
            <a:r>
              <a:rPr lang="ko-KR" altLang="en-US" dirty="0"/>
              <a:t>를 수정할 수 있음</a:t>
            </a:r>
            <a:r>
              <a:rPr lang="en-US" altLang="ko-KR" dirty="0"/>
              <a:t>. Activation function</a:t>
            </a:r>
            <a:r>
              <a:rPr lang="ko-KR" altLang="en-US" dirty="0"/>
              <a:t>에 넣으면 </a:t>
            </a:r>
            <a:r>
              <a:rPr lang="en-US" altLang="ko-KR" dirty="0"/>
              <a:t>-1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로만 나와서 </a:t>
            </a:r>
            <a:r>
              <a:rPr lang="en-US" altLang="ko-KR" dirty="0"/>
              <a:t>w</a:t>
            </a:r>
            <a:r>
              <a:rPr lang="ko-KR" altLang="en-US" dirty="0"/>
              <a:t>에 대한 </a:t>
            </a:r>
            <a:r>
              <a:rPr lang="ko-KR" altLang="en-US" dirty="0" err="1"/>
              <a:t>편미분이</a:t>
            </a:r>
            <a:r>
              <a:rPr lang="ko-KR" altLang="en-US" dirty="0"/>
              <a:t> 불가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86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err="1"/>
              <a:t>그래디언트</a:t>
            </a:r>
            <a:r>
              <a:rPr lang="ko-KR" altLang="en-US" b="1" dirty="0"/>
              <a:t> 계산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식 </a:t>
            </a:r>
            <a:r>
              <a:rPr lang="en-US" altLang="ko-KR" dirty="0"/>
              <a:t>2.58(</a:t>
            </a:r>
            <a:r>
              <a:rPr lang="en-US" altLang="ko-KR" b="1" dirty="0"/>
              <a:t>theta – (learning</a:t>
            </a:r>
            <a:r>
              <a:rPr lang="ko-KR" altLang="en-US" b="1" dirty="0"/>
              <a:t> </a:t>
            </a:r>
            <a:r>
              <a:rPr lang="en-US" altLang="ko-KR" b="1" dirty="0"/>
              <a:t>rate</a:t>
            </a:r>
            <a:r>
              <a:rPr lang="ko-KR" altLang="en-US" b="1" dirty="0"/>
              <a:t> </a:t>
            </a:r>
            <a:r>
              <a:rPr lang="en-US" altLang="ko-KR" b="1" dirty="0"/>
              <a:t>*</a:t>
            </a:r>
            <a:r>
              <a:rPr lang="ko-KR" altLang="en-US" b="1" dirty="0"/>
              <a:t> </a:t>
            </a:r>
            <a:r>
              <a:rPr lang="en-US" altLang="ko-KR" b="1" dirty="0"/>
              <a:t>gradient(theta)</a:t>
            </a:r>
            <a:r>
              <a:rPr lang="ko-KR" altLang="en-US" dirty="0"/>
              <a:t>로 가중치를 갱신했음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Gradient</a:t>
            </a:r>
            <a:r>
              <a:rPr lang="ko-KR" altLang="en-US" dirty="0"/>
              <a:t>를 구하기 위해 앞의 식 </a:t>
            </a:r>
            <a:r>
              <a:rPr lang="en-US" altLang="ko-KR" dirty="0"/>
              <a:t>(3.7)</a:t>
            </a:r>
            <a:r>
              <a:rPr lang="ko-KR" altLang="en-US" dirty="0"/>
              <a:t>을 </a:t>
            </a:r>
            <a:r>
              <a:rPr lang="en-US" altLang="ko-KR" dirty="0" err="1"/>
              <a:t>w_i</a:t>
            </a:r>
            <a:r>
              <a:rPr lang="ko-KR" altLang="en-US" dirty="0"/>
              <a:t>에 대해 </a:t>
            </a:r>
            <a:r>
              <a:rPr lang="ko-KR" altLang="en-US" dirty="0" err="1"/>
              <a:t>편미분하면</a:t>
            </a:r>
            <a:r>
              <a:rPr lang="ko-KR" altLang="en-US" dirty="0"/>
              <a:t> </a:t>
            </a:r>
            <a:r>
              <a:rPr lang="en-US" altLang="ko-KR" dirty="0"/>
              <a:t>w_0~w_d</a:t>
            </a:r>
            <a:r>
              <a:rPr lang="ko-KR" altLang="en-US" dirty="0"/>
              <a:t>가 사라지고 간단한 식으로 표현된다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결과</a:t>
            </a:r>
            <a:r>
              <a:rPr lang="en-US" altLang="ko-KR" dirty="0"/>
              <a:t>(3.8)</a:t>
            </a:r>
            <a:r>
              <a:rPr lang="ko-KR" altLang="en-US" dirty="0"/>
              <a:t>을 식 </a:t>
            </a:r>
            <a:r>
              <a:rPr lang="en-US" altLang="ko-KR" dirty="0"/>
              <a:t>(2.58)</a:t>
            </a:r>
            <a:r>
              <a:rPr lang="ko-KR" altLang="en-US" dirty="0"/>
              <a:t>에 대입하면 식 </a:t>
            </a:r>
            <a:r>
              <a:rPr lang="en-US" altLang="ko-KR" dirty="0"/>
              <a:t>(3.9)</a:t>
            </a:r>
            <a:r>
              <a:rPr lang="ko-KR" altLang="en-US" dirty="0"/>
              <a:t>가 나옴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43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err="1"/>
              <a:t>퍼셉트론</a:t>
            </a:r>
            <a:r>
              <a:rPr lang="ko-KR" altLang="en-US" b="1" dirty="0"/>
              <a:t> 학습 알고리즘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식 </a:t>
            </a:r>
            <a:r>
              <a:rPr lang="en-US" altLang="ko-KR" dirty="0"/>
              <a:t>(3.9)</a:t>
            </a:r>
            <a:r>
              <a:rPr lang="ko-KR" altLang="en-US" dirty="0"/>
              <a:t>를 통해 학습 알고리즘을 사용 가능함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 틀린 샘플에 대해서만 반복을 수행하는데</a:t>
            </a:r>
            <a:r>
              <a:rPr lang="en-US" altLang="ko-KR" dirty="0"/>
              <a:t>, </a:t>
            </a:r>
            <a:r>
              <a:rPr lang="ko-KR" altLang="en-US" dirty="0"/>
              <a:t>틀린 샘플에 대한 가중치만 갱신해주면 되기 때문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샘플 </a:t>
            </a:r>
            <a:r>
              <a:rPr lang="en-US" altLang="ko-KR" dirty="0"/>
              <a:t>1~n</a:t>
            </a:r>
            <a:r>
              <a:rPr lang="ko-KR" altLang="en-US" dirty="0"/>
              <a:t>에 대해서 만약 </a:t>
            </a:r>
            <a:r>
              <a:rPr lang="ko-KR" altLang="en-US" dirty="0" err="1"/>
              <a:t>예측값이</a:t>
            </a:r>
            <a:r>
              <a:rPr lang="ko-KR" altLang="en-US" dirty="0"/>
              <a:t> 정답</a:t>
            </a:r>
            <a:r>
              <a:rPr lang="en-US" altLang="ko-KR" dirty="0"/>
              <a:t>(y)</a:t>
            </a:r>
            <a:r>
              <a:rPr lang="ko-KR" altLang="en-US" dirty="0"/>
              <a:t>과 다르면</a:t>
            </a:r>
            <a:r>
              <a:rPr lang="en-US" altLang="ko-KR" dirty="0"/>
              <a:t>, Y(</a:t>
            </a:r>
            <a:r>
              <a:rPr lang="ko-KR" altLang="en-US" dirty="0"/>
              <a:t>틀린 샘플의 집합</a:t>
            </a:r>
            <a:r>
              <a:rPr lang="en-US" altLang="ko-KR" dirty="0"/>
              <a:t>)</a:t>
            </a:r>
            <a:r>
              <a:rPr lang="ko-KR" altLang="en-US" dirty="0"/>
              <a:t>에 추가함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Batch gradient descent</a:t>
            </a:r>
            <a:r>
              <a:rPr lang="ko-KR" altLang="en-US" dirty="0"/>
              <a:t>기 때문에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en-US" altLang="ko-KR" dirty="0"/>
              <a:t>gradient</a:t>
            </a:r>
            <a:r>
              <a:rPr lang="ko-KR" altLang="en-US" dirty="0"/>
              <a:t>값을 다 계산한 다음에 </a:t>
            </a:r>
            <a:r>
              <a:rPr lang="en-US" altLang="ko-KR" dirty="0"/>
              <a:t>gradient</a:t>
            </a:r>
            <a:r>
              <a:rPr lang="ko-KR" altLang="en-US" dirty="0"/>
              <a:t>를 </a:t>
            </a:r>
            <a:r>
              <a:rPr lang="en-US" altLang="ko-KR" dirty="0"/>
              <a:t>update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이후 골라진 틀린 샘플의 집합에 대해서 </a:t>
            </a:r>
            <a:r>
              <a:rPr lang="en-US" altLang="ko-KR" dirty="0"/>
              <a:t>gradient</a:t>
            </a:r>
            <a:r>
              <a:rPr lang="ko-KR" altLang="en-US" dirty="0"/>
              <a:t>를 </a:t>
            </a:r>
            <a:r>
              <a:rPr lang="en-US" altLang="ko-KR" dirty="0"/>
              <a:t>update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E374-C790-45C6-8B61-EDCAE3D48E2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735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06873" y="2925762"/>
            <a:ext cx="5330253" cy="528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35404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1212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1212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1212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39746" y="765048"/>
            <a:ext cx="2124710" cy="0"/>
          </a:xfrm>
          <a:custGeom>
            <a:avLst/>
            <a:gdLst/>
            <a:ahLst/>
            <a:cxnLst/>
            <a:rect l="l" t="t" r="r" b="b"/>
            <a:pathLst>
              <a:path w="2124710">
                <a:moveTo>
                  <a:pt x="0" y="0"/>
                </a:moveTo>
                <a:lnTo>
                  <a:pt x="2124456" y="0"/>
                </a:lnTo>
              </a:path>
            </a:pathLst>
          </a:custGeom>
          <a:ln w="76200">
            <a:solidFill>
              <a:srgbClr val="3185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463796" y="765048"/>
            <a:ext cx="2339975" cy="0"/>
          </a:xfrm>
          <a:custGeom>
            <a:avLst/>
            <a:gdLst/>
            <a:ahLst/>
            <a:cxnLst/>
            <a:rect l="l" t="t" r="r" b="b"/>
            <a:pathLst>
              <a:path w="2339975">
                <a:moveTo>
                  <a:pt x="0" y="0"/>
                </a:moveTo>
                <a:lnTo>
                  <a:pt x="2339746" y="0"/>
                </a:lnTo>
              </a:path>
            </a:pathLst>
          </a:custGeom>
          <a:ln w="76200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804659" y="765048"/>
            <a:ext cx="2339975" cy="0"/>
          </a:xfrm>
          <a:custGeom>
            <a:avLst/>
            <a:gdLst/>
            <a:ahLst/>
            <a:cxnLst/>
            <a:rect l="l" t="t" r="r" b="b"/>
            <a:pathLst>
              <a:path w="2339975">
                <a:moveTo>
                  <a:pt x="0" y="0"/>
                </a:moveTo>
                <a:lnTo>
                  <a:pt x="2339746" y="0"/>
                </a:lnTo>
              </a:path>
            </a:pathLst>
          </a:custGeom>
          <a:ln w="76200">
            <a:solidFill>
              <a:srgbClr val="DBEE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65048"/>
            <a:ext cx="2339975" cy="0"/>
          </a:xfrm>
          <a:custGeom>
            <a:avLst/>
            <a:gdLst/>
            <a:ahLst/>
            <a:cxnLst/>
            <a:rect l="l" t="t" r="r" b="b"/>
            <a:pathLst>
              <a:path w="2339975">
                <a:moveTo>
                  <a:pt x="0" y="0"/>
                </a:moveTo>
                <a:lnTo>
                  <a:pt x="2339746" y="0"/>
                </a:lnTo>
              </a:path>
            </a:pathLst>
          </a:custGeom>
          <a:ln w="762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251" y="216679"/>
            <a:ext cx="8627496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1212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8251" y="1030131"/>
            <a:ext cx="8627496" cy="4443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83338" y="6557279"/>
            <a:ext cx="216535" cy="193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jp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jpg"/><Relationship Id="rId5" Type="http://schemas.openxmlformats.org/officeDocument/2006/relationships/image" Target="../media/image56.png"/><Relationship Id="rId4" Type="http://schemas.openxmlformats.org/officeDocument/2006/relationships/image" Target="../media/image5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68.jpg"/><Relationship Id="rId4" Type="http://schemas.openxmlformats.org/officeDocument/2006/relationships/image" Target="../media/image67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jpg"/><Relationship Id="rId3" Type="http://schemas.openxmlformats.org/officeDocument/2006/relationships/image" Target="../media/image71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jp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75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86.jp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jpg"/><Relationship Id="rId9" Type="http://schemas.openxmlformats.org/officeDocument/2006/relationships/image" Target="../media/image9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Lecture </a:t>
            </a:r>
            <a:r>
              <a:rPr spc="-5" dirty="0"/>
              <a:t>16: </a:t>
            </a:r>
            <a:r>
              <a:rPr spc="-20" dirty="0"/>
              <a:t>Perceptron </a:t>
            </a:r>
            <a:r>
              <a:rPr spc="-5" dirty="0"/>
              <a:t>in</a:t>
            </a:r>
            <a:r>
              <a:rPr spc="-40" dirty="0"/>
              <a:t> </a:t>
            </a:r>
            <a:r>
              <a:rPr spc="-10" dirty="0"/>
              <a:t>Math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71976" y="3824363"/>
            <a:ext cx="1397000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000"/>
              </a:lnSpc>
              <a:spcBef>
                <a:spcPts val="100"/>
              </a:spcBef>
            </a:pPr>
            <a:r>
              <a:rPr sz="1800" dirty="0">
                <a:solidFill>
                  <a:srgbClr val="35404F"/>
                </a:solidFill>
                <a:latin typeface="맑은 고딕"/>
                <a:cs typeface="맑은 고딕"/>
              </a:rPr>
              <a:t>기계학습개론  박상효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3938" y="6532669"/>
            <a:ext cx="1475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80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2020-2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135" y="6505650"/>
            <a:ext cx="1898422" cy="2901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51" y="216679"/>
            <a:ext cx="1430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3.2.3</a:t>
            </a:r>
            <a:r>
              <a:rPr spc="-85" dirty="0"/>
              <a:t> </a:t>
            </a:r>
            <a:r>
              <a:rPr dirty="0"/>
              <a:t>학습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51" y="893116"/>
            <a:ext cx="5297170" cy="82041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퍼셉트론 학습 알고리즘의 스토캐스틱</a:t>
            </a:r>
            <a:r>
              <a:rPr sz="2000" spc="-11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버전</a:t>
            </a:r>
            <a:endParaRPr sz="2000">
              <a:latin typeface="맑은 고딕"/>
              <a:cs typeface="맑은 고딕"/>
            </a:endParaRPr>
          </a:p>
          <a:p>
            <a:pPr marL="460375" lvl="1" indent="-181610">
              <a:lnSpc>
                <a:spcPct val="100000"/>
              </a:lnSpc>
              <a:spcBef>
                <a:spcPts val="855"/>
              </a:spcBef>
              <a:buClr>
                <a:srgbClr val="808080"/>
              </a:buClr>
              <a:buFont typeface="Wingdings"/>
              <a:buChar char=""/>
              <a:tabLst>
                <a:tab pos="461009" algn="l"/>
              </a:tabLst>
            </a:pPr>
            <a:r>
              <a:rPr sz="1600" spc="-5" dirty="0">
                <a:latin typeface="맑은 고딕"/>
                <a:cs typeface="맑은 고딕"/>
              </a:rPr>
              <a:t>샘플 순서를 섞음. 틀린 샘플이 발생하면 즉시</a:t>
            </a:r>
            <a:r>
              <a:rPr sz="160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갱신</a:t>
            </a:r>
            <a:endParaRPr sz="1600">
              <a:latin typeface="맑은 고딕"/>
              <a:cs typeface="맑은 고딕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5904" y="1917192"/>
            <a:ext cx="6440805" cy="4623435"/>
            <a:chOff x="755904" y="1917192"/>
            <a:chExt cx="6440805" cy="4623435"/>
          </a:xfrm>
        </p:grpSpPr>
        <p:sp>
          <p:nvSpPr>
            <p:cNvPr id="5" name="object 5"/>
            <p:cNvSpPr/>
            <p:nvPr/>
          </p:nvSpPr>
          <p:spPr>
            <a:xfrm>
              <a:off x="755904" y="1917192"/>
              <a:ext cx="4247375" cy="462308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07636" y="4340352"/>
              <a:ext cx="2488691" cy="4739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12208" y="4398264"/>
              <a:ext cx="2464307" cy="4053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54880" y="4364736"/>
              <a:ext cx="2394203" cy="3794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754879" y="4364735"/>
            <a:ext cx="2394585" cy="379730"/>
          </a:xfrm>
          <a:prstGeom prst="rect">
            <a:avLst/>
          </a:prstGeom>
          <a:ln w="9525">
            <a:solidFill>
              <a:srgbClr val="4A7EBB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50"/>
              </a:spcBef>
            </a:pP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식 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(3.4): 예측값(Predicted</a:t>
            </a:r>
            <a:r>
              <a:rPr sz="1200" spc="-3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value)</a:t>
            </a:r>
            <a:endParaRPr sz="1200">
              <a:latin typeface="맑은 고딕"/>
              <a:cs typeface="맑은 고딕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707635" y="5494020"/>
            <a:ext cx="2489200" cy="474345"/>
            <a:chOff x="4707635" y="5494020"/>
            <a:chExt cx="2489200" cy="474345"/>
          </a:xfrm>
        </p:grpSpPr>
        <p:sp>
          <p:nvSpPr>
            <p:cNvPr id="11" name="object 11"/>
            <p:cNvSpPr/>
            <p:nvPr/>
          </p:nvSpPr>
          <p:spPr>
            <a:xfrm>
              <a:off x="4707635" y="5494020"/>
              <a:ext cx="2488691" cy="4739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12208" y="5550408"/>
              <a:ext cx="2020823" cy="40538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54879" y="5518404"/>
              <a:ext cx="2394203" cy="3794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54879" y="5518403"/>
            <a:ext cx="2394585" cy="379730"/>
          </a:xfrm>
          <a:prstGeom prst="rect">
            <a:avLst/>
          </a:prstGeom>
          <a:ln w="9525">
            <a:solidFill>
              <a:srgbClr val="4A7EBB"/>
            </a:solidFill>
          </a:ln>
        </p:spPr>
        <p:txBody>
          <a:bodyPr vert="horz" wrap="square" lIns="0" tIns="946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식 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(3.9): gradient</a:t>
            </a:r>
            <a:r>
              <a:rPr sz="1200" spc="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descent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51" y="216679"/>
            <a:ext cx="1430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3.2.3</a:t>
            </a:r>
            <a:r>
              <a:rPr spc="-85" dirty="0"/>
              <a:t> </a:t>
            </a:r>
            <a:r>
              <a:rPr dirty="0"/>
              <a:t>학습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51" y="893116"/>
            <a:ext cx="4283710" cy="150812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행렬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표기</a:t>
            </a:r>
            <a:endParaRPr sz="2000">
              <a:latin typeface="맑은 고딕"/>
              <a:cs typeface="맑은 고딕"/>
            </a:endParaRPr>
          </a:p>
          <a:p>
            <a:pPr marL="460375" lvl="1" indent="-181610">
              <a:lnSpc>
                <a:spcPct val="100000"/>
              </a:lnSpc>
              <a:spcBef>
                <a:spcPts val="855"/>
              </a:spcBef>
              <a:buClr>
                <a:srgbClr val="808080"/>
              </a:buClr>
              <a:buFont typeface="Wingdings"/>
              <a:buChar char=""/>
              <a:tabLst>
                <a:tab pos="461009" algn="l"/>
              </a:tabLst>
            </a:pPr>
            <a:r>
              <a:rPr sz="1600" spc="-5" dirty="0">
                <a:latin typeface="맑은 고딕"/>
                <a:cs typeface="맑은 고딕"/>
              </a:rPr>
              <a:t>행렬을 사용하여 간결하게 표기할 수</a:t>
            </a:r>
            <a:r>
              <a:rPr sz="1600" spc="-2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있음</a:t>
            </a:r>
            <a:endParaRPr sz="1600">
              <a:latin typeface="맑은 고딕"/>
              <a:cs typeface="맑은 고딕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808080"/>
              </a:buClr>
              <a:buFont typeface="Wingdings"/>
              <a:buChar char=""/>
            </a:pPr>
            <a:endParaRPr sz="1900">
              <a:latin typeface="맑은 고딕"/>
              <a:cs typeface="맑은 고딕"/>
            </a:endParaRPr>
          </a:p>
          <a:p>
            <a:pPr marL="460375" lvl="1" indent="-181610">
              <a:lnSpc>
                <a:spcPct val="100000"/>
              </a:lnSpc>
              <a:buClr>
                <a:srgbClr val="808080"/>
              </a:buClr>
              <a:buFont typeface="Wingdings"/>
              <a:buChar char=""/>
              <a:tabLst>
                <a:tab pos="461009" algn="l"/>
              </a:tabLst>
            </a:pPr>
            <a:r>
              <a:rPr sz="1600" spc="-5" dirty="0">
                <a:latin typeface="맑은 고딕"/>
                <a:cs typeface="맑은 고딕"/>
              </a:rPr>
              <a:t>행렬 표기로 [알고리즘 3-1]을</a:t>
            </a:r>
            <a:r>
              <a:rPr sz="1600" spc="2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수정하면,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951" y="3505108"/>
            <a:ext cx="3813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95"/>
              </a:spcBef>
              <a:buClr>
                <a:srgbClr val="808080"/>
              </a:buClr>
              <a:buFont typeface="Wingdings"/>
              <a:buChar char=""/>
              <a:tabLst>
                <a:tab pos="194310" algn="l"/>
              </a:tabLst>
            </a:pPr>
            <a:r>
              <a:rPr sz="1600" spc="-5" dirty="0">
                <a:latin typeface="맑은 고딕"/>
                <a:cs typeface="맑은 고딕"/>
              </a:rPr>
              <a:t>행렬 표기로 [알고리즘 3-2]를 수정하면,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9921" y="2500039"/>
            <a:ext cx="5040205" cy="769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2683" y="3898592"/>
            <a:ext cx="4457237" cy="4902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51" y="216679"/>
            <a:ext cx="2501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3.3 </a:t>
            </a:r>
            <a:r>
              <a:rPr dirty="0"/>
              <a:t>다층</a:t>
            </a:r>
            <a:r>
              <a:rPr spc="-80" dirty="0"/>
              <a:t> </a:t>
            </a:r>
            <a:r>
              <a:rPr dirty="0"/>
              <a:t>퍼셉트론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58251" y="878339"/>
            <a:ext cx="2691130" cy="18542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3.3.1 특징 공간</a:t>
            </a:r>
            <a:r>
              <a:rPr sz="2000" spc="-1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변환</a:t>
            </a:r>
            <a:endParaRPr sz="20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3.3.2</a:t>
            </a:r>
            <a:r>
              <a:rPr sz="2000" spc="-4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활성함수</a:t>
            </a:r>
            <a:endParaRPr sz="20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3.3.3</a:t>
            </a:r>
            <a:r>
              <a:rPr sz="2000" spc="-1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구조</a:t>
            </a:r>
            <a:endParaRPr sz="20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3.3.4</a:t>
            </a:r>
            <a:r>
              <a:rPr sz="2000" spc="-1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동작</a:t>
            </a:r>
            <a:endParaRPr sz="20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51" y="216679"/>
            <a:ext cx="2501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3.3 </a:t>
            </a:r>
            <a:r>
              <a:rPr dirty="0"/>
              <a:t>다층</a:t>
            </a:r>
            <a:r>
              <a:rPr spc="-80" dirty="0"/>
              <a:t> </a:t>
            </a:r>
            <a:r>
              <a:rPr dirty="0"/>
              <a:t>퍼셉트론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51" y="893116"/>
            <a:ext cx="6397625" cy="116332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퍼셉트론은 선형 분류기라는</a:t>
            </a:r>
            <a:r>
              <a:rPr sz="2000" spc="-6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한계</a:t>
            </a:r>
            <a:endParaRPr sz="2000">
              <a:latin typeface="맑은 고딕"/>
              <a:cs typeface="맑은 고딕"/>
            </a:endParaRPr>
          </a:p>
          <a:p>
            <a:pPr marL="460375" lvl="1" indent="-181610">
              <a:lnSpc>
                <a:spcPct val="100000"/>
              </a:lnSpc>
              <a:spcBef>
                <a:spcPts val="855"/>
              </a:spcBef>
              <a:buClr>
                <a:srgbClr val="808080"/>
              </a:buClr>
              <a:buFont typeface="Wingdings"/>
              <a:buChar char=""/>
              <a:tabLst>
                <a:tab pos="461009" algn="l"/>
              </a:tabLst>
            </a:pPr>
            <a:r>
              <a:rPr sz="1600" spc="-5" dirty="0">
                <a:latin typeface="맑은 고딕"/>
                <a:cs typeface="맑은 고딕"/>
              </a:rPr>
              <a:t>[그림 3-7(b)]의 선형 분리 불가능한 상황에서는 일정한 양의</a:t>
            </a:r>
            <a:r>
              <a:rPr sz="1600" spc="7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오류</a:t>
            </a:r>
            <a:endParaRPr sz="1600">
              <a:latin typeface="맑은 고딕"/>
              <a:cs typeface="맑은 고딕"/>
            </a:endParaRPr>
          </a:p>
          <a:p>
            <a:pPr marL="460375" lvl="1" indent="-181610">
              <a:lnSpc>
                <a:spcPct val="100000"/>
              </a:lnSpc>
              <a:spcBef>
                <a:spcPts val="780"/>
              </a:spcBef>
              <a:buClr>
                <a:srgbClr val="808080"/>
              </a:buClr>
              <a:buFont typeface="Wingdings"/>
              <a:buChar char=""/>
              <a:tabLst>
                <a:tab pos="461009" algn="l"/>
              </a:tabLst>
            </a:pPr>
            <a:r>
              <a:rPr sz="1600" spc="-5" dirty="0">
                <a:latin typeface="맑은 고딕"/>
                <a:cs typeface="맑은 고딕"/>
              </a:rPr>
              <a:t>예) </a:t>
            </a:r>
            <a:r>
              <a:rPr sz="1600" spc="-15" dirty="0">
                <a:latin typeface="맑은 고딕"/>
                <a:cs typeface="맑은 고딕"/>
              </a:rPr>
              <a:t>XOR </a:t>
            </a:r>
            <a:r>
              <a:rPr sz="1600" spc="-5" dirty="0">
                <a:latin typeface="맑은 고딕"/>
                <a:cs typeface="맑은 고딕"/>
              </a:rPr>
              <a:t>문제에서는 </a:t>
            </a:r>
            <a:r>
              <a:rPr sz="1600" spc="-10" dirty="0">
                <a:latin typeface="맑은 고딕"/>
                <a:cs typeface="맑은 고딕"/>
              </a:rPr>
              <a:t>75%가 </a:t>
            </a:r>
            <a:r>
              <a:rPr sz="1600" spc="-5" dirty="0">
                <a:latin typeface="맑은 고딕"/>
                <a:cs typeface="맑은 고딕"/>
              </a:rPr>
              <a:t>정확률</a:t>
            </a:r>
            <a:r>
              <a:rPr sz="1600" spc="9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한계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951" y="4435662"/>
            <a:ext cx="8200390" cy="186055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880"/>
              </a:spcBef>
              <a:buClr>
                <a:srgbClr val="808080"/>
              </a:buClr>
              <a:buFont typeface="Wingdings"/>
              <a:buChar char=""/>
              <a:tabLst>
                <a:tab pos="194310" algn="l"/>
              </a:tabLst>
            </a:pPr>
            <a:r>
              <a:rPr sz="1600" spc="-5" dirty="0">
                <a:latin typeface="맑은 고딕"/>
                <a:cs typeface="맑은 고딕"/>
              </a:rPr>
              <a:t>민스키의</a:t>
            </a:r>
            <a:r>
              <a:rPr sz="1600" spc="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『</a:t>
            </a:r>
            <a:r>
              <a:rPr sz="1600" spc="-15" dirty="0">
                <a:latin typeface="맑은 고딕"/>
                <a:cs typeface="맑은 고딕"/>
              </a:rPr>
              <a:t>Perceptrons</a:t>
            </a:r>
            <a:r>
              <a:rPr sz="1600" spc="-5" dirty="0">
                <a:latin typeface="맑은 고딕"/>
                <a:cs typeface="맑은 고딕"/>
              </a:rPr>
              <a:t>』</a:t>
            </a:r>
            <a:endParaRPr sz="1600">
              <a:latin typeface="맑은 고딕"/>
              <a:cs typeface="맑은 고딕"/>
            </a:endParaRPr>
          </a:p>
          <a:p>
            <a:pPr marL="374650" marR="6350" lvl="1" indent="-180975">
              <a:lnSpc>
                <a:spcPct val="100000"/>
              </a:lnSpc>
              <a:spcBef>
                <a:spcPts val="780"/>
              </a:spcBef>
              <a:buClr>
                <a:srgbClr val="808080"/>
              </a:buClr>
              <a:buFont typeface="Arial"/>
              <a:buChar char="•"/>
              <a:tabLst>
                <a:tab pos="375920" algn="l"/>
              </a:tabLst>
            </a:pPr>
            <a:r>
              <a:rPr sz="1600" spc="-5" dirty="0">
                <a:latin typeface="맑은 고딕"/>
                <a:cs typeface="맑은 고딕"/>
              </a:rPr>
              <a:t>퍼셉트론의 한계를 지적하고 다층 구조를 이용한 극복 방안 제시. 당시 기술로 실현 불  가능</a:t>
            </a:r>
            <a:endParaRPr sz="1600">
              <a:latin typeface="맑은 고딕"/>
              <a:cs typeface="맑은 고딕"/>
            </a:endParaRPr>
          </a:p>
          <a:p>
            <a:pPr marL="375285" lvl="1" indent="-182245">
              <a:lnSpc>
                <a:spcPct val="100000"/>
              </a:lnSpc>
              <a:spcBef>
                <a:spcPts val="685"/>
              </a:spcBef>
              <a:buClr>
                <a:srgbClr val="808080"/>
              </a:buClr>
              <a:buFont typeface="Arial"/>
              <a:buChar char="•"/>
              <a:tabLst>
                <a:tab pos="375920" algn="l"/>
              </a:tabLst>
            </a:pPr>
            <a:r>
              <a:rPr sz="1600" spc="-10" dirty="0">
                <a:latin typeface="맑은 고딕"/>
                <a:cs typeface="맑은 고딕"/>
              </a:rPr>
              <a:t>1974년 </a:t>
            </a:r>
            <a:r>
              <a:rPr sz="1600" spc="-5" dirty="0">
                <a:latin typeface="맑은 고딕"/>
                <a:cs typeface="맑은 고딕"/>
              </a:rPr>
              <a:t>웨어보스는 박사 논문에서 오류 역전파 알고리즘</a:t>
            </a:r>
            <a:r>
              <a:rPr sz="1600" spc="12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제안</a:t>
            </a:r>
            <a:endParaRPr sz="1600">
              <a:latin typeface="맑은 고딕"/>
              <a:cs typeface="맑은 고딕"/>
            </a:endParaRPr>
          </a:p>
          <a:p>
            <a:pPr marL="375285" marR="5080" lvl="1" indent="-181610">
              <a:lnSpc>
                <a:spcPct val="100000"/>
              </a:lnSpc>
              <a:spcBef>
                <a:spcPts val="680"/>
              </a:spcBef>
              <a:buClr>
                <a:srgbClr val="808080"/>
              </a:buClr>
              <a:buFont typeface="Arial"/>
              <a:buChar char="•"/>
              <a:tabLst>
                <a:tab pos="375920" algn="l"/>
              </a:tabLst>
            </a:pPr>
            <a:r>
              <a:rPr sz="1600" spc="-10" dirty="0">
                <a:latin typeface="맑은 고딕"/>
                <a:cs typeface="맑은 고딕"/>
              </a:rPr>
              <a:t>1986년</a:t>
            </a:r>
            <a:r>
              <a:rPr sz="1600" spc="4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루멜하트의</a:t>
            </a:r>
            <a:r>
              <a:rPr sz="1600" spc="1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저서</a:t>
            </a:r>
            <a:r>
              <a:rPr sz="160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『</a:t>
            </a:r>
            <a:r>
              <a:rPr sz="1600" spc="-15" dirty="0">
                <a:latin typeface="맑은 고딕"/>
                <a:cs typeface="맑은 고딕"/>
              </a:rPr>
              <a:t>Parallel</a:t>
            </a:r>
            <a:r>
              <a:rPr sz="1600" spc="4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Distributed</a:t>
            </a:r>
            <a:r>
              <a:rPr sz="1600" spc="1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Processing』 </a:t>
            </a:r>
            <a:r>
              <a:rPr sz="1600" spc="-5" dirty="0">
                <a:solidFill>
                  <a:srgbClr val="0000FF"/>
                </a:solidFill>
                <a:latin typeface="맑은 고딕"/>
                <a:cs typeface="맑은 고딕"/>
              </a:rPr>
              <a:t>다층</a:t>
            </a:r>
            <a:r>
              <a:rPr sz="1600" spc="10" dirty="0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맑은 고딕"/>
                <a:cs typeface="맑은 고딕"/>
              </a:rPr>
              <a:t>퍼셉트론</a:t>
            </a:r>
            <a:r>
              <a:rPr sz="1600" spc="5" dirty="0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이론</a:t>
            </a:r>
            <a:r>
              <a:rPr sz="1600" spc="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정립하  여 신경망</a:t>
            </a:r>
            <a:r>
              <a:rPr sz="1600" spc="1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부활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8139" y="2304919"/>
            <a:ext cx="7197789" cy="1929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51" y="216679"/>
            <a:ext cx="2501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3.3 </a:t>
            </a:r>
            <a:r>
              <a:rPr dirty="0"/>
              <a:t>다층</a:t>
            </a:r>
            <a:r>
              <a:rPr spc="-80" dirty="0"/>
              <a:t> </a:t>
            </a:r>
            <a:r>
              <a:rPr dirty="0"/>
              <a:t>퍼셉트론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51" y="1030131"/>
            <a:ext cx="393890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다층 퍼셉트론의 핵심</a:t>
            </a:r>
            <a:r>
              <a:rPr sz="2000" spc="-10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아이디어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0118" y="1877807"/>
            <a:ext cx="8062548" cy="29260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51" y="216679"/>
            <a:ext cx="2866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3.3.1 </a:t>
            </a:r>
            <a:r>
              <a:rPr dirty="0"/>
              <a:t>특징 공간</a:t>
            </a:r>
            <a:r>
              <a:rPr spc="-75" dirty="0"/>
              <a:t> </a:t>
            </a:r>
            <a:r>
              <a:rPr dirty="0"/>
              <a:t>변환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51" y="1030131"/>
            <a:ext cx="79851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퍼셉트론 2개를 사용한 </a:t>
            </a:r>
            <a:r>
              <a:rPr sz="2000" spc="-10" dirty="0">
                <a:latin typeface="맑은 고딕"/>
                <a:cs typeface="맑은 고딕"/>
              </a:rPr>
              <a:t>XOR </a:t>
            </a:r>
            <a:r>
              <a:rPr sz="2000" dirty="0">
                <a:latin typeface="맑은 고딕"/>
                <a:cs typeface="맑은 고딕"/>
              </a:rPr>
              <a:t>문제의 해결 </a:t>
            </a:r>
            <a:r>
              <a:rPr sz="2000" dirty="0">
                <a:latin typeface="Wingdings"/>
                <a:cs typeface="Wingdings"/>
              </a:rPr>
              <a:t>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직선 하나로는</a:t>
            </a:r>
            <a:r>
              <a:rPr sz="2000" b="1" spc="-409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불가능!</a:t>
            </a:r>
            <a:endParaRPr sz="2000">
              <a:latin typeface="맑은 고딕"/>
              <a:cs typeface="맑은 고딕"/>
            </a:endParaRPr>
          </a:p>
          <a:p>
            <a:pPr marL="460375" lvl="1" indent="-181610">
              <a:lnSpc>
                <a:spcPct val="100000"/>
              </a:lnSpc>
              <a:spcBef>
                <a:spcPts val="1440"/>
              </a:spcBef>
              <a:buClr>
                <a:srgbClr val="808080"/>
              </a:buClr>
              <a:buFont typeface="Wingdings"/>
              <a:buChar char=""/>
              <a:tabLst>
                <a:tab pos="461009" algn="l"/>
                <a:tab pos="4538345" algn="l"/>
                <a:tab pos="7071359" algn="l"/>
              </a:tabLst>
            </a:pPr>
            <a:r>
              <a:rPr sz="1600" spc="-5" dirty="0">
                <a:latin typeface="맑은 고딕"/>
                <a:cs typeface="맑은 고딕"/>
              </a:rPr>
              <a:t>퍼셉트론①과 퍼셉트론②가</a:t>
            </a:r>
            <a:r>
              <a:rPr sz="1600" spc="6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모두</a:t>
            </a:r>
            <a:r>
              <a:rPr sz="1600" spc="10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+1이면	</a:t>
            </a:r>
            <a:r>
              <a:rPr sz="1600" spc="-5" dirty="0">
                <a:latin typeface="맑은 고딕"/>
                <a:cs typeface="맑은 고딕"/>
              </a:rPr>
              <a:t>부류이고</a:t>
            </a:r>
            <a:r>
              <a:rPr sz="1600" spc="1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그렇지</a:t>
            </a:r>
            <a:r>
              <a:rPr sz="1600" spc="1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않으면	부류임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3527" y="2272658"/>
            <a:ext cx="7813183" cy="251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0" y="1629155"/>
            <a:ext cx="143255" cy="143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93457" y="1629917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09" h="143510">
                <a:moveTo>
                  <a:pt x="0" y="0"/>
                </a:moveTo>
                <a:lnTo>
                  <a:pt x="143255" y="0"/>
                </a:lnTo>
                <a:lnTo>
                  <a:pt x="143255" y="143255"/>
                </a:lnTo>
                <a:lnTo>
                  <a:pt x="0" y="14325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51" y="216679"/>
            <a:ext cx="2866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3.3.1 </a:t>
            </a:r>
            <a:r>
              <a:rPr dirty="0"/>
              <a:t>특징 공간</a:t>
            </a:r>
            <a:r>
              <a:rPr spc="-75" dirty="0"/>
              <a:t> </a:t>
            </a:r>
            <a:r>
              <a:rPr dirty="0"/>
              <a:t>변환</a:t>
            </a:r>
          </a:p>
        </p:txBody>
      </p:sp>
      <p:sp>
        <p:nvSpPr>
          <p:cNvPr id="3" name="object 3"/>
          <p:cNvSpPr/>
          <p:nvPr/>
        </p:nvSpPr>
        <p:spPr>
          <a:xfrm>
            <a:off x="2064223" y="1361591"/>
            <a:ext cx="605155" cy="187960"/>
          </a:xfrm>
          <a:custGeom>
            <a:avLst/>
            <a:gdLst/>
            <a:ahLst/>
            <a:cxnLst/>
            <a:rect l="l" t="t" r="r" b="b"/>
            <a:pathLst>
              <a:path w="605155" h="187959">
                <a:moveTo>
                  <a:pt x="544880" y="0"/>
                </a:moveTo>
                <a:lnTo>
                  <a:pt x="542213" y="7620"/>
                </a:lnTo>
                <a:lnTo>
                  <a:pt x="553076" y="12337"/>
                </a:lnTo>
                <a:lnTo>
                  <a:pt x="562422" y="18867"/>
                </a:lnTo>
                <a:lnTo>
                  <a:pt x="584869" y="62317"/>
                </a:lnTo>
                <a:lnTo>
                  <a:pt x="587641" y="92938"/>
                </a:lnTo>
                <a:lnTo>
                  <a:pt x="586944" y="109495"/>
                </a:lnTo>
                <a:lnTo>
                  <a:pt x="576503" y="150037"/>
                </a:lnTo>
                <a:lnTo>
                  <a:pt x="542505" y="180124"/>
                </a:lnTo>
                <a:lnTo>
                  <a:pt x="544880" y="187744"/>
                </a:lnTo>
                <a:lnTo>
                  <a:pt x="580753" y="166434"/>
                </a:lnTo>
                <a:lnTo>
                  <a:pt x="600902" y="127092"/>
                </a:lnTo>
                <a:lnTo>
                  <a:pt x="604761" y="93929"/>
                </a:lnTo>
                <a:lnTo>
                  <a:pt x="603792" y="76714"/>
                </a:lnTo>
                <a:lnTo>
                  <a:pt x="589267" y="32905"/>
                </a:lnTo>
                <a:lnTo>
                  <a:pt x="558492" y="4914"/>
                </a:lnTo>
                <a:lnTo>
                  <a:pt x="544880" y="0"/>
                </a:lnTo>
                <a:close/>
              </a:path>
              <a:path w="605155" h="187959">
                <a:moveTo>
                  <a:pt x="59880" y="0"/>
                </a:moveTo>
                <a:lnTo>
                  <a:pt x="24076" y="21368"/>
                </a:lnTo>
                <a:lnTo>
                  <a:pt x="3875" y="60807"/>
                </a:lnTo>
                <a:lnTo>
                  <a:pt x="0" y="93929"/>
                </a:lnTo>
                <a:lnTo>
                  <a:pt x="964" y="111173"/>
                </a:lnTo>
                <a:lnTo>
                  <a:pt x="15443" y="154940"/>
                </a:lnTo>
                <a:lnTo>
                  <a:pt x="46229" y="182836"/>
                </a:lnTo>
                <a:lnTo>
                  <a:pt x="59880" y="187744"/>
                </a:lnTo>
                <a:lnTo>
                  <a:pt x="62255" y="180124"/>
                </a:lnTo>
                <a:lnTo>
                  <a:pt x="51558" y="175385"/>
                </a:lnTo>
                <a:lnTo>
                  <a:pt x="42327" y="168790"/>
                </a:lnTo>
                <a:lnTo>
                  <a:pt x="19907" y="124531"/>
                </a:lnTo>
                <a:lnTo>
                  <a:pt x="17119" y="92938"/>
                </a:lnTo>
                <a:lnTo>
                  <a:pt x="17816" y="76920"/>
                </a:lnTo>
                <a:lnTo>
                  <a:pt x="28257" y="37363"/>
                </a:lnTo>
                <a:lnTo>
                  <a:pt x="62547" y="7620"/>
                </a:lnTo>
                <a:lnTo>
                  <a:pt x="598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57943" y="1361591"/>
            <a:ext cx="579120" cy="187960"/>
          </a:xfrm>
          <a:custGeom>
            <a:avLst/>
            <a:gdLst/>
            <a:ahLst/>
            <a:cxnLst/>
            <a:rect l="l" t="t" r="r" b="b"/>
            <a:pathLst>
              <a:path w="579120" h="187959">
                <a:moveTo>
                  <a:pt x="518972" y="0"/>
                </a:moveTo>
                <a:lnTo>
                  <a:pt x="516305" y="7620"/>
                </a:lnTo>
                <a:lnTo>
                  <a:pt x="527168" y="12337"/>
                </a:lnTo>
                <a:lnTo>
                  <a:pt x="536514" y="18867"/>
                </a:lnTo>
                <a:lnTo>
                  <a:pt x="558961" y="62317"/>
                </a:lnTo>
                <a:lnTo>
                  <a:pt x="561733" y="92938"/>
                </a:lnTo>
                <a:lnTo>
                  <a:pt x="561036" y="109495"/>
                </a:lnTo>
                <a:lnTo>
                  <a:pt x="550595" y="150037"/>
                </a:lnTo>
                <a:lnTo>
                  <a:pt x="516597" y="180124"/>
                </a:lnTo>
                <a:lnTo>
                  <a:pt x="518972" y="187744"/>
                </a:lnTo>
                <a:lnTo>
                  <a:pt x="554845" y="166434"/>
                </a:lnTo>
                <a:lnTo>
                  <a:pt x="574994" y="127092"/>
                </a:lnTo>
                <a:lnTo>
                  <a:pt x="578853" y="93929"/>
                </a:lnTo>
                <a:lnTo>
                  <a:pt x="577884" y="76714"/>
                </a:lnTo>
                <a:lnTo>
                  <a:pt x="563359" y="32905"/>
                </a:lnTo>
                <a:lnTo>
                  <a:pt x="532584" y="4914"/>
                </a:lnTo>
                <a:lnTo>
                  <a:pt x="518972" y="0"/>
                </a:lnTo>
                <a:close/>
              </a:path>
              <a:path w="579120" h="187959">
                <a:moveTo>
                  <a:pt x="59880" y="0"/>
                </a:moveTo>
                <a:lnTo>
                  <a:pt x="24076" y="21368"/>
                </a:lnTo>
                <a:lnTo>
                  <a:pt x="3875" y="60807"/>
                </a:lnTo>
                <a:lnTo>
                  <a:pt x="0" y="93929"/>
                </a:lnTo>
                <a:lnTo>
                  <a:pt x="964" y="111173"/>
                </a:lnTo>
                <a:lnTo>
                  <a:pt x="15443" y="154940"/>
                </a:lnTo>
                <a:lnTo>
                  <a:pt x="46229" y="182836"/>
                </a:lnTo>
                <a:lnTo>
                  <a:pt x="59880" y="187744"/>
                </a:lnTo>
                <a:lnTo>
                  <a:pt x="62255" y="180124"/>
                </a:lnTo>
                <a:lnTo>
                  <a:pt x="51558" y="175385"/>
                </a:lnTo>
                <a:lnTo>
                  <a:pt x="42327" y="168790"/>
                </a:lnTo>
                <a:lnTo>
                  <a:pt x="19907" y="124531"/>
                </a:lnTo>
                <a:lnTo>
                  <a:pt x="17119" y="92938"/>
                </a:lnTo>
                <a:lnTo>
                  <a:pt x="17816" y="76920"/>
                </a:lnTo>
                <a:lnTo>
                  <a:pt x="28257" y="37363"/>
                </a:lnTo>
                <a:lnTo>
                  <a:pt x="62547" y="7620"/>
                </a:lnTo>
                <a:lnTo>
                  <a:pt x="598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2851" y="869044"/>
            <a:ext cx="6344920" cy="1039494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640"/>
              </a:spcBef>
              <a:buClr>
                <a:srgbClr val="77933C"/>
              </a:buClr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000" dirty="0">
                <a:latin typeface="맑은 고딕"/>
                <a:cs typeface="맑은 고딕"/>
              </a:rPr>
              <a:t>퍼셉트론 2개를 </a:t>
            </a:r>
            <a:r>
              <a:rPr sz="2000" b="1" dirty="0">
                <a:latin typeface="맑은 고딕"/>
                <a:cs typeface="맑은 고딕"/>
              </a:rPr>
              <a:t>병렬로</a:t>
            </a:r>
            <a:r>
              <a:rPr sz="2000" b="1" spc="-5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결합</a:t>
            </a:r>
            <a:r>
              <a:rPr sz="2000" dirty="0">
                <a:latin typeface="맑은 고딕"/>
                <a:cs typeface="맑은 고딕"/>
              </a:rPr>
              <a:t>하면,</a:t>
            </a:r>
          </a:p>
          <a:p>
            <a:pPr marL="485775" lvl="1" indent="-181610">
              <a:lnSpc>
                <a:spcPct val="100000"/>
              </a:lnSpc>
              <a:spcBef>
                <a:spcPts val="425"/>
              </a:spcBef>
              <a:buClr>
                <a:srgbClr val="808080"/>
              </a:buClr>
              <a:buFont typeface="Wingdings"/>
              <a:buChar char=""/>
              <a:tabLst>
                <a:tab pos="486409" algn="l"/>
                <a:tab pos="1896745" algn="l"/>
                <a:tab pos="2904490" algn="l"/>
                <a:tab pos="4990465" algn="l"/>
              </a:tabLst>
            </a:pPr>
            <a:r>
              <a:rPr sz="1600" spc="-5" dirty="0">
                <a:latin typeface="맑은 고딕"/>
                <a:cs typeface="맑은 고딕"/>
              </a:rPr>
              <a:t>원래 </a:t>
            </a:r>
            <a:r>
              <a:rPr sz="1600" spc="-5" dirty="0" err="1">
                <a:latin typeface="맑은 고딕"/>
                <a:cs typeface="맑은 고딕"/>
              </a:rPr>
              <a:t>공간</a:t>
            </a:r>
            <a:r>
              <a:rPr sz="1600" spc="20" dirty="0">
                <a:latin typeface="맑은 고딕"/>
                <a:cs typeface="맑은 고딕"/>
              </a:rPr>
              <a:t> </a:t>
            </a:r>
            <a:r>
              <a:rPr sz="1600" spc="-425" dirty="0">
                <a:latin typeface="Cambria Math"/>
                <a:cs typeface="Cambria Math"/>
              </a:rPr>
              <a:t>𝐱</a:t>
            </a:r>
            <a:r>
              <a:rPr sz="1600" spc="9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	</a:t>
            </a:r>
            <a:r>
              <a:rPr sz="1600" spc="-200" dirty="0">
                <a:latin typeface="Cambria Math"/>
                <a:cs typeface="Cambria Math"/>
              </a:rPr>
              <a:t>𝑥</a:t>
            </a:r>
            <a:r>
              <a:rPr sz="1725" spc="-300" baseline="-14492" dirty="0">
                <a:latin typeface="Cambria Math"/>
                <a:cs typeface="Cambria Math"/>
              </a:rPr>
              <a:t>1</a:t>
            </a:r>
            <a:r>
              <a:rPr sz="1600" spc="-200" dirty="0">
                <a:latin typeface="Cambria Math"/>
                <a:cs typeface="Cambria Math"/>
              </a:rPr>
              <a:t>,</a:t>
            </a:r>
            <a:r>
              <a:rPr sz="1600" spc="-90" dirty="0">
                <a:latin typeface="Cambria Math"/>
                <a:cs typeface="Cambria Math"/>
              </a:rPr>
              <a:t> </a:t>
            </a:r>
            <a:r>
              <a:rPr sz="1600" spc="-280" dirty="0">
                <a:latin typeface="Cambria Math"/>
                <a:cs typeface="Cambria Math"/>
              </a:rPr>
              <a:t>𝑥</a:t>
            </a:r>
            <a:r>
              <a:rPr sz="1725" spc="-419" baseline="-14492" dirty="0">
                <a:latin typeface="Cambria Math"/>
                <a:cs typeface="Cambria Math"/>
              </a:rPr>
              <a:t>2</a:t>
            </a:r>
            <a:r>
              <a:rPr sz="1725" spc="719" baseline="-14492" dirty="0">
                <a:latin typeface="Cambria Math"/>
                <a:cs typeface="Cambria Math"/>
              </a:rPr>
              <a:t> </a:t>
            </a:r>
            <a:r>
              <a:rPr sz="1725" spc="104" baseline="28985" dirty="0">
                <a:latin typeface="Cambria Math"/>
                <a:cs typeface="Cambria Math"/>
              </a:rPr>
              <a:t>T</a:t>
            </a:r>
            <a:r>
              <a:rPr sz="1600" spc="70" dirty="0">
                <a:latin typeface="맑은 고딕"/>
                <a:cs typeface="맑은 고딕"/>
              </a:rPr>
              <a:t>를	</a:t>
            </a:r>
            <a:r>
              <a:rPr sz="1600" spc="-5" dirty="0">
                <a:latin typeface="맑은 고딕"/>
                <a:cs typeface="맑은 고딕"/>
              </a:rPr>
              <a:t>새로운 특징 </a:t>
            </a:r>
            <a:r>
              <a:rPr sz="1600" spc="-5" dirty="0" err="1">
                <a:latin typeface="맑은 고딕"/>
                <a:cs typeface="맑은 고딕"/>
              </a:rPr>
              <a:t>공간</a:t>
            </a:r>
            <a:r>
              <a:rPr sz="1600" spc="40" dirty="0">
                <a:latin typeface="맑은 고딕"/>
                <a:cs typeface="맑은 고딕"/>
              </a:rPr>
              <a:t> </a:t>
            </a:r>
            <a:r>
              <a:rPr sz="1600" spc="-400" dirty="0">
                <a:latin typeface="Cambria Math"/>
                <a:cs typeface="Cambria Math"/>
              </a:rPr>
              <a:t>𝐳</a:t>
            </a:r>
            <a:r>
              <a:rPr sz="1600" spc="9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	</a:t>
            </a:r>
            <a:r>
              <a:rPr sz="1600" spc="-190" dirty="0">
                <a:latin typeface="Cambria Math"/>
                <a:cs typeface="Cambria Math"/>
              </a:rPr>
              <a:t>𝑧</a:t>
            </a:r>
            <a:r>
              <a:rPr sz="1725" spc="-284" baseline="-14492" dirty="0">
                <a:latin typeface="Cambria Math"/>
                <a:cs typeface="Cambria Math"/>
              </a:rPr>
              <a:t>1</a:t>
            </a:r>
            <a:r>
              <a:rPr sz="1600" spc="-190" dirty="0">
                <a:latin typeface="Cambria Math"/>
                <a:cs typeface="Cambria Math"/>
              </a:rPr>
              <a:t>, </a:t>
            </a:r>
            <a:r>
              <a:rPr sz="1600" spc="-260" dirty="0">
                <a:latin typeface="Cambria Math"/>
                <a:cs typeface="Cambria Math"/>
              </a:rPr>
              <a:t>𝑧</a:t>
            </a:r>
            <a:r>
              <a:rPr sz="1725" spc="-390" baseline="-14492" dirty="0">
                <a:latin typeface="Cambria Math"/>
                <a:cs typeface="Cambria Math"/>
              </a:rPr>
              <a:t>2</a:t>
            </a:r>
            <a:r>
              <a:rPr sz="1725" spc="667" baseline="-14492" dirty="0">
                <a:latin typeface="Cambria Math"/>
                <a:cs typeface="Cambria Math"/>
              </a:rPr>
              <a:t> </a:t>
            </a:r>
            <a:r>
              <a:rPr sz="1725" spc="104" baseline="28985" dirty="0">
                <a:latin typeface="Cambria Math"/>
                <a:cs typeface="Cambria Math"/>
              </a:rPr>
              <a:t>T</a:t>
            </a:r>
            <a:r>
              <a:rPr sz="1600" spc="70" dirty="0">
                <a:latin typeface="맑은 고딕"/>
                <a:cs typeface="맑은 고딕"/>
              </a:rPr>
              <a:t>로</a:t>
            </a:r>
            <a:r>
              <a:rPr sz="1600" spc="-9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변환</a:t>
            </a:r>
            <a:endParaRPr sz="1600" dirty="0">
              <a:latin typeface="맑은 고딕"/>
              <a:cs typeface="맑은 고딕"/>
            </a:endParaRPr>
          </a:p>
          <a:p>
            <a:pPr marL="485775" lvl="1" indent="-181610">
              <a:lnSpc>
                <a:spcPct val="100000"/>
              </a:lnSpc>
              <a:spcBef>
                <a:spcPts val="780"/>
              </a:spcBef>
              <a:buClr>
                <a:srgbClr val="808080"/>
              </a:buClr>
              <a:buFont typeface="Wingdings"/>
              <a:buChar char=""/>
              <a:tabLst>
                <a:tab pos="486409" algn="l"/>
              </a:tabLst>
            </a:pPr>
            <a:r>
              <a:rPr sz="1600" spc="-5" dirty="0">
                <a:latin typeface="맑은 고딕"/>
                <a:cs typeface="맑은 고딕"/>
              </a:rPr>
              <a:t>새로운 </a:t>
            </a:r>
            <a:r>
              <a:rPr sz="1600" spc="-10" dirty="0">
                <a:latin typeface="맑은 고딕"/>
                <a:cs typeface="맑은 고딕"/>
              </a:rPr>
              <a:t>특징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(feature)</a:t>
            </a:r>
            <a:r>
              <a:rPr sz="1600" spc="-10" dirty="0">
                <a:latin typeface="맑은 고딕"/>
                <a:cs typeface="맑은 고딕"/>
              </a:rPr>
              <a:t> </a:t>
            </a:r>
            <a:r>
              <a:rPr sz="1600" spc="-5" dirty="0" err="1">
                <a:latin typeface="맑은 고딕"/>
                <a:cs typeface="맑은 고딕"/>
              </a:rPr>
              <a:t>공간</a:t>
            </a:r>
            <a:r>
              <a:rPr sz="1600" spc="-5" dirty="0">
                <a:latin typeface="맑은 고딕"/>
                <a:cs typeface="맑은 고딕"/>
              </a:rPr>
              <a:t> </a:t>
            </a:r>
            <a:r>
              <a:rPr sz="1600" spc="-165" dirty="0">
                <a:latin typeface="Cambria Math"/>
                <a:cs typeface="Cambria Math"/>
              </a:rPr>
              <a:t>𝐳</a:t>
            </a:r>
            <a:r>
              <a:rPr sz="1600" spc="-165" dirty="0" err="1">
                <a:latin typeface="맑은 고딕"/>
                <a:cs typeface="맑은 고딕"/>
              </a:rPr>
              <a:t>에서는</a:t>
            </a:r>
            <a:r>
              <a:rPr sz="1600" spc="-16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선형 분리</a:t>
            </a:r>
            <a:r>
              <a:rPr sz="1600" spc="-14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가능함</a:t>
            </a:r>
            <a:endParaRPr sz="1600" dirty="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4951" y="4731927"/>
            <a:ext cx="4859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5430" indent="-253365">
              <a:lnSpc>
                <a:spcPct val="100000"/>
              </a:lnSpc>
              <a:spcBef>
                <a:spcPts val="95"/>
              </a:spcBef>
              <a:buClr>
                <a:srgbClr val="808080"/>
              </a:buClr>
              <a:buFont typeface="Wingdings"/>
              <a:buChar char=""/>
              <a:tabLst>
                <a:tab pos="265430" algn="l"/>
                <a:tab pos="266065" algn="l"/>
              </a:tabLst>
            </a:pPr>
            <a:r>
              <a:rPr sz="1600" spc="-5" dirty="0">
                <a:latin typeface="맑은 고딕"/>
                <a:cs typeface="맑은 고딕"/>
              </a:rPr>
              <a:t>사람이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수작업으로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특징(feature)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학습을 수행한</a:t>
            </a:r>
            <a:r>
              <a:rPr sz="1600" u="sng" spc="65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셈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6566" y="2331950"/>
            <a:ext cx="6398424" cy="2300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51" y="216679"/>
            <a:ext cx="2866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3.3.1 </a:t>
            </a:r>
            <a:r>
              <a:rPr dirty="0"/>
              <a:t>특징 공간</a:t>
            </a:r>
            <a:r>
              <a:rPr spc="-75" dirty="0"/>
              <a:t> </a:t>
            </a:r>
            <a:r>
              <a:rPr dirty="0"/>
              <a:t>변환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51" y="1030131"/>
            <a:ext cx="8162925" cy="1123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퍼셉트론 1개를 순차</a:t>
            </a:r>
            <a:r>
              <a:rPr sz="2000" spc="-5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결합하면,</a:t>
            </a:r>
            <a:endParaRPr sz="2000">
              <a:latin typeface="맑은 고딕"/>
              <a:cs typeface="맑은 고딕"/>
            </a:endParaRPr>
          </a:p>
          <a:p>
            <a:pPr marL="460375" marR="5080" lvl="1" indent="-181610">
              <a:lnSpc>
                <a:spcPct val="150000"/>
              </a:lnSpc>
              <a:spcBef>
                <a:spcPts val="480"/>
              </a:spcBef>
              <a:buClr>
                <a:srgbClr val="808080"/>
              </a:buClr>
              <a:buFont typeface="Wingdings"/>
              <a:buChar char=""/>
              <a:tabLst>
                <a:tab pos="461009" algn="l"/>
              </a:tabLst>
            </a:pPr>
            <a:r>
              <a:rPr sz="1600" spc="-5" dirty="0">
                <a:latin typeface="맑은 고딕"/>
                <a:cs typeface="맑은 고딕"/>
              </a:rPr>
              <a:t>새로운 특징 공간 </a:t>
            </a:r>
            <a:r>
              <a:rPr sz="1600" spc="-200" dirty="0">
                <a:latin typeface="Cambria Math"/>
                <a:cs typeface="Cambria Math"/>
              </a:rPr>
              <a:t>𝐳𝐳</a:t>
            </a:r>
            <a:r>
              <a:rPr sz="1600" spc="-200" dirty="0">
                <a:latin typeface="맑은 고딕"/>
                <a:cs typeface="맑은 고딕"/>
              </a:rPr>
              <a:t>에서 </a:t>
            </a:r>
            <a:r>
              <a:rPr sz="1600" spc="-5" dirty="0">
                <a:latin typeface="맑은 고딕"/>
                <a:cs typeface="맑은 고딕"/>
              </a:rPr>
              <a:t>선형 분리를 수행하는 퍼셉트론③을 순차 결합하면, [그림 3-  10(b)]의 </a:t>
            </a:r>
            <a:r>
              <a:rPr sz="1600" spc="-5" dirty="0">
                <a:solidFill>
                  <a:srgbClr val="0000FF"/>
                </a:solidFill>
                <a:latin typeface="맑은 고딕"/>
                <a:cs typeface="맑은 고딕"/>
              </a:rPr>
              <a:t>다층 퍼셉트론(MLP)</a:t>
            </a:r>
            <a:r>
              <a:rPr sz="1600" spc="-5" dirty="0">
                <a:latin typeface="맑은 고딕"/>
                <a:cs typeface="맑은 고딕"/>
              </a:rPr>
              <a:t>이</a:t>
            </a:r>
            <a:r>
              <a:rPr sz="1600" spc="2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됨</a:t>
            </a:r>
            <a:endParaRPr sz="1600">
              <a:latin typeface="맑은 고딕"/>
              <a:cs typeface="맑은 고딕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0349" y="0"/>
            <a:ext cx="8136890" cy="4893310"/>
            <a:chOff x="890349" y="0"/>
            <a:chExt cx="8136890" cy="4893310"/>
          </a:xfrm>
        </p:grpSpPr>
        <p:sp>
          <p:nvSpPr>
            <p:cNvPr id="5" name="object 5"/>
            <p:cNvSpPr/>
            <p:nvPr/>
          </p:nvSpPr>
          <p:spPr>
            <a:xfrm>
              <a:off x="7380731" y="0"/>
              <a:ext cx="1645919" cy="14996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0349" y="2367080"/>
              <a:ext cx="6057566" cy="25257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93383" y="2541639"/>
              <a:ext cx="2047875" cy="1767839"/>
            </a:xfrm>
            <a:custGeom>
              <a:avLst/>
              <a:gdLst/>
              <a:ahLst/>
              <a:cxnLst/>
              <a:rect l="l" t="t" r="r" b="b"/>
              <a:pathLst>
                <a:path w="2047875" h="1767839">
                  <a:moveTo>
                    <a:pt x="14508" y="23252"/>
                  </a:moveTo>
                  <a:lnTo>
                    <a:pt x="54956" y="10839"/>
                  </a:lnTo>
                  <a:lnTo>
                    <a:pt x="97889" y="3374"/>
                  </a:lnTo>
                  <a:lnTo>
                    <a:pt x="142958" y="35"/>
                  </a:lnTo>
                  <a:lnTo>
                    <a:pt x="189816" y="0"/>
                  </a:lnTo>
                  <a:lnTo>
                    <a:pt x="238116" y="2447"/>
                  </a:lnTo>
                  <a:lnTo>
                    <a:pt x="287510" y="6555"/>
                  </a:lnTo>
                  <a:lnTo>
                    <a:pt x="337651" y="11503"/>
                  </a:lnTo>
                  <a:lnTo>
                    <a:pt x="388192" y="16468"/>
                  </a:lnTo>
                  <a:lnTo>
                    <a:pt x="438785" y="20629"/>
                  </a:lnTo>
                  <a:lnTo>
                    <a:pt x="489083" y="23164"/>
                  </a:lnTo>
                  <a:lnTo>
                    <a:pt x="538739" y="23252"/>
                  </a:lnTo>
                  <a:lnTo>
                    <a:pt x="591041" y="22334"/>
                  </a:lnTo>
                  <a:lnTo>
                    <a:pt x="640415" y="22469"/>
                  </a:lnTo>
                  <a:lnTo>
                    <a:pt x="687968" y="23339"/>
                  </a:lnTo>
                  <a:lnTo>
                    <a:pt x="734808" y="24625"/>
                  </a:lnTo>
                  <a:lnTo>
                    <a:pt x="782045" y="26009"/>
                  </a:lnTo>
                  <a:lnTo>
                    <a:pt x="830786" y="27173"/>
                  </a:lnTo>
                  <a:lnTo>
                    <a:pt x="882139" y="27797"/>
                  </a:lnTo>
                  <a:lnTo>
                    <a:pt x="937213" y="27564"/>
                  </a:lnTo>
                  <a:lnTo>
                    <a:pt x="997116" y="26155"/>
                  </a:lnTo>
                  <a:lnTo>
                    <a:pt x="1062956" y="23252"/>
                  </a:lnTo>
                  <a:lnTo>
                    <a:pt x="1128980" y="20750"/>
                  </a:lnTo>
                  <a:lnTo>
                    <a:pt x="1189351" y="20367"/>
                  </a:lnTo>
                  <a:lnTo>
                    <a:pt x="1245056" y="21517"/>
                  </a:lnTo>
                  <a:lnTo>
                    <a:pt x="1297081" y="23614"/>
                  </a:lnTo>
                  <a:lnTo>
                    <a:pt x="1346412" y="26071"/>
                  </a:lnTo>
                  <a:lnTo>
                    <a:pt x="1394037" y="28303"/>
                  </a:lnTo>
                  <a:lnTo>
                    <a:pt x="1440940" y="29723"/>
                  </a:lnTo>
                  <a:lnTo>
                    <a:pt x="1488109" y="29745"/>
                  </a:lnTo>
                  <a:lnTo>
                    <a:pt x="1536529" y="27784"/>
                  </a:lnTo>
                  <a:lnTo>
                    <a:pt x="1587187" y="23252"/>
                  </a:lnTo>
                  <a:lnTo>
                    <a:pt x="1643295" y="18713"/>
                  </a:lnTo>
                  <a:lnTo>
                    <a:pt x="1696244" y="17758"/>
                  </a:lnTo>
                  <a:lnTo>
                    <a:pt x="1746657" y="19337"/>
                  </a:lnTo>
                  <a:lnTo>
                    <a:pt x="1795157" y="22401"/>
                  </a:lnTo>
                  <a:lnTo>
                    <a:pt x="1842367" y="25900"/>
                  </a:lnTo>
                  <a:lnTo>
                    <a:pt x="1888909" y="28783"/>
                  </a:lnTo>
                  <a:lnTo>
                    <a:pt x="1935407" y="30003"/>
                  </a:lnTo>
                  <a:lnTo>
                    <a:pt x="1982483" y="28509"/>
                  </a:lnTo>
                  <a:lnTo>
                    <a:pt x="2030760" y="23252"/>
                  </a:lnTo>
                  <a:lnTo>
                    <a:pt x="2030152" y="60965"/>
                  </a:lnTo>
                  <a:lnTo>
                    <a:pt x="2027268" y="100964"/>
                  </a:lnTo>
                  <a:lnTo>
                    <a:pt x="2022906" y="143359"/>
                  </a:lnTo>
                  <a:lnTo>
                    <a:pt x="2017867" y="188260"/>
                  </a:lnTo>
                  <a:lnTo>
                    <a:pt x="2012949" y="235779"/>
                  </a:lnTo>
                  <a:lnTo>
                    <a:pt x="2008953" y="286026"/>
                  </a:lnTo>
                  <a:lnTo>
                    <a:pt x="2006676" y="339110"/>
                  </a:lnTo>
                  <a:lnTo>
                    <a:pt x="2006920" y="395143"/>
                  </a:lnTo>
                  <a:lnTo>
                    <a:pt x="2010482" y="454235"/>
                  </a:lnTo>
                  <a:lnTo>
                    <a:pt x="2018162" y="516497"/>
                  </a:lnTo>
                  <a:lnTo>
                    <a:pt x="2030760" y="582039"/>
                  </a:lnTo>
                  <a:lnTo>
                    <a:pt x="2041635" y="640021"/>
                  </a:lnTo>
                  <a:lnTo>
                    <a:pt x="2046896" y="691550"/>
                  </a:lnTo>
                  <a:lnTo>
                    <a:pt x="2047633" y="737860"/>
                  </a:lnTo>
                  <a:lnTo>
                    <a:pt x="2044939" y="780186"/>
                  </a:lnTo>
                  <a:lnTo>
                    <a:pt x="2039903" y="819763"/>
                  </a:lnTo>
                  <a:lnTo>
                    <a:pt x="2033617" y="857826"/>
                  </a:lnTo>
                  <a:lnTo>
                    <a:pt x="2027173" y="895610"/>
                  </a:lnTo>
                  <a:lnTo>
                    <a:pt x="2021661" y="934348"/>
                  </a:lnTo>
                  <a:lnTo>
                    <a:pt x="2018173" y="975278"/>
                  </a:lnTo>
                  <a:lnTo>
                    <a:pt x="2017799" y="1019632"/>
                  </a:lnTo>
                  <a:lnTo>
                    <a:pt x="2021631" y="1068646"/>
                  </a:lnTo>
                  <a:lnTo>
                    <a:pt x="2030760" y="1123554"/>
                  </a:lnTo>
                  <a:lnTo>
                    <a:pt x="2039546" y="1175774"/>
                  </a:lnTo>
                  <a:lnTo>
                    <a:pt x="2044008" y="1225249"/>
                  </a:lnTo>
                  <a:lnTo>
                    <a:pt x="2044926" y="1272550"/>
                  </a:lnTo>
                  <a:lnTo>
                    <a:pt x="2043081" y="1318247"/>
                  </a:lnTo>
                  <a:lnTo>
                    <a:pt x="2039252" y="1362910"/>
                  </a:lnTo>
                  <a:lnTo>
                    <a:pt x="2034218" y="1407110"/>
                  </a:lnTo>
                  <a:lnTo>
                    <a:pt x="2028760" y="1451418"/>
                  </a:lnTo>
                  <a:lnTo>
                    <a:pt x="2023657" y="1496404"/>
                  </a:lnTo>
                  <a:lnTo>
                    <a:pt x="2019688" y="1542638"/>
                  </a:lnTo>
                  <a:lnTo>
                    <a:pt x="2017635" y="1590691"/>
                  </a:lnTo>
                  <a:lnTo>
                    <a:pt x="2018276" y="1641133"/>
                  </a:lnTo>
                  <a:lnTo>
                    <a:pt x="2022391" y="1694535"/>
                  </a:lnTo>
                  <a:lnTo>
                    <a:pt x="2030760" y="1751468"/>
                  </a:lnTo>
                  <a:lnTo>
                    <a:pt x="1970942" y="1760235"/>
                  </a:lnTo>
                  <a:lnTo>
                    <a:pt x="1918887" y="1765465"/>
                  </a:lnTo>
                  <a:lnTo>
                    <a:pt x="1872698" y="1767752"/>
                  </a:lnTo>
                  <a:lnTo>
                    <a:pt x="1830473" y="1767691"/>
                  </a:lnTo>
                  <a:lnTo>
                    <a:pt x="1790315" y="1765877"/>
                  </a:lnTo>
                  <a:lnTo>
                    <a:pt x="1750322" y="1762904"/>
                  </a:lnTo>
                  <a:lnTo>
                    <a:pt x="1708597" y="1759367"/>
                  </a:lnTo>
                  <a:lnTo>
                    <a:pt x="1663239" y="1755860"/>
                  </a:lnTo>
                  <a:lnTo>
                    <a:pt x="1612349" y="1752978"/>
                  </a:lnTo>
                  <a:lnTo>
                    <a:pt x="1554027" y="1751316"/>
                  </a:lnTo>
                  <a:lnTo>
                    <a:pt x="1486374" y="1751468"/>
                  </a:lnTo>
                  <a:lnTo>
                    <a:pt x="1404412" y="1752623"/>
                  </a:lnTo>
                  <a:lnTo>
                    <a:pt x="1335347" y="1753119"/>
                  </a:lnTo>
                  <a:lnTo>
                    <a:pt x="1276912" y="1753116"/>
                  </a:lnTo>
                  <a:lnTo>
                    <a:pt x="1226843" y="1752771"/>
                  </a:lnTo>
                  <a:lnTo>
                    <a:pt x="1182871" y="1752243"/>
                  </a:lnTo>
                  <a:lnTo>
                    <a:pt x="1142730" y="1751691"/>
                  </a:lnTo>
                  <a:lnTo>
                    <a:pt x="1104155" y="1751272"/>
                  </a:lnTo>
                  <a:lnTo>
                    <a:pt x="1064878" y="1751145"/>
                  </a:lnTo>
                  <a:lnTo>
                    <a:pt x="1022634" y="1751468"/>
                  </a:lnTo>
                  <a:lnTo>
                    <a:pt x="977788" y="1751564"/>
                  </a:lnTo>
                  <a:lnTo>
                    <a:pt x="932131" y="1750869"/>
                  </a:lnTo>
                  <a:lnTo>
                    <a:pt x="885536" y="1749712"/>
                  </a:lnTo>
                  <a:lnTo>
                    <a:pt x="837873" y="1748422"/>
                  </a:lnTo>
                  <a:lnTo>
                    <a:pt x="789015" y="1747327"/>
                  </a:lnTo>
                  <a:lnTo>
                    <a:pt x="738833" y="1746755"/>
                  </a:lnTo>
                  <a:lnTo>
                    <a:pt x="687199" y="1747035"/>
                  </a:lnTo>
                  <a:lnTo>
                    <a:pt x="633985" y="1748497"/>
                  </a:lnTo>
                  <a:lnTo>
                    <a:pt x="579061" y="1751468"/>
                  </a:lnTo>
                  <a:lnTo>
                    <a:pt x="531398" y="1753255"/>
                  </a:lnTo>
                  <a:lnTo>
                    <a:pt x="480348" y="1752767"/>
                  </a:lnTo>
                  <a:lnTo>
                    <a:pt x="426796" y="1750643"/>
                  </a:lnTo>
                  <a:lnTo>
                    <a:pt x="371627" y="1747523"/>
                  </a:lnTo>
                  <a:lnTo>
                    <a:pt x="315727" y="1744045"/>
                  </a:lnTo>
                  <a:lnTo>
                    <a:pt x="259979" y="1740849"/>
                  </a:lnTo>
                  <a:lnTo>
                    <a:pt x="205270" y="1738573"/>
                  </a:lnTo>
                  <a:lnTo>
                    <a:pt x="152483" y="1737858"/>
                  </a:lnTo>
                  <a:lnTo>
                    <a:pt x="102503" y="1739343"/>
                  </a:lnTo>
                  <a:lnTo>
                    <a:pt x="56217" y="1743666"/>
                  </a:lnTo>
                  <a:lnTo>
                    <a:pt x="14508" y="1751468"/>
                  </a:lnTo>
                  <a:lnTo>
                    <a:pt x="9670" y="1686184"/>
                  </a:lnTo>
                  <a:lnTo>
                    <a:pt x="7231" y="1625771"/>
                  </a:lnTo>
                  <a:lnTo>
                    <a:pt x="6693" y="1569473"/>
                  </a:lnTo>
                  <a:lnTo>
                    <a:pt x="7562" y="1516537"/>
                  </a:lnTo>
                  <a:lnTo>
                    <a:pt x="9341" y="1466207"/>
                  </a:lnTo>
                  <a:lnTo>
                    <a:pt x="11532" y="1417728"/>
                  </a:lnTo>
                  <a:lnTo>
                    <a:pt x="13641" y="1370347"/>
                  </a:lnTo>
                  <a:lnTo>
                    <a:pt x="15171" y="1323308"/>
                  </a:lnTo>
                  <a:lnTo>
                    <a:pt x="15625" y="1275856"/>
                  </a:lnTo>
                  <a:lnTo>
                    <a:pt x="14508" y="1227237"/>
                  </a:lnTo>
                  <a:lnTo>
                    <a:pt x="13996" y="1182760"/>
                  </a:lnTo>
                  <a:lnTo>
                    <a:pt x="15744" y="1138891"/>
                  </a:lnTo>
                  <a:lnTo>
                    <a:pt x="19032" y="1095111"/>
                  </a:lnTo>
                  <a:lnTo>
                    <a:pt x="23141" y="1050901"/>
                  </a:lnTo>
                  <a:lnTo>
                    <a:pt x="27352" y="1005741"/>
                  </a:lnTo>
                  <a:lnTo>
                    <a:pt x="30947" y="959110"/>
                  </a:lnTo>
                  <a:lnTo>
                    <a:pt x="33206" y="910491"/>
                  </a:lnTo>
                  <a:lnTo>
                    <a:pt x="33411" y="859364"/>
                  </a:lnTo>
                  <a:lnTo>
                    <a:pt x="30842" y="805208"/>
                  </a:lnTo>
                  <a:lnTo>
                    <a:pt x="24781" y="747505"/>
                  </a:lnTo>
                  <a:lnTo>
                    <a:pt x="14508" y="685735"/>
                  </a:lnTo>
                  <a:lnTo>
                    <a:pt x="6465" y="636448"/>
                  </a:lnTo>
                  <a:lnTo>
                    <a:pt x="1808" y="588886"/>
                  </a:lnTo>
                  <a:lnTo>
                    <a:pt x="0" y="542692"/>
                  </a:lnTo>
                  <a:lnTo>
                    <a:pt x="502" y="497512"/>
                  </a:lnTo>
                  <a:lnTo>
                    <a:pt x="2779" y="452991"/>
                  </a:lnTo>
                  <a:lnTo>
                    <a:pt x="6293" y="408771"/>
                  </a:lnTo>
                  <a:lnTo>
                    <a:pt x="10507" y="364499"/>
                  </a:lnTo>
                  <a:lnTo>
                    <a:pt x="14885" y="319819"/>
                  </a:lnTo>
                  <a:lnTo>
                    <a:pt x="18889" y="274374"/>
                  </a:lnTo>
                  <a:lnTo>
                    <a:pt x="21982" y="227810"/>
                  </a:lnTo>
                  <a:lnTo>
                    <a:pt x="23628" y="179772"/>
                  </a:lnTo>
                  <a:lnTo>
                    <a:pt x="23289" y="129903"/>
                  </a:lnTo>
                  <a:lnTo>
                    <a:pt x="20428" y="77848"/>
                  </a:lnTo>
                  <a:lnTo>
                    <a:pt x="14508" y="23252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96383" y="946404"/>
              <a:ext cx="2898647" cy="17586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16017" y="982217"/>
              <a:ext cx="2736850" cy="1520825"/>
            </a:xfrm>
            <a:custGeom>
              <a:avLst/>
              <a:gdLst/>
              <a:ahLst/>
              <a:cxnLst/>
              <a:rect l="l" t="t" r="r" b="b"/>
              <a:pathLst>
                <a:path w="2736850" h="1520825">
                  <a:moveTo>
                    <a:pt x="2736303" y="0"/>
                  </a:moveTo>
                  <a:lnTo>
                    <a:pt x="0" y="0"/>
                  </a:lnTo>
                  <a:lnTo>
                    <a:pt x="0" y="1520672"/>
                  </a:lnTo>
                </a:path>
              </a:pathLst>
            </a:custGeom>
            <a:ln w="25400">
              <a:solidFill>
                <a:srgbClr val="C0504D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77917" y="249019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26948"/>
            <a:ext cx="9144635" cy="76200"/>
            <a:chOff x="0" y="726948"/>
            <a:chExt cx="9144635" cy="76200"/>
          </a:xfrm>
        </p:grpSpPr>
        <p:sp>
          <p:nvSpPr>
            <p:cNvPr id="3" name="object 3"/>
            <p:cNvSpPr/>
            <p:nvPr/>
          </p:nvSpPr>
          <p:spPr>
            <a:xfrm>
              <a:off x="2339746" y="765048"/>
              <a:ext cx="2124710" cy="0"/>
            </a:xfrm>
            <a:custGeom>
              <a:avLst/>
              <a:gdLst/>
              <a:ahLst/>
              <a:cxnLst/>
              <a:rect l="l" t="t" r="r" b="b"/>
              <a:pathLst>
                <a:path w="2124710">
                  <a:moveTo>
                    <a:pt x="0" y="0"/>
                  </a:moveTo>
                  <a:lnTo>
                    <a:pt x="2124456" y="0"/>
                  </a:lnTo>
                </a:path>
              </a:pathLst>
            </a:custGeom>
            <a:ln w="76200">
              <a:solidFill>
                <a:srgbClr val="3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63796" y="765048"/>
              <a:ext cx="2339975" cy="0"/>
            </a:xfrm>
            <a:custGeom>
              <a:avLst/>
              <a:gdLst/>
              <a:ahLst/>
              <a:cxnLst/>
              <a:rect l="l" t="t" r="r" b="b"/>
              <a:pathLst>
                <a:path w="2339975">
                  <a:moveTo>
                    <a:pt x="0" y="0"/>
                  </a:moveTo>
                  <a:lnTo>
                    <a:pt x="2339746" y="0"/>
                  </a:lnTo>
                </a:path>
              </a:pathLst>
            </a:custGeom>
            <a:ln w="76200">
              <a:solidFill>
                <a:srgbClr val="B7DE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04659" y="765048"/>
              <a:ext cx="2339975" cy="0"/>
            </a:xfrm>
            <a:custGeom>
              <a:avLst/>
              <a:gdLst/>
              <a:ahLst/>
              <a:cxnLst/>
              <a:rect l="l" t="t" r="r" b="b"/>
              <a:pathLst>
                <a:path w="2339975">
                  <a:moveTo>
                    <a:pt x="0" y="0"/>
                  </a:moveTo>
                  <a:lnTo>
                    <a:pt x="2339746" y="0"/>
                  </a:lnTo>
                </a:path>
              </a:pathLst>
            </a:custGeom>
            <a:ln w="76200">
              <a:solidFill>
                <a:srgbClr val="DBEE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765048"/>
              <a:ext cx="2339975" cy="0"/>
            </a:xfrm>
            <a:custGeom>
              <a:avLst/>
              <a:gdLst/>
              <a:ahLst/>
              <a:cxnLst/>
              <a:rect l="l" t="t" r="r" b="b"/>
              <a:pathLst>
                <a:path w="2339975">
                  <a:moveTo>
                    <a:pt x="0" y="0"/>
                  </a:moveTo>
                  <a:lnTo>
                    <a:pt x="2339746" y="0"/>
                  </a:lnTo>
                </a:path>
              </a:pathLst>
            </a:custGeom>
            <a:ln w="762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8251" y="1030131"/>
            <a:ext cx="6032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??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48508" y="2243336"/>
            <a:ext cx="3252947" cy="31503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69976" y="2759964"/>
            <a:ext cx="3676015" cy="2461260"/>
            <a:chOff x="569976" y="2759964"/>
            <a:chExt cx="3676015" cy="2461260"/>
          </a:xfrm>
        </p:grpSpPr>
        <p:sp>
          <p:nvSpPr>
            <p:cNvPr id="10" name="object 10"/>
            <p:cNvSpPr/>
            <p:nvPr/>
          </p:nvSpPr>
          <p:spPr>
            <a:xfrm>
              <a:off x="569976" y="2759964"/>
              <a:ext cx="3675875" cy="24612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5047" y="2955036"/>
              <a:ext cx="3087623" cy="18729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51" y="216679"/>
            <a:ext cx="2866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3.3.1 </a:t>
            </a:r>
            <a:r>
              <a:rPr dirty="0"/>
              <a:t>특징 공간</a:t>
            </a:r>
            <a:r>
              <a:rPr spc="-75" dirty="0"/>
              <a:t> </a:t>
            </a:r>
            <a:r>
              <a:rPr dirty="0"/>
              <a:t>변환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51" y="893116"/>
            <a:ext cx="8485505" cy="14071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다층 퍼셉트론의</a:t>
            </a:r>
            <a:r>
              <a:rPr sz="2000" spc="-5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용량</a:t>
            </a:r>
            <a:endParaRPr sz="2000">
              <a:latin typeface="맑은 고딕"/>
              <a:cs typeface="맑은 고딕"/>
            </a:endParaRPr>
          </a:p>
          <a:p>
            <a:pPr marL="460375" lvl="1" indent="-181610">
              <a:lnSpc>
                <a:spcPct val="100000"/>
              </a:lnSpc>
              <a:spcBef>
                <a:spcPts val="855"/>
              </a:spcBef>
              <a:buClr>
                <a:srgbClr val="808080"/>
              </a:buClr>
              <a:buFont typeface="Wingdings"/>
              <a:buChar char=""/>
              <a:tabLst>
                <a:tab pos="461009" algn="l"/>
              </a:tabLst>
            </a:pPr>
            <a:r>
              <a:rPr sz="1600" spc="-5" dirty="0">
                <a:latin typeface="맑은 고딕"/>
                <a:cs typeface="맑은 고딕"/>
              </a:rPr>
              <a:t>[그림 3-11]처럼 </a:t>
            </a:r>
            <a:r>
              <a:rPr sz="1600" spc="-10" dirty="0">
                <a:latin typeface="맑은 고딕"/>
                <a:cs typeface="맑은 고딕"/>
              </a:rPr>
              <a:t>3개 </a:t>
            </a:r>
            <a:r>
              <a:rPr sz="1600" spc="-5" dirty="0">
                <a:latin typeface="맑은 고딕"/>
                <a:cs typeface="맑은 고딕"/>
              </a:rPr>
              <a:t>퍼셉트론을 결합하면, </a:t>
            </a:r>
            <a:r>
              <a:rPr sz="1600" spc="-10" dirty="0">
                <a:latin typeface="맑은 고딕"/>
                <a:cs typeface="맑은 고딕"/>
              </a:rPr>
              <a:t>2차원 </a:t>
            </a:r>
            <a:r>
              <a:rPr sz="1600" spc="-5" dirty="0">
                <a:latin typeface="맑은 고딕"/>
                <a:cs typeface="맑은 고딕"/>
              </a:rPr>
              <a:t>공간을 </a:t>
            </a:r>
            <a:r>
              <a:rPr sz="1600" spc="-10" dirty="0">
                <a:latin typeface="맑은 고딕"/>
                <a:cs typeface="맑은 고딕"/>
              </a:rPr>
              <a:t>7개 </a:t>
            </a:r>
            <a:r>
              <a:rPr sz="1600" spc="-5" dirty="0">
                <a:latin typeface="맑은 고딕"/>
                <a:cs typeface="맑은 고딕"/>
              </a:rPr>
              <a:t>영역으로 나누고 각</a:t>
            </a:r>
            <a:r>
              <a:rPr sz="1600" spc="18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영역을</a:t>
            </a:r>
            <a:endParaRPr sz="1600">
              <a:latin typeface="맑은 고딕"/>
              <a:cs typeface="맑은 고딕"/>
            </a:endParaRPr>
          </a:p>
          <a:p>
            <a:pPr marL="460375">
              <a:lnSpc>
                <a:spcPct val="100000"/>
              </a:lnSpc>
            </a:pPr>
            <a:r>
              <a:rPr sz="1600" spc="-10" dirty="0">
                <a:latin typeface="맑은 고딕"/>
                <a:cs typeface="맑은 고딕"/>
              </a:rPr>
              <a:t>3차원 </a:t>
            </a:r>
            <a:r>
              <a:rPr sz="1600" spc="-5" dirty="0">
                <a:latin typeface="맑은 고딕"/>
                <a:cs typeface="맑은 고딕"/>
              </a:rPr>
              <a:t>점으로</a:t>
            </a:r>
            <a:r>
              <a:rPr sz="1600" spc="2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변환</a:t>
            </a:r>
            <a:endParaRPr sz="1600">
              <a:latin typeface="맑은 고딕"/>
              <a:cs typeface="맑은 고딕"/>
            </a:endParaRPr>
          </a:p>
          <a:p>
            <a:pPr marL="460375" lvl="1" indent="-181610">
              <a:lnSpc>
                <a:spcPct val="100000"/>
              </a:lnSpc>
              <a:spcBef>
                <a:spcPts val="780"/>
              </a:spcBef>
              <a:buClr>
                <a:srgbClr val="808080"/>
              </a:buClr>
              <a:buFont typeface="Wingdings"/>
              <a:buChar char=""/>
              <a:tabLst>
                <a:tab pos="461009" algn="l"/>
              </a:tabLst>
            </a:pPr>
            <a:r>
              <a:rPr sz="1600" spc="-5" dirty="0">
                <a:latin typeface="맑은 고딕"/>
                <a:cs typeface="맑은 고딕"/>
              </a:rPr>
              <a:t>활성함수 </a:t>
            </a:r>
            <a:r>
              <a:rPr sz="1600" spc="-235" dirty="0">
                <a:latin typeface="Cambria Math"/>
                <a:cs typeface="Cambria Math"/>
              </a:rPr>
              <a:t>𝜏𝜏</a:t>
            </a:r>
            <a:r>
              <a:rPr sz="1600" spc="-235" dirty="0">
                <a:latin typeface="맑은 고딕"/>
                <a:cs typeface="맑은 고딕"/>
              </a:rPr>
              <a:t>로 </a:t>
            </a:r>
            <a:r>
              <a:rPr sz="1600" b="1" spc="-5" dirty="0">
                <a:latin typeface="맑은 고딕"/>
                <a:cs typeface="맑은 고딕"/>
              </a:rPr>
              <a:t>계단함수</a:t>
            </a:r>
            <a:r>
              <a:rPr sz="1200" spc="-5" dirty="0">
                <a:latin typeface="맑은 고딕"/>
                <a:cs typeface="맑은 고딕"/>
              </a:rPr>
              <a:t>(출력: +1 </a:t>
            </a:r>
            <a:r>
              <a:rPr sz="1200" dirty="0">
                <a:latin typeface="맑은 고딕"/>
                <a:cs typeface="맑은 고딕"/>
              </a:rPr>
              <a:t>or </a:t>
            </a:r>
            <a:r>
              <a:rPr sz="1200" spc="-10" dirty="0">
                <a:latin typeface="맑은 고딕"/>
                <a:cs typeface="맑은 고딕"/>
              </a:rPr>
              <a:t>-1)</a:t>
            </a:r>
            <a:r>
              <a:rPr sz="1600" spc="-10" dirty="0">
                <a:latin typeface="맑은 고딕"/>
                <a:cs typeface="맑은 고딕"/>
              </a:rPr>
              <a:t>를 </a:t>
            </a:r>
            <a:r>
              <a:rPr sz="1600" spc="-5" dirty="0">
                <a:latin typeface="맑은 고딕"/>
                <a:cs typeface="맑은 고딕"/>
              </a:rPr>
              <a:t>사용하므로 영역을 점으로 변환하게</a:t>
            </a:r>
            <a:r>
              <a:rPr sz="1600" spc="2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됨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551" y="5004113"/>
            <a:ext cx="7455534" cy="109601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19075" indent="-181610">
              <a:lnSpc>
                <a:spcPct val="100000"/>
              </a:lnSpc>
              <a:spcBef>
                <a:spcPts val="1010"/>
              </a:spcBef>
              <a:buClr>
                <a:srgbClr val="808080"/>
              </a:buClr>
              <a:buFont typeface="Wingdings"/>
              <a:buChar char=""/>
              <a:tabLst>
                <a:tab pos="219710" algn="l"/>
              </a:tabLst>
            </a:pPr>
            <a:r>
              <a:rPr sz="1600" spc="-5" dirty="0">
                <a:latin typeface="맑은 고딕"/>
                <a:cs typeface="맑은 고딕"/>
              </a:rPr>
              <a:t>일반화하여, </a:t>
            </a:r>
            <a:r>
              <a:rPr sz="1600" i="1" spc="-5" dirty="0">
                <a:latin typeface="Times New Roman"/>
                <a:cs typeface="Times New Roman"/>
              </a:rPr>
              <a:t>p</a:t>
            </a:r>
            <a:r>
              <a:rPr sz="1600" spc="-5" dirty="0">
                <a:latin typeface="맑은 고딕"/>
                <a:cs typeface="맑은 고딕"/>
              </a:rPr>
              <a:t>개 퍼셉트론을 결합하면 </a:t>
            </a:r>
            <a:r>
              <a:rPr sz="1600" i="1" spc="-5" dirty="0">
                <a:latin typeface="Times New Roman"/>
                <a:cs typeface="Times New Roman"/>
              </a:rPr>
              <a:t>p</a:t>
            </a:r>
            <a:r>
              <a:rPr sz="1600" spc="-5" dirty="0">
                <a:latin typeface="맑은 고딕"/>
                <a:cs typeface="맑은 고딕"/>
              </a:rPr>
              <a:t>차원 공간으로</a:t>
            </a:r>
            <a:r>
              <a:rPr sz="1600" spc="7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변환</a:t>
            </a:r>
            <a:endParaRPr sz="1600" dirty="0">
              <a:latin typeface="맑은 고딕"/>
              <a:cs typeface="맑은 고딕"/>
            </a:endParaRPr>
          </a:p>
          <a:p>
            <a:pPr marL="400685" lvl="1" indent="-182245">
              <a:lnSpc>
                <a:spcPts val="1430"/>
              </a:lnSpc>
              <a:spcBef>
                <a:spcPts val="915"/>
              </a:spcBef>
              <a:buClr>
                <a:srgbClr val="808080"/>
              </a:buClr>
              <a:buFont typeface="Arial"/>
              <a:buChar char="•"/>
              <a:tabLst>
                <a:tab pos="401320" algn="l"/>
                <a:tab pos="1183640" algn="l"/>
              </a:tabLst>
            </a:pPr>
            <a:r>
              <a:rPr sz="1600" spc="-5" dirty="0">
                <a:latin typeface="Cambria Math"/>
                <a:cs typeface="Cambria Math"/>
              </a:rPr>
              <a:t>1 +</a:t>
            </a:r>
            <a:r>
              <a:rPr sz="1600" spc="15" dirty="0">
                <a:latin typeface="Cambria Math"/>
                <a:cs typeface="Cambria Math"/>
              </a:rPr>
              <a:t> </a:t>
            </a:r>
            <a:r>
              <a:rPr sz="2400" spc="-284" baseline="1736" dirty="0">
                <a:latin typeface="Cambria Math"/>
                <a:cs typeface="Cambria Math"/>
              </a:rPr>
              <a:t>∑</a:t>
            </a:r>
            <a:r>
              <a:rPr sz="1725" spc="-284" baseline="38647" dirty="0">
                <a:latin typeface="Cambria Math"/>
                <a:cs typeface="Cambria Math"/>
              </a:rPr>
              <a:t>𝑝	</a:t>
            </a:r>
            <a:r>
              <a:rPr sz="1600" spc="-114" dirty="0">
                <a:latin typeface="Cambria Math"/>
                <a:cs typeface="Cambria Math"/>
              </a:rPr>
              <a:t>𝑖</a:t>
            </a:r>
            <a:r>
              <a:rPr sz="1600" spc="-114" dirty="0" err="1">
                <a:latin typeface="맑은 고딕"/>
                <a:cs typeface="맑은 고딕"/>
              </a:rPr>
              <a:t>개의</a:t>
            </a:r>
            <a:r>
              <a:rPr sz="1600" spc="-114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영역으로</a:t>
            </a:r>
            <a:r>
              <a:rPr sz="1600" spc="13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분할</a:t>
            </a:r>
            <a:endParaRPr sz="1600" dirty="0">
              <a:latin typeface="맑은 고딕"/>
              <a:cs typeface="맑은 고딕"/>
            </a:endParaRPr>
          </a:p>
          <a:p>
            <a:pPr marL="899160">
              <a:lnSpc>
                <a:spcPts val="890"/>
              </a:lnSpc>
            </a:pPr>
            <a:r>
              <a:rPr sz="1150" spc="-65" dirty="0">
                <a:latin typeface="Cambria Math"/>
                <a:cs typeface="Cambria Math"/>
              </a:rPr>
              <a:t>𝑖=1</a:t>
            </a:r>
            <a:endParaRPr sz="1150" dirty="0">
              <a:latin typeface="Cambria Math"/>
              <a:cs typeface="Cambria Math"/>
            </a:endParaRPr>
          </a:p>
          <a:p>
            <a:pPr marL="400685" lvl="1" indent="-182245">
              <a:lnSpc>
                <a:spcPct val="100000"/>
              </a:lnSpc>
              <a:spcBef>
                <a:spcPts val="375"/>
              </a:spcBef>
              <a:buClr>
                <a:srgbClr val="808080"/>
              </a:buClr>
              <a:buFont typeface="Arial"/>
              <a:buChar char="•"/>
              <a:tabLst>
                <a:tab pos="401320" algn="l"/>
              </a:tabLst>
            </a:pPr>
            <a:r>
              <a:rPr sz="1600" spc="-5" dirty="0">
                <a:latin typeface="맑은 고딕"/>
                <a:cs typeface="맑은 고딕"/>
              </a:rPr>
              <a:t>즉, </a:t>
            </a:r>
            <a:r>
              <a:rPr sz="1650" i="1" spc="-20" dirty="0">
                <a:latin typeface="맑은 고딕"/>
                <a:cs typeface="맑은 고딕"/>
              </a:rPr>
              <a:t>p</a:t>
            </a:r>
            <a:r>
              <a:rPr sz="1600" spc="-20" dirty="0">
                <a:latin typeface="맑은 고딕"/>
                <a:cs typeface="맑은 고딕"/>
              </a:rPr>
              <a:t>가 </a:t>
            </a:r>
            <a:r>
              <a:rPr sz="1600" spc="-5" dirty="0">
                <a:latin typeface="맑은 고딕"/>
                <a:cs typeface="맑은 고딕"/>
              </a:rPr>
              <a:t>클수록 </a:t>
            </a:r>
            <a:r>
              <a:rPr sz="1600" b="1" spc="-5" dirty="0">
                <a:latin typeface="맑은 고딕"/>
                <a:cs typeface="맑은 고딕"/>
              </a:rPr>
              <a:t>신경망의 용량</a:t>
            </a:r>
            <a:r>
              <a:rPr sz="1600" spc="-5" dirty="0">
                <a:latin typeface="맑은 고딕"/>
                <a:cs typeface="맑은 고딕"/>
              </a:rPr>
              <a:t>이 커짐 </a:t>
            </a:r>
            <a:r>
              <a:rPr sz="1600" spc="-5" dirty="0">
                <a:latin typeface="Wingdings"/>
                <a:cs typeface="Wingdings"/>
              </a:rPr>
              <a:t>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너무크면 </a:t>
            </a:r>
            <a:r>
              <a:rPr sz="1600" b="1" spc="-5" dirty="0">
                <a:latin typeface="맑은 고딕"/>
                <a:cs typeface="맑은 고딕"/>
              </a:rPr>
              <a:t>Overfitting </a:t>
            </a:r>
            <a:r>
              <a:rPr sz="1600" spc="-5" dirty="0">
                <a:latin typeface="맑은 고딕"/>
                <a:cs typeface="맑은 고딕"/>
              </a:rPr>
              <a:t>가능성도</a:t>
            </a:r>
            <a:r>
              <a:rPr sz="1600" spc="-13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커짐</a:t>
            </a:r>
            <a:endParaRPr sz="1600" dirty="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7532" y="2612617"/>
            <a:ext cx="6192011" cy="20164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5355"/>
            <a:ext cx="9143999" cy="1342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2532" y="332231"/>
            <a:ext cx="1866899" cy="3057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00372" y="658368"/>
            <a:ext cx="4539951" cy="32314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5835" y="4006480"/>
            <a:ext cx="5256282" cy="11699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0259" y="5961393"/>
            <a:ext cx="34988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맑은 고딕"/>
                <a:cs typeface="맑은 고딕"/>
              </a:rPr>
              <a:t>3장. 다층</a:t>
            </a:r>
            <a:r>
              <a:rPr sz="3200" b="1" spc="-1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3200" b="1" dirty="0">
                <a:solidFill>
                  <a:srgbClr val="FFFFFF"/>
                </a:solidFill>
                <a:latin typeface="맑은 고딕"/>
                <a:cs typeface="맑은 고딕"/>
              </a:rPr>
              <a:t>퍼셉트론</a:t>
            </a:r>
            <a:endParaRPr sz="3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51" y="216679"/>
            <a:ext cx="2040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3.3.2</a:t>
            </a:r>
            <a:r>
              <a:rPr spc="-85" dirty="0"/>
              <a:t> </a:t>
            </a:r>
            <a:r>
              <a:rPr dirty="0"/>
              <a:t>활성함수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51" y="749102"/>
            <a:ext cx="8588375" cy="10642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딱딱한 공간 분할과 부드러운 공간</a:t>
            </a:r>
            <a:r>
              <a:rPr sz="2000" spc="-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분할</a:t>
            </a:r>
            <a:endParaRPr sz="2000">
              <a:latin typeface="맑은 고딕"/>
              <a:cs typeface="맑은 고딕"/>
            </a:endParaRPr>
          </a:p>
          <a:p>
            <a:pPr marL="460375" marR="5080" lvl="1" indent="-181610">
              <a:lnSpc>
                <a:spcPct val="100000"/>
              </a:lnSpc>
              <a:spcBef>
                <a:spcPts val="855"/>
              </a:spcBef>
              <a:buClr>
                <a:srgbClr val="808080"/>
              </a:buClr>
              <a:buFont typeface="Wingdings"/>
              <a:buChar char=""/>
              <a:tabLst>
                <a:tab pos="461009" algn="l"/>
              </a:tabLst>
            </a:pPr>
            <a:r>
              <a:rPr sz="1600" spc="-5" dirty="0">
                <a:latin typeface="맑은 고딕"/>
                <a:cs typeface="맑은 고딕"/>
              </a:rPr>
              <a:t>계단함수는 딱딱한 의사결정(영역을 점으로 변환). 나머지 활성함수는 부드러운 의사결정(  영역을 영역으로</a:t>
            </a:r>
            <a:r>
              <a:rPr sz="1600" spc="2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변환)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0499" y="1872501"/>
            <a:ext cx="7472647" cy="2025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2355" y="4328159"/>
            <a:ext cx="4578095" cy="1932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51" y="216679"/>
            <a:ext cx="2040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3.3.2</a:t>
            </a:r>
            <a:r>
              <a:rPr spc="-85" dirty="0"/>
              <a:t> </a:t>
            </a:r>
            <a:r>
              <a:rPr dirty="0"/>
              <a:t>활성함수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51" y="752929"/>
            <a:ext cx="7778115" cy="115951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50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신경망이 사용하는 다양한</a:t>
            </a:r>
            <a:r>
              <a:rPr sz="2000" spc="-6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활성함수</a:t>
            </a:r>
            <a:endParaRPr sz="2000">
              <a:latin typeface="맑은 고딕"/>
              <a:cs typeface="맑은 고딕"/>
            </a:endParaRPr>
          </a:p>
          <a:p>
            <a:pPr marL="460375" lvl="1" indent="-181610">
              <a:lnSpc>
                <a:spcPct val="100000"/>
              </a:lnSpc>
              <a:spcBef>
                <a:spcPts val="835"/>
              </a:spcBef>
              <a:buClr>
                <a:srgbClr val="808080"/>
              </a:buClr>
              <a:buFont typeface="Wingdings"/>
              <a:buChar char=""/>
              <a:tabLst>
                <a:tab pos="461009" algn="l"/>
              </a:tabLst>
            </a:pPr>
            <a:r>
              <a:rPr sz="1600" spc="-5" dirty="0">
                <a:latin typeface="맑은 고딕"/>
                <a:cs typeface="맑은 고딕"/>
              </a:rPr>
              <a:t>로지스틱 시그모이드와 하이퍼볼릭 탄젠트는 </a:t>
            </a:r>
            <a:r>
              <a:rPr sz="1600" i="1" spc="-5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맑은 고딕"/>
                <a:cs typeface="맑은 고딕"/>
              </a:rPr>
              <a:t>가 커질수록 계단함수에</a:t>
            </a:r>
            <a:r>
              <a:rPr sz="1600" spc="5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가까워짐</a:t>
            </a:r>
            <a:endParaRPr sz="1600">
              <a:latin typeface="맑은 고딕"/>
              <a:cs typeface="맑은 고딕"/>
            </a:endParaRPr>
          </a:p>
          <a:p>
            <a:pPr marL="460375" lvl="1" indent="-181610">
              <a:lnSpc>
                <a:spcPct val="100000"/>
              </a:lnSpc>
              <a:spcBef>
                <a:spcPts val="800"/>
              </a:spcBef>
              <a:buClr>
                <a:srgbClr val="808080"/>
              </a:buClr>
              <a:buFont typeface="Wingdings"/>
              <a:buChar char=""/>
              <a:tabLst>
                <a:tab pos="461009" algn="l"/>
              </a:tabLst>
            </a:pPr>
            <a:r>
              <a:rPr sz="1600" spc="-5" dirty="0">
                <a:latin typeface="맑은 고딕"/>
                <a:cs typeface="맑은 고딕"/>
              </a:rPr>
              <a:t>모두 </a:t>
            </a:r>
            <a:r>
              <a:rPr sz="1600" spc="-10" dirty="0">
                <a:latin typeface="맑은 고딕"/>
                <a:cs typeface="맑은 고딕"/>
              </a:rPr>
              <a:t>1차 </a:t>
            </a:r>
            <a:r>
              <a:rPr sz="1600" spc="-5" dirty="0">
                <a:latin typeface="맑은 고딕"/>
                <a:cs typeface="맑은 고딕"/>
              </a:rPr>
              <a:t>도함수 계산이 빠름 (특히 </a:t>
            </a:r>
            <a:r>
              <a:rPr sz="1600" spc="-25" dirty="0">
                <a:latin typeface="맑은 고딕"/>
                <a:cs typeface="맑은 고딕"/>
              </a:rPr>
              <a:t>ReLU는 </a:t>
            </a:r>
            <a:r>
              <a:rPr sz="1600" spc="-5" dirty="0">
                <a:latin typeface="맑은 고딕"/>
                <a:cs typeface="맑은 고딕"/>
              </a:rPr>
              <a:t>비교 연산 한</a:t>
            </a:r>
            <a:r>
              <a:rPr sz="1600" spc="12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번)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951" y="5753475"/>
            <a:ext cx="8181975" cy="5257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93675" marR="5080" indent="-181610">
              <a:lnSpc>
                <a:spcPts val="1920"/>
              </a:lnSpc>
              <a:spcBef>
                <a:spcPts val="245"/>
              </a:spcBef>
              <a:buClr>
                <a:srgbClr val="808080"/>
              </a:buClr>
              <a:buFont typeface="Wingdings"/>
              <a:buChar char=""/>
              <a:tabLst>
                <a:tab pos="194310" algn="l"/>
              </a:tabLst>
            </a:pPr>
            <a:r>
              <a:rPr sz="1600" spc="-5" dirty="0">
                <a:latin typeface="맑은 고딕"/>
                <a:cs typeface="맑은 고딕"/>
              </a:rPr>
              <a:t>퍼셉트론은 </a:t>
            </a:r>
            <a:r>
              <a:rPr sz="1650" i="1" spc="-45" dirty="0">
                <a:latin typeface="맑은 고딕"/>
                <a:cs typeface="맑은 고딕"/>
              </a:rPr>
              <a:t>계단함수</a:t>
            </a:r>
            <a:r>
              <a:rPr sz="1600" spc="-45" dirty="0">
                <a:latin typeface="맑은 고딕"/>
                <a:cs typeface="맑은 고딕"/>
              </a:rPr>
              <a:t>, </a:t>
            </a:r>
            <a:r>
              <a:rPr sz="1600" spc="-5" dirty="0">
                <a:latin typeface="맑은 고딕"/>
                <a:cs typeface="맑은 고딕"/>
              </a:rPr>
              <a:t>다층 퍼셉트론은 </a:t>
            </a:r>
            <a:r>
              <a:rPr sz="1650" i="1" spc="-55" dirty="0">
                <a:latin typeface="맑은 고딕"/>
                <a:cs typeface="맑은 고딕"/>
              </a:rPr>
              <a:t>로지스틱 </a:t>
            </a:r>
            <a:r>
              <a:rPr sz="1650" i="1" spc="-50" dirty="0">
                <a:latin typeface="맑은 고딕"/>
                <a:cs typeface="맑은 고딕"/>
              </a:rPr>
              <a:t>시그모이드</a:t>
            </a:r>
            <a:r>
              <a:rPr sz="1600" spc="-50" dirty="0">
                <a:latin typeface="맑은 고딕"/>
                <a:cs typeface="맑은 고딕"/>
              </a:rPr>
              <a:t>와 </a:t>
            </a:r>
            <a:r>
              <a:rPr sz="1650" i="1" spc="-55" dirty="0">
                <a:latin typeface="맑은 고딕"/>
                <a:cs typeface="맑은 고딕"/>
              </a:rPr>
              <a:t>하이퍼볼릭 </a:t>
            </a:r>
            <a:r>
              <a:rPr sz="1650" i="1" spc="-45" dirty="0">
                <a:latin typeface="맑은 고딕"/>
                <a:cs typeface="맑은 고딕"/>
              </a:rPr>
              <a:t>탄젠트</a:t>
            </a:r>
            <a:r>
              <a:rPr sz="1600" spc="-45" dirty="0">
                <a:latin typeface="맑은 고딕"/>
                <a:cs typeface="맑은 고딕"/>
              </a:rPr>
              <a:t>, </a:t>
            </a:r>
            <a:r>
              <a:rPr sz="1600" spc="-5" dirty="0">
                <a:latin typeface="맑은 고딕"/>
                <a:cs typeface="맑은 고딕"/>
              </a:rPr>
              <a:t>딥러  닝은 </a:t>
            </a:r>
            <a:r>
              <a:rPr sz="1650" i="1" spc="-45" dirty="0">
                <a:latin typeface="맑은 고딕"/>
                <a:cs typeface="맑은 고딕"/>
              </a:rPr>
              <a:t>ReLU</a:t>
            </a:r>
            <a:r>
              <a:rPr sz="1600" spc="-45" dirty="0">
                <a:latin typeface="맑은 고딕"/>
                <a:cs typeface="맑은 고딕"/>
              </a:rPr>
              <a:t>를 </a:t>
            </a:r>
            <a:r>
              <a:rPr sz="1600" spc="-5" dirty="0">
                <a:latin typeface="맑은 고딕"/>
                <a:cs typeface="맑은 고딕"/>
              </a:rPr>
              <a:t>사용하는</a:t>
            </a:r>
            <a:r>
              <a:rPr sz="1600" spc="7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편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4858" y="2138184"/>
            <a:ext cx="7251944" cy="32796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51" y="216679"/>
            <a:ext cx="1430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3.3.3</a:t>
            </a:r>
            <a:r>
              <a:rPr spc="-85" dirty="0"/>
              <a:t> </a:t>
            </a:r>
            <a:r>
              <a:rPr dirty="0"/>
              <a:t>구조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51" y="752929"/>
            <a:ext cx="7000875" cy="1939289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50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[그림 3-14(a)]는 입력층-</a:t>
            </a:r>
            <a:r>
              <a:rPr sz="2000" b="1" dirty="0">
                <a:latin typeface="맑은 고딕"/>
                <a:cs typeface="맑은 고딕"/>
              </a:rPr>
              <a:t>은닉층</a:t>
            </a:r>
            <a:r>
              <a:rPr sz="2000" dirty="0">
                <a:latin typeface="맑은 고딕"/>
                <a:cs typeface="맑은 고딕"/>
              </a:rPr>
              <a:t>-출력층의 </a:t>
            </a:r>
            <a:r>
              <a:rPr sz="2000" b="1" dirty="0">
                <a:latin typeface="맑은 고딕"/>
                <a:cs typeface="맑은 고딕"/>
              </a:rPr>
              <a:t>2층</a:t>
            </a:r>
            <a:r>
              <a:rPr sz="2000" b="1" spc="-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구조</a:t>
            </a:r>
            <a:endParaRPr sz="2000">
              <a:latin typeface="맑은 고딕"/>
              <a:cs typeface="맑은 고딕"/>
            </a:endParaRPr>
          </a:p>
          <a:p>
            <a:pPr marL="460375" lvl="1" indent="-181610">
              <a:lnSpc>
                <a:spcPct val="100000"/>
              </a:lnSpc>
              <a:spcBef>
                <a:spcPts val="835"/>
              </a:spcBef>
              <a:buClr>
                <a:srgbClr val="808080"/>
              </a:buClr>
              <a:buFont typeface="Wingdings"/>
              <a:buChar char=""/>
              <a:tabLst>
                <a:tab pos="461009" algn="l"/>
              </a:tabLst>
            </a:pPr>
            <a:r>
              <a:rPr sz="1600" i="1" spc="-5" dirty="0">
                <a:latin typeface="Times New Roman"/>
                <a:cs typeface="Times New Roman"/>
              </a:rPr>
              <a:t>d</a:t>
            </a:r>
            <a:r>
              <a:rPr sz="1600" spc="-5" dirty="0">
                <a:latin typeface="Times New Roman"/>
                <a:cs typeface="Times New Roman"/>
              </a:rPr>
              <a:t>+1</a:t>
            </a:r>
            <a:r>
              <a:rPr sz="1600" spc="-5" dirty="0">
                <a:latin typeface="맑은 고딕"/>
                <a:cs typeface="맑은 고딕"/>
              </a:rPr>
              <a:t>개의 </a:t>
            </a:r>
            <a:r>
              <a:rPr sz="1600" b="1" spc="-5" dirty="0">
                <a:latin typeface="맑은 고딕"/>
                <a:cs typeface="맑은 고딕"/>
              </a:rPr>
              <a:t>입력 </a:t>
            </a:r>
            <a:r>
              <a:rPr sz="1600" spc="-5" dirty="0">
                <a:latin typeface="맑은 고딕"/>
                <a:cs typeface="맑은 고딕"/>
              </a:rPr>
              <a:t>노드 </a:t>
            </a:r>
            <a:r>
              <a:rPr sz="1600" dirty="0">
                <a:latin typeface="맑은 고딕"/>
                <a:cs typeface="맑은 고딕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d</a:t>
            </a:r>
            <a:r>
              <a:rPr sz="1600" dirty="0">
                <a:latin typeface="맑은 고딕"/>
                <a:cs typeface="맑은 고딕"/>
              </a:rPr>
              <a:t>는 </a:t>
            </a:r>
            <a:r>
              <a:rPr sz="1600" spc="-5" dirty="0">
                <a:latin typeface="맑은 고딕"/>
                <a:cs typeface="맑은 고딕"/>
              </a:rPr>
              <a:t>특징의 개수). </a:t>
            </a:r>
            <a:r>
              <a:rPr sz="1600" i="1" spc="-5" dirty="0">
                <a:latin typeface="Times New Roman"/>
                <a:cs typeface="Times New Roman"/>
              </a:rPr>
              <a:t>c</a:t>
            </a:r>
            <a:r>
              <a:rPr sz="1600" spc="-5" dirty="0">
                <a:latin typeface="맑은 고딕"/>
                <a:cs typeface="맑은 고딕"/>
              </a:rPr>
              <a:t>개의 </a:t>
            </a:r>
            <a:r>
              <a:rPr sz="1600" b="1" spc="-5" dirty="0">
                <a:latin typeface="맑은 고딕"/>
                <a:cs typeface="맑은 고딕"/>
              </a:rPr>
              <a:t>출력 </a:t>
            </a:r>
            <a:r>
              <a:rPr sz="1600" spc="-5" dirty="0">
                <a:latin typeface="맑은 고딕"/>
                <a:cs typeface="맑은 고딕"/>
              </a:rPr>
              <a:t>노드 (</a:t>
            </a:r>
            <a:r>
              <a:rPr sz="1600" i="1" spc="-5" dirty="0">
                <a:latin typeface="Times New Roman"/>
                <a:cs typeface="Times New Roman"/>
              </a:rPr>
              <a:t>c</a:t>
            </a:r>
            <a:r>
              <a:rPr sz="1600" spc="-5" dirty="0">
                <a:latin typeface="맑은 고딕"/>
                <a:cs typeface="맑은 고딕"/>
              </a:rPr>
              <a:t>는 부류</a:t>
            </a:r>
            <a:r>
              <a:rPr sz="1600" spc="6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개수)</a:t>
            </a:r>
            <a:endParaRPr sz="1600">
              <a:latin typeface="맑은 고딕"/>
              <a:cs typeface="맑은 고딕"/>
            </a:endParaRPr>
          </a:p>
          <a:p>
            <a:pPr marL="460375" lvl="1" indent="-181610">
              <a:lnSpc>
                <a:spcPct val="100000"/>
              </a:lnSpc>
              <a:spcBef>
                <a:spcPts val="790"/>
              </a:spcBef>
              <a:buClr>
                <a:srgbClr val="808080"/>
              </a:buClr>
              <a:buFont typeface="Wingdings"/>
              <a:buChar char=""/>
              <a:tabLst>
                <a:tab pos="461009" algn="l"/>
              </a:tabLst>
            </a:pPr>
            <a:r>
              <a:rPr sz="1600" i="1" spc="-5" dirty="0">
                <a:latin typeface="Times New Roman"/>
                <a:cs typeface="Times New Roman"/>
              </a:rPr>
              <a:t>p</a:t>
            </a:r>
            <a:r>
              <a:rPr sz="1600" spc="-5" dirty="0">
                <a:latin typeface="맑은 고딕"/>
                <a:cs typeface="맑은 고딕"/>
              </a:rPr>
              <a:t>개의 출력 노드: </a:t>
            </a:r>
            <a:r>
              <a:rPr sz="1600" i="1" spc="-5" dirty="0">
                <a:latin typeface="Times New Roman"/>
                <a:cs typeface="Times New Roman"/>
              </a:rPr>
              <a:t>p</a:t>
            </a:r>
            <a:r>
              <a:rPr sz="1600" spc="-5" dirty="0">
                <a:latin typeface="맑은 고딕"/>
                <a:cs typeface="맑은 고딕"/>
              </a:rPr>
              <a:t>는 </a:t>
            </a:r>
            <a:r>
              <a:rPr sz="1600" b="1" spc="-5" dirty="0">
                <a:latin typeface="맑은 고딕"/>
                <a:cs typeface="맑은 고딕"/>
              </a:rPr>
              <a:t>하이퍼 매개변수</a:t>
            </a:r>
            <a:r>
              <a:rPr sz="1600" spc="-5" dirty="0">
                <a:latin typeface="맑은 고딕"/>
                <a:cs typeface="맑은 고딕"/>
              </a:rPr>
              <a:t>(사용자가 정해주는</a:t>
            </a:r>
            <a:r>
              <a:rPr sz="1600" spc="6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매개변수)</a:t>
            </a:r>
            <a:endParaRPr sz="1600">
              <a:latin typeface="맑은 고딕"/>
              <a:cs typeface="맑은 고딕"/>
            </a:endParaRPr>
          </a:p>
          <a:p>
            <a:pPr marL="641985" lvl="2" indent="-182245">
              <a:lnSpc>
                <a:spcPct val="100000"/>
              </a:lnSpc>
              <a:spcBef>
                <a:spcPts val="780"/>
              </a:spcBef>
              <a:buClr>
                <a:srgbClr val="808080"/>
              </a:buClr>
              <a:buFont typeface="Arial"/>
              <a:buChar char="•"/>
              <a:tabLst>
                <a:tab pos="642620" algn="l"/>
              </a:tabLst>
            </a:pPr>
            <a:r>
              <a:rPr sz="1600" i="1" spc="-5" dirty="0">
                <a:latin typeface="Times New Roman"/>
                <a:cs typeface="Times New Roman"/>
              </a:rPr>
              <a:t>p</a:t>
            </a:r>
            <a:r>
              <a:rPr sz="1600" spc="-5" dirty="0">
                <a:latin typeface="맑은 고딕"/>
                <a:cs typeface="맑은 고딕"/>
              </a:rPr>
              <a:t>가 너무 크면 과잉적합, 너무 작으면</a:t>
            </a:r>
            <a:r>
              <a:rPr sz="1600" spc="5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과소적합</a:t>
            </a:r>
            <a:endParaRPr sz="16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1050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[그림 3-14(b)]는 입력층-</a:t>
            </a:r>
            <a:r>
              <a:rPr sz="2000" b="1" dirty="0">
                <a:latin typeface="맑은 고딕"/>
                <a:cs typeface="맑은 고딕"/>
              </a:rPr>
              <a:t>은닉층</a:t>
            </a:r>
            <a:r>
              <a:rPr sz="2000" dirty="0">
                <a:latin typeface="맑은 고딕"/>
                <a:cs typeface="맑은 고딕"/>
              </a:rPr>
              <a:t>-</a:t>
            </a:r>
            <a:r>
              <a:rPr sz="2000" b="1" dirty="0">
                <a:latin typeface="맑은 고딕"/>
                <a:cs typeface="맑은 고딕"/>
              </a:rPr>
              <a:t>은닉층</a:t>
            </a:r>
            <a:r>
              <a:rPr sz="2000" dirty="0">
                <a:latin typeface="맑은 고딕"/>
                <a:cs typeface="맑은 고딕"/>
              </a:rPr>
              <a:t>-출력층의 </a:t>
            </a:r>
            <a:r>
              <a:rPr sz="2000" b="1" dirty="0">
                <a:latin typeface="맑은 고딕"/>
                <a:cs typeface="맑은 고딕"/>
              </a:rPr>
              <a:t>3층</a:t>
            </a:r>
            <a:r>
              <a:rPr sz="2000" b="1" spc="-10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구조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5241" y="2988694"/>
            <a:ext cx="7617223" cy="3390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886955" y="0"/>
            <a:ext cx="2257425" cy="1663064"/>
            <a:chOff x="6886955" y="0"/>
            <a:chExt cx="2257425" cy="1663064"/>
          </a:xfrm>
        </p:grpSpPr>
        <p:sp>
          <p:nvSpPr>
            <p:cNvPr id="6" name="object 6"/>
            <p:cNvSpPr/>
            <p:nvPr/>
          </p:nvSpPr>
          <p:spPr>
            <a:xfrm>
              <a:off x="6886955" y="0"/>
              <a:ext cx="2257044" cy="16626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82028" y="18288"/>
              <a:ext cx="2061971" cy="12512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51" y="216679"/>
            <a:ext cx="1430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3.3.3</a:t>
            </a:r>
            <a:r>
              <a:rPr spc="-85" dirty="0"/>
              <a:t> </a:t>
            </a:r>
            <a:r>
              <a:rPr dirty="0"/>
              <a:t>구조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51" y="886115"/>
            <a:ext cx="42602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다층 퍼셉트론의</a:t>
            </a:r>
            <a:r>
              <a:rPr sz="2000" spc="-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매개변수(가중치)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6959" y="1417991"/>
            <a:ext cx="14732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395" dirty="0">
                <a:latin typeface="Cambria Math"/>
                <a:cs typeface="Cambria Math"/>
              </a:rPr>
              <a:t>𝑗</a:t>
            </a:r>
            <a:r>
              <a:rPr sz="1150" spc="-390" dirty="0">
                <a:latin typeface="Cambria Math"/>
                <a:cs typeface="Cambria Math"/>
              </a:rPr>
              <a:t>𝑗</a:t>
            </a:r>
            <a:r>
              <a:rPr sz="1150" spc="-509" dirty="0">
                <a:latin typeface="Cambria Math"/>
                <a:cs typeface="Cambria Math"/>
              </a:rPr>
              <a:t>𝑖𝑖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551" y="1314359"/>
            <a:ext cx="81819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075" indent="-181610">
              <a:lnSpc>
                <a:spcPct val="100000"/>
              </a:lnSpc>
              <a:spcBef>
                <a:spcPts val="95"/>
              </a:spcBef>
              <a:buClr>
                <a:srgbClr val="808080"/>
              </a:buClr>
              <a:buFont typeface="Wingdings"/>
              <a:buChar char=""/>
              <a:tabLst>
                <a:tab pos="219710" algn="l"/>
              </a:tabLst>
            </a:pPr>
            <a:r>
              <a:rPr sz="1600" spc="-5" dirty="0">
                <a:latin typeface="맑은 고딕"/>
                <a:cs typeface="맑은 고딕"/>
              </a:rPr>
              <a:t>입력층-은닉층을</a:t>
            </a:r>
            <a:r>
              <a:rPr sz="1600" spc="15" dirty="0">
                <a:latin typeface="맑은 고딕"/>
                <a:cs typeface="맑은 고딕"/>
              </a:rPr>
              <a:t> </a:t>
            </a:r>
            <a:r>
              <a:rPr sz="1600" spc="-5" dirty="0" err="1">
                <a:latin typeface="맑은 고딕"/>
                <a:cs typeface="맑은 고딕"/>
              </a:rPr>
              <a:t>연결하는</a:t>
            </a:r>
            <a:r>
              <a:rPr sz="1600" spc="15" dirty="0">
                <a:latin typeface="맑은 고딕"/>
                <a:cs typeface="맑은 고딕"/>
              </a:rPr>
              <a:t> </a:t>
            </a:r>
            <a:r>
              <a:rPr sz="1600" spc="-355" dirty="0">
                <a:latin typeface="Cambria Math"/>
                <a:cs typeface="Cambria Math"/>
              </a:rPr>
              <a:t>𝐔</a:t>
            </a:r>
            <a:r>
              <a:rPr sz="1725" spc="-532" baseline="28985" dirty="0">
                <a:latin typeface="Cambria Math"/>
                <a:cs typeface="Cambria Math"/>
              </a:rPr>
              <a:t>1</a:t>
            </a:r>
            <a:r>
              <a:rPr sz="1725" spc="562" baseline="28985" dirty="0">
                <a:latin typeface="Cambria Math"/>
                <a:cs typeface="Cambria Math"/>
              </a:rPr>
              <a:t> </a:t>
            </a:r>
            <a:r>
              <a:rPr sz="1600" spc="-225" dirty="0">
                <a:latin typeface="맑은 고딕"/>
                <a:cs typeface="맑은 고딕"/>
              </a:rPr>
              <a:t>(</a:t>
            </a:r>
            <a:r>
              <a:rPr sz="1600" spc="-225" dirty="0">
                <a:latin typeface="Cambria Math"/>
                <a:cs typeface="Cambria Math"/>
              </a:rPr>
              <a:t>𝑢</a:t>
            </a:r>
            <a:r>
              <a:rPr sz="1725" spc="-337" baseline="31400" dirty="0">
                <a:latin typeface="Cambria Math"/>
                <a:cs typeface="Cambria Math"/>
              </a:rPr>
              <a:t>1</a:t>
            </a:r>
            <a:r>
              <a:rPr sz="1725" spc="-307" baseline="314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은</a:t>
            </a:r>
            <a:r>
              <a:rPr sz="1600" spc="-1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입력층의</a:t>
            </a:r>
            <a:r>
              <a:rPr sz="1600" spc="15" dirty="0">
                <a:latin typeface="맑은 고딕"/>
                <a:cs typeface="맑은 고딕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i</a:t>
            </a:r>
            <a:r>
              <a:rPr sz="1600" spc="-5" dirty="0">
                <a:latin typeface="맑은 고딕"/>
                <a:cs typeface="맑은 고딕"/>
              </a:rPr>
              <a:t>번째</a:t>
            </a:r>
            <a:r>
              <a:rPr sz="1600" spc="-15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노드를</a:t>
            </a:r>
            <a:r>
              <a:rPr sz="1600" spc="-16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은닉층의</a:t>
            </a:r>
            <a:r>
              <a:rPr sz="1600" spc="-145" dirty="0">
                <a:latin typeface="맑은 고딕"/>
                <a:cs typeface="맑은 고딕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j</a:t>
            </a:r>
            <a:r>
              <a:rPr sz="1600" spc="-5" dirty="0">
                <a:latin typeface="맑은 고딕"/>
                <a:cs typeface="맑은 고딕"/>
              </a:rPr>
              <a:t>번째</a:t>
            </a:r>
            <a:r>
              <a:rPr sz="1600" spc="-15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노드와</a:t>
            </a:r>
            <a:r>
              <a:rPr sz="160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연결)</a:t>
            </a:r>
            <a:endParaRPr sz="1600" dirty="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35435" y="1811183"/>
            <a:ext cx="18478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515" dirty="0">
                <a:latin typeface="Cambria Math"/>
                <a:cs typeface="Cambria Math"/>
              </a:rPr>
              <a:t>𝑘𝑘</a:t>
            </a:r>
            <a:r>
              <a:rPr sz="1150" spc="-395" dirty="0">
                <a:latin typeface="Cambria Math"/>
                <a:cs typeface="Cambria Math"/>
              </a:rPr>
              <a:t>𝑗𝑗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9551" y="1707551"/>
            <a:ext cx="825182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075" indent="-181610">
              <a:lnSpc>
                <a:spcPct val="100000"/>
              </a:lnSpc>
              <a:spcBef>
                <a:spcPts val="95"/>
              </a:spcBef>
              <a:buClr>
                <a:srgbClr val="808080"/>
              </a:buClr>
              <a:buFont typeface="Wingdings"/>
              <a:buChar char=""/>
              <a:tabLst>
                <a:tab pos="219710" algn="l"/>
              </a:tabLst>
            </a:pPr>
            <a:r>
              <a:rPr sz="1600" spc="-5" dirty="0">
                <a:latin typeface="맑은 고딕"/>
                <a:cs typeface="맑은 고딕"/>
              </a:rPr>
              <a:t>은닉층-출력층을</a:t>
            </a:r>
            <a:r>
              <a:rPr sz="1600" spc="15" dirty="0">
                <a:latin typeface="맑은 고딕"/>
                <a:cs typeface="맑은 고딕"/>
              </a:rPr>
              <a:t> </a:t>
            </a:r>
            <a:r>
              <a:rPr sz="1600" spc="-5" dirty="0" err="1">
                <a:latin typeface="맑은 고딕"/>
                <a:cs typeface="맑은 고딕"/>
              </a:rPr>
              <a:t>연결하는</a:t>
            </a:r>
            <a:r>
              <a:rPr sz="1600" spc="20" dirty="0">
                <a:latin typeface="맑은 고딕"/>
                <a:cs typeface="맑은 고딕"/>
              </a:rPr>
              <a:t> </a:t>
            </a:r>
            <a:r>
              <a:rPr sz="1600" spc="-440" dirty="0">
                <a:latin typeface="Cambria Math"/>
                <a:cs typeface="Cambria Math"/>
              </a:rPr>
              <a:t>𝐔</a:t>
            </a:r>
            <a:r>
              <a:rPr sz="1725" spc="-660" baseline="28985" dirty="0">
                <a:latin typeface="Cambria Math"/>
                <a:cs typeface="Cambria Math"/>
              </a:rPr>
              <a:t>𝟐𝟐</a:t>
            </a:r>
            <a:r>
              <a:rPr sz="1725" spc="240" baseline="28985" dirty="0">
                <a:latin typeface="Cambria Math"/>
                <a:cs typeface="Cambria Math"/>
              </a:rPr>
              <a:t> </a:t>
            </a:r>
            <a:r>
              <a:rPr sz="1600" spc="-215" dirty="0">
                <a:latin typeface="맑은 고딕"/>
                <a:cs typeface="맑은 고딕"/>
              </a:rPr>
              <a:t>(</a:t>
            </a:r>
            <a:r>
              <a:rPr sz="1600" spc="-215" dirty="0">
                <a:latin typeface="Cambria Math"/>
                <a:cs typeface="Cambria Math"/>
              </a:rPr>
              <a:t>𝑢</a:t>
            </a:r>
            <a:r>
              <a:rPr sz="1725" spc="-322" baseline="31400" dirty="0">
                <a:latin typeface="Cambria Math"/>
                <a:cs typeface="Cambria Math"/>
              </a:rPr>
              <a:t>2 </a:t>
            </a:r>
            <a:r>
              <a:rPr sz="1600" spc="-5" dirty="0">
                <a:latin typeface="맑은 고딕"/>
                <a:cs typeface="맑은 고딕"/>
              </a:rPr>
              <a:t>는</a:t>
            </a:r>
            <a:r>
              <a:rPr sz="1600" spc="-1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은닉층의</a:t>
            </a:r>
            <a:r>
              <a:rPr sz="1600" spc="20" dirty="0">
                <a:latin typeface="맑은 고딕"/>
                <a:cs typeface="맑은 고딕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j</a:t>
            </a:r>
            <a:r>
              <a:rPr sz="1600" spc="-5" dirty="0">
                <a:latin typeface="맑은 고딕"/>
                <a:cs typeface="맑은 고딕"/>
              </a:rPr>
              <a:t>번째</a:t>
            </a:r>
            <a:r>
              <a:rPr sz="1600" spc="-16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노드를</a:t>
            </a:r>
            <a:r>
              <a:rPr sz="1600" spc="-14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출력층의</a:t>
            </a:r>
            <a:r>
              <a:rPr sz="1600" spc="-155" dirty="0">
                <a:latin typeface="맑은 고딕"/>
                <a:cs typeface="맑은 고딕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k</a:t>
            </a:r>
            <a:r>
              <a:rPr sz="1600" spc="-5" dirty="0">
                <a:latin typeface="맑은 고딕"/>
                <a:cs typeface="맑은 고딕"/>
              </a:rPr>
              <a:t>번째</a:t>
            </a:r>
            <a:r>
              <a:rPr sz="1600" spc="-15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노드와</a:t>
            </a:r>
            <a:r>
              <a:rPr sz="160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연결)</a:t>
            </a:r>
            <a:endParaRPr sz="1600" dirty="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251" y="5103023"/>
            <a:ext cx="164083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일반화하면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9551" y="5538887"/>
            <a:ext cx="763650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075" indent="-181610">
              <a:lnSpc>
                <a:spcPct val="100000"/>
              </a:lnSpc>
              <a:spcBef>
                <a:spcPts val="95"/>
              </a:spcBef>
              <a:buClr>
                <a:srgbClr val="808080"/>
              </a:buClr>
              <a:buFont typeface="Wingdings"/>
              <a:buChar char=""/>
              <a:tabLst>
                <a:tab pos="219710" algn="l"/>
              </a:tabLst>
            </a:pPr>
            <a:r>
              <a:rPr sz="1600" spc="-305" dirty="0">
                <a:latin typeface="Cambria Math"/>
                <a:cs typeface="Cambria Math"/>
              </a:rPr>
              <a:t>𝑢𝑢</a:t>
            </a:r>
            <a:r>
              <a:rPr sz="1725" spc="-457" baseline="31400" dirty="0">
                <a:latin typeface="Cambria Math"/>
                <a:cs typeface="Cambria Math"/>
              </a:rPr>
              <a:t>𝑙𝑙</a:t>
            </a:r>
            <a:r>
              <a:rPr sz="1725" spc="330" baseline="314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은 </a:t>
            </a:r>
            <a:r>
              <a:rPr sz="1600" i="1" spc="-5" dirty="0">
                <a:latin typeface="Times New Roman"/>
                <a:cs typeface="Times New Roman"/>
              </a:rPr>
              <a:t>l</a:t>
            </a:r>
            <a:r>
              <a:rPr sz="1600" spc="-5" dirty="0">
                <a:latin typeface="Times New Roman"/>
                <a:cs typeface="Times New Roman"/>
              </a:rPr>
              <a:t>-1</a:t>
            </a:r>
            <a:r>
              <a:rPr sz="1600" spc="-5" dirty="0">
                <a:latin typeface="맑은 고딕"/>
                <a:cs typeface="맑은 고딕"/>
              </a:rPr>
              <a:t>번째 은닉층의 </a:t>
            </a:r>
            <a:r>
              <a:rPr sz="1600" i="1" spc="-5" dirty="0">
                <a:latin typeface="Times New Roman"/>
                <a:cs typeface="Times New Roman"/>
              </a:rPr>
              <a:t>i</a:t>
            </a:r>
            <a:r>
              <a:rPr sz="1600" spc="-5" dirty="0">
                <a:latin typeface="맑은 고딕"/>
                <a:cs typeface="맑은 고딕"/>
              </a:rPr>
              <a:t>번째 노드를 </a:t>
            </a:r>
            <a:r>
              <a:rPr sz="1600" i="1" spc="-5" dirty="0">
                <a:latin typeface="Times New Roman"/>
                <a:cs typeface="Times New Roman"/>
              </a:rPr>
              <a:t>l</a:t>
            </a:r>
            <a:r>
              <a:rPr sz="1600" spc="-5" dirty="0">
                <a:latin typeface="맑은 고딕"/>
                <a:cs typeface="맑은 고딕"/>
              </a:rPr>
              <a:t>번째 은닉층의 </a:t>
            </a:r>
            <a:r>
              <a:rPr sz="1600" i="1" spc="-5" dirty="0">
                <a:latin typeface="Times New Roman"/>
                <a:cs typeface="Times New Roman"/>
              </a:rPr>
              <a:t>j</a:t>
            </a:r>
            <a:r>
              <a:rPr sz="1600" spc="-5" dirty="0">
                <a:latin typeface="맑은 고딕"/>
                <a:cs typeface="맑은 고딕"/>
              </a:rPr>
              <a:t>번째 노드와 연결하는</a:t>
            </a:r>
            <a:r>
              <a:rPr sz="1600" spc="-36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가중치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6307" y="5576687"/>
            <a:ext cx="5454015" cy="60579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645"/>
              </a:spcBef>
            </a:pPr>
            <a:r>
              <a:rPr sz="1150" spc="-150" dirty="0">
                <a:latin typeface="Cambria Math"/>
                <a:cs typeface="Cambria Math"/>
              </a:rPr>
              <a:t>𝑗𝑗𝑖𝑖</a:t>
            </a:r>
            <a:endParaRPr sz="1150">
              <a:latin typeface="Cambria Math"/>
              <a:cs typeface="Cambria Math"/>
            </a:endParaRPr>
          </a:p>
          <a:p>
            <a:pPr marL="193675" indent="-181610">
              <a:lnSpc>
                <a:spcPct val="100000"/>
              </a:lnSpc>
              <a:spcBef>
                <a:spcPts val="725"/>
              </a:spcBef>
              <a:buClr>
                <a:srgbClr val="808080"/>
              </a:buClr>
              <a:buFont typeface="Arial"/>
              <a:buChar char="•"/>
              <a:tabLst>
                <a:tab pos="194310" algn="l"/>
              </a:tabLst>
            </a:pPr>
            <a:r>
              <a:rPr sz="1600" spc="-5" dirty="0">
                <a:latin typeface="맑은 고딕"/>
                <a:cs typeface="맑은 고딕"/>
              </a:rPr>
              <a:t>입력층을 </a:t>
            </a:r>
            <a:r>
              <a:rPr sz="1600" spc="-5" dirty="0">
                <a:latin typeface="Times New Roman"/>
                <a:cs typeface="Times New Roman"/>
              </a:rPr>
              <a:t>0</a:t>
            </a:r>
            <a:r>
              <a:rPr sz="1600" spc="-5" dirty="0">
                <a:latin typeface="맑은 고딕"/>
                <a:cs typeface="맑은 고딕"/>
              </a:rPr>
              <a:t>번째 은닉층, 출력층을 마지막 은닉층으로</a:t>
            </a:r>
            <a:r>
              <a:rPr sz="1600" spc="2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간주</a:t>
            </a:r>
            <a:endParaRPr sz="1600">
              <a:latin typeface="맑은 고딕"/>
              <a:cs typeface="맑은 고딕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62797" y="2310018"/>
            <a:ext cx="8289925" cy="3108325"/>
            <a:chOff x="762797" y="2310018"/>
            <a:chExt cx="8289925" cy="3108325"/>
          </a:xfrm>
        </p:grpSpPr>
        <p:sp>
          <p:nvSpPr>
            <p:cNvPr id="12" name="object 12"/>
            <p:cNvSpPr/>
            <p:nvPr/>
          </p:nvSpPr>
          <p:spPr>
            <a:xfrm>
              <a:off x="762797" y="2310018"/>
              <a:ext cx="7224009" cy="16645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04660" y="3581400"/>
              <a:ext cx="2247899" cy="18364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86254" y="4336172"/>
            <a:ext cx="4457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맑은 고딕"/>
                <a:cs typeface="맑은 고딕"/>
              </a:rPr>
              <a:t>p x</a:t>
            </a:r>
            <a:r>
              <a:rPr sz="1400" spc="-11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d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4421708" y="4377183"/>
            <a:ext cx="4241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맑은 고딕"/>
                <a:cs typeface="맑은 고딕"/>
              </a:rPr>
              <a:t>c x</a:t>
            </a:r>
            <a:r>
              <a:rPr sz="1400" spc="-9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p</a:t>
            </a:r>
            <a:endParaRPr sz="1400">
              <a:latin typeface="맑은 고딕"/>
              <a:cs typeface="맑은 고딕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4BA049E-50FE-400D-982E-06E05ED64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32" y="5456911"/>
            <a:ext cx="9025768" cy="89252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51" y="216679"/>
            <a:ext cx="1430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3.3.4</a:t>
            </a:r>
            <a:r>
              <a:rPr spc="-85" dirty="0"/>
              <a:t> </a:t>
            </a:r>
            <a:r>
              <a:rPr dirty="0"/>
              <a:t>동작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51" y="886115"/>
            <a:ext cx="727773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특징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벡터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x</a:t>
            </a:r>
            <a:r>
              <a:rPr sz="2000" spc="5" dirty="0">
                <a:latin typeface="맑은 고딕"/>
                <a:cs typeface="맑은 고딕"/>
              </a:rPr>
              <a:t>를</a:t>
            </a:r>
            <a:r>
              <a:rPr sz="2000" spc="-2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출력</a:t>
            </a:r>
            <a:r>
              <a:rPr sz="2000" spc="-2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벡터</a:t>
            </a:r>
            <a:r>
              <a:rPr sz="2000" spc="-215" dirty="0">
                <a:latin typeface="맑은 고딕"/>
                <a:cs typeface="맑은 고딕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맑은 고딕"/>
                <a:cs typeface="맑은 고딕"/>
              </a:rPr>
              <a:t>로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매핑하는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함수로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간주할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수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있음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51" y="5458115"/>
            <a:ext cx="198373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깊은</a:t>
            </a:r>
            <a:r>
              <a:rPr sz="2000" spc="-8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신경망은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0622" y="5458115"/>
            <a:ext cx="11277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/>
                <a:cs typeface="Wingdings"/>
              </a:rPr>
              <a:t>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딥러닝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0121" y="1518088"/>
            <a:ext cx="6826078" cy="1188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9333" y="3108388"/>
            <a:ext cx="6411853" cy="18979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27736" y="5392673"/>
            <a:ext cx="3153138" cy="466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51" y="216679"/>
            <a:ext cx="1430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3.3.4</a:t>
            </a:r>
            <a:r>
              <a:rPr spc="-85" dirty="0"/>
              <a:t> </a:t>
            </a:r>
            <a:r>
              <a:rPr dirty="0"/>
              <a:t>동작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51" y="886115"/>
            <a:ext cx="50977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노드가 수행하는 연산을 구체적으로</a:t>
            </a:r>
            <a:r>
              <a:rPr sz="2000" spc="-11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쓰면,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1463" y="4161191"/>
            <a:ext cx="9525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395" dirty="0">
                <a:latin typeface="Cambria Math"/>
                <a:cs typeface="Cambria Math"/>
              </a:rPr>
              <a:t>𝑗𝑗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551" y="4057559"/>
            <a:ext cx="67081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075" indent="-181610">
              <a:lnSpc>
                <a:spcPct val="100000"/>
              </a:lnSpc>
              <a:spcBef>
                <a:spcPts val="95"/>
              </a:spcBef>
              <a:buClr>
                <a:srgbClr val="808080"/>
              </a:buClr>
              <a:buFont typeface="Wingdings"/>
              <a:buChar char=""/>
              <a:tabLst>
                <a:tab pos="219710" algn="l"/>
              </a:tabLst>
            </a:pPr>
            <a:r>
              <a:rPr sz="1600" spc="-235" dirty="0">
                <a:latin typeface="Cambria Math"/>
                <a:cs typeface="Cambria Math"/>
              </a:rPr>
              <a:t>𝐮𝐮</a:t>
            </a:r>
            <a:r>
              <a:rPr sz="1725" spc="-352" baseline="31400" dirty="0">
                <a:latin typeface="Cambria Math"/>
                <a:cs typeface="Cambria Math"/>
              </a:rPr>
              <a:t>1</a:t>
            </a:r>
            <a:r>
              <a:rPr sz="1600" spc="-235" dirty="0">
                <a:latin typeface="맑은 고딕"/>
                <a:cs typeface="맑은 고딕"/>
              </a:rPr>
              <a:t>은 </a:t>
            </a:r>
            <a:r>
              <a:rPr sz="1600" i="1" spc="-5" dirty="0">
                <a:latin typeface="Times New Roman"/>
                <a:cs typeface="Times New Roman"/>
              </a:rPr>
              <a:t>j</a:t>
            </a:r>
            <a:r>
              <a:rPr sz="1600" spc="-5" dirty="0">
                <a:latin typeface="맑은 고딕"/>
                <a:cs typeface="맑은 고딕"/>
              </a:rPr>
              <a:t>번째 은닉 노드에 연결된 가중치 벡터 (식 (3.11)의 </a:t>
            </a:r>
            <a:r>
              <a:rPr sz="1600" spc="-250" dirty="0">
                <a:latin typeface="Cambria Math"/>
                <a:cs typeface="Cambria Math"/>
              </a:rPr>
              <a:t>𝐔𝐔</a:t>
            </a:r>
            <a:r>
              <a:rPr sz="1725" spc="-375" baseline="28985" dirty="0">
                <a:latin typeface="Cambria Math"/>
                <a:cs typeface="Cambria Math"/>
              </a:rPr>
              <a:t>1</a:t>
            </a:r>
            <a:r>
              <a:rPr sz="1600" spc="-250" dirty="0">
                <a:latin typeface="맑은 고딕"/>
                <a:cs typeface="맑은 고딕"/>
              </a:rPr>
              <a:t>의 </a:t>
            </a:r>
            <a:r>
              <a:rPr sz="1600" i="1" spc="-5" dirty="0">
                <a:latin typeface="Times New Roman"/>
                <a:cs typeface="Times New Roman"/>
              </a:rPr>
              <a:t>j</a:t>
            </a:r>
            <a:r>
              <a:rPr sz="1600" spc="-5" dirty="0">
                <a:latin typeface="맑은 고딕"/>
                <a:cs typeface="맑은 고딕"/>
              </a:rPr>
              <a:t>번째</a:t>
            </a:r>
            <a:r>
              <a:rPr sz="1600" spc="-5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행)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9751" y="4543715"/>
            <a:ext cx="11493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515" dirty="0">
                <a:latin typeface="Cambria Math"/>
                <a:cs typeface="Cambria Math"/>
              </a:rPr>
              <a:t>𝑘𝑘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9551" y="4441607"/>
            <a:ext cx="679513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075" indent="-181610">
              <a:lnSpc>
                <a:spcPct val="100000"/>
              </a:lnSpc>
              <a:spcBef>
                <a:spcPts val="95"/>
              </a:spcBef>
              <a:buClr>
                <a:srgbClr val="808080"/>
              </a:buClr>
              <a:buFont typeface="Wingdings"/>
              <a:buChar char=""/>
              <a:tabLst>
                <a:tab pos="219710" algn="l"/>
              </a:tabLst>
            </a:pPr>
            <a:r>
              <a:rPr sz="1600" spc="-320" dirty="0">
                <a:latin typeface="Cambria Math"/>
                <a:cs typeface="Cambria Math"/>
              </a:rPr>
              <a:t>𝐮𝐮</a:t>
            </a:r>
            <a:r>
              <a:rPr sz="1725" spc="-480" baseline="31400" dirty="0">
                <a:latin typeface="Cambria Math"/>
                <a:cs typeface="Cambria Math"/>
              </a:rPr>
              <a:t>2</a:t>
            </a:r>
            <a:r>
              <a:rPr sz="1725" spc="-179" baseline="314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는 </a:t>
            </a:r>
            <a:r>
              <a:rPr sz="1600" i="1" spc="-5" dirty="0">
                <a:latin typeface="Times New Roman"/>
                <a:cs typeface="Times New Roman"/>
              </a:rPr>
              <a:t>k</a:t>
            </a:r>
            <a:r>
              <a:rPr sz="1600" spc="-5" dirty="0">
                <a:latin typeface="맑은 고딕"/>
                <a:cs typeface="맑은 고딕"/>
              </a:rPr>
              <a:t>번째 출력 노드에 연결된 가중치 벡터 (식 (3.11)의 </a:t>
            </a:r>
            <a:r>
              <a:rPr sz="1600" spc="-335" dirty="0">
                <a:latin typeface="Cambria Math"/>
                <a:cs typeface="Cambria Math"/>
              </a:rPr>
              <a:t>𝐔𝐔</a:t>
            </a:r>
            <a:r>
              <a:rPr sz="1725" spc="-502" baseline="28985" dirty="0">
                <a:latin typeface="Cambria Math"/>
                <a:cs typeface="Cambria Math"/>
              </a:rPr>
              <a:t>𝟐𝟐</a:t>
            </a:r>
            <a:r>
              <a:rPr sz="1600" spc="-335" dirty="0">
                <a:latin typeface="맑은 고딕"/>
                <a:cs typeface="맑은 고딕"/>
              </a:rPr>
              <a:t>의 </a:t>
            </a:r>
            <a:r>
              <a:rPr sz="1600" i="1" spc="-5" dirty="0">
                <a:latin typeface="Times New Roman"/>
                <a:cs typeface="Times New Roman"/>
              </a:rPr>
              <a:t>k</a:t>
            </a:r>
            <a:r>
              <a:rPr sz="1600" spc="-5" dirty="0">
                <a:latin typeface="맑은 고딕"/>
                <a:cs typeface="맑은 고딕"/>
              </a:rPr>
              <a:t>번째</a:t>
            </a:r>
            <a:r>
              <a:rPr sz="1600" spc="-3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행)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251" y="5176175"/>
            <a:ext cx="50996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다층 퍼셉트론의 동작을 행렬로</a:t>
            </a:r>
            <a:r>
              <a:rPr sz="2000" spc="-10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표기하면,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7540" y="1434188"/>
            <a:ext cx="7265570" cy="2344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712191" y="4959096"/>
            <a:ext cx="8432165" cy="1092835"/>
            <a:chOff x="712191" y="4959096"/>
            <a:chExt cx="8432165" cy="1092835"/>
          </a:xfrm>
        </p:grpSpPr>
        <p:sp>
          <p:nvSpPr>
            <p:cNvPr id="11" name="object 11"/>
            <p:cNvSpPr/>
            <p:nvPr/>
          </p:nvSpPr>
          <p:spPr>
            <a:xfrm>
              <a:off x="712191" y="5689531"/>
              <a:ext cx="6371202" cy="36232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82868" y="4959096"/>
              <a:ext cx="2961131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77940" y="5154168"/>
              <a:ext cx="2660903" cy="3139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51" y="216679"/>
            <a:ext cx="1430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3.3.4</a:t>
            </a:r>
            <a:r>
              <a:rPr spc="-85" dirty="0"/>
              <a:t> </a:t>
            </a:r>
            <a:r>
              <a:rPr dirty="0"/>
              <a:t>동작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2851" y="886115"/>
            <a:ext cx="8615045" cy="1588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5"/>
              </a:spcBef>
              <a:buClr>
                <a:srgbClr val="77933C"/>
              </a:buClr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000" dirty="0">
                <a:latin typeface="맑은 고딕"/>
                <a:cs typeface="맑은 고딕"/>
              </a:rPr>
              <a:t>은닉층은 특징</a:t>
            </a:r>
            <a:r>
              <a:rPr sz="2000" spc="-3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추출기(extractor)</a:t>
            </a:r>
            <a:endParaRPr sz="2000">
              <a:latin typeface="맑은 고딕"/>
              <a:cs typeface="맑은 고딕"/>
            </a:endParaRPr>
          </a:p>
          <a:p>
            <a:pPr marL="485775" lvl="1" indent="-181610">
              <a:lnSpc>
                <a:spcPct val="100000"/>
              </a:lnSpc>
              <a:spcBef>
                <a:spcPts val="1440"/>
              </a:spcBef>
              <a:buClr>
                <a:srgbClr val="808080"/>
              </a:buClr>
              <a:buFont typeface="Wingdings"/>
              <a:buChar char=""/>
              <a:tabLst>
                <a:tab pos="486409" algn="l"/>
              </a:tabLst>
            </a:pPr>
            <a:r>
              <a:rPr sz="1600" spc="-5" dirty="0">
                <a:latin typeface="맑은 고딕"/>
                <a:cs typeface="맑은 고딕"/>
              </a:rPr>
              <a:t>은닉층은 특징 벡터를 분류에 더 유리한 새로운 특징 공간으로</a:t>
            </a:r>
            <a:r>
              <a:rPr sz="1600" spc="9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변환</a:t>
            </a:r>
            <a:endParaRPr sz="1600">
              <a:latin typeface="맑은 고딕"/>
              <a:cs typeface="맑은 고딕"/>
            </a:endParaRPr>
          </a:p>
          <a:p>
            <a:pPr marL="485775" marR="30480" lvl="1" indent="-181610">
              <a:lnSpc>
                <a:spcPct val="150000"/>
              </a:lnSpc>
              <a:spcBef>
                <a:spcPts val="780"/>
              </a:spcBef>
              <a:buClr>
                <a:srgbClr val="808080"/>
              </a:buClr>
              <a:buFont typeface="Wingdings"/>
              <a:buChar char=""/>
              <a:tabLst>
                <a:tab pos="486409" algn="l"/>
              </a:tabLst>
            </a:pPr>
            <a:r>
              <a:rPr sz="1600" spc="-5" dirty="0">
                <a:latin typeface="맑은 고딕"/>
                <a:cs typeface="맑은 고딕"/>
              </a:rPr>
              <a:t>현대 기계 학습에서는 </a:t>
            </a:r>
            <a:r>
              <a:rPr sz="1600" spc="-5" dirty="0">
                <a:solidFill>
                  <a:srgbClr val="0000FF"/>
                </a:solidFill>
                <a:latin typeface="맑은 고딕"/>
                <a:cs typeface="맑은 고딕"/>
              </a:rPr>
              <a:t>특징 </a:t>
            </a:r>
            <a:r>
              <a:rPr sz="1600" dirty="0">
                <a:solidFill>
                  <a:srgbClr val="0000FF"/>
                </a:solidFill>
                <a:latin typeface="맑은 고딕"/>
                <a:cs typeface="맑은 고딕"/>
              </a:rPr>
              <a:t>학습</a:t>
            </a:r>
            <a:r>
              <a:rPr sz="1600" dirty="0">
                <a:latin typeface="맑은 고딕"/>
                <a:cs typeface="맑은 고딕"/>
              </a:rPr>
              <a:t>이라</a:t>
            </a:r>
            <a:r>
              <a:rPr sz="1575" baseline="26455" dirty="0">
                <a:latin typeface="맑은 고딕"/>
                <a:cs typeface="맑은 고딕"/>
              </a:rPr>
              <a:t>feature learning </a:t>
            </a:r>
            <a:r>
              <a:rPr sz="1600" spc="-5" dirty="0">
                <a:latin typeface="맑은 고딕"/>
                <a:cs typeface="맑은 고딕"/>
              </a:rPr>
              <a:t>부름 (딥러닝은 더 많은 단계를 거쳐 특징  학습을</a:t>
            </a:r>
            <a:r>
              <a:rPr sz="1600" spc="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함)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951" y="5929031"/>
            <a:ext cx="5822950" cy="734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95"/>
              </a:spcBef>
              <a:buClr>
                <a:srgbClr val="808080"/>
              </a:buClr>
              <a:buFont typeface="Wingdings"/>
              <a:buChar char=""/>
              <a:tabLst>
                <a:tab pos="194310" algn="l"/>
              </a:tabLst>
            </a:pPr>
            <a:r>
              <a:rPr sz="1600" spc="-5" dirty="0">
                <a:latin typeface="맑은 고딕"/>
                <a:cs typeface="맑은 고딕"/>
              </a:rPr>
              <a:t>은닉층 많아야(깊어야) 특징 학습 제대로</a:t>
            </a:r>
            <a:r>
              <a:rPr sz="1600" spc="4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이루어지지만,</a:t>
            </a:r>
            <a:endParaRPr sz="1600">
              <a:latin typeface="맑은 고딕"/>
              <a:cs typeface="맑은 고딕"/>
            </a:endParaRPr>
          </a:p>
          <a:p>
            <a:pPr marL="375285" lvl="1" indent="-182245">
              <a:lnSpc>
                <a:spcPct val="100000"/>
              </a:lnSpc>
              <a:spcBef>
                <a:spcPts val="1739"/>
              </a:spcBef>
              <a:buClr>
                <a:srgbClr val="808080"/>
              </a:buClr>
              <a:buFont typeface="Arial"/>
              <a:buChar char="•"/>
              <a:tabLst>
                <a:tab pos="375920" algn="l"/>
              </a:tabLst>
            </a:pPr>
            <a:r>
              <a:rPr sz="1600" spc="-5" dirty="0">
                <a:latin typeface="맑은 고딕"/>
                <a:cs typeface="맑은 고딕"/>
              </a:rPr>
              <a:t>이후 학습알고리즘은 은닉층을 하나라고 국한하고</a:t>
            </a:r>
            <a:r>
              <a:rPr sz="1600" spc="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다루겠음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5477" y="2823833"/>
            <a:ext cx="6876407" cy="27476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51" y="216679"/>
            <a:ext cx="3524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3.4 </a:t>
            </a:r>
            <a:r>
              <a:rPr dirty="0"/>
              <a:t>오류 역전파</a:t>
            </a:r>
            <a:r>
              <a:rPr spc="-80" dirty="0"/>
              <a:t> </a:t>
            </a:r>
            <a:r>
              <a:rPr dirty="0"/>
              <a:t>알고리즘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51" y="878339"/>
            <a:ext cx="5154930" cy="1397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3.4.1 목적함수의</a:t>
            </a:r>
            <a:r>
              <a:rPr sz="2000" spc="-6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정의</a:t>
            </a:r>
            <a:endParaRPr sz="20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3.4.2 오류 역전파 알고리즘</a:t>
            </a:r>
            <a:r>
              <a:rPr sz="2000" spc="-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설계</a:t>
            </a:r>
            <a:endParaRPr sz="20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3.4.3 오류 역전파를 이용한 학습</a:t>
            </a:r>
            <a:r>
              <a:rPr sz="2000" spc="-1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알고리즘</a:t>
            </a:r>
            <a:endParaRPr sz="20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51" y="216679"/>
            <a:ext cx="3063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3.4.1 </a:t>
            </a:r>
            <a:r>
              <a:rPr dirty="0"/>
              <a:t>목적함수의</a:t>
            </a:r>
            <a:r>
              <a:rPr spc="-75" dirty="0"/>
              <a:t> </a:t>
            </a:r>
            <a:r>
              <a:rPr dirty="0"/>
              <a:t>정의</a:t>
            </a:r>
          </a:p>
        </p:txBody>
      </p:sp>
      <p:sp>
        <p:nvSpPr>
          <p:cNvPr id="3" name="object 3"/>
          <p:cNvSpPr/>
          <p:nvPr/>
        </p:nvSpPr>
        <p:spPr>
          <a:xfrm>
            <a:off x="2566357" y="1507498"/>
            <a:ext cx="1202690" cy="189230"/>
          </a:xfrm>
          <a:custGeom>
            <a:avLst/>
            <a:gdLst/>
            <a:ahLst/>
            <a:cxnLst/>
            <a:rect l="l" t="t" r="r" b="b"/>
            <a:pathLst>
              <a:path w="1202689" h="189230">
                <a:moveTo>
                  <a:pt x="1142111" y="0"/>
                </a:moveTo>
                <a:lnTo>
                  <a:pt x="1139532" y="0"/>
                </a:lnTo>
                <a:lnTo>
                  <a:pt x="1139532" y="7518"/>
                </a:lnTo>
                <a:lnTo>
                  <a:pt x="1150581" y="7518"/>
                </a:lnTo>
                <a:lnTo>
                  <a:pt x="1158074" y="10007"/>
                </a:lnTo>
                <a:lnTo>
                  <a:pt x="1171600" y="39687"/>
                </a:lnTo>
                <a:lnTo>
                  <a:pt x="1171600" y="44310"/>
                </a:lnTo>
                <a:lnTo>
                  <a:pt x="1170940" y="50012"/>
                </a:lnTo>
                <a:lnTo>
                  <a:pt x="1168298" y="63601"/>
                </a:lnTo>
                <a:lnTo>
                  <a:pt x="1167638" y="68453"/>
                </a:lnTo>
                <a:lnTo>
                  <a:pt x="1167638" y="76962"/>
                </a:lnTo>
                <a:lnTo>
                  <a:pt x="1169289" y="81572"/>
                </a:lnTo>
                <a:lnTo>
                  <a:pt x="1175893" y="88760"/>
                </a:lnTo>
                <a:lnTo>
                  <a:pt x="1179817" y="91414"/>
                </a:lnTo>
                <a:lnTo>
                  <a:pt x="1184363" y="93129"/>
                </a:lnTo>
                <a:lnTo>
                  <a:pt x="1184363" y="94907"/>
                </a:lnTo>
                <a:lnTo>
                  <a:pt x="1179817" y="96634"/>
                </a:lnTo>
                <a:lnTo>
                  <a:pt x="1175893" y="99288"/>
                </a:lnTo>
                <a:lnTo>
                  <a:pt x="1169289" y="106476"/>
                </a:lnTo>
                <a:lnTo>
                  <a:pt x="1167638" y="111074"/>
                </a:lnTo>
                <a:lnTo>
                  <a:pt x="1167638" y="119595"/>
                </a:lnTo>
                <a:lnTo>
                  <a:pt x="1168298" y="124434"/>
                </a:lnTo>
                <a:lnTo>
                  <a:pt x="1170940" y="138036"/>
                </a:lnTo>
                <a:lnTo>
                  <a:pt x="1171600" y="143738"/>
                </a:lnTo>
                <a:lnTo>
                  <a:pt x="1171600" y="148361"/>
                </a:lnTo>
                <a:lnTo>
                  <a:pt x="1171093" y="156662"/>
                </a:lnTo>
                <a:lnTo>
                  <a:pt x="1150581" y="181216"/>
                </a:lnTo>
                <a:lnTo>
                  <a:pt x="1139532" y="181216"/>
                </a:lnTo>
                <a:lnTo>
                  <a:pt x="1139532" y="188734"/>
                </a:lnTo>
                <a:lnTo>
                  <a:pt x="1142111" y="188734"/>
                </a:lnTo>
                <a:lnTo>
                  <a:pt x="1153007" y="187920"/>
                </a:lnTo>
                <a:lnTo>
                  <a:pt x="1185543" y="165093"/>
                </a:lnTo>
                <a:lnTo>
                  <a:pt x="1188427" y="146570"/>
                </a:lnTo>
                <a:lnTo>
                  <a:pt x="1188427" y="141097"/>
                </a:lnTo>
                <a:lnTo>
                  <a:pt x="1187653" y="134861"/>
                </a:lnTo>
                <a:lnTo>
                  <a:pt x="1184554" y="120878"/>
                </a:lnTo>
                <a:lnTo>
                  <a:pt x="1183767" y="116192"/>
                </a:lnTo>
                <a:lnTo>
                  <a:pt x="1183767" y="109258"/>
                </a:lnTo>
                <a:lnTo>
                  <a:pt x="1185341" y="105549"/>
                </a:lnTo>
                <a:lnTo>
                  <a:pt x="1191602" y="99809"/>
                </a:lnTo>
                <a:lnTo>
                  <a:pt x="1196340" y="98272"/>
                </a:lnTo>
                <a:lnTo>
                  <a:pt x="1202677" y="98082"/>
                </a:lnTo>
                <a:lnTo>
                  <a:pt x="1202677" y="89966"/>
                </a:lnTo>
                <a:lnTo>
                  <a:pt x="1196340" y="89763"/>
                </a:lnTo>
                <a:lnTo>
                  <a:pt x="1191602" y="88226"/>
                </a:lnTo>
                <a:lnTo>
                  <a:pt x="1185341" y="82486"/>
                </a:lnTo>
                <a:lnTo>
                  <a:pt x="1183767" y="78778"/>
                </a:lnTo>
                <a:lnTo>
                  <a:pt x="1183767" y="71856"/>
                </a:lnTo>
                <a:lnTo>
                  <a:pt x="1184554" y="67170"/>
                </a:lnTo>
                <a:lnTo>
                  <a:pt x="1187653" y="53174"/>
                </a:lnTo>
                <a:lnTo>
                  <a:pt x="1188427" y="46939"/>
                </a:lnTo>
                <a:lnTo>
                  <a:pt x="1188427" y="41465"/>
                </a:lnTo>
                <a:lnTo>
                  <a:pt x="1187706" y="31822"/>
                </a:lnTo>
                <a:lnTo>
                  <a:pt x="1162437" y="2859"/>
                </a:lnTo>
                <a:lnTo>
                  <a:pt x="1153007" y="814"/>
                </a:lnTo>
                <a:lnTo>
                  <a:pt x="1142111" y="0"/>
                </a:lnTo>
                <a:close/>
              </a:path>
              <a:path w="1202689" h="189230">
                <a:moveTo>
                  <a:pt x="63144" y="0"/>
                </a:moveTo>
                <a:lnTo>
                  <a:pt x="60566" y="0"/>
                </a:lnTo>
                <a:lnTo>
                  <a:pt x="49669" y="814"/>
                </a:lnTo>
                <a:lnTo>
                  <a:pt x="17133" y="23441"/>
                </a:lnTo>
                <a:lnTo>
                  <a:pt x="14249" y="41363"/>
                </a:lnTo>
                <a:lnTo>
                  <a:pt x="14249" y="46850"/>
                </a:lnTo>
                <a:lnTo>
                  <a:pt x="15024" y="53086"/>
                </a:lnTo>
                <a:lnTo>
                  <a:pt x="18122" y="67068"/>
                </a:lnTo>
                <a:lnTo>
                  <a:pt x="18897" y="71755"/>
                </a:lnTo>
                <a:lnTo>
                  <a:pt x="18897" y="78676"/>
                </a:lnTo>
                <a:lnTo>
                  <a:pt x="17335" y="82397"/>
                </a:lnTo>
                <a:lnTo>
                  <a:pt x="11061" y="88138"/>
                </a:lnTo>
                <a:lnTo>
                  <a:pt x="6337" y="89662"/>
                </a:lnTo>
                <a:lnTo>
                  <a:pt x="0" y="89865"/>
                </a:lnTo>
                <a:lnTo>
                  <a:pt x="0" y="97980"/>
                </a:lnTo>
                <a:lnTo>
                  <a:pt x="6337" y="98183"/>
                </a:lnTo>
                <a:lnTo>
                  <a:pt x="11061" y="99707"/>
                </a:lnTo>
                <a:lnTo>
                  <a:pt x="17335" y="105448"/>
                </a:lnTo>
                <a:lnTo>
                  <a:pt x="18897" y="109169"/>
                </a:lnTo>
                <a:lnTo>
                  <a:pt x="18897" y="116090"/>
                </a:lnTo>
                <a:lnTo>
                  <a:pt x="18122" y="120777"/>
                </a:lnTo>
                <a:lnTo>
                  <a:pt x="15024" y="134759"/>
                </a:lnTo>
                <a:lnTo>
                  <a:pt x="14249" y="140995"/>
                </a:lnTo>
                <a:lnTo>
                  <a:pt x="14249" y="146481"/>
                </a:lnTo>
                <a:lnTo>
                  <a:pt x="14970" y="156473"/>
                </a:lnTo>
                <a:lnTo>
                  <a:pt x="40239" y="185875"/>
                </a:lnTo>
                <a:lnTo>
                  <a:pt x="60566" y="188734"/>
                </a:lnTo>
                <a:lnTo>
                  <a:pt x="63144" y="188734"/>
                </a:lnTo>
                <a:lnTo>
                  <a:pt x="63144" y="181216"/>
                </a:lnTo>
                <a:lnTo>
                  <a:pt x="52082" y="181216"/>
                </a:lnTo>
                <a:lnTo>
                  <a:pt x="44602" y="178727"/>
                </a:lnTo>
                <a:lnTo>
                  <a:pt x="31076" y="148259"/>
                </a:lnTo>
                <a:lnTo>
                  <a:pt x="31076" y="143637"/>
                </a:lnTo>
                <a:lnTo>
                  <a:pt x="31737" y="137934"/>
                </a:lnTo>
                <a:lnTo>
                  <a:pt x="34378" y="124345"/>
                </a:lnTo>
                <a:lnTo>
                  <a:pt x="35026" y="119494"/>
                </a:lnTo>
                <a:lnTo>
                  <a:pt x="35026" y="110985"/>
                </a:lnTo>
                <a:lnTo>
                  <a:pt x="33388" y="106375"/>
                </a:lnTo>
                <a:lnTo>
                  <a:pt x="26784" y="99187"/>
                </a:lnTo>
                <a:lnTo>
                  <a:pt x="22859" y="96532"/>
                </a:lnTo>
                <a:lnTo>
                  <a:pt x="18300" y="94818"/>
                </a:lnTo>
                <a:lnTo>
                  <a:pt x="18300" y="93027"/>
                </a:lnTo>
                <a:lnTo>
                  <a:pt x="22859" y="91313"/>
                </a:lnTo>
                <a:lnTo>
                  <a:pt x="26784" y="88658"/>
                </a:lnTo>
                <a:lnTo>
                  <a:pt x="33388" y="81470"/>
                </a:lnTo>
                <a:lnTo>
                  <a:pt x="35026" y="76873"/>
                </a:lnTo>
                <a:lnTo>
                  <a:pt x="35026" y="68351"/>
                </a:lnTo>
                <a:lnTo>
                  <a:pt x="34378" y="63512"/>
                </a:lnTo>
                <a:lnTo>
                  <a:pt x="31737" y="49911"/>
                </a:lnTo>
                <a:lnTo>
                  <a:pt x="31076" y="44208"/>
                </a:lnTo>
                <a:lnTo>
                  <a:pt x="31076" y="39585"/>
                </a:lnTo>
                <a:lnTo>
                  <a:pt x="31584" y="31627"/>
                </a:lnTo>
                <a:lnTo>
                  <a:pt x="52082" y="7518"/>
                </a:lnTo>
                <a:lnTo>
                  <a:pt x="63144" y="7518"/>
                </a:lnTo>
                <a:lnTo>
                  <a:pt x="63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93248" y="1507498"/>
            <a:ext cx="1166495" cy="189230"/>
          </a:xfrm>
          <a:custGeom>
            <a:avLst/>
            <a:gdLst/>
            <a:ahLst/>
            <a:cxnLst/>
            <a:rect l="l" t="t" r="r" b="b"/>
            <a:pathLst>
              <a:path w="1166495" h="189230">
                <a:moveTo>
                  <a:pt x="1105534" y="0"/>
                </a:moveTo>
                <a:lnTo>
                  <a:pt x="1102956" y="0"/>
                </a:lnTo>
                <a:lnTo>
                  <a:pt x="1102956" y="7518"/>
                </a:lnTo>
                <a:lnTo>
                  <a:pt x="1114005" y="7518"/>
                </a:lnTo>
                <a:lnTo>
                  <a:pt x="1121498" y="10007"/>
                </a:lnTo>
                <a:lnTo>
                  <a:pt x="1135024" y="39687"/>
                </a:lnTo>
                <a:lnTo>
                  <a:pt x="1135024" y="44310"/>
                </a:lnTo>
                <a:lnTo>
                  <a:pt x="1134363" y="50012"/>
                </a:lnTo>
                <a:lnTo>
                  <a:pt x="1131722" y="63601"/>
                </a:lnTo>
                <a:lnTo>
                  <a:pt x="1131061" y="68453"/>
                </a:lnTo>
                <a:lnTo>
                  <a:pt x="1131061" y="76962"/>
                </a:lnTo>
                <a:lnTo>
                  <a:pt x="1132712" y="81572"/>
                </a:lnTo>
                <a:lnTo>
                  <a:pt x="1139316" y="88760"/>
                </a:lnTo>
                <a:lnTo>
                  <a:pt x="1143241" y="91414"/>
                </a:lnTo>
                <a:lnTo>
                  <a:pt x="1147787" y="93129"/>
                </a:lnTo>
                <a:lnTo>
                  <a:pt x="1147787" y="94907"/>
                </a:lnTo>
                <a:lnTo>
                  <a:pt x="1143241" y="96634"/>
                </a:lnTo>
                <a:lnTo>
                  <a:pt x="1139316" y="99288"/>
                </a:lnTo>
                <a:lnTo>
                  <a:pt x="1132712" y="106476"/>
                </a:lnTo>
                <a:lnTo>
                  <a:pt x="1131061" y="111074"/>
                </a:lnTo>
                <a:lnTo>
                  <a:pt x="1131061" y="119595"/>
                </a:lnTo>
                <a:lnTo>
                  <a:pt x="1131722" y="124434"/>
                </a:lnTo>
                <a:lnTo>
                  <a:pt x="1134363" y="138036"/>
                </a:lnTo>
                <a:lnTo>
                  <a:pt x="1135024" y="143738"/>
                </a:lnTo>
                <a:lnTo>
                  <a:pt x="1135024" y="148361"/>
                </a:lnTo>
                <a:lnTo>
                  <a:pt x="1134517" y="156662"/>
                </a:lnTo>
                <a:lnTo>
                  <a:pt x="1114005" y="181216"/>
                </a:lnTo>
                <a:lnTo>
                  <a:pt x="1102956" y="181216"/>
                </a:lnTo>
                <a:lnTo>
                  <a:pt x="1102956" y="188734"/>
                </a:lnTo>
                <a:lnTo>
                  <a:pt x="1105534" y="188734"/>
                </a:lnTo>
                <a:lnTo>
                  <a:pt x="1116431" y="187920"/>
                </a:lnTo>
                <a:lnTo>
                  <a:pt x="1148967" y="165093"/>
                </a:lnTo>
                <a:lnTo>
                  <a:pt x="1151851" y="146570"/>
                </a:lnTo>
                <a:lnTo>
                  <a:pt x="1151851" y="141097"/>
                </a:lnTo>
                <a:lnTo>
                  <a:pt x="1151077" y="134861"/>
                </a:lnTo>
                <a:lnTo>
                  <a:pt x="1147978" y="120878"/>
                </a:lnTo>
                <a:lnTo>
                  <a:pt x="1147190" y="116192"/>
                </a:lnTo>
                <a:lnTo>
                  <a:pt x="1147190" y="109258"/>
                </a:lnTo>
                <a:lnTo>
                  <a:pt x="1148765" y="105549"/>
                </a:lnTo>
                <a:lnTo>
                  <a:pt x="1155026" y="99809"/>
                </a:lnTo>
                <a:lnTo>
                  <a:pt x="1159763" y="98272"/>
                </a:lnTo>
                <a:lnTo>
                  <a:pt x="1166101" y="98082"/>
                </a:lnTo>
                <a:lnTo>
                  <a:pt x="1166101" y="89966"/>
                </a:lnTo>
                <a:lnTo>
                  <a:pt x="1159763" y="89763"/>
                </a:lnTo>
                <a:lnTo>
                  <a:pt x="1155026" y="88226"/>
                </a:lnTo>
                <a:lnTo>
                  <a:pt x="1148765" y="82486"/>
                </a:lnTo>
                <a:lnTo>
                  <a:pt x="1147190" y="78778"/>
                </a:lnTo>
                <a:lnTo>
                  <a:pt x="1147190" y="71856"/>
                </a:lnTo>
                <a:lnTo>
                  <a:pt x="1147978" y="67170"/>
                </a:lnTo>
                <a:lnTo>
                  <a:pt x="1151077" y="53174"/>
                </a:lnTo>
                <a:lnTo>
                  <a:pt x="1151851" y="46939"/>
                </a:lnTo>
                <a:lnTo>
                  <a:pt x="1151851" y="41465"/>
                </a:lnTo>
                <a:lnTo>
                  <a:pt x="1151130" y="31822"/>
                </a:lnTo>
                <a:lnTo>
                  <a:pt x="1125861" y="2859"/>
                </a:lnTo>
                <a:lnTo>
                  <a:pt x="1116431" y="814"/>
                </a:lnTo>
                <a:lnTo>
                  <a:pt x="1105534" y="0"/>
                </a:lnTo>
                <a:close/>
              </a:path>
              <a:path w="1166495" h="189230">
                <a:moveTo>
                  <a:pt x="63144" y="0"/>
                </a:moveTo>
                <a:lnTo>
                  <a:pt x="60566" y="0"/>
                </a:lnTo>
                <a:lnTo>
                  <a:pt x="49669" y="814"/>
                </a:lnTo>
                <a:lnTo>
                  <a:pt x="17133" y="23441"/>
                </a:lnTo>
                <a:lnTo>
                  <a:pt x="14249" y="41363"/>
                </a:lnTo>
                <a:lnTo>
                  <a:pt x="14249" y="46850"/>
                </a:lnTo>
                <a:lnTo>
                  <a:pt x="15024" y="53086"/>
                </a:lnTo>
                <a:lnTo>
                  <a:pt x="18122" y="67068"/>
                </a:lnTo>
                <a:lnTo>
                  <a:pt x="18897" y="71755"/>
                </a:lnTo>
                <a:lnTo>
                  <a:pt x="18897" y="78676"/>
                </a:lnTo>
                <a:lnTo>
                  <a:pt x="17335" y="82397"/>
                </a:lnTo>
                <a:lnTo>
                  <a:pt x="11061" y="88138"/>
                </a:lnTo>
                <a:lnTo>
                  <a:pt x="6337" y="89662"/>
                </a:lnTo>
                <a:lnTo>
                  <a:pt x="0" y="89865"/>
                </a:lnTo>
                <a:lnTo>
                  <a:pt x="0" y="97980"/>
                </a:lnTo>
                <a:lnTo>
                  <a:pt x="6337" y="98183"/>
                </a:lnTo>
                <a:lnTo>
                  <a:pt x="11061" y="99707"/>
                </a:lnTo>
                <a:lnTo>
                  <a:pt x="17335" y="105448"/>
                </a:lnTo>
                <a:lnTo>
                  <a:pt x="18897" y="109169"/>
                </a:lnTo>
                <a:lnTo>
                  <a:pt x="18897" y="116090"/>
                </a:lnTo>
                <a:lnTo>
                  <a:pt x="18122" y="120777"/>
                </a:lnTo>
                <a:lnTo>
                  <a:pt x="15024" y="134759"/>
                </a:lnTo>
                <a:lnTo>
                  <a:pt x="14249" y="140995"/>
                </a:lnTo>
                <a:lnTo>
                  <a:pt x="14249" y="146481"/>
                </a:lnTo>
                <a:lnTo>
                  <a:pt x="14970" y="156473"/>
                </a:lnTo>
                <a:lnTo>
                  <a:pt x="40239" y="185875"/>
                </a:lnTo>
                <a:lnTo>
                  <a:pt x="60566" y="188734"/>
                </a:lnTo>
                <a:lnTo>
                  <a:pt x="63144" y="188734"/>
                </a:lnTo>
                <a:lnTo>
                  <a:pt x="63144" y="181216"/>
                </a:lnTo>
                <a:lnTo>
                  <a:pt x="52095" y="181216"/>
                </a:lnTo>
                <a:lnTo>
                  <a:pt x="44602" y="178727"/>
                </a:lnTo>
                <a:lnTo>
                  <a:pt x="31076" y="148259"/>
                </a:lnTo>
                <a:lnTo>
                  <a:pt x="31076" y="143637"/>
                </a:lnTo>
                <a:lnTo>
                  <a:pt x="31737" y="137934"/>
                </a:lnTo>
                <a:lnTo>
                  <a:pt x="34378" y="124345"/>
                </a:lnTo>
                <a:lnTo>
                  <a:pt x="35039" y="119494"/>
                </a:lnTo>
                <a:lnTo>
                  <a:pt x="35039" y="110985"/>
                </a:lnTo>
                <a:lnTo>
                  <a:pt x="33388" y="106375"/>
                </a:lnTo>
                <a:lnTo>
                  <a:pt x="26784" y="99187"/>
                </a:lnTo>
                <a:lnTo>
                  <a:pt x="22859" y="96532"/>
                </a:lnTo>
                <a:lnTo>
                  <a:pt x="18313" y="94818"/>
                </a:lnTo>
                <a:lnTo>
                  <a:pt x="18313" y="93027"/>
                </a:lnTo>
                <a:lnTo>
                  <a:pt x="22859" y="91313"/>
                </a:lnTo>
                <a:lnTo>
                  <a:pt x="26784" y="88658"/>
                </a:lnTo>
                <a:lnTo>
                  <a:pt x="33388" y="81470"/>
                </a:lnTo>
                <a:lnTo>
                  <a:pt x="35039" y="76873"/>
                </a:lnTo>
                <a:lnTo>
                  <a:pt x="35039" y="68351"/>
                </a:lnTo>
                <a:lnTo>
                  <a:pt x="34378" y="63512"/>
                </a:lnTo>
                <a:lnTo>
                  <a:pt x="31737" y="49911"/>
                </a:lnTo>
                <a:lnTo>
                  <a:pt x="31076" y="44208"/>
                </a:lnTo>
                <a:lnTo>
                  <a:pt x="31076" y="39585"/>
                </a:lnTo>
                <a:lnTo>
                  <a:pt x="31584" y="31627"/>
                </a:lnTo>
                <a:lnTo>
                  <a:pt x="52095" y="7518"/>
                </a:lnTo>
                <a:lnTo>
                  <a:pt x="63144" y="7518"/>
                </a:lnTo>
                <a:lnTo>
                  <a:pt x="63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61091" y="1856891"/>
            <a:ext cx="1342390" cy="187960"/>
          </a:xfrm>
          <a:custGeom>
            <a:avLst/>
            <a:gdLst/>
            <a:ahLst/>
            <a:cxnLst/>
            <a:rect l="l" t="t" r="r" b="b"/>
            <a:pathLst>
              <a:path w="1342390" h="187960">
                <a:moveTo>
                  <a:pt x="1282496" y="0"/>
                </a:moveTo>
                <a:lnTo>
                  <a:pt x="1279829" y="7620"/>
                </a:lnTo>
                <a:lnTo>
                  <a:pt x="1290692" y="12337"/>
                </a:lnTo>
                <a:lnTo>
                  <a:pt x="1300038" y="18867"/>
                </a:lnTo>
                <a:lnTo>
                  <a:pt x="1322485" y="62317"/>
                </a:lnTo>
                <a:lnTo>
                  <a:pt x="1325257" y="92938"/>
                </a:lnTo>
                <a:lnTo>
                  <a:pt x="1324560" y="109495"/>
                </a:lnTo>
                <a:lnTo>
                  <a:pt x="1314119" y="150037"/>
                </a:lnTo>
                <a:lnTo>
                  <a:pt x="1280121" y="180124"/>
                </a:lnTo>
                <a:lnTo>
                  <a:pt x="1282496" y="187744"/>
                </a:lnTo>
                <a:lnTo>
                  <a:pt x="1318369" y="166434"/>
                </a:lnTo>
                <a:lnTo>
                  <a:pt x="1338518" y="127092"/>
                </a:lnTo>
                <a:lnTo>
                  <a:pt x="1342377" y="93929"/>
                </a:lnTo>
                <a:lnTo>
                  <a:pt x="1341408" y="76714"/>
                </a:lnTo>
                <a:lnTo>
                  <a:pt x="1326883" y="32905"/>
                </a:lnTo>
                <a:lnTo>
                  <a:pt x="1296108" y="4914"/>
                </a:lnTo>
                <a:lnTo>
                  <a:pt x="1282496" y="0"/>
                </a:lnTo>
                <a:close/>
              </a:path>
              <a:path w="1342390" h="187960">
                <a:moveTo>
                  <a:pt x="59880" y="0"/>
                </a:moveTo>
                <a:lnTo>
                  <a:pt x="24076" y="21368"/>
                </a:lnTo>
                <a:lnTo>
                  <a:pt x="3875" y="60807"/>
                </a:lnTo>
                <a:lnTo>
                  <a:pt x="0" y="93929"/>
                </a:lnTo>
                <a:lnTo>
                  <a:pt x="964" y="111173"/>
                </a:lnTo>
                <a:lnTo>
                  <a:pt x="15443" y="154940"/>
                </a:lnTo>
                <a:lnTo>
                  <a:pt x="46229" y="182836"/>
                </a:lnTo>
                <a:lnTo>
                  <a:pt x="59880" y="187744"/>
                </a:lnTo>
                <a:lnTo>
                  <a:pt x="62255" y="180124"/>
                </a:lnTo>
                <a:lnTo>
                  <a:pt x="51558" y="175385"/>
                </a:lnTo>
                <a:lnTo>
                  <a:pt x="42327" y="168790"/>
                </a:lnTo>
                <a:lnTo>
                  <a:pt x="19907" y="124531"/>
                </a:lnTo>
                <a:lnTo>
                  <a:pt x="17119" y="92938"/>
                </a:lnTo>
                <a:lnTo>
                  <a:pt x="17816" y="76920"/>
                </a:lnTo>
                <a:lnTo>
                  <a:pt x="28257" y="37363"/>
                </a:lnTo>
                <a:lnTo>
                  <a:pt x="62547" y="7620"/>
                </a:lnTo>
                <a:lnTo>
                  <a:pt x="598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24991" y="1340418"/>
            <a:ext cx="1530350" cy="72072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5"/>
              </a:spcBef>
            </a:pPr>
            <a:r>
              <a:rPr sz="1600" spc="-250" dirty="0">
                <a:latin typeface="Cambria Math"/>
                <a:cs typeface="Cambria Math"/>
              </a:rPr>
              <a:t>𝐲𝐲</a:t>
            </a:r>
            <a:r>
              <a:rPr sz="1725" spc="-375" baseline="-14492" dirty="0">
                <a:latin typeface="Cambria Math"/>
                <a:cs typeface="Cambria Math"/>
              </a:rPr>
              <a:t>1</a:t>
            </a:r>
            <a:r>
              <a:rPr sz="1600" spc="-250" dirty="0">
                <a:latin typeface="Cambria Math"/>
                <a:cs typeface="Cambria Math"/>
              </a:rPr>
              <a:t>, </a:t>
            </a:r>
            <a:r>
              <a:rPr sz="1600" spc="-210" dirty="0">
                <a:latin typeface="Cambria Math"/>
                <a:cs typeface="Cambria Math"/>
              </a:rPr>
              <a:t>𝐲𝐲</a:t>
            </a:r>
            <a:r>
              <a:rPr sz="1725" spc="-315" baseline="-14492" dirty="0">
                <a:latin typeface="Cambria Math"/>
                <a:cs typeface="Cambria Math"/>
              </a:rPr>
              <a:t>2</a:t>
            </a:r>
            <a:r>
              <a:rPr sz="1600" spc="-210" dirty="0">
                <a:latin typeface="Cambria Math"/>
                <a:cs typeface="Cambria Math"/>
              </a:rPr>
              <a:t>, </a:t>
            </a:r>
            <a:r>
              <a:rPr sz="1600" spc="-5" dirty="0">
                <a:latin typeface="Cambria Math"/>
                <a:cs typeface="Cambria Math"/>
              </a:rPr>
              <a:t>⋯ ,</a:t>
            </a:r>
            <a:r>
              <a:rPr sz="1600" spc="-260" dirty="0">
                <a:latin typeface="Cambria Math"/>
                <a:cs typeface="Cambria Math"/>
              </a:rPr>
              <a:t> </a:t>
            </a:r>
            <a:r>
              <a:rPr sz="1600" spc="-380" dirty="0">
                <a:latin typeface="Cambria Math"/>
                <a:cs typeface="Cambria Math"/>
              </a:rPr>
              <a:t>𝐲𝐲</a:t>
            </a:r>
            <a:r>
              <a:rPr sz="1725" spc="-569" baseline="-14492" dirty="0">
                <a:latin typeface="Cambria Math"/>
                <a:cs typeface="Cambria Math"/>
              </a:rPr>
              <a:t>𝑛𝑛</a:t>
            </a:r>
            <a:endParaRPr sz="1725" baseline="-14492">
              <a:latin typeface="Cambria Math"/>
              <a:cs typeface="Cambria Math"/>
            </a:endParaRPr>
          </a:p>
          <a:p>
            <a:pPr marL="101600">
              <a:lnSpc>
                <a:spcPct val="100000"/>
              </a:lnSpc>
              <a:spcBef>
                <a:spcPts val="815"/>
              </a:spcBef>
            </a:pPr>
            <a:r>
              <a:rPr sz="1600" spc="-5" dirty="0">
                <a:latin typeface="Cambria Math"/>
                <a:cs typeface="Cambria Math"/>
              </a:rPr>
              <a:t>0,0, ⋯ , 1, ⋯ ,</a:t>
            </a:r>
            <a:r>
              <a:rPr sz="1600" spc="-24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0 </a:t>
            </a:r>
            <a:r>
              <a:rPr sz="1725" spc="104" baseline="28985" dirty="0">
                <a:latin typeface="Cambria Math"/>
                <a:cs typeface="Cambria Math"/>
              </a:rPr>
              <a:t>T</a:t>
            </a:r>
            <a:endParaRPr sz="1725" baseline="28985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851" y="893116"/>
            <a:ext cx="5690235" cy="151257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180"/>
              </a:spcBef>
              <a:buClr>
                <a:srgbClr val="77933C"/>
              </a:buClr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000" dirty="0">
                <a:latin typeface="맑은 고딕"/>
                <a:cs typeface="맑은 고딕"/>
              </a:rPr>
              <a:t>훈련집합</a:t>
            </a:r>
            <a:endParaRPr sz="2000">
              <a:latin typeface="맑은 고딕"/>
              <a:cs typeface="맑은 고딕"/>
            </a:endParaRPr>
          </a:p>
          <a:p>
            <a:pPr marL="485775" lvl="1" indent="-181610">
              <a:lnSpc>
                <a:spcPct val="100000"/>
              </a:lnSpc>
              <a:spcBef>
                <a:spcPts val="855"/>
              </a:spcBef>
              <a:buClr>
                <a:srgbClr val="808080"/>
              </a:buClr>
              <a:buFont typeface="Wingdings"/>
              <a:buChar char=""/>
              <a:tabLst>
                <a:tab pos="486409" algn="l"/>
                <a:tab pos="2402840" algn="l"/>
              </a:tabLst>
            </a:pPr>
            <a:r>
              <a:rPr sz="1600" spc="-5" dirty="0">
                <a:latin typeface="맑은 고딕"/>
                <a:cs typeface="맑은 고딕"/>
              </a:rPr>
              <a:t>특징 벡터 집합</a:t>
            </a:r>
            <a:r>
              <a:rPr sz="1600" spc="40" dirty="0">
                <a:latin typeface="맑은 고딕"/>
                <a:cs typeface="맑은 고딕"/>
              </a:rPr>
              <a:t> </a:t>
            </a:r>
            <a:r>
              <a:rPr sz="1600" spc="-550" dirty="0">
                <a:latin typeface="Cambria Math"/>
                <a:cs typeface="Cambria Math"/>
              </a:rPr>
              <a:t>𝕏𝕏</a:t>
            </a:r>
            <a:r>
              <a:rPr sz="1600" spc="1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	</a:t>
            </a:r>
            <a:r>
              <a:rPr sz="1600" spc="-185" dirty="0">
                <a:latin typeface="Cambria Math"/>
                <a:cs typeface="Cambria Math"/>
              </a:rPr>
              <a:t>𝐱𝐱</a:t>
            </a:r>
            <a:r>
              <a:rPr sz="1725" spc="-277" baseline="-14492" dirty="0">
                <a:latin typeface="Cambria Math"/>
                <a:cs typeface="Cambria Math"/>
              </a:rPr>
              <a:t>1</a:t>
            </a:r>
            <a:r>
              <a:rPr sz="1600" spc="-185" dirty="0">
                <a:latin typeface="Cambria Math"/>
                <a:cs typeface="Cambria Math"/>
              </a:rPr>
              <a:t>, </a:t>
            </a:r>
            <a:r>
              <a:rPr sz="1600" spc="-175" dirty="0">
                <a:latin typeface="Cambria Math"/>
                <a:cs typeface="Cambria Math"/>
              </a:rPr>
              <a:t>𝐱𝐱</a:t>
            </a:r>
            <a:r>
              <a:rPr sz="1725" spc="-262" baseline="-14492" dirty="0">
                <a:latin typeface="Cambria Math"/>
                <a:cs typeface="Cambria Math"/>
              </a:rPr>
              <a:t>2</a:t>
            </a:r>
            <a:r>
              <a:rPr sz="1600" spc="-175" dirty="0">
                <a:latin typeface="Cambria Math"/>
                <a:cs typeface="Cambria Math"/>
              </a:rPr>
              <a:t>, </a:t>
            </a:r>
            <a:r>
              <a:rPr sz="1600" spc="-5" dirty="0">
                <a:latin typeface="Cambria Math"/>
                <a:cs typeface="Cambria Math"/>
              </a:rPr>
              <a:t>⋯ , </a:t>
            </a:r>
            <a:r>
              <a:rPr sz="1600" spc="-340" dirty="0">
                <a:latin typeface="Cambria Math"/>
                <a:cs typeface="Cambria Math"/>
              </a:rPr>
              <a:t>𝐱𝐱</a:t>
            </a:r>
            <a:r>
              <a:rPr sz="1725" spc="-509" baseline="-14492" dirty="0">
                <a:latin typeface="Cambria Math"/>
                <a:cs typeface="Cambria Math"/>
              </a:rPr>
              <a:t>𝑛𝑛</a:t>
            </a:r>
            <a:r>
              <a:rPr sz="1725" spc="667" baseline="-14492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과 부류 벡터 집합</a:t>
            </a:r>
            <a:r>
              <a:rPr sz="1600" spc="-350" dirty="0">
                <a:latin typeface="맑은 고딕"/>
                <a:cs typeface="맑은 고딕"/>
              </a:rPr>
              <a:t> </a:t>
            </a:r>
            <a:r>
              <a:rPr sz="1600" spc="-530" dirty="0">
                <a:latin typeface="Cambria Math"/>
                <a:cs typeface="Cambria Math"/>
              </a:rPr>
              <a:t>𝕐𝕐</a:t>
            </a:r>
            <a:r>
              <a:rPr sz="1600" spc="9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</a:t>
            </a:r>
            <a:endParaRPr sz="1600">
              <a:latin typeface="Cambria Math"/>
              <a:cs typeface="Cambria Math"/>
            </a:endParaRPr>
          </a:p>
          <a:p>
            <a:pPr marL="485775" lvl="1" indent="-181610">
              <a:lnSpc>
                <a:spcPct val="100000"/>
              </a:lnSpc>
              <a:spcBef>
                <a:spcPts val="820"/>
              </a:spcBef>
              <a:buClr>
                <a:srgbClr val="808080"/>
              </a:buClr>
              <a:buFont typeface="Wingdings"/>
              <a:buChar char=""/>
              <a:tabLst>
                <a:tab pos="486409" algn="l"/>
              </a:tabLst>
            </a:pPr>
            <a:r>
              <a:rPr sz="1600" spc="-5" dirty="0">
                <a:latin typeface="맑은 고딕"/>
                <a:cs typeface="맑은 고딕"/>
              </a:rPr>
              <a:t>부류(class, </a:t>
            </a:r>
            <a:r>
              <a:rPr sz="1600" dirty="0">
                <a:latin typeface="맑은 고딕"/>
                <a:cs typeface="맑은 고딕"/>
              </a:rPr>
              <a:t>category) </a:t>
            </a:r>
            <a:r>
              <a:rPr sz="1600" spc="-5" dirty="0">
                <a:latin typeface="맑은 고딕"/>
                <a:cs typeface="맑은 고딕"/>
              </a:rPr>
              <a:t>벡터는 원핫 코드로 표현됨. 즉</a:t>
            </a:r>
            <a:r>
              <a:rPr sz="1600" spc="70" dirty="0">
                <a:latin typeface="맑은 고딕"/>
                <a:cs typeface="맑은 고딕"/>
              </a:rPr>
              <a:t> </a:t>
            </a:r>
            <a:r>
              <a:rPr sz="1600" spc="-320" dirty="0">
                <a:latin typeface="Cambria Math"/>
                <a:cs typeface="Cambria Math"/>
              </a:rPr>
              <a:t>𝐲𝐲</a:t>
            </a:r>
            <a:r>
              <a:rPr sz="1725" spc="-480" baseline="-14492" dirty="0">
                <a:latin typeface="Cambria Math"/>
                <a:cs typeface="Cambria Math"/>
              </a:rPr>
              <a:t>𝑖𝑖</a:t>
            </a:r>
            <a:r>
              <a:rPr sz="1725" spc="442" baseline="-14492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</a:t>
            </a:r>
            <a:endParaRPr sz="1600">
              <a:latin typeface="Cambria Math"/>
              <a:cs typeface="Cambria Math"/>
            </a:endParaRPr>
          </a:p>
          <a:p>
            <a:pPr marL="485775" lvl="1" indent="-181610">
              <a:lnSpc>
                <a:spcPct val="100000"/>
              </a:lnSpc>
              <a:spcBef>
                <a:spcPts val="790"/>
              </a:spcBef>
              <a:buClr>
                <a:srgbClr val="808080"/>
              </a:buClr>
              <a:buFont typeface="Wingdings"/>
              <a:buChar char=""/>
              <a:tabLst>
                <a:tab pos="486409" algn="l"/>
              </a:tabLst>
            </a:pPr>
            <a:r>
              <a:rPr sz="1600" spc="-5" dirty="0">
                <a:latin typeface="맑은 고딕"/>
                <a:cs typeface="맑은 고딕"/>
              </a:rPr>
              <a:t>행렬로</a:t>
            </a:r>
            <a:r>
              <a:rPr sz="1600" spc="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표기하면,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251" y="4447475"/>
            <a:ext cx="6489065" cy="817244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65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기계 학습의</a:t>
            </a:r>
            <a:r>
              <a:rPr sz="2000" spc="-3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목표</a:t>
            </a:r>
            <a:endParaRPr sz="2000">
              <a:latin typeface="맑은 고딕"/>
              <a:cs typeface="맑은 고딕"/>
            </a:endParaRPr>
          </a:p>
          <a:p>
            <a:pPr marL="460375" lvl="1" indent="-181610">
              <a:lnSpc>
                <a:spcPct val="100000"/>
              </a:lnSpc>
              <a:spcBef>
                <a:spcPts val="844"/>
              </a:spcBef>
              <a:buClr>
                <a:srgbClr val="808080"/>
              </a:buClr>
              <a:buFont typeface="Wingdings"/>
              <a:buChar char=""/>
              <a:tabLst>
                <a:tab pos="461009" algn="l"/>
              </a:tabLst>
            </a:pPr>
            <a:r>
              <a:rPr sz="1600" spc="-5" dirty="0">
                <a:latin typeface="맑은 고딕"/>
                <a:cs typeface="맑은 고딕"/>
              </a:rPr>
              <a:t>모든 샘플을 옳게 분류하는(식 (3.17)을 만족하는) 함수 </a:t>
            </a:r>
            <a:r>
              <a:rPr sz="1600" b="1" spc="-10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맑은 고딕"/>
                <a:cs typeface="맑은 고딕"/>
              </a:rPr>
              <a:t>를 </a:t>
            </a:r>
            <a:r>
              <a:rPr sz="1600" spc="-5" dirty="0">
                <a:latin typeface="맑은 고딕"/>
                <a:cs typeface="맑은 고딕"/>
              </a:rPr>
              <a:t>찾는</a:t>
            </a:r>
            <a:r>
              <a:rPr sz="1600" spc="9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일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7532" y="2593481"/>
            <a:ext cx="6790943" cy="1515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857" y="5469225"/>
            <a:ext cx="6752358" cy="7510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81B4AC8-C2C4-45A1-B2F4-C4941C57C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063" y="1426996"/>
            <a:ext cx="7209412" cy="68483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51" y="216679"/>
            <a:ext cx="3063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3.4.1 </a:t>
            </a:r>
            <a:r>
              <a:rPr dirty="0"/>
              <a:t>목적함수의</a:t>
            </a:r>
            <a:r>
              <a:rPr spc="-75" dirty="0"/>
              <a:t> </a:t>
            </a:r>
            <a:r>
              <a:rPr dirty="0"/>
              <a:t>정의</a:t>
            </a:r>
          </a:p>
        </p:txBody>
      </p:sp>
      <p:sp>
        <p:nvSpPr>
          <p:cNvPr id="3" name="object 3"/>
          <p:cNvSpPr/>
          <p:nvPr/>
        </p:nvSpPr>
        <p:spPr>
          <a:xfrm>
            <a:off x="628116" y="1820524"/>
            <a:ext cx="6533793" cy="13496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2851" y="969660"/>
            <a:ext cx="5621655" cy="10483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580"/>
              </a:spcBef>
              <a:buClr>
                <a:srgbClr val="77933C"/>
              </a:buClr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000" dirty="0">
                <a:latin typeface="맑은 고딕"/>
                <a:cs typeface="맑은 고딕"/>
              </a:rPr>
              <a:t>목적함수</a:t>
            </a:r>
            <a:endParaRPr sz="2000">
              <a:latin typeface="맑은 고딕"/>
              <a:cs typeface="맑은 고딕"/>
            </a:endParaRPr>
          </a:p>
          <a:p>
            <a:pPr marL="485775" lvl="1" indent="-181610">
              <a:lnSpc>
                <a:spcPct val="100000"/>
              </a:lnSpc>
              <a:spcBef>
                <a:spcPts val="375"/>
              </a:spcBef>
              <a:buClr>
                <a:srgbClr val="808080"/>
              </a:buClr>
              <a:buFont typeface="Wingdings"/>
              <a:buChar char=""/>
              <a:tabLst>
                <a:tab pos="486409" algn="l"/>
              </a:tabLst>
            </a:pPr>
            <a:r>
              <a:rPr sz="2400" spc="-7" baseline="-17361" dirty="0">
                <a:latin typeface="맑은 고딕"/>
                <a:cs typeface="맑은 고딕"/>
              </a:rPr>
              <a:t>평균 제곱 </a:t>
            </a:r>
            <a:r>
              <a:rPr sz="2400" baseline="-17361" dirty="0">
                <a:latin typeface="맑은 고딕"/>
                <a:cs typeface="맑은 고딕"/>
              </a:rPr>
              <a:t>오차로</a:t>
            </a:r>
            <a:r>
              <a:rPr sz="1050" dirty="0">
                <a:latin typeface="맑은 고딕"/>
                <a:cs typeface="맑은 고딕"/>
              </a:rPr>
              <a:t>MSE(mean </a:t>
            </a:r>
            <a:r>
              <a:rPr sz="1050" spc="5" dirty="0">
                <a:latin typeface="맑은 고딕"/>
                <a:cs typeface="맑은 고딕"/>
              </a:rPr>
              <a:t>squared </a:t>
            </a:r>
            <a:r>
              <a:rPr sz="1050" dirty="0">
                <a:latin typeface="맑은 고딕"/>
                <a:cs typeface="맑은 고딕"/>
              </a:rPr>
              <a:t>error)</a:t>
            </a:r>
            <a:r>
              <a:rPr sz="1050" spc="-10" dirty="0">
                <a:latin typeface="맑은 고딕"/>
                <a:cs typeface="맑은 고딕"/>
              </a:rPr>
              <a:t> </a:t>
            </a:r>
            <a:r>
              <a:rPr sz="2400" spc="-7" baseline="-17361" dirty="0">
                <a:latin typeface="맑은 고딕"/>
                <a:cs typeface="맑은 고딕"/>
              </a:rPr>
              <a:t>정의</a:t>
            </a:r>
            <a:endParaRPr sz="2400" baseline="-17361">
              <a:latin typeface="맑은 고딕"/>
              <a:cs typeface="맑은 고딕"/>
            </a:endParaRPr>
          </a:p>
          <a:p>
            <a:pPr marR="30480" algn="r">
              <a:lnSpc>
                <a:spcPct val="100000"/>
              </a:lnSpc>
              <a:spcBef>
                <a:spcPts val="1130"/>
              </a:spcBef>
            </a:pPr>
            <a:r>
              <a:rPr sz="1400" dirty="0">
                <a:latin typeface="Wingdings"/>
                <a:cs typeface="Wingdings"/>
              </a:rPr>
              <a:t>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맑은 고딕"/>
                <a:cs typeface="맑은 고딕"/>
              </a:rPr>
              <a:t>Square </a:t>
            </a:r>
            <a:r>
              <a:rPr sz="1400" spc="-15" dirty="0">
                <a:latin typeface="맑은 고딕"/>
                <a:cs typeface="맑은 고딕"/>
              </a:rPr>
              <a:t>of </a:t>
            </a:r>
            <a:r>
              <a:rPr sz="1450" i="1" spc="-30" dirty="0">
                <a:latin typeface="맑은 고딕"/>
                <a:cs typeface="맑은 고딕"/>
              </a:rPr>
              <a:t>L2</a:t>
            </a:r>
            <a:r>
              <a:rPr sz="1450" i="1" spc="-315" dirty="0">
                <a:latin typeface="맑은 고딕"/>
                <a:cs typeface="맑은 고딕"/>
              </a:rPr>
              <a:t> </a:t>
            </a:r>
            <a:r>
              <a:rPr sz="1400" spc="-5" dirty="0">
                <a:latin typeface="맑은 고딕"/>
                <a:cs typeface="맑은 고딕"/>
              </a:rPr>
              <a:t>norm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1364" y="3414079"/>
            <a:ext cx="6811889" cy="28212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51" y="216679"/>
            <a:ext cx="1784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3.2</a:t>
            </a:r>
            <a:r>
              <a:rPr spc="-85" dirty="0"/>
              <a:t> </a:t>
            </a:r>
            <a:r>
              <a:rPr dirty="0"/>
              <a:t>퍼셉트론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58251" y="878339"/>
            <a:ext cx="1496060" cy="1397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3.2.1</a:t>
            </a:r>
            <a:r>
              <a:rPr sz="2000" spc="-1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구조</a:t>
            </a:r>
            <a:endParaRPr sz="20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3.2.2</a:t>
            </a:r>
            <a:r>
              <a:rPr sz="2000" spc="-1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동작</a:t>
            </a:r>
            <a:endParaRPr sz="20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3.2.3</a:t>
            </a:r>
            <a:r>
              <a:rPr sz="2000" spc="-1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학습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51" y="3164444"/>
            <a:ext cx="8618220" cy="231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231140" indent="-342900">
              <a:lnSpc>
                <a:spcPct val="150000"/>
              </a:lnSpc>
              <a:spcBef>
                <a:spcPts val="95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퍼셉트론은 노드, 가중치, 층과 같은 새로운 개념을 도입하고 학습</a:t>
            </a:r>
            <a:r>
              <a:rPr sz="2000" spc="-14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알고  리즘을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창안함</a:t>
            </a:r>
            <a:endParaRPr sz="2000">
              <a:latin typeface="맑은 고딕"/>
              <a:cs typeface="맑은 고딕"/>
            </a:endParaRPr>
          </a:p>
          <a:p>
            <a:pPr marL="353695" marR="5080" indent="-341630">
              <a:lnSpc>
                <a:spcPct val="150000"/>
              </a:lnSpc>
              <a:spcBef>
                <a:spcPts val="5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퍼셉트론은 원시적 신경망이지만, 딥러닝을 포함한 현대 신경망은 퍼셉  트론을 병렬과 순차 구조로 결합하여 만듬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맑은 고딕"/>
                <a:cs typeface="맑은 고딕"/>
              </a:rPr>
              <a:t>현대 신경망의 중요한 구성  요소</a:t>
            </a:r>
            <a:endParaRPr sz="20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59" y="487489"/>
            <a:ext cx="51536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0" dirty="0">
                <a:solidFill>
                  <a:srgbClr val="000000"/>
                </a:solidFill>
                <a:latin typeface="맑은 고딕"/>
                <a:cs typeface="맑은 고딕"/>
              </a:rPr>
              <a:t>(Review) </a:t>
            </a:r>
            <a:r>
              <a:rPr sz="4400" b="0" spc="-5" dirty="0">
                <a:solidFill>
                  <a:srgbClr val="000000"/>
                </a:solidFill>
                <a:latin typeface="맑은 고딕"/>
                <a:cs typeface="맑은 고딕"/>
              </a:rPr>
              <a:t>BP </a:t>
            </a:r>
            <a:r>
              <a:rPr sz="4400" b="0" dirty="0">
                <a:solidFill>
                  <a:srgbClr val="000000"/>
                </a:solidFill>
                <a:latin typeface="맑은 고딕"/>
                <a:cs typeface="맑은 고딕"/>
              </a:rPr>
              <a:t>for</a:t>
            </a:r>
            <a:r>
              <a:rPr sz="4400" b="0" spc="-6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4400" b="0" dirty="0">
                <a:solidFill>
                  <a:srgbClr val="000000"/>
                </a:solidFill>
                <a:latin typeface="맑은 고딕"/>
                <a:cs typeface="맑은 고딕"/>
              </a:rPr>
              <a:t>MLP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259" y="1781047"/>
            <a:ext cx="2336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100"/>
              </a:spcBef>
              <a:buClr>
                <a:srgbClr val="F6CC2C"/>
              </a:buClr>
              <a:buFont typeface="Wingdings"/>
              <a:buChar char=""/>
              <a:tabLst>
                <a:tab pos="227965" algn="l"/>
              </a:tabLst>
            </a:pPr>
            <a:r>
              <a:rPr sz="2400" spc="215" dirty="0">
                <a:latin typeface="휴먼모음T"/>
                <a:cs typeface="휴먼모음T"/>
              </a:rPr>
              <a:t>신경망</a:t>
            </a:r>
            <a:r>
              <a:rPr sz="2400" spc="-760" dirty="0">
                <a:latin typeface="휴먼모음T"/>
                <a:cs typeface="휴먼모음T"/>
              </a:rPr>
              <a:t> </a:t>
            </a:r>
            <a:r>
              <a:rPr sz="2400" spc="215" dirty="0">
                <a:latin typeface="휴먼모음T"/>
                <a:cs typeface="휴먼모음T"/>
              </a:rPr>
              <a:t>학습</a:t>
            </a:r>
            <a:r>
              <a:rPr sz="2400" spc="-770" dirty="0">
                <a:latin typeface="휴먼모음T"/>
                <a:cs typeface="휴먼모음T"/>
              </a:rPr>
              <a:t> </a:t>
            </a:r>
            <a:r>
              <a:rPr sz="2400" spc="215" dirty="0">
                <a:latin typeface="휴먼모음T"/>
                <a:cs typeface="휴먼모음T"/>
              </a:rPr>
              <a:t>과정</a:t>
            </a:r>
            <a:endParaRPr sz="2400">
              <a:latin typeface="휴먼모음T"/>
              <a:cs typeface="휴먼모음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72973" y="2337173"/>
            <a:ext cx="3781879" cy="33234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02939" y="6545660"/>
            <a:ext cx="1233805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latin typeface="맑은 고딕"/>
                <a:cs typeface="맑은 고딕"/>
              </a:rPr>
              <a:t>기계학습개론</a:t>
            </a:r>
            <a:r>
              <a:rPr sz="1000" spc="-50" dirty="0">
                <a:latin typeface="맑은 고딕"/>
                <a:cs typeface="맑은 고딕"/>
              </a:rPr>
              <a:t> </a:t>
            </a:r>
            <a:r>
              <a:rPr sz="1000" spc="-5" dirty="0">
                <a:latin typeface="맑은 고딕"/>
                <a:cs typeface="맑은 고딕"/>
              </a:rPr>
              <a:t>2020-2</a:t>
            </a:r>
            <a:endParaRPr sz="10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06485" y="6536173"/>
            <a:ext cx="216535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z="1000" spc="-5" dirty="0">
                <a:latin typeface="맑은 고딕"/>
                <a:cs typeface="맑은 고딕"/>
              </a:rPr>
              <a:t>30</a:t>
            </a:fld>
            <a:endParaRPr sz="10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59" y="487489"/>
            <a:ext cx="52222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0" dirty="0">
                <a:solidFill>
                  <a:srgbClr val="000000"/>
                </a:solidFill>
                <a:latin typeface="맑은 고딕"/>
                <a:cs typeface="맑은 고딕"/>
              </a:rPr>
              <a:t>(Review) </a:t>
            </a:r>
            <a:r>
              <a:rPr sz="4400" b="0" spc="-5" dirty="0">
                <a:solidFill>
                  <a:srgbClr val="000000"/>
                </a:solidFill>
                <a:latin typeface="맑은 고딕"/>
                <a:cs typeface="맑은 고딕"/>
              </a:rPr>
              <a:t>BP </a:t>
            </a:r>
            <a:r>
              <a:rPr sz="4400" b="0" dirty="0">
                <a:solidFill>
                  <a:srgbClr val="000000"/>
                </a:solidFill>
                <a:latin typeface="맑은 고딕"/>
                <a:cs typeface="맑은 고딕"/>
              </a:rPr>
              <a:t>for</a:t>
            </a:r>
            <a:r>
              <a:rPr sz="4400" b="0" spc="-6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MLP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59" y="4186529"/>
            <a:ext cx="3679825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299085" algn="l"/>
                <a:tab pos="299720" algn="l"/>
              </a:tabLst>
            </a:pPr>
            <a:r>
              <a:rPr sz="2000" dirty="0">
                <a:latin typeface="맑은 고딕"/>
                <a:cs typeface="맑은 고딕"/>
              </a:rPr>
              <a:t>0) 예측값 계산하여 오차</a:t>
            </a:r>
            <a:r>
              <a:rPr sz="2000" spc="-11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계산</a:t>
            </a:r>
            <a:endParaRPr sz="2000">
              <a:latin typeface="맑은 고딕"/>
              <a:cs typeface="맑은 고딕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299085" algn="l"/>
                <a:tab pos="299720" algn="l"/>
              </a:tabLst>
            </a:pPr>
            <a:r>
              <a:rPr sz="2000" dirty="0">
                <a:latin typeface="맑은 고딕"/>
                <a:cs typeface="맑은 고딕"/>
              </a:rPr>
              <a:t>1) 출력층 가중치</a:t>
            </a:r>
            <a:r>
              <a:rPr sz="2000" spc="-10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수정</a:t>
            </a:r>
            <a:endParaRPr sz="2000">
              <a:latin typeface="맑은 고딕"/>
              <a:cs typeface="맑은 고딕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299085" algn="l"/>
                <a:tab pos="299720" algn="l"/>
              </a:tabLst>
            </a:pPr>
            <a:r>
              <a:rPr sz="2000" dirty="0">
                <a:latin typeface="맑은 고딕"/>
                <a:cs typeface="맑은 고딕"/>
              </a:rPr>
              <a:t>2) 은닉층 가중치</a:t>
            </a:r>
            <a:r>
              <a:rPr sz="2000" spc="-10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수정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2026" y="4186529"/>
            <a:ext cx="2287270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latin typeface="Wingdings"/>
                <a:cs typeface="Wingdings"/>
              </a:rPr>
              <a:t>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맑은 고딕"/>
                <a:cs typeface="맑은 고딕"/>
              </a:rPr>
              <a:t>Forward</a:t>
            </a:r>
            <a:r>
              <a:rPr sz="2000" spc="-335" dirty="0">
                <a:latin typeface="맑은 고딕"/>
                <a:cs typeface="맑은 고딕"/>
              </a:rPr>
              <a:t> </a:t>
            </a:r>
            <a:r>
              <a:rPr sz="2000" spc="-10" dirty="0">
                <a:latin typeface="맑은 고딕"/>
                <a:cs typeface="맑은 고딕"/>
              </a:rPr>
              <a:t>pass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Wingdings"/>
                <a:cs typeface="Wingdings"/>
              </a:rPr>
              <a:t>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Backward </a:t>
            </a:r>
            <a:r>
              <a:rPr sz="2000" spc="-10" dirty="0">
                <a:latin typeface="맑은 고딕"/>
                <a:cs typeface="맑은 고딕"/>
              </a:rPr>
              <a:t>pass</a:t>
            </a:r>
            <a:r>
              <a:rPr sz="2000" spc="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I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Wingdings"/>
                <a:cs typeface="Wingdings"/>
              </a:rPr>
              <a:t>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Backward </a:t>
            </a:r>
            <a:r>
              <a:rPr sz="2000" spc="-10" dirty="0">
                <a:latin typeface="맑은 고딕"/>
                <a:cs typeface="맑은 고딕"/>
              </a:rPr>
              <a:t>pass</a:t>
            </a:r>
            <a:r>
              <a:rPr sz="2000" spc="90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II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74239" y="1622523"/>
            <a:ext cx="5268999" cy="2345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02939" y="6545660"/>
            <a:ext cx="1233805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latin typeface="맑은 고딕"/>
                <a:cs typeface="맑은 고딕"/>
              </a:rPr>
              <a:t>기계학습개론</a:t>
            </a:r>
            <a:r>
              <a:rPr sz="1000" spc="-50" dirty="0">
                <a:latin typeface="맑은 고딕"/>
                <a:cs typeface="맑은 고딕"/>
              </a:rPr>
              <a:t> </a:t>
            </a:r>
            <a:r>
              <a:rPr sz="1000" spc="-5" dirty="0">
                <a:latin typeface="맑은 고딕"/>
                <a:cs typeface="맑은 고딕"/>
              </a:rPr>
              <a:t>2020-2</a:t>
            </a:r>
            <a:endParaRPr sz="10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06485" y="6536173"/>
            <a:ext cx="216535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z="1000" spc="-5" dirty="0">
                <a:latin typeface="맑은 고딕"/>
                <a:cs typeface="맑은 고딕"/>
              </a:rPr>
              <a:t>31</a:t>
            </a:fld>
            <a:endParaRPr sz="10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51" y="216679"/>
            <a:ext cx="4801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3.4.2 </a:t>
            </a:r>
            <a:r>
              <a:rPr dirty="0"/>
              <a:t>오류 역전파 알고리즘의</a:t>
            </a:r>
            <a:r>
              <a:rPr spc="-80" dirty="0"/>
              <a:t> </a:t>
            </a:r>
            <a:r>
              <a:rPr dirty="0"/>
              <a:t>설계</a:t>
            </a:r>
          </a:p>
        </p:txBody>
      </p:sp>
      <p:sp>
        <p:nvSpPr>
          <p:cNvPr id="3" name="object 3"/>
          <p:cNvSpPr/>
          <p:nvPr/>
        </p:nvSpPr>
        <p:spPr>
          <a:xfrm>
            <a:off x="3079945" y="1507498"/>
            <a:ext cx="689610" cy="189230"/>
          </a:xfrm>
          <a:custGeom>
            <a:avLst/>
            <a:gdLst/>
            <a:ahLst/>
            <a:cxnLst/>
            <a:rect l="l" t="t" r="r" b="b"/>
            <a:pathLst>
              <a:path w="689610" h="189230">
                <a:moveTo>
                  <a:pt x="628523" y="0"/>
                </a:moveTo>
                <a:lnTo>
                  <a:pt x="625944" y="0"/>
                </a:lnTo>
                <a:lnTo>
                  <a:pt x="625944" y="7518"/>
                </a:lnTo>
                <a:lnTo>
                  <a:pt x="636993" y="7518"/>
                </a:lnTo>
                <a:lnTo>
                  <a:pt x="644486" y="10007"/>
                </a:lnTo>
                <a:lnTo>
                  <a:pt x="658012" y="39687"/>
                </a:lnTo>
                <a:lnTo>
                  <a:pt x="658012" y="44310"/>
                </a:lnTo>
                <a:lnTo>
                  <a:pt x="657352" y="50012"/>
                </a:lnTo>
                <a:lnTo>
                  <a:pt x="654710" y="63601"/>
                </a:lnTo>
                <a:lnTo>
                  <a:pt x="654050" y="68453"/>
                </a:lnTo>
                <a:lnTo>
                  <a:pt x="654050" y="76962"/>
                </a:lnTo>
                <a:lnTo>
                  <a:pt x="655701" y="81572"/>
                </a:lnTo>
                <a:lnTo>
                  <a:pt x="662305" y="88760"/>
                </a:lnTo>
                <a:lnTo>
                  <a:pt x="666229" y="91414"/>
                </a:lnTo>
                <a:lnTo>
                  <a:pt x="670775" y="93129"/>
                </a:lnTo>
                <a:lnTo>
                  <a:pt x="670775" y="94907"/>
                </a:lnTo>
                <a:lnTo>
                  <a:pt x="666229" y="96634"/>
                </a:lnTo>
                <a:lnTo>
                  <a:pt x="662305" y="99288"/>
                </a:lnTo>
                <a:lnTo>
                  <a:pt x="655701" y="106476"/>
                </a:lnTo>
                <a:lnTo>
                  <a:pt x="654050" y="111074"/>
                </a:lnTo>
                <a:lnTo>
                  <a:pt x="654050" y="119595"/>
                </a:lnTo>
                <a:lnTo>
                  <a:pt x="654710" y="124434"/>
                </a:lnTo>
                <a:lnTo>
                  <a:pt x="657352" y="138036"/>
                </a:lnTo>
                <a:lnTo>
                  <a:pt x="658012" y="143738"/>
                </a:lnTo>
                <a:lnTo>
                  <a:pt x="658012" y="148361"/>
                </a:lnTo>
                <a:lnTo>
                  <a:pt x="657505" y="156662"/>
                </a:lnTo>
                <a:lnTo>
                  <a:pt x="636993" y="181216"/>
                </a:lnTo>
                <a:lnTo>
                  <a:pt x="625944" y="181216"/>
                </a:lnTo>
                <a:lnTo>
                  <a:pt x="625944" y="188734"/>
                </a:lnTo>
                <a:lnTo>
                  <a:pt x="628523" y="188734"/>
                </a:lnTo>
                <a:lnTo>
                  <a:pt x="639419" y="187920"/>
                </a:lnTo>
                <a:lnTo>
                  <a:pt x="671955" y="165093"/>
                </a:lnTo>
                <a:lnTo>
                  <a:pt x="674839" y="146570"/>
                </a:lnTo>
                <a:lnTo>
                  <a:pt x="674839" y="141097"/>
                </a:lnTo>
                <a:lnTo>
                  <a:pt x="674065" y="134861"/>
                </a:lnTo>
                <a:lnTo>
                  <a:pt x="670966" y="120878"/>
                </a:lnTo>
                <a:lnTo>
                  <a:pt x="670179" y="116192"/>
                </a:lnTo>
                <a:lnTo>
                  <a:pt x="670179" y="109258"/>
                </a:lnTo>
                <a:lnTo>
                  <a:pt x="671753" y="105549"/>
                </a:lnTo>
                <a:lnTo>
                  <a:pt x="678014" y="99809"/>
                </a:lnTo>
                <a:lnTo>
                  <a:pt x="682752" y="98272"/>
                </a:lnTo>
                <a:lnTo>
                  <a:pt x="689089" y="98082"/>
                </a:lnTo>
                <a:lnTo>
                  <a:pt x="689089" y="89966"/>
                </a:lnTo>
                <a:lnTo>
                  <a:pt x="682752" y="89763"/>
                </a:lnTo>
                <a:lnTo>
                  <a:pt x="678014" y="88226"/>
                </a:lnTo>
                <a:lnTo>
                  <a:pt x="671753" y="82486"/>
                </a:lnTo>
                <a:lnTo>
                  <a:pt x="670179" y="78778"/>
                </a:lnTo>
                <a:lnTo>
                  <a:pt x="670179" y="71856"/>
                </a:lnTo>
                <a:lnTo>
                  <a:pt x="670966" y="67170"/>
                </a:lnTo>
                <a:lnTo>
                  <a:pt x="674065" y="53174"/>
                </a:lnTo>
                <a:lnTo>
                  <a:pt x="674839" y="46939"/>
                </a:lnTo>
                <a:lnTo>
                  <a:pt x="674839" y="41465"/>
                </a:lnTo>
                <a:lnTo>
                  <a:pt x="674118" y="31822"/>
                </a:lnTo>
                <a:lnTo>
                  <a:pt x="648849" y="2859"/>
                </a:lnTo>
                <a:lnTo>
                  <a:pt x="639419" y="814"/>
                </a:lnTo>
                <a:lnTo>
                  <a:pt x="628523" y="0"/>
                </a:lnTo>
                <a:close/>
              </a:path>
              <a:path w="689610" h="189230">
                <a:moveTo>
                  <a:pt x="63144" y="0"/>
                </a:moveTo>
                <a:lnTo>
                  <a:pt x="60566" y="0"/>
                </a:lnTo>
                <a:lnTo>
                  <a:pt x="49669" y="814"/>
                </a:lnTo>
                <a:lnTo>
                  <a:pt x="17133" y="23441"/>
                </a:lnTo>
                <a:lnTo>
                  <a:pt x="14249" y="41363"/>
                </a:lnTo>
                <a:lnTo>
                  <a:pt x="14249" y="46850"/>
                </a:lnTo>
                <a:lnTo>
                  <a:pt x="15024" y="53086"/>
                </a:lnTo>
                <a:lnTo>
                  <a:pt x="18122" y="67068"/>
                </a:lnTo>
                <a:lnTo>
                  <a:pt x="18897" y="71755"/>
                </a:lnTo>
                <a:lnTo>
                  <a:pt x="18897" y="78676"/>
                </a:lnTo>
                <a:lnTo>
                  <a:pt x="17335" y="82397"/>
                </a:lnTo>
                <a:lnTo>
                  <a:pt x="11061" y="88138"/>
                </a:lnTo>
                <a:lnTo>
                  <a:pt x="6337" y="89662"/>
                </a:lnTo>
                <a:lnTo>
                  <a:pt x="0" y="89865"/>
                </a:lnTo>
                <a:lnTo>
                  <a:pt x="0" y="97980"/>
                </a:lnTo>
                <a:lnTo>
                  <a:pt x="6337" y="98183"/>
                </a:lnTo>
                <a:lnTo>
                  <a:pt x="11061" y="99707"/>
                </a:lnTo>
                <a:lnTo>
                  <a:pt x="17335" y="105448"/>
                </a:lnTo>
                <a:lnTo>
                  <a:pt x="18897" y="109169"/>
                </a:lnTo>
                <a:lnTo>
                  <a:pt x="18897" y="116090"/>
                </a:lnTo>
                <a:lnTo>
                  <a:pt x="18122" y="120777"/>
                </a:lnTo>
                <a:lnTo>
                  <a:pt x="15024" y="134759"/>
                </a:lnTo>
                <a:lnTo>
                  <a:pt x="14249" y="140995"/>
                </a:lnTo>
                <a:lnTo>
                  <a:pt x="14249" y="146481"/>
                </a:lnTo>
                <a:lnTo>
                  <a:pt x="14970" y="156473"/>
                </a:lnTo>
                <a:lnTo>
                  <a:pt x="40239" y="185875"/>
                </a:lnTo>
                <a:lnTo>
                  <a:pt x="60566" y="188734"/>
                </a:lnTo>
                <a:lnTo>
                  <a:pt x="63144" y="188734"/>
                </a:lnTo>
                <a:lnTo>
                  <a:pt x="63144" y="181216"/>
                </a:lnTo>
                <a:lnTo>
                  <a:pt x="52082" y="181216"/>
                </a:lnTo>
                <a:lnTo>
                  <a:pt x="44602" y="178727"/>
                </a:lnTo>
                <a:lnTo>
                  <a:pt x="31076" y="148259"/>
                </a:lnTo>
                <a:lnTo>
                  <a:pt x="31076" y="143637"/>
                </a:lnTo>
                <a:lnTo>
                  <a:pt x="31737" y="137934"/>
                </a:lnTo>
                <a:lnTo>
                  <a:pt x="34378" y="124345"/>
                </a:lnTo>
                <a:lnTo>
                  <a:pt x="35026" y="119494"/>
                </a:lnTo>
                <a:lnTo>
                  <a:pt x="35026" y="110985"/>
                </a:lnTo>
                <a:lnTo>
                  <a:pt x="33388" y="106375"/>
                </a:lnTo>
                <a:lnTo>
                  <a:pt x="26784" y="99187"/>
                </a:lnTo>
                <a:lnTo>
                  <a:pt x="22860" y="96532"/>
                </a:lnTo>
                <a:lnTo>
                  <a:pt x="18300" y="94818"/>
                </a:lnTo>
                <a:lnTo>
                  <a:pt x="18300" y="93027"/>
                </a:lnTo>
                <a:lnTo>
                  <a:pt x="22860" y="91313"/>
                </a:lnTo>
                <a:lnTo>
                  <a:pt x="26784" y="88658"/>
                </a:lnTo>
                <a:lnTo>
                  <a:pt x="33388" y="81470"/>
                </a:lnTo>
                <a:lnTo>
                  <a:pt x="35026" y="76873"/>
                </a:lnTo>
                <a:lnTo>
                  <a:pt x="35026" y="68351"/>
                </a:lnTo>
                <a:lnTo>
                  <a:pt x="34378" y="63512"/>
                </a:lnTo>
                <a:lnTo>
                  <a:pt x="31737" y="49911"/>
                </a:lnTo>
                <a:lnTo>
                  <a:pt x="31076" y="44208"/>
                </a:lnTo>
                <a:lnTo>
                  <a:pt x="31076" y="39585"/>
                </a:lnTo>
                <a:lnTo>
                  <a:pt x="31584" y="31627"/>
                </a:lnTo>
                <a:lnTo>
                  <a:pt x="52082" y="7518"/>
                </a:lnTo>
                <a:lnTo>
                  <a:pt x="63144" y="7518"/>
                </a:lnTo>
                <a:lnTo>
                  <a:pt x="63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2851" y="893116"/>
            <a:ext cx="4255770" cy="82041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180"/>
              </a:spcBef>
              <a:buClr>
                <a:srgbClr val="77933C"/>
              </a:buClr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000" dirty="0">
                <a:latin typeface="맑은 고딕"/>
                <a:cs typeface="맑은 고딕"/>
              </a:rPr>
              <a:t>식 (3.19)의 목적함수를 다시</a:t>
            </a:r>
            <a:r>
              <a:rPr sz="2000" spc="-11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쓰면,</a:t>
            </a:r>
            <a:endParaRPr sz="2000">
              <a:latin typeface="맑은 고딕"/>
              <a:cs typeface="맑은 고딕"/>
            </a:endParaRPr>
          </a:p>
          <a:p>
            <a:pPr marL="485775" lvl="1" indent="-181610">
              <a:lnSpc>
                <a:spcPct val="100000"/>
              </a:lnSpc>
              <a:spcBef>
                <a:spcPts val="855"/>
              </a:spcBef>
              <a:buClr>
                <a:srgbClr val="808080"/>
              </a:buClr>
              <a:buFont typeface="Wingdings"/>
              <a:buChar char=""/>
              <a:tabLst>
                <a:tab pos="486409" algn="l"/>
                <a:tab pos="2916555" algn="l"/>
              </a:tabLst>
            </a:pPr>
            <a:r>
              <a:rPr sz="1600" spc="-10" dirty="0">
                <a:latin typeface="맑은 고딕"/>
                <a:cs typeface="맑은 고딕"/>
              </a:rPr>
              <a:t>2층 </a:t>
            </a:r>
            <a:r>
              <a:rPr sz="1600" spc="-5" dirty="0">
                <a:latin typeface="맑은 고딕"/>
                <a:cs typeface="맑은 고딕"/>
              </a:rPr>
              <a:t>퍼셉트론의 경우</a:t>
            </a:r>
            <a:r>
              <a:rPr sz="1600" spc="5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Θ</a:t>
            </a:r>
            <a:r>
              <a:rPr sz="1600" spc="1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	</a:t>
            </a:r>
            <a:r>
              <a:rPr sz="1600" spc="-250" dirty="0">
                <a:latin typeface="Cambria Math"/>
                <a:cs typeface="Cambria Math"/>
              </a:rPr>
              <a:t>𝐔𝐔</a:t>
            </a:r>
            <a:r>
              <a:rPr sz="1725" spc="-375" baseline="28985" dirty="0">
                <a:latin typeface="Cambria Math"/>
                <a:cs typeface="Cambria Math"/>
              </a:rPr>
              <a:t>1</a:t>
            </a:r>
            <a:r>
              <a:rPr sz="1600" spc="-250" dirty="0">
                <a:latin typeface="Cambria Math"/>
                <a:cs typeface="Cambria Math"/>
              </a:rPr>
              <a:t>,</a:t>
            </a:r>
            <a:r>
              <a:rPr sz="1600" spc="-210" dirty="0">
                <a:latin typeface="Cambria Math"/>
                <a:cs typeface="Cambria Math"/>
              </a:rPr>
              <a:t> </a:t>
            </a:r>
            <a:r>
              <a:rPr sz="1600" spc="-345" dirty="0">
                <a:latin typeface="Cambria Math"/>
                <a:cs typeface="Cambria Math"/>
              </a:rPr>
              <a:t>𝐔𝐔</a:t>
            </a:r>
            <a:r>
              <a:rPr sz="1725" spc="-517" baseline="28985" dirty="0">
                <a:latin typeface="Cambria Math"/>
                <a:cs typeface="Cambria Math"/>
              </a:rPr>
              <a:t>2</a:t>
            </a:r>
            <a:endParaRPr sz="1725" baseline="28985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8324" y="2937423"/>
            <a:ext cx="332740" cy="236220"/>
          </a:xfrm>
          <a:custGeom>
            <a:avLst/>
            <a:gdLst/>
            <a:ahLst/>
            <a:cxnLst/>
            <a:rect l="l" t="t" r="r" b="b"/>
            <a:pathLst>
              <a:path w="332740" h="236219">
                <a:moveTo>
                  <a:pt x="256984" y="0"/>
                </a:moveTo>
                <a:lnTo>
                  <a:pt x="253631" y="9563"/>
                </a:lnTo>
                <a:lnTo>
                  <a:pt x="267278" y="15490"/>
                </a:lnTo>
                <a:lnTo>
                  <a:pt x="279014" y="23690"/>
                </a:lnTo>
                <a:lnTo>
                  <a:pt x="302839" y="61689"/>
                </a:lnTo>
                <a:lnTo>
                  <a:pt x="310667" y="116687"/>
                </a:lnTo>
                <a:lnTo>
                  <a:pt x="309793" y="137478"/>
                </a:lnTo>
                <a:lnTo>
                  <a:pt x="296684" y="188391"/>
                </a:lnTo>
                <a:lnTo>
                  <a:pt x="267432" y="220226"/>
                </a:lnTo>
                <a:lnTo>
                  <a:pt x="254000" y="226174"/>
                </a:lnTo>
                <a:lnTo>
                  <a:pt x="256984" y="235737"/>
                </a:lnTo>
                <a:lnTo>
                  <a:pt x="302027" y="208984"/>
                </a:lnTo>
                <a:lnTo>
                  <a:pt x="327321" y="159580"/>
                </a:lnTo>
                <a:lnTo>
                  <a:pt x="332168" y="117932"/>
                </a:lnTo>
                <a:lnTo>
                  <a:pt x="330953" y="96320"/>
                </a:lnTo>
                <a:lnTo>
                  <a:pt x="321233" y="58015"/>
                </a:lnTo>
                <a:lnTo>
                  <a:pt x="289064" y="15114"/>
                </a:lnTo>
                <a:lnTo>
                  <a:pt x="274077" y="6169"/>
                </a:lnTo>
                <a:lnTo>
                  <a:pt x="256984" y="0"/>
                </a:lnTo>
                <a:close/>
              </a:path>
              <a:path w="332740" h="236219">
                <a:moveTo>
                  <a:pt x="75184" y="0"/>
                </a:moveTo>
                <a:lnTo>
                  <a:pt x="30231" y="26833"/>
                </a:lnTo>
                <a:lnTo>
                  <a:pt x="4865" y="76347"/>
                </a:lnTo>
                <a:lnTo>
                  <a:pt x="0" y="117932"/>
                </a:lnTo>
                <a:lnTo>
                  <a:pt x="1212" y="139592"/>
                </a:lnTo>
                <a:lnTo>
                  <a:pt x="10908" y="177898"/>
                </a:lnTo>
                <a:lnTo>
                  <a:pt x="43030" y="220659"/>
                </a:lnTo>
                <a:lnTo>
                  <a:pt x="75184" y="235737"/>
                </a:lnTo>
                <a:lnTo>
                  <a:pt x="78168" y="226174"/>
                </a:lnTo>
                <a:lnTo>
                  <a:pt x="64735" y="220226"/>
                </a:lnTo>
                <a:lnTo>
                  <a:pt x="53144" y="211945"/>
                </a:lnTo>
                <a:lnTo>
                  <a:pt x="29366" y="173330"/>
                </a:lnTo>
                <a:lnTo>
                  <a:pt x="21501" y="116687"/>
                </a:lnTo>
                <a:lnTo>
                  <a:pt x="22375" y="96575"/>
                </a:lnTo>
                <a:lnTo>
                  <a:pt x="35483" y="46913"/>
                </a:lnTo>
                <a:lnTo>
                  <a:pt x="64949" y="15490"/>
                </a:lnTo>
                <a:lnTo>
                  <a:pt x="78549" y="9563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43683" y="2936927"/>
            <a:ext cx="868044" cy="237490"/>
          </a:xfrm>
          <a:custGeom>
            <a:avLst/>
            <a:gdLst/>
            <a:ahLst/>
            <a:cxnLst/>
            <a:rect l="l" t="t" r="r" b="b"/>
            <a:pathLst>
              <a:path w="868044" h="237489">
                <a:moveTo>
                  <a:pt x="791362" y="0"/>
                </a:moveTo>
                <a:lnTo>
                  <a:pt x="788136" y="0"/>
                </a:lnTo>
                <a:lnTo>
                  <a:pt x="788136" y="9448"/>
                </a:lnTo>
                <a:lnTo>
                  <a:pt x="790003" y="9448"/>
                </a:lnTo>
                <a:lnTo>
                  <a:pt x="798523" y="10034"/>
                </a:lnTo>
                <a:lnTo>
                  <a:pt x="827759" y="39788"/>
                </a:lnTo>
                <a:lnTo>
                  <a:pt x="828395" y="49834"/>
                </a:lnTo>
                <a:lnTo>
                  <a:pt x="828395" y="55626"/>
                </a:lnTo>
                <a:lnTo>
                  <a:pt x="827570" y="62801"/>
                </a:lnTo>
                <a:lnTo>
                  <a:pt x="824255" y="79870"/>
                </a:lnTo>
                <a:lnTo>
                  <a:pt x="823429" y="85953"/>
                </a:lnTo>
                <a:lnTo>
                  <a:pt x="823429" y="96647"/>
                </a:lnTo>
                <a:lnTo>
                  <a:pt x="825500" y="102425"/>
                </a:lnTo>
                <a:lnTo>
                  <a:pt x="833780" y="111455"/>
                </a:lnTo>
                <a:lnTo>
                  <a:pt x="838720" y="114782"/>
                </a:lnTo>
                <a:lnTo>
                  <a:pt x="844435" y="116941"/>
                </a:lnTo>
                <a:lnTo>
                  <a:pt x="844435" y="119176"/>
                </a:lnTo>
                <a:lnTo>
                  <a:pt x="838720" y="121335"/>
                </a:lnTo>
                <a:lnTo>
                  <a:pt x="833780" y="124663"/>
                </a:lnTo>
                <a:lnTo>
                  <a:pt x="825500" y="133692"/>
                </a:lnTo>
                <a:lnTo>
                  <a:pt x="823429" y="139471"/>
                </a:lnTo>
                <a:lnTo>
                  <a:pt x="823429" y="150164"/>
                </a:lnTo>
                <a:lnTo>
                  <a:pt x="824255" y="156248"/>
                </a:lnTo>
                <a:lnTo>
                  <a:pt x="827570" y="173316"/>
                </a:lnTo>
                <a:lnTo>
                  <a:pt x="828395" y="180479"/>
                </a:lnTo>
                <a:lnTo>
                  <a:pt x="828395" y="186283"/>
                </a:lnTo>
                <a:lnTo>
                  <a:pt x="827759" y="196711"/>
                </a:lnTo>
                <a:lnTo>
                  <a:pt x="798523" y="226958"/>
                </a:lnTo>
                <a:lnTo>
                  <a:pt x="790003" y="227545"/>
                </a:lnTo>
                <a:lnTo>
                  <a:pt x="788136" y="227545"/>
                </a:lnTo>
                <a:lnTo>
                  <a:pt x="788136" y="236982"/>
                </a:lnTo>
                <a:lnTo>
                  <a:pt x="791362" y="236982"/>
                </a:lnTo>
                <a:lnTo>
                  <a:pt x="805044" y="235962"/>
                </a:lnTo>
                <a:lnTo>
                  <a:pt x="841384" y="216325"/>
                </a:lnTo>
                <a:lnTo>
                  <a:pt x="849528" y="184048"/>
                </a:lnTo>
                <a:lnTo>
                  <a:pt x="849528" y="177165"/>
                </a:lnTo>
                <a:lnTo>
                  <a:pt x="848550" y="169341"/>
                </a:lnTo>
                <a:lnTo>
                  <a:pt x="844664" y="151777"/>
                </a:lnTo>
                <a:lnTo>
                  <a:pt x="843686" y="145897"/>
                </a:lnTo>
                <a:lnTo>
                  <a:pt x="843686" y="137198"/>
                </a:lnTo>
                <a:lnTo>
                  <a:pt x="845654" y="132537"/>
                </a:lnTo>
                <a:lnTo>
                  <a:pt x="853528" y="125323"/>
                </a:lnTo>
                <a:lnTo>
                  <a:pt x="859472" y="123405"/>
                </a:lnTo>
                <a:lnTo>
                  <a:pt x="867422" y="123151"/>
                </a:lnTo>
                <a:lnTo>
                  <a:pt x="867422" y="112966"/>
                </a:lnTo>
                <a:lnTo>
                  <a:pt x="859472" y="112712"/>
                </a:lnTo>
                <a:lnTo>
                  <a:pt x="853528" y="110782"/>
                </a:lnTo>
                <a:lnTo>
                  <a:pt x="845654" y="103581"/>
                </a:lnTo>
                <a:lnTo>
                  <a:pt x="843686" y="98920"/>
                </a:lnTo>
                <a:lnTo>
                  <a:pt x="843686" y="90220"/>
                </a:lnTo>
                <a:lnTo>
                  <a:pt x="844664" y="84340"/>
                </a:lnTo>
                <a:lnTo>
                  <a:pt x="848550" y="66776"/>
                </a:lnTo>
                <a:lnTo>
                  <a:pt x="849528" y="58940"/>
                </a:lnTo>
                <a:lnTo>
                  <a:pt x="849528" y="52069"/>
                </a:lnTo>
                <a:lnTo>
                  <a:pt x="848623" y="39956"/>
                </a:lnTo>
                <a:lnTo>
                  <a:pt x="826890" y="7702"/>
                </a:lnTo>
                <a:lnTo>
                  <a:pt x="805044" y="1021"/>
                </a:lnTo>
                <a:lnTo>
                  <a:pt x="791362" y="0"/>
                </a:lnTo>
                <a:close/>
              </a:path>
              <a:path w="868044" h="237489">
                <a:moveTo>
                  <a:pt x="79286" y="0"/>
                </a:moveTo>
                <a:lnTo>
                  <a:pt x="76060" y="0"/>
                </a:lnTo>
                <a:lnTo>
                  <a:pt x="62378" y="1021"/>
                </a:lnTo>
                <a:lnTo>
                  <a:pt x="26050" y="20594"/>
                </a:lnTo>
                <a:lnTo>
                  <a:pt x="17906" y="51943"/>
                </a:lnTo>
                <a:lnTo>
                  <a:pt x="17906" y="58826"/>
                </a:lnTo>
                <a:lnTo>
                  <a:pt x="18872" y="66649"/>
                </a:lnTo>
                <a:lnTo>
                  <a:pt x="22771" y="84213"/>
                </a:lnTo>
                <a:lnTo>
                  <a:pt x="23736" y="90093"/>
                </a:lnTo>
                <a:lnTo>
                  <a:pt x="23736" y="98793"/>
                </a:lnTo>
                <a:lnTo>
                  <a:pt x="21780" y="103454"/>
                </a:lnTo>
                <a:lnTo>
                  <a:pt x="13906" y="110667"/>
                </a:lnTo>
                <a:lnTo>
                  <a:pt x="7962" y="112585"/>
                </a:lnTo>
                <a:lnTo>
                  <a:pt x="0" y="112839"/>
                </a:lnTo>
                <a:lnTo>
                  <a:pt x="0" y="123024"/>
                </a:lnTo>
                <a:lnTo>
                  <a:pt x="7962" y="123278"/>
                </a:lnTo>
                <a:lnTo>
                  <a:pt x="13906" y="125209"/>
                </a:lnTo>
                <a:lnTo>
                  <a:pt x="21780" y="132410"/>
                </a:lnTo>
                <a:lnTo>
                  <a:pt x="23736" y="137071"/>
                </a:lnTo>
                <a:lnTo>
                  <a:pt x="23736" y="145770"/>
                </a:lnTo>
                <a:lnTo>
                  <a:pt x="22771" y="151650"/>
                </a:lnTo>
                <a:lnTo>
                  <a:pt x="18872" y="169214"/>
                </a:lnTo>
                <a:lnTo>
                  <a:pt x="17906" y="177050"/>
                </a:lnTo>
                <a:lnTo>
                  <a:pt x="17906" y="183921"/>
                </a:lnTo>
                <a:lnTo>
                  <a:pt x="18811" y="196468"/>
                </a:lnTo>
                <a:lnTo>
                  <a:pt x="40538" y="229284"/>
                </a:lnTo>
                <a:lnTo>
                  <a:pt x="76060" y="236982"/>
                </a:lnTo>
                <a:lnTo>
                  <a:pt x="79286" y="236982"/>
                </a:lnTo>
                <a:lnTo>
                  <a:pt x="79286" y="227545"/>
                </a:lnTo>
                <a:lnTo>
                  <a:pt x="77431" y="227545"/>
                </a:lnTo>
                <a:lnTo>
                  <a:pt x="68909" y="226958"/>
                </a:lnTo>
                <a:lnTo>
                  <a:pt x="39663" y="196636"/>
                </a:lnTo>
                <a:lnTo>
                  <a:pt x="39027" y="186156"/>
                </a:lnTo>
                <a:lnTo>
                  <a:pt x="39027" y="180365"/>
                </a:lnTo>
                <a:lnTo>
                  <a:pt x="39852" y="173189"/>
                </a:lnTo>
                <a:lnTo>
                  <a:pt x="43167" y="156121"/>
                </a:lnTo>
                <a:lnTo>
                  <a:pt x="43992" y="150037"/>
                </a:lnTo>
                <a:lnTo>
                  <a:pt x="43992" y="139344"/>
                </a:lnTo>
                <a:lnTo>
                  <a:pt x="41922" y="133565"/>
                </a:lnTo>
                <a:lnTo>
                  <a:pt x="33642" y="124536"/>
                </a:lnTo>
                <a:lnTo>
                  <a:pt x="28714" y="121208"/>
                </a:lnTo>
                <a:lnTo>
                  <a:pt x="22999" y="119049"/>
                </a:lnTo>
                <a:lnTo>
                  <a:pt x="22999" y="116814"/>
                </a:lnTo>
                <a:lnTo>
                  <a:pt x="28714" y="114655"/>
                </a:lnTo>
                <a:lnTo>
                  <a:pt x="33642" y="111328"/>
                </a:lnTo>
                <a:lnTo>
                  <a:pt x="41922" y="102298"/>
                </a:lnTo>
                <a:lnTo>
                  <a:pt x="43992" y="96520"/>
                </a:lnTo>
                <a:lnTo>
                  <a:pt x="43992" y="85826"/>
                </a:lnTo>
                <a:lnTo>
                  <a:pt x="43167" y="79743"/>
                </a:lnTo>
                <a:lnTo>
                  <a:pt x="39852" y="62674"/>
                </a:lnTo>
                <a:lnTo>
                  <a:pt x="39027" y="55511"/>
                </a:lnTo>
                <a:lnTo>
                  <a:pt x="39027" y="49707"/>
                </a:lnTo>
                <a:lnTo>
                  <a:pt x="39663" y="39713"/>
                </a:lnTo>
                <a:lnTo>
                  <a:pt x="68909" y="10034"/>
                </a:lnTo>
                <a:lnTo>
                  <a:pt x="77431" y="9448"/>
                </a:lnTo>
                <a:lnTo>
                  <a:pt x="79286" y="9448"/>
                </a:lnTo>
                <a:lnTo>
                  <a:pt x="792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2851" y="2860456"/>
            <a:ext cx="68624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5"/>
              </a:spcBef>
              <a:buClr>
                <a:srgbClr val="77933C"/>
              </a:buClr>
              <a:buFont typeface="Wingdings"/>
              <a:buChar char=""/>
              <a:tabLst>
                <a:tab pos="380365" algn="l"/>
                <a:tab pos="381000" algn="l"/>
                <a:tab pos="930910" algn="l"/>
              </a:tabLst>
            </a:pPr>
            <a:r>
              <a:rPr sz="2000" spc="-385" dirty="0">
                <a:latin typeface="Cambria Math"/>
                <a:cs typeface="Cambria Math"/>
              </a:rPr>
              <a:t>𝐽𝐽              </a:t>
            </a:r>
            <a:r>
              <a:rPr sz="2000" spc="-3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Θ	= </a:t>
            </a:r>
            <a:r>
              <a:rPr sz="2000" spc="-245" dirty="0">
                <a:latin typeface="Cambria Math"/>
                <a:cs typeface="Cambria Math"/>
              </a:rPr>
              <a:t>𝐽𝐽( </a:t>
            </a:r>
            <a:r>
              <a:rPr sz="2000" spc="-315" dirty="0">
                <a:latin typeface="Cambria Math"/>
                <a:cs typeface="Cambria Math"/>
              </a:rPr>
              <a:t>𝐔𝐔</a:t>
            </a:r>
            <a:r>
              <a:rPr sz="2175" spc="-472" baseline="28735" dirty="0">
                <a:latin typeface="Cambria Math"/>
                <a:cs typeface="Cambria Math"/>
              </a:rPr>
              <a:t>1</a:t>
            </a:r>
            <a:r>
              <a:rPr sz="2000" spc="-315" dirty="0">
                <a:latin typeface="Cambria Math"/>
                <a:cs typeface="Cambria Math"/>
              </a:rPr>
              <a:t>, </a:t>
            </a:r>
            <a:r>
              <a:rPr sz="2000" spc="-430" dirty="0">
                <a:latin typeface="Cambria Math"/>
                <a:cs typeface="Cambria Math"/>
              </a:rPr>
              <a:t>𝐔𝐔</a:t>
            </a:r>
            <a:r>
              <a:rPr sz="2175" spc="-644" baseline="28735" dirty="0">
                <a:latin typeface="Cambria Math"/>
                <a:cs typeface="Cambria Math"/>
              </a:rPr>
              <a:t>2</a:t>
            </a:r>
            <a:r>
              <a:rPr sz="2175" spc="839" baseline="28735" dirty="0">
                <a:latin typeface="Cambria Math"/>
                <a:cs typeface="Cambria Math"/>
              </a:rPr>
              <a:t> </a:t>
            </a:r>
            <a:r>
              <a:rPr sz="2000" dirty="0">
                <a:latin typeface="맑은 고딕"/>
                <a:cs typeface="맑은 고딕"/>
              </a:rPr>
              <a:t>)의 최저점을 찾아주는 경사 하강법(</a:t>
            </a:r>
            <a:r>
              <a:rPr sz="2000" b="1" dirty="0">
                <a:latin typeface="맑은 고딕"/>
                <a:cs typeface="맑은 고딕"/>
              </a:rPr>
              <a:t>GD</a:t>
            </a:r>
            <a:r>
              <a:rPr sz="2000" dirty="0">
                <a:latin typeface="맑은 고딕"/>
                <a:cs typeface="맑은 고딕"/>
              </a:rPr>
              <a:t>)</a:t>
            </a:r>
            <a:endParaRPr sz="2000">
              <a:latin typeface="맑은 고딕"/>
              <a:cs typeface="맑은 고딕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4276" y="1236214"/>
            <a:ext cx="6751320" cy="1252855"/>
            <a:chOff x="684276" y="1236214"/>
            <a:chExt cx="6751320" cy="1252855"/>
          </a:xfrm>
        </p:grpSpPr>
        <p:sp>
          <p:nvSpPr>
            <p:cNvPr id="9" name="object 9"/>
            <p:cNvSpPr/>
            <p:nvPr/>
          </p:nvSpPr>
          <p:spPr>
            <a:xfrm>
              <a:off x="684276" y="1917191"/>
              <a:ext cx="6696062" cy="5714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21197" y="1236214"/>
              <a:ext cx="2314385" cy="3771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37069" y="1626107"/>
              <a:ext cx="2219960" cy="227329"/>
            </a:xfrm>
            <a:custGeom>
              <a:avLst/>
              <a:gdLst/>
              <a:ahLst/>
              <a:cxnLst/>
              <a:rect l="l" t="t" r="r" b="b"/>
              <a:pathLst>
                <a:path w="2219960" h="227330">
                  <a:moveTo>
                    <a:pt x="2219591" y="0"/>
                  </a:moveTo>
                  <a:lnTo>
                    <a:pt x="2219591" y="145376"/>
                  </a:lnTo>
                  <a:lnTo>
                    <a:pt x="0" y="145376"/>
                  </a:lnTo>
                  <a:lnTo>
                    <a:pt x="0" y="227253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98978" y="184066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735990" y="3552336"/>
            <a:ext cx="5878169" cy="1137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73880" y="4924226"/>
            <a:ext cx="4436632" cy="5964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00707" y="5255056"/>
            <a:ext cx="9855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맑은 고딕"/>
                <a:cs typeface="맑은 고딕"/>
              </a:rPr>
              <a:t>*식 (2.58)</a:t>
            </a:r>
            <a:r>
              <a:rPr sz="1200" spc="-70" dirty="0">
                <a:latin typeface="맑은 고딕"/>
                <a:cs typeface="맑은 고딕"/>
              </a:rPr>
              <a:t> </a:t>
            </a:r>
            <a:r>
              <a:rPr sz="1200" b="1" dirty="0">
                <a:latin typeface="맑은 고딕"/>
                <a:cs typeface="맑은 고딕"/>
              </a:rPr>
              <a:t>GD</a:t>
            </a:r>
            <a:r>
              <a:rPr sz="1200" dirty="0">
                <a:latin typeface="맑은 고딕"/>
                <a:cs typeface="맑은 고딕"/>
              </a:rPr>
              <a:t>:</a:t>
            </a:r>
            <a:endParaRPr sz="1200">
              <a:latin typeface="맑은 고딕"/>
              <a:cs typeface="맑은 고딕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0DF74CC-5B55-4FF8-80DF-FB0EA03339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709" y="2787748"/>
            <a:ext cx="7425698" cy="64125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51" y="216679"/>
            <a:ext cx="4801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3.4.2 </a:t>
            </a:r>
            <a:r>
              <a:rPr dirty="0"/>
              <a:t>오류 역전파 알고리즘의</a:t>
            </a:r>
            <a:r>
              <a:rPr spc="-80" dirty="0"/>
              <a:t> </a:t>
            </a:r>
            <a:r>
              <a:rPr dirty="0"/>
              <a:t>설계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51" y="1030131"/>
            <a:ext cx="42049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식 (3.21)을 알고리즘 형태로</a:t>
            </a:r>
            <a:r>
              <a:rPr sz="2000" spc="-1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쓰면,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4288" y="1700784"/>
            <a:ext cx="6219431" cy="4153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51" y="216679"/>
            <a:ext cx="4801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3.4.2 </a:t>
            </a:r>
            <a:r>
              <a:rPr dirty="0"/>
              <a:t>오류 역전파 알고리즘의</a:t>
            </a:r>
            <a:r>
              <a:rPr spc="-80" dirty="0"/>
              <a:t> </a:t>
            </a:r>
            <a:r>
              <a:rPr dirty="0"/>
              <a:t>설계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51" y="1030131"/>
            <a:ext cx="2580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오류 역전파의</a:t>
            </a:r>
            <a:r>
              <a:rPr sz="2000" spc="-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유도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1791" y="1679378"/>
            <a:ext cx="909319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595630" algn="l"/>
              </a:tabLst>
            </a:pPr>
            <a:r>
              <a:rPr sz="1150" spc="-250" dirty="0">
                <a:latin typeface="Cambria Math"/>
                <a:cs typeface="Cambria Math"/>
              </a:rPr>
              <a:t>𝜕𝜕𝐔𝐔</a:t>
            </a:r>
            <a:r>
              <a:rPr sz="1425" spc="-375" baseline="20467" dirty="0">
                <a:latin typeface="Cambria Math"/>
                <a:cs typeface="Cambria Math"/>
              </a:rPr>
              <a:t>1	</a:t>
            </a:r>
            <a:r>
              <a:rPr sz="1150" spc="-250" dirty="0">
                <a:latin typeface="Cambria Math"/>
                <a:cs typeface="Cambria Math"/>
              </a:rPr>
              <a:t>𝜕𝜕𝐔𝐔</a:t>
            </a:r>
            <a:r>
              <a:rPr sz="1425" spc="-375" baseline="20467" dirty="0">
                <a:latin typeface="Cambria Math"/>
                <a:cs typeface="Cambria Math"/>
              </a:rPr>
              <a:t>2</a:t>
            </a:r>
            <a:endParaRPr sz="1425" baseline="20467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551" y="1522384"/>
            <a:ext cx="61480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075" indent="-181610">
              <a:lnSpc>
                <a:spcPct val="100000"/>
              </a:lnSpc>
              <a:spcBef>
                <a:spcPts val="95"/>
              </a:spcBef>
              <a:buClr>
                <a:srgbClr val="808080"/>
              </a:buClr>
              <a:buFont typeface="Wingdings"/>
              <a:buChar char=""/>
              <a:tabLst>
                <a:tab pos="219710" algn="l"/>
              </a:tabLst>
            </a:pPr>
            <a:r>
              <a:rPr sz="1600" spc="-5" dirty="0">
                <a:latin typeface="맑은 고딕"/>
                <a:cs typeface="맑은 고딕"/>
              </a:rPr>
              <a:t>[알고리즘 3-3]의 라인 </a:t>
            </a:r>
            <a:r>
              <a:rPr sz="1600" spc="-10" dirty="0">
                <a:latin typeface="맑은 고딕"/>
                <a:cs typeface="맑은 고딕"/>
              </a:rPr>
              <a:t>6을 </a:t>
            </a:r>
            <a:r>
              <a:rPr sz="1600" spc="-5" dirty="0">
                <a:latin typeface="맑은 고딕"/>
                <a:cs typeface="맑은 고딕"/>
              </a:rPr>
              <a:t>위한 도함수 값</a:t>
            </a:r>
            <a:r>
              <a:rPr sz="2400" u="heavy" spc="-7" baseline="32986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725" u="heavy" spc="-330" baseline="45893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𝜕𝜕𝐽𝐽</a:t>
            </a:r>
            <a:r>
              <a:rPr sz="1725" spc="-330" baseline="45893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와</a:t>
            </a:r>
            <a:r>
              <a:rPr sz="2400" u="heavy" spc="-7" baseline="32986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725" u="heavy" spc="-330" baseline="45893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𝜕𝜕𝐽𝐽</a:t>
            </a:r>
            <a:r>
              <a:rPr sz="1725" spc="-330" baseline="45893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의 계산</a:t>
            </a:r>
            <a:r>
              <a:rPr sz="1600" spc="-14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과정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9699" y="2043591"/>
            <a:ext cx="18478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515" dirty="0">
                <a:latin typeface="Cambria Math"/>
                <a:cs typeface="Cambria Math"/>
              </a:rPr>
              <a:t>𝑘𝑘</a:t>
            </a:r>
            <a:r>
              <a:rPr sz="1150" spc="-395" dirty="0">
                <a:latin typeface="Cambria Math"/>
                <a:cs typeface="Cambria Math"/>
              </a:rPr>
              <a:t>𝑗𝑗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9551" y="1939960"/>
            <a:ext cx="35540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075" indent="-181610">
              <a:lnSpc>
                <a:spcPct val="100000"/>
              </a:lnSpc>
              <a:spcBef>
                <a:spcPts val="95"/>
              </a:spcBef>
              <a:buClr>
                <a:srgbClr val="808080"/>
              </a:buClr>
              <a:buFont typeface="Wingdings"/>
              <a:buChar char=""/>
              <a:tabLst>
                <a:tab pos="219710" algn="l"/>
              </a:tabLst>
            </a:pPr>
            <a:r>
              <a:rPr sz="1600" spc="-5" dirty="0">
                <a:latin typeface="맑은 고딕"/>
                <a:cs typeface="맑은 고딕"/>
              </a:rPr>
              <a:t>먼저 </a:t>
            </a:r>
            <a:r>
              <a:rPr sz="1600" spc="-245" dirty="0">
                <a:latin typeface="Cambria Math"/>
                <a:cs typeface="Cambria Math"/>
              </a:rPr>
              <a:t>𝐔𝐔</a:t>
            </a:r>
            <a:r>
              <a:rPr sz="1725" spc="-367" baseline="28985" dirty="0">
                <a:latin typeface="Cambria Math"/>
                <a:cs typeface="Cambria Math"/>
              </a:rPr>
              <a:t>2</a:t>
            </a:r>
            <a:r>
              <a:rPr sz="1600" spc="-245" dirty="0">
                <a:latin typeface="맑은 고딕"/>
                <a:cs typeface="맑은 고딕"/>
              </a:rPr>
              <a:t>를 </a:t>
            </a:r>
            <a:r>
              <a:rPr sz="1600" spc="-5" dirty="0">
                <a:latin typeface="맑은 고딕"/>
                <a:cs typeface="맑은 고딕"/>
              </a:rPr>
              <a:t>구성하는 </a:t>
            </a:r>
            <a:r>
              <a:rPr sz="1600" spc="-285" dirty="0">
                <a:latin typeface="Cambria Math"/>
                <a:cs typeface="Cambria Math"/>
              </a:rPr>
              <a:t>𝑢𝑢</a:t>
            </a:r>
            <a:r>
              <a:rPr sz="1725" spc="-427" baseline="31400" dirty="0">
                <a:latin typeface="Cambria Math"/>
                <a:cs typeface="Cambria Math"/>
              </a:rPr>
              <a:t>2</a:t>
            </a:r>
            <a:r>
              <a:rPr sz="1725" spc="577" baseline="314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로</a:t>
            </a:r>
            <a:r>
              <a:rPr sz="1600" spc="-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미분하면,</a:t>
            </a:r>
            <a:endParaRPr sz="1600">
              <a:latin typeface="맑은 고딕"/>
              <a:cs typeface="맑은 고딕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66430" y="2534623"/>
            <a:ext cx="3308350" cy="4010025"/>
            <a:chOff x="866430" y="2534623"/>
            <a:chExt cx="3308350" cy="4010025"/>
          </a:xfrm>
        </p:grpSpPr>
        <p:sp>
          <p:nvSpPr>
            <p:cNvPr id="9" name="object 9"/>
            <p:cNvSpPr/>
            <p:nvPr/>
          </p:nvSpPr>
          <p:spPr>
            <a:xfrm>
              <a:off x="866430" y="2534623"/>
              <a:ext cx="3037827" cy="36977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6696" y="3692652"/>
              <a:ext cx="3177539" cy="28514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5547" y="4306824"/>
              <a:ext cx="88391" cy="17007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43939" y="3717036"/>
              <a:ext cx="3083051" cy="27569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43939" y="3717036"/>
              <a:ext cx="3083560" cy="2757170"/>
            </a:xfrm>
            <a:custGeom>
              <a:avLst/>
              <a:gdLst/>
              <a:ahLst/>
              <a:cxnLst/>
              <a:rect l="l" t="t" r="r" b="b"/>
              <a:pathLst>
                <a:path w="3083560" h="2757170">
                  <a:moveTo>
                    <a:pt x="0" y="0"/>
                  </a:moveTo>
                  <a:lnTo>
                    <a:pt x="3083052" y="0"/>
                  </a:lnTo>
                  <a:lnTo>
                    <a:pt x="3083052" y="2756916"/>
                  </a:lnTo>
                  <a:lnTo>
                    <a:pt x="0" y="275691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4489410" y="2665710"/>
            <a:ext cx="3647862" cy="3466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09648" y="4377462"/>
            <a:ext cx="2835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315" dirty="0">
                <a:solidFill>
                  <a:srgbClr val="FFFFFF"/>
                </a:solidFill>
                <a:latin typeface="Cambria Math"/>
                <a:cs typeface="Cambria Math"/>
              </a:rPr>
              <a:t>𝑢𝑢</a:t>
            </a:r>
            <a:r>
              <a:rPr sz="1950" spc="-472" baseline="32051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950" spc="630" baseline="32051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의 관점: 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next layer인</a:t>
            </a:r>
            <a:r>
              <a:rPr sz="1800" spc="-4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출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4743" y="4494810"/>
            <a:ext cx="2729230" cy="13182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30810">
              <a:lnSpc>
                <a:spcPts val="1490"/>
              </a:lnSpc>
              <a:spcBef>
                <a:spcPts val="120"/>
              </a:spcBef>
            </a:pPr>
            <a:r>
              <a:rPr sz="1300" spc="-240" dirty="0">
                <a:solidFill>
                  <a:srgbClr val="FFFFFF"/>
                </a:solidFill>
                <a:latin typeface="Cambria Math"/>
                <a:cs typeface="Cambria Math"/>
              </a:rPr>
              <a:t>𝑘𝑘𝑗𝑗</a:t>
            </a:r>
            <a:endParaRPr sz="1300">
              <a:latin typeface="Cambria Math"/>
              <a:cs typeface="Cambria Math"/>
            </a:endParaRPr>
          </a:p>
          <a:p>
            <a:pPr marR="5080" indent="-635">
              <a:lnSpc>
                <a:spcPts val="216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력층에서 </a:t>
            </a:r>
            <a:r>
              <a:rPr sz="1900" i="1" spc="-20" dirty="0">
                <a:solidFill>
                  <a:srgbClr val="FFFFFF"/>
                </a:solidFill>
                <a:latin typeface="맑은 고딕"/>
                <a:cs typeface="맑은 고딕"/>
              </a:rPr>
              <a:t>k</a:t>
            </a:r>
            <a:r>
              <a:rPr sz="1800" spc="-20" dirty="0">
                <a:solidFill>
                  <a:srgbClr val="FFFFFF"/>
                </a:solidFill>
                <a:latin typeface="맑은 고딕"/>
                <a:cs typeface="맑은 고딕"/>
              </a:rPr>
              <a:t>번째 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node만</a:t>
            </a:r>
            <a:r>
              <a:rPr sz="1800" spc="-5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자  신의 영향을 받음  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(=나머지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노드는 상수취급  가능)</a:t>
            </a:r>
            <a:endParaRPr sz="1800">
              <a:latin typeface="맑은 고딕"/>
              <a:cs typeface="맑은 고딕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8A21F24-4060-48F9-9F8C-5111D57747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474" y="1398735"/>
            <a:ext cx="6465847" cy="92369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1A36EE8-4A22-46DA-9CCA-1065C45E30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3430" y="3744438"/>
            <a:ext cx="3083050" cy="274189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51" y="216679"/>
            <a:ext cx="4801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3.4.2 </a:t>
            </a:r>
            <a:r>
              <a:rPr dirty="0"/>
              <a:t>오류 역전파 알고리즘의</a:t>
            </a:r>
            <a:r>
              <a:rPr spc="-80" dirty="0"/>
              <a:t> </a:t>
            </a:r>
            <a:r>
              <a:rPr dirty="0"/>
              <a:t>설계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51" y="1030131"/>
            <a:ext cx="2580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오류 역전파의</a:t>
            </a:r>
            <a:r>
              <a:rPr sz="2000" spc="-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유도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1791" y="1679378"/>
            <a:ext cx="909319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595630" algn="l"/>
              </a:tabLst>
            </a:pPr>
            <a:r>
              <a:rPr sz="1150" spc="-250" dirty="0">
                <a:latin typeface="Cambria Math"/>
                <a:cs typeface="Cambria Math"/>
              </a:rPr>
              <a:t>𝜕𝜕𝐔𝐔</a:t>
            </a:r>
            <a:r>
              <a:rPr sz="1425" spc="-375" baseline="20467" dirty="0">
                <a:latin typeface="Cambria Math"/>
                <a:cs typeface="Cambria Math"/>
              </a:rPr>
              <a:t>1	</a:t>
            </a:r>
            <a:r>
              <a:rPr sz="1150" spc="-250" dirty="0">
                <a:latin typeface="Cambria Math"/>
                <a:cs typeface="Cambria Math"/>
              </a:rPr>
              <a:t>𝜕𝜕𝐔𝐔</a:t>
            </a:r>
            <a:r>
              <a:rPr sz="1425" spc="-375" baseline="20467" dirty="0">
                <a:latin typeface="Cambria Math"/>
                <a:cs typeface="Cambria Math"/>
              </a:rPr>
              <a:t>2</a:t>
            </a:r>
            <a:endParaRPr sz="1425" baseline="20467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551" y="1522384"/>
            <a:ext cx="61480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075" indent="-181610">
              <a:lnSpc>
                <a:spcPct val="100000"/>
              </a:lnSpc>
              <a:spcBef>
                <a:spcPts val="95"/>
              </a:spcBef>
              <a:buClr>
                <a:srgbClr val="808080"/>
              </a:buClr>
              <a:buFont typeface="Wingdings"/>
              <a:buChar char=""/>
              <a:tabLst>
                <a:tab pos="219710" algn="l"/>
              </a:tabLst>
            </a:pPr>
            <a:r>
              <a:rPr sz="1600" spc="-5" dirty="0">
                <a:latin typeface="맑은 고딕"/>
                <a:cs typeface="맑은 고딕"/>
              </a:rPr>
              <a:t>[알고리즘 3-3]의 라인 </a:t>
            </a:r>
            <a:r>
              <a:rPr sz="1600" spc="-10" dirty="0">
                <a:latin typeface="맑은 고딕"/>
                <a:cs typeface="맑은 고딕"/>
              </a:rPr>
              <a:t>6을 </a:t>
            </a:r>
            <a:r>
              <a:rPr sz="1600" spc="-5" dirty="0">
                <a:latin typeface="맑은 고딕"/>
                <a:cs typeface="맑은 고딕"/>
              </a:rPr>
              <a:t>위한 도함수 값</a:t>
            </a:r>
            <a:r>
              <a:rPr sz="2400" u="heavy" spc="-7" baseline="32986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725" u="heavy" spc="-330" baseline="45893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𝜕𝜕𝐽𝐽</a:t>
            </a:r>
            <a:r>
              <a:rPr sz="1725" spc="-330" baseline="45893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와</a:t>
            </a:r>
            <a:r>
              <a:rPr sz="2400" u="heavy" spc="-7" baseline="32986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725" u="heavy" spc="-330" baseline="45893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𝜕𝜕𝐽𝐽</a:t>
            </a:r>
            <a:r>
              <a:rPr sz="1725" spc="-330" baseline="45893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의 계산</a:t>
            </a:r>
            <a:r>
              <a:rPr sz="1600" spc="-14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과정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9699" y="2043591"/>
            <a:ext cx="18478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515" dirty="0">
                <a:latin typeface="Cambria Math"/>
                <a:cs typeface="Cambria Math"/>
              </a:rPr>
              <a:t>𝑘𝑘</a:t>
            </a:r>
            <a:r>
              <a:rPr sz="1150" spc="-395" dirty="0">
                <a:latin typeface="Cambria Math"/>
                <a:cs typeface="Cambria Math"/>
              </a:rPr>
              <a:t>𝑗𝑗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9551" y="1939960"/>
            <a:ext cx="35540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075" indent="-181610">
              <a:lnSpc>
                <a:spcPct val="100000"/>
              </a:lnSpc>
              <a:spcBef>
                <a:spcPts val="95"/>
              </a:spcBef>
              <a:buClr>
                <a:srgbClr val="808080"/>
              </a:buClr>
              <a:buFont typeface="Wingdings"/>
              <a:buChar char=""/>
              <a:tabLst>
                <a:tab pos="219710" algn="l"/>
              </a:tabLst>
            </a:pPr>
            <a:r>
              <a:rPr sz="1600" spc="-5" dirty="0">
                <a:latin typeface="맑은 고딕"/>
                <a:cs typeface="맑은 고딕"/>
              </a:rPr>
              <a:t>먼저 </a:t>
            </a:r>
            <a:r>
              <a:rPr sz="1600" spc="-245" dirty="0">
                <a:latin typeface="Cambria Math"/>
                <a:cs typeface="Cambria Math"/>
              </a:rPr>
              <a:t>𝐔𝐔</a:t>
            </a:r>
            <a:r>
              <a:rPr sz="1725" spc="-367" baseline="28985" dirty="0">
                <a:latin typeface="Cambria Math"/>
                <a:cs typeface="Cambria Math"/>
              </a:rPr>
              <a:t>2</a:t>
            </a:r>
            <a:r>
              <a:rPr sz="1600" spc="-245" dirty="0">
                <a:latin typeface="맑은 고딕"/>
                <a:cs typeface="맑은 고딕"/>
              </a:rPr>
              <a:t>를 </a:t>
            </a:r>
            <a:r>
              <a:rPr sz="1600" spc="-5" dirty="0">
                <a:latin typeface="맑은 고딕"/>
                <a:cs typeface="맑은 고딕"/>
              </a:rPr>
              <a:t>구성하는 </a:t>
            </a:r>
            <a:r>
              <a:rPr sz="1600" spc="-285" dirty="0">
                <a:latin typeface="Cambria Math"/>
                <a:cs typeface="Cambria Math"/>
              </a:rPr>
              <a:t>𝑢𝑢</a:t>
            </a:r>
            <a:r>
              <a:rPr sz="1725" spc="-427" baseline="31400" dirty="0">
                <a:latin typeface="Cambria Math"/>
                <a:cs typeface="Cambria Math"/>
              </a:rPr>
              <a:t>2</a:t>
            </a:r>
            <a:r>
              <a:rPr sz="1725" spc="577" baseline="314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로</a:t>
            </a:r>
            <a:r>
              <a:rPr sz="1600" spc="-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미분하면,</a:t>
            </a:r>
            <a:endParaRPr sz="1600">
              <a:latin typeface="맑은 고딕"/>
              <a:cs typeface="맑은 고딕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66430" y="2534623"/>
            <a:ext cx="3308350" cy="4010025"/>
            <a:chOff x="866430" y="2534623"/>
            <a:chExt cx="3308350" cy="4010025"/>
          </a:xfrm>
        </p:grpSpPr>
        <p:sp>
          <p:nvSpPr>
            <p:cNvPr id="9" name="object 9"/>
            <p:cNvSpPr/>
            <p:nvPr/>
          </p:nvSpPr>
          <p:spPr>
            <a:xfrm>
              <a:off x="866430" y="2534623"/>
              <a:ext cx="3037827" cy="36977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6695" y="4340352"/>
              <a:ext cx="3177539" cy="22037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5547" y="5193792"/>
              <a:ext cx="88391" cy="5654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43939" y="4364736"/>
              <a:ext cx="3083051" cy="21092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4489410" y="2665710"/>
            <a:ext cx="3647862" cy="3466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43939" y="4364735"/>
            <a:ext cx="3083560" cy="2109470"/>
          </a:xfrm>
          <a:prstGeom prst="rect">
            <a:avLst/>
          </a:prstGeom>
          <a:ln w="9525">
            <a:solidFill>
              <a:srgbClr val="4A7EB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1670"/>
              </a:spcBef>
            </a:pP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Chain rule</a:t>
            </a:r>
            <a:r>
              <a:rPr sz="1800" spc="-3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적용</a:t>
            </a:r>
            <a:endParaRPr sz="1800">
              <a:latin typeface="맑은 고딕"/>
              <a:cs typeface="맑은 고딕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DD2465C-B9E2-4B86-A198-8C75B6F482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474" y="1398735"/>
            <a:ext cx="6465847" cy="92369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51" y="216679"/>
            <a:ext cx="4801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3.4.2 </a:t>
            </a:r>
            <a:r>
              <a:rPr dirty="0"/>
              <a:t>오류 역전파 알고리즘의</a:t>
            </a:r>
            <a:r>
              <a:rPr spc="-80" dirty="0"/>
              <a:t> </a:t>
            </a:r>
            <a:r>
              <a:rPr dirty="0"/>
              <a:t>설계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51" y="1030131"/>
            <a:ext cx="2580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오류 역전파의</a:t>
            </a:r>
            <a:r>
              <a:rPr sz="2000" spc="-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유도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1791" y="1679378"/>
            <a:ext cx="909319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595630" algn="l"/>
              </a:tabLst>
            </a:pPr>
            <a:r>
              <a:rPr sz="1150" spc="-250" dirty="0">
                <a:latin typeface="Cambria Math"/>
                <a:cs typeface="Cambria Math"/>
              </a:rPr>
              <a:t>𝜕𝜕𝐔𝐔</a:t>
            </a:r>
            <a:r>
              <a:rPr sz="1425" spc="-375" baseline="20467" dirty="0">
                <a:latin typeface="Cambria Math"/>
                <a:cs typeface="Cambria Math"/>
              </a:rPr>
              <a:t>1	</a:t>
            </a:r>
            <a:r>
              <a:rPr sz="1150" spc="-250" dirty="0">
                <a:latin typeface="Cambria Math"/>
                <a:cs typeface="Cambria Math"/>
              </a:rPr>
              <a:t>𝜕𝜕𝐔𝐔</a:t>
            </a:r>
            <a:r>
              <a:rPr sz="1425" spc="-375" baseline="20467" dirty="0">
                <a:latin typeface="Cambria Math"/>
                <a:cs typeface="Cambria Math"/>
              </a:rPr>
              <a:t>2</a:t>
            </a:r>
            <a:endParaRPr sz="1425" baseline="20467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551" y="1522384"/>
            <a:ext cx="61480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075" indent="-181610">
              <a:lnSpc>
                <a:spcPct val="100000"/>
              </a:lnSpc>
              <a:spcBef>
                <a:spcPts val="95"/>
              </a:spcBef>
              <a:buClr>
                <a:srgbClr val="808080"/>
              </a:buClr>
              <a:buFont typeface="Wingdings"/>
              <a:buChar char=""/>
              <a:tabLst>
                <a:tab pos="219710" algn="l"/>
              </a:tabLst>
            </a:pPr>
            <a:r>
              <a:rPr sz="1600" spc="-5" dirty="0">
                <a:latin typeface="맑은 고딕"/>
                <a:cs typeface="맑은 고딕"/>
              </a:rPr>
              <a:t>[알고리즘 3-3]의 라인 </a:t>
            </a:r>
            <a:r>
              <a:rPr sz="1600" spc="-10" dirty="0">
                <a:latin typeface="맑은 고딕"/>
                <a:cs typeface="맑은 고딕"/>
              </a:rPr>
              <a:t>6을 </a:t>
            </a:r>
            <a:r>
              <a:rPr sz="1600" spc="-5" dirty="0">
                <a:latin typeface="맑은 고딕"/>
                <a:cs typeface="맑은 고딕"/>
              </a:rPr>
              <a:t>위한 도함수 값</a:t>
            </a:r>
            <a:r>
              <a:rPr sz="2400" u="heavy" spc="-7" baseline="32986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725" u="heavy" spc="-330" baseline="45893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𝜕𝜕𝐽𝐽</a:t>
            </a:r>
            <a:r>
              <a:rPr sz="1725" spc="-330" baseline="45893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와</a:t>
            </a:r>
            <a:r>
              <a:rPr sz="2400" u="heavy" spc="-7" baseline="32986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725" u="heavy" spc="-330" baseline="45893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𝜕𝜕𝐽𝐽</a:t>
            </a:r>
            <a:r>
              <a:rPr sz="1725" spc="-330" baseline="45893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의 계산</a:t>
            </a:r>
            <a:r>
              <a:rPr sz="1600" spc="-14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과정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9699" y="2043591"/>
            <a:ext cx="18478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515" dirty="0">
                <a:latin typeface="Cambria Math"/>
                <a:cs typeface="Cambria Math"/>
              </a:rPr>
              <a:t>𝑘𝑘</a:t>
            </a:r>
            <a:r>
              <a:rPr sz="1150" spc="-395" dirty="0">
                <a:latin typeface="Cambria Math"/>
                <a:cs typeface="Cambria Math"/>
              </a:rPr>
              <a:t>𝑗𝑗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9551" y="1939960"/>
            <a:ext cx="35540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075" indent="-181610">
              <a:lnSpc>
                <a:spcPct val="100000"/>
              </a:lnSpc>
              <a:spcBef>
                <a:spcPts val="95"/>
              </a:spcBef>
              <a:buClr>
                <a:srgbClr val="808080"/>
              </a:buClr>
              <a:buFont typeface="Wingdings"/>
              <a:buChar char=""/>
              <a:tabLst>
                <a:tab pos="219710" algn="l"/>
              </a:tabLst>
            </a:pPr>
            <a:r>
              <a:rPr sz="1600" spc="-5" dirty="0">
                <a:latin typeface="맑은 고딕"/>
                <a:cs typeface="맑은 고딕"/>
              </a:rPr>
              <a:t>먼저 </a:t>
            </a:r>
            <a:r>
              <a:rPr sz="1600" spc="-245" dirty="0">
                <a:latin typeface="Cambria Math"/>
                <a:cs typeface="Cambria Math"/>
              </a:rPr>
              <a:t>𝐔𝐔</a:t>
            </a:r>
            <a:r>
              <a:rPr sz="1725" spc="-367" baseline="28985" dirty="0">
                <a:latin typeface="Cambria Math"/>
                <a:cs typeface="Cambria Math"/>
              </a:rPr>
              <a:t>2</a:t>
            </a:r>
            <a:r>
              <a:rPr sz="1600" spc="-245" dirty="0">
                <a:latin typeface="맑은 고딕"/>
                <a:cs typeface="맑은 고딕"/>
              </a:rPr>
              <a:t>를 </a:t>
            </a:r>
            <a:r>
              <a:rPr sz="1600" spc="-5" dirty="0">
                <a:latin typeface="맑은 고딕"/>
                <a:cs typeface="맑은 고딕"/>
              </a:rPr>
              <a:t>구성하는 </a:t>
            </a:r>
            <a:r>
              <a:rPr sz="1600" spc="-285" dirty="0">
                <a:latin typeface="Cambria Math"/>
                <a:cs typeface="Cambria Math"/>
              </a:rPr>
              <a:t>𝑢𝑢</a:t>
            </a:r>
            <a:r>
              <a:rPr sz="1725" spc="-427" baseline="31400" dirty="0">
                <a:latin typeface="Cambria Math"/>
                <a:cs typeface="Cambria Math"/>
              </a:rPr>
              <a:t>2</a:t>
            </a:r>
            <a:r>
              <a:rPr sz="1725" spc="577" baseline="314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로</a:t>
            </a:r>
            <a:r>
              <a:rPr sz="1600" spc="-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미분하면,</a:t>
            </a:r>
            <a:endParaRPr sz="1600">
              <a:latin typeface="맑은 고딕"/>
              <a:cs typeface="맑은 고딕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66430" y="2534623"/>
            <a:ext cx="8277859" cy="4010025"/>
            <a:chOff x="866430" y="2534623"/>
            <a:chExt cx="8277859" cy="4010025"/>
          </a:xfrm>
        </p:grpSpPr>
        <p:sp>
          <p:nvSpPr>
            <p:cNvPr id="9" name="object 9"/>
            <p:cNvSpPr/>
            <p:nvPr/>
          </p:nvSpPr>
          <p:spPr>
            <a:xfrm>
              <a:off x="866430" y="2534623"/>
              <a:ext cx="3037827" cy="36977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6696" y="4844796"/>
              <a:ext cx="3177539" cy="16992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3939" y="4869180"/>
              <a:ext cx="3083051" cy="16047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43939" y="4869180"/>
              <a:ext cx="3083560" cy="1605280"/>
            </a:xfrm>
            <a:custGeom>
              <a:avLst/>
              <a:gdLst/>
              <a:ahLst/>
              <a:cxnLst/>
              <a:rect l="l" t="t" r="r" b="b"/>
              <a:pathLst>
                <a:path w="3083560" h="1605279">
                  <a:moveTo>
                    <a:pt x="0" y="0"/>
                  </a:moveTo>
                  <a:lnTo>
                    <a:pt x="3083052" y="0"/>
                  </a:lnTo>
                  <a:lnTo>
                    <a:pt x="3083052" y="1604772"/>
                  </a:lnTo>
                  <a:lnTo>
                    <a:pt x="0" y="16047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89410" y="2665710"/>
              <a:ext cx="3647862" cy="34665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43455" y="4745735"/>
              <a:ext cx="7400544" cy="12131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38527" y="4940808"/>
              <a:ext cx="7127747" cy="6248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51" y="216679"/>
            <a:ext cx="4801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3.4.2 </a:t>
            </a:r>
            <a:r>
              <a:rPr dirty="0"/>
              <a:t>오류 역전파 알고리즘의</a:t>
            </a:r>
            <a:r>
              <a:rPr spc="-80" dirty="0"/>
              <a:t> </a:t>
            </a:r>
            <a:r>
              <a:rPr dirty="0"/>
              <a:t>설계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51" y="1030131"/>
            <a:ext cx="2580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오류 역전파의</a:t>
            </a:r>
            <a:r>
              <a:rPr sz="2000" spc="-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유도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1791" y="1679378"/>
            <a:ext cx="909319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595630" algn="l"/>
              </a:tabLst>
            </a:pPr>
            <a:r>
              <a:rPr sz="1150" spc="-250" dirty="0">
                <a:latin typeface="Cambria Math"/>
                <a:cs typeface="Cambria Math"/>
              </a:rPr>
              <a:t>𝜕𝜕𝐔𝐔</a:t>
            </a:r>
            <a:r>
              <a:rPr sz="1425" spc="-375" baseline="20467" dirty="0">
                <a:latin typeface="Cambria Math"/>
                <a:cs typeface="Cambria Math"/>
              </a:rPr>
              <a:t>1	</a:t>
            </a:r>
            <a:r>
              <a:rPr sz="1150" spc="-250" dirty="0">
                <a:latin typeface="Cambria Math"/>
                <a:cs typeface="Cambria Math"/>
              </a:rPr>
              <a:t>𝜕𝜕𝐔𝐔</a:t>
            </a:r>
            <a:r>
              <a:rPr sz="1425" spc="-375" baseline="20467" dirty="0">
                <a:latin typeface="Cambria Math"/>
                <a:cs typeface="Cambria Math"/>
              </a:rPr>
              <a:t>2</a:t>
            </a:r>
            <a:endParaRPr sz="1425" baseline="20467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551" y="1522384"/>
            <a:ext cx="61480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075" indent="-181610">
              <a:lnSpc>
                <a:spcPct val="100000"/>
              </a:lnSpc>
              <a:spcBef>
                <a:spcPts val="95"/>
              </a:spcBef>
              <a:buClr>
                <a:srgbClr val="808080"/>
              </a:buClr>
              <a:buFont typeface="Wingdings"/>
              <a:buChar char=""/>
              <a:tabLst>
                <a:tab pos="219710" algn="l"/>
              </a:tabLst>
            </a:pPr>
            <a:r>
              <a:rPr sz="1600" spc="-5" dirty="0">
                <a:latin typeface="맑은 고딕"/>
                <a:cs typeface="맑은 고딕"/>
              </a:rPr>
              <a:t>[알고리즘 3-3]의 라인 </a:t>
            </a:r>
            <a:r>
              <a:rPr sz="1600" spc="-10" dirty="0">
                <a:latin typeface="맑은 고딕"/>
                <a:cs typeface="맑은 고딕"/>
              </a:rPr>
              <a:t>6을 </a:t>
            </a:r>
            <a:r>
              <a:rPr sz="1600" spc="-5" dirty="0">
                <a:latin typeface="맑은 고딕"/>
                <a:cs typeface="맑은 고딕"/>
              </a:rPr>
              <a:t>위한 도함수 값</a:t>
            </a:r>
            <a:r>
              <a:rPr sz="2400" u="heavy" spc="-7" baseline="32986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725" u="heavy" spc="-330" baseline="45893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𝜕𝜕𝐽𝐽</a:t>
            </a:r>
            <a:r>
              <a:rPr sz="1725" spc="-330" baseline="45893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와</a:t>
            </a:r>
            <a:r>
              <a:rPr sz="2400" u="heavy" spc="-7" baseline="32986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725" u="heavy" spc="-330" baseline="45893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𝜕𝜕𝐽𝐽</a:t>
            </a:r>
            <a:r>
              <a:rPr sz="1725" spc="-330" baseline="45893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의 계산</a:t>
            </a:r>
            <a:r>
              <a:rPr sz="1600" spc="-14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과정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9699" y="2043591"/>
            <a:ext cx="18478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515" dirty="0">
                <a:latin typeface="Cambria Math"/>
                <a:cs typeface="Cambria Math"/>
              </a:rPr>
              <a:t>𝑘𝑘</a:t>
            </a:r>
            <a:r>
              <a:rPr sz="1150" spc="-395" dirty="0">
                <a:latin typeface="Cambria Math"/>
                <a:cs typeface="Cambria Math"/>
              </a:rPr>
              <a:t>𝑗𝑗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9551" y="1939960"/>
            <a:ext cx="35540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075" indent="-181610">
              <a:lnSpc>
                <a:spcPct val="100000"/>
              </a:lnSpc>
              <a:spcBef>
                <a:spcPts val="95"/>
              </a:spcBef>
              <a:buClr>
                <a:srgbClr val="808080"/>
              </a:buClr>
              <a:buFont typeface="Wingdings"/>
              <a:buChar char=""/>
              <a:tabLst>
                <a:tab pos="219710" algn="l"/>
              </a:tabLst>
            </a:pPr>
            <a:r>
              <a:rPr sz="1600" spc="-5" dirty="0">
                <a:latin typeface="맑은 고딕"/>
                <a:cs typeface="맑은 고딕"/>
              </a:rPr>
              <a:t>먼저 </a:t>
            </a:r>
            <a:r>
              <a:rPr sz="1600" spc="-245" dirty="0">
                <a:latin typeface="Cambria Math"/>
                <a:cs typeface="Cambria Math"/>
              </a:rPr>
              <a:t>𝐔𝐔</a:t>
            </a:r>
            <a:r>
              <a:rPr sz="1725" spc="-367" baseline="28985" dirty="0">
                <a:latin typeface="Cambria Math"/>
                <a:cs typeface="Cambria Math"/>
              </a:rPr>
              <a:t>2</a:t>
            </a:r>
            <a:r>
              <a:rPr sz="1600" spc="-245" dirty="0">
                <a:latin typeface="맑은 고딕"/>
                <a:cs typeface="맑은 고딕"/>
              </a:rPr>
              <a:t>를 </a:t>
            </a:r>
            <a:r>
              <a:rPr sz="1600" spc="-5" dirty="0">
                <a:latin typeface="맑은 고딕"/>
                <a:cs typeface="맑은 고딕"/>
              </a:rPr>
              <a:t>구성하는 </a:t>
            </a:r>
            <a:r>
              <a:rPr sz="1600" spc="-285" dirty="0">
                <a:latin typeface="Cambria Math"/>
                <a:cs typeface="Cambria Math"/>
              </a:rPr>
              <a:t>𝑢𝑢</a:t>
            </a:r>
            <a:r>
              <a:rPr sz="1725" spc="-427" baseline="31400" dirty="0">
                <a:latin typeface="Cambria Math"/>
                <a:cs typeface="Cambria Math"/>
              </a:rPr>
              <a:t>2</a:t>
            </a:r>
            <a:r>
              <a:rPr sz="1725" spc="577" baseline="314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로</a:t>
            </a:r>
            <a:r>
              <a:rPr sz="1600" spc="-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미분하면,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66430" y="2534623"/>
            <a:ext cx="3037827" cy="36977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89410" y="2665710"/>
            <a:ext cx="3647862" cy="34665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74476" y="6302197"/>
            <a:ext cx="2832735" cy="42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맑은 고딕"/>
                <a:cs typeface="맑은 고딕"/>
              </a:rPr>
              <a:t>*이제는 activation function인 </a:t>
            </a:r>
            <a:r>
              <a:rPr sz="1400" spc="-204" dirty="0">
                <a:latin typeface="Cambria Math"/>
                <a:cs typeface="Cambria Math"/>
              </a:rPr>
              <a:t>𝜏𝜏</a:t>
            </a:r>
            <a:r>
              <a:rPr sz="1200" spc="-204" dirty="0">
                <a:latin typeface="맑은 고딕"/>
                <a:cs typeface="맑은 고딕"/>
              </a:rPr>
              <a:t>를  </a:t>
            </a:r>
            <a:r>
              <a:rPr sz="1200" dirty="0">
                <a:latin typeface="맑은 고딕"/>
                <a:cs typeface="맑은 고딕"/>
              </a:rPr>
              <a:t>무엇으로 정했는냐에 따라 미분이</a:t>
            </a:r>
            <a:r>
              <a:rPr sz="1200" spc="-90" dirty="0">
                <a:latin typeface="맑은 고딕"/>
                <a:cs typeface="맑은 고딕"/>
              </a:rPr>
              <a:t> </a:t>
            </a:r>
            <a:r>
              <a:rPr sz="1200" dirty="0">
                <a:latin typeface="맑은 고딕"/>
                <a:cs typeface="맑은 고딕"/>
              </a:rPr>
              <a:t>달라짐</a:t>
            </a:r>
            <a:endParaRPr sz="1200">
              <a:latin typeface="맑은 고딕"/>
              <a:cs typeface="맑은 고딕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E79928A-944C-40EB-8FAA-E8D34ADF7E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9075" y="2003912"/>
            <a:ext cx="5114925" cy="6000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51" y="216679"/>
            <a:ext cx="4801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3.4.2 </a:t>
            </a:r>
            <a:r>
              <a:rPr dirty="0"/>
              <a:t>오류 역전파 알고리즘의</a:t>
            </a:r>
            <a:r>
              <a:rPr spc="-80" dirty="0"/>
              <a:t> </a:t>
            </a:r>
            <a:r>
              <a:rPr dirty="0"/>
              <a:t>설계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51" y="1030131"/>
            <a:ext cx="39947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지금까지 유도한 식을</a:t>
            </a:r>
            <a:r>
              <a:rPr sz="2000" spc="-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정리하면,</a:t>
            </a:r>
            <a:endParaRPr sz="2000">
              <a:latin typeface="맑은 고딕"/>
              <a:cs typeface="맑은 고딕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7153" y="1456480"/>
            <a:ext cx="8688705" cy="1898650"/>
            <a:chOff x="297153" y="1456480"/>
            <a:chExt cx="8688705" cy="1898650"/>
          </a:xfrm>
        </p:grpSpPr>
        <p:sp>
          <p:nvSpPr>
            <p:cNvPr id="5" name="object 5"/>
            <p:cNvSpPr/>
            <p:nvPr/>
          </p:nvSpPr>
          <p:spPr>
            <a:xfrm>
              <a:off x="639502" y="1650429"/>
              <a:ext cx="6080010" cy="11487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503" y="1462830"/>
              <a:ext cx="8676005" cy="1885950"/>
            </a:xfrm>
            <a:custGeom>
              <a:avLst/>
              <a:gdLst/>
              <a:ahLst/>
              <a:cxnLst/>
              <a:rect l="l" t="t" r="r" b="b"/>
              <a:pathLst>
                <a:path w="8676005" h="1885950">
                  <a:moveTo>
                    <a:pt x="19584" y="21545"/>
                  </a:moveTo>
                  <a:lnTo>
                    <a:pt x="79707" y="19618"/>
                  </a:lnTo>
                  <a:lnTo>
                    <a:pt x="139030" y="18777"/>
                  </a:lnTo>
                  <a:lnTo>
                    <a:pt x="197402" y="18835"/>
                  </a:lnTo>
                  <a:lnTo>
                    <a:pt x="254671" y="19605"/>
                  </a:lnTo>
                  <a:lnTo>
                    <a:pt x="310685" y="20899"/>
                  </a:lnTo>
                  <a:lnTo>
                    <a:pt x="365293" y="22531"/>
                  </a:lnTo>
                  <a:lnTo>
                    <a:pt x="418344" y="24314"/>
                  </a:lnTo>
                  <a:lnTo>
                    <a:pt x="469685" y="26060"/>
                  </a:lnTo>
                  <a:lnTo>
                    <a:pt x="519165" y="27582"/>
                  </a:lnTo>
                  <a:lnTo>
                    <a:pt x="566633" y="28694"/>
                  </a:lnTo>
                  <a:lnTo>
                    <a:pt x="611936" y="29208"/>
                  </a:lnTo>
                  <a:lnTo>
                    <a:pt x="654924" y="28937"/>
                  </a:lnTo>
                  <a:lnTo>
                    <a:pt x="695445" y="27695"/>
                  </a:lnTo>
                  <a:lnTo>
                    <a:pt x="733347" y="25293"/>
                  </a:lnTo>
                  <a:lnTo>
                    <a:pt x="768478" y="21545"/>
                  </a:lnTo>
                  <a:lnTo>
                    <a:pt x="829541" y="15482"/>
                  </a:lnTo>
                  <a:lnTo>
                    <a:pt x="886668" y="13366"/>
                  </a:lnTo>
                  <a:lnTo>
                    <a:pt x="940304" y="14089"/>
                  </a:lnTo>
                  <a:lnTo>
                    <a:pt x="990896" y="16545"/>
                  </a:lnTo>
                  <a:lnTo>
                    <a:pt x="1038889" y="19625"/>
                  </a:lnTo>
                  <a:lnTo>
                    <a:pt x="1084728" y="22224"/>
                  </a:lnTo>
                  <a:lnTo>
                    <a:pt x="1128859" y="23233"/>
                  </a:lnTo>
                  <a:lnTo>
                    <a:pt x="1171728" y="21545"/>
                  </a:lnTo>
                  <a:lnTo>
                    <a:pt x="1210100" y="19946"/>
                  </a:lnTo>
                  <a:lnTo>
                    <a:pt x="1256084" y="20216"/>
                  </a:lnTo>
                  <a:lnTo>
                    <a:pt x="1307707" y="21789"/>
                  </a:lnTo>
                  <a:lnTo>
                    <a:pt x="1362999" y="24096"/>
                  </a:lnTo>
                  <a:lnTo>
                    <a:pt x="1419988" y="26570"/>
                  </a:lnTo>
                  <a:lnTo>
                    <a:pt x="1476703" y="28641"/>
                  </a:lnTo>
                  <a:lnTo>
                    <a:pt x="1531172" y="29742"/>
                  </a:lnTo>
                  <a:lnTo>
                    <a:pt x="1581423" y="29305"/>
                  </a:lnTo>
                  <a:lnTo>
                    <a:pt x="1625487" y="26762"/>
                  </a:lnTo>
                  <a:lnTo>
                    <a:pt x="1661390" y="21545"/>
                  </a:lnTo>
                  <a:lnTo>
                    <a:pt x="1690556" y="17793"/>
                  </a:lnTo>
                  <a:lnTo>
                    <a:pt x="1725620" y="17269"/>
                  </a:lnTo>
                  <a:lnTo>
                    <a:pt x="1765838" y="19207"/>
                  </a:lnTo>
                  <a:lnTo>
                    <a:pt x="1810471" y="22846"/>
                  </a:lnTo>
                  <a:lnTo>
                    <a:pt x="1858775" y="27422"/>
                  </a:lnTo>
                  <a:lnTo>
                    <a:pt x="1910011" y="32170"/>
                  </a:lnTo>
                  <a:lnTo>
                    <a:pt x="1963437" y="36329"/>
                  </a:lnTo>
                  <a:lnTo>
                    <a:pt x="2018310" y="39133"/>
                  </a:lnTo>
                  <a:lnTo>
                    <a:pt x="2073891" y="39821"/>
                  </a:lnTo>
                  <a:lnTo>
                    <a:pt x="2129437" y="37628"/>
                  </a:lnTo>
                  <a:lnTo>
                    <a:pt x="2184208" y="31790"/>
                  </a:lnTo>
                  <a:lnTo>
                    <a:pt x="2237462" y="21545"/>
                  </a:lnTo>
                  <a:lnTo>
                    <a:pt x="2282138" y="13036"/>
                  </a:lnTo>
                  <a:lnTo>
                    <a:pt x="2326687" y="8793"/>
                  </a:lnTo>
                  <a:lnTo>
                    <a:pt x="2371243" y="8076"/>
                  </a:lnTo>
                  <a:lnTo>
                    <a:pt x="2415939" y="10147"/>
                  </a:lnTo>
                  <a:lnTo>
                    <a:pt x="2460908" y="14267"/>
                  </a:lnTo>
                  <a:lnTo>
                    <a:pt x="2506284" y="19695"/>
                  </a:lnTo>
                  <a:lnTo>
                    <a:pt x="2552201" y="25693"/>
                  </a:lnTo>
                  <a:lnTo>
                    <a:pt x="2598791" y="31522"/>
                  </a:lnTo>
                  <a:lnTo>
                    <a:pt x="2646188" y="36443"/>
                  </a:lnTo>
                  <a:lnTo>
                    <a:pt x="2694525" y="39716"/>
                  </a:lnTo>
                  <a:lnTo>
                    <a:pt x="2743936" y="40601"/>
                  </a:lnTo>
                  <a:lnTo>
                    <a:pt x="2794554" y="38361"/>
                  </a:lnTo>
                  <a:lnTo>
                    <a:pt x="2846512" y="32255"/>
                  </a:lnTo>
                  <a:lnTo>
                    <a:pt x="2899944" y="21545"/>
                  </a:lnTo>
                  <a:lnTo>
                    <a:pt x="2960972" y="8326"/>
                  </a:lnTo>
                  <a:lnTo>
                    <a:pt x="3007783" y="1568"/>
                  </a:lnTo>
                  <a:lnTo>
                    <a:pt x="3069118" y="2348"/>
                  </a:lnTo>
                  <a:lnTo>
                    <a:pt x="3119262" y="20165"/>
                  </a:lnTo>
                  <a:lnTo>
                    <a:pt x="3135176" y="25453"/>
                  </a:lnTo>
                  <a:lnTo>
                    <a:pt x="3155007" y="28294"/>
                  </a:lnTo>
                  <a:lnTo>
                    <a:pt x="3181346" y="27416"/>
                  </a:lnTo>
                  <a:lnTo>
                    <a:pt x="3216784" y="21545"/>
                  </a:lnTo>
                  <a:lnTo>
                    <a:pt x="3275695" y="12255"/>
                  </a:lnTo>
                  <a:lnTo>
                    <a:pt x="3325762" y="10313"/>
                  </a:lnTo>
                  <a:lnTo>
                    <a:pt x="3369561" y="13168"/>
                  </a:lnTo>
                  <a:lnTo>
                    <a:pt x="3409669" y="18269"/>
                  </a:lnTo>
                  <a:lnTo>
                    <a:pt x="3448664" y="23066"/>
                  </a:lnTo>
                  <a:lnTo>
                    <a:pt x="3489123" y="25008"/>
                  </a:lnTo>
                  <a:lnTo>
                    <a:pt x="3533624" y="21545"/>
                  </a:lnTo>
                  <a:lnTo>
                    <a:pt x="3580053" y="18188"/>
                  </a:lnTo>
                  <a:lnTo>
                    <a:pt x="3625012" y="20376"/>
                  </a:lnTo>
                  <a:lnTo>
                    <a:pt x="3669151" y="25453"/>
                  </a:lnTo>
                  <a:lnTo>
                    <a:pt x="3713117" y="30765"/>
                  </a:lnTo>
                  <a:lnTo>
                    <a:pt x="3757558" y="33655"/>
                  </a:lnTo>
                  <a:lnTo>
                    <a:pt x="3803124" y="31467"/>
                  </a:lnTo>
                  <a:lnTo>
                    <a:pt x="3850463" y="21545"/>
                  </a:lnTo>
                  <a:lnTo>
                    <a:pt x="3875139" y="15678"/>
                  </a:lnTo>
                  <a:lnTo>
                    <a:pt x="3903884" y="11622"/>
                  </a:lnTo>
                  <a:lnTo>
                    <a:pt x="3936591" y="9152"/>
                  </a:lnTo>
                  <a:lnTo>
                    <a:pt x="3973154" y="8045"/>
                  </a:lnTo>
                  <a:lnTo>
                    <a:pt x="4013466" y="8075"/>
                  </a:lnTo>
                  <a:lnTo>
                    <a:pt x="4057421" y="9018"/>
                  </a:lnTo>
                  <a:lnTo>
                    <a:pt x="4104912" y="10650"/>
                  </a:lnTo>
                  <a:lnTo>
                    <a:pt x="4155833" y="12745"/>
                  </a:lnTo>
                  <a:lnTo>
                    <a:pt x="4210077" y="15080"/>
                  </a:lnTo>
                  <a:lnTo>
                    <a:pt x="4267537" y="17430"/>
                  </a:lnTo>
                  <a:lnTo>
                    <a:pt x="4328107" y="19571"/>
                  </a:lnTo>
                  <a:lnTo>
                    <a:pt x="4391681" y="21277"/>
                  </a:lnTo>
                  <a:lnTo>
                    <a:pt x="4458151" y="22325"/>
                  </a:lnTo>
                  <a:lnTo>
                    <a:pt x="4527412" y="22489"/>
                  </a:lnTo>
                  <a:lnTo>
                    <a:pt x="4599357" y="21545"/>
                  </a:lnTo>
                  <a:lnTo>
                    <a:pt x="4689060" y="20816"/>
                  </a:lnTo>
                  <a:lnTo>
                    <a:pt x="4760170" y="22429"/>
                  </a:lnTo>
                  <a:lnTo>
                    <a:pt x="4815348" y="25651"/>
                  </a:lnTo>
                  <a:lnTo>
                    <a:pt x="4857255" y="29752"/>
                  </a:lnTo>
                  <a:lnTo>
                    <a:pt x="4911905" y="37658"/>
                  </a:lnTo>
                  <a:lnTo>
                    <a:pt x="4929970" y="40000"/>
                  </a:lnTo>
                  <a:lnTo>
                    <a:pt x="4945411" y="40291"/>
                  </a:lnTo>
                  <a:lnTo>
                    <a:pt x="4960890" y="37801"/>
                  </a:lnTo>
                  <a:lnTo>
                    <a:pt x="4979068" y="31796"/>
                  </a:lnTo>
                  <a:lnTo>
                    <a:pt x="5002607" y="21545"/>
                  </a:lnTo>
                  <a:lnTo>
                    <a:pt x="5044160" y="8033"/>
                  </a:lnTo>
                  <a:lnTo>
                    <a:pt x="5084575" y="4829"/>
                  </a:lnTo>
                  <a:lnTo>
                    <a:pt x="5125278" y="8452"/>
                  </a:lnTo>
                  <a:lnTo>
                    <a:pt x="5167692" y="15418"/>
                  </a:lnTo>
                  <a:lnTo>
                    <a:pt x="5213242" y="22244"/>
                  </a:lnTo>
                  <a:lnTo>
                    <a:pt x="5263352" y="25447"/>
                  </a:lnTo>
                  <a:lnTo>
                    <a:pt x="5319447" y="21545"/>
                  </a:lnTo>
                  <a:lnTo>
                    <a:pt x="5352827" y="17736"/>
                  </a:lnTo>
                  <a:lnTo>
                    <a:pt x="5388872" y="15430"/>
                  </a:lnTo>
                  <a:lnTo>
                    <a:pt x="5427655" y="14390"/>
                  </a:lnTo>
                  <a:lnTo>
                    <a:pt x="5469247" y="14379"/>
                  </a:lnTo>
                  <a:lnTo>
                    <a:pt x="5513721" y="15161"/>
                  </a:lnTo>
                  <a:lnTo>
                    <a:pt x="5561150" y="16498"/>
                  </a:lnTo>
                  <a:lnTo>
                    <a:pt x="5611605" y="18155"/>
                  </a:lnTo>
                  <a:lnTo>
                    <a:pt x="5665158" y="19895"/>
                  </a:lnTo>
                  <a:lnTo>
                    <a:pt x="5721882" y="21480"/>
                  </a:lnTo>
                  <a:lnTo>
                    <a:pt x="5781849" y="22675"/>
                  </a:lnTo>
                  <a:lnTo>
                    <a:pt x="5845131" y="23242"/>
                  </a:lnTo>
                  <a:lnTo>
                    <a:pt x="5911800" y="22944"/>
                  </a:lnTo>
                  <a:lnTo>
                    <a:pt x="5981930" y="21545"/>
                  </a:lnTo>
                  <a:lnTo>
                    <a:pt x="6050603" y="20174"/>
                  </a:lnTo>
                  <a:lnTo>
                    <a:pt x="6113391" y="19949"/>
                  </a:lnTo>
                  <a:lnTo>
                    <a:pt x="6171094" y="20620"/>
                  </a:lnTo>
                  <a:lnTo>
                    <a:pt x="6224512" y="21937"/>
                  </a:lnTo>
                  <a:lnTo>
                    <a:pt x="6274444" y="23650"/>
                  </a:lnTo>
                  <a:lnTo>
                    <a:pt x="6321690" y="25508"/>
                  </a:lnTo>
                  <a:lnTo>
                    <a:pt x="6367050" y="27260"/>
                  </a:lnTo>
                  <a:lnTo>
                    <a:pt x="6411325" y="28657"/>
                  </a:lnTo>
                  <a:lnTo>
                    <a:pt x="6455314" y="29448"/>
                  </a:lnTo>
                  <a:lnTo>
                    <a:pt x="6499818" y="29382"/>
                  </a:lnTo>
                  <a:lnTo>
                    <a:pt x="6545635" y="28210"/>
                  </a:lnTo>
                  <a:lnTo>
                    <a:pt x="6593567" y="25681"/>
                  </a:lnTo>
                  <a:lnTo>
                    <a:pt x="6644412" y="21545"/>
                  </a:lnTo>
                  <a:lnTo>
                    <a:pt x="6721525" y="16307"/>
                  </a:lnTo>
                  <a:lnTo>
                    <a:pt x="6784262" y="15828"/>
                  </a:lnTo>
                  <a:lnTo>
                    <a:pt x="6835996" y="18479"/>
                  </a:lnTo>
                  <a:lnTo>
                    <a:pt x="6880099" y="22626"/>
                  </a:lnTo>
                  <a:lnTo>
                    <a:pt x="6919945" y="26639"/>
                  </a:lnTo>
                  <a:lnTo>
                    <a:pt x="6958905" y="28884"/>
                  </a:lnTo>
                  <a:lnTo>
                    <a:pt x="7000354" y="27730"/>
                  </a:lnTo>
                  <a:lnTo>
                    <a:pt x="7047663" y="21545"/>
                  </a:lnTo>
                  <a:lnTo>
                    <a:pt x="7100837" y="16138"/>
                  </a:lnTo>
                  <a:lnTo>
                    <a:pt x="7156530" y="16871"/>
                  </a:lnTo>
                  <a:lnTo>
                    <a:pt x="7213087" y="21448"/>
                  </a:lnTo>
                  <a:lnTo>
                    <a:pt x="7268852" y="27570"/>
                  </a:lnTo>
                  <a:lnTo>
                    <a:pt x="7322173" y="32938"/>
                  </a:lnTo>
                  <a:lnTo>
                    <a:pt x="7371392" y="35256"/>
                  </a:lnTo>
                  <a:lnTo>
                    <a:pt x="7414858" y="32224"/>
                  </a:lnTo>
                  <a:lnTo>
                    <a:pt x="7450913" y="21545"/>
                  </a:lnTo>
                  <a:lnTo>
                    <a:pt x="7464924" y="16984"/>
                  </a:lnTo>
                  <a:lnTo>
                    <a:pt x="7485451" y="13425"/>
                  </a:lnTo>
                  <a:lnTo>
                    <a:pt x="7512038" y="10785"/>
                  </a:lnTo>
                  <a:lnTo>
                    <a:pt x="7544229" y="8982"/>
                  </a:lnTo>
                  <a:lnTo>
                    <a:pt x="7581564" y="7933"/>
                  </a:lnTo>
                  <a:lnTo>
                    <a:pt x="7623588" y="7556"/>
                  </a:lnTo>
                  <a:lnTo>
                    <a:pt x="7669844" y="7768"/>
                  </a:lnTo>
                  <a:lnTo>
                    <a:pt x="7719874" y="8487"/>
                  </a:lnTo>
                  <a:lnTo>
                    <a:pt x="7773221" y="9630"/>
                  </a:lnTo>
                  <a:lnTo>
                    <a:pt x="7829428" y="11114"/>
                  </a:lnTo>
                  <a:lnTo>
                    <a:pt x="7888038" y="12858"/>
                  </a:lnTo>
                  <a:lnTo>
                    <a:pt x="7948594" y="14778"/>
                  </a:lnTo>
                  <a:lnTo>
                    <a:pt x="8010639" y="16792"/>
                  </a:lnTo>
                  <a:lnTo>
                    <a:pt x="8073716" y="18817"/>
                  </a:lnTo>
                  <a:lnTo>
                    <a:pt x="8137367" y="20772"/>
                  </a:lnTo>
                  <a:lnTo>
                    <a:pt x="8201136" y="22573"/>
                  </a:lnTo>
                  <a:lnTo>
                    <a:pt x="8264565" y="24137"/>
                  </a:lnTo>
                  <a:lnTo>
                    <a:pt x="8327198" y="25383"/>
                  </a:lnTo>
                  <a:lnTo>
                    <a:pt x="8388576" y="26228"/>
                  </a:lnTo>
                  <a:lnTo>
                    <a:pt x="8448244" y="26589"/>
                  </a:lnTo>
                  <a:lnTo>
                    <a:pt x="8505744" y="26384"/>
                  </a:lnTo>
                  <a:lnTo>
                    <a:pt x="8560619" y="25530"/>
                  </a:lnTo>
                  <a:lnTo>
                    <a:pt x="8612411" y="23945"/>
                  </a:lnTo>
                  <a:lnTo>
                    <a:pt x="8660664" y="21545"/>
                  </a:lnTo>
                  <a:lnTo>
                    <a:pt x="8671691" y="73086"/>
                  </a:lnTo>
                  <a:lnTo>
                    <a:pt x="8675899" y="124470"/>
                  </a:lnTo>
                  <a:lnTo>
                    <a:pt x="8675029" y="175258"/>
                  </a:lnTo>
                  <a:lnTo>
                    <a:pt x="8670823" y="225010"/>
                  </a:lnTo>
                  <a:lnTo>
                    <a:pt x="8665021" y="273288"/>
                  </a:lnTo>
                  <a:lnTo>
                    <a:pt x="8659363" y="319652"/>
                  </a:lnTo>
                  <a:lnTo>
                    <a:pt x="8655591" y="363663"/>
                  </a:lnTo>
                  <a:lnTo>
                    <a:pt x="8655444" y="404881"/>
                  </a:lnTo>
                  <a:lnTo>
                    <a:pt x="8660664" y="442868"/>
                  </a:lnTo>
                  <a:lnTo>
                    <a:pt x="8666690" y="479509"/>
                  </a:lnTo>
                  <a:lnTo>
                    <a:pt x="8669873" y="523177"/>
                  </a:lnTo>
                  <a:lnTo>
                    <a:pt x="8670777" y="572305"/>
                  </a:lnTo>
                  <a:lnTo>
                    <a:pt x="8669966" y="625325"/>
                  </a:lnTo>
                  <a:lnTo>
                    <a:pt x="8668003" y="680672"/>
                  </a:lnTo>
                  <a:lnTo>
                    <a:pt x="8665454" y="736779"/>
                  </a:lnTo>
                  <a:lnTo>
                    <a:pt x="8662881" y="792079"/>
                  </a:lnTo>
                  <a:lnTo>
                    <a:pt x="8660850" y="845005"/>
                  </a:lnTo>
                  <a:lnTo>
                    <a:pt x="8659923" y="893990"/>
                  </a:lnTo>
                  <a:lnTo>
                    <a:pt x="8660664" y="937469"/>
                  </a:lnTo>
                  <a:lnTo>
                    <a:pt x="8661270" y="977704"/>
                  </a:lnTo>
                  <a:lnTo>
                    <a:pt x="8659994" y="1018399"/>
                  </a:lnTo>
                  <a:lnTo>
                    <a:pt x="8657492" y="1060151"/>
                  </a:lnTo>
                  <a:lnTo>
                    <a:pt x="8654419" y="1103555"/>
                  </a:lnTo>
                  <a:lnTo>
                    <a:pt x="8651430" y="1149208"/>
                  </a:lnTo>
                  <a:lnTo>
                    <a:pt x="8649179" y="1197707"/>
                  </a:lnTo>
                  <a:lnTo>
                    <a:pt x="8648323" y="1249646"/>
                  </a:lnTo>
                  <a:lnTo>
                    <a:pt x="8649515" y="1305622"/>
                  </a:lnTo>
                  <a:lnTo>
                    <a:pt x="8653410" y="1366232"/>
                  </a:lnTo>
                  <a:lnTo>
                    <a:pt x="8660664" y="1432071"/>
                  </a:lnTo>
                  <a:lnTo>
                    <a:pt x="8667672" y="1503591"/>
                  </a:lnTo>
                  <a:lnTo>
                    <a:pt x="8669373" y="1566332"/>
                  </a:lnTo>
                  <a:lnTo>
                    <a:pt x="8667291" y="1621411"/>
                  </a:lnTo>
                  <a:lnTo>
                    <a:pt x="8662949" y="1669942"/>
                  </a:lnTo>
                  <a:lnTo>
                    <a:pt x="8657871" y="1713039"/>
                  </a:lnTo>
                  <a:lnTo>
                    <a:pt x="8653581" y="1751818"/>
                  </a:lnTo>
                  <a:lnTo>
                    <a:pt x="8651600" y="1787394"/>
                  </a:lnTo>
                  <a:lnTo>
                    <a:pt x="8653454" y="1820880"/>
                  </a:lnTo>
                  <a:lnTo>
                    <a:pt x="8660664" y="1853393"/>
                  </a:lnTo>
                  <a:lnTo>
                    <a:pt x="8622651" y="1867082"/>
                  </a:lnTo>
                  <a:lnTo>
                    <a:pt x="8583251" y="1875098"/>
                  </a:lnTo>
                  <a:lnTo>
                    <a:pt x="8542454" y="1878335"/>
                  </a:lnTo>
                  <a:lnTo>
                    <a:pt x="8500247" y="1877683"/>
                  </a:lnTo>
                  <a:lnTo>
                    <a:pt x="8456621" y="1874033"/>
                  </a:lnTo>
                  <a:lnTo>
                    <a:pt x="8411562" y="1868278"/>
                  </a:lnTo>
                  <a:lnTo>
                    <a:pt x="8365061" y="1861309"/>
                  </a:lnTo>
                  <a:lnTo>
                    <a:pt x="8317105" y="1854016"/>
                  </a:lnTo>
                  <a:lnTo>
                    <a:pt x="8267682" y="1847291"/>
                  </a:lnTo>
                  <a:lnTo>
                    <a:pt x="8216783" y="1842027"/>
                  </a:lnTo>
                  <a:lnTo>
                    <a:pt x="8164394" y="1839113"/>
                  </a:lnTo>
                  <a:lnTo>
                    <a:pt x="8110505" y="1839442"/>
                  </a:lnTo>
                  <a:lnTo>
                    <a:pt x="8055105" y="1843905"/>
                  </a:lnTo>
                  <a:lnTo>
                    <a:pt x="7998182" y="1853393"/>
                  </a:lnTo>
                  <a:lnTo>
                    <a:pt x="7929453" y="1865055"/>
                  </a:lnTo>
                  <a:lnTo>
                    <a:pt x="7869286" y="1869761"/>
                  </a:lnTo>
                  <a:lnTo>
                    <a:pt x="7816441" y="1869054"/>
                  </a:lnTo>
                  <a:lnTo>
                    <a:pt x="7769678" y="1864474"/>
                  </a:lnTo>
                  <a:lnTo>
                    <a:pt x="7727758" y="1857562"/>
                  </a:lnTo>
                  <a:lnTo>
                    <a:pt x="7689441" y="1849858"/>
                  </a:lnTo>
                  <a:lnTo>
                    <a:pt x="7653487" y="1842903"/>
                  </a:lnTo>
                  <a:lnTo>
                    <a:pt x="7618658" y="1838239"/>
                  </a:lnTo>
                  <a:lnTo>
                    <a:pt x="7583714" y="1837405"/>
                  </a:lnTo>
                  <a:lnTo>
                    <a:pt x="7547414" y="1841943"/>
                  </a:lnTo>
                  <a:lnTo>
                    <a:pt x="7508520" y="1853393"/>
                  </a:lnTo>
                  <a:lnTo>
                    <a:pt x="7469877" y="1864717"/>
                  </a:lnTo>
                  <a:lnTo>
                    <a:pt x="7428577" y="1871007"/>
                  </a:lnTo>
                  <a:lnTo>
                    <a:pt x="7384908" y="1873155"/>
                  </a:lnTo>
                  <a:lnTo>
                    <a:pt x="7339156" y="1872054"/>
                  </a:lnTo>
                  <a:lnTo>
                    <a:pt x="7291606" y="1868597"/>
                  </a:lnTo>
                  <a:lnTo>
                    <a:pt x="7242544" y="1863676"/>
                  </a:lnTo>
                  <a:lnTo>
                    <a:pt x="7192257" y="1858183"/>
                  </a:lnTo>
                  <a:lnTo>
                    <a:pt x="7141030" y="1853012"/>
                  </a:lnTo>
                  <a:lnTo>
                    <a:pt x="7089150" y="1849055"/>
                  </a:lnTo>
                  <a:lnTo>
                    <a:pt x="7036902" y="1847205"/>
                  </a:lnTo>
                  <a:lnTo>
                    <a:pt x="6984573" y="1848353"/>
                  </a:lnTo>
                  <a:lnTo>
                    <a:pt x="6932448" y="1853393"/>
                  </a:lnTo>
                  <a:lnTo>
                    <a:pt x="6873463" y="1859413"/>
                  </a:lnTo>
                  <a:lnTo>
                    <a:pt x="6820248" y="1860812"/>
                  </a:lnTo>
                  <a:lnTo>
                    <a:pt x="6771473" y="1858822"/>
                  </a:lnTo>
                  <a:lnTo>
                    <a:pt x="6725810" y="1854673"/>
                  </a:lnTo>
                  <a:lnTo>
                    <a:pt x="6681931" y="1849598"/>
                  </a:lnTo>
                  <a:lnTo>
                    <a:pt x="6638507" y="1844825"/>
                  </a:lnTo>
                  <a:lnTo>
                    <a:pt x="6594209" y="1841588"/>
                  </a:lnTo>
                  <a:lnTo>
                    <a:pt x="6547709" y="1841116"/>
                  </a:lnTo>
                  <a:lnTo>
                    <a:pt x="6497678" y="1844641"/>
                  </a:lnTo>
                  <a:lnTo>
                    <a:pt x="6442787" y="1853393"/>
                  </a:lnTo>
                  <a:lnTo>
                    <a:pt x="6406434" y="1858946"/>
                  </a:lnTo>
                  <a:lnTo>
                    <a:pt x="6369469" y="1861243"/>
                  </a:lnTo>
                  <a:lnTo>
                    <a:pt x="6331724" y="1860823"/>
                  </a:lnTo>
                  <a:lnTo>
                    <a:pt x="6293031" y="1858226"/>
                  </a:lnTo>
                  <a:lnTo>
                    <a:pt x="6253223" y="1853990"/>
                  </a:lnTo>
                  <a:lnTo>
                    <a:pt x="6212134" y="1848654"/>
                  </a:lnTo>
                  <a:lnTo>
                    <a:pt x="6169594" y="1842757"/>
                  </a:lnTo>
                  <a:lnTo>
                    <a:pt x="6125438" y="1836839"/>
                  </a:lnTo>
                  <a:lnTo>
                    <a:pt x="6079497" y="1831438"/>
                  </a:lnTo>
                  <a:lnTo>
                    <a:pt x="6031605" y="1827093"/>
                  </a:lnTo>
                  <a:lnTo>
                    <a:pt x="5981594" y="1824344"/>
                  </a:lnTo>
                  <a:lnTo>
                    <a:pt x="5929296" y="1823729"/>
                  </a:lnTo>
                  <a:lnTo>
                    <a:pt x="5874545" y="1825787"/>
                  </a:lnTo>
                  <a:lnTo>
                    <a:pt x="5817172" y="1831058"/>
                  </a:lnTo>
                  <a:lnTo>
                    <a:pt x="5757011" y="1840080"/>
                  </a:lnTo>
                  <a:lnTo>
                    <a:pt x="5693894" y="1853393"/>
                  </a:lnTo>
                  <a:lnTo>
                    <a:pt x="5614867" y="1870481"/>
                  </a:lnTo>
                  <a:lnTo>
                    <a:pt x="5548956" y="1880780"/>
                  </a:lnTo>
                  <a:lnTo>
                    <a:pt x="5494311" y="1885395"/>
                  </a:lnTo>
                  <a:lnTo>
                    <a:pt x="5449083" y="1885431"/>
                  </a:lnTo>
                  <a:lnTo>
                    <a:pt x="5411420" y="1881992"/>
                  </a:lnTo>
                  <a:lnTo>
                    <a:pt x="5379473" y="1876182"/>
                  </a:lnTo>
                  <a:lnTo>
                    <a:pt x="5351393" y="1869106"/>
                  </a:lnTo>
                  <a:lnTo>
                    <a:pt x="5325328" y="1861868"/>
                  </a:lnTo>
                  <a:lnTo>
                    <a:pt x="5299430" y="1855574"/>
                  </a:lnTo>
                  <a:lnTo>
                    <a:pt x="5271848" y="1851327"/>
                  </a:lnTo>
                  <a:lnTo>
                    <a:pt x="5240732" y="1850232"/>
                  </a:lnTo>
                  <a:lnTo>
                    <a:pt x="5204232" y="1853393"/>
                  </a:lnTo>
                  <a:lnTo>
                    <a:pt x="5143837" y="1858712"/>
                  </a:lnTo>
                  <a:lnTo>
                    <a:pt x="5096092" y="1857265"/>
                  </a:lnTo>
                  <a:lnTo>
                    <a:pt x="5056434" y="1852050"/>
                  </a:lnTo>
                  <a:lnTo>
                    <a:pt x="5020299" y="1846059"/>
                  </a:lnTo>
                  <a:lnTo>
                    <a:pt x="4983123" y="1842290"/>
                  </a:lnTo>
                  <a:lnTo>
                    <a:pt x="4940343" y="1843736"/>
                  </a:lnTo>
                  <a:lnTo>
                    <a:pt x="4887393" y="1853393"/>
                  </a:lnTo>
                  <a:lnTo>
                    <a:pt x="4851813" y="1859486"/>
                  </a:lnTo>
                  <a:lnTo>
                    <a:pt x="4814459" y="1861197"/>
                  </a:lnTo>
                  <a:lnTo>
                    <a:pt x="4775186" y="1859508"/>
                  </a:lnTo>
                  <a:lnTo>
                    <a:pt x="4733847" y="1855403"/>
                  </a:lnTo>
                  <a:lnTo>
                    <a:pt x="4690297" y="1849862"/>
                  </a:lnTo>
                  <a:lnTo>
                    <a:pt x="4644391" y="1843868"/>
                  </a:lnTo>
                  <a:lnTo>
                    <a:pt x="4595983" y="1838404"/>
                  </a:lnTo>
                  <a:lnTo>
                    <a:pt x="4544927" y="1834451"/>
                  </a:lnTo>
                  <a:lnTo>
                    <a:pt x="4491079" y="1832991"/>
                  </a:lnTo>
                  <a:lnTo>
                    <a:pt x="4434292" y="1835006"/>
                  </a:lnTo>
                  <a:lnTo>
                    <a:pt x="4374421" y="1841480"/>
                  </a:lnTo>
                  <a:lnTo>
                    <a:pt x="4311321" y="1853393"/>
                  </a:lnTo>
                  <a:lnTo>
                    <a:pt x="4255738" y="1863703"/>
                  </a:lnTo>
                  <a:lnTo>
                    <a:pt x="4200215" y="1869475"/>
                  </a:lnTo>
                  <a:lnTo>
                    <a:pt x="4145055" y="1871449"/>
                  </a:lnTo>
                  <a:lnTo>
                    <a:pt x="4090560" y="1870362"/>
                  </a:lnTo>
                  <a:lnTo>
                    <a:pt x="4037034" y="1866951"/>
                  </a:lnTo>
                  <a:lnTo>
                    <a:pt x="3984779" y="1861953"/>
                  </a:lnTo>
                  <a:lnTo>
                    <a:pt x="3934097" y="1856108"/>
                  </a:lnTo>
                  <a:lnTo>
                    <a:pt x="3885293" y="1850152"/>
                  </a:lnTo>
                  <a:lnTo>
                    <a:pt x="3838668" y="1844822"/>
                  </a:lnTo>
                  <a:lnTo>
                    <a:pt x="3794526" y="1840857"/>
                  </a:lnTo>
                  <a:lnTo>
                    <a:pt x="3753169" y="1838994"/>
                  </a:lnTo>
                  <a:lnTo>
                    <a:pt x="3714900" y="1839971"/>
                  </a:lnTo>
                  <a:lnTo>
                    <a:pt x="3680022" y="1844524"/>
                  </a:lnTo>
                  <a:lnTo>
                    <a:pt x="3648838" y="1853393"/>
                  </a:lnTo>
                  <a:lnTo>
                    <a:pt x="3604858" y="1864814"/>
                  </a:lnTo>
                  <a:lnTo>
                    <a:pt x="3555776" y="1868750"/>
                  </a:lnTo>
                  <a:lnTo>
                    <a:pt x="3503092" y="1867057"/>
                  </a:lnTo>
                  <a:lnTo>
                    <a:pt x="3448301" y="1861590"/>
                  </a:lnTo>
                  <a:lnTo>
                    <a:pt x="3392901" y="1854203"/>
                  </a:lnTo>
                  <a:lnTo>
                    <a:pt x="3338390" y="1846751"/>
                  </a:lnTo>
                  <a:lnTo>
                    <a:pt x="3286265" y="1841089"/>
                  </a:lnTo>
                  <a:lnTo>
                    <a:pt x="3238022" y="1839073"/>
                  </a:lnTo>
                  <a:lnTo>
                    <a:pt x="3195161" y="1842556"/>
                  </a:lnTo>
                  <a:lnTo>
                    <a:pt x="3159177" y="1853393"/>
                  </a:lnTo>
                  <a:lnTo>
                    <a:pt x="3129928" y="1862871"/>
                  </a:lnTo>
                  <a:lnTo>
                    <a:pt x="3092340" y="1868445"/>
                  </a:lnTo>
                  <a:lnTo>
                    <a:pt x="3047701" y="1870749"/>
                  </a:lnTo>
                  <a:lnTo>
                    <a:pt x="2997297" y="1870417"/>
                  </a:lnTo>
                  <a:lnTo>
                    <a:pt x="2942417" y="1868082"/>
                  </a:lnTo>
                  <a:lnTo>
                    <a:pt x="2884348" y="1864380"/>
                  </a:lnTo>
                  <a:lnTo>
                    <a:pt x="2824377" y="1859943"/>
                  </a:lnTo>
                  <a:lnTo>
                    <a:pt x="2763790" y="1855405"/>
                  </a:lnTo>
                  <a:lnTo>
                    <a:pt x="2703877" y="1851400"/>
                  </a:lnTo>
                  <a:lnTo>
                    <a:pt x="2645923" y="1848563"/>
                  </a:lnTo>
                  <a:lnTo>
                    <a:pt x="2591216" y="1847527"/>
                  </a:lnTo>
                  <a:lnTo>
                    <a:pt x="2541044" y="1848926"/>
                  </a:lnTo>
                  <a:lnTo>
                    <a:pt x="2496694" y="1853393"/>
                  </a:lnTo>
                  <a:lnTo>
                    <a:pt x="2458560" y="1857459"/>
                  </a:lnTo>
                  <a:lnTo>
                    <a:pt x="2420134" y="1858515"/>
                  </a:lnTo>
                  <a:lnTo>
                    <a:pt x="2381136" y="1857157"/>
                  </a:lnTo>
                  <a:lnTo>
                    <a:pt x="2341284" y="1853982"/>
                  </a:lnTo>
                  <a:lnTo>
                    <a:pt x="2300300" y="1849585"/>
                  </a:lnTo>
                  <a:lnTo>
                    <a:pt x="2257902" y="1844563"/>
                  </a:lnTo>
                  <a:lnTo>
                    <a:pt x="2213811" y="1839511"/>
                  </a:lnTo>
                  <a:lnTo>
                    <a:pt x="2167746" y="1835025"/>
                  </a:lnTo>
                  <a:lnTo>
                    <a:pt x="2119427" y="1831703"/>
                  </a:lnTo>
                  <a:lnTo>
                    <a:pt x="2068573" y="1830139"/>
                  </a:lnTo>
                  <a:lnTo>
                    <a:pt x="2014905" y="1830930"/>
                  </a:lnTo>
                  <a:lnTo>
                    <a:pt x="1958142" y="1834672"/>
                  </a:lnTo>
                  <a:lnTo>
                    <a:pt x="1898004" y="1841961"/>
                  </a:lnTo>
                  <a:lnTo>
                    <a:pt x="1834211" y="1853393"/>
                  </a:lnTo>
                  <a:lnTo>
                    <a:pt x="1779266" y="1863536"/>
                  </a:lnTo>
                  <a:lnTo>
                    <a:pt x="1728928" y="1870279"/>
                  </a:lnTo>
                  <a:lnTo>
                    <a:pt x="1682443" y="1874059"/>
                  </a:lnTo>
                  <a:lnTo>
                    <a:pt x="1639055" y="1875317"/>
                  </a:lnTo>
                  <a:lnTo>
                    <a:pt x="1598010" y="1874492"/>
                  </a:lnTo>
                  <a:lnTo>
                    <a:pt x="1558553" y="1872021"/>
                  </a:lnTo>
                  <a:lnTo>
                    <a:pt x="1519930" y="1868344"/>
                  </a:lnTo>
                  <a:lnTo>
                    <a:pt x="1481386" y="1863899"/>
                  </a:lnTo>
                  <a:lnTo>
                    <a:pt x="1442166" y="1859127"/>
                  </a:lnTo>
                  <a:lnTo>
                    <a:pt x="1401516" y="1854465"/>
                  </a:lnTo>
                  <a:lnTo>
                    <a:pt x="1358681" y="1850352"/>
                  </a:lnTo>
                  <a:lnTo>
                    <a:pt x="1312907" y="1847228"/>
                  </a:lnTo>
                  <a:lnTo>
                    <a:pt x="1263438" y="1845531"/>
                  </a:lnTo>
                  <a:lnTo>
                    <a:pt x="1209520" y="1845701"/>
                  </a:lnTo>
                  <a:lnTo>
                    <a:pt x="1150398" y="1848175"/>
                  </a:lnTo>
                  <a:lnTo>
                    <a:pt x="1085318" y="1853393"/>
                  </a:lnTo>
                  <a:lnTo>
                    <a:pt x="1032690" y="1857804"/>
                  </a:lnTo>
                  <a:lnTo>
                    <a:pt x="979028" y="1860865"/>
                  </a:lnTo>
                  <a:lnTo>
                    <a:pt x="924525" y="1862720"/>
                  </a:lnTo>
                  <a:lnTo>
                    <a:pt x="869374" y="1863513"/>
                  </a:lnTo>
                  <a:lnTo>
                    <a:pt x="813768" y="1863387"/>
                  </a:lnTo>
                  <a:lnTo>
                    <a:pt x="757899" y="1862485"/>
                  </a:lnTo>
                  <a:lnTo>
                    <a:pt x="701961" y="1860951"/>
                  </a:lnTo>
                  <a:lnTo>
                    <a:pt x="646146" y="1858928"/>
                  </a:lnTo>
                  <a:lnTo>
                    <a:pt x="590648" y="1856560"/>
                  </a:lnTo>
                  <a:lnTo>
                    <a:pt x="535660" y="1853990"/>
                  </a:lnTo>
                  <a:lnTo>
                    <a:pt x="481374" y="1851361"/>
                  </a:lnTo>
                  <a:lnTo>
                    <a:pt x="427983" y="1848817"/>
                  </a:lnTo>
                  <a:lnTo>
                    <a:pt x="375680" y="1846501"/>
                  </a:lnTo>
                  <a:lnTo>
                    <a:pt x="324658" y="1844557"/>
                  </a:lnTo>
                  <a:lnTo>
                    <a:pt x="275110" y="1843127"/>
                  </a:lnTo>
                  <a:lnTo>
                    <a:pt x="227230" y="1842356"/>
                  </a:lnTo>
                  <a:lnTo>
                    <a:pt x="181209" y="1842387"/>
                  </a:lnTo>
                  <a:lnTo>
                    <a:pt x="137241" y="1843362"/>
                  </a:lnTo>
                  <a:lnTo>
                    <a:pt x="95519" y="1845426"/>
                  </a:lnTo>
                  <a:lnTo>
                    <a:pt x="56236" y="1848722"/>
                  </a:lnTo>
                  <a:lnTo>
                    <a:pt x="19584" y="1853393"/>
                  </a:lnTo>
                  <a:lnTo>
                    <a:pt x="16459" y="1818311"/>
                  </a:lnTo>
                  <a:lnTo>
                    <a:pt x="16324" y="1780746"/>
                  </a:lnTo>
                  <a:lnTo>
                    <a:pt x="18233" y="1740285"/>
                  </a:lnTo>
                  <a:lnTo>
                    <a:pt x="21238" y="1696520"/>
                  </a:lnTo>
                  <a:lnTo>
                    <a:pt x="24394" y="1649038"/>
                  </a:lnTo>
                  <a:lnTo>
                    <a:pt x="26753" y="1597431"/>
                  </a:lnTo>
                  <a:lnTo>
                    <a:pt x="27369" y="1541286"/>
                  </a:lnTo>
                  <a:lnTo>
                    <a:pt x="25295" y="1480195"/>
                  </a:lnTo>
                  <a:lnTo>
                    <a:pt x="19584" y="1413745"/>
                  </a:lnTo>
                  <a:lnTo>
                    <a:pt x="13819" y="1351154"/>
                  </a:lnTo>
                  <a:lnTo>
                    <a:pt x="11610" y="1299815"/>
                  </a:lnTo>
                  <a:lnTo>
                    <a:pt x="12049" y="1256597"/>
                  </a:lnTo>
                  <a:lnTo>
                    <a:pt x="14232" y="1218368"/>
                  </a:lnTo>
                  <a:lnTo>
                    <a:pt x="17251" y="1181995"/>
                  </a:lnTo>
                  <a:lnTo>
                    <a:pt x="20202" y="1144346"/>
                  </a:lnTo>
                  <a:lnTo>
                    <a:pt x="22179" y="1102289"/>
                  </a:lnTo>
                  <a:lnTo>
                    <a:pt x="22275" y="1052692"/>
                  </a:lnTo>
                  <a:lnTo>
                    <a:pt x="19584" y="992422"/>
                  </a:lnTo>
                  <a:lnTo>
                    <a:pt x="17667" y="935951"/>
                  </a:lnTo>
                  <a:lnTo>
                    <a:pt x="19083" y="885405"/>
                  </a:lnTo>
                  <a:lnTo>
                    <a:pt x="22742" y="839148"/>
                  </a:lnTo>
                  <a:lnTo>
                    <a:pt x="27554" y="795541"/>
                  </a:lnTo>
                  <a:lnTo>
                    <a:pt x="32429" y="752946"/>
                  </a:lnTo>
                  <a:lnTo>
                    <a:pt x="36276" y="709725"/>
                  </a:lnTo>
                  <a:lnTo>
                    <a:pt x="38005" y="664240"/>
                  </a:lnTo>
                  <a:lnTo>
                    <a:pt x="36526" y="614853"/>
                  </a:lnTo>
                  <a:lnTo>
                    <a:pt x="30750" y="559926"/>
                  </a:lnTo>
                  <a:lnTo>
                    <a:pt x="19584" y="497821"/>
                  </a:lnTo>
                  <a:lnTo>
                    <a:pt x="8253" y="433758"/>
                  </a:lnTo>
                  <a:lnTo>
                    <a:pt x="2051" y="373903"/>
                  </a:lnTo>
                  <a:lnTo>
                    <a:pt x="0" y="318049"/>
                  </a:lnTo>
                  <a:lnTo>
                    <a:pt x="1119" y="265986"/>
                  </a:lnTo>
                  <a:lnTo>
                    <a:pt x="4430" y="217506"/>
                  </a:lnTo>
                  <a:lnTo>
                    <a:pt x="8954" y="172400"/>
                  </a:lnTo>
                  <a:lnTo>
                    <a:pt x="13710" y="130460"/>
                  </a:lnTo>
                  <a:lnTo>
                    <a:pt x="17720" y="91476"/>
                  </a:lnTo>
                  <a:lnTo>
                    <a:pt x="20005" y="55241"/>
                  </a:lnTo>
                  <a:lnTo>
                    <a:pt x="19584" y="21545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752327" y="964537"/>
            <a:ext cx="4086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맑은 고딕"/>
                <a:cs typeface="맑은 고딕"/>
              </a:rPr>
              <a:t>*delta로 </a:t>
            </a:r>
            <a:r>
              <a:rPr sz="1200" dirty="0">
                <a:latin typeface="맑은 고딕"/>
                <a:cs typeface="맑은 고딕"/>
              </a:rPr>
              <a:t>표현하여 변수로 저장해</a:t>
            </a:r>
            <a:r>
              <a:rPr sz="1200" spc="10" dirty="0">
                <a:latin typeface="맑은 고딕"/>
                <a:cs typeface="맑은 고딕"/>
              </a:rPr>
              <a:t> </a:t>
            </a:r>
            <a:r>
              <a:rPr sz="1200" dirty="0">
                <a:latin typeface="맑은 고딕"/>
                <a:cs typeface="맑은 고딕"/>
              </a:rPr>
              <a:t>놓으면,</a:t>
            </a:r>
            <a:endParaRPr sz="12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맑은 고딕"/>
                <a:cs typeface="맑은 고딕"/>
              </a:rPr>
              <a:t>매 node마다 반복되는 </a:t>
            </a:r>
            <a:r>
              <a:rPr sz="1200" spc="-5" dirty="0">
                <a:latin typeface="맑은 고딕"/>
                <a:cs typeface="맑은 고딕"/>
              </a:rPr>
              <a:t>U2 (GD)를 </a:t>
            </a:r>
            <a:r>
              <a:rPr sz="1200" dirty="0">
                <a:latin typeface="맑은 고딕"/>
                <a:cs typeface="맑은 고딕"/>
              </a:rPr>
              <a:t>다시 계산할 필요</a:t>
            </a:r>
            <a:r>
              <a:rPr sz="1200" spc="-65" dirty="0">
                <a:latin typeface="맑은 고딕"/>
                <a:cs typeface="맑은 고딕"/>
              </a:rPr>
              <a:t> </a:t>
            </a:r>
            <a:r>
              <a:rPr sz="1200" dirty="0">
                <a:latin typeface="맑은 고딕"/>
                <a:cs typeface="맑은 고딕"/>
              </a:rPr>
              <a:t>없어짐.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6927" y="1851033"/>
            <a:ext cx="3423285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200" spc="-25" dirty="0">
                <a:latin typeface="맑은 고딕"/>
                <a:cs typeface="맑은 고딕"/>
              </a:rPr>
              <a:t>*</a:t>
            </a:r>
            <a:r>
              <a:rPr sz="1250" i="1" spc="-25" dirty="0">
                <a:latin typeface="맑은 고딕"/>
                <a:cs typeface="맑은 고딕"/>
              </a:rPr>
              <a:t>osum</a:t>
            </a:r>
            <a:r>
              <a:rPr sz="1275" i="1" spc="-37" baseline="-19607" dirty="0">
                <a:latin typeface="맑은 고딕"/>
                <a:cs typeface="맑은 고딕"/>
              </a:rPr>
              <a:t>k</a:t>
            </a:r>
            <a:r>
              <a:rPr sz="1200" spc="-25" dirty="0">
                <a:latin typeface="맑은 고딕"/>
                <a:cs typeface="맑은 고딕"/>
              </a:rPr>
              <a:t>는 </a:t>
            </a:r>
            <a:r>
              <a:rPr sz="1200" dirty="0">
                <a:latin typeface="맑은 고딕"/>
                <a:cs typeface="맑은 고딕"/>
              </a:rPr>
              <a:t>Forward 계산했을 때 저장해놓으면</a:t>
            </a:r>
            <a:r>
              <a:rPr sz="1200" spc="5" dirty="0">
                <a:latin typeface="맑은 고딕"/>
                <a:cs typeface="맑은 고딕"/>
              </a:rPr>
              <a:t> </a:t>
            </a:r>
            <a:r>
              <a:rPr sz="1200" dirty="0">
                <a:latin typeface="맑은 고딕"/>
                <a:cs typeface="맑은 고딕"/>
              </a:rPr>
              <a:t>됨.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52327" y="2766709"/>
            <a:ext cx="417385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맑은 고딕"/>
                <a:cs typeface="맑은 고딕"/>
              </a:rPr>
              <a:t>*식(3.22)를 </a:t>
            </a:r>
            <a:r>
              <a:rPr sz="1200" dirty="0">
                <a:latin typeface="맑은 고딕"/>
                <a:cs typeface="맑은 고딕"/>
              </a:rPr>
              <a:t>활용하여, </a:t>
            </a:r>
            <a:r>
              <a:rPr sz="1200" spc="-5" dirty="0">
                <a:latin typeface="맑은 고딕"/>
                <a:cs typeface="맑은 고딕"/>
              </a:rPr>
              <a:t>U2 (GD)를 식(3.23)처럼 </a:t>
            </a:r>
            <a:r>
              <a:rPr sz="1200" dirty="0">
                <a:latin typeface="맑은 고딕"/>
                <a:cs typeface="맑은 고딕"/>
              </a:rPr>
              <a:t>표현</a:t>
            </a:r>
            <a:r>
              <a:rPr sz="1200" spc="-30" dirty="0">
                <a:latin typeface="맑은 고딕"/>
                <a:cs typeface="맑은 고딕"/>
              </a:rPr>
              <a:t> </a:t>
            </a:r>
            <a:r>
              <a:rPr sz="1200" dirty="0">
                <a:latin typeface="맑은 고딕"/>
                <a:cs typeface="맑은 고딕"/>
              </a:rPr>
              <a:t>가능해짐.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9145" y="2912708"/>
            <a:ext cx="7943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Wingdings"/>
                <a:cs typeface="Wingdings"/>
              </a:rPr>
              <a:t>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맑은 고딕"/>
                <a:cs typeface="맑은 고딕"/>
              </a:rPr>
              <a:t>U2</a:t>
            </a:r>
            <a:r>
              <a:rPr sz="1200" spc="35" dirty="0">
                <a:latin typeface="맑은 고딕"/>
                <a:cs typeface="맑은 고딕"/>
              </a:rPr>
              <a:t> </a:t>
            </a:r>
            <a:r>
              <a:rPr sz="1200" spc="-5" dirty="0">
                <a:latin typeface="맑은 고딕"/>
                <a:cs typeface="맑은 고딕"/>
              </a:rPr>
              <a:t>(GD)</a:t>
            </a:r>
            <a:endParaRPr sz="1200">
              <a:latin typeface="맑은 고딕"/>
              <a:cs typeface="맑은 고딕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2107" y="2182616"/>
            <a:ext cx="1667510" cy="1007110"/>
            <a:chOff x="102107" y="2182616"/>
            <a:chExt cx="1667510" cy="1007110"/>
          </a:xfrm>
        </p:grpSpPr>
        <p:sp>
          <p:nvSpPr>
            <p:cNvPr id="12" name="object 12"/>
            <p:cNvSpPr/>
            <p:nvPr/>
          </p:nvSpPr>
          <p:spPr>
            <a:xfrm>
              <a:off x="525331" y="2188966"/>
              <a:ext cx="1237615" cy="994410"/>
            </a:xfrm>
            <a:custGeom>
              <a:avLst/>
              <a:gdLst/>
              <a:ahLst/>
              <a:cxnLst/>
              <a:rect l="l" t="t" r="r" b="b"/>
              <a:pathLst>
                <a:path w="1237614" h="994410">
                  <a:moveTo>
                    <a:pt x="14164" y="16260"/>
                  </a:moveTo>
                  <a:lnTo>
                    <a:pt x="55023" y="10876"/>
                  </a:lnTo>
                  <a:lnTo>
                    <a:pt x="100338" y="10396"/>
                  </a:lnTo>
                  <a:lnTo>
                    <a:pt x="148937" y="13294"/>
                  </a:lnTo>
                  <a:lnTo>
                    <a:pt x="199649" y="18047"/>
                  </a:lnTo>
                  <a:lnTo>
                    <a:pt x="251300" y="23129"/>
                  </a:lnTo>
                  <a:lnTo>
                    <a:pt x="302720" y="27016"/>
                  </a:lnTo>
                  <a:lnTo>
                    <a:pt x="352736" y="28183"/>
                  </a:lnTo>
                  <a:lnTo>
                    <a:pt x="400177" y="25106"/>
                  </a:lnTo>
                  <a:lnTo>
                    <a:pt x="443869" y="16260"/>
                  </a:lnTo>
                  <a:lnTo>
                    <a:pt x="492351" y="7406"/>
                  </a:lnTo>
                  <a:lnTo>
                    <a:pt x="543579" y="6556"/>
                  </a:lnTo>
                  <a:lnTo>
                    <a:pt x="596060" y="10972"/>
                  </a:lnTo>
                  <a:lnTo>
                    <a:pt x="648297" y="17918"/>
                  </a:lnTo>
                  <a:lnTo>
                    <a:pt x="698798" y="24657"/>
                  </a:lnTo>
                  <a:lnTo>
                    <a:pt x="746067" y="28451"/>
                  </a:lnTo>
                  <a:lnTo>
                    <a:pt x="788610" y="26565"/>
                  </a:lnTo>
                  <a:lnTo>
                    <a:pt x="824932" y="16260"/>
                  </a:lnTo>
                  <a:lnTo>
                    <a:pt x="861658" y="4769"/>
                  </a:lnTo>
                  <a:lnTo>
                    <a:pt x="905397" y="0"/>
                  </a:lnTo>
                  <a:lnTo>
                    <a:pt x="954636" y="233"/>
                  </a:lnTo>
                  <a:lnTo>
                    <a:pt x="1007860" y="3749"/>
                  </a:lnTo>
                  <a:lnTo>
                    <a:pt x="1063554" y="8830"/>
                  </a:lnTo>
                  <a:lnTo>
                    <a:pt x="1120205" y="13755"/>
                  </a:lnTo>
                  <a:lnTo>
                    <a:pt x="1176297" y="16805"/>
                  </a:lnTo>
                  <a:lnTo>
                    <a:pt x="1230316" y="16260"/>
                  </a:lnTo>
                  <a:lnTo>
                    <a:pt x="1229660" y="83654"/>
                  </a:lnTo>
                  <a:lnTo>
                    <a:pt x="1227836" y="145963"/>
                  </a:lnTo>
                  <a:lnTo>
                    <a:pt x="1225338" y="203484"/>
                  </a:lnTo>
                  <a:lnTo>
                    <a:pt x="1222657" y="256515"/>
                  </a:lnTo>
                  <a:lnTo>
                    <a:pt x="1220286" y="305354"/>
                  </a:lnTo>
                  <a:lnTo>
                    <a:pt x="1218718" y="350298"/>
                  </a:lnTo>
                  <a:lnTo>
                    <a:pt x="1218444" y="391646"/>
                  </a:lnTo>
                  <a:lnTo>
                    <a:pt x="1219958" y="429694"/>
                  </a:lnTo>
                  <a:lnTo>
                    <a:pt x="1223751" y="464740"/>
                  </a:lnTo>
                  <a:lnTo>
                    <a:pt x="1230316" y="497082"/>
                  </a:lnTo>
                  <a:lnTo>
                    <a:pt x="1235965" y="531578"/>
                  </a:lnTo>
                  <a:lnTo>
                    <a:pt x="1237417" y="572127"/>
                  </a:lnTo>
                  <a:lnTo>
                    <a:pt x="1235774" y="617591"/>
                  </a:lnTo>
                  <a:lnTo>
                    <a:pt x="1232141" y="666833"/>
                  </a:lnTo>
                  <a:lnTo>
                    <a:pt x="1227621" y="718715"/>
                  </a:lnTo>
                  <a:lnTo>
                    <a:pt x="1223316" y="772099"/>
                  </a:lnTo>
                  <a:lnTo>
                    <a:pt x="1220329" y="825848"/>
                  </a:lnTo>
                  <a:lnTo>
                    <a:pt x="1219765" y="878824"/>
                  </a:lnTo>
                  <a:lnTo>
                    <a:pt x="1222726" y="929888"/>
                  </a:lnTo>
                  <a:lnTo>
                    <a:pt x="1230316" y="977904"/>
                  </a:lnTo>
                  <a:lnTo>
                    <a:pt x="1189875" y="976278"/>
                  </a:lnTo>
                  <a:lnTo>
                    <a:pt x="1148166" y="971854"/>
                  </a:lnTo>
                  <a:lnTo>
                    <a:pt x="1103497" y="966636"/>
                  </a:lnTo>
                  <a:lnTo>
                    <a:pt x="1054178" y="962628"/>
                  </a:lnTo>
                  <a:lnTo>
                    <a:pt x="998519" y="961834"/>
                  </a:lnTo>
                  <a:lnTo>
                    <a:pt x="934830" y="966258"/>
                  </a:lnTo>
                  <a:lnTo>
                    <a:pt x="861419" y="977904"/>
                  </a:lnTo>
                  <a:lnTo>
                    <a:pt x="802991" y="986127"/>
                  </a:lnTo>
                  <a:lnTo>
                    <a:pt x="749648" y="987415"/>
                  </a:lnTo>
                  <a:lnTo>
                    <a:pt x="700355" y="983859"/>
                  </a:lnTo>
                  <a:lnTo>
                    <a:pt x="654077" y="977551"/>
                  </a:lnTo>
                  <a:lnTo>
                    <a:pt x="609781" y="970581"/>
                  </a:lnTo>
                  <a:lnTo>
                    <a:pt x="566431" y="965041"/>
                  </a:lnTo>
                  <a:lnTo>
                    <a:pt x="522993" y="963020"/>
                  </a:lnTo>
                  <a:lnTo>
                    <a:pt x="478433" y="966611"/>
                  </a:lnTo>
                  <a:lnTo>
                    <a:pt x="431715" y="977904"/>
                  </a:lnTo>
                  <a:lnTo>
                    <a:pt x="382371" y="989523"/>
                  </a:lnTo>
                  <a:lnTo>
                    <a:pt x="331326" y="993927"/>
                  </a:lnTo>
                  <a:lnTo>
                    <a:pt x="279626" y="992964"/>
                  </a:lnTo>
                  <a:lnTo>
                    <a:pt x="228315" y="988480"/>
                  </a:lnTo>
                  <a:lnTo>
                    <a:pt x="178438" y="982324"/>
                  </a:lnTo>
                  <a:lnTo>
                    <a:pt x="131040" y="976341"/>
                  </a:lnTo>
                  <a:lnTo>
                    <a:pt x="87165" y="972379"/>
                  </a:lnTo>
                  <a:lnTo>
                    <a:pt x="47858" y="972284"/>
                  </a:lnTo>
                  <a:lnTo>
                    <a:pt x="14164" y="977904"/>
                  </a:lnTo>
                  <a:lnTo>
                    <a:pt x="11047" y="941160"/>
                  </a:lnTo>
                  <a:lnTo>
                    <a:pt x="11670" y="902899"/>
                  </a:lnTo>
                  <a:lnTo>
                    <a:pt x="14890" y="862665"/>
                  </a:lnTo>
                  <a:lnTo>
                    <a:pt x="19565" y="820002"/>
                  </a:lnTo>
                  <a:lnTo>
                    <a:pt x="24551" y="774454"/>
                  </a:lnTo>
                  <a:lnTo>
                    <a:pt x="28707" y="725564"/>
                  </a:lnTo>
                  <a:lnTo>
                    <a:pt x="30889" y="672877"/>
                  </a:lnTo>
                  <a:lnTo>
                    <a:pt x="29954" y="615936"/>
                  </a:lnTo>
                  <a:lnTo>
                    <a:pt x="24760" y="554285"/>
                  </a:lnTo>
                  <a:lnTo>
                    <a:pt x="14164" y="487469"/>
                  </a:lnTo>
                  <a:lnTo>
                    <a:pt x="4025" y="420915"/>
                  </a:lnTo>
                  <a:lnTo>
                    <a:pt x="0" y="360021"/>
                  </a:lnTo>
                  <a:lnTo>
                    <a:pt x="639" y="304284"/>
                  </a:lnTo>
                  <a:lnTo>
                    <a:pt x="4497" y="253201"/>
                  </a:lnTo>
                  <a:lnTo>
                    <a:pt x="10126" y="206268"/>
                  </a:lnTo>
                  <a:lnTo>
                    <a:pt x="16077" y="162984"/>
                  </a:lnTo>
                  <a:lnTo>
                    <a:pt x="20904" y="122844"/>
                  </a:lnTo>
                  <a:lnTo>
                    <a:pt x="23159" y="85345"/>
                  </a:lnTo>
                  <a:lnTo>
                    <a:pt x="21395" y="49985"/>
                  </a:lnTo>
                  <a:lnTo>
                    <a:pt x="14164" y="16260"/>
                  </a:lnTo>
                  <a:close/>
                </a:path>
              </a:pathLst>
            </a:custGeom>
            <a:ln w="127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2107" y="2226564"/>
              <a:ext cx="455675" cy="5455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9351" y="2260091"/>
              <a:ext cx="359663" cy="4328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9351" y="2260091"/>
              <a:ext cx="360045" cy="433070"/>
            </a:xfrm>
            <a:custGeom>
              <a:avLst/>
              <a:gdLst/>
              <a:ahLst/>
              <a:cxnLst/>
              <a:rect l="l" t="t" r="r" b="b"/>
              <a:pathLst>
                <a:path w="360045" h="433069">
                  <a:moveTo>
                    <a:pt x="0" y="108203"/>
                  </a:moveTo>
                  <a:lnTo>
                    <a:pt x="179832" y="108203"/>
                  </a:lnTo>
                  <a:lnTo>
                    <a:pt x="179832" y="0"/>
                  </a:lnTo>
                  <a:lnTo>
                    <a:pt x="359664" y="216407"/>
                  </a:lnTo>
                  <a:lnTo>
                    <a:pt x="179832" y="432815"/>
                  </a:lnTo>
                  <a:lnTo>
                    <a:pt x="179832" y="324611"/>
                  </a:lnTo>
                  <a:lnTo>
                    <a:pt x="0" y="324611"/>
                  </a:lnTo>
                  <a:lnTo>
                    <a:pt x="0" y="108203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51" y="216679"/>
            <a:ext cx="4801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3.4.2 </a:t>
            </a:r>
            <a:r>
              <a:rPr dirty="0"/>
              <a:t>오류 역전파 알고리즘의</a:t>
            </a:r>
            <a:r>
              <a:rPr spc="-80" dirty="0"/>
              <a:t> </a:t>
            </a:r>
            <a:r>
              <a:rPr dirty="0"/>
              <a:t>설계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51" y="1030131"/>
            <a:ext cx="2580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오류 역전파의</a:t>
            </a:r>
            <a:r>
              <a:rPr sz="2000" spc="-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유도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8303" y="1562008"/>
            <a:ext cx="14732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395" dirty="0">
                <a:latin typeface="Cambria Math"/>
                <a:cs typeface="Cambria Math"/>
              </a:rPr>
              <a:t>𝑗</a:t>
            </a:r>
            <a:r>
              <a:rPr sz="1150" spc="-390" dirty="0">
                <a:latin typeface="Cambria Math"/>
                <a:cs typeface="Cambria Math"/>
              </a:rPr>
              <a:t>𝑗</a:t>
            </a:r>
            <a:r>
              <a:rPr sz="1150" spc="-509" dirty="0">
                <a:latin typeface="Cambria Math"/>
                <a:cs typeface="Cambria Math"/>
              </a:rPr>
              <a:t>𝑖𝑖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551" y="1458376"/>
            <a:ext cx="3016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075" indent="-181610">
              <a:lnSpc>
                <a:spcPct val="100000"/>
              </a:lnSpc>
              <a:spcBef>
                <a:spcPts val="95"/>
              </a:spcBef>
              <a:buClr>
                <a:srgbClr val="808080"/>
              </a:buClr>
              <a:buFont typeface="Wingdings"/>
              <a:buChar char=""/>
              <a:tabLst>
                <a:tab pos="219710" algn="l"/>
              </a:tabLst>
            </a:pPr>
            <a:r>
              <a:rPr sz="1600" spc="-250" dirty="0">
                <a:latin typeface="Cambria Math"/>
                <a:cs typeface="Cambria Math"/>
              </a:rPr>
              <a:t>𝐔𝐔</a:t>
            </a:r>
            <a:r>
              <a:rPr sz="1725" spc="-375" baseline="28985" dirty="0">
                <a:latin typeface="Cambria Math"/>
                <a:cs typeface="Cambria Math"/>
              </a:rPr>
              <a:t>1</a:t>
            </a:r>
            <a:r>
              <a:rPr sz="1600" spc="-250" dirty="0">
                <a:latin typeface="맑은 고딕"/>
                <a:cs typeface="맑은 고딕"/>
              </a:rPr>
              <a:t>을 </a:t>
            </a:r>
            <a:r>
              <a:rPr sz="1600" spc="-5" dirty="0">
                <a:latin typeface="맑은 고딕"/>
                <a:cs typeface="맑은 고딕"/>
              </a:rPr>
              <a:t>구성하는 </a:t>
            </a:r>
            <a:r>
              <a:rPr sz="1600" spc="-300" dirty="0">
                <a:latin typeface="Cambria Math"/>
                <a:cs typeface="Cambria Math"/>
              </a:rPr>
              <a:t>𝑢𝑢</a:t>
            </a:r>
            <a:r>
              <a:rPr sz="1725" spc="-450" baseline="31400" dirty="0">
                <a:latin typeface="Cambria Math"/>
                <a:cs typeface="Cambria Math"/>
              </a:rPr>
              <a:t>1</a:t>
            </a:r>
            <a:r>
              <a:rPr sz="1725" spc="-22" baseline="314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로</a:t>
            </a:r>
            <a:r>
              <a:rPr sz="1600" spc="-9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미분하면,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2974" y="1960891"/>
            <a:ext cx="3237680" cy="4536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56103" y="2577630"/>
            <a:ext cx="3463854" cy="29807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51" y="216679"/>
            <a:ext cx="1430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3.2.1</a:t>
            </a:r>
            <a:r>
              <a:rPr spc="-85" dirty="0"/>
              <a:t> </a:t>
            </a:r>
            <a:r>
              <a:rPr dirty="0"/>
              <a:t>구조</a:t>
            </a:r>
          </a:p>
        </p:txBody>
      </p:sp>
      <p:sp>
        <p:nvSpPr>
          <p:cNvPr id="3" name="object 3"/>
          <p:cNvSpPr/>
          <p:nvPr/>
        </p:nvSpPr>
        <p:spPr>
          <a:xfrm>
            <a:off x="4164295" y="2186075"/>
            <a:ext cx="1176655" cy="187960"/>
          </a:xfrm>
          <a:custGeom>
            <a:avLst/>
            <a:gdLst/>
            <a:ahLst/>
            <a:cxnLst/>
            <a:rect l="l" t="t" r="r" b="b"/>
            <a:pathLst>
              <a:path w="1176654" h="187960">
                <a:moveTo>
                  <a:pt x="1116380" y="0"/>
                </a:moveTo>
                <a:lnTo>
                  <a:pt x="1113713" y="7620"/>
                </a:lnTo>
                <a:lnTo>
                  <a:pt x="1124576" y="12337"/>
                </a:lnTo>
                <a:lnTo>
                  <a:pt x="1133922" y="18867"/>
                </a:lnTo>
                <a:lnTo>
                  <a:pt x="1156369" y="62317"/>
                </a:lnTo>
                <a:lnTo>
                  <a:pt x="1159141" y="92938"/>
                </a:lnTo>
                <a:lnTo>
                  <a:pt x="1158444" y="109495"/>
                </a:lnTo>
                <a:lnTo>
                  <a:pt x="1148003" y="150037"/>
                </a:lnTo>
                <a:lnTo>
                  <a:pt x="1114005" y="180124"/>
                </a:lnTo>
                <a:lnTo>
                  <a:pt x="1116380" y="187744"/>
                </a:lnTo>
                <a:lnTo>
                  <a:pt x="1152253" y="166434"/>
                </a:lnTo>
                <a:lnTo>
                  <a:pt x="1172402" y="127092"/>
                </a:lnTo>
                <a:lnTo>
                  <a:pt x="1176261" y="93929"/>
                </a:lnTo>
                <a:lnTo>
                  <a:pt x="1175292" y="76714"/>
                </a:lnTo>
                <a:lnTo>
                  <a:pt x="1160767" y="32905"/>
                </a:lnTo>
                <a:lnTo>
                  <a:pt x="1129992" y="4914"/>
                </a:lnTo>
                <a:lnTo>
                  <a:pt x="1116380" y="0"/>
                </a:lnTo>
                <a:close/>
              </a:path>
              <a:path w="1176654" h="187960">
                <a:moveTo>
                  <a:pt x="59880" y="0"/>
                </a:moveTo>
                <a:lnTo>
                  <a:pt x="24076" y="21368"/>
                </a:lnTo>
                <a:lnTo>
                  <a:pt x="3875" y="60807"/>
                </a:lnTo>
                <a:lnTo>
                  <a:pt x="0" y="93929"/>
                </a:lnTo>
                <a:lnTo>
                  <a:pt x="964" y="111173"/>
                </a:lnTo>
                <a:lnTo>
                  <a:pt x="15443" y="154940"/>
                </a:lnTo>
                <a:lnTo>
                  <a:pt x="46229" y="182836"/>
                </a:lnTo>
                <a:lnTo>
                  <a:pt x="59880" y="187744"/>
                </a:lnTo>
                <a:lnTo>
                  <a:pt x="62255" y="180124"/>
                </a:lnTo>
                <a:lnTo>
                  <a:pt x="51558" y="175385"/>
                </a:lnTo>
                <a:lnTo>
                  <a:pt x="42327" y="168790"/>
                </a:lnTo>
                <a:lnTo>
                  <a:pt x="19907" y="124531"/>
                </a:lnTo>
                <a:lnTo>
                  <a:pt x="17119" y="92938"/>
                </a:lnTo>
                <a:lnTo>
                  <a:pt x="17816" y="76920"/>
                </a:lnTo>
                <a:lnTo>
                  <a:pt x="28257" y="37363"/>
                </a:lnTo>
                <a:lnTo>
                  <a:pt x="62547" y="7620"/>
                </a:lnTo>
                <a:lnTo>
                  <a:pt x="598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2851" y="893116"/>
            <a:ext cx="6875145" cy="25273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180"/>
              </a:spcBef>
              <a:buClr>
                <a:srgbClr val="77933C"/>
              </a:buClr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000" dirty="0">
                <a:latin typeface="맑은 고딕"/>
                <a:cs typeface="맑은 고딕"/>
              </a:rPr>
              <a:t>퍼셉트론의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구조</a:t>
            </a:r>
            <a:endParaRPr sz="2000">
              <a:latin typeface="맑은 고딕"/>
              <a:cs typeface="맑은 고딕"/>
            </a:endParaRPr>
          </a:p>
          <a:p>
            <a:pPr marL="485775" lvl="1" indent="-181610">
              <a:lnSpc>
                <a:spcPct val="100000"/>
              </a:lnSpc>
              <a:spcBef>
                <a:spcPts val="855"/>
              </a:spcBef>
              <a:buClr>
                <a:srgbClr val="808080"/>
              </a:buClr>
              <a:buFont typeface="Wingdings"/>
              <a:buChar char=""/>
              <a:tabLst>
                <a:tab pos="486409" algn="l"/>
              </a:tabLst>
            </a:pPr>
            <a:r>
              <a:rPr sz="1600" spc="-5" dirty="0">
                <a:latin typeface="맑은 고딕"/>
                <a:cs typeface="맑은 고딕"/>
              </a:rPr>
              <a:t>입력층과 출력층을</a:t>
            </a:r>
            <a:r>
              <a:rPr sz="1600" spc="2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가짐</a:t>
            </a:r>
            <a:endParaRPr sz="1600">
              <a:latin typeface="맑은 고딕"/>
              <a:cs typeface="맑은 고딕"/>
            </a:endParaRPr>
          </a:p>
          <a:p>
            <a:pPr marL="667385" lvl="2" indent="-182245">
              <a:lnSpc>
                <a:spcPct val="100000"/>
              </a:lnSpc>
              <a:spcBef>
                <a:spcPts val="780"/>
              </a:spcBef>
              <a:buClr>
                <a:srgbClr val="808080"/>
              </a:buClr>
              <a:buFont typeface="Arial"/>
              <a:buChar char="•"/>
              <a:tabLst>
                <a:tab pos="668020" algn="l"/>
              </a:tabLst>
            </a:pPr>
            <a:r>
              <a:rPr sz="1600" spc="-5" dirty="0">
                <a:latin typeface="맑은 고딕"/>
                <a:cs typeface="맑은 고딕"/>
              </a:rPr>
              <a:t>입력층은 연산을 하지 않으므로 퍼셉트론은 단일 층 구조라고</a:t>
            </a:r>
            <a:r>
              <a:rPr sz="1600" spc="4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간주</a:t>
            </a:r>
            <a:endParaRPr sz="1600">
              <a:latin typeface="맑은 고딕"/>
              <a:cs typeface="맑은 고딕"/>
            </a:endParaRPr>
          </a:p>
          <a:p>
            <a:pPr marL="485775" lvl="1" indent="-181610">
              <a:lnSpc>
                <a:spcPct val="100000"/>
              </a:lnSpc>
              <a:spcBef>
                <a:spcPts val="710"/>
              </a:spcBef>
              <a:buClr>
                <a:srgbClr val="808080"/>
              </a:buClr>
              <a:buFont typeface="Wingdings"/>
              <a:buChar char=""/>
              <a:tabLst>
                <a:tab pos="486409" algn="l"/>
                <a:tab pos="3997325" algn="l"/>
              </a:tabLst>
            </a:pPr>
            <a:r>
              <a:rPr sz="1600" spc="-5" dirty="0">
                <a:latin typeface="맑은 고딕"/>
                <a:cs typeface="맑은 고딕"/>
              </a:rPr>
              <a:t>입력층의 </a:t>
            </a:r>
            <a:r>
              <a:rPr sz="1600" i="1" spc="-5" dirty="0">
                <a:latin typeface="Times New Roman"/>
                <a:cs typeface="Times New Roman"/>
              </a:rPr>
              <a:t>i</a:t>
            </a:r>
            <a:r>
              <a:rPr sz="1600" spc="-5" dirty="0">
                <a:latin typeface="맑은 고딕"/>
                <a:cs typeface="맑은 고딕"/>
              </a:rPr>
              <a:t>번째 노드는 특징 벡터</a:t>
            </a:r>
            <a:r>
              <a:rPr sz="1600" spc="80" dirty="0">
                <a:latin typeface="맑은 고딕"/>
                <a:cs typeface="맑은 고딕"/>
              </a:rPr>
              <a:t> </a:t>
            </a:r>
            <a:r>
              <a:rPr sz="1600" spc="-425" dirty="0">
                <a:latin typeface="Cambria Math"/>
                <a:cs typeface="Cambria Math"/>
              </a:rPr>
              <a:t>𝐱𝐱</a:t>
            </a:r>
            <a:r>
              <a:rPr sz="1600" spc="9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	</a:t>
            </a:r>
            <a:r>
              <a:rPr sz="1600" spc="-200" dirty="0">
                <a:latin typeface="Cambria Math"/>
                <a:cs typeface="Cambria Math"/>
              </a:rPr>
              <a:t>𝑥𝑥</a:t>
            </a:r>
            <a:r>
              <a:rPr sz="1725" spc="-300" baseline="-14492" dirty="0">
                <a:latin typeface="Cambria Math"/>
                <a:cs typeface="Cambria Math"/>
              </a:rPr>
              <a:t>1</a:t>
            </a:r>
            <a:r>
              <a:rPr sz="1600" spc="-200" dirty="0">
                <a:latin typeface="Cambria Math"/>
                <a:cs typeface="Cambria Math"/>
              </a:rPr>
              <a:t>, </a:t>
            </a:r>
            <a:r>
              <a:rPr sz="1600" spc="-190" dirty="0">
                <a:latin typeface="Cambria Math"/>
                <a:cs typeface="Cambria Math"/>
              </a:rPr>
              <a:t>𝑥𝑥</a:t>
            </a:r>
            <a:r>
              <a:rPr sz="1725" spc="-284" baseline="-14492" dirty="0">
                <a:latin typeface="Cambria Math"/>
                <a:cs typeface="Cambria Math"/>
              </a:rPr>
              <a:t>2</a:t>
            </a:r>
            <a:r>
              <a:rPr sz="1600" spc="-190" dirty="0">
                <a:latin typeface="Cambria Math"/>
                <a:cs typeface="Cambria Math"/>
              </a:rPr>
              <a:t>, </a:t>
            </a:r>
            <a:r>
              <a:rPr sz="1600" spc="-5" dirty="0">
                <a:latin typeface="Cambria Math"/>
                <a:cs typeface="Cambria Math"/>
              </a:rPr>
              <a:t>⋯ , </a:t>
            </a:r>
            <a:r>
              <a:rPr sz="1600" spc="-365" dirty="0">
                <a:latin typeface="Cambria Math"/>
                <a:cs typeface="Cambria Math"/>
              </a:rPr>
              <a:t>𝑥𝑥</a:t>
            </a:r>
            <a:r>
              <a:rPr sz="1725" spc="-547" baseline="-14492" dirty="0">
                <a:latin typeface="Cambria Math"/>
                <a:cs typeface="Cambria Math"/>
              </a:rPr>
              <a:t>𝑑𝑑</a:t>
            </a:r>
            <a:r>
              <a:rPr sz="1725" spc="750" baseline="-14492" dirty="0">
                <a:latin typeface="Cambria Math"/>
                <a:cs typeface="Cambria Math"/>
              </a:rPr>
              <a:t> </a:t>
            </a:r>
            <a:r>
              <a:rPr sz="1725" spc="112" baseline="28985" dirty="0">
                <a:latin typeface="Cambria Math"/>
                <a:cs typeface="Cambria Math"/>
              </a:rPr>
              <a:t>T</a:t>
            </a:r>
            <a:r>
              <a:rPr sz="1600" spc="75" dirty="0">
                <a:latin typeface="맑은 고딕"/>
                <a:cs typeface="맑은 고딕"/>
              </a:rPr>
              <a:t>의 </a:t>
            </a:r>
            <a:r>
              <a:rPr sz="1600" spc="-5" dirty="0">
                <a:latin typeface="맑은 고딕"/>
                <a:cs typeface="맑은 고딕"/>
              </a:rPr>
              <a:t>요소 </a:t>
            </a:r>
            <a:r>
              <a:rPr sz="1600" spc="-300" dirty="0">
                <a:latin typeface="Cambria Math"/>
                <a:cs typeface="Cambria Math"/>
              </a:rPr>
              <a:t>𝑥𝑥</a:t>
            </a:r>
            <a:r>
              <a:rPr sz="1725" spc="-450" baseline="-14492" dirty="0">
                <a:latin typeface="Cambria Math"/>
                <a:cs typeface="Cambria Math"/>
              </a:rPr>
              <a:t>𝑖𝑖</a:t>
            </a:r>
            <a:r>
              <a:rPr sz="1725" spc="-232" baseline="-14492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를</a:t>
            </a:r>
            <a:r>
              <a:rPr sz="1600" spc="-39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담당</a:t>
            </a:r>
            <a:endParaRPr sz="1600">
              <a:latin typeface="맑은 고딕"/>
              <a:cs typeface="맑은 고딕"/>
            </a:endParaRPr>
          </a:p>
          <a:p>
            <a:pPr marL="485775" lvl="1" indent="-181610">
              <a:lnSpc>
                <a:spcPct val="100000"/>
              </a:lnSpc>
              <a:spcBef>
                <a:spcPts val="805"/>
              </a:spcBef>
              <a:buClr>
                <a:srgbClr val="808080"/>
              </a:buClr>
              <a:buFont typeface="Wingdings"/>
              <a:buChar char=""/>
              <a:tabLst>
                <a:tab pos="486409" algn="l"/>
              </a:tabLst>
            </a:pPr>
            <a:r>
              <a:rPr sz="1600" spc="-5" dirty="0">
                <a:latin typeface="맑은 고딕"/>
                <a:cs typeface="맑은 고딕"/>
              </a:rPr>
              <a:t>항상 </a:t>
            </a:r>
            <a:r>
              <a:rPr sz="1600" spc="-10" dirty="0">
                <a:latin typeface="맑은 고딕"/>
                <a:cs typeface="맑은 고딕"/>
              </a:rPr>
              <a:t>1이 </a:t>
            </a:r>
            <a:r>
              <a:rPr sz="1600" spc="-5" dirty="0">
                <a:latin typeface="맑은 고딕"/>
                <a:cs typeface="맑은 고딕"/>
              </a:rPr>
              <a:t>입력되는 바이어스</a:t>
            </a:r>
            <a:r>
              <a:rPr sz="1600" spc="5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노드</a:t>
            </a:r>
            <a:endParaRPr sz="1600">
              <a:latin typeface="맑은 고딕"/>
              <a:cs typeface="맑은 고딕"/>
            </a:endParaRPr>
          </a:p>
          <a:p>
            <a:pPr marL="485775" lvl="1" indent="-181610">
              <a:lnSpc>
                <a:spcPct val="100000"/>
              </a:lnSpc>
              <a:spcBef>
                <a:spcPts val="780"/>
              </a:spcBef>
              <a:buClr>
                <a:srgbClr val="808080"/>
              </a:buClr>
              <a:buFont typeface="Wingdings"/>
              <a:buChar char=""/>
              <a:tabLst>
                <a:tab pos="486409" algn="l"/>
              </a:tabLst>
            </a:pPr>
            <a:r>
              <a:rPr sz="1600" spc="-5" dirty="0">
                <a:latin typeface="맑은 고딕"/>
                <a:cs typeface="맑은 고딕"/>
              </a:rPr>
              <a:t>출력층은 한 개의</a:t>
            </a:r>
            <a:r>
              <a:rPr sz="1600" spc="2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노드</a:t>
            </a:r>
            <a:endParaRPr sz="1600">
              <a:latin typeface="맑은 고딕"/>
              <a:cs typeface="맑은 고딕"/>
            </a:endParaRPr>
          </a:p>
          <a:p>
            <a:pPr marL="485775" lvl="1" indent="-181610">
              <a:lnSpc>
                <a:spcPct val="100000"/>
              </a:lnSpc>
              <a:spcBef>
                <a:spcPts val="765"/>
              </a:spcBef>
              <a:buClr>
                <a:srgbClr val="808080"/>
              </a:buClr>
              <a:buFont typeface="Wingdings"/>
              <a:buChar char=""/>
              <a:tabLst>
                <a:tab pos="486409" algn="l"/>
              </a:tabLst>
            </a:pPr>
            <a:r>
              <a:rPr sz="1600" i="1" spc="-5" dirty="0">
                <a:latin typeface="Times New Roman"/>
                <a:cs typeface="Times New Roman"/>
              </a:rPr>
              <a:t>i</a:t>
            </a:r>
            <a:r>
              <a:rPr sz="1600" spc="-5" dirty="0">
                <a:latin typeface="맑은 고딕"/>
                <a:cs typeface="맑은 고딕"/>
              </a:rPr>
              <a:t>번째 입력층 노드와 출력층을 연결하는 에지는 가중치 </a:t>
            </a:r>
            <a:r>
              <a:rPr sz="1600" spc="-395" dirty="0">
                <a:latin typeface="Cambria Math"/>
                <a:cs typeface="Cambria Math"/>
              </a:rPr>
              <a:t>𝑤𝑤</a:t>
            </a:r>
            <a:r>
              <a:rPr sz="1725" spc="-592" baseline="-14492" dirty="0">
                <a:latin typeface="Cambria Math"/>
                <a:cs typeface="Cambria Math"/>
              </a:rPr>
              <a:t>𝑖𝑖</a:t>
            </a:r>
            <a:r>
              <a:rPr sz="1725" spc="-209" baseline="-14492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를</a:t>
            </a:r>
            <a:r>
              <a:rPr sz="1600" spc="8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가짐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5468" y="3502050"/>
            <a:ext cx="7204120" cy="29419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51" y="216679"/>
            <a:ext cx="4801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3.4.2 </a:t>
            </a:r>
            <a:r>
              <a:rPr dirty="0"/>
              <a:t>오류 역전파 알고리즘의</a:t>
            </a:r>
            <a:r>
              <a:rPr spc="-80" dirty="0"/>
              <a:t> </a:t>
            </a:r>
            <a:r>
              <a:rPr dirty="0"/>
              <a:t>설계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51" y="1030131"/>
            <a:ext cx="39947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지금까지 유도한 식을</a:t>
            </a:r>
            <a:r>
              <a:rPr sz="2000" spc="-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정리하면,</a:t>
            </a:r>
            <a:endParaRPr sz="2000">
              <a:latin typeface="맑은 고딕"/>
              <a:cs typeface="맑은 고딕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9502" y="1650429"/>
            <a:ext cx="6150610" cy="3159760"/>
            <a:chOff x="639502" y="1650429"/>
            <a:chExt cx="6150610" cy="3159760"/>
          </a:xfrm>
        </p:grpSpPr>
        <p:sp>
          <p:nvSpPr>
            <p:cNvPr id="5" name="object 5"/>
            <p:cNvSpPr/>
            <p:nvPr/>
          </p:nvSpPr>
          <p:spPr>
            <a:xfrm>
              <a:off x="639502" y="1650429"/>
              <a:ext cx="6080010" cy="11487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0269" y="3359931"/>
              <a:ext cx="6149804" cy="144962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045452" y="1533144"/>
            <a:ext cx="1534795" cy="1173480"/>
            <a:chOff x="7045452" y="1533144"/>
            <a:chExt cx="1534795" cy="1173480"/>
          </a:xfrm>
        </p:grpSpPr>
        <p:sp>
          <p:nvSpPr>
            <p:cNvPr id="8" name="object 8"/>
            <p:cNvSpPr/>
            <p:nvPr/>
          </p:nvSpPr>
          <p:spPr>
            <a:xfrm>
              <a:off x="7045452" y="1533144"/>
              <a:ext cx="1534667" cy="11734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92696" y="1557528"/>
              <a:ext cx="1440179" cy="10789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092695" y="1557527"/>
            <a:ext cx="1440180" cy="1079500"/>
          </a:xfrm>
          <a:prstGeom prst="rect">
            <a:avLst/>
          </a:prstGeom>
          <a:ln w="9525">
            <a:solidFill>
              <a:srgbClr val="4A7EBB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imes New Roman"/>
              <a:cs typeface="Times New Roman"/>
            </a:endParaRPr>
          </a:p>
          <a:p>
            <a:pPr marL="30607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U2</a:t>
            </a:r>
            <a:r>
              <a:rPr sz="1800" spc="-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정리</a:t>
            </a:r>
            <a:endParaRPr sz="1800">
              <a:latin typeface="맑은 고딕"/>
              <a:cs typeface="맑은 고딕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051547" y="3404616"/>
            <a:ext cx="1534795" cy="1390015"/>
            <a:chOff x="7051547" y="3404616"/>
            <a:chExt cx="1534795" cy="1390015"/>
          </a:xfrm>
        </p:grpSpPr>
        <p:sp>
          <p:nvSpPr>
            <p:cNvPr id="12" name="object 12"/>
            <p:cNvSpPr/>
            <p:nvPr/>
          </p:nvSpPr>
          <p:spPr>
            <a:xfrm>
              <a:off x="7051547" y="3404616"/>
              <a:ext cx="1534667" cy="13898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98791" y="3429000"/>
              <a:ext cx="1440179" cy="12954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098792" y="3429000"/>
            <a:ext cx="1440180" cy="1295400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450">
              <a:latin typeface="Times New Roman"/>
              <a:cs typeface="Times New Roman"/>
            </a:endParaRPr>
          </a:p>
          <a:p>
            <a:pPr marL="30607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U1</a:t>
            </a:r>
            <a:r>
              <a:rPr sz="1800" spc="-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정리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48680" y="3115534"/>
            <a:ext cx="3742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맑은 고딕"/>
                <a:cs typeface="맑은 고딕"/>
              </a:rPr>
              <a:t>*eta로 </a:t>
            </a:r>
            <a:r>
              <a:rPr sz="1200" dirty="0">
                <a:latin typeface="맑은 고딕"/>
                <a:cs typeface="맑은 고딕"/>
              </a:rPr>
              <a:t>표현하여 </a:t>
            </a:r>
            <a:r>
              <a:rPr sz="1200" spc="-5" dirty="0">
                <a:latin typeface="맑은 고딕"/>
                <a:cs typeface="맑은 고딕"/>
              </a:rPr>
              <a:t>(식 3.22 </a:t>
            </a:r>
            <a:r>
              <a:rPr sz="1200" dirty="0">
                <a:latin typeface="맑은 고딕"/>
                <a:cs typeface="맑은 고딕"/>
              </a:rPr>
              <a:t>활용한) </a:t>
            </a:r>
            <a:r>
              <a:rPr sz="1200" spc="-5" dirty="0">
                <a:latin typeface="맑은 고딕"/>
                <a:cs typeface="맑은 고딕"/>
              </a:rPr>
              <a:t>U1의 GD를</a:t>
            </a:r>
            <a:r>
              <a:rPr sz="1200" spc="-25" dirty="0">
                <a:latin typeface="맑은 고딕"/>
                <a:cs typeface="맑은 고딕"/>
              </a:rPr>
              <a:t> </a:t>
            </a:r>
            <a:r>
              <a:rPr sz="1200" dirty="0">
                <a:latin typeface="맑은 고딕"/>
                <a:cs typeface="맑은 고딕"/>
              </a:rPr>
              <a:t>재표현함</a:t>
            </a:r>
            <a:endParaRPr sz="1200">
              <a:latin typeface="맑은 고딕"/>
              <a:cs typeface="맑은 고딕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49554" y="1426210"/>
            <a:ext cx="2527300" cy="1890395"/>
            <a:chOff x="749554" y="1426210"/>
            <a:chExt cx="2527300" cy="1890395"/>
          </a:xfrm>
        </p:grpSpPr>
        <p:sp>
          <p:nvSpPr>
            <p:cNvPr id="17" name="object 17"/>
            <p:cNvSpPr/>
            <p:nvPr/>
          </p:nvSpPr>
          <p:spPr>
            <a:xfrm>
              <a:off x="755904" y="1432560"/>
              <a:ext cx="2514600" cy="576580"/>
            </a:xfrm>
            <a:custGeom>
              <a:avLst/>
              <a:gdLst/>
              <a:ahLst/>
              <a:cxnLst/>
              <a:rect l="l" t="t" r="r" b="b"/>
              <a:pathLst>
                <a:path w="2514600" h="576580">
                  <a:moveTo>
                    <a:pt x="0" y="288036"/>
                  </a:moveTo>
                  <a:lnTo>
                    <a:pt x="18855" y="238062"/>
                  </a:lnTo>
                  <a:lnTo>
                    <a:pt x="51393" y="206259"/>
                  </a:lnTo>
                  <a:lnTo>
                    <a:pt x="98805" y="175918"/>
                  </a:lnTo>
                  <a:lnTo>
                    <a:pt x="160147" y="147256"/>
                  </a:lnTo>
                  <a:lnTo>
                    <a:pt x="195747" y="133622"/>
                  </a:lnTo>
                  <a:lnTo>
                    <a:pt x="234475" y="120488"/>
                  </a:lnTo>
                  <a:lnTo>
                    <a:pt x="276215" y="107883"/>
                  </a:lnTo>
                  <a:lnTo>
                    <a:pt x="320847" y="95832"/>
                  </a:lnTo>
                  <a:lnTo>
                    <a:pt x="368255" y="84362"/>
                  </a:lnTo>
                  <a:lnTo>
                    <a:pt x="418320" y="73502"/>
                  </a:lnTo>
                  <a:lnTo>
                    <a:pt x="470923" y="63277"/>
                  </a:lnTo>
                  <a:lnTo>
                    <a:pt x="525949" y="53715"/>
                  </a:lnTo>
                  <a:lnTo>
                    <a:pt x="583277" y="44843"/>
                  </a:lnTo>
                  <a:lnTo>
                    <a:pt x="642791" y="36687"/>
                  </a:lnTo>
                  <a:lnTo>
                    <a:pt x="704372" y="29275"/>
                  </a:lnTo>
                  <a:lnTo>
                    <a:pt x="767903" y="22634"/>
                  </a:lnTo>
                  <a:lnTo>
                    <a:pt x="833265" y="16791"/>
                  </a:lnTo>
                  <a:lnTo>
                    <a:pt x="900341" y="11773"/>
                  </a:lnTo>
                  <a:lnTo>
                    <a:pt x="969013" y="7607"/>
                  </a:lnTo>
                  <a:lnTo>
                    <a:pt x="1039163" y="4319"/>
                  </a:lnTo>
                  <a:lnTo>
                    <a:pt x="1110672" y="1937"/>
                  </a:lnTo>
                  <a:lnTo>
                    <a:pt x="1183424" y="488"/>
                  </a:lnTo>
                  <a:lnTo>
                    <a:pt x="1257300" y="0"/>
                  </a:lnTo>
                  <a:lnTo>
                    <a:pt x="1331175" y="488"/>
                  </a:lnTo>
                  <a:lnTo>
                    <a:pt x="1403927" y="1937"/>
                  </a:lnTo>
                  <a:lnTo>
                    <a:pt x="1475436" y="4319"/>
                  </a:lnTo>
                  <a:lnTo>
                    <a:pt x="1545586" y="7607"/>
                  </a:lnTo>
                  <a:lnTo>
                    <a:pt x="1614258" y="11773"/>
                  </a:lnTo>
                  <a:lnTo>
                    <a:pt x="1681334" y="16791"/>
                  </a:lnTo>
                  <a:lnTo>
                    <a:pt x="1746696" y="22634"/>
                  </a:lnTo>
                  <a:lnTo>
                    <a:pt x="1810227" y="29275"/>
                  </a:lnTo>
                  <a:lnTo>
                    <a:pt x="1871808" y="36687"/>
                  </a:lnTo>
                  <a:lnTo>
                    <a:pt x="1931322" y="44843"/>
                  </a:lnTo>
                  <a:lnTo>
                    <a:pt x="1988650" y="53715"/>
                  </a:lnTo>
                  <a:lnTo>
                    <a:pt x="2043676" y="63277"/>
                  </a:lnTo>
                  <a:lnTo>
                    <a:pt x="2096279" y="73502"/>
                  </a:lnTo>
                  <a:lnTo>
                    <a:pt x="2146344" y="84362"/>
                  </a:lnTo>
                  <a:lnTo>
                    <a:pt x="2193752" y="95832"/>
                  </a:lnTo>
                  <a:lnTo>
                    <a:pt x="2238384" y="107883"/>
                  </a:lnTo>
                  <a:lnTo>
                    <a:pt x="2280124" y="120488"/>
                  </a:lnTo>
                  <a:lnTo>
                    <a:pt x="2318852" y="133622"/>
                  </a:lnTo>
                  <a:lnTo>
                    <a:pt x="2354452" y="147256"/>
                  </a:lnTo>
                  <a:lnTo>
                    <a:pt x="2415794" y="175918"/>
                  </a:lnTo>
                  <a:lnTo>
                    <a:pt x="2463206" y="206259"/>
                  </a:lnTo>
                  <a:lnTo>
                    <a:pt x="2495744" y="238062"/>
                  </a:lnTo>
                  <a:lnTo>
                    <a:pt x="2514600" y="288036"/>
                  </a:lnTo>
                  <a:lnTo>
                    <a:pt x="2512465" y="304960"/>
                  </a:lnTo>
                  <a:lnTo>
                    <a:pt x="2481393" y="354080"/>
                  </a:lnTo>
                  <a:lnTo>
                    <a:pt x="2441300" y="385179"/>
                  </a:lnTo>
                  <a:lnTo>
                    <a:pt x="2386806" y="414707"/>
                  </a:lnTo>
                  <a:lnTo>
                    <a:pt x="2318852" y="442449"/>
                  </a:lnTo>
                  <a:lnTo>
                    <a:pt x="2280124" y="455583"/>
                  </a:lnTo>
                  <a:lnTo>
                    <a:pt x="2238384" y="468188"/>
                  </a:lnTo>
                  <a:lnTo>
                    <a:pt x="2193752" y="480239"/>
                  </a:lnTo>
                  <a:lnTo>
                    <a:pt x="2146344" y="491709"/>
                  </a:lnTo>
                  <a:lnTo>
                    <a:pt x="2096279" y="502569"/>
                  </a:lnTo>
                  <a:lnTo>
                    <a:pt x="2043676" y="512794"/>
                  </a:lnTo>
                  <a:lnTo>
                    <a:pt x="1988650" y="522356"/>
                  </a:lnTo>
                  <a:lnTo>
                    <a:pt x="1931322" y="531228"/>
                  </a:lnTo>
                  <a:lnTo>
                    <a:pt x="1871808" y="539384"/>
                  </a:lnTo>
                  <a:lnTo>
                    <a:pt x="1810227" y="546796"/>
                  </a:lnTo>
                  <a:lnTo>
                    <a:pt x="1746696" y="553437"/>
                  </a:lnTo>
                  <a:lnTo>
                    <a:pt x="1681334" y="559280"/>
                  </a:lnTo>
                  <a:lnTo>
                    <a:pt x="1614258" y="564298"/>
                  </a:lnTo>
                  <a:lnTo>
                    <a:pt x="1545586" y="568464"/>
                  </a:lnTo>
                  <a:lnTo>
                    <a:pt x="1475436" y="571752"/>
                  </a:lnTo>
                  <a:lnTo>
                    <a:pt x="1403927" y="574134"/>
                  </a:lnTo>
                  <a:lnTo>
                    <a:pt x="1331175" y="575583"/>
                  </a:lnTo>
                  <a:lnTo>
                    <a:pt x="1257300" y="576072"/>
                  </a:lnTo>
                  <a:lnTo>
                    <a:pt x="1183424" y="575583"/>
                  </a:lnTo>
                  <a:lnTo>
                    <a:pt x="1110672" y="574134"/>
                  </a:lnTo>
                  <a:lnTo>
                    <a:pt x="1039163" y="571752"/>
                  </a:lnTo>
                  <a:lnTo>
                    <a:pt x="969013" y="568464"/>
                  </a:lnTo>
                  <a:lnTo>
                    <a:pt x="900341" y="564298"/>
                  </a:lnTo>
                  <a:lnTo>
                    <a:pt x="833265" y="559280"/>
                  </a:lnTo>
                  <a:lnTo>
                    <a:pt x="767903" y="553437"/>
                  </a:lnTo>
                  <a:lnTo>
                    <a:pt x="704372" y="546796"/>
                  </a:lnTo>
                  <a:lnTo>
                    <a:pt x="642791" y="539384"/>
                  </a:lnTo>
                  <a:lnTo>
                    <a:pt x="583277" y="531228"/>
                  </a:lnTo>
                  <a:lnTo>
                    <a:pt x="525949" y="522356"/>
                  </a:lnTo>
                  <a:lnTo>
                    <a:pt x="470923" y="512794"/>
                  </a:lnTo>
                  <a:lnTo>
                    <a:pt x="418320" y="502569"/>
                  </a:lnTo>
                  <a:lnTo>
                    <a:pt x="368255" y="491709"/>
                  </a:lnTo>
                  <a:lnTo>
                    <a:pt x="320847" y="480239"/>
                  </a:lnTo>
                  <a:lnTo>
                    <a:pt x="276215" y="468188"/>
                  </a:lnTo>
                  <a:lnTo>
                    <a:pt x="234475" y="455583"/>
                  </a:lnTo>
                  <a:lnTo>
                    <a:pt x="195747" y="442449"/>
                  </a:lnTo>
                  <a:lnTo>
                    <a:pt x="160147" y="428815"/>
                  </a:lnTo>
                  <a:lnTo>
                    <a:pt x="98805" y="400153"/>
                  </a:lnTo>
                  <a:lnTo>
                    <a:pt x="51393" y="369812"/>
                  </a:lnTo>
                  <a:lnTo>
                    <a:pt x="18855" y="338009"/>
                  </a:lnTo>
                  <a:lnTo>
                    <a:pt x="0" y="288036"/>
                  </a:lnTo>
                  <a:close/>
                </a:path>
              </a:pathLst>
            </a:custGeom>
            <a:ln w="12699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13204" y="2008632"/>
              <a:ext cx="759460" cy="1243965"/>
            </a:xfrm>
            <a:custGeom>
              <a:avLst/>
              <a:gdLst/>
              <a:ahLst/>
              <a:cxnLst/>
              <a:rect l="l" t="t" r="r" b="b"/>
              <a:pathLst>
                <a:path w="759460" h="1243964">
                  <a:moveTo>
                    <a:pt x="0" y="0"/>
                  </a:moveTo>
                  <a:lnTo>
                    <a:pt x="0" y="769112"/>
                  </a:lnTo>
                  <a:lnTo>
                    <a:pt x="759040" y="769112"/>
                  </a:lnTo>
                  <a:lnTo>
                    <a:pt x="759040" y="1243901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34141" y="323983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20151" y="4747904"/>
            <a:ext cx="8677275" cy="132461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505"/>
              </a:spcBef>
            </a:pPr>
            <a:r>
              <a:rPr sz="1200" dirty="0">
                <a:latin typeface="Wingdings"/>
                <a:cs typeface="Wingdings"/>
              </a:rPr>
              <a:t>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맑은 고딕"/>
                <a:cs typeface="맑은 고딕"/>
              </a:rPr>
              <a:t>U1</a:t>
            </a:r>
            <a:r>
              <a:rPr sz="1200" spc="-190" dirty="0">
                <a:latin typeface="맑은 고딕"/>
                <a:cs typeface="맑은 고딕"/>
              </a:rPr>
              <a:t> </a:t>
            </a:r>
            <a:r>
              <a:rPr sz="1200" spc="-5" dirty="0">
                <a:latin typeface="맑은 고딕"/>
                <a:cs typeface="맑은 고딕"/>
              </a:rPr>
              <a:t>(GD)</a:t>
            </a:r>
            <a:endParaRPr sz="1200">
              <a:latin typeface="맑은 고딕"/>
              <a:cs typeface="맑은 고딕"/>
            </a:endParaRPr>
          </a:p>
          <a:p>
            <a:pPr marL="393700" indent="-342900">
              <a:lnSpc>
                <a:spcPct val="100000"/>
              </a:lnSpc>
              <a:spcBef>
                <a:spcPts val="685"/>
              </a:spcBef>
              <a:buClr>
                <a:srgbClr val="77933C"/>
              </a:buClr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sz="3000" baseline="-16666" dirty="0">
                <a:solidFill>
                  <a:srgbClr val="0000FF"/>
                </a:solidFill>
                <a:latin typeface="맑은 고딕"/>
                <a:cs typeface="맑은 고딕"/>
              </a:rPr>
              <a:t>오류 </a:t>
            </a:r>
            <a:r>
              <a:rPr sz="3000" spc="7" baseline="-16666" dirty="0">
                <a:solidFill>
                  <a:srgbClr val="0000FF"/>
                </a:solidFill>
                <a:latin typeface="맑은 고딕"/>
                <a:cs typeface="맑은 고딕"/>
              </a:rPr>
              <a:t>역전파</a:t>
            </a:r>
            <a:r>
              <a:rPr sz="1300" spc="5" dirty="0">
                <a:latin typeface="맑은 고딕"/>
                <a:cs typeface="맑은 고딕"/>
              </a:rPr>
              <a:t>error back-propagation </a:t>
            </a:r>
            <a:r>
              <a:rPr sz="3000" baseline="-16666" dirty="0">
                <a:latin typeface="맑은 고딕"/>
                <a:cs typeface="맑은 고딕"/>
              </a:rPr>
              <a:t>알고리즘</a:t>
            </a:r>
            <a:endParaRPr sz="3000" baseline="-16666">
              <a:latin typeface="맑은 고딕"/>
              <a:cs typeface="맑은 고딕"/>
            </a:endParaRPr>
          </a:p>
          <a:p>
            <a:pPr marL="498475" marR="43180" lvl="1" indent="-181610">
              <a:lnSpc>
                <a:spcPct val="100000"/>
              </a:lnSpc>
              <a:spcBef>
                <a:spcPts val="1455"/>
              </a:spcBef>
              <a:buClr>
                <a:srgbClr val="808080"/>
              </a:buClr>
              <a:buFont typeface="Wingdings"/>
              <a:buChar char=""/>
              <a:tabLst>
                <a:tab pos="499109" algn="l"/>
              </a:tabLst>
            </a:pPr>
            <a:r>
              <a:rPr sz="1600" spc="-5" dirty="0">
                <a:latin typeface="맑은 고딕"/>
                <a:cs typeface="맑은 고딕"/>
              </a:rPr>
              <a:t>식 (3.22)~(3.25)를 이용하여 출력층의 오류를 역방향(왼쪽)으로 전파하며 Gradient를 계산  하는</a:t>
            </a:r>
            <a:r>
              <a:rPr sz="1600" spc="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알고리즘</a:t>
            </a:r>
            <a:endParaRPr sz="1600">
              <a:latin typeface="맑은 고딕"/>
              <a:cs typeface="맑은 고딕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8955" y="4113276"/>
            <a:ext cx="1668780" cy="1019175"/>
            <a:chOff x="28955" y="4113276"/>
            <a:chExt cx="1668780" cy="1019175"/>
          </a:xfrm>
        </p:grpSpPr>
        <p:sp>
          <p:nvSpPr>
            <p:cNvPr id="22" name="object 22"/>
            <p:cNvSpPr/>
            <p:nvPr/>
          </p:nvSpPr>
          <p:spPr>
            <a:xfrm>
              <a:off x="453703" y="4130518"/>
              <a:ext cx="1237615" cy="995680"/>
            </a:xfrm>
            <a:custGeom>
              <a:avLst/>
              <a:gdLst/>
              <a:ahLst/>
              <a:cxnLst/>
              <a:rect l="l" t="t" r="r" b="b"/>
              <a:pathLst>
                <a:path w="1237614" h="995679">
                  <a:moveTo>
                    <a:pt x="14164" y="16285"/>
                  </a:moveTo>
                  <a:lnTo>
                    <a:pt x="55023" y="10894"/>
                  </a:lnTo>
                  <a:lnTo>
                    <a:pt x="100338" y="10413"/>
                  </a:lnTo>
                  <a:lnTo>
                    <a:pt x="148937" y="13316"/>
                  </a:lnTo>
                  <a:lnTo>
                    <a:pt x="199649" y="18077"/>
                  </a:lnTo>
                  <a:lnTo>
                    <a:pt x="251300" y="23168"/>
                  </a:lnTo>
                  <a:lnTo>
                    <a:pt x="302720" y="27061"/>
                  </a:lnTo>
                  <a:lnTo>
                    <a:pt x="352736" y="28230"/>
                  </a:lnTo>
                  <a:lnTo>
                    <a:pt x="400177" y="25147"/>
                  </a:lnTo>
                  <a:lnTo>
                    <a:pt x="443869" y="16285"/>
                  </a:lnTo>
                  <a:lnTo>
                    <a:pt x="492351" y="7416"/>
                  </a:lnTo>
                  <a:lnTo>
                    <a:pt x="543579" y="6563"/>
                  </a:lnTo>
                  <a:lnTo>
                    <a:pt x="596060" y="10986"/>
                  </a:lnTo>
                  <a:lnTo>
                    <a:pt x="648297" y="17943"/>
                  </a:lnTo>
                  <a:lnTo>
                    <a:pt x="698798" y="24693"/>
                  </a:lnTo>
                  <a:lnTo>
                    <a:pt x="746067" y="28494"/>
                  </a:lnTo>
                  <a:lnTo>
                    <a:pt x="788610" y="26606"/>
                  </a:lnTo>
                  <a:lnTo>
                    <a:pt x="824932" y="16285"/>
                  </a:lnTo>
                  <a:lnTo>
                    <a:pt x="861658" y="4776"/>
                  </a:lnTo>
                  <a:lnTo>
                    <a:pt x="905397" y="0"/>
                  </a:lnTo>
                  <a:lnTo>
                    <a:pt x="954636" y="233"/>
                  </a:lnTo>
                  <a:lnTo>
                    <a:pt x="1007860" y="3755"/>
                  </a:lnTo>
                  <a:lnTo>
                    <a:pt x="1063554" y="8844"/>
                  </a:lnTo>
                  <a:lnTo>
                    <a:pt x="1120205" y="13776"/>
                  </a:lnTo>
                  <a:lnTo>
                    <a:pt x="1176297" y="16831"/>
                  </a:lnTo>
                  <a:lnTo>
                    <a:pt x="1230316" y="16285"/>
                  </a:lnTo>
                  <a:lnTo>
                    <a:pt x="1229660" y="83785"/>
                  </a:lnTo>
                  <a:lnTo>
                    <a:pt x="1227836" y="146192"/>
                  </a:lnTo>
                  <a:lnTo>
                    <a:pt x="1225338" y="203804"/>
                  </a:lnTo>
                  <a:lnTo>
                    <a:pt x="1222657" y="256920"/>
                  </a:lnTo>
                  <a:lnTo>
                    <a:pt x="1220286" y="305836"/>
                  </a:lnTo>
                  <a:lnTo>
                    <a:pt x="1218718" y="350852"/>
                  </a:lnTo>
                  <a:lnTo>
                    <a:pt x="1218444" y="392265"/>
                  </a:lnTo>
                  <a:lnTo>
                    <a:pt x="1219958" y="430373"/>
                  </a:lnTo>
                  <a:lnTo>
                    <a:pt x="1223751" y="465476"/>
                  </a:lnTo>
                  <a:lnTo>
                    <a:pt x="1230316" y="497869"/>
                  </a:lnTo>
                  <a:lnTo>
                    <a:pt x="1235965" y="532420"/>
                  </a:lnTo>
                  <a:lnTo>
                    <a:pt x="1237417" y="573033"/>
                  </a:lnTo>
                  <a:lnTo>
                    <a:pt x="1235774" y="618570"/>
                  </a:lnTo>
                  <a:lnTo>
                    <a:pt x="1232141" y="667890"/>
                  </a:lnTo>
                  <a:lnTo>
                    <a:pt x="1227621" y="719854"/>
                  </a:lnTo>
                  <a:lnTo>
                    <a:pt x="1223316" y="773323"/>
                  </a:lnTo>
                  <a:lnTo>
                    <a:pt x="1220329" y="827157"/>
                  </a:lnTo>
                  <a:lnTo>
                    <a:pt x="1219765" y="880217"/>
                  </a:lnTo>
                  <a:lnTo>
                    <a:pt x="1222726" y="931362"/>
                  </a:lnTo>
                  <a:lnTo>
                    <a:pt x="1230316" y="979453"/>
                  </a:lnTo>
                  <a:lnTo>
                    <a:pt x="1189875" y="977824"/>
                  </a:lnTo>
                  <a:lnTo>
                    <a:pt x="1148166" y="973392"/>
                  </a:lnTo>
                  <a:lnTo>
                    <a:pt x="1103497" y="968165"/>
                  </a:lnTo>
                  <a:lnTo>
                    <a:pt x="1054178" y="964150"/>
                  </a:lnTo>
                  <a:lnTo>
                    <a:pt x="998519" y="963355"/>
                  </a:lnTo>
                  <a:lnTo>
                    <a:pt x="934830" y="967787"/>
                  </a:lnTo>
                  <a:lnTo>
                    <a:pt x="861419" y="979453"/>
                  </a:lnTo>
                  <a:lnTo>
                    <a:pt x="802991" y="987690"/>
                  </a:lnTo>
                  <a:lnTo>
                    <a:pt x="749648" y="988981"/>
                  </a:lnTo>
                  <a:lnTo>
                    <a:pt x="700355" y="985420"/>
                  </a:lnTo>
                  <a:lnTo>
                    <a:pt x="654077" y="979101"/>
                  </a:lnTo>
                  <a:lnTo>
                    <a:pt x="609781" y="972120"/>
                  </a:lnTo>
                  <a:lnTo>
                    <a:pt x="566431" y="966570"/>
                  </a:lnTo>
                  <a:lnTo>
                    <a:pt x="522993" y="964546"/>
                  </a:lnTo>
                  <a:lnTo>
                    <a:pt x="478433" y="968142"/>
                  </a:lnTo>
                  <a:lnTo>
                    <a:pt x="431715" y="979453"/>
                  </a:lnTo>
                  <a:lnTo>
                    <a:pt x="382371" y="991090"/>
                  </a:lnTo>
                  <a:lnTo>
                    <a:pt x="331326" y="995501"/>
                  </a:lnTo>
                  <a:lnTo>
                    <a:pt x="279626" y="994535"/>
                  </a:lnTo>
                  <a:lnTo>
                    <a:pt x="228315" y="990044"/>
                  </a:lnTo>
                  <a:lnTo>
                    <a:pt x="178438" y="983877"/>
                  </a:lnTo>
                  <a:lnTo>
                    <a:pt x="131040" y="977884"/>
                  </a:lnTo>
                  <a:lnTo>
                    <a:pt x="87165" y="973916"/>
                  </a:lnTo>
                  <a:lnTo>
                    <a:pt x="47858" y="973822"/>
                  </a:lnTo>
                  <a:lnTo>
                    <a:pt x="14164" y="979453"/>
                  </a:lnTo>
                  <a:lnTo>
                    <a:pt x="11047" y="942651"/>
                  </a:lnTo>
                  <a:lnTo>
                    <a:pt x="11670" y="904330"/>
                  </a:lnTo>
                  <a:lnTo>
                    <a:pt x="14890" y="864032"/>
                  </a:lnTo>
                  <a:lnTo>
                    <a:pt x="19565" y="821302"/>
                  </a:lnTo>
                  <a:lnTo>
                    <a:pt x="24551" y="775682"/>
                  </a:lnTo>
                  <a:lnTo>
                    <a:pt x="28707" y="726715"/>
                  </a:lnTo>
                  <a:lnTo>
                    <a:pt x="30889" y="673945"/>
                  </a:lnTo>
                  <a:lnTo>
                    <a:pt x="29954" y="616914"/>
                  </a:lnTo>
                  <a:lnTo>
                    <a:pt x="24760" y="555165"/>
                  </a:lnTo>
                  <a:lnTo>
                    <a:pt x="14164" y="488243"/>
                  </a:lnTo>
                  <a:lnTo>
                    <a:pt x="4025" y="421580"/>
                  </a:lnTo>
                  <a:lnTo>
                    <a:pt x="0" y="360587"/>
                  </a:lnTo>
                  <a:lnTo>
                    <a:pt x="639" y="304759"/>
                  </a:lnTo>
                  <a:lnTo>
                    <a:pt x="4497" y="253594"/>
                  </a:lnTo>
                  <a:lnTo>
                    <a:pt x="10126" y="206587"/>
                  </a:lnTo>
                  <a:lnTo>
                    <a:pt x="16077" y="163234"/>
                  </a:lnTo>
                  <a:lnTo>
                    <a:pt x="20904" y="123031"/>
                  </a:lnTo>
                  <a:lnTo>
                    <a:pt x="23159" y="85475"/>
                  </a:lnTo>
                  <a:lnTo>
                    <a:pt x="21395" y="50061"/>
                  </a:lnTo>
                  <a:lnTo>
                    <a:pt x="14164" y="16285"/>
                  </a:lnTo>
                  <a:close/>
                </a:path>
              </a:pathLst>
            </a:custGeom>
            <a:ln w="127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955" y="4113276"/>
              <a:ext cx="457199" cy="54559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200" y="4146804"/>
              <a:ext cx="361188" cy="43281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200" y="4146803"/>
              <a:ext cx="361315" cy="433070"/>
            </a:xfrm>
            <a:custGeom>
              <a:avLst/>
              <a:gdLst/>
              <a:ahLst/>
              <a:cxnLst/>
              <a:rect l="l" t="t" r="r" b="b"/>
              <a:pathLst>
                <a:path w="361315" h="433070">
                  <a:moveTo>
                    <a:pt x="0" y="108204"/>
                  </a:moveTo>
                  <a:lnTo>
                    <a:pt x="180594" y="108204"/>
                  </a:lnTo>
                  <a:lnTo>
                    <a:pt x="180594" y="0"/>
                  </a:lnTo>
                  <a:lnTo>
                    <a:pt x="361188" y="216408"/>
                  </a:lnTo>
                  <a:lnTo>
                    <a:pt x="180594" y="432816"/>
                  </a:lnTo>
                  <a:lnTo>
                    <a:pt x="180594" y="324612"/>
                  </a:lnTo>
                  <a:lnTo>
                    <a:pt x="0" y="324612"/>
                  </a:lnTo>
                  <a:lnTo>
                    <a:pt x="0" y="108204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51" y="216679"/>
            <a:ext cx="5824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3.4.3 </a:t>
            </a:r>
            <a:r>
              <a:rPr dirty="0"/>
              <a:t>오류 역전파를 이용한 학습</a:t>
            </a:r>
            <a:r>
              <a:rPr spc="-75" dirty="0"/>
              <a:t> </a:t>
            </a:r>
            <a:r>
              <a:rPr dirty="0"/>
              <a:t>알고리즘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51" y="814108"/>
            <a:ext cx="60617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식 (3.22)~(3.25)를 이용한 스토캐스틱 경사</a:t>
            </a:r>
            <a:r>
              <a:rPr sz="2000" spc="-1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하강법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0268" y="1269491"/>
            <a:ext cx="5768327" cy="52547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51" y="216679"/>
            <a:ext cx="5824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3.4.3 </a:t>
            </a:r>
            <a:r>
              <a:rPr dirty="0"/>
              <a:t>오류 역전파를 이용한 학습</a:t>
            </a:r>
            <a:r>
              <a:rPr spc="-75" dirty="0"/>
              <a:t> </a:t>
            </a:r>
            <a:r>
              <a:rPr dirty="0"/>
              <a:t>알고리즘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51" y="958123"/>
            <a:ext cx="58654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행렬 표기: </a:t>
            </a:r>
            <a:r>
              <a:rPr sz="2000" spc="-5" dirty="0">
                <a:latin typeface="맑은 고딕"/>
                <a:cs typeface="맑은 고딕"/>
              </a:rPr>
              <a:t>GPU를 </a:t>
            </a:r>
            <a:r>
              <a:rPr sz="2000" dirty="0">
                <a:latin typeface="맑은 고딕"/>
                <a:cs typeface="맑은 고딕"/>
              </a:rPr>
              <a:t>사용한 고속 행렬 연산에</a:t>
            </a:r>
            <a:r>
              <a:rPr sz="2000" spc="-1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적합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4276" y="1408176"/>
            <a:ext cx="6047219" cy="49149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51" y="216679"/>
            <a:ext cx="5156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3.5 </a:t>
            </a:r>
            <a:r>
              <a:rPr dirty="0"/>
              <a:t>미니배치 스토캐스틱 경사</a:t>
            </a:r>
            <a:r>
              <a:rPr spc="-75" dirty="0"/>
              <a:t> </a:t>
            </a:r>
            <a:r>
              <a:rPr dirty="0"/>
              <a:t>하강법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51" y="958123"/>
            <a:ext cx="6038215" cy="3500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미니배치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방식</a:t>
            </a:r>
            <a:endParaRPr sz="2000">
              <a:latin typeface="맑은 고딕"/>
              <a:cs typeface="맑은 고딕"/>
            </a:endParaRPr>
          </a:p>
          <a:p>
            <a:pPr marL="460375" lvl="1" indent="-181610">
              <a:lnSpc>
                <a:spcPct val="100000"/>
              </a:lnSpc>
              <a:spcBef>
                <a:spcPts val="1440"/>
              </a:spcBef>
              <a:buClr>
                <a:srgbClr val="808080"/>
              </a:buClr>
              <a:buFont typeface="Wingdings"/>
              <a:buChar char=""/>
              <a:tabLst>
                <a:tab pos="461009" algn="l"/>
              </a:tabLst>
            </a:pPr>
            <a:r>
              <a:rPr sz="1600" spc="-5" dirty="0">
                <a:latin typeface="맑은 고딕"/>
                <a:cs typeface="맑은 고딕"/>
              </a:rPr>
              <a:t>한번에 </a:t>
            </a:r>
            <a:r>
              <a:rPr sz="1600" i="1" spc="-5" dirty="0">
                <a:latin typeface="Times New Roman"/>
                <a:cs typeface="Times New Roman"/>
              </a:rPr>
              <a:t>t</a:t>
            </a:r>
            <a:r>
              <a:rPr sz="1600" spc="-5" dirty="0">
                <a:latin typeface="맑은 고딕"/>
                <a:cs typeface="맑은 고딕"/>
              </a:rPr>
              <a:t>개의 샘플을 처리함 (</a:t>
            </a:r>
            <a:r>
              <a:rPr sz="1600" i="1" spc="-5" dirty="0">
                <a:latin typeface="Times New Roman"/>
                <a:cs typeface="Times New Roman"/>
              </a:rPr>
              <a:t>t</a:t>
            </a:r>
            <a:r>
              <a:rPr sz="1600" spc="-5" dirty="0">
                <a:latin typeface="맑은 고딕"/>
                <a:cs typeface="맑은 고딕"/>
              </a:rPr>
              <a:t>는 미니배치</a:t>
            </a:r>
            <a:r>
              <a:rPr sz="1600" spc="5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크기)</a:t>
            </a:r>
            <a:endParaRPr sz="1600">
              <a:latin typeface="맑은 고딕"/>
              <a:cs typeface="맑은 고딕"/>
            </a:endParaRPr>
          </a:p>
          <a:p>
            <a:pPr marL="641985" lvl="2" indent="-182245">
              <a:lnSpc>
                <a:spcPct val="100000"/>
              </a:lnSpc>
              <a:spcBef>
                <a:spcPts val="1739"/>
              </a:spcBef>
              <a:buClr>
                <a:srgbClr val="808080"/>
              </a:buClr>
              <a:buFont typeface="Arial"/>
              <a:buChar char="•"/>
              <a:tabLst>
                <a:tab pos="642620" algn="l"/>
              </a:tabLst>
            </a:pPr>
            <a:r>
              <a:rPr sz="1600" i="1" spc="-5" dirty="0">
                <a:latin typeface="Times New Roman"/>
                <a:cs typeface="Times New Roman"/>
              </a:rPr>
              <a:t>t=</a:t>
            </a:r>
            <a:r>
              <a:rPr sz="1600" spc="-5" dirty="0">
                <a:latin typeface="맑은 고딕"/>
                <a:cs typeface="맑은 고딕"/>
              </a:rPr>
              <a:t>1이면 스토캐스틱 경사 하강법 ([알고리즘</a:t>
            </a:r>
            <a:r>
              <a:rPr sz="1600" spc="5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3-4])</a:t>
            </a:r>
            <a:endParaRPr sz="1600">
              <a:latin typeface="맑은 고딕"/>
              <a:cs typeface="맑은 고딕"/>
            </a:endParaRPr>
          </a:p>
          <a:p>
            <a:pPr marL="641985" lvl="2" indent="-182245">
              <a:lnSpc>
                <a:spcPct val="100000"/>
              </a:lnSpc>
              <a:spcBef>
                <a:spcPts val="1645"/>
              </a:spcBef>
              <a:buClr>
                <a:srgbClr val="808080"/>
              </a:buClr>
              <a:buFont typeface="Arial"/>
              <a:buChar char="•"/>
              <a:tabLst>
                <a:tab pos="642620" algn="l"/>
              </a:tabLst>
            </a:pPr>
            <a:r>
              <a:rPr sz="1600" i="1" spc="-5" dirty="0">
                <a:latin typeface="Times New Roman"/>
                <a:cs typeface="Times New Roman"/>
              </a:rPr>
              <a:t>t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i="1" spc="-5" dirty="0">
                <a:latin typeface="Times New Roman"/>
                <a:cs typeface="Times New Roman"/>
              </a:rPr>
              <a:t>n</a:t>
            </a:r>
            <a:r>
              <a:rPr sz="1600" spc="-5" dirty="0">
                <a:latin typeface="맑은 고딕"/>
                <a:cs typeface="맑은 고딕"/>
              </a:rPr>
              <a:t>이면 배치 경사</a:t>
            </a:r>
            <a:r>
              <a:rPr sz="1600" spc="2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하강법</a:t>
            </a:r>
            <a:endParaRPr sz="1600">
              <a:latin typeface="맑은 고딕"/>
              <a:cs typeface="맑은 고딕"/>
            </a:endParaRPr>
          </a:p>
          <a:p>
            <a:pPr marL="460375" lvl="1" indent="-181610">
              <a:lnSpc>
                <a:spcPct val="100000"/>
              </a:lnSpc>
              <a:spcBef>
                <a:spcPts val="1645"/>
              </a:spcBef>
              <a:buClr>
                <a:srgbClr val="808080"/>
              </a:buClr>
              <a:buFont typeface="Wingdings"/>
              <a:buChar char=""/>
              <a:tabLst>
                <a:tab pos="461009" algn="l"/>
              </a:tabLst>
            </a:pPr>
            <a:r>
              <a:rPr sz="1600" spc="-5" dirty="0">
                <a:latin typeface="맑은 고딕"/>
                <a:cs typeface="맑은 고딕"/>
              </a:rPr>
              <a:t>미니배치 방식은 보통</a:t>
            </a:r>
            <a:r>
              <a:rPr sz="1600" spc="30" dirty="0">
                <a:latin typeface="맑은 고딕"/>
                <a:cs typeface="맑은 고딕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t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5" dirty="0">
                <a:latin typeface="맑은 고딕"/>
                <a:cs typeface="맑은 고딕"/>
              </a:rPr>
              <a:t>수십</a:t>
            </a:r>
            <a:r>
              <a:rPr sz="1600" spc="-5" dirty="0">
                <a:latin typeface="Times New Roman"/>
                <a:cs typeface="Times New Roman"/>
              </a:rPr>
              <a:t>~</a:t>
            </a:r>
            <a:r>
              <a:rPr sz="1600" spc="-5" dirty="0">
                <a:latin typeface="맑은 고딕"/>
                <a:cs typeface="맑은 고딕"/>
              </a:rPr>
              <a:t>수백</a:t>
            </a:r>
            <a:endParaRPr sz="1600">
              <a:latin typeface="맑은 고딕"/>
              <a:cs typeface="맑은 고딕"/>
            </a:endParaRPr>
          </a:p>
          <a:p>
            <a:pPr marL="641985" lvl="2" indent="-182245">
              <a:lnSpc>
                <a:spcPct val="100000"/>
              </a:lnSpc>
              <a:spcBef>
                <a:spcPts val="1750"/>
              </a:spcBef>
              <a:buClr>
                <a:srgbClr val="808080"/>
              </a:buClr>
              <a:buFont typeface="Arial"/>
              <a:buChar char="•"/>
              <a:tabLst>
                <a:tab pos="642620" algn="l"/>
              </a:tabLst>
            </a:pPr>
            <a:r>
              <a:rPr sz="1600" spc="-5" dirty="0">
                <a:latin typeface="맑은 고딕"/>
                <a:cs typeface="맑은 고딕"/>
              </a:rPr>
              <a:t>그레이디언트의</a:t>
            </a:r>
            <a:r>
              <a:rPr sz="1600" spc="-14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잡음을</a:t>
            </a:r>
            <a:r>
              <a:rPr sz="1600" spc="-16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줄여주는</a:t>
            </a:r>
            <a:r>
              <a:rPr sz="1600" spc="-16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효과</a:t>
            </a:r>
            <a:r>
              <a:rPr sz="1600" spc="-16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때문에</a:t>
            </a:r>
            <a:r>
              <a:rPr sz="1600" spc="-16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수렴이</a:t>
            </a:r>
            <a:r>
              <a:rPr sz="1600" spc="-17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빨라짐</a:t>
            </a:r>
            <a:endParaRPr sz="1600">
              <a:latin typeface="맑은 고딕"/>
              <a:cs typeface="맑은 고딕"/>
            </a:endParaRPr>
          </a:p>
          <a:p>
            <a:pPr marL="641985" lvl="2" indent="-182245">
              <a:lnSpc>
                <a:spcPct val="100000"/>
              </a:lnSpc>
              <a:spcBef>
                <a:spcPts val="1645"/>
              </a:spcBef>
              <a:buClr>
                <a:srgbClr val="808080"/>
              </a:buClr>
              <a:buFont typeface="Arial"/>
              <a:buChar char="•"/>
              <a:tabLst>
                <a:tab pos="642620" algn="l"/>
              </a:tabLst>
            </a:pPr>
            <a:r>
              <a:rPr sz="1600" spc="-5" dirty="0">
                <a:latin typeface="Times New Roman"/>
                <a:cs typeface="Times New Roman"/>
              </a:rPr>
              <a:t>GPU</a:t>
            </a:r>
            <a:r>
              <a:rPr sz="1600" spc="-5" dirty="0">
                <a:latin typeface="맑은 고딕"/>
                <a:cs typeface="맑은 고딕"/>
              </a:rPr>
              <a:t>를</a:t>
            </a:r>
            <a:r>
              <a:rPr sz="1600" spc="-17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사용한</a:t>
            </a:r>
            <a:r>
              <a:rPr sz="1600" spc="-14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병렬처리에도</a:t>
            </a:r>
            <a:r>
              <a:rPr sz="1600" spc="-15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유리함</a:t>
            </a:r>
            <a:endParaRPr sz="1600">
              <a:latin typeface="맑은 고딕"/>
              <a:cs typeface="맑은 고딕"/>
            </a:endParaRPr>
          </a:p>
          <a:p>
            <a:pPr marL="460375" lvl="1" indent="-181610">
              <a:lnSpc>
                <a:spcPct val="100000"/>
              </a:lnSpc>
              <a:spcBef>
                <a:spcPts val="1645"/>
              </a:spcBef>
              <a:buClr>
                <a:srgbClr val="808080"/>
              </a:buClr>
              <a:buFont typeface="Wingdings"/>
              <a:buChar char=""/>
              <a:tabLst>
                <a:tab pos="461009" algn="l"/>
              </a:tabLst>
            </a:pPr>
            <a:r>
              <a:rPr sz="1600" spc="-5" dirty="0">
                <a:latin typeface="맑은 고딕"/>
                <a:cs typeface="맑은 고딕"/>
              </a:rPr>
              <a:t>현대</a:t>
            </a:r>
            <a:r>
              <a:rPr sz="1600" spc="-16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기계</a:t>
            </a:r>
            <a:r>
              <a:rPr sz="1600" spc="-16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학습은</a:t>
            </a:r>
            <a:r>
              <a:rPr sz="1600" spc="-16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미니배치를</a:t>
            </a:r>
            <a:r>
              <a:rPr sz="1600" spc="-15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표준처럼</a:t>
            </a:r>
            <a:r>
              <a:rPr sz="1600" spc="-15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여겨</a:t>
            </a:r>
            <a:r>
              <a:rPr sz="1600" spc="-16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널리</a:t>
            </a:r>
            <a:r>
              <a:rPr sz="1600" spc="-16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사용함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51" y="216679"/>
            <a:ext cx="5156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3.5 </a:t>
            </a:r>
            <a:r>
              <a:rPr dirty="0"/>
              <a:t>미니배치 스토캐스틱 경사</a:t>
            </a:r>
            <a:r>
              <a:rPr spc="-75" dirty="0"/>
              <a:t> </a:t>
            </a:r>
            <a:r>
              <a:rPr dirty="0"/>
              <a:t>하강법</a:t>
            </a:r>
          </a:p>
        </p:txBody>
      </p:sp>
      <p:sp>
        <p:nvSpPr>
          <p:cNvPr id="3" name="object 3"/>
          <p:cNvSpPr/>
          <p:nvPr/>
        </p:nvSpPr>
        <p:spPr>
          <a:xfrm>
            <a:off x="539495" y="981455"/>
            <a:ext cx="6681215" cy="5712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51" y="216679"/>
            <a:ext cx="4242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3.6 </a:t>
            </a:r>
            <a:r>
              <a:rPr dirty="0"/>
              <a:t>다층 퍼셉트론에 의한</a:t>
            </a:r>
            <a:r>
              <a:rPr spc="-75" dirty="0"/>
              <a:t> </a:t>
            </a:r>
            <a:r>
              <a:rPr dirty="0"/>
              <a:t>인식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51" y="821110"/>
            <a:ext cx="7000240" cy="82041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예측 (또는 테스트)</a:t>
            </a:r>
            <a:r>
              <a:rPr sz="2000" spc="-4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단계</a:t>
            </a:r>
            <a:endParaRPr sz="2000">
              <a:latin typeface="맑은 고딕"/>
              <a:cs typeface="맑은 고딕"/>
            </a:endParaRPr>
          </a:p>
          <a:p>
            <a:pPr marL="460375" lvl="1" indent="-181610">
              <a:lnSpc>
                <a:spcPct val="100000"/>
              </a:lnSpc>
              <a:spcBef>
                <a:spcPts val="855"/>
              </a:spcBef>
              <a:buClr>
                <a:srgbClr val="808080"/>
              </a:buClr>
              <a:buFont typeface="Wingdings"/>
              <a:buChar char=""/>
              <a:tabLst>
                <a:tab pos="461009" algn="l"/>
              </a:tabLst>
            </a:pPr>
            <a:r>
              <a:rPr sz="1600" spc="-5" dirty="0">
                <a:latin typeface="맑은 고딕"/>
                <a:cs typeface="맑은 고딕"/>
              </a:rPr>
              <a:t>학습을 마친 후 현장 설치하여 사용 (또는 테스트 집합으로 성능</a:t>
            </a:r>
            <a:r>
              <a:rPr sz="1600" spc="5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테스트)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951" y="5393877"/>
            <a:ext cx="4593590" cy="71120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880"/>
              </a:spcBef>
              <a:buClr>
                <a:srgbClr val="808080"/>
              </a:buClr>
              <a:buFont typeface="Wingdings"/>
              <a:buChar char=""/>
              <a:tabLst>
                <a:tab pos="194310" algn="l"/>
              </a:tabLst>
            </a:pPr>
            <a:r>
              <a:rPr sz="1600" spc="-5" dirty="0">
                <a:latin typeface="맑은 고딕"/>
                <a:cs typeface="맑은 고딕"/>
              </a:rPr>
              <a:t>라인 </a:t>
            </a:r>
            <a:r>
              <a:rPr sz="1600" spc="-10" dirty="0">
                <a:latin typeface="맑은 고딕"/>
                <a:cs typeface="맑은 고딕"/>
              </a:rPr>
              <a:t>6을 </a:t>
            </a:r>
            <a:r>
              <a:rPr sz="1600" spc="-5" dirty="0">
                <a:latin typeface="맑은 고딕"/>
                <a:cs typeface="맑은 고딕"/>
              </a:rPr>
              <a:t>수식으로</a:t>
            </a:r>
            <a:r>
              <a:rPr sz="1600" spc="3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표현하면,</a:t>
            </a:r>
            <a:endParaRPr sz="1600">
              <a:latin typeface="맑은 고딕"/>
              <a:cs typeface="맑은 고딕"/>
            </a:endParaRPr>
          </a:p>
          <a:p>
            <a:pPr marL="193675" indent="-181610">
              <a:lnSpc>
                <a:spcPct val="100000"/>
              </a:lnSpc>
              <a:spcBef>
                <a:spcPts val="780"/>
              </a:spcBef>
              <a:buClr>
                <a:srgbClr val="808080"/>
              </a:buClr>
              <a:buFont typeface="Wingdings"/>
              <a:buChar char=""/>
              <a:tabLst>
                <a:tab pos="194310" algn="l"/>
              </a:tabLst>
            </a:pPr>
            <a:r>
              <a:rPr sz="1600" spc="-5" dirty="0">
                <a:latin typeface="맑은 고딕"/>
                <a:cs typeface="맑은 고딕"/>
              </a:rPr>
              <a:t>전방 계산 한번만 사용하므로 </a:t>
            </a:r>
            <a:r>
              <a:rPr sz="1600" spc="-5" dirty="0">
                <a:solidFill>
                  <a:srgbClr val="0000FF"/>
                </a:solidFill>
                <a:latin typeface="맑은 고딕"/>
                <a:cs typeface="맑은 고딕"/>
              </a:rPr>
              <a:t>빠름 </a:t>
            </a:r>
            <a:r>
              <a:rPr sz="1600" spc="-5" dirty="0">
                <a:latin typeface="맑은 고딕"/>
                <a:cs typeface="맑은 고딕"/>
              </a:rPr>
              <a:t>(표 3-2</a:t>
            </a:r>
            <a:r>
              <a:rPr sz="1600" spc="3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참조)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5904" y="1842516"/>
            <a:ext cx="7056119" cy="3126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91484" y="5373623"/>
            <a:ext cx="1732787" cy="460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51" y="216679"/>
            <a:ext cx="3524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3.7 </a:t>
            </a:r>
            <a:r>
              <a:rPr dirty="0"/>
              <a:t>다층 퍼셉트론의</a:t>
            </a:r>
            <a:r>
              <a:rPr spc="-80" dirty="0"/>
              <a:t> </a:t>
            </a:r>
            <a:r>
              <a:rPr dirty="0"/>
              <a:t>특성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51" y="878339"/>
            <a:ext cx="5839460" cy="1397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3.7.1 오류 역전파 알고리즘의 빠른</a:t>
            </a:r>
            <a:r>
              <a:rPr sz="2000" spc="-10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속도</a:t>
            </a:r>
            <a:endParaRPr sz="20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3.7.2 모든 함수를 정확하게 근사할 수 있는</a:t>
            </a:r>
            <a:r>
              <a:rPr sz="2000" spc="-14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능력</a:t>
            </a:r>
            <a:endParaRPr sz="20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3.7.3 성능 향상을 위한 휴리스틱의</a:t>
            </a:r>
            <a:r>
              <a:rPr sz="2000" spc="-10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중요성</a:t>
            </a:r>
            <a:endParaRPr sz="20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51" y="216679"/>
            <a:ext cx="5519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3.7.1 </a:t>
            </a:r>
            <a:r>
              <a:rPr dirty="0"/>
              <a:t>오류 역전파 알고리즘의 빠른</a:t>
            </a:r>
            <a:r>
              <a:rPr spc="-75" dirty="0"/>
              <a:t> </a:t>
            </a:r>
            <a:r>
              <a:rPr dirty="0"/>
              <a:t>속도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51" y="1030131"/>
            <a:ext cx="20707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연산 횟수</a:t>
            </a:r>
            <a:r>
              <a:rPr sz="2000" spc="-10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비교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2431" y="5753759"/>
            <a:ext cx="821690" cy="187960"/>
          </a:xfrm>
          <a:custGeom>
            <a:avLst/>
            <a:gdLst/>
            <a:ahLst/>
            <a:cxnLst/>
            <a:rect l="l" t="t" r="r" b="b"/>
            <a:pathLst>
              <a:path w="821689" h="187960">
                <a:moveTo>
                  <a:pt x="761288" y="0"/>
                </a:moveTo>
                <a:lnTo>
                  <a:pt x="758621" y="7620"/>
                </a:lnTo>
                <a:lnTo>
                  <a:pt x="769484" y="12337"/>
                </a:lnTo>
                <a:lnTo>
                  <a:pt x="778830" y="18867"/>
                </a:lnTo>
                <a:lnTo>
                  <a:pt x="801277" y="62317"/>
                </a:lnTo>
                <a:lnTo>
                  <a:pt x="804049" y="92938"/>
                </a:lnTo>
                <a:lnTo>
                  <a:pt x="803352" y="109495"/>
                </a:lnTo>
                <a:lnTo>
                  <a:pt x="792911" y="150037"/>
                </a:lnTo>
                <a:lnTo>
                  <a:pt x="758913" y="180124"/>
                </a:lnTo>
                <a:lnTo>
                  <a:pt x="761288" y="187744"/>
                </a:lnTo>
                <a:lnTo>
                  <a:pt x="797161" y="166434"/>
                </a:lnTo>
                <a:lnTo>
                  <a:pt x="817310" y="127092"/>
                </a:lnTo>
                <a:lnTo>
                  <a:pt x="821169" y="93929"/>
                </a:lnTo>
                <a:lnTo>
                  <a:pt x="820200" y="76714"/>
                </a:lnTo>
                <a:lnTo>
                  <a:pt x="805675" y="32905"/>
                </a:lnTo>
                <a:lnTo>
                  <a:pt x="774900" y="4914"/>
                </a:lnTo>
                <a:lnTo>
                  <a:pt x="761288" y="0"/>
                </a:lnTo>
                <a:close/>
              </a:path>
              <a:path w="821689" h="187960">
                <a:moveTo>
                  <a:pt x="59880" y="0"/>
                </a:moveTo>
                <a:lnTo>
                  <a:pt x="24076" y="21368"/>
                </a:lnTo>
                <a:lnTo>
                  <a:pt x="3875" y="60807"/>
                </a:lnTo>
                <a:lnTo>
                  <a:pt x="0" y="93929"/>
                </a:lnTo>
                <a:lnTo>
                  <a:pt x="964" y="111173"/>
                </a:lnTo>
                <a:lnTo>
                  <a:pt x="15443" y="154940"/>
                </a:lnTo>
                <a:lnTo>
                  <a:pt x="46229" y="182836"/>
                </a:lnTo>
                <a:lnTo>
                  <a:pt x="59880" y="187744"/>
                </a:lnTo>
                <a:lnTo>
                  <a:pt x="62255" y="180124"/>
                </a:lnTo>
                <a:lnTo>
                  <a:pt x="51558" y="175385"/>
                </a:lnTo>
                <a:lnTo>
                  <a:pt x="42327" y="168790"/>
                </a:lnTo>
                <a:lnTo>
                  <a:pt x="19907" y="124531"/>
                </a:lnTo>
                <a:lnTo>
                  <a:pt x="17119" y="92938"/>
                </a:lnTo>
                <a:lnTo>
                  <a:pt x="17816" y="76920"/>
                </a:lnTo>
                <a:lnTo>
                  <a:pt x="28257" y="37363"/>
                </a:lnTo>
                <a:lnTo>
                  <a:pt x="62547" y="7620"/>
                </a:lnTo>
                <a:lnTo>
                  <a:pt x="598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4951" y="4999541"/>
            <a:ext cx="8307070" cy="95821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890"/>
              </a:spcBef>
              <a:buClr>
                <a:srgbClr val="808080"/>
              </a:buClr>
              <a:buFont typeface="Wingdings"/>
              <a:buChar char=""/>
              <a:tabLst>
                <a:tab pos="194310" algn="l"/>
              </a:tabLst>
            </a:pPr>
            <a:r>
              <a:rPr sz="1600" spc="-5" dirty="0">
                <a:latin typeface="맑은 고딕"/>
                <a:cs typeface="맑은 고딕"/>
              </a:rPr>
              <a:t>오류 역전파는 전방 계산보다 약 </a:t>
            </a:r>
            <a:r>
              <a:rPr sz="1600" spc="-10" dirty="0">
                <a:latin typeface="맑은 고딕"/>
                <a:cs typeface="맑은 고딕"/>
              </a:rPr>
              <a:t>1.5~2배의 </a:t>
            </a:r>
            <a:r>
              <a:rPr sz="1600" spc="-5" dirty="0">
                <a:latin typeface="맑은 고딕"/>
                <a:cs typeface="맑은 고딕"/>
              </a:rPr>
              <a:t>시간 소요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빠른 계산</a:t>
            </a:r>
            <a:r>
              <a:rPr sz="1600" spc="-9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가능</a:t>
            </a:r>
            <a:endParaRPr sz="1600">
              <a:latin typeface="맑은 고딕"/>
              <a:cs typeface="맑은 고딕"/>
            </a:endParaRPr>
          </a:p>
          <a:p>
            <a:pPr marL="193675" marR="5080" indent="-181610">
              <a:lnSpc>
                <a:spcPct val="100000"/>
              </a:lnSpc>
              <a:spcBef>
                <a:spcPts val="795"/>
              </a:spcBef>
              <a:buClr>
                <a:srgbClr val="808080"/>
              </a:buClr>
              <a:buFont typeface="Wingdings"/>
              <a:buChar char=""/>
              <a:tabLst>
                <a:tab pos="194310" algn="l"/>
              </a:tabLst>
            </a:pPr>
            <a:r>
              <a:rPr sz="1600" spc="-5" dirty="0">
                <a:latin typeface="맑은 고딕"/>
                <a:cs typeface="맑은 고딕"/>
              </a:rPr>
              <a:t>하지만 학습 알고리즘은 수렴할 때까지 오류 역전파를 반복해야 하므로 점근적 시간 복잡  도는 </a:t>
            </a:r>
            <a:r>
              <a:rPr sz="1600" spc="-355" dirty="0">
                <a:latin typeface="Cambria Math"/>
                <a:cs typeface="Cambria Math"/>
              </a:rPr>
              <a:t>𝛩𝛩(</a:t>
            </a:r>
            <a:r>
              <a:rPr sz="1600" spc="300" dirty="0">
                <a:latin typeface="Cambria Math"/>
                <a:cs typeface="Cambria Math"/>
              </a:rPr>
              <a:t> </a:t>
            </a:r>
            <a:r>
              <a:rPr sz="1600" spc="-480" dirty="0">
                <a:latin typeface="Cambria Math"/>
                <a:cs typeface="Cambria Math"/>
              </a:rPr>
              <a:t>𝑑𝑑𝑑𝑑</a:t>
            </a:r>
            <a:r>
              <a:rPr sz="1600" spc="2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+</a:t>
            </a:r>
            <a:r>
              <a:rPr sz="1600" spc="25" dirty="0">
                <a:latin typeface="Cambria Math"/>
                <a:cs typeface="Cambria Math"/>
              </a:rPr>
              <a:t> </a:t>
            </a:r>
            <a:r>
              <a:rPr sz="1600" spc="-505" dirty="0">
                <a:latin typeface="Cambria Math"/>
                <a:cs typeface="Cambria Math"/>
              </a:rPr>
              <a:t>𝑑𝑑𝑝𝑝</a:t>
            </a:r>
            <a:r>
              <a:rPr sz="1600" spc="360" dirty="0">
                <a:latin typeface="Cambria Math"/>
                <a:cs typeface="Cambria Math"/>
              </a:rPr>
              <a:t> </a:t>
            </a:r>
            <a:r>
              <a:rPr sz="1600" spc="-375" dirty="0">
                <a:latin typeface="Cambria Math"/>
                <a:cs typeface="Cambria Math"/>
              </a:rPr>
              <a:t>𝑛𝑛𝑛𝑛)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5952" y="1506252"/>
            <a:ext cx="7954860" cy="3390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51" y="216679"/>
            <a:ext cx="5824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3.7.3 </a:t>
            </a:r>
            <a:r>
              <a:rPr dirty="0"/>
              <a:t>성능 향상을 위한 휴리스틱의</a:t>
            </a:r>
            <a:r>
              <a:rPr spc="-75" dirty="0"/>
              <a:t> </a:t>
            </a:r>
            <a:r>
              <a:rPr dirty="0"/>
              <a:t>중요성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51" y="874785"/>
            <a:ext cx="8572500" cy="1628139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5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순수한 최적화 알고리즘으로는 높은 성능</a:t>
            </a:r>
            <a:r>
              <a:rPr sz="2000" spc="-1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불가능</a:t>
            </a:r>
            <a:endParaRPr sz="2000">
              <a:latin typeface="맑은 고딕"/>
              <a:cs typeface="맑은 고딕"/>
            </a:endParaRPr>
          </a:p>
          <a:p>
            <a:pPr marL="460375" lvl="1" indent="-181610">
              <a:lnSpc>
                <a:spcPct val="100000"/>
              </a:lnSpc>
              <a:spcBef>
                <a:spcPts val="385"/>
              </a:spcBef>
              <a:buClr>
                <a:srgbClr val="808080"/>
              </a:buClr>
              <a:buFont typeface="Wingdings"/>
              <a:buChar char=""/>
              <a:tabLst>
                <a:tab pos="461009" algn="l"/>
              </a:tabLst>
            </a:pPr>
            <a:r>
              <a:rPr sz="1600" spc="-5" dirty="0">
                <a:latin typeface="맑은 고딕"/>
                <a:cs typeface="맑은 고딕"/>
              </a:rPr>
              <a:t>데이터 희소성, 잡음, 미숙한 신경망 구조 등의</a:t>
            </a:r>
            <a:r>
              <a:rPr sz="1600" spc="7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이유</a:t>
            </a:r>
            <a:endParaRPr sz="1600">
              <a:latin typeface="맑은 고딕"/>
              <a:cs typeface="맑은 고딕"/>
            </a:endParaRPr>
          </a:p>
          <a:p>
            <a:pPr marL="460375" marR="5080" lvl="1" indent="-181610">
              <a:lnSpc>
                <a:spcPct val="100699"/>
              </a:lnSpc>
              <a:spcBef>
                <a:spcPts val="755"/>
              </a:spcBef>
              <a:buClr>
                <a:srgbClr val="808080"/>
              </a:buClr>
              <a:buFont typeface="Wingdings"/>
              <a:buChar char=""/>
              <a:tabLst>
                <a:tab pos="461009" algn="l"/>
              </a:tabLst>
            </a:pPr>
            <a:r>
              <a:rPr sz="1600" spc="-5" dirty="0">
                <a:latin typeface="맑은 고딕"/>
                <a:cs typeface="맑은 고딕"/>
              </a:rPr>
              <a:t>성능 향상을 위한 갖가지 휴리스틱을 개발하고 공유함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예) 『 Neural Networks: </a:t>
            </a:r>
            <a:r>
              <a:rPr sz="1600" spc="-30" dirty="0">
                <a:latin typeface="맑은 고딕"/>
                <a:cs typeface="맑은 고딕"/>
              </a:rPr>
              <a:t>Tricks</a:t>
            </a:r>
            <a:r>
              <a:rPr sz="1600" spc="-290" dirty="0">
                <a:latin typeface="맑은 고딕"/>
                <a:cs typeface="맑은 고딕"/>
              </a:rPr>
              <a:t> </a:t>
            </a:r>
            <a:r>
              <a:rPr sz="1600" spc="-20" dirty="0">
                <a:latin typeface="맑은 고딕"/>
                <a:cs typeface="맑은 고딕"/>
              </a:rPr>
              <a:t>of  </a:t>
            </a:r>
            <a:r>
              <a:rPr sz="1600" spc="-5" dirty="0">
                <a:latin typeface="맑은 고딕"/>
                <a:cs typeface="맑은 고딕"/>
              </a:rPr>
              <a:t>the</a:t>
            </a:r>
            <a:r>
              <a:rPr sz="1600" spc="5" dirty="0">
                <a:latin typeface="맑은 고딕"/>
                <a:cs typeface="맑은 고딕"/>
              </a:rPr>
              <a:t> </a:t>
            </a:r>
            <a:r>
              <a:rPr sz="1600" spc="-35" dirty="0">
                <a:latin typeface="맑은 고딕"/>
                <a:cs typeface="맑은 고딕"/>
              </a:rPr>
              <a:t>Trade</a:t>
            </a:r>
            <a:r>
              <a:rPr sz="1600" spc="-5" dirty="0">
                <a:latin typeface="맑은 고딕"/>
                <a:cs typeface="맑은 고딕"/>
              </a:rPr>
              <a:t>』</a:t>
            </a:r>
            <a:r>
              <a:rPr sz="160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[Montavon2012]</a:t>
            </a:r>
            <a:endParaRPr sz="16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휴리스틱 개발에서 중요</a:t>
            </a:r>
            <a:r>
              <a:rPr sz="2000" spc="-5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쟁점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5750" y="2749556"/>
            <a:ext cx="7948544" cy="22973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057" y="5276392"/>
            <a:ext cx="7915406" cy="7687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51" y="216679"/>
            <a:ext cx="5824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3.7.3 </a:t>
            </a:r>
            <a:r>
              <a:rPr dirty="0"/>
              <a:t>성능 향상을 위한 휴리스틱의</a:t>
            </a:r>
            <a:r>
              <a:rPr spc="-75" dirty="0"/>
              <a:t> </a:t>
            </a:r>
            <a:r>
              <a:rPr dirty="0"/>
              <a:t>중요성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51" y="1030131"/>
            <a:ext cx="8316595" cy="4443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실용적인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성능</a:t>
            </a:r>
            <a:endParaRPr sz="2000">
              <a:latin typeface="맑은 고딕"/>
              <a:cs typeface="맑은 고딕"/>
            </a:endParaRPr>
          </a:p>
          <a:p>
            <a:pPr marL="460375" lvl="1" indent="-181610">
              <a:lnSpc>
                <a:spcPct val="100000"/>
              </a:lnSpc>
              <a:spcBef>
                <a:spcPts val="1440"/>
              </a:spcBef>
              <a:buClr>
                <a:srgbClr val="808080"/>
              </a:buClr>
              <a:buFont typeface="Wingdings"/>
              <a:buChar char=""/>
              <a:tabLst>
                <a:tab pos="461009" algn="l"/>
              </a:tabLst>
            </a:pPr>
            <a:r>
              <a:rPr sz="1600" spc="-5" dirty="0">
                <a:latin typeface="맑은 고딕"/>
                <a:cs typeface="맑은 고딕"/>
              </a:rPr>
              <a:t>1980~1990년대에 다층 퍼셉트론은 실용 시스템 제작에 크게</a:t>
            </a:r>
            <a:r>
              <a:rPr sz="1600" spc="12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기여</a:t>
            </a:r>
            <a:endParaRPr sz="1600">
              <a:latin typeface="맑은 고딕"/>
              <a:cs typeface="맑은 고딕"/>
            </a:endParaRPr>
          </a:p>
          <a:p>
            <a:pPr marL="641985" lvl="2" indent="-182245">
              <a:lnSpc>
                <a:spcPct val="100000"/>
              </a:lnSpc>
              <a:spcBef>
                <a:spcPts val="1739"/>
              </a:spcBef>
              <a:buClr>
                <a:srgbClr val="808080"/>
              </a:buClr>
              <a:buFont typeface="Arial"/>
              <a:buChar char="•"/>
              <a:tabLst>
                <a:tab pos="642620" algn="l"/>
              </a:tabLst>
            </a:pPr>
            <a:r>
              <a:rPr sz="1600" spc="-5" dirty="0">
                <a:latin typeface="맑은 고딕"/>
                <a:cs typeface="맑은 고딕"/>
              </a:rPr>
              <a:t>인쇄/필기 문자 인식으로 우편물 자동 분류기, 전표 인식기, 자동차 번호판 인식기</a:t>
            </a:r>
            <a:r>
              <a:rPr sz="1600" spc="9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등</a:t>
            </a:r>
            <a:endParaRPr sz="1600">
              <a:latin typeface="맑은 고딕"/>
              <a:cs typeface="맑은 고딕"/>
            </a:endParaRPr>
          </a:p>
          <a:p>
            <a:pPr marL="641985" lvl="2" indent="-182245">
              <a:lnSpc>
                <a:spcPct val="100000"/>
              </a:lnSpc>
              <a:spcBef>
                <a:spcPts val="1645"/>
              </a:spcBef>
              <a:buClr>
                <a:srgbClr val="808080"/>
              </a:buClr>
              <a:buFont typeface="Arial"/>
              <a:buChar char="•"/>
              <a:tabLst>
                <a:tab pos="642620" algn="l"/>
              </a:tabLst>
            </a:pPr>
            <a:r>
              <a:rPr sz="1600" spc="-5" dirty="0">
                <a:latin typeface="맑은 고딕"/>
                <a:cs typeface="맑은 고딕"/>
              </a:rPr>
              <a:t>음성 인식, 게임, 주가 예측, 정보 검색, 의료 진단, 유전자 검색, 반도체 결함 검사</a:t>
            </a:r>
            <a:r>
              <a:rPr sz="1600" spc="9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등</a:t>
            </a:r>
            <a:endParaRPr sz="1600">
              <a:latin typeface="맑은 고딕"/>
              <a:cs typeface="맑은 고딕"/>
            </a:endParaRPr>
          </a:p>
          <a:p>
            <a:pPr lvl="2">
              <a:lnSpc>
                <a:spcPct val="100000"/>
              </a:lnSpc>
              <a:spcBef>
                <a:spcPts val="65"/>
              </a:spcBef>
              <a:buClr>
                <a:srgbClr val="808080"/>
              </a:buClr>
              <a:buFont typeface="Arial"/>
              <a:buChar char="•"/>
            </a:pPr>
            <a:endParaRPr sz="27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하지만 한계</a:t>
            </a:r>
            <a:r>
              <a:rPr sz="2000" spc="-3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노출</a:t>
            </a:r>
            <a:endParaRPr sz="2000">
              <a:latin typeface="맑은 고딕"/>
              <a:cs typeface="맑은 고딕"/>
            </a:endParaRPr>
          </a:p>
          <a:p>
            <a:pPr marL="460375" lvl="1" indent="-181610">
              <a:lnSpc>
                <a:spcPct val="100000"/>
              </a:lnSpc>
              <a:spcBef>
                <a:spcPts val="855"/>
              </a:spcBef>
              <a:buClr>
                <a:srgbClr val="808080"/>
              </a:buClr>
              <a:buFont typeface="Wingdings"/>
              <a:buChar char=""/>
              <a:tabLst>
                <a:tab pos="461009" algn="l"/>
                <a:tab pos="3459479" algn="l"/>
              </a:tabLst>
            </a:pPr>
            <a:r>
              <a:rPr sz="1600" spc="-5" dirty="0">
                <a:latin typeface="맑은 고딕"/>
                <a:cs typeface="맑은 고딕"/>
              </a:rPr>
              <a:t>잡음이 섞인</a:t>
            </a:r>
            <a:r>
              <a:rPr sz="1600" spc="2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상황에서</a:t>
            </a:r>
            <a:r>
              <a:rPr sz="1600" spc="2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음성인식	성능</a:t>
            </a:r>
            <a:r>
              <a:rPr sz="160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저하</a:t>
            </a:r>
            <a:endParaRPr sz="1600">
              <a:latin typeface="맑은 고딕"/>
              <a:cs typeface="맑은 고딕"/>
            </a:endParaRPr>
          </a:p>
          <a:p>
            <a:pPr marL="460375" lvl="1" indent="-181610">
              <a:lnSpc>
                <a:spcPct val="100000"/>
              </a:lnSpc>
              <a:spcBef>
                <a:spcPts val="790"/>
              </a:spcBef>
              <a:buClr>
                <a:srgbClr val="808080"/>
              </a:buClr>
              <a:buFont typeface="Wingdings"/>
              <a:buChar char=""/>
              <a:tabLst>
                <a:tab pos="461009" algn="l"/>
              </a:tabLst>
            </a:pPr>
            <a:r>
              <a:rPr sz="1600" spc="-5" dirty="0">
                <a:latin typeface="맑은 고딕"/>
                <a:cs typeface="맑은 고딕"/>
              </a:rPr>
              <a:t>필기 주소 인식 능력</a:t>
            </a:r>
            <a:r>
              <a:rPr sz="1600" spc="3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저하</a:t>
            </a:r>
            <a:endParaRPr sz="1600">
              <a:latin typeface="맑은 고딕"/>
              <a:cs typeface="맑은 고딕"/>
            </a:endParaRPr>
          </a:p>
          <a:p>
            <a:pPr marL="460375" lvl="1" indent="-181610">
              <a:lnSpc>
                <a:spcPct val="100000"/>
              </a:lnSpc>
              <a:spcBef>
                <a:spcPts val="780"/>
              </a:spcBef>
              <a:buClr>
                <a:srgbClr val="808080"/>
              </a:buClr>
              <a:buFont typeface="Wingdings"/>
              <a:buChar char=""/>
              <a:tabLst>
                <a:tab pos="461009" algn="l"/>
              </a:tabLst>
            </a:pPr>
            <a:r>
              <a:rPr sz="1600" spc="-5" dirty="0">
                <a:latin typeface="맑은 고딕"/>
                <a:cs typeface="맑은 고딕"/>
              </a:rPr>
              <a:t>바둑에서의</a:t>
            </a:r>
            <a:r>
              <a:rPr sz="1600" spc="1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한계</a:t>
            </a:r>
            <a:endParaRPr sz="1600">
              <a:latin typeface="맑은 고딕"/>
              <a:cs typeface="맑은 고딕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808080"/>
              </a:buClr>
              <a:buFont typeface="Wingdings"/>
              <a:buChar char=""/>
            </a:pPr>
            <a:endParaRPr sz="21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딥러닝은 이들 한계를</a:t>
            </a:r>
            <a:r>
              <a:rPr sz="2000" spc="-5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극복함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7938" y="6557023"/>
            <a:ext cx="1475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80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2020-2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135" y="6505650"/>
            <a:ext cx="1898422" cy="2901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51" y="216679"/>
            <a:ext cx="1430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3.2.2</a:t>
            </a:r>
            <a:r>
              <a:rPr spc="-85" dirty="0"/>
              <a:t> </a:t>
            </a:r>
            <a:r>
              <a:rPr dirty="0"/>
              <a:t>동작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51" y="1030131"/>
            <a:ext cx="8387715" cy="1223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퍼셉트론의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동작</a:t>
            </a:r>
            <a:endParaRPr sz="2000">
              <a:latin typeface="맑은 고딕"/>
              <a:cs typeface="맑은 고딕"/>
            </a:endParaRPr>
          </a:p>
          <a:p>
            <a:pPr marL="460375" lvl="1" indent="-181610">
              <a:lnSpc>
                <a:spcPct val="100000"/>
              </a:lnSpc>
              <a:spcBef>
                <a:spcPts val="1440"/>
              </a:spcBef>
              <a:buClr>
                <a:srgbClr val="808080"/>
              </a:buClr>
              <a:buFont typeface="Wingdings"/>
              <a:buChar char=""/>
              <a:tabLst>
                <a:tab pos="461009" algn="l"/>
              </a:tabLst>
            </a:pPr>
            <a:r>
              <a:rPr sz="1600" spc="-5" dirty="0">
                <a:latin typeface="맑은 고딕"/>
                <a:cs typeface="맑은 고딕"/>
              </a:rPr>
              <a:t>해당하는 특징값과 가중치를 곱한 결과를 모두 더하여 </a:t>
            </a:r>
            <a:r>
              <a:rPr sz="1600" i="1" spc="-5" dirty="0"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맑은 고딕"/>
                <a:cs typeface="맑은 고딕"/>
              </a:rPr>
              <a:t>를 구하고, 활성함수 </a:t>
            </a:r>
            <a:r>
              <a:rPr sz="1600" spc="-235" dirty="0">
                <a:latin typeface="Cambria Math"/>
                <a:cs typeface="Cambria Math"/>
              </a:rPr>
              <a:t>𝜏𝜏</a:t>
            </a:r>
            <a:r>
              <a:rPr sz="1600" spc="-235" dirty="0">
                <a:latin typeface="맑은 고딕"/>
                <a:cs typeface="맑은 고딕"/>
              </a:rPr>
              <a:t>를</a:t>
            </a:r>
            <a:r>
              <a:rPr sz="1600" spc="8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적용함</a:t>
            </a:r>
            <a:endParaRPr sz="1600">
              <a:latin typeface="맑은 고딕"/>
              <a:cs typeface="맑은 고딕"/>
            </a:endParaRPr>
          </a:p>
          <a:p>
            <a:pPr marL="460375" lvl="1" indent="-181610">
              <a:lnSpc>
                <a:spcPct val="100000"/>
              </a:lnSpc>
              <a:spcBef>
                <a:spcPts val="1739"/>
              </a:spcBef>
              <a:buClr>
                <a:srgbClr val="808080"/>
              </a:buClr>
              <a:buFont typeface="Wingdings"/>
              <a:buChar char=""/>
              <a:tabLst>
                <a:tab pos="461009" algn="l"/>
              </a:tabLst>
            </a:pPr>
            <a:r>
              <a:rPr sz="1600" spc="-5" dirty="0">
                <a:latin typeface="맑은 고딕"/>
                <a:cs typeface="맑은 고딕"/>
              </a:rPr>
              <a:t>활성함수 </a:t>
            </a:r>
            <a:r>
              <a:rPr sz="1600" spc="-235" dirty="0">
                <a:latin typeface="Cambria Math"/>
                <a:cs typeface="Cambria Math"/>
              </a:rPr>
              <a:t>𝜏𝜏</a:t>
            </a:r>
            <a:r>
              <a:rPr sz="1600" spc="-235" dirty="0">
                <a:latin typeface="맑은 고딕"/>
                <a:cs typeface="맑은 고딕"/>
              </a:rPr>
              <a:t>로 </a:t>
            </a:r>
            <a:r>
              <a:rPr sz="1600" spc="-5" dirty="0">
                <a:latin typeface="맑은 고딕"/>
                <a:cs typeface="맑은 고딕"/>
              </a:rPr>
              <a:t>계단함수를 사용하므로 최종 출력 </a:t>
            </a:r>
            <a:r>
              <a:rPr sz="1600" i="1" spc="-5" dirty="0">
                <a:latin typeface="Times New Roman"/>
                <a:cs typeface="Times New Roman"/>
              </a:rPr>
              <a:t>y</a:t>
            </a:r>
            <a:r>
              <a:rPr sz="1600" spc="-5" dirty="0">
                <a:latin typeface="맑은 고딕"/>
                <a:cs typeface="맑은 고딕"/>
              </a:rPr>
              <a:t>는 +1 또는</a:t>
            </a:r>
            <a:r>
              <a:rPr sz="1600" spc="5" dirty="0">
                <a:latin typeface="맑은 고딕"/>
                <a:cs typeface="맑은 고딕"/>
              </a:rPr>
              <a:t> </a:t>
            </a:r>
            <a:r>
              <a:rPr sz="1600" dirty="0">
                <a:latin typeface="맑은 고딕"/>
                <a:cs typeface="맑은 고딕"/>
              </a:rPr>
              <a:t>-1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9152" y="2824274"/>
            <a:ext cx="7317368" cy="1315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51" y="216679"/>
            <a:ext cx="1430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3.2.2</a:t>
            </a:r>
            <a:r>
              <a:rPr spc="-85" dirty="0"/>
              <a:t> </a:t>
            </a:r>
            <a:r>
              <a:rPr dirty="0"/>
              <a:t>동작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51" y="1030131"/>
            <a:ext cx="14751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행렬</a:t>
            </a:r>
            <a:r>
              <a:rPr sz="2000" spc="-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표기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951" y="2359060"/>
            <a:ext cx="31057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95"/>
              </a:spcBef>
              <a:buClr>
                <a:srgbClr val="808080"/>
              </a:buClr>
              <a:buFont typeface="Wingdings"/>
              <a:buChar char=""/>
              <a:tabLst>
                <a:tab pos="194310" algn="l"/>
              </a:tabLst>
            </a:pPr>
            <a:r>
              <a:rPr sz="1600" spc="-5" dirty="0">
                <a:latin typeface="맑은 고딕"/>
                <a:cs typeface="맑은 고딕"/>
              </a:rPr>
              <a:t>바이어스 항을 벡터에</a:t>
            </a:r>
            <a:r>
              <a:rPr sz="1600" spc="-4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추가하면,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951" y="3732183"/>
            <a:ext cx="42786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95"/>
              </a:spcBef>
              <a:buClr>
                <a:srgbClr val="808080"/>
              </a:buClr>
              <a:buFont typeface="Wingdings"/>
              <a:buChar char=""/>
              <a:tabLst>
                <a:tab pos="194310" algn="l"/>
              </a:tabLst>
            </a:pPr>
            <a:r>
              <a:rPr sz="1600" spc="-5" dirty="0">
                <a:latin typeface="맑은 고딕"/>
                <a:cs typeface="맑은 고딕"/>
              </a:rPr>
              <a:t>퍼셉트론의 동작을 식 (3.4)로 표현할 수</a:t>
            </a:r>
            <a:r>
              <a:rPr sz="160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있음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9342" y="1661990"/>
            <a:ext cx="7889477" cy="2872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5920" y="2982500"/>
            <a:ext cx="8091836" cy="2483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1900" y="4369307"/>
            <a:ext cx="6105524" cy="2857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72084" y="4992623"/>
            <a:ext cx="2903220" cy="670560"/>
            <a:chOff x="672084" y="4992623"/>
            <a:chExt cx="2903220" cy="670560"/>
          </a:xfrm>
        </p:grpSpPr>
        <p:sp>
          <p:nvSpPr>
            <p:cNvPr id="10" name="object 10"/>
            <p:cNvSpPr/>
            <p:nvPr/>
          </p:nvSpPr>
          <p:spPr>
            <a:xfrm>
              <a:off x="672084" y="4992623"/>
              <a:ext cx="2903219" cy="67055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9328" y="5017007"/>
              <a:ext cx="2808732" cy="5760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19327" y="5017008"/>
            <a:ext cx="2809240" cy="576580"/>
          </a:xfrm>
          <a:prstGeom prst="rect">
            <a:avLst/>
          </a:prstGeom>
          <a:ln w="9525">
            <a:solidFill>
              <a:srgbClr val="4A7EBB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150"/>
              </a:spcBef>
            </a:pP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예측값(Predicted</a:t>
            </a:r>
            <a:r>
              <a:rPr sz="1800" spc="-3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맑은 고딕"/>
                <a:cs typeface="맑은 고딕"/>
              </a:rPr>
              <a:t>value)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51" y="216679"/>
            <a:ext cx="1430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3.2.3</a:t>
            </a:r>
            <a:r>
              <a:rPr spc="-85" dirty="0"/>
              <a:t> </a:t>
            </a:r>
            <a:r>
              <a:rPr dirty="0"/>
              <a:t>학습</a:t>
            </a:r>
          </a:p>
        </p:txBody>
      </p:sp>
      <p:sp>
        <p:nvSpPr>
          <p:cNvPr id="3" name="object 3"/>
          <p:cNvSpPr/>
          <p:nvPr/>
        </p:nvSpPr>
        <p:spPr>
          <a:xfrm>
            <a:off x="3339811" y="1513991"/>
            <a:ext cx="1638300" cy="187960"/>
          </a:xfrm>
          <a:custGeom>
            <a:avLst/>
            <a:gdLst/>
            <a:ahLst/>
            <a:cxnLst/>
            <a:rect l="l" t="t" r="r" b="b"/>
            <a:pathLst>
              <a:path w="1638300" h="187960">
                <a:moveTo>
                  <a:pt x="1578152" y="0"/>
                </a:moveTo>
                <a:lnTo>
                  <a:pt x="1575485" y="7620"/>
                </a:lnTo>
                <a:lnTo>
                  <a:pt x="1586348" y="12337"/>
                </a:lnTo>
                <a:lnTo>
                  <a:pt x="1595694" y="18867"/>
                </a:lnTo>
                <a:lnTo>
                  <a:pt x="1618141" y="62317"/>
                </a:lnTo>
                <a:lnTo>
                  <a:pt x="1620913" y="92938"/>
                </a:lnTo>
                <a:lnTo>
                  <a:pt x="1620216" y="109495"/>
                </a:lnTo>
                <a:lnTo>
                  <a:pt x="1609775" y="150037"/>
                </a:lnTo>
                <a:lnTo>
                  <a:pt x="1575777" y="180124"/>
                </a:lnTo>
                <a:lnTo>
                  <a:pt x="1578152" y="187744"/>
                </a:lnTo>
                <a:lnTo>
                  <a:pt x="1614025" y="166434"/>
                </a:lnTo>
                <a:lnTo>
                  <a:pt x="1634174" y="127092"/>
                </a:lnTo>
                <a:lnTo>
                  <a:pt x="1638033" y="93929"/>
                </a:lnTo>
                <a:lnTo>
                  <a:pt x="1637064" y="76714"/>
                </a:lnTo>
                <a:lnTo>
                  <a:pt x="1622539" y="32905"/>
                </a:lnTo>
                <a:lnTo>
                  <a:pt x="1591764" y="4914"/>
                </a:lnTo>
                <a:lnTo>
                  <a:pt x="1578152" y="0"/>
                </a:lnTo>
                <a:close/>
              </a:path>
              <a:path w="1638300" h="187960">
                <a:moveTo>
                  <a:pt x="59880" y="0"/>
                </a:moveTo>
                <a:lnTo>
                  <a:pt x="24076" y="21368"/>
                </a:lnTo>
                <a:lnTo>
                  <a:pt x="3875" y="60807"/>
                </a:lnTo>
                <a:lnTo>
                  <a:pt x="0" y="93929"/>
                </a:lnTo>
                <a:lnTo>
                  <a:pt x="964" y="111173"/>
                </a:lnTo>
                <a:lnTo>
                  <a:pt x="15443" y="154940"/>
                </a:lnTo>
                <a:lnTo>
                  <a:pt x="46229" y="182836"/>
                </a:lnTo>
                <a:lnTo>
                  <a:pt x="59880" y="187744"/>
                </a:lnTo>
                <a:lnTo>
                  <a:pt x="62255" y="180124"/>
                </a:lnTo>
                <a:lnTo>
                  <a:pt x="51558" y="175385"/>
                </a:lnTo>
                <a:lnTo>
                  <a:pt x="42327" y="168790"/>
                </a:lnTo>
                <a:lnTo>
                  <a:pt x="19907" y="124531"/>
                </a:lnTo>
                <a:lnTo>
                  <a:pt x="17119" y="92938"/>
                </a:lnTo>
                <a:lnTo>
                  <a:pt x="17816" y="76920"/>
                </a:lnTo>
                <a:lnTo>
                  <a:pt x="28257" y="37363"/>
                </a:lnTo>
                <a:lnTo>
                  <a:pt x="62547" y="7620"/>
                </a:lnTo>
                <a:lnTo>
                  <a:pt x="598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2851" y="887375"/>
            <a:ext cx="8018780" cy="151828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225"/>
              </a:spcBef>
              <a:buClr>
                <a:srgbClr val="77933C"/>
              </a:buClr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000" dirty="0">
                <a:latin typeface="맑은 고딕"/>
                <a:cs typeface="맑은 고딕"/>
              </a:rPr>
              <a:t>목적함수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설계</a:t>
            </a:r>
          </a:p>
          <a:p>
            <a:pPr marL="485775" lvl="1" indent="-181610">
              <a:lnSpc>
                <a:spcPct val="100000"/>
              </a:lnSpc>
              <a:spcBef>
                <a:spcPts val="894"/>
              </a:spcBef>
              <a:buClr>
                <a:srgbClr val="808080"/>
              </a:buClr>
              <a:buFont typeface="Wingdings"/>
              <a:buChar char=""/>
              <a:tabLst>
                <a:tab pos="486409" algn="l"/>
                <a:tab pos="3174365" algn="l"/>
                <a:tab pos="4763770" algn="l"/>
              </a:tabLst>
            </a:pPr>
            <a:r>
              <a:rPr sz="1600" spc="-5" dirty="0">
                <a:latin typeface="맑은 고딕"/>
                <a:cs typeface="맑은 고딕"/>
              </a:rPr>
              <a:t>퍼셉트론의 매개변수를</a:t>
            </a:r>
            <a:r>
              <a:rPr sz="1600" spc="45" dirty="0">
                <a:latin typeface="맑은 고딕"/>
                <a:cs typeface="맑은 고딕"/>
              </a:rPr>
              <a:t> </a:t>
            </a:r>
            <a:r>
              <a:rPr sz="1600" spc="-650" dirty="0">
                <a:latin typeface="Cambria Math"/>
                <a:cs typeface="Cambria Math"/>
              </a:rPr>
              <a:t>𝐰𝐰</a:t>
            </a:r>
            <a:r>
              <a:rPr sz="1600" spc="9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	</a:t>
            </a:r>
            <a:r>
              <a:rPr sz="1600" spc="-285" dirty="0">
                <a:latin typeface="Cambria Math"/>
                <a:cs typeface="Cambria Math"/>
              </a:rPr>
              <a:t>𝑤𝑤</a:t>
            </a:r>
            <a:r>
              <a:rPr sz="1725" spc="-427" baseline="-14492" dirty="0">
                <a:latin typeface="Cambria Math"/>
                <a:cs typeface="Cambria Math"/>
              </a:rPr>
              <a:t>0</a:t>
            </a:r>
            <a:r>
              <a:rPr sz="1600" spc="-285" dirty="0">
                <a:latin typeface="Cambria Math"/>
                <a:cs typeface="Cambria Math"/>
              </a:rPr>
              <a:t>,    </a:t>
            </a:r>
            <a:r>
              <a:rPr sz="1600" spc="-295" dirty="0">
                <a:latin typeface="Cambria Math"/>
                <a:cs typeface="Cambria Math"/>
              </a:rPr>
              <a:t>𝑤𝑤</a:t>
            </a:r>
            <a:r>
              <a:rPr sz="1725" spc="-442" baseline="-14492" dirty="0">
                <a:latin typeface="Cambria Math"/>
                <a:cs typeface="Cambria Math"/>
              </a:rPr>
              <a:t>1</a:t>
            </a:r>
            <a:r>
              <a:rPr sz="1600" spc="-295" dirty="0">
                <a:latin typeface="Cambria Math"/>
                <a:cs typeface="Cambria Math"/>
              </a:rPr>
              <a:t>,     </a:t>
            </a:r>
            <a:r>
              <a:rPr sz="1600" spc="-285" dirty="0">
                <a:latin typeface="Cambria Math"/>
                <a:cs typeface="Cambria Math"/>
              </a:rPr>
              <a:t>𝑤𝑤</a:t>
            </a:r>
            <a:r>
              <a:rPr sz="1725" spc="-427" baseline="-14492" dirty="0">
                <a:latin typeface="Cambria Math"/>
                <a:cs typeface="Cambria Math"/>
              </a:rPr>
              <a:t>2</a:t>
            </a:r>
            <a:r>
              <a:rPr sz="1600" spc="-285" dirty="0">
                <a:latin typeface="Cambria Math"/>
                <a:cs typeface="Cambria Math"/>
              </a:rPr>
              <a:t>,    </a:t>
            </a:r>
            <a:r>
              <a:rPr sz="1600" spc="-5" dirty="0">
                <a:latin typeface="Cambria Math"/>
                <a:cs typeface="Cambria Math"/>
              </a:rPr>
              <a:t>⋯</a:t>
            </a:r>
            <a:r>
              <a:rPr sz="1600" spc="-1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,</a:t>
            </a:r>
            <a:r>
              <a:rPr sz="1600" spc="-90" dirty="0">
                <a:latin typeface="Cambria Math"/>
                <a:cs typeface="Cambria Math"/>
              </a:rPr>
              <a:t> </a:t>
            </a:r>
            <a:r>
              <a:rPr sz="1600" spc="-459" dirty="0">
                <a:latin typeface="Cambria Math"/>
                <a:cs typeface="Cambria Math"/>
              </a:rPr>
              <a:t>𝑤𝑤</a:t>
            </a:r>
            <a:r>
              <a:rPr sz="1725" spc="-690" baseline="-14492" dirty="0">
                <a:latin typeface="Cambria Math"/>
                <a:cs typeface="Cambria Math"/>
              </a:rPr>
              <a:t>𝑑𝑑	</a:t>
            </a:r>
            <a:r>
              <a:rPr sz="1725" spc="104" baseline="28985" dirty="0">
                <a:latin typeface="Cambria Math"/>
                <a:cs typeface="Cambria Math"/>
              </a:rPr>
              <a:t>T</a:t>
            </a:r>
            <a:r>
              <a:rPr sz="1600" spc="70" dirty="0">
                <a:latin typeface="맑은 고딕"/>
                <a:cs typeface="맑은 고딕"/>
              </a:rPr>
              <a:t>라 </a:t>
            </a:r>
            <a:r>
              <a:rPr sz="1600" spc="-5" dirty="0">
                <a:latin typeface="맑은 고딕"/>
                <a:cs typeface="맑은 고딕"/>
              </a:rPr>
              <a:t>표기하면, 매개변수 집합은 </a:t>
            </a:r>
            <a:r>
              <a:rPr sz="1600" spc="-5" dirty="0">
                <a:latin typeface="Cambria Math"/>
                <a:cs typeface="Cambria Math"/>
              </a:rPr>
              <a:t>Θ</a:t>
            </a:r>
            <a:r>
              <a:rPr sz="1600" spc="2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</a:t>
            </a:r>
            <a:endParaRPr sz="1600" dirty="0">
              <a:latin typeface="Cambria Math"/>
              <a:cs typeface="Cambria Math"/>
            </a:endParaRPr>
          </a:p>
          <a:p>
            <a:pPr marL="485775" lvl="1" indent="-181610">
              <a:lnSpc>
                <a:spcPct val="100000"/>
              </a:lnSpc>
              <a:spcBef>
                <a:spcPts val="780"/>
              </a:spcBef>
              <a:buClr>
                <a:srgbClr val="808080"/>
              </a:buClr>
              <a:buFont typeface="Wingdings"/>
              <a:buChar char=""/>
              <a:tabLst>
                <a:tab pos="486409" algn="l"/>
              </a:tabLst>
            </a:pPr>
            <a:r>
              <a:rPr sz="1600" spc="-5" dirty="0">
                <a:latin typeface="맑은 고딕"/>
                <a:cs typeface="맑은 고딕"/>
              </a:rPr>
              <a:t>목적함수를 </a:t>
            </a:r>
            <a:r>
              <a:rPr sz="1600" spc="-120" dirty="0">
                <a:latin typeface="Cambria Math"/>
                <a:cs typeface="Cambria Math"/>
              </a:rPr>
              <a:t>𝐽𝐽(Θ) </a:t>
            </a:r>
            <a:r>
              <a:rPr sz="1600" spc="-5" dirty="0">
                <a:latin typeface="맑은 고딕"/>
                <a:cs typeface="맑은 고딕"/>
              </a:rPr>
              <a:t>또는 </a:t>
            </a:r>
            <a:r>
              <a:rPr sz="1600" spc="-275" dirty="0">
                <a:latin typeface="Cambria Math"/>
                <a:cs typeface="Cambria Math"/>
              </a:rPr>
              <a:t>𝐽𝐽(𝐰𝐰)</a:t>
            </a:r>
            <a:r>
              <a:rPr sz="1600" spc="-275" dirty="0">
                <a:latin typeface="맑은 고딕"/>
                <a:cs typeface="맑은 고딕"/>
              </a:rPr>
              <a:t>로</a:t>
            </a:r>
            <a:r>
              <a:rPr sz="1600" spc="-17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표기함</a:t>
            </a:r>
            <a:endParaRPr sz="1600" dirty="0">
              <a:latin typeface="맑은 고딕"/>
              <a:cs typeface="맑은 고딕"/>
            </a:endParaRPr>
          </a:p>
          <a:p>
            <a:pPr marL="485775" lvl="1" indent="-181610">
              <a:lnSpc>
                <a:spcPct val="100000"/>
              </a:lnSpc>
              <a:spcBef>
                <a:spcPts val="790"/>
              </a:spcBef>
              <a:buClr>
                <a:srgbClr val="808080"/>
              </a:buClr>
              <a:buFont typeface="Wingdings"/>
              <a:buChar char=""/>
              <a:tabLst>
                <a:tab pos="486409" algn="l"/>
              </a:tabLst>
            </a:pPr>
            <a:r>
              <a:rPr sz="1600" spc="-5" dirty="0">
                <a:latin typeface="맑은 고딕"/>
                <a:cs typeface="맑은 고딕"/>
              </a:rPr>
              <a:t>목적함수의</a:t>
            </a:r>
            <a:r>
              <a:rPr sz="1600" spc="1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조건</a:t>
            </a:r>
            <a:endParaRPr sz="1600" dirty="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79832" y="1512070"/>
            <a:ext cx="302260" cy="189230"/>
          </a:xfrm>
          <a:custGeom>
            <a:avLst/>
            <a:gdLst/>
            <a:ahLst/>
            <a:cxnLst/>
            <a:rect l="l" t="t" r="r" b="b"/>
            <a:pathLst>
              <a:path w="302259" h="189230">
                <a:moveTo>
                  <a:pt x="241427" y="0"/>
                </a:moveTo>
                <a:lnTo>
                  <a:pt x="238848" y="0"/>
                </a:lnTo>
                <a:lnTo>
                  <a:pt x="238848" y="7518"/>
                </a:lnTo>
                <a:lnTo>
                  <a:pt x="249897" y="7518"/>
                </a:lnTo>
                <a:lnTo>
                  <a:pt x="257390" y="10007"/>
                </a:lnTo>
                <a:lnTo>
                  <a:pt x="270916" y="39687"/>
                </a:lnTo>
                <a:lnTo>
                  <a:pt x="270916" y="44310"/>
                </a:lnTo>
                <a:lnTo>
                  <a:pt x="270256" y="50012"/>
                </a:lnTo>
                <a:lnTo>
                  <a:pt x="267614" y="63601"/>
                </a:lnTo>
                <a:lnTo>
                  <a:pt x="266954" y="68453"/>
                </a:lnTo>
                <a:lnTo>
                  <a:pt x="266954" y="76962"/>
                </a:lnTo>
                <a:lnTo>
                  <a:pt x="268605" y="81572"/>
                </a:lnTo>
                <a:lnTo>
                  <a:pt x="275209" y="88760"/>
                </a:lnTo>
                <a:lnTo>
                  <a:pt x="279133" y="91414"/>
                </a:lnTo>
                <a:lnTo>
                  <a:pt x="283679" y="93129"/>
                </a:lnTo>
                <a:lnTo>
                  <a:pt x="283679" y="94907"/>
                </a:lnTo>
                <a:lnTo>
                  <a:pt x="279133" y="96634"/>
                </a:lnTo>
                <a:lnTo>
                  <a:pt x="275209" y="99288"/>
                </a:lnTo>
                <a:lnTo>
                  <a:pt x="268605" y="106476"/>
                </a:lnTo>
                <a:lnTo>
                  <a:pt x="266954" y="111074"/>
                </a:lnTo>
                <a:lnTo>
                  <a:pt x="266954" y="119595"/>
                </a:lnTo>
                <a:lnTo>
                  <a:pt x="267614" y="124434"/>
                </a:lnTo>
                <a:lnTo>
                  <a:pt x="270256" y="138036"/>
                </a:lnTo>
                <a:lnTo>
                  <a:pt x="270916" y="143738"/>
                </a:lnTo>
                <a:lnTo>
                  <a:pt x="270916" y="148361"/>
                </a:lnTo>
                <a:lnTo>
                  <a:pt x="270409" y="156662"/>
                </a:lnTo>
                <a:lnTo>
                  <a:pt x="249897" y="181216"/>
                </a:lnTo>
                <a:lnTo>
                  <a:pt x="238848" y="181216"/>
                </a:lnTo>
                <a:lnTo>
                  <a:pt x="238848" y="188734"/>
                </a:lnTo>
                <a:lnTo>
                  <a:pt x="241427" y="188734"/>
                </a:lnTo>
                <a:lnTo>
                  <a:pt x="252323" y="187920"/>
                </a:lnTo>
                <a:lnTo>
                  <a:pt x="284859" y="165093"/>
                </a:lnTo>
                <a:lnTo>
                  <a:pt x="287743" y="146570"/>
                </a:lnTo>
                <a:lnTo>
                  <a:pt x="287743" y="141097"/>
                </a:lnTo>
                <a:lnTo>
                  <a:pt x="286969" y="134861"/>
                </a:lnTo>
                <a:lnTo>
                  <a:pt x="283857" y="120878"/>
                </a:lnTo>
                <a:lnTo>
                  <a:pt x="283083" y="116192"/>
                </a:lnTo>
                <a:lnTo>
                  <a:pt x="283083" y="109258"/>
                </a:lnTo>
                <a:lnTo>
                  <a:pt x="284657" y="105549"/>
                </a:lnTo>
                <a:lnTo>
                  <a:pt x="290918" y="99809"/>
                </a:lnTo>
                <a:lnTo>
                  <a:pt x="295656" y="98272"/>
                </a:lnTo>
                <a:lnTo>
                  <a:pt x="301993" y="98082"/>
                </a:lnTo>
                <a:lnTo>
                  <a:pt x="301993" y="89966"/>
                </a:lnTo>
                <a:lnTo>
                  <a:pt x="295656" y="89763"/>
                </a:lnTo>
                <a:lnTo>
                  <a:pt x="290918" y="88226"/>
                </a:lnTo>
                <a:lnTo>
                  <a:pt x="284657" y="82486"/>
                </a:lnTo>
                <a:lnTo>
                  <a:pt x="283083" y="78778"/>
                </a:lnTo>
                <a:lnTo>
                  <a:pt x="283083" y="71856"/>
                </a:lnTo>
                <a:lnTo>
                  <a:pt x="283857" y="67170"/>
                </a:lnTo>
                <a:lnTo>
                  <a:pt x="286969" y="53174"/>
                </a:lnTo>
                <a:lnTo>
                  <a:pt x="287743" y="46939"/>
                </a:lnTo>
                <a:lnTo>
                  <a:pt x="287743" y="41465"/>
                </a:lnTo>
                <a:lnTo>
                  <a:pt x="287022" y="31822"/>
                </a:lnTo>
                <a:lnTo>
                  <a:pt x="261753" y="2859"/>
                </a:lnTo>
                <a:lnTo>
                  <a:pt x="252323" y="814"/>
                </a:lnTo>
                <a:lnTo>
                  <a:pt x="241427" y="0"/>
                </a:lnTo>
                <a:close/>
              </a:path>
              <a:path w="302259" h="189230">
                <a:moveTo>
                  <a:pt x="63144" y="0"/>
                </a:moveTo>
                <a:lnTo>
                  <a:pt x="60566" y="0"/>
                </a:lnTo>
                <a:lnTo>
                  <a:pt x="49669" y="814"/>
                </a:lnTo>
                <a:lnTo>
                  <a:pt x="17133" y="23441"/>
                </a:lnTo>
                <a:lnTo>
                  <a:pt x="14249" y="41363"/>
                </a:lnTo>
                <a:lnTo>
                  <a:pt x="14249" y="46850"/>
                </a:lnTo>
                <a:lnTo>
                  <a:pt x="15024" y="53086"/>
                </a:lnTo>
                <a:lnTo>
                  <a:pt x="18122" y="67068"/>
                </a:lnTo>
                <a:lnTo>
                  <a:pt x="18897" y="71755"/>
                </a:lnTo>
                <a:lnTo>
                  <a:pt x="18897" y="78676"/>
                </a:lnTo>
                <a:lnTo>
                  <a:pt x="17335" y="82397"/>
                </a:lnTo>
                <a:lnTo>
                  <a:pt x="11061" y="88138"/>
                </a:lnTo>
                <a:lnTo>
                  <a:pt x="6337" y="89662"/>
                </a:lnTo>
                <a:lnTo>
                  <a:pt x="0" y="89865"/>
                </a:lnTo>
                <a:lnTo>
                  <a:pt x="0" y="97980"/>
                </a:lnTo>
                <a:lnTo>
                  <a:pt x="6337" y="98183"/>
                </a:lnTo>
                <a:lnTo>
                  <a:pt x="11061" y="99707"/>
                </a:lnTo>
                <a:lnTo>
                  <a:pt x="17335" y="105448"/>
                </a:lnTo>
                <a:lnTo>
                  <a:pt x="18897" y="109169"/>
                </a:lnTo>
                <a:lnTo>
                  <a:pt x="18897" y="116090"/>
                </a:lnTo>
                <a:lnTo>
                  <a:pt x="18122" y="120777"/>
                </a:lnTo>
                <a:lnTo>
                  <a:pt x="15024" y="134759"/>
                </a:lnTo>
                <a:lnTo>
                  <a:pt x="14249" y="140995"/>
                </a:lnTo>
                <a:lnTo>
                  <a:pt x="14249" y="146481"/>
                </a:lnTo>
                <a:lnTo>
                  <a:pt x="14970" y="156473"/>
                </a:lnTo>
                <a:lnTo>
                  <a:pt x="40239" y="185875"/>
                </a:lnTo>
                <a:lnTo>
                  <a:pt x="60566" y="188734"/>
                </a:lnTo>
                <a:lnTo>
                  <a:pt x="63144" y="188734"/>
                </a:lnTo>
                <a:lnTo>
                  <a:pt x="63144" y="181216"/>
                </a:lnTo>
                <a:lnTo>
                  <a:pt x="52082" y="181216"/>
                </a:lnTo>
                <a:lnTo>
                  <a:pt x="44602" y="178727"/>
                </a:lnTo>
                <a:lnTo>
                  <a:pt x="31076" y="148259"/>
                </a:lnTo>
                <a:lnTo>
                  <a:pt x="31076" y="143637"/>
                </a:lnTo>
                <a:lnTo>
                  <a:pt x="31737" y="137934"/>
                </a:lnTo>
                <a:lnTo>
                  <a:pt x="34366" y="124345"/>
                </a:lnTo>
                <a:lnTo>
                  <a:pt x="35026" y="119494"/>
                </a:lnTo>
                <a:lnTo>
                  <a:pt x="35026" y="110985"/>
                </a:lnTo>
                <a:lnTo>
                  <a:pt x="33388" y="106375"/>
                </a:lnTo>
                <a:lnTo>
                  <a:pt x="26784" y="99187"/>
                </a:lnTo>
                <a:lnTo>
                  <a:pt x="22860" y="96532"/>
                </a:lnTo>
                <a:lnTo>
                  <a:pt x="18300" y="94818"/>
                </a:lnTo>
                <a:lnTo>
                  <a:pt x="18300" y="93027"/>
                </a:lnTo>
                <a:lnTo>
                  <a:pt x="22860" y="91313"/>
                </a:lnTo>
                <a:lnTo>
                  <a:pt x="26784" y="88658"/>
                </a:lnTo>
                <a:lnTo>
                  <a:pt x="33388" y="81470"/>
                </a:lnTo>
                <a:lnTo>
                  <a:pt x="35026" y="76873"/>
                </a:lnTo>
                <a:lnTo>
                  <a:pt x="35026" y="68351"/>
                </a:lnTo>
                <a:lnTo>
                  <a:pt x="34366" y="63500"/>
                </a:lnTo>
                <a:lnTo>
                  <a:pt x="31737" y="49911"/>
                </a:lnTo>
                <a:lnTo>
                  <a:pt x="31076" y="44208"/>
                </a:lnTo>
                <a:lnTo>
                  <a:pt x="31076" y="39585"/>
                </a:lnTo>
                <a:lnTo>
                  <a:pt x="31584" y="31627"/>
                </a:lnTo>
                <a:lnTo>
                  <a:pt x="52082" y="7518"/>
                </a:lnTo>
                <a:lnTo>
                  <a:pt x="63144" y="7518"/>
                </a:lnTo>
                <a:lnTo>
                  <a:pt x="63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36975" y="1449232"/>
            <a:ext cx="189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805" dirty="0">
                <a:latin typeface="Cambria Math"/>
                <a:cs typeface="Cambria Math"/>
              </a:rPr>
              <a:t>𝐰𝐰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4951" y="4034852"/>
            <a:ext cx="6294755" cy="70866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865"/>
              </a:spcBef>
              <a:buClr>
                <a:srgbClr val="808080"/>
              </a:buClr>
              <a:buFont typeface="Wingdings"/>
              <a:buChar char=""/>
              <a:tabLst>
                <a:tab pos="194310" algn="l"/>
              </a:tabLst>
            </a:pPr>
            <a:r>
              <a:rPr sz="1600" spc="-5" dirty="0">
                <a:latin typeface="맑은 고딕"/>
                <a:cs typeface="맑은 고딕"/>
              </a:rPr>
              <a:t>식 (3.7)은 세 가지 조건을 만족하므로, 퍼셉트론의 목적함수로</a:t>
            </a:r>
            <a:r>
              <a:rPr sz="1600" spc="5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적합</a:t>
            </a:r>
            <a:endParaRPr sz="1600" dirty="0">
              <a:latin typeface="맑은 고딕"/>
              <a:cs typeface="맑은 고딕"/>
            </a:endParaRPr>
          </a:p>
          <a:p>
            <a:pPr marL="375285" lvl="1" indent="-182245">
              <a:lnSpc>
                <a:spcPct val="100000"/>
              </a:lnSpc>
              <a:spcBef>
                <a:spcPts val="770"/>
              </a:spcBef>
              <a:buClr>
                <a:srgbClr val="808080"/>
              </a:buClr>
              <a:buFont typeface="Arial"/>
              <a:buChar char="•"/>
              <a:tabLst>
                <a:tab pos="375920" algn="l"/>
              </a:tabLst>
            </a:pPr>
            <a:r>
              <a:rPr sz="1600" i="1" dirty="0">
                <a:latin typeface="Times New Roman"/>
                <a:cs typeface="Times New Roman"/>
              </a:rPr>
              <a:t>Y</a:t>
            </a:r>
            <a:r>
              <a:rPr sz="1600" dirty="0">
                <a:latin typeface="맑은 고딕"/>
                <a:cs typeface="맑은 고딕"/>
              </a:rPr>
              <a:t>는 </a:t>
            </a:r>
            <a:r>
              <a:rPr sz="1600" b="1" spc="5" dirty="0">
                <a:latin typeface="Times New Roman"/>
                <a:cs typeface="Times New Roman"/>
              </a:rPr>
              <a:t>w</a:t>
            </a:r>
            <a:r>
              <a:rPr sz="1600" spc="5" dirty="0">
                <a:latin typeface="맑은 고딕"/>
                <a:cs typeface="맑은 고딕"/>
              </a:rPr>
              <a:t>가 </a:t>
            </a:r>
            <a:r>
              <a:rPr sz="1600" spc="-5" dirty="0">
                <a:latin typeface="맑은 고딕"/>
                <a:cs typeface="맑은 고딕"/>
              </a:rPr>
              <a:t>틀리는 샘플의</a:t>
            </a:r>
            <a:r>
              <a:rPr sz="1600" spc="-35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집합</a:t>
            </a:r>
            <a:endParaRPr sz="1600" dirty="0">
              <a:latin typeface="맑은 고딕"/>
              <a:cs typeface="맑은 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9378" y="2654672"/>
            <a:ext cx="4769650" cy="12516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9160" y="5133152"/>
            <a:ext cx="6696074" cy="8276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97148" y="6103661"/>
            <a:ext cx="5901055" cy="43180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8100" marR="30480">
              <a:lnSpc>
                <a:spcPts val="1480"/>
              </a:lnSpc>
              <a:spcBef>
                <a:spcPts val="395"/>
              </a:spcBef>
            </a:pPr>
            <a:r>
              <a:rPr sz="1200" spc="-5" dirty="0">
                <a:latin typeface="맑은 고딕"/>
                <a:cs typeface="맑은 고딕"/>
              </a:rPr>
              <a:t>*참고 </a:t>
            </a:r>
            <a:r>
              <a:rPr sz="1200" dirty="0">
                <a:latin typeface="맑은 고딕"/>
                <a:cs typeface="맑은 고딕"/>
              </a:rPr>
              <a:t>: 최종 출력 </a:t>
            </a:r>
            <a:r>
              <a:rPr sz="1200" i="1" spc="-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맑은 고딕"/>
                <a:cs typeface="맑은 고딕"/>
              </a:rPr>
              <a:t>는 +1 </a:t>
            </a:r>
            <a:r>
              <a:rPr sz="1200" dirty="0">
                <a:latin typeface="맑은 고딕"/>
                <a:cs typeface="맑은 고딕"/>
              </a:rPr>
              <a:t>또는 </a:t>
            </a:r>
            <a:r>
              <a:rPr sz="1200" spc="-5" dirty="0">
                <a:latin typeface="맑은 고딕"/>
                <a:cs typeface="맑은 고딕"/>
              </a:rPr>
              <a:t>-1이므로, </a:t>
            </a:r>
            <a:r>
              <a:rPr sz="1200" spc="-10" dirty="0">
                <a:latin typeface="맑은 고딕"/>
                <a:cs typeface="맑은 고딕"/>
              </a:rPr>
              <a:t>예측값(</a:t>
            </a:r>
            <a:r>
              <a:rPr sz="1400" b="1" spc="-10" dirty="0">
                <a:latin typeface="맑은 고딕"/>
                <a:cs typeface="맑은 고딕"/>
              </a:rPr>
              <a:t>w</a:t>
            </a:r>
            <a:r>
              <a:rPr sz="1350" b="1" spc="-15" baseline="24691" dirty="0">
                <a:latin typeface="맑은 고딕"/>
                <a:cs typeface="맑은 고딕"/>
              </a:rPr>
              <a:t>T</a:t>
            </a:r>
            <a:r>
              <a:rPr sz="1400" b="1" spc="-10" dirty="0">
                <a:latin typeface="맑은 고딕"/>
                <a:cs typeface="맑은 고딕"/>
              </a:rPr>
              <a:t>x</a:t>
            </a:r>
            <a:r>
              <a:rPr sz="1400" spc="-10" dirty="0">
                <a:latin typeface="맑은 고딕"/>
                <a:cs typeface="맑은 고딕"/>
              </a:rPr>
              <a:t>)</a:t>
            </a:r>
            <a:r>
              <a:rPr sz="1200" spc="-10" dirty="0">
                <a:latin typeface="맑은 고딕"/>
                <a:cs typeface="맑은 고딕"/>
              </a:rPr>
              <a:t>과 정답(</a:t>
            </a:r>
            <a:r>
              <a:rPr sz="1450" i="1" spc="-10" dirty="0">
                <a:latin typeface="맑은 고딕"/>
                <a:cs typeface="맑은 고딕"/>
              </a:rPr>
              <a:t>y</a:t>
            </a:r>
            <a:r>
              <a:rPr sz="1425" i="1" spc="-15" baseline="-20467" dirty="0">
                <a:latin typeface="맑은 고딕"/>
                <a:cs typeface="맑은 고딕"/>
              </a:rPr>
              <a:t>k</a:t>
            </a:r>
            <a:r>
              <a:rPr sz="1200" spc="-10" dirty="0">
                <a:latin typeface="맑은 고딕"/>
                <a:cs typeface="맑은 고딕"/>
              </a:rPr>
              <a:t>)은 </a:t>
            </a:r>
            <a:r>
              <a:rPr sz="1200" dirty="0">
                <a:latin typeface="맑은 고딕"/>
                <a:cs typeface="맑은 고딕"/>
              </a:rPr>
              <a:t>부호가 달라야 함.  즉 </a:t>
            </a:r>
            <a:r>
              <a:rPr sz="1200" spc="-5" dirty="0">
                <a:latin typeface="맑은 고딕"/>
                <a:cs typeface="맑은 고딕"/>
              </a:rPr>
              <a:t>식3.7 </a:t>
            </a:r>
            <a:r>
              <a:rPr sz="1200" dirty="0">
                <a:latin typeface="맑은 고딕"/>
                <a:cs typeface="맑은 고딕"/>
              </a:rPr>
              <a:t>시그마 내부는 양수가</a:t>
            </a:r>
            <a:r>
              <a:rPr sz="1200" spc="-5" dirty="0">
                <a:latin typeface="맑은 고딕"/>
                <a:cs typeface="맑은 고딕"/>
              </a:rPr>
              <a:t> </a:t>
            </a:r>
            <a:r>
              <a:rPr sz="1200" dirty="0">
                <a:latin typeface="맑은 고딕"/>
                <a:cs typeface="맑은 고딕"/>
              </a:rPr>
              <a:t>됨.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51" y="216679"/>
            <a:ext cx="1430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3.2.3</a:t>
            </a:r>
            <a:r>
              <a:rPr spc="-85" dirty="0"/>
              <a:t> </a:t>
            </a:r>
            <a:r>
              <a:rPr dirty="0"/>
              <a:t>학습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51" y="893116"/>
            <a:ext cx="7249159" cy="116332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buClr>
                <a:srgbClr val="77933C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그레이디언트</a:t>
            </a:r>
            <a:r>
              <a:rPr sz="2000" spc="-4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계산</a:t>
            </a:r>
          </a:p>
          <a:p>
            <a:pPr marL="460375" lvl="1" indent="-181610">
              <a:lnSpc>
                <a:spcPct val="100000"/>
              </a:lnSpc>
              <a:spcBef>
                <a:spcPts val="855"/>
              </a:spcBef>
              <a:buClr>
                <a:srgbClr val="808080"/>
              </a:buClr>
              <a:buFont typeface="Wingdings"/>
              <a:buChar char=""/>
              <a:tabLst>
                <a:tab pos="461009" algn="l"/>
              </a:tabLst>
            </a:pPr>
            <a:r>
              <a:rPr sz="1600" b="1" spc="-5" dirty="0">
                <a:latin typeface="맑은 고딕"/>
                <a:cs typeface="맑은 고딕"/>
              </a:rPr>
              <a:t>식 (2.58)</a:t>
            </a:r>
            <a:r>
              <a:rPr sz="1600" spc="-5" dirty="0">
                <a:latin typeface="맑은 고딕"/>
                <a:cs typeface="맑은 고딕"/>
              </a:rPr>
              <a:t>의 가중치 갱신 </a:t>
            </a:r>
            <a:r>
              <a:rPr sz="1600" spc="-5" dirty="0" err="1">
                <a:latin typeface="맑은 고딕"/>
                <a:cs typeface="맑은 고딕"/>
              </a:rPr>
              <a:t>규칙</a:t>
            </a:r>
            <a:r>
              <a:rPr sz="1600" spc="-5" dirty="0">
                <a:latin typeface="맑은 고딕"/>
                <a:cs typeface="맑은 고딕"/>
              </a:rPr>
              <a:t> </a:t>
            </a:r>
            <a:r>
              <a:rPr sz="1600" spc="-580" dirty="0">
                <a:latin typeface="Cambria Math"/>
                <a:cs typeface="Cambria Math"/>
              </a:rPr>
              <a:t>𝚯</a:t>
            </a:r>
            <a:r>
              <a:rPr sz="1600" spc="8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 </a:t>
            </a:r>
            <a:r>
              <a:rPr sz="1600" spc="-580" dirty="0">
                <a:latin typeface="Cambria Math"/>
                <a:cs typeface="Cambria Math"/>
              </a:rPr>
              <a:t>𝚯</a:t>
            </a:r>
            <a:r>
              <a:rPr sz="1600" spc="-5" dirty="0">
                <a:latin typeface="Cambria Math"/>
                <a:cs typeface="Cambria Math"/>
              </a:rPr>
              <a:t> − </a:t>
            </a:r>
            <a:r>
              <a:rPr sz="1600" spc="-360" dirty="0">
                <a:latin typeface="Cambria Math"/>
                <a:cs typeface="Cambria Math"/>
              </a:rPr>
              <a:t>𝜌</a:t>
            </a:r>
            <a:r>
              <a:rPr lang="en-US" sz="1600" spc="-360" dirty="0">
                <a:latin typeface="Cambria Math"/>
                <a:cs typeface="Cambria Math"/>
              </a:rPr>
              <a:t>     </a:t>
            </a:r>
            <a:r>
              <a:rPr sz="1600" spc="-360" dirty="0">
                <a:latin typeface="Cambria Math"/>
                <a:cs typeface="Cambria Math"/>
              </a:rPr>
              <a:t>𝐠</a:t>
            </a:r>
            <a:r>
              <a:rPr lang="en-US" sz="1600" spc="-360" dirty="0">
                <a:latin typeface="Cambria Math"/>
                <a:cs typeface="Cambria Math"/>
              </a:rPr>
              <a:t>  </a:t>
            </a:r>
            <a:r>
              <a:rPr sz="1600" spc="-360" dirty="0">
                <a:latin typeface="맑은 고딕"/>
                <a:cs typeface="맑은 고딕"/>
              </a:rPr>
              <a:t>를</a:t>
            </a:r>
            <a:r>
              <a:rPr lang="en-US" sz="1600" spc="-360" dirty="0">
                <a:latin typeface="맑은 고딕"/>
                <a:cs typeface="맑은 고딕"/>
              </a:rPr>
              <a:t> </a:t>
            </a:r>
            <a:r>
              <a:rPr sz="1600" spc="-360" dirty="0">
                <a:latin typeface="맑은 고딕"/>
                <a:cs typeface="맑은 고딕"/>
              </a:rPr>
              <a:t> </a:t>
            </a:r>
            <a:r>
              <a:rPr lang="en-US" sz="1600" spc="-360" dirty="0">
                <a:latin typeface="맑은 고딕"/>
                <a:cs typeface="맑은 고딕"/>
              </a:rPr>
              <a:t> </a:t>
            </a:r>
            <a:r>
              <a:rPr sz="1600" spc="-5" dirty="0" err="1">
                <a:latin typeface="맑은 고딕"/>
                <a:cs typeface="맑은 고딕"/>
              </a:rPr>
              <a:t>적용</a:t>
            </a:r>
            <a:r>
              <a:rPr lang="en-US" sz="1600" spc="-5" dirty="0">
                <a:latin typeface="맑은 고딕"/>
                <a:cs typeface="맑은 고딕"/>
              </a:rPr>
              <a:t> </a:t>
            </a:r>
            <a:r>
              <a:rPr sz="1600" spc="-5" dirty="0" err="1">
                <a:latin typeface="맑은 고딕"/>
                <a:cs typeface="맑은 고딕"/>
              </a:rPr>
              <a:t>하려면</a:t>
            </a:r>
            <a:r>
              <a:rPr sz="1600" spc="-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Gradient </a:t>
            </a:r>
            <a:r>
              <a:rPr sz="1600" spc="-290" dirty="0">
                <a:latin typeface="Cambria Math"/>
                <a:cs typeface="Cambria Math"/>
              </a:rPr>
              <a:t>𝐠</a:t>
            </a:r>
            <a:r>
              <a:rPr sz="1600" spc="-290" dirty="0">
                <a:latin typeface="맑은 고딕"/>
                <a:cs typeface="맑은 고딕"/>
              </a:rPr>
              <a:t>가</a:t>
            </a:r>
            <a:r>
              <a:rPr sz="1600" spc="-9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필요</a:t>
            </a:r>
            <a:endParaRPr sz="1600" dirty="0">
              <a:latin typeface="맑은 고딕"/>
              <a:cs typeface="맑은 고딕"/>
            </a:endParaRPr>
          </a:p>
          <a:p>
            <a:pPr marL="460375" lvl="1" indent="-181610">
              <a:lnSpc>
                <a:spcPct val="100000"/>
              </a:lnSpc>
              <a:spcBef>
                <a:spcPts val="780"/>
              </a:spcBef>
              <a:buClr>
                <a:srgbClr val="808080"/>
              </a:buClr>
              <a:buFont typeface="Wingdings"/>
              <a:buChar char=""/>
              <a:tabLst>
                <a:tab pos="461009" algn="l"/>
              </a:tabLst>
            </a:pPr>
            <a:r>
              <a:rPr sz="1600" b="1" spc="-5" dirty="0">
                <a:latin typeface="맑은 고딕"/>
                <a:cs typeface="맑은 고딕"/>
              </a:rPr>
              <a:t>식 (3.7)</a:t>
            </a:r>
            <a:r>
              <a:rPr sz="1600" spc="-5" dirty="0">
                <a:latin typeface="맑은 고딕"/>
                <a:cs typeface="맑은 고딕"/>
              </a:rPr>
              <a:t>을</a:t>
            </a:r>
            <a:r>
              <a:rPr sz="1600" spc="1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편미분하면,</a:t>
            </a:r>
            <a:endParaRPr sz="1600" dirty="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951" y="4535332"/>
            <a:ext cx="4467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95"/>
              </a:spcBef>
              <a:buClr>
                <a:srgbClr val="808080"/>
              </a:buClr>
              <a:buFont typeface="Wingdings"/>
              <a:buChar char=""/>
              <a:tabLst>
                <a:tab pos="194310" algn="l"/>
              </a:tabLst>
            </a:pPr>
            <a:r>
              <a:rPr sz="1600" spc="-5" dirty="0">
                <a:latin typeface="맑은 고딕"/>
                <a:cs typeface="맑은 고딕"/>
              </a:rPr>
              <a:t>편미분 결과인 식 (3.8)을 </a:t>
            </a:r>
            <a:r>
              <a:rPr sz="1600" b="1" spc="-5" dirty="0">
                <a:latin typeface="맑은 고딕"/>
                <a:cs typeface="맑은 고딕"/>
              </a:rPr>
              <a:t>식 (2.58)</a:t>
            </a:r>
            <a:r>
              <a:rPr sz="1600" spc="-5" dirty="0">
                <a:latin typeface="맑은 고딕"/>
                <a:cs typeface="맑은 고딕"/>
              </a:rPr>
              <a:t>에 대입하면,</a:t>
            </a:r>
            <a:endParaRPr sz="1600" dirty="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1537" y="2369004"/>
            <a:ext cx="7522051" cy="1999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1374" y="5067611"/>
            <a:ext cx="7492249" cy="6659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0" y="6278"/>
            <a:ext cx="4436632" cy="5964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28560" y="325117"/>
            <a:ext cx="890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맑은 고딕"/>
                <a:cs typeface="맑은 고딕"/>
              </a:rPr>
              <a:t>*식 (2.58)</a:t>
            </a:r>
            <a:r>
              <a:rPr sz="1200" spc="-70" dirty="0">
                <a:latin typeface="맑은 고딕"/>
                <a:cs typeface="맑은 고딕"/>
              </a:rPr>
              <a:t> </a:t>
            </a:r>
            <a:r>
              <a:rPr sz="1200" dirty="0">
                <a:latin typeface="Wingdings"/>
                <a:cs typeface="Wingdings"/>
              </a:rPr>
              <a:t>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55072" y="5790333"/>
            <a:ext cx="1521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맑은 고딕"/>
                <a:cs typeface="맑은 고딕"/>
              </a:rPr>
              <a:t>*매개변수 </a:t>
            </a:r>
            <a:r>
              <a:rPr sz="1200" dirty="0">
                <a:latin typeface="맑은 고딕"/>
                <a:cs typeface="맑은 고딕"/>
              </a:rPr>
              <a:t>집합은 </a:t>
            </a:r>
            <a:r>
              <a:rPr sz="1200" dirty="0">
                <a:latin typeface="Cambria Math"/>
                <a:cs typeface="Cambria Math"/>
              </a:rPr>
              <a:t>Θ</a:t>
            </a:r>
            <a:r>
              <a:rPr sz="1200" spc="1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14003" y="5841486"/>
            <a:ext cx="227749" cy="141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253670" y="5790308"/>
            <a:ext cx="1485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0" dirty="0">
                <a:latin typeface="Cambria Math"/>
                <a:cs typeface="Cambria Math"/>
              </a:rPr>
              <a:t>𝐰𝐰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51" y="216679"/>
            <a:ext cx="1430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3.2.3</a:t>
            </a:r>
            <a:r>
              <a:rPr spc="-85" dirty="0"/>
              <a:t> </a:t>
            </a:r>
            <a:r>
              <a:rPr dirty="0"/>
              <a:t>학습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2851" y="893116"/>
            <a:ext cx="7685405" cy="116332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180"/>
              </a:spcBef>
              <a:buClr>
                <a:srgbClr val="77933C"/>
              </a:buClr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000" dirty="0">
                <a:latin typeface="맑은 고딕"/>
                <a:cs typeface="맑은 고딕"/>
              </a:rPr>
              <a:t>퍼셉트론 학습</a:t>
            </a:r>
            <a:r>
              <a:rPr sz="2000" spc="-3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알고리즘</a:t>
            </a:r>
            <a:endParaRPr sz="2000">
              <a:latin typeface="맑은 고딕"/>
              <a:cs typeface="맑은 고딕"/>
            </a:endParaRPr>
          </a:p>
          <a:p>
            <a:pPr marL="485775" lvl="1" indent="-181610">
              <a:lnSpc>
                <a:spcPct val="100000"/>
              </a:lnSpc>
              <a:spcBef>
                <a:spcPts val="855"/>
              </a:spcBef>
              <a:buClr>
                <a:srgbClr val="808080"/>
              </a:buClr>
              <a:buFont typeface="Wingdings"/>
              <a:buChar char=""/>
              <a:tabLst>
                <a:tab pos="486409" algn="l"/>
              </a:tabLst>
            </a:pPr>
            <a:r>
              <a:rPr sz="1600" spc="-5" dirty="0">
                <a:latin typeface="맑은 고딕"/>
                <a:cs typeface="맑은 고딕"/>
              </a:rPr>
              <a:t>식 (3.9)를 이용하여 학습 알고리즘을</a:t>
            </a:r>
            <a:r>
              <a:rPr sz="1600" spc="6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쓰면,</a:t>
            </a:r>
            <a:endParaRPr sz="1600">
              <a:latin typeface="맑은 고딕"/>
              <a:cs typeface="맑은 고딕"/>
            </a:endParaRPr>
          </a:p>
          <a:p>
            <a:pPr marL="667385" lvl="2" indent="-182245">
              <a:lnSpc>
                <a:spcPct val="100000"/>
              </a:lnSpc>
              <a:spcBef>
                <a:spcPts val="780"/>
              </a:spcBef>
              <a:buClr>
                <a:srgbClr val="808080"/>
              </a:buClr>
              <a:buFont typeface="Arial"/>
              <a:buChar char="•"/>
              <a:tabLst>
                <a:tab pos="668020" algn="l"/>
              </a:tabLst>
            </a:pPr>
            <a:r>
              <a:rPr sz="1600" spc="-5" dirty="0">
                <a:latin typeface="맑은 고딕"/>
                <a:cs typeface="맑은 고딕"/>
              </a:rPr>
              <a:t>훈련집합의 샘플을 모두 맞출(즉 </a:t>
            </a:r>
            <a:r>
              <a:rPr sz="1600" spc="-484" dirty="0">
                <a:latin typeface="Cambria Math"/>
                <a:cs typeface="Cambria Math"/>
              </a:rPr>
              <a:t>𝑌𝑌</a:t>
            </a:r>
            <a:r>
              <a:rPr sz="1600" spc="12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 </a:t>
            </a:r>
            <a:r>
              <a:rPr sz="1600" dirty="0">
                <a:latin typeface="Cambria Math"/>
                <a:cs typeface="Cambria Math"/>
              </a:rPr>
              <a:t>∅) </a:t>
            </a:r>
            <a:r>
              <a:rPr sz="1600" spc="-5" dirty="0">
                <a:latin typeface="맑은 고딕"/>
                <a:cs typeface="맑은 고딕"/>
              </a:rPr>
              <a:t>때까지 </a:t>
            </a:r>
            <a:r>
              <a:rPr sz="1600" dirty="0">
                <a:latin typeface="맑은 고딕"/>
                <a:cs typeface="맑은 고딕"/>
              </a:rPr>
              <a:t>세대</a:t>
            </a:r>
            <a:r>
              <a:rPr sz="1575" baseline="26455" dirty="0">
                <a:latin typeface="맑은 고딕"/>
                <a:cs typeface="맑은 고딕"/>
              </a:rPr>
              <a:t>epoch</a:t>
            </a:r>
            <a:r>
              <a:rPr sz="1600" dirty="0">
                <a:latin typeface="맑은 고딕"/>
                <a:cs typeface="맑은 고딕"/>
              </a:rPr>
              <a:t>(라인 </a:t>
            </a:r>
            <a:r>
              <a:rPr sz="1600" spc="-5" dirty="0">
                <a:latin typeface="맑은 고딕"/>
                <a:cs typeface="맑은 고딕"/>
              </a:rPr>
              <a:t>3~9)를</a:t>
            </a:r>
            <a:r>
              <a:rPr sz="160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반복함</a:t>
            </a:r>
            <a:endParaRPr sz="1600">
              <a:latin typeface="맑은 고딕"/>
              <a:cs typeface="맑은 고딕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72311" y="2205227"/>
            <a:ext cx="6209030" cy="4243705"/>
            <a:chOff x="972311" y="2205227"/>
            <a:chExt cx="6209030" cy="4243705"/>
          </a:xfrm>
        </p:grpSpPr>
        <p:sp>
          <p:nvSpPr>
            <p:cNvPr id="5" name="object 5"/>
            <p:cNvSpPr/>
            <p:nvPr/>
          </p:nvSpPr>
          <p:spPr>
            <a:xfrm>
              <a:off x="972311" y="2205227"/>
              <a:ext cx="5344668" cy="42433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93920" y="4197095"/>
              <a:ext cx="2487167" cy="4724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98492" y="4253483"/>
              <a:ext cx="2464307" cy="4053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41164" y="4221479"/>
              <a:ext cx="2392679" cy="3779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741164" y="4221479"/>
            <a:ext cx="2392680" cy="378460"/>
          </a:xfrm>
          <a:prstGeom prst="rect">
            <a:avLst/>
          </a:prstGeom>
          <a:ln w="9525">
            <a:solidFill>
              <a:srgbClr val="4A7EBB"/>
            </a:solidFill>
          </a:ln>
        </p:spPr>
        <p:txBody>
          <a:bodyPr vert="horz" wrap="square" lIns="0" tIns="946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식 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(3.4): 예측값(Predicted</a:t>
            </a:r>
            <a:r>
              <a:rPr sz="1200" spc="-3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value)</a:t>
            </a:r>
            <a:endParaRPr sz="1200">
              <a:latin typeface="맑은 고딕"/>
              <a:cs typeface="맑은 고딕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707635" y="5140452"/>
            <a:ext cx="2489200" cy="474345"/>
            <a:chOff x="4707635" y="5140452"/>
            <a:chExt cx="2489200" cy="474345"/>
          </a:xfrm>
        </p:grpSpPr>
        <p:sp>
          <p:nvSpPr>
            <p:cNvPr id="11" name="object 11"/>
            <p:cNvSpPr/>
            <p:nvPr/>
          </p:nvSpPr>
          <p:spPr>
            <a:xfrm>
              <a:off x="4707635" y="5140452"/>
              <a:ext cx="2488691" cy="4739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12208" y="5196840"/>
              <a:ext cx="2020823" cy="40538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54879" y="5164836"/>
              <a:ext cx="2394203" cy="3794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54879" y="5164835"/>
            <a:ext cx="2394585" cy="379730"/>
          </a:xfrm>
          <a:prstGeom prst="rect">
            <a:avLst/>
          </a:prstGeom>
          <a:ln w="9525">
            <a:solidFill>
              <a:srgbClr val="4A7EBB"/>
            </a:solidFill>
          </a:ln>
        </p:spPr>
        <p:txBody>
          <a:bodyPr vert="horz" wrap="square" lIns="0" tIns="946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식 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(3.9): gradient</a:t>
            </a:r>
            <a:r>
              <a:rPr sz="1200" spc="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descent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4813</Words>
  <Application>Microsoft Office PowerPoint</Application>
  <PresentationFormat>화면 슬라이드 쇼(4:3)</PresentationFormat>
  <Paragraphs>623</Paragraphs>
  <Slides>49</Slides>
  <Notes>49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7" baseType="lpstr">
      <vt:lpstr>맑은 고딕</vt:lpstr>
      <vt:lpstr>휴먼모음T</vt:lpstr>
      <vt:lpstr>Arial</vt:lpstr>
      <vt:lpstr>Calibri</vt:lpstr>
      <vt:lpstr>Cambria Math</vt:lpstr>
      <vt:lpstr>Times New Roman</vt:lpstr>
      <vt:lpstr>Wingdings</vt:lpstr>
      <vt:lpstr>Office Theme</vt:lpstr>
      <vt:lpstr>Lecture 16: Perceptron in Math</vt:lpstr>
      <vt:lpstr>PowerPoint 프레젠테이션</vt:lpstr>
      <vt:lpstr>3.2 퍼셉트론</vt:lpstr>
      <vt:lpstr>3.2.1 구조</vt:lpstr>
      <vt:lpstr>3.2.2 동작</vt:lpstr>
      <vt:lpstr>3.2.2 동작</vt:lpstr>
      <vt:lpstr>3.2.3 학습</vt:lpstr>
      <vt:lpstr>3.2.3 학습</vt:lpstr>
      <vt:lpstr>3.2.3 학습</vt:lpstr>
      <vt:lpstr>3.2.3 학습</vt:lpstr>
      <vt:lpstr>3.2.3 학습</vt:lpstr>
      <vt:lpstr>3.3 다층 퍼셉트론</vt:lpstr>
      <vt:lpstr>3.3 다층 퍼셉트론</vt:lpstr>
      <vt:lpstr>3.3 다층 퍼셉트론</vt:lpstr>
      <vt:lpstr>3.3.1 특징 공간 변환</vt:lpstr>
      <vt:lpstr>3.3.1 특징 공간 변환</vt:lpstr>
      <vt:lpstr>3.3.1 특징 공간 변환</vt:lpstr>
      <vt:lpstr>PowerPoint 프레젠테이션</vt:lpstr>
      <vt:lpstr>3.3.1 특징 공간 변환</vt:lpstr>
      <vt:lpstr>3.3.2 활성함수</vt:lpstr>
      <vt:lpstr>3.3.2 활성함수</vt:lpstr>
      <vt:lpstr>3.3.3 구조</vt:lpstr>
      <vt:lpstr>3.3.3 구조</vt:lpstr>
      <vt:lpstr>3.3.4 동작</vt:lpstr>
      <vt:lpstr>3.3.4 동작</vt:lpstr>
      <vt:lpstr>3.3.4 동작</vt:lpstr>
      <vt:lpstr>3.4 오류 역전파 알고리즘</vt:lpstr>
      <vt:lpstr>3.4.1 목적함수의 정의</vt:lpstr>
      <vt:lpstr>3.4.1 목적함수의 정의</vt:lpstr>
      <vt:lpstr>(Review) BP for MLP</vt:lpstr>
      <vt:lpstr>(Review) BP for MLP</vt:lpstr>
      <vt:lpstr>3.4.2 오류 역전파 알고리즘의 설계</vt:lpstr>
      <vt:lpstr>3.4.2 오류 역전파 알고리즘의 설계</vt:lpstr>
      <vt:lpstr>3.4.2 오류 역전파 알고리즘의 설계</vt:lpstr>
      <vt:lpstr>3.4.2 오류 역전파 알고리즘의 설계</vt:lpstr>
      <vt:lpstr>3.4.2 오류 역전파 알고리즘의 설계</vt:lpstr>
      <vt:lpstr>3.4.2 오류 역전파 알고리즘의 설계</vt:lpstr>
      <vt:lpstr>3.4.2 오류 역전파 알고리즘의 설계</vt:lpstr>
      <vt:lpstr>3.4.2 오류 역전파 알고리즘의 설계</vt:lpstr>
      <vt:lpstr>3.4.2 오류 역전파 알고리즘의 설계</vt:lpstr>
      <vt:lpstr>3.4.3 오류 역전파를 이용한 학습 알고리즘</vt:lpstr>
      <vt:lpstr>3.4.3 오류 역전파를 이용한 학습 알고리즘</vt:lpstr>
      <vt:lpstr>3.5 미니배치 스토캐스틱 경사 하강법</vt:lpstr>
      <vt:lpstr>3.5 미니배치 스토캐스틱 경사 하강법</vt:lpstr>
      <vt:lpstr>3.6 다층 퍼셉트론에 의한 인식</vt:lpstr>
      <vt:lpstr>3.7 다층 퍼셉트론의 특성</vt:lpstr>
      <vt:lpstr>3.7.1 오류 역전파 알고리즘의 빠른 속도</vt:lpstr>
      <vt:lpstr>3.7.3 성능 향상을 위한 휴리스틱의 중요성</vt:lpstr>
      <vt:lpstr>3.7.3 성능 향상을 위한 휴리스틱의 중요성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오일석</dc:creator>
  <cp:lastModifiedBy>kim JISU</cp:lastModifiedBy>
  <cp:revision>65</cp:revision>
  <dcterms:created xsi:type="dcterms:W3CDTF">2020-11-23T11:08:14Z</dcterms:created>
  <dcterms:modified xsi:type="dcterms:W3CDTF">2020-12-04T20:28:36Z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2020-10-28T00:00:00Z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2020-11-23T00:00:00Z</vt:filetime>
  </property>
</Properties>
</file>